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52"/>
  </p:notesMasterIdLst>
  <p:sldIdLst>
    <p:sldId id="257" r:id="rId2"/>
    <p:sldId id="314" r:id="rId3"/>
    <p:sldId id="275" r:id="rId4"/>
    <p:sldId id="276" r:id="rId5"/>
    <p:sldId id="277" r:id="rId6"/>
    <p:sldId id="278" r:id="rId7"/>
    <p:sldId id="279" r:id="rId8"/>
    <p:sldId id="283" r:id="rId9"/>
    <p:sldId id="280" r:id="rId10"/>
    <p:sldId id="274" r:id="rId11"/>
    <p:sldId id="259" r:id="rId12"/>
    <p:sldId id="260" r:id="rId13"/>
    <p:sldId id="261" r:id="rId14"/>
    <p:sldId id="266" r:id="rId15"/>
    <p:sldId id="284" r:id="rId16"/>
    <p:sldId id="285" r:id="rId17"/>
    <p:sldId id="286" r:id="rId18"/>
    <p:sldId id="291" r:id="rId19"/>
    <p:sldId id="323" r:id="rId20"/>
    <p:sldId id="324" r:id="rId21"/>
    <p:sldId id="325" r:id="rId22"/>
    <p:sldId id="304" r:id="rId23"/>
    <p:sldId id="267" r:id="rId24"/>
    <p:sldId id="308" r:id="rId25"/>
    <p:sldId id="271" r:id="rId26"/>
    <p:sldId id="270" r:id="rId27"/>
    <p:sldId id="272" r:id="rId28"/>
    <p:sldId id="273" r:id="rId29"/>
    <p:sldId id="287" r:id="rId30"/>
    <p:sldId id="288" r:id="rId31"/>
    <p:sldId id="289" r:id="rId32"/>
    <p:sldId id="290" r:id="rId33"/>
    <p:sldId id="298" r:id="rId34"/>
    <p:sldId id="299" r:id="rId35"/>
    <p:sldId id="300" r:id="rId36"/>
    <p:sldId id="301" r:id="rId37"/>
    <p:sldId id="326" r:id="rId38"/>
    <p:sldId id="303" r:id="rId39"/>
    <p:sldId id="305" r:id="rId40"/>
    <p:sldId id="306" r:id="rId41"/>
    <p:sldId id="307" r:id="rId42"/>
    <p:sldId id="309" r:id="rId43"/>
    <p:sldId id="310" r:id="rId44"/>
    <p:sldId id="312" r:id="rId45"/>
    <p:sldId id="313" r:id="rId46"/>
    <p:sldId id="315" r:id="rId47"/>
    <p:sldId id="316" r:id="rId48"/>
    <p:sldId id="317" r:id="rId49"/>
    <p:sldId id="318" r:id="rId50"/>
    <p:sldId id="319" r:id="rId51"/>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6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image" Target="../media/image18.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image" Target="../media/image2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image" Target="../media/image2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73C478-89C0-4E22-AAF0-1EA1C54804C5}" type="datetimeFigureOut">
              <a:rPr lang="es-EC" smtClean="0"/>
              <a:pPr/>
              <a:t>05/03/2010</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638C33-B6DD-40CE-A4C3-062E466E4ACF}" type="slidenum">
              <a:rPr lang="es-EC" smtClean="0"/>
              <a:pPr/>
              <a:t>‹Nº›</a:t>
            </a:fld>
            <a:endParaRPr lang="es-EC"/>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E5638C33-B6DD-40CE-A4C3-062E466E4ACF}" type="slidenum">
              <a:rPr lang="es-EC" smtClean="0"/>
              <a:pPr/>
              <a:t>2</a:t>
            </a:fld>
            <a:endParaRPr lang="es-EC"/>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E5638C33-B6DD-40CE-A4C3-062E466E4ACF}" type="slidenum">
              <a:rPr lang="es-EC" smtClean="0"/>
              <a:pPr/>
              <a:t>10</a:t>
            </a:fld>
            <a:endParaRPr lang="es-EC"/>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9EF492DB-D0E7-44E4-89F3-22A5CDCD0A6E}" type="datetimeFigureOut">
              <a:rPr lang="es-EC" smtClean="0"/>
              <a:pPr/>
              <a:t>05/03/2010</a:t>
            </a:fld>
            <a:endParaRPr lang="es-EC"/>
          </a:p>
        </p:txBody>
      </p:sp>
      <p:sp>
        <p:nvSpPr>
          <p:cNvPr id="19" name="18 Marcador de pie de página"/>
          <p:cNvSpPr>
            <a:spLocks noGrp="1"/>
          </p:cNvSpPr>
          <p:nvPr>
            <p:ph type="ftr" sz="quarter" idx="11"/>
          </p:nvPr>
        </p:nvSpPr>
        <p:spPr/>
        <p:txBody>
          <a:bodyPr/>
          <a:lstStyle/>
          <a:p>
            <a:endParaRPr lang="es-EC"/>
          </a:p>
        </p:txBody>
      </p:sp>
      <p:sp>
        <p:nvSpPr>
          <p:cNvPr id="27" name="26 Marcador de número de diapositiva"/>
          <p:cNvSpPr>
            <a:spLocks noGrp="1"/>
          </p:cNvSpPr>
          <p:nvPr>
            <p:ph type="sldNum" sz="quarter" idx="12"/>
          </p:nvPr>
        </p:nvSpPr>
        <p:spPr/>
        <p:txBody>
          <a:bodyPr/>
          <a:lstStyle/>
          <a:p>
            <a:fld id="{8FB3EBB2-EFBB-4565-B126-D146D8B6DBC6}" type="slidenum">
              <a:rPr lang="es-EC" smtClean="0"/>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EF492DB-D0E7-44E4-89F3-22A5CDCD0A6E}" type="datetimeFigureOut">
              <a:rPr lang="es-EC" smtClean="0"/>
              <a:pPr/>
              <a:t>05/03/2010</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8FB3EBB2-EFBB-4565-B126-D146D8B6DBC6}"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EF492DB-D0E7-44E4-89F3-22A5CDCD0A6E}" type="datetimeFigureOut">
              <a:rPr lang="es-EC" smtClean="0"/>
              <a:pPr/>
              <a:t>05/03/2010</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8FB3EBB2-EFBB-4565-B126-D146D8B6DBC6}"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EF492DB-D0E7-44E4-89F3-22A5CDCD0A6E}" type="datetimeFigureOut">
              <a:rPr lang="es-EC" smtClean="0"/>
              <a:pPr/>
              <a:t>05/03/2010</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8FB3EBB2-EFBB-4565-B126-D146D8B6DBC6}" type="slidenum">
              <a:rPr lang="es-EC" smtClean="0"/>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9EF492DB-D0E7-44E4-89F3-22A5CDCD0A6E}" type="datetimeFigureOut">
              <a:rPr lang="es-EC" smtClean="0"/>
              <a:pPr/>
              <a:t>05/03/2010</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8FB3EBB2-EFBB-4565-B126-D146D8B6DBC6}" type="slidenum">
              <a:rPr lang="es-EC" smtClean="0"/>
              <a:pPr/>
              <a:t>‹Nº›</a:t>
            </a:fld>
            <a:endParaRPr lang="es-EC"/>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9EF492DB-D0E7-44E4-89F3-22A5CDCD0A6E}" type="datetimeFigureOut">
              <a:rPr lang="es-EC" smtClean="0"/>
              <a:pPr/>
              <a:t>05/03/2010</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8FB3EBB2-EFBB-4565-B126-D146D8B6DBC6}" type="slidenum">
              <a:rPr lang="es-EC" smtClean="0"/>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9EF492DB-D0E7-44E4-89F3-22A5CDCD0A6E}" type="datetimeFigureOut">
              <a:rPr lang="es-EC" smtClean="0"/>
              <a:pPr/>
              <a:t>05/03/2010</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8FB3EBB2-EFBB-4565-B126-D146D8B6DBC6}" type="slidenum">
              <a:rPr lang="es-EC" smtClean="0"/>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9EF492DB-D0E7-44E4-89F3-22A5CDCD0A6E}" type="datetimeFigureOut">
              <a:rPr lang="es-EC" smtClean="0"/>
              <a:pPr/>
              <a:t>05/03/2010</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8FB3EBB2-EFBB-4565-B126-D146D8B6DBC6}" type="slidenum">
              <a:rPr lang="es-EC" smtClean="0"/>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EF492DB-D0E7-44E4-89F3-22A5CDCD0A6E}" type="datetimeFigureOut">
              <a:rPr lang="es-EC" smtClean="0"/>
              <a:pPr/>
              <a:t>05/03/2010</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8FB3EBB2-EFBB-4565-B126-D146D8B6DBC6}"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9EF492DB-D0E7-44E4-89F3-22A5CDCD0A6E}" type="datetimeFigureOut">
              <a:rPr lang="es-EC" smtClean="0"/>
              <a:pPr/>
              <a:t>05/03/2010</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8FB3EBB2-EFBB-4565-B126-D146D8B6DBC6}" type="slidenum">
              <a:rPr lang="es-EC" smtClean="0"/>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9EF492DB-D0E7-44E4-89F3-22A5CDCD0A6E}" type="datetimeFigureOut">
              <a:rPr lang="es-EC" smtClean="0"/>
              <a:pPr/>
              <a:t>05/03/2010</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a:xfrm>
            <a:off x="8077200" y="6356350"/>
            <a:ext cx="609600" cy="365125"/>
          </a:xfrm>
        </p:spPr>
        <p:txBody>
          <a:bodyPr/>
          <a:lstStyle/>
          <a:p>
            <a:fld id="{8FB3EBB2-EFBB-4565-B126-D146D8B6DBC6}" type="slidenum">
              <a:rPr lang="es-EC" smtClean="0"/>
              <a:pPr/>
              <a:t>‹Nº›</a:t>
            </a:fld>
            <a:endParaRPr lang="es-EC"/>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EF492DB-D0E7-44E4-89F3-22A5CDCD0A6E}" type="datetimeFigureOut">
              <a:rPr lang="es-EC" smtClean="0"/>
              <a:pPr/>
              <a:t>05/03/2010</a:t>
            </a:fld>
            <a:endParaRPr lang="es-EC"/>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C"/>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FB3EBB2-EFBB-4565-B126-D146D8B6DBC6}" type="slidenum">
              <a:rPr lang="es-EC" smtClean="0"/>
              <a:pPr/>
              <a:t>‹Nº›</a:t>
            </a:fld>
            <a:endParaRPr lang="es-EC"/>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images.google.com.ec/imgres?imgurl=http://www.cnt.com.ec/images/stories/productos/fastboy.gif&amp;imgrefurl=http://www.cnt.com.ec/index.php?option=com_content&amp;task=view&amp;id=150&amp;Itemid=44&amp;usg=__RIM6baiysSzhZaIbqxmWesqy-ZQ=&amp;h=119&amp;w=157&amp;sz=9&amp;hl=es&amp;start=17&amp;itbs=1&amp;tbnid=PDxIAdPVQsPkKM:&amp;tbnh=74&amp;tbnw=97&amp;prev=/images?q=fast+boy&amp;hl=es&amp;gbv=2&amp;tbs=isch:1"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package" Target="../embeddings/Documento_de_Microsoft_Office_Word1.docx"/><Relationship Id="rId2" Type="http://schemas.openxmlformats.org/officeDocument/2006/relationships/slideLayout" Target="../slideLayouts/slideLayout4.xml"/><Relationship Id="rId1" Type="http://schemas.openxmlformats.org/officeDocument/2006/relationships/vmlDrawing" Target="../drawings/vmlDrawing1.v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oleObject" Target="../embeddings/Hoja_de_c_lculo_de_Microsoft_Office_Excel_97-20031.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Hoja_de_c_lculo_de_Microsoft_Office_Excel_97-20032.xls"/></Relationships>
</file>

<file path=ppt/slides/_rels/slide44.xml.rels><?xml version="1.0" encoding="UTF-8" standalone="yes"?>
<Relationships xmlns="http://schemas.openxmlformats.org/package/2006/relationships"><Relationship Id="rId3" Type="http://schemas.openxmlformats.org/officeDocument/2006/relationships/oleObject" Target="../embeddings/Hoja_de_c_lculo_de_Microsoft_Office_Excel_97-20033.xls"/><Relationship Id="rId2" Type="http://schemas.openxmlformats.org/officeDocument/2006/relationships/slideLayout" Target="../slideLayouts/slideLayout4.xml"/><Relationship Id="rId1" Type="http://schemas.openxmlformats.org/officeDocument/2006/relationships/vmlDrawing" Target="../drawings/vmlDrawing3.vml"/><Relationship Id="rId4" Type="http://schemas.openxmlformats.org/officeDocument/2006/relationships/oleObject" Target="../embeddings/Hoja_de_c_lculo_de_Microsoft_Office_Excel_97-20034.xls"/></Relationships>
</file>

<file path=ppt/slides/_rels/slide45.xml.rels><?xml version="1.0" encoding="UTF-8" standalone="yes"?>
<Relationships xmlns="http://schemas.openxmlformats.org/package/2006/relationships"><Relationship Id="rId3" Type="http://schemas.openxmlformats.org/officeDocument/2006/relationships/oleObject" Target="../embeddings/Hoja_de_c_lculo_de_Microsoft_Office_Excel_97-20035.xl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46.xml.rels><?xml version="1.0" encoding="UTF-8" standalone="yes"?>
<Relationships xmlns="http://schemas.openxmlformats.org/package/2006/relationships"><Relationship Id="rId3" Type="http://schemas.openxmlformats.org/officeDocument/2006/relationships/package" Target="../embeddings/Documento_de_Microsoft_Office_Word2.docx"/><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package" Target="../embeddings/Documento_de_Microsoft_Office_Word3.docx"/></Relationships>
</file>

<file path=ppt/slides/_rels/slide4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slideLayout" Target="../slideLayouts/slideLayout4.xml"/><Relationship Id="rId1" Type="http://schemas.openxmlformats.org/officeDocument/2006/relationships/vmlDrawing" Target="../drawings/vmlDrawing6.vml"/><Relationship Id="rId4" Type="http://schemas.openxmlformats.org/officeDocument/2006/relationships/oleObject" Target="../embeddings/Hoja_de_c_lculo_de_Microsoft_Office_Excel_97-20036.xls"/></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idx="4294967295"/>
          </p:nvPr>
        </p:nvSpPr>
        <p:spPr>
          <a:xfrm>
            <a:off x="0" y="642938"/>
            <a:ext cx="6480175" cy="2301875"/>
          </a:xfrm>
        </p:spPr>
        <p:txBody>
          <a:bodyPr>
            <a:normAutofit fontScale="90000"/>
          </a:bodyPr>
          <a:lstStyle/>
          <a:p>
            <a:r>
              <a:rPr lang="es-EC" dirty="0" smtClean="0"/>
              <a:t>CORPORACIÓN NACIONAL DE TELECOMUNUCACIONES</a:t>
            </a:r>
            <a:br>
              <a:rPr lang="es-EC" dirty="0" smtClean="0"/>
            </a:br>
            <a:endParaRPr lang="es-EC" dirty="0"/>
          </a:p>
        </p:txBody>
      </p:sp>
      <p:pic>
        <p:nvPicPr>
          <p:cNvPr id="1026" name="Picture 2" descr="G:\cnt_proyecto de tesis\logo CNT 2.jpg"/>
          <p:cNvPicPr>
            <a:picLocks noChangeAspect="1" noChangeArrowheads="1"/>
          </p:cNvPicPr>
          <p:nvPr/>
        </p:nvPicPr>
        <p:blipFill>
          <a:blip r:embed="rId2" cstate="print"/>
          <a:srcRect/>
          <a:stretch>
            <a:fillRect/>
          </a:stretch>
        </p:blipFill>
        <p:spPr bwMode="auto">
          <a:xfrm>
            <a:off x="428596" y="3929066"/>
            <a:ext cx="3571900" cy="2143140"/>
          </a:xfrm>
          <a:prstGeom prst="rect">
            <a:avLst/>
          </a:prstGeom>
          <a:noFill/>
        </p:spPr>
      </p:pic>
      <p:pic>
        <p:nvPicPr>
          <p:cNvPr id="16385" name="Imagen 73" descr="http://www.pacifictel.net/images/logo_Easynet.jpg"/>
          <p:cNvPicPr>
            <a:picLocks noChangeAspect="1" noChangeArrowheads="1"/>
          </p:cNvPicPr>
          <p:nvPr/>
        </p:nvPicPr>
        <p:blipFill>
          <a:blip r:embed="rId3" cstate="print"/>
          <a:srcRect/>
          <a:stretch>
            <a:fillRect/>
          </a:stretch>
        </p:blipFill>
        <p:spPr bwMode="auto">
          <a:xfrm>
            <a:off x="4643438" y="3929066"/>
            <a:ext cx="3643338" cy="2000264"/>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796" y="5000644"/>
            <a:ext cx="7467600" cy="1143000"/>
          </a:xfrm>
        </p:spPr>
        <p:txBody>
          <a:bodyPr>
            <a:normAutofit/>
          </a:bodyPr>
          <a:lstStyle/>
          <a:p>
            <a:r>
              <a:rPr lang="es-EC" sz="3200" dirty="0" smtClean="0">
                <a:latin typeface="+mn-lt"/>
              </a:rPr>
              <a:t>2. INVESTIGACION DE MERCADO</a:t>
            </a:r>
            <a:endParaRPr lang="es-EC" sz="3200" dirty="0">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857232"/>
            <a:ext cx="8401080" cy="642942"/>
          </a:xfrm>
        </p:spPr>
        <p:txBody>
          <a:bodyPr>
            <a:noAutofit/>
          </a:bodyPr>
          <a:lstStyle/>
          <a:p>
            <a:pPr algn="ctr"/>
            <a:r>
              <a:rPr lang="es-EC" sz="3200" b="1" cap="all" dirty="0" smtClean="0"/>
              <a:t>2.1 Planteamiento del Problema</a:t>
            </a:r>
            <a:r>
              <a:rPr lang="es-EC" sz="3200" dirty="0" smtClean="0"/>
              <a:t/>
            </a:r>
            <a:br>
              <a:rPr lang="es-EC" sz="3200" dirty="0" smtClean="0"/>
            </a:br>
            <a:endParaRPr lang="es-EC" sz="3200" dirty="0"/>
          </a:p>
        </p:txBody>
      </p:sp>
      <p:sp>
        <p:nvSpPr>
          <p:cNvPr id="3" name="2 Marcador de contenido"/>
          <p:cNvSpPr>
            <a:spLocks noGrp="1"/>
          </p:cNvSpPr>
          <p:nvPr>
            <p:ph idx="1"/>
          </p:nvPr>
        </p:nvSpPr>
        <p:spPr>
          <a:xfrm>
            <a:off x="457200" y="1071546"/>
            <a:ext cx="7901014" cy="5429288"/>
          </a:xfrm>
        </p:spPr>
        <p:txBody>
          <a:bodyPr>
            <a:normAutofit/>
          </a:bodyPr>
          <a:lstStyle/>
          <a:p>
            <a:pPr algn="just">
              <a:buClr>
                <a:schemeClr val="tx1"/>
              </a:buClr>
            </a:pPr>
            <a:r>
              <a:rPr lang="es-EC" sz="2200" cap="all" dirty="0" smtClean="0"/>
              <a:t>¿Q</a:t>
            </a:r>
            <a:r>
              <a:rPr lang="es-EC" sz="2200" dirty="0" smtClean="0"/>
              <a:t>ueremos conocer si el cliente está satisfecho con el servicio actual y que  cambios les parecerían necesarios para mejorar la calidad del servicio?</a:t>
            </a:r>
          </a:p>
          <a:p>
            <a:pPr algn="just">
              <a:buNone/>
            </a:pPr>
            <a:r>
              <a:rPr lang="es-EC" sz="2200" dirty="0" smtClean="0"/>
              <a:t>     Se desea emplear un servicio con las características de satisfacción al cliente en todas sus expectativas.</a:t>
            </a:r>
          </a:p>
          <a:p>
            <a:pPr algn="just">
              <a:buNone/>
            </a:pPr>
            <a:endParaRPr lang="es-EC" sz="2200" dirty="0" smtClean="0"/>
          </a:p>
          <a:p>
            <a:pPr algn="ctr">
              <a:buNone/>
            </a:pPr>
            <a:r>
              <a:rPr lang="es-EC" sz="3200" b="1" cap="all" dirty="0" smtClean="0">
                <a:latin typeface="+mj-lt"/>
              </a:rPr>
              <a:t>2.2 Objetivos de la Investigación de Mercado</a:t>
            </a:r>
          </a:p>
          <a:p>
            <a:pPr lvl="0" algn="just">
              <a:buNone/>
            </a:pPr>
            <a:r>
              <a:rPr lang="es-EC" sz="2200" b="1" cap="all" dirty="0" smtClean="0">
                <a:latin typeface="+mj-lt"/>
              </a:rPr>
              <a:t>Objetivo General</a:t>
            </a:r>
            <a:endParaRPr lang="es-EC" sz="2200" dirty="0" smtClean="0">
              <a:latin typeface="+mj-lt"/>
            </a:endParaRPr>
          </a:p>
          <a:p>
            <a:pPr algn="just">
              <a:buClr>
                <a:schemeClr val="tx1"/>
              </a:buClr>
              <a:buNone/>
            </a:pPr>
            <a:r>
              <a:rPr lang="es-EC" sz="3200" dirty="0" smtClean="0">
                <a:latin typeface="+mj-lt"/>
              </a:rPr>
              <a:t>   </a:t>
            </a:r>
            <a:r>
              <a:rPr lang="es-EC" sz="2400" dirty="0" smtClean="0"/>
              <a:t>Observar en el mercado machaleño la importancia que poseen los clientes en adquirir un servicio de acuerdo a sus necesidades y expectativas del producto como lo es el de telefonía fija y de internet banda ancha.</a:t>
            </a:r>
          </a:p>
          <a:p>
            <a:pPr algn="just">
              <a:buClr>
                <a:schemeClr val="tx1"/>
              </a:buClr>
              <a:buNone/>
            </a:pPr>
            <a:endParaRPr lang="es-EC" sz="2400" dirty="0" smtClean="0"/>
          </a:p>
          <a:p>
            <a:pPr algn="just">
              <a:buNone/>
            </a:pPr>
            <a:endParaRPr lang="es-EC" sz="2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noAutofit/>
          </a:bodyPr>
          <a:lstStyle/>
          <a:p>
            <a:pPr algn="ctr"/>
            <a:r>
              <a:rPr lang="es-EC" sz="3200" b="1" cap="all" dirty="0" smtClean="0"/>
              <a:t>Objetivos de la Investigación de Mercado</a:t>
            </a:r>
            <a:br>
              <a:rPr lang="es-EC" sz="3200" b="1" cap="all" dirty="0" smtClean="0"/>
            </a:br>
            <a:endParaRPr lang="es-EC" sz="3200" dirty="0"/>
          </a:p>
        </p:txBody>
      </p:sp>
      <p:sp>
        <p:nvSpPr>
          <p:cNvPr id="6" name="5 Marcador de contenido"/>
          <p:cNvSpPr>
            <a:spLocks noGrp="1"/>
          </p:cNvSpPr>
          <p:nvPr>
            <p:ph idx="1"/>
          </p:nvPr>
        </p:nvSpPr>
        <p:spPr>
          <a:xfrm>
            <a:off x="785786" y="1643050"/>
            <a:ext cx="7467600" cy="4525963"/>
          </a:xfrm>
        </p:spPr>
        <p:txBody>
          <a:bodyPr>
            <a:normAutofit/>
          </a:bodyPr>
          <a:lstStyle/>
          <a:p>
            <a:pPr lvl="0" algn="just">
              <a:buNone/>
            </a:pPr>
            <a:r>
              <a:rPr lang="es-EC" sz="2200" b="1" cap="all" dirty="0" smtClean="0"/>
              <a:t> Objetivo General</a:t>
            </a:r>
            <a:endParaRPr lang="es-EC" sz="2200" dirty="0" smtClean="0"/>
          </a:p>
          <a:p>
            <a:pPr algn="just">
              <a:buClr>
                <a:schemeClr val="tx1"/>
              </a:buClr>
              <a:buNone/>
            </a:pPr>
            <a:r>
              <a:rPr lang="es-EC" sz="2200" dirty="0" smtClean="0"/>
              <a:t>     Observar en el mercado machaleño la importancia que poseen los clientes en adquirir un servicio de acuerdo a sus necesidades y expectativas del producto como lo es el de telefonía fija y de internet banda ancha.</a:t>
            </a:r>
          </a:p>
          <a:p>
            <a:pPr algn="just">
              <a:buClr>
                <a:schemeClr val="tx1"/>
              </a:buClr>
              <a:buNone/>
            </a:pPr>
            <a:endParaRPr lang="es-EC" sz="2200" dirty="0" smtClean="0"/>
          </a:p>
          <a:p>
            <a:pPr lvl="0" algn="just">
              <a:buNone/>
            </a:pPr>
            <a:r>
              <a:rPr lang="es-EC" sz="2200" b="1" cap="all" dirty="0" smtClean="0"/>
              <a:t> Objetivos Específicos</a:t>
            </a:r>
            <a:endParaRPr lang="es-EC" sz="2200" dirty="0" smtClean="0"/>
          </a:p>
          <a:p>
            <a:pPr marL="420624" lvl="1" indent="-384048" algn="just">
              <a:buSzPct val="80000"/>
              <a:buNone/>
            </a:pPr>
            <a:r>
              <a:rPr lang="es-EC" sz="2200" dirty="0" smtClean="0"/>
              <a:t>    Procesamiento y análisis de los datos, además de un análisis cualitativo basado en lo concerniente a Estadística y Análisis e Investigación de Mercados.</a:t>
            </a:r>
          </a:p>
          <a:p>
            <a:pPr algn="just">
              <a:buNone/>
            </a:pPr>
            <a:endParaRPr lang="es-EC" sz="2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C" sz="3600" b="1" dirty="0" smtClean="0"/>
              <a:t>2.3  ESTUDIO DE MERCADO</a:t>
            </a:r>
            <a:r>
              <a:rPr lang="es-EC" dirty="0" smtClean="0"/>
              <a:t/>
            </a:r>
            <a:br>
              <a:rPr lang="es-EC" dirty="0" smtClean="0"/>
            </a:br>
            <a:endParaRPr lang="es-EC" dirty="0"/>
          </a:p>
        </p:txBody>
      </p:sp>
      <p:sp>
        <p:nvSpPr>
          <p:cNvPr id="3" name="2 Marcador de contenido"/>
          <p:cNvSpPr>
            <a:spLocks noGrp="1"/>
          </p:cNvSpPr>
          <p:nvPr>
            <p:ph idx="1"/>
          </p:nvPr>
        </p:nvSpPr>
        <p:spPr>
          <a:xfrm>
            <a:off x="428596" y="1214422"/>
            <a:ext cx="8258204" cy="5429288"/>
          </a:xfrm>
        </p:spPr>
        <p:txBody>
          <a:bodyPr>
            <a:normAutofit fontScale="92500" lnSpcReduction="10000"/>
          </a:bodyPr>
          <a:lstStyle/>
          <a:p>
            <a:r>
              <a:rPr lang="es-EC" dirty="0" smtClean="0"/>
              <a:t>La provincia de El Oro cuenta con 200,000 habitantes, los cuales 125,000 habitan en la ciudad de Machala. En base a estas cifras, los clientes se encuentran demográficamente ubicados en los siguientes puntos: </a:t>
            </a:r>
          </a:p>
          <a:p>
            <a:pPr>
              <a:buNone/>
            </a:pPr>
            <a:endParaRPr lang="es-EC" dirty="0" smtClean="0"/>
          </a:p>
          <a:p>
            <a:pPr lvl="0"/>
            <a:r>
              <a:rPr lang="es-EC" dirty="0" smtClean="0"/>
              <a:t>Central Machala: centro de la ciudad, netamente comercial.</a:t>
            </a:r>
          </a:p>
          <a:p>
            <a:pPr lvl="0"/>
            <a:endParaRPr lang="es-EC" dirty="0" smtClean="0"/>
          </a:p>
          <a:p>
            <a:pPr lvl="0"/>
            <a:r>
              <a:rPr lang="es-EC" dirty="0" smtClean="0"/>
              <a:t>Central </a:t>
            </a:r>
            <a:r>
              <a:rPr lang="es-EC" dirty="0" err="1" smtClean="0"/>
              <a:t>Unioro</a:t>
            </a:r>
            <a:r>
              <a:rPr lang="es-EC" dirty="0" smtClean="0"/>
              <a:t>: sector norte. Nivel socio-económico alto. Zona Industrial.</a:t>
            </a:r>
          </a:p>
          <a:p>
            <a:pPr lvl="0"/>
            <a:endParaRPr lang="es-EC" dirty="0" smtClean="0"/>
          </a:p>
          <a:p>
            <a:pPr lvl="0"/>
            <a:r>
              <a:rPr lang="es-EC" dirty="0" smtClean="0"/>
              <a:t>Central Puerto Bolívar: Sector sur. Zona Portuaria. </a:t>
            </a:r>
          </a:p>
          <a:p>
            <a:pPr lvl="0"/>
            <a:endParaRPr lang="es-EC" dirty="0" smtClean="0"/>
          </a:p>
          <a:p>
            <a:r>
              <a:rPr lang="es-EC" dirty="0" smtClean="0"/>
              <a:t>El sector más atractivo para el funcionamiento del plan piloto es </a:t>
            </a:r>
            <a:r>
              <a:rPr lang="es-EC" dirty="0" err="1" smtClean="0"/>
              <a:t>Uni</a:t>
            </a:r>
            <a:r>
              <a:rPr lang="es-EC" dirty="0" smtClean="0"/>
              <a:t>-Oro ya que por ser zona industrial.</a:t>
            </a:r>
          </a:p>
          <a:p>
            <a:endParaRPr lang="es-EC"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428604"/>
            <a:ext cx="7467600" cy="785794"/>
          </a:xfrm>
        </p:spPr>
        <p:txBody>
          <a:bodyPr>
            <a:normAutofit fontScale="90000"/>
          </a:bodyPr>
          <a:lstStyle/>
          <a:p>
            <a:pPr algn="ctr"/>
            <a:r>
              <a:rPr lang="es-EC" sz="3200" b="1" cap="all" dirty="0" smtClean="0"/>
              <a:t/>
            </a:r>
            <a:br>
              <a:rPr lang="es-EC" sz="3200" b="1" cap="all" dirty="0" smtClean="0"/>
            </a:br>
            <a:r>
              <a:rPr lang="es-EC" sz="3200" b="1" cap="all" dirty="0" smtClean="0"/>
              <a:t/>
            </a:r>
            <a:br>
              <a:rPr lang="es-EC" sz="3200" b="1" cap="all" dirty="0" smtClean="0"/>
            </a:br>
            <a:r>
              <a:rPr lang="es-EC" sz="3200" b="1" cap="all" dirty="0" smtClean="0"/>
              <a:t/>
            </a:r>
            <a:br>
              <a:rPr lang="es-EC" sz="3200" b="1" cap="all" dirty="0" smtClean="0"/>
            </a:br>
            <a:r>
              <a:rPr lang="es-EC" sz="3200" b="1" cap="all" dirty="0" smtClean="0"/>
              <a:t/>
            </a:r>
            <a:br>
              <a:rPr lang="es-EC" sz="3200" b="1" cap="all" dirty="0" smtClean="0"/>
            </a:br>
            <a:r>
              <a:rPr lang="es-EC" sz="3200" b="1" cap="all" dirty="0" smtClean="0"/>
              <a:t/>
            </a:r>
            <a:br>
              <a:rPr lang="es-EC" sz="3200" b="1" cap="all" dirty="0" smtClean="0"/>
            </a:br>
            <a:r>
              <a:rPr lang="es-EC" sz="3200" b="1" cap="all" dirty="0" smtClean="0"/>
              <a:t>2.4 Plan de Muestreo</a:t>
            </a:r>
            <a:r>
              <a:rPr lang="es-EC" sz="3200" dirty="0" smtClean="0"/>
              <a:t/>
            </a:r>
            <a:br>
              <a:rPr lang="es-EC" sz="3200" dirty="0" smtClean="0"/>
            </a:br>
            <a:endParaRPr lang="es-EC" sz="3200" dirty="0"/>
          </a:p>
        </p:txBody>
      </p:sp>
      <p:sp>
        <p:nvSpPr>
          <p:cNvPr id="3" name="2 Marcador de contenido"/>
          <p:cNvSpPr>
            <a:spLocks noGrp="1"/>
          </p:cNvSpPr>
          <p:nvPr>
            <p:ph idx="1"/>
          </p:nvPr>
        </p:nvSpPr>
        <p:spPr>
          <a:xfrm>
            <a:off x="457200" y="857232"/>
            <a:ext cx="7686700" cy="5643602"/>
          </a:xfrm>
        </p:spPr>
        <p:txBody>
          <a:bodyPr>
            <a:normAutofit fontScale="85000" lnSpcReduction="20000"/>
          </a:bodyPr>
          <a:lstStyle/>
          <a:p>
            <a:endParaRPr lang="es-ES" dirty="0" smtClean="0"/>
          </a:p>
          <a:p>
            <a:r>
              <a:rPr lang="es-ES" dirty="0" smtClean="0"/>
              <a:t>n =  muestra representativa</a:t>
            </a:r>
            <a:endParaRPr lang="es-EC" dirty="0" smtClean="0"/>
          </a:p>
          <a:p>
            <a:r>
              <a:rPr lang="es-ES" dirty="0" smtClean="0"/>
              <a:t>Z = 1.96 (con nivel de confianza del 95%)</a:t>
            </a:r>
            <a:endParaRPr lang="es-EC" dirty="0" smtClean="0"/>
          </a:p>
          <a:p>
            <a:r>
              <a:rPr lang="es-ES" dirty="0" smtClean="0"/>
              <a:t>P =  50% de probabilidad que ocurra</a:t>
            </a:r>
            <a:endParaRPr lang="es-EC" dirty="0" smtClean="0"/>
          </a:p>
          <a:p>
            <a:r>
              <a:rPr lang="es-ES" dirty="0" smtClean="0"/>
              <a:t>Q =  (1 – P) = [1 – 0.50]= 50% de probabilidad que no ocurra</a:t>
            </a:r>
            <a:endParaRPr lang="es-EC" dirty="0" smtClean="0"/>
          </a:p>
          <a:p>
            <a:r>
              <a:rPr lang="es-ES" dirty="0" smtClean="0"/>
              <a:t>D = 0.05 </a:t>
            </a:r>
            <a:r>
              <a:rPr lang="es-EC" dirty="0" smtClean="0"/>
              <a:t>                </a:t>
            </a:r>
          </a:p>
          <a:p>
            <a:pPr algn="ctr">
              <a:buNone/>
            </a:pPr>
            <a:r>
              <a:rPr lang="es-EC" dirty="0" smtClean="0"/>
              <a:t>                                </a:t>
            </a:r>
          </a:p>
          <a:p>
            <a:pPr algn="ctr">
              <a:buNone/>
            </a:pPr>
            <a:r>
              <a:rPr lang="es-EC" dirty="0" smtClean="0"/>
              <a:t>      n =     </a:t>
            </a:r>
            <a:r>
              <a:rPr lang="es-EC" u="sng" dirty="0" smtClean="0"/>
              <a:t>(1.96) ^2*(0.50)*(0.50)</a:t>
            </a:r>
            <a:endParaRPr lang="es-EC" dirty="0" smtClean="0"/>
          </a:p>
          <a:p>
            <a:pPr algn="ctr">
              <a:buNone/>
            </a:pPr>
            <a:r>
              <a:rPr lang="es-EC" dirty="0" smtClean="0"/>
              <a:t>                     (0.05)^2</a:t>
            </a:r>
          </a:p>
          <a:p>
            <a:pPr algn="ctr">
              <a:buNone/>
            </a:pPr>
            <a:endParaRPr lang="es-EC" dirty="0" smtClean="0"/>
          </a:p>
          <a:p>
            <a:pPr algn="ctr">
              <a:buNone/>
            </a:pPr>
            <a:r>
              <a:rPr lang="es-EC" dirty="0" smtClean="0"/>
              <a:t>             n  =  384.16</a:t>
            </a:r>
          </a:p>
          <a:p>
            <a:pPr>
              <a:buNone/>
            </a:pPr>
            <a:endParaRPr lang="es-EC" dirty="0" smtClean="0"/>
          </a:p>
          <a:p>
            <a:pPr>
              <a:buNone/>
            </a:pPr>
            <a:endParaRPr lang="es-EC" dirty="0" smtClean="0"/>
          </a:p>
          <a:p>
            <a:r>
              <a:rPr lang="es-EC" dirty="0" smtClean="0"/>
              <a:t>Obteniendo 384 encuestas a realizar para levantar el estudio de campo a las personas que cumplan con las características mencionadas anteriormente, logrando observar el comportamiento del mercado.</a:t>
            </a:r>
          </a:p>
          <a:p>
            <a:endParaRPr lang="es-EC"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sz="3200" dirty="0" smtClean="0"/>
              <a:t>2.5 PRESENTACIÓN E INTERPRETACIÓN DE LOS RESULTADOS</a:t>
            </a:r>
            <a:endParaRPr lang="es-EC" sz="3200" dirty="0"/>
          </a:p>
        </p:txBody>
      </p:sp>
      <p:sp>
        <p:nvSpPr>
          <p:cNvPr id="4" name="3 Marcador de contenido"/>
          <p:cNvSpPr>
            <a:spLocks noGrp="1"/>
          </p:cNvSpPr>
          <p:nvPr>
            <p:ph sz="half" idx="1"/>
          </p:nvPr>
        </p:nvSpPr>
        <p:spPr/>
        <p:txBody>
          <a:bodyPr>
            <a:normAutofit/>
          </a:bodyPr>
          <a:lstStyle/>
          <a:p>
            <a:pPr>
              <a:buNone/>
            </a:pPr>
            <a:r>
              <a:rPr lang="es-EC" dirty="0" smtClean="0"/>
              <a:t>    ¿</a:t>
            </a:r>
            <a:r>
              <a:rPr lang="es-EC" b="1" dirty="0" smtClean="0"/>
              <a:t>Usted tiene actualmente una línea telefónica con CNT?</a:t>
            </a:r>
          </a:p>
          <a:p>
            <a:pPr>
              <a:buNone/>
            </a:pPr>
            <a:endParaRPr lang="es-EC" dirty="0" smtClean="0"/>
          </a:p>
          <a:p>
            <a:r>
              <a:rPr lang="es-EC" dirty="0" smtClean="0"/>
              <a:t>El 60% de las personas encuestadas usan el servicio de telefonía fija con CNT y el 40% de los encuestados no utilizan telefonía fija con CNT.</a:t>
            </a:r>
          </a:p>
          <a:p>
            <a:pPr>
              <a:buNone/>
            </a:pPr>
            <a:endParaRPr lang="es-EC" dirty="0"/>
          </a:p>
        </p:txBody>
      </p:sp>
      <p:pic>
        <p:nvPicPr>
          <p:cNvPr id="2050" name="Picture 2"/>
          <p:cNvPicPr>
            <a:picLocks noGrp="1" noChangeAspect="1" noChangeArrowheads="1"/>
          </p:cNvPicPr>
          <p:nvPr>
            <p:ph sz="half" idx="2"/>
          </p:nvPr>
        </p:nvPicPr>
        <p:blipFill>
          <a:blip r:embed="rId2" cstate="print"/>
          <a:srcRect/>
          <a:stretch>
            <a:fillRect/>
          </a:stretch>
        </p:blipFill>
        <p:spPr bwMode="auto">
          <a:xfrm>
            <a:off x="4286248" y="1571612"/>
            <a:ext cx="4357718" cy="2000264"/>
          </a:xfrm>
          <a:prstGeom prst="rect">
            <a:avLst/>
          </a:prstGeom>
          <a:noFill/>
          <a:ln w="9525">
            <a:noFill/>
            <a:miter lim="800000"/>
            <a:headEnd/>
            <a:tailEnd/>
          </a:ln>
          <a:effectLst/>
        </p:spPr>
      </p:pic>
      <p:pic>
        <p:nvPicPr>
          <p:cNvPr id="2054" name="Picture 6"/>
          <p:cNvPicPr>
            <a:picLocks noChangeAspect="1" noChangeArrowheads="1"/>
          </p:cNvPicPr>
          <p:nvPr/>
        </p:nvPicPr>
        <p:blipFill>
          <a:blip r:embed="rId3" cstate="print"/>
          <a:srcRect/>
          <a:stretch>
            <a:fillRect/>
          </a:stretch>
        </p:blipFill>
        <p:spPr bwMode="auto">
          <a:xfrm>
            <a:off x="4429124" y="3571852"/>
            <a:ext cx="4144972" cy="328614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357158" y="714356"/>
            <a:ext cx="3657600" cy="4525963"/>
          </a:xfrm>
        </p:spPr>
        <p:txBody>
          <a:bodyPr>
            <a:normAutofit/>
          </a:bodyPr>
          <a:lstStyle/>
          <a:p>
            <a:pPr>
              <a:buNone/>
            </a:pPr>
            <a:r>
              <a:rPr lang="es-EC" b="1" dirty="0" smtClean="0"/>
              <a:t>¿Es usted consumido de Internet Banda Ancha?</a:t>
            </a:r>
          </a:p>
          <a:p>
            <a:pPr>
              <a:buNone/>
            </a:pPr>
            <a:endParaRPr lang="es-EC" dirty="0" smtClean="0"/>
          </a:p>
          <a:p>
            <a:r>
              <a:rPr lang="es-EC" dirty="0" smtClean="0"/>
              <a:t>El 55% de las personas encuestadas usan el servicio de internet banda ancha y el 40% de los encuestados no utilizan internet.</a:t>
            </a:r>
          </a:p>
          <a:p>
            <a:endParaRPr lang="es-EC" dirty="0"/>
          </a:p>
        </p:txBody>
      </p:sp>
      <p:pic>
        <p:nvPicPr>
          <p:cNvPr id="3075" name="Picture 3"/>
          <p:cNvPicPr>
            <a:picLocks noGrp="1" noChangeAspect="1" noChangeArrowheads="1"/>
          </p:cNvPicPr>
          <p:nvPr>
            <p:ph sz="half" idx="2"/>
          </p:nvPr>
        </p:nvPicPr>
        <p:blipFill>
          <a:blip r:embed="rId2" cstate="print"/>
          <a:srcRect/>
          <a:stretch>
            <a:fillRect/>
          </a:stretch>
        </p:blipFill>
        <p:spPr bwMode="auto">
          <a:xfrm>
            <a:off x="4429124" y="428604"/>
            <a:ext cx="3876700" cy="2101337"/>
          </a:xfrm>
          <a:prstGeom prst="rect">
            <a:avLst/>
          </a:prstGeom>
          <a:noFill/>
        </p:spPr>
      </p:pic>
      <p:pic>
        <p:nvPicPr>
          <p:cNvPr id="3077" name="Picture 5"/>
          <p:cNvPicPr>
            <a:picLocks noChangeAspect="1" noChangeArrowheads="1"/>
          </p:cNvPicPr>
          <p:nvPr/>
        </p:nvPicPr>
        <p:blipFill>
          <a:blip r:embed="rId3" cstate="print"/>
          <a:srcRect/>
          <a:stretch>
            <a:fillRect/>
          </a:stretch>
        </p:blipFill>
        <p:spPr bwMode="auto">
          <a:xfrm>
            <a:off x="4357686" y="2643182"/>
            <a:ext cx="4500562" cy="3786214"/>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28596" y="928670"/>
            <a:ext cx="3657600" cy="5500726"/>
          </a:xfrm>
        </p:spPr>
        <p:txBody>
          <a:bodyPr>
            <a:normAutofit/>
          </a:bodyPr>
          <a:lstStyle/>
          <a:p>
            <a:pPr>
              <a:buNone/>
            </a:pPr>
            <a:r>
              <a:rPr lang="es-EC" sz="2400" dirty="0" smtClean="0"/>
              <a:t>    ¿Desearía contar con un call center de servicio al cliente local?</a:t>
            </a:r>
          </a:p>
          <a:p>
            <a:endParaRPr lang="es-EC" sz="2400" dirty="0" smtClean="0"/>
          </a:p>
          <a:p>
            <a:r>
              <a:rPr lang="es-EC" sz="2400" dirty="0" smtClean="0"/>
              <a:t>De las personas que respondieron esta pregunta el 93% si desearía contar con un call center para consultar los problemas del cliente y el 7% no lo desearía porque lo consideran innecesario.</a:t>
            </a:r>
          </a:p>
          <a:p>
            <a:endParaRPr lang="es-EC" dirty="0"/>
          </a:p>
        </p:txBody>
      </p:sp>
      <p:pic>
        <p:nvPicPr>
          <p:cNvPr id="4099" name="Picture 3"/>
          <p:cNvPicPr>
            <a:picLocks noGrp="1" noChangeAspect="1" noChangeArrowheads="1"/>
          </p:cNvPicPr>
          <p:nvPr>
            <p:ph sz="half" idx="2"/>
          </p:nvPr>
        </p:nvPicPr>
        <p:blipFill>
          <a:blip r:embed="rId2" cstate="print"/>
          <a:srcRect/>
          <a:stretch>
            <a:fillRect/>
          </a:stretch>
        </p:blipFill>
        <p:spPr bwMode="auto">
          <a:xfrm>
            <a:off x="4357686" y="714356"/>
            <a:ext cx="4286280" cy="1643074"/>
          </a:xfrm>
          <a:prstGeom prst="rect">
            <a:avLst/>
          </a:prstGeom>
          <a:noFill/>
        </p:spPr>
      </p:pic>
      <p:pic>
        <p:nvPicPr>
          <p:cNvPr id="4100" name="Picture 4"/>
          <p:cNvPicPr>
            <a:picLocks noChangeAspect="1" noChangeArrowheads="1"/>
          </p:cNvPicPr>
          <p:nvPr/>
        </p:nvPicPr>
        <p:blipFill>
          <a:blip r:embed="rId3" cstate="print"/>
          <a:srcRect/>
          <a:stretch>
            <a:fillRect/>
          </a:stretch>
        </p:blipFill>
        <p:spPr bwMode="auto">
          <a:xfrm>
            <a:off x="4214810" y="2571744"/>
            <a:ext cx="4772025" cy="3971925"/>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285720" y="4786322"/>
            <a:ext cx="7467600" cy="1143000"/>
          </a:xfrm>
        </p:spPr>
        <p:txBody>
          <a:bodyPr>
            <a:normAutofit fontScale="90000"/>
          </a:bodyPr>
          <a:lstStyle/>
          <a:p>
            <a:r>
              <a:rPr lang="es-EC" dirty="0" smtClean="0"/>
              <a:t>3. ESTUDIO ORGANIZACIONAL</a:t>
            </a:r>
            <a:endParaRPr lang="es-EC"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4282" y="857232"/>
            <a:ext cx="8715436" cy="5857916"/>
          </a:xfrm>
        </p:spPr>
        <p:txBody>
          <a:bodyPr>
            <a:normAutofit fontScale="70000" lnSpcReduction="20000"/>
          </a:bodyPr>
          <a:lstStyle/>
          <a:p>
            <a:pPr algn="just">
              <a:buNone/>
            </a:pPr>
            <a:r>
              <a:rPr lang="es-EC" sz="3200" b="1" cap="all" dirty="0" smtClean="0">
                <a:latin typeface="+mj-lt"/>
              </a:rPr>
              <a:t>3.1 Filosofía ORGANIZACIONAL DE LA EMPRESA</a:t>
            </a:r>
          </a:p>
          <a:p>
            <a:pPr algn="just">
              <a:buNone/>
            </a:pPr>
            <a:r>
              <a:rPr lang="es-EC" sz="3100" b="1" cap="all" dirty="0" smtClean="0"/>
              <a:t>Misión: </a:t>
            </a:r>
            <a:endParaRPr lang="es-ES" sz="3100" dirty="0" smtClean="0"/>
          </a:p>
          <a:p>
            <a:pPr algn="just">
              <a:buClr>
                <a:schemeClr val="tx1"/>
              </a:buClr>
            </a:pPr>
            <a:r>
              <a:rPr lang="es-EC" sz="2900" dirty="0" smtClean="0"/>
              <a:t>Proveer soluciones de telecomunicaciones a usuarios finales, aliados o socios estratégicos, integrando servicios de excelencia</a:t>
            </a:r>
          </a:p>
          <a:p>
            <a:pPr algn="just">
              <a:buClr>
                <a:schemeClr val="tx1"/>
              </a:buClr>
              <a:buNone/>
            </a:pPr>
            <a:r>
              <a:rPr lang="es-EC" sz="3100" b="1" cap="all" dirty="0" smtClean="0"/>
              <a:t>Visión:</a:t>
            </a:r>
            <a:r>
              <a:rPr lang="es-EC" sz="3100" dirty="0" smtClean="0"/>
              <a:t> </a:t>
            </a:r>
            <a:r>
              <a:rPr lang="es-EC" sz="2900" dirty="0" smtClean="0"/>
              <a:t>	</a:t>
            </a:r>
            <a:endParaRPr lang="es-ES" sz="2900" dirty="0" smtClean="0"/>
          </a:p>
          <a:p>
            <a:pPr lvl="0" algn="just">
              <a:buClr>
                <a:schemeClr val="tx1"/>
              </a:buClr>
            </a:pPr>
            <a:r>
              <a:rPr lang="es-EC" sz="2900" dirty="0" smtClean="0"/>
              <a:t>Liderar la industria nacional de Telefonía fija e Internet banda ancha, con la finalidad de ser el principal proveedor en los hogares y empresas que requieran del producto.</a:t>
            </a:r>
          </a:p>
          <a:p>
            <a:pPr lvl="0" algn="just">
              <a:buClr>
                <a:schemeClr val="tx1"/>
              </a:buClr>
              <a:buNone/>
            </a:pPr>
            <a:endParaRPr lang="es-ES" sz="2000" dirty="0" smtClean="0"/>
          </a:p>
          <a:p>
            <a:pPr algn="just">
              <a:buClr>
                <a:schemeClr val="tx1"/>
              </a:buClr>
              <a:buNone/>
            </a:pPr>
            <a:r>
              <a:rPr lang="es-EC" sz="3200" b="1" cap="all" dirty="0" smtClean="0">
                <a:latin typeface="+mj-lt"/>
              </a:rPr>
              <a:t>VALORES INSTITUCIONALES</a:t>
            </a:r>
          </a:p>
          <a:p>
            <a:pPr lvl="0" algn="just">
              <a:buClr>
                <a:schemeClr val="tx1"/>
              </a:buClr>
            </a:pPr>
            <a:r>
              <a:rPr lang="es-EC" sz="2900" b="1" cap="all" dirty="0" smtClean="0"/>
              <a:t>HONESTIDAD.- </a:t>
            </a:r>
            <a:r>
              <a:rPr lang="es-EC" sz="2900" dirty="0" smtClean="0"/>
              <a:t>Sin engaños cumpliremos las expectativas que hayamos generado en nuestros clientes.</a:t>
            </a:r>
            <a:endParaRPr lang="es-ES" sz="2900" dirty="0" smtClean="0"/>
          </a:p>
          <a:p>
            <a:pPr lvl="0" algn="just">
              <a:buClr>
                <a:schemeClr val="tx1"/>
              </a:buClr>
            </a:pPr>
            <a:r>
              <a:rPr lang="es-EC" sz="2900" b="1" cap="all" dirty="0" smtClean="0"/>
              <a:t>RESPONSABILIDAD.-</a:t>
            </a:r>
            <a:r>
              <a:rPr lang="es-EC" sz="2900" dirty="0" smtClean="0"/>
              <a:t> Supliremos las necesidades y exigencias de nuestros clientes, según los compromisos adquiridos. </a:t>
            </a:r>
            <a:endParaRPr lang="es-ES" sz="2900" dirty="0" smtClean="0"/>
          </a:p>
          <a:p>
            <a:pPr lvl="0" algn="just">
              <a:buClr>
                <a:schemeClr val="tx1"/>
              </a:buClr>
            </a:pPr>
            <a:r>
              <a:rPr lang="es-EC" sz="2900" b="1" cap="all" dirty="0" smtClean="0"/>
              <a:t>RESPONSABILIDAD social.-</a:t>
            </a:r>
            <a:r>
              <a:rPr lang="es-EC" sz="2900" b="1" dirty="0" smtClean="0"/>
              <a:t> </a:t>
            </a:r>
            <a:r>
              <a:rPr lang="es-EC" sz="2900" dirty="0" smtClean="0"/>
              <a:t>Trabajar incansablemente para el desarrollo y bienestar de todos los ecuatorianos, de cara a los desafíos de la nueva era tecnológica. </a:t>
            </a:r>
          </a:p>
          <a:p>
            <a:pPr lvl="0" algn="just">
              <a:buClr>
                <a:schemeClr val="tx1"/>
              </a:buClr>
            </a:pPr>
            <a:endParaRPr lang="es-ES" sz="2900" dirty="0" smtClean="0"/>
          </a:p>
          <a:p>
            <a:pPr lvl="0" algn="just">
              <a:buClr>
                <a:schemeClr val="tx1"/>
              </a:buClr>
            </a:pPr>
            <a:r>
              <a:rPr lang="es-EC" sz="2900" b="1" cap="all" dirty="0" smtClean="0"/>
              <a:t>SEGURIDAD.-</a:t>
            </a:r>
            <a:r>
              <a:rPr lang="es-EC" sz="2900" dirty="0" smtClean="0"/>
              <a:t> Trabajaremos para generar confianza y vínculos duraderos con nuestros clientes.</a:t>
            </a:r>
            <a:endParaRPr lang="es-ES" sz="2900" dirty="0" smtClean="0"/>
          </a:p>
          <a:p>
            <a:pPr algn="just">
              <a:buClr>
                <a:schemeClr val="tx1"/>
              </a:buClr>
            </a:pPr>
            <a:endParaRPr lang="es-ES" sz="2900" dirty="0" smtClean="0"/>
          </a:p>
          <a:p>
            <a:pPr>
              <a:buNone/>
            </a:pPr>
            <a:endParaRPr lang="es-EC" sz="3200"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www.dialogica.com.ar/astrolabio/call%20center%2006.jpg"/>
          <p:cNvPicPr>
            <a:picLocks noChangeAspect="1" noChangeArrowheads="1"/>
          </p:cNvPicPr>
          <p:nvPr/>
        </p:nvPicPr>
        <p:blipFill>
          <a:blip r:embed="rId3" cstate="print"/>
          <a:srcRect/>
          <a:stretch>
            <a:fillRect/>
          </a:stretch>
        </p:blipFill>
        <p:spPr bwMode="auto">
          <a:xfrm>
            <a:off x="785786" y="3214686"/>
            <a:ext cx="2486796" cy="2957511"/>
          </a:xfrm>
          <a:prstGeom prst="rect">
            <a:avLst/>
          </a:prstGeom>
          <a:noFill/>
        </p:spPr>
      </p:pic>
      <p:sp>
        <p:nvSpPr>
          <p:cNvPr id="5" name="4 Rectángulo"/>
          <p:cNvSpPr/>
          <p:nvPr/>
        </p:nvSpPr>
        <p:spPr>
          <a:xfrm>
            <a:off x="714348" y="928670"/>
            <a:ext cx="8001024" cy="2246769"/>
          </a:xfrm>
          <a:prstGeom prst="rect">
            <a:avLst/>
          </a:prstGeom>
        </p:spPr>
        <p:txBody>
          <a:bodyPr wrap="square">
            <a:spAutoFit/>
          </a:bodyPr>
          <a:lstStyle/>
          <a:p>
            <a:pPr algn="r"/>
            <a:r>
              <a:rPr lang="es-EC" sz="2800" dirty="0" smtClean="0"/>
              <a:t>PROYECTO DE INVERSIÓN DE UN CALL CENTER AUTOSUSTENTABLE PARA LA REGIONAL 7 (MACHALA) DE LA CORPORACIÓN NACIONAL DE TELECOMUNICACIONES </a:t>
            </a:r>
            <a:endParaRPr lang="es-EC"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938962"/>
          </a:xfrm>
        </p:spPr>
        <p:txBody>
          <a:bodyPr>
            <a:normAutofit/>
          </a:bodyPr>
          <a:lstStyle/>
          <a:p>
            <a:r>
              <a:rPr lang="es-EC" sz="2400" b="1" cap="all" dirty="0" smtClean="0"/>
              <a:t>3.2 estructura </a:t>
            </a:r>
            <a:r>
              <a:rPr lang="es-EC" sz="2400" b="1" cap="all" dirty="0" err="1" smtClean="0"/>
              <a:t>órganica</a:t>
            </a:r>
            <a:r>
              <a:rPr lang="es-EC" sz="2400" b="1" cap="all" dirty="0" smtClean="0"/>
              <a:t> de la empresa</a:t>
            </a:r>
            <a:endParaRPr lang="es-EC" sz="2400" dirty="0"/>
          </a:p>
        </p:txBody>
      </p:sp>
      <p:sp>
        <p:nvSpPr>
          <p:cNvPr id="3" name="2 Marcador de contenido"/>
          <p:cNvSpPr>
            <a:spLocks noGrp="1"/>
          </p:cNvSpPr>
          <p:nvPr>
            <p:ph idx="1"/>
          </p:nvPr>
        </p:nvSpPr>
        <p:spPr/>
        <p:txBody>
          <a:bodyPr/>
          <a:lstStyle/>
          <a:p>
            <a:r>
              <a:rPr lang="es-EC" sz="1800" dirty="0" smtClean="0"/>
              <a:t>Estará conformada por Jefaturas de trabajo. Conjuntamente con el Presidente del Directorio, Gerente General y Gerente Regional  y los Jefes Financieros y </a:t>
            </a:r>
            <a:r>
              <a:rPr lang="es-EC" sz="1800" dirty="0" err="1" smtClean="0"/>
              <a:t>Call</a:t>
            </a:r>
            <a:r>
              <a:rPr lang="es-EC" sz="1800" dirty="0" smtClean="0"/>
              <a:t> Center se reunirán periódicamente para el análisis de Compras y de las decisiones tomadas. El responsable de cada jefatura tendrá la facultad de:</a:t>
            </a:r>
            <a:endParaRPr lang="es-ES" sz="1800" dirty="0" smtClean="0"/>
          </a:p>
          <a:p>
            <a:r>
              <a:rPr lang="es-EC" sz="1800" b="1" dirty="0" smtClean="0"/>
              <a:t>PLANEAR.- </a:t>
            </a:r>
            <a:r>
              <a:rPr lang="es-EC" sz="1800" dirty="0" smtClean="0"/>
              <a:t>Se deberá estructurar estrategias continuas </a:t>
            </a:r>
          </a:p>
          <a:p>
            <a:r>
              <a:rPr lang="es-EC" sz="1800" b="1" dirty="0" smtClean="0"/>
              <a:t>ORGANIZAR.- </a:t>
            </a:r>
            <a:r>
              <a:rPr lang="es-EC" sz="1800" dirty="0" smtClean="0"/>
              <a:t>Pondrán en marcha y ejecutarán todas las directrices que se resuelvan por la gerencia general</a:t>
            </a:r>
          </a:p>
          <a:p>
            <a:r>
              <a:rPr lang="es-EC" sz="1800" b="1" dirty="0" smtClean="0"/>
              <a:t>COORDINAR.- </a:t>
            </a:r>
            <a:r>
              <a:rPr lang="es-EC" sz="1800" dirty="0" smtClean="0"/>
              <a:t>la Gerencia Regional reunirá a las Jefaturas y todo el talento humano de cada una de ellas, trabajando en conjunto para cumplir las funciones </a:t>
            </a:r>
          </a:p>
          <a:p>
            <a:r>
              <a:rPr lang="es-EC" sz="1800" b="1" dirty="0" smtClean="0"/>
              <a:t>CONTROLAR.- </a:t>
            </a:r>
            <a:r>
              <a:rPr lang="es-EC" sz="1800" dirty="0" smtClean="0"/>
              <a:t>Cada jefatura realizará control de procesos y de calidad</a:t>
            </a:r>
          </a:p>
          <a:p>
            <a:endParaRPr lang="es-EC" sz="1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571472" y="1285860"/>
            <a:ext cx="7467600" cy="1417638"/>
          </a:xfrm>
        </p:spPr>
        <p:txBody>
          <a:bodyPr>
            <a:normAutofit fontScale="90000"/>
          </a:bodyPr>
          <a:lstStyle/>
          <a:p>
            <a:pPr algn="ctr"/>
            <a:r>
              <a:rPr lang="es-EC" sz="2700" b="1" dirty="0" smtClean="0"/>
              <a:t/>
            </a:r>
            <a:br>
              <a:rPr lang="es-EC" sz="2700" b="1" dirty="0" smtClean="0"/>
            </a:br>
            <a:r>
              <a:rPr lang="es-EC" sz="2700" b="1" dirty="0" smtClean="0"/>
              <a:t/>
            </a:r>
            <a:br>
              <a:rPr lang="es-EC" sz="2700" b="1" dirty="0" smtClean="0"/>
            </a:br>
            <a:r>
              <a:rPr lang="es-EC" sz="2700" b="1" dirty="0" smtClean="0"/>
              <a:t/>
            </a:r>
            <a:br>
              <a:rPr lang="es-EC" sz="2700" b="1" dirty="0" smtClean="0"/>
            </a:br>
            <a:r>
              <a:rPr lang="es-EC" sz="2700" b="1" dirty="0" smtClean="0"/>
              <a:t>3.3 ORGANIGRAMA Y DESCRIPCIÓN DE TRABAJO DE LA CORPORACIÓN NACIONAL DE TELECOMUNICACIONES REGIONAL 7</a:t>
            </a:r>
            <a:r>
              <a:rPr lang="es-ES" dirty="0" smtClean="0"/>
              <a:t/>
            </a:r>
            <a:br>
              <a:rPr lang="es-ES" dirty="0" smtClean="0"/>
            </a:br>
            <a:endParaRPr lang="es-EC" dirty="0"/>
          </a:p>
        </p:txBody>
      </p:sp>
      <p:pic>
        <p:nvPicPr>
          <p:cNvPr id="1026" name="Diagram 1"/>
          <p:cNvPicPr>
            <a:picLocks noChangeArrowheads="1"/>
          </p:cNvPicPr>
          <p:nvPr/>
        </p:nvPicPr>
        <p:blipFill>
          <a:blip r:embed="rId2" cstate="print"/>
          <a:srcRect t="-5122" r="-957" b="-13377"/>
          <a:stretch>
            <a:fillRect/>
          </a:stretch>
        </p:blipFill>
        <p:spPr bwMode="auto">
          <a:xfrm>
            <a:off x="1214414" y="2071678"/>
            <a:ext cx="7286676" cy="4500594"/>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5072074"/>
            <a:ext cx="7467600" cy="1143000"/>
          </a:xfrm>
        </p:spPr>
        <p:txBody>
          <a:bodyPr/>
          <a:lstStyle/>
          <a:p>
            <a:r>
              <a:rPr lang="es-EC" dirty="0" smtClean="0"/>
              <a:t>4. PLAN DE MARKETING</a:t>
            </a:r>
            <a:endParaRPr lang="es-EC"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85786" y="1117615"/>
            <a:ext cx="7467600" cy="4525963"/>
          </a:xfrm>
        </p:spPr>
        <p:txBody>
          <a:bodyPr>
            <a:normAutofit/>
          </a:bodyPr>
          <a:lstStyle/>
          <a:p>
            <a:pPr>
              <a:buNone/>
            </a:pPr>
            <a:r>
              <a:rPr lang="es-EC" b="1" cap="all" dirty="0" smtClean="0"/>
              <a:t>4.1 objetivos del plan de marketing</a:t>
            </a:r>
          </a:p>
          <a:p>
            <a:pPr>
              <a:buNone/>
            </a:pPr>
            <a:endParaRPr lang="es-EC" b="1" cap="all" dirty="0" smtClean="0"/>
          </a:p>
          <a:p>
            <a:pPr lvl="0"/>
            <a:r>
              <a:rPr lang="es-EC" dirty="0" smtClean="0"/>
              <a:t>Realizar un análisis estratégico del comportamiento actual del mercado.</a:t>
            </a:r>
            <a:endParaRPr lang="es-ES" dirty="0" smtClean="0"/>
          </a:p>
          <a:p>
            <a:pPr>
              <a:buNone/>
            </a:pPr>
            <a:endParaRPr lang="es-ES" dirty="0" smtClean="0"/>
          </a:p>
          <a:p>
            <a:pPr lvl="0"/>
            <a:r>
              <a:rPr lang="es-EC" dirty="0" smtClean="0"/>
              <a:t>Determinar el mercado meta para nuestra empresa.</a:t>
            </a:r>
            <a:endParaRPr lang="es-ES" dirty="0" smtClean="0"/>
          </a:p>
          <a:p>
            <a:pPr>
              <a:buNone/>
            </a:pPr>
            <a:endParaRPr lang="es-ES" dirty="0" smtClean="0"/>
          </a:p>
          <a:p>
            <a:pPr lvl="0"/>
            <a:r>
              <a:rPr lang="es-EC" dirty="0" smtClean="0"/>
              <a:t>Establecer estrategias de posicionamiento.</a:t>
            </a:r>
            <a:endParaRPr lang="es-ES" dirty="0" smtClean="0"/>
          </a:p>
          <a:p>
            <a:pPr>
              <a:buNone/>
            </a:pPr>
            <a:endParaRPr lang="es-EC"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sz="3200" dirty="0" smtClean="0"/>
              <a:t>4.2 DIAGRAMA DE PORTER</a:t>
            </a:r>
            <a:endParaRPr lang="es-EC" sz="3200" dirty="0"/>
          </a:p>
        </p:txBody>
      </p:sp>
      <p:pic>
        <p:nvPicPr>
          <p:cNvPr id="62466" name="Picture 2"/>
          <p:cNvPicPr>
            <a:picLocks noGrp="1" noChangeAspect="1" noChangeArrowheads="1"/>
          </p:cNvPicPr>
          <p:nvPr>
            <p:ph idx="1"/>
          </p:nvPr>
        </p:nvPicPr>
        <p:blipFill>
          <a:blip r:embed="rId2" cstate="print"/>
          <a:stretch>
            <a:fillRect/>
          </a:stretch>
        </p:blipFill>
        <p:spPr bwMode="auto">
          <a:xfrm>
            <a:off x="2143108" y="1935163"/>
            <a:ext cx="5500725" cy="43894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14338"/>
            <a:ext cx="7467600" cy="1143000"/>
          </a:xfrm>
        </p:spPr>
        <p:txBody>
          <a:bodyPr>
            <a:normAutofit/>
          </a:bodyPr>
          <a:lstStyle/>
          <a:p>
            <a:pPr algn="ctr"/>
            <a:r>
              <a:rPr lang="es-EC" sz="3200" b="1" cap="all" dirty="0" smtClean="0"/>
              <a:t>4.3 ANÁLISIS </a:t>
            </a:r>
            <a:r>
              <a:rPr lang="es-EC" sz="3200" b="1" cap="all" dirty="0" err="1" smtClean="0"/>
              <a:t>foda</a:t>
            </a:r>
            <a:endParaRPr lang="es-EC" sz="3200" dirty="0"/>
          </a:p>
        </p:txBody>
      </p:sp>
      <p:sp>
        <p:nvSpPr>
          <p:cNvPr id="3" name="2 Marcador de contenido"/>
          <p:cNvSpPr>
            <a:spLocks noGrp="1"/>
          </p:cNvSpPr>
          <p:nvPr>
            <p:ph idx="1"/>
          </p:nvPr>
        </p:nvSpPr>
        <p:spPr>
          <a:xfrm>
            <a:off x="457200" y="285728"/>
            <a:ext cx="8115328" cy="6572272"/>
          </a:xfrm>
        </p:spPr>
        <p:txBody>
          <a:bodyPr>
            <a:normAutofit/>
          </a:bodyPr>
          <a:lstStyle/>
          <a:p>
            <a:pPr>
              <a:buNone/>
            </a:pPr>
            <a:r>
              <a:rPr lang="es-ES" sz="1800" b="1" cap="all" dirty="0" smtClean="0"/>
              <a:t>                                       </a:t>
            </a:r>
          </a:p>
          <a:p>
            <a:pPr>
              <a:buNone/>
            </a:pPr>
            <a:endParaRPr lang="es-ES" sz="1800" b="1" cap="all" dirty="0" smtClean="0"/>
          </a:p>
          <a:p>
            <a:pPr>
              <a:buNone/>
            </a:pPr>
            <a:r>
              <a:rPr lang="es-ES" sz="1800" b="1" cap="all" dirty="0" smtClean="0"/>
              <a:t>fortalezas:</a:t>
            </a:r>
            <a:endParaRPr lang="es-ES" sz="1800" dirty="0" smtClean="0"/>
          </a:p>
          <a:p>
            <a:pPr lvl="0">
              <a:buClr>
                <a:schemeClr val="tx1"/>
              </a:buClr>
            </a:pPr>
            <a:r>
              <a:rPr lang="es-EC" sz="1700" dirty="0" smtClean="0"/>
              <a:t>Ofrecer un producto nacional con tecnología de punta.</a:t>
            </a:r>
            <a:endParaRPr lang="es-ES" sz="1700" dirty="0" smtClean="0"/>
          </a:p>
          <a:p>
            <a:pPr lvl="0">
              <a:buClr>
                <a:schemeClr val="tx1"/>
              </a:buClr>
            </a:pPr>
            <a:r>
              <a:rPr lang="es-EC" sz="1700" dirty="0" smtClean="0"/>
              <a:t>Proveer el producto de CNT mediante un call center. </a:t>
            </a:r>
            <a:endParaRPr lang="es-ES" sz="1700" dirty="0" smtClean="0"/>
          </a:p>
          <a:p>
            <a:pPr>
              <a:buClr>
                <a:schemeClr val="tx1"/>
              </a:buClr>
              <a:buNone/>
            </a:pPr>
            <a:endParaRPr lang="es-ES" sz="1700" b="1" cap="all" dirty="0" smtClean="0"/>
          </a:p>
          <a:p>
            <a:pPr>
              <a:buClr>
                <a:schemeClr val="tx1"/>
              </a:buClr>
              <a:buNone/>
            </a:pPr>
            <a:r>
              <a:rPr lang="es-ES" sz="1700" b="1" cap="all" dirty="0" smtClean="0"/>
              <a:t>oportunidades:</a:t>
            </a:r>
            <a:endParaRPr lang="es-ES" sz="1700" dirty="0" smtClean="0"/>
          </a:p>
          <a:p>
            <a:pPr>
              <a:buClr>
                <a:schemeClr val="tx1"/>
              </a:buClr>
            </a:pPr>
            <a:r>
              <a:rPr lang="es-EC" sz="1700" dirty="0" smtClean="0"/>
              <a:t>El auge de la tecnología como la banda ancha es un aspecto clave para aumentar la demanda, presto que Machala es un mercado en el cual no está explotado</a:t>
            </a:r>
          </a:p>
          <a:p>
            <a:pPr>
              <a:buClr>
                <a:schemeClr val="tx1"/>
              </a:buClr>
              <a:buNone/>
            </a:pPr>
            <a:endParaRPr lang="es-ES" sz="1700" b="1" cap="all" dirty="0" smtClean="0"/>
          </a:p>
          <a:p>
            <a:pPr>
              <a:buClr>
                <a:schemeClr val="tx1"/>
              </a:buClr>
              <a:buNone/>
            </a:pPr>
            <a:r>
              <a:rPr lang="es-ES" sz="1700" b="1" cap="all" dirty="0" smtClean="0"/>
              <a:t>debilidades:</a:t>
            </a:r>
            <a:endParaRPr lang="es-ES" sz="1700" dirty="0" smtClean="0"/>
          </a:p>
          <a:p>
            <a:pPr lvl="0">
              <a:buClr>
                <a:schemeClr val="tx1"/>
              </a:buClr>
            </a:pPr>
            <a:r>
              <a:rPr lang="es-EC" sz="1700" dirty="0" smtClean="0"/>
              <a:t>Nos iniciaremos con un solo Call Center con el cual no solucionaríamos todos los inconvenientes de los clientes.</a:t>
            </a:r>
            <a:endParaRPr lang="es-ES" sz="1700" dirty="0" smtClean="0"/>
          </a:p>
          <a:p>
            <a:pPr>
              <a:buClr>
                <a:schemeClr val="tx1"/>
              </a:buClr>
            </a:pPr>
            <a:r>
              <a:rPr lang="es-EC" sz="1700" dirty="0" smtClean="0"/>
              <a:t> La mala difusión que ha tenido CNT como empresa de telefonía, hace que los consumidores finales no crean en nuestro servicio y producto</a:t>
            </a:r>
            <a:endParaRPr lang="es-ES" sz="1700" dirty="0" smtClean="0"/>
          </a:p>
          <a:p>
            <a:pPr>
              <a:buClr>
                <a:schemeClr val="tx1"/>
              </a:buClr>
              <a:buNone/>
            </a:pPr>
            <a:r>
              <a:rPr lang="es-ES" sz="1700" b="1" cap="all" dirty="0" smtClean="0"/>
              <a:t>amenazas:</a:t>
            </a:r>
          </a:p>
          <a:p>
            <a:pPr>
              <a:buClr>
                <a:schemeClr val="tx1"/>
              </a:buClr>
            </a:pPr>
            <a:r>
              <a:rPr lang="es-EC" sz="1700" dirty="0" smtClean="0"/>
              <a:t>Presencia alta de competidores directos en el mercado de los hogares como es Machala.net</a:t>
            </a:r>
          </a:p>
          <a:p>
            <a:pPr>
              <a:buClr>
                <a:schemeClr val="tx1"/>
              </a:buClr>
              <a:buNone/>
            </a:pPr>
            <a:endParaRPr lang="es-ES" sz="1700" b="1" cap="all" dirty="0" smtClean="0"/>
          </a:p>
          <a:p>
            <a:pPr>
              <a:buClr>
                <a:schemeClr val="tx1"/>
              </a:buClr>
            </a:pPr>
            <a:r>
              <a:rPr lang="es-EC" sz="1700" dirty="0" smtClean="0"/>
              <a:t>Participación alta en el mercado </a:t>
            </a:r>
            <a:r>
              <a:rPr lang="es-EC" sz="1700" dirty="0" err="1" smtClean="0"/>
              <a:t>Cyber`s</a:t>
            </a:r>
            <a:r>
              <a:rPr lang="es-EC" sz="1700" dirty="0" smtClean="0"/>
              <a:t> que proveen el servicio de internet y llamadas</a:t>
            </a:r>
            <a:endParaRPr lang="es-ES" sz="1700" dirty="0" smtClean="0"/>
          </a:p>
          <a:p>
            <a:pPr>
              <a:buNone/>
            </a:pPr>
            <a:endParaRPr lang="es-EC"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96908"/>
          </a:xfrm>
        </p:spPr>
        <p:txBody>
          <a:bodyPr>
            <a:noAutofit/>
          </a:bodyPr>
          <a:lstStyle/>
          <a:p>
            <a:r>
              <a:rPr lang="es-ES" sz="2800" b="1" cap="all" dirty="0" smtClean="0"/>
              <a:t>MERCADO META: </a:t>
            </a:r>
            <a:r>
              <a:rPr lang="es-ES" sz="2800" dirty="0" smtClean="0"/>
              <a:t/>
            </a:r>
            <a:br>
              <a:rPr lang="es-ES" sz="2800" dirty="0" smtClean="0"/>
            </a:br>
            <a:endParaRPr lang="es-EC" sz="2800" dirty="0"/>
          </a:p>
        </p:txBody>
      </p:sp>
      <p:sp>
        <p:nvSpPr>
          <p:cNvPr id="3" name="2 Marcador de contenido"/>
          <p:cNvSpPr>
            <a:spLocks noGrp="1"/>
          </p:cNvSpPr>
          <p:nvPr>
            <p:ph idx="1"/>
          </p:nvPr>
        </p:nvSpPr>
        <p:spPr>
          <a:xfrm>
            <a:off x="214282" y="642918"/>
            <a:ext cx="8929718" cy="6215082"/>
          </a:xfrm>
        </p:spPr>
        <p:txBody>
          <a:bodyPr>
            <a:normAutofit lnSpcReduction="10000"/>
          </a:bodyPr>
          <a:lstStyle/>
          <a:p>
            <a:r>
              <a:rPr lang="es-EC" sz="1800" dirty="0" smtClean="0"/>
              <a:t>Los hogares de la ciudad de Machala podrán beneficiarse del servicio del Call Center para obtener información de sus inquietudes del producto y también de la solución correspondiente de los problemas que se les presenten a los actuales usuarios del producto</a:t>
            </a:r>
            <a:r>
              <a:rPr lang="es-EC" sz="2000" dirty="0" smtClean="0"/>
              <a:t>.</a:t>
            </a:r>
            <a:endParaRPr lang="es-ES" sz="2000" dirty="0" smtClean="0"/>
          </a:p>
          <a:p>
            <a:pPr algn="ctr">
              <a:buNone/>
            </a:pPr>
            <a:r>
              <a:rPr lang="es-EC" sz="2800" b="1" cap="all" dirty="0" smtClean="0">
                <a:latin typeface="+mj-lt"/>
              </a:rPr>
              <a:t>MARKETING MIX Y ESTRATEGIAS PARA EL MODELO DE NEGOCIO</a:t>
            </a:r>
            <a:endParaRPr lang="es-ES" sz="2800" dirty="0" smtClean="0">
              <a:latin typeface="+mj-lt"/>
            </a:endParaRPr>
          </a:p>
          <a:p>
            <a:pPr>
              <a:buNone/>
            </a:pPr>
            <a:r>
              <a:rPr lang="es-EC" sz="2800" b="1" cap="all" dirty="0" smtClean="0">
                <a:latin typeface="+mj-lt"/>
              </a:rPr>
              <a:t>PRODUCTO</a:t>
            </a:r>
          </a:p>
          <a:p>
            <a:pPr>
              <a:buNone/>
            </a:pPr>
            <a:r>
              <a:rPr lang="es-EC" sz="2000" dirty="0" smtClean="0"/>
              <a:t>     </a:t>
            </a:r>
            <a:r>
              <a:rPr lang="es-EC" sz="1800" dirty="0" smtClean="0"/>
              <a:t>Se trata de un empaquetamiento que permite a la ciudadanía disponer de telefonía fija e internet, por una tarifa fija mensual.  Está dirigido a clientes de internet banda ancha y de telefonía fija</a:t>
            </a:r>
          </a:p>
          <a:p>
            <a:pPr>
              <a:buNone/>
            </a:pPr>
            <a:endParaRPr lang="es-ES_tradnl" sz="2000" dirty="0" smtClean="0"/>
          </a:p>
          <a:p>
            <a:pPr>
              <a:buNone/>
            </a:pPr>
            <a:endParaRPr lang="es-ES_tradnl" sz="2000" dirty="0" smtClean="0"/>
          </a:p>
          <a:p>
            <a:pPr>
              <a:buNone/>
            </a:pPr>
            <a:endParaRPr lang="es-ES_tradnl" sz="2000" dirty="0" smtClean="0"/>
          </a:p>
          <a:p>
            <a:pPr>
              <a:buNone/>
            </a:pPr>
            <a:endParaRPr lang="es-EC" sz="2000" b="1" dirty="0" smtClean="0"/>
          </a:p>
          <a:p>
            <a:pPr>
              <a:buNone/>
            </a:pPr>
            <a:r>
              <a:rPr lang="es-EC" sz="2800" b="1" dirty="0" smtClean="0">
                <a:latin typeface="+mj-lt"/>
              </a:rPr>
              <a:t>PLAZA O DISTRIBUCIÓN</a:t>
            </a:r>
          </a:p>
          <a:p>
            <a:pPr>
              <a:buNone/>
            </a:pPr>
            <a:r>
              <a:rPr lang="es-EC" sz="2000" dirty="0" smtClean="0"/>
              <a:t>     Observar en el mercado machaleño la importancia que poseen los clientes en adquirir un servicio de acuerdo a sus necesidades y expectativas del producto</a:t>
            </a:r>
            <a:endParaRPr lang="es-ES" sz="2000" dirty="0" smtClean="0">
              <a:latin typeface="+mj-lt"/>
            </a:endParaRPr>
          </a:p>
        </p:txBody>
      </p:sp>
      <p:pic>
        <p:nvPicPr>
          <p:cNvPr id="2050" name="Picture 2" descr="http://t0.gstatic.com/images?q=tbn:PDxIAdPVQsPkKM:http://www.cnt.com.ec/images/stories/productos/fastboy.gif">
            <a:hlinkClick r:id="rId2"/>
          </p:cNvPr>
          <p:cNvPicPr>
            <a:picLocks noChangeAspect="1" noChangeArrowheads="1"/>
          </p:cNvPicPr>
          <p:nvPr/>
        </p:nvPicPr>
        <p:blipFill>
          <a:blip r:embed="rId3" cstate="print"/>
          <a:srcRect/>
          <a:stretch>
            <a:fillRect/>
          </a:stretch>
        </p:blipFill>
        <p:spPr bwMode="auto">
          <a:xfrm>
            <a:off x="3500430" y="4143380"/>
            <a:ext cx="2143140" cy="928694"/>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0"/>
            <a:ext cx="7467600" cy="714356"/>
          </a:xfrm>
        </p:spPr>
        <p:txBody>
          <a:bodyPr>
            <a:normAutofit/>
          </a:bodyPr>
          <a:lstStyle/>
          <a:p>
            <a:r>
              <a:rPr lang="es-EC" sz="2800" b="1" dirty="0" smtClean="0"/>
              <a:t>PROMOCIÓN:</a:t>
            </a:r>
            <a:endParaRPr lang="es-EC" sz="2800" dirty="0"/>
          </a:p>
        </p:txBody>
      </p:sp>
      <p:sp>
        <p:nvSpPr>
          <p:cNvPr id="3" name="2 Marcador de contenido"/>
          <p:cNvSpPr>
            <a:spLocks noGrp="1"/>
          </p:cNvSpPr>
          <p:nvPr>
            <p:ph idx="1"/>
          </p:nvPr>
        </p:nvSpPr>
        <p:spPr>
          <a:xfrm>
            <a:off x="285720" y="571480"/>
            <a:ext cx="8643998" cy="6072230"/>
          </a:xfrm>
        </p:spPr>
        <p:txBody>
          <a:bodyPr>
            <a:normAutofit/>
          </a:bodyPr>
          <a:lstStyle/>
          <a:p>
            <a:pPr>
              <a:buClr>
                <a:schemeClr val="tx1"/>
              </a:buClr>
              <a:buNone/>
            </a:pPr>
            <a:r>
              <a:rPr lang="es-ES" sz="1800" b="1" dirty="0" smtClean="0"/>
              <a:t>PUBLICIDAD</a:t>
            </a:r>
          </a:p>
          <a:p>
            <a:pPr>
              <a:buClr>
                <a:schemeClr val="tx1"/>
              </a:buClr>
            </a:pPr>
            <a:r>
              <a:rPr lang="es-EC" sz="1800" dirty="0" smtClean="0"/>
              <a:t>Esta consiste en la contratación de medios ya sea vía internet, prensa escrita y por radiodifusión, dando a conocer nuestro producto o servicio  en la ciudad de Machala.</a:t>
            </a:r>
          </a:p>
          <a:p>
            <a:pPr>
              <a:buClr>
                <a:schemeClr val="tx1"/>
              </a:buClr>
            </a:pPr>
            <a:r>
              <a:rPr lang="es-EC" sz="1800" dirty="0" smtClean="0"/>
              <a:t>Esta consiste en la contratación de medios ya sea vía internet, prensa escrita y por radiodifusión, dando a conocer nuestro producto o servicio </a:t>
            </a:r>
          </a:p>
          <a:p>
            <a:endParaRPr lang="es-EC" sz="1800" b="1" dirty="0" smtClean="0"/>
          </a:p>
          <a:p>
            <a:pPr>
              <a:buNone/>
            </a:pPr>
            <a:r>
              <a:rPr lang="es-EC" sz="1800" b="1" dirty="0" smtClean="0"/>
              <a:t>CAMPAÑA DE LANZAMIENTO</a:t>
            </a:r>
            <a:endParaRPr lang="es-ES" sz="1800" dirty="0" smtClean="0"/>
          </a:p>
          <a:p>
            <a:pPr>
              <a:buClr>
                <a:schemeClr val="tx1"/>
              </a:buClr>
            </a:pPr>
            <a:r>
              <a:rPr lang="es-EC" sz="1800" dirty="0" smtClean="0"/>
              <a:t>En este punto del plan daremos a conocer lo que proponemos y lo que ofrecemos como servicio a favor de la comunidad, es decir mecanismos de servicios como.</a:t>
            </a:r>
          </a:p>
          <a:p>
            <a:pPr>
              <a:buClr>
                <a:schemeClr val="tx1"/>
              </a:buClr>
            </a:pPr>
            <a:endParaRPr lang="es-ES" sz="1800" dirty="0" smtClean="0"/>
          </a:p>
          <a:p>
            <a:pPr>
              <a:buNone/>
            </a:pPr>
            <a:r>
              <a:rPr lang="es-EC" sz="1800" b="1" dirty="0" smtClean="0"/>
              <a:t>CAMPAÑA DE MANTENIMIENTO</a:t>
            </a:r>
            <a:endParaRPr lang="es-ES" sz="1800" dirty="0" smtClean="0"/>
          </a:p>
          <a:p>
            <a:pPr>
              <a:buClr>
                <a:schemeClr val="tx1"/>
              </a:buClr>
            </a:pPr>
            <a:r>
              <a:rPr lang="es-EC" sz="1800" dirty="0" smtClean="0"/>
              <a:t>Dar a conocer como esta nuestro servicio en el mercado y que beneficios ha obtenido  para el consumidor final, como hemos solucionado problemas a los clientes.</a:t>
            </a:r>
            <a:endParaRPr lang="es-EC" sz="1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96908"/>
          </a:xfrm>
        </p:spPr>
        <p:txBody>
          <a:bodyPr>
            <a:normAutofit fontScale="90000"/>
          </a:bodyPr>
          <a:lstStyle/>
          <a:p>
            <a:r>
              <a:rPr lang="es-EC" sz="2800" b="1" dirty="0" smtClean="0"/>
              <a:t>PRECIO:</a:t>
            </a:r>
            <a:r>
              <a:rPr lang="es-ES" sz="2800" dirty="0" smtClean="0"/>
              <a:t/>
            </a:r>
            <a:br>
              <a:rPr lang="es-ES" sz="2800" dirty="0" smtClean="0"/>
            </a:br>
            <a:endParaRPr lang="es-EC" sz="2800" dirty="0"/>
          </a:p>
        </p:txBody>
      </p:sp>
      <p:sp>
        <p:nvSpPr>
          <p:cNvPr id="3" name="2 Marcador de contenido"/>
          <p:cNvSpPr>
            <a:spLocks noGrp="1"/>
          </p:cNvSpPr>
          <p:nvPr>
            <p:ph idx="1"/>
          </p:nvPr>
        </p:nvSpPr>
        <p:spPr>
          <a:xfrm>
            <a:off x="214282" y="642918"/>
            <a:ext cx="8643998" cy="6215082"/>
          </a:xfrm>
        </p:spPr>
        <p:txBody>
          <a:bodyPr>
            <a:normAutofit fontScale="92500" lnSpcReduction="10000"/>
          </a:bodyPr>
          <a:lstStyle/>
          <a:p>
            <a:pPr>
              <a:buClr>
                <a:schemeClr val="tx1"/>
              </a:buClr>
            </a:pPr>
            <a:r>
              <a:rPr lang="es-EC" sz="2000" dirty="0" smtClean="0"/>
              <a:t>Los productos de CNT se caracterizan por 2 tipos de productos los cuales se ajustan a las comodidades del cliente, la banda ancha representada por su principal producto </a:t>
            </a:r>
            <a:r>
              <a:rPr lang="es-EC" sz="2000" dirty="0" err="1" smtClean="0"/>
              <a:t>fast</a:t>
            </a:r>
            <a:r>
              <a:rPr lang="es-EC" sz="2000" dirty="0" smtClean="0"/>
              <a:t> </a:t>
            </a:r>
            <a:r>
              <a:rPr lang="es-EC" sz="2000" dirty="0" err="1" smtClean="0"/>
              <a:t>boy</a:t>
            </a:r>
            <a:r>
              <a:rPr lang="es-EC" sz="2000" dirty="0" smtClean="0"/>
              <a:t> y la telefonía fija como las vemos a continuación:</a:t>
            </a:r>
          </a:p>
          <a:p>
            <a:endParaRPr lang="es-ES_tradnl" sz="2000" dirty="0" smtClean="0"/>
          </a:p>
          <a:p>
            <a:endParaRPr lang="es-ES_tradnl" sz="2000" dirty="0" smtClean="0"/>
          </a:p>
          <a:p>
            <a:pPr>
              <a:buNone/>
            </a:pPr>
            <a:endParaRPr lang="es-ES_tradnl" sz="2000" dirty="0" smtClean="0"/>
          </a:p>
          <a:p>
            <a:endParaRPr lang="es-ES_tradnl" sz="2000" dirty="0" smtClean="0"/>
          </a:p>
          <a:p>
            <a:endParaRPr lang="es-ES_tradnl" sz="2000" dirty="0" smtClean="0"/>
          </a:p>
          <a:p>
            <a:endParaRPr lang="es-ES_tradnl" sz="2000" dirty="0" smtClean="0"/>
          </a:p>
          <a:p>
            <a:pPr>
              <a:buNone/>
            </a:pPr>
            <a:endParaRPr lang="es-ES_tradnl" sz="2000" dirty="0" smtClean="0"/>
          </a:p>
          <a:p>
            <a:pPr>
              <a:buNone/>
            </a:pPr>
            <a:endParaRPr lang="es-ES_tradnl" sz="2000" dirty="0" smtClean="0"/>
          </a:p>
          <a:p>
            <a:pPr>
              <a:buNone/>
            </a:pPr>
            <a:endParaRPr lang="es-ES_tradnl" sz="2000" b="1" dirty="0" smtClean="0"/>
          </a:p>
          <a:p>
            <a:pPr>
              <a:buNone/>
            </a:pPr>
            <a:endParaRPr lang="es-ES_tradnl" sz="2000" b="1" dirty="0" smtClean="0"/>
          </a:p>
          <a:p>
            <a:pPr>
              <a:buNone/>
            </a:pPr>
            <a:endParaRPr lang="es-ES_tradnl" sz="2000" b="1" dirty="0" smtClean="0"/>
          </a:p>
          <a:p>
            <a:pPr>
              <a:buNone/>
            </a:pPr>
            <a:endParaRPr lang="es-EC" sz="2000" b="1" dirty="0" smtClean="0"/>
          </a:p>
          <a:p>
            <a:pPr>
              <a:buNone/>
            </a:pPr>
            <a:r>
              <a:rPr lang="es-EC" sz="2700" b="1" dirty="0" smtClean="0">
                <a:latin typeface="+mj-lt"/>
              </a:rPr>
              <a:t> POSICIONAMIENTO:</a:t>
            </a:r>
            <a:endParaRPr lang="es-EC" sz="2700" dirty="0" smtClean="0">
              <a:latin typeface="+mj-lt"/>
            </a:endParaRPr>
          </a:p>
          <a:p>
            <a:r>
              <a:rPr lang="es-EC" sz="2000" dirty="0" smtClean="0"/>
              <a:t>La mejora del servicio que brindaría el Call Center en la recepción de quejas e inquietudes como de gran ventaja para el posicionamiento de los productos que ofrece CNT, dado que el cliente se va a sentir más impulsado a permanecer en el mismo logrando obtener la fidelidad del mismo </a:t>
            </a:r>
            <a:endParaRPr lang="es-ES_tradnl" sz="2000" dirty="0" smtClean="0"/>
          </a:p>
          <a:p>
            <a:endParaRPr lang="es-ES_tradnl" sz="2000" dirty="0" smtClean="0"/>
          </a:p>
          <a:p>
            <a:endParaRPr lang="es-ES_tradnl" sz="2000" dirty="0" smtClean="0"/>
          </a:p>
          <a:p>
            <a:endParaRPr lang="es-ES_tradnl" sz="2000" dirty="0" smtClean="0"/>
          </a:p>
          <a:p>
            <a:endParaRPr lang="es-ES_tradnl" sz="2000" dirty="0" smtClean="0"/>
          </a:p>
          <a:p>
            <a:endParaRPr lang="es-ES_tradnl" sz="2000" dirty="0" smtClean="0"/>
          </a:p>
          <a:p>
            <a:endParaRPr lang="es-ES_tradnl" sz="2000" dirty="0" smtClean="0"/>
          </a:p>
          <a:p>
            <a:endParaRPr lang="es-ES" sz="2000" dirty="0" smtClean="0"/>
          </a:p>
          <a:p>
            <a:pPr>
              <a:buNone/>
            </a:pPr>
            <a:endParaRPr lang="es-ES_tradnl" dirty="0" smtClean="0"/>
          </a:p>
          <a:p>
            <a:pPr>
              <a:buNone/>
            </a:pPr>
            <a:endParaRPr lang="es-ES_tradnl" dirty="0" smtClean="0"/>
          </a:p>
          <a:p>
            <a:pPr>
              <a:buNone/>
            </a:pPr>
            <a:endParaRPr lang="es-ES_tradnl" dirty="0" smtClean="0"/>
          </a:p>
          <a:p>
            <a:pPr>
              <a:buNone/>
            </a:pPr>
            <a:endParaRPr lang="es-ES_tradnl" dirty="0" smtClean="0"/>
          </a:p>
          <a:p>
            <a:pPr>
              <a:buNone/>
            </a:pPr>
            <a:endParaRPr lang="es-ES_tradnl" dirty="0" smtClean="0"/>
          </a:p>
          <a:p>
            <a:pPr>
              <a:buNone/>
            </a:pPr>
            <a:endParaRPr lang="es-EC" dirty="0"/>
          </a:p>
        </p:txBody>
      </p:sp>
      <p:graphicFrame>
        <p:nvGraphicFramePr>
          <p:cNvPr id="7" name="6 Tabla"/>
          <p:cNvGraphicFramePr>
            <a:graphicFrameLocks noGrp="1"/>
          </p:cNvGraphicFramePr>
          <p:nvPr/>
        </p:nvGraphicFramePr>
        <p:xfrm>
          <a:off x="571472" y="2428868"/>
          <a:ext cx="3500463" cy="2503170"/>
        </p:xfrm>
        <a:graphic>
          <a:graphicData uri="http://schemas.openxmlformats.org/drawingml/2006/table">
            <a:tbl>
              <a:tblPr/>
              <a:tblGrid>
                <a:gridCol w="1905932"/>
                <a:gridCol w="120059"/>
                <a:gridCol w="1474472"/>
              </a:tblGrid>
              <a:tr h="788670">
                <a:tc>
                  <a:txBody>
                    <a:bodyPr/>
                    <a:lstStyle/>
                    <a:p>
                      <a:pPr algn="ctr" fontAlgn="ctr"/>
                      <a:r>
                        <a:rPr lang="es-EC" sz="1100" b="1" i="0" u="none" strike="noStrike" dirty="0">
                          <a:solidFill>
                            <a:srgbClr val="000000"/>
                          </a:solidFill>
                          <a:latin typeface="Calibri"/>
                        </a:rPr>
                        <a:t>Descripción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r>
                        <a:rPr lang="es-EC"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l" fontAlgn="b"/>
                      <a:r>
                        <a:rPr lang="es-EC" sz="11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90500">
                <a:tc>
                  <a:txBody>
                    <a:bodyPr/>
                    <a:lstStyle/>
                    <a:p>
                      <a:pPr algn="l" fontAlgn="b"/>
                      <a:r>
                        <a:rPr lang="es-EC"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C"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s-EC" sz="1100" b="1" i="0" u="none" strike="noStrike">
                          <a:solidFill>
                            <a:srgbClr val="FFFFFF"/>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r h="190500">
                <a:tc>
                  <a:txBody>
                    <a:bodyPr/>
                    <a:lstStyle/>
                    <a:p>
                      <a:pPr algn="l" fontAlgn="b"/>
                      <a:r>
                        <a:rPr lang="es-EC" sz="1100" b="0" i="0" u="none" strike="noStrike">
                          <a:solidFill>
                            <a:srgbClr val="000000"/>
                          </a:solidFill>
                          <a:latin typeface="Calibri"/>
                        </a:rPr>
                        <a:t>Pensión Básica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C"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s-EC" sz="1100" b="1" i="0" u="none" strike="noStrike">
                          <a:solidFill>
                            <a:srgbClr val="FFFFFF"/>
                          </a:solidFill>
                          <a:latin typeface="Calibri"/>
                        </a:rPr>
                        <a:t>6,20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r h="190500">
                <a:tc>
                  <a:txBody>
                    <a:bodyPr/>
                    <a:lstStyle/>
                    <a:p>
                      <a:pPr algn="l" fontAlgn="b"/>
                      <a:r>
                        <a:rPr lang="es-EC" sz="1100" b="0" i="0" u="none" strike="noStrike" dirty="0">
                          <a:solidFill>
                            <a:srgbClr val="000000"/>
                          </a:solidFill>
                          <a:latin typeface="Calibri"/>
                        </a:rPr>
                        <a:t>Minutos Locales </a:t>
                      </a:r>
                      <a:r>
                        <a:rPr lang="es-EC" sz="1100" b="0" i="0" u="none" strike="noStrike" dirty="0" err="1">
                          <a:solidFill>
                            <a:srgbClr val="000000"/>
                          </a:solidFill>
                          <a:latin typeface="Calibri"/>
                        </a:rPr>
                        <a:t>Incluídos</a:t>
                      </a:r>
                      <a:endParaRPr lang="es-EC" sz="11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C"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s-EC" sz="1100" b="1" i="0" u="none" strike="noStrike" dirty="0">
                          <a:solidFill>
                            <a:srgbClr val="FFFFFF"/>
                          </a:solidFill>
                          <a:latin typeface="Calibri"/>
                        </a:rPr>
                        <a:t>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r h="190500">
                <a:tc>
                  <a:txBody>
                    <a:bodyPr/>
                    <a:lstStyle/>
                    <a:p>
                      <a:pPr algn="l" fontAlgn="b"/>
                      <a:r>
                        <a:rPr lang="es-EC" sz="1100" b="0" i="0" u="none" strike="noStrike">
                          <a:solidFill>
                            <a:srgbClr val="000000"/>
                          </a:solidFill>
                          <a:latin typeface="Calibri"/>
                        </a:rPr>
                        <a:t>Minutos Llamadas On Net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C"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s-EC" sz="1100" b="1" i="0" u="none" strike="noStrike">
                          <a:solidFill>
                            <a:srgbClr val="FFFFFF"/>
                          </a:solidFill>
                          <a:latin typeface="Calibri"/>
                        </a:rPr>
                        <a:t>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r h="190500">
                <a:tc>
                  <a:txBody>
                    <a:bodyPr/>
                    <a:lstStyle/>
                    <a:p>
                      <a:pPr algn="l" fontAlgn="b"/>
                      <a:r>
                        <a:rPr lang="es-EC" sz="1100" b="0" i="0" u="none" strike="noStrike">
                          <a:solidFill>
                            <a:srgbClr val="000000"/>
                          </a:solidFill>
                          <a:latin typeface="Calibri"/>
                        </a:rPr>
                        <a:t>Minutos Llamadas Off Net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C"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s-EC" sz="1100" b="1" i="0" u="none" strike="noStrike">
                          <a:solidFill>
                            <a:srgbClr val="FFFFFF"/>
                          </a:solidFill>
                          <a:latin typeface="Calibri"/>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r h="190500">
                <a:tc>
                  <a:txBody>
                    <a:bodyPr/>
                    <a:lstStyle/>
                    <a:p>
                      <a:pPr algn="l" fontAlgn="b"/>
                      <a:r>
                        <a:rPr lang="es-EC" sz="1100" b="0" i="0" u="none" strike="noStrike">
                          <a:solidFill>
                            <a:srgbClr val="000000"/>
                          </a:solidFill>
                          <a:latin typeface="Calibri"/>
                        </a:rPr>
                        <a:t>Llamada Local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C"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s-EC" sz="1100" b="1" i="0" u="none" strike="noStrike">
                          <a:solidFill>
                            <a:srgbClr val="FFFFFF"/>
                          </a:solidFill>
                          <a:latin typeface="Calibri"/>
                        </a:rPr>
                        <a:t>0,01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r h="190500">
                <a:tc>
                  <a:txBody>
                    <a:bodyPr/>
                    <a:lstStyle/>
                    <a:p>
                      <a:pPr algn="l" fontAlgn="b"/>
                      <a:r>
                        <a:rPr lang="es-EC" sz="1100" b="0" i="0" u="none" strike="noStrike">
                          <a:solidFill>
                            <a:srgbClr val="000000"/>
                          </a:solidFill>
                          <a:latin typeface="Calibri"/>
                        </a:rPr>
                        <a:t>Llamada Regional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C"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s-EC" sz="1100" b="1" i="0" u="none" strike="noStrike">
                          <a:solidFill>
                            <a:srgbClr val="FFFFFF"/>
                          </a:solidFill>
                          <a:latin typeface="Calibri"/>
                        </a:rPr>
                        <a:t>0,02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r h="190500">
                <a:tc>
                  <a:txBody>
                    <a:bodyPr/>
                    <a:lstStyle/>
                    <a:p>
                      <a:pPr algn="l" fontAlgn="b"/>
                      <a:r>
                        <a:rPr lang="es-EC" sz="1100" b="0" i="0" u="none" strike="noStrike">
                          <a:solidFill>
                            <a:srgbClr val="000000"/>
                          </a:solidFill>
                          <a:latin typeface="Calibri"/>
                        </a:rPr>
                        <a:t>Llamada Nacional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C"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s-EC" sz="1100" b="1" i="0" u="none" strike="noStrike">
                          <a:solidFill>
                            <a:srgbClr val="FFFFFF"/>
                          </a:solidFill>
                          <a:latin typeface="Calibri"/>
                        </a:rPr>
                        <a:t>0,02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r h="190500">
                <a:tc>
                  <a:txBody>
                    <a:bodyPr/>
                    <a:lstStyle/>
                    <a:p>
                      <a:pPr algn="l" fontAlgn="b"/>
                      <a:r>
                        <a:rPr lang="es-EC" sz="1100" b="0" i="0" u="none" strike="noStrike">
                          <a:solidFill>
                            <a:srgbClr val="000000"/>
                          </a:solidFill>
                          <a:latin typeface="Calibri"/>
                        </a:rPr>
                        <a:t>Llamada Celular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C"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FF"/>
                    </a:solidFill>
                  </a:tcPr>
                </a:tc>
                <a:tc>
                  <a:txBody>
                    <a:bodyPr/>
                    <a:lstStyle/>
                    <a:p>
                      <a:pPr algn="ctr" fontAlgn="ctr"/>
                      <a:r>
                        <a:rPr lang="es-EC" sz="1100" b="1" i="0" u="none" strike="noStrike" dirty="0">
                          <a:solidFill>
                            <a:srgbClr val="FFFFFF"/>
                          </a:solidFill>
                          <a:latin typeface="Calibri"/>
                        </a:rPr>
                        <a:t>0,12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bl>
          </a:graphicData>
        </a:graphic>
      </p:graphicFrame>
      <p:pic>
        <p:nvPicPr>
          <p:cNvPr id="8" name="Picture 1" descr="http://www.cnt.com.ec/images/stories/iconos/logocnt250x200.png"/>
          <p:cNvPicPr>
            <a:picLocks noChangeAspect="1" noChangeArrowheads="1"/>
          </p:cNvPicPr>
          <p:nvPr/>
        </p:nvPicPr>
        <p:blipFill>
          <a:blip r:embed="rId2" cstate="print"/>
          <a:srcRect/>
          <a:stretch>
            <a:fillRect/>
          </a:stretch>
        </p:blipFill>
        <p:spPr bwMode="auto">
          <a:xfrm>
            <a:off x="2000232" y="1785926"/>
            <a:ext cx="781050" cy="624840"/>
          </a:xfrm>
          <a:prstGeom prst="rect">
            <a:avLst/>
          </a:prstGeom>
          <a:noFill/>
        </p:spPr>
      </p:pic>
      <p:graphicFrame>
        <p:nvGraphicFramePr>
          <p:cNvPr id="9" name="8 Tabla"/>
          <p:cNvGraphicFramePr>
            <a:graphicFrameLocks noGrp="1"/>
          </p:cNvGraphicFramePr>
          <p:nvPr/>
        </p:nvGraphicFramePr>
        <p:xfrm>
          <a:off x="4929190" y="2500305"/>
          <a:ext cx="3500462" cy="2357458"/>
        </p:xfrm>
        <a:graphic>
          <a:graphicData uri="http://schemas.openxmlformats.org/drawingml/2006/table">
            <a:tbl>
              <a:tblPr/>
              <a:tblGrid>
                <a:gridCol w="1684432"/>
                <a:gridCol w="460587"/>
                <a:gridCol w="1355443"/>
              </a:tblGrid>
              <a:tr h="202991">
                <a:tc gridSpan="3">
                  <a:txBody>
                    <a:bodyPr/>
                    <a:lstStyle/>
                    <a:p>
                      <a:pPr algn="l" fontAlgn="b"/>
                      <a:r>
                        <a:rPr lang="es-EC" sz="1100" b="0" i="0" u="none" strike="noStrike">
                          <a:solidFill>
                            <a:srgbClr val="000000"/>
                          </a:solidFill>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hMerge="1">
                  <a:txBody>
                    <a:bodyPr/>
                    <a:lstStyle/>
                    <a:p>
                      <a:endParaRPr lang="es-EC"/>
                    </a:p>
                  </a:txBody>
                  <a:tcPr/>
                </a:tc>
              </a:tr>
              <a:tr h="309099">
                <a:tc gridSpan="2">
                  <a:txBody>
                    <a:bodyPr/>
                    <a:lstStyle/>
                    <a:p>
                      <a:pPr algn="ctr" fontAlgn="ctr"/>
                      <a:r>
                        <a:rPr lang="es-EC" sz="1100" b="1" i="0" u="none" strike="noStrike">
                          <a:solidFill>
                            <a:srgbClr val="FFFFFF"/>
                          </a:solidFill>
                          <a:latin typeface="Calibri"/>
                        </a:rPr>
                        <a:t>Nombre del Plan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c hMerge="1">
                  <a:txBody>
                    <a:bodyPr/>
                    <a:lstStyle/>
                    <a:p>
                      <a:endParaRPr lang="es-EC"/>
                    </a:p>
                  </a:txBody>
                  <a:tcPr/>
                </a:tc>
                <a:tc>
                  <a:txBody>
                    <a:bodyPr/>
                    <a:lstStyle/>
                    <a:p>
                      <a:pPr algn="ctr" fontAlgn="ctr"/>
                      <a:r>
                        <a:rPr lang="es-EC" sz="1100" b="1" i="0" u="none" strike="noStrike">
                          <a:solidFill>
                            <a:srgbClr val="FFFFFF"/>
                          </a:solidFill>
                          <a:latin typeface="Calibri"/>
                        </a:rPr>
                        <a:t>Precio Mensual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DB4E3"/>
                    </a:solidFill>
                  </a:tcPr>
                </a:tc>
              </a:tr>
              <a:tr h="230671">
                <a:tc>
                  <a:txBody>
                    <a:bodyPr/>
                    <a:lstStyle/>
                    <a:p>
                      <a:pPr algn="l" fontAlgn="b"/>
                      <a:r>
                        <a:rPr lang="es-EC" sz="1100" b="0" i="0" u="none" strike="noStrike">
                          <a:solidFill>
                            <a:srgbClr val="000000"/>
                          </a:solidFill>
                          <a:latin typeface="Calibri"/>
                        </a:rPr>
                        <a:t>Fast.Boy Kbps</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EC" sz="1100" b="0" i="0" u="none" strike="noStrike">
                          <a:solidFill>
                            <a:srgbClr val="000000"/>
                          </a:solidFill>
                          <a:latin typeface="Calibri"/>
                        </a:rPr>
                        <a:t>300</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C" sz="1100" b="0" i="0" u="none" strike="noStrike">
                          <a:solidFill>
                            <a:srgbClr val="000000"/>
                          </a:solidFill>
                          <a:latin typeface="Calibri"/>
                        </a:rPr>
                        <a:t>                     18,00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0671">
                <a:tc>
                  <a:txBody>
                    <a:bodyPr/>
                    <a:lstStyle/>
                    <a:p>
                      <a:pPr algn="l" fontAlgn="b"/>
                      <a:r>
                        <a:rPr lang="es-EC" sz="1100" b="0" i="0" u="none" strike="noStrike">
                          <a:solidFill>
                            <a:srgbClr val="000000"/>
                          </a:solidFill>
                          <a:latin typeface="Calibri"/>
                        </a:rPr>
                        <a:t>Fast.Boy Kbps</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EC" sz="1100" b="0" i="0" u="none" strike="noStrike">
                          <a:solidFill>
                            <a:srgbClr val="000000"/>
                          </a:solidFill>
                          <a:latin typeface="Calibri"/>
                        </a:rPr>
                        <a:t>500</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C" sz="1100" b="0" i="0" u="none" strike="noStrike">
                          <a:solidFill>
                            <a:srgbClr val="000000"/>
                          </a:solidFill>
                          <a:latin typeface="Calibri"/>
                        </a:rPr>
                        <a:t>                     24,90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0671">
                <a:tc>
                  <a:txBody>
                    <a:bodyPr/>
                    <a:lstStyle/>
                    <a:p>
                      <a:pPr algn="l" fontAlgn="b"/>
                      <a:r>
                        <a:rPr lang="es-EC" sz="1100" b="0" i="0" u="none" strike="noStrike">
                          <a:solidFill>
                            <a:srgbClr val="000000"/>
                          </a:solidFill>
                          <a:latin typeface="Calibri"/>
                        </a:rPr>
                        <a:t>Fast.Boy Kbps</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EC" sz="1100" b="0" i="0" u="none" strike="noStrike">
                          <a:solidFill>
                            <a:srgbClr val="000000"/>
                          </a:solidFill>
                          <a:latin typeface="Calibri"/>
                        </a:rPr>
                        <a:t>768</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C" sz="1100" b="0" i="0" u="none" strike="noStrike">
                          <a:solidFill>
                            <a:srgbClr val="000000"/>
                          </a:solidFill>
                          <a:latin typeface="Calibri"/>
                        </a:rPr>
                        <a:t>                     39,90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0671">
                <a:tc>
                  <a:txBody>
                    <a:bodyPr/>
                    <a:lstStyle/>
                    <a:p>
                      <a:pPr algn="l" fontAlgn="b"/>
                      <a:r>
                        <a:rPr lang="es-EC" sz="1100" b="0" i="0" u="none" strike="noStrike">
                          <a:solidFill>
                            <a:srgbClr val="000000"/>
                          </a:solidFill>
                          <a:latin typeface="Calibri"/>
                        </a:rPr>
                        <a:t>Fast.Boy Kbps</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EC" sz="1100" b="0" i="0" u="none" strike="noStrike">
                          <a:solidFill>
                            <a:srgbClr val="000000"/>
                          </a:solidFill>
                          <a:latin typeface="Calibri"/>
                        </a:rPr>
                        <a:t>1024</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C" sz="1100" b="0" i="0" u="none" strike="noStrike">
                          <a:solidFill>
                            <a:srgbClr val="000000"/>
                          </a:solidFill>
                          <a:latin typeface="Calibri"/>
                        </a:rPr>
                        <a:t>                     49,90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0671">
                <a:tc>
                  <a:txBody>
                    <a:bodyPr/>
                    <a:lstStyle/>
                    <a:p>
                      <a:pPr algn="l" fontAlgn="b"/>
                      <a:r>
                        <a:rPr lang="es-EC" sz="1100" b="0" i="0" u="none" strike="noStrike">
                          <a:solidFill>
                            <a:srgbClr val="000000"/>
                          </a:solidFill>
                          <a:latin typeface="Calibri"/>
                        </a:rPr>
                        <a:t>Fast.Boy Kbps</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EC" sz="1100" b="0" i="0" u="none" strike="noStrike">
                          <a:solidFill>
                            <a:srgbClr val="000000"/>
                          </a:solidFill>
                          <a:latin typeface="Calibri"/>
                        </a:rPr>
                        <a:t>1600</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C" sz="1100" b="0" i="0" u="none" strike="noStrike">
                          <a:solidFill>
                            <a:srgbClr val="000000"/>
                          </a:solidFill>
                          <a:latin typeface="Calibri"/>
                        </a:rPr>
                        <a:t>                     65,00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0671">
                <a:tc>
                  <a:txBody>
                    <a:bodyPr/>
                    <a:lstStyle/>
                    <a:p>
                      <a:pPr algn="l" fontAlgn="b"/>
                      <a:r>
                        <a:rPr lang="es-EC" sz="1100" b="0" i="0" u="none" strike="noStrike">
                          <a:solidFill>
                            <a:srgbClr val="000000"/>
                          </a:solidFill>
                          <a:latin typeface="Calibri"/>
                        </a:rPr>
                        <a:t>Fast.Boy Kbps</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EC" sz="1100" b="0" i="0" u="none" strike="noStrike">
                          <a:solidFill>
                            <a:srgbClr val="000000"/>
                          </a:solidFill>
                          <a:latin typeface="Calibri"/>
                        </a:rPr>
                        <a:t>2048</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C" sz="1100" b="0" i="0" u="none" strike="noStrike">
                          <a:solidFill>
                            <a:srgbClr val="000000"/>
                          </a:solidFill>
                          <a:latin typeface="Calibri"/>
                        </a:rPr>
                        <a:t>                     84,90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0671">
                <a:tc>
                  <a:txBody>
                    <a:bodyPr/>
                    <a:lstStyle/>
                    <a:p>
                      <a:pPr algn="l" fontAlgn="b"/>
                      <a:r>
                        <a:rPr lang="es-EC" sz="1100" b="0" i="0" u="none" strike="noStrike">
                          <a:solidFill>
                            <a:srgbClr val="000000"/>
                          </a:solidFill>
                          <a:latin typeface="Calibri"/>
                        </a:rPr>
                        <a:t>Fast.Boy Kbps</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EC" sz="1100" b="0" i="0" u="none" strike="noStrike">
                          <a:solidFill>
                            <a:srgbClr val="000000"/>
                          </a:solidFill>
                          <a:latin typeface="Calibri"/>
                        </a:rPr>
                        <a:t>3000</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C" sz="1100" b="0" i="0" u="none" strike="noStrike">
                          <a:solidFill>
                            <a:srgbClr val="000000"/>
                          </a:solidFill>
                          <a:latin typeface="Calibri"/>
                        </a:rPr>
                        <a:t>                  107,00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30671">
                <a:tc>
                  <a:txBody>
                    <a:bodyPr/>
                    <a:lstStyle/>
                    <a:p>
                      <a:pPr algn="l" fontAlgn="b"/>
                      <a:r>
                        <a:rPr lang="es-EC" sz="1100" b="0" i="0" u="none" strike="noStrike">
                          <a:solidFill>
                            <a:srgbClr val="000000"/>
                          </a:solidFill>
                          <a:latin typeface="Calibri"/>
                        </a:rPr>
                        <a:t>Fast.Boy Kbps</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s-EC" sz="1100" b="0" i="0" u="none" strike="noStrike">
                          <a:solidFill>
                            <a:srgbClr val="000000"/>
                          </a:solidFill>
                          <a:latin typeface="Calibri"/>
                        </a:rPr>
                        <a:t>4000</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s-EC" sz="1100" b="0" i="0" u="none" strike="noStrike" dirty="0">
                          <a:solidFill>
                            <a:srgbClr val="000000"/>
                          </a:solidFill>
                          <a:latin typeface="Calibri"/>
                        </a:rPr>
                        <a:t>                  131,00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pic>
        <p:nvPicPr>
          <p:cNvPr id="10" name="Picture 1" descr="http://www.cnt.com.ec/images/stories/iconos/logocnt250x200.png"/>
          <p:cNvPicPr>
            <a:picLocks noChangeAspect="1" noChangeArrowheads="1"/>
          </p:cNvPicPr>
          <p:nvPr/>
        </p:nvPicPr>
        <p:blipFill>
          <a:blip r:embed="rId2" cstate="print"/>
          <a:srcRect/>
          <a:stretch>
            <a:fillRect/>
          </a:stretch>
        </p:blipFill>
        <p:spPr bwMode="auto">
          <a:xfrm>
            <a:off x="6500826" y="1857364"/>
            <a:ext cx="781050" cy="62484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5072074"/>
            <a:ext cx="7467600" cy="1143000"/>
          </a:xfrm>
        </p:spPr>
        <p:txBody>
          <a:bodyPr/>
          <a:lstStyle/>
          <a:p>
            <a:r>
              <a:rPr lang="es-EC" dirty="0" smtClean="0"/>
              <a:t>5. ESTUDIO TÉCNICO</a:t>
            </a:r>
            <a:endParaRPr lang="es-EC"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786330"/>
            <a:ext cx="7467600" cy="1143000"/>
          </a:xfrm>
        </p:spPr>
        <p:txBody>
          <a:bodyPr/>
          <a:lstStyle/>
          <a:p>
            <a:r>
              <a:rPr lang="es-EC" dirty="0" smtClean="0"/>
              <a:t>1 INTRODUCCIÓN</a:t>
            </a:r>
            <a:endParaRPr lang="es-EC"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5.1 ANTECEDENTES</a:t>
            </a:r>
            <a:endParaRPr lang="es-EC" dirty="0"/>
          </a:p>
        </p:txBody>
      </p:sp>
      <p:sp>
        <p:nvSpPr>
          <p:cNvPr id="3" name="2 Marcador de contenido"/>
          <p:cNvSpPr>
            <a:spLocks noGrp="1"/>
          </p:cNvSpPr>
          <p:nvPr>
            <p:ph idx="1"/>
          </p:nvPr>
        </p:nvSpPr>
        <p:spPr/>
        <p:txBody>
          <a:bodyPr/>
          <a:lstStyle/>
          <a:p>
            <a:r>
              <a:rPr lang="es-EC" dirty="0" smtClean="0"/>
              <a:t>El objetivo principal de este proyecto es el origen técnico, así como también la inversión y costos del call center</a:t>
            </a:r>
          </a:p>
          <a:p>
            <a:endParaRPr lang="es-EC" dirty="0" smtClean="0"/>
          </a:p>
          <a:p>
            <a:r>
              <a:rPr lang="es-EC" dirty="0" smtClean="0"/>
              <a:t>La ubicación de la planta, requerimiento de operadores capacitados, cálculos de costo de operación de mano de obra, insumos, etc. </a:t>
            </a:r>
            <a:endParaRPr lang="es-EC"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dirty="0" smtClean="0"/>
              <a:t>5.2 BALANCE DE MAQUINARIA Y EQUIPOS</a:t>
            </a:r>
            <a:endParaRPr lang="es-EC" dirty="0"/>
          </a:p>
        </p:txBody>
      </p:sp>
      <p:sp>
        <p:nvSpPr>
          <p:cNvPr id="3" name="2 Marcador de contenido"/>
          <p:cNvSpPr>
            <a:spLocks noGrp="1"/>
          </p:cNvSpPr>
          <p:nvPr>
            <p:ph sz="half" idx="1"/>
          </p:nvPr>
        </p:nvSpPr>
        <p:spPr/>
        <p:txBody>
          <a:bodyPr>
            <a:normAutofit fontScale="77500" lnSpcReduction="20000"/>
          </a:bodyPr>
          <a:lstStyle/>
          <a:p>
            <a:pPr algn="just">
              <a:buNone/>
            </a:pPr>
            <a:r>
              <a:rPr lang="es-EC" dirty="0" smtClean="0"/>
              <a:t>Lo que vamos a necesitar en un call center son:</a:t>
            </a:r>
          </a:p>
          <a:p>
            <a:pPr algn="just">
              <a:buNone/>
            </a:pPr>
            <a:endParaRPr lang="es-EC" dirty="0" smtClean="0"/>
          </a:p>
          <a:p>
            <a:pPr algn="just">
              <a:buNone/>
            </a:pPr>
            <a:r>
              <a:rPr lang="es-EC" dirty="0" smtClean="0"/>
              <a:t>1.- La tecnología en la infraestructura telefónica como: conmutador, teléfonos, Voz sobre IP, diademas o cintillos.</a:t>
            </a:r>
          </a:p>
          <a:p>
            <a:pPr algn="just">
              <a:buNone/>
            </a:pPr>
            <a:r>
              <a:rPr lang="es-EC" dirty="0" smtClean="0"/>
              <a:t>    También necesitaremos un distribuidor automático de llamadas entrantes(ACD), un sistema de respuesta interactiva de voz(IVR), como también un grabador de llamadas y un marcador automático. </a:t>
            </a:r>
          </a:p>
          <a:p>
            <a:pPr algn="just">
              <a:buNone/>
            </a:pPr>
            <a:r>
              <a:rPr lang="es-EC" dirty="0" smtClean="0"/>
              <a:t> </a:t>
            </a:r>
            <a:endParaRPr lang="es-EC" dirty="0"/>
          </a:p>
        </p:txBody>
      </p:sp>
      <p:pic>
        <p:nvPicPr>
          <p:cNvPr id="6146" name="Picture 2"/>
          <p:cNvPicPr>
            <a:picLocks noGrp="1" noChangeAspect="1" noChangeArrowheads="1"/>
          </p:cNvPicPr>
          <p:nvPr>
            <p:ph sz="half" idx="2"/>
          </p:nvPr>
        </p:nvPicPr>
        <p:blipFill>
          <a:blip r:embed="rId2" cstate="print"/>
          <a:srcRect/>
          <a:stretch>
            <a:fillRect/>
          </a:stretch>
        </p:blipFill>
        <p:spPr bwMode="auto">
          <a:xfrm>
            <a:off x="4714876" y="2428868"/>
            <a:ext cx="3657600" cy="2351931"/>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buNone/>
            </a:pPr>
            <a:r>
              <a:rPr lang="es-EC" dirty="0" smtClean="0"/>
              <a:t>2.- DATOS.-  Contaremos con un especialistas en datos o de suministro de información como de computadoras, base de datos, CRM.</a:t>
            </a:r>
          </a:p>
          <a:p>
            <a:pPr>
              <a:buNone/>
            </a:pPr>
            <a:r>
              <a:rPr lang="es-EC" dirty="0" smtClean="0"/>
              <a:t>     Reconocimiento de voz, </a:t>
            </a:r>
            <a:r>
              <a:rPr lang="es-EC" dirty="0" err="1" smtClean="0"/>
              <a:t>sintesis</a:t>
            </a:r>
            <a:r>
              <a:rPr lang="es-EC" dirty="0" smtClean="0"/>
              <a:t> de voz, y un sistema de voz asistido(humanos).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571472" y="928670"/>
            <a:ext cx="4929222" cy="857256"/>
          </a:xfrm>
        </p:spPr>
        <p:txBody>
          <a:bodyPr/>
          <a:lstStyle/>
          <a:p>
            <a:pPr>
              <a:buNone/>
            </a:pPr>
            <a:r>
              <a:rPr lang="es-EC" dirty="0" smtClean="0"/>
              <a:t>3.- TALENTO HUMANO</a:t>
            </a:r>
          </a:p>
          <a:p>
            <a:pPr>
              <a:buNone/>
            </a:pPr>
            <a:endParaRPr lang="es-EC" dirty="0"/>
          </a:p>
        </p:txBody>
      </p:sp>
      <p:graphicFrame>
        <p:nvGraphicFramePr>
          <p:cNvPr id="7172" name="Object 4"/>
          <p:cNvGraphicFramePr>
            <a:graphicFrameLocks noChangeAspect="1"/>
          </p:cNvGraphicFramePr>
          <p:nvPr/>
        </p:nvGraphicFramePr>
        <p:xfrm>
          <a:off x="1500166" y="2071678"/>
          <a:ext cx="6683383" cy="4143404"/>
        </p:xfrm>
        <a:graphic>
          <a:graphicData uri="http://schemas.openxmlformats.org/presentationml/2006/ole">
            <p:oleObj spid="_x0000_s7172" name="Documento" r:id="rId3" imgW="5540093" imgH="3342000" progId="Word.Document.12">
              <p:embed/>
            </p:oleObj>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EC" dirty="0" smtClean="0"/>
              <a:t>5.3 BALANCE DE ACTIVO FIJO</a:t>
            </a:r>
            <a:endParaRPr lang="es-EC" dirty="0"/>
          </a:p>
        </p:txBody>
      </p:sp>
      <p:sp>
        <p:nvSpPr>
          <p:cNvPr id="6" name="5 Marcador de contenido"/>
          <p:cNvSpPr>
            <a:spLocks noGrp="1"/>
          </p:cNvSpPr>
          <p:nvPr>
            <p:ph idx="1"/>
          </p:nvPr>
        </p:nvSpPr>
        <p:spPr/>
        <p:txBody>
          <a:bodyPr>
            <a:normAutofit fontScale="77500" lnSpcReduction="20000"/>
          </a:bodyPr>
          <a:lstStyle/>
          <a:p>
            <a:pPr lvl="0"/>
            <a:r>
              <a:rPr lang="es-EC" b="1" dirty="0" smtClean="0"/>
              <a:t>CAMIONETA LUV MAX DIESEL.- </a:t>
            </a:r>
            <a:r>
              <a:rPr lang="es-EC" dirty="0" smtClean="0"/>
              <a:t>Nos servirá para realizar la reparación e instalación de los pedidos de los clientes que deseen adquirir el producto.</a:t>
            </a:r>
          </a:p>
          <a:p>
            <a:pPr>
              <a:buNone/>
            </a:pPr>
            <a:endParaRPr lang="es-EC" dirty="0" smtClean="0"/>
          </a:p>
          <a:p>
            <a:pPr lvl="0"/>
            <a:r>
              <a:rPr lang="es-EC" b="1" dirty="0" smtClean="0"/>
              <a:t>COMPUTADORAS.- </a:t>
            </a:r>
            <a:r>
              <a:rPr lang="es-EC" dirty="0" smtClean="0"/>
              <a:t>Serán utilizadas por el personal de la empresa como  son las operadoras para sus respectivos requerimientos, atención de llamadas, solución de problemas, etc.</a:t>
            </a:r>
          </a:p>
          <a:p>
            <a:pPr>
              <a:buNone/>
            </a:pPr>
            <a:r>
              <a:rPr lang="es-EC" b="1" dirty="0" smtClean="0"/>
              <a:t> </a:t>
            </a:r>
            <a:endParaRPr lang="es-EC" dirty="0" smtClean="0"/>
          </a:p>
          <a:p>
            <a:pPr lvl="0"/>
            <a:r>
              <a:rPr lang="es-EC" b="1" dirty="0" smtClean="0"/>
              <a:t>ESCRITORIOS.- </a:t>
            </a:r>
            <a:r>
              <a:rPr lang="es-EC" dirty="0" smtClean="0"/>
              <a:t>Es todo el equipo necesario para la realización de las tareas administrativas que conlleva todo proceso productivo.</a:t>
            </a:r>
          </a:p>
          <a:p>
            <a:pPr>
              <a:buNone/>
            </a:pPr>
            <a:r>
              <a:rPr lang="es-EC" b="1" dirty="0" smtClean="0"/>
              <a:t> </a:t>
            </a:r>
            <a:endParaRPr lang="es-EC" dirty="0" smtClean="0"/>
          </a:p>
          <a:p>
            <a:pPr lvl="0"/>
            <a:r>
              <a:rPr lang="es-EC" b="1" dirty="0" smtClean="0"/>
              <a:t>MANO DE OBRA.- </a:t>
            </a:r>
            <a:r>
              <a:rPr lang="es-EC" dirty="0" smtClean="0"/>
              <a:t>El costo de la mano de obra es uno de los principales rubros en los costos de operación de un proyecto. </a:t>
            </a:r>
            <a:endParaRPr lang="es-EC"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714356"/>
            <a:ext cx="8286808" cy="5572164"/>
          </a:xfrm>
        </p:spPr>
        <p:txBody>
          <a:bodyPr>
            <a:normAutofit/>
          </a:bodyPr>
          <a:lstStyle/>
          <a:p>
            <a:pPr lvl="0"/>
            <a:r>
              <a:rPr lang="es-EC" sz="2800" b="1" dirty="0" smtClean="0"/>
              <a:t>ALQUILER DE LOCAL.- </a:t>
            </a:r>
            <a:r>
              <a:rPr lang="es-EC" sz="2800" dirty="0" smtClean="0"/>
              <a:t>Estará ubicado en el norte de la ciudad de Machala, por estrategias de ubicación y de comodidad para los cliente, el cual se encargara de la venta del producto y de la solución de problemas</a:t>
            </a:r>
            <a:r>
              <a:rPr lang="es-EC" sz="2800" b="1" dirty="0" smtClean="0"/>
              <a:t>.</a:t>
            </a:r>
            <a:endParaRPr lang="es-EC"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nvGraphicFramePr>
        <p:xfrm>
          <a:off x="1857356" y="1000108"/>
          <a:ext cx="5643602" cy="971550"/>
        </p:xfrm>
        <a:graphic>
          <a:graphicData uri="http://schemas.openxmlformats.org/drawingml/2006/table">
            <a:tbl>
              <a:tblPr/>
              <a:tblGrid>
                <a:gridCol w="2712120"/>
                <a:gridCol w="747827"/>
                <a:gridCol w="1046958"/>
                <a:gridCol w="1136697"/>
              </a:tblGrid>
              <a:tr h="161925">
                <a:tc gridSpan="4">
                  <a:txBody>
                    <a:bodyPr/>
                    <a:lstStyle/>
                    <a:p>
                      <a:pPr algn="ctr" fontAlgn="b"/>
                      <a:r>
                        <a:rPr lang="es-EC" sz="1000" b="1" i="0" u="sng" strike="noStrike">
                          <a:latin typeface="Arial"/>
                        </a:rPr>
                        <a:t>ACTIVOS FIJOS</a:t>
                      </a:r>
                    </a:p>
                  </a:txBody>
                  <a:tcPr marL="0" marR="0" marT="0" marB="0" anchor="b">
                    <a:lnL>
                      <a:noFill/>
                    </a:lnL>
                    <a:lnR>
                      <a:noFill/>
                    </a:lnR>
                    <a:lnT>
                      <a:noFill/>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r>
              <a:tr h="161925">
                <a:tc gridSpan="4">
                  <a:txBody>
                    <a:bodyPr/>
                    <a:lstStyle/>
                    <a:p>
                      <a:pPr algn="ctr" fontAlgn="b"/>
                      <a:r>
                        <a:rPr lang="es-EC" sz="1000" b="1" i="0" u="none" strike="noStrike">
                          <a:latin typeface="Arial"/>
                        </a:rPr>
                        <a:t>EQUIPOS Del Call Center</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r>
              <a:tr h="161925">
                <a:tc>
                  <a:txBody>
                    <a:bodyPr/>
                    <a:lstStyle/>
                    <a:p>
                      <a:pPr algn="l" fontAlgn="b"/>
                      <a:r>
                        <a:rPr lang="es-EC" sz="1000" b="1" i="0" u="none" strike="noStrike">
                          <a:latin typeface="Arial"/>
                        </a:rPr>
                        <a:t>DETALLE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000" b="1" i="0" u="none" strike="noStrike">
                          <a:latin typeface="Arial"/>
                        </a:rPr>
                        <a:t>CANTIDAD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000" b="1" i="0" u="none" strike="noStrike">
                          <a:latin typeface="Arial"/>
                        </a:rPr>
                        <a:t>PRECIO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000" b="1" i="0" u="none" strike="noStrike">
                          <a:latin typeface="Arial"/>
                        </a:rPr>
                        <a:t>PRECIO 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es-EC" sz="1000" b="0" i="0" u="none" strike="noStrike">
                          <a:latin typeface="Arial"/>
                        </a:rPr>
                        <a:t>Vehiculo LUV D-Max Diesel2.5 L Chasis 4x2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$ 21.700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$ 130.200,00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es-EC" sz="10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0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0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0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es-EC" sz="1000" b="1" i="0" u="none" strike="noStrike">
                          <a:latin typeface="Arial"/>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1" i="0" u="none" strike="noStrike">
                          <a:latin typeface="Arial"/>
                        </a:rPr>
                        <a:t>$ 21.700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1" i="0" u="none" strike="noStrike" dirty="0">
                          <a:latin typeface="Arial"/>
                        </a:rPr>
                        <a:t>$ 130.200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8" name="7 Tabla"/>
          <p:cNvGraphicFramePr>
            <a:graphicFrameLocks noGrp="1"/>
          </p:cNvGraphicFramePr>
          <p:nvPr/>
        </p:nvGraphicFramePr>
        <p:xfrm>
          <a:off x="1857356" y="2143116"/>
          <a:ext cx="5715041" cy="2105025"/>
        </p:xfrm>
        <a:graphic>
          <a:graphicData uri="http://schemas.openxmlformats.org/drawingml/2006/table">
            <a:tbl>
              <a:tblPr/>
              <a:tblGrid>
                <a:gridCol w="2746451"/>
                <a:gridCol w="757293"/>
                <a:gridCol w="1060211"/>
                <a:gridCol w="1151086"/>
              </a:tblGrid>
              <a:tr h="161925">
                <a:tc gridSpan="4">
                  <a:txBody>
                    <a:bodyPr/>
                    <a:lstStyle/>
                    <a:p>
                      <a:pPr algn="ctr" fontAlgn="b"/>
                      <a:r>
                        <a:rPr lang="es-EC" sz="1000" b="1" i="0" u="none" strike="noStrike" dirty="0">
                          <a:latin typeface="Arial"/>
                        </a:rPr>
                        <a:t>EQUIPOS DE OFICINA</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r>
              <a:tr h="161925">
                <a:tc>
                  <a:txBody>
                    <a:bodyPr/>
                    <a:lstStyle/>
                    <a:p>
                      <a:pPr algn="l" fontAlgn="b"/>
                      <a:r>
                        <a:rPr lang="es-EC" sz="1000" b="1" i="0" u="none" strike="noStrike">
                          <a:latin typeface="Arial"/>
                        </a:rPr>
                        <a:t>DETALLE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000" b="1" i="0" u="none" strike="noStrike">
                          <a:latin typeface="Arial"/>
                        </a:rPr>
                        <a:t>CANTIDAD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000" b="1" i="0" u="none" strike="noStrike">
                          <a:latin typeface="Arial"/>
                        </a:rPr>
                        <a:t>PRECIO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000" b="1" i="0" u="none" strike="noStrike">
                          <a:latin typeface="Arial"/>
                        </a:rPr>
                        <a:t>PRECIO 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es-EC" sz="1000" b="0" i="0" u="none" strike="noStrike">
                          <a:latin typeface="Arial"/>
                        </a:rPr>
                        <a:t>Equipo de Computación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$ 1.100,00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$ 15.400,00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auto"/>
                      <a:r>
                        <a:rPr lang="es-EC" sz="1000" b="0" i="0" u="none" strike="noStrike">
                          <a:latin typeface="Arial"/>
                        </a:rPr>
                        <a:t>Escritorio  2,00x2,00m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$ 400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$ 3.200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es-EC" sz="1000" b="0" i="0" u="none" strike="noStrike">
                          <a:latin typeface="Arial"/>
                        </a:rPr>
                        <a:t>Sillas  con brazos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$ 100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$ 2.000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es-EC" sz="1000" b="0" i="0" u="none" strike="noStrike">
                          <a:latin typeface="Arial"/>
                        </a:rPr>
                        <a:t>Modulo de las computadoras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$ 150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$ 750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es-EC" sz="1000" b="0" i="0" u="none" strike="noStrike">
                          <a:latin typeface="Arial"/>
                        </a:rPr>
                        <a:t>Tacho de Basura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dirty="0">
                          <a:latin typeface="Arial"/>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$ 5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$ 60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es-EC" sz="1000" b="0" i="0" u="none" strike="noStrike">
                          <a:latin typeface="Arial"/>
                        </a:rPr>
                        <a:t>Archivadores de 6 gavetas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dirty="0">
                          <a:latin typeface="Arial"/>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$ 118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$ 1.180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es-EC" sz="1000" b="0" i="0" u="none" strike="noStrike">
                          <a:latin typeface="Arial"/>
                        </a:rPr>
                        <a:t>Extintor de incendio de 20 libras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dirty="0">
                          <a:latin typeface="Arial"/>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$ 80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$ 1.600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85775">
                <a:tc>
                  <a:txBody>
                    <a:bodyPr/>
                    <a:lstStyle/>
                    <a:p>
                      <a:pPr algn="l" fontAlgn="auto"/>
                      <a:r>
                        <a:rPr lang="es-EC" sz="1000" b="0" i="0" u="none" strike="noStrike">
                          <a:latin typeface="Arial"/>
                        </a:rPr>
                        <a:t>Aire acondicionado Split multiple 24000 BTU</a:t>
                      </a:r>
                      <a:br>
                        <a:rPr lang="es-EC" sz="1000" b="0" i="0" u="none" strike="noStrike">
                          <a:latin typeface="Arial"/>
                        </a:rPr>
                      </a:br>
                      <a:r>
                        <a:rPr lang="es-EC" sz="1000" b="0" i="0" u="none" strike="noStrike">
                          <a:latin typeface="Arial"/>
                        </a:rPr>
                        <a:t>Marca LG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dirty="0">
                          <a:latin typeface="Arial"/>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$ 650,00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$ 3.250,00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es-EC" sz="1000" b="1" i="0" u="none" strike="noStrike">
                          <a:latin typeface="Arial"/>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1" i="0" u="none" strike="noStrike" dirty="0">
                          <a:latin typeface="Arial"/>
                        </a:rPr>
                        <a:t>$ 27.440,00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1857356" y="642918"/>
          <a:ext cx="5397500" cy="4010025"/>
        </p:xfrm>
        <a:graphic>
          <a:graphicData uri="http://schemas.openxmlformats.org/drawingml/2006/table">
            <a:tbl>
              <a:tblPr/>
              <a:tblGrid>
                <a:gridCol w="2593852"/>
                <a:gridCol w="715216"/>
                <a:gridCol w="1001303"/>
                <a:gridCol w="1087129"/>
              </a:tblGrid>
              <a:tr h="161925">
                <a:tc gridSpan="4">
                  <a:txBody>
                    <a:bodyPr/>
                    <a:lstStyle/>
                    <a:p>
                      <a:pPr algn="ctr" fontAlgn="b"/>
                      <a:r>
                        <a:rPr lang="es-EC" sz="1000" b="1" i="0" u="none" strike="noStrike">
                          <a:latin typeface="Arial"/>
                        </a:rPr>
                        <a:t>MUEBLES Y DECORACION</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r>
              <a:tr h="161925">
                <a:tc>
                  <a:txBody>
                    <a:bodyPr/>
                    <a:lstStyle/>
                    <a:p>
                      <a:pPr algn="l" fontAlgn="b"/>
                      <a:r>
                        <a:rPr lang="es-EC" sz="1000" b="1" i="0" u="none" strike="noStrike">
                          <a:latin typeface="Arial"/>
                        </a:rPr>
                        <a:t>DETALLE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000" b="1" i="0" u="none" strike="noStrike">
                          <a:latin typeface="Arial"/>
                        </a:rPr>
                        <a:t>CANTIDAD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000" b="1" i="0" u="none" strike="noStrike">
                          <a:latin typeface="Arial"/>
                        </a:rPr>
                        <a:t>PRECIO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000" b="1" i="0" u="none" strike="noStrike">
                          <a:latin typeface="Arial"/>
                        </a:rPr>
                        <a:t>PRECIO 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es-EC" sz="1000" b="0" i="0" u="none" strike="noStrike">
                          <a:latin typeface="Arial"/>
                        </a:rPr>
                        <a:t>Cartel con nombre y logo de easynet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$ 400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$ 8.000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r>
                        <a:rPr lang="es-EC" sz="1000" b="1" i="0" u="none" strike="noStrike">
                          <a:latin typeface="Arial"/>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000" b="1"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1" i="0" u="none" strike="noStrike">
                          <a:latin typeface="Arial"/>
                        </a:rPr>
                        <a:t>$ 400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1" i="0" u="none" strike="noStrike">
                          <a:latin typeface="Arial"/>
                        </a:rPr>
                        <a:t>$ 8.000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b"/>
                      <a:endParaRPr lang="es-EC" sz="1000" b="0" i="0" u="none" strike="noStrike">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EC" sz="1000" b="0" i="0" u="none" strike="noStrike">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EC" sz="1000" b="0" i="0" u="none" strike="noStrike">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EC" sz="1000" b="0" i="0" u="none" strike="noStrike">
                        <a:latin typeface="Arial"/>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r>
              <a:tr h="161925">
                <a:tc>
                  <a:txBody>
                    <a:bodyPr/>
                    <a:lstStyle/>
                    <a:p>
                      <a:pPr algn="l" fontAlgn="b"/>
                      <a:endParaRPr lang="es-EC" sz="1000" b="0" i="0" u="none" strike="noStrike">
                        <a:latin typeface="Arial"/>
                      </a:endParaRPr>
                    </a:p>
                  </a:txBody>
                  <a:tcPr marL="0" marR="0" marT="0" marB="0" anchor="b">
                    <a:lnL>
                      <a:noFill/>
                    </a:lnL>
                    <a:lnR>
                      <a:noFill/>
                    </a:lnR>
                    <a:lnT>
                      <a:noFill/>
                    </a:lnT>
                    <a:lnB>
                      <a:noFill/>
                    </a:lnB>
                  </a:tcPr>
                </a:tc>
                <a:tc>
                  <a:txBody>
                    <a:bodyPr/>
                    <a:lstStyle/>
                    <a:p>
                      <a:pPr algn="l" fontAlgn="b"/>
                      <a:endParaRPr lang="es-EC" sz="1000" b="0" i="0" u="none" strike="noStrike">
                        <a:latin typeface="Arial"/>
                      </a:endParaRPr>
                    </a:p>
                  </a:txBody>
                  <a:tcPr marL="0" marR="0" marT="0" marB="0" anchor="b">
                    <a:lnL>
                      <a:noFill/>
                    </a:lnL>
                    <a:lnR>
                      <a:noFill/>
                    </a:lnR>
                    <a:lnT>
                      <a:noFill/>
                    </a:lnT>
                    <a:lnB>
                      <a:noFill/>
                    </a:lnB>
                  </a:tcPr>
                </a:tc>
                <a:tc>
                  <a:txBody>
                    <a:bodyPr/>
                    <a:lstStyle/>
                    <a:p>
                      <a:pPr algn="l" fontAlgn="b"/>
                      <a:endParaRPr lang="es-EC" sz="1000" b="0" i="0" u="none" strike="noStrike">
                        <a:latin typeface="Arial"/>
                      </a:endParaRPr>
                    </a:p>
                  </a:txBody>
                  <a:tcPr marL="0" marR="0" marT="0" marB="0" anchor="b">
                    <a:lnL>
                      <a:noFill/>
                    </a:lnL>
                    <a:lnR>
                      <a:noFill/>
                    </a:lnR>
                    <a:lnT>
                      <a:noFill/>
                    </a:lnT>
                    <a:lnB>
                      <a:noFill/>
                    </a:lnB>
                  </a:tcPr>
                </a:tc>
                <a:tc>
                  <a:txBody>
                    <a:bodyPr/>
                    <a:lstStyle/>
                    <a:p>
                      <a:pPr algn="l" fontAlgn="b"/>
                      <a:endParaRPr lang="es-EC" sz="1000" b="0" i="0" u="none" strike="noStrike">
                        <a:latin typeface="Arial"/>
                      </a:endParaRPr>
                    </a:p>
                  </a:txBody>
                  <a:tcPr marL="0" marR="0" marT="0" marB="0" anchor="b">
                    <a:lnL>
                      <a:noFill/>
                    </a:lnL>
                    <a:lnR>
                      <a:noFill/>
                    </a:lnR>
                    <a:lnT>
                      <a:noFill/>
                    </a:lnT>
                    <a:lnB>
                      <a:noFill/>
                    </a:lnB>
                  </a:tcPr>
                </a:tc>
              </a:tr>
              <a:tr h="161925">
                <a:tc gridSpan="4">
                  <a:txBody>
                    <a:bodyPr/>
                    <a:lstStyle/>
                    <a:p>
                      <a:pPr algn="ctr" fontAlgn="b"/>
                      <a:r>
                        <a:rPr lang="es-EC" sz="1000" b="1" i="0" u="none" strike="noStrike">
                          <a:latin typeface="Arial"/>
                        </a:rPr>
                        <a:t>UTILIES DE OFICINA</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r>
              <a:tr h="161925">
                <a:tc>
                  <a:txBody>
                    <a:bodyPr/>
                    <a:lstStyle/>
                    <a:p>
                      <a:pPr algn="l" fontAlgn="b"/>
                      <a:r>
                        <a:rPr lang="es-EC" sz="1000" b="1" i="0" u="none" strike="noStrike">
                          <a:latin typeface="Arial"/>
                        </a:rPr>
                        <a:t>DETALLE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000" b="1" i="0" u="none" strike="noStrike">
                          <a:latin typeface="Arial"/>
                        </a:rPr>
                        <a:t>CANTIDAD</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000" b="1" i="0" u="none" strike="noStrike">
                          <a:latin typeface="Arial"/>
                        </a:rPr>
                        <a:t>PRECIO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000" b="1" i="0" u="none" strike="noStrike">
                          <a:latin typeface="Arial"/>
                        </a:rPr>
                        <a:t>PRECIO 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auto"/>
                      <a:r>
                        <a:rPr lang="es-EC" sz="1000" b="0" i="0" u="none" strike="noStrike">
                          <a:latin typeface="Arial"/>
                        </a:rPr>
                        <a:t>Paquete de 500 hojas A4 75 gr.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3,92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35,28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3850">
                <a:tc>
                  <a:txBody>
                    <a:bodyPr/>
                    <a:lstStyle/>
                    <a:p>
                      <a:pPr algn="l" fontAlgn="auto"/>
                      <a:r>
                        <a:rPr lang="es-EC" sz="1000" b="0" i="0" u="none" strike="noStrike">
                          <a:latin typeface="Arial"/>
                        </a:rPr>
                        <a:t>Plumas Bic azul, negras y rojas puntas finas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0,3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3850">
                <a:tc>
                  <a:txBody>
                    <a:bodyPr/>
                    <a:lstStyle/>
                    <a:p>
                      <a:pPr algn="l" fontAlgn="auto"/>
                      <a:r>
                        <a:rPr lang="es-EC" sz="1000" b="0" i="0" u="none" strike="noStrike">
                          <a:latin typeface="Arial"/>
                        </a:rPr>
                        <a:t>Lápiz tradicional marca MONGOL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auto"/>
                      <a:r>
                        <a:rPr lang="es-EC" sz="1000" b="0" i="0" u="none" strike="noStrike">
                          <a:latin typeface="Arial"/>
                        </a:rPr>
                        <a:t>carpetas de plàstico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auto"/>
                      <a:r>
                        <a:rPr lang="es-EC" sz="1000" b="0" i="0" u="none" strike="noStrike">
                          <a:latin typeface="Arial"/>
                        </a:rPr>
                        <a:t>Grapas en cajas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0,67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16,75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auto"/>
                      <a:r>
                        <a:rPr lang="es-EC" sz="1000" b="0" i="0" u="none" strike="noStrike">
                          <a:latin typeface="Arial"/>
                        </a:rPr>
                        <a:t>Borradores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0,2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auto"/>
                      <a:r>
                        <a:rPr lang="es-EC" sz="1000" b="0" i="0" u="none" strike="noStrike">
                          <a:latin typeface="Arial"/>
                        </a:rPr>
                        <a:t>Caja de Clics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auto"/>
                      <a:r>
                        <a:rPr lang="es-EC" sz="1000" b="0" i="0" u="none" strike="noStrike">
                          <a:latin typeface="Arial"/>
                        </a:rPr>
                        <a:t>Saca punta metal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0,25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auto"/>
                      <a:r>
                        <a:rPr lang="es-EC" sz="1000" b="0" i="0" u="none" strike="noStrike">
                          <a:latin typeface="Arial"/>
                        </a:rPr>
                        <a:t>Goma Ega 250 gr.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1,01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10,1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3850">
                <a:tc>
                  <a:txBody>
                    <a:bodyPr/>
                    <a:lstStyle/>
                    <a:p>
                      <a:pPr algn="l" fontAlgn="auto"/>
                      <a:r>
                        <a:rPr lang="es-EC" sz="1000" b="0" i="0" u="none" strike="noStrike">
                          <a:latin typeface="Arial"/>
                        </a:rPr>
                        <a:t>Saca grapa, Perforadora y grapadora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12,17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121,7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auto"/>
                      <a:r>
                        <a:rPr lang="es-EC" sz="1000" b="0" i="0" u="none" strike="noStrike">
                          <a:latin typeface="Arial"/>
                        </a:rPr>
                        <a:t>Notas, cinta autodhasivas 40 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1,47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36,75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5750">
                <a:tc>
                  <a:txBody>
                    <a:bodyPr/>
                    <a:lstStyle/>
                    <a:p>
                      <a:pPr algn="l" fontAlgn="b"/>
                      <a:r>
                        <a:rPr lang="es-EC" sz="800" b="1" i="0" u="none" strike="noStrike">
                          <a:latin typeface="Arial"/>
                        </a:rPr>
                        <a:t>CARTUCHO PARA IMPRESORA LG 6500 COLOR TO461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55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1375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a:txBody>
                    <a:bodyPr/>
                    <a:lstStyle/>
                    <a:p>
                      <a:pPr algn="l" fontAlgn="auto"/>
                      <a:r>
                        <a:rPr lang="es-EC" sz="1000" b="0" i="0" u="none" strike="noStrike">
                          <a:latin typeface="Arial"/>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000" b="0" i="0" u="none" strike="noStrike">
                          <a:latin typeface="Arial"/>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a:latin typeface="Arial"/>
                        </a:rPr>
                        <a:t>45,99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1000" b="0" i="0" u="none" strike="noStrike" dirty="0">
                          <a:latin typeface="Arial"/>
                        </a:rPr>
                        <a:t>1633,58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4" name="3 Tabla"/>
          <p:cNvGraphicFramePr>
            <a:graphicFrameLocks noGrp="1"/>
          </p:cNvGraphicFramePr>
          <p:nvPr/>
        </p:nvGraphicFramePr>
        <p:xfrm>
          <a:off x="2000232" y="5000636"/>
          <a:ext cx="3302000" cy="1133475"/>
        </p:xfrm>
        <a:graphic>
          <a:graphicData uri="http://schemas.openxmlformats.org/drawingml/2006/table">
            <a:tbl>
              <a:tblPr/>
              <a:tblGrid>
                <a:gridCol w="2588311"/>
                <a:gridCol w="713689"/>
              </a:tblGrid>
              <a:tr h="323850">
                <a:tc>
                  <a:txBody>
                    <a:bodyPr/>
                    <a:lstStyle/>
                    <a:p>
                      <a:pPr algn="ctr" fontAlgn="b"/>
                      <a:r>
                        <a:rPr lang="es-EC" sz="1000" b="1" i="0" u="none" strike="noStrike" dirty="0">
                          <a:latin typeface="Arial"/>
                        </a:rPr>
                        <a:t>DETALLE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ctr" fontAlgn="b"/>
                      <a:r>
                        <a:rPr lang="es-EC" sz="1000" b="1" i="0" u="none" strike="noStrike">
                          <a:latin typeface="Arial"/>
                        </a:rPr>
                        <a:t>PRECIO</a:t>
                      </a:r>
                      <a:br>
                        <a:rPr lang="es-EC" sz="1000" b="1" i="0" u="none" strike="noStrike">
                          <a:latin typeface="Arial"/>
                        </a:rPr>
                      </a:br>
                      <a:r>
                        <a:rPr lang="es-EC" sz="1000" b="1" i="0" u="none" strike="noStrike">
                          <a:latin typeface="Arial"/>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r>
              <a:tr h="161925">
                <a:tc>
                  <a:txBody>
                    <a:bodyPr/>
                    <a:lstStyle/>
                    <a:p>
                      <a:pPr algn="l" fontAlgn="b"/>
                      <a:r>
                        <a:rPr lang="es-EC" sz="1000" b="0" i="0" u="none" strike="noStrike">
                          <a:latin typeface="Arial"/>
                        </a:rPr>
                        <a:t>EQUIPOS Del Call Center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r" fontAlgn="b"/>
                      <a:r>
                        <a:rPr lang="es-EC" sz="1000" b="0" i="0" u="none" strike="noStrike">
                          <a:latin typeface="Arial"/>
                        </a:rPr>
                        <a:t>$ 130.200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r>
              <a:tr h="161925">
                <a:tc>
                  <a:txBody>
                    <a:bodyPr/>
                    <a:lstStyle/>
                    <a:p>
                      <a:pPr algn="l" fontAlgn="b"/>
                      <a:r>
                        <a:rPr lang="es-EC" sz="1000" b="0" i="0" u="none" strike="noStrike">
                          <a:latin typeface="Arial"/>
                        </a:rPr>
                        <a:t>EQUIPOS DE OFICINA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r" fontAlgn="b"/>
                      <a:r>
                        <a:rPr lang="es-EC" sz="1000" b="0" i="0" u="none" strike="noStrike">
                          <a:latin typeface="Arial"/>
                        </a:rPr>
                        <a:t>$ 27.440,00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r>
              <a:tr h="161925">
                <a:tc>
                  <a:txBody>
                    <a:bodyPr/>
                    <a:lstStyle/>
                    <a:p>
                      <a:pPr algn="l" fontAlgn="b"/>
                      <a:r>
                        <a:rPr lang="es-EC" sz="1000" b="0" i="0" u="none" strike="noStrike">
                          <a:latin typeface="Arial"/>
                        </a:rPr>
                        <a:t>MUEBLES Y DECORACION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r" fontAlgn="b"/>
                      <a:r>
                        <a:rPr lang="es-EC" sz="1000" b="0" i="0" u="none" strike="noStrike">
                          <a:latin typeface="Arial"/>
                        </a:rPr>
                        <a:t>$ 8.000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r>
              <a:tr h="161925">
                <a:tc>
                  <a:txBody>
                    <a:bodyPr/>
                    <a:lstStyle/>
                    <a:p>
                      <a:pPr algn="l" fontAlgn="b"/>
                      <a:r>
                        <a:rPr lang="es-EC" sz="1000" b="0" i="0" u="none" strike="noStrike">
                          <a:latin typeface="Arial"/>
                        </a:rPr>
                        <a:t>UTILIES DE OFICINA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r" fontAlgn="b"/>
                      <a:r>
                        <a:rPr lang="es-EC" sz="1000" b="0" i="0" u="none" strike="noStrike">
                          <a:latin typeface="Arial"/>
                        </a:rPr>
                        <a:t>$ 1.633,58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r>
              <a:tr h="161925">
                <a:tc>
                  <a:txBody>
                    <a:bodyPr/>
                    <a:lstStyle/>
                    <a:p>
                      <a:pPr algn="l" fontAlgn="b"/>
                      <a:r>
                        <a:rPr lang="es-EC" sz="1000" b="1" i="0" u="none" strike="noStrike" dirty="0">
                          <a:latin typeface="Arial"/>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c>
                  <a:txBody>
                    <a:bodyPr/>
                    <a:lstStyle/>
                    <a:p>
                      <a:pPr algn="r" fontAlgn="b"/>
                      <a:r>
                        <a:rPr lang="es-EC" sz="1000" b="1" i="0" u="none" strike="noStrike" dirty="0">
                          <a:latin typeface="Arial"/>
                        </a:rPr>
                        <a:t>$ 167.274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00"/>
                    </a:solidFill>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500034" y="857232"/>
            <a:ext cx="7467600" cy="5768997"/>
          </a:xfrm>
        </p:spPr>
        <p:txBody>
          <a:bodyPr>
            <a:normAutofit/>
          </a:bodyPr>
          <a:lstStyle/>
          <a:p>
            <a:r>
              <a:rPr lang="es-ES" sz="2100" b="1" dirty="0" smtClean="0"/>
              <a:t>5.4 BALANCE DE PERSONAL TÉCNICO</a:t>
            </a:r>
          </a:p>
          <a:p>
            <a:pPr>
              <a:buNone/>
            </a:pPr>
            <a:endParaRPr lang="es-EC" sz="2100" dirty="0" smtClean="0"/>
          </a:p>
          <a:p>
            <a:pPr>
              <a:buNone/>
            </a:pPr>
            <a:r>
              <a:rPr lang="es-ES" sz="2100" dirty="0" smtClean="0"/>
              <a:t>    Tomando en cuenta la situación económica del país, la demanda de trabajo en la región es alta. Este factor es importante para reclutar personal como agentes y operadores ya que los horarios rotativos permiten contrataciones de medio tiempo o tiempo completo.</a:t>
            </a:r>
          </a:p>
          <a:p>
            <a:pPr>
              <a:buNone/>
            </a:pPr>
            <a:r>
              <a:rPr lang="es-ES" sz="2100" dirty="0" smtClean="0"/>
              <a:t> </a:t>
            </a:r>
            <a:endParaRPr lang="es-EC" sz="2100" dirty="0" smtClean="0"/>
          </a:p>
          <a:p>
            <a:r>
              <a:rPr lang="es-EC" sz="2100" b="1" dirty="0" smtClean="0"/>
              <a:t>5.5 BALANCE DE OBRAS FÍSICAS:</a:t>
            </a:r>
            <a:endParaRPr lang="es-EC" sz="2100" dirty="0" smtClean="0"/>
          </a:p>
          <a:p>
            <a:pPr>
              <a:buNone/>
            </a:pPr>
            <a:r>
              <a:rPr lang="es-EC" sz="2100" dirty="0" smtClean="0"/>
              <a:t>     Un  espacio físico  remodelado la cual, tenga la capacidad de acoger a un número de personal adecuado como el de 21 trabajadores.</a:t>
            </a:r>
          </a:p>
          <a:p>
            <a:endParaRPr lang="es-EC"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C" dirty="0" smtClean="0"/>
              <a:t>5.6 DETERMINACIÓN DEL TAMAÑO</a:t>
            </a:r>
            <a:endParaRPr lang="es-EC" dirty="0"/>
          </a:p>
        </p:txBody>
      </p:sp>
      <p:sp>
        <p:nvSpPr>
          <p:cNvPr id="3" name="2 Marcador de contenido"/>
          <p:cNvSpPr>
            <a:spLocks noGrp="1"/>
          </p:cNvSpPr>
          <p:nvPr>
            <p:ph idx="1"/>
          </p:nvPr>
        </p:nvSpPr>
        <p:spPr/>
        <p:txBody>
          <a:bodyPr>
            <a:normAutofit/>
          </a:bodyPr>
          <a:lstStyle/>
          <a:p>
            <a:r>
              <a:rPr lang="es-EC" b="1" dirty="0" smtClean="0"/>
              <a:t>5.6.1 TAMAÑO DE LAS INSTALACIONES</a:t>
            </a:r>
            <a:endParaRPr lang="es-EC" dirty="0" smtClean="0"/>
          </a:p>
          <a:p>
            <a:pPr>
              <a:buNone/>
            </a:pPr>
            <a:r>
              <a:rPr lang="es-EC" dirty="0" smtClean="0"/>
              <a:t>    </a:t>
            </a:r>
          </a:p>
          <a:p>
            <a:pPr>
              <a:buNone/>
            </a:pPr>
            <a:r>
              <a:rPr lang="es-EC" dirty="0" smtClean="0"/>
              <a:t>    Físicamente, un call-center es fácil de establecer ya que existen diferentes lugares que pueden ser apropiados para ubicarlo. En un edificio, una fabrica remodelada, oficinas de desuso; tomando en consideración que el lugar debe tener ventanas, estacionamiento transporte cercano para generar una mayor concentración en los representantes.</a:t>
            </a:r>
          </a:p>
          <a:p>
            <a:endParaRPr lang="es-EC"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1.1 GENERALIDADES	</a:t>
            </a:r>
            <a:endParaRPr lang="es-EC" dirty="0"/>
          </a:p>
        </p:txBody>
      </p:sp>
      <p:sp>
        <p:nvSpPr>
          <p:cNvPr id="3" name="2 Marcador de contenido"/>
          <p:cNvSpPr>
            <a:spLocks noGrp="1"/>
          </p:cNvSpPr>
          <p:nvPr>
            <p:ph idx="1"/>
          </p:nvPr>
        </p:nvSpPr>
        <p:spPr>
          <a:xfrm>
            <a:off x="457200" y="2332037"/>
            <a:ext cx="8686800" cy="4525963"/>
          </a:xfrm>
        </p:spPr>
        <p:txBody>
          <a:bodyPr>
            <a:normAutofit/>
          </a:bodyPr>
          <a:lstStyle/>
          <a:p>
            <a:pPr>
              <a:buNone/>
            </a:pPr>
            <a:r>
              <a:rPr lang="es-EC" dirty="0" smtClean="0"/>
              <a:t>La difusión del Internet y telefonía fija, es</a:t>
            </a:r>
          </a:p>
          <a:p>
            <a:pPr>
              <a:buNone/>
            </a:pPr>
            <a:r>
              <a:rPr lang="es-EC" dirty="0" smtClean="0"/>
              <a:t>un eje principal para el desarrollo intelectual de </a:t>
            </a:r>
          </a:p>
          <a:p>
            <a:pPr>
              <a:buNone/>
            </a:pPr>
            <a:r>
              <a:rPr lang="es-EC" dirty="0" smtClean="0"/>
              <a:t>las personas.</a:t>
            </a:r>
          </a:p>
          <a:p>
            <a:pPr>
              <a:buNone/>
            </a:pPr>
            <a:endParaRPr lang="es-EC" dirty="0" smtClean="0"/>
          </a:p>
          <a:p>
            <a:pPr>
              <a:buNone/>
            </a:pPr>
            <a:r>
              <a:rPr lang="es-EC" dirty="0" smtClean="0"/>
              <a:t>Este sector obtendrá un retorno de bienestar </a:t>
            </a:r>
          </a:p>
          <a:p>
            <a:pPr>
              <a:buNone/>
            </a:pPr>
            <a:r>
              <a:rPr lang="es-EC" dirty="0" smtClean="0"/>
              <a:t>social y se lo puede entender desde el punto de</a:t>
            </a:r>
          </a:p>
          <a:p>
            <a:pPr>
              <a:buNone/>
            </a:pPr>
            <a:r>
              <a:rPr lang="es-EC" dirty="0" smtClean="0"/>
              <a:t>vista de un negocio.</a:t>
            </a:r>
          </a:p>
          <a:p>
            <a:pPr>
              <a:buNone/>
            </a:pPr>
            <a:r>
              <a:rPr lang="es-EC" dirty="0" smtClean="0"/>
              <a:t>        </a:t>
            </a:r>
            <a:endParaRPr lang="es-EC"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14356"/>
            <a:ext cx="7467600" cy="5411807"/>
          </a:xfrm>
        </p:spPr>
        <p:txBody>
          <a:bodyPr>
            <a:normAutofit/>
          </a:bodyPr>
          <a:lstStyle/>
          <a:p>
            <a:pPr>
              <a:buNone/>
            </a:pPr>
            <a:r>
              <a:rPr lang="es-EC" sz="1800" b="1" dirty="0" smtClean="0"/>
              <a:t>5.6.2 CAPACIDAD DE DISEÑO Y MÁXIMA</a:t>
            </a:r>
            <a:endParaRPr lang="es-EC" sz="1800" dirty="0" smtClean="0"/>
          </a:p>
          <a:p>
            <a:pPr algn="just">
              <a:buNone/>
            </a:pPr>
            <a:r>
              <a:rPr lang="es-EC" sz="1800" dirty="0" smtClean="0"/>
              <a:t>     Está enfocada en que el call center brinde la mayor atención, para que el usuario se sienta satisfecho, en los problemas que se les presente, dentro del horario de 9 horas que son de 08h00 a 17h00 corridas dividiendo a 2 grupos para la hora de su lunch de 13h00 a 13h30 el primer grupo y de 13h30 a 14h00 el segundo grupo, para que así siempre exista personal que dará soluciones a sus clientes.</a:t>
            </a:r>
          </a:p>
          <a:p>
            <a:pPr algn="just">
              <a:buNone/>
            </a:pPr>
            <a:endParaRPr lang="es-EC" sz="1800" dirty="0" smtClean="0"/>
          </a:p>
          <a:p>
            <a:r>
              <a:rPr lang="es-EC" sz="1800" b="1" dirty="0" smtClean="0"/>
              <a:t>5.6.3 CONTROL DE CALIDAD, MANTENIMIENTO Y TRANSPORTE.</a:t>
            </a:r>
            <a:r>
              <a:rPr lang="es-EC" sz="1800" dirty="0" smtClean="0"/>
              <a:t> </a:t>
            </a:r>
          </a:p>
          <a:p>
            <a:pPr>
              <a:buNone/>
            </a:pPr>
            <a:r>
              <a:rPr lang="es-EC" sz="1800" dirty="0" smtClean="0"/>
              <a:t>      Éste es el factor que genera el "cuello de botella" en un call center. El ancho de banda es la restricción más importante a su actividad. Si no se cuenta con buena conectividad será necesario pensar en otra localización. Deberá tener algún tipo de alianza o acuerdo con una </a:t>
            </a:r>
            <a:r>
              <a:rPr lang="es-EC" sz="1800" i="1" dirty="0" err="1" smtClean="0"/>
              <a:t>telco</a:t>
            </a:r>
            <a:r>
              <a:rPr lang="es-EC" sz="1800" dirty="0" smtClean="0"/>
              <a:t> (empresa de telecomunicaciones o </a:t>
            </a:r>
            <a:r>
              <a:rPr lang="es-EC" sz="1800" i="1" dirty="0" err="1" smtClean="0"/>
              <a:t>carrier</a:t>
            </a:r>
            <a:r>
              <a:rPr lang="es-EC" sz="1800" dirty="0" smtClean="0"/>
              <a:t>). Dos aspectos importantísimos son la escalabilidad de la infraestructura (poder manejar tráfico pesado) y la innovación de la tecnología (analógico, ISDN, IP).</a:t>
            </a:r>
          </a:p>
          <a:p>
            <a:pPr algn="just">
              <a:buNone/>
            </a:pPr>
            <a:endParaRPr lang="es-EC" sz="1800" dirty="0" smtClean="0"/>
          </a:p>
          <a:p>
            <a:pPr algn="just">
              <a:buNone/>
            </a:pPr>
            <a:endParaRPr lang="es-EC" sz="1800" dirty="0" smtClean="0"/>
          </a:p>
          <a:p>
            <a:pPr>
              <a:buNone/>
            </a:pPr>
            <a:endParaRPr lang="es-EC" sz="18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a:xfrm>
            <a:off x="457200" y="785794"/>
            <a:ext cx="7467600" cy="5340369"/>
          </a:xfrm>
        </p:spPr>
        <p:txBody>
          <a:bodyPr>
            <a:normAutofit lnSpcReduction="10000"/>
          </a:bodyPr>
          <a:lstStyle/>
          <a:p>
            <a:pPr>
              <a:buNone/>
            </a:pPr>
            <a:r>
              <a:rPr lang="es-EC" sz="2000" b="1" dirty="0" smtClean="0"/>
              <a:t>5.6.4 ESTUDIO DE LOCALIZACIÓN</a:t>
            </a:r>
            <a:endParaRPr lang="es-EC" sz="2000" dirty="0" smtClean="0"/>
          </a:p>
          <a:p>
            <a:r>
              <a:rPr lang="es-EC" sz="2000" dirty="0" smtClean="0"/>
              <a:t>La localización es importante en el estudio de nuestro proyecto porque nos da opciones de elección al momento de situar el call center, ya que pueden existir restricciones físicas y técnicas que condicionen a cada una de las ubicaciones posibles, es decir que hay variables que influyen sobre la decisión óptima de localización.</a:t>
            </a:r>
          </a:p>
          <a:p>
            <a:pPr>
              <a:buNone/>
            </a:pPr>
            <a:endParaRPr lang="es-EC" sz="2000" dirty="0" smtClean="0"/>
          </a:p>
          <a:p>
            <a:pPr>
              <a:buNone/>
            </a:pPr>
            <a:r>
              <a:rPr lang="es-EC" sz="2000" b="1" dirty="0" smtClean="0"/>
              <a:t>5.6.5 FACTORES DE LOCALIZACIÓN	</a:t>
            </a:r>
            <a:endParaRPr lang="es-EC" sz="2000" dirty="0" smtClean="0"/>
          </a:p>
          <a:p>
            <a:r>
              <a:rPr lang="es-EC" sz="2000" dirty="0" smtClean="0"/>
              <a:t>Según el análisis previo realizado, concluimos que los factores que influyen más comúnmente en la decisión de localización de nuestro proyecto serian los siguientes: </a:t>
            </a:r>
          </a:p>
          <a:p>
            <a:pPr lvl="0"/>
            <a:r>
              <a:rPr lang="es-ES" sz="2000" dirty="0" smtClean="0"/>
              <a:t>Seguridad</a:t>
            </a:r>
            <a:endParaRPr lang="es-EC" sz="2000" dirty="0" smtClean="0"/>
          </a:p>
          <a:p>
            <a:pPr lvl="0"/>
            <a:r>
              <a:rPr lang="es-ES" sz="2000" dirty="0" smtClean="0"/>
              <a:t>Cercanía de mercado</a:t>
            </a:r>
            <a:endParaRPr lang="es-EC" sz="2000" dirty="0" smtClean="0"/>
          </a:p>
          <a:p>
            <a:pPr lvl="0"/>
            <a:r>
              <a:rPr lang="es-ES" sz="2000" dirty="0" smtClean="0"/>
              <a:t>Disponibilidad de espacio</a:t>
            </a:r>
            <a:endParaRPr lang="es-EC" sz="2000" dirty="0" smtClean="0"/>
          </a:p>
          <a:p>
            <a:pPr lvl="0"/>
            <a:r>
              <a:rPr lang="es-ES" sz="2000" dirty="0" smtClean="0"/>
              <a:t>Disponibilidad de agua, energía y otros suministros</a:t>
            </a:r>
            <a:endParaRPr lang="es-EC" sz="2000" dirty="0" smtClean="0"/>
          </a:p>
          <a:p>
            <a:pPr>
              <a:buNone/>
            </a:pPr>
            <a:endParaRPr lang="es-EC"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572140"/>
            <a:ext cx="7467600" cy="1143000"/>
          </a:xfrm>
        </p:spPr>
        <p:txBody>
          <a:bodyPr/>
          <a:lstStyle/>
          <a:p>
            <a:r>
              <a:rPr lang="es-EC" dirty="0" smtClean="0"/>
              <a:t>6. ESTUDIO FINANCIERO</a:t>
            </a:r>
            <a:endParaRPr lang="es-EC"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428604"/>
            <a:ext cx="8229600" cy="724648"/>
          </a:xfrm>
        </p:spPr>
        <p:txBody>
          <a:bodyPr>
            <a:normAutofit fontScale="90000"/>
          </a:bodyPr>
          <a:lstStyle/>
          <a:p>
            <a:r>
              <a:rPr lang="es-EC" dirty="0" smtClean="0"/>
              <a:t>6.1 DETERMINACIÓN DE COSTOS</a:t>
            </a:r>
            <a:endParaRPr lang="es-EC" dirty="0"/>
          </a:p>
        </p:txBody>
      </p:sp>
      <p:graphicFrame>
        <p:nvGraphicFramePr>
          <p:cNvPr id="63491" name="Object 3"/>
          <p:cNvGraphicFramePr>
            <a:graphicFrameLocks noChangeAspect="1"/>
          </p:cNvGraphicFramePr>
          <p:nvPr/>
        </p:nvGraphicFramePr>
        <p:xfrm>
          <a:off x="1714480" y="1285860"/>
          <a:ext cx="5562600" cy="3095628"/>
        </p:xfrm>
        <a:graphic>
          <a:graphicData uri="http://schemas.openxmlformats.org/presentationml/2006/ole">
            <p:oleObj spid="_x0000_s63491" name="Worksheet" r:id="rId3" imgW="5563135" imgH="2666976" progId="Excel.Sheet.8">
              <p:embed/>
            </p:oleObj>
          </a:graphicData>
        </a:graphic>
      </p:graphicFrame>
      <p:graphicFrame>
        <p:nvGraphicFramePr>
          <p:cNvPr id="63493" name="Object 5"/>
          <p:cNvGraphicFramePr>
            <a:graphicFrameLocks noChangeAspect="1"/>
          </p:cNvGraphicFramePr>
          <p:nvPr/>
        </p:nvGraphicFramePr>
        <p:xfrm>
          <a:off x="785786" y="4714884"/>
          <a:ext cx="7600950" cy="1143000"/>
        </p:xfrm>
        <a:graphic>
          <a:graphicData uri="http://schemas.openxmlformats.org/presentationml/2006/ole">
            <p:oleObj spid="_x0000_s63493" name="Worksheet" r:id="rId4" imgW="7600849" imgH="1143000" progId="Excel.Sheet.8">
              <p:embed/>
            </p:oleObj>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C" dirty="0" smtClean="0"/>
              <a:t>COSTOS FIJOS Y VARIABLES</a:t>
            </a:r>
            <a:endParaRPr lang="es-EC" dirty="0"/>
          </a:p>
        </p:txBody>
      </p:sp>
      <p:sp>
        <p:nvSpPr>
          <p:cNvPr id="13" name="12 Rectángulo"/>
          <p:cNvSpPr/>
          <p:nvPr/>
        </p:nvSpPr>
        <p:spPr>
          <a:xfrm>
            <a:off x="5429256" y="1928802"/>
            <a:ext cx="4032786" cy="646331"/>
          </a:xfrm>
          <a:prstGeom prst="rect">
            <a:avLst/>
          </a:prstGeom>
        </p:spPr>
        <p:txBody>
          <a:bodyPr wrap="square">
            <a:spAutoFit/>
          </a:bodyPr>
          <a:lstStyle/>
          <a:p>
            <a:r>
              <a:rPr lang="es-EC" b="1" dirty="0" smtClean="0"/>
              <a:t>TOTAL  DE COSTOS FIJOS Y VARIABLES</a:t>
            </a:r>
            <a:endParaRPr lang="es-EC" dirty="0"/>
          </a:p>
        </p:txBody>
      </p:sp>
      <p:graphicFrame>
        <p:nvGraphicFramePr>
          <p:cNvPr id="65543" name="Object 7"/>
          <p:cNvGraphicFramePr>
            <a:graphicFrameLocks noChangeAspect="1"/>
          </p:cNvGraphicFramePr>
          <p:nvPr/>
        </p:nvGraphicFramePr>
        <p:xfrm>
          <a:off x="714348" y="1962176"/>
          <a:ext cx="4572032" cy="3967154"/>
        </p:xfrm>
        <a:graphic>
          <a:graphicData uri="http://schemas.openxmlformats.org/presentationml/2006/ole">
            <p:oleObj spid="_x0000_s65543" name="Worksheet" r:id="rId3" imgW="6000784" imgH="5181600" progId="Excel.Sheet.8">
              <p:embed/>
            </p:oleObj>
          </a:graphicData>
        </a:graphic>
      </p:graphicFrame>
      <p:graphicFrame>
        <p:nvGraphicFramePr>
          <p:cNvPr id="65544" name="Object 8"/>
          <p:cNvGraphicFramePr>
            <a:graphicFrameLocks noChangeAspect="1"/>
          </p:cNvGraphicFramePr>
          <p:nvPr/>
        </p:nvGraphicFramePr>
        <p:xfrm>
          <a:off x="5643570" y="2928934"/>
          <a:ext cx="3019425" cy="1790700"/>
        </p:xfrm>
        <a:graphic>
          <a:graphicData uri="http://schemas.openxmlformats.org/presentationml/2006/ole">
            <p:oleObj spid="_x0000_s65544" name="Worksheet" r:id="rId4" imgW="3019408" imgH="1790700" progId="Excel.Sheet.8">
              <p:embed/>
            </p:oleObj>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428596" y="571480"/>
            <a:ext cx="8229600" cy="1143000"/>
          </a:xfrm>
        </p:spPr>
        <p:txBody>
          <a:bodyPr/>
          <a:lstStyle/>
          <a:p>
            <a:r>
              <a:rPr lang="es-EC" dirty="0" smtClean="0"/>
              <a:t>FLUJO DE CAJA</a:t>
            </a:r>
            <a:endParaRPr lang="es-EC" dirty="0"/>
          </a:p>
        </p:txBody>
      </p:sp>
      <p:graphicFrame>
        <p:nvGraphicFramePr>
          <p:cNvPr id="66563" name="Object 3"/>
          <p:cNvGraphicFramePr>
            <a:graphicFrameLocks noChangeAspect="1"/>
          </p:cNvGraphicFramePr>
          <p:nvPr/>
        </p:nvGraphicFramePr>
        <p:xfrm>
          <a:off x="214282" y="2071678"/>
          <a:ext cx="8658225" cy="4057650"/>
        </p:xfrm>
        <a:graphic>
          <a:graphicData uri="http://schemas.openxmlformats.org/presentationml/2006/ole">
            <p:oleObj spid="_x0000_s66563" name="Worksheet" r:id="rId3" imgW="8658208" imgH="4057785" progId="Excel.Sheet.8">
              <p:embed/>
            </p:oleObj>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24648"/>
          </a:xfrm>
        </p:spPr>
        <p:txBody>
          <a:bodyPr>
            <a:normAutofit fontScale="90000"/>
          </a:bodyPr>
          <a:lstStyle/>
          <a:p>
            <a:r>
              <a:rPr lang="es-EC" dirty="0" smtClean="0"/>
              <a:t>CALCULO DEL VAN</a:t>
            </a:r>
            <a:endParaRPr lang="es-EC" dirty="0"/>
          </a:p>
        </p:txBody>
      </p:sp>
      <p:graphicFrame>
        <p:nvGraphicFramePr>
          <p:cNvPr id="67588" name="Object 4"/>
          <p:cNvGraphicFramePr>
            <a:graphicFrameLocks noChangeAspect="1"/>
          </p:cNvGraphicFramePr>
          <p:nvPr/>
        </p:nvGraphicFramePr>
        <p:xfrm>
          <a:off x="2000232" y="1571612"/>
          <a:ext cx="5432425" cy="2557463"/>
        </p:xfrm>
        <a:graphic>
          <a:graphicData uri="http://schemas.openxmlformats.org/presentationml/2006/ole">
            <p:oleObj spid="_x0000_s67588" name="Documento" r:id="rId3" imgW="5432085" imgH="2558252" progId="Word.Document.12">
              <p:embed/>
            </p:oleObj>
          </a:graphicData>
        </a:graphic>
      </p:graphicFrame>
      <p:graphicFrame>
        <p:nvGraphicFramePr>
          <p:cNvPr id="67589" name="Object 5"/>
          <p:cNvGraphicFramePr>
            <a:graphicFrameLocks noChangeAspect="1"/>
          </p:cNvGraphicFramePr>
          <p:nvPr/>
        </p:nvGraphicFramePr>
        <p:xfrm>
          <a:off x="2714612" y="4714884"/>
          <a:ext cx="5432425" cy="1905000"/>
        </p:xfrm>
        <a:graphic>
          <a:graphicData uri="http://schemas.openxmlformats.org/presentationml/2006/ole">
            <p:oleObj spid="_x0000_s67589" name="Documento" r:id="rId4" imgW="5432085" imgH="1905188" progId="Word.Document.12">
              <p:embed/>
            </p:oleObj>
          </a:graphicData>
        </a:graphic>
      </p:graphicFrame>
      <p:sp>
        <p:nvSpPr>
          <p:cNvPr id="9" name="8 Rectángulo"/>
          <p:cNvSpPr/>
          <p:nvPr/>
        </p:nvSpPr>
        <p:spPr>
          <a:xfrm>
            <a:off x="500034" y="4214818"/>
            <a:ext cx="5286412" cy="369332"/>
          </a:xfrm>
          <a:prstGeom prst="rect">
            <a:avLst/>
          </a:prstGeom>
        </p:spPr>
        <p:txBody>
          <a:bodyPr wrap="square">
            <a:spAutoFit/>
          </a:bodyPr>
          <a:lstStyle/>
          <a:p>
            <a:r>
              <a:rPr lang="es-EC" b="1" dirty="0" smtClean="0">
                <a:solidFill>
                  <a:schemeClr val="tx2"/>
                </a:solidFill>
              </a:rPr>
              <a:t>CALCULO DE LA TASA INTERNA DE RETORNO</a:t>
            </a:r>
            <a:endParaRPr lang="es-EC" dirty="0">
              <a:solidFill>
                <a:schemeClr val="tx2"/>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85728"/>
            <a:ext cx="8229600" cy="1143000"/>
          </a:xfrm>
        </p:spPr>
        <p:txBody>
          <a:bodyPr/>
          <a:lstStyle/>
          <a:p>
            <a:r>
              <a:rPr lang="es-EC" dirty="0" smtClean="0"/>
              <a:t>CALCULO DE LA TMAR</a:t>
            </a:r>
            <a:endParaRPr lang="es-EC" dirty="0"/>
          </a:p>
        </p:txBody>
      </p:sp>
      <p:sp>
        <p:nvSpPr>
          <p:cNvPr id="6" name="5 Marcador de contenido"/>
          <p:cNvSpPr>
            <a:spLocks noGrp="1"/>
          </p:cNvSpPr>
          <p:nvPr>
            <p:ph sz="half" idx="1"/>
          </p:nvPr>
        </p:nvSpPr>
        <p:spPr>
          <a:xfrm>
            <a:off x="428596" y="1500174"/>
            <a:ext cx="4038600" cy="5000660"/>
          </a:xfrm>
        </p:spPr>
        <p:txBody>
          <a:bodyPr>
            <a:normAutofit lnSpcReduction="10000"/>
          </a:bodyPr>
          <a:lstStyle/>
          <a:p>
            <a:r>
              <a:rPr lang="es-EC" dirty="0" smtClean="0"/>
              <a:t>La TMAR(Tasa Mínima Aceptable de Rendimiento  o tasa de descuento) se la obtiene a través del costo capital propio(Re)</a:t>
            </a:r>
          </a:p>
          <a:p>
            <a:r>
              <a:rPr lang="es-EC" dirty="0" smtClean="0"/>
              <a:t> Re= Rf* beta*prima de Riesgo</a:t>
            </a:r>
          </a:p>
          <a:p>
            <a:pPr>
              <a:buNone/>
            </a:pPr>
            <a:r>
              <a:rPr lang="es-EC" dirty="0" smtClean="0"/>
              <a:t>Rf= tasa libre de Riesgo</a:t>
            </a:r>
          </a:p>
          <a:p>
            <a:pPr>
              <a:buNone/>
            </a:pPr>
            <a:r>
              <a:rPr lang="es-EC" dirty="0" smtClean="0"/>
              <a:t>L= Total de Pasivo/Total de Activo</a:t>
            </a:r>
          </a:p>
          <a:p>
            <a:pPr>
              <a:buNone/>
            </a:pPr>
            <a:r>
              <a:rPr lang="es-EC" dirty="0" err="1" smtClean="0"/>
              <a:t>Rd</a:t>
            </a:r>
            <a:r>
              <a:rPr lang="es-EC" dirty="0" smtClean="0"/>
              <a:t>= Comisión de Apertura</a:t>
            </a:r>
          </a:p>
          <a:p>
            <a:pPr>
              <a:buNone/>
            </a:pPr>
            <a:endParaRPr lang="es-EC" dirty="0" smtClean="0"/>
          </a:p>
          <a:p>
            <a:pPr>
              <a:buNone/>
            </a:pPr>
            <a:endParaRPr lang="es-EC" dirty="0" smtClean="0"/>
          </a:p>
          <a:p>
            <a:pPr>
              <a:buNone/>
            </a:pPr>
            <a:endParaRPr lang="es-EC" dirty="0" smtClean="0"/>
          </a:p>
        </p:txBody>
      </p:sp>
      <p:pic>
        <p:nvPicPr>
          <p:cNvPr id="88065" name="Picture 1"/>
          <p:cNvPicPr>
            <a:picLocks noGrp="1" noChangeAspect="1" noChangeArrowheads="1"/>
          </p:cNvPicPr>
          <p:nvPr>
            <p:ph sz="half" idx="2"/>
          </p:nvPr>
        </p:nvPicPr>
        <p:blipFill>
          <a:blip r:embed="rId3" cstate="print"/>
          <a:srcRect/>
          <a:stretch>
            <a:fillRect/>
          </a:stretch>
        </p:blipFill>
        <p:spPr bwMode="auto">
          <a:xfrm>
            <a:off x="4929190" y="1857364"/>
            <a:ext cx="2900196" cy="3213750"/>
          </a:xfrm>
          <a:prstGeom prst="rect">
            <a:avLst/>
          </a:prstGeom>
          <a:noFill/>
          <a:ln w="9525">
            <a:noFill/>
            <a:miter lim="800000"/>
            <a:headEnd/>
            <a:tailEnd/>
          </a:ln>
        </p:spPr>
      </p:pic>
      <p:graphicFrame>
        <p:nvGraphicFramePr>
          <p:cNvPr id="10" name="9 Tabla"/>
          <p:cNvGraphicFramePr>
            <a:graphicFrameLocks noGrp="1"/>
          </p:cNvGraphicFramePr>
          <p:nvPr/>
        </p:nvGraphicFramePr>
        <p:xfrm>
          <a:off x="5429256" y="5429264"/>
          <a:ext cx="1739900" cy="323850"/>
        </p:xfrm>
        <a:graphic>
          <a:graphicData uri="http://schemas.openxmlformats.org/drawingml/2006/table">
            <a:tbl>
              <a:tblPr/>
              <a:tblGrid>
                <a:gridCol w="977900"/>
                <a:gridCol w="762000"/>
              </a:tblGrid>
              <a:tr h="161925">
                <a:tc>
                  <a:txBody>
                    <a:bodyPr/>
                    <a:lstStyle/>
                    <a:p>
                      <a:pPr algn="l" fontAlgn="b"/>
                      <a:r>
                        <a:rPr lang="es-EC" sz="1000" b="1" i="0" u="none" strike="noStrike">
                          <a:latin typeface="Arial"/>
                        </a:rPr>
                        <a:t>TMAR=13,65%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s-EC" sz="1000" b="0" i="0" u="none" strike="noStrike">
                        <a:latin typeface="Arial"/>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61925">
                <a:tc>
                  <a:txBody>
                    <a:bodyPr/>
                    <a:lstStyle/>
                    <a:p>
                      <a:pPr algn="r" fontAlgn="b"/>
                      <a:r>
                        <a:rPr lang="es-EC" sz="1000" b="1" i="0" u="none" strike="noStrike">
                          <a:latin typeface="Arial"/>
                        </a:rPr>
                        <a:t>18,49%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1000" b="1" i="0" u="none" strike="noStrike" dirty="0">
                          <a:latin typeface="Arial"/>
                        </a:rPr>
                        <a:t>WACC</a:t>
                      </a: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bl>
          </a:graphicData>
        </a:graphic>
      </p:graphicFrame>
      <p:sp>
        <p:nvSpPr>
          <p:cNvPr id="8806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graphicFrame>
        <p:nvGraphicFramePr>
          <p:cNvPr id="88066" name="Object 2"/>
          <p:cNvGraphicFramePr>
            <a:graphicFrameLocks noChangeAspect="1"/>
          </p:cNvGraphicFramePr>
          <p:nvPr/>
        </p:nvGraphicFramePr>
        <p:xfrm>
          <a:off x="5286380" y="6000768"/>
          <a:ext cx="2305050" cy="514350"/>
        </p:xfrm>
        <a:graphic>
          <a:graphicData uri="http://schemas.openxmlformats.org/presentationml/2006/ole">
            <p:oleObj spid="_x0000_s88066" name="Worksheet" r:id="rId4" imgW="1438224" imgH="333443" progId="Excel.Sheet.8">
              <p:embed/>
            </p:oleObj>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796086"/>
          </a:xfrm>
        </p:spPr>
        <p:txBody>
          <a:bodyPr>
            <a:normAutofit/>
          </a:bodyPr>
          <a:lstStyle/>
          <a:p>
            <a:r>
              <a:rPr lang="es-EC" sz="3200" dirty="0" smtClean="0"/>
              <a:t>CONCLUSIONES Y RECOMENDACIONES</a:t>
            </a:r>
            <a:endParaRPr lang="es-EC" sz="3200" dirty="0"/>
          </a:p>
        </p:txBody>
      </p:sp>
      <p:sp>
        <p:nvSpPr>
          <p:cNvPr id="8" name="4 Marcador de contenido"/>
          <p:cNvSpPr txBox="1">
            <a:spLocks/>
          </p:cNvSpPr>
          <p:nvPr/>
        </p:nvSpPr>
        <p:spPr>
          <a:xfrm>
            <a:off x="457200" y="1785926"/>
            <a:ext cx="7467600" cy="4340237"/>
          </a:xfrm>
          <a:prstGeom prst="rect">
            <a:avLst/>
          </a:prstGeom>
        </p:spPr>
        <p:txBody>
          <a:bodyPr>
            <a:normAutofit/>
          </a:bodyPr>
          <a:lstStyle/>
          <a:p>
            <a:pPr marL="274320" indent="-274320">
              <a:spcBef>
                <a:spcPct val="20000"/>
              </a:spcBef>
              <a:buClr>
                <a:schemeClr val="accent3"/>
              </a:buClr>
              <a:buSzPct val="95000"/>
            </a:pPr>
            <a:r>
              <a:rPr lang="es-EC" sz="2400" dirty="0" smtClean="0"/>
              <a:t>Podemos observar en el estudio que hemos realizado no hay mucha demanda de Internet en la Ciudad de Machala lo cual puede ser un buen beneficio para la CNT, ya que podemos ofrecer nuestro producto y servicio sin que la competencia nos perjudique.</a:t>
            </a:r>
          </a:p>
          <a:p>
            <a:pPr marL="274320" indent="-274320">
              <a:spcBef>
                <a:spcPct val="20000"/>
              </a:spcBef>
              <a:buClr>
                <a:schemeClr val="accent3"/>
              </a:buClr>
              <a:buSzPct val="95000"/>
            </a:pPr>
            <a:r>
              <a:rPr lang="es-EC" sz="2400" dirty="0" smtClean="0"/>
              <a:t>El proyecto en si es económicamente factible y rentable, donde en el estudio financiero se obtuvo un VAN de $772.992,08 con un valor de la TIR de 27,60% lo cual me refleja que es mayor a la TMAR de 18,49%.</a:t>
            </a: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r>
              <a:rPr lang="es-EC" sz="2100" dirty="0" smtClean="0"/>
              <a:t> </a:t>
            </a:r>
            <a:endParaRPr kumimoji="0" lang="es-EC" sz="21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s-EC"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txBox="1">
            <a:spLocks/>
          </p:cNvSpPr>
          <p:nvPr/>
        </p:nvSpPr>
        <p:spPr>
          <a:xfrm>
            <a:off x="714348" y="1571612"/>
            <a:ext cx="7467600" cy="4340237"/>
          </a:xfrm>
          <a:prstGeom prst="rect">
            <a:avLst/>
          </a:prstGeom>
        </p:spPr>
        <p:txBody>
          <a:bodyPr>
            <a:normAutofit fontScale="85000" lnSpcReduction="20000"/>
          </a:bodyPr>
          <a:lstStyle/>
          <a:p>
            <a:pPr lvl="0"/>
            <a:r>
              <a:rPr lang="es-EC" sz="2800" dirty="0" smtClean="0"/>
              <a:t>Se recomienda que sea promocionado estos 2 servicios como un </a:t>
            </a:r>
            <a:r>
              <a:rPr lang="es-EC" sz="2800" dirty="0" err="1" smtClean="0"/>
              <a:t>Duo</a:t>
            </a:r>
            <a:r>
              <a:rPr lang="es-EC" sz="2800" dirty="0" smtClean="0"/>
              <a:t> Pack donde los costos serán muy bajos de la competencia.</a:t>
            </a:r>
          </a:p>
          <a:p>
            <a:r>
              <a:rPr lang="es-EC" sz="2800" dirty="0" smtClean="0"/>
              <a:t> </a:t>
            </a:r>
          </a:p>
          <a:p>
            <a:pPr lvl="0"/>
            <a:r>
              <a:rPr lang="es-EC" sz="2800" dirty="0" smtClean="0"/>
              <a:t>Realizar una campaña de marketing ya que esto sirve para aumentar más usuarios que prefieran un servicio de call center para así alcanzar muchos objetivos.</a:t>
            </a:r>
          </a:p>
          <a:p>
            <a:r>
              <a:rPr lang="es-EC" sz="2800" dirty="0" smtClean="0"/>
              <a:t> </a:t>
            </a:r>
          </a:p>
          <a:p>
            <a:pPr lvl="0"/>
            <a:r>
              <a:rPr lang="es-EC" sz="2800" dirty="0" smtClean="0"/>
              <a:t>Se recomienda realizar un estudio técnico y de mercado para la posibilidad de implementar el ITV que será un Programa de Televisión la cual será muy diferente de competencia de TV Cable y muy pronto seremos competidores de Telmex.</a:t>
            </a:r>
          </a:p>
          <a:p>
            <a:r>
              <a:rPr lang="es-EC" sz="2800" dirty="0" smtClean="0"/>
              <a:t> </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endParaRPr kumimoji="0" lang="es-EC"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1.2 ANTECEDENTES	</a:t>
            </a:r>
            <a:endParaRPr lang="es-EC" dirty="0"/>
          </a:p>
        </p:txBody>
      </p:sp>
      <p:sp>
        <p:nvSpPr>
          <p:cNvPr id="3" name="2 Marcador de contenido"/>
          <p:cNvSpPr>
            <a:spLocks noGrp="1"/>
          </p:cNvSpPr>
          <p:nvPr>
            <p:ph idx="1"/>
          </p:nvPr>
        </p:nvSpPr>
        <p:spPr/>
        <p:txBody>
          <a:bodyPr>
            <a:normAutofit/>
          </a:bodyPr>
          <a:lstStyle/>
          <a:p>
            <a:pPr algn="just">
              <a:buNone/>
            </a:pPr>
            <a:r>
              <a:rPr lang="es-EC" dirty="0" smtClean="0"/>
              <a:t>    En nuestro país los servicios de valor agregado inician desde el año de 1998, en la cual pueden disponer de su infraestructura propia.</a:t>
            </a:r>
          </a:p>
          <a:p>
            <a:pPr algn="just">
              <a:buNone/>
            </a:pPr>
            <a:r>
              <a:rPr lang="es-EC" dirty="0" smtClean="0"/>
              <a:t>   </a:t>
            </a:r>
          </a:p>
          <a:p>
            <a:pPr algn="just">
              <a:buNone/>
            </a:pPr>
            <a:r>
              <a:rPr lang="es-EC" dirty="0" smtClean="0"/>
              <a:t>    Se estudio este segmento tomando en cuenta el índice de inclusión de empresas por año, bajo la supervisión de </a:t>
            </a:r>
            <a:r>
              <a:rPr lang="es-EC" dirty="0" err="1" smtClean="0"/>
              <a:t>Suptel</a:t>
            </a:r>
            <a:r>
              <a:rPr lang="es-EC" dirty="0" smtClean="0"/>
              <a:t> donde esta registrado que entre el 2000 y 2001 se duplicaron las empresas que prestan servicio como lo son los </a:t>
            </a:r>
            <a:r>
              <a:rPr lang="es-EC" dirty="0" err="1" smtClean="0"/>
              <a:t>Cibercafes</a:t>
            </a:r>
            <a:r>
              <a:rPr lang="es-EC" dirty="0" smtClean="0"/>
              <a:t>.</a:t>
            </a:r>
            <a:endParaRPr lang="es-EC"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571744"/>
            <a:ext cx="8305800" cy="1143000"/>
          </a:xfrm>
        </p:spPr>
        <p:txBody>
          <a:bodyPr/>
          <a:lstStyle/>
          <a:p>
            <a:r>
              <a:rPr lang="es-EC" dirty="0" smtClean="0"/>
              <a:t>GRACIAS POR SU ATENCIÓN…..</a:t>
            </a:r>
            <a:endParaRPr lang="es-EC" dirty="0"/>
          </a:p>
        </p:txBody>
      </p:sp>
      <p:sp>
        <p:nvSpPr>
          <p:cNvPr id="5" name="4 Rectángulo"/>
          <p:cNvSpPr/>
          <p:nvPr/>
        </p:nvSpPr>
        <p:spPr>
          <a:xfrm>
            <a:off x="6357950" y="4857760"/>
            <a:ext cx="2571768" cy="369332"/>
          </a:xfrm>
          <a:prstGeom prst="rect">
            <a:avLst/>
          </a:prstGeom>
        </p:spPr>
        <p:txBody>
          <a:bodyPr wrap="square">
            <a:spAutoFit/>
          </a:bodyPr>
          <a:lstStyle/>
          <a:p>
            <a:r>
              <a:rPr lang="es-EC" dirty="0" smtClean="0"/>
              <a:t>¿Preguntas?</a:t>
            </a:r>
            <a:endParaRPr lang="es-EC"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dirty="0" smtClean="0"/>
              <a:t>1.3 IMPORTANCIA DEL ESTUDIO	</a:t>
            </a:r>
            <a:endParaRPr lang="es-EC" dirty="0"/>
          </a:p>
        </p:txBody>
      </p:sp>
      <p:sp>
        <p:nvSpPr>
          <p:cNvPr id="3" name="2 Marcador de contenido"/>
          <p:cNvSpPr>
            <a:spLocks noGrp="1"/>
          </p:cNvSpPr>
          <p:nvPr>
            <p:ph idx="1"/>
          </p:nvPr>
        </p:nvSpPr>
        <p:spPr/>
        <p:txBody>
          <a:bodyPr/>
          <a:lstStyle/>
          <a:p>
            <a:r>
              <a:rPr lang="es-EC" dirty="0" smtClean="0"/>
              <a:t>Nuestro proyecto esta visualizado para mejorar el servicio e impulsar ventas a través del Call Center.</a:t>
            </a:r>
          </a:p>
          <a:p>
            <a:endParaRPr lang="es-EC" dirty="0" smtClean="0"/>
          </a:p>
          <a:p>
            <a:r>
              <a:rPr lang="es-EC" dirty="0" smtClean="0"/>
              <a:t>Atención al cliente para solucionar problemas a los usuarios y clientes nuevos de CNT</a:t>
            </a:r>
          </a:p>
          <a:p>
            <a:pPr>
              <a:buNone/>
            </a:pPr>
            <a:endParaRPr lang="es-EC"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571480"/>
            <a:ext cx="8229600" cy="1143000"/>
          </a:xfrm>
        </p:spPr>
        <p:txBody>
          <a:bodyPr/>
          <a:lstStyle/>
          <a:p>
            <a:r>
              <a:rPr lang="es-EC" dirty="0" smtClean="0"/>
              <a:t>1.4 MARCO TEORICO</a:t>
            </a:r>
            <a:endParaRPr lang="es-EC" dirty="0"/>
          </a:p>
        </p:txBody>
      </p:sp>
      <p:sp>
        <p:nvSpPr>
          <p:cNvPr id="3" name="2 Marcador de contenido"/>
          <p:cNvSpPr>
            <a:spLocks noGrp="1"/>
          </p:cNvSpPr>
          <p:nvPr>
            <p:ph sz="half" idx="1"/>
          </p:nvPr>
        </p:nvSpPr>
        <p:spPr/>
        <p:txBody>
          <a:bodyPr>
            <a:normAutofit fontScale="85000" lnSpcReduction="10000"/>
          </a:bodyPr>
          <a:lstStyle/>
          <a:p>
            <a:pPr algn="just"/>
            <a:r>
              <a:rPr lang="es-EC" dirty="0" smtClean="0"/>
              <a:t>Vamos a tratar el problema de la empresa Easynet donde es  el proveedor de Internet de CNT, en la cual ellos cuentan con tecnología aceptable pero el dilema esta que los usuarios no son atendidos con rapidez en los problemas que se les presente.</a:t>
            </a:r>
          </a:p>
          <a:p>
            <a:pPr algn="just">
              <a:buNone/>
            </a:pPr>
            <a:endParaRPr lang="es-EC" dirty="0" smtClean="0"/>
          </a:p>
          <a:p>
            <a:pPr algn="just"/>
            <a:r>
              <a:rPr lang="es-EC" dirty="0" smtClean="0"/>
              <a:t>El internet ha tenido un crecimiento desde el año 2007 con 63,12% </a:t>
            </a:r>
            <a:endParaRPr lang="es-EC" dirty="0"/>
          </a:p>
        </p:txBody>
      </p:sp>
      <p:pic>
        <p:nvPicPr>
          <p:cNvPr id="1026" name="Picture 2"/>
          <p:cNvPicPr>
            <a:picLocks noGrp="1" noChangeAspect="1" noChangeArrowheads="1"/>
          </p:cNvPicPr>
          <p:nvPr>
            <p:ph sz="half" idx="2"/>
          </p:nvPr>
        </p:nvPicPr>
        <p:blipFill>
          <a:blip r:embed="rId2" cstate="print"/>
          <a:stretch>
            <a:fillRect/>
          </a:stretch>
        </p:blipFill>
        <p:spPr bwMode="auto">
          <a:xfrm>
            <a:off x="4648200" y="3067986"/>
            <a:ext cx="4038600" cy="213966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1.5 OBJETIVOS </a:t>
            </a:r>
            <a:endParaRPr lang="es-EC" dirty="0"/>
          </a:p>
        </p:txBody>
      </p:sp>
      <p:sp>
        <p:nvSpPr>
          <p:cNvPr id="3" name="2 Marcador de contenido"/>
          <p:cNvSpPr>
            <a:spLocks noGrp="1"/>
          </p:cNvSpPr>
          <p:nvPr>
            <p:ph idx="1"/>
          </p:nvPr>
        </p:nvSpPr>
        <p:spPr/>
        <p:txBody>
          <a:bodyPr/>
          <a:lstStyle/>
          <a:p>
            <a:pPr>
              <a:buNone/>
            </a:pPr>
            <a:r>
              <a:rPr lang="es-EC" dirty="0" smtClean="0"/>
              <a:t>1.5.1 OBJETIVO GENERAL</a:t>
            </a:r>
          </a:p>
          <a:p>
            <a:pPr>
              <a:buNone/>
            </a:pPr>
            <a:endParaRPr lang="es-EC" dirty="0" smtClean="0"/>
          </a:p>
          <a:p>
            <a:r>
              <a:rPr lang="es-EC" sz="2800" dirty="0" smtClean="0"/>
              <a:t>Introducir  el Servicio y Producto de CNT como un modelo de Negocio para la comercialización en el mercado de la Regional 7 y mejorar la calidad de Servicio de Internet a través del proveedor Easynet, para Incrementar la rentabilidad misma y optimizando la fidelidad de los clientes.</a:t>
            </a:r>
          </a:p>
          <a:p>
            <a:endParaRPr lang="es-EC" dirty="0" smtClean="0"/>
          </a:p>
          <a:p>
            <a:pPr>
              <a:buNone/>
            </a:pPr>
            <a:endParaRPr lang="es-EC"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1071546"/>
            <a:ext cx="7467600" cy="4525963"/>
          </a:xfrm>
        </p:spPr>
        <p:txBody>
          <a:bodyPr>
            <a:normAutofit fontScale="77500" lnSpcReduction="20000"/>
          </a:bodyPr>
          <a:lstStyle/>
          <a:p>
            <a:pPr>
              <a:buNone/>
            </a:pPr>
            <a:r>
              <a:rPr lang="es-EC" sz="3800" dirty="0" smtClean="0"/>
              <a:t>1.5.2 OBJETIVOS ESPECIFICOS</a:t>
            </a:r>
          </a:p>
          <a:p>
            <a:pPr>
              <a:buNone/>
            </a:pPr>
            <a:endParaRPr lang="es-EC" dirty="0" smtClean="0"/>
          </a:p>
          <a:p>
            <a:pPr lvl="0"/>
            <a:r>
              <a:rPr lang="es-EC" dirty="0" smtClean="0"/>
              <a:t>Fomentar el consumo de internet de alta calidad en la ciudad.</a:t>
            </a:r>
          </a:p>
          <a:p>
            <a:pPr lvl="0"/>
            <a:endParaRPr lang="es-EC" dirty="0" smtClean="0"/>
          </a:p>
          <a:p>
            <a:pPr lvl="0"/>
            <a:r>
              <a:rPr lang="es-EC" dirty="0" smtClean="0"/>
              <a:t>Comercializar el producto con alta cobertura y captar más consumidores finales.</a:t>
            </a:r>
          </a:p>
          <a:p>
            <a:pPr lvl="0"/>
            <a:endParaRPr lang="es-EC" dirty="0" smtClean="0"/>
          </a:p>
          <a:p>
            <a:pPr lvl="0"/>
            <a:r>
              <a:rPr lang="es-EC" dirty="0" smtClean="0"/>
              <a:t>Crear Call Center capaz de resolver los inconvenientes técnicos de los clientes.</a:t>
            </a:r>
          </a:p>
          <a:p>
            <a:pPr lvl="0"/>
            <a:endParaRPr lang="es-EC" dirty="0" smtClean="0"/>
          </a:p>
          <a:p>
            <a:pPr lvl="0"/>
            <a:r>
              <a:rPr lang="es-EC" dirty="0" smtClean="0"/>
              <a:t>Mejorar la instalación del producto para que el cliente satisfaga sus necesidades sin queja alguna.</a:t>
            </a:r>
          </a:p>
          <a:p>
            <a:endParaRPr lang="es-EC" dirty="0" smtClean="0"/>
          </a:p>
          <a:p>
            <a:r>
              <a:rPr lang="es-EC" dirty="0" smtClean="0"/>
              <a:t>Incrementar las ventas de telefonía fija y Banda Ancha mediante la utilización de los Call Center.</a:t>
            </a:r>
            <a:endParaRPr lang="es-EC"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689</TotalTime>
  <Words>2578</Words>
  <Application>Microsoft Office PowerPoint</Application>
  <PresentationFormat>Presentación en pantalla (4:3)</PresentationFormat>
  <Paragraphs>459</Paragraphs>
  <Slides>50</Slides>
  <Notes>2</Notes>
  <HiddenSlides>0</HiddenSlides>
  <MMClips>0</MMClips>
  <ScaleCrop>false</ScaleCrop>
  <HeadingPairs>
    <vt:vector size="6" baseType="variant">
      <vt:variant>
        <vt:lpstr>Tema</vt:lpstr>
      </vt:variant>
      <vt:variant>
        <vt:i4>1</vt:i4>
      </vt:variant>
      <vt:variant>
        <vt:lpstr>Servidores OLE incrustados</vt:lpstr>
      </vt:variant>
      <vt:variant>
        <vt:i4>2</vt:i4>
      </vt:variant>
      <vt:variant>
        <vt:lpstr>Títulos de diapositiva</vt:lpstr>
      </vt:variant>
      <vt:variant>
        <vt:i4>50</vt:i4>
      </vt:variant>
    </vt:vector>
  </HeadingPairs>
  <TitlesOfParts>
    <vt:vector size="53" baseType="lpstr">
      <vt:lpstr>Flujo</vt:lpstr>
      <vt:lpstr>Documento</vt:lpstr>
      <vt:lpstr>Worksheet</vt:lpstr>
      <vt:lpstr>CORPORACIÓN NACIONAL DE TELECOMUNUCACIONES </vt:lpstr>
      <vt:lpstr>Diapositiva 2</vt:lpstr>
      <vt:lpstr>1 INTRODUCCIÓN</vt:lpstr>
      <vt:lpstr>1.1 GENERALIDADES </vt:lpstr>
      <vt:lpstr>1.2 ANTECEDENTES </vt:lpstr>
      <vt:lpstr>1.3 IMPORTANCIA DEL ESTUDIO </vt:lpstr>
      <vt:lpstr>1.4 MARCO TEORICO</vt:lpstr>
      <vt:lpstr>1.5 OBJETIVOS </vt:lpstr>
      <vt:lpstr>Diapositiva 9</vt:lpstr>
      <vt:lpstr>2. INVESTIGACION DE MERCADO</vt:lpstr>
      <vt:lpstr>2.1 Planteamiento del Problema </vt:lpstr>
      <vt:lpstr>Objetivos de la Investigación de Mercado </vt:lpstr>
      <vt:lpstr>2.3  ESTUDIO DE MERCADO </vt:lpstr>
      <vt:lpstr>     2.4 Plan de Muestreo </vt:lpstr>
      <vt:lpstr>2.5 PRESENTACIÓN E INTERPRETACIÓN DE LOS RESULTADOS</vt:lpstr>
      <vt:lpstr>Diapositiva 16</vt:lpstr>
      <vt:lpstr>Diapositiva 17</vt:lpstr>
      <vt:lpstr>3. ESTUDIO ORGANIZACIONAL</vt:lpstr>
      <vt:lpstr>Diapositiva 19</vt:lpstr>
      <vt:lpstr>3.2 estructura órganica de la empresa</vt:lpstr>
      <vt:lpstr>   3.3 ORGANIGRAMA Y DESCRIPCIÓN DE TRABAJO DE LA CORPORACIÓN NACIONAL DE TELECOMUNICACIONES REGIONAL 7 </vt:lpstr>
      <vt:lpstr>4. PLAN DE MARKETING</vt:lpstr>
      <vt:lpstr>Diapositiva 23</vt:lpstr>
      <vt:lpstr>4.2 DIAGRAMA DE PORTER</vt:lpstr>
      <vt:lpstr>4.3 ANÁLISIS foda</vt:lpstr>
      <vt:lpstr>MERCADO META:  </vt:lpstr>
      <vt:lpstr>PROMOCIÓN:</vt:lpstr>
      <vt:lpstr>PRECIO: </vt:lpstr>
      <vt:lpstr>5. ESTUDIO TÉCNICO</vt:lpstr>
      <vt:lpstr>5.1 ANTECEDENTES</vt:lpstr>
      <vt:lpstr>5.2 BALANCE DE MAQUINARIA Y EQUIPOS</vt:lpstr>
      <vt:lpstr>Diapositiva 32</vt:lpstr>
      <vt:lpstr>Diapositiva 33</vt:lpstr>
      <vt:lpstr>5.3 BALANCE DE ACTIVO FIJO</vt:lpstr>
      <vt:lpstr>Diapositiva 35</vt:lpstr>
      <vt:lpstr>Diapositiva 36</vt:lpstr>
      <vt:lpstr>Diapositiva 37</vt:lpstr>
      <vt:lpstr>Diapositiva 38</vt:lpstr>
      <vt:lpstr>5.6 DETERMINACIÓN DEL TAMAÑO</vt:lpstr>
      <vt:lpstr>Diapositiva 40</vt:lpstr>
      <vt:lpstr>Diapositiva 41</vt:lpstr>
      <vt:lpstr>6. ESTUDIO FINANCIERO</vt:lpstr>
      <vt:lpstr>6.1 DETERMINACIÓN DE COSTOS</vt:lpstr>
      <vt:lpstr>COSTOS FIJOS Y VARIABLES</vt:lpstr>
      <vt:lpstr>FLUJO DE CAJA</vt:lpstr>
      <vt:lpstr>CALCULO DEL VAN</vt:lpstr>
      <vt:lpstr>CALCULO DE LA TMAR</vt:lpstr>
      <vt:lpstr>CONCLUSIONES Y RECOMENDACIONES</vt:lpstr>
      <vt:lpstr>Diapositiva 49</vt:lpstr>
      <vt:lpstr>GRACIAS POR SU ATENCIÓN…..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DE INVERSIÓN DE UN CALL</dc:title>
  <dc:creator>usuario</dc:creator>
  <cp:lastModifiedBy>usuario</cp:lastModifiedBy>
  <cp:revision>108</cp:revision>
  <dcterms:created xsi:type="dcterms:W3CDTF">2010-03-04T08:30:33Z</dcterms:created>
  <dcterms:modified xsi:type="dcterms:W3CDTF">2010-03-05T20:46:46Z</dcterms:modified>
</cp:coreProperties>
</file>