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4"/>
  </p:sldMasterIdLst>
  <p:notesMasterIdLst>
    <p:notesMasterId r:id="rId42"/>
  </p:notesMasterIdLst>
  <p:handoutMasterIdLst>
    <p:handoutMasterId r:id="rId43"/>
  </p:handoutMasterIdLst>
  <p:sldIdLst>
    <p:sldId id="385" r:id="rId5"/>
    <p:sldId id="297" r:id="rId6"/>
    <p:sldId id="439" r:id="rId7"/>
    <p:sldId id="448" r:id="rId8"/>
    <p:sldId id="446" r:id="rId9"/>
    <p:sldId id="463" r:id="rId10"/>
    <p:sldId id="447" r:id="rId11"/>
    <p:sldId id="440" r:id="rId12"/>
    <p:sldId id="441" r:id="rId13"/>
    <p:sldId id="445" r:id="rId14"/>
    <p:sldId id="444" r:id="rId15"/>
    <p:sldId id="443" r:id="rId16"/>
    <p:sldId id="451" r:id="rId17"/>
    <p:sldId id="360" r:id="rId18"/>
    <p:sldId id="476" r:id="rId19"/>
    <p:sldId id="477" r:id="rId20"/>
    <p:sldId id="450" r:id="rId21"/>
    <p:sldId id="452" r:id="rId22"/>
    <p:sldId id="453" r:id="rId23"/>
    <p:sldId id="458" r:id="rId24"/>
    <p:sldId id="454" r:id="rId25"/>
    <p:sldId id="459" r:id="rId26"/>
    <p:sldId id="461" r:id="rId27"/>
    <p:sldId id="475" r:id="rId28"/>
    <p:sldId id="474" r:id="rId29"/>
    <p:sldId id="460" r:id="rId30"/>
    <p:sldId id="478" r:id="rId31"/>
    <p:sldId id="456" r:id="rId32"/>
    <p:sldId id="466" r:id="rId33"/>
    <p:sldId id="467" r:id="rId34"/>
    <p:sldId id="468" r:id="rId35"/>
    <p:sldId id="469" r:id="rId36"/>
    <p:sldId id="465" r:id="rId37"/>
    <p:sldId id="462" r:id="rId38"/>
    <p:sldId id="472" r:id="rId39"/>
    <p:sldId id="473" r:id="rId40"/>
    <p:sldId id="470" r:id="rId41"/>
  </p:sldIdLst>
  <p:sldSz cx="9906000" cy="6858000" type="A4"/>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E1E"/>
    <a:srgbClr val="FFFFFF"/>
    <a:srgbClr val="FF0066"/>
    <a:srgbClr val="000000"/>
    <a:srgbClr val="F3AF35"/>
    <a:srgbClr val="9C42E6"/>
    <a:srgbClr val="D1943B"/>
    <a:srgbClr val="F8F57B"/>
    <a:srgbClr val="D5B953"/>
    <a:srgbClr val="B87D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88277" autoAdjust="0"/>
  </p:normalViewPr>
  <p:slideViewPr>
    <p:cSldViewPr>
      <p:cViewPr>
        <p:scale>
          <a:sx n="61" d="100"/>
          <a:sy n="61" d="100"/>
        </p:scale>
        <p:origin x="-1434" y="-162"/>
      </p:cViewPr>
      <p:guideLst>
        <p:guide orient="horz" pos="144"/>
        <p:guide orient="horz" pos="895"/>
        <p:guide orient="horz" pos="1484"/>
        <p:guide orient="horz" pos="1200"/>
        <p:guide orient="horz" pos="2736"/>
        <p:guide orient="horz" pos="4176"/>
        <p:guide pos="3120"/>
        <p:guide pos="264"/>
        <p:guide pos="498"/>
        <p:guide pos="5976"/>
        <p:guide pos="967"/>
        <p:guide pos="5740"/>
      </p:guideLst>
    </p:cSldViewPr>
  </p:slideViewPr>
  <p:outlineViewPr>
    <p:cViewPr>
      <p:scale>
        <a:sx n="33" d="100"/>
        <a:sy n="33" d="100"/>
      </p:scale>
      <p:origin x="0" y="23208"/>
    </p:cViewPr>
  </p:outlineViewPr>
  <p:notesTextViewPr>
    <p:cViewPr>
      <p:scale>
        <a:sx n="100" d="100"/>
        <a:sy n="100" d="100"/>
      </p:scale>
      <p:origin x="0" y="0"/>
    </p:cViewPr>
  </p:notesTextViewPr>
  <p:sorterViewPr>
    <p:cViewPr>
      <p:scale>
        <a:sx n="45" d="100"/>
        <a:sy n="45" d="100"/>
      </p:scale>
      <p:origin x="0" y="0"/>
    </p:cViewPr>
  </p:sorterViewPr>
  <p:notesViewPr>
    <p:cSldViewPr showGuides="1">
      <p:cViewPr varScale="1">
        <p:scale>
          <a:sx n="77" d="100"/>
          <a:sy n="77" d="100"/>
        </p:scale>
        <p:origin x="-2094"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2009</a:t>
            </a:r>
          </a:p>
          <a:p>
            <a:r>
              <a:rPr lang="en-US" dirty="0" smtClean="0">
                <a:latin typeface="Segoe" pitchFamily="34" charset="0"/>
              </a:rPr>
              <a:t>April 27 – May 1, 2009 Las Vegas, Nevada</a:t>
            </a:r>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5/30/2012</a:t>
            </a:fld>
            <a:endParaRPr lang="en-US" dirty="0">
              <a:latin typeface="Segoe" pitchFamily="34" charset="0"/>
            </a:endParaRPr>
          </a:p>
        </p:txBody>
      </p:sp>
      <p:sp>
        <p:nvSpPr>
          <p:cNvPr id="6"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7"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‹Nº›</a:t>
            </a:fld>
            <a:endParaRPr lang="en-US" dirty="0">
              <a:latin typeface="Segoe" pitchFamily="34" charset="0"/>
            </a:endParaRPr>
          </a:p>
        </p:txBody>
      </p:sp>
    </p:spTree>
    <p:extLst>
      <p:ext uri="{BB962C8B-B14F-4D97-AF65-F5344CB8AC3E}">
        <p14:creationId xmlns:p14="http://schemas.microsoft.com/office/powerpoint/2010/main" val="3056310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2009</a:t>
            </a:r>
          </a:p>
          <a:p>
            <a:r>
              <a:rPr lang="en-US" dirty="0" smtClean="0"/>
              <a:t>April 27 – May 1, 2009 Las Vegas, Nevada</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5/30/2012</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9"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‹Nº›</a:t>
            </a:fld>
            <a:endParaRPr lang="en-US" dirty="0">
              <a:latin typeface="Segoe" pitchFamily="34" charset="0"/>
            </a:endParaRPr>
          </a:p>
        </p:txBody>
      </p:sp>
    </p:spTree>
    <p:extLst>
      <p:ext uri="{BB962C8B-B14F-4D97-AF65-F5344CB8AC3E}">
        <p14:creationId xmlns:p14="http://schemas.microsoft.com/office/powerpoint/2010/main" val="1175771725"/>
      </p:ext>
    </p:extLst>
  </p:cSld>
  <p:clrMap bg1="lt1" tx1="dk1" bg2="lt2" tx2="dk2" accent1="accent1" accent2="accent2" accent3="accent3" accent4="accent4" accent5="accent5" accent6="accent6" hlink="hlink" folHlink="folHlink"/>
  <p:hf hdr="0" ftr="0" dt="0"/>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fld id="{07F96E0B-852B-44EC-8E6C-BEDEA552B303}" type="datetime8">
              <a:rPr lang="en-US" smtClean="0"/>
              <a:pPr fontAlgn="base">
                <a:spcBef>
                  <a:spcPct val="0"/>
                </a:spcBef>
                <a:spcAft>
                  <a:spcPct val="0"/>
                </a:spcAft>
                <a:defRPr/>
              </a:pPr>
              <a:t>5/30/2012 9:46 AM</a:t>
            </a:fld>
            <a:endParaRPr lang="en-US" dirty="0" smtClean="0"/>
          </a:p>
        </p:txBody>
      </p:sp>
      <p:sp>
        <p:nvSpPr>
          <p:cNvPr id="6144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CC695B-0BEC-410A-B9B0-3BE25961D8D6}" type="slidenum">
              <a:rPr lang="en-US" smtClean="0"/>
              <a:pPr fontAlgn="base">
                <a:spcBef>
                  <a:spcPct val="0"/>
                </a:spcBef>
                <a:spcAft>
                  <a:spcPct val="0"/>
                </a:spcAft>
                <a:defRPr/>
              </a:pPr>
              <a:t>1</a:t>
            </a:fld>
            <a:endParaRPr lang="en-US" dirty="0" smtClean="0"/>
          </a:p>
        </p:txBody>
      </p:sp>
      <p:sp>
        <p:nvSpPr>
          <p:cNvPr id="69636" name="Rectangle 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69637" name="Slide Image Placeholder 8"/>
          <p:cNvSpPr>
            <a:spLocks noGrp="1" noRot="1" noChangeAspect="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18</a:t>
            </a:fld>
            <a:endParaRPr lang="en-US" dirty="0">
              <a:latin typeface="Segoe" pitchFamily="34" charset="0"/>
            </a:endParaRPr>
          </a:p>
        </p:txBody>
      </p:sp>
    </p:spTree>
    <p:extLst>
      <p:ext uri="{BB962C8B-B14F-4D97-AF65-F5344CB8AC3E}">
        <p14:creationId xmlns:p14="http://schemas.microsoft.com/office/powerpoint/2010/main" val="1137019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800" kern="1200" dirty="0">
              <a:solidFill>
                <a:schemeClr val="tx1"/>
              </a:solidFill>
              <a:latin typeface="Segoe" pitchFamily="34" charset="0"/>
              <a:ea typeface="+mn-ea"/>
              <a:cs typeface="+mn-cs"/>
            </a:endParaRPr>
          </a:p>
        </p:txBody>
      </p:sp>
      <p:sp>
        <p:nvSpPr>
          <p:cNvPr id="4" name="Header Placeholder 3"/>
          <p:cNvSpPr>
            <a:spLocks noGrp="1"/>
          </p:cNvSpPr>
          <p:nvPr>
            <p:ph type="hdr" sz="quarter" idx="10"/>
          </p:nvPr>
        </p:nvSpPr>
        <p:spPr/>
        <p:txBody>
          <a:bodyPr/>
          <a:lstStyle/>
          <a:p>
            <a:r>
              <a:rPr lang="en-US" dirty="0" smtClean="0"/>
              <a:t>Microsoft Virtualization Deployment Summit</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cs typeface="+mn-cs"/>
              </a:rPr>
              <a:t>© 2008 Microsoft Corporation. All rights reserved. Microsoft, Windows, Windows Vista and other product names are or may be registered trademarks and/or trademarks in the U.S. and/or other countries.</a:t>
            </a:r>
          </a:p>
          <a:p>
            <a:r>
              <a:rPr lang="en-US" dirty="0" smtClean="0">
                <a:solidFill>
                  <a:srgbClr val="000000"/>
                </a:solidFill>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cs typeface="+mn-cs"/>
              </a:rPr>
            </a:br>
            <a:r>
              <a:rPr lang="en-US" dirty="0" smtClean="0">
                <a:solidFill>
                  <a:srgbClr val="000000"/>
                </a:solidFill>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smtClean="0"/>
          </a:p>
        </p:txBody>
      </p:sp>
      <p:sp>
        <p:nvSpPr>
          <p:cNvPr id="4" name="Slide Number Placeholder 3"/>
          <p:cNvSpPr>
            <a:spLocks noGrp="1"/>
          </p:cNvSpPr>
          <p:nvPr>
            <p:ph type="sldNum" sz="quarter" idx="10"/>
          </p:nvPr>
        </p:nvSpPr>
        <p:spPr/>
        <p:txBody>
          <a:bodyPr/>
          <a:lstStyle/>
          <a:p>
            <a:pPr>
              <a:defRPr/>
            </a:pPr>
            <a:fld id="{2C802782-ADFB-4C90-A530-D3ECA0DBEE91}" type="slidenum">
              <a:rPr lang="en-US" smtClean="0"/>
              <a:pPr>
                <a:defRPr/>
              </a:pPr>
              <a:t>36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5/30/2012 9:46 AM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rPr>
            </a:br>
            <a:r>
              <a:rPr lang="en-US" dirty="0"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480" y="533400"/>
            <a:ext cx="7630142"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92480" y="2362202"/>
            <a:ext cx="763014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1" y="1411553"/>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0" y="1411553"/>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1" y="1065306"/>
            <a:ext cx="44577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50"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065306"/>
            <a:ext cx="4460104"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461138"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1"/>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5" y="3581401"/>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89"/>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5"/>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5" r:id="rId9"/>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2"/>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12"/>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12"/>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12"/>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12"/>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Hoja_de_c_lculo_de_Microsoft_Excel1.xlsx"/></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23.emf"/><Relationship Id="rId4" Type="http://schemas.openxmlformats.org/officeDocument/2006/relationships/package" Target="../embeddings/Hoja_de_c_lculo_de_Microsoft_Excel2.xlsx"/></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 Type="http://schemas.openxmlformats.org/officeDocument/2006/relationships/image" Target="../media/image24.png"/><Relationship Id="rId21" Type="http://schemas.openxmlformats.org/officeDocument/2006/relationships/image" Target="../media/image42.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2" Type="http://schemas.openxmlformats.org/officeDocument/2006/relationships/notesSlide" Target="../notesSlides/notesSlide18.xml"/><Relationship Id="rId16" Type="http://schemas.openxmlformats.org/officeDocument/2006/relationships/image" Target="../media/image37.png"/><Relationship Id="rId20"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10" Type="http://schemas.openxmlformats.org/officeDocument/2006/relationships/image" Target="../media/image31.png"/><Relationship Id="rId19" Type="http://schemas.openxmlformats.org/officeDocument/2006/relationships/image" Target="../media/image40.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es.wikipedia.org/wiki/Abstracci%C3%B3n_(inform%C3%A1tica)"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hyperlink" Target="http://es.wikipedia.org/wiki/Computador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1105" y="1981200"/>
            <a:ext cx="8322072" cy="1371096"/>
          </a:xfrm>
        </p:spPr>
        <p:txBody>
          <a:bodyPr/>
          <a:lstStyle/>
          <a:p>
            <a:pPr defTabSz="914363" eaLnBrk="1" fontAlgn="auto" hangingPunct="1">
              <a:spcAft>
                <a:spcPts val="0"/>
              </a:spcAft>
              <a:defRPr/>
            </a:pPr>
            <a:r>
              <a:rPr sz="3200" dirty="0" err="1" smtClean="0"/>
              <a:t>Administracion</a:t>
            </a:r>
            <a:r>
              <a:rPr sz="3200" dirty="0" smtClean="0"/>
              <a:t> </a:t>
            </a:r>
            <a:r>
              <a:rPr sz="3200" dirty="0" smtClean="0"/>
              <a:t>de Maquinas Virtuales a traves de enlaces WAN</a:t>
            </a:r>
            <a:br>
              <a:rPr sz="3200" dirty="0" smtClean="0"/>
            </a:br>
            <a:endParaRPr sz="3200" dirty="0"/>
          </a:p>
        </p:txBody>
      </p:sp>
      <p:sp>
        <p:nvSpPr>
          <p:cNvPr id="4" name="2 Subtítulo"/>
          <p:cNvSpPr txBox="1">
            <a:spLocks/>
          </p:cNvSpPr>
          <p:nvPr/>
        </p:nvSpPr>
        <p:spPr>
          <a:xfrm>
            <a:off x="5105400" y="5410200"/>
            <a:ext cx="6094417" cy="84139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lang="es-ES" sz="2400" dirty="0" smtClean="0">
                <a:solidFill>
                  <a:schemeClr val="tx1">
                    <a:tint val="75000"/>
                  </a:schemeClr>
                </a:solidFill>
              </a:rPr>
              <a:t>Galo Ernesto Narváez Zambrano</a:t>
            </a: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C" sz="2400" b="0" i="0" u="none" strike="noStrike" kern="1200" cap="none" spc="0" normalizeH="0" baseline="0" noProof="0" dirty="0" smtClean="0">
                <a:ln>
                  <a:noFill/>
                </a:ln>
                <a:solidFill>
                  <a:schemeClr val="tx1">
                    <a:tint val="75000"/>
                  </a:schemeClr>
                </a:solidFill>
                <a:effectLst/>
                <a:uLnTx/>
                <a:uFillTx/>
                <a:latin typeface="+mn-lt"/>
                <a:ea typeface="+mn-ea"/>
                <a:cs typeface="+mn-cs"/>
              </a:rPr>
              <a:t>Jose Luis Zambrano</a:t>
            </a:r>
            <a:r>
              <a:rPr kumimoji="0" lang="es-EC" sz="2400" b="0" i="0" u="none" strike="noStrike" kern="1200" cap="none" spc="0" normalizeH="0" noProof="0" dirty="0" smtClean="0">
                <a:ln>
                  <a:noFill/>
                </a:ln>
                <a:solidFill>
                  <a:schemeClr val="tx1">
                    <a:tint val="75000"/>
                  </a:schemeClr>
                </a:solidFill>
                <a:effectLst/>
                <a:uLnTx/>
                <a:uFillTx/>
                <a:latin typeface="+mn-lt"/>
                <a:ea typeface="+mn-ea"/>
                <a:cs typeface="+mn-cs"/>
              </a:rPr>
              <a:t> Pinto</a:t>
            </a:r>
            <a:endParaRPr kumimoji="0" lang="es-ES" sz="24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5" name="Title 5"/>
          <p:cNvSpPr txBox="1">
            <a:spLocks/>
          </p:cNvSpPr>
          <p:nvPr/>
        </p:nvSpPr>
        <p:spPr>
          <a:xfrm>
            <a:off x="4648200" y="4419600"/>
            <a:ext cx="4283472" cy="6096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defRPr/>
            </a:pPr>
            <a:r>
              <a:rPr lang="es-ES" sz="2800" dirty="0" smtClean="0"/>
              <a:t>Integrantes:</a:t>
            </a:r>
            <a:br>
              <a:rPr lang="es-ES" sz="2800" dirty="0" smtClean="0"/>
            </a:br>
            <a:endParaRPr lang="es-ES" sz="2800" dirty="0"/>
          </a:p>
        </p:txBody>
      </p:sp>
      <p:sp>
        <p:nvSpPr>
          <p:cNvPr id="8" name="Title 5"/>
          <p:cNvSpPr txBox="1">
            <a:spLocks/>
          </p:cNvSpPr>
          <p:nvPr/>
        </p:nvSpPr>
        <p:spPr>
          <a:xfrm>
            <a:off x="1355328" y="1371600"/>
            <a:ext cx="8322072" cy="4953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pPr>
              <a:defRPr/>
            </a:pPr>
            <a:r>
              <a:rPr lang="es-EC" sz="3200" dirty="0">
                <a:effectLst/>
              </a:rPr>
              <a:t>INFORME DE MATERIA DE </a:t>
            </a:r>
            <a:r>
              <a:rPr lang="es-EC" sz="3200" dirty="0" smtClean="0">
                <a:effectLst/>
              </a:rPr>
              <a:t>GRADUACIÓN</a:t>
            </a:r>
            <a:r>
              <a:rPr lang="es-ES" sz="3200" dirty="0" smtClean="0"/>
              <a:t/>
            </a:r>
            <a:br>
              <a:rPr lang="es-ES" sz="3200" dirty="0" smtClean="0"/>
            </a:br>
            <a:endParaRPr lang="es-ES" sz="3200" dirty="0"/>
          </a:p>
        </p:txBody>
      </p:sp>
    </p:spTree>
    <p:extLst>
      <p:ext uri="{BB962C8B-B14F-4D97-AF65-F5344CB8AC3E}">
        <p14:creationId xmlns:p14="http://schemas.microsoft.com/office/powerpoint/2010/main" val="1491256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Herramientas</a:t>
            </a:r>
            <a:endParaRPr lang="es-ES" noProof="0" dirty="0"/>
          </a:p>
        </p:txBody>
      </p:sp>
      <p:sp>
        <p:nvSpPr>
          <p:cNvPr id="6" name="5 Rectángulo"/>
          <p:cNvSpPr/>
          <p:nvPr/>
        </p:nvSpPr>
        <p:spPr>
          <a:xfrm>
            <a:off x="228600" y="1600200"/>
            <a:ext cx="9508210" cy="4555093"/>
          </a:xfrm>
          <a:prstGeom prst="rect">
            <a:avLst/>
          </a:prstGeom>
        </p:spPr>
        <p:txBody>
          <a:bodyPr wrap="square">
            <a:spAutoFit/>
          </a:bodyPr>
          <a:lstStyle/>
          <a:p>
            <a:pPr algn="just"/>
            <a:r>
              <a:rPr lang="es-EC" dirty="0" smtClean="0"/>
              <a:t>Dado </a:t>
            </a:r>
            <a:r>
              <a:rPr lang="es-EC" dirty="0"/>
              <a:t>que la tecnología “HYPER-V” es parte de “WINDOWS SERVER 2008”, al estar basado  en este </a:t>
            </a:r>
            <a:r>
              <a:rPr lang="es-EC" sz="2000" dirty="0"/>
              <a:t>sistema</a:t>
            </a:r>
            <a:r>
              <a:rPr lang="es-EC" dirty="0"/>
              <a:t> Operativo  puede ejecutar  muy bien cualquier configuración de “HARDWARE”, ya que cualquier configuración de “HARDWARE” que está diseñado para soportar Windows. </a:t>
            </a:r>
            <a:endParaRPr lang="es-EC" dirty="0" smtClean="0"/>
          </a:p>
          <a:p>
            <a:pPr algn="just"/>
            <a:endParaRPr lang="es-EC" dirty="0"/>
          </a:p>
          <a:p>
            <a:pPr algn="just"/>
            <a:r>
              <a:rPr lang="es-EC" dirty="0" smtClean="0"/>
              <a:t>Sólo </a:t>
            </a:r>
            <a:r>
              <a:rPr lang="es-EC" dirty="0"/>
              <a:t>puede ejecutar “VMWARE” y “XEN SERVER” en docenas o tal vez un menor número de configuraciones de servidor que puede ejecutar “WINDOWS”. Esto significa que la tecnología “HYPER-V” se puede ejecutar en cientos y cientos, de configuraciones por ello podríamos decir que  “XEN SERVER” Y “ESX VMWARE” son  productos más limitados en este ámbito. </a:t>
            </a:r>
            <a:endParaRPr lang="es-EC" dirty="0" smtClean="0"/>
          </a:p>
          <a:p>
            <a:pPr algn="just"/>
            <a:endParaRPr lang="es-EC" dirty="0"/>
          </a:p>
          <a:p>
            <a:pPr algn="just"/>
            <a:endParaRPr lang="es-ES" dirty="0"/>
          </a:p>
          <a:p>
            <a:pPr algn="just"/>
            <a:r>
              <a:rPr lang="es-EC" dirty="0"/>
              <a:t>MICROSOFT, acaba de actualizar el número de núcleos que se pueden ejecutar con HYPER-V por la liberación de soporte para el nuevo procesador Intel de 6 núcleos de AMD, lo que significa que  ahora se ejecutan hasta 24 NÚCLEOS sin problema alguno y sin licenciamiento adicional.</a:t>
            </a:r>
            <a:endParaRPr lang="es-ES" dirty="0"/>
          </a:p>
        </p:txBody>
      </p:sp>
    </p:spTree>
    <p:extLst>
      <p:ext uri="{BB962C8B-B14F-4D97-AF65-F5344CB8AC3E}">
        <p14:creationId xmlns:p14="http://schemas.microsoft.com/office/powerpoint/2010/main" val="40259249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624" y="228600"/>
            <a:ext cx="9080500" cy="664797"/>
          </a:xfrm>
        </p:spPr>
        <p:txBody>
          <a:bodyPr/>
          <a:lstStyle/>
          <a:p>
            <a:r>
              <a:rPr lang="es-EC" noProof="0" dirty="0" smtClean="0"/>
              <a:t>VMWARE    vs     HYPER-V</a:t>
            </a:r>
            <a:endParaRPr lang="es-ES" noProof="0" dirty="0"/>
          </a:p>
        </p:txBody>
      </p:sp>
      <p:pic>
        <p:nvPicPr>
          <p:cNvPr id="5" name="4 Imagen"/>
          <p:cNvPicPr/>
          <p:nvPr/>
        </p:nvPicPr>
        <p:blipFill rotWithShape="1">
          <a:blip r:embed="rId3"/>
          <a:srcRect l="37390" t="15998" r="20282" b="9971"/>
          <a:stretch/>
        </p:blipFill>
        <p:spPr bwMode="auto">
          <a:xfrm>
            <a:off x="152401" y="914400"/>
            <a:ext cx="9601199" cy="5791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706345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080500" cy="664797"/>
          </a:xfrm>
        </p:spPr>
        <p:txBody>
          <a:bodyPr/>
          <a:lstStyle/>
          <a:p>
            <a:r>
              <a:rPr lang="es-ES" dirty="0" smtClean="0"/>
              <a:t>Virtual Private Network  (VPN)</a:t>
            </a:r>
            <a:endParaRPr lang="es-ES" dirty="0"/>
          </a:p>
        </p:txBody>
      </p:sp>
      <p:pic>
        <p:nvPicPr>
          <p:cNvPr id="13314" name="Picture 2" descr="http://2.bp.blogspot.com/_FWzhpBf_KeM/S9T_vnkt0JI/AAAAAAAAAD0/idnRQSeXKWw/s1600/VP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9" y="1295400"/>
            <a:ext cx="4562475" cy="3943350"/>
          </a:xfrm>
          <a:prstGeom prst="rect">
            <a:avLst/>
          </a:prstGeom>
          <a:solidFill>
            <a:schemeClr val="tx1"/>
          </a:solidFill>
        </p:spPr>
      </p:pic>
      <p:sp>
        <p:nvSpPr>
          <p:cNvPr id="4" name="3 Rectángulo"/>
          <p:cNvSpPr/>
          <p:nvPr/>
        </p:nvSpPr>
        <p:spPr>
          <a:xfrm>
            <a:off x="609600" y="5553670"/>
            <a:ext cx="8877301" cy="923330"/>
          </a:xfrm>
          <a:prstGeom prst="rect">
            <a:avLst/>
          </a:prstGeom>
        </p:spPr>
        <p:txBody>
          <a:bodyPr wrap="square">
            <a:spAutoFit/>
          </a:bodyPr>
          <a:lstStyle/>
          <a:p>
            <a:r>
              <a:rPr lang="es-EC" dirty="0"/>
              <a:t>R</a:t>
            </a:r>
            <a:r>
              <a:rPr lang="es-EC" dirty="0" smtClean="0"/>
              <a:t>ed </a:t>
            </a:r>
            <a:r>
              <a:rPr lang="es-EC" dirty="0"/>
              <a:t>privada que se extiende, mediante un proceso de encapsulación y en </a:t>
            </a:r>
            <a:r>
              <a:rPr lang="es-EC" dirty="0" smtClean="0"/>
              <a:t>algunos casos cifrado. </a:t>
            </a:r>
            <a:r>
              <a:rPr lang="es-EC" dirty="0"/>
              <a:t>Los paquetes de datos de la red privada viajan por un túnel definido en la red pública.</a:t>
            </a:r>
            <a:endParaRPr lang="es-ES" dirty="0"/>
          </a:p>
        </p:txBody>
      </p:sp>
    </p:spTree>
    <p:extLst>
      <p:ext uri="{BB962C8B-B14F-4D97-AF65-F5344CB8AC3E}">
        <p14:creationId xmlns:p14="http://schemas.microsoft.com/office/powerpoint/2010/main" val="2760042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Ventajas de las VPN</a:t>
            </a:r>
            <a:endParaRPr lang="es-ES" noProof="0" dirty="0"/>
          </a:p>
        </p:txBody>
      </p:sp>
      <p:sp>
        <p:nvSpPr>
          <p:cNvPr id="7" name="Content Placeholder 2"/>
          <p:cNvSpPr>
            <a:spLocks noGrp="1"/>
          </p:cNvSpPr>
          <p:nvPr>
            <p:ph idx="1"/>
          </p:nvPr>
        </p:nvSpPr>
        <p:spPr>
          <a:xfrm>
            <a:off x="762000" y="2132076"/>
            <a:ext cx="9156700" cy="2363724"/>
          </a:xfrm>
        </p:spPr>
        <p:txBody>
          <a:bodyPr/>
          <a:lstStyle/>
          <a:p>
            <a:pPr lvl="0"/>
            <a:r>
              <a:rPr lang="es-EC" sz="2400" dirty="0" smtClean="0"/>
              <a:t>Extensión de conectividad a nivel geográfico.</a:t>
            </a:r>
            <a:endParaRPr lang="es-ES" sz="2400" dirty="0"/>
          </a:p>
          <a:p>
            <a:pPr lvl="0"/>
            <a:r>
              <a:rPr lang="es-ES" sz="2400" dirty="0" smtClean="0"/>
              <a:t>Mejoras de seguridad.</a:t>
            </a:r>
            <a:endParaRPr lang="es-ES" sz="2400" dirty="0"/>
          </a:p>
          <a:p>
            <a:pPr lvl="0"/>
            <a:r>
              <a:rPr lang="es-ES" sz="2400" dirty="0" smtClean="0"/>
              <a:t>Reduce costos al ser instalado frente a las redes WAN.</a:t>
            </a:r>
            <a:endParaRPr lang="es-ES" sz="2400" dirty="0"/>
          </a:p>
          <a:p>
            <a:pPr lvl="0"/>
            <a:r>
              <a:rPr lang="es-EC" sz="2400" dirty="0" smtClean="0"/>
              <a:t>Mejora la productividad.</a:t>
            </a:r>
          </a:p>
          <a:p>
            <a:pPr lvl="0"/>
            <a:r>
              <a:rPr lang="es-ES" sz="2400" dirty="0" smtClean="0"/>
              <a:t>Simplifica la topología de red.</a:t>
            </a:r>
            <a:endParaRPr lang="es-ES" sz="2400" dirty="0"/>
          </a:p>
          <a:p>
            <a:pPr lvl="0"/>
            <a:r>
              <a:rPr lang="es-EC" sz="2400" dirty="0" smtClean="0"/>
              <a:t>Proporciona oportunidades de comunicación adicionales.</a:t>
            </a:r>
          </a:p>
        </p:txBody>
      </p:sp>
    </p:spTree>
    <p:extLst>
      <p:ext uri="{BB962C8B-B14F-4D97-AF65-F5344CB8AC3E}">
        <p14:creationId xmlns:p14="http://schemas.microsoft.com/office/powerpoint/2010/main" val="4162069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http://www.uv.es/siuv/cas/zxarxa/INTCH0902es.g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286000"/>
            <a:ext cx="3633787" cy="2530158"/>
          </a:xfrm>
          <a:prstGeom prst="rect">
            <a:avLst/>
          </a:prstGeom>
          <a:noFill/>
          <a:ln>
            <a:noFill/>
          </a:ln>
        </p:spPr>
      </p:pic>
      <p:sp>
        <p:nvSpPr>
          <p:cNvPr id="6" name="Title 1"/>
          <p:cNvSpPr txBox="1">
            <a:spLocks/>
          </p:cNvSpPr>
          <p:nvPr/>
        </p:nvSpPr>
        <p:spPr>
          <a:xfrm>
            <a:off x="228600" y="304800"/>
            <a:ext cx="9080500" cy="1600200"/>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sz="4800" dirty="0" smtClean="0"/>
              <a:t>Tipo de VPN.</a:t>
            </a:r>
          </a:p>
          <a:p>
            <a:r>
              <a:rPr lang="es-ES" sz="3600" dirty="0" smtClean="0"/>
              <a:t>VPN de acceso remoto</a:t>
            </a:r>
            <a:endParaRPr lang="es-ES" sz="3600" dirty="0"/>
          </a:p>
        </p:txBody>
      </p:sp>
      <p:sp>
        <p:nvSpPr>
          <p:cNvPr id="8" name="7 Rectángulo"/>
          <p:cNvSpPr/>
          <p:nvPr/>
        </p:nvSpPr>
        <p:spPr>
          <a:xfrm>
            <a:off x="609600" y="5410200"/>
            <a:ext cx="8877301" cy="646331"/>
          </a:xfrm>
          <a:prstGeom prst="rect">
            <a:avLst/>
          </a:prstGeom>
        </p:spPr>
        <p:txBody>
          <a:bodyPr wrap="square">
            <a:spAutoFit/>
          </a:bodyPr>
          <a:lstStyle/>
          <a:p>
            <a:r>
              <a:rPr lang="es-EC" dirty="0"/>
              <a:t>P</a:t>
            </a:r>
            <a:r>
              <a:rPr lang="es-EC" dirty="0" smtClean="0"/>
              <a:t>ermite </a:t>
            </a:r>
            <a:r>
              <a:rPr lang="es-EC" dirty="0"/>
              <a:t>al usuario acceder a su red corporativa, asignando a su ordenador remoto las direcciones y privilegios de </a:t>
            </a:r>
            <a:r>
              <a:rPr lang="es-EC" dirty="0" smtClean="0"/>
              <a:t>esta.</a:t>
            </a:r>
            <a:endParaRPr lang="es-E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080500" cy="664797"/>
          </a:xfrm>
        </p:spPr>
        <p:txBody>
          <a:bodyPr/>
          <a:lstStyle/>
          <a:p>
            <a:r>
              <a:rPr lang="es-ES" noProof="0" dirty="0" smtClean="0"/>
              <a:t>Protocolo a utilizar.</a:t>
            </a:r>
            <a:endParaRPr lang="es-ES" noProof="0" dirty="0"/>
          </a:p>
        </p:txBody>
      </p:sp>
      <p:sp>
        <p:nvSpPr>
          <p:cNvPr id="4" name="3 Marcador de texto"/>
          <p:cNvSpPr txBox="1">
            <a:spLocks/>
          </p:cNvSpPr>
          <p:nvPr/>
        </p:nvSpPr>
        <p:spPr>
          <a:xfrm>
            <a:off x="609600" y="914400"/>
            <a:ext cx="8839200" cy="5638800"/>
          </a:xfrm>
          <a:prstGeom prst="rect">
            <a:avLst/>
          </a:prstGeom>
        </p:spPr>
        <p:txBody>
          <a:bodyPr/>
          <a:lstStyle>
            <a:lvl1pPr marL="396875" indent="-396875" algn="l" defTabSz="914363" rtl="0" eaLnBrk="1" latinLnBrk="0" hangingPunct="1">
              <a:lnSpc>
                <a:spcPct val="90000"/>
              </a:lnSpc>
              <a:spcBef>
                <a:spcPct val="20000"/>
              </a:spcBef>
              <a:buClr>
                <a:srgbClr val="F3AF35"/>
              </a:buClr>
              <a:buSzPct val="85000"/>
              <a:buFontTx/>
              <a:buBlip>
                <a:blip r:embed="rId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 sz="1800" dirty="0"/>
          </a:p>
          <a:p>
            <a:pPr lvl="0"/>
            <a:r>
              <a:rPr lang="pt-BR" sz="1800" dirty="0" err="1"/>
              <a:t>IPsec</a:t>
            </a:r>
            <a:r>
              <a:rPr lang="pt-BR" sz="1800" dirty="0"/>
              <a:t> (abreviatura de Internet </a:t>
            </a:r>
            <a:r>
              <a:rPr lang="pt-BR" sz="1800" dirty="0" err="1"/>
              <a:t>Protocol</a:t>
            </a:r>
            <a:r>
              <a:rPr lang="pt-BR" sz="1800" dirty="0"/>
              <a:t> </a:t>
            </a:r>
            <a:r>
              <a:rPr lang="pt-BR" sz="1800" dirty="0" err="1"/>
              <a:t>security</a:t>
            </a:r>
            <a:r>
              <a:rPr lang="pt-BR" sz="1800" dirty="0" smtClean="0"/>
              <a:t>).</a:t>
            </a:r>
          </a:p>
          <a:p>
            <a:pPr marL="0" lvl="0" indent="0">
              <a:buNone/>
            </a:pPr>
            <a:endParaRPr lang="es-ES" sz="1800" dirty="0"/>
          </a:p>
          <a:p>
            <a:pPr lvl="0" algn="just"/>
            <a:r>
              <a:rPr lang="es-ES" sz="1800" dirty="0" smtClean="0"/>
              <a:t>Conjunto </a:t>
            </a:r>
            <a:r>
              <a:rPr lang="es-ES" sz="1800" dirty="0"/>
              <a:t>de protocolos </a:t>
            </a:r>
            <a:r>
              <a:rPr lang="es-ES" sz="1800" dirty="0" smtClean="0"/>
              <a:t>que asegura las </a:t>
            </a:r>
            <a:r>
              <a:rPr lang="es-ES" sz="1800" dirty="0"/>
              <a:t>comunicaciones sobre el Protocolo de Internet (</a:t>
            </a:r>
            <a:r>
              <a:rPr lang="es-ES" sz="1800" dirty="0" smtClean="0"/>
              <a:t>IP).</a:t>
            </a:r>
          </a:p>
          <a:p>
            <a:pPr lvl="0" algn="just"/>
            <a:endParaRPr lang="es-ES" sz="1800" dirty="0" smtClean="0"/>
          </a:p>
          <a:p>
            <a:pPr lvl="0" algn="just"/>
            <a:r>
              <a:rPr lang="es-ES" sz="1800" dirty="0" err="1" smtClean="0"/>
              <a:t>IPsec</a:t>
            </a:r>
            <a:r>
              <a:rPr lang="es-ES" sz="1800" dirty="0" smtClean="0"/>
              <a:t> es </a:t>
            </a:r>
            <a:r>
              <a:rPr lang="es-ES" sz="1800" dirty="0"/>
              <a:t>más flexible, ya que puede ser utilizado para proteger protocolos de la capa 4, incluyendo TCP y </a:t>
            </a:r>
            <a:r>
              <a:rPr lang="es-ES" sz="1800" dirty="0" smtClean="0"/>
              <a:t>UDP.</a:t>
            </a:r>
          </a:p>
          <a:p>
            <a:pPr lvl="0" algn="just"/>
            <a:endParaRPr lang="es-ES" sz="1800" dirty="0" smtClean="0"/>
          </a:p>
          <a:p>
            <a:pPr lvl="0" algn="just"/>
            <a:r>
              <a:rPr lang="es-ES" sz="1800" dirty="0"/>
              <a:t>Para proteger la integridad de los datagramas IP, los protocolos </a:t>
            </a:r>
            <a:r>
              <a:rPr lang="es-ES" sz="1800" dirty="0" err="1"/>
              <a:t>IPsec</a:t>
            </a:r>
            <a:r>
              <a:rPr lang="es-ES" sz="1800" dirty="0"/>
              <a:t> emplean códigos de autenticación de mensaje basados en resúmenes (HMAC - Hash </a:t>
            </a:r>
            <a:r>
              <a:rPr lang="es-ES" sz="1800" dirty="0" err="1"/>
              <a:t>Message</a:t>
            </a:r>
            <a:r>
              <a:rPr lang="es-ES" sz="1800" dirty="0"/>
              <a:t> </a:t>
            </a:r>
            <a:r>
              <a:rPr lang="es-ES" sz="1800" dirty="0" err="1"/>
              <a:t>Authentication</a:t>
            </a:r>
            <a:r>
              <a:rPr lang="es-ES" sz="1800" dirty="0"/>
              <a:t> </a:t>
            </a:r>
            <a:r>
              <a:rPr lang="es-ES" sz="1800" dirty="0" err="1"/>
              <a:t>Codes</a:t>
            </a:r>
            <a:r>
              <a:rPr lang="es-ES" sz="1800" dirty="0"/>
              <a:t>).</a:t>
            </a:r>
            <a:endParaRPr lang="es-ES" sz="1800" dirty="0" smtClean="0"/>
          </a:p>
          <a:p>
            <a:pPr lvl="0"/>
            <a:endParaRPr lang="es-ES" sz="1800" dirty="0" smtClean="0"/>
          </a:p>
          <a:p>
            <a:pPr lvl="0"/>
            <a:r>
              <a:rPr lang="es-ES" sz="1800" dirty="0" err="1"/>
              <a:t>IPsec</a:t>
            </a:r>
            <a:r>
              <a:rPr lang="es-ES" sz="1800" dirty="0"/>
              <a:t> emplea dos protocolos diferentes - AH y </a:t>
            </a:r>
            <a:r>
              <a:rPr lang="es-ES" sz="1800" dirty="0" smtClean="0"/>
              <a:t>ESP.</a:t>
            </a:r>
          </a:p>
          <a:p>
            <a:pPr lvl="0"/>
            <a:endParaRPr lang="es-ES" sz="1800" dirty="0"/>
          </a:p>
          <a:p>
            <a:pPr lvl="0"/>
            <a:r>
              <a:rPr lang="es-ES" sz="1800" dirty="0"/>
              <a:t>El protocolo AH protege la integridad del datagrama </a:t>
            </a:r>
            <a:r>
              <a:rPr lang="es-ES" sz="1800" dirty="0" smtClean="0"/>
              <a:t>IP.</a:t>
            </a:r>
          </a:p>
          <a:p>
            <a:pPr lvl="0"/>
            <a:endParaRPr lang="es-ES" sz="1800" dirty="0"/>
          </a:p>
          <a:p>
            <a:pPr lvl="0" algn="just"/>
            <a:r>
              <a:rPr lang="es-ES" sz="1800" dirty="0"/>
              <a:t>El protocolo ESP puede asegurar la integridad del paquete empleando una </a:t>
            </a:r>
            <a:r>
              <a:rPr lang="es-ES" sz="1800" dirty="0" smtClean="0"/>
              <a:t>HMAC</a:t>
            </a:r>
          </a:p>
          <a:p>
            <a:pPr marL="0" lvl="0" indent="0">
              <a:buNone/>
            </a:pPr>
            <a:endParaRPr lang="es-ES" sz="1800" dirty="0"/>
          </a:p>
          <a:p>
            <a:pPr lvl="0"/>
            <a:endParaRPr lang="es-ES" sz="1800" dirty="0" smtClean="0"/>
          </a:p>
          <a:p>
            <a:pPr lvl="0"/>
            <a:endParaRPr lang="es-ES" sz="1800" dirty="0"/>
          </a:p>
          <a:p>
            <a:pPr lvl="0"/>
            <a:endParaRPr lang="es-ES" sz="1800" dirty="0"/>
          </a:p>
          <a:p>
            <a:pPr>
              <a:buFont typeface="Arial" pitchFamily="34" charset="0"/>
              <a:buChar char="•"/>
            </a:pPr>
            <a:endParaRPr lang="es-ES" dirty="0" smtClean="0"/>
          </a:p>
          <a:p>
            <a:pPr>
              <a:buFont typeface="Arial" pitchFamily="34" charset="0"/>
              <a:buChar char="•"/>
            </a:pPr>
            <a:endParaRPr lang="es-ES" dirty="0" smtClean="0"/>
          </a:p>
        </p:txBody>
      </p:sp>
    </p:spTree>
    <p:extLst>
      <p:ext uri="{BB962C8B-B14F-4D97-AF65-F5344CB8AC3E}">
        <p14:creationId xmlns:p14="http://schemas.microsoft.com/office/powerpoint/2010/main" val="1033883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9080500" cy="664797"/>
          </a:xfrm>
        </p:spPr>
        <p:txBody>
          <a:bodyPr/>
          <a:lstStyle/>
          <a:p>
            <a:r>
              <a:rPr lang="es-ES" noProof="0" dirty="0" smtClean="0"/>
              <a:t>Protocolo a utilizar.</a:t>
            </a:r>
            <a:endParaRPr lang="es-ES" noProof="0" dirty="0"/>
          </a:p>
        </p:txBody>
      </p:sp>
      <p:pic>
        <p:nvPicPr>
          <p:cNvPr id="26626" name="Picture 2" descr="http://www.tcpipguide.com/free/diagrams/ipsectranspo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3550" y="1257300"/>
            <a:ext cx="641985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073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Funcionamiento VPN.</a:t>
            </a:r>
            <a:endParaRPr lang="es-ES" dirty="0"/>
          </a:p>
        </p:txBody>
      </p:sp>
      <p:sp>
        <p:nvSpPr>
          <p:cNvPr id="8" name="7 Rectángulo"/>
          <p:cNvSpPr/>
          <p:nvPr/>
        </p:nvSpPr>
        <p:spPr>
          <a:xfrm>
            <a:off x="1752600" y="5830669"/>
            <a:ext cx="6400800" cy="646331"/>
          </a:xfrm>
          <a:prstGeom prst="rect">
            <a:avLst/>
          </a:prstGeom>
        </p:spPr>
        <p:txBody>
          <a:bodyPr wrap="square">
            <a:spAutoFit/>
          </a:bodyPr>
          <a:lstStyle/>
          <a:p>
            <a:pPr algn="ctr"/>
            <a:r>
              <a:rPr lang="es-EC" dirty="0" smtClean="0"/>
              <a:t>Acceso a la LAN</a:t>
            </a:r>
          </a:p>
          <a:p>
            <a:pPr algn="ctr"/>
            <a:r>
              <a:rPr lang="es-EC" dirty="0" smtClean="0"/>
              <a:t>Salida al internet (Nat de la Loopback) </a:t>
            </a:r>
            <a:endParaRPr lang="es-ES" dirty="0"/>
          </a:p>
        </p:txBody>
      </p:sp>
      <p:grpSp>
        <p:nvGrpSpPr>
          <p:cNvPr id="4" name="3 Grupo"/>
          <p:cNvGrpSpPr/>
          <p:nvPr/>
        </p:nvGrpSpPr>
        <p:grpSpPr>
          <a:xfrm>
            <a:off x="2222889" y="1371600"/>
            <a:ext cx="4787511" cy="4162203"/>
            <a:chOff x="2222889" y="1371600"/>
            <a:chExt cx="4787511" cy="4162203"/>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889" y="1371600"/>
              <a:ext cx="4787511" cy="4162203"/>
            </a:xfrm>
            <a:prstGeom prst="rect">
              <a:avLst/>
            </a:prstGeom>
          </p:spPr>
        </p:pic>
        <p:sp>
          <p:nvSpPr>
            <p:cNvPr id="3" name="2 CuadroTexto"/>
            <p:cNvSpPr txBox="1"/>
            <p:nvPr/>
          </p:nvSpPr>
          <p:spPr>
            <a:xfrm>
              <a:off x="5257800" y="2189101"/>
              <a:ext cx="609600" cy="249299"/>
            </a:xfrm>
            <a:prstGeom prst="rect">
              <a:avLst/>
            </a:prstGeom>
            <a:noFill/>
          </p:spPr>
          <p:txBody>
            <a:bodyPr wrap="square" lIns="0" tIns="0" rIns="0" bIns="0" rtlCol="0">
              <a:spAutoFit/>
            </a:bodyPr>
            <a:lstStyle/>
            <a:p>
              <a:pPr>
                <a:lnSpc>
                  <a:spcPct val="90000"/>
                </a:lnSpc>
              </a:pPr>
              <a:r>
                <a:rPr lang="es-ES" sz="1800" b="1" dirty="0" smtClean="0">
                  <a:solidFill>
                    <a:schemeClr val="bg1"/>
                  </a:solidFill>
                </a:rPr>
                <a:t>LAN</a:t>
              </a:r>
            </a:p>
          </p:txBody>
        </p:sp>
      </p:grpSp>
    </p:spTree>
    <p:extLst>
      <p:ext uri="{BB962C8B-B14F-4D97-AF65-F5344CB8AC3E}">
        <p14:creationId xmlns:p14="http://schemas.microsoft.com/office/powerpoint/2010/main" val="3463986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11 Grupo"/>
          <p:cNvGrpSpPr/>
          <p:nvPr/>
        </p:nvGrpSpPr>
        <p:grpSpPr>
          <a:xfrm>
            <a:off x="29706" y="1036756"/>
            <a:ext cx="4800600" cy="3657600"/>
            <a:chOff x="29706" y="1036756"/>
            <a:chExt cx="4800600" cy="3657600"/>
          </a:xfrm>
        </p:grpSpPr>
        <p:sp>
          <p:nvSpPr>
            <p:cNvPr id="2" name="1 Rectángulo"/>
            <p:cNvSpPr/>
            <p:nvPr/>
          </p:nvSpPr>
          <p:spPr bwMode="auto">
            <a:xfrm>
              <a:off x="29706" y="1036756"/>
              <a:ext cx="4800600" cy="3657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4" name="0 Imagen"/>
            <p:cNvPicPr/>
            <p:nvPr/>
          </p:nvPicPr>
          <p:blipFill>
            <a:blip r:embed="rId3" cstate="print">
              <a:extLst>
                <a:ext uri="{28A0092B-C50C-407E-A947-70E740481C1C}">
                  <a14:useLocalDpi xmlns:a14="http://schemas.microsoft.com/office/drawing/2010/main" val="0"/>
                </a:ext>
              </a:extLst>
            </a:blip>
            <a:stretch>
              <a:fillRect/>
            </a:stretch>
          </p:blipFill>
          <p:spPr>
            <a:xfrm>
              <a:off x="228600" y="1201618"/>
              <a:ext cx="4434840" cy="3326131"/>
            </a:xfrm>
            <a:prstGeom prst="rect">
              <a:avLst/>
            </a:prstGeom>
            <a:solidFill>
              <a:schemeClr val="tx1"/>
            </a:solidFill>
          </p:spPr>
        </p:pic>
      </p:grpSp>
      <p:grpSp>
        <p:nvGrpSpPr>
          <p:cNvPr id="13" name="12 Grupo"/>
          <p:cNvGrpSpPr/>
          <p:nvPr/>
        </p:nvGrpSpPr>
        <p:grpSpPr>
          <a:xfrm>
            <a:off x="4999494" y="3124200"/>
            <a:ext cx="4800600" cy="3657600"/>
            <a:chOff x="4999494" y="3124200"/>
            <a:chExt cx="4800600" cy="3657600"/>
          </a:xfrm>
        </p:grpSpPr>
        <p:sp>
          <p:nvSpPr>
            <p:cNvPr id="10" name="9 Rectángulo"/>
            <p:cNvSpPr/>
            <p:nvPr/>
          </p:nvSpPr>
          <p:spPr bwMode="auto">
            <a:xfrm>
              <a:off x="4999494" y="3124200"/>
              <a:ext cx="4800600" cy="3657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 name="0 Imagen"/>
            <p:cNvPicPr/>
            <p:nvPr/>
          </p:nvPicPr>
          <p:blipFill>
            <a:blip r:embed="rId4" cstate="print">
              <a:extLst>
                <a:ext uri="{28A0092B-C50C-407E-A947-70E740481C1C}">
                  <a14:useLocalDpi xmlns:a14="http://schemas.microsoft.com/office/drawing/2010/main" val="0"/>
                </a:ext>
              </a:extLst>
            </a:blip>
            <a:stretch>
              <a:fillRect/>
            </a:stretch>
          </p:blipFill>
          <p:spPr>
            <a:xfrm>
              <a:off x="5179060" y="3320513"/>
              <a:ext cx="4498340" cy="3263265"/>
            </a:xfrm>
            <a:prstGeom prst="rect">
              <a:avLst/>
            </a:prstGeom>
          </p:spPr>
        </p:pic>
      </p:grpSp>
      <p:sp>
        <p:nvSpPr>
          <p:cNvPr id="11"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Funcionamiento VPN.</a:t>
            </a:r>
            <a:endParaRPr lang="es-ES" dirty="0"/>
          </a:p>
        </p:txBody>
      </p:sp>
    </p:spTree>
    <p:extLst>
      <p:ext uri="{BB962C8B-B14F-4D97-AF65-F5344CB8AC3E}">
        <p14:creationId xmlns:p14="http://schemas.microsoft.com/office/powerpoint/2010/main" val="8697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Funcionamiento HYPER-V.</a:t>
            </a:r>
            <a:endParaRPr lang="es-ES" dirty="0"/>
          </a:p>
        </p:txBody>
      </p:sp>
      <p:sp>
        <p:nvSpPr>
          <p:cNvPr id="5" name="4 Rectángulo"/>
          <p:cNvSpPr/>
          <p:nvPr/>
        </p:nvSpPr>
        <p:spPr bwMode="auto">
          <a:xfrm>
            <a:off x="29706" y="1036756"/>
            <a:ext cx="4800600" cy="3657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8 Rectángulo"/>
          <p:cNvSpPr/>
          <p:nvPr/>
        </p:nvSpPr>
        <p:spPr bwMode="auto">
          <a:xfrm>
            <a:off x="4999494" y="3124200"/>
            <a:ext cx="4800600" cy="3657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1" name="10 Imagen"/>
          <p:cNvPicPr/>
          <p:nvPr/>
        </p:nvPicPr>
        <p:blipFill rotWithShape="1">
          <a:blip r:embed="rId2" cstate="print"/>
          <a:srcRect l="13418" t="1989" r="16933" b="5953"/>
          <a:stretch/>
        </p:blipFill>
        <p:spPr bwMode="auto">
          <a:xfrm>
            <a:off x="180340" y="1219200"/>
            <a:ext cx="4467860" cy="3320415"/>
          </a:xfrm>
          <a:prstGeom prst="rect">
            <a:avLst/>
          </a:prstGeom>
          <a:ln>
            <a:solidFill>
              <a:schemeClr val="bg1"/>
            </a:solidFill>
          </a:ln>
          <a:extLst>
            <a:ext uri="{53640926-AAD7-44D8-BBD7-CCE9431645EC}">
              <a14:shadowObscured xmlns:a14="http://schemas.microsoft.com/office/drawing/2010/main"/>
            </a:ext>
          </a:extLst>
        </p:spPr>
      </p:pic>
      <p:pic>
        <p:nvPicPr>
          <p:cNvPr id="12" name="11 Imagen"/>
          <p:cNvPicPr/>
          <p:nvPr/>
        </p:nvPicPr>
        <p:blipFill rotWithShape="1">
          <a:blip r:embed="rId3" cstate="print"/>
          <a:srcRect l="1119" t="5114" r="39456" b="15614"/>
          <a:stretch/>
        </p:blipFill>
        <p:spPr bwMode="auto">
          <a:xfrm>
            <a:off x="5181362" y="3293050"/>
            <a:ext cx="4467860" cy="335089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697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noProof="0" dirty="0" smtClean="0"/>
              <a:t>Agenda</a:t>
            </a:r>
            <a:endParaRPr lang="es-ES" noProof="0" dirty="0"/>
          </a:p>
        </p:txBody>
      </p:sp>
      <p:sp>
        <p:nvSpPr>
          <p:cNvPr id="3" name="Content Placeholder 2"/>
          <p:cNvSpPr>
            <a:spLocks noGrp="1"/>
          </p:cNvSpPr>
          <p:nvPr>
            <p:ph idx="1"/>
          </p:nvPr>
        </p:nvSpPr>
        <p:spPr>
          <a:xfrm>
            <a:off x="2057400" y="1638109"/>
            <a:ext cx="6718300" cy="6401753"/>
          </a:xfrm>
        </p:spPr>
        <p:txBody>
          <a:bodyPr/>
          <a:lstStyle/>
          <a:p>
            <a:r>
              <a:rPr lang="es-ES" dirty="0" smtClean="0"/>
              <a:t>Antecedentes </a:t>
            </a:r>
          </a:p>
          <a:p>
            <a:r>
              <a:rPr lang="es-ES" dirty="0" smtClean="0"/>
              <a:t>Objetivos</a:t>
            </a:r>
          </a:p>
          <a:p>
            <a:r>
              <a:rPr lang="es-ES" dirty="0" smtClean="0"/>
              <a:t>Implementación</a:t>
            </a:r>
          </a:p>
          <a:p>
            <a:pPr marL="0" indent="0">
              <a:buNone/>
            </a:pPr>
            <a:r>
              <a:rPr lang="es-ES" dirty="0"/>
              <a:t>	</a:t>
            </a:r>
            <a:r>
              <a:rPr lang="es-ES" dirty="0" smtClean="0"/>
              <a:t>Que </a:t>
            </a:r>
            <a:r>
              <a:rPr lang="es-ES" dirty="0"/>
              <a:t>es la virtualización</a:t>
            </a:r>
            <a:r>
              <a:rPr lang="es-ES" dirty="0" smtClean="0"/>
              <a:t>?</a:t>
            </a:r>
          </a:p>
          <a:p>
            <a:pPr marL="0" indent="0">
              <a:buNone/>
            </a:pPr>
            <a:r>
              <a:rPr lang="es-ES" dirty="0"/>
              <a:t>	</a:t>
            </a:r>
            <a:r>
              <a:rPr lang="es-ES" dirty="0" smtClean="0"/>
              <a:t>Que es VPN?</a:t>
            </a:r>
          </a:p>
          <a:p>
            <a:r>
              <a:rPr lang="es-EC" dirty="0" smtClean="0"/>
              <a:t>Funcionamiento.</a:t>
            </a:r>
            <a:endParaRPr lang="es-ES" dirty="0"/>
          </a:p>
          <a:p>
            <a:r>
              <a:rPr lang="es-ES" dirty="0" smtClean="0"/>
              <a:t>Indicadores de Rendimiento.</a:t>
            </a:r>
          </a:p>
          <a:p>
            <a:r>
              <a:rPr lang="es-EC" dirty="0" smtClean="0"/>
              <a:t>Conclusiones.</a:t>
            </a:r>
          </a:p>
          <a:p>
            <a:r>
              <a:rPr lang="es-EC" dirty="0" smtClean="0"/>
              <a:t>Recomendaciones</a:t>
            </a:r>
          </a:p>
          <a:p>
            <a:pPr marL="0" indent="0" algn="r">
              <a:buNone/>
            </a:pPr>
            <a:endParaRPr lang="es-EC" dirty="0" smtClean="0"/>
          </a:p>
          <a:p>
            <a:pPr marL="0" indent="0">
              <a:buNone/>
            </a:pPr>
            <a:endParaRPr lang="es-ES" dirty="0"/>
          </a:p>
          <a:p>
            <a:endParaRPr lang="es-ES" noProof="0"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762000" y="4745807"/>
            <a:ext cx="9156700" cy="1883593"/>
          </a:xfrm>
        </p:spPr>
        <p:txBody>
          <a:bodyPr/>
          <a:lstStyle/>
          <a:p>
            <a:pPr marL="0" lvl="0" indent="0">
              <a:buNone/>
            </a:pPr>
            <a:endParaRPr lang="es-EC" sz="2400" dirty="0" smtClean="0"/>
          </a:p>
          <a:p>
            <a:r>
              <a:rPr lang="es-EC" sz="2400" dirty="0"/>
              <a:t>Protocolo propietario de Cisco .</a:t>
            </a:r>
          </a:p>
          <a:p>
            <a:r>
              <a:rPr lang="es-EC" sz="2400" dirty="0"/>
              <a:t>Secuencia unidireccional de paquetes</a:t>
            </a:r>
          </a:p>
          <a:p>
            <a:r>
              <a:rPr lang="es-EC" sz="2400" dirty="0"/>
              <a:t>Comparten 5 elementos en común:</a:t>
            </a:r>
            <a:r>
              <a:rPr lang="es-ES" sz="2400" dirty="0"/>
              <a:t> </a:t>
            </a:r>
            <a:r>
              <a:rPr lang="es-EC" sz="2400" dirty="0"/>
              <a:t>IP de origen,</a:t>
            </a:r>
            <a:r>
              <a:rPr lang="es-ES" sz="2400" dirty="0"/>
              <a:t> </a:t>
            </a:r>
            <a:r>
              <a:rPr lang="es-EC" sz="2400" dirty="0"/>
              <a:t>IP destino, puerto de origen, puerto de destino y protocolo</a:t>
            </a:r>
            <a:endParaRPr lang="es-EC" sz="2400" dirty="0" smtClean="0"/>
          </a:p>
        </p:txBody>
      </p:sp>
      <p:sp>
        <p:nvSpPr>
          <p:cNvPr id="5"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Netflow.</a:t>
            </a:r>
            <a:endParaRPr lang="es-ES" dirty="0"/>
          </a:p>
        </p:txBody>
      </p:sp>
      <p:pic>
        <p:nvPicPr>
          <p:cNvPr id="6" name="5 Imagen"/>
          <p:cNvPicPr/>
          <p:nvPr/>
        </p:nvPicPr>
        <p:blipFill>
          <a:blip r:embed="rId3" cstate="print"/>
          <a:stretch>
            <a:fillRect/>
          </a:stretch>
        </p:blipFill>
        <p:spPr>
          <a:xfrm>
            <a:off x="2590800" y="1295400"/>
            <a:ext cx="4800600" cy="3352800"/>
          </a:xfrm>
          <a:prstGeom prst="rect">
            <a:avLst/>
          </a:prstGeom>
        </p:spPr>
      </p:pic>
    </p:spTree>
    <p:extLst>
      <p:ext uri="{BB962C8B-B14F-4D97-AF65-F5344CB8AC3E}">
        <p14:creationId xmlns:p14="http://schemas.microsoft.com/office/powerpoint/2010/main" val="3367253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1020306" y="1247235"/>
            <a:ext cx="7437894" cy="545836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 name="9 Imagen" descr="C:\Users\Galexxx\AppData\Local\Microsoft\Windows\Temporary Internet Files\Content.Word\netwflow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199" y="1494294"/>
            <a:ext cx="7086601" cy="5003165"/>
          </a:xfrm>
          <a:prstGeom prst="rect">
            <a:avLst/>
          </a:prstGeom>
          <a:noFill/>
          <a:ln>
            <a:solidFill>
              <a:schemeClr val="bg1"/>
            </a:solidFill>
          </a:ln>
        </p:spPr>
      </p:pic>
      <p:sp>
        <p:nvSpPr>
          <p:cNvPr id="12"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Netflow.</a:t>
            </a:r>
            <a:endParaRPr lang="es-ES" dirty="0"/>
          </a:p>
        </p:txBody>
      </p:sp>
    </p:spTree>
    <p:extLst>
      <p:ext uri="{BB962C8B-B14F-4D97-AF65-F5344CB8AC3E}">
        <p14:creationId xmlns:p14="http://schemas.microsoft.com/office/powerpoint/2010/main" val="86972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1020306" y="1247235"/>
            <a:ext cx="7437894" cy="545836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Netflow.</a:t>
            </a:r>
            <a:endParaRPr lang="es-ES" dirty="0"/>
          </a:p>
        </p:txBody>
      </p:sp>
      <p:pic>
        <p:nvPicPr>
          <p:cNvPr id="5" name="0 Imagen"/>
          <p:cNvPicPr/>
          <p:nvPr/>
        </p:nvPicPr>
        <p:blipFill>
          <a:blip r:embed="rId2" cstate="print">
            <a:extLst>
              <a:ext uri="{28A0092B-C50C-407E-A947-70E740481C1C}">
                <a14:useLocalDpi xmlns:a14="http://schemas.microsoft.com/office/drawing/2010/main" val="0"/>
              </a:ext>
            </a:extLst>
          </a:blip>
          <a:stretch>
            <a:fillRect/>
          </a:stretch>
        </p:blipFill>
        <p:spPr>
          <a:xfrm>
            <a:off x="1143000" y="1447800"/>
            <a:ext cx="7162800" cy="5105400"/>
          </a:xfrm>
          <a:prstGeom prst="rect">
            <a:avLst/>
          </a:prstGeom>
          <a:ln>
            <a:solidFill>
              <a:schemeClr val="bg1"/>
            </a:solidFill>
          </a:ln>
        </p:spPr>
      </p:pic>
    </p:spTree>
    <p:extLst>
      <p:ext uri="{BB962C8B-B14F-4D97-AF65-F5344CB8AC3E}">
        <p14:creationId xmlns:p14="http://schemas.microsoft.com/office/powerpoint/2010/main" val="59947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1020306" y="1247235"/>
            <a:ext cx="7437894" cy="545836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Netflow.</a:t>
            </a:r>
            <a:endParaRPr lang="es-ES"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371600"/>
            <a:ext cx="7067550" cy="5181600"/>
          </a:xfrm>
          <a:prstGeom prst="rect">
            <a:avLst/>
          </a:prstGeom>
          <a:noFill/>
          <a:ln>
            <a:noFill/>
          </a:ln>
        </p:spPr>
      </p:pic>
      <p:sp>
        <p:nvSpPr>
          <p:cNvPr id="2" name="1 Rectángulo"/>
          <p:cNvSpPr/>
          <p:nvPr/>
        </p:nvSpPr>
        <p:spPr bwMode="auto">
          <a:xfrm>
            <a:off x="1020306" y="1247235"/>
            <a:ext cx="7437894" cy="276765"/>
          </a:xfrm>
          <a:prstGeom prst="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480232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Indicadores</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950796098"/>
              </p:ext>
            </p:extLst>
          </p:nvPr>
        </p:nvGraphicFramePr>
        <p:xfrm>
          <a:off x="1066801" y="1337469"/>
          <a:ext cx="7772398" cy="5086983"/>
        </p:xfrm>
        <a:graphic>
          <a:graphicData uri="http://schemas.openxmlformats.org/drawingml/2006/table">
            <a:tbl>
              <a:tblPr firstRow="1" firstCol="1" bandRow="1">
                <a:tableStyleId>{5C22544A-7EE6-4342-B048-85BDC9FD1C3A}</a:tableStyleId>
              </a:tblPr>
              <a:tblGrid>
                <a:gridCol w="1647723"/>
                <a:gridCol w="1181509"/>
                <a:gridCol w="1577182"/>
                <a:gridCol w="1556243"/>
                <a:gridCol w="1809741"/>
              </a:tblGrid>
              <a:tr h="905987">
                <a:tc>
                  <a:txBody>
                    <a:bodyPr/>
                    <a:lstStyle/>
                    <a:p>
                      <a:pPr algn="ctr">
                        <a:lnSpc>
                          <a:spcPct val="200000"/>
                        </a:lnSpc>
                        <a:spcAft>
                          <a:spcPts val="0"/>
                        </a:spcAft>
                      </a:pPr>
                      <a:r>
                        <a:rPr lang="es-ES" sz="1600" dirty="0">
                          <a:effectLst/>
                        </a:rPr>
                        <a:t>Nombre de maquina</a:t>
                      </a:r>
                      <a:endParaRPr lang="es-ES" sz="1600" dirty="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Memoria RAM</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Tamaño</a:t>
                      </a:r>
                      <a:endParaRPr lang="es-ES" sz="160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 </a:t>
                      </a:r>
                    </a:p>
                    <a:p>
                      <a:pPr algn="ctr">
                        <a:lnSpc>
                          <a:spcPct val="200000"/>
                        </a:lnSpc>
                        <a:spcAft>
                          <a:spcPts val="0"/>
                        </a:spcAft>
                      </a:pPr>
                      <a:r>
                        <a:rPr lang="es-ES" sz="1600">
                          <a:effectLst/>
                        </a:rPr>
                        <a:t>Sistema Operativo</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 </a:t>
                      </a:r>
                    </a:p>
                    <a:p>
                      <a:pPr algn="ctr">
                        <a:lnSpc>
                          <a:spcPct val="200000"/>
                        </a:lnSpc>
                        <a:spcAft>
                          <a:spcPts val="0"/>
                        </a:spcAft>
                      </a:pPr>
                      <a:r>
                        <a:rPr lang="es-ES" sz="1600">
                          <a:effectLst/>
                        </a:rPr>
                        <a:t>servicio</a:t>
                      </a:r>
                      <a:endParaRPr lang="es-ES" sz="1600">
                        <a:effectLst/>
                        <a:latin typeface="Arial"/>
                        <a:ea typeface="Calibri"/>
                        <a:cs typeface="Times New Roman"/>
                      </a:endParaRPr>
                    </a:p>
                  </a:txBody>
                  <a:tcPr marL="26690" marR="26690" marT="0" marB="0"/>
                </a:tc>
              </a:tr>
              <a:tr h="1207981">
                <a:tc>
                  <a:txBody>
                    <a:bodyPr/>
                    <a:lstStyle/>
                    <a:p>
                      <a:pPr algn="ctr">
                        <a:lnSpc>
                          <a:spcPct val="200000"/>
                        </a:lnSpc>
                        <a:spcAft>
                          <a:spcPts val="0"/>
                        </a:spcAft>
                      </a:pPr>
                      <a:r>
                        <a:rPr lang="es-ES" sz="1600">
                          <a:effectLst/>
                        </a:rPr>
                        <a:t>SRV</a:t>
                      </a:r>
                      <a:r>
                        <a:rPr lang="en-US" sz="1600">
                          <a:effectLst/>
                        </a:rPr>
                        <a:t>-DC-COR</a:t>
                      </a:r>
                      <a:endParaRPr lang="es-ES" sz="160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 </a:t>
                      </a:r>
                    </a:p>
                    <a:p>
                      <a:pPr algn="ctr">
                        <a:lnSpc>
                          <a:spcPct val="200000"/>
                        </a:lnSpc>
                        <a:spcAft>
                          <a:spcPts val="0"/>
                        </a:spcAft>
                      </a:pPr>
                      <a:r>
                        <a:rPr lang="es-ES" sz="1600">
                          <a:effectLst/>
                        </a:rPr>
                        <a:t>1GB</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100 Gb</a:t>
                      </a:r>
                      <a:endParaRPr lang="es-ES" sz="160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WINDOWS SERVER 2008</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ACTIVE DIRECTORY</a:t>
                      </a:r>
                      <a:endParaRPr lang="es-ES" sz="1600">
                        <a:effectLst/>
                        <a:latin typeface="Arial"/>
                        <a:ea typeface="Calibri"/>
                        <a:cs typeface="Times New Roman"/>
                      </a:endParaRPr>
                    </a:p>
                  </a:txBody>
                  <a:tcPr marL="26690" marR="26690" marT="0" marB="0"/>
                </a:tc>
              </a:tr>
              <a:tr h="1207981">
                <a:tc>
                  <a:txBody>
                    <a:bodyPr/>
                    <a:lstStyle/>
                    <a:p>
                      <a:pPr algn="ctr">
                        <a:lnSpc>
                          <a:spcPct val="200000"/>
                        </a:lnSpc>
                        <a:spcAft>
                          <a:spcPts val="0"/>
                        </a:spcAft>
                      </a:pPr>
                      <a:r>
                        <a:rPr lang="es-ES" sz="1600">
                          <a:effectLst/>
                        </a:rPr>
                        <a:t>SRV-BD-COR</a:t>
                      </a:r>
                      <a:endParaRPr lang="es-ES" sz="160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 </a:t>
                      </a:r>
                    </a:p>
                    <a:p>
                      <a:pPr algn="ctr">
                        <a:lnSpc>
                          <a:spcPct val="200000"/>
                        </a:lnSpc>
                        <a:spcAft>
                          <a:spcPts val="0"/>
                        </a:spcAft>
                      </a:pPr>
                      <a:r>
                        <a:rPr lang="es-ES" sz="1600">
                          <a:effectLst/>
                        </a:rPr>
                        <a:t>5GB</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200 GB</a:t>
                      </a:r>
                      <a:endParaRPr lang="es-ES" sz="160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WINDOWS SERVER 2008</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a:effectLst/>
                        </a:rPr>
                        <a:t>BASE DATOS SQL 2008</a:t>
                      </a:r>
                      <a:endParaRPr lang="es-ES" sz="1600">
                        <a:effectLst/>
                        <a:latin typeface="Arial"/>
                        <a:ea typeface="Calibri"/>
                        <a:cs typeface="Times New Roman"/>
                      </a:endParaRPr>
                    </a:p>
                  </a:txBody>
                  <a:tcPr marL="26690" marR="26690" marT="0" marB="0"/>
                </a:tc>
              </a:tr>
              <a:tr h="1207981">
                <a:tc>
                  <a:txBody>
                    <a:bodyPr/>
                    <a:lstStyle/>
                    <a:p>
                      <a:pPr algn="ctr">
                        <a:lnSpc>
                          <a:spcPct val="200000"/>
                        </a:lnSpc>
                        <a:spcAft>
                          <a:spcPts val="0"/>
                        </a:spcAft>
                      </a:pPr>
                      <a:r>
                        <a:rPr lang="es-ES" sz="1600" dirty="0" smtClean="0">
                          <a:effectLst/>
                        </a:rPr>
                        <a:t>SRV-HV-COR</a:t>
                      </a:r>
                      <a:endParaRPr lang="es-ES" sz="1600" dirty="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dirty="0">
                          <a:effectLst/>
                        </a:rPr>
                        <a:t> </a:t>
                      </a:r>
                    </a:p>
                    <a:p>
                      <a:pPr algn="ctr">
                        <a:lnSpc>
                          <a:spcPct val="200000"/>
                        </a:lnSpc>
                        <a:spcAft>
                          <a:spcPts val="0"/>
                        </a:spcAft>
                      </a:pPr>
                      <a:r>
                        <a:rPr lang="es-ES" sz="1600" dirty="0" smtClean="0">
                          <a:effectLst/>
                        </a:rPr>
                        <a:t>10GB</a:t>
                      </a:r>
                      <a:endParaRPr lang="es-ES" sz="1600" dirty="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dirty="0" smtClean="0">
                          <a:effectLst/>
                        </a:rPr>
                        <a:t>500 </a:t>
                      </a:r>
                      <a:r>
                        <a:rPr lang="es-ES" sz="1600" dirty="0">
                          <a:effectLst/>
                        </a:rPr>
                        <a:t>GB</a:t>
                      </a:r>
                      <a:endParaRPr lang="es-ES" sz="1600" dirty="0">
                        <a:effectLst/>
                        <a:latin typeface="Arial"/>
                        <a:ea typeface="Calibri"/>
                        <a:cs typeface="Times New Roman"/>
                      </a:endParaRPr>
                    </a:p>
                  </a:txBody>
                  <a:tcPr marL="26690" marR="26690" marT="0" marB="0" anchor="ctr"/>
                </a:tc>
                <a:tc>
                  <a:txBody>
                    <a:bodyPr/>
                    <a:lstStyle/>
                    <a:p>
                      <a:pPr algn="ctr">
                        <a:lnSpc>
                          <a:spcPct val="200000"/>
                        </a:lnSpc>
                        <a:spcAft>
                          <a:spcPts val="0"/>
                        </a:spcAft>
                      </a:pPr>
                      <a:r>
                        <a:rPr lang="es-ES" sz="1600">
                          <a:effectLst/>
                        </a:rPr>
                        <a:t>WINDOWS SERVER 2008</a:t>
                      </a:r>
                      <a:endParaRPr lang="es-ES" sz="1600">
                        <a:effectLst/>
                        <a:latin typeface="Arial"/>
                        <a:ea typeface="Calibri"/>
                        <a:cs typeface="Times New Roman"/>
                      </a:endParaRPr>
                    </a:p>
                  </a:txBody>
                  <a:tcPr marL="26690" marR="26690" marT="0" marB="0"/>
                </a:tc>
                <a:tc>
                  <a:txBody>
                    <a:bodyPr/>
                    <a:lstStyle/>
                    <a:p>
                      <a:pPr algn="ctr">
                        <a:lnSpc>
                          <a:spcPct val="200000"/>
                        </a:lnSpc>
                        <a:spcAft>
                          <a:spcPts val="0"/>
                        </a:spcAft>
                      </a:pPr>
                      <a:r>
                        <a:rPr lang="es-ES" sz="1600" dirty="0" smtClean="0">
                          <a:effectLst/>
                        </a:rPr>
                        <a:t>SERVIDOR</a:t>
                      </a:r>
                      <a:r>
                        <a:rPr lang="es-ES" sz="1600" baseline="0" dirty="0" smtClean="0">
                          <a:effectLst/>
                        </a:rPr>
                        <a:t> HYPER V</a:t>
                      </a:r>
                      <a:r>
                        <a:rPr lang="es-ES" sz="1600" dirty="0" smtClean="0">
                          <a:effectLst/>
                        </a:rPr>
                        <a:t> </a:t>
                      </a:r>
                      <a:r>
                        <a:rPr lang="es-ES" sz="1600" dirty="0">
                          <a:effectLst/>
                        </a:rPr>
                        <a:t>2008</a:t>
                      </a:r>
                      <a:endParaRPr lang="es-ES" sz="1600" dirty="0">
                        <a:effectLst/>
                        <a:latin typeface="Arial"/>
                        <a:ea typeface="Calibri"/>
                        <a:cs typeface="Times New Roman"/>
                      </a:endParaRPr>
                    </a:p>
                  </a:txBody>
                  <a:tcPr marL="26690" marR="26690" marT="0" marB="0"/>
                </a:tc>
              </a:tr>
            </a:tbl>
          </a:graphicData>
        </a:graphic>
      </p:graphicFrame>
    </p:spTree>
    <p:extLst>
      <p:ext uri="{BB962C8B-B14F-4D97-AF65-F5344CB8AC3E}">
        <p14:creationId xmlns:p14="http://schemas.microsoft.com/office/powerpoint/2010/main" val="2010582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Indicadores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8" name="7 Objeto"/>
          <p:cNvGraphicFramePr>
            <a:graphicFrameLocks noChangeAspect="1"/>
          </p:cNvGraphicFramePr>
          <p:nvPr>
            <p:extLst>
              <p:ext uri="{D42A27DB-BD31-4B8C-83A1-F6EECF244321}">
                <p14:modId xmlns:p14="http://schemas.microsoft.com/office/powerpoint/2010/main" val="3943955559"/>
              </p:ext>
            </p:extLst>
          </p:nvPr>
        </p:nvGraphicFramePr>
        <p:xfrm>
          <a:off x="308145" y="1905000"/>
          <a:ext cx="9369255" cy="3392853"/>
        </p:xfrm>
        <a:graphic>
          <a:graphicData uri="http://schemas.openxmlformats.org/presentationml/2006/ole">
            <mc:AlternateContent xmlns:mc="http://schemas.openxmlformats.org/markup-compatibility/2006">
              <mc:Choice xmlns:v="urn:schemas-microsoft-com:vml" Requires="v">
                <p:oleObj spid="_x0000_s32780" name="Hoja de cálculo" r:id="rId4" imgW="8019943" imgH="2924190" progId="Excel.Sheet.12">
                  <p:embed/>
                </p:oleObj>
              </mc:Choice>
              <mc:Fallback>
                <p:oleObj name="Hoja de cálculo" r:id="rId4" imgW="8019943" imgH="2924190"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45" y="1905000"/>
                        <a:ext cx="9369255" cy="3392853"/>
                      </a:xfrm>
                      <a:prstGeom prst="rect">
                        <a:avLst/>
                      </a:prstGeom>
                      <a:noFill/>
                    </p:spPr>
                  </p:pic>
                </p:oleObj>
              </mc:Fallback>
            </mc:AlternateContent>
          </a:graphicData>
        </a:graphic>
      </p:graphicFrame>
    </p:spTree>
    <p:extLst>
      <p:ext uri="{BB962C8B-B14F-4D97-AF65-F5344CB8AC3E}">
        <p14:creationId xmlns:p14="http://schemas.microsoft.com/office/powerpoint/2010/main" val="2729928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Indicadores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graphicFrame>
        <p:nvGraphicFramePr>
          <p:cNvPr id="3" name="2 Objeto"/>
          <p:cNvGraphicFramePr>
            <a:graphicFrameLocks noChangeAspect="1"/>
          </p:cNvGraphicFramePr>
          <p:nvPr>
            <p:extLst>
              <p:ext uri="{D42A27DB-BD31-4B8C-83A1-F6EECF244321}">
                <p14:modId xmlns:p14="http://schemas.microsoft.com/office/powerpoint/2010/main" val="965140107"/>
              </p:ext>
            </p:extLst>
          </p:nvPr>
        </p:nvGraphicFramePr>
        <p:xfrm>
          <a:off x="990600" y="1828800"/>
          <a:ext cx="7772400" cy="3518586"/>
        </p:xfrm>
        <a:graphic>
          <a:graphicData uri="http://schemas.openxmlformats.org/presentationml/2006/ole">
            <mc:AlternateContent xmlns:mc="http://schemas.openxmlformats.org/markup-compatibility/2006">
              <mc:Choice xmlns:v="urn:schemas-microsoft-com:vml" Requires="v">
                <p:oleObj spid="_x0000_s25620" name="Hoja de cálculo" r:id="rId4" imgW="8763091" imgH="3095598" progId="Excel.Sheet.12">
                  <p:embed/>
                </p:oleObj>
              </mc:Choice>
              <mc:Fallback>
                <p:oleObj name="Hoja de cálculo" r:id="rId4" imgW="8763091" imgH="3095598" progId="Excel.Sheet.12">
                  <p:embed/>
                  <p:pic>
                    <p:nvPicPr>
                      <p:cNvPr id="0" name="2 Obje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828800"/>
                        <a:ext cx="7772400" cy="351858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030013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bwMode="auto">
          <a:xfrm>
            <a:off x="1020306" y="1247235"/>
            <a:ext cx="7437894" cy="5458366"/>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Title 1"/>
          <p:cNvSpPr txBox="1">
            <a:spLocks/>
          </p:cNvSpPr>
          <p:nvPr/>
        </p:nvSpPr>
        <p:spPr>
          <a:xfrm>
            <a:off x="228600" y="304800"/>
            <a:ext cx="90805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Netflow.</a:t>
            </a:r>
            <a:endParaRPr lang="es-ES" dirty="0"/>
          </a:p>
        </p:txBody>
      </p:sp>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8250" y="1371600"/>
            <a:ext cx="7067550" cy="5181600"/>
          </a:xfrm>
          <a:prstGeom prst="rect">
            <a:avLst/>
          </a:prstGeom>
          <a:noFill/>
          <a:ln>
            <a:noFill/>
          </a:ln>
        </p:spPr>
      </p:pic>
      <p:sp>
        <p:nvSpPr>
          <p:cNvPr id="2" name="1 Rectángulo"/>
          <p:cNvSpPr/>
          <p:nvPr/>
        </p:nvSpPr>
        <p:spPr bwMode="auto">
          <a:xfrm>
            <a:off x="1020306" y="1247235"/>
            <a:ext cx="7437894" cy="276765"/>
          </a:xfrm>
          <a:prstGeom prst="rect">
            <a:avLst/>
          </a:prstGeom>
          <a:solidFill>
            <a:schemeClr val="tx1"/>
          </a:solidFill>
          <a:ln>
            <a:no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4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2176570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2362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Conclusiones.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Tree>
    <p:extLst>
      <p:ext uri="{BB962C8B-B14F-4D97-AF65-F5344CB8AC3E}">
        <p14:creationId xmlns:p14="http://schemas.microsoft.com/office/powerpoint/2010/main" val="1080770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62000" y="1720840"/>
            <a:ext cx="8763000" cy="4401205"/>
          </a:xfrm>
          <a:prstGeom prst="rect">
            <a:avLst/>
          </a:prstGeom>
        </p:spPr>
        <p:txBody>
          <a:bodyPr wrap="square">
            <a:spAutoFit/>
          </a:bodyPr>
          <a:lstStyle/>
          <a:p>
            <a:pPr lvl="0" algn="just"/>
            <a:r>
              <a:rPr lang="es-ES" sz="2800" dirty="0"/>
              <a:t>La “VIRTUALIZACIÓN”  es la solución donde convergen resultados económicos y de calidad que sirve de interfaz directa hacia sus clientes. Debido a la productividad que puede tener una infraestructura </a:t>
            </a:r>
            <a:r>
              <a:rPr lang="es-ES" sz="2800" dirty="0" err="1"/>
              <a:t>virtualizada</a:t>
            </a:r>
            <a:r>
              <a:rPr lang="es-ES" sz="2800" dirty="0"/>
              <a:t>, incrementa la versatilidad del negocio ya que brinda mayores facilidades de adaptación a las nuevas  y cambiantes necesidades de la empresa como consecuencia podemos realizar  mejoras en la calidad del servicio y ubicar a la “VIRTUALIZACIÓN” en una posición competitiva ante el mercado.</a:t>
            </a:r>
          </a:p>
        </p:txBody>
      </p:sp>
      <p:sp>
        <p:nvSpPr>
          <p:cNvPr id="6" name="Title 1"/>
          <p:cNvSpPr txBox="1">
            <a:spLocks/>
          </p:cNvSpPr>
          <p:nvPr/>
        </p:nvSpPr>
        <p:spPr>
          <a:xfrm>
            <a:off x="1066800" y="457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err="1" smtClean="0"/>
              <a:t>Conclusion</a:t>
            </a:r>
            <a:r>
              <a:rPr lang="es-ES" dirty="0" smtClean="0"/>
              <a:t> I</a:t>
            </a:r>
            <a:endParaRPr lang="es-ES" dirty="0"/>
          </a:p>
        </p:txBody>
      </p:sp>
    </p:spTree>
    <p:extLst>
      <p:ext uri="{BB962C8B-B14F-4D97-AF65-F5344CB8AC3E}">
        <p14:creationId xmlns:p14="http://schemas.microsoft.com/office/powerpoint/2010/main" val="611269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noProof="0" dirty="0" smtClean="0"/>
              <a:t>Antecedente</a:t>
            </a:r>
            <a:endParaRPr lang="es-ES" noProof="0" dirty="0"/>
          </a:p>
        </p:txBody>
      </p:sp>
      <p:sp>
        <p:nvSpPr>
          <p:cNvPr id="4" name="3 Marcador de texto"/>
          <p:cNvSpPr txBox="1">
            <a:spLocks/>
          </p:cNvSpPr>
          <p:nvPr/>
        </p:nvSpPr>
        <p:spPr>
          <a:xfrm>
            <a:off x="858310" y="1524000"/>
            <a:ext cx="6914089" cy="4467149"/>
          </a:xfrm>
          <a:prstGeom prst="rect">
            <a:avLst/>
          </a:prstGeom>
        </p:spPr>
        <p:txBody>
          <a:bodyPr/>
          <a:lstStyle>
            <a:lvl1pPr marL="396875" indent="-396875" algn="l" defTabSz="914363" rtl="0" eaLnBrk="1" latinLnBrk="0" hangingPunct="1">
              <a:lnSpc>
                <a:spcPct val="90000"/>
              </a:lnSpc>
              <a:spcBef>
                <a:spcPct val="20000"/>
              </a:spcBef>
              <a:buClr>
                <a:srgbClr val="F3AF35"/>
              </a:buClr>
              <a:buSzPct val="85000"/>
              <a:buFontTx/>
              <a:buBlip>
                <a:blip r:embed="rId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s-EC" sz="1800" dirty="0"/>
              <a:t>Actualmente, la decisión de un cliente no solo se basa en la publicidad que una empresa le dé a su producto o servicio, sino también en cómo esta empresa brinda soluciones en tiempo real a través de las diferentes tecnologías de comunicación que juegan un papel muy importante en el mundo competitivo de hoy</a:t>
            </a:r>
            <a:r>
              <a:rPr lang="es-EC" sz="1800" dirty="0" smtClean="0"/>
              <a:t>.</a:t>
            </a:r>
          </a:p>
          <a:p>
            <a:pPr marL="0" indent="0" algn="just">
              <a:buNone/>
            </a:pPr>
            <a:endParaRPr lang="es-ES" sz="1800" dirty="0"/>
          </a:p>
          <a:p>
            <a:pPr algn="just"/>
            <a:r>
              <a:rPr lang="es-EC" sz="1800" dirty="0"/>
              <a:t>Es por esta razón que la  “VIRTUALIZACIÓN” otorga una solución de servidores, el cual mediante un esquema adecuado de contingencia pueden brindar una funcionalidad que esté disponible  24x7, con un tiempo de respuesta óptimo. Beneficiando no solo al usuario final, sino también a la empresa que tendrá la oportunidad de poseer un servicio con alta disponibilidad.</a:t>
            </a:r>
            <a:endParaRPr lang="es-ES" sz="1800" dirty="0"/>
          </a:p>
          <a:p>
            <a:pPr marL="0" indent="0">
              <a:buNone/>
            </a:pPr>
            <a:endParaRPr lang="es-ES" dirty="0" smtClean="0"/>
          </a:p>
          <a:p>
            <a:pPr>
              <a:buFont typeface="Arial" pitchFamily="34" charset="0"/>
              <a:buChar char="•"/>
            </a:pPr>
            <a:endParaRPr lang="es-ES" dirty="0" smtClean="0"/>
          </a:p>
          <a:p>
            <a:pPr>
              <a:buFont typeface="Arial" pitchFamily="34" charset="0"/>
              <a:buChar char="•"/>
            </a:pPr>
            <a:endParaRPr lang="es-ES" dirty="0" smtClean="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876800"/>
            <a:ext cx="1514476" cy="15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838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0" y="3318486"/>
            <a:ext cx="5843238" cy="3390652"/>
            <a:chOff x="0" y="3361018"/>
            <a:chExt cx="5393758" cy="3390652"/>
          </a:xfrm>
        </p:grpSpPr>
        <p:pic>
          <p:nvPicPr>
            <p:cNvPr id="1026" name="Picture 2" descr="\\.PSF\Parallels Share\DDC\DDC - Racks.png"/>
            <p:cNvPicPr>
              <a:picLocks noChangeAspect="1" noChangeArrowheads="1"/>
            </p:cNvPicPr>
            <p:nvPr/>
          </p:nvPicPr>
          <p:blipFill>
            <a:blip r:embed="rId3" cstate="print"/>
            <a:srcRect/>
            <a:stretch>
              <a:fillRect/>
            </a:stretch>
          </p:blipFill>
          <p:spPr bwMode="auto">
            <a:xfrm>
              <a:off x="800801" y="3361018"/>
              <a:ext cx="4592957" cy="3305588"/>
            </a:xfrm>
            <a:prstGeom prst="rect">
              <a:avLst/>
            </a:prstGeom>
            <a:noFill/>
          </p:spPr>
        </p:pic>
        <p:sp>
          <p:nvSpPr>
            <p:cNvPr id="6" name="Rectangle 5"/>
            <p:cNvSpPr/>
            <p:nvPr/>
          </p:nvSpPr>
          <p:spPr bwMode="auto">
            <a:xfrm>
              <a:off x="0" y="5742972"/>
              <a:ext cx="3392423"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lnSpc>
                  <a:spcPct val="80000"/>
                </a:lnSpc>
              </a:pPr>
              <a:r>
                <a:rPr lang="en-US" sz="2500" dirty="0" smtClean="0">
                  <a:solidFill>
                    <a:schemeClr val="tx1"/>
                  </a:solidFill>
                  <a:effectLst>
                    <a:outerShdw blurRad="38100" dist="38100" dir="2700000" algn="tl">
                      <a:srgbClr val="000000">
                        <a:alpha val="43137"/>
                      </a:srgbClr>
                    </a:outerShdw>
                  </a:effectLst>
                  <a:latin typeface="Segoe" pitchFamily="34" charset="0"/>
                </a:rPr>
                <a:t>Physical Datacenters</a:t>
              </a:r>
            </a:p>
          </p:txBody>
        </p:sp>
      </p:grpSp>
      <p:grpSp>
        <p:nvGrpSpPr>
          <p:cNvPr id="3" name="Group 11"/>
          <p:cNvGrpSpPr/>
          <p:nvPr/>
        </p:nvGrpSpPr>
        <p:grpSpPr>
          <a:xfrm>
            <a:off x="772669" y="2414017"/>
            <a:ext cx="5079608" cy="4106841"/>
            <a:chOff x="712382" y="2507581"/>
            <a:chExt cx="4688869" cy="4106841"/>
          </a:xfrm>
        </p:grpSpPr>
        <p:pic>
          <p:nvPicPr>
            <p:cNvPr id="1027" name="Picture 3" descr="\\.PSF\Parallels Share\DDC\DDC - Hardware Virtualization.png"/>
            <p:cNvPicPr>
              <a:picLocks noChangeAspect="1" noChangeArrowheads="1"/>
            </p:cNvPicPr>
            <p:nvPr/>
          </p:nvPicPr>
          <p:blipFill>
            <a:blip r:embed="rId4"/>
            <a:srcRect/>
            <a:stretch>
              <a:fillRect/>
            </a:stretch>
          </p:blipFill>
          <p:spPr bwMode="auto">
            <a:xfrm>
              <a:off x="737891" y="2507581"/>
              <a:ext cx="4663360" cy="4106841"/>
            </a:xfrm>
            <a:prstGeom prst="rect">
              <a:avLst/>
            </a:prstGeom>
            <a:noFill/>
          </p:spPr>
        </p:pic>
        <p:sp>
          <p:nvSpPr>
            <p:cNvPr id="9" name="Rectangle 8"/>
            <p:cNvSpPr/>
            <p:nvPr/>
          </p:nvSpPr>
          <p:spPr bwMode="auto">
            <a:xfrm>
              <a:off x="712382" y="4488335"/>
              <a:ext cx="2360428"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smtClean="0"/>
                <a:t>Hardware Virtualization</a:t>
              </a:r>
            </a:p>
          </p:txBody>
        </p:sp>
        <p:pic>
          <p:nvPicPr>
            <p:cNvPr id="1028" name="Picture 4" descr="\\.PSF\Parallels Share\DDC\DDC - Logo - WS.png"/>
            <p:cNvPicPr>
              <a:picLocks noChangeAspect="1" noChangeArrowheads="1"/>
            </p:cNvPicPr>
            <p:nvPr/>
          </p:nvPicPr>
          <p:blipFill>
            <a:blip r:embed="rId5"/>
            <a:srcRect/>
            <a:stretch>
              <a:fillRect/>
            </a:stretch>
          </p:blipFill>
          <p:spPr bwMode="auto">
            <a:xfrm>
              <a:off x="3381527" y="4315525"/>
              <a:ext cx="1780120" cy="1138975"/>
            </a:xfrm>
            <a:prstGeom prst="rect">
              <a:avLst/>
            </a:prstGeom>
            <a:noFill/>
          </p:spPr>
        </p:pic>
      </p:grpSp>
      <p:grpSp>
        <p:nvGrpSpPr>
          <p:cNvPr id="4" name="Group 17"/>
          <p:cNvGrpSpPr/>
          <p:nvPr/>
        </p:nvGrpSpPr>
        <p:grpSpPr>
          <a:xfrm>
            <a:off x="783265" y="1249362"/>
            <a:ext cx="5056895" cy="3738063"/>
            <a:chOff x="723013" y="1291893"/>
            <a:chExt cx="4667903" cy="3738063"/>
          </a:xfrm>
        </p:grpSpPr>
        <p:pic>
          <p:nvPicPr>
            <p:cNvPr id="1029" name="Picture 5" descr="\\.PSF\Parallels Share\DDC\DDC - App Virtualization.png"/>
            <p:cNvPicPr>
              <a:picLocks noChangeAspect="1" noChangeArrowheads="1"/>
            </p:cNvPicPr>
            <p:nvPr/>
          </p:nvPicPr>
          <p:blipFill>
            <a:blip r:embed="rId6"/>
            <a:srcRect/>
            <a:stretch>
              <a:fillRect/>
            </a:stretch>
          </p:blipFill>
          <p:spPr bwMode="auto">
            <a:xfrm>
              <a:off x="727556" y="1291893"/>
              <a:ext cx="4663360" cy="3738063"/>
            </a:xfrm>
            <a:prstGeom prst="rect">
              <a:avLst/>
            </a:prstGeom>
            <a:noFill/>
          </p:spPr>
        </p:pic>
        <p:sp>
          <p:nvSpPr>
            <p:cNvPr id="16" name="Rectangle 15"/>
            <p:cNvSpPr/>
            <p:nvPr/>
          </p:nvSpPr>
          <p:spPr bwMode="auto">
            <a:xfrm>
              <a:off x="723013" y="3340022"/>
              <a:ext cx="2328531"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500" dirty="0" err="1" smtClean="0">
                  <a:solidFill>
                    <a:schemeClr val="tx1"/>
                  </a:solidFill>
                  <a:effectLst>
                    <a:outerShdw blurRad="38100" dist="38100" dir="2700000" algn="tl">
                      <a:srgbClr val="000000">
                        <a:alpha val="43137"/>
                      </a:srgbClr>
                    </a:outerShdw>
                  </a:effectLst>
                  <a:latin typeface="Segoe" pitchFamily="34" charset="0"/>
                </a:rPr>
                <a:t>Servicios</a:t>
              </a:r>
              <a:r>
                <a:rPr lang="en-US" sz="2500" dirty="0" smtClean="0">
                  <a:solidFill>
                    <a:schemeClr val="tx1"/>
                  </a:solidFill>
                  <a:effectLst>
                    <a:outerShdw blurRad="38100" dist="38100" dir="2700000" algn="tl">
                      <a:srgbClr val="000000">
                        <a:alpha val="43137"/>
                      </a:srgbClr>
                    </a:outerShdw>
                  </a:effectLst>
                  <a:latin typeface="Segoe" pitchFamily="34" charset="0"/>
                </a:rPr>
                <a:t> / </a:t>
              </a:r>
              <a:r>
                <a:rPr lang="en-US" sz="2500" dirty="0" err="1" smtClean="0">
                  <a:solidFill>
                    <a:schemeClr val="tx1"/>
                  </a:solidFill>
                  <a:effectLst>
                    <a:outerShdw blurRad="38100" dist="38100" dir="2700000" algn="tl">
                      <a:srgbClr val="000000">
                        <a:alpha val="43137"/>
                      </a:srgbClr>
                    </a:outerShdw>
                  </a:effectLst>
                  <a:latin typeface="Segoe" pitchFamily="34" charset="0"/>
                </a:rPr>
                <a:t>Aplicaciones</a:t>
              </a:r>
              <a:r>
                <a:rPr lang="en-US" sz="2500" dirty="0" smtClean="0">
                  <a:solidFill>
                    <a:schemeClr val="tx1"/>
                  </a:solidFill>
                  <a:effectLst>
                    <a:outerShdw blurRad="38100" dist="38100" dir="2700000" algn="tl">
                      <a:srgbClr val="000000">
                        <a:alpha val="43137"/>
                      </a:srgbClr>
                    </a:outerShdw>
                  </a:effectLst>
                  <a:latin typeface="Segoe" pitchFamily="34" charset="0"/>
                </a:rPr>
                <a:t> / Soluciones</a:t>
              </a:r>
            </a:p>
          </p:txBody>
        </p:sp>
      </p:grpSp>
      <p:grpSp>
        <p:nvGrpSpPr>
          <p:cNvPr id="5" name="Group 18"/>
          <p:cNvGrpSpPr/>
          <p:nvPr/>
        </p:nvGrpSpPr>
        <p:grpSpPr>
          <a:xfrm>
            <a:off x="798263" y="70956"/>
            <a:ext cx="5051973" cy="3758179"/>
            <a:chOff x="736858" y="113487"/>
            <a:chExt cx="4663360" cy="3758179"/>
          </a:xfrm>
        </p:grpSpPr>
        <p:pic>
          <p:nvPicPr>
            <p:cNvPr id="41" name="Picture 6" descr="\\.PSF\Parallels Share\DDC\DDC - Model.png"/>
            <p:cNvPicPr>
              <a:picLocks noChangeAspect="1" noChangeArrowheads="1"/>
            </p:cNvPicPr>
            <p:nvPr/>
          </p:nvPicPr>
          <p:blipFill>
            <a:blip r:embed="rId7"/>
            <a:srcRect/>
            <a:stretch>
              <a:fillRect/>
            </a:stretch>
          </p:blipFill>
          <p:spPr bwMode="auto">
            <a:xfrm>
              <a:off x="736858" y="113487"/>
              <a:ext cx="4663360" cy="3758179"/>
            </a:xfrm>
            <a:prstGeom prst="rect">
              <a:avLst/>
            </a:prstGeom>
            <a:noFill/>
          </p:spPr>
        </p:pic>
        <p:sp>
          <p:nvSpPr>
            <p:cNvPr id="42" name="Rectangle 41"/>
            <p:cNvSpPr/>
            <p:nvPr/>
          </p:nvSpPr>
          <p:spPr bwMode="auto">
            <a:xfrm>
              <a:off x="765545" y="2181071"/>
              <a:ext cx="2232837" cy="1008698"/>
            </a:xfrm>
            <a:prstGeom prst="rect">
              <a:avLst/>
            </a:prstGeom>
            <a:noFill/>
            <a:ln>
              <a:noFill/>
              <a:headEnd type="none" w="med" len="med"/>
              <a:tailEnd type="none" w="med" len="med"/>
            </a:ln>
            <a:effectLst/>
            <a:scene3d>
              <a:camera prst="isometricOffAxis2Left">
                <a:rot lat="1680000" lon="3000000" rev="0"/>
              </a:camera>
              <a:lightRig rig="threePt" dir="t"/>
            </a:scene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500" dirty="0" err="1" smtClean="0">
                  <a:solidFill>
                    <a:schemeClr val="tx1"/>
                  </a:solidFill>
                  <a:effectLst>
                    <a:outerShdw blurRad="38100" dist="38100" dir="2700000" algn="tl">
                      <a:srgbClr val="000000">
                        <a:alpha val="43137"/>
                      </a:srgbClr>
                    </a:outerShdw>
                  </a:effectLst>
                  <a:latin typeface="Segoe" pitchFamily="34" charset="0"/>
                </a:rPr>
                <a:t>Modelo</a:t>
              </a:r>
              <a:r>
                <a:rPr lang="en-US" sz="2500" dirty="0" smtClean="0">
                  <a:solidFill>
                    <a:schemeClr val="tx1"/>
                  </a:solidFill>
                  <a:effectLst>
                    <a:outerShdw blurRad="38100" dist="38100" dir="2700000" algn="tl">
                      <a:srgbClr val="000000">
                        <a:alpha val="43137"/>
                      </a:srgbClr>
                    </a:outerShdw>
                  </a:effectLst>
                  <a:latin typeface="Segoe" pitchFamily="34" charset="0"/>
                </a:rPr>
                <a:t> / </a:t>
              </a:r>
              <a:r>
                <a:rPr lang="en-US" sz="2500" dirty="0" err="1" smtClean="0">
                  <a:solidFill>
                    <a:schemeClr val="tx1"/>
                  </a:solidFill>
                  <a:effectLst>
                    <a:outerShdw blurRad="38100" dist="38100" dir="2700000" algn="tl">
                      <a:srgbClr val="000000">
                        <a:alpha val="43137"/>
                      </a:srgbClr>
                    </a:outerShdw>
                  </a:effectLst>
                  <a:latin typeface="Segoe" pitchFamily="34" charset="0"/>
                </a:rPr>
                <a:t>Arquitectura</a:t>
              </a:r>
              <a:endParaRPr lang="en-US" sz="2500" dirty="0" smtClean="0">
                <a:solidFill>
                  <a:schemeClr val="tx1"/>
                </a:solidFill>
                <a:effectLst>
                  <a:outerShdw blurRad="38100" dist="38100" dir="2700000" algn="tl">
                    <a:srgbClr val="000000">
                      <a:alpha val="43137"/>
                    </a:srgbClr>
                  </a:outerShdw>
                </a:effectLst>
                <a:latin typeface="Segoe" pitchFamily="34" charset="0"/>
              </a:endParaRPr>
            </a:p>
          </p:txBody>
        </p:sp>
      </p:grpSp>
      <p:sp>
        <p:nvSpPr>
          <p:cNvPr id="44" name="Title 43"/>
          <p:cNvSpPr>
            <a:spLocks noGrp="1"/>
          </p:cNvSpPr>
          <p:nvPr>
            <p:ph type="title"/>
          </p:nvPr>
        </p:nvSpPr>
        <p:spPr>
          <a:xfrm>
            <a:off x="419308" y="228600"/>
            <a:ext cx="9073942" cy="553998"/>
          </a:xfrm>
        </p:spPr>
        <p:txBody>
          <a:bodyPr/>
          <a:lstStyle/>
          <a:p>
            <a:r>
              <a:rPr lang="es-ES" sz="4000" dirty="0" smtClean="0"/>
              <a:t>El </a:t>
            </a:r>
            <a:r>
              <a:rPr lang="es-ES" sz="4000" dirty="0" err="1" smtClean="0"/>
              <a:t>Datacenter</a:t>
            </a:r>
            <a:r>
              <a:rPr lang="es-ES" sz="4000" dirty="0" smtClean="0"/>
              <a:t> Dinámico como nube interna</a:t>
            </a:r>
            <a:endParaRPr lang="es-ES" sz="4000" dirty="0"/>
          </a:p>
        </p:txBody>
      </p:sp>
      <p:grpSp>
        <p:nvGrpSpPr>
          <p:cNvPr id="7" name="Group 152"/>
          <p:cNvGrpSpPr/>
          <p:nvPr/>
        </p:nvGrpSpPr>
        <p:grpSpPr>
          <a:xfrm>
            <a:off x="6456595" y="841828"/>
            <a:ext cx="3197337" cy="2990328"/>
            <a:chOff x="5880101" y="1106489"/>
            <a:chExt cx="3103987" cy="3144941"/>
          </a:xfrm>
        </p:grpSpPr>
        <p:pic>
          <p:nvPicPr>
            <p:cNvPr id="22" name="Picture 2" descr="\\.PSF\Parallels Share\DDC\Server-Virtual-Dynamics.png"/>
            <p:cNvPicPr>
              <a:picLocks noChangeAspect="1" noChangeArrowheads="1"/>
            </p:cNvPicPr>
            <p:nvPr/>
          </p:nvPicPr>
          <p:blipFill>
            <a:blip r:embed="rId8"/>
            <a:srcRect/>
            <a:stretch>
              <a:fillRect/>
            </a:stretch>
          </p:blipFill>
          <p:spPr bwMode="auto">
            <a:xfrm>
              <a:off x="5889625" y="1106489"/>
              <a:ext cx="1160887" cy="1002405"/>
            </a:xfrm>
            <a:prstGeom prst="rect">
              <a:avLst/>
            </a:prstGeom>
            <a:noFill/>
          </p:spPr>
        </p:pic>
        <p:pic>
          <p:nvPicPr>
            <p:cNvPr id="24" name="Picture 4" descr="\\.PSF\Parallels Share\DDC\Server-Virtual-Office.png"/>
            <p:cNvPicPr>
              <a:picLocks noChangeAspect="1" noChangeArrowheads="1"/>
            </p:cNvPicPr>
            <p:nvPr/>
          </p:nvPicPr>
          <p:blipFill>
            <a:blip r:embed="rId9"/>
            <a:srcRect/>
            <a:stretch>
              <a:fillRect/>
            </a:stretch>
          </p:blipFill>
          <p:spPr bwMode="auto">
            <a:xfrm>
              <a:off x="7178675" y="1968162"/>
              <a:ext cx="1160887" cy="879580"/>
            </a:xfrm>
            <a:prstGeom prst="rect">
              <a:avLst/>
            </a:prstGeom>
            <a:noFill/>
          </p:spPr>
        </p:pic>
        <p:pic>
          <p:nvPicPr>
            <p:cNvPr id="25" name="Picture 5" descr="\\.PSF\Parallels Share\DDC\Server-Virtual-Oracle.png"/>
            <p:cNvPicPr>
              <a:picLocks noChangeAspect="1" noChangeArrowheads="1"/>
            </p:cNvPicPr>
            <p:nvPr/>
          </p:nvPicPr>
          <p:blipFill>
            <a:blip r:embed="rId10"/>
            <a:srcRect/>
            <a:stretch>
              <a:fillRect/>
            </a:stretch>
          </p:blipFill>
          <p:spPr bwMode="auto">
            <a:xfrm>
              <a:off x="7823200" y="2333625"/>
              <a:ext cx="1160887" cy="879580"/>
            </a:xfrm>
            <a:prstGeom prst="rect">
              <a:avLst/>
            </a:prstGeom>
            <a:noFill/>
          </p:spPr>
        </p:pic>
        <p:pic>
          <p:nvPicPr>
            <p:cNvPr id="1030" name="Picture 6" descr="\\.PSF\Parallels Share\DDC\Server-Virtual-SAP.png"/>
            <p:cNvPicPr>
              <a:picLocks noChangeAspect="1" noChangeArrowheads="1"/>
            </p:cNvPicPr>
            <p:nvPr/>
          </p:nvPicPr>
          <p:blipFill>
            <a:blip r:embed="rId11"/>
            <a:srcRect/>
            <a:stretch>
              <a:fillRect/>
            </a:stretch>
          </p:blipFill>
          <p:spPr bwMode="auto">
            <a:xfrm>
              <a:off x="5880101" y="2276475"/>
              <a:ext cx="1160887" cy="879580"/>
            </a:xfrm>
            <a:prstGeom prst="rect">
              <a:avLst/>
            </a:prstGeom>
            <a:noFill/>
          </p:spPr>
        </p:pic>
        <p:pic>
          <p:nvPicPr>
            <p:cNvPr id="27" name="Picture 7" descr="\\.PSF\Parallels Share\DDC\Server-Virtual-SQL.png"/>
            <p:cNvPicPr>
              <a:picLocks noChangeAspect="1" noChangeArrowheads="1"/>
            </p:cNvPicPr>
            <p:nvPr/>
          </p:nvPicPr>
          <p:blipFill>
            <a:blip r:embed="rId12"/>
            <a:srcRect/>
            <a:stretch>
              <a:fillRect/>
            </a:stretch>
          </p:blipFill>
          <p:spPr bwMode="auto">
            <a:xfrm>
              <a:off x="6527801" y="2622848"/>
              <a:ext cx="1160887" cy="939011"/>
            </a:xfrm>
            <a:prstGeom prst="rect">
              <a:avLst/>
            </a:prstGeom>
            <a:noFill/>
          </p:spPr>
        </p:pic>
        <p:pic>
          <p:nvPicPr>
            <p:cNvPr id="30" name="Picture 8" descr="\\.PSF\Parallels Share\DDC\Server-Virtual-BizTalk.png"/>
            <p:cNvPicPr>
              <a:picLocks noChangeAspect="1" noChangeArrowheads="1"/>
            </p:cNvPicPr>
            <p:nvPr/>
          </p:nvPicPr>
          <p:blipFill>
            <a:blip r:embed="rId13"/>
            <a:srcRect/>
            <a:stretch>
              <a:fillRect/>
            </a:stretch>
          </p:blipFill>
          <p:spPr bwMode="auto">
            <a:xfrm>
              <a:off x="7175501" y="3028652"/>
              <a:ext cx="1160887" cy="879580"/>
            </a:xfrm>
            <a:prstGeom prst="rect">
              <a:avLst/>
            </a:prstGeom>
            <a:noFill/>
          </p:spPr>
        </p:pic>
        <p:pic>
          <p:nvPicPr>
            <p:cNvPr id="36" name="Picture 11" descr="\\.PSF\Parallels Share\DDC\Server-Virtual-Exchange.png"/>
            <p:cNvPicPr>
              <a:picLocks noChangeAspect="1" noChangeArrowheads="1"/>
            </p:cNvPicPr>
            <p:nvPr/>
          </p:nvPicPr>
          <p:blipFill>
            <a:blip r:embed="rId14"/>
            <a:srcRect/>
            <a:stretch>
              <a:fillRect/>
            </a:stretch>
          </p:blipFill>
          <p:spPr bwMode="auto">
            <a:xfrm>
              <a:off x="6524625" y="1594776"/>
              <a:ext cx="1160886" cy="879580"/>
            </a:xfrm>
            <a:prstGeom prst="rect">
              <a:avLst/>
            </a:prstGeom>
            <a:noFill/>
          </p:spPr>
        </p:pic>
        <p:pic>
          <p:nvPicPr>
            <p:cNvPr id="115" name="Picture 3" descr="\\showsrus\images\LOGOS\GEN_LOGO\L\Linux penguin.png"/>
            <p:cNvPicPr>
              <a:picLocks noChangeAspect="1" noChangeArrowheads="1"/>
            </p:cNvPicPr>
            <p:nvPr/>
          </p:nvPicPr>
          <p:blipFill>
            <a:blip r:embed="rId15" cstate="print"/>
            <a:srcRect/>
            <a:stretch>
              <a:fillRect/>
            </a:stretch>
          </p:blipFill>
          <p:spPr bwMode="auto">
            <a:xfrm>
              <a:off x="7883326" y="2738610"/>
              <a:ext cx="232367" cy="272975"/>
            </a:xfrm>
            <a:prstGeom prst="rect">
              <a:avLst/>
            </a:prstGeom>
            <a:noFill/>
            <a:scene3d>
              <a:camera prst="isometricOffAxis2Left"/>
              <a:lightRig rig="threePt" dir="t"/>
            </a:scene3d>
          </p:spPr>
        </p:pic>
        <p:pic>
          <p:nvPicPr>
            <p:cNvPr id="120" name="Picture 119" descr="Windows_Vista3.png"/>
            <p:cNvPicPr>
              <a:picLocks/>
            </p:cNvPicPr>
            <p:nvPr/>
          </p:nvPicPr>
          <p:blipFill>
            <a:blip r:embed="rId16" cstate="print"/>
            <a:srcRect r="76802" b="-2843"/>
            <a:stretch>
              <a:fillRect/>
            </a:stretch>
          </p:blipFill>
          <p:spPr>
            <a:xfrm>
              <a:off x="6002902" y="1678369"/>
              <a:ext cx="229305" cy="212663"/>
            </a:xfrm>
            <a:prstGeom prst="rect">
              <a:avLst/>
            </a:prstGeom>
            <a:scene3d>
              <a:camera prst="isometricOffAxis2Left"/>
              <a:lightRig rig="threePt" dir="t"/>
            </a:scene3d>
          </p:spPr>
        </p:pic>
        <p:pic>
          <p:nvPicPr>
            <p:cNvPr id="143" name="Picture 142" descr="Windows_Vista3.png"/>
            <p:cNvPicPr>
              <a:picLocks/>
            </p:cNvPicPr>
            <p:nvPr/>
          </p:nvPicPr>
          <p:blipFill>
            <a:blip r:embed="rId16" cstate="print"/>
            <a:srcRect r="76802" b="-2843"/>
            <a:stretch>
              <a:fillRect/>
            </a:stretch>
          </p:blipFill>
          <p:spPr>
            <a:xfrm>
              <a:off x="6650602" y="2059369"/>
              <a:ext cx="229305" cy="212663"/>
            </a:xfrm>
            <a:prstGeom prst="rect">
              <a:avLst/>
            </a:prstGeom>
            <a:scene3d>
              <a:camera prst="isometricOffAxis2Left"/>
              <a:lightRig rig="threePt" dir="t"/>
            </a:scene3d>
          </p:spPr>
        </p:pic>
        <p:pic>
          <p:nvPicPr>
            <p:cNvPr id="144" name="Picture 143" descr="Windows_Vista3.png"/>
            <p:cNvPicPr>
              <a:picLocks/>
            </p:cNvPicPr>
            <p:nvPr/>
          </p:nvPicPr>
          <p:blipFill>
            <a:blip r:embed="rId16" cstate="print"/>
            <a:srcRect r="76802" b="-2843"/>
            <a:stretch>
              <a:fillRect/>
            </a:stretch>
          </p:blipFill>
          <p:spPr>
            <a:xfrm>
              <a:off x="7307827" y="2411794"/>
              <a:ext cx="229305" cy="212663"/>
            </a:xfrm>
            <a:prstGeom prst="rect">
              <a:avLst/>
            </a:prstGeom>
            <a:scene3d>
              <a:camera prst="isometricOffAxis2Left"/>
              <a:lightRig rig="threePt" dir="t"/>
            </a:scene3d>
          </p:spPr>
        </p:pic>
        <p:pic>
          <p:nvPicPr>
            <p:cNvPr id="145" name="Picture 144" descr="Windows_Vista3.png"/>
            <p:cNvPicPr>
              <a:picLocks/>
            </p:cNvPicPr>
            <p:nvPr/>
          </p:nvPicPr>
          <p:blipFill>
            <a:blip r:embed="rId16" cstate="print"/>
            <a:srcRect r="76802" b="-2843"/>
            <a:stretch>
              <a:fillRect/>
            </a:stretch>
          </p:blipFill>
          <p:spPr>
            <a:xfrm>
              <a:off x="5993377" y="2726119"/>
              <a:ext cx="229305" cy="212663"/>
            </a:xfrm>
            <a:prstGeom prst="rect">
              <a:avLst/>
            </a:prstGeom>
            <a:scene3d>
              <a:camera prst="isometricOffAxis2Left"/>
              <a:lightRig rig="threePt" dir="t"/>
            </a:scene3d>
          </p:spPr>
        </p:pic>
        <p:pic>
          <p:nvPicPr>
            <p:cNvPr id="146" name="Picture 145" descr="Windows_Vista3.png"/>
            <p:cNvPicPr>
              <a:picLocks/>
            </p:cNvPicPr>
            <p:nvPr/>
          </p:nvPicPr>
          <p:blipFill>
            <a:blip r:embed="rId16" cstate="print"/>
            <a:srcRect r="76802" b="-2843"/>
            <a:stretch>
              <a:fillRect/>
            </a:stretch>
          </p:blipFill>
          <p:spPr>
            <a:xfrm>
              <a:off x="6641077" y="3145219"/>
              <a:ext cx="229305" cy="212663"/>
            </a:xfrm>
            <a:prstGeom prst="rect">
              <a:avLst/>
            </a:prstGeom>
            <a:scene3d>
              <a:camera prst="isometricOffAxis2Left"/>
              <a:lightRig rig="threePt" dir="t"/>
            </a:scene3d>
          </p:spPr>
        </p:pic>
        <p:pic>
          <p:nvPicPr>
            <p:cNvPr id="147" name="Picture 146" descr="Windows_Vista3.png"/>
            <p:cNvPicPr>
              <a:picLocks/>
            </p:cNvPicPr>
            <p:nvPr/>
          </p:nvPicPr>
          <p:blipFill>
            <a:blip r:embed="rId16" cstate="print"/>
            <a:srcRect r="76802" b="-2843"/>
            <a:stretch>
              <a:fillRect/>
            </a:stretch>
          </p:blipFill>
          <p:spPr>
            <a:xfrm>
              <a:off x="7288777" y="3469069"/>
              <a:ext cx="229305" cy="212663"/>
            </a:xfrm>
            <a:prstGeom prst="rect">
              <a:avLst/>
            </a:prstGeom>
            <a:scene3d>
              <a:camera prst="isometricOffAxis2Left"/>
              <a:lightRig rig="threePt" dir="t"/>
            </a:scene3d>
          </p:spPr>
        </p:pic>
        <p:pic>
          <p:nvPicPr>
            <p:cNvPr id="1042" name="Picture 18" descr="\\.PSF\Parallels Share\DDC\Server-Virtual-Web.png"/>
            <p:cNvPicPr>
              <a:picLocks noChangeAspect="1" noChangeArrowheads="1"/>
            </p:cNvPicPr>
            <p:nvPr/>
          </p:nvPicPr>
          <p:blipFill>
            <a:blip r:embed="rId17"/>
            <a:srcRect/>
            <a:stretch>
              <a:fillRect/>
            </a:stretch>
          </p:blipFill>
          <p:spPr bwMode="auto">
            <a:xfrm>
              <a:off x="7823201" y="3371850"/>
              <a:ext cx="1160887" cy="879580"/>
            </a:xfrm>
            <a:prstGeom prst="rect">
              <a:avLst/>
            </a:prstGeom>
            <a:noFill/>
          </p:spPr>
        </p:pic>
        <p:pic>
          <p:nvPicPr>
            <p:cNvPr id="148" name="Picture 3" descr="\\showsrus\images\LOGOS\GEN_LOGO\L\Linux penguin.png"/>
            <p:cNvPicPr>
              <a:picLocks noChangeAspect="1" noChangeArrowheads="1"/>
            </p:cNvPicPr>
            <p:nvPr/>
          </p:nvPicPr>
          <p:blipFill>
            <a:blip r:embed="rId15" cstate="print"/>
            <a:srcRect/>
            <a:stretch>
              <a:fillRect/>
            </a:stretch>
          </p:blipFill>
          <p:spPr bwMode="auto">
            <a:xfrm>
              <a:off x="7902376" y="3767310"/>
              <a:ext cx="232367" cy="272975"/>
            </a:xfrm>
            <a:prstGeom prst="rect">
              <a:avLst/>
            </a:prstGeom>
            <a:noFill/>
            <a:scene3d>
              <a:camera prst="isometricOffAxis2Left"/>
              <a:lightRig rig="threePt" dir="t"/>
            </a:scene3d>
          </p:spPr>
        </p:pic>
      </p:grpSp>
      <p:grpSp>
        <p:nvGrpSpPr>
          <p:cNvPr id="8" name="Group 153"/>
          <p:cNvGrpSpPr/>
          <p:nvPr/>
        </p:nvGrpSpPr>
        <p:grpSpPr>
          <a:xfrm>
            <a:off x="8072558" y="3952875"/>
            <a:ext cx="1644081" cy="1149865"/>
            <a:chOff x="6427096" y="3895724"/>
            <a:chExt cx="1359816" cy="1030305"/>
          </a:xfrm>
        </p:grpSpPr>
        <p:grpSp>
          <p:nvGrpSpPr>
            <p:cNvPr id="10" name="Group 57"/>
            <p:cNvGrpSpPr/>
            <p:nvPr/>
          </p:nvGrpSpPr>
          <p:grpSpPr>
            <a:xfrm>
              <a:off x="6427096" y="3895724"/>
              <a:ext cx="1359816" cy="1030305"/>
              <a:chOff x="6145166" y="3752850"/>
              <a:chExt cx="1422673" cy="1077930"/>
            </a:xfrm>
          </p:grpSpPr>
          <p:pic>
            <p:nvPicPr>
              <p:cNvPr id="157"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158" name="Picture 157"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156" name="TextBox 155"/>
            <p:cNvSpPr txBox="1"/>
            <p:nvPr/>
          </p:nvSpPr>
          <p:spPr>
            <a:xfrm>
              <a:off x="6451987" y="4338234"/>
              <a:ext cx="530133" cy="24819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nvGrpSpPr>
          <p:cNvPr id="11" name="Group 158"/>
          <p:cNvGrpSpPr/>
          <p:nvPr/>
        </p:nvGrpSpPr>
        <p:grpSpPr>
          <a:xfrm>
            <a:off x="6139657" y="1517209"/>
            <a:ext cx="3576743" cy="1749866"/>
            <a:chOff x="5667375" y="1707709"/>
            <a:chExt cx="3301609" cy="1749866"/>
          </a:xfrm>
        </p:grpSpPr>
        <p:pic>
          <p:nvPicPr>
            <p:cNvPr id="160" name="Picture 3" descr="\\.PSF\Parallels Share\DDC\Application-Virtual-BizTalk.png"/>
            <p:cNvPicPr>
              <a:picLocks noChangeAspect="1" noChangeArrowheads="1"/>
            </p:cNvPicPr>
            <p:nvPr/>
          </p:nvPicPr>
          <p:blipFill>
            <a:blip r:embed="rId19"/>
            <a:srcRect/>
            <a:stretch>
              <a:fillRect/>
            </a:stretch>
          </p:blipFill>
          <p:spPr bwMode="auto">
            <a:xfrm>
              <a:off x="7375907" y="2627592"/>
              <a:ext cx="738811" cy="829983"/>
            </a:xfrm>
            <a:prstGeom prst="rect">
              <a:avLst/>
            </a:prstGeom>
            <a:noFill/>
          </p:spPr>
        </p:pic>
        <p:pic>
          <p:nvPicPr>
            <p:cNvPr id="161" name="Picture 4" descr="\\.PSF\Parallels Share\DDC\Application-Virtual-Dynamics.png"/>
            <p:cNvPicPr>
              <a:picLocks noChangeAspect="1" noChangeArrowheads="1"/>
            </p:cNvPicPr>
            <p:nvPr/>
          </p:nvPicPr>
          <p:blipFill>
            <a:blip r:embed="rId20"/>
            <a:srcRect/>
            <a:stretch>
              <a:fillRect/>
            </a:stretch>
          </p:blipFill>
          <p:spPr bwMode="auto">
            <a:xfrm>
              <a:off x="5667375" y="1717234"/>
              <a:ext cx="738811" cy="829983"/>
            </a:xfrm>
            <a:prstGeom prst="rect">
              <a:avLst/>
            </a:prstGeom>
            <a:noFill/>
          </p:spPr>
        </p:pic>
        <p:pic>
          <p:nvPicPr>
            <p:cNvPr id="162" name="Picture 5" descr="\\.PSF\Parallels Share\DDC\Application-Virtual-Exchange.png"/>
            <p:cNvPicPr>
              <a:picLocks noChangeAspect="1" noChangeArrowheads="1"/>
            </p:cNvPicPr>
            <p:nvPr/>
          </p:nvPicPr>
          <p:blipFill>
            <a:blip r:embed="rId21"/>
            <a:srcRect/>
            <a:stretch>
              <a:fillRect/>
            </a:stretch>
          </p:blipFill>
          <p:spPr bwMode="auto">
            <a:xfrm>
              <a:off x="8230173" y="2627592"/>
              <a:ext cx="738811" cy="829983"/>
            </a:xfrm>
            <a:prstGeom prst="rect">
              <a:avLst/>
            </a:prstGeom>
            <a:noFill/>
          </p:spPr>
        </p:pic>
        <p:pic>
          <p:nvPicPr>
            <p:cNvPr id="163" name="Picture 7" descr="\\.PSF\Parallels Share\DDC\Application-Virtual-Office.png"/>
            <p:cNvPicPr>
              <a:picLocks noChangeAspect="1" noChangeArrowheads="1"/>
            </p:cNvPicPr>
            <p:nvPr/>
          </p:nvPicPr>
          <p:blipFill>
            <a:blip r:embed="rId22"/>
            <a:srcRect/>
            <a:stretch>
              <a:fillRect/>
            </a:stretch>
          </p:blipFill>
          <p:spPr bwMode="auto">
            <a:xfrm>
              <a:off x="7375907" y="1717234"/>
              <a:ext cx="738811" cy="829983"/>
            </a:xfrm>
            <a:prstGeom prst="rect">
              <a:avLst/>
            </a:prstGeom>
            <a:noFill/>
          </p:spPr>
        </p:pic>
        <p:pic>
          <p:nvPicPr>
            <p:cNvPr id="164" name="Picture 8" descr="\\.PSF\Parallels Share\DDC\Application-Virtual-Oracle.png"/>
            <p:cNvPicPr>
              <a:picLocks noChangeAspect="1" noChangeArrowheads="1"/>
            </p:cNvPicPr>
            <p:nvPr/>
          </p:nvPicPr>
          <p:blipFill>
            <a:blip r:embed="rId23"/>
            <a:srcRect/>
            <a:stretch>
              <a:fillRect/>
            </a:stretch>
          </p:blipFill>
          <p:spPr bwMode="auto">
            <a:xfrm>
              <a:off x="8230173" y="1717234"/>
              <a:ext cx="738811" cy="829983"/>
            </a:xfrm>
            <a:prstGeom prst="rect">
              <a:avLst/>
            </a:prstGeom>
            <a:noFill/>
          </p:spPr>
        </p:pic>
        <p:pic>
          <p:nvPicPr>
            <p:cNvPr id="165" name="Picture 9" descr="\\.PSF\Parallels Share\DDC\Application-Virtual-SAP.png"/>
            <p:cNvPicPr>
              <a:picLocks noChangeAspect="1" noChangeArrowheads="1"/>
            </p:cNvPicPr>
            <p:nvPr/>
          </p:nvPicPr>
          <p:blipFill>
            <a:blip r:embed="rId24"/>
            <a:srcRect/>
            <a:stretch>
              <a:fillRect/>
            </a:stretch>
          </p:blipFill>
          <p:spPr bwMode="auto">
            <a:xfrm>
              <a:off x="5667375" y="2627592"/>
              <a:ext cx="738811" cy="829983"/>
            </a:xfrm>
            <a:prstGeom prst="rect">
              <a:avLst/>
            </a:prstGeom>
            <a:noFill/>
          </p:spPr>
        </p:pic>
        <p:pic>
          <p:nvPicPr>
            <p:cNvPr id="166" name="Picture 10" descr="\\.PSF\Parallels Share\DDC\Application-Virtual-SQL.png"/>
            <p:cNvPicPr>
              <a:picLocks noChangeAspect="1" noChangeArrowheads="1"/>
            </p:cNvPicPr>
            <p:nvPr/>
          </p:nvPicPr>
          <p:blipFill>
            <a:blip r:embed="rId25"/>
            <a:srcRect/>
            <a:stretch>
              <a:fillRect/>
            </a:stretch>
          </p:blipFill>
          <p:spPr bwMode="auto">
            <a:xfrm>
              <a:off x="6521641" y="2627592"/>
              <a:ext cx="738811" cy="829983"/>
            </a:xfrm>
            <a:prstGeom prst="rect">
              <a:avLst/>
            </a:prstGeom>
            <a:noFill/>
          </p:spPr>
        </p:pic>
        <p:pic>
          <p:nvPicPr>
            <p:cNvPr id="167" name="Picture 6" descr="\\.PSF\Parallels Share\DDC\Application-Virtual-IIS.png"/>
            <p:cNvPicPr>
              <a:picLocks noChangeAspect="1" noChangeArrowheads="1"/>
            </p:cNvPicPr>
            <p:nvPr/>
          </p:nvPicPr>
          <p:blipFill>
            <a:blip r:embed="rId26"/>
            <a:srcRect/>
            <a:stretch>
              <a:fillRect/>
            </a:stretch>
          </p:blipFill>
          <p:spPr bwMode="auto">
            <a:xfrm>
              <a:off x="6521641" y="1707709"/>
              <a:ext cx="738811" cy="829983"/>
            </a:xfrm>
            <a:prstGeom prst="rect">
              <a:avLst/>
            </a:prstGeom>
            <a:noFill/>
          </p:spPr>
        </p:pic>
      </p:grpSp>
      <p:pic>
        <p:nvPicPr>
          <p:cNvPr id="168" name="Picture 6" descr="\\.PSF\Parallels Share\DDC\Application-Virtual-IIS.png"/>
          <p:cNvPicPr>
            <a:picLocks noChangeAspect="1" noChangeArrowheads="1"/>
          </p:cNvPicPr>
          <p:nvPr/>
        </p:nvPicPr>
        <p:blipFill>
          <a:blip r:embed="rId26"/>
          <a:srcRect/>
          <a:stretch>
            <a:fillRect/>
          </a:stretch>
        </p:blipFill>
        <p:spPr bwMode="auto">
          <a:xfrm>
            <a:off x="7065111" y="1517210"/>
            <a:ext cx="800379" cy="829983"/>
          </a:xfrm>
          <a:prstGeom prst="rect">
            <a:avLst/>
          </a:prstGeom>
          <a:noFill/>
        </p:spPr>
      </p:pic>
      <p:grpSp>
        <p:nvGrpSpPr>
          <p:cNvPr id="12" name="Group 127"/>
          <p:cNvGrpSpPr/>
          <p:nvPr/>
        </p:nvGrpSpPr>
        <p:grpSpPr>
          <a:xfrm>
            <a:off x="6513047" y="5270204"/>
            <a:ext cx="938987" cy="806871"/>
            <a:chOff x="6114197" y="2066189"/>
            <a:chExt cx="5213444" cy="4853226"/>
          </a:xfrm>
        </p:grpSpPr>
        <p:cxnSp>
          <p:nvCxnSpPr>
            <p:cNvPr id="170" name="Straight Connector 169"/>
            <p:cNvCxnSpPr>
              <a:endCxn id="188" idx="1"/>
            </p:cNvCxnSpPr>
            <p:nvPr/>
          </p:nvCxnSpPr>
          <p:spPr bwMode="auto">
            <a:xfrm rot="16200000" flipH="1">
              <a:off x="10047235" y="5219030"/>
              <a:ext cx="422461" cy="199131"/>
            </a:xfrm>
            <a:prstGeom prst="line">
              <a:avLst/>
            </a:prstGeom>
            <a:noFill/>
            <a:ln w="38100" cap="flat" cmpd="sng" algn="ctr">
              <a:solidFill>
                <a:srgbClr val="0079A4">
                  <a:lumMod val="40000"/>
                  <a:lumOff val="60000"/>
                </a:srgbClr>
              </a:solidFill>
              <a:prstDash val="solid"/>
              <a:headEnd type="none" w="med" len="med"/>
              <a:tailEnd type="none" w="med" len="med"/>
            </a:ln>
            <a:effectLst/>
          </p:spPr>
        </p:cxnSp>
        <p:sp>
          <p:nvSpPr>
            <p:cNvPr id="171" name="Freeform 170"/>
            <p:cNvSpPr/>
            <p:nvPr/>
          </p:nvSpPr>
          <p:spPr bwMode="auto">
            <a:xfrm>
              <a:off x="8666328" y="2074460"/>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2" name="Freeform 171"/>
            <p:cNvSpPr/>
            <p:nvPr/>
          </p:nvSpPr>
          <p:spPr bwMode="auto">
            <a:xfrm>
              <a:off x="6728346" y="4353636"/>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3" name="Freeform 172"/>
            <p:cNvSpPr/>
            <p:nvPr/>
          </p:nvSpPr>
          <p:spPr bwMode="auto">
            <a:xfrm>
              <a:off x="9184943" y="379407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4" name="Freeform 173"/>
            <p:cNvSpPr/>
            <p:nvPr/>
          </p:nvSpPr>
          <p:spPr bwMode="auto">
            <a:xfrm>
              <a:off x="9744501" y="5540991"/>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75" name="Freeform 174"/>
            <p:cNvSpPr/>
            <p:nvPr/>
          </p:nvSpPr>
          <p:spPr bwMode="auto">
            <a:xfrm>
              <a:off x="6127845" y="2634018"/>
              <a:ext cx="1583140" cy="1378424"/>
            </a:xfrm>
            <a:custGeom>
              <a:avLst/>
              <a:gdLst>
                <a:gd name="connsiteX0" fmla="*/ 0 w 1583140"/>
                <a:gd name="connsiteY0" fmla="*/ 600502 h 1378424"/>
                <a:gd name="connsiteX1" fmla="*/ 627797 w 1583140"/>
                <a:gd name="connsiteY1" fmla="*/ 0 h 1378424"/>
                <a:gd name="connsiteX2" fmla="*/ 1446663 w 1583140"/>
                <a:gd name="connsiteY2" fmla="*/ 327546 h 1378424"/>
                <a:gd name="connsiteX3" fmla="*/ 1487606 w 1583140"/>
                <a:gd name="connsiteY3" fmla="*/ 368490 h 1378424"/>
                <a:gd name="connsiteX4" fmla="*/ 1583140 w 1583140"/>
                <a:gd name="connsiteY4" fmla="*/ 709684 h 1378424"/>
                <a:gd name="connsiteX5" fmla="*/ 968991 w 1583140"/>
                <a:gd name="connsiteY5" fmla="*/ 1378424 h 1378424"/>
                <a:gd name="connsiteX6" fmla="*/ 95534 w 1583140"/>
                <a:gd name="connsiteY6" fmla="*/ 1078173 h 1378424"/>
                <a:gd name="connsiteX7" fmla="*/ 0 w 1583140"/>
                <a:gd name="connsiteY7" fmla="*/ 600502 h 1378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140" h="1378424">
                  <a:moveTo>
                    <a:pt x="0" y="600502"/>
                  </a:moveTo>
                  <a:lnTo>
                    <a:pt x="627797" y="0"/>
                  </a:lnTo>
                  <a:lnTo>
                    <a:pt x="1446663" y="327546"/>
                  </a:lnTo>
                  <a:lnTo>
                    <a:pt x="1487606" y="368490"/>
                  </a:lnTo>
                  <a:lnTo>
                    <a:pt x="1583140" y="709684"/>
                  </a:lnTo>
                  <a:lnTo>
                    <a:pt x="968991" y="1378424"/>
                  </a:lnTo>
                  <a:lnTo>
                    <a:pt x="95534" y="1078173"/>
                  </a:lnTo>
                  <a:lnTo>
                    <a:pt x="0" y="600502"/>
                  </a:lnTo>
                  <a:close/>
                </a:path>
              </a:pathLst>
            </a:custGeom>
            <a:gradFill flip="none" rotWithShape="1">
              <a:gsLst>
                <a:gs pos="0">
                  <a:srgbClr val="4747B7">
                    <a:tint val="73000"/>
                    <a:satMod val="150000"/>
                  </a:srgbClr>
                </a:gs>
                <a:gs pos="25000">
                  <a:srgbClr val="4747B7">
                    <a:tint val="96000"/>
                    <a:shade val="80000"/>
                    <a:satMod val="105000"/>
                  </a:srgbClr>
                </a:gs>
                <a:gs pos="38000">
                  <a:srgbClr val="4747B7">
                    <a:tint val="96000"/>
                    <a:shade val="59000"/>
                    <a:satMod val="120000"/>
                  </a:srgbClr>
                </a:gs>
                <a:gs pos="55000">
                  <a:srgbClr val="4747B7">
                    <a:shade val="57000"/>
                    <a:satMod val="120000"/>
                  </a:srgbClr>
                </a:gs>
                <a:gs pos="80000">
                  <a:srgbClr val="4747B7">
                    <a:shade val="56000"/>
                    <a:satMod val="145000"/>
                  </a:srgbClr>
                </a:gs>
                <a:gs pos="88000">
                  <a:srgbClr val="4747B7">
                    <a:shade val="63000"/>
                    <a:satMod val="160000"/>
                  </a:srgbClr>
                </a:gs>
                <a:gs pos="100000">
                  <a:srgbClr val="4747B7">
                    <a:tint val="99555"/>
                    <a:satMod val="155000"/>
                  </a:srgbClr>
                </a:gs>
              </a:gsLst>
              <a:path path="circle">
                <a:fillToRect l="50000" t="50000" r="50000" b="50000"/>
              </a:path>
              <a:tileRect/>
            </a:gradFill>
            <a:ln w="9525" cap="flat" cmpd="sng" algn="ctr">
              <a:no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nvGrpSpPr>
            <p:cNvPr id="13" name="Group 96"/>
            <p:cNvGrpSpPr/>
            <p:nvPr/>
          </p:nvGrpSpPr>
          <p:grpSpPr>
            <a:xfrm>
              <a:off x="6114197" y="2620370"/>
              <a:ext cx="1583140" cy="1364776"/>
              <a:chOff x="6114197" y="2620370"/>
              <a:chExt cx="1583140" cy="1364776"/>
            </a:xfrm>
          </p:grpSpPr>
          <p:cxnSp>
            <p:nvCxnSpPr>
              <p:cNvPr id="196" name="Straight Connector 195"/>
              <p:cNvCxnSpPr>
                <a:stCxn id="197" idx="3"/>
                <a:endCxn id="198"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7" name="Freeform 196"/>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8" name="Freeform 197"/>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cxnSp>
          <p:nvCxnSpPr>
            <p:cNvPr id="177" name="Straight Connector 176"/>
            <p:cNvCxnSpPr/>
            <p:nvPr/>
          </p:nvCxnSpPr>
          <p:spPr bwMode="auto">
            <a:xfrm flipV="1">
              <a:off x="7656394" y="2866030"/>
              <a:ext cx="1023582" cy="259307"/>
            </a:xfrm>
            <a:prstGeom prst="line">
              <a:avLst/>
            </a:prstGeom>
            <a:noFill/>
            <a:ln w="38100" cap="flat" cmpd="sng" algn="ctr">
              <a:solidFill>
                <a:srgbClr val="0079A4">
                  <a:lumMod val="40000"/>
                  <a:lumOff val="60000"/>
                </a:srgbClr>
              </a:solidFill>
              <a:prstDash val="solid"/>
              <a:headEnd type="none" w="med" len="med"/>
              <a:tailEnd type="none" w="med" len="med"/>
            </a:ln>
            <a:effectLst/>
          </p:spPr>
        </p:cxnSp>
        <p:cxnSp>
          <p:nvCxnSpPr>
            <p:cNvPr id="178" name="Straight Connector 177"/>
            <p:cNvCxnSpPr/>
            <p:nvPr/>
          </p:nvCxnSpPr>
          <p:spPr bwMode="auto">
            <a:xfrm flipV="1">
              <a:off x="8302388" y="4656161"/>
              <a:ext cx="914400" cy="228600"/>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4" name="Group 101"/>
            <p:cNvGrpSpPr/>
            <p:nvPr/>
          </p:nvGrpSpPr>
          <p:grpSpPr>
            <a:xfrm>
              <a:off x="6709943" y="4338335"/>
              <a:ext cx="1583140" cy="1364776"/>
              <a:chOff x="6114197" y="2620370"/>
              <a:chExt cx="1583140" cy="1364776"/>
            </a:xfrm>
          </p:grpSpPr>
          <p:cxnSp>
            <p:nvCxnSpPr>
              <p:cNvPr id="193" name="Straight Connector 192"/>
              <p:cNvCxnSpPr>
                <a:stCxn id="194" idx="3"/>
                <a:endCxn id="195"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4" name="Freeform 193"/>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5" name="Freeform 194"/>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nvGrpSpPr>
            <p:cNvPr id="15" name="Group 105"/>
            <p:cNvGrpSpPr/>
            <p:nvPr/>
          </p:nvGrpSpPr>
          <p:grpSpPr>
            <a:xfrm>
              <a:off x="9189907" y="3798008"/>
              <a:ext cx="1583140" cy="1364776"/>
              <a:chOff x="6114197" y="2620370"/>
              <a:chExt cx="1583140" cy="1364776"/>
            </a:xfrm>
          </p:grpSpPr>
          <p:cxnSp>
            <p:nvCxnSpPr>
              <p:cNvPr id="190" name="Straight Connector 189"/>
              <p:cNvCxnSpPr>
                <a:stCxn id="191" idx="3"/>
                <a:endCxn id="192"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91" name="Freeform 190"/>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92" name="Freeform 191"/>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cxnSp>
          <p:nvCxnSpPr>
            <p:cNvPr id="181" name="Straight Connector 180"/>
            <p:cNvCxnSpPr>
              <a:stCxn id="186" idx="2"/>
              <a:endCxn id="191" idx="1"/>
            </p:cNvCxnSpPr>
            <p:nvPr/>
          </p:nvCxnSpPr>
          <p:spPr bwMode="auto">
            <a:xfrm>
              <a:off x="9618572" y="3430965"/>
              <a:ext cx="199132" cy="367043"/>
            </a:xfrm>
            <a:prstGeom prst="line">
              <a:avLst/>
            </a:prstGeom>
            <a:noFill/>
            <a:ln w="38100" cap="flat" cmpd="sng" algn="ctr">
              <a:solidFill>
                <a:srgbClr val="0079A4">
                  <a:lumMod val="40000"/>
                  <a:lumOff val="60000"/>
                </a:srgbClr>
              </a:solidFill>
              <a:prstDash val="solid"/>
              <a:headEnd type="none" w="med" len="med"/>
              <a:tailEnd type="none" w="med" len="med"/>
            </a:ln>
            <a:effectLst/>
          </p:spPr>
        </p:cxnSp>
        <p:grpSp>
          <p:nvGrpSpPr>
            <p:cNvPr id="17" name="Group 116"/>
            <p:cNvGrpSpPr/>
            <p:nvPr/>
          </p:nvGrpSpPr>
          <p:grpSpPr>
            <a:xfrm>
              <a:off x="9730234" y="5529827"/>
              <a:ext cx="1583140" cy="1364776"/>
              <a:chOff x="6114197" y="2620370"/>
              <a:chExt cx="1583140" cy="1364776"/>
            </a:xfrm>
          </p:grpSpPr>
          <p:cxnSp>
            <p:nvCxnSpPr>
              <p:cNvPr id="187" name="Straight Connector 186"/>
              <p:cNvCxnSpPr>
                <a:stCxn id="188" idx="3"/>
                <a:endCxn id="189" idx="2"/>
              </p:cNvCxnSpPr>
              <p:nvPr/>
            </p:nvCxnSpPr>
            <p:spPr bwMode="auto">
              <a:xfrm>
                <a:off x="7014949" y="3575713"/>
                <a:ext cx="68239" cy="409433"/>
              </a:xfrm>
              <a:prstGeom prst="line">
                <a:avLst/>
              </a:prstGeom>
              <a:noFill/>
              <a:ln w="9525" cap="flat" cmpd="sng" algn="ctr">
                <a:solidFill>
                  <a:srgbClr val="0079A4">
                    <a:shade val="60000"/>
                    <a:satMod val="300000"/>
                  </a:srgbClr>
                </a:solidFill>
                <a:prstDash val="solid"/>
                <a:headEnd type="none" w="med" len="med"/>
                <a:tailEnd type="none" w="med" len="med"/>
              </a:ln>
              <a:effectLst>
                <a:glow rad="70000">
                  <a:srgbClr val="0079A4">
                    <a:tint val="30000"/>
                    <a:shade val="95000"/>
                    <a:satMod val="300000"/>
                    <a:alpha val="50000"/>
                  </a:srgbClr>
                </a:glow>
              </a:effectLst>
            </p:spPr>
          </p:cxnSp>
          <p:sp>
            <p:nvSpPr>
              <p:cNvPr id="188" name="Freeform 187"/>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89" name="Freeform 188"/>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nvGrpSpPr>
            <p:cNvPr id="18" name="Group 97"/>
            <p:cNvGrpSpPr/>
            <p:nvPr/>
          </p:nvGrpSpPr>
          <p:grpSpPr>
            <a:xfrm>
              <a:off x="8649581" y="2066189"/>
              <a:ext cx="1583140" cy="1364776"/>
              <a:chOff x="6114197" y="2620370"/>
              <a:chExt cx="1583140" cy="1364776"/>
            </a:xfrm>
          </p:grpSpPr>
          <p:cxnSp>
            <p:nvCxnSpPr>
              <p:cNvPr id="184" name="Straight Connector 183"/>
              <p:cNvCxnSpPr>
                <a:stCxn id="185" idx="3"/>
                <a:endCxn id="186" idx="2"/>
              </p:cNvCxnSpPr>
              <p:nvPr/>
            </p:nvCxnSpPr>
            <p:spPr bwMode="auto">
              <a:xfrm>
                <a:off x="7014949" y="3575713"/>
                <a:ext cx="68239" cy="409433"/>
              </a:xfrm>
              <a:prstGeom prst="line">
                <a:avLst/>
              </a:prstGeom>
              <a:noFill/>
              <a:ln w="38100" cap="flat" cmpd="sng" algn="ctr">
                <a:solidFill>
                  <a:srgbClr val="00B0F0"/>
                </a:solidFill>
                <a:prstDash val="solid"/>
                <a:headEnd type="none" w="med" len="med"/>
                <a:tailEnd type="none" w="med" len="med"/>
              </a:ln>
              <a:effectLst/>
            </p:spPr>
          </p:cxnSp>
          <p:sp>
            <p:nvSpPr>
              <p:cNvPr id="185" name="Freeform 184"/>
              <p:cNvSpPr/>
              <p:nvPr/>
            </p:nvSpPr>
            <p:spPr bwMode="auto">
              <a:xfrm>
                <a:off x="6114197" y="2620370"/>
                <a:ext cx="1473958" cy="955343"/>
              </a:xfrm>
              <a:custGeom>
                <a:avLst/>
                <a:gdLst>
                  <a:gd name="connsiteX0" fmla="*/ 0 w 1473958"/>
                  <a:gd name="connsiteY0" fmla="*/ 627797 h 955343"/>
                  <a:gd name="connsiteX1" fmla="*/ 627797 w 1473958"/>
                  <a:gd name="connsiteY1" fmla="*/ 0 h 955343"/>
                  <a:gd name="connsiteX2" fmla="*/ 1473958 w 1473958"/>
                  <a:gd name="connsiteY2" fmla="*/ 327546 h 955343"/>
                  <a:gd name="connsiteX3" fmla="*/ 900752 w 1473958"/>
                  <a:gd name="connsiteY3" fmla="*/ 955343 h 955343"/>
                  <a:gd name="connsiteX4" fmla="*/ 0 w 1473958"/>
                  <a:gd name="connsiteY4" fmla="*/ 627797 h 955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958" h="955343">
                    <a:moveTo>
                      <a:pt x="0" y="627797"/>
                    </a:moveTo>
                    <a:lnTo>
                      <a:pt x="627797" y="0"/>
                    </a:lnTo>
                    <a:lnTo>
                      <a:pt x="1473958" y="327546"/>
                    </a:lnTo>
                    <a:lnTo>
                      <a:pt x="900752" y="955343"/>
                    </a:lnTo>
                    <a:lnTo>
                      <a:pt x="0" y="627797"/>
                    </a:lnTo>
                    <a:close/>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9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sp>
            <p:nvSpPr>
              <p:cNvPr id="186" name="Freeform 185"/>
              <p:cNvSpPr/>
              <p:nvPr/>
            </p:nvSpPr>
            <p:spPr bwMode="auto">
              <a:xfrm>
                <a:off x="6114197" y="2961564"/>
                <a:ext cx="1583140" cy="1023582"/>
              </a:xfrm>
              <a:custGeom>
                <a:avLst/>
                <a:gdLst>
                  <a:gd name="connsiteX0" fmla="*/ 0 w 1583140"/>
                  <a:gd name="connsiteY0" fmla="*/ 272955 h 1023582"/>
                  <a:gd name="connsiteX1" fmla="*/ 95534 w 1583140"/>
                  <a:gd name="connsiteY1" fmla="*/ 723332 h 1023582"/>
                  <a:gd name="connsiteX2" fmla="*/ 968991 w 1583140"/>
                  <a:gd name="connsiteY2" fmla="*/ 1023582 h 1023582"/>
                  <a:gd name="connsiteX3" fmla="*/ 1583140 w 1583140"/>
                  <a:gd name="connsiteY3" fmla="*/ 382137 h 1023582"/>
                  <a:gd name="connsiteX4" fmla="*/ 1501254 w 1583140"/>
                  <a:gd name="connsiteY4" fmla="*/ 0 h 10235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3140" h="1023582">
                    <a:moveTo>
                      <a:pt x="0" y="272955"/>
                    </a:moveTo>
                    <a:lnTo>
                      <a:pt x="95534" y="723332"/>
                    </a:lnTo>
                    <a:lnTo>
                      <a:pt x="968991" y="1023582"/>
                    </a:lnTo>
                    <a:lnTo>
                      <a:pt x="1583140" y="382137"/>
                    </a:lnTo>
                    <a:lnTo>
                      <a:pt x="1501254" y="0"/>
                    </a:lnTo>
                  </a:path>
                </a:pathLst>
              </a:custGeom>
              <a:noFill/>
              <a:ln w="38100" cap="flat" cmpd="sng" algn="ctr">
                <a:solidFill>
                  <a:srgbClr val="00B0F0"/>
                </a:solidFill>
                <a:prstDash val="soli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FFFFFF"/>
                  </a:solidFill>
                  <a:effectLst/>
                  <a:uLnTx/>
                  <a:uFillTx/>
                  <a:latin typeface="Segoe" pitchFamily="34" charset="0"/>
                  <a:ea typeface="+mn-ea"/>
                  <a:cs typeface="+mn-cs"/>
                </a:endParaRPr>
              </a:p>
            </p:txBody>
          </p:sp>
        </p:grpSp>
      </p:grpSp>
      <p:grpSp>
        <p:nvGrpSpPr>
          <p:cNvPr id="19" name="Group 198"/>
          <p:cNvGrpSpPr/>
          <p:nvPr/>
        </p:nvGrpSpPr>
        <p:grpSpPr>
          <a:xfrm>
            <a:off x="8072559" y="3952875"/>
            <a:ext cx="1644083" cy="2295525"/>
            <a:chOff x="7451592" y="4019549"/>
            <a:chExt cx="1517615" cy="2295525"/>
          </a:xfrm>
        </p:grpSpPr>
        <p:grpSp>
          <p:nvGrpSpPr>
            <p:cNvPr id="20" name="Group 55"/>
            <p:cNvGrpSpPr/>
            <p:nvPr/>
          </p:nvGrpSpPr>
          <p:grpSpPr>
            <a:xfrm>
              <a:off x="7451593" y="5165209"/>
              <a:ext cx="1517614" cy="1149865"/>
              <a:chOff x="7721327" y="4717535"/>
              <a:chExt cx="1422673" cy="1077930"/>
            </a:xfrm>
          </p:grpSpPr>
          <p:pic>
            <p:nvPicPr>
              <p:cNvPr id="209" name="Picture 2" descr="\\.PSF\Parallels Share\DDC\Server-Virtual-2U.png"/>
              <p:cNvPicPr>
                <a:picLocks noChangeAspect="1" noChangeArrowheads="1"/>
              </p:cNvPicPr>
              <p:nvPr/>
            </p:nvPicPr>
            <p:blipFill>
              <a:blip r:embed="rId18"/>
              <a:srcRect/>
              <a:stretch>
                <a:fillRect/>
              </a:stretch>
            </p:blipFill>
            <p:spPr bwMode="auto">
              <a:xfrm>
                <a:off x="7721327" y="4717535"/>
                <a:ext cx="1422673" cy="1077930"/>
              </a:xfrm>
              <a:prstGeom prst="rect">
                <a:avLst/>
              </a:prstGeom>
              <a:noFill/>
            </p:spPr>
          </p:pic>
          <p:pic>
            <p:nvPicPr>
              <p:cNvPr id="210" name="Picture 3" descr="\\showsrus\images\LOGOS\GEN_LOGO\L\Linux penguin.png"/>
              <p:cNvPicPr>
                <a:picLocks noChangeAspect="1" noChangeArrowheads="1"/>
              </p:cNvPicPr>
              <p:nvPr/>
            </p:nvPicPr>
            <p:blipFill>
              <a:blip r:embed="rId15" cstate="print"/>
              <a:srcRect/>
              <a:stretch>
                <a:fillRect/>
              </a:stretch>
            </p:blipFill>
            <p:spPr bwMode="auto">
              <a:xfrm>
                <a:off x="7831447" y="5234039"/>
                <a:ext cx="295900" cy="347611"/>
              </a:xfrm>
              <a:prstGeom prst="rect">
                <a:avLst/>
              </a:prstGeom>
              <a:noFill/>
              <a:scene3d>
                <a:camera prst="isometricOffAxis2Left"/>
                <a:lightRig rig="threePt" dir="t"/>
              </a:scene3d>
            </p:spPr>
          </p:pic>
        </p:grpSp>
        <p:grpSp>
          <p:nvGrpSpPr>
            <p:cNvPr id="21" name="Group 56"/>
            <p:cNvGrpSpPr/>
            <p:nvPr/>
          </p:nvGrpSpPr>
          <p:grpSpPr>
            <a:xfrm>
              <a:off x="7451593" y="4597142"/>
              <a:ext cx="1517614" cy="1149865"/>
              <a:chOff x="6933246" y="4235193"/>
              <a:chExt cx="1422673" cy="1077930"/>
            </a:xfrm>
          </p:grpSpPr>
          <p:pic>
            <p:nvPicPr>
              <p:cNvPr id="207" name="Picture 2" descr="\\.PSF\Parallels Share\DDC\Server-Virtual-2U.png"/>
              <p:cNvPicPr>
                <a:picLocks noChangeAspect="1" noChangeArrowheads="1"/>
              </p:cNvPicPr>
              <p:nvPr/>
            </p:nvPicPr>
            <p:blipFill>
              <a:blip r:embed="rId18"/>
              <a:srcRect/>
              <a:stretch>
                <a:fillRect/>
              </a:stretch>
            </p:blipFill>
            <p:spPr bwMode="auto">
              <a:xfrm>
                <a:off x="6933246" y="4235193"/>
                <a:ext cx="1422673" cy="1077930"/>
              </a:xfrm>
              <a:prstGeom prst="rect">
                <a:avLst/>
              </a:prstGeom>
              <a:noFill/>
            </p:spPr>
          </p:pic>
          <p:pic>
            <p:nvPicPr>
              <p:cNvPr id="208" name="Picture 207" descr="Windows_Vista3.png"/>
              <p:cNvPicPr>
                <a:picLocks/>
              </p:cNvPicPr>
              <p:nvPr/>
            </p:nvPicPr>
            <p:blipFill>
              <a:blip r:embed="rId16" cstate="print"/>
              <a:srcRect r="76802" b="-2843"/>
              <a:stretch>
                <a:fillRect/>
              </a:stretch>
            </p:blipFill>
            <p:spPr>
              <a:xfrm>
                <a:off x="7022081" y="4767556"/>
                <a:ext cx="315765" cy="292849"/>
              </a:xfrm>
              <a:prstGeom prst="rect">
                <a:avLst/>
              </a:prstGeom>
              <a:scene3d>
                <a:camera prst="isometricOffAxis2Left"/>
                <a:lightRig rig="threePt" dir="t"/>
              </a:scene3d>
            </p:spPr>
          </p:pic>
        </p:grpSp>
        <p:grpSp>
          <p:nvGrpSpPr>
            <p:cNvPr id="23" name="Group 71"/>
            <p:cNvGrpSpPr/>
            <p:nvPr/>
          </p:nvGrpSpPr>
          <p:grpSpPr>
            <a:xfrm>
              <a:off x="7451592" y="4019549"/>
              <a:ext cx="1517613" cy="1149865"/>
              <a:chOff x="6427096" y="3895724"/>
              <a:chExt cx="1359816" cy="1030305"/>
            </a:xfrm>
          </p:grpSpPr>
          <p:grpSp>
            <p:nvGrpSpPr>
              <p:cNvPr id="26" name="Group 57"/>
              <p:cNvGrpSpPr/>
              <p:nvPr/>
            </p:nvGrpSpPr>
            <p:grpSpPr>
              <a:xfrm>
                <a:off x="6427096" y="3895724"/>
                <a:ext cx="1359816" cy="1030305"/>
                <a:chOff x="6145166" y="3752850"/>
                <a:chExt cx="1422673" cy="1077930"/>
              </a:xfrm>
            </p:grpSpPr>
            <p:pic>
              <p:nvPicPr>
                <p:cNvPr id="205" name="Picture 2" descr="\\.PSF\Parallels Share\DDC\Server-Virtual-2U.png"/>
                <p:cNvPicPr>
                  <a:picLocks noChangeAspect="1" noChangeArrowheads="1"/>
                </p:cNvPicPr>
                <p:nvPr/>
              </p:nvPicPr>
              <p:blipFill>
                <a:blip r:embed="rId18"/>
                <a:srcRect/>
                <a:stretch>
                  <a:fillRect/>
                </a:stretch>
              </p:blipFill>
              <p:spPr bwMode="auto">
                <a:xfrm>
                  <a:off x="6145166" y="3752850"/>
                  <a:ext cx="1422673" cy="1077930"/>
                </a:xfrm>
                <a:prstGeom prst="rect">
                  <a:avLst/>
                </a:prstGeom>
                <a:noFill/>
              </p:spPr>
            </p:pic>
            <p:pic>
              <p:nvPicPr>
                <p:cNvPr id="206" name="Picture 205" descr="Windows_Vista3.png"/>
                <p:cNvPicPr>
                  <a:picLocks/>
                </p:cNvPicPr>
                <p:nvPr/>
              </p:nvPicPr>
              <p:blipFill>
                <a:blip r:embed="rId16" cstate="print"/>
                <a:srcRect r="76802" b="-2843"/>
                <a:stretch>
                  <a:fillRect/>
                </a:stretch>
              </p:blipFill>
              <p:spPr>
                <a:xfrm>
                  <a:off x="6173408" y="4353366"/>
                  <a:ext cx="288222" cy="267304"/>
                </a:xfrm>
                <a:prstGeom prst="rect">
                  <a:avLst/>
                </a:prstGeom>
                <a:scene3d>
                  <a:camera prst="isometricOffAxis2Left"/>
                  <a:lightRig rig="threePt" dir="t"/>
                </a:scene3d>
              </p:spPr>
            </p:pic>
          </p:grpSp>
          <p:sp>
            <p:nvSpPr>
              <p:cNvPr id="204" name="TextBox 203"/>
              <p:cNvSpPr txBox="1"/>
              <p:nvPr/>
            </p:nvSpPr>
            <p:spPr>
              <a:xfrm>
                <a:off x="6451987" y="4338234"/>
                <a:ext cx="530133" cy="248197"/>
              </a:xfrm>
              <a:prstGeom prst="rect">
                <a:avLst/>
              </a:prstGeom>
              <a:noFill/>
            </p:spPr>
            <p:txBody>
              <a:bodyPr wrap="square" rtlCol="0">
                <a:spAutoFit/>
                <a:scene3d>
                  <a:camera prst="isometricLeftDown"/>
                  <a:lightRig rig="threePt" dir="t"/>
                </a:scene3d>
              </a:bodyPr>
              <a:lstStyle/>
              <a:p>
                <a:r>
                  <a:rPr lang="en-US" sz="1200" b="1" dirty="0" smtClean="0">
                    <a:latin typeface="Segoe Semibold"/>
                  </a:rPr>
                  <a:t>.NET</a:t>
                </a:r>
                <a:endParaRPr lang="en-US" sz="1800" b="1" dirty="0" smtClean="0">
                  <a:latin typeface="Segoe Semibold"/>
                </a:endParaRPr>
              </a:p>
            </p:txBody>
          </p:sp>
        </p:grpSp>
      </p:grpSp>
      <p:pic>
        <p:nvPicPr>
          <p:cNvPr id="212" name="Picture 3" descr="C:\Program Files\Microsoft Resource DVD Artwork\DVD_ART\Artwork_Imagery\Shapes and Graphics\Symbols\bracket holder.png"/>
          <p:cNvPicPr>
            <a:picLocks noChangeAspect="1" noChangeArrowheads="1"/>
          </p:cNvPicPr>
          <p:nvPr/>
        </p:nvPicPr>
        <p:blipFill>
          <a:blip r:embed="rId27"/>
          <a:srcRect/>
          <a:stretch>
            <a:fillRect/>
          </a:stretch>
        </p:blipFill>
        <p:spPr bwMode="auto">
          <a:xfrm rot="10800000" flipH="1">
            <a:off x="5956337" y="983448"/>
            <a:ext cx="995944" cy="5074453"/>
          </a:xfrm>
          <a:prstGeom prst="rect">
            <a:avLst/>
          </a:prstGeom>
          <a:noFill/>
        </p:spPr>
      </p:pic>
      <p:sp>
        <p:nvSpPr>
          <p:cNvPr id="214" name="TextBox 213"/>
          <p:cNvSpPr txBox="1"/>
          <p:nvPr/>
        </p:nvSpPr>
        <p:spPr>
          <a:xfrm>
            <a:off x="6714472" y="2904550"/>
            <a:ext cx="3136900" cy="492443"/>
          </a:xfrm>
          <a:prstGeom prst="rect">
            <a:avLst/>
          </a:prstGeom>
          <a:noFill/>
        </p:spPr>
        <p:txBody>
          <a:bodyPr wrap="square" rtlCol="0">
            <a:spAutoFit/>
          </a:bodyPr>
          <a:lstStyle/>
          <a:p>
            <a:pPr algn="ctr"/>
            <a:r>
              <a:rPr lang="en-US" sz="2600" dirty="0" smtClean="0">
                <a:solidFill>
                  <a:schemeClr val="tx1"/>
                </a:solidFill>
                <a:latin typeface="Segoe" pitchFamily="34" charset="0"/>
              </a:rPr>
              <a:t>Management</a:t>
            </a:r>
            <a:endParaRPr lang="en-US" sz="2000" dirty="0" smtClean="0">
              <a:solidFill>
                <a:schemeClr val="bg1">
                  <a:lumMod val="20000"/>
                  <a:lumOff val="80000"/>
                </a:schemeClr>
              </a:solidFill>
              <a:latin typeface="Segoe" pitchFamily="34" charset="0"/>
            </a:endParaRPr>
          </a:p>
        </p:txBody>
      </p:sp>
    </p:spTree>
    <p:extLst>
      <p:ext uri="{BB962C8B-B14F-4D97-AF65-F5344CB8AC3E}">
        <p14:creationId xmlns:p14="http://schemas.microsoft.com/office/powerpoint/2010/main" val="224285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xit" presetSubtype="0" fill="hold" nodeType="afterEffect">
                                  <p:stCondLst>
                                    <p:cond delay="0"/>
                                  </p:stCondLst>
                                  <p:childTnLst>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20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childTnLst>
                                </p:cTn>
                              </p:par>
                              <p:par>
                                <p:cTn id="47" presetID="47" presetClass="entr" presetSubtype="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childTnLst>
                                </p:cTn>
                              </p:par>
                              <p:par>
                                <p:cTn id="64" presetID="10" presetClass="entr" presetSubtype="0" fill="hold" nodeType="withEffect">
                                  <p:stCondLst>
                                    <p:cond delay="0"/>
                                  </p:stCondLst>
                                  <p:childTnLst>
                                    <p:set>
                                      <p:cBhvr>
                                        <p:cTn id="65" dur="1" fill="hold">
                                          <p:stCondLst>
                                            <p:cond delay="0"/>
                                          </p:stCondLst>
                                        </p:cTn>
                                        <p:tgtEl>
                                          <p:spTgt spid="168"/>
                                        </p:tgtEl>
                                        <p:attrNameLst>
                                          <p:attrName>style.visibility</p:attrName>
                                        </p:attrNameLst>
                                      </p:cBhvr>
                                      <p:to>
                                        <p:strVal val="visible"/>
                                      </p:to>
                                    </p:set>
                                    <p:animEffect transition="in" filter="fade">
                                      <p:cBhvr>
                                        <p:cTn id="66" dur="1000"/>
                                        <p:tgtEl>
                                          <p:spTgt spid="168"/>
                                        </p:tgtEl>
                                      </p:cBhvr>
                                    </p:animEffect>
                                  </p:childTnLst>
                                </p:cTn>
                              </p:par>
                            </p:childTnLst>
                          </p:cTn>
                        </p:par>
                      </p:childTnLst>
                    </p:cTn>
                  </p:par>
                  <p:par>
                    <p:cTn id="67" fill="hold">
                      <p:stCondLst>
                        <p:cond delay="indefinite"/>
                      </p:stCondLst>
                      <p:childTnLst>
                        <p:par>
                          <p:cTn id="68" fill="hold">
                            <p:stCondLst>
                              <p:cond delay="0"/>
                            </p:stCondLst>
                            <p:childTnLst>
                              <p:par>
                                <p:cTn id="69" presetID="35" presetClass="path" presetSubtype="0" accel="50000" decel="50000" fill="hold" nodeType="clickEffect">
                                  <p:stCondLst>
                                    <p:cond delay="0"/>
                                  </p:stCondLst>
                                  <p:childTnLst>
                                    <p:animMotion origin="layout" path="M 8.33333E-7 -1.21184E-6 L -0.00417 -0.11239 " pathEditMode="relative" rAng="0" ptsTypes="AA">
                                      <p:cBhvr>
                                        <p:cTn id="70" dur="2000" fill="hold"/>
                                        <p:tgtEl>
                                          <p:spTgt spid="12"/>
                                        </p:tgtEl>
                                        <p:attrNameLst>
                                          <p:attrName>ppt_x</p:attrName>
                                          <p:attrName>ppt_y</p:attrName>
                                        </p:attrNameLst>
                                      </p:cBhvr>
                                      <p:rCtr x="-2" y="-56"/>
                                    </p:animMotion>
                                  </p:childTnLst>
                                </p:cTn>
                              </p:par>
                            </p:childTnLst>
                          </p:cTn>
                        </p:par>
                        <p:par>
                          <p:cTn id="71" fill="hold">
                            <p:stCondLst>
                              <p:cond delay="2000"/>
                            </p:stCondLst>
                            <p:childTnLst>
                              <p:par>
                                <p:cTn id="72" presetID="35" presetClass="path" presetSubtype="0" accel="50000" decel="50000" fill="hold" nodeType="afterEffect">
                                  <p:stCondLst>
                                    <p:cond delay="0"/>
                                  </p:stCondLst>
                                  <p:childTnLst>
                                    <p:animMotion origin="layout" path="M -1.38889E-6 4.40333E-6 L -0.20417 0.06105 " pathEditMode="relative" rAng="0" ptsTypes="AA">
                                      <p:cBhvr>
                                        <p:cTn id="73" dur="2000" fill="hold"/>
                                        <p:tgtEl>
                                          <p:spTgt spid="8"/>
                                        </p:tgtEl>
                                        <p:attrNameLst>
                                          <p:attrName>ppt_x</p:attrName>
                                          <p:attrName>ppt_y</p:attrName>
                                        </p:attrNameLst>
                                      </p:cBhvr>
                                      <p:rCtr x="-102" y="31"/>
                                    </p:animMotion>
                                  </p:childTnLst>
                                </p:cTn>
                              </p:par>
                              <p:par>
                                <p:cTn id="74" presetID="42" presetClass="path" presetSubtype="0" accel="50000" decel="50000" fill="hold" nodeType="withEffect">
                                  <p:stCondLst>
                                    <p:cond delay="0"/>
                                  </p:stCondLst>
                                  <p:childTnLst>
                                    <p:animMotion origin="layout" path="M 4.16667E-6 4.81481E-6 L -0.05834 0.40555 " pathEditMode="relative" rAng="0" ptsTypes="AA">
                                      <p:cBhvr>
                                        <p:cTn id="75" dur="2000" fill="hold"/>
                                        <p:tgtEl>
                                          <p:spTgt spid="168"/>
                                        </p:tgtEl>
                                        <p:attrNameLst>
                                          <p:attrName>ppt_x</p:attrName>
                                          <p:attrName>ppt_y</p:attrName>
                                        </p:attrNameLst>
                                      </p:cBhvr>
                                      <p:rCtr x="-29" y="203"/>
                                    </p:animMotion>
                                  </p:childTnLst>
                                </p:cTn>
                              </p:par>
                            </p:childTnLst>
                          </p:cTn>
                        </p:par>
                        <p:par>
                          <p:cTn id="76" fill="hold">
                            <p:stCondLst>
                              <p:cond delay="4000"/>
                            </p:stCondLst>
                            <p:childTnLst>
                              <p:par>
                                <p:cTn id="77" presetID="35" presetClass="path" presetSubtype="0" accel="50000" decel="50000" fill="hold" nodeType="afterEffect">
                                  <p:stCondLst>
                                    <p:cond delay="0"/>
                                  </p:stCondLst>
                                  <p:childTnLst>
                                    <p:animMotion origin="layout" path="M -0.01111 -0.10592 L -0.15851 -0.10592 " pathEditMode="relative" rAng="0" ptsTypes="AA">
                                      <p:cBhvr>
                                        <p:cTn id="78" dur="2000" fill="hold"/>
                                        <p:tgtEl>
                                          <p:spTgt spid="12"/>
                                        </p:tgtEl>
                                        <p:attrNameLst>
                                          <p:attrName>ppt_x</p:attrName>
                                          <p:attrName>ppt_y</p:attrName>
                                        </p:attrNameLst>
                                      </p:cBhvr>
                                      <p:rCtr x="-74" y="0"/>
                                    </p:animMotion>
                                  </p:childTnLst>
                                </p:cTn>
                              </p:par>
                              <p:par>
                                <p:cTn id="79" presetID="35" presetClass="path" presetSubtype="0" accel="50000" decel="50000" fill="hold" nodeType="withEffect">
                                  <p:stCondLst>
                                    <p:cond delay="0"/>
                                  </p:stCondLst>
                                  <p:childTnLst>
                                    <p:animMotion origin="layout" path="M -0.05834 0.40555 L -0.23438 0.40555 " pathEditMode="relative" rAng="0" ptsTypes="AA">
                                      <p:cBhvr>
                                        <p:cTn id="80" dur="2000" fill="hold"/>
                                        <p:tgtEl>
                                          <p:spTgt spid="168"/>
                                        </p:tgtEl>
                                        <p:attrNameLst>
                                          <p:attrName>ppt_x</p:attrName>
                                          <p:attrName>ppt_y</p:attrName>
                                        </p:attrNameLst>
                                      </p:cBhvr>
                                      <p:rCtr x="-88" y="0"/>
                                    </p:animMotion>
                                  </p:childTnLst>
                                </p:cTn>
                              </p:par>
                              <p:par>
                                <p:cTn id="81" presetID="35" presetClass="path" presetSubtype="0" accel="50000" decel="50000" fill="hold" nodeType="withEffect">
                                  <p:stCondLst>
                                    <p:cond delay="0"/>
                                  </p:stCondLst>
                                  <p:childTnLst>
                                    <p:animMotion origin="layout" path="M -0.20365 0.06041 L -0.37865 0.06041 " pathEditMode="relative" rAng="0" ptsTypes="AA">
                                      <p:cBhvr>
                                        <p:cTn id="82" dur="2000" fill="hold"/>
                                        <p:tgtEl>
                                          <p:spTgt spid="8"/>
                                        </p:tgtEl>
                                        <p:attrNameLst>
                                          <p:attrName>ppt_x</p:attrName>
                                          <p:attrName>ppt_y</p:attrName>
                                        </p:attrNameLst>
                                      </p:cBhvr>
                                      <p:rCtr x="-87" y="0"/>
                                    </p:animMotion>
                                  </p:childTnLst>
                                </p:cTn>
                              </p:par>
                              <p:par>
                                <p:cTn id="83" presetID="6" presetClass="emph" presetSubtype="0" fill="hold" nodeType="withEffect">
                                  <p:stCondLst>
                                    <p:cond delay="0"/>
                                  </p:stCondLst>
                                  <p:childTnLst>
                                    <p:animScale>
                                      <p:cBhvr>
                                        <p:cTn id="84" dur="2000" fill="hold"/>
                                        <p:tgtEl>
                                          <p:spTgt spid="8"/>
                                        </p:tgtEl>
                                      </p:cBhvr>
                                      <p:by x="50000" y="50000"/>
                                    </p:animScale>
                                  </p:childTnLst>
                                </p:cTn>
                              </p:par>
                              <p:par>
                                <p:cTn id="85" presetID="6" presetClass="emph" presetSubtype="0" fill="hold" nodeType="withEffect">
                                  <p:stCondLst>
                                    <p:cond delay="0"/>
                                  </p:stCondLst>
                                  <p:childTnLst>
                                    <p:animScale>
                                      <p:cBhvr>
                                        <p:cTn id="86" dur="2000" fill="hold"/>
                                        <p:tgtEl>
                                          <p:spTgt spid="168"/>
                                        </p:tgtEl>
                                      </p:cBhvr>
                                      <p:by x="50000" y="50000"/>
                                    </p:animScale>
                                  </p:childTnLst>
                                </p:cTn>
                              </p:par>
                              <p:par>
                                <p:cTn id="87" presetID="6" presetClass="emph" presetSubtype="0" fill="hold" nodeType="withEffect">
                                  <p:stCondLst>
                                    <p:cond delay="0"/>
                                  </p:stCondLst>
                                  <p:childTnLst>
                                    <p:animScale>
                                      <p:cBhvr>
                                        <p:cTn id="88" dur="2000" fill="hold"/>
                                        <p:tgtEl>
                                          <p:spTgt spid="12"/>
                                        </p:tgtEl>
                                      </p:cBhvr>
                                      <p:by x="50000" y="50000"/>
                                    </p:animScale>
                                  </p:childTnLst>
                                </p:cTn>
                              </p:par>
                              <p:par>
                                <p:cTn id="89" presetID="10" presetClass="exit" presetSubtype="0" fill="hold" nodeType="withEffect">
                                  <p:stCondLst>
                                    <p:cond delay="1200"/>
                                  </p:stCondLst>
                                  <p:childTnLst>
                                    <p:animEffect transition="out" filter="fade">
                                      <p:cBhvr>
                                        <p:cTn id="90" dur="1000"/>
                                        <p:tgtEl>
                                          <p:spTgt spid="8"/>
                                        </p:tgtEl>
                                      </p:cBhvr>
                                    </p:animEffect>
                                    <p:set>
                                      <p:cBhvr>
                                        <p:cTn id="91" dur="1" fill="hold">
                                          <p:stCondLst>
                                            <p:cond delay="999"/>
                                          </p:stCondLst>
                                        </p:cTn>
                                        <p:tgtEl>
                                          <p:spTgt spid="8"/>
                                        </p:tgtEl>
                                        <p:attrNameLst>
                                          <p:attrName>style.visibility</p:attrName>
                                        </p:attrNameLst>
                                      </p:cBhvr>
                                      <p:to>
                                        <p:strVal val="hidden"/>
                                      </p:to>
                                    </p:set>
                                  </p:childTnLst>
                                </p:cTn>
                              </p:par>
                              <p:par>
                                <p:cTn id="92" presetID="10" presetClass="exit" presetSubtype="0" fill="hold" nodeType="withEffect">
                                  <p:stCondLst>
                                    <p:cond delay="1200"/>
                                  </p:stCondLst>
                                  <p:childTnLst>
                                    <p:animEffect transition="out" filter="fade">
                                      <p:cBhvr>
                                        <p:cTn id="93" dur="1000"/>
                                        <p:tgtEl>
                                          <p:spTgt spid="168"/>
                                        </p:tgtEl>
                                      </p:cBhvr>
                                    </p:animEffect>
                                    <p:set>
                                      <p:cBhvr>
                                        <p:cTn id="94" dur="1" fill="hold">
                                          <p:stCondLst>
                                            <p:cond delay="999"/>
                                          </p:stCondLst>
                                        </p:cTn>
                                        <p:tgtEl>
                                          <p:spTgt spid="168"/>
                                        </p:tgtEl>
                                        <p:attrNameLst>
                                          <p:attrName>style.visibility</p:attrName>
                                        </p:attrNameLst>
                                      </p:cBhvr>
                                      <p:to>
                                        <p:strVal val="hidden"/>
                                      </p:to>
                                    </p:set>
                                  </p:childTnLst>
                                </p:cTn>
                              </p:par>
                              <p:par>
                                <p:cTn id="95" presetID="10" presetClass="exit" presetSubtype="0" fill="hold" nodeType="withEffect">
                                  <p:stCondLst>
                                    <p:cond delay="1200"/>
                                  </p:stCondLst>
                                  <p:childTnLst>
                                    <p:animEffect transition="out" filter="fade">
                                      <p:cBhvr>
                                        <p:cTn id="96" dur="1000"/>
                                        <p:tgtEl>
                                          <p:spTgt spid="12"/>
                                        </p:tgtEl>
                                      </p:cBhvr>
                                    </p:animEffect>
                                    <p:set>
                                      <p:cBhvr>
                                        <p:cTn id="97" dur="1" fill="hold">
                                          <p:stCondLst>
                                            <p:cond delay="999"/>
                                          </p:stCondLst>
                                        </p:cTn>
                                        <p:tgtEl>
                                          <p:spTgt spid="12"/>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1000"/>
                                        <p:tgtEl>
                                          <p:spTgt spid="11"/>
                                        </p:tgtEl>
                                      </p:cBhvr>
                                    </p:animEffect>
                                    <p:set>
                                      <p:cBhvr>
                                        <p:cTn id="102" dur="1" fill="hold">
                                          <p:stCondLst>
                                            <p:cond delay="999"/>
                                          </p:stCondLst>
                                        </p:cTn>
                                        <p:tgtEl>
                                          <p:spTgt spid="1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1000"/>
                                        <p:tgtEl>
                                          <p:spTgt spid="19"/>
                                        </p:tgtEl>
                                      </p:cBhvr>
                                    </p:animEffect>
                                    <p:set>
                                      <p:cBhvr>
                                        <p:cTn id="105" dur="1" fill="hold">
                                          <p:stCondLst>
                                            <p:cond delay="999"/>
                                          </p:stCondLst>
                                        </p:cTn>
                                        <p:tgtEl>
                                          <p:spTgt spid="19"/>
                                        </p:tgtEl>
                                        <p:attrNameLst>
                                          <p:attrName>style.visibility</p:attrName>
                                        </p:attrNameLst>
                                      </p:cBhvr>
                                      <p:to>
                                        <p:strVal val="hidden"/>
                                      </p:to>
                                    </p:set>
                                  </p:childTnLst>
                                </p:cTn>
                              </p:par>
                            </p:childTnLst>
                          </p:cTn>
                        </p:par>
                        <p:par>
                          <p:cTn id="106" fill="hold">
                            <p:stCondLst>
                              <p:cond delay="1000"/>
                            </p:stCondLst>
                            <p:childTnLst>
                              <p:par>
                                <p:cTn id="107" presetID="22" presetClass="entr" presetSubtype="8" fill="hold" nodeType="afterEffect">
                                  <p:stCondLst>
                                    <p:cond delay="0"/>
                                  </p:stCondLst>
                                  <p:childTnLst>
                                    <p:set>
                                      <p:cBhvr>
                                        <p:cTn id="108" dur="1" fill="hold">
                                          <p:stCondLst>
                                            <p:cond delay="0"/>
                                          </p:stCondLst>
                                        </p:cTn>
                                        <p:tgtEl>
                                          <p:spTgt spid="212"/>
                                        </p:tgtEl>
                                        <p:attrNameLst>
                                          <p:attrName>style.visibility</p:attrName>
                                        </p:attrNameLst>
                                      </p:cBhvr>
                                      <p:to>
                                        <p:strVal val="visible"/>
                                      </p:to>
                                    </p:set>
                                    <p:animEffect transition="in" filter="wipe(left)">
                                      <p:cBhvr>
                                        <p:cTn id="109" dur="500"/>
                                        <p:tgtEl>
                                          <p:spTgt spid="212"/>
                                        </p:tgtEl>
                                      </p:cBhvr>
                                    </p:animEffect>
                                  </p:childTnLst>
                                </p:cTn>
                              </p:par>
                            </p:childTnLst>
                          </p:cTn>
                        </p:par>
                        <p:par>
                          <p:cTn id="110" fill="hold">
                            <p:stCondLst>
                              <p:cond delay="1500"/>
                            </p:stCondLst>
                            <p:childTnLst>
                              <p:par>
                                <p:cTn id="111" presetID="10"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32295" y="1122525"/>
            <a:ext cx="8763000" cy="5693866"/>
          </a:xfrm>
          <a:prstGeom prst="rect">
            <a:avLst/>
          </a:prstGeom>
        </p:spPr>
        <p:txBody>
          <a:bodyPr wrap="square">
            <a:spAutoFit/>
          </a:bodyPr>
          <a:lstStyle/>
          <a:p>
            <a:pPr lvl="0" algn="just"/>
            <a:r>
              <a:rPr lang="es-ES" sz="2800" dirty="0"/>
              <a:t>Entre las principales características de la “VIRTUALIZACIÓN” es el  aprovechamiento mayor de la potencia de cómputo de las máquinas físicas y la velocidad con  la que se comunican las máquinas, que al estar ejecutándose sobre la misma máquina física no dependerán del ancho de banda de una red Ethernet por ejemplo, sino del ancho de banda del bus de la propia máquina física, además  se obtiene un sistema ampliamente escalable, es decir, si se requieren más máquinas, estás pueden ser máquinas virtuales. De esta forma, no se incurre en más gastos, ni se necesita más espacio físico para alojar otra máquina física.</a:t>
            </a:r>
          </a:p>
        </p:txBody>
      </p:sp>
      <p:sp>
        <p:nvSpPr>
          <p:cNvPr id="6" name="Title 1"/>
          <p:cNvSpPr txBox="1">
            <a:spLocks/>
          </p:cNvSpPr>
          <p:nvPr/>
        </p:nvSpPr>
        <p:spPr>
          <a:xfrm>
            <a:off x="1066800" y="457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err="1" smtClean="0"/>
              <a:t>Conclusion</a:t>
            </a:r>
            <a:r>
              <a:rPr lang="es-ES" dirty="0" smtClean="0"/>
              <a:t> </a:t>
            </a:r>
            <a:r>
              <a:rPr lang="es-ES" dirty="0"/>
              <a:t>I</a:t>
            </a:r>
            <a:r>
              <a:rPr lang="es-ES" dirty="0" smtClean="0"/>
              <a:t>I</a:t>
            </a:r>
            <a:endParaRPr lang="es-ES" dirty="0"/>
          </a:p>
        </p:txBody>
      </p:sp>
    </p:spTree>
    <p:extLst>
      <p:ext uri="{BB962C8B-B14F-4D97-AF65-F5344CB8AC3E}">
        <p14:creationId xmlns:p14="http://schemas.microsoft.com/office/powerpoint/2010/main" val="96024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732295" y="1122525"/>
            <a:ext cx="8763000" cy="5693866"/>
          </a:xfrm>
          <a:prstGeom prst="rect">
            <a:avLst/>
          </a:prstGeom>
        </p:spPr>
        <p:txBody>
          <a:bodyPr wrap="square">
            <a:spAutoFit/>
          </a:bodyPr>
          <a:lstStyle/>
          <a:p>
            <a:pPr lvl="0"/>
            <a:r>
              <a:rPr lang="es-ES" sz="2800" dirty="0"/>
              <a:t>Nuestra “VPN” es una tecnología que podemos usar para conectarnos a nuestro trabajo de una forma seguro y sobre todo abaratando costos ya que con un simple servicio de internet podemos estar conectados remotamente hacia nuestros servidores de producción.</a:t>
            </a:r>
          </a:p>
          <a:p>
            <a:r>
              <a:rPr lang="es-ES" sz="2800" dirty="0"/>
              <a:t> </a:t>
            </a:r>
          </a:p>
          <a:p>
            <a:pPr lvl="0"/>
            <a:r>
              <a:rPr lang="es-ES" sz="2800" dirty="0"/>
              <a:t>Con la conexión a través de la “VPN” podemos trabajar desde cualquier sitio, pudiendo de tal formar administrar nuestras Máquinas virtuales como si estuviéramos detrás de nuestro servidor, optimizando así nuestros tiempos de respuesta ante cualquier incidencia. </a:t>
            </a:r>
          </a:p>
        </p:txBody>
      </p:sp>
      <p:sp>
        <p:nvSpPr>
          <p:cNvPr id="6" name="Title 1"/>
          <p:cNvSpPr txBox="1">
            <a:spLocks/>
          </p:cNvSpPr>
          <p:nvPr/>
        </p:nvSpPr>
        <p:spPr>
          <a:xfrm>
            <a:off x="1066800" y="457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err="1" smtClean="0"/>
              <a:t>Conclusion</a:t>
            </a:r>
            <a:r>
              <a:rPr lang="es-ES" dirty="0" smtClean="0"/>
              <a:t> III - IV</a:t>
            </a:r>
            <a:endParaRPr lang="es-ES" dirty="0"/>
          </a:p>
        </p:txBody>
      </p:sp>
    </p:spTree>
    <p:extLst>
      <p:ext uri="{BB962C8B-B14F-4D97-AF65-F5344CB8AC3E}">
        <p14:creationId xmlns:p14="http://schemas.microsoft.com/office/powerpoint/2010/main" val="807835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2362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Conclusiones.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906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50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2362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Recomendaciones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Tree>
    <p:extLst>
      <p:ext uri="{BB962C8B-B14F-4D97-AF65-F5344CB8AC3E}">
        <p14:creationId xmlns:p14="http://schemas.microsoft.com/office/powerpoint/2010/main" val="264067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noProof="0" dirty="0" smtClean="0"/>
              <a:t>Recomendaciones</a:t>
            </a:r>
            <a:endParaRPr lang="es-ES" noProof="0" dirty="0"/>
          </a:p>
        </p:txBody>
      </p:sp>
      <p:sp>
        <p:nvSpPr>
          <p:cNvPr id="3" name="Content Placeholder 2"/>
          <p:cNvSpPr>
            <a:spLocks noGrp="1"/>
          </p:cNvSpPr>
          <p:nvPr>
            <p:ph idx="1"/>
          </p:nvPr>
        </p:nvSpPr>
        <p:spPr>
          <a:xfrm>
            <a:off x="1752600" y="2667000"/>
            <a:ext cx="6718300" cy="3791807"/>
          </a:xfrm>
        </p:spPr>
        <p:txBody>
          <a:bodyPr/>
          <a:lstStyle/>
          <a:p>
            <a:r>
              <a:rPr lang="es-ES" sz="4400" dirty="0" smtClean="0"/>
              <a:t>Contingencia (CLUSTER) </a:t>
            </a:r>
          </a:p>
          <a:p>
            <a:r>
              <a:rPr lang="es-EC" sz="4400" dirty="0" smtClean="0"/>
              <a:t>Almacenamiento</a:t>
            </a:r>
            <a:endParaRPr lang="es-ES" sz="4400" dirty="0" smtClean="0"/>
          </a:p>
          <a:p>
            <a:r>
              <a:rPr lang="es-ES" sz="4400" dirty="0" smtClean="0"/>
              <a:t>Seguridad </a:t>
            </a:r>
            <a:r>
              <a:rPr lang="es-ES" sz="4400" dirty="0" err="1" smtClean="0"/>
              <a:t>Routers</a:t>
            </a:r>
            <a:endParaRPr lang="es-ES" sz="4400" dirty="0" smtClean="0"/>
          </a:p>
          <a:p>
            <a:pPr marL="0" indent="0">
              <a:buNone/>
            </a:pPr>
            <a:endParaRPr lang="es-ES" dirty="0"/>
          </a:p>
          <a:p>
            <a:endParaRPr lang="es-ES" noProof="0" dirty="0" smtClean="0"/>
          </a:p>
        </p:txBody>
      </p:sp>
    </p:spTree>
    <p:extLst>
      <p:ext uri="{BB962C8B-B14F-4D97-AF65-F5344CB8AC3E}">
        <p14:creationId xmlns:p14="http://schemas.microsoft.com/office/powerpoint/2010/main" val="10072834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7" name="Straight Connector 126"/>
          <p:cNvCxnSpPr/>
          <p:nvPr/>
        </p:nvCxnSpPr>
        <p:spPr>
          <a:xfrm>
            <a:off x="2971800" y="1600200"/>
            <a:ext cx="3962400"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Rounded Rectangle 32"/>
          <p:cNvSpPr/>
          <p:nvPr/>
        </p:nvSpPr>
        <p:spPr bwMode="auto">
          <a:xfrm>
            <a:off x="2559050" y="1883050"/>
            <a:ext cx="4705350" cy="1905000"/>
          </a:xfrm>
          <a:prstGeom prst="roundRect">
            <a:avLst>
              <a:gd name="adj" fmla="val 5590"/>
            </a:avLst>
          </a:prstGeom>
          <a:gradFill>
            <a:gsLst>
              <a:gs pos="0">
                <a:schemeClr val="accent4">
                  <a:lumMod val="60000"/>
                  <a:lumOff val="40000"/>
                </a:schemeClr>
              </a:gs>
              <a:gs pos="65000">
                <a:schemeClr val="accent4">
                  <a:lumMod val="20000"/>
                  <a:lumOff val="80000"/>
                </a:schemeClr>
              </a:gs>
              <a:gs pos="100000">
                <a:srgbClr val="FFFFCC"/>
              </a:gs>
            </a:gsLst>
          </a:gradFill>
          <a:ln>
            <a:solidFill>
              <a:schemeClr val="accent4"/>
            </a:solidFill>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defTabSz="914099"/>
            <a:endParaRPr lang="en-US" sz="1600" dirty="0" smtClean="0">
              <a:solidFill>
                <a:schemeClr val="tx1"/>
              </a:solidFill>
              <a:effectLst>
                <a:outerShdw blurRad="38100" dist="38100" dir="2700000" algn="tl">
                  <a:srgbClr val="000000">
                    <a:alpha val="43137"/>
                  </a:srgbClr>
                </a:outerShdw>
              </a:effectLst>
              <a:latin typeface="Segoe" pitchFamily="34" charset="0"/>
            </a:endParaRPr>
          </a:p>
        </p:txBody>
      </p:sp>
      <p:cxnSp>
        <p:nvCxnSpPr>
          <p:cNvPr id="129" name="Straight Connector 128"/>
          <p:cNvCxnSpPr/>
          <p:nvPr/>
        </p:nvCxnSpPr>
        <p:spPr>
          <a:xfrm rot="5400000">
            <a:off x="3282950" y="1866834"/>
            <a:ext cx="533400" cy="17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6255610" y="1866040"/>
            <a:ext cx="533400" cy="17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4379549" y="5273097"/>
            <a:ext cx="686594" cy="9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5162550" y="3610250"/>
            <a:ext cx="1066800" cy="660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16200000" flipH="1">
            <a:off x="3429000" y="3479800"/>
            <a:ext cx="1066800" cy="66040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12750" y="230188"/>
            <a:ext cx="9080500" cy="664797"/>
          </a:xfrm>
        </p:spPr>
        <p:txBody>
          <a:bodyPr/>
          <a:lstStyle/>
          <a:p>
            <a:r>
              <a:rPr dirty="0" smtClean="0"/>
              <a:t>Cluster Fault Tolerances</a:t>
            </a:r>
            <a:endParaRPr lang="en-US" dirty="0"/>
          </a:p>
        </p:txBody>
      </p:sp>
      <p:sp>
        <p:nvSpPr>
          <p:cNvPr id="67" name="TextBox 66"/>
          <p:cNvSpPr txBox="1"/>
          <p:nvPr/>
        </p:nvSpPr>
        <p:spPr>
          <a:xfrm>
            <a:off x="412750" y="816251"/>
            <a:ext cx="5283200" cy="457200"/>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I/O Connectivity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grpSp>
        <p:nvGrpSpPr>
          <p:cNvPr id="3" name="Group 36"/>
          <p:cNvGrpSpPr/>
          <p:nvPr/>
        </p:nvGrpSpPr>
        <p:grpSpPr>
          <a:xfrm>
            <a:off x="3714750" y="3940451"/>
            <a:ext cx="2016193" cy="1219199"/>
            <a:chOff x="2993750" y="3276600"/>
            <a:chExt cx="1861101" cy="1219199"/>
          </a:xfrm>
        </p:grpSpPr>
        <p:pic>
          <p:nvPicPr>
            <p:cNvPr id="35" name="Picture 5" descr="C:\Courses\Wadeware\2008\2008_05_28 40818 Enterprise Service Readiness\EventsDVD_FY07\Shapes and Graphics\Internet Cloud\cloud illustration icon.png"/>
            <p:cNvPicPr>
              <a:picLocks noChangeAspect="1" noChangeArrowheads="1"/>
            </p:cNvPicPr>
            <p:nvPr/>
          </p:nvPicPr>
          <p:blipFill>
            <a:blip r:embed="rId3"/>
            <a:srcRect/>
            <a:stretch>
              <a:fillRect/>
            </a:stretch>
          </p:blipFill>
          <p:spPr bwMode="auto">
            <a:xfrm>
              <a:off x="2993750" y="3276600"/>
              <a:ext cx="1861101" cy="1219199"/>
            </a:xfrm>
            <a:prstGeom prst="rect">
              <a:avLst/>
            </a:prstGeom>
            <a:noFill/>
          </p:spPr>
        </p:pic>
        <p:sp>
          <p:nvSpPr>
            <p:cNvPr id="36" name="TextBox 35"/>
            <p:cNvSpPr txBox="1"/>
            <p:nvPr/>
          </p:nvSpPr>
          <p:spPr>
            <a:xfrm>
              <a:off x="3527150" y="3725402"/>
              <a:ext cx="862563" cy="369332"/>
            </a:xfrm>
            <a:prstGeom prst="rect">
              <a:avLst/>
            </a:prstGeom>
            <a:noFill/>
          </p:spPr>
          <p:txBody>
            <a:bodyPr wrap="square" rtlCol="0">
              <a:spAutoFit/>
            </a:bodyPr>
            <a:lstStyle/>
            <a:p>
              <a:pPr algn="ctr"/>
              <a:r>
                <a:rPr lang="en-US" dirty="0" smtClean="0">
                  <a:latin typeface="+mj-lt"/>
                </a:rPr>
                <a:t>SAN</a:t>
              </a:r>
              <a:endParaRPr lang="en-US" dirty="0">
                <a:latin typeface="+mj-lt"/>
              </a:endParaRPr>
            </a:p>
          </p:txBody>
        </p:sp>
      </p:grpSp>
      <p:pic>
        <p:nvPicPr>
          <p:cNvPr id="79" name="Picture 5" descr="C:\Courses\Wadeware\2008\2008_05_28 40818 Enterprise Service Readiness\EventsDVD_FY07\Shapes and Graphics\Cylinder\MGX 06 Cyinders\MGX Cylinder LIGHT GREEN.png"/>
          <p:cNvPicPr>
            <a:picLocks noChangeAspect="1" noChangeArrowheads="1"/>
          </p:cNvPicPr>
          <p:nvPr/>
        </p:nvPicPr>
        <p:blipFill>
          <a:blip r:embed="rId4" cstate="print"/>
          <a:srcRect/>
          <a:stretch>
            <a:fillRect/>
          </a:stretch>
        </p:blipFill>
        <p:spPr bwMode="auto">
          <a:xfrm>
            <a:off x="4009281" y="5235851"/>
            <a:ext cx="1427129" cy="1057591"/>
          </a:xfrm>
          <a:prstGeom prst="rect">
            <a:avLst/>
          </a:prstGeom>
          <a:noFill/>
        </p:spPr>
      </p:pic>
      <p:grpSp>
        <p:nvGrpSpPr>
          <p:cNvPr id="4" name="Group 64"/>
          <p:cNvGrpSpPr/>
          <p:nvPr/>
        </p:nvGrpSpPr>
        <p:grpSpPr>
          <a:xfrm>
            <a:off x="4298206" y="5508837"/>
            <a:ext cx="849279" cy="641413"/>
            <a:chOff x="152400" y="3352801"/>
            <a:chExt cx="838200" cy="685799"/>
          </a:xfrm>
        </p:grpSpPr>
        <p:sp>
          <p:nvSpPr>
            <p:cNvPr id="77" name="Rounded Rectangle 76"/>
            <p:cNvSpPr/>
            <p:nvPr/>
          </p:nvSpPr>
          <p:spPr bwMode="auto">
            <a:xfrm>
              <a:off x="152400" y="3352801"/>
              <a:ext cx="838200" cy="685799"/>
            </a:xfrm>
            <a:prstGeom prst="roundRect">
              <a:avLst>
                <a:gd name="adj" fmla="val 10074"/>
              </a:avLst>
            </a:prstGeom>
            <a:ln>
              <a:headEnd type="none" w="med" len="med"/>
              <a:tailEnd type="none" w="med" len="med"/>
            </a:ln>
            <a:effectLst>
              <a:outerShdw blurRad="50800" dist="38100" dir="5400000" rotWithShape="0">
                <a:srgbClr val="000000">
                  <a:alpha val="35000"/>
                </a:srgbClr>
              </a:outerShdw>
              <a:softEdge rad="12700"/>
            </a:effectLst>
            <a:scene3d>
              <a:camera prst="orthographicFront"/>
              <a:lightRig rig="threePt" dir="t"/>
            </a:scene3d>
            <a:sp3d>
              <a:bevelT/>
            </a:sp3d>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b" anchorCtr="0" compatLnSpc="1">
              <a:prstTxWarp prst="textNoShape">
                <a:avLst/>
              </a:prstTxWarp>
            </a:bodyPr>
            <a:lstStyle/>
            <a:p>
              <a:pPr algn="ctr" defTabSz="914099" fontAlgn="base">
                <a:spcBef>
                  <a:spcPct val="0"/>
                </a:spcBef>
                <a:spcAft>
                  <a:spcPct val="0"/>
                </a:spcAft>
              </a:pPr>
              <a:r>
                <a:rPr lang="en-US" dirty="0" smtClean="0">
                  <a:solidFill>
                    <a:sysClr val="windowText" lastClr="000000"/>
                  </a:solidFill>
                  <a:effectLst>
                    <a:outerShdw blurRad="38100" dist="38100" dir="2700000" algn="tl">
                      <a:srgbClr val="000000">
                        <a:alpha val="43137"/>
                      </a:srgbClr>
                    </a:outerShdw>
                  </a:effectLst>
                  <a:latin typeface="Segoe" pitchFamily="34" charset="0"/>
                </a:rPr>
                <a:t>VHD</a:t>
              </a:r>
            </a:p>
          </p:txBody>
        </p:sp>
        <p:pic>
          <p:nvPicPr>
            <p:cNvPr id="78" name="Picture 3" descr="C:\Courses\Icons Windows Vista\Hard Drive_2.png"/>
            <p:cNvPicPr>
              <a:picLocks noChangeAspect="1" noChangeArrowheads="1"/>
            </p:cNvPicPr>
            <p:nvPr/>
          </p:nvPicPr>
          <p:blipFill>
            <a:blip r:embed="rId5" cstate="print"/>
            <a:srcRect/>
            <a:stretch>
              <a:fillRect/>
            </a:stretch>
          </p:blipFill>
          <p:spPr bwMode="auto">
            <a:xfrm>
              <a:off x="228600" y="3390228"/>
              <a:ext cx="695325" cy="343573"/>
            </a:xfrm>
            <a:prstGeom prst="rect">
              <a:avLst/>
            </a:prstGeom>
            <a:noFill/>
          </p:spPr>
        </p:pic>
      </p:grpSp>
      <p:sp>
        <p:nvSpPr>
          <p:cNvPr id="87" name="Rectangular Callout 86"/>
          <p:cNvSpPr/>
          <p:nvPr/>
        </p:nvSpPr>
        <p:spPr bwMode="auto">
          <a:xfrm>
            <a:off x="6356350" y="3953474"/>
            <a:ext cx="1898650" cy="923326"/>
          </a:xfrm>
          <a:prstGeom prst="wedgeRectCallout">
            <a:avLst>
              <a:gd name="adj1" fmla="val -77788"/>
              <a:gd name="adj2" fmla="val -4582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SAN Connectivity Failure</a:t>
            </a:r>
          </a:p>
        </p:txBody>
      </p:sp>
      <p:sp>
        <p:nvSpPr>
          <p:cNvPr id="89" name="Rectangular Callout 88"/>
          <p:cNvSpPr/>
          <p:nvPr/>
        </p:nvSpPr>
        <p:spPr bwMode="auto">
          <a:xfrm>
            <a:off x="5530850" y="1066801"/>
            <a:ext cx="1898650" cy="646327"/>
          </a:xfrm>
          <a:prstGeom prst="wedgeRectCallout">
            <a:avLst>
              <a:gd name="adj1" fmla="val -71833"/>
              <a:gd name="adj2" fmla="val 19801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I/O Redirected via network</a:t>
            </a:r>
          </a:p>
        </p:txBody>
      </p:sp>
      <p:pic>
        <p:nvPicPr>
          <p:cNvPr id="90" name="Picture 2" descr="C:\Courses\Icons Windows Vista\Server.png"/>
          <p:cNvPicPr>
            <a:picLocks noChangeAspect="1" noChangeArrowheads="1"/>
          </p:cNvPicPr>
          <p:nvPr/>
        </p:nvPicPr>
        <p:blipFill>
          <a:blip r:embed="rId6"/>
          <a:srcRect/>
          <a:stretch>
            <a:fillRect/>
          </a:stretch>
        </p:blipFill>
        <p:spPr bwMode="auto">
          <a:xfrm>
            <a:off x="2889251" y="1987324"/>
            <a:ext cx="1304926" cy="1648326"/>
          </a:xfrm>
          <a:prstGeom prst="rect">
            <a:avLst/>
          </a:prstGeom>
          <a:noFill/>
        </p:spPr>
      </p:pic>
      <p:sp>
        <p:nvSpPr>
          <p:cNvPr id="88" name="Rectangular Callout 87"/>
          <p:cNvSpPr/>
          <p:nvPr/>
        </p:nvSpPr>
        <p:spPr bwMode="auto">
          <a:xfrm>
            <a:off x="1073150" y="3788050"/>
            <a:ext cx="1898650" cy="923326"/>
          </a:xfrm>
          <a:prstGeom prst="wedgeRectCallout">
            <a:avLst>
              <a:gd name="adj1" fmla="val 55690"/>
              <a:gd name="adj2" fmla="val -84063"/>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Volume mounted on Node 1</a:t>
            </a:r>
          </a:p>
        </p:txBody>
      </p:sp>
      <p:cxnSp>
        <p:nvCxnSpPr>
          <p:cNvPr id="93" name="Straight Connector 92"/>
          <p:cNvCxnSpPr/>
          <p:nvPr/>
        </p:nvCxnSpPr>
        <p:spPr>
          <a:xfrm>
            <a:off x="3797300" y="2797450"/>
            <a:ext cx="2311400" cy="247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84" name="Picture 2" descr="C:\Courses\Icons Windows Vista\Server.png"/>
          <p:cNvPicPr>
            <a:picLocks noChangeAspect="1" noChangeArrowheads="1"/>
          </p:cNvPicPr>
          <p:nvPr/>
        </p:nvPicPr>
        <p:blipFill>
          <a:blip r:embed="rId6"/>
          <a:srcRect/>
          <a:stretch>
            <a:fillRect/>
          </a:stretch>
        </p:blipFill>
        <p:spPr bwMode="auto">
          <a:xfrm>
            <a:off x="5861051" y="1987324"/>
            <a:ext cx="1304926" cy="1648326"/>
          </a:xfrm>
          <a:prstGeom prst="rect">
            <a:avLst/>
          </a:prstGeom>
          <a:noFill/>
        </p:spPr>
      </p:pic>
      <p:pic>
        <p:nvPicPr>
          <p:cNvPr id="85" name="Picture 2" descr="C:\Courses\Icons Windows Vista\Server_virtual.png"/>
          <p:cNvPicPr>
            <a:picLocks noChangeAspect="1" noChangeArrowheads="1"/>
          </p:cNvPicPr>
          <p:nvPr/>
        </p:nvPicPr>
        <p:blipFill>
          <a:blip r:embed="rId7"/>
          <a:srcRect/>
          <a:stretch>
            <a:fillRect/>
          </a:stretch>
        </p:blipFill>
        <p:spPr bwMode="auto">
          <a:xfrm>
            <a:off x="6356350" y="2035450"/>
            <a:ext cx="908050" cy="1077218"/>
          </a:xfrm>
          <a:prstGeom prst="rect">
            <a:avLst/>
          </a:prstGeom>
          <a:noFill/>
        </p:spPr>
      </p:pic>
      <p:sp>
        <p:nvSpPr>
          <p:cNvPr id="86" name="Rectangular Callout 85"/>
          <p:cNvSpPr/>
          <p:nvPr/>
        </p:nvSpPr>
        <p:spPr bwMode="auto">
          <a:xfrm>
            <a:off x="7677150" y="2124674"/>
            <a:ext cx="1898650" cy="923326"/>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VM running on Node 2 is unaffected</a:t>
            </a:r>
          </a:p>
        </p:txBody>
      </p:sp>
      <p:pic>
        <p:nvPicPr>
          <p:cNvPr id="102" name="Picture 13" descr="D:\Pennie's documents\MS Image\NEWFeb15\Windows_Vista_Icons_ for_Marketing_use\Complete.png"/>
          <p:cNvPicPr>
            <a:picLocks noChangeAspect="1" noChangeArrowheads="1"/>
          </p:cNvPicPr>
          <p:nvPr/>
        </p:nvPicPr>
        <p:blipFill>
          <a:blip r:embed="rId8" cstate="print"/>
          <a:srcRect/>
          <a:stretch>
            <a:fillRect/>
          </a:stretch>
        </p:blipFill>
        <p:spPr bwMode="auto">
          <a:xfrm>
            <a:off x="6769101" y="2514601"/>
            <a:ext cx="446575" cy="412223"/>
          </a:xfrm>
          <a:prstGeom prst="rect">
            <a:avLst/>
          </a:prstGeom>
          <a:noFill/>
        </p:spPr>
      </p:pic>
      <p:sp>
        <p:nvSpPr>
          <p:cNvPr id="104" name="Cross 103"/>
          <p:cNvSpPr/>
          <p:nvPr/>
        </p:nvSpPr>
        <p:spPr bwMode="auto">
          <a:xfrm rot="2700000">
            <a:off x="5359345" y="3680092"/>
            <a:ext cx="596525" cy="64623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1" name="Freeform 110"/>
          <p:cNvSpPr/>
          <p:nvPr/>
        </p:nvSpPr>
        <p:spPr bwMode="auto">
          <a:xfrm>
            <a:off x="4953000" y="2895600"/>
            <a:ext cx="1325959"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3" name="Freeform 112"/>
          <p:cNvSpPr/>
          <p:nvPr/>
        </p:nvSpPr>
        <p:spPr bwMode="auto">
          <a:xfrm>
            <a:off x="3467100" y="2895600"/>
            <a:ext cx="1325959"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4" name="Freeform 113"/>
          <p:cNvSpPr/>
          <p:nvPr/>
        </p:nvSpPr>
        <p:spPr bwMode="auto">
          <a:xfrm rot="14591512">
            <a:off x="3096961" y="3729509"/>
            <a:ext cx="1387835" cy="3302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835" h="304800">
                <a:moveTo>
                  <a:pt x="0" y="152400"/>
                </a:moveTo>
                <a:lnTo>
                  <a:pt x="292893" y="0"/>
                </a:lnTo>
                <a:cubicBezTo>
                  <a:pt x="292099" y="27781"/>
                  <a:pt x="291306" y="55563"/>
                  <a:pt x="290512" y="83344"/>
                </a:cubicBezTo>
                <a:lnTo>
                  <a:pt x="1387835" y="1519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5" name="Freeform 114"/>
          <p:cNvSpPr/>
          <p:nvPr/>
        </p:nvSpPr>
        <p:spPr bwMode="auto">
          <a:xfrm rot="16200000">
            <a:off x="4102623" y="4838178"/>
            <a:ext cx="710154" cy="3302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7" name="Cross 116"/>
          <p:cNvSpPr/>
          <p:nvPr/>
        </p:nvSpPr>
        <p:spPr bwMode="auto">
          <a:xfrm rot="2700000">
            <a:off x="3130496" y="2384689"/>
            <a:ext cx="596525" cy="64623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8" name="Rectangular Callout 117"/>
          <p:cNvSpPr/>
          <p:nvPr/>
        </p:nvSpPr>
        <p:spPr bwMode="auto">
          <a:xfrm>
            <a:off x="825500" y="1905000"/>
            <a:ext cx="1898650" cy="369328"/>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Node Failure</a:t>
            </a:r>
          </a:p>
        </p:txBody>
      </p:sp>
      <p:sp>
        <p:nvSpPr>
          <p:cNvPr id="119" name="Rectangular Callout 118"/>
          <p:cNvSpPr/>
          <p:nvPr/>
        </p:nvSpPr>
        <p:spPr bwMode="auto">
          <a:xfrm>
            <a:off x="6851650" y="3415100"/>
            <a:ext cx="1898650" cy="1200325"/>
          </a:xfrm>
          <a:prstGeom prst="wedgeRectCallout">
            <a:avLst>
              <a:gd name="adj1" fmla="val -69092"/>
              <a:gd name="adj2" fmla="val -53562"/>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Brief queuing of I/O while volume ownership is changed</a:t>
            </a:r>
          </a:p>
        </p:txBody>
      </p:sp>
      <p:sp>
        <p:nvSpPr>
          <p:cNvPr id="120" name="Freeform 119"/>
          <p:cNvSpPr/>
          <p:nvPr/>
        </p:nvSpPr>
        <p:spPr bwMode="auto">
          <a:xfrm rot="7630180">
            <a:off x="3338194" y="2597271"/>
            <a:ext cx="2507653" cy="2421179"/>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1482474"/>
              <a:gd name="connsiteY0" fmla="*/ 152400 h 2234934"/>
              <a:gd name="connsiteX1" fmla="*/ 292893 w 1482474"/>
              <a:gd name="connsiteY1" fmla="*/ 0 h 2234934"/>
              <a:gd name="connsiteX2" fmla="*/ 290512 w 1482474"/>
              <a:gd name="connsiteY2" fmla="*/ 83344 h 2234934"/>
              <a:gd name="connsiteX3" fmla="*/ 1482474 w 1482474"/>
              <a:gd name="connsiteY3" fmla="*/ 2234934 h 2234934"/>
              <a:gd name="connsiteX4" fmla="*/ 288131 w 1482474"/>
              <a:gd name="connsiteY4" fmla="*/ 226219 h 2234934"/>
              <a:gd name="connsiteX5" fmla="*/ 292893 w 1482474"/>
              <a:gd name="connsiteY5" fmla="*/ 304800 h 2234934"/>
              <a:gd name="connsiteX6" fmla="*/ 0 w 1482474"/>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2941372"/>
              <a:gd name="connsiteY0" fmla="*/ 152400 h 2234934"/>
              <a:gd name="connsiteX1" fmla="*/ 292893 w 2941372"/>
              <a:gd name="connsiteY1" fmla="*/ 0 h 2234934"/>
              <a:gd name="connsiteX2" fmla="*/ 290512 w 2941372"/>
              <a:gd name="connsiteY2" fmla="*/ 83344 h 2234934"/>
              <a:gd name="connsiteX3" fmla="*/ 1482474 w 2941372"/>
              <a:gd name="connsiteY3" fmla="*/ 2234934 h 2234934"/>
              <a:gd name="connsiteX4" fmla="*/ 288131 w 2941372"/>
              <a:gd name="connsiteY4" fmla="*/ 226219 h 2234934"/>
              <a:gd name="connsiteX5" fmla="*/ 292893 w 2941372"/>
              <a:gd name="connsiteY5" fmla="*/ 304800 h 2234934"/>
              <a:gd name="connsiteX6" fmla="*/ 0 w 2941372"/>
              <a:gd name="connsiteY6" fmla="*/ 152400 h 2234934"/>
              <a:gd name="connsiteX0" fmla="*/ 0 w 1924795"/>
              <a:gd name="connsiteY0" fmla="*/ 152400 h 2234934"/>
              <a:gd name="connsiteX1" fmla="*/ 292893 w 1924795"/>
              <a:gd name="connsiteY1" fmla="*/ 0 h 2234934"/>
              <a:gd name="connsiteX2" fmla="*/ 290512 w 1924795"/>
              <a:gd name="connsiteY2" fmla="*/ 83344 h 2234934"/>
              <a:gd name="connsiteX3" fmla="*/ 1482474 w 1924795"/>
              <a:gd name="connsiteY3" fmla="*/ 2234934 h 2234934"/>
              <a:gd name="connsiteX4" fmla="*/ 288131 w 1924795"/>
              <a:gd name="connsiteY4" fmla="*/ 226219 h 2234934"/>
              <a:gd name="connsiteX5" fmla="*/ 292893 w 1924795"/>
              <a:gd name="connsiteY5" fmla="*/ 304800 h 2234934"/>
              <a:gd name="connsiteX6" fmla="*/ 0 w 1924795"/>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 name="connsiteX0" fmla="*/ 0 w 2507653"/>
              <a:gd name="connsiteY0" fmla="*/ 152400 h 2234934"/>
              <a:gd name="connsiteX1" fmla="*/ 292893 w 2507653"/>
              <a:gd name="connsiteY1" fmla="*/ 0 h 2234934"/>
              <a:gd name="connsiteX2" fmla="*/ 290512 w 2507653"/>
              <a:gd name="connsiteY2" fmla="*/ 83344 h 2234934"/>
              <a:gd name="connsiteX3" fmla="*/ 1482474 w 2507653"/>
              <a:gd name="connsiteY3" fmla="*/ 2234934 h 2234934"/>
              <a:gd name="connsiteX4" fmla="*/ 288131 w 2507653"/>
              <a:gd name="connsiteY4" fmla="*/ 226219 h 2234934"/>
              <a:gd name="connsiteX5" fmla="*/ 292893 w 2507653"/>
              <a:gd name="connsiteY5" fmla="*/ 304800 h 2234934"/>
              <a:gd name="connsiteX6" fmla="*/ 0 w 2507653"/>
              <a:gd name="connsiteY6" fmla="*/ 152400 h 2234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7653" h="2234934">
                <a:moveTo>
                  <a:pt x="0" y="152400"/>
                </a:moveTo>
                <a:lnTo>
                  <a:pt x="292893" y="0"/>
                </a:lnTo>
                <a:cubicBezTo>
                  <a:pt x="292099" y="27781"/>
                  <a:pt x="291306" y="55563"/>
                  <a:pt x="290512" y="83344"/>
                </a:cubicBezTo>
                <a:cubicBezTo>
                  <a:pt x="2507653" y="204901"/>
                  <a:pt x="1924795" y="1369521"/>
                  <a:pt x="1482474" y="2234934"/>
                </a:cubicBezTo>
                <a:cubicBezTo>
                  <a:pt x="2061450" y="591946"/>
                  <a:pt x="1604262" y="371237"/>
                  <a:pt x="288131" y="226219"/>
                </a:cubicBezTo>
                <a:lnTo>
                  <a:pt x="292893" y="304800"/>
                </a:lnTo>
                <a:lnTo>
                  <a:pt x="0" y="152400"/>
                </a:lnTo>
                <a:close/>
              </a:path>
            </a:pathLst>
          </a:custGeom>
          <a:gradFill>
            <a:gsLst>
              <a:gs pos="0">
                <a:srgbClr val="DDEBCF">
                  <a:alpha val="33000"/>
                </a:srgbClr>
              </a:gs>
              <a:gs pos="50000">
                <a:srgbClr val="9CB86E"/>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2" name="Rectangular Callout 121"/>
          <p:cNvSpPr/>
          <p:nvPr/>
        </p:nvSpPr>
        <p:spPr bwMode="auto">
          <a:xfrm>
            <a:off x="1320800" y="4114800"/>
            <a:ext cx="1898650" cy="923326"/>
          </a:xfrm>
          <a:prstGeom prst="wedgeRectCallout">
            <a:avLst>
              <a:gd name="adj1" fmla="val 59748"/>
              <a:gd name="adj2" fmla="val -118448"/>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Volume relocates to a healthy node</a:t>
            </a:r>
          </a:p>
        </p:txBody>
      </p:sp>
      <p:sp>
        <p:nvSpPr>
          <p:cNvPr id="123" name="Rectangular Callout 122"/>
          <p:cNvSpPr/>
          <p:nvPr/>
        </p:nvSpPr>
        <p:spPr bwMode="auto">
          <a:xfrm>
            <a:off x="7677150" y="2133600"/>
            <a:ext cx="1898650" cy="923326"/>
          </a:xfrm>
          <a:prstGeom prst="wedgeRectCallout">
            <a:avLst>
              <a:gd name="adj1" fmla="val -82716"/>
              <a:gd name="adj2" fmla="val -11164"/>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VM running on Node 2 is unaffected</a:t>
            </a:r>
          </a:p>
        </p:txBody>
      </p:sp>
      <p:sp>
        <p:nvSpPr>
          <p:cNvPr id="124" name="Cross 123"/>
          <p:cNvSpPr/>
          <p:nvPr/>
        </p:nvSpPr>
        <p:spPr bwMode="auto">
          <a:xfrm rot="2700000">
            <a:off x="4533846" y="2460891"/>
            <a:ext cx="596525" cy="646235"/>
          </a:xfrm>
          <a:prstGeom prst="plus">
            <a:avLst>
              <a:gd name="adj" fmla="val 40000"/>
            </a:avLst>
          </a:prstGeom>
          <a:gradFill>
            <a:gsLst>
              <a:gs pos="0">
                <a:schemeClr val="accent1">
                  <a:lumMod val="75000"/>
                </a:schemeClr>
              </a:gs>
              <a:gs pos="50000">
                <a:srgbClr val="FF0000"/>
              </a:gs>
              <a:gs pos="70000">
                <a:schemeClr val="accent1"/>
              </a:gs>
              <a:gs pos="100000">
                <a:srgbClr val="FF00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5" name="TextBox 124"/>
          <p:cNvSpPr txBox="1"/>
          <p:nvPr/>
        </p:nvSpPr>
        <p:spPr>
          <a:xfrm>
            <a:off x="412750" y="816252"/>
            <a:ext cx="5365750" cy="507831"/>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Node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sp>
        <p:nvSpPr>
          <p:cNvPr id="126" name="TextBox 125"/>
          <p:cNvSpPr txBox="1"/>
          <p:nvPr/>
        </p:nvSpPr>
        <p:spPr>
          <a:xfrm>
            <a:off x="412750" y="816252"/>
            <a:ext cx="5365750" cy="507831"/>
          </a:xfrm>
          <a:prstGeom prst="rect">
            <a:avLst/>
          </a:prstGeom>
        </p:spPr>
        <p:txBody>
          <a:bodyPr vert="horz" wrap="square" lIns="0" tIns="0" rIns="0" bIns="0" rtlCol="0" anchor="t">
            <a:noAutofit/>
          </a:bodyPr>
          <a:lstStyle/>
          <a:p>
            <a:pPr defTabSz="912813" eaLnBrk="0" hangingPunct="0">
              <a:lnSpc>
                <a:spcPct val="90000"/>
              </a:lnSpc>
            </a:pPr>
            <a:r>
              <a:rPr lang="en-US" sz="3000" spc="-150" dirty="0" smtClean="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rPr>
              <a:t>Network Fault Tolerance</a:t>
            </a:r>
            <a:endParaRPr lang="en-US" sz="3000" spc="-150" dirty="0">
              <a:ln w="3175">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effectLst>
                <a:outerShdw blurRad="50800" dist="38100" dir="2700000" algn="tl" rotWithShape="0">
                  <a:prstClr val="black">
                    <a:alpha val="40000"/>
                  </a:prstClr>
                </a:outerShdw>
              </a:effectLst>
              <a:latin typeface="Segoe" pitchFamily="34" charset="0"/>
            </a:endParaRPr>
          </a:p>
        </p:txBody>
      </p:sp>
      <p:sp>
        <p:nvSpPr>
          <p:cNvPr id="137" name="Freeform 136"/>
          <p:cNvSpPr/>
          <p:nvPr/>
        </p:nvSpPr>
        <p:spPr bwMode="auto">
          <a:xfrm>
            <a:off x="3714750" y="1295400"/>
            <a:ext cx="1325959"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8" name="Freeform 137"/>
          <p:cNvSpPr/>
          <p:nvPr/>
        </p:nvSpPr>
        <p:spPr bwMode="auto">
          <a:xfrm rot="5400000">
            <a:off x="6248923" y="1790177"/>
            <a:ext cx="710154" cy="3302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9" name="Freeform 138"/>
          <p:cNvSpPr/>
          <p:nvPr/>
        </p:nvSpPr>
        <p:spPr bwMode="auto">
          <a:xfrm rot="16200000">
            <a:off x="3112023" y="1790177"/>
            <a:ext cx="710154" cy="3302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387835"/>
              <a:gd name="connsiteY0" fmla="*/ 152400 h 304800"/>
              <a:gd name="connsiteX1" fmla="*/ 292893 w 1387835"/>
              <a:gd name="connsiteY1" fmla="*/ 0 h 304800"/>
              <a:gd name="connsiteX2" fmla="*/ 290512 w 1387835"/>
              <a:gd name="connsiteY2" fmla="*/ 83344 h 304800"/>
              <a:gd name="connsiteX3" fmla="*/ 1387835 w 1387835"/>
              <a:gd name="connsiteY3" fmla="*/ 151975 h 304800"/>
              <a:gd name="connsiteX4" fmla="*/ 288131 w 1387835"/>
              <a:gd name="connsiteY4" fmla="*/ 226219 h 304800"/>
              <a:gd name="connsiteX5" fmla="*/ 292893 w 1387835"/>
              <a:gd name="connsiteY5" fmla="*/ 304800 h 304800"/>
              <a:gd name="connsiteX6" fmla="*/ 0 w 1387835"/>
              <a:gd name="connsiteY6" fmla="*/ 152400 h 304800"/>
              <a:gd name="connsiteX0" fmla="*/ 0 w 710154"/>
              <a:gd name="connsiteY0" fmla="*/ 152400 h 304800"/>
              <a:gd name="connsiteX1" fmla="*/ 292893 w 710154"/>
              <a:gd name="connsiteY1" fmla="*/ 0 h 304800"/>
              <a:gd name="connsiteX2" fmla="*/ 290512 w 710154"/>
              <a:gd name="connsiteY2" fmla="*/ 83344 h 304800"/>
              <a:gd name="connsiteX3" fmla="*/ 710154 w 710154"/>
              <a:gd name="connsiteY3" fmla="*/ 160090 h 304800"/>
              <a:gd name="connsiteX4" fmla="*/ 288131 w 710154"/>
              <a:gd name="connsiteY4" fmla="*/ 226219 h 304800"/>
              <a:gd name="connsiteX5" fmla="*/ 292893 w 710154"/>
              <a:gd name="connsiteY5" fmla="*/ 304800 h 304800"/>
              <a:gd name="connsiteX6" fmla="*/ 0 w 710154"/>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154" h="304800">
                <a:moveTo>
                  <a:pt x="0" y="152400"/>
                </a:moveTo>
                <a:lnTo>
                  <a:pt x="292893" y="0"/>
                </a:lnTo>
                <a:cubicBezTo>
                  <a:pt x="292099" y="27781"/>
                  <a:pt x="291306" y="55563"/>
                  <a:pt x="290512" y="83344"/>
                </a:cubicBezTo>
                <a:lnTo>
                  <a:pt x="710154" y="160090"/>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0" name="Rectangular Callout 139"/>
          <p:cNvSpPr/>
          <p:nvPr/>
        </p:nvSpPr>
        <p:spPr bwMode="auto">
          <a:xfrm>
            <a:off x="412750" y="1563474"/>
            <a:ext cx="2393950" cy="646327"/>
          </a:xfrm>
          <a:prstGeom prst="wedgeRectCallout">
            <a:avLst>
              <a:gd name="adj1" fmla="val 58299"/>
              <a:gd name="adj2" fmla="val 11400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Routed to Redundant Network</a:t>
            </a:r>
          </a:p>
        </p:txBody>
      </p:sp>
      <p:sp>
        <p:nvSpPr>
          <p:cNvPr id="142" name="Isosceles Triangle 141"/>
          <p:cNvSpPr/>
          <p:nvPr/>
        </p:nvSpPr>
        <p:spPr bwMode="auto">
          <a:xfrm rot="5400000">
            <a:off x="155387" y="6421399"/>
            <a:ext cx="293914" cy="274489"/>
          </a:xfrm>
          <a:prstGeom prst="triangle">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3" name="Rectangle 142"/>
          <p:cNvSpPr/>
          <p:nvPr/>
        </p:nvSpPr>
        <p:spPr bwMode="auto">
          <a:xfrm>
            <a:off x="577852" y="6430057"/>
            <a:ext cx="278606" cy="257175"/>
          </a:xfrm>
          <a:prstGeom prst="rect">
            <a:avLst/>
          </a:prstGeom>
          <a:gradFill flip="none" rotWithShape="1">
            <a:gsLst>
              <a:gs pos="0">
                <a:schemeClr val="accent5">
                  <a:lumMod val="20000"/>
                  <a:lumOff val="80000"/>
                </a:schemeClr>
              </a:gs>
              <a:gs pos="50000">
                <a:schemeClr val="accent5">
                  <a:lumMod val="60000"/>
                  <a:lumOff val="40000"/>
                </a:schemeClr>
              </a:gs>
              <a:gs pos="70000">
                <a:schemeClr val="accent5">
                  <a:lumMod val="60000"/>
                  <a:lumOff val="40000"/>
                </a:schemeClr>
              </a:gs>
              <a:gs pos="100000">
                <a:schemeClr val="accent5"/>
              </a:gs>
            </a:gsLst>
            <a:path path="circle">
              <a:fillToRect l="100000" t="100000"/>
            </a:path>
            <a:tileRect r="-100000" b="-10000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Freeform 49"/>
          <p:cNvSpPr/>
          <p:nvPr/>
        </p:nvSpPr>
        <p:spPr bwMode="auto">
          <a:xfrm>
            <a:off x="5283200" y="1295400"/>
            <a:ext cx="1325959" cy="304800"/>
          </a:xfrm>
          <a:custGeom>
            <a:avLst/>
            <a:gdLst>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 name="connsiteX0" fmla="*/ 0 w 1528762"/>
              <a:gd name="connsiteY0" fmla="*/ 152400 h 304800"/>
              <a:gd name="connsiteX1" fmla="*/ 292893 w 1528762"/>
              <a:gd name="connsiteY1" fmla="*/ 0 h 304800"/>
              <a:gd name="connsiteX2" fmla="*/ 290512 w 1528762"/>
              <a:gd name="connsiteY2" fmla="*/ 83344 h 304800"/>
              <a:gd name="connsiteX3" fmla="*/ 1528762 w 1528762"/>
              <a:gd name="connsiteY3" fmla="*/ 142875 h 304800"/>
              <a:gd name="connsiteX4" fmla="*/ 288131 w 1528762"/>
              <a:gd name="connsiteY4" fmla="*/ 226219 h 304800"/>
              <a:gd name="connsiteX5" fmla="*/ 292893 w 1528762"/>
              <a:gd name="connsiteY5" fmla="*/ 304800 h 304800"/>
              <a:gd name="connsiteX6" fmla="*/ 0 w 1528762"/>
              <a:gd name="connsiteY6" fmla="*/ 152400 h 304800"/>
              <a:gd name="connsiteX0" fmla="*/ 0 w 1223962"/>
              <a:gd name="connsiteY0" fmla="*/ 152400 h 304800"/>
              <a:gd name="connsiteX1" fmla="*/ 292893 w 1223962"/>
              <a:gd name="connsiteY1" fmla="*/ 0 h 304800"/>
              <a:gd name="connsiteX2" fmla="*/ 290512 w 1223962"/>
              <a:gd name="connsiteY2" fmla="*/ 83344 h 304800"/>
              <a:gd name="connsiteX3" fmla="*/ 1223962 w 1223962"/>
              <a:gd name="connsiteY3" fmla="*/ 142875 h 304800"/>
              <a:gd name="connsiteX4" fmla="*/ 288131 w 1223962"/>
              <a:gd name="connsiteY4" fmla="*/ 226219 h 304800"/>
              <a:gd name="connsiteX5" fmla="*/ 292893 w 1223962"/>
              <a:gd name="connsiteY5" fmla="*/ 304800 h 304800"/>
              <a:gd name="connsiteX6" fmla="*/ 0 w 1223962"/>
              <a:gd name="connsiteY6" fmla="*/ 1524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3962" h="304800">
                <a:moveTo>
                  <a:pt x="0" y="152400"/>
                </a:moveTo>
                <a:lnTo>
                  <a:pt x="292893" y="0"/>
                </a:lnTo>
                <a:cubicBezTo>
                  <a:pt x="292099" y="27781"/>
                  <a:pt x="291306" y="55563"/>
                  <a:pt x="290512" y="83344"/>
                </a:cubicBezTo>
                <a:lnTo>
                  <a:pt x="1223962" y="142875"/>
                </a:lnTo>
                <a:lnTo>
                  <a:pt x="288131" y="226219"/>
                </a:lnTo>
                <a:lnTo>
                  <a:pt x="292893" y="304800"/>
                </a:lnTo>
                <a:lnTo>
                  <a:pt x="0" y="152400"/>
                </a:lnTo>
                <a:close/>
              </a:path>
            </a:pathLst>
          </a:custGeom>
          <a:gradFill>
            <a:gsLst>
              <a:gs pos="0">
                <a:srgbClr val="DDEBCF">
                  <a:alpha val="0"/>
                </a:srgbClr>
              </a:gs>
              <a:gs pos="50000">
                <a:srgbClr val="9CB86E">
                  <a:alpha val="59000"/>
                </a:srgbClr>
              </a:gs>
              <a:gs pos="100000">
                <a:srgbClr val="279600"/>
              </a:gs>
            </a:gsLst>
            <a:lin ang="10800000" scaled="0"/>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ular Callout 50"/>
          <p:cNvSpPr/>
          <p:nvPr/>
        </p:nvSpPr>
        <p:spPr bwMode="auto">
          <a:xfrm>
            <a:off x="5943600" y="4038600"/>
            <a:ext cx="1898650" cy="923326"/>
          </a:xfrm>
          <a:prstGeom prst="wedgeRectCallout">
            <a:avLst>
              <a:gd name="adj1" fmla="val -91709"/>
              <a:gd name="adj2" fmla="val -146245"/>
            </a:avLst>
          </a:prstGeom>
          <a:ln>
            <a:headEnd type="none" w="med" len="med"/>
            <a:tailEnd type="none" w="med" len="med"/>
          </a:ln>
          <a:effectLst>
            <a:glow rad="63500">
              <a:schemeClr val="accent5">
                <a:satMod val="175000"/>
                <a:alpha val="40000"/>
              </a:schemeClr>
            </a:glow>
            <a:outerShdw blurRad="50800" dist="38100" dir="5400000" rotWithShape="0">
              <a:srgbClr val="000000">
                <a:alpha val="35000"/>
              </a:srgbClr>
            </a:outerShdw>
          </a:effectLst>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spAutoFit/>
          </a:bodyPr>
          <a:lstStyle/>
          <a:p>
            <a:pPr algn="ctr" defTabSz="914099"/>
            <a:r>
              <a:rPr lang="en-US" dirty="0" smtClean="0">
                <a:solidFill>
                  <a:schemeClr val="tx1"/>
                </a:solidFill>
                <a:effectLst>
                  <a:outerShdw blurRad="38100" dist="38100" dir="2700000" algn="tl">
                    <a:srgbClr val="000000">
                      <a:alpha val="43137"/>
                    </a:srgbClr>
                  </a:outerShdw>
                </a:effectLst>
                <a:latin typeface="Segoe" pitchFamily="34" charset="0"/>
              </a:rPr>
              <a:t>Network Path Connectivity Failure</a:t>
            </a:r>
          </a:p>
        </p:txBody>
      </p:sp>
    </p:spTree>
    <p:extLst>
      <p:ext uri="{BB962C8B-B14F-4D97-AF65-F5344CB8AC3E}">
        <p14:creationId xmlns:p14="http://schemas.microsoft.com/office/powerpoint/2010/main" val="28361759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p:cTn id="7" dur="500" fill="hold"/>
                                        <p:tgtEl>
                                          <p:spTgt spid="104"/>
                                        </p:tgtEl>
                                        <p:attrNameLst>
                                          <p:attrName>ppt_w</p:attrName>
                                        </p:attrNameLst>
                                      </p:cBhvr>
                                      <p:tavLst>
                                        <p:tav tm="0">
                                          <p:val>
                                            <p:strVal val="4/3*#ppt_w"/>
                                          </p:val>
                                        </p:tav>
                                        <p:tav tm="100000">
                                          <p:val>
                                            <p:strVal val="#ppt_w"/>
                                          </p:val>
                                        </p:tav>
                                      </p:tavLst>
                                    </p:anim>
                                    <p:anim calcmode="lin" valueType="num">
                                      <p:cBhvr>
                                        <p:cTn id="8" dur="500" fill="hold"/>
                                        <p:tgtEl>
                                          <p:spTgt spid="104"/>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wipe(left)">
                                      <p:cBhvr>
                                        <p:cTn id="12" dur="500"/>
                                        <p:tgtEl>
                                          <p:spTgt spid="87"/>
                                        </p:tgtEl>
                                      </p:cBhvr>
                                    </p:animEffect>
                                  </p:childTnLst>
                                </p:cTn>
                              </p:par>
                              <p:par>
                                <p:cTn id="13" presetID="23" presetClass="entr" presetSubtype="288" fill="hold"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p:cTn id="15" dur="500" fill="hold"/>
                                        <p:tgtEl>
                                          <p:spTgt spid="102"/>
                                        </p:tgtEl>
                                        <p:attrNameLst>
                                          <p:attrName>ppt_w</p:attrName>
                                        </p:attrNameLst>
                                      </p:cBhvr>
                                      <p:tavLst>
                                        <p:tav tm="0">
                                          <p:val>
                                            <p:strVal val="4/3*#ppt_w"/>
                                          </p:val>
                                        </p:tav>
                                        <p:tav tm="100000">
                                          <p:val>
                                            <p:strVal val="#ppt_w"/>
                                          </p:val>
                                        </p:tav>
                                      </p:tavLst>
                                    </p:anim>
                                    <p:anim calcmode="lin" valueType="num">
                                      <p:cBhvr>
                                        <p:cTn id="16" dur="500" fill="hold"/>
                                        <p:tgtEl>
                                          <p:spTgt spid="102"/>
                                        </p:tgtEl>
                                        <p:attrNameLst>
                                          <p:attrName>ppt_h</p:attrName>
                                        </p:attrNameLst>
                                      </p:cBhvr>
                                      <p:tavLst>
                                        <p:tav tm="0">
                                          <p:val>
                                            <p:strVal val="4/3*#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wipe(right)">
                                      <p:cBhvr>
                                        <p:cTn id="21" dur="500"/>
                                        <p:tgtEl>
                                          <p:spTgt spid="111"/>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wipe(right)">
                                      <p:cBhvr>
                                        <p:cTn id="25" dur="500"/>
                                        <p:tgtEl>
                                          <p:spTgt spid="113"/>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114"/>
                                        </p:tgtEl>
                                        <p:attrNameLst>
                                          <p:attrName>style.visibility</p:attrName>
                                        </p:attrNameLst>
                                      </p:cBhvr>
                                      <p:to>
                                        <p:strVal val="visible"/>
                                      </p:to>
                                    </p:set>
                                    <p:animEffect transition="in" filter="wipe(up)">
                                      <p:cBhvr>
                                        <p:cTn id="29" dur="500"/>
                                        <p:tgtEl>
                                          <p:spTgt spid="114"/>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115"/>
                                        </p:tgtEl>
                                        <p:attrNameLst>
                                          <p:attrName>style.visibility</p:attrName>
                                        </p:attrNameLst>
                                      </p:cBhvr>
                                      <p:to>
                                        <p:strVal val="visible"/>
                                      </p:to>
                                    </p:set>
                                    <p:animEffect transition="in" filter="wipe(up)">
                                      <p:cBhvr>
                                        <p:cTn id="33" dur="500"/>
                                        <p:tgtEl>
                                          <p:spTgt spid="115"/>
                                        </p:tgtEl>
                                      </p:cBhvr>
                                    </p:animEffect>
                                  </p:childTnLst>
                                </p:cTn>
                              </p:par>
                            </p:childTnLst>
                          </p:cTn>
                        </p:par>
                        <p:par>
                          <p:cTn id="34" fill="hold">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Effect transition="in" filter="wipe(down)">
                                      <p:cBhvr>
                                        <p:cTn id="37" dur="500"/>
                                        <p:tgtEl>
                                          <p:spTgt spid="89"/>
                                        </p:tgtEl>
                                      </p:cBhvr>
                                    </p:animEffect>
                                  </p:childTnLst>
                                </p:cTn>
                              </p:par>
                              <p:par>
                                <p:cTn id="38" presetID="22" presetClass="entr" presetSubtype="4" fill="hold" grpId="2" nodeType="withEffect">
                                  <p:stCondLst>
                                    <p:cond delay="0"/>
                                  </p:stCondLst>
                                  <p:childTnLst>
                                    <p:set>
                                      <p:cBhvr>
                                        <p:cTn id="39" dur="1" fill="hold">
                                          <p:stCondLst>
                                            <p:cond delay="0"/>
                                          </p:stCondLst>
                                        </p:cTn>
                                        <p:tgtEl>
                                          <p:spTgt spid="88"/>
                                        </p:tgtEl>
                                        <p:attrNameLst>
                                          <p:attrName>style.visibility</p:attrName>
                                        </p:attrNameLst>
                                      </p:cBhvr>
                                      <p:to>
                                        <p:strVal val="visible"/>
                                      </p:to>
                                    </p:set>
                                    <p:animEffect transition="in" filter="wipe(down)">
                                      <p:cBhvr>
                                        <p:cTn id="40" dur="500"/>
                                        <p:tgtEl>
                                          <p:spTgt spid="88"/>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86"/>
                                        </p:tgtEl>
                                        <p:attrNameLst>
                                          <p:attrName>style.visibility</p:attrName>
                                        </p:attrNameLst>
                                      </p:cBhvr>
                                      <p:to>
                                        <p:strVal val="visible"/>
                                      </p:to>
                                    </p:set>
                                    <p:animEffect transition="in" filter="wipe(left)">
                                      <p:cBhvr>
                                        <p:cTn id="44" dur="500"/>
                                        <p:tgtEl>
                                          <p:spTgt spid="8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0" nodeType="clickEffect">
                                  <p:stCondLst>
                                    <p:cond delay="0"/>
                                  </p:stCondLst>
                                  <p:childTnLst>
                                    <p:animEffect transition="out" filter="fade">
                                      <p:cBhvr>
                                        <p:cTn id="48" dur="500"/>
                                        <p:tgtEl>
                                          <p:spTgt spid="88"/>
                                        </p:tgtEl>
                                      </p:cBhvr>
                                    </p:animEffect>
                                    <p:set>
                                      <p:cBhvr>
                                        <p:cTn id="49" dur="1" fill="hold">
                                          <p:stCondLst>
                                            <p:cond delay="499"/>
                                          </p:stCondLst>
                                        </p:cTn>
                                        <p:tgtEl>
                                          <p:spTgt spid="88"/>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67"/>
                                        </p:tgtEl>
                                      </p:cBhvr>
                                    </p:animEffect>
                                    <p:set>
                                      <p:cBhvr>
                                        <p:cTn id="52" dur="1" fill="hold">
                                          <p:stCondLst>
                                            <p:cond delay="499"/>
                                          </p:stCondLst>
                                        </p:cTn>
                                        <p:tgtEl>
                                          <p:spTgt spid="67"/>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7"/>
                                        </p:tgtEl>
                                      </p:cBhvr>
                                    </p:animEffect>
                                    <p:set>
                                      <p:cBhvr>
                                        <p:cTn id="55" dur="1" fill="hold">
                                          <p:stCondLst>
                                            <p:cond delay="499"/>
                                          </p:stCondLst>
                                        </p:cTn>
                                        <p:tgtEl>
                                          <p:spTgt spid="87"/>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6"/>
                                        </p:tgtEl>
                                      </p:cBhvr>
                                    </p:animEffect>
                                    <p:set>
                                      <p:cBhvr>
                                        <p:cTn id="58" dur="1" fill="hold">
                                          <p:stCondLst>
                                            <p:cond delay="499"/>
                                          </p:stCondLst>
                                        </p:cTn>
                                        <p:tgtEl>
                                          <p:spTgt spid="86"/>
                                        </p:tgtEl>
                                        <p:attrNameLst>
                                          <p:attrName>style.visibility</p:attrName>
                                        </p:attrNameLst>
                                      </p:cBhvr>
                                      <p:to>
                                        <p:strVal val="hidden"/>
                                      </p:to>
                                    </p:set>
                                  </p:childTnLst>
                                </p:cTn>
                              </p:par>
                            </p:childTnLst>
                          </p:cTn>
                        </p:par>
                        <p:par>
                          <p:cTn id="59" fill="hold">
                            <p:stCondLst>
                              <p:cond delay="500"/>
                            </p:stCondLst>
                            <p:childTnLst>
                              <p:par>
                                <p:cTn id="60" presetID="10" presetClass="exit" presetSubtype="0" fill="hold" grpId="1" nodeType="afterEffect">
                                  <p:stCondLst>
                                    <p:cond delay="0"/>
                                  </p:stCondLst>
                                  <p:childTnLst>
                                    <p:animEffect transition="out" filter="fade">
                                      <p:cBhvr>
                                        <p:cTn id="61" dur="500"/>
                                        <p:tgtEl>
                                          <p:spTgt spid="89"/>
                                        </p:tgtEl>
                                      </p:cBhvr>
                                    </p:animEffect>
                                    <p:set>
                                      <p:cBhvr>
                                        <p:cTn id="62" dur="1" fill="hold">
                                          <p:stCondLst>
                                            <p:cond delay="499"/>
                                          </p:stCondLst>
                                        </p:cTn>
                                        <p:tgtEl>
                                          <p:spTgt spid="89"/>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02"/>
                                        </p:tgtEl>
                                      </p:cBhvr>
                                    </p:animEffect>
                                    <p:set>
                                      <p:cBhvr>
                                        <p:cTn id="65" dur="1" fill="hold">
                                          <p:stCondLst>
                                            <p:cond delay="499"/>
                                          </p:stCondLst>
                                        </p:cTn>
                                        <p:tgtEl>
                                          <p:spTgt spid="102"/>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04"/>
                                        </p:tgtEl>
                                      </p:cBhvr>
                                    </p:animEffect>
                                    <p:set>
                                      <p:cBhvr>
                                        <p:cTn id="68" dur="1" fill="hold">
                                          <p:stCondLst>
                                            <p:cond delay="499"/>
                                          </p:stCondLst>
                                        </p:cTn>
                                        <p:tgtEl>
                                          <p:spTgt spid="104"/>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11"/>
                                        </p:tgtEl>
                                      </p:cBhvr>
                                    </p:animEffect>
                                    <p:set>
                                      <p:cBhvr>
                                        <p:cTn id="71" dur="1" fill="hold">
                                          <p:stCondLst>
                                            <p:cond delay="499"/>
                                          </p:stCondLst>
                                        </p:cTn>
                                        <p:tgtEl>
                                          <p:spTgt spid="111"/>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13"/>
                                        </p:tgtEl>
                                      </p:cBhvr>
                                    </p:animEffect>
                                    <p:set>
                                      <p:cBhvr>
                                        <p:cTn id="74" dur="1" fill="hold">
                                          <p:stCondLst>
                                            <p:cond delay="499"/>
                                          </p:stCondLst>
                                        </p:cTn>
                                        <p:tgtEl>
                                          <p:spTgt spid="113"/>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14"/>
                                        </p:tgtEl>
                                      </p:cBhvr>
                                    </p:animEffect>
                                    <p:set>
                                      <p:cBhvr>
                                        <p:cTn id="77" dur="1" fill="hold">
                                          <p:stCondLst>
                                            <p:cond delay="499"/>
                                          </p:stCondLst>
                                        </p:cTn>
                                        <p:tgtEl>
                                          <p:spTgt spid="11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15"/>
                                        </p:tgtEl>
                                      </p:cBhvr>
                                    </p:animEffect>
                                    <p:set>
                                      <p:cBhvr>
                                        <p:cTn id="80" dur="1" fill="hold">
                                          <p:stCondLst>
                                            <p:cond delay="499"/>
                                          </p:stCondLst>
                                        </p:cTn>
                                        <p:tgtEl>
                                          <p:spTgt spid="115"/>
                                        </p:tgtEl>
                                        <p:attrNameLst>
                                          <p:attrName>style.visibility</p:attrName>
                                        </p:attrNameLst>
                                      </p:cBhvr>
                                      <p:to>
                                        <p:strVal val="hidden"/>
                                      </p:to>
                                    </p:se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125"/>
                                        </p:tgtEl>
                                        <p:attrNameLst>
                                          <p:attrName>style.visibility</p:attrName>
                                        </p:attrNameLst>
                                      </p:cBhvr>
                                      <p:to>
                                        <p:strVal val="visible"/>
                                      </p:to>
                                    </p:set>
                                    <p:animEffect transition="in" filter="wipe(left)">
                                      <p:cBhvr>
                                        <p:cTn id="84" dur="500"/>
                                        <p:tgtEl>
                                          <p:spTgt spid="125"/>
                                        </p:tgtEl>
                                      </p:cBhvr>
                                    </p:animEffect>
                                  </p:childTnLst>
                                </p:cTn>
                              </p:par>
                            </p:childTnLst>
                          </p:cTn>
                        </p:par>
                        <p:par>
                          <p:cTn id="85" fill="hold">
                            <p:stCondLst>
                              <p:cond delay="1500"/>
                            </p:stCondLst>
                            <p:childTnLst>
                              <p:par>
                                <p:cTn id="86" presetID="23" presetClass="entr" presetSubtype="288" fill="hold" grpId="0" nodeType="afterEffect">
                                  <p:stCondLst>
                                    <p:cond delay="0"/>
                                  </p:stCondLst>
                                  <p:childTnLst>
                                    <p:set>
                                      <p:cBhvr>
                                        <p:cTn id="87" dur="1" fill="hold">
                                          <p:stCondLst>
                                            <p:cond delay="0"/>
                                          </p:stCondLst>
                                        </p:cTn>
                                        <p:tgtEl>
                                          <p:spTgt spid="117"/>
                                        </p:tgtEl>
                                        <p:attrNameLst>
                                          <p:attrName>style.visibility</p:attrName>
                                        </p:attrNameLst>
                                      </p:cBhvr>
                                      <p:to>
                                        <p:strVal val="visible"/>
                                      </p:to>
                                    </p:set>
                                    <p:anim calcmode="lin" valueType="num">
                                      <p:cBhvr>
                                        <p:cTn id="88" dur="500" fill="hold"/>
                                        <p:tgtEl>
                                          <p:spTgt spid="117"/>
                                        </p:tgtEl>
                                        <p:attrNameLst>
                                          <p:attrName>ppt_w</p:attrName>
                                        </p:attrNameLst>
                                      </p:cBhvr>
                                      <p:tavLst>
                                        <p:tav tm="0">
                                          <p:val>
                                            <p:strVal val="4/3*#ppt_w"/>
                                          </p:val>
                                        </p:tav>
                                        <p:tav tm="100000">
                                          <p:val>
                                            <p:strVal val="#ppt_w"/>
                                          </p:val>
                                        </p:tav>
                                      </p:tavLst>
                                    </p:anim>
                                    <p:anim calcmode="lin" valueType="num">
                                      <p:cBhvr>
                                        <p:cTn id="89" dur="500" fill="hold"/>
                                        <p:tgtEl>
                                          <p:spTgt spid="117"/>
                                        </p:tgtEl>
                                        <p:attrNameLst>
                                          <p:attrName>ppt_h</p:attrName>
                                        </p:attrNameLst>
                                      </p:cBhvr>
                                      <p:tavLst>
                                        <p:tav tm="0">
                                          <p:val>
                                            <p:strVal val="4/3*#ppt_h"/>
                                          </p:val>
                                        </p:tav>
                                        <p:tav tm="100000">
                                          <p:val>
                                            <p:strVal val="#ppt_h"/>
                                          </p:val>
                                        </p:tav>
                                      </p:tavLst>
                                    </p:anim>
                                  </p:childTnLst>
                                </p:cTn>
                              </p:par>
                            </p:childTnLst>
                          </p:cTn>
                        </p:par>
                        <p:par>
                          <p:cTn id="90" fill="hold">
                            <p:stCondLst>
                              <p:cond delay="2000"/>
                            </p:stCondLst>
                            <p:childTnLst>
                              <p:par>
                                <p:cTn id="91" presetID="22" presetClass="entr" presetSubtype="8"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left)">
                                      <p:cBhvr>
                                        <p:cTn id="93" dur="500"/>
                                        <p:tgtEl>
                                          <p:spTgt spid="118"/>
                                        </p:tgtEl>
                                      </p:cBhvr>
                                    </p:animEffect>
                                  </p:childTnLst>
                                </p:cTn>
                              </p:par>
                            </p:childTnLst>
                          </p:cTn>
                        </p:par>
                        <p:par>
                          <p:cTn id="94" fill="hold">
                            <p:stCondLst>
                              <p:cond delay="2500"/>
                            </p:stCondLst>
                            <p:childTnLst>
                              <p:par>
                                <p:cTn id="95" presetID="22" presetClass="entr" presetSubtype="1" fill="hold" grpId="0" nodeType="after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wipe(up)">
                                      <p:cBhvr>
                                        <p:cTn id="97" dur="500"/>
                                        <p:tgtEl>
                                          <p:spTgt spid="122"/>
                                        </p:tgtEl>
                                      </p:cBhvr>
                                    </p:animEffect>
                                  </p:childTnLst>
                                </p:cTn>
                              </p:par>
                            </p:childTnLst>
                          </p:cTn>
                        </p:par>
                        <p:par>
                          <p:cTn id="98" fill="hold">
                            <p:stCondLst>
                              <p:cond delay="3000"/>
                            </p:stCondLst>
                            <p:childTnLst>
                              <p:par>
                                <p:cTn id="99" presetID="22" presetClass="entr" presetSubtype="8" fill="hold" grpId="0" nodeType="afterEffect">
                                  <p:stCondLst>
                                    <p:cond delay="0"/>
                                  </p:stCondLst>
                                  <p:childTnLst>
                                    <p:set>
                                      <p:cBhvr>
                                        <p:cTn id="100" dur="1" fill="hold">
                                          <p:stCondLst>
                                            <p:cond delay="0"/>
                                          </p:stCondLst>
                                        </p:cTn>
                                        <p:tgtEl>
                                          <p:spTgt spid="120"/>
                                        </p:tgtEl>
                                        <p:attrNameLst>
                                          <p:attrName>style.visibility</p:attrName>
                                        </p:attrNameLst>
                                      </p:cBhvr>
                                      <p:to>
                                        <p:strVal val="visible"/>
                                      </p:to>
                                    </p:set>
                                    <p:animEffect transition="in" filter="wipe(left)">
                                      <p:cBhvr>
                                        <p:cTn id="101" dur="500"/>
                                        <p:tgtEl>
                                          <p:spTgt spid="120"/>
                                        </p:tgtEl>
                                      </p:cBhvr>
                                    </p:animEffect>
                                  </p:childTnLst>
                                </p:cTn>
                              </p:par>
                            </p:childTnLst>
                          </p:cTn>
                        </p:par>
                        <p:par>
                          <p:cTn id="102" fill="hold">
                            <p:stCondLst>
                              <p:cond delay="3500"/>
                            </p:stCondLst>
                            <p:childTnLst>
                              <p:par>
                                <p:cTn id="103" presetID="22" presetClass="entr" presetSubtype="8" fill="hold" grpId="0" nodeType="after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500"/>
                                        <p:tgtEl>
                                          <p:spTgt spid="119"/>
                                        </p:tgtEl>
                                      </p:cBhvr>
                                    </p:animEffect>
                                  </p:childTnLst>
                                </p:cTn>
                              </p:par>
                            </p:childTnLst>
                          </p:cTn>
                        </p:par>
                        <p:par>
                          <p:cTn id="106" fill="hold">
                            <p:stCondLst>
                              <p:cond delay="4000"/>
                            </p:stCondLst>
                            <p:childTnLst>
                              <p:par>
                                <p:cTn id="107" presetID="23" presetClass="entr" presetSubtype="288" fill="hold" nodeType="afterEffect">
                                  <p:stCondLst>
                                    <p:cond delay="0"/>
                                  </p:stCondLst>
                                  <p:childTnLst>
                                    <p:set>
                                      <p:cBhvr>
                                        <p:cTn id="108" dur="1" fill="hold">
                                          <p:stCondLst>
                                            <p:cond delay="0"/>
                                          </p:stCondLst>
                                        </p:cTn>
                                        <p:tgtEl>
                                          <p:spTgt spid="102"/>
                                        </p:tgtEl>
                                        <p:attrNameLst>
                                          <p:attrName>style.visibility</p:attrName>
                                        </p:attrNameLst>
                                      </p:cBhvr>
                                      <p:to>
                                        <p:strVal val="visible"/>
                                      </p:to>
                                    </p:set>
                                    <p:anim calcmode="lin" valueType="num">
                                      <p:cBhvr>
                                        <p:cTn id="109" dur="500" fill="hold"/>
                                        <p:tgtEl>
                                          <p:spTgt spid="102"/>
                                        </p:tgtEl>
                                        <p:attrNameLst>
                                          <p:attrName>ppt_w</p:attrName>
                                        </p:attrNameLst>
                                      </p:cBhvr>
                                      <p:tavLst>
                                        <p:tav tm="0">
                                          <p:val>
                                            <p:strVal val="4/3*#ppt_w"/>
                                          </p:val>
                                        </p:tav>
                                        <p:tav tm="100000">
                                          <p:val>
                                            <p:strVal val="#ppt_w"/>
                                          </p:val>
                                        </p:tav>
                                      </p:tavLst>
                                    </p:anim>
                                    <p:anim calcmode="lin" valueType="num">
                                      <p:cBhvr>
                                        <p:cTn id="110" dur="500" fill="hold"/>
                                        <p:tgtEl>
                                          <p:spTgt spid="102"/>
                                        </p:tgtEl>
                                        <p:attrNameLst>
                                          <p:attrName>ppt_h</p:attrName>
                                        </p:attrNameLst>
                                      </p:cBhvr>
                                      <p:tavLst>
                                        <p:tav tm="0">
                                          <p:val>
                                            <p:strVal val="4/3*#ppt_h"/>
                                          </p:val>
                                        </p:tav>
                                        <p:tav tm="100000">
                                          <p:val>
                                            <p:strVal val="#ppt_h"/>
                                          </p:val>
                                        </p:tav>
                                      </p:tavLst>
                                    </p:anim>
                                  </p:childTnLst>
                                </p:cTn>
                              </p:par>
                            </p:childTnLst>
                          </p:cTn>
                        </p:par>
                        <p:par>
                          <p:cTn id="111" fill="hold">
                            <p:stCondLst>
                              <p:cond delay="4500"/>
                            </p:stCondLst>
                            <p:childTnLst>
                              <p:par>
                                <p:cTn id="112" presetID="22" presetClass="entr" presetSubtype="8" fill="hold" grpId="0" nodeType="afterEffect">
                                  <p:stCondLst>
                                    <p:cond delay="0"/>
                                  </p:stCondLst>
                                  <p:childTnLst>
                                    <p:set>
                                      <p:cBhvr>
                                        <p:cTn id="113" dur="1" fill="hold">
                                          <p:stCondLst>
                                            <p:cond delay="0"/>
                                          </p:stCondLst>
                                        </p:cTn>
                                        <p:tgtEl>
                                          <p:spTgt spid="123"/>
                                        </p:tgtEl>
                                        <p:attrNameLst>
                                          <p:attrName>style.visibility</p:attrName>
                                        </p:attrNameLst>
                                      </p:cBhvr>
                                      <p:to>
                                        <p:strVal val="visible"/>
                                      </p:to>
                                    </p:set>
                                    <p:animEffect transition="in" filter="wipe(left)">
                                      <p:cBhvr>
                                        <p:cTn id="114" dur="500"/>
                                        <p:tgtEl>
                                          <p:spTgt spid="123"/>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xit" presetSubtype="0" fill="hold" grpId="1" nodeType="clickEffect">
                                  <p:stCondLst>
                                    <p:cond delay="0"/>
                                  </p:stCondLst>
                                  <p:childTnLst>
                                    <p:animEffect transition="out" filter="fade">
                                      <p:cBhvr>
                                        <p:cTn id="118" dur="500"/>
                                        <p:tgtEl>
                                          <p:spTgt spid="117"/>
                                        </p:tgtEl>
                                      </p:cBhvr>
                                    </p:animEffect>
                                    <p:set>
                                      <p:cBhvr>
                                        <p:cTn id="119" dur="1" fill="hold">
                                          <p:stCondLst>
                                            <p:cond delay="499"/>
                                          </p:stCondLst>
                                        </p:cTn>
                                        <p:tgtEl>
                                          <p:spTgt spid="117"/>
                                        </p:tgtEl>
                                        <p:attrNameLst>
                                          <p:attrName>style.visibility</p:attrName>
                                        </p:attrNameLst>
                                      </p:cBhvr>
                                      <p:to>
                                        <p:strVal val="hidden"/>
                                      </p:to>
                                    </p:set>
                                  </p:childTnLst>
                                </p:cTn>
                              </p:par>
                              <p:par>
                                <p:cTn id="120" presetID="10" presetClass="exit" presetSubtype="0" fill="hold" grpId="1" nodeType="withEffect">
                                  <p:stCondLst>
                                    <p:cond delay="0"/>
                                  </p:stCondLst>
                                  <p:childTnLst>
                                    <p:animEffect transition="out" filter="fade">
                                      <p:cBhvr>
                                        <p:cTn id="121" dur="500"/>
                                        <p:tgtEl>
                                          <p:spTgt spid="118"/>
                                        </p:tgtEl>
                                      </p:cBhvr>
                                    </p:animEffect>
                                    <p:set>
                                      <p:cBhvr>
                                        <p:cTn id="122" dur="1" fill="hold">
                                          <p:stCondLst>
                                            <p:cond delay="499"/>
                                          </p:stCondLst>
                                        </p:cTn>
                                        <p:tgtEl>
                                          <p:spTgt spid="118"/>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122"/>
                                        </p:tgtEl>
                                      </p:cBhvr>
                                    </p:animEffect>
                                    <p:set>
                                      <p:cBhvr>
                                        <p:cTn id="125" dur="1" fill="hold">
                                          <p:stCondLst>
                                            <p:cond delay="499"/>
                                          </p:stCondLst>
                                        </p:cTn>
                                        <p:tgtEl>
                                          <p:spTgt spid="122"/>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20"/>
                                        </p:tgtEl>
                                      </p:cBhvr>
                                    </p:animEffect>
                                    <p:set>
                                      <p:cBhvr>
                                        <p:cTn id="128" dur="1" fill="hold">
                                          <p:stCondLst>
                                            <p:cond delay="499"/>
                                          </p:stCondLst>
                                        </p:cTn>
                                        <p:tgtEl>
                                          <p:spTgt spid="120"/>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19"/>
                                        </p:tgtEl>
                                      </p:cBhvr>
                                    </p:animEffect>
                                    <p:set>
                                      <p:cBhvr>
                                        <p:cTn id="131" dur="1" fill="hold">
                                          <p:stCondLst>
                                            <p:cond delay="499"/>
                                          </p:stCondLst>
                                        </p:cTn>
                                        <p:tgtEl>
                                          <p:spTgt spid="119"/>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23"/>
                                        </p:tgtEl>
                                      </p:cBhvr>
                                    </p:animEffect>
                                    <p:set>
                                      <p:cBhvr>
                                        <p:cTn id="134" dur="1" fill="hold">
                                          <p:stCondLst>
                                            <p:cond delay="499"/>
                                          </p:stCondLst>
                                        </p:cTn>
                                        <p:tgtEl>
                                          <p:spTgt spid="123"/>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102"/>
                                        </p:tgtEl>
                                      </p:cBhvr>
                                    </p:animEffect>
                                    <p:set>
                                      <p:cBhvr>
                                        <p:cTn id="137" dur="1" fill="hold">
                                          <p:stCondLst>
                                            <p:cond delay="499"/>
                                          </p:stCondLst>
                                        </p:cTn>
                                        <p:tgtEl>
                                          <p:spTgt spid="102"/>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25"/>
                                        </p:tgtEl>
                                      </p:cBhvr>
                                    </p:animEffect>
                                    <p:set>
                                      <p:cBhvr>
                                        <p:cTn id="140" dur="1" fill="hold">
                                          <p:stCondLst>
                                            <p:cond delay="499"/>
                                          </p:stCondLst>
                                        </p:cTn>
                                        <p:tgtEl>
                                          <p:spTgt spid="125"/>
                                        </p:tgtEl>
                                        <p:attrNameLst>
                                          <p:attrName>style.visibility</p:attrName>
                                        </p:attrNameLst>
                                      </p:cBhvr>
                                      <p:to>
                                        <p:strVal val="hidden"/>
                                      </p:to>
                                    </p:se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126"/>
                                        </p:tgtEl>
                                        <p:attrNameLst>
                                          <p:attrName>style.visibility</p:attrName>
                                        </p:attrNameLst>
                                      </p:cBhvr>
                                      <p:to>
                                        <p:strVal val="visible"/>
                                      </p:to>
                                    </p:set>
                                    <p:animEffect transition="in" filter="wipe(left)">
                                      <p:cBhvr>
                                        <p:cTn id="144" dur="500"/>
                                        <p:tgtEl>
                                          <p:spTgt spid="126"/>
                                        </p:tgtEl>
                                      </p:cBhvr>
                                    </p:animEffect>
                                  </p:childTnLst>
                                </p:cTn>
                              </p:par>
                            </p:childTnLst>
                          </p:cTn>
                        </p:par>
                        <p:par>
                          <p:cTn id="145" fill="hold">
                            <p:stCondLst>
                              <p:cond delay="1000"/>
                            </p:stCondLst>
                            <p:childTnLst>
                              <p:par>
                                <p:cTn id="146" presetID="23" presetClass="entr" presetSubtype="288" fill="hold" grpId="0" nodeType="afterEffect">
                                  <p:stCondLst>
                                    <p:cond delay="0"/>
                                  </p:stCondLst>
                                  <p:childTnLst>
                                    <p:set>
                                      <p:cBhvr>
                                        <p:cTn id="147" dur="1" fill="hold">
                                          <p:stCondLst>
                                            <p:cond delay="0"/>
                                          </p:stCondLst>
                                        </p:cTn>
                                        <p:tgtEl>
                                          <p:spTgt spid="124"/>
                                        </p:tgtEl>
                                        <p:attrNameLst>
                                          <p:attrName>style.visibility</p:attrName>
                                        </p:attrNameLst>
                                      </p:cBhvr>
                                      <p:to>
                                        <p:strVal val="visible"/>
                                      </p:to>
                                    </p:set>
                                    <p:anim calcmode="lin" valueType="num">
                                      <p:cBhvr>
                                        <p:cTn id="148" dur="500" fill="hold"/>
                                        <p:tgtEl>
                                          <p:spTgt spid="124"/>
                                        </p:tgtEl>
                                        <p:attrNameLst>
                                          <p:attrName>ppt_w</p:attrName>
                                        </p:attrNameLst>
                                      </p:cBhvr>
                                      <p:tavLst>
                                        <p:tav tm="0">
                                          <p:val>
                                            <p:strVal val="4/3*#ppt_w"/>
                                          </p:val>
                                        </p:tav>
                                        <p:tav tm="100000">
                                          <p:val>
                                            <p:strVal val="#ppt_w"/>
                                          </p:val>
                                        </p:tav>
                                      </p:tavLst>
                                    </p:anim>
                                    <p:anim calcmode="lin" valueType="num">
                                      <p:cBhvr>
                                        <p:cTn id="149" dur="500" fill="hold"/>
                                        <p:tgtEl>
                                          <p:spTgt spid="124"/>
                                        </p:tgtEl>
                                        <p:attrNameLst>
                                          <p:attrName>ppt_h</p:attrName>
                                        </p:attrNameLst>
                                      </p:cBhvr>
                                      <p:tavLst>
                                        <p:tav tm="0">
                                          <p:val>
                                            <p:strVal val="4/3*#ppt_h"/>
                                          </p:val>
                                        </p:tav>
                                        <p:tav tm="100000">
                                          <p:val>
                                            <p:strVal val="#ppt_h"/>
                                          </p:val>
                                        </p:tav>
                                      </p:tavLst>
                                    </p:anim>
                                  </p:childTnLst>
                                </p:cTn>
                              </p:par>
                            </p:childTnLst>
                          </p:cTn>
                        </p:par>
                        <p:par>
                          <p:cTn id="150" fill="hold">
                            <p:stCondLst>
                              <p:cond delay="1500"/>
                            </p:stCondLst>
                            <p:childTnLst>
                              <p:par>
                                <p:cTn id="151" presetID="22" presetClass="entr" presetSubtype="4" fill="hold" grpId="0" nodeType="afterEffect">
                                  <p:stCondLst>
                                    <p:cond delay="0"/>
                                  </p:stCondLst>
                                  <p:childTnLst>
                                    <p:set>
                                      <p:cBhvr>
                                        <p:cTn id="152" dur="1" fill="hold">
                                          <p:stCondLst>
                                            <p:cond delay="0"/>
                                          </p:stCondLst>
                                        </p:cTn>
                                        <p:tgtEl>
                                          <p:spTgt spid="51"/>
                                        </p:tgtEl>
                                        <p:attrNameLst>
                                          <p:attrName>style.visibility</p:attrName>
                                        </p:attrNameLst>
                                      </p:cBhvr>
                                      <p:to>
                                        <p:strVal val="visible"/>
                                      </p:to>
                                    </p:set>
                                    <p:animEffect transition="in" filter="wipe(down)">
                                      <p:cBhvr>
                                        <p:cTn id="153" dur="500"/>
                                        <p:tgtEl>
                                          <p:spTgt spid="51"/>
                                        </p:tgtEl>
                                      </p:cBhvr>
                                    </p:animEffect>
                                  </p:childTnLst>
                                </p:cTn>
                              </p:par>
                            </p:childTnLst>
                          </p:cTn>
                        </p:par>
                        <p:par>
                          <p:cTn id="154" fill="hold">
                            <p:stCondLst>
                              <p:cond delay="2000"/>
                            </p:stCondLst>
                            <p:childTnLst>
                              <p:par>
                                <p:cTn id="155" presetID="22" presetClass="entr" presetSubtype="4" fill="hold" nodeType="afterEffect">
                                  <p:stCondLst>
                                    <p:cond delay="0"/>
                                  </p:stCondLst>
                                  <p:childTnLst>
                                    <p:set>
                                      <p:cBhvr>
                                        <p:cTn id="156" dur="1" fill="hold">
                                          <p:stCondLst>
                                            <p:cond delay="0"/>
                                          </p:stCondLst>
                                        </p:cTn>
                                        <p:tgtEl>
                                          <p:spTgt spid="134"/>
                                        </p:tgtEl>
                                        <p:attrNameLst>
                                          <p:attrName>style.visibility</p:attrName>
                                        </p:attrNameLst>
                                      </p:cBhvr>
                                      <p:to>
                                        <p:strVal val="visible"/>
                                      </p:to>
                                    </p:set>
                                    <p:animEffect transition="in" filter="wipe(down)">
                                      <p:cBhvr>
                                        <p:cTn id="157" dur="500"/>
                                        <p:tgtEl>
                                          <p:spTgt spid="134"/>
                                        </p:tgtEl>
                                      </p:cBhvr>
                                    </p:animEffect>
                                  </p:childTnLst>
                                </p:cTn>
                              </p:par>
                            </p:childTnLst>
                          </p:cTn>
                        </p:par>
                        <p:par>
                          <p:cTn id="158" fill="hold">
                            <p:stCondLst>
                              <p:cond delay="2500"/>
                            </p:stCondLst>
                            <p:childTnLst>
                              <p:par>
                                <p:cTn id="159" presetID="22" presetClass="entr" presetSubtype="2" fill="hold" nodeType="afterEffect">
                                  <p:stCondLst>
                                    <p:cond delay="0"/>
                                  </p:stCondLst>
                                  <p:childTnLst>
                                    <p:set>
                                      <p:cBhvr>
                                        <p:cTn id="160" dur="1" fill="hold">
                                          <p:stCondLst>
                                            <p:cond delay="0"/>
                                          </p:stCondLst>
                                        </p:cTn>
                                        <p:tgtEl>
                                          <p:spTgt spid="127"/>
                                        </p:tgtEl>
                                        <p:attrNameLst>
                                          <p:attrName>style.visibility</p:attrName>
                                        </p:attrNameLst>
                                      </p:cBhvr>
                                      <p:to>
                                        <p:strVal val="visible"/>
                                      </p:to>
                                    </p:set>
                                    <p:animEffect transition="in" filter="wipe(right)">
                                      <p:cBhvr>
                                        <p:cTn id="161" dur="500"/>
                                        <p:tgtEl>
                                          <p:spTgt spid="127"/>
                                        </p:tgtEl>
                                      </p:cBhvr>
                                    </p:animEffect>
                                  </p:childTnLst>
                                </p:cTn>
                              </p:par>
                            </p:childTnLst>
                          </p:cTn>
                        </p:par>
                        <p:par>
                          <p:cTn id="162" fill="hold">
                            <p:stCondLst>
                              <p:cond delay="3000"/>
                            </p:stCondLst>
                            <p:childTnLst>
                              <p:par>
                                <p:cTn id="163" presetID="22" presetClass="entr" presetSubtype="1" fill="hold" nodeType="afterEffect">
                                  <p:stCondLst>
                                    <p:cond delay="0"/>
                                  </p:stCondLst>
                                  <p:childTnLst>
                                    <p:set>
                                      <p:cBhvr>
                                        <p:cTn id="164" dur="1" fill="hold">
                                          <p:stCondLst>
                                            <p:cond delay="0"/>
                                          </p:stCondLst>
                                        </p:cTn>
                                        <p:tgtEl>
                                          <p:spTgt spid="129"/>
                                        </p:tgtEl>
                                        <p:attrNameLst>
                                          <p:attrName>style.visibility</p:attrName>
                                        </p:attrNameLst>
                                      </p:cBhvr>
                                      <p:to>
                                        <p:strVal val="visible"/>
                                      </p:to>
                                    </p:set>
                                    <p:animEffect transition="in" filter="wipe(up)">
                                      <p:cBhvr>
                                        <p:cTn id="165" dur="500"/>
                                        <p:tgtEl>
                                          <p:spTgt spid="129"/>
                                        </p:tgtEl>
                                      </p:cBhvr>
                                    </p:animEffect>
                                  </p:childTnLst>
                                </p:cTn>
                              </p:par>
                            </p:childTnLst>
                          </p:cTn>
                        </p:par>
                        <p:par>
                          <p:cTn id="166" fill="hold">
                            <p:stCondLst>
                              <p:cond delay="3500"/>
                            </p:stCondLst>
                            <p:childTnLst>
                              <p:par>
                                <p:cTn id="167" presetID="22" presetClass="entr" presetSubtype="8" fill="hold" grpId="0" nodeType="afterEffect">
                                  <p:stCondLst>
                                    <p:cond delay="0"/>
                                  </p:stCondLst>
                                  <p:childTnLst>
                                    <p:set>
                                      <p:cBhvr>
                                        <p:cTn id="168" dur="1" fill="hold">
                                          <p:stCondLst>
                                            <p:cond delay="0"/>
                                          </p:stCondLst>
                                        </p:cTn>
                                        <p:tgtEl>
                                          <p:spTgt spid="140"/>
                                        </p:tgtEl>
                                        <p:attrNameLst>
                                          <p:attrName>style.visibility</p:attrName>
                                        </p:attrNameLst>
                                      </p:cBhvr>
                                      <p:to>
                                        <p:strVal val="visible"/>
                                      </p:to>
                                    </p:set>
                                    <p:animEffect transition="in" filter="wipe(left)">
                                      <p:cBhvr>
                                        <p:cTn id="169" dur="500"/>
                                        <p:tgtEl>
                                          <p:spTgt spid="140"/>
                                        </p:tgtEl>
                                      </p:cBhvr>
                                    </p:animEffect>
                                  </p:childTnLst>
                                </p:cTn>
                              </p:par>
                            </p:childTnLst>
                          </p:cTn>
                        </p:par>
                        <p:par>
                          <p:cTn id="170" fill="hold">
                            <p:stCondLst>
                              <p:cond delay="4000"/>
                            </p:stCondLst>
                            <p:childTnLst>
                              <p:par>
                                <p:cTn id="171" presetID="22" presetClass="entr" presetSubtype="4" fill="hold" grpId="0" nodeType="afterEffect">
                                  <p:stCondLst>
                                    <p:cond delay="0"/>
                                  </p:stCondLst>
                                  <p:childTnLst>
                                    <p:set>
                                      <p:cBhvr>
                                        <p:cTn id="172" dur="1" fill="hold">
                                          <p:stCondLst>
                                            <p:cond delay="0"/>
                                          </p:stCondLst>
                                        </p:cTn>
                                        <p:tgtEl>
                                          <p:spTgt spid="138"/>
                                        </p:tgtEl>
                                        <p:attrNameLst>
                                          <p:attrName>style.visibility</p:attrName>
                                        </p:attrNameLst>
                                      </p:cBhvr>
                                      <p:to>
                                        <p:strVal val="visible"/>
                                      </p:to>
                                    </p:set>
                                    <p:animEffect transition="in" filter="wipe(down)">
                                      <p:cBhvr>
                                        <p:cTn id="173" dur="500"/>
                                        <p:tgtEl>
                                          <p:spTgt spid="138"/>
                                        </p:tgtEl>
                                      </p:cBhvr>
                                    </p:animEffect>
                                  </p:childTnLst>
                                </p:cTn>
                              </p:par>
                            </p:childTnLst>
                          </p:cTn>
                        </p:par>
                        <p:par>
                          <p:cTn id="174" fill="hold">
                            <p:stCondLst>
                              <p:cond delay="4500"/>
                            </p:stCondLst>
                            <p:childTnLst>
                              <p:par>
                                <p:cTn id="175" presetID="22" presetClass="entr" presetSubtype="2" fill="hold" grpId="0" nodeType="afterEffect">
                                  <p:stCondLst>
                                    <p:cond delay="0"/>
                                  </p:stCondLst>
                                  <p:childTnLst>
                                    <p:set>
                                      <p:cBhvr>
                                        <p:cTn id="176" dur="1" fill="hold">
                                          <p:stCondLst>
                                            <p:cond delay="0"/>
                                          </p:stCondLst>
                                        </p:cTn>
                                        <p:tgtEl>
                                          <p:spTgt spid="50"/>
                                        </p:tgtEl>
                                        <p:attrNameLst>
                                          <p:attrName>style.visibility</p:attrName>
                                        </p:attrNameLst>
                                      </p:cBhvr>
                                      <p:to>
                                        <p:strVal val="visible"/>
                                      </p:to>
                                    </p:set>
                                    <p:animEffect transition="in" filter="wipe(right)">
                                      <p:cBhvr>
                                        <p:cTn id="177" dur="500"/>
                                        <p:tgtEl>
                                          <p:spTgt spid="50"/>
                                        </p:tgtEl>
                                      </p:cBhvr>
                                    </p:animEffect>
                                  </p:childTnLst>
                                </p:cTn>
                              </p:par>
                            </p:childTnLst>
                          </p:cTn>
                        </p:par>
                        <p:par>
                          <p:cTn id="178" fill="hold">
                            <p:stCondLst>
                              <p:cond delay="5000"/>
                            </p:stCondLst>
                            <p:childTnLst>
                              <p:par>
                                <p:cTn id="179" presetID="22" presetClass="entr" presetSubtype="2" fill="hold" grpId="0" nodeType="afterEffect">
                                  <p:stCondLst>
                                    <p:cond delay="0"/>
                                  </p:stCondLst>
                                  <p:childTnLst>
                                    <p:set>
                                      <p:cBhvr>
                                        <p:cTn id="180" dur="1" fill="hold">
                                          <p:stCondLst>
                                            <p:cond delay="0"/>
                                          </p:stCondLst>
                                        </p:cTn>
                                        <p:tgtEl>
                                          <p:spTgt spid="137"/>
                                        </p:tgtEl>
                                        <p:attrNameLst>
                                          <p:attrName>style.visibility</p:attrName>
                                        </p:attrNameLst>
                                      </p:cBhvr>
                                      <p:to>
                                        <p:strVal val="visible"/>
                                      </p:to>
                                    </p:set>
                                    <p:animEffect transition="in" filter="wipe(right)">
                                      <p:cBhvr>
                                        <p:cTn id="181" dur="500"/>
                                        <p:tgtEl>
                                          <p:spTgt spid="137"/>
                                        </p:tgtEl>
                                      </p:cBhvr>
                                    </p:animEffect>
                                  </p:childTnLst>
                                </p:cTn>
                              </p:par>
                            </p:childTnLst>
                          </p:cTn>
                        </p:par>
                        <p:par>
                          <p:cTn id="182" fill="hold">
                            <p:stCondLst>
                              <p:cond delay="5500"/>
                            </p:stCondLst>
                            <p:childTnLst>
                              <p:par>
                                <p:cTn id="183" presetID="22" presetClass="entr" presetSubtype="8" fill="hold" grpId="0" nodeType="afterEffect">
                                  <p:stCondLst>
                                    <p:cond delay="0"/>
                                  </p:stCondLst>
                                  <p:childTnLst>
                                    <p:set>
                                      <p:cBhvr>
                                        <p:cTn id="184" dur="1" fill="hold">
                                          <p:stCondLst>
                                            <p:cond delay="0"/>
                                          </p:stCondLst>
                                        </p:cTn>
                                        <p:tgtEl>
                                          <p:spTgt spid="139"/>
                                        </p:tgtEl>
                                        <p:attrNameLst>
                                          <p:attrName>style.visibility</p:attrName>
                                        </p:attrNameLst>
                                      </p:cBhvr>
                                      <p:to>
                                        <p:strVal val="visible"/>
                                      </p:to>
                                    </p:set>
                                    <p:animEffect transition="in" filter="wipe(left)">
                                      <p:cBhvr>
                                        <p:cTn id="185" dur="500"/>
                                        <p:tgtEl>
                                          <p:spTgt spid="139"/>
                                        </p:tgtEl>
                                      </p:cBhvr>
                                    </p:animEffect>
                                  </p:childTnLst>
                                </p:cTn>
                              </p:par>
                            </p:childTnLst>
                          </p:cTn>
                        </p:par>
                        <p:par>
                          <p:cTn id="186" fill="hold">
                            <p:stCondLst>
                              <p:cond delay="6000"/>
                            </p:stCondLst>
                            <p:childTnLst>
                              <p:par>
                                <p:cTn id="187" presetID="22" presetClass="entr" presetSubtype="1" fill="hold" grpId="2" nodeType="afterEffect">
                                  <p:stCondLst>
                                    <p:cond delay="0"/>
                                  </p:stCondLst>
                                  <p:childTnLst>
                                    <p:set>
                                      <p:cBhvr>
                                        <p:cTn id="188" dur="1" fill="hold">
                                          <p:stCondLst>
                                            <p:cond delay="0"/>
                                          </p:stCondLst>
                                        </p:cTn>
                                        <p:tgtEl>
                                          <p:spTgt spid="114"/>
                                        </p:tgtEl>
                                        <p:attrNameLst>
                                          <p:attrName>style.visibility</p:attrName>
                                        </p:attrNameLst>
                                      </p:cBhvr>
                                      <p:to>
                                        <p:strVal val="visible"/>
                                      </p:to>
                                    </p:set>
                                    <p:animEffect transition="in" filter="wipe(up)">
                                      <p:cBhvr>
                                        <p:cTn id="189" dur="500"/>
                                        <p:tgtEl>
                                          <p:spTgt spid="114"/>
                                        </p:tgtEl>
                                      </p:cBhvr>
                                    </p:animEffect>
                                  </p:childTnLst>
                                </p:cTn>
                              </p:par>
                            </p:childTnLst>
                          </p:cTn>
                        </p:par>
                        <p:par>
                          <p:cTn id="190" fill="hold">
                            <p:stCondLst>
                              <p:cond delay="6500"/>
                            </p:stCondLst>
                            <p:childTnLst>
                              <p:par>
                                <p:cTn id="191" presetID="22" presetClass="entr" presetSubtype="1" fill="hold" grpId="2" nodeType="afterEffect">
                                  <p:stCondLst>
                                    <p:cond delay="0"/>
                                  </p:stCondLst>
                                  <p:childTnLst>
                                    <p:set>
                                      <p:cBhvr>
                                        <p:cTn id="192" dur="1" fill="hold">
                                          <p:stCondLst>
                                            <p:cond delay="0"/>
                                          </p:stCondLst>
                                        </p:cTn>
                                        <p:tgtEl>
                                          <p:spTgt spid="115"/>
                                        </p:tgtEl>
                                        <p:attrNameLst>
                                          <p:attrName>style.visibility</p:attrName>
                                        </p:attrNameLst>
                                      </p:cBhvr>
                                      <p:to>
                                        <p:strVal val="visible"/>
                                      </p:to>
                                    </p:set>
                                    <p:animEffect transition="in" filter="wipe(up)">
                                      <p:cBhvr>
                                        <p:cTn id="193" dur="500"/>
                                        <p:tgtEl>
                                          <p:spTgt spid="115"/>
                                        </p:tgtEl>
                                      </p:cBhvr>
                                    </p:animEffect>
                                  </p:childTnLst>
                                </p:cTn>
                              </p:par>
                            </p:childTnLst>
                          </p:cTn>
                        </p:par>
                        <p:par>
                          <p:cTn id="194" fill="hold">
                            <p:stCondLst>
                              <p:cond delay="7000"/>
                            </p:stCondLst>
                            <p:childTnLst>
                              <p:par>
                                <p:cTn id="195" presetID="10" presetClass="entr" presetSubtype="0" fill="hold" grpId="1" nodeType="afterEffect">
                                  <p:stCondLst>
                                    <p:cond delay="0"/>
                                  </p:stCondLst>
                                  <p:childTnLst>
                                    <p:set>
                                      <p:cBhvr>
                                        <p:cTn id="196" dur="1" fill="hold">
                                          <p:stCondLst>
                                            <p:cond delay="0"/>
                                          </p:stCondLst>
                                        </p:cTn>
                                        <p:tgtEl>
                                          <p:spTgt spid="88"/>
                                        </p:tgtEl>
                                        <p:attrNameLst>
                                          <p:attrName>style.visibility</p:attrName>
                                        </p:attrNameLst>
                                      </p:cBhvr>
                                      <p:to>
                                        <p:strVal val="visible"/>
                                      </p:to>
                                    </p:set>
                                    <p:animEffect transition="in" filter="fade">
                                      <p:cBhvr>
                                        <p:cTn id="197" dur="500"/>
                                        <p:tgtEl>
                                          <p:spTgt spid="88"/>
                                        </p:tgtEl>
                                      </p:cBhvr>
                                    </p:animEffect>
                                  </p:childTnLst>
                                </p:cTn>
                              </p:par>
                            </p:childTnLst>
                          </p:cTn>
                        </p:par>
                        <p:par>
                          <p:cTn id="198" fill="hold">
                            <p:stCondLst>
                              <p:cond delay="7500"/>
                            </p:stCondLst>
                            <p:childTnLst>
                              <p:par>
                                <p:cTn id="199" presetID="22" presetClass="entr" presetSubtype="2" fill="hold" grpId="2" nodeType="afterEffect">
                                  <p:stCondLst>
                                    <p:cond delay="0"/>
                                  </p:stCondLst>
                                  <p:childTnLst>
                                    <p:set>
                                      <p:cBhvr>
                                        <p:cTn id="200" dur="1" fill="hold">
                                          <p:stCondLst>
                                            <p:cond delay="0"/>
                                          </p:stCondLst>
                                        </p:cTn>
                                        <p:tgtEl>
                                          <p:spTgt spid="123"/>
                                        </p:tgtEl>
                                        <p:attrNameLst>
                                          <p:attrName>style.visibility</p:attrName>
                                        </p:attrNameLst>
                                      </p:cBhvr>
                                      <p:to>
                                        <p:strVal val="visible"/>
                                      </p:to>
                                    </p:set>
                                    <p:animEffect transition="in" filter="wipe(right)">
                                      <p:cBhvr>
                                        <p:cTn id="201" dur="500"/>
                                        <p:tgtEl>
                                          <p:spTgt spid="123"/>
                                        </p:tgtEl>
                                      </p:cBhvr>
                                    </p:animEffect>
                                  </p:childTnLst>
                                </p:cTn>
                              </p:par>
                            </p:childTnLst>
                          </p:cTn>
                        </p:par>
                        <p:par>
                          <p:cTn id="202" fill="hold">
                            <p:stCondLst>
                              <p:cond delay="8000"/>
                            </p:stCondLst>
                            <p:childTnLst>
                              <p:par>
                                <p:cTn id="203" presetID="23" presetClass="entr" presetSubtype="288" fill="hold" nodeType="afterEffect">
                                  <p:stCondLst>
                                    <p:cond delay="0"/>
                                  </p:stCondLst>
                                  <p:childTnLst>
                                    <p:set>
                                      <p:cBhvr>
                                        <p:cTn id="204" dur="1" fill="hold">
                                          <p:stCondLst>
                                            <p:cond delay="0"/>
                                          </p:stCondLst>
                                        </p:cTn>
                                        <p:tgtEl>
                                          <p:spTgt spid="102"/>
                                        </p:tgtEl>
                                        <p:attrNameLst>
                                          <p:attrName>style.visibility</p:attrName>
                                        </p:attrNameLst>
                                      </p:cBhvr>
                                      <p:to>
                                        <p:strVal val="visible"/>
                                      </p:to>
                                    </p:set>
                                    <p:anim calcmode="lin" valueType="num">
                                      <p:cBhvr>
                                        <p:cTn id="205" dur="500" fill="hold"/>
                                        <p:tgtEl>
                                          <p:spTgt spid="102"/>
                                        </p:tgtEl>
                                        <p:attrNameLst>
                                          <p:attrName>ppt_w</p:attrName>
                                        </p:attrNameLst>
                                      </p:cBhvr>
                                      <p:tavLst>
                                        <p:tav tm="0">
                                          <p:val>
                                            <p:strVal val="4/3*#ppt_w"/>
                                          </p:val>
                                        </p:tav>
                                        <p:tav tm="100000">
                                          <p:val>
                                            <p:strVal val="#ppt_w"/>
                                          </p:val>
                                        </p:tav>
                                      </p:tavLst>
                                    </p:anim>
                                    <p:anim calcmode="lin" valueType="num">
                                      <p:cBhvr>
                                        <p:cTn id="206" dur="500" fill="hold"/>
                                        <p:tgtEl>
                                          <p:spTgt spid="102"/>
                                        </p:tgtEl>
                                        <p:attrNameLst>
                                          <p:attrName>ppt_h</p:attrName>
                                        </p:attrNameLst>
                                      </p:cBhvr>
                                      <p:tavLst>
                                        <p:tav tm="0">
                                          <p:val>
                                            <p:strVal val="4/3*#ppt_h"/>
                                          </p:val>
                                        </p:tav>
                                        <p:tav tm="100000">
                                          <p:val>
                                            <p:strVal val="#ppt_h"/>
                                          </p:val>
                                        </p:tav>
                                      </p:tavLst>
                                    </p:anim>
                                  </p:childTnLst>
                                </p:cTn>
                              </p:par>
                            </p:childTnLst>
                          </p:cTn>
                        </p:par>
                        <p:par>
                          <p:cTn id="207" fill="hold">
                            <p:stCondLst>
                              <p:cond delay="8500"/>
                            </p:stCondLst>
                            <p:childTnLst>
                              <p:par>
                                <p:cTn id="208" presetID="1" presetClass="entr" presetSubtype="0" fill="hold" grpId="0" nodeType="afterEffect">
                                  <p:stCondLst>
                                    <p:cond delay="0"/>
                                  </p:stCondLst>
                                  <p:childTnLst>
                                    <p:set>
                                      <p:cBhvr>
                                        <p:cTn id="209"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87" grpId="0" animBg="1"/>
      <p:bldP spid="87" grpId="1" animBg="1"/>
      <p:bldP spid="89" grpId="0" animBg="1"/>
      <p:bldP spid="89" grpId="1" animBg="1"/>
      <p:bldP spid="88" grpId="0" animBg="1"/>
      <p:bldP spid="88" grpId="1" animBg="1"/>
      <p:bldP spid="88" grpId="2" animBg="1"/>
      <p:bldP spid="86" grpId="0" animBg="1"/>
      <p:bldP spid="86" grpId="1" animBg="1"/>
      <p:bldP spid="104" grpId="0" animBg="1"/>
      <p:bldP spid="104" grpId="1" animBg="1"/>
      <p:bldP spid="111" grpId="0" animBg="1"/>
      <p:bldP spid="111" grpId="1" animBg="1"/>
      <p:bldP spid="113" grpId="0" animBg="1"/>
      <p:bldP spid="113" grpId="1" animBg="1"/>
      <p:bldP spid="114" grpId="0" animBg="1"/>
      <p:bldP spid="114" grpId="1" animBg="1"/>
      <p:bldP spid="114" grpId="2" animBg="1"/>
      <p:bldP spid="115" grpId="0" animBg="1"/>
      <p:bldP spid="115" grpId="1" animBg="1"/>
      <p:bldP spid="115" grpId="2" animBg="1"/>
      <p:bldP spid="117" grpId="0" animBg="1"/>
      <p:bldP spid="117" grpId="1" animBg="1"/>
      <p:bldP spid="118" grpId="0" animBg="1"/>
      <p:bldP spid="118" grpId="1" animBg="1"/>
      <p:bldP spid="119" grpId="0" animBg="1"/>
      <p:bldP spid="119" grpId="1" animBg="1"/>
      <p:bldP spid="120" grpId="0" animBg="1"/>
      <p:bldP spid="120" grpId="1" animBg="1"/>
      <p:bldP spid="122" grpId="0" animBg="1"/>
      <p:bldP spid="122" grpId="1" animBg="1"/>
      <p:bldP spid="123" grpId="0" animBg="1"/>
      <p:bldP spid="123" grpId="1" animBg="1"/>
      <p:bldP spid="123" grpId="2" animBg="1"/>
      <p:bldP spid="124" grpId="0" animBg="1"/>
      <p:bldP spid="125" grpId="0"/>
      <p:bldP spid="125" grpId="1"/>
      <p:bldP spid="126" grpId="0"/>
      <p:bldP spid="137" grpId="0" animBg="1"/>
      <p:bldP spid="138" grpId="0" animBg="1"/>
      <p:bldP spid="139" grpId="0" animBg="1"/>
      <p:bldP spid="140" grpId="0" animBg="1"/>
      <p:bldP spid="143" grpId="0" animBg="1"/>
      <p:bldP spid="50" grpId="0" animBg="1"/>
      <p:bldP spid="5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676400" y="2362200"/>
            <a:ext cx="5867400" cy="664797"/>
          </a:xfrm>
          <a:prstGeom prst="rect">
            <a:avLst/>
          </a:prstGeom>
        </p:spPr>
        <p:txBody>
          <a:bodyPr vert="horz" wrap="square" lIns="0" tIns="0" rIns="0" bIns="0" rtlCol="0" anchor="ctr" anchorCtr="0">
            <a:noAutofit/>
          </a:bodyPr>
          <a:lstStyle>
            <a:lvl1pPr algn="l" defTabSz="914363" rtl="0" eaLnBrk="1" latinLnBrk="0" hangingPunct="1">
              <a:lnSpc>
                <a:spcPct val="90000"/>
              </a:lnSpc>
              <a:spcBef>
                <a:spcPct val="0"/>
              </a:spcBef>
              <a:buNone/>
              <a:defRPr lang="en-US" sz="5400" b="0" kern="1200" cap="none" spc="-15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s-ES" dirty="0" smtClean="0"/>
              <a:t>Muchas Gracias.</a:t>
            </a:r>
            <a:endParaRPr lang="es-ES" dirty="0"/>
          </a:p>
        </p:txBody>
      </p:sp>
      <p:sp>
        <p:nvSpPr>
          <p:cNvPr id="2"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spTree>
    <p:extLst>
      <p:ext uri="{BB962C8B-B14F-4D97-AF65-F5344CB8AC3E}">
        <p14:creationId xmlns:p14="http://schemas.microsoft.com/office/powerpoint/2010/main" val="1837301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noProof="0" dirty="0" smtClean="0"/>
              <a:t>Objetivos</a:t>
            </a:r>
            <a:endParaRPr lang="es-ES" noProof="0" dirty="0"/>
          </a:p>
        </p:txBody>
      </p:sp>
      <p:sp>
        <p:nvSpPr>
          <p:cNvPr id="4" name="3 Marcador de texto"/>
          <p:cNvSpPr txBox="1">
            <a:spLocks/>
          </p:cNvSpPr>
          <p:nvPr/>
        </p:nvSpPr>
        <p:spPr>
          <a:xfrm>
            <a:off x="858310" y="1524000"/>
            <a:ext cx="6914089" cy="4467149"/>
          </a:xfrm>
          <a:prstGeom prst="rect">
            <a:avLst/>
          </a:prstGeom>
        </p:spPr>
        <p:txBody>
          <a:bodyPr/>
          <a:lstStyle>
            <a:lvl1pPr marL="396875" indent="-396875" algn="l" defTabSz="914363" rtl="0" eaLnBrk="1" latinLnBrk="0" hangingPunct="1">
              <a:lnSpc>
                <a:spcPct val="90000"/>
              </a:lnSpc>
              <a:spcBef>
                <a:spcPct val="20000"/>
              </a:spcBef>
              <a:buClr>
                <a:srgbClr val="F3AF35"/>
              </a:buClr>
              <a:buSzPct val="85000"/>
              <a:buFontTx/>
              <a:buBlip>
                <a:blip r:embed="rId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s-ES" sz="1800" dirty="0"/>
          </a:p>
          <a:p>
            <a:pPr lvl="0"/>
            <a:r>
              <a:rPr lang="es-EC" sz="1800" dirty="0"/>
              <a:t>Implementar servidores virtualizados bajo “HYPER V</a:t>
            </a:r>
            <a:r>
              <a:rPr lang="es-EC" sz="1800" dirty="0" smtClean="0"/>
              <a:t>”.</a:t>
            </a:r>
          </a:p>
          <a:p>
            <a:pPr marL="0" lvl="0" indent="0">
              <a:buNone/>
            </a:pPr>
            <a:endParaRPr lang="es-ES" sz="1800" dirty="0"/>
          </a:p>
          <a:p>
            <a:pPr lvl="0"/>
            <a:r>
              <a:rPr lang="es-EC" sz="1800" dirty="0"/>
              <a:t>Monitorear y administrar las diferentes plataformas virtualizadas a través de un enlace  “WAN</a:t>
            </a:r>
            <a:r>
              <a:rPr lang="es-EC" sz="1800" dirty="0" smtClean="0"/>
              <a:t>”.</a:t>
            </a:r>
          </a:p>
          <a:p>
            <a:pPr marL="0" lvl="0" indent="0">
              <a:buNone/>
            </a:pPr>
            <a:endParaRPr lang="es-ES" sz="1800" dirty="0"/>
          </a:p>
          <a:p>
            <a:pPr lvl="0"/>
            <a:r>
              <a:rPr lang="es-EC" sz="1800" dirty="0"/>
              <a:t>Analizar y medir el rendimiento de los servidores  por medio de indicadores de monitoreo propietarias o de terceros.</a:t>
            </a:r>
            <a:endParaRPr lang="es-ES" sz="1800" dirty="0"/>
          </a:p>
          <a:p>
            <a:pPr marL="0" indent="0">
              <a:buNone/>
            </a:pPr>
            <a:endParaRPr lang="es-ES" dirty="0" smtClean="0"/>
          </a:p>
          <a:p>
            <a:pPr>
              <a:buFont typeface="Arial" pitchFamily="34" charset="0"/>
              <a:buChar char="•"/>
            </a:pPr>
            <a:endParaRPr lang="es-ES" dirty="0" smtClean="0"/>
          </a:p>
          <a:p>
            <a:pPr>
              <a:buFont typeface="Arial" pitchFamily="34" charset="0"/>
              <a:buChar char="•"/>
            </a:pPr>
            <a:endParaRPr lang="es-ES" dirty="0" smtClean="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4876800"/>
            <a:ext cx="1514476" cy="153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031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Implementación</a:t>
            </a:r>
            <a:endParaRPr lang="es-ES" noProof="0" dirty="0"/>
          </a:p>
        </p:txBody>
      </p:sp>
      <p:sp>
        <p:nvSpPr>
          <p:cNvPr id="3" name="2 Rectángulo"/>
          <p:cNvSpPr/>
          <p:nvPr/>
        </p:nvSpPr>
        <p:spPr>
          <a:xfrm>
            <a:off x="228600" y="2042279"/>
            <a:ext cx="4953000" cy="2862322"/>
          </a:xfrm>
          <a:prstGeom prst="rect">
            <a:avLst/>
          </a:prstGeom>
        </p:spPr>
        <p:txBody>
          <a:bodyPr>
            <a:spAutoFit/>
          </a:bodyPr>
          <a:lstStyle/>
          <a:p>
            <a:pPr algn="just"/>
            <a:r>
              <a:rPr lang="es-EC" dirty="0"/>
              <a:t>Se utilizarán tres equipos físicos, uno será el servidor de “VIRTUALIZACIÓN” en el cual estará instalado Windows server 2008 de 64bits, los otros dos serán un “ROUTER” cisco </a:t>
            </a:r>
            <a:r>
              <a:rPr lang="es-EC" dirty="0" smtClean="0"/>
              <a:t>1811.</a:t>
            </a:r>
            <a:r>
              <a:rPr lang="es-ES" dirty="0"/>
              <a:t> </a:t>
            </a:r>
            <a:r>
              <a:rPr lang="es-EC" dirty="0" smtClean="0"/>
              <a:t>El </a:t>
            </a:r>
            <a:r>
              <a:rPr lang="es-EC" dirty="0"/>
              <a:t>cual será nuestro servidor “VPN” y por ultimo un equipo portátil en el cual será el cliente que se conectara a la “VPN” y con el cual podremos administrar y monitorear nuestros servidores. El diseño se muestra en al siguiente gráfica</a:t>
            </a:r>
            <a:endParaRPr lang="es-ES" dirty="0"/>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16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970" t="28813" r="33296" b="20340"/>
          <a:stretch/>
        </p:blipFill>
        <p:spPr bwMode="auto">
          <a:xfrm>
            <a:off x="5334000" y="1462462"/>
            <a:ext cx="4077993" cy="455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36714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762000"/>
            <a:ext cx="4572000" cy="664797"/>
          </a:xfrm>
        </p:spPr>
        <p:txBody>
          <a:bodyPr/>
          <a:lstStyle/>
          <a:p>
            <a:r>
              <a:rPr lang="es-ES" dirty="0" smtClean="0"/>
              <a:t>Virtualización</a:t>
            </a:r>
            <a:endParaRPr lang="es-ES" noProof="0" dirty="0"/>
          </a:p>
        </p:txBody>
      </p:sp>
      <p:sp>
        <p:nvSpPr>
          <p:cNvPr id="3" name="2 Rectángulo"/>
          <p:cNvSpPr/>
          <p:nvPr/>
        </p:nvSpPr>
        <p:spPr>
          <a:xfrm>
            <a:off x="228600" y="2042279"/>
            <a:ext cx="9296400" cy="2554545"/>
          </a:xfrm>
          <a:prstGeom prst="rect">
            <a:avLst/>
          </a:prstGeom>
        </p:spPr>
        <p:txBody>
          <a:bodyPr wrap="square">
            <a:spAutoFit/>
          </a:bodyPr>
          <a:lstStyle/>
          <a:p>
            <a:pPr algn="just"/>
            <a:r>
              <a:rPr lang="es-EC" sz="2000" dirty="0"/>
              <a:t>VIRTUALIZACIÓN” se refiere a la </a:t>
            </a:r>
            <a:r>
              <a:rPr lang="es-EC" sz="2000" dirty="0">
                <a:hlinkClick r:id="rId3" tooltip="Abstracción (informática)"/>
              </a:rPr>
              <a:t>abstracción</a:t>
            </a:r>
            <a:r>
              <a:rPr lang="es-EC" sz="2000" dirty="0"/>
              <a:t> de los recursos de una </a:t>
            </a:r>
            <a:r>
              <a:rPr lang="es-EC" sz="2000" dirty="0">
                <a:hlinkClick r:id="rId4" tooltip="Computadora"/>
              </a:rPr>
              <a:t>computadora</a:t>
            </a:r>
            <a:r>
              <a:rPr lang="es-EC" sz="2000" dirty="0"/>
              <a:t>, llamada “HYPERVISOR” o “VMM” (“VIRTUAL MACHINE MONITOR”) que crea una capa de abstracción entre el hardware de la máquina física (“HOST”) y el sistema operativo de la “VM” (“VIRTUAL MACHINE”, “GUEST”), siendo un medio para crear una versión virtual de un dispositivo o recurso, como un servidor, un dispositivo de almacenamiento, una red o incluso un sistema operativo, donde se divide el recurso en uno o más entornos de ejecución.</a:t>
            </a:r>
            <a:endParaRPr lang="es-ES" sz="2000" dirty="0"/>
          </a:p>
        </p:txBody>
      </p:sp>
      <p:sp>
        <p:nvSpPr>
          <p:cNvPr id="5"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dirty="0"/>
          </a:p>
        </p:txBody>
      </p:sp>
      <p:pic>
        <p:nvPicPr>
          <p:cNvPr id="276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4651833"/>
            <a:ext cx="3719512" cy="217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487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Ventajas de la virtualización</a:t>
            </a:r>
            <a:endParaRPr lang="es-ES" noProof="0" dirty="0"/>
          </a:p>
        </p:txBody>
      </p:sp>
      <p:sp>
        <p:nvSpPr>
          <p:cNvPr id="7" name="Content Placeholder 2"/>
          <p:cNvSpPr>
            <a:spLocks noGrp="1"/>
          </p:cNvSpPr>
          <p:nvPr>
            <p:ph idx="1"/>
          </p:nvPr>
        </p:nvSpPr>
        <p:spPr>
          <a:xfrm>
            <a:off x="762000" y="1917883"/>
            <a:ext cx="9156700" cy="4025717"/>
          </a:xfrm>
        </p:spPr>
        <p:txBody>
          <a:bodyPr/>
          <a:lstStyle/>
          <a:p>
            <a:pPr lvl="0"/>
            <a:r>
              <a:rPr lang="es-EC" sz="2400" dirty="0" smtClean="0"/>
              <a:t>Crecimiento de infraestructura.</a:t>
            </a:r>
            <a:endParaRPr lang="es-ES" sz="2400" dirty="0"/>
          </a:p>
          <a:p>
            <a:pPr lvl="0"/>
            <a:r>
              <a:rPr lang="es-EC" sz="2400" dirty="0"/>
              <a:t>Reducción de los costes de espacio y consumo necesario de forma proporcional al índice de consolidación logrado </a:t>
            </a:r>
            <a:endParaRPr lang="es-ES" sz="2400" dirty="0"/>
          </a:p>
          <a:p>
            <a:pPr lvl="0"/>
            <a:r>
              <a:rPr lang="es-EC" sz="2400" dirty="0"/>
              <a:t>Administración global centralizada y simplificada.</a:t>
            </a:r>
            <a:endParaRPr lang="es-ES" sz="2400" dirty="0"/>
          </a:p>
          <a:p>
            <a:pPr lvl="0"/>
            <a:r>
              <a:rPr lang="es-EC" sz="2400" dirty="0"/>
              <a:t>Nos permite gestionar nuestro “CPD” (Centro de Procesamiento de datos) </a:t>
            </a:r>
            <a:endParaRPr lang="es-EC" sz="2400" dirty="0" smtClean="0"/>
          </a:p>
          <a:p>
            <a:pPr lvl="0"/>
            <a:r>
              <a:rPr lang="es-EC" sz="2400" dirty="0" smtClean="0"/>
              <a:t>Mayor </a:t>
            </a:r>
            <a:r>
              <a:rPr lang="es-EC" sz="2400" dirty="0"/>
              <a:t>facilidad para la creación de entornos de </a:t>
            </a:r>
            <a:r>
              <a:rPr lang="es-EC" sz="2400" dirty="0" smtClean="0"/>
              <a:t>test</a:t>
            </a:r>
            <a:endParaRPr lang="es-ES" sz="2400" dirty="0"/>
          </a:p>
          <a:p>
            <a:pPr lvl="0"/>
            <a:r>
              <a:rPr lang="es-EC" sz="2400" dirty="0" smtClean="0"/>
              <a:t>Aislamiento</a:t>
            </a:r>
            <a:endParaRPr lang="es-ES" sz="2400" dirty="0"/>
          </a:p>
        </p:txBody>
      </p:sp>
    </p:spTree>
    <p:extLst>
      <p:ext uri="{BB962C8B-B14F-4D97-AF65-F5344CB8AC3E}">
        <p14:creationId xmlns:p14="http://schemas.microsoft.com/office/powerpoint/2010/main" val="2349034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Por que usar la virtualización.?</a:t>
            </a:r>
            <a:endParaRPr lang="es-ES" noProof="0" dirty="0"/>
          </a:p>
        </p:txBody>
      </p:sp>
      <p:sp>
        <p:nvSpPr>
          <p:cNvPr id="6" name="5 Rectángulo"/>
          <p:cNvSpPr/>
          <p:nvPr/>
        </p:nvSpPr>
        <p:spPr>
          <a:xfrm>
            <a:off x="653512" y="1505647"/>
            <a:ext cx="9067800" cy="1323439"/>
          </a:xfrm>
          <a:prstGeom prst="rect">
            <a:avLst/>
          </a:prstGeom>
        </p:spPr>
        <p:txBody>
          <a:bodyPr wrap="square">
            <a:spAutoFit/>
          </a:bodyPr>
          <a:lstStyle/>
          <a:p>
            <a:r>
              <a:rPr lang="es-EC" sz="2000" dirty="0"/>
              <a:t>Esta premisa originó la idea del proyecto "Administración y monitoreo de servidores virtualizados a través de enlaces “WAN” es decir que desde cualquier lugar de internet puedan estos servidores ser gestionados por el personal de “IT”.</a:t>
            </a:r>
            <a:endParaRPr lang="es-ES" sz="2000" dirty="0"/>
          </a:p>
        </p:txBody>
      </p:sp>
      <p:pic>
        <p:nvPicPr>
          <p:cNvPr id="14340" name="Picture 4" descr="http://technet.microsoft.com/es-es/library/Dd567631.rmtmgt05_big(l=es-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124200"/>
            <a:ext cx="6629400" cy="3017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387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83003"/>
            <a:ext cx="9080500" cy="664797"/>
          </a:xfrm>
        </p:spPr>
        <p:txBody>
          <a:bodyPr/>
          <a:lstStyle/>
          <a:p>
            <a:r>
              <a:rPr lang="es-ES" dirty="0" smtClean="0"/>
              <a:t>Herramientas</a:t>
            </a:r>
            <a:endParaRPr lang="es-ES" noProof="0" dirty="0"/>
          </a:p>
        </p:txBody>
      </p:sp>
      <p:sp>
        <p:nvSpPr>
          <p:cNvPr id="3" name="2 Rectángulo"/>
          <p:cNvSpPr/>
          <p:nvPr/>
        </p:nvSpPr>
        <p:spPr>
          <a:xfrm>
            <a:off x="1066800" y="1600200"/>
            <a:ext cx="7962900" cy="1323439"/>
          </a:xfrm>
          <a:prstGeom prst="rect">
            <a:avLst/>
          </a:prstGeom>
        </p:spPr>
        <p:txBody>
          <a:bodyPr wrap="square">
            <a:spAutoFit/>
          </a:bodyPr>
          <a:lstStyle/>
          <a:p>
            <a:pPr algn="just"/>
            <a:r>
              <a:rPr lang="es-EC" sz="2000" dirty="0"/>
              <a:t>El  proceso de elección  del “SOFTWARE” de “VIRTUALIZACIÓN” adecuado para nuestro proyecto de "Administración y monitoreo de servidores virtualizados a través de enlaces WAN” se basó en el siguiente análisis considerando ventajas  de cada una de ellas. </a:t>
            </a:r>
            <a:endParaRPr lang="es-ES" sz="2000" dirty="0"/>
          </a:p>
        </p:txBody>
      </p:sp>
      <p:sp>
        <p:nvSpPr>
          <p:cNvPr id="4" name="3 Rectángulo"/>
          <p:cNvSpPr/>
          <p:nvPr/>
        </p:nvSpPr>
        <p:spPr>
          <a:xfrm>
            <a:off x="1066800" y="3566314"/>
            <a:ext cx="7810500" cy="2554545"/>
          </a:xfrm>
          <a:prstGeom prst="rect">
            <a:avLst/>
          </a:prstGeom>
        </p:spPr>
        <p:txBody>
          <a:bodyPr wrap="square">
            <a:spAutoFit/>
          </a:bodyPr>
          <a:lstStyle/>
          <a:p>
            <a:pPr algn="just"/>
            <a:r>
              <a:rPr lang="es-EC" sz="2000" dirty="0"/>
              <a:t>“HYPER-V” proporciona capacidades de migración como  la migración en vivo que se incluye en “WINDOWS SERVER 2008 R2” sin costo adicional. Con “VMWARE”, “VMOTION” de “VMWARE”, tanto en la “FUNDATIÓN” y de las ediciones “STANDARD”,  hay un cargo adicional al agregar estas capacidades de migración además el licenciamiento de “VMWARE” y “XEN SERVER” es por procesador algo que no ocurre con “HYPER V”</a:t>
            </a:r>
            <a:endParaRPr lang="es-ES" sz="2000" dirty="0"/>
          </a:p>
        </p:txBody>
      </p:sp>
    </p:spTree>
    <p:extLst>
      <p:ext uri="{BB962C8B-B14F-4D97-AF65-F5344CB8AC3E}">
        <p14:creationId xmlns:p14="http://schemas.microsoft.com/office/powerpoint/2010/main" val="360800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4_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1D98C84-2815-405B-9517-50EE8F9DD4C3}">
  <ds:schemaRefs>
    <ds:schemaRef ds:uri="http://schemas.microsoft.com/sharepoint/v3/contenttype/forms"/>
  </ds:schemaRefs>
</ds:datastoreItem>
</file>

<file path=customXml/itemProps2.xml><?xml version="1.0" encoding="utf-8"?>
<ds:datastoreItem xmlns:ds="http://schemas.openxmlformats.org/officeDocument/2006/customXml" ds:itemID="{A83673E1-FBA9-4616-90EE-8D32CBD33A3F}">
  <ds:schemaRefs>
    <ds:schemaRef ds:uri="http://www.w3.org/XML/1998/namespace"/>
    <ds:schemaRef ds:uri="http://schemas.openxmlformats.org/package/2006/metadata/core-properties"/>
    <ds:schemaRef ds:uri="http://purl.org/dc/dcmitype/"/>
    <ds:schemaRef ds:uri="http://schemas.microsoft.com/office/2006/documentManagement/types"/>
    <ds:schemaRef ds:uri="http://purl.org/dc/term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E4ACFAF-2FC5-4A18-924B-46E9F37930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3208</TotalTime>
  <Words>3200</Words>
  <Application>Microsoft Office PowerPoint</Application>
  <PresentationFormat>A4 (210 x 297 mm)</PresentationFormat>
  <Paragraphs>241</Paragraphs>
  <Slides>37</Slides>
  <Notes>20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4_MMS_Microsoft_Management_Summit_Breakout_16x9</vt:lpstr>
      <vt:lpstr>Hoja de cálculo</vt:lpstr>
      <vt:lpstr>Administracion de Maquinas Virtuales a traves de enlaces WAN </vt:lpstr>
      <vt:lpstr>Agenda</vt:lpstr>
      <vt:lpstr>Antecedente</vt:lpstr>
      <vt:lpstr>Objetivos</vt:lpstr>
      <vt:lpstr>Implementación</vt:lpstr>
      <vt:lpstr>Virtualización</vt:lpstr>
      <vt:lpstr>Ventajas de la virtualización</vt:lpstr>
      <vt:lpstr>Por que usar la virtualización.?</vt:lpstr>
      <vt:lpstr>Herramientas</vt:lpstr>
      <vt:lpstr>Herramientas</vt:lpstr>
      <vt:lpstr>VMWARE    vs     HYPER-V</vt:lpstr>
      <vt:lpstr>Virtual Private Network  (VPN)</vt:lpstr>
      <vt:lpstr>Ventajas de las VPN</vt:lpstr>
      <vt:lpstr>Presentación de PowerPoint</vt:lpstr>
      <vt:lpstr>Protocolo a utilizar.</vt:lpstr>
      <vt:lpstr>Protocolo a utilizar.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Datacenter Dinámico como nube interna</vt:lpstr>
      <vt:lpstr>Presentación de PowerPoint</vt:lpstr>
      <vt:lpstr>Presentación de PowerPoint</vt:lpstr>
      <vt:lpstr>Presentación de PowerPoint</vt:lpstr>
      <vt:lpstr>Presentación de PowerPoint</vt:lpstr>
      <vt:lpstr>Recomendaciones</vt:lpstr>
      <vt:lpstr>Cluster Fault Tolerances</vt:lpstr>
      <vt:lpstr>Presentación de PowerPoint</vt:lpstr>
    </vt:vector>
  </TitlesOfParts>
  <Manager>&lt;Content Manager Name Here&gt;</Manager>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Hyper-V R2</dc:title>
  <dc:creator>David Cervigón</dc:creator>
  <cp:lastModifiedBy>Datacenter</cp:lastModifiedBy>
  <cp:revision>127</cp:revision>
  <dcterms:created xsi:type="dcterms:W3CDTF">2009-03-23T22:49:48Z</dcterms:created>
  <dcterms:modified xsi:type="dcterms:W3CDTF">2012-05-30T19:44:20Z</dcterms:modified>
</cp:coreProperties>
</file>