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charts/chart5.xml" ContentType="application/vnd.openxmlformats-officedocument.drawingml.char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charts/chart4.xml" ContentType="application/vnd.openxmlformats-officedocument.drawingml.chart+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6">
  <p:sldMasterIdLst>
    <p:sldMasterId id="2147483709" r:id="rId1"/>
  </p:sldMasterIdLst>
  <p:notesMasterIdLst>
    <p:notesMasterId r:id="rId51"/>
  </p:notesMasterIdLst>
  <p:sldIdLst>
    <p:sldId id="256" r:id="rId2"/>
    <p:sldId id="257" r:id="rId3"/>
    <p:sldId id="377" r:id="rId4"/>
    <p:sldId id="378" r:id="rId5"/>
    <p:sldId id="379" r:id="rId6"/>
    <p:sldId id="414" r:id="rId7"/>
    <p:sldId id="415" r:id="rId8"/>
    <p:sldId id="417" r:id="rId9"/>
    <p:sldId id="418" r:id="rId10"/>
    <p:sldId id="419" r:id="rId11"/>
    <p:sldId id="420" r:id="rId12"/>
    <p:sldId id="421" r:id="rId13"/>
    <p:sldId id="375" r:id="rId14"/>
    <p:sldId id="399" r:id="rId15"/>
    <p:sldId id="385" r:id="rId16"/>
    <p:sldId id="386" r:id="rId17"/>
    <p:sldId id="416" r:id="rId18"/>
    <p:sldId id="387" r:id="rId19"/>
    <p:sldId id="376" r:id="rId20"/>
    <p:sldId id="389" r:id="rId21"/>
    <p:sldId id="408" r:id="rId22"/>
    <p:sldId id="390" r:id="rId23"/>
    <p:sldId id="396" r:id="rId24"/>
    <p:sldId id="407" r:id="rId25"/>
    <p:sldId id="400" r:id="rId26"/>
    <p:sldId id="401" r:id="rId27"/>
    <p:sldId id="403" r:id="rId28"/>
    <p:sldId id="404" r:id="rId29"/>
    <p:sldId id="405" r:id="rId30"/>
    <p:sldId id="406" r:id="rId31"/>
    <p:sldId id="409" r:id="rId32"/>
    <p:sldId id="410" r:id="rId33"/>
    <p:sldId id="411" r:id="rId34"/>
    <p:sldId id="412" r:id="rId35"/>
    <p:sldId id="322" r:id="rId36"/>
    <p:sldId id="398" r:id="rId37"/>
    <p:sldId id="391" r:id="rId38"/>
    <p:sldId id="323" r:id="rId39"/>
    <p:sldId id="368" r:id="rId40"/>
    <p:sldId id="369" r:id="rId41"/>
    <p:sldId id="392" r:id="rId42"/>
    <p:sldId id="393" r:id="rId43"/>
    <p:sldId id="395" r:id="rId44"/>
    <p:sldId id="394" r:id="rId45"/>
    <p:sldId id="340" r:id="rId46"/>
    <p:sldId id="341" r:id="rId47"/>
    <p:sldId id="365" r:id="rId48"/>
    <p:sldId id="366" r:id="rId49"/>
    <p:sldId id="367" r:id="rId5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718" autoAdjust="0"/>
  </p:normalViewPr>
  <p:slideViewPr>
    <p:cSldViewPr>
      <p:cViewPr>
        <p:scale>
          <a:sx n="75" d="100"/>
          <a:sy n="75" d="100"/>
        </p:scale>
        <p:origin x="-1830" y="-720"/>
      </p:cViewPr>
      <p:guideLst>
        <p:guide orient="horz" pos="2160"/>
        <p:guide pos="2880"/>
      </p:guideLst>
    </p:cSldViewPr>
  </p:slideViewPr>
  <p:outlineViewPr>
    <p:cViewPr>
      <p:scale>
        <a:sx n="33" d="100"/>
        <a:sy n="33" d="100"/>
      </p:scale>
      <p:origin x="0" y="2448"/>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oleObject" Target="file:///F:\Manuel\HP%20datos%20anteriores\TESIS%20DEFINITIVA\CAPITULO5\datos%20finale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F:\Manuel\HP%20datos%20anteriores\TESIS%20DEFINITIVA\CAPITULO5\datos%20finale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F:\Manuel\HP%20datos%20anteriores\TESIS%20DEFINITIVA\CAPITULO5\datos%20finale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F:\Manuel\HP%20datos%20anteriores\TESIS%20DEFINITIVA\CAPITULO5\datos%20finales.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F:\Manuel\HP%20datos%20anteriores\TESIS%20DEFINITIVA\CAPITULO5\datos%20final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lang="en-US"/>
            </a:pPr>
            <a:r>
              <a:rPr lang="en-US" sz="1800" b="1" i="0" baseline="0" smtClean="0"/>
              <a:t>Porcentaje </a:t>
            </a:r>
            <a:r>
              <a:rPr lang="en-US" sz="1800" b="1" i="0" baseline="0"/>
              <a:t>de </a:t>
            </a:r>
            <a:r>
              <a:rPr lang="en-US" sz="1800" b="1" i="0" baseline="0" smtClean="0"/>
              <a:t>aciertos </a:t>
            </a:r>
            <a:r>
              <a:rPr lang="en-US" sz="1800" b="1" i="0" baseline="0"/>
              <a:t>y </a:t>
            </a:r>
            <a:r>
              <a:rPr lang="en-US" sz="1800" b="1" i="0" baseline="0" smtClean="0"/>
              <a:t>desaciertos </a:t>
            </a:r>
            <a:r>
              <a:rPr lang="en-US" sz="1800" b="1" i="0" baseline="0" dirty="0" err="1"/>
              <a:t>vs</a:t>
            </a:r>
            <a:r>
              <a:rPr lang="en-US" sz="1800" b="1" i="0" baseline="0" dirty="0"/>
              <a:t> A*</a:t>
            </a:r>
            <a:r>
              <a:rPr lang="en-US" sz="1800" b="1" i="0" baseline="0" dirty="0" err="1"/>
              <a:t>Dmax</a:t>
            </a:r>
            <a:endParaRPr lang="en-US" sz="1800" b="1" i="0" baseline="0" dirty="0"/>
          </a:p>
        </c:rich>
      </c:tx>
      <c:layout/>
    </c:title>
    <c:view3D>
      <c:rAngAx val="1"/>
    </c:view3D>
    <c:sideWall>
      <c:spPr>
        <a:noFill/>
      </c:spPr>
    </c:sideWall>
    <c:backWall>
      <c:spPr>
        <a:noFill/>
        <a:ln w="25400">
          <a:noFill/>
        </a:ln>
      </c:spPr>
    </c:backWall>
    <c:plotArea>
      <c:layout>
        <c:manualLayout>
          <c:layoutTarget val="inner"/>
          <c:xMode val="edge"/>
          <c:yMode val="edge"/>
          <c:x val="2.2798015355251836E-2"/>
          <c:y val="0.17797596755939063"/>
          <c:w val="0.95963916471965949"/>
          <c:h val="0.66339988255701821"/>
        </c:manualLayout>
      </c:layout>
      <c:bar3DChart>
        <c:barDir val="col"/>
        <c:grouping val="clustered"/>
        <c:ser>
          <c:idx val="0"/>
          <c:order val="0"/>
          <c:tx>
            <c:v>Porcentaje de aciertos</c:v>
          </c:tx>
          <c:cat>
            <c:strRef>
              <c:f>Hoja2!$AA$1:$AA$15</c:f>
              <c:strCache>
                <c:ptCount val="15"/>
                <c:pt idx="0">
                  <c:v>1*Dmax</c:v>
                </c:pt>
                <c:pt idx="1">
                  <c:v>1.1*Dmax</c:v>
                </c:pt>
                <c:pt idx="2">
                  <c:v>1.25*Dmax</c:v>
                </c:pt>
                <c:pt idx="3">
                  <c:v>1.3*Dmax</c:v>
                </c:pt>
                <c:pt idx="4">
                  <c:v>1.4*Dmax</c:v>
                </c:pt>
                <c:pt idx="5">
                  <c:v>1.5*Dmax</c:v>
                </c:pt>
                <c:pt idx="6">
                  <c:v>1.63*Dmax</c:v>
                </c:pt>
                <c:pt idx="7">
                  <c:v>1.69*Dmax</c:v>
                </c:pt>
                <c:pt idx="8">
                  <c:v>1.7*Dmax</c:v>
                </c:pt>
                <c:pt idx="9">
                  <c:v>1.76*Dmax</c:v>
                </c:pt>
                <c:pt idx="10">
                  <c:v>1.78*Dmax</c:v>
                </c:pt>
                <c:pt idx="11">
                  <c:v>1.8*Dmax</c:v>
                </c:pt>
                <c:pt idx="12">
                  <c:v>1.85*Dmax</c:v>
                </c:pt>
                <c:pt idx="13">
                  <c:v>1.9*Dmax</c:v>
                </c:pt>
                <c:pt idx="14">
                  <c:v>2*Dmax</c:v>
                </c:pt>
              </c:strCache>
            </c:strRef>
          </c:cat>
          <c:val>
            <c:numRef>
              <c:f>Hoja2!$W$1:$W$15</c:f>
              <c:numCache>
                <c:formatCode>0%</c:formatCode>
                <c:ptCount val="15"/>
                <c:pt idx="0">
                  <c:v>0.37000000000000038</c:v>
                </c:pt>
                <c:pt idx="1">
                  <c:v>0.55000000000000004</c:v>
                </c:pt>
                <c:pt idx="2">
                  <c:v>0.78</c:v>
                </c:pt>
                <c:pt idx="3">
                  <c:v>0.82000000000000062</c:v>
                </c:pt>
                <c:pt idx="4">
                  <c:v>0.8</c:v>
                </c:pt>
                <c:pt idx="5">
                  <c:v>0.73000000000000065</c:v>
                </c:pt>
                <c:pt idx="6">
                  <c:v>0.6200000000000031</c:v>
                </c:pt>
                <c:pt idx="7">
                  <c:v>0.55000000000000004</c:v>
                </c:pt>
                <c:pt idx="8">
                  <c:v>0.52</c:v>
                </c:pt>
                <c:pt idx="9">
                  <c:v>0.4</c:v>
                </c:pt>
                <c:pt idx="10">
                  <c:v>0.36000000000000032</c:v>
                </c:pt>
                <c:pt idx="11">
                  <c:v>0.32000000000000173</c:v>
                </c:pt>
                <c:pt idx="12">
                  <c:v>0.29000000000000031</c:v>
                </c:pt>
                <c:pt idx="13">
                  <c:v>0.13</c:v>
                </c:pt>
                <c:pt idx="14">
                  <c:v>0.13</c:v>
                </c:pt>
              </c:numCache>
            </c:numRef>
          </c:val>
        </c:ser>
        <c:ser>
          <c:idx val="1"/>
          <c:order val="1"/>
          <c:tx>
            <c:v>Porcentaje de desaciertos</c:v>
          </c:tx>
          <c:cat>
            <c:strRef>
              <c:f>Hoja2!$AA$1:$AA$15</c:f>
              <c:strCache>
                <c:ptCount val="15"/>
                <c:pt idx="0">
                  <c:v>1*Dmax</c:v>
                </c:pt>
                <c:pt idx="1">
                  <c:v>1.1*Dmax</c:v>
                </c:pt>
                <c:pt idx="2">
                  <c:v>1.25*Dmax</c:v>
                </c:pt>
                <c:pt idx="3">
                  <c:v>1.3*Dmax</c:v>
                </c:pt>
                <c:pt idx="4">
                  <c:v>1.4*Dmax</c:v>
                </c:pt>
                <c:pt idx="5">
                  <c:v>1.5*Dmax</c:v>
                </c:pt>
                <c:pt idx="6">
                  <c:v>1.63*Dmax</c:v>
                </c:pt>
                <c:pt idx="7">
                  <c:v>1.69*Dmax</c:v>
                </c:pt>
                <c:pt idx="8">
                  <c:v>1.7*Dmax</c:v>
                </c:pt>
                <c:pt idx="9">
                  <c:v>1.76*Dmax</c:v>
                </c:pt>
                <c:pt idx="10">
                  <c:v>1.78*Dmax</c:v>
                </c:pt>
                <c:pt idx="11">
                  <c:v>1.8*Dmax</c:v>
                </c:pt>
                <c:pt idx="12">
                  <c:v>1.85*Dmax</c:v>
                </c:pt>
                <c:pt idx="13">
                  <c:v>1.9*Dmax</c:v>
                </c:pt>
                <c:pt idx="14">
                  <c:v>2*Dmax</c:v>
                </c:pt>
              </c:strCache>
            </c:strRef>
          </c:cat>
          <c:val>
            <c:numRef>
              <c:f>Hoja2!$X$1:$X$15</c:f>
              <c:numCache>
                <c:formatCode>0%</c:formatCode>
                <c:ptCount val="15"/>
                <c:pt idx="0">
                  <c:v>0.63000000000000345</c:v>
                </c:pt>
                <c:pt idx="1">
                  <c:v>0.45</c:v>
                </c:pt>
                <c:pt idx="2">
                  <c:v>0.22000000000000028</c:v>
                </c:pt>
                <c:pt idx="3">
                  <c:v>0.18000000000000024</c:v>
                </c:pt>
                <c:pt idx="4">
                  <c:v>0.20000000000000004</c:v>
                </c:pt>
                <c:pt idx="5">
                  <c:v>0.27</c:v>
                </c:pt>
                <c:pt idx="6">
                  <c:v>0.38000000000000173</c:v>
                </c:pt>
                <c:pt idx="7">
                  <c:v>0.45</c:v>
                </c:pt>
                <c:pt idx="8">
                  <c:v>0.48000000000000032</c:v>
                </c:pt>
                <c:pt idx="9">
                  <c:v>0.60000000000000064</c:v>
                </c:pt>
                <c:pt idx="10">
                  <c:v>0.64000000000000346</c:v>
                </c:pt>
                <c:pt idx="11">
                  <c:v>0.6800000000000016</c:v>
                </c:pt>
                <c:pt idx="12">
                  <c:v>0.71000000000000063</c:v>
                </c:pt>
                <c:pt idx="13">
                  <c:v>0.8700000000000031</c:v>
                </c:pt>
                <c:pt idx="14">
                  <c:v>0.8700000000000031</c:v>
                </c:pt>
              </c:numCache>
            </c:numRef>
          </c:val>
        </c:ser>
        <c:dLbls>
          <c:showVal val="1"/>
        </c:dLbls>
        <c:shape val="box"/>
        <c:axId val="53261824"/>
        <c:axId val="53263360"/>
        <c:axId val="0"/>
      </c:bar3DChart>
      <c:catAx>
        <c:axId val="53261824"/>
        <c:scaling>
          <c:orientation val="minMax"/>
        </c:scaling>
        <c:axPos val="b"/>
        <c:numFmt formatCode="General" sourceLinked="1"/>
        <c:majorTickMark val="none"/>
        <c:tickLblPos val="nextTo"/>
        <c:txPr>
          <a:bodyPr/>
          <a:lstStyle/>
          <a:p>
            <a:pPr>
              <a:defRPr lang="en-US"/>
            </a:pPr>
            <a:endParaRPr lang="en-US"/>
          </a:p>
        </c:txPr>
        <c:crossAx val="53263360"/>
        <c:crosses val="autoZero"/>
        <c:auto val="1"/>
        <c:lblAlgn val="ctr"/>
        <c:lblOffset val="100"/>
      </c:catAx>
      <c:valAx>
        <c:axId val="53263360"/>
        <c:scaling>
          <c:orientation val="minMax"/>
        </c:scaling>
        <c:delete val="1"/>
        <c:axPos val="l"/>
        <c:numFmt formatCode="0%" sourceLinked="1"/>
        <c:majorTickMark val="none"/>
        <c:tickLblPos val="none"/>
        <c:crossAx val="53261824"/>
        <c:crosses val="autoZero"/>
        <c:crossBetween val="between"/>
      </c:valAx>
      <c:spPr>
        <a:ln w="25400">
          <a:noFill/>
        </a:ln>
      </c:spPr>
    </c:plotArea>
    <c:legend>
      <c:legendPos val="t"/>
      <c:layout/>
      <c:txPr>
        <a:bodyPr/>
        <a:lstStyle/>
        <a:p>
          <a:pPr>
            <a:defRPr lang="en-US"/>
          </a:pPr>
          <a:endParaRPr lang="en-US"/>
        </a:p>
      </c:txPr>
    </c:legend>
    <c:plotVisOnly val="1"/>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lang="en-US"/>
            </a:pPr>
            <a:r>
              <a:rPr lang="en-US" sz="1800" b="1" i="0" baseline="0" smtClean="0"/>
              <a:t>Porcentaje </a:t>
            </a:r>
            <a:r>
              <a:rPr lang="en-US" sz="1800" b="1" i="0" baseline="0"/>
              <a:t>de </a:t>
            </a:r>
            <a:r>
              <a:rPr lang="en-US" sz="1800" b="1" i="0" baseline="0" smtClean="0"/>
              <a:t>aciertos </a:t>
            </a:r>
            <a:r>
              <a:rPr lang="en-US" sz="1800" b="1" i="0" baseline="0"/>
              <a:t>y </a:t>
            </a:r>
            <a:r>
              <a:rPr lang="en-US" sz="1800" b="1" i="0" baseline="0" smtClean="0"/>
              <a:t>desaciertos </a:t>
            </a:r>
            <a:r>
              <a:rPr lang="en-US" sz="1800" b="1" i="0" baseline="0" dirty="0" err="1"/>
              <a:t>vs</a:t>
            </a:r>
            <a:r>
              <a:rPr lang="en-US" sz="1800" b="1" i="0" baseline="0" dirty="0"/>
              <a:t> A*D1max</a:t>
            </a:r>
          </a:p>
        </c:rich>
      </c:tx>
      <c:layout/>
    </c:title>
    <c:view3D>
      <c:rAngAx val="1"/>
    </c:view3D>
    <c:sideWall>
      <c:spPr>
        <a:noFill/>
      </c:spPr>
    </c:sideWall>
    <c:backWall>
      <c:spPr>
        <a:noFill/>
        <a:ln w="25400">
          <a:noFill/>
        </a:ln>
      </c:spPr>
    </c:backWall>
    <c:plotArea>
      <c:layout/>
      <c:bar3DChart>
        <c:barDir val="col"/>
        <c:grouping val="clustered"/>
        <c:ser>
          <c:idx val="0"/>
          <c:order val="0"/>
          <c:tx>
            <c:v>Porcentaje de aciertos</c:v>
          </c:tx>
          <c:cat>
            <c:strRef>
              <c:f>Hoja2!$AG$1:$AG$15</c:f>
              <c:strCache>
                <c:ptCount val="15"/>
                <c:pt idx="0">
                  <c:v>1*D1max</c:v>
                </c:pt>
                <c:pt idx="1">
                  <c:v>1.1*D1max</c:v>
                </c:pt>
                <c:pt idx="2">
                  <c:v>1.25*D1max</c:v>
                </c:pt>
                <c:pt idx="3">
                  <c:v>1.3*D1max</c:v>
                </c:pt>
                <c:pt idx="4">
                  <c:v>1.4*D1max</c:v>
                </c:pt>
                <c:pt idx="5">
                  <c:v>1.5*D1max</c:v>
                </c:pt>
                <c:pt idx="6">
                  <c:v>1.63*D1max</c:v>
                </c:pt>
                <c:pt idx="7">
                  <c:v>1.69*D1max</c:v>
                </c:pt>
                <c:pt idx="8">
                  <c:v>1.7*D1max</c:v>
                </c:pt>
                <c:pt idx="9">
                  <c:v>1.76*D1max</c:v>
                </c:pt>
                <c:pt idx="10">
                  <c:v>1.78*D1max</c:v>
                </c:pt>
                <c:pt idx="11">
                  <c:v>1.8*D1max</c:v>
                </c:pt>
                <c:pt idx="12">
                  <c:v>1.85*D1max</c:v>
                </c:pt>
                <c:pt idx="13">
                  <c:v>1.9*D1max</c:v>
                </c:pt>
                <c:pt idx="14">
                  <c:v>2*D1max</c:v>
                </c:pt>
              </c:strCache>
            </c:strRef>
          </c:cat>
          <c:val>
            <c:numRef>
              <c:f>Hoja2!$AC$1:$AC$15</c:f>
              <c:numCache>
                <c:formatCode>0%</c:formatCode>
                <c:ptCount val="15"/>
                <c:pt idx="0">
                  <c:v>0.56000000000000005</c:v>
                </c:pt>
                <c:pt idx="1">
                  <c:v>0.7400000000000031</c:v>
                </c:pt>
                <c:pt idx="2">
                  <c:v>0.79</c:v>
                </c:pt>
                <c:pt idx="3">
                  <c:v>0.8</c:v>
                </c:pt>
                <c:pt idx="4">
                  <c:v>0.66000000000000403</c:v>
                </c:pt>
                <c:pt idx="5">
                  <c:v>0.48000000000000032</c:v>
                </c:pt>
                <c:pt idx="6">
                  <c:v>0.35000000000000031</c:v>
                </c:pt>
                <c:pt idx="7">
                  <c:v>0.30000000000000032</c:v>
                </c:pt>
                <c:pt idx="8">
                  <c:v>0.29000000000000031</c:v>
                </c:pt>
                <c:pt idx="9">
                  <c:v>0.23</c:v>
                </c:pt>
                <c:pt idx="10">
                  <c:v>0.19</c:v>
                </c:pt>
                <c:pt idx="11">
                  <c:v>0.17</c:v>
                </c:pt>
                <c:pt idx="12">
                  <c:v>0.13</c:v>
                </c:pt>
                <c:pt idx="13">
                  <c:v>8.0000000000000043E-2</c:v>
                </c:pt>
                <c:pt idx="14">
                  <c:v>4.0000000000000022E-2</c:v>
                </c:pt>
              </c:numCache>
            </c:numRef>
          </c:val>
        </c:ser>
        <c:ser>
          <c:idx val="1"/>
          <c:order val="1"/>
          <c:tx>
            <c:v>Porcentaje de desaciertos</c:v>
          </c:tx>
          <c:cat>
            <c:strRef>
              <c:f>Hoja2!$AG$1:$AG$15</c:f>
              <c:strCache>
                <c:ptCount val="15"/>
                <c:pt idx="0">
                  <c:v>1*D1max</c:v>
                </c:pt>
                <c:pt idx="1">
                  <c:v>1.1*D1max</c:v>
                </c:pt>
                <c:pt idx="2">
                  <c:v>1.25*D1max</c:v>
                </c:pt>
                <c:pt idx="3">
                  <c:v>1.3*D1max</c:v>
                </c:pt>
                <c:pt idx="4">
                  <c:v>1.4*D1max</c:v>
                </c:pt>
                <c:pt idx="5">
                  <c:v>1.5*D1max</c:v>
                </c:pt>
                <c:pt idx="6">
                  <c:v>1.63*D1max</c:v>
                </c:pt>
                <c:pt idx="7">
                  <c:v>1.69*D1max</c:v>
                </c:pt>
                <c:pt idx="8">
                  <c:v>1.7*D1max</c:v>
                </c:pt>
                <c:pt idx="9">
                  <c:v>1.76*D1max</c:v>
                </c:pt>
                <c:pt idx="10">
                  <c:v>1.78*D1max</c:v>
                </c:pt>
                <c:pt idx="11">
                  <c:v>1.8*D1max</c:v>
                </c:pt>
                <c:pt idx="12">
                  <c:v>1.85*D1max</c:v>
                </c:pt>
                <c:pt idx="13">
                  <c:v>1.9*D1max</c:v>
                </c:pt>
                <c:pt idx="14">
                  <c:v>2*D1max</c:v>
                </c:pt>
              </c:strCache>
            </c:strRef>
          </c:cat>
          <c:val>
            <c:numRef>
              <c:f>Hoja2!$AD$1:$AD$15</c:f>
              <c:numCache>
                <c:formatCode>0%</c:formatCode>
                <c:ptCount val="15"/>
                <c:pt idx="0">
                  <c:v>0.44000000000000006</c:v>
                </c:pt>
                <c:pt idx="1">
                  <c:v>0.26</c:v>
                </c:pt>
                <c:pt idx="2">
                  <c:v>0.21000000000000021</c:v>
                </c:pt>
                <c:pt idx="3">
                  <c:v>0.2</c:v>
                </c:pt>
                <c:pt idx="4">
                  <c:v>0.34000000000000008</c:v>
                </c:pt>
                <c:pt idx="5">
                  <c:v>0.52</c:v>
                </c:pt>
                <c:pt idx="6">
                  <c:v>0.65000000000000369</c:v>
                </c:pt>
                <c:pt idx="7">
                  <c:v>0.70000000000000062</c:v>
                </c:pt>
                <c:pt idx="8">
                  <c:v>0.71000000000000063</c:v>
                </c:pt>
                <c:pt idx="9">
                  <c:v>0.77000000000000346</c:v>
                </c:pt>
                <c:pt idx="10">
                  <c:v>0.81</c:v>
                </c:pt>
                <c:pt idx="11">
                  <c:v>0.83000000000000063</c:v>
                </c:pt>
                <c:pt idx="12">
                  <c:v>0.8700000000000031</c:v>
                </c:pt>
                <c:pt idx="13">
                  <c:v>0.92</c:v>
                </c:pt>
                <c:pt idx="14">
                  <c:v>0.96000000000000063</c:v>
                </c:pt>
              </c:numCache>
            </c:numRef>
          </c:val>
        </c:ser>
        <c:dLbls>
          <c:showVal val="1"/>
        </c:dLbls>
        <c:shape val="box"/>
        <c:axId val="62526592"/>
        <c:axId val="62528128"/>
        <c:axId val="0"/>
      </c:bar3DChart>
      <c:catAx>
        <c:axId val="62526592"/>
        <c:scaling>
          <c:orientation val="minMax"/>
        </c:scaling>
        <c:axPos val="b"/>
        <c:numFmt formatCode="General" sourceLinked="1"/>
        <c:majorTickMark val="none"/>
        <c:tickLblPos val="nextTo"/>
        <c:txPr>
          <a:bodyPr/>
          <a:lstStyle/>
          <a:p>
            <a:pPr>
              <a:defRPr lang="en-US"/>
            </a:pPr>
            <a:endParaRPr lang="en-US"/>
          </a:p>
        </c:txPr>
        <c:crossAx val="62528128"/>
        <c:crosses val="autoZero"/>
        <c:auto val="1"/>
        <c:lblAlgn val="ctr"/>
        <c:lblOffset val="100"/>
      </c:catAx>
      <c:valAx>
        <c:axId val="62528128"/>
        <c:scaling>
          <c:orientation val="minMax"/>
        </c:scaling>
        <c:delete val="1"/>
        <c:axPos val="l"/>
        <c:numFmt formatCode="0%" sourceLinked="1"/>
        <c:majorTickMark val="none"/>
        <c:tickLblPos val="none"/>
        <c:crossAx val="62526592"/>
        <c:crosses val="autoZero"/>
        <c:crossBetween val="between"/>
      </c:valAx>
      <c:spPr>
        <a:ln w="25400">
          <a:noFill/>
        </a:ln>
      </c:spPr>
    </c:plotArea>
    <c:legend>
      <c:legendPos val="t"/>
      <c:layout/>
      <c:txPr>
        <a:bodyPr/>
        <a:lstStyle/>
        <a:p>
          <a:pPr>
            <a:defRPr lang="en-US"/>
          </a:pPr>
          <a:endParaRPr lang="en-US"/>
        </a:p>
      </c:txPr>
    </c:legend>
    <c:plotVisOnly val="1"/>
  </c:chart>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lang="en-US"/>
            </a:pPr>
            <a:r>
              <a:rPr lang="en-US" sz="1800" b="1" i="0" baseline="0" smtClean="0"/>
              <a:t>Porcentaje </a:t>
            </a:r>
            <a:r>
              <a:rPr lang="en-US" sz="1800" b="1" i="0" baseline="0"/>
              <a:t>de </a:t>
            </a:r>
            <a:r>
              <a:rPr lang="en-US" sz="1800" b="1" i="0" baseline="0" smtClean="0"/>
              <a:t>aciertos </a:t>
            </a:r>
            <a:r>
              <a:rPr lang="en-US" sz="1800" b="1" i="0" baseline="0"/>
              <a:t>y </a:t>
            </a:r>
            <a:r>
              <a:rPr lang="en-US" sz="1800" b="1" i="0" baseline="0" smtClean="0"/>
              <a:t>desaciertos </a:t>
            </a:r>
            <a:r>
              <a:rPr lang="en-US" sz="1800" b="1" i="0" baseline="0" dirty="0" err="1"/>
              <a:t>vs</a:t>
            </a:r>
            <a:r>
              <a:rPr lang="en-US" sz="1800" b="1" i="0" baseline="0" dirty="0"/>
              <a:t> </a:t>
            </a:r>
            <a:r>
              <a:rPr lang="en-US" sz="1800" b="1" i="0" baseline="0" dirty="0" err="1"/>
              <a:t>tamano</a:t>
            </a:r>
            <a:r>
              <a:rPr lang="en-US" sz="1800" b="1" i="0" baseline="0" dirty="0"/>
              <a:t> de la </a:t>
            </a:r>
            <a:r>
              <a:rPr lang="en-US" sz="1800" b="1" i="0" baseline="0" dirty="0" err="1"/>
              <a:t>trama</a:t>
            </a:r>
            <a:r>
              <a:rPr lang="en-US" sz="1800" b="1" i="0" baseline="0" dirty="0"/>
              <a:t> (1.3*</a:t>
            </a:r>
            <a:r>
              <a:rPr lang="en-US" sz="1800" b="1" i="0" baseline="0" dirty="0" err="1"/>
              <a:t>Dmax</a:t>
            </a:r>
            <a:r>
              <a:rPr lang="en-US" sz="1800" b="1" i="0" baseline="0" dirty="0"/>
              <a:t>)</a:t>
            </a:r>
          </a:p>
        </c:rich>
      </c:tx>
      <c:layout/>
    </c:title>
    <c:view3D>
      <c:rAngAx val="1"/>
    </c:view3D>
    <c:sideWall>
      <c:spPr>
        <a:noFill/>
      </c:spPr>
    </c:sideWall>
    <c:backWall>
      <c:spPr>
        <a:noFill/>
        <a:ln w="25400">
          <a:noFill/>
        </a:ln>
      </c:spPr>
    </c:backWall>
    <c:plotArea>
      <c:layout/>
      <c:bar3DChart>
        <c:barDir val="col"/>
        <c:grouping val="clustered"/>
        <c:ser>
          <c:idx val="0"/>
          <c:order val="0"/>
          <c:tx>
            <c:v>Porcentaje de aciertos</c:v>
          </c:tx>
          <c:cat>
            <c:strRef>
              <c:f>Hoja2!$AD$36:$AD$40</c:f>
              <c:strCache>
                <c:ptCount val="5"/>
                <c:pt idx="0">
                  <c:v>10ms</c:v>
                </c:pt>
                <c:pt idx="1">
                  <c:v>15ms</c:v>
                </c:pt>
                <c:pt idx="2">
                  <c:v>20ms</c:v>
                </c:pt>
                <c:pt idx="3">
                  <c:v>25ms</c:v>
                </c:pt>
                <c:pt idx="4">
                  <c:v>30ms</c:v>
                </c:pt>
              </c:strCache>
            </c:strRef>
          </c:cat>
          <c:val>
            <c:numRef>
              <c:f>Hoja2!$Z$36:$Z$40</c:f>
              <c:numCache>
                <c:formatCode>0%</c:formatCode>
                <c:ptCount val="5"/>
                <c:pt idx="0">
                  <c:v>0.53</c:v>
                </c:pt>
                <c:pt idx="1">
                  <c:v>0.78</c:v>
                </c:pt>
                <c:pt idx="2">
                  <c:v>0.82000000000000062</c:v>
                </c:pt>
                <c:pt idx="3">
                  <c:v>0.81</c:v>
                </c:pt>
                <c:pt idx="4">
                  <c:v>0.83000000000000063</c:v>
                </c:pt>
              </c:numCache>
            </c:numRef>
          </c:val>
        </c:ser>
        <c:ser>
          <c:idx val="1"/>
          <c:order val="1"/>
          <c:tx>
            <c:v>Porcentaje de desaciertos</c:v>
          </c:tx>
          <c:cat>
            <c:strRef>
              <c:f>Hoja2!$AD$36:$AD$40</c:f>
              <c:strCache>
                <c:ptCount val="5"/>
                <c:pt idx="0">
                  <c:v>10ms</c:v>
                </c:pt>
                <c:pt idx="1">
                  <c:v>15ms</c:v>
                </c:pt>
                <c:pt idx="2">
                  <c:v>20ms</c:v>
                </c:pt>
                <c:pt idx="3">
                  <c:v>25ms</c:v>
                </c:pt>
                <c:pt idx="4">
                  <c:v>30ms</c:v>
                </c:pt>
              </c:strCache>
            </c:strRef>
          </c:cat>
          <c:val>
            <c:numRef>
              <c:f>Hoja2!$AA$36:$AA$40</c:f>
              <c:numCache>
                <c:formatCode>0%</c:formatCode>
                <c:ptCount val="5"/>
                <c:pt idx="0">
                  <c:v>0.47000000000000008</c:v>
                </c:pt>
                <c:pt idx="1">
                  <c:v>0.22000000000000003</c:v>
                </c:pt>
                <c:pt idx="2">
                  <c:v>0.18000000000000024</c:v>
                </c:pt>
                <c:pt idx="3">
                  <c:v>0.19</c:v>
                </c:pt>
                <c:pt idx="4">
                  <c:v>0.17000000000000004</c:v>
                </c:pt>
              </c:numCache>
            </c:numRef>
          </c:val>
        </c:ser>
        <c:dLbls>
          <c:showVal val="1"/>
        </c:dLbls>
        <c:shape val="box"/>
        <c:axId val="63767296"/>
        <c:axId val="63768832"/>
        <c:axId val="0"/>
      </c:bar3DChart>
      <c:catAx>
        <c:axId val="63767296"/>
        <c:scaling>
          <c:orientation val="minMax"/>
        </c:scaling>
        <c:axPos val="b"/>
        <c:numFmt formatCode="General" sourceLinked="1"/>
        <c:majorTickMark val="none"/>
        <c:tickLblPos val="nextTo"/>
        <c:txPr>
          <a:bodyPr/>
          <a:lstStyle/>
          <a:p>
            <a:pPr>
              <a:defRPr lang="en-US"/>
            </a:pPr>
            <a:endParaRPr lang="en-US"/>
          </a:p>
        </c:txPr>
        <c:crossAx val="63768832"/>
        <c:crosses val="autoZero"/>
        <c:auto val="1"/>
        <c:lblAlgn val="ctr"/>
        <c:lblOffset val="100"/>
      </c:catAx>
      <c:valAx>
        <c:axId val="63768832"/>
        <c:scaling>
          <c:orientation val="minMax"/>
        </c:scaling>
        <c:delete val="1"/>
        <c:axPos val="l"/>
        <c:numFmt formatCode="0%" sourceLinked="1"/>
        <c:majorTickMark val="none"/>
        <c:tickLblPos val="none"/>
        <c:crossAx val="63767296"/>
        <c:crosses val="autoZero"/>
        <c:crossBetween val="between"/>
      </c:valAx>
      <c:spPr>
        <a:ln w="25400">
          <a:noFill/>
        </a:ln>
      </c:spPr>
    </c:plotArea>
    <c:legend>
      <c:legendPos val="t"/>
      <c:layout/>
      <c:txPr>
        <a:bodyPr/>
        <a:lstStyle/>
        <a:p>
          <a:pPr>
            <a:defRPr lang="en-US"/>
          </a:pPr>
          <a:endParaRPr lang="en-US"/>
        </a:p>
      </c:txPr>
    </c:legend>
    <c:plotVisOnly val="1"/>
  </c:chart>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lang="en-US"/>
            </a:pPr>
            <a:r>
              <a:rPr lang="en-US" sz="1800" b="1" i="0" baseline="0" smtClean="0"/>
              <a:t>Porcentaje </a:t>
            </a:r>
            <a:r>
              <a:rPr lang="en-US" sz="1800" b="1" i="0" baseline="0"/>
              <a:t>de </a:t>
            </a:r>
            <a:r>
              <a:rPr lang="en-US" sz="1800" b="1" i="0" baseline="0" smtClean="0"/>
              <a:t>aciertos </a:t>
            </a:r>
            <a:r>
              <a:rPr lang="en-US" sz="1800" b="1" i="0" baseline="0"/>
              <a:t>y </a:t>
            </a:r>
            <a:r>
              <a:rPr lang="en-US" sz="1800" b="1" i="0" baseline="0" smtClean="0"/>
              <a:t>desaciertos </a:t>
            </a:r>
            <a:r>
              <a:rPr lang="en-US" sz="1800" b="1" i="0" baseline="0" dirty="0" err="1"/>
              <a:t>vs</a:t>
            </a:r>
            <a:r>
              <a:rPr lang="en-US" sz="1800" b="1" i="0" baseline="0" dirty="0"/>
              <a:t> </a:t>
            </a:r>
            <a:r>
              <a:rPr lang="en-US" sz="1800" b="1" i="0" baseline="0" dirty="0" err="1"/>
              <a:t>tamano</a:t>
            </a:r>
            <a:r>
              <a:rPr lang="en-US" sz="1800" b="1" i="0" baseline="0" dirty="0"/>
              <a:t> de la </a:t>
            </a:r>
            <a:r>
              <a:rPr lang="en-US" sz="1800" b="1" i="0" baseline="0" dirty="0" err="1"/>
              <a:t>trama</a:t>
            </a:r>
            <a:r>
              <a:rPr lang="en-US" sz="1800" b="1" i="0" baseline="0" dirty="0"/>
              <a:t> (1.3*D1max)</a:t>
            </a:r>
          </a:p>
        </c:rich>
      </c:tx>
      <c:layout/>
    </c:title>
    <c:view3D>
      <c:rAngAx val="1"/>
    </c:view3D>
    <c:sideWall>
      <c:spPr>
        <a:noFill/>
      </c:spPr>
    </c:sideWall>
    <c:backWall>
      <c:spPr>
        <a:noFill/>
        <a:ln w="25400">
          <a:noFill/>
        </a:ln>
      </c:spPr>
    </c:backWall>
    <c:plotArea>
      <c:layout/>
      <c:bar3DChart>
        <c:barDir val="col"/>
        <c:grouping val="clustered"/>
        <c:ser>
          <c:idx val="0"/>
          <c:order val="0"/>
          <c:tx>
            <c:v>Porcentaje de aciertos</c:v>
          </c:tx>
          <c:cat>
            <c:strRef>
              <c:f>Hoja2!$AD$36:$AD$40</c:f>
              <c:strCache>
                <c:ptCount val="5"/>
                <c:pt idx="0">
                  <c:v>10ms</c:v>
                </c:pt>
                <c:pt idx="1">
                  <c:v>15ms</c:v>
                </c:pt>
                <c:pt idx="2">
                  <c:v>20ms</c:v>
                </c:pt>
                <c:pt idx="3">
                  <c:v>25ms</c:v>
                </c:pt>
                <c:pt idx="4">
                  <c:v>30ms</c:v>
                </c:pt>
              </c:strCache>
            </c:strRef>
          </c:cat>
          <c:val>
            <c:numRef>
              <c:f>Hoja2!$Z$43:$Z$47</c:f>
              <c:numCache>
                <c:formatCode>0%</c:formatCode>
                <c:ptCount val="5"/>
                <c:pt idx="0">
                  <c:v>0.71000000000000063</c:v>
                </c:pt>
                <c:pt idx="1">
                  <c:v>0.81</c:v>
                </c:pt>
                <c:pt idx="2">
                  <c:v>0.8</c:v>
                </c:pt>
                <c:pt idx="3">
                  <c:v>0.8</c:v>
                </c:pt>
                <c:pt idx="4">
                  <c:v>0.79</c:v>
                </c:pt>
              </c:numCache>
            </c:numRef>
          </c:val>
        </c:ser>
        <c:ser>
          <c:idx val="1"/>
          <c:order val="1"/>
          <c:tx>
            <c:v>Porcentaje de desaciertos</c:v>
          </c:tx>
          <c:cat>
            <c:strRef>
              <c:f>Hoja2!$AD$36:$AD$40</c:f>
              <c:strCache>
                <c:ptCount val="5"/>
                <c:pt idx="0">
                  <c:v>10ms</c:v>
                </c:pt>
                <c:pt idx="1">
                  <c:v>15ms</c:v>
                </c:pt>
                <c:pt idx="2">
                  <c:v>20ms</c:v>
                </c:pt>
                <c:pt idx="3">
                  <c:v>25ms</c:v>
                </c:pt>
                <c:pt idx="4">
                  <c:v>30ms</c:v>
                </c:pt>
              </c:strCache>
            </c:strRef>
          </c:cat>
          <c:val>
            <c:numRef>
              <c:f>Hoja2!$AA$43:$AA$47</c:f>
              <c:numCache>
                <c:formatCode>0%</c:formatCode>
                <c:ptCount val="5"/>
                <c:pt idx="0">
                  <c:v>0.29000000000000031</c:v>
                </c:pt>
                <c:pt idx="1">
                  <c:v>0.19</c:v>
                </c:pt>
                <c:pt idx="2">
                  <c:v>0.2</c:v>
                </c:pt>
                <c:pt idx="3">
                  <c:v>0.2</c:v>
                </c:pt>
                <c:pt idx="4">
                  <c:v>0.21000000000000021</c:v>
                </c:pt>
              </c:numCache>
            </c:numRef>
          </c:val>
        </c:ser>
        <c:dLbls>
          <c:showVal val="1"/>
        </c:dLbls>
        <c:shape val="box"/>
        <c:axId val="63811584"/>
        <c:axId val="63813120"/>
        <c:axId val="0"/>
      </c:bar3DChart>
      <c:catAx>
        <c:axId val="63811584"/>
        <c:scaling>
          <c:orientation val="minMax"/>
        </c:scaling>
        <c:axPos val="b"/>
        <c:numFmt formatCode="General" sourceLinked="1"/>
        <c:majorTickMark val="none"/>
        <c:tickLblPos val="nextTo"/>
        <c:txPr>
          <a:bodyPr/>
          <a:lstStyle/>
          <a:p>
            <a:pPr>
              <a:defRPr lang="en-US"/>
            </a:pPr>
            <a:endParaRPr lang="en-US"/>
          </a:p>
        </c:txPr>
        <c:crossAx val="63813120"/>
        <c:crosses val="autoZero"/>
        <c:auto val="1"/>
        <c:lblAlgn val="ctr"/>
        <c:lblOffset val="100"/>
      </c:catAx>
      <c:valAx>
        <c:axId val="63813120"/>
        <c:scaling>
          <c:orientation val="minMax"/>
        </c:scaling>
        <c:delete val="1"/>
        <c:axPos val="l"/>
        <c:numFmt formatCode="0%" sourceLinked="1"/>
        <c:majorTickMark val="none"/>
        <c:tickLblPos val="none"/>
        <c:crossAx val="63811584"/>
        <c:crosses val="autoZero"/>
        <c:crossBetween val="between"/>
      </c:valAx>
      <c:spPr>
        <a:ln w="25400">
          <a:noFill/>
        </a:ln>
      </c:spPr>
    </c:plotArea>
    <c:legend>
      <c:legendPos val="t"/>
      <c:layout/>
      <c:txPr>
        <a:bodyPr/>
        <a:lstStyle/>
        <a:p>
          <a:pPr>
            <a:defRPr lang="en-US"/>
          </a:pPr>
          <a:endParaRPr lang="en-US"/>
        </a:p>
      </c:txPr>
    </c:legend>
    <c:plotVisOnly val="1"/>
  </c:chart>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lang="en-US" sz="1600"/>
            </a:pPr>
            <a:r>
              <a:rPr lang="en-US" sz="1400" b="1" i="0" baseline="0" smtClean="0"/>
              <a:t>Porcentaje </a:t>
            </a:r>
            <a:r>
              <a:rPr lang="en-US" sz="1400" b="1" i="0" baseline="0"/>
              <a:t>de </a:t>
            </a:r>
            <a:r>
              <a:rPr lang="en-US" sz="1400" b="1" i="0" baseline="0" smtClean="0"/>
              <a:t>aciertos </a:t>
            </a:r>
            <a:r>
              <a:rPr lang="en-US" sz="1400" b="1" i="0" baseline="0"/>
              <a:t>y </a:t>
            </a:r>
            <a:r>
              <a:rPr lang="en-US" sz="1400" b="1" i="0" baseline="0" smtClean="0"/>
              <a:t>desaciertos </a:t>
            </a:r>
            <a:r>
              <a:rPr lang="en-US" sz="1400" b="1" i="0" baseline="0" dirty="0" err="1"/>
              <a:t>vs</a:t>
            </a:r>
            <a:r>
              <a:rPr lang="en-US" sz="1400" b="1" i="0" baseline="0" dirty="0"/>
              <a:t> </a:t>
            </a:r>
            <a:r>
              <a:rPr lang="en-US" sz="1400" b="1" i="0" baseline="0" dirty="0" err="1"/>
              <a:t>senal</a:t>
            </a:r>
            <a:r>
              <a:rPr lang="en-US" sz="1400" b="1" i="0" baseline="0" dirty="0"/>
              <a:t> y </a:t>
            </a:r>
            <a:r>
              <a:rPr lang="en-US" sz="1400" b="1" i="0" baseline="0" dirty="0" err="1"/>
              <a:t>senal</a:t>
            </a:r>
            <a:r>
              <a:rPr lang="en-US" sz="1400" b="1" i="0" baseline="0" dirty="0"/>
              <a:t> + </a:t>
            </a:r>
            <a:r>
              <a:rPr lang="en-US" sz="1400" b="1" i="0" baseline="0" dirty="0" err="1"/>
              <a:t>ruido</a:t>
            </a:r>
            <a:endParaRPr lang="en-US" sz="1400" b="1" i="0" baseline="0" dirty="0"/>
          </a:p>
        </c:rich>
      </c:tx>
      <c:layout/>
    </c:title>
    <c:view3D>
      <c:rAngAx val="1"/>
    </c:view3D>
    <c:sideWall>
      <c:spPr>
        <a:noFill/>
      </c:spPr>
    </c:sideWall>
    <c:backWall>
      <c:spPr>
        <a:noFill/>
        <a:ln w="25400">
          <a:noFill/>
        </a:ln>
      </c:spPr>
    </c:backWall>
    <c:plotArea>
      <c:layout/>
      <c:bar3DChart>
        <c:barDir val="col"/>
        <c:grouping val="clustered"/>
        <c:ser>
          <c:idx val="0"/>
          <c:order val="0"/>
          <c:tx>
            <c:v>Porcentaje de aciertos</c:v>
          </c:tx>
          <c:cat>
            <c:strRef>
              <c:f>Hoja2!$AF$56:$AF$57</c:f>
              <c:strCache>
                <c:ptCount val="2"/>
                <c:pt idx="0">
                  <c:v>senal</c:v>
                </c:pt>
                <c:pt idx="1">
                  <c:v>senal + ruido</c:v>
                </c:pt>
              </c:strCache>
            </c:strRef>
          </c:cat>
          <c:val>
            <c:numRef>
              <c:f>Hoja2!$AA$56:$AA$57</c:f>
              <c:numCache>
                <c:formatCode>0%</c:formatCode>
                <c:ptCount val="2"/>
                <c:pt idx="0">
                  <c:v>0.82000000000000062</c:v>
                </c:pt>
                <c:pt idx="1">
                  <c:v>0.48000000000000032</c:v>
                </c:pt>
              </c:numCache>
            </c:numRef>
          </c:val>
        </c:ser>
        <c:ser>
          <c:idx val="1"/>
          <c:order val="1"/>
          <c:tx>
            <c:v>Porcentaje de desaciertos</c:v>
          </c:tx>
          <c:cat>
            <c:strRef>
              <c:f>Hoja2!$AF$56:$AF$57</c:f>
              <c:strCache>
                <c:ptCount val="2"/>
                <c:pt idx="0">
                  <c:v>senal</c:v>
                </c:pt>
                <c:pt idx="1">
                  <c:v>senal + ruido</c:v>
                </c:pt>
              </c:strCache>
            </c:strRef>
          </c:cat>
          <c:val>
            <c:numRef>
              <c:f>Hoja2!$AB$56:$AB$57</c:f>
              <c:numCache>
                <c:formatCode>0%</c:formatCode>
                <c:ptCount val="2"/>
                <c:pt idx="0">
                  <c:v>0.18000000000000024</c:v>
                </c:pt>
                <c:pt idx="1">
                  <c:v>0.52</c:v>
                </c:pt>
              </c:numCache>
            </c:numRef>
          </c:val>
        </c:ser>
        <c:dLbls>
          <c:showVal val="1"/>
        </c:dLbls>
        <c:shape val="box"/>
        <c:axId val="63901056"/>
        <c:axId val="63927424"/>
        <c:axId val="0"/>
      </c:bar3DChart>
      <c:catAx>
        <c:axId val="63901056"/>
        <c:scaling>
          <c:orientation val="minMax"/>
        </c:scaling>
        <c:axPos val="b"/>
        <c:numFmt formatCode="General" sourceLinked="1"/>
        <c:majorTickMark val="none"/>
        <c:tickLblPos val="nextTo"/>
        <c:txPr>
          <a:bodyPr/>
          <a:lstStyle/>
          <a:p>
            <a:pPr>
              <a:defRPr lang="en-US"/>
            </a:pPr>
            <a:endParaRPr lang="en-US"/>
          </a:p>
        </c:txPr>
        <c:crossAx val="63927424"/>
        <c:crosses val="autoZero"/>
        <c:auto val="1"/>
        <c:lblAlgn val="ctr"/>
        <c:lblOffset val="100"/>
      </c:catAx>
      <c:valAx>
        <c:axId val="63927424"/>
        <c:scaling>
          <c:orientation val="minMax"/>
        </c:scaling>
        <c:delete val="1"/>
        <c:axPos val="l"/>
        <c:numFmt formatCode="0%" sourceLinked="1"/>
        <c:majorTickMark val="none"/>
        <c:tickLblPos val="none"/>
        <c:crossAx val="63901056"/>
        <c:crosses val="autoZero"/>
        <c:crossBetween val="between"/>
      </c:valAx>
      <c:spPr>
        <a:ln w="25400">
          <a:noFill/>
        </a:ln>
      </c:spPr>
    </c:plotArea>
    <c:legend>
      <c:legendPos val="t"/>
      <c:layout/>
      <c:txPr>
        <a:bodyPr/>
        <a:lstStyle/>
        <a:p>
          <a:pPr>
            <a:defRPr lang="en-US"/>
          </a:pPr>
          <a:endParaRPr lang="en-US"/>
        </a:p>
      </c:txPr>
    </c:legend>
    <c:plotVisOnly val="1"/>
  </c:chart>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image" Target="../media/image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image" Target="../media/image13.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image" Target="../media/image15.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4D3BCBC-1B80-4205-AF02-A92D7A3C65DD}" type="datetimeFigureOut">
              <a:rPr lang="en-US" smtClean="0"/>
              <a:pPr/>
              <a:t>11/30/2009</a:t>
            </a:fld>
            <a:endParaRPr lang="en-U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C7E66F4-FA56-474B-A3AC-08AD6B2FF9BA}" type="slidenum">
              <a:rPr lang="en-US" smtClean="0"/>
              <a:pPr/>
              <a:t>‹Nº›</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dirty="0"/>
          </a:p>
        </p:txBody>
      </p:sp>
      <p:sp>
        <p:nvSpPr>
          <p:cNvPr id="4" name="3 Marcador de número de diapositiva"/>
          <p:cNvSpPr>
            <a:spLocks noGrp="1"/>
          </p:cNvSpPr>
          <p:nvPr>
            <p:ph type="sldNum" sz="quarter" idx="10"/>
          </p:nvPr>
        </p:nvSpPr>
        <p:spPr/>
        <p:txBody>
          <a:bodyPr/>
          <a:lstStyle/>
          <a:p>
            <a:fld id="{7C7E66F4-FA56-474B-A3AC-08AD6B2FF9BA}"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C7E66F4-FA56-474B-A3AC-08AD6B2FF9BA}" type="slidenum">
              <a:rPr lang="en-US" smtClean="0"/>
              <a:pPr/>
              <a:t>38</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C7E66F4-FA56-474B-A3AC-08AD6B2FF9BA}" type="slidenum">
              <a:rPr lang="en-US" smtClean="0"/>
              <a:pPr/>
              <a:t>41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C7E66F4-FA56-474B-A3AC-08AD6B2FF9BA}" type="slidenum">
              <a:rPr lang="en-US" smtClean="0"/>
              <a:pPr/>
              <a:t>43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C7E66F4-FA56-474B-A3AC-08AD6B2FF9BA}" type="slidenum">
              <a:rPr lang="en-US" smtClean="0"/>
              <a:pPr/>
              <a:t>45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C7E66F4-FA56-474B-A3AC-08AD6B2FF9BA}" type="slidenum">
              <a:rPr lang="en-US" smtClean="0"/>
              <a:pPr/>
              <a:t>46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C7E66F4-FA56-474B-A3AC-08AD6B2FF9BA}" type="slidenum">
              <a:rPr lang="en-US" smtClean="0"/>
              <a:pPr/>
              <a:t>47</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C7E66F4-FA56-474B-A3AC-08AD6B2FF9BA}" type="slidenum">
              <a:rPr lang="en-US" smtClean="0"/>
              <a:pPr/>
              <a:t>48</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C7E66F4-FA56-474B-A3AC-08AD6B2FF9BA}" type="slidenum">
              <a:rPr lang="en-US" smtClean="0"/>
              <a:pPr/>
              <a:t>49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dirty="0"/>
          </a:p>
        </p:txBody>
      </p:sp>
      <p:sp>
        <p:nvSpPr>
          <p:cNvPr id="4" name="3 Marcador de número de diapositiva"/>
          <p:cNvSpPr>
            <a:spLocks noGrp="1"/>
          </p:cNvSpPr>
          <p:nvPr>
            <p:ph type="sldNum" sz="quarter" idx="10"/>
          </p:nvPr>
        </p:nvSpPr>
        <p:spPr/>
        <p:txBody>
          <a:bodyPr/>
          <a:lstStyle/>
          <a:p>
            <a:fld id="{7C7E66F4-FA56-474B-A3AC-08AD6B2FF9BA}"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C7E66F4-FA56-474B-A3AC-08AD6B2FF9BA}"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C7E66F4-FA56-474B-A3AC-08AD6B2FF9BA}"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C7E66F4-FA56-474B-A3AC-08AD6B2FF9BA}" type="slidenum">
              <a:rPr lang="en-US" smtClean="0"/>
              <a:pPr/>
              <a:t>14</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C7E66F4-FA56-474B-A3AC-08AD6B2FF9BA}" type="slidenum">
              <a:rPr lang="en-US" smtClean="0"/>
              <a:pPr/>
              <a:t>19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US" dirty="0"/>
          </a:p>
        </p:txBody>
      </p:sp>
      <p:sp>
        <p:nvSpPr>
          <p:cNvPr id="4" name="3 Marcador de número de diapositiva"/>
          <p:cNvSpPr>
            <a:spLocks noGrp="1"/>
          </p:cNvSpPr>
          <p:nvPr>
            <p:ph type="sldNum" sz="quarter" idx="10"/>
          </p:nvPr>
        </p:nvSpPr>
        <p:spPr/>
        <p:txBody>
          <a:bodyPr/>
          <a:lstStyle/>
          <a:p>
            <a:fld id="{7C7E66F4-FA56-474B-A3AC-08AD6B2FF9BA}" type="slidenum">
              <a:rPr lang="en-US" smtClean="0"/>
              <a:pPr/>
              <a:t>21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C7E66F4-FA56-474B-A3AC-08AD6B2FF9BA}" type="slidenum">
              <a:rPr lang="en-US" smtClean="0"/>
              <a:pPr/>
              <a:t>35</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7C7E66F4-FA56-474B-A3AC-08AD6B2FF9BA}" type="slidenum">
              <a:rPr lang="en-US" smtClean="0"/>
              <a:pPr/>
              <a:t>36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10" name="9 Triángulo rectángulo"/>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8 Título"/>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s-ES" smtClean="0"/>
              <a:t>Haga clic para modificar el estilo de título del patrón</a:t>
            </a:r>
            <a:endParaRPr kumimoji="0" lang="en-US"/>
          </a:p>
        </p:txBody>
      </p:sp>
      <p:sp>
        <p:nvSpPr>
          <p:cNvPr id="17" name="16 Subtítulo"/>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s-ES" smtClean="0"/>
              <a:t>Haga clic para modificar el estilo de subtítulo del patrón</a:t>
            </a:r>
            <a:endParaRPr kumimoji="0" lang="en-US"/>
          </a:p>
        </p:txBody>
      </p:sp>
      <p:grpSp>
        <p:nvGrpSpPr>
          <p:cNvPr id="2" name="1 Grupo"/>
          <p:cNvGrpSpPr/>
          <p:nvPr/>
        </p:nvGrpSpPr>
        <p:grpSpPr>
          <a:xfrm>
            <a:off x="-3765" y="4953000"/>
            <a:ext cx="9147765" cy="1912088"/>
            <a:chOff x="-3765" y="4832896"/>
            <a:chExt cx="9147765" cy="2032192"/>
          </a:xfrm>
        </p:grpSpPr>
        <p:sp>
          <p:nvSpPr>
            <p:cNvPr id="7" name="6 Forma libre"/>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7 Forma libre"/>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10 Forma libre"/>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11 Conector recto"/>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29 Marcador de fecha"/>
          <p:cNvSpPr>
            <a:spLocks noGrp="1"/>
          </p:cNvSpPr>
          <p:nvPr>
            <p:ph type="dt" sz="half" idx="10"/>
          </p:nvPr>
        </p:nvSpPr>
        <p:spPr/>
        <p:txBody>
          <a:bodyPr/>
          <a:lstStyle>
            <a:lvl1pPr>
              <a:defRPr>
                <a:solidFill>
                  <a:srgbClr val="FFFFFF"/>
                </a:solidFill>
              </a:defRPr>
            </a:lvl1pPr>
            <a:extLst/>
          </a:lstStyle>
          <a:p>
            <a:pPr>
              <a:defRPr/>
            </a:pPr>
            <a:fld id="{53C7FDED-C5EC-412D-BBB9-10BB61E82EFB}" type="datetimeFigureOut">
              <a:rPr lang="en-US" smtClean="0"/>
              <a:pPr>
                <a:defRPr/>
              </a:pPr>
              <a:t>11/30/2009</a:t>
            </a:fld>
            <a:endParaRPr lang="en-US"/>
          </a:p>
        </p:txBody>
      </p:sp>
      <p:sp>
        <p:nvSpPr>
          <p:cNvPr id="19" name="18 Marcador de pie de página"/>
          <p:cNvSpPr>
            <a:spLocks noGrp="1"/>
          </p:cNvSpPr>
          <p:nvPr>
            <p:ph type="ftr" sz="quarter" idx="11"/>
          </p:nvPr>
        </p:nvSpPr>
        <p:spPr/>
        <p:txBody>
          <a:bodyPr/>
          <a:lstStyle>
            <a:lvl1pPr>
              <a:defRPr>
                <a:solidFill>
                  <a:schemeClr val="accent1">
                    <a:tint val="20000"/>
                  </a:schemeClr>
                </a:solidFill>
              </a:defRPr>
            </a:lvl1pPr>
            <a:extLst/>
          </a:lstStyle>
          <a:p>
            <a:pPr>
              <a:defRPr/>
            </a:pPr>
            <a:endParaRPr lang="en-US"/>
          </a:p>
        </p:txBody>
      </p:sp>
      <p:sp>
        <p:nvSpPr>
          <p:cNvPr id="27" name="26 Marcador de número de diapositiva"/>
          <p:cNvSpPr>
            <a:spLocks noGrp="1"/>
          </p:cNvSpPr>
          <p:nvPr>
            <p:ph type="sldNum" sz="quarter" idx="12"/>
          </p:nvPr>
        </p:nvSpPr>
        <p:spPr/>
        <p:txBody>
          <a:bodyPr/>
          <a:lstStyle>
            <a:lvl1pPr>
              <a:defRPr>
                <a:solidFill>
                  <a:srgbClr val="FFFFFF"/>
                </a:solidFill>
              </a:defRPr>
            </a:lvl1pPr>
            <a:extLst/>
          </a:lstStyle>
          <a:p>
            <a:pPr>
              <a:defRPr/>
            </a:pPr>
            <a:fld id="{30F39C7A-0DD1-4DBB-B305-1018F9633ECC}" type="slidenum">
              <a:rPr lang="en-US" smtClean="0"/>
              <a:pPr>
                <a:defRPr/>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1481329"/>
            <a:ext cx="8229600" cy="4386071"/>
          </a:xfrm>
        </p:spPr>
        <p:txBody>
          <a:bodyPr vert="eaVert"/>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pPr>
              <a:defRPr/>
            </a:pPr>
            <a:fld id="{CC9217B5-B2D8-4ADC-BBE3-6C331BD55CFB}" type="datetimeFigureOut">
              <a:rPr lang="en-US" smtClean="0"/>
              <a:pPr>
                <a:defRPr/>
              </a:pPr>
              <a:t>11/30/2009</a:t>
            </a:fld>
            <a:endParaRPr lang="en-US"/>
          </a:p>
        </p:txBody>
      </p:sp>
      <p:sp>
        <p:nvSpPr>
          <p:cNvPr id="5" name="4 Marcador de pie de página"/>
          <p:cNvSpPr>
            <a:spLocks noGrp="1"/>
          </p:cNvSpPr>
          <p:nvPr>
            <p:ph type="ftr" sz="quarter" idx="11"/>
          </p:nvPr>
        </p:nvSpPr>
        <p:spPr/>
        <p:txBody>
          <a:bodyPr/>
          <a:lstStyle>
            <a:extLst/>
          </a:lstStyle>
          <a:p>
            <a:pPr>
              <a:defRPr/>
            </a:pPr>
            <a:endParaRPr lang="en-US"/>
          </a:p>
        </p:txBody>
      </p:sp>
      <p:sp>
        <p:nvSpPr>
          <p:cNvPr id="6" name="5 Marcador de número de diapositiva"/>
          <p:cNvSpPr>
            <a:spLocks noGrp="1"/>
          </p:cNvSpPr>
          <p:nvPr>
            <p:ph type="sldNum" sz="quarter" idx="12"/>
          </p:nvPr>
        </p:nvSpPr>
        <p:spPr/>
        <p:txBody>
          <a:bodyPr/>
          <a:lstStyle>
            <a:extLst/>
          </a:lstStyle>
          <a:p>
            <a:pPr>
              <a:defRPr/>
            </a:pPr>
            <a:fld id="{883EC26D-6E7D-42E0-AFDA-106015BC96F7}" type="slidenum">
              <a:rPr lang="en-US" smtClean="0"/>
              <a:pPr>
                <a:defRPr/>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844013" y="274640"/>
            <a:ext cx="1777470" cy="5592761"/>
          </a:xfrm>
        </p:spPr>
        <p:txBody>
          <a:bodyPr vert="eaVert"/>
          <a:lstStyle>
            <a:extLs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274641"/>
            <a:ext cx="6324600" cy="5592760"/>
          </a:xfrm>
        </p:spPr>
        <p:txBody>
          <a:bodyPr vert="eaVert"/>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pPr>
              <a:defRPr/>
            </a:pPr>
            <a:fld id="{7D76D8A6-63B6-454F-A8DF-6C2FE8B1B8AA}" type="datetimeFigureOut">
              <a:rPr lang="en-US" smtClean="0"/>
              <a:pPr>
                <a:defRPr/>
              </a:pPr>
              <a:t>11/30/2009</a:t>
            </a:fld>
            <a:endParaRPr lang="en-US"/>
          </a:p>
        </p:txBody>
      </p:sp>
      <p:sp>
        <p:nvSpPr>
          <p:cNvPr id="5" name="4 Marcador de pie de página"/>
          <p:cNvSpPr>
            <a:spLocks noGrp="1"/>
          </p:cNvSpPr>
          <p:nvPr>
            <p:ph type="ftr" sz="quarter" idx="11"/>
          </p:nvPr>
        </p:nvSpPr>
        <p:spPr/>
        <p:txBody>
          <a:bodyPr/>
          <a:lstStyle>
            <a:extLst/>
          </a:lstStyle>
          <a:p>
            <a:pPr>
              <a:defRPr/>
            </a:pPr>
            <a:endParaRPr lang="en-US"/>
          </a:p>
        </p:txBody>
      </p:sp>
      <p:sp>
        <p:nvSpPr>
          <p:cNvPr id="6" name="5 Marcador de número de diapositiva"/>
          <p:cNvSpPr>
            <a:spLocks noGrp="1"/>
          </p:cNvSpPr>
          <p:nvPr>
            <p:ph type="sldNum" sz="quarter" idx="12"/>
          </p:nvPr>
        </p:nvSpPr>
        <p:spPr/>
        <p:txBody>
          <a:bodyPr/>
          <a:lstStyle>
            <a:extLst/>
          </a:lstStyle>
          <a:p>
            <a:pPr>
              <a:defRPr/>
            </a:pPr>
            <a:fld id="{93323674-165B-41AA-B14D-1DDFC9CEF467}" type="slidenum">
              <a:rPr lang="en-US" smtClean="0"/>
              <a:pPr>
                <a:defRPr/>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pPr>
              <a:defRPr/>
            </a:pPr>
            <a:fld id="{A4D0CF9D-7FAE-47BD-9BBE-10F46D976349}" type="datetimeFigureOut">
              <a:rPr lang="en-US" smtClean="0"/>
              <a:pPr>
                <a:defRPr/>
              </a:pPr>
              <a:t>11/30/2009</a:t>
            </a:fld>
            <a:endParaRPr lang="en-US"/>
          </a:p>
        </p:txBody>
      </p:sp>
      <p:sp>
        <p:nvSpPr>
          <p:cNvPr id="5" name="4 Marcador de pie de página"/>
          <p:cNvSpPr>
            <a:spLocks noGrp="1"/>
          </p:cNvSpPr>
          <p:nvPr>
            <p:ph type="ftr" sz="quarter" idx="11"/>
          </p:nvPr>
        </p:nvSpPr>
        <p:spPr/>
        <p:txBody>
          <a:bodyPr/>
          <a:lstStyle>
            <a:extLst/>
          </a:lstStyle>
          <a:p>
            <a:pPr>
              <a:defRPr/>
            </a:pPr>
            <a:endParaRPr lang="en-US"/>
          </a:p>
        </p:txBody>
      </p:sp>
      <p:sp>
        <p:nvSpPr>
          <p:cNvPr id="6" name="5 Marcador de número de diapositiva"/>
          <p:cNvSpPr>
            <a:spLocks noGrp="1"/>
          </p:cNvSpPr>
          <p:nvPr>
            <p:ph type="sldNum" sz="quarter" idx="12"/>
          </p:nvPr>
        </p:nvSpPr>
        <p:spPr/>
        <p:txBody>
          <a:bodyPr/>
          <a:lstStyle>
            <a:extLst/>
          </a:lstStyle>
          <a:p>
            <a:pPr>
              <a:defRPr/>
            </a:pPr>
            <a:fld id="{AB83E1F7-ACEF-4DBC-81B5-9FE6952A48A7}" type="slidenum">
              <a:rPr lang="en-US" smtClean="0"/>
              <a:pPr>
                <a:defRPr/>
              </a:pPr>
              <a:t>‹Nº›</a:t>
            </a:fld>
            <a:endParaRPr lang="en-US"/>
          </a:p>
        </p:txBody>
      </p:sp>
      <p:sp>
        <p:nvSpPr>
          <p:cNvPr id="7" name="6 Título"/>
          <p:cNvSpPr>
            <a:spLocks noGrp="1"/>
          </p:cNvSpPr>
          <p:nvPr>
            <p:ph type="title"/>
          </p:nvPr>
        </p:nvSpPr>
        <p:spPr/>
        <p:txBody>
          <a:bodyPr rtlCol="0"/>
          <a:lstStyle>
            <a:extLst/>
          </a:lstStyle>
          <a:p>
            <a:r>
              <a:rPr kumimoji="0" lang="es-ES" smtClean="0"/>
              <a:t>Haga clic para modificar el estilo de título del patrón</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bg>
      <p:bgRef idx="1002">
        <a:schemeClr val="bg1"/>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p:txBody>
          <a:bodyPr/>
          <a:lstStyle>
            <a:extLst/>
          </a:lstStyle>
          <a:p>
            <a:pPr>
              <a:defRPr/>
            </a:pPr>
            <a:fld id="{F1DDAEDA-B6E0-434F-94ED-75C3F3E6B083}" type="datetimeFigureOut">
              <a:rPr lang="en-US" smtClean="0"/>
              <a:pPr>
                <a:defRPr/>
              </a:pPr>
              <a:t>11/30/2009</a:t>
            </a:fld>
            <a:endParaRPr lang="en-US"/>
          </a:p>
        </p:txBody>
      </p:sp>
      <p:sp>
        <p:nvSpPr>
          <p:cNvPr id="5" name="4 Marcador de pie de página"/>
          <p:cNvSpPr>
            <a:spLocks noGrp="1"/>
          </p:cNvSpPr>
          <p:nvPr>
            <p:ph type="ftr" sz="quarter" idx="11"/>
          </p:nvPr>
        </p:nvSpPr>
        <p:spPr/>
        <p:txBody>
          <a:bodyPr/>
          <a:lstStyle>
            <a:extLst/>
          </a:lstStyle>
          <a:p>
            <a:pPr>
              <a:defRPr/>
            </a:pPr>
            <a:endParaRPr lang="en-US"/>
          </a:p>
        </p:txBody>
      </p:sp>
      <p:sp>
        <p:nvSpPr>
          <p:cNvPr id="6" name="5 Marcador de número de diapositiva"/>
          <p:cNvSpPr>
            <a:spLocks noGrp="1"/>
          </p:cNvSpPr>
          <p:nvPr>
            <p:ph type="sldNum" sz="quarter" idx="12"/>
          </p:nvPr>
        </p:nvSpPr>
        <p:spPr/>
        <p:txBody>
          <a:bodyPr/>
          <a:lstStyle>
            <a:extLst/>
          </a:lstStyle>
          <a:p>
            <a:pPr>
              <a:defRPr/>
            </a:pPr>
            <a:fld id="{6DC4C977-7D31-4DB8-92E5-4B95E7744C13}" type="slidenum">
              <a:rPr lang="en-US" smtClean="0"/>
              <a:pPr>
                <a:defRPr/>
              </a:pPr>
              <a:t>‹Nº›</a:t>
            </a:fld>
            <a:endParaRPr lang="en-US"/>
          </a:p>
        </p:txBody>
      </p:sp>
      <p:sp>
        <p:nvSpPr>
          <p:cNvPr id="7" name="6 Cheurón"/>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7 Cheurón"/>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bg>
      <p:bgRef idx="1002">
        <a:schemeClr val="bg1"/>
      </p:bgRef>
    </p:bg>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contenido"/>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extLst/>
          </a:lstStyle>
          <a:p>
            <a:pPr>
              <a:defRPr/>
            </a:pPr>
            <a:fld id="{C6520F0D-8967-4375-9FD9-18BD52B00AC4}" type="datetimeFigureOut">
              <a:rPr lang="en-US" smtClean="0"/>
              <a:pPr>
                <a:defRPr/>
              </a:pPr>
              <a:t>11/30/2009</a:t>
            </a:fld>
            <a:endParaRPr lang="en-US"/>
          </a:p>
        </p:txBody>
      </p:sp>
      <p:sp>
        <p:nvSpPr>
          <p:cNvPr id="6" name="5 Marcador de pie de página"/>
          <p:cNvSpPr>
            <a:spLocks noGrp="1"/>
          </p:cNvSpPr>
          <p:nvPr>
            <p:ph type="ftr" sz="quarter" idx="11"/>
          </p:nvPr>
        </p:nvSpPr>
        <p:spPr/>
        <p:txBody>
          <a:bodyPr/>
          <a:lstStyle>
            <a:extLst/>
          </a:lstStyle>
          <a:p>
            <a:pPr>
              <a:defRPr/>
            </a:pPr>
            <a:endParaRPr lang="en-US"/>
          </a:p>
        </p:txBody>
      </p:sp>
      <p:sp>
        <p:nvSpPr>
          <p:cNvPr id="7" name="6 Marcador de número de diapositiva"/>
          <p:cNvSpPr>
            <a:spLocks noGrp="1"/>
          </p:cNvSpPr>
          <p:nvPr>
            <p:ph type="sldNum" sz="quarter" idx="12"/>
          </p:nvPr>
        </p:nvSpPr>
        <p:spPr/>
        <p:txBody>
          <a:bodyPr/>
          <a:lstStyle>
            <a:extLst/>
          </a:lstStyle>
          <a:p>
            <a:pPr>
              <a:defRPr/>
            </a:pPr>
            <a:fld id="{62F5E1DA-8271-4769-8C24-456064EE90A2}" type="slidenum">
              <a:rPr lang="en-US" smtClean="0"/>
              <a:pPr>
                <a:defRPr/>
              </a:pPr>
              <a:t>‹Nº›</a:t>
            </a:fld>
            <a:endParaRPr lang="en-US"/>
          </a:p>
        </p:txBody>
      </p:sp>
      <p:sp>
        <p:nvSpPr>
          <p:cNvPr id="8" name="7 Título"/>
          <p:cNvSpPr>
            <a:spLocks noGrp="1"/>
          </p:cNvSpPr>
          <p:nvPr>
            <p:ph type="title"/>
          </p:nvPr>
        </p:nvSpPr>
        <p:spPr/>
        <p:txBody>
          <a:bodyPr rtlCol="0"/>
          <a:lstStyle>
            <a:extLst/>
          </a:lstStyle>
          <a:p>
            <a:r>
              <a:rPr kumimoji="0" lang="es-ES" smtClean="0"/>
              <a:t>Haga clic para modificar el estilo de título del patrón</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bg>
      <p:bgRef idx="1003">
        <a:schemeClr val="bg1"/>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8229600" cy="1143000"/>
          </a:xfrm>
        </p:spPr>
        <p:txBody>
          <a:bodyPr anchor="ctr"/>
          <a:lstStyle>
            <a:lvl1pPr>
              <a:defRPr/>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smtClean="0"/>
              <a:t>Haga clic para modificar el estilo de texto del patrón</a:t>
            </a:r>
          </a:p>
        </p:txBody>
      </p:sp>
      <p:sp>
        <p:nvSpPr>
          <p:cNvPr id="4" name="3 Marcador de texto"/>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smtClean="0"/>
              <a:t>Haga clic para modificar el estilo de texto del patrón</a:t>
            </a:r>
          </a:p>
        </p:txBody>
      </p:sp>
      <p:sp>
        <p:nvSpPr>
          <p:cNvPr id="5" name="4 Marcador de contenido"/>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5 Marcador de contenido"/>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6 Marcador de fecha"/>
          <p:cNvSpPr>
            <a:spLocks noGrp="1"/>
          </p:cNvSpPr>
          <p:nvPr>
            <p:ph type="dt" sz="half" idx="10"/>
          </p:nvPr>
        </p:nvSpPr>
        <p:spPr/>
        <p:txBody>
          <a:bodyPr/>
          <a:lstStyle>
            <a:extLst/>
          </a:lstStyle>
          <a:p>
            <a:pPr>
              <a:defRPr/>
            </a:pPr>
            <a:fld id="{83692371-8983-4308-9212-7556806E8AEF}" type="datetimeFigureOut">
              <a:rPr lang="en-US" smtClean="0"/>
              <a:pPr>
                <a:defRPr/>
              </a:pPr>
              <a:t>11/30/2009</a:t>
            </a:fld>
            <a:endParaRPr lang="en-US"/>
          </a:p>
        </p:txBody>
      </p:sp>
      <p:sp>
        <p:nvSpPr>
          <p:cNvPr id="8" name="7 Marcador de pie de página"/>
          <p:cNvSpPr>
            <a:spLocks noGrp="1"/>
          </p:cNvSpPr>
          <p:nvPr>
            <p:ph type="ftr" sz="quarter" idx="11"/>
          </p:nvPr>
        </p:nvSpPr>
        <p:spPr/>
        <p:txBody>
          <a:bodyPr/>
          <a:lstStyle>
            <a:extLst/>
          </a:lstStyle>
          <a:p>
            <a:pPr>
              <a:defRPr/>
            </a:pPr>
            <a:endParaRPr lang="en-US"/>
          </a:p>
        </p:txBody>
      </p:sp>
      <p:sp>
        <p:nvSpPr>
          <p:cNvPr id="9" name="8 Marcador de número de diapositiva"/>
          <p:cNvSpPr>
            <a:spLocks noGrp="1"/>
          </p:cNvSpPr>
          <p:nvPr>
            <p:ph type="sldNum" sz="quarter" idx="12"/>
          </p:nvPr>
        </p:nvSpPr>
        <p:spPr/>
        <p:txBody>
          <a:bodyPr/>
          <a:lstStyle>
            <a:extLst/>
          </a:lstStyle>
          <a:p>
            <a:pPr>
              <a:defRPr/>
            </a:pPr>
            <a:fld id="{C408FF70-4424-4596-AE9F-14542C433210}" type="slidenum">
              <a:rPr lang="en-US" smtClean="0"/>
              <a:pPr>
                <a:defRPr/>
              </a:pPr>
              <a:t>‹Nº›</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bg>
      <p:bgRef idx="1002">
        <a:schemeClr val="bg1"/>
      </p:bgRef>
    </p:bg>
    <p:spTree>
      <p:nvGrpSpPr>
        <p:cNvPr id="1" name=""/>
        <p:cNvGrpSpPr/>
        <p:nvPr/>
      </p:nvGrpSpPr>
      <p:grpSpPr>
        <a:xfrm>
          <a:off x="0" y="0"/>
          <a:ext cx="0" cy="0"/>
          <a:chOff x="0" y="0"/>
          <a:chExt cx="0" cy="0"/>
        </a:xfrm>
      </p:grpSpPr>
      <p:sp>
        <p:nvSpPr>
          <p:cNvPr id="3" name="2 Marcador de fecha"/>
          <p:cNvSpPr>
            <a:spLocks noGrp="1"/>
          </p:cNvSpPr>
          <p:nvPr>
            <p:ph type="dt" sz="half" idx="10"/>
          </p:nvPr>
        </p:nvSpPr>
        <p:spPr/>
        <p:txBody>
          <a:bodyPr/>
          <a:lstStyle>
            <a:extLst/>
          </a:lstStyle>
          <a:p>
            <a:pPr>
              <a:defRPr/>
            </a:pPr>
            <a:fld id="{4986F9B6-B833-410F-962F-9AA103EDB572}" type="datetimeFigureOut">
              <a:rPr lang="en-US" smtClean="0"/>
              <a:pPr>
                <a:defRPr/>
              </a:pPr>
              <a:t>11/30/2009</a:t>
            </a:fld>
            <a:endParaRPr lang="en-US"/>
          </a:p>
        </p:txBody>
      </p:sp>
      <p:sp>
        <p:nvSpPr>
          <p:cNvPr id="4" name="3 Marcador de pie de página"/>
          <p:cNvSpPr>
            <a:spLocks noGrp="1"/>
          </p:cNvSpPr>
          <p:nvPr>
            <p:ph type="ftr" sz="quarter" idx="11"/>
          </p:nvPr>
        </p:nvSpPr>
        <p:spPr/>
        <p:txBody>
          <a:bodyPr/>
          <a:lstStyle>
            <a:extLst/>
          </a:lstStyle>
          <a:p>
            <a:pPr>
              <a:defRPr/>
            </a:pPr>
            <a:endParaRPr lang="en-US"/>
          </a:p>
        </p:txBody>
      </p:sp>
      <p:sp>
        <p:nvSpPr>
          <p:cNvPr id="5" name="4 Marcador de número de diapositiva"/>
          <p:cNvSpPr>
            <a:spLocks noGrp="1"/>
          </p:cNvSpPr>
          <p:nvPr>
            <p:ph type="sldNum" sz="quarter" idx="12"/>
          </p:nvPr>
        </p:nvSpPr>
        <p:spPr/>
        <p:txBody>
          <a:bodyPr/>
          <a:lstStyle>
            <a:extLst/>
          </a:lstStyle>
          <a:p>
            <a:pPr>
              <a:defRPr/>
            </a:pPr>
            <a:fld id="{40F1A6B3-7260-4D54-ACEF-7E24F1F41EC2}" type="slidenum">
              <a:rPr lang="en-US" smtClean="0"/>
              <a:pPr>
                <a:defRPr/>
              </a:pPr>
              <a:t>‹Nº›</a:t>
            </a:fld>
            <a:endParaRPr lang="en-US"/>
          </a:p>
        </p:txBody>
      </p:sp>
      <p:sp>
        <p:nvSpPr>
          <p:cNvPr id="6" name="5 Título"/>
          <p:cNvSpPr>
            <a:spLocks noGrp="1"/>
          </p:cNvSpPr>
          <p:nvPr>
            <p:ph type="title"/>
          </p:nvPr>
        </p:nvSpPr>
        <p:spPr/>
        <p:txBody>
          <a:bodyPr rtlCol="0"/>
          <a:lstStyle>
            <a:extLst/>
          </a:lstStyle>
          <a:p>
            <a:r>
              <a:rPr kumimoji="0" lang="es-ES" smtClean="0"/>
              <a:t>Haga clic para modificar el estilo de título del patrón</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extLst/>
          </a:lstStyle>
          <a:p>
            <a:pPr>
              <a:defRPr/>
            </a:pPr>
            <a:fld id="{4084306B-C357-459D-B209-09B6694CC404}" type="datetimeFigureOut">
              <a:rPr lang="en-US" smtClean="0"/>
              <a:pPr>
                <a:defRPr/>
              </a:pPr>
              <a:t>11/30/2009</a:t>
            </a:fld>
            <a:endParaRPr lang="en-US"/>
          </a:p>
        </p:txBody>
      </p:sp>
      <p:sp>
        <p:nvSpPr>
          <p:cNvPr id="3" name="2 Marcador de pie de página"/>
          <p:cNvSpPr>
            <a:spLocks noGrp="1"/>
          </p:cNvSpPr>
          <p:nvPr>
            <p:ph type="ftr" sz="quarter" idx="11"/>
          </p:nvPr>
        </p:nvSpPr>
        <p:spPr/>
        <p:txBody>
          <a:bodyPr/>
          <a:lstStyle>
            <a:extLst/>
          </a:lstStyle>
          <a:p>
            <a:pPr>
              <a:defRPr/>
            </a:pPr>
            <a:endParaRPr lang="en-US"/>
          </a:p>
        </p:txBody>
      </p:sp>
      <p:sp>
        <p:nvSpPr>
          <p:cNvPr id="4" name="3 Marcador de número de diapositiva"/>
          <p:cNvSpPr>
            <a:spLocks noGrp="1"/>
          </p:cNvSpPr>
          <p:nvPr>
            <p:ph type="sldNum" sz="quarter" idx="12"/>
          </p:nvPr>
        </p:nvSpPr>
        <p:spPr/>
        <p:txBody>
          <a:bodyPr/>
          <a:lstStyle>
            <a:extLst/>
          </a:lstStyle>
          <a:p>
            <a:pPr>
              <a:defRPr/>
            </a:pPr>
            <a:fld id="{27E26DFD-506A-406B-9B44-7B3D07FE8E5F}" type="slidenum">
              <a:rPr lang="en-US" smtClean="0"/>
              <a:pPr>
                <a:defRPr/>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bg>
      <p:bgRef idx="1003">
        <a:schemeClr val="bg1"/>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s-ES" smtClean="0"/>
              <a:t>Haga clic para modificar el estilo de texto del patrón</a:t>
            </a:r>
          </a:p>
        </p:txBody>
      </p:sp>
      <p:sp>
        <p:nvSpPr>
          <p:cNvPr id="4" name="3 Marcador de contenido"/>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a:xfrm>
            <a:off x="6727032" y="6407944"/>
            <a:ext cx="1920240" cy="365760"/>
          </a:xfrm>
        </p:spPr>
        <p:txBody>
          <a:bodyPr/>
          <a:lstStyle>
            <a:extLst/>
          </a:lstStyle>
          <a:p>
            <a:pPr>
              <a:defRPr/>
            </a:pPr>
            <a:fld id="{B7133F0F-2180-4A2C-877D-9E4365DA57E7}" type="datetimeFigureOut">
              <a:rPr lang="en-US" smtClean="0"/>
              <a:pPr>
                <a:defRPr/>
              </a:pPr>
              <a:t>11/30/2009</a:t>
            </a:fld>
            <a:endParaRPr lang="en-US"/>
          </a:p>
        </p:txBody>
      </p:sp>
      <p:sp>
        <p:nvSpPr>
          <p:cNvPr id="6" name="5 Marcador de pie de página"/>
          <p:cNvSpPr>
            <a:spLocks noGrp="1"/>
          </p:cNvSpPr>
          <p:nvPr>
            <p:ph type="ftr" sz="quarter" idx="11"/>
          </p:nvPr>
        </p:nvSpPr>
        <p:spPr/>
        <p:txBody>
          <a:bodyPr/>
          <a:lstStyle>
            <a:extLst/>
          </a:lstStyle>
          <a:p>
            <a:pPr>
              <a:defRPr/>
            </a:pPr>
            <a:endParaRPr lang="en-US"/>
          </a:p>
        </p:txBody>
      </p:sp>
      <p:sp>
        <p:nvSpPr>
          <p:cNvPr id="7" name="6 Marcador de número de diapositiva"/>
          <p:cNvSpPr>
            <a:spLocks noGrp="1"/>
          </p:cNvSpPr>
          <p:nvPr>
            <p:ph type="sldNum" sz="quarter" idx="12"/>
          </p:nvPr>
        </p:nvSpPr>
        <p:spPr/>
        <p:txBody>
          <a:bodyPr/>
          <a:lstStyle>
            <a:extLst/>
          </a:lstStyle>
          <a:p>
            <a:pPr>
              <a:defRPr/>
            </a:pPr>
            <a:fld id="{F8C612F9-1E33-4BBA-91A6-3D9C60DBAE00}" type="slidenum">
              <a:rPr lang="en-US" smtClean="0"/>
              <a:pPr>
                <a:defRPr/>
              </a:pPr>
              <a:t>‹Nº›</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bg>
      <p:bgRef idx="1002">
        <a:schemeClr val="bg1"/>
      </p:bgRef>
    </p:bg>
    <p:spTree>
      <p:nvGrpSpPr>
        <p:cNvPr id="1" name=""/>
        <p:cNvGrpSpPr/>
        <p:nvPr/>
      </p:nvGrpSpPr>
      <p:grpSpPr>
        <a:xfrm>
          <a:off x="0" y="0"/>
          <a:ext cx="0" cy="0"/>
          <a:chOff x="0" y="0"/>
          <a:chExt cx="0" cy="0"/>
        </a:xfrm>
      </p:grpSpPr>
      <p:sp>
        <p:nvSpPr>
          <p:cNvPr id="4" name="3 Marcador de texto"/>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s-ES" smtClean="0"/>
              <a:t>Haga clic para modificar el estilo de texto del patrón</a:t>
            </a:r>
          </a:p>
        </p:txBody>
      </p:sp>
      <p:sp>
        <p:nvSpPr>
          <p:cNvPr id="3" name="2 Marcador de posición de imagen"/>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s-ES" smtClean="0"/>
              <a:t>Haga clic </a:t>
            </a:r>
            <a:r>
              <a:rPr kumimoji="0" lang="es-ES" dirty="0" smtClean="0"/>
              <a:t>en </a:t>
            </a:r>
            <a:r>
              <a:rPr kumimoji="0" lang="es-ES" smtClean="0"/>
              <a:t>el icono </a:t>
            </a:r>
            <a:r>
              <a:rPr kumimoji="0" lang="es-ES" dirty="0" smtClean="0"/>
              <a:t>para agregar una imagen</a:t>
            </a:r>
            <a:endParaRPr kumimoji="0" lang="en-US" dirty="0"/>
          </a:p>
        </p:txBody>
      </p:sp>
      <p:sp>
        <p:nvSpPr>
          <p:cNvPr id="5" name="4 Marcador de fecha"/>
          <p:cNvSpPr>
            <a:spLocks noGrp="1"/>
          </p:cNvSpPr>
          <p:nvPr>
            <p:ph type="dt" sz="half" idx="10"/>
          </p:nvPr>
        </p:nvSpPr>
        <p:spPr/>
        <p:txBody>
          <a:bodyPr/>
          <a:lstStyle>
            <a:lvl1pPr>
              <a:defRPr>
                <a:solidFill>
                  <a:schemeClr val="tx1"/>
                </a:solidFill>
              </a:defRPr>
            </a:lvl1pPr>
            <a:extLst/>
          </a:lstStyle>
          <a:p>
            <a:pPr>
              <a:defRPr/>
            </a:pPr>
            <a:fld id="{D7A116E5-DAAE-4E00-B70A-FFDEC87A2200}" type="datetimeFigureOut">
              <a:rPr lang="en-US" smtClean="0"/>
              <a:pPr>
                <a:defRPr/>
              </a:pPr>
              <a:t>11/30/2009</a:t>
            </a:fld>
            <a:endParaRPr lang="en-US"/>
          </a:p>
        </p:txBody>
      </p:sp>
      <p:sp>
        <p:nvSpPr>
          <p:cNvPr id="6" name="5 Marcador de pie de página"/>
          <p:cNvSpPr>
            <a:spLocks noGrp="1"/>
          </p:cNvSpPr>
          <p:nvPr>
            <p:ph type="ftr" sz="quarter" idx="11"/>
          </p:nvPr>
        </p:nvSpPr>
        <p:spPr>
          <a:xfrm>
            <a:off x="4380072" y="6407944"/>
            <a:ext cx="2350681" cy="365125"/>
          </a:xfrm>
        </p:spPr>
        <p:txBody>
          <a:bodyPr/>
          <a:lstStyle>
            <a:lvl1pPr>
              <a:defRPr>
                <a:solidFill>
                  <a:schemeClr val="tx1"/>
                </a:solidFill>
              </a:defRPr>
            </a:lvl1pPr>
            <a:extLst/>
          </a:lstStyle>
          <a:p>
            <a:pPr>
              <a:defRPr/>
            </a:pPr>
            <a:endParaRPr lang="en-US"/>
          </a:p>
        </p:txBody>
      </p:sp>
      <p:sp>
        <p:nvSpPr>
          <p:cNvPr id="7" name="6 Marcador de número de diapositiva"/>
          <p:cNvSpPr>
            <a:spLocks noGrp="1"/>
          </p:cNvSpPr>
          <p:nvPr>
            <p:ph type="sldNum" sz="quarter" idx="12"/>
          </p:nvPr>
        </p:nvSpPr>
        <p:spPr/>
        <p:txBody>
          <a:bodyPr/>
          <a:lstStyle>
            <a:lvl1pPr>
              <a:defRPr>
                <a:solidFill>
                  <a:schemeClr val="tx1"/>
                </a:solidFill>
              </a:defRPr>
            </a:lvl1pPr>
            <a:extLst/>
          </a:lstStyle>
          <a:p>
            <a:pPr>
              <a:defRPr/>
            </a:pPr>
            <a:fld id="{8BA59641-3B4E-45BB-86D7-2D35D2497DB0}" type="slidenum">
              <a:rPr lang="en-US" smtClean="0"/>
              <a:pPr>
                <a:defRPr/>
              </a:pPr>
              <a:t>‹Nº›</a:t>
            </a:fld>
            <a:endParaRPr lang="en-US"/>
          </a:p>
        </p:txBody>
      </p:sp>
      <p:sp>
        <p:nvSpPr>
          <p:cNvPr id="2" name="1 Título"/>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s-ES" smtClean="0"/>
              <a:t>Haga clic para modificar el estilo de título del patrón</a:t>
            </a:r>
            <a:endParaRPr kumimoji="0" lang="en-US"/>
          </a:p>
        </p:txBody>
      </p:sp>
      <p:sp>
        <p:nvSpPr>
          <p:cNvPr id="8" name="7 Forma libre"/>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8 Forma libre"/>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9 Triángulo rectángulo"/>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10 Conector recto"/>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11 Cheurón"/>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12 Cheurón"/>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12 Forma libre"/>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11 Forma libre"/>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13 Triángulo rectángulo"/>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14 Conector recto"/>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8 Marcador de título"/>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s-ES" smtClean="0"/>
              <a:t>Haga clic para modificar el estilo de título del patrón</a:t>
            </a:r>
            <a:endParaRPr kumimoji="0" lang="en-US"/>
          </a:p>
        </p:txBody>
      </p:sp>
      <p:sp>
        <p:nvSpPr>
          <p:cNvPr id="30" name="29 Marcador de texto"/>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0" name="9 Marcador de fecha"/>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pPr>
              <a:defRPr/>
            </a:pPr>
            <a:fld id="{A7797370-B1AF-4914-AF99-241BF574985B}" type="datetimeFigureOut">
              <a:rPr lang="en-US" smtClean="0"/>
              <a:pPr>
                <a:defRPr/>
              </a:pPr>
              <a:t>11/30/2009</a:t>
            </a:fld>
            <a:endParaRPr lang="en-US"/>
          </a:p>
        </p:txBody>
      </p:sp>
      <p:sp>
        <p:nvSpPr>
          <p:cNvPr id="22" name="21 Marcador de pie de página"/>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pPr>
              <a:defRPr/>
            </a:pPr>
            <a:endParaRPr lang="en-US"/>
          </a:p>
        </p:txBody>
      </p:sp>
      <p:sp>
        <p:nvSpPr>
          <p:cNvPr id="18" name="17 Marcador de número de diapositiva"/>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pPr>
              <a:defRPr/>
            </a:pPr>
            <a:fld id="{67D31D50-44F5-4648-88C7-A42F4096D772}" type="slidenum">
              <a:rPr lang="en-US" smtClean="0"/>
              <a:pPr>
                <a:defRPr/>
              </a:pPr>
              <a:t>‹Nº›</a:t>
            </a:fld>
            <a:endParaRPr lang="en-US"/>
          </a:p>
        </p:txBody>
      </p:sp>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6.bin"/><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12.png"/><Relationship Id="rId5" Type="http://schemas.openxmlformats.org/officeDocument/2006/relationships/oleObject" Target="../embeddings/oleObject8.bin"/><Relationship Id="rId4" Type="http://schemas.openxmlformats.org/officeDocument/2006/relationships/oleObject" Target="../embeddings/oleObject7.bin"/></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oleObject" Target="../embeddings/oleObject10.bin"/></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oleObject" Target="../embeddings/oleObject12.bin"/></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7.xml"/><Relationship Id="rId1" Type="http://schemas.openxmlformats.org/officeDocument/2006/relationships/vmlDrawing" Target="../drawings/vmlDrawing8.v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22.png"/><Relationship Id="rId5" Type="http://schemas.openxmlformats.org/officeDocument/2006/relationships/oleObject" Target="../embeddings/oleObject14.bin"/><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4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5.png"/><Relationship Id="rId4" Type="http://schemas.openxmlformats.org/officeDocument/2006/relationships/oleObject" Target="../embeddings/oleObject3.bin"/></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3.v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4.v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00034" y="357166"/>
            <a:ext cx="7923086" cy="3543288"/>
          </a:xfrm>
        </p:spPr>
        <p:txBody>
          <a:bodyPr rtlCol="0">
            <a:noAutofit/>
          </a:bodyPr>
          <a:lstStyle/>
          <a:p>
            <a:pPr algn="ctr">
              <a:defRPr/>
            </a:pPr>
            <a:r>
              <a:rPr lang="es-EC" sz="4400" dirty="0" smtClean="0"/>
              <a:t/>
            </a:r>
            <a:br>
              <a:rPr lang="es-EC" sz="4400" dirty="0" smtClean="0"/>
            </a:br>
            <a:r>
              <a:rPr lang="es-EC" sz="4000" dirty="0" smtClean="0"/>
              <a:t/>
            </a:r>
            <a:br>
              <a:rPr lang="es-EC" sz="4000" dirty="0" smtClean="0"/>
            </a:br>
            <a:r>
              <a:rPr lang="es-EC" sz="4000" dirty="0" smtClean="0"/>
              <a:t/>
            </a:r>
            <a:br>
              <a:rPr lang="es-EC" sz="4000" dirty="0" smtClean="0"/>
            </a:br>
            <a:r>
              <a:rPr lang="es-EC" sz="4000" dirty="0" smtClean="0"/>
              <a:t/>
            </a:r>
            <a:br>
              <a:rPr lang="es-EC" sz="4000" dirty="0" smtClean="0"/>
            </a:br>
            <a:r>
              <a:rPr lang="es-EC" sz="4000" dirty="0" smtClean="0"/>
              <a:t> </a:t>
            </a:r>
            <a:r>
              <a:rPr lang="es-ES" sz="4000" dirty="0" smtClean="0"/>
              <a:t>DISEÑO </a:t>
            </a:r>
            <a:r>
              <a:rPr lang="es-ES" sz="4000" smtClean="0"/>
              <a:t>Y SIMULACIÓN </a:t>
            </a:r>
            <a:r>
              <a:rPr lang="es-ES" sz="4000" dirty="0" smtClean="0"/>
              <a:t>DE UN SISTEMA </a:t>
            </a:r>
            <a:r>
              <a:rPr lang="es-ES" sz="4000" smtClean="0"/>
              <a:t>DE RECONOCIMIENTO </a:t>
            </a:r>
            <a:r>
              <a:rPr lang="es-ES" sz="4000" dirty="0" smtClean="0"/>
              <a:t>DEL HABLA</a:t>
            </a:r>
            <a:r>
              <a:rPr lang="es-ES" sz="4000" smtClean="0"/>
              <a:t>, APLICANDO </a:t>
            </a:r>
            <a:r>
              <a:rPr lang="es-ES" sz="4000" dirty="0" smtClean="0"/>
              <a:t>EL ALGORITMO DE ALINEAMIENTO </a:t>
            </a:r>
            <a:r>
              <a:rPr lang="es-ES" sz="4000" smtClean="0"/>
              <a:t>TEMPORAL DINÁMICO </a:t>
            </a:r>
            <a:r>
              <a:rPr lang="es-ES" sz="4000" dirty="0" smtClean="0"/>
              <a:t>EN MATLAB</a:t>
            </a:r>
            <a:endParaRPr lang="en-US" sz="4000" dirty="0"/>
          </a:p>
        </p:txBody>
      </p:sp>
      <p:sp>
        <p:nvSpPr>
          <p:cNvPr id="2051" name="2 Subtítulo"/>
          <p:cNvSpPr>
            <a:spLocks noGrp="1"/>
          </p:cNvSpPr>
          <p:nvPr>
            <p:ph type="subTitle" idx="1"/>
          </p:nvPr>
        </p:nvSpPr>
        <p:spPr/>
        <p:txBody>
          <a:bodyPr>
            <a:normAutofit/>
          </a:bodyPr>
          <a:lstStyle/>
          <a:p>
            <a:pPr eaLnBrk="1" hangingPunct="1"/>
            <a:endParaRPr lang="es-EC" sz="2800" b="1" dirty="0" smtClean="0">
              <a:solidFill>
                <a:schemeClr val="tx1"/>
              </a:solidFill>
            </a:endParaRPr>
          </a:p>
          <a:p>
            <a:pPr eaLnBrk="1" hangingPunct="1"/>
            <a:r>
              <a:rPr lang="es-EC" sz="2400" b="1" smtClean="0">
                <a:solidFill>
                  <a:schemeClr val="tx1"/>
                </a:solidFill>
              </a:rPr>
              <a:t>Manuel Ignacio </a:t>
            </a:r>
            <a:r>
              <a:rPr lang="es-EC" sz="2400" b="1" dirty="0" smtClean="0">
                <a:solidFill>
                  <a:schemeClr val="tx1"/>
                </a:solidFill>
              </a:rPr>
              <a:t>Paredes Vera</a:t>
            </a:r>
          </a:p>
          <a:p>
            <a:pPr eaLnBrk="1" hangingPunct="1"/>
            <a:endParaRPr lang="en-US" sz="2800" b="1" dirty="0" smtClean="0">
              <a:solidFill>
                <a:schemeClr val="tx1"/>
              </a:solidFill>
            </a:endParaRPr>
          </a:p>
        </p:txBody>
      </p:sp>
      <p:sp>
        <p:nvSpPr>
          <p:cNvPr id="2052" name="4 CuadroTexto"/>
          <p:cNvSpPr txBox="1">
            <a:spLocks noChangeArrowheads="1"/>
          </p:cNvSpPr>
          <p:nvPr/>
        </p:nvSpPr>
        <p:spPr bwMode="auto">
          <a:xfrm>
            <a:off x="2571736" y="5929330"/>
            <a:ext cx="4572018" cy="461665"/>
          </a:xfrm>
          <a:prstGeom prst="rect">
            <a:avLst/>
          </a:prstGeom>
          <a:noFill/>
          <a:ln w="9525">
            <a:noFill/>
            <a:miter lim="800000"/>
            <a:headEnd/>
            <a:tailEnd/>
          </a:ln>
        </p:spPr>
        <p:txBody>
          <a:bodyPr wrap="square">
            <a:spAutoFit/>
          </a:bodyPr>
          <a:lstStyle/>
          <a:p>
            <a:r>
              <a:rPr lang="es-EC" sz="2400" i="1" smtClean="0">
                <a:latin typeface="Calibri" pitchFamily="34" charset="0"/>
              </a:rPr>
              <a:t>Director</a:t>
            </a:r>
            <a:r>
              <a:rPr lang="es-EC" sz="2400" i="1" dirty="0">
                <a:latin typeface="Calibri" pitchFamily="34" charset="0"/>
              </a:rPr>
              <a:t>: Ing. </a:t>
            </a:r>
            <a:r>
              <a:rPr lang="es-EC" sz="2400" i="1" dirty="0" smtClean="0">
                <a:latin typeface="Calibri" pitchFamily="34" charset="0"/>
              </a:rPr>
              <a:t>Ronald Ponguillo</a:t>
            </a:r>
            <a:endParaRPr lang="es-EC" sz="2400" i="1" dirty="0">
              <a:latin typeface="Calibri"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457200" y="500050"/>
            <a:ext cx="8229600" cy="1143000"/>
          </a:xfrm>
          <a:prstGeom prst="rect">
            <a:avLst/>
          </a:prstGeom>
        </p:spPr>
        <p:txBody>
          <a:bodyPr/>
          <a:lstStyle/>
          <a:p>
            <a:pPr lvl="0" fontAlgn="auto">
              <a:spcAft>
                <a:spcPts val="0"/>
              </a:spcAft>
              <a:defRPr/>
            </a:pPr>
            <a:r>
              <a:rPr lang="es-EC" sz="4100" b="1" dirty="0" smtClean="0">
                <a:solidFill>
                  <a:schemeClr val="tx2"/>
                </a:solidFill>
                <a:effectLst>
                  <a:outerShdw blurRad="31750" dist="25400" dir="5400000" algn="tl" rotWithShape="0">
                    <a:srgbClr val="000000">
                      <a:alpha val="25000"/>
                    </a:srgbClr>
                  </a:outerShdw>
                </a:effectLst>
              </a:rPr>
              <a:t>REPRESENTACIÓN EN FRECUENCIA DEL TRACTO VOCAL</a:t>
            </a:r>
            <a:endParaRPr lang="en-US" sz="4100" b="1" dirty="0" smtClean="0">
              <a:solidFill>
                <a:schemeClr val="tx2"/>
              </a:solidFill>
              <a:effectLst>
                <a:outerShdw blurRad="31750" dist="25400" dir="5400000" algn="tl" rotWithShape="0">
                  <a:srgbClr val="000000">
                    <a:alpha val="25000"/>
                  </a:srgbClr>
                </a:outerShdw>
              </a:effectLst>
            </a:endParaRPr>
          </a:p>
        </p:txBody>
      </p:sp>
      <p:sp>
        <p:nvSpPr>
          <p:cNvPr id="13312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7306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74085" name="Object 5"/>
          <p:cNvGraphicFramePr>
            <a:graphicFrameLocks noChangeAspect="1"/>
          </p:cNvGraphicFramePr>
          <p:nvPr/>
        </p:nvGraphicFramePr>
        <p:xfrm>
          <a:off x="4643438" y="1857364"/>
          <a:ext cx="4286250" cy="1724025"/>
        </p:xfrm>
        <a:graphic>
          <a:graphicData uri="http://schemas.openxmlformats.org/presentationml/2006/ole">
            <p:oleObj spid="_x0000_s174085" r:id="rId3" imgW="11151796" imgH="14871181" progId="">
              <p:embed/>
            </p:oleObj>
          </a:graphicData>
        </a:graphic>
      </p:graphicFrame>
      <p:graphicFrame>
        <p:nvGraphicFramePr>
          <p:cNvPr id="174084" name="Object 4"/>
          <p:cNvGraphicFramePr>
            <a:graphicFrameLocks noChangeAspect="1"/>
          </p:cNvGraphicFramePr>
          <p:nvPr/>
        </p:nvGraphicFramePr>
        <p:xfrm>
          <a:off x="4643438" y="3429000"/>
          <a:ext cx="4286250" cy="1647825"/>
        </p:xfrm>
        <a:graphic>
          <a:graphicData uri="http://schemas.openxmlformats.org/presentationml/2006/ole">
            <p:oleObj spid="_x0000_s174084" r:id="rId4" imgW="11151796" imgH="14871181" progId="">
              <p:embed/>
            </p:oleObj>
          </a:graphicData>
        </a:graphic>
      </p:graphicFrame>
      <p:graphicFrame>
        <p:nvGraphicFramePr>
          <p:cNvPr id="174083" name="Object 3"/>
          <p:cNvGraphicFramePr>
            <a:graphicFrameLocks noChangeAspect="1"/>
          </p:cNvGraphicFramePr>
          <p:nvPr/>
        </p:nvGraphicFramePr>
        <p:xfrm>
          <a:off x="4500562" y="4929198"/>
          <a:ext cx="4248150" cy="1647825"/>
        </p:xfrm>
        <a:graphic>
          <a:graphicData uri="http://schemas.openxmlformats.org/presentationml/2006/ole">
            <p:oleObj spid="_x0000_s174083" r:id="rId5" imgW="11151796" imgH="14871181" progId="">
              <p:embed/>
            </p:oleObj>
          </a:graphicData>
        </a:graphic>
      </p:graphicFrame>
      <p:sp>
        <p:nvSpPr>
          <p:cNvPr id="174086"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74087" name="Rectangle 7"/>
          <p:cNvSpPr>
            <a:spLocks noChangeArrowheads="1"/>
          </p:cNvSpPr>
          <p:nvPr/>
        </p:nvSpPr>
        <p:spPr bwMode="auto">
          <a:xfrm>
            <a:off x="0" y="21812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74088" name="Rectangle 8"/>
          <p:cNvSpPr>
            <a:spLocks noChangeArrowheads="1"/>
          </p:cNvSpPr>
          <p:nvPr/>
        </p:nvSpPr>
        <p:spPr bwMode="auto">
          <a:xfrm>
            <a:off x="0" y="54768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74090"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4" name="13 Imagen"/>
          <p:cNvPicPr/>
          <p:nvPr/>
        </p:nvPicPr>
        <p:blipFill>
          <a:blip r:embed="rId6" cstate="print"/>
          <a:srcRect l="8145" t="15072" r="10725" b="11578"/>
          <a:stretch>
            <a:fillRect/>
          </a:stretch>
        </p:blipFill>
        <p:spPr bwMode="auto">
          <a:xfrm>
            <a:off x="428596" y="3357562"/>
            <a:ext cx="3482815" cy="2366682"/>
          </a:xfrm>
          <a:prstGeom prst="rect">
            <a:avLst/>
          </a:prstGeom>
          <a:noFill/>
          <a:ln w="9525">
            <a:noFill/>
            <a:miter lim="800000"/>
            <a:headEnd/>
            <a:tailEnd/>
          </a:ln>
        </p:spPr>
      </p:pic>
      <p:sp>
        <p:nvSpPr>
          <p:cNvPr id="174092" name="Rectangle 1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74091" name="Picture 11"/>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1214414" y="2571744"/>
            <a:ext cx="2009775" cy="523875"/>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457200" y="500050"/>
            <a:ext cx="8229600" cy="1143000"/>
          </a:xfrm>
          <a:prstGeom prst="rect">
            <a:avLst/>
          </a:prstGeom>
        </p:spPr>
        <p:txBody>
          <a:bodyPr/>
          <a:lstStyle/>
          <a:p>
            <a:pPr lvl="0" fontAlgn="auto">
              <a:spcAft>
                <a:spcPts val="0"/>
              </a:spcAft>
              <a:defRPr/>
            </a:pPr>
            <a:r>
              <a:rPr lang="es-EC" sz="4100" b="1" dirty="0" smtClean="0">
                <a:solidFill>
                  <a:schemeClr val="tx2"/>
                </a:solidFill>
                <a:effectLst>
                  <a:outerShdw blurRad="31750" dist="25400" dir="5400000" algn="tl" rotWithShape="0">
                    <a:srgbClr val="000000">
                      <a:alpha val="25000"/>
                    </a:srgbClr>
                  </a:outerShdw>
                </a:effectLst>
              </a:rPr>
              <a:t>SALIDA DEL TRACTO VOCAL</a:t>
            </a:r>
            <a:endParaRPr lang="en-US" sz="4100" b="1" dirty="0" smtClean="0">
              <a:solidFill>
                <a:schemeClr val="tx2"/>
              </a:solidFill>
              <a:effectLst>
                <a:outerShdw blurRad="31750" dist="25400" dir="5400000" algn="tl" rotWithShape="0">
                  <a:srgbClr val="000000">
                    <a:alpha val="25000"/>
                  </a:srgbClr>
                </a:outerShdw>
              </a:effectLst>
            </a:endParaRPr>
          </a:p>
        </p:txBody>
      </p:sp>
      <p:sp>
        <p:nvSpPr>
          <p:cNvPr id="13312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7306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74086"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74087" name="Rectangle 7"/>
          <p:cNvSpPr>
            <a:spLocks noChangeArrowheads="1"/>
          </p:cNvSpPr>
          <p:nvPr/>
        </p:nvSpPr>
        <p:spPr bwMode="auto">
          <a:xfrm>
            <a:off x="0" y="21812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74090"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7511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75109" name="Object 5"/>
          <p:cNvGraphicFramePr>
            <a:graphicFrameLocks noChangeAspect="1"/>
          </p:cNvGraphicFramePr>
          <p:nvPr/>
        </p:nvGraphicFramePr>
        <p:xfrm>
          <a:off x="5095875" y="1857364"/>
          <a:ext cx="4048125" cy="4657725"/>
        </p:xfrm>
        <a:graphic>
          <a:graphicData uri="http://schemas.openxmlformats.org/presentationml/2006/ole">
            <p:oleObj spid="_x0000_s175109" r:id="rId3" imgW="4420731" imgH="5086898" progId="">
              <p:embed/>
            </p:oleObj>
          </a:graphicData>
        </a:graphic>
      </p:graphicFrame>
      <p:sp>
        <p:nvSpPr>
          <p:cNvPr id="175112"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75111" name="Object 7"/>
          <p:cNvGraphicFramePr>
            <a:graphicFrameLocks noChangeAspect="1"/>
          </p:cNvGraphicFramePr>
          <p:nvPr/>
        </p:nvGraphicFramePr>
        <p:xfrm>
          <a:off x="214282" y="1785926"/>
          <a:ext cx="4086225" cy="4810125"/>
        </p:xfrm>
        <a:graphic>
          <a:graphicData uri="http://schemas.openxmlformats.org/presentationml/2006/ole">
            <p:oleObj spid="_x0000_s175111" r:id="rId4" imgW="4378043" imgH="5158971" progId="">
              <p:embed/>
            </p:oleObj>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457200" y="500050"/>
            <a:ext cx="8229600" cy="1143000"/>
          </a:xfrm>
          <a:prstGeom prst="rect">
            <a:avLst/>
          </a:prstGeom>
        </p:spPr>
        <p:txBody>
          <a:bodyPr/>
          <a:lstStyle/>
          <a:p>
            <a:pPr lvl="0" fontAlgn="auto">
              <a:spcAft>
                <a:spcPts val="0"/>
              </a:spcAft>
              <a:defRPr/>
            </a:pPr>
            <a:r>
              <a:rPr lang="es-EC" sz="4100" b="1" dirty="0" smtClean="0">
                <a:solidFill>
                  <a:schemeClr val="tx2"/>
                </a:solidFill>
                <a:effectLst>
                  <a:outerShdw blurRad="31750" dist="25400" dir="5400000" algn="tl" rotWithShape="0">
                    <a:srgbClr val="000000">
                      <a:alpha val="25000"/>
                    </a:srgbClr>
                  </a:outerShdw>
                </a:effectLst>
              </a:rPr>
              <a:t>SALIDA DEL MODELO DE RADIACIÓN</a:t>
            </a:r>
            <a:endParaRPr lang="en-US" sz="4100" b="1" dirty="0" smtClean="0">
              <a:solidFill>
                <a:schemeClr val="tx2"/>
              </a:solidFill>
              <a:effectLst>
                <a:outerShdw blurRad="31750" dist="25400" dir="5400000" algn="tl" rotWithShape="0">
                  <a:srgbClr val="000000">
                    <a:alpha val="25000"/>
                  </a:srgbClr>
                </a:outerShdw>
              </a:effectLst>
            </a:endParaRPr>
          </a:p>
        </p:txBody>
      </p:sp>
      <p:sp>
        <p:nvSpPr>
          <p:cNvPr id="13312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7306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74086"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74087" name="Rectangle 7"/>
          <p:cNvSpPr>
            <a:spLocks noChangeArrowheads="1"/>
          </p:cNvSpPr>
          <p:nvPr/>
        </p:nvSpPr>
        <p:spPr bwMode="auto">
          <a:xfrm>
            <a:off x="0" y="21812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74090"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7511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75112"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76133"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76132" name="Object 4"/>
          <p:cNvGraphicFramePr>
            <a:graphicFrameLocks noChangeAspect="1"/>
          </p:cNvGraphicFramePr>
          <p:nvPr/>
        </p:nvGraphicFramePr>
        <p:xfrm>
          <a:off x="214282" y="1676400"/>
          <a:ext cx="4371975" cy="5181600"/>
        </p:xfrm>
        <a:graphic>
          <a:graphicData uri="http://schemas.openxmlformats.org/presentationml/2006/ole">
            <p:oleObj spid="_x0000_s176132" r:id="rId3" imgW="4366965" imgH="5176786" progId="">
              <p:embed/>
            </p:oleObj>
          </a:graphicData>
        </a:graphic>
      </p:graphicFrame>
      <p:sp>
        <p:nvSpPr>
          <p:cNvPr id="176135"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76134" name="Object 6"/>
          <p:cNvGraphicFramePr>
            <a:graphicFrameLocks noChangeAspect="1"/>
          </p:cNvGraphicFramePr>
          <p:nvPr/>
        </p:nvGraphicFramePr>
        <p:xfrm>
          <a:off x="4743450" y="1643050"/>
          <a:ext cx="4400550" cy="5019675"/>
        </p:xfrm>
        <a:graphic>
          <a:graphicData uri="http://schemas.openxmlformats.org/presentationml/2006/ole">
            <p:oleObj spid="_x0000_s176134" r:id="rId4" imgW="4402899" imgH="4996740" progId="">
              <p:embed/>
            </p:oleObj>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7" name="16 Rectángulo"/>
          <p:cNvSpPr/>
          <p:nvPr/>
        </p:nvSpPr>
        <p:spPr>
          <a:xfrm>
            <a:off x="1285852" y="1428736"/>
            <a:ext cx="7000924" cy="830997"/>
          </a:xfrm>
          <a:prstGeom prst="rect">
            <a:avLst/>
          </a:prstGeom>
        </p:spPr>
        <p:txBody>
          <a:bodyPr wrap="square">
            <a:spAutoFit/>
          </a:bodyPr>
          <a:lstStyle/>
          <a:p>
            <a:pPr algn="ctr"/>
            <a:r>
              <a:rPr lang="es-EC" sz="4800" smtClean="0">
                <a:solidFill>
                  <a:schemeClr val="tx2"/>
                </a:solidFill>
                <a:latin typeface="+mj-lt"/>
                <a:ea typeface="+mj-ea"/>
                <a:cs typeface="+mj-cs"/>
              </a:rPr>
              <a:t>ADQUISICIÓN</a:t>
            </a:r>
            <a:endParaRPr lang="es-EC" sz="4800" dirty="0" smtClean="0">
              <a:solidFill>
                <a:schemeClr val="tx2"/>
              </a:solidFill>
              <a:latin typeface="+mj-lt"/>
              <a:ea typeface="+mj-ea"/>
              <a:cs typeface="+mj-cs"/>
            </a:endParaRPr>
          </a:p>
        </p:txBody>
      </p:sp>
      <p:sp>
        <p:nvSpPr>
          <p:cNvPr id="18" name="17 Rectángulo"/>
          <p:cNvSpPr/>
          <p:nvPr/>
        </p:nvSpPr>
        <p:spPr>
          <a:xfrm>
            <a:off x="5857884" y="4572008"/>
            <a:ext cx="1643074" cy="7143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smtClean="0"/>
              <a:t>Reconocimiento</a:t>
            </a:r>
            <a:endParaRPr lang="es-EC" sz="1400" dirty="0"/>
          </a:p>
        </p:txBody>
      </p:sp>
      <p:sp>
        <p:nvSpPr>
          <p:cNvPr id="19" name="18 Disco magnético"/>
          <p:cNvSpPr/>
          <p:nvPr/>
        </p:nvSpPr>
        <p:spPr>
          <a:xfrm>
            <a:off x="5929322" y="3571876"/>
            <a:ext cx="1500198" cy="71438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Base de </a:t>
            </a:r>
            <a:r>
              <a:rPr lang="es-EC" sz="1400" dirty="0" smtClean="0"/>
              <a:t>Datos</a:t>
            </a:r>
            <a:endParaRPr lang="es-EC" sz="1400" dirty="0"/>
          </a:p>
        </p:txBody>
      </p:sp>
      <p:sp>
        <p:nvSpPr>
          <p:cNvPr id="20" name="19 Rectángulo"/>
          <p:cNvSpPr/>
          <p:nvPr/>
        </p:nvSpPr>
        <p:spPr>
          <a:xfrm>
            <a:off x="3071834" y="3571876"/>
            <a:ext cx="1643074" cy="7143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smtClean="0"/>
              <a:t>Extracción</a:t>
            </a:r>
            <a:r>
              <a:rPr lang="en-US" sz="1400" smtClean="0"/>
              <a:t> </a:t>
            </a:r>
            <a:r>
              <a:rPr lang="es-EC" sz="1400" dirty="0" smtClean="0"/>
              <a:t>de Parámetros</a:t>
            </a:r>
            <a:endParaRPr lang="es-EC" sz="1400" dirty="0"/>
          </a:p>
        </p:txBody>
      </p:sp>
      <p:sp>
        <p:nvSpPr>
          <p:cNvPr id="21" name="20 Rectángulo"/>
          <p:cNvSpPr/>
          <p:nvPr/>
        </p:nvSpPr>
        <p:spPr>
          <a:xfrm>
            <a:off x="857256" y="3571876"/>
            <a:ext cx="1643074" cy="71438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C" sz="1400" smtClean="0"/>
              <a:t>Adquisición</a:t>
            </a:r>
            <a:endParaRPr lang="es-EC" sz="1400" dirty="0"/>
          </a:p>
        </p:txBody>
      </p:sp>
      <p:sp>
        <p:nvSpPr>
          <p:cNvPr id="22" name="21 CuadroTexto"/>
          <p:cNvSpPr txBox="1"/>
          <p:nvPr/>
        </p:nvSpPr>
        <p:spPr>
          <a:xfrm>
            <a:off x="0" y="3500438"/>
            <a:ext cx="1071570" cy="307777"/>
          </a:xfrm>
          <a:prstGeom prst="rect">
            <a:avLst/>
          </a:prstGeom>
          <a:noFill/>
        </p:spPr>
        <p:txBody>
          <a:bodyPr wrap="square" rtlCol="0">
            <a:spAutoFit/>
          </a:bodyPr>
          <a:lstStyle/>
          <a:p>
            <a:r>
              <a:rPr lang="es-EC" sz="1400" dirty="0" smtClean="0"/>
              <a:t>Señal</a:t>
            </a:r>
            <a:endParaRPr lang="es-EC" sz="1400" dirty="0"/>
          </a:p>
        </p:txBody>
      </p:sp>
      <p:cxnSp>
        <p:nvCxnSpPr>
          <p:cNvPr id="23" name="22 Conector recto de flecha"/>
          <p:cNvCxnSpPr>
            <a:stCxn id="19" idx="3"/>
            <a:endCxn id="18" idx="0"/>
          </p:cNvCxnSpPr>
          <p:nvPr/>
        </p:nvCxnSpPr>
        <p:spPr>
          <a:xfrm rot="5400000">
            <a:off x="6536545" y="4429132"/>
            <a:ext cx="285752"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23 Conector recto de flecha"/>
          <p:cNvCxnSpPr>
            <a:stCxn id="21" idx="3"/>
            <a:endCxn id="20" idx="1"/>
          </p:cNvCxnSpPr>
          <p:nvPr/>
        </p:nvCxnSpPr>
        <p:spPr>
          <a:xfrm>
            <a:off x="2500330" y="3929066"/>
            <a:ext cx="571504"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24 Conector recto de flecha"/>
          <p:cNvCxnSpPr>
            <a:endCxn id="21" idx="1"/>
          </p:cNvCxnSpPr>
          <p:nvPr/>
        </p:nvCxnSpPr>
        <p:spPr>
          <a:xfrm>
            <a:off x="214314" y="3929066"/>
            <a:ext cx="642942"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25 Rectángulo"/>
          <p:cNvSpPr/>
          <p:nvPr/>
        </p:nvSpPr>
        <p:spPr>
          <a:xfrm>
            <a:off x="5000628" y="3714752"/>
            <a:ext cx="428628" cy="4286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7" name="26 Rectángulo"/>
          <p:cNvSpPr/>
          <p:nvPr/>
        </p:nvSpPr>
        <p:spPr>
          <a:xfrm>
            <a:off x="5857884" y="2500306"/>
            <a:ext cx="1643074" cy="7143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smtClean="0"/>
              <a:t>Entrenamiento</a:t>
            </a:r>
            <a:endParaRPr lang="es-EC" sz="1400" dirty="0"/>
          </a:p>
        </p:txBody>
      </p:sp>
      <p:cxnSp>
        <p:nvCxnSpPr>
          <p:cNvPr id="28" name="27 Conector recto de flecha"/>
          <p:cNvCxnSpPr>
            <a:stCxn id="27" idx="2"/>
            <a:endCxn id="19" idx="1"/>
          </p:cNvCxnSpPr>
          <p:nvPr/>
        </p:nvCxnSpPr>
        <p:spPr>
          <a:xfrm rot="5400000">
            <a:off x="6500826" y="3393281"/>
            <a:ext cx="357190"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28 Conector recto"/>
          <p:cNvCxnSpPr>
            <a:stCxn id="20" idx="3"/>
            <a:endCxn id="26" idx="1"/>
          </p:cNvCxnSpPr>
          <p:nvPr/>
        </p:nvCxnSpPr>
        <p:spPr>
          <a:xfrm>
            <a:off x="4714908" y="3929066"/>
            <a:ext cx="28572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29 Conector recto"/>
          <p:cNvCxnSpPr>
            <a:stCxn id="26" idx="1"/>
            <a:endCxn id="26" idx="3"/>
          </p:cNvCxnSpPr>
          <p:nvPr/>
        </p:nvCxnSpPr>
        <p:spPr>
          <a:xfrm rot="10800000" flipH="1">
            <a:off x="5000628" y="3929066"/>
            <a:ext cx="42862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30 Forma"/>
          <p:cNvCxnSpPr>
            <a:stCxn id="26" idx="0"/>
            <a:endCxn id="27" idx="1"/>
          </p:cNvCxnSpPr>
          <p:nvPr/>
        </p:nvCxnSpPr>
        <p:spPr>
          <a:xfrm rot="5400000" flipH="1" flipV="1">
            <a:off x="5107785" y="2964653"/>
            <a:ext cx="857256" cy="642942"/>
          </a:xfrm>
          <a:prstGeom prst="bentConnector2">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32 Forma"/>
          <p:cNvCxnSpPr>
            <a:stCxn id="26" idx="2"/>
            <a:endCxn id="18" idx="1"/>
          </p:cNvCxnSpPr>
          <p:nvPr/>
        </p:nvCxnSpPr>
        <p:spPr>
          <a:xfrm rot="16200000" flipH="1">
            <a:off x="5143504" y="4214818"/>
            <a:ext cx="785818" cy="642942"/>
          </a:xfrm>
          <a:prstGeom prst="bentConnector2">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33 Conector recto"/>
          <p:cNvCxnSpPr>
            <a:stCxn id="26" idx="0"/>
            <a:endCxn id="26" idx="0"/>
          </p:cNvCxnSpPr>
          <p:nvPr/>
        </p:nvCxnSpPr>
        <p:spPr>
          <a:xfrm rot="5400000" flipH="1" flipV="1">
            <a:off x="5214942" y="3714752"/>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34 Conector recto"/>
          <p:cNvCxnSpPr>
            <a:stCxn id="26" idx="0"/>
            <a:endCxn id="26" idx="0"/>
          </p:cNvCxnSpPr>
          <p:nvPr/>
        </p:nvCxnSpPr>
        <p:spPr>
          <a:xfrm rot="5400000" flipH="1" flipV="1">
            <a:off x="5214942" y="3714752"/>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35 Conector recto"/>
          <p:cNvCxnSpPr/>
          <p:nvPr/>
        </p:nvCxnSpPr>
        <p:spPr>
          <a:xfrm rot="5400000">
            <a:off x="5143504" y="3786190"/>
            <a:ext cx="14287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37 Conector recto"/>
          <p:cNvCxnSpPr/>
          <p:nvPr/>
        </p:nvCxnSpPr>
        <p:spPr>
          <a:xfrm rot="5400000">
            <a:off x="5143504" y="4071942"/>
            <a:ext cx="14287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38 Conector recto"/>
          <p:cNvCxnSpPr/>
          <p:nvPr/>
        </p:nvCxnSpPr>
        <p:spPr>
          <a:xfrm rot="10800000" flipV="1">
            <a:off x="5000628" y="3857628"/>
            <a:ext cx="214314" cy="714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40 Conector recto de flecha"/>
          <p:cNvCxnSpPr/>
          <p:nvPr/>
        </p:nvCxnSpPr>
        <p:spPr>
          <a:xfrm>
            <a:off x="7500958" y="4929198"/>
            <a:ext cx="571504"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2" name="41 CuadroTexto"/>
          <p:cNvSpPr txBox="1"/>
          <p:nvPr/>
        </p:nvSpPr>
        <p:spPr>
          <a:xfrm>
            <a:off x="7643834" y="5000636"/>
            <a:ext cx="1071570" cy="523220"/>
          </a:xfrm>
          <a:prstGeom prst="rect">
            <a:avLst/>
          </a:prstGeom>
          <a:noFill/>
        </p:spPr>
        <p:txBody>
          <a:bodyPr wrap="square" rtlCol="0">
            <a:spAutoFit/>
          </a:bodyPr>
          <a:lstStyle/>
          <a:p>
            <a:r>
              <a:rPr lang="es-EC" sz="1400" smtClean="0"/>
              <a:t>Palabra reconocida</a:t>
            </a:r>
            <a:endParaRPr lang="es-EC" sz="14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1 Título"/>
          <p:cNvSpPr>
            <a:spLocks noGrp="1"/>
          </p:cNvSpPr>
          <p:nvPr>
            <p:ph type="title"/>
          </p:nvPr>
        </p:nvSpPr>
        <p:spPr>
          <a:xfrm>
            <a:off x="457200" y="500050"/>
            <a:ext cx="8229600" cy="1143000"/>
          </a:xfrm>
        </p:spPr>
        <p:txBody>
          <a:bodyPr/>
          <a:lstStyle/>
          <a:p>
            <a:r>
              <a:rPr lang="es-EC" sz="4400" smtClean="0"/>
              <a:t>ADQUISICIÓN</a:t>
            </a:r>
            <a:endParaRPr lang="es-EC" sz="4400" dirty="0" smtClean="0"/>
          </a:p>
        </p:txBody>
      </p:sp>
      <p:sp>
        <p:nvSpPr>
          <p:cNvPr id="4" name="3 Rectángulo"/>
          <p:cNvSpPr/>
          <p:nvPr/>
        </p:nvSpPr>
        <p:spPr>
          <a:xfrm>
            <a:off x="3714744" y="2214554"/>
            <a:ext cx="1643074" cy="71438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C" sz="1400" smtClean="0"/>
              <a:t>Adquisición</a:t>
            </a:r>
            <a:endParaRPr lang="es-EC" sz="1400" dirty="0"/>
          </a:p>
        </p:txBody>
      </p:sp>
      <p:cxnSp>
        <p:nvCxnSpPr>
          <p:cNvPr id="6" name="5 Conector recto de flecha"/>
          <p:cNvCxnSpPr>
            <a:stCxn id="4" idx="3"/>
          </p:cNvCxnSpPr>
          <p:nvPr/>
        </p:nvCxnSpPr>
        <p:spPr>
          <a:xfrm>
            <a:off x="5357818" y="2571744"/>
            <a:ext cx="571504"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6 Conector recto de flecha"/>
          <p:cNvCxnSpPr>
            <a:endCxn id="4" idx="1"/>
          </p:cNvCxnSpPr>
          <p:nvPr/>
        </p:nvCxnSpPr>
        <p:spPr>
          <a:xfrm>
            <a:off x="3071802" y="2571744"/>
            <a:ext cx="642942"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131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9" name="18 Rectángulo"/>
          <p:cNvSpPr/>
          <p:nvPr/>
        </p:nvSpPr>
        <p:spPr>
          <a:xfrm>
            <a:off x="4357686" y="5000636"/>
            <a:ext cx="1643074" cy="7143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smtClean="0"/>
              <a:t>Detector de actividad </a:t>
            </a:r>
            <a:r>
              <a:rPr lang="es-EC" sz="1400" dirty="0" smtClean="0"/>
              <a:t>de voz</a:t>
            </a:r>
            <a:endParaRPr lang="es-EC" sz="1400" dirty="0"/>
          </a:p>
        </p:txBody>
      </p:sp>
      <p:sp>
        <p:nvSpPr>
          <p:cNvPr id="20" name="19 Rectángulo"/>
          <p:cNvSpPr/>
          <p:nvPr/>
        </p:nvSpPr>
        <p:spPr>
          <a:xfrm>
            <a:off x="2143108" y="5000636"/>
            <a:ext cx="1643074" cy="7143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smtClean="0"/>
              <a:t>Conversión Analógica </a:t>
            </a:r>
            <a:r>
              <a:rPr lang="es-EC" sz="1400" dirty="0" smtClean="0"/>
              <a:t>a Digital</a:t>
            </a:r>
            <a:endParaRPr lang="es-EC" sz="1400" dirty="0"/>
          </a:p>
        </p:txBody>
      </p:sp>
      <p:sp>
        <p:nvSpPr>
          <p:cNvPr id="21" name="20 CuadroTexto"/>
          <p:cNvSpPr txBox="1"/>
          <p:nvPr/>
        </p:nvSpPr>
        <p:spPr>
          <a:xfrm>
            <a:off x="785786" y="5143512"/>
            <a:ext cx="1071570" cy="307777"/>
          </a:xfrm>
          <a:prstGeom prst="rect">
            <a:avLst/>
          </a:prstGeom>
          <a:noFill/>
        </p:spPr>
        <p:txBody>
          <a:bodyPr wrap="square" rtlCol="0">
            <a:spAutoFit/>
          </a:bodyPr>
          <a:lstStyle/>
          <a:p>
            <a:r>
              <a:rPr lang="es-EC" sz="1400" dirty="0" smtClean="0"/>
              <a:t>Señal</a:t>
            </a:r>
            <a:endParaRPr lang="es-EC" sz="1400" dirty="0"/>
          </a:p>
        </p:txBody>
      </p:sp>
      <p:cxnSp>
        <p:nvCxnSpPr>
          <p:cNvPr id="22" name="21 Conector recto de flecha"/>
          <p:cNvCxnSpPr>
            <a:stCxn id="19" idx="3"/>
          </p:cNvCxnSpPr>
          <p:nvPr/>
        </p:nvCxnSpPr>
        <p:spPr>
          <a:xfrm>
            <a:off x="6000760" y="5357826"/>
            <a:ext cx="642942"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22 Conector recto de flecha"/>
          <p:cNvCxnSpPr>
            <a:stCxn id="20" idx="3"/>
            <a:endCxn id="19" idx="1"/>
          </p:cNvCxnSpPr>
          <p:nvPr/>
        </p:nvCxnSpPr>
        <p:spPr>
          <a:xfrm>
            <a:off x="3786182" y="5357826"/>
            <a:ext cx="571504"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23 Conector recto de flecha"/>
          <p:cNvCxnSpPr>
            <a:endCxn id="20" idx="1"/>
          </p:cNvCxnSpPr>
          <p:nvPr/>
        </p:nvCxnSpPr>
        <p:spPr>
          <a:xfrm>
            <a:off x="1500166" y="5357826"/>
            <a:ext cx="642942"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24 CuadroTexto"/>
          <p:cNvSpPr txBox="1"/>
          <p:nvPr/>
        </p:nvSpPr>
        <p:spPr>
          <a:xfrm>
            <a:off x="6143636" y="4929198"/>
            <a:ext cx="2714644" cy="307777"/>
          </a:xfrm>
          <a:prstGeom prst="rect">
            <a:avLst/>
          </a:prstGeom>
          <a:noFill/>
        </p:spPr>
        <p:txBody>
          <a:bodyPr wrap="square" rtlCol="0">
            <a:spAutoFit/>
          </a:bodyPr>
          <a:lstStyle/>
          <a:p>
            <a:r>
              <a:rPr lang="es-EC" sz="1400" dirty="0" smtClean="0"/>
              <a:t>Señal sin extremos</a:t>
            </a:r>
            <a:endParaRPr lang="es-EC" sz="1400" dirty="0"/>
          </a:p>
        </p:txBody>
      </p:sp>
      <p:sp>
        <p:nvSpPr>
          <p:cNvPr id="18" name="17 CuadroTexto"/>
          <p:cNvSpPr txBox="1"/>
          <p:nvPr/>
        </p:nvSpPr>
        <p:spPr>
          <a:xfrm>
            <a:off x="2857488" y="2143117"/>
            <a:ext cx="714380" cy="307777"/>
          </a:xfrm>
          <a:prstGeom prst="rect">
            <a:avLst/>
          </a:prstGeom>
          <a:noFill/>
        </p:spPr>
        <p:txBody>
          <a:bodyPr wrap="square" rtlCol="0">
            <a:spAutoFit/>
          </a:bodyPr>
          <a:lstStyle/>
          <a:p>
            <a:r>
              <a:rPr lang="es-EC" sz="1400" dirty="0" smtClean="0"/>
              <a:t>Señal</a:t>
            </a:r>
            <a:endParaRPr lang="es-EC" sz="1400" dirty="0"/>
          </a:p>
        </p:txBody>
      </p:sp>
      <p:sp>
        <p:nvSpPr>
          <p:cNvPr id="26" name="25 CuadroTexto"/>
          <p:cNvSpPr txBox="1"/>
          <p:nvPr/>
        </p:nvSpPr>
        <p:spPr>
          <a:xfrm>
            <a:off x="5357818" y="2143116"/>
            <a:ext cx="2714644" cy="307777"/>
          </a:xfrm>
          <a:prstGeom prst="rect">
            <a:avLst/>
          </a:prstGeom>
          <a:noFill/>
        </p:spPr>
        <p:txBody>
          <a:bodyPr wrap="square" rtlCol="0">
            <a:spAutoFit/>
          </a:bodyPr>
          <a:lstStyle/>
          <a:p>
            <a:r>
              <a:rPr lang="es-EC" sz="1400" dirty="0" smtClean="0"/>
              <a:t>Señal sin extremos</a:t>
            </a:r>
            <a:endParaRPr lang="es-EC" sz="1400" dirty="0"/>
          </a:p>
        </p:txBody>
      </p:sp>
      <p:pic>
        <p:nvPicPr>
          <p:cNvPr id="27" name="26 Imagen"/>
          <p:cNvPicPr/>
          <p:nvPr/>
        </p:nvPicPr>
        <p:blipFill>
          <a:blip r:embed="rId3" cstate="print"/>
          <a:srcRect l="7548" t="12172" r="7646" b="50815"/>
          <a:stretch>
            <a:fillRect/>
          </a:stretch>
        </p:blipFill>
        <p:spPr bwMode="auto">
          <a:xfrm>
            <a:off x="642910" y="2643182"/>
            <a:ext cx="3000364" cy="1500198"/>
          </a:xfrm>
          <a:prstGeom prst="rect">
            <a:avLst/>
          </a:prstGeom>
          <a:noFill/>
          <a:ln w="9525">
            <a:noFill/>
            <a:miter lim="800000"/>
            <a:headEnd/>
            <a:tailEnd/>
          </a:ln>
        </p:spPr>
      </p:pic>
      <p:pic>
        <p:nvPicPr>
          <p:cNvPr id="28" name="27 Imagen"/>
          <p:cNvPicPr/>
          <p:nvPr/>
        </p:nvPicPr>
        <p:blipFill>
          <a:blip r:embed="rId3" cstate="print"/>
          <a:srcRect l="27740" t="12172" r="27837" b="50815"/>
          <a:stretch>
            <a:fillRect/>
          </a:stretch>
        </p:blipFill>
        <p:spPr bwMode="auto">
          <a:xfrm>
            <a:off x="5572132" y="2643182"/>
            <a:ext cx="1571636" cy="150019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457200" y="500050"/>
            <a:ext cx="8229600" cy="1143000"/>
          </a:xfrm>
          <a:prstGeom prst="rect">
            <a:avLst/>
          </a:prstGeom>
        </p:spPr>
        <p:txBody>
          <a:bodyPr/>
          <a:lstStyle/>
          <a:p>
            <a:pPr fontAlgn="auto">
              <a:spcAft>
                <a:spcPts val="0"/>
              </a:spcAft>
            </a:pPr>
            <a:r>
              <a:rPr lang="es-EC" sz="4100" b="1" smtClean="0">
                <a:solidFill>
                  <a:schemeClr val="tx2"/>
                </a:solidFill>
                <a:effectLst>
                  <a:outerShdw blurRad="31750" dist="25400" dir="5400000" algn="tl" rotWithShape="0">
                    <a:srgbClr val="000000">
                      <a:alpha val="25000"/>
                    </a:srgbClr>
                  </a:outerShdw>
                </a:effectLst>
                <a:latin typeface="+mj-lt"/>
                <a:ea typeface="+mj-ea"/>
                <a:cs typeface="+mj-cs"/>
              </a:rPr>
              <a:t>CONVERSIÓN ANALÓGICA </a:t>
            </a:r>
            <a:r>
              <a:rPr lang="es-EC" sz="4100" b="1" dirty="0" smtClean="0">
                <a:solidFill>
                  <a:schemeClr val="tx2"/>
                </a:solidFill>
                <a:effectLst>
                  <a:outerShdw blurRad="31750" dist="25400" dir="5400000" algn="tl" rotWithShape="0">
                    <a:srgbClr val="000000">
                      <a:alpha val="25000"/>
                    </a:srgbClr>
                  </a:outerShdw>
                </a:effectLst>
                <a:latin typeface="+mj-lt"/>
                <a:ea typeface="+mj-ea"/>
                <a:cs typeface="+mj-cs"/>
              </a:rPr>
              <a:t>A DIGITAL</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sz="4100" b="1" dirty="0" smtClean="0">
              <a:solidFill>
                <a:schemeClr val="tx2"/>
              </a:solidFill>
              <a:effectLst>
                <a:outerShdw blurRad="31750" dist="25400" dir="5400000" algn="tl" rotWithShape="0">
                  <a:srgbClr val="000000">
                    <a:alpha val="25000"/>
                  </a:srgbClr>
                </a:outerShdw>
              </a:effectLst>
              <a:latin typeface="+mj-lt"/>
              <a:ea typeface="+mj-ea"/>
              <a:cs typeface="+mj-cs"/>
            </a:endParaRPr>
          </a:p>
        </p:txBody>
      </p:sp>
      <p:sp>
        <p:nvSpPr>
          <p:cNvPr id="3" name="2 Rectángulo"/>
          <p:cNvSpPr/>
          <p:nvPr/>
        </p:nvSpPr>
        <p:spPr>
          <a:xfrm>
            <a:off x="3143240" y="3214686"/>
            <a:ext cx="2236574" cy="369332"/>
          </a:xfrm>
          <a:prstGeom prst="rect">
            <a:avLst/>
          </a:prstGeom>
        </p:spPr>
        <p:txBody>
          <a:bodyPr wrap="none">
            <a:spAutoFit/>
          </a:bodyPr>
          <a:lstStyle/>
          <a:p>
            <a:r>
              <a:rPr lang="es-EC" dirty="0" smtClean="0"/>
              <a:t>Teorema de Nyquist</a:t>
            </a:r>
            <a:endParaRPr lang="en-US" dirty="0"/>
          </a:p>
        </p:txBody>
      </p:sp>
      <p:sp>
        <p:nvSpPr>
          <p:cNvPr id="4" name="3 Rectángulo"/>
          <p:cNvSpPr/>
          <p:nvPr/>
        </p:nvSpPr>
        <p:spPr>
          <a:xfrm>
            <a:off x="571472" y="2000240"/>
            <a:ext cx="7715304" cy="954107"/>
          </a:xfrm>
          <a:prstGeom prst="rect">
            <a:avLst/>
          </a:prstGeom>
        </p:spPr>
        <p:txBody>
          <a:bodyPr wrap="square">
            <a:spAutoFit/>
          </a:bodyPr>
          <a:lstStyle/>
          <a:p>
            <a:r>
              <a:rPr lang="es-EC" sz="1400" dirty="0" smtClean="0"/>
              <a:t>Los estudios sobre las características de las señales de voz han demostrado que la mayor parte de la información necesaria para la inteligibilidad del habla se encuentra por debajo de los 4 </a:t>
            </a:r>
            <a:r>
              <a:rPr lang="es-EC" sz="1400" dirty="0" err="1" smtClean="0"/>
              <a:t>KHz.</a:t>
            </a:r>
            <a:r>
              <a:rPr lang="es-EC" sz="1400" dirty="0" smtClean="0"/>
              <a:t> De hecho el ancho de banda disponible tradicionalmente en las líneas telefónicas es algo menor de 4 </a:t>
            </a:r>
            <a:r>
              <a:rPr lang="es-EC" sz="1400" dirty="0" err="1" smtClean="0"/>
              <a:t>KHz</a:t>
            </a:r>
            <a:endParaRPr lang="en-US" sz="1400" dirty="0"/>
          </a:p>
        </p:txBody>
      </p:sp>
      <p:sp>
        <p:nvSpPr>
          <p:cNvPr id="73729"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  </a:t>
            </a:r>
            <a:r>
              <a:rPr kumimoji="0" lang="en-US" sz="1000" b="0" i="0" u="none" strike="noStrike" cap="none" normalizeH="0" baseline="0" smtClean="0">
                <a:ln>
                  <a:noFill/>
                </a:ln>
                <a:solidFill>
                  <a:schemeClr val="tx1"/>
                </a:solidFill>
                <a:effectLst/>
                <a:latin typeface="Arial" pitchFamily="34" charset="0"/>
                <a:cs typeface="Arial" pitchFamily="34" charset="0"/>
              </a:rPr>
              <a:t>,</a:t>
            </a:r>
            <a:r>
              <a:rPr kumimoji="0" lang="en-US" sz="1800" b="0" i="0" u="none" strike="noStrike" cap="none" normalizeH="0" baseline="0" smtClean="0">
                <a:ln>
                  <a:noFill/>
                </a:ln>
                <a:solidFill>
                  <a:schemeClr val="tx1"/>
                </a:solidFill>
                <a:effectLst/>
                <a:latin typeface="Arial" pitchFamily="34" charset="0"/>
                <a:cs typeface="Arial" pitchFamily="34" charset="0"/>
              </a:rPr>
              <a:t> </a:t>
            </a:r>
          </a:p>
        </p:txBody>
      </p:sp>
      <p:pic>
        <p:nvPicPr>
          <p:cNvPr id="73730" name="Picture 2" descr="F_s&gt;2F_{max} \equiv 2B \,\!"/>
          <p:cNvPicPr>
            <a:picLocks noChangeAspect="1" noChangeArrowheads="1"/>
          </p:cNvPicPr>
          <p:nvPr/>
        </p:nvPicPr>
        <p:blipFill>
          <a:blip r:embed="rId2" cstate="print"/>
          <a:srcRect/>
          <a:stretch>
            <a:fillRect/>
          </a:stretch>
        </p:blipFill>
        <p:spPr bwMode="auto">
          <a:xfrm>
            <a:off x="3500430" y="3786190"/>
            <a:ext cx="1419225" cy="161925"/>
          </a:xfrm>
          <a:prstGeom prst="rect">
            <a:avLst/>
          </a:prstGeom>
          <a:noFill/>
        </p:spPr>
      </p:pic>
      <p:sp>
        <p:nvSpPr>
          <p:cNvPr id="7" name="6 CuadroTexto"/>
          <p:cNvSpPr txBox="1"/>
          <p:nvPr/>
        </p:nvSpPr>
        <p:spPr>
          <a:xfrm>
            <a:off x="3500430" y="4214818"/>
            <a:ext cx="1285884" cy="369332"/>
          </a:xfrm>
          <a:prstGeom prst="rect">
            <a:avLst/>
          </a:prstGeom>
          <a:noFill/>
        </p:spPr>
        <p:txBody>
          <a:bodyPr wrap="square" rtlCol="0">
            <a:spAutoFit/>
          </a:bodyPr>
          <a:lstStyle/>
          <a:p>
            <a:r>
              <a:rPr lang="en-US" dirty="0" err="1" smtClean="0"/>
              <a:t>fs</a:t>
            </a:r>
            <a:r>
              <a:rPr lang="en-US" dirty="0" smtClean="0"/>
              <a:t> = 8 </a:t>
            </a:r>
            <a:r>
              <a:rPr lang="en-US" dirty="0" err="1" smtClean="0"/>
              <a:t>Khz</a:t>
            </a:r>
            <a:endParaRPr lang="en-US" dirty="0"/>
          </a:p>
        </p:txBody>
      </p:sp>
      <p:sp>
        <p:nvSpPr>
          <p:cNvPr id="8" name="7 Rectángulo"/>
          <p:cNvSpPr/>
          <p:nvPr/>
        </p:nvSpPr>
        <p:spPr>
          <a:xfrm>
            <a:off x="2143108" y="4714884"/>
            <a:ext cx="5500726" cy="369332"/>
          </a:xfrm>
          <a:prstGeom prst="rect">
            <a:avLst/>
          </a:prstGeom>
        </p:spPr>
        <p:txBody>
          <a:bodyPr wrap="square">
            <a:spAutoFit/>
          </a:bodyPr>
          <a:lstStyle/>
          <a:p>
            <a:r>
              <a:rPr lang="es-ES" dirty="0" smtClean="0"/>
              <a:t>muestras=</a:t>
            </a:r>
            <a:r>
              <a:rPr lang="es-ES" dirty="0" err="1" smtClean="0">
                <a:solidFill>
                  <a:schemeClr val="accent4"/>
                </a:solidFill>
              </a:rPr>
              <a:t>wavrecord</a:t>
            </a:r>
            <a:r>
              <a:rPr lang="es-ES" dirty="0" smtClean="0"/>
              <a:t>( duración *</a:t>
            </a:r>
            <a:r>
              <a:rPr lang="es-ES" dirty="0" err="1" smtClean="0"/>
              <a:t>fs</a:t>
            </a:r>
            <a:r>
              <a:rPr lang="es-ES" dirty="0" smtClean="0"/>
              <a:t>, </a:t>
            </a:r>
            <a:r>
              <a:rPr lang="es-ES" dirty="0" err="1" smtClean="0"/>
              <a:t>fs</a:t>
            </a:r>
            <a:r>
              <a:rPr lang="es-ES" dirty="0" smtClean="0"/>
              <a:t>, </a:t>
            </a:r>
            <a:r>
              <a:rPr lang="es-ES" dirty="0" smtClean="0">
                <a:solidFill>
                  <a:srgbClr val="00B050"/>
                </a:solidFill>
              </a:rPr>
              <a:t>'</a:t>
            </a:r>
            <a:r>
              <a:rPr lang="es-ES" dirty="0" err="1" smtClean="0">
                <a:solidFill>
                  <a:srgbClr val="00B050"/>
                </a:solidFill>
              </a:rPr>
              <a:t>double</a:t>
            </a:r>
            <a:r>
              <a:rPr lang="es-ES" dirty="0" smtClean="0">
                <a:solidFill>
                  <a:srgbClr val="00B050"/>
                </a:solidFill>
              </a:rPr>
              <a:t>');</a:t>
            </a:r>
          </a:p>
        </p:txBody>
      </p:sp>
      <p:sp>
        <p:nvSpPr>
          <p:cNvPr id="9" name="8 Rectángulo"/>
          <p:cNvSpPr/>
          <p:nvPr/>
        </p:nvSpPr>
        <p:spPr>
          <a:xfrm>
            <a:off x="3357554" y="5143512"/>
            <a:ext cx="1832553" cy="369332"/>
          </a:xfrm>
          <a:prstGeom prst="rect">
            <a:avLst/>
          </a:prstGeom>
        </p:spPr>
        <p:txBody>
          <a:bodyPr wrap="none">
            <a:spAutoFit/>
          </a:bodyPr>
          <a:lstStyle/>
          <a:p>
            <a:r>
              <a:rPr lang="es-ES" dirty="0" smtClean="0"/>
              <a:t>duración = 2 [s] </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457200" y="500050"/>
            <a:ext cx="8229600" cy="1143000"/>
          </a:xfrm>
          <a:prstGeom prst="rect">
            <a:avLst/>
          </a:prstGeom>
        </p:spPr>
        <p:txBody>
          <a:bodyPr/>
          <a:lstStyle/>
          <a:p>
            <a:pPr fontAlgn="auto">
              <a:spcAft>
                <a:spcPts val="0"/>
              </a:spcAft>
            </a:pPr>
            <a:r>
              <a:rPr lang="es-EC" sz="4100" b="1" smtClean="0">
                <a:solidFill>
                  <a:schemeClr val="tx2"/>
                </a:solidFill>
                <a:effectLst>
                  <a:outerShdw blurRad="31750" dist="25400" dir="5400000" algn="tl" rotWithShape="0">
                    <a:srgbClr val="000000">
                      <a:alpha val="25000"/>
                    </a:srgbClr>
                  </a:outerShdw>
                </a:effectLst>
                <a:latin typeface="+mj-lt"/>
                <a:ea typeface="+mj-ea"/>
                <a:cs typeface="+mj-cs"/>
              </a:rPr>
              <a:t>DETECTOR DE ACTIVIDAD </a:t>
            </a:r>
            <a:r>
              <a:rPr lang="es-EC" sz="4100" b="1" dirty="0" smtClean="0">
                <a:solidFill>
                  <a:schemeClr val="tx2"/>
                </a:solidFill>
                <a:effectLst>
                  <a:outerShdw blurRad="31750" dist="25400" dir="5400000" algn="tl" rotWithShape="0">
                    <a:srgbClr val="000000">
                      <a:alpha val="25000"/>
                    </a:srgbClr>
                  </a:outerShdw>
                </a:effectLst>
                <a:latin typeface="+mj-lt"/>
                <a:ea typeface="+mj-ea"/>
                <a:cs typeface="+mj-cs"/>
              </a:rPr>
              <a:t>DE VOZ</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sz="4100" b="1" dirty="0" smtClean="0">
              <a:solidFill>
                <a:schemeClr val="tx2"/>
              </a:solidFill>
              <a:effectLst>
                <a:outerShdw blurRad="31750" dist="25400" dir="5400000" algn="tl" rotWithShape="0">
                  <a:srgbClr val="000000">
                    <a:alpha val="25000"/>
                  </a:srgbClr>
                </a:outerShdw>
              </a:effectLst>
              <a:latin typeface="+mj-lt"/>
              <a:ea typeface="+mj-ea"/>
              <a:cs typeface="+mj-cs"/>
            </a:endParaRPr>
          </a:p>
        </p:txBody>
      </p:sp>
      <p:sp>
        <p:nvSpPr>
          <p:cNvPr id="7270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2708"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72707" name="Imagen 36"/>
          <p:cNvPicPr>
            <a:picLocks noChangeAspect="1" noChangeArrowheads="1"/>
          </p:cNvPicPr>
          <p:nvPr/>
        </p:nvPicPr>
        <p:blipFill>
          <a:blip r:embed="rId2" cstate="print"/>
          <a:srcRect l="7549" t="12172" r="7646" b="13605"/>
          <a:stretch>
            <a:fillRect/>
          </a:stretch>
        </p:blipFill>
        <p:spPr bwMode="auto">
          <a:xfrm>
            <a:off x="1857356" y="1357298"/>
            <a:ext cx="5423294" cy="3286148"/>
          </a:xfrm>
          <a:prstGeom prst="rect">
            <a:avLst/>
          </a:prstGeom>
          <a:noFill/>
        </p:spPr>
      </p:pic>
      <p:sp>
        <p:nvSpPr>
          <p:cNvPr id="72711"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72710" name="Imagen 69"/>
          <p:cNvPicPr>
            <a:picLocks noChangeAspect="1" noChangeArrowheads="1"/>
          </p:cNvPicPr>
          <p:nvPr/>
        </p:nvPicPr>
        <p:blipFill>
          <a:blip r:embed="rId3" cstate="print"/>
          <a:srcRect l="8173" t="48733" r="7703" b="13789"/>
          <a:stretch>
            <a:fillRect/>
          </a:stretch>
        </p:blipFill>
        <p:spPr bwMode="auto">
          <a:xfrm>
            <a:off x="1928794" y="4714884"/>
            <a:ext cx="5346859" cy="1785950"/>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457200" y="500050"/>
            <a:ext cx="8229600" cy="1143000"/>
          </a:xfrm>
          <a:prstGeom prst="rect">
            <a:avLst/>
          </a:prstGeom>
        </p:spPr>
        <p:txBody>
          <a:bodyPr/>
          <a:lstStyle/>
          <a:p>
            <a:pPr fontAlgn="auto">
              <a:spcAft>
                <a:spcPts val="0"/>
              </a:spcAft>
            </a:pPr>
            <a:r>
              <a:rPr lang="es-EC" sz="4100" b="1" smtClean="0">
                <a:solidFill>
                  <a:schemeClr val="tx2"/>
                </a:solidFill>
                <a:effectLst>
                  <a:outerShdw blurRad="31750" dist="25400" dir="5400000" algn="tl" rotWithShape="0">
                    <a:srgbClr val="000000">
                      <a:alpha val="25000"/>
                    </a:srgbClr>
                  </a:outerShdw>
                </a:effectLst>
                <a:latin typeface="+mj-lt"/>
                <a:ea typeface="+mj-ea"/>
                <a:cs typeface="+mj-cs"/>
              </a:rPr>
              <a:t>DETECTOR DE ACTIVIDAD </a:t>
            </a:r>
            <a:r>
              <a:rPr lang="es-EC" sz="4100" b="1" dirty="0" smtClean="0">
                <a:solidFill>
                  <a:schemeClr val="tx2"/>
                </a:solidFill>
                <a:effectLst>
                  <a:outerShdw blurRad="31750" dist="25400" dir="5400000" algn="tl" rotWithShape="0">
                    <a:srgbClr val="000000">
                      <a:alpha val="25000"/>
                    </a:srgbClr>
                  </a:outerShdw>
                </a:effectLst>
                <a:latin typeface="+mj-lt"/>
                <a:ea typeface="+mj-ea"/>
                <a:cs typeface="+mj-cs"/>
              </a:rPr>
              <a:t>DE VOZ</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sz="4100" b="1" dirty="0" smtClean="0">
              <a:solidFill>
                <a:schemeClr val="tx2"/>
              </a:solidFill>
              <a:effectLst>
                <a:outerShdw blurRad="31750" dist="25400" dir="5400000" algn="tl" rotWithShape="0">
                  <a:srgbClr val="000000">
                    <a:alpha val="25000"/>
                  </a:srgbClr>
                </a:outerShdw>
              </a:effectLst>
              <a:latin typeface="+mj-lt"/>
              <a:ea typeface="+mj-ea"/>
              <a:cs typeface="+mj-cs"/>
            </a:endParaRPr>
          </a:p>
        </p:txBody>
      </p:sp>
      <p:sp>
        <p:nvSpPr>
          <p:cNvPr id="7270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2708"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2711"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2390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23905" name="Object 1"/>
          <p:cNvGraphicFramePr>
            <a:graphicFrameLocks noChangeAspect="1"/>
          </p:cNvGraphicFramePr>
          <p:nvPr/>
        </p:nvGraphicFramePr>
        <p:xfrm>
          <a:off x="1428728" y="2357430"/>
          <a:ext cx="5710981" cy="3000396"/>
        </p:xfrm>
        <a:graphic>
          <a:graphicData uri="http://schemas.openxmlformats.org/presentationml/2006/ole">
            <p:oleObj spid="_x0000_s123905" name="Bitmap Image" r:id="rId3" imgW="4105848" imgH="2704762" progId="PBrush">
              <p:embed/>
            </p:oleObj>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7" name="16 Rectángulo"/>
          <p:cNvSpPr/>
          <p:nvPr/>
        </p:nvSpPr>
        <p:spPr>
          <a:xfrm>
            <a:off x="1285852" y="1428736"/>
            <a:ext cx="7000924" cy="2308324"/>
          </a:xfrm>
          <a:prstGeom prst="rect">
            <a:avLst/>
          </a:prstGeom>
        </p:spPr>
        <p:txBody>
          <a:bodyPr wrap="square">
            <a:spAutoFit/>
          </a:bodyPr>
          <a:lstStyle/>
          <a:p>
            <a:pPr algn="ctr"/>
            <a:r>
              <a:rPr lang="es-EC" sz="4800" smtClean="0">
                <a:solidFill>
                  <a:schemeClr val="tx2"/>
                </a:solidFill>
                <a:latin typeface="+mj-lt"/>
                <a:ea typeface="+mj-ea"/>
                <a:cs typeface="+mj-cs"/>
              </a:rPr>
              <a:t>EXTRACCIÓN</a:t>
            </a:r>
            <a:r>
              <a:rPr lang="en-US" sz="4800" smtClean="0">
                <a:solidFill>
                  <a:schemeClr val="tx2"/>
                </a:solidFill>
                <a:latin typeface="+mj-lt"/>
                <a:ea typeface="+mj-ea"/>
                <a:cs typeface="+mj-cs"/>
              </a:rPr>
              <a:t> </a:t>
            </a:r>
            <a:r>
              <a:rPr lang="es-EC" sz="4800" dirty="0" smtClean="0">
                <a:solidFill>
                  <a:schemeClr val="tx2"/>
                </a:solidFill>
                <a:latin typeface="+mj-lt"/>
                <a:ea typeface="+mj-ea"/>
                <a:cs typeface="+mj-cs"/>
              </a:rPr>
              <a:t>DE PARÁMETROS</a:t>
            </a:r>
          </a:p>
          <a:p>
            <a:pPr algn="ctr"/>
            <a:endParaRPr lang="es-EC" sz="4800" dirty="0" smtClean="0">
              <a:solidFill>
                <a:schemeClr val="tx2"/>
              </a:solidFill>
              <a:latin typeface="+mj-lt"/>
              <a:ea typeface="+mj-ea"/>
              <a:cs typeface="+mj-cs"/>
            </a:endParaRPr>
          </a:p>
        </p:txBody>
      </p:sp>
      <p:sp>
        <p:nvSpPr>
          <p:cNvPr id="18" name="17 Rectángulo"/>
          <p:cNvSpPr/>
          <p:nvPr/>
        </p:nvSpPr>
        <p:spPr>
          <a:xfrm>
            <a:off x="5857884" y="5429264"/>
            <a:ext cx="1643074" cy="7143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smtClean="0"/>
              <a:t>Reconocimiento</a:t>
            </a:r>
            <a:endParaRPr lang="es-EC" sz="1400" dirty="0"/>
          </a:p>
        </p:txBody>
      </p:sp>
      <p:sp>
        <p:nvSpPr>
          <p:cNvPr id="19" name="18 Disco magnético"/>
          <p:cNvSpPr/>
          <p:nvPr/>
        </p:nvSpPr>
        <p:spPr>
          <a:xfrm>
            <a:off x="5929322" y="4429132"/>
            <a:ext cx="1500198" cy="71438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Base de </a:t>
            </a:r>
            <a:r>
              <a:rPr lang="es-EC" sz="1400" dirty="0" smtClean="0"/>
              <a:t>Datos</a:t>
            </a:r>
            <a:endParaRPr lang="es-EC" sz="1400" dirty="0"/>
          </a:p>
        </p:txBody>
      </p:sp>
      <p:sp>
        <p:nvSpPr>
          <p:cNvPr id="20" name="19 Rectángulo"/>
          <p:cNvSpPr/>
          <p:nvPr/>
        </p:nvSpPr>
        <p:spPr>
          <a:xfrm>
            <a:off x="3071834" y="4429132"/>
            <a:ext cx="1643074" cy="71438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C" sz="1400" smtClean="0"/>
              <a:t>Extracción</a:t>
            </a:r>
            <a:r>
              <a:rPr lang="en-US" sz="1400" smtClean="0"/>
              <a:t> </a:t>
            </a:r>
            <a:r>
              <a:rPr lang="es-EC" sz="1400" dirty="0" smtClean="0"/>
              <a:t>de Parámetros</a:t>
            </a:r>
            <a:endParaRPr lang="es-EC" sz="1400" dirty="0"/>
          </a:p>
        </p:txBody>
      </p:sp>
      <p:sp>
        <p:nvSpPr>
          <p:cNvPr id="21" name="20 Rectángulo"/>
          <p:cNvSpPr/>
          <p:nvPr/>
        </p:nvSpPr>
        <p:spPr>
          <a:xfrm>
            <a:off x="857256" y="4429132"/>
            <a:ext cx="1643074" cy="7143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smtClean="0"/>
              <a:t>Adquisición</a:t>
            </a:r>
            <a:endParaRPr lang="es-EC" sz="1400" dirty="0"/>
          </a:p>
        </p:txBody>
      </p:sp>
      <p:sp>
        <p:nvSpPr>
          <p:cNvPr id="22" name="21 CuadroTexto"/>
          <p:cNvSpPr txBox="1"/>
          <p:nvPr/>
        </p:nvSpPr>
        <p:spPr>
          <a:xfrm>
            <a:off x="0" y="4357694"/>
            <a:ext cx="1071570" cy="307777"/>
          </a:xfrm>
          <a:prstGeom prst="rect">
            <a:avLst/>
          </a:prstGeom>
          <a:noFill/>
        </p:spPr>
        <p:txBody>
          <a:bodyPr wrap="square" rtlCol="0">
            <a:spAutoFit/>
          </a:bodyPr>
          <a:lstStyle/>
          <a:p>
            <a:r>
              <a:rPr lang="es-EC" sz="1400" dirty="0" smtClean="0"/>
              <a:t>Señal</a:t>
            </a:r>
            <a:endParaRPr lang="es-EC" sz="1400" dirty="0"/>
          </a:p>
        </p:txBody>
      </p:sp>
      <p:cxnSp>
        <p:nvCxnSpPr>
          <p:cNvPr id="23" name="22 Conector recto de flecha"/>
          <p:cNvCxnSpPr>
            <a:stCxn id="19" idx="3"/>
            <a:endCxn id="18" idx="0"/>
          </p:cNvCxnSpPr>
          <p:nvPr/>
        </p:nvCxnSpPr>
        <p:spPr>
          <a:xfrm rot="5400000">
            <a:off x="6536545" y="5286388"/>
            <a:ext cx="285752"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23 Conector recto de flecha"/>
          <p:cNvCxnSpPr>
            <a:stCxn id="21" idx="3"/>
            <a:endCxn id="20" idx="1"/>
          </p:cNvCxnSpPr>
          <p:nvPr/>
        </p:nvCxnSpPr>
        <p:spPr>
          <a:xfrm>
            <a:off x="2500330" y="4786322"/>
            <a:ext cx="571504"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24 Conector recto de flecha"/>
          <p:cNvCxnSpPr>
            <a:endCxn id="21" idx="1"/>
          </p:cNvCxnSpPr>
          <p:nvPr/>
        </p:nvCxnSpPr>
        <p:spPr>
          <a:xfrm>
            <a:off x="214314" y="4786322"/>
            <a:ext cx="642942"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25 Rectángulo"/>
          <p:cNvSpPr/>
          <p:nvPr/>
        </p:nvSpPr>
        <p:spPr>
          <a:xfrm>
            <a:off x="5000628" y="4572008"/>
            <a:ext cx="428628" cy="4286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7" name="26 Rectángulo"/>
          <p:cNvSpPr/>
          <p:nvPr/>
        </p:nvSpPr>
        <p:spPr>
          <a:xfrm>
            <a:off x="5857884" y="3357562"/>
            <a:ext cx="1643074" cy="7143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smtClean="0"/>
              <a:t>Entrenamiento</a:t>
            </a:r>
            <a:endParaRPr lang="es-EC" sz="1400" dirty="0"/>
          </a:p>
        </p:txBody>
      </p:sp>
      <p:cxnSp>
        <p:nvCxnSpPr>
          <p:cNvPr id="28" name="27 Conector recto de flecha"/>
          <p:cNvCxnSpPr>
            <a:stCxn id="27" idx="2"/>
            <a:endCxn id="19" idx="1"/>
          </p:cNvCxnSpPr>
          <p:nvPr/>
        </p:nvCxnSpPr>
        <p:spPr>
          <a:xfrm rot="5400000">
            <a:off x="6500826" y="4250537"/>
            <a:ext cx="357190"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28 Conector recto"/>
          <p:cNvCxnSpPr>
            <a:stCxn id="20" idx="3"/>
            <a:endCxn id="26" idx="1"/>
          </p:cNvCxnSpPr>
          <p:nvPr/>
        </p:nvCxnSpPr>
        <p:spPr>
          <a:xfrm>
            <a:off x="4714908" y="4786322"/>
            <a:ext cx="28572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29 Conector recto"/>
          <p:cNvCxnSpPr>
            <a:stCxn id="26" idx="1"/>
            <a:endCxn id="26" idx="3"/>
          </p:cNvCxnSpPr>
          <p:nvPr/>
        </p:nvCxnSpPr>
        <p:spPr>
          <a:xfrm rot="10800000" flipH="1">
            <a:off x="5000628" y="4786322"/>
            <a:ext cx="42862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30 Forma"/>
          <p:cNvCxnSpPr>
            <a:stCxn id="26" idx="0"/>
            <a:endCxn id="27" idx="1"/>
          </p:cNvCxnSpPr>
          <p:nvPr/>
        </p:nvCxnSpPr>
        <p:spPr>
          <a:xfrm rot="5400000" flipH="1" flipV="1">
            <a:off x="5107785" y="3821909"/>
            <a:ext cx="857256" cy="642942"/>
          </a:xfrm>
          <a:prstGeom prst="bentConnector2">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32 Forma"/>
          <p:cNvCxnSpPr>
            <a:stCxn id="26" idx="2"/>
            <a:endCxn id="18" idx="1"/>
          </p:cNvCxnSpPr>
          <p:nvPr/>
        </p:nvCxnSpPr>
        <p:spPr>
          <a:xfrm rot="16200000" flipH="1">
            <a:off x="5143504" y="5072074"/>
            <a:ext cx="785818" cy="642942"/>
          </a:xfrm>
          <a:prstGeom prst="bentConnector2">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33 Conector recto"/>
          <p:cNvCxnSpPr>
            <a:stCxn id="26" idx="0"/>
            <a:endCxn id="26" idx="0"/>
          </p:cNvCxnSpPr>
          <p:nvPr/>
        </p:nvCxnSpPr>
        <p:spPr>
          <a:xfrm rot="5400000" flipH="1" flipV="1">
            <a:off x="5214942" y="457200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34 Conector recto"/>
          <p:cNvCxnSpPr>
            <a:stCxn id="26" idx="0"/>
            <a:endCxn id="26" idx="0"/>
          </p:cNvCxnSpPr>
          <p:nvPr/>
        </p:nvCxnSpPr>
        <p:spPr>
          <a:xfrm rot="5400000" flipH="1" flipV="1">
            <a:off x="5214942" y="457200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35 Conector recto"/>
          <p:cNvCxnSpPr/>
          <p:nvPr/>
        </p:nvCxnSpPr>
        <p:spPr>
          <a:xfrm rot="5400000">
            <a:off x="5143504" y="4643446"/>
            <a:ext cx="14287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37 Conector recto"/>
          <p:cNvCxnSpPr/>
          <p:nvPr/>
        </p:nvCxnSpPr>
        <p:spPr>
          <a:xfrm rot="5400000">
            <a:off x="5143504" y="4929198"/>
            <a:ext cx="14287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38 Conector recto"/>
          <p:cNvCxnSpPr/>
          <p:nvPr/>
        </p:nvCxnSpPr>
        <p:spPr>
          <a:xfrm rot="10800000" flipV="1">
            <a:off x="5000628" y="4714884"/>
            <a:ext cx="214314" cy="714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40 Conector recto de flecha"/>
          <p:cNvCxnSpPr/>
          <p:nvPr/>
        </p:nvCxnSpPr>
        <p:spPr>
          <a:xfrm>
            <a:off x="7500958" y="5786454"/>
            <a:ext cx="571504"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2" name="41 CuadroTexto"/>
          <p:cNvSpPr txBox="1"/>
          <p:nvPr/>
        </p:nvSpPr>
        <p:spPr>
          <a:xfrm>
            <a:off x="7643834" y="5857892"/>
            <a:ext cx="1071570" cy="523220"/>
          </a:xfrm>
          <a:prstGeom prst="rect">
            <a:avLst/>
          </a:prstGeom>
          <a:noFill/>
        </p:spPr>
        <p:txBody>
          <a:bodyPr wrap="square" rtlCol="0">
            <a:spAutoFit/>
          </a:bodyPr>
          <a:lstStyle/>
          <a:p>
            <a:r>
              <a:rPr lang="es-EC" sz="1400" smtClean="0"/>
              <a:t>Palabra reconocida</a:t>
            </a:r>
            <a:endParaRPr lang="es-EC" sz="14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1 Título"/>
          <p:cNvSpPr>
            <a:spLocks noGrp="1"/>
          </p:cNvSpPr>
          <p:nvPr>
            <p:ph type="title"/>
          </p:nvPr>
        </p:nvSpPr>
        <p:spPr>
          <a:xfrm>
            <a:off x="457200" y="500050"/>
            <a:ext cx="8229600" cy="1143000"/>
          </a:xfrm>
        </p:spPr>
        <p:txBody>
          <a:bodyPr>
            <a:normAutofit fontScale="90000"/>
          </a:bodyPr>
          <a:lstStyle/>
          <a:p>
            <a:r>
              <a:rPr lang="es-EC" sz="4400" dirty="0" smtClean="0"/>
              <a:t>EXTRACCIÓN</a:t>
            </a:r>
            <a:r>
              <a:rPr lang="en-US" sz="4400" dirty="0" smtClean="0"/>
              <a:t> </a:t>
            </a:r>
            <a:r>
              <a:rPr lang="es-EC" sz="4400" dirty="0" smtClean="0"/>
              <a:t>DE PARÁMETROS</a:t>
            </a:r>
          </a:p>
        </p:txBody>
      </p:sp>
      <p:sp>
        <p:nvSpPr>
          <p:cNvPr id="4" name="3 Rectángulo"/>
          <p:cNvSpPr/>
          <p:nvPr/>
        </p:nvSpPr>
        <p:spPr>
          <a:xfrm>
            <a:off x="3857620" y="2214554"/>
            <a:ext cx="1643074" cy="71438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C" sz="1400" smtClean="0"/>
              <a:t>Extracción</a:t>
            </a:r>
            <a:r>
              <a:rPr lang="en-US" sz="1400" smtClean="0"/>
              <a:t> </a:t>
            </a:r>
            <a:r>
              <a:rPr lang="es-EC" sz="1400" dirty="0" smtClean="0"/>
              <a:t>de Parámetros</a:t>
            </a:r>
            <a:endParaRPr lang="es-EC" sz="1400" dirty="0"/>
          </a:p>
        </p:txBody>
      </p:sp>
      <p:cxnSp>
        <p:nvCxnSpPr>
          <p:cNvPr id="6" name="5 Conector recto de flecha"/>
          <p:cNvCxnSpPr>
            <a:stCxn id="4" idx="3"/>
          </p:cNvCxnSpPr>
          <p:nvPr/>
        </p:nvCxnSpPr>
        <p:spPr>
          <a:xfrm>
            <a:off x="5500694" y="2571744"/>
            <a:ext cx="571504"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6 Conector recto de flecha"/>
          <p:cNvCxnSpPr>
            <a:endCxn id="4" idx="1"/>
          </p:cNvCxnSpPr>
          <p:nvPr/>
        </p:nvCxnSpPr>
        <p:spPr>
          <a:xfrm>
            <a:off x="3214678" y="2571744"/>
            <a:ext cx="642942"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8 CuadroTexto"/>
          <p:cNvSpPr txBox="1"/>
          <p:nvPr/>
        </p:nvSpPr>
        <p:spPr>
          <a:xfrm>
            <a:off x="1714480" y="2143117"/>
            <a:ext cx="1785950" cy="307777"/>
          </a:xfrm>
          <a:prstGeom prst="rect">
            <a:avLst/>
          </a:prstGeom>
          <a:noFill/>
        </p:spPr>
        <p:txBody>
          <a:bodyPr wrap="square" rtlCol="0">
            <a:spAutoFit/>
          </a:bodyPr>
          <a:lstStyle/>
          <a:p>
            <a:r>
              <a:rPr lang="es-EC" sz="1400" dirty="0" smtClean="0"/>
              <a:t>Señal sin extremos</a:t>
            </a:r>
            <a:endParaRPr lang="es-EC" sz="1400" dirty="0"/>
          </a:p>
        </p:txBody>
      </p:sp>
      <p:sp>
        <p:nvSpPr>
          <p:cNvPr id="14131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7" name="16 Imagen"/>
          <p:cNvPicPr/>
          <p:nvPr/>
        </p:nvPicPr>
        <p:blipFill>
          <a:blip r:embed="rId4" cstate="print"/>
          <a:srcRect l="27740" t="12172" r="27837" b="50815"/>
          <a:stretch>
            <a:fillRect/>
          </a:stretch>
        </p:blipFill>
        <p:spPr bwMode="auto">
          <a:xfrm>
            <a:off x="1928794" y="2643182"/>
            <a:ext cx="1571636" cy="1500198"/>
          </a:xfrm>
          <a:prstGeom prst="rect">
            <a:avLst/>
          </a:prstGeom>
          <a:noFill/>
          <a:ln w="9525">
            <a:noFill/>
            <a:miter lim="800000"/>
            <a:headEnd/>
            <a:tailEnd/>
          </a:ln>
        </p:spPr>
      </p:pic>
      <p:sp>
        <p:nvSpPr>
          <p:cNvPr id="19" name="18 Rectángulo"/>
          <p:cNvSpPr/>
          <p:nvPr/>
        </p:nvSpPr>
        <p:spPr>
          <a:xfrm>
            <a:off x="2643174" y="4786322"/>
            <a:ext cx="642942" cy="7143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smtClean="0"/>
              <a:t>DFT</a:t>
            </a:r>
            <a:endParaRPr lang="es-EC" sz="1400" dirty="0"/>
          </a:p>
        </p:txBody>
      </p:sp>
      <p:sp>
        <p:nvSpPr>
          <p:cNvPr id="20" name="19 Rectángulo"/>
          <p:cNvSpPr/>
          <p:nvPr/>
        </p:nvSpPr>
        <p:spPr>
          <a:xfrm>
            <a:off x="1357290" y="4786322"/>
            <a:ext cx="1000132" cy="7143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smtClean="0"/>
              <a:t>Ventana</a:t>
            </a:r>
            <a:endParaRPr lang="es-EC" sz="1400" dirty="0"/>
          </a:p>
        </p:txBody>
      </p:sp>
      <p:cxnSp>
        <p:nvCxnSpPr>
          <p:cNvPr id="23" name="22 Conector recto de flecha"/>
          <p:cNvCxnSpPr>
            <a:stCxn id="20" idx="3"/>
            <a:endCxn id="19" idx="1"/>
          </p:cNvCxnSpPr>
          <p:nvPr/>
        </p:nvCxnSpPr>
        <p:spPr>
          <a:xfrm>
            <a:off x="2357422" y="5143512"/>
            <a:ext cx="285752"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23 Conector recto de flecha"/>
          <p:cNvCxnSpPr>
            <a:endCxn id="20" idx="1"/>
          </p:cNvCxnSpPr>
          <p:nvPr/>
        </p:nvCxnSpPr>
        <p:spPr>
          <a:xfrm>
            <a:off x="714348" y="5143512"/>
            <a:ext cx="642942"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789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7889" name="Object 1"/>
          <p:cNvGraphicFramePr>
            <a:graphicFrameLocks noChangeAspect="1"/>
          </p:cNvGraphicFramePr>
          <p:nvPr/>
        </p:nvGraphicFramePr>
        <p:xfrm>
          <a:off x="3214678" y="5929330"/>
          <a:ext cx="3286139" cy="595315"/>
        </p:xfrm>
        <a:graphic>
          <a:graphicData uri="http://schemas.openxmlformats.org/presentationml/2006/ole">
            <p:oleObj spid="_x0000_s37889" name="Ecuación" r:id="rId5" imgW="1295280" imgH="228600" progId="Equation.3">
              <p:embed/>
            </p:oleObj>
          </a:graphicData>
        </a:graphic>
      </p:graphicFrame>
      <p:sp>
        <p:nvSpPr>
          <p:cNvPr id="37891" name="Rectangle 3"/>
          <p:cNvSpPr>
            <a:spLocks noChangeArrowheads="1"/>
          </p:cNvSpPr>
          <p:nvPr/>
        </p:nvSpPr>
        <p:spPr bwMode="auto">
          <a:xfrm>
            <a:off x="0" y="2381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26" name="25 CuadroTexto"/>
          <p:cNvSpPr txBox="1"/>
          <p:nvPr/>
        </p:nvSpPr>
        <p:spPr>
          <a:xfrm>
            <a:off x="5429256" y="5357826"/>
            <a:ext cx="642942" cy="307777"/>
          </a:xfrm>
          <a:prstGeom prst="rect">
            <a:avLst/>
          </a:prstGeom>
          <a:noFill/>
        </p:spPr>
        <p:txBody>
          <a:bodyPr wrap="square" rtlCol="0">
            <a:spAutoFit/>
          </a:bodyPr>
          <a:lstStyle/>
          <a:p>
            <a:r>
              <a:rPr lang="es-EC" sz="1400" smtClean="0"/>
              <a:t>C(n</a:t>
            </a:r>
            <a:r>
              <a:rPr lang="es-EC" sz="1400" dirty="0" smtClean="0"/>
              <a:t>,:)</a:t>
            </a:r>
            <a:endParaRPr lang="es-EC" sz="1400" dirty="0"/>
          </a:p>
        </p:txBody>
      </p:sp>
      <p:sp>
        <p:nvSpPr>
          <p:cNvPr id="32" name="31 Rectángulo"/>
          <p:cNvSpPr/>
          <p:nvPr/>
        </p:nvSpPr>
        <p:spPr>
          <a:xfrm>
            <a:off x="4643438" y="4786322"/>
            <a:ext cx="642942" cy="7143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smtClean="0"/>
              <a:t>IDFT</a:t>
            </a:r>
            <a:endParaRPr lang="es-EC" sz="1400" dirty="0"/>
          </a:p>
        </p:txBody>
      </p:sp>
      <p:sp>
        <p:nvSpPr>
          <p:cNvPr id="33" name="32 Rectángulo"/>
          <p:cNvSpPr/>
          <p:nvPr/>
        </p:nvSpPr>
        <p:spPr>
          <a:xfrm>
            <a:off x="3643306" y="4786322"/>
            <a:ext cx="642942" cy="7143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smtClean="0"/>
              <a:t>Log</a:t>
            </a:r>
            <a:endParaRPr lang="es-EC" sz="1400" dirty="0"/>
          </a:p>
        </p:txBody>
      </p:sp>
      <p:cxnSp>
        <p:nvCxnSpPr>
          <p:cNvPr id="34" name="33 Conector recto de flecha"/>
          <p:cNvCxnSpPr>
            <a:stCxn id="33" idx="3"/>
            <a:endCxn id="32" idx="1"/>
          </p:cNvCxnSpPr>
          <p:nvPr/>
        </p:nvCxnSpPr>
        <p:spPr>
          <a:xfrm>
            <a:off x="4286248" y="5143512"/>
            <a:ext cx="357190"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34 Conector recto de flecha"/>
          <p:cNvCxnSpPr>
            <a:endCxn id="33" idx="1"/>
          </p:cNvCxnSpPr>
          <p:nvPr/>
        </p:nvCxnSpPr>
        <p:spPr>
          <a:xfrm>
            <a:off x="3286116" y="5143512"/>
            <a:ext cx="357190"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41 Conector recto de flecha"/>
          <p:cNvCxnSpPr>
            <a:stCxn id="32" idx="3"/>
            <a:endCxn id="45" idx="1"/>
          </p:cNvCxnSpPr>
          <p:nvPr/>
        </p:nvCxnSpPr>
        <p:spPr>
          <a:xfrm>
            <a:off x="5286380" y="5143512"/>
            <a:ext cx="714380"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3" name="42 CuadroTexto"/>
          <p:cNvSpPr txBox="1"/>
          <p:nvPr/>
        </p:nvSpPr>
        <p:spPr>
          <a:xfrm>
            <a:off x="5072066" y="4214818"/>
            <a:ext cx="1285884" cy="523220"/>
          </a:xfrm>
          <a:prstGeom prst="rect">
            <a:avLst/>
          </a:prstGeom>
          <a:noFill/>
        </p:spPr>
        <p:txBody>
          <a:bodyPr wrap="square" rtlCol="0">
            <a:spAutoFit/>
          </a:bodyPr>
          <a:lstStyle/>
          <a:p>
            <a:r>
              <a:rPr lang="es-EC" sz="1400" smtClean="0"/>
              <a:t>Coeficientes cepstrales</a:t>
            </a:r>
            <a:endParaRPr lang="es-EC" sz="1400" dirty="0"/>
          </a:p>
        </p:txBody>
      </p:sp>
      <p:sp>
        <p:nvSpPr>
          <p:cNvPr id="44" name="43 CuadroTexto"/>
          <p:cNvSpPr txBox="1"/>
          <p:nvPr/>
        </p:nvSpPr>
        <p:spPr>
          <a:xfrm>
            <a:off x="5572132" y="1928802"/>
            <a:ext cx="2214578" cy="523220"/>
          </a:xfrm>
          <a:prstGeom prst="rect">
            <a:avLst/>
          </a:prstGeom>
          <a:noFill/>
        </p:spPr>
        <p:txBody>
          <a:bodyPr wrap="square" rtlCol="0">
            <a:spAutoFit/>
          </a:bodyPr>
          <a:lstStyle/>
          <a:p>
            <a:r>
              <a:rPr lang="es-EC" sz="1400" smtClean="0"/>
              <a:t>Coeficientes cepstrales   </a:t>
            </a:r>
            <a:r>
              <a:rPr lang="es-EC" sz="1400" dirty="0" smtClean="0"/>
              <a:t>(</a:t>
            </a:r>
            <a:r>
              <a:rPr lang="es-EC" sz="1400" smtClean="0"/>
              <a:t>Envolvente espectral</a:t>
            </a:r>
            <a:r>
              <a:rPr lang="es-EC" sz="1400" dirty="0" smtClean="0"/>
              <a:t>)</a:t>
            </a:r>
            <a:endParaRPr lang="es-EC" sz="1400" dirty="0"/>
          </a:p>
        </p:txBody>
      </p:sp>
      <p:sp>
        <p:nvSpPr>
          <p:cNvPr id="45" name="44 Rectángulo"/>
          <p:cNvSpPr/>
          <p:nvPr/>
        </p:nvSpPr>
        <p:spPr>
          <a:xfrm>
            <a:off x="6000760" y="4786322"/>
            <a:ext cx="1143008" cy="7143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smtClean="0"/>
              <a:t>Liftro</a:t>
            </a:r>
            <a:endParaRPr lang="es-EC" sz="1400" dirty="0"/>
          </a:p>
        </p:txBody>
      </p:sp>
      <p:cxnSp>
        <p:nvCxnSpPr>
          <p:cNvPr id="56" name="55 Conector recto de flecha"/>
          <p:cNvCxnSpPr/>
          <p:nvPr/>
        </p:nvCxnSpPr>
        <p:spPr>
          <a:xfrm>
            <a:off x="7143736" y="5143512"/>
            <a:ext cx="642942"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9" name="58 CuadroTexto"/>
          <p:cNvSpPr txBox="1"/>
          <p:nvPr/>
        </p:nvSpPr>
        <p:spPr>
          <a:xfrm>
            <a:off x="214282" y="5214950"/>
            <a:ext cx="1071538" cy="738664"/>
          </a:xfrm>
          <a:prstGeom prst="rect">
            <a:avLst/>
          </a:prstGeom>
          <a:noFill/>
        </p:spPr>
        <p:txBody>
          <a:bodyPr wrap="square" rtlCol="0">
            <a:spAutoFit/>
          </a:bodyPr>
          <a:lstStyle/>
          <a:p>
            <a:r>
              <a:rPr lang="es-EC" sz="1400" dirty="0" smtClean="0"/>
              <a:t>Señal </a:t>
            </a:r>
          </a:p>
          <a:p>
            <a:r>
              <a:rPr lang="es-EC" sz="1400" dirty="0" smtClean="0"/>
              <a:t>sin </a:t>
            </a:r>
          </a:p>
          <a:p>
            <a:r>
              <a:rPr lang="es-EC" sz="1400" dirty="0" smtClean="0"/>
              <a:t>extremos</a:t>
            </a:r>
            <a:endParaRPr lang="es-EC" sz="1400" dirty="0"/>
          </a:p>
        </p:txBody>
      </p:sp>
      <p:sp>
        <p:nvSpPr>
          <p:cNvPr id="29" name="28 CuadroTexto"/>
          <p:cNvSpPr txBox="1"/>
          <p:nvPr/>
        </p:nvSpPr>
        <p:spPr>
          <a:xfrm>
            <a:off x="7143768" y="4500570"/>
            <a:ext cx="2214578" cy="523220"/>
          </a:xfrm>
          <a:prstGeom prst="rect">
            <a:avLst/>
          </a:prstGeom>
          <a:noFill/>
        </p:spPr>
        <p:txBody>
          <a:bodyPr wrap="square" rtlCol="0">
            <a:spAutoFit/>
          </a:bodyPr>
          <a:lstStyle/>
          <a:p>
            <a:r>
              <a:rPr lang="es-EC" sz="1400" smtClean="0"/>
              <a:t>Coeficientes cepstrales   </a:t>
            </a:r>
            <a:r>
              <a:rPr lang="es-EC" sz="1400" dirty="0" smtClean="0"/>
              <a:t>(</a:t>
            </a:r>
            <a:r>
              <a:rPr lang="es-EC" sz="1400" smtClean="0"/>
              <a:t>Envolvente espectral</a:t>
            </a:r>
            <a:r>
              <a:rPr lang="es-EC" sz="1400" dirty="0" smtClean="0"/>
              <a:t>)</a:t>
            </a:r>
            <a:endParaRPr lang="es-EC" sz="1400" dirty="0"/>
          </a:p>
        </p:txBody>
      </p:sp>
      <p:pic>
        <p:nvPicPr>
          <p:cNvPr id="31" name="30 Imagen"/>
          <p:cNvPicPr/>
          <p:nvPr/>
        </p:nvPicPr>
        <p:blipFill>
          <a:blip r:embed="rId6" cstate="print"/>
          <a:srcRect/>
          <a:stretch>
            <a:fillRect/>
          </a:stretch>
        </p:blipFill>
        <p:spPr bwMode="auto">
          <a:xfrm>
            <a:off x="5715008" y="2714620"/>
            <a:ext cx="1928826" cy="128588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2 Marcador de contenido"/>
          <p:cNvSpPr>
            <a:spLocks noGrp="1"/>
          </p:cNvSpPr>
          <p:nvPr>
            <p:ph idx="1"/>
          </p:nvPr>
        </p:nvSpPr>
        <p:spPr>
          <a:xfrm>
            <a:off x="428596" y="1857364"/>
            <a:ext cx="8258204" cy="4071966"/>
          </a:xfrm>
        </p:spPr>
        <p:txBody>
          <a:bodyPr>
            <a:normAutofit/>
          </a:bodyPr>
          <a:lstStyle/>
          <a:p>
            <a:r>
              <a:rPr lang="es-ES" sz="1800" dirty="0" smtClean="0"/>
              <a:t>Conseguir una interfaz más natural entre el hombre y las maquinas por medio del comando por voz</a:t>
            </a:r>
            <a:r>
              <a:rPr lang="es-EC" sz="1800" dirty="0" smtClean="0"/>
              <a:t>.</a:t>
            </a:r>
          </a:p>
          <a:p>
            <a:endParaRPr lang="es-EC" sz="1800" dirty="0" smtClean="0"/>
          </a:p>
          <a:p>
            <a:r>
              <a:rPr lang="es-ES" sz="1800" dirty="0" smtClean="0"/>
              <a:t>Conocer las características que posee una señal de voz y el análisis matemático necesario para poder construir un sistema capaz de extraer, almacenar y comparar dichas características</a:t>
            </a:r>
            <a:r>
              <a:rPr lang="es-EC" sz="1800" dirty="0" smtClean="0"/>
              <a:t>.</a:t>
            </a:r>
          </a:p>
          <a:p>
            <a:endParaRPr lang="es-EC" sz="1800" dirty="0" smtClean="0"/>
          </a:p>
          <a:p>
            <a:r>
              <a:rPr lang="es-ES" sz="1800" dirty="0" smtClean="0"/>
              <a:t>Identificar los bloques básicos que comprende un sistema de reconocimiento del habla</a:t>
            </a:r>
            <a:r>
              <a:rPr lang="es-EC" sz="1800" dirty="0" smtClean="0"/>
              <a:t>.</a:t>
            </a:r>
          </a:p>
          <a:p>
            <a:endParaRPr lang="es-EC" sz="1800" dirty="0" smtClean="0"/>
          </a:p>
          <a:p>
            <a:r>
              <a:rPr lang="es-ES" sz="1800" dirty="0" smtClean="0"/>
              <a:t>Diseñar e implementar los algoritmos necesarios tales como muestreo, decodificación, filtros digitales y modelos fundamentales (coeficientes cepstrales y </a:t>
            </a:r>
            <a:r>
              <a:rPr lang="es-ES" sz="1800" dirty="0" err="1" smtClean="0"/>
              <a:t>dinamic</a:t>
            </a:r>
            <a:r>
              <a:rPr lang="es-ES" sz="1800" dirty="0" smtClean="0"/>
              <a:t> time </a:t>
            </a:r>
            <a:r>
              <a:rPr lang="es-ES" sz="1800" dirty="0" err="1" smtClean="0"/>
              <a:t>warping</a:t>
            </a:r>
            <a:r>
              <a:rPr lang="es-ES" sz="1800" dirty="0" smtClean="0"/>
              <a:t>)</a:t>
            </a:r>
            <a:endParaRPr lang="es-EC" sz="1800" dirty="0" smtClean="0"/>
          </a:p>
        </p:txBody>
      </p:sp>
      <p:sp>
        <p:nvSpPr>
          <p:cNvPr id="3074" name="1 Título"/>
          <p:cNvSpPr>
            <a:spLocks noGrp="1"/>
          </p:cNvSpPr>
          <p:nvPr>
            <p:ph type="title"/>
          </p:nvPr>
        </p:nvSpPr>
        <p:spPr>
          <a:xfrm>
            <a:off x="457200" y="500050"/>
            <a:ext cx="8229600" cy="1143000"/>
          </a:xfrm>
        </p:spPr>
        <p:txBody>
          <a:bodyPr/>
          <a:lstStyle/>
          <a:p>
            <a:pPr eaLnBrk="1" hangingPunct="1"/>
            <a:r>
              <a:rPr lang="es-EC" dirty="0" smtClean="0"/>
              <a:t>OBJETIVOS</a:t>
            </a:r>
            <a:endParaRPr lang="en-US"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457200" y="500050"/>
            <a:ext cx="8229600" cy="1143000"/>
          </a:xfrm>
          <a:prstGeom prst="rect">
            <a:avLst/>
          </a:prstGeom>
        </p:spPr>
        <p:txBody>
          <a:bodyPr/>
          <a:lstStyle/>
          <a:p>
            <a:pPr fontAlgn="auto">
              <a:spcAft>
                <a:spcPts val="0"/>
              </a:spcAft>
            </a:pPr>
            <a:r>
              <a:rPr lang="es-EC" sz="4100" b="1" smtClean="0">
                <a:solidFill>
                  <a:schemeClr val="tx2"/>
                </a:solidFill>
                <a:effectLst>
                  <a:outerShdw blurRad="31750" dist="25400" dir="5400000" algn="tl" rotWithShape="0">
                    <a:srgbClr val="000000">
                      <a:alpha val="25000"/>
                    </a:srgbClr>
                  </a:outerShdw>
                </a:effectLst>
                <a:latin typeface="+mj-lt"/>
                <a:ea typeface="+mj-ea"/>
                <a:cs typeface="+mj-cs"/>
              </a:rPr>
              <a:t>Coeficientes cepstrales</a:t>
            </a:r>
            <a:endParaRPr lang="es-EC" sz="4100" b="1" dirty="0" smtClean="0">
              <a:solidFill>
                <a:schemeClr val="tx2"/>
              </a:solidFill>
              <a:effectLst>
                <a:outerShdw blurRad="31750" dist="25400" dir="5400000" algn="tl" rotWithShape="0">
                  <a:srgbClr val="000000">
                    <a:alpha val="25000"/>
                  </a:srgbClr>
                </a:outerShdw>
              </a:effectLst>
              <a:latin typeface="+mj-lt"/>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lang="en-US" sz="4100" b="1" dirty="0" smtClean="0">
              <a:solidFill>
                <a:schemeClr val="tx2"/>
              </a:solidFill>
              <a:effectLst>
                <a:outerShdw blurRad="31750" dist="25400" dir="5400000" algn="tl" rotWithShape="0">
                  <a:srgbClr val="000000">
                    <a:alpha val="25000"/>
                  </a:srgbClr>
                </a:outerShdw>
              </a:effectLst>
              <a:latin typeface="+mj-lt"/>
              <a:ea typeface="+mj-ea"/>
              <a:cs typeface="+mj-cs"/>
            </a:endParaRPr>
          </a:p>
        </p:txBody>
      </p:sp>
      <p:pic>
        <p:nvPicPr>
          <p:cNvPr id="3" name="2 Imagen"/>
          <p:cNvPicPr/>
          <p:nvPr/>
        </p:nvPicPr>
        <p:blipFill>
          <a:blip r:embed="rId2" cstate="print"/>
          <a:srcRect l="1763" t="27351" r="13622" b="20726"/>
          <a:stretch>
            <a:fillRect/>
          </a:stretch>
        </p:blipFill>
        <p:spPr bwMode="auto">
          <a:xfrm>
            <a:off x="785786" y="1714488"/>
            <a:ext cx="7715304" cy="421484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457200" y="500050"/>
            <a:ext cx="8229600" cy="1143000"/>
          </a:xfrm>
          <a:prstGeom prst="rect">
            <a:avLst/>
          </a:prstGeom>
        </p:spPr>
        <p:txBody>
          <a:bodyPr/>
          <a:lstStyle/>
          <a:p>
            <a:pPr fontAlgn="auto">
              <a:spcAft>
                <a:spcPts val="0"/>
              </a:spcAft>
            </a:pPr>
            <a:r>
              <a:rPr lang="es-EC" sz="4100" b="1" smtClean="0">
                <a:solidFill>
                  <a:schemeClr val="tx2"/>
                </a:solidFill>
                <a:effectLst>
                  <a:outerShdw blurRad="31750" dist="25400" dir="5400000" algn="tl" rotWithShape="0">
                    <a:srgbClr val="000000">
                      <a:alpha val="25000"/>
                    </a:srgbClr>
                  </a:outerShdw>
                </a:effectLst>
                <a:latin typeface="+mj-lt"/>
                <a:ea typeface="+mj-ea"/>
                <a:cs typeface="+mj-cs"/>
              </a:rPr>
              <a:t>Coeficientes cepstrales</a:t>
            </a:r>
            <a:endParaRPr lang="es-EC" sz="4100" b="1" dirty="0" smtClean="0">
              <a:solidFill>
                <a:schemeClr val="tx2"/>
              </a:solidFill>
              <a:effectLst>
                <a:outerShdw blurRad="31750" dist="25400" dir="5400000" algn="tl" rotWithShape="0">
                  <a:srgbClr val="000000">
                    <a:alpha val="25000"/>
                  </a:srgbClr>
                </a:outerShdw>
              </a:effectLst>
              <a:latin typeface="+mj-lt"/>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lang="en-US" sz="4100" b="1" dirty="0" smtClean="0">
              <a:solidFill>
                <a:schemeClr val="tx2"/>
              </a:solidFill>
              <a:effectLst>
                <a:outerShdw blurRad="31750" dist="25400" dir="5400000" algn="tl" rotWithShape="0">
                  <a:srgbClr val="000000">
                    <a:alpha val="25000"/>
                  </a:srgbClr>
                </a:outerShdw>
              </a:effectLst>
              <a:latin typeface="+mj-lt"/>
              <a:ea typeface="+mj-ea"/>
              <a:cs typeface="+mj-cs"/>
            </a:endParaRPr>
          </a:p>
        </p:txBody>
      </p:sp>
      <p:pic>
        <p:nvPicPr>
          <p:cNvPr id="3" name="2 Imagen"/>
          <p:cNvPicPr/>
          <p:nvPr/>
        </p:nvPicPr>
        <p:blipFill>
          <a:blip r:embed="rId3" cstate="print"/>
          <a:srcRect l="1763" t="27351" r="13622" b="51528"/>
          <a:stretch>
            <a:fillRect/>
          </a:stretch>
        </p:blipFill>
        <p:spPr bwMode="auto">
          <a:xfrm>
            <a:off x="857224" y="1428736"/>
            <a:ext cx="7715304" cy="1714512"/>
          </a:xfrm>
          <a:prstGeom prst="rect">
            <a:avLst/>
          </a:prstGeom>
          <a:noFill/>
          <a:ln w="9525">
            <a:noFill/>
            <a:miter lim="800000"/>
            <a:headEnd/>
            <a:tailEnd/>
          </a:ln>
        </p:spPr>
      </p:pic>
      <p:cxnSp>
        <p:nvCxnSpPr>
          <p:cNvPr id="5" name="4 Conector recto"/>
          <p:cNvCxnSpPr/>
          <p:nvPr/>
        </p:nvCxnSpPr>
        <p:spPr>
          <a:xfrm rot="5400000">
            <a:off x="2143108" y="2214554"/>
            <a:ext cx="1571636"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 name="5 Conector recto"/>
          <p:cNvCxnSpPr/>
          <p:nvPr/>
        </p:nvCxnSpPr>
        <p:spPr>
          <a:xfrm rot="5400000">
            <a:off x="2393141" y="2178835"/>
            <a:ext cx="1500198"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 name="7 Conector recto"/>
          <p:cNvCxnSpPr/>
          <p:nvPr/>
        </p:nvCxnSpPr>
        <p:spPr>
          <a:xfrm rot="5400000">
            <a:off x="2357422" y="2214554"/>
            <a:ext cx="1571636"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 name="8 Conector recto"/>
          <p:cNvCxnSpPr/>
          <p:nvPr/>
        </p:nvCxnSpPr>
        <p:spPr>
          <a:xfrm rot="5400000">
            <a:off x="2607455" y="2178835"/>
            <a:ext cx="1500198"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10 Conector recto"/>
          <p:cNvCxnSpPr/>
          <p:nvPr/>
        </p:nvCxnSpPr>
        <p:spPr>
          <a:xfrm rot="5400000">
            <a:off x="2571736" y="2214554"/>
            <a:ext cx="1571636"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11 Conector recto"/>
          <p:cNvCxnSpPr/>
          <p:nvPr/>
        </p:nvCxnSpPr>
        <p:spPr>
          <a:xfrm rot="5400000">
            <a:off x="2786050" y="2214554"/>
            <a:ext cx="1571636"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12 Conector recto"/>
          <p:cNvCxnSpPr/>
          <p:nvPr/>
        </p:nvCxnSpPr>
        <p:spPr>
          <a:xfrm rot="5400000">
            <a:off x="3036083" y="2178835"/>
            <a:ext cx="1500198"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13 Conector recto"/>
          <p:cNvCxnSpPr/>
          <p:nvPr/>
        </p:nvCxnSpPr>
        <p:spPr>
          <a:xfrm rot="5400000">
            <a:off x="3000364" y="2214554"/>
            <a:ext cx="1571636"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14 Conector recto"/>
          <p:cNvCxnSpPr/>
          <p:nvPr/>
        </p:nvCxnSpPr>
        <p:spPr>
          <a:xfrm rot="5400000">
            <a:off x="3214678" y="2214554"/>
            <a:ext cx="1571636"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15 Conector recto"/>
          <p:cNvCxnSpPr/>
          <p:nvPr/>
        </p:nvCxnSpPr>
        <p:spPr>
          <a:xfrm rot="5400000">
            <a:off x="3464711" y="2178835"/>
            <a:ext cx="1500198"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16 Conector recto"/>
          <p:cNvCxnSpPr/>
          <p:nvPr/>
        </p:nvCxnSpPr>
        <p:spPr>
          <a:xfrm rot="5400000">
            <a:off x="3428992" y="2214554"/>
            <a:ext cx="1571636"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17 Conector recto"/>
          <p:cNvCxnSpPr/>
          <p:nvPr/>
        </p:nvCxnSpPr>
        <p:spPr>
          <a:xfrm rot="5400000">
            <a:off x="3643306" y="2214554"/>
            <a:ext cx="1571636"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18 Conector recto"/>
          <p:cNvCxnSpPr/>
          <p:nvPr/>
        </p:nvCxnSpPr>
        <p:spPr>
          <a:xfrm rot="5400000">
            <a:off x="3857620" y="2214554"/>
            <a:ext cx="1571636"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29 Conector recto"/>
          <p:cNvCxnSpPr/>
          <p:nvPr/>
        </p:nvCxnSpPr>
        <p:spPr>
          <a:xfrm rot="5400000">
            <a:off x="3857620" y="2214554"/>
            <a:ext cx="1571636"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30 Conector recto"/>
          <p:cNvCxnSpPr/>
          <p:nvPr/>
        </p:nvCxnSpPr>
        <p:spPr>
          <a:xfrm rot="5400000">
            <a:off x="4071934" y="2214554"/>
            <a:ext cx="1571636"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 name="31 Conector recto"/>
          <p:cNvCxnSpPr/>
          <p:nvPr/>
        </p:nvCxnSpPr>
        <p:spPr>
          <a:xfrm rot="5400000">
            <a:off x="4286248" y="2214554"/>
            <a:ext cx="1571636"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32 Conector recto"/>
          <p:cNvCxnSpPr/>
          <p:nvPr/>
        </p:nvCxnSpPr>
        <p:spPr>
          <a:xfrm rot="5400000">
            <a:off x="4500562" y="2214554"/>
            <a:ext cx="1571636"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33 Conector recto"/>
          <p:cNvCxnSpPr/>
          <p:nvPr/>
        </p:nvCxnSpPr>
        <p:spPr>
          <a:xfrm rot="5400000">
            <a:off x="4714876" y="2214554"/>
            <a:ext cx="1571636"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34 Conector recto"/>
          <p:cNvCxnSpPr/>
          <p:nvPr/>
        </p:nvCxnSpPr>
        <p:spPr>
          <a:xfrm rot="5400000">
            <a:off x="4929190" y="2214554"/>
            <a:ext cx="1571636"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6" name="35 Conector recto"/>
          <p:cNvCxnSpPr/>
          <p:nvPr/>
        </p:nvCxnSpPr>
        <p:spPr>
          <a:xfrm rot="5400000">
            <a:off x="5143504" y="2214554"/>
            <a:ext cx="1571636"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7" name="36 Conector recto"/>
          <p:cNvCxnSpPr/>
          <p:nvPr/>
        </p:nvCxnSpPr>
        <p:spPr>
          <a:xfrm rot="5400000">
            <a:off x="5357818" y="2214554"/>
            <a:ext cx="1571636"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 name="37 Conector recto"/>
          <p:cNvCxnSpPr/>
          <p:nvPr/>
        </p:nvCxnSpPr>
        <p:spPr>
          <a:xfrm rot="5400000">
            <a:off x="5572132" y="2214554"/>
            <a:ext cx="1571636"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9" name="38 Conector recto"/>
          <p:cNvCxnSpPr/>
          <p:nvPr/>
        </p:nvCxnSpPr>
        <p:spPr>
          <a:xfrm rot="5400000">
            <a:off x="428596" y="2214554"/>
            <a:ext cx="1571636"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39 Conector recto"/>
          <p:cNvCxnSpPr/>
          <p:nvPr/>
        </p:nvCxnSpPr>
        <p:spPr>
          <a:xfrm rot="5400000">
            <a:off x="642910" y="2214554"/>
            <a:ext cx="1571636"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40 Conector recto"/>
          <p:cNvCxnSpPr/>
          <p:nvPr/>
        </p:nvCxnSpPr>
        <p:spPr>
          <a:xfrm rot="5400000">
            <a:off x="857224" y="2214554"/>
            <a:ext cx="1571636"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2" name="41 Conector recto"/>
          <p:cNvCxnSpPr/>
          <p:nvPr/>
        </p:nvCxnSpPr>
        <p:spPr>
          <a:xfrm rot="5400000">
            <a:off x="1071538" y="2214554"/>
            <a:ext cx="1571636"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42 Conector recto"/>
          <p:cNvCxnSpPr/>
          <p:nvPr/>
        </p:nvCxnSpPr>
        <p:spPr>
          <a:xfrm rot="5400000">
            <a:off x="1285852" y="2214554"/>
            <a:ext cx="1571636"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4" name="43 Conector recto"/>
          <p:cNvCxnSpPr/>
          <p:nvPr/>
        </p:nvCxnSpPr>
        <p:spPr>
          <a:xfrm rot="5400000">
            <a:off x="1500166" y="2214554"/>
            <a:ext cx="1571636"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5" name="44 Conector recto"/>
          <p:cNvCxnSpPr/>
          <p:nvPr/>
        </p:nvCxnSpPr>
        <p:spPr>
          <a:xfrm rot="5400000">
            <a:off x="1714480" y="2214554"/>
            <a:ext cx="1571636"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6" name="45 Conector recto"/>
          <p:cNvCxnSpPr/>
          <p:nvPr/>
        </p:nvCxnSpPr>
        <p:spPr>
          <a:xfrm rot="5400000">
            <a:off x="1928794" y="2214554"/>
            <a:ext cx="1571636"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7" name="46 Conector recto"/>
          <p:cNvCxnSpPr/>
          <p:nvPr/>
        </p:nvCxnSpPr>
        <p:spPr>
          <a:xfrm rot="5400000">
            <a:off x="2143108" y="2214554"/>
            <a:ext cx="1571636"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8" name="47 Conector recto"/>
          <p:cNvCxnSpPr/>
          <p:nvPr/>
        </p:nvCxnSpPr>
        <p:spPr>
          <a:xfrm rot="5400000">
            <a:off x="5572132" y="2214554"/>
            <a:ext cx="1571636"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9" name="48 Conector recto"/>
          <p:cNvCxnSpPr/>
          <p:nvPr/>
        </p:nvCxnSpPr>
        <p:spPr>
          <a:xfrm rot="5400000">
            <a:off x="5786446" y="2214554"/>
            <a:ext cx="1571636"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0" name="49 Conector recto"/>
          <p:cNvCxnSpPr/>
          <p:nvPr/>
        </p:nvCxnSpPr>
        <p:spPr>
          <a:xfrm rot="5400000">
            <a:off x="6000760" y="2214554"/>
            <a:ext cx="1571636"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1" name="50 Conector recto"/>
          <p:cNvCxnSpPr/>
          <p:nvPr/>
        </p:nvCxnSpPr>
        <p:spPr>
          <a:xfrm rot="5400000">
            <a:off x="6215074" y="2214554"/>
            <a:ext cx="1571636"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2" name="51 Conector recto"/>
          <p:cNvCxnSpPr/>
          <p:nvPr/>
        </p:nvCxnSpPr>
        <p:spPr>
          <a:xfrm rot="5400000">
            <a:off x="6429388" y="2214554"/>
            <a:ext cx="1571636"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3" name="52 Conector recto"/>
          <p:cNvCxnSpPr/>
          <p:nvPr/>
        </p:nvCxnSpPr>
        <p:spPr>
          <a:xfrm rot="5400000">
            <a:off x="6643702" y="2214554"/>
            <a:ext cx="1571636"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rot="5400000">
            <a:off x="6858016" y="2214554"/>
            <a:ext cx="1571636"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rot="5400000">
            <a:off x="7072330" y="2214554"/>
            <a:ext cx="1571636"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6" name="55 Conector recto"/>
          <p:cNvCxnSpPr/>
          <p:nvPr/>
        </p:nvCxnSpPr>
        <p:spPr>
          <a:xfrm rot="5400000">
            <a:off x="7286644" y="2214554"/>
            <a:ext cx="1571636"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7" name="56 Conector recto"/>
          <p:cNvCxnSpPr/>
          <p:nvPr/>
        </p:nvCxnSpPr>
        <p:spPr>
          <a:xfrm rot="5400000">
            <a:off x="7286644" y="2214554"/>
            <a:ext cx="1571636"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8" name="57 Conector recto"/>
          <p:cNvCxnSpPr/>
          <p:nvPr/>
        </p:nvCxnSpPr>
        <p:spPr>
          <a:xfrm rot="5400000">
            <a:off x="7500958" y="2214554"/>
            <a:ext cx="1571636"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9" name="58 Conector recto"/>
          <p:cNvCxnSpPr/>
          <p:nvPr/>
        </p:nvCxnSpPr>
        <p:spPr>
          <a:xfrm rot="5400000">
            <a:off x="7715272" y="2214554"/>
            <a:ext cx="1571636"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6" name="65 Imagen"/>
          <p:cNvPicPr/>
          <p:nvPr/>
        </p:nvPicPr>
        <p:blipFill>
          <a:blip r:embed="rId3" cstate="print"/>
          <a:srcRect l="64441" t="53752" r="13622" b="20726"/>
          <a:stretch>
            <a:fillRect/>
          </a:stretch>
        </p:blipFill>
        <p:spPr bwMode="auto">
          <a:xfrm>
            <a:off x="142844" y="3571876"/>
            <a:ext cx="714380" cy="785818"/>
          </a:xfrm>
          <a:prstGeom prst="rect">
            <a:avLst/>
          </a:prstGeom>
          <a:noFill/>
          <a:ln w="9525">
            <a:noFill/>
            <a:miter lim="800000"/>
            <a:headEnd/>
            <a:tailEnd/>
          </a:ln>
        </p:spPr>
      </p:pic>
      <p:pic>
        <p:nvPicPr>
          <p:cNvPr id="67" name="66 Imagen"/>
          <p:cNvPicPr/>
          <p:nvPr/>
        </p:nvPicPr>
        <p:blipFill>
          <a:blip r:embed="rId3" cstate="print"/>
          <a:srcRect l="64441" t="53752" r="13622" b="20726"/>
          <a:stretch>
            <a:fillRect/>
          </a:stretch>
        </p:blipFill>
        <p:spPr bwMode="auto">
          <a:xfrm>
            <a:off x="285720" y="4500570"/>
            <a:ext cx="714380" cy="785818"/>
          </a:xfrm>
          <a:prstGeom prst="rect">
            <a:avLst/>
          </a:prstGeom>
          <a:noFill/>
          <a:ln w="9525">
            <a:noFill/>
            <a:miter lim="800000"/>
            <a:headEnd/>
            <a:tailEnd/>
          </a:ln>
        </p:spPr>
      </p:pic>
      <p:pic>
        <p:nvPicPr>
          <p:cNvPr id="68" name="67 Imagen"/>
          <p:cNvPicPr/>
          <p:nvPr/>
        </p:nvPicPr>
        <p:blipFill>
          <a:blip r:embed="rId3" cstate="print"/>
          <a:srcRect l="64441" t="53752" r="13622" b="20726"/>
          <a:stretch>
            <a:fillRect/>
          </a:stretch>
        </p:blipFill>
        <p:spPr bwMode="auto">
          <a:xfrm>
            <a:off x="500034" y="5357826"/>
            <a:ext cx="714380" cy="785818"/>
          </a:xfrm>
          <a:prstGeom prst="rect">
            <a:avLst/>
          </a:prstGeom>
          <a:noFill/>
          <a:ln w="9525">
            <a:noFill/>
            <a:miter lim="800000"/>
            <a:headEnd/>
            <a:tailEnd/>
          </a:ln>
        </p:spPr>
      </p:pic>
      <p:cxnSp>
        <p:nvCxnSpPr>
          <p:cNvPr id="73" name="72 Conector recto de flecha"/>
          <p:cNvCxnSpPr>
            <a:endCxn id="66" idx="0"/>
          </p:cNvCxnSpPr>
          <p:nvPr/>
        </p:nvCxnSpPr>
        <p:spPr>
          <a:xfrm rot="5400000">
            <a:off x="500034" y="2928934"/>
            <a:ext cx="642942" cy="642942"/>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75" name="74 Conector recto de flecha"/>
          <p:cNvCxnSpPr/>
          <p:nvPr/>
        </p:nvCxnSpPr>
        <p:spPr>
          <a:xfrm rot="5400000">
            <a:off x="321439" y="3464719"/>
            <a:ext cx="1571636" cy="500066"/>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77" name="76 Conector recto de flecha"/>
          <p:cNvCxnSpPr/>
          <p:nvPr/>
        </p:nvCxnSpPr>
        <p:spPr>
          <a:xfrm rot="5400000">
            <a:off x="71406" y="3929066"/>
            <a:ext cx="2357454" cy="500066"/>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pic>
        <p:nvPicPr>
          <p:cNvPr id="79" name="78 Imagen"/>
          <p:cNvPicPr/>
          <p:nvPr/>
        </p:nvPicPr>
        <p:blipFill>
          <a:blip r:embed="rId3" cstate="print"/>
          <a:srcRect l="64441" t="53752" r="13622" b="20726"/>
          <a:stretch>
            <a:fillRect/>
          </a:stretch>
        </p:blipFill>
        <p:spPr bwMode="auto">
          <a:xfrm>
            <a:off x="7000892" y="3571876"/>
            <a:ext cx="714380" cy="785818"/>
          </a:xfrm>
          <a:prstGeom prst="rect">
            <a:avLst/>
          </a:prstGeom>
          <a:noFill/>
          <a:ln w="9525">
            <a:noFill/>
            <a:miter lim="800000"/>
            <a:headEnd/>
            <a:tailEnd/>
          </a:ln>
        </p:spPr>
      </p:pic>
      <p:pic>
        <p:nvPicPr>
          <p:cNvPr id="80" name="79 Imagen"/>
          <p:cNvPicPr/>
          <p:nvPr/>
        </p:nvPicPr>
        <p:blipFill>
          <a:blip r:embed="rId3" cstate="print"/>
          <a:srcRect l="64441" t="53752" r="13622" b="20726"/>
          <a:stretch>
            <a:fillRect/>
          </a:stretch>
        </p:blipFill>
        <p:spPr bwMode="auto">
          <a:xfrm>
            <a:off x="7143768" y="4500570"/>
            <a:ext cx="714380" cy="785818"/>
          </a:xfrm>
          <a:prstGeom prst="rect">
            <a:avLst/>
          </a:prstGeom>
          <a:noFill/>
          <a:ln w="9525">
            <a:noFill/>
            <a:miter lim="800000"/>
            <a:headEnd/>
            <a:tailEnd/>
          </a:ln>
        </p:spPr>
      </p:pic>
      <p:pic>
        <p:nvPicPr>
          <p:cNvPr id="81" name="80 Imagen"/>
          <p:cNvPicPr/>
          <p:nvPr/>
        </p:nvPicPr>
        <p:blipFill>
          <a:blip r:embed="rId3" cstate="print"/>
          <a:srcRect l="64441" t="53752" r="13622" b="20726"/>
          <a:stretch>
            <a:fillRect/>
          </a:stretch>
        </p:blipFill>
        <p:spPr bwMode="auto">
          <a:xfrm>
            <a:off x="7358082" y="5357826"/>
            <a:ext cx="714380" cy="785818"/>
          </a:xfrm>
          <a:prstGeom prst="rect">
            <a:avLst/>
          </a:prstGeom>
          <a:noFill/>
          <a:ln w="9525">
            <a:noFill/>
            <a:miter lim="800000"/>
            <a:headEnd/>
            <a:tailEnd/>
          </a:ln>
        </p:spPr>
      </p:pic>
      <p:cxnSp>
        <p:nvCxnSpPr>
          <p:cNvPr id="82" name="81 Conector recto de flecha"/>
          <p:cNvCxnSpPr>
            <a:endCxn id="79" idx="0"/>
          </p:cNvCxnSpPr>
          <p:nvPr/>
        </p:nvCxnSpPr>
        <p:spPr>
          <a:xfrm rot="5400000">
            <a:off x="7358082" y="2928934"/>
            <a:ext cx="642942" cy="642942"/>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83" name="82 Conector recto de flecha"/>
          <p:cNvCxnSpPr/>
          <p:nvPr/>
        </p:nvCxnSpPr>
        <p:spPr>
          <a:xfrm rot="5400000">
            <a:off x="7179487" y="3464719"/>
            <a:ext cx="1571636" cy="500066"/>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84" name="83 Conector recto de flecha"/>
          <p:cNvCxnSpPr/>
          <p:nvPr/>
        </p:nvCxnSpPr>
        <p:spPr>
          <a:xfrm rot="5400000">
            <a:off x="6929454" y="3929066"/>
            <a:ext cx="2357454" cy="500066"/>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94" name="93 CuadroTexto"/>
          <p:cNvSpPr txBox="1"/>
          <p:nvPr/>
        </p:nvSpPr>
        <p:spPr>
          <a:xfrm>
            <a:off x="1357290" y="4500570"/>
            <a:ext cx="1071538" cy="307777"/>
          </a:xfrm>
          <a:prstGeom prst="rect">
            <a:avLst/>
          </a:prstGeom>
          <a:noFill/>
        </p:spPr>
        <p:txBody>
          <a:bodyPr wrap="square" rtlCol="0">
            <a:spAutoFit/>
          </a:bodyPr>
          <a:lstStyle/>
          <a:p>
            <a:r>
              <a:rPr lang="es-EC" sz="1400" dirty="0" smtClean="0"/>
              <a:t>C(2,1:k)</a:t>
            </a:r>
            <a:endParaRPr lang="es-EC" sz="1400" dirty="0"/>
          </a:p>
        </p:txBody>
      </p:sp>
      <p:sp>
        <p:nvSpPr>
          <p:cNvPr id="95" name="94 CuadroTexto"/>
          <p:cNvSpPr txBox="1"/>
          <p:nvPr/>
        </p:nvSpPr>
        <p:spPr>
          <a:xfrm>
            <a:off x="1357290" y="3571876"/>
            <a:ext cx="1071538" cy="307777"/>
          </a:xfrm>
          <a:prstGeom prst="rect">
            <a:avLst/>
          </a:prstGeom>
          <a:noFill/>
        </p:spPr>
        <p:txBody>
          <a:bodyPr wrap="square" rtlCol="0">
            <a:spAutoFit/>
          </a:bodyPr>
          <a:lstStyle/>
          <a:p>
            <a:r>
              <a:rPr lang="es-EC" sz="1400" dirty="0" smtClean="0"/>
              <a:t>C(1,1:k)</a:t>
            </a:r>
            <a:endParaRPr lang="es-EC" sz="1400" dirty="0"/>
          </a:p>
        </p:txBody>
      </p:sp>
      <p:sp>
        <p:nvSpPr>
          <p:cNvPr id="96" name="95 CuadroTexto"/>
          <p:cNvSpPr txBox="1"/>
          <p:nvPr/>
        </p:nvSpPr>
        <p:spPr>
          <a:xfrm>
            <a:off x="1357290" y="5357826"/>
            <a:ext cx="1071538" cy="307777"/>
          </a:xfrm>
          <a:prstGeom prst="rect">
            <a:avLst/>
          </a:prstGeom>
          <a:noFill/>
        </p:spPr>
        <p:txBody>
          <a:bodyPr wrap="square" rtlCol="0">
            <a:spAutoFit/>
          </a:bodyPr>
          <a:lstStyle/>
          <a:p>
            <a:r>
              <a:rPr lang="es-EC" sz="1400" dirty="0" smtClean="0"/>
              <a:t>C(3,1:k)</a:t>
            </a:r>
            <a:endParaRPr lang="es-EC" sz="1400" dirty="0"/>
          </a:p>
        </p:txBody>
      </p:sp>
      <p:sp>
        <p:nvSpPr>
          <p:cNvPr id="97" name="96 CuadroTexto"/>
          <p:cNvSpPr txBox="1"/>
          <p:nvPr/>
        </p:nvSpPr>
        <p:spPr>
          <a:xfrm>
            <a:off x="6072198" y="3571876"/>
            <a:ext cx="1214414" cy="307777"/>
          </a:xfrm>
          <a:prstGeom prst="rect">
            <a:avLst/>
          </a:prstGeom>
          <a:noFill/>
        </p:spPr>
        <p:txBody>
          <a:bodyPr wrap="square" rtlCol="0">
            <a:spAutoFit/>
          </a:bodyPr>
          <a:lstStyle/>
          <a:p>
            <a:r>
              <a:rPr lang="es-EC" sz="1400" dirty="0" smtClean="0"/>
              <a:t>C(N-2,1:k)</a:t>
            </a:r>
            <a:endParaRPr lang="es-EC" sz="1400" dirty="0"/>
          </a:p>
        </p:txBody>
      </p:sp>
      <p:sp>
        <p:nvSpPr>
          <p:cNvPr id="98" name="97 CuadroTexto"/>
          <p:cNvSpPr txBox="1"/>
          <p:nvPr/>
        </p:nvSpPr>
        <p:spPr>
          <a:xfrm>
            <a:off x="6072198" y="4500570"/>
            <a:ext cx="1071538" cy="307777"/>
          </a:xfrm>
          <a:prstGeom prst="rect">
            <a:avLst/>
          </a:prstGeom>
          <a:noFill/>
        </p:spPr>
        <p:txBody>
          <a:bodyPr wrap="square" rtlCol="0">
            <a:spAutoFit/>
          </a:bodyPr>
          <a:lstStyle/>
          <a:p>
            <a:r>
              <a:rPr lang="es-EC" sz="1400" dirty="0" smtClean="0"/>
              <a:t>C(N-1,1:k)</a:t>
            </a:r>
            <a:endParaRPr lang="es-EC" sz="1400" dirty="0"/>
          </a:p>
        </p:txBody>
      </p:sp>
      <p:sp>
        <p:nvSpPr>
          <p:cNvPr id="99" name="98 CuadroTexto"/>
          <p:cNvSpPr txBox="1"/>
          <p:nvPr/>
        </p:nvSpPr>
        <p:spPr>
          <a:xfrm>
            <a:off x="6143636" y="5357826"/>
            <a:ext cx="1071538" cy="307777"/>
          </a:xfrm>
          <a:prstGeom prst="rect">
            <a:avLst/>
          </a:prstGeom>
          <a:noFill/>
        </p:spPr>
        <p:txBody>
          <a:bodyPr wrap="square" rtlCol="0">
            <a:spAutoFit/>
          </a:bodyPr>
          <a:lstStyle/>
          <a:p>
            <a:r>
              <a:rPr lang="es-EC" sz="1400" dirty="0" smtClean="0"/>
              <a:t>C(N,1:k)</a:t>
            </a:r>
            <a:endParaRPr lang="es-EC" sz="1400" dirty="0"/>
          </a:p>
        </p:txBody>
      </p:sp>
      <p:sp>
        <p:nvSpPr>
          <p:cNvPr id="100" name="99 CuadroTexto"/>
          <p:cNvSpPr txBox="1"/>
          <p:nvPr/>
        </p:nvSpPr>
        <p:spPr>
          <a:xfrm>
            <a:off x="928662" y="1142984"/>
            <a:ext cx="357190" cy="307777"/>
          </a:xfrm>
          <a:prstGeom prst="rect">
            <a:avLst/>
          </a:prstGeom>
          <a:noFill/>
        </p:spPr>
        <p:txBody>
          <a:bodyPr wrap="square" rtlCol="0">
            <a:spAutoFit/>
          </a:bodyPr>
          <a:lstStyle/>
          <a:p>
            <a:r>
              <a:rPr lang="es-EC" sz="1400" dirty="0" smtClean="0"/>
              <a:t>t1</a:t>
            </a:r>
            <a:endParaRPr lang="es-EC" sz="1400" dirty="0"/>
          </a:p>
        </p:txBody>
      </p:sp>
      <p:sp>
        <p:nvSpPr>
          <p:cNvPr id="102" name="101 CuadroTexto"/>
          <p:cNvSpPr txBox="1"/>
          <p:nvPr/>
        </p:nvSpPr>
        <p:spPr>
          <a:xfrm>
            <a:off x="1142976" y="1142984"/>
            <a:ext cx="357190" cy="307777"/>
          </a:xfrm>
          <a:prstGeom prst="rect">
            <a:avLst/>
          </a:prstGeom>
          <a:noFill/>
        </p:spPr>
        <p:txBody>
          <a:bodyPr wrap="square" rtlCol="0">
            <a:spAutoFit/>
          </a:bodyPr>
          <a:lstStyle/>
          <a:p>
            <a:r>
              <a:rPr lang="es-EC" sz="1400" dirty="0" smtClean="0"/>
              <a:t>t2</a:t>
            </a:r>
            <a:endParaRPr lang="es-EC" sz="1400" dirty="0"/>
          </a:p>
        </p:txBody>
      </p:sp>
      <p:sp>
        <p:nvSpPr>
          <p:cNvPr id="103" name="102 CuadroTexto"/>
          <p:cNvSpPr txBox="1"/>
          <p:nvPr/>
        </p:nvSpPr>
        <p:spPr>
          <a:xfrm>
            <a:off x="1357290" y="1142984"/>
            <a:ext cx="357190" cy="307777"/>
          </a:xfrm>
          <a:prstGeom prst="rect">
            <a:avLst/>
          </a:prstGeom>
          <a:noFill/>
        </p:spPr>
        <p:txBody>
          <a:bodyPr wrap="square" rtlCol="0">
            <a:spAutoFit/>
          </a:bodyPr>
          <a:lstStyle/>
          <a:p>
            <a:r>
              <a:rPr lang="es-EC" sz="1400" dirty="0" smtClean="0"/>
              <a:t>t3</a:t>
            </a:r>
            <a:endParaRPr lang="es-EC" sz="1400" dirty="0"/>
          </a:p>
        </p:txBody>
      </p:sp>
      <p:sp>
        <p:nvSpPr>
          <p:cNvPr id="104" name="103 CuadroTexto"/>
          <p:cNvSpPr txBox="1"/>
          <p:nvPr/>
        </p:nvSpPr>
        <p:spPr>
          <a:xfrm>
            <a:off x="8286776" y="1071546"/>
            <a:ext cx="571504" cy="307777"/>
          </a:xfrm>
          <a:prstGeom prst="rect">
            <a:avLst/>
          </a:prstGeom>
          <a:noFill/>
        </p:spPr>
        <p:txBody>
          <a:bodyPr wrap="square" rtlCol="0">
            <a:spAutoFit/>
          </a:bodyPr>
          <a:lstStyle/>
          <a:p>
            <a:r>
              <a:rPr lang="es-EC" sz="1400" dirty="0" err="1" smtClean="0"/>
              <a:t>tN</a:t>
            </a:r>
            <a:endParaRPr lang="es-EC" sz="1400" dirty="0"/>
          </a:p>
        </p:txBody>
      </p:sp>
      <p:sp>
        <p:nvSpPr>
          <p:cNvPr id="105" name="104 Abrir corchete"/>
          <p:cNvSpPr/>
          <p:nvPr/>
        </p:nvSpPr>
        <p:spPr>
          <a:xfrm>
            <a:off x="3357554" y="3929066"/>
            <a:ext cx="214314" cy="2286016"/>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6" name="105 Abrir corchete"/>
          <p:cNvSpPr/>
          <p:nvPr/>
        </p:nvSpPr>
        <p:spPr>
          <a:xfrm flipH="1">
            <a:off x="5572132" y="3929066"/>
            <a:ext cx="214314" cy="2286016"/>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7" name="106 CuadroTexto"/>
          <p:cNvSpPr txBox="1"/>
          <p:nvPr/>
        </p:nvSpPr>
        <p:spPr>
          <a:xfrm>
            <a:off x="2571736" y="5072074"/>
            <a:ext cx="785818" cy="307777"/>
          </a:xfrm>
          <a:prstGeom prst="rect">
            <a:avLst/>
          </a:prstGeom>
          <a:noFill/>
        </p:spPr>
        <p:txBody>
          <a:bodyPr wrap="square" rtlCol="0">
            <a:spAutoFit/>
          </a:bodyPr>
          <a:lstStyle/>
          <a:p>
            <a:r>
              <a:rPr lang="es-EC" sz="1400" dirty="0" smtClean="0"/>
              <a:t>C(n,:) = </a:t>
            </a:r>
            <a:endParaRPr lang="es-EC" sz="1400" dirty="0"/>
          </a:p>
        </p:txBody>
      </p:sp>
      <p:sp>
        <p:nvSpPr>
          <p:cNvPr id="108" name="107 CuadroTexto"/>
          <p:cNvSpPr txBox="1"/>
          <p:nvPr/>
        </p:nvSpPr>
        <p:spPr>
          <a:xfrm>
            <a:off x="3428992" y="4000504"/>
            <a:ext cx="1071538" cy="307777"/>
          </a:xfrm>
          <a:prstGeom prst="rect">
            <a:avLst/>
          </a:prstGeom>
          <a:noFill/>
        </p:spPr>
        <p:txBody>
          <a:bodyPr wrap="square" rtlCol="0">
            <a:spAutoFit/>
          </a:bodyPr>
          <a:lstStyle/>
          <a:p>
            <a:r>
              <a:rPr lang="es-EC" sz="1400" smtClean="0"/>
              <a:t>C(1,1</a:t>
            </a:r>
            <a:r>
              <a:rPr lang="es-EC" sz="1400" dirty="0" smtClean="0"/>
              <a:t>)</a:t>
            </a:r>
            <a:endParaRPr lang="es-EC" sz="1400" dirty="0"/>
          </a:p>
        </p:txBody>
      </p:sp>
      <p:sp>
        <p:nvSpPr>
          <p:cNvPr id="109" name="108 CuadroTexto"/>
          <p:cNvSpPr txBox="1"/>
          <p:nvPr/>
        </p:nvSpPr>
        <p:spPr>
          <a:xfrm>
            <a:off x="3428992" y="5786454"/>
            <a:ext cx="1357322" cy="307777"/>
          </a:xfrm>
          <a:prstGeom prst="rect">
            <a:avLst/>
          </a:prstGeom>
          <a:noFill/>
        </p:spPr>
        <p:txBody>
          <a:bodyPr wrap="square" rtlCol="0">
            <a:spAutoFit/>
          </a:bodyPr>
          <a:lstStyle/>
          <a:p>
            <a:r>
              <a:rPr lang="es-EC" sz="1400" dirty="0" smtClean="0"/>
              <a:t>C(N,1)</a:t>
            </a:r>
            <a:endParaRPr lang="es-EC" sz="1400" dirty="0"/>
          </a:p>
        </p:txBody>
      </p:sp>
      <p:sp>
        <p:nvSpPr>
          <p:cNvPr id="110" name="109 CuadroTexto"/>
          <p:cNvSpPr txBox="1"/>
          <p:nvPr/>
        </p:nvSpPr>
        <p:spPr>
          <a:xfrm>
            <a:off x="3428992" y="4286256"/>
            <a:ext cx="1071538" cy="307777"/>
          </a:xfrm>
          <a:prstGeom prst="rect">
            <a:avLst/>
          </a:prstGeom>
          <a:noFill/>
        </p:spPr>
        <p:txBody>
          <a:bodyPr wrap="square" rtlCol="0">
            <a:spAutoFit/>
          </a:bodyPr>
          <a:lstStyle/>
          <a:p>
            <a:r>
              <a:rPr lang="es-EC" sz="1400" smtClean="0"/>
              <a:t>C(2,1</a:t>
            </a:r>
            <a:r>
              <a:rPr lang="es-EC" sz="1400" dirty="0" smtClean="0"/>
              <a:t>)</a:t>
            </a:r>
            <a:endParaRPr lang="es-EC" sz="1400" dirty="0"/>
          </a:p>
        </p:txBody>
      </p:sp>
      <p:sp>
        <p:nvSpPr>
          <p:cNvPr id="111" name="110 CuadroTexto"/>
          <p:cNvSpPr txBox="1"/>
          <p:nvPr/>
        </p:nvSpPr>
        <p:spPr>
          <a:xfrm>
            <a:off x="3428992" y="4572008"/>
            <a:ext cx="1071538" cy="307777"/>
          </a:xfrm>
          <a:prstGeom prst="rect">
            <a:avLst/>
          </a:prstGeom>
          <a:noFill/>
        </p:spPr>
        <p:txBody>
          <a:bodyPr wrap="square" rtlCol="0">
            <a:spAutoFit/>
          </a:bodyPr>
          <a:lstStyle/>
          <a:p>
            <a:r>
              <a:rPr lang="es-EC" sz="1400" smtClean="0"/>
              <a:t>C(3,1</a:t>
            </a:r>
            <a:r>
              <a:rPr lang="es-EC" sz="1400" dirty="0" smtClean="0"/>
              <a:t>)</a:t>
            </a:r>
            <a:endParaRPr lang="es-EC" sz="1400" dirty="0"/>
          </a:p>
        </p:txBody>
      </p:sp>
      <p:sp>
        <p:nvSpPr>
          <p:cNvPr id="112" name="111 CuadroTexto"/>
          <p:cNvSpPr txBox="1"/>
          <p:nvPr/>
        </p:nvSpPr>
        <p:spPr>
          <a:xfrm>
            <a:off x="3428992" y="5500702"/>
            <a:ext cx="1285884" cy="307777"/>
          </a:xfrm>
          <a:prstGeom prst="rect">
            <a:avLst/>
          </a:prstGeom>
          <a:noFill/>
        </p:spPr>
        <p:txBody>
          <a:bodyPr wrap="square" rtlCol="0">
            <a:spAutoFit/>
          </a:bodyPr>
          <a:lstStyle/>
          <a:p>
            <a:r>
              <a:rPr lang="es-EC" sz="1400" dirty="0" smtClean="0"/>
              <a:t>C(N-1,1)</a:t>
            </a:r>
            <a:endParaRPr lang="es-EC" sz="1400" dirty="0"/>
          </a:p>
        </p:txBody>
      </p:sp>
      <p:sp>
        <p:nvSpPr>
          <p:cNvPr id="113" name="112 CuadroTexto"/>
          <p:cNvSpPr txBox="1"/>
          <p:nvPr/>
        </p:nvSpPr>
        <p:spPr>
          <a:xfrm>
            <a:off x="3428992" y="5214950"/>
            <a:ext cx="1357322" cy="307777"/>
          </a:xfrm>
          <a:prstGeom prst="rect">
            <a:avLst/>
          </a:prstGeom>
          <a:noFill/>
        </p:spPr>
        <p:txBody>
          <a:bodyPr wrap="square" rtlCol="0">
            <a:spAutoFit/>
          </a:bodyPr>
          <a:lstStyle/>
          <a:p>
            <a:r>
              <a:rPr lang="es-EC" sz="1400" dirty="0" smtClean="0"/>
              <a:t>C(N-2,1)</a:t>
            </a:r>
            <a:endParaRPr lang="es-EC" sz="1400" dirty="0"/>
          </a:p>
        </p:txBody>
      </p:sp>
      <p:sp>
        <p:nvSpPr>
          <p:cNvPr id="114" name="113 CuadroTexto"/>
          <p:cNvSpPr txBox="1"/>
          <p:nvPr/>
        </p:nvSpPr>
        <p:spPr>
          <a:xfrm>
            <a:off x="4786314" y="4000504"/>
            <a:ext cx="1071538" cy="307777"/>
          </a:xfrm>
          <a:prstGeom prst="rect">
            <a:avLst/>
          </a:prstGeom>
          <a:noFill/>
        </p:spPr>
        <p:txBody>
          <a:bodyPr wrap="square" rtlCol="0">
            <a:spAutoFit/>
          </a:bodyPr>
          <a:lstStyle/>
          <a:p>
            <a:r>
              <a:rPr lang="es-EC" sz="1400" dirty="0" smtClean="0"/>
              <a:t>C(1,k)</a:t>
            </a:r>
            <a:endParaRPr lang="es-EC" sz="1400" dirty="0"/>
          </a:p>
        </p:txBody>
      </p:sp>
      <p:sp>
        <p:nvSpPr>
          <p:cNvPr id="115" name="114 CuadroTexto"/>
          <p:cNvSpPr txBox="1"/>
          <p:nvPr/>
        </p:nvSpPr>
        <p:spPr>
          <a:xfrm>
            <a:off x="4786314" y="5786454"/>
            <a:ext cx="1071538" cy="307777"/>
          </a:xfrm>
          <a:prstGeom prst="rect">
            <a:avLst/>
          </a:prstGeom>
          <a:noFill/>
        </p:spPr>
        <p:txBody>
          <a:bodyPr wrap="square" rtlCol="0">
            <a:spAutoFit/>
          </a:bodyPr>
          <a:lstStyle/>
          <a:p>
            <a:r>
              <a:rPr lang="es-EC" sz="1400" dirty="0" smtClean="0"/>
              <a:t>C(N ,k)</a:t>
            </a:r>
            <a:endParaRPr lang="es-EC" sz="1400" dirty="0"/>
          </a:p>
        </p:txBody>
      </p:sp>
      <p:sp>
        <p:nvSpPr>
          <p:cNvPr id="116" name="115 CuadroTexto"/>
          <p:cNvSpPr txBox="1"/>
          <p:nvPr/>
        </p:nvSpPr>
        <p:spPr>
          <a:xfrm>
            <a:off x="4786314" y="4286256"/>
            <a:ext cx="1071538" cy="307777"/>
          </a:xfrm>
          <a:prstGeom prst="rect">
            <a:avLst/>
          </a:prstGeom>
          <a:noFill/>
        </p:spPr>
        <p:txBody>
          <a:bodyPr wrap="square" rtlCol="0">
            <a:spAutoFit/>
          </a:bodyPr>
          <a:lstStyle/>
          <a:p>
            <a:r>
              <a:rPr lang="es-EC" sz="1400" dirty="0" smtClean="0"/>
              <a:t>C(2,k)</a:t>
            </a:r>
            <a:endParaRPr lang="es-EC" sz="1400" dirty="0"/>
          </a:p>
        </p:txBody>
      </p:sp>
      <p:sp>
        <p:nvSpPr>
          <p:cNvPr id="117" name="116 CuadroTexto"/>
          <p:cNvSpPr txBox="1"/>
          <p:nvPr/>
        </p:nvSpPr>
        <p:spPr>
          <a:xfrm>
            <a:off x="4786314" y="4572008"/>
            <a:ext cx="1071538" cy="307777"/>
          </a:xfrm>
          <a:prstGeom prst="rect">
            <a:avLst/>
          </a:prstGeom>
          <a:noFill/>
        </p:spPr>
        <p:txBody>
          <a:bodyPr wrap="square" rtlCol="0">
            <a:spAutoFit/>
          </a:bodyPr>
          <a:lstStyle/>
          <a:p>
            <a:r>
              <a:rPr lang="es-EC" sz="1400" dirty="0" smtClean="0"/>
              <a:t>C(3,k)</a:t>
            </a:r>
            <a:endParaRPr lang="es-EC" sz="1400" dirty="0"/>
          </a:p>
        </p:txBody>
      </p:sp>
      <p:sp>
        <p:nvSpPr>
          <p:cNvPr id="118" name="117 CuadroTexto"/>
          <p:cNvSpPr txBox="1"/>
          <p:nvPr/>
        </p:nvSpPr>
        <p:spPr>
          <a:xfrm>
            <a:off x="4786314" y="5500702"/>
            <a:ext cx="1071538" cy="307777"/>
          </a:xfrm>
          <a:prstGeom prst="rect">
            <a:avLst/>
          </a:prstGeom>
          <a:noFill/>
        </p:spPr>
        <p:txBody>
          <a:bodyPr wrap="square" rtlCol="0">
            <a:spAutoFit/>
          </a:bodyPr>
          <a:lstStyle/>
          <a:p>
            <a:r>
              <a:rPr lang="es-EC" sz="1400" dirty="0" smtClean="0"/>
              <a:t>C(N-1,k)</a:t>
            </a:r>
            <a:endParaRPr lang="es-EC" sz="1400" dirty="0"/>
          </a:p>
        </p:txBody>
      </p:sp>
      <p:sp>
        <p:nvSpPr>
          <p:cNvPr id="119" name="118 CuadroTexto"/>
          <p:cNvSpPr txBox="1"/>
          <p:nvPr/>
        </p:nvSpPr>
        <p:spPr>
          <a:xfrm>
            <a:off x="4786314" y="5214950"/>
            <a:ext cx="1071538" cy="307777"/>
          </a:xfrm>
          <a:prstGeom prst="rect">
            <a:avLst/>
          </a:prstGeom>
          <a:noFill/>
        </p:spPr>
        <p:txBody>
          <a:bodyPr wrap="square" rtlCol="0">
            <a:spAutoFit/>
          </a:bodyPr>
          <a:lstStyle/>
          <a:p>
            <a:r>
              <a:rPr lang="es-EC" sz="1400" dirty="0" smtClean="0"/>
              <a:t>C (N-2,k)</a:t>
            </a:r>
            <a:endParaRPr lang="es-EC" sz="1400" dirty="0"/>
          </a:p>
        </p:txBody>
      </p:sp>
      <p:sp>
        <p:nvSpPr>
          <p:cNvPr id="121" name="120 CuadroTexto"/>
          <p:cNvSpPr txBox="1"/>
          <p:nvPr/>
        </p:nvSpPr>
        <p:spPr>
          <a:xfrm>
            <a:off x="3714744" y="4786322"/>
            <a:ext cx="285752" cy="1169551"/>
          </a:xfrm>
          <a:prstGeom prst="rect">
            <a:avLst/>
          </a:prstGeom>
          <a:noFill/>
        </p:spPr>
        <p:txBody>
          <a:bodyPr wrap="square" rtlCol="0">
            <a:spAutoFit/>
          </a:bodyPr>
          <a:lstStyle/>
          <a:p>
            <a:r>
              <a:rPr lang="es-EC" sz="1400" dirty="0" smtClean="0"/>
              <a:t>.</a:t>
            </a:r>
          </a:p>
          <a:p>
            <a:r>
              <a:rPr lang="es-EC" sz="1400" dirty="0" smtClean="0"/>
              <a:t>.</a:t>
            </a:r>
          </a:p>
          <a:p>
            <a:r>
              <a:rPr lang="es-EC" sz="1400" dirty="0" smtClean="0"/>
              <a:t>.</a:t>
            </a:r>
          </a:p>
          <a:p>
            <a:endParaRPr lang="es-EC" sz="1400" dirty="0" smtClean="0"/>
          </a:p>
          <a:p>
            <a:endParaRPr lang="es-EC" sz="1400" dirty="0"/>
          </a:p>
        </p:txBody>
      </p:sp>
      <p:sp>
        <p:nvSpPr>
          <p:cNvPr id="122" name="121 CuadroTexto"/>
          <p:cNvSpPr txBox="1"/>
          <p:nvPr/>
        </p:nvSpPr>
        <p:spPr>
          <a:xfrm>
            <a:off x="4357686" y="4000504"/>
            <a:ext cx="357190" cy="307777"/>
          </a:xfrm>
          <a:prstGeom prst="rect">
            <a:avLst/>
          </a:prstGeom>
          <a:noFill/>
        </p:spPr>
        <p:txBody>
          <a:bodyPr wrap="square" rtlCol="0">
            <a:spAutoFit/>
          </a:bodyPr>
          <a:lstStyle/>
          <a:p>
            <a:r>
              <a:rPr lang="es-EC" sz="1400" dirty="0" smtClean="0"/>
              <a:t>…</a:t>
            </a:r>
            <a:endParaRPr lang="es-EC" sz="1400" dirty="0"/>
          </a:p>
        </p:txBody>
      </p:sp>
      <p:sp>
        <p:nvSpPr>
          <p:cNvPr id="123" name="122 CuadroTexto"/>
          <p:cNvSpPr txBox="1"/>
          <p:nvPr/>
        </p:nvSpPr>
        <p:spPr>
          <a:xfrm>
            <a:off x="4357686" y="4286256"/>
            <a:ext cx="357190" cy="307777"/>
          </a:xfrm>
          <a:prstGeom prst="rect">
            <a:avLst/>
          </a:prstGeom>
          <a:noFill/>
        </p:spPr>
        <p:txBody>
          <a:bodyPr wrap="square" rtlCol="0">
            <a:spAutoFit/>
          </a:bodyPr>
          <a:lstStyle/>
          <a:p>
            <a:r>
              <a:rPr lang="es-EC" sz="1400" dirty="0" smtClean="0"/>
              <a:t>…</a:t>
            </a:r>
            <a:endParaRPr lang="es-EC" sz="1400" dirty="0"/>
          </a:p>
        </p:txBody>
      </p:sp>
      <p:sp>
        <p:nvSpPr>
          <p:cNvPr id="124" name="123 CuadroTexto"/>
          <p:cNvSpPr txBox="1"/>
          <p:nvPr/>
        </p:nvSpPr>
        <p:spPr>
          <a:xfrm>
            <a:off x="4357686" y="4572008"/>
            <a:ext cx="357190" cy="307777"/>
          </a:xfrm>
          <a:prstGeom prst="rect">
            <a:avLst/>
          </a:prstGeom>
          <a:noFill/>
        </p:spPr>
        <p:txBody>
          <a:bodyPr wrap="square" rtlCol="0">
            <a:spAutoFit/>
          </a:bodyPr>
          <a:lstStyle/>
          <a:p>
            <a:r>
              <a:rPr lang="es-EC" sz="1400" dirty="0" smtClean="0"/>
              <a:t>…</a:t>
            </a:r>
            <a:endParaRPr lang="es-EC" sz="1400" dirty="0"/>
          </a:p>
        </p:txBody>
      </p:sp>
      <p:sp>
        <p:nvSpPr>
          <p:cNvPr id="125" name="124 CuadroTexto"/>
          <p:cNvSpPr txBox="1"/>
          <p:nvPr/>
        </p:nvSpPr>
        <p:spPr>
          <a:xfrm>
            <a:off x="4357686" y="5214950"/>
            <a:ext cx="357190" cy="307777"/>
          </a:xfrm>
          <a:prstGeom prst="rect">
            <a:avLst/>
          </a:prstGeom>
          <a:noFill/>
        </p:spPr>
        <p:txBody>
          <a:bodyPr wrap="square" rtlCol="0">
            <a:spAutoFit/>
          </a:bodyPr>
          <a:lstStyle/>
          <a:p>
            <a:r>
              <a:rPr lang="es-EC" sz="1400" dirty="0" smtClean="0"/>
              <a:t>…</a:t>
            </a:r>
            <a:endParaRPr lang="es-EC" sz="1400" dirty="0"/>
          </a:p>
        </p:txBody>
      </p:sp>
      <p:sp>
        <p:nvSpPr>
          <p:cNvPr id="126" name="125 CuadroTexto"/>
          <p:cNvSpPr txBox="1"/>
          <p:nvPr/>
        </p:nvSpPr>
        <p:spPr>
          <a:xfrm>
            <a:off x="4357686" y="5500702"/>
            <a:ext cx="357190" cy="307777"/>
          </a:xfrm>
          <a:prstGeom prst="rect">
            <a:avLst/>
          </a:prstGeom>
          <a:noFill/>
        </p:spPr>
        <p:txBody>
          <a:bodyPr wrap="square" rtlCol="0">
            <a:spAutoFit/>
          </a:bodyPr>
          <a:lstStyle/>
          <a:p>
            <a:r>
              <a:rPr lang="es-EC" sz="1400" dirty="0" smtClean="0"/>
              <a:t>…</a:t>
            </a:r>
            <a:endParaRPr lang="es-EC" sz="1400" dirty="0"/>
          </a:p>
        </p:txBody>
      </p:sp>
      <p:sp>
        <p:nvSpPr>
          <p:cNvPr id="127" name="126 CuadroTexto"/>
          <p:cNvSpPr txBox="1"/>
          <p:nvPr/>
        </p:nvSpPr>
        <p:spPr>
          <a:xfrm>
            <a:off x="4357686" y="5786454"/>
            <a:ext cx="357190" cy="307777"/>
          </a:xfrm>
          <a:prstGeom prst="rect">
            <a:avLst/>
          </a:prstGeom>
          <a:noFill/>
        </p:spPr>
        <p:txBody>
          <a:bodyPr wrap="square" rtlCol="0">
            <a:spAutoFit/>
          </a:bodyPr>
          <a:lstStyle/>
          <a:p>
            <a:r>
              <a:rPr lang="es-EC" sz="1400" dirty="0" smtClean="0"/>
              <a:t>…</a:t>
            </a:r>
            <a:endParaRPr lang="es-EC" sz="1400" dirty="0"/>
          </a:p>
        </p:txBody>
      </p:sp>
      <p:sp>
        <p:nvSpPr>
          <p:cNvPr id="128" name="127 CuadroTexto"/>
          <p:cNvSpPr txBox="1"/>
          <p:nvPr/>
        </p:nvSpPr>
        <p:spPr>
          <a:xfrm>
            <a:off x="5072066" y="4786322"/>
            <a:ext cx="285752" cy="1169551"/>
          </a:xfrm>
          <a:prstGeom prst="rect">
            <a:avLst/>
          </a:prstGeom>
          <a:noFill/>
        </p:spPr>
        <p:txBody>
          <a:bodyPr wrap="square" rtlCol="0">
            <a:spAutoFit/>
          </a:bodyPr>
          <a:lstStyle/>
          <a:p>
            <a:r>
              <a:rPr lang="es-EC" sz="1400" dirty="0" smtClean="0"/>
              <a:t>.</a:t>
            </a:r>
          </a:p>
          <a:p>
            <a:r>
              <a:rPr lang="es-EC" sz="1400" dirty="0" smtClean="0"/>
              <a:t>.</a:t>
            </a:r>
          </a:p>
          <a:p>
            <a:r>
              <a:rPr lang="es-EC" sz="1400" dirty="0" smtClean="0"/>
              <a:t>.</a:t>
            </a:r>
          </a:p>
          <a:p>
            <a:endParaRPr lang="es-EC" sz="1400" dirty="0" smtClean="0"/>
          </a:p>
          <a:p>
            <a:endParaRPr lang="es-EC" sz="14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457200" y="500050"/>
            <a:ext cx="8229600" cy="1143000"/>
          </a:xfrm>
          <a:prstGeom prst="rect">
            <a:avLst/>
          </a:prstGeom>
        </p:spPr>
        <p:txBody>
          <a:bodyPr/>
          <a:lstStyle/>
          <a:p>
            <a:pPr fontAlgn="auto">
              <a:spcAft>
                <a:spcPts val="0"/>
              </a:spcAft>
            </a:pPr>
            <a:r>
              <a:rPr lang="es-EC" sz="4100" b="1" dirty="0" smtClean="0">
                <a:solidFill>
                  <a:schemeClr val="tx2"/>
                </a:solidFill>
                <a:effectLst>
                  <a:outerShdw blurRad="31750" dist="25400" dir="5400000" algn="tl" rotWithShape="0">
                    <a:srgbClr val="000000">
                      <a:alpha val="25000"/>
                    </a:srgbClr>
                  </a:outerShdw>
                </a:effectLst>
                <a:latin typeface="+mj-lt"/>
                <a:ea typeface="+mj-ea"/>
                <a:cs typeface="+mj-cs"/>
              </a:rPr>
              <a:t>FILTRADO CEPSTRAL</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sz="4100" b="1" dirty="0" smtClean="0">
              <a:solidFill>
                <a:schemeClr val="tx2"/>
              </a:solidFill>
              <a:effectLst>
                <a:outerShdw blurRad="31750" dist="25400" dir="5400000" algn="tl" rotWithShape="0">
                  <a:srgbClr val="000000">
                    <a:alpha val="25000"/>
                  </a:srgbClr>
                </a:outerShdw>
              </a:effectLst>
              <a:latin typeface="+mj-lt"/>
              <a:ea typeface="+mj-ea"/>
              <a:cs typeface="+mj-cs"/>
            </a:endParaRPr>
          </a:p>
        </p:txBody>
      </p:sp>
      <p:pic>
        <p:nvPicPr>
          <p:cNvPr id="3" name="2 Imagen"/>
          <p:cNvPicPr/>
          <p:nvPr/>
        </p:nvPicPr>
        <p:blipFill>
          <a:blip r:embed="rId2" cstate="print"/>
          <a:srcRect/>
          <a:stretch>
            <a:fillRect/>
          </a:stretch>
        </p:blipFill>
        <p:spPr bwMode="auto">
          <a:xfrm>
            <a:off x="1785918" y="1142984"/>
            <a:ext cx="5000660" cy="2786082"/>
          </a:xfrm>
          <a:prstGeom prst="rect">
            <a:avLst/>
          </a:prstGeom>
          <a:noFill/>
          <a:ln w="9525">
            <a:noFill/>
            <a:miter lim="800000"/>
            <a:headEnd/>
            <a:tailEnd/>
          </a:ln>
        </p:spPr>
      </p:pic>
      <p:cxnSp>
        <p:nvCxnSpPr>
          <p:cNvPr id="52" name="51 Conector recto"/>
          <p:cNvCxnSpPr/>
          <p:nvPr/>
        </p:nvCxnSpPr>
        <p:spPr>
          <a:xfrm rot="16200000" flipV="1">
            <a:off x="3071802" y="2357430"/>
            <a:ext cx="2214578" cy="7143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53 Conector recto de flecha"/>
          <p:cNvCxnSpPr/>
          <p:nvPr/>
        </p:nvCxnSpPr>
        <p:spPr>
          <a:xfrm rot="10800000">
            <a:off x="4143372" y="1285860"/>
            <a:ext cx="2214578" cy="57150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5" name="54 CuadroTexto"/>
          <p:cNvSpPr txBox="1"/>
          <p:nvPr/>
        </p:nvSpPr>
        <p:spPr>
          <a:xfrm>
            <a:off x="6215074" y="1500174"/>
            <a:ext cx="3143272" cy="738664"/>
          </a:xfrm>
          <a:prstGeom prst="rect">
            <a:avLst/>
          </a:prstGeom>
          <a:noFill/>
        </p:spPr>
        <p:txBody>
          <a:bodyPr wrap="square" rtlCol="0">
            <a:spAutoFit/>
          </a:bodyPr>
          <a:lstStyle/>
          <a:p>
            <a:r>
              <a:rPr lang="es-EC" sz="1400" dirty="0" smtClean="0"/>
              <a:t>Establecer un valor de k tal que se filtre la información de la excitación glotal</a:t>
            </a:r>
            <a:endParaRPr lang="es-EC" sz="1400" dirty="0"/>
          </a:p>
        </p:txBody>
      </p:sp>
      <p:sp>
        <p:nvSpPr>
          <p:cNvPr id="50" name="49 Abrir corchete"/>
          <p:cNvSpPr/>
          <p:nvPr/>
        </p:nvSpPr>
        <p:spPr>
          <a:xfrm>
            <a:off x="3357554" y="3929066"/>
            <a:ext cx="214314" cy="2286016"/>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50 Abrir corchete"/>
          <p:cNvSpPr/>
          <p:nvPr/>
        </p:nvSpPr>
        <p:spPr>
          <a:xfrm flipH="1">
            <a:off x="5572132" y="3929066"/>
            <a:ext cx="214314" cy="2286016"/>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52 CuadroTexto"/>
          <p:cNvSpPr txBox="1"/>
          <p:nvPr/>
        </p:nvSpPr>
        <p:spPr>
          <a:xfrm>
            <a:off x="2857488" y="4929198"/>
            <a:ext cx="785818" cy="307777"/>
          </a:xfrm>
          <a:prstGeom prst="rect">
            <a:avLst/>
          </a:prstGeom>
          <a:noFill/>
        </p:spPr>
        <p:txBody>
          <a:bodyPr wrap="square" rtlCol="0">
            <a:spAutoFit/>
          </a:bodyPr>
          <a:lstStyle/>
          <a:p>
            <a:r>
              <a:rPr lang="es-EC" sz="1400" dirty="0" smtClean="0"/>
              <a:t>C = </a:t>
            </a:r>
            <a:endParaRPr lang="es-EC" sz="1400" dirty="0"/>
          </a:p>
        </p:txBody>
      </p:sp>
      <p:sp>
        <p:nvSpPr>
          <p:cNvPr id="56" name="55 CuadroTexto"/>
          <p:cNvSpPr txBox="1"/>
          <p:nvPr/>
        </p:nvSpPr>
        <p:spPr>
          <a:xfrm>
            <a:off x="3428992" y="4000504"/>
            <a:ext cx="1071538" cy="307777"/>
          </a:xfrm>
          <a:prstGeom prst="rect">
            <a:avLst/>
          </a:prstGeom>
          <a:noFill/>
        </p:spPr>
        <p:txBody>
          <a:bodyPr wrap="square" rtlCol="0">
            <a:spAutoFit/>
          </a:bodyPr>
          <a:lstStyle/>
          <a:p>
            <a:r>
              <a:rPr lang="es-EC" sz="1400" dirty="0" smtClean="0"/>
              <a:t>C(1,1)</a:t>
            </a:r>
            <a:endParaRPr lang="es-EC" sz="1400" dirty="0"/>
          </a:p>
        </p:txBody>
      </p:sp>
      <p:sp>
        <p:nvSpPr>
          <p:cNvPr id="57" name="56 CuadroTexto"/>
          <p:cNvSpPr txBox="1"/>
          <p:nvPr/>
        </p:nvSpPr>
        <p:spPr>
          <a:xfrm>
            <a:off x="3428992" y="5786454"/>
            <a:ext cx="1357322" cy="307777"/>
          </a:xfrm>
          <a:prstGeom prst="rect">
            <a:avLst/>
          </a:prstGeom>
          <a:noFill/>
        </p:spPr>
        <p:txBody>
          <a:bodyPr wrap="square" rtlCol="0">
            <a:spAutoFit/>
          </a:bodyPr>
          <a:lstStyle/>
          <a:p>
            <a:r>
              <a:rPr lang="es-EC" sz="1400" dirty="0" smtClean="0"/>
              <a:t>C(N,1)</a:t>
            </a:r>
            <a:endParaRPr lang="es-EC" sz="1400" dirty="0"/>
          </a:p>
        </p:txBody>
      </p:sp>
      <p:sp>
        <p:nvSpPr>
          <p:cNvPr id="58" name="57 CuadroTexto"/>
          <p:cNvSpPr txBox="1"/>
          <p:nvPr/>
        </p:nvSpPr>
        <p:spPr>
          <a:xfrm>
            <a:off x="3428992" y="4286256"/>
            <a:ext cx="1071538" cy="307777"/>
          </a:xfrm>
          <a:prstGeom prst="rect">
            <a:avLst/>
          </a:prstGeom>
          <a:noFill/>
        </p:spPr>
        <p:txBody>
          <a:bodyPr wrap="square" rtlCol="0">
            <a:spAutoFit/>
          </a:bodyPr>
          <a:lstStyle/>
          <a:p>
            <a:r>
              <a:rPr lang="es-EC" sz="1400" smtClean="0"/>
              <a:t>C(2,1</a:t>
            </a:r>
            <a:r>
              <a:rPr lang="es-EC" sz="1400" dirty="0" smtClean="0"/>
              <a:t>)</a:t>
            </a:r>
            <a:endParaRPr lang="es-EC" sz="1400" dirty="0"/>
          </a:p>
        </p:txBody>
      </p:sp>
      <p:sp>
        <p:nvSpPr>
          <p:cNvPr id="59" name="58 CuadroTexto"/>
          <p:cNvSpPr txBox="1"/>
          <p:nvPr/>
        </p:nvSpPr>
        <p:spPr>
          <a:xfrm>
            <a:off x="3428992" y="4572008"/>
            <a:ext cx="1071538" cy="307777"/>
          </a:xfrm>
          <a:prstGeom prst="rect">
            <a:avLst/>
          </a:prstGeom>
          <a:noFill/>
        </p:spPr>
        <p:txBody>
          <a:bodyPr wrap="square" rtlCol="0">
            <a:spAutoFit/>
          </a:bodyPr>
          <a:lstStyle/>
          <a:p>
            <a:r>
              <a:rPr lang="es-EC" sz="1400" smtClean="0"/>
              <a:t>C(3,1</a:t>
            </a:r>
            <a:r>
              <a:rPr lang="es-EC" sz="1400" dirty="0" smtClean="0"/>
              <a:t>)</a:t>
            </a:r>
            <a:endParaRPr lang="es-EC" sz="1400" dirty="0"/>
          </a:p>
        </p:txBody>
      </p:sp>
      <p:sp>
        <p:nvSpPr>
          <p:cNvPr id="60" name="59 CuadroTexto"/>
          <p:cNvSpPr txBox="1"/>
          <p:nvPr/>
        </p:nvSpPr>
        <p:spPr>
          <a:xfrm>
            <a:off x="3428992" y="5500702"/>
            <a:ext cx="1285884" cy="307777"/>
          </a:xfrm>
          <a:prstGeom prst="rect">
            <a:avLst/>
          </a:prstGeom>
          <a:noFill/>
        </p:spPr>
        <p:txBody>
          <a:bodyPr wrap="square" rtlCol="0">
            <a:spAutoFit/>
          </a:bodyPr>
          <a:lstStyle/>
          <a:p>
            <a:r>
              <a:rPr lang="es-EC" sz="1400" dirty="0" smtClean="0"/>
              <a:t>C(N-1,1)</a:t>
            </a:r>
            <a:endParaRPr lang="es-EC" sz="1400" dirty="0"/>
          </a:p>
        </p:txBody>
      </p:sp>
      <p:sp>
        <p:nvSpPr>
          <p:cNvPr id="61" name="60 CuadroTexto"/>
          <p:cNvSpPr txBox="1"/>
          <p:nvPr/>
        </p:nvSpPr>
        <p:spPr>
          <a:xfrm>
            <a:off x="3428992" y="5214950"/>
            <a:ext cx="1357322" cy="307777"/>
          </a:xfrm>
          <a:prstGeom prst="rect">
            <a:avLst/>
          </a:prstGeom>
          <a:noFill/>
        </p:spPr>
        <p:txBody>
          <a:bodyPr wrap="square" rtlCol="0">
            <a:spAutoFit/>
          </a:bodyPr>
          <a:lstStyle/>
          <a:p>
            <a:r>
              <a:rPr lang="es-EC" sz="1400" dirty="0" smtClean="0"/>
              <a:t>C(N-2,1)</a:t>
            </a:r>
            <a:endParaRPr lang="es-EC" sz="1400" dirty="0"/>
          </a:p>
        </p:txBody>
      </p:sp>
      <p:sp>
        <p:nvSpPr>
          <p:cNvPr id="62" name="61 CuadroTexto"/>
          <p:cNvSpPr txBox="1"/>
          <p:nvPr/>
        </p:nvSpPr>
        <p:spPr>
          <a:xfrm>
            <a:off x="4786314" y="4000504"/>
            <a:ext cx="1071538" cy="307777"/>
          </a:xfrm>
          <a:prstGeom prst="rect">
            <a:avLst/>
          </a:prstGeom>
          <a:noFill/>
        </p:spPr>
        <p:txBody>
          <a:bodyPr wrap="square" rtlCol="0">
            <a:spAutoFit/>
          </a:bodyPr>
          <a:lstStyle/>
          <a:p>
            <a:r>
              <a:rPr lang="es-EC" sz="1400" dirty="0" smtClean="0"/>
              <a:t>C(1,k)</a:t>
            </a:r>
            <a:endParaRPr lang="es-EC" sz="1400" dirty="0"/>
          </a:p>
        </p:txBody>
      </p:sp>
      <p:sp>
        <p:nvSpPr>
          <p:cNvPr id="63" name="62 CuadroTexto"/>
          <p:cNvSpPr txBox="1"/>
          <p:nvPr/>
        </p:nvSpPr>
        <p:spPr>
          <a:xfrm>
            <a:off x="4786314" y="5786454"/>
            <a:ext cx="1071538" cy="307777"/>
          </a:xfrm>
          <a:prstGeom prst="rect">
            <a:avLst/>
          </a:prstGeom>
          <a:noFill/>
        </p:spPr>
        <p:txBody>
          <a:bodyPr wrap="square" rtlCol="0">
            <a:spAutoFit/>
          </a:bodyPr>
          <a:lstStyle/>
          <a:p>
            <a:r>
              <a:rPr lang="es-EC" sz="1400" dirty="0" smtClean="0"/>
              <a:t>C(N ,k)</a:t>
            </a:r>
            <a:endParaRPr lang="es-EC" sz="1400" dirty="0"/>
          </a:p>
        </p:txBody>
      </p:sp>
      <p:sp>
        <p:nvSpPr>
          <p:cNvPr id="64" name="63 CuadroTexto"/>
          <p:cNvSpPr txBox="1"/>
          <p:nvPr/>
        </p:nvSpPr>
        <p:spPr>
          <a:xfrm>
            <a:off x="4786314" y="4286256"/>
            <a:ext cx="1071538" cy="307777"/>
          </a:xfrm>
          <a:prstGeom prst="rect">
            <a:avLst/>
          </a:prstGeom>
          <a:noFill/>
        </p:spPr>
        <p:txBody>
          <a:bodyPr wrap="square" rtlCol="0">
            <a:spAutoFit/>
          </a:bodyPr>
          <a:lstStyle/>
          <a:p>
            <a:r>
              <a:rPr lang="es-EC" sz="1400" dirty="0" smtClean="0"/>
              <a:t>C(2,k)</a:t>
            </a:r>
            <a:endParaRPr lang="es-EC" sz="1400" dirty="0"/>
          </a:p>
        </p:txBody>
      </p:sp>
      <p:sp>
        <p:nvSpPr>
          <p:cNvPr id="65" name="64 CuadroTexto"/>
          <p:cNvSpPr txBox="1"/>
          <p:nvPr/>
        </p:nvSpPr>
        <p:spPr>
          <a:xfrm>
            <a:off x="4786314" y="4572008"/>
            <a:ext cx="1071538" cy="307777"/>
          </a:xfrm>
          <a:prstGeom prst="rect">
            <a:avLst/>
          </a:prstGeom>
          <a:noFill/>
        </p:spPr>
        <p:txBody>
          <a:bodyPr wrap="square" rtlCol="0">
            <a:spAutoFit/>
          </a:bodyPr>
          <a:lstStyle/>
          <a:p>
            <a:r>
              <a:rPr lang="es-EC" sz="1400" dirty="0" smtClean="0"/>
              <a:t>C(3,k)</a:t>
            </a:r>
            <a:endParaRPr lang="es-EC" sz="1400" dirty="0"/>
          </a:p>
        </p:txBody>
      </p:sp>
      <p:sp>
        <p:nvSpPr>
          <p:cNvPr id="66" name="65 CuadroTexto"/>
          <p:cNvSpPr txBox="1"/>
          <p:nvPr/>
        </p:nvSpPr>
        <p:spPr>
          <a:xfrm>
            <a:off x="4786314" y="5500702"/>
            <a:ext cx="1071538" cy="307777"/>
          </a:xfrm>
          <a:prstGeom prst="rect">
            <a:avLst/>
          </a:prstGeom>
          <a:noFill/>
        </p:spPr>
        <p:txBody>
          <a:bodyPr wrap="square" rtlCol="0">
            <a:spAutoFit/>
          </a:bodyPr>
          <a:lstStyle/>
          <a:p>
            <a:r>
              <a:rPr lang="es-EC" sz="1400" dirty="0" smtClean="0"/>
              <a:t>C(N-1,k)</a:t>
            </a:r>
            <a:endParaRPr lang="es-EC" sz="1400" dirty="0"/>
          </a:p>
        </p:txBody>
      </p:sp>
      <p:sp>
        <p:nvSpPr>
          <p:cNvPr id="67" name="66 CuadroTexto"/>
          <p:cNvSpPr txBox="1"/>
          <p:nvPr/>
        </p:nvSpPr>
        <p:spPr>
          <a:xfrm>
            <a:off x="4786314" y="5214950"/>
            <a:ext cx="1071538" cy="307777"/>
          </a:xfrm>
          <a:prstGeom prst="rect">
            <a:avLst/>
          </a:prstGeom>
          <a:noFill/>
        </p:spPr>
        <p:txBody>
          <a:bodyPr wrap="square" rtlCol="0">
            <a:spAutoFit/>
          </a:bodyPr>
          <a:lstStyle/>
          <a:p>
            <a:r>
              <a:rPr lang="es-EC" sz="1400" dirty="0" smtClean="0"/>
              <a:t>C (N-2,k)</a:t>
            </a:r>
            <a:endParaRPr lang="es-EC" sz="1400" dirty="0"/>
          </a:p>
        </p:txBody>
      </p:sp>
      <p:sp>
        <p:nvSpPr>
          <p:cNvPr id="68" name="67 CuadroTexto"/>
          <p:cNvSpPr txBox="1"/>
          <p:nvPr/>
        </p:nvSpPr>
        <p:spPr>
          <a:xfrm>
            <a:off x="3714744" y="4786322"/>
            <a:ext cx="285752" cy="1169551"/>
          </a:xfrm>
          <a:prstGeom prst="rect">
            <a:avLst/>
          </a:prstGeom>
          <a:noFill/>
        </p:spPr>
        <p:txBody>
          <a:bodyPr wrap="square" rtlCol="0">
            <a:spAutoFit/>
          </a:bodyPr>
          <a:lstStyle/>
          <a:p>
            <a:r>
              <a:rPr lang="es-EC" sz="1400" dirty="0" smtClean="0"/>
              <a:t>.</a:t>
            </a:r>
          </a:p>
          <a:p>
            <a:r>
              <a:rPr lang="es-EC" sz="1400" dirty="0" smtClean="0"/>
              <a:t>.</a:t>
            </a:r>
          </a:p>
          <a:p>
            <a:r>
              <a:rPr lang="es-EC" sz="1400" dirty="0" smtClean="0"/>
              <a:t>.</a:t>
            </a:r>
          </a:p>
          <a:p>
            <a:endParaRPr lang="es-EC" sz="1400" dirty="0" smtClean="0"/>
          </a:p>
          <a:p>
            <a:endParaRPr lang="es-EC" sz="1400" dirty="0"/>
          </a:p>
        </p:txBody>
      </p:sp>
      <p:sp>
        <p:nvSpPr>
          <p:cNvPr id="69" name="68 CuadroTexto"/>
          <p:cNvSpPr txBox="1"/>
          <p:nvPr/>
        </p:nvSpPr>
        <p:spPr>
          <a:xfrm>
            <a:off x="4357686" y="4000504"/>
            <a:ext cx="357190" cy="307777"/>
          </a:xfrm>
          <a:prstGeom prst="rect">
            <a:avLst/>
          </a:prstGeom>
          <a:noFill/>
        </p:spPr>
        <p:txBody>
          <a:bodyPr wrap="square" rtlCol="0">
            <a:spAutoFit/>
          </a:bodyPr>
          <a:lstStyle/>
          <a:p>
            <a:r>
              <a:rPr lang="es-EC" sz="1400" dirty="0" smtClean="0"/>
              <a:t>…</a:t>
            </a:r>
            <a:endParaRPr lang="es-EC" sz="1400" dirty="0"/>
          </a:p>
        </p:txBody>
      </p:sp>
      <p:sp>
        <p:nvSpPr>
          <p:cNvPr id="70" name="69 CuadroTexto"/>
          <p:cNvSpPr txBox="1"/>
          <p:nvPr/>
        </p:nvSpPr>
        <p:spPr>
          <a:xfrm>
            <a:off x="4357686" y="4286256"/>
            <a:ext cx="357190" cy="307777"/>
          </a:xfrm>
          <a:prstGeom prst="rect">
            <a:avLst/>
          </a:prstGeom>
          <a:noFill/>
        </p:spPr>
        <p:txBody>
          <a:bodyPr wrap="square" rtlCol="0">
            <a:spAutoFit/>
          </a:bodyPr>
          <a:lstStyle/>
          <a:p>
            <a:r>
              <a:rPr lang="es-EC" sz="1400" dirty="0" smtClean="0"/>
              <a:t>…</a:t>
            </a:r>
            <a:endParaRPr lang="es-EC" sz="1400" dirty="0"/>
          </a:p>
        </p:txBody>
      </p:sp>
      <p:sp>
        <p:nvSpPr>
          <p:cNvPr id="71" name="70 CuadroTexto"/>
          <p:cNvSpPr txBox="1"/>
          <p:nvPr/>
        </p:nvSpPr>
        <p:spPr>
          <a:xfrm>
            <a:off x="4357686" y="4572008"/>
            <a:ext cx="357190" cy="307777"/>
          </a:xfrm>
          <a:prstGeom prst="rect">
            <a:avLst/>
          </a:prstGeom>
          <a:noFill/>
        </p:spPr>
        <p:txBody>
          <a:bodyPr wrap="square" rtlCol="0">
            <a:spAutoFit/>
          </a:bodyPr>
          <a:lstStyle/>
          <a:p>
            <a:r>
              <a:rPr lang="es-EC" sz="1400" dirty="0" smtClean="0"/>
              <a:t>…</a:t>
            </a:r>
            <a:endParaRPr lang="es-EC" sz="1400" dirty="0"/>
          </a:p>
        </p:txBody>
      </p:sp>
      <p:sp>
        <p:nvSpPr>
          <p:cNvPr id="72" name="71 CuadroTexto"/>
          <p:cNvSpPr txBox="1"/>
          <p:nvPr/>
        </p:nvSpPr>
        <p:spPr>
          <a:xfrm>
            <a:off x="4357686" y="5214950"/>
            <a:ext cx="357190" cy="307777"/>
          </a:xfrm>
          <a:prstGeom prst="rect">
            <a:avLst/>
          </a:prstGeom>
          <a:noFill/>
        </p:spPr>
        <p:txBody>
          <a:bodyPr wrap="square" rtlCol="0">
            <a:spAutoFit/>
          </a:bodyPr>
          <a:lstStyle/>
          <a:p>
            <a:r>
              <a:rPr lang="es-EC" sz="1400" dirty="0" smtClean="0"/>
              <a:t>…</a:t>
            </a:r>
            <a:endParaRPr lang="es-EC" sz="1400" dirty="0"/>
          </a:p>
        </p:txBody>
      </p:sp>
      <p:sp>
        <p:nvSpPr>
          <p:cNvPr id="73" name="72 CuadroTexto"/>
          <p:cNvSpPr txBox="1"/>
          <p:nvPr/>
        </p:nvSpPr>
        <p:spPr>
          <a:xfrm>
            <a:off x="4357686" y="5500702"/>
            <a:ext cx="357190" cy="307777"/>
          </a:xfrm>
          <a:prstGeom prst="rect">
            <a:avLst/>
          </a:prstGeom>
          <a:noFill/>
        </p:spPr>
        <p:txBody>
          <a:bodyPr wrap="square" rtlCol="0">
            <a:spAutoFit/>
          </a:bodyPr>
          <a:lstStyle/>
          <a:p>
            <a:r>
              <a:rPr lang="es-EC" sz="1400" dirty="0" smtClean="0"/>
              <a:t>…</a:t>
            </a:r>
            <a:endParaRPr lang="es-EC" sz="1400" dirty="0"/>
          </a:p>
        </p:txBody>
      </p:sp>
      <p:sp>
        <p:nvSpPr>
          <p:cNvPr id="74" name="73 CuadroTexto"/>
          <p:cNvSpPr txBox="1"/>
          <p:nvPr/>
        </p:nvSpPr>
        <p:spPr>
          <a:xfrm>
            <a:off x="4357686" y="5786454"/>
            <a:ext cx="357190" cy="307777"/>
          </a:xfrm>
          <a:prstGeom prst="rect">
            <a:avLst/>
          </a:prstGeom>
          <a:noFill/>
        </p:spPr>
        <p:txBody>
          <a:bodyPr wrap="square" rtlCol="0">
            <a:spAutoFit/>
          </a:bodyPr>
          <a:lstStyle/>
          <a:p>
            <a:r>
              <a:rPr lang="es-EC" sz="1400" dirty="0" smtClean="0"/>
              <a:t>…</a:t>
            </a:r>
            <a:endParaRPr lang="es-EC" sz="1400" dirty="0"/>
          </a:p>
        </p:txBody>
      </p:sp>
      <p:sp>
        <p:nvSpPr>
          <p:cNvPr id="75" name="74 CuadroTexto"/>
          <p:cNvSpPr txBox="1"/>
          <p:nvPr/>
        </p:nvSpPr>
        <p:spPr>
          <a:xfrm>
            <a:off x="5072066" y="4786322"/>
            <a:ext cx="285752" cy="1169551"/>
          </a:xfrm>
          <a:prstGeom prst="rect">
            <a:avLst/>
          </a:prstGeom>
          <a:noFill/>
        </p:spPr>
        <p:txBody>
          <a:bodyPr wrap="square" rtlCol="0">
            <a:spAutoFit/>
          </a:bodyPr>
          <a:lstStyle/>
          <a:p>
            <a:r>
              <a:rPr lang="es-EC" sz="1400" dirty="0" smtClean="0"/>
              <a:t>.</a:t>
            </a:r>
          </a:p>
          <a:p>
            <a:r>
              <a:rPr lang="es-EC" sz="1400" dirty="0" smtClean="0"/>
              <a:t>.</a:t>
            </a:r>
          </a:p>
          <a:p>
            <a:r>
              <a:rPr lang="es-EC" sz="1400" dirty="0" smtClean="0"/>
              <a:t>.</a:t>
            </a:r>
          </a:p>
          <a:p>
            <a:endParaRPr lang="es-EC" sz="1400" dirty="0" smtClean="0"/>
          </a:p>
          <a:p>
            <a:endParaRPr lang="es-EC" sz="14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7" name="16 Rectángulo"/>
          <p:cNvSpPr/>
          <p:nvPr/>
        </p:nvSpPr>
        <p:spPr>
          <a:xfrm>
            <a:off x="1285852" y="1428736"/>
            <a:ext cx="7000924" cy="1569660"/>
          </a:xfrm>
          <a:prstGeom prst="rect">
            <a:avLst/>
          </a:prstGeom>
        </p:spPr>
        <p:txBody>
          <a:bodyPr wrap="square">
            <a:spAutoFit/>
          </a:bodyPr>
          <a:lstStyle/>
          <a:p>
            <a:pPr algn="ctr"/>
            <a:r>
              <a:rPr lang="es-EC" sz="4800" dirty="0" smtClean="0">
                <a:solidFill>
                  <a:schemeClr val="tx2"/>
                </a:solidFill>
                <a:latin typeface="+mj-lt"/>
                <a:ea typeface="+mj-ea"/>
                <a:cs typeface="+mj-cs"/>
              </a:rPr>
              <a:t>ENTRENAMIENTO </a:t>
            </a:r>
            <a:r>
              <a:rPr lang="es-EC" sz="4800" smtClean="0">
                <a:solidFill>
                  <a:schemeClr val="tx2"/>
                </a:solidFill>
                <a:latin typeface="+mj-lt"/>
                <a:ea typeface="+mj-ea"/>
                <a:cs typeface="+mj-cs"/>
              </a:rPr>
              <a:t>Y RECONOCIMIENTO</a:t>
            </a:r>
            <a:endParaRPr lang="es-EC" sz="4800" dirty="0" smtClean="0">
              <a:solidFill>
                <a:schemeClr val="tx2"/>
              </a:solidFill>
              <a:latin typeface="+mj-lt"/>
              <a:ea typeface="+mj-ea"/>
              <a:cs typeface="+mj-cs"/>
            </a:endParaRPr>
          </a:p>
        </p:txBody>
      </p:sp>
      <p:sp>
        <p:nvSpPr>
          <p:cNvPr id="18" name="17 Rectángulo"/>
          <p:cNvSpPr/>
          <p:nvPr/>
        </p:nvSpPr>
        <p:spPr>
          <a:xfrm>
            <a:off x="5857884" y="5429264"/>
            <a:ext cx="1643074" cy="71438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C" sz="1400" smtClean="0"/>
              <a:t>Reconocimiento</a:t>
            </a:r>
            <a:endParaRPr lang="es-EC" sz="1400" dirty="0"/>
          </a:p>
        </p:txBody>
      </p:sp>
      <p:sp>
        <p:nvSpPr>
          <p:cNvPr id="19" name="18 Disco magnético"/>
          <p:cNvSpPr/>
          <p:nvPr/>
        </p:nvSpPr>
        <p:spPr>
          <a:xfrm>
            <a:off x="5929322" y="4429132"/>
            <a:ext cx="1500198" cy="714380"/>
          </a:xfrm>
          <a:prstGeom prst="flowChartMagneticDisk">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dirty="0" smtClean="0"/>
              <a:t>Base de </a:t>
            </a:r>
            <a:r>
              <a:rPr lang="es-EC" sz="1400" dirty="0" smtClean="0"/>
              <a:t>Datos</a:t>
            </a:r>
            <a:endParaRPr lang="es-EC" sz="1400" dirty="0"/>
          </a:p>
        </p:txBody>
      </p:sp>
      <p:sp>
        <p:nvSpPr>
          <p:cNvPr id="20" name="19 Rectángulo"/>
          <p:cNvSpPr/>
          <p:nvPr/>
        </p:nvSpPr>
        <p:spPr>
          <a:xfrm>
            <a:off x="3071834" y="4429132"/>
            <a:ext cx="1643074" cy="7143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smtClean="0"/>
              <a:t>Extracción</a:t>
            </a:r>
            <a:r>
              <a:rPr lang="en-US" sz="1400" smtClean="0"/>
              <a:t> </a:t>
            </a:r>
            <a:r>
              <a:rPr lang="es-EC" sz="1400" dirty="0" smtClean="0"/>
              <a:t>de Parámetros</a:t>
            </a:r>
            <a:endParaRPr lang="es-EC" sz="1400" dirty="0"/>
          </a:p>
        </p:txBody>
      </p:sp>
      <p:sp>
        <p:nvSpPr>
          <p:cNvPr id="21" name="20 Rectángulo"/>
          <p:cNvSpPr/>
          <p:nvPr/>
        </p:nvSpPr>
        <p:spPr>
          <a:xfrm>
            <a:off x="857256" y="4429132"/>
            <a:ext cx="1643074" cy="7143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smtClean="0"/>
              <a:t>Adquisición</a:t>
            </a:r>
            <a:endParaRPr lang="es-EC" sz="1400" dirty="0"/>
          </a:p>
        </p:txBody>
      </p:sp>
      <p:sp>
        <p:nvSpPr>
          <p:cNvPr id="22" name="21 CuadroTexto"/>
          <p:cNvSpPr txBox="1"/>
          <p:nvPr/>
        </p:nvSpPr>
        <p:spPr>
          <a:xfrm>
            <a:off x="0" y="4357694"/>
            <a:ext cx="1071570" cy="307777"/>
          </a:xfrm>
          <a:prstGeom prst="rect">
            <a:avLst/>
          </a:prstGeom>
          <a:noFill/>
        </p:spPr>
        <p:txBody>
          <a:bodyPr wrap="square" rtlCol="0">
            <a:spAutoFit/>
          </a:bodyPr>
          <a:lstStyle/>
          <a:p>
            <a:r>
              <a:rPr lang="es-EC" sz="1400" dirty="0" smtClean="0"/>
              <a:t>Señal</a:t>
            </a:r>
            <a:endParaRPr lang="es-EC" sz="1400" dirty="0"/>
          </a:p>
        </p:txBody>
      </p:sp>
      <p:cxnSp>
        <p:nvCxnSpPr>
          <p:cNvPr id="23" name="22 Conector recto de flecha"/>
          <p:cNvCxnSpPr>
            <a:stCxn id="19" idx="3"/>
            <a:endCxn id="18" idx="0"/>
          </p:cNvCxnSpPr>
          <p:nvPr/>
        </p:nvCxnSpPr>
        <p:spPr>
          <a:xfrm rot="5400000">
            <a:off x="6536545" y="5286388"/>
            <a:ext cx="285752"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23 Conector recto de flecha"/>
          <p:cNvCxnSpPr>
            <a:stCxn id="21" idx="3"/>
            <a:endCxn id="20" idx="1"/>
          </p:cNvCxnSpPr>
          <p:nvPr/>
        </p:nvCxnSpPr>
        <p:spPr>
          <a:xfrm>
            <a:off x="2500330" y="4786322"/>
            <a:ext cx="571504"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24 Conector recto de flecha"/>
          <p:cNvCxnSpPr>
            <a:endCxn id="21" idx="1"/>
          </p:cNvCxnSpPr>
          <p:nvPr/>
        </p:nvCxnSpPr>
        <p:spPr>
          <a:xfrm>
            <a:off x="214314" y="4786322"/>
            <a:ext cx="642942"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25 Rectángulo"/>
          <p:cNvSpPr/>
          <p:nvPr/>
        </p:nvSpPr>
        <p:spPr>
          <a:xfrm>
            <a:off x="5000628" y="4572008"/>
            <a:ext cx="428628" cy="42862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400"/>
          </a:p>
        </p:txBody>
      </p:sp>
      <p:sp>
        <p:nvSpPr>
          <p:cNvPr id="27" name="26 Rectángulo"/>
          <p:cNvSpPr/>
          <p:nvPr/>
        </p:nvSpPr>
        <p:spPr>
          <a:xfrm>
            <a:off x="5857884" y="3357562"/>
            <a:ext cx="1643074" cy="71438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C" sz="1400" dirty="0" smtClean="0"/>
              <a:t>Entrenamiento</a:t>
            </a:r>
            <a:endParaRPr lang="es-EC" sz="1400" dirty="0"/>
          </a:p>
        </p:txBody>
      </p:sp>
      <p:cxnSp>
        <p:nvCxnSpPr>
          <p:cNvPr id="28" name="27 Conector recto de flecha"/>
          <p:cNvCxnSpPr>
            <a:stCxn id="27" idx="2"/>
            <a:endCxn id="19" idx="1"/>
          </p:cNvCxnSpPr>
          <p:nvPr/>
        </p:nvCxnSpPr>
        <p:spPr>
          <a:xfrm rot="5400000">
            <a:off x="6500826" y="4250537"/>
            <a:ext cx="357190"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28 Conector recto"/>
          <p:cNvCxnSpPr>
            <a:stCxn id="20" idx="3"/>
            <a:endCxn id="26" idx="1"/>
          </p:cNvCxnSpPr>
          <p:nvPr/>
        </p:nvCxnSpPr>
        <p:spPr>
          <a:xfrm>
            <a:off x="4714908" y="4786322"/>
            <a:ext cx="28572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30 Forma"/>
          <p:cNvCxnSpPr>
            <a:stCxn id="26" idx="0"/>
            <a:endCxn id="27" idx="1"/>
          </p:cNvCxnSpPr>
          <p:nvPr/>
        </p:nvCxnSpPr>
        <p:spPr>
          <a:xfrm rot="5400000" flipH="1" flipV="1">
            <a:off x="5107785" y="3821909"/>
            <a:ext cx="857256" cy="642942"/>
          </a:xfrm>
          <a:prstGeom prst="bentConnector2">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32 Forma"/>
          <p:cNvCxnSpPr>
            <a:stCxn id="26" idx="2"/>
            <a:endCxn id="18" idx="1"/>
          </p:cNvCxnSpPr>
          <p:nvPr/>
        </p:nvCxnSpPr>
        <p:spPr>
          <a:xfrm rot="16200000" flipH="1">
            <a:off x="5143504" y="5072074"/>
            <a:ext cx="785818" cy="642942"/>
          </a:xfrm>
          <a:prstGeom prst="bentConnector2">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33 Conector recto"/>
          <p:cNvCxnSpPr>
            <a:stCxn id="26" idx="0"/>
            <a:endCxn id="26" idx="0"/>
          </p:cNvCxnSpPr>
          <p:nvPr/>
        </p:nvCxnSpPr>
        <p:spPr>
          <a:xfrm rot="5400000" flipH="1" flipV="1">
            <a:off x="5214942" y="457200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34 Conector recto"/>
          <p:cNvCxnSpPr>
            <a:stCxn id="26" idx="0"/>
            <a:endCxn id="26" idx="0"/>
          </p:cNvCxnSpPr>
          <p:nvPr/>
        </p:nvCxnSpPr>
        <p:spPr>
          <a:xfrm rot="5400000" flipH="1" flipV="1">
            <a:off x="5214942" y="457200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35 Conector recto"/>
          <p:cNvCxnSpPr/>
          <p:nvPr/>
        </p:nvCxnSpPr>
        <p:spPr>
          <a:xfrm rot="5400000">
            <a:off x="5143504" y="4643446"/>
            <a:ext cx="14287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37 Conector recto"/>
          <p:cNvCxnSpPr/>
          <p:nvPr/>
        </p:nvCxnSpPr>
        <p:spPr>
          <a:xfrm rot="5400000">
            <a:off x="5143504" y="4929198"/>
            <a:ext cx="14287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38 Conector recto"/>
          <p:cNvCxnSpPr/>
          <p:nvPr/>
        </p:nvCxnSpPr>
        <p:spPr>
          <a:xfrm rot="10800000" flipV="1">
            <a:off x="5000628" y="4714884"/>
            <a:ext cx="214314" cy="714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40 Conector recto de flecha"/>
          <p:cNvCxnSpPr/>
          <p:nvPr/>
        </p:nvCxnSpPr>
        <p:spPr>
          <a:xfrm>
            <a:off x="7500958" y="5786454"/>
            <a:ext cx="571504"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2" name="41 CuadroTexto"/>
          <p:cNvSpPr txBox="1"/>
          <p:nvPr/>
        </p:nvSpPr>
        <p:spPr>
          <a:xfrm>
            <a:off x="7643834" y="5857892"/>
            <a:ext cx="1071570" cy="523220"/>
          </a:xfrm>
          <a:prstGeom prst="rect">
            <a:avLst/>
          </a:prstGeom>
          <a:noFill/>
        </p:spPr>
        <p:txBody>
          <a:bodyPr wrap="square" rtlCol="0">
            <a:spAutoFit/>
          </a:bodyPr>
          <a:lstStyle/>
          <a:p>
            <a:r>
              <a:rPr lang="es-EC" sz="1400" smtClean="0"/>
              <a:t>Palabra reconocida</a:t>
            </a:r>
            <a:endParaRPr lang="es-EC" sz="14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457200" y="500050"/>
            <a:ext cx="8229600" cy="1143000"/>
          </a:xfrm>
          <a:prstGeom prst="rect">
            <a:avLst/>
          </a:prstGeom>
        </p:spPr>
        <p:txBody>
          <a:bodyPr/>
          <a:lstStyle/>
          <a:p>
            <a:pPr fontAlgn="auto">
              <a:spcAft>
                <a:spcPts val="0"/>
              </a:spcAft>
            </a:pPr>
            <a:r>
              <a:rPr lang="es-EC" sz="4100" b="1" dirty="0" smtClean="0">
                <a:solidFill>
                  <a:schemeClr val="tx2"/>
                </a:solidFill>
                <a:effectLst>
                  <a:outerShdw blurRad="31750" dist="25400" dir="5400000" algn="tl" rotWithShape="0">
                    <a:srgbClr val="000000">
                      <a:alpha val="25000"/>
                    </a:srgbClr>
                  </a:outerShdw>
                </a:effectLst>
                <a:latin typeface="+mj-lt"/>
                <a:ea typeface="+mj-ea"/>
                <a:cs typeface="+mj-cs"/>
              </a:rPr>
              <a:t>ALGORITMO DTW</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41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endParaRPr>
          </a:p>
        </p:txBody>
      </p:sp>
      <p:sp>
        <p:nvSpPr>
          <p:cNvPr id="67589"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7590" name="Rectangle 6"/>
          <p:cNvSpPr>
            <a:spLocks noChangeArrowheads="1"/>
          </p:cNvSpPr>
          <p:nvPr/>
        </p:nvSpPr>
        <p:spPr bwMode="auto">
          <a:xfrm>
            <a:off x="0" y="6572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67591" name="Rectangle 7"/>
          <p:cNvSpPr>
            <a:spLocks noChangeArrowheads="1"/>
          </p:cNvSpPr>
          <p:nvPr/>
        </p:nvSpPr>
        <p:spPr bwMode="auto">
          <a:xfrm>
            <a:off x="0" y="9048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7592" name="Rectangle 8"/>
          <p:cNvSpPr>
            <a:spLocks noChangeArrowheads="1"/>
          </p:cNvSpPr>
          <p:nvPr/>
        </p:nvSpPr>
        <p:spPr bwMode="auto">
          <a:xfrm>
            <a:off x="0" y="30765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11" name="Picture 1"/>
          <p:cNvPicPr>
            <a:picLocks noChangeAspect="1" noChangeArrowheads="1"/>
          </p:cNvPicPr>
          <p:nvPr/>
        </p:nvPicPr>
        <p:blipFill>
          <a:blip r:embed="rId2" cstate="print"/>
          <a:srcRect l="33492" t="30273" r="32467" b="17969"/>
          <a:stretch>
            <a:fillRect/>
          </a:stretch>
        </p:blipFill>
        <p:spPr bwMode="auto">
          <a:xfrm>
            <a:off x="1785918" y="1357298"/>
            <a:ext cx="5545206" cy="474025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457200" y="500050"/>
            <a:ext cx="8229600" cy="1143000"/>
          </a:xfrm>
          <a:prstGeom prst="rect">
            <a:avLst/>
          </a:prstGeom>
        </p:spPr>
        <p:txBody>
          <a:bodyPr/>
          <a:lstStyle/>
          <a:p>
            <a:pPr fontAlgn="auto">
              <a:spcAft>
                <a:spcPts val="0"/>
              </a:spcAft>
            </a:pPr>
            <a:r>
              <a:rPr lang="es-EC" sz="4100" b="1" dirty="0" smtClean="0">
                <a:solidFill>
                  <a:schemeClr val="tx2"/>
                </a:solidFill>
                <a:effectLst>
                  <a:outerShdw blurRad="31750" dist="25400" dir="5400000" algn="tl" rotWithShape="0">
                    <a:srgbClr val="000000">
                      <a:alpha val="25000"/>
                    </a:srgbClr>
                  </a:outerShdw>
                </a:effectLst>
                <a:latin typeface="+mj-lt"/>
                <a:ea typeface="+mj-ea"/>
                <a:cs typeface="+mj-cs"/>
              </a:rPr>
              <a:t>ALGORITMO DTW</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41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endParaRPr>
          </a:p>
        </p:txBody>
      </p:sp>
      <p:pic>
        <p:nvPicPr>
          <p:cNvPr id="67588" name="Picture 4"/>
          <p:cNvPicPr>
            <a:picLocks noChangeAspect="1" noChangeArrowheads="1"/>
          </p:cNvPicPr>
          <p:nvPr/>
        </p:nvPicPr>
        <p:blipFill>
          <a:blip r:embed="rId2" cstate="print"/>
          <a:srcRect l="22726" t="49356" r="48422" b="45332"/>
          <a:stretch>
            <a:fillRect/>
          </a:stretch>
        </p:blipFill>
        <p:spPr bwMode="auto">
          <a:xfrm>
            <a:off x="5214942" y="3643314"/>
            <a:ext cx="2585375" cy="357190"/>
          </a:xfrm>
          <a:prstGeom prst="rect">
            <a:avLst/>
          </a:prstGeom>
          <a:noFill/>
        </p:spPr>
      </p:pic>
      <p:pic>
        <p:nvPicPr>
          <p:cNvPr id="67587" name="Picture 3"/>
          <p:cNvPicPr>
            <a:picLocks noChangeAspect="1" noChangeArrowheads="1"/>
          </p:cNvPicPr>
          <p:nvPr/>
        </p:nvPicPr>
        <p:blipFill>
          <a:blip r:embed="rId2" cstate="print"/>
          <a:srcRect l="11301" t="65497" r="48422" b="27815"/>
          <a:stretch>
            <a:fillRect/>
          </a:stretch>
        </p:blipFill>
        <p:spPr bwMode="auto">
          <a:xfrm>
            <a:off x="4000496" y="6357934"/>
            <a:ext cx="4077460" cy="500066"/>
          </a:xfrm>
          <a:prstGeom prst="rect">
            <a:avLst/>
          </a:prstGeom>
          <a:noFill/>
        </p:spPr>
      </p:pic>
      <p:pic>
        <p:nvPicPr>
          <p:cNvPr id="67586" name="Picture 2"/>
          <p:cNvPicPr>
            <a:picLocks noChangeAspect="1" noChangeArrowheads="1"/>
          </p:cNvPicPr>
          <p:nvPr/>
        </p:nvPicPr>
        <p:blipFill>
          <a:blip r:embed="rId2" cstate="print"/>
          <a:srcRect l="51370" t="40820" r="19844" b="39658"/>
          <a:stretch>
            <a:fillRect/>
          </a:stretch>
        </p:blipFill>
        <p:spPr bwMode="auto">
          <a:xfrm>
            <a:off x="1928794" y="1357298"/>
            <a:ext cx="4491821" cy="2286016"/>
          </a:xfrm>
          <a:prstGeom prst="rect">
            <a:avLst/>
          </a:prstGeom>
          <a:noFill/>
        </p:spPr>
      </p:pic>
      <p:pic>
        <p:nvPicPr>
          <p:cNvPr id="67585" name="Imagen 10"/>
          <p:cNvPicPr>
            <a:picLocks noChangeAspect="1" noChangeArrowheads="1"/>
          </p:cNvPicPr>
          <p:nvPr/>
        </p:nvPicPr>
        <p:blipFill>
          <a:blip r:embed="rId2" cstate="print"/>
          <a:srcRect l="51370" t="61426" r="19844" b="19052"/>
          <a:stretch>
            <a:fillRect/>
          </a:stretch>
        </p:blipFill>
        <p:spPr bwMode="auto">
          <a:xfrm>
            <a:off x="1928794" y="4071918"/>
            <a:ext cx="4500594" cy="2290481"/>
          </a:xfrm>
          <a:prstGeom prst="rect">
            <a:avLst/>
          </a:prstGeom>
          <a:noFill/>
        </p:spPr>
      </p:pic>
      <p:sp>
        <p:nvSpPr>
          <p:cNvPr id="67589"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7590" name="Rectangle 6"/>
          <p:cNvSpPr>
            <a:spLocks noChangeArrowheads="1"/>
          </p:cNvSpPr>
          <p:nvPr/>
        </p:nvSpPr>
        <p:spPr bwMode="auto">
          <a:xfrm>
            <a:off x="0" y="6572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67591" name="Rectangle 7"/>
          <p:cNvSpPr>
            <a:spLocks noChangeArrowheads="1"/>
          </p:cNvSpPr>
          <p:nvPr/>
        </p:nvSpPr>
        <p:spPr bwMode="auto">
          <a:xfrm>
            <a:off x="0" y="9048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7592" name="Rectangle 8"/>
          <p:cNvSpPr>
            <a:spLocks noChangeArrowheads="1"/>
          </p:cNvSpPr>
          <p:nvPr/>
        </p:nvSpPr>
        <p:spPr bwMode="auto">
          <a:xfrm>
            <a:off x="0" y="30765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Rectángulo"/>
          <p:cNvSpPr/>
          <p:nvPr/>
        </p:nvSpPr>
        <p:spPr>
          <a:xfrm>
            <a:off x="1928794" y="1285860"/>
            <a:ext cx="5429288" cy="642942"/>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2" name="1 Título"/>
          <p:cNvSpPr txBox="1">
            <a:spLocks/>
          </p:cNvSpPr>
          <p:nvPr/>
        </p:nvSpPr>
        <p:spPr>
          <a:xfrm>
            <a:off x="457200" y="500050"/>
            <a:ext cx="8229600" cy="1143000"/>
          </a:xfrm>
          <a:prstGeom prst="rect">
            <a:avLst/>
          </a:prstGeom>
        </p:spPr>
        <p:txBody>
          <a:bodyPr/>
          <a:lstStyle/>
          <a:p>
            <a:pPr fontAlgn="auto">
              <a:spcAft>
                <a:spcPts val="0"/>
              </a:spcAft>
            </a:pPr>
            <a:r>
              <a:rPr lang="es-EC" sz="4100" b="1" smtClean="0">
                <a:solidFill>
                  <a:schemeClr val="tx2"/>
                </a:solidFill>
                <a:effectLst>
                  <a:outerShdw blurRad="31750" dist="25400" dir="5400000" algn="tl" rotWithShape="0">
                    <a:srgbClr val="000000">
                      <a:alpha val="25000"/>
                    </a:srgbClr>
                  </a:outerShdw>
                </a:effectLst>
                <a:latin typeface="+mj-lt"/>
                <a:ea typeface="+mj-ea"/>
                <a:cs typeface="+mj-cs"/>
              </a:rPr>
              <a:t>Distancia Local</a:t>
            </a:r>
            <a:endParaRPr lang="es-EC" sz="4100" b="1" dirty="0" smtClean="0">
              <a:solidFill>
                <a:schemeClr val="tx2"/>
              </a:solidFill>
              <a:effectLst>
                <a:outerShdw blurRad="31750" dist="25400" dir="5400000" algn="tl" rotWithShape="0">
                  <a:srgbClr val="000000">
                    <a:alpha val="25000"/>
                  </a:srgbClr>
                </a:outerShdw>
              </a:effectLst>
              <a:latin typeface="+mj-lt"/>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41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endParaRPr>
          </a:p>
        </p:txBody>
      </p:sp>
      <p:sp>
        <p:nvSpPr>
          <p:cNvPr id="67589"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7590" name="Rectangle 6"/>
          <p:cNvSpPr>
            <a:spLocks noChangeArrowheads="1"/>
          </p:cNvSpPr>
          <p:nvPr/>
        </p:nvSpPr>
        <p:spPr bwMode="auto">
          <a:xfrm>
            <a:off x="0" y="6572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67591" name="Rectangle 7"/>
          <p:cNvSpPr>
            <a:spLocks noChangeArrowheads="1"/>
          </p:cNvSpPr>
          <p:nvPr/>
        </p:nvSpPr>
        <p:spPr bwMode="auto">
          <a:xfrm>
            <a:off x="0" y="9048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7592" name="Rectangle 8"/>
          <p:cNvSpPr>
            <a:spLocks noChangeArrowheads="1"/>
          </p:cNvSpPr>
          <p:nvPr/>
        </p:nvSpPr>
        <p:spPr bwMode="auto">
          <a:xfrm>
            <a:off x="0" y="30765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13" name="12 Imagen"/>
          <p:cNvPicPr/>
          <p:nvPr/>
        </p:nvPicPr>
        <p:blipFill>
          <a:blip r:embed="rId2" cstate="print"/>
          <a:srcRect l="33655" t="40401" r="33841" b="16368"/>
          <a:stretch>
            <a:fillRect/>
          </a:stretch>
        </p:blipFill>
        <p:spPr bwMode="auto">
          <a:xfrm>
            <a:off x="2285984" y="2643182"/>
            <a:ext cx="4500594" cy="3429024"/>
          </a:xfrm>
          <a:prstGeom prst="rect">
            <a:avLst/>
          </a:prstGeom>
          <a:noFill/>
          <a:ln w="9525">
            <a:noFill/>
            <a:miter lim="800000"/>
            <a:headEnd/>
            <a:tailEnd/>
          </a:ln>
        </p:spPr>
      </p:pic>
      <p:sp>
        <p:nvSpPr>
          <p:cNvPr id="6861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34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03425" name="Picture 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786183" y="1500174"/>
            <a:ext cx="2000264" cy="262104"/>
          </a:xfrm>
          <a:prstGeom prst="rect">
            <a:avLst/>
          </a:prstGeom>
          <a:noFill/>
        </p:spPr>
      </p:pic>
      <p:sp>
        <p:nvSpPr>
          <p:cNvPr id="1034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343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03429" name="Picture 5"/>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929322" y="2000240"/>
            <a:ext cx="1438275" cy="180975"/>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Rectángulo"/>
          <p:cNvSpPr/>
          <p:nvPr/>
        </p:nvSpPr>
        <p:spPr>
          <a:xfrm>
            <a:off x="1928794" y="1285860"/>
            <a:ext cx="5429288" cy="642942"/>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2" name="1 Título"/>
          <p:cNvSpPr txBox="1">
            <a:spLocks/>
          </p:cNvSpPr>
          <p:nvPr/>
        </p:nvSpPr>
        <p:spPr>
          <a:xfrm>
            <a:off x="457200" y="500050"/>
            <a:ext cx="8229600" cy="1143000"/>
          </a:xfrm>
          <a:prstGeom prst="rect">
            <a:avLst/>
          </a:prstGeom>
        </p:spPr>
        <p:txBody>
          <a:bodyPr/>
          <a:lstStyle/>
          <a:p>
            <a:pPr fontAlgn="auto">
              <a:spcAft>
                <a:spcPts val="0"/>
              </a:spcAft>
            </a:pPr>
            <a:r>
              <a:rPr lang="es-EC" sz="4100" b="1" smtClean="0">
                <a:solidFill>
                  <a:schemeClr val="tx2"/>
                </a:solidFill>
                <a:effectLst>
                  <a:outerShdw blurRad="31750" dist="25400" dir="5400000" algn="tl" rotWithShape="0">
                    <a:srgbClr val="000000">
                      <a:alpha val="25000"/>
                    </a:srgbClr>
                  </a:outerShdw>
                </a:effectLst>
                <a:latin typeface="+mj-lt"/>
                <a:ea typeface="+mj-ea"/>
                <a:cs typeface="+mj-cs"/>
              </a:rPr>
              <a:t>Distancia Local Acumulativa</a:t>
            </a:r>
            <a:endParaRPr lang="es-EC" sz="4100" b="1" dirty="0" smtClean="0">
              <a:solidFill>
                <a:schemeClr val="tx2"/>
              </a:solidFill>
              <a:effectLst>
                <a:outerShdw blurRad="31750" dist="25400" dir="5400000" algn="tl" rotWithShape="0">
                  <a:srgbClr val="000000">
                    <a:alpha val="25000"/>
                  </a:srgbClr>
                </a:outerShdw>
              </a:effectLst>
              <a:latin typeface="+mj-lt"/>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41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endParaRPr>
          </a:p>
        </p:txBody>
      </p:sp>
      <p:sp>
        <p:nvSpPr>
          <p:cNvPr id="67589"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7590" name="Rectangle 6"/>
          <p:cNvSpPr>
            <a:spLocks noChangeArrowheads="1"/>
          </p:cNvSpPr>
          <p:nvPr/>
        </p:nvSpPr>
        <p:spPr bwMode="auto">
          <a:xfrm>
            <a:off x="0" y="6572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67591" name="Rectangle 7"/>
          <p:cNvSpPr>
            <a:spLocks noChangeArrowheads="1"/>
          </p:cNvSpPr>
          <p:nvPr/>
        </p:nvSpPr>
        <p:spPr bwMode="auto">
          <a:xfrm>
            <a:off x="0" y="9048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7592" name="Rectangle 8"/>
          <p:cNvSpPr>
            <a:spLocks noChangeArrowheads="1"/>
          </p:cNvSpPr>
          <p:nvPr/>
        </p:nvSpPr>
        <p:spPr bwMode="auto">
          <a:xfrm>
            <a:off x="0" y="30765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861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987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987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9878"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9880"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9882"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9884" name="Rectangle 1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79883" name="Picture 1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000232" y="1500174"/>
            <a:ext cx="5500726" cy="233811"/>
          </a:xfrm>
          <a:prstGeom prst="rect">
            <a:avLst/>
          </a:prstGeom>
          <a:noFill/>
        </p:spPr>
      </p:pic>
      <p:sp>
        <p:nvSpPr>
          <p:cNvPr id="79886" name="Rectangle 1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79885" name="Picture 1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929322" y="2000240"/>
            <a:ext cx="1438275" cy="180975"/>
          </a:xfrm>
          <a:prstGeom prst="rect">
            <a:avLst/>
          </a:prstGeom>
          <a:noFill/>
        </p:spPr>
      </p:pic>
      <p:pic>
        <p:nvPicPr>
          <p:cNvPr id="79887" name="Picture 15"/>
          <p:cNvPicPr>
            <a:picLocks noChangeAspect="1" noChangeArrowheads="1"/>
          </p:cNvPicPr>
          <p:nvPr/>
        </p:nvPicPr>
        <p:blipFill>
          <a:blip r:embed="rId4" cstate="print"/>
          <a:srcRect l="39019" t="45899" r="35761" b="16736"/>
          <a:stretch>
            <a:fillRect/>
          </a:stretch>
        </p:blipFill>
        <p:spPr bwMode="auto">
          <a:xfrm>
            <a:off x="2786050" y="3071810"/>
            <a:ext cx="4071966" cy="3000396"/>
          </a:xfrm>
          <a:prstGeom prst="rect">
            <a:avLst/>
          </a:prstGeom>
          <a:noFill/>
          <a:ln w="9525">
            <a:noFill/>
            <a:miter lim="800000"/>
            <a:headEnd/>
            <a:tailEnd/>
          </a:ln>
        </p:spPr>
      </p:pic>
      <p:pic>
        <p:nvPicPr>
          <p:cNvPr id="28" name="27 Imagen"/>
          <p:cNvPicPr/>
          <p:nvPr/>
        </p:nvPicPr>
        <p:blipFill>
          <a:blip r:embed="rId5" cstate="print"/>
          <a:srcRect l="33655" t="40401" r="62733" b="16368"/>
          <a:stretch>
            <a:fillRect/>
          </a:stretch>
        </p:blipFill>
        <p:spPr bwMode="auto">
          <a:xfrm>
            <a:off x="2285984" y="2643182"/>
            <a:ext cx="500066" cy="3429024"/>
          </a:xfrm>
          <a:prstGeom prst="rect">
            <a:avLst/>
          </a:prstGeom>
          <a:noFill/>
          <a:ln w="9525">
            <a:noFill/>
            <a:miter lim="800000"/>
            <a:headEnd/>
            <a:tailEnd/>
          </a:ln>
        </p:spPr>
      </p:pic>
      <p:pic>
        <p:nvPicPr>
          <p:cNvPr id="29" name="28 Imagen"/>
          <p:cNvPicPr/>
          <p:nvPr/>
        </p:nvPicPr>
        <p:blipFill>
          <a:blip r:embed="rId5" cstate="print"/>
          <a:srcRect l="33655" t="40401" r="33841" b="54195"/>
          <a:stretch>
            <a:fillRect/>
          </a:stretch>
        </p:blipFill>
        <p:spPr bwMode="auto">
          <a:xfrm>
            <a:off x="2285984" y="2643182"/>
            <a:ext cx="4500594" cy="4286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Rectángulo"/>
          <p:cNvSpPr/>
          <p:nvPr/>
        </p:nvSpPr>
        <p:spPr>
          <a:xfrm>
            <a:off x="1928794" y="1285860"/>
            <a:ext cx="5429288" cy="642942"/>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2" name="1 Título"/>
          <p:cNvSpPr txBox="1">
            <a:spLocks/>
          </p:cNvSpPr>
          <p:nvPr/>
        </p:nvSpPr>
        <p:spPr>
          <a:xfrm>
            <a:off x="457200" y="500050"/>
            <a:ext cx="8229600" cy="1143000"/>
          </a:xfrm>
          <a:prstGeom prst="rect">
            <a:avLst/>
          </a:prstGeom>
        </p:spPr>
        <p:txBody>
          <a:bodyPr/>
          <a:lstStyle/>
          <a:p>
            <a:pPr fontAlgn="auto">
              <a:spcAft>
                <a:spcPts val="0"/>
              </a:spcAft>
            </a:pPr>
            <a:r>
              <a:rPr lang="es-EC" sz="4100" b="1" smtClean="0">
                <a:solidFill>
                  <a:schemeClr val="tx2"/>
                </a:solidFill>
                <a:effectLst>
                  <a:outerShdw blurRad="31750" dist="25400" dir="5400000" algn="tl" rotWithShape="0">
                    <a:srgbClr val="000000">
                      <a:alpha val="25000"/>
                    </a:srgbClr>
                  </a:outerShdw>
                </a:effectLst>
                <a:latin typeface="+mj-lt"/>
                <a:ea typeface="+mj-ea"/>
                <a:cs typeface="+mj-cs"/>
              </a:rPr>
              <a:t>Función </a:t>
            </a:r>
            <a:r>
              <a:rPr lang="es-EC" sz="4100" b="1" dirty="0" smtClean="0">
                <a:solidFill>
                  <a:schemeClr val="tx2"/>
                </a:solidFill>
                <a:effectLst>
                  <a:outerShdw blurRad="31750" dist="25400" dir="5400000" algn="tl" rotWithShape="0">
                    <a:srgbClr val="000000">
                      <a:alpha val="25000"/>
                    </a:srgbClr>
                  </a:outerShdw>
                </a:effectLst>
                <a:latin typeface="+mj-lt"/>
                <a:ea typeface="+mj-ea"/>
                <a:cs typeface="+mj-cs"/>
              </a:rPr>
              <a:t>DTW</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41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endParaRPr>
          </a:p>
        </p:txBody>
      </p:sp>
      <p:sp>
        <p:nvSpPr>
          <p:cNvPr id="67589"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7590" name="Rectangle 6"/>
          <p:cNvSpPr>
            <a:spLocks noChangeArrowheads="1"/>
          </p:cNvSpPr>
          <p:nvPr/>
        </p:nvSpPr>
        <p:spPr bwMode="auto">
          <a:xfrm>
            <a:off x="0" y="6572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67591" name="Rectangle 7"/>
          <p:cNvSpPr>
            <a:spLocks noChangeArrowheads="1"/>
          </p:cNvSpPr>
          <p:nvPr/>
        </p:nvSpPr>
        <p:spPr bwMode="auto">
          <a:xfrm>
            <a:off x="0" y="9048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7592" name="Rectangle 8"/>
          <p:cNvSpPr>
            <a:spLocks noChangeArrowheads="1"/>
          </p:cNvSpPr>
          <p:nvPr/>
        </p:nvSpPr>
        <p:spPr bwMode="auto">
          <a:xfrm>
            <a:off x="0" y="30765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861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987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987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9878"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9880"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9882"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9884" name="Rectangle 1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9886" name="Rectangle 1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79885" name="Picture 13"/>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5929322" y="2000240"/>
            <a:ext cx="1438275" cy="180975"/>
          </a:xfrm>
          <a:prstGeom prst="rect">
            <a:avLst/>
          </a:prstGeom>
          <a:noFill/>
        </p:spPr>
      </p:pic>
      <p:pic>
        <p:nvPicPr>
          <p:cNvPr id="79887" name="Picture 15"/>
          <p:cNvPicPr>
            <a:picLocks noChangeAspect="1" noChangeArrowheads="1"/>
          </p:cNvPicPr>
          <p:nvPr/>
        </p:nvPicPr>
        <p:blipFill>
          <a:blip r:embed="rId3" cstate="print"/>
          <a:srcRect l="39019" t="45899" r="35761" b="16736"/>
          <a:stretch>
            <a:fillRect/>
          </a:stretch>
        </p:blipFill>
        <p:spPr bwMode="auto">
          <a:xfrm>
            <a:off x="2786050" y="3071810"/>
            <a:ext cx="4071966" cy="3000396"/>
          </a:xfrm>
          <a:prstGeom prst="rect">
            <a:avLst/>
          </a:prstGeom>
          <a:noFill/>
          <a:ln w="9525">
            <a:noFill/>
            <a:miter lim="800000"/>
            <a:headEnd/>
            <a:tailEnd/>
          </a:ln>
        </p:spPr>
      </p:pic>
      <p:pic>
        <p:nvPicPr>
          <p:cNvPr id="28" name="27 Imagen"/>
          <p:cNvPicPr/>
          <p:nvPr/>
        </p:nvPicPr>
        <p:blipFill>
          <a:blip r:embed="rId4" cstate="print"/>
          <a:srcRect l="33655" t="40401" r="62733" b="16368"/>
          <a:stretch>
            <a:fillRect/>
          </a:stretch>
        </p:blipFill>
        <p:spPr bwMode="auto">
          <a:xfrm>
            <a:off x="2285984" y="2643182"/>
            <a:ext cx="500066" cy="3429024"/>
          </a:xfrm>
          <a:prstGeom prst="rect">
            <a:avLst/>
          </a:prstGeom>
          <a:noFill/>
          <a:ln w="9525">
            <a:noFill/>
            <a:miter lim="800000"/>
            <a:headEnd/>
            <a:tailEnd/>
          </a:ln>
        </p:spPr>
      </p:pic>
      <p:pic>
        <p:nvPicPr>
          <p:cNvPr id="29" name="28 Imagen"/>
          <p:cNvPicPr/>
          <p:nvPr/>
        </p:nvPicPr>
        <p:blipFill>
          <a:blip r:embed="rId4" cstate="print"/>
          <a:srcRect l="33655" t="40401" r="33841" b="54195"/>
          <a:stretch>
            <a:fillRect/>
          </a:stretch>
        </p:blipFill>
        <p:spPr bwMode="auto">
          <a:xfrm>
            <a:off x="2285984" y="2643182"/>
            <a:ext cx="4500594" cy="428628"/>
          </a:xfrm>
          <a:prstGeom prst="rect">
            <a:avLst/>
          </a:prstGeom>
          <a:noFill/>
          <a:ln w="9525">
            <a:noFill/>
            <a:miter lim="800000"/>
            <a:headEnd/>
            <a:tailEnd/>
          </a:ln>
        </p:spPr>
      </p:pic>
      <p:pic>
        <p:nvPicPr>
          <p:cNvPr id="110594" name="Picture 2"/>
          <p:cNvPicPr>
            <a:picLocks noChangeAspect="1" noChangeArrowheads="1"/>
          </p:cNvPicPr>
          <p:nvPr/>
        </p:nvPicPr>
        <p:blipFill>
          <a:blip r:embed="rId5" cstate="print"/>
          <a:srcRect l="36786" t="38086" r="34114" b="16015"/>
          <a:stretch>
            <a:fillRect/>
          </a:stretch>
        </p:blipFill>
        <p:spPr bwMode="auto">
          <a:xfrm>
            <a:off x="2786050" y="3071810"/>
            <a:ext cx="4071966" cy="3071834"/>
          </a:xfrm>
          <a:prstGeom prst="rect">
            <a:avLst/>
          </a:prstGeom>
          <a:noFill/>
          <a:ln w="9525">
            <a:noFill/>
            <a:miter lim="800000"/>
            <a:headEnd/>
            <a:tailEnd/>
          </a:ln>
        </p:spPr>
      </p:pic>
      <p:sp>
        <p:nvSpPr>
          <p:cNvPr id="11059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10598"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10597" name="Picture 5"/>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3571868" y="1357298"/>
            <a:ext cx="2194736" cy="500066"/>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457200" y="500050"/>
            <a:ext cx="8229600" cy="1143000"/>
          </a:xfrm>
          <a:prstGeom prst="rect">
            <a:avLst/>
          </a:prstGeom>
        </p:spPr>
        <p:txBody>
          <a:bodyPr/>
          <a:lstStyle/>
          <a:p>
            <a:pPr fontAlgn="auto">
              <a:spcAft>
                <a:spcPts val="0"/>
              </a:spcAft>
            </a:pPr>
            <a:r>
              <a:rPr lang="es-EC" sz="4100" b="1" smtClean="0">
                <a:solidFill>
                  <a:schemeClr val="tx2"/>
                </a:solidFill>
                <a:effectLst>
                  <a:outerShdw blurRad="31750" dist="25400" dir="5400000" algn="tl" rotWithShape="0">
                    <a:srgbClr val="000000">
                      <a:alpha val="25000"/>
                    </a:srgbClr>
                  </a:outerShdw>
                </a:effectLst>
                <a:latin typeface="+mj-lt"/>
                <a:ea typeface="+mj-ea"/>
                <a:cs typeface="+mj-cs"/>
              </a:rPr>
              <a:t>Función </a:t>
            </a:r>
            <a:r>
              <a:rPr lang="es-EC" sz="4100" b="1" dirty="0" smtClean="0">
                <a:solidFill>
                  <a:schemeClr val="tx2"/>
                </a:solidFill>
                <a:effectLst>
                  <a:outerShdw blurRad="31750" dist="25400" dir="5400000" algn="tl" rotWithShape="0">
                    <a:srgbClr val="000000">
                      <a:alpha val="25000"/>
                    </a:srgbClr>
                  </a:outerShdw>
                </a:effectLst>
                <a:latin typeface="+mj-lt"/>
                <a:ea typeface="+mj-ea"/>
                <a:cs typeface="+mj-cs"/>
              </a:rPr>
              <a:t>DTW</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41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endParaRPr>
          </a:p>
        </p:txBody>
      </p:sp>
      <p:sp>
        <p:nvSpPr>
          <p:cNvPr id="67589"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7590" name="Rectangle 6"/>
          <p:cNvSpPr>
            <a:spLocks noChangeArrowheads="1"/>
          </p:cNvSpPr>
          <p:nvPr/>
        </p:nvSpPr>
        <p:spPr bwMode="auto">
          <a:xfrm>
            <a:off x="0" y="6572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67591" name="Rectangle 7"/>
          <p:cNvSpPr>
            <a:spLocks noChangeArrowheads="1"/>
          </p:cNvSpPr>
          <p:nvPr/>
        </p:nvSpPr>
        <p:spPr bwMode="auto">
          <a:xfrm>
            <a:off x="0" y="9048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7592" name="Rectangle 8"/>
          <p:cNvSpPr>
            <a:spLocks noChangeArrowheads="1"/>
          </p:cNvSpPr>
          <p:nvPr/>
        </p:nvSpPr>
        <p:spPr bwMode="auto">
          <a:xfrm>
            <a:off x="0" y="30765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861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987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987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9878"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9880"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9882"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9884" name="Rectangle 1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9886" name="Rectangle 1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1059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10598"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11618" name="Picture 2"/>
          <p:cNvPicPr>
            <a:picLocks noChangeAspect="1" noChangeArrowheads="1"/>
          </p:cNvPicPr>
          <p:nvPr/>
        </p:nvPicPr>
        <p:blipFill>
          <a:blip r:embed="rId2" cstate="print"/>
          <a:srcRect l="25256" t="37110" r="26427" b="16992"/>
          <a:stretch>
            <a:fillRect/>
          </a:stretch>
        </p:blipFill>
        <p:spPr bwMode="auto">
          <a:xfrm>
            <a:off x="1357290" y="3500438"/>
            <a:ext cx="6286544" cy="3357562"/>
          </a:xfrm>
          <a:prstGeom prst="rect">
            <a:avLst/>
          </a:prstGeom>
          <a:noFill/>
          <a:ln w="9525">
            <a:noFill/>
            <a:miter lim="800000"/>
            <a:headEnd/>
            <a:tailEnd/>
          </a:ln>
        </p:spPr>
      </p:pic>
      <p:pic>
        <p:nvPicPr>
          <p:cNvPr id="111619" name="Picture 3"/>
          <p:cNvPicPr>
            <a:picLocks noChangeAspect="1" noChangeArrowheads="1"/>
          </p:cNvPicPr>
          <p:nvPr/>
        </p:nvPicPr>
        <p:blipFill>
          <a:blip r:embed="rId3" cstate="print"/>
          <a:srcRect l="34627" t="38281" r="31332" b="22656"/>
          <a:stretch>
            <a:fillRect/>
          </a:stretch>
        </p:blipFill>
        <p:spPr bwMode="auto">
          <a:xfrm>
            <a:off x="2928926" y="1000108"/>
            <a:ext cx="3500462" cy="2258363"/>
          </a:xfrm>
          <a:prstGeom prst="rect">
            <a:avLst/>
          </a:prstGeom>
          <a:noFill/>
          <a:ln w="9525">
            <a:noFill/>
            <a:miter lim="800000"/>
            <a:headEnd/>
            <a:tailEnd/>
          </a:ln>
        </p:spPr>
      </p:pic>
      <p:pic>
        <p:nvPicPr>
          <p:cNvPr id="26" name="Picture 2"/>
          <p:cNvPicPr>
            <a:picLocks noChangeAspect="1" noChangeArrowheads="1"/>
          </p:cNvPicPr>
          <p:nvPr/>
        </p:nvPicPr>
        <p:blipFill>
          <a:blip r:embed="rId2" cstate="print"/>
          <a:srcRect l="52709" t="33203" r="26427" b="60937"/>
          <a:stretch>
            <a:fillRect/>
          </a:stretch>
        </p:blipFill>
        <p:spPr bwMode="auto">
          <a:xfrm>
            <a:off x="4929190" y="3214662"/>
            <a:ext cx="2714644" cy="428652"/>
          </a:xfrm>
          <a:prstGeom prst="rect">
            <a:avLst/>
          </a:prstGeom>
          <a:noFill/>
          <a:ln w="9525">
            <a:noFill/>
            <a:miter lim="800000"/>
            <a:headEnd/>
            <a:tailEnd/>
          </a:ln>
        </p:spPr>
      </p:pic>
      <p:pic>
        <p:nvPicPr>
          <p:cNvPr id="27" name="26 Imagen"/>
          <p:cNvPicPr/>
          <p:nvPr/>
        </p:nvPicPr>
        <p:blipFill>
          <a:blip r:embed="rId4" cstate="print"/>
          <a:srcRect l="33655" t="49407" r="62733" b="44288"/>
          <a:stretch>
            <a:fillRect/>
          </a:stretch>
        </p:blipFill>
        <p:spPr bwMode="auto">
          <a:xfrm>
            <a:off x="6500826" y="1571612"/>
            <a:ext cx="500066" cy="500066"/>
          </a:xfrm>
          <a:prstGeom prst="rect">
            <a:avLst/>
          </a:prstGeom>
          <a:noFill/>
          <a:ln w="9525">
            <a:noFill/>
            <a:miter lim="800000"/>
            <a:headEnd/>
            <a:tailEnd/>
          </a:ln>
        </p:spPr>
      </p:pic>
      <p:pic>
        <p:nvPicPr>
          <p:cNvPr id="30" name="29 Imagen"/>
          <p:cNvPicPr/>
          <p:nvPr/>
        </p:nvPicPr>
        <p:blipFill>
          <a:blip r:embed="rId4" cstate="print"/>
          <a:srcRect l="41394" t="39500" r="54478" b="54195"/>
          <a:stretch>
            <a:fillRect/>
          </a:stretch>
        </p:blipFill>
        <p:spPr bwMode="auto">
          <a:xfrm>
            <a:off x="6429388" y="928670"/>
            <a:ext cx="571504" cy="500066"/>
          </a:xfrm>
          <a:prstGeom prst="rect">
            <a:avLst/>
          </a:prstGeom>
          <a:noFill/>
          <a:ln w="9525">
            <a:noFill/>
            <a:miter lim="800000"/>
            <a:headEnd/>
            <a:tailEnd/>
          </a:ln>
        </p:spPr>
      </p:pic>
      <p:pic>
        <p:nvPicPr>
          <p:cNvPr id="31" name="Picture 2"/>
          <p:cNvPicPr>
            <a:picLocks noChangeAspect="1" noChangeArrowheads="1"/>
          </p:cNvPicPr>
          <p:nvPr/>
        </p:nvPicPr>
        <p:blipFill>
          <a:blip r:embed="rId2" cstate="print"/>
          <a:srcRect l="25256" t="39064" r="69802" b="56053"/>
          <a:stretch>
            <a:fillRect/>
          </a:stretch>
        </p:blipFill>
        <p:spPr bwMode="auto">
          <a:xfrm>
            <a:off x="6357950" y="2285992"/>
            <a:ext cx="642942" cy="357190"/>
          </a:xfrm>
          <a:prstGeom prst="rect">
            <a:avLst/>
          </a:prstGeom>
          <a:noFill/>
          <a:ln w="9525">
            <a:noFill/>
            <a:miter lim="800000"/>
            <a:headEnd/>
            <a:tailEnd/>
          </a:ln>
        </p:spPr>
      </p:pic>
      <p:pic>
        <p:nvPicPr>
          <p:cNvPr id="32" name="Picture 2"/>
          <p:cNvPicPr>
            <a:picLocks noChangeAspect="1" noChangeArrowheads="1"/>
          </p:cNvPicPr>
          <p:nvPr/>
        </p:nvPicPr>
        <p:blipFill>
          <a:blip r:embed="rId2" cstate="print"/>
          <a:srcRect l="25256" t="63477" r="69802" b="31640"/>
          <a:stretch>
            <a:fillRect/>
          </a:stretch>
        </p:blipFill>
        <p:spPr bwMode="auto">
          <a:xfrm>
            <a:off x="6357950" y="2857496"/>
            <a:ext cx="642942" cy="357190"/>
          </a:xfrm>
          <a:prstGeom prst="rect">
            <a:avLst/>
          </a:prstGeom>
          <a:noFill/>
          <a:ln w="9525">
            <a:noFill/>
            <a:miter lim="800000"/>
            <a:headEnd/>
            <a:tailEnd/>
          </a:ln>
        </p:spPr>
      </p:pic>
      <p:sp>
        <p:nvSpPr>
          <p:cNvPr id="111621"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1 Título"/>
          <p:cNvSpPr>
            <a:spLocks noGrp="1"/>
          </p:cNvSpPr>
          <p:nvPr>
            <p:ph type="title"/>
          </p:nvPr>
        </p:nvSpPr>
        <p:spPr>
          <a:xfrm>
            <a:off x="457200" y="500050"/>
            <a:ext cx="8229600" cy="1143000"/>
          </a:xfrm>
        </p:spPr>
        <p:txBody>
          <a:bodyPr/>
          <a:lstStyle/>
          <a:p>
            <a:pPr eaLnBrk="1" hangingPunct="1"/>
            <a:r>
              <a:rPr lang="es-EC" dirty="0" smtClean="0"/>
              <a:t>ANTECEDENTES</a:t>
            </a:r>
            <a:endParaRPr lang="en-US" dirty="0" smtClean="0"/>
          </a:p>
        </p:txBody>
      </p:sp>
      <p:sp>
        <p:nvSpPr>
          <p:cNvPr id="44033" name="Rectangle 1"/>
          <p:cNvSpPr>
            <a:spLocks noChangeArrowheads="1"/>
          </p:cNvSpPr>
          <p:nvPr/>
        </p:nvSpPr>
        <p:spPr bwMode="auto">
          <a:xfrm>
            <a:off x="1214414" y="1785928"/>
            <a:ext cx="6786610" cy="39703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Calibri" pitchFamily="34" charset="0"/>
                <a:cs typeface="Arial" pitchFamily="34" charset="0"/>
              </a:rPr>
              <a:t>La comunicación oral es sin duda una de las capacidades más fascinantes del ser humano. Ya que habilita a los humanos a intercambiar información de una manera directa, simple y efectiva.  </a:t>
            </a:r>
          </a:p>
          <a:p>
            <a:pPr marL="0" marR="0" lvl="0" indent="0" algn="just" defTabSz="914400" rtl="0" eaLnBrk="1" fontAlgn="base" latinLnBrk="0" hangingPunct="1">
              <a:lnSpc>
                <a:spcPct val="100000"/>
              </a:lnSpc>
              <a:spcBef>
                <a:spcPct val="0"/>
              </a:spcBef>
              <a:spcAft>
                <a:spcPct val="0"/>
              </a:spcAft>
              <a:buClrTx/>
              <a:buSzTx/>
              <a:buFontTx/>
              <a:buNone/>
              <a:tabLst/>
            </a:pPr>
            <a:endParaRPr lang="es-ES" dirty="0" smtClean="0">
              <a:latin typeface="Arial" pitchFamily="34" charset="0"/>
              <a:ea typeface="Calibri" pitchFamily="34"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Calibri" pitchFamily="34" charset="0"/>
                <a:cs typeface="Arial" pitchFamily="34" charset="0"/>
              </a:rPr>
              <a:t>En la actualidad el ser humano a mas de comunicarse con sus semejantes se comunica con maquinas por medio de una interfaz táctil donde se utilizan los sentidos de la vista y el tacto. </a:t>
            </a:r>
          </a:p>
          <a:p>
            <a:pPr marL="0" marR="0" lvl="0" indent="0" algn="just" defTabSz="914400" rtl="0" eaLnBrk="1" fontAlgn="base" latinLnBrk="0" hangingPunct="1">
              <a:lnSpc>
                <a:spcPct val="100000"/>
              </a:lnSpc>
              <a:spcBef>
                <a:spcPct val="0"/>
              </a:spcBef>
              <a:spcAft>
                <a:spcPct val="0"/>
              </a:spcAft>
              <a:buClrTx/>
              <a:buSzTx/>
              <a:buFontTx/>
              <a:buNone/>
              <a:tabLst/>
            </a:pPr>
            <a:endParaRPr lang="es-ES" dirty="0" smtClean="0">
              <a:latin typeface="Arial" pitchFamily="34" charset="0"/>
              <a:ea typeface="Calibri" pitchFamily="34"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Calibri" pitchFamily="34" charset="0"/>
                <a:cs typeface="Arial" pitchFamily="34" charset="0"/>
              </a:rPr>
              <a:t>Pero existen situaciones en donde las manos y vista están ocupados o peor aun se posee una discapacidad que impide el uso. En estos casos es necesario una interfaz alternativa entre el hombre y la maquina. </a:t>
            </a:r>
          </a:p>
          <a:p>
            <a:pPr marL="0" marR="0" lvl="0" indent="0" algn="just" defTabSz="914400" rtl="0" eaLnBrk="1" fontAlgn="base" latinLnBrk="0" hangingPunct="1">
              <a:lnSpc>
                <a:spcPct val="100000"/>
              </a:lnSpc>
              <a:spcBef>
                <a:spcPct val="0"/>
              </a:spcBef>
              <a:spcAft>
                <a:spcPct val="0"/>
              </a:spcAft>
              <a:buClrTx/>
              <a:buSzTx/>
              <a:buFontTx/>
              <a:buNone/>
              <a:tabLst/>
            </a:pPr>
            <a:endParaRPr lang="es-ES" dirty="0" smtClean="0">
              <a:latin typeface="Arial" pitchFamily="34" charset="0"/>
              <a:ea typeface="Calibri" pitchFamily="34" charset="0"/>
              <a:cs typeface="Arial"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49 Rectángulo"/>
          <p:cNvSpPr/>
          <p:nvPr/>
        </p:nvSpPr>
        <p:spPr>
          <a:xfrm>
            <a:off x="785786" y="1643050"/>
            <a:ext cx="7572428" cy="221457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 name="1 Título"/>
          <p:cNvSpPr txBox="1">
            <a:spLocks/>
          </p:cNvSpPr>
          <p:nvPr/>
        </p:nvSpPr>
        <p:spPr>
          <a:xfrm>
            <a:off x="457200" y="500050"/>
            <a:ext cx="8229600" cy="1143000"/>
          </a:xfrm>
          <a:prstGeom prst="rect">
            <a:avLst/>
          </a:prstGeom>
        </p:spPr>
        <p:txBody>
          <a:bodyPr/>
          <a:lstStyle/>
          <a:p>
            <a:pPr fontAlgn="auto">
              <a:spcAft>
                <a:spcPts val="0"/>
              </a:spcAft>
            </a:pPr>
            <a:r>
              <a:rPr lang="es-EC" sz="4100" b="1" dirty="0" smtClean="0">
                <a:solidFill>
                  <a:schemeClr val="tx2"/>
                </a:solidFill>
                <a:effectLst>
                  <a:outerShdw blurRad="31750" dist="25400" dir="5400000" algn="tl" rotWithShape="0">
                    <a:srgbClr val="000000">
                      <a:alpha val="25000"/>
                    </a:srgbClr>
                  </a:outerShdw>
                </a:effectLst>
                <a:latin typeface="+mj-lt"/>
                <a:ea typeface="+mj-ea"/>
                <a:cs typeface="+mj-cs"/>
              </a:rPr>
              <a:t>DTW </a:t>
            </a:r>
            <a:r>
              <a:rPr lang="es-EC" sz="4100" b="1" smtClean="0">
                <a:solidFill>
                  <a:schemeClr val="tx2"/>
                </a:solidFill>
                <a:effectLst>
                  <a:outerShdw blurRad="31750" dist="25400" dir="5400000" algn="tl" rotWithShape="0">
                    <a:srgbClr val="000000">
                      <a:alpha val="25000"/>
                    </a:srgbClr>
                  </a:outerShdw>
                </a:effectLst>
                <a:latin typeface="+mj-lt"/>
                <a:ea typeface="+mj-ea"/>
                <a:cs typeface="+mj-cs"/>
              </a:rPr>
              <a:t>EN RECONOCIMIENTO </a:t>
            </a:r>
            <a:r>
              <a:rPr lang="es-EC" sz="4100" b="1" dirty="0" smtClean="0">
                <a:solidFill>
                  <a:schemeClr val="tx2"/>
                </a:solidFill>
                <a:effectLst>
                  <a:outerShdw blurRad="31750" dist="25400" dir="5400000" algn="tl" rotWithShape="0">
                    <a:srgbClr val="000000">
                      <a:alpha val="25000"/>
                    </a:srgbClr>
                  </a:outerShdw>
                </a:effectLst>
                <a:latin typeface="+mj-lt"/>
                <a:ea typeface="+mj-ea"/>
                <a:cs typeface="+mj-cs"/>
              </a:rPr>
              <a:t>DEL HABLA</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41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endParaRPr>
          </a:p>
        </p:txBody>
      </p:sp>
      <p:sp>
        <p:nvSpPr>
          <p:cNvPr id="67589"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7590" name="Rectangle 6"/>
          <p:cNvSpPr>
            <a:spLocks noChangeArrowheads="1"/>
          </p:cNvSpPr>
          <p:nvPr/>
        </p:nvSpPr>
        <p:spPr bwMode="auto">
          <a:xfrm>
            <a:off x="0" y="6572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67591" name="Rectangle 7"/>
          <p:cNvSpPr>
            <a:spLocks noChangeArrowheads="1"/>
          </p:cNvSpPr>
          <p:nvPr/>
        </p:nvSpPr>
        <p:spPr bwMode="auto">
          <a:xfrm>
            <a:off x="0" y="9048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7592" name="Rectangle 8"/>
          <p:cNvSpPr>
            <a:spLocks noChangeArrowheads="1"/>
          </p:cNvSpPr>
          <p:nvPr/>
        </p:nvSpPr>
        <p:spPr bwMode="auto">
          <a:xfrm>
            <a:off x="0" y="30765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861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987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987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9878"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9880"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9882"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9884" name="Rectangle 1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9886" name="Rectangle 1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1059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10598"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11621"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44"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143108" y="3428999"/>
            <a:ext cx="2214578" cy="290187"/>
          </a:xfrm>
          <a:prstGeom prst="rect">
            <a:avLst/>
          </a:prstGeom>
          <a:noFill/>
        </p:spPr>
      </p:pic>
      <p:pic>
        <p:nvPicPr>
          <p:cNvPr id="46" name="Picture 1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285852" y="2643182"/>
            <a:ext cx="6722710" cy="285752"/>
          </a:xfrm>
          <a:prstGeom prst="rect">
            <a:avLst/>
          </a:prstGeom>
          <a:noFill/>
        </p:spPr>
      </p:pic>
      <p:pic>
        <p:nvPicPr>
          <p:cNvPr id="48" name="Picture 5"/>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214678" y="1785926"/>
            <a:ext cx="2194736" cy="500066"/>
          </a:xfrm>
          <a:prstGeom prst="rect">
            <a:avLst/>
          </a:prstGeom>
          <a:noFill/>
        </p:spPr>
      </p:pic>
      <p:pic>
        <p:nvPicPr>
          <p:cNvPr id="49" name="Picture 13"/>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4500562" y="3429000"/>
            <a:ext cx="2071702" cy="260678"/>
          </a:xfrm>
          <a:prstGeom prst="rect">
            <a:avLst/>
          </a:prstGeom>
          <a:noFill/>
        </p:spPr>
      </p:pic>
      <p:cxnSp>
        <p:nvCxnSpPr>
          <p:cNvPr id="130" name="129 Conector recto"/>
          <p:cNvCxnSpPr/>
          <p:nvPr/>
        </p:nvCxnSpPr>
        <p:spPr>
          <a:xfrm>
            <a:off x="2143108" y="3357562"/>
            <a:ext cx="2286016" cy="4286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2" name="131 Conector recto"/>
          <p:cNvCxnSpPr/>
          <p:nvPr/>
        </p:nvCxnSpPr>
        <p:spPr>
          <a:xfrm rot="10800000" flipV="1">
            <a:off x="2071670" y="3286124"/>
            <a:ext cx="2286016" cy="5000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1" name="70 Abrir corchete"/>
          <p:cNvSpPr/>
          <p:nvPr/>
        </p:nvSpPr>
        <p:spPr>
          <a:xfrm>
            <a:off x="1643042" y="4143380"/>
            <a:ext cx="214314" cy="2286016"/>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 name="71 Abrir corchete"/>
          <p:cNvSpPr/>
          <p:nvPr/>
        </p:nvSpPr>
        <p:spPr>
          <a:xfrm flipH="1">
            <a:off x="3857620" y="4143380"/>
            <a:ext cx="214314" cy="2286016"/>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 name="72 CuadroTexto"/>
          <p:cNvSpPr txBox="1"/>
          <p:nvPr/>
        </p:nvSpPr>
        <p:spPr>
          <a:xfrm>
            <a:off x="1000100" y="5143512"/>
            <a:ext cx="1000132" cy="307777"/>
          </a:xfrm>
          <a:prstGeom prst="rect">
            <a:avLst/>
          </a:prstGeom>
          <a:noFill/>
        </p:spPr>
        <p:txBody>
          <a:bodyPr wrap="square" rtlCol="0">
            <a:spAutoFit/>
          </a:bodyPr>
          <a:lstStyle/>
          <a:p>
            <a:r>
              <a:rPr lang="es-EC" sz="1400" dirty="0" smtClean="0"/>
              <a:t>C1 = </a:t>
            </a:r>
            <a:endParaRPr lang="es-EC" sz="1400" dirty="0"/>
          </a:p>
        </p:txBody>
      </p:sp>
      <p:sp>
        <p:nvSpPr>
          <p:cNvPr id="74" name="73 CuadroTexto"/>
          <p:cNvSpPr txBox="1"/>
          <p:nvPr/>
        </p:nvSpPr>
        <p:spPr>
          <a:xfrm>
            <a:off x="1714480" y="4214818"/>
            <a:ext cx="1071538" cy="307777"/>
          </a:xfrm>
          <a:prstGeom prst="rect">
            <a:avLst/>
          </a:prstGeom>
          <a:noFill/>
        </p:spPr>
        <p:txBody>
          <a:bodyPr wrap="square" rtlCol="0">
            <a:spAutoFit/>
          </a:bodyPr>
          <a:lstStyle/>
          <a:p>
            <a:r>
              <a:rPr lang="es-EC" sz="1400" dirty="0" smtClean="0"/>
              <a:t>C1(1,1)</a:t>
            </a:r>
            <a:endParaRPr lang="es-EC" sz="1400" dirty="0"/>
          </a:p>
        </p:txBody>
      </p:sp>
      <p:sp>
        <p:nvSpPr>
          <p:cNvPr id="75" name="74 CuadroTexto"/>
          <p:cNvSpPr txBox="1"/>
          <p:nvPr/>
        </p:nvSpPr>
        <p:spPr>
          <a:xfrm>
            <a:off x="1714480" y="6000768"/>
            <a:ext cx="1357322" cy="307777"/>
          </a:xfrm>
          <a:prstGeom prst="rect">
            <a:avLst/>
          </a:prstGeom>
          <a:noFill/>
        </p:spPr>
        <p:txBody>
          <a:bodyPr wrap="square" rtlCol="0">
            <a:spAutoFit/>
          </a:bodyPr>
          <a:lstStyle/>
          <a:p>
            <a:r>
              <a:rPr lang="es-EC" sz="1400" dirty="0" smtClean="0"/>
              <a:t>C1(N,1)</a:t>
            </a:r>
            <a:endParaRPr lang="es-EC" sz="1400" dirty="0"/>
          </a:p>
        </p:txBody>
      </p:sp>
      <p:sp>
        <p:nvSpPr>
          <p:cNvPr id="76" name="75 CuadroTexto"/>
          <p:cNvSpPr txBox="1"/>
          <p:nvPr/>
        </p:nvSpPr>
        <p:spPr>
          <a:xfrm>
            <a:off x="1714480" y="4500570"/>
            <a:ext cx="1071538" cy="307777"/>
          </a:xfrm>
          <a:prstGeom prst="rect">
            <a:avLst/>
          </a:prstGeom>
          <a:noFill/>
        </p:spPr>
        <p:txBody>
          <a:bodyPr wrap="square" rtlCol="0">
            <a:spAutoFit/>
          </a:bodyPr>
          <a:lstStyle/>
          <a:p>
            <a:r>
              <a:rPr lang="es-EC" sz="1400" dirty="0" smtClean="0"/>
              <a:t>C1(2,1)</a:t>
            </a:r>
            <a:endParaRPr lang="es-EC" sz="1400" dirty="0"/>
          </a:p>
        </p:txBody>
      </p:sp>
      <p:sp>
        <p:nvSpPr>
          <p:cNvPr id="77" name="76 CuadroTexto"/>
          <p:cNvSpPr txBox="1"/>
          <p:nvPr/>
        </p:nvSpPr>
        <p:spPr>
          <a:xfrm>
            <a:off x="1714480" y="4786322"/>
            <a:ext cx="1071538" cy="307777"/>
          </a:xfrm>
          <a:prstGeom prst="rect">
            <a:avLst/>
          </a:prstGeom>
          <a:noFill/>
        </p:spPr>
        <p:txBody>
          <a:bodyPr wrap="square" rtlCol="0">
            <a:spAutoFit/>
          </a:bodyPr>
          <a:lstStyle/>
          <a:p>
            <a:r>
              <a:rPr lang="es-EC" sz="1400" dirty="0" smtClean="0"/>
              <a:t>C1(3,1)</a:t>
            </a:r>
            <a:endParaRPr lang="es-EC" sz="1400" dirty="0"/>
          </a:p>
        </p:txBody>
      </p:sp>
      <p:sp>
        <p:nvSpPr>
          <p:cNvPr id="78" name="77 CuadroTexto"/>
          <p:cNvSpPr txBox="1"/>
          <p:nvPr/>
        </p:nvSpPr>
        <p:spPr>
          <a:xfrm>
            <a:off x="1714480" y="5715016"/>
            <a:ext cx="1285884" cy="307777"/>
          </a:xfrm>
          <a:prstGeom prst="rect">
            <a:avLst/>
          </a:prstGeom>
          <a:noFill/>
        </p:spPr>
        <p:txBody>
          <a:bodyPr wrap="square" rtlCol="0">
            <a:spAutoFit/>
          </a:bodyPr>
          <a:lstStyle/>
          <a:p>
            <a:r>
              <a:rPr lang="es-EC" sz="1400" dirty="0" smtClean="0"/>
              <a:t>C1(N-1,1)</a:t>
            </a:r>
            <a:endParaRPr lang="es-EC" sz="1400" dirty="0"/>
          </a:p>
        </p:txBody>
      </p:sp>
      <p:sp>
        <p:nvSpPr>
          <p:cNvPr id="79" name="78 CuadroTexto"/>
          <p:cNvSpPr txBox="1"/>
          <p:nvPr/>
        </p:nvSpPr>
        <p:spPr>
          <a:xfrm>
            <a:off x="1714480" y="5429264"/>
            <a:ext cx="1357322" cy="307777"/>
          </a:xfrm>
          <a:prstGeom prst="rect">
            <a:avLst/>
          </a:prstGeom>
          <a:noFill/>
        </p:spPr>
        <p:txBody>
          <a:bodyPr wrap="square" rtlCol="0">
            <a:spAutoFit/>
          </a:bodyPr>
          <a:lstStyle/>
          <a:p>
            <a:r>
              <a:rPr lang="es-EC" sz="1400" dirty="0" smtClean="0"/>
              <a:t>C1(N-2,1)</a:t>
            </a:r>
            <a:endParaRPr lang="es-EC" sz="1400" dirty="0"/>
          </a:p>
        </p:txBody>
      </p:sp>
      <p:sp>
        <p:nvSpPr>
          <p:cNvPr id="80" name="79 CuadroTexto"/>
          <p:cNvSpPr txBox="1"/>
          <p:nvPr/>
        </p:nvSpPr>
        <p:spPr>
          <a:xfrm>
            <a:off x="3071802" y="4214818"/>
            <a:ext cx="1071538" cy="307777"/>
          </a:xfrm>
          <a:prstGeom prst="rect">
            <a:avLst/>
          </a:prstGeom>
          <a:noFill/>
        </p:spPr>
        <p:txBody>
          <a:bodyPr wrap="square" rtlCol="0">
            <a:spAutoFit/>
          </a:bodyPr>
          <a:lstStyle/>
          <a:p>
            <a:r>
              <a:rPr lang="es-EC" sz="1400" dirty="0" smtClean="0"/>
              <a:t>C1(1,k)</a:t>
            </a:r>
            <a:endParaRPr lang="es-EC" sz="1400" dirty="0"/>
          </a:p>
        </p:txBody>
      </p:sp>
      <p:sp>
        <p:nvSpPr>
          <p:cNvPr id="81" name="80 CuadroTexto"/>
          <p:cNvSpPr txBox="1"/>
          <p:nvPr/>
        </p:nvSpPr>
        <p:spPr>
          <a:xfrm>
            <a:off x="3071802" y="6000768"/>
            <a:ext cx="1071538" cy="307777"/>
          </a:xfrm>
          <a:prstGeom prst="rect">
            <a:avLst/>
          </a:prstGeom>
          <a:noFill/>
        </p:spPr>
        <p:txBody>
          <a:bodyPr wrap="square" rtlCol="0">
            <a:spAutoFit/>
          </a:bodyPr>
          <a:lstStyle/>
          <a:p>
            <a:r>
              <a:rPr lang="es-EC" sz="1400" dirty="0" smtClean="0"/>
              <a:t>C1(N ,k)</a:t>
            </a:r>
            <a:endParaRPr lang="es-EC" sz="1400" dirty="0"/>
          </a:p>
        </p:txBody>
      </p:sp>
      <p:sp>
        <p:nvSpPr>
          <p:cNvPr id="82" name="81 CuadroTexto"/>
          <p:cNvSpPr txBox="1"/>
          <p:nvPr/>
        </p:nvSpPr>
        <p:spPr>
          <a:xfrm>
            <a:off x="3071802" y="4500570"/>
            <a:ext cx="1071538" cy="307777"/>
          </a:xfrm>
          <a:prstGeom prst="rect">
            <a:avLst/>
          </a:prstGeom>
          <a:noFill/>
        </p:spPr>
        <p:txBody>
          <a:bodyPr wrap="square" rtlCol="0">
            <a:spAutoFit/>
          </a:bodyPr>
          <a:lstStyle/>
          <a:p>
            <a:r>
              <a:rPr lang="es-EC" sz="1400" dirty="0" smtClean="0"/>
              <a:t>C1(2,k)</a:t>
            </a:r>
            <a:endParaRPr lang="es-EC" sz="1400" dirty="0"/>
          </a:p>
        </p:txBody>
      </p:sp>
      <p:sp>
        <p:nvSpPr>
          <p:cNvPr id="129" name="128 CuadroTexto"/>
          <p:cNvSpPr txBox="1"/>
          <p:nvPr/>
        </p:nvSpPr>
        <p:spPr>
          <a:xfrm>
            <a:off x="3071802" y="4786322"/>
            <a:ext cx="1071538" cy="307777"/>
          </a:xfrm>
          <a:prstGeom prst="rect">
            <a:avLst/>
          </a:prstGeom>
          <a:noFill/>
        </p:spPr>
        <p:txBody>
          <a:bodyPr wrap="square" rtlCol="0">
            <a:spAutoFit/>
          </a:bodyPr>
          <a:lstStyle/>
          <a:p>
            <a:r>
              <a:rPr lang="es-EC" sz="1400" dirty="0" smtClean="0"/>
              <a:t>C1(3,k)</a:t>
            </a:r>
            <a:endParaRPr lang="es-EC" sz="1400" dirty="0"/>
          </a:p>
        </p:txBody>
      </p:sp>
      <p:sp>
        <p:nvSpPr>
          <p:cNvPr id="131" name="130 CuadroTexto"/>
          <p:cNvSpPr txBox="1"/>
          <p:nvPr/>
        </p:nvSpPr>
        <p:spPr>
          <a:xfrm>
            <a:off x="3071802" y="5715016"/>
            <a:ext cx="1071538" cy="307777"/>
          </a:xfrm>
          <a:prstGeom prst="rect">
            <a:avLst/>
          </a:prstGeom>
          <a:noFill/>
        </p:spPr>
        <p:txBody>
          <a:bodyPr wrap="square" rtlCol="0">
            <a:spAutoFit/>
          </a:bodyPr>
          <a:lstStyle/>
          <a:p>
            <a:r>
              <a:rPr lang="es-EC" sz="1400" dirty="0" smtClean="0"/>
              <a:t>C1(N-1,k)</a:t>
            </a:r>
            <a:endParaRPr lang="es-EC" sz="1400" dirty="0"/>
          </a:p>
        </p:txBody>
      </p:sp>
      <p:sp>
        <p:nvSpPr>
          <p:cNvPr id="133" name="132 CuadroTexto"/>
          <p:cNvSpPr txBox="1"/>
          <p:nvPr/>
        </p:nvSpPr>
        <p:spPr>
          <a:xfrm>
            <a:off x="3071802" y="5429264"/>
            <a:ext cx="1071538" cy="307777"/>
          </a:xfrm>
          <a:prstGeom prst="rect">
            <a:avLst/>
          </a:prstGeom>
          <a:noFill/>
        </p:spPr>
        <p:txBody>
          <a:bodyPr wrap="square" rtlCol="0">
            <a:spAutoFit/>
          </a:bodyPr>
          <a:lstStyle/>
          <a:p>
            <a:r>
              <a:rPr lang="es-EC" sz="1400" dirty="0" smtClean="0"/>
              <a:t>C1 (N-2,k)</a:t>
            </a:r>
            <a:endParaRPr lang="es-EC" sz="1400" dirty="0"/>
          </a:p>
        </p:txBody>
      </p:sp>
      <p:sp>
        <p:nvSpPr>
          <p:cNvPr id="134" name="133 CuadroTexto"/>
          <p:cNvSpPr txBox="1"/>
          <p:nvPr/>
        </p:nvSpPr>
        <p:spPr>
          <a:xfrm>
            <a:off x="2000232" y="5000636"/>
            <a:ext cx="285752" cy="1169551"/>
          </a:xfrm>
          <a:prstGeom prst="rect">
            <a:avLst/>
          </a:prstGeom>
          <a:noFill/>
        </p:spPr>
        <p:txBody>
          <a:bodyPr wrap="square" rtlCol="0">
            <a:spAutoFit/>
          </a:bodyPr>
          <a:lstStyle/>
          <a:p>
            <a:r>
              <a:rPr lang="es-EC" sz="1400" dirty="0" smtClean="0"/>
              <a:t>.</a:t>
            </a:r>
          </a:p>
          <a:p>
            <a:r>
              <a:rPr lang="es-EC" sz="1400" dirty="0" smtClean="0"/>
              <a:t>.</a:t>
            </a:r>
          </a:p>
          <a:p>
            <a:r>
              <a:rPr lang="es-EC" sz="1400" dirty="0" smtClean="0"/>
              <a:t>.</a:t>
            </a:r>
          </a:p>
          <a:p>
            <a:endParaRPr lang="es-EC" sz="1400" dirty="0" smtClean="0"/>
          </a:p>
          <a:p>
            <a:endParaRPr lang="es-EC" sz="1400" dirty="0"/>
          </a:p>
        </p:txBody>
      </p:sp>
      <p:sp>
        <p:nvSpPr>
          <p:cNvPr id="135" name="134 CuadroTexto"/>
          <p:cNvSpPr txBox="1"/>
          <p:nvPr/>
        </p:nvSpPr>
        <p:spPr>
          <a:xfrm>
            <a:off x="2643174" y="4214818"/>
            <a:ext cx="357190" cy="307777"/>
          </a:xfrm>
          <a:prstGeom prst="rect">
            <a:avLst/>
          </a:prstGeom>
          <a:noFill/>
        </p:spPr>
        <p:txBody>
          <a:bodyPr wrap="square" rtlCol="0">
            <a:spAutoFit/>
          </a:bodyPr>
          <a:lstStyle/>
          <a:p>
            <a:r>
              <a:rPr lang="es-EC" sz="1400" dirty="0" smtClean="0"/>
              <a:t>…</a:t>
            </a:r>
            <a:endParaRPr lang="es-EC" sz="1400" dirty="0"/>
          </a:p>
        </p:txBody>
      </p:sp>
      <p:sp>
        <p:nvSpPr>
          <p:cNvPr id="136" name="135 CuadroTexto"/>
          <p:cNvSpPr txBox="1"/>
          <p:nvPr/>
        </p:nvSpPr>
        <p:spPr>
          <a:xfrm>
            <a:off x="2643174" y="4500570"/>
            <a:ext cx="357190" cy="307777"/>
          </a:xfrm>
          <a:prstGeom prst="rect">
            <a:avLst/>
          </a:prstGeom>
          <a:noFill/>
        </p:spPr>
        <p:txBody>
          <a:bodyPr wrap="square" rtlCol="0">
            <a:spAutoFit/>
          </a:bodyPr>
          <a:lstStyle/>
          <a:p>
            <a:r>
              <a:rPr lang="es-EC" sz="1400" dirty="0" smtClean="0"/>
              <a:t>…</a:t>
            </a:r>
            <a:endParaRPr lang="es-EC" sz="1400" dirty="0"/>
          </a:p>
        </p:txBody>
      </p:sp>
      <p:sp>
        <p:nvSpPr>
          <p:cNvPr id="137" name="136 CuadroTexto"/>
          <p:cNvSpPr txBox="1"/>
          <p:nvPr/>
        </p:nvSpPr>
        <p:spPr>
          <a:xfrm>
            <a:off x="2643174" y="4786322"/>
            <a:ext cx="357190" cy="307777"/>
          </a:xfrm>
          <a:prstGeom prst="rect">
            <a:avLst/>
          </a:prstGeom>
          <a:noFill/>
        </p:spPr>
        <p:txBody>
          <a:bodyPr wrap="square" rtlCol="0">
            <a:spAutoFit/>
          </a:bodyPr>
          <a:lstStyle/>
          <a:p>
            <a:r>
              <a:rPr lang="es-EC" sz="1400" dirty="0" smtClean="0"/>
              <a:t>…</a:t>
            </a:r>
            <a:endParaRPr lang="es-EC" sz="1400" dirty="0"/>
          </a:p>
        </p:txBody>
      </p:sp>
      <p:sp>
        <p:nvSpPr>
          <p:cNvPr id="138" name="137 CuadroTexto"/>
          <p:cNvSpPr txBox="1"/>
          <p:nvPr/>
        </p:nvSpPr>
        <p:spPr>
          <a:xfrm>
            <a:off x="2643174" y="5429264"/>
            <a:ext cx="357190" cy="307777"/>
          </a:xfrm>
          <a:prstGeom prst="rect">
            <a:avLst/>
          </a:prstGeom>
          <a:noFill/>
        </p:spPr>
        <p:txBody>
          <a:bodyPr wrap="square" rtlCol="0">
            <a:spAutoFit/>
          </a:bodyPr>
          <a:lstStyle/>
          <a:p>
            <a:r>
              <a:rPr lang="es-EC" sz="1400" dirty="0" smtClean="0"/>
              <a:t>…</a:t>
            </a:r>
            <a:endParaRPr lang="es-EC" sz="1400" dirty="0"/>
          </a:p>
        </p:txBody>
      </p:sp>
      <p:sp>
        <p:nvSpPr>
          <p:cNvPr id="139" name="138 CuadroTexto"/>
          <p:cNvSpPr txBox="1"/>
          <p:nvPr/>
        </p:nvSpPr>
        <p:spPr>
          <a:xfrm>
            <a:off x="2643174" y="5715016"/>
            <a:ext cx="357190" cy="307777"/>
          </a:xfrm>
          <a:prstGeom prst="rect">
            <a:avLst/>
          </a:prstGeom>
          <a:noFill/>
        </p:spPr>
        <p:txBody>
          <a:bodyPr wrap="square" rtlCol="0">
            <a:spAutoFit/>
          </a:bodyPr>
          <a:lstStyle/>
          <a:p>
            <a:r>
              <a:rPr lang="es-EC" sz="1400" dirty="0" smtClean="0"/>
              <a:t>…</a:t>
            </a:r>
            <a:endParaRPr lang="es-EC" sz="1400" dirty="0"/>
          </a:p>
        </p:txBody>
      </p:sp>
      <p:sp>
        <p:nvSpPr>
          <p:cNvPr id="140" name="139 CuadroTexto"/>
          <p:cNvSpPr txBox="1"/>
          <p:nvPr/>
        </p:nvSpPr>
        <p:spPr>
          <a:xfrm>
            <a:off x="2643174" y="6000768"/>
            <a:ext cx="357190" cy="307777"/>
          </a:xfrm>
          <a:prstGeom prst="rect">
            <a:avLst/>
          </a:prstGeom>
          <a:noFill/>
        </p:spPr>
        <p:txBody>
          <a:bodyPr wrap="square" rtlCol="0">
            <a:spAutoFit/>
          </a:bodyPr>
          <a:lstStyle/>
          <a:p>
            <a:r>
              <a:rPr lang="es-EC" sz="1400" dirty="0" smtClean="0"/>
              <a:t>…</a:t>
            </a:r>
            <a:endParaRPr lang="es-EC" sz="1400" dirty="0"/>
          </a:p>
        </p:txBody>
      </p:sp>
      <p:sp>
        <p:nvSpPr>
          <p:cNvPr id="141" name="140 CuadroTexto"/>
          <p:cNvSpPr txBox="1"/>
          <p:nvPr/>
        </p:nvSpPr>
        <p:spPr>
          <a:xfrm>
            <a:off x="3357554" y="5000636"/>
            <a:ext cx="285752" cy="1169551"/>
          </a:xfrm>
          <a:prstGeom prst="rect">
            <a:avLst/>
          </a:prstGeom>
          <a:noFill/>
        </p:spPr>
        <p:txBody>
          <a:bodyPr wrap="square" rtlCol="0">
            <a:spAutoFit/>
          </a:bodyPr>
          <a:lstStyle/>
          <a:p>
            <a:r>
              <a:rPr lang="es-EC" sz="1400" dirty="0" smtClean="0"/>
              <a:t>.</a:t>
            </a:r>
          </a:p>
          <a:p>
            <a:r>
              <a:rPr lang="es-EC" sz="1400" dirty="0" smtClean="0"/>
              <a:t>.</a:t>
            </a:r>
          </a:p>
          <a:p>
            <a:r>
              <a:rPr lang="es-EC" sz="1400" dirty="0" smtClean="0"/>
              <a:t>.</a:t>
            </a:r>
          </a:p>
          <a:p>
            <a:endParaRPr lang="es-EC" sz="1400" dirty="0" smtClean="0"/>
          </a:p>
          <a:p>
            <a:endParaRPr lang="es-EC" sz="1400" dirty="0"/>
          </a:p>
        </p:txBody>
      </p:sp>
      <p:sp>
        <p:nvSpPr>
          <p:cNvPr id="142" name="141 Abrir corchete"/>
          <p:cNvSpPr/>
          <p:nvPr/>
        </p:nvSpPr>
        <p:spPr>
          <a:xfrm>
            <a:off x="5500694" y="4214818"/>
            <a:ext cx="214314" cy="2286016"/>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3" name="142 Abrir corchete"/>
          <p:cNvSpPr/>
          <p:nvPr/>
        </p:nvSpPr>
        <p:spPr>
          <a:xfrm flipH="1">
            <a:off x="7715272" y="4214818"/>
            <a:ext cx="214314" cy="2286016"/>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4" name="143 CuadroTexto"/>
          <p:cNvSpPr txBox="1"/>
          <p:nvPr/>
        </p:nvSpPr>
        <p:spPr>
          <a:xfrm>
            <a:off x="4929190" y="5143512"/>
            <a:ext cx="1000132" cy="307777"/>
          </a:xfrm>
          <a:prstGeom prst="rect">
            <a:avLst/>
          </a:prstGeom>
          <a:noFill/>
        </p:spPr>
        <p:txBody>
          <a:bodyPr wrap="square" rtlCol="0">
            <a:spAutoFit/>
          </a:bodyPr>
          <a:lstStyle/>
          <a:p>
            <a:r>
              <a:rPr lang="es-EC" sz="1400" dirty="0" smtClean="0"/>
              <a:t>C2 = </a:t>
            </a:r>
            <a:endParaRPr lang="es-EC" sz="1400" dirty="0"/>
          </a:p>
        </p:txBody>
      </p:sp>
      <p:sp>
        <p:nvSpPr>
          <p:cNvPr id="145" name="144 CuadroTexto"/>
          <p:cNvSpPr txBox="1"/>
          <p:nvPr/>
        </p:nvSpPr>
        <p:spPr>
          <a:xfrm>
            <a:off x="5572132" y="4286256"/>
            <a:ext cx="1071538" cy="307777"/>
          </a:xfrm>
          <a:prstGeom prst="rect">
            <a:avLst/>
          </a:prstGeom>
          <a:noFill/>
        </p:spPr>
        <p:txBody>
          <a:bodyPr wrap="square" rtlCol="0">
            <a:spAutoFit/>
          </a:bodyPr>
          <a:lstStyle/>
          <a:p>
            <a:r>
              <a:rPr lang="es-EC" sz="1400" dirty="0" smtClean="0"/>
              <a:t>C2(1,1)</a:t>
            </a:r>
            <a:endParaRPr lang="es-EC" sz="1400" dirty="0"/>
          </a:p>
        </p:txBody>
      </p:sp>
      <p:sp>
        <p:nvSpPr>
          <p:cNvPr id="146" name="145 CuadroTexto"/>
          <p:cNvSpPr txBox="1"/>
          <p:nvPr/>
        </p:nvSpPr>
        <p:spPr>
          <a:xfrm>
            <a:off x="5572132" y="6072206"/>
            <a:ext cx="1357322" cy="307777"/>
          </a:xfrm>
          <a:prstGeom prst="rect">
            <a:avLst/>
          </a:prstGeom>
          <a:noFill/>
        </p:spPr>
        <p:txBody>
          <a:bodyPr wrap="square" rtlCol="0">
            <a:spAutoFit/>
          </a:bodyPr>
          <a:lstStyle/>
          <a:p>
            <a:r>
              <a:rPr lang="es-EC" sz="1400" dirty="0" smtClean="0"/>
              <a:t>C2(M,1)</a:t>
            </a:r>
            <a:endParaRPr lang="es-EC" sz="1400" dirty="0"/>
          </a:p>
        </p:txBody>
      </p:sp>
      <p:sp>
        <p:nvSpPr>
          <p:cNvPr id="147" name="146 CuadroTexto"/>
          <p:cNvSpPr txBox="1"/>
          <p:nvPr/>
        </p:nvSpPr>
        <p:spPr>
          <a:xfrm>
            <a:off x="5572132" y="4572008"/>
            <a:ext cx="1071538" cy="307777"/>
          </a:xfrm>
          <a:prstGeom prst="rect">
            <a:avLst/>
          </a:prstGeom>
          <a:noFill/>
        </p:spPr>
        <p:txBody>
          <a:bodyPr wrap="square" rtlCol="0">
            <a:spAutoFit/>
          </a:bodyPr>
          <a:lstStyle/>
          <a:p>
            <a:r>
              <a:rPr lang="es-EC" sz="1400" dirty="0" smtClean="0"/>
              <a:t>C2(2,1)</a:t>
            </a:r>
            <a:endParaRPr lang="es-EC" sz="1400" dirty="0"/>
          </a:p>
        </p:txBody>
      </p:sp>
      <p:sp>
        <p:nvSpPr>
          <p:cNvPr id="148" name="147 CuadroTexto"/>
          <p:cNvSpPr txBox="1"/>
          <p:nvPr/>
        </p:nvSpPr>
        <p:spPr>
          <a:xfrm>
            <a:off x="5572132" y="4857760"/>
            <a:ext cx="1071538" cy="307777"/>
          </a:xfrm>
          <a:prstGeom prst="rect">
            <a:avLst/>
          </a:prstGeom>
          <a:noFill/>
        </p:spPr>
        <p:txBody>
          <a:bodyPr wrap="square" rtlCol="0">
            <a:spAutoFit/>
          </a:bodyPr>
          <a:lstStyle/>
          <a:p>
            <a:r>
              <a:rPr lang="es-EC" sz="1400" dirty="0" smtClean="0"/>
              <a:t>C2(3,1)</a:t>
            </a:r>
            <a:endParaRPr lang="es-EC" sz="1400" dirty="0"/>
          </a:p>
        </p:txBody>
      </p:sp>
      <p:sp>
        <p:nvSpPr>
          <p:cNvPr id="149" name="148 CuadroTexto"/>
          <p:cNvSpPr txBox="1"/>
          <p:nvPr/>
        </p:nvSpPr>
        <p:spPr>
          <a:xfrm>
            <a:off x="5572132" y="5786454"/>
            <a:ext cx="1285884" cy="307777"/>
          </a:xfrm>
          <a:prstGeom prst="rect">
            <a:avLst/>
          </a:prstGeom>
          <a:noFill/>
        </p:spPr>
        <p:txBody>
          <a:bodyPr wrap="square" rtlCol="0">
            <a:spAutoFit/>
          </a:bodyPr>
          <a:lstStyle/>
          <a:p>
            <a:r>
              <a:rPr lang="es-EC" sz="1400" dirty="0" smtClean="0"/>
              <a:t>C2(M-1,1)</a:t>
            </a:r>
            <a:endParaRPr lang="es-EC" sz="1400" dirty="0"/>
          </a:p>
        </p:txBody>
      </p:sp>
      <p:sp>
        <p:nvSpPr>
          <p:cNvPr id="150" name="149 CuadroTexto"/>
          <p:cNvSpPr txBox="1"/>
          <p:nvPr/>
        </p:nvSpPr>
        <p:spPr>
          <a:xfrm>
            <a:off x="5572132" y="5500702"/>
            <a:ext cx="1357322" cy="307777"/>
          </a:xfrm>
          <a:prstGeom prst="rect">
            <a:avLst/>
          </a:prstGeom>
          <a:noFill/>
        </p:spPr>
        <p:txBody>
          <a:bodyPr wrap="square" rtlCol="0">
            <a:spAutoFit/>
          </a:bodyPr>
          <a:lstStyle/>
          <a:p>
            <a:r>
              <a:rPr lang="es-EC" sz="1400" dirty="0" smtClean="0"/>
              <a:t>C2(M-2,1)</a:t>
            </a:r>
            <a:endParaRPr lang="es-EC" sz="1400" dirty="0"/>
          </a:p>
        </p:txBody>
      </p:sp>
      <p:sp>
        <p:nvSpPr>
          <p:cNvPr id="151" name="150 CuadroTexto"/>
          <p:cNvSpPr txBox="1"/>
          <p:nvPr/>
        </p:nvSpPr>
        <p:spPr>
          <a:xfrm>
            <a:off x="6929454" y="4286256"/>
            <a:ext cx="1071538" cy="307777"/>
          </a:xfrm>
          <a:prstGeom prst="rect">
            <a:avLst/>
          </a:prstGeom>
          <a:noFill/>
        </p:spPr>
        <p:txBody>
          <a:bodyPr wrap="square" rtlCol="0">
            <a:spAutoFit/>
          </a:bodyPr>
          <a:lstStyle/>
          <a:p>
            <a:r>
              <a:rPr lang="es-EC" sz="1400" dirty="0" smtClean="0"/>
              <a:t>C2(1,k)</a:t>
            </a:r>
            <a:endParaRPr lang="es-EC" sz="1400" dirty="0"/>
          </a:p>
        </p:txBody>
      </p:sp>
      <p:sp>
        <p:nvSpPr>
          <p:cNvPr id="152" name="151 CuadroTexto"/>
          <p:cNvSpPr txBox="1"/>
          <p:nvPr/>
        </p:nvSpPr>
        <p:spPr>
          <a:xfrm>
            <a:off x="6929454" y="6072206"/>
            <a:ext cx="1071538" cy="307777"/>
          </a:xfrm>
          <a:prstGeom prst="rect">
            <a:avLst/>
          </a:prstGeom>
          <a:noFill/>
        </p:spPr>
        <p:txBody>
          <a:bodyPr wrap="square" rtlCol="0">
            <a:spAutoFit/>
          </a:bodyPr>
          <a:lstStyle/>
          <a:p>
            <a:r>
              <a:rPr lang="es-EC" sz="1400" dirty="0" smtClean="0"/>
              <a:t>C2(M ,k)</a:t>
            </a:r>
            <a:endParaRPr lang="es-EC" sz="1400" dirty="0"/>
          </a:p>
        </p:txBody>
      </p:sp>
      <p:sp>
        <p:nvSpPr>
          <p:cNvPr id="153" name="152 CuadroTexto"/>
          <p:cNvSpPr txBox="1"/>
          <p:nvPr/>
        </p:nvSpPr>
        <p:spPr>
          <a:xfrm>
            <a:off x="6929454" y="4572008"/>
            <a:ext cx="1071538" cy="307777"/>
          </a:xfrm>
          <a:prstGeom prst="rect">
            <a:avLst/>
          </a:prstGeom>
          <a:noFill/>
        </p:spPr>
        <p:txBody>
          <a:bodyPr wrap="square" rtlCol="0">
            <a:spAutoFit/>
          </a:bodyPr>
          <a:lstStyle/>
          <a:p>
            <a:r>
              <a:rPr lang="es-EC" sz="1400" dirty="0" smtClean="0"/>
              <a:t>C2(2,k)</a:t>
            </a:r>
            <a:endParaRPr lang="es-EC" sz="1400" dirty="0"/>
          </a:p>
        </p:txBody>
      </p:sp>
      <p:sp>
        <p:nvSpPr>
          <p:cNvPr id="154" name="153 CuadroTexto"/>
          <p:cNvSpPr txBox="1"/>
          <p:nvPr/>
        </p:nvSpPr>
        <p:spPr>
          <a:xfrm>
            <a:off x="6929454" y="4857760"/>
            <a:ext cx="1071538" cy="307777"/>
          </a:xfrm>
          <a:prstGeom prst="rect">
            <a:avLst/>
          </a:prstGeom>
          <a:noFill/>
        </p:spPr>
        <p:txBody>
          <a:bodyPr wrap="square" rtlCol="0">
            <a:spAutoFit/>
          </a:bodyPr>
          <a:lstStyle/>
          <a:p>
            <a:r>
              <a:rPr lang="es-EC" sz="1400" dirty="0" smtClean="0"/>
              <a:t>C2(3,k)</a:t>
            </a:r>
            <a:endParaRPr lang="es-EC" sz="1400" dirty="0"/>
          </a:p>
        </p:txBody>
      </p:sp>
      <p:sp>
        <p:nvSpPr>
          <p:cNvPr id="155" name="154 CuadroTexto"/>
          <p:cNvSpPr txBox="1"/>
          <p:nvPr/>
        </p:nvSpPr>
        <p:spPr>
          <a:xfrm>
            <a:off x="6929454" y="5786454"/>
            <a:ext cx="1071538" cy="307777"/>
          </a:xfrm>
          <a:prstGeom prst="rect">
            <a:avLst/>
          </a:prstGeom>
          <a:noFill/>
        </p:spPr>
        <p:txBody>
          <a:bodyPr wrap="square" rtlCol="0">
            <a:spAutoFit/>
          </a:bodyPr>
          <a:lstStyle/>
          <a:p>
            <a:r>
              <a:rPr lang="es-EC" sz="1400" dirty="0" smtClean="0"/>
              <a:t>C2(M-1,k)</a:t>
            </a:r>
            <a:endParaRPr lang="es-EC" sz="1400" dirty="0"/>
          </a:p>
        </p:txBody>
      </p:sp>
      <p:sp>
        <p:nvSpPr>
          <p:cNvPr id="156" name="155 CuadroTexto"/>
          <p:cNvSpPr txBox="1"/>
          <p:nvPr/>
        </p:nvSpPr>
        <p:spPr>
          <a:xfrm>
            <a:off x="6929454" y="5500702"/>
            <a:ext cx="1214446" cy="307777"/>
          </a:xfrm>
          <a:prstGeom prst="rect">
            <a:avLst/>
          </a:prstGeom>
          <a:noFill/>
        </p:spPr>
        <p:txBody>
          <a:bodyPr wrap="square" rtlCol="0">
            <a:spAutoFit/>
          </a:bodyPr>
          <a:lstStyle/>
          <a:p>
            <a:r>
              <a:rPr lang="es-EC" sz="1400" dirty="0" smtClean="0"/>
              <a:t>C2 (M-2,k)</a:t>
            </a:r>
            <a:endParaRPr lang="es-EC" sz="1400" dirty="0"/>
          </a:p>
        </p:txBody>
      </p:sp>
      <p:sp>
        <p:nvSpPr>
          <p:cNvPr id="157" name="156 CuadroTexto"/>
          <p:cNvSpPr txBox="1"/>
          <p:nvPr/>
        </p:nvSpPr>
        <p:spPr>
          <a:xfrm>
            <a:off x="5857884" y="5072074"/>
            <a:ext cx="285752" cy="954107"/>
          </a:xfrm>
          <a:prstGeom prst="rect">
            <a:avLst/>
          </a:prstGeom>
          <a:noFill/>
        </p:spPr>
        <p:txBody>
          <a:bodyPr wrap="square" rtlCol="0">
            <a:spAutoFit/>
          </a:bodyPr>
          <a:lstStyle/>
          <a:p>
            <a:r>
              <a:rPr lang="es-EC" sz="1400" dirty="0" smtClean="0"/>
              <a:t>.</a:t>
            </a:r>
          </a:p>
          <a:p>
            <a:r>
              <a:rPr lang="es-EC" sz="1400" dirty="0" smtClean="0"/>
              <a:t>.</a:t>
            </a:r>
          </a:p>
          <a:p>
            <a:r>
              <a:rPr lang="es-EC" sz="1400" dirty="0" smtClean="0"/>
              <a:t>.</a:t>
            </a:r>
          </a:p>
          <a:p>
            <a:endParaRPr lang="es-EC" sz="1400" dirty="0"/>
          </a:p>
        </p:txBody>
      </p:sp>
      <p:sp>
        <p:nvSpPr>
          <p:cNvPr id="158" name="157 CuadroTexto"/>
          <p:cNvSpPr txBox="1"/>
          <p:nvPr/>
        </p:nvSpPr>
        <p:spPr>
          <a:xfrm>
            <a:off x="6500826" y="4286256"/>
            <a:ext cx="357190" cy="307777"/>
          </a:xfrm>
          <a:prstGeom prst="rect">
            <a:avLst/>
          </a:prstGeom>
          <a:noFill/>
        </p:spPr>
        <p:txBody>
          <a:bodyPr wrap="square" rtlCol="0">
            <a:spAutoFit/>
          </a:bodyPr>
          <a:lstStyle/>
          <a:p>
            <a:r>
              <a:rPr lang="es-EC" sz="1400" dirty="0" smtClean="0"/>
              <a:t>…</a:t>
            </a:r>
            <a:endParaRPr lang="es-EC" sz="1400" dirty="0"/>
          </a:p>
        </p:txBody>
      </p:sp>
      <p:sp>
        <p:nvSpPr>
          <p:cNvPr id="159" name="158 CuadroTexto"/>
          <p:cNvSpPr txBox="1"/>
          <p:nvPr/>
        </p:nvSpPr>
        <p:spPr>
          <a:xfrm>
            <a:off x="6500826" y="4572008"/>
            <a:ext cx="357190" cy="307777"/>
          </a:xfrm>
          <a:prstGeom prst="rect">
            <a:avLst/>
          </a:prstGeom>
          <a:noFill/>
        </p:spPr>
        <p:txBody>
          <a:bodyPr wrap="square" rtlCol="0">
            <a:spAutoFit/>
          </a:bodyPr>
          <a:lstStyle/>
          <a:p>
            <a:r>
              <a:rPr lang="es-EC" sz="1400" dirty="0" smtClean="0"/>
              <a:t>…</a:t>
            </a:r>
            <a:endParaRPr lang="es-EC" sz="1400" dirty="0"/>
          </a:p>
        </p:txBody>
      </p:sp>
      <p:sp>
        <p:nvSpPr>
          <p:cNvPr id="160" name="159 CuadroTexto"/>
          <p:cNvSpPr txBox="1"/>
          <p:nvPr/>
        </p:nvSpPr>
        <p:spPr>
          <a:xfrm>
            <a:off x="6500826" y="4857760"/>
            <a:ext cx="357190" cy="307777"/>
          </a:xfrm>
          <a:prstGeom prst="rect">
            <a:avLst/>
          </a:prstGeom>
          <a:noFill/>
        </p:spPr>
        <p:txBody>
          <a:bodyPr wrap="square" rtlCol="0">
            <a:spAutoFit/>
          </a:bodyPr>
          <a:lstStyle/>
          <a:p>
            <a:r>
              <a:rPr lang="es-EC" sz="1400" dirty="0" smtClean="0"/>
              <a:t>…</a:t>
            </a:r>
            <a:endParaRPr lang="es-EC" sz="1400" dirty="0"/>
          </a:p>
        </p:txBody>
      </p:sp>
      <p:sp>
        <p:nvSpPr>
          <p:cNvPr id="161" name="160 CuadroTexto"/>
          <p:cNvSpPr txBox="1"/>
          <p:nvPr/>
        </p:nvSpPr>
        <p:spPr>
          <a:xfrm>
            <a:off x="6500826" y="5500702"/>
            <a:ext cx="357190" cy="307777"/>
          </a:xfrm>
          <a:prstGeom prst="rect">
            <a:avLst/>
          </a:prstGeom>
          <a:noFill/>
        </p:spPr>
        <p:txBody>
          <a:bodyPr wrap="square" rtlCol="0">
            <a:spAutoFit/>
          </a:bodyPr>
          <a:lstStyle/>
          <a:p>
            <a:r>
              <a:rPr lang="es-EC" sz="1400" dirty="0" smtClean="0"/>
              <a:t>…</a:t>
            </a:r>
            <a:endParaRPr lang="es-EC" sz="1400" dirty="0"/>
          </a:p>
        </p:txBody>
      </p:sp>
      <p:sp>
        <p:nvSpPr>
          <p:cNvPr id="162" name="161 CuadroTexto"/>
          <p:cNvSpPr txBox="1"/>
          <p:nvPr/>
        </p:nvSpPr>
        <p:spPr>
          <a:xfrm>
            <a:off x="6500826" y="5786454"/>
            <a:ext cx="357190" cy="307777"/>
          </a:xfrm>
          <a:prstGeom prst="rect">
            <a:avLst/>
          </a:prstGeom>
          <a:noFill/>
        </p:spPr>
        <p:txBody>
          <a:bodyPr wrap="square" rtlCol="0">
            <a:spAutoFit/>
          </a:bodyPr>
          <a:lstStyle/>
          <a:p>
            <a:r>
              <a:rPr lang="es-EC" sz="1400" dirty="0" smtClean="0"/>
              <a:t>…</a:t>
            </a:r>
            <a:endParaRPr lang="es-EC" sz="1400" dirty="0"/>
          </a:p>
        </p:txBody>
      </p:sp>
      <p:sp>
        <p:nvSpPr>
          <p:cNvPr id="163" name="162 CuadroTexto"/>
          <p:cNvSpPr txBox="1"/>
          <p:nvPr/>
        </p:nvSpPr>
        <p:spPr>
          <a:xfrm>
            <a:off x="6500826" y="6072206"/>
            <a:ext cx="357190" cy="307777"/>
          </a:xfrm>
          <a:prstGeom prst="rect">
            <a:avLst/>
          </a:prstGeom>
          <a:noFill/>
        </p:spPr>
        <p:txBody>
          <a:bodyPr wrap="square" rtlCol="0">
            <a:spAutoFit/>
          </a:bodyPr>
          <a:lstStyle/>
          <a:p>
            <a:r>
              <a:rPr lang="es-EC" sz="1400" dirty="0" smtClean="0"/>
              <a:t>…</a:t>
            </a:r>
            <a:endParaRPr lang="es-EC" sz="1400" dirty="0"/>
          </a:p>
        </p:txBody>
      </p:sp>
      <p:sp>
        <p:nvSpPr>
          <p:cNvPr id="164" name="163 CuadroTexto"/>
          <p:cNvSpPr txBox="1"/>
          <p:nvPr/>
        </p:nvSpPr>
        <p:spPr>
          <a:xfrm>
            <a:off x="7215206" y="5072074"/>
            <a:ext cx="285752" cy="1169551"/>
          </a:xfrm>
          <a:prstGeom prst="rect">
            <a:avLst/>
          </a:prstGeom>
          <a:noFill/>
        </p:spPr>
        <p:txBody>
          <a:bodyPr wrap="square" rtlCol="0">
            <a:spAutoFit/>
          </a:bodyPr>
          <a:lstStyle/>
          <a:p>
            <a:r>
              <a:rPr lang="es-EC" sz="1400" dirty="0" smtClean="0"/>
              <a:t>.</a:t>
            </a:r>
          </a:p>
          <a:p>
            <a:r>
              <a:rPr lang="es-EC" sz="1400" dirty="0" smtClean="0"/>
              <a:t>.</a:t>
            </a:r>
          </a:p>
          <a:p>
            <a:r>
              <a:rPr lang="es-EC" sz="1400" dirty="0" smtClean="0"/>
              <a:t>.</a:t>
            </a:r>
          </a:p>
          <a:p>
            <a:endParaRPr lang="es-EC" sz="1400" dirty="0" smtClean="0"/>
          </a:p>
          <a:p>
            <a:endParaRPr lang="es-EC" sz="1400" dirty="0"/>
          </a:p>
        </p:txBody>
      </p:sp>
      <p:sp>
        <p:nvSpPr>
          <p:cNvPr id="165" name="164 CuadroTexto"/>
          <p:cNvSpPr txBox="1"/>
          <p:nvPr/>
        </p:nvSpPr>
        <p:spPr>
          <a:xfrm>
            <a:off x="4143372" y="6357958"/>
            <a:ext cx="714380" cy="307777"/>
          </a:xfrm>
          <a:prstGeom prst="rect">
            <a:avLst/>
          </a:prstGeom>
          <a:noFill/>
        </p:spPr>
        <p:txBody>
          <a:bodyPr wrap="square" rtlCol="0">
            <a:spAutoFit/>
          </a:bodyPr>
          <a:lstStyle/>
          <a:p>
            <a:r>
              <a:rPr lang="es-EC" sz="1400" dirty="0" smtClean="0"/>
              <a:t>Nxk</a:t>
            </a:r>
            <a:endParaRPr lang="es-EC" sz="1400" dirty="0"/>
          </a:p>
        </p:txBody>
      </p:sp>
      <p:sp>
        <p:nvSpPr>
          <p:cNvPr id="166" name="165 CuadroTexto"/>
          <p:cNvSpPr txBox="1"/>
          <p:nvPr/>
        </p:nvSpPr>
        <p:spPr>
          <a:xfrm>
            <a:off x="7929586" y="6286520"/>
            <a:ext cx="714380" cy="307777"/>
          </a:xfrm>
          <a:prstGeom prst="rect">
            <a:avLst/>
          </a:prstGeom>
          <a:noFill/>
        </p:spPr>
        <p:txBody>
          <a:bodyPr wrap="square" rtlCol="0">
            <a:spAutoFit/>
          </a:bodyPr>
          <a:lstStyle/>
          <a:p>
            <a:r>
              <a:rPr lang="es-EC" sz="1400" dirty="0" smtClean="0"/>
              <a:t>Mxk</a:t>
            </a:r>
            <a:endParaRPr lang="es-EC" sz="14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145 Rectángulo"/>
          <p:cNvSpPr/>
          <p:nvPr/>
        </p:nvSpPr>
        <p:spPr>
          <a:xfrm>
            <a:off x="6000760" y="5286388"/>
            <a:ext cx="2928958" cy="100013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 name="1 Título"/>
          <p:cNvSpPr txBox="1">
            <a:spLocks/>
          </p:cNvSpPr>
          <p:nvPr/>
        </p:nvSpPr>
        <p:spPr>
          <a:xfrm>
            <a:off x="457200" y="500050"/>
            <a:ext cx="8229600" cy="1143000"/>
          </a:xfrm>
          <a:prstGeom prst="rect">
            <a:avLst/>
          </a:prstGeom>
        </p:spPr>
        <p:txBody>
          <a:bodyPr/>
          <a:lstStyle/>
          <a:p>
            <a:pPr fontAlgn="auto">
              <a:spcAft>
                <a:spcPts val="0"/>
              </a:spcAft>
            </a:pPr>
            <a:r>
              <a:rPr lang="es-EC" sz="4100" b="1" dirty="0" smtClean="0">
                <a:solidFill>
                  <a:schemeClr val="tx2"/>
                </a:solidFill>
                <a:effectLst>
                  <a:outerShdw blurRad="31750" dist="25400" dir="5400000" algn="tl" rotWithShape="0">
                    <a:srgbClr val="000000">
                      <a:alpha val="25000"/>
                    </a:srgbClr>
                  </a:outerShdw>
                </a:effectLst>
                <a:latin typeface="+mj-lt"/>
                <a:ea typeface="+mj-ea"/>
                <a:cs typeface="+mj-cs"/>
              </a:rPr>
              <a:t>DTW </a:t>
            </a:r>
            <a:r>
              <a:rPr lang="es-EC" sz="4100" b="1" smtClean="0">
                <a:solidFill>
                  <a:schemeClr val="tx2"/>
                </a:solidFill>
                <a:effectLst>
                  <a:outerShdw blurRad="31750" dist="25400" dir="5400000" algn="tl" rotWithShape="0">
                    <a:srgbClr val="000000">
                      <a:alpha val="25000"/>
                    </a:srgbClr>
                  </a:outerShdw>
                </a:effectLst>
                <a:latin typeface="+mj-lt"/>
                <a:ea typeface="+mj-ea"/>
                <a:cs typeface="+mj-cs"/>
              </a:rPr>
              <a:t>EN RECONOCIMIENTO </a:t>
            </a:r>
            <a:r>
              <a:rPr lang="es-EC" sz="4100" b="1" dirty="0" smtClean="0">
                <a:solidFill>
                  <a:schemeClr val="tx2"/>
                </a:solidFill>
                <a:effectLst>
                  <a:outerShdw blurRad="31750" dist="25400" dir="5400000" algn="tl" rotWithShape="0">
                    <a:srgbClr val="000000">
                      <a:alpha val="25000"/>
                    </a:srgbClr>
                  </a:outerShdw>
                </a:effectLst>
                <a:latin typeface="+mj-lt"/>
                <a:ea typeface="+mj-ea"/>
                <a:cs typeface="+mj-cs"/>
              </a:rPr>
              <a:t>DEL HABLA</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41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endParaRPr>
          </a:p>
        </p:txBody>
      </p:sp>
      <p:sp>
        <p:nvSpPr>
          <p:cNvPr id="67589"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7590" name="Rectangle 6"/>
          <p:cNvSpPr>
            <a:spLocks noChangeArrowheads="1"/>
          </p:cNvSpPr>
          <p:nvPr/>
        </p:nvSpPr>
        <p:spPr bwMode="auto">
          <a:xfrm>
            <a:off x="0" y="6572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67591" name="Rectangle 7"/>
          <p:cNvSpPr>
            <a:spLocks noChangeArrowheads="1"/>
          </p:cNvSpPr>
          <p:nvPr/>
        </p:nvSpPr>
        <p:spPr bwMode="auto">
          <a:xfrm>
            <a:off x="0" y="9048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7592" name="Rectangle 8"/>
          <p:cNvSpPr>
            <a:spLocks noChangeArrowheads="1"/>
          </p:cNvSpPr>
          <p:nvPr/>
        </p:nvSpPr>
        <p:spPr bwMode="auto">
          <a:xfrm>
            <a:off x="0" y="30765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861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987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987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9878"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9880"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9882"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9884" name="Rectangle 1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9886" name="Rectangle 1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1059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10598"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11621"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3" name="82 Abrir corchete"/>
          <p:cNvSpPr/>
          <p:nvPr/>
        </p:nvSpPr>
        <p:spPr>
          <a:xfrm>
            <a:off x="1500166" y="1714488"/>
            <a:ext cx="214314" cy="2286016"/>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4" name="83 Abrir corchete"/>
          <p:cNvSpPr/>
          <p:nvPr/>
        </p:nvSpPr>
        <p:spPr>
          <a:xfrm flipH="1">
            <a:off x="3714744" y="1714488"/>
            <a:ext cx="214314" cy="2286016"/>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5" name="84 CuadroTexto"/>
          <p:cNvSpPr txBox="1"/>
          <p:nvPr/>
        </p:nvSpPr>
        <p:spPr>
          <a:xfrm>
            <a:off x="1000100" y="2714620"/>
            <a:ext cx="1000132" cy="307777"/>
          </a:xfrm>
          <a:prstGeom prst="rect">
            <a:avLst/>
          </a:prstGeom>
          <a:noFill/>
        </p:spPr>
        <p:txBody>
          <a:bodyPr wrap="square" rtlCol="0">
            <a:spAutoFit/>
          </a:bodyPr>
          <a:lstStyle/>
          <a:p>
            <a:r>
              <a:rPr lang="es-EC" sz="1400" dirty="0" smtClean="0"/>
              <a:t>C1 = </a:t>
            </a:r>
            <a:endParaRPr lang="es-EC" sz="1400" dirty="0"/>
          </a:p>
        </p:txBody>
      </p:sp>
      <p:sp>
        <p:nvSpPr>
          <p:cNvPr id="86" name="85 CuadroTexto"/>
          <p:cNvSpPr txBox="1"/>
          <p:nvPr/>
        </p:nvSpPr>
        <p:spPr>
          <a:xfrm>
            <a:off x="1571604" y="1785926"/>
            <a:ext cx="1071538" cy="307777"/>
          </a:xfrm>
          <a:prstGeom prst="rect">
            <a:avLst/>
          </a:prstGeom>
          <a:noFill/>
        </p:spPr>
        <p:txBody>
          <a:bodyPr wrap="square" rtlCol="0">
            <a:spAutoFit/>
          </a:bodyPr>
          <a:lstStyle/>
          <a:p>
            <a:r>
              <a:rPr lang="es-EC" sz="1400" dirty="0" smtClean="0"/>
              <a:t>C1(1,1)</a:t>
            </a:r>
            <a:endParaRPr lang="es-EC" sz="1400" dirty="0"/>
          </a:p>
        </p:txBody>
      </p:sp>
      <p:sp>
        <p:nvSpPr>
          <p:cNvPr id="87" name="86 CuadroTexto"/>
          <p:cNvSpPr txBox="1"/>
          <p:nvPr/>
        </p:nvSpPr>
        <p:spPr>
          <a:xfrm>
            <a:off x="1571604" y="3571876"/>
            <a:ext cx="1357322" cy="307777"/>
          </a:xfrm>
          <a:prstGeom prst="rect">
            <a:avLst/>
          </a:prstGeom>
          <a:noFill/>
        </p:spPr>
        <p:txBody>
          <a:bodyPr wrap="square" rtlCol="0">
            <a:spAutoFit/>
          </a:bodyPr>
          <a:lstStyle/>
          <a:p>
            <a:r>
              <a:rPr lang="es-EC" sz="1400" dirty="0" smtClean="0"/>
              <a:t>C1(N,1)</a:t>
            </a:r>
            <a:endParaRPr lang="es-EC" sz="1400" dirty="0"/>
          </a:p>
        </p:txBody>
      </p:sp>
      <p:sp>
        <p:nvSpPr>
          <p:cNvPr id="88" name="87 CuadroTexto"/>
          <p:cNvSpPr txBox="1"/>
          <p:nvPr/>
        </p:nvSpPr>
        <p:spPr>
          <a:xfrm>
            <a:off x="1571604" y="2071678"/>
            <a:ext cx="1071538" cy="307777"/>
          </a:xfrm>
          <a:prstGeom prst="rect">
            <a:avLst/>
          </a:prstGeom>
          <a:noFill/>
        </p:spPr>
        <p:txBody>
          <a:bodyPr wrap="square" rtlCol="0">
            <a:spAutoFit/>
          </a:bodyPr>
          <a:lstStyle/>
          <a:p>
            <a:r>
              <a:rPr lang="es-EC" sz="1400" dirty="0" smtClean="0"/>
              <a:t>C1(2,1)</a:t>
            </a:r>
            <a:endParaRPr lang="es-EC" sz="1400" dirty="0"/>
          </a:p>
        </p:txBody>
      </p:sp>
      <p:sp>
        <p:nvSpPr>
          <p:cNvPr id="89" name="88 CuadroTexto"/>
          <p:cNvSpPr txBox="1"/>
          <p:nvPr/>
        </p:nvSpPr>
        <p:spPr>
          <a:xfrm>
            <a:off x="1571604" y="2357430"/>
            <a:ext cx="1071538" cy="307777"/>
          </a:xfrm>
          <a:prstGeom prst="rect">
            <a:avLst/>
          </a:prstGeom>
          <a:noFill/>
        </p:spPr>
        <p:txBody>
          <a:bodyPr wrap="square" rtlCol="0">
            <a:spAutoFit/>
          </a:bodyPr>
          <a:lstStyle/>
          <a:p>
            <a:r>
              <a:rPr lang="es-EC" sz="1400" dirty="0" smtClean="0"/>
              <a:t>C1(3,1)</a:t>
            </a:r>
            <a:endParaRPr lang="es-EC" sz="1400" dirty="0"/>
          </a:p>
        </p:txBody>
      </p:sp>
      <p:sp>
        <p:nvSpPr>
          <p:cNvPr id="90" name="89 CuadroTexto"/>
          <p:cNvSpPr txBox="1"/>
          <p:nvPr/>
        </p:nvSpPr>
        <p:spPr>
          <a:xfrm>
            <a:off x="1571604" y="3286124"/>
            <a:ext cx="1285884" cy="307777"/>
          </a:xfrm>
          <a:prstGeom prst="rect">
            <a:avLst/>
          </a:prstGeom>
          <a:noFill/>
        </p:spPr>
        <p:txBody>
          <a:bodyPr wrap="square" rtlCol="0">
            <a:spAutoFit/>
          </a:bodyPr>
          <a:lstStyle/>
          <a:p>
            <a:r>
              <a:rPr lang="es-EC" sz="1400" dirty="0" smtClean="0"/>
              <a:t>C1(N-1,1)</a:t>
            </a:r>
            <a:endParaRPr lang="es-EC" sz="1400" dirty="0"/>
          </a:p>
        </p:txBody>
      </p:sp>
      <p:sp>
        <p:nvSpPr>
          <p:cNvPr id="91" name="90 CuadroTexto"/>
          <p:cNvSpPr txBox="1"/>
          <p:nvPr/>
        </p:nvSpPr>
        <p:spPr>
          <a:xfrm>
            <a:off x="1571604" y="3000372"/>
            <a:ext cx="1357322" cy="307777"/>
          </a:xfrm>
          <a:prstGeom prst="rect">
            <a:avLst/>
          </a:prstGeom>
          <a:noFill/>
        </p:spPr>
        <p:txBody>
          <a:bodyPr wrap="square" rtlCol="0">
            <a:spAutoFit/>
          </a:bodyPr>
          <a:lstStyle/>
          <a:p>
            <a:r>
              <a:rPr lang="es-EC" sz="1400" dirty="0" smtClean="0"/>
              <a:t>C1(N-2,1)</a:t>
            </a:r>
            <a:endParaRPr lang="es-EC" sz="1400" dirty="0"/>
          </a:p>
        </p:txBody>
      </p:sp>
      <p:sp>
        <p:nvSpPr>
          <p:cNvPr id="92" name="91 CuadroTexto"/>
          <p:cNvSpPr txBox="1"/>
          <p:nvPr/>
        </p:nvSpPr>
        <p:spPr>
          <a:xfrm>
            <a:off x="2928926" y="1785926"/>
            <a:ext cx="1071538" cy="307777"/>
          </a:xfrm>
          <a:prstGeom prst="rect">
            <a:avLst/>
          </a:prstGeom>
          <a:noFill/>
        </p:spPr>
        <p:txBody>
          <a:bodyPr wrap="square" rtlCol="0">
            <a:spAutoFit/>
          </a:bodyPr>
          <a:lstStyle/>
          <a:p>
            <a:r>
              <a:rPr lang="es-EC" sz="1400" dirty="0" smtClean="0"/>
              <a:t>C1(1,k)</a:t>
            </a:r>
            <a:endParaRPr lang="es-EC" sz="1400" dirty="0"/>
          </a:p>
        </p:txBody>
      </p:sp>
      <p:sp>
        <p:nvSpPr>
          <p:cNvPr id="93" name="92 CuadroTexto"/>
          <p:cNvSpPr txBox="1"/>
          <p:nvPr/>
        </p:nvSpPr>
        <p:spPr>
          <a:xfrm>
            <a:off x="2928926" y="3571876"/>
            <a:ext cx="1071538" cy="307777"/>
          </a:xfrm>
          <a:prstGeom prst="rect">
            <a:avLst/>
          </a:prstGeom>
          <a:noFill/>
        </p:spPr>
        <p:txBody>
          <a:bodyPr wrap="square" rtlCol="0">
            <a:spAutoFit/>
          </a:bodyPr>
          <a:lstStyle/>
          <a:p>
            <a:r>
              <a:rPr lang="es-EC" sz="1400" dirty="0" smtClean="0"/>
              <a:t>C1(N ,k)</a:t>
            </a:r>
            <a:endParaRPr lang="es-EC" sz="1400" dirty="0"/>
          </a:p>
        </p:txBody>
      </p:sp>
      <p:sp>
        <p:nvSpPr>
          <p:cNvPr id="94" name="93 CuadroTexto"/>
          <p:cNvSpPr txBox="1"/>
          <p:nvPr/>
        </p:nvSpPr>
        <p:spPr>
          <a:xfrm>
            <a:off x="2928926" y="2071678"/>
            <a:ext cx="1071538" cy="307777"/>
          </a:xfrm>
          <a:prstGeom prst="rect">
            <a:avLst/>
          </a:prstGeom>
          <a:noFill/>
        </p:spPr>
        <p:txBody>
          <a:bodyPr wrap="square" rtlCol="0">
            <a:spAutoFit/>
          </a:bodyPr>
          <a:lstStyle/>
          <a:p>
            <a:r>
              <a:rPr lang="es-EC" sz="1400" dirty="0" smtClean="0"/>
              <a:t>C1(2,k)</a:t>
            </a:r>
            <a:endParaRPr lang="es-EC" sz="1400" dirty="0"/>
          </a:p>
        </p:txBody>
      </p:sp>
      <p:sp>
        <p:nvSpPr>
          <p:cNvPr id="95" name="94 CuadroTexto"/>
          <p:cNvSpPr txBox="1"/>
          <p:nvPr/>
        </p:nvSpPr>
        <p:spPr>
          <a:xfrm>
            <a:off x="2928926" y="2357430"/>
            <a:ext cx="1071538" cy="307777"/>
          </a:xfrm>
          <a:prstGeom prst="rect">
            <a:avLst/>
          </a:prstGeom>
          <a:noFill/>
        </p:spPr>
        <p:txBody>
          <a:bodyPr wrap="square" rtlCol="0">
            <a:spAutoFit/>
          </a:bodyPr>
          <a:lstStyle/>
          <a:p>
            <a:r>
              <a:rPr lang="es-EC" sz="1400" dirty="0" smtClean="0"/>
              <a:t>C1(3,k)</a:t>
            </a:r>
            <a:endParaRPr lang="es-EC" sz="1400" dirty="0"/>
          </a:p>
        </p:txBody>
      </p:sp>
      <p:sp>
        <p:nvSpPr>
          <p:cNvPr id="96" name="95 CuadroTexto"/>
          <p:cNvSpPr txBox="1"/>
          <p:nvPr/>
        </p:nvSpPr>
        <p:spPr>
          <a:xfrm>
            <a:off x="2928926" y="3286124"/>
            <a:ext cx="1071538" cy="307777"/>
          </a:xfrm>
          <a:prstGeom prst="rect">
            <a:avLst/>
          </a:prstGeom>
          <a:noFill/>
        </p:spPr>
        <p:txBody>
          <a:bodyPr wrap="square" rtlCol="0">
            <a:spAutoFit/>
          </a:bodyPr>
          <a:lstStyle/>
          <a:p>
            <a:r>
              <a:rPr lang="es-EC" sz="1400" dirty="0" smtClean="0"/>
              <a:t>C1(N-1,k)</a:t>
            </a:r>
            <a:endParaRPr lang="es-EC" sz="1400" dirty="0"/>
          </a:p>
        </p:txBody>
      </p:sp>
      <p:sp>
        <p:nvSpPr>
          <p:cNvPr id="97" name="96 CuadroTexto"/>
          <p:cNvSpPr txBox="1"/>
          <p:nvPr/>
        </p:nvSpPr>
        <p:spPr>
          <a:xfrm>
            <a:off x="2928926" y="3000372"/>
            <a:ext cx="1071538" cy="307777"/>
          </a:xfrm>
          <a:prstGeom prst="rect">
            <a:avLst/>
          </a:prstGeom>
          <a:noFill/>
        </p:spPr>
        <p:txBody>
          <a:bodyPr wrap="square" rtlCol="0">
            <a:spAutoFit/>
          </a:bodyPr>
          <a:lstStyle/>
          <a:p>
            <a:r>
              <a:rPr lang="es-EC" sz="1400" dirty="0" smtClean="0"/>
              <a:t>C1 (N-2,k)</a:t>
            </a:r>
            <a:endParaRPr lang="es-EC" sz="1400" dirty="0"/>
          </a:p>
        </p:txBody>
      </p:sp>
      <p:sp>
        <p:nvSpPr>
          <p:cNvPr id="98" name="97 CuadroTexto"/>
          <p:cNvSpPr txBox="1"/>
          <p:nvPr/>
        </p:nvSpPr>
        <p:spPr>
          <a:xfrm>
            <a:off x="1857356" y="2571744"/>
            <a:ext cx="285752" cy="1169551"/>
          </a:xfrm>
          <a:prstGeom prst="rect">
            <a:avLst/>
          </a:prstGeom>
          <a:noFill/>
        </p:spPr>
        <p:txBody>
          <a:bodyPr wrap="square" rtlCol="0">
            <a:spAutoFit/>
          </a:bodyPr>
          <a:lstStyle/>
          <a:p>
            <a:r>
              <a:rPr lang="es-EC" sz="1400" dirty="0" smtClean="0"/>
              <a:t>.</a:t>
            </a:r>
          </a:p>
          <a:p>
            <a:r>
              <a:rPr lang="es-EC" sz="1400" dirty="0" smtClean="0"/>
              <a:t>.</a:t>
            </a:r>
          </a:p>
          <a:p>
            <a:r>
              <a:rPr lang="es-EC" sz="1400" dirty="0" smtClean="0"/>
              <a:t>.</a:t>
            </a:r>
          </a:p>
          <a:p>
            <a:endParaRPr lang="es-EC" sz="1400" dirty="0" smtClean="0"/>
          </a:p>
          <a:p>
            <a:endParaRPr lang="es-EC" sz="1400" dirty="0"/>
          </a:p>
        </p:txBody>
      </p:sp>
      <p:sp>
        <p:nvSpPr>
          <p:cNvPr id="99" name="98 CuadroTexto"/>
          <p:cNvSpPr txBox="1"/>
          <p:nvPr/>
        </p:nvSpPr>
        <p:spPr>
          <a:xfrm>
            <a:off x="2500298" y="1785926"/>
            <a:ext cx="357190" cy="307777"/>
          </a:xfrm>
          <a:prstGeom prst="rect">
            <a:avLst/>
          </a:prstGeom>
          <a:noFill/>
        </p:spPr>
        <p:txBody>
          <a:bodyPr wrap="square" rtlCol="0">
            <a:spAutoFit/>
          </a:bodyPr>
          <a:lstStyle/>
          <a:p>
            <a:r>
              <a:rPr lang="es-EC" sz="1400" dirty="0" smtClean="0"/>
              <a:t>…</a:t>
            </a:r>
            <a:endParaRPr lang="es-EC" sz="1400" dirty="0"/>
          </a:p>
        </p:txBody>
      </p:sp>
      <p:sp>
        <p:nvSpPr>
          <p:cNvPr id="100" name="99 CuadroTexto"/>
          <p:cNvSpPr txBox="1"/>
          <p:nvPr/>
        </p:nvSpPr>
        <p:spPr>
          <a:xfrm>
            <a:off x="2500298" y="2071678"/>
            <a:ext cx="357190" cy="307777"/>
          </a:xfrm>
          <a:prstGeom prst="rect">
            <a:avLst/>
          </a:prstGeom>
          <a:noFill/>
        </p:spPr>
        <p:txBody>
          <a:bodyPr wrap="square" rtlCol="0">
            <a:spAutoFit/>
          </a:bodyPr>
          <a:lstStyle/>
          <a:p>
            <a:r>
              <a:rPr lang="es-EC" sz="1400" dirty="0" smtClean="0"/>
              <a:t>…</a:t>
            </a:r>
            <a:endParaRPr lang="es-EC" sz="1400" dirty="0"/>
          </a:p>
        </p:txBody>
      </p:sp>
      <p:sp>
        <p:nvSpPr>
          <p:cNvPr id="101" name="100 CuadroTexto"/>
          <p:cNvSpPr txBox="1"/>
          <p:nvPr/>
        </p:nvSpPr>
        <p:spPr>
          <a:xfrm>
            <a:off x="2500298" y="2357430"/>
            <a:ext cx="357190" cy="307777"/>
          </a:xfrm>
          <a:prstGeom prst="rect">
            <a:avLst/>
          </a:prstGeom>
          <a:noFill/>
        </p:spPr>
        <p:txBody>
          <a:bodyPr wrap="square" rtlCol="0">
            <a:spAutoFit/>
          </a:bodyPr>
          <a:lstStyle/>
          <a:p>
            <a:r>
              <a:rPr lang="es-EC" sz="1400" dirty="0" smtClean="0"/>
              <a:t>…</a:t>
            </a:r>
            <a:endParaRPr lang="es-EC" sz="1400" dirty="0"/>
          </a:p>
        </p:txBody>
      </p:sp>
      <p:sp>
        <p:nvSpPr>
          <p:cNvPr id="102" name="101 CuadroTexto"/>
          <p:cNvSpPr txBox="1"/>
          <p:nvPr/>
        </p:nvSpPr>
        <p:spPr>
          <a:xfrm>
            <a:off x="2500298" y="3000372"/>
            <a:ext cx="357190" cy="307777"/>
          </a:xfrm>
          <a:prstGeom prst="rect">
            <a:avLst/>
          </a:prstGeom>
          <a:noFill/>
        </p:spPr>
        <p:txBody>
          <a:bodyPr wrap="square" rtlCol="0">
            <a:spAutoFit/>
          </a:bodyPr>
          <a:lstStyle/>
          <a:p>
            <a:r>
              <a:rPr lang="es-EC" sz="1400" dirty="0" smtClean="0"/>
              <a:t>…</a:t>
            </a:r>
            <a:endParaRPr lang="es-EC" sz="1400" dirty="0"/>
          </a:p>
        </p:txBody>
      </p:sp>
      <p:sp>
        <p:nvSpPr>
          <p:cNvPr id="103" name="102 CuadroTexto"/>
          <p:cNvSpPr txBox="1"/>
          <p:nvPr/>
        </p:nvSpPr>
        <p:spPr>
          <a:xfrm>
            <a:off x="2500298" y="3286124"/>
            <a:ext cx="357190" cy="307777"/>
          </a:xfrm>
          <a:prstGeom prst="rect">
            <a:avLst/>
          </a:prstGeom>
          <a:noFill/>
        </p:spPr>
        <p:txBody>
          <a:bodyPr wrap="square" rtlCol="0">
            <a:spAutoFit/>
          </a:bodyPr>
          <a:lstStyle/>
          <a:p>
            <a:r>
              <a:rPr lang="es-EC" sz="1400" dirty="0" smtClean="0"/>
              <a:t>…</a:t>
            </a:r>
            <a:endParaRPr lang="es-EC" sz="1400" dirty="0"/>
          </a:p>
        </p:txBody>
      </p:sp>
      <p:sp>
        <p:nvSpPr>
          <p:cNvPr id="104" name="103 CuadroTexto"/>
          <p:cNvSpPr txBox="1"/>
          <p:nvPr/>
        </p:nvSpPr>
        <p:spPr>
          <a:xfrm>
            <a:off x="2500298" y="3571876"/>
            <a:ext cx="357190" cy="307777"/>
          </a:xfrm>
          <a:prstGeom prst="rect">
            <a:avLst/>
          </a:prstGeom>
          <a:noFill/>
        </p:spPr>
        <p:txBody>
          <a:bodyPr wrap="square" rtlCol="0">
            <a:spAutoFit/>
          </a:bodyPr>
          <a:lstStyle/>
          <a:p>
            <a:r>
              <a:rPr lang="es-EC" sz="1400" dirty="0" smtClean="0"/>
              <a:t>…</a:t>
            </a:r>
            <a:endParaRPr lang="es-EC" sz="1400" dirty="0"/>
          </a:p>
        </p:txBody>
      </p:sp>
      <p:sp>
        <p:nvSpPr>
          <p:cNvPr id="105" name="104 CuadroTexto"/>
          <p:cNvSpPr txBox="1"/>
          <p:nvPr/>
        </p:nvSpPr>
        <p:spPr>
          <a:xfrm>
            <a:off x="3214678" y="2571744"/>
            <a:ext cx="285752" cy="1169551"/>
          </a:xfrm>
          <a:prstGeom prst="rect">
            <a:avLst/>
          </a:prstGeom>
          <a:noFill/>
        </p:spPr>
        <p:txBody>
          <a:bodyPr wrap="square" rtlCol="0">
            <a:spAutoFit/>
          </a:bodyPr>
          <a:lstStyle/>
          <a:p>
            <a:r>
              <a:rPr lang="es-EC" sz="1400" dirty="0" smtClean="0"/>
              <a:t>.</a:t>
            </a:r>
          </a:p>
          <a:p>
            <a:r>
              <a:rPr lang="es-EC" sz="1400" dirty="0" smtClean="0"/>
              <a:t>.</a:t>
            </a:r>
          </a:p>
          <a:p>
            <a:r>
              <a:rPr lang="es-EC" sz="1400" dirty="0" smtClean="0"/>
              <a:t>.</a:t>
            </a:r>
          </a:p>
          <a:p>
            <a:endParaRPr lang="es-EC" sz="1400" dirty="0" smtClean="0"/>
          </a:p>
          <a:p>
            <a:endParaRPr lang="es-EC" sz="1400" dirty="0"/>
          </a:p>
        </p:txBody>
      </p:sp>
      <p:sp>
        <p:nvSpPr>
          <p:cNvPr id="106" name="105 Abrir corchete"/>
          <p:cNvSpPr/>
          <p:nvPr/>
        </p:nvSpPr>
        <p:spPr>
          <a:xfrm>
            <a:off x="5357818" y="1785926"/>
            <a:ext cx="214314" cy="2286016"/>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7" name="106 Abrir corchete"/>
          <p:cNvSpPr/>
          <p:nvPr/>
        </p:nvSpPr>
        <p:spPr>
          <a:xfrm flipH="1">
            <a:off x="7572396" y="1785926"/>
            <a:ext cx="214314" cy="2286016"/>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8" name="107 CuadroTexto"/>
          <p:cNvSpPr txBox="1"/>
          <p:nvPr/>
        </p:nvSpPr>
        <p:spPr>
          <a:xfrm>
            <a:off x="4714876" y="2857496"/>
            <a:ext cx="1000132" cy="307777"/>
          </a:xfrm>
          <a:prstGeom prst="rect">
            <a:avLst/>
          </a:prstGeom>
          <a:noFill/>
        </p:spPr>
        <p:txBody>
          <a:bodyPr wrap="square" rtlCol="0">
            <a:spAutoFit/>
          </a:bodyPr>
          <a:lstStyle/>
          <a:p>
            <a:r>
              <a:rPr lang="es-EC" sz="1400" dirty="0" smtClean="0"/>
              <a:t>C2 = </a:t>
            </a:r>
            <a:endParaRPr lang="es-EC" sz="1400" dirty="0"/>
          </a:p>
        </p:txBody>
      </p:sp>
      <p:sp>
        <p:nvSpPr>
          <p:cNvPr id="109" name="108 CuadroTexto"/>
          <p:cNvSpPr txBox="1"/>
          <p:nvPr/>
        </p:nvSpPr>
        <p:spPr>
          <a:xfrm>
            <a:off x="5429256" y="1857364"/>
            <a:ext cx="1071538" cy="307777"/>
          </a:xfrm>
          <a:prstGeom prst="rect">
            <a:avLst/>
          </a:prstGeom>
          <a:noFill/>
        </p:spPr>
        <p:txBody>
          <a:bodyPr wrap="square" rtlCol="0">
            <a:spAutoFit/>
          </a:bodyPr>
          <a:lstStyle/>
          <a:p>
            <a:r>
              <a:rPr lang="es-EC" sz="1400" dirty="0" smtClean="0"/>
              <a:t>C2(1,1)</a:t>
            </a:r>
            <a:endParaRPr lang="es-EC" sz="1400" dirty="0"/>
          </a:p>
        </p:txBody>
      </p:sp>
      <p:sp>
        <p:nvSpPr>
          <p:cNvPr id="110" name="109 CuadroTexto"/>
          <p:cNvSpPr txBox="1"/>
          <p:nvPr/>
        </p:nvSpPr>
        <p:spPr>
          <a:xfrm>
            <a:off x="5429256" y="3643314"/>
            <a:ext cx="1357322" cy="307777"/>
          </a:xfrm>
          <a:prstGeom prst="rect">
            <a:avLst/>
          </a:prstGeom>
          <a:noFill/>
        </p:spPr>
        <p:txBody>
          <a:bodyPr wrap="square" rtlCol="0">
            <a:spAutoFit/>
          </a:bodyPr>
          <a:lstStyle/>
          <a:p>
            <a:r>
              <a:rPr lang="es-EC" sz="1400" dirty="0" smtClean="0"/>
              <a:t>C2(M,1)</a:t>
            </a:r>
            <a:endParaRPr lang="es-EC" sz="1400" dirty="0"/>
          </a:p>
        </p:txBody>
      </p:sp>
      <p:sp>
        <p:nvSpPr>
          <p:cNvPr id="111" name="110 CuadroTexto"/>
          <p:cNvSpPr txBox="1"/>
          <p:nvPr/>
        </p:nvSpPr>
        <p:spPr>
          <a:xfrm>
            <a:off x="5429256" y="2143116"/>
            <a:ext cx="1071538" cy="307777"/>
          </a:xfrm>
          <a:prstGeom prst="rect">
            <a:avLst/>
          </a:prstGeom>
          <a:noFill/>
        </p:spPr>
        <p:txBody>
          <a:bodyPr wrap="square" rtlCol="0">
            <a:spAutoFit/>
          </a:bodyPr>
          <a:lstStyle/>
          <a:p>
            <a:r>
              <a:rPr lang="es-EC" sz="1400" dirty="0" smtClean="0"/>
              <a:t>C2(2,1)</a:t>
            </a:r>
            <a:endParaRPr lang="es-EC" sz="1400" dirty="0"/>
          </a:p>
        </p:txBody>
      </p:sp>
      <p:sp>
        <p:nvSpPr>
          <p:cNvPr id="112" name="111 CuadroTexto"/>
          <p:cNvSpPr txBox="1"/>
          <p:nvPr/>
        </p:nvSpPr>
        <p:spPr>
          <a:xfrm>
            <a:off x="5429256" y="2428868"/>
            <a:ext cx="1071538" cy="307777"/>
          </a:xfrm>
          <a:prstGeom prst="rect">
            <a:avLst/>
          </a:prstGeom>
          <a:noFill/>
        </p:spPr>
        <p:txBody>
          <a:bodyPr wrap="square" rtlCol="0">
            <a:spAutoFit/>
          </a:bodyPr>
          <a:lstStyle/>
          <a:p>
            <a:r>
              <a:rPr lang="es-EC" sz="1400" dirty="0" smtClean="0"/>
              <a:t>C2(3,1)</a:t>
            </a:r>
            <a:endParaRPr lang="es-EC" sz="1400" dirty="0"/>
          </a:p>
        </p:txBody>
      </p:sp>
      <p:sp>
        <p:nvSpPr>
          <p:cNvPr id="113" name="112 CuadroTexto"/>
          <p:cNvSpPr txBox="1"/>
          <p:nvPr/>
        </p:nvSpPr>
        <p:spPr>
          <a:xfrm>
            <a:off x="5429256" y="3357562"/>
            <a:ext cx="1285884" cy="307777"/>
          </a:xfrm>
          <a:prstGeom prst="rect">
            <a:avLst/>
          </a:prstGeom>
          <a:noFill/>
        </p:spPr>
        <p:txBody>
          <a:bodyPr wrap="square" rtlCol="0">
            <a:spAutoFit/>
          </a:bodyPr>
          <a:lstStyle/>
          <a:p>
            <a:r>
              <a:rPr lang="es-EC" sz="1400" dirty="0" smtClean="0"/>
              <a:t>C2(M-1,1)</a:t>
            </a:r>
            <a:endParaRPr lang="es-EC" sz="1400" dirty="0"/>
          </a:p>
        </p:txBody>
      </p:sp>
      <p:sp>
        <p:nvSpPr>
          <p:cNvPr id="114" name="113 CuadroTexto"/>
          <p:cNvSpPr txBox="1"/>
          <p:nvPr/>
        </p:nvSpPr>
        <p:spPr>
          <a:xfrm>
            <a:off x="5429256" y="3071810"/>
            <a:ext cx="1357322" cy="307777"/>
          </a:xfrm>
          <a:prstGeom prst="rect">
            <a:avLst/>
          </a:prstGeom>
          <a:noFill/>
        </p:spPr>
        <p:txBody>
          <a:bodyPr wrap="square" rtlCol="0">
            <a:spAutoFit/>
          </a:bodyPr>
          <a:lstStyle/>
          <a:p>
            <a:r>
              <a:rPr lang="es-EC" sz="1400" dirty="0" smtClean="0"/>
              <a:t>C2(M-2,1)</a:t>
            </a:r>
            <a:endParaRPr lang="es-EC" sz="1400" dirty="0"/>
          </a:p>
        </p:txBody>
      </p:sp>
      <p:sp>
        <p:nvSpPr>
          <p:cNvPr id="115" name="114 CuadroTexto"/>
          <p:cNvSpPr txBox="1"/>
          <p:nvPr/>
        </p:nvSpPr>
        <p:spPr>
          <a:xfrm>
            <a:off x="6786578" y="1857364"/>
            <a:ext cx="1071538" cy="307777"/>
          </a:xfrm>
          <a:prstGeom prst="rect">
            <a:avLst/>
          </a:prstGeom>
          <a:noFill/>
        </p:spPr>
        <p:txBody>
          <a:bodyPr wrap="square" rtlCol="0">
            <a:spAutoFit/>
          </a:bodyPr>
          <a:lstStyle/>
          <a:p>
            <a:r>
              <a:rPr lang="es-EC" sz="1400" dirty="0" smtClean="0"/>
              <a:t>C2(1,k)</a:t>
            </a:r>
            <a:endParaRPr lang="es-EC" sz="1400" dirty="0"/>
          </a:p>
        </p:txBody>
      </p:sp>
      <p:sp>
        <p:nvSpPr>
          <p:cNvPr id="116" name="115 CuadroTexto"/>
          <p:cNvSpPr txBox="1"/>
          <p:nvPr/>
        </p:nvSpPr>
        <p:spPr>
          <a:xfrm>
            <a:off x="6786578" y="3643314"/>
            <a:ext cx="1071538" cy="307777"/>
          </a:xfrm>
          <a:prstGeom prst="rect">
            <a:avLst/>
          </a:prstGeom>
          <a:noFill/>
        </p:spPr>
        <p:txBody>
          <a:bodyPr wrap="square" rtlCol="0">
            <a:spAutoFit/>
          </a:bodyPr>
          <a:lstStyle/>
          <a:p>
            <a:r>
              <a:rPr lang="es-EC" sz="1400" dirty="0" smtClean="0"/>
              <a:t>C2(M ,k)</a:t>
            </a:r>
            <a:endParaRPr lang="es-EC" sz="1400" dirty="0"/>
          </a:p>
        </p:txBody>
      </p:sp>
      <p:sp>
        <p:nvSpPr>
          <p:cNvPr id="117" name="116 CuadroTexto"/>
          <p:cNvSpPr txBox="1"/>
          <p:nvPr/>
        </p:nvSpPr>
        <p:spPr>
          <a:xfrm>
            <a:off x="6786578" y="2143116"/>
            <a:ext cx="1071538" cy="307777"/>
          </a:xfrm>
          <a:prstGeom prst="rect">
            <a:avLst/>
          </a:prstGeom>
          <a:noFill/>
        </p:spPr>
        <p:txBody>
          <a:bodyPr wrap="square" rtlCol="0">
            <a:spAutoFit/>
          </a:bodyPr>
          <a:lstStyle/>
          <a:p>
            <a:r>
              <a:rPr lang="es-EC" sz="1400" dirty="0" smtClean="0"/>
              <a:t>C2(2,k)</a:t>
            </a:r>
            <a:endParaRPr lang="es-EC" sz="1400" dirty="0"/>
          </a:p>
        </p:txBody>
      </p:sp>
      <p:sp>
        <p:nvSpPr>
          <p:cNvPr id="118" name="117 CuadroTexto"/>
          <p:cNvSpPr txBox="1"/>
          <p:nvPr/>
        </p:nvSpPr>
        <p:spPr>
          <a:xfrm>
            <a:off x="6786578" y="2428868"/>
            <a:ext cx="1071538" cy="307777"/>
          </a:xfrm>
          <a:prstGeom prst="rect">
            <a:avLst/>
          </a:prstGeom>
          <a:noFill/>
        </p:spPr>
        <p:txBody>
          <a:bodyPr wrap="square" rtlCol="0">
            <a:spAutoFit/>
          </a:bodyPr>
          <a:lstStyle/>
          <a:p>
            <a:r>
              <a:rPr lang="es-EC" sz="1400" dirty="0" smtClean="0"/>
              <a:t>C2(3,k)</a:t>
            </a:r>
            <a:endParaRPr lang="es-EC" sz="1400" dirty="0"/>
          </a:p>
        </p:txBody>
      </p:sp>
      <p:sp>
        <p:nvSpPr>
          <p:cNvPr id="119" name="118 CuadroTexto"/>
          <p:cNvSpPr txBox="1"/>
          <p:nvPr/>
        </p:nvSpPr>
        <p:spPr>
          <a:xfrm>
            <a:off x="6786578" y="3357562"/>
            <a:ext cx="1071538" cy="307777"/>
          </a:xfrm>
          <a:prstGeom prst="rect">
            <a:avLst/>
          </a:prstGeom>
          <a:noFill/>
        </p:spPr>
        <p:txBody>
          <a:bodyPr wrap="square" rtlCol="0">
            <a:spAutoFit/>
          </a:bodyPr>
          <a:lstStyle/>
          <a:p>
            <a:r>
              <a:rPr lang="es-EC" sz="1400" dirty="0" smtClean="0"/>
              <a:t>C2(M-1,k)</a:t>
            </a:r>
            <a:endParaRPr lang="es-EC" sz="1400" dirty="0"/>
          </a:p>
        </p:txBody>
      </p:sp>
      <p:sp>
        <p:nvSpPr>
          <p:cNvPr id="120" name="119 CuadroTexto"/>
          <p:cNvSpPr txBox="1"/>
          <p:nvPr/>
        </p:nvSpPr>
        <p:spPr>
          <a:xfrm>
            <a:off x="6786578" y="3071810"/>
            <a:ext cx="1214446" cy="307777"/>
          </a:xfrm>
          <a:prstGeom prst="rect">
            <a:avLst/>
          </a:prstGeom>
          <a:noFill/>
        </p:spPr>
        <p:txBody>
          <a:bodyPr wrap="square" rtlCol="0">
            <a:spAutoFit/>
          </a:bodyPr>
          <a:lstStyle/>
          <a:p>
            <a:r>
              <a:rPr lang="es-EC" sz="1400" dirty="0" smtClean="0"/>
              <a:t>C2 (M-2,k)</a:t>
            </a:r>
            <a:endParaRPr lang="es-EC" sz="1400" dirty="0"/>
          </a:p>
        </p:txBody>
      </p:sp>
      <p:sp>
        <p:nvSpPr>
          <p:cNvPr id="121" name="120 CuadroTexto"/>
          <p:cNvSpPr txBox="1"/>
          <p:nvPr/>
        </p:nvSpPr>
        <p:spPr>
          <a:xfrm>
            <a:off x="5715008" y="2643182"/>
            <a:ext cx="285752" cy="954107"/>
          </a:xfrm>
          <a:prstGeom prst="rect">
            <a:avLst/>
          </a:prstGeom>
          <a:noFill/>
        </p:spPr>
        <p:txBody>
          <a:bodyPr wrap="square" rtlCol="0">
            <a:spAutoFit/>
          </a:bodyPr>
          <a:lstStyle/>
          <a:p>
            <a:r>
              <a:rPr lang="es-EC" sz="1400" dirty="0" smtClean="0"/>
              <a:t>.</a:t>
            </a:r>
          </a:p>
          <a:p>
            <a:r>
              <a:rPr lang="es-EC" sz="1400" dirty="0" smtClean="0"/>
              <a:t>.</a:t>
            </a:r>
          </a:p>
          <a:p>
            <a:r>
              <a:rPr lang="es-EC" sz="1400" dirty="0" smtClean="0"/>
              <a:t>.</a:t>
            </a:r>
          </a:p>
          <a:p>
            <a:endParaRPr lang="es-EC" sz="1400" dirty="0"/>
          </a:p>
        </p:txBody>
      </p:sp>
      <p:sp>
        <p:nvSpPr>
          <p:cNvPr id="122" name="121 CuadroTexto"/>
          <p:cNvSpPr txBox="1"/>
          <p:nvPr/>
        </p:nvSpPr>
        <p:spPr>
          <a:xfrm>
            <a:off x="6357950" y="1857364"/>
            <a:ext cx="357190" cy="307777"/>
          </a:xfrm>
          <a:prstGeom prst="rect">
            <a:avLst/>
          </a:prstGeom>
          <a:noFill/>
        </p:spPr>
        <p:txBody>
          <a:bodyPr wrap="square" rtlCol="0">
            <a:spAutoFit/>
          </a:bodyPr>
          <a:lstStyle/>
          <a:p>
            <a:r>
              <a:rPr lang="es-EC" sz="1400" dirty="0" smtClean="0"/>
              <a:t>…</a:t>
            </a:r>
            <a:endParaRPr lang="es-EC" sz="1400" dirty="0"/>
          </a:p>
        </p:txBody>
      </p:sp>
      <p:sp>
        <p:nvSpPr>
          <p:cNvPr id="123" name="122 CuadroTexto"/>
          <p:cNvSpPr txBox="1"/>
          <p:nvPr/>
        </p:nvSpPr>
        <p:spPr>
          <a:xfrm>
            <a:off x="6357950" y="2143116"/>
            <a:ext cx="357190" cy="307777"/>
          </a:xfrm>
          <a:prstGeom prst="rect">
            <a:avLst/>
          </a:prstGeom>
          <a:noFill/>
        </p:spPr>
        <p:txBody>
          <a:bodyPr wrap="square" rtlCol="0">
            <a:spAutoFit/>
          </a:bodyPr>
          <a:lstStyle/>
          <a:p>
            <a:r>
              <a:rPr lang="es-EC" sz="1400" dirty="0" smtClean="0"/>
              <a:t>…</a:t>
            </a:r>
            <a:endParaRPr lang="es-EC" sz="1400" dirty="0"/>
          </a:p>
        </p:txBody>
      </p:sp>
      <p:sp>
        <p:nvSpPr>
          <p:cNvPr id="124" name="123 CuadroTexto"/>
          <p:cNvSpPr txBox="1"/>
          <p:nvPr/>
        </p:nvSpPr>
        <p:spPr>
          <a:xfrm>
            <a:off x="6357950" y="2428868"/>
            <a:ext cx="357190" cy="307777"/>
          </a:xfrm>
          <a:prstGeom prst="rect">
            <a:avLst/>
          </a:prstGeom>
          <a:noFill/>
        </p:spPr>
        <p:txBody>
          <a:bodyPr wrap="square" rtlCol="0">
            <a:spAutoFit/>
          </a:bodyPr>
          <a:lstStyle/>
          <a:p>
            <a:r>
              <a:rPr lang="es-EC" sz="1400" dirty="0" smtClean="0"/>
              <a:t>…</a:t>
            </a:r>
            <a:endParaRPr lang="es-EC" sz="1400" dirty="0"/>
          </a:p>
        </p:txBody>
      </p:sp>
      <p:sp>
        <p:nvSpPr>
          <p:cNvPr id="125" name="124 CuadroTexto"/>
          <p:cNvSpPr txBox="1"/>
          <p:nvPr/>
        </p:nvSpPr>
        <p:spPr>
          <a:xfrm>
            <a:off x="6357950" y="3071810"/>
            <a:ext cx="357190" cy="307777"/>
          </a:xfrm>
          <a:prstGeom prst="rect">
            <a:avLst/>
          </a:prstGeom>
          <a:noFill/>
        </p:spPr>
        <p:txBody>
          <a:bodyPr wrap="square" rtlCol="0">
            <a:spAutoFit/>
          </a:bodyPr>
          <a:lstStyle/>
          <a:p>
            <a:r>
              <a:rPr lang="es-EC" sz="1400" dirty="0" smtClean="0"/>
              <a:t>…</a:t>
            </a:r>
            <a:endParaRPr lang="es-EC" sz="1400" dirty="0"/>
          </a:p>
        </p:txBody>
      </p:sp>
      <p:sp>
        <p:nvSpPr>
          <p:cNvPr id="126" name="125 CuadroTexto"/>
          <p:cNvSpPr txBox="1"/>
          <p:nvPr/>
        </p:nvSpPr>
        <p:spPr>
          <a:xfrm>
            <a:off x="6357950" y="3357562"/>
            <a:ext cx="357190" cy="307777"/>
          </a:xfrm>
          <a:prstGeom prst="rect">
            <a:avLst/>
          </a:prstGeom>
          <a:noFill/>
        </p:spPr>
        <p:txBody>
          <a:bodyPr wrap="square" rtlCol="0">
            <a:spAutoFit/>
          </a:bodyPr>
          <a:lstStyle/>
          <a:p>
            <a:r>
              <a:rPr lang="es-EC" sz="1400" dirty="0" smtClean="0"/>
              <a:t>…</a:t>
            </a:r>
            <a:endParaRPr lang="es-EC" sz="1400" dirty="0"/>
          </a:p>
        </p:txBody>
      </p:sp>
      <p:sp>
        <p:nvSpPr>
          <p:cNvPr id="127" name="126 CuadroTexto"/>
          <p:cNvSpPr txBox="1"/>
          <p:nvPr/>
        </p:nvSpPr>
        <p:spPr>
          <a:xfrm>
            <a:off x="6357950" y="3643314"/>
            <a:ext cx="357190" cy="307777"/>
          </a:xfrm>
          <a:prstGeom prst="rect">
            <a:avLst/>
          </a:prstGeom>
          <a:noFill/>
        </p:spPr>
        <p:txBody>
          <a:bodyPr wrap="square" rtlCol="0">
            <a:spAutoFit/>
          </a:bodyPr>
          <a:lstStyle/>
          <a:p>
            <a:r>
              <a:rPr lang="es-EC" sz="1400" dirty="0" smtClean="0"/>
              <a:t>…</a:t>
            </a:r>
            <a:endParaRPr lang="es-EC" sz="1400" dirty="0"/>
          </a:p>
        </p:txBody>
      </p:sp>
      <p:sp>
        <p:nvSpPr>
          <p:cNvPr id="128" name="127 CuadroTexto"/>
          <p:cNvSpPr txBox="1"/>
          <p:nvPr/>
        </p:nvSpPr>
        <p:spPr>
          <a:xfrm>
            <a:off x="7072330" y="2643182"/>
            <a:ext cx="285752" cy="1169551"/>
          </a:xfrm>
          <a:prstGeom prst="rect">
            <a:avLst/>
          </a:prstGeom>
          <a:noFill/>
        </p:spPr>
        <p:txBody>
          <a:bodyPr wrap="square" rtlCol="0">
            <a:spAutoFit/>
          </a:bodyPr>
          <a:lstStyle/>
          <a:p>
            <a:r>
              <a:rPr lang="es-EC" sz="1400" dirty="0" smtClean="0"/>
              <a:t>.</a:t>
            </a:r>
          </a:p>
          <a:p>
            <a:r>
              <a:rPr lang="es-EC" sz="1400" dirty="0" smtClean="0"/>
              <a:t>.</a:t>
            </a:r>
          </a:p>
          <a:p>
            <a:r>
              <a:rPr lang="es-EC" sz="1400" dirty="0" smtClean="0"/>
              <a:t>.</a:t>
            </a:r>
          </a:p>
          <a:p>
            <a:endParaRPr lang="es-EC" sz="1400" dirty="0" smtClean="0"/>
          </a:p>
          <a:p>
            <a:endParaRPr lang="es-EC" sz="1400" dirty="0"/>
          </a:p>
        </p:txBody>
      </p:sp>
      <p:sp>
        <p:nvSpPr>
          <p:cNvPr id="71" name="70 CuadroTexto"/>
          <p:cNvSpPr txBox="1"/>
          <p:nvPr/>
        </p:nvSpPr>
        <p:spPr>
          <a:xfrm>
            <a:off x="4000496" y="3929066"/>
            <a:ext cx="714380" cy="307777"/>
          </a:xfrm>
          <a:prstGeom prst="rect">
            <a:avLst/>
          </a:prstGeom>
          <a:noFill/>
        </p:spPr>
        <p:txBody>
          <a:bodyPr wrap="square" rtlCol="0">
            <a:spAutoFit/>
          </a:bodyPr>
          <a:lstStyle/>
          <a:p>
            <a:r>
              <a:rPr lang="es-EC" sz="1400" dirty="0" smtClean="0"/>
              <a:t>Nxk</a:t>
            </a:r>
            <a:endParaRPr lang="es-EC" sz="1400" dirty="0"/>
          </a:p>
        </p:txBody>
      </p:sp>
      <p:sp>
        <p:nvSpPr>
          <p:cNvPr id="72" name="71 CuadroTexto"/>
          <p:cNvSpPr txBox="1"/>
          <p:nvPr/>
        </p:nvSpPr>
        <p:spPr>
          <a:xfrm>
            <a:off x="7786710" y="3857628"/>
            <a:ext cx="714380" cy="307777"/>
          </a:xfrm>
          <a:prstGeom prst="rect">
            <a:avLst/>
          </a:prstGeom>
          <a:noFill/>
        </p:spPr>
        <p:txBody>
          <a:bodyPr wrap="square" rtlCol="0">
            <a:spAutoFit/>
          </a:bodyPr>
          <a:lstStyle/>
          <a:p>
            <a:r>
              <a:rPr lang="es-EC" sz="1400" dirty="0" smtClean="0"/>
              <a:t>Mxk</a:t>
            </a:r>
            <a:endParaRPr lang="es-EC" sz="1400" dirty="0"/>
          </a:p>
        </p:txBody>
      </p:sp>
      <p:sp>
        <p:nvSpPr>
          <p:cNvPr id="73" name="72 Abrir corchete"/>
          <p:cNvSpPr/>
          <p:nvPr/>
        </p:nvSpPr>
        <p:spPr>
          <a:xfrm>
            <a:off x="3357554" y="4335645"/>
            <a:ext cx="214314" cy="2286016"/>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 name="73 Abrir corchete"/>
          <p:cNvSpPr/>
          <p:nvPr/>
        </p:nvSpPr>
        <p:spPr>
          <a:xfrm flipH="1">
            <a:off x="5572132" y="4335645"/>
            <a:ext cx="214314" cy="2286016"/>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 name="74 CuadroTexto"/>
          <p:cNvSpPr txBox="1"/>
          <p:nvPr/>
        </p:nvSpPr>
        <p:spPr>
          <a:xfrm>
            <a:off x="2857488" y="5357826"/>
            <a:ext cx="1000132" cy="307777"/>
          </a:xfrm>
          <a:prstGeom prst="rect">
            <a:avLst/>
          </a:prstGeom>
          <a:noFill/>
        </p:spPr>
        <p:txBody>
          <a:bodyPr wrap="square" rtlCol="0">
            <a:spAutoFit/>
          </a:bodyPr>
          <a:lstStyle/>
          <a:p>
            <a:r>
              <a:rPr lang="es-EC" sz="1400" dirty="0" smtClean="0"/>
              <a:t>d = </a:t>
            </a:r>
            <a:endParaRPr lang="es-EC" sz="1400" dirty="0"/>
          </a:p>
        </p:txBody>
      </p:sp>
      <p:sp>
        <p:nvSpPr>
          <p:cNvPr id="76" name="75 CuadroTexto"/>
          <p:cNvSpPr txBox="1"/>
          <p:nvPr/>
        </p:nvSpPr>
        <p:spPr>
          <a:xfrm>
            <a:off x="3428992" y="4407083"/>
            <a:ext cx="1071538" cy="307777"/>
          </a:xfrm>
          <a:prstGeom prst="rect">
            <a:avLst/>
          </a:prstGeom>
          <a:noFill/>
        </p:spPr>
        <p:txBody>
          <a:bodyPr wrap="square" rtlCol="0">
            <a:spAutoFit/>
          </a:bodyPr>
          <a:lstStyle/>
          <a:p>
            <a:r>
              <a:rPr lang="es-EC" sz="1400" dirty="0" smtClean="0"/>
              <a:t>d(1,1)</a:t>
            </a:r>
            <a:endParaRPr lang="es-EC" sz="1400" dirty="0"/>
          </a:p>
        </p:txBody>
      </p:sp>
      <p:sp>
        <p:nvSpPr>
          <p:cNvPr id="77" name="76 CuadroTexto"/>
          <p:cNvSpPr txBox="1"/>
          <p:nvPr/>
        </p:nvSpPr>
        <p:spPr>
          <a:xfrm>
            <a:off x="3428992" y="6193033"/>
            <a:ext cx="1357322" cy="307777"/>
          </a:xfrm>
          <a:prstGeom prst="rect">
            <a:avLst/>
          </a:prstGeom>
          <a:noFill/>
        </p:spPr>
        <p:txBody>
          <a:bodyPr wrap="square" rtlCol="0">
            <a:spAutoFit/>
          </a:bodyPr>
          <a:lstStyle/>
          <a:p>
            <a:r>
              <a:rPr lang="es-EC" sz="1400" dirty="0" smtClean="0"/>
              <a:t>d(N,1)</a:t>
            </a:r>
            <a:endParaRPr lang="es-EC" sz="1400" dirty="0"/>
          </a:p>
        </p:txBody>
      </p:sp>
      <p:sp>
        <p:nvSpPr>
          <p:cNvPr id="78" name="77 CuadroTexto"/>
          <p:cNvSpPr txBox="1"/>
          <p:nvPr/>
        </p:nvSpPr>
        <p:spPr>
          <a:xfrm>
            <a:off x="3428992" y="4692835"/>
            <a:ext cx="1071538" cy="307777"/>
          </a:xfrm>
          <a:prstGeom prst="rect">
            <a:avLst/>
          </a:prstGeom>
          <a:noFill/>
        </p:spPr>
        <p:txBody>
          <a:bodyPr wrap="square" rtlCol="0">
            <a:spAutoFit/>
          </a:bodyPr>
          <a:lstStyle/>
          <a:p>
            <a:r>
              <a:rPr lang="es-EC" sz="1400" dirty="0" smtClean="0"/>
              <a:t>d(2,1)</a:t>
            </a:r>
            <a:endParaRPr lang="es-EC" sz="1400" dirty="0"/>
          </a:p>
        </p:txBody>
      </p:sp>
      <p:sp>
        <p:nvSpPr>
          <p:cNvPr id="79" name="78 CuadroTexto"/>
          <p:cNvSpPr txBox="1"/>
          <p:nvPr/>
        </p:nvSpPr>
        <p:spPr>
          <a:xfrm>
            <a:off x="3428992" y="4978587"/>
            <a:ext cx="1071538" cy="307777"/>
          </a:xfrm>
          <a:prstGeom prst="rect">
            <a:avLst/>
          </a:prstGeom>
          <a:noFill/>
        </p:spPr>
        <p:txBody>
          <a:bodyPr wrap="square" rtlCol="0">
            <a:spAutoFit/>
          </a:bodyPr>
          <a:lstStyle/>
          <a:p>
            <a:r>
              <a:rPr lang="es-EC" sz="1400" dirty="0" smtClean="0"/>
              <a:t>d(3,1)</a:t>
            </a:r>
            <a:endParaRPr lang="es-EC" sz="1400" dirty="0"/>
          </a:p>
        </p:txBody>
      </p:sp>
      <p:sp>
        <p:nvSpPr>
          <p:cNvPr id="80" name="79 CuadroTexto"/>
          <p:cNvSpPr txBox="1"/>
          <p:nvPr/>
        </p:nvSpPr>
        <p:spPr>
          <a:xfrm>
            <a:off x="3428992" y="5907281"/>
            <a:ext cx="1285884" cy="307777"/>
          </a:xfrm>
          <a:prstGeom prst="rect">
            <a:avLst/>
          </a:prstGeom>
          <a:noFill/>
        </p:spPr>
        <p:txBody>
          <a:bodyPr wrap="square" rtlCol="0">
            <a:spAutoFit/>
          </a:bodyPr>
          <a:lstStyle/>
          <a:p>
            <a:r>
              <a:rPr lang="es-EC" sz="1400" dirty="0" smtClean="0"/>
              <a:t>d(N-1,1)</a:t>
            </a:r>
            <a:endParaRPr lang="es-EC" sz="1400" dirty="0"/>
          </a:p>
        </p:txBody>
      </p:sp>
      <p:sp>
        <p:nvSpPr>
          <p:cNvPr id="81" name="80 CuadroTexto"/>
          <p:cNvSpPr txBox="1"/>
          <p:nvPr/>
        </p:nvSpPr>
        <p:spPr>
          <a:xfrm>
            <a:off x="3428992" y="5621529"/>
            <a:ext cx="1357322" cy="307777"/>
          </a:xfrm>
          <a:prstGeom prst="rect">
            <a:avLst/>
          </a:prstGeom>
          <a:noFill/>
        </p:spPr>
        <p:txBody>
          <a:bodyPr wrap="square" rtlCol="0">
            <a:spAutoFit/>
          </a:bodyPr>
          <a:lstStyle/>
          <a:p>
            <a:r>
              <a:rPr lang="es-EC" sz="1400" dirty="0" smtClean="0"/>
              <a:t>d(N-2,1)</a:t>
            </a:r>
            <a:endParaRPr lang="es-EC" sz="1400" dirty="0"/>
          </a:p>
        </p:txBody>
      </p:sp>
      <p:sp>
        <p:nvSpPr>
          <p:cNvPr id="82" name="81 CuadroTexto"/>
          <p:cNvSpPr txBox="1"/>
          <p:nvPr/>
        </p:nvSpPr>
        <p:spPr>
          <a:xfrm>
            <a:off x="4786314" y="4407083"/>
            <a:ext cx="1071538" cy="307777"/>
          </a:xfrm>
          <a:prstGeom prst="rect">
            <a:avLst/>
          </a:prstGeom>
          <a:noFill/>
        </p:spPr>
        <p:txBody>
          <a:bodyPr wrap="square" rtlCol="0">
            <a:spAutoFit/>
          </a:bodyPr>
          <a:lstStyle/>
          <a:p>
            <a:r>
              <a:rPr lang="es-EC" sz="1400" dirty="0" smtClean="0"/>
              <a:t>d(1,M)</a:t>
            </a:r>
            <a:endParaRPr lang="es-EC" sz="1400" dirty="0"/>
          </a:p>
        </p:txBody>
      </p:sp>
      <p:sp>
        <p:nvSpPr>
          <p:cNvPr id="129" name="128 CuadroTexto"/>
          <p:cNvSpPr txBox="1"/>
          <p:nvPr/>
        </p:nvSpPr>
        <p:spPr>
          <a:xfrm>
            <a:off x="4786314" y="6193033"/>
            <a:ext cx="1071538" cy="307777"/>
          </a:xfrm>
          <a:prstGeom prst="rect">
            <a:avLst/>
          </a:prstGeom>
          <a:noFill/>
        </p:spPr>
        <p:txBody>
          <a:bodyPr wrap="square" rtlCol="0">
            <a:spAutoFit/>
          </a:bodyPr>
          <a:lstStyle/>
          <a:p>
            <a:r>
              <a:rPr lang="es-EC" sz="1400" dirty="0" smtClean="0"/>
              <a:t>d(N ,M)</a:t>
            </a:r>
            <a:endParaRPr lang="es-EC" sz="1400" dirty="0"/>
          </a:p>
        </p:txBody>
      </p:sp>
      <p:sp>
        <p:nvSpPr>
          <p:cNvPr id="131" name="130 CuadroTexto"/>
          <p:cNvSpPr txBox="1"/>
          <p:nvPr/>
        </p:nvSpPr>
        <p:spPr>
          <a:xfrm>
            <a:off x="4786314" y="4692835"/>
            <a:ext cx="1071538" cy="307777"/>
          </a:xfrm>
          <a:prstGeom prst="rect">
            <a:avLst/>
          </a:prstGeom>
          <a:noFill/>
        </p:spPr>
        <p:txBody>
          <a:bodyPr wrap="square" rtlCol="0">
            <a:spAutoFit/>
          </a:bodyPr>
          <a:lstStyle/>
          <a:p>
            <a:r>
              <a:rPr lang="es-EC" sz="1400" dirty="0" smtClean="0"/>
              <a:t>d(2,M)</a:t>
            </a:r>
            <a:endParaRPr lang="es-EC" sz="1400" dirty="0"/>
          </a:p>
        </p:txBody>
      </p:sp>
      <p:sp>
        <p:nvSpPr>
          <p:cNvPr id="133" name="132 CuadroTexto"/>
          <p:cNvSpPr txBox="1"/>
          <p:nvPr/>
        </p:nvSpPr>
        <p:spPr>
          <a:xfrm>
            <a:off x="4786314" y="4978587"/>
            <a:ext cx="1071538" cy="307777"/>
          </a:xfrm>
          <a:prstGeom prst="rect">
            <a:avLst/>
          </a:prstGeom>
          <a:noFill/>
        </p:spPr>
        <p:txBody>
          <a:bodyPr wrap="square" rtlCol="0">
            <a:spAutoFit/>
          </a:bodyPr>
          <a:lstStyle/>
          <a:p>
            <a:r>
              <a:rPr lang="es-EC" sz="1400" dirty="0" smtClean="0"/>
              <a:t>d(3,M)</a:t>
            </a:r>
            <a:endParaRPr lang="es-EC" sz="1400" dirty="0"/>
          </a:p>
        </p:txBody>
      </p:sp>
      <p:sp>
        <p:nvSpPr>
          <p:cNvPr id="134" name="133 CuadroTexto"/>
          <p:cNvSpPr txBox="1"/>
          <p:nvPr/>
        </p:nvSpPr>
        <p:spPr>
          <a:xfrm>
            <a:off x="4786314" y="5907281"/>
            <a:ext cx="1071538" cy="307777"/>
          </a:xfrm>
          <a:prstGeom prst="rect">
            <a:avLst/>
          </a:prstGeom>
          <a:noFill/>
        </p:spPr>
        <p:txBody>
          <a:bodyPr wrap="square" rtlCol="0">
            <a:spAutoFit/>
          </a:bodyPr>
          <a:lstStyle/>
          <a:p>
            <a:r>
              <a:rPr lang="es-EC" sz="1400" dirty="0" smtClean="0"/>
              <a:t>d(N-1,M)</a:t>
            </a:r>
            <a:endParaRPr lang="es-EC" sz="1400" dirty="0"/>
          </a:p>
        </p:txBody>
      </p:sp>
      <p:sp>
        <p:nvSpPr>
          <p:cNvPr id="135" name="134 CuadroTexto"/>
          <p:cNvSpPr txBox="1"/>
          <p:nvPr/>
        </p:nvSpPr>
        <p:spPr>
          <a:xfrm>
            <a:off x="4786314" y="5621529"/>
            <a:ext cx="1071538" cy="307777"/>
          </a:xfrm>
          <a:prstGeom prst="rect">
            <a:avLst/>
          </a:prstGeom>
          <a:noFill/>
        </p:spPr>
        <p:txBody>
          <a:bodyPr wrap="square" rtlCol="0">
            <a:spAutoFit/>
          </a:bodyPr>
          <a:lstStyle/>
          <a:p>
            <a:r>
              <a:rPr lang="es-EC" sz="1400" dirty="0" smtClean="0"/>
              <a:t>d (N-2,M)</a:t>
            </a:r>
            <a:endParaRPr lang="es-EC" sz="1400" dirty="0"/>
          </a:p>
        </p:txBody>
      </p:sp>
      <p:sp>
        <p:nvSpPr>
          <p:cNvPr id="136" name="135 CuadroTexto"/>
          <p:cNvSpPr txBox="1"/>
          <p:nvPr/>
        </p:nvSpPr>
        <p:spPr>
          <a:xfrm>
            <a:off x="3714744" y="5192901"/>
            <a:ext cx="285752" cy="1169551"/>
          </a:xfrm>
          <a:prstGeom prst="rect">
            <a:avLst/>
          </a:prstGeom>
          <a:noFill/>
        </p:spPr>
        <p:txBody>
          <a:bodyPr wrap="square" rtlCol="0">
            <a:spAutoFit/>
          </a:bodyPr>
          <a:lstStyle/>
          <a:p>
            <a:r>
              <a:rPr lang="es-EC" sz="1400" dirty="0" smtClean="0"/>
              <a:t>.</a:t>
            </a:r>
          </a:p>
          <a:p>
            <a:r>
              <a:rPr lang="es-EC" sz="1400" dirty="0" smtClean="0"/>
              <a:t>.</a:t>
            </a:r>
          </a:p>
          <a:p>
            <a:r>
              <a:rPr lang="es-EC" sz="1400" dirty="0" smtClean="0"/>
              <a:t>.</a:t>
            </a:r>
          </a:p>
          <a:p>
            <a:endParaRPr lang="es-EC" sz="1400" dirty="0" smtClean="0"/>
          </a:p>
          <a:p>
            <a:endParaRPr lang="es-EC" sz="1400" dirty="0"/>
          </a:p>
        </p:txBody>
      </p:sp>
      <p:sp>
        <p:nvSpPr>
          <p:cNvPr id="137" name="136 CuadroTexto"/>
          <p:cNvSpPr txBox="1"/>
          <p:nvPr/>
        </p:nvSpPr>
        <p:spPr>
          <a:xfrm>
            <a:off x="4357686" y="4407083"/>
            <a:ext cx="357190" cy="307777"/>
          </a:xfrm>
          <a:prstGeom prst="rect">
            <a:avLst/>
          </a:prstGeom>
          <a:noFill/>
        </p:spPr>
        <p:txBody>
          <a:bodyPr wrap="square" rtlCol="0">
            <a:spAutoFit/>
          </a:bodyPr>
          <a:lstStyle/>
          <a:p>
            <a:r>
              <a:rPr lang="es-EC" sz="1400" dirty="0" smtClean="0"/>
              <a:t>…</a:t>
            </a:r>
            <a:endParaRPr lang="es-EC" sz="1400" dirty="0"/>
          </a:p>
        </p:txBody>
      </p:sp>
      <p:sp>
        <p:nvSpPr>
          <p:cNvPr id="138" name="137 CuadroTexto"/>
          <p:cNvSpPr txBox="1"/>
          <p:nvPr/>
        </p:nvSpPr>
        <p:spPr>
          <a:xfrm>
            <a:off x="4357686" y="4692835"/>
            <a:ext cx="357190" cy="307777"/>
          </a:xfrm>
          <a:prstGeom prst="rect">
            <a:avLst/>
          </a:prstGeom>
          <a:noFill/>
        </p:spPr>
        <p:txBody>
          <a:bodyPr wrap="square" rtlCol="0">
            <a:spAutoFit/>
          </a:bodyPr>
          <a:lstStyle/>
          <a:p>
            <a:r>
              <a:rPr lang="es-EC" sz="1400" dirty="0" smtClean="0"/>
              <a:t>…</a:t>
            </a:r>
            <a:endParaRPr lang="es-EC" sz="1400" dirty="0"/>
          </a:p>
        </p:txBody>
      </p:sp>
      <p:sp>
        <p:nvSpPr>
          <p:cNvPr id="139" name="138 CuadroTexto"/>
          <p:cNvSpPr txBox="1"/>
          <p:nvPr/>
        </p:nvSpPr>
        <p:spPr>
          <a:xfrm>
            <a:off x="4357686" y="4978587"/>
            <a:ext cx="357190" cy="307777"/>
          </a:xfrm>
          <a:prstGeom prst="rect">
            <a:avLst/>
          </a:prstGeom>
          <a:noFill/>
        </p:spPr>
        <p:txBody>
          <a:bodyPr wrap="square" rtlCol="0">
            <a:spAutoFit/>
          </a:bodyPr>
          <a:lstStyle/>
          <a:p>
            <a:r>
              <a:rPr lang="es-EC" sz="1400" dirty="0" smtClean="0"/>
              <a:t>…</a:t>
            </a:r>
            <a:endParaRPr lang="es-EC" sz="1400" dirty="0"/>
          </a:p>
        </p:txBody>
      </p:sp>
      <p:sp>
        <p:nvSpPr>
          <p:cNvPr id="140" name="139 CuadroTexto"/>
          <p:cNvSpPr txBox="1"/>
          <p:nvPr/>
        </p:nvSpPr>
        <p:spPr>
          <a:xfrm>
            <a:off x="4357686" y="5621529"/>
            <a:ext cx="357190" cy="307777"/>
          </a:xfrm>
          <a:prstGeom prst="rect">
            <a:avLst/>
          </a:prstGeom>
          <a:noFill/>
        </p:spPr>
        <p:txBody>
          <a:bodyPr wrap="square" rtlCol="0">
            <a:spAutoFit/>
          </a:bodyPr>
          <a:lstStyle/>
          <a:p>
            <a:r>
              <a:rPr lang="es-EC" sz="1400" dirty="0" smtClean="0"/>
              <a:t>…</a:t>
            </a:r>
            <a:endParaRPr lang="es-EC" sz="1400" dirty="0"/>
          </a:p>
        </p:txBody>
      </p:sp>
      <p:sp>
        <p:nvSpPr>
          <p:cNvPr id="141" name="140 CuadroTexto"/>
          <p:cNvSpPr txBox="1"/>
          <p:nvPr/>
        </p:nvSpPr>
        <p:spPr>
          <a:xfrm>
            <a:off x="4357686" y="5907281"/>
            <a:ext cx="357190" cy="307777"/>
          </a:xfrm>
          <a:prstGeom prst="rect">
            <a:avLst/>
          </a:prstGeom>
          <a:noFill/>
        </p:spPr>
        <p:txBody>
          <a:bodyPr wrap="square" rtlCol="0">
            <a:spAutoFit/>
          </a:bodyPr>
          <a:lstStyle/>
          <a:p>
            <a:r>
              <a:rPr lang="es-EC" sz="1400" dirty="0" smtClean="0"/>
              <a:t>…</a:t>
            </a:r>
            <a:endParaRPr lang="es-EC" sz="1400" dirty="0"/>
          </a:p>
        </p:txBody>
      </p:sp>
      <p:sp>
        <p:nvSpPr>
          <p:cNvPr id="142" name="141 CuadroTexto"/>
          <p:cNvSpPr txBox="1"/>
          <p:nvPr/>
        </p:nvSpPr>
        <p:spPr>
          <a:xfrm>
            <a:off x="4357686" y="6193033"/>
            <a:ext cx="357190" cy="307777"/>
          </a:xfrm>
          <a:prstGeom prst="rect">
            <a:avLst/>
          </a:prstGeom>
          <a:noFill/>
        </p:spPr>
        <p:txBody>
          <a:bodyPr wrap="square" rtlCol="0">
            <a:spAutoFit/>
          </a:bodyPr>
          <a:lstStyle/>
          <a:p>
            <a:r>
              <a:rPr lang="es-EC" sz="1400" dirty="0" smtClean="0"/>
              <a:t>…</a:t>
            </a:r>
            <a:endParaRPr lang="es-EC" sz="1400" dirty="0"/>
          </a:p>
        </p:txBody>
      </p:sp>
      <p:sp>
        <p:nvSpPr>
          <p:cNvPr id="143" name="142 CuadroTexto"/>
          <p:cNvSpPr txBox="1"/>
          <p:nvPr/>
        </p:nvSpPr>
        <p:spPr>
          <a:xfrm>
            <a:off x="5072066" y="5192901"/>
            <a:ext cx="285752" cy="1169551"/>
          </a:xfrm>
          <a:prstGeom prst="rect">
            <a:avLst/>
          </a:prstGeom>
          <a:noFill/>
        </p:spPr>
        <p:txBody>
          <a:bodyPr wrap="square" rtlCol="0">
            <a:spAutoFit/>
          </a:bodyPr>
          <a:lstStyle/>
          <a:p>
            <a:r>
              <a:rPr lang="es-EC" sz="1400" dirty="0" smtClean="0"/>
              <a:t>.</a:t>
            </a:r>
          </a:p>
          <a:p>
            <a:r>
              <a:rPr lang="es-EC" sz="1400" dirty="0" smtClean="0"/>
              <a:t>.</a:t>
            </a:r>
          </a:p>
          <a:p>
            <a:r>
              <a:rPr lang="es-EC" sz="1400" dirty="0" smtClean="0"/>
              <a:t>.</a:t>
            </a:r>
          </a:p>
          <a:p>
            <a:endParaRPr lang="es-EC" sz="1400" dirty="0" smtClean="0"/>
          </a:p>
          <a:p>
            <a:endParaRPr lang="es-EC" sz="1400" dirty="0"/>
          </a:p>
        </p:txBody>
      </p:sp>
      <p:sp>
        <p:nvSpPr>
          <p:cNvPr id="144" name="143 CuadroTexto"/>
          <p:cNvSpPr txBox="1"/>
          <p:nvPr/>
        </p:nvSpPr>
        <p:spPr>
          <a:xfrm>
            <a:off x="5857884" y="6550223"/>
            <a:ext cx="714380" cy="307777"/>
          </a:xfrm>
          <a:prstGeom prst="rect">
            <a:avLst/>
          </a:prstGeom>
          <a:noFill/>
        </p:spPr>
        <p:txBody>
          <a:bodyPr wrap="square" rtlCol="0">
            <a:spAutoFit/>
          </a:bodyPr>
          <a:lstStyle/>
          <a:p>
            <a:r>
              <a:rPr lang="es-EC" sz="1400" dirty="0" smtClean="0"/>
              <a:t>NxM</a:t>
            </a:r>
            <a:endParaRPr lang="es-EC" sz="1400" dirty="0"/>
          </a:p>
        </p:txBody>
      </p:sp>
      <p:sp>
        <p:nvSpPr>
          <p:cNvPr id="3"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45" name="Picture 13"/>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500826" y="5929330"/>
            <a:ext cx="2071702" cy="260678"/>
          </a:xfrm>
          <a:prstGeom prst="rect">
            <a:avLst/>
          </a:prstGeom>
          <a:noFill/>
        </p:spPr>
      </p:pic>
      <p:sp>
        <p:nvSpPr>
          <p:cNvPr id="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5"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79877" name="Picture 5"/>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215074" y="5572140"/>
            <a:ext cx="2557480" cy="285752"/>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 name="182 Imagen"/>
          <p:cNvPicPr/>
          <p:nvPr/>
        </p:nvPicPr>
        <p:blipFill>
          <a:blip r:embed="rId2" cstate="print"/>
          <a:srcRect l="17789" t="57272" r="57885" b="19202"/>
          <a:stretch>
            <a:fillRect/>
          </a:stretch>
        </p:blipFill>
        <p:spPr bwMode="auto">
          <a:xfrm>
            <a:off x="3714744" y="4143380"/>
            <a:ext cx="3000396" cy="2275442"/>
          </a:xfrm>
          <a:prstGeom prst="rect">
            <a:avLst/>
          </a:prstGeom>
          <a:noFill/>
          <a:ln w="9525">
            <a:noFill/>
            <a:miter lim="800000"/>
            <a:headEnd/>
            <a:tailEnd/>
          </a:ln>
        </p:spPr>
      </p:pic>
      <p:sp>
        <p:nvSpPr>
          <p:cNvPr id="2" name="1 Título"/>
          <p:cNvSpPr txBox="1">
            <a:spLocks/>
          </p:cNvSpPr>
          <p:nvPr/>
        </p:nvSpPr>
        <p:spPr>
          <a:xfrm>
            <a:off x="457200" y="500050"/>
            <a:ext cx="8229600" cy="1143000"/>
          </a:xfrm>
          <a:prstGeom prst="rect">
            <a:avLst/>
          </a:prstGeom>
        </p:spPr>
        <p:txBody>
          <a:bodyPr/>
          <a:lstStyle/>
          <a:p>
            <a:pPr fontAlgn="auto">
              <a:spcAft>
                <a:spcPts val="0"/>
              </a:spcAft>
            </a:pPr>
            <a:r>
              <a:rPr lang="es-EC" sz="4100" b="1" dirty="0" smtClean="0">
                <a:solidFill>
                  <a:schemeClr val="tx2"/>
                </a:solidFill>
                <a:effectLst>
                  <a:outerShdw blurRad="31750" dist="25400" dir="5400000" algn="tl" rotWithShape="0">
                    <a:srgbClr val="000000">
                      <a:alpha val="25000"/>
                    </a:srgbClr>
                  </a:outerShdw>
                </a:effectLst>
                <a:latin typeface="+mj-lt"/>
                <a:ea typeface="+mj-ea"/>
                <a:cs typeface="+mj-cs"/>
              </a:rPr>
              <a:t>ENTRENAMIENTO</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41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endParaRPr>
          </a:p>
        </p:txBody>
      </p:sp>
      <p:sp>
        <p:nvSpPr>
          <p:cNvPr id="67589"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7590" name="Rectangle 6"/>
          <p:cNvSpPr>
            <a:spLocks noChangeArrowheads="1"/>
          </p:cNvSpPr>
          <p:nvPr/>
        </p:nvSpPr>
        <p:spPr bwMode="auto">
          <a:xfrm>
            <a:off x="0" y="6572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67591" name="Rectangle 7"/>
          <p:cNvSpPr>
            <a:spLocks noChangeArrowheads="1"/>
          </p:cNvSpPr>
          <p:nvPr/>
        </p:nvSpPr>
        <p:spPr bwMode="auto">
          <a:xfrm>
            <a:off x="0" y="9048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7592" name="Rectangle 8"/>
          <p:cNvSpPr>
            <a:spLocks noChangeArrowheads="1"/>
          </p:cNvSpPr>
          <p:nvPr/>
        </p:nvSpPr>
        <p:spPr bwMode="auto">
          <a:xfrm>
            <a:off x="0" y="30765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861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987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987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9878"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9880"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9882"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9884" name="Rectangle 1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9886" name="Rectangle 1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1059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10598"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11621"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32" name="131 Disco magnético"/>
          <p:cNvSpPr/>
          <p:nvPr/>
        </p:nvSpPr>
        <p:spPr>
          <a:xfrm>
            <a:off x="3786182" y="3214686"/>
            <a:ext cx="1500198" cy="714380"/>
          </a:xfrm>
          <a:prstGeom prst="flowChartMagneticDisk">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dirty="0" smtClean="0"/>
              <a:t>Base de </a:t>
            </a:r>
            <a:r>
              <a:rPr lang="es-EC" sz="1400" dirty="0" smtClean="0"/>
              <a:t>Datos</a:t>
            </a:r>
            <a:endParaRPr lang="es-EC" sz="1400" dirty="0"/>
          </a:p>
        </p:txBody>
      </p:sp>
      <p:sp>
        <p:nvSpPr>
          <p:cNvPr id="154" name="153 Rectángulo"/>
          <p:cNvSpPr/>
          <p:nvPr/>
        </p:nvSpPr>
        <p:spPr>
          <a:xfrm>
            <a:off x="3714744" y="1714488"/>
            <a:ext cx="1643074" cy="71438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C" sz="1400" dirty="0" smtClean="0"/>
              <a:t>Entrenamiento</a:t>
            </a:r>
            <a:endParaRPr lang="es-EC" sz="1400" dirty="0"/>
          </a:p>
        </p:txBody>
      </p:sp>
      <p:cxnSp>
        <p:nvCxnSpPr>
          <p:cNvPr id="155" name="154 Conector recto de flecha"/>
          <p:cNvCxnSpPr>
            <a:stCxn id="154" idx="2"/>
            <a:endCxn id="132" idx="1"/>
          </p:cNvCxnSpPr>
          <p:nvPr/>
        </p:nvCxnSpPr>
        <p:spPr>
          <a:xfrm rot="5400000">
            <a:off x="4143372" y="2821777"/>
            <a:ext cx="785818"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7" name="156 Forma"/>
          <p:cNvCxnSpPr/>
          <p:nvPr/>
        </p:nvCxnSpPr>
        <p:spPr>
          <a:xfrm>
            <a:off x="2928926" y="2285992"/>
            <a:ext cx="785818" cy="1588"/>
          </a:xfrm>
          <a:prstGeom prst="bentConnector3">
            <a:avLst>
              <a:gd name="adj1" fmla="val 50000"/>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9" name="156 Forma"/>
          <p:cNvCxnSpPr/>
          <p:nvPr/>
        </p:nvCxnSpPr>
        <p:spPr>
          <a:xfrm>
            <a:off x="2928926" y="1928802"/>
            <a:ext cx="785818" cy="1588"/>
          </a:xfrm>
          <a:prstGeom prst="bentConnector3">
            <a:avLst>
              <a:gd name="adj1" fmla="val 50000"/>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1" name="170 Conector recto"/>
          <p:cNvCxnSpPr/>
          <p:nvPr/>
        </p:nvCxnSpPr>
        <p:spPr>
          <a:xfrm rot="5400000" flipH="1" flipV="1">
            <a:off x="3107521" y="1750207"/>
            <a:ext cx="357190" cy="2857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2" name="171 CuadroTexto"/>
          <p:cNvSpPr txBox="1"/>
          <p:nvPr/>
        </p:nvSpPr>
        <p:spPr>
          <a:xfrm>
            <a:off x="3286116" y="1357298"/>
            <a:ext cx="357190" cy="369332"/>
          </a:xfrm>
          <a:prstGeom prst="rect">
            <a:avLst/>
          </a:prstGeom>
          <a:noFill/>
        </p:spPr>
        <p:txBody>
          <a:bodyPr wrap="square" rtlCol="0">
            <a:spAutoFit/>
          </a:bodyPr>
          <a:lstStyle/>
          <a:p>
            <a:r>
              <a:rPr lang="en-US" dirty="0" smtClean="0"/>
              <a:t>5</a:t>
            </a:r>
            <a:endParaRPr lang="en-US" dirty="0"/>
          </a:p>
        </p:txBody>
      </p:sp>
      <p:sp>
        <p:nvSpPr>
          <p:cNvPr id="173" name="172 CuadroTexto"/>
          <p:cNvSpPr txBox="1"/>
          <p:nvPr/>
        </p:nvSpPr>
        <p:spPr>
          <a:xfrm>
            <a:off x="1785918" y="2071678"/>
            <a:ext cx="1143008" cy="369332"/>
          </a:xfrm>
          <a:prstGeom prst="rect">
            <a:avLst/>
          </a:prstGeom>
          <a:noFill/>
        </p:spPr>
        <p:txBody>
          <a:bodyPr wrap="square" rtlCol="0">
            <a:spAutoFit/>
          </a:bodyPr>
          <a:lstStyle/>
          <a:p>
            <a:r>
              <a:rPr lang="es-ES" dirty="0" smtClean="0"/>
              <a:t>Etiqueta</a:t>
            </a:r>
            <a:endParaRPr lang="es-ES" dirty="0"/>
          </a:p>
        </p:txBody>
      </p:sp>
      <p:sp>
        <p:nvSpPr>
          <p:cNvPr id="175" name="174 CuadroTexto"/>
          <p:cNvSpPr txBox="1"/>
          <p:nvPr/>
        </p:nvSpPr>
        <p:spPr>
          <a:xfrm>
            <a:off x="285720" y="1357298"/>
            <a:ext cx="2786082" cy="646331"/>
          </a:xfrm>
          <a:prstGeom prst="rect">
            <a:avLst/>
          </a:prstGeom>
          <a:noFill/>
        </p:spPr>
        <p:txBody>
          <a:bodyPr wrap="square" rtlCol="0">
            <a:spAutoFit/>
          </a:bodyPr>
          <a:lstStyle/>
          <a:p>
            <a:r>
              <a:rPr lang="es-ES" dirty="0" smtClean="0"/>
              <a:t>Señales</a:t>
            </a:r>
          </a:p>
          <a:p>
            <a:r>
              <a:rPr lang="es-ES" dirty="0" smtClean="0"/>
              <a:t>(coeficientes cepstrales)</a:t>
            </a:r>
            <a:endParaRPr lang="es-ES" dirty="0"/>
          </a:p>
        </p:txBody>
      </p:sp>
      <p:sp>
        <p:nvSpPr>
          <p:cNvPr id="176" name="175 CuadroTexto"/>
          <p:cNvSpPr txBox="1"/>
          <p:nvPr/>
        </p:nvSpPr>
        <p:spPr>
          <a:xfrm>
            <a:off x="6500826" y="2285992"/>
            <a:ext cx="1143008" cy="369332"/>
          </a:xfrm>
          <a:prstGeom prst="rect">
            <a:avLst/>
          </a:prstGeom>
          <a:noFill/>
        </p:spPr>
        <p:txBody>
          <a:bodyPr wrap="square" rtlCol="0">
            <a:spAutoFit/>
          </a:bodyPr>
          <a:lstStyle/>
          <a:p>
            <a:r>
              <a:rPr lang="es-ES" dirty="0" smtClean="0"/>
              <a:t>Etiqueta</a:t>
            </a:r>
            <a:endParaRPr lang="es-ES" dirty="0"/>
          </a:p>
        </p:txBody>
      </p:sp>
      <p:sp>
        <p:nvSpPr>
          <p:cNvPr id="178" name="177 CuadroTexto"/>
          <p:cNvSpPr txBox="1"/>
          <p:nvPr/>
        </p:nvSpPr>
        <p:spPr>
          <a:xfrm>
            <a:off x="6500826" y="2643182"/>
            <a:ext cx="1643074" cy="369332"/>
          </a:xfrm>
          <a:prstGeom prst="rect">
            <a:avLst/>
          </a:prstGeom>
          <a:noFill/>
        </p:spPr>
        <p:txBody>
          <a:bodyPr wrap="square" rtlCol="0">
            <a:spAutoFit/>
          </a:bodyPr>
          <a:lstStyle/>
          <a:p>
            <a:r>
              <a:rPr lang="es-ES" dirty="0" smtClean="0"/>
              <a:t>Señal patrón</a:t>
            </a:r>
            <a:endParaRPr lang="es-ES" dirty="0"/>
          </a:p>
        </p:txBody>
      </p:sp>
      <p:sp>
        <p:nvSpPr>
          <p:cNvPr id="179" name="178 CuadroTexto"/>
          <p:cNvSpPr txBox="1"/>
          <p:nvPr/>
        </p:nvSpPr>
        <p:spPr>
          <a:xfrm>
            <a:off x="4714876" y="2571744"/>
            <a:ext cx="1143008" cy="369332"/>
          </a:xfrm>
          <a:prstGeom prst="rect">
            <a:avLst/>
          </a:prstGeom>
          <a:noFill/>
        </p:spPr>
        <p:txBody>
          <a:bodyPr wrap="square" rtlCol="0">
            <a:spAutoFit/>
          </a:bodyPr>
          <a:lstStyle/>
          <a:p>
            <a:r>
              <a:rPr lang="es-ES" dirty="0" smtClean="0"/>
              <a:t>Palabra</a:t>
            </a:r>
            <a:endParaRPr lang="es-ES" dirty="0"/>
          </a:p>
        </p:txBody>
      </p:sp>
      <p:sp>
        <p:nvSpPr>
          <p:cNvPr id="180" name="179 Abrir llave"/>
          <p:cNvSpPr/>
          <p:nvPr/>
        </p:nvSpPr>
        <p:spPr>
          <a:xfrm>
            <a:off x="6072198" y="2214554"/>
            <a:ext cx="285752" cy="1857388"/>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1" name="180 CuadroTexto"/>
          <p:cNvSpPr txBox="1"/>
          <p:nvPr/>
        </p:nvSpPr>
        <p:spPr>
          <a:xfrm>
            <a:off x="6572264" y="3071810"/>
            <a:ext cx="1643074" cy="369332"/>
          </a:xfrm>
          <a:prstGeom prst="rect">
            <a:avLst/>
          </a:prstGeom>
          <a:noFill/>
        </p:spPr>
        <p:txBody>
          <a:bodyPr wrap="square" rtlCol="0">
            <a:spAutoFit/>
          </a:bodyPr>
          <a:lstStyle/>
          <a:p>
            <a:r>
              <a:rPr lang="es-ES" dirty="0" smtClean="0"/>
              <a:t>Dmax</a:t>
            </a:r>
            <a:endParaRPr lang="es-ES" dirty="0"/>
          </a:p>
        </p:txBody>
      </p:sp>
      <p:sp>
        <p:nvSpPr>
          <p:cNvPr id="182" name="181 CuadroTexto"/>
          <p:cNvSpPr txBox="1"/>
          <p:nvPr/>
        </p:nvSpPr>
        <p:spPr>
          <a:xfrm>
            <a:off x="6572264" y="3571876"/>
            <a:ext cx="1643074" cy="369332"/>
          </a:xfrm>
          <a:prstGeom prst="rect">
            <a:avLst/>
          </a:prstGeom>
          <a:noFill/>
        </p:spPr>
        <p:txBody>
          <a:bodyPr wrap="square" rtlCol="0">
            <a:spAutoFit/>
          </a:bodyPr>
          <a:lstStyle/>
          <a:p>
            <a:r>
              <a:rPr lang="es-ES" dirty="0" smtClean="0"/>
              <a:t>D1max</a:t>
            </a:r>
            <a:endParaRPr lang="es-ES" dirty="0"/>
          </a:p>
        </p:txBody>
      </p:sp>
      <p:sp>
        <p:nvSpPr>
          <p:cNvPr id="193" name="192 Rectángulo"/>
          <p:cNvSpPr/>
          <p:nvPr/>
        </p:nvSpPr>
        <p:spPr>
          <a:xfrm>
            <a:off x="5286380" y="4214818"/>
            <a:ext cx="642942" cy="214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184 CuadroTexto"/>
          <p:cNvSpPr txBox="1"/>
          <p:nvPr/>
        </p:nvSpPr>
        <p:spPr>
          <a:xfrm>
            <a:off x="5143504" y="4143380"/>
            <a:ext cx="1643074" cy="369332"/>
          </a:xfrm>
          <a:prstGeom prst="rect">
            <a:avLst/>
          </a:prstGeom>
          <a:noFill/>
        </p:spPr>
        <p:txBody>
          <a:bodyPr wrap="square" rtlCol="0">
            <a:spAutoFit/>
          </a:bodyPr>
          <a:lstStyle/>
          <a:p>
            <a:r>
              <a:rPr lang="es-ES" dirty="0" smtClean="0"/>
              <a:t>Dmax</a:t>
            </a:r>
            <a:endParaRPr lang="es-ES" dirty="0"/>
          </a:p>
        </p:txBody>
      </p:sp>
      <p:sp>
        <p:nvSpPr>
          <p:cNvPr id="194" name="193 Rectángulo redondeado"/>
          <p:cNvSpPr/>
          <p:nvPr/>
        </p:nvSpPr>
        <p:spPr>
          <a:xfrm>
            <a:off x="5214942" y="6072206"/>
            <a:ext cx="500066" cy="2857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183 CuadroTexto"/>
          <p:cNvSpPr txBox="1"/>
          <p:nvPr/>
        </p:nvSpPr>
        <p:spPr>
          <a:xfrm>
            <a:off x="5143504" y="6072206"/>
            <a:ext cx="1643074" cy="369332"/>
          </a:xfrm>
          <a:prstGeom prst="rect">
            <a:avLst/>
          </a:prstGeom>
          <a:noFill/>
        </p:spPr>
        <p:txBody>
          <a:bodyPr wrap="square" rtlCol="0">
            <a:spAutoFit/>
          </a:bodyPr>
          <a:lstStyle/>
          <a:p>
            <a:r>
              <a:rPr lang="es-ES" dirty="0" smtClean="0"/>
              <a:t>D1max</a:t>
            </a:r>
            <a:endParaRPr lang="es-ES" dirty="0"/>
          </a:p>
        </p:txBody>
      </p:sp>
      <p:sp>
        <p:nvSpPr>
          <p:cNvPr id="196" name="195 Rectángulo"/>
          <p:cNvSpPr/>
          <p:nvPr/>
        </p:nvSpPr>
        <p:spPr>
          <a:xfrm>
            <a:off x="5572132" y="4857760"/>
            <a:ext cx="1071570" cy="5000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194 CuadroTexto"/>
          <p:cNvSpPr txBox="1"/>
          <p:nvPr/>
        </p:nvSpPr>
        <p:spPr>
          <a:xfrm>
            <a:off x="5572132" y="4857760"/>
            <a:ext cx="1785950" cy="646331"/>
          </a:xfrm>
          <a:prstGeom prst="rect">
            <a:avLst/>
          </a:prstGeom>
          <a:noFill/>
        </p:spPr>
        <p:txBody>
          <a:bodyPr wrap="square" rtlCol="0">
            <a:spAutoFit/>
          </a:bodyPr>
          <a:lstStyle/>
          <a:p>
            <a:r>
              <a:rPr lang="es-ES" dirty="0" smtClean="0"/>
              <a:t>Elemento más representativo</a:t>
            </a:r>
            <a:endParaRPr lang="es-E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67 Rectángulo"/>
          <p:cNvSpPr/>
          <p:nvPr/>
        </p:nvSpPr>
        <p:spPr>
          <a:xfrm>
            <a:off x="5429256" y="1142984"/>
            <a:ext cx="3500462" cy="121444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183" name="182 Imagen"/>
          <p:cNvPicPr/>
          <p:nvPr/>
        </p:nvPicPr>
        <p:blipFill>
          <a:blip r:embed="rId2" cstate="print"/>
          <a:srcRect l="17789" t="57272" r="57885" b="19202"/>
          <a:stretch>
            <a:fillRect/>
          </a:stretch>
        </p:blipFill>
        <p:spPr bwMode="auto">
          <a:xfrm>
            <a:off x="642910" y="3714752"/>
            <a:ext cx="3000396" cy="2275442"/>
          </a:xfrm>
          <a:prstGeom prst="rect">
            <a:avLst/>
          </a:prstGeom>
          <a:noFill/>
          <a:ln w="9525">
            <a:noFill/>
            <a:miter lim="800000"/>
            <a:headEnd/>
            <a:tailEnd/>
          </a:ln>
        </p:spPr>
      </p:pic>
      <p:sp>
        <p:nvSpPr>
          <p:cNvPr id="2" name="1 Título"/>
          <p:cNvSpPr txBox="1">
            <a:spLocks/>
          </p:cNvSpPr>
          <p:nvPr/>
        </p:nvSpPr>
        <p:spPr>
          <a:xfrm>
            <a:off x="457200" y="500050"/>
            <a:ext cx="8229600" cy="1143000"/>
          </a:xfrm>
          <a:prstGeom prst="rect">
            <a:avLst/>
          </a:prstGeom>
        </p:spPr>
        <p:txBody>
          <a:bodyPr/>
          <a:lstStyle/>
          <a:p>
            <a:pPr fontAlgn="auto">
              <a:spcAft>
                <a:spcPts val="0"/>
              </a:spcAft>
            </a:pPr>
            <a:r>
              <a:rPr lang="es-EC" sz="4100" b="1" dirty="0" smtClean="0">
                <a:solidFill>
                  <a:schemeClr val="tx2"/>
                </a:solidFill>
                <a:effectLst>
                  <a:outerShdw blurRad="31750" dist="25400" dir="5400000" algn="tl" rotWithShape="0">
                    <a:srgbClr val="000000">
                      <a:alpha val="25000"/>
                    </a:srgbClr>
                  </a:outerShdw>
                </a:effectLst>
                <a:latin typeface="+mj-lt"/>
                <a:ea typeface="+mj-ea"/>
                <a:cs typeface="+mj-cs"/>
              </a:rPr>
              <a:t>ENTRENAMIENTO</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41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endParaRPr>
          </a:p>
        </p:txBody>
      </p:sp>
      <p:sp>
        <p:nvSpPr>
          <p:cNvPr id="67589"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7590" name="Rectangle 6"/>
          <p:cNvSpPr>
            <a:spLocks noChangeArrowheads="1"/>
          </p:cNvSpPr>
          <p:nvPr/>
        </p:nvSpPr>
        <p:spPr bwMode="auto">
          <a:xfrm>
            <a:off x="0" y="6572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67591" name="Rectangle 7"/>
          <p:cNvSpPr>
            <a:spLocks noChangeArrowheads="1"/>
          </p:cNvSpPr>
          <p:nvPr/>
        </p:nvSpPr>
        <p:spPr bwMode="auto">
          <a:xfrm>
            <a:off x="0" y="9048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7592" name="Rectangle 8"/>
          <p:cNvSpPr>
            <a:spLocks noChangeArrowheads="1"/>
          </p:cNvSpPr>
          <p:nvPr/>
        </p:nvSpPr>
        <p:spPr bwMode="auto">
          <a:xfrm>
            <a:off x="0" y="30765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861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987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987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9878"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9880"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9882"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9884" name="Rectangle 1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9886" name="Rectangle 1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1059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10598"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11621"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93" name="192 Rectángulo"/>
          <p:cNvSpPr/>
          <p:nvPr/>
        </p:nvSpPr>
        <p:spPr>
          <a:xfrm>
            <a:off x="2214546" y="3786190"/>
            <a:ext cx="642942" cy="214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184 CuadroTexto"/>
          <p:cNvSpPr txBox="1"/>
          <p:nvPr/>
        </p:nvSpPr>
        <p:spPr>
          <a:xfrm>
            <a:off x="2071670" y="3714752"/>
            <a:ext cx="1643074" cy="369332"/>
          </a:xfrm>
          <a:prstGeom prst="rect">
            <a:avLst/>
          </a:prstGeom>
          <a:noFill/>
        </p:spPr>
        <p:txBody>
          <a:bodyPr wrap="square" rtlCol="0">
            <a:spAutoFit/>
          </a:bodyPr>
          <a:lstStyle/>
          <a:p>
            <a:r>
              <a:rPr lang="es-ES" dirty="0" smtClean="0"/>
              <a:t>Dmax</a:t>
            </a:r>
            <a:endParaRPr lang="es-ES" dirty="0"/>
          </a:p>
        </p:txBody>
      </p:sp>
      <p:sp>
        <p:nvSpPr>
          <p:cNvPr id="194" name="193 Rectángulo redondeado"/>
          <p:cNvSpPr/>
          <p:nvPr/>
        </p:nvSpPr>
        <p:spPr>
          <a:xfrm>
            <a:off x="2143108" y="5643578"/>
            <a:ext cx="500066" cy="2857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183 CuadroTexto"/>
          <p:cNvSpPr txBox="1"/>
          <p:nvPr/>
        </p:nvSpPr>
        <p:spPr>
          <a:xfrm>
            <a:off x="2071670" y="5643578"/>
            <a:ext cx="1643074" cy="369332"/>
          </a:xfrm>
          <a:prstGeom prst="rect">
            <a:avLst/>
          </a:prstGeom>
          <a:noFill/>
        </p:spPr>
        <p:txBody>
          <a:bodyPr wrap="square" rtlCol="0">
            <a:spAutoFit/>
          </a:bodyPr>
          <a:lstStyle/>
          <a:p>
            <a:r>
              <a:rPr lang="es-ES" dirty="0" smtClean="0"/>
              <a:t>D1max</a:t>
            </a:r>
            <a:endParaRPr lang="es-ES" dirty="0"/>
          </a:p>
        </p:txBody>
      </p:sp>
      <p:sp>
        <p:nvSpPr>
          <p:cNvPr id="196" name="195 Rectángulo"/>
          <p:cNvSpPr/>
          <p:nvPr/>
        </p:nvSpPr>
        <p:spPr>
          <a:xfrm>
            <a:off x="2500298" y="4429132"/>
            <a:ext cx="1071570" cy="5000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194 CuadroTexto"/>
          <p:cNvSpPr txBox="1"/>
          <p:nvPr/>
        </p:nvSpPr>
        <p:spPr>
          <a:xfrm>
            <a:off x="2500298" y="4429132"/>
            <a:ext cx="1785950" cy="646331"/>
          </a:xfrm>
          <a:prstGeom prst="rect">
            <a:avLst/>
          </a:prstGeom>
          <a:noFill/>
        </p:spPr>
        <p:txBody>
          <a:bodyPr wrap="square" rtlCol="0">
            <a:spAutoFit/>
          </a:bodyPr>
          <a:lstStyle/>
          <a:p>
            <a:r>
              <a:rPr lang="es-ES" dirty="0" smtClean="0"/>
              <a:t>Elemento más representativo</a:t>
            </a:r>
            <a:endParaRPr lang="es-ES" dirty="0"/>
          </a:p>
        </p:txBody>
      </p:sp>
      <p:sp>
        <p:nvSpPr>
          <p:cNvPr id="41" name="40 Abrir corchete"/>
          <p:cNvSpPr/>
          <p:nvPr/>
        </p:nvSpPr>
        <p:spPr>
          <a:xfrm>
            <a:off x="1643042" y="1285860"/>
            <a:ext cx="214314" cy="2286016"/>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41 Abrir corchete"/>
          <p:cNvSpPr/>
          <p:nvPr/>
        </p:nvSpPr>
        <p:spPr>
          <a:xfrm flipH="1">
            <a:off x="2143108" y="1285860"/>
            <a:ext cx="214314" cy="2286016"/>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42 CuadroTexto"/>
          <p:cNvSpPr txBox="1"/>
          <p:nvPr/>
        </p:nvSpPr>
        <p:spPr>
          <a:xfrm>
            <a:off x="1142976" y="2285992"/>
            <a:ext cx="1000132" cy="307777"/>
          </a:xfrm>
          <a:prstGeom prst="rect">
            <a:avLst/>
          </a:prstGeom>
          <a:noFill/>
        </p:spPr>
        <p:txBody>
          <a:bodyPr wrap="square" rtlCol="0">
            <a:spAutoFit/>
          </a:bodyPr>
          <a:lstStyle/>
          <a:p>
            <a:r>
              <a:rPr lang="es-EC" sz="1400" dirty="0" smtClean="0"/>
              <a:t>M = </a:t>
            </a:r>
            <a:endParaRPr lang="es-EC" sz="1400" dirty="0"/>
          </a:p>
        </p:txBody>
      </p:sp>
      <p:sp>
        <p:nvSpPr>
          <p:cNvPr id="11776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1776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17763"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572131" y="1214422"/>
            <a:ext cx="3264167" cy="642942"/>
          </a:xfrm>
          <a:prstGeom prst="rect">
            <a:avLst/>
          </a:prstGeom>
          <a:noFill/>
        </p:spPr>
      </p:pic>
      <p:sp>
        <p:nvSpPr>
          <p:cNvPr id="117766"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17765" name="Picture 5"/>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6786578" y="1928802"/>
            <a:ext cx="942982" cy="285752"/>
          </a:xfrm>
          <a:prstGeom prst="rect">
            <a:avLst/>
          </a:prstGeom>
          <a:noFill/>
        </p:spPr>
      </p:pic>
      <p:sp>
        <p:nvSpPr>
          <p:cNvPr id="71" name="70 CuadroTexto"/>
          <p:cNvSpPr txBox="1"/>
          <p:nvPr/>
        </p:nvSpPr>
        <p:spPr>
          <a:xfrm>
            <a:off x="1714480" y="1428736"/>
            <a:ext cx="785818" cy="369332"/>
          </a:xfrm>
          <a:prstGeom prst="rect">
            <a:avLst/>
          </a:prstGeom>
          <a:noFill/>
        </p:spPr>
        <p:txBody>
          <a:bodyPr wrap="square" rtlCol="0">
            <a:spAutoFit/>
          </a:bodyPr>
          <a:lstStyle/>
          <a:p>
            <a:r>
              <a:rPr lang="en-US" dirty="0" smtClean="0"/>
              <a:t>m(1)</a:t>
            </a:r>
            <a:endParaRPr lang="en-US" dirty="0"/>
          </a:p>
        </p:txBody>
      </p:sp>
      <p:sp>
        <p:nvSpPr>
          <p:cNvPr id="72" name="71 CuadroTexto"/>
          <p:cNvSpPr txBox="1"/>
          <p:nvPr/>
        </p:nvSpPr>
        <p:spPr>
          <a:xfrm>
            <a:off x="1714480" y="2500306"/>
            <a:ext cx="785818" cy="369332"/>
          </a:xfrm>
          <a:prstGeom prst="rect">
            <a:avLst/>
          </a:prstGeom>
          <a:noFill/>
        </p:spPr>
        <p:txBody>
          <a:bodyPr wrap="square" rtlCol="0">
            <a:spAutoFit/>
          </a:bodyPr>
          <a:lstStyle/>
          <a:p>
            <a:r>
              <a:rPr lang="en-US" dirty="0" smtClean="0"/>
              <a:t>m(4)</a:t>
            </a:r>
            <a:endParaRPr lang="en-US" dirty="0"/>
          </a:p>
        </p:txBody>
      </p:sp>
      <p:sp>
        <p:nvSpPr>
          <p:cNvPr id="73" name="72 CuadroTexto"/>
          <p:cNvSpPr txBox="1"/>
          <p:nvPr/>
        </p:nvSpPr>
        <p:spPr>
          <a:xfrm>
            <a:off x="1714480" y="2143116"/>
            <a:ext cx="785818" cy="369332"/>
          </a:xfrm>
          <a:prstGeom prst="rect">
            <a:avLst/>
          </a:prstGeom>
          <a:noFill/>
        </p:spPr>
        <p:txBody>
          <a:bodyPr wrap="square" rtlCol="0">
            <a:spAutoFit/>
          </a:bodyPr>
          <a:lstStyle/>
          <a:p>
            <a:r>
              <a:rPr lang="en-US" dirty="0" smtClean="0"/>
              <a:t>m(3)</a:t>
            </a:r>
            <a:endParaRPr lang="en-US" dirty="0"/>
          </a:p>
        </p:txBody>
      </p:sp>
      <p:sp>
        <p:nvSpPr>
          <p:cNvPr id="74" name="73 CuadroTexto"/>
          <p:cNvSpPr txBox="1"/>
          <p:nvPr/>
        </p:nvSpPr>
        <p:spPr>
          <a:xfrm>
            <a:off x="1714480" y="1785926"/>
            <a:ext cx="785818" cy="369332"/>
          </a:xfrm>
          <a:prstGeom prst="rect">
            <a:avLst/>
          </a:prstGeom>
          <a:noFill/>
        </p:spPr>
        <p:txBody>
          <a:bodyPr wrap="square" rtlCol="0">
            <a:spAutoFit/>
          </a:bodyPr>
          <a:lstStyle/>
          <a:p>
            <a:r>
              <a:rPr lang="en-US" dirty="0" smtClean="0"/>
              <a:t>m(2)</a:t>
            </a:r>
            <a:endParaRPr lang="en-US" dirty="0"/>
          </a:p>
        </p:txBody>
      </p:sp>
      <p:sp>
        <p:nvSpPr>
          <p:cNvPr id="75" name="74 CuadroTexto"/>
          <p:cNvSpPr txBox="1"/>
          <p:nvPr/>
        </p:nvSpPr>
        <p:spPr>
          <a:xfrm>
            <a:off x="1714480" y="2857496"/>
            <a:ext cx="785818" cy="369332"/>
          </a:xfrm>
          <a:prstGeom prst="rect">
            <a:avLst/>
          </a:prstGeom>
          <a:noFill/>
        </p:spPr>
        <p:txBody>
          <a:bodyPr wrap="square" rtlCol="0">
            <a:spAutoFit/>
          </a:bodyPr>
          <a:lstStyle/>
          <a:p>
            <a:r>
              <a:rPr lang="en-US" dirty="0" smtClean="0"/>
              <a:t>m(5)</a:t>
            </a:r>
            <a:endParaRPr lang="en-US" dirty="0"/>
          </a:p>
        </p:txBody>
      </p:sp>
      <p:sp>
        <p:nvSpPr>
          <p:cNvPr id="78" name="77 Rectángulo"/>
          <p:cNvSpPr/>
          <p:nvPr/>
        </p:nvSpPr>
        <p:spPr>
          <a:xfrm>
            <a:off x="5072066" y="2928934"/>
            <a:ext cx="2571768" cy="1000132"/>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79" name="78 Rectángulo"/>
          <p:cNvSpPr/>
          <p:nvPr/>
        </p:nvSpPr>
        <p:spPr>
          <a:xfrm>
            <a:off x="5072066" y="4214818"/>
            <a:ext cx="3643338" cy="1000132"/>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80" name="79 Rectángulo"/>
          <p:cNvSpPr/>
          <p:nvPr/>
        </p:nvSpPr>
        <p:spPr>
          <a:xfrm>
            <a:off x="5072066" y="5572140"/>
            <a:ext cx="3643338" cy="100013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81" name="80 CuadroTexto"/>
          <p:cNvSpPr txBox="1"/>
          <p:nvPr/>
        </p:nvSpPr>
        <p:spPr>
          <a:xfrm>
            <a:off x="5072066" y="2928934"/>
            <a:ext cx="1643074" cy="369332"/>
          </a:xfrm>
          <a:prstGeom prst="rect">
            <a:avLst/>
          </a:prstGeom>
          <a:noFill/>
        </p:spPr>
        <p:txBody>
          <a:bodyPr wrap="square" rtlCol="0">
            <a:spAutoFit/>
          </a:bodyPr>
          <a:lstStyle/>
          <a:p>
            <a:r>
              <a:rPr lang="es-ES" dirty="0" smtClean="0"/>
              <a:t>Señal Patrón</a:t>
            </a:r>
            <a:endParaRPr lang="es-ES" dirty="0"/>
          </a:p>
        </p:txBody>
      </p:sp>
      <p:sp>
        <p:nvSpPr>
          <p:cNvPr id="117768"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17767" name="Picture 7"/>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5143504" y="3429000"/>
            <a:ext cx="1428761" cy="314327"/>
          </a:xfrm>
          <a:prstGeom prst="rect">
            <a:avLst/>
          </a:prstGeom>
          <a:noFill/>
        </p:spPr>
      </p:pic>
      <p:pic>
        <p:nvPicPr>
          <p:cNvPr id="84" name="Picture 5"/>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6572264" y="3643314"/>
            <a:ext cx="942982" cy="285752"/>
          </a:xfrm>
          <a:prstGeom prst="rect">
            <a:avLst/>
          </a:prstGeom>
          <a:noFill/>
        </p:spPr>
      </p:pic>
      <p:sp>
        <p:nvSpPr>
          <p:cNvPr id="85" name="84 CuadroTexto"/>
          <p:cNvSpPr txBox="1"/>
          <p:nvPr/>
        </p:nvSpPr>
        <p:spPr>
          <a:xfrm>
            <a:off x="5072066" y="4214818"/>
            <a:ext cx="1643074" cy="369332"/>
          </a:xfrm>
          <a:prstGeom prst="rect">
            <a:avLst/>
          </a:prstGeom>
          <a:noFill/>
        </p:spPr>
        <p:txBody>
          <a:bodyPr wrap="square" rtlCol="0">
            <a:spAutoFit/>
          </a:bodyPr>
          <a:lstStyle/>
          <a:p>
            <a:r>
              <a:rPr lang="es-ES" dirty="0" smtClean="0"/>
              <a:t>Dmax</a:t>
            </a:r>
            <a:endParaRPr lang="es-ES" dirty="0"/>
          </a:p>
        </p:txBody>
      </p:sp>
      <p:sp>
        <p:nvSpPr>
          <p:cNvPr id="117770"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17769" name="Picture 9"/>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5143504" y="4643446"/>
            <a:ext cx="3491144" cy="285752"/>
          </a:xfrm>
          <a:prstGeom prst="rect">
            <a:avLst/>
          </a:prstGeom>
          <a:noFill/>
        </p:spPr>
      </p:pic>
      <p:pic>
        <p:nvPicPr>
          <p:cNvPr id="88" name="Picture 5"/>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7643834" y="5000636"/>
            <a:ext cx="942982" cy="285752"/>
          </a:xfrm>
          <a:prstGeom prst="rect">
            <a:avLst/>
          </a:prstGeom>
          <a:noFill/>
        </p:spPr>
      </p:pic>
      <p:sp>
        <p:nvSpPr>
          <p:cNvPr id="117772" name="Rectangle 1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17771" name="Picture 11"/>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5143504" y="5929330"/>
            <a:ext cx="3292360" cy="285752"/>
          </a:xfrm>
          <a:prstGeom prst="rect">
            <a:avLst/>
          </a:prstGeom>
          <a:noFill/>
        </p:spPr>
      </p:pic>
      <p:pic>
        <p:nvPicPr>
          <p:cNvPr id="91" name="Picture 5"/>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786446" y="6286520"/>
            <a:ext cx="942982" cy="285752"/>
          </a:xfrm>
          <a:prstGeom prst="rect">
            <a:avLst/>
          </a:prstGeom>
          <a:noFill/>
        </p:spPr>
      </p:pic>
      <p:sp>
        <p:nvSpPr>
          <p:cNvPr id="117774" name="Rectangle 1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17773" name="Picture 13"/>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7215206" y="6286520"/>
            <a:ext cx="928694" cy="281422"/>
          </a:xfrm>
          <a:prstGeom prst="rect">
            <a:avLst/>
          </a:prstGeom>
          <a:noFill/>
        </p:spPr>
      </p:pic>
      <p:sp>
        <p:nvSpPr>
          <p:cNvPr id="94" name="93 CuadroTexto"/>
          <p:cNvSpPr txBox="1"/>
          <p:nvPr/>
        </p:nvSpPr>
        <p:spPr>
          <a:xfrm>
            <a:off x="5072066" y="5572140"/>
            <a:ext cx="1643074" cy="369332"/>
          </a:xfrm>
          <a:prstGeom prst="rect">
            <a:avLst/>
          </a:prstGeom>
          <a:noFill/>
        </p:spPr>
        <p:txBody>
          <a:bodyPr wrap="square" rtlCol="0">
            <a:spAutoFit/>
          </a:bodyPr>
          <a:lstStyle/>
          <a:p>
            <a:r>
              <a:rPr lang="es-ES" dirty="0" smtClean="0"/>
              <a:t>D1max</a:t>
            </a:r>
            <a:endParaRPr lang="es-E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100 Rectángulo"/>
          <p:cNvSpPr/>
          <p:nvPr/>
        </p:nvSpPr>
        <p:spPr>
          <a:xfrm>
            <a:off x="3214678" y="5572140"/>
            <a:ext cx="5643602" cy="107157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99" name="98 Rectángulo"/>
          <p:cNvSpPr/>
          <p:nvPr/>
        </p:nvSpPr>
        <p:spPr>
          <a:xfrm>
            <a:off x="2857488" y="4429132"/>
            <a:ext cx="3500462" cy="92869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 name="1 Título"/>
          <p:cNvSpPr txBox="1">
            <a:spLocks/>
          </p:cNvSpPr>
          <p:nvPr/>
        </p:nvSpPr>
        <p:spPr>
          <a:xfrm>
            <a:off x="457200" y="500050"/>
            <a:ext cx="8229600" cy="1143000"/>
          </a:xfrm>
          <a:prstGeom prst="rect">
            <a:avLst/>
          </a:prstGeom>
        </p:spPr>
        <p:txBody>
          <a:bodyPr/>
          <a:lstStyle/>
          <a:p>
            <a:pPr fontAlgn="auto">
              <a:spcAft>
                <a:spcPts val="0"/>
              </a:spcAft>
            </a:pPr>
            <a:r>
              <a:rPr lang="es-EC" sz="4100" b="1" dirty="0" smtClean="0">
                <a:solidFill>
                  <a:schemeClr val="tx2"/>
                </a:solidFill>
                <a:effectLst>
                  <a:outerShdw blurRad="31750" dist="25400" dir="5400000" algn="tl" rotWithShape="0">
                    <a:srgbClr val="000000">
                      <a:alpha val="25000"/>
                    </a:srgbClr>
                  </a:outerShdw>
                </a:effectLst>
                <a:latin typeface="+mj-lt"/>
                <a:ea typeface="+mj-ea"/>
                <a:cs typeface="+mj-cs"/>
              </a:rPr>
              <a:t>RECONOCIMIENTO</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41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endParaRPr>
          </a:p>
        </p:txBody>
      </p:sp>
      <p:sp>
        <p:nvSpPr>
          <p:cNvPr id="67589"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7590" name="Rectangle 6"/>
          <p:cNvSpPr>
            <a:spLocks noChangeArrowheads="1"/>
          </p:cNvSpPr>
          <p:nvPr/>
        </p:nvSpPr>
        <p:spPr bwMode="auto">
          <a:xfrm>
            <a:off x="0" y="6572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67591" name="Rectangle 7"/>
          <p:cNvSpPr>
            <a:spLocks noChangeArrowheads="1"/>
          </p:cNvSpPr>
          <p:nvPr/>
        </p:nvSpPr>
        <p:spPr bwMode="auto">
          <a:xfrm>
            <a:off x="0" y="9048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7592" name="Rectangle 8"/>
          <p:cNvSpPr>
            <a:spLocks noChangeArrowheads="1"/>
          </p:cNvSpPr>
          <p:nvPr/>
        </p:nvSpPr>
        <p:spPr bwMode="auto">
          <a:xfrm>
            <a:off x="0" y="30765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861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987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987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9878"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9880"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9882"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9884" name="Rectangle 1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9886" name="Rectangle 1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1059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10598"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11621"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1776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1776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17766"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17768"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17770"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17772" name="Rectangle 1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17774" name="Rectangle 1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57" name="56 Rectángulo"/>
          <p:cNvSpPr/>
          <p:nvPr/>
        </p:nvSpPr>
        <p:spPr>
          <a:xfrm>
            <a:off x="3429024" y="3286124"/>
            <a:ext cx="1643074" cy="71438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C" sz="1400" smtClean="0"/>
              <a:t>Reconocimiento</a:t>
            </a:r>
            <a:endParaRPr lang="es-EC" sz="1400" dirty="0"/>
          </a:p>
        </p:txBody>
      </p:sp>
      <p:sp>
        <p:nvSpPr>
          <p:cNvPr id="58" name="57 Disco magnético"/>
          <p:cNvSpPr/>
          <p:nvPr/>
        </p:nvSpPr>
        <p:spPr>
          <a:xfrm>
            <a:off x="3500430" y="1285860"/>
            <a:ext cx="1500198" cy="714380"/>
          </a:xfrm>
          <a:prstGeom prst="flowChartMagneticDisk">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dirty="0" smtClean="0"/>
              <a:t>Base de </a:t>
            </a:r>
            <a:r>
              <a:rPr lang="es-EC" sz="1400" dirty="0" smtClean="0"/>
              <a:t>Datos</a:t>
            </a:r>
            <a:endParaRPr lang="es-EC" sz="1400" dirty="0"/>
          </a:p>
        </p:txBody>
      </p:sp>
      <p:cxnSp>
        <p:nvCxnSpPr>
          <p:cNvPr id="59" name="58 Conector recto de flecha"/>
          <p:cNvCxnSpPr>
            <a:stCxn id="58" idx="3"/>
            <a:endCxn id="57" idx="0"/>
          </p:cNvCxnSpPr>
          <p:nvPr/>
        </p:nvCxnSpPr>
        <p:spPr>
          <a:xfrm rot="16200000" flipH="1">
            <a:off x="3607603" y="2643166"/>
            <a:ext cx="1285884" cy="3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0" name="59 Forma"/>
          <p:cNvCxnSpPr>
            <a:endCxn id="57" idx="1"/>
          </p:cNvCxnSpPr>
          <p:nvPr/>
        </p:nvCxnSpPr>
        <p:spPr>
          <a:xfrm>
            <a:off x="2786082" y="3643314"/>
            <a:ext cx="642942" cy="1588"/>
          </a:xfrm>
          <a:prstGeom prst="bentConnector3">
            <a:avLst>
              <a:gd name="adj1" fmla="val 50000"/>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1" name="60 Conector recto de flecha"/>
          <p:cNvCxnSpPr/>
          <p:nvPr/>
        </p:nvCxnSpPr>
        <p:spPr>
          <a:xfrm>
            <a:off x="5072098" y="3643314"/>
            <a:ext cx="571504"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4" name="63 CuadroTexto"/>
          <p:cNvSpPr txBox="1"/>
          <p:nvPr/>
        </p:nvSpPr>
        <p:spPr>
          <a:xfrm>
            <a:off x="0" y="3286124"/>
            <a:ext cx="2786082" cy="646331"/>
          </a:xfrm>
          <a:prstGeom prst="rect">
            <a:avLst/>
          </a:prstGeom>
          <a:noFill/>
        </p:spPr>
        <p:txBody>
          <a:bodyPr wrap="square" rtlCol="0">
            <a:spAutoFit/>
          </a:bodyPr>
          <a:lstStyle/>
          <a:p>
            <a:r>
              <a:rPr lang="es-ES" dirty="0" smtClean="0"/>
              <a:t>Señal</a:t>
            </a:r>
          </a:p>
          <a:p>
            <a:r>
              <a:rPr lang="es-ES" dirty="0" smtClean="0"/>
              <a:t>(coeficientes cepstrales)</a:t>
            </a:r>
            <a:endParaRPr lang="es-ES" dirty="0"/>
          </a:p>
        </p:txBody>
      </p:sp>
      <p:sp>
        <p:nvSpPr>
          <p:cNvPr id="65" name="64 CuadroTexto"/>
          <p:cNvSpPr txBox="1"/>
          <p:nvPr/>
        </p:nvSpPr>
        <p:spPr>
          <a:xfrm>
            <a:off x="5143504" y="2857496"/>
            <a:ext cx="1500198" cy="646331"/>
          </a:xfrm>
          <a:prstGeom prst="rect">
            <a:avLst/>
          </a:prstGeom>
          <a:noFill/>
        </p:spPr>
        <p:txBody>
          <a:bodyPr wrap="square" rtlCol="0">
            <a:spAutoFit/>
          </a:bodyPr>
          <a:lstStyle/>
          <a:p>
            <a:r>
              <a:rPr lang="es-ES" dirty="0" smtClean="0"/>
              <a:t>Palabra reconocida</a:t>
            </a:r>
            <a:endParaRPr lang="es-ES" dirty="0"/>
          </a:p>
        </p:txBody>
      </p:sp>
      <p:sp>
        <p:nvSpPr>
          <p:cNvPr id="66" name="65 CuadroTexto"/>
          <p:cNvSpPr txBox="1"/>
          <p:nvPr/>
        </p:nvSpPr>
        <p:spPr>
          <a:xfrm>
            <a:off x="7072330" y="3214686"/>
            <a:ext cx="1143008" cy="369332"/>
          </a:xfrm>
          <a:prstGeom prst="rect">
            <a:avLst/>
          </a:prstGeom>
          <a:noFill/>
        </p:spPr>
        <p:txBody>
          <a:bodyPr wrap="square" rtlCol="0">
            <a:spAutoFit/>
          </a:bodyPr>
          <a:lstStyle/>
          <a:p>
            <a:r>
              <a:rPr lang="es-ES" dirty="0" smtClean="0"/>
              <a:t>Etiqueta</a:t>
            </a:r>
            <a:endParaRPr lang="es-ES" dirty="0"/>
          </a:p>
        </p:txBody>
      </p:sp>
      <p:sp>
        <p:nvSpPr>
          <p:cNvPr id="67" name="66 CuadroTexto"/>
          <p:cNvSpPr txBox="1"/>
          <p:nvPr/>
        </p:nvSpPr>
        <p:spPr>
          <a:xfrm>
            <a:off x="7072330" y="3571876"/>
            <a:ext cx="1643074" cy="369332"/>
          </a:xfrm>
          <a:prstGeom prst="rect">
            <a:avLst/>
          </a:prstGeom>
          <a:noFill/>
        </p:spPr>
        <p:txBody>
          <a:bodyPr wrap="square" rtlCol="0">
            <a:spAutoFit/>
          </a:bodyPr>
          <a:lstStyle/>
          <a:p>
            <a:r>
              <a:rPr lang="es-ES" dirty="0" smtClean="0"/>
              <a:t>Señal patrón</a:t>
            </a:r>
            <a:endParaRPr lang="es-ES" dirty="0"/>
          </a:p>
        </p:txBody>
      </p:sp>
      <p:sp>
        <p:nvSpPr>
          <p:cNvPr id="69" name="68 Abrir llave"/>
          <p:cNvSpPr/>
          <p:nvPr/>
        </p:nvSpPr>
        <p:spPr>
          <a:xfrm>
            <a:off x="6643702" y="3143248"/>
            <a:ext cx="285752" cy="1857388"/>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69 CuadroTexto"/>
          <p:cNvSpPr txBox="1"/>
          <p:nvPr/>
        </p:nvSpPr>
        <p:spPr>
          <a:xfrm>
            <a:off x="7143768" y="4000504"/>
            <a:ext cx="1643074" cy="369332"/>
          </a:xfrm>
          <a:prstGeom prst="rect">
            <a:avLst/>
          </a:prstGeom>
          <a:noFill/>
        </p:spPr>
        <p:txBody>
          <a:bodyPr wrap="square" rtlCol="0">
            <a:spAutoFit/>
          </a:bodyPr>
          <a:lstStyle/>
          <a:p>
            <a:r>
              <a:rPr lang="es-ES" dirty="0" smtClean="0"/>
              <a:t>Dmax</a:t>
            </a:r>
            <a:endParaRPr lang="es-ES" dirty="0"/>
          </a:p>
        </p:txBody>
      </p:sp>
      <p:sp>
        <p:nvSpPr>
          <p:cNvPr id="76" name="75 CuadroTexto"/>
          <p:cNvSpPr txBox="1"/>
          <p:nvPr/>
        </p:nvSpPr>
        <p:spPr>
          <a:xfrm>
            <a:off x="7143768" y="4500570"/>
            <a:ext cx="1643074" cy="369332"/>
          </a:xfrm>
          <a:prstGeom prst="rect">
            <a:avLst/>
          </a:prstGeom>
          <a:noFill/>
        </p:spPr>
        <p:txBody>
          <a:bodyPr wrap="square" rtlCol="0">
            <a:spAutoFit/>
          </a:bodyPr>
          <a:lstStyle/>
          <a:p>
            <a:r>
              <a:rPr lang="es-ES" dirty="0" smtClean="0"/>
              <a:t>D1max</a:t>
            </a:r>
            <a:endParaRPr lang="es-ES" dirty="0"/>
          </a:p>
        </p:txBody>
      </p:sp>
      <p:sp>
        <p:nvSpPr>
          <p:cNvPr id="90" name="89 CuadroTexto"/>
          <p:cNvSpPr txBox="1"/>
          <p:nvPr/>
        </p:nvSpPr>
        <p:spPr>
          <a:xfrm>
            <a:off x="3000364" y="2143116"/>
            <a:ext cx="1500198" cy="646331"/>
          </a:xfrm>
          <a:prstGeom prst="rect">
            <a:avLst/>
          </a:prstGeom>
          <a:noFill/>
        </p:spPr>
        <p:txBody>
          <a:bodyPr wrap="square" rtlCol="0">
            <a:spAutoFit/>
          </a:bodyPr>
          <a:lstStyle/>
          <a:p>
            <a:r>
              <a:rPr lang="es-ES" dirty="0" smtClean="0"/>
              <a:t>Lista de palabras</a:t>
            </a:r>
            <a:endParaRPr lang="es-ES" dirty="0"/>
          </a:p>
        </p:txBody>
      </p:sp>
      <p:sp>
        <p:nvSpPr>
          <p:cNvPr id="92" name="91 CuadroTexto"/>
          <p:cNvSpPr txBox="1"/>
          <p:nvPr/>
        </p:nvSpPr>
        <p:spPr>
          <a:xfrm>
            <a:off x="214282" y="4071942"/>
            <a:ext cx="2786082" cy="307777"/>
          </a:xfrm>
          <a:prstGeom prst="rect">
            <a:avLst/>
          </a:prstGeom>
          <a:noFill/>
        </p:spPr>
        <p:txBody>
          <a:bodyPr wrap="square" rtlCol="0">
            <a:spAutoFit/>
          </a:bodyPr>
          <a:lstStyle/>
          <a:p>
            <a:r>
              <a:rPr lang="es-ES" sz="1400" dirty="0" smtClean="0"/>
              <a:t>Si = Señal entrada </a:t>
            </a:r>
            <a:endParaRPr lang="es-ES" sz="1400" dirty="0"/>
          </a:p>
        </p:txBody>
      </p:sp>
      <p:sp>
        <p:nvSpPr>
          <p:cNvPr id="95" name="94 CuadroTexto"/>
          <p:cNvSpPr txBox="1"/>
          <p:nvPr/>
        </p:nvSpPr>
        <p:spPr>
          <a:xfrm>
            <a:off x="214282" y="4357694"/>
            <a:ext cx="2786082" cy="307777"/>
          </a:xfrm>
          <a:prstGeom prst="rect">
            <a:avLst/>
          </a:prstGeom>
          <a:noFill/>
        </p:spPr>
        <p:txBody>
          <a:bodyPr wrap="square" rtlCol="0">
            <a:spAutoFit/>
          </a:bodyPr>
          <a:lstStyle/>
          <a:p>
            <a:r>
              <a:rPr lang="es-ES" sz="1400" dirty="0" smtClean="0"/>
              <a:t>Pr= Palabra reconocida </a:t>
            </a:r>
            <a:endParaRPr lang="es-ES" sz="1400" dirty="0"/>
          </a:p>
        </p:txBody>
      </p:sp>
      <p:sp>
        <p:nvSpPr>
          <p:cNvPr id="96" name="95 CuadroTexto"/>
          <p:cNvSpPr txBox="1"/>
          <p:nvPr/>
        </p:nvSpPr>
        <p:spPr>
          <a:xfrm>
            <a:off x="285720" y="4572008"/>
            <a:ext cx="2571736" cy="523220"/>
          </a:xfrm>
          <a:prstGeom prst="rect">
            <a:avLst/>
          </a:prstGeom>
          <a:noFill/>
        </p:spPr>
        <p:txBody>
          <a:bodyPr wrap="square" rtlCol="0">
            <a:spAutoFit/>
          </a:bodyPr>
          <a:lstStyle/>
          <a:p>
            <a:r>
              <a:rPr lang="es-ES" sz="1400" dirty="0" smtClean="0"/>
              <a:t>t= tamaño de la lista de palabras </a:t>
            </a:r>
            <a:endParaRPr lang="es-ES" sz="1400" dirty="0"/>
          </a:p>
        </p:txBody>
      </p:sp>
      <p:sp>
        <p:nvSpPr>
          <p:cNvPr id="98" name="97 CuadroTexto"/>
          <p:cNvSpPr txBox="1"/>
          <p:nvPr/>
        </p:nvSpPr>
        <p:spPr>
          <a:xfrm>
            <a:off x="214282" y="5072074"/>
            <a:ext cx="2571736" cy="523220"/>
          </a:xfrm>
          <a:prstGeom prst="rect">
            <a:avLst/>
          </a:prstGeom>
          <a:noFill/>
        </p:spPr>
        <p:txBody>
          <a:bodyPr wrap="square" rtlCol="0">
            <a:spAutoFit/>
          </a:bodyPr>
          <a:lstStyle/>
          <a:p>
            <a:r>
              <a:rPr lang="es-ES" sz="1400" dirty="0" err="1" smtClean="0"/>
              <a:t>Cn</a:t>
            </a:r>
            <a:r>
              <a:rPr lang="es-ES" sz="1400" dirty="0" smtClean="0"/>
              <a:t> = enésima palabra de la lista de palabras</a:t>
            </a:r>
            <a:endParaRPr lang="es-ES" sz="1400" dirty="0"/>
          </a:p>
        </p:txBody>
      </p:sp>
      <p:sp>
        <p:nvSpPr>
          <p:cNvPr id="11981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1981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19811" name="Picture 3"/>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143240" y="4714884"/>
            <a:ext cx="2857520" cy="324718"/>
          </a:xfrm>
          <a:prstGeom prst="rect">
            <a:avLst/>
          </a:prstGeom>
          <a:noFill/>
        </p:spPr>
      </p:pic>
      <p:sp>
        <p:nvSpPr>
          <p:cNvPr id="11981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19813" name="Picture 5"/>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000628" y="5072074"/>
            <a:ext cx="1214446" cy="357190"/>
          </a:xfrm>
          <a:prstGeom prst="rect">
            <a:avLst/>
          </a:prstGeom>
          <a:noFill/>
        </p:spPr>
      </p:pic>
      <p:sp>
        <p:nvSpPr>
          <p:cNvPr id="11981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19815" name="Picture 7"/>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6858016" y="5857891"/>
            <a:ext cx="1785950" cy="305291"/>
          </a:xfrm>
          <a:prstGeom prst="rect">
            <a:avLst/>
          </a:prstGeom>
          <a:noFill/>
        </p:spPr>
      </p:pic>
      <p:sp>
        <p:nvSpPr>
          <p:cNvPr id="119818"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19817" name="Picture 9"/>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6858016" y="6215082"/>
            <a:ext cx="1757375" cy="285752"/>
          </a:xfrm>
          <a:prstGeom prst="rect">
            <a:avLst/>
          </a:prstGeom>
          <a:noFill/>
        </p:spPr>
      </p:pic>
      <p:sp>
        <p:nvSpPr>
          <p:cNvPr id="100" name="99 CuadroTexto"/>
          <p:cNvSpPr txBox="1"/>
          <p:nvPr/>
        </p:nvSpPr>
        <p:spPr>
          <a:xfrm>
            <a:off x="3214678" y="5643578"/>
            <a:ext cx="3643338" cy="923330"/>
          </a:xfrm>
          <a:prstGeom prst="rect">
            <a:avLst/>
          </a:prstGeom>
          <a:noFill/>
        </p:spPr>
        <p:txBody>
          <a:bodyPr wrap="square" rtlCol="0">
            <a:spAutoFit/>
          </a:bodyPr>
          <a:lstStyle/>
          <a:p>
            <a:r>
              <a:rPr lang="es-ES" dirty="0" smtClean="0"/>
              <a:t>Condiciones que tiene que cumplir </a:t>
            </a:r>
            <a:r>
              <a:rPr lang="es-ES" dirty="0" err="1" smtClean="0"/>
              <a:t>Dmaxsi</a:t>
            </a:r>
            <a:r>
              <a:rPr lang="es-ES" dirty="0" smtClean="0"/>
              <a:t> para determinar si es la palabra reconocida:</a:t>
            </a:r>
            <a:endParaRPr lang="es-E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000100" y="2571744"/>
            <a:ext cx="7454285" cy="1569660"/>
          </a:xfrm>
          <a:prstGeom prst="rect">
            <a:avLst/>
          </a:prstGeom>
        </p:spPr>
        <p:txBody>
          <a:bodyPr wrap="none">
            <a:spAutoFit/>
          </a:bodyPr>
          <a:lstStyle/>
          <a:p>
            <a:pPr algn="ctr">
              <a:defRPr/>
            </a:pPr>
            <a:r>
              <a:rPr lang="es-ES" sz="4800" dirty="0" smtClean="0">
                <a:solidFill>
                  <a:schemeClr val="tx2"/>
                </a:solidFill>
                <a:latin typeface="+mj-lt"/>
                <a:ea typeface="+mj-ea"/>
                <a:cs typeface="+mj-cs"/>
              </a:rPr>
              <a:t>PRUEBAS Y RESULTADOS</a:t>
            </a:r>
            <a:endParaRPr lang="en-US" sz="4800" dirty="0" smtClean="0">
              <a:solidFill>
                <a:schemeClr val="tx2"/>
              </a:solidFill>
              <a:latin typeface="+mj-lt"/>
              <a:ea typeface="+mj-ea"/>
              <a:cs typeface="+mj-cs"/>
            </a:endParaRPr>
          </a:p>
          <a:p>
            <a:pPr algn="ctr">
              <a:defRPr/>
            </a:pPr>
            <a:endParaRPr lang="es-ES" sz="4800" dirty="0">
              <a:solidFill>
                <a:schemeClr val="tx2"/>
              </a:solidFill>
              <a:latin typeface="+mj-lt"/>
              <a:ea typeface="+mj-ea"/>
              <a:cs typeface="+mj-cs"/>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827088" y="1341438"/>
            <a:ext cx="7747000" cy="1754326"/>
          </a:xfrm>
          <a:prstGeom prst="rect">
            <a:avLst/>
          </a:prstGeom>
        </p:spPr>
        <p:txBody>
          <a:bodyPr>
            <a:spAutoFit/>
          </a:bodyPr>
          <a:lstStyle/>
          <a:p>
            <a:pPr algn="ctr"/>
            <a:r>
              <a:rPr lang="en-US" sz="3600" dirty="0" smtClean="0">
                <a:solidFill>
                  <a:schemeClr val="tx2"/>
                </a:solidFill>
                <a:latin typeface="Calibri" pitchFamily="34" charset="0"/>
              </a:rPr>
              <a:t>PRUEBAS REALIZADAS</a:t>
            </a:r>
          </a:p>
          <a:p>
            <a:pPr algn="ctr"/>
            <a:endParaRPr lang="en-US" sz="3600" dirty="0" smtClean="0">
              <a:solidFill>
                <a:schemeClr val="tx2"/>
              </a:solidFill>
              <a:latin typeface="Calibri" pitchFamily="34" charset="0"/>
            </a:endParaRPr>
          </a:p>
          <a:p>
            <a:pPr algn="ctr"/>
            <a:endParaRPr lang="en-US" sz="3600" dirty="0">
              <a:solidFill>
                <a:schemeClr val="tx2"/>
              </a:solidFill>
              <a:latin typeface="Calibri" pitchFamily="34" charset="0"/>
            </a:endParaRPr>
          </a:p>
        </p:txBody>
      </p:sp>
      <p:sp>
        <p:nvSpPr>
          <p:cNvPr id="3" name="2 Rectángulo"/>
          <p:cNvSpPr/>
          <p:nvPr/>
        </p:nvSpPr>
        <p:spPr>
          <a:xfrm>
            <a:off x="1285852" y="2571744"/>
            <a:ext cx="6758009" cy="2246769"/>
          </a:xfrm>
          <a:prstGeom prst="rect">
            <a:avLst/>
          </a:prstGeom>
        </p:spPr>
        <p:txBody>
          <a:bodyPr wrap="square">
            <a:spAutoFit/>
          </a:bodyPr>
          <a:lstStyle/>
          <a:p>
            <a:r>
              <a:rPr lang="es-ES" sz="2800" dirty="0" smtClean="0"/>
              <a:t>Todos los experimentos están basados sobre el reconocimiento de dígitos del cero al nueve. Cada digito será pronunciado 10 veces; Dando un total de 100 palabras a reconocer.</a:t>
            </a:r>
            <a:endParaRPr lang="en-US" sz="28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8" name="1 Título"/>
          <p:cNvSpPr txBox="1">
            <a:spLocks/>
          </p:cNvSpPr>
          <p:nvPr/>
        </p:nvSpPr>
        <p:spPr>
          <a:xfrm>
            <a:off x="457200" y="500050"/>
            <a:ext cx="8229600" cy="1143000"/>
          </a:xfrm>
          <a:prstGeom prst="rect">
            <a:avLst/>
          </a:prstGeom>
        </p:spPr>
        <p:txBody>
          <a:bodyPr/>
          <a:lstStyle/>
          <a:p>
            <a:pPr fontAlgn="auto">
              <a:spcAft>
                <a:spcPts val="0"/>
              </a:spcAft>
            </a:pPr>
            <a:r>
              <a:rPr lang="es-EC" sz="4100" b="1" dirty="0" smtClean="0">
                <a:solidFill>
                  <a:schemeClr val="tx2"/>
                </a:solidFill>
                <a:effectLst>
                  <a:outerShdw blurRad="31750" dist="25400" dir="5400000" algn="tl" rotWithShape="0">
                    <a:srgbClr val="000000">
                      <a:alpha val="25000"/>
                    </a:srgbClr>
                  </a:outerShdw>
                </a:effectLst>
                <a:latin typeface="+mj-lt"/>
                <a:ea typeface="+mj-ea"/>
                <a:cs typeface="+mj-cs"/>
              </a:rPr>
              <a:t>VARIABLES DEL SISTEMA </a:t>
            </a:r>
            <a:r>
              <a:rPr lang="es-EC" sz="4100" b="1" smtClean="0">
                <a:solidFill>
                  <a:schemeClr val="tx2"/>
                </a:solidFill>
                <a:effectLst>
                  <a:outerShdw blurRad="31750" dist="25400" dir="5400000" algn="tl" rotWithShape="0">
                    <a:srgbClr val="000000">
                      <a:alpha val="25000"/>
                    </a:srgbClr>
                  </a:outerShdw>
                </a:effectLst>
                <a:latin typeface="+mj-lt"/>
                <a:ea typeface="+mj-ea"/>
                <a:cs typeface="+mj-cs"/>
              </a:rPr>
              <a:t>DE RECONOCIMIENTO</a:t>
            </a:r>
            <a:endParaRPr lang="es-EC" sz="4100" b="1" dirty="0" smtClean="0">
              <a:solidFill>
                <a:schemeClr val="tx2"/>
              </a:solidFill>
              <a:effectLst>
                <a:outerShdw blurRad="31750" dist="25400" dir="5400000" algn="tl" rotWithShape="0">
                  <a:srgbClr val="000000">
                    <a:alpha val="25000"/>
                  </a:srgbClr>
                </a:outerShdw>
              </a:effectLst>
              <a:latin typeface="+mj-lt"/>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lang="en-US" sz="4100" b="1" dirty="0" smtClean="0">
              <a:solidFill>
                <a:schemeClr val="tx2"/>
              </a:solidFill>
              <a:effectLst>
                <a:outerShdw blurRad="31750" dist="25400" dir="5400000" algn="tl" rotWithShape="0">
                  <a:srgbClr val="000000">
                    <a:alpha val="25000"/>
                  </a:srgbClr>
                </a:outerShdw>
              </a:effectLst>
              <a:latin typeface="+mj-lt"/>
              <a:ea typeface="+mj-ea"/>
              <a:cs typeface="+mj-cs"/>
            </a:endParaRPr>
          </a:p>
        </p:txBody>
      </p:sp>
      <p:graphicFrame>
        <p:nvGraphicFramePr>
          <p:cNvPr id="20" name="19 Tabla"/>
          <p:cNvGraphicFramePr>
            <a:graphicFrameLocks noGrp="1"/>
          </p:cNvGraphicFramePr>
          <p:nvPr/>
        </p:nvGraphicFramePr>
        <p:xfrm>
          <a:off x="2285984" y="3357562"/>
          <a:ext cx="2286016" cy="1703070"/>
        </p:xfrm>
        <a:graphic>
          <a:graphicData uri="http://schemas.openxmlformats.org/drawingml/2006/table">
            <a:tbl>
              <a:tblPr/>
              <a:tblGrid>
                <a:gridCol w="2286016"/>
              </a:tblGrid>
              <a:tr h="250033">
                <a:tc>
                  <a:txBody>
                    <a:bodyPr/>
                    <a:lstStyle/>
                    <a:p>
                      <a:pPr algn="ctr" fontAlgn="b"/>
                      <a:r>
                        <a:rPr lang="es-EC" sz="1800" b="1" i="0" u="none" strike="noStrike" noProof="0" dirty="0" smtClean="0">
                          <a:solidFill>
                            <a:srgbClr val="000000"/>
                          </a:solidFill>
                          <a:latin typeface="Calibri"/>
                        </a:rPr>
                        <a:t>Tamaño de trama</a:t>
                      </a:r>
                      <a:endParaRPr lang="es-EC" sz="1800" b="1" i="0" u="none" strike="noStrike" noProof="0"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0033">
                <a:tc>
                  <a:txBody>
                    <a:bodyPr/>
                    <a:lstStyle/>
                    <a:p>
                      <a:pPr algn="ctr" fontAlgn="b"/>
                      <a:r>
                        <a:rPr lang="es-EC" sz="1800" b="0" i="0" u="none" strike="noStrike" noProof="0" dirty="0" smtClean="0">
                          <a:solidFill>
                            <a:srgbClr val="000000"/>
                          </a:solidFill>
                          <a:latin typeface="Calibri"/>
                        </a:rPr>
                        <a:t>10 ms</a:t>
                      </a:r>
                      <a:endParaRPr lang="es-EC" sz="1800" b="0" i="0" u="none" strike="noStrike" noProof="0"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0033">
                <a:tc>
                  <a:txBody>
                    <a:bodyPr/>
                    <a:lstStyle/>
                    <a:p>
                      <a:pPr algn="ctr" fontAlgn="b"/>
                      <a:r>
                        <a:rPr lang="en-US" sz="1800" b="0" i="0" u="none" strike="noStrike" dirty="0">
                          <a:solidFill>
                            <a:srgbClr val="000000"/>
                          </a:solidFill>
                          <a:latin typeface="Calibri"/>
                        </a:rPr>
                        <a:t>15 ms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0033">
                <a:tc>
                  <a:txBody>
                    <a:bodyPr/>
                    <a:lstStyle/>
                    <a:p>
                      <a:pPr algn="ctr" fontAlgn="b"/>
                      <a:r>
                        <a:rPr lang="en-US" sz="1800" b="0" i="0" u="none" strike="noStrike" dirty="0">
                          <a:solidFill>
                            <a:srgbClr val="000000"/>
                          </a:solidFill>
                          <a:latin typeface="Calibri"/>
                        </a:rPr>
                        <a:t>20 ms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0033">
                <a:tc>
                  <a:txBody>
                    <a:bodyPr/>
                    <a:lstStyle/>
                    <a:p>
                      <a:pPr algn="ctr" fontAlgn="b"/>
                      <a:r>
                        <a:rPr lang="en-US" sz="1800" b="0" i="0" u="none" strike="noStrike" dirty="0">
                          <a:solidFill>
                            <a:srgbClr val="000000"/>
                          </a:solidFill>
                          <a:latin typeface="Calibri"/>
                        </a:rPr>
                        <a:t>25 ms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0033">
                <a:tc>
                  <a:txBody>
                    <a:bodyPr/>
                    <a:lstStyle/>
                    <a:p>
                      <a:pPr algn="ctr" fontAlgn="b"/>
                      <a:r>
                        <a:rPr lang="en-US" sz="1800" b="0" i="0" u="none" strike="noStrike" dirty="0">
                          <a:solidFill>
                            <a:srgbClr val="000000"/>
                          </a:solidFill>
                          <a:latin typeface="Calibri"/>
                        </a:rPr>
                        <a:t>30 ms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21" name="20 Tabla"/>
          <p:cNvGraphicFramePr>
            <a:graphicFrameLocks noGrp="1"/>
          </p:cNvGraphicFramePr>
          <p:nvPr/>
        </p:nvGraphicFramePr>
        <p:xfrm>
          <a:off x="214282" y="3214686"/>
          <a:ext cx="1285884" cy="851535"/>
        </p:xfrm>
        <a:graphic>
          <a:graphicData uri="http://schemas.openxmlformats.org/drawingml/2006/table">
            <a:tbl>
              <a:tblPr/>
              <a:tblGrid>
                <a:gridCol w="1285884"/>
              </a:tblGrid>
              <a:tr h="261939">
                <a:tc>
                  <a:txBody>
                    <a:bodyPr/>
                    <a:lstStyle/>
                    <a:p>
                      <a:pPr algn="ctr" fontAlgn="b"/>
                      <a:r>
                        <a:rPr lang="es-EC" sz="1800" b="1" i="0" u="none" strike="noStrike" noProof="0" dirty="0" smtClean="0">
                          <a:solidFill>
                            <a:srgbClr val="000000"/>
                          </a:solidFill>
                          <a:latin typeface="Calibri"/>
                        </a:rPr>
                        <a:t>Señal</a:t>
                      </a:r>
                      <a:endParaRPr lang="es-EC" sz="1800" b="1" i="0" u="none" strike="noStrike" noProof="0"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1939">
                <a:tc>
                  <a:txBody>
                    <a:bodyPr/>
                    <a:lstStyle/>
                    <a:p>
                      <a:pPr algn="ctr" fontAlgn="b"/>
                      <a:r>
                        <a:rPr lang="es-EC" sz="1800" b="0" i="0" u="none" strike="noStrike" noProof="0" dirty="0" smtClean="0">
                          <a:solidFill>
                            <a:srgbClr val="000000"/>
                          </a:solidFill>
                          <a:latin typeface="Calibri"/>
                        </a:rPr>
                        <a:t>Ruido</a:t>
                      </a:r>
                      <a:endParaRPr lang="es-EC" sz="1800" b="0" i="0" u="none" strike="noStrike" noProof="0"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1939">
                <a:tc>
                  <a:txBody>
                    <a:bodyPr/>
                    <a:lstStyle/>
                    <a:p>
                      <a:pPr algn="ctr" fontAlgn="b"/>
                      <a:r>
                        <a:rPr lang="es-EC" sz="1800" b="0" i="0" u="none" strike="noStrike" noProof="0" dirty="0" smtClean="0">
                          <a:solidFill>
                            <a:srgbClr val="000000"/>
                          </a:solidFill>
                          <a:latin typeface="Calibri"/>
                        </a:rPr>
                        <a:t>Sin Ruido</a:t>
                      </a:r>
                      <a:endParaRPr lang="es-EC" sz="1800" b="0" i="0" u="none" strike="noStrike" noProof="0"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22" name="21 Tabla"/>
          <p:cNvGraphicFramePr>
            <a:graphicFrameLocks noGrp="1"/>
          </p:cNvGraphicFramePr>
          <p:nvPr/>
        </p:nvGraphicFramePr>
        <p:xfrm>
          <a:off x="5214942" y="4429132"/>
          <a:ext cx="2786082" cy="910944"/>
        </p:xfrm>
        <a:graphic>
          <a:graphicData uri="http://schemas.openxmlformats.org/drawingml/2006/table">
            <a:tbl>
              <a:tblPr/>
              <a:tblGrid>
                <a:gridCol w="2786082"/>
              </a:tblGrid>
              <a:tr h="343254">
                <a:tc>
                  <a:txBody>
                    <a:bodyPr/>
                    <a:lstStyle/>
                    <a:p>
                      <a:pPr algn="ctr" fontAlgn="b"/>
                      <a:r>
                        <a:rPr lang="es-EC" sz="1800" b="1" i="0" u="none" strike="noStrike" noProof="0" dirty="0" smtClean="0">
                          <a:solidFill>
                            <a:srgbClr val="000000"/>
                          </a:solidFill>
                          <a:latin typeface="Calibri"/>
                        </a:rPr>
                        <a:t>Umbral </a:t>
                      </a:r>
                      <a:r>
                        <a:rPr lang="es-EC" sz="1800" b="1" i="0" u="none" strike="noStrike" noProof="0" smtClean="0">
                          <a:solidFill>
                            <a:srgbClr val="000000"/>
                          </a:solidFill>
                          <a:latin typeface="Calibri"/>
                        </a:rPr>
                        <a:t>de reconocimiento</a:t>
                      </a:r>
                      <a:endParaRPr lang="es-EC" sz="1800" b="1" i="0" u="none" strike="noStrike" noProof="0"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1282">
                <a:tc>
                  <a:txBody>
                    <a:bodyPr/>
                    <a:lstStyle/>
                    <a:p>
                      <a:pPr algn="ctr" fontAlgn="b"/>
                      <a:r>
                        <a:rPr lang="es-EC" sz="1800" b="0" i="0" u="none" strike="noStrike" noProof="0" dirty="0" smtClean="0">
                          <a:solidFill>
                            <a:srgbClr val="000000"/>
                          </a:solidFill>
                          <a:latin typeface="Calibri"/>
                        </a:rPr>
                        <a:t>A x Dmax</a:t>
                      </a:r>
                      <a:endParaRPr lang="es-EC" sz="1800" b="0" i="0" u="none" strike="noStrike" noProof="0"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1282">
                <a:tc>
                  <a:txBody>
                    <a:bodyPr/>
                    <a:lstStyle/>
                    <a:p>
                      <a:pPr algn="ctr" fontAlgn="b"/>
                      <a:r>
                        <a:rPr lang="es-EC" sz="1800" b="0" i="0" u="none" strike="noStrike" noProof="0" dirty="0" smtClean="0">
                          <a:solidFill>
                            <a:srgbClr val="000000"/>
                          </a:solidFill>
                          <a:latin typeface="Calibri"/>
                        </a:rPr>
                        <a:t>A x D1max</a:t>
                      </a:r>
                      <a:endParaRPr lang="es-EC" sz="1800" b="0" i="0" u="none" strike="noStrike" noProof="0"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23" name="22 Rectángulo"/>
          <p:cNvSpPr/>
          <p:nvPr/>
        </p:nvSpPr>
        <p:spPr>
          <a:xfrm>
            <a:off x="5214942" y="5429264"/>
            <a:ext cx="2786082" cy="646331"/>
          </a:xfrm>
          <a:prstGeom prst="rect">
            <a:avLst/>
          </a:prstGeom>
        </p:spPr>
        <p:txBody>
          <a:bodyPr wrap="square">
            <a:spAutoFit/>
          </a:bodyPr>
          <a:lstStyle/>
          <a:p>
            <a:r>
              <a:rPr lang="es-ES" sz="1200" dirty="0" smtClean="0"/>
              <a:t>Los valores de A  varían entre: {1, 1.1, 1.25, 1.3, 1.4, 1.5, 1.63, 1.69, 1.7, 1.76, 1.78, 1.8, 1.85, 1.9, 2}</a:t>
            </a:r>
            <a:endParaRPr lang="en-US" sz="1200" dirty="0"/>
          </a:p>
        </p:txBody>
      </p:sp>
      <p:sp>
        <p:nvSpPr>
          <p:cNvPr id="24" name="23 Rectángulo"/>
          <p:cNvSpPr/>
          <p:nvPr/>
        </p:nvSpPr>
        <p:spPr>
          <a:xfrm>
            <a:off x="5857884" y="3429000"/>
            <a:ext cx="1643074" cy="7143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smtClean="0"/>
              <a:t>Reconocimiento</a:t>
            </a:r>
            <a:endParaRPr lang="es-EC" sz="1400" dirty="0"/>
          </a:p>
        </p:txBody>
      </p:sp>
      <p:sp>
        <p:nvSpPr>
          <p:cNvPr id="25" name="24 Disco magnético"/>
          <p:cNvSpPr/>
          <p:nvPr/>
        </p:nvSpPr>
        <p:spPr>
          <a:xfrm>
            <a:off x="5929322" y="2428868"/>
            <a:ext cx="1500198" cy="71438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Base de </a:t>
            </a:r>
            <a:r>
              <a:rPr lang="es-EC" sz="1400" dirty="0" smtClean="0"/>
              <a:t>Datos</a:t>
            </a:r>
            <a:endParaRPr lang="es-EC" sz="1400" dirty="0"/>
          </a:p>
        </p:txBody>
      </p:sp>
      <p:sp>
        <p:nvSpPr>
          <p:cNvPr id="26" name="25 Rectángulo"/>
          <p:cNvSpPr/>
          <p:nvPr/>
        </p:nvSpPr>
        <p:spPr>
          <a:xfrm>
            <a:off x="3071834" y="2428868"/>
            <a:ext cx="1643074" cy="7143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smtClean="0"/>
              <a:t>Extracción</a:t>
            </a:r>
            <a:r>
              <a:rPr lang="en-US" sz="1400" smtClean="0"/>
              <a:t> </a:t>
            </a:r>
            <a:r>
              <a:rPr lang="es-EC" sz="1400" dirty="0" smtClean="0"/>
              <a:t>de Parámetros</a:t>
            </a:r>
            <a:endParaRPr lang="es-EC" sz="1400" dirty="0"/>
          </a:p>
        </p:txBody>
      </p:sp>
      <p:sp>
        <p:nvSpPr>
          <p:cNvPr id="27" name="26 Rectángulo"/>
          <p:cNvSpPr/>
          <p:nvPr/>
        </p:nvSpPr>
        <p:spPr>
          <a:xfrm>
            <a:off x="857256" y="2428868"/>
            <a:ext cx="1643074" cy="7143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smtClean="0"/>
              <a:t>Adquisición</a:t>
            </a:r>
            <a:endParaRPr lang="es-EC" sz="1400" dirty="0"/>
          </a:p>
        </p:txBody>
      </p:sp>
      <p:sp>
        <p:nvSpPr>
          <p:cNvPr id="28" name="27 CuadroTexto"/>
          <p:cNvSpPr txBox="1"/>
          <p:nvPr/>
        </p:nvSpPr>
        <p:spPr>
          <a:xfrm>
            <a:off x="0" y="2357430"/>
            <a:ext cx="1071570" cy="307777"/>
          </a:xfrm>
          <a:prstGeom prst="rect">
            <a:avLst/>
          </a:prstGeom>
          <a:noFill/>
        </p:spPr>
        <p:txBody>
          <a:bodyPr wrap="square" rtlCol="0">
            <a:spAutoFit/>
          </a:bodyPr>
          <a:lstStyle/>
          <a:p>
            <a:r>
              <a:rPr lang="es-EC" sz="1400" dirty="0" smtClean="0"/>
              <a:t>Señal</a:t>
            </a:r>
            <a:endParaRPr lang="es-EC" sz="1400" dirty="0"/>
          </a:p>
        </p:txBody>
      </p:sp>
      <p:cxnSp>
        <p:nvCxnSpPr>
          <p:cNvPr id="29" name="28 Conector recto de flecha"/>
          <p:cNvCxnSpPr>
            <a:stCxn id="25" idx="3"/>
            <a:endCxn id="24" idx="0"/>
          </p:cNvCxnSpPr>
          <p:nvPr/>
        </p:nvCxnSpPr>
        <p:spPr>
          <a:xfrm rot="5400000">
            <a:off x="6536545" y="3286124"/>
            <a:ext cx="285752"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29 Conector recto de flecha"/>
          <p:cNvCxnSpPr>
            <a:stCxn id="27" idx="3"/>
            <a:endCxn id="26" idx="1"/>
          </p:cNvCxnSpPr>
          <p:nvPr/>
        </p:nvCxnSpPr>
        <p:spPr>
          <a:xfrm>
            <a:off x="2500330" y="2786058"/>
            <a:ext cx="571504"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30 Conector recto de flecha"/>
          <p:cNvCxnSpPr>
            <a:endCxn id="27" idx="1"/>
          </p:cNvCxnSpPr>
          <p:nvPr/>
        </p:nvCxnSpPr>
        <p:spPr>
          <a:xfrm>
            <a:off x="214314" y="2786058"/>
            <a:ext cx="642942"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3" name="32 Rectángulo"/>
          <p:cNvSpPr/>
          <p:nvPr/>
        </p:nvSpPr>
        <p:spPr>
          <a:xfrm>
            <a:off x="5000628" y="2571744"/>
            <a:ext cx="428628" cy="4286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4" name="33 Rectángulo"/>
          <p:cNvSpPr/>
          <p:nvPr/>
        </p:nvSpPr>
        <p:spPr>
          <a:xfrm>
            <a:off x="5857884" y="1357298"/>
            <a:ext cx="1643074" cy="7143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smtClean="0"/>
              <a:t>Entrenamiento</a:t>
            </a:r>
            <a:endParaRPr lang="es-EC" sz="1400" dirty="0"/>
          </a:p>
        </p:txBody>
      </p:sp>
      <p:cxnSp>
        <p:nvCxnSpPr>
          <p:cNvPr id="35" name="34 Conector recto de flecha"/>
          <p:cNvCxnSpPr>
            <a:stCxn id="34" idx="2"/>
            <a:endCxn id="25" idx="1"/>
          </p:cNvCxnSpPr>
          <p:nvPr/>
        </p:nvCxnSpPr>
        <p:spPr>
          <a:xfrm rot="5400000">
            <a:off x="6500826" y="2250273"/>
            <a:ext cx="357190"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6" name="35 Conector recto"/>
          <p:cNvCxnSpPr>
            <a:stCxn id="26" idx="3"/>
            <a:endCxn id="33" idx="1"/>
          </p:cNvCxnSpPr>
          <p:nvPr/>
        </p:nvCxnSpPr>
        <p:spPr>
          <a:xfrm>
            <a:off x="4714908" y="2786058"/>
            <a:ext cx="28572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37 Conector recto"/>
          <p:cNvCxnSpPr>
            <a:stCxn id="33" idx="1"/>
            <a:endCxn id="33" idx="3"/>
          </p:cNvCxnSpPr>
          <p:nvPr/>
        </p:nvCxnSpPr>
        <p:spPr>
          <a:xfrm rot="10800000" flipH="1">
            <a:off x="5000628" y="2786058"/>
            <a:ext cx="42862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38 Forma"/>
          <p:cNvCxnSpPr>
            <a:stCxn id="33" idx="0"/>
            <a:endCxn id="34" idx="1"/>
          </p:cNvCxnSpPr>
          <p:nvPr/>
        </p:nvCxnSpPr>
        <p:spPr>
          <a:xfrm rot="5400000" flipH="1" flipV="1">
            <a:off x="5107785" y="1821645"/>
            <a:ext cx="857256" cy="642942"/>
          </a:xfrm>
          <a:prstGeom prst="bentConnector2">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 name="40 Forma"/>
          <p:cNvCxnSpPr>
            <a:stCxn id="33" idx="2"/>
            <a:endCxn id="24" idx="1"/>
          </p:cNvCxnSpPr>
          <p:nvPr/>
        </p:nvCxnSpPr>
        <p:spPr>
          <a:xfrm rot="16200000" flipH="1">
            <a:off x="5143504" y="3071810"/>
            <a:ext cx="785818" cy="642942"/>
          </a:xfrm>
          <a:prstGeom prst="bentConnector2">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41 Conector recto"/>
          <p:cNvCxnSpPr>
            <a:stCxn id="33" idx="0"/>
            <a:endCxn id="33" idx="0"/>
          </p:cNvCxnSpPr>
          <p:nvPr/>
        </p:nvCxnSpPr>
        <p:spPr>
          <a:xfrm rot="5400000" flipH="1" flipV="1">
            <a:off x="5214942" y="2571744"/>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43 Conector recto"/>
          <p:cNvCxnSpPr>
            <a:stCxn id="33" idx="0"/>
            <a:endCxn id="33" idx="0"/>
          </p:cNvCxnSpPr>
          <p:nvPr/>
        </p:nvCxnSpPr>
        <p:spPr>
          <a:xfrm rot="5400000" flipH="1" flipV="1">
            <a:off x="5214942" y="2571744"/>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47 Conector recto"/>
          <p:cNvCxnSpPr/>
          <p:nvPr/>
        </p:nvCxnSpPr>
        <p:spPr>
          <a:xfrm rot="5400000">
            <a:off x="5143504" y="2643182"/>
            <a:ext cx="14287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48 Conector recto"/>
          <p:cNvCxnSpPr/>
          <p:nvPr/>
        </p:nvCxnSpPr>
        <p:spPr>
          <a:xfrm rot="5400000">
            <a:off x="5143504" y="2928934"/>
            <a:ext cx="14287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49 Conector recto"/>
          <p:cNvCxnSpPr/>
          <p:nvPr/>
        </p:nvCxnSpPr>
        <p:spPr>
          <a:xfrm rot="10800000" flipV="1">
            <a:off x="5000628" y="2714620"/>
            <a:ext cx="214314" cy="714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50 Conector recto de flecha"/>
          <p:cNvCxnSpPr/>
          <p:nvPr/>
        </p:nvCxnSpPr>
        <p:spPr>
          <a:xfrm>
            <a:off x="7500958" y="3786190"/>
            <a:ext cx="571504"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2" name="51 CuadroTexto"/>
          <p:cNvSpPr txBox="1"/>
          <p:nvPr/>
        </p:nvSpPr>
        <p:spPr>
          <a:xfrm>
            <a:off x="7643834" y="3857628"/>
            <a:ext cx="1071570" cy="523220"/>
          </a:xfrm>
          <a:prstGeom prst="rect">
            <a:avLst/>
          </a:prstGeom>
          <a:noFill/>
        </p:spPr>
        <p:txBody>
          <a:bodyPr wrap="square" rtlCol="0">
            <a:spAutoFit/>
          </a:bodyPr>
          <a:lstStyle/>
          <a:p>
            <a:r>
              <a:rPr lang="es-EC" sz="1400" smtClean="0"/>
              <a:t>Palabra reconocida</a:t>
            </a:r>
            <a:endParaRPr lang="es-EC" sz="14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827088" y="1341438"/>
            <a:ext cx="7747000" cy="1754326"/>
          </a:xfrm>
          <a:prstGeom prst="rect">
            <a:avLst/>
          </a:prstGeom>
        </p:spPr>
        <p:txBody>
          <a:bodyPr>
            <a:spAutoFit/>
          </a:bodyPr>
          <a:lstStyle/>
          <a:p>
            <a:pPr algn="ctr"/>
            <a:r>
              <a:rPr lang="es-EC" sz="3600" dirty="0" smtClean="0">
                <a:solidFill>
                  <a:schemeClr val="tx2"/>
                </a:solidFill>
                <a:latin typeface="Calibri" pitchFamily="34" charset="0"/>
              </a:rPr>
              <a:t>EXPERIMENTO 1</a:t>
            </a:r>
            <a:r>
              <a:rPr lang="es-EC" sz="3600" smtClean="0">
                <a:solidFill>
                  <a:schemeClr val="tx2"/>
                </a:solidFill>
                <a:latin typeface="Calibri" pitchFamily="34" charset="0"/>
              </a:rPr>
              <a:t>: VARIACIÓN </a:t>
            </a:r>
            <a:r>
              <a:rPr lang="es-EC" sz="3600" dirty="0" smtClean="0">
                <a:solidFill>
                  <a:schemeClr val="tx2"/>
                </a:solidFill>
                <a:latin typeface="Calibri" pitchFamily="34" charset="0"/>
              </a:rPr>
              <a:t>DEL UMBRAL </a:t>
            </a:r>
            <a:r>
              <a:rPr lang="es-EC" sz="3600" smtClean="0">
                <a:solidFill>
                  <a:schemeClr val="tx2"/>
                </a:solidFill>
                <a:latin typeface="Calibri" pitchFamily="34" charset="0"/>
              </a:rPr>
              <a:t>DE RECONOCIMIENTO</a:t>
            </a:r>
            <a:endParaRPr lang="en-US" sz="3600" dirty="0" smtClean="0">
              <a:solidFill>
                <a:schemeClr val="tx2"/>
              </a:solidFill>
              <a:latin typeface="Calibri" pitchFamily="34" charset="0"/>
            </a:endParaRPr>
          </a:p>
          <a:p>
            <a:pPr algn="ctr"/>
            <a:endParaRPr lang="en-US" sz="3600" dirty="0">
              <a:solidFill>
                <a:schemeClr val="tx2"/>
              </a:solidFill>
              <a:latin typeface="Calibri" pitchFamily="34" charset="0"/>
            </a:endParaRPr>
          </a:p>
        </p:txBody>
      </p:sp>
      <p:sp>
        <p:nvSpPr>
          <p:cNvPr id="3" name="2 Rectángulo"/>
          <p:cNvSpPr/>
          <p:nvPr/>
        </p:nvSpPr>
        <p:spPr>
          <a:xfrm>
            <a:off x="1285852" y="2571744"/>
            <a:ext cx="6758009" cy="2585323"/>
          </a:xfrm>
          <a:prstGeom prst="rect">
            <a:avLst/>
          </a:prstGeom>
        </p:spPr>
        <p:txBody>
          <a:bodyPr wrap="square">
            <a:spAutoFit/>
          </a:bodyPr>
          <a:lstStyle/>
          <a:p>
            <a:r>
              <a:rPr lang="es-ES" dirty="0" smtClean="0"/>
              <a:t>El experimento </a:t>
            </a:r>
            <a:r>
              <a:rPr lang="es-ES" smtClean="0"/>
              <a:t>de variación </a:t>
            </a:r>
            <a:r>
              <a:rPr lang="es-ES" dirty="0" smtClean="0"/>
              <a:t>del umbral </a:t>
            </a:r>
            <a:r>
              <a:rPr lang="es-ES" smtClean="0"/>
              <a:t>de reconocimiento consiste </a:t>
            </a:r>
            <a:r>
              <a:rPr lang="es-ES" dirty="0" smtClean="0"/>
              <a:t>en variar A </a:t>
            </a:r>
            <a:r>
              <a:rPr lang="es-ES" smtClean="0"/>
              <a:t>(factor de escala) relacionado con </a:t>
            </a:r>
            <a:r>
              <a:rPr lang="es-ES" dirty="0" smtClean="0"/>
              <a:t>los </a:t>
            </a:r>
            <a:r>
              <a:rPr lang="es-EC" dirty="0" smtClean="0"/>
              <a:t>umbrales   y </a:t>
            </a:r>
            <a:r>
              <a:rPr lang="es-ES" dirty="0" smtClean="0"/>
              <a:t> para </a:t>
            </a:r>
            <a:r>
              <a:rPr lang="es-ES" smtClean="0"/>
              <a:t>dar como </a:t>
            </a:r>
            <a:r>
              <a:rPr lang="es-ES" dirty="0" smtClean="0"/>
              <a:t>resultado un desplazamiento del umbral </a:t>
            </a:r>
            <a:r>
              <a:rPr lang="es-ES" smtClean="0"/>
              <a:t>de reconocimiento </a:t>
            </a:r>
            <a:r>
              <a:rPr lang="es-ES" dirty="0" smtClean="0"/>
              <a:t>y </a:t>
            </a:r>
            <a:r>
              <a:rPr lang="es-ES" smtClean="0"/>
              <a:t>en consecuencia </a:t>
            </a:r>
            <a:r>
              <a:rPr lang="es-ES" dirty="0" smtClean="0"/>
              <a:t>un numero </a:t>
            </a:r>
            <a:r>
              <a:rPr lang="es-ES" smtClean="0"/>
              <a:t>de aciertos y desaciertos capaces </a:t>
            </a:r>
            <a:r>
              <a:rPr lang="es-ES" dirty="0" smtClean="0"/>
              <a:t>de ser medidos a manera </a:t>
            </a:r>
            <a:r>
              <a:rPr lang="es-ES" smtClean="0"/>
              <a:t>de porcentajes</a:t>
            </a:r>
            <a:r>
              <a:rPr lang="es-ES" dirty="0" smtClean="0"/>
              <a:t>. </a:t>
            </a:r>
          </a:p>
          <a:p>
            <a:endParaRPr lang="en-US" dirty="0" smtClean="0"/>
          </a:p>
          <a:p>
            <a:r>
              <a:rPr lang="es-ES" dirty="0" smtClean="0"/>
              <a:t>Los valores de A varían entre: {1, 1.1, 1.25, 1.3, 1.4, 1.5, 1.63, 1.69, 1.7, 1.76, 1.78, 1.8, 1.85, 1.9, 2}</a:t>
            </a:r>
            <a:endParaRPr lang="en-US" dirty="0"/>
          </a:p>
        </p:txBody>
      </p:sp>
      <p:graphicFrame>
        <p:nvGraphicFramePr>
          <p:cNvPr id="4" name="3 Tabla"/>
          <p:cNvGraphicFramePr>
            <a:graphicFrameLocks noGrp="1"/>
          </p:cNvGraphicFramePr>
          <p:nvPr/>
        </p:nvGraphicFramePr>
        <p:xfrm>
          <a:off x="2928926" y="5357826"/>
          <a:ext cx="1857388" cy="642942"/>
        </p:xfrm>
        <a:graphic>
          <a:graphicData uri="http://schemas.openxmlformats.org/drawingml/2006/table">
            <a:tbl>
              <a:tblPr/>
              <a:tblGrid>
                <a:gridCol w="1857388"/>
              </a:tblGrid>
              <a:tr h="321471">
                <a:tc>
                  <a:txBody>
                    <a:bodyPr/>
                    <a:lstStyle/>
                    <a:p>
                      <a:pPr algn="ctr" fontAlgn="b"/>
                      <a:r>
                        <a:rPr lang="es-EC" sz="1800" b="1" i="0" u="none" strike="noStrike" noProof="0" dirty="0" smtClean="0">
                          <a:solidFill>
                            <a:srgbClr val="000000"/>
                          </a:solidFill>
                          <a:latin typeface="Calibri"/>
                        </a:rPr>
                        <a:t>Tamaño de trama</a:t>
                      </a:r>
                      <a:endParaRPr lang="es-EC" sz="1800" b="1" i="0" u="none" strike="noStrike" noProof="0"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1471">
                <a:tc>
                  <a:txBody>
                    <a:bodyPr/>
                    <a:lstStyle/>
                    <a:p>
                      <a:pPr algn="ctr" fontAlgn="b"/>
                      <a:r>
                        <a:rPr lang="en-US" sz="1800" b="0" i="0" u="none" strike="noStrike" dirty="0" smtClean="0">
                          <a:solidFill>
                            <a:srgbClr val="000000"/>
                          </a:solidFill>
                          <a:latin typeface="Calibri"/>
                        </a:rPr>
                        <a:t>20 </a:t>
                      </a:r>
                      <a:r>
                        <a:rPr lang="en-US" sz="1800" b="0" i="0" u="none" strike="noStrike" dirty="0">
                          <a:solidFill>
                            <a:srgbClr val="000000"/>
                          </a:solidFill>
                          <a:latin typeface="Calibri"/>
                        </a:rPr>
                        <a:t>ms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5" name="4 Tabla"/>
          <p:cNvGraphicFramePr>
            <a:graphicFrameLocks noGrp="1"/>
          </p:cNvGraphicFramePr>
          <p:nvPr/>
        </p:nvGraphicFramePr>
        <p:xfrm>
          <a:off x="5072066" y="5357826"/>
          <a:ext cx="1500198" cy="642942"/>
        </p:xfrm>
        <a:graphic>
          <a:graphicData uri="http://schemas.openxmlformats.org/drawingml/2006/table">
            <a:tbl>
              <a:tblPr/>
              <a:tblGrid>
                <a:gridCol w="1500198"/>
              </a:tblGrid>
              <a:tr h="321471">
                <a:tc>
                  <a:txBody>
                    <a:bodyPr/>
                    <a:lstStyle/>
                    <a:p>
                      <a:pPr algn="ctr" fontAlgn="b"/>
                      <a:r>
                        <a:rPr lang="es-EC" sz="1800" b="1" i="0" u="none" strike="noStrike" noProof="0" dirty="0" smtClean="0">
                          <a:solidFill>
                            <a:srgbClr val="000000"/>
                          </a:solidFill>
                          <a:latin typeface="Calibri"/>
                        </a:rPr>
                        <a:t>Señal</a:t>
                      </a:r>
                      <a:endParaRPr lang="es-EC" sz="1800" b="1" i="0" u="none" strike="noStrike" noProof="0"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1471">
                <a:tc>
                  <a:txBody>
                    <a:bodyPr/>
                    <a:lstStyle/>
                    <a:p>
                      <a:pPr algn="ctr" fontAlgn="b"/>
                      <a:r>
                        <a:rPr lang="es-EC" sz="1800" b="0" i="0" u="none" strike="noStrike" noProof="0" dirty="0" smtClean="0">
                          <a:solidFill>
                            <a:srgbClr val="000000"/>
                          </a:solidFill>
                          <a:latin typeface="Calibri"/>
                        </a:rPr>
                        <a:t>Sin Ruido</a:t>
                      </a:r>
                      <a:endParaRPr lang="es-EC" sz="1800" b="0" i="0" u="none" strike="noStrike" noProof="0"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Gráfico"/>
          <p:cNvGraphicFramePr/>
          <p:nvPr/>
        </p:nvGraphicFramePr>
        <p:xfrm>
          <a:off x="233289" y="650630"/>
          <a:ext cx="8677422" cy="5556739"/>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1 Título"/>
          <p:cNvSpPr>
            <a:spLocks noGrp="1"/>
          </p:cNvSpPr>
          <p:nvPr>
            <p:ph type="title"/>
          </p:nvPr>
        </p:nvSpPr>
        <p:spPr>
          <a:xfrm>
            <a:off x="457200" y="500050"/>
            <a:ext cx="8229600" cy="1143000"/>
          </a:xfrm>
        </p:spPr>
        <p:txBody>
          <a:bodyPr/>
          <a:lstStyle/>
          <a:p>
            <a:pPr eaLnBrk="1" hangingPunct="1"/>
            <a:r>
              <a:rPr lang="es-EC" smtClean="0"/>
              <a:t>ALCANCE DEL PROYECTO</a:t>
            </a:r>
            <a:endParaRPr lang="en-US" dirty="0" smtClean="0"/>
          </a:p>
        </p:txBody>
      </p:sp>
      <p:sp>
        <p:nvSpPr>
          <p:cNvPr id="4198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1985" name="Object 1"/>
          <p:cNvGraphicFramePr>
            <a:graphicFrameLocks noChangeAspect="1"/>
          </p:cNvGraphicFramePr>
          <p:nvPr/>
        </p:nvGraphicFramePr>
        <p:xfrm>
          <a:off x="2214546" y="1785926"/>
          <a:ext cx="4786346" cy="4102582"/>
        </p:xfrm>
        <a:graphic>
          <a:graphicData uri="http://schemas.openxmlformats.org/presentationml/2006/ole">
            <p:oleObj spid="_x0000_s41985" r:id="rId4" imgW="5896740" imgH="5014826" progId="">
              <p:embed/>
            </p:oleObj>
          </a:graphicData>
        </a:graphic>
      </p:graphicFrame>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Gráfico"/>
          <p:cNvGraphicFramePr/>
          <p:nvPr/>
        </p:nvGraphicFramePr>
        <p:xfrm>
          <a:off x="233289" y="653488"/>
          <a:ext cx="8677422" cy="5551024"/>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827088" y="1341438"/>
            <a:ext cx="7747000" cy="2308324"/>
          </a:xfrm>
          <a:prstGeom prst="rect">
            <a:avLst/>
          </a:prstGeom>
        </p:spPr>
        <p:txBody>
          <a:bodyPr>
            <a:spAutoFit/>
          </a:bodyPr>
          <a:lstStyle/>
          <a:p>
            <a:pPr algn="ctr"/>
            <a:r>
              <a:rPr lang="es-EC" sz="3600" dirty="0" smtClean="0">
                <a:solidFill>
                  <a:schemeClr val="tx2"/>
                </a:solidFill>
                <a:latin typeface="Calibri" pitchFamily="34" charset="0"/>
              </a:rPr>
              <a:t>EXPERIMENTO 2</a:t>
            </a:r>
            <a:r>
              <a:rPr lang="es-EC" sz="3600" smtClean="0">
                <a:solidFill>
                  <a:schemeClr val="tx2"/>
                </a:solidFill>
                <a:latin typeface="Calibri" pitchFamily="34" charset="0"/>
              </a:rPr>
              <a:t>: VARIACIÓN </a:t>
            </a:r>
            <a:r>
              <a:rPr lang="es-EC" sz="3600" dirty="0" smtClean="0">
                <a:solidFill>
                  <a:schemeClr val="tx2"/>
                </a:solidFill>
                <a:latin typeface="Calibri" pitchFamily="34" charset="0"/>
              </a:rPr>
              <a:t>DEL TAMAÑO DE LA TRAMA</a:t>
            </a:r>
            <a:endParaRPr lang="en-US" sz="3600" dirty="0" smtClean="0">
              <a:solidFill>
                <a:schemeClr val="tx2"/>
              </a:solidFill>
              <a:latin typeface="Calibri" pitchFamily="34" charset="0"/>
            </a:endParaRPr>
          </a:p>
          <a:p>
            <a:pPr algn="ctr"/>
            <a:endParaRPr lang="en-US" sz="3600" dirty="0" smtClean="0">
              <a:solidFill>
                <a:schemeClr val="tx2"/>
              </a:solidFill>
              <a:latin typeface="Calibri" pitchFamily="34" charset="0"/>
            </a:endParaRPr>
          </a:p>
          <a:p>
            <a:pPr algn="ctr"/>
            <a:endParaRPr lang="en-US" sz="3600" dirty="0">
              <a:solidFill>
                <a:schemeClr val="tx2"/>
              </a:solidFill>
              <a:latin typeface="Calibri" pitchFamily="34" charset="0"/>
            </a:endParaRPr>
          </a:p>
        </p:txBody>
      </p:sp>
      <p:sp>
        <p:nvSpPr>
          <p:cNvPr id="3" name="2 Rectángulo"/>
          <p:cNvSpPr/>
          <p:nvPr/>
        </p:nvSpPr>
        <p:spPr>
          <a:xfrm>
            <a:off x="1285852" y="2571744"/>
            <a:ext cx="6758009" cy="2031325"/>
          </a:xfrm>
          <a:prstGeom prst="rect">
            <a:avLst/>
          </a:prstGeom>
        </p:spPr>
        <p:txBody>
          <a:bodyPr wrap="square">
            <a:spAutoFit/>
          </a:bodyPr>
          <a:lstStyle/>
          <a:p>
            <a:r>
              <a:rPr lang="es-ES" dirty="0" smtClean="0"/>
              <a:t>El experimento </a:t>
            </a:r>
            <a:r>
              <a:rPr lang="es-ES" smtClean="0"/>
              <a:t>de variación </a:t>
            </a:r>
            <a:r>
              <a:rPr lang="es-ES" dirty="0" smtClean="0"/>
              <a:t>del tamaño de </a:t>
            </a:r>
            <a:r>
              <a:rPr lang="es-ES" smtClean="0"/>
              <a:t>trama consiste en calcular </a:t>
            </a:r>
            <a:r>
              <a:rPr lang="es-ES" dirty="0" smtClean="0"/>
              <a:t>el número </a:t>
            </a:r>
            <a:r>
              <a:rPr lang="es-ES" smtClean="0"/>
              <a:t>de aciertos y desaciertos producidos </a:t>
            </a:r>
            <a:r>
              <a:rPr lang="es-ES" dirty="0" smtClean="0"/>
              <a:t>al variar el tamaño de la trama. </a:t>
            </a:r>
          </a:p>
          <a:p>
            <a:endParaRPr lang="en-US" dirty="0" smtClean="0"/>
          </a:p>
          <a:p>
            <a:r>
              <a:rPr lang="es-ES" dirty="0" smtClean="0"/>
              <a:t>Los valores de tamaño de trama son: {10 ms, 15 ms, 20 ms, 25 ms, 30 ms}</a:t>
            </a:r>
            <a:endParaRPr lang="en-US" dirty="0" smtClean="0"/>
          </a:p>
          <a:p>
            <a:r>
              <a:rPr lang="es-ES" dirty="0" smtClean="0"/>
              <a:t>El valor de A es 1.3</a:t>
            </a:r>
            <a:endParaRPr lang="en-US" dirty="0"/>
          </a:p>
        </p:txBody>
      </p:sp>
      <p:graphicFrame>
        <p:nvGraphicFramePr>
          <p:cNvPr id="5" name="4 Tabla"/>
          <p:cNvGraphicFramePr>
            <a:graphicFrameLocks noGrp="1"/>
          </p:cNvGraphicFramePr>
          <p:nvPr/>
        </p:nvGraphicFramePr>
        <p:xfrm>
          <a:off x="5715008" y="5357826"/>
          <a:ext cx="1500198" cy="642942"/>
        </p:xfrm>
        <a:graphic>
          <a:graphicData uri="http://schemas.openxmlformats.org/drawingml/2006/table">
            <a:tbl>
              <a:tblPr/>
              <a:tblGrid>
                <a:gridCol w="1500198"/>
              </a:tblGrid>
              <a:tr h="321471">
                <a:tc>
                  <a:txBody>
                    <a:bodyPr/>
                    <a:lstStyle/>
                    <a:p>
                      <a:pPr algn="ctr" fontAlgn="b"/>
                      <a:r>
                        <a:rPr lang="es-EC" sz="1800" b="1" i="0" u="none" strike="noStrike" noProof="0" dirty="0" smtClean="0">
                          <a:solidFill>
                            <a:srgbClr val="000000"/>
                          </a:solidFill>
                          <a:latin typeface="Calibri"/>
                        </a:rPr>
                        <a:t>Señal</a:t>
                      </a:r>
                      <a:endParaRPr lang="es-EC" sz="1800" b="1" i="0" u="none" strike="noStrike" noProof="0"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1471">
                <a:tc>
                  <a:txBody>
                    <a:bodyPr/>
                    <a:lstStyle/>
                    <a:p>
                      <a:pPr algn="ctr" fontAlgn="b"/>
                      <a:r>
                        <a:rPr lang="es-EC" sz="1800" b="0" i="0" u="none" strike="noStrike" noProof="0" dirty="0" smtClean="0">
                          <a:solidFill>
                            <a:srgbClr val="000000"/>
                          </a:solidFill>
                          <a:latin typeface="Calibri"/>
                        </a:rPr>
                        <a:t>Sin Ruido</a:t>
                      </a:r>
                      <a:endParaRPr lang="es-EC" sz="1800" b="0" i="0" u="none" strike="noStrike" noProof="0"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6" name="5 Tabla"/>
          <p:cNvGraphicFramePr>
            <a:graphicFrameLocks noGrp="1"/>
          </p:cNvGraphicFramePr>
          <p:nvPr/>
        </p:nvGraphicFramePr>
        <p:xfrm>
          <a:off x="2643174" y="5286388"/>
          <a:ext cx="2786082" cy="910944"/>
        </p:xfrm>
        <a:graphic>
          <a:graphicData uri="http://schemas.openxmlformats.org/drawingml/2006/table">
            <a:tbl>
              <a:tblPr/>
              <a:tblGrid>
                <a:gridCol w="2786082"/>
              </a:tblGrid>
              <a:tr h="343254">
                <a:tc>
                  <a:txBody>
                    <a:bodyPr/>
                    <a:lstStyle/>
                    <a:p>
                      <a:pPr algn="ctr" fontAlgn="b"/>
                      <a:r>
                        <a:rPr lang="es-EC" sz="1800" b="1" i="0" u="none" strike="noStrike" noProof="0" dirty="0" smtClean="0">
                          <a:solidFill>
                            <a:srgbClr val="000000"/>
                          </a:solidFill>
                          <a:latin typeface="Calibri"/>
                        </a:rPr>
                        <a:t>Umbral </a:t>
                      </a:r>
                      <a:r>
                        <a:rPr lang="es-EC" sz="1800" b="1" i="0" u="none" strike="noStrike" noProof="0" smtClean="0">
                          <a:solidFill>
                            <a:srgbClr val="000000"/>
                          </a:solidFill>
                          <a:latin typeface="Calibri"/>
                        </a:rPr>
                        <a:t>de reconocimiento</a:t>
                      </a:r>
                      <a:endParaRPr lang="es-EC" sz="1800" b="1" i="0" u="none" strike="noStrike" noProof="0"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1282">
                <a:tc>
                  <a:txBody>
                    <a:bodyPr/>
                    <a:lstStyle/>
                    <a:p>
                      <a:pPr algn="ctr" fontAlgn="b"/>
                      <a:r>
                        <a:rPr lang="es-EC" sz="1800" b="0" i="0" u="none" strike="noStrike" noProof="0" dirty="0" smtClean="0">
                          <a:solidFill>
                            <a:srgbClr val="000000"/>
                          </a:solidFill>
                          <a:latin typeface="Calibri"/>
                        </a:rPr>
                        <a:t>1.3 x Dmax</a:t>
                      </a:r>
                      <a:endParaRPr lang="es-EC" sz="1800" b="0" i="0" u="none" strike="noStrike" noProof="0"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1282">
                <a:tc>
                  <a:txBody>
                    <a:bodyPr/>
                    <a:lstStyle/>
                    <a:p>
                      <a:pPr algn="ctr" fontAlgn="b"/>
                      <a:r>
                        <a:rPr lang="es-EC" sz="1800" b="0" i="0" u="none" strike="noStrike" noProof="0" dirty="0" smtClean="0">
                          <a:solidFill>
                            <a:srgbClr val="000000"/>
                          </a:solidFill>
                          <a:latin typeface="Calibri"/>
                        </a:rPr>
                        <a:t>1.3 x D1max</a:t>
                      </a:r>
                      <a:endParaRPr lang="es-EC" sz="1800" b="0" i="0" u="none" strike="noStrike" noProof="0"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Gráfico"/>
          <p:cNvGraphicFramePr/>
          <p:nvPr/>
        </p:nvGraphicFramePr>
        <p:xfrm>
          <a:off x="-214346" y="285728"/>
          <a:ext cx="9358346" cy="292895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2 Gráfico"/>
          <p:cNvGraphicFramePr/>
          <p:nvPr/>
        </p:nvGraphicFramePr>
        <p:xfrm>
          <a:off x="-428660" y="3214686"/>
          <a:ext cx="9929882" cy="3000396"/>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827088" y="1341438"/>
            <a:ext cx="7747000" cy="2308324"/>
          </a:xfrm>
          <a:prstGeom prst="rect">
            <a:avLst/>
          </a:prstGeom>
        </p:spPr>
        <p:txBody>
          <a:bodyPr>
            <a:spAutoFit/>
          </a:bodyPr>
          <a:lstStyle/>
          <a:p>
            <a:pPr algn="ctr"/>
            <a:r>
              <a:rPr lang="es-EC" sz="3600" dirty="0" smtClean="0">
                <a:solidFill>
                  <a:schemeClr val="tx2"/>
                </a:solidFill>
                <a:latin typeface="Calibri" pitchFamily="34" charset="0"/>
              </a:rPr>
              <a:t>EXPERIMENTO 3</a:t>
            </a:r>
            <a:r>
              <a:rPr lang="es-EC" sz="3600" smtClean="0">
                <a:solidFill>
                  <a:schemeClr val="tx2"/>
                </a:solidFill>
                <a:latin typeface="Calibri" pitchFamily="34" charset="0"/>
              </a:rPr>
              <a:t>: RECONOCIMIENTO </a:t>
            </a:r>
            <a:r>
              <a:rPr lang="es-EC" sz="3600" dirty="0" smtClean="0">
                <a:solidFill>
                  <a:schemeClr val="tx2"/>
                </a:solidFill>
                <a:latin typeface="Calibri" pitchFamily="34" charset="0"/>
              </a:rPr>
              <a:t>EN </a:t>
            </a:r>
            <a:r>
              <a:rPr lang="es-EC" sz="3600" smtClean="0">
                <a:solidFill>
                  <a:schemeClr val="tx2"/>
                </a:solidFill>
                <a:latin typeface="Calibri" pitchFamily="34" charset="0"/>
              </a:rPr>
              <a:t>AMBIENTE CON </a:t>
            </a:r>
            <a:r>
              <a:rPr lang="es-EC" sz="3600" dirty="0" smtClean="0">
                <a:solidFill>
                  <a:schemeClr val="tx2"/>
                </a:solidFill>
                <a:latin typeface="Calibri" pitchFamily="34" charset="0"/>
              </a:rPr>
              <a:t>RUIDO</a:t>
            </a:r>
            <a:endParaRPr lang="en-US" sz="3600" dirty="0" smtClean="0">
              <a:solidFill>
                <a:schemeClr val="tx2"/>
              </a:solidFill>
              <a:latin typeface="Calibri" pitchFamily="34" charset="0"/>
            </a:endParaRPr>
          </a:p>
          <a:p>
            <a:pPr algn="ctr"/>
            <a:endParaRPr lang="en-US" sz="3600" dirty="0" smtClean="0">
              <a:solidFill>
                <a:schemeClr val="tx2"/>
              </a:solidFill>
              <a:latin typeface="Calibri" pitchFamily="34" charset="0"/>
            </a:endParaRPr>
          </a:p>
          <a:p>
            <a:pPr algn="ctr"/>
            <a:endParaRPr lang="en-US" sz="3600" dirty="0">
              <a:solidFill>
                <a:schemeClr val="tx2"/>
              </a:solidFill>
              <a:latin typeface="Calibri" pitchFamily="34" charset="0"/>
            </a:endParaRPr>
          </a:p>
        </p:txBody>
      </p:sp>
      <p:sp>
        <p:nvSpPr>
          <p:cNvPr id="3" name="2 Rectángulo"/>
          <p:cNvSpPr/>
          <p:nvPr/>
        </p:nvSpPr>
        <p:spPr>
          <a:xfrm>
            <a:off x="1285852" y="2571744"/>
            <a:ext cx="6758009" cy="1754326"/>
          </a:xfrm>
          <a:prstGeom prst="rect">
            <a:avLst/>
          </a:prstGeom>
        </p:spPr>
        <p:txBody>
          <a:bodyPr wrap="square">
            <a:spAutoFit/>
          </a:bodyPr>
          <a:lstStyle/>
          <a:p>
            <a:r>
              <a:rPr lang="es-ES" dirty="0" smtClean="0"/>
              <a:t>El experimento </a:t>
            </a:r>
            <a:r>
              <a:rPr lang="es-ES" smtClean="0"/>
              <a:t>de reconocimiento </a:t>
            </a:r>
            <a:r>
              <a:rPr lang="es-ES" dirty="0" smtClean="0"/>
              <a:t>en ambiente de </a:t>
            </a:r>
            <a:r>
              <a:rPr lang="es-ES" smtClean="0"/>
              <a:t>ruido consiste en calcular </a:t>
            </a:r>
            <a:r>
              <a:rPr lang="es-ES" dirty="0" smtClean="0"/>
              <a:t>el número </a:t>
            </a:r>
            <a:r>
              <a:rPr lang="es-ES" smtClean="0"/>
              <a:t>de aciertos y desaciertos </a:t>
            </a:r>
            <a:r>
              <a:rPr lang="es-ES" dirty="0" smtClean="0"/>
              <a:t>tanto en </a:t>
            </a:r>
            <a:r>
              <a:rPr lang="es-ES" smtClean="0"/>
              <a:t>ambiente controlado como </a:t>
            </a:r>
            <a:r>
              <a:rPr lang="es-ES" dirty="0" smtClean="0"/>
              <a:t>en </a:t>
            </a:r>
            <a:r>
              <a:rPr lang="es-ES" smtClean="0"/>
              <a:t>ambiente con </a:t>
            </a:r>
            <a:r>
              <a:rPr lang="es-ES" dirty="0" smtClean="0"/>
              <a:t>ruido de fondo. </a:t>
            </a:r>
          </a:p>
          <a:p>
            <a:endParaRPr lang="en-US" dirty="0" smtClean="0"/>
          </a:p>
          <a:p>
            <a:r>
              <a:rPr lang="es-ES" dirty="0" smtClean="0"/>
              <a:t>El tamaño de la trama es: 20 ms</a:t>
            </a:r>
            <a:endParaRPr lang="en-US" dirty="0" smtClean="0"/>
          </a:p>
          <a:p>
            <a:r>
              <a:rPr lang="es-ES" dirty="0" smtClean="0"/>
              <a:t>El valor de A es 1.3</a:t>
            </a:r>
            <a:endParaRPr lang="en-US" dirty="0"/>
          </a:p>
        </p:txBody>
      </p:sp>
      <p:graphicFrame>
        <p:nvGraphicFramePr>
          <p:cNvPr id="6" name="5 Tabla"/>
          <p:cNvGraphicFramePr>
            <a:graphicFrameLocks noGrp="1"/>
          </p:cNvGraphicFramePr>
          <p:nvPr/>
        </p:nvGraphicFramePr>
        <p:xfrm>
          <a:off x="2643174" y="5286388"/>
          <a:ext cx="2786082" cy="627099"/>
        </p:xfrm>
        <a:graphic>
          <a:graphicData uri="http://schemas.openxmlformats.org/drawingml/2006/table">
            <a:tbl>
              <a:tblPr/>
              <a:tblGrid>
                <a:gridCol w="2786082"/>
              </a:tblGrid>
              <a:tr h="343254">
                <a:tc>
                  <a:txBody>
                    <a:bodyPr/>
                    <a:lstStyle/>
                    <a:p>
                      <a:pPr algn="ctr" fontAlgn="b"/>
                      <a:r>
                        <a:rPr lang="es-EC" sz="1800" b="1" i="0" u="none" strike="noStrike" noProof="0" dirty="0" smtClean="0">
                          <a:solidFill>
                            <a:srgbClr val="000000"/>
                          </a:solidFill>
                          <a:latin typeface="Calibri"/>
                        </a:rPr>
                        <a:t>Umbral </a:t>
                      </a:r>
                      <a:r>
                        <a:rPr lang="es-EC" sz="1800" b="1" i="0" u="none" strike="noStrike" noProof="0" smtClean="0">
                          <a:solidFill>
                            <a:srgbClr val="000000"/>
                          </a:solidFill>
                          <a:latin typeface="Calibri"/>
                        </a:rPr>
                        <a:t>de reconocimiento</a:t>
                      </a:r>
                      <a:endParaRPr lang="es-EC" sz="1800" b="1" i="0" u="none" strike="noStrike" noProof="0"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1282">
                <a:tc>
                  <a:txBody>
                    <a:bodyPr/>
                    <a:lstStyle/>
                    <a:p>
                      <a:pPr algn="ctr" fontAlgn="b"/>
                      <a:r>
                        <a:rPr lang="es-EC" sz="1800" b="0" i="0" u="none" strike="noStrike" noProof="0" dirty="0" smtClean="0">
                          <a:solidFill>
                            <a:srgbClr val="000000"/>
                          </a:solidFill>
                          <a:latin typeface="Calibri"/>
                        </a:rPr>
                        <a:t>1.3 x Dmax</a:t>
                      </a:r>
                      <a:endParaRPr lang="es-EC" sz="1800" b="0" i="0" u="none" strike="noStrike" noProof="0"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7" name="6 Tabla"/>
          <p:cNvGraphicFramePr>
            <a:graphicFrameLocks noGrp="1"/>
          </p:cNvGraphicFramePr>
          <p:nvPr/>
        </p:nvGraphicFramePr>
        <p:xfrm>
          <a:off x="5643570" y="5286388"/>
          <a:ext cx="1857388" cy="642942"/>
        </p:xfrm>
        <a:graphic>
          <a:graphicData uri="http://schemas.openxmlformats.org/drawingml/2006/table">
            <a:tbl>
              <a:tblPr/>
              <a:tblGrid>
                <a:gridCol w="1857388"/>
              </a:tblGrid>
              <a:tr h="321471">
                <a:tc>
                  <a:txBody>
                    <a:bodyPr/>
                    <a:lstStyle/>
                    <a:p>
                      <a:pPr algn="ctr" fontAlgn="b"/>
                      <a:r>
                        <a:rPr lang="es-EC" sz="1800" b="1" i="0" u="none" strike="noStrike" noProof="0" dirty="0" smtClean="0">
                          <a:solidFill>
                            <a:srgbClr val="000000"/>
                          </a:solidFill>
                          <a:latin typeface="Calibri"/>
                        </a:rPr>
                        <a:t>Tamaño de trama</a:t>
                      </a:r>
                      <a:endParaRPr lang="es-EC" sz="1800" b="1" i="0" u="none" strike="noStrike" noProof="0"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1471">
                <a:tc>
                  <a:txBody>
                    <a:bodyPr/>
                    <a:lstStyle/>
                    <a:p>
                      <a:pPr algn="ctr" fontAlgn="b"/>
                      <a:r>
                        <a:rPr lang="en-US" sz="1800" b="0" i="0" u="none" strike="noStrike" dirty="0" smtClean="0">
                          <a:solidFill>
                            <a:srgbClr val="000000"/>
                          </a:solidFill>
                          <a:latin typeface="Calibri"/>
                        </a:rPr>
                        <a:t>20 </a:t>
                      </a:r>
                      <a:r>
                        <a:rPr lang="en-US" sz="1800" b="0" i="0" u="none" strike="noStrike" dirty="0">
                          <a:solidFill>
                            <a:srgbClr val="000000"/>
                          </a:solidFill>
                          <a:latin typeface="Calibri"/>
                        </a:rPr>
                        <a:t>ms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Gráfico"/>
          <p:cNvGraphicFramePr/>
          <p:nvPr/>
        </p:nvGraphicFramePr>
        <p:xfrm>
          <a:off x="571472" y="1000108"/>
          <a:ext cx="8143932" cy="4572032"/>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p:cNvSpPr>
          <p:nvPr>
            <p:ph type="title"/>
          </p:nvPr>
        </p:nvSpPr>
        <p:spPr>
          <a:xfrm>
            <a:off x="609600" y="2438400"/>
            <a:ext cx="8229600" cy="1143000"/>
          </a:xfrm>
        </p:spPr>
        <p:txBody>
          <a:bodyPr/>
          <a:lstStyle/>
          <a:p>
            <a:pPr algn="ctr"/>
            <a:r>
              <a:rPr lang="es-ES" b="1" smtClean="0"/>
              <a:t>CONCLUSIONES</a:t>
            </a:r>
            <a:endParaRPr lang="es-ES" b="1" dirty="0" smtClean="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p:cNvSpPr>
          <p:nvPr>
            <p:ph idx="1"/>
          </p:nvPr>
        </p:nvSpPr>
        <p:spPr>
          <a:xfrm>
            <a:off x="642910" y="1071546"/>
            <a:ext cx="7620000" cy="5049837"/>
          </a:xfrm>
        </p:spPr>
        <p:txBody>
          <a:bodyPr>
            <a:normAutofit fontScale="70000" lnSpcReduction="20000"/>
          </a:bodyPr>
          <a:lstStyle/>
          <a:p>
            <a:pPr lvl="0"/>
            <a:r>
              <a:rPr lang="es-ES" sz="2600" dirty="0" smtClean="0"/>
              <a:t>Los experimentos realizados evaluaron al sistema </a:t>
            </a:r>
            <a:r>
              <a:rPr lang="es-ES" sz="2600" smtClean="0"/>
              <a:t>de reconocimiento </a:t>
            </a:r>
            <a:r>
              <a:rPr lang="es-ES" sz="2600" dirty="0" smtClean="0"/>
              <a:t>del habla en las los bloques </a:t>
            </a:r>
            <a:r>
              <a:rPr lang="es-ES" sz="2600" smtClean="0"/>
              <a:t>de extracción de características y comparación </a:t>
            </a:r>
            <a:r>
              <a:rPr lang="es-ES" sz="2600" dirty="0" smtClean="0"/>
              <a:t>de parámetros </a:t>
            </a:r>
            <a:r>
              <a:rPr lang="es-ES" sz="2600" smtClean="0"/>
              <a:t>o reconocimiento</a:t>
            </a:r>
            <a:r>
              <a:rPr lang="es-ES" sz="2600" dirty="0" smtClean="0"/>
              <a:t>. </a:t>
            </a:r>
            <a:r>
              <a:rPr lang="es-ES" sz="2600" smtClean="0"/>
              <a:t>Dando como </a:t>
            </a:r>
            <a:r>
              <a:rPr lang="es-ES" sz="2600" dirty="0" smtClean="0"/>
              <a:t>valores óptimos de A y tamaño de trama de 1.3 y 30 ms </a:t>
            </a:r>
            <a:r>
              <a:rPr lang="es-ES" sz="2600" smtClean="0"/>
              <a:t>segundos respectivamente con un porcentaje de acierto </a:t>
            </a:r>
            <a:r>
              <a:rPr lang="es-ES" sz="2600" dirty="0" smtClean="0"/>
              <a:t>del 83%. </a:t>
            </a:r>
            <a:endParaRPr lang="en-US" sz="2600" dirty="0" smtClean="0"/>
          </a:p>
          <a:p>
            <a:endParaRPr lang="en-US" sz="2600" dirty="0" smtClean="0"/>
          </a:p>
          <a:p>
            <a:pPr lvl="0"/>
            <a:r>
              <a:rPr lang="es-ES" sz="2600" smtClean="0"/>
              <a:t>El porcentaje de aciertos </a:t>
            </a:r>
            <a:r>
              <a:rPr lang="es-ES" sz="2600" dirty="0" smtClean="0"/>
              <a:t>obtenido en sistema </a:t>
            </a:r>
            <a:r>
              <a:rPr lang="es-ES" sz="2600" smtClean="0"/>
              <a:t>de reconocimiento </a:t>
            </a:r>
            <a:r>
              <a:rPr lang="es-ES" sz="2600" dirty="0" smtClean="0"/>
              <a:t>es similar a </a:t>
            </a:r>
            <a:r>
              <a:rPr lang="es-ES" sz="2600" smtClean="0"/>
              <a:t>otros proyectos </a:t>
            </a:r>
            <a:r>
              <a:rPr lang="es-ES" sz="2600" dirty="0" smtClean="0"/>
              <a:t>realizados por otros departamentos </a:t>
            </a:r>
            <a:r>
              <a:rPr lang="es-ES" sz="2600" smtClean="0"/>
              <a:t>de investigación. Como </a:t>
            </a:r>
            <a:r>
              <a:rPr lang="es-ES" sz="2600" dirty="0" smtClean="0"/>
              <a:t>es </a:t>
            </a:r>
            <a:r>
              <a:rPr lang="es-ES" sz="2600" smtClean="0"/>
              <a:t>el caso del proyecto “Reconocimiento </a:t>
            </a:r>
            <a:r>
              <a:rPr lang="es-ES" sz="2600" dirty="0" smtClean="0"/>
              <a:t>de dígitos usando DTW” de la Universidad Federal de Rio de Janeiro [18]. Que posee </a:t>
            </a:r>
            <a:r>
              <a:rPr lang="es-ES" sz="2600" smtClean="0"/>
              <a:t>un porcentaje de aciertos </a:t>
            </a:r>
            <a:r>
              <a:rPr lang="es-ES" sz="2600" dirty="0" smtClean="0"/>
              <a:t>del 83%.</a:t>
            </a:r>
            <a:endParaRPr lang="en-US" sz="2600" dirty="0" smtClean="0"/>
          </a:p>
          <a:p>
            <a:endParaRPr lang="en-US" sz="2600" dirty="0" smtClean="0"/>
          </a:p>
          <a:p>
            <a:pPr lvl="0"/>
            <a:r>
              <a:rPr lang="es-ES" sz="2600" dirty="0" smtClean="0"/>
              <a:t>El sistema </a:t>
            </a:r>
            <a:r>
              <a:rPr lang="es-ES" sz="2600" smtClean="0"/>
              <a:t>posee poca tolerancia </a:t>
            </a:r>
            <a:r>
              <a:rPr lang="es-ES" sz="2600" dirty="0" smtClean="0"/>
              <a:t>frente al </a:t>
            </a:r>
            <a:r>
              <a:rPr lang="es-ES" sz="2600" smtClean="0"/>
              <a:t>ruido con un porcentaje de aciertos </a:t>
            </a:r>
            <a:r>
              <a:rPr lang="es-ES" sz="2600" dirty="0" smtClean="0"/>
              <a:t>del 48% esto se debe a que no posee ningún algoritmo </a:t>
            </a:r>
            <a:r>
              <a:rPr lang="es-ES" sz="2600" smtClean="0"/>
              <a:t>de reducción </a:t>
            </a:r>
            <a:r>
              <a:rPr lang="es-ES" sz="2600" dirty="0" smtClean="0"/>
              <a:t>de ruido de fondo. Este ruido </a:t>
            </a:r>
            <a:r>
              <a:rPr lang="es-ES" sz="2600" smtClean="0"/>
              <a:t>influye principalmente </a:t>
            </a:r>
            <a:r>
              <a:rPr lang="es-ES" sz="2600" dirty="0" smtClean="0"/>
              <a:t>en </a:t>
            </a:r>
            <a:r>
              <a:rPr lang="es-ES" sz="2600" smtClean="0"/>
              <a:t>la detección del inicio </a:t>
            </a:r>
            <a:r>
              <a:rPr lang="es-ES" sz="2600" dirty="0" smtClean="0"/>
              <a:t>y fin de señal de habla </a:t>
            </a:r>
            <a:r>
              <a:rPr lang="es-ES" sz="2600" smtClean="0"/>
              <a:t>dando como </a:t>
            </a:r>
            <a:r>
              <a:rPr lang="es-ES" sz="2600" dirty="0" smtClean="0"/>
              <a:t>resultado un </a:t>
            </a:r>
            <a:r>
              <a:rPr lang="es-ES" sz="2600" smtClean="0"/>
              <a:t>mal almacenamiento </a:t>
            </a:r>
            <a:r>
              <a:rPr lang="es-ES" sz="2600" dirty="0" smtClean="0"/>
              <a:t>de la señal </a:t>
            </a:r>
            <a:r>
              <a:rPr lang="es-ES" sz="2600" smtClean="0"/>
              <a:t>a procesar </a:t>
            </a:r>
            <a:r>
              <a:rPr lang="es-ES" sz="2600" dirty="0" smtClean="0"/>
              <a:t>y por ende resultados erróneos.</a:t>
            </a:r>
            <a:endParaRPr lang="en-US" sz="2600" dirty="0" smtClean="0"/>
          </a:p>
          <a:p>
            <a:pPr lvl="0" algn="just">
              <a:buFont typeface="Wingdings" pitchFamily="2" charset="2"/>
              <a:buChar char="v"/>
            </a:pPr>
            <a:endParaRPr lang="es-ES" sz="2400"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p:cNvSpPr>
            <a:spLocks noGrp="1"/>
          </p:cNvSpPr>
          <p:nvPr>
            <p:ph idx="1"/>
          </p:nvPr>
        </p:nvSpPr>
        <p:spPr>
          <a:xfrm>
            <a:off x="642910" y="1071546"/>
            <a:ext cx="7620000" cy="5049837"/>
          </a:xfrm>
        </p:spPr>
        <p:txBody>
          <a:bodyPr>
            <a:normAutofit/>
          </a:bodyPr>
          <a:lstStyle/>
          <a:p>
            <a:r>
              <a:rPr lang="es-ES" sz="1800" dirty="0" smtClean="0"/>
              <a:t>La herramienta </a:t>
            </a:r>
            <a:r>
              <a:rPr lang="es-ES" sz="1800" dirty="0" err="1" smtClean="0"/>
              <a:t>Matlab</a:t>
            </a:r>
            <a:r>
              <a:rPr lang="es-ES" sz="1800" dirty="0" smtClean="0"/>
              <a:t> fue muy útil en todo </a:t>
            </a:r>
            <a:r>
              <a:rPr lang="es-ES" sz="1800" smtClean="0"/>
              <a:t>el proceso </a:t>
            </a:r>
            <a:r>
              <a:rPr lang="es-ES" sz="1800" dirty="0" smtClean="0"/>
              <a:t>de desarrollo del sistema; dado que posee una </a:t>
            </a:r>
            <a:r>
              <a:rPr lang="es-ES" sz="1800" smtClean="0"/>
              <a:t>interfaz grafica </a:t>
            </a:r>
            <a:r>
              <a:rPr lang="es-ES" sz="1800" dirty="0" smtClean="0"/>
              <a:t>amigable en </a:t>
            </a:r>
            <a:r>
              <a:rPr lang="es-ES" sz="1800" smtClean="0"/>
              <a:t>la presentación </a:t>
            </a:r>
            <a:r>
              <a:rPr lang="es-ES" sz="1800" dirty="0" smtClean="0"/>
              <a:t>de señales. Por lo tanto </a:t>
            </a:r>
            <a:r>
              <a:rPr lang="es-ES" sz="1800" smtClean="0"/>
              <a:t>se recomienda para cualquier </a:t>
            </a:r>
            <a:r>
              <a:rPr lang="es-ES" sz="1800" dirty="0" smtClean="0"/>
              <a:t>diseño de sistemas </a:t>
            </a:r>
            <a:r>
              <a:rPr lang="es-ES" sz="1800" smtClean="0"/>
              <a:t>de procesamiento </a:t>
            </a:r>
            <a:r>
              <a:rPr lang="es-ES" sz="1800" dirty="0" smtClean="0"/>
              <a:t>de señales </a:t>
            </a:r>
            <a:r>
              <a:rPr lang="es-ES" sz="1800" smtClean="0"/>
              <a:t>la utilización </a:t>
            </a:r>
            <a:r>
              <a:rPr lang="es-ES" sz="1800" dirty="0" smtClean="0"/>
              <a:t>de este software.</a:t>
            </a:r>
            <a:endParaRPr lang="en-US" sz="1800" dirty="0" smtClean="0"/>
          </a:p>
          <a:p>
            <a:pPr lvl="0"/>
            <a:endParaRPr lang="en-US" sz="2600" dirty="0" smtClean="0"/>
          </a:p>
          <a:p>
            <a:endParaRPr lang="en-US" sz="2600" dirty="0" smtClean="0"/>
          </a:p>
          <a:p>
            <a:pPr lvl="0" algn="just">
              <a:buFont typeface="Wingdings" pitchFamily="2" charset="2"/>
              <a:buChar char="v"/>
            </a:pPr>
            <a:endParaRPr lang="es-ES" sz="2400"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p:cNvSpPr>
          <p:nvPr>
            <p:ph type="title"/>
          </p:nvPr>
        </p:nvSpPr>
        <p:spPr>
          <a:xfrm>
            <a:off x="609600" y="2438400"/>
            <a:ext cx="8229600" cy="1143000"/>
          </a:xfrm>
        </p:spPr>
        <p:txBody>
          <a:bodyPr/>
          <a:lstStyle/>
          <a:p>
            <a:pPr algn="ctr"/>
            <a:r>
              <a:rPr lang="es-ES" b="1" smtClean="0"/>
              <a:t>RECOMENDACIONES</a:t>
            </a:r>
            <a:endParaRPr lang="es-ES" b="1" dirty="0" smtClean="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p:cNvSpPr>
          <p:nvPr>
            <p:ph idx="1"/>
          </p:nvPr>
        </p:nvSpPr>
        <p:spPr>
          <a:xfrm>
            <a:off x="642910" y="1071546"/>
            <a:ext cx="7620000" cy="5049837"/>
          </a:xfrm>
        </p:spPr>
        <p:txBody>
          <a:bodyPr>
            <a:normAutofit/>
          </a:bodyPr>
          <a:lstStyle/>
          <a:p>
            <a:pPr lvl="0"/>
            <a:r>
              <a:rPr lang="es-ES" sz="1800" dirty="0" smtClean="0"/>
              <a:t>Implementar un algoritmo para </a:t>
            </a:r>
            <a:r>
              <a:rPr lang="es-ES" sz="1800" smtClean="0"/>
              <a:t>la eliminación </a:t>
            </a:r>
            <a:r>
              <a:rPr lang="es-ES" sz="1800" dirty="0" smtClean="0"/>
              <a:t>de ruidos de fondo, para evitar resultados erróneos en </a:t>
            </a:r>
            <a:r>
              <a:rPr lang="es-ES" sz="1800" smtClean="0"/>
              <a:t>el caso </a:t>
            </a:r>
            <a:r>
              <a:rPr lang="es-ES" sz="1800" dirty="0" smtClean="0"/>
              <a:t>de ambientes ruidosos.</a:t>
            </a:r>
            <a:endParaRPr lang="en-US" sz="1800" dirty="0" smtClean="0"/>
          </a:p>
          <a:p>
            <a:pPr>
              <a:buNone/>
            </a:pPr>
            <a:r>
              <a:rPr lang="es-ES" sz="1800" dirty="0" smtClean="0"/>
              <a:t> </a:t>
            </a:r>
            <a:endParaRPr lang="en-US" sz="1800" dirty="0" smtClean="0"/>
          </a:p>
          <a:p>
            <a:pPr lvl="0"/>
            <a:r>
              <a:rPr lang="es-ES" sz="1800" smtClean="0"/>
              <a:t>Pronunciamiento </a:t>
            </a:r>
            <a:r>
              <a:rPr lang="es-ES" sz="1800" dirty="0" smtClean="0"/>
              <a:t>de las palabras pausado </a:t>
            </a:r>
            <a:r>
              <a:rPr lang="es-ES" sz="1800" smtClean="0"/>
              <a:t>y claro </a:t>
            </a:r>
            <a:r>
              <a:rPr lang="es-ES" sz="1800" dirty="0" smtClean="0"/>
              <a:t>para una </a:t>
            </a:r>
            <a:r>
              <a:rPr lang="es-ES" sz="1800" smtClean="0"/>
              <a:t>mejor captación </a:t>
            </a:r>
            <a:r>
              <a:rPr lang="es-ES" sz="1800" dirty="0" smtClean="0"/>
              <a:t>de la palabra por parte de </a:t>
            </a:r>
            <a:r>
              <a:rPr lang="es-ES" sz="1800" smtClean="0"/>
              <a:t>la aplicación</a:t>
            </a:r>
            <a:r>
              <a:rPr lang="es-ES" sz="1800" dirty="0" smtClean="0"/>
              <a:t>.</a:t>
            </a:r>
            <a:endParaRPr lang="en-US" sz="1800" dirty="0" smtClean="0"/>
          </a:p>
          <a:p>
            <a:pPr lvl="0" algn="just">
              <a:buFont typeface="Wingdings" pitchFamily="2" charset="2"/>
              <a:buChar char="v"/>
            </a:pPr>
            <a:endParaRPr lang="es-ES" sz="24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5" name="4 Rectángulo"/>
          <p:cNvSpPr/>
          <p:nvPr/>
        </p:nvSpPr>
        <p:spPr>
          <a:xfrm>
            <a:off x="5857884" y="4857760"/>
            <a:ext cx="1643074" cy="7143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smtClean="0"/>
              <a:t>Reconocimiento</a:t>
            </a:r>
            <a:endParaRPr lang="es-EC" sz="1400" dirty="0"/>
          </a:p>
        </p:txBody>
      </p:sp>
      <p:sp>
        <p:nvSpPr>
          <p:cNvPr id="6" name="5 Disco magnético"/>
          <p:cNvSpPr/>
          <p:nvPr/>
        </p:nvSpPr>
        <p:spPr>
          <a:xfrm>
            <a:off x="5929322" y="3857628"/>
            <a:ext cx="1500198" cy="71438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Base de </a:t>
            </a:r>
            <a:r>
              <a:rPr lang="es-EC" sz="1400" dirty="0" smtClean="0"/>
              <a:t>Datos</a:t>
            </a:r>
            <a:endParaRPr lang="es-EC" sz="1400" dirty="0"/>
          </a:p>
        </p:txBody>
      </p:sp>
      <p:sp>
        <p:nvSpPr>
          <p:cNvPr id="7" name="6 Rectángulo"/>
          <p:cNvSpPr/>
          <p:nvPr/>
        </p:nvSpPr>
        <p:spPr>
          <a:xfrm>
            <a:off x="3071834" y="3857628"/>
            <a:ext cx="1643074" cy="7143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smtClean="0"/>
              <a:t>Extracción</a:t>
            </a:r>
            <a:r>
              <a:rPr lang="en-US" sz="1400" smtClean="0"/>
              <a:t> </a:t>
            </a:r>
            <a:r>
              <a:rPr lang="es-EC" sz="1400" dirty="0" smtClean="0"/>
              <a:t>de Parámetros</a:t>
            </a:r>
            <a:endParaRPr lang="es-EC" sz="1400" dirty="0"/>
          </a:p>
        </p:txBody>
      </p:sp>
      <p:sp>
        <p:nvSpPr>
          <p:cNvPr id="8" name="7 Rectángulo"/>
          <p:cNvSpPr/>
          <p:nvPr/>
        </p:nvSpPr>
        <p:spPr>
          <a:xfrm>
            <a:off x="857256" y="3857628"/>
            <a:ext cx="1643074" cy="7143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smtClean="0"/>
              <a:t>Adquisición</a:t>
            </a:r>
            <a:endParaRPr lang="es-EC" sz="1400" dirty="0"/>
          </a:p>
        </p:txBody>
      </p:sp>
      <p:sp>
        <p:nvSpPr>
          <p:cNvPr id="9" name="8 CuadroTexto"/>
          <p:cNvSpPr txBox="1"/>
          <p:nvPr/>
        </p:nvSpPr>
        <p:spPr>
          <a:xfrm>
            <a:off x="0" y="3786190"/>
            <a:ext cx="1071570" cy="307777"/>
          </a:xfrm>
          <a:prstGeom prst="rect">
            <a:avLst/>
          </a:prstGeom>
          <a:noFill/>
        </p:spPr>
        <p:txBody>
          <a:bodyPr wrap="square" rtlCol="0">
            <a:spAutoFit/>
          </a:bodyPr>
          <a:lstStyle/>
          <a:p>
            <a:r>
              <a:rPr lang="es-EC" sz="1400" dirty="0" smtClean="0"/>
              <a:t>Señal</a:t>
            </a:r>
            <a:endParaRPr lang="es-EC" sz="1400" dirty="0"/>
          </a:p>
        </p:txBody>
      </p:sp>
      <p:cxnSp>
        <p:nvCxnSpPr>
          <p:cNvPr id="14" name="13 Conector recto de flecha"/>
          <p:cNvCxnSpPr>
            <a:stCxn id="6" idx="3"/>
            <a:endCxn id="5" idx="0"/>
          </p:cNvCxnSpPr>
          <p:nvPr/>
        </p:nvCxnSpPr>
        <p:spPr>
          <a:xfrm rot="5400000">
            <a:off x="6536545" y="4714884"/>
            <a:ext cx="285752"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36 Conector recto de flecha"/>
          <p:cNvCxnSpPr>
            <a:stCxn id="8" idx="3"/>
            <a:endCxn id="7" idx="1"/>
          </p:cNvCxnSpPr>
          <p:nvPr/>
        </p:nvCxnSpPr>
        <p:spPr>
          <a:xfrm>
            <a:off x="2500330" y="4214818"/>
            <a:ext cx="571504"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0" name="39 Conector recto de flecha"/>
          <p:cNvCxnSpPr>
            <a:endCxn id="8" idx="1"/>
          </p:cNvCxnSpPr>
          <p:nvPr/>
        </p:nvCxnSpPr>
        <p:spPr>
          <a:xfrm>
            <a:off x="214314" y="4214818"/>
            <a:ext cx="642942"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1 Título"/>
          <p:cNvSpPr txBox="1">
            <a:spLocks/>
          </p:cNvSpPr>
          <p:nvPr/>
        </p:nvSpPr>
        <p:spPr>
          <a:xfrm>
            <a:off x="457200" y="500050"/>
            <a:ext cx="8229600" cy="1143000"/>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C" sz="41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rPr>
              <a:t>ESTRUCTURA</a:t>
            </a:r>
            <a:r>
              <a:rPr kumimoji="0" lang="es-EC" sz="4100" b="1" i="0" u="none" strike="noStrike" kern="1200" cap="none" spc="0" normalizeH="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rPr>
              <a:t> DEL SISTEMA</a:t>
            </a:r>
            <a:endParaRPr kumimoji="0" lang="en-US" sz="41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endParaRPr>
          </a:p>
        </p:txBody>
      </p:sp>
      <p:sp>
        <p:nvSpPr>
          <p:cNvPr id="17" name="16 Rectángulo"/>
          <p:cNvSpPr/>
          <p:nvPr/>
        </p:nvSpPr>
        <p:spPr>
          <a:xfrm>
            <a:off x="5000628" y="4000504"/>
            <a:ext cx="428628" cy="4286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9" name="18 Rectángulo"/>
          <p:cNvSpPr/>
          <p:nvPr/>
        </p:nvSpPr>
        <p:spPr>
          <a:xfrm>
            <a:off x="5857884" y="2786058"/>
            <a:ext cx="1643074" cy="7143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smtClean="0"/>
              <a:t>Entrenamiento</a:t>
            </a:r>
            <a:endParaRPr lang="es-EC" sz="1400" dirty="0"/>
          </a:p>
        </p:txBody>
      </p:sp>
      <p:cxnSp>
        <p:nvCxnSpPr>
          <p:cNvPr id="21" name="20 Conector recto de flecha"/>
          <p:cNvCxnSpPr>
            <a:stCxn id="19" idx="2"/>
            <a:endCxn id="6" idx="1"/>
          </p:cNvCxnSpPr>
          <p:nvPr/>
        </p:nvCxnSpPr>
        <p:spPr>
          <a:xfrm rot="5400000">
            <a:off x="6500826" y="3679033"/>
            <a:ext cx="357190"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26 Conector recto"/>
          <p:cNvCxnSpPr>
            <a:stCxn id="7" idx="3"/>
            <a:endCxn id="17" idx="1"/>
          </p:cNvCxnSpPr>
          <p:nvPr/>
        </p:nvCxnSpPr>
        <p:spPr>
          <a:xfrm>
            <a:off x="4714908" y="4214818"/>
            <a:ext cx="28572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51 Conector recto"/>
          <p:cNvCxnSpPr>
            <a:stCxn id="17" idx="1"/>
            <a:endCxn id="17" idx="3"/>
          </p:cNvCxnSpPr>
          <p:nvPr/>
        </p:nvCxnSpPr>
        <p:spPr>
          <a:xfrm rot="10800000" flipH="1">
            <a:off x="5000628" y="4214818"/>
            <a:ext cx="42862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59 Forma"/>
          <p:cNvCxnSpPr>
            <a:stCxn id="17" idx="0"/>
            <a:endCxn id="19" idx="1"/>
          </p:cNvCxnSpPr>
          <p:nvPr/>
        </p:nvCxnSpPr>
        <p:spPr>
          <a:xfrm rot="5400000" flipH="1" flipV="1">
            <a:off x="5107785" y="3250405"/>
            <a:ext cx="857256" cy="642942"/>
          </a:xfrm>
          <a:prstGeom prst="bentConnector2">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2" name="61 Forma"/>
          <p:cNvCxnSpPr>
            <a:stCxn id="17" idx="2"/>
            <a:endCxn id="5" idx="1"/>
          </p:cNvCxnSpPr>
          <p:nvPr/>
        </p:nvCxnSpPr>
        <p:spPr>
          <a:xfrm rot="16200000" flipH="1">
            <a:off x="5143504" y="4500570"/>
            <a:ext cx="785818" cy="642942"/>
          </a:xfrm>
          <a:prstGeom prst="bentConnector2">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4" name="63 Conector recto"/>
          <p:cNvCxnSpPr>
            <a:stCxn id="17" idx="0"/>
            <a:endCxn id="17" idx="0"/>
          </p:cNvCxnSpPr>
          <p:nvPr/>
        </p:nvCxnSpPr>
        <p:spPr>
          <a:xfrm rot="5400000" flipH="1" flipV="1">
            <a:off x="5214942" y="4000504"/>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68 Conector recto"/>
          <p:cNvCxnSpPr>
            <a:stCxn id="17" idx="0"/>
            <a:endCxn id="17" idx="0"/>
          </p:cNvCxnSpPr>
          <p:nvPr/>
        </p:nvCxnSpPr>
        <p:spPr>
          <a:xfrm rot="5400000" flipH="1" flipV="1">
            <a:off x="5214942" y="4000504"/>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70 Conector recto"/>
          <p:cNvCxnSpPr/>
          <p:nvPr/>
        </p:nvCxnSpPr>
        <p:spPr>
          <a:xfrm rot="5400000">
            <a:off x="5143504" y="4071942"/>
            <a:ext cx="14287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74 Conector recto"/>
          <p:cNvCxnSpPr/>
          <p:nvPr/>
        </p:nvCxnSpPr>
        <p:spPr>
          <a:xfrm rot="5400000">
            <a:off x="5143504" y="4357694"/>
            <a:ext cx="14287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75 Conector recto"/>
          <p:cNvCxnSpPr/>
          <p:nvPr/>
        </p:nvCxnSpPr>
        <p:spPr>
          <a:xfrm rot="10800000" flipV="1">
            <a:off x="5000628" y="4143380"/>
            <a:ext cx="214314" cy="714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23 Conector recto de flecha"/>
          <p:cNvCxnSpPr/>
          <p:nvPr/>
        </p:nvCxnSpPr>
        <p:spPr>
          <a:xfrm>
            <a:off x="7500958" y="5214950"/>
            <a:ext cx="571504"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24 CuadroTexto"/>
          <p:cNvSpPr txBox="1"/>
          <p:nvPr/>
        </p:nvSpPr>
        <p:spPr>
          <a:xfrm>
            <a:off x="7643834" y="5286388"/>
            <a:ext cx="1071570" cy="523220"/>
          </a:xfrm>
          <a:prstGeom prst="rect">
            <a:avLst/>
          </a:prstGeom>
          <a:noFill/>
        </p:spPr>
        <p:txBody>
          <a:bodyPr wrap="square" rtlCol="0">
            <a:spAutoFit/>
          </a:bodyPr>
          <a:lstStyle/>
          <a:p>
            <a:r>
              <a:rPr lang="es-EC" sz="1400" smtClean="0"/>
              <a:t>Palabra reconocida</a:t>
            </a:r>
            <a:endParaRPr lang="es-EC" sz="14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457200" y="500050"/>
            <a:ext cx="8229600" cy="1143000"/>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EC" sz="4100" b="1" dirty="0" smtClean="0">
                <a:solidFill>
                  <a:schemeClr val="tx2"/>
                </a:solidFill>
                <a:effectLst>
                  <a:outerShdw blurRad="31750" dist="25400" dir="5400000" algn="tl" rotWithShape="0">
                    <a:srgbClr val="000000">
                      <a:alpha val="25000"/>
                    </a:srgbClr>
                  </a:outerShdw>
                </a:effectLst>
                <a:latin typeface="+mj-lt"/>
                <a:ea typeface="+mj-ea"/>
                <a:cs typeface="+mj-cs"/>
              </a:rPr>
              <a:t>SISTEMA DE PRODUCCIÓN DE HABLA</a:t>
            </a:r>
            <a:endParaRPr kumimoji="0" lang="en-US" sz="41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endParaRPr>
          </a:p>
        </p:txBody>
      </p:sp>
      <p:sp>
        <p:nvSpPr>
          <p:cNvPr id="121861"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21860" name="Object 4"/>
          <p:cNvGraphicFramePr>
            <a:graphicFrameLocks noChangeAspect="1"/>
          </p:cNvGraphicFramePr>
          <p:nvPr/>
        </p:nvGraphicFramePr>
        <p:xfrm>
          <a:off x="5572132" y="4071942"/>
          <a:ext cx="2448125" cy="2357454"/>
        </p:xfrm>
        <a:graphic>
          <a:graphicData uri="http://schemas.openxmlformats.org/presentationml/2006/ole">
            <p:oleObj spid="_x0000_s121860" r:id="rId3" imgW="10542534" imgH="10126828" progId="">
              <p:embed/>
            </p:oleObj>
          </a:graphicData>
        </a:graphic>
      </p:graphicFrame>
      <p:sp>
        <p:nvSpPr>
          <p:cNvPr id="121863"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21862" name="Object 6"/>
          <p:cNvGraphicFramePr>
            <a:graphicFrameLocks noChangeAspect="1"/>
          </p:cNvGraphicFramePr>
          <p:nvPr/>
        </p:nvGraphicFramePr>
        <p:xfrm>
          <a:off x="214282" y="1785926"/>
          <a:ext cx="3686175" cy="3800475"/>
        </p:xfrm>
        <a:graphic>
          <a:graphicData uri="http://schemas.openxmlformats.org/presentationml/2006/ole">
            <p:oleObj spid="_x0000_s121862" r:id="rId4" imgW="5905926" imgH="6106437" progId="">
              <p:embed/>
            </p:oleObj>
          </a:graphicData>
        </a:graphic>
      </p:graphicFrame>
      <p:pic>
        <p:nvPicPr>
          <p:cNvPr id="11" name="10 Imagen"/>
          <p:cNvPicPr/>
          <p:nvPr/>
        </p:nvPicPr>
        <p:blipFill>
          <a:blip r:embed="rId5" cstate="print"/>
          <a:srcRect l="18565" t="35423" r="18135" b="32602"/>
          <a:stretch>
            <a:fillRect/>
          </a:stretch>
        </p:blipFill>
        <p:spPr bwMode="auto">
          <a:xfrm>
            <a:off x="4714876" y="1714488"/>
            <a:ext cx="3317275" cy="126038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457200" y="500050"/>
            <a:ext cx="8229600" cy="1143000"/>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EC" sz="4100" b="1" dirty="0" smtClean="0">
                <a:solidFill>
                  <a:schemeClr val="tx2"/>
                </a:solidFill>
                <a:effectLst>
                  <a:outerShdw blurRad="31750" dist="25400" dir="5400000" algn="tl" rotWithShape="0">
                    <a:srgbClr val="000000">
                      <a:alpha val="25000"/>
                    </a:srgbClr>
                  </a:outerShdw>
                </a:effectLst>
                <a:latin typeface="+mj-lt"/>
                <a:ea typeface="+mj-ea"/>
                <a:cs typeface="+mj-cs"/>
              </a:rPr>
              <a:t>SISTEMA DE PRODUCCIÓN DE HABLA</a:t>
            </a:r>
            <a:endParaRPr kumimoji="0" lang="en-US" sz="41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endParaRPr>
          </a:p>
        </p:txBody>
      </p:sp>
      <p:pic>
        <p:nvPicPr>
          <p:cNvPr id="122883" name="Picture 3"/>
          <p:cNvPicPr>
            <a:picLocks noChangeAspect="1" noChangeArrowheads="1"/>
          </p:cNvPicPr>
          <p:nvPr/>
        </p:nvPicPr>
        <p:blipFill>
          <a:blip r:embed="rId2" cstate="print"/>
          <a:srcRect/>
          <a:stretch>
            <a:fillRect/>
          </a:stretch>
        </p:blipFill>
        <p:spPr bwMode="auto">
          <a:xfrm>
            <a:off x="928662" y="2428868"/>
            <a:ext cx="7019544" cy="3357586"/>
          </a:xfrm>
          <a:prstGeom prst="rect">
            <a:avLst/>
          </a:prstGeom>
          <a:noFill/>
        </p:spPr>
      </p:pic>
      <p:sp>
        <p:nvSpPr>
          <p:cNvPr id="130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30049" name="Picture 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929190" y="5429264"/>
            <a:ext cx="2009775" cy="523875"/>
          </a:xfrm>
          <a:prstGeom prst="rect">
            <a:avLst/>
          </a:prstGeom>
          <a:noFill/>
        </p:spPr>
      </p:pic>
      <p:sp>
        <p:nvSpPr>
          <p:cNvPr id="13005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30051" name="Picture 3"/>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6572264" y="3571876"/>
            <a:ext cx="1579156" cy="285752"/>
          </a:xfrm>
          <a:prstGeom prst="rect">
            <a:avLst/>
          </a:prstGeom>
          <a:noFill/>
        </p:spPr>
      </p:pic>
      <p:sp>
        <p:nvSpPr>
          <p:cNvPr id="130053" name="Rectangle 5"/>
          <p:cNvSpPr>
            <a:spLocks noChangeArrowheads="1"/>
          </p:cNvSpPr>
          <p:nvPr/>
        </p:nvSpPr>
        <p:spPr bwMode="auto">
          <a:xfrm>
            <a:off x="4500562" y="2214554"/>
            <a:ext cx="3877985" cy="46166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pt-BR"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P</a:t>
            </a:r>
            <a:r>
              <a:rPr kumimoji="0" lang="pt-BR" sz="1200" b="0" i="0" u="none" strike="noStrike" cap="none" normalizeH="0" baseline="-30000" dirty="0" smtClean="0">
                <a:ln>
                  <a:noFill/>
                </a:ln>
                <a:solidFill>
                  <a:schemeClr val="tx1"/>
                </a:solidFill>
                <a:effectLst/>
                <a:latin typeface="Arial" pitchFamily="34" charset="0"/>
                <a:ea typeface="Calibri" pitchFamily="34" charset="0"/>
                <a:cs typeface="Arial" pitchFamily="34" charset="0"/>
              </a:rPr>
              <a:t>L </a:t>
            </a:r>
            <a:r>
              <a:rPr kumimoji="0" lang="pt-BR"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(z) = R (z) V (z) G (z) X (z) 	 	</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C"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P</a:t>
            </a:r>
            <a:r>
              <a:rPr kumimoji="0" lang="es-EC" sz="1200" b="0" i="0" u="none" strike="noStrike" cap="none" normalizeH="0" baseline="-30000" dirty="0" smtClean="0">
                <a:ln>
                  <a:noFill/>
                </a:ln>
                <a:solidFill>
                  <a:schemeClr val="tx1"/>
                </a:solidFill>
                <a:effectLst/>
                <a:latin typeface="Arial" pitchFamily="34" charset="0"/>
                <a:ea typeface="Calibri" pitchFamily="34" charset="0"/>
                <a:cs typeface="Arial" pitchFamily="34" charset="0"/>
              </a:rPr>
              <a:t>L </a:t>
            </a:r>
            <a:r>
              <a:rPr kumimoji="0" lang="es-EC"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(z) = R (z) V (z) N (z)  	           	</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457200" y="500050"/>
            <a:ext cx="8401080" cy="1143000"/>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EC" sz="4100" b="1" dirty="0" smtClean="0">
                <a:solidFill>
                  <a:schemeClr val="tx2"/>
                </a:solidFill>
                <a:effectLst>
                  <a:outerShdw blurRad="31750" dist="25400" dir="5400000" algn="tl" rotWithShape="0">
                    <a:srgbClr val="000000">
                      <a:alpha val="25000"/>
                    </a:srgbClr>
                  </a:outerShdw>
                </a:effectLst>
                <a:latin typeface="+mj-lt"/>
                <a:ea typeface="+mj-ea"/>
                <a:cs typeface="+mj-cs"/>
              </a:rPr>
              <a:t>REPRESENTACIÓN DE EXCITACIÓN SONORA</a:t>
            </a:r>
            <a:endParaRPr kumimoji="0" lang="en-US" sz="41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endParaRPr>
          </a:p>
        </p:txBody>
      </p:sp>
      <p:sp>
        <p:nvSpPr>
          <p:cNvPr id="13312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33121" name="Object 1"/>
          <p:cNvGraphicFramePr>
            <a:graphicFrameLocks noChangeAspect="1"/>
          </p:cNvGraphicFramePr>
          <p:nvPr/>
        </p:nvGraphicFramePr>
        <p:xfrm>
          <a:off x="2571736" y="1571611"/>
          <a:ext cx="4500594" cy="5125677"/>
        </p:xfrm>
        <a:graphic>
          <a:graphicData uri="http://schemas.openxmlformats.org/presentationml/2006/ole">
            <p:oleObj spid="_x0000_s133121" r:id="rId3" imgW="4420731" imgH="5086898" progId="">
              <p:embed/>
            </p:oleObj>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457200" y="500050"/>
            <a:ext cx="8229600" cy="1143000"/>
          </a:xfrm>
          <a:prstGeom prst="rect">
            <a:avLst/>
          </a:prstGeom>
        </p:spPr>
        <p:txBody>
          <a:bodyPr/>
          <a:lstStyle/>
          <a:p>
            <a:pPr lvl="0" fontAlgn="auto">
              <a:spcAft>
                <a:spcPts val="0"/>
              </a:spcAft>
              <a:defRPr/>
            </a:pPr>
            <a:r>
              <a:rPr lang="es-EC" sz="4100" b="1" dirty="0" smtClean="0">
                <a:solidFill>
                  <a:schemeClr val="tx2"/>
                </a:solidFill>
                <a:effectLst>
                  <a:outerShdw blurRad="31750" dist="25400" dir="5400000" algn="tl" rotWithShape="0">
                    <a:srgbClr val="000000">
                      <a:alpha val="25000"/>
                    </a:srgbClr>
                  </a:outerShdw>
                </a:effectLst>
              </a:rPr>
              <a:t>REPRESENTACIÓN DE EXCITACIÓN SORDA</a:t>
            </a:r>
            <a:endParaRPr lang="en-US" sz="4100" b="1" dirty="0" smtClean="0">
              <a:solidFill>
                <a:schemeClr val="tx2"/>
              </a:solidFill>
              <a:effectLst>
                <a:outerShdw blurRad="31750" dist="25400" dir="5400000" algn="tl" rotWithShape="0">
                  <a:srgbClr val="000000">
                    <a:alpha val="25000"/>
                  </a:srgbClr>
                </a:outerShdw>
              </a:effectLst>
            </a:endParaRPr>
          </a:p>
        </p:txBody>
      </p:sp>
      <p:sp>
        <p:nvSpPr>
          <p:cNvPr id="13312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7306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73059" name="Object 3"/>
          <p:cNvGraphicFramePr>
            <a:graphicFrameLocks noChangeAspect="1"/>
          </p:cNvGraphicFramePr>
          <p:nvPr/>
        </p:nvGraphicFramePr>
        <p:xfrm>
          <a:off x="1357290" y="2500306"/>
          <a:ext cx="6479660" cy="2257430"/>
        </p:xfrm>
        <a:graphic>
          <a:graphicData uri="http://schemas.openxmlformats.org/presentationml/2006/ole">
            <p:oleObj spid="_x0000_s173059" r:id="rId3" imgW="4420731" imgH="1543750" progId="">
              <p:embed/>
            </p:oleObj>
          </a:graphicData>
        </a:graphic>
      </p:graphicFrame>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urrencia">
  <a:themeElements>
    <a:clrScheme name="Concurrencia">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urrencia">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urrencia">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3866</TotalTime>
  <Words>1596</Words>
  <Application>Microsoft Office PowerPoint</Application>
  <PresentationFormat>Presentación en pantalla (4:3)</PresentationFormat>
  <Paragraphs>424</Paragraphs>
  <Slides>49</Slides>
  <Notes>17</Notes>
  <HiddenSlides>0</HiddenSlides>
  <MMClips>0</MMClips>
  <ScaleCrop>false</ScaleCrop>
  <HeadingPairs>
    <vt:vector size="6" baseType="variant">
      <vt:variant>
        <vt:lpstr>Tema</vt:lpstr>
      </vt:variant>
      <vt:variant>
        <vt:i4>1</vt:i4>
      </vt:variant>
      <vt:variant>
        <vt:lpstr>Servidores OLE incrustados</vt:lpstr>
      </vt:variant>
      <vt:variant>
        <vt:i4>2</vt:i4>
      </vt:variant>
      <vt:variant>
        <vt:lpstr>Títulos de diapositiva</vt:lpstr>
      </vt:variant>
      <vt:variant>
        <vt:i4>49</vt:i4>
      </vt:variant>
    </vt:vector>
  </HeadingPairs>
  <TitlesOfParts>
    <vt:vector size="52" baseType="lpstr">
      <vt:lpstr>Concurrencia</vt:lpstr>
      <vt:lpstr>Bitmap Image</vt:lpstr>
      <vt:lpstr>Ecuación</vt:lpstr>
      <vt:lpstr>     DISEÑO Y SIMULACIÓN DE UN SISTEMA DE RECONOCIMIENTO DEL HABLA, APLICANDO EL ALGORITMO DE ALINEAMIENTO TEMPORAL DINÁMICO EN MATLAB</vt:lpstr>
      <vt:lpstr>OBJETIVOS</vt:lpstr>
      <vt:lpstr>ANTECEDENTES</vt:lpstr>
      <vt:lpstr>ALCANCE DEL PROYECTO</vt:lpstr>
      <vt:lpstr>Diapositiva 5</vt:lpstr>
      <vt:lpstr>Diapositiva 6</vt:lpstr>
      <vt:lpstr>Diapositiva 7</vt:lpstr>
      <vt:lpstr>Diapositiva 8</vt:lpstr>
      <vt:lpstr>Diapositiva 9</vt:lpstr>
      <vt:lpstr>Diapositiva 10</vt:lpstr>
      <vt:lpstr>Diapositiva 11</vt:lpstr>
      <vt:lpstr>Diapositiva 12</vt:lpstr>
      <vt:lpstr>Diapositiva 13</vt:lpstr>
      <vt:lpstr>ADQUISICIÓN</vt:lpstr>
      <vt:lpstr>Diapositiva 15</vt:lpstr>
      <vt:lpstr>Diapositiva 16</vt:lpstr>
      <vt:lpstr>Diapositiva 17</vt:lpstr>
      <vt:lpstr>Diapositiva 18</vt:lpstr>
      <vt:lpstr>EXTRACCIÓN DE PARÁMETROS</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CONCLUSIONES</vt:lpstr>
      <vt:lpstr>Diapositiva 46</vt:lpstr>
      <vt:lpstr>Diapositiva 47</vt:lpstr>
      <vt:lpstr>RECOMENDACIONES</vt:lpstr>
      <vt:lpstr>Diapositiva 49</vt:lpstr>
    </vt:vector>
  </TitlesOfParts>
  <Company>PC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David Orquera</dc:creator>
  <cp:lastModifiedBy>Manuel</cp:lastModifiedBy>
  <cp:revision>401</cp:revision>
  <dcterms:created xsi:type="dcterms:W3CDTF">2008-03-03T00:59:53Z</dcterms:created>
  <dcterms:modified xsi:type="dcterms:W3CDTF">2009-11-30T20:39:57Z</dcterms:modified>
</cp:coreProperties>
</file>