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7.xml" ContentType="application/vnd.openxmlformats-officedocument.drawingml.chart+xml"/>
  <Override PartName="/ppt/charts/chart20.xml" ContentType="application/vnd.openxmlformats-officedocument.drawingml.chart+xml"/>
  <Override PartName="/ppt/slides/slide99.xml" ContentType="application/vnd.openxmlformats-officedocument.presentationml.slide+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slides/slide79.xml" ContentType="application/vnd.openxmlformats-officedocument.presentationml.slide+xml"/>
  <Override PartName="/ppt/slides/slide109.xml" ContentType="application/vnd.openxmlformats-officedocument.presentationml.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Default Extension="sldx" ContentType="application/vnd.openxmlformats-officedocument.presentationml.slide"/>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charts/chart16.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34" r:id="rId1"/>
  </p:sldMasterIdLst>
  <p:notesMasterIdLst>
    <p:notesMasterId r:id="rId116"/>
  </p:notesMasterIdLst>
  <p:sldIdLst>
    <p:sldId id="256" r:id="rId2"/>
    <p:sldId id="505" r:id="rId3"/>
    <p:sldId id="498" r:id="rId4"/>
    <p:sldId id="499" r:id="rId5"/>
    <p:sldId id="500" r:id="rId6"/>
    <p:sldId id="620" r:id="rId7"/>
    <p:sldId id="618" r:id="rId8"/>
    <p:sldId id="619" r:id="rId9"/>
    <p:sldId id="506" r:id="rId10"/>
    <p:sldId id="589" r:id="rId11"/>
    <p:sldId id="590" r:id="rId12"/>
    <p:sldId id="591" r:id="rId13"/>
    <p:sldId id="511" r:id="rId14"/>
    <p:sldId id="513" r:id="rId15"/>
    <p:sldId id="512" r:id="rId16"/>
    <p:sldId id="514" r:id="rId17"/>
    <p:sldId id="515" r:id="rId18"/>
    <p:sldId id="516" r:id="rId19"/>
    <p:sldId id="517" r:id="rId20"/>
    <p:sldId id="518" r:id="rId21"/>
    <p:sldId id="519" r:id="rId22"/>
    <p:sldId id="520" r:id="rId23"/>
    <p:sldId id="521" r:id="rId24"/>
    <p:sldId id="567" r:id="rId25"/>
    <p:sldId id="523" r:id="rId26"/>
    <p:sldId id="524" r:id="rId27"/>
    <p:sldId id="531" r:id="rId28"/>
    <p:sldId id="526" r:id="rId29"/>
    <p:sldId id="527" r:id="rId30"/>
    <p:sldId id="528" r:id="rId31"/>
    <p:sldId id="529" r:id="rId32"/>
    <p:sldId id="532" r:id="rId33"/>
    <p:sldId id="540" r:id="rId34"/>
    <p:sldId id="541" r:id="rId35"/>
    <p:sldId id="535" r:id="rId36"/>
    <p:sldId id="533" r:id="rId37"/>
    <p:sldId id="538" r:id="rId38"/>
    <p:sldId id="537" r:id="rId39"/>
    <p:sldId id="539" r:id="rId40"/>
    <p:sldId id="545" r:id="rId41"/>
    <p:sldId id="546" r:id="rId42"/>
    <p:sldId id="548" r:id="rId43"/>
    <p:sldId id="549" r:id="rId44"/>
    <p:sldId id="547" r:id="rId45"/>
    <p:sldId id="507" r:id="rId46"/>
    <p:sldId id="552" r:id="rId47"/>
    <p:sldId id="553" r:id="rId48"/>
    <p:sldId id="554" r:id="rId49"/>
    <p:sldId id="555" r:id="rId50"/>
    <p:sldId id="556" r:id="rId51"/>
    <p:sldId id="557" r:id="rId52"/>
    <p:sldId id="558" r:id="rId53"/>
    <p:sldId id="621" r:id="rId54"/>
    <p:sldId id="622" r:id="rId55"/>
    <p:sldId id="623" r:id="rId56"/>
    <p:sldId id="559" r:id="rId57"/>
    <p:sldId id="561" r:id="rId58"/>
    <p:sldId id="562" r:id="rId59"/>
    <p:sldId id="543" r:id="rId60"/>
    <p:sldId id="544" r:id="rId61"/>
    <p:sldId id="563" r:id="rId62"/>
    <p:sldId id="564" r:id="rId63"/>
    <p:sldId id="565" r:id="rId64"/>
    <p:sldId id="551" r:id="rId65"/>
    <p:sldId id="566" r:id="rId66"/>
    <p:sldId id="501" r:id="rId67"/>
    <p:sldId id="569" r:id="rId68"/>
    <p:sldId id="568" r:id="rId69"/>
    <p:sldId id="570" r:id="rId70"/>
    <p:sldId id="572" r:id="rId71"/>
    <p:sldId id="573" r:id="rId72"/>
    <p:sldId id="574" r:id="rId73"/>
    <p:sldId id="575" r:id="rId74"/>
    <p:sldId id="502" r:id="rId75"/>
    <p:sldId id="503" r:id="rId76"/>
    <p:sldId id="504" r:id="rId77"/>
    <p:sldId id="578" r:id="rId78"/>
    <p:sldId id="579" r:id="rId79"/>
    <p:sldId id="580" r:id="rId80"/>
    <p:sldId id="581" r:id="rId81"/>
    <p:sldId id="582" r:id="rId82"/>
    <p:sldId id="583" r:id="rId83"/>
    <p:sldId id="584" r:id="rId84"/>
    <p:sldId id="585" r:id="rId85"/>
    <p:sldId id="586" r:id="rId86"/>
    <p:sldId id="587" r:id="rId87"/>
    <p:sldId id="588" r:id="rId88"/>
    <p:sldId id="592" r:id="rId89"/>
    <p:sldId id="593" r:id="rId90"/>
    <p:sldId id="594" r:id="rId91"/>
    <p:sldId id="624" r:id="rId92"/>
    <p:sldId id="595" r:id="rId93"/>
    <p:sldId id="596" r:id="rId94"/>
    <p:sldId id="597" r:id="rId95"/>
    <p:sldId id="598" r:id="rId96"/>
    <p:sldId id="599" r:id="rId97"/>
    <p:sldId id="600" r:id="rId98"/>
    <p:sldId id="601" r:id="rId99"/>
    <p:sldId id="602" r:id="rId100"/>
    <p:sldId id="603" r:id="rId101"/>
    <p:sldId id="604" r:id="rId102"/>
    <p:sldId id="605" r:id="rId103"/>
    <p:sldId id="606" r:id="rId104"/>
    <p:sldId id="607" r:id="rId105"/>
    <p:sldId id="609" r:id="rId106"/>
    <p:sldId id="610" r:id="rId107"/>
    <p:sldId id="508" r:id="rId108"/>
    <p:sldId id="611" r:id="rId109"/>
    <p:sldId id="612" r:id="rId110"/>
    <p:sldId id="613" r:id="rId111"/>
    <p:sldId id="614" r:id="rId112"/>
    <p:sldId id="616" r:id="rId113"/>
    <p:sldId id="617" r:id="rId114"/>
    <p:sldId id="615" r:id="rId115"/>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p:clrMru>
</p:presentationPr>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047" autoAdjust="0"/>
    <p:restoredTop sz="94660"/>
  </p:normalViewPr>
  <p:slideViewPr>
    <p:cSldViewPr>
      <p:cViewPr varScale="1">
        <p:scale>
          <a:sx n="46" d="100"/>
          <a:sy n="46" d="100"/>
        </p:scale>
        <p:origin x="-125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Raul%20&amp;%20Vero\Escritorio\analisis%20estadistico\DATOS%20ESTADISTICOS.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F:\analisis%20estadistico\DATOS%20ESTADISTICOS.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E:\analisis%20estadistico\DATOS%20ESTADISTICOS.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F:\analisis%20estadistico\DATOS%20ESTADISTICOS.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Documents%20and%20Settings\Raul%20&amp;%20Vero\Escritorio\analisis%20estadistico\DATOS%20ESTADISTICOS.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E:\analisis%20estadistico\DATOS%20ESTADISTICOS.xls"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Documents%20and%20Settings\Raul%20&amp;%20Vero\Escritorio\analisis%20estadistico\DATOS%20ESTADISTICOS.xls"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E:\Proyecto%20plan%20de%20servicios%20Aromas%20y%20Recuerdos\DATOS%20ESTADISTICOS.xls"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Documents%20and%20Settings\Raul%20&amp;%20Vero\Mis%20documentos\AyR\TESIS\base%20de%20dato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Documents%20and%20Settings\Raul%20&amp;%20Vero\Mis%20documentos\AyR\TESIS\base%20de%20datos.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Documents%20and%20Settings\Raul%20&amp;%20Vero\Mis%20documentos\AyR\TESIS\base%20de%20dato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Raul%20&amp;%20Vero\Escritorio\analisis%20estadistico\DATOS%20ESTADISTICOS.xls"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Documents%20and%20Settings\Raul%20&amp;%20Vero\Mis%20documentos\AyR\TESIS\base%20de%20datos.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Documents%20and%20Settings\Raul%20&amp;%20Vero\Mis%20documentos\AyR\TESIS\PERFUMES%20AROMAS.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Raul%20&amp;%20Vero\Escritorio\analisis%20estadistico\DATOS%20ESTADISTICOS.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Raul%20&amp;%20Vero\Escritorio\analisis%20estadistico\DATOS%20ESTADISTICOS.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Raul%20&amp;%20Vero\Escritorio\analisis%20estadistico\DATOS%20ESTADISTICOS.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Servidor\servidor\documentos%20de%20trabajo\TESIS\Proyecto%20plan%20de%20servicios%20Aromas%20y%20Recuerdos\DATOS%20ESTADISTICOS.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Servidor\servidor\documentos%20de%20trabajo\TESIS\Proyecto%20plan%20de%20servicios%20Aromas%20y%20Recuerdos\DATOS%20ESTADISTICOS.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Servidor\servidor\documentos%20de%20trabajo\TESIS\Proyecto%20plan%20de%20servicios%20Aromas%20y%20Recuerdos\DATOS%20ESTADISTICOS.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Servidor\servidor\documentos%20de%20trabajo\TESIS\Proyecto%20plan%20de%20servicios%20Aromas%20y%20Recuerdos\DATOS%20ESTADISTICO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style val="43"/>
  <c:chart>
    <c:autoTitleDeleted val="1"/>
    <c:plotArea>
      <c:layout>
        <c:manualLayout>
          <c:layoutTarget val="inner"/>
          <c:xMode val="edge"/>
          <c:yMode val="edge"/>
          <c:x val="4.5059760444954557E-2"/>
          <c:y val="0.27826509356905238"/>
          <c:w val="0.61800588155696778"/>
          <c:h val="0.52042600552165352"/>
        </c:manualLayout>
      </c:layout>
      <c:pieChart>
        <c:varyColors val="1"/>
        <c:ser>
          <c:idx val="0"/>
          <c:order val="0"/>
          <c:tx>
            <c:strRef>
              <c:f>tabulacion!$A$3</c:f>
              <c:strCache>
                <c:ptCount val="1"/>
                <c:pt idx="0">
                  <c:v>GENERO</c:v>
                </c:pt>
              </c:strCache>
            </c:strRef>
          </c:tx>
          <c:dLbls>
            <c:txPr>
              <a:bodyPr/>
              <a:lstStyle/>
              <a:p>
                <a:pPr>
                  <a:defRPr lang="es-ES"/>
                </a:pPr>
                <a:endParaRPr lang="es-EC"/>
              </a:p>
            </c:txPr>
            <c:showPercent val="1"/>
          </c:dLbls>
          <c:cat>
            <c:strRef>
              <c:f>tabulacion!$A$4:$A$5</c:f>
              <c:strCache>
                <c:ptCount val="2"/>
                <c:pt idx="0">
                  <c:v>Masculino</c:v>
                </c:pt>
                <c:pt idx="1">
                  <c:v>Femenino</c:v>
                </c:pt>
              </c:strCache>
            </c:strRef>
          </c:cat>
          <c:val>
            <c:numRef>
              <c:f>tabulacion!$C$4:$C$5</c:f>
              <c:numCache>
                <c:formatCode>0.00%</c:formatCode>
                <c:ptCount val="2"/>
                <c:pt idx="0">
                  <c:v>0.17277486910994763</c:v>
                </c:pt>
                <c:pt idx="1">
                  <c:v>0.82722513089005234</c:v>
                </c:pt>
              </c:numCache>
            </c:numRef>
          </c:val>
        </c:ser>
        <c:dLbls>
          <c:showPercent val="1"/>
        </c:dLbls>
        <c:firstSliceAng val="0"/>
      </c:pieChart>
    </c:plotArea>
    <c:legend>
      <c:legendPos val="r"/>
      <c:layout>
        <c:manualLayout>
          <c:xMode val="edge"/>
          <c:yMode val="edge"/>
          <c:x val="0.6641376671612681"/>
          <c:y val="0.35216283395039238"/>
          <c:w val="0.33274016163199832"/>
          <c:h val="0.34732356792344882"/>
        </c:manualLayout>
      </c:layout>
      <c:txPr>
        <a:bodyPr/>
        <a:lstStyle/>
        <a:p>
          <a:pPr>
            <a:defRPr lang="es-ES"/>
          </a:pPr>
          <a:endParaRPr lang="es-EC"/>
        </a:p>
      </c:txPr>
    </c:legend>
    <c:plotVisOnly val="1"/>
    <c:dispBlanksAs val="zero"/>
  </c:chart>
  <c:txPr>
    <a:bodyPr/>
    <a:lstStyle/>
    <a:p>
      <a:pPr>
        <a:defRPr sz="1800"/>
      </a:pPr>
      <a:endParaRPr lang="es-EC"/>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s-EC"/>
  <c:style val="42"/>
  <c:chart>
    <c:title>
      <c:layout/>
      <c:txPr>
        <a:bodyPr/>
        <a:lstStyle/>
        <a:p>
          <a:pPr>
            <a:defRPr lang="es-ES"/>
          </a:pPr>
          <a:endParaRPr lang="es-EC"/>
        </a:p>
      </c:txPr>
    </c:title>
    <c:plotArea>
      <c:layout/>
      <c:pieChart>
        <c:varyColors val="1"/>
        <c:ser>
          <c:idx val="0"/>
          <c:order val="0"/>
          <c:tx>
            <c:strRef>
              <c:f>tabulacion!$A$93</c:f>
              <c:strCache>
                <c:ptCount val="1"/>
                <c:pt idx="0">
                  <c:v>COMPRA X AÑO</c:v>
                </c:pt>
              </c:strCache>
            </c:strRef>
          </c:tx>
          <c:dLbls>
            <c:txPr>
              <a:bodyPr/>
              <a:lstStyle/>
              <a:p>
                <a:pPr>
                  <a:defRPr lang="es-ES"/>
                </a:pPr>
                <a:endParaRPr lang="es-EC"/>
              </a:p>
            </c:txPr>
            <c:showVal val="1"/>
            <c:showLeaderLines val="1"/>
          </c:dLbls>
          <c:cat>
            <c:strRef>
              <c:f>tabulacion!$A$94:$A$98</c:f>
              <c:strCache>
                <c:ptCount val="5"/>
                <c:pt idx="0">
                  <c:v>1 vez    </c:v>
                </c:pt>
                <c:pt idx="1">
                  <c:v>2 veces</c:v>
                </c:pt>
                <c:pt idx="2">
                  <c:v>3 veces</c:v>
                </c:pt>
                <c:pt idx="3">
                  <c:v>4 veces</c:v>
                </c:pt>
                <c:pt idx="4">
                  <c:v>≥5veces</c:v>
                </c:pt>
              </c:strCache>
            </c:strRef>
          </c:cat>
          <c:val>
            <c:numRef>
              <c:f>tabulacion!$E$94:$E$98</c:f>
              <c:numCache>
                <c:formatCode>0%</c:formatCode>
                <c:ptCount val="5"/>
                <c:pt idx="0">
                  <c:v>5.2356020942409516E-3</c:v>
                </c:pt>
                <c:pt idx="1">
                  <c:v>0.14659685863874342</c:v>
                </c:pt>
                <c:pt idx="2">
                  <c:v>0.20680628272251442</c:v>
                </c:pt>
                <c:pt idx="3">
                  <c:v>0.25654450261780132</c:v>
                </c:pt>
                <c:pt idx="4">
                  <c:v>0.38481675392670678</c:v>
                </c:pt>
              </c:numCache>
            </c:numRef>
          </c:val>
        </c:ser>
        <c:firstSliceAng val="0"/>
      </c:pieChart>
    </c:plotArea>
    <c:legend>
      <c:legendPos val="r"/>
      <c:layout/>
      <c:txPr>
        <a:bodyPr/>
        <a:lstStyle/>
        <a:p>
          <a:pPr>
            <a:defRPr lang="es-ES"/>
          </a:pPr>
          <a:endParaRPr lang="es-EC"/>
        </a:p>
      </c:txPr>
    </c:legend>
    <c:plotVisOnly val="1"/>
  </c:chart>
  <c:txPr>
    <a:bodyPr/>
    <a:lstStyle/>
    <a:p>
      <a:pPr>
        <a:defRPr sz="1800"/>
      </a:pPr>
      <a:endParaRPr lang="es-EC"/>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s-EC"/>
  <c:style val="42"/>
  <c:chart>
    <c:title>
      <c:layout/>
      <c:txPr>
        <a:bodyPr/>
        <a:lstStyle/>
        <a:p>
          <a:pPr>
            <a:defRPr lang="es-ES"/>
          </a:pPr>
          <a:endParaRPr lang="es-EC"/>
        </a:p>
      </c:txPr>
    </c:title>
    <c:plotArea>
      <c:layout/>
      <c:pieChart>
        <c:varyColors val="1"/>
        <c:ser>
          <c:idx val="0"/>
          <c:order val="0"/>
          <c:tx>
            <c:strRef>
              <c:f>tabulacion!$A$102</c:f>
              <c:strCache>
                <c:ptCount val="1"/>
                <c:pt idx="0">
                  <c:v>PRECIOS DE PRODUCTOS</c:v>
                </c:pt>
              </c:strCache>
            </c:strRef>
          </c:tx>
          <c:dLbls>
            <c:txPr>
              <a:bodyPr/>
              <a:lstStyle/>
              <a:p>
                <a:pPr>
                  <a:defRPr lang="es-ES"/>
                </a:pPr>
                <a:endParaRPr lang="es-EC"/>
              </a:p>
            </c:txPr>
            <c:showVal val="1"/>
            <c:showLeaderLines val="1"/>
          </c:dLbls>
          <c:cat>
            <c:strRef>
              <c:f>tabulacion!$A$103:$A$104</c:f>
              <c:strCache>
                <c:ptCount val="2"/>
                <c:pt idx="0">
                  <c:v>SI</c:v>
                </c:pt>
                <c:pt idx="1">
                  <c:v>NO</c:v>
                </c:pt>
              </c:strCache>
            </c:strRef>
          </c:cat>
          <c:val>
            <c:numRef>
              <c:f>tabulacion!$F$103:$F$104</c:f>
              <c:numCache>
                <c:formatCode>0%</c:formatCode>
                <c:ptCount val="2"/>
                <c:pt idx="0">
                  <c:v>0.88219895287958716</c:v>
                </c:pt>
                <c:pt idx="1">
                  <c:v>0.11780104712041886</c:v>
                </c:pt>
              </c:numCache>
            </c:numRef>
          </c:val>
        </c:ser>
        <c:firstSliceAng val="0"/>
      </c:pieChart>
    </c:plotArea>
    <c:legend>
      <c:legendPos val="r"/>
      <c:layout/>
      <c:txPr>
        <a:bodyPr/>
        <a:lstStyle/>
        <a:p>
          <a:pPr>
            <a:defRPr lang="es-ES"/>
          </a:pPr>
          <a:endParaRPr lang="es-EC"/>
        </a:p>
      </c:txPr>
    </c:legend>
    <c:plotVisOnly val="1"/>
  </c:chart>
  <c:txPr>
    <a:bodyPr/>
    <a:lstStyle/>
    <a:p>
      <a:pPr>
        <a:defRPr sz="1800"/>
      </a:pPr>
      <a:endParaRPr lang="es-EC"/>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s-EC"/>
  <c:style val="42"/>
  <c:chart>
    <c:title>
      <c:layout/>
      <c:txPr>
        <a:bodyPr/>
        <a:lstStyle/>
        <a:p>
          <a:pPr>
            <a:defRPr lang="es-ES"/>
          </a:pPr>
          <a:endParaRPr lang="es-EC"/>
        </a:p>
      </c:txPr>
    </c:title>
    <c:plotArea>
      <c:layout/>
      <c:pieChart>
        <c:varyColors val="1"/>
        <c:ser>
          <c:idx val="0"/>
          <c:order val="0"/>
          <c:tx>
            <c:strRef>
              <c:f>tabulacion!$A$108</c:f>
              <c:strCache>
                <c:ptCount val="1"/>
                <c:pt idx="0">
                  <c:v>FORMA DE PAGO</c:v>
                </c:pt>
              </c:strCache>
            </c:strRef>
          </c:tx>
          <c:dLbls>
            <c:txPr>
              <a:bodyPr/>
              <a:lstStyle/>
              <a:p>
                <a:pPr>
                  <a:defRPr lang="es-ES"/>
                </a:pPr>
                <a:endParaRPr lang="es-EC"/>
              </a:p>
            </c:txPr>
            <c:showVal val="1"/>
            <c:showLeaderLines val="1"/>
          </c:dLbls>
          <c:cat>
            <c:strRef>
              <c:f>tabulacion!$A$109:$A$111</c:f>
              <c:strCache>
                <c:ptCount val="3"/>
                <c:pt idx="0">
                  <c:v>Efectivo</c:v>
                </c:pt>
                <c:pt idx="1">
                  <c:v>Cheque </c:v>
                </c:pt>
                <c:pt idx="2">
                  <c:v>Tarjeta de credito</c:v>
                </c:pt>
              </c:strCache>
            </c:strRef>
          </c:cat>
          <c:val>
            <c:numRef>
              <c:f>tabulacion!$E$109:$E$111</c:f>
              <c:numCache>
                <c:formatCode>0%</c:formatCode>
                <c:ptCount val="3"/>
                <c:pt idx="0">
                  <c:v>0.39790575916230742</c:v>
                </c:pt>
                <c:pt idx="1">
                  <c:v>1.308900523560229E-2</c:v>
                </c:pt>
                <c:pt idx="2">
                  <c:v>0.58900523560209461</c:v>
                </c:pt>
              </c:numCache>
            </c:numRef>
          </c:val>
        </c:ser>
        <c:firstSliceAng val="0"/>
      </c:pieChart>
    </c:plotArea>
    <c:legend>
      <c:legendPos val="r"/>
      <c:layout/>
      <c:txPr>
        <a:bodyPr/>
        <a:lstStyle/>
        <a:p>
          <a:pPr>
            <a:defRPr lang="es-ES"/>
          </a:pPr>
          <a:endParaRPr lang="es-EC"/>
        </a:p>
      </c:txPr>
    </c:legend>
    <c:plotVisOnly val="1"/>
  </c:chart>
  <c:txPr>
    <a:bodyPr/>
    <a:lstStyle/>
    <a:p>
      <a:pPr>
        <a:defRPr sz="1800"/>
      </a:pPr>
      <a:endParaRPr lang="es-EC"/>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s-EC"/>
  <c:style val="42"/>
  <c:chart>
    <c:title>
      <c:layout>
        <c:manualLayout>
          <c:xMode val="edge"/>
          <c:yMode val="edge"/>
          <c:x val="0.26581302337208024"/>
          <c:y val="2.2988505747126436E-2"/>
        </c:manualLayout>
      </c:layout>
      <c:txPr>
        <a:bodyPr/>
        <a:lstStyle/>
        <a:p>
          <a:pPr>
            <a:defRPr lang="es-ES"/>
          </a:pPr>
          <a:endParaRPr lang="es-EC"/>
        </a:p>
      </c:txPr>
    </c:title>
    <c:plotArea>
      <c:layout>
        <c:manualLayout>
          <c:layoutTarget val="inner"/>
          <c:xMode val="edge"/>
          <c:yMode val="edge"/>
          <c:x val="0.23843190568782519"/>
          <c:y val="0.18280551832294481"/>
          <c:w val="0.50051177072670616"/>
          <c:h val="0.76645768025078365"/>
        </c:manualLayout>
      </c:layout>
      <c:pieChart>
        <c:varyColors val="1"/>
        <c:ser>
          <c:idx val="0"/>
          <c:order val="0"/>
          <c:tx>
            <c:strRef>
              <c:f>tabulacion!$A$100</c:f>
              <c:strCache>
                <c:ptCount val="1"/>
                <c:pt idx="0">
                  <c:v>TARJETA DE DESCUENTO</c:v>
                </c:pt>
              </c:strCache>
            </c:strRef>
          </c:tx>
          <c:dLbls>
            <c:txPr>
              <a:bodyPr/>
              <a:lstStyle/>
              <a:p>
                <a:pPr>
                  <a:defRPr lang="es-ES"/>
                </a:pPr>
                <a:endParaRPr lang="es-EC"/>
              </a:p>
            </c:txPr>
            <c:showPercent val="1"/>
          </c:dLbls>
          <c:cat>
            <c:strRef>
              <c:f>tabulacion!$A$101:$A$102</c:f>
              <c:strCache>
                <c:ptCount val="2"/>
                <c:pt idx="0">
                  <c:v>SI</c:v>
                </c:pt>
                <c:pt idx="1">
                  <c:v>NO</c:v>
                </c:pt>
              </c:strCache>
            </c:strRef>
          </c:cat>
          <c:val>
            <c:numRef>
              <c:f>tabulacion!$C$101:$C$102</c:f>
              <c:numCache>
                <c:formatCode>0.00%</c:formatCode>
                <c:ptCount val="2"/>
                <c:pt idx="0">
                  <c:v>0.68848167539267013</c:v>
                </c:pt>
                <c:pt idx="1">
                  <c:v>0.31151832460732987</c:v>
                </c:pt>
              </c:numCache>
            </c:numRef>
          </c:val>
        </c:ser>
        <c:dLbls>
          <c:showPercent val="1"/>
        </c:dLbls>
        <c:firstSliceAng val="0"/>
      </c:pieChart>
    </c:plotArea>
    <c:legend>
      <c:legendPos val="r"/>
      <c:layout>
        <c:manualLayout>
          <c:xMode val="edge"/>
          <c:yMode val="edge"/>
          <c:x val="0.78859341782653469"/>
          <c:y val="0.39178184365424662"/>
          <c:w val="0.12451209223847019"/>
          <c:h val="0.32810865236673031"/>
        </c:manualLayout>
      </c:layout>
      <c:txPr>
        <a:bodyPr/>
        <a:lstStyle/>
        <a:p>
          <a:pPr>
            <a:defRPr lang="es-ES"/>
          </a:pPr>
          <a:endParaRPr lang="es-EC"/>
        </a:p>
      </c:txPr>
    </c:legend>
    <c:plotVisOnly val="1"/>
    <c:dispBlanksAs val="zero"/>
  </c:chart>
  <c:txPr>
    <a:bodyPr/>
    <a:lstStyle/>
    <a:p>
      <a:pPr>
        <a:defRPr sz="1800"/>
      </a:pPr>
      <a:endParaRPr lang="es-EC"/>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s-EC"/>
  <c:style val="42"/>
  <c:chart>
    <c:title>
      <c:tx>
        <c:rich>
          <a:bodyPr/>
          <a:lstStyle/>
          <a:p>
            <a:pPr>
              <a:defRPr lang="es-ES"/>
            </a:pPr>
            <a:r>
              <a:rPr lang="en-US" dirty="0" smtClean="0"/>
              <a:t>INFORMACIÓN DE PROMOCIONES</a:t>
            </a:r>
            <a:endParaRPr lang="en-US" dirty="0"/>
          </a:p>
        </c:rich>
      </c:tx>
      <c:layout/>
    </c:title>
    <c:plotArea>
      <c:layout/>
      <c:pieChart>
        <c:varyColors val="1"/>
        <c:ser>
          <c:idx val="0"/>
          <c:order val="0"/>
          <c:tx>
            <c:strRef>
              <c:f>tabulacion!$A$146</c:f>
              <c:strCache>
                <c:ptCount val="1"/>
                <c:pt idx="0">
                  <c:v>Informacion de Promociones</c:v>
                </c:pt>
              </c:strCache>
            </c:strRef>
          </c:tx>
          <c:dLbls>
            <c:txPr>
              <a:bodyPr/>
              <a:lstStyle/>
              <a:p>
                <a:pPr>
                  <a:defRPr lang="es-ES"/>
                </a:pPr>
                <a:endParaRPr lang="es-EC"/>
              </a:p>
            </c:txPr>
            <c:showVal val="1"/>
            <c:showLeaderLines val="1"/>
          </c:dLbls>
          <c:cat>
            <c:strRef>
              <c:f>tabulacion!$A$147:$A$150</c:f>
              <c:strCache>
                <c:ptCount val="4"/>
                <c:pt idx="0">
                  <c:v>Via Mail</c:v>
                </c:pt>
                <c:pt idx="1">
                  <c:v>Telefonicamente</c:v>
                </c:pt>
                <c:pt idx="2">
                  <c:v>Catalogo a domicilio</c:v>
                </c:pt>
                <c:pt idx="3">
                  <c:v>En el Local</c:v>
                </c:pt>
              </c:strCache>
            </c:strRef>
          </c:cat>
          <c:val>
            <c:numRef>
              <c:f>tabulacion!$C$147:$C$150</c:f>
              <c:numCache>
                <c:formatCode>0%</c:formatCode>
                <c:ptCount val="4"/>
                <c:pt idx="0">
                  <c:v>0.56806282722513091</c:v>
                </c:pt>
                <c:pt idx="1">
                  <c:v>0.16230366492146597</c:v>
                </c:pt>
                <c:pt idx="2">
                  <c:v>0.17015706806282724</c:v>
                </c:pt>
                <c:pt idx="3">
                  <c:v>9.9476439790575924E-2</c:v>
                </c:pt>
              </c:numCache>
            </c:numRef>
          </c:val>
        </c:ser>
        <c:firstSliceAng val="0"/>
      </c:pieChart>
    </c:plotArea>
    <c:legend>
      <c:legendPos val="r"/>
      <c:layout/>
      <c:txPr>
        <a:bodyPr/>
        <a:lstStyle/>
        <a:p>
          <a:pPr>
            <a:defRPr lang="es-ES"/>
          </a:pPr>
          <a:endParaRPr lang="es-EC"/>
        </a:p>
      </c:txPr>
    </c:legend>
    <c:plotVisOnly val="1"/>
  </c:chart>
  <c:txPr>
    <a:bodyPr/>
    <a:lstStyle/>
    <a:p>
      <a:pPr>
        <a:defRPr sz="1800"/>
      </a:pPr>
      <a:endParaRPr lang="es-EC"/>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s-EC"/>
  <c:style val="42"/>
  <c:chart>
    <c:title>
      <c:layout>
        <c:manualLayout>
          <c:xMode val="edge"/>
          <c:yMode val="edge"/>
          <c:x val="0.30050821772278641"/>
          <c:y val="5.7471264367816317E-3"/>
        </c:manualLayout>
      </c:layout>
      <c:txPr>
        <a:bodyPr/>
        <a:lstStyle/>
        <a:p>
          <a:pPr>
            <a:defRPr lang="es-ES"/>
          </a:pPr>
          <a:endParaRPr lang="es-EC"/>
        </a:p>
      </c:txPr>
    </c:title>
    <c:plotArea>
      <c:layout>
        <c:manualLayout>
          <c:layoutTarget val="inner"/>
          <c:xMode val="edge"/>
          <c:yMode val="edge"/>
          <c:x val="0.24360217959768021"/>
          <c:y val="0.19753158991888867"/>
          <c:w val="0.49948822927329173"/>
          <c:h val="0.76489028213166665"/>
        </c:manualLayout>
      </c:layout>
      <c:pieChart>
        <c:varyColors val="1"/>
        <c:ser>
          <c:idx val="0"/>
          <c:order val="0"/>
          <c:tx>
            <c:strRef>
              <c:f>tabulacion!$A$116</c:f>
              <c:strCache>
                <c:ptCount val="1"/>
                <c:pt idx="0">
                  <c:v>VOLVERIA A COMPRAR</c:v>
                </c:pt>
              </c:strCache>
            </c:strRef>
          </c:tx>
          <c:dLbls>
            <c:txPr>
              <a:bodyPr/>
              <a:lstStyle/>
              <a:p>
                <a:pPr>
                  <a:defRPr lang="es-ES"/>
                </a:pPr>
                <a:endParaRPr lang="es-EC"/>
              </a:p>
            </c:txPr>
            <c:showPercent val="1"/>
          </c:dLbls>
          <c:cat>
            <c:strRef>
              <c:f>tabulacion!$A$117:$A$118</c:f>
              <c:strCache>
                <c:ptCount val="2"/>
                <c:pt idx="0">
                  <c:v>Si   </c:v>
                </c:pt>
                <c:pt idx="1">
                  <c:v>No</c:v>
                </c:pt>
              </c:strCache>
            </c:strRef>
          </c:cat>
          <c:val>
            <c:numRef>
              <c:f>tabulacion!$C$117:$C$118</c:f>
              <c:numCache>
                <c:formatCode>0.00%</c:formatCode>
                <c:ptCount val="2"/>
                <c:pt idx="0">
                  <c:v>0.85602094240838822</c:v>
                </c:pt>
                <c:pt idx="1">
                  <c:v>0.14397905759162538</c:v>
                </c:pt>
              </c:numCache>
            </c:numRef>
          </c:val>
        </c:ser>
        <c:dLbls>
          <c:showPercent val="1"/>
        </c:dLbls>
        <c:firstSliceAng val="0"/>
      </c:pieChart>
    </c:plotArea>
    <c:legend>
      <c:legendPos val="r"/>
      <c:layout>
        <c:manualLayout>
          <c:xMode val="edge"/>
          <c:yMode val="edge"/>
          <c:x val="0.82442500425922771"/>
          <c:y val="0.43662635294851682"/>
          <c:w val="0.12423583923518078"/>
          <c:h val="0.26585212865340985"/>
        </c:manualLayout>
      </c:layout>
      <c:txPr>
        <a:bodyPr/>
        <a:lstStyle/>
        <a:p>
          <a:pPr>
            <a:defRPr lang="es-ES"/>
          </a:pPr>
          <a:endParaRPr lang="es-EC"/>
        </a:p>
      </c:txPr>
    </c:legend>
    <c:plotVisOnly val="1"/>
    <c:dispBlanksAs val="zero"/>
  </c:chart>
  <c:txPr>
    <a:bodyPr/>
    <a:lstStyle/>
    <a:p>
      <a:pPr>
        <a:defRPr sz="1800"/>
      </a:pPr>
      <a:endParaRPr lang="es-EC"/>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s-EC"/>
  <c:style val="42"/>
  <c:chart>
    <c:title>
      <c:layout/>
      <c:txPr>
        <a:bodyPr/>
        <a:lstStyle/>
        <a:p>
          <a:pPr>
            <a:defRPr lang="es-ES"/>
          </a:pPr>
          <a:endParaRPr lang="es-EC"/>
        </a:p>
      </c:txPr>
    </c:title>
    <c:plotArea>
      <c:layout/>
      <c:pieChart>
        <c:varyColors val="1"/>
        <c:ser>
          <c:idx val="0"/>
          <c:order val="0"/>
          <c:tx>
            <c:strRef>
              <c:f>tabulacion!$A$137</c:f>
              <c:strCache>
                <c:ptCount val="1"/>
                <c:pt idx="0">
                  <c:v>PROMEDIO DE COMPRAS</c:v>
                </c:pt>
              </c:strCache>
            </c:strRef>
          </c:tx>
          <c:dLbls>
            <c:txPr>
              <a:bodyPr/>
              <a:lstStyle/>
              <a:p>
                <a:pPr>
                  <a:defRPr lang="es-ES"/>
                </a:pPr>
                <a:endParaRPr lang="es-EC"/>
              </a:p>
            </c:txPr>
            <c:showPercent val="1"/>
          </c:dLbls>
          <c:cat>
            <c:strRef>
              <c:f>tabulacion!$A$138:$A$143</c:f>
              <c:strCache>
                <c:ptCount val="6"/>
                <c:pt idx="0">
                  <c:v>&lt;100</c:v>
                </c:pt>
                <c:pt idx="1">
                  <c:v>101-200</c:v>
                </c:pt>
                <c:pt idx="2">
                  <c:v>201-300</c:v>
                </c:pt>
                <c:pt idx="3">
                  <c:v>301-400</c:v>
                </c:pt>
                <c:pt idx="4">
                  <c:v>401-500</c:v>
                </c:pt>
                <c:pt idx="5">
                  <c:v>&gt;500</c:v>
                </c:pt>
              </c:strCache>
            </c:strRef>
          </c:cat>
          <c:val>
            <c:numRef>
              <c:f>tabulacion!$C$138:$C$143</c:f>
              <c:numCache>
                <c:formatCode>0%</c:formatCode>
                <c:ptCount val="6"/>
                <c:pt idx="0">
                  <c:v>0.15706806282722685</c:v>
                </c:pt>
                <c:pt idx="1">
                  <c:v>0.17801047120418848</c:v>
                </c:pt>
                <c:pt idx="2">
                  <c:v>0.20680628272251381</c:v>
                </c:pt>
                <c:pt idx="3">
                  <c:v>0.22513089005235601</c:v>
                </c:pt>
                <c:pt idx="4">
                  <c:v>0.17801047120418848</c:v>
                </c:pt>
                <c:pt idx="5">
                  <c:v>5.4973821989529034E-2</c:v>
                </c:pt>
              </c:numCache>
            </c:numRef>
          </c:val>
        </c:ser>
        <c:dLbls>
          <c:showPercent val="1"/>
        </c:dLbls>
        <c:firstSliceAng val="0"/>
      </c:pieChart>
    </c:plotArea>
    <c:legend>
      <c:legendPos val="r"/>
      <c:layout/>
      <c:txPr>
        <a:bodyPr/>
        <a:lstStyle/>
        <a:p>
          <a:pPr>
            <a:defRPr lang="es-ES"/>
          </a:pPr>
          <a:endParaRPr lang="es-EC"/>
        </a:p>
      </c:txPr>
    </c:legend>
    <c:plotVisOnly val="1"/>
  </c:chart>
  <c:txPr>
    <a:bodyPr/>
    <a:lstStyle/>
    <a:p>
      <a:pPr>
        <a:defRPr sz="1800"/>
      </a:pPr>
      <a:endParaRPr lang="es-EC"/>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s-EC"/>
  <c:style val="42"/>
  <c:chart>
    <c:autoTitleDeleted val="1"/>
    <c:view3D>
      <c:rAngAx val="1"/>
    </c:view3D>
    <c:plotArea>
      <c:layout>
        <c:manualLayout>
          <c:layoutTarget val="inner"/>
          <c:xMode val="edge"/>
          <c:yMode val="edge"/>
          <c:x val="0.16843281481000741"/>
          <c:y val="0.24872688940507412"/>
          <c:w val="0.56148512685914254"/>
          <c:h val="0.5804395164353956"/>
        </c:manualLayout>
      </c:layout>
      <c:bar3DChart>
        <c:barDir val="col"/>
        <c:grouping val="clustered"/>
        <c:ser>
          <c:idx val="0"/>
          <c:order val="0"/>
          <c:tx>
            <c:strRef>
              <c:f>EMPLEADOS!$A$30</c:f>
              <c:strCache>
                <c:ptCount val="1"/>
                <c:pt idx="0">
                  <c:v>ADMINISTRADORAS</c:v>
                </c:pt>
              </c:strCache>
            </c:strRef>
          </c:tx>
          <c:dLbls>
            <c:dLbl>
              <c:idx val="0"/>
              <c:layout>
                <c:manualLayout>
                  <c:x val="-8.3333333333333367E-3"/>
                  <c:y val="0"/>
                </c:manualLayout>
              </c:layout>
              <c:showVal val="1"/>
            </c:dLbl>
            <c:txPr>
              <a:bodyPr/>
              <a:lstStyle/>
              <a:p>
                <a:pPr>
                  <a:defRPr lang="es-ES" sz="1600"/>
                </a:pPr>
                <a:endParaRPr lang="es-EC"/>
              </a:p>
            </c:txPr>
            <c:showVal val="1"/>
          </c:dLbls>
          <c:cat>
            <c:strRef>
              <c:f>EMPLEADOS!$A$33:$A$34</c:f>
              <c:strCache>
                <c:ptCount val="2"/>
                <c:pt idx="0">
                  <c:v>SI</c:v>
                </c:pt>
                <c:pt idx="1">
                  <c:v>NO</c:v>
                </c:pt>
              </c:strCache>
            </c:strRef>
          </c:cat>
          <c:val>
            <c:numRef>
              <c:f>EMPLEADOS!$C$33:$C$34</c:f>
              <c:numCache>
                <c:formatCode>0%</c:formatCode>
                <c:ptCount val="2"/>
                <c:pt idx="0">
                  <c:v>1</c:v>
                </c:pt>
                <c:pt idx="1">
                  <c:v>0</c:v>
                </c:pt>
              </c:numCache>
            </c:numRef>
          </c:val>
        </c:ser>
        <c:ser>
          <c:idx val="1"/>
          <c:order val="1"/>
          <c:tx>
            <c:strRef>
              <c:f>EMPLEADOS!$F$30</c:f>
              <c:strCache>
                <c:ptCount val="1"/>
                <c:pt idx="0">
                  <c:v>VENDEDORAS</c:v>
                </c:pt>
              </c:strCache>
            </c:strRef>
          </c:tx>
          <c:dLbls>
            <c:dLbl>
              <c:idx val="0"/>
              <c:layout>
                <c:manualLayout>
                  <c:x val="2.3809523809523812E-3"/>
                  <c:y val="7.2110598244185431E-4"/>
                </c:manualLayout>
              </c:layout>
              <c:showVal val="1"/>
            </c:dLbl>
            <c:txPr>
              <a:bodyPr/>
              <a:lstStyle/>
              <a:p>
                <a:pPr>
                  <a:defRPr lang="es-ES" sz="1600"/>
                </a:pPr>
                <a:endParaRPr lang="es-EC"/>
              </a:p>
            </c:txPr>
            <c:showVal val="1"/>
          </c:dLbls>
          <c:cat>
            <c:strRef>
              <c:f>EMPLEADOS!$A$33:$A$34</c:f>
              <c:strCache>
                <c:ptCount val="2"/>
                <c:pt idx="0">
                  <c:v>SI</c:v>
                </c:pt>
                <c:pt idx="1">
                  <c:v>NO</c:v>
                </c:pt>
              </c:strCache>
            </c:strRef>
          </c:cat>
          <c:val>
            <c:numRef>
              <c:f>EMPLEADOS!$G$33:$G$34</c:f>
              <c:numCache>
                <c:formatCode>0%</c:formatCode>
                <c:ptCount val="2"/>
                <c:pt idx="0">
                  <c:v>0.9285714285714286</c:v>
                </c:pt>
                <c:pt idx="1">
                  <c:v>7.1428571428571425E-2</c:v>
                </c:pt>
              </c:numCache>
            </c:numRef>
          </c:val>
        </c:ser>
        <c:ser>
          <c:idx val="2"/>
          <c:order val="2"/>
          <c:tx>
            <c:strRef>
              <c:f>EMPLEADOS!$J$30</c:f>
              <c:strCache>
                <c:ptCount val="1"/>
                <c:pt idx="0">
                  <c:v>CAJERAS</c:v>
                </c:pt>
              </c:strCache>
            </c:strRef>
          </c:tx>
          <c:dLbls>
            <c:dLbl>
              <c:idx val="0"/>
              <c:layout>
                <c:manualLayout>
                  <c:x val="3.4110706435390992E-2"/>
                  <c:y val="-4.7784952422912969E-7"/>
                </c:manualLayout>
              </c:layout>
              <c:showVal val="1"/>
            </c:dLbl>
            <c:txPr>
              <a:bodyPr/>
              <a:lstStyle/>
              <a:p>
                <a:pPr>
                  <a:defRPr lang="es-ES" sz="1600"/>
                </a:pPr>
                <a:endParaRPr lang="es-EC"/>
              </a:p>
            </c:txPr>
            <c:showVal val="1"/>
          </c:dLbls>
          <c:cat>
            <c:strRef>
              <c:f>EMPLEADOS!$A$33:$A$34</c:f>
              <c:strCache>
                <c:ptCount val="2"/>
                <c:pt idx="0">
                  <c:v>SI</c:v>
                </c:pt>
                <c:pt idx="1">
                  <c:v>NO</c:v>
                </c:pt>
              </c:strCache>
            </c:strRef>
          </c:cat>
          <c:val>
            <c:numRef>
              <c:f>EMPLEADOS!$K$33:$K$34</c:f>
              <c:numCache>
                <c:formatCode>0%</c:formatCode>
                <c:ptCount val="2"/>
                <c:pt idx="0">
                  <c:v>1</c:v>
                </c:pt>
                <c:pt idx="1">
                  <c:v>0</c:v>
                </c:pt>
              </c:numCache>
            </c:numRef>
          </c:val>
        </c:ser>
        <c:shape val="cylinder"/>
        <c:axId val="77058432"/>
        <c:axId val="77059968"/>
        <c:axId val="0"/>
      </c:bar3DChart>
      <c:catAx>
        <c:axId val="77058432"/>
        <c:scaling>
          <c:orientation val="minMax"/>
        </c:scaling>
        <c:axPos val="b"/>
        <c:numFmt formatCode="0%" sourceLinked="1"/>
        <c:majorTickMark val="none"/>
        <c:tickLblPos val="nextTo"/>
        <c:txPr>
          <a:bodyPr/>
          <a:lstStyle/>
          <a:p>
            <a:pPr>
              <a:defRPr lang="es-ES"/>
            </a:pPr>
            <a:endParaRPr lang="es-EC"/>
          </a:p>
        </c:txPr>
        <c:crossAx val="77059968"/>
        <c:crosses val="autoZero"/>
        <c:auto val="1"/>
        <c:lblAlgn val="ctr"/>
        <c:lblOffset val="100"/>
      </c:catAx>
      <c:valAx>
        <c:axId val="77059968"/>
        <c:scaling>
          <c:orientation val="minMax"/>
        </c:scaling>
        <c:axPos val="l"/>
        <c:majorGridlines/>
        <c:numFmt formatCode="0%" sourceLinked="1"/>
        <c:majorTickMark val="none"/>
        <c:tickLblPos val="nextTo"/>
        <c:txPr>
          <a:bodyPr/>
          <a:lstStyle/>
          <a:p>
            <a:pPr>
              <a:defRPr lang="es-ES" sz="1600"/>
            </a:pPr>
            <a:endParaRPr lang="es-EC"/>
          </a:p>
        </c:txPr>
        <c:crossAx val="77058432"/>
        <c:crosses val="autoZero"/>
        <c:crossBetween val="between"/>
      </c:valAx>
    </c:plotArea>
    <c:legend>
      <c:legendPos val="r"/>
      <c:layout>
        <c:manualLayout>
          <c:xMode val="edge"/>
          <c:yMode val="edge"/>
          <c:x val="0.70471464322773603"/>
          <c:y val="0.29325970305066007"/>
          <c:w val="0.29528534254837979"/>
          <c:h val="0.45019105442732332"/>
        </c:manualLayout>
      </c:layout>
      <c:txPr>
        <a:bodyPr/>
        <a:lstStyle/>
        <a:p>
          <a:pPr>
            <a:defRPr lang="es-ES" sz="1600"/>
          </a:pPr>
          <a:endParaRPr lang="es-EC"/>
        </a:p>
      </c:txPr>
    </c:legend>
    <c:plotVisOnly val="1"/>
  </c:chart>
  <c:txPr>
    <a:bodyPr/>
    <a:lstStyle/>
    <a:p>
      <a:pPr>
        <a:defRPr sz="1800"/>
      </a:pPr>
      <a:endParaRPr lang="es-EC"/>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s-EC"/>
  <c:style val="42"/>
  <c:chart>
    <c:autoTitleDeleted val="1"/>
    <c:view3D>
      <c:rAngAx val="1"/>
    </c:view3D>
    <c:plotArea>
      <c:layout/>
      <c:bar3DChart>
        <c:barDir val="col"/>
        <c:grouping val="clustered"/>
        <c:ser>
          <c:idx val="0"/>
          <c:order val="0"/>
          <c:tx>
            <c:strRef>
              <c:f>EMPLEADOS!$A$30</c:f>
              <c:strCache>
                <c:ptCount val="1"/>
                <c:pt idx="0">
                  <c:v>ADMINISTRADORAS</c:v>
                </c:pt>
              </c:strCache>
            </c:strRef>
          </c:tx>
          <c:dLbls>
            <c:dLbl>
              <c:idx val="0"/>
              <c:layout>
                <c:manualLayout>
                  <c:x val="-1.1524184476940383E-2"/>
                  <c:y val="-2.8735632183908163E-3"/>
                </c:manualLayout>
              </c:layout>
              <c:showVal val="1"/>
            </c:dLbl>
            <c:txPr>
              <a:bodyPr/>
              <a:lstStyle/>
              <a:p>
                <a:pPr>
                  <a:defRPr lang="es-ES" sz="1600"/>
                </a:pPr>
                <a:endParaRPr lang="es-EC"/>
              </a:p>
            </c:txPr>
            <c:showVal val="1"/>
          </c:dLbls>
          <c:cat>
            <c:strRef>
              <c:f>EMPLEADOS!$A$33:$A$34</c:f>
              <c:strCache>
                <c:ptCount val="2"/>
                <c:pt idx="0">
                  <c:v>SI</c:v>
                </c:pt>
                <c:pt idx="1">
                  <c:v>NO</c:v>
                </c:pt>
              </c:strCache>
            </c:strRef>
          </c:cat>
          <c:val>
            <c:numRef>
              <c:f>EMPLEADOS!$C$49:$C$50</c:f>
              <c:numCache>
                <c:formatCode>0%</c:formatCode>
                <c:ptCount val="2"/>
                <c:pt idx="0">
                  <c:v>1</c:v>
                </c:pt>
                <c:pt idx="1">
                  <c:v>0</c:v>
                </c:pt>
              </c:numCache>
            </c:numRef>
          </c:val>
        </c:ser>
        <c:ser>
          <c:idx val="1"/>
          <c:order val="1"/>
          <c:tx>
            <c:strRef>
              <c:f>EMPLEADOS!$F$30</c:f>
              <c:strCache>
                <c:ptCount val="1"/>
                <c:pt idx="0">
                  <c:v>VENDEDORAS</c:v>
                </c:pt>
              </c:strCache>
            </c:strRef>
          </c:tx>
          <c:dLbls>
            <c:dLbl>
              <c:idx val="0"/>
              <c:layout>
                <c:manualLayout>
                  <c:x val="2.1308980213089797E-2"/>
                  <c:y val="-2.6454720847836446E-17"/>
                </c:manualLayout>
              </c:layout>
              <c:showVal val="1"/>
            </c:dLbl>
            <c:txPr>
              <a:bodyPr/>
              <a:lstStyle/>
              <a:p>
                <a:pPr>
                  <a:defRPr lang="es-ES" sz="1600"/>
                </a:pPr>
                <a:endParaRPr lang="es-EC"/>
              </a:p>
            </c:txPr>
            <c:showVal val="1"/>
          </c:dLbls>
          <c:cat>
            <c:strRef>
              <c:f>EMPLEADOS!$A$33:$A$34</c:f>
              <c:strCache>
                <c:ptCount val="2"/>
                <c:pt idx="0">
                  <c:v>SI</c:v>
                </c:pt>
                <c:pt idx="1">
                  <c:v>NO</c:v>
                </c:pt>
              </c:strCache>
            </c:strRef>
          </c:cat>
          <c:val>
            <c:numRef>
              <c:f>EMPLEADOS!$G$49:$G$50</c:f>
              <c:numCache>
                <c:formatCode>0%</c:formatCode>
                <c:ptCount val="2"/>
                <c:pt idx="0">
                  <c:v>1</c:v>
                </c:pt>
                <c:pt idx="1">
                  <c:v>0</c:v>
                </c:pt>
              </c:numCache>
            </c:numRef>
          </c:val>
        </c:ser>
        <c:ser>
          <c:idx val="2"/>
          <c:order val="2"/>
          <c:tx>
            <c:strRef>
              <c:f>EMPLEADOS!$J$30</c:f>
              <c:strCache>
                <c:ptCount val="1"/>
                <c:pt idx="0">
                  <c:v>CAJERAS</c:v>
                </c:pt>
              </c:strCache>
            </c:strRef>
          </c:tx>
          <c:dLbls>
            <c:dLbl>
              <c:idx val="0"/>
              <c:layout>
                <c:manualLayout>
                  <c:x val="2.1308980213089797E-2"/>
                  <c:y val="0"/>
                </c:manualLayout>
              </c:layout>
              <c:showVal val="1"/>
            </c:dLbl>
            <c:txPr>
              <a:bodyPr/>
              <a:lstStyle/>
              <a:p>
                <a:pPr>
                  <a:defRPr lang="es-ES" sz="1600"/>
                </a:pPr>
                <a:endParaRPr lang="es-EC"/>
              </a:p>
            </c:txPr>
            <c:showVal val="1"/>
          </c:dLbls>
          <c:cat>
            <c:strRef>
              <c:f>EMPLEADOS!$A$33:$A$34</c:f>
              <c:strCache>
                <c:ptCount val="2"/>
                <c:pt idx="0">
                  <c:v>SI</c:v>
                </c:pt>
                <c:pt idx="1">
                  <c:v>NO</c:v>
                </c:pt>
              </c:strCache>
            </c:strRef>
          </c:cat>
          <c:val>
            <c:numRef>
              <c:f>EMPLEADOS!$K$49:$K$50</c:f>
              <c:numCache>
                <c:formatCode>0%</c:formatCode>
                <c:ptCount val="2"/>
                <c:pt idx="0">
                  <c:v>0.25</c:v>
                </c:pt>
                <c:pt idx="1">
                  <c:v>0.75000000000001343</c:v>
                </c:pt>
              </c:numCache>
            </c:numRef>
          </c:val>
        </c:ser>
        <c:shape val="cylinder"/>
        <c:axId val="77091584"/>
        <c:axId val="77093120"/>
        <c:axId val="0"/>
      </c:bar3DChart>
      <c:catAx>
        <c:axId val="77091584"/>
        <c:scaling>
          <c:orientation val="minMax"/>
        </c:scaling>
        <c:axPos val="b"/>
        <c:numFmt formatCode="0%" sourceLinked="1"/>
        <c:majorTickMark val="none"/>
        <c:tickLblPos val="nextTo"/>
        <c:txPr>
          <a:bodyPr/>
          <a:lstStyle/>
          <a:p>
            <a:pPr>
              <a:defRPr lang="es-ES"/>
            </a:pPr>
            <a:endParaRPr lang="es-EC"/>
          </a:p>
        </c:txPr>
        <c:crossAx val="77093120"/>
        <c:crosses val="autoZero"/>
        <c:auto val="1"/>
        <c:lblAlgn val="ctr"/>
        <c:lblOffset val="100"/>
      </c:catAx>
      <c:valAx>
        <c:axId val="77093120"/>
        <c:scaling>
          <c:orientation val="minMax"/>
        </c:scaling>
        <c:axPos val="l"/>
        <c:majorGridlines/>
        <c:numFmt formatCode="0%" sourceLinked="1"/>
        <c:majorTickMark val="none"/>
        <c:tickLblPos val="nextTo"/>
        <c:txPr>
          <a:bodyPr/>
          <a:lstStyle/>
          <a:p>
            <a:pPr>
              <a:defRPr lang="es-ES" sz="1600"/>
            </a:pPr>
            <a:endParaRPr lang="es-EC"/>
          </a:p>
        </c:txPr>
        <c:crossAx val="77091584"/>
        <c:crosses val="autoZero"/>
        <c:crossBetween val="between"/>
      </c:valAx>
    </c:plotArea>
    <c:legend>
      <c:legendPos val="r"/>
      <c:layout/>
      <c:txPr>
        <a:bodyPr/>
        <a:lstStyle/>
        <a:p>
          <a:pPr>
            <a:defRPr lang="es-ES" sz="1600"/>
          </a:pPr>
          <a:endParaRPr lang="es-EC"/>
        </a:p>
      </c:txPr>
    </c:legend>
    <c:plotVisOnly val="1"/>
  </c:chart>
  <c:txPr>
    <a:bodyPr/>
    <a:lstStyle/>
    <a:p>
      <a:pPr>
        <a:defRPr sz="1800"/>
      </a:pPr>
      <a:endParaRPr lang="es-EC"/>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s-EC"/>
  <c:style val="42"/>
  <c:chart>
    <c:autoTitleDeleted val="1"/>
    <c:view3D>
      <c:rAngAx val="1"/>
    </c:view3D>
    <c:plotArea>
      <c:layout/>
      <c:bar3DChart>
        <c:barDir val="col"/>
        <c:grouping val="clustered"/>
        <c:ser>
          <c:idx val="0"/>
          <c:order val="0"/>
          <c:tx>
            <c:strRef>
              <c:f>EMPLEADOS!$A$30</c:f>
              <c:strCache>
                <c:ptCount val="1"/>
                <c:pt idx="0">
                  <c:v>ADMINISTRADORAS</c:v>
                </c:pt>
              </c:strCache>
            </c:strRef>
          </c:tx>
          <c:dLbls>
            <c:dLbl>
              <c:idx val="0"/>
              <c:layout>
                <c:manualLayout>
                  <c:x val="-1.0866297962754656E-2"/>
                  <c:y val="-2.8735632183908137E-3"/>
                </c:manualLayout>
              </c:layout>
              <c:showVal val="1"/>
            </c:dLbl>
            <c:txPr>
              <a:bodyPr/>
              <a:lstStyle/>
              <a:p>
                <a:pPr>
                  <a:defRPr lang="es-ES" sz="1600"/>
                </a:pPr>
                <a:endParaRPr lang="es-EC"/>
              </a:p>
            </c:txPr>
            <c:showVal val="1"/>
          </c:dLbls>
          <c:cat>
            <c:strRef>
              <c:f>EMPLEADOS!$A$33:$A$34</c:f>
              <c:strCache>
                <c:ptCount val="2"/>
                <c:pt idx="0">
                  <c:v>SI</c:v>
                </c:pt>
                <c:pt idx="1">
                  <c:v>NO</c:v>
                </c:pt>
              </c:strCache>
            </c:strRef>
          </c:cat>
          <c:val>
            <c:numRef>
              <c:f>EMPLEADOS!$C$67:$C$68</c:f>
              <c:numCache>
                <c:formatCode>0%</c:formatCode>
                <c:ptCount val="2"/>
                <c:pt idx="0">
                  <c:v>1</c:v>
                </c:pt>
                <c:pt idx="1">
                  <c:v>0</c:v>
                </c:pt>
              </c:numCache>
            </c:numRef>
          </c:val>
        </c:ser>
        <c:ser>
          <c:idx val="1"/>
          <c:order val="1"/>
          <c:tx>
            <c:strRef>
              <c:f>EMPLEADOS!$F$30</c:f>
              <c:strCache>
                <c:ptCount val="1"/>
                <c:pt idx="0">
                  <c:v>VENDEDORAS</c:v>
                </c:pt>
              </c:strCache>
            </c:strRef>
          </c:tx>
          <c:dLbls>
            <c:dLbl>
              <c:idx val="0"/>
              <c:layout>
                <c:manualLayout>
                  <c:x val="2.3809523809523812E-2"/>
                  <c:y val="-2.8735632183908137E-3"/>
                </c:manualLayout>
              </c:layout>
              <c:showVal val="1"/>
            </c:dLbl>
            <c:txPr>
              <a:bodyPr/>
              <a:lstStyle/>
              <a:p>
                <a:pPr>
                  <a:defRPr lang="es-ES" sz="1600"/>
                </a:pPr>
                <a:endParaRPr lang="es-EC"/>
              </a:p>
            </c:txPr>
            <c:showVal val="1"/>
          </c:dLbls>
          <c:cat>
            <c:strRef>
              <c:f>EMPLEADOS!$A$33:$A$34</c:f>
              <c:strCache>
                <c:ptCount val="2"/>
                <c:pt idx="0">
                  <c:v>SI</c:v>
                </c:pt>
                <c:pt idx="1">
                  <c:v>NO</c:v>
                </c:pt>
              </c:strCache>
            </c:strRef>
          </c:cat>
          <c:val>
            <c:numRef>
              <c:f>EMPLEADOS!$G$67:$G$68</c:f>
              <c:numCache>
                <c:formatCode>0%</c:formatCode>
                <c:ptCount val="2"/>
                <c:pt idx="0">
                  <c:v>1</c:v>
                </c:pt>
                <c:pt idx="1">
                  <c:v>0</c:v>
                </c:pt>
              </c:numCache>
            </c:numRef>
          </c:val>
        </c:ser>
        <c:ser>
          <c:idx val="2"/>
          <c:order val="2"/>
          <c:tx>
            <c:strRef>
              <c:f>EMPLEADOS!$J$30</c:f>
              <c:strCache>
                <c:ptCount val="1"/>
                <c:pt idx="0">
                  <c:v>CAJERAS</c:v>
                </c:pt>
              </c:strCache>
            </c:strRef>
          </c:tx>
          <c:dLbls>
            <c:dLbl>
              <c:idx val="0"/>
              <c:layout>
                <c:manualLayout>
                  <c:x val="4.7552805899262585E-2"/>
                  <c:y val="-2.8735632183908137E-3"/>
                </c:manualLayout>
              </c:layout>
              <c:showVal val="1"/>
            </c:dLbl>
            <c:txPr>
              <a:bodyPr/>
              <a:lstStyle/>
              <a:p>
                <a:pPr>
                  <a:defRPr lang="es-ES" sz="1600"/>
                </a:pPr>
                <a:endParaRPr lang="es-EC"/>
              </a:p>
            </c:txPr>
            <c:showVal val="1"/>
          </c:dLbls>
          <c:cat>
            <c:strRef>
              <c:f>EMPLEADOS!$A$33:$A$34</c:f>
              <c:strCache>
                <c:ptCount val="2"/>
                <c:pt idx="0">
                  <c:v>SI</c:v>
                </c:pt>
                <c:pt idx="1">
                  <c:v>NO</c:v>
                </c:pt>
              </c:strCache>
            </c:strRef>
          </c:cat>
          <c:val>
            <c:numRef>
              <c:f>EMPLEADOS!$K$67:$K$68</c:f>
              <c:numCache>
                <c:formatCode>0%</c:formatCode>
                <c:ptCount val="2"/>
                <c:pt idx="0">
                  <c:v>1</c:v>
                </c:pt>
                <c:pt idx="1">
                  <c:v>0</c:v>
                </c:pt>
              </c:numCache>
            </c:numRef>
          </c:val>
        </c:ser>
        <c:shape val="cylinder"/>
        <c:axId val="77157504"/>
        <c:axId val="77159040"/>
        <c:axId val="0"/>
      </c:bar3DChart>
      <c:catAx>
        <c:axId val="77157504"/>
        <c:scaling>
          <c:orientation val="minMax"/>
        </c:scaling>
        <c:axPos val="b"/>
        <c:numFmt formatCode="0%" sourceLinked="1"/>
        <c:majorTickMark val="none"/>
        <c:tickLblPos val="nextTo"/>
        <c:txPr>
          <a:bodyPr/>
          <a:lstStyle/>
          <a:p>
            <a:pPr>
              <a:defRPr lang="es-ES" sz="1600"/>
            </a:pPr>
            <a:endParaRPr lang="es-EC"/>
          </a:p>
        </c:txPr>
        <c:crossAx val="77159040"/>
        <c:crosses val="autoZero"/>
        <c:auto val="1"/>
        <c:lblAlgn val="ctr"/>
        <c:lblOffset val="100"/>
      </c:catAx>
      <c:valAx>
        <c:axId val="77159040"/>
        <c:scaling>
          <c:orientation val="minMax"/>
        </c:scaling>
        <c:axPos val="l"/>
        <c:majorGridlines/>
        <c:numFmt formatCode="0%" sourceLinked="1"/>
        <c:majorTickMark val="none"/>
        <c:tickLblPos val="nextTo"/>
        <c:txPr>
          <a:bodyPr/>
          <a:lstStyle/>
          <a:p>
            <a:pPr>
              <a:defRPr lang="es-ES" sz="1600"/>
            </a:pPr>
            <a:endParaRPr lang="es-EC"/>
          </a:p>
        </c:txPr>
        <c:crossAx val="77157504"/>
        <c:crosses val="autoZero"/>
        <c:crossBetween val="between"/>
      </c:valAx>
    </c:plotArea>
    <c:legend>
      <c:legendPos val="r"/>
      <c:layout/>
      <c:txPr>
        <a:bodyPr/>
        <a:lstStyle/>
        <a:p>
          <a:pPr>
            <a:defRPr lang="es-ES" sz="1600"/>
          </a:pPr>
          <a:endParaRPr lang="es-EC"/>
        </a:p>
      </c:txPr>
    </c:legend>
    <c:plotVisOnly val="1"/>
  </c:chart>
  <c:txPr>
    <a:bodyPr/>
    <a:lstStyle/>
    <a:p>
      <a:pPr>
        <a:defRPr sz="1800"/>
      </a:pPr>
      <a:endParaRPr lang="es-EC"/>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C"/>
  <c:style val="42"/>
  <c:chart>
    <c:autoTitleDeleted val="1"/>
    <c:plotArea>
      <c:layout>
        <c:manualLayout>
          <c:layoutTarget val="inner"/>
          <c:xMode val="edge"/>
          <c:yMode val="edge"/>
          <c:x val="2.3468835447054352E-2"/>
          <c:y val="0.23830820349584042"/>
          <c:w val="0.57539948936338337"/>
          <c:h val="0.65192019880493668"/>
        </c:manualLayout>
      </c:layout>
      <c:pieChart>
        <c:varyColors val="1"/>
        <c:ser>
          <c:idx val="0"/>
          <c:order val="0"/>
          <c:tx>
            <c:strRef>
              <c:f>tabulacion!$A$9</c:f>
              <c:strCache>
                <c:ptCount val="1"/>
                <c:pt idx="0">
                  <c:v>EDAD</c:v>
                </c:pt>
              </c:strCache>
            </c:strRef>
          </c:tx>
          <c:dLbls>
            <c:txPr>
              <a:bodyPr/>
              <a:lstStyle/>
              <a:p>
                <a:pPr>
                  <a:defRPr lang="es-ES"/>
                </a:pPr>
                <a:endParaRPr lang="es-EC"/>
              </a:p>
            </c:txPr>
            <c:showPercent val="1"/>
          </c:dLbls>
          <c:cat>
            <c:strRef>
              <c:f>tabulacion!$A$10:$A$16</c:f>
              <c:strCache>
                <c:ptCount val="7"/>
                <c:pt idx="0">
                  <c:v>menos de 20</c:v>
                </c:pt>
                <c:pt idx="1">
                  <c:v>20 - 30</c:v>
                </c:pt>
                <c:pt idx="2">
                  <c:v>30 - 40</c:v>
                </c:pt>
                <c:pt idx="3">
                  <c:v>40 - 50</c:v>
                </c:pt>
                <c:pt idx="4">
                  <c:v>50 - 60</c:v>
                </c:pt>
                <c:pt idx="5">
                  <c:v>60 - 70</c:v>
                </c:pt>
                <c:pt idx="6">
                  <c:v>Más de 70</c:v>
                </c:pt>
              </c:strCache>
            </c:strRef>
          </c:cat>
          <c:val>
            <c:numRef>
              <c:f>tabulacion!$C$10:$C$16</c:f>
              <c:numCache>
                <c:formatCode>0.00%</c:formatCode>
                <c:ptCount val="7"/>
                <c:pt idx="0">
                  <c:v>1.3089005235602318E-2</c:v>
                </c:pt>
                <c:pt idx="1">
                  <c:v>0.31675392670157065</c:v>
                </c:pt>
                <c:pt idx="2">
                  <c:v>0.17277486910994763</c:v>
                </c:pt>
                <c:pt idx="3">
                  <c:v>0.30890052356021358</c:v>
                </c:pt>
                <c:pt idx="4">
                  <c:v>0.1073298429319382</c:v>
                </c:pt>
                <c:pt idx="5">
                  <c:v>6.0209424083769662E-2</c:v>
                </c:pt>
                <c:pt idx="6">
                  <c:v>2.0942408376963352E-2</c:v>
                </c:pt>
              </c:numCache>
            </c:numRef>
          </c:val>
        </c:ser>
        <c:dLbls>
          <c:showPercent val="1"/>
        </c:dLbls>
        <c:firstSliceAng val="0"/>
      </c:pieChart>
    </c:plotArea>
    <c:legend>
      <c:legendPos val="r"/>
      <c:layout>
        <c:manualLayout>
          <c:xMode val="edge"/>
          <c:yMode val="edge"/>
          <c:x val="0.6052286098235069"/>
          <c:y val="0.23689709322005859"/>
          <c:w val="0.36481209480348825"/>
          <c:h val="0.67097623113749383"/>
        </c:manualLayout>
      </c:layout>
      <c:txPr>
        <a:bodyPr/>
        <a:lstStyle/>
        <a:p>
          <a:pPr>
            <a:defRPr lang="es-ES"/>
          </a:pPr>
          <a:endParaRPr lang="es-EC"/>
        </a:p>
      </c:txPr>
    </c:legend>
    <c:plotVisOnly val="1"/>
    <c:dispBlanksAs val="zero"/>
  </c:chart>
  <c:txPr>
    <a:bodyPr/>
    <a:lstStyle/>
    <a:p>
      <a:pPr>
        <a:defRPr sz="1800"/>
      </a:pPr>
      <a:endParaRPr lang="es-EC"/>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s-EC"/>
  <c:style val="42"/>
  <c:chart>
    <c:autoTitleDeleted val="1"/>
    <c:view3D>
      <c:rAngAx val="1"/>
    </c:view3D>
    <c:plotArea>
      <c:layout/>
      <c:bar3DChart>
        <c:barDir val="col"/>
        <c:grouping val="clustered"/>
        <c:ser>
          <c:idx val="0"/>
          <c:order val="0"/>
          <c:tx>
            <c:strRef>
              <c:f>EMPLEADOS!$A$30</c:f>
              <c:strCache>
                <c:ptCount val="1"/>
                <c:pt idx="0">
                  <c:v>ADMINISTRADORAS</c:v>
                </c:pt>
              </c:strCache>
            </c:strRef>
          </c:tx>
          <c:dLbls>
            <c:txPr>
              <a:bodyPr/>
              <a:lstStyle/>
              <a:p>
                <a:pPr>
                  <a:defRPr lang="es-ES" sz="1600"/>
                </a:pPr>
                <a:endParaRPr lang="es-EC"/>
              </a:p>
            </c:txPr>
            <c:showVal val="1"/>
          </c:dLbls>
          <c:cat>
            <c:strRef>
              <c:f>EMPLEADOS!$A$33:$A$34</c:f>
              <c:strCache>
                <c:ptCount val="2"/>
                <c:pt idx="0">
                  <c:v>SI</c:v>
                </c:pt>
                <c:pt idx="1">
                  <c:v>NO</c:v>
                </c:pt>
              </c:strCache>
            </c:strRef>
          </c:cat>
          <c:val>
            <c:numRef>
              <c:f>EMPLEADOS!$C$85:$C$86</c:f>
              <c:numCache>
                <c:formatCode>0%</c:formatCode>
                <c:ptCount val="2"/>
                <c:pt idx="0">
                  <c:v>0.25</c:v>
                </c:pt>
                <c:pt idx="1">
                  <c:v>0.75000000000001343</c:v>
                </c:pt>
              </c:numCache>
            </c:numRef>
          </c:val>
        </c:ser>
        <c:ser>
          <c:idx val="1"/>
          <c:order val="1"/>
          <c:tx>
            <c:strRef>
              <c:f>EMPLEADOS!$F$30</c:f>
              <c:strCache>
                <c:ptCount val="1"/>
                <c:pt idx="0">
                  <c:v>VENDEDORAS</c:v>
                </c:pt>
              </c:strCache>
            </c:strRef>
          </c:tx>
          <c:dLbls>
            <c:txPr>
              <a:bodyPr/>
              <a:lstStyle/>
              <a:p>
                <a:pPr>
                  <a:defRPr lang="es-ES" sz="1600"/>
                </a:pPr>
                <a:endParaRPr lang="es-EC"/>
              </a:p>
            </c:txPr>
            <c:showVal val="1"/>
          </c:dLbls>
          <c:cat>
            <c:strRef>
              <c:f>EMPLEADOS!$A$33:$A$34</c:f>
              <c:strCache>
                <c:ptCount val="2"/>
                <c:pt idx="0">
                  <c:v>SI</c:v>
                </c:pt>
                <c:pt idx="1">
                  <c:v>NO</c:v>
                </c:pt>
              </c:strCache>
            </c:strRef>
          </c:cat>
          <c:val>
            <c:numRef>
              <c:f>EMPLEADOS!$G$85:$G$86</c:f>
              <c:numCache>
                <c:formatCode>0%</c:formatCode>
                <c:ptCount val="2"/>
                <c:pt idx="0">
                  <c:v>0.78571428571428559</c:v>
                </c:pt>
                <c:pt idx="1">
                  <c:v>0.21428571428571427</c:v>
                </c:pt>
              </c:numCache>
            </c:numRef>
          </c:val>
        </c:ser>
        <c:ser>
          <c:idx val="2"/>
          <c:order val="2"/>
          <c:tx>
            <c:strRef>
              <c:f>EMPLEADOS!$J$30</c:f>
              <c:strCache>
                <c:ptCount val="1"/>
                <c:pt idx="0">
                  <c:v>CAJERAS</c:v>
                </c:pt>
              </c:strCache>
            </c:strRef>
          </c:tx>
          <c:dLbls>
            <c:txPr>
              <a:bodyPr/>
              <a:lstStyle/>
              <a:p>
                <a:pPr>
                  <a:defRPr lang="es-ES" sz="1600"/>
                </a:pPr>
                <a:endParaRPr lang="es-EC"/>
              </a:p>
            </c:txPr>
            <c:showVal val="1"/>
          </c:dLbls>
          <c:cat>
            <c:strRef>
              <c:f>EMPLEADOS!$A$33:$A$34</c:f>
              <c:strCache>
                <c:ptCount val="2"/>
                <c:pt idx="0">
                  <c:v>SI</c:v>
                </c:pt>
                <c:pt idx="1">
                  <c:v>NO</c:v>
                </c:pt>
              </c:strCache>
            </c:strRef>
          </c:cat>
          <c:val>
            <c:numRef>
              <c:f>EMPLEADOS!$K$85:$K$86</c:f>
              <c:numCache>
                <c:formatCode>0%</c:formatCode>
                <c:ptCount val="2"/>
                <c:pt idx="0">
                  <c:v>0.75000000000001343</c:v>
                </c:pt>
                <c:pt idx="1">
                  <c:v>0.25</c:v>
                </c:pt>
              </c:numCache>
            </c:numRef>
          </c:val>
        </c:ser>
        <c:shape val="cylinder"/>
        <c:axId val="77215232"/>
        <c:axId val="77216768"/>
        <c:axId val="0"/>
      </c:bar3DChart>
      <c:catAx>
        <c:axId val="77215232"/>
        <c:scaling>
          <c:orientation val="minMax"/>
        </c:scaling>
        <c:axPos val="b"/>
        <c:numFmt formatCode="0%" sourceLinked="1"/>
        <c:majorTickMark val="none"/>
        <c:tickLblPos val="nextTo"/>
        <c:txPr>
          <a:bodyPr/>
          <a:lstStyle/>
          <a:p>
            <a:pPr>
              <a:defRPr lang="es-ES" sz="1600"/>
            </a:pPr>
            <a:endParaRPr lang="es-EC"/>
          </a:p>
        </c:txPr>
        <c:crossAx val="77216768"/>
        <c:crosses val="autoZero"/>
        <c:auto val="1"/>
        <c:lblAlgn val="ctr"/>
        <c:lblOffset val="100"/>
      </c:catAx>
      <c:valAx>
        <c:axId val="77216768"/>
        <c:scaling>
          <c:orientation val="minMax"/>
        </c:scaling>
        <c:axPos val="l"/>
        <c:majorGridlines/>
        <c:numFmt formatCode="0%" sourceLinked="1"/>
        <c:majorTickMark val="none"/>
        <c:tickLblPos val="nextTo"/>
        <c:txPr>
          <a:bodyPr/>
          <a:lstStyle/>
          <a:p>
            <a:pPr>
              <a:defRPr lang="es-ES" sz="1600"/>
            </a:pPr>
            <a:endParaRPr lang="es-EC"/>
          </a:p>
        </c:txPr>
        <c:crossAx val="77215232"/>
        <c:crosses val="autoZero"/>
        <c:crossBetween val="between"/>
      </c:valAx>
    </c:plotArea>
    <c:legend>
      <c:legendPos val="r"/>
      <c:layout/>
      <c:txPr>
        <a:bodyPr/>
        <a:lstStyle/>
        <a:p>
          <a:pPr>
            <a:defRPr lang="es-ES" sz="1600"/>
          </a:pPr>
          <a:endParaRPr lang="es-EC"/>
        </a:p>
      </c:txPr>
    </c:legend>
    <c:plotVisOnly val="1"/>
  </c:chart>
  <c:txPr>
    <a:bodyPr/>
    <a:lstStyle/>
    <a:p>
      <a:pPr>
        <a:defRPr sz="1800"/>
      </a:pPr>
      <a:endParaRPr lang="es-EC"/>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s-EC"/>
  <c:style val="42"/>
  <c:chart>
    <c:title>
      <c:tx>
        <c:rich>
          <a:bodyPr/>
          <a:lstStyle/>
          <a:p>
            <a:pPr>
              <a:defRPr lang="es-ES"/>
            </a:pPr>
            <a:r>
              <a:rPr lang="es-ES"/>
              <a:t>VENTAS POR LINEAS</a:t>
            </a:r>
          </a:p>
        </c:rich>
      </c:tx>
      <c:layout/>
    </c:title>
    <c:view3D>
      <c:rotX val="30"/>
      <c:perspective val="30"/>
    </c:view3D>
    <c:plotArea>
      <c:layout/>
      <c:pie3DChart>
        <c:varyColors val="1"/>
        <c:ser>
          <c:idx val="0"/>
          <c:order val="0"/>
          <c:explosion val="25"/>
          <c:dLbls>
            <c:txPr>
              <a:bodyPr/>
              <a:lstStyle/>
              <a:p>
                <a:pPr>
                  <a:defRPr lang="es-ES"/>
                </a:pPr>
                <a:endParaRPr lang="es-EC"/>
              </a:p>
            </c:txPr>
            <c:showPercent val="1"/>
          </c:dLbls>
          <c:cat>
            <c:strRef>
              <c:f>'2007-2008'!$A$7:$A$11</c:f>
              <c:strCache>
                <c:ptCount val="5"/>
                <c:pt idx="0">
                  <c:v>PERFUMERIA</c:v>
                </c:pt>
                <c:pt idx="1">
                  <c:v>COSMETICOS</c:v>
                </c:pt>
                <c:pt idx="2">
                  <c:v>BISUTERIA</c:v>
                </c:pt>
                <c:pt idx="3">
                  <c:v>ACCESORIOS</c:v>
                </c:pt>
                <c:pt idx="4">
                  <c:v>ADITAMENTOS</c:v>
                </c:pt>
              </c:strCache>
            </c:strRef>
          </c:cat>
          <c:val>
            <c:numRef>
              <c:f>'2007-2008'!$G$7:$G$11</c:f>
              <c:numCache>
                <c:formatCode>0%</c:formatCode>
                <c:ptCount val="5"/>
                <c:pt idx="0">
                  <c:v>0.77669011345242533</c:v>
                </c:pt>
                <c:pt idx="1">
                  <c:v>7.0425878669497746E-2</c:v>
                </c:pt>
                <c:pt idx="2">
                  <c:v>0.11263588581469003</c:v>
                </c:pt>
                <c:pt idx="3">
                  <c:v>2.8897724800715046E-2</c:v>
                </c:pt>
                <c:pt idx="4">
                  <c:v>1.1350397262693417E-2</c:v>
                </c:pt>
              </c:numCache>
            </c:numRef>
          </c:val>
        </c:ser>
        <c:dLbls>
          <c:showPercent val="1"/>
        </c:dLbls>
      </c:pie3DChart>
    </c:plotArea>
    <c:legend>
      <c:legendPos val="r"/>
      <c:layout/>
      <c:txPr>
        <a:bodyPr/>
        <a:lstStyle/>
        <a:p>
          <a:pPr>
            <a:defRPr lang="es-ES"/>
          </a:pPr>
          <a:endParaRPr lang="es-EC"/>
        </a:p>
      </c:txPr>
    </c:legend>
    <c:plotVisOnly val="1"/>
  </c:chart>
  <c:txPr>
    <a:bodyPr/>
    <a:lstStyle/>
    <a:p>
      <a:pPr>
        <a:defRPr sz="1800"/>
      </a:pPr>
      <a:endParaRPr lang="es-EC"/>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C"/>
  <c:style val="42"/>
  <c:chart>
    <c:autoTitleDeleted val="1"/>
    <c:plotArea>
      <c:layout>
        <c:manualLayout>
          <c:layoutTarget val="inner"/>
          <c:xMode val="edge"/>
          <c:yMode val="edge"/>
          <c:x val="0.16314066486691683"/>
          <c:y val="0.1904346691230015"/>
          <c:w val="0.52717176941157173"/>
          <c:h val="0.75384423331903005"/>
        </c:manualLayout>
      </c:layout>
      <c:pieChart>
        <c:varyColors val="1"/>
        <c:ser>
          <c:idx val="0"/>
          <c:order val="0"/>
          <c:tx>
            <c:strRef>
              <c:f>tabulacion!$A$29</c:f>
              <c:strCache>
                <c:ptCount val="1"/>
                <c:pt idx="0">
                  <c:v>Motivo de Visita</c:v>
                </c:pt>
              </c:strCache>
            </c:strRef>
          </c:tx>
          <c:dLbls>
            <c:dLbl>
              <c:idx val="5"/>
              <c:layout>
                <c:manualLayout>
                  <c:x val="7.0468253746061082E-2"/>
                  <c:y val="2.2230691908192341E-2"/>
                </c:manualLayout>
              </c:layout>
              <c:showVal val="1"/>
            </c:dLbl>
            <c:numFmt formatCode="0%" sourceLinked="0"/>
            <c:txPr>
              <a:bodyPr/>
              <a:lstStyle/>
              <a:p>
                <a:pPr>
                  <a:defRPr lang="es-ES"/>
                </a:pPr>
                <a:endParaRPr lang="es-EC"/>
              </a:p>
            </c:txPr>
            <c:showVal val="1"/>
            <c:showLeaderLines val="1"/>
          </c:dLbls>
          <c:cat>
            <c:strRef>
              <c:f>tabulacion!$A$30:$A$35</c:f>
              <c:strCache>
                <c:ptCount val="6"/>
                <c:pt idx="0">
                  <c:v>Nueva compra</c:v>
                </c:pt>
                <c:pt idx="1">
                  <c:v>Reclamos</c:v>
                </c:pt>
                <c:pt idx="2">
                  <c:v>Solicitud de Información </c:v>
                </c:pt>
                <c:pt idx="3">
                  <c:v>Devoluciones </c:v>
                </c:pt>
                <c:pt idx="4">
                  <c:v>Cambio de Producto </c:v>
                </c:pt>
                <c:pt idx="5">
                  <c:v>Otros</c:v>
                </c:pt>
              </c:strCache>
            </c:strRef>
          </c:cat>
          <c:val>
            <c:numRef>
              <c:f>tabulacion!$C$30:$C$35</c:f>
              <c:numCache>
                <c:formatCode>0.00%</c:formatCode>
                <c:ptCount val="6"/>
                <c:pt idx="0">
                  <c:v>0.31937172774869588</c:v>
                </c:pt>
                <c:pt idx="1">
                  <c:v>3.6649214659686236E-2</c:v>
                </c:pt>
                <c:pt idx="2">
                  <c:v>0.48691099476440269</c:v>
                </c:pt>
                <c:pt idx="3">
                  <c:v>2.0942408376963352E-2</c:v>
                </c:pt>
                <c:pt idx="4">
                  <c:v>4.1884816753926704E-2</c:v>
                </c:pt>
                <c:pt idx="5">
                  <c:v>9.4240837696335081E-2</c:v>
                </c:pt>
              </c:numCache>
            </c:numRef>
          </c:val>
        </c:ser>
        <c:firstSliceAng val="0"/>
      </c:pieChart>
    </c:plotArea>
    <c:legend>
      <c:legendPos val="r"/>
      <c:layout>
        <c:manualLayout>
          <c:xMode val="edge"/>
          <c:yMode val="edge"/>
          <c:x val="0.70034170662338524"/>
          <c:y val="5.7112860892388775E-2"/>
          <c:w val="0.29037755317791253"/>
          <c:h val="0.94288713910761157"/>
        </c:manualLayout>
      </c:layout>
      <c:txPr>
        <a:bodyPr/>
        <a:lstStyle/>
        <a:p>
          <a:pPr>
            <a:defRPr lang="es-ES"/>
          </a:pPr>
          <a:endParaRPr lang="es-EC"/>
        </a:p>
      </c:txPr>
    </c:legend>
    <c:plotVisOnly val="1"/>
    <c:dispBlanksAs val="zero"/>
  </c:chart>
  <c:txPr>
    <a:bodyPr/>
    <a:lstStyle/>
    <a:p>
      <a:pPr>
        <a:defRPr sz="1800"/>
      </a:pPr>
      <a:endParaRPr lang="es-EC"/>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C"/>
  <c:style val="42"/>
  <c:chart>
    <c:autoTitleDeleted val="1"/>
    <c:plotArea>
      <c:layout>
        <c:manualLayout>
          <c:layoutTarget val="inner"/>
          <c:xMode val="edge"/>
          <c:yMode val="edge"/>
          <c:x val="1.3328186917811747E-2"/>
          <c:y val="0.23515412966996138"/>
          <c:w val="0.58547913128505957"/>
          <c:h val="0.6353071424582567"/>
        </c:manualLayout>
      </c:layout>
      <c:pieChart>
        <c:varyColors val="1"/>
        <c:ser>
          <c:idx val="0"/>
          <c:order val="0"/>
          <c:tx>
            <c:strRef>
              <c:f>tabulacion!$A$39</c:f>
              <c:strCache>
                <c:ptCount val="1"/>
                <c:pt idx="0">
                  <c:v>DEMORA EN ATENCION</c:v>
                </c:pt>
              </c:strCache>
            </c:strRef>
          </c:tx>
          <c:dLbls>
            <c:txPr>
              <a:bodyPr/>
              <a:lstStyle/>
              <a:p>
                <a:pPr>
                  <a:defRPr lang="es-ES"/>
                </a:pPr>
                <a:endParaRPr lang="es-EC"/>
              </a:p>
            </c:txPr>
            <c:showPercent val="1"/>
          </c:dLbls>
          <c:cat>
            <c:strRef>
              <c:f>tabulacion!$A$40:$A$43</c:f>
              <c:strCache>
                <c:ptCount val="4"/>
                <c:pt idx="0">
                  <c:v>1 a 5 Minutos     </c:v>
                </c:pt>
                <c:pt idx="1">
                  <c:v> 5 a 10 Minutos</c:v>
                </c:pt>
                <c:pt idx="2">
                  <c:v>10 a 15 Minutos</c:v>
                </c:pt>
                <c:pt idx="3">
                  <c:v>Más de 15 Minutos</c:v>
                </c:pt>
              </c:strCache>
            </c:strRef>
          </c:cat>
          <c:val>
            <c:numRef>
              <c:f>tabulacion!$C$40:$C$43</c:f>
              <c:numCache>
                <c:formatCode>0.00%</c:formatCode>
                <c:ptCount val="4"/>
                <c:pt idx="0">
                  <c:v>0.20157068062827219</c:v>
                </c:pt>
                <c:pt idx="1">
                  <c:v>0.47382198952879884</c:v>
                </c:pt>
                <c:pt idx="2">
                  <c:v>0.30104712041884818</c:v>
                </c:pt>
                <c:pt idx="3">
                  <c:v>2.3560209424083791E-2</c:v>
                </c:pt>
              </c:numCache>
            </c:numRef>
          </c:val>
        </c:ser>
        <c:dLbls>
          <c:showPercent val="1"/>
        </c:dLbls>
        <c:firstSliceAng val="0"/>
      </c:pieChart>
    </c:plotArea>
    <c:legend>
      <c:legendPos val="r"/>
      <c:layout>
        <c:manualLayout>
          <c:xMode val="edge"/>
          <c:yMode val="edge"/>
          <c:x val="0.62253106090198251"/>
          <c:y val="0.19709973753280949"/>
          <c:w val="0.33267462977050083"/>
          <c:h val="0.74709108169989991"/>
        </c:manualLayout>
      </c:layout>
      <c:txPr>
        <a:bodyPr/>
        <a:lstStyle/>
        <a:p>
          <a:pPr>
            <a:defRPr lang="es-ES"/>
          </a:pPr>
          <a:endParaRPr lang="es-EC"/>
        </a:p>
      </c:txPr>
    </c:legend>
    <c:plotVisOnly val="1"/>
    <c:dispBlanksAs val="zero"/>
  </c:chart>
  <c:txPr>
    <a:bodyPr/>
    <a:lstStyle/>
    <a:p>
      <a:pPr>
        <a:defRPr sz="1800"/>
      </a:pPr>
      <a:endParaRPr lang="es-EC"/>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C"/>
  <c:style val="42"/>
  <c:chart>
    <c:autoTitleDeleted val="1"/>
    <c:plotArea>
      <c:layout>
        <c:manualLayout>
          <c:layoutTarget val="inner"/>
          <c:xMode val="edge"/>
          <c:yMode val="edge"/>
          <c:x val="4.3134424373423914E-2"/>
          <c:y val="0.23656307589211001"/>
          <c:w val="0.58547913128505957"/>
          <c:h val="0.6353071424582567"/>
        </c:manualLayout>
      </c:layout>
      <c:pieChart>
        <c:varyColors val="1"/>
        <c:ser>
          <c:idx val="0"/>
          <c:order val="0"/>
          <c:tx>
            <c:strRef>
              <c:f>tabulacion!$A$47</c:f>
              <c:strCache>
                <c:ptCount val="1"/>
                <c:pt idx="0">
                  <c:v>DEMORA EN CAJA</c:v>
                </c:pt>
              </c:strCache>
            </c:strRef>
          </c:tx>
          <c:dLbls>
            <c:txPr>
              <a:bodyPr/>
              <a:lstStyle/>
              <a:p>
                <a:pPr>
                  <a:defRPr lang="es-ES"/>
                </a:pPr>
                <a:endParaRPr lang="es-EC"/>
              </a:p>
            </c:txPr>
            <c:showPercent val="1"/>
          </c:dLbls>
          <c:cat>
            <c:strRef>
              <c:f>tabulacion!$A$48:$A$51</c:f>
              <c:strCache>
                <c:ptCount val="4"/>
                <c:pt idx="0">
                  <c:v>1 a 5 Minutos     </c:v>
                </c:pt>
                <c:pt idx="1">
                  <c:v> 5 a 10 Minutos</c:v>
                </c:pt>
                <c:pt idx="2">
                  <c:v>10 a 15 Minutos</c:v>
                </c:pt>
                <c:pt idx="3">
                  <c:v>Más de 15 Minutos</c:v>
                </c:pt>
              </c:strCache>
            </c:strRef>
          </c:cat>
          <c:val>
            <c:numRef>
              <c:f>tabulacion!$C$48:$C$51</c:f>
              <c:numCache>
                <c:formatCode>0.00%</c:formatCode>
                <c:ptCount val="4"/>
                <c:pt idx="0">
                  <c:v>0.28010471204188481</c:v>
                </c:pt>
                <c:pt idx="1">
                  <c:v>0.42146596858638741</c:v>
                </c:pt>
                <c:pt idx="2">
                  <c:v>0.29581151832461278</c:v>
                </c:pt>
                <c:pt idx="3">
                  <c:v>2.6178010471204697E-3</c:v>
                </c:pt>
              </c:numCache>
            </c:numRef>
          </c:val>
        </c:ser>
        <c:dLbls>
          <c:showPercent val="1"/>
        </c:dLbls>
        <c:firstSliceAng val="0"/>
      </c:pieChart>
    </c:plotArea>
    <c:legend>
      <c:legendPos val="r"/>
      <c:layout>
        <c:manualLayout>
          <c:xMode val="edge"/>
          <c:yMode val="edge"/>
          <c:x val="0.62029025783542102"/>
          <c:y val="0.15742837996314291"/>
          <c:w val="0.36628274406875638"/>
          <c:h val="0.83580443402021565"/>
        </c:manualLayout>
      </c:layout>
      <c:txPr>
        <a:bodyPr/>
        <a:lstStyle/>
        <a:p>
          <a:pPr>
            <a:defRPr lang="es-ES"/>
          </a:pPr>
          <a:endParaRPr lang="es-EC"/>
        </a:p>
      </c:txPr>
    </c:legend>
    <c:plotVisOnly val="1"/>
    <c:dispBlanksAs val="zero"/>
  </c:chart>
  <c:txPr>
    <a:bodyPr/>
    <a:lstStyle/>
    <a:p>
      <a:pPr>
        <a:defRPr sz="1800"/>
      </a:pPr>
      <a:endParaRPr lang="es-EC"/>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C"/>
  <c:style val="42"/>
  <c:chart>
    <c:title>
      <c:tx>
        <c:rich>
          <a:bodyPr/>
          <a:lstStyle/>
          <a:p>
            <a:pPr>
              <a:defRPr lang="es-ES"/>
            </a:pPr>
            <a:r>
              <a:rPr lang="es-ES"/>
              <a:t>OPINION DE LOS PRODUCTOS</a:t>
            </a:r>
          </a:p>
        </c:rich>
      </c:tx>
      <c:layout>
        <c:manualLayout>
          <c:xMode val="edge"/>
          <c:yMode val="edge"/>
          <c:x val="0.23296086695654106"/>
          <c:y val="0"/>
        </c:manualLayout>
      </c:layout>
    </c:title>
    <c:plotArea>
      <c:layout>
        <c:manualLayout>
          <c:layoutTarget val="inner"/>
          <c:xMode val="edge"/>
          <c:yMode val="edge"/>
          <c:x val="1.5573770491803402E-2"/>
          <c:y val="0.32944949769210047"/>
          <c:w val="0.95573770491803278"/>
          <c:h val="0.55409222554077364"/>
        </c:manualLayout>
      </c:layout>
      <c:barChart>
        <c:barDir val="col"/>
        <c:grouping val="clustered"/>
        <c:ser>
          <c:idx val="0"/>
          <c:order val="0"/>
          <c:tx>
            <c:strRef>
              <c:f>tabulacion!$A$57</c:f>
              <c:strCache>
                <c:ptCount val="1"/>
                <c:pt idx="0">
                  <c:v>a) La fiabilidad de nuestros productos</c:v>
                </c:pt>
              </c:strCache>
            </c:strRef>
          </c:tx>
          <c:dLbls>
            <c:txPr>
              <a:bodyPr/>
              <a:lstStyle/>
              <a:p>
                <a:pPr>
                  <a:defRPr lang="es-ES" sz="1400"/>
                </a:pPr>
                <a:endParaRPr lang="es-EC"/>
              </a:p>
            </c:txPr>
            <c:showVal val="1"/>
          </c:dLbls>
          <c:val>
            <c:numRef>
              <c:f>tabulacion!$B$58:$F$58</c:f>
              <c:numCache>
                <c:formatCode>0%</c:formatCode>
                <c:ptCount val="5"/>
                <c:pt idx="0">
                  <c:v>0</c:v>
                </c:pt>
                <c:pt idx="1">
                  <c:v>5.2356020942409499E-3</c:v>
                </c:pt>
                <c:pt idx="2">
                  <c:v>3.9267015706806296E-2</c:v>
                </c:pt>
                <c:pt idx="3">
                  <c:v>0.49214659685863882</c:v>
                </c:pt>
                <c:pt idx="4">
                  <c:v>0.46335078534031854</c:v>
                </c:pt>
              </c:numCache>
            </c:numRef>
          </c:val>
        </c:ser>
        <c:ser>
          <c:idx val="1"/>
          <c:order val="1"/>
          <c:tx>
            <c:strRef>
              <c:f>tabulacion!$A$59</c:f>
              <c:strCache>
                <c:ptCount val="1"/>
                <c:pt idx="0">
                  <c:v>b) Recibe la información correcta del producto </c:v>
                </c:pt>
              </c:strCache>
            </c:strRef>
          </c:tx>
          <c:dLbls>
            <c:txPr>
              <a:bodyPr/>
              <a:lstStyle/>
              <a:p>
                <a:pPr>
                  <a:defRPr lang="es-ES" sz="1400"/>
                </a:pPr>
                <a:endParaRPr lang="es-EC"/>
              </a:p>
            </c:txPr>
            <c:showVal val="1"/>
          </c:dLbls>
          <c:val>
            <c:numRef>
              <c:f>tabulacion!$B$60:$F$60</c:f>
              <c:numCache>
                <c:formatCode>0%</c:formatCode>
                <c:ptCount val="5"/>
                <c:pt idx="0">
                  <c:v>0.17539267015706841</c:v>
                </c:pt>
                <c:pt idx="1">
                  <c:v>0.20680628272251439</c:v>
                </c:pt>
                <c:pt idx="2">
                  <c:v>0.40575916230366532</c:v>
                </c:pt>
                <c:pt idx="3">
                  <c:v>0.13350785340314136</c:v>
                </c:pt>
                <c:pt idx="4">
                  <c:v>7.8534031413612593E-2</c:v>
                </c:pt>
              </c:numCache>
            </c:numRef>
          </c:val>
        </c:ser>
        <c:ser>
          <c:idx val="2"/>
          <c:order val="2"/>
          <c:tx>
            <c:strRef>
              <c:f>tabulacion!$A$61</c:f>
              <c:strCache>
                <c:ptCount val="1"/>
                <c:pt idx="0">
                  <c:v>c) Los detalles del producto y su precio fueron claros totalmente.</c:v>
                </c:pt>
              </c:strCache>
            </c:strRef>
          </c:tx>
          <c:dLbls>
            <c:txPr>
              <a:bodyPr/>
              <a:lstStyle/>
              <a:p>
                <a:pPr>
                  <a:defRPr lang="es-ES" sz="1400"/>
                </a:pPr>
                <a:endParaRPr lang="es-EC"/>
              </a:p>
            </c:txPr>
            <c:showVal val="1"/>
          </c:dLbls>
          <c:val>
            <c:numRef>
              <c:f>tabulacion!$B$62:$F$62</c:f>
              <c:numCache>
                <c:formatCode>0%</c:formatCode>
                <c:ptCount val="5"/>
                <c:pt idx="0">
                  <c:v>7.8534031413613342E-3</c:v>
                </c:pt>
                <c:pt idx="1">
                  <c:v>6.2827225130890132E-2</c:v>
                </c:pt>
                <c:pt idx="2">
                  <c:v>0.46596858638743893</c:v>
                </c:pt>
                <c:pt idx="3">
                  <c:v>0.42146596858638741</c:v>
                </c:pt>
                <c:pt idx="4">
                  <c:v>4.1884816753926704E-2</c:v>
                </c:pt>
              </c:numCache>
            </c:numRef>
          </c:val>
        </c:ser>
        <c:ser>
          <c:idx val="3"/>
          <c:order val="3"/>
          <c:tx>
            <c:strRef>
              <c:f>tabulacion!$A$63</c:f>
              <c:strCache>
                <c:ptCount val="1"/>
                <c:pt idx="0">
                  <c:v>d) Son los productos que usted recibe de la calidad y cantidad solicitada</c:v>
                </c:pt>
              </c:strCache>
            </c:strRef>
          </c:tx>
          <c:dLbls>
            <c:dLbl>
              <c:idx val="3"/>
              <c:layout>
                <c:manualLayout>
                  <c:x val="5.9523809523809521E-3"/>
                  <c:y val="5.2681383757325156E-17"/>
                </c:manualLayout>
              </c:layout>
              <c:showVal val="1"/>
            </c:dLbl>
            <c:txPr>
              <a:bodyPr/>
              <a:lstStyle/>
              <a:p>
                <a:pPr>
                  <a:defRPr lang="es-ES" sz="1400"/>
                </a:pPr>
                <a:endParaRPr lang="es-EC"/>
              </a:p>
            </c:txPr>
            <c:showVal val="1"/>
          </c:dLbls>
          <c:val>
            <c:numRef>
              <c:f>tabulacion!$B$64:$F$64</c:f>
              <c:numCache>
                <c:formatCode>0%</c:formatCode>
                <c:ptCount val="5"/>
                <c:pt idx="0" formatCode="General">
                  <c:v>0</c:v>
                </c:pt>
                <c:pt idx="1">
                  <c:v>1.3089005235602287E-2</c:v>
                </c:pt>
                <c:pt idx="2">
                  <c:v>4.9738219895288704E-2</c:v>
                </c:pt>
                <c:pt idx="3">
                  <c:v>0.4083769633507926</c:v>
                </c:pt>
                <c:pt idx="4">
                  <c:v>0.52879581151833432</c:v>
                </c:pt>
              </c:numCache>
            </c:numRef>
          </c:val>
        </c:ser>
        <c:ser>
          <c:idx val="4"/>
          <c:order val="4"/>
          <c:tx>
            <c:strRef>
              <c:f>tabulacion!$A$65</c:f>
              <c:strCache>
                <c:ptCount val="1"/>
                <c:pt idx="0">
                  <c:v>e) Se encontraba el producto que usted solicitaba en stock</c:v>
                </c:pt>
              </c:strCache>
            </c:strRef>
          </c:tx>
          <c:dLbls>
            <c:txPr>
              <a:bodyPr/>
              <a:lstStyle/>
              <a:p>
                <a:pPr>
                  <a:defRPr lang="es-ES" sz="1400"/>
                </a:pPr>
                <a:endParaRPr lang="es-EC"/>
              </a:p>
            </c:txPr>
            <c:showVal val="1"/>
          </c:dLbls>
          <c:val>
            <c:numRef>
              <c:f>tabulacion!$B$66:$F$66</c:f>
              <c:numCache>
                <c:formatCode>0%</c:formatCode>
                <c:ptCount val="5"/>
                <c:pt idx="0">
                  <c:v>0.17801047120418848</c:v>
                </c:pt>
                <c:pt idx="1">
                  <c:v>0.20418848167539491</c:v>
                </c:pt>
                <c:pt idx="2">
                  <c:v>0.33769633507853408</c:v>
                </c:pt>
                <c:pt idx="3">
                  <c:v>0.23036649214659882</c:v>
                </c:pt>
                <c:pt idx="4">
                  <c:v>4.9738219895288704E-2</c:v>
                </c:pt>
              </c:numCache>
            </c:numRef>
          </c:val>
        </c:ser>
        <c:dLbls>
          <c:showVal val="1"/>
        </c:dLbls>
        <c:overlap val="-25"/>
        <c:axId val="76476800"/>
        <c:axId val="76478336"/>
      </c:barChart>
      <c:catAx>
        <c:axId val="76476800"/>
        <c:scaling>
          <c:orientation val="minMax"/>
        </c:scaling>
        <c:axPos val="b"/>
        <c:numFmt formatCode="General" sourceLinked="1"/>
        <c:majorTickMark val="none"/>
        <c:tickLblPos val="nextTo"/>
        <c:txPr>
          <a:bodyPr/>
          <a:lstStyle/>
          <a:p>
            <a:pPr>
              <a:defRPr lang="es-ES"/>
            </a:pPr>
            <a:endParaRPr lang="es-EC"/>
          </a:p>
        </c:txPr>
        <c:crossAx val="76478336"/>
        <c:crosses val="autoZero"/>
        <c:auto val="1"/>
        <c:lblAlgn val="ctr"/>
        <c:lblOffset val="100"/>
      </c:catAx>
      <c:valAx>
        <c:axId val="76478336"/>
        <c:scaling>
          <c:orientation val="minMax"/>
        </c:scaling>
        <c:delete val="1"/>
        <c:axPos val="l"/>
        <c:numFmt formatCode="0%" sourceLinked="1"/>
        <c:tickLblPos val="none"/>
        <c:crossAx val="76476800"/>
        <c:crosses val="autoZero"/>
        <c:crossBetween val="between"/>
      </c:valAx>
    </c:plotArea>
    <c:legend>
      <c:legendPos val="r"/>
      <c:layout>
        <c:manualLayout>
          <c:xMode val="edge"/>
          <c:yMode val="edge"/>
          <c:x val="9.7625609298837748E-2"/>
          <c:y val="7.3647162639152747E-2"/>
          <c:w val="0.8254098360655856"/>
          <c:h val="0.22492442755000491"/>
        </c:manualLayout>
      </c:layout>
      <c:txPr>
        <a:bodyPr/>
        <a:lstStyle/>
        <a:p>
          <a:pPr>
            <a:defRPr lang="es-ES" sz="1200"/>
          </a:pPr>
          <a:endParaRPr lang="es-EC"/>
        </a:p>
      </c:txPr>
    </c:legend>
    <c:plotVisOnly val="1"/>
    <c:dispBlanksAs val="gap"/>
  </c:chart>
  <c:txPr>
    <a:bodyPr/>
    <a:lstStyle/>
    <a:p>
      <a:pPr>
        <a:defRPr sz="1800"/>
      </a:pPr>
      <a:endParaRPr lang="es-EC"/>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EC"/>
  <c:style val="42"/>
  <c:chart>
    <c:title>
      <c:tx>
        <c:rich>
          <a:bodyPr/>
          <a:lstStyle/>
          <a:p>
            <a:pPr>
              <a:defRPr lang="es-ES"/>
            </a:pPr>
            <a:r>
              <a:rPr lang="es-ES"/>
              <a:t>OPINION DEL SERVICIO</a:t>
            </a:r>
          </a:p>
        </c:rich>
      </c:tx>
      <c:layout>
        <c:manualLayout>
          <c:xMode val="edge"/>
          <c:yMode val="edge"/>
          <c:x val="0.29037507129577345"/>
          <c:y val="0"/>
        </c:manualLayout>
      </c:layout>
    </c:title>
    <c:plotArea>
      <c:layout>
        <c:manualLayout>
          <c:layoutTarget val="inner"/>
          <c:xMode val="edge"/>
          <c:yMode val="edge"/>
          <c:x val="1.5573779287182224E-2"/>
          <c:y val="0.28173024708118238"/>
          <c:w val="0.95573770491803278"/>
          <c:h val="0.60058082179382755"/>
        </c:manualLayout>
      </c:layout>
      <c:barChart>
        <c:barDir val="col"/>
        <c:grouping val="clustered"/>
        <c:ser>
          <c:idx val="0"/>
          <c:order val="0"/>
          <c:tx>
            <c:strRef>
              <c:f>tabulacion!$A$68</c:f>
              <c:strCache>
                <c:ptCount val="1"/>
                <c:pt idx="0">
                  <c:v>a) Realizo sus compras en el tiempo estimado.</c:v>
                </c:pt>
              </c:strCache>
            </c:strRef>
          </c:tx>
          <c:dLbls>
            <c:txPr>
              <a:bodyPr/>
              <a:lstStyle/>
              <a:p>
                <a:pPr>
                  <a:defRPr lang="es-ES" sz="1400"/>
                </a:pPr>
                <a:endParaRPr lang="es-EC"/>
              </a:p>
            </c:txPr>
            <c:showVal val="1"/>
          </c:dLbls>
          <c:val>
            <c:numRef>
              <c:f>tabulacion!$B$69:$F$69</c:f>
              <c:numCache>
                <c:formatCode>0%</c:formatCode>
                <c:ptCount val="5"/>
                <c:pt idx="0">
                  <c:v>0.17015706806282724</c:v>
                </c:pt>
                <c:pt idx="1">
                  <c:v>0.20157068062827219</c:v>
                </c:pt>
                <c:pt idx="2">
                  <c:v>0.41099476439791044</c:v>
                </c:pt>
                <c:pt idx="3">
                  <c:v>0.14397905759162524</c:v>
                </c:pt>
                <c:pt idx="4">
                  <c:v>7.3298429319371833E-2</c:v>
                </c:pt>
              </c:numCache>
            </c:numRef>
          </c:val>
        </c:ser>
        <c:ser>
          <c:idx val="1"/>
          <c:order val="1"/>
          <c:tx>
            <c:strRef>
              <c:f>tabulacion!$A$70</c:f>
              <c:strCache>
                <c:ptCount val="1"/>
                <c:pt idx="0">
                  <c:v>b) Como valora el servicio prestado.</c:v>
                </c:pt>
              </c:strCache>
            </c:strRef>
          </c:tx>
          <c:dLbls>
            <c:dLbl>
              <c:idx val="1"/>
              <c:layout>
                <c:manualLayout>
                  <c:x val="-7.9365079365079413E-3"/>
                  <c:y val="1.7241379310344827E-2"/>
                </c:manualLayout>
              </c:layout>
              <c:showVal val="1"/>
            </c:dLbl>
            <c:dLbl>
              <c:idx val="3"/>
              <c:layout>
                <c:manualLayout>
                  <c:x val="9.920634920634986E-3"/>
                  <c:y val="-3.1609195402299048E-2"/>
                </c:manualLayout>
              </c:layout>
              <c:showVal val="1"/>
            </c:dLbl>
            <c:txPr>
              <a:bodyPr/>
              <a:lstStyle/>
              <a:p>
                <a:pPr>
                  <a:defRPr lang="es-ES" sz="1400"/>
                </a:pPr>
                <a:endParaRPr lang="es-EC"/>
              </a:p>
            </c:txPr>
            <c:showVal val="1"/>
          </c:dLbls>
          <c:val>
            <c:numRef>
              <c:f>tabulacion!$B$71:$F$71</c:f>
              <c:numCache>
                <c:formatCode>0%</c:formatCode>
                <c:ptCount val="5"/>
                <c:pt idx="0">
                  <c:v>0.1256544502617801</c:v>
                </c:pt>
                <c:pt idx="1">
                  <c:v>0.17539267015706841</c:v>
                </c:pt>
                <c:pt idx="2">
                  <c:v>0.46596858638743893</c:v>
                </c:pt>
                <c:pt idx="3">
                  <c:v>0.14659685863874342</c:v>
                </c:pt>
                <c:pt idx="4">
                  <c:v>8.6387434554973816E-2</c:v>
                </c:pt>
              </c:numCache>
            </c:numRef>
          </c:val>
        </c:ser>
        <c:ser>
          <c:idx val="2"/>
          <c:order val="2"/>
          <c:tx>
            <c:strRef>
              <c:f>tabulacion!$A$72</c:f>
              <c:strCache>
                <c:ptCount val="1"/>
                <c:pt idx="0">
                  <c:v>c) El tiempo de entrega le ha parecido oportuno.</c:v>
                </c:pt>
              </c:strCache>
            </c:strRef>
          </c:tx>
          <c:dLbls>
            <c:dLbl>
              <c:idx val="3"/>
              <c:layout>
                <c:manualLayout>
                  <c:x val="2.7777777777778054E-2"/>
                  <c:y val="0"/>
                </c:manualLayout>
              </c:layout>
              <c:showVal val="1"/>
            </c:dLbl>
            <c:txPr>
              <a:bodyPr/>
              <a:lstStyle/>
              <a:p>
                <a:pPr>
                  <a:defRPr lang="es-ES" sz="1400"/>
                </a:pPr>
                <a:endParaRPr lang="es-EC"/>
              </a:p>
            </c:txPr>
            <c:showVal val="1"/>
          </c:dLbls>
          <c:val>
            <c:numRef>
              <c:f>tabulacion!$B$73:$F$73</c:f>
              <c:numCache>
                <c:formatCode>0%</c:formatCode>
                <c:ptCount val="5"/>
                <c:pt idx="0">
                  <c:v>0.20418848167539491</c:v>
                </c:pt>
                <c:pt idx="1">
                  <c:v>0.25916230366492182</c:v>
                </c:pt>
                <c:pt idx="2">
                  <c:v>0.29057591623036688</c:v>
                </c:pt>
                <c:pt idx="3">
                  <c:v>0.14659685863874342</c:v>
                </c:pt>
                <c:pt idx="4">
                  <c:v>9.9476439790575924E-2</c:v>
                </c:pt>
              </c:numCache>
            </c:numRef>
          </c:val>
        </c:ser>
        <c:dLbls>
          <c:showVal val="1"/>
        </c:dLbls>
        <c:overlap val="-25"/>
        <c:axId val="76509952"/>
        <c:axId val="76511488"/>
      </c:barChart>
      <c:catAx>
        <c:axId val="76509952"/>
        <c:scaling>
          <c:orientation val="minMax"/>
        </c:scaling>
        <c:axPos val="b"/>
        <c:numFmt formatCode="General" sourceLinked="1"/>
        <c:majorTickMark val="none"/>
        <c:tickLblPos val="nextTo"/>
        <c:txPr>
          <a:bodyPr/>
          <a:lstStyle/>
          <a:p>
            <a:pPr>
              <a:defRPr lang="es-ES"/>
            </a:pPr>
            <a:endParaRPr lang="es-EC"/>
          </a:p>
        </c:txPr>
        <c:crossAx val="76511488"/>
        <c:crosses val="autoZero"/>
        <c:auto val="1"/>
        <c:lblAlgn val="ctr"/>
        <c:lblOffset val="100"/>
      </c:catAx>
      <c:valAx>
        <c:axId val="76511488"/>
        <c:scaling>
          <c:orientation val="minMax"/>
        </c:scaling>
        <c:delete val="1"/>
        <c:axPos val="l"/>
        <c:numFmt formatCode="0%" sourceLinked="1"/>
        <c:tickLblPos val="none"/>
        <c:crossAx val="76509952"/>
        <c:crosses val="autoZero"/>
        <c:crossBetween val="between"/>
      </c:valAx>
    </c:plotArea>
    <c:legend>
      <c:legendPos val="r"/>
      <c:layout>
        <c:manualLayout>
          <c:xMode val="edge"/>
          <c:yMode val="edge"/>
          <c:x val="2.4284381059890586E-2"/>
          <c:y val="0.10262803893557312"/>
          <c:w val="0.90470366886171216"/>
          <c:h val="0.14607136392433703"/>
        </c:manualLayout>
      </c:layout>
      <c:txPr>
        <a:bodyPr/>
        <a:lstStyle/>
        <a:p>
          <a:pPr>
            <a:defRPr lang="es-ES" sz="1400"/>
          </a:pPr>
          <a:endParaRPr lang="es-EC"/>
        </a:p>
      </c:txPr>
    </c:legend>
    <c:plotVisOnly val="1"/>
    <c:dispBlanksAs val="gap"/>
  </c:chart>
  <c:txPr>
    <a:bodyPr/>
    <a:lstStyle/>
    <a:p>
      <a:pPr>
        <a:defRPr sz="1800"/>
      </a:pPr>
      <a:endParaRPr lang="es-EC"/>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EC"/>
  <c:style val="42"/>
  <c:chart>
    <c:title>
      <c:tx>
        <c:rich>
          <a:bodyPr/>
          <a:lstStyle/>
          <a:p>
            <a:pPr>
              <a:defRPr lang="es-ES"/>
            </a:pPr>
            <a:r>
              <a:rPr lang="es-ES"/>
              <a:t>OPINION DE LA ATENCION</a:t>
            </a:r>
          </a:p>
        </c:rich>
      </c:tx>
      <c:layout>
        <c:manualLayout>
          <c:xMode val="edge"/>
          <c:yMode val="edge"/>
          <c:x val="0.26541618210235757"/>
          <c:y val="0"/>
        </c:manualLayout>
      </c:layout>
    </c:title>
    <c:plotArea>
      <c:layout>
        <c:manualLayout>
          <c:layoutTarget val="inner"/>
          <c:xMode val="edge"/>
          <c:yMode val="edge"/>
          <c:x val="1.5573770491803402E-2"/>
          <c:y val="0.26048398045071952"/>
          <c:w val="0.95573770491803278"/>
          <c:h val="0.6230577427821522"/>
        </c:manualLayout>
      </c:layout>
      <c:barChart>
        <c:barDir val="col"/>
        <c:grouping val="clustered"/>
        <c:ser>
          <c:idx val="0"/>
          <c:order val="0"/>
          <c:tx>
            <c:strRef>
              <c:f>tabulacion!$A$75</c:f>
              <c:strCache>
                <c:ptCount val="1"/>
                <c:pt idx="0">
                  <c:v>a) La venta se realizo rápidamente.</c:v>
                </c:pt>
              </c:strCache>
            </c:strRef>
          </c:tx>
          <c:dLbls>
            <c:txPr>
              <a:bodyPr/>
              <a:lstStyle/>
              <a:p>
                <a:pPr>
                  <a:defRPr lang="es-ES" sz="1400"/>
                </a:pPr>
                <a:endParaRPr lang="es-EC"/>
              </a:p>
            </c:txPr>
            <c:showVal val="1"/>
          </c:dLbls>
          <c:val>
            <c:numRef>
              <c:f>tabulacion!$B$76:$F$76</c:f>
              <c:numCache>
                <c:formatCode>0%</c:formatCode>
                <c:ptCount val="5"/>
                <c:pt idx="0">
                  <c:v>0.11256544502617873</c:v>
                </c:pt>
                <c:pt idx="1">
                  <c:v>0.15183246073298576</c:v>
                </c:pt>
                <c:pt idx="2">
                  <c:v>0.40314136125654448</c:v>
                </c:pt>
                <c:pt idx="3">
                  <c:v>0.17539267015706841</c:v>
                </c:pt>
                <c:pt idx="4">
                  <c:v>0.15706806282722827</c:v>
                </c:pt>
              </c:numCache>
            </c:numRef>
          </c:val>
        </c:ser>
        <c:ser>
          <c:idx val="1"/>
          <c:order val="1"/>
          <c:tx>
            <c:strRef>
              <c:f>tabulacion!$A$77</c:f>
              <c:strCache>
                <c:ptCount val="1"/>
                <c:pt idx="0">
                  <c:v>b) Si solicita información del producto la obtiene satisfactoriamente.</c:v>
                </c:pt>
              </c:strCache>
            </c:strRef>
          </c:tx>
          <c:dLbls>
            <c:dLbl>
              <c:idx val="2"/>
              <c:layout>
                <c:manualLayout>
                  <c:x val="3.9682539682539802E-3"/>
                  <c:y val="-1.4367816091954075E-2"/>
                </c:manualLayout>
              </c:layout>
              <c:showVal val="1"/>
            </c:dLbl>
            <c:txPr>
              <a:bodyPr/>
              <a:lstStyle/>
              <a:p>
                <a:pPr>
                  <a:defRPr lang="es-ES" sz="1400"/>
                </a:pPr>
                <a:endParaRPr lang="es-EC"/>
              </a:p>
            </c:txPr>
            <c:showVal val="1"/>
          </c:dLbls>
          <c:val>
            <c:numRef>
              <c:f>tabulacion!$B$78:$F$78</c:f>
              <c:numCache>
                <c:formatCode>0%</c:formatCode>
                <c:ptCount val="5"/>
                <c:pt idx="0">
                  <c:v>0.20157068062827219</c:v>
                </c:pt>
                <c:pt idx="1">
                  <c:v>0.21989528795811544</c:v>
                </c:pt>
                <c:pt idx="2">
                  <c:v>0.31675392670157065</c:v>
                </c:pt>
                <c:pt idx="3">
                  <c:v>0.14659685863874342</c:v>
                </c:pt>
                <c:pt idx="4">
                  <c:v>0.11518324607329969</c:v>
                </c:pt>
              </c:numCache>
            </c:numRef>
          </c:val>
        </c:ser>
        <c:ser>
          <c:idx val="2"/>
          <c:order val="2"/>
          <c:tx>
            <c:strRef>
              <c:f>tabulacion!$A$79</c:f>
              <c:strCache>
                <c:ptCount val="1"/>
                <c:pt idx="0">
                  <c:v>c) Fue la vendedora amable y cordial en el trato </c:v>
                </c:pt>
              </c:strCache>
            </c:strRef>
          </c:tx>
          <c:dLbls>
            <c:dLbl>
              <c:idx val="4"/>
              <c:layout>
                <c:manualLayout>
                  <c:x val="3.9682539682539802E-3"/>
                  <c:y val="-1.7241379310344827E-2"/>
                </c:manualLayout>
              </c:layout>
              <c:showVal val="1"/>
            </c:dLbl>
            <c:txPr>
              <a:bodyPr/>
              <a:lstStyle/>
              <a:p>
                <a:pPr>
                  <a:defRPr lang="es-ES" sz="1400"/>
                </a:pPr>
                <a:endParaRPr lang="es-EC"/>
              </a:p>
            </c:txPr>
            <c:showVal val="1"/>
          </c:dLbls>
          <c:val>
            <c:numRef>
              <c:f>tabulacion!$B$80:$F$80</c:f>
              <c:numCache>
                <c:formatCode>0%</c:formatCode>
                <c:ptCount val="5"/>
                <c:pt idx="0">
                  <c:v>0.11256544502617873</c:v>
                </c:pt>
                <c:pt idx="1">
                  <c:v>0.17801047120418848</c:v>
                </c:pt>
                <c:pt idx="2">
                  <c:v>0.29057591623036688</c:v>
                </c:pt>
                <c:pt idx="3">
                  <c:v>0.28534031413612565</c:v>
                </c:pt>
                <c:pt idx="4">
                  <c:v>0.13350785340314136</c:v>
                </c:pt>
              </c:numCache>
            </c:numRef>
          </c:val>
        </c:ser>
        <c:ser>
          <c:idx val="3"/>
          <c:order val="3"/>
          <c:tx>
            <c:strRef>
              <c:f>tabulacion!$A$81</c:f>
              <c:strCache>
                <c:ptCount val="1"/>
                <c:pt idx="0">
                  <c:v>d) Tuvo la vendedora disposición de escuchar sus necesidades</c:v>
                </c:pt>
              </c:strCache>
            </c:strRef>
          </c:tx>
          <c:dLbls>
            <c:dLbl>
              <c:idx val="4"/>
              <c:layout>
                <c:manualLayout>
                  <c:x val="-1.5873015873015879E-2"/>
                  <c:y val="-5.7471264367816317E-3"/>
                </c:manualLayout>
              </c:layout>
              <c:showVal val="1"/>
            </c:dLbl>
            <c:txPr>
              <a:bodyPr/>
              <a:lstStyle/>
              <a:p>
                <a:pPr>
                  <a:defRPr lang="es-ES" sz="1400"/>
                </a:pPr>
                <a:endParaRPr lang="es-EC"/>
              </a:p>
            </c:txPr>
            <c:showVal val="1"/>
          </c:dLbls>
          <c:val>
            <c:numRef>
              <c:f>tabulacion!$B$82:$F$82</c:f>
              <c:numCache>
                <c:formatCode>0%</c:formatCode>
                <c:ptCount val="5"/>
                <c:pt idx="0">
                  <c:v>5.4973821989529034E-2</c:v>
                </c:pt>
                <c:pt idx="1">
                  <c:v>0.11780104712041886</c:v>
                </c:pt>
                <c:pt idx="2">
                  <c:v>0.35602094240837695</c:v>
                </c:pt>
                <c:pt idx="3">
                  <c:v>0.23821989528795959</c:v>
                </c:pt>
                <c:pt idx="4">
                  <c:v>0.23298429319371741</c:v>
                </c:pt>
              </c:numCache>
            </c:numRef>
          </c:val>
        </c:ser>
        <c:ser>
          <c:idx val="4"/>
          <c:order val="4"/>
          <c:tx>
            <c:strRef>
              <c:f>tabulacion!$A$83</c:f>
              <c:strCache>
                <c:ptCount val="1"/>
                <c:pt idx="0">
                  <c:v>e) hubo resolución de todas las inquietudes</c:v>
                </c:pt>
              </c:strCache>
            </c:strRef>
          </c:tx>
          <c:dLbls>
            <c:dLbl>
              <c:idx val="1"/>
              <c:layout>
                <c:manualLayout>
                  <c:x val="1.1904761904761921E-2"/>
                  <c:y val="5.7471264367816317E-3"/>
                </c:manualLayout>
              </c:layout>
              <c:showVal val="1"/>
            </c:dLbl>
            <c:dLbl>
              <c:idx val="4"/>
              <c:layout>
                <c:manualLayout>
                  <c:x val="1.7857142857142856E-2"/>
                  <c:y val="-2.8735632183908163E-3"/>
                </c:manualLayout>
              </c:layout>
              <c:showVal val="1"/>
            </c:dLbl>
            <c:txPr>
              <a:bodyPr/>
              <a:lstStyle/>
              <a:p>
                <a:pPr>
                  <a:defRPr lang="es-ES" sz="1400"/>
                </a:pPr>
                <a:endParaRPr lang="es-EC"/>
              </a:p>
            </c:txPr>
            <c:showVal val="1"/>
          </c:dLbls>
          <c:val>
            <c:numRef>
              <c:f>tabulacion!$B$84:$F$84</c:f>
              <c:numCache>
                <c:formatCode>0%</c:formatCode>
                <c:ptCount val="5"/>
                <c:pt idx="0">
                  <c:v>2.3560209424083791E-2</c:v>
                </c:pt>
                <c:pt idx="1">
                  <c:v>0.1020942408376975</c:v>
                </c:pt>
                <c:pt idx="2">
                  <c:v>0.20942408376963498</c:v>
                </c:pt>
                <c:pt idx="3">
                  <c:v>0.42931937172775486</c:v>
                </c:pt>
                <c:pt idx="4">
                  <c:v>0.2356020942408377</c:v>
                </c:pt>
              </c:numCache>
            </c:numRef>
          </c:val>
        </c:ser>
        <c:dLbls>
          <c:showVal val="1"/>
        </c:dLbls>
        <c:overlap val="-25"/>
        <c:axId val="76554240"/>
        <c:axId val="76555776"/>
      </c:barChart>
      <c:catAx>
        <c:axId val="76554240"/>
        <c:scaling>
          <c:orientation val="minMax"/>
        </c:scaling>
        <c:axPos val="b"/>
        <c:numFmt formatCode="General" sourceLinked="1"/>
        <c:majorTickMark val="none"/>
        <c:tickLblPos val="nextTo"/>
        <c:txPr>
          <a:bodyPr/>
          <a:lstStyle/>
          <a:p>
            <a:pPr>
              <a:defRPr lang="es-ES"/>
            </a:pPr>
            <a:endParaRPr lang="es-EC"/>
          </a:p>
        </c:txPr>
        <c:crossAx val="76555776"/>
        <c:crosses val="autoZero"/>
        <c:auto val="1"/>
        <c:lblAlgn val="ctr"/>
        <c:lblOffset val="100"/>
      </c:catAx>
      <c:valAx>
        <c:axId val="76555776"/>
        <c:scaling>
          <c:orientation val="minMax"/>
        </c:scaling>
        <c:delete val="1"/>
        <c:axPos val="l"/>
        <c:numFmt formatCode="0%" sourceLinked="1"/>
        <c:tickLblPos val="none"/>
        <c:crossAx val="76554240"/>
        <c:crosses val="autoZero"/>
        <c:crossBetween val="between"/>
      </c:valAx>
    </c:plotArea>
    <c:legend>
      <c:legendPos val="r"/>
      <c:layout>
        <c:manualLayout>
          <c:xMode val="edge"/>
          <c:yMode val="edge"/>
          <c:x val="0.10491811171769098"/>
          <c:y val="8.3678868250148766E-2"/>
          <c:w val="0.7885245901639345"/>
          <c:h val="0.20965532600069639"/>
        </c:manualLayout>
      </c:layout>
      <c:txPr>
        <a:bodyPr/>
        <a:lstStyle/>
        <a:p>
          <a:pPr>
            <a:defRPr lang="es-ES" sz="1400"/>
          </a:pPr>
          <a:endParaRPr lang="es-EC"/>
        </a:p>
      </c:txPr>
    </c:legend>
    <c:plotVisOnly val="1"/>
    <c:dispBlanksAs val="gap"/>
  </c:chart>
  <c:txPr>
    <a:bodyPr/>
    <a:lstStyle/>
    <a:p>
      <a:pPr>
        <a:defRPr sz="1800"/>
      </a:pPr>
      <a:endParaRPr lang="es-EC"/>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s-EC"/>
  <c:style val="42"/>
  <c:chart>
    <c:title>
      <c:tx>
        <c:rich>
          <a:bodyPr/>
          <a:lstStyle/>
          <a:p>
            <a:pPr>
              <a:defRPr lang="es-ES"/>
            </a:pPr>
            <a:r>
              <a:rPr lang="es-ES"/>
              <a:t>OPINION DE LA IMAGEN</a:t>
            </a:r>
          </a:p>
        </c:rich>
      </c:tx>
      <c:layout>
        <c:manualLayout>
          <c:xMode val="edge"/>
          <c:yMode val="edge"/>
          <c:x val="0.27962126206472548"/>
          <c:y val="0"/>
        </c:manualLayout>
      </c:layout>
    </c:title>
    <c:plotArea>
      <c:layout>
        <c:manualLayout>
          <c:layoutTarget val="inner"/>
          <c:xMode val="edge"/>
          <c:yMode val="edge"/>
          <c:x val="1.5573770491803402E-2"/>
          <c:y val="0.29714702688026068"/>
          <c:w val="0.95573770491803278"/>
          <c:h val="0.5863946963526111"/>
        </c:manualLayout>
      </c:layout>
      <c:barChart>
        <c:barDir val="col"/>
        <c:grouping val="clustered"/>
        <c:ser>
          <c:idx val="0"/>
          <c:order val="0"/>
          <c:tx>
            <c:strRef>
              <c:f>tabulacion!$A$86</c:f>
              <c:strCache>
                <c:ptCount val="1"/>
                <c:pt idx="0">
                  <c:v>a) ¿Se encuentra el local y su fachada en optimas condiciones?</c:v>
                </c:pt>
              </c:strCache>
            </c:strRef>
          </c:tx>
          <c:dLbls>
            <c:txPr>
              <a:bodyPr/>
              <a:lstStyle/>
              <a:p>
                <a:pPr>
                  <a:defRPr lang="es-ES" sz="1400"/>
                </a:pPr>
                <a:endParaRPr lang="es-EC"/>
              </a:p>
            </c:txPr>
            <c:showVal val="1"/>
          </c:dLbls>
          <c:val>
            <c:numRef>
              <c:f>tabulacion!$B$87:$F$87</c:f>
              <c:numCache>
                <c:formatCode>0%</c:formatCode>
                <c:ptCount val="5"/>
                <c:pt idx="0">
                  <c:v>4.9738219895288704E-2</c:v>
                </c:pt>
                <c:pt idx="1">
                  <c:v>9.6858638743455544E-2</c:v>
                </c:pt>
                <c:pt idx="2">
                  <c:v>0.37696335078534032</c:v>
                </c:pt>
                <c:pt idx="3">
                  <c:v>0.31675392670157065</c:v>
                </c:pt>
                <c:pt idx="4">
                  <c:v>0.15968586387434591</c:v>
                </c:pt>
              </c:numCache>
            </c:numRef>
          </c:val>
        </c:ser>
        <c:ser>
          <c:idx val="1"/>
          <c:order val="1"/>
          <c:tx>
            <c:strRef>
              <c:f>tabulacion!$A$88</c:f>
              <c:strCache>
                <c:ptCount val="1"/>
                <c:pt idx="0">
                  <c:v>b) El ambiente en general es agradable y se encuentra limpio y ordenado</c:v>
                </c:pt>
              </c:strCache>
            </c:strRef>
          </c:tx>
          <c:dLbls>
            <c:dLbl>
              <c:idx val="3"/>
              <c:layout>
                <c:manualLayout>
                  <c:x val="1.5873015873015879E-2"/>
                  <c:y val="0"/>
                </c:manualLayout>
              </c:layout>
              <c:showVal val="1"/>
            </c:dLbl>
            <c:txPr>
              <a:bodyPr/>
              <a:lstStyle/>
              <a:p>
                <a:pPr>
                  <a:defRPr lang="es-ES" sz="1400"/>
                </a:pPr>
                <a:endParaRPr lang="es-EC"/>
              </a:p>
            </c:txPr>
            <c:showVal val="1"/>
          </c:dLbls>
          <c:val>
            <c:numRef>
              <c:f>tabulacion!$B$89:$F$89</c:f>
              <c:numCache>
                <c:formatCode>0%</c:formatCode>
                <c:ptCount val="5"/>
                <c:pt idx="0">
                  <c:v>9.1623036649214673E-2</c:v>
                </c:pt>
                <c:pt idx="1">
                  <c:v>0.17015706806282724</c:v>
                </c:pt>
                <c:pt idx="2">
                  <c:v>0.32460732984293439</c:v>
                </c:pt>
                <c:pt idx="3">
                  <c:v>0.30104712041884818</c:v>
                </c:pt>
                <c:pt idx="4">
                  <c:v>0.11256544502617873</c:v>
                </c:pt>
              </c:numCache>
            </c:numRef>
          </c:val>
        </c:ser>
        <c:ser>
          <c:idx val="2"/>
          <c:order val="2"/>
          <c:tx>
            <c:strRef>
              <c:f>tabulacion!$A$90</c:f>
              <c:strCache>
                <c:ptCount val="1"/>
                <c:pt idx="0">
                  <c:v>c) La apariencia e imagen del personal es correcta: aseo y vestimenta</c:v>
                </c:pt>
              </c:strCache>
            </c:strRef>
          </c:tx>
          <c:dLbls>
            <c:dLbl>
              <c:idx val="2"/>
              <c:layout>
                <c:manualLayout>
                  <c:x val="1.3888888888888984E-2"/>
                  <c:y val="-5.7471264367816317E-3"/>
                </c:manualLayout>
              </c:layout>
              <c:showVal val="1"/>
            </c:dLbl>
            <c:dLbl>
              <c:idx val="4"/>
              <c:layout>
                <c:manualLayout>
                  <c:x val="1.1904761904761921E-2"/>
                  <c:y val="-1.4367816091954019E-2"/>
                </c:manualLayout>
              </c:layout>
              <c:showVal val="1"/>
            </c:dLbl>
            <c:txPr>
              <a:bodyPr/>
              <a:lstStyle/>
              <a:p>
                <a:pPr>
                  <a:defRPr lang="es-ES" sz="1400"/>
                </a:pPr>
                <a:endParaRPr lang="es-EC"/>
              </a:p>
            </c:txPr>
            <c:showVal val="1"/>
          </c:dLbls>
          <c:val>
            <c:numRef>
              <c:f>tabulacion!$B$91:$F$91</c:f>
              <c:numCache>
                <c:formatCode>0%</c:formatCode>
                <c:ptCount val="5"/>
                <c:pt idx="0">
                  <c:v>0.18586387434554968</c:v>
                </c:pt>
                <c:pt idx="1">
                  <c:v>0.21727748691099694</c:v>
                </c:pt>
                <c:pt idx="2">
                  <c:v>0.32984293193717829</c:v>
                </c:pt>
                <c:pt idx="3">
                  <c:v>0.16230366492146597</c:v>
                </c:pt>
                <c:pt idx="4">
                  <c:v>0.10471204188481679</c:v>
                </c:pt>
              </c:numCache>
            </c:numRef>
          </c:val>
        </c:ser>
        <c:dLbls>
          <c:showVal val="1"/>
        </c:dLbls>
        <c:overlap val="-25"/>
        <c:axId val="76616064"/>
        <c:axId val="76617600"/>
      </c:barChart>
      <c:catAx>
        <c:axId val="76616064"/>
        <c:scaling>
          <c:orientation val="minMax"/>
        </c:scaling>
        <c:axPos val="b"/>
        <c:numFmt formatCode="General" sourceLinked="1"/>
        <c:majorTickMark val="none"/>
        <c:tickLblPos val="nextTo"/>
        <c:txPr>
          <a:bodyPr/>
          <a:lstStyle/>
          <a:p>
            <a:pPr>
              <a:defRPr lang="es-ES"/>
            </a:pPr>
            <a:endParaRPr lang="es-EC"/>
          </a:p>
        </c:txPr>
        <c:crossAx val="76617600"/>
        <c:crosses val="autoZero"/>
        <c:auto val="1"/>
        <c:lblAlgn val="ctr"/>
        <c:lblOffset val="100"/>
      </c:catAx>
      <c:valAx>
        <c:axId val="76617600"/>
        <c:scaling>
          <c:orientation val="minMax"/>
        </c:scaling>
        <c:delete val="1"/>
        <c:axPos val="l"/>
        <c:numFmt formatCode="0%" sourceLinked="1"/>
        <c:tickLblPos val="none"/>
        <c:crossAx val="76616064"/>
        <c:crosses val="autoZero"/>
        <c:crossBetween val="between"/>
      </c:valAx>
    </c:plotArea>
    <c:legend>
      <c:legendPos val="r"/>
      <c:layout>
        <c:manualLayout>
          <c:xMode val="edge"/>
          <c:yMode val="edge"/>
          <c:x val="4.2629515060617365E-2"/>
          <c:y val="7.4120645805894905E-2"/>
          <c:w val="0.92699068866391765"/>
          <c:h val="0.17500475156122847"/>
        </c:manualLayout>
      </c:layout>
      <c:txPr>
        <a:bodyPr/>
        <a:lstStyle/>
        <a:p>
          <a:pPr>
            <a:defRPr lang="es-ES" sz="1400"/>
          </a:pPr>
          <a:endParaRPr lang="es-EC"/>
        </a:p>
      </c:txPr>
    </c:legend>
    <c:plotVisOnly val="1"/>
    <c:dispBlanksAs val="gap"/>
  </c:chart>
  <c:txPr>
    <a:bodyPr/>
    <a:lstStyle/>
    <a:p>
      <a:pPr>
        <a:defRPr sz="1800"/>
      </a:pPr>
      <a:endParaRPr lang="es-EC"/>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75DFF77-DF09-4709-9FC5-C27CA14C03B6}" type="datetimeFigureOut">
              <a:rPr lang="es-ES"/>
              <a:pPr>
                <a:defRPr/>
              </a:pPr>
              <a:t>05/01/2010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64B0544-B719-461D-A622-EF881012080D}"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902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290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18C61F-6740-46D3-9A8C-1384F9414C18}" type="slidenum">
              <a:rPr lang="es-ES" smtClean="0"/>
              <a:pPr/>
              <a:t>38</a:t>
            </a:fld>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 Rectángulo"/>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4 Rectángulo"/>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5 Rectángulo"/>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7" name="27 Marcador de fecha"/>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55405116-C8FF-47E7-9B77-9D1601033F84}" type="datetimeFigureOut">
              <a:rPr lang="es-ES"/>
              <a:pPr>
                <a:defRPr/>
              </a:pPr>
              <a:t>05/01/2010</a:t>
            </a:fld>
            <a:endParaRPr lang="es-ES"/>
          </a:p>
        </p:txBody>
      </p:sp>
      <p:sp>
        <p:nvSpPr>
          <p:cNvPr id="10" name="16 Marcador de pie de página"/>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s-ES"/>
          </a:p>
        </p:txBody>
      </p:sp>
      <p:sp>
        <p:nvSpPr>
          <p:cNvPr id="11"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33D2B5FF-612C-4CBB-B0D9-CADB0F3255A8}"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98CE1B72-0CD6-471B-BC90-902295BB492D}" type="datetimeFigureOut">
              <a:rPr lang="es-ES"/>
              <a:pPr>
                <a:defRPr/>
              </a:pPr>
              <a:t>05/01/2010</a:t>
            </a:fld>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F8A73F8D-C054-4753-851D-59E161E5B699}"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4" name="3 Rectángulo"/>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4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5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1 Título vertical"/>
          <p:cNvSpPr>
            <a:spLocks noGrp="1"/>
          </p:cNvSpPr>
          <p:nvPr>
            <p:ph type="title" orient="vert"/>
          </p:nvPr>
        </p:nvSpPr>
        <p:spPr>
          <a:xfrm>
            <a:off x="6553200" y="609600"/>
            <a:ext cx="2057400" cy="5516563"/>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3 Marcador de fecha"/>
          <p:cNvSpPr>
            <a:spLocks noGrp="1"/>
          </p:cNvSpPr>
          <p:nvPr>
            <p:ph type="dt" sz="half" idx="10"/>
          </p:nvPr>
        </p:nvSpPr>
        <p:spPr>
          <a:xfrm>
            <a:off x="6553200" y="6248400"/>
            <a:ext cx="2209800" cy="365125"/>
          </a:xfrm>
        </p:spPr>
        <p:txBody>
          <a:bodyPr/>
          <a:lstStyle>
            <a:lvl1pPr>
              <a:defRPr/>
            </a:lvl1pPr>
          </a:lstStyle>
          <a:p>
            <a:pPr>
              <a:defRPr/>
            </a:pPr>
            <a:fld id="{A702129C-3060-4664-A090-B6F4AB0ECB2B}" type="datetimeFigureOut">
              <a:rPr lang="es-ES"/>
              <a:pPr>
                <a:defRPr/>
              </a:pPr>
              <a:t>05/01/2010</a:t>
            </a:fld>
            <a:endParaRPr lang="es-ES"/>
          </a:p>
        </p:txBody>
      </p:sp>
      <p:sp>
        <p:nvSpPr>
          <p:cNvPr id="8" name="4 Marcador de pie de página"/>
          <p:cNvSpPr>
            <a:spLocks noGrp="1"/>
          </p:cNvSpPr>
          <p:nvPr>
            <p:ph type="ftr" sz="quarter" idx="11"/>
          </p:nvPr>
        </p:nvSpPr>
        <p:spPr>
          <a:xfrm>
            <a:off x="457200" y="6248400"/>
            <a:ext cx="5573713" cy="365125"/>
          </a:xfrm>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a:xfrm rot="5400000">
            <a:off x="5989638" y="144462"/>
            <a:ext cx="533400" cy="244475"/>
          </a:xfrm>
        </p:spPr>
        <p:txBody>
          <a:bodyPr/>
          <a:lstStyle>
            <a:lvl1pPr>
              <a:defRPr/>
            </a:lvl1pPr>
          </a:lstStyle>
          <a:p>
            <a:pPr>
              <a:defRPr/>
            </a:pPr>
            <a:fld id="{671CFF47-748D-494D-B8E1-044D92ADAE12}"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600200"/>
            <a:ext cx="8229600" cy="4525963"/>
          </a:xfrm>
        </p:spPr>
        <p:txBody>
          <a:bodyPr>
            <a:normAutofit/>
          </a:bodyPr>
          <a:lstStyle/>
          <a:p>
            <a:pPr lvl="0"/>
            <a:endParaRPr lang="es-ES" noProof="0"/>
          </a:p>
        </p:txBody>
      </p:sp>
      <p:sp>
        <p:nvSpPr>
          <p:cNvPr id="4" name="3 Marcador de fecha"/>
          <p:cNvSpPr>
            <a:spLocks noGrp="1"/>
          </p:cNvSpPr>
          <p:nvPr>
            <p:ph type="dt" sz="half" idx="10"/>
          </p:nvPr>
        </p:nvSpPr>
        <p:spPr>
          <a:xfrm>
            <a:off x="457200" y="6245225"/>
            <a:ext cx="2133600" cy="476250"/>
          </a:xfrm>
        </p:spPr>
        <p:txBody>
          <a:bodyPr/>
          <a:lstStyle>
            <a:lvl1pPr>
              <a:defRPr/>
            </a:lvl1pPr>
          </a:lstStyle>
          <a:p>
            <a:pPr>
              <a:defRPr/>
            </a:pPr>
            <a:endParaRPr lang="es-ES"/>
          </a:p>
        </p:txBody>
      </p:sp>
      <p:sp>
        <p:nvSpPr>
          <p:cNvPr id="5" name="4 Marcador de pie de página"/>
          <p:cNvSpPr>
            <a:spLocks noGrp="1"/>
          </p:cNvSpPr>
          <p:nvPr>
            <p:ph type="ftr" sz="quarter" idx="11"/>
          </p:nvPr>
        </p:nvSpPr>
        <p:spPr>
          <a:xfrm>
            <a:off x="3124200" y="6245225"/>
            <a:ext cx="2895600" cy="476250"/>
          </a:xfrm>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a:xfrm>
            <a:off x="6553200" y="6245225"/>
            <a:ext cx="2133600" cy="476250"/>
          </a:xfrm>
        </p:spPr>
        <p:txBody>
          <a:bodyPr/>
          <a:lstStyle>
            <a:lvl1pPr>
              <a:defRPr/>
            </a:lvl1pPr>
          </a:lstStyle>
          <a:p>
            <a:pPr>
              <a:defRPr/>
            </a:pPr>
            <a:fld id="{BA41618F-AB85-434B-8516-37C7A43DCB6B}" type="slidenum">
              <a:rPr lang="es-ES"/>
              <a:pPr>
                <a:defRPr/>
              </a:pPr>
              <a:t>‹Nº›</a:t>
            </a:fld>
            <a:endParaRPr lang="es-E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lang="es-ES" smtClean="0"/>
              <a:t>Haga clic para modificar el estilo de título del patrón</a:t>
            </a:r>
            <a:endParaRPr lang="en-US"/>
          </a:p>
        </p:txBody>
      </p:sp>
      <p:sp>
        <p:nvSpPr>
          <p:cNvPr id="8" name="7 Marcador de contenido"/>
          <p:cNvSpPr>
            <a:spLocks noGrp="1"/>
          </p:cNvSpPr>
          <p:nvPr>
            <p:ph sz="quarter" idx="1"/>
          </p:nvPr>
        </p:nvSpPr>
        <p:spPr>
          <a:xfrm>
            <a:off x="612648" y="1600200"/>
            <a:ext cx="8153400" cy="4495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7C14A30A-6921-4AA7-8533-41AD4017B832}" type="datetimeFigureOut">
              <a:rPr lang="es-ES"/>
              <a:pPr>
                <a:defRPr/>
              </a:pPr>
              <a:t>05/01/2010</a:t>
            </a:fld>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245B8B75-80E8-4ED3-B51F-28CB0D7C694B}"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3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4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5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2 Marcador de texto"/>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s-ES" smtClean="0"/>
              <a:t>Haga clic para modificar el estilo de título del patrón</a:t>
            </a:r>
            <a:endParaRPr lang="en-US"/>
          </a:p>
        </p:txBody>
      </p:sp>
      <p:sp>
        <p:nvSpPr>
          <p:cNvPr id="7" name="11 Marcador de fecha"/>
          <p:cNvSpPr>
            <a:spLocks noGrp="1"/>
          </p:cNvSpPr>
          <p:nvPr>
            <p:ph type="dt" sz="half" idx="10"/>
          </p:nvPr>
        </p:nvSpPr>
        <p:spPr/>
        <p:txBody>
          <a:bodyPr/>
          <a:lstStyle>
            <a:lvl1pPr>
              <a:defRPr/>
            </a:lvl1pPr>
          </a:lstStyle>
          <a:p>
            <a:pPr>
              <a:defRPr/>
            </a:pPr>
            <a:fld id="{50C93A88-C292-4E78-AFB8-4CCEA3C81CF7}" type="datetimeFigureOut">
              <a:rPr lang="es-ES"/>
              <a:pPr>
                <a:defRPr/>
              </a:pPr>
              <a:t>05/01/2010</a:t>
            </a:fld>
            <a:endParaRPr lang="es-ES"/>
          </a:p>
        </p:txBody>
      </p:sp>
      <p:sp>
        <p:nvSpPr>
          <p:cNvPr id="8" name="12 Marcador de número de diapositiva"/>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F1315DB5-6372-49B4-8113-8AD1CDAAF994}" type="slidenum">
              <a:rPr lang="es-ES"/>
              <a:pPr>
                <a:defRPr/>
              </a:pPr>
              <a:t>‹Nº›</a:t>
            </a:fld>
            <a:endParaRPr lang="es-ES"/>
          </a:p>
        </p:txBody>
      </p:sp>
      <p:sp>
        <p:nvSpPr>
          <p:cNvPr id="9" name="13 Marcador de pie de página"/>
          <p:cNvSpPr>
            <a:spLocks noGrp="1"/>
          </p:cNvSpPr>
          <p:nvPr>
            <p:ph type="ftr" sz="quarter" idx="12"/>
          </p:nvPr>
        </p:nvSpPr>
        <p:spPr/>
        <p:txBody>
          <a:bodyPr/>
          <a:lstStyle>
            <a:lvl1pPr>
              <a:defRPr/>
            </a:lvl1pPr>
          </a:lstStyle>
          <a:p>
            <a:pPr>
              <a:defRPr/>
            </a:pPr>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9" name="8 Marcador de contenido"/>
          <p:cNvSpPr>
            <a:spLocks noGrp="1"/>
          </p:cNvSpPr>
          <p:nvPr>
            <p:ph sz="quarter" idx="1"/>
          </p:nvPr>
        </p:nvSpPr>
        <p:spPr>
          <a:xfrm>
            <a:off x="609600" y="1589567"/>
            <a:ext cx="38862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10 Marcador de contenido"/>
          <p:cNvSpPr>
            <a:spLocks noGrp="1"/>
          </p:cNvSpPr>
          <p:nvPr>
            <p:ph sz="quarter" idx="2"/>
          </p:nvPr>
        </p:nvSpPr>
        <p:spPr>
          <a:xfrm>
            <a:off x="4844901" y="1589567"/>
            <a:ext cx="38862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7 Marcador de fecha"/>
          <p:cNvSpPr>
            <a:spLocks noGrp="1"/>
          </p:cNvSpPr>
          <p:nvPr>
            <p:ph type="dt" sz="half" idx="10"/>
          </p:nvPr>
        </p:nvSpPr>
        <p:spPr/>
        <p:txBody>
          <a:bodyPr rtlCol="0"/>
          <a:lstStyle>
            <a:lvl1pPr>
              <a:defRPr/>
            </a:lvl1pPr>
          </a:lstStyle>
          <a:p>
            <a:pPr>
              <a:defRPr/>
            </a:pPr>
            <a:fld id="{C0EDE351-6BAA-42F4-B6A8-7526DA34B959}" type="datetimeFigureOut">
              <a:rPr lang="es-ES"/>
              <a:pPr>
                <a:defRPr/>
              </a:pPr>
              <a:t>05/01/2010</a:t>
            </a:fld>
            <a:endParaRPr lang="es-ES"/>
          </a:p>
        </p:txBody>
      </p:sp>
      <p:sp>
        <p:nvSpPr>
          <p:cNvPr id="6" name="9 Marcador de número de diapositiva"/>
          <p:cNvSpPr>
            <a:spLocks noGrp="1"/>
          </p:cNvSpPr>
          <p:nvPr>
            <p:ph type="sldNum" sz="quarter" idx="11"/>
          </p:nvPr>
        </p:nvSpPr>
        <p:spPr/>
        <p:txBody>
          <a:bodyPr rtlCol="0"/>
          <a:lstStyle>
            <a:lvl1pPr>
              <a:defRPr/>
            </a:lvl1pPr>
          </a:lstStyle>
          <a:p>
            <a:pPr>
              <a:defRPr/>
            </a:pPr>
            <a:fld id="{76A365A9-1F9E-4810-BD7D-656F61768D4E}" type="slidenum">
              <a:rPr lang="es-ES"/>
              <a:pPr>
                <a:defRPr/>
              </a:pPr>
              <a:t>‹Nº›</a:t>
            </a:fld>
            <a:endParaRPr lang="es-ES"/>
          </a:p>
        </p:txBody>
      </p:sp>
      <p:sp>
        <p:nvSpPr>
          <p:cNvPr id="7" name="11 Marcador de pie de página"/>
          <p:cNvSpPr>
            <a:spLocks noGrp="1"/>
          </p:cNvSpPr>
          <p:nvPr>
            <p:ph type="ftr" sz="quarter" idx="12"/>
          </p:nvPr>
        </p:nvSpPr>
        <p:spPr/>
        <p:txBody>
          <a:bodyPr rtlCol="0"/>
          <a:lstStyle>
            <a:lvl1pPr>
              <a:defRPr/>
            </a:lvl1pPr>
          </a:lstStyle>
          <a:p>
            <a:pPr>
              <a:defRPr/>
            </a:pP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lstStyle>
            <a:lvl1pPr>
              <a:defRPr/>
            </a:lvl1pPr>
          </a:lstStyle>
          <a:p>
            <a:r>
              <a:rPr lang="es-ES" smtClean="0"/>
              <a:t>Haga clic para modificar el estilo de título del patrón</a:t>
            </a:r>
            <a:endParaRPr lang="en-US"/>
          </a:p>
        </p:txBody>
      </p:sp>
      <p:sp>
        <p:nvSpPr>
          <p:cNvPr id="11" name="10 Marcador de contenido"/>
          <p:cNvSpPr>
            <a:spLocks noGrp="1"/>
          </p:cNvSpPr>
          <p:nvPr>
            <p:ph sz="quarter" idx="2"/>
          </p:nvPr>
        </p:nvSpPr>
        <p:spPr>
          <a:xfrm>
            <a:off x="609600" y="2438400"/>
            <a:ext cx="3886200" cy="3581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quarter" idx="4"/>
          </p:nvPr>
        </p:nvSpPr>
        <p:spPr>
          <a:xfrm>
            <a:off x="4800600" y="2438400"/>
            <a:ext cx="3886200" cy="3581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s-ES" smtClean="0"/>
              <a:t>Haga clic para modificar el estilo de texto del patrón</a:t>
            </a:r>
          </a:p>
        </p:txBody>
      </p:sp>
      <p:sp>
        <p:nvSpPr>
          <p:cNvPr id="7" name="9 Marcador de fecha"/>
          <p:cNvSpPr>
            <a:spLocks noGrp="1"/>
          </p:cNvSpPr>
          <p:nvPr>
            <p:ph type="dt" sz="half" idx="10"/>
          </p:nvPr>
        </p:nvSpPr>
        <p:spPr/>
        <p:txBody>
          <a:bodyPr rtlCol="0"/>
          <a:lstStyle>
            <a:lvl1pPr>
              <a:defRPr/>
            </a:lvl1pPr>
          </a:lstStyle>
          <a:p>
            <a:pPr>
              <a:defRPr/>
            </a:pPr>
            <a:fld id="{472F8793-FD15-4E19-BAC6-03C14FF2CA5E}" type="datetimeFigureOut">
              <a:rPr lang="es-ES"/>
              <a:pPr>
                <a:defRPr/>
              </a:pPr>
              <a:t>05/01/2010</a:t>
            </a:fld>
            <a:endParaRPr lang="es-ES"/>
          </a:p>
        </p:txBody>
      </p:sp>
      <p:sp>
        <p:nvSpPr>
          <p:cNvPr id="8" name="11 Marcador de número de diapositiva"/>
          <p:cNvSpPr>
            <a:spLocks noGrp="1"/>
          </p:cNvSpPr>
          <p:nvPr>
            <p:ph type="sldNum" sz="quarter" idx="11"/>
          </p:nvPr>
        </p:nvSpPr>
        <p:spPr/>
        <p:txBody>
          <a:bodyPr rtlCol="0"/>
          <a:lstStyle>
            <a:lvl1pPr>
              <a:defRPr/>
            </a:lvl1pPr>
          </a:lstStyle>
          <a:p>
            <a:pPr>
              <a:defRPr/>
            </a:pPr>
            <a:fld id="{A4DB2BB8-F9F8-4579-9694-A529EEE38B38}" type="slidenum">
              <a:rPr lang="es-ES"/>
              <a:pPr>
                <a:defRPr/>
              </a:pPr>
              <a:t>‹Nº›</a:t>
            </a:fld>
            <a:endParaRPr lang="es-ES"/>
          </a:p>
        </p:txBody>
      </p:sp>
      <p:sp>
        <p:nvSpPr>
          <p:cNvPr id="9" name="13 Marcador de pie de página"/>
          <p:cNvSpPr>
            <a:spLocks noGrp="1"/>
          </p:cNvSpPr>
          <p:nvPr>
            <p:ph type="ftr" sz="quarter" idx="12"/>
          </p:nvPr>
        </p:nvSpPr>
        <p:spPr/>
        <p:txBody>
          <a:bodyPr rtlCol="0"/>
          <a:lstStyle>
            <a:lvl1pPr>
              <a:defRPr/>
            </a:lvl1pPr>
          </a:lstStyle>
          <a:p>
            <a:pPr>
              <a:defRPr/>
            </a:pP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13 Marcador de fecha"/>
          <p:cNvSpPr>
            <a:spLocks noGrp="1"/>
          </p:cNvSpPr>
          <p:nvPr>
            <p:ph type="dt" sz="half" idx="10"/>
          </p:nvPr>
        </p:nvSpPr>
        <p:spPr/>
        <p:txBody>
          <a:bodyPr/>
          <a:lstStyle>
            <a:lvl1pPr>
              <a:defRPr/>
            </a:lvl1pPr>
          </a:lstStyle>
          <a:p>
            <a:pPr>
              <a:defRPr/>
            </a:pPr>
            <a:fld id="{7D17258F-9E29-4122-BFF3-F58C38009CD0}" type="datetimeFigureOut">
              <a:rPr lang="es-ES"/>
              <a:pPr>
                <a:defRPr/>
              </a:pPr>
              <a:t>05/01/2010</a:t>
            </a:fld>
            <a:endParaRPr lang="es-ES"/>
          </a:p>
        </p:txBody>
      </p:sp>
      <p:sp>
        <p:nvSpPr>
          <p:cNvPr id="4" name="2 Marcador de pie de página"/>
          <p:cNvSpPr>
            <a:spLocks noGrp="1"/>
          </p:cNvSpPr>
          <p:nvPr>
            <p:ph type="ftr" sz="quarter" idx="11"/>
          </p:nvPr>
        </p:nvSpPr>
        <p:spPr/>
        <p:txBody>
          <a:bodyPr/>
          <a:lstStyle>
            <a:lvl1pPr>
              <a:defRPr/>
            </a:lvl1pPr>
          </a:lstStyle>
          <a:p>
            <a:pPr>
              <a:defRPr/>
            </a:pPr>
            <a:endParaRPr lang="es-ES"/>
          </a:p>
        </p:txBody>
      </p:sp>
      <p:sp>
        <p:nvSpPr>
          <p:cNvPr id="5" name="22 Marcador de número de diapositiva"/>
          <p:cNvSpPr>
            <a:spLocks noGrp="1"/>
          </p:cNvSpPr>
          <p:nvPr>
            <p:ph type="sldNum" sz="quarter" idx="12"/>
          </p:nvPr>
        </p:nvSpPr>
        <p:spPr/>
        <p:txBody>
          <a:bodyPr/>
          <a:lstStyle>
            <a:lvl1pPr>
              <a:defRPr/>
            </a:lvl1pPr>
          </a:lstStyle>
          <a:p>
            <a:pPr>
              <a:defRPr/>
            </a:pPr>
            <a:fld id="{285B9FF3-0141-4889-BDC0-BC64C43382B0}"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a:defRPr/>
            </a:pPr>
            <a:fld id="{139D064B-3526-4FF4-A363-3A3C6D4E5798}" type="datetimeFigureOut">
              <a:rPr lang="es-ES"/>
              <a:pPr>
                <a:defRPr/>
              </a:pPr>
              <a:t>05/01/2010</a:t>
            </a:fld>
            <a:endParaRPr lang="es-ES"/>
          </a:p>
        </p:txBody>
      </p:sp>
      <p:sp>
        <p:nvSpPr>
          <p:cNvPr id="3" name="2 Marcador de pie de página"/>
          <p:cNvSpPr>
            <a:spLocks noGrp="1"/>
          </p:cNvSpPr>
          <p:nvPr>
            <p:ph type="ftr" sz="quarter" idx="11"/>
          </p:nvPr>
        </p:nvSpPr>
        <p:spPr/>
        <p:txBody>
          <a:bodyPr/>
          <a:lstStyle>
            <a:lvl1pPr>
              <a:defRPr/>
            </a:lvl1pPr>
          </a:lstStyle>
          <a:p>
            <a:pPr>
              <a:defRPr/>
            </a:pPr>
            <a:endParaRPr lang="es-ES"/>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04DC9601-F45D-4CFB-9765-7F2AEA6361A2}"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lstStyle>
            <a:lvl1pPr algn="l">
              <a:buNone/>
              <a:defRPr sz="4400" b="0"/>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fld id="{56AB0849-8D53-4766-B560-C7056ABAFC70}" type="datetimeFigureOut">
              <a:rPr lang="es-ES"/>
              <a:pPr>
                <a:defRPr/>
              </a:pPr>
              <a:t>05/01/2010</a:t>
            </a:fld>
            <a:endParaRPr lang="es-ES"/>
          </a:p>
        </p:txBody>
      </p:sp>
      <p:sp>
        <p:nvSpPr>
          <p:cNvPr id="6" name="2 Marcador de pie de página"/>
          <p:cNvSpPr>
            <a:spLocks noGrp="1"/>
          </p:cNvSpPr>
          <p:nvPr>
            <p:ph type="ftr" sz="quarter" idx="11"/>
          </p:nvPr>
        </p:nvSpPr>
        <p:spPr/>
        <p:txBody>
          <a:bodyPr/>
          <a:lstStyle>
            <a:lvl1pPr>
              <a:defRPr/>
            </a:lvl1pPr>
          </a:lstStyle>
          <a:p>
            <a:pPr>
              <a:defRPr/>
            </a:pPr>
            <a:endParaRPr lang="es-ES"/>
          </a:p>
        </p:txBody>
      </p:sp>
      <p:sp>
        <p:nvSpPr>
          <p:cNvPr id="7" name="22 Marcador de número de diapositiva"/>
          <p:cNvSpPr>
            <a:spLocks noGrp="1"/>
          </p:cNvSpPr>
          <p:nvPr>
            <p:ph type="sldNum" sz="quarter" idx="12"/>
          </p:nvPr>
        </p:nvSpPr>
        <p:spPr/>
        <p:txBody>
          <a:bodyPr/>
          <a:lstStyle>
            <a:lvl1pPr>
              <a:defRPr/>
            </a:lvl1pPr>
          </a:lstStyle>
          <a:p>
            <a:pPr>
              <a:defRPr/>
            </a:pPr>
            <a:fld id="{40A1001F-298A-4420-9370-8F1C5336D340}"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Rectángulo"/>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5 Rectángulo"/>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6 Rectángulo"/>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7 Rectángulo"/>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s-ES" smtClean="0"/>
              <a:t>Haga clic para modificar el estilo de texto del patrón</a:t>
            </a:r>
          </a:p>
        </p:txBody>
      </p:sp>
      <p:sp>
        <p:nvSpPr>
          <p:cNvPr id="2" name="1 Título"/>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9" name="11 Marcador de fecha"/>
          <p:cNvSpPr>
            <a:spLocks noGrp="1"/>
          </p:cNvSpPr>
          <p:nvPr>
            <p:ph type="dt" sz="half" idx="10"/>
          </p:nvPr>
        </p:nvSpPr>
        <p:spPr>
          <a:xfrm>
            <a:off x="6248400" y="6248400"/>
            <a:ext cx="2667000" cy="365125"/>
          </a:xfrm>
        </p:spPr>
        <p:txBody>
          <a:bodyPr rtlCol="0"/>
          <a:lstStyle>
            <a:lvl1pPr>
              <a:defRPr/>
            </a:lvl1pPr>
          </a:lstStyle>
          <a:p>
            <a:pPr>
              <a:defRPr/>
            </a:pPr>
            <a:fld id="{C053627C-C3A6-4F9F-95F7-C1BDF38B704F}" type="datetimeFigureOut">
              <a:rPr lang="es-ES"/>
              <a:pPr>
                <a:defRPr/>
              </a:pPr>
              <a:t>05/01/2010</a:t>
            </a:fld>
            <a:endParaRPr lang="es-ES"/>
          </a:p>
        </p:txBody>
      </p:sp>
      <p:sp>
        <p:nvSpPr>
          <p:cNvPr id="10" name="12 Marcador de número de diapositiva"/>
          <p:cNvSpPr>
            <a:spLocks noGrp="1"/>
          </p:cNvSpPr>
          <p:nvPr>
            <p:ph type="sldNum" sz="quarter" idx="11"/>
          </p:nvPr>
        </p:nvSpPr>
        <p:spPr>
          <a:xfrm>
            <a:off x="0" y="4667250"/>
            <a:ext cx="1447800" cy="663575"/>
          </a:xfrm>
        </p:spPr>
        <p:txBody>
          <a:bodyPr rtlCol="0"/>
          <a:lstStyle>
            <a:lvl1pPr>
              <a:defRPr sz="2800"/>
            </a:lvl1pPr>
          </a:lstStyle>
          <a:p>
            <a:pPr>
              <a:defRPr/>
            </a:pPr>
            <a:fld id="{C3518B91-EEE8-4C82-B129-3B409581EEBD}" type="slidenum">
              <a:rPr lang="es-ES"/>
              <a:pPr>
                <a:defRPr/>
              </a:pPr>
              <a:t>‹Nº›</a:t>
            </a:fld>
            <a:endParaRPr lang="es-ES"/>
          </a:p>
        </p:txBody>
      </p:sp>
      <p:sp>
        <p:nvSpPr>
          <p:cNvPr id="11" name="13 Marcador de pie de página"/>
          <p:cNvSpPr>
            <a:spLocks noGrp="1"/>
          </p:cNvSpPr>
          <p:nvPr>
            <p:ph type="ftr" sz="quarter" idx="12"/>
          </p:nvPr>
        </p:nvSpPr>
        <p:spPr>
          <a:xfrm>
            <a:off x="1600200" y="6248400"/>
            <a:ext cx="4572000" cy="365125"/>
          </a:xfrm>
        </p:spPr>
        <p:txBody>
          <a:bodyPr rtlCol="0"/>
          <a:lstStyle>
            <a:lvl1pPr>
              <a:defRPr/>
            </a:lvl1pPr>
          </a:lstStyle>
          <a:p>
            <a:pPr>
              <a:defRPr/>
            </a:pPr>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21 Marcador de título"/>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2051" name="12 Marcador de texto"/>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fld id="{A6EDA3C9-0B54-4DB9-BAAD-22C636633A15}" type="datetimeFigureOut">
              <a:rPr lang="es-ES"/>
              <a:pPr>
                <a:defRPr/>
              </a:pPr>
              <a:t>05/01/2010</a:t>
            </a:fld>
            <a:endParaRPr lang="es-ES"/>
          </a:p>
        </p:txBody>
      </p:sp>
      <p:sp>
        <p:nvSpPr>
          <p:cNvPr id="3" name="2 Marcador de pie de página"/>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s-ES"/>
          </a:p>
        </p:txBody>
      </p:sp>
      <p:sp>
        <p:nvSpPr>
          <p:cNvPr id="7" name="6 Rectángulo"/>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7 Rectángulo"/>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8 Rectángulo"/>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22 Marcador de número de diapositiva"/>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021E5AFA-1C69-47B6-B766-C9FD9D653075}"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639" r:id="rId1"/>
    <p:sldLayoutId id="2147484635" r:id="rId2"/>
    <p:sldLayoutId id="2147484640" r:id="rId3"/>
    <p:sldLayoutId id="2147484641" r:id="rId4"/>
    <p:sldLayoutId id="2147484642" r:id="rId5"/>
    <p:sldLayoutId id="2147484636" r:id="rId6"/>
    <p:sldLayoutId id="2147484643" r:id="rId7"/>
    <p:sldLayoutId id="2147484637" r:id="rId8"/>
    <p:sldLayoutId id="2147484644" r:id="rId9"/>
    <p:sldLayoutId id="2147484638" r:id="rId10"/>
    <p:sldLayoutId id="2147484645" r:id="rId11"/>
    <p:sldLayoutId id="2147484646" r:id="rId12"/>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9C007F"/>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68007F"/>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hyperlink" Target="ASPECTOS%20FINANCIEROS%20AYR.xls"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package" Target="../embeddings/Diapositiva_de_Microsoft_Office_PowerPoint1.sl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zetasoftware.com/"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1.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www.aromasyrecuerdos.com/"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5.png"/></Relationships>
</file>

<file path=ppt/slides/_rels/slide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ctrTitle"/>
          </p:nvPr>
        </p:nvSpPr>
        <p:spPr>
          <a:xfrm>
            <a:off x="857250" y="357188"/>
            <a:ext cx="7858125" cy="3041650"/>
          </a:xfrm>
        </p:spPr>
        <p:txBody>
          <a:bodyPr/>
          <a:lstStyle/>
          <a:p>
            <a:pPr eaLnBrk="1" hangingPunct="1"/>
            <a:r>
              <a:rPr lang="es-ES" sz="3600" b="1" cap="none" smtClean="0">
                <a:cs typeface="Arial" charset="0"/>
              </a:rPr>
              <a:t>PLAN INTEGRAL DE SERVICIO</a:t>
            </a:r>
            <a:br>
              <a:rPr lang="es-ES" sz="3600" b="1" cap="none" smtClean="0">
                <a:cs typeface="Arial" charset="0"/>
              </a:rPr>
            </a:br>
            <a:r>
              <a:rPr lang="es-ES" sz="3600" b="1" cap="none" smtClean="0">
                <a:cs typeface="Arial" charset="0"/>
              </a:rPr>
              <a:t>AL CLIENTE PARA LA MARCA</a:t>
            </a:r>
            <a:br>
              <a:rPr lang="es-ES" sz="3600" b="1" cap="none" smtClean="0">
                <a:cs typeface="Arial" charset="0"/>
              </a:rPr>
            </a:br>
            <a:r>
              <a:rPr lang="es-ES" sz="3600" b="1" cap="none" smtClean="0">
                <a:cs typeface="Arial" charset="0"/>
              </a:rPr>
              <a:t>AROMAS Y RECUERDOS </a:t>
            </a:r>
            <a:r>
              <a:rPr lang="es-ES" b="1" cap="none" smtClean="0">
                <a:latin typeface="Century Gothic" pitchFamily="34" charset="0"/>
                <a:cs typeface="Arial" charset="0"/>
              </a:rPr>
              <a:t/>
            </a:r>
            <a:br>
              <a:rPr lang="es-ES" b="1" cap="none" smtClean="0">
                <a:latin typeface="Century Gothic" pitchFamily="34" charset="0"/>
                <a:cs typeface="Arial" charset="0"/>
              </a:rPr>
            </a:br>
            <a:endParaRPr lang="es-ES" b="1" cap="none" smtClean="0">
              <a:latin typeface="Century Gothic" pitchFamily="34" charset="0"/>
              <a:cs typeface="Arial" charset="0"/>
            </a:endParaRPr>
          </a:p>
        </p:txBody>
      </p:sp>
      <p:sp>
        <p:nvSpPr>
          <p:cNvPr id="11267" name="2 Subtítulo"/>
          <p:cNvSpPr>
            <a:spLocks noGrp="1"/>
          </p:cNvSpPr>
          <p:nvPr>
            <p:ph type="subTitle" idx="1"/>
          </p:nvPr>
        </p:nvSpPr>
        <p:spPr>
          <a:xfrm>
            <a:off x="5572125" y="6000750"/>
            <a:ext cx="3286125" cy="714375"/>
          </a:xfrm>
        </p:spPr>
        <p:txBody>
          <a:bodyPr>
            <a:normAutofit fontScale="85000" lnSpcReduction="20000"/>
          </a:bodyPr>
          <a:lstStyle/>
          <a:p>
            <a:pPr algn="r" eaLnBrk="1" hangingPunct="1">
              <a:defRPr/>
            </a:pPr>
            <a:r>
              <a:rPr lang="es-ES" sz="2400" smtClean="0"/>
              <a:t>Realizado por:</a:t>
            </a:r>
          </a:p>
          <a:p>
            <a:pPr algn="r" eaLnBrk="1" hangingPunct="1">
              <a:defRPr/>
            </a:pPr>
            <a:r>
              <a:rPr lang="es-ES" sz="2400" smtClean="0"/>
              <a:t> Verónica Vera Villegas</a:t>
            </a:r>
          </a:p>
        </p:txBody>
      </p:sp>
      <p:pic>
        <p:nvPicPr>
          <p:cNvPr id="11268" name="3 Marcador de contenido" descr="logoayrpaint.bmp"/>
          <p:cNvPicPr>
            <a:picLocks noChangeAspect="1"/>
          </p:cNvPicPr>
          <p:nvPr/>
        </p:nvPicPr>
        <p:blipFill>
          <a:blip r:embed="rId2"/>
          <a:srcRect/>
          <a:stretch>
            <a:fillRect/>
          </a:stretch>
        </p:blipFill>
        <p:spPr bwMode="auto">
          <a:xfrm>
            <a:off x="2357438" y="3286125"/>
            <a:ext cx="4714875" cy="971550"/>
          </a:xfrm>
          <a:prstGeom prst="rect">
            <a:avLst/>
          </a:prstGeom>
          <a:noFill/>
          <a:ln w="9525">
            <a:noFill/>
            <a:miter lim="800000"/>
            <a:headEnd/>
            <a:tailEnd/>
          </a:ln>
        </p:spPr>
      </p:pic>
      <p:grpSp>
        <p:nvGrpSpPr>
          <p:cNvPr id="11269" name="12 Grupo"/>
          <p:cNvGrpSpPr>
            <a:grpSpLocks/>
          </p:cNvGrpSpPr>
          <p:nvPr/>
        </p:nvGrpSpPr>
        <p:grpSpPr bwMode="auto">
          <a:xfrm>
            <a:off x="1000125" y="4286250"/>
            <a:ext cx="7358063" cy="1571625"/>
            <a:chOff x="2000232" y="4572007"/>
            <a:chExt cx="5643596" cy="928695"/>
          </a:xfrm>
        </p:grpSpPr>
        <p:pic>
          <p:nvPicPr>
            <p:cNvPr id="11270" name="4 Imagen" descr="BODY_LOTION_FANT_4a7203c067806.jpg"/>
            <p:cNvPicPr>
              <a:picLocks noChangeAspect="1"/>
            </p:cNvPicPr>
            <p:nvPr/>
          </p:nvPicPr>
          <p:blipFill>
            <a:blip r:embed="rId3"/>
            <a:srcRect/>
            <a:stretch>
              <a:fillRect/>
            </a:stretch>
          </p:blipFill>
          <p:spPr bwMode="auto">
            <a:xfrm>
              <a:off x="5000628" y="4572008"/>
              <a:ext cx="928688" cy="928694"/>
            </a:xfrm>
            <a:prstGeom prst="rect">
              <a:avLst/>
            </a:prstGeom>
            <a:noFill/>
            <a:ln w="9525">
              <a:noFill/>
              <a:miter lim="800000"/>
              <a:headEnd/>
              <a:tailEnd/>
            </a:ln>
          </p:spPr>
        </p:pic>
        <p:pic>
          <p:nvPicPr>
            <p:cNvPr id="11271" name="5 Imagen" descr="show_image_in_imgtag_005.jpg"/>
            <p:cNvPicPr>
              <a:picLocks noChangeAspect="1"/>
            </p:cNvPicPr>
            <p:nvPr/>
          </p:nvPicPr>
          <p:blipFill>
            <a:blip r:embed="rId4"/>
            <a:srcRect/>
            <a:stretch>
              <a:fillRect/>
            </a:stretch>
          </p:blipFill>
          <p:spPr bwMode="auto">
            <a:xfrm>
              <a:off x="5929322" y="4572008"/>
              <a:ext cx="857250" cy="928694"/>
            </a:xfrm>
            <a:prstGeom prst="rect">
              <a:avLst/>
            </a:prstGeom>
            <a:noFill/>
            <a:ln w="9525">
              <a:noFill/>
              <a:miter lim="800000"/>
              <a:headEnd/>
              <a:tailEnd/>
            </a:ln>
          </p:spPr>
        </p:pic>
        <p:pic>
          <p:nvPicPr>
            <p:cNvPr id="11272" name="6 Imagen" descr="show_image_in_imgtag_007.jpg"/>
            <p:cNvPicPr>
              <a:picLocks noChangeAspect="1"/>
            </p:cNvPicPr>
            <p:nvPr/>
          </p:nvPicPr>
          <p:blipFill>
            <a:blip r:embed="rId5"/>
            <a:srcRect/>
            <a:stretch>
              <a:fillRect/>
            </a:stretch>
          </p:blipFill>
          <p:spPr bwMode="auto">
            <a:xfrm>
              <a:off x="4143372" y="4572007"/>
              <a:ext cx="857250" cy="928695"/>
            </a:xfrm>
            <a:prstGeom prst="rect">
              <a:avLst/>
            </a:prstGeom>
            <a:noFill/>
            <a:ln w="9525">
              <a:noFill/>
              <a:miter lim="800000"/>
              <a:headEnd/>
              <a:tailEnd/>
            </a:ln>
          </p:spPr>
        </p:pic>
        <p:pic>
          <p:nvPicPr>
            <p:cNvPr id="11273" name="7 Imagen" descr="show_image_in_imgtag_008.jpg"/>
            <p:cNvPicPr>
              <a:picLocks noChangeAspect="1"/>
            </p:cNvPicPr>
            <p:nvPr/>
          </p:nvPicPr>
          <p:blipFill>
            <a:blip r:embed="rId6"/>
            <a:srcRect/>
            <a:stretch>
              <a:fillRect/>
            </a:stretch>
          </p:blipFill>
          <p:spPr bwMode="auto">
            <a:xfrm>
              <a:off x="3643306" y="4572007"/>
              <a:ext cx="504825" cy="928695"/>
            </a:xfrm>
            <a:prstGeom prst="rect">
              <a:avLst/>
            </a:prstGeom>
            <a:noFill/>
            <a:ln w="9525">
              <a:noFill/>
              <a:miter lim="800000"/>
              <a:headEnd/>
              <a:tailEnd/>
            </a:ln>
          </p:spPr>
        </p:pic>
        <p:pic>
          <p:nvPicPr>
            <p:cNvPr id="11274" name="8 Imagen" descr="show_image_in_imgtag_002.jpg"/>
            <p:cNvPicPr>
              <a:picLocks noChangeAspect="1"/>
            </p:cNvPicPr>
            <p:nvPr/>
          </p:nvPicPr>
          <p:blipFill>
            <a:blip r:embed="rId7"/>
            <a:srcRect/>
            <a:stretch>
              <a:fillRect/>
            </a:stretch>
          </p:blipFill>
          <p:spPr bwMode="auto">
            <a:xfrm>
              <a:off x="2786050" y="4572007"/>
              <a:ext cx="857250" cy="928695"/>
            </a:xfrm>
            <a:prstGeom prst="rect">
              <a:avLst/>
            </a:prstGeom>
            <a:noFill/>
            <a:ln w="9525">
              <a:noFill/>
              <a:miter lim="800000"/>
              <a:headEnd/>
              <a:tailEnd/>
            </a:ln>
          </p:spPr>
        </p:pic>
        <p:pic>
          <p:nvPicPr>
            <p:cNvPr id="11275" name="9 Imagen" descr="show_image_in_imgtag_003.jpg"/>
            <p:cNvPicPr>
              <a:picLocks noChangeAspect="1"/>
            </p:cNvPicPr>
            <p:nvPr/>
          </p:nvPicPr>
          <p:blipFill>
            <a:blip r:embed="rId8"/>
            <a:srcRect/>
            <a:stretch>
              <a:fillRect/>
            </a:stretch>
          </p:blipFill>
          <p:spPr bwMode="auto">
            <a:xfrm>
              <a:off x="6786578" y="4572007"/>
              <a:ext cx="857250" cy="928695"/>
            </a:xfrm>
            <a:prstGeom prst="rect">
              <a:avLst/>
            </a:prstGeom>
            <a:noFill/>
            <a:ln w="9525">
              <a:noFill/>
              <a:miter lim="800000"/>
              <a:headEnd/>
              <a:tailEnd/>
            </a:ln>
          </p:spPr>
        </p:pic>
        <p:pic>
          <p:nvPicPr>
            <p:cNvPr id="11276" name="10 Imagen" descr="show_image_in_imgtag_003.jpg"/>
            <p:cNvPicPr>
              <a:picLocks noChangeAspect="1"/>
            </p:cNvPicPr>
            <p:nvPr/>
          </p:nvPicPr>
          <p:blipFill>
            <a:blip r:embed="rId9"/>
            <a:srcRect/>
            <a:stretch>
              <a:fillRect/>
            </a:stretch>
          </p:blipFill>
          <p:spPr bwMode="auto">
            <a:xfrm>
              <a:off x="2000232" y="4572007"/>
              <a:ext cx="828675" cy="928695"/>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612775" y="228600"/>
            <a:ext cx="8153400" cy="990600"/>
          </a:xfrm>
        </p:spPr>
        <p:txBody>
          <a:bodyPr/>
          <a:lstStyle/>
          <a:p>
            <a:r>
              <a:rPr lang="es-ES" sz="3600" b="1" smtClean="0"/>
              <a:t>Estudio Cuantitativo</a:t>
            </a:r>
          </a:p>
        </p:txBody>
      </p:sp>
      <p:sp>
        <p:nvSpPr>
          <p:cNvPr id="20483" name="2 Marcador de contenido"/>
          <p:cNvSpPr>
            <a:spLocks noGrp="1"/>
          </p:cNvSpPr>
          <p:nvPr>
            <p:ph sz="quarter" idx="1"/>
          </p:nvPr>
        </p:nvSpPr>
        <p:spPr>
          <a:xfrm>
            <a:off x="571500" y="1500188"/>
            <a:ext cx="8153400" cy="1757362"/>
          </a:xfrm>
        </p:spPr>
        <p:txBody>
          <a:bodyPr/>
          <a:lstStyle/>
          <a:p>
            <a:pPr algn="just"/>
            <a:r>
              <a:rPr lang="es-ES" sz="2400" smtClean="0"/>
              <a:t>El estudio se realizó en los locales de Centros Comerciales más importantes en Guayaquil como son: Torre Azul, Riocentro Sur, Policentro, Riocentro Ceibos y Riocentro Entre Ríos.</a:t>
            </a:r>
          </a:p>
          <a:p>
            <a:endParaRPr lang="es-ES" sz="2400" smtClean="0"/>
          </a:p>
          <a:p>
            <a:endParaRPr lang="es-ES" smtClean="0"/>
          </a:p>
          <a:p>
            <a:pPr>
              <a:buFont typeface="Wingdings" pitchFamily="2" charset="2"/>
              <a:buNone/>
            </a:pPr>
            <a:endParaRPr lang="es-ES" smtClean="0"/>
          </a:p>
        </p:txBody>
      </p:sp>
      <p:graphicFrame>
        <p:nvGraphicFramePr>
          <p:cNvPr id="5" name="4 Tabla"/>
          <p:cNvGraphicFramePr>
            <a:graphicFrameLocks noGrp="1"/>
          </p:cNvGraphicFramePr>
          <p:nvPr/>
        </p:nvGraphicFramePr>
        <p:xfrm>
          <a:off x="2786050" y="3286124"/>
          <a:ext cx="3286148" cy="2500328"/>
        </p:xfrm>
        <a:graphic>
          <a:graphicData uri="http://schemas.openxmlformats.org/drawingml/2006/table">
            <a:tbl>
              <a:tblPr>
                <a:tableStyleId>{3C2FFA5D-87B4-456A-9821-1D502468CF0F}</a:tableStyleId>
              </a:tblPr>
              <a:tblGrid>
                <a:gridCol w="1585451"/>
                <a:gridCol w="699706"/>
                <a:gridCol w="1000991"/>
              </a:tblGrid>
              <a:tr h="312541">
                <a:tc gridSpan="2">
                  <a:txBody>
                    <a:bodyPr/>
                    <a:lstStyle/>
                    <a:p>
                      <a:pPr>
                        <a:spcAft>
                          <a:spcPts val="0"/>
                        </a:spcAft>
                      </a:pPr>
                      <a:r>
                        <a:rPr lang="es-ES" sz="1400" b="1" dirty="0">
                          <a:solidFill>
                            <a:schemeClr val="accent2">
                              <a:lumMod val="60000"/>
                              <a:lumOff val="40000"/>
                            </a:schemeClr>
                          </a:solidFill>
                        </a:rPr>
                        <a:t>CLIENTES POR CIUDADES</a:t>
                      </a:r>
                      <a:endParaRPr lang="es-ES" sz="2000" b="1" dirty="0">
                        <a:solidFill>
                          <a:schemeClr val="accent2">
                            <a:lumMod val="60000"/>
                            <a:lumOff val="40000"/>
                          </a:schemeClr>
                        </a:solidFill>
                        <a:latin typeface="Times New Roman"/>
                        <a:ea typeface="Times New Roman"/>
                        <a:cs typeface="Times New Roman"/>
                      </a:endParaRPr>
                    </a:p>
                  </a:txBody>
                  <a:tcPr marL="44450" marR="44450" marT="0" marB="0" anchor="b"/>
                </a:tc>
                <a:tc hMerge="1">
                  <a:txBody>
                    <a:bodyPr/>
                    <a:lstStyle/>
                    <a:p>
                      <a:endParaRPr lang="es-ES"/>
                    </a:p>
                  </a:txBody>
                  <a:tcPr/>
                </a:tc>
                <a:tc>
                  <a:txBody>
                    <a:bodyPr/>
                    <a:lstStyle/>
                    <a:p>
                      <a:pPr algn="ctr">
                        <a:spcAft>
                          <a:spcPts val="0"/>
                        </a:spcAft>
                      </a:pPr>
                      <a:r>
                        <a:rPr lang="es-ES" sz="1400" b="1" dirty="0">
                          <a:solidFill>
                            <a:schemeClr val="accent2">
                              <a:lumMod val="60000"/>
                              <a:lumOff val="40000"/>
                            </a:schemeClr>
                          </a:solidFill>
                        </a:rPr>
                        <a:t>%</a:t>
                      </a:r>
                      <a:endParaRPr lang="es-ES" sz="2000" b="1" dirty="0">
                        <a:solidFill>
                          <a:schemeClr val="accent2">
                            <a:lumMod val="60000"/>
                            <a:lumOff val="40000"/>
                          </a:schemeClr>
                        </a:solidFill>
                        <a:latin typeface="Times New Roman"/>
                        <a:ea typeface="Times New Roman"/>
                        <a:cs typeface="Times New Roman"/>
                      </a:endParaRPr>
                    </a:p>
                  </a:txBody>
                  <a:tcPr marL="44450" marR="44450" marT="0" marB="0" anchor="b"/>
                </a:tc>
              </a:tr>
              <a:tr h="312541">
                <a:tc>
                  <a:txBody>
                    <a:bodyPr/>
                    <a:lstStyle/>
                    <a:p>
                      <a:pPr>
                        <a:spcAft>
                          <a:spcPts val="0"/>
                        </a:spcAft>
                      </a:pPr>
                      <a:r>
                        <a:rPr lang="es-ES" sz="1400" dirty="0" smtClean="0"/>
                        <a:t>GUAYAQUIL</a:t>
                      </a:r>
                      <a:endParaRPr lang="es-ES" sz="2000" dirty="0">
                        <a:latin typeface="Times New Roman"/>
                        <a:ea typeface="Times New Roman"/>
                        <a:cs typeface="Times New Roman"/>
                      </a:endParaRPr>
                    </a:p>
                  </a:txBody>
                  <a:tcPr marL="44450" marR="44450" marT="0" marB="0" anchor="b"/>
                </a:tc>
                <a:tc>
                  <a:txBody>
                    <a:bodyPr/>
                    <a:lstStyle/>
                    <a:p>
                      <a:pPr algn="r">
                        <a:spcAft>
                          <a:spcPts val="0"/>
                        </a:spcAft>
                      </a:pPr>
                      <a:r>
                        <a:rPr lang="es-ES" sz="1400" dirty="0"/>
                        <a:t>66034</a:t>
                      </a:r>
                      <a:endParaRPr lang="es-ES" sz="2000" dirty="0">
                        <a:latin typeface="Times New Roman"/>
                        <a:ea typeface="Times New Roman"/>
                        <a:cs typeface="Times New Roman"/>
                      </a:endParaRPr>
                    </a:p>
                  </a:txBody>
                  <a:tcPr marL="44450" marR="44450" marT="0" marB="0" anchor="b"/>
                </a:tc>
                <a:tc>
                  <a:txBody>
                    <a:bodyPr/>
                    <a:lstStyle/>
                    <a:p>
                      <a:pPr algn="r">
                        <a:spcAft>
                          <a:spcPts val="0"/>
                        </a:spcAft>
                      </a:pPr>
                      <a:r>
                        <a:rPr lang="es-ES" sz="1400" dirty="0"/>
                        <a:t>64%</a:t>
                      </a:r>
                      <a:endParaRPr lang="es-ES" sz="2000" dirty="0">
                        <a:latin typeface="Times New Roman"/>
                        <a:ea typeface="Times New Roman"/>
                        <a:cs typeface="Times New Roman"/>
                      </a:endParaRPr>
                    </a:p>
                  </a:txBody>
                  <a:tcPr marL="44450" marR="44450" marT="0" marB="0" anchor="b"/>
                </a:tc>
              </a:tr>
              <a:tr h="312541">
                <a:tc>
                  <a:txBody>
                    <a:bodyPr/>
                    <a:lstStyle/>
                    <a:p>
                      <a:pPr>
                        <a:spcAft>
                          <a:spcPts val="0"/>
                        </a:spcAft>
                      </a:pPr>
                      <a:r>
                        <a:rPr lang="es-ES" sz="1400" dirty="0" smtClean="0"/>
                        <a:t>QUITO</a:t>
                      </a:r>
                      <a:endParaRPr lang="es-ES" sz="2000" dirty="0">
                        <a:latin typeface="Times New Roman"/>
                        <a:ea typeface="Times New Roman"/>
                        <a:cs typeface="Times New Roman"/>
                      </a:endParaRPr>
                    </a:p>
                  </a:txBody>
                  <a:tcPr marL="44450" marR="44450" marT="0" marB="0" anchor="b"/>
                </a:tc>
                <a:tc>
                  <a:txBody>
                    <a:bodyPr/>
                    <a:lstStyle/>
                    <a:p>
                      <a:pPr algn="r">
                        <a:spcAft>
                          <a:spcPts val="0"/>
                        </a:spcAft>
                      </a:pPr>
                      <a:r>
                        <a:rPr lang="es-ES" sz="1400" dirty="0"/>
                        <a:t>5730</a:t>
                      </a:r>
                      <a:endParaRPr lang="es-ES" sz="2000" dirty="0">
                        <a:latin typeface="Times New Roman"/>
                        <a:ea typeface="Times New Roman"/>
                        <a:cs typeface="Times New Roman"/>
                      </a:endParaRPr>
                    </a:p>
                  </a:txBody>
                  <a:tcPr marL="44450" marR="44450" marT="0" marB="0" anchor="b"/>
                </a:tc>
                <a:tc>
                  <a:txBody>
                    <a:bodyPr/>
                    <a:lstStyle/>
                    <a:p>
                      <a:pPr algn="r">
                        <a:spcAft>
                          <a:spcPts val="0"/>
                        </a:spcAft>
                      </a:pPr>
                      <a:r>
                        <a:rPr lang="es-ES" sz="1400" dirty="0"/>
                        <a:t>6%</a:t>
                      </a:r>
                      <a:endParaRPr lang="es-ES" sz="2000" dirty="0">
                        <a:latin typeface="Times New Roman"/>
                        <a:ea typeface="Times New Roman"/>
                        <a:cs typeface="Times New Roman"/>
                      </a:endParaRPr>
                    </a:p>
                  </a:txBody>
                  <a:tcPr marL="44450" marR="44450" marT="0" marB="0" anchor="b"/>
                </a:tc>
              </a:tr>
              <a:tr h="312541">
                <a:tc>
                  <a:txBody>
                    <a:bodyPr/>
                    <a:lstStyle/>
                    <a:p>
                      <a:pPr>
                        <a:spcAft>
                          <a:spcPts val="0"/>
                        </a:spcAft>
                      </a:pPr>
                      <a:r>
                        <a:rPr lang="es-ES" sz="1400" dirty="0" smtClean="0"/>
                        <a:t>MANTA</a:t>
                      </a:r>
                      <a:endParaRPr lang="es-ES" sz="2000" dirty="0">
                        <a:latin typeface="Times New Roman"/>
                        <a:ea typeface="Times New Roman"/>
                        <a:cs typeface="Times New Roman"/>
                      </a:endParaRPr>
                    </a:p>
                  </a:txBody>
                  <a:tcPr marL="44450" marR="44450" marT="0" marB="0" anchor="b"/>
                </a:tc>
                <a:tc>
                  <a:txBody>
                    <a:bodyPr/>
                    <a:lstStyle/>
                    <a:p>
                      <a:pPr algn="r">
                        <a:spcAft>
                          <a:spcPts val="0"/>
                        </a:spcAft>
                      </a:pPr>
                      <a:r>
                        <a:rPr lang="es-ES" sz="1400" dirty="0"/>
                        <a:t>9545</a:t>
                      </a:r>
                      <a:endParaRPr lang="es-ES" sz="2000" dirty="0">
                        <a:latin typeface="Times New Roman"/>
                        <a:ea typeface="Times New Roman"/>
                        <a:cs typeface="Times New Roman"/>
                      </a:endParaRPr>
                    </a:p>
                  </a:txBody>
                  <a:tcPr marL="44450" marR="44450" marT="0" marB="0" anchor="b"/>
                </a:tc>
                <a:tc>
                  <a:txBody>
                    <a:bodyPr/>
                    <a:lstStyle/>
                    <a:p>
                      <a:pPr algn="r">
                        <a:spcAft>
                          <a:spcPts val="0"/>
                        </a:spcAft>
                      </a:pPr>
                      <a:r>
                        <a:rPr lang="es-ES" sz="1400" dirty="0"/>
                        <a:t>9%</a:t>
                      </a:r>
                      <a:endParaRPr lang="es-ES" sz="2000" dirty="0">
                        <a:latin typeface="Times New Roman"/>
                        <a:ea typeface="Times New Roman"/>
                        <a:cs typeface="Times New Roman"/>
                      </a:endParaRPr>
                    </a:p>
                  </a:txBody>
                  <a:tcPr marL="44450" marR="44450" marT="0" marB="0" anchor="b"/>
                </a:tc>
              </a:tr>
              <a:tr h="312541">
                <a:tc>
                  <a:txBody>
                    <a:bodyPr/>
                    <a:lstStyle/>
                    <a:p>
                      <a:pPr>
                        <a:spcAft>
                          <a:spcPts val="0"/>
                        </a:spcAft>
                      </a:pPr>
                      <a:r>
                        <a:rPr lang="es-ES" sz="1400" dirty="0" smtClean="0"/>
                        <a:t>PORTOVIEJO</a:t>
                      </a:r>
                      <a:endParaRPr lang="es-ES" sz="2000" dirty="0">
                        <a:latin typeface="Times New Roman"/>
                        <a:ea typeface="Times New Roman"/>
                        <a:cs typeface="Times New Roman"/>
                      </a:endParaRPr>
                    </a:p>
                  </a:txBody>
                  <a:tcPr marL="44450" marR="44450" marT="0" marB="0" anchor="b"/>
                </a:tc>
                <a:tc>
                  <a:txBody>
                    <a:bodyPr/>
                    <a:lstStyle/>
                    <a:p>
                      <a:pPr algn="r">
                        <a:spcAft>
                          <a:spcPts val="0"/>
                        </a:spcAft>
                      </a:pPr>
                      <a:r>
                        <a:rPr lang="es-ES" sz="1400" dirty="0"/>
                        <a:t>7819</a:t>
                      </a:r>
                      <a:endParaRPr lang="es-ES" sz="2000" dirty="0">
                        <a:latin typeface="Times New Roman"/>
                        <a:ea typeface="Times New Roman"/>
                        <a:cs typeface="Times New Roman"/>
                      </a:endParaRPr>
                    </a:p>
                  </a:txBody>
                  <a:tcPr marL="44450" marR="44450" marT="0" marB="0" anchor="b"/>
                </a:tc>
                <a:tc>
                  <a:txBody>
                    <a:bodyPr/>
                    <a:lstStyle/>
                    <a:p>
                      <a:pPr algn="r">
                        <a:spcAft>
                          <a:spcPts val="0"/>
                        </a:spcAft>
                      </a:pPr>
                      <a:r>
                        <a:rPr lang="es-ES" sz="1400" dirty="0"/>
                        <a:t>8%</a:t>
                      </a:r>
                      <a:endParaRPr lang="es-ES" sz="2000" dirty="0">
                        <a:latin typeface="Times New Roman"/>
                        <a:ea typeface="Times New Roman"/>
                        <a:cs typeface="Times New Roman"/>
                      </a:endParaRPr>
                    </a:p>
                  </a:txBody>
                  <a:tcPr marL="44450" marR="44450" marT="0" marB="0" anchor="b"/>
                </a:tc>
              </a:tr>
              <a:tr h="312541">
                <a:tc>
                  <a:txBody>
                    <a:bodyPr/>
                    <a:lstStyle/>
                    <a:p>
                      <a:pPr>
                        <a:spcAft>
                          <a:spcPts val="0"/>
                        </a:spcAft>
                      </a:pPr>
                      <a:r>
                        <a:rPr lang="es-ES" sz="1400" dirty="0" smtClean="0"/>
                        <a:t>SANTO DOMINGO</a:t>
                      </a:r>
                      <a:endParaRPr lang="es-ES" sz="2000" dirty="0">
                        <a:latin typeface="Times New Roman"/>
                        <a:ea typeface="Times New Roman"/>
                        <a:cs typeface="Times New Roman"/>
                      </a:endParaRPr>
                    </a:p>
                  </a:txBody>
                  <a:tcPr marL="44450" marR="44450" marT="0" marB="0" anchor="b"/>
                </a:tc>
                <a:tc>
                  <a:txBody>
                    <a:bodyPr/>
                    <a:lstStyle/>
                    <a:p>
                      <a:pPr algn="r">
                        <a:spcAft>
                          <a:spcPts val="0"/>
                        </a:spcAft>
                      </a:pPr>
                      <a:r>
                        <a:rPr lang="es-ES" sz="1400" dirty="0"/>
                        <a:t>6672</a:t>
                      </a:r>
                      <a:endParaRPr lang="es-ES" sz="2000" dirty="0">
                        <a:latin typeface="Times New Roman"/>
                        <a:ea typeface="Times New Roman"/>
                        <a:cs typeface="Times New Roman"/>
                      </a:endParaRPr>
                    </a:p>
                  </a:txBody>
                  <a:tcPr marL="44450" marR="44450" marT="0" marB="0" anchor="b"/>
                </a:tc>
                <a:tc>
                  <a:txBody>
                    <a:bodyPr/>
                    <a:lstStyle/>
                    <a:p>
                      <a:pPr algn="r">
                        <a:spcAft>
                          <a:spcPts val="0"/>
                        </a:spcAft>
                      </a:pPr>
                      <a:r>
                        <a:rPr lang="es-ES" sz="1400" dirty="0"/>
                        <a:t>6%</a:t>
                      </a:r>
                      <a:endParaRPr lang="es-ES" sz="2000" dirty="0">
                        <a:latin typeface="Times New Roman"/>
                        <a:ea typeface="Times New Roman"/>
                        <a:cs typeface="Times New Roman"/>
                      </a:endParaRPr>
                    </a:p>
                  </a:txBody>
                  <a:tcPr marL="44450" marR="44450" marT="0" marB="0" anchor="b"/>
                </a:tc>
              </a:tr>
              <a:tr h="312541">
                <a:tc>
                  <a:txBody>
                    <a:bodyPr/>
                    <a:lstStyle/>
                    <a:p>
                      <a:pPr>
                        <a:spcAft>
                          <a:spcPts val="0"/>
                        </a:spcAft>
                      </a:pPr>
                      <a:r>
                        <a:rPr lang="es-ES" sz="1400" dirty="0" smtClean="0"/>
                        <a:t>LA LIBERTAD</a:t>
                      </a:r>
                      <a:endParaRPr lang="es-ES" sz="2000" dirty="0">
                        <a:latin typeface="Times New Roman"/>
                        <a:ea typeface="Times New Roman"/>
                        <a:cs typeface="Times New Roman"/>
                      </a:endParaRPr>
                    </a:p>
                  </a:txBody>
                  <a:tcPr marL="44450" marR="44450" marT="0" marB="0" anchor="b"/>
                </a:tc>
                <a:tc>
                  <a:txBody>
                    <a:bodyPr/>
                    <a:lstStyle/>
                    <a:p>
                      <a:pPr algn="r">
                        <a:spcAft>
                          <a:spcPts val="0"/>
                        </a:spcAft>
                      </a:pPr>
                      <a:r>
                        <a:rPr lang="es-ES" sz="1400" dirty="0"/>
                        <a:t>8150</a:t>
                      </a:r>
                      <a:endParaRPr lang="es-ES" sz="2000" dirty="0">
                        <a:latin typeface="Times New Roman"/>
                        <a:ea typeface="Times New Roman"/>
                        <a:cs typeface="Times New Roman"/>
                      </a:endParaRPr>
                    </a:p>
                  </a:txBody>
                  <a:tcPr marL="44450" marR="44450" marT="0" marB="0" anchor="b"/>
                </a:tc>
                <a:tc>
                  <a:txBody>
                    <a:bodyPr/>
                    <a:lstStyle/>
                    <a:p>
                      <a:pPr algn="r">
                        <a:spcAft>
                          <a:spcPts val="0"/>
                        </a:spcAft>
                      </a:pPr>
                      <a:r>
                        <a:rPr lang="es-ES" sz="1400" dirty="0"/>
                        <a:t>8%</a:t>
                      </a:r>
                      <a:endParaRPr lang="es-ES" sz="2000" dirty="0">
                        <a:latin typeface="Times New Roman"/>
                        <a:ea typeface="Times New Roman"/>
                        <a:cs typeface="Times New Roman"/>
                      </a:endParaRPr>
                    </a:p>
                  </a:txBody>
                  <a:tcPr marL="44450" marR="44450" marT="0" marB="0" anchor="b"/>
                </a:tc>
              </a:tr>
              <a:tr h="312541">
                <a:tc>
                  <a:txBody>
                    <a:bodyPr/>
                    <a:lstStyle/>
                    <a:p>
                      <a:pPr>
                        <a:spcAft>
                          <a:spcPts val="0"/>
                        </a:spcAft>
                      </a:pPr>
                      <a:r>
                        <a:rPr lang="es-ES" sz="1400" dirty="0"/>
                        <a:t>TOTAL</a:t>
                      </a:r>
                      <a:endParaRPr lang="es-ES" sz="2000" dirty="0">
                        <a:latin typeface="Times New Roman"/>
                        <a:ea typeface="Times New Roman"/>
                        <a:cs typeface="Times New Roman"/>
                      </a:endParaRPr>
                    </a:p>
                  </a:txBody>
                  <a:tcPr marL="44450" marR="44450" marT="0" marB="0" anchor="b"/>
                </a:tc>
                <a:tc>
                  <a:txBody>
                    <a:bodyPr/>
                    <a:lstStyle/>
                    <a:p>
                      <a:pPr algn="r">
                        <a:spcAft>
                          <a:spcPts val="0"/>
                        </a:spcAft>
                      </a:pPr>
                      <a:r>
                        <a:rPr lang="es-ES" sz="1400"/>
                        <a:t>103950</a:t>
                      </a:r>
                      <a:endParaRPr lang="es-ES" sz="2000">
                        <a:latin typeface="Times New Roman"/>
                        <a:ea typeface="Times New Roman"/>
                        <a:cs typeface="Times New Roman"/>
                      </a:endParaRPr>
                    </a:p>
                  </a:txBody>
                  <a:tcPr marL="44450" marR="44450" marT="0" marB="0" anchor="b"/>
                </a:tc>
                <a:tc>
                  <a:txBody>
                    <a:bodyPr/>
                    <a:lstStyle/>
                    <a:p>
                      <a:pPr algn="r">
                        <a:spcAft>
                          <a:spcPts val="0"/>
                        </a:spcAft>
                      </a:pPr>
                      <a:r>
                        <a:rPr lang="es-ES" sz="1400" dirty="0"/>
                        <a:t>100%</a:t>
                      </a:r>
                      <a:endParaRPr lang="es-ES" sz="2000" dirty="0">
                        <a:latin typeface="Times New Roman"/>
                        <a:ea typeface="Times New Roman"/>
                        <a:cs typeface="Times New Roman"/>
                      </a:endParaRPr>
                    </a:p>
                  </a:txBody>
                  <a:tcPr marL="44450" marR="44450" marT="0" marB="0" anchor="b"/>
                </a:tc>
              </a:tr>
            </a:tbl>
          </a:graphicData>
        </a:graphic>
      </p:graphicFrame>
      <p:pic>
        <p:nvPicPr>
          <p:cNvPr id="20485" name="3 Marcador de contenido" descr="logoayrpaint.bmp"/>
          <p:cNvPicPr>
            <a:picLocks noChangeAspect="1"/>
          </p:cNvPicPr>
          <p:nvPr/>
        </p:nvPicPr>
        <p:blipFill>
          <a:blip r:embed="rId2"/>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Título"/>
          <p:cNvSpPr>
            <a:spLocks noGrp="1"/>
          </p:cNvSpPr>
          <p:nvPr>
            <p:ph type="title"/>
          </p:nvPr>
        </p:nvSpPr>
        <p:spPr>
          <a:xfrm>
            <a:off x="612775" y="228600"/>
            <a:ext cx="8153400" cy="990600"/>
          </a:xfrm>
        </p:spPr>
        <p:txBody>
          <a:bodyPr/>
          <a:lstStyle/>
          <a:p>
            <a:r>
              <a:rPr lang="es-ES" sz="3600" b="1" smtClean="0"/>
              <a:t>Publicidad en Locales</a:t>
            </a:r>
          </a:p>
        </p:txBody>
      </p:sp>
      <p:sp>
        <p:nvSpPr>
          <p:cNvPr id="112643" name="2 Marcador de contenido"/>
          <p:cNvSpPr>
            <a:spLocks noGrp="1"/>
          </p:cNvSpPr>
          <p:nvPr>
            <p:ph sz="quarter" idx="1"/>
          </p:nvPr>
        </p:nvSpPr>
        <p:spPr>
          <a:xfrm>
            <a:off x="612775" y="1600200"/>
            <a:ext cx="8153400" cy="4495800"/>
          </a:xfrm>
        </p:spPr>
        <p:txBody>
          <a:bodyPr/>
          <a:lstStyle/>
          <a:p>
            <a:r>
              <a:rPr lang="es-ES_tradnl" sz="2300" smtClean="0"/>
              <a:t>Para fortalecer las estrategias anteriores, a los clientes se les entregara volantes de la promoción de la tarjeta de descuento la cual la pueden adquirir dando sus datos y en etapas de lanzamiento (3 meses iniciales) se les entregará un llavero o una pluma, además se sorteara un set de maquillaje y belleza completo para las mujeres y una set de belleza y cuidado masculino de diseñador para hombres a todas las personas que se afiliaron en los primeros 3 meses del lanzamiento de esta promoción. También se incentivara a la compra por Internet por medio de las volantes.</a:t>
            </a:r>
            <a:endParaRPr lang="es-ES" sz="2300" smtClean="0"/>
          </a:p>
          <a:p>
            <a:r>
              <a:rPr lang="es-ES_tradnl" sz="2400" smtClean="0"/>
              <a:t>Realizar promociones efectivas y personalizadas basándose en el cumpleaños del cliente y de sus familiares cercanos.</a:t>
            </a:r>
            <a:endParaRPr lang="es-ES" sz="2400"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grpSp>
        <p:nvGrpSpPr>
          <p:cNvPr id="113667" name="Group 1"/>
          <p:cNvGrpSpPr>
            <a:grpSpLocks/>
          </p:cNvGrpSpPr>
          <p:nvPr/>
        </p:nvGrpSpPr>
        <p:grpSpPr bwMode="auto">
          <a:xfrm>
            <a:off x="2286000" y="285750"/>
            <a:ext cx="4425950" cy="6084888"/>
            <a:chOff x="3337" y="2749"/>
            <a:chExt cx="6971" cy="9583"/>
          </a:xfrm>
        </p:grpSpPr>
        <p:pic>
          <p:nvPicPr>
            <p:cNvPr id="113669" name="Imagen 4" descr="paris hilton"/>
            <p:cNvPicPr>
              <a:picLocks noChangeAspect="1" noChangeArrowheads="1"/>
            </p:cNvPicPr>
            <p:nvPr/>
          </p:nvPicPr>
          <p:blipFill>
            <a:blip r:embed="rId2"/>
            <a:srcRect/>
            <a:stretch>
              <a:fillRect/>
            </a:stretch>
          </p:blipFill>
          <p:spPr bwMode="auto">
            <a:xfrm>
              <a:off x="3337" y="2749"/>
              <a:ext cx="6971" cy="9583"/>
            </a:xfrm>
            <a:prstGeom prst="rect">
              <a:avLst/>
            </a:prstGeom>
            <a:noFill/>
            <a:ln w="9525">
              <a:noFill/>
              <a:miter lim="800000"/>
              <a:headEnd/>
              <a:tailEnd/>
            </a:ln>
          </p:spPr>
        </p:pic>
        <p:pic>
          <p:nvPicPr>
            <p:cNvPr id="113670" name="Imagen 3"/>
            <p:cNvPicPr>
              <a:picLocks noChangeAspect="1" noChangeArrowheads="1"/>
            </p:cNvPicPr>
            <p:nvPr/>
          </p:nvPicPr>
          <p:blipFill>
            <a:blip r:embed="rId3"/>
            <a:srcRect/>
            <a:stretch>
              <a:fillRect/>
            </a:stretch>
          </p:blipFill>
          <p:spPr bwMode="auto">
            <a:xfrm>
              <a:off x="7547" y="11180"/>
              <a:ext cx="2465" cy="819"/>
            </a:xfrm>
            <a:prstGeom prst="rect">
              <a:avLst/>
            </a:prstGeom>
            <a:noFill/>
            <a:ln w="9525">
              <a:noFill/>
              <a:miter lim="800000"/>
              <a:headEnd/>
              <a:tailEnd/>
            </a:ln>
          </p:spPr>
        </p:pic>
        <p:sp>
          <p:nvSpPr>
            <p:cNvPr id="113671" name="AutoShape 2"/>
            <p:cNvSpPr>
              <a:spLocks noChangeArrowheads="1"/>
            </p:cNvSpPr>
            <p:nvPr/>
          </p:nvSpPr>
          <p:spPr bwMode="auto">
            <a:xfrm>
              <a:off x="7440" y="3692"/>
              <a:ext cx="2730" cy="1595"/>
            </a:xfrm>
            <a:prstGeom prst="roundRect">
              <a:avLst>
                <a:gd name="adj" fmla="val 8269"/>
              </a:avLst>
            </a:prstGeom>
            <a:solidFill>
              <a:srgbClr val="000000">
                <a:alpha val="70195"/>
              </a:srgbClr>
            </a:solidFill>
            <a:ln w="63500" cmpd="thickThin">
              <a:noFill/>
              <a:round/>
              <a:headEnd/>
              <a:tailEnd/>
            </a:ln>
          </p:spPr>
          <p:txBody>
            <a:bodyPr/>
            <a:lstStyle/>
            <a:p>
              <a:pPr algn="ctr"/>
              <a:r>
                <a:rPr lang="es-ES" sz="1400">
                  <a:solidFill>
                    <a:srgbClr val="CC0066"/>
                  </a:solidFill>
                  <a:latin typeface="Berlin Sans FB Demi" pitchFamily="34" charset="0"/>
                  <a:cs typeface="Times New Roman" pitchFamily="18" charset="0"/>
                </a:rPr>
                <a:t>Mes de Promoción Perfumes </a:t>
              </a:r>
              <a:endParaRPr lang="es-ES" sz="1100"/>
            </a:p>
            <a:p>
              <a:pPr algn="ctr" eaLnBrk="0" hangingPunct="0"/>
              <a:r>
                <a:rPr lang="es-ES" sz="1400">
                  <a:solidFill>
                    <a:srgbClr val="CC0066"/>
                  </a:solidFill>
                  <a:latin typeface="Berlin Sans FB Demi" pitchFamily="34" charset="0"/>
                  <a:cs typeface="Times New Roman" pitchFamily="18" charset="0"/>
                </a:rPr>
                <a:t>PARIS HILTON</a:t>
              </a:r>
              <a:endParaRPr lang="es-ES" sz="1100"/>
            </a:p>
            <a:p>
              <a:pPr eaLnBrk="0" hangingPunct="0"/>
              <a:r>
                <a:rPr lang="es-ES" sz="1400">
                  <a:solidFill>
                    <a:srgbClr val="CC0066"/>
                  </a:solidFill>
                  <a:latin typeface="Berlin Sans FB Demi" pitchFamily="34" charset="0"/>
                  <a:cs typeface="Times New Roman" pitchFamily="18" charset="0"/>
                </a:rPr>
                <a:t> 10% de descuento</a:t>
              </a:r>
              <a:endParaRPr lang="es-ES" sz="1100"/>
            </a:p>
            <a:p>
              <a:pPr eaLnBrk="0" hangingPunct="0"/>
              <a:endParaRPr lang="es-ES"/>
            </a:p>
          </p:txBody>
        </p:sp>
      </p:grpSp>
      <p:pic>
        <p:nvPicPr>
          <p:cNvPr id="113668" name="3 Marcador de contenido" descr="logoayrpaint.bmp"/>
          <p:cNvPicPr>
            <a:picLocks noChangeAspect="1"/>
          </p:cNvPicPr>
          <p:nvPr/>
        </p:nvPicPr>
        <p:blipFill>
          <a:blip r:embed="rId4"/>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Título"/>
          <p:cNvSpPr>
            <a:spLocks noGrp="1"/>
          </p:cNvSpPr>
          <p:nvPr>
            <p:ph type="title"/>
          </p:nvPr>
        </p:nvSpPr>
        <p:spPr>
          <a:xfrm>
            <a:off x="612775" y="228600"/>
            <a:ext cx="8153400" cy="990600"/>
          </a:xfrm>
        </p:spPr>
        <p:txBody>
          <a:bodyPr/>
          <a:lstStyle/>
          <a:p>
            <a:r>
              <a:rPr lang="es-ES" smtClean="0"/>
              <a:t>Volantes</a:t>
            </a:r>
          </a:p>
        </p:txBody>
      </p:sp>
      <p:sp>
        <p:nvSpPr>
          <p:cNvPr id="114691" name="2 Marcador de contenido"/>
          <p:cNvSpPr>
            <a:spLocks noGrp="1"/>
          </p:cNvSpPr>
          <p:nvPr>
            <p:ph sz="quarter" idx="1"/>
          </p:nvPr>
        </p:nvSpPr>
        <p:spPr>
          <a:xfrm>
            <a:off x="571500" y="1857375"/>
            <a:ext cx="8153400" cy="1971675"/>
          </a:xfrm>
        </p:spPr>
        <p:txBody>
          <a:bodyPr/>
          <a:lstStyle/>
          <a:p>
            <a:r>
              <a:rPr lang="es-ES" smtClean="0"/>
              <a:t>Además se ofrecerán volantes impresas en papel couche, donde dice como escoger el perfume, un perfume para cada personalidad, según el signo zodiacal, cuidar tu perfume.  </a:t>
            </a:r>
          </a:p>
        </p:txBody>
      </p:sp>
      <p:pic>
        <p:nvPicPr>
          <p:cNvPr id="114692" name="3 Marcador de contenido" descr="logoayrpaint.bmp"/>
          <p:cNvPicPr>
            <a:picLocks noChangeAspect="1"/>
          </p:cNvPicPr>
          <p:nvPr/>
        </p:nvPicPr>
        <p:blipFill>
          <a:blip r:embed="rId2"/>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9"/>
          <p:cNvPicPr>
            <a:picLocks noChangeAspect="1" noChangeArrowheads="1"/>
          </p:cNvPicPr>
          <p:nvPr/>
        </p:nvPicPr>
        <p:blipFill>
          <a:blip r:embed="rId2"/>
          <a:srcRect/>
          <a:stretch>
            <a:fillRect/>
          </a:stretch>
        </p:blipFill>
        <p:spPr bwMode="auto">
          <a:xfrm>
            <a:off x="4572000" y="642938"/>
            <a:ext cx="3714750" cy="5214937"/>
          </a:xfrm>
          <a:prstGeom prst="rect">
            <a:avLst/>
          </a:prstGeom>
          <a:noFill/>
          <a:ln w="9525">
            <a:noFill/>
            <a:miter lim="800000"/>
            <a:headEnd/>
            <a:tailEnd/>
          </a:ln>
        </p:spPr>
      </p:pic>
      <p:pic>
        <p:nvPicPr>
          <p:cNvPr id="115715" name="Picture 10"/>
          <p:cNvPicPr>
            <a:picLocks noChangeAspect="1" noChangeArrowheads="1"/>
          </p:cNvPicPr>
          <p:nvPr/>
        </p:nvPicPr>
        <p:blipFill>
          <a:blip r:embed="rId3"/>
          <a:srcRect/>
          <a:stretch>
            <a:fillRect/>
          </a:stretch>
        </p:blipFill>
        <p:spPr bwMode="auto">
          <a:xfrm>
            <a:off x="857250" y="642938"/>
            <a:ext cx="3500438" cy="5214937"/>
          </a:xfrm>
          <a:prstGeom prst="rect">
            <a:avLst/>
          </a:prstGeom>
          <a:noFill/>
          <a:ln w="9525">
            <a:noFill/>
            <a:miter lim="800000"/>
            <a:headEnd/>
            <a:tailEnd/>
          </a:ln>
        </p:spPr>
      </p:pic>
      <p:pic>
        <p:nvPicPr>
          <p:cNvPr id="115716" name="3 Marcador de contenido" descr="logoayrpaint.bmp"/>
          <p:cNvPicPr>
            <a:picLocks noChangeAspect="1"/>
          </p:cNvPicPr>
          <p:nvPr/>
        </p:nvPicPr>
        <p:blipFill>
          <a:blip r:embed="rId4"/>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a:blip r:embed="rId2"/>
          <a:srcRect/>
          <a:stretch>
            <a:fillRect/>
          </a:stretch>
        </p:blipFill>
        <p:spPr bwMode="auto">
          <a:xfrm>
            <a:off x="500063" y="642938"/>
            <a:ext cx="3643312" cy="4905375"/>
          </a:xfrm>
          <a:prstGeom prst="rect">
            <a:avLst/>
          </a:prstGeom>
          <a:noFill/>
          <a:ln w="9525">
            <a:noFill/>
            <a:miter lim="800000"/>
            <a:headEnd/>
            <a:tailEnd/>
          </a:ln>
        </p:spPr>
      </p:pic>
      <p:pic>
        <p:nvPicPr>
          <p:cNvPr id="116739" name="Picture 3"/>
          <p:cNvPicPr>
            <a:picLocks noChangeAspect="1" noChangeArrowheads="1"/>
          </p:cNvPicPr>
          <p:nvPr/>
        </p:nvPicPr>
        <p:blipFill>
          <a:blip r:embed="rId3"/>
          <a:srcRect/>
          <a:stretch>
            <a:fillRect/>
          </a:stretch>
        </p:blipFill>
        <p:spPr bwMode="auto">
          <a:xfrm>
            <a:off x="4752975" y="714375"/>
            <a:ext cx="3890963" cy="4857750"/>
          </a:xfrm>
          <a:prstGeom prst="rect">
            <a:avLst/>
          </a:prstGeom>
          <a:noFill/>
          <a:ln w="9525">
            <a:noFill/>
            <a:miter lim="800000"/>
            <a:headEnd/>
            <a:tailEnd/>
          </a:ln>
        </p:spPr>
      </p:pic>
      <p:pic>
        <p:nvPicPr>
          <p:cNvPr id="116740" name="3 Marcador de contenido" descr="logoayrpaint.bmp"/>
          <p:cNvPicPr>
            <a:picLocks noChangeAspect="1"/>
          </p:cNvPicPr>
          <p:nvPr/>
        </p:nvPicPr>
        <p:blipFill>
          <a:blip r:embed="rId4"/>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1 Título"/>
          <p:cNvSpPr>
            <a:spLocks noGrp="1"/>
          </p:cNvSpPr>
          <p:nvPr>
            <p:ph type="title"/>
          </p:nvPr>
        </p:nvSpPr>
        <p:spPr>
          <a:xfrm>
            <a:off x="612775" y="228600"/>
            <a:ext cx="8153400" cy="990600"/>
          </a:xfrm>
        </p:spPr>
        <p:txBody>
          <a:bodyPr/>
          <a:lstStyle/>
          <a:p>
            <a:r>
              <a:rPr lang="es-ES" sz="3600" b="1" smtClean="0"/>
              <a:t>Materiales</a:t>
            </a:r>
            <a:r>
              <a:rPr lang="es-ES" sz="3600" smtClean="0"/>
              <a:t> </a:t>
            </a:r>
            <a:r>
              <a:rPr lang="es-ES" sz="3600" b="1" smtClean="0"/>
              <a:t>Promocionales</a:t>
            </a:r>
          </a:p>
        </p:txBody>
      </p:sp>
      <p:graphicFrame>
        <p:nvGraphicFramePr>
          <p:cNvPr id="4" name="3 Tabla"/>
          <p:cNvGraphicFramePr>
            <a:graphicFrameLocks noGrp="1"/>
          </p:cNvGraphicFramePr>
          <p:nvPr/>
        </p:nvGraphicFramePr>
        <p:xfrm>
          <a:off x="2071670" y="2000237"/>
          <a:ext cx="4929222" cy="2714649"/>
        </p:xfrm>
        <a:graphic>
          <a:graphicData uri="http://schemas.openxmlformats.org/drawingml/2006/table">
            <a:tbl>
              <a:tblPr>
                <a:tableStyleId>{3C2FFA5D-87B4-456A-9821-1D502468CF0F}</a:tableStyleId>
              </a:tblPr>
              <a:tblGrid>
                <a:gridCol w="2922875"/>
                <a:gridCol w="2006347"/>
              </a:tblGrid>
              <a:tr h="542929">
                <a:tc gridSpan="2">
                  <a:txBody>
                    <a:bodyPr/>
                    <a:lstStyle/>
                    <a:p>
                      <a:pPr algn="ctr">
                        <a:spcAft>
                          <a:spcPts val="0"/>
                        </a:spcAft>
                      </a:pPr>
                      <a:r>
                        <a:rPr lang="es-ES" sz="1600" b="1" dirty="0">
                          <a:solidFill>
                            <a:schemeClr val="accent2">
                              <a:lumMod val="60000"/>
                              <a:lumOff val="40000"/>
                            </a:schemeClr>
                          </a:solidFill>
                        </a:rPr>
                        <a:t>MATERIALES, POP Y BTL PARA PROMOCIONES</a:t>
                      </a:r>
                      <a:endParaRPr lang="es-ES" sz="1600" b="1" dirty="0">
                        <a:solidFill>
                          <a:schemeClr val="accent2">
                            <a:lumMod val="60000"/>
                            <a:lumOff val="40000"/>
                          </a:schemeClr>
                        </a:solidFill>
                        <a:latin typeface="Times New Roman"/>
                        <a:ea typeface="Times New Roman"/>
                      </a:endParaRPr>
                    </a:p>
                  </a:txBody>
                  <a:tcPr marL="44450" marR="44450" marT="0" marB="0" anchor="b"/>
                </a:tc>
                <a:tc hMerge="1">
                  <a:txBody>
                    <a:bodyPr/>
                    <a:lstStyle/>
                    <a:p>
                      <a:endParaRPr lang="es-ES"/>
                    </a:p>
                  </a:txBody>
                  <a:tcPr/>
                </a:tc>
              </a:tr>
              <a:tr h="271465">
                <a:tc>
                  <a:txBody>
                    <a:bodyPr/>
                    <a:lstStyle/>
                    <a:p>
                      <a:pPr>
                        <a:spcAft>
                          <a:spcPts val="0"/>
                        </a:spcAft>
                      </a:pPr>
                      <a:r>
                        <a:rPr lang="en-US" sz="1600" b="1">
                          <a:solidFill>
                            <a:schemeClr val="accent2">
                              <a:lumMod val="60000"/>
                              <a:lumOff val="40000"/>
                            </a:schemeClr>
                          </a:solidFill>
                        </a:rPr>
                        <a:t>RUBRO</a:t>
                      </a:r>
                      <a:endParaRPr lang="es-ES" sz="1600" b="1">
                        <a:solidFill>
                          <a:schemeClr val="accent2">
                            <a:lumMod val="60000"/>
                            <a:lumOff val="40000"/>
                          </a:schemeClr>
                        </a:solidFill>
                        <a:latin typeface="Times New Roman"/>
                        <a:ea typeface="Times New Roman"/>
                      </a:endParaRPr>
                    </a:p>
                  </a:txBody>
                  <a:tcPr marL="44450" marR="44450" marT="0" marB="0" anchor="b"/>
                </a:tc>
                <a:tc>
                  <a:txBody>
                    <a:bodyPr/>
                    <a:lstStyle/>
                    <a:p>
                      <a:pPr>
                        <a:spcAft>
                          <a:spcPts val="0"/>
                        </a:spcAft>
                      </a:pPr>
                      <a:r>
                        <a:rPr lang="en-US" sz="1600" b="1" dirty="0">
                          <a:solidFill>
                            <a:schemeClr val="accent2">
                              <a:lumMod val="60000"/>
                              <a:lumOff val="40000"/>
                            </a:schemeClr>
                          </a:solidFill>
                        </a:rPr>
                        <a:t>GASTO / ANUAL</a:t>
                      </a:r>
                      <a:endParaRPr lang="es-ES" sz="1600" b="1" dirty="0">
                        <a:solidFill>
                          <a:schemeClr val="accent2">
                            <a:lumMod val="60000"/>
                            <a:lumOff val="40000"/>
                          </a:schemeClr>
                        </a:solidFill>
                        <a:latin typeface="Times New Roman"/>
                        <a:ea typeface="Times New Roman"/>
                      </a:endParaRPr>
                    </a:p>
                  </a:txBody>
                  <a:tcPr marL="44450" marR="44450" marT="0" marB="0" anchor="b"/>
                </a:tc>
              </a:tr>
              <a:tr h="271465">
                <a:tc>
                  <a:txBody>
                    <a:bodyPr/>
                    <a:lstStyle/>
                    <a:p>
                      <a:pPr>
                        <a:spcAft>
                          <a:spcPts val="0"/>
                        </a:spcAft>
                      </a:pPr>
                      <a:r>
                        <a:rPr lang="en-US" sz="1600"/>
                        <a:t>PLUMAS</a:t>
                      </a:r>
                      <a:endParaRPr lang="es-ES" sz="1600">
                        <a:latin typeface="Times New Roman"/>
                        <a:ea typeface="Times New Roman"/>
                      </a:endParaRPr>
                    </a:p>
                  </a:txBody>
                  <a:tcPr marL="44450" marR="44450" marT="0" marB="0" anchor="b"/>
                </a:tc>
                <a:tc>
                  <a:txBody>
                    <a:bodyPr/>
                    <a:lstStyle/>
                    <a:p>
                      <a:pPr algn="r">
                        <a:spcAft>
                          <a:spcPts val="0"/>
                        </a:spcAft>
                      </a:pPr>
                      <a:r>
                        <a:rPr lang="en-US" sz="1600"/>
                        <a:t>8000</a:t>
                      </a:r>
                      <a:endParaRPr lang="es-ES" sz="1600">
                        <a:latin typeface="Times New Roman"/>
                        <a:ea typeface="Times New Roman"/>
                      </a:endParaRPr>
                    </a:p>
                  </a:txBody>
                  <a:tcPr marL="44450" marR="44450" marT="0" marB="0" anchor="b"/>
                </a:tc>
              </a:tr>
              <a:tr h="271465">
                <a:tc>
                  <a:txBody>
                    <a:bodyPr/>
                    <a:lstStyle/>
                    <a:p>
                      <a:pPr>
                        <a:spcAft>
                          <a:spcPts val="0"/>
                        </a:spcAft>
                      </a:pPr>
                      <a:r>
                        <a:rPr lang="en-US" sz="1600"/>
                        <a:t>LLAVEROS</a:t>
                      </a:r>
                      <a:endParaRPr lang="es-ES" sz="1600">
                        <a:latin typeface="Times New Roman"/>
                        <a:ea typeface="Times New Roman"/>
                      </a:endParaRPr>
                    </a:p>
                  </a:txBody>
                  <a:tcPr marL="44450" marR="44450" marT="0" marB="0" anchor="b"/>
                </a:tc>
                <a:tc>
                  <a:txBody>
                    <a:bodyPr/>
                    <a:lstStyle/>
                    <a:p>
                      <a:pPr algn="r">
                        <a:spcAft>
                          <a:spcPts val="0"/>
                        </a:spcAft>
                      </a:pPr>
                      <a:r>
                        <a:rPr lang="en-US" sz="1600"/>
                        <a:t>16000</a:t>
                      </a:r>
                      <a:endParaRPr lang="es-ES" sz="1600">
                        <a:latin typeface="Times New Roman"/>
                        <a:ea typeface="Times New Roman"/>
                      </a:endParaRPr>
                    </a:p>
                  </a:txBody>
                  <a:tcPr marL="44450" marR="44450" marT="0" marB="0" anchor="b"/>
                </a:tc>
              </a:tr>
              <a:tr h="271465">
                <a:tc>
                  <a:txBody>
                    <a:bodyPr/>
                    <a:lstStyle/>
                    <a:p>
                      <a:pPr>
                        <a:spcAft>
                          <a:spcPts val="0"/>
                        </a:spcAft>
                      </a:pPr>
                      <a:r>
                        <a:rPr lang="en-US" sz="1600"/>
                        <a:t>REGALOS Y OBSEQUIOS</a:t>
                      </a:r>
                      <a:endParaRPr lang="es-ES" sz="1600">
                        <a:latin typeface="Times New Roman"/>
                        <a:ea typeface="Times New Roman"/>
                      </a:endParaRPr>
                    </a:p>
                  </a:txBody>
                  <a:tcPr marL="44450" marR="44450" marT="0" marB="0" anchor="b"/>
                </a:tc>
                <a:tc>
                  <a:txBody>
                    <a:bodyPr/>
                    <a:lstStyle/>
                    <a:p>
                      <a:pPr algn="r">
                        <a:spcAft>
                          <a:spcPts val="0"/>
                        </a:spcAft>
                      </a:pPr>
                      <a:r>
                        <a:rPr lang="en-US" sz="1600"/>
                        <a:t>800</a:t>
                      </a:r>
                      <a:endParaRPr lang="es-ES" sz="1600">
                        <a:latin typeface="Times New Roman"/>
                        <a:ea typeface="Times New Roman"/>
                      </a:endParaRPr>
                    </a:p>
                  </a:txBody>
                  <a:tcPr marL="44450" marR="44450" marT="0" marB="0" anchor="b"/>
                </a:tc>
              </a:tr>
              <a:tr h="271465">
                <a:tc>
                  <a:txBody>
                    <a:bodyPr/>
                    <a:lstStyle/>
                    <a:p>
                      <a:pPr>
                        <a:spcAft>
                          <a:spcPts val="0"/>
                        </a:spcAft>
                      </a:pPr>
                      <a:r>
                        <a:rPr lang="en-US" sz="1600"/>
                        <a:t>BANNERS</a:t>
                      </a:r>
                      <a:endParaRPr lang="es-ES" sz="1600">
                        <a:latin typeface="Times New Roman"/>
                        <a:ea typeface="Times New Roman"/>
                      </a:endParaRPr>
                    </a:p>
                  </a:txBody>
                  <a:tcPr marL="44450" marR="44450" marT="0" marB="0" anchor="b"/>
                </a:tc>
                <a:tc>
                  <a:txBody>
                    <a:bodyPr/>
                    <a:lstStyle/>
                    <a:p>
                      <a:pPr algn="r">
                        <a:spcAft>
                          <a:spcPts val="0"/>
                        </a:spcAft>
                      </a:pPr>
                      <a:r>
                        <a:rPr lang="en-US" sz="1600"/>
                        <a:t>800</a:t>
                      </a:r>
                      <a:endParaRPr lang="es-ES" sz="1600">
                        <a:latin typeface="Times New Roman"/>
                        <a:ea typeface="Times New Roman"/>
                      </a:endParaRPr>
                    </a:p>
                  </a:txBody>
                  <a:tcPr marL="44450" marR="44450" marT="0" marB="0" anchor="b"/>
                </a:tc>
              </a:tr>
              <a:tr h="271465">
                <a:tc>
                  <a:txBody>
                    <a:bodyPr/>
                    <a:lstStyle/>
                    <a:p>
                      <a:pPr>
                        <a:spcAft>
                          <a:spcPts val="0"/>
                        </a:spcAft>
                      </a:pPr>
                      <a:r>
                        <a:rPr lang="en-US" sz="1600"/>
                        <a:t>AFICHES</a:t>
                      </a:r>
                      <a:endParaRPr lang="es-ES" sz="1600">
                        <a:latin typeface="Times New Roman"/>
                        <a:ea typeface="Times New Roman"/>
                      </a:endParaRPr>
                    </a:p>
                  </a:txBody>
                  <a:tcPr marL="44450" marR="44450" marT="0" marB="0" anchor="b"/>
                </a:tc>
                <a:tc>
                  <a:txBody>
                    <a:bodyPr/>
                    <a:lstStyle/>
                    <a:p>
                      <a:pPr algn="r">
                        <a:spcAft>
                          <a:spcPts val="0"/>
                        </a:spcAft>
                      </a:pPr>
                      <a:r>
                        <a:rPr lang="en-US" sz="1600"/>
                        <a:t>600</a:t>
                      </a:r>
                      <a:endParaRPr lang="es-ES" sz="1600">
                        <a:latin typeface="Times New Roman"/>
                        <a:ea typeface="Times New Roman"/>
                      </a:endParaRPr>
                    </a:p>
                  </a:txBody>
                  <a:tcPr marL="44450" marR="44450" marT="0" marB="0" anchor="b"/>
                </a:tc>
              </a:tr>
              <a:tr h="271465">
                <a:tc>
                  <a:txBody>
                    <a:bodyPr/>
                    <a:lstStyle/>
                    <a:p>
                      <a:pPr>
                        <a:spcAft>
                          <a:spcPts val="0"/>
                        </a:spcAft>
                      </a:pPr>
                      <a:r>
                        <a:rPr lang="en-US" sz="1600"/>
                        <a:t>VOLANTES</a:t>
                      </a:r>
                      <a:endParaRPr lang="es-ES" sz="1600">
                        <a:latin typeface="Times New Roman"/>
                        <a:ea typeface="Times New Roman"/>
                      </a:endParaRPr>
                    </a:p>
                  </a:txBody>
                  <a:tcPr marL="44450" marR="44450" marT="0" marB="0" anchor="b"/>
                </a:tc>
                <a:tc>
                  <a:txBody>
                    <a:bodyPr/>
                    <a:lstStyle/>
                    <a:p>
                      <a:pPr algn="r">
                        <a:spcAft>
                          <a:spcPts val="0"/>
                        </a:spcAft>
                      </a:pPr>
                      <a:r>
                        <a:rPr lang="en-US" sz="1600"/>
                        <a:t>8000</a:t>
                      </a:r>
                      <a:endParaRPr lang="es-ES" sz="1600">
                        <a:latin typeface="Times New Roman"/>
                        <a:ea typeface="Times New Roman"/>
                      </a:endParaRPr>
                    </a:p>
                  </a:txBody>
                  <a:tcPr marL="44450" marR="44450" marT="0" marB="0" anchor="b"/>
                </a:tc>
              </a:tr>
              <a:tr h="271465">
                <a:tc>
                  <a:txBody>
                    <a:bodyPr/>
                    <a:lstStyle/>
                    <a:p>
                      <a:pPr>
                        <a:spcAft>
                          <a:spcPts val="0"/>
                        </a:spcAft>
                      </a:pPr>
                      <a:r>
                        <a:rPr lang="en-US" sz="1600"/>
                        <a:t>TOTAL</a:t>
                      </a:r>
                      <a:endParaRPr lang="es-ES" sz="1600">
                        <a:latin typeface="Times New Roman"/>
                        <a:ea typeface="Times New Roman"/>
                      </a:endParaRPr>
                    </a:p>
                  </a:txBody>
                  <a:tcPr marL="44450" marR="44450" marT="0" marB="0" anchor="b"/>
                </a:tc>
                <a:tc>
                  <a:txBody>
                    <a:bodyPr/>
                    <a:lstStyle/>
                    <a:p>
                      <a:pPr algn="r">
                        <a:spcAft>
                          <a:spcPts val="0"/>
                        </a:spcAft>
                      </a:pPr>
                      <a:r>
                        <a:rPr lang="en-US" sz="1600" dirty="0"/>
                        <a:t>34200</a:t>
                      </a:r>
                      <a:endParaRPr lang="es-ES" sz="1600" dirty="0">
                        <a:latin typeface="Times New Roman"/>
                        <a:ea typeface="Times New Roman"/>
                      </a:endParaRPr>
                    </a:p>
                  </a:txBody>
                  <a:tcPr marL="44450" marR="44450" marT="0" marB="0" anchor="b"/>
                </a:tc>
              </a:tr>
            </a:tbl>
          </a:graphicData>
        </a:graphic>
      </p:graphicFrame>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1 Título"/>
          <p:cNvSpPr>
            <a:spLocks noGrp="1"/>
          </p:cNvSpPr>
          <p:nvPr>
            <p:ph type="title"/>
          </p:nvPr>
        </p:nvSpPr>
        <p:spPr>
          <a:xfrm>
            <a:off x="612775" y="228600"/>
            <a:ext cx="8153400" cy="990600"/>
          </a:xfrm>
        </p:spPr>
        <p:txBody>
          <a:bodyPr/>
          <a:lstStyle/>
          <a:p>
            <a:r>
              <a:rPr lang="es-ES" smtClean="0"/>
              <a:t>Publicidad en Redes Sociales</a:t>
            </a:r>
          </a:p>
        </p:txBody>
      </p:sp>
      <p:sp>
        <p:nvSpPr>
          <p:cNvPr id="118787" name="2 Marcador de contenido"/>
          <p:cNvSpPr>
            <a:spLocks noGrp="1"/>
          </p:cNvSpPr>
          <p:nvPr>
            <p:ph sz="quarter" idx="1"/>
          </p:nvPr>
        </p:nvSpPr>
        <p:spPr>
          <a:xfrm>
            <a:off x="571500" y="1571625"/>
            <a:ext cx="8153400" cy="4143375"/>
          </a:xfrm>
        </p:spPr>
        <p:txBody>
          <a:bodyPr/>
          <a:lstStyle/>
          <a:p>
            <a:pPr algn="just"/>
            <a:r>
              <a:rPr lang="es-ES" sz="2400" smtClean="0"/>
              <a:t>Un de las técnicas mas interesantes y de vanguardia en el mercadeo es el marketing de redes sociales o marketing 2.0 el cual se basa en la interacción dentro de internet con los usuarios, de tal forma que permitirá conocer sus opiniones y además entregar información rápida y efectiva acerca de  nuestras actividades y nuevas promociones.</a:t>
            </a:r>
          </a:p>
          <a:p>
            <a:pPr algn="just"/>
            <a:r>
              <a:rPr lang="es-ES" sz="2400" smtClean="0"/>
              <a:t>El avance de las redes sociales y el intercambio de información a través de foros y blogs es imparable. Gracias a estas herramientas, cada día miles de personas comparten ideas sobre los productos y servicios que ofertan las empresas, que forman parte de su vida cotidiana. </a:t>
            </a:r>
          </a:p>
          <a:p>
            <a:endParaRPr lang="es-ES" sz="2400" smtClean="0"/>
          </a:p>
        </p:txBody>
      </p:sp>
      <p:pic>
        <p:nvPicPr>
          <p:cNvPr id="118788" name="Imagen 66"/>
          <p:cNvPicPr>
            <a:picLocks noChangeAspect="1" noChangeArrowheads="1"/>
          </p:cNvPicPr>
          <p:nvPr/>
        </p:nvPicPr>
        <p:blipFill>
          <a:blip r:embed="rId2"/>
          <a:srcRect/>
          <a:stretch>
            <a:fillRect/>
          </a:stretch>
        </p:blipFill>
        <p:spPr bwMode="auto">
          <a:xfrm>
            <a:off x="3000375" y="5786438"/>
            <a:ext cx="1270000" cy="774700"/>
          </a:xfrm>
          <a:prstGeom prst="rect">
            <a:avLst/>
          </a:prstGeom>
          <a:noFill/>
          <a:ln w="9525">
            <a:noFill/>
            <a:miter lim="800000"/>
            <a:headEnd/>
            <a:tailEnd/>
          </a:ln>
        </p:spPr>
      </p:pic>
      <p:pic>
        <p:nvPicPr>
          <p:cNvPr id="118789" name="Imagen 67"/>
          <p:cNvPicPr>
            <a:picLocks noChangeAspect="1" noChangeArrowheads="1"/>
          </p:cNvPicPr>
          <p:nvPr/>
        </p:nvPicPr>
        <p:blipFill>
          <a:blip r:embed="rId3"/>
          <a:srcRect/>
          <a:stretch>
            <a:fillRect/>
          </a:stretch>
        </p:blipFill>
        <p:spPr bwMode="auto">
          <a:xfrm>
            <a:off x="4786313" y="5786438"/>
            <a:ext cx="16383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 Título"/>
          <p:cNvSpPr>
            <a:spLocks noGrp="1"/>
          </p:cNvSpPr>
          <p:nvPr>
            <p:ph type="title"/>
          </p:nvPr>
        </p:nvSpPr>
        <p:spPr>
          <a:xfrm>
            <a:off x="1500188" y="4643438"/>
            <a:ext cx="7643812" cy="685800"/>
          </a:xfrm>
        </p:spPr>
        <p:txBody>
          <a:bodyPr/>
          <a:lstStyle/>
          <a:p>
            <a:pPr eaLnBrk="1" hangingPunct="1"/>
            <a:r>
              <a:rPr lang="es-ES" sz="3000" smtClean="0"/>
              <a:t>RESULTADOS Y SITUACIÓN FINANCIERA</a:t>
            </a:r>
          </a:p>
        </p:txBody>
      </p:sp>
      <p:pic>
        <p:nvPicPr>
          <p:cNvPr id="7" name="6 Marcador de posición de imagen" descr="DSC00087.JPG"/>
          <p:cNvPicPr>
            <a:picLocks noGrp="1" noChangeAspect="1"/>
          </p:cNvPicPr>
          <p:nvPr>
            <p:ph type="pic" idx="1"/>
          </p:nvPr>
        </p:nvPicPr>
        <p:blipFill>
          <a:blip r:embed="rId2"/>
          <a:stretch>
            <a:fillRect/>
          </a:stretch>
        </p:blipFill>
        <p:spPr>
          <a:xfrm>
            <a:off x="0" y="0"/>
            <a:ext cx="9144000" cy="4643438"/>
          </a:xfrm>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1 Título"/>
          <p:cNvSpPr>
            <a:spLocks noGrp="1"/>
          </p:cNvSpPr>
          <p:nvPr>
            <p:ph type="title"/>
          </p:nvPr>
        </p:nvSpPr>
        <p:spPr>
          <a:xfrm>
            <a:off x="612775" y="228600"/>
            <a:ext cx="8153400" cy="990600"/>
          </a:xfrm>
        </p:spPr>
        <p:txBody>
          <a:bodyPr/>
          <a:lstStyle/>
          <a:p>
            <a:r>
              <a:rPr lang="es-ES" smtClean="0"/>
              <a:t>Inversiones</a:t>
            </a:r>
          </a:p>
        </p:txBody>
      </p:sp>
      <p:graphicFrame>
        <p:nvGraphicFramePr>
          <p:cNvPr id="4" name="3 Tabla"/>
          <p:cNvGraphicFramePr>
            <a:graphicFrameLocks noGrp="1"/>
          </p:cNvGraphicFramePr>
          <p:nvPr/>
        </p:nvGraphicFramePr>
        <p:xfrm>
          <a:off x="2428860" y="2000240"/>
          <a:ext cx="4429156" cy="2000264"/>
        </p:xfrm>
        <a:graphic>
          <a:graphicData uri="http://schemas.openxmlformats.org/drawingml/2006/table">
            <a:tbl>
              <a:tblPr>
                <a:tableStyleId>{3C2FFA5D-87B4-456A-9821-1D502468CF0F}</a:tableStyleId>
              </a:tblPr>
              <a:tblGrid>
                <a:gridCol w="3500462"/>
                <a:gridCol w="928694"/>
              </a:tblGrid>
              <a:tr h="285752">
                <a:tc>
                  <a:txBody>
                    <a:bodyPr/>
                    <a:lstStyle/>
                    <a:p>
                      <a:pPr algn="ctr">
                        <a:spcAft>
                          <a:spcPts val="0"/>
                        </a:spcAft>
                      </a:pPr>
                      <a:r>
                        <a:rPr lang="es-ES" sz="1600" b="1" dirty="0">
                          <a:solidFill>
                            <a:schemeClr val="accent2">
                              <a:lumMod val="60000"/>
                              <a:lumOff val="40000"/>
                            </a:schemeClr>
                          </a:solidFill>
                        </a:rPr>
                        <a:t>INVERSIONES</a:t>
                      </a:r>
                      <a:endParaRPr lang="es-ES" sz="1600" b="1" dirty="0">
                        <a:solidFill>
                          <a:schemeClr val="accent2">
                            <a:lumMod val="60000"/>
                            <a:lumOff val="40000"/>
                          </a:schemeClr>
                        </a:solidFill>
                        <a:latin typeface="Times New Roman"/>
                        <a:ea typeface="Times New Roman"/>
                      </a:endParaRPr>
                    </a:p>
                  </a:txBody>
                  <a:tcPr marL="44450" marR="44450" marT="0" marB="0" anchor="b"/>
                </a:tc>
                <a:tc>
                  <a:txBody>
                    <a:bodyPr/>
                    <a:lstStyle/>
                    <a:p>
                      <a:pPr algn="ctr">
                        <a:spcAft>
                          <a:spcPts val="0"/>
                        </a:spcAft>
                      </a:pPr>
                      <a:r>
                        <a:rPr lang="es-ES" sz="1600" b="1" dirty="0">
                          <a:solidFill>
                            <a:schemeClr val="accent2">
                              <a:lumMod val="60000"/>
                              <a:lumOff val="40000"/>
                            </a:schemeClr>
                          </a:solidFill>
                        </a:rPr>
                        <a:t>MONTO</a:t>
                      </a:r>
                      <a:endParaRPr lang="es-ES" sz="1600" b="1" dirty="0">
                        <a:solidFill>
                          <a:schemeClr val="accent2">
                            <a:lumMod val="60000"/>
                            <a:lumOff val="40000"/>
                          </a:schemeClr>
                        </a:solidFill>
                        <a:latin typeface="Times New Roman"/>
                        <a:ea typeface="Times New Roman"/>
                      </a:endParaRPr>
                    </a:p>
                  </a:txBody>
                  <a:tcPr marL="44450" marR="44450" marT="0" marB="0" anchor="b"/>
                </a:tc>
              </a:tr>
              <a:tr h="285752">
                <a:tc>
                  <a:txBody>
                    <a:bodyPr/>
                    <a:lstStyle/>
                    <a:p>
                      <a:pPr>
                        <a:spcAft>
                          <a:spcPts val="0"/>
                        </a:spcAft>
                      </a:pPr>
                      <a:r>
                        <a:rPr lang="es-ES" sz="1600"/>
                        <a:t>SISTEMA CRM</a:t>
                      </a:r>
                      <a:endParaRPr lang="es-ES" sz="1600">
                        <a:latin typeface="Times New Roman"/>
                        <a:ea typeface="Times New Roman"/>
                      </a:endParaRPr>
                    </a:p>
                  </a:txBody>
                  <a:tcPr marL="44450" marR="44450" marT="0" marB="0" anchor="b"/>
                </a:tc>
                <a:tc>
                  <a:txBody>
                    <a:bodyPr/>
                    <a:lstStyle/>
                    <a:p>
                      <a:pPr algn="r">
                        <a:spcAft>
                          <a:spcPts val="0"/>
                        </a:spcAft>
                      </a:pPr>
                      <a:r>
                        <a:rPr lang="es-ES" sz="1600"/>
                        <a:t>13770</a:t>
                      </a:r>
                      <a:endParaRPr lang="es-ES" sz="1600">
                        <a:latin typeface="Times New Roman"/>
                        <a:ea typeface="Times New Roman"/>
                      </a:endParaRPr>
                    </a:p>
                  </a:txBody>
                  <a:tcPr marL="44450" marR="44450" marT="0" marB="0" anchor="b"/>
                </a:tc>
              </a:tr>
              <a:tr h="285752">
                <a:tc>
                  <a:txBody>
                    <a:bodyPr/>
                    <a:lstStyle/>
                    <a:p>
                      <a:pPr>
                        <a:spcAft>
                          <a:spcPts val="0"/>
                        </a:spcAft>
                      </a:pPr>
                      <a:r>
                        <a:rPr lang="es-ES" sz="1600"/>
                        <a:t>ASESORIA Y CONSULTORIA</a:t>
                      </a:r>
                      <a:endParaRPr lang="es-ES" sz="1600">
                        <a:latin typeface="Times New Roman"/>
                        <a:ea typeface="Times New Roman"/>
                      </a:endParaRPr>
                    </a:p>
                  </a:txBody>
                  <a:tcPr marL="44450" marR="44450" marT="0" marB="0" anchor="b"/>
                </a:tc>
                <a:tc>
                  <a:txBody>
                    <a:bodyPr/>
                    <a:lstStyle/>
                    <a:p>
                      <a:pPr algn="r">
                        <a:spcAft>
                          <a:spcPts val="0"/>
                        </a:spcAft>
                      </a:pPr>
                      <a:r>
                        <a:rPr lang="es-ES" sz="1600"/>
                        <a:t>25000</a:t>
                      </a:r>
                      <a:endParaRPr lang="es-ES" sz="1600">
                        <a:latin typeface="Times New Roman"/>
                        <a:ea typeface="Times New Roman"/>
                      </a:endParaRPr>
                    </a:p>
                  </a:txBody>
                  <a:tcPr marL="44450" marR="44450" marT="0" marB="0" anchor="b"/>
                </a:tc>
              </a:tr>
              <a:tr h="285752">
                <a:tc>
                  <a:txBody>
                    <a:bodyPr/>
                    <a:lstStyle/>
                    <a:p>
                      <a:pPr>
                        <a:spcAft>
                          <a:spcPts val="0"/>
                        </a:spcAft>
                      </a:pPr>
                      <a:r>
                        <a:rPr lang="es-ES" sz="1600"/>
                        <a:t>ESTRATEGIA DE VENTA Y POSTVENTA</a:t>
                      </a:r>
                      <a:endParaRPr lang="es-ES" sz="1600">
                        <a:latin typeface="Times New Roman"/>
                        <a:ea typeface="Times New Roman"/>
                      </a:endParaRPr>
                    </a:p>
                  </a:txBody>
                  <a:tcPr marL="44450" marR="44450" marT="0" marB="0" anchor="b"/>
                </a:tc>
                <a:tc>
                  <a:txBody>
                    <a:bodyPr/>
                    <a:lstStyle/>
                    <a:p>
                      <a:pPr algn="r">
                        <a:spcAft>
                          <a:spcPts val="0"/>
                        </a:spcAft>
                      </a:pPr>
                      <a:r>
                        <a:rPr lang="es-ES" sz="1600"/>
                        <a:t>51750</a:t>
                      </a:r>
                      <a:endParaRPr lang="es-ES" sz="1600">
                        <a:latin typeface="Times New Roman"/>
                        <a:ea typeface="Times New Roman"/>
                      </a:endParaRPr>
                    </a:p>
                  </a:txBody>
                  <a:tcPr marL="44450" marR="44450" marT="0" marB="0" anchor="b"/>
                </a:tc>
              </a:tr>
              <a:tr h="285752">
                <a:tc>
                  <a:txBody>
                    <a:bodyPr/>
                    <a:lstStyle/>
                    <a:p>
                      <a:pPr>
                        <a:spcAft>
                          <a:spcPts val="0"/>
                        </a:spcAft>
                      </a:pPr>
                      <a:r>
                        <a:rPr lang="es-ES" sz="1600"/>
                        <a:t>IMAGEN Y REMODELACION</a:t>
                      </a:r>
                      <a:endParaRPr lang="es-ES" sz="1600">
                        <a:latin typeface="Times New Roman"/>
                        <a:ea typeface="Times New Roman"/>
                      </a:endParaRPr>
                    </a:p>
                  </a:txBody>
                  <a:tcPr marL="44450" marR="44450" marT="0" marB="0" anchor="b"/>
                </a:tc>
                <a:tc>
                  <a:txBody>
                    <a:bodyPr/>
                    <a:lstStyle/>
                    <a:p>
                      <a:pPr algn="r">
                        <a:spcAft>
                          <a:spcPts val="0"/>
                        </a:spcAft>
                      </a:pPr>
                      <a:r>
                        <a:rPr lang="es-ES" sz="1600"/>
                        <a:t>59125</a:t>
                      </a:r>
                      <a:endParaRPr lang="es-ES" sz="1600">
                        <a:latin typeface="Times New Roman"/>
                        <a:ea typeface="Times New Roman"/>
                      </a:endParaRPr>
                    </a:p>
                  </a:txBody>
                  <a:tcPr marL="44450" marR="44450" marT="0" marB="0" anchor="b"/>
                </a:tc>
              </a:tr>
              <a:tr h="285752">
                <a:tc>
                  <a:txBody>
                    <a:bodyPr/>
                    <a:lstStyle/>
                    <a:p>
                      <a:pPr>
                        <a:spcAft>
                          <a:spcPts val="0"/>
                        </a:spcAft>
                      </a:pPr>
                      <a:r>
                        <a:rPr lang="es-ES" sz="1600"/>
                        <a:t>MATERIALES PROMOCIONALES</a:t>
                      </a:r>
                      <a:endParaRPr lang="es-ES" sz="1600">
                        <a:latin typeface="Times New Roman"/>
                        <a:ea typeface="Times New Roman"/>
                      </a:endParaRPr>
                    </a:p>
                  </a:txBody>
                  <a:tcPr marL="44450" marR="44450" marT="0" marB="0" anchor="b"/>
                </a:tc>
                <a:tc>
                  <a:txBody>
                    <a:bodyPr/>
                    <a:lstStyle/>
                    <a:p>
                      <a:pPr algn="r">
                        <a:spcAft>
                          <a:spcPts val="0"/>
                        </a:spcAft>
                      </a:pPr>
                      <a:r>
                        <a:rPr lang="es-ES" sz="1600"/>
                        <a:t>34200</a:t>
                      </a:r>
                      <a:endParaRPr lang="es-ES" sz="1600">
                        <a:latin typeface="Times New Roman"/>
                        <a:ea typeface="Times New Roman"/>
                      </a:endParaRPr>
                    </a:p>
                  </a:txBody>
                  <a:tcPr marL="44450" marR="44450" marT="0" marB="0" anchor="b"/>
                </a:tc>
              </a:tr>
              <a:tr h="285752">
                <a:tc>
                  <a:txBody>
                    <a:bodyPr/>
                    <a:lstStyle/>
                    <a:p>
                      <a:pPr>
                        <a:spcAft>
                          <a:spcPts val="0"/>
                        </a:spcAft>
                      </a:pPr>
                      <a:r>
                        <a:rPr lang="es-ES" sz="1600"/>
                        <a:t>TOTAL DE INVERSION</a:t>
                      </a:r>
                      <a:endParaRPr lang="es-ES" sz="1600">
                        <a:latin typeface="Times New Roman"/>
                        <a:ea typeface="Times New Roman"/>
                      </a:endParaRPr>
                    </a:p>
                  </a:txBody>
                  <a:tcPr marL="44450" marR="44450" marT="0" marB="0" anchor="b"/>
                </a:tc>
                <a:tc>
                  <a:txBody>
                    <a:bodyPr/>
                    <a:lstStyle/>
                    <a:p>
                      <a:pPr algn="r">
                        <a:spcAft>
                          <a:spcPts val="0"/>
                        </a:spcAft>
                      </a:pPr>
                      <a:r>
                        <a:rPr lang="es-ES" sz="1600" dirty="0"/>
                        <a:t>183845</a:t>
                      </a:r>
                      <a:endParaRPr lang="es-ES" sz="1600" dirty="0">
                        <a:latin typeface="Times New Roman"/>
                        <a:ea typeface="Times New Roman"/>
                      </a:endParaRPr>
                    </a:p>
                  </a:txBody>
                  <a:tcPr marL="44450" marR="44450" marT="0" marB="0" anchor="b"/>
                </a:tc>
              </a:tr>
            </a:tbl>
          </a:graphicData>
        </a:graphic>
      </p:graphicFrame>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Título"/>
          <p:cNvSpPr>
            <a:spLocks noGrp="1"/>
          </p:cNvSpPr>
          <p:nvPr>
            <p:ph type="title"/>
          </p:nvPr>
        </p:nvSpPr>
        <p:spPr>
          <a:xfrm>
            <a:off x="612775" y="228600"/>
            <a:ext cx="8153400" cy="990600"/>
          </a:xfrm>
        </p:spPr>
        <p:txBody>
          <a:bodyPr/>
          <a:lstStyle/>
          <a:p>
            <a:r>
              <a:rPr lang="es-ES" smtClean="0"/>
              <a:t>Análisis de Riesgo del Proyecto</a:t>
            </a:r>
          </a:p>
        </p:txBody>
      </p:sp>
      <p:graphicFrame>
        <p:nvGraphicFramePr>
          <p:cNvPr id="5" name="4 Marcador de contenido"/>
          <p:cNvGraphicFramePr>
            <a:graphicFrameLocks noGrp="1"/>
          </p:cNvGraphicFramePr>
          <p:nvPr>
            <p:ph sz="quarter" idx="1"/>
          </p:nvPr>
        </p:nvGraphicFramePr>
        <p:xfrm>
          <a:off x="2000232" y="2357430"/>
          <a:ext cx="4857784" cy="3916143"/>
        </p:xfrm>
        <a:graphic>
          <a:graphicData uri="http://schemas.openxmlformats.org/drawingml/2006/table">
            <a:tbl>
              <a:tblPr>
                <a:tableStyleId>{3C2FFA5D-87B4-456A-9821-1D502468CF0F}</a:tableStyleId>
              </a:tblPr>
              <a:tblGrid>
                <a:gridCol w="3658842"/>
                <a:gridCol w="1198942"/>
              </a:tblGrid>
              <a:tr h="224343">
                <a:tc gridSpan="2">
                  <a:txBody>
                    <a:bodyPr/>
                    <a:lstStyle/>
                    <a:p>
                      <a:pPr algn="ctr">
                        <a:spcAft>
                          <a:spcPts val="0"/>
                        </a:spcAft>
                      </a:pPr>
                      <a:r>
                        <a:rPr lang="es-ES" sz="1600" b="1" dirty="0">
                          <a:solidFill>
                            <a:schemeClr val="accent2">
                              <a:lumMod val="60000"/>
                              <a:lumOff val="40000"/>
                            </a:schemeClr>
                          </a:solidFill>
                        </a:rPr>
                        <a:t>CALCULO DE LA TMAR</a:t>
                      </a:r>
                      <a:endParaRPr lang="es-ES" sz="1600" b="1" dirty="0">
                        <a:solidFill>
                          <a:schemeClr val="accent2">
                            <a:lumMod val="60000"/>
                            <a:lumOff val="40000"/>
                          </a:schemeClr>
                        </a:solidFill>
                        <a:latin typeface="+mn-lt"/>
                        <a:ea typeface="Times New Roman"/>
                      </a:endParaRPr>
                    </a:p>
                  </a:txBody>
                  <a:tcPr marL="12309" marR="12309" marT="0" marB="0" anchor="b"/>
                </a:tc>
                <a:tc hMerge="1">
                  <a:txBody>
                    <a:bodyPr/>
                    <a:lstStyle/>
                    <a:p>
                      <a:endParaRPr lang="es-ES"/>
                    </a:p>
                  </a:txBody>
                  <a:tcPr/>
                </a:tc>
              </a:tr>
              <a:tr h="274536">
                <a:tc>
                  <a:txBody>
                    <a:bodyPr/>
                    <a:lstStyle/>
                    <a:p>
                      <a:pPr algn="ctr">
                        <a:spcAft>
                          <a:spcPts val="0"/>
                        </a:spcAft>
                      </a:pPr>
                      <a:r>
                        <a:rPr lang="es-ES" sz="1600" b="1" dirty="0">
                          <a:solidFill>
                            <a:schemeClr val="accent2">
                              <a:lumMod val="60000"/>
                              <a:lumOff val="40000"/>
                            </a:schemeClr>
                          </a:solidFill>
                        </a:rPr>
                        <a:t>PARAMETROS</a:t>
                      </a:r>
                      <a:endParaRPr lang="es-ES" sz="1600" b="1" dirty="0">
                        <a:solidFill>
                          <a:schemeClr val="accent2">
                            <a:lumMod val="60000"/>
                            <a:lumOff val="40000"/>
                          </a:schemeClr>
                        </a:solidFill>
                        <a:latin typeface="+mn-lt"/>
                        <a:ea typeface="Times New Roman"/>
                      </a:endParaRPr>
                    </a:p>
                  </a:txBody>
                  <a:tcPr marL="12309" marR="12309" marT="0" marB="0" anchor="b"/>
                </a:tc>
                <a:tc>
                  <a:txBody>
                    <a:bodyPr/>
                    <a:lstStyle/>
                    <a:p>
                      <a:pPr algn="ctr">
                        <a:spcAft>
                          <a:spcPts val="0"/>
                        </a:spcAft>
                      </a:pPr>
                      <a:r>
                        <a:rPr lang="es-ES" sz="1600" b="1" dirty="0">
                          <a:solidFill>
                            <a:schemeClr val="accent2">
                              <a:lumMod val="60000"/>
                              <a:lumOff val="40000"/>
                            </a:schemeClr>
                          </a:solidFill>
                        </a:rPr>
                        <a:t>VALOR</a:t>
                      </a:r>
                      <a:endParaRPr lang="es-ES" sz="1600" b="1" dirty="0">
                        <a:solidFill>
                          <a:schemeClr val="accent2">
                            <a:lumMod val="60000"/>
                            <a:lumOff val="40000"/>
                          </a:schemeClr>
                        </a:solidFill>
                        <a:latin typeface="+mn-lt"/>
                        <a:ea typeface="Times New Roman"/>
                      </a:endParaRPr>
                    </a:p>
                  </a:txBody>
                  <a:tcPr marL="12309" marR="12309" marT="0" marB="0" anchor="b"/>
                </a:tc>
              </a:tr>
              <a:tr h="329444">
                <a:tc>
                  <a:txBody>
                    <a:bodyPr/>
                    <a:lstStyle/>
                    <a:p>
                      <a:pPr>
                        <a:spcAft>
                          <a:spcPts val="0"/>
                        </a:spcAft>
                      </a:pPr>
                      <a:r>
                        <a:rPr lang="es-ES" sz="1600"/>
                        <a:t>TASA DE INTERES</a:t>
                      </a:r>
                      <a:endParaRPr lang="es-ES" sz="1600">
                        <a:latin typeface="+mn-lt"/>
                        <a:ea typeface="Times New Roman"/>
                      </a:endParaRPr>
                    </a:p>
                  </a:txBody>
                  <a:tcPr marL="12309" marR="12309" marT="0" marB="0" anchor="b"/>
                </a:tc>
                <a:tc>
                  <a:txBody>
                    <a:bodyPr/>
                    <a:lstStyle/>
                    <a:p>
                      <a:pPr algn="r">
                        <a:spcAft>
                          <a:spcPts val="0"/>
                        </a:spcAft>
                      </a:pPr>
                      <a:r>
                        <a:rPr lang="es-ES" sz="1600"/>
                        <a:t>11,33%</a:t>
                      </a:r>
                      <a:endParaRPr lang="es-ES" sz="1600">
                        <a:latin typeface="+mn-lt"/>
                        <a:ea typeface="Times New Roman"/>
                      </a:endParaRPr>
                    </a:p>
                  </a:txBody>
                  <a:tcPr marL="12309" marR="12309" marT="0" marB="0" anchor="b"/>
                </a:tc>
              </a:tr>
              <a:tr h="224343">
                <a:tc>
                  <a:txBody>
                    <a:bodyPr/>
                    <a:lstStyle/>
                    <a:p>
                      <a:pPr>
                        <a:spcAft>
                          <a:spcPts val="0"/>
                        </a:spcAft>
                      </a:pPr>
                      <a:r>
                        <a:rPr lang="es-ES" sz="1600"/>
                        <a:t>BETA</a:t>
                      </a:r>
                      <a:endParaRPr lang="es-ES" sz="1600">
                        <a:latin typeface="+mn-lt"/>
                        <a:ea typeface="Times New Roman"/>
                      </a:endParaRPr>
                    </a:p>
                  </a:txBody>
                  <a:tcPr marL="12309" marR="12309" marT="0" marB="0" anchor="b"/>
                </a:tc>
                <a:tc>
                  <a:txBody>
                    <a:bodyPr/>
                    <a:lstStyle/>
                    <a:p>
                      <a:pPr algn="r">
                        <a:spcAft>
                          <a:spcPts val="0"/>
                        </a:spcAft>
                      </a:pPr>
                      <a:r>
                        <a:rPr lang="es-ES" sz="1600"/>
                        <a:t>0,9</a:t>
                      </a:r>
                      <a:endParaRPr lang="es-ES" sz="1600">
                        <a:latin typeface="+mn-lt"/>
                        <a:ea typeface="Times New Roman"/>
                      </a:endParaRPr>
                    </a:p>
                  </a:txBody>
                  <a:tcPr marL="12309" marR="12309" marT="0" marB="0" anchor="b"/>
                </a:tc>
              </a:tr>
              <a:tr h="329444">
                <a:tc>
                  <a:txBody>
                    <a:bodyPr/>
                    <a:lstStyle/>
                    <a:p>
                      <a:pPr>
                        <a:spcAft>
                          <a:spcPts val="0"/>
                        </a:spcAft>
                      </a:pPr>
                      <a:r>
                        <a:rPr lang="es-ES" sz="1600"/>
                        <a:t>RIESGO PAIS</a:t>
                      </a:r>
                      <a:endParaRPr lang="es-ES" sz="1600">
                        <a:latin typeface="+mn-lt"/>
                        <a:ea typeface="Times New Roman"/>
                      </a:endParaRPr>
                    </a:p>
                  </a:txBody>
                  <a:tcPr marL="12309" marR="12309" marT="0" marB="0" anchor="b"/>
                </a:tc>
                <a:tc>
                  <a:txBody>
                    <a:bodyPr/>
                    <a:lstStyle/>
                    <a:p>
                      <a:pPr algn="r">
                        <a:spcAft>
                          <a:spcPts val="0"/>
                        </a:spcAft>
                      </a:pPr>
                      <a:r>
                        <a:rPr lang="es-ES" sz="1600"/>
                        <a:t>39,24%</a:t>
                      </a:r>
                      <a:endParaRPr lang="es-ES" sz="1600">
                        <a:latin typeface="+mn-lt"/>
                        <a:ea typeface="Times New Roman"/>
                      </a:endParaRPr>
                    </a:p>
                  </a:txBody>
                  <a:tcPr marL="12309" marR="12309" marT="0" marB="0" anchor="b"/>
                </a:tc>
              </a:tr>
              <a:tr h="329444">
                <a:tc>
                  <a:txBody>
                    <a:bodyPr/>
                    <a:lstStyle/>
                    <a:p>
                      <a:pPr>
                        <a:spcAft>
                          <a:spcPts val="0"/>
                        </a:spcAft>
                      </a:pPr>
                      <a:r>
                        <a:rPr lang="es-ES" sz="1600"/>
                        <a:t>RM PROMEDIO / S&amp;P 500</a:t>
                      </a:r>
                      <a:endParaRPr lang="es-ES" sz="1600">
                        <a:latin typeface="+mn-lt"/>
                        <a:ea typeface="Times New Roman"/>
                      </a:endParaRPr>
                    </a:p>
                  </a:txBody>
                  <a:tcPr marL="12309" marR="12309" marT="0" marB="0" anchor="b"/>
                </a:tc>
                <a:tc>
                  <a:txBody>
                    <a:bodyPr/>
                    <a:lstStyle/>
                    <a:p>
                      <a:pPr algn="r">
                        <a:spcAft>
                          <a:spcPts val="0"/>
                        </a:spcAft>
                      </a:pPr>
                      <a:r>
                        <a:rPr lang="es-ES" sz="1600"/>
                        <a:t>7,08%</a:t>
                      </a:r>
                      <a:endParaRPr lang="es-ES" sz="1600">
                        <a:latin typeface="+mn-lt"/>
                        <a:ea typeface="Times New Roman"/>
                      </a:endParaRPr>
                    </a:p>
                  </a:txBody>
                  <a:tcPr marL="12309" marR="12309" marT="0" marB="0" anchor="b"/>
                </a:tc>
              </a:tr>
              <a:tr h="274536">
                <a:tc>
                  <a:txBody>
                    <a:bodyPr/>
                    <a:lstStyle/>
                    <a:p>
                      <a:pPr>
                        <a:spcAft>
                          <a:spcPts val="0"/>
                        </a:spcAft>
                      </a:pPr>
                      <a:r>
                        <a:rPr lang="es-ES" sz="1600"/>
                        <a:t>RF </a:t>
                      </a:r>
                      <a:endParaRPr lang="es-ES" sz="1600">
                        <a:latin typeface="+mn-lt"/>
                        <a:ea typeface="Times New Roman"/>
                      </a:endParaRPr>
                    </a:p>
                  </a:txBody>
                  <a:tcPr marL="12309" marR="12309" marT="0" marB="0" anchor="b"/>
                </a:tc>
                <a:tc>
                  <a:txBody>
                    <a:bodyPr/>
                    <a:lstStyle/>
                    <a:p>
                      <a:pPr algn="r">
                        <a:spcAft>
                          <a:spcPts val="0"/>
                        </a:spcAft>
                      </a:pPr>
                      <a:r>
                        <a:rPr lang="es-ES" sz="1600"/>
                        <a:t>3,04%</a:t>
                      </a:r>
                      <a:endParaRPr lang="es-ES" sz="1600">
                        <a:latin typeface="+mn-lt"/>
                        <a:ea typeface="Times New Roman"/>
                      </a:endParaRPr>
                    </a:p>
                  </a:txBody>
                  <a:tcPr marL="12309" marR="12309" marT="0" marB="0" anchor="b"/>
                </a:tc>
              </a:tr>
              <a:tr h="274536">
                <a:tc>
                  <a:txBody>
                    <a:bodyPr/>
                    <a:lstStyle/>
                    <a:p>
                      <a:pPr>
                        <a:spcAft>
                          <a:spcPts val="0"/>
                        </a:spcAft>
                      </a:pPr>
                      <a:r>
                        <a:rPr lang="es-ES" sz="1600"/>
                        <a:t>RF PROMEDIO</a:t>
                      </a:r>
                      <a:endParaRPr lang="es-ES" sz="1600">
                        <a:latin typeface="+mn-lt"/>
                        <a:ea typeface="Times New Roman"/>
                      </a:endParaRPr>
                    </a:p>
                  </a:txBody>
                  <a:tcPr marL="12309" marR="12309" marT="0" marB="0" anchor="b"/>
                </a:tc>
                <a:tc>
                  <a:txBody>
                    <a:bodyPr/>
                    <a:lstStyle/>
                    <a:p>
                      <a:pPr algn="r">
                        <a:spcAft>
                          <a:spcPts val="0"/>
                        </a:spcAft>
                      </a:pPr>
                      <a:r>
                        <a:rPr lang="es-ES" sz="1600"/>
                        <a:t>4,52%</a:t>
                      </a:r>
                      <a:endParaRPr lang="es-ES" sz="1600">
                        <a:latin typeface="+mn-lt"/>
                        <a:ea typeface="Times New Roman"/>
                      </a:endParaRPr>
                    </a:p>
                  </a:txBody>
                  <a:tcPr marL="12309" marR="12309" marT="0" marB="0" anchor="b"/>
                </a:tc>
              </a:tr>
              <a:tr h="329444">
                <a:tc>
                  <a:txBody>
                    <a:bodyPr/>
                    <a:lstStyle/>
                    <a:p>
                      <a:pPr>
                        <a:spcAft>
                          <a:spcPts val="0"/>
                        </a:spcAft>
                      </a:pPr>
                      <a:r>
                        <a:rPr lang="es-ES" sz="1600"/>
                        <a:t>% PASIVOS / ACTIVOS</a:t>
                      </a:r>
                      <a:endParaRPr lang="es-ES" sz="1600">
                        <a:latin typeface="+mn-lt"/>
                        <a:ea typeface="Times New Roman"/>
                      </a:endParaRPr>
                    </a:p>
                  </a:txBody>
                  <a:tcPr marL="12309" marR="12309" marT="0" marB="0" anchor="b"/>
                </a:tc>
                <a:tc>
                  <a:txBody>
                    <a:bodyPr/>
                    <a:lstStyle/>
                    <a:p>
                      <a:pPr algn="r">
                        <a:spcAft>
                          <a:spcPts val="0"/>
                        </a:spcAft>
                      </a:pPr>
                      <a:r>
                        <a:rPr lang="es-ES" sz="1600"/>
                        <a:t>0,00%</a:t>
                      </a:r>
                      <a:endParaRPr lang="es-ES" sz="1600">
                        <a:latin typeface="+mn-lt"/>
                        <a:ea typeface="Times New Roman"/>
                      </a:endParaRPr>
                    </a:p>
                  </a:txBody>
                  <a:tcPr marL="12309" marR="12309" marT="0" marB="0" anchor="b"/>
                </a:tc>
              </a:tr>
              <a:tr h="384351">
                <a:tc>
                  <a:txBody>
                    <a:bodyPr/>
                    <a:lstStyle/>
                    <a:p>
                      <a:pPr>
                        <a:spcAft>
                          <a:spcPts val="0"/>
                        </a:spcAft>
                      </a:pPr>
                      <a:r>
                        <a:rPr lang="es-ES" sz="1600"/>
                        <a:t>% PATRIMONIO / ACTIVOS</a:t>
                      </a:r>
                      <a:endParaRPr lang="es-ES" sz="1600">
                        <a:latin typeface="+mn-lt"/>
                        <a:ea typeface="Times New Roman"/>
                      </a:endParaRPr>
                    </a:p>
                  </a:txBody>
                  <a:tcPr marL="12309" marR="12309" marT="0" marB="0" anchor="b"/>
                </a:tc>
                <a:tc>
                  <a:txBody>
                    <a:bodyPr/>
                    <a:lstStyle/>
                    <a:p>
                      <a:pPr algn="r">
                        <a:spcAft>
                          <a:spcPts val="0"/>
                        </a:spcAft>
                      </a:pPr>
                      <a:r>
                        <a:rPr lang="es-ES" sz="1600"/>
                        <a:t>100,00%</a:t>
                      </a:r>
                      <a:endParaRPr lang="es-ES" sz="1600">
                        <a:latin typeface="+mn-lt"/>
                        <a:ea typeface="Times New Roman"/>
                      </a:endParaRPr>
                    </a:p>
                  </a:txBody>
                  <a:tcPr marL="12309" marR="12309" marT="0" marB="0" anchor="b"/>
                </a:tc>
              </a:tr>
              <a:tr h="224343">
                <a:tc>
                  <a:txBody>
                    <a:bodyPr/>
                    <a:lstStyle/>
                    <a:p>
                      <a:pPr>
                        <a:spcAft>
                          <a:spcPts val="0"/>
                        </a:spcAft>
                      </a:pPr>
                      <a:r>
                        <a:rPr lang="es-ES" sz="1600"/>
                        <a:t> </a:t>
                      </a:r>
                      <a:endParaRPr lang="es-ES" sz="1600">
                        <a:latin typeface="+mn-lt"/>
                        <a:ea typeface="Times New Roman"/>
                      </a:endParaRPr>
                    </a:p>
                  </a:txBody>
                  <a:tcPr marL="12309" marR="12309" marT="0" marB="0" anchor="b"/>
                </a:tc>
                <a:tc>
                  <a:txBody>
                    <a:bodyPr/>
                    <a:lstStyle/>
                    <a:p>
                      <a:pPr>
                        <a:spcAft>
                          <a:spcPts val="0"/>
                        </a:spcAft>
                      </a:pPr>
                      <a:r>
                        <a:rPr lang="es-ES" sz="1600"/>
                        <a:t> </a:t>
                      </a:r>
                      <a:endParaRPr lang="es-ES" sz="1600">
                        <a:latin typeface="+mn-lt"/>
                        <a:ea typeface="Times New Roman"/>
                      </a:endParaRPr>
                    </a:p>
                  </a:txBody>
                  <a:tcPr marL="12309" marR="12309" marT="0" marB="0" anchor="b"/>
                </a:tc>
              </a:tr>
              <a:tr h="329444">
                <a:tc>
                  <a:txBody>
                    <a:bodyPr/>
                    <a:lstStyle/>
                    <a:p>
                      <a:pPr>
                        <a:spcAft>
                          <a:spcPts val="0"/>
                        </a:spcAft>
                      </a:pPr>
                      <a:r>
                        <a:rPr lang="es-ES" sz="1600"/>
                        <a:t>KE</a:t>
                      </a:r>
                      <a:endParaRPr lang="es-ES" sz="1600">
                        <a:latin typeface="+mn-lt"/>
                        <a:ea typeface="Times New Roman"/>
                      </a:endParaRPr>
                    </a:p>
                  </a:txBody>
                  <a:tcPr marL="12309" marR="12309" marT="0" marB="0" anchor="b"/>
                </a:tc>
                <a:tc>
                  <a:txBody>
                    <a:bodyPr/>
                    <a:lstStyle/>
                    <a:p>
                      <a:pPr algn="r">
                        <a:spcAft>
                          <a:spcPts val="0"/>
                        </a:spcAft>
                      </a:pPr>
                      <a:r>
                        <a:rPr lang="es-ES" sz="1600"/>
                        <a:t>44,58%</a:t>
                      </a:r>
                      <a:endParaRPr lang="es-ES" sz="1600">
                        <a:latin typeface="+mn-lt"/>
                        <a:ea typeface="Times New Roman"/>
                      </a:endParaRPr>
                    </a:p>
                  </a:txBody>
                  <a:tcPr marL="12309" marR="12309" marT="0" marB="0" anchor="b"/>
                </a:tc>
              </a:tr>
              <a:tr h="329444">
                <a:tc>
                  <a:txBody>
                    <a:bodyPr/>
                    <a:lstStyle/>
                    <a:p>
                      <a:pPr>
                        <a:spcAft>
                          <a:spcPts val="0"/>
                        </a:spcAft>
                      </a:pPr>
                      <a:r>
                        <a:rPr lang="es-ES" sz="1600"/>
                        <a:t>CPPC / TMAR</a:t>
                      </a:r>
                      <a:endParaRPr lang="es-ES" sz="1600">
                        <a:latin typeface="+mn-lt"/>
                        <a:ea typeface="Times New Roman"/>
                      </a:endParaRPr>
                    </a:p>
                  </a:txBody>
                  <a:tcPr marL="12309" marR="12309" marT="0" marB="0" anchor="b"/>
                </a:tc>
                <a:tc>
                  <a:txBody>
                    <a:bodyPr/>
                    <a:lstStyle/>
                    <a:p>
                      <a:pPr algn="r">
                        <a:spcAft>
                          <a:spcPts val="0"/>
                        </a:spcAft>
                      </a:pPr>
                      <a:r>
                        <a:rPr lang="es-ES" sz="1600" dirty="0"/>
                        <a:t>44,58%</a:t>
                      </a:r>
                      <a:endParaRPr lang="es-ES" sz="1600" dirty="0">
                        <a:latin typeface="+mn-lt"/>
                        <a:ea typeface="Times New Roman"/>
                      </a:endParaRPr>
                    </a:p>
                  </a:txBody>
                  <a:tcPr marL="12309" marR="12309" marT="0" marB="0" anchor="b"/>
                </a:tc>
              </a:tr>
            </a:tbl>
          </a:graphicData>
        </a:graphic>
      </p:graphicFrame>
      <p:sp>
        <p:nvSpPr>
          <p:cNvPr id="124929" name="Rectangle 1"/>
          <p:cNvSpPr>
            <a:spLocks noChangeArrowheads="1"/>
          </p:cNvSpPr>
          <p:nvPr/>
        </p:nvSpPr>
        <p:spPr bwMode="auto">
          <a:xfrm>
            <a:off x="1000125" y="1714500"/>
            <a:ext cx="6626225" cy="430213"/>
          </a:xfrm>
          <a:prstGeom prst="rect">
            <a:avLst/>
          </a:prstGeom>
          <a:noFill/>
          <a:ln w="9525">
            <a:noFill/>
            <a:miter lim="800000"/>
            <a:headEnd/>
            <a:tailEnd/>
          </a:ln>
          <a:effectLst/>
        </p:spPr>
        <p:txBody>
          <a:bodyPr wrap="none" anchor="ctr">
            <a:spAutoFit/>
          </a:bodyPr>
          <a:lstStyle/>
          <a:p>
            <a:pPr algn="ctr">
              <a:defRPr/>
            </a:pPr>
            <a:r>
              <a:rPr lang="es-ES" sz="2200" dirty="0">
                <a:latin typeface="+mn-lt"/>
                <a:ea typeface="Times New Roman" pitchFamily="18" charset="0"/>
                <a:cs typeface="Arial" pitchFamily="34" charset="0"/>
              </a:rPr>
              <a:t>Ke =3.04% + 0.9*(7.08% – 4.52%) + 39.24 = 44.58%</a:t>
            </a:r>
            <a:endParaRPr lang="es-ES" sz="2200"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a:xfrm>
            <a:off x="612775" y="228600"/>
            <a:ext cx="8153400" cy="990600"/>
          </a:xfrm>
        </p:spPr>
        <p:txBody>
          <a:bodyPr/>
          <a:lstStyle/>
          <a:p>
            <a:r>
              <a:rPr lang="es-ES" sz="3600" b="1" smtClean="0"/>
              <a:t>Estudio Cuantitativo</a:t>
            </a:r>
          </a:p>
        </p:txBody>
      </p:sp>
      <p:sp>
        <p:nvSpPr>
          <p:cNvPr id="21507" name="2 Marcador de contenido"/>
          <p:cNvSpPr>
            <a:spLocks noGrp="1"/>
          </p:cNvSpPr>
          <p:nvPr>
            <p:ph sz="quarter" idx="1"/>
          </p:nvPr>
        </p:nvSpPr>
        <p:spPr>
          <a:xfrm>
            <a:off x="500063" y="1500188"/>
            <a:ext cx="8153400" cy="1900237"/>
          </a:xfrm>
        </p:spPr>
        <p:txBody>
          <a:bodyPr/>
          <a:lstStyle/>
          <a:p>
            <a:pPr algn="just"/>
            <a:r>
              <a:rPr lang="es-ES" sz="2400" smtClean="0"/>
              <a:t>Guayaquil corresponden al 58% de la facturación, considerando inclusive que el local de mayor venta a nivel nacional está ubicado en esta ciudad con un 17.31% de la facturación nacional, lo cual refleja la importancia de esta plaza.</a:t>
            </a:r>
          </a:p>
        </p:txBody>
      </p:sp>
      <p:graphicFrame>
        <p:nvGraphicFramePr>
          <p:cNvPr id="4" name="3 Tabla"/>
          <p:cNvGraphicFramePr>
            <a:graphicFrameLocks noGrp="1"/>
          </p:cNvGraphicFramePr>
          <p:nvPr/>
        </p:nvGraphicFramePr>
        <p:xfrm>
          <a:off x="2500298" y="3571876"/>
          <a:ext cx="3786214" cy="2843226"/>
        </p:xfrm>
        <a:graphic>
          <a:graphicData uri="http://schemas.openxmlformats.org/drawingml/2006/table">
            <a:tbl>
              <a:tblPr>
                <a:tableStyleId>{3C2FFA5D-87B4-456A-9821-1D502468CF0F}</a:tableStyleId>
              </a:tblPr>
              <a:tblGrid>
                <a:gridCol w="1899778"/>
                <a:gridCol w="1088329"/>
                <a:gridCol w="798107"/>
              </a:tblGrid>
              <a:tr h="182880">
                <a:tc gridSpan="3">
                  <a:txBody>
                    <a:bodyPr/>
                    <a:lstStyle/>
                    <a:p>
                      <a:pPr algn="ctr">
                        <a:spcAft>
                          <a:spcPts val="0"/>
                        </a:spcAft>
                      </a:pPr>
                      <a:r>
                        <a:rPr lang="es-ES" sz="1800" dirty="0">
                          <a:solidFill>
                            <a:schemeClr val="accent2">
                              <a:lumMod val="60000"/>
                              <a:lumOff val="40000"/>
                            </a:schemeClr>
                          </a:solidFill>
                        </a:rPr>
                        <a:t>VOLÚMENES DE VENTAS</a:t>
                      </a:r>
                      <a:endParaRPr lang="es-ES" sz="2000" dirty="0">
                        <a:solidFill>
                          <a:schemeClr val="accent2">
                            <a:lumMod val="60000"/>
                            <a:lumOff val="40000"/>
                          </a:schemeClr>
                        </a:solidFill>
                        <a:latin typeface="+mn-lt"/>
                        <a:ea typeface="Times New Roman"/>
                        <a:cs typeface="Times New Roman"/>
                      </a:endParaRPr>
                    </a:p>
                  </a:txBody>
                  <a:tcPr marL="44450" marR="44450" marT="0" marB="0" anchor="b"/>
                </a:tc>
                <a:tc hMerge="1">
                  <a:txBody>
                    <a:bodyPr/>
                    <a:lstStyle/>
                    <a:p>
                      <a:endParaRPr lang="es-ES"/>
                    </a:p>
                  </a:txBody>
                  <a:tcPr/>
                </a:tc>
                <a:tc hMerge="1">
                  <a:txBody>
                    <a:bodyPr/>
                    <a:lstStyle/>
                    <a:p>
                      <a:endParaRPr lang="es-ES"/>
                    </a:p>
                  </a:txBody>
                  <a:tcPr/>
                </a:tc>
              </a:tr>
              <a:tr h="182880">
                <a:tc>
                  <a:txBody>
                    <a:bodyPr/>
                    <a:lstStyle/>
                    <a:p>
                      <a:pPr>
                        <a:spcAft>
                          <a:spcPts val="0"/>
                        </a:spcAft>
                      </a:pPr>
                      <a:r>
                        <a:rPr lang="es-ES" sz="1400" dirty="0"/>
                        <a:t>LOCAL UNICENTRO</a:t>
                      </a:r>
                      <a:endParaRPr lang="es-ES" sz="2000" dirty="0">
                        <a:latin typeface="+mn-lt"/>
                        <a:ea typeface="Times New Roman"/>
                        <a:cs typeface="Times New Roman"/>
                      </a:endParaRPr>
                    </a:p>
                  </a:txBody>
                  <a:tcPr marL="44450" marR="44450" marT="0" marB="0" anchor="b"/>
                </a:tc>
                <a:tc>
                  <a:txBody>
                    <a:bodyPr/>
                    <a:lstStyle/>
                    <a:p>
                      <a:pPr algn="r">
                        <a:spcAft>
                          <a:spcPts val="0"/>
                        </a:spcAft>
                      </a:pPr>
                      <a:r>
                        <a:rPr lang="es-ES" sz="1400" dirty="0"/>
                        <a:t>129403,66</a:t>
                      </a:r>
                      <a:endParaRPr lang="es-ES" sz="2000" dirty="0">
                        <a:latin typeface="+mn-lt"/>
                        <a:ea typeface="Times New Roman"/>
                        <a:cs typeface="Times New Roman"/>
                      </a:endParaRPr>
                    </a:p>
                  </a:txBody>
                  <a:tcPr marL="44450" marR="44450" marT="0" marB="0" anchor="b"/>
                </a:tc>
                <a:tc>
                  <a:txBody>
                    <a:bodyPr/>
                    <a:lstStyle/>
                    <a:p>
                      <a:pPr algn="r">
                        <a:spcAft>
                          <a:spcPts val="0"/>
                        </a:spcAft>
                      </a:pPr>
                      <a:r>
                        <a:rPr lang="es-ES" sz="1400" dirty="0"/>
                        <a:t>2,75%</a:t>
                      </a:r>
                      <a:endParaRPr lang="es-ES" sz="2000" dirty="0">
                        <a:latin typeface="+mn-lt"/>
                        <a:ea typeface="Times New Roman"/>
                        <a:cs typeface="Times New Roman"/>
                      </a:endParaRPr>
                    </a:p>
                  </a:txBody>
                  <a:tcPr marL="44450" marR="44450" marT="0" marB="0" anchor="b"/>
                </a:tc>
              </a:tr>
              <a:tr h="182880">
                <a:tc>
                  <a:txBody>
                    <a:bodyPr/>
                    <a:lstStyle/>
                    <a:p>
                      <a:pPr>
                        <a:spcAft>
                          <a:spcPts val="0"/>
                        </a:spcAft>
                      </a:pPr>
                      <a:r>
                        <a:rPr lang="es-ES" sz="1400" dirty="0"/>
                        <a:t>LOCAL TORRE AZUL</a:t>
                      </a:r>
                      <a:endParaRPr lang="es-ES" sz="2000" dirty="0">
                        <a:latin typeface="+mn-lt"/>
                        <a:ea typeface="Times New Roman"/>
                        <a:cs typeface="Times New Roman"/>
                      </a:endParaRPr>
                    </a:p>
                  </a:txBody>
                  <a:tcPr marL="44450" marR="44450" marT="0" marB="0" anchor="b"/>
                </a:tc>
                <a:tc>
                  <a:txBody>
                    <a:bodyPr/>
                    <a:lstStyle/>
                    <a:p>
                      <a:pPr algn="r">
                        <a:spcAft>
                          <a:spcPts val="0"/>
                        </a:spcAft>
                      </a:pPr>
                      <a:r>
                        <a:rPr lang="es-ES" sz="1400" dirty="0"/>
                        <a:t>368440,25</a:t>
                      </a:r>
                      <a:endParaRPr lang="es-ES" sz="2000" dirty="0">
                        <a:latin typeface="+mn-lt"/>
                        <a:ea typeface="Times New Roman"/>
                        <a:cs typeface="Times New Roman"/>
                      </a:endParaRPr>
                    </a:p>
                  </a:txBody>
                  <a:tcPr marL="44450" marR="44450" marT="0" marB="0" anchor="b"/>
                </a:tc>
                <a:tc>
                  <a:txBody>
                    <a:bodyPr/>
                    <a:lstStyle/>
                    <a:p>
                      <a:pPr algn="r">
                        <a:spcAft>
                          <a:spcPts val="0"/>
                        </a:spcAft>
                      </a:pPr>
                      <a:r>
                        <a:rPr lang="es-ES" sz="1400" dirty="0"/>
                        <a:t>7,82%</a:t>
                      </a:r>
                      <a:endParaRPr lang="es-ES" sz="2000" dirty="0">
                        <a:latin typeface="+mn-lt"/>
                        <a:ea typeface="Times New Roman"/>
                        <a:cs typeface="Times New Roman"/>
                      </a:endParaRPr>
                    </a:p>
                  </a:txBody>
                  <a:tcPr marL="44450" marR="44450" marT="0" marB="0" anchor="b"/>
                </a:tc>
              </a:tr>
              <a:tr h="182880">
                <a:tc>
                  <a:txBody>
                    <a:bodyPr/>
                    <a:lstStyle/>
                    <a:p>
                      <a:pPr>
                        <a:spcAft>
                          <a:spcPts val="0"/>
                        </a:spcAft>
                      </a:pPr>
                      <a:r>
                        <a:rPr lang="es-ES" sz="1400" dirty="0"/>
                        <a:t>POLICENTRO</a:t>
                      </a:r>
                      <a:endParaRPr lang="es-ES" sz="2000" dirty="0">
                        <a:latin typeface="+mn-lt"/>
                        <a:ea typeface="Times New Roman"/>
                        <a:cs typeface="Times New Roman"/>
                      </a:endParaRPr>
                    </a:p>
                  </a:txBody>
                  <a:tcPr marL="44450" marR="44450" marT="0" marB="0" anchor="b"/>
                </a:tc>
                <a:tc>
                  <a:txBody>
                    <a:bodyPr/>
                    <a:lstStyle/>
                    <a:p>
                      <a:pPr algn="r">
                        <a:spcAft>
                          <a:spcPts val="0"/>
                        </a:spcAft>
                      </a:pPr>
                      <a:r>
                        <a:rPr lang="es-ES" sz="1400" dirty="0"/>
                        <a:t>815143,41</a:t>
                      </a:r>
                      <a:endParaRPr lang="es-ES" sz="2000" dirty="0">
                        <a:latin typeface="+mn-lt"/>
                        <a:ea typeface="Times New Roman"/>
                        <a:cs typeface="Times New Roman"/>
                      </a:endParaRPr>
                    </a:p>
                  </a:txBody>
                  <a:tcPr marL="44450" marR="44450" marT="0" marB="0" anchor="b"/>
                </a:tc>
                <a:tc>
                  <a:txBody>
                    <a:bodyPr/>
                    <a:lstStyle/>
                    <a:p>
                      <a:pPr algn="r">
                        <a:spcAft>
                          <a:spcPts val="0"/>
                        </a:spcAft>
                      </a:pPr>
                      <a:r>
                        <a:rPr lang="es-ES" sz="1400" dirty="0"/>
                        <a:t>17,31%</a:t>
                      </a:r>
                      <a:endParaRPr lang="es-ES" sz="2000" dirty="0">
                        <a:latin typeface="+mn-lt"/>
                        <a:ea typeface="Times New Roman"/>
                        <a:cs typeface="Times New Roman"/>
                      </a:endParaRPr>
                    </a:p>
                  </a:txBody>
                  <a:tcPr marL="44450" marR="44450" marT="0" marB="0" anchor="b"/>
                </a:tc>
              </a:tr>
              <a:tr h="182880">
                <a:tc>
                  <a:txBody>
                    <a:bodyPr/>
                    <a:lstStyle/>
                    <a:p>
                      <a:pPr>
                        <a:spcAft>
                          <a:spcPts val="0"/>
                        </a:spcAft>
                      </a:pPr>
                      <a:r>
                        <a:rPr lang="es-ES" sz="1400"/>
                        <a:t>QUITO</a:t>
                      </a:r>
                      <a:endParaRPr lang="es-ES" sz="2000">
                        <a:latin typeface="+mn-lt"/>
                        <a:ea typeface="Times New Roman"/>
                        <a:cs typeface="Times New Roman"/>
                      </a:endParaRPr>
                    </a:p>
                  </a:txBody>
                  <a:tcPr marL="44450" marR="44450" marT="0" marB="0" anchor="b"/>
                </a:tc>
                <a:tc>
                  <a:txBody>
                    <a:bodyPr/>
                    <a:lstStyle/>
                    <a:p>
                      <a:pPr algn="r">
                        <a:spcAft>
                          <a:spcPts val="0"/>
                        </a:spcAft>
                      </a:pPr>
                      <a:r>
                        <a:rPr lang="es-ES" sz="1400" dirty="0"/>
                        <a:t>284008,37</a:t>
                      </a:r>
                      <a:endParaRPr lang="es-ES" sz="2000" dirty="0">
                        <a:latin typeface="+mn-lt"/>
                        <a:ea typeface="Times New Roman"/>
                        <a:cs typeface="Times New Roman"/>
                      </a:endParaRPr>
                    </a:p>
                  </a:txBody>
                  <a:tcPr marL="44450" marR="44450" marT="0" marB="0" anchor="b"/>
                </a:tc>
                <a:tc>
                  <a:txBody>
                    <a:bodyPr/>
                    <a:lstStyle/>
                    <a:p>
                      <a:pPr algn="r">
                        <a:spcAft>
                          <a:spcPts val="0"/>
                        </a:spcAft>
                      </a:pPr>
                      <a:r>
                        <a:rPr lang="es-ES" sz="1400" dirty="0"/>
                        <a:t>6,03%</a:t>
                      </a:r>
                      <a:endParaRPr lang="es-ES" sz="2000" dirty="0">
                        <a:latin typeface="+mn-lt"/>
                        <a:ea typeface="Times New Roman"/>
                        <a:cs typeface="Times New Roman"/>
                      </a:endParaRPr>
                    </a:p>
                  </a:txBody>
                  <a:tcPr marL="44450" marR="44450" marT="0" marB="0" anchor="b"/>
                </a:tc>
              </a:tr>
              <a:tr h="182880">
                <a:tc>
                  <a:txBody>
                    <a:bodyPr/>
                    <a:lstStyle/>
                    <a:p>
                      <a:pPr>
                        <a:spcAft>
                          <a:spcPts val="0"/>
                        </a:spcAft>
                      </a:pPr>
                      <a:r>
                        <a:rPr lang="es-ES" sz="1400"/>
                        <a:t>MANTA</a:t>
                      </a:r>
                      <a:endParaRPr lang="es-ES" sz="2000">
                        <a:latin typeface="+mn-lt"/>
                        <a:ea typeface="Times New Roman"/>
                        <a:cs typeface="Times New Roman"/>
                      </a:endParaRPr>
                    </a:p>
                  </a:txBody>
                  <a:tcPr marL="44450" marR="44450" marT="0" marB="0" anchor="b"/>
                </a:tc>
                <a:tc>
                  <a:txBody>
                    <a:bodyPr/>
                    <a:lstStyle/>
                    <a:p>
                      <a:pPr algn="r">
                        <a:spcAft>
                          <a:spcPts val="0"/>
                        </a:spcAft>
                      </a:pPr>
                      <a:r>
                        <a:rPr lang="es-ES" sz="1400" dirty="0"/>
                        <a:t>480341,88</a:t>
                      </a:r>
                      <a:endParaRPr lang="es-ES" sz="2000" dirty="0">
                        <a:latin typeface="+mn-lt"/>
                        <a:ea typeface="Times New Roman"/>
                        <a:cs typeface="Times New Roman"/>
                      </a:endParaRPr>
                    </a:p>
                  </a:txBody>
                  <a:tcPr marL="44450" marR="44450" marT="0" marB="0" anchor="b"/>
                </a:tc>
                <a:tc>
                  <a:txBody>
                    <a:bodyPr/>
                    <a:lstStyle/>
                    <a:p>
                      <a:pPr algn="r">
                        <a:spcAft>
                          <a:spcPts val="0"/>
                        </a:spcAft>
                      </a:pPr>
                      <a:r>
                        <a:rPr lang="es-ES" sz="1400" dirty="0"/>
                        <a:t>10,20%</a:t>
                      </a:r>
                      <a:endParaRPr lang="es-ES" sz="2000" dirty="0">
                        <a:latin typeface="+mn-lt"/>
                        <a:ea typeface="Times New Roman"/>
                        <a:cs typeface="Times New Roman"/>
                      </a:endParaRPr>
                    </a:p>
                  </a:txBody>
                  <a:tcPr marL="44450" marR="44450" marT="0" marB="0" anchor="b"/>
                </a:tc>
              </a:tr>
              <a:tr h="182880">
                <a:tc>
                  <a:txBody>
                    <a:bodyPr/>
                    <a:lstStyle/>
                    <a:p>
                      <a:pPr>
                        <a:spcAft>
                          <a:spcPts val="0"/>
                        </a:spcAft>
                      </a:pPr>
                      <a:r>
                        <a:rPr lang="es-ES" sz="1400" dirty="0"/>
                        <a:t>ENTRERIOS</a:t>
                      </a:r>
                      <a:endParaRPr lang="es-ES" sz="2000" dirty="0">
                        <a:latin typeface="+mn-lt"/>
                        <a:ea typeface="Times New Roman"/>
                        <a:cs typeface="Times New Roman"/>
                      </a:endParaRPr>
                    </a:p>
                  </a:txBody>
                  <a:tcPr marL="44450" marR="44450" marT="0" marB="0" anchor="b"/>
                </a:tc>
                <a:tc>
                  <a:txBody>
                    <a:bodyPr/>
                    <a:lstStyle/>
                    <a:p>
                      <a:pPr algn="r">
                        <a:spcAft>
                          <a:spcPts val="0"/>
                        </a:spcAft>
                      </a:pPr>
                      <a:r>
                        <a:rPr lang="es-ES" sz="1400" dirty="0"/>
                        <a:t>647625,91</a:t>
                      </a:r>
                      <a:endParaRPr lang="es-ES" sz="2000" dirty="0">
                        <a:latin typeface="+mn-lt"/>
                        <a:ea typeface="Times New Roman"/>
                        <a:cs typeface="Times New Roman"/>
                      </a:endParaRPr>
                    </a:p>
                  </a:txBody>
                  <a:tcPr marL="44450" marR="44450" marT="0" marB="0" anchor="b"/>
                </a:tc>
                <a:tc>
                  <a:txBody>
                    <a:bodyPr/>
                    <a:lstStyle/>
                    <a:p>
                      <a:pPr algn="r">
                        <a:spcAft>
                          <a:spcPts val="0"/>
                        </a:spcAft>
                      </a:pPr>
                      <a:r>
                        <a:rPr lang="es-ES" sz="1400" dirty="0"/>
                        <a:t>13,75%</a:t>
                      </a:r>
                      <a:endParaRPr lang="es-ES" sz="2000" dirty="0">
                        <a:latin typeface="+mn-lt"/>
                        <a:ea typeface="Times New Roman"/>
                        <a:cs typeface="Times New Roman"/>
                      </a:endParaRPr>
                    </a:p>
                  </a:txBody>
                  <a:tcPr marL="44450" marR="44450" marT="0" marB="0" anchor="b"/>
                </a:tc>
              </a:tr>
              <a:tr h="182880">
                <a:tc>
                  <a:txBody>
                    <a:bodyPr/>
                    <a:lstStyle/>
                    <a:p>
                      <a:pPr>
                        <a:spcAft>
                          <a:spcPts val="0"/>
                        </a:spcAft>
                      </a:pPr>
                      <a:r>
                        <a:rPr lang="es-ES" sz="1400"/>
                        <a:t>LOS CEIBOS</a:t>
                      </a:r>
                      <a:endParaRPr lang="es-ES" sz="2000">
                        <a:latin typeface="+mn-lt"/>
                        <a:ea typeface="Times New Roman"/>
                        <a:cs typeface="Times New Roman"/>
                      </a:endParaRPr>
                    </a:p>
                  </a:txBody>
                  <a:tcPr marL="44450" marR="44450" marT="0" marB="0" anchor="b"/>
                </a:tc>
                <a:tc>
                  <a:txBody>
                    <a:bodyPr/>
                    <a:lstStyle/>
                    <a:p>
                      <a:pPr algn="r">
                        <a:spcAft>
                          <a:spcPts val="0"/>
                        </a:spcAft>
                      </a:pPr>
                      <a:r>
                        <a:rPr lang="es-ES" sz="1400" dirty="0"/>
                        <a:t>574302,34</a:t>
                      </a:r>
                      <a:endParaRPr lang="es-ES" sz="2000" dirty="0">
                        <a:latin typeface="+mn-lt"/>
                        <a:ea typeface="Times New Roman"/>
                        <a:cs typeface="Times New Roman"/>
                      </a:endParaRPr>
                    </a:p>
                  </a:txBody>
                  <a:tcPr marL="44450" marR="44450" marT="0" marB="0" anchor="b"/>
                </a:tc>
                <a:tc>
                  <a:txBody>
                    <a:bodyPr/>
                    <a:lstStyle/>
                    <a:p>
                      <a:pPr algn="r">
                        <a:spcAft>
                          <a:spcPts val="0"/>
                        </a:spcAft>
                      </a:pPr>
                      <a:r>
                        <a:rPr lang="es-ES" sz="1400" dirty="0"/>
                        <a:t>12,20%</a:t>
                      </a:r>
                      <a:endParaRPr lang="es-ES" sz="2000" dirty="0">
                        <a:latin typeface="+mn-lt"/>
                        <a:ea typeface="Times New Roman"/>
                        <a:cs typeface="Times New Roman"/>
                      </a:endParaRPr>
                    </a:p>
                  </a:txBody>
                  <a:tcPr marL="44450" marR="44450" marT="0" marB="0" anchor="b"/>
                </a:tc>
              </a:tr>
              <a:tr h="182880">
                <a:tc>
                  <a:txBody>
                    <a:bodyPr/>
                    <a:lstStyle/>
                    <a:p>
                      <a:pPr>
                        <a:spcAft>
                          <a:spcPts val="0"/>
                        </a:spcAft>
                      </a:pPr>
                      <a:r>
                        <a:rPr lang="es-ES" sz="1400"/>
                        <a:t>PORTOVIEJO</a:t>
                      </a:r>
                      <a:endParaRPr lang="es-ES" sz="2000">
                        <a:latin typeface="+mn-lt"/>
                        <a:ea typeface="Times New Roman"/>
                        <a:cs typeface="Times New Roman"/>
                      </a:endParaRPr>
                    </a:p>
                  </a:txBody>
                  <a:tcPr marL="44450" marR="44450" marT="0" marB="0" anchor="b"/>
                </a:tc>
                <a:tc>
                  <a:txBody>
                    <a:bodyPr/>
                    <a:lstStyle/>
                    <a:p>
                      <a:pPr algn="r">
                        <a:spcAft>
                          <a:spcPts val="0"/>
                        </a:spcAft>
                      </a:pPr>
                      <a:r>
                        <a:rPr lang="es-ES" sz="1400" dirty="0"/>
                        <a:t>445443,44</a:t>
                      </a:r>
                      <a:endParaRPr lang="es-ES" sz="2000" dirty="0">
                        <a:latin typeface="+mn-lt"/>
                        <a:ea typeface="Times New Roman"/>
                        <a:cs typeface="Times New Roman"/>
                      </a:endParaRPr>
                    </a:p>
                  </a:txBody>
                  <a:tcPr marL="44450" marR="44450" marT="0" marB="0" anchor="b"/>
                </a:tc>
                <a:tc>
                  <a:txBody>
                    <a:bodyPr/>
                    <a:lstStyle/>
                    <a:p>
                      <a:pPr algn="r">
                        <a:spcAft>
                          <a:spcPts val="0"/>
                        </a:spcAft>
                      </a:pPr>
                      <a:r>
                        <a:rPr lang="es-ES" sz="1400" dirty="0"/>
                        <a:t>9,46%</a:t>
                      </a:r>
                      <a:endParaRPr lang="es-ES" sz="2000" dirty="0">
                        <a:latin typeface="+mn-lt"/>
                        <a:ea typeface="Times New Roman"/>
                        <a:cs typeface="Times New Roman"/>
                      </a:endParaRPr>
                    </a:p>
                  </a:txBody>
                  <a:tcPr marL="44450" marR="44450" marT="0" marB="0" anchor="b"/>
                </a:tc>
              </a:tr>
              <a:tr h="221946">
                <a:tc>
                  <a:txBody>
                    <a:bodyPr/>
                    <a:lstStyle/>
                    <a:p>
                      <a:pPr>
                        <a:spcAft>
                          <a:spcPts val="0"/>
                        </a:spcAft>
                      </a:pPr>
                      <a:r>
                        <a:rPr lang="es-ES" sz="1400"/>
                        <a:t>LA PENÍNSULA</a:t>
                      </a:r>
                      <a:endParaRPr lang="es-ES" sz="2000">
                        <a:latin typeface="+mn-lt"/>
                        <a:ea typeface="Times New Roman"/>
                        <a:cs typeface="Times New Roman"/>
                      </a:endParaRPr>
                    </a:p>
                  </a:txBody>
                  <a:tcPr marL="44450" marR="44450" marT="0" marB="0" anchor="b"/>
                </a:tc>
                <a:tc>
                  <a:txBody>
                    <a:bodyPr/>
                    <a:lstStyle/>
                    <a:p>
                      <a:pPr algn="r">
                        <a:spcAft>
                          <a:spcPts val="0"/>
                        </a:spcAft>
                      </a:pPr>
                      <a:r>
                        <a:rPr lang="es-ES" sz="1400" dirty="0"/>
                        <a:t>321907,40</a:t>
                      </a:r>
                      <a:endParaRPr lang="es-ES" sz="2000" dirty="0">
                        <a:latin typeface="+mn-lt"/>
                        <a:ea typeface="Times New Roman"/>
                        <a:cs typeface="Times New Roman"/>
                      </a:endParaRPr>
                    </a:p>
                  </a:txBody>
                  <a:tcPr marL="44450" marR="44450" marT="0" marB="0" anchor="b"/>
                </a:tc>
                <a:tc>
                  <a:txBody>
                    <a:bodyPr/>
                    <a:lstStyle/>
                    <a:p>
                      <a:pPr algn="r">
                        <a:spcAft>
                          <a:spcPts val="0"/>
                        </a:spcAft>
                      </a:pPr>
                      <a:r>
                        <a:rPr lang="es-ES" sz="1400" dirty="0"/>
                        <a:t>6,84%</a:t>
                      </a:r>
                      <a:endParaRPr lang="es-ES" sz="2000" dirty="0">
                        <a:latin typeface="+mn-lt"/>
                        <a:ea typeface="Times New Roman"/>
                        <a:cs typeface="Times New Roman"/>
                      </a:endParaRPr>
                    </a:p>
                  </a:txBody>
                  <a:tcPr marL="44450" marR="44450" marT="0" marB="0" anchor="b"/>
                </a:tc>
              </a:tr>
              <a:tr h="182880">
                <a:tc>
                  <a:txBody>
                    <a:bodyPr/>
                    <a:lstStyle/>
                    <a:p>
                      <a:pPr>
                        <a:spcAft>
                          <a:spcPts val="0"/>
                        </a:spcAft>
                      </a:pPr>
                      <a:r>
                        <a:rPr lang="es-ES" sz="1400"/>
                        <a:t>RIOCENTRO SUR</a:t>
                      </a:r>
                      <a:endParaRPr lang="es-ES" sz="2000">
                        <a:latin typeface="+mn-lt"/>
                        <a:ea typeface="Times New Roman"/>
                        <a:cs typeface="Times New Roman"/>
                      </a:endParaRPr>
                    </a:p>
                  </a:txBody>
                  <a:tcPr marL="44450" marR="44450" marT="0" marB="0" anchor="b"/>
                </a:tc>
                <a:tc>
                  <a:txBody>
                    <a:bodyPr/>
                    <a:lstStyle/>
                    <a:p>
                      <a:pPr algn="r">
                        <a:spcAft>
                          <a:spcPts val="0"/>
                        </a:spcAft>
                      </a:pPr>
                      <a:r>
                        <a:rPr lang="es-ES" sz="1400" dirty="0"/>
                        <a:t>330240,34</a:t>
                      </a:r>
                      <a:endParaRPr lang="es-ES" sz="2000" dirty="0">
                        <a:latin typeface="+mn-lt"/>
                        <a:ea typeface="Times New Roman"/>
                        <a:cs typeface="Times New Roman"/>
                      </a:endParaRPr>
                    </a:p>
                  </a:txBody>
                  <a:tcPr marL="44450" marR="44450" marT="0" marB="0" anchor="b"/>
                </a:tc>
                <a:tc>
                  <a:txBody>
                    <a:bodyPr/>
                    <a:lstStyle/>
                    <a:p>
                      <a:pPr algn="r">
                        <a:spcAft>
                          <a:spcPts val="0"/>
                        </a:spcAft>
                      </a:pPr>
                      <a:r>
                        <a:rPr lang="es-ES" sz="1400" dirty="0"/>
                        <a:t>7,01%</a:t>
                      </a:r>
                      <a:endParaRPr lang="es-ES" sz="2000" dirty="0">
                        <a:latin typeface="+mn-lt"/>
                        <a:ea typeface="Times New Roman"/>
                        <a:cs typeface="Times New Roman"/>
                      </a:endParaRPr>
                    </a:p>
                  </a:txBody>
                  <a:tcPr marL="44450" marR="44450" marT="0" marB="0" anchor="b"/>
                </a:tc>
              </a:tr>
              <a:tr h="182880">
                <a:tc>
                  <a:txBody>
                    <a:bodyPr/>
                    <a:lstStyle/>
                    <a:p>
                      <a:pPr>
                        <a:spcAft>
                          <a:spcPts val="0"/>
                        </a:spcAft>
                      </a:pPr>
                      <a:r>
                        <a:rPr lang="es-ES" sz="1400"/>
                        <a:t>SANTO DOMINGO</a:t>
                      </a:r>
                      <a:endParaRPr lang="es-ES" sz="2000">
                        <a:latin typeface="+mn-lt"/>
                        <a:ea typeface="Times New Roman"/>
                        <a:cs typeface="Times New Roman"/>
                      </a:endParaRPr>
                    </a:p>
                  </a:txBody>
                  <a:tcPr marL="44450" marR="44450" marT="0" marB="0" anchor="b"/>
                </a:tc>
                <a:tc>
                  <a:txBody>
                    <a:bodyPr/>
                    <a:lstStyle/>
                    <a:p>
                      <a:pPr algn="r">
                        <a:spcAft>
                          <a:spcPts val="0"/>
                        </a:spcAft>
                      </a:pPr>
                      <a:r>
                        <a:rPr lang="es-ES" sz="1400" dirty="0"/>
                        <a:t>311748,80</a:t>
                      </a:r>
                      <a:endParaRPr lang="es-ES" sz="2000" dirty="0">
                        <a:latin typeface="+mn-lt"/>
                        <a:ea typeface="Times New Roman"/>
                        <a:cs typeface="Times New Roman"/>
                      </a:endParaRPr>
                    </a:p>
                  </a:txBody>
                  <a:tcPr marL="44450" marR="44450" marT="0" marB="0" anchor="b"/>
                </a:tc>
                <a:tc>
                  <a:txBody>
                    <a:bodyPr/>
                    <a:lstStyle/>
                    <a:p>
                      <a:pPr algn="r">
                        <a:spcAft>
                          <a:spcPts val="0"/>
                        </a:spcAft>
                      </a:pPr>
                      <a:r>
                        <a:rPr lang="es-ES" sz="1400" dirty="0"/>
                        <a:t>6,62%</a:t>
                      </a:r>
                      <a:endParaRPr lang="es-ES" sz="2000" dirty="0">
                        <a:latin typeface="+mn-lt"/>
                        <a:ea typeface="Times New Roman"/>
                        <a:cs typeface="Times New Roman"/>
                      </a:endParaRPr>
                    </a:p>
                  </a:txBody>
                  <a:tcPr marL="44450" marR="44450" marT="0" marB="0" anchor="b"/>
                </a:tc>
              </a:tr>
              <a:tr h="182880">
                <a:tc>
                  <a:txBody>
                    <a:bodyPr/>
                    <a:lstStyle/>
                    <a:p>
                      <a:pPr>
                        <a:spcAft>
                          <a:spcPts val="0"/>
                        </a:spcAft>
                      </a:pPr>
                      <a:r>
                        <a:rPr lang="es-ES" sz="1400"/>
                        <a:t>TOTAL</a:t>
                      </a:r>
                      <a:endParaRPr lang="es-ES" sz="2000">
                        <a:latin typeface="+mn-lt"/>
                        <a:ea typeface="Times New Roman"/>
                        <a:cs typeface="Times New Roman"/>
                      </a:endParaRPr>
                    </a:p>
                  </a:txBody>
                  <a:tcPr marL="44450" marR="44450" marT="0" marB="0" anchor="b"/>
                </a:tc>
                <a:tc>
                  <a:txBody>
                    <a:bodyPr/>
                    <a:lstStyle/>
                    <a:p>
                      <a:pPr algn="r">
                        <a:spcAft>
                          <a:spcPts val="0"/>
                        </a:spcAft>
                      </a:pPr>
                      <a:r>
                        <a:rPr lang="es-ES" sz="1400"/>
                        <a:t>4708605,81</a:t>
                      </a:r>
                      <a:endParaRPr lang="es-ES" sz="2000">
                        <a:latin typeface="+mn-lt"/>
                        <a:ea typeface="Times New Roman"/>
                        <a:cs typeface="Times New Roman"/>
                      </a:endParaRPr>
                    </a:p>
                  </a:txBody>
                  <a:tcPr marL="44450" marR="44450" marT="0" marB="0" anchor="b"/>
                </a:tc>
                <a:tc>
                  <a:txBody>
                    <a:bodyPr/>
                    <a:lstStyle/>
                    <a:p>
                      <a:pPr algn="r">
                        <a:spcAft>
                          <a:spcPts val="0"/>
                        </a:spcAft>
                      </a:pPr>
                      <a:r>
                        <a:rPr lang="es-ES" sz="1400" dirty="0"/>
                        <a:t>100,00%</a:t>
                      </a:r>
                      <a:endParaRPr lang="es-ES" sz="2000" dirty="0">
                        <a:latin typeface="+mn-lt"/>
                        <a:ea typeface="Times New Roman"/>
                        <a:cs typeface="Times New Roman"/>
                      </a:endParaRPr>
                    </a:p>
                  </a:txBody>
                  <a:tcPr marL="44450" marR="44450" marT="0" marB="0" anchor="b"/>
                </a:tc>
              </a:tr>
            </a:tbl>
          </a:graphicData>
        </a:graphic>
      </p:graphicFrame>
      <p:pic>
        <p:nvPicPr>
          <p:cNvPr id="21509" name="3 Marcador de contenido" descr="logoayrpaint.bmp"/>
          <p:cNvPicPr>
            <a:picLocks noChangeAspect="1"/>
          </p:cNvPicPr>
          <p:nvPr/>
        </p:nvPicPr>
        <p:blipFill>
          <a:blip r:embed="rId2"/>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1 Título"/>
          <p:cNvSpPr>
            <a:spLocks noGrp="1"/>
          </p:cNvSpPr>
          <p:nvPr>
            <p:ph type="title"/>
          </p:nvPr>
        </p:nvSpPr>
        <p:spPr>
          <a:xfrm>
            <a:off x="612775" y="228600"/>
            <a:ext cx="8153400" cy="990600"/>
          </a:xfrm>
        </p:spPr>
        <p:txBody>
          <a:bodyPr/>
          <a:lstStyle/>
          <a:p>
            <a:r>
              <a:rPr lang="es-ES" smtClean="0"/>
              <a:t>Estado de Perdidas y Ganancias</a:t>
            </a:r>
          </a:p>
        </p:txBody>
      </p:sp>
      <p:sp>
        <p:nvSpPr>
          <p:cNvPr id="122883" name="2 Marcador de contenido"/>
          <p:cNvSpPr>
            <a:spLocks noGrp="1"/>
          </p:cNvSpPr>
          <p:nvPr>
            <p:ph sz="quarter" idx="1"/>
          </p:nvPr>
        </p:nvSpPr>
        <p:spPr>
          <a:xfrm>
            <a:off x="1285875" y="2214563"/>
            <a:ext cx="5745163" cy="757237"/>
          </a:xfrm>
        </p:spPr>
        <p:txBody>
          <a:bodyPr/>
          <a:lstStyle/>
          <a:p>
            <a:r>
              <a:rPr lang="es-ES" smtClean="0">
                <a:hlinkClick r:id="rId2" action="ppaction://hlinkfile"/>
              </a:rPr>
              <a:t>ASPECTOS FINANCIEROS AYR.xls</a:t>
            </a:r>
            <a:endParaRPr lang="es-ES" smtClean="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Título"/>
          <p:cNvSpPr>
            <a:spLocks noGrp="1"/>
          </p:cNvSpPr>
          <p:nvPr>
            <p:ph type="title"/>
          </p:nvPr>
        </p:nvSpPr>
        <p:spPr>
          <a:xfrm>
            <a:off x="612775" y="228600"/>
            <a:ext cx="8153400" cy="990600"/>
          </a:xfrm>
        </p:spPr>
        <p:txBody>
          <a:bodyPr/>
          <a:lstStyle/>
          <a:p>
            <a:r>
              <a:rPr lang="es-ES" sz="3600" b="1" smtClean="0"/>
              <a:t>Conclusiones</a:t>
            </a:r>
            <a:endParaRPr lang="es-ES" sz="3600" smtClean="0"/>
          </a:p>
        </p:txBody>
      </p:sp>
      <p:sp>
        <p:nvSpPr>
          <p:cNvPr id="123907" name="2 Marcador de contenido"/>
          <p:cNvSpPr>
            <a:spLocks noGrp="1"/>
          </p:cNvSpPr>
          <p:nvPr>
            <p:ph sz="quarter" idx="1"/>
          </p:nvPr>
        </p:nvSpPr>
        <p:spPr>
          <a:xfrm>
            <a:off x="612775" y="1600200"/>
            <a:ext cx="8153400" cy="4495800"/>
          </a:xfrm>
        </p:spPr>
        <p:txBody>
          <a:bodyPr/>
          <a:lstStyle/>
          <a:p>
            <a:pPr algn="just"/>
            <a:r>
              <a:rPr lang="es-ES" sz="2400" smtClean="0"/>
              <a:t>Este proyecto es rentable debido a que se tiene una TIR de 88,37% frente a una TMAR del 44,58%, por lo tanto se puede ver que la TIR es mayor a la TMAR y el VAN es mayor a cero.</a:t>
            </a:r>
          </a:p>
          <a:p>
            <a:pPr algn="just"/>
            <a:r>
              <a:rPr lang="es-ES" sz="2400" smtClean="0"/>
              <a:t>A partir de los cálculos financieros podemos revisar que el capital invertido es recuperado en el segundo año, lo cual indica una interesante rentabilidad de la empresa.</a:t>
            </a:r>
          </a:p>
          <a:p>
            <a:pPr algn="just"/>
            <a:r>
              <a:rPr lang="es-ES" sz="2400" smtClean="0"/>
              <a:t>Se puede ver que los ingresos de punto de equilibrio son 7215033 dólares para el primer año, las cuales incluyen los gastos fijos y la deuda.</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1 Título"/>
          <p:cNvSpPr>
            <a:spLocks noGrp="1"/>
          </p:cNvSpPr>
          <p:nvPr>
            <p:ph type="title"/>
          </p:nvPr>
        </p:nvSpPr>
        <p:spPr>
          <a:xfrm>
            <a:off x="612775" y="228600"/>
            <a:ext cx="8153400" cy="990600"/>
          </a:xfrm>
        </p:spPr>
        <p:txBody>
          <a:bodyPr/>
          <a:lstStyle/>
          <a:p>
            <a:r>
              <a:rPr lang="es-ES" sz="3600" b="1" smtClean="0"/>
              <a:t>Conclusiones</a:t>
            </a:r>
          </a:p>
        </p:txBody>
      </p:sp>
      <p:sp>
        <p:nvSpPr>
          <p:cNvPr id="124931" name="2 Marcador de contenido"/>
          <p:cNvSpPr>
            <a:spLocks noGrp="1"/>
          </p:cNvSpPr>
          <p:nvPr>
            <p:ph sz="quarter" idx="1"/>
          </p:nvPr>
        </p:nvSpPr>
        <p:spPr>
          <a:xfrm>
            <a:off x="612775" y="1600200"/>
            <a:ext cx="8153400" cy="4495800"/>
          </a:xfrm>
        </p:spPr>
        <p:txBody>
          <a:bodyPr/>
          <a:lstStyle/>
          <a:p>
            <a:pPr algn="just"/>
            <a:r>
              <a:rPr lang="es-ES" sz="2400" smtClean="0"/>
              <a:t>Las ventas soportan una disminución del 14,43% porcentual, ya que si supera este valor, el proyecto ya no es rentable, así mismo con respecto al costo de ventas, tan solo se puede aumentar en un 5,6% al costo de las ventas demostrando con esto que este es uno de los rubros más sensibles en la estructura financiera de la empresa, mas con respecto a los gastos operativos tenemos que estos bien pueden aumentar en un 11,5% para que el proyecto se mantenga rentable, a partir de ahí el proyecto ya no es factible.</a:t>
            </a:r>
          </a:p>
          <a:p>
            <a:pPr algn="just"/>
            <a:r>
              <a:rPr lang="es-ES" sz="2400" smtClean="0"/>
              <a:t>La empresa a partir de la implementación de sus diferentes estrategias podrá consolidad su posición en el mercado y mejorar su participación estratégica, mejorando en el proceso sus niveles de rentabilidad.</a:t>
            </a:r>
          </a:p>
          <a:p>
            <a:endParaRPr lang="es-ES" sz="2400" smtClean="0"/>
          </a:p>
          <a:p>
            <a:endParaRPr lang="es-ES" sz="2400" smtClean="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1 Título"/>
          <p:cNvSpPr>
            <a:spLocks noGrp="1"/>
          </p:cNvSpPr>
          <p:nvPr>
            <p:ph type="title"/>
          </p:nvPr>
        </p:nvSpPr>
        <p:spPr>
          <a:xfrm>
            <a:off x="612775" y="228600"/>
            <a:ext cx="8153400" cy="990600"/>
          </a:xfrm>
        </p:spPr>
        <p:txBody>
          <a:bodyPr/>
          <a:lstStyle/>
          <a:p>
            <a:r>
              <a:rPr lang="es-ES" sz="3600" b="1" smtClean="0"/>
              <a:t>Recomendaciones</a:t>
            </a:r>
          </a:p>
        </p:txBody>
      </p:sp>
      <p:sp>
        <p:nvSpPr>
          <p:cNvPr id="125955" name="2 Marcador de contenido"/>
          <p:cNvSpPr>
            <a:spLocks noGrp="1"/>
          </p:cNvSpPr>
          <p:nvPr>
            <p:ph sz="quarter" idx="1"/>
          </p:nvPr>
        </p:nvSpPr>
        <p:spPr>
          <a:xfrm>
            <a:off x="612775" y="1600200"/>
            <a:ext cx="8153400" cy="4495800"/>
          </a:xfrm>
        </p:spPr>
        <p:txBody>
          <a:bodyPr/>
          <a:lstStyle/>
          <a:p>
            <a:pPr algn="just"/>
            <a:r>
              <a:rPr lang="es-ES" sz="2400" smtClean="0"/>
              <a:t>La empresa deberá implementar diversas estrategias de servicios para fortalecer el posicionamiento de la compañía en el mercado, entre esas estrategias de fidelidad, estrategia CRM, estrategia de combinación de promociones y descuentos, así como el de apertura canales de comunicación con sus clientes.</a:t>
            </a:r>
          </a:p>
          <a:p>
            <a:r>
              <a:rPr lang="es-ES" sz="2400" smtClean="0"/>
              <a:t>La compañía para lograr sus objetivos deberá de contratar una asesoría especializada en estrategias de mercadeo y tecnología, ya que no cuenta con la experiencia y con el personal adecuado para llevar a cabo el proyecto y su probabilidad de éxito se vería reducida.</a:t>
            </a:r>
          </a:p>
          <a:p>
            <a:endParaRPr lang="es-ES" sz="2400" smtClean="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1 Título"/>
          <p:cNvSpPr>
            <a:spLocks noGrp="1"/>
          </p:cNvSpPr>
          <p:nvPr>
            <p:ph type="title"/>
          </p:nvPr>
        </p:nvSpPr>
        <p:spPr>
          <a:xfrm>
            <a:off x="612775" y="228600"/>
            <a:ext cx="8153400" cy="990600"/>
          </a:xfrm>
        </p:spPr>
        <p:txBody>
          <a:bodyPr/>
          <a:lstStyle/>
          <a:p>
            <a:r>
              <a:rPr lang="es-ES" sz="3600" b="1" smtClean="0"/>
              <a:t>Recomendaciones</a:t>
            </a:r>
            <a:endParaRPr lang="es-ES" sz="3600" smtClean="0"/>
          </a:p>
        </p:txBody>
      </p:sp>
      <p:sp>
        <p:nvSpPr>
          <p:cNvPr id="126979" name="2 Marcador de contenido"/>
          <p:cNvSpPr>
            <a:spLocks noGrp="1"/>
          </p:cNvSpPr>
          <p:nvPr>
            <p:ph sz="quarter" idx="1"/>
          </p:nvPr>
        </p:nvSpPr>
        <p:spPr>
          <a:xfrm>
            <a:off x="612775" y="1600200"/>
            <a:ext cx="8153400" cy="4495800"/>
          </a:xfrm>
        </p:spPr>
        <p:txBody>
          <a:bodyPr/>
          <a:lstStyle/>
          <a:p>
            <a:pPr algn="just"/>
            <a:r>
              <a:rPr lang="es-ES" sz="2400" smtClean="0"/>
              <a:t>La combinación adecuada de tecnología y estrategia es la clave del éxito de la compañía, por lo que la empresa deberá implementar diversas actualizaciones de sistemas informáticos y de hardware para consolidar en funcionamiento de este proyecto.</a:t>
            </a:r>
          </a:p>
          <a:p>
            <a:pPr algn="just"/>
            <a:r>
              <a:rPr lang="es-ES" sz="2400" smtClean="0"/>
              <a:t>La empresa deberá de invertir sostenidamente en capacitación para su área comercial, ya que este deberá estar lo suficientemente capacitado para afrontar los nuevos retos que la empresa impondrá.</a:t>
            </a:r>
          </a:p>
          <a:p>
            <a:pPr algn="just"/>
            <a:r>
              <a:rPr lang="es-ES" sz="2400" smtClean="0"/>
              <a:t>Es necesario ofrecer incentivos a los vendedores, de tal forma que estos puedan captar nuevos clientes para la compañía y aumentar las ventas.</a:t>
            </a:r>
          </a:p>
          <a:p>
            <a:endParaRPr lang="es-ES" sz="240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786438" y="3429000"/>
            <a:ext cx="1428750"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2531" name="1 Título"/>
          <p:cNvSpPr>
            <a:spLocks noGrp="1"/>
          </p:cNvSpPr>
          <p:nvPr>
            <p:ph type="title"/>
          </p:nvPr>
        </p:nvSpPr>
        <p:spPr>
          <a:xfrm>
            <a:off x="612775" y="228600"/>
            <a:ext cx="8153400" cy="990600"/>
          </a:xfrm>
        </p:spPr>
        <p:txBody>
          <a:bodyPr/>
          <a:lstStyle/>
          <a:p>
            <a:r>
              <a:rPr lang="es-ES" smtClean="0"/>
              <a:t>Tamaño de la muestra</a:t>
            </a:r>
          </a:p>
        </p:txBody>
      </p:sp>
      <p:sp>
        <p:nvSpPr>
          <p:cNvPr id="102401" name="Rectangle 1"/>
          <p:cNvSpPr>
            <a:spLocks noChangeArrowheads="1"/>
          </p:cNvSpPr>
          <p:nvPr/>
        </p:nvSpPr>
        <p:spPr bwMode="auto">
          <a:xfrm>
            <a:off x="714348" y="1500174"/>
            <a:ext cx="6635150" cy="2739211"/>
          </a:xfrm>
          <a:prstGeom prst="rect">
            <a:avLst/>
          </a:prstGeom>
          <a:noFill/>
          <a:ln w="9525">
            <a:noFill/>
            <a:miter lim="800000"/>
            <a:headEnd/>
            <a:tailEnd/>
          </a:ln>
          <a:effectLst/>
        </p:spPr>
        <p:txBody>
          <a:bodyPr wrap="none" anchor="ctr">
            <a:spAutoFit/>
          </a:bodyPr>
          <a:lstStyle/>
          <a:p>
            <a:pPr indent="457200" algn="just">
              <a:defRPr/>
            </a:pPr>
            <a:r>
              <a:rPr lang="es-ES" b="1" dirty="0">
                <a:latin typeface="+mn-lt"/>
                <a:ea typeface="Times New Roman" pitchFamily="18" charset="0"/>
                <a:cs typeface="Arial,Bold"/>
              </a:rPr>
              <a:t>N</a:t>
            </a:r>
            <a:r>
              <a:rPr lang="es-ES" dirty="0">
                <a:latin typeface="+mn-lt"/>
                <a:ea typeface="Times New Roman" pitchFamily="18" charset="0"/>
                <a:cs typeface="Arial" pitchFamily="34" charset="0"/>
              </a:rPr>
              <a:t>= tamaño de la población (66034)</a:t>
            </a:r>
            <a:endParaRPr lang="es-ES" sz="1600" dirty="0">
              <a:latin typeface="+mn-lt"/>
            </a:endParaRPr>
          </a:p>
          <a:p>
            <a:pPr indent="457200" algn="just" eaLnBrk="0" hangingPunct="0">
              <a:defRPr/>
            </a:pPr>
            <a:r>
              <a:rPr lang="es-ES" b="1" i="1" dirty="0">
                <a:latin typeface="+mn-lt"/>
                <a:ea typeface="Times New Roman" pitchFamily="18" charset="0"/>
                <a:cs typeface="Arial,BoldItalic"/>
              </a:rPr>
              <a:t>n </a:t>
            </a:r>
            <a:r>
              <a:rPr lang="es-ES" dirty="0">
                <a:latin typeface="+mn-lt"/>
                <a:ea typeface="Times New Roman" pitchFamily="18" charset="0"/>
                <a:cs typeface="Arial" pitchFamily="34" charset="0"/>
              </a:rPr>
              <a:t>= tamaño de la muestra (382)</a:t>
            </a:r>
            <a:endParaRPr lang="es-ES" sz="1600" dirty="0">
              <a:latin typeface="+mn-lt"/>
            </a:endParaRPr>
          </a:p>
          <a:p>
            <a:pPr indent="457200" algn="just" eaLnBrk="0" hangingPunct="0">
              <a:defRPr/>
            </a:pPr>
            <a:r>
              <a:rPr lang="es-ES" b="1" dirty="0">
                <a:latin typeface="+mn-lt"/>
                <a:ea typeface="Times New Roman" pitchFamily="18" charset="0"/>
                <a:cs typeface="Arial,Bold"/>
              </a:rPr>
              <a:t>P </a:t>
            </a:r>
            <a:r>
              <a:rPr lang="es-ES" dirty="0">
                <a:latin typeface="+mn-lt"/>
                <a:ea typeface="Times New Roman" pitchFamily="18" charset="0"/>
                <a:cs typeface="Arial" pitchFamily="34" charset="0"/>
              </a:rPr>
              <a:t>= probabilidad de que el evento ocurra (50%)</a:t>
            </a:r>
            <a:endParaRPr lang="es-ES" sz="1600" dirty="0">
              <a:latin typeface="+mn-lt"/>
            </a:endParaRPr>
          </a:p>
          <a:p>
            <a:pPr indent="457200" algn="just" eaLnBrk="0" hangingPunct="0">
              <a:defRPr/>
            </a:pPr>
            <a:r>
              <a:rPr lang="es-ES" b="1" dirty="0">
                <a:latin typeface="+mn-lt"/>
                <a:ea typeface="Times New Roman" pitchFamily="18" charset="0"/>
                <a:cs typeface="Arial,Bold"/>
              </a:rPr>
              <a:t>Q </a:t>
            </a:r>
            <a:r>
              <a:rPr lang="es-ES" dirty="0">
                <a:latin typeface="+mn-lt"/>
                <a:ea typeface="Times New Roman" pitchFamily="18" charset="0"/>
                <a:cs typeface="Arial" pitchFamily="34" charset="0"/>
              </a:rPr>
              <a:t>= probabilidad de que el evento no ocurra (50%)</a:t>
            </a:r>
            <a:endParaRPr lang="es-ES" sz="1600" dirty="0">
              <a:latin typeface="+mn-lt"/>
            </a:endParaRPr>
          </a:p>
          <a:p>
            <a:pPr indent="457200" algn="just" eaLnBrk="0" hangingPunct="0">
              <a:defRPr/>
            </a:pPr>
            <a:r>
              <a:rPr lang="es-ES" b="1" dirty="0">
                <a:latin typeface="+mn-lt"/>
                <a:ea typeface="Times New Roman" pitchFamily="18" charset="0"/>
                <a:cs typeface="Arial,Bold"/>
              </a:rPr>
              <a:t>e </a:t>
            </a:r>
            <a:r>
              <a:rPr lang="es-ES" dirty="0">
                <a:latin typeface="+mn-lt"/>
                <a:ea typeface="Times New Roman" pitchFamily="18" charset="0"/>
                <a:cs typeface="Arial" pitchFamily="34" charset="0"/>
              </a:rPr>
              <a:t>= error permitido (5%)</a:t>
            </a:r>
            <a:endParaRPr lang="es-ES" sz="1600" dirty="0">
              <a:latin typeface="+mn-lt"/>
            </a:endParaRPr>
          </a:p>
          <a:p>
            <a:pPr indent="457200" algn="just" eaLnBrk="0" hangingPunct="0">
              <a:defRPr/>
            </a:pPr>
            <a:r>
              <a:rPr lang="es-ES" b="1" dirty="0">
                <a:latin typeface="+mn-lt"/>
                <a:ea typeface="Times New Roman" pitchFamily="18" charset="0"/>
                <a:cs typeface="Arial" pitchFamily="34" charset="0"/>
              </a:rPr>
              <a:t>z </a:t>
            </a:r>
            <a:r>
              <a:rPr lang="es-ES" dirty="0">
                <a:latin typeface="+mn-lt"/>
                <a:ea typeface="Times New Roman" pitchFamily="18" charset="0"/>
                <a:cs typeface="Arial" pitchFamily="34" charset="0"/>
              </a:rPr>
              <a:t>= 1.96%</a:t>
            </a:r>
            <a:endParaRPr lang="es-ES" sz="1600" dirty="0">
              <a:latin typeface="+mn-lt"/>
            </a:endParaRPr>
          </a:p>
          <a:p>
            <a:pPr indent="457200" algn="just" eaLnBrk="0" hangingPunct="0">
              <a:defRPr/>
            </a:pPr>
            <a:r>
              <a:rPr lang="es-ES" dirty="0">
                <a:latin typeface="+mn-lt"/>
                <a:ea typeface="Times New Roman" pitchFamily="18" charset="0"/>
                <a:cs typeface="Arial" pitchFamily="34" charset="0"/>
              </a:rPr>
              <a:t>	       	NZ²α/</a:t>
            </a:r>
            <a:r>
              <a:rPr lang="es-ES" sz="1200" dirty="0">
                <a:latin typeface="+mn-lt"/>
                <a:ea typeface="Times New Roman" pitchFamily="18" charset="0"/>
                <a:cs typeface="Arial" pitchFamily="34" charset="0"/>
              </a:rPr>
              <a:t>2 </a:t>
            </a:r>
            <a:r>
              <a:rPr lang="es-ES" dirty="0">
                <a:latin typeface="+mn-lt"/>
                <a:ea typeface="Times New Roman" pitchFamily="18" charset="0"/>
                <a:cs typeface="Arial" pitchFamily="34" charset="0"/>
              </a:rPr>
              <a:t>P (1-P)</a:t>
            </a:r>
            <a:endParaRPr lang="es-ES" sz="1600" dirty="0">
              <a:latin typeface="+mn-lt"/>
            </a:endParaRPr>
          </a:p>
          <a:p>
            <a:pPr indent="457200" algn="just" eaLnBrk="0" hangingPunct="0">
              <a:defRPr/>
            </a:pPr>
            <a:r>
              <a:rPr lang="es-ES" dirty="0">
                <a:latin typeface="+mn-lt"/>
                <a:ea typeface="Times New Roman" pitchFamily="18" charset="0"/>
                <a:cs typeface="Arial" pitchFamily="34" charset="0"/>
              </a:rPr>
              <a:t>n= ___________________________ = 381.94 ≈ </a:t>
            </a:r>
            <a:r>
              <a:rPr lang="es-E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Times New Roman" pitchFamily="18" charset="0"/>
                <a:cs typeface="Arial" pitchFamily="34" charset="0"/>
              </a:rPr>
              <a:t>382 encuestas</a:t>
            </a:r>
            <a:endParaRPr lang="es-ES" sz="1600" dirty="0">
              <a:solidFill>
                <a:srgbClr val="FF0000"/>
              </a:solidFill>
              <a:latin typeface="+mn-lt"/>
            </a:endParaRPr>
          </a:p>
          <a:p>
            <a:pPr indent="457200" algn="just" eaLnBrk="0" hangingPunct="0">
              <a:defRPr/>
            </a:pPr>
            <a:r>
              <a:rPr lang="es-ES" dirty="0">
                <a:latin typeface="+mn-lt"/>
                <a:ea typeface="Times New Roman" pitchFamily="18" charset="0"/>
                <a:cs typeface="Arial" pitchFamily="34" charset="0"/>
              </a:rPr>
              <a:t>	      (N-1) e²+ Z² α/</a:t>
            </a:r>
            <a:r>
              <a:rPr lang="es-ES" sz="1200" dirty="0">
                <a:latin typeface="+mn-lt"/>
                <a:ea typeface="Times New Roman" pitchFamily="18" charset="0"/>
                <a:cs typeface="Arial" pitchFamily="34" charset="0"/>
              </a:rPr>
              <a:t>2 </a:t>
            </a:r>
            <a:r>
              <a:rPr lang="es-ES" dirty="0">
                <a:latin typeface="+mn-lt"/>
                <a:ea typeface="Times New Roman" pitchFamily="18" charset="0"/>
                <a:cs typeface="Arial" pitchFamily="34" charset="0"/>
              </a:rPr>
              <a:t>P (1-P)</a:t>
            </a:r>
            <a:endParaRPr lang="es-ES" sz="2800" dirty="0">
              <a:latin typeface="+mn-lt"/>
            </a:endParaRPr>
          </a:p>
        </p:txBody>
      </p:sp>
      <p:graphicFrame>
        <p:nvGraphicFramePr>
          <p:cNvPr id="5" name="4 Tabla"/>
          <p:cNvGraphicFramePr>
            <a:graphicFrameLocks noGrp="1"/>
          </p:cNvGraphicFramePr>
          <p:nvPr/>
        </p:nvGraphicFramePr>
        <p:xfrm>
          <a:off x="1500166" y="4286256"/>
          <a:ext cx="6357982" cy="1928825"/>
        </p:xfrm>
        <a:graphic>
          <a:graphicData uri="http://schemas.openxmlformats.org/drawingml/2006/table">
            <a:tbl>
              <a:tblPr>
                <a:tableStyleId>{3C2FFA5D-87B4-456A-9821-1D502468CF0F}</a:tableStyleId>
              </a:tblPr>
              <a:tblGrid>
                <a:gridCol w="2143140"/>
                <a:gridCol w="1071570"/>
                <a:gridCol w="1071570"/>
                <a:gridCol w="1143008"/>
                <a:gridCol w="928694"/>
              </a:tblGrid>
              <a:tr h="451427">
                <a:tc>
                  <a:txBody>
                    <a:bodyPr/>
                    <a:lstStyle/>
                    <a:p>
                      <a:pPr algn="l">
                        <a:spcAft>
                          <a:spcPts val="0"/>
                        </a:spcAft>
                      </a:pPr>
                      <a:r>
                        <a:rPr lang="es-ES" sz="1400" b="1" dirty="0">
                          <a:solidFill>
                            <a:schemeClr val="accent2">
                              <a:lumMod val="60000"/>
                              <a:lumOff val="40000"/>
                            </a:schemeClr>
                          </a:solidFill>
                        </a:rPr>
                        <a:t>LOCALES </a:t>
                      </a:r>
                      <a:endParaRPr lang="es-ES" sz="1400" b="1" dirty="0" smtClean="0">
                        <a:solidFill>
                          <a:schemeClr val="accent2">
                            <a:lumMod val="60000"/>
                            <a:lumOff val="40000"/>
                          </a:schemeClr>
                        </a:solidFill>
                      </a:endParaRPr>
                    </a:p>
                    <a:p>
                      <a:pPr algn="l">
                        <a:spcAft>
                          <a:spcPts val="0"/>
                        </a:spcAft>
                      </a:pPr>
                      <a:r>
                        <a:rPr lang="es-ES" sz="1400" b="1" dirty="0" smtClean="0">
                          <a:solidFill>
                            <a:schemeClr val="accent2">
                              <a:lumMod val="60000"/>
                              <a:lumOff val="40000"/>
                            </a:schemeClr>
                          </a:solidFill>
                        </a:rPr>
                        <a:t>DE </a:t>
                      </a:r>
                      <a:r>
                        <a:rPr lang="es-ES" sz="1400" b="1" dirty="0">
                          <a:solidFill>
                            <a:schemeClr val="accent2">
                              <a:lumMod val="60000"/>
                              <a:lumOff val="40000"/>
                            </a:schemeClr>
                          </a:solidFill>
                        </a:rPr>
                        <a:t>MAYOR VENTA</a:t>
                      </a:r>
                      <a:endParaRPr lang="es-ES" sz="1400" b="1" dirty="0">
                        <a:solidFill>
                          <a:schemeClr val="accent2">
                            <a:lumMod val="60000"/>
                            <a:lumOff val="40000"/>
                          </a:schemeClr>
                        </a:solidFill>
                        <a:latin typeface="Times New Roman"/>
                        <a:ea typeface="Times New Roman"/>
                        <a:cs typeface="Times New Roman"/>
                      </a:endParaRPr>
                    </a:p>
                  </a:txBody>
                  <a:tcPr marL="44450" marR="44450" marT="0" marB="0" anchor="b"/>
                </a:tc>
                <a:tc>
                  <a:txBody>
                    <a:bodyPr/>
                    <a:lstStyle/>
                    <a:p>
                      <a:pPr algn="ctr">
                        <a:spcAft>
                          <a:spcPts val="0"/>
                        </a:spcAft>
                      </a:pPr>
                      <a:r>
                        <a:rPr lang="es-ES" sz="1400" b="1">
                          <a:solidFill>
                            <a:schemeClr val="accent2">
                              <a:lumMod val="60000"/>
                              <a:lumOff val="40000"/>
                            </a:schemeClr>
                          </a:solidFill>
                        </a:rPr>
                        <a:t>VENTAS</a:t>
                      </a:r>
                      <a:endParaRPr lang="es-ES" sz="1400" b="1">
                        <a:solidFill>
                          <a:schemeClr val="accent2">
                            <a:lumMod val="60000"/>
                            <a:lumOff val="40000"/>
                          </a:schemeClr>
                        </a:solidFill>
                        <a:latin typeface="Times New Roman"/>
                        <a:ea typeface="Times New Roman"/>
                        <a:cs typeface="Times New Roman"/>
                      </a:endParaRPr>
                    </a:p>
                  </a:txBody>
                  <a:tcPr marL="44450" marR="44450" marT="0" marB="0" anchor="b"/>
                </a:tc>
                <a:tc>
                  <a:txBody>
                    <a:bodyPr/>
                    <a:lstStyle/>
                    <a:p>
                      <a:pPr algn="ctr">
                        <a:spcAft>
                          <a:spcPts val="0"/>
                        </a:spcAft>
                      </a:pPr>
                      <a:r>
                        <a:rPr lang="es-ES" sz="1400" b="1">
                          <a:solidFill>
                            <a:schemeClr val="accent2">
                              <a:lumMod val="60000"/>
                              <a:lumOff val="40000"/>
                            </a:schemeClr>
                          </a:solidFill>
                        </a:rPr>
                        <a:t>% VENTAS /GLOBAL</a:t>
                      </a:r>
                      <a:endParaRPr lang="es-ES" sz="1400" b="1">
                        <a:solidFill>
                          <a:schemeClr val="accent2">
                            <a:lumMod val="60000"/>
                            <a:lumOff val="40000"/>
                          </a:schemeClr>
                        </a:solidFill>
                        <a:latin typeface="Times New Roman"/>
                        <a:ea typeface="Times New Roman"/>
                        <a:cs typeface="Times New Roman"/>
                      </a:endParaRPr>
                    </a:p>
                  </a:txBody>
                  <a:tcPr marL="44450" marR="44450" marT="0" marB="0" anchor="b"/>
                </a:tc>
                <a:tc>
                  <a:txBody>
                    <a:bodyPr/>
                    <a:lstStyle/>
                    <a:p>
                      <a:pPr algn="ctr">
                        <a:spcAft>
                          <a:spcPts val="0"/>
                        </a:spcAft>
                      </a:pPr>
                      <a:r>
                        <a:rPr lang="en-US" sz="1400" b="1">
                          <a:solidFill>
                            <a:schemeClr val="accent2">
                              <a:lumMod val="60000"/>
                              <a:lumOff val="40000"/>
                            </a:schemeClr>
                          </a:solidFill>
                        </a:rPr>
                        <a:t>% </a:t>
                      </a:r>
                      <a:r>
                        <a:rPr lang="es-ES" sz="1400" b="1">
                          <a:solidFill>
                            <a:schemeClr val="accent2">
                              <a:lumMod val="60000"/>
                              <a:lumOff val="40000"/>
                            </a:schemeClr>
                          </a:solidFill>
                        </a:rPr>
                        <a:t>GRUPO</a:t>
                      </a:r>
                      <a:endParaRPr lang="es-ES" sz="1400" b="1">
                        <a:solidFill>
                          <a:schemeClr val="accent2">
                            <a:lumMod val="60000"/>
                            <a:lumOff val="40000"/>
                          </a:schemeClr>
                        </a:solidFill>
                        <a:latin typeface="Times New Roman"/>
                        <a:ea typeface="Times New Roman"/>
                        <a:cs typeface="Times New Roman"/>
                      </a:endParaRPr>
                    </a:p>
                  </a:txBody>
                  <a:tcPr marL="44450" marR="44450" marT="0" marB="0" anchor="b"/>
                </a:tc>
                <a:tc>
                  <a:txBody>
                    <a:bodyPr/>
                    <a:lstStyle/>
                    <a:p>
                      <a:pPr algn="ctr">
                        <a:spcAft>
                          <a:spcPts val="0"/>
                        </a:spcAft>
                      </a:pPr>
                      <a:r>
                        <a:rPr lang="es-ES" sz="1400" b="1" dirty="0">
                          <a:solidFill>
                            <a:schemeClr val="accent2">
                              <a:lumMod val="60000"/>
                              <a:lumOff val="40000"/>
                            </a:schemeClr>
                          </a:solidFill>
                        </a:rPr>
                        <a:t>MUESTRA</a:t>
                      </a:r>
                      <a:endParaRPr lang="es-ES" sz="1400" b="1" dirty="0">
                        <a:solidFill>
                          <a:schemeClr val="accent2">
                            <a:lumMod val="60000"/>
                            <a:lumOff val="40000"/>
                          </a:schemeClr>
                        </a:solidFill>
                        <a:latin typeface="Times New Roman"/>
                        <a:ea typeface="Times New Roman"/>
                        <a:cs typeface="Times New Roman"/>
                      </a:endParaRPr>
                    </a:p>
                  </a:txBody>
                  <a:tcPr marL="44450" marR="44450" marT="0" marB="0" anchor="b"/>
                </a:tc>
              </a:tr>
              <a:tr h="246233">
                <a:tc>
                  <a:txBody>
                    <a:bodyPr/>
                    <a:lstStyle/>
                    <a:p>
                      <a:pPr>
                        <a:spcAft>
                          <a:spcPts val="0"/>
                        </a:spcAft>
                      </a:pPr>
                      <a:r>
                        <a:rPr lang="es-ES" sz="1400"/>
                        <a:t>LOCAL TORRE AZUL</a:t>
                      </a:r>
                      <a:endParaRPr lang="es-ES" sz="1400">
                        <a:latin typeface="Times New Roman"/>
                        <a:ea typeface="Times New Roman"/>
                        <a:cs typeface="Times New Roman"/>
                      </a:endParaRPr>
                    </a:p>
                  </a:txBody>
                  <a:tcPr marL="44450" marR="44450" marT="0" marB="0" anchor="b"/>
                </a:tc>
                <a:tc>
                  <a:txBody>
                    <a:bodyPr/>
                    <a:lstStyle/>
                    <a:p>
                      <a:pPr algn="ctr">
                        <a:spcAft>
                          <a:spcPts val="0"/>
                        </a:spcAft>
                      </a:pPr>
                      <a:r>
                        <a:rPr lang="es-ES" sz="1400"/>
                        <a:t>368440,25</a:t>
                      </a:r>
                      <a:endParaRPr lang="es-ES" sz="1400">
                        <a:latin typeface="Times New Roman"/>
                        <a:ea typeface="Times New Roman"/>
                        <a:cs typeface="Times New Roman"/>
                      </a:endParaRPr>
                    </a:p>
                  </a:txBody>
                  <a:tcPr marL="44450" marR="44450" marT="0" marB="0" anchor="b"/>
                </a:tc>
                <a:tc>
                  <a:txBody>
                    <a:bodyPr/>
                    <a:lstStyle/>
                    <a:p>
                      <a:pPr algn="ctr">
                        <a:spcAft>
                          <a:spcPts val="0"/>
                        </a:spcAft>
                      </a:pPr>
                      <a:r>
                        <a:rPr lang="es-ES" sz="1400"/>
                        <a:t>7,82%</a:t>
                      </a:r>
                      <a:endParaRPr lang="es-ES" sz="1400">
                        <a:latin typeface="Times New Roman"/>
                        <a:ea typeface="Times New Roman"/>
                        <a:cs typeface="Times New Roman"/>
                      </a:endParaRPr>
                    </a:p>
                  </a:txBody>
                  <a:tcPr marL="44450" marR="44450" marT="0" marB="0" anchor="b"/>
                </a:tc>
                <a:tc>
                  <a:txBody>
                    <a:bodyPr/>
                    <a:lstStyle/>
                    <a:p>
                      <a:pPr algn="ctr">
                        <a:spcAft>
                          <a:spcPts val="0"/>
                        </a:spcAft>
                      </a:pPr>
                      <a:r>
                        <a:rPr lang="es-ES" sz="1400"/>
                        <a:t>13%</a:t>
                      </a:r>
                      <a:endParaRPr lang="es-ES" sz="1400">
                        <a:latin typeface="Times New Roman"/>
                        <a:ea typeface="Times New Roman"/>
                        <a:cs typeface="Times New Roman"/>
                      </a:endParaRPr>
                    </a:p>
                  </a:txBody>
                  <a:tcPr marL="44450" marR="44450" marT="0" marB="0" anchor="b"/>
                </a:tc>
                <a:tc>
                  <a:txBody>
                    <a:bodyPr/>
                    <a:lstStyle/>
                    <a:p>
                      <a:pPr algn="ctr">
                        <a:spcAft>
                          <a:spcPts val="0"/>
                        </a:spcAft>
                      </a:pPr>
                      <a:r>
                        <a:rPr lang="es-ES" sz="1400"/>
                        <a:t>51</a:t>
                      </a:r>
                      <a:endParaRPr lang="es-ES" sz="1400">
                        <a:latin typeface="Times New Roman"/>
                        <a:ea typeface="Times New Roman"/>
                        <a:cs typeface="Times New Roman"/>
                      </a:endParaRPr>
                    </a:p>
                  </a:txBody>
                  <a:tcPr marL="44450" marR="44450" marT="0" marB="0" anchor="b"/>
                </a:tc>
              </a:tr>
              <a:tr h="246233">
                <a:tc>
                  <a:txBody>
                    <a:bodyPr/>
                    <a:lstStyle/>
                    <a:p>
                      <a:pPr>
                        <a:spcAft>
                          <a:spcPts val="0"/>
                        </a:spcAft>
                      </a:pPr>
                      <a:r>
                        <a:rPr lang="es-ES" sz="1400"/>
                        <a:t>POLICENTRO</a:t>
                      </a:r>
                      <a:endParaRPr lang="es-ES" sz="1400">
                        <a:latin typeface="Times New Roman"/>
                        <a:ea typeface="Times New Roman"/>
                        <a:cs typeface="Times New Roman"/>
                      </a:endParaRPr>
                    </a:p>
                  </a:txBody>
                  <a:tcPr marL="44450" marR="44450" marT="0" marB="0" anchor="b"/>
                </a:tc>
                <a:tc>
                  <a:txBody>
                    <a:bodyPr/>
                    <a:lstStyle/>
                    <a:p>
                      <a:pPr algn="ctr">
                        <a:spcAft>
                          <a:spcPts val="0"/>
                        </a:spcAft>
                      </a:pPr>
                      <a:r>
                        <a:rPr lang="es-ES" sz="1400"/>
                        <a:t>815143,41</a:t>
                      </a:r>
                      <a:endParaRPr lang="es-ES" sz="1400">
                        <a:latin typeface="Times New Roman"/>
                        <a:ea typeface="Times New Roman"/>
                        <a:cs typeface="Times New Roman"/>
                      </a:endParaRPr>
                    </a:p>
                  </a:txBody>
                  <a:tcPr marL="44450" marR="44450" marT="0" marB="0" anchor="b"/>
                </a:tc>
                <a:tc>
                  <a:txBody>
                    <a:bodyPr/>
                    <a:lstStyle/>
                    <a:p>
                      <a:pPr algn="ctr">
                        <a:spcAft>
                          <a:spcPts val="0"/>
                        </a:spcAft>
                      </a:pPr>
                      <a:r>
                        <a:rPr lang="es-ES" sz="1400"/>
                        <a:t>17,31%</a:t>
                      </a:r>
                      <a:endParaRPr lang="es-ES" sz="1400">
                        <a:latin typeface="Times New Roman"/>
                        <a:ea typeface="Times New Roman"/>
                        <a:cs typeface="Times New Roman"/>
                      </a:endParaRPr>
                    </a:p>
                  </a:txBody>
                  <a:tcPr marL="44450" marR="44450" marT="0" marB="0" anchor="b"/>
                </a:tc>
                <a:tc>
                  <a:txBody>
                    <a:bodyPr/>
                    <a:lstStyle/>
                    <a:p>
                      <a:pPr algn="ctr">
                        <a:spcAft>
                          <a:spcPts val="0"/>
                        </a:spcAft>
                      </a:pPr>
                      <a:r>
                        <a:rPr lang="es-ES" sz="1400"/>
                        <a:t>30%</a:t>
                      </a:r>
                      <a:endParaRPr lang="es-ES" sz="1400">
                        <a:latin typeface="Times New Roman"/>
                        <a:ea typeface="Times New Roman"/>
                        <a:cs typeface="Times New Roman"/>
                      </a:endParaRPr>
                    </a:p>
                  </a:txBody>
                  <a:tcPr marL="44450" marR="44450" marT="0" marB="0" anchor="b"/>
                </a:tc>
                <a:tc>
                  <a:txBody>
                    <a:bodyPr/>
                    <a:lstStyle/>
                    <a:p>
                      <a:pPr algn="ctr">
                        <a:spcAft>
                          <a:spcPts val="0"/>
                        </a:spcAft>
                      </a:pPr>
                      <a:r>
                        <a:rPr lang="es-ES" sz="1400"/>
                        <a:t>114</a:t>
                      </a:r>
                      <a:endParaRPr lang="es-ES" sz="1400">
                        <a:latin typeface="Times New Roman"/>
                        <a:ea typeface="Times New Roman"/>
                        <a:cs typeface="Times New Roman"/>
                      </a:endParaRPr>
                    </a:p>
                  </a:txBody>
                  <a:tcPr marL="44450" marR="44450" marT="0" marB="0" anchor="b"/>
                </a:tc>
              </a:tr>
              <a:tr h="246233">
                <a:tc>
                  <a:txBody>
                    <a:bodyPr/>
                    <a:lstStyle/>
                    <a:p>
                      <a:pPr>
                        <a:spcAft>
                          <a:spcPts val="0"/>
                        </a:spcAft>
                      </a:pPr>
                      <a:r>
                        <a:rPr lang="es-ES" sz="1400"/>
                        <a:t>ENTRERIOS</a:t>
                      </a:r>
                      <a:endParaRPr lang="es-ES" sz="1400">
                        <a:latin typeface="Times New Roman"/>
                        <a:ea typeface="Times New Roman"/>
                        <a:cs typeface="Times New Roman"/>
                      </a:endParaRPr>
                    </a:p>
                  </a:txBody>
                  <a:tcPr marL="44450" marR="44450" marT="0" marB="0" anchor="b"/>
                </a:tc>
                <a:tc>
                  <a:txBody>
                    <a:bodyPr/>
                    <a:lstStyle/>
                    <a:p>
                      <a:pPr algn="ctr">
                        <a:spcAft>
                          <a:spcPts val="0"/>
                        </a:spcAft>
                      </a:pPr>
                      <a:r>
                        <a:rPr lang="es-ES" sz="1400"/>
                        <a:t>647625,91</a:t>
                      </a:r>
                      <a:endParaRPr lang="es-ES" sz="1400">
                        <a:latin typeface="Times New Roman"/>
                        <a:ea typeface="Times New Roman"/>
                        <a:cs typeface="Times New Roman"/>
                      </a:endParaRPr>
                    </a:p>
                  </a:txBody>
                  <a:tcPr marL="44450" marR="44450" marT="0" marB="0" anchor="b"/>
                </a:tc>
                <a:tc>
                  <a:txBody>
                    <a:bodyPr/>
                    <a:lstStyle/>
                    <a:p>
                      <a:pPr algn="ctr">
                        <a:spcAft>
                          <a:spcPts val="0"/>
                        </a:spcAft>
                      </a:pPr>
                      <a:r>
                        <a:rPr lang="es-ES" sz="1400"/>
                        <a:t>13,75%</a:t>
                      </a:r>
                      <a:endParaRPr lang="es-ES" sz="1400">
                        <a:latin typeface="Times New Roman"/>
                        <a:ea typeface="Times New Roman"/>
                        <a:cs typeface="Times New Roman"/>
                      </a:endParaRPr>
                    </a:p>
                  </a:txBody>
                  <a:tcPr marL="44450" marR="44450" marT="0" marB="0" anchor="b"/>
                </a:tc>
                <a:tc>
                  <a:txBody>
                    <a:bodyPr/>
                    <a:lstStyle/>
                    <a:p>
                      <a:pPr algn="ctr">
                        <a:spcAft>
                          <a:spcPts val="0"/>
                        </a:spcAft>
                      </a:pPr>
                      <a:r>
                        <a:rPr lang="es-ES" sz="1400"/>
                        <a:t>24%</a:t>
                      </a:r>
                      <a:endParaRPr lang="es-ES" sz="1400">
                        <a:latin typeface="Times New Roman"/>
                        <a:ea typeface="Times New Roman"/>
                        <a:cs typeface="Times New Roman"/>
                      </a:endParaRPr>
                    </a:p>
                  </a:txBody>
                  <a:tcPr marL="44450" marR="44450" marT="0" marB="0" anchor="b"/>
                </a:tc>
                <a:tc>
                  <a:txBody>
                    <a:bodyPr/>
                    <a:lstStyle/>
                    <a:p>
                      <a:pPr algn="ctr">
                        <a:spcAft>
                          <a:spcPts val="0"/>
                        </a:spcAft>
                      </a:pPr>
                      <a:r>
                        <a:rPr lang="es-ES" sz="1400"/>
                        <a:t>90</a:t>
                      </a:r>
                      <a:endParaRPr lang="es-ES" sz="1400">
                        <a:latin typeface="Times New Roman"/>
                        <a:ea typeface="Times New Roman"/>
                        <a:cs typeface="Times New Roman"/>
                      </a:endParaRPr>
                    </a:p>
                  </a:txBody>
                  <a:tcPr marL="44450" marR="44450" marT="0" marB="0" anchor="b"/>
                </a:tc>
              </a:tr>
              <a:tr h="246233">
                <a:tc>
                  <a:txBody>
                    <a:bodyPr/>
                    <a:lstStyle/>
                    <a:p>
                      <a:pPr>
                        <a:spcAft>
                          <a:spcPts val="0"/>
                        </a:spcAft>
                      </a:pPr>
                      <a:r>
                        <a:rPr lang="es-ES" sz="1400"/>
                        <a:t>LOS CEIBOS</a:t>
                      </a:r>
                      <a:endParaRPr lang="es-ES" sz="1400">
                        <a:latin typeface="Times New Roman"/>
                        <a:ea typeface="Times New Roman"/>
                        <a:cs typeface="Times New Roman"/>
                      </a:endParaRPr>
                    </a:p>
                  </a:txBody>
                  <a:tcPr marL="44450" marR="44450" marT="0" marB="0" anchor="b"/>
                </a:tc>
                <a:tc>
                  <a:txBody>
                    <a:bodyPr/>
                    <a:lstStyle/>
                    <a:p>
                      <a:pPr algn="ctr">
                        <a:spcAft>
                          <a:spcPts val="0"/>
                        </a:spcAft>
                      </a:pPr>
                      <a:r>
                        <a:rPr lang="es-ES" sz="1400"/>
                        <a:t>574302,34</a:t>
                      </a:r>
                      <a:endParaRPr lang="es-ES" sz="1400">
                        <a:latin typeface="Times New Roman"/>
                        <a:ea typeface="Times New Roman"/>
                        <a:cs typeface="Times New Roman"/>
                      </a:endParaRPr>
                    </a:p>
                  </a:txBody>
                  <a:tcPr marL="44450" marR="44450" marT="0" marB="0" anchor="b"/>
                </a:tc>
                <a:tc>
                  <a:txBody>
                    <a:bodyPr/>
                    <a:lstStyle/>
                    <a:p>
                      <a:pPr algn="ctr">
                        <a:spcAft>
                          <a:spcPts val="0"/>
                        </a:spcAft>
                      </a:pPr>
                      <a:r>
                        <a:rPr lang="es-ES" sz="1400"/>
                        <a:t>12,20%</a:t>
                      </a:r>
                      <a:endParaRPr lang="es-ES" sz="1400">
                        <a:latin typeface="Times New Roman"/>
                        <a:ea typeface="Times New Roman"/>
                        <a:cs typeface="Times New Roman"/>
                      </a:endParaRPr>
                    </a:p>
                  </a:txBody>
                  <a:tcPr marL="44450" marR="44450" marT="0" marB="0" anchor="b"/>
                </a:tc>
                <a:tc>
                  <a:txBody>
                    <a:bodyPr/>
                    <a:lstStyle/>
                    <a:p>
                      <a:pPr algn="ctr">
                        <a:spcAft>
                          <a:spcPts val="0"/>
                        </a:spcAft>
                      </a:pPr>
                      <a:r>
                        <a:rPr lang="es-ES" sz="1400"/>
                        <a:t>21%</a:t>
                      </a:r>
                      <a:endParaRPr lang="es-ES" sz="1400">
                        <a:latin typeface="Times New Roman"/>
                        <a:ea typeface="Times New Roman"/>
                        <a:cs typeface="Times New Roman"/>
                      </a:endParaRPr>
                    </a:p>
                  </a:txBody>
                  <a:tcPr marL="44450" marR="44450" marT="0" marB="0" anchor="b"/>
                </a:tc>
                <a:tc>
                  <a:txBody>
                    <a:bodyPr/>
                    <a:lstStyle/>
                    <a:p>
                      <a:pPr algn="ctr">
                        <a:spcAft>
                          <a:spcPts val="0"/>
                        </a:spcAft>
                      </a:pPr>
                      <a:r>
                        <a:rPr lang="es-ES" sz="1400"/>
                        <a:t>80</a:t>
                      </a:r>
                      <a:endParaRPr lang="es-ES" sz="1400">
                        <a:latin typeface="Times New Roman"/>
                        <a:ea typeface="Times New Roman"/>
                        <a:cs typeface="Times New Roman"/>
                      </a:endParaRPr>
                    </a:p>
                  </a:txBody>
                  <a:tcPr marL="44450" marR="44450" marT="0" marB="0" anchor="b"/>
                </a:tc>
              </a:tr>
              <a:tr h="246233">
                <a:tc>
                  <a:txBody>
                    <a:bodyPr/>
                    <a:lstStyle/>
                    <a:p>
                      <a:pPr>
                        <a:spcAft>
                          <a:spcPts val="0"/>
                        </a:spcAft>
                      </a:pPr>
                      <a:r>
                        <a:rPr lang="es-ES" sz="1400"/>
                        <a:t>RIOCENTRO SUR</a:t>
                      </a:r>
                      <a:endParaRPr lang="es-ES" sz="1400">
                        <a:latin typeface="Times New Roman"/>
                        <a:ea typeface="Times New Roman"/>
                        <a:cs typeface="Times New Roman"/>
                      </a:endParaRPr>
                    </a:p>
                  </a:txBody>
                  <a:tcPr marL="44450" marR="44450" marT="0" marB="0" anchor="b"/>
                </a:tc>
                <a:tc>
                  <a:txBody>
                    <a:bodyPr/>
                    <a:lstStyle/>
                    <a:p>
                      <a:pPr algn="ctr">
                        <a:spcAft>
                          <a:spcPts val="0"/>
                        </a:spcAft>
                      </a:pPr>
                      <a:r>
                        <a:rPr lang="es-ES" sz="1400"/>
                        <a:t>330240,34</a:t>
                      </a:r>
                      <a:endParaRPr lang="es-ES" sz="1400">
                        <a:latin typeface="Times New Roman"/>
                        <a:ea typeface="Times New Roman"/>
                        <a:cs typeface="Times New Roman"/>
                      </a:endParaRPr>
                    </a:p>
                  </a:txBody>
                  <a:tcPr marL="44450" marR="44450" marT="0" marB="0" anchor="b"/>
                </a:tc>
                <a:tc>
                  <a:txBody>
                    <a:bodyPr/>
                    <a:lstStyle/>
                    <a:p>
                      <a:pPr algn="ctr">
                        <a:spcAft>
                          <a:spcPts val="0"/>
                        </a:spcAft>
                      </a:pPr>
                      <a:r>
                        <a:rPr lang="es-ES" sz="1400"/>
                        <a:t>7,01%</a:t>
                      </a:r>
                      <a:endParaRPr lang="es-ES" sz="1400">
                        <a:latin typeface="Times New Roman"/>
                        <a:ea typeface="Times New Roman"/>
                        <a:cs typeface="Times New Roman"/>
                      </a:endParaRPr>
                    </a:p>
                  </a:txBody>
                  <a:tcPr marL="44450" marR="44450" marT="0" marB="0" anchor="b"/>
                </a:tc>
                <a:tc>
                  <a:txBody>
                    <a:bodyPr/>
                    <a:lstStyle/>
                    <a:p>
                      <a:pPr algn="ctr">
                        <a:spcAft>
                          <a:spcPts val="0"/>
                        </a:spcAft>
                      </a:pPr>
                      <a:r>
                        <a:rPr lang="es-ES" sz="1400"/>
                        <a:t>12%</a:t>
                      </a:r>
                      <a:endParaRPr lang="es-ES" sz="1400">
                        <a:latin typeface="Times New Roman"/>
                        <a:ea typeface="Times New Roman"/>
                        <a:cs typeface="Times New Roman"/>
                      </a:endParaRPr>
                    </a:p>
                  </a:txBody>
                  <a:tcPr marL="44450" marR="44450" marT="0" marB="0" anchor="b"/>
                </a:tc>
                <a:tc>
                  <a:txBody>
                    <a:bodyPr/>
                    <a:lstStyle/>
                    <a:p>
                      <a:pPr algn="ctr">
                        <a:spcAft>
                          <a:spcPts val="0"/>
                        </a:spcAft>
                      </a:pPr>
                      <a:r>
                        <a:rPr lang="es-ES" sz="1400"/>
                        <a:t>47</a:t>
                      </a:r>
                      <a:endParaRPr lang="es-ES" sz="1400">
                        <a:latin typeface="Times New Roman"/>
                        <a:ea typeface="Times New Roman"/>
                        <a:cs typeface="Times New Roman"/>
                      </a:endParaRPr>
                    </a:p>
                  </a:txBody>
                  <a:tcPr marL="44450" marR="44450" marT="0" marB="0" anchor="b"/>
                </a:tc>
              </a:tr>
              <a:tr h="246233">
                <a:tc>
                  <a:txBody>
                    <a:bodyPr/>
                    <a:lstStyle/>
                    <a:p>
                      <a:pPr>
                        <a:spcAft>
                          <a:spcPts val="0"/>
                        </a:spcAft>
                      </a:pPr>
                      <a:r>
                        <a:rPr lang="es-ES" sz="1400"/>
                        <a:t>TOTAL</a:t>
                      </a:r>
                      <a:endParaRPr lang="es-ES" sz="1400">
                        <a:latin typeface="Times New Roman"/>
                        <a:ea typeface="Times New Roman"/>
                        <a:cs typeface="Times New Roman"/>
                      </a:endParaRPr>
                    </a:p>
                  </a:txBody>
                  <a:tcPr marL="44450" marR="44450" marT="0" marB="0" anchor="b"/>
                </a:tc>
                <a:tc>
                  <a:txBody>
                    <a:bodyPr/>
                    <a:lstStyle/>
                    <a:p>
                      <a:pPr algn="ctr">
                        <a:spcAft>
                          <a:spcPts val="0"/>
                        </a:spcAft>
                      </a:pPr>
                      <a:r>
                        <a:rPr lang="es-ES" sz="1400"/>
                        <a:t>2735752,26</a:t>
                      </a:r>
                      <a:endParaRPr lang="es-ES" sz="1400">
                        <a:latin typeface="Times New Roman"/>
                        <a:ea typeface="Times New Roman"/>
                        <a:cs typeface="Times New Roman"/>
                      </a:endParaRPr>
                    </a:p>
                  </a:txBody>
                  <a:tcPr marL="44450" marR="44450" marT="0" marB="0" anchor="b"/>
                </a:tc>
                <a:tc>
                  <a:txBody>
                    <a:bodyPr/>
                    <a:lstStyle/>
                    <a:p>
                      <a:pPr algn="ctr">
                        <a:spcAft>
                          <a:spcPts val="0"/>
                        </a:spcAft>
                      </a:pPr>
                      <a:r>
                        <a:rPr lang="es-ES" sz="1400"/>
                        <a:t>58,1%</a:t>
                      </a:r>
                      <a:endParaRPr lang="es-ES" sz="1400">
                        <a:latin typeface="Times New Roman"/>
                        <a:ea typeface="Times New Roman"/>
                        <a:cs typeface="Times New Roman"/>
                      </a:endParaRPr>
                    </a:p>
                  </a:txBody>
                  <a:tcPr marL="44450" marR="44450" marT="0" marB="0" anchor="b"/>
                </a:tc>
                <a:tc>
                  <a:txBody>
                    <a:bodyPr/>
                    <a:lstStyle/>
                    <a:p>
                      <a:pPr algn="ctr">
                        <a:spcAft>
                          <a:spcPts val="0"/>
                        </a:spcAft>
                      </a:pPr>
                      <a:r>
                        <a:rPr lang="es-ES" sz="1400"/>
                        <a:t>100%</a:t>
                      </a:r>
                      <a:endParaRPr lang="es-ES" sz="1400">
                        <a:latin typeface="Times New Roman"/>
                        <a:ea typeface="Times New Roman"/>
                        <a:cs typeface="Times New Roman"/>
                      </a:endParaRPr>
                    </a:p>
                  </a:txBody>
                  <a:tcPr marL="44450" marR="44450" marT="0" marB="0" anchor="b"/>
                </a:tc>
                <a:tc>
                  <a:txBody>
                    <a:bodyPr/>
                    <a:lstStyle/>
                    <a:p>
                      <a:pPr algn="ctr">
                        <a:spcAft>
                          <a:spcPts val="0"/>
                        </a:spcAft>
                      </a:pPr>
                      <a:r>
                        <a:rPr lang="es-ES" sz="1400" dirty="0"/>
                        <a:t>382</a:t>
                      </a:r>
                      <a:endParaRPr lang="es-ES" sz="1400" dirty="0">
                        <a:latin typeface="Times New Roman"/>
                        <a:ea typeface="Times New Roman"/>
                        <a:cs typeface="Times New Roman"/>
                      </a:endParaRPr>
                    </a:p>
                  </a:txBody>
                  <a:tcPr marL="44450" marR="44450" marT="0" marB="0" anchor="b"/>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8 Título"/>
          <p:cNvSpPr>
            <a:spLocks noGrp="1"/>
          </p:cNvSpPr>
          <p:nvPr>
            <p:ph type="title"/>
          </p:nvPr>
        </p:nvSpPr>
        <p:spPr/>
        <p:txBody>
          <a:bodyPr/>
          <a:lstStyle/>
          <a:p>
            <a:r>
              <a:rPr lang="es-ES" smtClean="0"/>
              <a:t>Género-Edad</a:t>
            </a:r>
          </a:p>
        </p:txBody>
      </p:sp>
      <p:graphicFrame>
        <p:nvGraphicFramePr>
          <p:cNvPr id="7" name="Imagen 4"/>
          <p:cNvGraphicFramePr>
            <a:graphicFrameLocks noGrp="1"/>
          </p:cNvGraphicFramePr>
          <p:nvPr>
            <p:ph sz="quarter" idx="2"/>
          </p:nvPr>
        </p:nvGraphicFramePr>
        <p:xfrm>
          <a:off x="609600" y="2438400"/>
          <a:ext cx="3886200" cy="3581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Imagen 5"/>
          <p:cNvGraphicFramePr>
            <a:graphicFrameLocks noGrp="1"/>
          </p:cNvGraphicFramePr>
          <p:nvPr>
            <p:ph sz="quarter" idx="4"/>
          </p:nvPr>
        </p:nvGraphicFramePr>
        <p:xfrm>
          <a:off x="4800600" y="2438400"/>
          <a:ext cx="405768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23557" name="4 Marcador de texto"/>
          <p:cNvSpPr>
            <a:spLocks noGrp="1"/>
          </p:cNvSpPr>
          <p:nvPr>
            <p:ph type="body" sz="quarter" idx="1"/>
          </p:nvPr>
        </p:nvSpPr>
        <p:spPr>
          <a:xfrm>
            <a:off x="609600" y="1752600"/>
            <a:ext cx="3886200" cy="639763"/>
          </a:xfrm>
        </p:spPr>
        <p:txBody>
          <a:bodyPr/>
          <a:lstStyle/>
          <a:p>
            <a:pPr eaLnBrk="1" hangingPunct="1"/>
            <a:r>
              <a:rPr lang="es-ES" smtClean="0"/>
              <a:t>GENERO			</a:t>
            </a:r>
          </a:p>
        </p:txBody>
      </p:sp>
      <p:sp>
        <p:nvSpPr>
          <p:cNvPr id="6" name="5 Marcador de texto"/>
          <p:cNvSpPr>
            <a:spLocks noGrp="1"/>
          </p:cNvSpPr>
          <p:nvPr>
            <p:ph type="body" sz="quarter" idx="3"/>
          </p:nvPr>
        </p:nvSpPr>
        <p:spPr>
          <a:xfrm>
            <a:off x="4800600" y="1752600"/>
            <a:ext cx="4057650" cy="639763"/>
          </a:xfrm>
        </p:spPr>
        <p:txBody>
          <a:bodyPr>
            <a:normAutofit/>
          </a:bodyPr>
          <a:lstStyle/>
          <a:p>
            <a:pPr eaLnBrk="1" fontAlgn="auto" hangingPunct="1">
              <a:spcAft>
                <a:spcPts val="0"/>
              </a:spcAft>
              <a:defRPr/>
            </a:pPr>
            <a:r>
              <a:rPr lang="es-ES" dirty="0" smtClean="0"/>
              <a:t>EDAD</a:t>
            </a:r>
            <a:endParaRPr lang="es-ES" dirty="0"/>
          </a:p>
        </p:txBody>
      </p:sp>
      <p:pic>
        <p:nvPicPr>
          <p:cNvPr id="23559" name="3 Marcador de contenido" descr="logoayrpaint.bmp"/>
          <p:cNvPicPr>
            <a:picLocks noChangeAspect="1"/>
          </p:cNvPicPr>
          <p:nvPr/>
        </p:nvPicPr>
        <p:blipFill>
          <a:blip r:embed="rId4"/>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8 Título"/>
          <p:cNvSpPr>
            <a:spLocks noGrp="1"/>
          </p:cNvSpPr>
          <p:nvPr>
            <p:ph type="title"/>
          </p:nvPr>
        </p:nvSpPr>
        <p:spPr/>
        <p:txBody>
          <a:bodyPr/>
          <a:lstStyle/>
          <a:p>
            <a:pPr eaLnBrk="1" hangingPunct="1"/>
            <a:r>
              <a:rPr lang="es-ES" sz="3600" smtClean="0"/>
              <a:t>¿Cuál fue el motivo de su visita?</a:t>
            </a:r>
          </a:p>
        </p:txBody>
      </p:sp>
      <p:sp>
        <p:nvSpPr>
          <p:cNvPr id="24579" name="4 Marcador de texto"/>
          <p:cNvSpPr>
            <a:spLocks noGrp="1"/>
          </p:cNvSpPr>
          <p:nvPr>
            <p:ph type="body" idx="2"/>
          </p:nvPr>
        </p:nvSpPr>
        <p:spPr/>
        <p:txBody>
          <a:bodyPr/>
          <a:lstStyle/>
          <a:p>
            <a:pPr eaLnBrk="1" hangingPunct="1"/>
            <a:r>
              <a:rPr lang="es-ES" smtClean="0">
                <a:solidFill>
                  <a:srgbClr val="FFFFFF"/>
                </a:solidFill>
              </a:rPr>
              <a:t>El 49% solicito información,  el 32% realizó nuevas compras, el 9% otros (promociones), el 4% tanto para reclamos y cambios de producto y el 2% devoluciones.</a:t>
            </a:r>
          </a:p>
        </p:txBody>
      </p:sp>
      <p:graphicFrame>
        <p:nvGraphicFramePr>
          <p:cNvPr id="7" name="Imagen 6"/>
          <p:cNvGraphicFramePr>
            <a:graphicFrameLocks noGrp="1"/>
          </p:cNvGraphicFramePr>
          <p:nvPr>
            <p:ph sz="quarter" idx="1"/>
          </p:nvPr>
        </p:nvGraphicFramePr>
        <p:xfrm>
          <a:off x="2362200" y="1752600"/>
          <a:ext cx="6400800" cy="4419600"/>
        </p:xfrm>
        <a:graphic>
          <a:graphicData uri="http://schemas.openxmlformats.org/drawingml/2006/chart">
            <c:chart xmlns:c="http://schemas.openxmlformats.org/drawingml/2006/chart" xmlns:r="http://schemas.openxmlformats.org/officeDocument/2006/relationships" r:id="rId2"/>
          </a:graphicData>
        </a:graphic>
      </p:graphicFrame>
      <p:pic>
        <p:nvPicPr>
          <p:cNvPr id="24581" name="3 Marcador de contenido" descr="logoayrpaint.bmp"/>
          <p:cNvPicPr>
            <a:picLocks noChangeAspect="1"/>
          </p:cNvPicPr>
          <p:nvPr/>
        </p:nvPicPr>
        <p:blipFill>
          <a:blip r:embed="rId3"/>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5 Título"/>
          <p:cNvSpPr>
            <a:spLocks noGrp="1"/>
          </p:cNvSpPr>
          <p:nvPr>
            <p:ph type="title"/>
          </p:nvPr>
        </p:nvSpPr>
        <p:spPr/>
        <p:txBody>
          <a:bodyPr/>
          <a:lstStyle/>
          <a:p>
            <a:pPr eaLnBrk="1" hangingPunct="1"/>
            <a:r>
              <a:rPr lang="es-ES" sz="3600" smtClean="0"/>
              <a:t>Tiempos de Espera</a:t>
            </a:r>
          </a:p>
        </p:txBody>
      </p:sp>
      <p:sp>
        <p:nvSpPr>
          <p:cNvPr id="7" name="6 Marcador de texto"/>
          <p:cNvSpPr>
            <a:spLocks noGrp="1"/>
          </p:cNvSpPr>
          <p:nvPr>
            <p:ph type="body" sz="quarter" idx="1"/>
          </p:nvPr>
        </p:nvSpPr>
        <p:spPr>
          <a:xfrm>
            <a:off x="609600" y="1752600"/>
            <a:ext cx="3886200" cy="639763"/>
          </a:xfrm>
        </p:spPr>
        <p:txBody>
          <a:bodyPr>
            <a:normAutofit fontScale="92500" lnSpcReduction="10000"/>
          </a:bodyPr>
          <a:lstStyle/>
          <a:p>
            <a:pPr eaLnBrk="1" fontAlgn="auto" hangingPunct="1">
              <a:spcAft>
                <a:spcPts val="0"/>
              </a:spcAft>
              <a:defRPr/>
            </a:pPr>
            <a:r>
              <a:rPr lang="es-ES" dirty="0" smtClean="0"/>
              <a:t>¿Cuánto tiempo esperó para ser atendido?</a:t>
            </a:r>
            <a:endParaRPr lang="es-ES" dirty="0"/>
          </a:p>
        </p:txBody>
      </p:sp>
      <p:sp>
        <p:nvSpPr>
          <p:cNvPr id="9" name="8 Marcador de texto"/>
          <p:cNvSpPr>
            <a:spLocks noGrp="1"/>
          </p:cNvSpPr>
          <p:nvPr>
            <p:ph type="body" sz="quarter" idx="3"/>
          </p:nvPr>
        </p:nvSpPr>
        <p:spPr>
          <a:xfrm>
            <a:off x="4800600" y="1752600"/>
            <a:ext cx="3886200" cy="639763"/>
          </a:xfrm>
        </p:spPr>
        <p:txBody>
          <a:bodyPr>
            <a:normAutofit/>
          </a:bodyPr>
          <a:lstStyle/>
          <a:p>
            <a:pPr eaLnBrk="1" fontAlgn="auto" hangingPunct="1">
              <a:spcAft>
                <a:spcPts val="0"/>
              </a:spcAft>
              <a:defRPr/>
            </a:pPr>
            <a:r>
              <a:rPr lang="es-ES" dirty="0" smtClean="0"/>
              <a:t>¿Cuánto tiempo esperó en caja? </a:t>
            </a:r>
            <a:endParaRPr lang="es-ES" dirty="0"/>
          </a:p>
        </p:txBody>
      </p:sp>
      <p:graphicFrame>
        <p:nvGraphicFramePr>
          <p:cNvPr id="11" name="Imagen 7"/>
          <p:cNvGraphicFramePr>
            <a:graphicFrameLocks noGrp="1"/>
          </p:cNvGraphicFramePr>
          <p:nvPr>
            <p:ph sz="quarter" idx="2"/>
          </p:nvPr>
        </p:nvGraphicFramePr>
        <p:xfrm>
          <a:off x="609600" y="2438400"/>
          <a:ext cx="3886200" cy="3581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Imagen 8"/>
          <p:cNvGraphicFramePr>
            <a:graphicFrameLocks noGrp="1"/>
          </p:cNvGraphicFramePr>
          <p:nvPr>
            <p:ph sz="quarter" idx="4"/>
          </p:nvPr>
        </p:nvGraphicFramePr>
        <p:xfrm>
          <a:off x="4800600" y="2438400"/>
          <a:ext cx="3886200" cy="3581400"/>
        </p:xfrm>
        <a:graphic>
          <a:graphicData uri="http://schemas.openxmlformats.org/drawingml/2006/chart">
            <c:chart xmlns:c="http://schemas.openxmlformats.org/drawingml/2006/chart" xmlns:r="http://schemas.openxmlformats.org/officeDocument/2006/relationships" r:id="rId3"/>
          </a:graphicData>
        </a:graphic>
      </p:graphicFrame>
      <p:pic>
        <p:nvPicPr>
          <p:cNvPr id="25607" name="3 Marcador de contenido" descr="logoayrpaint.bmp"/>
          <p:cNvPicPr>
            <a:picLocks noChangeAspect="1"/>
          </p:cNvPicPr>
          <p:nvPr/>
        </p:nvPicPr>
        <p:blipFill>
          <a:blip r:embed="rId4"/>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Título"/>
          <p:cNvSpPr>
            <a:spLocks noGrp="1"/>
          </p:cNvSpPr>
          <p:nvPr>
            <p:ph type="title"/>
          </p:nvPr>
        </p:nvSpPr>
        <p:spPr/>
        <p:txBody>
          <a:bodyPr/>
          <a:lstStyle/>
          <a:p>
            <a:pPr eaLnBrk="1" hangingPunct="1"/>
            <a:r>
              <a:rPr lang="es-ES" sz="3600" smtClean="0"/>
              <a:t>En relación a los productos</a:t>
            </a:r>
          </a:p>
        </p:txBody>
      </p:sp>
      <p:sp>
        <p:nvSpPr>
          <p:cNvPr id="26627" name="2 Marcador de texto"/>
          <p:cNvSpPr>
            <a:spLocks noGrp="1"/>
          </p:cNvSpPr>
          <p:nvPr>
            <p:ph type="body" idx="2"/>
          </p:nvPr>
        </p:nvSpPr>
        <p:spPr/>
        <p:txBody>
          <a:bodyPr/>
          <a:lstStyle/>
          <a:p>
            <a:pPr eaLnBrk="1" hangingPunct="1"/>
            <a:r>
              <a:rPr lang="es-ES" smtClean="0">
                <a:solidFill>
                  <a:srgbClr val="FFFFFF"/>
                </a:solidFill>
              </a:rPr>
              <a:t>a) El 95% califica como muy bueno y bueno, b) El 41% calificó como regular, c)El 47% califica como Regular, d) El 53% califica como muy bueno y e) El 34% califica como regular.</a:t>
            </a:r>
          </a:p>
        </p:txBody>
      </p:sp>
      <p:graphicFrame>
        <p:nvGraphicFramePr>
          <p:cNvPr id="6" name="Imagen 9"/>
          <p:cNvGraphicFramePr>
            <a:graphicFrameLocks noGrp="1"/>
          </p:cNvGraphicFramePr>
          <p:nvPr>
            <p:ph sz="quarter" idx="1"/>
          </p:nvPr>
        </p:nvGraphicFramePr>
        <p:xfrm>
          <a:off x="2362200" y="1752600"/>
          <a:ext cx="6400800" cy="4419600"/>
        </p:xfrm>
        <a:graphic>
          <a:graphicData uri="http://schemas.openxmlformats.org/drawingml/2006/chart">
            <c:chart xmlns:c="http://schemas.openxmlformats.org/drawingml/2006/chart" xmlns:r="http://schemas.openxmlformats.org/officeDocument/2006/relationships" r:id="rId2"/>
          </a:graphicData>
        </a:graphic>
      </p:graphicFrame>
      <p:pic>
        <p:nvPicPr>
          <p:cNvPr id="26629" name="3 Marcador de contenido" descr="logoayrpaint.bmp"/>
          <p:cNvPicPr>
            <a:picLocks noChangeAspect="1"/>
          </p:cNvPicPr>
          <p:nvPr/>
        </p:nvPicPr>
        <p:blipFill>
          <a:blip r:embed="rId3"/>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p:txBody>
          <a:bodyPr/>
          <a:lstStyle/>
          <a:p>
            <a:pPr eaLnBrk="1" hangingPunct="1"/>
            <a:r>
              <a:rPr lang="es-ES" sz="3600" smtClean="0"/>
              <a:t>En relación al servicio que recibe en el Local</a:t>
            </a:r>
          </a:p>
        </p:txBody>
      </p:sp>
      <p:sp>
        <p:nvSpPr>
          <p:cNvPr id="27651" name="2 Marcador de texto"/>
          <p:cNvSpPr>
            <a:spLocks noGrp="1"/>
          </p:cNvSpPr>
          <p:nvPr>
            <p:ph type="body" idx="2"/>
          </p:nvPr>
        </p:nvSpPr>
        <p:spPr/>
        <p:txBody>
          <a:bodyPr/>
          <a:lstStyle/>
          <a:p>
            <a:pPr algn="ctr" eaLnBrk="1" hangingPunct="1"/>
            <a:r>
              <a:rPr lang="es-ES" smtClean="0">
                <a:solidFill>
                  <a:srgbClr val="FFFFFF"/>
                </a:solidFill>
              </a:rPr>
              <a:t>a) El 41% calificó como regular, b) El 47% calificó como regular y c) El 29% calificó como regular</a:t>
            </a:r>
          </a:p>
        </p:txBody>
      </p:sp>
      <p:graphicFrame>
        <p:nvGraphicFramePr>
          <p:cNvPr id="5" name="Imagen 10"/>
          <p:cNvGraphicFramePr>
            <a:graphicFrameLocks noGrp="1"/>
          </p:cNvGraphicFramePr>
          <p:nvPr>
            <p:ph sz="quarter" idx="1"/>
          </p:nvPr>
        </p:nvGraphicFramePr>
        <p:xfrm>
          <a:off x="2362200" y="1752600"/>
          <a:ext cx="6400800" cy="4419600"/>
        </p:xfrm>
        <a:graphic>
          <a:graphicData uri="http://schemas.openxmlformats.org/drawingml/2006/chart">
            <c:chart xmlns:c="http://schemas.openxmlformats.org/drawingml/2006/chart" xmlns:r="http://schemas.openxmlformats.org/officeDocument/2006/relationships" r:id="rId2"/>
          </a:graphicData>
        </a:graphic>
      </p:graphicFrame>
      <p:pic>
        <p:nvPicPr>
          <p:cNvPr id="27653" name="3 Marcador de contenido" descr="logoayrpaint.bmp"/>
          <p:cNvPicPr>
            <a:picLocks noChangeAspect="1"/>
          </p:cNvPicPr>
          <p:nvPr/>
        </p:nvPicPr>
        <p:blipFill>
          <a:blip r:embed="rId3"/>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title"/>
          </p:nvPr>
        </p:nvSpPr>
        <p:spPr/>
        <p:txBody>
          <a:bodyPr/>
          <a:lstStyle/>
          <a:p>
            <a:pPr eaLnBrk="1" hangingPunct="1"/>
            <a:r>
              <a:rPr lang="es-ES" sz="3600" smtClean="0"/>
              <a:t>En relación a la atención que recibe de las vendedoras  </a:t>
            </a:r>
          </a:p>
        </p:txBody>
      </p:sp>
      <p:sp>
        <p:nvSpPr>
          <p:cNvPr id="28675" name="2 Marcador de texto"/>
          <p:cNvSpPr>
            <a:spLocks noGrp="1"/>
          </p:cNvSpPr>
          <p:nvPr>
            <p:ph type="body" idx="2"/>
          </p:nvPr>
        </p:nvSpPr>
        <p:spPr/>
        <p:txBody>
          <a:bodyPr/>
          <a:lstStyle/>
          <a:p>
            <a:pPr eaLnBrk="1" hangingPunct="1"/>
            <a:r>
              <a:rPr lang="es-ES" smtClean="0">
                <a:solidFill>
                  <a:srgbClr val="FFFFFF"/>
                </a:solidFill>
              </a:rPr>
              <a:t>a) El 40% opina que es regular, b) el 32% calificó como regular, c) El 29% calificó como regular y bueno, d) el 36% calificó como regular y e) El 43% calificó como Bueno</a:t>
            </a:r>
          </a:p>
        </p:txBody>
      </p:sp>
      <p:graphicFrame>
        <p:nvGraphicFramePr>
          <p:cNvPr id="5" name="Imagen 11"/>
          <p:cNvGraphicFramePr>
            <a:graphicFrameLocks noGrp="1"/>
          </p:cNvGraphicFramePr>
          <p:nvPr>
            <p:ph sz="quarter" idx="1"/>
          </p:nvPr>
        </p:nvGraphicFramePr>
        <p:xfrm>
          <a:off x="2362200" y="1752600"/>
          <a:ext cx="6400800" cy="4419600"/>
        </p:xfrm>
        <a:graphic>
          <a:graphicData uri="http://schemas.openxmlformats.org/drawingml/2006/chart">
            <c:chart xmlns:c="http://schemas.openxmlformats.org/drawingml/2006/chart" xmlns:r="http://schemas.openxmlformats.org/officeDocument/2006/relationships" r:id="rId2"/>
          </a:graphicData>
        </a:graphic>
      </p:graphicFrame>
      <p:pic>
        <p:nvPicPr>
          <p:cNvPr id="28677" name="3 Marcador de contenido" descr="logoayrpaint.bmp"/>
          <p:cNvPicPr>
            <a:picLocks noChangeAspect="1"/>
          </p:cNvPicPr>
          <p:nvPr/>
        </p:nvPicPr>
        <p:blipFill>
          <a:blip r:embed="rId3"/>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Título"/>
          <p:cNvSpPr>
            <a:spLocks noGrp="1"/>
          </p:cNvSpPr>
          <p:nvPr>
            <p:ph type="title"/>
          </p:nvPr>
        </p:nvSpPr>
        <p:spPr/>
        <p:txBody>
          <a:bodyPr/>
          <a:lstStyle/>
          <a:p>
            <a:pPr eaLnBrk="1" hangingPunct="1"/>
            <a:r>
              <a:rPr lang="es-ES" sz="3600" smtClean="0"/>
              <a:t>En cuanto a la imagen de la empresa y el local</a:t>
            </a:r>
          </a:p>
        </p:txBody>
      </p:sp>
      <p:sp>
        <p:nvSpPr>
          <p:cNvPr id="29699" name="2 Marcador de texto"/>
          <p:cNvSpPr>
            <a:spLocks noGrp="1"/>
          </p:cNvSpPr>
          <p:nvPr>
            <p:ph type="body" idx="2"/>
          </p:nvPr>
        </p:nvSpPr>
        <p:spPr/>
        <p:txBody>
          <a:bodyPr/>
          <a:lstStyle/>
          <a:p>
            <a:pPr eaLnBrk="1" hangingPunct="1"/>
            <a:r>
              <a:rPr lang="es-ES" smtClean="0">
                <a:solidFill>
                  <a:srgbClr val="FFFFFF"/>
                </a:solidFill>
              </a:rPr>
              <a:t>a) El 38% calificó como regular, b) el 32% calificó como regular y c) el 33% opina que es regular.</a:t>
            </a:r>
          </a:p>
        </p:txBody>
      </p:sp>
      <p:graphicFrame>
        <p:nvGraphicFramePr>
          <p:cNvPr id="5" name="Imagen 79"/>
          <p:cNvGraphicFramePr>
            <a:graphicFrameLocks noGrp="1"/>
          </p:cNvGraphicFramePr>
          <p:nvPr>
            <p:ph sz="quarter" idx="1"/>
          </p:nvPr>
        </p:nvGraphicFramePr>
        <p:xfrm>
          <a:off x="2362200" y="1752600"/>
          <a:ext cx="6400800" cy="4419600"/>
        </p:xfrm>
        <a:graphic>
          <a:graphicData uri="http://schemas.openxmlformats.org/drawingml/2006/chart">
            <c:chart xmlns:c="http://schemas.openxmlformats.org/drawingml/2006/chart" xmlns:r="http://schemas.openxmlformats.org/officeDocument/2006/relationships" r:id="rId2"/>
          </a:graphicData>
        </a:graphic>
      </p:graphicFrame>
      <p:pic>
        <p:nvPicPr>
          <p:cNvPr id="29701" name="3 Marcador de contenido" descr="logoayrpaint.bmp"/>
          <p:cNvPicPr>
            <a:picLocks noChangeAspect="1"/>
          </p:cNvPicPr>
          <p:nvPr/>
        </p:nvPicPr>
        <p:blipFill>
          <a:blip r:embed="rId3"/>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a:xfrm>
            <a:off x="1500188" y="4643438"/>
            <a:ext cx="7643812" cy="685800"/>
          </a:xfrm>
        </p:spPr>
        <p:txBody>
          <a:bodyPr/>
          <a:lstStyle/>
          <a:p>
            <a:pPr eaLnBrk="1" hangingPunct="1"/>
            <a:r>
              <a:rPr lang="es-ES" sz="3000" smtClean="0">
                <a:solidFill>
                  <a:schemeClr val="bg1"/>
                </a:solidFill>
              </a:rPr>
              <a:t>DEFINICIÓN DEL PROYECTO Y</a:t>
            </a:r>
            <a:br>
              <a:rPr lang="es-ES" sz="3000" smtClean="0">
                <a:solidFill>
                  <a:schemeClr val="bg1"/>
                </a:solidFill>
              </a:rPr>
            </a:br>
            <a:r>
              <a:rPr lang="es-ES" sz="3000" smtClean="0">
                <a:solidFill>
                  <a:schemeClr val="bg1"/>
                </a:solidFill>
              </a:rPr>
              <a:t> ANTECEDENTES DE LA EMPRESA</a:t>
            </a:r>
          </a:p>
        </p:txBody>
      </p:sp>
      <p:pic>
        <p:nvPicPr>
          <p:cNvPr id="7" name="6 Marcador de posición de imagen" descr="DSC00087.JPG"/>
          <p:cNvPicPr>
            <a:picLocks noGrp="1" noChangeAspect="1"/>
          </p:cNvPicPr>
          <p:nvPr>
            <p:ph type="pic" idx="1"/>
          </p:nvPr>
        </p:nvPicPr>
        <p:blipFill>
          <a:blip r:embed="rId2"/>
          <a:stretch>
            <a:fillRect/>
          </a:stretch>
        </p:blipFill>
        <p:spPr>
          <a:xfrm>
            <a:off x="0" y="1000125"/>
            <a:ext cx="9144000" cy="2547938"/>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Título"/>
          <p:cNvSpPr>
            <a:spLocks noGrp="1"/>
          </p:cNvSpPr>
          <p:nvPr>
            <p:ph type="title"/>
          </p:nvPr>
        </p:nvSpPr>
        <p:spPr/>
        <p:txBody>
          <a:bodyPr/>
          <a:lstStyle/>
          <a:p>
            <a:pPr eaLnBrk="1" hangingPunct="1"/>
            <a:r>
              <a:rPr lang="es-ES" sz="3600" smtClean="0"/>
              <a:t>¿Cuántas veces compró en Aromas y Recuerdos en el último año?</a:t>
            </a:r>
          </a:p>
        </p:txBody>
      </p:sp>
      <p:sp>
        <p:nvSpPr>
          <p:cNvPr id="30723" name="2 Marcador de texto"/>
          <p:cNvSpPr>
            <a:spLocks noGrp="1"/>
          </p:cNvSpPr>
          <p:nvPr>
            <p:ph type="body" idx="2"/>
          </p:nvPr>
        </p:nvSpPr>
        <p:spPr/>
        <p:txBody>
          <a:bodyPr/>
          <a:lstStyle/>
          <a:p>
            <a:pPr eaLnBrk="1" hangingPunct="1"/>
            <a:r>
              <a:rPr lang="es-ES" smtClean="0">
                <a:solidFill>
                  <a:srgbClr val="FFFFFF"/>
                </a:solidFill>
              </a:rPr>
              <a:t>El 1% compra 1 vez al año, el 15% compra 2 veces, el 21% compra 3 veces, el 26% compra 3 veces y el 38% compra mas de 5 veces al año.</a:t>
            </a:r>
          </a:p>
        </p:txBody>
      </p:sp>
      <p:graphicFrame>
        <p:nvGraphicFramePr>
          <p:cNvPr id="5" name="Imagen 12"/>
          <p:cNvGraphicFramePr>
            <a:graphicFrameLocks noGrp="1"/>
          </p:cNvGraphicFramePr>
          <p:nvPr>
            <p:ph sz="quarter" idx="1"/>
          </p:nvPr>
        </p:nvGraphicFramePr>
        <p:xfrm>
          <a:off x="2362200" y="1752600"/>
          <a:ext cx="6400800" cy="4419600"/>
        </p:xfrm>
        <a:graphic>
          <a:graphicData uri="http://schemas.openxmlformats.org/drawingml/2006/chart">
            <c:chart xmlns:c="http://schemas.openxmlformats.org/drawingml/2006/chart" xmlns:r="http://schemas.openxmlformats.org/officeDocument/2006/relationships" r:id="rId2"/>
          </a:graphicData>
        </a:graphic>
      </p:graphicFrame>
      <p:pic>
        <p:nvPicPr>
          <p:cNvPr id="30725" name="3 Marcador de contenido" descr="logoayrpaint.bmp"/>
          <p:cNvPicPr>
            <a:picLocks noChangeAspect="1"/>
          </p:cNvPicPr>
          <p:nvPr/>
        </p:nvPicPr>
        <p:blipFill>
          <a:blip r:embed="rId3"/>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Título"/>
          <p:cNvSpPr>
            <a:spLocks noGrp="1"/>
          </p:cNvSpPr>
          <p:nvPr>
            <p:ph type="title"/>
          </p:nvPr>
        </p:nvSpPr>
        <p:spPr/>
        <p:txBody>
          <a:bodyPr/>
          <a:lstStyle/>
          <a:p>
            <a:pPr eaLnBrk="1" hangingPunct="1"/>
            <a:r>
              <a:rPr lang="es-ES" sz="3600" smtClean="0"/>
              <a:t>¿Está de acuerdo con el precio de los productos?</a:t>
            </a:r>
          </a:p>
        </p:txBody>
      </p:sp>
      <p:sp>
        <p:nvSpPr>
          <p:cNvPr id="31747" name="2 Marcador de texto"/>
          <p:cNvSpPr>
            <a:spLocks noGrp="1"/>
          </p:cNvSpPr>
          <p:nvPr>
            <p:ph type="body" idx="2"/>
          </p:nvPr>
        </p:nvSpPr>
        <p:spPr/>
        <p:txBody>
          <a:bodyPr/>
          <a:lstStyle/>
          <a:p>
            <a:pPr eaLnBrk="1" hangingPunct="1"/>
            <a:r>
              <a:rPr lang="es-ES" smtClean="0">
                <a:solidFill>
                  <a:srgbClr val="FFFFFF"/>
                </a:solidFill>
              </a:rPr>
              <a:t>El 88% esta de acuerdo con los precios de los productos.</a:t>
            </a:r>
          </a:p>
        </p:txBody>
      </p:sp>
      <p:graphicFrame>
        <p:nvGraphicFramePr>
          <p:cNvPr id="5" name="Imagen 13"/>
          <p:cNvGraphicFramePr>
            <a:graphicFrameLocks noGrp="1"/>
          </p:cNvGraphicFramePr>
          <p:nvPr>
            <p:ph sz="quarter" idx="1"/>
          </p:nvPr>
        </p:nvGraphicFramePr>
        <p:xfrm>
          <a:off x="2362200" y="1752600"/>
          <a:ext cx="6400800" cy="4419600"/>
        </p:xfrm>
        <a:graphic>
          <a:graphicData uri="http://schemas.openxmlformats.org/drawingml/2006/chart">
            <c:chart xmlns:c="http://schemas.openxmlformats.org/drawingml/2006/chart" xmlns:r="http://schemas.openxmlformats.org/officeDocument/2006/relationships" r:id="rId2"/>
          </a:graphicData>
        </a:graphic>
      </p:graphicFrame>
      <p:pic>
        <p:nvPicPr>
          <p:cNvPr id="31749" name="3 Marcador de contenido" descr="logoayrpaint.bmp"/>
          <p:cNvPicPr>
            <a:picLocks noChangeAspect="1"/>
          </p:cNvPicPr>
          <p:nvPr/>
        </p:nvPicPr>
        <p:blipFill>
          <a:blip r:embed="rId3"/>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p:cNvSpPr>
            <a:spLocks noGrp="1"/>
          </p:cNvSpPr>
          <p:nvPr>
            <p:ph type="title"/>
          </p:nvPr>
        </p:nvSpPr>
        <p:spPr/>
        <p:txBody>
          <a:bodyPr/>
          <a:lstStyle/>
          <a:p>
            <a:pPr eaLnBrk="1" hangingPunct="1"/>
            <a:r>
              <a:rPr lang="es-ES" sz="3600" smtClean="0"/>
              <a:t>¿Escoja la forma de pago que prefiere?</a:t>
            </a:r>
          </a:p>
        </p:txBody>
      </p:sp>
      <p:sp>
        <p:nvSpPr>
          <p:cNvPr id="32771" name="2 Marcador de texto"/>
          <p:cNvSpPr>
            <a:spLocks noGrp="1"/>
          </p:cNvSpPr>
          <p:nvPr>
            <p:ph type="body" idx="2"/>
          </p:nvPr>
        </p:nvSpPr>
        <p:spPr/>
        <p:txBody>
          <a:bodyPr/>
          <a:lstStyle/>
          <a:p>
            <a:pPr eaLnBrk="1" hangingPunct="1"/>
            <a:r>
              <a:rPr lang="es-ES" smtClean="0">
                <a:solidFill>
                  <a:srgbClr val="FFFFFF"/>
                </a:solidFill>
              </a:rPr>
              <a:t>El 59% compra con tarjeta de crédito, el 40% en efectivo y el 1% en cheque.</a:t>
            </a:r>
          </a:p>
        </p:txBody>
      </p:sp>
      <p:graphicFrame>
        <p:nvGraphicFramePr>
          <p:cNvPr id="5" name="Imagen 14"/>
          <p:cNvGraphicFramePr>
            <a:graphicFrameLocks noGrp="1"/>
          </p:cNvGraphicFramePr>
          <p:nvPr>
            <p:ph sz="quarter" idx="1"/>
          </p:nvPr>
        </p:nvGraphicFramePr>
        <p:xfrm>
          <a:off x="2362200" y="1752600"/>
          <a:ext cx="6400800" cy="4419600"/>
        </p:xfrm>
        <a:graphic>
          <a:graphicData uri="http://schemas.openxmlformats.org/drawingml/2006/chart">
            <c:chart xmlns:c="http://schemas.openxmlformats.org/drawingml/2006/chart" xmlns:r="http://schemas.openxmlformats.org/officeDocument/2006/relationships" r:id="rId2"/>
          </a:graphicData>
        </a:graphic>
      </p:graphicFrame>
      <p:pic>
        <p:nvPicPr>
          <p:cNvPr id="32773" name="3 Marcador de contenido" descr="logoayrpaint.bmp"/>
          <p:cNvPicPr>
            <a:picLocks noChangeAspect="1"/>
          </p:cNvPicPr>
          <p:nvPr/>
        </p:nvPicPr>
        <p:blipFill>
          <a:blip r:embed="rId3"/>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Título"/>
          <p:cNvSpPr>
            <a:spLocks noGrp="1"/>
          </p:cNvSpPr>
          <p:nvPr>
            <p:ph type="title"/>
          </p:nvPr>
        </p:nvSpPr>
        <p:spPr/>
        <p:txBody>
          <a:bodyPr/>
          <a:lstStyle/>
          <a:p>
            <a:pPr eaLnBrk="1" hangingPunct="1"/>
            <a:r>
              <a:rPr lang="es-ES" sz="3600" smtClean="0"/>
              <a:t>¿Estaría dispuesto a pagar por una tarjeta de descuento válida por un año?</a:t>
            </a:r>
          </a:p>
        </p:txBody>
      </p:sp>
      <p:sp>
        <p:nvSpPr>
          <p:cNvPr id="33795" name="2 Marcador de texto"/>
          <p:cNvSpPr>
            <a:spLocks noGrp="1"/>
          </p:cNvSpPr>
          <p:nvPr>
            <p:ph type="body" idx="2"/>
          </p:nvPr>
        </p:nvSpPr>
        <p:spPr/>
        <p:txBody>
          <a:bodyPr/>
          <a:lstStyle/>
          <a:p>
            <a:pPr eaLnBrk="1" hangingPunct="1"/>
            <a:r>
              <a:rPr lang="es-ES" smtClean="0">
                <a:solidFill>
                  <a:srgbClr val="FFFFFF"/>
                </a:solidFill>
              </a:rPr>
              <a:t>El 69% esta dispuesto a pagar por una tarjeta de descuento válida por un año.</a:t>
            </a:r>
          </a:p>
        </p:txBody>
      </p:sp>
      <p:graphicFrame>
        <p:nvGraphicFramePr>
          <p:cNvPr id="5" name="Imagen 15"/>
          <p:cNvGraphicFramePr>
            <a:graphicFrameLocks noGrp="1"/>
          </p:cNvGraphicFramePr>
          <p:nvPr>
            <p:ph sz="quarter" idx="1"/>
          </p:nvPr>
        </p:nvGraphicFramePr>
        <p:xfrm>
          <a:off x="2362200" y="1752600"/>
          <a:ext cx="6400800" cy="4419600"/>
        </p:xfrm>
        <a:graphic>
          <a:graphicData uri="http://schemas.openxmlformats.org/drawingml/2006/chart">
            <c:chart xmlns:c="http://schemas.openxmlformats.org/drawingml/2006/chart" xmlns:r="http://schemas.openxmlformats.org/officeDocument/2006/relationships" r:id="rId2"/>
          </a:graphicData>
        </a:graphic>
      </p:graphicFrame>
      <p:pic>
        <p:nvPicPr>
          <p:cNvPr id="33797" name="3 Marcador de contenido" descr="logoayrpaint.bmp"/>
          <p:cNvPicPr>
            <a:picLocks noChangeAspect="1"/>
          </p:cNvPicPr>
          <p:nvPr/>
        </p:nvPicPr>
        <p:blipFill>
          <a:blip r:embed="rId3"/>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Título"/>
          <p:cNvSpPr>
            <a:spLocks noGrp="1"/>
          </p:cNvSpPr>
          <p:nvPr>
            <p:ph type="title"/>
          </p:nvPr>
        </p:nvSpPr>
        <p:spPr/>
        <p:txBody>
          <a:bodyPr/>
          <a:lstStyle/>
          <a:p>
            <a:pPr eaLnBrk="1" hangingPunct="1"/>
            <a:r>
              <a:rPr lang="es-ES" sz="3200" smtClean="0"/>
              <a:t>¿Cuál sería el valor a pagar por la tarjeta si le otorgamos un 10% de descuento en los productos de perfumería?</a:t>
            </a:r>
          </a:p>
        </p:txBody>
      </p:sp>
      <p:sp>
        <p:nvSpPr>
          <p:cNvPr id="34819" name="2 Marcador de texto"/>
          <p:cNvSpPr>
            <a:spLocks noGrp="1"/>
          </p:cNvSpPr>
          <p:nvPr>
            <p:ph type="body" idx="2"/>
          </p:nvPr>
        </p:nvSpPr>
        <p:spPr/>
        <p:txBody>
          <a:bodyPr/>
          <a:lstStyle/>
          <a:p>
            <a:pPr eaLnBrk="1" hangingPunct="1"/>
            <a:r>
              <a:rPr lang="es-ES" smtClean="0">
                <a:solidFill>
                  <a:srgbClr val="FFFFFF"/>
                </a:solidFill>
              </a:rPr>
              <a:t>El 52% pagaría por la tarjeta entre 5 y 10 dólares, el 24% entre 10 y 15 dólares, el 17% entre 10 y 15 dólares, el 5% entre 15 y 20 y el 2% 21 a 25 dólares.</a:t>
            </a:r>
          </a:p>
        </p:txBody>
      </p:sp>
      <p:pic>
        <p:nvPicPr>
          <p:cNvPr id="34820" name="Picture 2"/>
          <p:cNvPicPr>
            <a:picLocks noGrp="1" noChangeAspect="1" noChangeArrowheads="1"/>
          </p:cNvPicPr>
          <p:nvPr>
            <p:ph sz="quarter" idx="1"/>
          </p:nvPr>
        </p:nvPicPr>
        <p:blipFill>
          <a:blip r:embed="rId2"/>
          <a:srcRect/>
          <a:stretch>
            <a:fillRect/>
          </a:stretch>
        </p:blipFill>
        <p:spPr>
          <a:xfrm>
            <a:off x="2366963" y="1752600"/>
            <a:ext cx="6391275" cy="4419600"/>
          </a:xfrm>
        </p:spPr>
      </p:pic>
      <p:pic>
        <p:nvPicPr>
          <p:cNvPr id="34821" name="3 Marcador de contenido" descr="logoayrpaint.bmp"/>
          <p:cNvPicPr>
            <a:picLocks noChangeAspect="1"/>
          </p:cNvPicPr>
          <p:nvPr/>
        </p:nvPicPr>
        <p:blipFill>
          <a:blip r:embed="rId3"/>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Título"/>
          <p:cNvSpPr>
            <a:spLocks noGrp="1"/>
          </p:cNvSpPr>
          <p:nvPr>
            <p:ph type="title"/>
          </p:nvPr>
        </p:nvSpPr>
        <p:spPr>
          <a:xfrm>
            <a:off x="609600" y="273050"/>
            <a:ext cx="8320088" cy="869950"/>
          </a:xfrm>
        </p:spPr>
        <p:txBody>
          <a:bodyPr/>
          <a:lstStyle/>
          <a:p>
            <a:pPr eaLnBrk="1" hangingPunct="1"/>
            <a:r>
              <a:rPr lang="es-ES" sz="3600" smtClean="0"/>
              <a:t>¿Cómo le gustaría que le informáramos sobre alguna promoción?</a:t>
            </a:r>
          </a:p>
        </p:txBody>
      </p:sp>
      <p:sp>
        <p:nvSpPr>
          <p:cNvPr id="35843" name="2 Marcador de texto"/>
          <p:cNvSpPr>
            <a:spLocks noGrp="1"/>
          </p:cNvSpPr>
          <p:nvPr>
            <p:ph type="body" idx="2"/>
          </p:nvPr>
        </p:nvSpPr>
        <p:spPr/>
        <p:txBody>
          <a:bodyPr/>
          <a:lstStyle/>
          <a:p>
            <a:pPr eaLnBrk="1" hangingPunct="1"/>
            <a:r>
              <a:rPr lang="es-ES" smtClean="0">
                <a:solidFill>
                  <a:srgbClr val="FFFFFF"/>
                </a:solidFill>
              </a:rPr>
              <a:t>El 57% le gustaría ser informado sobre promociones a través de correo electrónico, el 16% por teléfono, el 17% catálogo a domicilio y el 10% en el local.</a:t>
            </a:r>
          </a:p>
        </p:txBody>
      </p:sp>
      <p:graphicFrame>
        <p:nvGraphicFramePr>
          <p:cNvPr id="5" name="Imagen 17"/>
          <p:cNvGraphicFramePr>
            <a:graphicFrameLocks noGrp="1"/>
          </p:cNvGraphicFramePr>
          <p:nvPr>
            <p:ph sz="quarter" idx="1"/>
          </p:nvPr>
        </p:nvGraphicFramePr>
        <p:xfrm>
          <a:off x="2362200" y="1752600"/>
          <a:ext cx="6400800" cy="4419600"/>
        </p:xfrm>
        <a:graphic>
          <a:graphicData uri="http://schemas.openxmlformats.org/drawingml/2006/chart">
            <c:chart xmlns:c="http://schemas.openxmlformats.org/drawingml/2006/chart" xmlns:r="http://schemas.openxmlformats.org/officeDocument/2006/relationships" r:id="rId2"/>
          </a:graphicData>
        </a:graphic>
      </p:graphicFrame>
      <p:pic>
        <p:nvPicPr>
          <p:cNvPr id="35845" name="3 Marcador de contenido" descr="logoayrpaint.bmp"/>
          <p:cNvPicPr>
            <a:picLocks noChangeAspect="1"/>
          </p:cNvPicPr>
          <p:nvPr/>
        </p:nvPicPr>
        <p:blipFill>
          <a:blip r:embed="rId3"/>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Título"/>
          <p:cNvSpPr>
            <a:spLocks noGrp="1"/>
          </p:cNvSpPr>
          <p:nvPr>
            <p:ph type="title"/>
          </p:nvPr>
        </p:nvSpPr>
        <p:spPr/>
        <p:txBody>
          <a:bodyPr/>
          <a:lstStyle/>
          <a:p>
            <a:pPr eaLnBrk="1" hangingPunct="1"/>
            <a:r>
              <a:rPr lang="es-ES" sz="3600" smtClean="0"/>
              <a:t>¿Volvería a comprar en nuestro local?</a:t>
            </a:r>
          </a:p>
        </p:txBody>
      </p:sp>
      <p:sp>
        <p:nvSpPr>
          <p:cNvPr id="36867" name="2 Marcador de texto"/>
          <p:cNvSpPr>
            <a:spLocks noGrp="1"/>
          </p:cNvSpPr>
          <p:nvPr>
            <p:ph type="body" idx="2"/>
          </p:nvPr>
        </p:nvSpPr>
        <p:spPr/>
        <p:txBody>
          <a:bodyPr/>
          <a:lstStyle/>
          <a:p>
            <a:pPr eaLnBrk="1" hangingPunct="1"/>
            <a:r>
              <a:rPr lang="es-ES" smtClean="0">
                <a:solidFill>
                  <a:srgbClr val="FFFFFF"/>
                </a:solidFill>
              </a:rPr>
              <a:t>El 86% volvería  a comprar en el local</a:t>
            </a:r>
          </a:p>
        </p:txBody>
      </p:sp>
      <p:graphicFrame>
        <p:nvGraphicFramePr>
          <p:cNvPr id="5" name="Imagen 18"/>
          <p:cNvGraphicFramePr>
            <a:graphicFrameLocks noGrp="1"/>
          </p:cNvGraphicFramePr>
          <p:nvPr>
            <p:ph sz="quarter" idx="1"/>
          </p:nvPr>
        </p:nvGraphicFramePr>
        <p:xfrm>
          <a:off x="2362200" y="1752600"/>
          <a:ext cx="6400800" cy="4419600"/>
        </p:xfrm>
        <a:graphic>
          <a:graphicData uri="http://schemas.openxmlformats.org/drawingml/2006/chart">
            <c:chart xmlns:c="http://schemas.openxmlformats.org/drawingml/2006/chart" xmlns:r="http://schemas.openxmlformats.org/officeDocument/2006/relationships" r:id="rId2"/>
          </a:graphicData>
        </a:graphic>
      </p:graphicFrame>
      <p:pic>
        <p:nvPicPr>
          <p:cNvPr id="36869" name="3 Marcador de contenido" descr="logoayrpaint.bmp"/>
          <p:cNvPicPr>
            <a:picLocks noChangeAspect="1"/>
          </p:cNvPicPr>
          <p:nvPr/>
        </p:nvPicPr>
        <p:blipFill>
          <a:blip r:embed="rId3"/>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Título"/>
          <p:cNvSpPr>
            <a:spLocks noGrp="1"/>
          </p:cNvSpPr>
          <p:nvPr>
            <p:ph type="title"/>
          </p:nvPr>
        </p:nvSpPr>
        <p:spPr/>
        <p:txBody>
          <a:bodyPr/>
          <a:lstStyle/>
          <a:p>
            <a:pPr eaLnBrk="1" hangingPunct="1"/>
            <a:r>
              <a:rPr lang="es-ES" sz="3600" smtClean="0"/>
              <a:t>Promedio de compras que realiza al año en Aromas y Recuerdos</a:t>
            </a:r>
          </a:p>
        </p:txBody>
      </p:sp>
      <p:sp>
        <p:nvSpPr>
          <p:cNvPr id="37891" name="2 Marcador de texto"/>
          <p:cNvSpPr>
            <a:spLocks noGrp="1"/>
          </p:cNvSpPr>
          <p:nvPr>
            <p:ph type="body" idx="2"/>
          </p:nvPr>
        </p:nvSpPr>
        <p:spPr/>
        <p:txBody>
          <a:bodyPr/>
          <a:lstStyle/>
          <a:p>
            <a:pPr eaLnBrk="1" hangingPunct="1"/>
            <a:r>
              <a:rPr lang="es-ES" smtClean="0">
                <a:solidFill>
                  <a:srgbClr val="FFFFFF"/>
                </a:solidFill>
              </a:rPr>
              <a:t>El 22% compra entre 301 a 400 dólares, el 21% entre 201 a 300, el 18% entre 101 a 200 y 401 a 500, el 16% menos de 100 y el 5%  mas de 500 dólares al año. </a:t>
            </a:r>
          </a:p>
        </p:txBody>
      </p:sp>
      <p:graphicFrame>
        <p:nvGraphicFramePr>
          <p:cNvPr id="5" name="2 Gráfico"/>
          <p:cNvGraphicFramePr>
            <a:graphicFrameLocks noGrp="1"/>
          </p:cNvGraphicFramePr>
          <p:nvPr>
            <p:ph sz="quarter" idx="1"/>
          </p:nvPr>
        </p:nvGraphicFramePr>
        <p:xfrm>
          <a:off x="2362200" y="1752600"/>
          <a:ext cx="6400800" cy="4419600"/>
        </p:xfrm>
        <a:graphic>
          <a:graphicData uri="http://schemas.openxmlformats.org/drawingml/2006/chart">
            <c:chart xmlns:c="http://schemas.openxmlformats.org/drawingml/2006/chart" xmlns:r="http://schemas.openxmlformats.org/officeDocument/2006/relationships" r:id="rId2"/>
          </a:graphicData>
        </a:graphic>
      </p:graphicFrame>
      <p:pic>
        <p:nvPicPr>
          <p:cNvPr id="37893" name="3 Marcador de contenido" descr="logoayrpaint.bmp"/>
          <p:cNvPicPr>
            <a:picLocks noChangeAspect="1"/>
          </p:cNvPicPr>
          <p:nvPr/>
        </p:nvPicPr>
        <p:blipFill>
          <a:blip r:embed="rId3"/>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Título"/>
          <p:cNvSpPr>
            <a:spLocks noGrp="1"/>
          </p:cNvSpPr>
          <p:nvPr>
            <p:ph type="title"/>
          </p:nvPr>
        </p:nvSpPr>
        <p:spPr>
          <a:xfrm>
            <a:off x="609600" y="273050"/>
            <a:ext cx="8534400" cy="869950"/>
          </a:xfrm>
        </p:spPr>
        <p:txBody>
          <a:bodyPr/>
          <a:lstStyle/>
          <a:p>
            <a:pPr eaLnBrk="1" hangingPunct="1"/>
            <a:r>
              <a:rPr lang="es-ES" sz="3600" smtClean="0"/>
              <a:t/>
            </a:r>
            <a:br>
              <a:rPr lang="es-ES" sz="3600" smtClean="0"/>
            </a:br>
            <a:r>
              <a:rPr lang="es-ES" sz="3600" smtClean="0"/>
              <a:t>Recibió alguna capacitación con relación a Servicio al Cliente</a:t>
            </a:r>
            <a:br>
              <a:rPr lang="es-ES" sz="3600" smtClean="0"/>
            </a:br>
            <a:endParaRPr lang="es-ES" sz="3600" smtClean="0"/>
          </a:p>
        </p:txBody>
      </p:sp>
      <p:sp>
        <p:nvSpPr>
          <p:cNvPr id="38915" name="2 Marcador de texto"/>
          <p:cNvSpPr>
            <a:spLocks noGrp="1"/>
          </p:cNvSpPr>
          <p:nvPr>
            <p:ph type="body" idx="2"/>
          </p:nvPr>
        </p:nvSpPr>
        <p:spPr/>
        <p:txBody>
          <a:bodyPr/>
          <a:lstStyle/>
          <a:p>
            <a:pPr eaLnBrk="1" hangingPunct="1"/>
            <a:r>
              <a:rPr lang="es-ES" smtClean="0">
                <a:solidFill>
                  <a:srgbClr val="FFFFFF"/>
                </a:solidFill>
              </a:rPr>
              <a:t>En general se encuentra el personal capacitado acerca de servicio al cliente</a:t>
            </a:r>
          </a:p>
        </p:txBody>
      </p:sp>
      <p:graphicFrame>
        <p:nvGraphicFramePr>
          <p:cNvPr id="5" name="Imagen 20"/>
          <p:cNvGraphicFramePr>
            <a:graphicFrameLocks noGrp="1"/>
          </p:cNvGraphicFramePr>
          <p:nvPr>
            <p:ph sz="quarter" idx="1"/>
          </p:nvPr>
        </p:nvGraphicFramePr>
        <p:xfrm>
          <a:off x="2362200" y="1752600"/>
          <a:ext cx="6400800" cy="4419600"/>
        </p:xfrm>
        <a:graphic>
          <a:graphicData uri="http://schemas.openxmlformats.org/drawingml/2006/chart">
            <c:chart xmlns:c="http://schemas.openxmlformats.org/drawingml/2006/chart" xmlns:r="http://schemas.openxmlformats.org/officeDocument/2006/relationships" r:id="rId2"/>
          </a:graphicData>
        </a:graphic>
      </p:graphicFrame>
      <p:pic>
        <p:nvPicPr>
          <p:cNvPr id="38917" name="3 Marcador de contenido" descr="logoayrpaint.bmp"/>
          <p:cNvPicPr>
            <a:picLocks noChangeAspect="1"/>
          </p:cNvPicPr>
          <p:nvPr/>
        </p:nvPicPr>
        <p:blipFill>
          <a:blip r:embed="rId3"/>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Título"/>
          <p:cNvSpPr>
            <a:spLocks noGrp="1"/>
          </p:cNvSpPr>
          <p:nvPr>
            <p:ph type="title"/>
          </p:nvPr>
        </p:nvSpPr>
        <p:spPr/>
        <p:txBody>
          <a:bodyPr/>
          <a:lstStyle/>
          <a:p>
            <a:pPr eaLnBrk="1" hangingPunct="1"/>
            <a:r>
              <a:rPr lang="es-ES" sz="3600" smtClean="0"/>
              <a:t>El ambiente Laboral es bueno</a:t>
            </a:r>
            <a:br>
              <a:rPr lang="es-ES" sz="3600" smtClean="0"/>
            </a:br>
            <a:endParaRPr lang="es-ES" sz="3600" smtClean="0"/>
          </a:p>
        </p:txBody>
      </p:sp>
      <p:sp>
        <p:nvSpPr>
          <p:cNvPr id="39939" name="2 Marcador de texto"/>
          <p:cNvSpPr>
            <a:spLocks noGrp="1"/>
          </p:cNvSpPr>
          <p:nvPr>
            <p:ph type="body" idx="2"/>
          </p:nvPr>
        </p:nvSpPr>
        <p:spPr/>
        <p:txBody>
          <a:bodyPr/>
          <a:lstStyle/>
          <a:p>
            <a:pPr eaLnBrk="1" hangingPunct="1"/>
            <a:r>
              <a:rPr lang="es-ES" smtClean="0">
                <a:solidFill>
                  <a:srgbClr val="FFFFFF"/>
                </a:solidFill>
              </a:rPr>
              <a:t>El 75% de las cajeras cree que el ambiente laboral no es bueno.</a:t>
            </a:r>
          </a:p>
        </p:txBody>
      </p:sp>
      <p:graphicFrame>
        <p:nvGraphicFramePr>
          <p:cNvPr id="5" name="Imagen 21"/>
          <p:cNvGraphicFramePr>
            <a:graphicFrameLocks noGrp="1"/>
          </p:cNvGraphicFramePr>
          <p:nvPr>
            <p:ph sz="quarter" idx="1"/>
          </p:nvPr>
        </p:nvGraphicFramePr>
        <p:xfrm>
          <a:off x="2362200" y="1752600"/>
          <a:ext cx="6400800" cy="4419600"/>
        </p:xfrm>
        <a:graphic>
          <a:graphicData uri="http://schemas.openxmlformats.org/drawingml/2006/chart">
            <c:chart xmlns:c="http://schemas.openxmlformats.org/drawingml/2006/chart" xmlns:r="http://schemas.openxmlformats.org/officeDocument/2006/relationships" r:id="rId2"/>
          </a:graphicData>
        </a:graphic>
      </p:graphicFrame>
      <p:pic>
        <p:nvPicPr>
          <p:cNvPr id="39941" name="3 Marcador de contenido" descr="logoayrpaint.bmp"/>
          <p:cNvPicPr>
            <a:picLocks noChangeAspect="1"/>
          </p:cNvPicPr>
          <p:nvPr/>
        </p:nvPicPr>
        <p:blipFill>
          <a:blip r:embed="rId3"/>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a:xfrm>
            <a:off x="612775" y="228600"/>
            <a:ext cx="8153400" cy="990600"/>
          </a:xfrm>
        </p:spPr>
        <p:txBody>
          <a:bodyPr/>
          <a:lstStyle/>
          <a:p>
            <a:pPr eaLnBrk="1" hangingPunct="1"/>
            <a:r>
              <a:rPr lang="es-ES" sz="3600" b="1" smtClean="0"/>
              <a:t>Objetivos</a:t>
            </a:r>
          </a:p>
        </p:txBody>
      </p:sp>
      <p:sp>
        <p:nvSpPr>
          <p:cNvPr id="13315" name="2 Marcador de contenido"/>
          <p:cNvSpPr>
            <a:spLocks noGrp="1"/>
          </p:cNvSpPr>
          <p:nvPr>
            <p:ph sz="quarter" idx="1"/>
          </p:nvPr>
        </p:nvSpPr>
        <p:spPr>
          <a:xfrm>
            <a:off x="612775" y="1600200"/>
            <a:ext cx="8153400" cy="4495800"/>
          </a:xfrm>
        </p:spPr>
        <p:txBody>
          <a:bodyPr/>
          <a:lstStyle/>
          <a:p>
            <a:pPr algn="just" eaLnBrk="1" hangingPunct="1">
              <a:buSzPct val="150000"/>
              <a:buFont typeface="Wingdings" pitchFamily="2" charset="2"/>
              <a:buBlip>
                <a:blip r:embed="rId2"/>
              </a:buBlip>
            </a:pPr>
            <a:r>
              <a:rPr lang="es-EC" sz="2500" smtClean="0"/>
              <a:t>Implementar un sistema de medición de satisfacción al cliente.</a:t>
            </a:r>
            <a:endParaRPr lang="es-ES" sz="2500" smtClean="0"/>
          </a:p>
          <a:p>
            <a:pPr eaLnBrk="1" hangingPunct="1">
              <a:buSzPct val="150000"/>
              <a:buFont typeface="Wingdings" pitchFamily="2" charset="2"/>
              <a:buBlip>
                <a:blip r:embed="rId2"/>
              </a:buBlip>
            </a:pPr>
            <a:r>
              <a:rPr lang="es-EC" sz="2500" smtClean="0"/>
              <a:t>Crear una base de datos para definir perfiles y aumentar un 10% la efectividad de las promociones.</a:t>
            </a:r>
            <a:endParaRPr lang="es-ES" sz="2500" smtClean="0"/>
          </a:p>
          <a:p>
            <a:pPr algn="just" eaLnBrk="1" hangingPunct="1">
              <a:buSzPct val="150000"/>
              <a:buFont typeface="Wingdings" pitchFamily="2" charset="2"/>
              <a:buBlip>
                <a:blip r:embed="rId2"/>
              </a:buBlip>
            </a:pPr>
            <a:r>
              <a:rPr lang="es-ES" sz="2500" smtClean="0"/>
              <a:t>Conocer las opiniones de los clientes sobre el servicio brindado en los diferentes locales ubicados en los centros comerciales de Guayaquil.</a:t>
            </a:r>
          </a:p>
          <a:p>
            <a:pPr algn="just" eaLnBrk="1" hangingPunct="1">
              <a:buSzPct val="150000"/>
              <a:buFont typeface="Wingdings" pitchFamily="2" charset="2"/>
              <a:buBlip>
                <a:blip r:embed="rId2"/>
              </a:buBlip>
            </a:pPr>
            <a:r>
              <a:rPr lang="es-EC" sz="2500" smtClean="0"/>
              <a:t>Crear un plan integral de servicios y estratégico de marketing utilizando las herramientas de mercado.</a:t>
            </a:r>
            <a:endParaRPr lang="es-ES" sz="2500" smtClean="0"/>
          </a:p>
          <a:p>
            <a:pPr algn="just" eaLnBrk="1" hangingPunct="1">
              <a:buSzPct val="150000"/>
              <a:buFont typeface="Wingdings" pitchFamily="2" charset="2"/>
              <a:buBlip>
                <a:blip r:embed="rId2"/>
              </a:buBlip>
            </a:pPr>
            <a:r>
              <a:rPr lang="es-EC" sz="2500" smtClean="0"/>
              <a:t>Evaluar la factibilidad del proyecto y la rentabilidad del plan de servicios.</a:t>
            </a:r>
            <a:endParaRPr lang="es-ES" sz="2500" smtClean="0"/>
          </a:p>
        </p:txBody>
      </p:sp>
      <p:pic>
        <p:nvPicPr>
          <p:cNvPr id="13316" name="3 Marcador de contenido" descr="logoayrpaint.bmp"/>
          <p:cNvPicPr>
            <a:picLocks noChangeAspect="1"/>
          </p:cNvPicPr>
          <p:nvPr/>
        </p:nvPicPr>
        <p:blipFill>
          <a:blip r:embed="rId3"/>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Título"/>
          <p:cNvSpPr>
            <a:spLocks noGrp="1"/>
          </p:cNvSpPr>
          <p:nvPr>
            <p:ph type="title"/>
          </p:nvPr>
        </p:nvSpPr>
        <p:spPr/>
        <p:txBody>
          <a:bodyPr/>
          <a:lstStyle/>
          <a:p>
            <a:pPr eaLnBrk="1" hangingPunct="1"/>
            <a:r>
              <a:rPr lang="en-US" sz="3600" smtClean="0"/>
              <a:t>Hay estabilidad laboral</a:t>
            </a:r>
            <a:endParaRPr lang="es-ES" sz="3600" smtClean="0"/>
          </a:p>
        </p:txBody>
      </p:sp>
      <p:sp>
        <p:nvSpPr>
          <p:cNvPr id="40963" name="2 Marcador de texto"/>
          <p:cNvSpPr>
            <a:spLocks noGrp="1"/>
          </p:cNvSpPr>
          <p:nvPr>
            <p:ph type="body" idx="2"/>
          </p:nvPr>
        </p:nvSpPr>
        <p:spPr/>
        <p:txBody>
          <a:bodyPr/>
          <a:lstStyle/>
          <a:p>
            <a:pPr eaLnBrk="1" hangingPunct="1"/>
            <a:r>
              <a:rPr lang="es-ES" smtClean="0">
                <a:solidFill>
                  <a:srgbClr val="FFFFFF"/>
                </a:solidFill>
              </a:rPr>
              <a:t>Existe estabilidad laboral para todo el personal.</a:t>
            </a:r>
          </a:p>
        </p:txBody>
      </p:sp>
      <p:graphicFrame>
        <p:nvGraphicFramePr>
          <p:cNvPr id="5" name="Imagen 22"/>
          <p:cNvGraphicFramePr>
            <a:graphicFrameLocks noGrp="1"/>
          </p:cNvGraphicFramePr>
          <p:nvPr>
            <p:ph sz="quarter" idx="1"/>
          </p:nvPr>
        </p:nvGraphicFramePr>
        <p:xfrm>
          <a:off x="2362200" y="1752600"/>
          <a:ext cx="6400800" cy="4419600"/>
        </p:xfrm>
        <a:graphic>
          <a:graphicData uri="http://schemas.openxmlformats.org/drawingml/2006/chart">
            <c:chart xmlns:c="http://schemas.openxmlformats.org/drawingml/2006/chart" xmlns:r="http://schemas.openxmlformats.org/officeDocument/2006/relationships" r:id="rId2"/>
          </a:graphicData>
        </a:graphic>
      </p:graphicFrame>
      <p:pic>
        <p:nvPicPr>
          <p:cNvPr id="40965" name="3 Marcador de contenido" descr="logoayrpaint.bmp"/>
          <p:cNvPicPr>
            <a:picLocks noChangeAspect="1"/>
          </p:cNvPicPr>
          <p:nvPr/>
        </p:nvPicPr>
        <p:blipFill>
          <a:blip r:embed="rId3"/>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Título"/>
          <p:cNvSpPr>
            <a:spLocks noGrp="1"/>
          </p:cNvSpPr>
          <p:nvPr>
            <p:ph type="title"/>
          </p:nvPr>
        </p:nvSpPr>
        <p:spPr/>
        <p:txBody>
          <a:bodyPr/>
          <a:lstStyle/>
          <a:p>
            <a:pPr eaLnBrk="1" hangingPunct="1"/>
            <a:r>
              <a:rPr lang="es-ES" sz="4000" smtClean="0"/>
              <a:t/>
            </a:r>
            <a:br>
              <a:rPr lang="es-ES" sz="4000" smtClean="0"/>
            </a:br>
            <a:r>
              <a:rPr lang="es-ES" sz="3600" smtClean="0"/>
              <a:t>Cree que debería recibir alguna bonificación adicional por su trabajo</a:t>
            </a:r>
            <a:r>
              <a:rPr lang="es-ES" sz="4000" smtClean="0"/>
              <a:t/>
            </a:r>
            <a:br>
              <a:rPr lang="es-ES" sz="4000" smtClean="0"/>
            </a:br>
            <a:endParaRPr lang="es-ES" sz="4000" smtClean="0"/>
          </a:p>
        </p:txBody>
      </p:sp>
      <p:sp>
        <p:nvSpPr>
          <p:cNvPr id="41987" name="2 Marcador de texto"/>
          <p:cNvSpPr>
            <a:spLocks noGrp="1"/>
          </p:cNvSpPr>
          <p:nvPr>
            <p:ph type="body" idx="2"/>
          </p:nvPr>
        </p:nvSpPr>
        <p:spPr>
          <a:xfrm>
            <a:off x="428625" y="1752600"/>
            <a:ext cx="1781175" cy="4343400"/>
          </a:xfrm>
        </p:spPr>
        <p:txBody>
          <a:bodyPr/>
          <a:lstStyle/>
          <a:p>
            <a:pPr eaLnBrk="1" hangingPunct="1"/>
            <a:r>
              <a:rPr lang="es-ES" smtClean="0">
                <a:solidFill>
                  <a:srgbClr val="FFFFFF"/>
                </a:solidFill>
              </a:rPr>
              <a:t>El 79% de las vendedoras y el 75% de la cajeras creen que deberían recibir alguna bonificación mientras que el 75% opinan que no deben recibir ya que reciben comisiones mensuales por las ventas.</a:t>
            </a:r>
          </a:p>
        </p:txBody>
      </p:sp>
      <p:graphicFrame>
        <p:nvGraphicFramePr>
          <p:cNvPr id="5" name="Imagen 23"/>
          <p:cNvGraphicFramePr>
            <a:graphicFrameLocks noGrp="1"/>
          </p:cNvGraphicFramePr>
          <p:nvPr>
            <p:ph sz="quarter" idx="1"/>
          </p:nvPr>
        </p:nvGraphicFramePr>
        <p:xfrm>
          <a:off x="2362200" y="1752600"/>
          <a:ext cx="6400800" cy="4419600"/>
        </p:xfrm>
        <a:graphic>
          <a:graphicData uri="http://schemas.openxmlformats.org/drawingml/2006/chart">
            <c:chart xmlns:c="http://schemas.openxmlformats.org/drawingml/2006/chart" xmlns:r="http://schemas.openxmlformats.org/officeDocument/2006/relationships" r:id="rId2"/>
          </a:graphicData>
        </a:graphic>
      </p:graphicFrame>
      <p:pic>
        <p:nvPicPr>
          <p:cNvPr id="41989" name="3 Marcador de contenido" descr="logoayrpaint.bmp"/>
          <p:cNvPicPr>
            <a:picLocks noChangeAspect="1"/>
          </p:cNvPicPr>
          <p:nvPr/>
        </p:nvPicPr>
        <p:blipFill>
          <a:blip r:embed="rId3"/>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Título"/>
          <p:cNvSpPr>
            <a:spLocks noGrp="1"/>
          </p:cNvSpPr>
          <p:nvPr>
            <p:ph type="title"/>
          </p:nvPr>
        </p:nvSpPr>
        <p:spPr>
          <a:xfrm>
            <a:off x="612775" y="228600"/>
            <a:ext cx="8153400" cy="990600"/>
          </a:xfrm>
        </p:spPr>
        <p:txBody>
          <a:bodyPr/>
          <a:lstStyle/>
          <a:p>
            <a:pPr eaLnBrk="1" hangingPunct="1"/>
            <a:r>
              <a:rPr lang="es-ES" sz="3600" b="1" smtClean="0"/>
              <a:t>Conclusiones de la Fase Cuantitativa</a:t>
            </a:r>
          </a:p>
        </p:txBody>
      </p:sp>
      <p:sp>
        <p:nvSpPr>
          <p:cNvPr id="43011" name="2 Marcador de contenido"/>
          <p:cNvSpPr>
            <a:spLocks noGrp="1"/>
          </p:cNvSpPr>
          <p:nvPr>
            <p:ph sz="quarter" idx="1"/>
          </p:nvPr>
        </p:nvSpPr>
        <p:spPr>
          <a:xfrm>
            <a:off x="571500" y="1785938"/>
            <a:ext cx="8153400" cy="4686300"/>
          </a:xfrm>
        </p:spPr>
        <p:txBody>
          <a:bodyPr/>
          <a:lstStyle/>
          <a:p>
            <a:pPr algn="just" eaLnBrk="1" hangingPunct="1"/>
            <a:r>
              <a:rPr lang="es-ES" sz="2400" smtClean="0"/>
              <a:t>El motivo de visita de los clientes se encuentran los siguientes: el 49% solicita información de los productos y el 32% realiza nuevas compras. </a:t>
            </a:r>
          </a:p>
          <a:p>
            <a:pPr algn="just" eaLnBrk="1" hangingPunct="1">
              <a:buFont typeface="Wingdings" pitchFamily="2" charset="2"/>
              <a:buNone/>
            </a:pPr>
            <a:endParaRPr lang="es-ES" sz="2400" smtClean="0"/>
          </a:p>
          <a:p>
            <a:pPr algn="just" eaLnBrk="1" hangingPunct="1"/>
            <a:r>
              <a:rPr lang="es-ES" sz="2400" smtClean="0"/>
              <a:t>El tiempo de espera para ser atendido por una vendedora es de 5 a 10 minutos representando el 48%.</a:t>
            </a:r>
          </a:p>
          <a:p>
            <a:pPr algn="just" eaLnBrk="1" hangingPunct="1">
              <a:buFont typeface="Wingdings" pitchFamily="2" charset="2"/>
              <a:buNone/>
            </a:pPr>
            <a:endParaRPr lang="es-ES" sz="2400" smtClean="0"/>
          </a:p>
          <a:p>
            <a:pPr algn="just" eaLnBrk="1" hangingPunct="1"/>
            <a:r>
              <a:rPr lang="es-ES" sz="2400" smtClean="0"/>
              <a:t>El tiempo de espera en caja tenemos que el 42% espero de 5 a 10 minutos.</a:t>
            </a:r>
          </a:p>
          <a:p>
            <a:pPr eaLnBrk="1" hangingPunct="1"/>
            <a:endParaRPr lang="es-ES" sz="2400" smtClean="0"/>
          </a:p>
        </p:txBody>
      </p:sp>
      <p:pic>
        <p:nvPicPr>
          <p:cNvPr id="43012" name="3 Marcador de contenido" descr="logoayrpaint.bmp"/>
          <p:cNvPicPr>
            <a:picLocks noChangeAspect="1"/>
          </p:cNvPicPr>
          <p:nvPr/>
        </p:nvPicPr>
        <p:blipFill>
          <a:blip r:embed="rId2"/>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Título"/>
          <p:cNvSpPr>
            <a:spLocks noGrp="1"/>
          </p:cNvSpPr>
          <p:nvPr>
            <p:ph type="title"/>
          </p:nvPr>
        </p:nvSpPr>
        <p:spPr>
          <a:xfrm>
            <a:off x="612775" y="228600"/>
            <a:ext cx="8153400" cy="990600"/>
          </a:xfrm>
        </p:spPr>
        <p:txBody>
          <a:bodyPr/>
          <a:lstStyle/>
          <a:p>
            <a:pPr eaLnBrk="1" hangingPunct="1"/>
            <a:r>
              <a:rPr lang="es-ES" sz="3600" b="1" smtClean="0"/>
              <a:t>Conclusiones de la Fase Cuantitativa</a:t>
            </a:r>
          </a:p>
        </p:txBody>
      </p:sp>
      <p:sp>
        <p:nvSpPr>
          <p:cNvPr id="44035" name="2 Marcador de contenido"/>
          <p:cNvSpPr>
            <a:spLocks noGrp="1"/>
          </p:cNvSpPr>
          <p:nvPr>
            <p:ph sz="quarter" idx="1"/>
          </p:nvPr>
        </p:nvSpPr>
        <p:spPr>
          <a:xfrm>
            <a:off x="571500" y="2000250"/>
            <a:ext cx="8153400" cy="4495800"/>
          </a:xfrm>
        </p:spPr>
        <p:txBody>
          <a:bodyPr/>
          <a:lstStyle/>
          <a:p>
            <a:pPr algn="just" eaLnBrk="1" hangingPunct="1"/>
            <a:r>
              <a:rPr lang="es-ES" sz="2400" smtClean="0"/>
              <a:t>Las vendedoras tienen falta de capacitación en cuanto a información de los productos, la atención es por lo general mejor a los clientes frecuentes</a:t>
            </a:r>
          </a:p>
          <a:p>
            <a:pPr algn="just" eaLnBrk="1" hangingPunct="1">
              <a:buFont typeface="Wingdings" pitchFamily="2" charset="2"/>
              <a:buNone/>
            </a:pPr>
            <a:endParaRPr lang="es-ES" sz="2400" smtClean="0"/>
          </a:p>
          <a:p>
            <a:pPr algn="just" eaLnBrk="1" hangingPunct="1"/>
            <a:r>
              <a:rPr lang="es-ES" sz="2400" smtClean="0"/>
              <a:t>La fachada del local es atractiva para el cliente, pero el ambiente del local debe ser más llamativo, existen demasiados productos en perchas</a:t>
            </a:r>
          </a:p>
          <a:p>
            <a:pPr eaLnBrk="1" hangingPunct="1"/>
            <a:endParaRPr lang="es-ES" sz="2400" smtClean="0"/>
          </a:p>
        </p:txBody>
      </p:sp>
      <p:pic>
        <p:nvPicPr>
          <p:cNvPr id="44036" name="3 Marcador de contenido" descr="logoayrpaint.bmp"/>
          <p:cNvPicPr>
            <a:picLocks noChangeAspect="1"/>
          </p:cNvPicPr>
          <p:nvPr/>
        </p:nvPicPr>
        <p:blipFill>
          <a:blip r:embed="rId2"/>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Título"/>
          <p:cNvSpPr>
            <a:spLocks noGrp="1"/>
          </p:cNvSpPr>
          <p:nvPr>
            <p:ph type="title"/>
          </p:nvPr>
        </p:nvSpPr>
        <p:spPr>
          <a:xfrm>
            <a:off x="612775" y="228600"/>
            <a:ext cx="8153400" cy="990600"/>
          </a:xfrm>
        </p:spPr>
        <p:txBody>
          <a:bodyPr/>
          <a:lstStyle/>
          <a:p>
            <a:pPr eaLnBrk="1" hangingPunct="1"/>
            <a:r>
              <a:rPr lang="es-ES" sz="3600" b="1" smtClean="0"/>
              <a:t>Conclusiones de la Fase Cuantitativa</a:t>
            </a:r>
          </a:p>
        </p:txBody>
      </p:sp>
      <p:sp>
        <p:nvSpPr>
          <p:cNvPr id="45059" name="2 Marcador de contenido"/>
          <p:cNvSpPr>
            <a:spLocks noGrp="1"/>
          </p:cNvSpPr>
          <p:nvPr>
            <p:ph sz="quarter" idx="1"/>
          </p:nvPr>
        </p:nvSpPr>
        <p:spPr>
          <a:xfrm>
            <a:off x="642938" y="1785938"/>
            <a:ext cx="8153400" cy="4495800"/>
          </a:xfrm>
        </p:spPr>
        <p:txBody>
          <a:bodyPr/>
          <a:lstStyle/>
          <a:p>
            <a:pPr eaLnBrk="1" hangingPunct="1"/>
            <a:r>
              <a:rPr lang="es-ES" sz="2400" smtClean="0"/>
              <a:t>El 85% de los clientes compra de 3 a más de 5 veces en el año. </a:t>
            </a:r>
          </a:p>
          <a:p>
            <a:pPr eaLnBrk="1" hangingPunct="1"/>
            <a:r>
              <a:rPr lang="es-ES" sz="2400" smtClean="0"/>
              <a:t>El 88% está de acuerdo con los precios.</a:t>
            </a:r>
          </a:p>
          <a:p>
            <a:pPr eaLnBrk="1" hangingPunct="1"/>
            <a:r>
              <a:rPr lang="es-ES" sz="2400" smtClean="0"/>
              <a:t>El 59% de los clientes compra con tarjeta de crédito y el 40% en efectivo.</a:t>
            </a:r>
          </a:p>
          <a:p>
            <a:pPr eaLnBrk="1" hangingPunct="1"/>
            <a:r>
              <a:rPr lang="es-ES" sz="2400" smtClean="0"/>
              <a:t>El 69% de los encuestados están de acuerdo que se otorgue una tarjeta de descuento. </a:t>
            </a:r>
          </a:p>
          <a:p>
            <a:pPr eaLnBrk="1" hangingPunct="1"/>
            <a:r>
              <a:rPr lang="es-ES" sz="2400" smtClean="0"/>
              <a:t>El precio por la tarjeta de descuento el 52% quiere que el valor este entre 5 y 10 dólares.</a:t>
            </a:r>
          </a:p>
          <a:p>
            <a:pPr eaLnBrk="1" hangingPunct="1"/>
            <a:endParaRPr lang="es-ES" sz="2400" smtClean="0"/>
          </a:p>
        </p:txBody>
      </p:sp>
      <p:pic>
        <p:nvPicPr>
          <p:cNvPr id="45060" name="3 Marcador de contenido" descr="logoayrpaint.bmp"/>
          <p:cNvPicPr>
            <a:picLocks noChangeAspect="1"/>
          </p:cNvPicPr>
          <p:nvPr/>
        </p:nvPicPr>
        <p:blipFill>
          <a:blip r:embed="rId2"/>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Título"/>
          <p:cNvSpPr>
            <a:spLocks noGrp="1"/>
          </p:cNvSpPr>
          <p:nvPr>
            <p:ph type="title"/>
          </p:nvPr>
        </p:nvSpPr>
        <p:spPr>
          <a:xfrm>
            <a:off x="612775" y="228600"/>
            <a:ext cx="8153400" cy="990600"/>
          </a:xfrm>
        </p:spPr>
        <p:txBody>
          <a:bodyPr/>
          <a:lstStyle/>
          <a:p>
            <a:pPr eaLnBrk="1" hangingPunct="1"/>
            <a:r>
              <a:rPr lang="es-ES" sz="3600" b="1" smtClean="0"/>
              <a:t>Conclusiones de la Fase Cuantitativa</a:t>
            </a:r>
          </a:p>
        </p:txBody>
      </p:sp>
      <p:sp>
        <p:nvSpPr>
          <p:cNvPr id="46083" name="2 Marcador de contenido"/>
          <p:cNvSpPr>
            <a:spLocks noGrp="1"/>
          </p:cNvSpPr>
          <p:nvPr>
            <p:ph sz="quarter" idx="1"/>
          </p:nvPr>
        </p:nvSpPr>
        <p:spPr>
          <a:xfrm>
            <a:off x="642938" y="1928813"/>
            <a:ext cx="8153400" cy="4429125"/>
          </a:xfrm>
        </p:spPr>
        <p:txBody>
          <a:bodyPr/>
          <a:lstStyle/>
          <a:p>
            <a:pPr algn="just" eaLnBrk="1" hangingPunct="1"/>
            <a:r>
              <a:rPr lang="es-ES" sz="2400" smtClean="0"/>
              <a:t>Los encuestados respondieron que volverían a comprar en el local representando el 86%.</a:t>
            </a:r>
          </a:p>
          <a:p>
            <a:pPr algn="just" eaLnBrk="1" hangingPunct="1"/>
            <a:r>
              <a:rPr lang="es-ES" sz="2400" smtClean="0"/>
              <a:t>El 62% compra entre 101 a 400 dólares en el año. </a:t>
            </a:r>
          </a:p>
          <a:p>
            <a:pPr algn="just" eaLnBrk="1" hangingPunct="1"/>
            <a:r>
              <a:rPr lang="es-ES" sz="2400" smtClean="0"/>
              <a:t>El personal de ventas tiene estabilidad laboral, pero el 79% de las vendedoras les gustaría recibir una bonificación adicional.</a:t>
            </a:r>
          </a:p>
          <a:p>
            <a:pPr algn="just" eaLnBrk="1" hangingPunct="1"/>
            <a:r>
              <a:rPr lang="es-ES" sz="2400" smtClean="0"/>
              <a:t>Pago de horas extras y más capacitación.</a:t>
            </a:r>
          </a:p>
        </p:txBody>
      </p:sp>
      <p:pic>
        <p:nvPicPr>
          <p:cNvPr id="46084" name="3 Marcador de contenido" descr="logoayrpaint.bmp"/>
          <p:cNvPicPr>
            <a:picLocks noChangeAspect="1"/>
          </p:cNvPicPr>
          <p:nvPr/>
        </p:nvPicPr>
        <p:blipFill>
          <a:blip r:embed="rId2"/>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Título"/>
          <p:cNvSpPr>
            <a:spLocks noGrp="1"/>
          </p:cNvSpPr>
          <p:nvPr>
            <p:ph type="title"/>
          </p:nvPr>
        </p:nvSpPr>
        <p:spPr>
          <a:xfrm>
            <a:off x="612775" y="228600"/>
            <a:ext cx="8153400" cy="990600"/>
          </a:xfrm>
        </p:spPr>
        <p:txBody>
          <a:bodyPr/>
          <a:lstStyle/>
          <a:p>
            <a:pPr eaLnBrk="1" hangingPunct="1"/>
            <a:r>
              <a:rPr lang="es-ES" sz="3600" b="1" smtClean="0"/>
              <a:t>Recomendaciones</a:t>
            </a:r>
          </a:p>
        </p:txBody>
      </p:sp>
      <p:sp>
        <p:nvSpPr>
          <p:cNvPr id="47107" name="2 Marcador de contenido"/>
          <p:cNvSpPr>
            <a:spLocks noGrp="1"/>
          </p:cNvSpPr>
          <p:nvPr>
            <p:ph sz="quarter" idx="1"/>
          </p:nvPr>
        </p:nvSpPr>
        <p:spPr>
          <a:xfrm>
            <a:off x="642938" y="1714500"/>
            <a:ext cx="8153400" cy="4495800"/>
          </a:xfrm>
        </p:spPr>
        <p:txBody>
          <a:bodyPr/>
          <a:lstStyle/>
          <a:p>
            <a:pPr algn="just" eaLnBrk="1" hangingPunct="1"/>
            <a:r>
              <a:rPr lang="es-ES" sz="2400" smtClean="0"/>
              <a:t>Capacitar al personal sobre el conocimiento del producto, los diseñadores, nombre del perfume o cosmético y precios para que el cliente se incentive a comprar el producto además capacitación en cuanto a servicio al cliente.</a:t>
            </a:r>
          </a:p>
          <a:p>
            <a:pPr algn="just" eaLnBrk="1" hangingPunct="1">
              <a:buFont typeface="Wingdings" pitchFamily="2" charset="2"/>
              <a:buNone/>
            </a:pPr>
            <a:endParaRPr lang="es-ES" sz="2400" smtClean="0"/>
          </a:p>
          <a:p>
            <a:pPr algn="just" eaLnBrk="1" hangingPunct="1"/>
            <a:r>
              <a:rPr lang="es-ES" sz="2400" smtClean="0"/>
              <a:t>Se debe mejorar los tiempos de espera en caja y de vendedora. </a:t>
            </a:r>
          </a:p>
        </p:txBody>
      </p:sp>
      <p:pic>
        <p:nvPicPr>
          <p:cNvPr id="47108" name="3 Marcador de contenido" descr="logoayrpaint.bmp"/>
          <p:cNvPicPr>
            <a:picLocks noChangeAspect="1"/>
          </p:cNvPicPr>
          <p:nvPr/>
        </p:nvPicPr>
        <p:blipFill>
          <a:blip r:embed="rId2"/>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Título"/>
          <p:cNvSpPr>
            <a:spLocks noGrp="1"/>
          </p:cNvSpPr>
          <p:nvPr>
            <p:ph type="title"/>
          </p:nvPr>
        </p:nvSpPr>
        <p:spPr>
          <a:xfrm>
            <a:off x="612775" y="228600"/>
            <a:ext cx="8153400" cy="990600"/>
          </a:xfrm>
        </p:spPr>
        <p:txBody>
          <a:bodyPr/>
          <a:lstStyle/>
          <a:p>
            <a:pPr eaLnBrk="1" hangingPunct="1"/>
            <a:r>
              <a:rPr lang="es-ES" sz="3600" b="1" smtClean="0"/>
              <a:t>Recomendaciones</a:t>
            </a:r>
          </a:p>
        </p:txBody>
      </p:sp>
      <p:sp>
        <p:nvSpPr>
          <p:cNvPr id="48131" name="2 Marcador de contenido"/>
          <p:cNvSpPr>
            <a:spLocks noGrp="1"/>
          </p:cNvSpPr>
          <p:nvPr>
            <p:ph sz="quarter" idx="1"/>
          </p:nvPr>
        </p:nvSpPr>
        <p:spPr>
          <a:xfrm>
            <a:off x="571500" y="1785938"/>
            <a:ext cx="8153400" cy="4495800"/>
          </a:xfrm>
        </p:spPr>
        <p:txBody>
          <a:bodyPr/>
          <a:lstStyle/>
          <a:p>
            <a:pPr algn="just" eaLnBrk="1" hangingPunct="1"/>
            <a:r>
              <a:rPr lang="es-ES" sz="2400" smtClean="0"/>
              <a:t>Mejor distribución de los productos por líneas y por marcas para ubicación rápida por parte del cliente </a:t>
            </a:r>
          </a:p>
          <a:p>
            <a:pPr algn="just" eaLnBrk="1" hangingPunct="1"/>
            <a:r>
              <a:rPr lang="es-ES" sz="2400" smtClean="0"/>
              <a:t> La apariencia de las vendedoras deben estar mejor arregladas y vestimenta del color de la marca.</a:t>
            </a:r>
          </a:p>
          <a:p>
            <a:pPr algn="just" eaLnBrk="1" hangingPunct="1"/>
            <a:r>
              <a:rPr lang="es-ES" sz="2400" smtClean="0"/>
              <a:t>Implementar la tarjeta con 10% de descuento de Aromas y Recuerdos en perfumería y cosméticos. </a:t>
            </a:r>
          </a:p>
          <a:p>
            <a:pPr eaLnBrk="1" hangingPunct="1">
              <a:buFont typeface="Wingdings" pitchFamily="2" charset="2"/>
              <a:buNone/>
            </a:pPr>
            <a:endParaRPr lang="es-ES" sz="2800" smtClean="0"/>
          </a:p>
        </p:txBody>
      </p:sp>
      <p:pic>
        <p:nvPicPr>
          <p:cNvPr id="48132" name="3 Marcador de contenido" descr="logoayrpaint.bmp"/>
          <p:cNvPicPr>
            <a:picLocks noChangeAspect="1"/>
          </p:cNvPicPr>
          <p:nvPr/>
        </p:nvPicPr>
        <p:blipFill>
          <a:blip r:embed="rId2"/>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Título"/>
          <p:cNvSpPr>
            <a:spLocks noGrp="1"/>
          </p:cNvSpPr>
          <p:nvPr>
            <p:ph type="title"/>
          </p:nvPr>
        </p:nvSpPr>
        <p:spPr>
          <a:xfrm>
            <a:off x="612775" y="228600"/>
            <a:ext cx="8153400" cy="990600"/>
          </a:xfrm>
        </p:spPr>
        <p:txBody>
          <a:bodyPr/>
          <a:lstStyle/>
          <a:p>
            <a:pPr eaLnBrk="1" hangingPunct="1"/>
            <a:r>
              <a:rPr lang="es-ES" sz="3600" b="1" smtClean="0"/>
              <a:t>Recomendaciones</a:t>
            </a:r>
          </a:p>
        </p:txBody>
      </p:sp>
      <p:sp>
        <p:nvSpPr>
          <p:cNvPr id="49155" name="2 Marcador de contenido"/>
          <p:cNvSpPr>
            <a:spLocks noGrp="1"/>
          </p:cNvSpPr>
          <p:nvPr>
            <p:ph sz="quarter" idx="1"/>
          </p:nvPr>
        </p:nvSpPr>
        <p:spPr>
          <a:xfrm>
            <a:off x="642938" y="2071688"/>
            <a:ext cx="8153400" cy="4495800"/>
          </a:xfrm>
        </p:spPr>
        <p:txBody>
          <a:bodyPr/>
          <a:lstStyle/>
          <a:p>
            <a:pPr algn="just" eaLnBrk="1" hangingPunct="1"/>
            <a:r>
              <a:rPr lang="es-ES" sz="2400" smtClean="0"/>
              <a:t>Envío de información de productos y promociones a través de correo electrónico y catálogo a domicilio.</a:t>
            </a:r>
          </a:p>
          <a:p>
            <a:pPr algn="just" eaLnBrk="1" hangingPunct="1"/>
            <a:r>
              <a:rPr lang="es-ES" sz="2400" smtClean="0"/>
              <a:t>Mejorar la calidad del servicio personalizándolo y orientándolo a los requerimientos y necesidades del cliente.</a:t>
            </a:r>
          </a:p>
          <a:p>
            <a:pPr algn="just" eaLnBrk="1" hangingPunct="1"/>
            <a:r>
              <a:rPr lang="es-ES" sz="2400" smtClean="0"/>
              <a:t>Las vendedoras deben recibir comisión por las ventas realizadas porque son quienes son el centro de contacto con el cliente no las administradoras lo cual es un poco injusto. </a:t>
            </a:r>
          </a:p>
        </p:txBody>
      </p:sp>
      <p:pic>
        <p:nvPicPr>
          <p:cNvPr id="49156" name="3 Marcador de contenido" descr="logoayrpaint.bmp"/>
          <p:cNvPicPr>
            <a:picLocks noChangeAspect="1"/>
          </p:cNvPicPr>
          <p:nvPr/>
        </p:nvPicPr>
        <p:blipFill>
          <a:blip r:embed="rId3"/>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Título"/>
          <p:cNvSpPr>
            <a:spLocks noGrp="1"/>
          </p:cNvSpPr>
          <p:nvPr>
            <p:ph type="title"/>
          </p:nvPr>
        </p:nvSpPr>
        <p:spPr>
          <a:xfrm>
            <a:off x="612775" y="228600"/>
            <a:ext cx="8153400" cy="990600"/>
          </a:xfrm>
        </p:spPr>
        <p:txBody>
          <a:bodyPr/>
          <a:lstStyle/>
          <a:p>
            <a:pPr eaLnBrk="1" hangingPunct="1"/>
            <a:r>
              <a:rPr lang="es-ES" sz="3600" b="1" smtClean="0"/>
              <a:t>Recomendaciones</a:t>
            </a:r>
            <a:endParaRPr lang="es-ES" b="1" smtClean="0"/>
          </a:p>
        </p:txBody>
      </p:sp>
      <p:sp>
        <p:nvSpPr>
          <p:cNvPr id="50179" name="2 Marcador de contenido"/>
          <p:cNvSpPr>
            <a:spLocks noGrp="1"/>
          </p:cNvSpPr>
          <p:nvPr>
            <p:ph sz="quarter" idx="1"/>
          </p:nvPr>
        </p:nvSpPr>
        <p:spPr>
          <a:xfrm>
            <a:off x="612775" y="1600200"/>
            <a:ext cx="8153400" cy="4495800"/>
          </a:xfrm>
        </p:spPr>
        <p:txBody>
          <a:bodyPr/>
          <a:lstStyle/>
          <a:p>
            <a:pPr algn="just" eaLnBrk="1" hangingPunct="1"/>
            <a:r>
              <a:rPr lang="es-ES" sz="2400" smtClean="0"/>
              <a:t>La gerencia opina que la atención es cordial y ágil por parte de su personal de contacto pero se difiere al realizar el estudio de mercado en donde se muestra que la atención debe mejorarse.</a:t>
            </a:r>
          </a:p>
          <a:p>
            <a:pPr algn="just" eaLnBrk="1" hangingPunct="1"/>
            <a:r>
              <a:rPr lang="es-ES" sz="2400" smtClean="0"/>
              <a:t>La empresa debe implementar el sistema de seguimiento a los clientes Zetalibra el cual contribuye en general a mejorar la efectividad de las promociones a cada cliente con que cuenta la empresa en su base de datos y crear fidelidad de los clientes, obteniendo beneficios a largo plazo.</a:t>
            </a:r>
          </a:p>
          <a:p>
            <a:pPr eaLnBrk="1" hangingPunct="1"/>
            <a:endParaRPr lang="es-ES" sz="2400" smtClean="0"/>
          </a:p>
          <a:p>
            <a:pPr eaLnBrk="1" hangingPunct="1"/>
            <a:endParaRPr lang="es-ES" sz="2400" smtClean="0"/>
          </a:p>
          <a:p>
            <a:pPr eaLnBrk="1" hangingPunct="1"/>
            <a:endParaRPr lang="es-ES" sz="2400" smtClean="0"/>
          </a:p>
        </p:txBody>
      </p:sp>
      <p:pic>
        <p:nvPicPr>
          <p:cNvPr id="50180" name="3 Marcador de contenido" descr="logoayrpaint.bmp"/>
          <p:cNvPicPr>
            <a:picLocks noChangeAspect="1"/>
          </p:cNvPicPr>
          <p:nvPr/>
        </p:nvPicPr>
        <p:blipFill>
          <a:blip r:embed="rId2"/>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a:xfrm>
            <a:off x="612775" y="228600"/>
            <a:ext cx="8153400" cy="990600"/>
          </a:xfrm>
        </p:spPr>
        <p:txBody>
          <a:bodyPr/>
          <a:lstStyle/>
          <a:p>
            <a:pPr eaLnBrk="1" hangingPunct="1"/>
            <a:r>
              <a:rPr lang="es-ES" sz="3600" b="1" smtClean="0"/>
              <a:t>Antecedentes</a:t>
            </a:r>
          </a:p>
        </p:txBody>
      </p:sp>
      <p:sp>
        <p:nvSpPr>
          <p:cNvPr id="14339" name="2 Marcador de contenido"/>
          <p:cNvSpPr>
            <a:spLocks noGrp="1"/>
          </p:cNvSpPr>
          <p:nvPr>
            <p:ph sz="quarter" idx="1"/>
          </p:nvPr>
        </p:nvSpPr>
        <p:spPr>
          <a:xfrm>
            <a:off x="500063" y="1428750"/>
            <a:ext cx="8153400" cy="4852988"/>
          </a:xfrm>
        </p:spPr>
        <p:txBody>
          <a:bodyPr/>
          <a:lstStyle/>
          <a:p>
            <a:pPr algn="just" eaLnBrk="1" hangingPunct="1">
              <a:buSzPct val="150000"/>
              <a:buFont typeface="Wingdings" pitchFamily="2" charset="2"/>
              <a:buBlip>
                <a:blip r:embed="rId2"/>
              </a:buBlip>
            </a:pPr>
            <a:r>
              <a:rPr lang="es-ES" sz="2300" smtClean="0">
                <a:cs typeface="Arial" charset="0"/>
              </a:rPr>
              <a:t>En el año 1980 Aromarsa, su propietaria siguió los pasos de sus padres quienes fueron distribuidores de perfumes y cosméticos en los años 50 de las marcas Maybelline y Nina Ricci. </a:t>
            </a:r>
          </a:p>
          <a:p>
            <a:pPr algn="just" eaLnBrk="1" hangingPunct="1">
              <a:buSzPct val="150000"/>
              <a:buFont typeface="Wingdings" pitchFamily="2" charset="2"/>
              <a:buBlip>
                <a:blip r:embed="rId2"/>
              </a:buBlip>
            </a:pPr>
            <a:r>
              <a:rPr lang="es-ES" sz="2300" smtClean="0">
                <a:cs typeface="Arial" charset="0"/>
              </a:rPr>
              <a:t>Por lo que decidió instalar un almacén en Unicentro de las afamadas marcas como son Nina Ricci y Chanel  donde su tío José Antón fue el promotor. </a:t>
            </a:r>
          </a:p>
          <a:p>
            <a:pPr algn="just" eaLnBrk="1" hangingPunct="1">
              <a:buSzPct val="150000"/>
              <a:buFont typeface="Wingdings" pitchFamily="2" charset="2"/>
              <a:buBlip>
                <a:blip r:embed="rId2"/>
              </a:buBlip>
            </a:pPr>
            <a:r>
              <a:rPr lang="es-ES" sz="2300" smtClean="0">
                <a:cs typeface="Arial" charset="0"/>
              </a:rPr>
              <a:t>Aromas y Recuerdos cuenta con 11 locales a nivel nacional en Guayaquil tenemos: Luque y Chile, Unicentro, Policentro, Riocentro Ceibos, Riocentro Entre Ríos y Riocentro Sur. También locales en Quito, Manta, Portoviejo, la Península y Santo Domingo.</a:t>
            </a:r>
          </a:p>
          <a:p>
            <a:pPr algn="just" eaLnBrk="1" hangingPunct="1">
              <a:buSzPct val="150000"/>
              <a:buFont typeface="Wingdings" pitchFamily="2" charset="2"/>
              <a:buBlip>
                <a:blip r:embed="rId2"/>
              </a:buBlip>
            </a:pPr>
            <a:r>
              <a:rPr lang="es-ES" sz="2300" smtClean="0">
                <a:cs typeface="Arial" charset="0"/>
              </a:rPr>
              <a:t>Actualmente Aromas y Recuerdos no solo se dedican a la venta de perfumes sino también de accesorios, bisutería y cosméticos. </a:t>
            </a:r>
            <a:r>
              <a:rPr lang="es-EC" sz="2300" smtClean="0">
                <a:cs typeface="Arial" charset="0"/>
              </a:rPr>
              <a:t>Ofreciendo alrededor de 45.000 ítems tanto de perfumes como accesorios y cosméticos.</a:t>
            </a:r>
            <a:endParaRPr lang="es-ES" sz="2300" smtClean="0"/>
          </a:p>
        </p:txBody>
      </p:sp>
      <p:pic>
        <p:nvPicPr>
          <p:cNvPr id="14340" name="3 Marcador de contenido" descr="logoayrpaint.bmp"/>
          <p:cNvPicPr>
            <a:picLocks noChangeAspect="1"/>
          </p:cNvPicPr>
          <p:nvPr/>
        </p:nvPicPr>
        <p:blipFill>
          <a:blip r:embed="rId3"/>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Título"/>
          <p:cNvSpPr>
            <a:spLocks noGrp="1"/>
          </p:cNvSpPr>
          <p:nvPr>
            <p:ph type="title"/>
          </p:nvPr>
        </p:nvSpPr>
        <p:spPr>
          <a:xfrm>
            <a:off x="612775" y="228600"/>
            <a:ext cx="8153400" cy="990600"/>
          </a:xfrm>
        </p:spPr>
        <p:txBody>
          <a:bodyPr/>
          <a:lstStyle/>
          <a:p>
            <a:pPr eaLnBrk="1" hangingPunct="1"/>
            <a:r>
              <a:rPr lang="es-ES" sz="3600" b="1" smtClean="0"/>
              <a:t>Fase</a:t>
            </a:r>
            <a:r>
              <a:rPr lang="es-ES" b="1" smtClean="0"/>
              <a:t> </a:t>
            </a:r>
            <a:r>
              <a:rPr lang="es-ES" sz="3600" b="1" smtClean="0"/>
              <a:t>Cualitativa</a:t>
            </a:r>
            <a:endParaRPr lang="es-ES" b="1" smtClean="0"/>
          </a:p>
        </p:txBody>
      </p:sp>
      <p:sp>
        <p:nvSpPr>
          <p:cNvPr id="51203" name="2 Marcador de contenido"/>
          <p:cNvSpPr>
            <a:spLocks noGrp="1"/>
          </p:cNvSpPr>
          <p:nvPr>
            <p:ph sz="quarter" idx="1"/>
          </p:nvPr>
        </p:nvSpPr>
        <p:spPr>
          <a:xfrm>
            <a:off x="612775" y="1600200"/>
            <a:ext cx="8153400" cy="4495800"/>
          </a:xfrm>
        </p:spPr>
        <p:txBody>
          <a:bodyPr/>
          <a:lstStyle/>
          <a:p>
            <a:pPr algn="just" eaLnBrk="1" hangingPunct="1">
              <a:buFont typeface="Wingdings" pitchFamily="2" charset="2"/>
              <a:buNone/>
            </a:pPr>
            <a:r>
              <a:rPr lang="es-ES" sz="2400" b="1" smtClean="0"/>
              <a:t>	Entrevista a la Gerencia</a:t>
            </a:r>
            <a:r>
              <a:rPr lang="es-ES" sz="2400" smtClean="0"/>
              <a:t> </a:t>
            </a:r>
          </a:p>
          <a:p>
            <a:pPr algn="just" eaLnBrk="1" hangingPunct="1"/>
            <a:r>
              <a:rPr lang="es-ES" sz="2400" smtClean="0"/>
              <a:t>La gerente de la perfumería nos comento que su posicionamiento se debe a la buena atención que brinda el personal en sus diferentes establecimientos, las vendedoras y administradoras se encuentran capacitadas e incentivadas para vender sus productos.</a:t>
            </a:r>
          </a:p>
          <a:p>
            <a:pPr algn="just" eaLnBrk="1" hangingPunct="1"/>
            <a:r>
              <a:rPr lang="es-ES" sz="2400" smtClean="0"/>
              <a:t>La organización de los productos debe ser por cantidad de ml y al lado debe ir un estuche regalo de las diferentes marcas que venden lo cual le exige las casas fabricantes que importan. La iluminación, decoración, ambiente es lo que se encuentra la empresa preocupada. El único competidor que consideran es la perfumería Las Fragancias.</a:t>
            </a:r>
          </a:p>
          <a:p>
            <a:pPr eaLnBrk="1" hangingPunct="1">
              <a:buFont typeface="Wingdings" pitchFamily="2" charset="2"/>
              <a:buNone/>
            </a:pPr>
            <a:endParaRPr lang="es-ES" sz="2400" smtClean="0"/>
          </a:p>
          <a:p>
            <a:pPr eaLnBrk="1" hangingPunct="1"/>
            <a:endParaRPr lang="es-ES" sz="2400" smtClean="0"/>
          </a:p>
        </p:txBody>
      </p:sp>
      <p:pic>
        <p:nvPicPr>
          <p:cNvPr id="51204" name="3 Marcador de contenido" descr="logoayrpaint.bmp"/>
          <p:cNvPicPr>
            <a:picLocks noChangeAspect="1"/>
          </p:cNvPicPr>
          <p:nvPr/>
        </p:nvPicPr>
        <p:blipFill>
          <a:blip r:embed="rId2"/>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p:nvPr>
        </p:nvSpPr>
        <p:spPr>
          <a:xfrm>
            <a:off x="612775" y="228600"/>
            <a:ext cx="8153400" cy="990600"/>
          </a:xfrm>
        </p:spPr>
        <p:txBody>
          <a:bodyPr/>
          <a:lstStyle/>
          <a:p>
            <a:pPr eaLnBrk="1" hangingPunct="1"/>
            <a:r>
              <a:rPr lang="es-ES" sz="3600" b="1" smtClean="0"/>
              <a:t>Fase Cualitativa</a:t>
            </a:r>
          </a:p>
        </p:txBody>
      </p:sp>
      <p:sp>
        <p:nvSpPr>
          <p:cNvPr id="52227" name="2 Marcador de contenido"/>
          <p:cNvSpPr>
            <a:spLocks noGrp="1"/>
          </p:cNvSpPr>
          <p:nvPr>
            <p:ph sz="quarter" idx="1"/>
          </p:nvPr>
        </p:nvSpPr>
        <p:spPr>
          <a:xfrm>
            <a:off x="612775" y="1600200"/>
            <a:ext cx="8153400" cy="4495800"/>
          </a:xfrm>
        </p:spPr>
        <p:txBody>
          <a:bodyPr/>
          <a:lstStyle/>
          <a:p>
            <a:pPr algn="just" eaLnBrk="1" hangingPunct="1">
              <a:buFont typeface="Wingdings" pitchFamily="2" charset="2"/>
              <a:buNone/>
            </a:pPr>
            <a:r>
              <a:rPr lang="es-ES" sz="2400" b="1" smtClean="0"/>
              <a:t>	Mistery Shopper o Cliente Fantasma</a:t>
            </a:r>
            <a:endParaRPr lang="es-ES" sz="2400" smtClean="0"/>
          </a:p>
          <a:p>
            <a:pPr algn="just" eaLnBrk="1" hangingPunct="1"/>
            <a:r>
              <a:rPr lang="es-ES" sz="2400" smtClean="0"/>
              <a:t>Las vendedoras que se encuentran en el mostrador tienen el error de realizar otras actividades como etiquetar los productos, limpiar las vitrinas en horarios de atención al público, actividad que deben realizar a puerta cerrada.</a:t>
            </a:r>
          </a:p>
          <a:p>
            <a:pPr algn="just" eaLnBrk="1" hangingPunct="1"/>
            <a:r>
              <a:rPr lang="es-ES" sz="2400" smtClean="0"/>
              <a:t>Por lo general esperan a que el cliente se acerque cuando deberían acercarse al cliente.</a:t>
            </a:r>
          </a:p>
        </p:txBody>
      </p:sp>
      <p:pic>
        <p:nvPicPr>
          <p:cNvPr id="52228" name="3 Marcador de contenido" descr="logoayrpaint.bmp"/>
          <p:cNvPicPr>
            <a:picLocks noChangeAspect="1"/>
          </p:cNvPicPr>
          <p:nvPr/>
        </p:nvPicPr>
        <p:blipFill>
          <a:blip r:embed="rId2"/>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Título"/>
          <p:cNvSpPr>
            <a:spLocks noGrp="1"/>
          </p:cNvSpPr>
          <p:nvPr>
            <p:ph type="title"/>
          </p:nvPr>
        </p:nvSpPr>
        <p:spPr>
          <a:xfrm>
            <a:off x="612775" y="228600"/>
            <a:ext cx="8153400" cy="990600"/>
          </a:xfrm>
        </p:spPr>
        <p:txBody>
          <a:bodyPr/>
          <a:lstStyle/>
          <a:p>
            <a:pPr eaLnBrk="1" hangingPunct="1"/>
            <a:r>
              <a:rPr lang="es-ES" sz="3600" b="1" smtClean="0"/>
              <a:t>Fase Cualitativa</a:t>
            </a:r>
          </a:p>
        </p:txBody>
      </p:sp>
      <p:sp>
        <p:nvSpPr>
          <p:cNvPr id="3" name="2 Marcador de contenido"/>
          <p:cNvSpPr>
            <a:spLocks noGrp="1"/>
          </p:cNvSpPr>
          <p:nvPr>
            <p:ph sz="quarter" idx="1"/>
          </p:nvPr>
        </p:nvSpPr>
        <p:spPr>
          <a:xfrm>
            <a:off x="612775" y="1600200"/>
            <a:ext cx="8153400" cy="4900613"/>
          </a:xfrm>
        </p:spPr>
        <p:txBody>
          <a:bodyPr>
            <a:normAutofit lnSpcReduction="10000"/>
          </a:bodyPr>
          <a:lstStyle/>
          <a:p>
            <a:pPr marL="320040" indent="-320040" algn="just" eaLnBrk="1" fontAlgn="auto" hangingPunct="1">
              <a:spcAft>
                <a:spcPts val="0"/>
              </a:spcAft>
              <a:buFont typeface="Wingdings"/>
              <a:buChar char=""/>
              <a:defRPr/>
            </a:pPr>
            <a:r>
              <a:rPr lang="es-ES" sz="2400" dirty="0" smtClean="0"/>
              <a:t>Las vendedoras no utilizan los frascos de café</a:t>
            </a:r>
          </a:p>
          <a:p>
            <a:pPr marL="320040" indent="-320040" algn="just" eaLnBrk="1" fontAlgn="auto" hangingPunct="1">
              <a:spcAft>
                <a:spcPts val="0"/>
              </a:spcAft>
              <a:buFont typeface="Wingdings"/>
              <a:buChar char=""/>
              <a:defRPr/>
            </a:pPr>
            <a:r>
              <a:rPr lang="es-ES" sz="2400" dirty="0" smtClean="0"/>
              <a:t>Demora en caja, la administradora tiene que revisar cada producto y luego de firmar el cliente puede llevarse su compra lo cual genera molestias.</a:t>
            </a:r>
          </a:p>
          <a:p>
            <a:pPr marL="320040" indent="-320040" algn="just" eaLnBrk="1" fontAlgn="auto" hangingPunct="1">
              <a:spcAft>
                <a:spcPts val="0"/>
              </a:spcAft>
              <a:buFont typeface="Wingdings"/>
              <a:buChar char=""/>
              <a:defRPr/>
            </a:pPr>
            <a:r>
              <a:rPr lang="es-ES" sz="2400" dirty="0" smtClean="0"/>
              <a:t>En los locales Policentro, Riocentro Entre Ríos se encuentra el personal más capacitado en cuanto a conocimiento de los perfumes</a:t>
            </a:r>
          </a:p>
          <a:p>
            <a:pPr marL="320040" indent="-320040" algn="just" eaLnBrk="1" fontAlgn="auto" hangingPunct="1">
              <a:spcAft>
                <a:spcPts val="0"/>
              </a:spcAft>
              <a:buFont typeface="Wingdings"/>
              <a:buChar char=""/>
              <a:defRPr/>
            </a:pPr>
            <a:r>
              <a:rPr lang="es-ES" sz="2400" dirty="0" smtClean="0"/>
              <a:t>En los locales de Riocentro Sur y Riocentro Ceibos se les pregunto en cada local sobre el perfume Romance de Ralph Lauren que es una presentación limitada en los dos locales contestaron que no tenían esa presentación  y luego se le pregunto a la Administradora y contesto lo contrario que si disponían de ese perfume. </a:t>
            </a:r>
          </a:p>
        </p:txBody>
      </p:sp>
      <p:pic>
        <p:nvPicPr>
          <p:cNvPr id="53252" name="3 Marcador de contenido" descr="logoayrpaint.bmp"/>
          <p:cNvPicPr>
            <a:picLocks noChangeAspect="1"/>
          </p:cNvPicPr>
          <p:nvPr/>
        </p:nvPicPr>
        <p:blipFill>
          <a:blip r:embed="rId2"/>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Título"/>
          <p:cNvSpPr>
            <a:spLocks noGrp="1"/>
          </p:cNvSpPr>
          <p:nvPr>
            <p:ph type="title"/>
          </p:nvPr>
        </p:nvSpPr>
        <p:spPr>
          <a:xfrm>
            <a:off x="612775" y="228600"/>
            <a:ext cx="8153400" cy="990600"/>
          </a:xfrm>
        </p:spPr>
        <p:txBody>
          <a:bodyPr/>
          <a:lstStyle/>
          <a:p>
            <a:pPr eaLnBrk="1" hangingPunct="1"/>
            <a:r>
              <a:rPr lang="es-ES" sz="3600" b="1" smtClean="0"/>
              <a:t>Fase Cualitativa</a:t>
            </a:r>
          </a:p>
        </p:txBody>
      </p:sp>
      <p:sp>
        <p:nvSpPr>
          <p:cNvPr id="54275" name="2 Marcador de contenido"/>
          <p:cNvSpPr>
            <a:spLocks noGrp="1"/>
          </p:cNvSpPr>
          <p:nvPr>
            <p:ph sz="quarter" idx="1"/>
          </p:nvPr>
        </p:nvSpPr>
        <p:spPr>
          <a:xfrm>
            <a:off x="612775" y="1600200"/>
            <a:ext cx="8153400" cy="4495800"/>
          </a:xfrm>
        </p:spPr>
        <p:txBody>
          <a:bodyPr/>
          <a:lstStyle/>
          <a:p>
            <a:pPr algn="just" eaLnBrk="1" hangingPunct="1"/>
            <a:r>
              <a:rPr lang="es-ES" sz="2400" smtClean="0"/>
              <a:t>No derivan correctamente al cliente a la sección correspondiente</a:t>
            </a:r>
          </a:p>
          <a:p>
            <a:pPr algn="just" eaLnBrk="1" hangingPunct="1"/>
            <a:r>
              <a:rPr lang="es-ES" sz="2400" smtClean="0"/>
              <a:t>Los locales tienen buena climatización</a:t>
            </a:r>
          </a:p>
          <a:p>
            <a:pPr algn="just" eaLnBrk="1" hangingPunct="1"/>
            <a:r>
              <a:rPr lang="es-ES" sz="2400" smtClean="0"/>
              <a:t>La organización de los productos debería ser más adecuada se mezcla la perfumería con bisutería y accesorios y por el lado de caballeros se tiene línea de baño para mujer y carteras de mujer con lo que no hay una diferenciación por género o por línea de producto.</a:t>
            </a:r>
            <a:endParaRPr lang="es-ES" sz="2000" smtClean="0"/>
          </a:p>
          <a:p>
            <a:pPr eaLnBrk="1" hangingPunct="1"/>
            <a:endParaRPr lang="es-ES" sz="2000" smtClean="0"/>
          </a:p>
        </p:txBody>
      </p:sp>
      <p:pic>
        <p:nvPicPr>
          <p:cNvPr id="54276" name="3 Marcador de contenido" descr="logoayrpaint.bmp"/>
          <p:cNvPicPr>
            <a:picLocks noChangeAspect="1"/>
          </p:cNvPicPr>
          <p:nvPr/>
        </p:nvPicPr>
        <p:blipFill>
          <a:blip r:embed="rId2"/>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Título"/>
          <p:cNvSpPr>
            <a:spLocks noGrp="1"/>
          </p:cNvSpPr>
          <p:nvPr>
            <p:ph type="title"/>
          </p:nvPr>
        </p:nvSpPr>
        <p:spPr>
          <a:xfrm>
            <a:off x="612775" y="228600"/>
            <a:ext cx="8153400" cy="990600"/>
          </a:xfrm>
        </p:spPr>
        <p:txBody>
          <a:bodyPr/>
          <a:lstStyle/>
          <a:p>
            <a:pPr eaLnBrk="1" hangingPunct="1"/>
            <a:r>
              <a:rPr lang="es-ES" sz="3600" b="1" smtClean="0"/>
              <a:t>Fase Cualitativa</a:t>
            </a:r>
          </a:p>
        </p:txBody>
      </p:sp>
      <p:sp>
        <p:nvSpPr>
          <p:cNvPr id="55299" name="2 Marcador de contenido"/>
          <p:cNvSpPr>
            <a:spLocks noGrp="1"/>
          </p:cNvSpPr>
          <p:nvPr>
            <p:ph sz="quarter" idx="1"/>
          </p:nvPr>
        </p:nvSpPr>
        <p:spPr>
          <a:xfrm>
            <a:off x="642938" y="1500188"/>
            <a:ext cx="8153400" cy="5043487"/>
          </a:xfrm>
        </p:spPr>
        <p:txBody>
          <a:bodyPr/>
          <a:lstStyle/>
          <a:p>
            <a:pPr lvl="1" eaLnBrk="1" hangingPunct="1">
              <a:buFont typeface="Wingdings 2" pitchFamily="18" charset="2"/>
              <a:buNone/>
            </a:pPr>
            <a:r>
              <a:rPr lang="es-ES" sz="2200" b="1" smtClean="0"/>
              <a:t>Entrevista a los Expertos</a:t>
            </a:r>
            <a:endParaRPr lang="es-ES" sz="2200" smtClean="0"/>
          </a:p>
          <a:p>
            <a:pPr algn="just" eaLnBrk="1" hangingPunct="1"/>
            <a:r>
              <a:rPr lang="es-ES" sz="2200" smtClean="0"/>
              <a:t>Se entrevistó al Director de Servicios de Winnercorp. S.A. Franquicia de ZetaSoftware, el Sr. José Zambrano </a:t>
            </a:r>
          </a:p>
          <a:p>
            <a:pPr algn="just" eaLnBrk="1" hangingPunct="1"/>
            <a:r>
              <a:rPr lang="es-ES" sz="2200" smtClean="0"/>
              <a:t>Implementar un CRM para tener mejor conocimiento de los clientes en donde se da un seguimiento con los datos necesarios para realizar alguna promoción de compra que requiera el cliente.</a:t>
            </a:r>
          </a:p>
          <a:p>
            <a:pPr algn="just" eaLnBrk="1" hangingPunct="1"/>
            <a:r>
              <a:rPr lang="es-ES" sz="2200" smtClean="0"/>
              <a:t>Así la marca maximiza sus beneficios, reducción de costos con lo cual mejorara la toma de decisiones y además se gana clientes satisfechos.</a:t>
            </a:r>
          </a:p>
          <a:p>
            <a:pPr algn="just" eaLnBrk="1" hangingPunct="1"/>
            <a:r>
              <a:rPr lang="es-ES" sz="2200" smtClean="0"/>
              <a:t>El programa que Winnercorp ofrece se llama </a:t>
            </a:r>
            <a:r>
              <a:rPr lang="es-ES" sz="2200" b="1" smtClean="0"/>
              <a:t>ZetaLibra</a:t>
            </a:r>
            <a:r>
              <a:rPr lang="es-ES" sz="2200" smtClean="0"/>
              <a:t> de CRM y Gestión On- Demand, el cual sirve para realizar gestión de contactos, campañas de marketing, fuerzas de ventas, servicios de post venta. </a:t>
            </a:r>
          </a:p>
          <a:p>
            <a:pPr eaLnBrk="1" hangingPunct="1">
              <a:buFont typeface="Wingdings" pitchFamily="2" charset="2"/>
              <a:buNone/>
            </a:pPr>
            <a:endParaRPr lang="es-ES" sz="2200" smtClean="0"/>
          </a:p>
        </p:txBody>
      </p:sp>
      <p:pic>
        <p:nvPicPr>
          <p:cNvPr id="55300" name="3 Marcador de contenido" descr="logoayrpaint.bmp"/>
          <p:cNvPicPr>
            <a:picLocks noChangeAspect="1"/>
          </p:cNvPicPr>
          <p:nvPr/>
        </p:nvPicPr>
        <p:blipFill>
          <a:blip r:embed="rId2"/>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Título"/>
          <p:cNvSpPr>
            <a:spLocks noGrp="1"/>
          </p:cNvSpPr>
          <p:nvPr>
            <p:ph type="title"/>
          </p:nvPr>
        </p:nvSpPr>
        <p:spPr>
          <a:xfrm>
            <a:off x="1500188" y="4643438"/>
            <a:ext cx="7643812" cy="685800"/>
          </a:xfrm>
        </p:spPr>
        <p:txBody>
          <a:bodyPr/>
          <a:lstStyle/>
          <a:p>
            <a:pPr eaLnBrk="1" hangingPunct="1"/>
            <a:r>
              <a:rPr lang="es-ES" sz="3000" smtClean="0"/>
              <a:t>PLAN DE MARKETING ESTRATÉGICO Y OPERATIVO DE SERVICIOS</a:t>
            </a:r>
          </a:p>
        </p:txBody>
      </p:sp>
      <p:pic>
        <p:nvPicPr>
          <p:cNvPr id="5" name="4 Marcador de posición de imagen" descr="lolita_1.jpg"/>
          <p:cNvPicPr>
            <a:picLocks noGrp="1" noChangeAspect="1"/>
          </p:cNvPicPr>
          <p:nvPr>
            <p:ph type="pic" idx="1"/>
          </p:nvPr>
        </p:nvPicPr>
        <p:blipFill>
          <a:blip r:embed="rId2"/>
          <a:srcRect t="28340" b="28340"/>
          <a:stretch>
            <a:fillRect/>
          </a:stretch>
        </p:blipFill>
        <p:spPr>
          <a:xfrm>
            <a:off x="0" y="0"/>
            <a:ext cx="9144000" cy="4568825"/>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Título"/>
          <p:cNvSpPr>
            <a:spLocks noGrp="1"/>
          </p:cNvSpPr>
          <p:nvPr>
            <p:ph type="title"/>
          </p:nvPr>
        </p:nvSpPr>
        <p:spPr>
          <a:xfrm>
            <a:off x="612775" y="228600"/>
            <a:ext cx="8153400" cy="990600"/>
          </a:xfrm>
        </p:spPr>
        <p:txBody>
          <a:bodyPr/>
          <a:lstStyle/>
          <a:p>
            <a:pPr eaLnBrk="1" hangingPunct="1"/>
            <a:r>
              <a:rPr lang="es-ES" sz="4000" smtClean="0"/>
              <a:t>FODA</a:t>
            </a:r>
          </a:p>
        </p:txBody>
      </p:sp>
      <p:sp>
        <p:nvSpPr>
          <p:cNvPr id="57347" name="2 Marcador de contenido"/>
          <p:cNvSpPr>
            <a:spLocks noGrp="1"/>
          </p:cNvSpPr>
          <p:nvPr>
            <p:ph sz="quarter" idx="1"/>
          </p:nvPr>
        </p:nvSpPr>
        <p:spPr>
          <a:xfrm>
            <a:off x="571500" y="1143000"/>
            <a:ext cx="8153400" cy="4495800"/>
          </a:xfrm>
        </p:spPr>
        <p:txBody>
          <a:bodyPr/>
          <a:lstStyle/>
          <a:p>
            <a:pPr eaLnBrk="1" hangingPunct="1"/>
            <a:r>
              <a:rPr lang="es-ES" sz="2200" b="1" u="sng" smtClean="0">
                <a:solidFill>
                  <a:schemeClr val="bg1"/>
                </a:solidFill>
              </a:rPr>
              <a:t>Fortalezas</a:t>
            </a:r>
            <a:r>
              <a:rPr lang="es-ES" sz="2000" b="1" smtClean="0">
                <a:solidFill>
                  <a:schemeClr val="bg1"/>
                </a:solidFill>
              </a:rPr>
              <a:t> </a:t>
            </a:r>
            <a:endParaRPr lang="es-ES" sz="2000" smtClean="0">
              <a:solidFill>
                <a:schemeClr val="bg1"/>
              </a:solidFill>
            </a:endParaRPr>
          </a:p>
          <a:p>
            <a:pPr algn="just" eaLnBrk="1" hangingPunct="1"/>
            <a:r>
              <a:rPr lang="es-ES" sz="2100" smtClean="0"/>
              <a:t>Sucursales ubicados estratégicamente en los centros comerciales de mayor afluencia de clientes tanto en Guayaquil, Quito, Manta, Portoviejo, La Península y Santo Domingo.</a:t>
            </a:r>
          </a:p>
          <a:p>
            <a:pPr algn="just" eaLnBrk="1" hangingPunct="1"/>
            <a:r>
              <a:rPr lang="es-ES" sz="2100" smtClean="0"/>
              <a:t>Productos de alta calidad y apreciados por los clientes</a:t>
            </a:r>
          </a:p>
          <a:p>
            <a:pPr algn="just" eaLnBrk="1" hangingPunct="1"/>
            <a:r>
              <a:rPr lang="es-ES" sz="2100" smtClean="0"/>
              <a:t>Diseños atractivos de empaque </a:t>
            </a:r>
          </a:p>
          <a:p>
            <a:pPr algn="just" eaLnBrk="1" hangingPunct="1"/>
            <a:r>
              <a:rPr lang="es-ES" sz="2100" smtClean="0"/>
              <a:t>Variedad de ofertas de productos no solo venden perfumes sino también cosméticos, bisutería y accesorios.</a:t>
            </a:r>
          </a:p>
          <a:p>
            <a:pPr algn="just" eaLnBrk="1" hangingPunct="1"/>
            <a:r>
              <a:rPr lang="es-ES" sz="2100" smtClean="0"/>
              <a:t>Aceptación de todas las tarjetas de crédito y cheque.</a:t>
            </a:r>
          </a:p>
          <a:p>
            <a:pPr algn="just" eaLnBrk="1" hangingPunct="1"/>
            <a:r>
              <a:rPr lang="es-ES" sz="2100" smtClean="0"/>
              <a:t>Descuentos y promociones del mes</a:t>
            </a:r>
          </a:p>
          <a:p>
            <a:pPr algn="just" eaLnBrk="1" hangingPunct="1"/>
            <a:r>
              <a:rPr lang="es-ES" sz="2100" smtClean="0"/>
              <a:t>Obsequios por monto de compra</a:t>
            </a:r>
          </a:p>
          <a:p>
            <a:pPr algn="just" eaLnBrk="1" hangingPunct="1"/>
            <a:r>
              <a:rPr lang="es-ES" sz="2100" smtClean="0"/>
              <a:t>Aceptación de cambios de perfumes con la presentación de la factura y que este sellado en tiempo determinado.</a:t>
            </a:r>
          </a:p>
          <a:p>
            <a:pPr algn="just" eaLnBrk="1" hangingPunct="1"/>
            <a:r>
              <a:rPr lang="es-ES" sz="2100" smtClean="0"/>
              <a:t>La empresa cuenta con alianzas estratégicas con tarjetas de crédito que permiten realizar promociones.</a:t>
            </a:r>
          </a:p>
        </p:txBody>
      </p:sp>
      <p:pic>
        <p:nvPicPr>
          <p:cNvPr id="57348" name="3 Marcador de contenido" descr="logoayrpaint.bmp"/>
          <p:cNvPicPr>
            <a:picLocks noChangeAspect="1"/>
          </p:cNvPicPr>
          <p:nvPr/>
        </p:nvPicPr>
        <p:blipFill>
          <a:blip r:embed="rId2"/>
          <a:srcRect/>
          <a:stretch>
            <a:fillRect/>
          </a:stretch>
        </p:blipFill>
        <p:spPr bwMode="auto">
          <a:xfrm>
            <a:off x="6753225" y="6429375"/>
            <a:ext cx="2390775" cy="42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Título"/>
          <p:cNvSpPr>
            <a:spLocks noGrp="1"/>
          </p:cNvSpPr>
          <p:nvPr>
            <p:ph type="title"/>
          </p:nvPr>
        </p:nvSpPr>
        <p:spPr>
          <a:xfrm>
            <a:off x="612775" y="228600"/>
            <a:ext cx="8153400" cy="990600"/>
          </a:xfrm>
        </p:spPr>
        <p:txBody>
          <a:bodyPr/>
          <a:lstStyle/>
          <a:p>
            <a:pPr eaLnBrk="1" hangingPunct="1"/>
            <a:r>
              <a:rPr lang="es-ES" sz="4000" smtClean="0"/>
              <a:t>FODA</a:t>
            </a:r>
          </a:p>
        </p:txBody>
      </p:sp>
      <p:sp>
        <p:nvSpPr>
          <p:cNvPr id="58371" name="2 Marcador de contenido"/>
          <p:cNvSpPr>
            <a:spLocks noGrp="1"/>
          </p:cNvSpPr>
          <p:nvPr>
            <p:ph sz="quarter" idx="1"/>
          </p:nvPr>
        </p:nvSpPr>
        <p:spPr>
          <a:xfrm>
            <a:off x="642938" y="1071563"/>
            <a:ext cx="8153400" cy="4495800"/>
          </a:xfrm>
        </p:spPr>
        <p:txBody>
          <a:bodyPr/>
          <a:lstStyle/>
          <a:p>
            <a:pPr eaLnBrk="1" hangingPunct="1">
              <a:buFont typeface="Wingdings" pitchFamily="2" charset="2"/>
              <a:buNone/>
            </a:pPr>
            <a:r>
              <a:rPr lang="es-ES" b="1" smtClean="0"/>
              <a:t>	</a:t>
            </a:r>
            <a:r>
              <a:rPr lang="es-ES" sz="2200" b="1" u="sng" smtClean="0">
                <a:solidFill>
                  <a:schemeClr val="bg1"/>
                </a:solidFill>
              </a:rPr>
              <a:t>Oportunidades</a:t>
            </a:r>
          </a:p>
          <a:p>
            <a:pPr eaLnBrk="1" hangingPunct="1">
              <a:buFont typeface="Wingdings" pitchFamily="2" charset="2"/>
              <a:buNone/>
            </a:pPr>
            <a:endParaRPr lang="es-ES" sz="2200" smtClean="0">
              <a:solidFill>
                <a:schemeClr val="bg1"/>
              </a:solidFill>
            </a:endParaRPr>
          </a:p>
          <a:p>
            <a:pPr algn="just" eaLnBrk="1" hangingPunct="1"/>
            <a:r>
              <a:rPr lang="es-ES" sz="2300" smtClean="0"/>
              <a:t>Implementar un CRM o base de datos de los clientes para mejorar la calidad del servicio y personalizar los productos en función a los requerimientos de este.</a:t>
            </a:r>
          </a:p>
          <a:p>
            <a:pPr algn="just" eaLnBrk="1" hangingPunct="1"/>
            <a:r>
              <a:rPr lang="es-ES" sz="2300" smtClean="0"/>
              <a:t>La empresa cuenta con el potencial de abrir más sucursales en el país en las principales ciudades.</a:t>
            </a:r>
          </a:p>
          <a:p>
            <a:pPr algn="just" eaLnBrk="1" hangingPunct="1"/>
            <a:r>
              <a:rPr lang="es-ES" sz="2300" smtClean="0"/>
              <a:t>Implementar tarjeta con el 10% descuento en perfumería</a:t>
            </a:r>
          </a:p>
          <a:p>
            <a:pPr algn="just" eaLnBrk="1" hangingPunct="1"/>
            <a:r>
              <a:rPr lang="es-ES" sz="2300" smtClean="0"/>
              <a:t>Compras vía Internet con una página actualizada</a:t>
            </a:r>
          </a:p>
          <a:p>
            <a:pPr algn="just" eaLnBrk="1" hangingPunct="1"/>
            <a:r>
              <a:rPr lang="es-ES" sz="2300" smtClean="0"/>
              <a:t>Realizar promociones atractivas en los locales para el Cliente.</a:t>
            </a:r>
          </a:p>
        </p:txBody>
      </p:sp>
      <p:pic>
        <p:nvPicPr>
          <p:cNvPr id="58372" name="3 Marcador de contenido" descr="logoayrpaint.bmp"/>
          <p:cNvPicPr>
            <a:picLocks noChangeAspect="1"/>
          </p:cNvPicPr>
          <p:nvPr/>
        </p:nvPicPr>
        <p:blipFill>
          <a:blip r:embed="rId2"/>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Título"/>
          <p:cNvSpPr>
            <a:spLocks noGrp="1"/>
          </p:cNvSpPr>
          <p:nvPr>
            <p:ph type="title"/>
          </p:nvPr>
        </p:nvSpPr>
        <p:spPr>
          <a:xfrm>
            <a:off x="612775" y="228600"/>
            <a:ext cx="8153400" cy="990600"/>
          </a:xfrm>
        </p:spPr>
        <p:txBody>
          <a:bodyPr/>
          <a:lstStyle/>
          <a:p>
            <a:pPr eaLnBrk="1" hangingPunct="1"/>
            <a:r>
              <a:rPr lang="es-ES" sz="4000" smtClean="0"/>
              <a:t>FODA</a:t>
            </a:r>
          </a:p>
        </p:txBody>
      </p:sp>
      <p:sp>
        <p:nvSpPr>
          <p:cNvPr id="3" name="2 Marcador de contenido"/>
          <p:cNvSpPr>
            <a:spLocks noGrp="1"/>
          </p:cNvSpPr>
          <p:nvPr>
            <p:ph sz="quarter" idx="1"/>
          </p:nvPr>
        </p:nvSpPr>
        <p:spPr>
          <a:xfrm>
            <a:off x="571500" y="1214438"/>
            <a:ext cx="8153400" cy="4495800"/>
          </a:xfrm>
        </p:spPr>
        <p:txBody>
          <a:bodyPr>
            <a:normAutofit fontScale="77500" lnSpcReduction="20000"/>
          </a:bodyPr>
          <a:lstStyle/>
          <a:p>
            <a:pPr marL="320040" indent="-320040" eaLnBrk="1" fontAlgn="auto" hangingPunct="1">
              <a:spcAft>
                <a:spcPts val="0"/>
              </a:spcAft>
              <a:buFont typeface="Wingdings"/>
              <a:buChar char=""/>
              <a:defRPr/>
            </a:pPr>
            <a:r>
              <a:rPr lang="es-ES" b="1" dirty="0" smtClean="0"/>
              <a:t> </a:t>
            </a:r>
            <a:r>
              <a:rPr lang="es-ES" b="1" u="sng" dirty="0" smtClean="0">
                <a:solidFill>
                  <a:schemeClr val="bg1"/>
                </a:solidFill>
              </a:rPr>
              <a:t>Debilidades</a:t>
            </a:r>
            <a:endParaRPr lang="es-ES" dirty="0" smtClean="0">
              <a:solidFill>
                <a:schemeClr val="bg1"/>
              </a:solidFill>
            </a:endParaRPr>
          </a:p>
          <a:p>
            <a:pPr marL="320040" indent="-320040" eaLnBrk="1" fontAlgn="auto" hangingPunct="1">
              <a:spcAft>
                <a:spcPts val="0"/>
              </a:spcAft>
              <a:buFont typeface="Wingdings"/>
              <a:buNone/>
              <a:defRPr/>
            </a:pPr>
            <a:endParaRPr lang="es-ES" dirty="0" smtClean="0"/>
          </a:p>
          <a:p>
            <a:pPr marL="320040" indent="-320040" algn="just" eaLnBrk="1" fontAlgn="auto" hangingPunct="1">
              <a:spcAft>
                <a:spcPts val="0"/>
              </a:spcAft>
              <a:buFont typeface="Wingdings"/>
              <a:buChar char=""/>
              <a:defRPr/>
            </a:pPr>
            <a:r>
              <a:rPr lang="es-ES" sz="3000" dirty="0" smtClean="0"/>
              <a:t>No cuenta con una base de datos con información de contacto con el cliente solo algunos y no se encuentra el sistema integrado.</a:t>
            </a:r>
          </a:p>
          <a:p>
            <a:pPr marL="320040" indent="-320040" algn="just" eaLnBrk="1" fontAlgn="auto" hangingPunct="1">
              <a:spcAft>
                <a:spcPts val="0"/>
              </a:spcAft>
              <a:buFont typeface="Wingdings"/>
              <a:buChar char=""/>
              <a:defRPr/>
            </a:pPr>
            <a:r>
              <a:rPr lang="es-ES" sz="3000" dirty="0" smtClean="0"/>
              <a:t>Falta atención por parte de las vendedoras cuando entra un cliente al local y agilidad en procesos de facturación por parte de la administradora y cajera</a:t>
            </a:r>
          </a:p>
          <a:p>
            <a:pPr marL="320040" indent="-320040" algn="just" eaLnBrk="1" fontAlgn="auto" hangingPunct="1">
              <a:spcAft>
                <a:spcPts val="0"/>
              </a:spcAft>
              <a:buFont typeface="Wingdings"/>
              <a:buChar char=""/>
              <a:defRPr/>
            </a:pPr>
            <a:r>
              <a:rPr lang="es-ES" sz="3000" dirty="0" smtClean="0"/>
              <a:t>El uniforme no muestra imagen de la marca color o logotipo.</a:t>
            </a:r>
          </a:p>
          <a:p>
            <a:pPr marL="320040" indent="-320040" algn="just" eaLnBrk="1" fontAlgn="auto" hangingPunct="1">
              <a:spcAft>
                <a:spcPts val="0"/>
              </a:spcAft>
              <a:buFont typeface="Wingdings"/>
              <a:buChar char=""/>
              <a:defRPr/>
            </a:pPr>
            <a:r>
              <a:rPr lang="es-ES" sz="3000" dirty="0" smtClean="0"/>
              <a:t>No todos los locales cuentan con todo el stock de perfumes</a:t>
            </a:r>
          </a:p>
          <a:p>
            <a:pPr marL="320040" indent="-320040" algn="just" eaLnBrk="1" fontAlgn="auto" hangingPunct="1">
              <a:spcAft>
                <a:spcPts val="0"/>
              </a:spcAft>
              <a:buFont typeface="Wingdings"/>
              <a:buChar char=""/>
              <a:defRPr/>
            </a:pPr>
            <a:r>
              <a:rPr lang="es-ES" sz="3000" dirty="0" smtClean="0"/>
              <a:t>Renovación periódica de la decoración de los locales, ya los clientes opinan que necesita un cambio no tanta iluminación.</a:t>
            </a:r>
          </a:p>
          <a:p>
            <a:pPr marL="320040" indent="-320040" algn="just" eaLnBrk="1" fontAlgn="auto" hangingPunct="1">
              <a:spcAft>
                <a:spcPts val="0"/>
              </a:spcAft>
              <a:buFont typeface="Wingdings"/>
              <a:buChar char=""/>
              <a:defRPr/>
            </a:pPr>
            <a:r>
              <a:rPr lang="es-ES" sz="3000" dirty="0" smtClean="0"/>
              <a:t>No hay buena distribución de los productos. </a:t>
            </a:r>
          </a:p>
          <a:p>
            <a:pPr marL="320040" indent="-320040" eaLnBrk="1" fontAlgn="auto" hangingPunct="1">
              <a:spcAft>
                <a:spcPts val="0"/>
              </a:spcAft>
              <a:buFont typeface="Wingdings"/>
              <a:buChar char=""/>
              <a:defRPr/>
            </a:pPr>
            <a:endParaRPr lang="es-ES" dirty="0"/>
          </a:p>
        </p:txBody>
      </p:sp>
      <p:pic>
        <p:nvPicPr>
          <p:cNvPr id="59396" name="3 Marcador de contenido" descr="logoayrpaint.bmp"/>
          <p:cNvPicPr>
            <a:picLocks noChangeAspect="1"/>
          </p:cNvPicPr>
          <p:nvPr/>
        </p:nvPicPr>
        <p:blipFill>
          <a:blip r:embed="rId2"/>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Título"/>
          <p:cNvSpPr>
            <a:spLocks noGrp="1"/>
          </p:cNvSpPr>
          <p:nvPr>
            <p:ph type="title"/>
          </p:nvPr>
        </p:nvSpPr>
        <p:spPr>
          <a:xfrm>
            <a:off x="612775" y="228600"/>
            <a:ext cx="8153400" cy="990600"/>
          </a:xfrm>
        </p:spPr>
        <p:txBody>
          <a:bodyPr/>
          <a:lstStyle/>
          <a:p>
            <a:pPr eaLnBrk="1" hangingPunct="1"/>
            <a:r>
              <a:rPr lang="es-ES" sz="4000" smtClean="0"/>
              <a:t>FODA</a:t>
            </a:r>
          </a:p>
        </p:txBody>
      </p:sp>
      <p:sp>
        <p:nvSpPr>
          <p:cNvPr id="60419" name="2 Marcador de contenido"/>
          <p:cNvSpPr>
            <a:spLocks noGrp="1"/>
          </p:cNvSpPr>
          <p:nvPr>
            <p:ph sz="quarter" idx="1"/>
          </p:nvPr>
        </p:nvSpPr>
        <p:spPr>
          <a:xfrm>
            <a:off x="785813" y="1143000"/>
            <a:ext cx="8153400" cy="4495800"/>
          </a:xfrm>
        </p:spPr>
        <p:txBody>
          <a:bodyPr/>
          <a:lstStyle/>
          <a:p>
            <a:pPr eaLnBrk="1" hangingPunct="1"/>
            <a:r>
              <a:rPr lang="es-ES" sz="2200" b="1" u="sng" smtClean="0">
                <a:solidFill>
                  <a:schemeClr val="bg1"/>
                </a:solidFill>
              </a:rPr>
              <a:t>Amenazas</a:t>
            </a:r>
          </a:p>
          <a:p>
            <a:pPr eaLnBrk="1" hangingPunct="1">
              <a:buFont typeface="Wingdings" pitchFamily="2" charset="2"/>
              <a:buNone/>
            </a:pPr>
            <a:endParaRPr lang="es-ES" smtClean="0"/>
          </a:p>
          <a:p>
            <a:pPr algn="just" eaLnBrk="1" hangingPunct="1"/>
            <a:r>
              <a:rPr lang="es-ES" sz="2300" smtClean="0"/>
              <a:t>Nuevos competidores con locales más atractivos o con un mejor sistema de distribución como el caso de L’bel.</a:t>
            </a:r>
          </a:p>
          <a:p>
            <a:pPr algn="just" eaLnBrk="1" hangingPunct="1"/>
            <a:r>
              <a:rPr lang="es-ES" sz="2300" smtClean="0"/>
              <a:t>Inestabilidad económica debido al decreto ejecutivo a las importaciones de productos.</a:t>
            </a:r>
          </a:p>
          <a:p>
            <a:pPr algn="just" eaLnBrk="1" hangingPunct="1"/>
            <a:r>
              <a:rPr lang="es-ES" sz="2300" smtClean="0"/>
              <a:t>Mejor publicidad de otras marcas como Yanbal que últimamente salen propagandas relacionada a sus perfumes de hombre y mujer</a:t>
            </a:r>
          </a:p>
        </p:txBody>
      </p:sp>
      <p:pic>
        <p:nvPicPr>
          <p:cNvPr id="60420" name="3 Marcador de contenido" descr="logoayrpaint.bmp"/>
          <p:cNvPicPr>
            <a:picLocks noChangeAspect="1"/>
          </p:cNvPicPr>
          <p:nvPr/>
        </p:nvPicPr>
        <p:blipFill>
          <a:blip r:embed="rId2"/>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a:xfrm>
            <a:off x="612775" y="228600"/>
            <a:ext cx="8153400" cy="990600"/>
          </a:xfrm>
        </p:spPr>
        <p:txBody>
          <a:bodyPr/>
          <a:lstStyle/>
          <a:p>
            <a:pPr eaLnBrk="1" hangingPunct="1"/>
            <a:r>
              <a:rPr lang="es-ES" sz="3600" b="1" smtClean="0"/>
              <a:t>La marca Aromas y Recuerdos</a:t>
            </a:r>
          </a:p>
        </p:txBody>
      </p:sp>
      <p:sp>
        <p:nvSpPr>
          <p:cNvPr id="15363" name="2 Marcador de contenido"/>
          <p:cNvSpPr>
            <a:spLocks noGrp="1"/>
          </p:cNvSpPr>
          <p:nvPr>
            <p:ph sz="quarter" idx="1"/>
          </p:nvPr>
        </p:nvSpPr>
        <p:spPr>
          <a:xfrm>
            <a:off x="612775" y="1600200"/>
            <a:ext cx="8153400" cy="4495800"/>
          </a:xfrm>
        </p:spPr>
        <p:txBody>
          <a:bodyPr/>
          <a:lstStyle/>
          <a:p>
            <a:pPr algn="just" eaLnBrk="1" hangingPunct="1">
              <a:buSzPct val="150000"/>
              <a:buFont typeface="Wingdings" pitchFamily="2" charset="2"/>
              <a:buBlip>
                <a:blip r:embed="rId2"/>
              </a:buBlip>
            </a:pPr>
            <a:r>
              <a:rPr lang="es-ES" sz="2500" smtClean="0"/>
              <a:t>Aromas y Recuerdos es una de las mejores cadenas de perfumerías a nivel nacional, en donde le sigue como competidor directo LAS FRAGANCIAS, dedicándose a ofrecer perfumes de las casas fabricantes reconocidas a nivel internacional como son Paris Hilton, Hugo Boss, Gucci, Yves Saint Laurent, Mont Blanc, Oscar de la Renta, Polo Ralph Laurent, Chanel y Lolita Lempicka entre los más vendidos.</a:t>
            </a:r>
            <a:r>
              <a:rPr lang="es-ES" sz="2500" b="1" smtClean="0"/>
              <a:t> </a:t>
            </a:r>
          </a:p>
          <a:p>
            <a:pPr algn="just" eaLnBrk="1" hangingPunct="1">
              <a:buSzPct val="150000"/>
              <a:buFont typeface="Wingdings" pitchFamily="2" charset="2"/>
              <a:buBlip>
                <a:blip r:embed="rId2"/>
              </a:buBlip>
            </a:pPr>
            <a:r>
              <a:rPr lang="es-EC" sz="2500" smtClean="0"/>
              <a:t>La empresaria señala que eligió el nombre porque una fragancia siempre genera un recuerdo</a:t>
            </a:r>
            <a:endParaRPr lang="es-ES" sz="2500" smtClean="0"/>
          </a:p>
          <a:p>
            <a:pPr eaLnBrk="1" hangingPunct="1">
              <a:buFont typeface="Wingdings" pitchFamily="2" charset="2"/>
              <a:buNone/>
            </a:pPr>
            <a:endParaRPr lang="es-ES" smtClean="0"/>
          </a:p>
        </p:txBody>
      </p:sp>
      <p:pic>
        <p:nvPicPr>
          <p:cNvPr id="15364" name="3 Marcador de contenido" descr="logoayrpaint.bmp"/>
          <p:cNvPicPr>
            <a:picLocks noChangeAspect="1"/>
          </p:cNvPicPr>
          <p:nvPr/>
        </p:nvPicPr>
        <p:blipFill>
          <a:blip r:embed="rId3"/>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Título"/>
          <p:cNvSpPr>
            <a:spLocks noGrp="1"/>
          </p:cNvSpPr>
          <p:nvPr>
            <p:ph type="title"/>
          </p:nvPr>
        </p:nvSpPr>
        <p:spPr>
          <a:xfrm>
            <a:off x="612775" y="228600"/>
            <a:ext cx="8153400" cy="990600"/>
          </a:xfrm>
        </p:spPr>
        <p:txBody>
          <a:bodyPr/>
          <a:lstStyle/>
          <a:p>
            <a:pPr eaLnBrk="1" hangingPunct="1"/>
            <a:r>
              <a:rPr lang="es-ES" smtClean="0"/>
              <a:t>Producto Mix </a:t>
            </a:r>
          </a:p>
        </p:txBody>
      </p:sp>
      <p:graphicFrame>
        <p:nvGraphicFramePr>
          <p:cNvPr id="4" name="Imagen 26"/>
          <p:cNvGraphicFramePr/>
          <p:nvPr/>
        </p:nvGraphicFramePr>
        <p:xfrm>
          <a:off x="1857356" y="1714488"/>
          <a:ext cx="5786478" cy="3643338"/>
        </p:xfrm>
        <a:graphic>
          <a:graphicData uri="http://schemas.openxmlformats.org/drawingml/2006/chart">
            <c:chart xmlns:c="http://schemas.openxmlformats.org/drawingml/2006/chart" xmlns:r="http://schemas.openxmlformats.org/officeDocument/2006/relationships" r:id="rId2"/>
          </a:graphicData>
        </a:graphic>
      </p:graphicFrame>
      <p:pic>
        <p:nvPicPr>
          <p:cNvPr id="61444" name="3 Marcador de contenido" descr="logoayrpaint.bmp"/>
          <p:cNvPicPr>
            <a:picLocks noChangeAspect="1"/>
          </p:cNvPicPr>
          <p:nvPr/>
        </p:nvPicPr>
        <p:blipFill>
          <a:blip r:embed="rId3"/>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571500" y="1071563"/>
          <a:ext cx="8286807" cy="5068634"/>
        </p:xfrm>
        <a:graphic>
          <a:graphicData uri="http://schemas.openxmlformats.org/drawingml/2006/table">
            <a:tbl>
              <a:tblPr>
                <a:tableStyleId>{9D7B26C5-4107-4FEC-AEDC-1716B250A1EF}</a:tableStyleId>
              </a:tblPr>
              <a:tblGrid>
                <a:gridCol w="2167102"/>
                <a:gridCol w="1082124"/>
                <a:gridCol w="1479856"/>
                <a:gridCol w="1615593"/>
                <a:gridCol w="1942132"/>
              </a:tblGrid>
              <a:tr h="335332">
                <a:tc gridSpan="5">
                  <a:txBody>
                    <a:bodyPr/>
                    <a:lstStyle/>
                    <a:p>
                      <a:pPr algn="ctr">
                        <a:lnSpc>
                          <a:spcPct val="200000"/>
                        </a:lnSpc>
                        <a:spcAft>
                          <a:spcPts val="0"/>
                        </a:spcAft>
                      </a:pPr>
                      <a:r>
                        <a:rPr lang="es-ES" sz="1600" dirty="0">
                          <a:solidFill>
                            <a:schemeClr val="bg1"/>
                          </a:solidFill>
                        </a:rPr>
                        <a:t>LISTADO DE LINEAS</a:t>
                      </a:r>
                      <a:endParaRPr lang="es-ES" sz="2000" dirty="0">
                        <a:solidFill>
                          <a:schemeClr val="bg1"/>
                        </a:solidFill>
                        <a:latin typeface="Times New Roman"/>
                        <a:ea typeface="Times New Roman"/>
                      </a:endParaRPr>
                    </a:p>
                  </a:txBody>
                  <a:tcPr marL="36812" marR="36812"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45353">
                <a:tc>
                  <a:txBody>
                    <a:bodyPr/>
                    <a:lstStyle/>
                    <a:p>
                      <a:pPr algn="just">
                        <a:lnSpc>
                          <a:spcPct val="200000"/>
                        </a:lnSpc>
                        <a:spcAft>
                          <a:spcPts val="0"/>
                        </a:spcAft>
                      </a:pPr>
                      <a:r>
                        <a:rPr lang="es-ES" sz="1600" b="1" dirty="0">
                          <a:solidFill>
                            <a:schemeClr val="tx2"/>
                          </a:solidFill>
                        </a:rPr>
                        <a:t>PERFUMES</a:t>
                      </a:r>
                      <a:endParaRPr lang="es-ES" sz="1600" b="1" dirty="0">
                        <a:solidFill>
                          <a:schemeClr val="tx2"/>
                        </a:solidFill>
                        <a:latin typeface="Times New Roman"/>
                        <a:ea typeface="Times New Roman"/>
                      </a:endParaRPr>
                    </a:p>
                  </a:txBody>
                  <a:tcPr marL="36812" marR="36812" marT="0" marB="0" anchor="b"/>
                </a:tc>
                <a:tc>
                  <a:txBody>
                    <a:bodyPr/>
                    <a:lstStyle/>
                    <a:p>
                      <a:pPr algn="just">
                        <a:lnSpc>
                          <a:spcPct val="200000"/>
                        </a:lnSpc>
                        <a:spcAft>
                          <a:spcPts val="0"/>
                        </a:spcAft>
                      </a:pPr>
                      <a:r>
                        <a:rPr lang="es-ES" sz="1600" b="1" dirty="0">
                          <a:solidFill>
                            <a:schemeClr val="tx2"/>
                          </a:solidFill>
                        </a:rPr>
                        <a:t>LINEA BAÑO</a:t>
                      </a:r>
                      <a:endParaRPr lang="es-ES" sz="1600" b="1" dirty="0">
                        <a:solidFill>
                          <a:schemeClr val="tx2"/>
                        </a:solidFill>
                        <a:latin typeface="Times New Roman"/>
                        <a:ea typeface="Times New Roman"/>
                      </a:endParaRPr>
                    </a:p>
                  </a:txBody>
                  <a:tcPr marL="36812" marR="36812" marT="0" marB="0" anchor="b"/>
                </a:tc>
                <a:tc>
                  <a:txBody>
                    <a:bodyPr/>
                    <a:lstStyle/>
                    <a:p>
                      <a:pPr algn="just">
                        <a:lnSpc>
                          <a:spcPct val="200000"/>
                        </a:lnSpc>
                        <a:spcAft>
                          <a:spcPts val="0"/>
                        </a:spcAft>
                      </a:pPr>
                      <a:r>
                        <a:rPr lang="es-ES" sz="1600" b="1" dirty="0">
                          <a:solidFill>
                            <a:schemeClr val="tx2"/>
                          </a:solidFill>
                        </a:rPr>
                        <a:t>COSMETICOS</a:t>
                      </a:r>
                      <a:endParaRPr lang="es-ES" sz="1600" b="1" dirty="0">
                        <a:solidFill>
                          <a:schemeClr val="tx2"/>
                        </a:solidFill>
                        <a:latin typeface="Times New Roman"/>
                        <a:ea typeface="Times New Roman"/>
                      </a:endParaRPr>
                    </a:p>
                  </a:txBody>
                  <a:tcPr marL="36812" marR="36812" marT="0" marB="0" anchor="b"/>
                </a:tc>
                <a:tc>
                  <a:txBody>
                    <a:bodyPr/>
                    <a:lstStyle/>
                    <a:p>
                      <a:pPr algn="just">
                        <a:lnSpc>
                          <a:spcPct val="200000"/>
                        </a:lnSpc>
                        <a:spcAft>
                          <a:spcPts val="0"/>
                        </a:spcAft>
                      </a:pPr>
                      <a:r>
                        <a:rPr lang="es-ES" sz="1600" b="1" dirty="0">
                          <a:solidFill>
                            <a:schemeClr val="tx2"/>
                          </a:solidFill>
                        </a:rPr>
                        <a:t>BISUTERIA</a:t>
                      </a:r>
                      <a:endParaRPr lang="es-ES" sz="1600" b="1" dirty="0">
                        <a:solidFill>
                          <a:schemeClr val="tx2"/>
                        </a:solidFill>
                        <a:latin typeface="Times New Roman"/>
                        <a:ea typeface="Times New Roman"/>
                      </a:endParaRPr>
                    </a:p>
                  </a:txBody>
                  <a:tcPr marL="36812" marR="36812" marT="0" marB="0" anchor="b"/>
                </a:tc>
                <a:tc>
                  <a:txBody>
                    <a:bodyPr/>
                    <a:lstStyle/>
                    <a:p>
                      <a:pPr algn="just">
                        <a:lnSpc>
                          <a:spcPct val="200000"/>
                        </a:lnSpc>
                        <a:spcAft>
                          <a:spcPts val="0"/>
                        </a:spcAft>
                      </a:pPr>
                      <a:r>
                        <a:rPr lang="es-ES" sz="1600" b="1" dirty="0">
                          <a:solidFill>
                            <a:schemeClr val="tx2"/>
                          </a:solidFill>
                        </a:rPr>
                        <a:t>ACCESORIOS</a:t>
                      </a:r>
                      <a:endParaRPr lang="es-ES" sz="1600" b="1" dirty="0">
                        <a:solidFill>
                          <a:schemeClr val="tx2"/>
                        </a:solidFill>
                        <a:latin typeface="Times New Roman"/>
                        <a:ea typeface="Times New Roman"/>
                      </a:endParaRPr>
                    </a:p>
                  </a:txBody>
                  <a:tcPr marL="36812" marR="36812" marT="0" marB="0" anchor="b"/>
                </a:tc>
              </a:tr>
              <a:tr h="274339">
                <a:tc>
                  <a:txBody>
                    <a:bodyPr/>
                    <a:lstStyle/>
                    <a:p>
                      <a:pPr algn="just">
                        <a:lnSpc>
                          <a:spcPct val="100000"/>
                        </a:lnSpc>
                        <a:spcAft>
                          <a:spcPts val="0"/>
                        </a:spcAft>
                      </a:pPr>
                      <a:r>
                        <a:rPr lang="es-ES" sz="1600" dirty="0"/>
                        <a:t>Eau de </a:t>
                      </a:r>
                      <a:r>
                        <a:rPr lang="es-ES" sz="1600" dirty="0" err="1" smtClean="0"/>
                        <a:t>Toillete</a:t>
                      </a:r>
                      <a:r>
                        <a:rPr lang="es-ES" sz="1600" dirty="0" smtClean="0"/>
                        <a:t> </a:t>
                      </a:r>
                      <a:r>
                        <a:rPr lang="es-ES" sz="1600" dirty="0"/>
                        <a:t>Hombre</a:t>
                      </a:r>
                      <a:endParaRPr lang="es-ES" sz="1600" dirty="0">
                        <a:latin typeface="Times New Roman"/>
                        <a:ea typeface="Times New Roman"/>
                      </a:endParaRPr>
                    </a:p>
                  </a:txBody>
                  <a:tcPr marL="36812" marR="36812" marT="0" marB="0" anchor="b"/>
                </a:tc>
                <a:tc>
                  <a:txBody>
                    <a:bodyPr/>
                    <a:lstStyle/>
                    <a:p>
                      <a:pPr algn="just">
                        <a:lnSpc>
                          <a:spcPct val="100000"/>
                        </a:lnSpc>
                        <a:spcAft>
                          <a:spcPts val="0"/>
                        </a:spcAft>
                      </a:pPr>
                      <a:r>
                        <a:rPr lang="es-ES" sz="1600"/>
                        <a:t>Talcos</a:t>
                      </a:r>
                      <a:endParaRPr lang="es-ES" sz="1600">
                        <a:latin typeface="Times New Roman"/>
                        <a:ea typeface="Times New Roman"/>
                      </a:endParaRPr>
                    </a:p>
                  </a:txBody>
                  <a:tcPr marL="36812" marR="36812" marT="0" marB="0" anchor="b"/>
                </a:tc>
                <a:tc>
                  <a:txBody>
                    <a:bodyPr/>
                    <a:lstStyle/>
                    <a:p>
                      <a:pPr algn="just">
                        <a:lnSpc>
                          <a:spcPct val="100000"/>
                        </a:lnSpc>
                        <a:spcAft>
                          <a:spcPts val="0"/>
                        </a:spcAft>
                      </a:pPr>
                      <a:r>
                        <a:rPr lang="es-ES" sz="1600"/>
                        <a:t> Labios</a:t>
                      </a:r>
                      <a:endParaRPr lang="es-ES" sz="1600">
                        <a:latin typeface="Times New Roman"/>
                        <a:ea typeface="Times New Roman"/>
                      </a:endParaRPr>
                    </a:p>
                  </a:txBody>
                  <a:tcPr marL="36812" marR="36812" marT="0" marB="0" anchor="b"/>
                </a:tc>
                <a:tc>
                  <a:txBody>
                    <a:bodyPr/>
                    <a:lstStyle/>
                    <a:p>
                      <a:pPr algn="just">
                        <a:lnSpc>
                          <a:spcPct val="100000"/>
                        </a:lnSpc>
                        <a:spcAft>
                          <a:spcPts val="0"/>
                        </a:spcAft>
                      </a:pPr>
                      <a:r>
                        <a:rPr lang="es-ES" sz="1600" dirty="0"/>
                        <a:t>Anillos</a:t>
                      </a:r>
                      <a:endParaRPr lang="es-ES" sz="1600" dirty="0">
                        <a:latin typeface="Times New Roman"/>
                        <a:ea typeface="Times New Roman"/>
                      </a:endParaRPr>
                    </a:p>
                  </a:txBody>
                  <a:tcPr marL="36812" marR="36812" marT="0" marB="0" anchor="b"/>
                </a:tc>
                <a:tc>
                  <a:txBody>
                    <a:bodyPr/>
                    <a:lstStyle/>
                    <a:p>
                      <a:pPr algn="just">
                        <a:lnSpc>
                          <a:spcPct val="100000"/>
                        </a:lnSpc>
                        <a:spcAft>
                          <a:spcPts val="0"/>
                        </a:spcAft>
                      </a:pPr>
                      <a:r>
                        <a:rPr lang="es-ES" sz="1600" dirty="0"/>
                        <a:t>Billeteras </a:t>
                      </a:r>
                      <a:endParaRPr lang="es-ES" sz="1600" dirty="0">
                        <a:latin typeface="Times New Roman"/>
                        <a:ea typeface="Times New Roman"/>
                      </a:endParaRPr>
                    </a:p>
                  </a:txBody>
                  <a:tcPr marL="36812" marR="36812" marT="0" marB="0" anchor="b"/>
                </a:tc>
              </a:tr>
              <a:tr h="274339">
                <a:tc>
                  <a:txBody>
                    <a:bodyPr/>
                    <a:lstStyle/>
                    <a:p>
                      <a:pPr algn="just">
                        <a:lnSpc>
                          <a:spcPct val="100000"/>
                        </a:lnSpc>
                        <a:spcAft>
                          <a:spcPts val="0"/>
                        </a:spcAft>
                      </a:pPr>
                      <a:r>
                        <a:rPr lang="es-ES" sz="1600" dirty="0"/>
                        <a:t>Eau de </a:t>
                      </a:r>
                      <a:r>
                        <a:rPr lang="es-ES" sz="1600" dirty="0" err="1"/>
                        <a:t>Toillete</a:t>
                      </a:r>
                      <a:r>
                        <a:rPr lang="es-ES" sz="1600" dirty="0"/>
                        <a:t> Mujer</a:t>
                      </a:r>
                      <a:endParaRPr lang="es-ES" sz="1600" dirty="0">
                        <a:latin typeface="Times New Roman"/>
                        <a:ea typeface="Times New Roman"/>
                      </a:endParaRPr>
                    </a:p>
                  </a:txBody>
                  <a:tcPr marL="36812" marR="36812" marT="0" marB="0" anchor="b"/>
                </a:tc>
                <a:tc>
                  <a:txBody>
                    <a:bodyPr/>
                    <a:lstStyle/>
                    <a:p>
                      <a:pPr algn="just">
                        <a:lnSpc>
                          <a:spcPct val="100000"/>
                        </a:lnSpc>
                        <a:spcAft>
                          <a:spcPts val="0"/>
                        </a:spcAft>
                      </a:pPr>
                      <a:r>
                        <a:rPr lang="es-ES" sz="1600"/>
                        <a:t>Cremas</a:t>
                      </a:r>
                      <a:endParaRPr lang="es-ES" sz="1600">
                        <a:latin typeface="Times New Roman"/>
                        <a:ea typeface="Times New Roman"/>
                      </a:endParaRPr>
                    </a:p>
                  </a:txBody>
                  <a:tcPr marL="36812" marR="36812" marT="0" marB="0" anchor="b"/>
                </a:tc>
                <a:tc>
                  <a:txBody>
                    <a:bodyPr/>
                    <a:lstStyle/>
                    <a:p>
                      <a:pPr algn="just">
                        <a:lnSpc>
                          <a:spcPct val="100000"/>
                        </a:lnSpc>
                        <a:spcAft>
                          <a:spcPts val="0"/>
                        </a:spcAft>
                      </a:pPr>
                      <a:r>
                        <a:rPr lang="es-ES" sz="1600"/>
                        <a:t> Ojos</a:t>
                      </a:r>
                      <a:endParaRPr lang="es-ES" sz="1600">
                        <a:latin typeface="Times New Roman"/>
                        <a:ea typeface="Times New Roman"/>
                      </a:endParaRPr>
                    </a:p>
                  </a:txBody>
                  <a:tcPr marL="36812" marR="36812" marT="0" marB="0" anchor="b"/>
                </a:tc>
                <a:tc>
                  <a:txBody>
                    <a:bodyPr/>
                    <a:lstStyle/>
                    <a:p>
                      <a:pPr algn="just">
                        <a:lnSpc>
                          <a:spcPct val="100000"/>
                        </a:lnSpc>
                        <a:spcAft>
                          <a:spcPts val="0"/>
                        </a:spcAft>
                      </a:pPr>
                      <a:r>
                        <a:rPr lang="es-ES" sz="1600"/>
                        <a:t>Aretes</a:t>
                      </a:r>
                      <a:endParaRPr lang="es-ES" sz="1600">
                        <a:latin typeface="Times New Roman"/>
                        <a:ea typeface="Times New Roman"/>
                      </a:endParaRPr>
                    </a:p>
                  </a:txBody>
                  <a:tcPr marL="36812" marR="36812" marT="0" marB="0" anchor="b"/>
                </a:tc>
                <a:tc>
                  <a:txBody>
                    <a:bodyPr/>
                    <a:lstStyle/>
                    <a:p>
                      <a:pPr algn="just">
                        <a:lnSpc>
                          <a:spcPct val="100000"/>
                        </a:lnSpc>
                        <a:spcAft>
                          <a:spcPts val="0"/>
                        </a:spcAft>
                      </a:pPr>
                      <a:r>
                        <a:rPr lang="es-ES" sz="1600"/>
                        <a:t>Monederos</a:t>
                      </a:r>
                      <a:endParaRPr lang="es-ES" sz="1600">
                        <a:latin typeface="Times New Roman"/>
                        <a:ea typeface="Times New Roman"/>
                      </a:endParaRPr>
                    </a:p>
                  </a:txBody>
                  <a:tcPr marL="36812" marR="36812" marT="0" marB="0" anchor="b"/>
                </a:tc>
              </a:tr>
              <a:tr h="274339">
                <a:tc>
                  <a:txBody>
                    <a:bodyPr/>
                    <a:lstStyle/>
                    <a:p>
                      <a:pPr algn="just">
                        <a:lnSpc>
                          <a:spcPct val="100000"/>
                        </a:lnSpc>
                        <a:spcAft>
                          <a:spcPts val="0"/>
                        </a:spcAft>
                      </a:pPr>
                      <a:r>
                        <a:rPr lang="es-ES" sz="1600" dirty="0"/>
                        <a:t>Eau de </a:t>
                      </a:r>
                      <a:r>
                        <a:rPr lang="es-ES" sz="1600" dirty="0" err="1"/>
                        <a:t>Toillete</a:t>
                      </a:r>
                      <a:r>
                        <a:rPr lang="es-ES" sz="1600" dirty="0"/>
                        <a:t> Unisex</a:t>
                      </a:r>
                      <a:endParaRPr lang="es-ES" sz="1600" dirty="0">
                        <a:latin typeface="Times New Roman"/>
                        <a:ea typeface="Times New Roman"/>
                      </a:endParaRPr>
                    </a:p>
                  </a:txBody>
                  <a:tcPr marL="36812" marR="36812" marT="0" marB="0" anchor="b"/>
                </a:tc>
                <a:tc>
                  <a:txBody>
                    <a:bodyPr/>
                    <a:lstStyle/>
                    <a:p>
                      <a:pPr algn="just">
                        <a:lnSpc>
                          <a:spcPct val="100000"/>
                        </a:lnSpc>
                        <a:spcAft>
                          <a:spcPts val="0"/>
                        </a:spcAft>
                      </a:pPr>
                      <a:r>
                        <a:rPr lang="es-ES" sz="1600"/>
                        <a:t>Aceites</a:t>
                      </a:r>
                      <a:endParaRPr lang="es-ES" sz="1600">
                        <a:latin typeface="Times New Roman"/>
                        <a:ea typeface="Times New Roman"/>
                      </a:endParaRPr>
                    </a:p>
                  </a:txBody>
                  <a:tcPr marL="36812" marR="36812" marT="0" marB="0" anchor="b"/>
                </a:tc>
                <a:tc>
                  <a:txBody>
                    <a:bodyPr/>
                    <a:lstStyle/>
                    <a:p>
                      <a:pPr algn="just">
                        <a:lnSpc>
                          <a:spcPct val="100000"/>
                        </a:lnSpc>
                        <a:spcAft>
                          <a:spcPts val="0"/>
                        </a:spcAft>
                      </a:pPr>
                      <a:r>
                        <a:rPr lang="es-ES" sz="1600"/>
                        <a:t> Rostro</a:t>
                      </a:r>
                      <a:endParaRPr lang="es-ES" sz="1600">
                        <a:latin typeface="Times New Roman"/>
                        <a:ea typeface="Times New Roman"/>
                      </a:endParaRPr>
                    </a:p>
                  </a:txBody>
                  <a:tcPr marL="36812" marR="36812" marT="0" marB="0" anchor="b"/>
                </a:tc>
                <a:tc>
                  <a:txBody>
                    <a:bodyPr/>
                    <a:lstStyle/>
                    <a:p>
                      <a:pPr algn="just">
                        <a:lnSpc>
                          <a:spcPct val="100000"/>
                        </a:lnSpc>
                        <a:spcAft>
                          <a:spcPts val="0"/>
                        </a:spcAft>
                      </a:pPr>
                      <a:r>
                        <a:rPr lang="es-ES" sz="1600"/>
                        <a:t>Collares</a:t>
                      </a:r>
                      <a:endParaRPr lang="es-ES" sz="1600">
                        <a:latin typeface="Times New Roman"/>
                        <a:ea typeface="Times New Roman"/>
                      </a:endParaRPr>
                    </a:p>
                  </a:txBody>
                  <a:tcPr marL="36812" marR="36812" marT="0" marB="0" anchor="b"/>
                </a:tc>
                <a:tc>
                  <a:txBody>
                    <a:bodyPr/>
                    <a:lstStyle/>
                    <a:p>
                      <a:pPr algn="just">
                        <a:lnSpc>
                          <a:spcPct val="100000"/>
                        </a:lnSpc>
                        <a:spcAft>
                          <a:spcPts val="0"/>
                        </a:spcAft>
                      </a:pPr>
                      <a:r>
                        <a:rPr lang="es-ES" sz="1600"/>
                        <a:t>Carteras de noche</a:t>
                      </a:r>
                      <a:endParaRPr lang="es-ES" sz="1600">
                        <a:latin typeface="Times New Roman"/>
                        <a:ea typeface="Times New Roman"/>
                      </a:endParaRPr>
                    </a:p>
                  </a:txBody>
                  <a:tcPr marL="36812" marR="36812" marT="0" marB="0" anchor="b"/>
                </a:tc>
              </a:tr>
              <a:tr h="274339">
                <a:tc>
                  <a:txBody>
                    <a:bodyPr/>
                    <a:lstStyle/>
                    <a:p>
                      <a:pPr algn="just">
                        <a:lnSpc>
                          <a:spcPct val="100000"/>
                        </a:lnSpc>
                        <a:spcAft>
                          <a:spcPts val="0"/>
                        </a:spcAft>
                      </a:pPr>
                      <a:r>
                        <a:rPr lang="es-ES" sz="1600" dirty="0"/>
                        <a:t>Eau de </a:t>
                      </a:r>
                      <a:r>
                        <a:rPr lang="es-ES" sz="1600" dirty="0" err="1"/>
                        <a:t>Parfum</a:t>
                      </a:r>
                      <a:r>
                        <a:rPr lang="es-ES" sz="1600" dirty="0"/>
                        <a:t> Hombre</a:t>
                      </a:r>
                      <a:endParaRPr lang="es-ES" sz="1600" dirty="0">
                        <a:latin typeface="Times New Roman"/>
                        <a:ea typeface="Times New Roman"/>
                      </a:endParaRPr>
                    </a:p>
                  </a:txBody>
                  <a:tcPr marL="36812" marR="36812" marT="0" marB="0" anchor="b"/>
                </a:tc>
                <a:tc>
                  <a:txBody>
                    <a:bodyPr/>
                    <a:lstStyle/>
                    <a:p>
                      <a:pPr algn="just">
                        <a:lnSpc>
                          <a:spcPct val="100000"/>
                        </a:lnSpc>
                        <a:spcAft>
                          <a:spcPts val="0"/>
                        </a:spcAft>
                      </a:pPr>
                      <a:r>
                        <a:rPr lang="es-ES" sz="1600" dirty="0"/>
                        <a:t>Exfoliantes</a:t>
                      </a:r>
                      <a:endParaRPr lang="es-ES" sz="1600" dirty="0">
                        <a:latin typeface="Times New Roman"/>
                        <a:ea typeface="Times New Roman"/>
                      </a:endParaRPr>
                    </a:p>
                  </a:txBody>
                  <a:tcPr marL="36812" marR="36812" marT="0" marB="0" anchor="b"/>
                </a:tc>
                <a:tc>
                  <a:txBody>
                    <a:bodyPr/>
                    <a:lstStyle/>
                    <a:p>
                      <a:pPr algn="just">
                        <a:lnSpc>
                          <a:spcPct val="100000"/>
                        </a:lnSpc>
                        <a:spcAft>
                          <a:spcPts val="0"/>
                        </a:spcAft>
                      </a:pPr>
                      <a:r>
                        <a:rPr lang="es-ES" sz="1600"/>
                        <a:t>Esmaltes</a:t>
                      </a:r>
                      <a:endParaRPr lang="es-ES" sz="1600">
                        <a:latin typeface="Times New Roman"/>
                        <a:ea typeface="Times New Roman"/>
                      </a:endParaRPr>
                    </a:p>
                  </a:txBody>
                  <a:tcPr marL="36812" marR="36812" marT="0" marB="0" anchor="b"/>
                </a:tc>
                <a:tc>
                  <a:txBody>
                    <a:bodyPr/>
                    <a:lstStyle/>
                    <a:p>
                      <a:pPr algn="just">
                        <a:lnSpc>
                          <a:spcPct val="100000"/>
                        </a:lnSpc>
                        <a:spcAft>
                          <a:spcPts val="0"/>
                        </a:spcAft>
                      </a:pPr>
                      <a:r>
                        <a:rPr lang="es-ES" sz="1600"/>
                        <a:t>Pulseras</a:t>
                      </a:r>
                      <a:endParaRPr lang="es-ES" sz="1600">
                        <a:latin typeface="Times New Roman"/>
                        <a:ea typeface="Times New Roman"/>
                      </a:endParaRPr>
                    </a:p>
                  </a:txBody>
                  <a:tcPr marL="36812" marR="36812" marT="0" marB="0" anchor="b"/>
                </a:tc>
                <a:tc>
                  <a:txBody>
                    <a:bodyPr/>
                    <a:lstStyle/>
                    <a:p>
                      <a:pPr algn="just">
                        <a:lnSpc>
                          <a:spcPct val="100000"/>
                        </a:lnSpc>
                        <a:spcAft>
                          <a:spcPts val="0"/>
                        </a:spcAft>
                      </a:pPr>
                      <a:r>
                        <a:rPr lang="es-ES" sz="1600"/>
                        <a:t>Encendedores</a:t>
                      </a:r>
                      <a:endParaRPr lang="es-ES" sz="1600">
                        <a:latin typeface="Times New Roman"/>
                        <a:ea typeface="Times New Roman"/>
                      </a:endParaRPr>
                    </a:p>
                  </a:txBody>
                  <a:tcPr marL="36812" marR="36812" marT="0" marB="0" anchor="b"/>
                </a:tc>
              </a:tr>
              <a:tr h="548677">
                <a:tc>
                  <a:txBody>
                    <a:bodyPr/>
                    <a:lstStyle/>
                    <a:p>
                      <a:pPr algn="just">
                        <a:lnSpc>
                          <a:spcPct val="100000"/>
                        </a:lnSpc>
                        <a:spcAft>
                          <a:spcPts val="0"/>
                        </a:spcAft>
                      </a:pPr>
                      <a:r>
                        <a:rPr lang="es-ES" sz="1600" dirty="0"/>
                        <a:t>Eau de </a:t>
                      </a:r>
                      <a:r>
                        <a:rPr lang="es-ES" sz="1600" dirty="0" err="1"/>
                        <a:t>Parfum</a:t>
                      </a:r>
                      <a:r>
                        <a:rPr lang="es-ES" sz="1600" dirty="0"/>
                        <a:t> Mujer</a:t>
                      </a:r>
                      <a:endParaRPr lang="es-ES" sz="1600" dirty="0">
                        <a:latin typeface="Times New Roman"/>
                        <a:ea typeface="Times New Roman"/>
                      </a:endParaRPr>
                    </a:p>
                  </a:txBody>
                  <a:tcPr marL="36812" marR="36812" marT="0" marB="0" anchor="b"/>
                </a:tc>
                <a:tc>
                  <a:txBody>
                    <a:bodyPr/>
                    <a:lstStyle/>
                    <a:p>
                      <a:pPr algn="just">
                        <a:lnSpc>
                          <a:spcPct val="100000"/>
                        </a:lnSpc>
                        <a:spcAft>
                          <a:spcPts val="0"/>
                        </a:spcAft>
                      </a:pPr>
                      <a:r>
                        <a:rPr lang="es-ES" sz="1600"/>
                        <a:t>Shower Gel</a:t>
                      </a:r>
                      <a:endParaRPr lang="es-ES" sz="1600">
                        <a:latin typeface="Times New Roman"/>
                        <a:ea typeface="Times New Roman"/>
                      </a:endParaRPr>
                    </a:p>
                  </a:txBody>
                  <a:tcPr marL="36812" marR="36812" marT="0" marB="0" anchor="b"/>
                </a:tc>
                <a:tc>
                  <a:txBody>
                    <a:bodyPr/>
                    <a:lstStyle/>
                    <a:p>
                      <a:pPr algn="just">
                        <a:lnSpc>
                          <a:spcPct val="100000"/>
                        </a:lnSpc>
                        <a:spcAft>
                          <a:spcPts val="0"/>
                        </a:spcAft>
                      </a:pPr>
                      <a:r>
                        <a:rPr lang="es-ES" sz="1600" dirty="0" smtClean="0"/>
                        <a:t>Accesorios</a:t>
                      </a:r>
                      <a:r>
                        <a:rPr lang="es-ES" sz="1600" baseline="0" dirty="0" smtClean="0"/>
                        <a:t> </a:t>
                      </a:r>
                      <a:r>
                        <a:rPr lang="es-ES" sz="1600" dirty="0" smtClean="0"/>
                        <a:t>de </a:t>
                      </a:r>
                      <a:r>
                        <a:rPr lang="es-ES" sz="1600" dirty="0"/>
                        <a:t>Maquillaje</a:t>
                      </a:r>
                      <a:endParaRPr lang="es-ES" sz="1600" dirty="0">
                        <a:latin typeface="Times New Roman"/>
                        <a:ea typeface="Times New Roman"/>
                      </a:endParaRPr>
                    </a:p>
                  </a:txBody>
                  <a:tcPr marL="36812" marR="36812" marT="0" marB="0" anchor="b"/>
                </a:tc>
                <a:tc>
                  <a:txBody>
                    <a:bodyPr/>
                    <a:lstStyle/>
                    <a:p>
                      <a:pPr algn="just">
                        <a:lnSpc>
                          <a:spcPct val="100000"/>
                        </a:lnSpc>
                        <a:spcAft>
                          <a:spcPts val="0"/>
                        </a:spcAft>
                      </a:pPr>
                      <a:r>
                        <a:rPr lang="es-ES" sz="1600" dirty="0"/>
                        <a:t>Binchas para el cabello</a:t>
                      </a:r>
                      <a:endParaRPr lang="es-ES" sz="1600" dirty="0">
                        <a:latin typeface="Times New Roman"/>
                        <a:ea typeface="Times New Roman"/>
                      </a:endParaRPr>
                    </a:p>
                  </a:txBody>
                  <a:tcPr marL="36812" marR="36812" marT="0" marB="0" anchor="b"/>
                </a:tc>
                <a:tc>
                  <a:txBody>
                    <a:bodyPr/>
                    <a:lstStyle/>
                    <a:p>
                      <a:pPr algn="just">
                        <a:lnSpc>
                          <a:spcPct val="100000"/>
                        </a:lnSpc>
                        <a:spcAft>
                          <a:spcPts val="0"/>
                        </a:spcAft>
                      </a:pPr>
                      <a:r>
                        <a:rPr lang="es-ES" sz="1600"/>
                        <a:t>Espejos de Cartera</a:t>
                      </a:r>
                      <a:endParaRPr lang="es-ES" sz="1600">
                        <a:latin typeface="Times New Roman"/>
                        <a:ea typeface="Times New Roman"/>
                      </a:endParaRPr>
                    </a:p>
                  </a:txBody>
                  <a:tcPr marL="36812" marR="36812" marT="0" marB="0" anchor="b"/>
                </a:tc>
              </a:tr>
              <a:tr h="548677">
                <a:tc>
                  <a:txBody>
                    <a:bodyPr/>
                    <a:lstStyle/>
                    <a:p>
                      <a:pPr algn="just">
                        <a:lnSpc>
                          <a:spcPct val="100000"/>
                        </a:lnSpc>
                        <a:spcAft>
                          <a:spcPts val="0"/>
                        </a:spcAft>
                      </a:pPr>
                      <a:r>
                        <a:rPr lang="es-ES" sz="1600"/>
                        <a:t>Eau de Cologne Hombre</a:t>
                      </a:r>
                      <a:endParaRPr lang="es-ES" sz="1600">
                        <a:latin typeface="Times New Roman"/>
                        <a:ea typeface="Times New Roman"/>
                      </a:endParaRPr>
                    </a:p>
                  </a:txBody>
                  <a:tcPr marL="36812" marR="36812" marT="0" marB="0" anchor="b"/>
                </a:tc>
                <a:tc>
                  <a:txBody>
                    <a:bodyPr/>
                    <a:lstStyle/>
                    <a:p>
                      <a:pPr algn="just">
                        <a:lnSpc>
                          <a:spcPct val="100000"/>
                        </a:lnSpc>
                        <a:spcAft>
                          <a:spcPts val="0"/>
                        </a:spcAft>
                      </a:pPr>
                      <a:r>
                        <a:rPr lang="es-ES" sz="1600"/>
                        <a:t>Shampoo</a:t>
                      </a:r>
                      <a:endParaRPr lang="es-ES" sz="1600">
                        <a:latin typeface="Times New Roman"/>
                        <a:ea typeface="Times New Roman"/>
                      </a:endParaRPr>
                    </a:p>
                  </a:txBody>
                  <a:tcPr marL="36812" marR="36812" marT="0" marB="0" anchor="b"/>
                </a:tc>
                <a:tc>
                  <a:txBody>
                    <a:bodyPr/>
                    <a:lstStyle/>
                    <a:p>
                      <a:pPr algn="just">
                        <a:lnSpc>
                          <a:spcPct val="100000"/>
                        </a:lnSpc>
                        <a:spcAft>
                          <a:spcPts val="0"/>
                        </a:spcAft>
                      </a:pPr>
                      <a:r>
                        <a:rPr lang="es-ES" sz="1600"/>
                        <a:t>Tratamientos Faciales</a:t>
                      </a:r>
                      <a:endParaRPr lang="es-ES" sz="1600">
                        <a:latin typeface="Times New Roman"/>
                        <a:ea typeface="Times New Roman"/>
                      </a:endParaRPr>
                    </a:p>
                  </a:txBody>
                  <a:tcPr marL="36812" marR="36812" marT="0" marB="0" anchor="b"/>
                </a:tc>
                <a:tc>
                  <a:txBody>
                    <a:bodyPr/>
                    <a:lstStyle/>
                    <a:p>
                      <a:pPr algn="just">
                        <a:lnSpc>
                          <a:spcPct val="100000"/>
                        </a:lnSpc>
                      </a:pPr>
                      <a:endParaRPr lang="es-ES" sz="1600" dirty="0">
                        <a:latin typeface="Calibri"/>
                      </a:endParaRPr>
                    </a:p>
                  </a:txBody>
                  <a:tcPr marL="36812" marR="36812" marT="0" marB="0" anchor="b"/>
                </a:tc>
                <a:tc>
                  <a:txBody>
                    <a:bodyPr/>
                    <a:lstStyle/>
                    <a:p>
                      <a:pPr algn="just">
                        <a:lnSpc>
                          <a:spcPct val="100000"/>
                        </a:lnSpc>
                        <a:spcAft>
                          <a:spcPts val="0"/>
                        </a:spcAft>
                      </a:pPr>
                      <a:r>
                        <a:rPr lang="es-ES" sz="1600"/>
                        <a:t>Pastilleros</a:t>
                      </a:r>
                      <a:endParaRPr lang="es-ES" sz="1600">
                        <a:latin typeface="Times New Roman"/>
                        <a:ea typeface="Times New Roman"/>
                      </a:endParaRPr>
                    </a:p>
                  </a:txBody>
                  <a:tcPr marL="36812" marR="36812" marT="0" marB="0" anchor="b"/>
                </a:tc>
              </a:tr>
              <a:tr h="548677">
                <a:tc>
                  <a:txBody>
                    <a:bodyPr/>
                    <a:lstStyle/>
                    <a:p>
                      <a:pPr algn="just">
                        <a:lnSpc>
                          <a:spcPct val="100000"/>
                        </a:lnSpc>
                        <a:spcAft>
                          <a:spcPts val="0"/>
                        </a:spcAft>
                      </a:pPr>
                      <a:r>
                        <a:rPr lang="es-ES" sz="1600"/>
                        <a:t>Eau de Cologne Mujer</a:t>
                      </a:r>
                      <a:endParaRPr lang="es-ES" sz="1600">
                        <a:latin typeface="Times New Roman"/>
                        <a:ea typeface="Times New Roman"/>
                      </a:endParaRPr>
                    </a:p>
                  </a:txBody>
                  <a:tcPr marL="36812" marR="36812" marT="0" marB="0" anchor="b"/>
                </a:tc>
                <a:tc>
                  <a:txBody>
                    <a:bodyPr/>
                    <a:lstStyle/>
                    <a:p>
                      <a:pPr algn="just">
                        <a:lnSpc>
                          <a:spcPct val="100000"/>
                        </a:lnSpc>
                      </a:pPr>
                      <a:endParaRPr lang="es-ES" sz="1600">
                        <a:latin typeface="Calibri"/>
                      </a:endParaRPr>
                    </a:p>
                  </a:txBody>
                  <a:tcPr marL="36812" marR="36812" marT="0" marB="0" anchor="b"/>
                </a:tc>
                <a:tc gridSpan="2">
                  <a:txBody>
                    <a:bodyPr/>
                    <a:lstStyle/>
                    <a:p>
                      <a:pPr algn="just">
                        <a:lnSpc>
                          <a:spcPct val="100000"/>
                        </a:lnSpc>
                        <a:spcAft>
                          <a:spcPts val="0"/>
                        </a:spcAft>
                      </a:pPr>
                      <a:r>
                        <a:rPr lang="es-ES" sz="1600"/>
                        <a:t>Tratamientos </a:t>
                      </a:r>
                    </a:p>
                    <a:p>
                      <a:pPr algn="just">
                        <a:lnSpc>
                          <a:spcPct val="100000"/>
                        </a:lnSpc>
                        <a:spcAft>
                          <a:spcPts val="0"/>
                        </a:spcAft>
                      </a:pPr>
                      <a:r>
                        <a:rPr lang="es-ES" sz="1600"/>
                        <a:t>Corporales</a:t>
                      </a:r>
                      <a:endParaRPr lang="es-ES" sz="1600">
                        <a:latin typeface="Times New Roman"/>
                        <a:ea typeface="Times New Roman"/>
                      </a:endParaRPr>
                    </a:p>
                  </a:txBody>
                  <a:tcPr marL="36812" marR="36812" marT="0" marB="0" anchor="b"/>
                </a:tc>
                <a:tc hMerge="1">
                  <a:txBody>
                    <a:bodyPr/>
                    <a:lstStyle/>
                    <a:p>
                      <a:endParaRPr lang="es-ES"/>
                    </a:p>
                  </a:txBody>
                  <a:tcPr/>
                </a:tc>
                <a:tc>
                  <a:txBody>
                    <a:bodyPr/>
                    <a:lstStyle/>
                    <a:p>
                      <a:pPr algn="just">
                        <a:lnSpc>
                          <a:spcPct val="100000"/>
                        </a:lnSpc>
                        <a:spcAft>
                          <a:spcPts val="0"/>
                        </a:spcAft>
                      </a:pPr>
                      <a:r>
                        <a:rPr lang="es-ES" sz="1600"/>
                        <a:t>Perfumeros</a:t>
                      </a:r>
                      <a:endParaRPr lang="es-ES" sz="1600">
                        <a:latin typeface="Times New Roman"/>
                        <a:ea typeface="Times New Roman"/>
                      </a:endParaRPr>
                    </a:p>
                  </a:txBody>
                  <a:tcPr marL="36812" marR="36812" marT="0" marB="0" anchor="b"/>
                </a:tc>
              </a:tr>
              <a:tr h="313530">
                <a:tc>
                  <a:txBody>
                    <a:bodyPr/>
                    <a:lstStyle/>
                    <a:p>
                      <a:pPr algn="just">
                        <a:lnSpc>
                          <a:spcPct val="100000"/>
                        </a:lnSpc>
                        <a:spcAft>
                          <a:spcPts val="0"/>
                        </a:spcAft>
                      </a:pPr>
                      <a:r>
                        <a:rPr lang="es-ES" sz="1600"/>
                        <a:t>After Shave</a:t>
                      </a:r>
                      <a:endParaRPr lang="es-ES" sz="1600">
                        <a:latin typeface="Times New Roman"/>
                        <a:ea typeface="Times New Roman"/>
                      </a:endParaRPr>
                    </a:p>
                  </a:txBody>
                  <a:tcPr marL="36812" marR="36812" marT="0" marB="0" anchor="b"/>
                </a:tc>
                <a:tc>
                  <a:txBody>
                    <a:bodyPr/>
                    <a:lstStyle/>
                    <a:p>
                      <a:pPr algn="just">
                        <a:lnSpc>
                          <a:spcPct val="100000"/>
                        </a:lnSpc>
                      </a:pPr>
                      <a:endParaRPr lang="es-ES" sz="1600">
                        <a:latin typeface="Calibri"/>
                      </a:endParaRPr>
                    </a:p>
                  </a:txBody>
                  <a:tcPr marL="36812" marR="36812" marT="0" marB="0" anchor="b"/>
                </a:tc>
                <a:tc>
                  <a:txBody>
                    <a:bodyPr/>
                    <a:lstStyle/>
                    <a:p>
                      <a:pPr algn="just">
                        <a:lnSpc>
                          <a:spcPct val="100000"/>
                        </a:lnSpc>
                      </a:pPr>
                      <a:endParaRPr lang="es-ES" sz="1600">
                        <a:latin typeface="Calibri"/>
                      </a:endParaRPr>
                    </a:p>
                  </a:txBody>
                  <a:tcPr marL="36812" marR="36812" marT="0" marB="0" anchor="b"/>
                </a:tc>
                <a:tc>
                  <a:txBody>
                    <a:bodyPr/>
                    <a:lstStyle/>
                    <a:p>
                      <a:pPr algn="just">
                        <a:lnSpc>
                          <a:spcPct val="100000"/>
                        </a:lnSpc>
                      </a:pPr>
                      <a:endParaRPr lang="es-ES" sz="1600">
                        <a:latin typeface="Calibri"/>
                      </a:endParaRPr>
                    </a:p>
                  </a:txBody>
                  <a:tcPr marL="36812" marR="36812" marT="0" marB="0" anchor="b"/>
                </a:tc>
                <a:tc>
                  <a:txBody>
                    <a:bodyPr/>
                    <a:lstStyle/>
                    <a:p>
                      <a:pPr algn="just">
                        <a:lnSpc>
                          <a:spcPct val="100000"/>
                        </a:lnSpc>
                        <a:spcAft>
                          <a:spcPts val="0"/>
                        </a:spcAft>
                      </a:pPr>
                      <a:r>
                        <a:rPr lang="es-ES" sz="1600"/>
                        <a:t>Plumas</a:t>
                      </a:r>
                      <a:endParaRPr lang="es-ES" sz="1600">
                        <a:latin typeface="Times New Roman"/>
                        <a:ea typeface="Times New Roman"/>
                      </a:endParaRPr>
                    </a:p>
                  </a:txBody>
                  <a:tcPr marL="36812" marR="36812" marT="0" marB="0" anchor="b"/>
                </a:tc>
              </a:tr>
              <a:tr h="548677">
                <a:tc gridSpan="2">
                  <a:txBody>
                    <a:bodyPr/>
                    <a:lstStyle/>
                    <a:p>
                      <a:pPr algn="just">
                        <a:lnSpc>
                          <a:spcPct val="100000"/>
                        </a:lnSpc>
                        <a:spcAft>
                          <a:spcPts val="0"/>
                        </a:spcAft>
                      </a:pPr>
                      <a:r>
                        <a:rPr lang="es-ES" sz="1600" dirty="0"/>
                        <a:t>Estuches de Hombre </a:t>
                      </a:r>
                    </a:p>
                    <a:p>
                      <a:pPr algn="just">
                        <a:lnSpc>
                          <a:spcPct val="100000"/>
                        </a:lnSpc>
                        <a:spcAft>
                          <a:spcPts val="0"/>
                        </a:spcAft>
                      </a:pPr>
                      <a:r>
                        <a:rPr lang="es-ES" sz="1600" dirty="0"/>
                        <a:t>y Mujer</a:t>
                      </a:r>
                      <a:endParaRPr lang="es-ES" sz="1600" dirty="0">
                        <a:latin typeface="Times New Roman"/>
                        <a:ea typeface="Times New Roman"/>
                      </a:endParaRPr>
                    </a:p>
                  </a:txBody>
                  <a:tcPr marL="36812" marR="36812" marT="0" marB="0" anchor="b"/>
                </a:tc>
                <a:tc hMerge="1">
                  <a:txBody>
                    <a:bodyPr/>
                    <a:lstStyle/>
                    <a:p>
                      <a:endParaRPr lang="es-ES"/>
                    </a:p>
                  </a:txBody>
                  <a:tcPr/>
                </a:tc>
                <a:tc>
                  <a:txBody>
                    <a:bodyPr/>
                    <a:lstStyle/>
                    <a:p>
                      <a:pPr algn="just">
                        <a:lnSpc>
                          <a:spcPct val="100000"/>
                        </a:lnSpc>
                        <a:spcAft>
                          <a:spcPts val="0"/>
                        </a:spcAft>
                      </a:pPr>
                      <a:r>
                        <a:rPr lang="es-ES" sz="1600"/>
                        <a:t> </a:t>
                      </a:r>
                      <a:endParaRPr lang="es-ES" sz="1600">
                        <a:latin typeface="Times New Roman"/>
                        <a:ea typeface="Times New Roman"/>
                      </a:endParaRPr>
                    </a:p>
                  </a:txBody>
                  <a:tcPr marL="36812" marR="36812" marT="0" marB="0" anchor="b"/>
                </a:tc>
                <a:tc>
                  <a:txBody>
                    <a:bodyPr/>
                    <a:lstStyle/>
                    <a:p>
                      <a:pPr algn="just">
                        <a:lnSpc>
                          <a:spcPct val="100000"/>
                        </a:lnSpc>
                        <a:spcAft>
                          <a:spcPts val="0"/>
                        </a:spcAft>
                      </a:pPr>
                      <a:r>
                        <a:rPr lang="es-ES" sz="1600"/>
                        <a:t> </a:t>
                      </a:r>
                      <a:endParaRPr lang="es-ES" sz="1600">
                        <a:latin typeface="Times New Roman"/>
                        <a:ea typeface="Times New Roman"/>
                      </a:endParaRPr>
                    </a:p>
                  </a:txBody>
                  <a:tcPr marL="36812" marR="36812" marT="0" marB="0" anchor="b"/>
                </a:tc>
                <a:tc>
                  <a:txBody>
                    <a:bodyPr/>
                    <a:lstStyle/>
                    <a:p>
                      <a:pPr algn="just">
                        <a:lnSpc>
                          <a:spcPct val="100000"/>
                        </a:lnSpc>
                        <a:spcAft>
                          <a:spcPts val="0"/>
                        </a:spcAft>
                      </a:pPr>
                      <a:r>
                        <a:rPr lang="es-ES" sz="1600" dirty="0"/>
                        <a:t>Relojes</a:t>
                      </a:r>
                      <a:endParaRPr lang="es-ES" sz="1600" dirty="0">
                        <a:latin typeface="Times New Roman"/>
                        <a:ea typeface="Times New Roman"/>
                      </a:endParaRPr>
                    </a:p>
                  </a:txBody>
                  <a:tcPr marL="36812" marR="36812" marT="0" marB="0" anchor="b"/>
                </a:tc>
              </a:tr>
            </a:tbl>
          </a:graphicData>
        </a:graphic>
      </p:graphicFrame>
      <p:pic>
        <p:nvPicPr>
          <p:cNvPr id="62518" name="3 Marcador de contenido" descr="logoayrpaint.bmp"/>
          <p:cNvPicPr>
            <a:picLocks noChangeAspect="1"/>
          </p:cNvPicPr>
          <p:nvPr/>
        </p:nvPicPr>
        <p:blipFill>
          <a:blip r:embed="rId2"/>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Título"/>
          <p:cNvSpPr>
            <a:spLocks noGrp="1"/>
          </p:cNvSpPr>
          <p:nvPr>
            <p:ph type="title"/>
          </p:nvPr>
        </p:nvSpPr>
        <p:spPr>
          <a:xfrm>
            <a:off x="612775" y="228600"/>
            <a:ext cx="8153400" cy="990600"/>
          </a:xfrm>
        </p:spPr>
        <p:txBody>
          <a:bodyPr/>
          <a:lstStyle/>
          <a:p>
            <a:pPr eaLnBrk="1" hangingPunct="1"/>
            <a:r>
              <a:rPr lang="es-ES" smtClean="0"/>
              <a:t>Marcas de mayor venta</a:t>
            </a:r>
          </a:p>
        </p:txBody>
      </p:sp>
      <p:pic>
        <p:nvPicPr>
          <p:cNvPr id="63491" name="3 Imagen"/>
          <p:cNvPicPr>
            <a:picLocks noChangeAspect="1" noChangeArrowheads="1"/>
          </p:cNvPicPr>
          <p:nvPr/>
        </p:nvPicPr>
        <p:blipFill>
          <a:blip r:embed="rId2"/>
          <a:srcRect/>
          <a:stretch>
            <a:fillRect/>
          </a:stretch>
        </p:blipFill>
        <p:spPr bwMode="auto">
          <a:xfrm>
            <a:off x="714375" y="1785938"/>
            <a:ext cx="8001000" cy="4214812"/>
          </a:xfrm>
          <a:prstGeom prst="rect">
            <a:avLst/>
          </a:prstGeom>
          <a:noFill/>
          <a:ln w="9525">
            <a:noFill/>
            <a:miter lim="800000"/>
            <a:headEnd/>
            <a:tailEnd/>
          </a:ln>
        </p:spPr>
      </p:pic>
      <p:pic>
        <p:nvPicPr>
          <p:cNvPr id="63492" name="3 Marcador de contenido" descr="logoayrpaint.bmp"/>
          <p:cNvPicPr>
            <a:picLocks noChangeAspect="1"/>
          </p:cNvPicPr>
          <p:nvPr/>
        </p:nvPicPr>
        <p:blipFill>
          <a:blip r:embed="rId3"/>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Título"/>
          <p:cNvSpPr>
            <a:spLocks noGrp="1"/>
          </p:cNvSpPr>
          <p:nvPr>
            <p:ph type="title"/>
          </p:nvPr>
        </p:nvSpPr>
        <p:spPr>
          <a:xfrm>
            <a:off x="612775" y="228600"/>
            <a:ext cx="8153400" cy="990600"/>
          </a:xfrm>
        </p:spPr>
        <p:txBody>
          <a:bodyPr/>
          <a:lstStyle/>
          <a:p>
            <a:r>
              <a:rPr lang="es-ES" smtClean="0"/>
              <a:t>Marcas de mayor venta</a:t>
            </a:r>
          </a:p>
        </p:txBody>
      </p:sp>
      <p:sp>
        <p:nvSpPr>
          <p:cNvPr id="64515" name="2 Marcador de contenido"/>
          <p:cNvSpPr>
            <a:spLocks noGrp="1"/>
          </p:cNvSpPr>
          <p:nvPr>
            <p:ph sz="quarter" idx="1"/>
          </p:nvPr>
        </p:nvSpPr>
        <p:spPr>
          <a:xfrm>
            <a:off x="2000250" y="1600200"/>
            <a:ext cx="6765925" cy="4495800"/>
          </a:xfrm>
        </p:spPr>
        <p:txBody>
          <a:bodyPr/>
          <a:lstStyle/>
          <a:p>
            <a:pPr algn="just"/>
            <a:r>
              <a:rPr lang="es-ES" sz="2400" b="1" i="1" smtClean="0"/>
              <a:t> Tipo de Aroma</a:t>
            </a:r>
            <a:r>
              <a:rPr lang="es-ES" sz="2400" i="1" smtClean="0"/>
              <a:t> Floral-Oriental-Vainilla</a:t>
            </a:r>
            <a:r>
              <a:rPr lang="es-ES" sz="2400" smtClean="0"/>
              <a:t>. Lolita creó su primer perfume en 1997 de la mujer "Lolita Lempicka</a:t>
            </a:r>
          </a:p>
          <a:p>
            <a:pPr algn="just"/>
            <a:r>
              <a:rPr lang="es-ES" sz="2400" b="1" i="1" smtClean="0"/>
              <a:t>Tipo de Aroma</a:t>
            </a:r>
            <a:r>
              <a:rPr lang="es-ES" sz="2400" i="1" smtClean="0"/>
              <a:t> Oriental-Floral</a:t>
            </a:r>
            <a:r>
              <a:rPr lang="es-ES" sz="2400" smtClean="0"/>
              <a:t>, el primer perfume Clinique Happy salió al mercado en 1999.</a:t>
            </a:r>
          </a:p>
          <a:p>
            <a:pPr algn="just"/>
            <a:r>
              <a:rPr lang="es-ES" sz="2400" b="1" i="1" smtClean="0"/>
              <a:t>Tipo de Aroma</a:t>
            </a:r>
            <a:r>
              <a:rPr lang="es-ES" sz="2400" i="1" smtClean="0"/>
              <a:t> Floral-Oriental.</a:t>
            </a:r>
            <a:r>
              <a:rPr lang="es-ES" sz="2400" smtClean="0"/>
              <a:t> Mont Blanc lanza su primer perfume en el 2001 llamado Presénce. </a:t>
            </a:r>
          </a:p>
          <a:p>
            <a:pPr algn="just"/>
            <a:r>
              <a:rPr lang="es-ES" sz="2400" b="1" i="1" smtClean="0"/>
              <a:t>Tipo de Aroma</a:t>
            </a:r>
            <a:r>
              <a:rPr lang="es-ES_tradnl" sz="2400" i="1" smtClean="0"/>
              <a:t> hespéride (notas de tomillo, romero y estragón).</a:t>
            </a:r>
            <a:r>
              <a:rPr lang="es-ES_tradnl" sz="2400" smtClean="0"/>
              <a:t> Chanel No. 5 Gabrielle Chanel eligió la quinta esencia en 1921 </a:t>
            </a:r>
          </a:p>
          <a:p>
            <a:endParaRPr lang="es-ES_tradnl" sz="2400" smtClean="0"/>
          </a:p>
          <a:p>
            <a:endParaRPr lang="es-ES" sz="2400" smtClean="0"/>
          </a:p>
        </p:txBody>
      </p:sp>
      <p:pic>
        <p:nvPicPr>
          <p:cNvPr id="64516" name="Imagen 28"/>
          <p:cNvPicPr>
            <a:picLocks noChangeAspect="1" noChangeArrowheads="1"/>
          </p:cNvPicPr>
          <p:nvPr/>
        </p:nvPicPr>
        <p:blipFill>
          <a:blip r:embed="rId2"/>
          <a:srcRect/>
          <a:stretch>
            <a:fillRect/>
          </a:stretch>
        </p:blipFill>
        <p:spPr bwMode="auto">
          <a:xfrm>
            <a:off x="857250" y="1571625"/>
            <a:ext cx="714375" cy="836613"/>
          </a:xfrm>
          <a:prstGeom prst="rect">
            <a:avLst/>
          </a:prstGeom>
          <a:noFill/>
          <a:ln w="9525">
            <a:noFill/>
            <a:miter lim="800000"/>
            <a:headEnd/>
            <a:tailEnd/>
          </a:ln>
        </p:spPr>
      </p:pic>
      <p:pic>
        <p:nvPicPr>
          <p:cNvPr id="64517" name="Imagen 30"/>
          <p:cNvPicPr>
            <a:picLocks noChangeAspect="1" noChangeArrowheads="1"/>
          </p:cNvPicPr>
          <p:nvPr/>
        </p:nvPicPr>
        <p:blipFill>
          <a:blip r:embed="rId3"/>
          <a:srcRect/>
          <a:stretch>
            <a:fillRect/>
          </a:stretch>
        </p:blipFill>
        <p:spPr bwMode="auto">
          <a:xfrm>
            <a:off x="857250" y="2571750"/>
            <a:ext cx="663575" cy="706438"/>
          </a:xfrm>
          <a:prstGeom prst="rect">
            <a:avLst/>
          </a:prstGeom>
          <a:noFill/>
          <a:ln w="9525">
            <a:noFill/>
            <a:miter lim="800000"/>
            <a:headEnd/>
            <a:tailEnd/>
          </a:ln>
        </p:spPr>
      </p:pic>
      <p:pic>
        <p:nvPicPr>
          <p:cNvPr id="64518" name="Imagen 32"/>
          <p:cNvPicPr>
            <a:picLocks noChangeAspect="1" noChangeArrowheads="1"/>
          </p:cNvPicPr>
          <p:nvPr/>
        </p:nvPicPr>
        <p:blipFill>
          <a:blip r:embed="rId4"/>
          <a:srcRect/>
          <a:stretch>
            <a:fillRect/>
          </a:stretch>
        </p:blipFill>
        <p:spPr bwMode="auto">
          <a:xfrm>
            <a:off x="928688" y="3500438"/>
            <a:ext cx="533400" cy="1000125"/>
          </a:xfrm>
          <a:prstGeom prst="rect">
            <a:avLst/>
          </a:prstGeom>
          <a:noFill/>
          <a:ln w="9525">
            <a:noFill/>
            <a:miter lim="800000"/>
            <a:headEnd/>
            <a:tailEnd/>
          </a:ln>
        </p:spPr>
      </p:pic>
      <p:pic>
        <p:nvPicPr>
          <p:cNvPr id="64519" name="Imagen 34"/>
          <p:cNvPicPr>
            <a:picLocks noChangeAspect="1" noChangeArrowheads="1"/>
          </p:cNvPicPr>
          <p:nvPr/>
        </p:nvPicPr>
        <p:blipFill>
          <a:blip r:embed="rId5"/>
          <a:srcRect/>
          <a:stretch>
            <a:fillRect/>
          </a:stretch>
        </p:blipFill>
        <p:spPr bwMode="auto">
          <a:xfrm>
            <a:off x="928688" y="4786313"/>
            <a:ext cx="571500" cy="1071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Título"/>
          <p:cNvSpPr>
            <a:spLocks noGrp="1"/>
          </p:cNvSpPr>
          <p:nvPr>
            <p:ph type="title"/>
          </p:nvPr>
        </p:nvSpPr>
        <p:spPr>
          <a:xfrm>
            <a:off x="612775" y="228600"/>
            <a:ext cx="8153400" cy="990600"/>
          </a:xfrm>
        </p:spPr>
        <p:txBody>
          <a:bodyPr/>
          <a:lstStyle/>
          <a:p>
            <a:r>
              <a:rPr lang="es-ES" smtClean="0"/>
              <a:t>Marcas de mayor venta</a:t>
            </a:r>
          </a:p>
        </p:txBody>
      </p:sp>
      <p:sp>
        <p:nvSpPr>
          <p:cNvPr id="65539" name="2 Marcador de contenido"/>
          <p:cNvSpPr>
            <a:spLocks noGrp="1"/>
          </p:cNvSpPr>
          <p:nvPr>
            <p:ph sz="quarter" idx="1"/>
          </p:nvPr>
        </p:nvSpPr>
        <p:spPr>
          <a:xfrm>
            <a:off x="2143125" y="1600200"/>
            <a:ext cx="6623050" cy="4495800"/>
          </a:xfrm>
        </p:spPr>
        <p:txBody>
          <a:bodyPr/>
          <a:lstStyle/>
          <a:p>
            <a:pPr algn="just"/>
            <a:r>
              <a:rPr lang="es-ES" sz="2400" b="1" i="1" smtClean="0"/>
              <a:t>Tipo de Aroma </a:t>
            </a:r>
            <a:r>
              <a:rPr lang="es-ES" sz="2400" i="1" smtClean="0"/>
              <a:t>Oriental-Madera (vainilla, pachuli y sándalo).</a:t>
            </a:r>
            <a:r>
              <a:rPr lang="es-ES" sz="2400" smtClean="0"/>
              <a:t> Hubert de Givenchy, un modisto muy famoso. En 1957 lanza sus dos primeros perfumes: Le De y L’Interdit</a:t>
            </a:r>
          </a:p>
          <a:p>
            <a:pPr algn="just"/>
            <a:r>
              <a:rPr lang="es-ES" sz="2400" smtClean="0"/>
              <a:t> </a:t>
            </a:r>
            <a:r>
              <a:rPr lang="es-ES" sz="2400" b="1" i="1" smtClean="0"/>
              <a:t>Tipo de Aroma</a:t>
            </a:r>
            <a:r>
              <a:rPr lang="es-ES" sz="2400" i="1" smtClean="0"/>
              <a:t> Hespéride-Aromático (romero. tomillo y estragón)</a:t>
            </a:r>
            <a:r>
              <a:rPr lang="es-ES" sz="2400" smtClean="0"/>
              <a:t>. En 1935 Armand Petijean, quien lanza su marca con cinco primeros perfumes entre los cuales Tropiques y Kypre. </a:t>
            </a:r>
          </a:p>
          <a:p>
            <a:pPr algn="just"/>
            <a:r>
              <a:rPr lang="es-ES" sz="2400" b="1" i="1" smtClean="0"/>
              <a:t>Tipo de Aroma</a:t>
            </a:r>
            <a:r>
              <a:rPr lang="es-ES" sz="2400" i="1" smtClean="0"/>
              <a:t> Oriental-Floral-Madera</a:t>
            </a:r>
            <a:r>
              <a:rPr lang="es-ES" sz="2400" smtClean="0"/>
              <a:t>. El lanzamiento de perfumes como Obsession (en 1985), Escape y Eternity en 1998. </a:t>
            </a:r>
          </a:p>
          <a:p>
            <a:pPr algn="just"/>
            <a:endParaRPr lang="es-ES" sz="2400" smtClean="0"/>
          </a:p>
        </p:txBody>
      </p:sp>
      <p:pic>
        <p:nvPicPr>
          <p:cNvPr id="65540" name="Imagen 36"/>
          <p:cNvPicPr>
            <a:picLocks noChangeAspect="1" noChangeArrowheads="1"/>
          </p:cNvPicPr>
          <p:nvPr/>
        </p:nvPicPr>
        <p:blipFill>
          <a:blip r:embed="rId2"/>
          <a:srcRect/>
          <a:stretch>
            <a:fillRect/>
          </a:stretch>
        </p:blipFill>
        <p:spPr bwMode="auto">
          <a:xfrm>
            <a:off x="714375" y="1714500"/>
            <a:ext cx="768350" cy="928688"/>
          </a:xfrm>
          <a:prstGeom prst="rect">
            <a:avLst/>
          </a:prstGeom>
          <a:noFill/>
          <a:ln w="9525">
            <a:noFill/>
            <a:miter lim="800000"/>
            <a:headEnd/>
            <a:tailEnd/>
          </a:ln>
        </p:spPr>
      </p:pic>
      <p:pic>
        <p:nvPicPr>
          <p:cNvPr id="65541" name="Imagen 38"/>
          <p:cNvPicPr>
            <a:picLocks noChangeAspect="1" noChangeArrowheads="1"/>
          </p:cNvPicPr>
          <p:nvPr/>
        </p:nvPicPr>
        <p:blipFill>
          <a:blip r:embed="rId3"/>
          <a:srcRect/>
          <a:stretch>
            <a:fillRect/>
          </a:stretch>
        </p:blipFill>
        <p:spPr bwMode="auto">
          <a:xfrm>
            <a:off x="714375" y="3143250"/>
            <a:ext cx="798513" cy="857250"/>
          </a:xfrm>
          <a:prstGeom prst="rect">
            <a:avLst/>
          </a:prstGeom>
          <a:noFill/>
          <a:ln w="9525">
            <a:noFill/>
            <a:miter lim="800000"/>
            <a:headEnd/>
            <a:tailEnd/>
          </a:ln>
        </p:spPr>
      </p:pic>
      <p:pic>
        <p:nvPicPr>
          <p:cNvPr id="65542" name="Imagen 40"/>
          <p:cNvPicPr>
            <a:picLocks noChangeAspect="1" noChangeArrowheads="1"/>
          </p:cNvPicPr>
          <p:nvPr/>
        </p:nvPicPr>
        <p:blipFill>
          <a:blip r:embed="rId4"/>
          <a:srcRect/>
          <a:stretch>
            <a:fillRect/>
          </a:stretch>
        </p:blipFill>
        <p:spPr bwMode="auto">
          <a:xfrm>
            <a:off x="714375" y="4714875"/>
            <a:ext cx="1246188" cy="928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Título"/>
          <p:cNvSpPr>
            <a:spLocks noGrp="1"/>
          </p:cNvSpPr>
          <p:nvPr>
            <p:ph type="title"/>
          </p:nvPr>
        </p:nvSpPr>
        <p:spPr>
          <a:xfrm>
            <a:off x="612775" y="228600"/>
            <a:ext cx="8153400" cy="990600"/>
          </a:xfrm>
        </p:spPr>
        <p:txBody>
          <a:bodyPr/>
          <a:lstStyle/>
          <a:p>
            <a:r>
              <a:rPr lang="es-ES" smtClean="0"/>
              <a:t>Marcas de mayor venta</a:t>
            </a:r>
          </a:p>
        </p:txBody>
      </p:sp>
      <p:sp>
        <p:nvSpPr>
          <p:cNvPr id="66563" name="2 Marcador de contenido"/>
          <p:cNvSpPr>
            <a:spLocks noGrp="1"/>
          </p:cNvSpPr>
          <p:nvPr>
            <p:ph sz="quarter" idx="1"/>
          </p:nvPr>
        </p:nvSpPr>
        <p:spPr>
          <a:xfrm>
            <a:off x="2071688" y="1600200"/>
            <a:ext cx="6694487" cy="4495800"/>
          </a:xfrm>
        </p:spPr>
        <p:txBody>
          <a:bodyPr/>
          <a:lstStyle/>
          <a:p>
            <a:pPr algn="just"/>
            <a:r>
              <a:rPr lang="es-ES" sz="2400" b="1" i="1" smtClean="0"/>
              <a:t>Tipo de Aroma</a:t>
            </a:r>
            <a:r>
              <a:rPr lang="es-ES" sz="2400" i="1" smtClean="0"/>
              <a:t> Chipre-Floral (rosa y jazmín), Hespéride-Aromático. </a:t>
            </a:r>
            <a:r>
              <a:rPr lang="es-ES" sz="2400" smtClean="0"/>
              <a:t>El primer perfume “Miss Dior” creado en 1948. </a:t>
            </a:r>
          </a:p>
          <a:p>
            <a:pPr algn="just"/>
            <a:r>
              <a:rPr lang="es-ES" sz="2400" b="1" i="1" smtClean="0"/>
              <a:t>Tipo de Aroma</a:t>
            </a:r>
            <a:r>
              <a:rPr lang="es-ES" sz="2400" i="1" smtClean="0"/>
              <a:t> Aromática-Agreste (menta, lavanda, pachuli, cedros) </a:t>
            </a:r>
            <a:r>
              <a:rPr lang="es-ES" sz="2400" smtClean="0"/>
              <a:t>El diseño de la fragancia más popular de Hugo Boss creada en 1995, estaría inspirado en las cantimploras de las tropas alemanas. </a:t>
            </a:r>
          </a:p>
          <a:p>
            <a:pPr algn="just"/>
            <a:r>
              <a:rPr lang="es-ES" sz="2400" b="1" i="1" smtClean="0"/>
              <a:t>Tipo de Aroma</a:t>
            </a:r>
            <a:r>
              <a:rPr lang="es-ES" sz="2400" smtClean="0"/>
              <a:t> </a:t>
            </a:r>
            <a:r>
              <a:rPr lang="es-ES" sz="2400" i="1" smtClean="0"/>
              <a:t>Floral-Frutal-Oriental-Madera (albaricoque, frambuesa, manzana)</a:t>
            </a:r>
            <a:r>
              <a:rPr lang="es-ES" sz="2400" smtClean="0"/>
              <a:t>. En 1988 Carolina Herrera presenta su primer perfume unisex 212. </a:t>
            </a:r>
          </a:p>
        </p:txBody>
      </p:sp>
      <p:pic>
        <p:nvPicPr>
          <p:cNvPr id="66564" name="Imagen 42"/>
          <p:cNvPicPr>
            <a:picLocks noChangeAspect="1" noChangeArrowheads="1"/>
          </p:cNvPicPr>
          <p:nvPr/>
        </p:nvPicPr>
        <p:blipFill>
          <a:blip r:embed="rId2"/>
          <a:srcRect/>
          <a:stretch>
            <a:fillRect/>
          </a:stretch>
        </p:blipFill>
        <p:spPr bwMode="auto">
          <a:xfrm>
            <a:off x="785813" y="1714500"/>
            <a:ext cx="714375" cy="914400"/>
          </a:xfrm>
          <a:prstGeom prst="rect">
            <a:avLst/>
          </a:prstGeom>
          <a:noFill/>
          <a:ln w="9525">
            <a:noFill/>
            <a:miter lim="800000"/>
            <a:headEnd/>
            <a:tailEnd/>
          </a:ln>
        </p:spPr>
      </p:pic>
      <p:pic>
        <p:nvPicPr>
          <p:cNvPr id="66565" name="Imagen 44"/>
          <p:cNvPicPr>
            <a:picLocks noChangeAspect="1" noChangeArrowheads="1"/>
          </p:cNvPicPr>
          <p:nvPr/>
        </p:nvPicPr>
        <p:blipFill>
          <a:blip r:embed="rId3"/>
          <a:srcRect/>
          <a:stretch>
            <a:fillRect/>
          </a:stretch>
        </p:blipFill>
        <p:spPr bwMode="auto">
          <a:xfrm>
            <a:off x="714375" y="3000375"/>
            <a:ext cx="912813" cy="1000125"/>
          </a:xfrm>
          <a:prstGeom prst="rect">
            <a:avLst/>
          </a:prstGeom>
          <a:noFill/>
          <a:ln w="9525">
            <a:noFill/>
            <a:miter lim="800000"/>
            <a:headEnd/>
            <a:tailEnd/>
          </a:ln>
        </p:spPr>
      </p:pic>
      <p:pic>
        <p:nvPicPr>
          <p:cNvPr id="66566" name="Imagen 46"/>
          <p:cNvPicPr>
            <a:picLocks noChangeAspect="1" noChangeArrowheads="1"/>
          </p:cNvPicPr>
          <p:nvPr/>
        </p:nvPicPr>
        <p:blipFill>
          <a:blip r:embed="rId4"/>
          <a:srcRect/>
          <a:stretch>
            <a:fillRect/>
          </a:stretch>
        </p:blipFill>
        <p:spPr bwMode="auto">
          <a:xfrm>
            <a:off x="928688" y="4643438"/>
            <a:ext cx="581025"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Título"/>
          <p:cNvSpPr>
            <a:spLocks noGrp="1"/>
          </p:cNvSpPr>
          <p:nvPr>
            <p:ph type="title"/>
          </p:nvPr>
        </p:nvSpPr>
        <p:spPr>
          <a:xfrm>
            <a:off x="612775" y="228600"/>
            <a:ext cx="8153400" cy="990600"/>
          </a:xfrm>
        </p:spPr>
        <p:txBody>
          <a:bodyPr/>
          <a:lstStyle/>
          <a:p>
            <a:pPr eaLnBrk="1" hangingPunct="1"/>
            <a:r>
              <a:rPr lang="es-ES" smtClean="0"/>
              <a:t>Ciclo de Vida del Producto</a:t>
            </a:r>
          </a:p>
        </p:txBody>
      </p:sp>
      <p:grpSp>
        <p:nvGrpSpPr>
          <p:cNvPr id="67587" name="Group 2"/>
          <p:cNvGrpSpPr>
            <a:grpSpLocks/>
          </p:cNvGrpSpPr>
          <p:nvPr/>
        </p:nvGrpSpPr>
        <p:grpSpPr bwMode="auto">
          <a:xfrm>
            <a:off x="1285875" y="1714500"/>
            <a:ext cx="7572375" cy="4167188"/>
            <a:chOff x="2063" y="3563"/>
            <a:chExt cx="7975" cy="5430"/>
          </a:xfrm>
        </p:grpSpPr>
        <p:cxnSp>
          <p:nvCxnSpPr>
            <p:cNvPr id="67589" name="AutoShape 3"/>
            <p:cNvCxnSpPr>
              <a:cxnSpLocks noChangeShapeType="1"/>
            </p:cNvCxnSpPr>
            <p:nvPr/>
          </p:nvCxnSpPr>
          <p:spPr bwMode="auto">
            <a:xfrm>
              <a:off x="2558" y="4580"/>
              <a:ext cx="0" cy="3840"/>
            </a:xfrm>
            <a:prstGeom prst="straightConnector1">
              <a:avLst/>
            </a:prstGeom>
            <a:noFill/>
            <a:ln w="9525">
              <a:solidFill>
                <a:srgbClr val="000000"/>
              </a:solidFill>
              <a:round/>
              <a:headEnd/>
              <a:tailEnd/>
            </a:ln>
          </p:spPr>
        </p:cxnSp>
        <p:cxnSp>
          <p:nvCxnSpPr>
            <p:cNvPr id="67590" name="AutoShape 4"/>
            <p:cNvCxnSpPr>
              <a:cxnSpLocks noChangeShapeType="1"/>
            </p:cNvCxnSpPr>
            <p:nvPr/>
          </p:nvCxnSpPr>
          <p:spPr bwMode="auto">
            <a:xfrm>
              <a:off x="2558" y="8420"/>
              <a:ext cx="6750" cy="1"/>
            </a:xfrm>
            <a:prstGeom prst="straightConnector1">
              <a:avLst/>
            </a:prstGeom>
            <a:noFill/>
            <a:ln w="9525">
              <a:solidFill>
                <a:srgbClr val="000000"/>
              </a:solidFill>
              <a:round/>
              <a:headEnd/>
              <a:tailEnd/>
            </a:ln>
          </p:spPr>
        </p:cxnSp>
        <p:cxnSp>
          <p:nvCxnSpPr>
            <p:cNvPr id="67591" name="AutoShape 5"/>
            <p:cNvCxnSpPr>
              <a:cxnSpLocks noChangeShapeType="1"/>
            </p:cNvCxnSpPr>
            <p:nvPr/>
          </p:nvCxnSpPr>
          <p:spPr bwMode="auto">
            <a:xfrm>
              <a:off x="4148" y="4580"/>
              <a:ext cx="0" cy="3840"/>
            </a:xfrm>
            <a:prstGeom prst="straightConnector1">
              <a:avLst/>
            </a:prstGeom>
            <a:noFill/>
            <a:ln w="9525">
              <a:solidFill>
                <a:srgbClr val="000000"/>
              </a:solidFill>
              <a:round/>
              <a:headEnd/>
              <a:tailEnd/>
            </a:ln>
          </p:spPr>
        </p:cxnSp>
        <p:cxnSp>
          <p:nvCxnSpPr>
            <p:cNvPr id="67592" name="AutoShape 6"/>
            <p:cNvCxnSpPr>
              <a:cxnSpLocks noChangeShapeType="1"/>
            </p:cNvCxnSpPr>
            <p:nvPr/>
          </p:nvCxnSpPr>
          <p:spPr bwMode="auto">
            <a:xfrm>
              <a:off x="5708" y="4580"/>
              <a:ext cx="0" cy="3840"/>
            </a:xfrm>
            <a:prstGeom prst="straightConnector1">
              <a:avLst/>
            </a:prstGeom>
            <a:noFill/>
            <a:ln w="9525">
              <a:solidFill>
                <a:srgbClr val="000000"/>
              </a:solidFill>
              <a:round/>
              <a:headEnd/>
              <a:tailEnd/>
            </a:ln>
          </p:spPr>
        </p:cxnSp>
        <p:cxnSp>
          <p:nvCxnSpPr>
            <p:cNvPr id="67593" name="AutoShape 7"/>
            <p:cNvCxnSpPr>
              <a:cxnSpLocks noChangeShapeType="1"/>
            </p:cNvCxnSpPr>
            <p:nvPr/>
          </p:nvCxnSpPr>
          <p:spPr bwMode="auto">
            <a:xfrm>
              <a:off x="8918" y="4581"/>
              <a:ext cx="0" cy="3840"/>
            </a:xfrm>
            <a:prstGeom prst="straightConnector1">
              <a:avLst/>
            </a:prstGeom>
            <a:noFill/>
            <a:ln w="9525">
              <a:solidFill>
                <a:srgbClr val="000000"/>
              </a:solidFill>
              <a:round/>
              <a:headEnd/>
              <a:tailEnd/>
            </a:ln>
          </p:spPr>
        </p:cxnSp>
        <p:cxnSp>
          <p:nvCxnSpPr>
            <p:cNvPr id="67594" name="AutoShape 8"/>
            <p:cNvCxnSpPr>
              <a:cxnSpLocks noChangeShapeType="1"/>
            </p:cNvCxnSpPr>
            <p:nvPr/>
          </p:nvCxnSpPr>
          <p:spPr bwMode="auto">
            <a:xfrm>
              <a:off x="7268" y="4581"/>
              <a:ext cx="0" cy="3840"/>
            </a:xfrm>
            <a:prstGeom prst="straightConnector1">
              <a:avLst/>
            </a:prstGeom>
            <a:noFill/>
            <a:ln w="9525">
              <a:solidFill>
                <a:srgbClr val="000000"/>
              </a:solidFill>
              <a:round/>
              <a:headEnd/>
              <a:tailEnd/>
            </a:ln>
          </p:spPr>
        </p:cxnSp>
        <p:sp>
          <p:nvSpPr>
            <p:cNvPr id="144393" name="AutoShape 9"/>
            <p:cNvSpPr>
              <a:spLocks noChangeArrowheads="1"/>
            </p:cNvSpPr>
            <p:nvPr/>
          </p:nvSpPr>
          <p:spPr bwMode="auto">
            <a:xfrm>
              <a:off x="2738" y="8027"/>
              <a:ext cx="1408" cy="602"/>
            </a:xfrm>
            <a:prstGeom prst="roundRect">
              <a:avLst>
                <a:gd name="adj" fmla="val 16667"/>
              </a:avLst>
            </a:prstGeom>
            <a:solidFill>
              <a:srgbClr val="4F81BD"/>
            </a:solidFill>
            <a:ln w="38100">
              <a:solidFill>
                <a:srgbClr val="F2F2F2"/>
              </a:solidFill>
              <a:round/>
              <a:headEnd/>
              <a:tailEnd/>
            </a:ln>
            <a:effectLst>
              <a:outerShdw dist="28398" dir="3806097" algn="ctr" rotWithShape="0">
                <a:srgbClr val="243F60">
                  <a:alpha val="50000"/>
                </a:srgbClr>
              </a:outerShdw>
            </a:effectLst>
          </p:spPr>
          <p:txBody>
            <a:bodyPr/>
            <a:lstStyle/>
            <a:p>
              <a:pPr>
                <a:spcAft>
                  <a:spcPts val="1000"/>
                </a:spcAft>
                <a:defRPr/>
              </a:pPr>
              <a:r>
                <a:rPr lang="es-ES" sz="2400" baseline="30000">
                  <a:latin typeface="Arial" pitchFamily="34" charset="0"/>
                </a:rPr>
                <a:t>Introducción</a:t>
              </a:r>
              <a:endParaRPr lang="es-ES" sz="3200">
                <a:latin typeface="Arial" pitchFamily="34" charset="0"/>
              </a:endParaRPr>
            </a:p>
          </p:txBody>
        </p:sp>
        <p:sp>
          <p:nvSpPr>
            <p:cNvPr id="144394" name="AutoShape 10"/>
            <p:cNvSpPr>
              <a:spLocks noChangeArrowheads="1"/>
            </p:cNvSpPr>
            <p:nvPr/>
          </p:nvSpPr>
          <p:spPr bwMode="auto">
            <a:xfrm>
              <a:off x="4298" y="8027"/>
              <a:ext cx="1409" cy="602"/>
            </a:xfrm>
            <a:prstGeom prst="roundRect">
              <a:avLst>
                <a:gd name="adj" fmla="val 16667"/>
              </a:avLst>
            </a:prstGeom>
            <a:solidFill>
              <a:srgbClr val="4BACC6"/>
            </a:solidFill>
            <a:ln w="38100">
              <a:solidFill>
                <a:srgbClr val="F2F2F2"/>
              </a:solidFill>
              <a:round/>
              <a:headEnd/>
              <a:tailEnd/>
            </a:ln>
            <a:effectLst>
              <a:outerShdw dist="28398" dir="3806097" algn="ctr" rotWithShape="0">
                <a:srgbClr val="205867">
                  <a:alpha val="50000"/>
                </a:srgbClr>
              </a:outerShdw>
            </a:effectLst>
          </p:spPr>
          <p:txBody>
            <a:bodyPr/>
            <a:lstStyle/>
            <a:p>
              <a:pPr>
                <a:spcAft>
                  <a:spcPts val="1000"/>
                </a:spcAft>
                <a:defRPr/>
              </a:pPr>
              <a:r>
                <a:rPr lang="es-ES" sz="2400" baseline="30000">
                  <a:latin typeface="Arial" pitchFamily="34" charset="0"/>
                </a:rPr>
                <a:t>Crecimiento</a:t>
              </a:r>
              <a:endParaRPr lang="es-ES" sz="3200">
                <a:latin typeface="Arial" pitchFamily="34" charset="0"/>
              </a:endParaRPr>
            </a:p>
          </p:txBody>
        </p:sp>
        <p:sp>
          <p:nvSpPr>
            <p:cNvPr id="144395" name="AutoShape 11"/>
            <p:cNvSpPr>
              <a:spLocks noChangeArrowheads="1"/>
            </p:cNvSpPr>
            <p:nvPr/>
          </p:nvSpPr>
          <p:spPr bwMode="auto">
            <a:xfrm>
              <a:off x="5858" y="8027"/>
              <a:ext cx="1409" cy="602"/>
            </a:xfrm>
            <a:prstGeom prst="roundRect">
              <a:avLst>
                <a:gd name="adj" fmla="val 16667"/>
              </a:avLst>
            </a:prstGeom>
            <a:solidFill>
              <a:srgbClr val="9BBB59"/>
            </a:solidFill>
            <a:ln w="38100">
              <a:solidFill>
                <a:srgbClr val="F2F2F2"/>
              </a:solidFill>
              <a:round/>
              <a:headEnd/>
              <a:tailEnd/>
            </a:ln>
            <a:effectLst>
              <a:outerShdw dist="28398" dir="3806097" algn="ctr" rotWithShape="0">
                <a:srgbClr val="4E6128">
                  <a:alpha val="50000"/>
                </a:srgbClr>
              </a:outerShdw>
            </a:effectLst>
          </p:spPr>
          <p:txBody>
            <a:bodyPr/>
            <a:lstStyle/>
            <a:p>
              <a:pPr>
                <a:spcAft>
                  <a:spcPts val="1000"/>
                </a:spcAft>
                <a:defRPr/>
              </a:pPr>
              <a:r>
                <a:rPr lang="es-ES" sz="2400" baseline="30000">
                  <a:latin typeface="Arial" pitchFamily="34" charset="0"/>
                </a:rPr>
                <a:t>Madurez</a:t>
              </a:r>
              <a:endParaRPr lang="es-ES" sz="3200">
                <a:latin typeface="Arial" pitchFamily="34" charset="0"/>
              </a:endParaRPr>
            </a:p>
          </p:txBody>
        </p:sp>
        <p:sp>
          <p:nvSpPr>
            <p:cNvPr id="144396" name="AutoShape 12"/>
            <p:cNvSpPr>
              <a:spLocks noChangeArrowheads="1"/>
            </p:cNvSpPr>
            <p:nvPr/>
          </p:nvSpPr>
          <p:spPr bwMode="auto">
            <a:xfrm>
              <a:off x="7338" y="8027"/>
              <a:ext cx="1409" cy="602"/>
            </a:xfrm>
            <a:prstGeom prst="roundRect">
              <a:avLst>
                <a:gd name="adj" fmla="val 16667"/>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a:lstStyle/>
            <a:p>
              <a:pPr>
                <a:spcAft>
                  <a:spcPts val="1000"/>
                </a:spcAft>
                <a:defRPr/>
              </a:pPr>
              <a:r>
                <a:rPr lang="es-ES" sz="2400" baseline="30000">
                  <a:latin typeface="Arial" pitchFamily="34" charset="0"/>
                </a:rPr>
                <a:t>Declive</a:t>
              </a:r>
              <a:endParaRPr lang="es-ES" sz="3200">
                <a:latin typeface="Arial" pitchFamily="34" charset="0"/>
              </a:endParaRPr>
            </a:p>
          </p:txBody>
        </p:sp>
        <p:sp>
          <p:nvSpPr>
            <p:cNvPr id="67599" name="AutoShape 13"/>
            <p:cNvSpPr>
              <a:spLocks noChangeArrowheads="1"/>
            </p:cNvSpPr>
            <p:nvPr/>
          </p:nvSpPr>
          <p:spPr bwMode="auto">
            <a:xfrm>
              <a:off x="5783" y="4790"/>
              <a:ext cx="1410" cy="600"/>
            </a:xfrm>
            <a:prstGeom prst="roundRect">
              <a:avLst>
                <a:gd name="adj" fmla="val 16667"/>
              </a:avLst>
            </a:prstGeom>
            <a:solidFill>
              <a:srgbClr val="FFFFFF"/>
            </a:solidFill>
            <a:ln w="12700">
              <a:solidFill>
                <a:srgbClr val="4F81BD"/>
              </a:solidFill>
              <a:prstDash val="dash"/>
              <a:round/>
              <a:headEnd/>
              <a:tailEnd/>
            </a:ln>
          </p:spPr>
          <p:txBody>
            <a:bodyPr/>
            <a:lstStyle/>
            <a:p>
              <a:pPr>
                <a:spcAft>
                  <a:spcPts val="1000"/>
                </a:spcAft>
              </a:pPr>
              <a:r>
                <a:rPr lang="es-ES" sz="2400" baseline="30000" dirty="0"/>
                <a:t>Perfumes			</a:t>
              </a:r>
              <a:endParaRPr lang="es-ES" sz="3200" dirty="0"/>
            </a:p>
          </p:txBody>
        </p:sp>
        <p:sp>
          <p:nvSpPr>
            <p:cNvPr id="67600" name="AutoShape 14"/>
            <p:cNvSpPr>
              <a:spLocks noChangeArrowheads="1"/>
            </p:cNvSpPr>
            <p:nvPr/>
          </p:nvSpPr>
          <p:spPr bwMode="auto">
            <a:xfrm>
              <a:off x="5018" y="6522"/>
              <a:ext cx="1410" cy="600"/>
            </a:xfrm>
            <a:prstGeom prst="roundRect">
              <a:avLst>
                <a:gd name="adj" fmla="val 16667"/>
              </a:avLst>
            </a:prstGeom>
            <a:solidFill>
              <a:srgbClr val="FFFFFF"/>
            </a:solidFill>
            <a:ln w="12700">
              <a:solidFill>
                <a:srgbClr val="4BACC6"/>
              </a:solidFill>
              <a:prstDash val="dash"/>
              <a:round/>
              <a:headEnd/>
              <a:tailEnd/>
            </a:ln>
          </p:spPr>
          <p:txBody>
            <a:bodyPr/>
            <a:lstStyle/>
            <a:p>
              <a:pPr>
                <a:spcAft>
                  <a:spcPts val="1000"/>
                </a:spcAft>
              </a:pPr>
              <a:r>
                <a:rPr lang="es-ES" sz="2400" baseline="30000" dirty="0">
                  <a:latin typeface="Arial" pitchFamily="34" charset="0"/>
                  <a:cs typeface="Arial" pitchFamily="34" charset="0"/>
                </a:rPr>
                <a:t>Accesorios</a:t>
              </a:r>
              <a:endParaRPr lang="es-ES" sz="3200" dirty="0">
                <a:latin typeface="Arial" pitchFamily="34" charset="0"/>
                <a:cs typeface="Arial" pitchFamily="34" charset="0"/>
              </a:endParaRPr>
            </a:p>
          </p:txBody>
        </p:sp>
        <p:sp>
          <p:nvSpPr>
            <p:cNvPr id="67601" name="AutoShape 15"/>
            <p:cNvSpPr>
              <a:spLocks noChangeArrowheads="1"/>
            </p:cNvSpPr>
            <p:nvPr/>
          </p:nvSpPr>
          <p:spPr bwMode="auto">
            <a:xfrm>
              <a:off x="5030" y="7291"/>
              <a:ext cx="1410" cy="600"/>
            </a:xfrm>
            <a:prstGeom prst="roundRect">
              <a:avLst>
                <a:gd name="adj" fmla="val 16667"/>
              </a:avLst>
            </a:prstGeom>
            <a:solidFill>
              <a:srgbClr val="FFFFFF"/>
            </a:solidFill>
            <a:ln w="12700">
              <a:solidFill>
                <a:srgbClr val="4BACC6"/>
              </a:solidFill>
              <a:prstDash val="dash"/>
              <a:round/>
              <a:headEnd/>
              <a:tailEnd/>
            </a:ln>
          </p:spPr>
          <p:txBody>
            <a:bodyPr/>
            <a:lstStyle/>
            <a:p>
              <a:pPr>
                <a:spcAft>
                  <a:spcPts val="1000"/>
                </a:spcAft>
              </a:pPr>
              <a:r>
                <a:rPr lang="es-ES" sz="2400" baseline="30000" dirty="0"/>
                <a:t>Bisutería	</a:t>
              </a:r>
              <a:endParaRPr lang="es-ES" sz="3200" dirty="0"/>
            </a:p>
          </p:txBody>
        </p:sp>
        <p:sp>
          <p:nvSpPr>
            <p:cNvPr id="67602" name="AutoShape 16"/>
            <p:cNvSpPr>
              <a:spLocks noChangeArrowheads="1"/>
            </p:cNvSpPr>
            <p:nvPr/>
          </p:nvSpPr>
          <p:spPr bwMode="auto">
            <a:xfrm>
              <a:off x="5783" y="5555"/>
              <a:ext cx="1410" cy="600"/>
            </a:xfrm>
            <a:prstGeom prst="roundRect">
              <a:avLst>
                <a:gd name="adj" fmla="val 16667"/>
              </a:avLst>
            </a:prstGeom>
            <a:solidFill>
              <a:srgbClr val="FFFFFF"/>
            </a:solidFill>
            <a:ln w="12700">
              <a:solidFill>
                <a:srgbClr val="9BBB59"/>
              </a:solidFill>
              <a:prstDash val="dash"/>
              <a:round/>
              <a:headEnd/>
              <a:tailEnd/>
            </a:ln>
          </p:spPr>
          <p:txBody>
            <a:bodyPr/>
            <a:lstStyle/>
            <a:p>
              <a:pPr>
                <a:spcAft>
                  <a:spcPts val="1000"/>
                </a:spcAft>
              </a:pPr>
              <a:r>
                <a:rPr lang="es-ES" sz="2400" baseline="30000" dirty="0"/>
                <a:t>Cosméticos</a:t>
              </a:r>
              <a:endParaRPr lang="es-ES" sz="3200" dirty="0"/>
            </a:p>
          </p:txBody>
        </p:sp>
        <p:sp>
          <p:nvSpPr>
            <p:cNvPr id="67603" name="Text Box 17"/>
            <p:cNvSpPr txBox="1">
              <a:spLocks noChangeArrowheads="1"/>
            </p:cNvSpPr>
            <p:nvPr/>
          </p:nvSpPr>
          <p:spPr bwMode="auto">
            <a:xfrm>
              <a:off x="8748" y="8513"/>
              <a:ext cx="1290" cy="480"/>
            </a:xfrm>
            <a:prstGeom prst="rect">
              <a:avLst/>
            </a:prstGeom>
            <a:solidFill>
              <a:srgbClr val="FFFFFF"/>
            </a:solidFill>
            <a:ln w="9525">
              <a:noFill/>
              <a:miter lim="800000"/>
              <a:headEnd/>
              <a:tailEnd/>
            </a:ln>
          </p:spPr>
          <p:txBody>
            <a:bodyPr/>
            <a:lstStyle/>
            <a:p>
              <a:pPr>
                <a:spcAft>
                  <a:spcPts val="1000"/>
                </a:spcAft>
              </a:pPr>
              <a:r>
                <a:rPr lang="es-ES" sz="1400" b="1"/>
                <a:t>TIEMPO</a:t>
              </a:r>
              <a:endParaRPr lang="es-ES" sz="3200"/>
            </a:p>
          </p:txBody>
        </p:sp>
        <p:sp>
          <p:nvSpPr>
            <p:cNvPr id="67604" name="Rectangle 18"/>
            <p:cNvSpPr>
              <a:spLocks noChangeArrowheads="1"/>
            </p:cNvSpPr>
            <p:nvPr/>
          </p:nvSpPr>
          <p:spPr bwMode="auto">
            <a:xfrm rot="-5400000">
              <a:off x="1681" y="4962"/>
              <a:ext cx="1260" cy="495"/>
            </a:xfrm>
            <a:prstGeom prst="rect">
              <a:avLst/>
            </a:prstGeom>
            <a:noFill/>
            <a:ln w="9525">
              <a:noFill/>
              <a:miter lim="800000"/>
              <a:headEnd/>
              <a:tailEnd/>
            </a:ln>
          </p:spPr>
          <p:txBody>
            <a:bodyPr/>
            <a:lstStyle/>
            <a:p>
              <a:pPr>
                <a:spcAft>
                  <a:spcPts val="1000"/>
                </a:spcAft>
              </a:pPr>
              <a:r>
                <a:rPr lang="es-ES" sz="1400" b="1"/>
                <a:t>VENTAS</a:t>
              </a:r>
              <a:endParaRPr lang="es-ES" sz="3200"/>
            </a:p>
          </p:txBody>
        </p:sp>
        <p:sp>
          <p:nvSpPr>
            <p:cNvPr id="67605" name="Freeform 19"/>
            <p:cNvSpPr>
              <a:spLocks/>
            </p:cNvSpPr>
            <p:nvPr/>
          </p:nvSpPr>
          <p:spPr bwMode="auto">
            <a:xfrm>
              <a:off x="2558" y="3563"/>
              <a:ext cx="6645" cy="4857"/>
            </a:xfrm>
            <a:custGeom>
              <a:avLst/>
              <a:gdLst>
                <a:gd name="T0" fmla="*/ 0 w 6360"/>
                <a:gd name="T1" fmla="*/ 12355 h 4322"/>
                <a:gd name="T2" fmla="*/ 4785 w 6360"/>
                <a:gd name="T3" fmla="*/ 1078 h 4322"/>
                <a:gd name="T4" fmla="*/ 9437 w 6360"/>
                <a:gd name="T5" fmla="*/ 5880 h 4322"/>
                <a:gd name="T6" fmla="*/ 0 60000 65536"/>
                <a:gd name="T7" fmla="*/ 0 60000 65536"/>
                <a:gd name="T8" fmla="*/ 0 60000 65536"/>
                <a:gd name="T9" fmla="*/ 0 w 6360"/>
                <a:gd name="T10" fmla="*/ 0 h 4322"/>
                <a:gd name="T11" fmla="*/ 6360 w 6360"/>
                <a:gd name="T12" fmla="*/ 4322 h 4322"/>
              </a:gdLst>
              <a:ahLst/>
              <a:cxnLst>
                <a:cxn ang="T6">
                  <a:pos x="T0" y="T1"/>
                </a:cxn>
                <a:cxn ang="T7">
                  <a:pos x="T2" y="T3"/>
                </a:cxn>
                <a:cxn ang="T8">
                  <a:pos x="T4" y="T5"/>
                </a:cxn>
              </a:cxnLst>
              <a:rect l="T9" t="T10" r="T11" b="T12"/>
              <a:pathLst>
                <a:path w="6360" h="4322">
                  <a:moveTo>
                    <a:pt x="0" y="4322"/>
                  </a:moveTo>
                  <a:cubicBezTo>
                    <a:pt x="1082" y="2538"/>
                    <a:pt x="2165" y="754"/>
                    <a:pt x="3225" y="377"/>
                  </a:cubicBezTo>
                  <a:cubicBezTo>
                    <a:pt x="4285" y="0"/>
                    <a:pt x="5872" y="1777"/>
                    <a:pt x="6360" y="2057"/>
                  </a:cubicBezTo>
                </a:path>
              </a:pathLst>
            </a:custGeom>
            <a:noFill/>
            <a:ln w="19050">
              <a:solidFill>
                <a:srgbClr val="B2A1C7"/>
              </a:solidFill>
              <a:round/>
              <a:headEnd/>
              <a:tailEnd/>
            </a:ln>
          </p:spPr>
          <p:txBody>
            <a:bodyPr/>
            <a:lstStyle/>
            <a:p>
              <a:endParaRPr lang="es-EC" sz="3200"/>
            </a:p>
          </p:txBody>
        </p:sp>
      </p:grpSp>
      <p:pic>
        <p:nvPicPr>
          <p:cNvPr id="67588" name="3 Marcador de contenido" descr="logoayrpaint.bmp"/>
          <p:cNvPicPr>
            <a:picLocks noChangeAspect="1"/>
          </p:cNvPicPr>
          <p:nvPr/>
        </p:nvPicPr>
        <p:blipFill>
          <a:blip r:embed="rId2"/>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Título"/>
          <p:cNvSpPr>
            <a:spLocks noGrp="1"/>
          </p:cNvSpPr>
          <p:nvPr>
            <p:ph type="title"/>
          </p:nvPr>
        </p:nvSpPr>
        <p:spPr>
          <a:xfrm>
            <a:off x="612775" y="228600"/>
            <a:ext cx="8153400" cy="990600"/>
          </a:xfrm>
        </p:spPr>
        <p:txBody>
          <a:bodyPr/>
          <a:lstStyle/>
          <a:p>
            <a:pPr eaLnBrk="1" hangingPunct="1"/>
            <a:r>
              <a:rPr lang="es-ES" sz="3600" b="1" smtClean="0"/>
              <a:t>Matriz BCG</a:t>
            </a:r>
          </a:p>
        </p:txBody>
      </p:sp>
      <p:pic>
        <p:nvPicPr>
          <p:cNvPr id="68611" name="Picture 2"/>
          <p:cNvPicPr>
            <a:picLocks noChangeAspect="1" noChangeArrowheads="1"/>
          </p:cNvPicPr>
          <p:nvPr/>
        </p:nvPicPr>
        <p:blipFill>
          <a:blip r:embed="rId2"/>
          <a:srcRect/>
          <a:stretch>
            <a:fillRect/>
          </a:stretch>
        </p:blipFill>
        <p:spPr bwMode="auto">
          <a:xfrm>
            <a:off x="1785938" y="1643063"/>
            <a:ext cx="6000750" cy="4643437"/>
          </a:xfrm>
          <a:prstGeom prst="rect">
            <a:avLst/>
          </a:prstGeom>
          <a:noFill/>
          <a:ln w="9525">
            <a:noFill/>
            <a:miter lim="800000"/>
            <a:headEnd/>
            <a:tailEnd/>
          </a:ln>
        </p:spPr>
      </p:pic>
      <p:pic>
        <p:nvPicPr>
          <p:cNvPr id="68612" name="3 Marcador de contenido" descr="logoayrpaint.bmp"/>
          <p:cNvPicPr>
            <a:picLocks noChangeAspect="1"/>
          </p:cNvPicPr>
          <p:nvPr/>
        </p:nvPicPr>
        <p:blipFill>
          <a:blip r:embed="rId3"/>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Título"/>
          <p:cNvSpPr>
            <a:spLocks noGrp="1"/>
          </p:cNvSpPr>
          <p:nvPr>
            <p:ph type="title"/>
          </p:nvPr>
        </p:nvSpPr>
        <p:spPr>
          <a:xfrm>
            <a:off x="612775" y="228600"/>
            <a:ext cx="8153400" cy="990600"/>
          </a:xfrm>
        </p:spPr>
        <p:txBody>
          <a:bodyPr/>
          <a:lstStyle/>
          <a:p>
            <a:pPr eaLnBrk="1" hangingPunct="1"/>
            <a:r>
              <a:rPr lang="es-ES" sz="3600" b="1" smtClean="0"/>
              <a:t>Posibilidades de Acción</a:t>
            </a:r>
          </a:p>
        </p:txBody>
      </p:sp>
      <p:graphicFrame>
        <p:nvGraphicFramePr>
          <p:cNvPr id="5" name="4 Tabla"/>
          <p:cNvGraphicFramePr>
            <a:graphicFrameLocks noGrp="1"/>
          </p:cNvGraphicFramePr>
          <p:nvPr/>
        </p:nvGraphicFramePr>
        <p:xfrm>
          <a:off x="1071563" y="1214438"/>
          <a:ext cx="6782446" cy="2682240"/>
        </p:xfrm>
        <a:graphic>
          <a:graphicData uri="http://schemas.openxmlformats.org/drawingml/2006/table">
            <a:tbl>
              <a:tblPr/>
              <a:tblGrid>
                <a:gridCol w="1919186"/>
                <a:gridCol w="307466"/>
                <a:gridCol w="1627423"/>
                <a:gridCol w="1476170"/>
                <a:gridCol w="1452201"/>
              </a:tblGrid>
              <a:tr h="172402">
                <a:tc gridSpan="5">
                  <a:txBody>
                    <a:bodyPr/>
                    <a:lstStyle/>
                    <a:p>
                      <a:pPr algn="ctr">
                        <a:lnSpc>
                          <a:spcPct val="100000"/>
                        </a:lnSpc>
                        <a:spcAft>
                          <a:spcPts val="0"/>
                        </a:spcAft>
                      </a:pPr>
                      <a:r>
                        <a:rPr lang="es-ES" sz="1600" b="1" dirty="0">
                          <a:solidFill>
                            <a:schemeClr val="bg1"/>
                          </a:solidFill>
                          <a:latin typeface="Calibri"/>
                          <a:ea typeface="Times New Roman"/>
                        </a:rPr>
                        <a:t>CUADRO DE CRITERIOS Y CALIFICACION: Aromas y Recuerdos</a:t>
                      </a:r>
                      <a:endParaRPr lang="es-ES" sz="1800" dirty="0">
                        <a:solidFill>
                          <a:schemeClr val="bg1"/>
                        </a:solidFill>
                        <a:latin typeface="Times New Roman"/>
                        <a:ea typeface="Times New Roman"/>
                      </a:endParaRPr>
                    </a:p>
                  </a:txBody>
                  <a:tcPr marL="44450" marR="44450" marT="0"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90500">
                <a:tc>
                  <a:txBody>
                    <a:bodyPr/>
                    <a:lstStyle/>
                    <a:p>
                      <a:pPr algn="just">
                        <a:lnSpc>
                          <a:spcPct val="100000"/>
                        </a:lnSpc>
                      </a:pPr>
                      <a:endParaRPr lang="es-ES" sz="1600" dirty="0">
                        <a:latin typeface="Calibri"/>
                      </a:endParaRPr>
                    </a:p>
                  </a:txBody>
                  <a:tcPr marL="44450" marR="44450" marT="0" marB="0" anchor="b">
                    <a:lnL>
                      <a:noFill/>
                    </a:lnL>
                    <a:lnR>
                      <a:noFill/>
                    </a:lnR>
                    <a:lnT>
                      <a:noFill/>
                    </a:lnT>
                    <a:lnB>
                      <a:noFill/>
                    </a:lnB>
                  </a:tcPr>
                </a:tc>
                <a:tc>
                  <a:txBody>
                    <a:bodyPr/>
                    <a:lstStyle/>
                    <a:p>
                      <a:pPr algn="just">
                        <a:lnSpc>
                          <a:spcPct val="100000"/>
                        </a:lnSpc>
                      </a:pPr>
                      <a:endParaRPr lang="es-ES" sz="1600" dirty="0">
                        <a:latin typeface="Calibri"/>
                      </a:endParaRPr>
                    </a:p>
                  </a:txBody>
                  <a:tcPr marL="44450" marR="44450" marT="0" marB="0" anchor="b">
                    <a:lnL>
                      <a:noFill/>
                    </a:lnL>
                    <a:lnR>
                      <a:noFill/>
                    </a:lnR>
                    <a:lnT>
                      <a:noFill/>
                    </a:lnT>
                    <a:lnB>
                      <a:noFill/>
                    </a:lnB>
                  </a:tcPr>
                </a:tc>
                <a:tc>
                  <a:txBody>
                    <a:bodyPr/>
                    <a:lstStyle/>
                    <a:p>
                      <a:pPr algn="ctr">
                        <a:lnSpc>
                          <a:spcPct val="100000"/>
                        </a:lnSpc>
                        <a:spcAft>
                          <a:spcPts val="0"/>
                        </a:spcAft>
                      </a:pPr>
                      <a:r>
                        <a:rPr lang="es-ES" sz="1600" b="1" dirty="0">
                          <a:solidFill>
                            <a:srgbClr val="000000"/>
                          </a:solidFill>
                          <a:latin typeface="Calibri"/>
                          <a:ea typeface="Times New Roman"/>
                        </a:rPr>
                        <a:t>Para mi negocio</a:t>
                      </a:r>
                      <a:endParaRPr lang="es-ES" sz="1800" dirty="0">
                        <a:latin typeface="Times New Roman"/>
                        <a:ea typeface="Times New Roman"/>
                      </a:endParaRPr>
                    </a:p>
                  </a:txBody>
                  <a:tcPr marL="44450" marR="44450" marT="0" marB="0" anchor="b">
                    <a:lnL>
                      <a:noFill/>
                    </a:lnL>
                    <a:lnR>
                      <a:noFill/>
                    </a:lnR>
                    <a:lnT>
                      <a:noFill/>
                    </a:lnT>
                    <a:lnB>
                      <a:noFill/>
                    </a:lnB>
                  </a:tcPr>
                </a:tc>
                <a:tc>
                  <a:txBody>
                    <a:bodyPr/>
                    <a:lstStyle/>
                    <a:p>
                      <a:pPr algn="ctr">
                        <a:lnSpc>
                          <a:spcPct val="100000"/>
                        </a:lnSpc>
                        <a:spcAft>
                          <a:spcPts val="0"/>
                        </a:spcAft>
                      </a:pPr>
                      <a:r>
                        <a:rPr lang="es-ES" sz="1600" b="1">
                          <a:solidFill>
                            <a:srgbClr val="000000"/>
                          </a:solidFill>
                          <a:latin typeface="Calibri"/>
                          <a:ea typeface="Times New Roman"/>
                        </a:rPr>
                        <a:t>Presencia Real</a:t>
                      </a:r>
                      <a:endParaRPr lang="es-ES" sz="1800">
                        <a:latin typeface="Times New Roman"/>
                        <a:ea typeface="Times New Roman"/>
                      </a:endParaRPr>
                    </a:p>
                  </a:txBody>
                  <a:tcPr marL="44450" marR="44450" marT="0" marB="0" anchor="b">
                    <a:lnL>
                      <a:noFill/>
                    </a:lnL>
                    <a:lnR>
                      <a:noFill/>
                    </a:lnR>
                    <a:lnT>
                      <a:noFill/>
                    </a:lnT>
                    <a:lnB>
                      <a:noFill/>
                    </a:lnB>
                  </a:tcPr>
                </a:tc>
                <a:tc rowSpan="3">
                  <a:txBody>
                    <a:bodyPr/>
                    <a:lstStyle/>
                    <a:p>
                      <a:pPr algn="ctr">
                        <a:lnSpc>
                          <a:spcPct val="100000"/>
                        </a:lnSpc>
                        <a:spcAft>
                          <a:spcPts val="0"/>
                        </a:spcAft>
                      </a:pPr>
                      <a:r>
                        <a:rPr lang="es-ES" sz="1600" b="1">
                          <a:solidFill>
                            <a:srgbClr val="000000"/>
                          </a:solidFill>
                          <a:latin typeface="Calibri"/>
                          <a:ea typeface="Times New Roman"/>
                        </a:rPr>
                        <a:t>Multiplicación</a:t>
                      </a:r>
                      <a:endParaRPr lang="es-ES" sz="1800">
                        <a:latin typeface="Times New Roman"/>
                        <a:ea typeface="Times New Roman"/>
                      </a:endParaRPr>
                    </a:p>
                  </a:txBody>
                  <a:tcPr marL="44450" marR="44450" marT="0" marB="0" anchor="ctr">
                    <a:lnL>
                      <a:noFill/>
                    </a:lnL>
                    <a:lnR>
                      <a:noFill/>
                    </a:lnR>
                    <a:lnT>
                      <a:noFill/>
                    </a:lnT>
                    <a:lnB>
                      <a:noFill/>
                    </a:lnB>
                  </a:tcPr>
                </a:tc>
              </a:tr>
              <a:tr h="190500">
                <a:tc>
                  <a:txBody>
                    <a:bodyPr/>
                    <a:lstStyle/>
                    <a:p>
                      <a:pPr algn="just">
                        <a:lnSpc>
                          <a:spcPct val="100000"/>
                        </a:lnSpc>
                      </a:pPr>
                      <a:endParaRPr lang="es-ES" sz="1600">
                        <a:latin typeface="Calibri"/>
                      </a:endParaRPr>
                    </a:p>
                  </a:txBody>
                  <a:tcPr marL="44450" marR="44450" marT="0" marB="0" anchor="b">
                    <a:lnL>
                      <a:noFill/>
                    </a:lnL>
                    <a:lnR>
                      <a:noFill/>
                    </a:lnR>
                    <a:lnT>
                      <a:noFill/>
                    </a:lnT>
                    <a:lnB>
                      <a:noFill/>
                    </a:lnB>
                  </a:tcPr>
                </a:tc>
                <a:tc>
                  <a:txBody>
                    <a:bodyPr/>
                    <a:lstStyle/>
                    <a:p>
                      <a:pPr algn="just">
                        <a:lnSpc>
                          <a:spcPct val="100000"/>
                        </a:lnSpc>
                      </a:pPr>
                      <a:endParaRPr lang="es-ES" sz="1600">
                        <a:latin typeface="Calibri"/>
                      </a:endParaRPr>
                    </a:p>
                  </a:txBody>
                  <a:tcPr marL="44450" marR="44450" marT="0" marB="0" anchor="b">
                    <a:lnL>
                      <a:noFill/>
                    </a:lnL>
                    <a:lnR>
                      <a:noFill/>
                    </a:lnR>
                    <a:lnT>
                      <a:noFill/>
                    </a:lnT>
                    <a:lnB>
                      <a:noFill/>
                    </a:lnB>
                  </a:tcPr>
                </a:tc>
                <a:tc>
                  <a:txBody>
                    <a:bodyPr/>
                    <a:lstStyle/>
                    <a:p>
                      <a:pPr algn="ctr">
                        <a:lnSpc>
                          <a:spcPct val="100000"/>
                        </a:lnSpc>
                        <a:spcAft>
                          <a:spcPts val="0"/>
                        </a:spcAft>
                      </a:pPr>
                      <a:r>
                        <a:rPr lang="es-ES" sz="1600" b="1" dirty="0">
                          <a:solidFill>
                            <a:srgbClr val="000000"/>
                          </a:solidFill>
                          <a:latin typeface="Calibri"/>
                          <a:ea typeface="Times New Roman"/>
                        </a:rPr>
                        <a:t>Importancia</a:t>
                      </a:r>
                      <a:endParaRPr lang="es-ES" sz="1800" dirty="0">
                        <a:latin typeface="Times New Roman"/>
                        <a:ea typeface="Times New Roman"/>
                      </a:endParaRPr>
                    </a:p>
                  </a:txBody>
                  <a:tcPr marL="44450" marR="44450" marT="0" marB="0" anchor="b">
                    <a:lnL>
                      <a:noFill/>
                    </a:lnL>
                    <a:lnR>
                      <a:noFill/>
                    </a:lnR>
                    <a:lnT>
                      <a:noFill/>
                    </a:lnT>
                    <a:lnB>
                      <a:noFill/>
                    </a:lnB>
                  </a:tcPr>
                </a:tc>
                <a:tc>
                  <a:txBody>
                    <a:bodyPr/>
                    <a:lstStyle/>
                    <a:p>
                      <a:pPr algn="ctr">
                        <a:lnSpc>
                          <a:spcPct val="100000"/>
                        </a:lnSpc>
                        <a:spcAft>
                          <a:spcPts val="0"/>
                        </a:spcAft>
                      </a:pPr>
                      <a:r>
                        <a:rPr lang="es-ES" sz="1600" b="1">
                          <a:solidFill>
                            <a:srgbClr val="000000"/>
                          </a:solidFill>
                          <a:latin typeface="Calibri"/>
                          <a:ea typeface="Times New Roman"/>
                        </a:rPr>
                        <a:t>Nivel</a:t>
                      </a:r>
                      <a:endParaRPr lang="es-ES" sz="1800">
                        <a:latin typeface="Times New Roman"/>
                        <a:ea typeface="Times New Roman"/>
                      </a:endParaRPr>
                    </a:p>
                  </a:txBody>
                  <a:tcPr marL="44450" marR="44450" marT="0" marB="0" anchor="b">
                    <a:lnL>
                      <a:noFill/>
                    </a:lnL>
                    <a:lnR>
                      <a:noFill/>
                    </a:lnR>
                    <a:lnT>
                      <a:noFill/>
                    </a:lnT>
                    <a:lnB>
                      <a:noFill/>
                    </a:lnB>
                  </a:tcPr>
                </a:tc>
                <a:tc vMerge="1">
                  <a:txBody>
                    <a:bodyPr/>
                    <a:lstStyle/>
                    <a:p>
                      <a:endParaRPr lang="es-ES"/>
                    </a:p>
                  </a:txBody>
                  <a:tcPr/>
                </a:tc>
              </a:tr>
              <a:tr h="190500">
                <a:tc gridSpan="2">
                  <a:txBody>
                    <a:bodyPr/>
                    <a:lstStyle/>
                    <a:p>
                      <a:pPr algn="just">
                        <a:lnSpc>
                          <a:spcPct val="100000"/>
                        </a:lnSpc>
                        <a:spcAft>
                          <a:spcPts val="0"/>
                        </a:spcAft>
                      </a:pPr>
                      <a:r>
                        <a:rPr lang="es-ES" sz="1600" b="1">
                          <a:solidFill>
                            <a:srgbClr val="000000"/>
                          </a:solidFill>
                          <a:latin typeface="Calibri"/>
                          <a:ea typeface="Times New Roman"/>
                        </a:rPr>
                        <a:t>CARACTERISTICAS</a:t>
                      </a:r>
                      <a:endParaRPr lang="es-ES" sz="1800">
                        <a:latin typeface="Times New Roman"/>
                        <a:ea typeface="Times New Roman"/>
                      </a:endParaRPr>
                    </a:p>
                  </a:txBody>
                  <a:tcPr marL="44450" marR="44450" marT="0" marB="0" anchor="b">
                    <a:lnL>
                      <a:noFill/>
                    </a:lnL>
                    <a:lnR>
                      <a:noFill/>
                    </a:lnR>
                    <a:lnT>
                      <a:noFill/>
                    </a:lnT>
                    <a:lnB>
                      <a:noFill/>
                    </a:lnB>
                  </a:tcPr>
                </a:tc>
                <a:tc hMerge="1">
                  <a:txBody>
                    <a:bodyPr/>
                    <a:lstStyle/>
                    <a:p>
                      <a:endParaRPr lang="es-ES"/>
                    </a:p>
                  </a:txBody>
                  <a:tcPr/>
                </a:tc>
                <a:tc>
                  <a:txBody>
                    <a:bodyPr/>
                    <a:lstStyle/>
                    <a:p>
                      <a:pPr algn="ctr">
                        <a:lnSpc>
                          <a:spcPct val="100000"/>
                        </a:lnSpc>
                        <a:spcAft>
                          <a:spcPts val="0"/>
                        </a:spcAft>
                      </a:pPr>
                      <a:r>
                        <a:rPr lang="es-ES" sz="1600" b="1">
                          <a:solidFill>
                            <a:srgbClr val="000000"/>
                          </a:solidFill>
                          <a:latin typeface="Calibri"/>
                          <a:ea typeface="Times New Roman"/>
                        </a:rPr>
                        <a:t>0 1 2 3 4 </a:t>
                      </a:r>
                      <a:endParaRPr lang="es-ES" sz="1800">
                        <a:latin typeface="Times New Roman"/>
                        <a:ea typeface="Times New Roman"/>
                      </a:endParaRPr>
                    </a:p>
                  </a:txBody>
                  <a:tcPr marL="44450" marR="44450" marT="0" marB="0" anchor="b">
                    <a:lnL>
                      <a:noFill/>
                    </a:lnL>
                    <a:lnR>
                      <a:noFill/>
                    </a:lnR>
                    <a:lnT>
                      <a:noFill/>
                    </a:lnT>
                    <a:lnB>
                      <a:noFill/>
                    </a:lnB>
                  </a:tcPr>
                </a:tc>
                <a:tc>
                  <a:txBody>
                    <a:bodyPr/>
                    <a:lstStyle/>
                    <a:p>
                      <a:pPr algn="ctr">
                        <a:lnSpc>
                          <a:spcPct val="100000"/>
                        </a:lnSpc>
                        <a:spcAft>
                          <a:spcPts val="0"/>
                        </a:spcAft>
                      </a:pPr>
                      <a:r>
                        <a:rPr lang="es-ES" sz="1600" b="1" dirty="0">
                          <a:solidFill>
                            <a:srgbClr val="000000"/>
                          </a:solidFill>
                          <a:latin typeface="Calibri"/>
                          <a:ea typeface="Times New Roman"/>
                        </a:rPr>
                        <a:t>0 1 2 3 4 </a:t>
                      </a:r>
                      <a:endParaRPr lang="es-ES" sz="1800" dirty="0">
                        <a:latin typeface="Times New Roman"/>
                        <a:ea typeface="Times New Roman"/>
                      </a:endParaRPr>
                    </a:p>
                  </a:txBody>
                  <a:tcPr marL="44450" marR="44450" marT="0" marB="0" anchor="b">
                    <a:lnL>
                      <a:noFill/>
                    </a:lnL>
                    <a:lnR>
                      <a:noFill/>
                    </a:lnR>
                    <a:lnT>
                      <a:noFill/>
                    </a:lnT>
                    <a:lnB>
                      <a:noFill/>
                    </a:lnB>
                  </a:tcPr>
                </a:tc>
                <a:tc vMerge="1">
                  <a:txBody>
                    <a:bodyPr/>
                    <a:lstStyle/>
                    <a:p>
                      <a:endParaRPr lang="es-ES"/>
                    </a:p>
                  </a:txBody>
                  <a:tcPr/>
                </a:tc>
              </a:tr>
              <a:tr h="190500">
                <a:tc gridSpan="2">
                  <a:txBody>
                    <a:bodyPr/>
                    <a:lstStyle/>
                    <a:p>
                      <a:pPr algn="just">
                        <a:lnSpc>
                          <a:spcPct val="100000"/>
                        </a:lnSpc>
                        <a:spcAft>
                          <a:spcPts val="0"/>
                        </a:spcAft>
                      </a:pPr>
                      <a:r>
                        <a:rPr lang="es-ES" sz="1600">
                          <a:solidFill>
                            <a:srgbClr val="000000"/>
                          </a:solidFill>
                          <a:latin typeface="Calibri"/>
                          <a:ea typeface="Times New Roman"/>
                        </a:rPr>
                        <a:t>Crecimiento</a:t>
                      </a:r>
                      <a:endParaRPr lang="es-ES" sz="1800">
                        <a:latin typeface="Times New Roman"/>
                        <a:ea typeface="Times New Roman"/>
                      </a:endParaRPr>
                    </a:p>
                  </a:txBody>
                  <a:tcPr marL="44450" marR="44450" marT="0" marB="0" anchor="b">
                    <a:lnL>
                      <a:noFill/>
                    </a:lnL>
                    <a:lnR>
                      <a:noFill/>
                    </a:lnR>
                    <a:lnT>
                      <a:noFill/>
                    </a:lnT>
                    <a:lnB>
                      <a:noFill/>
                    </a:lnB>
                  </a:tcPr>
                </a:tc>
                <a:tc hMerge="1">
                  <a:txBody>
                    <a:bodyPr/>
                    <a:lstStyle/>
                    <a:p>
                      <a:endParaRPr lang="es-ES"/>
                    </a:p>
                  </a:txBody>
                  <a:tcPr/>
                </a:tc>
                <a:tc>
                  <a:txBody>
                    <a:bodyPr/>
                    <a:lstStyle/>
                    <a:p>
                      <a:pPr algn="ctr">
                        <a:lnSpc>
                          <a:spcPct val="100000"/>
                        </a:lnSpc>
                        <a:spcAft>
                          <a:spcPts val="0"/>
                        </a:spcAft>
                      </a:pPr>
                      <a:r>
                        <a:rPr lang="es-ES" sz="1600">
                          <a:solidFill>
                            <a:srgbClr val="000000"/>
                          </a:solidFill>
                          <a:latin typeface="Calibri"/>
                          <a:ea typeface="Times New Roman"/>
                        </a:rPr>
                        <a:t>4</a:t>
                      </a:r>
                      <a:endParaRPr lang="es-ES" sz="1800">
                        <a:latin typeface="Times New Roman"/>
                        <a:ea typeface="Times New Roman"/>
                      </a:endParaRPr>
                    </a:p>
                  </a:txBody>
                  <a:tcPr marL="44450" marR="44450" marT="0" marB="0" anchor="b">
                    <a:lnL>
                      <a:noFill/>
                    </a:lnL>
                    <a:lnR>
                      <a:noFill/>
                    </a:lnR>
                    <a:lnT>
                      <a:noFill/>
                    </a:lnT>
                    <a:lnB>
                      <a:noFill/>
                    </a:lnB>
                  </a:tcPr>
                </a:tc>
                <a:tc>
                  <a:txBody>
                    <a:bodyPr/>
                    <a:lstStyle/>
                    <a:p>
                      <a:pPr algn="ctr">
                        <a:lnSpc>
                          <a:spcPct val="100000"/>
                        </a:lnSpc>
                        <a:spcAft>
                          <a:spcPts val="0"/>
                        </a:spcAft>
                      </a:pPr>
                      <a:r>
                        <a:rPr lang="es-ES" sz="1600" dirty="0">
                          <a:solidFill>
                            <a:srgbClr val="000000"/>
                          </a:solidFill>
                          <a:latin typeface="Calibri"/>
                          <a:ea typeface="Times New Roman"/>
                        </a:rPr>
                        <a:t>3</a:t>
                      </a:r>
                      <a:endParaRPr lang="es-ES" sz="1800" dirty="0">
                        <a:latin typeface="Times New Roman"/>
                        <a:ea typeface="Times New Roman"/>
                      </a:endParaRPr>
                    </a:p>
                  </a:txBody>
                  <a:tcPr marL="44450" marR="44450" marT="0" marB="0" anchor="b">
                    <a:lnL>
                      <a:noFill/>
                    </a:lnL>
                    <a:lnR>
                      <a:noFill/>
                    </a:lnR>
                    <a:lnT>
                      <a:noFill/>
                    </a:lnT>
                    <a:lnB>
                      <a:noFill/>
                    </a:lnB>
                  </a:tcPr>
                </a:tc>
                <a:tc>
                  <a:txBody>
                    <a:bodyPr/>
                    <a:lstStyle/>
                    <a:p>
                      <a:pPr algn="r">
                        <a:lnSpc>
                          <a:spcPct val="100000"/>
                        </a:lnSpc>
                        <a:spcAft>
                          <a:spcPts val="0"/>
                        </a:spcAft>
                      </a:pPr>
                      <a:r>
                        <a:rPr lang="es-ES" sz="1600">
                          <a:solidFill>
                            <a:srgbClr val="000000"/>
                          </a:solidFill>
                          <a:latin typeface="Calibri"/>
                          <a:ea typeface="Times New Roman"/>
                        </a:rPr>
                        <a:t>12</a:t>
                      </a:r>
                      <a:endParaRPr lang="es-ES" sz="1800">
                        <a:latin typeface="Times New Roman"/>
                        <a:ea typeface="Times New Roman"/>
                      </a:endParaRPr>
                    </a:p>
                  </a:txBody>
                  <a:tcPr marL="44450" marR="44450" marT="0" marB="0" anchor="b">
                    <a:lnL>
                      <a:noFill/>
                    </a:lnL>
                    <a:lnR>
                      <a:noFill/>
                    </a:lnR>
                    <a:lnT>
                      <a:noFill/>
                    </a:lnT>
                    <a:lnB>
                      <a:noFill/>
                    </a:lnB>
                  </a:tcPr>
                </a:tc>
              </a:tr>
              <a:tr h="190500">
                <a:tc gridSpan="2">
                  <a:txBody>
                    <a:bodyPr/>
                    <a:lstStyle/>
                    <a:p>
                      <a:pPr algn="just">
                        <a:lnSpc>
                          <a:spcPct val="100000"/>
                        </a:lnSpc>
                        <a:spcAft>
                          <a:spcPts val="0"/>
                        </a:spcAft>
                      </a:pPr>
                      <a:r>
                        <a:rPr lang="es-ES" sz="1600" dirty="0">
                          <a:solidFill>
                            <a:srgbClr val="000000"/>
                          </a:solidFill>
                          <a:latin typeface="Calibri"/>
                          <a:ea typeface="Times New Roman"/>
                        </a:rPr>
                        <a:t>Accesibilidad</a:t>
                      </a:r>
                      <a:endParaRPr lang="es-ES" sz="1800" dirty="0">
                        <a:latin typeface="Times New Roman"/>
                        <a:ea typeface="Times New Roman"/>
                      </a:endParaRPr>
                    </a:p>
                  </a:txBody>
                  <a:tcPr marL="44450" marR="44450" marT="0" marB="0" anchor="b">
                    <a:lnL>
                      <a:noFill/>
                    </a:lnL>
                    <a:lnR>
                      <a:noFill/>
                    </a:lnR>
                    <a:lnT>
                      <a:noFill/>
                    </a:lnT>
                    <a:lnB>
                      <a:noFill/>
                    </a:lnB>
                  </a:tcPr>
                </a:tc>
                <a:tc hMerge="1">
                  <a:txBody>
                    <a:bodyPr/>
                    <a:lstStyle/>
                    <a:p>
                      <a:endParaRPr lang="es-ES"/>
                    </a:p>
                  </a:txBody>
                  <a:tcPr/>
                </a:tc>
                <a:tc>
                  <a:txBody>
                    <a:bodyPr/>
                    <a:lstStyle/>
                    <a:p>
                      <a:pPr algn="ctr">
                        <a:lnSpc>
                          <a:spcPct val="100000"/>
                        </a:lnSpc>
                        <a:spcAft>
                          <a:spcPts val="0"/>
                        </a:spcAft>
                      </a:pPr>
                      <a:r>
                        <a:rPr lang="es-ES" sz="1600">
                          <a:solidFill>
                            <a:srgbClr val="000000"/>
                          </a:solidFill>
                          <a:latin typeface="Calibri"/>
                          <a:ea typeface="Times New Roman"/>
                        </a:rPr>
                        <a:t>4</a:t>
                      </a:r>
                      <a:endParaRPr lang="es-ES" sz="1800">
                        <a:latin typeface="Times New Roman"/>
                        <a:ea typeface="Times New Roman"/>
                      </a:endParaRPr>
                    </a:p>
                  </a:txBody>
                  <a:tcPr marL="44450" marR="44450" marT="0" marB="0" anchor="b">
                    <a:lnL>
                      <a:noFill/>
                    </a:lnL>
                    <a:lnR>
                      <a:noFill/>
                    </a:lnR>
                    <a:lnT>
                      <a:noFill/>
                    </a:lnT>
                    <a:lnB>
                      <a:noFill/>
                    </a:lnB>
                  </a:tcPr>
                </a:tc>
                <a:tc>
                  <a:txBody>
                    <a:bodyPr/>
                    <a:lstStyle/>
                    <a:p>
                      <a:pPr algn="ctr">
                        <a:lnSpc>
                          <a:spcPct val="100000"/>
                        </a:lnSpc>
                        <a:spcAft>
                          <a:spcPts val="0"/>
                        </a:spcAft>
                      </a:pPr>
                      <a:r>
                        <a:rPr lang="es-ES" sz="1600" dirty="0">
                          <a:solidFill>
                            <a:srgbClr val="000000"/>
                          </a:solidFill>
                          <a:latin typeface="Calibri"/>
                          <a:ea typeface="Times New Roman"/>
                        </a:rPr>
                        <a:t>3</a:t>
                      </a:r>
                      <a:endParaRPr lang="es-ES" sz="1800" dirty="0">
                        <a:latin typeface="Times New Roman"/>
                        <a:ea typeface="Times New Roman"/>
                      </a:endParaRPr>
                    </a:p>
                  </a:txBody>
                  <a:tcPr marL="44450" marR="44450" marT="0" marB="0" anchor="b">
                    <a:lnL>
                      <a:noFill/>
                    </a:lnL>
                    <a:lnR>
                      <a:noFill/>
                    </a:lnR>
                    <a:lnT>
                      <a:noFill/>
                    </a:lnT>
                    <a:lnB>
                      <a:noFill/>
                    </a:lnB>
                  </a:tcPr>
                </a:tc>
                <a:tc>
                  <a:txBody>
                    <a:bodyPr/>
                    <a:lstStyle/>
                    <a:p>
                      <a:pPr algn="r">
                        <a:lnSpc>
                          <a:spcPct val="100000"/>
                        </a:lnSpc>
                        <a:spcAft>
                          <a:spcPts val="0"/>
                        </a:spcAft>
                      </a:pPr>
                      <a:r>
                        <a:rPr lang="es-ES" sz="1600">
                          <a:solidFill>
                            <a:srgbClr val="000000"/>
                          </a:solidFill>
                          <a:latin typeface="Calibri"/>
                          <a:ea typeface="Times New Roman"/>
                        </a:rPr>
                        <a:t>12</a:t>
                      </a:r>
                      <a:endParaRPr lang="es-ES" sz="1800">
                        <a:latin typeface="Times New Roman"/>
                        <a:ea typeface="Times New Roman"/>
                      </a:endParaRPr>
                    </a:p>
                  </a:txBody>
                  <a:tcPr marL="44450" marR="44450" marT="0" marB="0" anchor="b">
                    <a:lnL>
                      <a:noFill/>
                    </a:lnL>
                    <a:lnR>
                      <a:noFill/>
                    </a:lnR>
                    <a:lnT>
                      <a:noFill/>
                    </a:lnT>
                    <a:lnB>
                      <a:noFill/>
                    </a:lnB>
                  </a:tcPr>
                </a:tc>
              </a:tr>
              <a:tr h="190500">
                <a:tc gridSpan="2">
                  <a:txBody>
                    <a:bodyPr/>
                    <a:lstStyle/>
                    <a:p>
                      <a:pPr algn="l">
                        <a:lnSpc>
                          <a:spcPct val="100000"/>
                        </a:lnSpc>
                        <a:spcAft>
                          <a:spcPts val="0"/>
                        </a:spcAft>
                      </a:pPr>
                      <a:r>
                        <a:rPr lang="es-ES" sz="1600" dirty="0">
                          <a:solidFill>
                            <a:srgbClr val="000000"/>
                          </a:solidFill>
                          <a:latin typeface="Calibri"/>
                          <a:ea typeface="Times New Roman"/>
                        </a:rPr>
                        <a:t>Concentración de Clientes</a:t>
                      </a:r>
                      <a:endParaRPr lang="es-ES" sz="1800" dirty="0">
                        <a:latin typeface="Times New Roman"/>
                        <a:ea typeface="Times New Roman"/>
                      </a:endParaRPr>
                    </a:p>
                  </a:txBody>
                  <a:tcPr marL="44450" marR="44450" marT="0" marB="0" anchor="b">
                    <a:lnL>
                      <a:noFill/>
                    </a:lnL>
                    <a:lnR>
                      <a:noFill/>
                    </a:lnR>
                    <a:lnT>
                      <a:noFill/>
                    </a:lnT>
                    <a:lnB>
                      <a:noFill/>
                    </a:lnB>
                  </a:tcPr>
                </a:tc>
                <a:tc hMerge="1">
                  <a:txBody>
                    <a:bodyPr/>
                    <a:lstStyle/>
                    <a:p>
                      <a:endParaRPr lang="es-ES"/>
                    </a:p>
                  </a:txBody>
                  <a:tcPr/>
                </a:tc>
                <a:tc>
                  <a:txBody>
                    <a:bodyPr/>
                    <a:lstStyle/>
                    <a:p>
                      <a:pPr algn="ctr">
                        <a:lnSpc>
                          <a:spcPct val="100000"/>
                        </a:lnSpc>
                        <a:spcAft>
                          <a:spcPts val="0"/>
                        </a:spcAft>
                      </a:pPr>
                      <a:r>
                        <a:rPr lang="es-ES" sz="1600">
                          <a:solidFill>
                            <a:srgbClr val="000000"/>
                          </a:solidFill>
                          <a:latin typeface="Calibri"/>
                          <a:ea typeface="Times New Roman"/>
                        </a:rPr>
                        <a:t>4</a:t>
                      </a:r>
                      <a:endParaRPr lang="es-ES" sz="1800">
                        <a:latin typeface="Times New Roman"/>
                        <a:ea typeface="Times New Roman"/>
                      </a:endParaRPr>
                    </a:p>
                  </a:txBody>
                  <a:tcPr marL="44450" marR="44450" marT="0" marB="0" anchor="b">
                    <a:lnL>
                      <a:noFill/>
                    </a:lnL>
                    <a:lnR>
                      <a:noFill/>
                    </a:lnR>
                    <a:lnT>
                      <a:noFill/>
                    </a:lnT>
                    <a:lnB>
                      <a:noFill/>
                    </a:lnB>
                  </a:tcPr>
                </a:tc>
                <a:tc>
                  <a:txBody>
                    <a:bodyPr/>
                    <a:lstStyle/>
                    <a:p>
                      <a:pPr algn="ctr">
                        <a:lnSpc>
                          <a:spcPct val="100000"/>
                        </a:lnSpc>
                        <a:spcAft>
                          <a:spcPts val="0"/>
                        </a:spcAft>
                      </a:pPr>
                      <a:r>
                        <a:rPr lang="es-ES" sz="1600" dirty="0">
                          <a:solidFill>
                            <a:srgbClr val="000000"/>
                          </a:solidFill>
                          <a:latin typeface="Calibri"/>
                          <a:ea typeface="Times New Roman"/>
                        </a:rPr>
                        <a:t>3</a:t>
                      </a:r>
                      <a:endParaRPr lang="es-ES" sz="1800" dirty="0">
                        <a:latin typeface="Times New Roman"/>
                        <a:ea typeface="Times New Roman"/>
                      </a:endParaRPr>
                    </a:p>
                  </a:txBody>
                  <a:tcPr marL="44450" marR="44450" marT="0" marB="0" anchor="b">
                    <a:lnL>
                      <a:noFill/>
                    </a:lnL>
                    <a:lnR>
                      <a:noFill/>
                    </a:lnR>
                    <a:lnT>
                      <a:noFill/>
                    </a:lnT>
                    <a:lnB>
                      <a:noFill/>
                    </a:lnB>
                  </a:tcPr>
                </a:tc>
                <a:tc>
                  <a:txBody>
                    <a:bodyPr/>
                    <a:lstStyle/>
                    <a:p>
                      <a:pPr algn="r">
                        <a:lnSpc>
                          <a:spcPct val="100000"/>
                        </a:lnSpc>
                        <a:spcAft>
                          <a:spcPts val="0"/>
                        </a:spcAft>
                      </a:pPr>
                      <a:r>
                        <a:rPr lang="es-ES" sz="1600">
                          <a:solidFill>
                            <a:srgbClr val="000000"/>
                          </a:solidFill>
                          <a:latin typeface="Calibri"/>
                          <a:ea typeface="Times New Roman"/>
                        </a:rPr>
                        <a:t>12</a:t>
                      </a:r>
                      <a:endParaRPr lang="es-ES" sz="1800">
                        <a:latin typeface="Times New Roman"/>
                        <a:ea typeface="Times New Roman"/>
                      </a:endParaRPr>
                    </a:p>
                  </a:txBody>
                  <a:tcPr marL="44450" marR="44450" marT="0" marB="0" anchor="b">
                    <a:lnL>
                      <a:noFill/>
                    </a:lnL>
                    <a:lnR>
                      <a:noFill/>
                    </a:lnR>
                    <a:lnT>
                      <a:noFill/>
                    </a:lnT>
                    <a:lnB>
                      <a:noFill/>
                    </a:lnB>
                  </a:tcPr>
                </a:tc>
              </a:tr>
              <a:tr h="190500">
                <a:tc gridSpan="2">
                  <a:txBody>
                    <a:bodyPr/>
                    <a:lstStyle/>
                    <a:p>
                      <a:pPr algn="just">
                        <a:lnSpc>
                          <a:spcPct val="100000"/>
                        </a:lnSpc>
                        <a:spcAft>
                          <a:spcPts val="0"/>
                        </a:spcAft>
                      </a:pPr>
                      <a:r>
                        <a:rPr lang="es-ES" sz="1600">
                          <a:solidFill>
                            <a:srgbClr val="000000"/>
                          </a:solidFill>
                          <a:latin typeface="Calibri"/>
                          <a:ea typeface="Times New Roman"/>
                        </a:rPr>
                        <a:t>Manejo de C.V.P</a:t>
                      </a:r>
                      <a:endParaRPr lang="es-ES" sz="1800">
                        <a:latin typeface="Times New Roman"/>
                        <a:ea typeface="Times New Roman"/>
                      </a:endParaRPr>
                    </a:p>
                  </a:txBody>
                  <a:tcPr marL="44450" marR="44450" marT="0" marB="0" anchor="b">
                    <a:lnL>
                      <a:noFill/>
                    </a:lnL>
                    <a:lnR>
                      <a:noFill/>
                    </a:lnR>
                    <a:lnT>
                      <a:noFill/>
                    </a:lnT>
                    <a:lnB>
                      <a:noFill/>
                    </a:lnB>
                  </a:tcPr>
                </a:tc>
                <a:tc hMerge="1">
                  <a:txBody>
                    <a:bodyPr/>
                    <a:lstStyle/>
                    <a:p>
                      <a:endParaRPr lang="es-ES"/>
                    </a:p>
                  </a:txBody>
                  <a:tcPr/>
                </a:tc>
                <a:tc>
                  <a:txBody>
                    <a:bodyPr/>
                    <a:lstStyle/>
                    <a:p>
                      <a:pPr algn="ctr">
                        <a:lnSpc>
                          <a:spcPct val="100000"/>
                        </a:lnSpc>
                        <a:spcAft>
                          <a:spcPts val="0"/>
                        </a:spcAft>
                      </a:pPr>
                      <a:r>
                        <a:rPr lang="es-ES" sz="1600">
                          <a:solidFill>
                            <a:srgbClr val="000000"/>
                          </a:solidFill>
                          <a:latin typeface="Calibri"/>
                          <a:ea typeface="Times New Roman"/>
                        </a:rPr>
                        <a:t>4</a:t>
                      </a:r>
                      <a:endParaRPr lang="es-ES" sz="1800">
                        <a:latin typeface="Times New Roman"/>
                        <a:ea typeface="Times New Roman"/>
                      </a:endParaRPr>
                    </a:p>
                  </a:txBody>
                  <a:tcPr marL="44450" marR="44450" marT="0" marB="0" anchor="b">
                    <a:lnL>
                      <a:noFill/>
                    </a:lnL>
                    <a:lnR>
                      <a:noFill/>
                    </a:lnR>
                    <a:lnT>
                      <a:noFill/>
                    </a:lnT>
                    <a:lnB>
                      <a:noFill/>
                    </a:lnB>
                  </a:tcPr>
                </a:tc>
                <a:tc>
                  <a:txBody>
                    <a:bodyPr/>
                    <a:lstStyle/>
                    <a:p>
                      <a:pPr algn="ctr">
                        <a:lnSpc>
                          <a:spcPct val="100000"/>
                        </a:lnSpc>
                        <a:spcAft>
                          <a:spcPts val="0"/>
                        </a:spcAft>
                      </a:pPr>
                      <a:r>
                        <a:rPr lang="es-ES" sz="1600">
                          <a:solidFill>
                            <a:srgbClr val="000000"/>
                          </a:solidFill>
                          <a:latin typeface="Calibri"/>
                          <a:ea typeface="Times New Roman"/>
                        </a:rPr>
                        <a:t>3</a:t>
                      </a:r>
                      <a:endParaRPr lang="es-ES" sz="1800">
                        <a:latin typeface="Times New Roman"/>
                        <a:ea typeface="Times New Roman"/>
                      </a:endParaRPr>
                    </a:p>
                  </a:txBody>
                  <a:tcPr marL="44450" marR="44450" marT="0" marB="0" anchor="b">
                    <a:lnL>
                      <a:noFill/>
                    </a:lnL>
                    <a:lnR>
                      <a:noFill/>
                    </a:lnR>
                    <a:lnT>
                      <a:noFill/>
                    </a:lnT>
                    <a:lnB>
                      <a:noFill/>
                    </a:lnB>
                  </a:tcPr>
                </a:tc>
                <a:tc>
                  <a:txBody>
                    <a:bodyPr/>
                    <a:lstStyle/>
                    <a:p>
                      <a:pPr algn="r">
                        <a:lnSpc>
                          <a:spcPct val="100000"/>
                        </a:lnSpc>
                        <a:spcAft>
                          <a:spcPts val="0"/>
                        </a:spcAft>
                      </a:pPr>
                      <a:r>
                        <a:rPr lang="es-ES" sz="1600" dirty="0">
                          <a:solidFill>
                            <a:srgbClr val="000000"/>
                          </a:solidFill>
                          <a:latin typeface="Calibri"/>
                          <a:ea typeface="Times New Roman"/>
                        </a:rPr>
                        <a:t>12</a:t>
                      </a:r>
                      <a:endParaRPr lang="es-ES" sz="1800" dirty="0">
                        <a:latin typeface="Times New Roman"/>
                        <a:ea typeface="Times New Roman"/>
                      </a:endParaRPr>
                    </a:p>
                  </a:txBody>
                  <a:tcPr marL="44450" marR="44450" marT="0" marB="0" anchor="b">
                    <a:lnL>
                      <a:noFill/>
                    </a:lnL>
                    <a:lnR>
                      <a:noFill/>
                    </a:lnR>
                    <a:lnT>
                      <a:noFill/>
                    </a:lnT>
                    <a:lnB>
                      <a:noFill/>
                    </a:lnB>
                  </a:tcPr>
                </a:tc>
              </a:tr>
              <a:tr h="200025">
                <a:tc>
                  <a:txBody>
                    <a:bodyPr/>
                    <a:lstStyle/>
                    <a:p>
                      <a:pPr algn="just">
                        <a:lnSpc>
                          <a:spcPct val="100000"/>
                        </a:lnSpc>
                      </a:pPr>
                      <a:endParaRPr lang="es-ES" sz="1600">
                        <a:latin typeface="Calibri"/>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pPr>
                      <a:endParaRPr lang="es-ES" sz="1600">
                        <a:latin typeface="Calibri"/>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pPr>
                      <a:endParaRPr lang="es-ES" sz="1600">
                        <a:latin typeface="Calibri"/>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pPr>
                      <a:endParaRPr lang="es-ES" sz="1600">
                        <a:latin typeface="Calibri"/>
                      </a:endParaRPr>
                    </a:p>
                  </a:txBody>
                  <a:tcPr marL="44450" marR="44450" marT="0" marB="0" anchor="b">
                    <a:lnL>
                      <a:noFill/>
                    </a:lnL>
                    <a:lnR>
                      <a:noFill/>
                    </a:lnR>
                    <a:lnT>
                      <a:noFill/>
                    </a:lnT>
                    <a:lnB>
                      <a:noFill/>
                    </a:lnB>
                  </a:tcPr>
                </a:tc>
                <a:tc>
                  <a:txBody>
                    <a:bodyPr/>
                    <a:lstStyle/>
                    <a:p>
                      <a:pPr algn="just">
                        <a:lnSpc>
                          <a:spcPct val="100000"/>
                        </a:lnSpc>
                      </a:pPr>
                      <a:endParaRPr lang="es-ES" sz="1600" dirty="0">
                        <a:latin typeface="Calibri"/>
                      </a:endParaRPr>
                    </a:p>
                  </a:txBody>
                  <a:tcPr marL="44450" marR="44450" marT="0" marB="0" anchor="b">
                    <a:lnL>
                      <a:noFill/>
                    </a:lnL>
                    <a:lnR>
                      <a:noFill/>
                    </a:lnR>
                    <a:lnT>
                      <a:noFill/>
                    </a:lnT>
                    <a:lnB>
                      <a:noFill/>
                    </a:lnB>
                  </a:tcPr>
                </a:tc>
              </a:tr>
              <a:tr h="200025">
                <a:tc gridSpan="2">
                  <a:txBody>
                    <a:bodyPr/>
                    <a:lstStyle/>
                    <a:p>
                      <a:pPr algn="just">
                        <a:lnSpc>
                          <a:spcPct val="100000"/>
                        </a:lnSpc>
                        <a:spcAft>
                          <a:spcPts val="0"/>
                        </a:spcAft>
                      </a:pPr>
                      <a:r>
                        <a:rPr lang="es-ES" sz="1600" b="1">
                          <a:solidFill>
                            <a:srgbClr val="000000"/>
                          </a:solidFill>
                          <a:latin typeface="Calibri"/>
                          <a:ea typeface="Times New Roman"/>
                        </a:rPr>
                        <a:t>Atractividad de Mercado</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00000"/>
                        </a:lnSpc>
                        <a:spcAft>
                          <a:spcPts val="0"/>
                        </a:spcAft>
                      </a:pPr>
                      <a:r>
                        <a:rPr lang="es-ES" sz="1600">
                          <a:solidFill>
                            <a:srgbClr val="000000"/>
                          </a:solidFill>
                          <a:latin typeface="Calibri"/>
                          <a:ea typeface="Times New Roman"/>
                        </a:rPr>
                        <a:t>12</a:t>
                      </a:r>
                      <a:endParaRPr lang="es-ES" sz="18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endParaRPr lang="es-ES" sz="1600">
                        <a:latin typeface="Calibri"/>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00000"/>
                        </a:lnSpc>
                        <a:spcAft>
                          <a:spcPts val="0"/>
                        </a:spcAft>
                      </a:pPr>
                      <a:r>
                        <a:rPr lang="es-ES" sz="1600" dirty="0">
                          <a:solidFill>
                            <a:srgbClr val="000000"/>
                          </a:solidFill>
                          <a:latin typeface="Calibri"/>
                          <a:ea typeface="Times New Roman"/>
                        </a:rPr>
                        <a:t>48</a:t>
                      </a:r>
                      <a:endParaRPr lang="es-ES" sz="1800" dirty="0">
                        <a:latin typeface="Times New Roman"/>
                        <a:ea typeface="Times New Roman"/>
                      </a:endParaRPr>
                    </a:p>
                  </a:txBody>
                  <a:tcPr marL="44450" marR="44450" marT="0" marB="0" anchor="b">
                    <a:lnL>
                      <a:noFill/>
                    </a:lnL>
                    <a:lnR>
                      <a:noFill/>
                    </a:lnR>
                    <a:lnT>
                      <a:noFill/>
                    </a:lnT>
                    <a:lnB>
                      <a:noFill/>
                    </a:lnB>
                  </a:tcPr>
                </a:tc>
              </a:tr>
            </a:tbl>
          </a:graphicData>
        </a:graphic>
      </p:graphicFrame>
      <p:graphicFrame>
        <p:nvGraphicFramePr>
          <p:cNvPr id="6" name="5 Tabla"/>
          <p:cNvGraphicFramePr>
            <a:graphicFrameLocks noGrp="1"/>
          </p:cNvGraphicFramePr>
          <p:nvPr/>
        </p:nvGraphicFramePr>
        <p:xfrm>
          <a:off x="1071563" y="4000500"/>
          <a:ext cx="7429551" cy="2236728"/>
        </p:xfrm>
        <a:graphic>
          <a:graphicData uri="http://schemas.openxmlformats.org/drawingml/2006/table">
            <a:tbl>
              <a:tblPr/>
              <a:tblGrid>
                <a:gridCol w="2102293"/>
                <a:gridCol w="336802"/>
                <a:gridCol w="1782694"/>
                <a:gridCol w="1617009"/>
                <a:gridCol w="1590753"/>
              </a:tblGrid>
              <a:tr h="243360">
                <a:tc>
                  <a:txBody>
                    <a:bodyPr/>
                    <a:lstStyle/>
                    <a:p>
                      <a:pPr algn="just">
                        <a:lnSpc>
                          <a:spcPct val="100000"/>
                        </a:lnSpc>
                      </a:pPr>
                      <a:endParaRPr lang="es-ES" sz="1600" dirty="0">
                        <a:latin typeface="Calibri"/>
                      </a:endParaRPr>
                    </a:p>
                  </a:txBody>
                  <a:tcPr marL="44450" marR="44450" marT="0" marB="0" anchor="b">
                    <a:lnL>
                      <a:noFill/>
                    </a:lnL>
                    <a:lnR>
                      <a:noFill/>
                    </a:lnR>
                    <a:lnT>
                      <a:noFill/>
                    </a:lnT>
                    <a:lnB>
                      <a:noFill/>
                    </a:lnB>
                  </a:tcPr>
                </a:tc>
                <a:tc>
                  <a:txBody>
                    <a:bodyPr/>
                    <a:lstStyle/>
                    <a:p>
                      <a:pPr algn="just">
                        <a:lnSpc>
                          <a:spcPct val="100000"/>
                        </a:lnSpc>
                      </a:pPr>
                      <a:endParaRPr lang="es-ES" sz="1600" dirty="0">
                        <a:latin typeface="Calibri"/>
                      </a:endParaRPr>
                    </a:p>
                  </a:txBody>
                  <a:tcPr marL="44450" marR="44450" marT="0" marB="0" anchor="b">
                    <a:lnL>
                      <a:noFill/>
                    </a:lnL>
                    <a:lnR>
                      <a:noFill/>
                    </a:lnR>
                    <a:lnT>
                      <a:noFill/>
                    </a:lnT>
                    <a:lnB>
                      <a:noFill/>
                    </a:lnB>
                  </a:tcPr>
                </a:tc>
                <a:tc>
                  <a:txBody>
                    <a:bodyPr/>
                    <a:lstStyle/>
                    <a:p>
                      <a:pPr algn="ctr">
                        <a:lnSpc>
                          <a:spcPct val="100000"/>
                        </a:lnSpc>
                        <a:spcAft>
                          <a:spcPts val="0"/>
                        </a:spcAft>
                      </a:pPr>
                      <a:r>
                        <a:rPr lang="es-ES" sz="1600" b="1" dirty="0">
                          <a:solidFill>
                            <a:srgbClr val="000000"/>
                          </a:solidFill>
                          <a:latin typeface="Calibri"/>
                          <a:ea typeface="Times New Roman"/>
                        </a:rPr>
                        <a:t>Para mi negocio</a:t>
                      </a:r>
                      <a:endParaRPr lang="es-ES" sz="1800" dirty="0">
                        <a:latin typeface="Times New Roman"/>
                        <a:ea typeface="Times New Roman"/>
                      </a:endParaRPr>
                    </a:p>
                  </a:txBody>
                  <a:tcPr marL="44450" marR="44450" marT="0" marB="0" anchor="b">
                    <a:lnL>
                      <a:noFill/>
                    </a:lnL>
                    <a:lnR>
                      <a:noFill/>
                    </a:lnR>
                    <a:lnT>
                      <a:noFill/>
                    </a:lnT>
                    <a:lnB>
                      <a:noFill/>
                    </a:lnB>
                  </a:tcPr>
                </a:tc>
                <a:tc>
                  <a:txBody>
                    <a:bodyPr/>
                    <a:lstStyle/>
                    <a:p>
                      <a:pPr algn="ctr">
                        <a:lnSpc>
                          <a:spcPct val="100000"/>
                        </a:lnSpc>
                        <a:spcAft>
                          <a:spcPts val="0"/>
                        </a:spcAft>
                      </a:pPr>
                      <a:r>
                        <a:rPr lang="es-ES" sz="1600" b="1" dirty="0">
                          <a:solidFill>
                            <a:srgbClr val="000000"/>
                          </a:solidFill>
                          <a:latin typeface="Calibri"/>
                          <a:ea typeface="Times New Roman"/>
                        </a:rPr>
                        <a:t>Presencia Real</a:t>
                      </a:r>
                      <a:endParaRPr lang="es-ES" sz="1800" dirty="0">
                        <a:latin typeface="Times New Roman"/>
                        <a:ea typeface="Times New Roman"/>
                      </a:endParaRPr>
                    </a:p>
                  </a:txBody>
                  <a:tcPr marL="44450" marR="44450" marT="0" marB="0" anchor="b">
                    <a:lnL>
                      <a:noFill/>
                    </a:lnL>
                    <a:lnR>
                      <a:noFill/>
                    </a:lnR>
                    <a:lnT>
                      <a:noFill/>
                    </a:lnT>
                    <a:lnB>
                      <a:noFill/>
                    </a:lnB>
                  </a:tcPr>
                </a:tc>
                <a:tc rowSpan="3">
                  <a:txBody>
                    <a:bodyPr/>
                    <a:lstStyle/>
                    <a:p>
                      <a:pPr algn="ctr">
                        <a:lnSpc>
                          <a:spcPct val="100000"/>
                        </a:lnSpc>
                        <a:spcAft>
                          <a:spcPts val="0"/>
                        </a:spcAft>
                      </a:pPr>
                      <a:r>
                        <a:rPr lang="es-ES" sz="1600" b="1">
                          <a:solidFill>
                            <a:srgbClr val="000000"/>
                          </a:solidFill>
                          <a:latin typeface="Calibri"/>
                          <a:ea typeface="Times New Roman"/>
                        </a:rPr>
                        <a:t>Multiplicación</a:t>
                      </a:r>
                      <a:endParaRPr lang="es-ES" sz="1800">
                        <a:latin typeface="Times New Roman"/>
                        <a:ea typeface="Times New Roman"/>
                      </a:endParaRPr>
                    </a:p>
                  </a:txBody>
                  <a:tcPr marL="44450" marR="44450" marT="0" marB="0" anchor="ctr">
                    <a:lnL>
                      <a:noFill/>
                    </a:lnL>
                    <a:lnR>
                      <a:noFill/>
                    </a:lnR>
                    <a:lnT>
                      <a:noFill/>
                    </a:lnT>
                    <a:lnB>
                      <a:noFill/>
                    </a:lnB>
                  </a:tcPr>
                </a:tc>
              </a:tr>
              <a:tr h="243360">
                <a:tc>
                  <a:txBody>
                    <a:bodyPr/>
                    <a:lstStyle/>
                    <a:p>
                      <a:pPr algn="just">
                        <a:lnSpc>
                          <a:spcPct val="100000"/>
                        </a:lnSpc>
                      </a:pPr>
                      <a:endParaRPr lang="es-ES" sz="1600">
                        <a:latin typeface="Calibri"/>
                      </a:endParaRPr>
                    </a:p>
                  </a:txBody>
                  <a:tcPr marL="44450" marR="44450" marT="0" marB="0" anchor="b">
                    <a:lnL>
                      <a:noFill/>
                    </a:lnL>
                    <a:lnR>
                      <a:noFill/>
                    </a:lnR>
                    <a:lnT>
                      <a:noFill/>
                    </a:lnT>
                    <a:lnB>
                      <a:noFill/>
                    </a:lnB>
                  </a:tcPr>
                </a:tc>
                <a:tc>
                  <a:txBody>
                    <a:bodyPr/>
                    <a:lstStyle/>
                    <a:p>
                      <a:pPr algn="just">
                        <a:lnSpc>
                          <a:spcPct val="100000"/>
                        </a:lnSpc>
                      </a:pPr>
                      <a:endParaRPr lang="es-ES" sz="1600">
                        <a:latin typeface="Calibri"/>
                      </a:endParaRPr>
                    </a:p>
                  </a:txBody>
                  <a:tcPr marL="44450" marR="44450" marT="0" marB="0" anchor="b">
                    <a:lnL>
                      <a:noFill/>
                    </a:lnL>
                    <a:lnR>
                      <a:noFill/>
                    </a:lnR>
                    <a:lnT>
                      <a:noFill/>
                    </a:lnT>
                    <a:lnB>
                      <a:noFill/>
                    </a:lnB>
                  </a:tcPr>
                </a:tc>
                <a:tc>
                  <a:txBody>
                    <a:bodyPr/>
                    <a:lstStyle/>
                    <a:p>
                      <a:pPr algn="ctr">
                        <a:lnSpc>
                          <a:spcPct val="100000"/>
                        </a:lnSpc>
                        <a:spcAft>
                          <a:spcPts val="0"/>
                        </a:spcAft>
                      </a:pPr>
                      <a:r>
                        <a:rPr lang="es-ES" sz="1600" b="1" dirty="0">
                          <a:solidFill>
                            <a:srgbClr val="000000"/>
                          </a:solidFill>
                          <a:latin typeface="Calibri"/>
                          <a:ea typeface="Times New Roman"/>
                        </a:rPr>
                        <a:t>Importancia</a:t>
                      </a:r>
                      <a:endParaRPr lang="es-ES" sz="1800" dirty="0">
                        <a:latin typeface="Times New Roman"/>
                        <a:ea typeface="Times New Roman"/>
                      </a:endParaRPr>
                    </a:p>
                  </a:txBody>
                  <a:tcPr marL="44450" marR="44450" marT="0" marB="0" anchor="b">
                    <a:lnL>
                      <a:noFill/>
                    </a:lnL>
                    <a:lnR>
                      <a:noFill/>
                    </a:lnR>
                    <a:lnT>
                      <a:noFill/>
                    </a:lnT>
                    <a:lnB>
                      <a:noFill/>
                    </a:lnB>
                  </a:tcPr>
                </a:tc>
                <a:tc>
                  <a:txBody>
                    <a:bodyPr/>
                    <a:lstStyle/>
                    <a:p>
                      <a:pPr algn="ctr">
                        <a:lnSpc>
                          <a:spcPct val="100000"/>
                        </a:lnSpc>
                        <a:spcAft>
                          <a:spcPts val="0"/>
                        </a:spcAft>
                      </a:pPr>
                      <a:r>
                        <a:rPr lang="es-ES" sz="1600" b="1" dirty="0">
                          <a:solidFill>
                            <a:srgbClr val="000000"/>
                          </a:solidFill>
                          <a:latin typeface="Calibri"/>
                          <a:ea typeface="Times New Roman"/>
                        </a:rPr>
                        <a:t>Nivel</a:t>
                      </a:r>
                      <a:endParaRPr lang="es-ES" sz="1800" dirty="0">
                        <a:latin typeface="Times New Roman"/>
                        <a:ea typeface="Times New Roman"/>
                      </a:endParaRPr>
                    </a:p>
                  </a:txBody>
                  <a:tcPr marL="44450" marR="44450" marT="0" marB="0" anchor="b">
                    <a:lnL>
                      <a:noFill/>
                    </a:lnL>
                    <a:lnR>
                      <a:noFill/>
                    </a:lnR>
                    <a:lnT>
                      <a:noFill/>
                    </a:lnT>
                    <a:lnB>
                      <a:noFill/>
                    </a:lnB>
                  </a:tcPr>
                </a:tc>
                <a:tc vMerge="1">
                  <a:txBody>
                    <a:bodyPr/>
                    <a:lstStyle/>
                    <a:p>
                      <a:endParaRPr lang="es-ES"/>
                    </a:p>
                  </a:txBody>
                  <a:tcPr/>
                </a:tc>
              </a:tr>
              <a:tr h="243360">
                <a:tc>
                  <a:txBody>
                    <a:bodyPr/>
                    <a:lstStyle/>
                    <a:p>
                      <a:pPr algn="just">
                        <a:lnSpc>
                          <a:spcPct val="100000"/>
                        </a:lnSpc>
                      </a:pPr>
                      <a:endParaRPr lang="es-ES" sz="1600">
                        <a:latin typeface="Calibri"/>
                      </a:endParaRPr>
                    </a:p>
                  </a:txBody>
                  <a:tcPr marL="44450" marR="44450" marT="0" marB="0" anchor="b">
                    <a:lnL>
                      <a:noFill/>
                    </a:lnL>
                    <a:lnR>
                      <a:noFill/>
                    </a:lnR>
                    <a:lnT>
                      <a:noFill/>
                    </a:lnT>
                    <a:lnB>
                      <a:noFill/>
                    </a:lnB>
                  </a:tcPr>
                </a:tc>
                <a:tc>
                  <a:txBody>
                    <a:bodyPr/>
                    <a:lstStyle/>
                    <a:p>
                      <a:pPr algn="just">
                        <a:lnSpc>
                          <a:spcPct val="100000"/>
                        </a:lnSpc>
                      </a:pPr>
                      <a:endParaRPr lang="es-ES" sz="1600">
                        <a:latin typeface="Calibri"/>
                      </a:endParaRPr>
                    </a:p>
                  </a:txBody>
                  <a:tcPr marL="44450" marR="44450" marT="0" marB="0" anchor="b">
                    <a:lnL>
                      <a:noFill/>
                    </a:lnL>
                    <a:lnR>
                      <a:noFill/>
                    </a:lnR>
                    <a:lnT>
                      <a:noFill/>
                    </a:lnT>
                    <a:lnB>
                      <a:noFill/>
                    </a:lnB>
                  </a:tcPr>
                </a:tc>
                <a:tc>
                  <a:txBody>
                    <a:bodyPr/>
                    <a:lstStyle/>
                    <a:p>
                      <a:pPr algn="ctr">
                        <a:lnSpc>
                          <a:spcPct val="100000"/>
                        </a:lnSpc>
                        <a:spcAft>
                          <a:spcPts val="0"/>
                        </a:spcAft>
                      </a:pPr>
                      <a:r>
                        <a:rPr lang="es-ES" sz="1600" b="1">
                          <a:solidFill>
                            <a:srgbClr val="000000"/>
                          </a:solidFill>
                          <a:latin typeface="Calibri"/>
                          <a:ea typeface="Times New Roman"/>
                        </a:rPr>
                        <a:t>0 1 2 3 4 </a:t>
                      </a:r>
                      <a:endParaRPr lang="es-ES" sz="1800">
                        <a:latin typeface="Times New Roman"/>
                        <a:ea typeface="Times New Roman"/>
                      </a:endParaRPr>
                    </a:p>
                  </a:txBody>
                  <a:tcPr marL="44450" marR="44450" marT="0" marB="0" anchor="b">
                    <a:lnL>
                      <a:noFill/>
                    </a:lnL>
                    <a:lnR>
                      <a:noFill/>
                    </a:lnR>
                    <a:lnT>
                      <a:noFill/>
                    </a:lnT>
                    <a:lnB>
                      <a:noFill/>
                    </a:lnB>
                  </a:tcPr>
                </a:tc>
                <a:tc>
                  <a:txBody>
                    <a:bodyPr/>
                    <a:lstStyle/>
                    <a:p>
                      <a:pPr algn="ctr">
                        <a:lnSpc>
                          <a:spcPct val="100000"/>
                        </a:lnSpc>
                        <a:spcAft>
                          <a:spcPts val="0"/>
                        </a:spcAft>
                      </a:pPr>
                      <a:r>
                        <a:rPr lang="es-ES" sz="1600" b="1" dirty="0">
                          <a:solidFill>
                            <a:srgbClr val="000000"/>
                          </a:solidFill>
                          <a:latin typeface="Calibri"/>
                          <a:ea typeface="Times New Roman"/>
                        </a:rPr>
                        <a:t>0 1 2 3 4  </a:t>
                      </a:r>
                      <a:endParaRPr lang="es-ES" sz="1800" dirty="0">
                        <a:latin typeface="Times New Roman"/>
                        <a:ea typeface="Times New Roman"/>
                      </a:endParaRPr>
                    </a:p>
                  </a:txBody>
                  <a:tcPr marL="44450" marR="44450" marT="0" marB="0" anchor="b">
                    <a:lnL>
                      <a:noFill/>
                    </a:lnL>
                    <a:lnR>
                      <a:noFill/>
                    </a:lnR>
                    <a:lnT>
                      <a:noFill/>
                    </a:lnT>
                    <a:lnB>
                      <a:noFill/>
                    </a:lnB>
                  </a:tcPr>
                </a:tc>
                <a:tc vMerge="1">
                  <a:txBody>
                    <a:bodyPr/>
                    <a:lstStyle/>
                    <a:p>
                      <a:endParaRPr lang="es-ES"/>
                    </a:p>
                  </a:txBody>
                  <a:tcPr/>
                </a:tc>
              </a:tr>
              <a:tr h="243360">
                <a:tc>
                  <a:txBody>
                    <a:bodyPr/>
                    <a:lstStyle/>
                    <a:p>
                      <a:pPr algn="just">
                        <a:lnSpc>
                          <a:spcPct val="100000"/>
                        </a:lnSpc>
                        <a:spcAft>
                          <a:spcPts val="0"/>
                        </a:spcAft>
                      </a:pPr>
                      <a:r>
                        <a:rPr lang="es-ES" sz="1600">
                          <a:solidFill>
                            <a:srgbClr val="000000"/>
                          </a:solidFill>
                          <a:latin typeface="Calibri"/>
                          <a:ea typeface="Times New Roman"/>
                        </a:rPr>
                        <a:t>Tecnología</a:t>
                      </a:r>
                      <a:endParaRPr lang="es-ES" sz="1800">
                        <a:latin typeface="Times New Roman"/>
                        <a:ea typeface="Times New Roman"/>
                      </a:endParaRPr>
                    </a:p>
                  </a:txBody>
                  <a:tcPr marL="44450" marR="44450" marT="0" marB="0" anchor="b">
                    <a:lnL>
                      <a:noFill/>
                    </a:lnL>
                    <a:lnR>
                      <a:noFill/>
                    </a:lnR>
                    <a:lnT>
                      <a:noFill/>
                    </a:lnT>
                    <a:lnB>
                      <a:noFill/>
                    </a:lnB>
                  </a:tcPr>
                </a:tc>
                <a:tc>
                  <a:txBody>
                    <a:bodyPr/>
                    <a:lstStyle/>
                    <a:p>
                      <a:pPr algn="just">
                        <a:lnSpc>
                          <a:spcPct val="100000"/>
                        </a:lnSpc>
                      </a:pPr>
                      <a:endParaRPr lang="es-ES" sz="1600">
                        <a:latin typeface="Calibri"/>
                      </a:endParaRPr>
                    </a:p>
                  </a:txBody>
                  <a:tcPr marL="44450" marR="44450" marT="0" marB="0" anchor="b">
                    <a:lnL>
                      <a:noFill/>
                    </a:lnL>
                    <a:lnR>
                      <a:noFill/>
                    </a:lnR>
                    <a:lnT>
                      <a:noFill/>
                    </a:lnT>
                    <a:lnB>
                      <a:noFill/>
                    </a:lnB>
                  </a:tcPr>
                </a:tc>
                <a:tc>
                  <a:txBody>
                    <a:bodyPr/>
                    <a:lstStyle/>
                    <a:p>
                      <a:pPr algn="ctr">
                        <a:lnSpc>
                          <a:spcPct val="100000"/>
                        </a:lnSpc>
                        <a:spcAft>
                          <a:spcPts val="0"/>
                        </a:spcAft>
                      </a:pPr>
                      <a:r>
                        <a:rPr lang="es-ES" sz="1600">
                          <a:solidFill>
                            <a:srgbClr val="000000"/>
                          </a:solidFill>
                          <a:latin typeface="Calibri"/>
                          <a:ea typeface="Times New Roman"/>
                        </a:rPr>
                        <a:t>4</a:t>
                      </a:r>
                      <a:endParaRPr lang="es-ES" sz="1800">
                        <a:latin typeface="Times New Roman"/>
                        <a:ea typeface="Times New Roman"/>
                      </a:endParaRPr>
                    </a:p>
                  </a:txBody>
                  <a:tcPr marL="44450" marR="44450" marT="0" marB="0" anchor="b">
                    <a:lnL>
                      <a:noFill/>
                    </a:lnL>
                    <a:lnR>
                      <a:noFill/>
                    </a:lnR>
                    <a:lnT>
                      <a:noFill/>
                    </a:lnT>
                    <a:lnB>
                      <a:noFill/>
                    </a:lnB>
                  </a:tcPr>
                </a:tc>
                <a:tc>
                  <a:txBody>
                    <a:bodyPr/>
                    <a:lstStyle/>
                    <a:p>
                      <a:pPr algn="ctr">
                        <a:lnSpc>
                          <a:spcPct val="100000"/>
                        </a:lnSpc>
                        <a:spcAft>
                          <a:spcPts val="0"/>
                        </a:spcAft>
                      </a:pPr>
                      <a:r>
                        <a:rPr lang="es-ES" sz="1600" dirty="0">
                          <a:solidFill>
                            <a:srgbClr val="000000"/>
                          </a:solidFill>
                          <a:latin typeface="Calibri"/>
                          <a:ea typeface="Times New Roman"/>
                        </a:rPr>
                        <a:t>2</a:t>
                      </a:r>
                      <a:endParaRPr lang="es-ES" sz="1800" dirty="0">
                        <a:latin typeface="Times New Roman"/>
                        <a:ea typeface="Times New Roman"/>
                      </a:endParaRPr>
                    </a:p>
                  </a:txBody>
                  <a:tcPr marL="44450" marR="44450" marT="0" marB="0" anchor="b">
                    <a:lnL>
                      <a:noFill/>
                    </a:lnL>
                    <a:lnR>
                      <a:noFill/>
                    </a:lnR>
                    <a:lnT>
                      <a:noFill/>
                    </a:lnT>
                    <a:lnB>
                      <a:noFill/>
                    </a:lnB>
                  </a:tcPr>
                </a:tc>
                <a:tc>
                  <a:txBody>
                    <a:bodyPr/>
                    <a:lstStyle/>
                    <a:p>
                      <a:pPr algn="ctr">
                        <a:lnSpc>
                          <a:spcPct val="100000"/>
                        </a:lnSpc>
                        <a:spcAft>
                          <a:spcPts val="0"/>
                        </a:spcAft>
                      </a:pPr>
                      <a:r>
                        <a:rPr lang="es-ES" sz="1600" dirty="0">
                          <a:solidFill>
                            <a:srgbClr val="000000"/>
                          </a:solidFill>
                          <a:latin typeface="Calibri"/>
                          <a:ea typeface="Times New Roman"/>
                        </a:rPr>
                        <a:t>6</a:t>
                      </a:r>
                      <a:endParaRPr lang="es-ES" sz="1800" dirty="0">
                        <a:latin typeface="Times New Roman"/>
                        <a:ea typeface="Times New Roman"/>
                      </a:endParaRPr>
                    </a:p>
                  </a:txBody>
                  <a:tcPr marL="44450" marR="44450" marT="0" marB="0" anchor="b">
                    <a:lnL>
                      <a:noFill/>
                    </a:lnL>
                    <a:lnR>
                      <a:noFill/>
                    </a:lnR>
                    <a:lnT>
                      <a:noFill/>
                    </a:lnT>
                    <a:lnB>
                      <a:noFill/>
                    </a:lnB>
                  </a:tcPr>
                </a:tc>
              </a:tr>
              <a:tr h="243360">
                <a:tc>
                  <a:txBody>
                    <a:bodyPr/>
                    <a:lstStyle/>
                    <a:p>
                      <a:pPr algn="just">
                        <a:lnSpc>
                          <a:spcPct val="100000"/>
                        </a:lnSpc>
                        <a:spcAft>
                          <a:spcPts val="0"/>
                        </a:spcAft>
                      </a:pPr>
                      <a:r>
                        <a:rPr lang="es-ES" sz="1600">
                          <a:solidFill>
                            <a:srgbClr val="000000"/>
                          </a:solidFill>
                          <a:latin typeface="Calibri"/>
                          <a:ea typeface="Times New Roman"/>
                        </a:rPr>
                        <a:t>Precio</a:t>
                      </a:r>
                      <a:endParaRPr lang="es-ES" sz="1800">
                        <a:latin typeface="Times New Roman"/>
                        <a:ea typeface="Times New Roman"/>
                      </a:endParaRPr>
                    </a:p>
                  </a:txBody>
                  <a:tcPr marL="44450" marR="44450" marT="0" marB="0" anchor="b">
                    <a:lnL>
                      <a:noFill/>
                    </a:lnL>
                    <a:lnR>
                      <a:noFill/>
                    </a:lnR>
                    <a:lnT>
                      <a:noFill/>
                    </a:lnT>
                    <a:lnB>
                      <a:noFill/>
                    </a:lnB>
                  </a:tcPr>
                </a:tc>
                <a:tc>
                  <a:txBody>
                    <a:bodyPr/>
                    <a:lstStyle/>
                    <a:p>
                      <a:pPr algn="just">
                        <a:lnSpc>
                          <a:spcPct val="100000"/>
                        </a:lnSpc>
                      </a:pPr>
                      <a:endParaRPr lang="es-ES" sz="1600">
                        <a:latin typeface="Calibri"/>
                      </a:endParaRPr>
                    </a:p>
                  </a:txBody>
                  <a:tcPr marL="44450" marR="44450" marT="0" marB="0" anchor="b">
                    <a:lnL>
                      <a:noFill/>
                    </a:lnL>
                    <a:lnR>
                      <a:noFill/>
                    </a:lnR>
                    <a:lnT>
                      <a:noFill/>
                    </a:lnT>
                    <a:lnB>
                      <a:noFill/>
                    </a:lnB>
                  </a:tcPr>
                </a:tc>
                <a:tc>
                  <a:txBody>
                    <a:bodyPr/>
                    <a:lstStyle/>
                    <a:p>
                      <a:pPr algn="ctr">
                        <a:lnSpc>
                          <a:spcPct val="100000"/>
                        </a:lnSpc>
                        <a:spcAft>
                          <a:spcPts val="0"/>
                        </a:spcAft>
                      </a:pPr>
                      <a:r>
                        <a:rPr lang="es-ES" sz="1600">
                          <a:solidFill>
                            <a:srgbClr val="000000"/>
                          </a:solidFill>
                          <a:latin typeface="Calibri"/>
                          <a:ea typeface="Times New Roman"/>
                        </a:rPr>
                        <a:t>4</a:t>
                      </a:r>
                      <a:endParaRPr lang="es-ES" sz="1800">
                        <a:latin typeface="Times New Roman"/>
                        <a:ea typeface="Times New Roman"/>
                      </a:endParaRPr>
                    </a:p>
                  </a:txBody>
                  <a:tcPr marL="44450" marR="44450" marT="0" marB="0" anchor="b">
                    <a:lnL>
                      <a:noFill/>
                    </a:lnL>
                    <a:lnR>
                      <a:noFill/>
                    </a:lnR>
                    <a:lnT>
                      <a:noFill/>
                    </a:lnT>
                    <a:lnB>
                      <a:noFill/>
                    </a:lnB>
                  </a:tcPr>
                </a:tc>
                <a:tc>
                  <a:txBody>
                    <a:bodyPr/>
                    <a:lstStyle/>
                    <a:p>
                      <a:pPr algn="ctr">
                        <a:lnSpc>
                          <a:spcPct val="100000"/>
                        </a:lnSpc>
                        <a:spcAft>
                          <a:spcPts val="0"/>
                        </a:spcAft>
                      </a:pPr>
                      <a:r>
                        <a:rPr lang="es-ES" sz="1600">
                          <a:solidFill>
                            <a:srgbClr val="000000"/>
                          </a:solidFill>
                          <a:latin typeface="Calibri"/>
                          <a:ea typeface="Times New Roman"/>
                        </a:rPr>
                        <a:t>3</a:t>
                      </a:r>
                      <a:endParaRPr lang="es-ES" sz="1800">
                        <a:latin typeface="Times New Roman"/>
                        <a:ea typeface="Times New Roman"/>
                      </a:endParaRPr>
                    </a:p>
                  </a:txBody>
                  <a:tcPr marL="44450" marR="44450" marT="0" marB="0" anchor="b">
                    <a:lnL>
                      <a:noFill/>
                    </a:lnL>
                    <a:lnR>
                      <a:noFill/>
                    </a:lnR>
                    <a:lnT>
                      <a:noFill/>
                    </a:lnT>
                    <a:lnB>
                      <a:noFill/>
                    </a:lnB>
                  </a:tcPr>
                </a:tc>
                <a:tc>
                  <a:txBody>
                    <a:bodyPr/>
                    <a:lstStyle/>
                    <a:p>
                      <a:pPr algn="ctr">
                        <a:lnSpc>
                          <a:spcPct val="100000"/>
                        </a:lnSpc>
                        <a:spcAft>
                          <a:spcPts val="0"/>
                        </a:spcAft>
                      </a:pPr>
                      <a:r>
                        <a:rPr lang="es-ES" sz="1600" dirty="0">
                          <a:solidFill>
                            <a:srgbClr val="000000"/>
                          </a:solidFill>
                          <a:latin typeface="Calibri"/>
                          <a:ea typeface="Times New Roman"/>
                        </a:rPr>
                        <a:t>12</a:t>
                      </a:r>
                      <a:endParaRPr lang="es-ES" sz="1800" dirty="0">
                        <a:latin typeface="Times New Roman"/>
                        <a:ea typeface="Times New Roman"/>
                      </a:endParaRPr>
                    </a:p>
                  </a:txBody>
                  <a:tcPr marL="44450" marR="44450" marT="0" marB="0" anchor="b">
                    <a:lnL>
                      <a:noFill/>
                    </a:lnL>
                    <a:lnR>
                      <a:noFill/>
                    </a:lnR>
                    <a:lnT>
                      <a:noFill/>
                    </a:lnT>
                    <a:lnB>
                      <a:noFill/>
                    </a:lnB>
                  </a:tcPr>
                </a:tc>
              </a:tr>
              <a:tr h="243360">
                <a:tc>
                  <a:txBody>
                    <a:bodyPr/>
                    <a:lstStyle/>
                    <a:p>
                      <a:pPr algn="just">
                        <a:lnSpc>
                          <a:spcPct val="100000"/>
                        </a:lnSpc>
                        <a:spcAft>
                          <a:spcPts val="0"/>
                        </a:spcAft>
                      </a:pPr>
                      <a:r>
                        <a:rPr lang="es-ES" sz="1600">
                          <a:solidFill>
                            <a:srgbClr val="000000"/>
                          </a:solidFill>
                          <a:latin typeface="Calibri"/>
                          <a:ea typeface="Times New Roman"/>
                        </a:rPr>
                        <a:t>Imagen de la marca</a:t>
                      </a:r>
                      <a:endParaRPr lang="es-ES" sz="1800">
                        <a:latin typeface="Times New Roman"/>
                        <a:ea typeface="Times New Roman"/>
                      </a:endParaRPr>
                    </a:p>
                  </a:txBody>
                  <a:tcPr marL="44450" marR="44450" marT="0" marB="0" anchor="b">
                    <a:lnL>
                      <a:noFill/>
                    </a:lnL>
                    <a:lnR>
                      <a:noFill/>
                    </a:lnR>
                    <a:lnT>
                      <a:noFill/>
                    </a:lnT>
                    <a:lnB>
                      <a:noFill/>
                    </a:lnB>
                  </a:tcPr>
                </a:tc>
                <a:tc>
                  <a:txBody>
                    <a:bodyPr/>
                    <a:lstStyle/>
                    <a:p>
                      <a:pPr algn="just">
                        <a:lnSpc>
                          <a:spcPct val="100000"/>
                        </a:lnSpc>
                      </a:pPr>
                      <a:endParaRPr lang="es-ES" sz="1600">
                        <a:latin typeface="Calibri"/>
                      </a:endParaRPr>
                    </a:p>
                  </a:txBody>
                  <a:tcPr marL="44450" marR="44450" marT="0" marB="0" anchor="b">
                    <a:lnL>
                      <a:noFill/>
                    </a:lnL>
                    <a:lnR>
                      <a:noFill/>
                    </a:lnR>
                    <a:lnT>
                      <a:noFill/>
                    </a:lnT>
                    <a:lnB>
                      <a:noFill/>
                    </a:lnB>
                  </a:tcPr>
                </a:tc>
                <a:tc>
                  <a:txBody>
                    <a:bodyPr/>
                    <a:lstStyle/>
                    <a:p>
                      <a:pPr algn="ctr">
                        <a:lnSpc>
                          <a:spcPct val="100000"/>
                        </a:lnSpc>
                        <a:spcAft>
                          <a:spcPts val="0"/>
                        </a:spcAft>
                      </a:pPr>
                      <a:r>
                        <a:rPr lang="es-ES" sz="1600">
                          <a:solidFill>
                            <a:srgbClr val="000000"/>
                          </a:solidFill>
                          <a:latin typeface="Calibri"/>
                          <a:ea typeface="Times New Roman"/>
                        </a:rPr>
                        <a:t>4</a:t>
                      </a:r>
                      <a:endParaRPr lang="es-ES" sz="1800">
                        <a:latin typeface="Times New Roman"/>
                        <a:ea typeface="Times New Roman"/>
                      </a:endParaRPr>
                    </a:p>
                  </a:txBody>
                  <a:tcPr marL="44450" marR="44450" marT="0" marB="0" anchor="b">
                    <a:lnL>
                      <a:noFill/>
                    </a:lnL>
                    <a:lnR>
                      <a:noFill/>
                    </a:lnR>
                    <a:lnT>
                      <a:noFill/>
                    </a:lnT>
                    <a:lnB>
                      <a:noFill/>
                    </a:lnB>
                  </a:tcPr>
                </a:tc>
                <a:tc>
                  <a:txBody>
                    <a:bodyPr/>
                    <a:lstStyle/>
                    <a:p>
                      <a:pPr algn="ctr">
                        <a:lnSpc>
                          <a:spcPct val="100000"/>
                        </a:lnSpc>
                        <a:spcAft>
                          <a:spcPts val="0"/>
                        </a:spcAft>
                      </a:pPr>
                      <a:r>
                        <a:rPr lang="es-ES" sz="1600">
                          <a:solidFill>
                            <a:srgbClr val="000000"/>
                          </a:solidFill>
                          <a:latin typeface="Calibri"/>
                          <a:ea typeface="Times New Roman"/>
                        </a:rPr>
                        <a:t>3</a:t>
                      </a:r>
                      <a:endParaRPr lang="es-ES" sz="1800">
                        <a:latin typeface="Times New Roman"/>
                        <a:ea typeface="Times New Roman"/>
                      </a:endParaRPr>
                    </a:p>
                  </a:txBody>
                  <a:tcPr marL="44450" marR="44450" marT="0" marB="0" anchor="b">
                    <a:lnL>
                      <a:noFill/>
                    </a:lnL>
                    <a:lnR>
                      <a:noFill/>
                    </a:lnR>
                    <a:lnT>
                      <a:noFill/>
                    </a:lnT>
                    <a:lnB>
                      <a:noFill/>
                    </a:lnB>
                  </a:tcPr>
                </a:tc>
                <a:tc>
                  <a:txBody>
                    <a:bodyPr/>
                    <a:lstStyle/>
                    <a:p>
                      <a:pPr algn="ctr">
                        <a:lnSpc>
                          <a:spcPct val="100000"/>
                        </a:lnSpc>
                        <a:spcAft>
                          <a:spcPts val="0"/>
                        </a:spcAft>
                      </a:pPr>
                      <a:r>
                        <a:rPr lang="es-ES" sz="1600" dirty="0">
                          <a:solidFill>
                            <a:srgbClr val="000000"/>
                          </a:solidFill>
                          <a:latin typeface="Calibri"/>
                          <a:ea typeface="Times New Roman"/>
                        </a:rPr>
                        <a:t>12</a:t>
                      </a:r>
                      <a:endParaRPr lang="es-ES" sz="1800" dirty="0">
                        <a:latin typeface="Times New Roman"/>
                        <a:ea typeface="Times New Roman"/>
                      </a:endParaRPr>
                    </a:p>
                  </a:txBody>
                  <a:tcPr marL="44450" marR="44450" marT="0" marB="0" anchor="b">
                    <a:lnL>
                      <a:noFill/>
                    </a:lnL>
                    <a:lnR>
                      <a:noFill/>
                    </a:lnR>
                    <a:lnT>
                      <a:noFill/>
                    </a:lnT>
                    <a:lnB>
                      <a:noFill/>
                    </a:lnB>
                  </a:tcPr>
                </a:tc>
              </a:tr>
              <a:tr h="243360">
                <a:tc gridSpan="2">
                  <a:txBody>
                    <a:bodyPr/>
                    <a:lstStyle/>
                    <a:p>
                      <a:pPr algn="just">
                        <a:lnSpc>
                          <a:spcPct val="100000"/>
                        </a:lnSpc>
                        <a:spcAft>
                          <a:spcPts val="0"/>
                        </a:spcAft>
                      </a:pPr>
                      <a:r>
                        <a:rPr lang="es-ES" sz="1600">
                          <a:solidFill>
                            <a:srgbClr val="000000"/>
                          </a:solidFill>
                          <a:latin typeface="Calibri"/>
                          <a:ea typeface="Times New Roman"/>
                        </a:rPr>
                        <a:t>Calidad de servicio</a:t>
                      </a:r>
                      <a:endParaRPr lang="es-ES" sz="1800">
                        <a:latin typeface="Times New Roman"/>
                        <a:ea typeface="Times New Roman"/>
                      </a:endParaRPr>
                    </a:p>
                  </a:txBody>
                  <a:tcPr marL="44450" marR="44450" marT="0" marB="0" anchor="b">
                    <a:lnL>
                      <a:noFill/>
                    </a:lnL>
                    <a:lnR>
                      <a:noFill/>
                    </a:lnR>
                    <a:lnT>
                      <a:noFill/>
                    </a:lnT>
                    <a:lnB>
                      <a:noFill/>
                    </a:lnB>
                  </a:tcPr>
                </a:tc>
                <a:tc hMerge="1">
                  <a:txBody>
                    <a:bodyPr/>
                    <a:lstStyle/>
                    <a:p>
                      <a:endParaRPr lang="es-ES"/>
                    </a:p>
                  </a:txBody>
                  <a:tcPr/>
                </a:tc>
                <a:tc>
                  <a:txBody>
                    <a:bodyPr/>
                    <a:lstStyle/>
                    <a:p>
                      <a:pPr algn="ctr">
                        <a:lnSpc>
                          <a:spcPct val="100000"/>
                        </a:lnSpc>
                        <a:spcAft>
                          <a:spcPts val="0"/>
                        </a:spcAft>
                      </a:pPr>
                      <a:r>
                        <a:rPr lang="es-ES" sz="1600">
                          <a:solidFill>
                            <a:srgbClr val="000000"/>
                          </a:solidFill>
                          <a:latin typeface="Calibri"/>
                          <a:ea typeface="Times New Roman"/>
                        </a:rPr>
                        <a:t>4</a:t>
                      </a:r>
                      <a:endParaRPr lang="es-ES" sz="1800">
                        <a:latin typeface="Times New Roman"/>
                        <a:ea typeface="Times New Roman"/>
                      </a:endParaRPr>
                    </a:p>
                  </a:txBody>
                  <a:tcPr marL="44450" marR="44450" marT="0" marB="0" anchor="b">
                    <a:lnL>
                      <a:noFill/>
                    </a:lnL>
                    <a:lnR>
                      <a:noFill/>
                    </a:lnR>
                    <a:lnT>
                      <a:noFill/>
                    </a:lnT>
                    <a:lnB>
                      <a:noFill/>
                    </a:lnB>
                  </a:tcPr>
                </a:tc>
                <a:tc>
                  <a:txBody>
                    <a:bodyPr/>
                    <a:lstStyle/>
                    <a:p>
                      <a:pPr algn="ctr">
                        <a:lnSpc>
                          <a:spcPct val="100000"/>
                        </a:lnSpc>
                        <a:spcAft>
                          <a:spcPts val="0"/>
                        </a:spcAft>
                      </a:pPr>
                      <a:r>
                        <a:rPr lang="es-ES" sz="1600">
                          <a:solidFill>
                            <a:srgbClr val="000000"/>
                          </a:solidFill>
                          <a:latin typeface="Calibri"/>
                          <a:ea typeface="Times New Roman"/>
                        </a:rPr>
                        <a:t>2</a:t>
                      </a:r>
                      <a:endParaRPr lang="es-ES" sz="1800">
                        <a:latin typeface="Times New Roman"/>
                        <a:ea typeface="Times New Roman"/>
                      </a:endParaRPr>
                    </a:p>
                  </a:txBody>
                  <a:tcPr marL="44450" marR="44450" marT="0" marB="0" anchor="b">
                    <a:lnL>
                      <a:noFill/>
                    </a:lnL>
                    <a:lnR>
                      <a:noFill/>
                    </a:lnR>
                    <a:lnT>
                      <a:noFill/>
                    </a:lnT>
                    <a:lnB>
                      <a:noFill/>
                    </a:lnB>
                  </a:tcPr>
                </a:tc>
                <a:tc>
                  <a:txBody>
                    <a:bodyPr/>
                    <a:lstStyle/>
                    <a:p>
                      <a:pPr algn="ctr">
                        <a:lnSpc>
                          <a:spcPct val="100000"/>
                        </a:lnSpc>
                        <a:spcAft>
                          <a:spcPts val="0"/>
                        </a:spcAft>
                      </a:pPr>
                      <a:r>
                        <a:rPr lang="es-ES" sz="1600" dirty="0">
                          <a:solidFill>
                            <a:srgbClr val="000000"/>
                          </a:solidFill>
                          <a:latin typeface="Calibri"/>
                          <a:ea typeface="Times New Roman"/>
                        </a:rPr>
                        <a:t>8</a:t>
                      </a:r>
                      <a:endParaRPr lang="es-ES" sz="1800" dirty="0">
                        <a:latin typeface="Times New Roman"/>
                        <a:ea typeface="Times New Roman"/>
                      </a:endParaRPr>
                    </a:p>
                  </a:txBody>
                  <a:tcPr marL="44450" marR="44450" marT="0" marB="0" anchor="b">
                    <a:lnL>
                      <a:noFill/>
                    </a:lnL>
                    <a:lnR>
                      <a:noFill/>
                    </a:lnR>
                    <a:lnT>
                      <a:noFill/>
                    </a:lnT>
                    <a:lnB>
                      <a:noFill/>
                    </a:lnB>
                  </a:tcPr>
                </a:tc>
              </a:tr>
              <a:tr h="255528">
                <a:tc>
                  <a:txBody>
                    <a:bodyPr/>
                    <a:lstStyle/>
                    <a:p>
                      <a:pPr algn="just">
                        <a:lnSpc>
                          <a:spcPct val="100000"/>
                        </a:lnSpc>
                      </a:pPr>
                      <a:endParaRPr lang="es-ES" sz="1600">
                        <a:latin typeface="Calibri"/>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pPr>
                      <a:endParaRPr lang="es-ES" sz="1600">
                        <a:latin typeface="Calibri"/>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pPr>
                      <a:endParaRPr lang="es-ES" sz="1600">
                        <a:latin typeface="Calibri"/>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pPr>
                      <a:endParaRPr lang="es-ES" sz="1600">
                        <a:latin typeface="Calibri"/>
                      </a:endParaRPr>
                    </a:p>
                  </a:txBody>
                  <a:tcPr marL="44450" marR="44450" marT="0" marB="0" anchor="b">
                    <a:lnL>
                      <a:noFill/>
                    </a:lnL>
                    <a:lnR>
                      <a:noFill/>
                    </a:lnR>
                    <a:lnT>
                      <a:noFill/>
                    </a:lnT>
                    <a:lnB>
                      <a:noFill/>
                    </a:lnB>
                  </a:tcPr>
                </a:tc>
                <a:tc>
                  <a:txBody>
                    <a:bodyPr/>
                    <a:lstStyle/>
                    <a:p>
                      <a:pPr algn="just">
                        <a:lnSpc>
                          <a:spcPct val="100000"/>
                        </a:lnSpc>
                      </a:pPr>
                      <a:endParaRPr lang="es-ES" sz="1600" dirty="0">
                        <a:latin typeface="Calibri"/>
                      </a:endParaRPr>
                    </a:p>
                  </a:txBody>
                  <a:tcPr marL="44450" marR="44450" marT="0" marB="0" anchor="b">
                    <a:lnL>
                      <a:noFill/>
                    </a:lnL>
                    <a:lnR>
                      <a:noFill/>
                    </a:lnR>
                    <a:lnT>
                      <a:noFill/>
                    </a:lnT>
                    <a:lnB>
                      <a:noFill/>
                    </a:lnB>
                  </a:tcPr>
                </a:tc>
              </a:tr>
              <a:tr h="255528">
                <a:tc gridSpan="2">
                  <a:txBody>
                    <a:bodyPr/>
                    <a:lstStyle/>
                    <a:p>
                      <a:pPr algn="just">
                        <a:lnSpc>
                          <a:spcPct val="100000"/>
                        </a:lnSpc>
                        <a:spcAft>
                          <a:spcPts val="0"/>
                        </a:spcAft>
                      </a:pPr>
                      <a:r>
                        <a:rPr lang="es-ES" sz="1600" b="1">
                          <a:solidFill>
                            <a:srgbClr val="000000"/>
                          </a:solidFill>
                          <a:latin typeface="Calibri"/>
                          <a:ea typeface="Times New Roman"/>
                        </a:rPr>
                        <a:t>Competitividad</a:t>
                      </a:r>
                      <a:endParaRPr lang="es-ES" sz="1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00000"/>
                        </a:lnSpc>
                        <a:spcAft>
                          <a:spcPts val="0"/>
                        </a:spcAft>
                      </a:pPr>
                      <a:r>
                        <a:rPr lang="es-ES" sz="1600">
                          <a:solidFill>
                            <a:srgbClr val="000000"/>
                          </a:solidFill>
                          <a:latin typeface="Calibri"/>
                          <a:ea typeface="Times New Roman"/>
                        </a:rPr>
                        <a:t>10</a:t>
                      </a:r>
                      <a:endParaRPr lang="es-ES" sz="18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endParaRPr lang="es-ES" sz="1600">
                        <a:latin typeface="Calibri"/>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00000"/>
                        </a:lnSpc>
                        <a:spcAft>
                          <a:spcPts val="0"/>
                        </a:spcAft>
                      </a:pPr>
                      <a:r>
                        <a:rPr lang="es-ES" sz="1800" dirty="0">
                          <a:solidFill>
                            <a:srgbClr val="000000"/>
                          </a:solidFill>
                          <a:latin typeface="Calibri"/>
                          <a:ea typeface="Times New Roman"/>
                        </a:rPr>
                        <a:t>             </a:t>
                      </a:r>
                      <a:r>
                        <a:rPr lang="es-ES" sz="1600" dirty="0">
                          <a:solidFill>
                            <a:srgbClr val="000000"/>
                          </a:solidFill>
                          <a:latin typeface="Calibri"/>
                          <a:ea typeface="Times New Roman"/>
                        </a:rPr>
                        <a:t> 38</a:t>
                      </a:r>
                      <a:endParaRPr lang="es-ES" sz="1800" dirty="0">
                        <a:latin typeface="Times New Roman"/>
                        <a:ea typeface="Times New Roman"/>
                      </a:endParaRPr>
                    </a:p>
                  </a:txBody>
                  <a:tcPr marL="44450" marR="44450" marT="0" marB="0" anchor="b">
                    <a:lnL>
                      <a:noFill/>
                    </a:lnL>
                    <a:lnR>
                      <a:noFill/>
                    </a:lnR>
                    <a:lnT>
                      <a:noFill/>
                    </a:lnT>
                    <a:lnB>
                      <a:noFill/>
                    </a:lnB>
                  </a:tcPr>
                </a:tc>
              </a:tr>
            </a:tbl>
          </a:graphicData>
        </a:graphic>
      </p:graphicFrame>
      <p:pic>
        <p:nvPicPr>
          <p:cNvPr id="69724" name="3 Marcador de contenido" descr="logoayrpaint.bmp"/>
          <p:cNvPicPr>
            <a:picLocks noChangeAspect="1"/>
          </p:cNvPicPr>
          <p:nvPr/>
        </p:nvPicPr>
        <p:blipFill>
          <a:blip r:embed="rId2"/>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Título"/>
          <p:cNvSpPr>
            <a:spLocks noGrp="1"/>
          </p:cNvSpPr>
          <p:nvPr>
            <p:ph type="title"/>
          </p:nvPr>
        </p:nvSpPr>
        <p:spPr/>
        <p:txBody>
          <a:bodyPr/>
          <a:lstStyle/>
          <a:p>
            <a:pPr eaLnBrk="1" hangingPunct="1"/>
            <a:r>
              <a:rPr lang="es-ES" sz="3600" smtClean="0"/>
              <a:t>Posibilidades de Acción</a:t>
            </a:r>
          </a:p>
        </p:txBody>
      </p:sp>
      <p:pic>
        <p:nvPicPr>
          <p:cNvPr id="70659" name="Picture 1"/>
          <p:cNvPicPr>
            <a:picLocks noChangeAspect="1" noChangeArrowheads="1"/>
          </p:cNvPicPr>
          <p:nvPr/>
        </p:nvPicPr>
        <p:blipFill>
          <a:blip r:embed="rId2"/>
          <a:srcRect/>
          <a:stretch>
            <a:fillRect/>
          </a:stretch>
        </p:blipFill>
        <p:spPr bwMode="auto">
          <a:xfrm>
            <a:off x="928688" y="1785938"/>
            <a:ext cx="7286625" cy="4362450"/>
          </a:xfrm>
          <a:prstGeom prst="rect">
            <a:avLst/>
          </a:prstGeom>
          <a:noFill/>
          <a:ln w="9525">
            <a:noFill/>
            <a:miter lim="800000"/>
            <a:headEnd/>
            <a:tailEnd/>
          </a:ln>
        </p:spPr>
      </p:pic>
      <p:pic>
        <p:nvPicPr>
          <p:cNvPr id="70660" name="3 Marcador de contenido" descr="logoayrpaint.bmp"/>
          <p:cNvPicPr>
            <a:picLocks noChangeAspect="1"/>
          </p:cNvPicPr>
          <p:nvPr/>
        </p:nvPicPr>
        <p:blipFill>
          <a:blip r:embed="rId3"/>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Marcador de contenido"/>
          <p:cNvSpPr>
            <a:spLocks noGrp="1"/>
          </p:cNvSpPr>
          <p:nvPr>
            <p:ph sz="quarter" idx="1"/>
          </p:nvPr>
        </p:nvSpPr>
        <p:spPr>
          <a:xfrm>
            <a:off x="612775" y="1600200"/>
            <a:ext cx="8153400" cy="4495800"/>
          </a:xfrm>
        </p:spPr>
        <p:txBody>
          <a:bodyPr/>
          <a:lstStyle/>
          <a:p>
            <a:r>
              <a:rPr lang="es-EC" sz="2400" smtClean="0"/>
              <a:t>La experiencia obtenida por Aromas y Recuerdos se debe a las exigencias de las marcas que se distribuye, relacionadas con el espacio y la disposición de exhibición así garantiza el posicionamiento del producto. Las casas fabricantes a las que representa, requieren que sus productos sean ubicados en pirámide o por tamaño o por categoría.</a:t>
            </a:r>
            <a:endParaRPr lang="es-ES" sz="2400" smtClean="0"/>
          </a:p>
          <a:p>
            <a:endParaRPr lang="es-ES" sz="2400" smtClean="0"/>
          </a:p>
        </p:txBody>
      </p:sp>
      <p:sp>
        <p:nvSpPr>
          <p:cNvPr id="16387" name="1 Título"/>
          <p:cNvSpPr>
            <a:spLocks noGrp="1"/>
          </p:cNvSpPr>
          <p:nvPr>
            <p:ph type="title"/>
          </p:nvPr>
        </p:nvSpPr>
        <p:spPr>
          <a:xfrm>
            <a:off x="612775" y="228600"/>
            <a:ext cx="8153400" cy="990600"/>
          </a:xfrm>
        </p:spPr>
        <p:txBody>
          <a:bodyPr/>
          <a:lstStyle/>
          <a:p>
            <a:pPr eaLnBrk="1" hangingPunct="1"/>
            <a:r>
              <a:rPr lang="es-ES" sz="3600" b="1" smtClean="0"/>
              <a:t>La marca Aromas y Recuerdos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Título"/>
          <p:cNvSpPr>
            <a:spLocks noGrp="1"/>
          </p:cNvSpPr>
          <p:nvPr>
            <p:ph type="title"/>
          </p:nvPr>
        </p:nvSpPr>
        <p:spPr>
          <a:xfrm>
            <a:off x="612775" y="228600"/>
            <a:ext cx="8153400" cy="990600"/>
          </a:xfrm>
        </p:spPr>
        <p:txBody>
          <a:bodyPr/>
          <a:lstStyle/>
          <a:p>
            <a:pPr eaLnBrk="1" hangingPunct="1"/>
            <a:r>
              <a:rPr lang="es-ES" sz="3600" b="1" smtClean="0"/>
              <a:t>Segmentación</a:t>
            </a:r>
          </a:p>
        </p:txBody>
      </p:sp>
      <p:sp>
        <p:nvSpPr>
          <p:cNvPr id="71683" name="2 Marcador de contenido"/>
          <p:cNvSpPr>
            <a:spLocks noGrp="1"/>
          </p:cNvSpPr>
          <p:nvPr>
            <p:ph sz="quarter" idx="1"/>
          </p:nvPr>
        </p:nvSpPr>
        <p:spPr>
          <a:xfrm>
            <a:off x="571500" y="2071688"/>
            <a:ext cx="8153400" cy="4495800"/>
          </a:xfrm>
        </p:spPr>
        <p:txBody>
          <a:bodyPr/>
          <a:lstStyle/>
          <a:p>
            <a:pPr eaLnBrk="1" hangingPunct="1"/>
            <a:r>
              <a:rPr lang="es-ES" sz="2400" b="1" smtClean="0"/>
              <a:t>Necesidad Básica:</a:t>
            </a:r>
            <a:r>
              <a:rPr lang="es-ES" sz="2400" smtClean="0"/>
              <a:t> Oler bien y ser parte del Club Aromas donde puede obtener descuentos todo el año mediante una tarjeta del 10% de descuento en perfumería y cosméticos.</a:t>
            </a:r>
          </a:p>
          <a:p>
            <a:pPr eaLnBrk="1" hangingPunct="1">
              <a:buFont typeface="Wingdings" pitchFamily="2" charset="2"/>
              <a:buNone/>
            </a:pPr>
            <a:endParaRPr lang="es-ES" sz="2400" smtClean="0"/>
          </a:p>
          <a:p>
            <a:pPr eaLnBrk="1" hangingPunct="1"/>
            <a:r>
              <a:rPr lang="es-ES" sz="2400" smtClean="0"/>
              <a:t> </a:t>
            </a:r>
            <a:r>
              <a:rPr lang="es-ES" sz="2400" b="1" smtClean="0"/>
              <a:t>Grupo Objetivo:</a:t>
            </a:r>
            <a:r>
              <a:rPr lang="es-ES" sz="2400" smtClean="0"/>
              <a:t> Clientes actuales y nuevos de clase media y alta que quieren sentirse catalogados como importantes por sus compras en perfumería.</a:t>
            </a:r>
          </a:p>
          <a:p>
            <a:pPr eaLnBrk="1" hangingPunct="1"/>
            <a:endParaRPr lang="es-ES" sz="2400" smtClean="0"/>
          </a:p>
        </p:txBody>
      </p:sp>
      <p:pic>
        <p:nvPicPr>
          <p:cNvPr id="71684" name="3 Marcador de contenido" descr="logoayrpaint.bmp"/>
          <p:cNvPicPr>
            <a:picLocks noChangeAspect="1"/>
          </p:cNvPicPr>
          <p:nvPr/>
        </p:nvPicPr>
        <p:blipFill>
          <a:blip r:embed="rId2"/>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Título"/>
          <p:cNvSpPr>
            <a:spLocks noGrp="1"/>
          </p:cNvSpPr>
          <p:nvPr>
            <p:ph type="title"/>
          </p:nvPr>
        </p:nvSpPr>
        <p:spPr>
          <a:xfrm>
            <a:off x="612775" y="228600"/>
            <a:ext cx="8153400" cy="990600"/>
          </a:xfrm>
        </p:spPr>
        <p:txBody>
          <a:bodyPr/>
          <a:lstStyle/>
          <a:p>
            <a:pPr eaLnBrk="1" hangingPunct="1"/>
            <a:r>
              <a:rPr lang="es-ES" sz="3600" b="1" smtClean="0"/>
              <a:t>Necesidad-Consumidor-Tecnología</a:t>
            </a:r>
          </a:p>
        </p:txBody>
      </p:sp>
      <p:pic>
        <p:nvPicPr>
          <p:cNvPr id="72707" name="Picture 15"/>
          <p:cNvPicPr>
            <a:picLocks noChangeAspect="1" noChangeArrowheads="1"/>
          </p:cNvPicPr>
          <p:nvPr/>
        </p:nvPicPr>
        <p:blipFill>
          <a:blip r:embed="rId2"/>
          <a:srcRect/>
          <a:stretch>
            <a:fillRect/>
          </a:stretch>
        </p:blipFill>
        <p:spPr bwMode="auto">
          <a:xfrm>
            <a:off x="1857375" y="1500188"/>
            <a:ext cx="5500688" cy="5143500"/>
          </a:xfrm>
          <a:prstGeom prst="rect">
            <a:avLst/>
          </a:prstGeom>
          <a:noFill/>
          <a:ln w="9525">
            <a:noFill/>
            <a:miter lim="800000"/>
            <a:headEnd/>
            <a:tailEnd/>
          </a:ln>
        </p:spPr>
      </p:pic>
      <p:pic>
        <p:nvPicPr>
          <p:cNvPr id="72708" name="3 Marcador de contenido" descr="logoayrpaint.bmp"/>
          <p:cNvPicPr>
            <a:picLocks noChangeAspect="1"/>
          </p:cNvPicPr>
          <p:nvPr/>
        </p:nvPicPr>
        <p:blipFill>
          <a:blip r:embed="rId3"/>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Título"/>
          <p:cNvSpPr>
            <a:spLocks noGrp="1"/>
          </p:cNvSpPr>
          <p:nvPr>
            <p:ph type="title"/>
          </p:nvPr>
        </p:nvSpPr>
        <p:spPr>
          <a:xfrm>
            <a:off x="642938" y="142875"/>
            <a:ext cx="8153400" cy="990600"/>
          </a:xfrm>
        </p:spPr>
        <p:txBody>
          <a:bodyPr/>
          <a:lstStyle/>
          <a:p>
            <a:pPr eaLnBrk="1" hangingPunct="1"/>
            <a:r>
              <a:rPr lang="es-ES" sz="3600" b="1" smtClean="0"/>
              <a:t>Matriz Ansoff</a:t>
            </a:r>
          </a:p>
        </p:txBody>
      </p:sp>
      <p:sp>
        <p:nvSpPr>
          <p:cNvPr id="73731" name="Text Box 2"/>
          <p:cNvSpPr txBox="1">
            <a:spLocks noChangeArrowheads="1"/>
          </p:cNvSpPr>
          <p:nvPr/>
        </p:nvSpPr>
        <p:spPr bwMode="auto">
          <a:xfrm>
            <a:off x="3071813" y="1643063"/>
            <a:ext cx="2214562" cy="500062"/>
          </a:xfrm>
          <a:prstGeom prst="rect">
            <a:avLst/>
          </a:prstGeom>
          <a:solidFill>
            <a:srgbClr val="FFFFFF"/>
          </a:solidFill>
          <a:ln w="9525">
            <a:noFill/>
            <a:miter lim="800000"/>
            <a:headEnd/>
            <a:tailEnd/>
          </a:ln>
        </p:spPr>
        <p:txBody>
          <a:bodyPr/>
          <a:lstStyle/>
          <a:p>
            <a:pPr algn="ctr">
              <a:spcAft>
                <a:spcPts val="1000"/>
              </a:spcAft>
            </a:pPr>
            <a:r>
              <a:rPr lang="es-ES" sz="1400" b="1">
                <a:solidFill>
                  <a:srgbClr val="5F497A"/>
                </a:solidFill>
              </a:rPr>
              <a:t>PRODUCTOS  ACTUALES</a:t>
            </a:r>
            <a:endParaRPr lang="es-ES" sz="1400"/>
          </a:p>
        </p:txBody>
      </p:sp>
      <p:sp>
        <p:nvSpPr>
          <p:cNvPr id="73732" name="Text Box 3"/>
          <p:cNvSpPr txBox="1">
            <a:spLocks noChangeArrowheads="1"/>
          </p:cNvSpPr>
          <p:nvPr/>
        </p:nvSpPr>
        <p:spPr bwMode="auto">
          <a:xfrm>
            <a:off x="5929313" y="1643063"/>
            <a:ext cx="1724025" cy="228600"/>
          </a:xfrm>
          <a:prstGeom prst="rect">
            <a:avLst/>
          </a:prstGeom>
          <a:solidFill>
            <a:srgbClr val="FFFFFF"/>
          </a:solidFill>
          <a:ln w="9525">
            <a:noFill/>
            <a:miter lim="800000"/>
            <a:headEnd/>
            <a:tailEnd/>
          </a:ln>
        </p:spPr>
        <p:txBody>
          <a:bodyPr/>
          <a:lstStyle/>
          <a:p>
            <a:pPr algn="ctr">
              <a:spcAft>
                <a:spcPts val="1000"/>
              </a:spcAft>
            </a:pPr>
            <a:r>
              <a:rPr lang="es-ES" sz="1400" b="1">
                <a:solidFill>
                  <a:srgbClr val="5F497A"/>
                </a:solidFill>
              </a:rPr>
              <a:t>PRODUCTOS NUEVOS</a:t>
            </a:r>
            <a:endParaRPr lang="es-ES" sz="1400"/>
          </a:p>
        </p:txBody>
      </p:sp>
      <p:sp>
        <p:nvSpPr>
          <p:cNvPr id="73733" name="Text Box 4"/>
          <p:cNvSpPr txBox="1">
            <a:spLocks noChangeArrowheads="1"/>
          </p:cNvSpPr>
          <p:nvPr/>
        </p:nvSpPr>
        <p:spPr bwMode="auto">
          <a:xfrm>
            <a:off x="857250" y="2643188"/>
            <a:ext cx="1857375" cy="228600"/>
          </a:xfrm>
          <a:prstGeom prst="rect">
            <a:avLst/>
          </a:prstGeom>
          <a:solidFill>
            <a:srgbClr val="FFFFFF"/>
          </a:solidFill>
          <a:ln w="9525">
            <a:noFill/>
            <a:miter lim="800000"/>
            <a:headEnd/>
            <a:tailEnd/>
          </a:ln>
        </p:spPr>
        <p:txBody>
          <a:bodyPr/>
          <a:lstStyle/>
          <a:p>
            <a:pPr algn="ctr">
              <a:spcAft>
                <a:spcPts val="1000"/>
              </a:spcAft>
            </a:pPr>
            <a:r>
              <a:rPr lang="es-ES" sz="1400" b="1">
                <a:solidFill>
                  <a:srgbClr val="76923C"/>
                </a:solidFill>
              </a:rPr>
              <a:t>MERCADOS NUEVOS</a:t>
            </a:r>
            <a:endParaRPr lang="es-ES" sz="1400"/>
          </a:p>
        </p:txBody>
      </p:sp>
      <p:sp>
        <p:nvSpPr>
          <p:cNvPr id="73734" name="Text Box 5"/>
          <p:cNvSpPr txBox="1">
            <a:spLocks noChangeArrowheads="1"/>
          </p:cNvSpPr>
          <p:nvPr/>
        </p:nvSpPr>
        <p:spPr bwMode="auto">
          <a:xfrm>
            <a:off x="928688" y="3929063"/>
            <a:ext cx="1857375" cy="228600"/>
          </a:xfrm>
          <a:prstGeom prst="rect">
            <a:avLst/>
          </a:prstGeom>
          <a:solidFill>
            <a:srgbClr val="FFFFFF"/>
          </a:solidFill>
          <a:ln w="9525">
            <a:noFill/>
            <a:miter lim="800000"/>
            <a:headEnd/>
            <a:tailEnd/>
          </a:ln>
        </p:spPr>
        <p:txBody>
          <a:bodyPr/>
          <a:lstStyle/>
          <a:p>
            <a:pPr algn="ctr">
              <a:spcAft>
                <a:spcPts val="1000"/>
              </a:spcAft>
            </a:pPr>
            <a:r>
              <a:rPr lang="es-ES" sz="1400" b="1">
                <a:solidFill>
                  <a:srgbClr val="76923C"/>
                </a:solidFill>
              </a:rPr>
              <a:t>MERCADOS ACTUALES</a:t>
            </a:r>
            <a:endParaRPr lang="es-ES" sz="1400"/>
          </a:p>
        </p:txBody>
      </p:sp>
      <p:graphicFrame>
        <p:nvGraphicFramePr>
          <p:cNvPr id="8" name="7 Tabla"/>
          <p:cNvGraphicFramePr>
            <a:graphicFrameLocks noGrp="1"/>
          </p:cNvGraphicFramePr>
          <p:nvPr/>
        </p:nvGraphicFramePr>
        <p:xfrm>
          <a:off x="2786063" y="2214563"/>
          <a:ext cx="5429288" cy="3522356"/>
        </p:xfrm>
        <a:graphic>
          <a:graphicData uri="http://schemas.openxmlformats.org/drawingml/2006/table">
            <a:tbl>
              <a:tblPr/>
              <a:tblGrid>
                <a:gridCol w="2715207"/>
                <a:gridCol w="2714081"/>
              </a:tblGrid>
              <a:tr h="1571636">
                <a:tc>
                  <a:txBody>
                    <a:bodyPr/>
                    <a:lstStyle/>
                    <a:p>
                      <a:pPr algn="l">
                        <a:lnSpc>
                          <a:spcPct val="150000"/>
                        </a:lnSpc>
                        <a:buSzPct val="250000"/>
                        <a:buFontTx/>
                        <a:buBlip>
                          <a:blip r:embed="rId2"/>
                        </a:buBlip>
                      </a:pPr>
                      <a:r>
                        <a:rPr lang="es-ES" sz="1600" b="1" dirty="0" smtClean="0">
                          <a:solidFill>
                            <a:schemeClr val="tx2"/>
                          </a:solidFill>
                          <a:latin typeface="Arial"/>
                        </a:rPr>
                        <a:t> Pagos </a:t>
                      </a:r>
                      <a:r>
                        <a:rPr lang="es-ES" sz="1600" b="1" dirty="0">
                          <a:solidFill>
                            <a:schemeClr val="tx2"/>
                          </a:solidFill>
                          <a:latin typeface="Arial"/>
                        </a:rPr>
                        <a:t>por Internet </a:t>
                      </a:r>
                      <a:endParaRPr lang="es-ES" sz="1600" b="1" dirty="0" smtClean="0">
                        <a:solidFill>
                          <a:schemeClr val="tx2"/>
                        </a:solidFill>
                        <a:latin typeface="Arial"/>
                      </a:endParaRPr>
                    </a:p>
                    <a:p>
                      <a:pPr algn="l">
                        <a:lnSpc>
                          <a:spcPct val="150000"/>
                        </a:lnSpc>
                      </a:pPr>
                      <a:r>
                        <a:rPr lang="es-ES" sz="1600" b="1" dirty="0" smtClean="0">
                          <a:solidFill>
                            <a:schemeClr val="tx2"/>
                          </a:solidFill>
                          <a:latin typeface="Arial"/>
                        </a:rPr>
                        <a:t>a </a:t>
                      </a:r>
                      <a:r>
                        <a:rPr lang="es-ES" sz="1600" b="1" dirty="0">
                          <a:solidFill>
                            <a:schemeClr val="tx2"/>
                          </a:solidFill>
                          <a:latin typeface="Arial"/>
                        </a:rPr>
                        <a:t>través de su portal</a:t>
                      </a:r>
                      <a:r>
                        <a:rPr lang="es-ES" sz="1600" dirty="0">
                          <a:solidFill>
                            <a:schemeClr val="tx2"/>
                          </a:solidFill>
                          <a:latin typeface="Calibri"/>
                        </a:rPr>
                        <a:t> </a:t>
                      </a:r>
                    </a:p>
                  </a:txBody>
                  <a:tcPr marL="68580" marR="68580" marT="0" marB="0" anchor="ctr">
                    <a:lnL w="28575" cap="flat" cmpd="sng" algn="ctr">
                      <a:solidFill>
                        <a:srgbClr val="5F497A"/>
                      </a:solidFill>
                      <a:prstDash val="solid"/>
                      <a:round/>
                      <a:headEnd type="none" w="med" len="med"/>
                      <a:tailEnd type="none" w="med" len="med"/>
                    </a:lnL>
                    <a:lnR w="28575" cap="flat" cmpd="sng" algn="ctr">
                      <a:solidFill>
                        <a:srgbClr val="5F497A"/>
                      </a:solidFill>
                      <a:prstDash val="solid"/>
                      <a:round/>
                      <a:headEnd type="none" w="med" len="med"/>
                      <a:tailEnd type="none" w="med" len="med"/>
                    </a:lnR>
                    <a:lnT w="28575" cap="flat" cmpd="sng" algn="ctr">
                      <a:solidFill>
                        <a:srgbClr val="5F497A"/>
                      </a:solidFill>
                      <a:prstDash val="solid"/>
                      <a:round/>
                      <a:headEnd type="none" w="med" len="med"/>
                      <a:tailEnd type="none" w="med" len="med"/>
                    </a:lnT>
                    <a:lnB w="28575" cap="flat" cmpd="sng" algn="ctr">
                      <a:solidFill>
                        <a:srgbClr val="5F497A"/>
                      </a:solidFill>
                      <a:prstDash val="solid"/>
                      <a:round/>
                      <a:headEnd type="none" w="med" len="med"/>
                      <a:tailEnd type="none" w="med" len="med"/>
                    </a:lnB>
                    <a:solidFill>
                      <a:schemeClr val="accent1">
                        <a:lumMod val="20000"/>
                        <a:lumOff val="80000"/>
                      </a:schemeClr>
                    </a:solidFill>
                  </a:tcPr>
                </a:tc>
                <a:tc>
                  <a:txBody>
                    <a:bodyPr/>
                    <a:lstStyle/>
                    <a:p>
                      <a:pPr marL="342900" lvl="0" indent="-342900" algn="just">
                        <a:lnSpc>
                          <a:spcPct val="200000"/>
                        </a:lnSpc>
                        <a:spcAft>
                          <a:spcPts val="0"/>
                        </a:spcAft>
                        <a:buSzPct val="250000"/>
                        <a:buFontTx/>
                        <a:buBlip>
                          <a:blip r:embed="rId2"/>
                        </a:buBlip>
                        <a:tabLst>
                          <a:tab pos="201295" algn="l"/>
                        </a:tabLst>
                      </a:pPr>
                      <a:r>
                        <a:rPr lang="es-ES" sz="1600" b="1" dirty="0" smtClean="0">
                          <a:solidFill>
                            <a:schemeClr val="tx2"/>
                          </a:solidFill>
                          <a:latin typeface="Arial"/>
                          <a:ea typeface="Times New Roman"/>
                        </a:rPr>
                        <a:t>Catálogos</a:t>
                      </a:r>
                    </a:p>
                    <a:p>
                      <a:pPr marL="342900" lvl="0" indent="-342900" algn="just">
                        <a:lnSpc>
                          <a:spcPct val="200000"/>
                        </a:lnSpc>
                        <a:spcAft>
                          <a:spcPts val="0"/>
                        </a:spcAft>
                        <a:buSzPct val="250000"/>
                        <a:buFontTx/>
                        <a:buNone/>
                        <a:tabLst>
                          <a:tab pos="201295" algn="l"/>
                        </a:tabLst>
                      </a:pPr>
                      <a:endParaRPr lang="es-ES" sz="1600" dirty="0">
                        <a:solidFill>
                          <a:schemeClr val="tx2"/>
                        </a:solidFill>
                        <a:latin typeface="Times New Roman"/>
                        <a:ea typeface="Times New Roman"/>
                      </a:endParaRPr>
                    </a:p>
                  </a:txBody>
                  <a:tcPr marL="68580" marR="68580" marT="0" marB="0" anchor="ctr">
                    <a:lnL w="28575" cap="flat" cmpd="sng" algn="ctr">
                      <a:solidFill>
                        <a:srgbClr val="5F497A"/>
                      </a:solidFill>
                      <a:prstDash val="solid"/>
                      <a:round/>
                      <a:headEnd type="none" w="med" len="med"/>
                      <a:tailEnd type="none" w="med" len="med"/>
                    </a:lnL>
                    <a:lnR w="28575" cap="flat" cmpd="sng" algn="ctr">
                      <a:solidFill>
                        <a:srgbClr val="5F497A"/>
                      </a:solidFill>
                      <a:prstDash val="solid"/>
                      <a:round/>
                      <a:headEnd type="none" w="med" len="med"/>
                      <a:tailEnd type="none" w="med" len="med"/>
                    </a:lnR>
                    <a:lnT w="28575" cap="flat" cmpd="sng" algn="ctr">
                      <a:solidFill>
                        <a:srgbClr val="5F497A"/>
                      </a:solidFill>
                      <a:prstDash val="solid"/>
                      <a:round/>
                      <a:headEnd type="none" w="med" len="med"/>
                      <a:tailEnd type="none" w="med" len="med"/>
                    </a:lnT>
                    <a:lnB w="28575" cap="flat" cmpd="sng" algn="ctr">
                      <a:solidFill>
                        <a:srgbClr val="5F497A"/>
                      </a:solidFill>
                      <a:prstDash val="solid"/>
                      <a:round/>
                      <a:headEnd type="none" w="med" len="med"/>
                      <a:tailEnd type="none" w="med" len="med"/>
                    </a:lnB>
                    <a:solidFill>
                      <a:schemeClr val="accent1">
                        <a:lumMod val="20000"/>
                        <a:lumOff val="80000"/>
                      </a:schemeClr>
                    </a:solidFill>
                  </a:tcPr>
                </a:tc>
              </a:tr>
              <a:tr h="1776749">
                <a:tc>
                  <a:txBody>
                    <a:bodyPr/>
                    <a:lstStyle/>
                    <a:p>
                      <a:pPr algn="just">
                        <a:lnSpc>
                          <a:spcPct val="200000"/>
                        </a:lnSpc>
                        <a:spcAft>
                          <a:spcPts val="0"/>
                        </a:spcAft>
                        <a:tabLst>
                          <a:tab pos="457200" algn="l"/>
                        </a:tabLst>
                      </a:pPr>
                      <a:endParaRPr lang="es-ES" sz="1600" dirty="0">
                        <a:solidFill>
                          <a:schemeClr val="tx2"/>
                        </a:solidFill>
                        <a:latin typeface="Times New Roman"/>
                        <a:ea typeface="Times New Roman"/>
                      </a:endParaRPr>
                    </a:p>
                  </a:txBody>
                  <a:tcPr marL="68580" marR="68580" marT="0" marB="0">
                    <a:lnL w="28575" cap="flat" cmpd="sng" algn="ctr">
                      <a:solidFill>
                        <a:srgbClr val="5F497A"/>
                      </a:solidFill>
                      <a:prstDash val="solid"/>
                      <a:round/>
                      <a:headEnd type="none" w="med" len="med"/>
                      <a:tailEnd type="none" w="med" len="med"/>
                    </a:lnL>
                    <a:lnR w="28575" cap="flat" cmpd="sng" algn="ctr">
                      <a:solidFill>
                        <a:srgbClr val="5F497A"/>
                      </a:solidFill>
                      <a:prstDash val="solid"/>
                      <a:round/>
                      <a:headEnd type="none" w="med" len="med"/>
                      <a:tailEnd type="none" w="med" len="med"/>
                    </a:lnR>
                    <a:lnT w="28575" cap="flat" cmpd="sng" algn="ctr">
                      <a:solidFill>
                        <a:srgbClr val="5F497A"/>
                      </a:solidFill>
                      <a:prstDash val="solid"/>
                      <a:round/>
                      <a:headEnd type="none" w="med" len="med"/>
                      <a:tailEnd type="none" w="med" len="med"/>
                    </a:lnT>
                    <a:lnB w="28575" cap="flat" cmpd="sng" algn="ctr">
                      <a:solidFill>
                        <a:srgbClr val="5F497A"/>
                      </a:solidFill>
                      <a:prstDash val="solid"/>
                      <a:round/>
                      <a:headEnd type="none" w="med" len="med"/>
                      <a:tailEnd type="none" w="med" len="med"/>
                    </a:lnB>
                    <a:solidFill>
                      <a:schemeClr val="accent1">
                        <a:lumMod val="20000"/>
                        <a:lumOff val="80000"/>
                      </a:schemeClr>
                    </a:solidFill>
                  </a:tcPr>
                </a:tc>
                <a:tc>
                  <a:txBody>
                    <a:bodyPr/>
                    <a:lstStyle/>
                    <a:p>
                      <a:pPr marL="342900" lvl="0" indent="-342900" algn="just">
                        <a:lnSpc>
                          <a:spcPct val="200000"/>
                        </a:lnSpc>
                        <a:spcAft>
                          <a:spcPts val="0"/>
                        </a:spcAft>
                        <a:buSzPct val="250000"/>
                        <a:buFontTx/>
                        <a:buBlip>
                          <a:blip r:embed="rId2"/>
                        </a:buBlip>
                        <a:tabLst>
                          <a:tab pos="201295" algn="l"/>
                        </a:tabLst>
                      </a:pPr>
                      <a:r>
                        <a:rPr lang="es-ES" sz="1600" b="1" dirty="0" smtClean="0">
                          <a:solidFill>
                            <a:schemeClr val="tx2"/>
                          </a:solidFill>
                          <a:latin typeface="Arial"/>
                          <a:ea typeface="Times New Roman"/>
                        </a:rPr>
                        <a:t>Tarjeta </a:t>
                      </a:r>
                      <a:r>
                        <a:rPr lang="es-ES" sz="1600" b="1" dirty="0">
                          <a:solidFill>
                            <a:schemeClr val="tx2"/>
                          </a:solidFill>
                          <a:latin typeface="Arial"/>
                          <a:ea typeface="Times New Roman"/>
                        </a:rPr>
                        <a:t>de descuento por </a:t>
                      </a:r>
                      <a:r>
                        <a:rPr lang="es-ES" sz="1600" b="1" dirty="0" smtClean="0">
                          <a:solidFill>
                            <a:schemeClr val="tx2"/>
                          </a:solidFill>
                          <a:latin typeface="Arial"/>
                          <a:ea typeface="Times New Roman"/>
                        </a:rPr>
                        <a:t>género </a:t>
                      </a:r>
                      <a:endParaRPr lang="es-ES" sz="1600" b="1" dirty="0" smtClean="0">
                        <a:solidFill>
                          <a:schemeClr val="tx2"/>
                        </a:solidFill>
                        <a:latin typeface="Times New Roman"/>
                        <a:ea typeface="Times New Roman"/>
                      </a:endParaRPr>
                    </a:p>
                    <a:p>
                      <a:pPr marL="342900" lvl="0" indent="-342900" algn="just">
                        <a:lnSpc>
                          <a:spcPct val="200000"/>
                        </a:lnSpc>
                        <a:spcAft>
                          <a:spcPts val="0"/>
                        </a:spcAft>
                        <a:buSzPct val="250000"/>
                        <a:buFontTx/>
                        <a:buBlip>
                          <a:blip r:embed="rId2"/>
                        </a:buBlip>
                        <a:tabLst>
                          <a:tab pos="201295" algn="l"/>
                        </a:tabLst>
                      </a:pPr>
                      <a:r>
                        <a:rPr lang="es-ES" sz="1600" b="1" dirty="0" smtClean="0">
                          <a:solidFill>
                            <a:schemeClr val="tx2"/>
                          </a:solidFill>
                          <a:latin typeface="Arial"/>
                          <a:ea typeface="Times New Roman"/>
                        </a:rPr>
                        <a:t>Servicio </a:t>
                      </a:r>
                      <a:r>
                        <a:rPr lang="es-ES" sz="1600" b="1" dirty="0">
                          <a:solidFill>
                            <a:schemeClr val="tx2"/>
                          </a:solidFill>
                          <a:latin typeface="Arial"/>
                          <a:ea typeface="Times New Roman"/>
                        </a:rPr>
                        <a:t>a domicilio 1800</a:t>
                      </a:r>
                      <a:endParaRPr lang="es-ES" sz="1600" dirty="0">
                        <a:solidFill>
                          <a:schemeClr val="tx2"/>
                        </a:solidFill>
                        <a:latin typeface="Times New Roman"/>
                        <a:ea typeface="Times New Roman"/>
                      </a:endParaRPr>
                    </a:p>
                  </a:txBody>
                  <a:tcPr marL="68580" marR="68580" marT="0" marB="0">
                    <a:lnL w="28575" cap="flat" cmpd="sng" algn="ctr">
                      <a:solidFill>
                        <a:srgbClr val="5F497A"/>
                      </a:solidFill>
                      <a:prstDash val="solid"/>
                      <a:round/>
                      <a:headEnd type="none" w="med" len="med"/>
                      <a:tailEnd type="none" w="med" len="med"/>
                    </a:lnL>
                    <a:lnR w="28575" cap="flat" cmpd="sng" algn="ctr">
                      <a:solidFill>
                        <a:srgbClr val="5F497A"/>
                      </a:solidFill>
                      <a:prstDash val="solid"/>
                      <a:round/>
                      <a:headEnd type="none" w="med" len="med"/>
                      <a:tailEnd type="none" w="med" len="med"/>
                    </a:lnR>
                    <a:lnT w="28575" cap="flat" cmpd="sng" algn="ctr">
                      <a:solidFill>
                        <a:srgbClr val="5F497A"/>
                      </a:solidFill>
                      <a:prstDash val="solid"/>
                      <a:round/>
                      <a:headEnd type="none" w="med" len="med"/>
                      <a:tailEnd type="none" w="med" len="med"/>
                    </a:lnT>
                    <a:lnB w="28575" cap="flat" cmpd="sng" algn="ctr">
                      <a:solidFill>
                        <a:srgbClr val="5F497A"/>
                      </a:solidFill>
                      <a:prstDash val="solid"/>
                      <a:round/>
                      <a:headEnd type="none" w="med" len="med"/>
                      <a:tailEnd type="none" w="med" len="med"/>
                    </a:lnB>
                    <a:solidFill>
                      <a:schemeClr val="accent1">
                        <a:lumMod val="20000"/>
                        <a:lumOff val="80000"/>
                      </a:schemeClr>
                    </a:solidFill>
                  </a:tcPr>
                </a:tc>
              </a:tr>
            </a:tbl>
          </a:graphicData>
        </a:graphic>
      </p:graphicFrame>
      <p:sp>
        <p:nvSpPr>
          <p:cNvPr id="73746" name="Text Box 7"/>
          <p:cNvSpPr txBox="1">
            <a:spLocks noChangeArrowheads="1"/>
          </p:cNvSpPr>
          <p:nvPr/>
        </p:nvSpPr>
        <p:spPr bwMode="auto">
          <a:xfrm>
            <a:off x="-2009775" y="160338"/>
            <a:ext cx="1857375" cy="228600"/>
          </a:xfrm>
          <a:prstGeom prst="rect">
            <a:avLst/>
          </a:prstGeom>
          <a:solidFill>
            <a:srgbClr val="FFFFFF"/>
          </a:solidFill>
          <a:ln w="9525">
            <a:noFill/>
            <a:miter lim="800000"/>
            <a:headEnd/>
            <a:tailEnd/>
          </a:ln>
        </p:spPr>
        <p:txBody>
          <a:bodyPr/>
          <a:lstStyle/>
          <a:p>
            <a:endParaRPr lang="es-EC"/>
          </a:p>
        </p:txBody>
      </p:sp>
      <p:sp>
        <p:nvSpPr>
          <p:cNvPr id="73747" name="Text Box 6"/>
          <p:cNvSpPr txBox="1">
            <a:spLocks noChangeArrowheads="1"/>
          </p:cNvSpPr>
          <p:nvPr/>
        </p:nvSpPr>
        <p:spPr bwMode="auto">
          <a:xfrm>
            <a:off x="-2009775" y="53975"/>
            <a:ext cx="1857375" cy="228600"/>
          </a:xfrm>
          <a:prstGeom prst="rect">
            <a:avLst/>
          </a:prstGeom>
          <a:solidFill>
            <a:srgbClr val="FFFFFF"/>
          </a:solidFill>
          <a:ln w="9525">
            <a:noFill/>
            <a:miter lim="800000"/>
            <a:headEnd/>
            <a:tailEnd/>
          </a:ln>
        </p:spPr>
        <p:txBody>
          <a:bodyPr/>
          <a:lstStyle/>
          <a:p>
            <a:endParaRPr lang="es-EC"/>
          </a:p>
        </p:txBody>
      </p:sp>
      <p:pic>
        <p:nvPicPr>
          <p:cNvPr id="73748" name="3 Marcador de contenido" descr="logoayrpaint.bmp"/>
          <p:cNvPicPr>
            <a:picLocks noChangeAspect="1"/>
          </p:cNvPicPr>
          <p:nvPr/>
        </p:nvPicPr>
        <p:blipFill>
          <a:blip r:embed="rId3"/>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Título"/>
          <p:cNvSpPr>
            <a:spLocks noGrp="1"/>
          </p:cNvSpPr>
          <p:nvPr>
            <p:ph type="title"/>
          </p:nvPr>
        </p:nvSpPr>
        <p:spPr>
          <a:xfrm>
            <a:off x="612775" y="228600"/>
            <a:ext cx="8153400" cy="990600"/>
          </a:xfrm>
        </p:spPr>
        <p:txBody>
          <a:bodyPr/>
          <a:lstStyle/>
          <a:p>
            <a:pPr eaLnBrk="1" hangingPunct="1"/>
            <a:r>
              <a:rPr lang="es-ES" sz="3600" smtClean="0"/>
              <a:t>Matriz FCB</a:t>
            </a:r>
          </a:p>
        </p:txBody>
      </p:sp>
      <p:pic>
        <p:nvPicPr>
          <p:cNvPr id="74755" name="Picture 8"/>
          <p:cNvPicPr>
            <a:picLocks noChangeAspect="1" noChangeArrowheads="1"/>
          </p:cNvPicPr>
          <p:nvPr/>
        </p:nvPicPr>
        <p:blipFill>
          <a:blip r:embed="rId2"/>
          <a:srcRect/>
          <a:stretch>
            <a:fillRect/>
          </a:stretch>
        </p:blipFill>
        <p:spPr bwMode="auto">
          <a:xfrm>
            <a:off x="1643063" y="1643063"/>
            <a:ext cx="5786437" cy="4143375"/>
          </a:xfrm>
          <a:prstGeom prst="rect">
            <a:avLst/>
          </a:prstGeom>
          <a:noFill/>
          <a:ln w="9525">
            <a:noFill/>
            <a:miter lim="800000"/>
            <a:headEnd/>
            <a:tailEnd/>
          </a:ln>
        </p:spPr>
      </p:pic>
      <p:pic>
        <p:nvPicPr>
          <p:cNvPr id="74756" name="3 Marcador de contenido" descr="logoayrpaint.bmp"/>
          <p:cNvPicPr>
            <a:picLocks noChangeAspect="1"/>
          </p:cNvPicPr>
          <p:nvPr/>
        </p:nvPicPr>
        <p:blipFill>
          <a:blip r:embed="rId3"/>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Título"/>
          <p:cNvSpPr>
            <a:spLocks noGrp="1"/>
          </p:cNvSpPr>
          <p:nvPr>
            <p:ph type="title"/>
          </p:nvPr>
        </p:nvSpPr>
        <p:spPr>
          <a:xfrm>
            <a:off x="612775" y="228600"/>
            <a:ext cx="8153400" cy="990600"/>
          </a:xfrm>
        </p:spPr>
        <p:txBody>
          <a:bodyPr/>
          <a:lstStyle/>
          <a:p>
            <a:pPr eaLnBrk="1" hangingPunct="1"/>
            <a:r>
              <a:rPr lang="es-ES" sz="3600" b="1" smtClean="0"/>
              <a:t>Objetivos del Plan Estratégico</a:t>
            </a:r>
          </a:p>
        </p:txBody>
      </p:sp>
      <p:sp>
        <p:nvSpPr>
          <p:cNvPr id="75779" name="2 Marcador de contenido"/>
          <p:cNvSpPr>
            <a:spLocks noGrp="1"/>
          </p:cNvSpPr>
          <p:nvPr>
            <p:ph sz="quarter" idx="1"/>
          </p:nvPr>
        </p:nvSpPr>
        <p:spPr>
          <a:xfrm>
            <a:off x="612775" y="1600200"/>
            <a:ext cx="8153400" cy="4495800"/>
          </a:xfrm>
        </p:spPr>
        <p:txBody>
          <a:bodyPr/>
          <a:lstStyle/>
          <a:p>
            <a:pPr algn="just" eaLnBrk="1" hangingPunct="1"/>
            <a:r>
              <a:rPr lang="es-ES" sz="2400" smtClean="0"/>
              <a:t>Implementar un sistema de personalización de productos y servicios, basándose en requerimientos y necesidades del comprador, así como en base a su conducta de compra y tendencias de mercado</a:t>
            </a:r>
          </a:p>
          <a:p>
            <a:pPr algn="just" eaLnBrk="1" hangingPunct="1">
              <a:buFont typeface="Wingdings" pitchFamily="2" charset="2"/>
              <a:buNone/>
            </a:pPr>
            <a:endParaRPr lang="es-ES" sz="2400" smtClean="0"/>
          </a:p>
          <a:p>
            <a:pPr algn="just" eaLnBrk="1" hangingPunct="1"/>
            <a:r>
              <a:rPr lang="es-ES" sz="2400" smtClean="0"/>
              <a:t>Tener información actualizada de opiniones y requerimientos de los clientes sobre el servicio brindado en los diferentes locales ubicados en los centros comerciales de Guayaquil</a:t>
            </a:r>
          </a:p>
        </p:txBody>
      </p:sp>
      <p:pic>
        <p:nvPicPr>
          <p:cNvPr id="75780" name="3 Marcador de contenido" descr="logoayrpaint.bmp"/>
          <p:cNvPicPr>
            <a:picLocks noChangeAspect="1"/>
          </p:cNvPicPr>
          <p:nvPr/>
        </p:nvPicPr>
        <p:blipFill>
          <a:blip r:embed="rId2"/>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Título"/>
          <p:cNvSpPr>
            <a:spLocks noGrp="1"/>
          </p:cNvSpPr>
          <p:nvPr>
            <p:ph type="title"/>
          </p:nvPr>
        </p:nvSpPr>
        <p:spPr>
          <a:xfrm>
            <a:off x="612775" y="228600"/>
            <a:ext cx="8153400" cy="990600"/>
          </a:xfrm>
        </p:spPr>
        <p:txBody>
          <a:bodyPr/>
          <a:lstStyle/>
          <a:p>
            <a:pPr eaLnBrk="1" hangingPunct="1"/>
            <a:r>
              <a:rPr lang="es-ES" sz="3600" b="1" smtClean="0"/>
              <a:t>Objetivos del Plan Estratégico</a:t>
            </a:r>
          </a:p>
        </p:txBody>
      </p:sp>
      <p:sp>
        <p:nvSpPr>
          <p:cNvPr id="76803" name="2 Marcador de contenido"/>
          <p:cNvSpPr>
            <a:spLocks noGrp="1"/>
          </p:cNvSpPr>
          <p:nvPr>
            <p:ph sz="quarter" idx="1"/>
          </p:nvPr>
        </p:nvSpPr>
        <p:spPr>
          <a:xfrm>
            <a:off x="642938" y="1928813"/>
            <a:ext cx="8153400" cy="4495800"/>
          </a:xfrm>
        </p:spPr>
        <p:txBody>
          <a:bodyPr/>
          <a:lstStyle/>
          <a:p>
            <a:pPr algn="just" eaLnBrk="1" hangingPunct="1"/>
            <a:r>
              <a:rPr lang="es-ES" sz="2400" smtClean="0"/>
              <a:t>Conocer la aceptación de la tarjeta de descuento del CLUB AROMAS el cual será otorgado a los clientes por su fidelidad a la marca a través de un valor módico por la tarjeta</a:t>
            </a:r>
          </a:p>
          <a:p>
            <a:pPr algn="just" eaLnBrk="1" hangingPunct="1"/>
            <a:r>
              <a:rPr lang="es-ES" sz="2400" smtClean="0"/>
              <a:t>Lograr la rentabilidad adecuada y sostenibilidad del sistema y las estrategias de servicios que se implementaran</a:t>
            </a:r>
          </a:p>
          <a:p>
            <a:pPr eaLnBrk="1" hangingPunct="1"/>
            <a:endParaRPr lang="es-ES" sz="2400" smtClean="0"/>
          </a:p>
        </p:txBody>
      </p:sp>
      <p:pic>
        <p:nvPicPr>
          <p:cNvPr id="76804" name="3 Marcador de contenido" descr="logoayrpaint.bmp"/>
          <p:cNvPicPr>
            <a:picLocks noChangeAspect="1"/>
          </p:cNvPicPr>
          <p:nvPr/>
        </p:nvPicPr>
        <p:blipFill>
          <a:blip r:embed="rId2"/>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1 Título"/>
          <p:cNvSpPr>
            <a:spLocks noGrp="1"/>
          </p:cNvSpPr>
          <p:nvPr>
            <p:ph type="title"/>
          </p:nvPr>
        </p:nvSpPr>
        <p:spPr>
          <a:xfrm>
            <a:off x="612775" y="228600"/>
            <a:ext cx="8153400" cy="990600"/>
          </a:xfrm>
        </p:spPr>
        <p:txBody>
          <a:bodyPr/>
          <a:lstStyle/>
          <a:p>
            <a:pPr eaLnBrk="1" hangingPunct="1"/>
            <a:r>
              <a:rPr lang="es-ES" sz="3600" b="1" smtClean="0"/>
              <a:t>Compras en los Locales</a:t>
            </a:r>
          </a:p>
        </p:txBody>
      </p:sp>
      <p:sp>
        <p:nvSpPr>
          <p:cNvPr id="102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graphicFrame>
        <p:nvGraphicFramePr>
          <p:cNvPr id="1026" name="Object 1"/>
          <p:cNvGraphicFramePr>
            <a:graphicFrameLocks noChangeAspect="1"/>
          </p:cNvGraphicFramePr>
          <p:nvPr/>
        </p:nvGraphicFramePr>
        <p:xfrm>
          <a:off x="0" y="1500188"/>
          <a:ext cx="9144000" cy="4857750"/>
        </p:xfrm>
        <a:graphic>
          <a:graphicData uri="http://schemas.openxmlformats.org/presentationml/2006/ole">
            <p:oleObj spid="_x0000_s1026" name="Diapositiva" r:id="rId3" imgW="1910961" imgH="1433995" progId="PowerPoint.Slide.12">
              <p:embed/>
            </p:oleObj>
          </a:graphicData>
        </a:graphic>
      </p:graphicFrame>
      <p:pic>
        <p:nvPicPr>
          <p:cNvPr id="1029" name="3 Marcador de contenido" descr="logoayrpaint.bmp"/>
          <p:cNvPicPr>
            <a:picLocks noChangeAspect="1"/>
          </p:cNvPicPr>
          <p:nvPr/>
        </p:nvPicPr>
        <p:blipFill>
          <a:blip r:embed="rId4"/>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Título"/>
          <p:cNvSpPr>
            <a:spLocks noGrp="1"/>
          </p:cNvSpPr>
          <p:nvPr>
            <p:ph type="title"/>
          </p:nvPr>
        </p:nvSpPr>
        <p:spPr>
          <a:xfrm>
            <a:off x="612775" y="228600"/>
            <a:ext cx="8153400" cy="990600"/>
          </a:xfrm>
        </p:spPr>
        <p:txBody>
          <a:bodyPr/>
          <a:lstStyle/>
          <a:p>
            <a:r>
              <a:rPr lang="es-ES" sz="3600" b="1" smtClean="0"/>
              <a:t>Compra por Internet y línea 1800</a:t>
            </a:r>
          </a:p>
        </p:txBody>
      </p:sp>
      <p:pic>
        <p:nvPicPr>
          <p:cNvPr id="77827" name="Imagen 3" descr="compra telef"/>
          <p:cNvPicPr>
            <a:picLocks noChangeAspect="1" noChangeArrowheads="1"/>
          </p:cNvPicPr>
          <p:nvPr/>
        </p:nvPicPr>
        <p:blipFill>
          <a:blip r:embed="rId2"/>
          <a:srcRect/>
          <a:stretch>
            <a:fillRect/>
          </a:stretch>
        </p:blipFill>
        <p:spPr bwMode="auto">
          <a:xfrm>
            <a:off x="1500188" y="4000500"/>
            <a:ext cx="6715125" cy="2143125"/>
          </a:xfrm>
          <a:prstGeom prst="rect">
            <a:avLst/>
          </a:prstGeom>
          <a:noFill/>
          <a:ln w="9525">
            <a:noFill/>
            <a:miter lim="800000"/>
            <a:headEnd/>
            <a:tailEnd/>
          </a:ln>
        </p:spPr>
      </p:pic>
      <p:pic>
        <p:nvPicPr>
          <p:cNvPr id="77828" name="Picture 3" descr="comprainternet"/>
          <p:cNvPicPr>
            <a:picLocks noChangeAspect="1" noChangeArrowheads="1"/>
          </p:cNvPicPr>
          <p:nvPr/>
        </p:nvPicPr>
        <p:blipFill>
          <a:blip r:embed="rId3"/>
          <a:srcRect/>
          <a:stretch>
            <a:fillRect/>
          </a:stretch>
        </p:blipFill>
        <p:spPr bwMode="auto">
          <a:xfrm>
            <a:off x="2214563" y="1643063"/>
            <a:ext cx="4929187" cy="1785937"/>
          </a:xfrm>
          <a:prstGeom prst="rect">
            <a:avLst/>
          </a:prstGeom>
          <a:noFill/>
          <a:ln w="9525">
            <a:noFill/>
            <a:miter lim="800000"/>
            <a:headEnd/>
            <a:tailEnd/>
          </a:ln>
        </p:spPr>
      </p:pic>
      <p:pic>
        <p:nvPicPr>
          <p:cNvPr id="77829" name="3 Marcador de contenido" descr="logoayrpaint.bmp"/>
          <p:cNvPicPr>
            <a:picLocks noChangeAspect="1"/>
          </p:cNvPicPr>
          <p:nvPr/>
        </p:nvPicPr>
        <p:blipFill>
          <a:blip r:embed="rId4"/>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Título"/>
          <p:cNvSpPr>
            <a:spLocks noGrp="1"/>
          </p:cNvSpPr>
          <p:nvPr>
            <p:ph type="title"/>
          </p:nvPr>
        </p:nvSpPr>
        <p:spPr>
          <a:xfrm>
            <a:off x="612775" y="228600"/>
            <a:ext cx="8153400" cy="990600"/>
          </a:xfrm>
        </p:spPr>
        <p:txBody>
          <a:bodyPr/>
          <a:lstStyle/>
          <a:p>
            <a:pPr eaLnBrk="1" hangingPunct="1"/>
            <a:r>
              <a:rPr lang="es-ES" sz="3600" b="1" smtClean="0"/>
              <a:t>Modelo de distribución en locales</a:t>
            </a:r>
          </a:p>
        </p:txBody>
      </p:sp>
      <p:pic>
        <p:nvPicPr>
          <p:cNvPr id="78851" name="3 Marcador de contenido" descr="logoayrpaint.bmp"/>
          <p:cNvPicPr>
            <a:picLocks noChangeAspect="1"/>
          </p:cNvPicPr>
          <p:nvPr/>
        </p:nvPicPr>
        <p:blipFill>
          <a:blip r:embed="rId2"/>
          <a:srcRect/>
          <a:stretch>
            <a:fillRect/>
          </a:stretch>
        </p:blipFill>
        <p:spPr bwMode="auto">
          <a:xfrm>
            <a:off x="6753225" y="6315075"/>
            <a:ext cx="2390775" cy="542925"/>
          </a:xfrm>
          <a:prstGeom prst="rect">
            <a:avLst/>
          </a:prstGeom>
          <a:noFill/>
          <a:ln w="9525">
            <a:noFill/>
            <a:miter lim="800000"/>
            <a:headEnd/>
            <a:tailEnd/>
          </a:ln>
        </p:spPr>
      </p:pic>
      <p:pic>
        <p:nvPicPr>
          <p:cNvPr id="78852" name="Picture 32"/>
          <p:cNvPicPr>
            <a:picLocks noChangeAspect="1" noChangeArrowheads="1"/>
          </p:cNvPicPr>
          <p:nvPr/>
        </p:nvPicPr>
        <p:blipFill>
          <a:blip r:embed="rId3"/>
          <a:srcRect/>
          <a:stretch>
            <a:fillRect/>
          </a:stretch>
        </p:blipFill>
        <p:spPr bwMode="auto">
          <a:xfrm>
            <a:off x="1571625" y="1214438"/>
            <a:ext cx="6215063" cy="500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Título"/>
          <p:cNvSpPr>
            <a:spLocks noGrp="1"/>
          </p:cNvSpPr>
          <p:nvPr>
            <p:ph type="title"/>
          </p:nvPr>
        </p:nvSpPr>
        <p:spPr>
          <a:xfrm>
            <a:off x="612775" y="228600"/>
            <a:ext cx="8153400" cy="990600"/>
          </a:xfrm>
        </p:spPr>
        <p:txBody>
          <a:bodyPr/>
          <a:lstStyle/>
          <a:p>
            <a:r>
              <a:rPr lang="es-ES" sz="3600" b="1" smtClean="0"/>
              <a:t>Momentos de la Verdad</a:t>
            </a:r>
          </a:p>
        </p:txBody>
      </p:sp>
      <p:graphicFrame>
        <p:nvGraphicFramePr>
          <p:cNvPr id="5" name="4 Tabla"/>
          <p:cNvGraphicFramePr>
            <a:graphicFrameLocks noGrp="1"/>
          </p:cNvGraphicFramePr>
          <p:nvPr/>
        </p:nvGraphicFramePr>
        <p:xfrm>
          <a:off x="357188" y="1357313"/>
          <a:ext cx="8501122" cy="2182495"/>
        </p:xfrm>
        <a:graphic>
          <a:graphicData uri="http://schemas.openxmlformats.org/drawingml/2006/table">
            <a:tbl>
              <a:tblPr/>
              <a:tblGrid>
                <a:gridCol w="2479874"/>
                <a:gridCol w="2443375"/>
                <a:gridCol w="3577873"/>
              </a:tblGrid>
              <a:tr h="536575">
                <a:tc>
                  <a:txBody>
                    <a:bodyPr/>
                    <a:lstStyle/>
                    <a:p>
                      <a:pPr algn="ctr">
                        <a:lnSpc>
                          <a:spcPct val="200000"/>
                        </a:lnSpc>
                        <a:spcAft>
                          <a:spcPts val="0"/>
                        </a:spcAft>
                      </a:pPr>
                      <a:r>
                        <a:rPr lang="es-ES_tradnl" sz="1200" b="1" dirty="0">
                          <a:latin typeface="Arial"/>
                          <a:ea typeface="Times New Roman"/>
                          <a:cs typeface="Times New Roman"/>
                        </a:rPr>
                        <a:t>OPERACIÓN</a:t>
                      </a:r>
                      <a:endParaRPr lang="es-ES" sz="1800" dirty="0">
                        <a:latin typeface="Times New Roman"/>
                        <a:ea typeface="Times New Roman"/>
                        <a:cs typeface="Times New Roman"/>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0FE"/>
                    </a:solidFill>
                  </a:tcPr>
                </a:tc>
                <a:tc>
                  <a:txBody>
                    <a:bodyPr/>
                    <a:lstStyle/>
                    <a:p>
                      <a:pPr algn="ctr">
                        <a:lnSpc>
                          <a:spcPct val="200000"/>
                        </a:lnSpc>
                        <a:spcAft>
                          <a:spcPts val="0"/>
                        </a:spcAft>
                      </a:pPr>
                      <a:r>
                        <a:rPr lang="es-ES_tradnl" sz="1200" b="1" dirty="0">
                          <a:latin typeface="Arial"/>
                          <a:ea typeface="Times New Roman"/>
                          <a:cs typeface="Times New Roman"/>
                        </a:rPr>
                        <a:t>COMENTARIO</a:t>
                      </a:r>
                      <a:endParaRPr lang="es-ES" sz="1800" dirty="0">
                        <a:latin typeface="Times New Roman"/>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0FE"/>
                    </a:solidFill>
                  </a:tcPr>
                </a:tc>
                <a:tc>
                  <a:txBody>
                    <a:bodyPr/>
                    <a:lstStyle/>
                    <a:p>
                      <a:pPr algn="ctr">
                        <a:lnSpc>
                          <a:spcPct val="200000"/>
                        </a:lnSpc>
                        <a:spcAft>
                          <a:spcPts val="0"/>
                        </a:spcAft>
                      </a:pPr>
                      <a:r>
                        <a:rPr lang="es-ES_tradnl" sz="1200" b="1" dirty="0">
                          <a:latin typeface="Arial"/>
                          <a:ea typeface="Times New Roman"/>
                          <a:cs typeface="Times New Roman"/>
                        </a:rPr>
                        <a:t>SOLUCIONES</a:t>
                      </a:r>
                      <a:endParaRPr lang="es-ES" sz="1800" dirty="0">
                        <a:latin typeface="Times New Roman"/>
                        <a:ea typeface="Times New Roman"/>
                        <a:cs typeface="Times New Roman"/>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0FE"/>
                    </a:solidFill>
                  </a:tcPr>
                </a:tc>
              </a:tr>
              <a:tr h="753110">
                <a:tc>
                  <a:txBody>
                    <a:bodyPr/>
                    <a:lstStyle/>
                    <a:p>
                      <a:pPr>
                        <a:lnSpc>
                          <a:spcPct val="200000"/>
                        </a:lnSpc>
                        <a:spcAft>
                          <a:spcPts val="0"/>
                        </a:spcAft>
                      </a:pPr>
                      <a:r>
                        <a:rPr lang="es-ES_tradnl" sz="1200" b="1" dirty="0">
                          <a:latin typeface="Arial"/>
                          <a:ea typeface="Times New Roman"/>
                          <a:cs typeface="Times New Roman"/>
                        </a:rPr>
                        <a:t>Ingreso</a:t>
                      </a:r>
                      <a:endParaRPr lang="es-ES" sz="1800" dirty="0">
                        <a:latin typeface="Times New Roman"/>
                        <a:ea typeface="Times New Roman"/>
                        <a:cs typeface="Times New Roman"/>
                      </a:endParaRPr>
                    </a:p>
                    <a:p>
                      <a:pPr>
                        <a:lnSpc>
                          <a:spcPct val="200000"/>
                        </a:lnSpc>
                        <a:spcAft>
                          <a:spcPts val="0"/>
                        </a:spcAft>
                      </a:pPr>
                      <a:r>
                        <a:rPr lang="es-ES_tradnl" sz="1200" b="1" dirty="0">
                          <a:latin typeface="Arial"/>
                          <a:ea typeface="Times New Roman"/>
                          <a:cs typeface="Times New Roman"/>
                        </a:rPr>
                        <a:t> al Local</a:t>
                      </a:r>
                      <a:endParaRPr lang="es-ES" sz="1800" dirty="0">
                        <a:latin typeface="Times New Roman"/>
                        <a:ea typeface="Times New Roman"/>
                        <a:cs typeface="Times New Roman"/>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S_tradnl" sz="1200" b="1" dirty="0">
                          <a:latin typeface="Arial"/>
                          <a:ea typeface="Times New Roman"/>
                          <a:cs typeface="Times New Roman"/>
                        </a:rPr>
                        <a:t>Las vendedoras no están atentas a la entrada del cliente </a:t>
                      </a:r>
                      <a:endParaRPr lang="es-ES" sz="1800" dirty="0">
                        <a:latin typeface="Times New Roman"/>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S_tradnl" sz="1200" b="1" dirty="0">
                          <a:latin typeface="Arial"/>
                          <a:ea typeface="Times New Roman"/>
                          <a:cs typeface="Times New Roman"/>
                        </a:rPr>
                        <a:t>Una persona a la entrada del local quien dirija a la sección correspondiente </a:t>
                      </a:r>
                      <a:endParaRPr lang="es-ES" sz="1800" dirty="0">
                        <a:latin typeface="Times New Roman"/>
                        <a:ea typeface="Times New Roman"/>
                        <a:cs typeface="Times New Roman"/>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800">
                <a:tc>
                  <a:txBody>
                    <a:bodyPr/>
                    <a:lstStyle/>
                    <a:p>
                      <a:pPr>
                        <a:lnSpc>
                          <a:spcPct val="200000"/>
                        </a:lnSpc>
                        <a:spcAft>
                          <a:spcPts val="0"/>
                        </a:spcAft>
                      </a:pPr>
                      <a:r>
                        <a:rPr lang="es-ES_tradnl" sz="1200" b="1">
                          <a:latin typeface="Arial"/>
                          <a:ea typeface="Times New Roman"/>
                          <a:cs typeface="Times New Roman"/>
                        </a:rPr>
                        <a:t>Información del producto</a:t>
                      </a:r>
                      <a:endParaRPr lang="es-ES" sz="1800">
                        <a:latin typeface="Times New Roman"/>
                        <a:ea typeface="Times New Roman"/>
                        <a:cs typeface="Times New Roman"/>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S" sz="1200" b="1">
                          <a:latin typeface="Arial"/>
                          <a:ea typeface="Times New Roman"/>
                          <a:cs typeface="Times New Roman"/>
                        </a:rPr>
                        <a:t>Las vendedoras a veces no conocen bien del producto</a:t>
                      </a:r>
                      <a:endParaRPr lang="es-ES" sz="1800">
                        <a:latin typeface="Times New Roman"/>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S_tradnl" sz="1200" b="1" dirty="0">
                          <a:latin typeface="Arial"/>
                          <a:ea typeface="Times New Roman"/>
                          <a:cs typeface="Times New Roman"/>
                        </a:rPr>
                        <a:t>Detallar en los blotters el precio y cantidad en ml y con Dípticos de los nuevos productos </a:t>
                      </a:r>
                      <a:endParaRPr lang="es-ES" sz="1800" dirty="0">
                        <a:latin typeface="Times New Roman"/>
                        <a:ea typeface="Times New Roman"/>
                        <a:cs typeface="Times New Roman"/>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5 Tabla"/>
          <p:cNvGraphicFramePr>
            <a:graphicFrameLocks noGrp="1"/>
          </p:cNvGraphicFramePr>
          <p:nvPr/>
        </p:nvGraphicFramePr>
        <p:xfrm>
          <a:off x="357188" y="3571875"/>
          <a:ext cx="8501122" cy="2546350"/>
        </p:xfrm>
        <a:graphic>
          <a:graphicData uri="http://schemas.openxmlformats.org/drawingml/2006/table">
            <a:tbl>
              <a:tblPr/>
              <a:tblGrid>
                <a:gridCol w="2479874"/>
                <a:gridCol w="2443375"/>
                <a:gridCol w="3577873"/>
              </a:tblGrid>
              <a:tr h="500380">
                <a:tc>
                  <a:txBody>
                    <a:bodyPr/>
                    <a:lstStyle/>
                    <a:p>
                      <a:pPr>
                        <a:lnSpc>
                          <a:spcPct val="200000"/>
                        </a:lnSpc>
                        <a:spcAft>
                          <a:spcPts val="0"/>
                        </a:spcAft>
                      </a:pPr>
                      <a:r>
                        <a:rPr lang="es-ES_tradnl" sz="1200" b="1" dirty="0">
                          <a:latin typeface="Arial"/>
                          <a:ea typeface="Times New Roman"/>
                          <a:cs typeface="Times New Roman"/>
                        </a:rPr>
                        <a:t>Tomar café</a:t>
                      </a:r>
                      <a:endParaRPr lang="es-ES" sz="1800" dirty="0">
                        <a:latin typeface="Times New Roman"/>
                        <a:ea typeface="Times New Roman"/>
                        <a:cs typeface="Times New Roman"/>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S_tradnl" sz="1200" b="1">
                          <a:latin typeface="Arial"/>
                          <a:ea typeface="Times New Roman"/>
                          <a:cs typeface="Times New Roman"/>
                        </a:rPr>
                        <a:t>No brindan bocaditos a los clientes</a:t>
                      </a:r>
                      <a:endParaRPr lang="es-ES" sz="1800">
                        <a:latin typeface="Times New Roman"/>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S_tradnl" sz="1200" b="1" dirty="0">
                          <a:latin typeface="Arial"/>
                          <a:ea typeface="Times New Roman"/>
                          <a:cs typeface="Times New Roman"/>
                        </a:rPr>
                        <a:t> Ofrecer comodidad en los locales que hay espacio, Ofrecer refrigerios </a:t>
                      </a:r>
                      <a:endParaRPr lang="es-ES" sz="1800" dirty="0">
                        <a:latin typeface="Times New Roman"/>
                        <a:ea typeface="Times New Roman"/>
                        <a:cs typeface="Times New Roman"/>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240">
                <a:tc>
                  <a:txBody>
                    <a:bodyPr/>
                    <a:lstStyle/>
                    <a:p>
                      <a:pPr>
                        <a:lnSpc>
                          <a:spcPct val="200000"/>
                        </a:lnSpc>
                        <a:spcAft>
                          <a:spcPts val="0"/>
                        </a:spcAft>
                      </a:pPr>
                      <a:r>
                        <a:rPr lang="es-ES_tradnl" sz="1200" b="1" dirty="0">
                          <a:latin typeface="Arial"/>
                          <a:ea typeface="Times New Roman"/>
                          <a:cs typeface="Times New Roman"/>
                        </a:rPr>
                        <a:t>Escoge el perfume u otro producto</a:t>
                      </a:r>
                      <a:endParaRPr lang="es-ES" sz="1800" dirty="0">
                        <a:latin typeface="Times New Roman"/>
                        <a:ea typeface="Times New Roman"/>
                        <a:cs typeface="Times New Roman"/>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S" sz="1200" b="1" dirty="0">
                          <a:latin typeface="Arial"/>
                          <a:ea typeface="Times New Roman"/>
                          <a:cs typeface="Times New Roman"/>
                        </a:rPr>
                        <a:t>No se utiliza los frascos de café</a:t>
                      </a:r>
                      <a:endParaRPr lang="es-ES" sz="1800" dirty="0">
                        <a:latin typeface="Times New Roman"/>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S" sz="1200" b="1" dirty="0">
                          <a:latin typeface="Arial"/>
                          <a:ea typeface="Times New Roman"/>
                          <a:cs typeface="Times New Roman"/>
                        </a:rPr>
                        <a:t>Para una mejor elección del perfume se debe utilizar frascos de café, explicar el tipo de aroma, Dípticos de cómo elegir un perfume.</a:t>
                      </a:r>
                      <a:endParaRPr lang="es-ES" sz="1800" dirty="0">
                        <a:latin typeface="Times New Roman"/>
                        <a:ea typeface="Times New Roman"/>
                        <a:cs typeface="Times New Roman"/>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670">
                <a:tc>
                  <a:txBody>
                    <a:bodyPr/>
                    <a:lstStyle/>
                    <a:p>
                      <a:pPr>
                        <a:lnSpc>
                          <a:spcPct val="200000"/>
                        </a:lnSpc>
                        <a:spcAft>
                          <a:spcPts val="0"/>
                        </a:spcAft>
                      </a:pPr>
                      <a:r>
                        <a:rPr lang="es-ES_tradnl" sz="1200" b="1">
                          <a:latin typeface="Arial"/>
                          <a:ea typeface="Times New Roman"/>
                          <a:cs typeface="Times New Roman"/>
                        </a:rPr>
                        <a:t>Otros servicios</a:t>
                      </a:r>
                      <a:endParaRPr lang="es-ES" sz="1800">
                        <a:latin typeface="Times New Roman"/>
                        <a:ea typeface="Times New Roman"/>
                        <a:cs typeface="Times New Roman"/>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S_tradnl" sz="1200" b="1">
                          <a:latin typeface="Arial"/>
                          <a:ea typeface="Times New Roman"/>
                          <a:cs typeface="Times New Roman"/>
                        </a:rPr>
                        <a:t>No tienen  </a:t>
                      </a:r>
                      <a:endParaRPr lang="es-ES" sz="1800">
                        <a:latin typeface="Times New Roman"/>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S" sz="1200" b="1" dirty="0">
                          <a:latin typeface="Arial"/>
                          <a:ea typeface="Times New Roman"/>
                          <a:cs typeface="Times New Roman"/>
                        </a:rPr>
                        <a:t>Ofrecer tarjeta de descuento CLUB AROMAS</a:t>
                      </a:r>
                      <a:endParaRPr lang="es-ES" sz="1800" dirty="0">
                        <a:latin typeface="Times New Roman"/>
                        <a:ea typeface="Times New Roman"/>
                        <a:cs typeface="Times New Roman"/>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9911" name="3 Marcador de contenido" descr="logoayrpaint.bmp"/>
          <p:cNvPicPr>
            <a:picLocks noChangeAspect="1"/>
          </p:cNvPicPr>
          <p:nvPr/>
        </p:nvPicPr>
        <p:blipFill>
          <a:blip r:embed="rId2"/>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a:xfrm>
            <a:off x="612775" y="228600"/>
            <a:ext cx="8153400" cy="990600"/>
          </a:xfrm>
        </p:spPr>
        <p:txBody>
          <a:bodyPr/>
          <a:lstStyle/>
          <a:p>
            <a:r>
              <a:rPr lang="es-ES" sz="3600" b="1" smtClean="0"/>
              <a:t>Segmento de mercado</a:t>
            </a:r>
            <a:endParaRPr lang="es-ES" sz="3600" smtClean="0"/>
          </a:p>
        </p:txBody>
      </p:sp>
      <p:sp>
        <p:nvSpPr>
          <p:cNvPr id="17411" name="2 Marcador de contenido"/>
          <p:cNvSpPr>
            <a:spLocks noGrp="1"/>
          </p:cNvSpPr>
          <p:nvPr>
            <p:ph sz="quarter" idx="1"/>
          </p:nvPr>
        </p:nvSpPr>
        <p:spPr>
          <a:xfrm>
            <a:off x="642938" y="1857375"/>
            <a:ext cx="8153400" cy="4495800"/>
          </a:xfrm>
        </p:spPr>
        <p:txBody>
          <a:bodyPr/>
          <a:lstStyle/>
          <a:p>
            <a:r>
              <a:rPr lang="es-ES" sz="2400" smtClean="0"/>
              <a:t>Personas mayores de 16 años que necesitan un perfume con fragancias cítricas, maderadas, florales y orientales de alguna marca en especial. </a:t>
            </a:r>
          </a:p>
          <a:p>
            <a:r>
              <a:rPr lang="es-EC" sz="2400" b="1" smtClean="0"/>
              <a:t>Nivel Socio Económico:</a:t>
            </a:r>
            <a:r>
              <a:rPr lang="es-EC" sz="2400" smtClean="0"/>
              <a:t> Posibilidades de pagar un perfume que fluctúa entre los $40 y $110, clase media alta, alta. </a:t>
            </a:r>
            <a:endParaRPr lang="es-ES" sz="2400" smtClean="0"/>
          </a:p>
          <a:p>
            <a:r>
              <a:rPr lang="es-ES" sz="2400" b="1" smtClean="0"/>
              <a:t>Necesidad del Cliente: </a:t>
            </a:r>
            <a:r>
              <a:rPr lang="es-ES" sz="2400" smtClean="0"/>
              <a:t>Oler bien </a:t>
            </a:r>
          </a:p>
          <a:p>
            <a:pPr>
              <a:buFont typeface="Wingdings" pitchFamily="2" charset="2"/>
              <a:buNone/>
            </a:pPr>
            <a:r>
              <a:rPr lang="es-EC" sz="2400" smtClean="0"/>
              <a:t> </a:t>
            </a:r>
            <a:endParaRPr lang="es-ES" sz="2400" smtClean="0"/>
          </a:p>
          <a:p>
            <a:endParaRPr lang="es-ES" sz="240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357188" y="357188"/>
          <a:ext cx="8143932" cy="2462395"/>
        </p:xfrm>
        <a:graphic>
          <a:graphicData uri="http://schemas.openxmlformats.org/drawingml/2006/table">
            <a:tbl>
              <a:tblPr/>
              <a:tblGrid>
                <a:gridCol w="1571636"/>
                <a:gridCol w="2857520"/>
                <a:gridCol w="3714776"/>
              </a:tblGrid>
              <a:tr h="718655">
                <a:tc>
                  <a:txBody>
                    <a:bodyPr/>
                    <a:lstStyle/>
                    <a:p>
                      <a:pPr>
                        <a:lnSpc>
                          <a:spcPct val="200000"/>
                        </a:lnSpc>
                        <a:spcAft>
                          <a:spcPts val="0"/>
                        </a:spcAft>
                      </a:pPr>
                      <a:r>
                        <a:rPr lang="es-ES_tradnl" sz="1200" b="1" dirty="0">
                          <a:latin typeface="Arial"/>
                          <a:ea typeface="Times New Roman"/>
                          <a:cs typeface="Times New Roman"/>
                        </a:rPr>
                        <a:t>Pago en caja</a:t>
                      </a:r>
                      <a:endParaRPr lang="es-ES" sz="1800" dirty="0">
                        <a:latin typeface="Times New Roman"/>
                        <a:ea typeface="Times New Roman"/>
                        <a:cs typeface="Times New Roman"/>
                      </a:endParaRPr>
                    </a:p>
                  </a:txBody>
                  <a:tcPr marL="83507" marR="83507" marT="41753" marB="41753">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S" sz="1200" b="1" dirty="0">
                          <a:latin typeface="Arial"/>
                          <a:ea typeface="Times New Roman"/>
                          <a:cs typeface="Times New Roman"/>
                        </a:rPr>
                        <a:t>Se demoran en facturar </a:t>
                      </a:r>
                      <a:endParaRPr lang="es-ES" sz="1800" dirty="0">
                        <a:latin typeface="Times New Roman"/>
                        <a:ea typeface="Times New Roman"/>
                        <a:cs typeface="Times New Roman"/>
                      </a:endParaRPr>
                    </a:p>
                  </a:txBody>
                  <a:tcPr marL="83507" marR="83507" marT="41753" marB="417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S" sz="1200" b="1" dirty="0">
                          <a:latin typeface="Arial"/>
                          <a:ea typeface="Times New Roman"/>
                          <a:cs typeface="Times New Roman"/>
                        </a:rPr>
                        <a:t>La vendedora debe ser responsable de la salida del producto y la administradora solo supervisar y no volver a verificar contra la factura.</a:t>
                      </a:r>
                      <a:endParaRPr lang="es-ES" sz="1800" dirty="0">
                        <a:latin typeface="Times New Roman"/>
                        <a:ea typeface="Times New Roman"/>
                        <a:cs typeface="Times New Roman"/>
                      </a:endParaRPr>
                    </a:p>
                  </a:txBody>
                  <a:tcPr marL="83507" marR="83507" marT="41753" marB="41753">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1609">
                <a:tc>
                  <a:txBody>
                    <a:bodyPr/>
                    <a:lstStyle/>
                    <a:p>
                      <a:pPr>
                        <a:lnSpc>
                          <a:spcPct val="200000"/>
                        </a:lnSpc>
                        <a:spcAft>
                          <a:spcPts val="0"/>
                        </a:spcAft>
                      </a:pPr>
                      <a:r>
                        <a:rPr lang="es-ES" sz="1200" b="1" dirty="0">
                          <a:latin typeface="Arial"/>
                          <a:ea typeface="Times New Roman"/>
                          <a:cs typeface="Times New Roman"/>
                        </a:rPr>
                        <a:t>Ingreso de datos</a:t>
                      </a:r>
                      <a:endParaRPr lang="es-ES" sz="1800" dirty="0">
                        <a:latin typeface="Times New Roman"/>
                        <a:ea typeface="Times New Roman"/>
                        <a:cs typeface="Times New Roman"/>
                      </a:endParaRPr>
                    </a:p>
                  </a:txBody>
                  <a:tcPr marL="83507" marR="83507" marT="41753" marB="41753">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S" sz="1200" b="1" dirty="0">
                          <a:latin typeface="Arial"/>
                          <a:ea typeface="Times New Roman"/>
                          <a:cs typeface="Times New Roman"/>
                        </a:rPr>
                        <a:t>Solo se ingresa datos como cedula y nombre otros consumidor final</a:t>
                      </a:r>
                      <a:endParaRPr lang="es-ES" sz="1800" dirty="0">
                        <a:latin typeface="Times New Roman"/>
                        <a:ea typeface="Times New Roman"/>
                        <a:cs typeface="Times New Roman"/>
                      </a:endParaRPr>
                    </a:p>
                  </a:txBody>
                  <a:tcPr marL="83507" marR="83507" marT="41753" marB="417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S_tradnl" sz="1200" b="1" dirty="0">
                          <a:latin typeface="Arial"/>
                          <a:ea typeface="Times New Roman"/>
                          <a:cs typeface="Times New Roman"/>
                        </a:rPr>
                        <a:t>A través de un software </a:t>
                      </a:r>
                      <a:r>
                        <a:rPr lang="es-ES_tradnl" sz="1200" b="1" dirty="0" err="1" smtClean="0">
                          <a:latin typeface="Arial"/>
                          <a:ea typeface="Times New Roman"/>
                          <a:cs typeface="Times New Roman"/>
                        </a:rPr>
                        <a:t>ZetaLibra</a:t>
                      </a:r>
                      <a:r>
                        <a:rPr lang="es-ES_tradnl" sz="1200" b="1" dirty="0" smtClean="0">
                          <a:latin typeface="Arial"/>
                          <a:ea typeface="Times New Roman"/>
                          <a:cs typeface="Times New Roman"/>
                        </a:rPr>
                        <a:t> </a:t>
                      </a:r>
                      <a:r>
                        <a:rPr lang="es-ES_tradnl" sz="1200" b="1" dirty="0">
                          <a:latin typeface="Arial"/>
                          <a:ea typeface="Times New Roman"/>
                          <a:cs typeface="Times New Roman"/>
                        </a:rPr>
                        <a:t>el cual se recolectara información completa de los clientes para realizar efectivas promociones. </a:t>
                      </a:r>
                      <a:endParaRPr lang="es-ES" sz="1800" dirty="0">
                        <a:latin typeface="Times New Roman"/>
                        <a:ea typeface="Times New Roman"/>
                        <a:cs typeface="Times New Roman"/>
                      </a:endParaRPr>
                    </a:p>
                  </a:txBody>
                  <a:tcPr marL="83507" marR="83507" marT="41753" marB="41753">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5 Tabla"/>
          <p:cNvGraphicFramePr>
            <a:graphicFrameLocks noGrp="1"/>
          </p:cNvGraphicFramePr>
          <p:nvPr/>
        </p:nvGraphicFramePr>
        <p:xfrm>
          <a:off x="357188" y="2857500"/>
          <a:ext cx="8143932" cy="3508266"/>
        </p:xfrm>
        <a:graphic>
          <a:graphicData uri="http://schemas.openxmlformats.org/drawingml/2006/table">
            <a:tbl>
              <a:tblPr/>
              <a:tblGrid>
                <a:gridCol w="1571636"/>
                <a:gridCol w="2857520"/>
                <a:gridCol w="3714776"/>
              </a:tblGrid>
              <a:tr h="703586">
                <a:tc>
                  <a:txBody>
                    <a:bodyPr/>
                    <a:lstStyle/>
                    <a:p>
                      <a:pPr>
                        <a:lnSpc>
                          <a:spcPct val="200000"/>
                        </a:lnSpc>
                        <a:spcAft>
                          <a:spcPts val="0"/>
                        </a:spcAft>
                      </a:pPr>
                      <a:r>
                        <a:rPr lang="es-ES" sz="1200" b="1" dirty="0">
                          <a:latin typeface="Arial"/>
                          <a:ea typeface="Times New Roman"/>
                          <a:cs typeface="Times New Roman"/>
                        </a:rPr>
                        <a:t>Empaque</a:t>
                      </a:r>
                      <a:endParaRPr lang="es-ES" sz="1400" dirty="0">
                        <a:latin typeface="Times New Roman"/>
                        <a:ea typeface="Times New Roman"/>
                        <a:cs typeface="Times New Roman"/>
                      </a:endParaRPr>
                    </a:p>
                  </a:txBody>
                  <a:tcPr marL="72142" marR="72142" marT="36071" marB="36071">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S" sz="1200" b="1" dirty="0">
                          <a:latin typeface="Arial"/>
                          <a:ea typeface="Times New Roman"/>
                          <a:cs typeface="Times New Roman"/>
                        </a:rPr>
                        <a:t>Se demoran al envolver para regalo</a:t>
                      </a:r>
                      <a:endParaRPr lang="es-ES" sz="1400" dirty="0">
                        <a:latin typeface="Times New Roman"/>
                        <a:ea typeface="Times New Roman"/>
                        <a:cs typeface="Times New Roman"/>
                      </a:endParaRPr>
                    </a:p>
                  </a:txBody>
                  <a:tcPr marL="72142" marR="72142" marT="36071" marB="3607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S" sz="1200" b="1" dirty="0">
                          <a:latin typeface="Arial"/>
                          <a:ea typeface="Times New Roman"/>
                          <a:cs typeface="Times New Roman"/>
                        </a:rPr>
                        <a:t>Deben tener listos los pompones y todos los implementos a la mano.</a:t>
                      </a:r>
                      <a:endParaRPr lang="es-ES" sz="1400" dirty="0">
                        <a:latin typeface="Times New Roman"/>
                        <a:ea typeface="Times New Roman"/>
                        <a:cs typeface="Times New Roman"/>
                      </a:endParaRPr>
                    </a:p>
                  </a:txBody>
                  <a:tcPr marL="72142" marR="72142" marT="36071" marB="36071">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3586">
                <a:tc>
                  <a:txBody>
                    <a:bodyPr/>
                    <a:lstStyle/>
                    <a:p>
                      <a:pPr>
                        <a:lnSpc>
                          <a:spcPct val="200000"/>
                        </a:lnSpc>
                        <a:spcAft>
                          <a:spcPts val="0"/>
                        </a:spcAft>
                      </a:pPr>
                      <a:r>
                        <a:rPr lang="es-ES" sz="1200" b="1" dirty="0">
                          <a:latin typeface="Arial"/>
                          <a:ea typeface="Times New Roman"/>
                          <a:cs typeface="Times New Roman"/>
                        </a:rPr>
                        <a:t>Compra por internet</a:t>
                      </a:r>
                      <a:endParaRPr lang="es-ES" sz="1400" dirty="0">
                        <a:latin typeface="Times New Roman"/>
                        <a:ea typeface="Times New Roman"/>
                        <a:cs typeface="Times New Roman"/>
                      </a:endParaRPr>
                    </a:p>
                  </a:txBody>
                  <a:tcPr marL="72142" marR="72142" marT="36071" marB="36071">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S" sz="1200" b="1">
                          <a:latin typeface="Arial"/>
                          <a:ea typeface="Times New Roman"/>
                          <a:cs typeface="Times New Roman"/>
                        </a:rPr>
                        <a:t>No tienen</a:t>
                      </a:r>
                      <a:endParaRPr lang="es-ES" sz="1400">
                        <a:latin typeface="Times New Roman"/>
                        <a:ea typeface="Times New Roman"/>
                        <a:cs typeface="Times New Roman"/>
                      </a:endParaRPr>
                    </a:p>
                  </a:txBody>
                  <a:tcPr marL="72142" marR="72142" marT="36071" marB="3607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S_tradnl" sz="1200" b="1" dirty="0">
                          <a:latin typeface="Arial"/>
                          <a:ea typeface="Times New Roman"/>
                          <a:cs typeface="Times New Roman"/>
                        </a:rPr>
                        <a:t>Alianzas con tarjetas de crédito para realizar compras por internet y envío a domicilio.</a:t>
                      </a:r>
                      <a:endParaRPr lang="es-ES" sz="1400" dirty="0">
                        <a:latin typeface="Times New Roman"/>
                        <a:ea typeface="Times New Roman"/>
                        <a:cs typeface="Times New Roman"/>
                      </a:endParaRPr>
                    </a:p>
                  </a:txBody>
                  <a:tcPr marL="72142" marR="72142" marT="36071" marB="36071">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6100">
                <a:tc>
                  <a:txBody>
                    <a:bodyPr/>
                    <a:lstStyle/>
                    <a:p>
                      <a:pPr>
                        <a:lnSpc>
                          <a:spcPct val="200000"/>
                        </a:lnSpc>
                        <a:spcAft>
                          <a:spcPts val="0"/>
                        </a:spcAft>
                      </a:pPr>
                      <a:r>
                        <a:rPr lang="es-ES" sz="1200" b="1" dirty="0">
                          <a:latin typeface="Arial"/>
                          <a:ea typeface="Times New Roman"/>
                          <a:cs typeface="Times New Roman"/>
                        </a:rPr>
                        <a:t>Recolección de datos</a:t>
                      </a:r>
                      <a:endParaRPr lang="es-ES" sz="1400" dirty="0">
                        <a:latin typeface="Times New Roman"/>
                        <a:ea typeface="Times New Roman"/>
                        <a:cs typeface="Times New Roman"/>
                      </a:endParaRPr>
                    </a:p>
                  </a:txBody>
                  <a:tcPr marL="72142" marR="72142" marT="36071" marB="36071">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S" sz="1200" b="1" dirty="0">
                          <a:latin typeface="Arial"/>
                          <a:ea typeface="Times New Roman"/>
                          <a:cs typeface="Times New Roman"/>
                        </a:rPr>
                        <a:t>No hay datos completos</a:t>
                      </a:r>
                      <a:endParaRPr lang="es-ES" sz="1400" dirty="0">
                        <a:latin typeface="Times New Roman"/>
                        <a:ea typeface="Times New Roman"/>
                        <a:cs typeface="Times New Roman"/>
                      </a:endParaRPr>
                    </a:p>
                  </a:txBody>
                  <a:tcPr marL="72142" marR="72142" marT="36071" marB="3607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S" sz="1200" b="1" dirty="0">
                          <a:latin typeface="Arial"/>
                          <a:ea typeface="Times New Roman"/>
                          <a:cs typeface="Times New Roman"/>
                        </a:rPr>
                        <a:t>Se  sorteara un perfume de hombre y uno de mujer de la marca </a:t>
                      </a:r>
                      <a:r>
                        <a:rPr lang="es-ES" sz="1200" b="1" dirty="0" err="1">
                          <a:latin typeface="Arial"/>
                          <a:ea typeface="Times New Roman"/>
                          <a:cs typeface="Times New Roman"/>
                        </a:rPr>
                        <a:t>Chanel</a:t>
                      </a:r>
                      <a:r>
                        <a:rPr lang="es-ES" sz="1200" b="1" dirty="0">
                          <a:latin typeface="Arial"/>
                          <a:ea typeface="Times New Roman"/>
                          <a:cs typeface="Times New Roman"/>
                        </a:rPr>
                        <a:t> quienes obtenga la tarjeta de descuento, a las personas que no se afilian todavía se  les obsequiara llaveros </a:t>
                      </a:r>
                      <a:r>
                        <a:rPr lang="es-ES" sz="1200" b="1">
                          <a:latin typeface="Arial"/>
                          <a:ea typeface="Times New Roman"/>
                          <a:cs typeface="Times New Roman"/>
                        </a:rPr>
                        <a:t>y </a:t>
                      </a:r>
                      <a:r>
                        <a:rPr lang="es-ES" sz="1200" b="1" smtClean="0">
                          <a:latin typeface="Arial"/>
                          <a:ea typeface="Times New Roman"/>
                          <a:cs typeface="Times New Roman"/>
                        </a:rPr>
                        <a:t>plumas al llenar sus datos.</a:t>
                      </a:r>
                      <a:endParaRPr lang="es-ES" sz="1400" dirty="0">
                        <a:latin typeface="Times New Roman"/>
                        <a:ea typeface="Times New Roman"/>
                        <a:cs typeface="Times New Roman"/>
                      </a:endParaRPr>
                    </a:p>
                  </a:txBody>
                  <a:tcPr marL="72142" marR="72142" marT="36071" marB="36071">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80930" name="3 Marcador de contenido" descr="logoayrpaint.bmp"/>
          <p:cNvPicPr>
            <a:picLocks noChangeAspect="1"/>
          </p:cNvPicPr>
          <p:nvPr/>
        </p:nvPicPr>
        <p:blipFill>
          <a:blip r:embed="rId2"/>
          <a:srcRect/>
          <a:stretch>
            <a:fillRect/>
          </a:stretch>
        </p:blipFill>
        <p:spPr bwMode="auto">
          <a:xfrm>
            <a:off x="6753225" y="6357938"/>
            <a:ext cx="2390775" cy="500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85750" y="428625"/>
          <a:ext cx="8429684" cy="1554480"/>
        </p:xfrm>
        <a:graphic>
          <a:graphicData uri="http://schemas.openxmlformats.org/drawingml/2006/table">
            <a:tbl>
              <a:tblPr/>
              <a:tblGrid>
                <a:gridCol w="2459035"/>
                <a:gridCol w="2422843"/>
                <a:gridCol w="3547806"/>
              </a:tblGrid>
              <a:tr h="692150">
                <a:tc>
                  <a:txBody>
                    <a:bodyPr/>
                    <a:lstStyle/>
                    <a:p>
                      <a:pPr>
                        <a:lnSpc>
                          <a:spcPct val="200000"/>
                        </a:lnSpc>
                        <a:spcAft>
                          <a:spcPts val="0"/>
                        </a:spcAft>
                      </a:pPr>
                      <a:r>
                        <a:rPr lang="es-ES" sz="1200" b="1" dirty="0">
                          <a:latin typeface="Arial"/>
                          <a:ea typeface="Times New Roman"/>
                          <a:cs typeface="Times New Roman"/>
                        </a:rPr>
                        <a:t>Reclamos y quejas</a:t>
                      </a:r>
                      <a:endParaRPr lang="es-ES" sz="1800" dirty="0">
                        <a:latin typeface="Times New Roman"/>
                        <a:ea typeface="Times New Roman"/>
                        <a:cs typeface="Times New Roman"/>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S" sz="1200" b="1" dirty="0">
                          <a:latin typeface="Arial"/>
                          <a:ea typeface="Times New Roman"/>
                          <a:cs typeface="Times New Roman"/>
                        </a:rPr>
                        <a:t>Existe un buzón de sugerencia pero no está bien ubicado ni utilizado</a:t>
                      </a:r>
                      <a:endParaRPr lang="es-ES" sz="1800" dirty="0">
                        <a:latin typeface="Times New Roman"/>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S" sz="1200" b="1" dirty="0">
                          <a:latin typeface="Arial"/>
                          <a:ea typeface="Times New Roman"/>
                          <a:cs typeface="Times New Roman"/>
                        </a:rPr>
                        <a:t>Usar el buzón de sugerencia, también pueden llamar al 1800 donde pueden realizar sus reclamos o en internet la respuesta debe ser en máximo 48 horas. </a:t>
                      </a:r>
                      <a:endParaRPr lang="es-ES" sz="1800" dirty="0">
                        <a:latin typeface="Times New Roman"/>
                        <a:ea typeface="Times New Roman"/>
                        <a:cs typeface="Times New Roman"/>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2 Tabla"/>
          <p:cNvGraphicFramePr>
            <a:graphicFrameLocks noGrp="1"/>
          </p:cNvGraphicFramePr>
          <p:nvPr/>
        </p:nvGraphicFramePr>
        <p:xfrm>
          <a:off x="285750" y="2000250"/>
          <a:ext cx="8429685" cy="3749040"/>
        </p:xfrm>
        <a:graphic>
          <a:graphicData uri="http://schemas.openxmlformats.org/drawingml/2006/table">
            <a:tbl>
              <a:tblPr/>
              <a:tblGrid>
                <a:gridCol w="2459035"/>
                <a:gridCol w="2422843"/>
                <a:gridCol w="3547807"/>
              </a:tblGrid>
              <a:tr h="692150">
                <a:tc>
                  <a:txBody>
                    <a:bodyPr/>
                    <a:lstStyle/>
                    <a:p>
                      <a:pPr>
                        <a:lnSpc>
                          <a:spcPct val="200000"/>
                        </a:lnSpc>
                        <a:spcAft>
                          <a:spcPts val="0"/>
                        </a:spcAft>
                      </a:pPr>
                      <a:r>
                        <a:rPr lang="es-ES" sz="1200" b="1" dirty="0">
                          <a:latin typeface="Arial"/>
                          <a:ea typeface="Times New Roman"/>
                          <a:cs typeface="Times New Roman"/>
                        </a:rPr>
                        <a:t>Postventa</a:t>
                      </a:r>
                      <a:endParaRPr lang="es-ES" sz="1800" dirty="0">
                        <a:latin typeface="Times New Roman"/>
                        <a:ea typeface="Times New Roman"/>
                        <a:cs typeface="Times New Roman"/>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S" sz="1200" b="1" dirty="0">
                          <a:latin typeface="Arial"/>
                          <a:ea typeface="Times New Roman"/>
                          <a:cs typeface="Times New Roman"/>
                        </a:rPr>
                        <a:t>No existe servicio postventa</a:t>
                      </a:r>
                      <a:endParaRPr lang="es-ES" sz="1800" dirty="0">
                        <a:latin typeface="Times New Roman"/>
                        <a:ea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S" sz="1200" b="1" dirty="0">
                          <a:latin typeface="Arial"/>
                          <a:ea typeface="Times New Roman"/>
                          <a:cs typeface="Times New Roman"/>
                        </a:rPr>
                        <a:t>Es necesario que basado en los datos del CRM </a:t>
                      </a:r>
                      <a:r>
                        <a:rPr lang="es-ES" sz="1200" b="1" dirty="0" smtClean="0">
                          <a:latin typeface="Arial"/>
                          <a:ea typeface="Times New Roman"/>
                          <a:cs typeface="Times New Roman"/>
                        </a:rPr>
                        <a:t>ZetaLibra, </a:t>
                      </a:r>
                      <a:r>
                        <a:rPr lang="es-ES" sz="1200" b="1" dirty="0">
                          <a:latin typeface="Arial"/>
                          <a:ea typeface="Times New Roman"/>
                          <a:cs typeface="Times New Roman"/>
                        </a:rPr>
                        <a:t>se puedan ofrecer promociones exclusivas para clientes o personalizar los pedidos en función a sus compras anteriores. Así mismo se podrá contactar a los clientes en cumpleaños, ofertas especiales, eventos exclusivos para clientes frecuentes e importantes, navidad, fin de año, día de la madre, día del padre, día del amor y la amistad y similares</a:t>
                      </a:r>
                      <a:endParaRPr lang="es-ES" sz="1800" dirty="0">
                        <a:latin typeface="Times New Roman"/>
                        <a:ea typeface="Times New Roman"/>
                        <a:cs typeface="Times New Roman"/>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pic>
        <p:nvPicPr>
          <p:cNvPr id="81942" name="3 Marcador de contenido" descr="logoayrpaint.bmp"/>
          <p:cNvPicPr>
            <a:picLocks noChangeAspect="1"/>
          </p:cNvPicPr>
          <p:nvPr/>
        </p:nvPicPr>
        <p:blipFill>
          <a:blip r:embed="rId2"/>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Título"/>
          <p:cNvSpPr>
            <a:spLocks noGrp="1"/>
          </p:cNvSpPr>
          <p:nvPr>
            <p:ph type="title"/>
          </p:nvPr>
        </p:nvSpPr>
        <p:spPr>
          <a:xfrm>
            <a:off x="612775" y="228600"/>
            <a:ext cx="8153400" cy="990600"/>
          </a:xfrm>
        </p:spPr>
        <p:txBody>
          <a:bodyPr/>
          <a:lstStyle/>
          <a:p>
            <a:r>
              <a:rPr lang="es-ES" sz="3600" b="1" smtClean="0"/>
              <a:t>Análisis de Brechas de Servicio</a:t>
            </a:r>
          </a:p>
        </p:txBody>
      </p:sp>
      <p:grpSp>
        <p:nvGrpSpPr>
          <p:cNvPr id="2" name="Group 2"/>
          <p:cNvGrpSpPr>
            <a:grpSpLocks/>
          </p:cNvGrpSpPr>
          <p:nvPr/>
        </p:nvGrpSpPr>
        <p:grpSpPr bwMode="auto">
          <a:xfrm>
            <a:off x="1714480" y="1785926"/>
            <a:ext cx="5429288" cy="2500330"/>
            <a:chOff x="2655" y="11081"/>
            <a:chExt cx="7260" cy="3143"/>
          </a:xfrm>
          <a:solidFill>
            <a:schemeClr val="accent1">
              <a:lumMod val="20000"/>
              <a:lumOff val="80000"/>
            </a:schemeClr>
          </a:solidFill>
        </p:grpSpPr>
        <p:sp>
          <p:nvSpPr>
            <p:cNvPr id="86019" name="AutoShape 3"/>
            <p:cNvSpPr>
              <a:spLocks noChangeArrowheads="1"/>
            </p:cNvSpPr>
            <p:nvPr/>
          </p:nvSpPr>
          <p:spPr bwMode="auto">
            <a:xfrm>
              <a:off x="2655" y="11350"/>
              <a:ext cx="2220" cy="1521"/>
            </a:xfrm>
            <a:prstGeom prst="upDownArrow">
              <a:avLst>
                <a:gd name="adj1" fmla="val 50000"/>
                <a:gd name="adj2" fmla="val 20000"/>
              </a:avLst>
            </a:prstGeom>
            <a:grpFill/>
            <a:ln w="9525">
              <a:solidFill>
                <a:srgbClr val="92D050"/>
              </a:solidFill>
              <a:miter lim="800000"/>
              <a:headEnd/>
              <a:tailEnd/>
            </a:ln>
            <a:effectLst>
              <a:reflection blurRad="6350" stA="50000" endA="300" endPos="55500" dist="50800" dir="5400000" sy="-100000" algn="bl" rotWithShape="0"/>
            </a:effectLst>
          </p:spPr>
          <p:txBody>
            <a:bodyPr/>
            <a:lstStyle/>
            <a:p>
              <a:pPr algn="ctr">
                <a:spcAft>
                  <a:spcPts val="1000"/>
                </a:spcAft>
                <a:defRPr/>
              </a:pPr>
              <a:r>
                <a:rPr lang="es-ES" sz="1400" b="1" dirty="0">
                  <a:solidFill>
                    <a:schemeClr val="accent1">
                      <a:lumMod val="60000"/>
                      <a:lumOff val="40000"/>
                    </a:schemeClr>
                  </a:solidFill>
                  <a:effectLst>
                    <a:reflection blurRad="6350" stA="55000" endA="300" endPos="45500" dir="5400000" sy="-100000" algn="bl" rotWithShape="0"/>
                  </a:effectLst>
                  <a:latin typeface="Arial" pitchFamily="34" charset="0"/>
                </a:rPr>
                <a:t>Brecha del cliente</a:t>
              </a:r>
              <a:endParaRPr lang="es-ES" sz="3200" dirty="0">
                <a:solidFill>
                  <a:schemeClr val="accent1">
                    <a:lumMod val="60000"/>
                    <a:lumOff val="40000"/>
                  </a:schemeClr>
                </a:solidFill>
                <a:effectLst>
                  <a:reflection blurRad="6350" stA="55000" endA="300" endPos="45500" dir="5400000" sy="-100000" algn="bl" rotWithShape="0"/>
                </a:effectLst>
                <a:latin typeface="Arial" pitchFamily="34" charset="0"/>
              </a:endParaRPr>
            </a:p>
          </p:txBody>
        </p:sp>
        <p:sp>
          <p:nvSpPr>
            <p:cNvPr id="86020" name="Text Box 4"/>
            <p:cNvSpPr txBox="1">
              <a:spLocks noChangeArrowheads="1"/>
            </p:cNvSpPr>
            <p:nvPr/>
          </p:nvSpPr>
          <p:spPr bwMode="auto">
            <a:xfrm>
              <a:off x="5880" y="11081"/>
              <a:ext cx="2884" cy="465"/>
            </a:xfrm>
            <a:prstGeom prst="rect">
              <a:avLst/>
            </a:prstGeom>
            <a:grpFill/>
            <a:ln w="9525">
              <a:solidFill>
                <a:srgbClr val="33CC33"/>
              </a:solidFill>
              <a:miter lim="800000"/>
              <a:headEnd/>
              <a:tailEnd/>
            </a:ln>
            <a:effectLst>
              <a:outerShdw blurRad="50800" dist="38100" dir="8100000" algn="tr" rotWithShape="0">
                <a:prstClr val="black">
                  <a:alpha val="40000"/>
                </a:prstClr>
              </a:outerShdw>
              <a:reflection blurRad="6350" stA="50000" endA="300" endPos="38500" dist="50800" dir="5400000" sy="-100000" algn="bl" rotWithShape="0"/>
            </a:effectLst>
          </p:spPr>
          <p:txBody>
            <a:bodyPr/>
            <a:lstStyle/>
            <a:p>
              <a:pPr>
                <a:spcAft>
                  <a:spcPts val="1000"/>
                </a:spcAft>
                <a:defRPr/>
              </a:pPr>
              <a:r>
                <a:rPr lang="es-ES" sz="1400" dirty="0">
                  <a:solidFill>
                    <a:schemeClr val="accent1">
                      <a:lumMod val="60000"/>
                      <a:lumOff val="40000"/>
                    </a:schemeClr>
                  </a:solidFill>
                  <a:latin typeface="Arial" pitchFamily="34" charset="0"/>
                </a:rPr>
                <a:t>Expectativas del Cliente</a:t>
              </a:r>
              <a:endParaRPr lang="es-ES" sz="2400" dirty="0">
                <a:solidFill>
                  <a:schemeClr val="accent1">
                    <a:lumMod val="60000"/>
                    <a:lumOff val="40000"/>
                  </a:schemeClr>
                </a:solidFill>
                <a:latin typeface="Arial" pitchFamily="34" charset="0"/>
              </a:endParaRPr>
            </a:p>
          </p:txBody>
        </p:sp>
        <p:sp>
          <p:nvSpPr>
            <p:cNvPr id="86021" name="Text Box 5"/>
            <p:cNvSpPr txBox="1">
              <a:spLocks noChangeArrowheads="1"/>
            </p:cNvSpPr>
            <p:nvPr/>
          </p:nvSpPr>
          <p:spPr bwMode="auto">
            <a:xfrm>
              <a:off x="5808" y="13744"/>
              <a:ext cx="3015" cy="480"/>
            </a:xfrm>
            <a:prstGeom prst="rect">
              <a:avLst/>
            </a:prstGeom>
            <a:grpFill/>
            <a:ln w="9525">
              <a:solidFill>
                <a:srgbClr val="33CC33"/>
              </a:solidFill>
              <a:miter lim="800000"/>
              <a:headEnd/>
              <a:tailEnd/>
            </a:ln>
            <a:effectLst>
              <a:outerShdw blurRad="63500" sx="102000" sy="102000" algn="ctr" rotWithShape="0">
                <a:prstClr val="black">
                  <a:alpha val="40000"/>
                </a:prstClr>
              </a:outerShdw>
            </a:effectLst>
          </p:spPr>
          <p:txBody>
            <a:bodyPr/>
            <a:lstStyle/>
            <a:p>
              <a:pPr>
                <a:spcAft>
                  <a:spcPts val="1000"/>
                </a:spcAft>
                <a:defRPr/>
              </a:pPr>
              <a:r>
                <a:rPr lang="es-ES" sz="1400" dirty="0">
                  <a:solidFill>
                    <a:schemeClr val="accent1">
                      <a:lumMod val="60000"/>
                      <a:lumOff val="40000"/>
                    </a:schemeClr>
                  </a:solidFill>
                  <a:latin typeface="Arial" pitchFamily="34" charset="0"/>
                </a:rPr>
                <a:t>Percepciones del Cliente</a:t>
              </a:r>
              <a:endParaRPr lang="es-ES" sz="2400" dirty="0">
                <a:solidFill>
                  <a:schemeClr val="accent1">
                    <a:lumMod val="60000"/>
                    <a:lumOff val="40000"/>
                  </a:schemeClr>
                </a:solidFill>
                <a:latin typeface="Arial" pitchFamily="34" charset="0"/>
              </a:endParaRPr>
            </a:p>
          </p:txBody>
        </p:sp>
        <p:sp>
          <p:nvSpPr>
            <p:cNvPr id="86022" name="Text Box 6"/>
            <p:cNvSpPr txBox="1">
              <a:spLocks noChangeArrowheads="1"/>
            </p:cNvSpPr>
            <p:nvPr/>
          </p:nvSpPr>
          <p:spPr bwMode="auto">
            <a:xfrm>
              <a:off x="5475" y="11926"/>
              <a:ext cx="4440" cy="1470"/>
            </a:xfrm>
            <a:prstGeom prst="rect">
              <a:avLst/>
            </a:prstGeom>
            <a:grpFill/>
            <a:ln w="9525">
              <a:solidFill>
                <a:srgbClr val="33CC33"/>
              </a:solidFill>
              <a:miter lim="800000"/>
              <a:headEnd/>
              <a:tailEnd/>
            </a:ln>
            <a:effectLst>
              <a:outerShdw blurRad="50800" dist="38100" dir="5400000" algn="t" rotWithShape="0">
                <a:prstClr val="black">
                  <a:alpha val="40000"/>
                </a:prstClr>
              </a:outerShdw>
              <a:reflection blurRad="6350" stA="50000" endA="300" endPos="38500" dist="50800" dir="5400000" sy="-100000" algn="bl" rotWithShape="0"/>
            </a:effectLst>
          </p:spPr>
          <p:txBody>
            <a:bodyPr/>
            <a:lstStyle/>
            <a:p>
              <a:pPr lvl="1">
                <a:buFont typeface="Symbol" pitchFamily="18" charset="2"/>
                <a:buChar char="·"/>
                <a:defRPr/>
              </a:pPr>
              <a:r>
                <a:rPr lang="es-ES" sz="1400" dirty="0">
                  <a:solidFill>
                    <a:schemeClr val="accent1">
                      <a:lumMod val="60000"/>
                      <a:lumOff val="40000"/>
                    </a:schemeClr>
                  </a:solidFill>
                  <a:latin typeface="Arial" pitchFamily="34" charset="0"/>
                </a:rPr>
                <a:t>Brecha 1 del proveedor</a:t>
              </a:r>
            </a:p>
            <a:p>
              <a:pPr lvl="1">
                <a:buFont typeface="Symbol" pitchFamily="18" charset="2"/>
                <a:buChar char="·"/>
                <a:defRPr/>
              </a:pPr>
              <a:r>
                <a:rPr lang="es-ES" sz="1400" dirty="0">
                  <a:solidFill>
                    <a:schemeClr val="accent1">
                      <a:lumMod val="60000"/>
                      <a:lumOff val="40000"/>
                    </a:schemeClr>
                  </a:solidFill>
                  <a:latin typeface="Arial" pitchFamily="34" charset="0"/>
                </a:rPr>
                <a:t>Brecha 2 del proveedor</a:t>
              </a:r>
            </a:p>
            <a:p>
              <a:pPr lvl="1">
                <a:buFont typeface="Symbol" pitchFamily="18" charset="2"/>
                <a:buChar char="·"/>
                <a:defRPr/>
              </a:pPr>
              <a:r>
                <a:rPr lang="es-ES" sz="1400" dirty="0">
                  <a:solidFill>
                    <a:schemeClr val="accent1">
                      <a:lumMod val="60000"/>
                      <a:lumOff val="40000"/>
                    </a:schemeClr>
                  </a:solidFill>
                  <a:latin typeface="Arial" pitchFamily="34" charset="0"/>
                </a:rPr>
                <a:t>Brecha 3 del proveedor</a:t>
              </a:r>
            </a:p>
            <a:p>
              <a:pPr lvl="1">
                <a:buFont typeface="Symbol" pitchFamily="18" charset="2"/>
                <a:buChar char="·"/>
                <a:defRPr/>
              </a:pPr>
              <a:r>
                <a:rPr lang="es-ES" sz="1400" dirty="0">
                  <a:solidFill>
                    <a:schemeClr val="accent1">
                      <a:lumMod val="60000"/>
                      <a:lumOff val="40000"/>
                    </a:schemeClr>
                  </a:solidFill>
                  <a:latin typeface="Arial" pitchFamily="34" charset="0"/>
                </a:rPr>
                <a:t>Brecha 4 del proveedor</a:t>
              </a:r>
              <a:endParaRPr lang="es-ES" sz="3200" dirty="0">
                <a:solidFill>
                  <a:schemeClr val="accent1">
                    <a:lumMod val="60000"/>
                    <a:lumOff val="40000"/>
                  </a:schemeClr>
                </a:solidFill>
                <a:latin typeface="Arial" pitchFamily="34" charset="0"/>
              </a:endParaRPr>
            </a:p>
          </p:txBody>
        </p:sp>
        <p:cxnSp>
          <p:nvCxnSpPr>
            <p:cNvPr id="86023" name="AutoShape 7"/>
            <p:cNvCxnSpPr>
              <a:cxnSpLocks noChangeShapeType="1"/>
            </p:cNvCxnSpPr>
            <p:nvPr/>
          </p:nvCxnSpPr>
          <p:spPr bwMode="auto">
            <a:xfrm>
              <a:off x="7305" y="13264"/>
              <a:ext cx="0" cy="480"/>
            </a:xfrm>
            <a:prstGeom prst="straightConnector1">
              <a:avLst/>
            </a:prstGeom>
            <a:grpFill/>
            <a:ln w="9525">
              <a:solidFill>
                <a:srgbClr val="33CC33"/>
              </a:solidFill>
              <a:round/>
              <a:headEnd/>
              <a:tailEnd type="triangle" w="med" len="med"/>
            </a:ln>
          </p:spPr>
        </p:cxnSp>
        <p:cxnSp>
          <p:nvCxnSpPr>
            <p:cNvPr id="86024" name="AutoShape 8"/>
            <p:cNvCxnSpPr>
              <a:cxnSpLocks noChangeShapeType="1"/>
            </p:cNvCxnSpPr>
            <p:nvPr/>
          </p:nvCxnSpPr>
          <p:spPr bwMode="auto">
            <a:xfrm flipV="1">
              <a:off x="7305" y="11521"/>
              <a:ext cx="0" cy="405"/>
            </a:xfrm>
            <a:prstGeom prst="straightConnector1">
              <a:avLst/>
            </a:prstGeom>
            <a:grpFill/>
            <a:ln w="9525">
              <a:solidFill>
                <a:srgbClr val="33CC33"/>
              </a:solidFill>
              <a:round/>
              <a:headEnd/>
              <a:tailEnd type="triangle" w="med" len="med"/>
            </a:ln>
          </p:spPr>
        </p:cxnSp>
      </p:grpSp>
      <p:sp>
        <p:nvSpPr>
          <p:cNvPr id="82948" name="Rectangle 9"/>
          <p:cNvSpPr>
            <a:spLocks noChangeArrowheads="1"/>
          </p:cNvSpPr>
          <p:nvPr/>
        </p:nvSpPr>
        <p:spPr bwMode="auto">
          <a:xfrm>
            <a:off x="571500" y="4786313"/>
            <a:ext cx="7786688" cy="830262"/>
          </a:xfrm>
          <a:prstGeom prst="rect">
            <a:avLst/>
          </a:prstGeom>
          <a:noFill/>
          <a:ln w="9525">
            <a:noFill/>
            <a:miter lim="800000"/>
            <a:headEnd/>
            <a:tailEnd/>
          </a:ln>
        </p:spPr>
        <p:txBody>
          <a:bodyPr anchor="ctr">
            <a:spAutoFit/>
          </a:bodyPr>
          <a:lstStyle/>
          <a:p>
            <a:r>
              <a:rPr lang="es-ES" sz="1600" b="1">
                <a:ea typeface="Times New Roman" pitchFamily="18" charset="0"/>
                <a:cs typeface="Arial" charset="0"/>
              </a:rPr>
              <a:t>Brecha 1 del proveedor: </a:t>
            </a:r>
            <a:r>
              <a:rPr lang="es-ES" sz="1600">
                <a:ea typeface="Times New Roman" pitchFamily="18" charset="0"/>
                <a:cs typeface="Arial" charset="0"/>
              </a:rPr>
              <a:t>No saber lo que esperan los clientes. </a:t>
            </a:r>
            <a:endParaRPr lang="es-ES" sz="1400">
              <a:ea typeface="Times New Roman" pitchFamily="18" charset="0"/>
              <a:cs typeface="Arial" charset="0"/>
            </a:endParaRPr>
          </a:p>
          <a:p>
            <a:pPr eaLnBrk="0" hangingPunct="0"/>
            <a:r>
              <a:rPr lang="es-ES" sz="1600" b="1">
                <a:ea typeface="Times New Roman" pitchFamily="18" charset="0"/>
                <a:cs typeface="Arial" charset="0"/>
              </a:rPr>
              <a:t>Brecha 2 del proveedor:</a:t>
            </a:r>
            <a:r>
              <a:rPr lang="es-ES" sz="1600">
                <a:ea typeface="Times New Roman" pitchFamily="18" charset="0"/>
                <a:cs typeface="Arial" charset="0"/>
              </a:rPr>
              <a:t> No elegir los diseños y estándares de servicio correctos. </a:t>
            </a:r>
            <a:endParaRPr lang="es-ES" sz="1400">
              <a:ea typeface="Times New Roman" pitchFamily="18" charset="0"/>
              <a:cs typeface="Arial" charset="0"/>
            </a:endParaRPr>
          </a:p>
          <a:p>
            <a:pPr eaLnBrk="0" hangingPunct="0"/>
            <a:r>
              <a:rPr lang="es-ES" sz="1600" b="1">
                <a:ea typeface="Times New Roman" pitchFamily="18" charset="0"/>
                <a:cs typeface="Arial" charset="0"/>
              </a:rPr>
              <a:t>Brecha 3 del proveedor:</a:t>
            </a:r>
            <a:r>
              <a:rPr lang="es-ES" sz="1600">
                <a:ea typeface="Times New Roman" pitchFamily="18" charset="0"/>
                <a:cs typeface="Arial" charset="0"/>
              </a:rPr>
              <a:t> No entregar de acuerdo con los estándares de servicio. </a:t>
            </a:r>
            <a:endParaRPr lang="es-ES" sz="2400">
              <a:ea typeface="Times New Roman" pitchFamily="18" charset="0"/>
              <a:cs typeface="Arial" charset="0"/>
            </a:endParaRPr>
          </a:p>
        </p:txBody>
      </p:sp>
      <p:pic>
        <p:nvPicPr>
          <p:cNvPr id="82949" name="3 Marcador de contenido" descr="logoayrpaint.bmp"/>
          <p:cNvPicPr>
            <a:picLocks noChangeAspect="1"/>
          </p:cNvPicPr>
          <p:nvPr/>
        </p:nvPicPr>
        <p:blipFill>
          <a:blip r:embed="rId2"/>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Título"/>
          <p:cNvSpPr>
            <a:spLocks noGrp="1"/>
          </p:cNvSpPr>
          <p:nvPr>
            <p:ph type="title"/>
          </p:nvPr>
        </p:nvSpPr>
        <p:spPr>
          <a:xfrm>
            <a:off x="612775" y="228600"/>
            <a:ext cx="8153400" cy="990600"/>
          </a:xfrm>
        </p:spPr>
        <p:txBody>
          <a:bodyPr/>
          <a:lstStyle/>
          <a:p>
            <a:r>
              <a:rPr lang="es-ES" sz="3600" b="1" smtClean="0"/>
              <a:t>Cadena de Valor de Servicio</a:t>
            </a:r>
          </a:p>
        </p:txBody>
      </p:sp>
      <p:sp>
        <p:nvSpPr>
          <p:cNvPr id="83971"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grpSp>
        <p:nvGrpSpPr>
          <p:cNvPr id="2" name="Group 1"/>
          <p:cNvGrpSpPr>
            <a:grpSpLocks/>
          </p:cNvGrpSpPr>
          <p:nvPr/>
        </p:nvGrpSpPr>
        <p:grpSpPr bwMode="auto">
          <a:xfrm>
            <a:off x="571472" y="2071678"/>
            <a:ext cx="8286514" cy="3000183"/>
            <a:chOff x="2580" y="10292"/>
            <a:chExt cx="7904" cy="2811"/>
          </a:xfrm>
          <a:solidFill>
            <a:schemeClr val="accent1">
              <a:lumMod val="20000"/>
              <a:lumOff val="80000"/>
            </a:schemeClr>
          </a:solidFill>
          <a:effectLst/>
        </p:grpSpPr>
        <p:sp>
          <p:nvSpPr>
            <p:cNvPr id="87066" name="Text Box 26"/>
            <p:cNvSpPr txBox="1">
              <a:spLocks noChangeArrowheads="1"/>
            </p:cNvSpPr>
            <p:nvPr/>
          </p:nvSpPr>
          <p:spPr bwMode="auto">
            <a:xfrm>
              <a:off x="2580" y="11510"/>
              <a:ext cx="1050" cy="656"/>
            </a:xfrm>
            <a:prstGeom prst="rect">
              <a:avLst/>
            </a:prstGeom>
            <a:grpFill/>
            <a:ln w="3175">
              <a:solidFill>
                <a:srgbClr val="33CC33"/>
              </a:solidFill>
              <a:headEnd/>
              <a:tailEnd/>
            </a:ln>
            <a:effectLst>
              <a:outerShdw blurRad="38100" dist="30000" dir="5400000" rotWithShape="0">
                <a:srgbClr val="000000">
                  <a:alpha val="45000"/>
                </a:srgbClr>
              </a:outerShdw>
              <a:reflection blurRad="6350" stA="50000" endA="300" endPos="38500" dist="50800" dir="5400000" sy="-100000" algn="bl" rotWithShape="0"/>
            </a:effectLst>
          </p:spPr>
          <p:style>
            <a:lnRef idx="1">
              <a:schemeClr val="accent6"/>
            </a:lnRef>
            <a:fillRef idx="2">
              <a:schemeClr val="accent6"/>
            </a:fillRef>
            <a:effectRef idx="1">
              <a:schemeClr val="accent6"/>
            </a:effectRef>
            <a:fontRef idx="minor">
              <a:schemeClr val="dk1"/>
            </a:fontRef>
          </p:style>
          <p:txBody>
            <a:bodyPr/>
            <a:lstStyle/>
            <a:p>
              <a:pPr>
                <a:defRPr/>
              </a:pPr>
              <a:r>
                <a:rPr lang="es-ES" sz="1200" dirty="0">
                  <a:ln w="18415" cmpd="sng">
                    <a:noFill/>
                    <a:prstDash val="solid"/>
                  </a:ln>
                  <a:solidFill>
                    <a:schemeClr val="accent1">
                      <a:lumMod val="75000"/>
                    </a:schemeClr>
                  </a:solidFill>
                  <a:latin typeface="Arial" pitchFamily="34" charset="0"/>
                  <a:ea typeface="Times New Roman" pitchFamily="18" charset="0"/>
                  <a:cs typeface="Arial" pitchFamily="34" charset="0"/>
                </a:rPr>
                <a:t>Calidad en el servicio interno</a:t>
              </a:r>
              <a:endParaRPr lang="es-ES" sz="3600" dirty="0">
                <a:ln w="18415" cmpd="sng">
                  <a:noFill/>
                  <a:prstDash val="solid"/>
                </a:ln>
                <a:solidFill>
                  <a:schemeClr val="accent1">
                    <a:lumMod val="75000"/>
                  </a:schemeClr>
                </a:solidFill>
                <a:latin typeface="Arial" pitchFamily="34" charset="0"/>
              </a:endParaRPr>
            </a:p>
          </p:txBody>
        </p:sp>
        <p:sp>
          <p:nvSpPr>
            <p:cNvPr id="87065" name="Text Box 25"/>
            <p:cNvSpPr txBox="1">
              <a:spLocks noChangeArrowheads="1"/>
            </p:cNvSpPr>
            <p:nvPr/>
          </p:nvSpPr>
          <p:spPr bwMode="auto">
            <a:xfrm>
              <a:off x="3720" y="11510"/>
              <a:ext cx="1335" cy="656"/>
            </a:xfrm>
            <a:prstGeom prst="rect">
              <a:avLst/>
            </a:prstGeom>
            <a:grpFill/>
            <a:ln w="3175">
              <a:solidFill>
                <a:srgbClr val="33CC33"/>
              </a:solidFill>
              <a:headEnd/>
              <a:tailEnd/>
            </a:ln>
            <a:effectLst>
              <a:outerShdw blurRad="38100" dist="30000" dir="5400000" rotWithShape="0">
                <a:srgbClr val="000000">
                  <a:alpha val="45000"/>
                </a:srgbClr>
              </a:outerShdw>
              <a:reflection blurRad="6350" stA="50000" endA="300" endPos="38500" dist="50800" dir="5400000" sy="-100000" algn="bl" rotWithShape="0"/>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s-ES" sz="1200" dirty="0">
                  <a:ln w="18415" cmpd="sng">
                    <a:noFill/>
                    <a:prstDash val="solid"/>
                  </a:ln>
                  <a:solidFill>
                    <a:schemeClr val="accent1">
                      <a:lumMod val="75000"/>
                    </a:schemeClr>
                  </a:solidFill>
                  <a:latin typeface="Arial" pitchFamily="34" charset="0"/>
                  <a:ea typeface="Times New Roman" pitchFamily="18" charset="0"/>
                  <a:cs typeface="Arial" pitchFamily="34" charset="0"/>
                </a:rPr>
                <a:t>Satisfacción del</a:t>
              </a:r>
              <a:endParaRPr lang="es-ES" sz="2000" dirty="0">
                <a:ln w="18415" cmpd="sng">
                  <a:noFill/>
                  <a:prstDash val="solid"/>
                </a:ln>
                <a:solidFill>
                  <a:schemeClr val="accent1">
                    <a:lumMod val="75000"/>
                  </a:schemeClr>
                </a:solidFill>
                <a:latin typeface="Arial" pitchFamily="34" charset="0"/>
              </a:endParaRPr>
            </a:p>
            <a:p>
              <a:pPr algn="just" eaLnBrk="0" hangingPunct="0">
                <a:defRPr/>
              </a:pPr>
              <a:r>
                <a:rPr lang="es-ES" sz="1200" dirty="0">
                  <a:ln w="18415" cmpd="sng">
                    <a:noFill/>
                    <a:prstDash val="solid"/>
                  </a:ln>
                  <a:solidFill>
                    <a:schemeClr val="accent1">
                      <a:lumMod val="75000"/>
                    </a:schemeClr>
                  </a:solidFill>
                  <a:latin typeface="Arial" pitchFamily="34" charset="0"/>
                  <a:ea typeface="Times New Roman" pitchFamily="18" charset="0"/>
                  <a:cs typeface="Arial" pitchFamily="34" charset="0"/>
                </a:rPr>
                <a:t>empleado</a:t>
              </a:r>
              <a:endParaRPr lang="es-ES" sz="3600" dirty="0">
                <a:ln w="18415" cmpd="sng">
                  <a:noFill/>
                  <a:prstDash val="solid"/>
                </a:ln>
                <a:solidFill>
                  <a:schemeClr val="accent1">
                    <a:lumMod val="75000"/>
                  </a:schemeClr>
                </a:solidFill>
                <a:latin typeface="Arial" pitchFamily="34" charset="0"/>
              </a:endParaRPr>
            </a:p>
          </p:txBody>
        </p:sp>
        <p:sp>
          <p:nvSpPr>
            <p:cNvPr id="87064" name="Text Box 24"/>
            <p:cNvSpPr txBox="1">
              <a:spLocks noChangeArrowheads="1"/>
            </p:cNvSpPr>
            <p:nvPr/>
          </p:nvSpPr>
          <p:spPr bwMode="auto">
            <a:xfrm>
              <a:off x="5250" y="10577"/>
              <a:ext cx="1305" cy="652"/>
            </a:xfrm>
            <a:prstGeom prst="rect">
              <a:avLst/>
            </a:prstGeom>
            <a:grpFill/>
            <a:ln w="3175">
              <a:solidFill>
                <a:srgbClr val="33CC33"/>
              </a:solidFill>
              <a:headEnd/>
              <a:tailEnd/>
            </a:ln>
            <a:effectLst>
              <a:outerShdw blurRad="38100" dist="30000" dir="5400000" rotWithShape="0">
                <a:srgbClr val="000000">
                  <a:alpha val="45000"/>
                </a:srgbClr>
              </a:outerShdw>
              <a:reflection blurRad="6350" stA="50000" endA="300" endPos="38500" dist="50800" dir="5400000" sy="-100000" algn="bl" rotWithShape="0"/>
            </a:effectLst>
          </p:spPr>
          <p:style>
            <a:lnRef idx="1">
              <a:schemeClr val="accent6"/>
            </a:lnRef>
            <a:fillRef idx="2">
              <a:schemeClr val="accent6"/>
            </a:fillRef>
            <a:effectRef idx="1">
              <a:schemeClr val="accent6"/>
            </a:effectRef>
            <a:fontRef idx="minor">
              <a:schemeClr val="dk1"/>
            </a:fontRef>
          </p:style>
          <p:txBody>
            <a:bodyPr/>
            <a:lstStyle/>
            <a:p>
              <a:pPr>
                <a:defRPr/>
              </a:pPr>
              <a:r>
                <a:rPr lang="es-ES" sz="1200" dirty="0">
                  <a:ln w="18415" cmpd="sng">
                    <a:noFill/>
                    <a:prstDash val="solid"/>
                  </a:ln>
                  <a:solidFill>
                    <a:schemeClr val="accent1">
                      <a:lumMod val="75000"/>
                    </a:schemeClr>
                  </a:solidFill>
                  <a:latin typeface="Arial" pitchFamily="34" charset="0"/>
                  <a:ea typeface="Times New Roman" pitchFamily="18" charset="0"/>
                  <a:cs typeface="Arial" pitchFamily="34" charset="0"/>
                </a:rPr>
                <a:t>Retención del empleado</a:t>
              </a:r>
              <a:endParaRPr lang="es-ES" sz="3600" dirty="0">
                <a:ln w="18415" cmpd="sng">
                  <a:noFill/>
                  <a:prstDash val="solid"/>
                </a:ln>
                <a:solidFill>
                  <a:schemeClr val="accent1">
                    <a:lumMod val="75000"/>
                  </a:schemeClr>
                </a:solidFill>
                <a:latin typeface="Arial" pitchFamily="34" charset="0"/>
              </a:endParaRPr>
            </a:p>
          </p:txBody>
        </p:sp>
        <p:sp>
          <p:nvSpPr>
            <p:cNvPr id="87063" name="Text Box 23"/>
            <p:cNvSpPr txBox="1">
              <a:spLocks noChangeArrowheads="1"/>
            </p:cNvSpPr>
            <p:nvPr/>
          </p:nvSpPr>
          <p:spPr bwMode="auto">
            <a:xfrm>
              <a:off x="5247" y="12395"/>
              <a:ext cx="1410" cy="708"/>
            </a:xfrm>
            <a:prstGeom prst="rect">
              <a:avLst/>
            </a:prstGeom>
            <a:grpFill/>
            <a:ln w="3175">
              <a:solidFill>
                <a:srgbClr val="33CC33"/>
              </a:solidFill>
              <a:headEnd/>
              <a:tailEnd/>
            </a:ln>
            <a:effectLst>
              <a:outerShdw blurRad="38100" dist="30000" dir="5400000" rotWithShape="0">
                <a:srgbClr val="000000">
                  <a:alpha val="45000"/>
                </a:srgbClr>
              </a:outerShdw>
              <a:reflection blurRad="6350" stA="50000" endA="300" endPos="38500" dist="50800" dir="5400000" sy="-100000" algn="bl" rotWithShape="0"/>
            </a:effectLst>
          </p:spPr>
          <p:style>
            <a:lnRef idx="1">
              <a:schemeClr val="accent6"/>
            </a:lnRef>
            <a:fillRef idx="2">
              <a:schemeClr val="accent6"/>
            </a:fillRef>
            <a:effectRef idx="1">
              <a:schemeClr val="accent6"/>
            </a:effectRef>
            <a:fontRef idx="minor">
              <a:schemeClr val="dk1"/>
            </a:fontRef>
          </p:style>
          <p:txBody>
            <a:bodyPr/>
            <a:lstStyle/>
            <a:p>
              <a:pPr>
                <a:defRPr/>
              </a:pPr>
              <a:r>
                <a:rPr lang="es-ES" sz="1200">
                  <a:ln w="18415" cmpd="sng">
                    <a:noFill/>
                    <a:prstDash val="solid"/>
                  </a:ln>
                  <a:solidFill>
                    <a:schemeClr val="accent1">
                      <a:lumMod val="75000"/>
                    </a:schemeClr>
                  </a:solidFill>
                  <a:latin typeface="Arial" pitchFamily="34" charset="0"/>
                  <a:ea typeface="Times New Roman" pitchFamily="18" charset="0"/>
                  <a:cs typeface="Arial" pitchFamily="34" charset="0"/>
                </a:rPr>
                <a:t>Productividad del</a:t>
              </a:r>
              <a:endParaRPr lang="es-ES" sz="2000">
                <a:ln w="18415" cmpd="sng">
                  <a:noFill/>
                  <a:prstDash val="solid"/>
                </a:ln>
                <a:solidFill>
                  <a:schemeClr val="accent1">
                    <a:lumMod val="75000"/>
                  </a:schemeClr>
                </a:solidFill>
                <a:latin typeface="Arial" pitchFamily="34" charset="0"/>
              </a:endParaRPr>
            </a:p>
            <a:p>
              <a:pPr eaLnBrk="0" hangingPunct="0">
                <a:defRPr/>
              </a:pPr>
              <a:r>
                <a:rPr lang="es-ES" sz="1200">
                  <a:ln w="18415" cmpd="sng">
                    <a:noFill/>
                    <a:prstDash val="solid"/>
                  </a:ln>
                  <a:solidFill>
                    <a:schemeClr val="accent1">
                      <a:lumMod val="75000"/>
                    </a:schemeClr>
                  </a:solidFill>
                  <a:latin typeface="Arial" pitchFamily="34" charset="0"/>
                  <a:ea typeface="Times New Roman" pitchFamily="18" charset="0"/>
                  <a:cs typeface="Arial" pitchFamily="34" charset="0"/>
                </a:rPr>
                <a:t>empleado</a:t>
              </a:r>
              <a:endParaRPr lang="es-ES" sz="3600">
                <a:ln w="18415" cmpd="sng">
                  <a:noFill/>
                  <a:prstDash val="solid"/>
                </a:ln>
                <a:solidFill>
                  <a:schemeClr val="accent1">
                    <a:lumMod val="75000"/>
                  </a:schemeClr>
                </a:solidFill>
                <a:latin typeface="Arial" pitchFamily="34" charset="0"/>
              </a:endParaRPr>
            </a:p>
          </p:txBody>
        </p:sp>
        <p:sp>
          <p:nvSpPr>
            <p:cNvPr id="87062" name="Text Box 22"/>
            <p:cNvSpPr txBox="1">
              <a:spLocks noChangeArrowheads="1"/>
            </p:cNvSpPr>
            <p:nvPr/>
          </p:nvSpPr>
          <p:spPr bwMode="auto">
            <a:xfrm>
              <a:off x="6882" y="11510"/>
              <a:ext cx="948" cy="790"/>
            </a:xfrm>
            <a:prstGeom prst="rect">
              <a:avLst/>
            </a:prstGeom>
            <a:grpFill/>
            <a:ln w="3175">
              <a:solidFill>
                <a:srgbClr val="33CC33"/>
              </a:solidFill>
              <a:headEnd/>
              <a:tailEnd/>
            </a:ln>
            <a:effectLst>
              <a:outerShdw blurRad="38100" dist="30000" dir="5400000" rotWithShape="0">
                <a:srgbClr val="000000">
                  <a:alpha val="45000"/>
                </a:srgbClr>
              </a:outerShdw>
              <a:reflection blurRad="6350" stA="50000" endA="300" endPos="38500" dist="50800" dir="5400000" sy="-100000" algn="bl" rotWithShape="0"/>
            </a:effectLst>
          </p:spPr>
          <p:style>
            <a:lnRef idx="1">
              <a:schemeClr val="accent6"/>
            </a:lnRef>
            <a:fillRef idx="2">
              <a:schemeClr val="accent6"/>
            </a:fillRef>
            <a:effectRef idx="1">
              <a:schemeClr val="accent6"/>
            </a:effectRef>
            <a:fontRef idx="minor">
              <a:schemeClr val="dk1"/>
            </a:fontRef>
          </p:style>
          <p:txBody>
            <a:bodyPr/>
            <a:lstStyle/>
            <a:p>
              <a:pPr>
                <a:defRPr/>
              </a:pPr>
              <a:r>
                <a:rPr lang="es-ES" sz="1200">
                  <a:ln w="18415" cmpd="sng">
                    <a:noFill/>
                    <a:prstDash val="solid"/>
                  </a:ln>
                  <a:solidFill>
                    <a:schemeClr val="accent1">
                      <a:lumMod val="75000"/>
                    </a:schemeClr>
                  </a:solidFill>
                  <a:latin typeface="Arial" pitchFamily="34" charset="0"/>
                  <a:ea typeface="Times New Roman" pitchFamily="18" charset="0"/>
                  <a:cs typeface="Arial" pitchFamily="34" charset="0"/>
                </a:rPr>
                <a:t>Valor del servicio externo</a:t>
              </a:r>
              <a:endParaRPr lang="es-ES" sz="3600">
                <a:ln w="18415" cmpd="sng">
                  <a:noFill/>
                  <a:prstDash val="solid"/>
                </a:ln>
                <a:solidFill>
                  <a:schemeClr val="accent1">
                    <a:lumMod val="75000"/>
                  </a:schemeClr>
                </a:solidFill>
                <a:latin typeface="Arial" pitchFamily="34" charset="0"/>
              </a:endParaRPr>
            </a:p>
          </p:txBody>
        </p:sp>
        <p:sp>
          <p:nvSpPr>
            <p:cNvPr id="87061" name="Text Box 21"/>
            <p:cNvSpPr txBox="1">
              <a:spLocks noChangeArrowheads="1"/>
            </p:cNvSpPr>
            <p:nvPr/>
          </p:nvSpPr>
          <p:spPr bwMode="auto">
            <a:xfrm>
              <a:off x="8055" y="11510"/>
              <a:ext cx="1020" cy="790"/>
            </a:xfrm>
            <a:prstGeom prst="rect">
              <a:avLst/>
            </a:prstGeom>
            <a:grpFill/>
            <a:ln w="3175">
              <a:solidFill>
                <a:srgbClr val="33CC33"/>
              </a:solidFill>
              <a:headEnd/>
              <a:tailEnd/>
            </a:ln>
            <a:effectLst>
              <a:outerShdw blurRad="38100" dist="30000" dir="5400000" rotWithShape="0">
                <a:srgbClr val="000000">
                  <a:alpha val="45000"/>
                </a:srgbClr>
              </a:outerShdw>
              <a:reflection blurRad="6350" stA="50000" endA="300" endPos="38500" dist="50800" dir="5400000" sy="-100000" algn="bl" rotWithShape="0"/>
            </a:effectLst>
          </p:spPr>
          <p:style>
            <a:lnRef idx="1">
              <a:schemeClr val="accent6"/>
            </a:lnRef>
            <a:fillRef idx="2">
              <a:schemeClr val="accent6"/>
            </a:fillRef>
            <a:effectRef idx="1">
              <a:schemeClr val="accent6"/>
            </a:effectRef>
            <a:fontRef idx="minor">
              <a:schemeClr val="dk1"/>
            </a:fontRef>
          </p:style>
          <p:txBody>
            <a:bodyPr/>
            <a:lstStyle/>
            <a:p>
              <a:pPr>
                <a:defRPr/>
              </a:pPr>
              <a:r>
                <a:rPr lang="es-ES" sz="1200" dirty="0">
                  <a:ln w="18415" cmpd="sng">
                    <a:noFill/>
                    <a:prstDash val="solid"/>
                  </a:ln>
                  <a:solidFill>
                    <a:schemeClr val="accent1">
                      <a:lumMod val="75000"/>
                    </a:schemeClr>
                  </a:solidFill>
                  <a:latin typeface="Arial" pitchFamily="34" charset="0"/>
                  <a:ea typeface="Times New Roman" pitchFamily="18" charset="0"/>
                  <a:cs typeface="Arial" pitchFamily="34" charset="0"/>
                </a:rPr>
                <a:t>Lealtad </a:t>
              </a:r>
            </a:p>
            <a:p>
              <a:pPr>
                <a:defRPr/>
              </a:pPr>
              <a:r>
                <a:rPr lang="es-ES" sz="1200" dirty="0">
                  <a:ln w="18415" cmpd="sng">
                    <a:noFill/>
                    <a:prstDash val="solid"/>
                  </a:ln>
                  <a:solidFill>
                    <a:schemeClr val="accent1">
                      <a:lumMod val="75000"/>
                    </a:schemeClr>
                  </a:solidFill>
                  <a:latin typeface="Arial" pitchFamily="34" charset="0"/>
                  <a:ea typeface="Times New Roman" pitchFamily="18" charset="0"/>
                  <a:cs typeface="Arial" pitchFamily="34" charset="0"/>
                </a:rPr>
                <a:t>Del</a:t>
              </a:r>
            </a:p>
            <a:p>
              <a:pPr>
                <a:defRPr/>
              </a:pPr>
              <a:r>
                <a:rPr lang="es-ES" sz="1200" dirty="0">
                  <a:ln w="18415" cmpd="sng">
                    <a:noFill/>
                    <a:prstDash val="solid"/>
                  </a:ln>
                  <a:solidFill>
                    <a:schemeClr val="accent1">
                      <a:lumMod val="75000"/>
                    </a:schemeClr>
                  </a:solidFill>
                  <a:latin typeface="Arial" pitchFamily="34" charset="0"/>
                  <a:ea typeface="Times New Roman" pitchFamily="18" charset="0"/>
                  <a:cs typeface="Arial" pitchFamily="34" charset="0"/>
                </a:rPr>
                <a:t> cliente</a:t>
              </a:r>
              <a:endParaRPr lang="es-ES" sz="3600" dirty="0">
                <a:ln w="18415" cmpd="sng">
                  <a:noFill/>
                  <a:prstDash val="solid"/>
                </a:ln>
                <a:solidFill>
                  <a:schemeClr val="accent1">
                    <a:lumMod val="75000"/>
                  </a:schemeClr>
                </a:solidFill>
                <a:latin typeface="Arial" pitchFamily="34" charset="0"/>
              </a:endParaRPr>
            </a:p>
          </p:txBody>
        </p:sp>
        <p:sp>
          <p:nvSpPr>
            <p:cNvPr id="87060" name="Text Box 20"/>
            <p:cNvSpPr txBox="1">
              <a:spLocks noChangeArrowheads="1"/>
            </p:cNvSpPr>
            <p:nvPr/>
          </p:nvSpPr>
          <p:spPr bwMode="auto">
            <a:xfrm>
              <a:off x="9270" y="12605"/>
              <a:ext cx="1078" cy="465"/>
            </a:xfrm>
            <a:prstGeom prst="rect">
              <a:avLst/>
            </a:prstGeom>
            <a:grpFill/>
            <a:ln w="3175">
              <a:solidFill>
                <a:srgbClr val="33CC33"/>
              </a:solidFill>
              <a:headEnd/>
              <a:tailEnd/>
            </a:ln>
            <a:effectLst>
              <a:outerShdw blurRad="38100" dist="30000" dir="5400000" rotWithShape="0">
                <a:srgbClr val="000000">
                  <a:alpha val="45000"/>
                </a:srgbClr>
              </a:outerShdw>
              <a:reflection blurRad="6350" stA="50000" endA="300" endPos="38500" dist="50800" dir="5400000" sy="-100000" algn="bl" rotWithShape="0"/>
            </a:effectLst>
          </p:spPr>
          <p:style>
            <a:lnRef idx="1">
              <a:schemeClr val="accent6"/>
            </a:lnRef>
            <a:fillRef idx="2">
              <a:schemeClr val="accent6"/>
            </a:fillRef>
            <a:effectRef idx="1">
              <a:schemeClr val="accent6"/>
            </a:effectRef>
            <a:fontRef idx="minor">
              <a:schemeClr val="dk1"/>
            </a:fontRef>
          </p:style>
          <p:txBody>
            <a:bodyPr/>
            <a:lstStyle/>
            <a:p>
              <a:pPr algn="ctr">
                <a:defRPr/>
              </a:pPr>
              <a:r>
                <a:rPr lang="es-ES" sz="1200" dirty="0">
                  <a:ln w="18415" cmpd="sng">
                    <a:noFill/>
                    <a:prstDash val="solid"/>
                  </a:ln>
                  <a:solidFill>
                    <a:schemeClr val="accent1">
                      <a:lumMod val="75000"/>
                    </a:schemeClr>
                  </a:solidFill>
                  <a:latin typeface="Arial" pitchFamily="34" charset="0"/>
                  <a:ea typeface="Times New Roman" pitchFamily="18" charset="0"/>
                  <a:cs typeface="Arial" pitchFamily="34" charset="0"/>
                </a:rPr>
                <a:t>Utilidades</a:t>
              </a:r>
              <a:endParaRPr lang="es-ES" sz="3600" dirty="0">
                <a:ln w="18415" cmpd="sng">
                  <a:noFill/>
                  <a:prstDash val="solid"/>
                </a:ln>
                <a:solidFill>
                  <a:schemeClr val="accent1">
                    <a:lumMod val="75000"/>
                  </a:schemeClr>
                </a:solidFill>
                <a:latin typeface="Arial" pitchFamily="34" charset="0"/>
              </a:endParaRPr>
            </a:p>
          </p:txBody>
        </p:sp>
        <p:sp>
          <p:nvSpPr>
            <p:cNvPr id="87059" name="Text Box 19"/>
            <p:cNvSpPr txBox="1">
              <a:spLocks noChangeArrowheads="1"/>
            </p:cNvSpPr>
            <p:nvPr/>
          </p:nvSpPr>
          <p:spPr bwMode="auto">
            <a:xfrm>
              <a:off x="9270" y="10529"/>
              <a:ext cx="1214" cy="633"/>
            </a:xfrm>
            <a:prstGeom prst="rect">
              <a:avLst/>
            </a:prstGeom>
            <a:grpFill/>
            <a:ln w="3175">
              <a:solidFill>
                <a:srgbClr val="33CC33"/>
              </a:solidFill>
              <a:headEnd/>
              <a:tailEnd/>
            </a:ln>
            <a:effectLst>
              <a:outerShdw blurRad="38100" dist="30000" dir="5400000" rotWithShape="0">
                <a:srgbClr val="000000">
                  <a:alpha val="45000"/>
                </a:srgbClr>
              </a:outerShdw>
              <a:reflection blurRad="6350" stA="50000" endA="300" endPos="38500" dist="50800" dir="5400000" sy="-100000" algn="bl" rotWithShape="0"/>
            </a:effectLst>
          </p:spPr>
          <p:style>
            <a:lnRef idx="1">
              <a:schemeClr val="accent6"/>
            </a:lnRef>
            <a:fillRef idx="2">
              <a:schemeClr val="accent6"/>
            </a:fillRef>
            <a:effectRef idx="1">
              <a:schemeClr val="accent6"/>
            </a:effectRef>
            <a:fontRef idx="minor">
              <a:schemeClr val="dk1"/>
            </a:fontRef>
          </p:style>
          <p:txBody>
            <a:bodyPr/>
            <a:lstStyle/>
            <a:p>
              <a:pPr algn="ctr">
                <a:defRPr/>
              </a:pPr>
              <a:r>
                <a:rPr lang="es-ES" sz="1200" dirty="0">
                  <a:ln w="18415" cmpd="sng">
                    <a:noFill/>
                    <a:prstDash val="solid"/>
                  </a:ln>
                  <a:solidFill>
                    <a:schemeClr val="accent1">
                      <a:lumMod val="75000"/>
                    </a:schemeClr>
                  </a:solidFill>
                  <a:latin typeface="Arial" pitchFamily="34" charset="0"/>
                  <a:ea typeface="Times New Roman" pitchFamily="18" charset="0"/>
                  <a:cs typeface="Arial" pitchFamily="34" charset="0"/>
                </a:rPr>
                <a:t>Crecimiento </a:t>
              </a:r>
            </a:p>
            <a:p>
              <a:pPr algn="ctr">
                <a:defRPr/>
              </a:pPr>
              <a:r>
                <a:rPr lang="es-ES" sz="1200" dirty="0">
                  <a:ln w="18415" cmpd="sng">
                    <a:noFill/>
                    <a:prstDash val="solid"/>
                  </a:ln>
                  <a:solidFill>
                    <a:schemeClr val="accent1">
                      <a:lumMod val="75000"/>
                    </a:schemeClr>
                  </a:solidFill>
                  <a:latin typeface="Arial" pitchFamily="34" charset="0"/>
                  <a:ea typeface="Times New Roman" pitchFamily="18" charset="0"/>
                  <a:cs typeface="Arial" pitchFamily="34" charset="0"/>
                </a:rPr>
                <a:t>de los</a:t>
              </a:r>
            </a:p>
            <a:p>
              <a:pPr algn="ctr">
                <a:defRPr/>
              </a:pPr>
              <a:r>
                <a:rPr lang="es-ES" sz="1200" dirty="0">
                  <a:ln w="18415" cmpd="sng">
                    <a:noFill/>
                    <a:prstDash val="solid"/>
                  </a:ln>
                  <a:solidFill>
                    <a:schemeClr val="accent1">
                      <a:lumMod val="75000"/>
                    </a:schemeClr>
                  </a:solidFill>
                  <a:latin typeface="Arial" pitchFamily="34" charset="0"/>
                  <a:ea typeface="Times New Roman" pitchFamily="18" charset="0"/>
                  <a:cs typeface="Arial" pitchFamily="34" charset="0"/>
                </a:rPr>
                <a:t> ingresos</a:t>
              </a:r>
              <a:endParaRPr lang="es-ES" sz="4000" dirty="0">
                <a:ln w="18415" cmpd="sng">
                  <a:noFill/>
                  <a:prstDash val="solid"/>
                </a:ln>
                <a:solidFill>
                  <a:schemeClr val="accent1">
                    <a:lumMod val="75000"/>
                  </a:schemeClr>
                </a:solidFill>
                <a:latin typeface="Arial" pitchFamily="34" charset="0"/>
              </a:endParaRPr>
            </a:p>
          </p:txBody>
        </p:sp>
        <p:sp>
          <p:nvSpPr>
            <p:cNvPr id="87058" name="AutoShape 18"/>
            <p:cNvSpPr>
              <a:spLocks noChangeShapeType="1"/>
            </p:cNvSpPr>
            <p:nvPr/>
          </p:nvSpPr>
          <p:spPr bwMode="auto">
            <a:xfrm>
              <a:off x="2980" y="10340"/>
              <a:ext cx="0" cy="1170"/>
            </a:xfrm>
            <a:prstGeom prst="straightConnector1">
              <a:avLst/>
            </a:prstGeom>
            <a:grpFill/>
            <a:ln w="3175">
              <a:solidFill>
                <a:srgbClr val="33CC33"/>
              </a:solidFill>
              <a:headEnd/>
              <a:tailEnd type="triangle" w="med" len="med"/>
            </a:ln>
          </p:spPr>
          <p:style>
            <a:lnRef idx="1">
              <a:schemeClr val="accent6"/>
            </a:lnRef>
            <a:fillRef idx="2">
              <a:schemeClr val="accent6"/>
            </a:fillRef>
            <a:effectRef idx="1">
              <a:schemeClr val="accent6"/>
            </a:effectRef>
            <a:fontRef idx="minor">
              <a:schemeClr val="dk1"/>
            </a:fontRef>
          </p:style>
          <p:txBody>
            <a:bodyPr/>
            <a:lstStyle/>
            <a:p>
              <a:pPr>
                <a:defRPr/>
              </a:pPr>
              <a:endParaRPr lang="es-ES" sz="3600">
                <a:ln w="18415" cmpd="sng">
                  <a:noFill/>
                  <a:prstDash val="solid"/>
                </a:ln>
                <a:solidFill>
                  <a:schemeClr val="accent1">
                    <a:lumMod val="75000"/>
                  </a:schemeClr>
                </a:solidFill>
              </a:endParaRPr>
            </a:p>
          </p:txBody>
        </p:sp>
        <p:sp>
          <p:nvSpPr>
            <p:cNvPr id="87057" name="AutoShape 17"/>
            <p:cNvSpPr>
              <a:spLocks noChangeShapeType="1"/>
            </p:cNvSpPr>
            <p:nvPr/>
          </p:nvSpPr>
          <p:spPr bwMode="auto">
            <a:xfrm>
              <a:off x="2980" y="10292"/>
              <a:ext cx="6695" cy="1"/>
            </a:xfrm>
            <a:prstGeom prst="straightConnector1">
              <a:avLst/>
            </a:prstGeom>
            <a:ln>
              <a:solidFill>
                <a:srgbClr val="33CC33"/>
              </a:solidFill>
              <a:headEnd/>
              <a:tailEnd/>
            </a:ln>
          </p:spPr>
          <p:style>
            <a:lnRef idx="2">
              <a:schemeClr val="accent6"/>
            </a:lnRef>
            <a:fillRef idx="0">
              <a:schemeClr val="accent6"/>
            </a:fillRef>
            <a:effectRef idx="1">
              <a:schemeClr val="accent6"/>
            </a:effectRef>
            <a:fontRef idx="minor">
              <a:schemeClr val="tx1"/>
            </a:fontRef>
          </p:style>
          <p:txBody>
            <a:bodyPr/>
            <a:lstStyle/>
            <a:p>
              <a:pPr>
                <a:defRPr/>
              </a:pPr>
              <a:endParaRPr lang="es-ES" sz="3600">
                <a:ln w="18415" cmpd="sng">
                  <a:noFill/>
                  <a:prstDash val="solid"/>
                </a:ln>
                <a:solidFill>
                  <a:schemeClr val="accent1">
                    <a:lumMod val="75000"/>
                  </a:schemeClr>
                </a:solidFill>
              </a:endParaRPr>
            </a:p>
          </p:txBody>
        </p:sp>
        <p:sp>
          <p:nvSpPr>
            <p:cNvPr id="87056" name="AutoShape 16"/>
            <p:cNvSpPr>
              <a:spLocks noChangeShapeType="1"/>
            </p:cNvSpPr>
            <p:nvPr/>
          </p:nvSpPr>
          <p:spPr bwMode="auto">
            <a:xfrm>
              <a:off x="9675" y="10292"/>
              <a:ext cx="1" cy="237"/>
            </a:xfrm>
            <a:prstGeom prst="straightConnector1">
              <a:avLst/>
            </a:prstGeom>
            <a:grpFill/>
            <a:ln w="3175">
              <a:solidFill>
                <a:srgbClr val="33CC33"/>
              </a:solidFill>
              <a:headEnd/>
              <a:tailEnd type="triangle" w="med" len="med"/>
            </a:ln>
          </p:spPr>
          <p:style>
            <a:lnRef idx="1">
              <a:schemeClr val="accent6"/>
            </a:lnRef>
            <a:fillRef idx="2">
              <a:schemeClr val="accent6"/>
            </a:fillRef>
            <a:effectRef idx="1">
              <a:schemeClr val="accent6"/>
            </a:effectRef>
            <a:fontRef idx="minor">
              <a:schemeClr val="dk1"/>
            </a:fontRef>
          </p:style>
          <p:txBody>
            <a:bodyPr/>
            <a:lstStyle/>
            <a:p>
              <a:pPr>
                <a:defRPr/>
              </a:pPr>
              <a:endParaRPr lang="es-ES" sz="3600">
                <a:ln w="18415" cmpd="sng">
                  <a:noFill/>
                  <a:prstDash val="solid"/>
                </a:ln>
                <a:solidFill>
                  <a:schemeClr val="accent1">
                    <a:lumMod val="75000"/>
                  </a:schemeClr>
                </a:solidFill>
              </a:endParaRPr>
            </a:p>
          </p:txBody>
        </p:sp>
        <p:sp>
          <p:nvSpPr>
            <p:cNvPr id="87055" name="AutoShape 15"/>
            <p:cNvSpPr>
              <a:spLocks noChangeShapeType="1"/>
            </p:cNvSpPr>
            <p:nvPr/>
          </p:nvSpPr>
          <p:spPr bwMode="auto">
            <a:xfrm flipV="1">
              <a:off x="3630" y="11969"/>
              <a:ext cx="90" cy="15"/>
            </a:xfrm>
            <a:prstGeom prst="straightConnector1">
              <a:avLst/>
            </a:prstGeom>
            <a:grpFill/>
            <a:ln w="3175">
              <a:solidFill>
                <a:srgbClr val="33CC33"/>
              </a:solidFill>
              <a:headEnd/>
              <a:tailEnd type="triangle" w="med" len="med"/>
            </a:ln>
          </p:spPr>
          <p:style>
            <a:lnRef idx="1">
              <a:schemeClr val="accent6"/>
            </a:lnRef>
            <a:fillRef idx="2">
              <a:schemeClr val="accent6"/>
            </a:fillRef>
            <a:effectRef idx="1">
              <a:schemeClr val="accent6"/>
            </a:effectRef>
            <a:fontRef idx="minor">
              <a:schemeClr val="dk1"/>
            </a:fontRef>
          </p:style>
          <p:txBody>
            <a:bodyPr/>
            <a:lstStyle/>
            <a:p>
              <a:pPr>
                <a:defRPr/>
              </a:pPr>
              <a:endParaRPr lang="es-ES" sz="3600">
                <a:ln w="18415" cmpd="sng">
                  <a:noFill/>
                  <a:prstDash val="solid"/>
                </a:ln>
                <a:solidFill>
                  <a:schemeClr val="accent1">
                    <a:lumMod val="75000"/>
                  </a:schemeClr>
                </a:solidFill>
              </a:endParaRPr>
            </a:p>
          </p:txBody>
        </p:sp>
        <p:sp>
          <p:nvSpPr>
            <p:cNvPr id="87054" name="AutoShape 14"/>
            <p:cNvSpPr>
              <a:spLocks noChangeShapeType="1"/>
            </p:cNvSpPr>
            <p:nvPr/>
          </p:nvSpPr>
          <p:spPr bwMode="auto">
            <a:xfrm>
              <a:off x="5145" y="10904"/>
              <a:ext cx="105" cy="0"/>
            </a:xfrm>
            <a:prstGeom prst="straightConnector1">
              <a:avLst/>
            </a:prstGeom>
            <a:grpFill/>
            <a:ln w="3175">
              <a:solidFill>
                <a:srgbClr val="33CC33"/>
              </a:solidFill>
              <a:headEnd/>
              <a:tailEnd type="triangle" w="med" len="med"/>
            </a:ln>
          </p:spPr>
          <p:style>
            <a:lnRef idx="1">
              <a:schemeClr val="accent6"/>
            </a:lnRef>
            <a:fillRef idx="2">
              <a:schemeClr val="accent6"/>
            </a:fillRef>
            <a:effectRef idx="1">
              <a:schemeClr val="accent6"/>
            </a:effectRef>
            <a:fontRef idx="minor">
              <a:schemeClr val="dk1"/>
            </a:fontRef>
          </p:style>
          <p:txBody>
            <a:bodyPr/>
            <a:lstStyle/>
            <a:p>
              <a:pPr>
                <a:defRPr/>
              </a:pPr>
              <a:endParaRPr lang="es-ES" sz="3600">
                <a:ln w="18415" cmpd="sng">
                  <a:noFill/>
                  <a:prstDash val="solid"/>
                </a:ln>
                <a:solidFill>
                  <a:schemeClr val="accent1">
                    <a:lumMod val="75000"/>
                  </a:schemeClr>
                </a:solidFill>
              </a:endParaRPr>
            </a:p>
          </p:txBody>
        </p:sp>
        <p:sp>
          <p:nvSpPr>
            <p:cNvPr id="87053" name="AutoShape 13"/>
            <p:cNvSpPr>
              <a:spLocks noChangeShapeType="1"/>
            </p:cNvSpPr>
            <p:nvPr/>
          </p:nvSpPr>
          <p:spPr bwMode="auto">
            <a:xfrm>
              <a:off x="5166" y="12875"/>
              <a:ext cx="105" cy="0"/>
            </a:xfrm>
            <a:prstGeom prst="straightConnector1">
              <a:avLst/>
            </a:prstGeom>
            <a:grpFill/>
            <a:ln w="3175">
              <a:solidFill>
                <a:srgbClr val="33CC33"/>
              </a:solidFill>
              <a:headEnd/>
              <a:tailEnd type="triangle" w="med" len="med"/>
            </a:ln>
          </p:spPr>
          <p:style>
            <a:lnRef idx="1">
              <a:schemeClr val="accent6"/>
            </a:lnRef>
            <a:fillRef idx="2">
              <a:schemeClr val="accent6"/>
            </a:fillRef>
            <a:effectRef idx="1">
              <a:schemeClr val="accent6"/>
            </a:effectRef>
            <a:fontRef idx="minor">
              <a:schemeClr val="dk1"/>
            </a:fontRef>
          </p:style>
          <p:txBody>
            <a:bodyPr/>
            <a:lstStyle/>
            <a:p>
              <a:pPr>
                <a:defRPr/>
              </a:pPr>
              <a:endParaRPr lang="es-ES" sz="3600">
                <a:ln w="18415" cmpd="sng">
                  <a:noFill/>
                  <a:prstDash val="solid"/>
                </a:ln>
                <a:solidFill>
                  <a:schemeClr val="accent1">
                    <a:lumMod val="75000"/>
                  </a:schemeClr>
                </a:solidFill>
              </a:endParaRPr>
            </a:p>
          </p:txBody>
        </p:sp>
        <p:sp>
          <p:nvSpPr>
            <p:cNvPr id="87052" name="AutoShape 12"/>
            <p:cNvSpPr>
              <a:spLocks noChangeShapeType="1"/>
            </p:cNvSpPr>
            <p:nvPr/>
          </p:nvSpPr>
          <p:spPr bwMode="auto">
            <a:xfrm>
              <a:off x="5145" y="10904"/>
              <a:ext cx="0" cy="1971"/>
            </a:xfrm>
            <a:prstGeom prst="straightConnector1">
              <a:avLst/>
            </a:prstGeom>
            <a:grpFill/>
            <a:ln w="3175">
              <a:solidFill>
                <a:srgbClr val="33CC33"/>
              </a:solidFill>
              <a:headEnd/>
              <a:tailEnd/>
            </a:ln>
          </p:spPr>
          <p:style>
            <a:lnRef idx="1">
              <a:schemeClr val="accent6"/>
            </a:lnRef>
            <a:fillRef idx="2">
              <a:schemeClr val="accent6"/>
            </a:fillRef>
            <a:effectRef idx="1">
              <a:schemeClr val="accent6"/>
            </a:effectRef>
            <a:fontRef idx="minor">
              <a:schemeClr val="dk1"/>
            </a:fontRef>
          </p:style>
          <p:txBody>
            <a:bodyPr/>
            <a:lstStyle/>
            <a:p>
              <a:pPr>
                <a:defRPr/>
              </a:pPr>
              <a:endParaRPr lang="es-ES" sz="3600">
                <a:ln w="18415" cmpd="sng">
                  <a:noFill/>
                  <a:prstDash val="solid"/>
                </a:ln>
                <a:solidFill>
                  <a:schemeClr val="accent1">
                    <a:lumMod val="75000"/>
                  </a:schemeClr>
                </a:solidFill>
              </a:endParaRPr>
            </a:p>
          </p:txBody>
        </p:sp>
        <p:sp>
          <p:nvSpPr>
            <p:cNvPr id="87051" name="AutoShape 11"/>
            <p:cNvSpPr>
              <a:spLocks noChangeShapeType="1"/>
            </p:cNvSpPr>
            <p:nvPr/>
          </p:nvSpPr>
          <p:spPr bwMode="auto">
            <a:xfrm>
              <a:off x="6735" y="10904"/>
              <a:ext cx="15" cy="1971"/>
            </a:xfrm>
            <a:prstGeom prst="straightConnector1">
              <a:avLst/>
            </a:prstGeom>
            <a:grpFill/>
            <a:ln w="3175">
              <a:solidFill>
                <a:srgbClr val="33CC33"/>
              </a:solidFill>
              <a:headEnd/>
              <a:tailEnd/>
            </a:ln>
          </p:spPr>
          <p:style>
            <a:lnRef idx="1">
              <a:schemeClr val="accent6"/>
            </a:lnRef>
            <a:fillRef idx="2">
              <a:schemeClr val="accent6"/>
            </a:fillRef>
            <a:effectRef idx="1">
              <a:schemeClr val="accent6"/>
            </a:effectRef>
            <a:fontRef idx="minor">
              <a:schemeClr val="dk1"/>
            </a:fontRef>
          </p:style>
          <p:txBody>
            <a:bodyPr/>
            <a:lstStyle/>
            <a:p>
              <a:pPr>
                <a:defRPr/>
              </a:pPr>
              <a:endParaRPr lang="es-ES" sz="3600">
                <a:ln w="18415" cmpd="sng">
                  <a:noFill/>
                  <a:prstDash val="solid"/>
                </a:ln>
                <a:solidFill>
                  <a:schemeClr val="accent1">
                    <a:lumMod val="75000"/>
                  </a:schemeClr>
                </a:solidFill>
              </a:endParaRPr>
            </a:p>
          </p:txBody>
        </p:sp>
        <p:sp>
          <p:nvSpPr>
            <p:cNvPr id="87050" name="AutoShape 10"/>
            <p:cNvSpPr>
              <a:spLocks noChangeShapeType="1"/>
            </p:cNvSpPr>
            <p:nvPr/>
          </p:nvSpPr>
          <p:spPr bwMode="auto">
            <a:xfrm flipH="1">
              <a:off x="6525" y="10904"/>
              <a:ext cx="180" cy="0"/>
            </a:xfrm>
            <a:prstGeom prst="straightConnector1">
              <a:avLst/>
            </a:prstGeom>
            <a:grpFill/>
            <a:ln w="3175">
              <a:solidFill>
                <a:srgbClr val="33CC33"/>
              </a:solidFill>
              <a:headEnd/>
              <a:tailEnd type="triangle" w="med" len="med"/>
            </a:ln>
          </p:spPr>
          <p:style>
            <a:lnRef idx="1">
              <a:schemeClr val="accent6"/>
            </a:lnRef>
            <a:fillRef idx="2">
              <a:schemeClr val="accent6"/>
            </a:fillRef>
            <a:effectRef idx="1">
              <a:schemeClr val="accent6"/>
            </a:effectRef>
            <a:fontRef idx="minor">
              <a:schemeClr val="dk1"/>
            </a:fontRef>
          </p:style>
          <p:txBody>
            <a:bodyPr/>
            <a:lstStyle/>
            <a:p>
              <a:pPr>
                <a:defRPr/>
              </a:pPr>
              <a:endParaRPr lang="es-ES" sz="3600">
                <a:ln w="18415" cmpd="sng">
                  <a:noFill/>
                  <a:prstDash val="solid"/>
                </a:ln>
                <a:solidFill>
                  <a:schemeClr val="accent1">
                    <a:lumMod val="75000"/>
                  </a:schemeClr>
                </a:solidFill>
              </a:endParaRPr>
            </a:p>
          </p:txBody>
        </p:sp>
        <p:sp>
          <p:nvSpPr>
            <p:cNvPr id="87049" name="AutoShape 9"/>
            <p:cNvSpPr>
              <a:spLocks noChangeShapeType="1"/>
            </p:cNvSpPr>
            <p:nvPr/>
          </p:nvSpPr>
          <p:spPr bwMode="auto">
            <a:xfrm>
              <a:off x="6690" y="12875"/>
              <a:ext cx="60" cy="0"/>
            </a:xfrm>
            <a:prstGeom prst="straightConnector1">
              <a:avLst/>
            </a:prstGeom>
            <a:grpFill/>
            <a:ln w="3175">
              <a:solidFill>
                <a:srgbClr val="33CC33"/>
              </a:solidFill>
              <a:headEnd/>
              <a:tailEnd type="triangle" w="med" len="med"/>
            </a:ln>
          </p:spPr>
          <p:style>
            <a:lnRef idx="1">
              <a:schemeClr val="accent6"/>
            </a:lnRef>
            <a:fillRef idx="2">
              <a:schemeClr val="accent6"/>
            </a:fillRef>
            <a:effectRef idx="1">
              <a:schemeClr val="accent6"/>
            </a:effectRef>
            <a:fontRef idx="minor">
              <a:schemeClr val="dk1"/>
            </a:fontRef>
          </p:style>
          <p:txBody>
            <a:bodyPr/>
            <a:lstStyle/>
            <a:p>
              <a:pPr>
                <a:defRPr/>
              </a:pPr>
              <a:endParaRPr lang="es-ES" sz="3600">
                <a:ln w="18415" cmpd="sng">
                  <a:noFill/>
                  <a:prstDash val="solid"/>
                </a:ln>
                <a:solidFill>
                  <a:schemeClr val="accent1">
                    <a:lumMod val="75000"/>
                  </a:schemeClr>
                </a:solidFill>
              </a:endParaRPr>
            </a:p>
          </p:txBody>
        </p:sp>
        <p:sp>
          <p:nvSpPr>
            <p:cNvPr id="87048" name="AutoShape 8"/>
            <p:cNvSpPr>
              <a:spLocks noChangeShapeType="1"/>
            </p:cNvSpPr>
            <p:nvPr/>
          </p:nvSpPr>
          <p:spPr bwMode="auto">
            <a:xfrm>
              <a:off x="6750" y="11954"/>
              <a:ext cx="237" cy="1"/>
            </a:xfrm>
            <a:prstGeom prst="straightConnector1">
              <a:avLst/>
            </a:prstGeom>
            <a:grpFill/>
            <a:ln w="3175">
              <a:solidFill>
                <a:srgbClr val="33CC33"/>
              </a:solidFill>
              <a:headEnd/>
              <a:tailEnd type="triangle" w="med" len="med"/>
            </a:ln>
          </p:spPr>
          <p:style>
            <a:lnRef idx="1">
              <a:schemeClr val="accent6"/>
            </a:lnRef>
            <a:fillRef idx="2">
              <a:schemeClr val="accent6"/>
            </a:fillRef>
            <a:effectRef idx="1">
              <a:schemeClr val="accent6"/>
            </a:effectRef>
            <a:fontRef idx="minor">
              <a:schemeClr val="dk1"/>
            </a:fontRef>
          </p:style>
          <p:txBody>
            <a:bodyPr/>
            <a:lstStyle/>
            <a:p>
              <a:pPr>
                <a:defRPr/>
              </a:pPr>
              <a:endParaRPr lang="es-ES" sz="3600">
                <a:ln w="18415" cmpd="sng">
                  <a:noFill/>
                  <a:prstDash val="solid"/>
                </a:ln>
                <a:solidFill>
                  <a:schemeClr val="accent1">
                    <a:lumMod val="75000"/>
                  </a:schemeClr>
                </a:solidFill>
              </a:endParaRPr>
            </a:p>
          </p:txBody>
        </p:sp>
        <p:sp>
          <p:nvSpPr>
            <p:cNvPr id="87047" name="AutoShape 7"/>
            <p:cNvSpPr>
              <a:spLocks noChangeShapeType="1"/>
            </p:cNvSpPr>
            <p:nvPr/>
          </p:nvSpPr>
          <p:spPr bwMode="auto">
            <a:xfrm>
              <a:off x="7830" y="11954"/>
              <a:ext cx="225" cy="0"/>
            </a:xfrm>
            <a:prstGeom prst="straightConnector1">
              <a:avLst/>
            </a:prstGeom>
            <a:grpFill/>
            <a:ln w="3175">
              <a:solidFill>
                <a:srgbClr val="33CC33"/>
              </a:solidFill>
              <a:headEnd/>
              <a:tailEnd type="triangle" w="med" len="med"/>
            </a:ln>
          </p:spPr>
          <p:style>
            <a:lnRef idx="1">
              <a:schemeClr val="accent6"/>
            </a:lnRef>
            <a:fillRef idx="2">
              <a:schemeClr val="accent6"/>
            </a:fillRef>
            <a:effectRef idx="1">
              <a:schemeClr val="accent6"/>
            </a:effectRef>
            <a:fontRef idx="minor">
              <a:schemeClr val="dk1"/>
            </a:fontRef>
          </p:style>
          <p:txBody>
            <a:bodyPr/>
            <a:lstStyle/>
            <a:p>
              <a:pPr>
                <a:defRPr/>
              </a:pPr>
              <a:endParaRPr lang="es-ES" sz="3600">
                <a:ln w="18415" cmpd="sng">
                  <a:noFill/>
                  <a:prstDash val="solid"/>
                </a:ln>
                <a:solidFill>
                  <a:schemeClr val="accent1">
                    <a:lumMod val="75000"/>
                  </a:schemeClr>
                </a:solidFill>
              </a:endParaRPr>
            </a:p>
          </p:txBody>
        </p:sp>
        <p:sp>
          <p:nvSpPr>
            <p:cNvPr id="87046" name="AutoShape 6"/>
            <p:cNvSpPr>
              <a:spLocks noChangeShapeType="1"/>
            </p:cNvSpPr>
            <p:nvPr/>
          </p:nvSpPr>
          <p:spPr bwMode="auto">
            <a:xfrm>
              <a:off x="5055" y="11954"/>
              <a:ext cx="90" cy="0"/>
            </a:xfrm>
            <a:prstGeom prst="straightConnector1">
              <a:avLst/>
            </a:prstGeom>
            <a:grpFill/>
            <a:ln w="3175">
              <a:solidFill>
                <a:srgbClr val="33CC33"/>
              </a:solidFill>
              <a:headEnd/>
              <a:tailEnd/>
            </a:ln>
          </p:spPr>
          <p:style>
            <a:lnRef idx="1">
              <a:schemeClr val="accent6"/>
            </a:lnRef>
            <a:fillRef idx="2">
              <a:schemeClr val="accent6"/>
            </a:fillRef>
            <a:effectRef idx="1">
              <a:schemeClr val="accent6"/>
            </a:effectRef>
            <a:fontRef idx="minor">
              <a:schemeClr val="dk1"/>
            </a:fontRef>
          </p:style>
          <p:txBody>
            <a:bodyPr/>
            <a:lstStyle/>
            <a:p>
              <a:pPr>
                <a:defRPr/>
              </a:pPr>
              <a:endParaRPr lang="es-ES" sz="3600">
                <a:ln w="18415" cmpd="sng">
                  <a:noFill/>
                  <a:prstDash val="solid"/>
                </a:ln>
                <a:solidFill>
                  <a:schemeClr val="accent1">
                    <a:lumMod val="75000"/>
                  </a:schemeClr>
                </a:solidFill>
              </a:endParaRPr>
            </a:p>
          </p:txBody>
        </p:sp>
        <p:sp>
          <p:nvSpPr>
            <p:cNvPr id="87045" name="AutoShape 5"/>
            <p:cNvSpPr>
              <a:spLocks noChangeShapeType="1"/>
            </p:cNvSpPr>
            <p:nvPr/>
          </p:nvSpPr>
          <p:spPr bwMode="auto">
            <a:xfrm>
              <a:off x="9150" y="11003"/>
              <a:ext cx="0" cy="1740"/>
            </a:xfrm>
            <a:prstGeom prst="straightConnector1">
              <a:avLst/>
            </a:prstGeom>
            <a:grpFill/>
            <a:ln w="3175">
              <a:solidFill>
                <a:srgbClr val="33CC33"/>
              </a:solidFill>
              <a:headEnd/>
              <a:tailEnd/>
            </a:ln>
          </p:spPr>
          <p:style>
            <a:lnRef idx="1">
              <a:schemeClr val="accent6"/>
            </a:lnRef>
            <a:fillRef idx="2">
              <a:schemeClr val="accent6"/>
            </a:fillRef>
            <a:effectRef idx="1">
              <a:schemeClr val="accent6"/>
            </a:effectRef>
            <a:fontRef idx="minor">
              <a:schemeClr val="dk1"/>
            </a:fontRef>
          </p:style>
          <p:txBody>
            <a:bodyPr/>
            <a:lstStyle/>
            <a:p>
              <a:pPr>
                <a:defRPr/>
              </a:pPr>
              <a:endParaRPr lang="es-ES" sz="3600">
                <a:ln w="18415" cmpd="sng">
                  <a:noFill/>
                  <a:prstDash val="solid"/>
                </a:ln>
                <a:solidFill>
                  <a:schemeClr val="accent1">
                    <a:lumMod val="75000"/>
                  </a:schemeClr>
                </a:solidFill>
              </a:endParaRPr>
            </a:p>
          </p:txBody>
        </p:sp>
        <p:sp>
          <p:nvSpPr>
            <p:cNvPr id="87044" name="AutoShape 4"/>
            <p:cNvSpPr>
              <a:spLocks noChangeShapeType="1"/>
            </p:cNvSpPr>
            <p:nvPr/>
          </p:nvSpPr>
          <p:spPr bwMode="auto">
            <a:xfrm>
              <a:off x="9150" y="11003"/>
              <a:ext cx="105" cy="0"/>
            </a:xfrm>
            <a:prstGeom prst="straightConnector1">
              <a:avLst/>
            </a:prstGeom>
            <a:grpFill/>
            <a:ln w="3175">
              <a:solidFill>
                <a:srgbClr val="33CC33"/>
              </a:solidFill>
              <a:headEnd/>
              <a:tailEnd type="triangle" w="med" len="med"/>
            </a:ln>
          </p:spPr>
          <p:style>
            <a:lnRef idx="1">
              <a:schemeClr val="accent6"/>
            </a:lnRef>
            <a:fillRef idx="2">
              <a:schemeClr val="accent6"/>
            </a:fillRef>
            <a:effectRef idx="1">
              <a:schemeClr val="accent6"/>
            </a:effectRef>
            <a:fontRef idx="minor">
              <a:schemeClr val="dk1"/>
            </a:fontRef>
          </p:style>
          <p:txBody>
            <a:bodyPr/>
            <a:lstStyle/>
            <a:p>
              <a:pPr>
                <a:defRPr/>
              </a:pPr>
              <a:endParaRPr lang="es-ES" sz="3600">
                <a:ln w="18415" cmpd="sng">
                  <a:noFill/>
                  <a:prstDash val="solid"/>
                </a:ln>
                <a:solidFill>
                  <a:schemeClr val="accent1">
                    <a:lumMod val="75000"/>
                  </a:schemeClr>
                </a:solidFill>
              </a:endParaRPr>
            </a:p>
          </p:txBody>
        </p:sp>
        <p:sp>
          <p:nvSpPr>
            <p:cNvPr id="87043" name="AutoShape 3"/>
            <p:cNvSpPr>
              <a:spLocks noChangeShapeType="1"/>
            </p:cNvSpPr>
            <p:nvPr/>
          </p:nvSpPr>
          <p:spPr bwMode="auto">
            <a:xfrm>
              <a:off x="9150" y="12743"/>
              <a:ext cx="120" cy="0"/>
            </a:xfrm>
            <a:prstGeom prst="straightConnector1">
              <a:avLst/>
            </a:prstGeom>
            <a:grpFill/>
            <a:ln w="3175">
              <a:solidFill>
                <a:srgbClr val="33CC33"/>
              </a:solidFill>
              <a:headEnd/>
              <a:tailEnd type="triangle" w="med" len="med"/>
            </a:ln>
          </p:spPr>
          <p:style>
            <a:lnRef idx="1">
              <a:schemeClr val="accent6"/>
            </a:lnRef>
            <a:fillRef idx="2">
              <a:schemeClr val="accent6"/>
            </a:fillRef>
            <a:effectRef idx="1">
              <a:schemeClr val="accent6"/>
            </a:effectRef>
            <a:fontRef idx="minor">
              <a:schemeClr val="dk1"/>
            </a:fontRef>
          </p:style>
          <p:txBody>
            <a:bodyPr/>
            <a:lstStyle/>
            <a:p>
              <a:pPr>
                <a:defRPr/>
              </a:pPr>
              <a:endParaRPr lang="es-ES" sz="3600">
                <a:ln w="18415" cmpd="sng">
                  <a:noFill/>
                  <a:prstDash val="solid"/>
                </a:ln>
                <a:solidFill>
                  <a:schemeClr val="accent1">
                    <a:lumMod val="75000"/>
                  </a:schemeClr>
                </a:solidFill>
              </a:endParaRPr>
            </a:p>
          </p:txBody>
        </p:sp>
        <p:sp>
          <p:nvSpPr>
            <p:cNvPr id="87042" name="AutoShape 2"/>
            <p:cNvSpPr>
              <a:spLocks noChangeShapeType="1"/>
            </p:cNvSpPr>
            <p:nvPr/>
          </p:nvSpPr>
          <p:spPr bwMode="auto">
            <a:xfrm>
              <a:off x="9075" y="11954"/>
              <a:ext cx="75" cy="0"/>
            </a:xfrm>
            <a:prstGeom prst="straightConnector1">
              <a:avLst/>
            </a:prstGeom>
            <a:grpFill/>
            <a:ln w="3175">
              <a:solidFill>
                <a:srgbClr val="33CC33"/>
              </a:solidFill>
              <a:headEnd/>
              <a:tailEnd/>
            </a:ln>
          </p:spPr>
          <p:style>
            <a:lnRef idx="1">
              <a:schemeClr val="accent6"/>
            </a:lnRef>
            <a:fillRef idx="2">
              <a:schemeClr val="accent6"/>
            </a:fillRef>
            <a:effectRef idx="1">
              <a:schemeClr val="accent6"/>
            </a:effectRef>
            <a:fontRef idx="minor">
              <a:schemeClr val="dk1"/>
            </a:fontRef>
          </p:style>
          <p:txBody>
            <a:bodyPr/>
            <a:lstStyle/>
            <a:p>
              <a:pPr>
                <a:defRPr/>
              </a:pPr>
              <a:endParaRPr lang="es-ES" sz="3600">
                <a:ln w="18415" cmpd="sng">
                  <a:noFill/>
                  <a:prstDash val="solid"/>
                </a:ln>
                <a:solidFill>
                  <a:schemeClr val="accent1">
                    <a:lumMod val="75000"/>
                  </a:schemeClr>
                </a:solidFill>
              </a:endParaRPr>
            </a:p>
          </p:txBody>
        </p:sp>
      </p:grpSp>
      <p:pic>
        <p:nvPicPr>
          <p:cNvPr id="83973" name="3 Marcador de contenido" descr="logoayrpaint.bmp"/>
          <p:cNvPicPr>
            <a:picLocks noChangeAspect="1"/>
          </p:cNvPicPr>
          <p:nvPr/>
        </p:nvPicPr>
        <p:blipFill>
          <a:blip r:embed="rId2"/>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Título"/>
          <p:cNvSpPr>
            <a:spLocks noGrp="1"/>
          </p:cNvSpPr>
          <p:nvPr>
            <p:ph type="title"/>
          </p:nvPr>
        </p:nvSpPr>
        <p:spPr/>
        <p:txBody>
          <a:bodyPr/>
          <a:lstStyle/>
          <a:p>
            <a:pPr eaLnBrk="1" hangingPunct="1"/>
            <a:r>
              <a:rPr lang="es-ES" sz="3600" smtClean="0"/>
              <a:t>Matriz Importancia Desempeño</a:t>
            </a:r>
          </a:p>
        </p:txBody>
      </p:sp>
      <p:sp>
        <p:nvSpPr>
          <p:cNvPr id="4" name="Rectangle 2"/>
          <p:cNvSpPr>
            <a:spLocks noGrp="1" noChangeArrowheads="1"/>
          </p:cNvSpPr>
          <p:nvPr/>
        </p:nvSpPr>
        <p:spPr>
          <a:xfrm>
            <a:off x="295275" y="142875"/>
            <a:ext cx="8229600" cy="1143000"/>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s-ES" sz="4000" dirty="0">
              <a:solidFill>
                <a:srgbClr val="0000CC"/>
              </a:solidFill>
              <a:latin typeface="Broadway" pitchFamily="82" charset="0"/>
            </a:endParaRPr>
          </a:p>
        </p:txBody>
      </p:sp>
      <p:pic>
        <p:nvPicPr>
          <p:cNvPr id="87044" name="table"/>
          <p:cNvPicPr>
            <a:picLocks noChangeAspect="1"/>
          </p:cNvPicPr>
          <p:nvPr/>
        </p:nvPicPr>
        <p:blipFill>
          <a:blip r:embed="rId2"/>
          <a:srcRect/>
          <a:stretch>
            <a:fillRect/>
          </a:stretch>
        </p:blipFill>
        <p:spPr bwMode="auto">
          <a:xfrm>
            <a:off x="1081088" y="1428750"/>
            <a:ext cx="7767637" cy="4730750"/>
          </a:xfrm>
          <a:prstGeom prst="rect">
            <a:avLst/>
          </a:prstGeom>
          <a:noFill/>
          <a:ln w="9525">
            <a:noFill/>
            <a:miter lim="800000"/>
            <a:headEnd/>
            <a:tailEnd/>
          </a:ln>
        </p:spPr>
      </p:pic>
      <p:sp>
        <p:nvSpPr>
          <p:cNvPr id="87045" name="Oval 83"/>
          <p:cNvSpPr>
            <a:spLocks noChangeArrowheads="1"/>
          </p:cNvSpPr>
          <p:nvPr/>
        </p:nvSpPr>
        <p:spPr bwMode="auto">
          <a:xfrm>
            <a:off x="1438275" y="2071688"/>
            <a:ext cx="288925" cy="215900"/>
          </a:xfrm>
          <a:prstGeom prst="ellipse">
            <a:avLst/>
          </a:prstGeom>
          <a:solidFill>
            <a:schemeClr val="accent1"/>
          </a:solidFill>
          <a:ln w="9525">
            <a:solidFill>
              <a:schemeClr val="tx1"/>
            </a:solidFill>
            <a:round/>
            <a:headEnd/>
            <a:tailEnd/>
          </a:ln>
        </p:spPr>
        <p:txBody>
          <a:bodyPr wrap="none" anchor="ctr"/>
          <a:lstStyle/>
          <a:p>
            <a:endParaRPr lang="es-EC" sz="2000">
              <a:latin typeface="Tw Cen MT" pitchFamily="34" charset="0"/>
            </a:endParaRPr>
          </a:p>
        </p:txBody>
      </p:sp>
      <p:sp>
        <p:nvSpPr>
          <p:cNvPr id="87046" name="Oval 85"/>
          <p:cNvSpPr>
            <a:spLocks noChangeArrowheads="1"/>
          </p:cNvSpPr>
          <p:nvPr/>
        </p:nvSpPr>
        <p:spPr bwMode="auto">
          <a:xfrm>
            <a:off x="1438275" y="2571750"/>
            <a:ext cx="288925" cy="215900"/>
          </a:xfrm>
          <a:prstGeom prst="ellipse">
            <a:avLst/>
          </a:prstGeom>
          <a:solidFill>
            <a:schemeClr val="accent1"/>
          </a:solidFill>
          <a:ln w="9525">
            <a:solidFill>
              <a:schemeClr val="tx1"/>
            </a:solidFill>
            <a:round/>
            <a:headEnd/>
            <a:tailEnd/>
          </a:ln>
        </p:spPr>
        <p:txBody>
          <a:bodyPr wrap="none" anchor="ctr"/>
          <a:lstStyle/>
          <a:p>
            <a:endParaRPr lang="es-EC" sz="2000">
              <a:latin typeface="Tw Cen MT" pitchFamily="34" charset="0"/>
            </a:endParaRPr>
          </a:p>
        </p:txBody>
      </p:sp>
      <p:sp>
        <p:nvSpPr>
          <p:cNvPr id="87047" name="Oval 86"/>
          <p:cNvSpPr>
            <a:spLocks noChangeArrowheads="1"/>
          </p:cNvSpPr>
          <p:nvPr/>
        </p:nvSpPr>
        <p:spPr bwMode="auto">
          <a:xfrm>
            <a:off x="1438275" y="1643063"/>
            <a:ext cx="288925" cy="215900"/>
          </a:xfrm>
          <a:prstGeom prst="ellipse">
            <a:avLst/>
          </a:prstGeom>
          <a:solidFill>
            <a:schemeClr val="accent1"/>
          </a:solidFill>
          <a:ln w="9525">
            <a:solidFill>
              <a:schemeClr val="tx1"/>
            </a:solidFill>
            <a:round/>
            <a:headEnd/>
            <a:tailEnd/>
          </a:ln>
        </p:spPr>
        <p:txBody>
          <a:bodyPr wrap="none" anchor="ctr"/>
          <a:lstStyle/>
          <a:p>
            <a:endParaRPr lang="es-EC" sz="2000">
              <a:latin typeface="Tw Cen MT" pitchFamily="34" charset="0"/>
            </a:endParaRPr>
          </a:p>
        </p:txBody>
      </p:sp>
      <p:sp>
        <p:nvSpPr>
          <p:cNvPr id="87048" name="Oval 87"/>
          <p:cNvSpPr>
            <a:spLocks noChangeArrowheads="1"/>
          </p:cNvSpPr>
          <p:nvPr/>
        </p:nvSpPr>
        <p:spPr bwMode="auto">
          <a:xfrm>
            <a:off x="5010150" y="1857375"/>
            <a:ext cx="288925" cy="215900"/>
          </a:xfrm>
          <a:prstGeom prst="ellipse">
            <a:avLst/>
          </a:prstGeom>
          <a:solidFill>
            <a:schemeClr val="accent1"/>
          </a:solidFill>
          <a:ln w="9525">
            <a:solidFill>
              <a:schemeClr val="tx1"/>
            </a:solidFill>
            <a:round/>
            <a:headEnd/>
            <a:tailEnd/>
          </a:ln>
        </p:spPr>
        <p:txBody>
          <a:bodyPr wrap="none" anchor="ctr"/>
          <a:lstStyle/>
          <a:p>
            <a:endParaRPr lang="es-EC" sz="2000">
              <a:latin typeface="Tw Cen MT" pitchFamily="34" charset="0"/>
            </a:endParaRPr>
          </a:p>
        </p:txBody>
      </p:sp>
      <p:sp>
        <p:nvSpPr>
          <p:cNvPr id="87049" name="Oval 90"/>
          <p:cNvSpPr>
            <a:spLocks noChangeArrowheads="1"/>
          </p:cNvSpPr>
          <p:nvPr/>
        </p:nvSpPr>
        <p:spPr bwMode="auto">
          <a:xfrm>
            <a:off x="5010150" y="2500313"/>
            <a:ext cx="288925" cy="215900"/>
          </a:xfrm>
          <a:prstGeom prst="ellipse">
            <a:avLst/>
          </a:prstGeom>
          <a:solidFill>
            <a:schemeClr val="accent1"/>
          </a:solidFill>
          <a:ln w="9525">
            <a:solidFill>
              <a:schemeClr val="tx1"/>
            </a:solidFill>
            <a:round/>
            <a:headEnd/>
            <a:tailEnd/>
          </a:ln>
        </p:spPr>
        <p:txBody>
          <a:bodyPr wrap="none" anchor="ctr"/>
          <a:lstStyle/>
          <a:p>
            <a:endParaRPr lang="es-EC" sz="2000">
              <a:latin typeface="Tw Cen MT" pitchFamily="34" charset="0"/>
            </a:endParaRPr>
          </a:p>
        </p:txBody>
      </p:sp>
      <p:sp>
        <p:nvSpPr>
          <p:cNvPr id="87050" name="Oval 92"/>
          <p:cNvSpPr>
            <a:spLocks noChangeArrowheads="1"/>
          </p:cNvSpPr>
          <p:nvPr/>
        </p:nvSpPr>
        <p:spPr bwMode="auto">
          <a:xfrm>
            <a:off x="1438275" y="3071813"/>
            <a:ext cx="288925" cy="215900"/>
          </a:xfrm>
          <a:prstGeom prst="ellipse">
            <a:avLst/>
          </a:prstGeom>
          <a:solidFill>
            <a:schemeClr val="accent1"/>
          </a:solidFill>
          <a:ln w="9525">
            <a:solidFill>
              <a:schemeClr val="tx1"/>
            </a:solidFill>
            <a:round/>
            <a:headEnd/>
            <a:tailEnd/>
          </a:ln>
        </p:spPr>
        <p:txBody>
          <a:bodyPr wrap="none" anchor="ctr"/>
          <a:lstStyle/>
          <a:p>
            <a:pPr algn="ctr"/>
            <a:endParaRPr lang="en-US" sz="2000">
              <a:latin typeface="Tw Cen MT" pitchFamily="34" charset="0"/>
            </a:endParaRPr>
          </a:p>
        </p:txBody>
      </p:sp>
      <p:sp>
        <p:nvSpPr>
          <p:cNvPr id="87051" name="Oval 93"/>
          <p:cNvSpPr>
            <a:spLocks noChangeArrowheads="1"/>
          </p:cNvSpPr>
          <p:nvPr/>
        </p:nvSpPr>
        <p:spPr bwMode="auto">
          <a:xfrm>
            <a:off x="5010150" y="3643313"/>
            <a:ext cx="288925" cy="215900"/>
          </a:xfrm>
          <a:prstGeom prst="ellipse">
            <a:avLst/>
          </a:prstGeom>
          <a:solidFill>
            <a:schemeClr val="accent1"/>
          </a:solidFill>
          <a:ln w="9525">
            <a:solidFill>
              <a:schemeClr val="tx1"/>
            </a:solidFill>
            <a:round/>
            <a:headEnd/>
            <a:tailEnd/>
          </a:ln>
        </p:spPr>
        <p:txBody>
          <a:bodyPr wrap="none" anchor="ctr"/>
          <a:lstStyle/>
          <a:p>
            <a:endParaRPr lang="es-EC" sz="2000">
              <a:latin typeface="Tw Cen MT" pitchFamily="34" charset="0"/>
            </a:endParaRPr>
          </a:p>
        </p:txBody>
      </p:sp>
      <p:sp>
        <p:nvSpPr>
          <p:cNvPr id="87052" name="Oval 95"/>
          <p:cNvSpPr>
            <a:spLocks noChangeArrowheads="1"/>
          </p:cNvSpPr>
          <p:nvPr/>
        </p:nvSpPr>
        <p:spPr bwMode="auto">
          <a:xfrm>
            <a:off x="5010150" y="2857500"/>
            <a:ext cx="288925" cy="215900"/>
          </a:xfrm>
          <a:prstGeom prst="ellipse">
            <a:avLst/>
          </a:prstGeom>
          <a:solidFill>
            <a:schemeClr val="accent1"/>
          </a:solidFill>
          <a:ln w="9525">
            <a:solidFill>
              <a:schemeClr val="tx1"/>
            </a:solidFill>
            <a:round/>
            <a:headEnd/>
            <a:tailEnd/>
          </a:ln>
        </p:spPr>
        <p:txBody>
          <a:bodyPr wrap="none" anchor="ctr"/>
          <a:lstStyle/>
          <a:p>
            <a:endParaRPr lang="es-EC" sz="2000">
              <a:latin typeface="Tw Cen MT" pitchFamily="34" charset="0"/>
            </a:endParaRPr>
          </a:p>
        </p:txBody>
      </p:sp>
      <p:sp>
        <p:nvSpPr>
          <p:cNvPr id="87053" name="Text Box 99"/>
          <p:cNvSpPr txBox="1">
            <a:spLocks noChangeArrowheads="1"/>
          </p:cNvSpPr>
          <p:nvPr/>
        </p:nvSpPr>
        <p:spPr bwMode="auto">
          <a:xfrm>
            <a:off x="5230813" y="1630363"/>
            <a:ext cx="2232025" cy="400050"/>
          </a:xfrm>
          <a:prstGeom prst="rect">
            <a:avLst/>
          </a:prstGeom>
          <a:noFill/>
          <a:ln w="9525">
            <a:noFill/>
            <a:miter lim="800000"/>
            <a:headEnd/>
            <a:tailEnd/>
          </a:ln>
        </p:spPr>
        <p:txBody>
          <a:bodyPr>
            <a:spAutoFit/>
          </a:bodyPr>
          <a:lstStyle/>
          <a:p>
            <a:pPr>
              <a:spcBef>
                <a:spcPct val="50000"/>
              </a:spcBef>
            </a:pPr>
            <a:endParaRPr lang="en-US" sz="2000">
              <a:latin typeface="Tw Cen MT" pitchFamily="34" charset="0"/>
            </a:endParaRPr>
          </a:p>
        </p:txBody>
      </p:sp>
      <p:sp>
        <p:nvSpPr>
          <p:cNvPr id="87054" name="Text Box 103"/>
          <p:cNvSpPr txBox="1">
            <a:spLocks noChangeArrowheads="1"/>
          </p:cNvSpPr>
          <p:nvPr/>
        </p:nvSpPr>
        <p:spPr bwMode="auto">
          <a:xfrm>
            <a:off x="5367338" y="2714625"/>
            <a:ext cx="2786062" cy="646113"/>
          </a:xfrm>
          <a:prstGeom prst="rect">
            <a:avLst/>
          </a:prstGeom>
          <a:noFill/>
          <a:ln w="9525">
            <a:noFill/>
            <a:miter lim="800000"/>
            <a:headEnd/>
            <a:tailEnd/>
          </a:ln>
        </p:spPr>
        <p:txBody>
          <a:bodyPr>
            <a:spAutoFit/>
          </a:bodyPr>
          <a:lstStyle/>
          <a:p>
            <a:pPr>
              <a:spcBef>
                <a:spcPct val="50000"/>
              </a:spcBef>
            </a:pPr>
            <a:r>
              <a:rPr lang="es-EC">
                <a:latin typeface="Tw Cen MT" pitchFamily="34" charset="0"/>
              </a:rPr>
              <a:t>Infraestructura, decoración del local</a:t>
            </a:r>
            <a:endParaRPr lang="en-US">
              <a:latin typeface="Tw Cen MT" pitchFamily="34" charset="0"/>
            </a:endParaRPr>
          </a:p>
        </p:txBody>
      </p:sp>
      <p:sp>
        <p:nvSpPr>
          <p:cNvPr id="87055" name="Text Box 104"/>
          <p:cNvSpPr txBox="1">
            <a:spLocks noChangeArrowheads="1"/>
          </p:cNvSpPr>
          <p:nvPr/>
        </p:nvSpPr>
        <p:spPr bwMode="auto">
          <a:xfrm>
            <a:off x="5295900" y="1785938"/>
            <a:ext cx="2857500" cy="646112"/>
          </a:xfrm>
          <a:prstGeom prst="rect">
            <a:avLst/>
          </a:prstGeom>
          <a:noFill/>
          <a:ln w="9525">
            <a:noFill/>
            <a:miter lim="800000"/>
            <a:headEnd/>
            <a:tailEnd/>
          </a:ln>
        </p:spPr>
        <p:txBody>
          <a:bodyPr>
            <a:spAutoFit/>
          </a:bodyPr>
          <a:lstStyle/>
          <a:p>
            <a:pPr>
              <a:spcBef>
                <a:spcPct val="50000"/>
              </a:spcBef>
            </a:pPr>
            <a:r>
              <a:rPr lang="es-EC">
                <a:latin typeface="Tw Cen MT" pitchFamily="34" charset="0"/>
              </a:rPr>
              <a:t>Obsequios por montos de compra</a:t>
            </a:r>
            <a:endParaRPr lang="en-US">
              <a:latin typeface="Tw Cen MT" pitchFamily="34" charset="0"/>
            </a:endParaRPr>
          </a:p>
        </p:txBody>
      </p:sp>
      <p:sp>
        <p:nvSpPr>
          <p:cNvPr id="87056" name="Text Box 109"/>
          <p:cNvSpPr txBox="1">
            <a:spLocks noChangeArrowheads="1"/>
          </p:cNvSpPr>
          <p:nvPr/>
        </p:nvSpPr>
        <p:spPr bwMode="auto">
          <a:xfrm>
            <a:off x="1795463" y="2000250"/>
            <a:ext cx="2376487" cy="646113"/>
          </a:xfrm>
          <a:prstGeom prst="rect">
            <a:avLst/>
          </a:prstGeom>
          <a:noFill/>
          <a:ln w="9525">
            <a:noFill/>
            <a:miter lim="800000"/>
            <a:headEnd/>
            <a:tailEnd/>
          </a:ln>
        </p:spPr>
        <p:txBody>
          <a:bodyPr>
            <a:spAutoFit/>
          </a:bodyPr>
          <a:lstStyle/>
          <a:p>
            <a:pPr>
              <a:spcBef>
                <a:spcPct val="50000"/>
              </a:spcBef>
            </a:pPr>
            <a:r>
              <a:rPr lang="es-EC">
                <a:latin typeface="Tw Cen MT" pitchFamily="34" charset="0"/>
              </a:rPr>
              <a:t>Agilidad en cajas y en atención de vendedoras</a:t>
            </a:r>
            <a:endParaRPr lang="en-US">
              <a:latin typeface="Tw Cen MT" pitchFamily="34" charset="0"/>
            </a:endParaRPr>
          </a:p>
        </p:txBody>
      </p:sp>
      <p:sp>
        <p:nvSpPr>
          <p:cNvPr id="87057" name="Text Box 110"/>
          <p:cNvSpPr txBox="1">
            <a:spLocks noChangeArrowheads="1"/>
          </p:cNvSpPr>
          <p:nvPr/>
        </p:nvSpPr>
        <p:spPr bwMode="auto">
          <a:xfrm>
            <a:off x="5367338" y="3571875"/>
            <a:ext cx="2735262" cy="646113"/>
          </a:xfrm>
          <a:prstGeom prst="rect">
            <a:avLst/>
          </a:prstGeom>
          <a:noFill/>
          <a:ln w="9525">
            <a:noFill/>
            <a:miter lim="800000"/>
            <a:headEnd/>
            <a:tailEnd/>
          </a:ln>
        </p:spPr>
        <p:txBody>
          <a:bodyPr>
            <a:spAutoFit/>
          </a:bodyPr>
          <a:lstStyle/>
          <a:p>
            <a:pPr>
              <a:spcBef>
                <a:spcPct val="50000"/>
              </a:spcBef>
            </a:pPr>
            <a:r>
              <a:rPr lang="es-EC">
                <a:latin typeface="Tw Cen MT" pitchFamily="34" charset="0"/>
              </a:rPr>
              <a:t>Alianzas con tarjetas de crédito </a:t>
            </a:r>
            <a:endParaRPr lang="en-US">
              <a:latin typeface="Tw Cen MT" pitchFamily="34" charset="0"/>
            </a:endParaRPr>
          </a:p>
        </p:txBody>
      </p:sp>
      <p:sp>
        <p:nvSpPr>
          <p:cNvPr id="87058" name="Text Box 111"/>
          <p:cNvSpPr txBox="1">
            <a:spLocks noChangeArrowheads="1"/>
          </p:cNvSpPr>
          <p:nvPr/>
        </p:nvSpPr>
        <p:spPr bwMode="auto">
          <a:xfrm>
            <a:off x="1795463" y="3000375"/>
            <a:ext cx="2592387" cy="646113"/>
          </a:xfrm>
          <a:prstGeom prst="rect">
            <a:avLst/>
          </a:prstGeom>
          <a:noFill/>
          <a:ln w="9525">
            <a:noFill/>
            <a:miter lim="800000"/>
            <a:headEnd/>
            <a:tailEnd/>
          </a:ln>
        </p:spPr>
        <p:txBody>
          <a:bodyPr>
            <a:spAutoFit/>
          </a:bodyPr>
          <a:lstStyle/>
          <a:p>
            <a:pPr>
              <a:spcBef>
                <a:spcPct val="50000"/>
              </a:spcBef>
            </a:pPr>
            <a:r>
              <a:rPr lang="es-EC">
                <a:latin typeface="Tw Cen MT" pitchFamily="34" charset="0"/>
              </a:rPr>
              <a:t>Información de los productos</a:t>
            </a:r>
            <a:endParaRPr lang="en-US">
              <a:latin typeface="Tw Cen MT" pitchFamily="34" charset="0"/>
            </a:endParaRPr>
          </a:p>
        </p:txBody>
      </p:sp>
      <p:sp>
        <p:nvSpPr>
          <p:cNvPr id="87059" name="Text Box 114"/>
          <p:cNvSpPr txBox="1">
            <a:spLocks noChangeArrowheads="1"/>
          </p:cNvSpPr>
          <p:nvPr/>
        </p:nvSpPr>
        <p:spPr bwMode="auto">
          <a:xfrm>
            <a:off x="1774825" y="6196013"/>
            <a:ext cx="5400675" cy="519112"/>
          </a:xfrm>
          <a:prstGeom prst="rect">
            <a:avLst/>
          </a:prstGeom>
          <a:noFill/>
          <a:ln w="9525">
            <a:noFill/>
            <a:miter lim="800000"/>
            <a:headEnd/>
            <a:tailEnd/>
          </a:ln>
        </p:spPr>
        <p:txBody>
          <a:bodyPr>
            <a:spAutoFit/>
          </a:bodyPr>
          <a:lstStyle/>
          <a:p>
            <a:pPr algn="ctr">
              <a:spcBef>
                <a:spcPct val="50000"/>
              </a:spcBef>
            </a:pPr>
            <a:r>
              <a:rPr lang="es-EC" sz="2800">
                <a:solidFill>
                  <a:schemeClr val="tx2"/>
                </a:solidFill>
                <a:latin typeface="Tw Cen MT" pitchFamily="34" charset="0"/>
              </a:rPr>
              <a:t>DESEMPEÑO</a:t>
            </a:r>
            <a:endParaRPr lang="en-US" sz="2800">
              <a:solidFill>
                <a:schemeClr val="tx2"/>
              </a:solidFill>
              <a:latin typeface="Tw Cen MT" pitchFamily="34" charset="0"/>
            </a:endParaRPr>
          </a:p>
        </p:txBody>
      </p:sp>
      <p:sp>
        <p:nvSpPr>
          <p:cNvPr id="87060" name="Text Box 117"/>
          <p:cNvSpPr txBox="1">
            <a:spLocks noChangeArrowheads="1"/>
          </p:cNvSpPr>
          <p:nvPr/>
        </p:nvSpPr>
        <p:spPr bwMode="auto">
          <a:xfrm>
            <a:off x="5724525" y="5072063"/>
            <a:ext cx="2016125" cy="400050"/>
          </a:xfrm>
          <a:prstGeom prst="rect">
            <a:avLst/>
          </a:prstGeom>
          <a:noFill/>
          <a:ln w="9525">
            <a:noFill/>
            <a:miter lim="800000"/>
            <a:headEnd/>
            <a:tailEnd/>
          </a:ln>
        </p:spPr>
        <p:txBody>
          <a:bodyPr>
            <a:spAutoFit/>
          </a:bodyPr>
          <a:lstStyle/>
          <a:p>
            <a:endParaRPr lang="es-EC" sz="2000">
              <a:latin typeface="Tw Cen MT" pitchFamily="34" charset="0"/>
            </a:endParaRPr>
          </a:p>
        </p:txBody>
      </p:sp>
      <p:sp>
        <p:nvSpPr>
          <p:cNvPr id="87061" name="Text Box 118"/>
          <p:cNvSpPr txBox="1">
            <a:spLocks noChangeArrowheads="1"/>
          </p:cNvSpPr>
          <p:nvPr/>
        </p:nvSpPr>
        <p:spPr bwMode="auto">
          <a:xfrm rot="-5400000">
            <a:off x="86519" y="4598194"/>
            <a:ext cx="1439862" cy="400050"/>
          </a:xfrm>
          <a:prstGeom prst="rect">
            <a:avLst/>
          </a:prstGeom>
          <a:noFill/>
          <a:ln w="9525">
            <a:noFill/>
            <a:miter lim="800000"/>
            <a:headEnd/>
            <a:tailEnd/>
          </a:ln>
        </p:spPr>
        <p:txBody>
          <a:bodyPr>
            <a:spAutoFit/>
          </a:bodyPr>
          <a:lstStyle/>
          <a:p>
            <a:pPr algn="ctr">
              <a:spcBef>
                <a:spcPct val="50000"/>
              </a:spcBef>
            </a:pPr>
            <a:r>
              <a:rPr lang="es-ES" sz="2000">
                <a:solidFill>
                  <a:schemeClr val="tx2"/>
                </a:solidFill>
                <a:latin typeface="Tw Cen MT" pitchFamily="34" charset="0"/>
              </a:rPr>
              <a:t>BAJO</a:t>
            </a:r>
          </a:p>
        </p:txBody>
      </p:sp>
      <p:sp>
        <p:nvSpPr>
          <p:cNvPr id="87062" name="Text Box 119"/>
          <p:cNvSpPr txBox="1">
            <a:spLocks noChangeArrowheads="1"/>
          </p:cNvSpPr>
          <p:nvPr/>
        </p:nvSpPr>
        <p:spPr bwMode="auto">
          <a:xfrm rot="-5400000">
            <a:off x="15082" y="2582069"/>
            <a:ext cx="1439862" cy="400050"/>
          </a:xfrm>
          <a:prstGeom prst="rect">
            <a:avLst/>
          </a:prstGeom>
          <a:noFill/>
          <a:ln w="9525">
            <a:noFill/>
            <a:miter lim="800000"/>
            <a:headEnd/>
            <a:tailEnd/>
          </a:ln>
        </p:spPr>
        <p:txBody>
          <a:bodyPr>
            <a:spAutoFit/>
          </a:bodyPr>
          <a:lstStyle/>
          <a:p>
            <a:pPr algn="ctr">
              <a:spcBef>
                <a:spcPct val="50000"/>
              </a:spcBef>
            </a:pPr>
            <a:r>
              <a:rPr lang="es-ES" sz="2000">
                <a:solidFill>
                  <a:schemeClr val="tx2"/>
                </a:solidFill>
                <a:latin typeface="Tw Cen MT" pitchFamily="34" charset="0"/>
              </a:rPr>
              <a:t>ALTO</a:t>
            </a:r>
          </a:p>
        </p:txBody>
      </p:sp>
      <p:sp>
        <p:nvSpPr>
          <p:cNvPr id="24" name="Text Box 120"/>
          <p:cNvSpPr txBox="1">
            <a:spLocks noChangeArrowheads="1"/>
          </p:cNvSpPr>
          <p:nvPr/>
        </p:nvSpPr>
        <p:spPr bwMode="auto">
          <a:xfrm>
            <a:off x="2000250" y="6072188"/>
            <a:ext cx="1439863" cy="366712"/>
          </a:xfrm>
          <a:prstGeom prst="rect">
            <a:avLst/>
          </a:prstGeom>
          <a:noFill/>
          <a:ln w="9525">
            <a:noFill/>
            <a:miter lim="800000"/>
            <a:headEnd/>
            <a:tailEnd/>
          </a:ln>
          <a:effectLst/>
        </p:spPr>
        <p:txBody>
          <a:bodyPr>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defRPr/>
            </a:pPr>
            <a:r>
              <a:rPr lang="es-ES" dirty="0">
                <a:solidFill>
                  <a:schemeClr val="tx2"/>
                </a:solidFill>
                <a:latin typeface="+mj-lt"/>
              </a:rPr>
              <a:t>BAJO</a:t>
            </a:r>
          </a:p>
        </p:txBody>
      </p:sp>
      <p:sp>
        <p:nvSpPr>
          <p:cNvPr id="87064" name="Text Box 121"/>
          <p:cNvSpPr txBox="1">
            <a:spLocks noChangeArrowheads="1"/>
          </p:cNvSpPr>
          <p:nvPr/>
        </p:nvSpPr>
        <p:spPr bwMode="auto">
          <a:xfrm>
            <a:off x="6000750" y="6072188"/>
            <a:ext cx="1439863" cy="366712"/>
          </a:xfrm>
          <a:prstGeom prst="rect">
            <a:avLst/>
          </a:prstGeom>
          <a:noFill/>
          <a:ln w="9525">
            <a:noFill/>
            <a:miter lim="800000"/>
            <a:headEnd/>
            <a:tailEnd/>
          </a:ln>
        </p:spPr>
        <p:txBody>
          <a:bodyPr>
            <a:spAutoFit/>
          </a:bodyPr>
          <a:lstStyle/>
          <a:p>
            <a:pPr algn="ctr">
              <a:spcBef>
                <a:spcPct val="50000"/>
              </a:spcBef>
            </a:pPr>
            <a:r>
              <a:rPr lang="es-ES">
                <a:solidFill>
                  <a:schemeClr val="tx2"/>
                </a:solidFill>
                <a:latin typeface="Tw Cen MT" pitchFamily="34" charset="0"/>
              </a:rPr>
              <a:t>ALTO</a:t>
            </a:r>
          </a:p>
        </p:txBody>
      </p:sp>
      <p:sp>
        <p:nvSpPr>
          <p:cNvPr id="87065" name="Text Box 127"/>
          <p:cNvSpPr txBox="1">
            <a:spLocks noChangeArrowheads="1"/>
          </p:cNvSpPr>
          <p:nvPr/>
        </p:nvSpPr>
        <p:spPr bwMode="auto">
          <a:xfrm>
            <a:off x="1795463" y="3571875"/>
            <a:ext cx="2951162" cy="646113"/>
          </a:xfrm>
          <a:prstGeom prst="rect">
            <a:avLst/>
          </a:prstGeom>
          <a:noFill/>
          <a:ln w="9525">
            <a:noFill/>
            <a:miter lim="800000"/>
            <a:headEnd/>
            <a:tailEnd/>
          </a:ln>
        </p:spPr>
        <p:txBody>
          <a:bodyPr>
            <a:spAutoFit/>
          </a:bodyPr>
          <a:lstStyle/>
          <a:p>
            <a:r>
              <a:rPr lang="es-ES">
                <a:latin typeface="Tw Cen MT" pitchFamily="34" charset="0"/>
              </a:rPr>
              <a:t>Información del cliente </a:t>
            </a:r>
          </a:p>
          <a:p>
            <a:r>
              <a:rPr lang="es-ES">
                <a:latin typeface="Tw Cen MT" pitchFamily="34" charset="0"/>
              </a:rPr>
              <a:t>(base de datos actualizada)</a:t>
            </a:r>
          </a:p>
        </p:txBody>
      </p:sp>
      <p:sp>
        <p:nvSpPr>
          <p:cNvPr id="87066" name="Oval 128"/>
          <p:cNvSpPr>
            <a:spLocks noChangeArrowheads="1"/>
          </p:cNvSpPr>
          <p:nvPr/>
        </p:nvSpPr>
        <p:spPr bwMode="auto">
          <a:xfrm>
            <a:off x="1438275" y="3643313"/>
            <a:ext cx="288925" cy="215900"/>
          </a:xfrm>
          <a:prstGeom prst="ellipse">
            <a:avLst/>
          </a:prstGeom>
          <a:solidFill>
            <a:schemeClr val="accent1"/>
          </a:solidFill>
          <a:ln w="9525">
            <a:solidFill>
              <a:schemeClr val="tx1"/>
            </a:solidFill>
            <a:round/>
            <a:headEnd/>
            <a:tailEnd/>
          </a:ln>
        </p:spPr>
        <p:txBody>
          <a:bodyPr wrap="none" anchor="ctr"/>
          <a:lstStyle/>
          <a:p>
            <a:pPr algn="ctr"/>
            <a:endParaRPr lang="en-US" sz="2000">
              <a:latin typeface="Tw Cen MT" pitchFamily="34" charset="0"/>
            </a:endParaRPr>
          </a:p>
        </p:txBody>
      </p:sp>
      <p:sp>
        <p:nvSpPr>
          <p:cNvPr id="87067" name="Text Box 135"/>
          <p:cNvSpPr txBox="1">
            <a:spLocks noChangeArrowheads="1"/>
          </p:cNvSpPr>
          <p:nvPr/>
        </p:nvSpPr>
        <p:spPr bwMode="auto">
          <a:xfrm>
            <a:off x="5295900" y="2428875"/>
            <a:ext cx="3311525" cy="369888"/>
          </a:xfrm>
          <a:prstGeom prst="rect">
            <a:avLst/>
          </a:prstGeom>
          <a:noFill/>
          <a:ln w="9525">
            <a:noFill/>
            <a:miter lim="800000"/>
            <a:headEnd/>
            <a:tailEnd/>
          </a:ln>
        </p:spPr>
        <p:txBody>
          <a:bodyPr>
            <a:spAutoFit/>
          </a:bodyPr>
          <a:lstStyle/>
          <a:p>
            <a:pPr>
              <a:spcBef>
                <a:spcPct val="50000"/>
              </a:spcBef>
            </a:pPr>
            <a:r>
              <a:rPr lang="es-ES_tradnl">
                <a:latin typeface="Tw Cen MT" pitchFamily="34" charset="0"/>
              </a:rPr>
              <a:t>Sorteos, descuentos del mes</a:t>
            </a:r>
          </a:p>
        </p:txBody>
      </p:sp>
      <p:sp>
        <p:nvSpPr>
          <p:cNvPr id="87068" name="Oval 137"/>
          <p:cNvSpPr>
            <a:spLocks noChangeArrowheads="1"/>
          </p:cNvSpPr>
          <p:nvPr/>
        </p:nvSpPr>
        <p:spPr bwMode="auto">
          <a:xfrm>
            <a:off x="1438275" y="4500563"/>
            <a:ext cx="288925" cy="215900"/>
          </a:xfrm>
          <a:prstGeom prst="ellipse">
            <a:avLst/>
          </a:prstGeom>
          <a:solidFill>
            <a:schemeClr val="accent1"/>
          </a:solidFill>
          <a:ln w="9525">
            <a:solidFill>
              <a:schemeClr val="tx1"/>
            </a:solidFill>
            <a:round/>
            <a:headEnd/>
            <a:tailEnd/>
          </a:ln>
        </p:spPr>
        <p:txBody>
          <a:bodyPr wrap="none" anchor="ctr"/>
          <a:lstStyle/>
          <a:p>
            <a:endParaRPr lang="es-EC" sz="2000">
              <a:latin typeface="Tw Cen MT" pitchFamily="34" charset="0"/>
            </a:endParaRPr>
          </a:p>
        </p:txBody>
      </p:sp>
      <p:sp>
        <p:nvSpPr>
          <p:cNvPr id="87069" name="Text Box 138"/>
          <p:cNvSpPr txBox="1">
            <a:spLocks noChangeArrowheads="1"/>
          </p:cNvSpPr>
          <p:nvPr/>
        </p:nvSpPr>
        <p:spPr bwMode="auto">
          <a:xfrm>
            <a:off x="1795463" y="4500563"/>
            <a:ext cx="2562225" cy="369887"/>
          </a:xfrm>
          <a:prstGeom prst="rect">
            <a:avLst/>
          </a:prstGeom>
          <a:noFill/>
          <a:ln w="9525">
            <a:noFill/>
            <a:miter lim="800000"/>
            <a:headEnd/>
            <a:tailEnd/>
          </a:ln>
        </p:spPr>
        <p:txBody>
          <a:bodyPr>
            <a:spAutoFit/>
          </a:bodyPr>
          <a:lstStyle/>
          <a:p>
            <a:pPr>
              <a:spcBef>
                <a:spcPct val="50000"/>
              </a:spcBef>
            </a:pPr>
            <a:r>
              <a:rPr lang="es-ES">
                <a:latin typeface="Tw Cen MT" pitchFamily="34" charset="0"/>
              </a:rPr>
              <a:t>Seguridad Monitoreo</a:t>
            </a:r>
          </a:p>
        </p:txBody>
      </p:sp>
      <p:sp>
        <p:nvSpPr>
          <p:cNvPr id="87070" name="Oval 139"/>
          <p:cNvSpPr>
            <a:spLocks noChangeArrowheads="1"/>
          </p:cNvSpPr>
          <p:nvPr/>
        </p:nvSpPr>
        <p:spPr bwMode="auto">
          <a:xfrm>
            <a:off x="1428750" y="5143500"/>
            <a:ext cx="288925" cy="215900"/>
          </a:xfrm>
          <a:prstGeom prst="ellipse">
            <a:avLst/>
          </a:prstGeom>
          <a:solidFill>
            <a:schemeClr val="accent1"/>
          </a:solidFill>
          <a:ln w="9525">
            <a:solidFill>
              <a:schemeClr val="tx1"/>
            </a:solidFill>
            <a:round/>
            <a:headEnd/>
            <a:tailEnd/>
          </a:ln>
        </p:spPr>
        <p:txBody>
          <a:bodyPr wrap="none" anchor="ctr"/>
          <a:lstStyle/>
          <a:p>
            <a:endParaRPr lang="es-EC" sz="2000">
              <a:latin typeface="Tw Cen MT" pitchFamily="34" charset="0"/>
            </a:endParaRPr>
          </a:p>
        </p:txBody>
      </p:sp>
      <p:sp>
        <p:nvSpPr>
          <p:cNvPr id="87071" name="Text Box 140"/>
          <p:cNvSpPr txBox="1">
            <a:spLocks noChangeArrowheads="1"/>
          </p:cNvSpPr>
          <p:nvPr/>
        </p:nvSpPr>
        <p:spPr bwMode="auto">
          <a:xfrm>
            <a:off x="1785938" y="5072063"/>
            <a:ext cx="2089150" cy="369887"/>
          </a:xfrm>
          <a:prstGeom prst="rect">
            <a:avLst/>
          </a:prstGeom>
          <a:noFill/>
          <a:ln w="9525">
            <a:noFill/>
            <a:miter lim="800000"/>
            <a:headEnd/>
            <a:tailEnd/>
          </a:ln>
        </p:spPr>
        <p:txBody>
          <a:bodyPr>
            <a:spAutoFit/>
          </a:bodyPr>
          <a:lstStyle/>
          <a:p>
            <a:pPr>
              <a:spcBef>
                <a:spcPct val="50000"/>
              </a:spcBef>
            </a:pPr>
            <a:r>
              <a:rPr lang="es-ES">
                <a:latin typeface="Tw Cen MT" pitchFamily="34" charset="0"/>
                <a:cs typeface="Tahoma" pitchFamily="34" charset="0"/>
              </a:rPr>
              <a:t>Sistema</a:t>
            </a:r>
            <a:r>
              <a:rPr lang="es-ES">
                <a:latin typeface="Tw Cen MT" pitchFamily="34" charset="0"/>
              </a:rPr>
              <a:t> SIAC</a:t>
            </a:r>
          </a:p>
        </p:txBody>
      </p:sp>
      <p:sp>
        <p:nvSpPr>
          <p:cNvPr id="87072" name="Oval 95"/>
          <p:cNvSpPr>
            <a:spLocks noChangeArrowheads="1"/>
          </p:cNvSpPr>
          <p:nvPr/>
        </p:nvSpPr>
        <p:spPr bwMode="auto">
          <a:xfrm>
            <a:off x="5010150" y="3286125"/>
            <a:ext cx="288925" cy="215900"/>
          </a:xfrm>
          <a:prstGeom prst="ellipse">
            <a:avLst/>
          </a:prstGeom>
          <a:solidFill>
            <a:schemeClr val="accent1"/>
          </a:solidFill>
          <a:ln w="9525">
            <a:solidFill>
              <a:schemeClr val="tx1"/>
            </a:solidFill>
            <a:round/>
            <a:headEnd/>
            <a:tailEnd/>
          </a:ln>
        </p:spPr>
        <p:txBody>
          <a:bodyPr wrap="none" anchor="ctr"/>
          <a:lstStyle/>
          <a:p>
            <a:endParaRPr lang="es-EC" sz="2000">
              <a:latin typeface="Tw Cen MT" pitchFamily="34" charset="0"/>
            </a:endParaRPr>
          </a:p>
        </p:txBody>
      </p:sp>
      <p:sp>
        <p:nvSpPr>
          <p:cNvPr id="87073" name="Text Box 103"/>
          <p:cNvSpPr txBox="1">
            <a:spLocks noChangeArrowheads="1"/>
          </p:cNvSpPr>
          <p:nvPr/>
        </p:nvSpPr>
        <p:spPr bwMode="auto">
          <a:xfrm>
            <a:off x="5367338" y="3286125"/>
            <a:ext cx="2500312" cy="369888"/>
          </a:xfrm>
          <a:prstGeom prst="rect">
            <a:avLst/>
          </a:prstGeom>
          <a:noFill/>
          <a:ln w="9525">
            <a:noFill/>
            <a:miter lim="800000"/>
            <a:headEnd/>
            <a:tailEnd/>
          </a:ln>
        </p:spPr>
        <p:txBody>
          <a:bodyPr>
            <a:spAutoFit/>
          </a:bodyPr>
          <a:lstStyle/>
          <a:p>
            <a:pPr>
              <a:spcBef>
                <a:spcPct val="50000"/>
              </a:spcBef>
            </a:pPr>
            <a:r>
              <a:rPr lang="es-EC">
                <a:latin typeface="Tw Cen MT" pitchFamily="34" charset="0"/>
              </a:rPr>
              <a:t>Brindar bocaditos/ Café</a:t>
            </a:r>
            <a:endParaRPr lang="en-US">
              <a:latin typeface="Tw Cen MT" pitchFamily="34" charset="0"/>
            </a:endParaRPr>
          </a:p>
        </p:txBody>
      </p:sp>
      <p:sp>
        <p:nvSpPr>
          <p:cNvPr id="87074" name="Text Box 102"/>
          <p:cNvSpPr txBox="1">
            <a:spLocks noChangeArrowheads="1"/>
          </p:cNvSpPr>
          <p:nvPr/>
        </p:nvSpPr>
        <p:spPr bwMode="auto">
          <a:xfrm>
            <a:off x="1795463" y="2500313"/>
            <a:ext cx="2500312" cy="646112"/>
          </a:xfrm>
          <a:prstGeom prst="rect">
            <a:avLst/>
          </a:prstGeom>
          <a:noFill/>
          <a:ln w="9525">
            <a:noFill/>
            <a:miter lim="800000"/>
            <a:headEnd/>
            <a:tailEnd/>
          </a:ln>
        </p:spPr>
        <p:txBody>
          <a:bodyPr>
            <a:spAutoFit/>
          </a:bodyPr>
          <a:lstStyle/>
          <a:p>
            <a:pPr>
              <a:spcBef>
                <a:spcPct val="50000"/>
              </a:spcBef>
            </a:pPr>
            <a:r>
              <a:rPr lang="es-EC">
                <a:latin typeface="Tw Cen MT" pitchFamily="34" charset="0"/>
              </a:rPr>
              <a:t>Organización de los productos</a:t>
            </a:r>
            <a:endParaRPr lang="en-US">
              <a:latin typeface="Tw Cen MT" pitchFamily="34" charset="0"/>
            </a:endParaRPr>
          </a:p>
        </p:txBody>
      </p:sp>
      <p:sp>
        <p:nvSpPr>
          <p:cNvPr id="87075" name="Text Box 112"/>
          <p:cNvSpPr txBox="1">
            <a:spLocks noChangeArrowheads="1"/>
          </p:cNvSpPr>
          <p:nvPr/>
        </p:nvSpPr>
        <p:spPr bwMode="auto">
          <a:xfrm>
            <a:off x="1795463" y="1643063"/>
            <a:ext cx="2665412" cy="369887"/>
          </a:xfrm>
          <a:prstGeom prst="rect">
            <a:avLst/>
          </a:prstGeom>
          <a:noFill/>
          <a:ln w="9525">
            <a:noFill/>
            <a:miter lim="800000"/>
            <a:headEnd/>
            <a:tailEnd/>
          </a:ln>
        </p:spPr>
        <p:txBody>
          <a:bodyPr>
            <a:spAutoFit/>
          </a:bodyPr>
          <a:lstStyle/>
          <a:p>
            <a:pPr>
              <a:spcBef>
                <a:spcPct val="50000"/>
              </a:spcBef>
            </a:pPr>
            <a:r>
              <a:rPr lang="es-EC">
                <a:latin typeface="Tw Cen MT" pitchFamily="34" charset="0"/>
              </a:rPr>
              <a:t>Vendedoras capacitadas</a:t>
            </a:r>
            <a:endParaRPr lang="en-US">
              <a:latin typeface="Tw Cen MT" pitchFamily="34" charset="0"/>
            </a:endParaRPr>
          </a:p>
        </p:txBody>
      </p:sp>
      <p:sp>
        <p:nvSpPr>
          <p:cNvPr id="87076" name="Text Box 116"/>
          <p:cNvSpPr txBox="1">
            <a:spLocks noChangeArrowheads="1"/>
          </p:cNvSpPr>
          <p:nvPr/>
        </p:nvSpPr>
        <p:spPr bwMode="auto">
          <a:xfrm rot="-5400000">
            <a:off x="-1896269" y="3596482"/>
            <a:ext cx="4249737" cy="457200"/>
          </a:xfrm>
          <a:prstGeom prst="rect">
            <a:avLst/>
          </a:prstGeom>
          <a:noFill/>
          <a:ln w="9525">
            <a:noFill/>
            <a:miter lim="800000"/>
            <a:headEnd/>
            <a:tailEnd/>
          </a:ln>
        </p:spPr>
        <p:txBody>
          <a:bodyPr>
            <a:spAutoFit/>
          </a:bodyPr>
          <a:lstStyle/>
          <a:p>
            <a:pPr algn="ctr">
              <a:spcBef>
                <a:spcPct val="50000"/>
              </a:spcBef>
            </a:pPr>
            <a:r>
              <a:rPr lang="es-ES" sz="2400">
                <a:solidFill>
                  <a:schemeClr val="tx2"/>
                </a:solidFill>
                <a:latin typeface="Tw Cen MT" pitchFamily="34" charset="0"/>
              </a:rPr>
              <a:t>IMPORTANCIA</a:t>
            </a:r>
          </a:p>
        </p:txBody>
      </p:sp>
      <p:pic>
        <p:nvPicPr>
          <p:cNvPr id="87077" name="3 Marcador de contenido" descr="logoayrpaint.bmp"/>
          <p:cNvPicPr>
            <a:picLocks noChangeAspect="1"/>
          </p:cNvPicPr>
          <p:nvPr/>
        </p:nvPicPr>
        <p:blipFill>
          <a:blip r:embed="rId3"/>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Título"/>
          <p:cNvSpPr>
            <a:spLocks noGrp="1"/>
          </p:cNvSpPr>
          <p:nvPr>
            <p:ph type="title"/>
          </p:nvPr>
        </p:nvSpPr>
        <p:spPr>
          <a:xfrm>
            <a:off x="612775" y="228600"/>
            <a:ext cx="8153400" cy="990600"/>
          </a:xfrm>
        </p:spPr>
        <p:txBody>
          <a:bodyPr/>
          <a:lstStyle/>
          <a:p>
            <a:pPr eaLnBrk="1" hangingPunct="1"/>
            <a:r>
              <a:rPr lang="es-ES" sz="3600" smtClean="0"/>
              <a:t>Comunicación Integral</a:t>
            </a:r>
          </a:p>
        </p:txBody>
      </p:sp>
      <p:sp>
        <p:nvSpPr>
          <p:cNvPr id="88067" name="Rectangle 3"/>
          <p:cNvSpPr>
            <a:spLocks noGrp="1" noChangeArrowheads="1"/>
          </p:cNvSpPr>
          <p:nvPr/>
        </p:nvSpPr>
        <p:spPr bwMode="auto">
          <a:xfrm>
            <a:off x="457200" y="1593850"/>
            <a:ext cx="8229600" cy="4525963"/>
          </a:xfrm>
          <a:prstGeom prst="rect">
            <a:avLst/>
          </a:prstGeom>
          <a:noFill/>
          <a:ln w="9525">
            <a:noFill/>
            <a:miter lim="800000"/>
            <a:headEnd/>
            <a:tailEnd/>
          </a:ln>
        </p:spPr>
        <p:txBody>
          <a:bodyPr/>
          <a:lstStyle/>
          <a:p>
            <a:pPr marL="342900" indent="-342900">
              <a:spcBef>
                <a:spcPct val="20000"/>
              </a:spcBef>
              <a:buClr>
                <a:srgbClr val="3366CC"/>
              </a:buClr>
              <a:buFont typeface="Wingdings" pitchFamily="2" charset="2"/>
              <a:buChar char="q"/>
            </a:pPr>
            <a:endParaRPr lang="es-ES" sz="3200">
              <a:latin typeface="Tw Cen MT" pitchFamily="34" charset="0"/>
            </a:endParaRPr>
          </a:p>
          <a:p>
            <a:pPr marL="342900" indent="-342900">
              <a:spcBef>
                <a:spcPct val="20000"/>
              </a:spcBef>
              <a:buClr>
                <a:srgbClr val="3366CC"/>
              </a:buClr>
              <a:buFont typeface="Wingdings" pitchFamily="2" charset="2"/>
              <a:buNone/>
            </a:pPr>
            <a:endParaRPr lang="es-ES_tradnl" sz="3200">
              <a:latin typeface="Tw Cen MT" pitchFamily="34" charset="0"/>
            </a:endParaRPr>
          </a:p>
          <a:p>
            <a:pPr marL="342900" indent="-342900">
              <a:spcBef>
                <a:spcPct val="20000"/>
              </a:spcBef>
              <a:buClr>
                <a:srgbClr val="3366CC"/>
              </a:buClr>
              <a:buFont typeface="Wingdings" pitchFamily="2" charset="2"/>
              <a:buChar char="q"/>
            </a:pPr>
            <a:endParaRPr lang="en-US" sz="3200">
              <a:latin typeface="Tw Cen MT" pitchFamily="34" charset="0"/>
            </a:endParaRPr>
          </a:p>
          <a:p>
            <a:pPr marL="342900" indent="-342900">
              <a:spcBef>
                <a:spcPct val="20000"/>
              </a:spcBef>
              <a:buClr>
                <a:srgbClr val="3366CC"/>
              </a:buClr>
              <a:buFont typeface="Wingdings" pitchFamily="2" charset="2"/>
              <a:buNone/>
            </a:pPr>
            <a:endParaRPr lang="en-US" sz="3200">
              <a:latin typeface="Tw Cen MT" pitchFamily="34" charset="0"/>
            </a:endParaRPr>
          </a:p>
          <a:p>
            <a:pPr marL="342900" indent="-342900">
              <a:spcBef>
                <a:spcPct val="20000"/>
              </a:spcBef>
              <a:buClr>
                <a:srgbClr val="3366CC"/>
              </a:buClr>
              <a:buFont typeface="Arial" charset="0"/>
              <a:buNone/>
            </a:pPr>
            <a:endParaRPr lang="en-US" sz="3200">
              <a:latin typeface="Tw Cen MT" pitchFamily="34" charset="0"/>
            </a:endParaRPr>
          </a:p>
        </p:txBody>
      </p:sp>
      <p:sp>
        <p:nvSpPr>
          <p:cNvPr id="88068" name="AutoShape 5"/>
          <p:cNvSpPr>
            <a:spLocks noChangeArrowheads="1"/>
          </p:cNvSpPr>
          <p:nvPr/>
        </p:nvSpPr>
        <p:spPr bwMode="auto">
          <a:xfrm>
            <a:off x="3429000" y="1928813"/>
            <a:ext cx="2736850" cy="2160587"/>
          </a:xfrm>
          <a:prstGeom prst="triangle">
            <a:avLst>
              <a:gd name="adj" fmla="val 50000"/>
            </a:avLst>
          </a:prstGeom>
          <a:gradFill rotWithShape="1">
            <a:gsLst>
              <a:gs pos="0">
                <a:srgbClr val="AFECEF"/>
              </a:gs>
              <a:gs pos="100000">
                <a:srgbClr val="0099FF"/>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AFECEF"/>
            </a:extrusionClr>
          </a:sp3d>
        </p:spPr>
        <p:txBody>
          <a:bodyPr wrap="none" anchor="ctr">
            <a:flatTx/>
          </a:bodyPr>
          <a:lstStyle/>
          <a:p>
            <a:endParaRPr lang="es-EC">
              <a:latin typeface="Tw Cen MT" pitchFamily="34" charset="0"/>
            </a:endParaRPr>
          </a:p>
        </p:txBody>
      </p:sp>
      <p:sp>
        <p:nvSpPr>
          <p:cNvPr id="88069" name="Text Box 6"/>
          <p:cNvSpPr txBox="1">
            <a:spLocks noChangeArrowheads="1"/>
          </p:cNvSpPr>
          <p:nvPr/>
        </p:nvSpPr>
        <p:spPr bwMode="auto">
          <a:xfrm>
            <a:off x="5572125" y="4143375"/>
            <a:ext cx="1223963" cy="366713"/>
          </a:xfrm>
          <a:prstGeom prst="rect">
            <a:avLst/>
          </a:prstGeom>
          <a:noFill/>
          <a:ln w="9525">
            <a:noFill/>
            <a:miter lim="800000"/>
            <a:headEnd/>
            <a:tailEnd/>
          </a:ln>
        </p:spPr>
        <p:txBody>
          <a:bodyPr>
            <a:spAutoFit/>
          </a:bodyPr>
          <a:lstStyle/>
          <a:p>
            <a:pPr>
              <a:spcBef>
                <a:spcPct val="50000"/>
              </a:spcBef>
            </a:pPr>
            <a:r>
              <a:rPr lang="es-ES" b="1">
                <a:solidFill>
                  <a:schemeClr val="accent1"/>
                </a:solidFill>
                <a:latin typeface="Tw Cen MT" pitchFamily="34" charset="0"/>
              </a:rPr>
              <a:t>Clientes</a:t>
            </a:r>
          </a:p>
        </p:txBody>
      </p:sp>
      <p:sp>
        <p:nvSpPr>
          <p:cNvPr id="88070" name="Text Box 7"/>
          <p:cNvSpPr txBox="1">
            <a:spLocks noChangeArrowheads="1"/>
          </p:cNvSpPr>
          <p:nvPr/>
        </p:nvSpPr>
        <p:spPr bwMode="auto">
          <a:xfrm>
            <a:off x="4286250" y="1500188"/>
            <a:ext cx="1368425" cy="366712"/>
          </a:xfrm>
          <a:prstGeom prst="rect">
            <a:avLst/>
          </a:prstGeom>
          <a:noFill/>
          <a:ln w="9525">
            <a:noFill/>
            <a:miter lim="800000"/>
            <a:headEnd/>
            <a:tailEnd/>
          </a:ln>
        </p:spPr>
        <p:txBody>
          <a:bodyPr>
            <a:spAutoFit/>
          </a:bodyPr>
          <a:lstStyle/>
          <a:p>
            <a:pPr>
              <a:spcBef>
                <a:spcPct val="50000"/>
              </a:spcBef>
            </a:pPr>
            <a:r>
              <a:rPr lang="es-ES" b="1">
                <a:solidFill>
                  <a:schemeClr val="accent1"/>
                </a:solidFill>
                <a:latin typeface="Tw Cen MT" pitchFamily="34" charset="0"/>
              </a:rPr>
              <a:t>Compañía</a:t>
            </a:r>
          </a:p>
        </p:txBody>
      </p:sp>
      <p:sp>
        <p:nvSpPr>
          <p:cNvPr id="88071" name="Text Box 8"/>
          <p:cNvSpPr txBox="1">
            <a:spLocks noChangeArrowheads="1"/>
          </p:cNvSpPr>
          <p:nvPr/>
        </p:nvSpPr>
        <p:spPr bwMode="auto">
          <a:xfrm>
            <a:off x="2428875" y="4071938"/>
            <a:ext cx="1511300" cy="366712"/>
          </a:xfrm>
          <a:prstGeom prst="rect">
            <a:avLst/>
          </a:prstGeom>
          <a:noFill/>
          <a:ln w="9525">
            <a:noFill/>
            <a:miter lim="800000"/>
            <a:headEnd/>
            <a:tailEnd/>
          </a:ln>
        </p:spPr>
        <p:txBody>
          <a:bodyPr>
            <a:spAutoFit/>
          </a:bodyPr>
          <a:lstStyle/>
          <a:p>
            <a:pPr>
              <a:spcBef>
                <a:spcPct val="50000"/>
              </a:spcBef>
            </a:pPr>
            <a:r>
              <a:rPr lang="es-ES" b="1">
                <a:solidFill>
                  <a:schemeClr val="accent1"/>
                </a:solidFill>
                <a:latin typeface="Tw Cen MT" pitchFamily="34" charset="0"/>
              </a:rPr>
              <a:t>Empleados</a:t>
            </a:r>
          </a:p>
        </p:txBody>
      </p:sp>
      <p:sp>
        <p:nvSpPr>
          <p:cNvPr id="88072" name="Text Box 9"/>
          <p:cNvSpPr txBox="1">
            <a:spLocks noChangeArrowheads="1"/>
          </p:cNvSpPr>
          <p:nvPr/>
        </p:nvSpPr>
        <p:spPr bwMode="auto">
          <a:xfrm>
            <a:off x="3851275" y="4143375"/>
            <a:ext cx="1728788" cy="2446338"/>
          </a:xfrm>
          <a:prstGeom prst="rect">
            <a:avLst/>
          </a:prstGeom>
          <a:noFill/>
          <a:ln w="9525">
            <a:noFill/>
            <a:miter lim="800000"/>
            <a:headEnd/>
            <a:tailEnd/>
          </a:ln>
        </p:spPr>
        <p:txBody>
          <a:bodyPr>
            <a:spAutoFit/>
          </a:bodyPr>
          <a:lstStyle/>
          <a:p>
            <a:pPr>
              <a:spcBef>
                <a:spcPct val="50000"/>
              </a:spcBef>
            </a:pPr>
            <a:r>
              <a:rPr lang="es-ES" b="1">
                <a:latin typeface="Tw Cen MT" pitchFamily="34" charset="0"/>
              </a:rPr>
              <a:t>Marketing Interactivo</a:t>
            </a:r>
          </a:p>
          <a:p>
            <a:pPr>
              <a:spcBef>
                <a:spcPct val="50000"/>
              </a:spcBef>
            </a:pPr>
            <a:r>
              <a:rPr lang="es-ES">
                <a:latin typeface="Tw Cen MT" pitchFamily="34" charset="0"/>
              </a:rPr>
              <a:t>Falta</a:t>
            </a:r>
          </a:p>
          <a:p>
            <a:pPr>
              <a:spcBef>
                <a:spcPct val="50000"/>
              </a:spcBef>
            </a:pPr>
            <a:r>
              <a:rPr lang="es-ES">
                <a:latin typeface="Tw Cen MT" pitchFamily="34" charset="0"/>
              </a:rPr>
              <a:t>Agilidad del personal</a:t>
            </a:r>
          </a:p>
          <a:p>
            <a:pPr>
              <a:spcBef>
                <a:spcPct val="50000"/>
              </a:spcBef>
            </a:pPr>
            <a:r>
              <a:rPr lang="es-ES">
                <a:latin typeface="Tw Cen MT" pitchFamily="34" charset="0"/>
              </a:rPr>
              <a:t>Ventas Personales</a:t>
            </a:r>
          </a:p>
        </p:txBody>
      </p:sp>
      <p:sp>
        <p:nvSpPr>
          <p:cNvPr id="88073" name="Text Box 10"/>
          <p:cNvSpPr txBox="1">
            <a:spLocks noChangeArrowheads="1"/>
          </p:cNvSpPr>
          <p:nvPr/>
        </p:nvSpPr>
        <p:spPr bwMode="auto">
          <a:xfrm>
            <a:off x="1928813" y="2136775"/>
            <a:ext cx="1655762" cy="1892300"/>
          </a:xfrm>
          <a:prstGeom prst="rect">
            <a:avLst/>
          </a:prstGeom>
          <a:noFill/>
          <a:ln w="9525">
            <a:noFill/>
            <a:miter lim="800000"/>
            <a:headEnd/>
            <a:tailEnd/>
          </a:ln>
        </p:spPr>
        <p:txBody>
          <a:bodyPr>
            <a:spAutoFit/>
          </a:bodyPr>
          <a:lstStyle/>
          <a:p>
            <a:pPr>
              <a:spcBef>
                <a:spcPct val="50000"/>
              </a:spcBef>
            </a:pPr>
            <a:r>
              <a:rPr lang="es-ES" b="1">
                <a:latin typeface="Tw Cen MT" pitchFamily="34" charset="0"/>
              </a:rPr>
              <a:t>Marketing Interno</a:t>
            </a:r>
          </a:p>
          <a:p>
            <a:pPr>
              <a:spcBef>
                <a:spcPct val="50000"/>
              </a:spcBef>
            </a:pPr>
            <a:r>
              <a:rPr lang="es-ES">
                <a:latin typeface="Tw Cen MT" pitchFamily="34" charset="0"/>
              </a:rPr>
              <a:t>Falta de tecnología para mejor atención en caja</a:t>
            </a:r>
          </a:p>
        </p:txBody>
      </p:sp>
      <p:sp>
        <p:nvSpPr>
          <p:cNvPr id="88074" name="Text Box 11"/>
          <p:cNvSpPr txBox="1">
            <a:spLocks noChangeArrowheads="1"/>
          </p:cNvSpPr>
          <p:nvPr/>
        </p:nvSpPr>
        <p:spPr bwMode="auto">
          <a:xfrm>
            <a:off x="6372225" y="1909763"/>
            <a:ext cx="2016125" cy="646112"/>
          </a:xfrm>
          <a:prstGeom prst="rect">
            <a:avLst/>
          </a:prstGeom>
          <a:noFill/>
          <a:ln w="9525">
            <a:noFill/>
            <a:miter lim="800000"/>
            <a:headEnd/>
            <a:tailEnd/>
          </a:ln>
        </p:spPr>
        <p:txBody>
          <a:bodyPr>
            <a:spAutoFit/>
          </a:bodyPr>
          <a:lstStyle/>
          <a:p>
            <a:pPr>
              <a:spcBef>
                <a:spcPct val="50000"/>
              </a:spcBef>
            </a:pPr>
            <a:r>
              <a:rPr lang="es-ES" b="1">
                <a:latin typeface="Tw Cen MT" pitchFamily="34" charset="0"/>
              </a:rPr>
              <a:t>Comunicación del Marketing Externo</a:t>
            </a:r>
          </a:p>
        </p:txBody>
      </p:sp>
      <p:sp>
        <p:nvSpPr>
          <p:cNvPr id="88075" name="Text Box 11"/>
          <p:cNvSpPr txBox="1">
            <a:spLocks noChangeArrowheads="1"/>
          </p:cNvSpPr>
          <p:nvPr/>
        </p:nvSpPr>
        <p:spPr bwMode="auto">
          <a:xfrm>
            <a:off x="6572250" y="2922588"/>
            <a:ext cx="2016125" cy="1754187"/>
          </a:xfrm>
          <a:prstGeom prst="rect">
            <a:avLst/>
          </a:prstGeom>
          <a:noFill/>
          <a:ln w="9525">
            <a:noFill/>
            <a:miter lim="800000"/>
            <a:headEnd/>
            <a:tailEnd/>
          </a:ln>
        </p:spPr>
        <p:txBody>
          <a:bodyPr>
            <a:spAutoFit/>
          </a:bodyPr>
          <a:lstStyle/>
          <a:p>
            <a:pPr>
              <a:spcBef>
                <a:spcPct val="50000"/>
              </a:spcBef>
            </a:pPr>
            <a:r>
              <a:rPr lang="es-ES">
                <a:latin typeface="Tw Cen MT" pitchFamily="34" charset="0"/>
              </a:rPr>
              <a:t>Falta motivaciones de compra como descuentos especiales e interés por el cliente potencial</a:t>
            </a:r>
          </a:p>
        </p:txBody>
      </p:sp>
      <p:pic>
        <p:nvPicPr>
          <p:cNvPr id="88076" name="3 Marcador de contenido" descr="logoayrpaint.bmp"/>
          <p:cNvPicPr>
            <a:picLocks noChangeAspect="1"/>
          </p:cNvPicPr>
          <p:nvPr/>
        </p:nvPicPr>
        <p:blipFill>
          <a:blip r:embed="rId2"/>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Título"/>
          <p:cNvSpPr>
            <a:spLocks noGrp="1"/>
          </p:cNvSpPr>
          <p:nvPr>
            <p:ph type="title"/>
          </p:nvPr>
        </p:nvSpPr>
        <p:spPr>
          <a:xfrm>
            <a:off x="612775" y="228600"/>
            <a:ext cx="8153400" cy="990600"/>
          </a:xfrm>
        </p:spPr>
        <p:txBody>
          <a:bodyPr/>
          <a:lstStyle/>
          <a:p>
            <a:pPr eaLnBrk="1" hangingPunct="1"/>
            <a:r>
              <a:rPr lang="es-ES" sz="3600" b="1" smtClean="0"/>
              <a:t>Estándares de Medición</a:t>
            </a:r>
            <a:br>
              <a:rPr lang="es-ES" sz="3600" b="1" smtClean="0"/>
            </a:br>
            <a:r>
              <a:rPr lang="es-ES" sz="3600" b="1" smtClean="0"/>
              <a:t>de la Calidad de Servicio</a:t>
            </a:r>
          </a:p>
        </p:txBody>
      </p:sp>
      <p:grpSp>
        <p:nvGrpSpPr>
          <p:cNvPr id="89091" name="Group 1"/>
          <p:cNvGrpSpPr>
            <a:grpSpLocks noChangeAspect="1"/>
          </p:cNvGrpSpPr>
          <p:nvPr/>
        </p:nvGrpSpPr>
        <p:grpSpPr bwMode="auto">
          <a:xfrm>
            <a:off x="642938" y="1714500"/>
            <a:ext cx="8143875" cy="4643438"/>
            <a:chOff x="2281" y="2783"/>
            <a:chExt cx="11731" cy="5892"/>
          </a:xfrm>
        </p:grpSpPr>
        <p:sp>
          <p:nvSpPr>
            <p:cNvPr id="90128" name="AutoShape 16"/>
            <p:cNvSpPr>
              <a:spLocks noChangeAspect="1" noChangeArrowheads="1" noTextEdit="1"/>
            </p:cNvSpPr>
            <p:nvPr/>
          </p:nvSpPr>
          <p:spPr bwMode="auto">
            <a:xfrm>
              <a:off x="2281" y="2783"/>
              <a:ext cx="11628" cy="5892"/>
            </a:xfrm>
            <a:prstGeom prst="rect">
              <a:avLst/>
            </a:prstGeom>
            <a:noFill/>
          </p:spPr>
          <p:txBody>
            <a:bodyPr/>
            <a:lstStyle/>
            <a:p>
              <a:pPr>
                <a:defRPr/>
              </a:pPr>
              <a:endParaRPr lang="es-ES" sz="4400">
                <a:latin typeface="+mn-lt"/>
              </a:endParaRPr>
            </a:p>
          </p:txBody>
        </p:sp>
        <p:sp>
          <p:nvSpPr>
            <p:cNvPr id="90127" name="Text Box 15"/>
            <p:cNvSpPr txBox="1">
              <a:spLocks noChangeArrowheads="1"/>
            </p:cNvSpPr>
            <p:nvPr/>
          </p:nvSpPr>
          <p:spPr bwMode="auto">
            <a:xfrm>
              <a:off x="2377" y="5700"/>
              <a:ext cx="1738" cy="854"/>
            </a:xfrm>
            <a:prstGeom prst="rect">
              <a:avLst/>
            </a:prstGeom>
            <a:noFill/>
            <a:ln w="9525">
              <a:noFill/>
              <a:miter lim="800000"/>
              <a:headEnd/>
              <a:tailEnd/>
            </a:ln>
          </p:spPr>
          <p:txBody>
            <a:bodyPr lIns="56693" tIns="28346" rIns="56693" bIns="28346">
              <a:spAutoFit/>
            </a:bodyPr>
            <a:lstStyle/>
            <a:p>
              <a:pPr eaLnBrk="0" hangingPunct="0">
                <a:defRPr/>
              </a:pPr>
              <a:r>
                <a:rPr lang="en-US" sz="2000">
                  <a:solidFill>
                    <a:srgbClr val="000000"/>
                  </a:solidFill>
                  <a:latin typeface="+mn-lt"/>
                  <a:ea typeface="Times New Roman" pitchFamily="18" charset="0"/>
                  <a:cs typeface="Arial" pitchFamily="34" charset="0"/>
                </a:rPr>
                <a:t>Servicio 35%	</a:t>
              </a:r>
              <a:endParaRPr lang="en-US" sz="4400">
                <a:latin typeface="+mn-lt"/>
              </a:endParaRPr>
            </a:p>
          </p:txBody>
        </p:sp>
        <p:sp>
          <p:nvSpPr>
            <p:cNvPr id="90126" name="Text Box 14"/>
            <p:cNvSpPr txBox="1">
              <a:spLocks noChangeArrowheads="1"/>
            </p:cNvSpPr>
            <p:nvPr/>
          </p:nvSpPr>
          <p:spPr bwMode="auto">
            <a:xfrm>
              <a:off x="2377" y="6963"/>
              <a:ext cx="2124" cy="854"/>
            </a:xfrm>
            <a:prstGeom prst="rect">
              <a:avLst/>
            </a:prstGeom>
            <a:noFill/>
            <a:ln w="9525">
              <a:noFill/>
              <a:miter lim="800000"/>
              <a:headEnd/>
              <a:tailEnd/>
            </a:ln>
          </p:spPr>
          <p:txBody>
            <a:bodyPr lIns="56693" tIns="28346" rIns="56693" bIns="28346">
              <a:spAutoFit/>
            </a:bodyPr>
            <a:lstStyle/>
            <a:p>
              <a:pPr eaLnBrk="0" hangingPunct="0">
                <a:defRPr/>
              </a:pPr>
              <a:r>
                <a:rPr lang="en-US" sz="2000">
                  <a:solidFill>
                    <a:srgbClr val="000000"/>
                  </a:solidFill>
                  <a:latin typeface="+mn-lt"/>
                  <a:ea typeface="Times New Roman" pitchFamily="18" charset="0"/>
                  <a:cs typeface="Arial" pitchFamily="34" charset="0"/>
                </a:rPr>
                <a:t>Imagen</a:t>
              </a:r>
              <a:endParaRPr lang="es-ES" sz="2800">
                <a:latin typeface="+mn-lt"/>
              </a:endParaRPr>
            </a:p>
            <a:p>
              <a:pPr eaLnBrk="0" hangingPunct="0">
                <a:defRPr/>
              </a:pPr>
              <a:r>
                <a:rPr lang="es-EC" sz="2000">
                  <a:solidFill>
                    <a:srgbClr val="000000"/>
                  </a:solidFill>
                  <a:latin typeface="+mn-lt"/>
                  <a:ea typeface="Times New Roman" pitchFamily="18" charset="0"/>
                  <a:cs typeface="Arial" pitchFamily="34" charset="0"/>
                </a:rPr>
                <a:t>20%</a:t>
              </a:r>
              <a:endParaRPr lang="es-EC" sz="4400">
                <a:latin typeface="+mn-lt"/>
              </a:endParaRPr>
            </a:p>
          </p:txBody>
        </p:sp>
        <p:sp>
          <p:nvSpPr>
            <p:cNvPr id="90125" name="Text Box 13"/>
            <p:cNvSpPr txBox="1">
              <a:spLocks noChangeArrowheads="1"/>
            </p:cNvSpPr>
            <p:nvPr/>
          </p:nvSpPr>
          <p:spPr bwMode="auto">
            <a:xfrm>
              <a:off x="2377" y="2783"/>
              <a:ext cx="2124" cy="854"/>
            </a:xfrm>
            <a:prstGeom prst="rect">
              <a:avLst/>
            </a:prstGeom>
            <a:noFill/>
            <a:ln w="9525">
              <a:noFill/>
              <a:miter lim="800000"/>
              <a:headEnd/>
              <a:tailEnd/>
            </a:ln>
          </p:spPr>
          <p:txBody>
            <a:bodyPr lIns="56693" tIns="28346" rIns="56693" bIns="28346">
              <a:spAutoFit/>
            </a:bodyPr>
            <a:lstStyle/>
            <a:p>
              <a:pPr eaLnBrk="0" hangingPunct="0">
                <a:defRPr/>
              </a:pPr>
              <a:r>
                <a:rPr lang="en-US" sz="2000" dirty="0">
                  <a:solidFill>
                    <a:srgbClr val="000000"/>
                  </a:solidFill>
                  <a:latin typeface="+mn-lt"/>
                  <a:ea typeface="Times New Roman" pitchFamily="18" charset="0"/>
                  <a:cs typeface="Arial" pitchFamily="34" charset="0"/>
                </a:rPr>
                <a:t>Producto</a:t>
              </a:r>
              <a:endParaRPr lang="es-ES" sz="2800" dirty="0">
                <a:latin typeface="+mn-lt"/>
              </a:endParaRPr>
            </a:p>
            <a:p>
              <a:pPr eaLnBrk="0" hangingPunct="0">
                <a:defRPr/>
              </a:pPr>
              <a:r>
                <a:rPr lang="en-US" sz="2000" dirty="0">
                  <a:solidFill>
                    <a:srgbClr val="000000"/>
                  </a:solidFill>
                  <a:latin typeface="+mn-lt"/>
                  <a:ea typeface="Times New Roman" pitchFamily="18" charset="0"/>
                  <a:cs typeface="Arial" pitchFamily="34" charset="0"/>
                </a:rPr>
                <a:t>20%</a:t>
              </a:r>
              <a:endParaRPr lang="en-US" sz="4400" dirty="0">
                <a:latin typeface="+mn-lt"/>
              </a:endParaRPr>
            </a:p>
          </p:txBody>
        </p:sp>
        <p:sp>
          <p:nvSpPr>
            <p:cNvPr id="90124" name="Text Box 12"/>
            <p:cNvSpPr txBox="1">
              <a:spLocks noChangeArrowheads="1"/>
            </p:cNvSpPr>
            <p:nvPr/>
          </p:nvSpPr>
          <p:spPr bwMode="auto">
            <a:xfrm>
              <a:off x="4790" y="5603"/>
              <a:ext cx="4343" cy="1321"/>
            </a:xfrm>
            <a:prstGeom prst="rect">
              <a:avLst/>
            </a:prstGeom>
            <a:noFill/>
            <a:ln w="9525">
              <a:noFill/>
              <a:miter lim="800000"/>
              <a:headEnd/>
              <a:tailEnd/>
            </a:ln>
          </p:spPr>
          <p:txBody>
            <a:bodyPr lIns="56693" tIns="28346" rIns="56693" bIns="28346">
              <a:spAutoFit/>
            </a:bodyPr>
            <a:lstStyle/>
            <a:p>
              <a:pPr eaLnBrk="0" hangingPunct="0">
                <a:defRPr/>
              </a:pPr>
              <a:r>
                <a:rPr lang="es-ES" sz="1600" dirty="0">
                  <a:solidFill>
                    <a:srgbClr val="000000"/>
                  </a:solidFill>
                  <a:latin typeface="+mn-lt"/>
                  <a:ea typeface="Times New Roman" pitchFamily="18" charset="0"/>
                  <a:cs typeface="Arial" pitchFamily="34" charset="0"/>
                </a:rPr>
                <a:t>Agilidad en caja  	42%</a:t>
              </a:r>
              <a:endParaRPr lang="es-ES" sz="2800" dirty="0">
                <a:latin typeface="+mn-lt"/>
              </a:endParaRPr>
            </a:p>
            <a:p>
              <a:pPr eaLnBrk="0" hangingPunct="0">
                <a:defRPr/>
              </a:pPr>
              <a:r>
                <a:rPr lang="es-ES" sz="1600" dirty="0">
                  <a:solidFill>
                    <a:srgbClr val="000000"/>
                  </a:solidFill>
                  <a:latin typeface="+mn-lt"/>
                  <a:ea typeface="Times New Roman" pitchFamily="18" charset="0"/>
                  <a:cs typeface="Arial" pitchFamily="34" charset="0"/>
                </a:rPr>
                <a:t>Precisión		 5%</a:t>
              </a:r>
              <a:endParaRPr lang="es-ES" sz="2800" dirty="0">
                <a:latin typeface="+mn-lt"/>
              </a:endParaRPr>
            </a:p>
            <a:p>
              <a:pPr eaLnBrk="0" hangingPunct="0">
                <a:defRPr/>
              </a:pPr>
              <a:r>
                <a:rPr lang="es-ES" sz="1600" dirty="0">
                  <a:solidFill>
                    <a:srgbClr val="000000"/>
                  </a:solidFill>
                  <a:latin typeface="+mn-lt"/>
                  <a:ea typeface="Times New Roman" pitchFamily="18" charset="0"/>
                  <a:cs typeface="Arial" pitchFamily="34" charset="0"/>
                </a:rPr>
                <a:t>Promociones	38%</a:t>
              </a:r>
              <a:endParaRPr lang="es-ES" sz="2800" dirty="0">
                <a:latin typeface="+mn-lt"/>
              </a:endParaRPr>
            </a:p>
            <a:p>
              <a:pPr eaLnBrk="0" hangingPunct="0">
                <a:defRPr/>
              </a:pPr>
              <a:r>
                <a:rPr lang="es-ES" sz="1600" dirty="0">
                  <a:solidFill>
                    <a:srgbClr val="000000"/>
                  </a:solidFill>
                  <a:latin typeface="+mn-lt"/>
                  <a:ea typeface="Times New Roman" pitchFamily="18" charset="0"/>
                  <a:cs typeface="Arial" pitchFamily="34" charset="0"/>
                </a:rPr>
                <a:t>		</a:t>
              </a:r>
              <a:endParaRPr lang="es-ES" sz="4400" dirty="0">
                <a:latin typeface="+mn-lt"/>
              </a:endParaRPr>
            </a:p>
          </p:txBody>
        </p:sp>
        <p:sp>
          <p:nvSpPr>
            <p:cNvPr id="90123" name="Text Box 11"/>
            <p:cNvSpPr txBox="1">
              <a:spLocks noChangeArrowheads="1"/>
            </p:cNvSpPr>
            <p:nvPr/>
          </p:nvSpPr>
          <p:spPr bwMode="auto">
            <a:xfrm>
              <a:off x="4659" y="7158"/>
              <a:ext cx="3990" cy="385"/>
            </a:xfrm>
            <a:prstGeom prst="rect">
              <a:avLst/>
            </a:prstGeom>
            <a:noFill/>
            <a:ln w="9525">
              <a:noFill/>
              <a:miter lim="800000"/>
              <a:headEnd/>
              <a:tailEnd/>
            </a:ln>
          </p:spPr>
          <p:txBody>
            <a:bodyPr lIns="56693" tIns="28346" rIns="56693" bIns="28346">
              <a:spAutoFit/>
            </a:bodyPr>
            <a:lstStyle/>
            <a:p>
              <a:pPr eaLnBrk="0" hangingPunct="0">
                <a:defRPr/>
              </a:pPr>
              <a:r>
                <a:rPr lang="es-ES" sz="1600">
                  <a:solidFill>
                    <a:srgbClr val="000000"/>
                  </a:solidFill>
                  <a:latin typeface="+mn-lt"/>
                  <a:ea typeface="Times New Roman" pitchFamily="18" charset="0"/>
                  <a:cs typeface="Arial" pitchFamily="34" charset="0"/>
                </a:rPr>
                <a:t>  Agilidad en atención	   48%</a:t>
              </a:r>
              <a:endParaRPr lang="es-ES" sz="4400">
                <a:latin typeface="+mn-lt"/>
              </a:endParaRPr>
            </a:p>
          </p:txBody>
        </p:sp>
        <p:sp>
          <p:nvSpPr>
            <p:cNvPr id="90122" name="Text Box 10"/>
            <p:cNvSpPr txBox="1">
              <a:spLocks noChangeArrowheads="1"/>
            </p:cNvSpPr>
            <p:nvPr/>
          </p:nvSpPr>
          <p:spPr bwMode="auto">
            <a:xfrm>
              <a:off x="4790" y="4046"/>
              <a:ext cx="4343" cy="1321"/>
            </a:xfrm>
            <a:prstGeom prst="rect">
              <a:avLst/>
            </a:prstGeom>
            <a:noFill/>
            <a:ln w="9525">
              <a:noFill/>
              <a:miter lim="800000"/>
              <a:headEnd/>
              <a:tailEnd/>
            </a:ln>
          </p:spPr>
          <p:txBody>
            <a:bodyPr lIns="56693" tIns="28346" rIns="56693" bIns="28346">
              <a:spAutoFit/>
            </a:bodyPr>
            <a:lstStyle/>
            <a:p>
              <a:pPr eaLnBrk="0" hangingPunct="0">
                <a:defRPr/>
              </a:pPr>
              <a:r>
                <a:rPr lang="es-ES" sz="1600" dirty="0">
                  <a:solidFill>
                    <a:srgbClr val="000000"/>
                  </a:solidFill>
                  <a:latin typeface="+mn-lt"/>
                  <a:ea typeface="Times New Roman" pitchFamily="18" charset="0"/>
                  <a:cs typeface="Arial" pitchFamily="34" charset="0"/>
                </a:rPr>
                <a:t>Atención		47%</a:t>
              </a:r>
              <a:endParaRPr lang="es-ES" sz="2800" dirty="0">
                <a:latin typeface="+mn-lt"/>
              </a:endParaRPr>
            </a:p>
            <a:p>
              <a:pPr eaLnBrk="0" hangingPunct="0">
                <a:defRPr/>
              </a:pPr>
              <a:r>
                <a:rPr lang="es-ES" sz="1600" dirty="0">
                  <a:solidFill>
                    <a:srgbClr val="000000"/>
                  </a:solidFill>
                  <a:latin typeface="+mn-lt"/>
                  <a:ea typeface="Times New Roman" pitchFamily="18" charset="0"/>
                  <a:cs typeface="Arial" pitchFamily="34" charset="0"/>
                </a:rPr>
                <a:t>Información	41%</a:t>
              </a:r>
              <a:endParaRPr lang="es-ES" sz="2800" dirty="0">
                <a:latin typeface="+mn-lt"/>
              </a:endParaRPr>
            </a:p>
            <a:p>
              <a:pPr eaLnBrk="0" hangingPunct="0">
                <a:defRPr/>
              </a:pPr>
              <a:r>
                <a:rPr lang="es-ES" sz="1600" dirty="0">
                  <a:solidFill>
                    <a:srgbClr val="000000"/>
                  </a:solidFill>
                  <a:latin typeface="+mn-lt"/>
                  <a:ea typeface="Times New Roman" pitchFamily="18" charset="0"/>
                  <a:cs typeface="Arial" pitchFamily="34" charset="0"/>
                </a:rPr>
                <a:t>Tiempo de Entrega	29%</a:t>
              </a:r>
              <a:endParaRPr lang="es-ES" sz="2800" dirty="0">
                <a:latin typeface="+mn-lt"/>
              </a:endParaRPr>
            </a:p>
            <a:p>
              <a:pPr eaLnBrk="0" hangingPunct="0">
                <a:defRPr/>
              </a:pPr>
              <a:r>
                <a:rPr lang="es-ES" sz="1600" dirty="0">
                  <a:solidFill>
                    <a:srgbClr val="000000"/>
                  </a:solidFill>
                  <a:latin typeface="+mn-lt"/>
                  <a:ea typeface="Times New Roman" pitchFamily="18" charset="0"/>
                  <a:cs typeface="Arial" pitchFamily="34" charset="0"/>
                </a:rPr>
                <a:t>Compras		73%</a:t>
              </a:r>
              <a:endParaRPr lang="es-ES" sz="4400" dirty="0">
                <a:latin typeface="+mn-lt"/>
              </a:endParaRPr>
            </a:p>
          </p:txBody>
        </p:sp>
        <p:sp>
          <p:nvSpPr>
            <p:cNvPr id="90121" name="Text Box 9"/>
            <p:cNvSpPr txBox="1">
              <a:spLocks noChangeArrowheads="1"/>
            </p:cNvSpPr>
            <p:nvPr/>
          </p:nvSpPr>
          <p:spPr bwMode="auto">
            <a:xfrm>
              <a:off x="9326" y="5603"/>
              <a:ext cx="3860" cy="1009"/>
            </a:xfrm>
            <a:prstGeom prst="rect">
              <a:avLst/>
            </a:prstGeom>
            <a:noFill/>
            <a:ln w="9525">
              <a:noFill/>
              <a:miter lim="800000"/>
              <a:headEnd/>
              <a:tailEnd/>
            </a:ln>
          </p:spPr>
          <p:txBody>
            <a:bodyPr lIns="56693" tIns="28346" rIns="56693" bIns="28346">
              <a:spAutoFit/>
            </a:bodyPr>
            <a:lstStyle/>
            <a:p>
              <a:pPr eaLnBrk="0" hangingPunct="0">
                <a:defRPr/>
              </a:pPr>
              <a:r>
                <a:rPr lang="es-ES" sz="1600">
                  <a:solidFill>
                    <a:srgbClr val="000000"/>
                  </a:solidFill>
                  <a:latin typeface="+mn-lt"/>
                  <a:ea typeface="Times New Roman" pitchFamily="18" charset="0"/>
                  <a:cs typeface="Arial" pitchFamily="34" charset="0"/>
                </a:rPr>
                <a:t>% tiempo en espera 5-10 min</a:t>
              </a:r>
              <a:endParaRPr lang="es-ES" sz="2800">
                <a:latin typeface="+mn-lt"/>
              </a:endParaRPr>
            </a:p>
            <a:p>
              <a:pPr eaLnBrk="0" hangingPunct="0">
                <a:defRPr/>
              </a:pPr>
              <a:r>
                <a:rPr lang="es-ES" sz="1600">
                  <a:solidFill>
                    <a:srgbClr val="000000"/>
                  </a:solidFill>
                  <a:latin typeface="+mn-lt"/>
                  <a:ea typeface="Times New Roman" pitchFamily="18" charset="0"/>
                  <a:cs typeface="Arial" pitchFamily="34" charset="0"/>
                </a:rPr>
                <a:t>% de solicitudes de facturación</a:t>
              </a:r>
              <a:endParaRPr lang="es-ES" sz="2800">
                <a:latin typeface="+mn-lt"/>
              </a:endParaRPr>
            </a:p>
            <a:p>
              <a:pPr eaLnBrk="0" hangingPunct="0">
                <a:defRPr/>
              </a:pPr>
              <a:r>
                <a:rPr lang="es-ES" sz="1600">
                  <a:solidFill>
                    <a:srgbClr val="000000"/>
                  </a:solidFill>
                  <a:latin typeface="+mn-lt"/>
                  <a:ea typeface="Times New Roman" pitchFamily="18" charset="0"/>
                  <a:cs typeface="Arial" pitchFamily="34" charset="0"/>
                </a:rPr>
                <a:t>% </a:t>
              </a:r>
              <a:r>
                <a:rPr lang="es-ES_tradnl" sz="1600">
                  <a:solidFill>
                    <a:srgbClr val="000000"/>
                  </a:solidFill>
                  <a:latin typeface="+mn-lt"/>
                  <a:ea typeface="Times New Roman" pitchFamily="18" charset="0"/>
                  <a:cs typeface="Arial" pitchFamily="34" charset="0"/>
                </a:rPr>
                <a:t>frecuencia de compra</a:t>
              </a:r>
              <a:endParaRPr lang="es-ES_tradnl" sz="4400">
                <a:latin typeface="+mn-lt"/>
              </a:endParaRPr>
            </a:p>
          </p:txBody>
        </p:sp>
        <p:sp>
          <p:nvSpPr>
            <p:cNvPr id="90120" name="Text Box 8"/>
            <p:cNvSpPr txBox="1">
              <a:spLocks noChangeArrowheads="1"/>
            </p:cNvSpPr>
            <p:nvPr/>
          </p:nvSpPr>
          <p:spPr bwMode="auto">
            <a:xfrm>
              <a:off x="9381" y="7043"/>
              <a:ext cx="4322" cy="385"/>
            </a:xfrm>
            <a:prstGeom prst="rect">
              <a:avLst/>
            </a:prstGeom>
            <a:noFill/>
            <a:ln w="9525">
              <a:noFill/>
              <a:miter lim="800000"/>
              <a:headEnd/>
              <a:tailEnd/>
            </a:ln>
          </p:spPr>
          <p:txBody>
            <a:bodyPr lIns="56693" tIns="28346" rIns="56693" bIns="28346">
              <a:spAutoFit/>
            </a:bodyPr>
            <a:lstStyle/>
            <a:p>
              <a:pPr eaLnBrk="0" hangingPunct="0">
                <a:defRPr/>
              </a:pPr>
              <a:r>
                <a:rPr lang="es-ES_tradnl" sz="1600" dirty="0">
                  <a:solidFill>
                    <a:srgbClr val="000000"/>
                  </a:solidFill>
                  <a:latin typeface="+mn-lt"/>
                  <a:ea typeface="Times New Roman" pitchFamily="18" charset="0"/>
                  <a:cs typeface="Arial" pitchFamily="34" charset="0"/>
                </a:rPr>
                <a:t>% de tiempo en espera 5-10 min</a:t>
              </a:r>
              <a:endParaRPr lang="es-ES_tradnl" sz="4400" dirty="0">
                <a:latin typeface="+mn-lt"/>
              </a:endParaRPr>
            </a:p>
          </p:txBody>
        </p:sp>
        <p:sp>
          <p:nvSpPr>
            <p:cNvPr id="90119" name="Text Box 7"/>
            <p:cNvSpPr txBox="1">
              <a:spLocks noChangeArrowheads="1"/>
            </p:cNvSpPr>
            <p:nvPr/>
          </p:nvSpPr>
          <p:spPr bwMode="auto">
            <a:xfrm>
              <a:off x="9326" y="3951"/>
              <a:ext cx="4084" cy="1295"/>
            </a:xfrm>
            <a:prstGeom prst="rect">
              <a:avLst/>
            </a:prstGeom>
            <a:noFill/>
            <a:ln w="9525">
              <a:noFill/>
              <a:miter lim="800000"/>
              <a:headEnd/>
              <a:tailEnd/>
            </a:ln>
          </p:spPr>
          <p:txBody>
            <a:bodyPr lIns="56693" tIns="28346" rIns="56693" bIns="28346"/>
            <a:lstStyle/>
            <a:p>
              <a:pPr eaLnBrk="0" hangingPunct="0">
                <a:defRPr/>
              </a:pPr>
              <a:r>
                <a:rPr lang="es-ES" sz="1600">
                  <a:solidFill>
                    <a:srgbClr val="000000"/>
                  </a:solidFill>
                  <a:latin typeface="+mn-lt"/>
                  <a:ea typeface="Times New Roman" pitchFamily="18" charset="0"/>
                  <a:cs typeface="Arial" pitchFamily="34" charset="0"/>
                </a:rPr>
                <a:t>% Atención del personal</a:t>
              </a:r>
              <a:endParaRPr lang="es-ES" sz="2800">
                <a:latin typeface="+mn-lt"/>
              </a:endParaRPr>
            </a:p>
            <a:p>
              <a:pPr eaLnBrk="0" hangingPunct="0">
                <a:defRPr/>
              </a:pPr>
              <a:r>
                <a:rPr lang="es-ES" sz="1600">
                  <a:solidFill>
                    <a:srgbClr val="000000"/>
                  </a:solidFill>
                  <a:latin typeface="+mn-lt"/>
                  <a:ea typeface="Times New Roman" pitchFamily="18" charset="0"/>
                  <a:cs typeface="Arial" pitchFamily="34" charset="0"/>
                </a:rPr>
                <a:t>% Información del producto</a:t>
              </a:r>
              <a:endParaRPr lang="es-ES" sz="2800">
                <a:latin typeface="+mn-lt"/>
              </a:endParaRPr>
            </a:p>
            <a:p>
              <a:pPr eaLnBrk="0" hangingPunct="0">
                <a:defRPr/>
              </a:pPr>
              <a:r>
                <a:rPr lang="es-ES" sz="1600">
                  <a:solidFill>
                    <a:srgbClr val="000000"/>
                  </a:solidFill>
                  <a:latin typeface="+mn-lt"/>
                  <a:ea typeface="Times New Roman" pitchFamily="18" charset="0"/>
                  <a:cs typeface="Arial" pitchFamily="34" charset="0"/>
                </a:rPr>
                <a:t>%  tiempo de entrega</a:t>
              </a:r>
              <a:endParaRPr lang="es-ES" sz="2800">
                <a:latin typeface="+mn-lt"/>
              </a:endParaRPr>
            </a:p>
            <a:p>
              <a:pPr eaLnBrk="0" hangingPunct="0">
                <a:defRPr/>
              </a:pPr>
              <a:r>
                <a:rPr lang="es-ES" sz="1600">
                  <a:solidFill>
                    <a:srgbClr val="000000"/>
                  </a:solidFill>
                  <a:latin typeface="+mn-lt"/>
                  <a:ea typeface="Times New Roman" pitchFamily="18" charset="0"/>
                  <a:cs typeface="Arial" pitchFamily="34" charset="0"/>
                </a:rPr>
                <a:t>% personas que realizaron compras</a:t>
              </a:r>
              <a:endParaRPr lang="es-ES" sz="2800">
                <a:latin typeface="+mn-lt"/>
              </a:endParaRPr>
            </a:p>
            <a:p>
              <a:pPr eaLnBrk="0" hangingPunct="0">
                <a:defRPr/>
              </a:pPr>
              <a:endParaRPr lang="es-ES" sz="4400">
                <a:latin typeface="+mn-lt"/>
              </a:endParaRPr>
            </a:p>
          </p:txBody>
        </p:sp>
        <p:sp>
          <p:nvSpPr>
            <p:cNvPr id="90118" name="Text Box 6"/>
            <p:cNvSpPr txBox="1">
              <a:spLocks noChangeArrowheads="1"/>
            </p:cNvSpPr>
            <p:nvPr/>
          </p:nvSpPr>
          <p:spPr bwMode="auto">
            <a:xfrm>
              <a:off x="2377" y="4143"/>
              <a:ext cx="1930" cy="854"/>
            </a:xfrm>
            <a:prstGeom prst="rect">
              <a:avLst/>
            </a:prstGeom>
            <a:noFill/>
            <a:ln w="9525">
              <a:noFill/>
              <a:miter lim="800000"/>
              <a:headEnd/>
              <a:tailEnd/>
            </a:ln>
          </p:spPr>
          <p:txBody>
            <a:bodyPr lIns="56693" tIns="28346" rIns="56693" bIns="28346">
              <a:spAutoFit/>
            </a:bodyPr>
            <a:lstStyle/>
            <a:p>
              <a:pPr eaLnBrk="0" hangingPunct="0">
                <a:defRPr/>
              </a:pPr>
              <a:r>
                <a:rPr lang="en-US" sz="2000" dirty="0">
                  <a:solidFill>
                    <a:srgbClr val="000000"/>
                  </a:solidFill>
                  <a:latin typeface="+mn-lt"/>
                  <a:ea typeface="Times New Roman" pitchFamily="18" charset="0"/>
                  <a:cs typeface="Arial" pitchFamily="34" charset="0"/>
                </a:rPr>
                <a:t>Ventas</a:t>
              </a:r>
              <a:endParaRPr lang="es-ES" sz="2800" dirty="0">
                <a:latin typeface="+mn-lt"/>
              </a:endParaRPr>
            </a:p>
            <a:p>
              <a:pPr eaLnBrk="0" hangingPunct="0">
                <a:defRPr/>
              </a:pPr>
              <a:r>
                <a:rPr lang="en-US" sz="2000" dirty="0">
                  <a:solidFill>
                    <a:srgbClr val="000000"/>
                  </a:solidFill>
                  <a:latin typeface="+mn-lt"/>
                  <a:ea typeface="Times New Roman" pitchFamily="18" charset="0"/>
                  <a:cs typeface="Arial" pitchFamily="34" charset="0"/>
                </a:rPr>
                <a:t>25%</a:t>
              </a:r>
              <a:endParaRPr lang="en-US" sz="4400" dirty="0">
                <a:latin typeface="+mn-lt"/>
              </a:endParaRPr>
            </a:p>
          </p:txBody>
        </p:sp>
        <p:sp>
          <p:nvSpPr>
            <p:cNvPr id="90117" name="Text Box 5"/>
            <p:cNvSpPr txBox="1">
              <a:spLocks noChangeArrowheads="1"/>
            </p:cNvSpPr>
            <p:nvPr/>
          </p:nvSpPr>
          <p:spPr bwMode="auto">
            <a:xfrm>
              <a:off x="4790" y="2882"/>
              <a:ext cx="4343" cy="1011"/>
            </a:xfrm>
            <a:prstGeom prst="rect">
              <a:avLst/>
            </a:prstGeom>
            <a:noFill/>
            <a:ln w="9525">
              <a:noFill/>
              <a:miter lim="800000"/>
              <a:headEnd/>
              <a:tailEnd/>
            </a:ln>
          </p:spPr>
          <p:txBody>
            <a:bodyPr lIns="56693" tIns="28346" rIns="56693" bIns="28346">
              <a:spAutoFit/>
            </a:bodyPr>
            <a:lstStyle/>
            <a:p>
              <a:pPr eaLnBrk="0" hangingPunct="0">
                <a:defRPr/>
              </a:pPr>
              <a:r>
                <a:rPr lang="es-ES" sz="1600" dirty="0">
                  <a:solidFill>
                    <a:srgbClr val="000000"/>
                  </a:solidFill>
                  <a:latin typeface="+mn-lt"/>
                  <a:ea typeface="Times New Roman" pitchFamily="18" charset="0"/>
                  <a:cs typeface="Arial" pitchFamily="34" charset="0"/>
                </a:rPr>
                <a:t>Confianza		95%</a:t>
              </a:r>
              <a:endParaRPr lang="es-ES" sz="2800" dirty="0">
                <a:latin typeface="+mn-lt"/>
              </a:endParaRPr>
            </a:p>
            <a:p>
              <a:pPr eaLnBrk="0" hangingPunct="0">
                <a:defRPr/>
              </a:pPr>
              <a:r>
                <a:rPr lang="es-ES" sz="1600" dirty="0">
                  <a:solidFill>
                    <a:srgbClr val="000000"/>
                  </a:solidFill>
                  <a:latin typeface="+mn-lt"/>
                  <a:ea typeface="Times New Roman" pitchFamily="18" charset="0"/>
                  <a:cs typeface="Arial" pitchFamily="34" charset="0"/>
                </a:rPr>
                <a:t>Empaque		2%</a:t>
              </a:r>
              <a:endParaRPr lang="es-ES" sz="2800" dirty="0">
                <a:latin typeface="+mn-lt"/>
              </a:endParaRPr>
            </a:p>
            <a:p>
              <a:pPr eaLnBrk="0" hangingPunct="0">
                <a:defRPr/>
              </a:pPr>
              <a:r>
                <a:rPr lang="es-ES" sz="1600" dirty="0">
                  <a:solidFill>
                    <a:srgbClr val="000000"/>
                  </a:solidFill>
                  <a:latin typeface="+mn-lt"/>
                  <a:ea typeface="Times New Roman" pitchFamily="18" charset="0"/>
                  <a:cs typeface="Arial" pitchFamily="34" charset="0"/>
                </a:rPr>
                <a:t>Conocimiento	41%                           </a:t>
              </a:r>
              <a:endParaRPr lang="es-ES" sz="4400" dirty="0">
                <a:latin typeface="+mn-lt"/>
              </a:endParaRPr>
            </a:p>
          </p:txBody>
        </p:sp>
        <p:sp>
          <p:nvSpPr>
            <p:cNvPr id="90116" name="Text Box 4"/>
            <p:cNvSpPr txBox="1">
              <a:spLocks noChangeArrowheads="1"/>
            </p:cNvSpPr>
            <p:nvPr/>
          </p:nvSpPr>
          <p:spPr bwMode="auto">
            <a:xfrm>
              <a:off x="4659" y="7551"/>
              <a:ext cx="4217" cy="1009"/>
            </a:xfrm>
            <a:prstGeom prst="rect">
              <a:avLst/>
            </a:prstGeom>
            <a:noFill/>
            <a:ln w="9525">
              <a:noFill/>
              <a:miter lim="800000"/>
              <a:headEnd/>
              <a:tailEnd/>
            </a:ln>
          </p:spPr>
          <p:txBody>
            <a:bodyPr lIns="56693" tIns="28346" rIns="56693" bIns="28346">
              <a:spAutoFit/>
            </a:bodyPr>
            <a:lstStyle/>
            <a:p>
              <a:pPr eaLnBrk="0" hangingPunct="0">
                <a:defRPr/>
              </a:pPr>
              <a:r>
                <a:rPr lang="es-ES_tradnl" sz="1600" dirty="0">
                  <a:solidFill>
                    <a:srgbClr val="000000"/>
                  </a:solidFill>
                  <a:latin typeface="+mn-lt"/>
                  <a:ea typeface="Times New Roman" pitchFamily="18" charset="0"/>
                  <a:cs typeface="Arial" pitchFamily="34" charset="0"/>
                </a:rPr>
                <a:t>  Decoración</a:t>
              </a:r>
              <a:r>
                <a:rPr lang="es-ES" sz="1600" dirty="0">
                  <a:solidFill>
                    <a:srgbClr val="000000"/>
                  </a:solidFill>
                  <a:latin typeface="+mn-lt"/>
                  <a:ea typeface="Times New Roman" pitchFamily="18" charset="0"/>
                  <a:cs typeface="Arial" pitchFamily="34" charset="0"/>
                </a:rPr>
                <a:t>	   38%</a:t>
              </a:r>
              <a:endParaRPr lang="es-ES" sz="2800" dirty="0">
                <a:latin typeface="+mn-lt"/>
              </a:endParaRPr>
            </a:p>
            <a:p>
              <a:pPr eaLnBrk="0" hangingPunct="0">
                <a:defRPr/>
              </a:pPr>
              <a:r>
                <a:rPr lang="es-ES" sz="1600" dirty="0">
                  <a:solidFill>
                    <a:srgbClr val="000000"/>
                  </a:solidFill>
                  <a:latin typeface="+mn-lt"/>
                  <a:ea typeface="Times New Roman" pitchFamily="18" charset="0"/>
                  <a:cs typeface="Arial" pitchFamily="34" charset="0"/>
                </a:rPr>
                <a:t>	</a:t>
              </a:r>
              <a:endParaRPr lang="es-ES" sz="2800" dirty="0">
                <a:latin typeface="+mn-lt"/>
              </a:endParaRPr>
            </a:p>
            <a:p>
              <a:pPr eaLnBrk="0" hangingPunct="0">
                <a:defRPr/>
              </a:pPr>
              <a:r>
                <a:rPr lang="es-ES" sz="1600" dirty="0">
                  <a:solidFill>
                    <a:srgbClr val="000000"/>
                  </a:solidFill>
                  <a:latin typeface="+mn-lt"/>
                  <a:ea typeface="Times New Roman" pitchFamily="18" charset="0"/>
                  <a:cs typeface="Arial" pitchFamily="34" charset="0"/>
                </a:rPr>
                <a:t>  Capacidad	   69%</a:t>
              </a:r>
              <a:endParaRPr lang="es-ES" sz="4400" dirty="0">
                <a:latin typeface="+mn-lt"/>
              </a:endParaRPr>
            </a:p>
          </p:txBody>
        </p:sp>
        <p:sp>
          <p:nvSpPr>
            <p:cNvPr id="90115" name="Text Box 3"/>
            <p:cNvSpPr txBox="1">
              <a:spLocks noChangeArrowheads="1"/>
            </p:cNvSpPr>
            <p:nvPr/>
          </p:nvSpPr>
          <p:spPr bwMode="auto">
            <a:xfrm>
              <a:off x="9326" y="7551"/>
              <a:ext cx="4686" cy="1009"/>
            </a:xfrm>
            <a:prstGeom prst="rect">
              <a:avLst/>
            </a:prstGeom>
            <a:noFill/>
            <a:ln w="9525">
              <a:noFill/>
              <a:miter lim="800000"/>
              <a:headEnd/>
              <a:tailEnd/>
            </a:ln>
          </p:spPr>
          <p:txBody>
            <a:bodyPr lIns="56693" tIns="28346" rIns="56693" bIns="28346">
              <a:spAutoFit/>
            </a:bodyPr>
            <a:lstStyle/>
            <a:p>
              <a:pPr eaLnBrk="0" hangingPunct="0">
                <a:defRPr/>
              </a:pPr>
              <a:r>
                <a:rPr lang="es-ES" sz="1600" dirty="0">
                  <a:solidFill>
                    <a:srgbClr val="000000"/>
                  </a:solidFill>
                  <a:latin typeface="+mn-lt"/>
                  <a:ea typeface="Times New Roman" pitchFamily="18" charset="0"/>
                  <a:cs typeface="Arial" pitchFamily="34" charset="0"/>
                </a:rPr>
                <a:t>% remodelación del local</a:t>
              </a:r>
              <a:endParaRPr lang="es-ES" sz="2800" dirty="0">
                <a:latin typeface="+mn-lt"/>
              </a:endParaRPr>
            </a:p>
            <a:p>
              <a:pPr eaLnBrk="0" hangingPunct="0">
                <a:defRPr/>
              </a:pPr>
              <a:endParaRPr lang="es-ES" sz="1600" dirty="0">
                <a:solidFill>
                  <a:srgbClr val="000000"/>
                </a:solidFill>
                <a:latin typeface="+mn-lt"/>
                <a:ea typeface="Times New Roman" pitchFamily="18" charset="0"/>
                <a:cs typeface="Arial" pitchFamily="34" charset="0"/>
              </a:endParaRPr>
            </a:p>
            <a:p>
              <a:pPr eaLnBrk="0" hangingPunct="0">
                <a:defRPr/>
              </a:pPr>
              <a:r>
                <a:rPr lang="es-ES" sz="1600" dirty="0">
                  <a:solidFill>
                    <a:srgbClr val="000000"/>
                  </a:solidFill>
                  <a:latin typeface="+mn-lt"/>
                  <a:ea typeface="Times New Roman" pitchFamily="18" charset="0"/>
                  <a:cs typeface="Arial" pitchFamily="34" charset="0"/>
                </a:rPr>
                <a:t>% aceptación de tarjeta de descuento</a:t>
              </a:r>
              <a:endParaRPr lang="es-ES" sz="4400" dirty="0">
                <a:latin typeface="+mn-lt"/>
              </a:endParaRPr>
            </a:p>
          </p:txBody>
        </p:sp>
        <p:sp>
          <p:nvSpPr>
            <p:cNvPr id="90114" name="Text Box 2"/>
            <p:cNvSpPr txBox="1">
              <a:spLocks noChangeArrowheads="1"/>
            </p:cNvSpPr>
            <p:nvPr/>
          </p:nvSpPr>
          <p:spPr bwMode="auto">
            <a:xfrm>
              <a:off x="9326" y="2882"/>
              <a:ext cx="4583" cy="1070"/>
            </a:xfrm>
            <a:prstGeom prst="rect">
              <a:avLst/>
            </a:prstGeom>
            <a:noFill/>
            <a:ln w="9525">
              <a:noFill/>
              <a:miter lim="800000"/>
              <a:headEnd/>
              <a:tailEnd/>
            </a:ln>
          </p:spPr>
          <p:txBody>
            <a:bodyPr lIns="56693" tIns="28346" rIns="56693" bIns="28346"/>
            <a:lstStyle/>
            <a:p>
              <a:pPr eaLnBrk="0" hangingPunct="0">
                <a:defRPr/>
              </a:pPr>
              <a:r>
                <a:rPr lang="es-ES" sz="1600" dirty="0">
                  <a:solidFill>
                    <a:srgbClr val="000000"/>
                  </a:solidFill>
                  <a:latin typeface="+mn-lt"/>
                  <a:ea typeface="Times New Roman" pitchFamily="18" charset="0"/>
                  <a:cs typeface="Arial" pitchFamily="34" charset="0"/>
                </a:rPr>
                <a:t>% Fiabilidad de los productos</a:t>
              </a:r>
              <a:endParaRPr lang="es-ES" sz="2800" dirty="0">
                <a:latin typeface="+mn-lt"/>
              </a:endParaRPr>
            </a:p>
            <a:p>
              <a:pPr eaLnBrk="0" hangingPunct="0">
                <a:defRPr/>
              </a:pPr>
              <a:r>
                <a:rPr lang="es-ES" sz="1600" dirty="0">
                  <a:solidFill>
                    <a:srgbClr val="000000"/>
                  </a:solidFill>
                  <a:latin typeface="+mn-lt"/>
                  <a:ea typeface="Times New Roman" pitchFamily="18" charset="0"/>
                  <a:cs typeface="Arial" pitchFamily="34" charset="0"/>
                </a:rPr>
                <a:t>% Devoluciones</a:t>
              </a:r>
              <a:endParaRPr lang="es-ES" sz="2800" dirty="0">
                <a:latin typeface="+mn-lt"/>
              </a:endParaRPr>
            </a:p>
            <a:p>
              <a:pPr eaLnBrk="0" hangingPunct="0">
                <a:defRPr/>
              </a:pPr>
              <a:r>
                <a:rPr lang="es-ES" sz="1600" dirty="0">
                  <a:solidFill>
                    <a:srgbClr val="000000"/>
                  </a:solidFill>
                  <a:latin typeface="+mn-lt"/>
                  <a:ea typeface="Times New Roman" pitchFamily="18" charset="0"/>
                  <a:cs typeface="Arial" pitchFamily="34" charset="0"/>
                </a:rPr>
                <a:t>Observaciones de administradoras</a:t>
              </a:r>
              <a:endParaRPr lang="es-ES" sz="4400" dirty="0">
                <a:latin typeface="+mn-lt"/>
              </a:endParaRPr>
            </a:p>
          </p:txBody>
        </p:sp>
      </p:grpSp>
      <p:pic>
        <p:nvPicPr>
          <p:cNvPr id="89092" name="3 Marcador de contenido" descr="logoayrpaint.bmp"/>
          <p:cNvPicPr>
            <a:picLocks noChangeAspect="1"/>
          </p:cNvPicPr>
          <p:nvPr/>
        </p:nvPicPr>
        <p:blipFill>
          <a:blip r:embed="rId2"/>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Título"/>
          <p:cNvSpPr>
            <a:spLocks noGrp="1"/>
          </p:cNvSpPr>
          <p:nvPr>
            <p:ph type="title"/>
          </p:nvPr>
        </p:nvSpPr>
        <p:spPr>
          <a:xfrm>
            <a:off x="612775" y="228600"/>
            <a:ext cx="8153400" cy="990600"/>
          </a:xfrm>
        </p:spPr>
        <p:txBody>
          <a:bodyPr/>
          <a:lstStyle/>
          <a:p>
            <a:r>
              <a:rPr lang="es-ES" sz="3600" b="1" smtClean="0"/>
              <a:t>Estrategia Operativa de Marketing</a:t>
            </a:r>
          </a:p>
        </p:txBody>
      </p:sp>
      <p:sp>
        <p:nvSpPr>
          <p:cNvPr id="90115" name="2 Marcador de contenido"/>
          <p:cNvSpPr>
            <a:spLocks noGrp="1"/>
          </p:cNvSpPr>
          <p:nvPr>
            <p:ph sz="quarter" idx="1"/>
          </p:nvPr>
        </p:nvSpPr>
        <p:spPr>
          <a:xfrm>
            <a:off x="571500" y="1785938"/>
            <a:ext cx="8153400" cy="4495800"/>
          </a:xfrm>
        </p:spPr>
        <p:txBody>
          <a:bodyPr/>
          <a:lstStyle/>
          <a:p>
            <a:pPr algn="just"/>
            <a:r>
              <a:rPr lang="es-ES" sz="2400" smtClean="0"/>
              <a:t>Estrategia de fortalecimiento del posicionamiento y la diferenciación de la empresa</a:t>
            </a:r>
          </a:p>
          <a:p>
            <a:pPr algn="just"/>
            <a:r>
              <a:rPr lang="es-ES" sz="2400" smtClean="0"/>
              <a:t>Acciones de servicios personalizados para el cliente y estrategia CRM</a:t>
            </a:r>
          </a:p>
          <a:p>
            <a:pPr algn="just"/>
            <a:r>
              <a:rPr lang="es-ES" sz="2400" smtClean="0"/>
              <a:t>Estrategias de mejoramiento de servicios de venta y postventa</a:t>
            </a:r>
          </a:p>
          <a:p>
            <a:pPr algn="just"/>
            <a:r>
              <a:rPr lang="es-ES" sz="2400" smtClean="0"/>
              <a:t>Combinación de productos, precios y promociones</a:t>
            </a:r>
          </a:p>
          <a:p>
            <a:pPr algn="just"/>
            <a:r>
              <a:rPr lang="es-ES" sz="2400" smtClean="0"/>
              <a:t>Estrategias de comunicación y publicidad</a:t>
            </a:r>
          </a:p>
          <a:p>
            <a:pPr>
              <a:buFont typeface="Wingdings" pitchFamily="2" charset="2"/>
              <a:buNone/>
            </a:pPr>
            <a:endParaRPr lang="es-ES" smtClean="0"/>
          </a:p>
        </p:txBody>
      </p:sp>
      <p:pic>
        <p:nvPicPr>
          <p:cNvPr id="90116" name="3 Marcador de contenido" descr="logoayrpaint.bmp"/>
          <p:cNvPicPr>
            <a:picLocks noChangeAspect="1"/>
          </p:cNvPicPr>
          <p:nvPr/>
        </p:nvPicPr>
        <p:blipFill>
          <a:blip r:embed="rId2"/>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Título"/>
          <p:cNvSpPr>
            <a:spLocks noGrp="1"/>
          </p:cNvSpPr>
          <p:nvPr>
            <p:ph type="title"/>
          </p:nvPr>
        </p:nvSpPr>
        <p:spPr>
          <a:xfrm>
            <a:off x="612775" y="228600"/>
            <a:ext cx="8153400" cy="990600"/>
          </a:xfrm>
        </p:spPr>
        <p:txBody>
          <a:bodyPr/>
          <a:lstStyle/>
          <a:p>
            <a:r>
              <a:rPr lang="es-ES" sz="3600" b="1" smtClean="0"/>
              <a:t>Estrategia de Posicionamiento y Diferenciación</a:t>
            </a:r>
          </a:p>
        </p:txBody>
      </p:sp>
      <p:sp>
        <p:nvSpPr>
          <p:cNvPr id="91139" name="2 Marcador de contenido"/>
          <p:cNvSpPr>
            <a:spLocks noGrp="1"/>
          </p:cNvSpPr>
          <p:nvPr>
            <p:ph sz="quarter" idx="1"/>
          </p:nvPr>
        </p:nvSpPr>
        <p:spPr>
          <a:xfrm>
            <a:off x="612775" y="1600200"/>
            <a:ext cx="8153400" cy="2328863"/>
          </a:xfrm>
        </p:spPr>
        <p:txBody>
          <a:bodyPr/>
          <a:lstStyle/>
          <a:p>
            <a:r>
              <a:rPr lang="es-ES" sz="2400" smtClean="0"/>
              <a:t>LEMA ACTUAL: “Un aroma siempre genera un recuerdo”</a:t>
            </a:r>
          </a:p>
          <a:p>
            <a:r>
              <a:rPr lang="es-ES" sz="2400" smtClean="0"/>
              <a:t>LEMA NUEVO: “Un aroma que se recuerda”</a:t>
            </a:r>
          </a:p>
          <a:p>
            <a:r>
              <a:rPr lang="es-ES" sz="2400" smtClean="0"/>
              <a:t>Así mismo se fortalecerá los colores de la compañía, dado esto tenemos:</a:t>
            </a:r>
          </a:p>
          <a:p>
            <a:r>
              <a:rPr lang="es-ES" sz="2400" smtClean="0"/>
              <a:t>COLORES A UTILIZAR: Fucsia, negro y blanco</a:t>
            </a:r>
          </a:p>
        </p:txBody>
      </p:sp>
      <p:sp>
        <p:nvSpPr>
          <p:cNvPr id="9114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grpSp>
        <p:nvGrpSpPr>
          <p:cNvPr id="91141" name="Group 1"/>
          <p:cNvGrpSpPr>
            <a:grpSpLocks/>
          </p:cNvGrpSpPr>
          <p:nvPr/>
        </p:nvGrpSpPr>
        <p:grpSpPr bwMode="auto">
          <a:xfrm>
            <a:off x="3000375" y="4071938"/>
            <a:ext cx="3124200" cy="638175"/>
            <a:chOff x="2685" y="10800"/>
            <a:chExt cx="4920" cy="1005"/>
          </a:xfrm>
        </p:grpSpPr>
        <p:sp>
          <p:nvSpPr>
            <p:cNvPr id="91145" name="Rectangle 4"/>
            <p:cNvSpPr>
              <a:spLocks noChangeArrowheads="1"/>
            </p:cNvSpPr>
            <p:nvPr/>
          </p:nvSpPr>
          <p:spPr bwMode="auto">
            <a:xfrm>
              <a:off x="2685" y="10800"/>
              <a:ext cx="1620" cy="1005"/>
            </a:xfrm>
            <a:prstGeom prst="rect">
              <a:avLst/>
            </a:prstGeom>
            <a:solidFill>
              <a:srgbClr val="FF3399"/>
            </a:solidFill>
            <a:ln w="9525">
              <a:solidFill>
                <a:srgbClr val="000000"/>
              </a:solidFill>
              <a:miter lim="800000"/>
              <a:headEnd/>
              <a:tailEnd/>
            </a:ln>
          </p:spPr>
          <p:txBody>
            <a:bodyPr/>
            <a:lstStyle/>
            <a:p>
              <a:endParaRPr lang="es-EC"/>
            </a:p>
          </p:txBody>
        </p:sp>
        <p:sp>
          <p:nvSpPr>
            <p:cNvPr id="91146" name="Rectangle 3"/>
            <p:cNvSpPr>
              <a:spLocks noChangeArrowheads="1"/>
            </p:cNvSpPr>
            <p:nvPr/>
          </p:nvSpPr>
          <p:spPr bwMode="auto">
            <a:xfrm>
              <a:off x="4335" y="10800"/>
              <a:ext cx="1620" cy="1005"/>
            </a:xfrm>
            <a:prstGeom prst="rect">
              <a:avLst/>
            </a:prstGeom>
            <a:solidFill>
              <a:srgbClr val="FFFFFF"/>
            </a:solidFill>
            <a:ln w="9525">
              <a:solidFill>
                <a:srgbClr val="000000"/>
              </a:solidFill>
              <a:miter lim="800000"/>
              <a:headEnd/>
              <a:tailEnd/>
            </a:ln>
          </p:spPr>
          <p:txBody>
            <a:bodyPr/>
            <a:lstStyle/>
            <a:p>
              <a:endParaRPr lang="es-EC"/>
            </a:p>
          </p:txBody>
        </p:sp>
        <p:sp>
          <p:nvSpPr>
            <p:cNvPr id="91147" name="Rectangle 2"/>
            <p:cNvSpPr>
              <a:spLocks noChangeArrowheads="1"/>
            </p:cNvSpPr>
            <p:nvPr/>
          </p:nvSpPr>
          <p:spPr bwMode="auto">
            <a:xfrm>
              <a:off x="5985" y="10800"/>
              <a:ext cx="1620" cy="1005"/>
            </a:xfrm>
            <a:prstGeom prst="rect">
              <a:avLst/>
            </a:prstGeom>
            <a:solidFill>
              <a:srgbClr val="000000"/>
            </a:solidFill>
            <a:ln w="9525">
              <a:solidFill>
                <a:srgbClr val="000000"/>
              </a:solidFill>
              <a:miter lim="800000"/>
              <a:headEnd/>
              <a:tailEnd/>
            </a:ln>
          </p:spPr>
          <p:txBody>
            <a:bodyPr/>
            <a:lstStyle/>
            <a:p>
              <a:endParaRPr lang="es-EC"/>
            </a:p>
          </p:txBody>
        </p:sp>
      </p:grpSp>
      <p:pic>
        <p:nvPicPr>
          <p:cNvPr id="91142" name="Picture 6" descr="logoayrpaint.bmp"/>
          <p:cNvPicPr>
            <a:picLocks noChangeAspect="1" noChangeArrowheads="1"/>
          </p:cNvPicPr>
          <p:nvPr/>
        </p:nvPicPr>
        <p:blipFill>
          <a:blip r:embed="rId2"/>
          <a:srcRect b="18694"/>
          <a:stretch>
            <a:fillRect/>
          </a:stretch>
        </p:blipFill>
        <p:spPr bwMode="auto">
          <a:xfrm>
            <a:off x="2214563" y="4857750"/>
            <a:ext cx="4714875" cy="790575"/>
          </a:xfrm>
          <a:prstGeom prst="rect">
            <a:avLst/>
          </a:prstGeom>
          <a:noFill/>
          <a:ln w="9525">
            <a:noFill/>
            <a:miter lim="800000"/>
            <a:headEnd/>
            <a:tailEnd/>
          </a:ln>
        </p:spPr>
      </p:pic>
      <p:sp>
        <p:nvSpPr>
          <p:cNvPr id="91143" name="Text Box 7"/>
          <p:cNvSpPr txBox="1">
            <a:spLocks noChangeArrowheads="1"/>
          </p:cNvSpPr>
          <p:nvPr/>
        </p:nvSpPr>
        <p:spPr bwMode="auto">
          <a:xfrm>
            <a:off x="2500313" y="5715000"/>
            <a:ext cx="3913187" cy="395288"/>
          </a:xfrm>
          <a:prstGeom prst="rect">
            <a:avLst/>
          </a:prstGeom>
          <a:solidFill>
            <a:srgbClr val="FF3399"/>
          </a:solidFill>
          <a:ln w="9525">
            <a:noFill/>
            <a:miter lim="800000"/>
            <a:headEnd/>
            <a:tailEnd/>
          </a:ln>
        </p:spPr>
        <p:txBody>
          <a:bodyPr lIns="36000" tIns="36000" rIns="36000" bIns="36000"/>
          <a:lstStyle/>
          <a:p>
            <a:pPr algn="ctr">
              <a:spcAft>
                <a:spcPts val="1000"/>
              </a:spcAft>
            </a:pPr>
            <a:r>
              <a:rPr lang="es-ES">
                <a:latin typeface="Lucida Calligraphy" pitchFamily="66" charset="0"/>
              </a:rPr>
              <a:t>Un aroma que se recuerda</a:t>
            </a:r>
            <a:endParaRPr lang="es-ES"/>
          </a:p>
        </p:txBody>
      </p:sp>
      <p:pic>
        <p:nvPicPr>
          <p:cNvPr id="91144" name="3 Marcador de contenido" descr="logoayrpaint.bmp"/>
          <p:cNvPicPr>
            <a:picLocks noChangeAspect="1"/>
          </p:cNvPicPr>
          <p:nvPr/>
        </p:nvPicPr>
        <p:blipFill>
          <a:blip r:embed="rId2"/>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Título"/>
          <p:cNvSpPr>
            <a:spLocks noGrp="1"/>
          </p:cNvSpPr>
          <p:nvPr>
            <p:ph type="title"/>
          </p:nvPr>
        </p:nvSpPr>
        <p:spPr>
          <a:xfrm>
            <a:off x="612775" y="228600"/>
            <a:ext cx="8153400" cy="990600"/>
          </a:xfrm>
        </p:spPr>
        <p:txBody>
          <a:bodyPr/>
          <a:lstStyle/>
          <a:p>
            <a:r>
              <a:rPr lang="es-ES" sz="3600" b="1" smtClean="0"/>
              <a:t>Estrategia de Servicios Personalizados y CRM</a:t>
            </a:r>
          </a:p>
        </p:txBody>
      </p:sp>
      <p:sp>
        <p:nvSpPr>
          <p:cNvPr id="92163" name="2 Marcador de contenido"/>
          <p:cNvSpPr>
            <a:spLocks noGrp="1"/>
          </p:cNvSpPr>
          <p:nvPr>
            <p:ph sz="quarter" idx="1"/>
          </p:nvPr>
        </p:nvSpPr>
        <p:spPr>
          <a:xfrm>
            <a:off x="612775" y="1600200"/>
            <a:ext cx="8153400" cy="4495800"/>
          </a:xfrm>
        </p:spPr>
        <p:txBody>
          <a:bodyPr/>
          <a:lstStyle/>
          <a:p>
            <a:pPr algn="just"/>
            <a:r>
              <a:rPr lang="es-ES" sz="2400" smtClean="0"/>
              <a:t>La gerencia debe haber tomado conciencia de la necesidad e importancia de mantener una relación estable y duradera con los clientes, la cual se potencializa con la personalización e individualización de las relaciones, que entrarán a programarse gracias a la accesibilidad a nuevas tecnologías y en el marco de nuevos conceptos mercadológicos.   </a:t>
            </a:r>
          </a:p>
          <a:p>
            <a:pPr algn="just"/>
            <a:r>
              <a:rPr lang="es-ES" sz="2400" smtClean="0"/>
              <a:t>Así tenemos que para lograr esto será necesario implementar una estrategia CRM, considerando en el proyecto aspectos operativos, tecnológicos y presupuestales.</a:t>
            </a:r>
          </a:p>
          <a:p>
            <a:pPr algn="just">
              <a:buFont typeface="Wingdings" pitchFamily="2" charset="2"/>
              <a:buNone/>
            </a:pPr>
            <a:endParaRPr lang="es-ES" smtClean="0"/>
          </a:p>
        </p:txBody>
      </p:sp>
      <p:pic>
        <p:nvPicPr>
          <p:cNvPr id="92164" name="3 Marcador de contenido" descr="logoayrpaint.bmp"/>
          <p:cNvPicPr>
            <a:picLocks noChangeAspect="1"/>
          </p:cNvPicPr>
          <p:nvPr/>
        </p:nvPicPr>
        <p:blipFill>
          <a:blip r:embed="rId2"/>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a:xfrm>
            <a:off x="612775" y="228600"/>
            <a:ext cx="8153400" cy="990600"/>
          </a:xfrm>
        </p:spPr>
        <p:txBody>
          <a:bodyPr/>
          <a:lstStyle/>
          <a:p>
            <a:r>
              <a:rPr lang="es-ES" smtClean="0"/>
              <a:t>Tipos de Aromas de los Perfumes</a:t>
            </a:r>
          </a:p>
        </p:txBody>
      </p:sp>
      <p:sp>
        <p:nvSpPr>
          <p:cNvPr id="18435" name="2 Marcador de contenido"/>
          <p:cNvSpPr>
            <a:spLocks noGrp="1"/>
          </p:cNvSpPr>
          <p:nvPr>
            <p:ph sz="quarter" idx="1"/>
          </p:nvPr>
        </p:nvSpPr>
        <p:spPr>
          <a:xfrm>
            <a:off x="612775" y="1600200"/>
            <a:ext cx="8153400" cy="4495800"/>
          </a:xfrm>
        </p:spPr>
        <p:txBody>
          <a:bodyPr/>
          <a:lstStyle/>
          <a:p>
            <a:pPr algn="just"/>
            <a:r>
              <a:rPr lang="es-EC" sz="2400" smtClean="0"/>
              <a:t>Las fragancias para hombres y mujeres son diferentes, pero están hechos de los mismos tipos de aromas:</a:t>
            </a:r>
            <a:endParaRPr lang="es-ES" sz="2400" smtClean="0"/>
          </a:p>
          <a:p>
            <a:pPr algn="just"/>
            <a:r>
              <a:rPr lang="es-EC" sz="2400" smtClean="0"/>
              <a:t>Chypre.- Está basada en notas de madera, musgo y flores, a veces con fragancias de cuero o de fruta, estos perfumes son ricos y persistentes.</a:t>
            </a:r>
            <a:endParaRPr lang="es-ES" sz="2400" smtClean="0"/>
          </a:p>
          <a:p>
            <a:pPr algn="just"/>
            <a:r>
              <a:rPr lang="es-EC" sz="2400" smtClean="0"/>
              <a:t>Floral.- Los perfumistas pueden dar rienda suelta a su creatividad, enriqueciéndolos con toques verdes, frutales o especiados. </a:t>
            </a:r>
            <a:endParaRPr lang="es-ES" sz="2400" smtClean="0"/>
          </a:p>
          <a:p>
            <a:pPr algn="just"/>
            <a:r>
              <a:rPr lang="es-EC" sz="2400" smtClean="0"/>
              <a:t>Hespéride.- Está compuesta por cítricos tales como la bergamota, el limón, la naranja y  la mandarina.</a:t>
            </a:r>
            <a:endParaRPr lang="es-ES" sz="2400" smtClean="0"/>
          </a:p>
          <a:p>
            <a:pPr algn="just"/>
            <a:r>
              <a:rPr lang="es-EC" sz="2400" smtClean="0"/>
              <a:t>Oriental.- Aquí es donde se mezclan la calidez y sensualidad, los musgos, la vainilla y las maderas preciosas vienen acompañadas de flores.</a:t>
            </a:r>
            <a:endParaRPr lang="es-ES" sz="2400" smtClean="0"/>
          </a:p>
          <a:p>
            <a:pPr algn="just"/>
            <a:endParaRPr lang="es-ES" sz="240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Título"/>
          <p:cNvSpPr>
            <a:spLocks noGrp="1"/>
          </p:cNvSpPr>
          <p:nvPr>
            <p:ph type="title"/>
          </p:nvPr>
        </p:nvSpPr>
        <p:spPr>
          <a:xfrm>
            <a:off x="612775" y="228600"/>
            <a:ext cx="8153400" cy="990600"/>
          </a:xfrm>
        </p:spPr>
        <p:txBody>
          <a:bodyPr/>
          <a:lstStyle/>
          <a:p>
            <a:r>
              <a:rPr lang="es-ES" sz="3600" b="1" smtClean="0"/>
              <a:t>Estrategia de Servicios Personalizados y CRM</a:t>
            </a:r>
          </a:p>
        </p:txBody>
      </p:sp>
      <p:sp>
        <p:nvSpPr>
          <p:cNvPr id="93187" name="2 Marcador de contenido"/>
          <p:cNvSpPr>
            <a:spLocks noGrp="1"/>
          </p:cNvSpPr>
          <p:nvPr>
            <p:ph sz="quarter" idx="1"/>
          </p:nvPr>
        </p:nvSpPr>
        <p:spPr>
          <a:xfrm>
            <a:off x="612775" y="1600200"/>
            <a:ext cx="8153400" cy="4495800"/>
          </a:xfrm>
        </p:spPr>
        <p:txBody>
          <a:bodyPr/>
          <a:lstStyle/>
          <a:p>
            <a:pPr algn="just"/>
            <a:r>
              <a:rPr lang="es-ES" sz="2400" smtClean="0"/>
              <a:t>CRM (Customer Relationship Management)</a:t>
            </a:r>
          </a:p>
          <a:p>
            <a:pPr algn="just"/>
            <a:r>
              <a:rPr lang="es-ES" sz="2400" smtClean="0"/>
              <a:t>Gestión sobre la Relación con los clientes</a:t>
            </a:r>
          </a:p>
          <a:p>
            <a:pPr algn="just"/>
            <a:r>
              <a:rPr lang="es-ES" sz="2400" smtClean="0"/>
              <a:t>CRM es una estrategia para identificar, atraer y retener a los clientes con unos procesos eficaces que ayuden a satisfacer las necesidades actuales a partir de ofertas personalizadas y conocer las necesidades potenciales de los mismos.</a:t>
            </a:r>
          </a:p>
          <a:p>
            <a:pPr algn="just"/>
            <a:r>
              <a:rPr lang="es-ES" sz="2400" smtClean="0"/>
              <a:t>Fidelizar  y mantener al cliente es primordial para el buen desarrollo del negocio y de ahí que el concepto CRM y toda su filosofía se esté aplicando en las empresas y esté en mente de todo empresario.</a:t>
            </a:r>
          </a:p>
          <a:p>
            <a:endParaRPr lang="es-ES" smtClean="0"/>
          </a:p>
        </p:txBody>
      </p:sp>
      <p:pic>
        <p:nvPicPr>
          <p:cNvPr id="93188" name="3 Marcador de contenido" descr="logoayrpaint.bmp"/>
          <p:cNvPicPr>
            <a:picLocks noChangeAspect="1"/>
          </p:cNvPicPr>
          <p:nvPr/>
        </p:nvPicPr>
        <p:blipFill>
          <a:blip r:embed="rId2"/>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Título"/>
          <p:cNvSpPr>
            <a:spLocks noGrp="1"/>
          </p:cNvSpPr>
          <p:nvPr>
            <p:ph type="title"/>
          </p:nvPr>
        </p:nvSpPr>
        <p:spPr>
          <a:xfrm>
            <a:off x="612775" y="228600"/>
            <a:ext cx="8153400" cy="990600"/>
          </a:xfrm>
        </p:spPr>
        <p:txBody>
          <a:bodyPr/>
          <a:lstStyle/>
          <a:p>
            <a:r>
              <a:rPr lang="es-ES" sz="3600" b="1" smtClean="0"/>
              <a:t>Estrategia de Servicios Personalizados y CRM</a:t>
            </a:r>
          </a:p>
        </p:txBody>
      </p:sp>
      <p:sp>
        <p:nvSpPr>
          <p:cNvPr id="94211" name="2 Marcador de contenido"/>
          <p:cNvSpPr>
            <a:spLocks noGrp="1"/>
          </p:cNvSpPr>
          <p:nvPr>
            <p:ph sz="quarter" idx="1"/>
          </p:nvPr>
        </p:nvSpPr>
        <p:spPr>
          <a:xfrm>
            <a:off x="571500" y="1500188"/>
            <a:ext cx="8153400" cy="4714875"/>
          </a:xfrm>
        </p:spPr>
        <p:txBody>
          <a:bodyPr/>
          <a:lstStyle/>
          <a:p>
            <a:pPr algn="just"/>
            <a:r>
              <a:rPr lang="es-ES" sz="2200" smtClean="0"/>
              <a:t>Es muy importante destacar que para alcanzar el éxito en este tipo de proyecto se han de tener en cuenta los cuatro pilares básicos en una empresa: estrategia, personas, procesos y tecnología.</a:t>
            </a:r>
          </a:p>
          <a:p>
            <a:pPr algn="just"/>
            <a:r>
              <a:rPr lang="es-ES" sz="2200" smtClean="0"/>
              <a:t>Estrategia: La implantación de herramientas CRM debe estar alineado con la estrategia corporativa </a:t>
            </a:r>
          </a:p>
          <a:p>
            <a:pPr algn="just"/>
            <a:r>
              <a:rPr lang="es-ES" sz="2200" smtClean="0"/>
              <a:t>Personas: Se ha de gestionar el cambio en la cultura de la organización buscando el total enfoque al cliente por parte de todos sus integrantes.</a:t>
            </a:r>
          </a:p>
          <a:p>
            <a:pPr algn="just"/>
            <a:r>
              <a:rPr lang="es-ES" sz="2200" smtClean="0"/>
              <a:t>Procesos: optimizar las relaciones con los clientes, consiguiendo procesos más eficientes y eficaces.</a:t>
            </a:r>
          </a:p>
          <a:p>
            <a:pPr algn="just"/>
            <a:r>
              <a:rPr lang="es-ES" sz="2200" smtClean="0"/>
              <a:t>Tecnología: hay soluciones CRM al alcance de organizaciones de todos los tamaños y sectores aunque claramente la solución necesaria en cada caso será diferente en función de sus necesidades y recursos.</a:t>
            </a:r>
          </a:p>
          <a:p>
            <a:endParaRPr lang="es-ES" sz="2200" smtClean="0"/>
          </a:p>
        </p:txBody>
      </p:sp>
      <p:pic>
        <p:nvPicPr>
          <p:cNvPr id="94212" name="3 Marcador de contenido" descr="logoayrpaint.bmp"/>
          <p:cNvPicPr>
            <a:picLocks noChangeAspect="1"/>
          </p:cNvPicPr>
          <p:nvPr/>
        </p:nvPicPr>
        <p:blipFill>
          <a:blip r:embed="rId2"/>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Título"/>
          <p:cNvSpPr>
            <a:spLocks noGrp="1"/>
          </p:cNvSpPr>
          <p:nvPr>
            <p:ph type="title"/>
          </p:nvPr>
        </p:nvSpPr>
        <p:spPr>
          <a:xfrm>
            <a:off x="612775" y="228600"/>
            <a:ext cx="8153400" cy="990600"/>
          </a:xfrm>
        </p:spPr>
        <p:txBody>
          <a:bodyPr/>
          <a:lstStyle/>
          <a:p>
            <a:r>
              <a:rPr lang="es-ES" sz="3600" b="1" smtClean="0"/>
              <a:t>Software de CRM</a:t>
            </a:r>
            <a:br>
              <a:rPr lang="es-ES" sz="3600" b="1" smtClean="0"/>
            </a:br>
            <a:endParaRPr lang="es-ES" sz="3600" b="1" smtClean="0"/>
          </a:p>
        </p:txBody>
      </p:sp>
      <p:sp>
        <p:nvSpPr>
          <p:cNvPr id="95235" name="2 Marcador de contenido"/>
          <p:cNvSpPr>
            <a:spLocks noGrp="1"/>
          </p:cNvSpPr>
          <p:nvPr>
            <p:ph sz="quarter" idx="1"/>
          </p:nvPr>
        </p:nvSpPr>
        <p:spPr>
          <a:xfrm>
            <a:off x="612775" y="1600200"/>
            <a:ext cx="8153400" cy="4495800"/>
          </a:xfrm>
        </p:spPr>
        <p:txBody>
          <a:bodyPr/>
          <a:lstStyle/>
          <a:p>
            <a:pPr algn="just"/>
            <a:r>
              <a:rPr lang="es-ES_tradnl" sz="2400" smtClean="0"/>
              <a:t>El software que se quiere implementar en la empresa llamado </a:t>
            </a:r>
            <a:r>
              <a:rPr lang="es-ES_tradnl" sz="2400" b="1" smtClean="0"/>
              <a:t>ZetaLIBRA</a:t>
            </a:r>
            <a:r>
              <a:rPr lang="es-ES_tradnl" sz="2400" b="1" baseline="30000" smtClean="0"/>
              <a:t> </a:t>
            </a:r>
            <a:r>
              <a:rPr lang="es-ES_tradnl" sz="2400" smtClean="0"/>
              <a:t>es un producto innovador completo y seguro, diseñado y programado con la mejor tecnología. </a:t>
            </a:r>
            <a:r>
              <a:rPr lang="es-ES" sz="2400" smtClean="0"/>
              <a:t> Su amigable interfaz web, su segura y robusta base de datos relacional, más un diseño integrado desde su concepción, hacen de </a:t>
            </a:r>
            <a:r>
              <a:rPr lang="es-ES" sz="2400" b="1" smtClean="0"/>
              <a:t>ZetaLIBRA</a:t>
            </a:r>
            <a:r>
              <a:rPr lang="es-ES" sz="2400" smtClean="0"/>
              <a:t> el mejor software de gestión para pequeñas y medianas empresas para gestión comercial, contable y de contactos.</a:t>
            </a:r>
          </a:p>
          <a:p>
            <a:pPr algn="just"/>
            <a:r>
              <a:rPr lang="es-ES" sz="2400" i="1" smtClean="0"/>
              <a:t>Página de ZetaSoftware </a:t>
            </a:r>
            <a:r>
              <a:rPr lang="es-ES" sz="2400" i="1" u="sng" smtClean="0">
                <a:hlinkClick r:id="rId2"/>
              </a:rPr>
              <a:t>www.zetasoftware.com</a:t>
            </a:r>
            <a:endParaRPr lang="es-ES" sz="2400" smtClean="0"/>
          </a:p>
        </p:txBody>
      </p:sp>
      <p:pic>
        <p:nvPicPr>
          <p:cNvPr id="95236" name="3 Marcador de contenido" descr="logoayrpaint.bmp"/>
          <p:cNvPicPr>
            <a:picLocks noChangeAspect="1"/>
          </p:cNvPicPr>
          <p:nvPr/>
        </p:nvPicPr>
        <p:blipFill>
          <a:blip r:embed="rId3"/>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Título"/>
          <p:cNvSpPr>
            <a:spLocks noGrp="1"/>
          </p:cNvSpPr>
          <p:nvPr>
            <p:ph type="title"/>
          </p:nvPr>
        </p:nvSpPr>
        <p:spPr>
          <a:xfrm>
            <a:off x="612775" y="228600"/>
            <a:ext cx="8153400" cy="990600"/>
          </a:xfrm>
        </p:spPr>
        <p:txBody>
          <a:bodyPr/>
          <a:lstStyle/>
          <a:p>
            <a:r>
              <a:rPr lang="es-ES" sz="3600" b="1" smtClean="0"/>
              <a:t>Software CRM</a:t>
            </a:r>
          </a:p>
        </p:txBody>
      </p:sp>
      <p:sp>
        <p:nvSpPr>
          <p:cNvPr id="96259" name="2 Marcador de contenido"/>
          <p:cNvSpPr>
            <a:spLocks noGrp="1"/>
          </p:cNvSpPr>
          <p:nvPr>
            <p:ph sz="quarter" idx="1"/>
          </p:nvPr>
        </p:nvSpPr>
        <p:spPr>
          <a:xfrm>
            <a:off x="612775" y="1600200"/>
            <a:ext cx="8153400" cy="900113"/>
          </a:xfrm>
        </p:spPr>
        <p:txBody>
          <a:bodyPr/>
          <a:lstStyle/>
          <a:p>
            <a:pPr algn="just"/>
            <a:r>
              <a:rPr lang="es-ES" sz="2200" smtClean="0"/>
              <a:t>Aromas y Recuerdos consideraremos de importancia desde la tecnología para la recolección de datos en las llamadas telefónicas del área de ventas o hacia el área de ventas, las transacciones en los diferentes puntos de ventas, hasta la interconectividad con el sitio web de la empresa, en donde los clientes pueden aprender acerca de los productos y de su compra. A partir de aquí la empresa podrá realizar el análisis de los clientes y los sistemas de administración de campaña.</a:t>
            </a:r>
          </a:p>
          <a:p>
            <a:endParaRPr lang="es-ES" smtClean="0"/>
          </a:p>
        </p:txBody>
      </p:sp>
      <p:pic>
        <p:nvPicPr>
          <p:cNvPr id="96260" name="Picture 3"/>
          <p:cNvPicPr>
            <a:picLocks noChangeAspect="1" noChangeArrowheads="1"/>
          </p:cNvPicPr>
          <p:nvPr/>
        </p:nvPicPr>
        <p:blipFill>
          <a:blip r:embed="rId2"/>
          <a:srcRect/>
          <a:stretch>
            <a:fillRect/>
          </a:stretch>
        </p:blipFill>
        <p:spPr bwMode="auto">
          <a:xfrm>
            <a:off x="2428875" y="4786313"/>
            <a:ext cx="4752975" cy="1600200"/>
          </a:xfrm>
          <a:prstGeom prst="rect">
            <a:avLst/>
          </a:prstGeom>
          <a:noFill/>
          <a:ln w="9525">
            <a:noFill/>
            <a:miter lim="800000"/>
            <a:headEnd/>
            <a:tailEnd/>
          </a:ln>
        </p:spPr>
      </p:pic>
      <p:pic>
        <p:nvPicPr>
          <p:cNvPr id="96261" name="3 Marcador de contenido" descr="logoayrpaint.bmp"/>
          <p:cNvPicPr>
            <a:picLocks noChangeAspect="1"/>
          </p:cNvPicPr>
          <p:nvPr/>
        </p:nvPicPr>
        <p:blipFill>
          <a:blip r:embed="rId3"/>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Título"/>
          <p:cNvSpPr>
            <a:spLocks noGrp="1"/>
          </p:cNvSpPr>
          <p:nvPr>
            <p:ph type="title"/>
          </p:nvPr>
        </p:nvSpPr>
        <p:spPr>
          <a:xfrm>
            <a:off x="612775" y="228600"/>
            <a:ext cx="8153400" cy="990600"/>
          </a:xfrm>
        </p:spPr>
        <p:txBody>
          <a:bodyPr/>
          <a:lstStyle/>
          <a:p>
            <a:r>
              <a:rPr lang="es-ES" sz="3600" b="1" smtClean="0"/>
              <a:t>CRM-Aplicación Operativa</a:t>
            </a:r>
          </a:p>
        </p:txBody>
      </p:sp>
      <p:sp>
        <p:nvSpPr>
          <p:cNvPr id="97283" name="2 Marcador de contenido"/>
          <p:cNvSpPr>
            <a:spLocks noGrp="1"/>
          </p:cNvSpPr>
          <p:nvPr>
            <p:ph sz="quarter" idx="1"/>
          </p:nvPr>
        </p:nvSpPr>
        <p:spPr>
          <a:xfrm>
            <a:off x="612775" y="1600200"/>
            <a:ext cx="8153400" cy="4495800"/>
          </a:xfrm>
        </p:spPr>
        <p:txBody>
          <a:bodyPr/>
          <a:lstStyle/>
          <a:p>
            <a:pPr algn="just"/>
            <a:r>
              <a:rPr lang="es-ES" sz="2400" smtClean="0"/>
              <a:t>El CRM tendrá acción, todo esto basándose en los resultados del estudio de mercado y en congruencia con los diferentes planes estratégicos planteados para este proyecto, así tenemos:</a:t>
            </a:r>
          </a:p>
          <a:p>
            <a:pPr algn="just"/>
            <a:r>
              <a:rPr lang="es-ES" sz="2400" smtClean="0"/>
              <a:t>Fidelizar a nuestros Clientes.</a:t>
            </a:r>
          </a:p>
          <a:p>
            <a:pPr algn="just"/>
            <a:r>
              <a:rPr lang="es-ES" sz="2400" smtClean="0"/>
              <a:t>Conocer a fondo a nuestros Clientes.</a:t>
            </a:r>
          </a:p>
          <a:p>
            <a:pPr algn="just"/>
            <a:r>
              <a:rPr lang="es-ES" sz="2400" smtClean="0"/>
              <a:t>Equipo de ventas y caja</a:t>
            </a:r>
          </a:p>
          <a:p>
            <a:pPr algn="just"/>
            <a:r>
              <a:rPr lang="es-ES" sz="2400" smtClean="0"/>
              <a:t>Call Center </a:t>
            </a:r>
          </a:p>
          <a:p>
            <a:pPr algn="just"/>
            <a:r>
              <a:rPr lang="es-ES" sz="2400" smtClean="0"/>
              <a:t>Telemarketing y televentas </a:t>
            </a:r>
          </a:p>
          <a:p>
            <a:endParaRPr lang="es-ES" smtClean="0"/>
          </a:p>
          <a:p>
            <a:endParaRPr lang="es-ES" smtClean="0"/>
          </a:p>
        </p:txBody>
      </p:sp>
      <p:pic>
        <p:nvPicPr>
          <p:cNvPr id="97284" name="3 Marcador de contenido" descr="logoayrpaint.bmp"/>
          <p:cNvPicPr>
            <a:picLocks noChangeAspect="1"/>
          </p:cNvPicPr>
          <p:nvPr/>
        </p:nvPicPr>
        <p:blipFill>
          <a:blip r:embed="rId2"/>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Título"/>
          <p:cNvSpPr>
            <a:spLocks noGrp="1"/>
          </p:cNvSpPr>
          <p:nvPr>
            <p:ph type="title"/>
          </p:nvPr>
        </p:nvSpPr>
        <p:spPr>
          <a:xfrm>
            <a:off x="612775" y="228600"/>
            <a:ext cx="8153400" cy="990600"/>
          </a:xfrm>
        </p:spPr>
        <p:txBody>
          <a:bodyPr/>
          <a:lstStyle/>
          <a:p>
            <a:r>
              <a:rPr lang="es-ES" sz="3600" b="1" smtClean="0"/>
              <a:t>Beneficios de Implantar una solución CRM</a:t>
            </a:r>
          </a:p>
        </p:txBody>
      </p:sp>
      <p:sp>
        <p:nvSpPr>
          <p:cNvPr id="98307" name="2 Marcador de contenido"/>
          <p:cNvSpPr>
            <a:spLocks noGrp="1"/>
          </p:cNvSpPr>
          <p:nvPr>
            <p:ph sz="quarter" idx="1"/>
          </p:nvPr>
        </p:nvSpPr>
        <p:spPr>
          <a:xfrm>
            <a:off x="612775" y="1600200"/>
            <a:ext cx="8153400" cy="4495800"/>
          </a:xfrm>
        </p:spPr>
        <p:txBody>
          <a:bodyPr/>
          <a:lstStyle/>
          <a:p>
            <a:pPr algn="just"/>
            <a:r>
              <a:rPr lang="es-ES" sz="2400" smtClean="0"/>
              <a:t>La mejora de la eficiencia de los procesos de relación con los clientes de la empresa, tanto los ya existentes como aquellos susceptibles de serlo en el futuro (clientes potenciales). </a:t>
            </a:r>
          </a:p>
          <a:p>
            <a:pPr algn="just"/>
            <a:r>
              <a:rPr lang="es-ES" sz="2400" smtClean="0"/>
              <a:t>El incremento del conocimiento disponible en la empresa sobre tales clientes y, por tanto, del grado de diferenciación e individualización entre distintos clientes. </a:t>
            </a:r>
          </a:p>
          <a:p>
            <a:pPr algn="just"/>
            <a:r>
              <a:rPr lang="es-ES" sz="2400" smtClean="0"/>
              <a:t>La detección de nuevas oportunidades de marketing y venta derivadas del conocimiento adquirido sobre cada cliente (marketing one-to-one). </a:t>
            </a:r>
          </a:p>
        </p:txBody>
      </p:sp>
      <p:pic>
        <p:nvPicPr>
          <p:cNvPr id="98308" name="3 Marcador de contenido" descr="logoayrpaint.bmp"/>
          <p:cNvPicPr>
            <a:picLocks noChangeAspect="1"/>
          </p:cNvPicPr>
          <p:nvPr/>
        </p:nvPicPr>
        <p:blipFill>
          <a:blip r:embed="rId2"/>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Título"/>
          <p:cNvSpPr>
            <a:spLocks noGrp="1"/>
          </p:cNvSpPr>
          <p:nvPr>
            <p:ph type="title"/>
          </p:nvPr>
        </p:nvSpPr>
        <p:spPr>
          <a:xfrm>
            <a:off x="612775" y="228600"/>
            <a:ext cx="8153400" cy="990600"/>
          </a:xfrm>
        </p:spPr>
        <p:txBody>
          <a:bodyPr/>
          <a:lstStyle/>
          <a:p>
            <a:r>
              <a:rPr lang="es-ES" sz="3600" b="1" smtClean="0"/>
              <a:t>Beneficios de Implantar una solución CRM</a:t>
            </a:r>
          </a:p>
        </p:txBody>
      </p:sp>
      <p:sp>
        <p:nvSpPr>
          <p:cNvPr id="99331" name="2 Marcador de contenido"/>
          <p:cNvSpPr>
            <a:spLocks noGrp="1"/>
          </p:cNvSpPr>
          <p:nvPr>
            <p:ph sz="quarter" idx="1"/>
          </p:nvPr>
        </p:nvSpPr>
        <p:spPr>
          <a:xfrm>
            <a:off x="612775" y="1600200"/>
            <a:ext cx="8153400" cy="4495800"/>
          </a:xfrm>
        </p:spPr>
        <p:txBody>
          <a:bodyPr/>
          <a:lstStyle/>
          <a:p>
            <a:pPr algn="just"/>
            <a:r>
              <a:rPr lang="es-ES" sz="2400" smtClean="0"/>
              <a:t>La mejor adecuación de las ofertas y servicios a las necesidades o deseos del cliente, consecuencia derivada directamente del mayor conocimiento sobre él adquirido por la empresa. </a:t>
            </a:r>
          </a:p>
          <a:p>
            <a:pPr algn="just"/>
            <a:r>
              <a:rPr lang="es-ES" sz="2400" smtClean="0"/>
              <a:t>La reducción de los costes asociados a las campañas de venta y marketing. El conocimiento adquirido del cliente permite a la empresa personalizar sus campañas de modo que  aquellos segmentos de cliente susceptibles de responder a una promoción dada sean objeto de ella, reduciendo el coste asociado a campañas masivas de captación. </a:t>
            </a:r>
          </a:p>
          <a:p>
            <a:endParaRPr lang="es-ES" sz="2400" smtClean="0"/>
          </a:p>
          <a:p>
            <a:endParaRPr lang="es-ES" sz="2400" smtClean="0"/>
          </a:p>
        </p:txBody>
      </p:sp>
      <p:pic>
        <p:nvPicPr>
          <p:cNvPr id="99332" name="3 Marcador de contenido" descr="logoayrpaint.bmp"/>
          <p:cNvPicPr>
            <a:picLocks noChangeAspect="1"/>
          </p:cNvPicPr>
          <p:nvPr/>
        </p:nvPicPr>
        <p:blipFill>
          <a:blip r:embed="rId2"/>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Título"/>
          <p:cNvSpPr>
            <a:spLocks noGrp="1"/>
          </p:cNvSpPr>
          <p:nvPr>
            <p:ph type="title"/>
          </p:nvPr>
        </p:nvSpPr>
        <p:spPr>
          <a:xfrm>
            <a:off x="612775" y="228600"/>
            <a:ext cx="8153400" cy="990600"/>
          </a:xfrm>
        </p:spPr>
        <p:txBody>
          <a:bodyPr/>
          <a:lstStyle/>
          <a:p>
            <a:r>
              <a:rPr lang="es-ES_tradnl" sz="3600" b="1" smtClean="0"/>
              <a:t>Asignación del Presupuesto</a:t>
            </a:r>
            <a:endParaRPr lang="es-ES" sz="3600" smtClean="0"/>
          </a:p>
        </p:txBody>
      </p:sp>
      <p:sp>
        <p:nvSpPr>
          <p:cNvPr id="100355" name="2 Marcador de contenido"/>
          <p:cNvSpPr>
            <a:spLocks noGrp="1"/>
          </p:cNvSpPr>
          <p:nvPr>
            <p:ph sz="quarter" idx="1"/>
          </p:nvPr>
        </p:nvSpPr>
        <p:spPr>
          <a:xfrm>
            <a:off x="612775" y="1600200"/>
            <a:ext cx="8153400" cy="2328863"/>
          </a:xfrm>
        </p:spPr>
        <p:txBody>
          <a:bodyPr/>
          <a:lstStyle/>
          <a:p>
            <a:pPr algn="just"/>
            <a:r>
              <a:rPr lang="es-ES" sz="2400" smtClean="0"/>
              <a:t>El costo de este software es de $3060 EN LICENCIAS, como primer pago $900 y cuotas de $90 a 24 meses puede ser pagado con las diferentes tarjetas de crédito.</a:t>
            </a:r>
          </a:p>
          <a:p>
            <a:pPr algn="just"/>
            <a:r>
              <a:rPr lang="es-ES" sz="2400" smtClean="0"/>
              <a:t>Adicional a esto se debe de contratar paquetes de capacitación, garantía, implementación a medida para módulos personalizados y servicio técnico.</a:t>
            </a:r>
          </a:p>
        </p:txBody>
      </p:sp>
      <p:graphicFrame>
        <p:nvGraphicFramePr>
          <p:cNvPr id="4" name="3 Tabla"/>
          <p:cNvGraphicFramePr>
            <a:graphicFrameLocks noGrp="1"/>
          </p:cNvGraphicFramePr>
          <p:nvPr/>
        </p:nvGraphicFramePr>
        <p:xfrm>
          <a:off x="714375" y="4071938"/>
          <a:ext cx="7929618" cy="2500326"/>
        </p:xfrm>
        <a:graphic>
          <a:graphicData uri="http://schemas.openxmlformats.org/drawingml/2006/table">
            <a:tbl>
              <a:tblPr/>
              <a:tblGrid>
                <a:gridCol w="2921489"/>
                <a:gridCol w="1237177"/>
                <a:gridCol w="1999939"/>
                <a:gridCol w="1771013"/>
              </a:tblGrid>
              <a:tr h="277814">
                <a:tc gridSpan="4">
                  <a:txBody>
                    <a:bodyPr/>
                    <a:lstStyle/>
                    <a:p>
                      <a:pPr algn="ctr">
                        <a:spcAft>
                          <a:spcPts val="0"/>
                        </a:spcAft>
                      </a:pPr>
                      <a:r>
                        <a:rPr lang="es-ES" sz="1400" b="1" dirty="0">
                          <a:solidFill>
                            <a:srgbClr val="000000"/>
                          </a:solidFill>
                          <a:latin typeface="Calibri"/>
                          <a:ea typeface="Times New Roman"/>
                        </a:rPr>
                        <a:t>ESTRATEGIA CRM Y MARKETING UNO A UNO</a:t>
                      </a:r>
                      <a:endParaRPr lang="es-ES" sz="1600" b="1"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r>
              <a:tr h="277814">
                <a:tc>
                  <a:txBody>
                    <a:bodyPr/>
                    <a:lstStyle/>
                    <a:p>
                      <a:pPr>
                        <a:spcAft>
                          <a:spcPts val="0"/>
                        </a:spcAft>
                      </a:pPr>
                      <a:r>
                        <a:rPr lang="es-ES" sz="1400" b="1" dirty="0">
                          <a:solidFill>
                            <a:srgbClr val="000000"/>
                          </a:solidFill>
                          <a:latin typeface="Calibri"/>
                          <a:ea typeface="Times New Roman"/>
                        </a:rPr>
                        <a:t>RUBRO</a:t>
                      </a:r>
                      <a:endParaRPr lang="es-ES" sz="1600" b="1"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b="1">
                          <a:solidFill>
                            <a:srgbClr val="000000"/>
                          </a:solidFill>
                          <a:latin typeface="Calibri"/>
                          <a:ea typeface="Times New Roman"/>
                        </a:rPr>
                        <a:t>INVERSIÓN</a:t>
                      </a:r>
                      <a:endParaRPr lang="es-ES" sz="1600" b="1">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b="1" dirty="0">
                          <a:solidFill>
                            <a:srgbClr val="000000"/>
                          </a:solidFill>
                          <a:latin typeface="Calibri"/>
                          <a:ea typeface="Times New Roman"/>
                        </a:rPr>
                        <a:t>INGRESO / ANUAL</a:t>
                      </a:r>
                      <a:endParaRPr lang="es-ES" sz="1600" b="1"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b="1" dirty="0">
                          <a:solidFill>
                            <a:srgbClr val="000000"/>
                          </a:solidFill>
                          <a:latin typeface="Calibri"/>
                          <a:ea typeface="Times New Roman"/>
                        </a:rPr>
                        <a:t>GASTO / ANUAL</a:t>
                      </a:r>
                      <a:endParaRPr lang="es-ES" sz="1600" b="1"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814">
                <a:tc>
                  <a:txBody>
                    <a:bodyPr/>
                    <a:lstStyle/>
                    <a:p>
                      <a:pPr>
                        <a:spcAft>
                          <a:spcPts val="0"/>
                        </a:spcAft>
                      </a:pPr>
                      <a:r>
                        <a:rPr lang="es-ES" sz="1400" b="1">
                          <a:solidFill>
                            <a:srgbClr val="000000"/>
                          </a:solidFill>
                          <a:latin typeface="Calibri"/>
                          <a:ea typeface="Times New Roman"/>
                        </a:rPr>
                        <a:t>LICENCIAS</a:t>
                      </a:r>
                      <a:endParaRPr lang="es-ES" sz="1600" b="1">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rPr>
                        <a:t>3060</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dirty="0">
                          <a:solidFill>
                            <a:srgbClr val="000000"/>
                          </a:solidFill>
                          <a:latin typeface="Calibri"/>
                          <a:ea typeface="Times New Roman"/>
                        </a:rPr>
                        <a:t>0</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rPr>
                        <a:t>0</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814">
                <a:tc>
                  <a:txBody>
                    <a:bodyPr/>
                    <a:lstStyle/>
                    <a:p>
                      <a:pPr>
                        <a:spcAft>
                          <a:spcPts val="0"/>
                        </a:spcAft>
                      </a:pPr>
                      <a:r>
                        <a:rPr lang="es-ES" sz="1400" b="1">
                          <a:solidFill>
                            <a:srgbClr val="000000"/>
                          </a:solidFill>
                          <a:latin typeface="Calibri"/>
                          <a:ea typeface="Times New Roman"/>
                        </a:rPr>
                        <a:t>IMPLEMENTACIÓN</a:t>
                      </a:r>
                      <a:endParaRPr lang="es-ES" sz="1600" b="1">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rPr>
                        <a:t>2295</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rPr>
                        <a:t>0</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rPr>
                        <a:t>0</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814">
                <a:tc>
                  <a:txBody>
                    <a:bodyPr/>
                    <a:lstStyle/>
                    <a:p>
                      <a:pPr>
                        <a:spcAft>
                          <a:spcPts val="0"/>
                        </a:spcAft>
                      </a:pPr>
                      <a:r>
                        <a:rPr lang="es-ES" sz="1400" b="1">
                          <a:solidFill>
                            <a:srgbClr val="000000"/>
                          </a:solidFill>
                          <a:latin typeface="Calibri"/>
                          <a:ea typeface="Times New Roman"/>
                        </a:rPr>
                        <a:t>CAPACITACIÓN</a:t>
                      </a:r>
                      <a:endParaRPr lang="es-ES" sz="1600" b="1">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rPr>
                        <a:t>2295</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rPr>
                        <a:t>0</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rPr>
                        <a:t>0</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814">
                <a:tc>
                  <a:txBody>
                    <a:bodyPr/>
                    <a:lstStyle/>
                    <a:p>
                      <a:pPr>
                        <a:spcAft>
                          <a:spcPts val="0"/>
                        </a:spcAft>
                      </a:pPr>
                      <a:r>
                        <a:rPr lang="es-ES" sz="1400" b="1">
                          <a:solidFill>
                            <a:srgbClr val="000000"/>
                          </a:solidFill>
                          <a:latin typeface="Calibri"/>
                          <a:ea typeface="Times New Roman"/>
                        </a:rPr>
                        <a:t>PERSONALIZACIÓN</a:t>
                      </a:r>
                      <a:endParaRPr lang="es-ES" sz="1600" b="1">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rPr>
                        <a:t>3825</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rPr>
                        <a:t>0</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rPr>
                        <a:t>0</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814">
                <a:tc>
                  <a:txBody>
                    <a:bodyPr/>
                    <a:lstStyle/>
                    <a:p>
                      <a:pPr>
                        <a:spcAft>
                          <a:spcPts val="0"/>
                        </a:spcAft>
                      </a:pPr>
                      <a:r>
                        <a:rPr lang="es-ES" sz="1400" b="1">
                          <a:solidFill>
                            <a:srgbClr val="000000"/>
                          </a:solidFill>
                          <a:latin typeface="Calibri"/>
                          <a:ea typeface="Times New Roman"/>
                        </a:rPr>
                        <a:t>SOPORTE TÉCNICO</a:t>
                      </a:r>
                      <a:endParaRPr lang="es-ES" sz="1600" b="1">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rPr>
                        <a:t>2295</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rPr>
                        <a:t>0</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rPr>
                        <a:t>2295</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814">
                <a:tc>
                  <a:txBody>
                    <a:bodyPr/>
                    <a:lstStyle/>
                    <a:p>
                      <a:pPr>
                        <a:spcAft>
                          <a:spcPts val="0"/>
                        </a:spcAft>
                      </a:pPr>
                      <a:r>
                        <a:rPr lang="es-ES" sz="1400" b="1">
                          <a:solidFill>
                            <a:srgbClr val="000000"/>
                          </a:solidFill>
                          <a:latin typeface="Calibri"/>
                          <a:ea typeface="Times New Roman"/>
                        </a:rPr>
                        <a:t>ASESORÍA Y CONSULTORÍA</a:t>
                      </a:r>
                      <a:endParaRPr lang="es-ES" sz="1600" b="1">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rPr>
                        <a:t>25000</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a:solidFill>
                            <a:srgbClr val="000000"/>
                          </a:solidFill>
                          <a:latin typeface="Calibri"/>
                          <a:ea typeface="Times New Roman"/>
                        </a:rPr>
                        <a:t> </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a:solidFill>
                            <a:srgbClr val="000000"/>
                          </a:solidFill>
                          <a:latin typeface="Calibri"/>
                          <a:ea typeface="Times New Roman"/>
                        </a:rPr>
                        <a:t> </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814">
                <a:tc>
                  <a:txBody>
                    <a:bodyPr/>
                    <a:lstStyle/>
                    <a:p>
                      <a:pPr>
                        <a:spcAft>
                          <a:spcPts val="0"/>
                        </a:spcAft>
                      </a:pPr>
                      <a:r>
                        <a:rPr lang="es-ES" sz="1400" b="1" dirty="0">
                          <a:solidFill>
                            <a:srgbClr val="000000"/>
                          </a:solidFill>
                          <a:latin typeface="Calibri"/>
                          <a:ea typeface="Times New Roman"/>
                        </a:rPr>
                        <a:t>TOTAL</a:t>
                      </a:r>
                      <a:endParaRPr lang="es-ES" sz="1600" b="1"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rPr>
                        <a:t>38770</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rPr>
                        <a:t>0</a:t>
                      </a:r>
                      <a:endParaRPr lang="es-ES"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dirty="0">
                          <a:solidFill>
                            <a:srgbClr val="000000"/>
                          </a:solidFill>
                          <a:latin typeface="Calibri"/>
                          <a:ea typeface="Times New Roman"/>
                        </a:rPr>
                        <a:t>2295</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Título"/>
          <p:cNvSpPr>
            <a:spLocks noGrp="1"/>
          </p:cNvSpPr>
          <p:nvPr>
            <p:ph type="title"/>
          </p:nvPr>
        </p:nvSpPr>
        <p:spPr>
          <a:xfrm>
            <a:off x="612775" y="228600"/>
            <a:ext cx="8153400" cy="990600"/>
          </a:xfrm>
        </p:spPr>
        <p:txBody>
          <a:bodyPr/>
          <a:lstStyle/>
          <a:p>
            <a:r>
              <a:rPr lang="es-ES" sz="3600" b="1" smtClean="0"/>
              <a:t>Estrategia de Fidelización y Servicios </a:t>
            </a:r>
          </a:p>
        </p:txBody>
      </p:sp>
      <p:sp>
        <p:nvSpPr>
          <p:cNvPr id="101379" name="2 Marcador de contenido"/>
          <p:cNvSpPr>
            <a:spLocks noGrp="1"/>
          </p:cNvSpPr>
          <p:nvPr>
            <p:ph sz="quarter" idx="1"/>
          </p:nvPr>
        </p:nvSpPr>
        <p:spPr>
          <a:xfrm>
            <a:off x="500063" y="1500188"/>
            <a:ext cx="8153400" cy="5357812"/>
          </a:xfrm>
        </p:spPr>
        <p:txBody>
          <a:bodyPr/>
          <a:lstStyle/>
          <a:p>
            <a:r>
              <a:rPr lang="es-ES" sz="2400" smtClean="0"/>
              <a:t>Crear línea 1800-Aromas</a:t>
            </a:r>
          </a:p>
          <a:p>
            <a:r>
              <a:rPr lang="es-ES" sz="2400" smtClean="0"/>
              <a:t>Posicionar la página WEB en donde se realizar compras por Internet mediante pagos con las diferentes tarjetas de crédito con que cuenta alianzas estratégicas.</a:t>
            </a:r>
          </a:p>
          <a:p>
            <a:r>
              <a:rPr lang="es-ES" sz="2400" smtClean="0"/>
              <a:t>Plan de Fidelización a través una tarjeta de descuento en donde se ofrezca al cliente un 10% de descuento en perfumería y cosméticos.</a:t>
            </a:r>
          </a:p>
          <a:p>
            <a:r>
              <a:rPr lang="es-ES" sz="2400" smtClean="0"/>
              <a:t>Revista Aromas en donde se enviara a los clientes potenciales</a:t>
            </a:r>
          </a:p>
          <a:p>
            <a:r>
              <a:rPr lang="es-ES" sz="2400" smtClean="0"/>
              <a:t>Enviar catálogos a domicilio a los clientes que lo soliciten en los locales, en la web y por medio de la línea 1800</a:t>
            </a:r>
          </a:p>
          <a:p>
            <a:r>
              <a:rPr lang="es-ES" sz="2400" smtClean="0"/>
              <a:t>Enviar muestras de perfume a los clientes de alta compra de las últimas marcas que han llegado de los diseñadores más famosos.</a:t>
            </a:r>
          </a:p>
          <a:p>
            <a:endParaRPr lang="es-ES" sz="2400" smtClean="0"/>
          </a:p>
        </p:txBody>
      </p:sp>
      <p:pic>
        <p:nvPicPr>
          <p:cNvPr id="101380" name="3 Marcador de contenido" descr="logoayrpaint.bmp"/>
          <p:cNvPicPr>
            <a:picLocks noChangeAspect="1"/>
          </p:cNvPicPr>
          <p:nvPr/>
        </p:nvPicPr>
        <p:blipFill>
          <a:blip r:embed="rId2"/>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Título"/>
          <p:cNvSpPr>
            <a:spLocks noGrp="1"/>
          </p:cNvSpPr>
          <p:nvPr>
            <p:ph type="title"/>
          </p:nvPr>
        </p:nvSpPr>
        <p:spPr>
          <a:xfrm>
            <a:off x="612775" y="228600"/>
            <a:ext cx="8153400" cy="990600"/>
          </a:xfrm>
        </p:spPr>
        <p:txBody>
          <a:bodyPr/>
          <a:lstStyle/>
          <a:p>
            <a:r>
              <a:rPr lang="es-ES" sz="3600" b="1" smtClean="0"/>
              <a:t>Diseño de Tarjetas</a:t>
            </a:r>
          </a:p>
        </p:txBody>
      </p:sp>
      <p:pic>
        <p:nvPicPr>
          <p:cNvPr id="102403" name="Picture 2"/>
          <p:cNvPicPr>
            <a:picLocks noChangeAspect="1" noChangeArrowheads="1"/>
          </p:cNvPicPr>
          <p:nvPr/>
        </p:nvPicPr>
        <p:blipFill>
          <a:blip r:embed="rId2"/>
          <a:srcRect/>
          <a:stretch>
            <a:fillRect/>
          </a:stretch>
        </p:blipFill>
        <p:spPr bwMode="auto">
          <a:xfrm>
            <a:off x="1000125" y="1571625"/>
            <a:ext cx="3390900" cy="2486025"/>
          </a:xfrm>
          <a:prstGeom prst="rect">
            <a:avLst/>
          </a:prstGeom>
          <a:noFill/>
          <a:ln w="9525">
            <a:noFill/>
            <a:miter lim="800000"/>
            <a:headEnd/>
            <a:tailEnd/>
          </a:ln>
        </p:spPr>
      </p:pic>
      <p:pic>
        <p:nvPicPr>
          <p:cNvPr id="102404" name="Picture 3"/>
          <p:cNvPicPr>
            <a:picLocks noChangeAspect="1" noChangeArrowheads="1"/>
          </p:cNvPicPr>
          <p:nvPr/>
        </p:nvPicPr>
        <p:blipFill>
          <a:blip r:embed="rId3"/>
          <a:srcRect/>
          <a:stretch>
            <a:fillRect/>
          </a:stretch>
        </p:blipFill>
        <p:spPr bwMode="auto">
          <a:xfrm>
            <a:off x="4500563" y="1571625"/>
            <a:ext cx="3609975" cy="2343150"/>
          </a:xfrm>
          <a:prstGeom prst="rect">
            <a:avLst/>
          </a:prstGeom>
          <a:noFill/>
          <a:ln w="9525">
            <a:noFill/>
            <a:miter lim="800000"/>
            <a:headEnd/>
            <a:tailEnd/>
          </a:ln>
        </p:spPr>
      </p:pic>
      <p:pic>
        <p:nvPicPr>
          <p:cNvPr id="102405" name="Picture 4"/>
          <p:cNvPicPr>
            <a:picLocks noChangeAspect="1" noChangeArrowheads="1"/>
          </p:cNvPicPr>
          <p:nvPr/>
        </p:nvPicPr>
        <p:blipFill>
          <a:blip r:embed="rId4"/>
          <a:srcRect/>
          <a:stretch>
            <a:fillRect/>
          </a:stretch>
        </p:blipFill>
        <p:spPr bwMode="auto">
          <a:xfrm>
            <a:off x="1071563" y="4143375"/>
            <a:ext cx="3343275" cy="2305050"/>
          </a:xfrm>
          <a:prstGeom prst="rect">
            <a:avLst/>
          </a:prstGeom>
          <a:noFill/>
          <a:ln w="9525">
            <a:noFill/>
            <a:miter lim="800000"/>
            <a:headEnd/>
            <a:tailEnd/>
          </a:ln>
        </p:spPr>
      </p:pic>
      <p:pic>
        <p:nvPicPr>
          <p:cNvPr id="102406" name="Picture 5"/>
          <p:cNvPicPr>
            <a:picLocks noChangeAspect="1" noChangeArrowheads="1"/>
          </p:cNvPicPr>
          <p:nvPr/>
        </p:nvPicPr>
        <p:blipFill>
          <a:blip r:embed="rId5"/>
          <a:srcRect/>
          <a:stretch>
            <a:fillRect/>
          </a:stretch>
        </p:blipFill>
        <p:spPr bwMode="auto">
          <a:xfrm>
            <a:off x="4500563" y="4071938"/>
            <a:ext cx="3619500" cy="2419350"/>
          </a:xfrm>
          <a:prstGeom prst="rect">
            <a:avLst/>
          </a:prstGeom>
          <a:noFill/>
          <a:ln w="9525">
            <a:noFill/>
            <a:miter lim="800000"/>
            <a:headEnd/>
            <a:tailEnd/>
          </a:ln>
        </p:spPr>
      </p:pic>
      <p:pic>
        <p:nvPicPr>
          <p:cNvPr id="102407" name="3 Marcador de contenido" descr="logoayrpaint.bmp"/>
          <p:cNvPicPr>
            <a:picLocks noChangeAspect="1"/>
          </p:cNvPicPr>
          <p:nvPr/>
        </p:nvPicPr>
        <p:blipFill>
          <a:blip r:embed="rId6"/>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a:xfrm>
            <a:off x="1500188" y="4643438"/>
            <a:ext cx="7643812" cy="685800"/>
          </a:xfrm>
        </p:spPr>
        <p:txBody>
          <a:bodyPr/>
          <a:lstStyle/>
          <a:p>
            <a:pPr eaLnBrk="1" hangingPunct="1"/>
            <a:r>
              <a:rPr lang="es-ES" sz="3100" smtClean="0">
                <a:solidFill>
                  <a:schemeClr val="bg1"/>
                </a:solidFill>
              </a:rPr>
              <a:t>INVESTIGACIÓN DE MERCADO</a:t>
            </a:r>
          </a:p>
        </p:txBody>
      </p:sp>
      <p:pic>
        <p:nvPicPr>
          <p:cNvPr id="7" name="6 Marcador de posición de imagen" descr="DSC00087.JPG"/>
          <p:cNvPicPr>
            <a:picLocks noGrp="1" noChangeAspect="1"/>
          </p:cNvPicPr>
          <p:nvPr>
            <p:ph type="pic" idx="1"/>
          </p:nvPr>
        </p:nvPicPr>
        <p:blipFill>
          <a:blip r:embed="rId2"/>
          <a:stretch>
            <a:fillRect/>
          </a:stretch>
        </p:blipFill>
        <p:spPr>
          <a:xfrm>
            <a:off x="106363" y="0"/>
            <a:ext cx="8931275" cy="4643438"/>
          </a:xfr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Título"/>
          <p:cNvSpPr>
            <a:spLocks noGrp="1"/>
          </p:cNvSpPr>
          <p:nvPr>
            <p:ph type="title"/>
          </p:nvPr>
        </p:nvSpPr>
        <p:spPr>
          <a:xfrm>
            <a:off x="612775" y="228600"/>
            <a:ext cx="8153400" cy="990600"/>
          </a:xfrm>
        </p:spPr>
        <p:txBody>
          <a:bodyPr/>
          <a:lstStyle/>
          <a:p>
            <a:r>
              <a:rPr lang="es-ES" sz="3600" b="1" dirty="0" smtClean="0"/>
              <a:t>Diseño de Dípticos</a:t>
            </a:r>
          </a:p>
        </p:txBody>
      </p:sp>
      <p:pic>
        <p:nvPicPr>
          <p:cNvPr id="103427" name="Picture 2"/>
          <p:cNvPicPr>
            <a:picLocks noChangeAspect="1" noChangeArrowheads="1"/>
          </p:cNvPicPr>
          <p:nvPr/>
        </p:nvPicPr>
        <p:blipFill>
          <a:blip r:embed="rId2"/>
          <a:srcRect/>
          <a:stretch>
            <a:fillRect/>
          </a:stretch>
        </p:blipFill>
        <p:spPr bwMode="auto">
          <a:xfrm>
            <a:off x="928662" y="1571612"/>
            <a:ext cx="7143750" cy="4572016"/>
          </a:xfrm>
          <a:prstGeom prst="rect">
            <a:avLst/>
          </a:prstGeom>
          <a:noFill/>
          <a:ln w="9525">
            <a:noFill/>
            <a:miter lim="800000"/>
            <a:headEnd/>
            <a:tailEnd/>
          </a:ln>
        </p:spPr>
      </p:pic>
      <p:pic>
        <p:nvPicPr>
          <p:cNvPr id="103429" name="3 Marcador de contenido" descr="logoayrpaint.bmp"/>
          <p:cNvPicPr>
            <a:picLocks noChangeAspect="1"/>
          </p:cNvPicPr>
          <p:nvPr/>
        </p:nvPicPr>
        <p:blipFill>
          <a:blip r:embed="rId3"/>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600" b="1" dirty="0" smtClean="0"/>
              <a:t>Diseño de Dípticos</a:t>
            </a:r>
            <a:endParaRPr lang="es-EC" sz="3600" dirty="0"/>
          </a:p>
        </p:txBody>
      </p:sp>
      <p:pic>
        <p:nvPicPr>
          <p:cNvPr id="142338" name="Picture 2"/>
          <p:cNvPicPr>
            <a:picLocks noChangeAspect="1" noChangeArrowheads="1"/>
          </p:cNvPicPr>
          <p:nvPr/>
        </p:nvPicPr>
        <p:blipFill>
          <a:blip r:embed="rId2"/>
          <a:srcRect/>
          <a:stretch>
            <a:fillRect/>
          </a:stretch>
        </p:blipFill>
        <p:spPr bwMode="auto">
          <a:xfrm>
            <a:off x="0" y="1500174"/>
            <a:ext cx="9144000" cy="49292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Título"/>
          <p:cNvSpPr>
            <a:spLocks noGrp="1"/>
          </p:cNvSpPr>
          <p:nvPr>
            <p:ph type="title"/>
          </p:nvPr>
        </p:nvSpPr>
        <p:spPr>
          <a:xfrm>
            <a:off x="612775" y="228600"/>
            <a:ext cx="8153400" cy="990600"/>
          </a:xfrm>
        </p:spPr>
        <p:txBody>
          <a:bodyPr/>
          <a:lstStyle/>
          <a:p>
            <a:r>
              <a:rPr lang="es-ES" sz="3600" b="1" smtClean="0"/>
              <a:t>Mejoras al personal de Ventas</a:t>
            </a:r>
            <a:endParaRPr lang="es-ES" sz="3600" smtClean="0"/>
          </a:p>
        </p:txBody>
      </p:sp>
      <p:sp>
        <p:nvSpPr>
          <p:cNvPr id="104451" name="2 Marcador de contenido"/>
          <p:cNvSpPr>
            <a:spLocks noGrp="1"/>
          </p:cNvSpPr>
          <p:nvPr>
            <p:ph sz="quarter" idx="1"/>
          </p:nvPr>
        </p:nvSpPr>
        <p:spPr>
          <a:xfrm>
            <a:off x="714375" y="1357313"/>
            <a:ext cx="8153400" cy="4495800"/>
          </a:xfrm>
        </p:spPr>
        <p:txBody>
          <a:bodyPr/>
          <a:lstStyle/>
          <a:p>
            <a:pPr>
              <a:buFont typeface="Wingdings" pitchFamily="2" charset="2"/>
              <a:buNone/>
            </a:pPr>
            <a:endParaRPr lang="es-ES" sz="2400" smtClean="0"/>
          </a:p>
          <a:p>
            <a:r>
              <a:rPr lang="es-ES" sz="2400" smtClean="0"/>
              <a:t>Se capacitara al personal en temas de atención al cliente y uso de la tecnología e implementación CRM. Esta capacitación estará basada en la asesoría y consultoría ya establecida en el apartado anterior</a:t>
            </a:r>
          </a:p>
          <a:p>
            <a:r>
              <a:rPr lang="es-ES" sz="2400" smtClean="0"/>
              <a:t>Se les ofrecerá una comisión de 50 centavos por cada tarjeta de descuento vendida</a:t>
            </a:r>
          </a:p>
          <a:p>
            <a:r>
              <a:rPr lang="es-ES" sz="2400" smtClean="0"/>
              <a:t>Al final de cada mes se evaluara al personal a través de las ventas de cada vendedora que conste en el sistema. La mejor vendedora del mes por local se le  otorgara un incentivo de acuerdo a las ventas realizadas, de tal forma que se puedan incrementar las ventas.</a:t>
            </a:r>
          </a:p>
        </p:txBody>
      </p:sp>
      <p:pic>
        <p:nvPicPr>
          <p:cNvPr id="104452" name="3 Marcador de contenido" descr="logoayrpaint.bmp"/>
          <p:cNvPicPr>
            <a:picLocks noChangeAspect="1"/>
          </p:cNvPicPr>
          <p:nvPr/>
        </p:nvPicPr>
        <p:blipFill>
          <a:blip r:embed="rId2"/>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5 Título"/>
          <p:cNvSpPr>
            <a:spLocks noGrp="1"/>
          </p:cNvSpPr>
          <p:nvPr>
            <p:ph type="title"/>
          </p:nvPr>
        </p:nvSpPr>
        <p:spPr>
          <a:xfrm>
            <a:off x="612775" y="228600"/>
            <a:ext cx="8153400" cy="990600"/>
          </a:xfrm>
        </p:spPr>
        <p:txBody>
          <a:bodyPr/>
          <a:lstStyle/>
          <a:p>
            <a:r>
              <a:rPr lang="es-ES" smtClean="0"/>
              <a:t>Valor de la tarjeta de descuento</a:t>
            </a:r>
          </a:p>
        </p:txBody>
      </p:sp>
      <p:graphicFrame>
        <p:nvGraphicFramePr>
          <p:cNvPr id="4" name="3 Marcador de contenido"/>
          <p:cNvGraphicFramePr>
            <a:graphicFrameLocks noGrp="1"/>
          </p:cNvGraphicFramePr>
          <p:nvPr>
            <p:ph sz="quarter" idx="1"/>
          </p:nvPr>
        </p:nvGraphicFramePr>
        <p:xfrm>
          <a:off x="571472" y="2143116"/>
          <a:ext cx="8153457" cy="2000264"/>
        </p:xfrm>
        <a:graphic>
          <a:graphicData uri="http://schemas.openxmlformats.org/drawingml/2006/table">
            <a:tbl>
              <a:tblPr>
                <a:tableStyleId>{3C2FFA5D-87B4-456A-9821-1D502468CF0F}</a:tableStyleId>
              </a:tblPr>
              <a:tblGrid>
                <a:gridCol w="2606044"/>
                <a:gridCol w="1753691"/>
                <a:gridCol w="887659"/>
                <a:gridCol w="1273856"/>
                <a:gridCol w="1632207"/>
              </a:tblGrid>
              <a:tr h="285752">
                <a:tc>
                  <a:txBody>
                    <a:bodyPr/>
                    <a:lstStyle/>
                    <a:p>
                      <a:pPr>
                        <a:spcAft>
                          <a:spcPts val="0"/>
                        </a:spcAft>
                      </a:pPr>
                      <a:r>
                        <a:rPr lang="en-US" sz="1400" b="1" dirty="0">
                          <a:solidFill>
                            <a:schemeClr val="accent2">
                              <a:lumMod val="60000"/>
                              <a:lumOff val="40000"/>
                            </a:schemeClr>
                          </a:solidFill>
                        </a:rPr>
                        <a:t>VALOR A PAGAR</a:t>
                      </a:r>
                      <a:endParaRPr lang="es-ES" sz="1400" b="1" dirty="0">
                        <a:solidFill>
                          <a:schemeClr val="accent2">
                            <a:lumMod val="60000"/>
                            <a:lumOff val="40000"/>
                          </a:schemeClr>
                        </a:solidFill>
                        <a:latin typeface="+mn-lt"/>
                        <a:ea typeface="Times New Roman"/>
                      </a:endParaRPr>
                    </a:p>
                  </a:txBody>
                  <a:tcPr marL="38411" marR="38411" marT="0" marB="0" anchor="b"/>
                </a:tc>
                <a:tc>
                  <a:txBody>
                    <a:bodyPr/>
                    <a:lstStyle/>
                    <a:p>
                      <a:pPr>
                        <a:spcAft>
                          <a:spcPts val="0"/>
                        </a:spcAft>
                      </a:pPr>
                      <a:r>
                        <a:rPr lang="en-US" sz="1400" b="1">
                          <a:solidFill>
                            <a:schemeClr val="accent2">
                              <a:lumMod val="60000"/>
                              <a:lumOff val="40000"/>
                            </a:schemeClr>
                          </a:solidFill>
                        </a:rPr>
                        <a:t>PROMEDIO</a:t>
                      </a:r>
                      <a:endParaRPr lang="es-ES" sz="1400" b="1">
                        <a:solidFill>
                          <a:schemeClr val="accent2">
                            <a:lumMod val="60000"/>
                            <a:lumOff val="40000"/>
                          </a:schemeClr>
                        </a:solidFill>
                        <a:latin typeface="+mn-lt"/>
                        <a:ea typeface="Times New Roman"/>
                      </a:endParaRPr>
                    </a:p>
                  </a:txBody>
                  <a:tcPr marL="38411" marR="38411" marT="0" marB="0" anchor="b"/>
                </a:tc>
                <a:tc>
                  <a:txBody>
                    <a:bodyPr/>
                    <a:lstStyle/>
                    <a:p>
                      <a:pPr>
                        <a:spcAft>
                          <a:spcPts val="0"/>
                        </a:spcAft>
                      </a:pPr>
                      <a:r>
                        <a:rPr lang="en-US" sz="1400" b="1">
                          <a:solidFill>
                            <a:schemeClr val="accent2">
                              <a:lumMod val="60000"/>
                              <a:lumOff val="40000"/>
                            </a:schemeClr>
                          </a:solidFill>
                        </a:rPr>
                        <a:t>NUM</a:t>
                      </a:r>
                      <a:endParaRPr lang="es-ES" sz="1400" b="1">
                        <a:solidFill>
                          <a:schemeClr val="accent2">
                            <a:lumMod val="60000"/>
                            <a:lumOff val="40000"/>
                          </a:schemeClr>
                        </a:solidFill>
                        <a:latin typeface="+mn-lt"/>
                        <a:ea typeface="Times New Roman"/>
                      </a:endParaRPr>
                    </a:p>
                  </a:txBody>
                  <a:tcPr marL="38411" marR="38411" marT="0" marB="0" anchor="b"/>
                </a:tc>
                <a:tc>
                  <a:txBody>
                    <a:bodyPr/>
                    <a:lstStyle/>
                    <a:p>
                      <a:pPr>
                        <a:spcAft>
                          <a:spcPts val="0"/>
                        </a:spcAft>
                      </a:pPr>
                      <a:r>
                        <a:rPr lang="en-US" sz="1400" b="1">
                          <a:solidFill>
                            <a:schemeClr val="accent2">
                              <a:lumMod val="60000"/>
                              <a:lumOff val="40000"/>
                            </a:schemeClr>
                          </a:solidFill>
                        </a:rPr>
                        <a:t>%</a:t>
                      </a:r>
                      <a:endParaRPr lang="es-ES" sz="1400" b="1">
                        <a:solidFill>
                          <a:schemeClr val="accent2">
                            <a:lumMod val="60000"/>
                            <a:lumOff val="40000"/>
                          </a:schemeClr>
                        </a:solidFill>
                        <a:latin typeface="+mn-lt"/>
                        <a:ea typeface="Times New Roman"/>
                      </a:endParaRPr>
                    </a:p>
                  </a:txBody>
                  <a:tcPr marL="38411" marR="38411" marT="0" marB="0" anchor="b"/>
                </a:tc>
                <a:tc>
                  <a:txBody>
                    <a:bodyPr/>
                    <a:lstStyle/>
                    <a:p>
                      <a:pPr>
                        <a:spcAft>
                          <a:spcPts val="0"/>
                        </a:spcAft>
                      </a:pPr>
                      <a:r>
                        <a:rPr lang="en-US" sz="1400" b="1" dirty="0">
                          <a:solidFill>
                            <a:schemeClr val="accent2">
                              <a:lumMod val="60000"/>
                              <a:lumOff val="40000"/>
                            </a:schemeClr>
                          </a:solidFill>
                        </a:rPr>
                        <a:t>VALOR A COBRAR</a:t>
                      </a:r>
                      <a:endParaRPr lang="es-ES" sz="1400" b="1" dirty="0">
                        <a:solidFill>
                          <a:schemeClr val="accent2">
                            <a:lumMod val="60000"/>
                            <a:lumOff val="40000"/>
                          </a:schemeClr>
                        </a:solidFill>
                        <a:latin typeface="+mn-lt"/>
                        <a:ea typeface="Times New Roman"/>
                      </a:endParaRPr>
                    </a:p>
                  </a:txBody>
                  <a:tcPr marL="38411" marR="38411" marT="0" marB="0" anchor="b"/>
                </a:tc>
              </a:tr>
              <a:tr h="285752">
                <a:tc>
                  <a:txBody>
                    <a:bodyPr/>
                    <a:lstStyle/>
                    <a:p>
                      <a:pPr>
                        <a:spcAft>
                          <a:spcPts val="0"/>
                        </a:spcAft>
                      </a:pPr>
                      <a:r>
                        <a:rPr lang="en-US" sz="1400"/>
                        <a:t>Menos de $5</a:t>
                      </a:r>
                      <a:endParaRPr lang="es-ES" sz="1400">
                        <a:latin typeface="+mn-lt"/>
                        <a:ea typeface="Times New Roman"/>
                      </a:endParaRPr>
                    </a:p>
                  </a:txBody>
                  <a:tcPr marL="38411" marR="38411" marT="0" marB="0" anchor="b"/>
                </a:tc>
                <a:tc>
                  <a:txBody>
                    <a:bodyPr/>
                    <a:lstStyle/>
                    <a:p>
                      <a:pPr algn="r">
                        <a:spcAft>
                          <a:spcPts val="0"/>
                        </a:spcAft>
                      </a:pPr>
                      <a:r>
                        <a:rPr lang="en-US" sz="1400"/>
                        <a:t>2,5</a:t>
                      </a:r>
                      <a:endParaRPr lang="es-ES" sz="1400">
                        <a:latin typeface="+mn-lt"/>
                        <a:ea typeface="Times New Roman"/>
                      </a:endParaRPr>
                    </a:p>
                  </a:txBody>
                  <a:tcPr marL="38411" marR="38411" marT="0" marB="0" anchor="b"/>
                </a:tc>
                <a:tc>
                  <a:txBody>
                    <a:bodyPr/>
                    <a:lstStyle/>
                    <a:p>
                      <a:pPr algn="r">
                        <a:spcAft>
                          <a:spcPts val="0"/>
                        </a:spcAft>
                      </a:pPr>
                      <a:r>
                        <a:rPr lang="en-US" sz="1400"/>
                        <a:t>92</a:t>
                      </a:r>
                      <a:endParaRPr lang="es-ES" sz="1400">
                        <a:latin typeface="+mn-lt"/>
                        <a:ea typeface="Times New Roman"/>
                      </a:endParaRPr>
                    </a:p>
                  </a:txBody>
                  <a:tcPr marL="38411" marR="38411" marT="0" marB="0" anchor="b"/>
                </a:tc>
                <a:tc>
                  <a:txBody>
                    <a:bodyPr/>
                    <a:lstStyle/>
                    <a:p>
                      <a:pPr algn="r">
                        <a:spcAft>
                          <a:spcPts val="0"/>
                        </a:spcAft>
                      </a:pPr>
                      <a:r>
                        <a:rPr lang="en-US" sz="1400"/>
                        <a:t>24,08%</a:t>
                      </a:r>
                      <a:endParaRPr lang="es-ES" sz="1400">
                        <a:latin typeface="+mn-lt"/>
                        <a:ea typeface="Times New Roman"/>
                      </a:endParaRPr>
                    </a:p>
                  </a:txBody>
                  <a:tcPr marL="38411" marR="38411" marT="0" marB="0" anchor="b"/>
                </a:tc>
                <a:tc>
                  <a:txBody>
                    <a:bodyPr/>
                    <a:lstStyle/>
                    <a:p>
                      <a:pPr algn="r">
                        <a:spcAft>
                          <a:spcPts val="0"/>
                        </a:spcAft>
                      </a:pPr>
                      <a:r>
                        <a:rPr lang="en-US" sz="1400" dirty="0" smtClean="0"/>
                        <a:t>0,60</a:t>
                      </a:r>
                      <a:endParaRPr lang="es-ES" sz="1400" dirty="0">
                        <a:latin typeface="+mn-lt"/>
                        <a:ea typeface="Times New Roman"/>
                      </a:endParaRPr>
                    </a:p>
                  </a:txBody>
                  <a:tcPr marL="38411" marR="38411" marT="0" marB="0" anchor="b"/>
                </a:tc>
              </a:tr>
              <a:tr h="285752">
                <a:tc>
                  <a:txBody>
                    <a:bodyPr/>
                    <a:lstStyle/>
                    <a:p>
                      <a:pPr>
                        <a:spcAft>
                          <a:spcPts val="0"/>
                        </a:spcAft>
                      </a:pPr>
                      <a:r>
                        <a:rPr lang="en-US" sz="1400" dirty="0"/>
                        <a:t> 5-10 </a:t>
                      </a:r>
                      <a:endParaRPr lang="es-ES" sz="1400" dirty="0">
                        <a:latin typeface="+mn-lt"/>
                        <a:ea typeface="Times New Roman"/>
                      </a:endParaRPr>
                    </a:p>
                  </a:txBody>
                  <a:tcPr marL="38411" marR="38411" marT="0" marB="0" anchor="b"/>
                </a:tc>
                <a:tc>
                  <a:txBody>
                    <a:bodyPr/>
                    <a:lstStyle/>
                    <a:p>
                      <a:pPr algn="r">
                        <a:spcAft>
                          <a:spcPts val="0"/>
                        </a:spcAft>
                      </a:pPr>
                      <a:r>
                        <a:rPr lang="en-US" sz="1400"/>
                        <a:t>7,5</a:t>
                      </a:r>
                      <a:endParaRPr lang="es-ES" sz="1400">
                        <a:latin typeface="+mn-lt"/>
                        <a:ea typeface="Times New Roman"/>
                      </a:endParaRPr>
                    </a:p>
                  </a:txBody>
                  <a:tcPr marL="38411" marR="38411" marT="0" marB="0" anchor="b"/>
                </a:tc>
                <a:tc>
                  <a:txBody>
                    <a:bodyPr/>
                    <a:lstStyle/>
                    <a:p>
                      <a:pPr algn="r">
                        <a:spcAft>
                          <a:spcPts val="0"/>
                        </a:spcAft>
                      </a:pPr>
                      <a:r>
                        <a:rPr lang="en-US" sz="1400"/>
                        <a:t>198</a:t>
                      </a:r>
                      <a:endParaRPr lang="es-ES" sz="1400">
                        <a:latin typeface="+mn-lt"/>
                        <a:ea typeface="Times New Roman"/>
                      </a:endParaRPr>
                    </a:p>
                  </a:txBody>
                  <a:tcPr marL="38411" marR="38411" marT="0" marB="0" anchor="b"/>
                </a:tc>
                <a:tc>
                  <a:txBody>
                    <a:bodyPr/>
                    <a:lstStyle/>
                    <a:p>
                      <a:pPr algn="r">
                        <a:spcAft>
                          <a:spcPts val="0"/>
                        </a:spcAft>
                      </a:pPr>
                      <a:r>
                        <a:rPr lang="en-US" sz="1400"/>
                        <a:t>51,83%</a:t>
                      </a:r>
                      <a:endParaRPr lang="es-ES" sz="1400">
                        <a:latin typeface="+mn-lt"/>
                        <a:ea typeface="Times New Roman"/>
                      </a:endParaRPr>
                    </a:p>
                  </a:txBody>
                  <a:tcPr marL="38411" marR="38411" marT="0" marB="0" anchor="b"/>
                </a:tc>
                <a:tc>
                  <a:txBody>
                    <a:bodyPr/>
                    <a:lstStyle/>
                    <a:p>
                      <a:pPr algn="r">
                        <a:spcAft>
                          <a:spcPts val="0"/>
                        </a:spcAft>
                      </a:pPr>
                      <a:r>
                        <a:rPr lang="en-US" sz="1400" dirty="0" smtClean="0"/>
                        <a:t>3,88</a:t>
                      </a:r>
                      <a:endParaRPr lang="es-ES" sz="1400" dirty="0">
                        <a:latin typeface="+mn-lt"/>
                        <a:ea typeface="Times New Roman"/>
                      </a:endParaRPr>
                    </a:p>
                  </a:txBody>
                  <a:tcPr marL="38411" marR="38411" marT="0" marB="0" anchor="b"/>
                </a:tc>
              </a:tr>
              <a:tr h="285752">
                <a:tc>
                  <a:txBody>
                    <a:bodyPr/>
                    <a:lstStyle/>
                    <a:p>
                      <a:pPr>
                        <a:spcAft>
                          <a:spcPts val="0"/>
                        </a:spcAft>
                      </a:pPr>
                      <a:r>
                        <a:rPr lang="en-US" sz="1400"/>
                        <a:t>10-15</a:t>
                      </a:r>
                      <a:endParaRPr lang="es-ES" sz="1400">
                        <a:latin typeface="+mn-lt"/>
                        <a:ea typeface="Times New Roman"/>
                      </a:endParaRPr>
                    </a:p>
                  </a:txBody>
                  <a:tcPr marL="38411" marR="38411" marT="0" marB="0" anchor="b"/>
                </a:tc>
                <a:tc>
                  <a:txBody>
                    <a:bodyPr/>
                    <a:lstStyle/>
                    <a:p>
                      <a:pPr algn="r">
                        <a:spcAft>
                          <a:spcPts val="0"/>
                        </a:spcAft>
                      </a:pPr>
                      <a:r>
                        <a:rPr lang="en-US" sz="1400"/>
                        <a:t>12,5</a:t>
                      </a:r>
                      <a:endParaRPr lang="es-ES" sz="1400">
                        <a:latin typeface="+mn-lt"/>
                        <a:ea typeface="Times New Roman"/>
                      </a:endParaRPr>
                    </a:p>
                  </a:txBody>
                  <a:tcPr marL="38411" marR="38411" marT="0" marB="0" anchor="b"/>
                </a:tc>
                <a:tc>
                  <a:txBody>
                    <a:bodyPr/>
                    <a:lstStyle/>
                    <a:p>
                      <a:pPr algn="r">
                        <a:spcAft>
                          <a:spcPts val="0"/>
                        </a:spcAft>
                      </a:pPr>
                      <a:r>
                        <a:rPr lang="en-US" sz="1400" dirty="0"/>
                        <a:t>67</a:t>
                      </a:r>
                      <a:endParaRPr lang="es-ES" sz="1400" dirty="0">
                        <a:latin typeface="+mn-lt"/>
                        <a:ea typeface="Times New Roman"/>
                      </a:endParaRPr>
                    </a:p>
                  </a:txBody>
                  <a:tcPr marL="38411" marR="38411" marT="0" marB="0" anchor="b"/>
                </a:tc>
                <a:tc>
                  <a:txBody>
                    <a:bodyPr/>
                    <a:lstStyle/>
                    <a:p>
                      <a:pPr algn="r">
                        <a:spcAft>
                          <a:spcPts val="0"/>
                        </a:spcAft>
                      </a:pPr>
                      <a:r>
                        <a:rPr lang="en-US" sz="1400"/>
                        <a:t>17,54%</a:t>
                      </a:r>
                      <a:endParaRPr lang="es-ES" sz="1400">
                        <a:latin typeface="+mn-lt"/>
                        <a:ea typeface="Times New Roman"/>
                      </a:endParaRPr>
                    </a:p>
                  </a:txBody>
                  <a:tcPr marL="38411" marR="38411" marT="0" marB="0" anchor="b"/>
                </a:tc>
                <a:tc>
                  <a:txBody>
                    <a:bodyPr/>
                    <a:lstStyle/>
                    <a:p>
                      <a:pPr algn="r">
                        <a:spcAft>
                          <a:spcPts val="0"/>
                        </a:spcAft>
                      </a:pPr>
                      <a:r>
                        <a:rPr lang="en-US" sz="1400" dirty="0" smtClean="0"/>
                        <a:t>2,19</a:t>
                      </a:r>
                      <a:endParaRPr lang="es-ES" sz="1400" dirty="0">
                        <a:latin typeface="+mn-lt"/>
                        <a:ea typeface="Times New Roman"/>
                      </a:endParaRPr>
                    </a:p>
                  </a:txBody>
                  <a:tcPr marL="38411" marR="38411" marT="0" marB="0" anchor="b"/>
                </a:tc>
              </a:tr>
              <a:tr h="285752">
                <a:tc>
                  <a:txBody>
                    <a:bodyPr/>
                    <a:lstStyle/>
                    <a:p>
                      <a:pPr>
                        <a:spcAft>
                          <a:spcPts val="0"/>
                        </a:spcAft>
                      </a:pPr>
                      <a:r>
                        <a:rPr lang="en-US" sz="1400"/>
                        <a:t>15-20</a:t>
                      </a:r>
                      <a:endParaRPr lang="es-ES" sz="1400">
                        <a:latin typeface="+mn-lt"/>
                        <a:ea typeface="Times New Roman"/>
                      </a:endParaRPr>
                    </a:p>
                  </a:txBody>
                  <a:tcPr marL="38411" marR="38411" marT="0" marB="0" anchor="b"/>
                </a:tc>
                <a:tc>
                  <a:txBody>
                    <a:bodyPr/>
                    <a:lstStyle/>
                    <a:p>
                      <a:pPr algn="r">
                        <a:spcAft>
                          <a:spcPts val="0"/>
                        </a:spcAft>
                      </a:pPr>
                      <a:r>
                        <a:rPr lang="en-US" sz="1400"/>
                        <a:t>17,5</a:t>
                      </a:r>
                      <a:endParaRPr lang="es-ES" sz="1400">
                        <a:latin typeface="+mn-lt"/>
                        <a:ea typeface="Times New Roman"/>
                      </a:endParaRPr>
                    </a:p>
                  </a:txBody>
                  <a:tcPr marL="38411" marR="38411" marT="0" marB="0" anchor="b"/>
                </a:tc>
                <a:tc>
                  <a:txBody>
                    <a:bodyPr/>
                    <a:lstStyle/>
                    <a:p>
                      <a:pPr algn="r">
                        <a:spcAft>
                          <a:spcPts val="0"/>
                        </a:spcAft>
                      </a:pPr>
                      <a:r>
                        <a:rPr lang="en-US" sz="1400"/>
                        <a:t>19</a:t>
                      </a:r>
                      <a:endParaRPr lang="es-ES" sz="1400">
                        <a:latin typeface="+mn-lt"/>
                        <a:ea typeface="Times New Roman"/>
                      </a:endParaRPr>
                    </a:p>
                  </a:txBody>
                  <a:tcPr marL="38411" marR="38411" marT="0" marB="0" anchor="b"/>
                </a:tc>
                <a:tc>
                  <a:txBody>
                    <a:bodyPr/>
                    <a:lstStyle/>
                    <a:p>
                      <a:pPr algn="r">
                        <a:spcAft>
                          <a:spcPts val="0"/>
                        </a:spcAft>
                      </a:pPr>
                      <a:r>
                        <a:rPr lang="en-US" sz="1400" dirty="0"/>
                        <a:t>4,97%</a:t>
                      </a:r>
                      <a:endParaRPr lang="es-ES" sz="1400" dirty="0">
                        <a:latin typeface="+mn-lt"/>
                        <a:ea typeface="Times New Roman"/>
                      </a:endParaRPr>
                    </a:p>
                  </a:txBody>
                  <a:tcPr marL="38411" marR="38411" marT="0" marB="0" anchor="b"/>
                </a:tc>
                <a:tc>
                  <a:txBody>
                    <a:bodyPr/>
                    <a:lstStyle/>
                    <a:p>
                      <a:pPr algn="r">
                        <a:spcAft>
                          <a:spcPts val="0"/>
                        </a:spcAft>
                      </a:pPr>
                      <a:r>
                        <a:rPr lang="en-US" sz="1400" dirty="0" smtClean="0"/>
                        <a:t>0,87</a:t>
                      </a:r>
                      <a:endParaRPr lang="es-ES" sz="1400" dirty="0">
                        <a:latin typeface="+mn-lt"/>
                        <a:ea typeface="Times New Roman"/>
                      </a:endParaRPr>
                    </a:p>
                  </a:txBody>
                  <a:tcPr marL="38411" marR="38411" marT="0" marB="0" anchor="b"/>
                </a:tc>
              </a:tr>
              <a:tr h="285752">
                <a:tc>
                  <a:txBody>
                    <a:bodyPr/>
                    <a:lstStyle/>
                    <a:p>
                      <a:pPr>
                        <a:spcAft>
                          <a:spcPts val="0"/>
                        </a:spcAft>
                      </a:pPr>
                      <a:r>
                        <a:rPr lang="en-US" sz="1400"/>
                        <a:t>20– 25</a:t>
                      </a:r>
                      <a:endParaRPr lang="es-ES" sz="1400">
                        <a:latin typeface="+mn-lt"/>
                        <a:ea typeface="Times New Roman"/>
                      </a:endParaRPr>
                    </a:p>
                  </a:txBody>
                  <a:tcPr marL="38411" marR="38411" marT="0" marB="0" anchor="b"/>
                </a:tc>
                <a:tc>
                  <a:txBody>
                    <a:bodyPr/>
                    <a:lstStyle/>
                    <a:p>
                      <a:pPr algn="r">
                        <a:spcAft>
                          <a:spcPts val="0"/>
                        </a:spcAft>
                      </a:pPr>
                      <a:r>
                        <a:rPr lang="en-US" sz="1400"/>
                        <a:t>22,5</a:t>
                      </a:r>
                      <a:endParaRPr lang="es-ES" sz="1400">
                        <a:latin typeface="+mn-lt"/>
                        <a:ea typeface="Times New Roman"/>
                      </a:endParaRPr>
                    </a:p>
                  </a:txBody>
                  <a:tcPr marL="38411" marR="38411" marT="0" marB="0" anchor="b"/>
                </a:tc>
                <a:tc>
                  <a:txBody>
                    <a:bodyPr/>
                    <a:lstStyle/>
                    <a:p>
                      <a:pPr algn="r">
                        <a:spcAft>
                          <a:spcPts val="0"/>
                        </a:spcAft>
                      </a:pPr>
                      <a:r>
                        <a:rPr lang="en-US" sz="1400"/>
                        <a:t>6</a:t>
                      </a:r>
                      <a:endParaRPr lang="es-ES" sz="1400">
                        <a:latin typeface="+mn-lt"/>
                        <a:ea typeface="Times New Roman"/>
                      </a:endParaRPr>
                    </a:p>
                  </a:txBody>
                  <a:tcPr marL="38411" marR="38411" marT="0" marB="0" anchor="b"/>
                </a:tc>
                <a:tc>
                  <a:txBody>
                    <a:bodyPr/>
                    <a:lstStyle/>
                    <a:p>
                      <a:pPr algn="r">
                        <a:spcAft>
                          <a:spcPts val="0"/>
                        </a:spcAft>
                      </a:pPr>
                      <a:r>
                        <a:rPr lang="en-US" sz="1400" dirty="0"/>
                        <a:t>1,57%</a:t>
                      </a:r>
                      <a:endParaRPr lang="es-ES" sz="1400" dirty="0">
                        <a:latin typeface="+mn-lt"/>
                        <a:ea typeface="Times New Roman"/>
                      </a:endParaRPr>
                    </a:p>
                  </a:txBody>
                  <a:tcPr marL="38411" marR="38411" marT="0" marB="0" anchor="b"/>
                </a:tc>
                <a:tc>
                  <a:txBody>
                    <a:bodyPr/>
                    <a:lstStyle/>
                    <a:p>
                      <a:pPr algn="r">
                        <a:spcAft>
                          <a:spcPts val="0"/>
                        </a:spcAft>
                      </a:pPr>
                      <a:r>
                        <a:rPr lang="en-US" sz="1400" dirty="0" smtClean="0"/>
                        <a:t>0,35</a:t>
                      </a:r>
                      <a:endParaRPr lang="es-ES" sz="1400" dirty="0">
                        <a:latin typeface="+mn-lt"/>
                        <a:ea typeface="Times New Roman"/>
                      </a:endParaRPr>
                    </a:p>
                  </a:txBody>
                  <a:tcPr marL="38411" marR="38411" marT="0" marB="0" anchor="b"/>
                </a:tc>
              </a:tr>
              <a:tr h="285752">
                <a:tc>
                  <a:txBody>
                    <a:bodyPr/>
                    <a:lstStyle/>
                    <a:p>
                      <a:pPr>
                        <a:spcAft>
                          <a:spcPts val="0"/>
                        </a:spcAft>
                      </a:pPr>
                      <a:r>
                        <a:rPr lang="en-US" sz="1400"/>
                        <a:t>TOTAL</a:t>
                      </a:r>
                      <a:endParaRPr lang="es-ES" sz="1400">
                        <a:latin typeface="+mn-lt"/>
                        <a:ea typeface="Times New Roman"/>
                      </a:endParaRPr>
                    </a:p>
                  </a:txBody>
                  <a:tcPr marL="38411" marR="38411" marT="0" marB="0" anchor="b"/>
                </a:tc>
                <a:tc>
                  <a:txBody>
                    <a:bodyPr/>
                    <a:lstStyle/>
                    <a:p>
                      <a:pPr>
                        <a:spcAft>
                          <a:spcPts val="0"/>
                        </a:spcAft>
                      </a:pPr>
                      <a:r>
                        <a:rPr lang="en-US" sz="1400"/>
                        <a:t> </a:t>
                      </a:r>
                      <a:endParaRPr lang="es-ES" sz="1400">
                        <a:latin typeface="+mn-lt"/>
                        <a:ea typeface="Times New Roman"/>
                      </a:endParaRPr>
                    </a:p>
                  </a:txBody>
                  <a:tcPr marL="38411" marR="38411" marT="0" marB="0" anchor="b"/>
                </a:tc>
                <a:tc>
                  <a:txBody>
                    <a:bodyPr/>
                    <a:lstStyle/>
                    <a:p>
                      <a:pPr algn="r">
                        <a:spcAft>
                          <a:spcPts val="0"/>
                        </a:spcAft>
                      </a:pPr>
                      <a:r>
                        <a:rPr lang="en-US" sz="1400"/>
                        <a:t>382</a:t>
                      </a:r>
                      <a:endParaRPr lang="es-ES" sz="1400">
                        <a:latin typeface="+mn-lt"/>
                        <a:ea typeface="Times New Roman"/>
                      </a:endParaRPr>
                    </a:p>
                  </a:txBody>
                  <a:tcPr marL="38411" marR="38411" marT="0" marB="0" anchor="b"/>
                </a:tc>
                <a:tc>
                  <a:txBody>
                    <a:bodyPr/>
                    <a:lstStyle/>
                    <a:p>
                      <a:pPr algn="r">
                        <a:spcAft>
                          <a:spcPts val="0"/>
                        </a:spcAft>
                      </a:pPr>
                      <a:r>
                        <a:rPr lang="en-US" sz="1400"/>
                        <a:t>100%</a:t>
                      </a:r>
                      <a:endParaRPr lang="es-ES" sz="1400">
                        <a:latin typeface="+mn-lt"/>
                        <a:ea typeface="Times New Roman"/>
                      </a:endParaRPr>
                    </a:p>
                  </a:txBody>
                  <a:tcPr marL="38411" marR="38411" marT="0" marB="0" anchor="b"/>
                </a:tc>
                <a:tc>
                  <a:txBody>
                    <a:bodyPr/>
                    <a:lstStyle/>
                    <a:p>
                      <a:pPr algn="r">
                        <a:spcAft>
                          <a:spcPts val="0"/>
                        </a:spcAft>
                      </a:pPr>
                      <a:r>
                        <a:rPr lang="en-US" sz="1400" dirty="0" smtClean="0"/>
                        <a:t>7,90</a:t>
                      </a:r>
                      <a:endParaRPr lang="es-ES" sz="1400" dirty="0">
                        <a:latin typeface="+mn-lt"/>
                        <a:ea typeface="Times New Roman"/>
                      </a:endParaRPr>
                    </a:p>
                  </a:txBody>
                  <a:tcPr marL="38411" marR="38411" marT="0" marB="0" anchor="b"/>
                </a:tc>
              </a:tr>
            </a:tbl>
          </a:graphicData>
        </a:graphic>
      </p:graphicFrame>
      <p:sp>
        <p:nvSpPr>
          <p:cNvPr id="106498" name="Rectangle 2"/>
          <p:cNvSpPr>
            <a:spLocks noChangeArrowheads="1"/>
          </p:cNvSpPr>
          <p:nvPr/>
        </p:nvSpPr>
        <p:spPr bwMode="auto">
          <a:xfrm>
            <a:off x="285750" y="4500563"/>
            <a:ext cx="8112125" cy="461962"/>
          </a:xfrm>
          <a:prstGeom prst="rect">
            <a:avLst/>
          </a:prstGeom>
          <a:noFill/>
          <a:ln w="9525">
            <a:noFill/>
            <a:miter lim="800000"/>
            <a:headEnd/>
            <a:tailEnd/>
          </a:ln>
          <a:effectLst/>
        </p:spPr>
        <p:txBody>
          <a:bodyPr wrap="none" anchor="ctr">
            <a:spAutoFit/>
          </a:bodyPr>
          <a:lstStyle/>
          <a:p>
            <a:pPr indent="450850" algn="just">
              <a:defRPr/>
            </a:pPr>
            <a:r>
              <a:rPr lang="es-ES" sz="2400" dirty="0">
                <a:latin typeface="+mn-lt"/>
                <a:ea typeface="Times New Roman" pitchFamily="18" charset="0"/>
                <a:cs typeface="Arial" pitchFamily="34" charset="0"/>
              </a:rPr>
              <a:t>Promedio ponderado la tarjeta debería costar 7,90 dólares.</a:t>
            </a:r>
            <a:endParaRPr lang="es-ES" sz="2400" dirty="0">
              <a:latin typeface="+mn-lt"/>
            </a:endParaRPr>
          </a:p>
        </p:txBody>
      </p:sp>
      <p:pic>
        <p:nvPicPr>
          <p:cNvPr id="105477" name="3 Marcador de contenido" descr="logoayrpaint.bmp"/>
          <p:cNvPicPr>
            <a:picLocks noChangeAspect="1"/>
          </p:cNvPicPr>
          <p:nvPr/>
        </p:nvPicPr>
        <p:blipFill>
          <a:blip r:embed="rId2"/>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2 Marcador de contenido"/>
          <p:cNvSpPr>
            <a:spLocks noGrp="1"/>
          </p:cNvSpPr>
          <p:nvPr>
            <p:ph sz="quarter" idx="1"/>
          </p:nvPr>
        </p:nvSpPr>
        <p:spPr>
          <a:xfrm>
            <a:off x="612775" y="1600200"/>
            <a:ext cx="8153400" cy="4495800"/>
          </a:xfrm>
        </p:spPr>
        <p:txBody>
          <a:bodyPr/>
          <a:lstStyle/>
          <a:p>
            <a:pPr algn="just"/>
            <a:r>
              <a:rPr lang="es-ES" smtClean="0"/>
              <a:t>Las ventas promedios de un cliente es de 73,27 dólares, el cual obtendría un descuento del 7,32 por tales ventas, se podría considerar como que este cliente no le resultaría atractivo la compra de la tarjeta de descuento si no verá rentabilizado el gasto que este realizaría por la tarjeta si los beneficios que obtendría serian menores al costo de esta, por lo que se propone un costo de lanzamiento de 6,50 dólares.</a:t>
            </a:r>
          </a:p>
          <a:p>
            <a:endParaRPr lang="es-ES" smtClean="0"/>
          </a:p>
        </p:txBody>
      </p:sp>
      <p:pic>
        <p:nvPicPr>
          <p:cNvPr id="106499" name="3 Marcador de contenido" descr="logoayrpaint.bmp"/>
          <p:cNvPicPr>
            <a:picLocks noChangeAspect="1"/>
          </p:cNvPicPr>
          <p:nvPr/>
        </p:nvPicPr>
        <p:blipFill>
          <a:blip r:embed="rId2"/>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Título"/>
          <p:cNvSpPr>
            <a:spLocks noGrp="1"/>
          </p:cNvSpPr>
          <p:nvPr>
            <p:ph type="title"/>
          </p:nvPr>
        </p:nvSpPr>
        <p:spPr>
          <a:xfrm>
            <a:off x="612775" y="228600"/>
            <a:ext cx="8153400" cy="990600"/>
          </a:xfrm>
        </p:spPr>
        <p:txBody>
          <a:bodyPr/>
          <a:lstStyle/>
          <a:p>
            <a:r>
              <a:rPr lang="es-ES" smtClean="0"/>
              <a:t>Clientes con tarjeta de descuento</a:t>
            </a:r>
          </a:p>
        </p:txBody>
      </p:sp>
      <p:graphicFrame>
        <p:nvGraphicFramePr>
          <p:cNvPr id="4" name="3 Tabla"/>
          <p:cNvGraphicFramePr>
            <a:graphicFrameLocks noGrp="1"/>
          </p:cNvGraphicFramePr>
          <p:nvPr/>
        </p:nvGraphicFramePr>
        <p:xfrm>
          <a:off x="2285984" y="2000240"/>
          <a:ext cx="5214974" cy="3429023"/>
        </p:xfrm>
        <a:graphic>
          <a:graphicData uri="http://schemas.openxmlformats.org/drawingml/2006/table">
            <a:tbl>
              <a:tblPr>
                <a:tableStyleId>{3C2FFA5D-87B4-456A-9821-1D502468CF0F}</a:tableStyleId>
              </a:tblPr>
              <a:tblGrid>
                <a:gridCol w="3853649"/>
                <a:gridCol w="1361325"/>
              </a:tblGrid>
              <a:tr h="263771">
                <a:tc gridSpan="2">
                  <a:txBody>
                    <a:bodyPr/>
                    <a:lstStyle/>
                    <a:p>
                      <a:pPr algn="ctr">
                        <a:spcAft>
                          <a:spcPts val="0"/>
                        </a:spcAft>
                      </a:pPr>
                      <a:r>
                        <a:rPr lang="es-ES" sz="1600" b="1" dirty="0">
                          <a:solidFill>
                            <a:schemeClr val="accent2">
                              <a:lumMod val="60000"/>
                              <a:lumOff val="40000"/>
                            </a:schemeClr>
                          </a:solidFill>
                        </a:rPr>
                        <a:t>CLIENTES CON TARJETA DE DESCUENTOS</a:t>
                      </a:r>
                      <a:endParaRPr lang="es-ES" sz="1600" b="1" dirty="0">
                        <a:solidFill>
                          <a:schemeClr val="accent2">
                            <a:lumMod val="60000"/>
                            <a:lumOff val="40000"/>
                          </a:schemeClr>
                        </a:solidFill>
                        <a:latin typeface="Times New Roman"/>
                        <a:ea typeface="Times New Roman"/>
                      </a:endParaRPr>
                    </a:p>
                  </a:txBody>
                  <a:tcPr marL="44450" marR="44450" marT="0" marB="0" anchor="b"/>
                </a:tc>
                <a:tc hMerge="1">
                  <a:txBody>
                    <a:bodyPr/>
                    <a:lstStyle/>
                    <a:p>
                      <a:endParaRPr lang="es-ES"/>
                    </a:p>
                  </a:txBody>
                  <a:tcPr/>
                </a:tc>
              </a:tr>
              <a:tr h="263771">
                <a:tc>
                  <a:txBody>
                    <a:bodyPr/>
                    <a:lstStyle/>
                    <a:p>
                      <a:pPr>
                        <a:spcAft>
                          <a:spcPts val="0"/>
                        </a:spcAft>
                      </a:pPr>
                      <a:r>
                        <a:rPr lang="en-US" sz="1600"/>
                        <a:t>BASE DE CLIENTES</a:t>
                      </a:r>
                      <a:endParaRPr lang="es-ES" sz="1600">
                        <a:latin typeface="Times New Roman"/>
                        <a:ea typeface="Times New Roman"/>
                      </a:endParaRPr>
                    </a:p>
                  </a:txBody>
                  <a:tcPr marL="44450" marR="44450" marT="0" marB="0" anchor="b"/>
                </a:tc>
                <a:tc>
                  <a:txBody>
                    <a:bodyPr/>
                    <a:lstStyle/>
                    <a:p>
                      <a:pPr algn="r">
                        <a:spcAft>
                          <a:spcPts val="0"/>
                        </a:spcAft>
                      </a:pPr>
                      <a:r>
                        <a:rPr lang="en-US" sz="1600"/>
                        <a:t>66000</a:t>
                      </a:r>
                      <a:endParaRPr lang="es-ES" sz="1600">
                        <a:latin typeface="Times New Roman"/>
                        <a:ea typeface="Times New Roman"/>
                      </a:endParaRPr>
                    </a:p>
                  </a:txBody>
                  <a:tcPr marL="44450" marR="44450" marT="0" marB="0" anchor="b"/>
                </a:tc>
              </a:tr>
              <a:tr h="263771">
                <a:tc>
                  <a:txBody>
                    <a:bodyPr/>
                    <a:lstStyle/>
                    <a:p>
                      <a:pPr>
                        <a:spcAft>
                          <a:spcPts val="0"/>
                        </a:spcAft>
                      </a:pPr>
                      <a:r>
                        <a:rPr lang="es-ES" sz="1600"/>
                        <a:t>CLIENTES QUE COMPRAN LA TARJETA</a:t>
                      </a:r>
                      <a:endParaRPr lang="es-ES" sz="1600">
                        <a:latin typeface="Times New Roman"/>
                        <a:ea typeface="Times New Roman"/>
                      </a:endParaRPr>
                    </a:p>
                  </a:txBody>
                  <a:tcPr marL="44450" marR="44450" marT="0" marB="0" anchor="b"/>
                </a:tc>
                <a:tc>
                  <a:txBody>
                    <a:bodyPr/>
                    <a:lstStyle/>
                    <a:p>
                      <a:pPr algn="r">
                        <a:spcAft>
                          <a:spcPts val="0"/>
                        </a:spcAft>
                      </a:pPr>
                      <a:r>
                        <a:rPr lang="en-US" sz="1600"/>
                        <a:t>23100</a:t>
                      </a:r>
                      <a:endParaRPr lang="es-ES" sz="1600">
                        <a:latin typeface="Times New Roman"/>
                        <a:ea typeface="Times New Roman"/>
                      </a:endParaRPr>
                    </a:p>
                  </a:txBody>
                  <a:tcPr marL="44450" marR="44450" marT="0" marB="0" anchor="b"/>
                </a:tc>
              </a:tr>
              <a:tr h="263771">
                <a:tc>
                  <a:txBody>
                    <a:bodyPr/>
                    <a:lstStyle/>
                    <a:p>
                      <a:pPr>
                        <a:spcAft>
                          <a:spcPts val="0"/>
                        </a:spcAft>
                      </a:pPr>
                      <a:r>
                        <a:rPr lang="en-US" sz="1600"/>
                        <a:t>VENTAS PRODUCTOS 2009</a:t>
                      </a:r>
                      <a:endParaRPr lang="es-ES" sz="1600">
                        <a:latin typeface="Times New Roman"/>
                        <a:ea typeface="Times New Roman"/>
                      </a:endParaRPr>
                    </a:p>
                  </a:txBody>
                  <a:tcPr marL="44450" marR="44450" marT="0" marB="0" anchor="b"/>
                </a:tc>
                <a:tc>
                  <a:txBody>
                    <a:bodyPr/>
                    <a:lstStyle/>
                    <a:p>
                      <a:pPr algn="r">
                        <a:spcAft>
                          <a:spcPts val="0"/>
                        </a:spcAft>
                      </a:pPr>
                      <a:r>
                        <a:rPr lang="en-US" sz="1600"/>
                        <a:t>4836123,61</a:t>
                      </a:r>
                      <a:endParaRPr lang="es-ES" sz="1600">
                        <a:latin typeface="Times New Roman"/>
                        <a:ea typeface="Times New Roman"/>
                      </a:endParaRPr>
                    </a:p>
                  </a:txBody>
                  <a:tcPr marL="44450" marR="44450" marT="0" marB="0" anchor="b"/>
                </a:tc>
              </a:tr>
              <a:tr h="263771">
                <a:tc>
                  <a:txBody>
                    <a:bodyPr/>
                    <a:lstStyle/>
                    <a:p>
                      <a:pPr>
                        <a:spcAft>
                          <a:spcPts val="0"/>
                        </a:spcAft>
                      </a:pPr>
                      <a:r>
                        <a:rPr lang="en-US" sz="1600"/>
                        <a:t>VENTAS CLIENTE PROMEDIO</a:t>
                      </a:r>
                      <a:endParaRPr lang="es-ES" sz="1600">
                        <a:latin typeface="Times New Roman"/>
                        <a:ea typeface="Times New Roman"/>
                      </a:endParaRPr>
                    </a:p>
                  </a:txBody>
                  <a:tcPr marL="44450" marR="44450" marT="0" marB="0" anchor="b"/>
                </a:tc>
                <a:tc>
                  <a:txBody>
                    <a:bodyPr/>
                    <a:lstStyle/>
                    <a:p>
                      <a:pPr algn="r">
                        <a:spcAft>
                          <a:spcPts val="0"/>
                        </a:spcAft>
                      </a:pPr>
                      <a:r>
                        <a:rPr lang="en-US" sz="1600"/>
                        <a:t>73,27</a:t>
                      </a:r>
                      <a:endParaRPr lang="es-ES" sz="1600">
                        <a:latin typeface="Times New Roman"/>
                        <a:ea typeface="Times New Roman"/>
                      </a:endParaRPr>
                    </a:p>
                  </a:txBody>
                  <a:tcPr marL="44450" marR="44450" marT="0" marB="0" anchor="b"/>
                </a:tc>
              </a:tr>
              <a:tr h="263771">
                <a:tc>
                  <a:txBody>
                    <a:bodyPr/>
                    <a:lstStyle/>
                    <a:p>
                      <a:pPr>
                        <a:spcAft>
                          <a:spcPts val="0"/>
                        </a:spcAft>
                      </a:pPr>
                      <a:r>
                        <a:rPr lang="en-US" sz="1600"/>
                        <a:t>PRECIO DE LANZAMIENTO</a:t>
                      </a:r>
                      <a:endParaRPr lang="es-ES" sz="1600">
                        <a:latin typeface="Times New Roman"/>
                        <a:ea typeface="Times New Roman"/>
                      </a:endParaRPr>
                    </a:p>
                  </a:txBody>
                  <a:tcPr marL="44450" marR="44450" marT="0" marB="0" anchor="b"/>
                </a:tc>
                <a:tc>
                  <a:txBody>
                    <a:bodyPr/>
                    <a:lstStyle/>
                    <a:p>
                      <a:pPr algn="r">
                        <a:spcAft>
                          <a:spcPts val="0"/>
                        </a:spcAft>
                      </a:pPr>
                      <a:r>
                        <a:rPr lang="en-US" sz="1600"/>
                        <a:t>6,5</a:t>
                      </a:r>
                      <a:endParaRPr lang="es-ES" sz="1600">
                        <a:latin typeface="Times New Roman"/>
                        <a:ea typeface="Times New Roman"/>
                      </a:endParaRPr>
                    </a:p>
                  </a:txBody>
                  <a:tcPr marL="44450" marR="44450" marT="0" marB="0" anchor="b"/>
                </a:tc>
              </a:tr>
              <a:tr h="263771">
                <a:tc>
                  <a:txBody>
                    <a:bodyPr/>
                    <a:lstStyle/>
                    <a:p>
                      <a:pPr>
                        <a:spcAft>
                          <a:spcPts val="0"/>
                        </a:spcAft>
                      </a:pPr>
                      <a:r>
                        <a:rPr lang="en-US" sz="1600"/>
                        <a:t>INGRESO ANUAL TARJETA</a:t>
                      </a:r>
                      <a:endParaRPr lang="es-ES" sz="1600">
                        <a:latin typeface="Times New Roman"/>
                        <a:ea typeface="Times New Roman"/>
                      </a:endParaRPr>
                    </a:p>
                  </a:txBody>
                  <a:tcPr marL="44450" marR="44450" marT="0" marB="0" anchor="b"/>
                </a:tc>
                <a:tc>
                  <a:txBody>
                    <a:bodyPr/>
                    <a:lstStyle/>
                    <a:p>
                      <a:pPr algn="r">
                        <a:spcAft>
                          <a:spcPts val="0"/>
                        </a:spcAft>
                      </a:pPr>
                      <a:r>
                        <a:rPr lang="en-US" sz="1600"/>
                        <a:t>150150</a:t>
                      </a:r>
                      <a:endParaRPr lang="es-ES" sz="1600">
                        <a:latin typeface="Times New Roman"/>
                        <a:ea typeface="Times New Roman"/>
                      </a:endParaRPr>
                    </a:p>
                  </a:txBody>
                  <a:tcPr marL="44450" marR="44450" marT="0" marB="0" anchor="b"/>
                </a:tc>
              </a:tr>
              <a:tr h="263771">
                <a:tc>
                  <a:txBody>
                    <a:bodyPr/>
                    <a:lstStyle/>
                    <a:p>
                      <a:pPr>
                        <a:spcAft>
                          <a:spcPts val="0"/>
                        </a:spcAft>
                      </a:pPr>
                      <a:r>
                        <a:rPr lang="en-US" sz="1600"/>
                        <a:t>VENTAS 2008</a:t>
                      </a:r>
                      <a:endParaRPr lang="es-ES" sz="1600">
                        <a:latin typeface="Times New Roman"/>
                        <a:ea typeface="Times New Roman"/>
                      </a:endParaRPr>
                    </a:p>
                  </a:txBody>
                  <a:tcPr marL="44450" marR="44450" marT="0" marB="0" anchor="b"/>
                </a:tc>
                <a:tc>
                  <a:txBody>
                    <a:bodyPr/>
                    <a:lstStyle/>
                    <a:p>
                      <a:pPr algn="r">
                        <a:spcAft>
                          <a:spcPts val="0"/>
                        </a:spcAft>
                      </a:pPr>
                      <a:r>
                        <a:rPr lang="en-US" sz="1600"/>
                        <a:t>4836123,61</a:t>
                      </a:r>
                      <a:endParaRPr lang="es-ES" sz="1600">
                        <a:latin typeface="Times New Roman"/>
                        <a:ea typeface="Times New Roman"/>
                      </a:endParaRPr>
                    </a:p>
                  </a:txBody>
                  <a:tcPr marL="44450" marR="44450" marT="0" marB="0" anchor="b"/>
                </a:tc>
              </a:tr>
              <a:tr h="263771">
                <a:tc>
                  <a:txBody>
                    <a:bodyPr/>
                    <a:lstStyle/>
                    <a:p>
                      <a:pPr>
                        <a:spcAft>
                          <a:spcPts val="0"/>
                        </a:spcAft>
                      </a:pPr>
                      <a:r>
                        <a:rPr lang="en-US" sz="1600"/>
                        <a:t>VENTAS 2009 TARJETAHABIENTES</a:t>
                      </a:r>
                      <a:endParaRPr lang="es-ES" sz="1600">
                        <a:latin typeface="Times New Roman"/>
                        <a:ea typeface="Times New Roman"/>
                      </a:endParaRPr>
                    </a:p>
                  </a:txBody>
                  <a:tcPr marL="44450" marR="44450" marT="0" marB="0" anchor="b"/>
                </a:tc>
                <a:tc>
                  <a:txBody>
                    <a:bodyPr/>
                    <a:lstStyle/>
                    <a:p>
                      <a:pPr algn="r">
                        <a:spcAft>
                          <a:spcPts val="0"/>
                        </a:spcAft>
                      </a:pPr>
                      <a:r>
                        <a:rPr lang="en-US" sz="1600"/>
                        <a:t>1946539,753</a:t>
                      </a:r>
                      <a:endParaRPr lang="es-ES" sz="1600">
                        <a:latin typeface="Times New Roman"/>
                        <a:ea typeface="Times New Roman"/>
                      </a:endParaRPr>
                    </a:p>
                  </a:txBody>
                  <a:tcPr marL="44450" marR="44450" marT="0" marB="0" anchor="b"/>
                </a:tc>
              </a:tr>
              <a:tr h="263771">
                <a:tc>
                  <a:txBody>
                    <a:bodyPr/>
                    <a:lstStyle/>
                    <a:p>
                      <a:pPr>
                        <a:spcAft>
                          <a:spcPts val="0"/>
                        </a:spcAft>
                      </a:pPr>
                      <a:r>
                        <a:rPr lang="en-US" sz="1600"/>
                        <a:t>NUEVAS VENTAS</a:t>
                      </a:r>
                      <a:endParaRPr lang="es-ES" sz="1600">
                        <a:latin typeface="Times New Roman"/>
                        <a:ea typeface="Times New Roman"/>
                      </a:endParaRPr>
                    </a:p>
                  </a:txBody>
                  <a:tcPr marL="44450" marR="44450" marT="0" marB="0" anchor="b"/>
                </a:tc>
                <a:tc>
                  <a:txBody>
                    <a:bodyPr/>
                    <a:lstStyle/>
                    <a:p>
                      <a:pPr algn="r">
                        <a:spcAft>
                          <a:spcPts val="0"/>
                        </a:spcAft>
                      </a:pPr>
                      <a:r>
                        <a:rPr lang="en-US" sz="1600"/>
                        <a:t>253896,49</a:t>
                      </a:r>
                      <a:endParaRPr lang="es-ES" sz="1600">
                        <a:latin typeface="Times New Roman"/>
                        <a:ea typeface="Times New Roman"/>
                      </a:endParaRPr>
                    </a:p>
                  </a:txBody>
                  <a:tcPr marL="44450" marR="44450" marT="0" marB="0" anchor="b"/>
                </a:tc>
              </a:tr>
              <a:tr h="263771">
                <a:tc>
                  <a:txBody>
                    <a:bodyPr/>
                    <a:lstStyle/>
                    <a:p>
                      <a:pPr>
                        <a:spcAft>
                          <a:spcPts val="0"/>
                        </a:spcAft>
                      </a:pPr>
                      <a:r>
                        <a:rPr lang="en-US" sz="1600"/>
                        <a:t>DESCUENTOS 10%</a:t>
                      </a:r>
                      <a:endParaRPr lang="es-ES" sz="1600">
                        <a:latin typeface="Times New Roman"/>
                        <a:ea typeface="Times New Roman"/>
                      </a:endParaRPr>
                    </a:p>
                  </a:txBody>
                  <a:tcPr marL="44450" marR="44450" marT="0" marB="0" anchor="b"/>
                </a:tc>
                <a:tc>
                  <a:txBody>
                    <a:bodyPr/>
                    <a:lstStyle/>
                    <a:p>
                      <a:pPr algn="r">
                        <a:spcAft>
                          <a:spcPts val="0"/>
                        </a:spcAft>
                      </a:pPr>
                      <a:r>
                        <a:rPr lang="en-US" sz="1600"/>
                        <a:t>194653,98</a:t>
                      </a:r>
                      <a:endParaRPr lang="es-ES" sz="1600">
                        <a:latin typeface="Times New Roman"/>
                        <a:ea typeface="Times New Roman"/>
                      </a:endParaRPr>
                    </a:p>
                  </a:txBody>
                  <a:tcPr marL="44450" marR="44450" marT="0" marB="0" anchor="b"/>
                </a:tc>
              </a:tr>
              <a:tr h="263771">
                <a:tc>
                  <a:txBody>
                    <a:bodyPr/>
                    <a:lstStyle/>
                    <a:p>
                      <a:pPr>
                        <a:spcAft>
                          <a:spcPts val="0"/>
                        </a:spcAft>
                      </a:pPr>
                      <a:r>
                        <a:rPr lang="en-US" sz="1600"/>
                        <a:t>COSTO DE TARJETAS + COMISION</a:t>
                      </a:r>
                      <a:endParaRPr lang="es-ES" sz="1600">
                        <a:latin typeface="Times New Roman"/>
                        <a:ea typeface="Times New Roman"/>
                      </a:endParaRPr>
                    </a:p>
                  </a:txBody>
                  <a:tcPr marL="44450" marR="44450" marT="0" marB="0" anchor="b"/>
                </a:tc>
                <a:tc>
                  <a:txBody>
                    <a:bodyPr/>
                    <a:lstStyle/>
                    <a:p>
                      <a:pPr algn="r">
                        <a:spcAft>
                          <a:spcPts val="0"/>
                        </a:spcAft>
                      </a:pPr>
                      <a:r>
                        <a:rPr lang="en-US" sz="1600"/>
                        <a:t>57750,00</a:t>
                      </a:r>
                      <a:endParaRPr lang="es-ES" sz="1600">
                        <a:latin typeface="Times New Roman"/>
                        <a:ea typeface="Times New Roman"/>
                      </a:endParaRPr>
                    </a:p>
                  </a:txBody>
                  <a:tcPr marL="44450" marR="44450" marT="0" marB="0" anchor="b"/>
                </a:tc>
              </a:tr>
              <a:tr h="263771">
                <a:tc>
                  <a:txBody>
                    <a:bodyPr/>
                    <a:lstStyle/>
                    <a:p>
                      <a:pPr>
                        <a:spcAft>
                          <a:spcPts val="0"/>
                        </a:spcAft>
                      </a:pPr>
                      <a:r>
                        <a:rPr lang="en-US" sz="1600"/>
                        <a:t>BENEFICIO DE LA MEDIDA</a:t>
                      </a:r>
                      <a:endParaRPr lang="es-ES" sz="1600">
                        <a:latin typeface="Times New Roman"/>
                        <a:ea typeface="Times New Roman"/>
                      </a:endParaRPr>
                    </a:p>
                  </a:txBody>
                  <a:tcPr marL="44450" marR="44450" marT="0" marB="0" anchor="b"/>
                </a:tc>
                <a:tc>
                  <a:txBody>
                    <a:bodyPr/>
                    <a:lstStyle/>
                    <a:p>
                      <a:pPr algn="r">
                        <a:spcAft>
                          <a:spcPts val="0"/>
                        </a:spcAft>
                      </a:pPr>
                      <a:r>
                        <a:rPr lang="en-US" sz="1600" dirty="0"/>
                        <a:t>151642,51</a:t>
                      </a:r>
                      <a:endParaRPr lang="es-ES" sz="1600" dirty="0">
                        <a:latin typeface="Times New Roman"/>
                        <a:ea typeface="Times New Roman"/>
                      </a:endParaRPr>
                    </a:p>
                  </a:txBody>
                  <a:tcPr marL="44450" marR="44450" marT="0" marB="0" anchor="b"/>
                </a:tc>
              </a:tr>
            </a:tbl>
          </a:graphicData>
        </a:graphic>
      </p:graphicFrame>
      <p:pic>
        <p:nvPicPr>
          <p:cNvPr id="107524" name="3 Marcador de contenido" descr="logoayrpaint.bmp"/>
          <p:cNvPicPr>
            <a:picLocks noChangeAspect="1"/>
          </p:cNvPicPr>
          <p:nvPr/>
        </p:nvPicPr>
        <p:blipFill>
          <a:blip r:embed="rId2"/>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Título"/>
          <p:cNvSpPr>
            <a:spLocks noGrp="1"/>
          </p:cNvSpPr>
          <p:nvPr>
            <p:ph type="title"/>
          </p:nvPr>
        </p:nvSpPr>
        <p:spPr>
          <a:xfrm>
            <a:off x="612775" y="228600"/>
            <a:ext cx="8153400" cy="990600"/>
          </a:xfrm>
        </p:spPr>
        <p:txBody>
          <a:bodyPr/>
          <a:lstStyle/>
          <a:p>
            <a:r>
              <a:rPr lang="es-ES" smtClean="0"/>
              <a:t>Venta y Postventa</a:t>
            </a:r>
          </a:p>
        </p:txBody>
      </p:sp>
      <p:graphicFrame>
        <p:nvGraphicFramePr>
          <p:cNvPr id="4" name="3 Tabla"/>
          <p:cNvGraphicFramePr>
            <a:graphicFrameLocks noGrp="1"/>
          </p:cNvGraphicFramePr>
          <p:nvPr/>
        </p:nvGraphicFramePr>
        <p:xfrm>
          <a:off x="1357290" y="2357430"/>
          <a:ext cx="6572296" cy="1950720"/>
        </p:xfrm>
        <a:graphic>
          <a:graphicData uri="http://schemas.openxmlformats.org/drawingml/2006/table">
            <a:tbl>
              <a:tblPr>
                <a:tableStyleId>{3C2FFA5D-87B4-456A-9821-1D502468CF0F}</a:tableStyleId>
              </a:tblPr>
              <a:tblGrid>
                <a:gridCol w="2308377"/>
                <a:gridCol w="1053667"/>
                <a:gridCol w="1702822"/>
                <a:gridCol w="1507430"/>
              </a:tblGrid>
              <a:tr h="190500">
                <a:tc gridSpan="4">
                  <a:txBody>
                    <a:bodyPr/>
                    <a:lstStyle/>
                    <a:p>
                      <a:pPr algn="ctr">
                        <a:spcAft>
                          <a:spcPts val="0"/>
                        </a:spcAft>
                      </a:pPr>
                      <a:r>
                        <a:rPr lang="en-US" sz="1600" b="1" dirty="0">
                          <a:solidFill>
                            <a:schemeClr val="accent2">
                              <a:lumMod val="60000"/>
                              <a:lumOff val="40000"/>
                            </a:schemeClr>
                          </a:solidFill>
                        </a:rPr>
                        <a:t>VENTA Y POSTVENTA</a:t>
                      </a:r>
                      <a:endParaRPr lang="es-ES" sz="1600" b="1" dirty="0">
                        <a:solidFill>
                          <a:schemeClr val="accent2">
                            <a:lumMod val="60000"/>
                            <a:lumOff val="40000"/>
                          </a:schemeClr>
                        </a:solidFill>
                        <a:latin typeface="Times New Roman"/>
                        <a:ea typeface="Times New Roman"/>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r>
              <a:tr h="190500">
                <a:tc>
                  <a:txBody>
                    <a:bodyPr/>
                    <a:lstStyle/>
                    <a:p>
                      <a:pPr>
                        <a:spcAft>
                          <a:spcPts val="0"/>
                        </a:spcAft>
                      </a:pPr>
                      <a:r>
                        <a:rPr lang="en-US" sz="1600"/>
                        <a:t>RUBRO</a:t>
                      </a:r>
                      <a:endParaRPr lang="es-ES" sz="1600">
                        <a:latin typeface="Times New Roman"/>
                        <a:ea typeface="Times New Roman"/>
                      </a:endParaRPr>
                    </a:p>
                  </a:txBody>
                  <a:tcPr marL="44450" marR="44450" marT="0" marB="0" anchor="b"/>
                </a:tc>
                <a:tc>
                  <a:txBody>
                    <a:bodyPr/>
                    <a:lstStyle/>
                    <a:p>
                      <a:pPr>
                        <a:spcAft>
                          <a:spcPts val="0"/>
                        </a:spcAft>
                      </a:pPr>
                      <a:r>
                        <a:rPr lang="en-US" sz="1600"/>
                        <a:t>INVERSION</a:t>
                      </a:r>
                      <a:endParaRPr lang="es-ES" sz="1600">
                        <a:latin typeface="Times New Roman"/>
                        <a:ea typeface="Times New Roman"/>
                      </a:endParaRPr>
                    </a:p>
                  </a:txBody>
                  <a:tcPr marL="44450" marR="44450" marT="0" marB="0" anchor="b"/>
                </a:tc>
                <a:tc>
                  <a:txBody>
                    <a:bodyPr/>
                    <a:lstStyle/>
                    <a:p>
                      <a:pPr>
                        <a:spcAft>
                          <a:spcPts val="0"/>
                        </a:spcAft>
                      </a:pPr>
                      <a:r>
                        <a:rPr lang="en-US" sz="1600"/>
                        <a:t>INGRESO / ANUAL</a:t>
                      </a:r>
                      <a:endParaRPr lang="es-ES" sz="1600">
                        <a:latin typeface="Times New Roman"/>
                        <a:ea typeface="Times New Roman"/>
                      </a:endParaRPr>
                    </a:p>
                  </a:txBody>
                  <a:tcPr marL="44450" marR="44450" marT="0" marB="0" anchor="b"/>
                </a:tc>
                <a:tc>
                  <a:txBody>
                    <a:bodyPr/>
                    <a:lstStyle/>
                    <a:p>
                      <a:pPr>
                        <a:spcAft>
                          <a:spcPts val="0"/>
                        </a:spcAft>
                      </a:pPr>
                      <a:r>
                        <a:rPr lang="en-US" sz="1600"/>
                        <a:t>GASTO / ANUAL</a:t>
                      </a:r>
                      <a:endParaRPr lang="es-ES" sz="1600">
                        <a:latin typeface="Times New Roman"/>
                        <a:ea typeface="Times New Roman"/>
                      </a:endParaRPr>
                    </a:p>
                  </a:txBody>
                  <a:tcPr marL="44450" marR="44450" marT="0" marB="0" anchor="b"/>
                </a:tc>
              </a:tr>
              <a:tr h="190500">
                <a:tc>
                  <a:txBody>
                    <a:bodyPr/>
                    <a:lstStyle/>
                    <a:p>
                      <a:pPr>
                        <a:spcAft>
                          <a:spcPts val="0"/>
                        </a:spcAft>
                      </a:pPr>
                      <a:r>
                        <a:rPr lang="en-US" sz="1600"/>
                        <a:t>LINEA 1800</a:t>
                      </a:r>
                      <a:endParaRPr lang="es-ES" sz="1600">
                        <a:latin typeface="Times New Roman"/>
                        <a:ea typeface="Times New Roman"/>
                      </a:endParaRPr>
                    </a:p>
                  </a:txBody>
                  <a:tcPr marL="44450" marR="44450" marT="0" marB="0" anchor="b"/>
                </a:tc>
                <a:tc>
                  <a:txBody>
                    <a:bodyPr/>
                    <a:lstStyle/>
                    <a:p>
                      <a:pPr algn="r">
                        <a:spcAft>
                          <a:spcPts val="0"/>
                        </a:spcAft>
                      </a:pPr>
                      <a:r>
                        <a:rPr lang="en-US" sz="1600"/>
                        <a:t>9250</a:t>
                      </a:r>
                      <a:endParaRPr lang="es-ES" sz="1600">
                        <a:latin typeface="Times New Roman"/>
                        <a:ea typeface="Times New Roman"/>
                      </a:endParaRPr>
                    </a:p>
                  </a:txBody>
                  <a:tcPr marL="44450" marR="44450" marT="0" marB="0" anchor="b"/>
                </a:tc>
                <a:tc>
                  <a:txBody>
                    <a:bodyPr/>
                    <a:lstStyle/>
                    <a:p>
                      <a:pPr algn="r">
                        <a:spcAft>
                          <a:spcPts val="0"/>
                        </a:spcAft>
                      </a:pPr>
                      <a:r>
                        <a:rPr lang="en-US" sz="1600"/>
                        <a:t>95389,02</a:t>
                      </a:r>
                      <a:endParaRPr lang="es-ES" sz="1600">
                        <a:latin typeface="Times New Roman"/>
                        <a:ea typeface="Times New Roman"/>
                      </a:endParaRPr>
                    </a:p>
                  </a:txBody>
                  <a:tcPr marL="44450" marR="44450" marT="0" marB="0" anchor="b"/>
                </a:tc>
                <a:tc>
                  <a:txBody>
                    <a:bodyPr/>
                    <a:lstStyle/>
                    <a:p>
                      <a:pPr algn="r">
                        <a:spcAft>
                          <a:spcPts val="0"/>
                        </a:spcAft>
                      </a:pPr>
                      <a:r>
                        <a:rPr lang="en-US" sz="1600"/>
                        <a:t>45000</a:t>
                      </a:r>
                      <a:endParaRPr lang="es-ES" sz="1600">
                        <a:latin typeface="Times New Roman"/>
                        <a:ea typeface="Times New Roman"/>
                      </a:endParaRPr>
                    </a:p>
                  </a:txBody>
                  <a:tcPr marL="44450" marR="44450" marT="0" marB="0" anchor="b"/>
                </a:tc>
              </a:tr>
              <a:tr h="190500">
                <a:tc>
                  <a:txBody>
                    <a:bodyPr/>
                    <a:lstStyle/>
                    <a:p>
                      <a:pPr>
                        <a:spcAft>
                          <a:spcPts val="0"/>
                        </a:spcAft>
                      </a:pPr>
                      <a:r>
                        <a:rPr lang="en-US" sz="1600"/>
                        <a:t>REVISTA/CATALOGO</a:t>
                      </a:r>
                      <a:endParaRPr lang="es-ES" sz="1600">
                        <a:latin typeface="Times New Roman"/>
                        <a:ea typeface="Times New Roman"/>
                      </a:endParaRPr>
                    </a:p>
                  </a:txBody>
                  <a:tcPr marL="44450" marR="44450" marT="0" marB="0" anchor="b"/>
                </a:tc>
                <a:tc>
                  <a:txBody>
                    <a:bodyPr/>
                    <a:lstStyle/>
                    <a:p>
                      <a:pPr algn="r">
                        <a:spcAft>
                          <a:spcPts val="0"/>
                        </a:spcAft>
                      </a:pPr>
                      <a:r>
                        <a:rPr lang="en-US" sz="1600"/>
                        <a:t>2500</a:t>
                      </a:r>
                      <a:endParaRPr lang="es-ES" sz="1600">
                        <a:latin typeface="Times New Roman"/>
                        <a:ea typeface="Times New Roman"/>
                      </a:endParaRPr>
                    </a:p>
                  </a:txBody>
                  <a:tcPr marL="44450" marR="44450" marT="0" marB="0" anchor="b"/>
                </a:tc>
                <a:tc>
                  <a:txBody>
                    <a:bodyPr/>
                    <a:lstStyle/>
                    <a:p>
                      <a:pPr algn="r">
                        <a:spcAft>
                          <a:spcPts val="0"/>
                        </a:spcAft>
                      </a:pPr>
                      <a:r>
                        <a:rPr lang="en-US" sz="1600"/>
                        <a:t>0,00</a:t>
                      </a:r>
                      <a:endParaRPr lang="es-ES" sz="1600">
                        <a:latin typeface="Times New Roman"/>
                        <a:ea typeface="Times New Roman"/>
                      </a:endParaRPr>
                    </a:p>
                  </a:txBody>
                  <a:tcPr marL="44450" marR="44450" marT="0" marB="0" anchor="b"/>
                </a:tc>
                <a:tc>
                  <a:txBody>
                    <a:bodyPr/>
                    <a:lstStyle/>
                    <a:p>
                      <a:pPr algn="r">
                        <a:spcAft>
                          <a:spcPts val="0"/>
                        </a:spcAft>
                      </a:pPr>
                      <a:r>
                        <a:rPr lang="en-US" sz="1600"/>
                        <a:t>60000</a:t>
                      </a:r>
                      <a:endParaRPr lang="es-ES" sz="1600">
                        <a:latin typeface="Times New Roman"/>
                        <a:ea typeface="Times New Roman"/>
                      </a:endParaRPr>
                    </a:p>
                  </a:txBody>
                  <a:tcPr marL="44450" marR="44450" marT="0" marB="0" anchor="b"/>
                </a:tc>
              </a:tr>
              <a:tr h="190500">
                <a:tc>
                  <a:txBody>
                    <a:bodyPr/>
                    <a:lstStyle/>
                    <a:p>
                      <a:pPr>
                        <a:spcAft>
                          <a:spcPts val="0"/>
                        </a:spcAft>
                      </a:pPr>
                      <a:r>
                        <a:rPr lang="en-US" sz="1600"/>
                        <a:t>MUESTRAS</a:t>
                      </a:r>
                      <a:endParaRPr lang="es-ES" sz="1600">
                        <a:latin typeface="Times New Roman"/>
                        <a:ea typeface="Times New Roman"/>
                      </a:endParaRPr>
                    </a:p>
                  </a:txBody>
                  <a:tcPr marL="44450" marR="44450" marT="0" marB="0" anchor="b"/>
                </a:tc>
                <a:tc>
                  <a:txBody>
                    <a:bodyPr/>
                    <a:lstStyle/>
                    <a:p>
                      <a:pPr algn="r">
                        <a:spcAft>
                          <a:spcPts val="0"/>
                        </a:spcAft>
                      </a:pPr>
                      <a:r>
                        <a:rPr lang="en-US" sz="1600"/>
                        <a:t>25000</a:t>
                      </a:r>
                      <a:endParaRPr lang="es-ES" sz="1600">
                        <a:latin typeface="Times New Roman"/>
                        <a:ea typeface="Times New Roman"/>
                      </a:endParaRPr>
                    </a:p>
                  </a:txBody>
                  <a:tcPr marL="44450" marR="44450" marT="0" marB="0" anchor="b"/>
                </a:tc>
                <a:tc>
                  <a:txBody>
                    <a:bodyPr/>
                    <a:lstStyle/>
                    <a:p>
                      <a:pPr algn="r">
                        <a:spcAft>
                          <a:spcPts val="0"/>
                        </a:spcAft>
                      </a:pPr>
                      <a:r>
                        <a:rPr lang="en-US" sz="1600"/>
                        <a:t>0,00</a:t>
                      </a:r>
                      <a:endParaRPr lang="es-ES" sz="1600">
                        <a:latin typeface="Times New Roman"/>
                        <a:ea typeface="Times New Roman"/>
                      </a:endParaRPr>
                    </a:p>
                  </a:txBody>
                  <a:tcPr marL="44450" marR="44450" marT="0" marB="0" anchor="b"/>
                </a:tc>
                <a:tc>
                  <a:txBody>
                    <a:bodyPr/>
                    <a:lstStyle/>
                    <a:p>
                      <a:pPr algn="r">
                        <a:spcAft>
                          <a:spcPts val="0"/>
                        </a:spcAft>
                      </a:pPr>
                      <a:r>
                        <a:rPr lang="en-US" sz="1600"/>
                        <a:t>34469,18</a:t>
                      </a:r>
                      <a:endParaRPr lang="es-ES" sz="1600">
                        <a:latin typeface="Times New Roman"/>
                        <a:ea typeface="Times New Roman"/>
                      </a:endParaRPr>
                    </a:p>
                  </a:txBody>
                  <a:tcPr marL="44450" marR="44450" marT="0" marB="0" anchor="b"/>
                </a:tc>
              </a:tr>
              <a:tr h="190500">
                <a:tc>
                  <a:txBody>
                    <a:bodyPr/>
                    <a:lstStyle/>
                    <a:p>
                      <a:pPr>
                        <a:spcAft>
                          <a:spcPts val="0"/>
                        </a:spcAft>
                      </a:pPr>
                      <a:r>
                        <a:rPr lang="en-US" sz="1600"/>
                        <a:t>PAGINA WEB</a:t>
                      </a:r>
                      <a:endParaRPr lang="es-ES" sz="1600">
                        <a:latin typeface="Times New Roman"/>
                        <a:ea typeface="Times New Roman"/>
                      </a:endParaRPr>
                    </a:p>
                  </a:txBody>
                  <a:tcPr marL="44450" marR="44450" marT="0" marB="0" anchor="b"/>
                </a:tc>
                <a:tc>
                  <a:txBody>
                    <a:bodyPr/>
                    <a:lstStyle/>
                    <a:p>
                      <a:pPr algn="r">
                        <a:spcAft>
                          <a:spcPts val="0"/>
                        </a:spcAft>
                      </a:pPr>
                      <a:r>
                        <a:rPr lang="en-US" sz="1600"/>
                        <a:t>2500</a:t>
                      </a:r>
                      <a:endParaRPr lang="es-ES" sz="1600">
                        <a:latin typeface="Times New Roman"/>
                        <a:ea typeface="Times New Roman"/>
                      </a:endParaRPr>
                    </a:p>
                  </a:txBody>
                  <a:tcPr marL="44450" marR="44450" marT="0" marB="0" anchor="b"/>
                </a:tc>
                <a:tc>
                  <a:txBody>
                    <a:bodyPr/>
                    <a:lstStyle/>
                    <a:p>
                      <a:pPr algn="r">
                        <a:spcAft>
                          <a:spcPts val="0"/>
                        </a:spcAft>
                      </a:pPr>
                      <a:r>
                        <a:rPr lang="en-US" sz="1600"/>
                        <a:t>62002,86</a:t>
                      </a:r>
                      <a:endParaRPr lang="es-ES" sz="1600">
                        <a:latin typeface="Times New Roman"/>
                        <a:ea typeface="Times New Roman"/>
                      </a:endParaRPr>
                    </a:p>
                  </a:txBody>
                  <a:tcPr marL="44450" marR="44450" marT="0" marB="0" anchor="b"/>
                </a:tc>
                <a:tc>
                  <a:txBody>
                    <a:bodyPr/>
                    <a:lstStyle/>
                    <a:p>
                      <a:pPr algn="r">
                        <a:spcAft>
                          <a:spcPts val="0"/>
                        </a:spcAft>
                      </a:pPr>
                      <a:r>
                        <a:rPr lang="en-US" sz="1600"/>
                        <a:t>14400</a:t>
                      </a:r>
                      <a:endParaRPr lang="es-ES" sz="1600">
                        <a:latin typeface="Times New Roman"/>
                        <a:ea typeface="Times New Roman"/>
                      </a:endParaRPr>
                    </a:p>
                  </a:txBody>
                  <a:tcPr marL="44450" marR="44450" marT="0" marB="0" anchor="b"/>
                </a:tc>
              </a:tr>
              <a:tr h="190500">
                <a:tc>
                  <a:txBody>
                    <a:bodyPr/>
                    <a:lstStyle/>
                    <a:p>
                      <a:pPr>
                        <a:spcAft>
                          <a:spcPts val="0"/>
                        </a:spcAft>
                      </a:pPr>
                      <a:r>
                        <a:rPr lang="en-US" sz="1600"/>
                        <a:t>TARJETA DE DESCUENTO</a:t>
                      </a:r>
                      <a:endParaRPr lang="es-ES" sz="1600">
                        <a:latin typeface="Times New Roman"/>
                        <a:ea typeface="Times New Roman"/>
                      </a:endParaRPr>
                    </a:p>
                  </a:txBody>
                  <a:tcPr marL="44450" marR="44450" marT="0" marB="0" anchor="b"/>
                </a:tc>
                <a:tc>
                  <a:txBody>
                    <a:bodyPr/>
                    <a:lstStyle/>
                    <a:p>
                      <a:pPr algn="r">
                        <a:spcAft>
                          <a:spcPts val="0"/>
                        </a:spcAft>
                      </a:pPr>
                      <a:r>
                        <a:rPr lang="en-US" sz="1600"/>
                        <a:t>12500</a:t>
                      </a:r>
                      <a:endParaRPr lang="es-ES" sz="1600">
                        <a:latin typeface="Times New Roman"/>
                        <a:ea typeface="Times New Roman"/>
                      </a:endParaRPr>
                    </a:p>
                  </a:txBody>
                  <a:tcPr marL="44450" marR="44450" marT="0" marB="0" anchor="b"/>
                </a:tc>
                <a:tc>
                  <a:txBody>
                    <a:bodyPr/>
                    <a:lstStyle/>
                    <a:p>
                      <a:pPr algn="r">
                        <a:spcAft>
                          <a:spcPts val="0"/>
                        </a:spcAft>
                      </a:pPr>
                      <a:r>
                        <a:rPr lang="en-US" sz="1600"/>
                        <a:t>2096689,75</a:t>
                      </a:r>
                      <a:endParaRPr lang="es-ES" sz="1600">
                        <a:latin typeface="Times New Roman"/>
                        <a:ea typeface="Times New Roman"/>
                      </a:endParaRPr>
                    </a:p>
                  </a:txBody>
                  <a:tcPr marL="44450" marR="44450" marT="0" marB="0" anchor="b"/>
                </a:tc>
                <a:tc>
                  <a:txBody>
                    <a:bodyPr/>
                    <a:lstStyle/>
                    <a:p>
                      <a:pPr algn="r">
                        <a:spcAft>
                          <a:spcPts val="0"/>
                        </a:spcAft>
                      </a:pPr>
                      <a:r>
                        <a:rPr lang="en-US" sz="1600"/>
                        <a:t>252403,98</a:t>
                      </a:r>
                      <a:endParaRPr lang="es-ES" sz="1600">
                        <a:latin typeface="Times New Roman"/>
                        <a:ea typeface="Times New Roman"/>
                      </a:endParaRPr>
                    </a:p>
                  </a:txBody>
                  <a:tcPr marL="44450" marR="44450" marT="0" marB="0" anchor="b"/>
                </a:tc>
              </a:tr>
              <a:tr h="190500">
                <a:tc>
                  <a:txBody>
                    <a:bodyPr/>
                    <a:lstStyle/>
                    <a:p>
                      <a:pPr>
                        <a:spcAft>
                          <a:spcPts val="0"/>
                        </a:spcAft>
                      </a:pPr>
                      <a:r>
                        <a:rPr lang="en-US" sz="1600"/>
                        <a:t>TOTAL</a:t>
                      </a:r>
                      <a:endParaRPr lang="es-ES" sz="1600">
                        <a:latin typeface="Times New Roman"/>
                        <a:ea typeface="Times New Roman"/>
                      </a:endParaRPr>
                    </a:p>
                  </a:txBody>
                  <a:tcPr marL="44450" marR="44450" marT="0" marB="0" anchor="b"/>
                </a:tc>
                <a:tc>
                  <a:txBody>
                    <a:bodyPr/>
                    <a:lstStyle/>
                    <a:p>
                      <a:pPr algn="r">
                        <a:spcAft>
                          <a:spcPts val="0"/>
                        </a:spcAft>
                      </a:pPr>
                      <a:r>
                        <a:rPr lang="en-US" sz="1600"/>
                        <a:t>51750</a:t>
                      </a:r>
                      <a:endParaRPr lang="es-ES" sz="1600">
                        <a:latin typeface="Times New Roman"/>
                        <a:ea typeface="Times New Roman"/>
                      </a:endParaRPr>
                    </a:p>
                  </a:txBody>
                  <a:tcPr marL="44450" marR="44450" marT="0" marB="0" anchor="b"/>
                </a:tc>
                <a:tc>
                  <a:txBody>
                    <a:bodyPr/>
                    <a:lstStyle/>
                    <a:p>
                      <a:pPr algn="r">
                        <a:spcAft>
                          <a:spcPts val="0"/>
                        </a:spcAft>
                      </a:pPr>
                      <a:r>
                        <a:rPr lang="en-US" sz="1600"/>
                        <a:t>2254081,64</a:t>
                      </a:r>
                      <a:endParaRPr lang="es-ES" sz="1600">
                        <a:latin typeface="Times New Roman"/>
                        <a:ea typeface="Times New Roman"/>
                      </a:endParaRPr>
                    </a:p>
                  </a:txBody>
                  <a:tcPr marL="44450" marR="44450" marT="0" marB="0" anchor="b"/>
                </a:tc>
                <a:tc>
                  <a:txBody>
                    <a:bodyPr/>
                    <a:lstStyle/>
                    <a:p>
                      <a:pPr algn="r">
                        <a:spcAft>
                          <a:spcPts val="0"/>
                        </a:spcAft>
                      </a:pPr>
                      <a:r>
                        <a:rPr lang="en-US" sz="1600" dirty="0"/>
                        <a:t>406273,1523</a:t>
                      </a:r>
                      <a:endParaRPr lang="es-ES" sz="1600" dirty="0">
                        <a:latin typeface="Times New Roman"/>
                        <a:ea typeface="Times New Roman"/>
                      </a:endParaRPr>
                    </a:p>
                  </a:txBody>
                  <a:tcPr marL="44450" marR="44450" marT="0" marB="0" anchor="b"/>
                </a:tc>
              </a:tr>
            </a:tbl>
          </a:graphicData>
        </a:graphic>
      </p:graphicFrame>
      <p:pic>
        <p:nvPicPr>
          <p:cNvPr id="108548" name="3 Marcador de contenido" descr="logoayrpaint.bmp"/>
          <p:cNvPicPr>
            <a:picLocks noChangeAspect="1"/>
          </p:cNvPicPr>
          <p:nvPr/>
        </p:nvPicPr>
        <p:blipFill>
          <a:blip r:embed="rId2"/>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Título"/>
          <p:cNvSpPr>
            <a:spLocks noGrp="1"/>
          </p:cNvSpPr>
          <p:nvPr>
            <p:ph type="title"/>
          </p:nvPr>
        </p:nvSpPr>
        <p:spPr>
          <a:xfrm>
            <a:off x="612775" y="228600"/>
            <a:ext cx="8153400" cy="990600"/>
          </a:xfrm>
        </p:spPr>
        <p:txBody>
          <a:bodyPr/>
          <a:lstStyle/>
          <a:p>
            <a:r>
              <a:rPr lang="es-ES" sz="3600" b="1" smtClean="0"/>
              <a:t>Estrategia de Comunicación y Publicidad</a:t>
            </a:r>
          </a:p>
        </p:txBody>
      </p:sp>
      <p:sp>
        <p:nvSpPr>
          <p:cNvPr id="109571" name="2 Marcador de contenido"/>
          <p:cNvSpPr>
            <a:spLocks noGrp="1"/>
          </p:cNvSpPr>
          <p:nvPr>
            <p:ph sz="quarter" idx="1"/>
          </p:nvPr>
        </p:nvSpPr>
        <p:spPr>
          <a:xfrm>
            <a:off x="612775" y="1600200"/>
            <a:ext cx="8153400" cy="2900363"/>
          </a:xfrm>
        </p:spPr>
        <p:txBody>
          <a:bodyPr/>
          <a:lstStyle/>
          <a:p>
            <a:pPr algn="just"/>
            <a:r>
              <a:rPr lang="es-ES" sz="2400" smtClean="0"/>
              <a:t>El slogan de la empresa debe posicionarse en la mente del consumidor para ser recordada la marca, el slogan  es el siguiente: “</a:t>
            </a:r>
            <a:r>
              <a:rPr lang="es-ES" sz="2400" b="1" i="1" smtClean="0"/>
              <a:t>Un aroma que se recuerda”</a:t>
            </a:r>
            <a:r>
              <a:rPr lang="es-ES" sz="2400" smtClean="0"/>
              <a:t>. El cual debe ser mostrado en su página WEB y en todo material o pauta promocional que utilice la empresa.</a:t>
            </a:r>
          </a:p>
          <a:p>
            <a:pPr algn="just"/>
            <a:r>
              <a:rPr lang="es-ES" sz="2400" smtClean="0"/>
              <a:t>Para rediseñar la página Web un diseñador de páginas Web cobra $2500 e incluye el sistema de comercio electrónico y configuración de pasarela de pagos para el cobro de las tarjetas de crédito. La empresa deberá previamente establecer un convenio con las firmas de tarjeta de crédito para tener el sistema de cobros por internet por medio de tarjetas de crédito.</a:t>
            </a:r>
          </a:p>
          <a:p>
            <a:endParaRPr lang="es-ES" smtClean="0"/>
          </a:p>
        </p:txBody>
      </p:sp>
      <p:pic>
        <p:nvPicPr>
          <p:cNvPr id="109572" name="3 Marcador de contenido" descr="logoayrpaint.bmp"/>
          <p:cNvPicPr>
            <a:picLocks noChangeAspect="1"/>
          </p:cNvPicPr>
          <p:nvPr/>
        </p:nvPicPr>
        <p:blipFill>
          <a:blip r:embed="rId2"/>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Título"/>
          <p:cNvSpPr>
            <a:spLocks noGrp="1"/>
          </p:cNvSpPr>
          <p:nvPr>
            <p:ph type="title"/>
          </p:nvPr>
        </p:nvSpPr>
        <p:spPr>
          <a:xfrm>
            <a:off x="642938" y="571500"/>
            <a:ext cx="8153400" cy="990600"/>
          </a:xfrm>
        </p:spPr>
        <p:txBody>
          <a:bodyPr/>
          <a:lstStyle/>
          <a:p>
            <a:r>
              <a:rPr lang="es-ES" sz="3600" b="1" smtClean="0"/>
              <a:t>Pagina Web </a:t>
            </a:r>
            <a:r>
              <a:rPr lang="es-ES" sz="3600" b="1" smtClean="0">
                <a:hlinkClick r:id="rId2"/>
              </a:rPr>
              <a:t>www.aromasyrecuerdos.com</a:t>
            </a:r>
            <a:r>
              <a:rPr lang="es-ES" sz="3600" b="1" smtClean="0"/>
              <a:t/>
            </a:r>
            <a:br>
              <a:rPr lang="es-ES" sz="3600" b="1" smtClean="0"/>
            </a:br>
            <a:endParaRPr lang="es-ES" sz="3600" b="1" smtClean="0"/>
          </a:p>
        </p:txBody>
      </p:sp>
      <p:pic>
        <p:nvPicPr>
          <p:cNvPr id="110595" name="Imagen 60"/>
          <p:cNvPicPr>
            <a:picLocks noChangeAspect="1" noChangeArrowheads="1"/>
          </p:cNvPicPr>
          <p:nvPr/>
        </p:nvPicPr>
        <p:blipFill>
          <a:blip r:embed="rId3"/>
          <a:srcRect/>
          <a:stretch>
            <a:fillRect/>
          </a:stretch>
        </p:blipFill>
        <p:spPr bwMode="auto">
          <a:xfrm>
            <a:off x="357188" y="2143125"/>
            <a:ext cx="3786187" cy="3714750"/>
          </a:xfrm>
          <a:prstGeom prst="rect">
            <a:avLst/>
          </a:prstGeom>
          <a:noFill/>
          <a:ln w="9525">
            <a:noFill/>
            <a:miter lim="800000"/>
            <a:headEnd/>
            <a:tailEnd/>
          </a:ln>
        </p:spPr>
      </p:pic>
      <p:pic>
        <p:nvPicPr>
          <p:cNvPr id="110596" name="Imagen 61"/>
          <p:cNvPicPr>
            <a:picLocks noChangeAspect="1" noChangeArrowheads="1"/>
          </p:cNvPicPr>
          <p:nvPr/>
        </p:nvPicPr>
        <p:blipFill>
          <a:blip r:embed="rId4"/>
          <a:srcRect/>
          <a:stretch>
            <a:fillRect/>
          </a:stretch>
        </p:blipFill>
        <p:spPr bwMode="auto">
          <a:xfrm>
            <a:off x="4643438" y="2071688"/>
            <a:ext cx="4019550" cy="3714750"/>
          </a:xfrm>
          <a:prstGeom prst="rect">
            <a:avLst/>
          </a:prstGeom>
          <a:noFill/>
          <a:ln w="9525">
            <a:noFill/>
            <a:miter lim="800000"/>
            <a:headEnd/>
            <a:tailEnd/>
          </a:ln>
        </p:spPr>
      </p:pic>
      <p:pic>
        <p:nvPicPr>
          <p:cNvPr id="110597" name="3 Marcador de contenido" descr="logoayrpaint.bmp"/>
          <p:cNvPicPr>
            <a:picLocks noChangeAspect="1"/>
          </p:cNvPicPr>
          <p:nvPr/>
        </p:nvPicPr>
        <p:blipFill>
          <a:blip r:embed="rId5"/>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1 Título"/>
          <p:cNvSpPr>
            <a:spLocks noGrp="1"/>
          </p:cNvSpPr>
          <p:nvPr>
            <p:ph type="title"/>
          </p:nvPr>
        </p:nvSpPr>
        <p:spPr>
          <a:xfrm>
            <a:off x="612775" y="228600"/>
            <a:ext cx="8153400" cy="990600"/>
          </a:xfrm>
        </p:spPr>
        <p:txBody>
          <a:bodyPr/>
          <a:lstStyle/>
          <a:p>
            <a:r>
              <a:rPr lang="es-ES" sz="3600" b="1" smtClean="0"/>
              <a:t>Remodelación en Locales</a:t>
            </a:r>
          </a:p>
        </p:txBody>
      </p:sp>
      <p:graphicFrame>
        <p:nvGraphicFramePr>
          <p:cNvPr id="4" name="3 Marcador de contenido"/>
          <p:cNvGraphicFramePr>
            <a:graphicFrameLocks noGrp="1"/>
          </p:cNvGraphicFramePr>
          <p:nvPr>
            <p:ph sz="quarter" idx="1"/>
          </p:nvPr>
        </p:nvGraphicFramePr>
        <p:xfrm>
          <a:off x="2071670" y="2357430"/>
          <a:ext cx="4929222" cy="2357451"/>
        </p:xfrm>
        <a:graphic>
          <a:graphicData uri="http://schemas.openxmlformats.org/drawingml/2006/table">
            <a:tbl>
              <a:tblPr>
                <a:tableStyleId>{3C2FFA5D-87B4-456A-9821-1D502468CF0F}</a:tableStyleId>
              </a:tblPr>
              <a:tblGrid>
                <a:gridCol w="3740766"/>
                <a:gridCol w="1188456"/>
              </a:tblGrid>
              <a:tr h="261939">
                <a:tc>
                  <a:txBody>
                    <a:bodyPr/>
                    <a:lstStyle/>
                    <a:p>
                      <a:pPr algn="ctr">
                        <a:spcAft>
                          <a:spcPts val="0"/>
                        </a:spcAft>
                      </a:pPr>
                      <a:r>
                        <a:rPr lang="en-US" sz="1600" b="1" dirty="0">
                          <a:solidFill>
                            <a:schemeClr val="accent2">
                              <a:lumMod val="60000"/>
                              <a:lumOff val="40000"/>
                            </a:schemeClr>
                          </a:solidFill>
                        </a:rPr>
                        <a:t>INVERSION REMODELACION DE LOCALES</a:t>
                      </a:r>
                      <a:endParaRPr lang="es-ES" sz="1600" b="1" dirty="0">
                        <a:solidFill>
                          <a:schemeClr val="accent2">
                            <a:lumMod val="60000"/>
                            <a:lumOff val="40000"/>
                          </a:schemeClr>
                        </a:solidFill>
                        <a:latin typeface="Times New Roman"/>
                        <a:ea typeface="Times New Roman"/>
                      </a:endParaRPr>
                    </a:p>
                  </a:txBody>
                  <a:tcPr marL="12224" marR="12224" marT="0" marB="0" anchor="b"/>
                </a:tc>
                <a:tc>
                  <a:txBody>
                    <a:bodyPr/>
                    <a:lstStyle/>
                    <a:p>
                      <a:pPr algn="ctr">
                        <a:spcAft>
                          <a:spcPts val="0"/>
                        </a:spcAft>
                      </a:pPr>
                      <a:r>
                        <a:rPr lang="en-US" sz="1600" b="1">
                          <a:solidFill>
                            <a:schemeClr val="accent2">
                              <a:lumMod val="60000"/>
                              <a:lumOff val="40000"/>
                            </a:schemeClr>
                          </a:solidFill>
                        </a:rPr>
                        <a:t> </a:t>
                      </a:r>
                      <a:endParaRPr lang="es-ES" sz="1600" b="1">
                        <a:solidFill>
                          <a:schemeClr val="accent2">
                            <a:lumMod val="60000"/>
                            <a:lumOff val="40000"/>
                          </a:schemeClr>
                        </a:solidFill>
                        <a:latin typeface="Times New Roman"/>
                        <a:ea typeface="Times New Roman"/>
                      </a:endParaRPr>
                    </a:p>
                  </a:txBody>
                  <a:tcPr marL="12224" marR="12224" marT="0" marB="0" anchor="b"/>
                </a:tc>
              </a:tr>
              <a:tr h="261939">
                <a:tc>
                  <a:txBody>
                    <a:bodyPr/>
                    <a:lstStyle/>
                    <a:p>
                      <a:pPr algn="ctr">
                        <a:spcAft>
                          <a:spcPts val="0"/>
                        </a:spcAft>
                      </a:pPr>
                      <a:r>
                        <a:rPr lang="en-US" sz="1600" b="1" dirty="0">
                          <a:solidFill>
                            <a:schemeClr val="accent2">
                              <a:lumMod val="60000"/>
                              <a:lumOff val="40000"/>
                            </a:schemeClr>
                          </a:solidFill>
                        </a:rPr>
                        <a:t>RUBROS</a:t>
                      </a:r>
                      <a:endParaRPr lang="es-ES" sz="1600" b="1" dirty="0">
                        <a:solidFill>
                          <a:schemeClr val="accent2">
                            <a:lumMod val="60000"/>
                            <a:lumOff val="40000"/>
                          </a:schemeClr>
                        </a:solidFill>
                        <a:latin typeface="Times New Roman"/>
                        <a:ea typeface="Times New Roman"/>
                      </a:endParaRPr>
                    </a:p>
                  </a:txBody>
                  <a:tcPr marL="12224" marR="12224" marT="0" marB="0" anchor="b"/>
                </a:tc>
                <a:tc>
                  <a:txBody>
                    <a:bodyPr/>
                    <a:lstStyle/>
                    <a:p>
                      <a:pPr algn="ctr">
                        <a:spcAft>
                          <a:spcPts val="0"/>
                        </a:spcAft>
                      </a:pPr>
                      <a:r>
                        <a:rPr lang="en-US" sz="1600" b="1" dirty="0">
                          <a:solidFill>
                            <a:schemeClr val="accent2">
                              <a:lumMod val="60000"/>
                              <a:lumOff val="40000"/>
                            </a:schemeClr>
                          </a:solidFill>
                        </a:rPr>
                        <a:t>MONTO</a:t>
                      </a:r>
                      <a:endParaRPr lang="es-ES" sz="1600" b="1" dirty="0">
                        <a:solidFill>
                          <a:schemeClr val="accent2">
                            <a:lumMod val="60000"/>
                            <a:lumOff val="40000"/>
                          </a:schemeClr>
                        </a:solidFill>
                        <a:latin typeface="Times New Roman"/>
                        <a:ea typeface="Times New Roman"/>
                      </a:endParaRPr>
                    </a:p>
                  </a:txBody>
                  <a:tcPr marL="12224" marR="12224" marT="0" marB="0" anchor="b"/>
                </a:tc>
              </a:tr>
              <a:tr h="261939">
                <a:tc>
                  <a:txBody>
                    <a:bodyPr/>
                    <a:lstStyle/>
                    <a:p>
                      <a:pPr>
                        <a:spcAft>
                          <a:spcPts val="0"/>
                        </a:spcAft>
                      </a:pPr>
                      <a:r>
                        <a:rPr lang="en-US" sz="1600"/>
                        <a:t>PINTURA</a:t>
                      </a:r>
                      <a:endParaRPr lang="es-ES" sz="1600">
                        <a:latin typeface="Times New Roman"/>
                        <a:ea typeface="Times New Roman"/>
                      </a:endParaRPr>
                    </a:p>
                  </a:txBody>
                  <a:tcPr marL="12224" marR="12224" marT="0" marB="0" anchor="b"/>
                </a:tc>
                <a:tc>
                  <a:txBody>
                    <a:bodyPr/>
                    <a:lstStyle/>
                    <a:p>
                      <a:pPr algn="r">
                        <a:spcAft>
                          <a:spcPts val="0"/>
                        </a:spcAft>
                      </a:pPr>
                      <a:r>
                        <a:rPr lang="en-US" sz="1600"/>
                        <a:t>5000</a:t>
                      </a:r>
                      <a:endParaRPr lang="es-ES" sz="1600">
                        <a:latin typeface="Times New Roman"/>
                        <a:ea typeface="Times New Roman"/>
                      </a:endParaRPr>
                    </a:p>
                  </a:txBody>
                  <a:tcPr marL="12224" marR="12224" marT="0" marB="0" anchor="b"/>
                </a:tc>
              </a:tr>
              <a:tr h="261939">
                <a:tc>
                  <a:txBody>
                    <a:bodyPr/>
                    <a:lstStyle/>
                    <a:p>
                      <a:pPr>
                        <a:spcAft>
                          <a:spcPts val="0"/>
                        </a:spcAft>
                      </a:pPr>
                      <a:r>
                        <a:rPr lang="en-US" sz="1600"/>
                        <a:t>ADECUACIONES FISICAS</a:t>
                      </a:r>
                      <a:endParaRPr lang="es-ES" sz="1600">
                        <a:latin typeface="Times New Roman"/>
                        <a:ea typeface="Times New Roman"/>
                      </a:endParaRPr>
                    </a:p>
                  </a:txBody>
                  <a:tcPr marL="12224" marR="12224" marT="0" marB="0" anchor="b"/>
                </a:tc>
                <a:tc>
                  <a:txBody>
                    <a:bodyPr/>
                    <a:lstStyle/>
                    <a:p>
                      <a:pPr algn="r">
                        <a:spcAft>
                          <a:spcPts val="0"/>
                        </a:spcAft>
                      </a:pPr>
                      <a:r>
                        <a:rPr lang="en-US" sz="1600"/>
                        <a:t>25000</a:t>
                      </a:r>
                      <a:endParaRPr lang="es-ES" sz="1600">
                        <a:latin typeface="Times New Roman"/>
                        <a:ea typeface="Times New Roman"/>
                      </a:endParaRPr>
                    </a:p>
                  </a:txBody>
                  <a:tcPr marL="12224" marR="12224" marT="0" marB="0" anchor="b"/>
                </a:tc>
              </a:tr>
              <a:tr h="261939">
                <a:tc>
                  <a:txBody>
                    <a:bodyPr/>
                    <a:lstStyle/>
                    <a:p>
                      <a:pPr>
                        <a:spcAft>
                          <a:spcPts val="0"/>
                        </a:spcAft>
                      </a:pPr>
                      <a:r>
                        <a:rPr lang="en-US" sz="1600"/>
                        <a:t>DECORADO Y ACCESORIOS</a:t>
                      </a:r>
                      <a:endParaRPr lang="es-ES" sz="1600">
                        <a:latin typeface="Times New Roman"/>
                        <a:ea typeface="Times New Roman"/>
                      </a:endParaRPr>
                    </a:p>
                  </a:txBody>
                  <a:tcPr marL="12224" marR="12224" marT="0" marB="0" anchor="b"/>
                </a:tc>
                <a:tc>
                  <a:txBody>
                    <a:bodyPr/>
                    <a:lstStyle/>
                    <a:p>
                      <a:pPr algn="r">
                        <a:spcAft>
                          <a:spcPts val="0"/>
                        </a:spcAft>
                      </a:pPr>
                      <a:r>
                        <a:rPr lang="en-US" sz="1600"/>
                        <a:t>8500</a:t>
                      </a:r>
                      <a:endParaRPr lang="es-ES" sz="1600">
                        <a:latin typeface="Times New Roman"/>
                        <a:ea typeface="Times New Roman"/>
                      </a:endParaRPr>
                    </a:p>
                  </a:txBody>
                  <a:tcPr marL="12224" marR="12224" marT="0" marB="0" anchor="b"/>
                </a:tc>
              </a:tr>
              <a:tr h="261939">
                <a:tc>
                  <a:txBody>
                    <a:bodyPr/>
                    <a:lstStyle/>
                    <a:p>
                      <a:pPr>
                        <a:spcAft>
                          <a:spcPts val="0"/>
                        </a:spcAft>
                      </a:pPr>
                      <a:r>
                        <a:rPr lang="en-US" sz="1600"/>
                        <a:t>LETREROS</a:t>
                      </a:r>
                      <a:endParaRPr lang="es-ES" sz="1600">
                        <a:latin typeface="Times New Roman"/>
                        <a:ea typeface="Times New Roman"/>
                      </a:endParaRPr>
                    </a:p>
                  </a:txBody>
                  <a:tcPr marL="12224" marR="12224" marT="0" marB="0" anchor="b"/>
                </a:tc>
                <a:tc>
                  <a:txBody>
                    <a:bodyPr/>
                    <a:lstStyle/>
                    <a:p>
                      <a:pPr algn="r">
                        <a:spcAft>
                          <a:spcPts val="0"/>
                        </a:spcAft>
                      </a:pPr>
                      <a:r>
                        <a:rPr lang="en-US" sz="1600"/>
                        <a:t>5600</a:t>
                      </a:r>
                      <a:endParaRPr lang="es-ES" sz="1600">
                        <a:latin typeface="Times New Roman"/>
                        <a:ea typeface="Times New Roman"/>
                      </a:endParaRPr>
                    </a:p>
                  </a:txBody>
                  <a:tcPr marL="12224" marR="12224" marT="0" marB="0" anchor="b"/>
                </a:tc>
              </a:tr>
              <a:tr h="261939">
                <a:tc>
                  <a:txBody>
                    <a:bodyPr/>
                    <a:lstStyle/>
                    <a:p>
                      <a:pPr>
                        <a:spcAft>
                          <a:spcPts val="0"/>
                        </a:spcAft>
                      </a:pPr>
                      <a:r>
                        <a:rPr lang="en-US" sz="1600"/>
                        <a:t>MATERIALES PUBLICITARIOS</a:t>
                      </a:r>
                      <a:endParaRPr lang="es-ES" sz="1600">
                        <a:latin typeface="Times New Roman"/>
                        <a:ea typeface="Times New Roman"/>
                      </a:endParaRPr>
                    </a:p>
                  </a:txBody>
                  <a:tcPr marL="12224" marR="12224" marT="0" marB="0" anchor="b"/>
                </a:tc>
                <a:tc>
                  <a:txBody>
                    <a:bodyPr/>
                    <a:lstStyle/>
                    <a:p>
                      <a:pPr algn="r">
                        <a:spcAft>
                          <a:spcPts val="0"/>
                        </a:spcAft>
                      </a:pPr>
                      <a:r>
                        <a:rPr lang="en-US" sz="1600"/>
                        <a:t>3200</a:t>
                      </a:r>
                      <a:endParaRPr lang="es-ES" sz="1600">
                        <a:latin typeface="Times New Roman"/>
                        <a:ea typeface="Times New Roman"/>
                      </a:endParaRPr>
                    </a:p>
                  </a:txBody>
                  <a:tcPr marL="12224" marR="12224" marT="0" marB="0" anchor="b"/>
                </a:tc>
              </a:tr>
              <a:tr h="261939">
                <a:tc>
                  <a:txBody>
                    <a:bodyPr/>
                    <a:lstStyle/>
                    <a:p>
                      <a:pPr>
                        <a:spcAft>
                          <a:spcPts val="0"/>
                        </a:spcAft>
                      </a:pPr>
                      <a:r>
                        <a:rPr lang="en-US" sz="1600"/>
                        <a:t>ASESORIA EN DISEÑO INTERIORES</a:t>
                      </a:r>
                      <a:endParaRPr lang="es-ES" sz="1600">
                        <a:latin typeface="Times New Roman"/>
                        <a:ea typeface="Times New Roman"/>
                      </a:endParaRPr>
                    </a:p>
                  </a:txBody>
                  <a:tcPr marL="12224" marR="12224" marT="0" marB="0" anchor="b"/>
                </a:tc>
                <a:tc>
                  <a:txBody>
                    <a:bodyPr/>
                    <a:lstStyle/>
                    <a:p>
                      <a:pPr algn="r">
                        <a:spcAft>
                          <a:spcPts val="0"/>
                        </a:spcAft>
                      </a:pPr>
                      <a:r>
                        <a:rPr lang="en-US" sz="1600"/>
                        <a:t>11825</a:t>
                      </a:r>
                      <a:endParaRPr lang="es-ES" sz="1600">
                        <a:latin typeface="Times New Roman"/>
                        <a:ea typeface="Times New Roman"/>
                      </a:endParaRPr>
                    </a:p>
                  </a:txBody>
                  <a:tcPr marL="12224" marR="12224" marT="0" marB="0" anchor="b"/>
                </a:tc>
              </a:tr>
              <a:tr h="261939">
                <a:tc>
                  <a:txBody>
                    <a:bodyPr/>
                    <a:lstStyle/>
                    <a:p>
                      <a:pPr>
                        <a:spcAft>
                          <a:spcPts val="0"/>
                        </a:spcAft>
                      </a:pPr>
                      <a:r>
                        <a:rPr lang="en-US" sz="1600" dirty="0"/>
                        <a:t>TOTAL</a:t>
                      </a:r>
                      <a:endParaRPr lang="es-ES" sz="1600" dirty="0">
                        <a:latin typeface="Times New Roman"/>
                        <a:ea typeface="Times New Roman"/>
                      </a:endParaRPr>
                    </a:p>
                  </a:txBody>
                  <a:tcPr marL="12224" marR="12224" marT="0" marB="0" anchor="b"/>
                </a:tc>
                <a:tc>
                  <a:txBody>
                    <a:bodyPr/>
                    <a:lstStyle/>
                    <a:p>
                      <a:pPr algn="r">
                        <a:spcAft>
                          <a:spcPts val="0"/>
                        </a:spcAft>
                      </a:pPr>
                      <a:r>
                        <a:rPr lang="en-US" sz="1600" dirty="0"/>
                        <a:t>59125</a:t>
                      </a:r>
                      <a:endParaRPr lang="es-ES" sz="1600" dirty="0">
                        <a:latin typeface="Times New Roman"/>
                        <a:ea typeface="Times New Roman"/>
                      </a:endParaRPr>
                    </a:p>
                  </a:txBody>
                  <a:tcPr marL="12224" marR="12224" marT="0" marB="0" anchor="b"/>
                </a:tc>
              </a:tr>
            </a:tbl>
          </a:graphicData>
        </a:graphic>
      </p:graphicFrame>
      <p:pic>
        <p:nvPicPr>
          <p:cNvPr id="111620" name="3 Marcador de contenido" descr="logoayrpaint.bmp"/>
          <p:cNvPicPr>
            <a:picLocks noChangeAspect="1"/>
          </p:cNvPicPr>
          <p:nvPr/>
        </p:nvPicPr>
        <p:blipFill>
          <a:blip r:embed="rId2"/>
          <a:srcRect/>
          <a:stretch>
            <a:fillRect/>
          </a:stretch>
        </p:blipFill>
        <p:spPr bwMode="auto">
          <a:xfrm>
            <a:off x="6753225" y="6315075"/>
            <a:ext cx="23907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1592</TotalTime>
  <Words>6280</Words>
  <Application>Microsoft Office PowerPoint</Application>
  <PresentationFormat>Presentación en pantalla (4:3)</PresentationFormat>
  <Paragraphs>908</Paragraphs>
  <Slides>114</Slides>
  <Notes>1</Notes>
  <HiddenSlides>0</HiddenSlides>
  <MMClips>0</MMClips>
  <ScaleCrop>false</ScaleCrop>
  <HeadingPairs>
    <vt:vector size="8" baseType="variant">
      <vt:variant>
        <vt:lpstr>Fuentes usadas</vt:lpstr>
      </vt:variant>
      <vt:variant>
        <vt:i4>11</vt:i4>
      </vt:variant>
      <vt:variant>
        <vt:lpstr>Tema</vt:lpstr>
      </vt:variant>
      <vt:variant>
        <vt:i4>1</vt:i4>
      </vt:variant>
      <vt:variant>
        <vt:lpstr>Servidores OLE incrustados</vt:lpstr>
      </vt:variant>
      <vt:variant>
        <vt:i4>1</vt:i4>
      </vt:variant>
      <vt:variant>
        <vt:lpstr>Títulos de diapositiva</vt:lpstr>
      </vt:variant>
      <vt:variant>
        <vt:i4>114</vt:i4>
      </vt:variant>
    </vt:vector>
  </HeadingPairs>
  <TitlesOfParts>
    <vt:vector size="127" baseType="lpstr">
      <vt:lpstr>Arial</vt:lpstr>
      <vt:lpstr>Tw Cen MT</vt:lpstr>
      <vt:lpstr>Wingdings</vt:lpstr>
      <vt:lpstr>Wingdings 2</vt:lpstr>
      <vt:lpstr>Calibri</vt:lpstr>
      <vt:lpstr>Century Gothic</vt:lpstr>
      <vt:lpstr>Times New Roman</vt:lpstr>
      <vt:lpstr>Broadway</vt:lpstr>
      <vt:lpstr>Tahoma</vt:lpstr>
      <vt:lpstr>Lucida Calligraphy</vt:lpstr>
      <vt:lpstr>Berlin Sans FB Demi</vt:lpstr>
      <vt:lpstr>Intermedio</vt:lpstr>
      <vt:lpstr>Diapositiva</vt:lpstr>
      <vt:lpstr>PLAN INTEGRAL DE SERVICIO AL CLIENTE PARA LA MARCA AROMAS Y RECUERDOS  </vt:lpstr>
      <vt:lpstr>DEFINICIÓN DEL PROYECTO Y  ANTECEDENTES DE LA EMPRESA</vt:lpstr>
      <vt:lpstr>Objetivos</vt:lpstr>
      <vt:lpstr>Antecedentes</vt:lpstr>
      <vt:lpstr>La marca Aromas y Recuerdos</vt:lpstr>
      <vt:lpstr>La marca Aromas y Recuerdos</vt:lpstr>
      <vt:lpstr>Segmento de mercado</vt:lpstr>
      <vt:lpstr>Tipos de Aromas de los Perfumes</vt:lpstr>
      <vt:lpstr>INVESTIGACIÓN DE MERCADO</vt:lpstr>
      <vt:lpstr>Estudio Cuantitativo</vt:lpstr>
      <vt:lpstr>Estudio Cuantitativo</vt:lpstr>
      <vt:lpstr>Tamaño de la muestra</vt:lpstr>
      <vt:lpstr>Género-Edad</vt:lpstr>
      <vt:lpstr>¿Cuál fue el motivo de su visita?</vt:lpstr>
      <vt:lpstr>Tiempos de Espera</vt:lpstr>
      <vt:lpstr>En relación a los productos</vt:lpstr>
      <vt:lpstr>En relación al servicio que recibe en el Local</vt:lpstr>
      <vt:lpstr>En relación a la atención que recibe de las vendedoras  </vt:lpstr>
      <vt:lpstr>En cuanto a la imagen de la empresa y el local</vt:lpstr>
      <vt:lpstr>¿Cuántas veces compró en Aromas y Recuerdos en el último año?</vt:lpstr>
      <vt:lpstr>¿Está de acuerdo con el precio de los productos?</vt:lpstr>
      <vt:lpstr>¿Escoja la forma de pago que prefiere?</vt:lpstr>
      <vt:lpstr>¿Estaría dispuesto a pagar por una tarjeta de descuento válida por un año?</vt:lpstr>
      <vt:lpstr>¿Cuál sería el valor a pagar por la tarjeta si le otorgamos un 10% de descuento en los productos de perfumería?</vt:lpstr>
      <vt:lpstr>¿Cómo le gustaría que le informáramos sobre alguna promoción?</vt:lpstr>
      <vt:lpstr>¿Volvería a comprar en nuestro local?</vt:lpstr>
      <vt:lpstr>Promedio de compras que realiza al año en Aromas y Recuerdos</vt:lpstr>
      <vt:lpstr> Recibió alguna capacitación con relación a Servicio al Cliente </vt:lpstr>
      <vt:lpstr>El ambiente Laboral es bueno </vt:lpstr>
      <vt:lpstr>Hay estabilidad laboral</vt:lpstr>
      <vt:lpstr> Cree que debería recibir alguna bonificación adicional por su trabajo </vt:lpstr>
      <vt:lpstr>Conclusiones de la Fase Cuantitativa</vt:lpstr>
      <vt:lpstr>Conclusiones de la Fase Cuantitativa</vt:lpstr>
      <vt:lpstr>Conclusiones de la Fase Cuantitativa</vt:lpstr>
      <vt:lpstr>Conclusiones de la Fase Cuantitativa</vt:lpstr>
      <vt:lpstr>Recomendaciones</vt:lpstr>
      <vt:lpstr>Recomendaciones</vt:lpstr>
      <vt:lpstr>Recomendaciones</vt:lpstr>
      <vt:lpstr>Recomendaciones</vt:lpstr>
      <vt:lpstr>Fase Cualitativa</vt:lpstr>
      <vt:lpstr>Fase Cualitativa</vt:lpstr>
      <vt:lpstr>Fase Cualitativa</vt:lpstr>
      <vt:lpstr>Fase Cualitativa</vt:lpstr>
      <vt:lpstr>Fase Cualitativa</vt:lpstr>
      <vt:lpstr>PLAN DE MARKETING ESTRATÉGICO Y OPERATIVO DE SERVICIOS</vt:lpstr>
      <vt:lpstr>FODA</vt:lpstr>
      <vt:lpstr>FODA</vt:lpstr>
      <vt:lpstr>FODA</vt:lpstr>
      <vt:lpstr>FODA</vt:lpstr>
      <vt:lpstr>Producto Mix </vt:lpstr>
      <vt:lpstr>Diapositiva 51</vt:lpstr>
      <vt:lpstr>Marcas de mayor venta</vt:lpstr>
      <vt:lpstr>Marcas de mayor venta</vt:lpstr>
      <vt:lpstr>Marcas de mayor venta</vt:lpstr>
      <vt:lpstr>Marcas de mayor venta</vt:lpstr>
      <vt:lpstr>Ciclo de Vida del Producto</vt:lpstr>
      <vt:lpstr>Matriz BCG</vt:lpstr>
      <vt:lpstr>Posibilidades de Acción</vt:lpstr>
      <vt:lpstr>Posibilidades de Acción</vt:lpstr>
      <vt:lpstr>Segmentación</vt:lpstr>
      <vt:lpstr>Necesidad-Consumidor-Tecnología</vt:lpstr>
      <vt:lpstr>Matriz Ansoff</vt:lpstr>
      <vt:lpstr>Matriz FCB</vt:lpstr>
      <vt:lpstr>Objetivos del Plan Estratégico</vt:lpstr>
      <vt:lpstr>Objetivos del Plan Estratégico</vt:lpstr>
      <vt:lpstr>Compras en los Locales</vt:lpstr>
      <vt:lpstr>Compra por Internet y línea 1800</vt:lpstr>
      <vt:lpstr>Modelo de distribución en locales</vt:lpstr>
      <vt:lpstr>Momentos de la Verdad</vt:lpstr>
      <vt:lpstr>Diapositiva 70</vt:lpstr>
      <vt:lpstr>Diapositiva 71</vt:lpstr>
      <vt:lpstr>Análisis de Brechas de Servicio</vt:lpstr>
      <vt:lpstr>Cadena de Valor de Servicio</vt:lpstr>
      <vt:lpstr>Matriz Importancia Desempeño</vt:lpstr>
      <vt:lpstr>Comunicación Integral</vt:lpstr>
      <vt:lpstr>Estándares de Medición de la Calidad de Servicio</vt:lpstr>
      <vt:lpstr>Estrategia Operativa de Marketing</vt:lpstr>
      <vt:lpstr>Estrategia de Posicionamiento y Diferenciación</vt:lpstr>
      <vt:lpstr>Estrategia de Servicios Personalizados y CRM</vt:lpstr>
      <vt:lpstr>Estrategia de Servicios Personalizados y CRM</vt:lpstr>
      <vt:lpstr>Estrategia de Servicios Personalizados y CRM</vt:lpstr>
      <vt:lpstr>Software de CRM </vt:lpstr>
      <vt:lpstr>Software CRM</vt:lpstr>
      <vt:lpstr>CRM-Aplicación Operativa</vt:lpstr>
      <vt:lpstr>Beneficios de Implantar una solución CRM</vt:lpstr>
      <vt:lpstr>Beneficios de Implantar una solución CRM</vt:lpstr>
      <vt:lpstr>Asignación del Presupuesto</vt:lpstr>
      <vt:lpstr>Estrategia de Fidelización y Servicios </vt:lpstr>
      <vt:lpstr>Diseño de Tarjetas</vt:lpstr>
      <vt:lpstr>Diseño de Dípticos</vt:lpstr>
      <vt:lpstr>Diseño de Dípticos</vt:lpstr>
      <vt:lpstr>Mejoras al personal de Ventas</vt:lpstr>
      <vt:lpstr>Valor de la tarjeta de descuento</vt:lpstr>
      <vt:lpstr>Diapositiva 94</vt:lpstr>
      <vt:lpstr>Clientes con tarjeta de descuento</vt:lpstr>
      <vt:lpstr>Venta y Postventa</vt:lpstr>
      <vt:lpstr>Estrategia de Comunicación y Publicidad</vt:lpstr>
      <vt:lpstr>Pagina Web www.aromasyrecuerdos.com </vt:lpstr>
      <vt:lpstr>Remodelación en Locales</vt:lpstr>
      <vt:lpstr>Publicidad en Locales</vt:lpstr>
      <vt:lpstr>Diapositiva 101</vt:lpstr>
      <vt:lpstr>Volantes</vt:lpstr>
      <vt:lpstr>Diapositiva 103</vt:lpstr>
      <vt:lpstr>Diapositiva 104</vt:lpstr>
      <vt:lpstr>Materiales Promocionales</vt:lpstr>
      <vt:lpstr>Publicidad en Redes Sociales</vt:lpstr>
      <vt:lpstr>RESULTADOS Y SITUACIÓN FINANCIERA</vt:lpstr>
      <vt:lpstr>Inversiones</vt:lpstr>
      <vt:lpstr>Análisis de Riesgo del Proyecto</vt:lpstr>
      <vt:lpstr>Estado de Perdidas y Ganancias</vt:lpstr>
      <vt:lpstr>Conclusiones</vt:lpstr>
      <vt:lpstr>Conclusiones</vt:lpstr>
      <vt:lpstr>Recomendaciones</vt:lpstr>
      <vt:lpstr>Recomendaciones</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Integral de Servicio al Cliente para la marca Aromas y Recuerdos</dc:title>
  <dc:creator>Raul &amp; Vero</dc:creator>
  <cp:lastModifiedBy>Usuario</cp:lastModifiedBy>
  <cp:revision>162</cp:revision>
  <dcterms:created xsi:type="dcterms:W3CDTF">2009-09-26T15:13:35Z</dcterms:created>
  <dcterms:modified xsi:type="dcterms:W3CDTF">2010-01-05T22:08:53Z</dcterms:modified>
</cp:coreProperties>
</file>