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8" r:id="rId2"/>
    <p:sldId id="311" r:id="rId3"/>
    <p:sldId id="315" r:id="rId4"/>
    <p:sldId id="317" r:id="rId5"/>
    <p:sldId id="319" r:id="rId6"/>
    <p:sldId id="326" r:id="rId7"/>
    <p:sldId id="330" r:id="rId8"/>
    <p:sldId id="321" r:id="rId9"/>
    <p:sldId id="333" r:id="rId10"/>
    <p:sldId id="338" r:id="rId11"/>
    <p:sldId id="335" r:id="rId12"/>
    <p:sldId id="365" r:id="rId13"/>
    <p:sldId id="339" r:id="rId14"/>
    <p:sldId id="341" r:id="rId15"/>
    <p:sldId id="355" r:id="rId16"/>
    <p:sldId id="356" r:id="rId17"/>
    <p:sldId id="359" r:id="rId18"/>
    <p:sldId id="358" r:id="rId19"/>
    <p:sldId id="360" r:id="rId20"/>
    <p:sldId id="362" r:id="rId21"/>
    <p:sldId id="361" r:id="rId22"/>
    <p:sldId id="344" r:id="rId23"/>
    <p:sldId id="345" r:id="rId24"/>
    <p:sldId id="346" r:id="rId25"/>
    <p:sldId id="347" r:id="rId26"/>
    <p:sldId id="366" r:id="rId27"/>
    <p:sldId id="348" r:id="rId28"/>
    <p:sldId id="349" r:id="rId29"/>
    <p:sldId id="350" r:id="rId30"/>
    <p:sldId id="351" r:id="rId31"/>
    <p:sldId id="352" r:id="rId32"/>
    <p:sldId id="353"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47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4" autoAdjust="0"/>
    <p:restoredTop sz="98667" autoAdjust="0"/>
  </p:normalViewPr>
  <p:slideViewPr>
    <p:cSldViewPr>
      <p:cViewPr varScale="1">
        <p:scale>
          <a:sx n="74" d="100"/>
          <a:sy n="74" d="100"/>
        </p:scale>
        <p:origin x="-9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TESIS%20ORIGINAL\PRIMEROS%20GRAFIC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TESIS%20ORIGINAL\ENCUESTAS%20TE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TESIS%20ORIGINAL\ENCUESTAS%20TE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TESIS%20ORIGINAL\ENCUESTAS%20TE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TESIS%20ORIGINAL\ENCUESTAS%20TESI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TESIS%20ORIGINAL\ENCUESTAS%20TE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a:pPr>
            <a:r>
              <a:rPr lang="es-ES_tradnl" sz="1200"/>
              <a:t>Gráfico 2.1 Empresas y Marcas de Pollos Posicionadas en el Mercado </a:t>
            </a:r>
          </a:p>
        </c:rich>
      </c:tx>
      <c:layout>
        <c:manualLayout>
          <c:xMode val="edge"/>
          <c:yMode val="edge"/>
          <c:x val="5.5520778652668426E-2"/>
          <c:y val="1.3888888888889006E-2"/>
        </c:manualLayout>
      </c:layout>
    </c:title>
    <c:view3D>
      <c:rotX val="30"/>
      <c:perspective val="30"/>
    </c:view3D>
    <c:plotArea>
      <c:layout/>
      <c:pie3DChart>
        <c:varyColors val="1"/>
        <c:ser>
          <c:idx val="2"/>
          <c:order val="2"/>
          <c:dLbls>
            <c:dLbl>
              <c:idx val="2"/>
              <c:layout>
                <c:manualLayout>
                  <c:x val="5.8511482939632944E-2"/>
                  <c:y val="8.5631743948673858E-2"/>
                </c:manualLayout>
              </c:layout>
              <c:showVal val="1"/>
            </c:dLbl>
            <c:txPr>
              <a:bodyPr/>
              <a:lstStyle/>
              <a:p>
                <a:pPr>
                  <a:defRPr lang="es-ES_tradnl"/>
                </a:pPr>
                <a:endParaRPr lang="es-EC"/>
              </a:p>
            </c:txPr>
            <c:showVal val="1"/>
            <c:showLeaderLines val="1"/>
          </c:dLbls>
          <c:cat>
            <c:strRef>
              <c:f>Hoja1!$B$43:$B$45</c:f>
              <c:strCache>
                <c:ptCount val="3"/>
                <c:pt idx="0">
                  <c:v>Pronaca</c:v>
                </c:pt>
                <c:pt idx="1">
                  <c:v>Piedra</c:v>
                </c:pt>
                <c:pt idx="2">
                  <c:v>Otras</c:v>
                </c:pt>
              </c:strCache>
            </c:strRef>
          </c:cat>
          <c:val>
            <c:numRef>
              <c:f>Hoja1!$D$43:$D$45</c:f>
              <c:numCache>
                <c:formatCode>0.00%</c:formatCode>
                <c:ptCount val="3"/>
                <c:pt idx="0">
                  <c:v>0.82000000000000062</c:v>
                </c:pt>
                <c:pt idx="1">
                  <c:v>0.12000000000000002</c:v>
                </c:pt>
                <c:pt idx="2">
                  <c:v>5.8900000000000029E-2</c:v>
                </c:pt>
              </c:numCache>
            </c:numRef>
          </c:val>
        </c:ser>
        <c:ser>
          <c:idx val="0"/>
          <c:order val="0"/>
          <c:tx>
            <c:strRef>
              <c:f>Hoja1!$B$41</c:f>
              <c:strCache>
                <c:ptCount val="1"/>
                <c:pt idx="0">
                  <c:v>Empresas y Marcas de Pollos Posicionadas en el Mercado</c:v>
                </c:pt>
              </c:strCache>
            </c:strRef>
          </c:tx>
          <c:val>
            <c:numRef>
              <c:f>Hoja1!$C$41:$D$41</c:f>
              <c:numCache>
                <c:formatCode>General</c:formatCode>
                <c:ptCount val="2"/>
              </c:numCache>
            </c:numRef>
          </c:val>
        </c:ser>
        <c:ser>
          <c:idx val="1"/>
          <c:order val="1"/>
          <c:tx>
            <c:strRef>
              <c:f>Hoja1!#REF!</c:f>
              <c:strCache>
                <c:ptCount val="1"/>
                <c:pt idx="0">
                  <c:v>#REF!</c:v>
                </c:pt>
              </c:strCache>
            </c:strRef>
          </c:tx>
          <c:val>
            <c:numRef>
              <c:f>Hoja1!#REF!</c:f>
              <c:numCache>
                <c:formatCode>General</c:formatCode>
                <c:ptCount val="1"/>
                <c:pt idx="0">
                  <c:v>1</c:v>
                </c:pt>
              </c:numCache>
            </c:numRef>
          </c:val>
        </c:ser>
      </c:pie3DChart>
    </c:plotArea>
    <c:legend>
      <c:legendPos val="r"/>
      <c:layout/>
      <c:txPr>
        <a:bodyPr/>
        <a:lstStyle/>
        <a:p>
          <a:pPr>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a:pPr>
            <a:r>
              <a:rPr lang="es-ES_tradnl" sz="1200"/>
              <a:t>Gráfico 2.3 ¿</a:t>
            </a:r>
            <a:r>
              <a:rPr lang="es-ES_tradnl" sz="1200" baseline="0"/>
              <a:t> Que tipo de carne considera mas sana?</a:t>
            </a:r>
            <a:endParaRPr lang="es-ES_tradnl" sz="1200"/>
          </a:p>
        </c:rich>
      </c:tx>
      <c:layout>
        <c:manualLayout>
          <c:xMode val="edge"/>
          <c:yMode val="edge"/>
          <c:x val="0.11279272906949259"/>
          <c:y val="2.9282878108650656E-2"/>
        </c:manualLayout>
      </c:layout>
    </c:title>
    <c:view3D>
      <c:rotX val="30"/>
      <c:perspective val="30"/>
    </c:view3D>
    <c:plotArea>
      <c:layout/>
      <c:pie3DChart>
        <c:varyColors val="1"/>
        <c:ser>
          <c:idx val="1"/>
          <c:order val="1"/>
          <c:dLbls>
            <c:txPr>
              <a:bodyPr/>
              <a:lstStyle/>
              <a:p>
                <a:pPr>
                  <a:defRPr lang="es-ES_tradnl"/>
                </a:pPr>
                <a:endParaRPr lang="es-EC"/>
              </a:p>
            </c:txPr>
            <c:showVal val="1"/>
            <c:showLeaderLines val="1"/>
          </c:dLbls>
          <c:cat>
            <c:strRef>
              <c:f>'Encuestas 1 -9'!$B$5:$B$9</c:f>
              <c:strCache>
                <c:ptCount val="5"/>
                <c:pt idx="0">
                  <c:v>RES</c:v>
                </c:pt>
                <c:pt idx="1">
                  <c:v>POLLO</c:v>
                </c:pt>
                <c:pt idx="2">
                  <c:v>PESCADO</c:v>
                </c:pt>
                <c:pt idx="3">
                  <c:v>MARISCOS</c:v>
                </c:pt>
                <c:pt idx="4">
                  <c:v>OTROS</c:v>
                </c:pt>
              </c:strCache>
            </c:strRef>
          </c:cat>
          <c:val>
            <c:numRef>
              <c:f>'Encuestas 1 -9'!$D$5:$D$9</c:f>
              <c:numCache>
                <c:formatCode>0%</c:formatCode>
                <c:ptCount val="5"/>
                <c:pt idx="0">
                  <c:v>0.15844155844155844</c:v>
                </c:pt>
                <c:pt idx="1">
                  <c:v>0.3766233766233768</c:v>
                </c:pt>
                <c:pt idx="2">
                  <c:v>0.17662337662337663</c:v>
                </c:pt>
                <c:pt idx="3">
                  <c:v>0.25974025974025972</c:v>
                </c:pt>
                <c:pt idx="4">
                  <c:v>2.8571428571428591E-2</c:v>
                </c:pt>
              </c:numCache>
            </c:numRef>
          </c:val>
        </c:ser>
        <c:ser>
          <c:idx val="2"/>
          <c:order val="2"/>
          <c:cat>
            <c:strRef>
              <c:f>'Encuestas 1 -9'!$B$5:$B$9</c:f>
              <c:strCache>
                <c:ptCount val="5"/>
                <c:pt idx="0">
                  <c:v>RES</c:v>
                </c:pt>
                <c:pt idx="1">
                  <c:v>POLLO</c:v>
                </c:pt>
                <c:pt idx="2">
                  <c:v>PESCADO</c:v>
                </c:pt>
                <c:pt idx="3">
                  <c:v>MARISCOS</c:v>
                </c:pt>
                <c:pt idx="4">
                  <c:v>OTROS</c:v>
                </c:pt>
              </c:strCache>
            </c:strRef>
          </c:cat>
          <c:val>
            <c:numRef>
              <c:f>'Encuestas 1 -9'!$B$5:$B$9</c:f>
              <c:numCache>
                <c:formatCode>General</c:formatCode>
                <c:ptCount val="5"/>
                <c:pt idx="0">
                  <c:v>0</c:v>
                </c:pt>
                <c:pt idx="1">
                  <c:v>0</c:v>
                </c:pt>
                <c:pt idx="2">
                  <c:v>0</c:v>
                </c:pt>
                <c:pt idx="3">
                  <c:v>0</c:v>
                </c:pt>
                <c:pt idx="4">
                  <c:v>0</c:v>
                </c:pt>
              </c:numCache>
            </c:numRef>
          </c:val>
        </c:ser>
        <c:ser>
          <c:idx val="3"/>
          <c:order val="3"/>
          <c:cat>
            <c:strRef>
              <c:f>'Encuestas 1 -9'!$B$5:$B$9</c:f>
              <c:strCache>
                <c:ptCount val="5"/>
                <c:pt idx="0">
                  <c:v>RES</c:v>
                </c:pt>
                <c:pt idx="1">
                  <c:v>POLLO</c:v>
                </c:pt>
                <c:pt idx="2">
                  <c:v>PESCADO</c:v>
                </c:pt>
                <c:pt idx="3">
                  <c:v>MARISCOS</c:v>
                </c:pt>
                <c:pt idx="4">
                  <c:v>OTROS</c:v>
                </c:pt>
              </c:strCache>
            </c:strRef>
          </c:cat>
          <c:val>
            <c:numRef>
              <c:f>'Encuestas 1 -9'!$B$3</c:f>
              <c:numCache>
                <c:formatCode>General</c:formatCode>
                <c:ptCount val="1"/>
                <c:pt idx="0">
                  <c:v>0</c:v>
                </c:pt>
              </c:numCache>
            </c:numRef>
          </c:val>
        </c:ser>
        <c:ser>
          <c:idx val="4"/>
          <c:order val="4"/>
          <c:cat>
            <c:strRef>
              <c:f>'Encuestas 1 -9'!$B$5:$B$9</c:f>
              <c:strCache>
                <c:ptCount val="5"/>
                <c:pt idx="0">
                  <c:v>RES</c:v>
                </c:pt>
                <c:pt idx="1">
                  <c:v>POLLO</c:v>
                </c:pt>
                <c:pt idx="2">
                  <c:v>PESCADO</c:v>
                </c:pt>
                <c:pt idx="3">
                  <c:v>MARISCOS</c:v>
                </c:pt>
                <c:pt idx="4">
                  <c:v>OTROS</c:v>
                </c:pt>
              </c:strCache>
            </c:strRef>
          </c:cat>
          <c:val>
            <c:numRef>
              <c:f>'Encuestas 1 -9'!$C$3</c:f>
              <c:numCache>
                <c:formatCode>General</c:formatCode>
                <c:ptCount val="1"/>
              </c:numCache>
            </c:numRef>
          </c:val>
        </c:ser>
        <c:ser>
          <c:idx val="5"/>
          <c:order val="5"/>
          <c:cat>
            <c:strRef>
              <c:f>'Encuestas 1 -9'!$B$5:$B$9</c:f>
              <c:strCache>
                <c:ptCount val="5"/>
                <c:pt idx="0">
                  <c:v>RES</c:v>
                </c:pt>
                <c:pt idx="1">
                  <c:v>POLLO</c:v>
                </c:pt>
                <c:pt idx="2">
                  <c:v>PESCADO</c:v>
                </c:pt>
                <c:pt idx="3">
                  <c:v>MARISCOS</c:v>
                </c:pt>
                <c:pt idx="4">
                  <c:v>OTROS</c:v>
                </c:pt>
              </c:strCache>
            </c:strRef>
          </c:cat>
          <c:val>
            <c:numRef>
              <c:f>'Encuestas 1 -9'!$D$3</c:f>
              <c:numCache>
                <c:formatCode>General</c:formatCode>
                <c:ptCount val="1"/>
              </c:numCache>
            </c:numRef>
          </c:val>
        </c:ser>
        <c:ser>
          <c:idx val="6"/>
          <c:order val="6"/>
          <c:tx>
            <c:strRef>
              <c:f>'Encuestas 1 -9'!$B$11</c:f>
              <c:strCache>
                <c:ptCount val="1"/>
                <c:pt idx="0">
                  <c:v>Elaborado por las autoras</c:v>
                </c:pt>
              </c:strCache>
            </c:strRef>
          </c:tx>
          <c:val>
            <c:numRef>
              <c:f>'Encuestas 1 -9'!$C$11:$E$11</c:f>
              <c:numCache>
                <c:formatCode>General</c:formatCode>
                <c:ptCount val="3"/>
              </c:numCache>
            </c:numRef>
          </c:val>
        </c:ser>
        <c:ser>
          <c:idx val="0"/>
          <c:order val="0"/>
          <c:tx>
            <c:strRef>
              <c:f>'Encuestas 1 -9'!$B$3</c:f>
              <c:strCache>
                <c:ptCount val="1"/>
                <c:pt idx="0">
                  <c:v>¿Que tipo de carne considera mas sana?</c:v>
                </c:pt>
              </c:strCache>
            </c:strRef>
          </c:tx>
          <c:val>
            <c:numRef>
              <c:f>'Encuestas 1 -9'!$C$3:$D$3</c:f>
              <c:numCache>
                <c:formatCode>General</c:formatCode>
                <c:ptCount val="2"/>
              </c:numCache>
            </c:numRef>
          </c:val>
        </c:ser>
      </c:pie3DChart>
    </c:plotArea>
    <c:legend>
      <c:legendPos val="r"/>
      <c:layout/>
      <c:txPr>
        <a:bodyPr/>
        <a:lstStyle/>
        <a:p>
          <a:pPr rtl="0">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sz="1100"/>
            </a:pPr>
            <a:r>
              <a:rPr lang="es-ES_tradnl"/>
              <a:t>Gráfico 2.5 ¿ Cuantos</a:t>
            </a:r>
            <a:r>
              <a:rPr lang="es-ES_tradnl" baseline="0"/>
              <a:t> Pollos Consume a la semana?</a:t>
            </a:r>
            <a:endParaRPr lang="es-ES_tradnl"/>
          </a:p>
        </c:rich>
      </c:tx>
      <c:layout>
        <c:manualLayout>
          <c:xMode val="edge"/>
          <c:yMode val="edge"/>
          <c:x val="0.16280508115785874"/>
          <c:y val="0.10158659057004475"/>
        </c:manualLayout>
      </c:layout>
    </c:title>
    <c:view3D>
      <c:rotX val="30"/>
      <c:perspective val="30"/>
    </c:view3D>
    <c:plotArea>
      <c:layout/>
      <c:pie3DChart>
        <c:varyColors val="1"/>
        <c:ser>
          <c:idx val="1"/>
          <c:order val="1"/>
          <c:dLbls>
            <c:txPr>
              <a:bodyPr/>
              <a:lstStyle/>
              <a:p>
                <a:pPr>
                  <a:defRPr lang="es-ES_tradnl"/>
                </a:pPr>
                <a:endParaRPr lang="es-EC"/>
              </a:p>
            </c:txPr>
            <c:showVal val="1"/>
            <c:showLeaderLines val="1"/>
          </c:dLbls>
          <c:cat>
            <c:strRef>
              <c:f>'3'!$C$6:$C$9</c:f>
              <c:strCache>
                <c:ptCount val="4"/>
                <c:pt idx="0">
                  <c:v>UNO</c:v>
                </c:pt>
                <c:pt idx="1">
                  <c:v>DOS</c:v>
                </c:pt>
                <c:pt idx="2">
                  <c:v>TRES</c:v>
                </c:pt>
                <c:pt idx="3">
                  <c:v>POR PRESAS</c:v>
                </c:pt>
              </c:strCache>
            </c:strRef>
          </c:cat>
          <c:val>
            <c:numRef>
              <c:f>'3'!$E$6:$E$9</c:f>
              <c:numCache>
                <c:formatCode>0%</c:formatCode>
                <c:ptCount val="4"/>
                <c:pt idx="0">
                  <c:v>0.45974025974025978</c:v>
                </c:pt>
                <c:pt idx="1">
                  <c:v>0.32727272727272994</c:v>
                </c:pt>
                <c:pt idx="2">
                  <c:v>4.9350649350649534E-2</c:v>
                </c:pt>
                <c:pt idx="3">
                  <c:v>0.16363636363636391</c:v>
                </c:pt>
              </c:numCache>
            </c:numRef>
          </c:val>
        </c:ser>
        <c:ser>
          <c:idx val="0"/>
          <c:order val="0"/>
          <c:tx>
            <c:strRef>
              <c:f>'3'!$C$4</c:f>
              <c:strCache>
                <c:ptCount val="1"/>
                <c:pt idx="0">
                  <c:v> ¿Cuantos Pollos Consume a la  semana? </c:v>
                </c:pt>
              </c:strCache>
            </c:strRef>
          </c:tx>
          <c:val>
            <c:numRef>
              <c:f>'3'!$D$3:$G$3</c:f>
              <c:numCache>
                <c:formatCode>General</c:formatCode>
                <c:ptCount val="4"/>
              </c:numCache>
            </c:numRef>
          </c:val>
        </c:ser>
      </c:pie3DChart>
    </c:plotArea>
    <c:legend>
      <c:legendPos val="r"/>
      <c:layout/>
      <c:txPr>
        <a:bodyPr/>
        <a:lstStyle/>
        <a:p>
          <a:pPr rtl="0">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sz="1200"/>
            </a:pPr>
            <a:r>
              <a:rPr lang="en-US" sz="1200"/>
              <a:t>Gráfico</a:t>
            </a:r>
            <a:r>
              <a:rPr lang="en-US" sz="1200" baseline="0"/>
              <a:t> 2.6 </a:t>
            </a:r>
            <a:r>
              <a:rPr lang="en-US" sz="1200"/>
              <a:t>¿Qué parte del pollo compra habitualmente? (puede elegir más de una opción)</a:t>
            </a:r>
          </a:p>
        </c:rich>
      </c:tx>
      <c:layout/>
    </c:title>
    <c:view3D>
      <c:rotX val="30"/>
      <c:perspective val="30"/>
    </c:view3D>
    <c:plotArea>
      <c:layout/>
      <c:pie3DChart>
        <c:varyColors val="1"/>
        <c:ser>
          <c:idx val="0"/>
          <c:order val="0"/>
          <c:tx>
            <c:strRef>
              <c:f>'4'!$I$3</c:f>
              <c:strCache>
                <c:ptCount val="1"/>
                <c:pt idx="0">
                  <c:v>¿Qué parte del pollo compra habitualmente? </c:v>
                </c:pt>
              </c:strCache>
            </c:strRef>
          </c:tx>
          <c:dLbls>
            <c:txPr>
              <a:bodyPr/>
              <a:lstStyle/>
              <a:p>
                <a:pPr>
                  <a:defRPr lang="es-ES_tradnl"/>
                </a:pPr>
                <a:endParaRPr lang="es-EC"/>
              </a:p>
            </c:txPr>
            <c:showVal val="1"/>
            <c:showLeaderLines val="1"/>
          </c:dLbls>
          <c:cat>
            <c:strRef>
              <c:f>'4'!$I$5:$I$9</c:f>
              <c:strCache>
                <c:ptCount val="5"/>
                <c:pt idx="0">
                  <c:v>PIERNAS</c:v>
                </c:pt>
                <c:pt idx="1">
                  <c:v>PECHUGA</c:v>
                </c:pt>
                <c:pt idx="2">
                  <c:v>CADERA</c:v>
                </c:pt>
                <c:pt idx="3">
                  <c:v>ALITAS</c:v>
                </c:pt>
                <c:pt idx="4">
                  <c:v>OTRAS</c:v>
                </c:pt>
              </c:strCache>
            </c:strRef>
          </c:cat>
          <c:val>
            <c:numRef>
              <c:f>'4'!$K$5:$K$9</c:f>
              <c:numCache>
                <c:formatCode>0%</c:formatCode>
                <c:ptCount val="5"/>
                <c:pt idx="0">
                  <c:v>0.23896103896103998</c:v>
                </c:pt>
                <c:pt idx="1">
                  <c:v>0.37402597402597676</c:v>
                </c:pt>
                <c:pt idx="2">
                  <c:v>0.15064935064935153</c:v>
                </c:pt>
                <c:pt idx="3">
                  <c:v>0.21038961038961038</c:v>
                </c:pt>
                <c:pt idx="4">
                  <c:v>2.5974025974026042E-2</c:v>
                </c:pt>
              </c:numCache>
            </c:numRef>
          </c:val>
        </c:ser>
      </c:pie3DChart>
    </c:plotArea>
    <c:legend>
      <c:legendPos val="r"/>
      <c:layout/>
      <c:txPr>
        <a:bodyPr/>
        <a:lstStyle/>
        <a:p>
          <a:pPr rtl="0">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txPr>
    <a:bodyPr/>
    <a:lstStyle/>
    <a:p>
      <a:pPr>
        <a:defRPr b="1" i="0" baseline="0"/>
      </a:pPr>
      <a:endParaRPr lang="es-EC"/>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a:pPr>
            <a:r>
              <a:rPr lang="es-ES_tradnl" sz="1200"/>
              <a:t>Gráfico 2.8</a:t>
            </a:r>
            <a:r>
              <a:rPr lang="es-ES_tradnl" sz="1200" baseline="0"/>
              <a:t> </a:t>
            </a:r>
            <a:r>
              <a:rPr lang="es-ES_tradnl" sz="1200"/>
              <a:t>¿</a:t>
            </a:r>
            <a:r>
              <a:rPr lang="es-ES_tradnl" sz="1200" baseline="0"/>
              <a:t> Como le gustaria la presentacion del Empaque?</a:t>
            </a:r>
            <a:endParaRPr lang="es-ES_tradnl" sz="1200"/>
          </a:p>
        </c:rich>
      </c:tx>
      <c:layout/>
    </c:title>
    <c:view3D>
      <c:rotX val="30"/>
      <c:perspective val="30"/>
    </c:view3D>
    <c:plotArea>
      <c:layout/>
      <c:pie3DChart>
        <c:varyColors val="1"/>
        <c:ser>
          <c:idx val="1"/>
          <c:order val="1"/>
          <c:dLbls>
            <c:txPr>
              <a:bodyPr/>
              <a:lstStyle/>
              <a:p>
                <a:pPr>
                  <a:defRPr lang="es-ES_tradnl"/>
                </a:pPr>
                <a:endParaRPr lang="es-EC"/>
              </a:p>
            </c:txPr>
            <c:showVal val="1"/>
            <c:showLeaderLines val="1"/>
          </c:dLbls>
          <c:cat>
            <c:strRef>
              <c:f>'6'!$J$10:$J$14</c:f>
              <c:strCache>
                <c:ptCount val="5"/>
                <c:pt idx="0">
                  <c:v>Pollo completo con Menudencia</c:v>
                </c:pt>
                <c:pt idx="1">
                  <c:v>Pollo completo sin Menudencia</c:v>
                </c:pt>
                <c:pt idx="2">
                  <c:v>Kilo de Pechuga</c:v>
                </c:pt>
                <c:pt idx="3">
                  <c:v>Piernas</c:v>
                </c:pt>
                <c:pt idx="4">
                  <c:v>Todas las anteriores</c:v>
                </c:pt>
              </c:strCache>
            </c:strRef>
          </c:cat>
          <c:val>
            <c:numRef>
              <c:f>'6'!$L$10:$L$14</c:f>
              <c:numCache>
                <c:formatCode>0%</c:formatCode>
                <c:ptCount val="5"/>
                <c:pt idx="0">
                  <c:v>0.20259740259740489</c:v>
                </c:pt>
                <c:pt idx="1">
                  <c:v>0.15324675324675324</c:v>
                </c:pt>
                <c:pt idx="2">
                  <c:v>0.24415584415584421</c:v>
                </c:pt>
                <c:pt idx="3">
                  <c:v>0.30909090909091141</c:v>
                </c:pt>
                <c:pt idx="4">
                  <c:v>9.0909090909091064E-2</c:v>
                </c:pt>
              </c:numCache>
            </c:numRef>
          </c:val>
        </c:ser>
        <c:ser>
          <c:idx val="0"/>
          <c:order val="0"/>
          <c:tx>
            <c:strRef>
              <c:f>'6'!$J$8</c:f>
              <c:strCache>
                <c:ptCount val="1"/>
                <c:pt idx="0">
                  <c:v>¿Como le gustaría la presentación del empaque del producto?</c:v>
                </c:pt>
              </c:strCache>
            </c:strRef>
          </c:tx>
          <c:val>
            <c:numRef>
              <c:f>'6'!$K$8:$L$8</c:f>
              <c:numCache>
                <c:formatCode>General</c:formatCode>
                <c:ptCount val="2"/>
              </c:numCache>
            </c:numRef>
          </c:val>
        </c:ser>
      </c:pie3DChart>
    </c:plotArea>
    <c:legend>
      <c:legendPos val="r"/>
      <c:layout/>
      <c:txPr>
        <a:bodyPr/>
        <a:lstStyle/>
        <a:p>
          <a:pPr rtl="0">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lang="es-ES_tradnl"/>
            </a:pPr>
            <a:r>
              <a:rPr lang="es-ES_tradnl" sz="1200"/>
              <a:t>Gráfico 2.9 ¿</a:t>
            </a:r>
            <a:r>
              <a:rPr lang="es-ES_tradnl" sz="1200" baseline="0"/>
              <a:t> A que lugar acude regularmente a comprar pollos?</a:t>
            </a:r>
            <a:endParaRPr lang="es-ES_tradnl" sz="1200"/>
          </a:p>
        </c:rich>
      </c:tx>
      <c:layout>
        <c:manualLayout>
          <c:xMode val="edge"/>
          <c:yMode val="edge"/>
          <c:x val="8.2814454448476738E-2"/>
          <c:y val="6.3081995757205231E-2"/>
        </c:manualLayout>
      </c:layout>
    </c:title>
    <c:view3D>
      <c:rotX val="30"/>
      <c:perspective val="30"/>
    </c:view3D>
    <c:plotArea>
      <c:layout/>
      <c:pie3DChart>
        <c:varyColors val="1"/>
        <c:ser>
          <c:idx val="1"/>
          <c:order val="1"/>
          <c:dLbls>
            <c:txPr>
              <a:bodyPr/>
              <a:lstStyle/>
              <a:p>
                <a:pPr>
                  <a:defRPr lang="es-ES_tradnl"/>
                </a:pPr>
                <a:endParaRPr lang="es-EC"/>
              </a:p>
            </c:txPr>
            <c:showVal val="1"/>
            <c:showLeaderLines val="1"/>
          </c:dLbls>
          <c:cat>
            <c:strRef>
              <c:f>'7'!$J$4:$J$7</c:f>
              <c:strCache>
                <c:ptCount val="4"/>
                <c:pt idx="0">
                  <c:v>MERCADOS</c:v>
                </c:pt>
                <c:pt idx="1">
                  <c:v>TIENDAS DE ABASTO</c:v>
                </c:pt>
                <c:pt idx="2">
                  <c:v>SUPERMERCADOS</c:v>
                </c:pt>
                <c:pt idx="3">
                  <c:v>AVICOLAS</c:v>
                </c:pt>
              </c:strCache>
            </c:strRef>
          </c:cat>
          <c:val>
            <c:numRef>
              <c:f>'7'!$L$4:$L$7</c:f>
              <c:numCache>
                <c:formatCode>0%</c:formatCode>
                <c:ptCount val="4"/>
                <c:pt idx="0">
                  <c:v>0.37922077922078273</c:v>
                </c:pt>
                <c:pt idx="1">
                  <c:v>0.26493506493506491</c:v>
                </c:pt>
                <c:pt idx="2">
                  <c:v>0.22077922077922091</c:v>
                </c:pt>
                <c:pt idx="3">
                  <c:v>0.13506493506493544</c:v>
                </c:pt>
              </c:numCache>
            </c:numRef>
          </c:val>
        </c:ser>
        <c:ser>
          <c:idx val="0"/>
          <c:order val="0"/>
          <c:tx>
            <c:strRef>
              <c:f>'7'!$J$2</c:f>
              <c:strCache>
                <c:ptCount val="1"/>
                <c:pt idx="0">
                  <c:v> ¿A qué lugar acude regularmente a comprar pollos? </c:v>
                </c:pt>
              </c:strCache>
            </c:strRef>
          </c:tx>
          <c:val>
            <c:numRef>
              <c:f>'7'!$K$2:$M$2</c:f>
              <c:numCache>
                <c:formatCode>General</c:formatCode>
                <c:ptCount val="3"/>
              </c:numCache>
            </c:numRef>
          </c:val>
        </c:ser>
      </c:pie3DChart>
    </c:plotArea>
    <c:legend>
      <c:legendPos val="r"/>
      <c:layout/>
      <c:txPr>
        <a:bodyPr/>
        <a:lstStyle/>
        <a:p>
          <a:pPr rtl="0">
            <a:defRPr lang="es-ES_tradnl"/>
          </a:pPr>
          <a:endParaRPr lang="es-EC"/>
        </a:p>
      </c:txPr>
    </c:legend>
    <c:plotVisOnly val="1"/>
  </c:chart>
  <c:spPr>
    <a:gradFill>
      <a:gsLst>
        <a:gs pos="0">
          <a:srgbClr val="8064A2">
            <a:lumMod val="40000"/>
            <a:lumOff val="60000"/>
          </a:srgbClr>
        </a:gs>
        <a:gs pos="50000">
          <a:srgbClr val="4F81BD">
            <a:tint val="44500"/>
            <a:satMod val="160000"/>
          </a:srgbClr>
        </a:gs>
        <a:gs pos="100000">
          <a:srgbClr val="4F81BD">
            <a:tint val="23500"/>
            <a:satMod val="160000"/>
          </a:srgbClr>
        </a:gs>
      </a:gsLst>
      <a:lin ang="5400000" scaled="0"/>
    </a:gradFill>
    <a:ln>
      <a:solidFill>
        <a:schemeClr val="tx1"/>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9E43D-6017-4DAE-B58B-EF93B2DE39E4}" type="doc">
      <dgm:prSet loTypeId="urn:microsoft.com/office/officeart/2005/8/layout/pyramid2" loCatId="pyramid" qsTypeId="urn:microsoft.com/office/officeart/2005/8/quickstyle/3d2" qsCatId="3D" csTypeId="urn:microsoft.com/office/officeart/2005/8/colors/accent6_5" csCatId="accent6" phldr="1"/>
      <dgm:spPr/>
    </dgm:pt>
    <dgm:pt modelId="{A9C17775-1706-4A47-8598-B891FCE1C1F8}">
      <dgm:prSet phldrT="[Texto]" custT="1"/>
      <dgm:spPr>
        <a:effectLst>
          <a:glow rad="228600">
            <a:schemeClr val="accent5">
              <a:satMod val="175000"/>
              <a:alpha val="40000"/>
            </a:schemeClr>
          </a:glow>
        </a:effectLst>
      </dgm:spPr>
      <dgm:t>
        <a:bodyPr/>
        <a:lstStyle/>
        <a:p>
          <a:r>
            <a:rPr lang="es-ES" sz="1600" b="1" dirty="0" smtClean="0"/>
            <a:t>Gerente</a:t>
          </a:r>
        </a:p>
        <a:p>
          <a:r>
            <a:rPr lang="es-ES" sz="1400" dirty="0" smtClean="0"/>
            <a:t>Verificar las actividades del negocio (Resultados)</a:t>
          </a:r>
          <a:endParaRPr lang="es-ES" sz="1400" dirty="0"/>
        </a:p>
      </dgm:t>
    </dgm:pt>
    <dgm:pt modelId="{EB9F324F-1626-4C7F-A092-69928487FADA}" type="parTrans" cxnId="{785D5C2D-18A9-4F42-B694-6BC2E26A4A95}">
      <dgm:prSet/>
      <dgm:spPr/>
      <dgm:t>
        <a:bodyPr/>
        <a:lstStyle/>
        <a:p>
          <a:endParaRPr lang="es-ES"/>
        </a:p>
      </dgm:t>
    </dgm:pt>
    <dgm:pt modelId="{7E9FA464-D009-412E-B3B7-2A4DB5D89B83}" type="sibTrans" cxnId="{785D5C2D-18A9-4F42-B694-6BC2E26A4A95}">
      <dgm:prSet/>
      <dgm:spPr/>
      <dgm:t>
        <a:bodyPr/>
        <a:lstStyle/>
        <a:p>
          <a:endParaRPr lang="es-ES"/>
        </a:p>
      </dgm:t>
    </dgm:pt>
    <dgm:pt modelId="{9BC048A2-6E73-43AB-B49D-0F4B76AF9E33}">
      <dgm:prSet phldrT="[Texto]" custT="1"/>
      <dgm:spPr>
        <a:effectLst>
          <a:glow rad="228600">
            <a:schemeClr val="accent5">
              <a:satMod val="175000"/>
              <a:alpha val="40000"/>
            </a:schemeClr>
          </a:glow>
        </a:effectLst>
      </dgm:spPr>
      <dgm:t>
        <a:bodyPr/>
        <a:lstStyle/>
        <a:p>
          <a:r>
            <a:rPr lang="es-ES" sz="1600" b="1" dirty="0" smtClean="0"/>
            <a:t>Logística y Operaciones</a:t>
          </a:r>
        </a:p>
        <a:p>
          <a:r>
            <a:rPr lang="es-ES" sz="1400" dirty="0" smtClean="0"/>
            <a:t>Control del proceso de distribución del producto.</a:t>
          </a:r>
        </a:p>
        <a:p>
          <a:endParaRPr lang="es-ES" sz="1400" dirty="0"/>
        </a:p>
      </dgm:t>
    </dgm:pt>
    <dgm:pt modelId="{608C07B1-EB1F-447E-918F-14D2D3297172}" type="parTrans" cxnId="{C90756AD-85B0-4A50-919B-6B9268354204}">
      <dgm:prSet/>
      <dgm:spPr/>
      <dgm:t>
        <a:bodyPr/>
        <a:lstStyle/>
        <a:p>
          <a:endParaRPr lang="es-ES"/>
        </a:p>
      </dgm:t>
    </dgm:pt>
    <dgm:pt modelId="{E0484F38-2923-474E-AEAB-8566DEA55090}" type="sibTrans" cxnId="{C90756AD-85B0-4A50-919B-6B9268354204}">
      <dgm:prSet/>
      <dgm:spPr/>
      <dgm:t>
        <a:bodyPr/>
        <a:lstStyle/>
        <a:p>
          <a:endParaRPr lang="es-ES"/>
        </a:p>
      </dgm:t>
    </dgm:pt>
    <dgm:pt modelId="{E6E184BE-9EF5-411F-951A-DBE6A1DA3392}">
      <dgm:prSet phldrT="[Texto]"/>
      <dgm:spPr>
        <a:effectLst>
          <a:glow rad="228600">
            <a:schemeClr val="accent5">
              <a:satMod val="175000"/>
              <a:alpha val="40000"/>
            </a:schemeClr>
          </a:glow>
        </a:effectLst>
      </dgm:spPr>
      <dgm:t>
        <a:bodyPr/>
        <a:lstStyle/>
        <a:p>
          <a:r>
            <a:rPr lang="es-ES" b="1" dirty="0" smtClean="0"/>
            <a:t>Gerente Administrativo </a:t>
          </a:r>
        </a:p>
        <a:p>
          <a:r>
            <a:rPr lang="es-ES" dirty="0" smtClean="0"/>
            <a:t>Sera el autorizado de manejar  la Parte Financiera, Marketing, y Ventas</a:t>
          </a:r>
          <a:endParaRPr lang="es-ES" dirty="0"/>
        </a:p>
      </dgm:t>
    </dgm:pt>
    <dgm:pt modelId="{554E8FD1-4A6E-48BC-A33A-389DAED9F6DE}" type="parTrans" cxnId="{0CC0ED9C-57EE-4D39-A543-A8DCC6CC0547}">
      <dgm:prSet/>
      <dgm:spPr/>
      <dgm:t>
        <a:bodyPr/>
        <a:lstStyle/>
        <a:p>
          <a:endParaRPr lang="es-ES"/>
        </a:p>
      </dgm:t>
    </dgm:pt>
    <dgm:pt modelId="{C7A505F8-DF35-4FD7-8EC9-E65004176129}" type="sibTrans" cxnId="{0CC0ED9C-57EE-4D39-A543-A8DCC6CC0547}">
      <dgm:prSet/>
      <dgm:spPr/>
      <dgm:t>
        <a:bodyPr/>
        <a:lstStyle/>
        <a:p>
          <a:endParaRPr lang="es-ES"/>
        </a:p>
      </dgm:t>
    </dgm:pt>
    <dgm:pt modelId="{27429227-9648-4A07-94DF-56612F5EDA1B}" type="pres">
      <dgm:prSet presAssocID="{3019E43D-6017-4DAE-B58B-EF93B2DE39E4}" presName="compositeShape" presStyleCnt="0">
        <dgm:presLayoutVars>
          <dgm:dir/>
          <dgm:resizeHandles/>
        </dgm:presLayoutVars>
      </dgm:prSet>
      <dgm:spPr/>
    </dgm:pt>
    <dgm:pt modelId="{6EB8CB4D-B307-420A-921E-59F7DFBE30D7}" type="pres">
      <dgm:prSet presAssocID="{3019E43D-6017-4DAE-B58B-EF93B2DE39E4}" presName="pyramid" presStyleLbl="node1" presStyleIdx="0" presStyleCnt="1">
        <dgm:style>
          <a:lnRef idx="1">
            <a:schemeClr val="accent4"/>
          </a:lnRef>
          <a:fillRef idx="2">
            <a:schemeClr val="accent4"/>
          </a:fillRef>
          <a:effectRef idx="1">
            <a:schemeClr val="accent4"/>
          </a:effectRef>
          <a:fontRef idx="minor">
            <a:schemeClr val="dk1"/>
          </a:fontRef>
        </dgm:style>
      </dgm:prSet>
      <dgm:spPr>
        <a:solidFill>
          <a:schemeClr val="accent1">
            <a:lumMod val="60000"/>
            <a:lumOff val="40000"/>
          </a:schemeClr>
        </a:solidFill>
      </dgm:spPr>
    </dgm:pt>
    <dgm:pt modelId="{76264CB8-B1E2-49E1-8C95-4B2A0C91E16A}" type="pres">
      <dgm:prSet presAssocID="{3019E43D-6017-4DAE-B58B-EF93B2DE39E4}" presName="theList" presStyleCnt="0"/>
      <dgm:spPr/>
    </dgm:pt>
    <dgm:pt modelId="{AD529218-DF94-4179-B05F-A5796ABA322E}" type="pres">
      <dgm:prSet presAssocID="{A9C17775-1706-4A47-8598-B891FCE1C1F8}" presName="aNode" presStyleLbl="fgAcc1" presStyleIdx="0" presStyleCnt="3">
        <dgm:presLayoutVars>
          <dgm:bulletEnabled val="1"/>
        </dgm:presLayoutVars>
      </dgm:prSet>
      <dgm:spPr/>
      <dgm:t>
        <a:bodyPr/>
        <a:lstStyle/>
        <a:p>
          <a:endParaRPr lang="es-ES"/>
        </a:p>
      </dgm:t>
    </dgm:pt>
    <dgm:pt modelId="{3C37FAFC-019C-4490-85C3-693234014DDB}" type="pres">
      <dgm:prSet presAssocID="{A9C17775-1706-4A47-8598-B891FCE1C1F8}" presName="aSpace" presStyleCnt="0"/>
      <dgm:spPr/>
    </dgm:pt>
    <dgm:pt modelId="{D55DE059-2B63-4C05-A219-D5F681BB1EEE}" type="pres">
      <dgm:prSet presAssocID="{9BC048A2-6E73-43AB-B49D-0F4B76AF9E33}" presName="aNode" presStyleLbl="fgAcc1" presStyleIdx="1" presStyleCnt="3">
        <dgm:presLayoutVars>
          <dgm:bulletEnabled val="1"/>
        </dgm:presLayoutVars>
      </dgm:prSet>
      <dgm:spPr/>
      <dgm:t>
        <a:bodyPr/>
        <a:lstStyle/>
        <a:p>
          <a:endParaRPr lang="es-ES"/>
        </a:p>
      </dgm:t>
    </dgm:pt>
    <dgm:pt modelId="{51F66518-DC98-4359-A020-ABE5BA9F1BD0}" type="pres">
      <dgm:prSet presAssocID="{9BC048A2-6E73-43AB-B49D-0F4B76AF9E33}" presName="aSpace" presStyleCnt="0"/>
      <dgm:spPr/>
    </dgm:pt>
    <dgm:pt modelId="{64970C47-A17D-4114-9FC0-744DF9ED9A60}" type="pres">
      <dgm:prSet presAssocID="{E6E184BE-9EF5-411F-951A-DBE6A1DA3392}" presName="aNode" presStyleLbl="fgAcc1" presStyleIdx="2" presStyleCnt="3">
        <dgm:presLayoutVars>
          <dgm:bulletEnabled val="1"/>
        </dgm:presLayoutVars>
      </dgm:prSet>
      <dgm:spPr/>
      <dgm:t>
        <a:bodyPr/>
        <a:lstStyle/>
        <a:p>
          <a:endParaRPr lang="es-ES"/>
        </a:p>
      </dgm:t>
    </dgm:pt>
    <dgm:pt modelId="{9E746D59-C383-4437-A4B6-8B4149AC3C66}" type="pres">
      <dgm:prSet presAssocID="{E6E184BE-9EF5-411F-951A-DBE6A1DA3392}" presName="aSpace" presStyleCnt="0"/>
      <dgm:spPr/>
    </dgm:pt>
  </dgm:ptLst>
  <dgm:cxnLst>
    <dgm:cxn modelId="{785D5C2D-18A9-4F42-B694-6BC2E26A4A95}" srcId="{3019E43D-6017-4DAE-B58B-EF93B2DE39E4}" destId="{A9C17775-1706-4A47-8598-B891FCE1C1F8}" srcOrd="0" destOrd="0" parTransId="{EB9F324F-1626-4C7F-A092-69928487FADA}" sibTransId="{7E9FA464-D009-412E-B3B7-2A4DB5D89B83}"/>
    <dgm:cxn modelId="{C90756AD-85B0-4A50-919B-6B9268354204}" srcId="{3019E43D-6017-4DAE-B58B-EF93B2DE39E4}" destId="{9BC048A2-6E73-43AB-B49D-0F4B76AF9E33}" srcOrd="1" destOrd="0" parTransId="{608C07B1-EB1F-447E-918F-14D2D3297172}" sibTransId="{E0484F38-2923-474E-AEAB-8566DEA55090}"/>
    <dgm:cxn modelId="{C11A0A10-B845-43E9-8CA4-0EB888BBC28F}" type="presOf" srcId="{E6E184BE-9EF5-411F-951A-DBE6A1DA3392}" destId="{64970C47-A17D-4114-9FC0-744DF9ED9A60}" srcOrd="0" destOrd="0" presId="urn:microsoft.com/office/officeart/2005/8/layout/pyramid2"/>
    <dgm:cxn modelId="{C22BF928-F38B-487C-BD55-8B48FBCEED5A}" type="presOf" srcId="{A9C17775-1706-4A47-8598-B891FCE1C1F8}" destId="{AD529218-DF94-4179-B05F-A5796ABA322E}" srcOrd="0" destOrd="0" presId="urn:microsoft.com/office/officeart/2005/8/layout/pyramid2"/>
    <dgm:cxn modelId="{CCEDCCA0-454B-4876-98AD-F93764ECCBF9}" type="presOf" srcId="{9BC048A2-6E73-43AB-B49D-0F4B76AF9E33}" destId="{D55DE059-2B63-4C05-A219-D5F681BB1EEE}" srcOrd="0" destOrd="0" presId="urn:microsoft.com/office/officeart/2005/8/layout/pyramid2"/>
    <dgm:cxn modelId="{0CC0ED9C-57EE-4D39-A543-A8DCC6CC0547}" srcId="{3019E43D-6017-4DAE-B58B-EF93B2DE39E4}" destId="{E6E184BE-9EF5-411F-951A-DBE6A1DA3392}" srcOrd="2" destOrd="0" parTransId="{554E8FD1-4A6E-48BC-A33A-389DAED9F6DE}" sibTransId="{C7A505F8-DF35-4FD7-8EC9-E65004176129}"/>
    <dgm:cxn modelId="{CB2AE0B8-43CD-455F-A3E4-D6C238CF67B7}" type="presOf" srcId="{3019E43D-6017-4DAE-B58B-EF93B2DE39E4}" destId="{27429227-9648-4A07-94DF-56612F5EDA1B}" srcOrd="0" destOrd="0" presId="urn:microsoft.com/office/officeart/2005/8/layout/pyramid2"/>
    <dgm:cxn modelId="{B331816C-95F7-4E58-9276-5D8ACD8AFC6A}" type="presParOf" srcId="{27429227-9648-4A07-94DF-56612F5EDA1B}" destId="{6EB8CB4D-B307-420A-921E-59F7DFBE30D7}" srcOrd="0" destOrd="0" presId="urn:microsoft.com/office/officeart/2005/8/layout/pyramid2"/>
    <dgm:cxn modelId="{6786CF2A-36B0-409B-ACD3-046B2046A45A}" type="presParOf" srcId="{27429227-9648-4A07-94DF-56612F5EDA1B}" destId="{76264CB8-B1E2-49E1-8C95-4B2A0C91E16A}" srcOrd="1" destOrd="0" presId="urn:microsoft.com/office/officeart/2005/8/layout/pyramid2"/>
    <dgm:cxn modelId="{B0515C9A-67BE-4897-9AE4-ED3A6D98AF11}" type="presParOf" srcId="{76264CB8-B1E2-49E1-8C95-4B2A0C91E16A}" destId="{AD529218-DF94-4179-B05F-A5796ABA322E}" srcOrd="0" destOrd="0" presId="urn:microsoft.com/office/officeart/2005/8/layout/pyramid2"/>
    <dgm:cxn modelId="{A75721AE-4BF0-4F99-919A-4E2D4F5E7EED}" type="presParOf" srcId="{76264CB8-B1E2-49E1-8C95-4B2A0C91E16A}" destId="{3C37FAFC-019C-4490-85C3-693234014DDB}" srcOrd="1" destOrd="0" presId="urn:microsoft.com/office/officeart/2005/8/layout/pyramid2"/>
    <dgm:cxn modelId="{F49D3419-773E-44A0-8072-A408D558EC17}" type="presParOf" srcId="{76264CB8-B1E2-49E1-8C95-4B2A0C91E16A}" destId="{D55DE059-2B63-4C05-A219-D5F681BB1EEE}" srcOrd="2" destOrd="0" presId="urn:microsoft.com/office/officeart/2005/8/layout/pyramid2"/>
    <dgm:cxn modelId="{C50BF07D-F961-42C1-96B9-B92A9D256ACD}" type="presParOf" srcId="{76264CB8-B1E2-49E1-8C95-4B2A0C91E16A}" destId="{51F66518-DC98-4359-A020-ABE5BA9F1BD0}" srcOrd="3" destOrd="0" presId="urn:microsoft.com/office/officeart/2005/8/layout/pyramid2"/>
    <dgm:cxn modelId="{30944346-0A18-40E1-8011-9E690804DA13}" type="presParOf" srcId="{76264CB8-B1E2-49E1-8C95-4B2A0C91E16A}" destId="{64970C47-A17D-4114-9FC0-744DF9ED9A60}" srcOrd="4" destOrd="0" presId="urn:microsoft.com/office/officeart/2005/8/layout/pyramid2"/>
    <dgm:cxn modelId="{E56DB623-864F-401A-B3FE-6C00FD417BB3}" type="presParOf" srcId="{76264CB8-B1E2-49E1-8C95-4B2A0C91E16A}" destId="{9E746D59-C383-4437-A4B6-8B4149AC3C66}"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59B1753F-6337-4733-AC7F-BACFBB82C1E8}" type="datetimeFigureOut">
              <a:rPr lang="es-ES"/>
              <a:pPr>
                <a:defRPr/>
              </a:pPr>
              <a:t>22/02/2010</a:t>
            </a:fld>
            <a:endParaRPr lang="es-ES" dirty="0"/>
          </a:p>
        </p:txBody>
      </p:sp>
      <p:sp>
        <p:nvSpPr>
          <p:cNvPr id="6" name="1 Marcador de pie de página"/>
          <p:cNvSpPr>
            <a:spLocks noGrp="1"/>
          </p:cNvSpPr>
          <p:nvPr>
            <p:ph type="ftr" sz="quarter" idx="11"/>
          </p:nvPr>
        </p:nvSpPr>
        <p:spPr/>
        <p:txBody>
          <a:bodyPr/>
          <a:lstStyle>
            <a:lvl1pPr>
              <a:defRPr/>
            </a:lvl1pPr>
          </a:lstStyle>
          <a:p>
            <a:pPr>
              <a:defRPr/>
            </a:pPr>
            <a:endParaRPr lang="es-ES"/>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DFE6363A-BC2E-4971-B94B-9E4FCC945A7A}"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372781DB-676E-4725-BCAD-597287268FEE}" type="datetimeFigureOut">
              <a:rPr lang="es-ES"/>
              <a:pPr>
                <a:defRPr/>
              </a:pPr>
              <a:t>22/02/2010</a:t>
            </a:fld>
            <a:endParaRPr lang="es-ES" dirty="0"/>
          </a:p>
        </p:txBody>
      </p:sp>
      <p:sp>
        <p:nvSpPr>
          <p:cNvPr id="5" name="2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03034757-78D7-4B08-B692-9BF65058AD65}"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F8345848-C39B-4D92-A43B-604130DE3174}" type="datetimeFigureOut">
              <a:rPr lang="es-ES"/>
              <a:pPr>
                <a:defRPr/>
              </a:pPr>
              <a:t>22/02/2010</a:t>
            </a:fld>
            <a:endParaRPr lang="es-ES" dirty="0"/>
          </a:p>
        </p:txBody>
      </p:sp>
      <p:sp>
        <p:nvSpPr>
          <p:cNvPr id="5" name="2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88F485A3-158E-46A0-BCA3-2851BFF5A6EC}"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ECC04898-9AC8-4BDA-B1A3-BBD1B572CE08}" type="datetimeFigureOut">
              <a:rPr lang="es-ES"/>
              <a:pPr>
                <a:defRPr/>
              </a:pPr>
              <a:t>22/02/2010</a:t>
            </a:fld>
            <a:endParaRPr lang="es-ES" dirty="0"/>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ES"/>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1C5997E9-426B-4B19-9FB8-2A895C9D5476}"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50AB3701-41A6-4535-B09E-D2A6A3451CC0}" type="datetimeFigureOut">
              <a:rPr lang="es-ES"/>
              <a:pPr>
                <a:defRPr/>
              </a:pPr>
              <a:t>22/02/2010</a:t>
            </a:fld>
            <a:endParaRPr lang="es-ES" dirty="0"/>
          </a:p>
        </p:txBody>
      </p:sp>
      <p:sp>
        <p:nvSpPr>
          <p:cNvPr id="7" name="10 Marcador de pie de página"/>
          <p:cNvSpPr>
            <a:spLocks noGrp="1"/>
          </p:cNvSpPr>
          <p:nvPr>
            <p:ph type="ftr" sz="quarter" idx="11"/>
          </p:nvPr>
        </p:nvSpPr>
        <p:spPr/>
        <p:txBody>
          <a:bodyPr/>
          <a:lstStyle>
            <a:lvl1pPr>
              <a:defRPr/>
            </a:lvl1pPr>
          </a:lstStyle>
          <a:p>
            <a:pPr>
              <a:defRPr/>
            </a:pPr>
            <a:endParaRPr lang="es-ES"/>
          </a:p>
        </p:txBody>
      </p:sp>
      <p:sp>
        <p:nvSpPr>
          <p:cNvPr id="9" name="15 Marcador de número de diapositiva"/>
          <p:cNvSpPr>
            <a:spLocks noGrp="1"/>
          </p:cNvSpPr>
          <p:nvPr>
            <p:ph type="sldNum" sz="quarter" idx="12"/>
          </p:nvPr>
        </p:nvSpPr>
        <p:spPr/>
        <p:txBody>
          <a:bodyPr/>
          <a:lstStyle>
            <a:lvl1pPr>
              <a:defRPr/>
            </a:lvl1pPr>
          </a:lstStyle>
          <a:p>
            <a:pPr>
              <a:defRPr/>
            </a:pPr>
            <a:fld id="{86047299-F246-42CA-9FC3-3ADDD36C576B}"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5EA210B2-B367-4E66-81E3-34762EF54275}" type="datetimeFigureOut">
              <a:rPr lang="es-ES"/>
              <a:pPr>
                <a:defRPr/>
              </a:pPr>
              <a:t>22/02/2010</a:t>
            </a:fld>
            <a:endParaRPr lang="es-ES" dirty="0"/>
          </a:p>
        </p:txBody>
      </p:sp>
      <p:sp>
        <p:nvSpPr>
          <p:cNvPr id="6" name="2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DF1B50C8-6F3B-40D3-BD59-5BE5BFF44F08}"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D5101F00-DC75-48CF-A240-8D8300F0EF27}" type="datetimeFigureOut">
              <a:rPr lang="es-ES"/>
              <a:pPr>
                <a:defRPr/>
              </a:pPr>
              <a:t>22/02/2010</a:t>
            </a:fld>
            <a:endParaRPr lang="es-ES" dirty="0"/>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28319EE9-1D42-41CA-A09C-98C45C51461B}"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435928DC-FD09-4348-984B-709F35249F05}" type="datetimeFigureOut">
              <a:rPr lang="es-ES"/>
              <a:pPr>
                <a:defRPr/>
              </a:pPr>
              <a:t>22/02/2010</a:t>
            </a:fld>
            <a:endParaRPr lang="es-ES" dirty="0"/>
          </a:p>
        </p:txBody>
      </p:sp>
      <p:sp>
        <p:nvSpPr>
          <p:cNvPr id="4" name="27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20939BCC-DF03-43A7-8745-218221B6BECF}"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0 Marcador de fecha"/>
          <p:cNvSpPr>
            <a:spLocks noGrp="1"/>
          </p:cNvSpPr>
          <p:nvPr>
            <p:ph type="dt" sz="half" idx="10"/>
          </p:nvPr>
        </p:nvSpPr>
        <p:spPr/>
        <p:txBody>
          <a:bodyPr/>
          <a:lstStyle>
            <a:lvl1pPr>
              <a:defRPr/>
            </a:lvl1pPr>
          </a:lstStyle>
          <a:p>
            <a:pPr>
              <a:defRPr/>
            </a:pPr>
            <a:fld id="{5E958387-493C-4631-80C7-CB34856AA5C4}" type="datetimeFigureOut">
              <a:rPr lang="es-ES"/>
              <a:pPr>
                <a:defRPr/>
              </a:pPr>
              <a:t>22/02/2010</a:t>
            </a:fld>
            <a:endParaRPr lang="es-ES" dirty="0"/>
          </a:p>
        </p:txBody>
      </p:sp>
      <p:sp>
        <p:nvSpPr>
          <p:cNvPr id="3" name="27 Marcador de pie de página"/>
          <p:cNvSpPr>
            <a:spLocks noGrp="1"/>
          </p:cNvSpPr>
          <p:nvPr>
            <p:ph type="ftr" sz="quarter" idx="11"/>
          </p:nvPr>
        </p:nvSpPr>
        <p:spPr/>
        <p:txBody>
          <a:bodyPr/>
          <a:lstStyle>
            <a:lvl1pPr>
              <a:defRPr/>
            </a:lvl1pPr>
          </a:lstStyle>
          <a:p>
            <a:pPr>
              <a:defRPr/>
            </a:pPr>
            <a:endParaRPr lang="es-ES"/>
          </a:p>
        </p:txBody>
      </p:sp>
      <p:sp>
        <p:nvSpPr>
          <p:cNvPr id="4" name="4 Marcador de número de diapositiva"/>
          <p:cNvSpPr>
            <a:spLocks noGrp="1"/>
          </p:cNvSpPr>
          <p:nvPr>
            <p:ph type="sldNum" sz="quarter" idx="12"/>
          </p:nvPr>
        </p:nvSpPr>
        <p:spPr/>
        <p:txBody>
          <a:bodyPr/>
          <a:lstStyle>
            <a:lvl1pPr>
              <a:defRPr/>
            </a:lvl1pPr>
          </a:lstStyle>
          <a:p>
            <a:pPr>
              <a:defRPr/>
            </a:pPr>
            <a:fld id="{C3584777-9E71-4F46-AD58-335AD9388827}"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A7B6CD18-2D5C-49B4-B164-23063B1993DA}" type="datetimeFigureOut">
              <a:rPr lang="es-ES"/>
              <a:pPr>
                <a:defRPr/>
              </a:pPr>
              <a:t>22/02/2010</a:t>
            </a:fld>
            <a:endParaRPr lang="es-ES" dirty="0"/>
          </a:p>
        </p:txBody>
      </p:sp>
      <p:sp>
        <p:nvSpPr>
          <p:cNvPr id="7" name="28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8A58260A-D160-4760-8167-465D93665E93}"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10 Marcador de fecha"/>
          <p:cNvSpPr>
            <a:spLocks noGrp="1"/>
          </p:cNvSpPr>
          <p:nvPr>
            <p:ph type="dt" sz="half" idx="10"/>
          </p:nvPr>
        </p:nvSpPr>
        <p:spPr/>
        <p:txBody>
          <a:bodyPr/>
          <a:lstStyle>
            <a:lvl1pPr>
              <a:defRPr/>
            </a:lvl1pPr>
          </a:lstStyle>
          <a:p>
            <a:pPr>
              <a:defRPr/>
            </a:pPr>
            <a:fld id="{92892113-0F70-422F-87BA-0B7C44840FD2}" type="datetimeFigureOut">
              <a:rPr lang="es-ES"/>
              <a:pPr>
                <a:defRPr/>
              </a:pPr>
              <a:t>22/02/2010</a:t>
            </a:fld>
            <a:endParaRPr lang="es-ES" dirty="0"/>
          </a:p>
        </p:txBody>
      </p:sp>
      <p:sp>
        <p:nvSpPr>
          <p:cNvPr id="6" name="2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31E4EA94-C3E8-4358-BD99-DE56D3FA5F83}"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1BEE56FB-F646-4D4D-BE3B-E6E3E5248B87}" type="datetimeFigureOut">
              <a:rPr lang="es-ES"/>
              <a:pPr>
                <a:defRPr/>
              </a:pPr>
              <a:t>22/02/2010</a:t>
            </a:fld>
            <a:endParaRPr lang="es-ES"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dirty="0">
                <a:solidFill>
                  <a:schemeClr val="accent1">
                    <a:shade val="75000"/>
                  </a:schemeClr>
                </a:solidFill>
                <a:latin typeface="+mn-lt"/>
              </a:defRPr>
            </a:lvl1pPr>
          </a:lstStyle>
          <a:p>
            <a:pPr>
              <a:defRPr/>
            </a:pPr>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1C4A96B7-E20C-4C37-B8C9-54E4C45FFCDC}" type="slidenum">
              <a:rPr lang="es-ES"/>
              <a:pPr>
                <a:defRPr/>
              </a:pPr>
              <a:t>‹Nº›</a:t>
            </a:fld>
            <a:endParaRPr lang="es-ES"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57" r:id="rId4"/>
    <p:sldLayoutId id="2147483866" r:id="rId5"/>
    <p:sldLayoutId id="2147483858" r:id="rId6"/>
    <p:sldLayoutId id="2147483859" r:id="rId7"/>
    <p:sldLayoutId id="2147483867" r:id="rId8"/>
    <p:sldLayoutId id="2147483860" r:id="rId9"/>
    <p:sldLayoutId id="2147483861" r:id="rId10"/>
    <p:sldLayoutId id="2147483862"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7" Type="http://schemas.openxmlformats.org/officeDocument/2006/relationships/image" Target="../media/image27.em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24.xml.rels><?xml version="1.0" encoding="UTF-8" standalone="yes"?>
<Relationships xmlns="http://schemas.openxmlformats.org/package/2006/relationships"><Relationship Id="rId3" Type="http://schemas.openxmlformats.org/officeDocument/2006/relationships/image" Target="../media/image30.emf"/><Relationship Id="rId7" Type="http://schemas.openxmlformats.org/officeDocument/2006/relationships/image" Target="../media/image3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428596" y="2428868"/>
            <a:ext cx="2428892" cy="2357454"/>
          </a:xfrm>
          <a:prstGeom prst="ellipse">
            <a:avLst/>
          </a:prstGeom>
          <a:effectLst>
            <a:softEdge rad="112500"/>
          </a:effectLst>
        </p:spPr>
      </p:pic>
      <p:pic>
        <p:nvPicPr>
          <p:cNvPr id="4" name="3 Imagen" descr="espol50.jpg"/>
          <p:cNvPicPr>
            <a:picLocks noChangeAspect="1"/>
          </p:cNvPicPr>
          <p:nvPr/>
        </p:nvPicPr>
        <p:blipFill>
          <a:blip r:embed="rId3" cstate="print"/>
          <a:stretch>
            <a:fillRect/>
          </a:stretch>
        </p:blipFill>
        <p:spPr>
          <a:xfrm>
            <a:off x="187340" y="192657"/>
            <a:ext cx="955635" cy="766827"/>
          </a:xfrm>
          <a:prstGeom prst="rect">
            <a:avLst/>
          </a:prstGeom>
          <a:effectLst>
            <a:glow rad="228600">
              <a:schemeClr val="accent2">
                <a:satMod val="175000"/>
                <a:alpha val="40000"/>
              </a:schemeClr>
            </a:glow>
          </a:effectLst>
        </p:spPr>
      </p:pic>
      <p:pic>
        <p:nvPicPr>
          <p:cNvPr id="6" name="5 Imagen" descr="Dibujo.JPG"/>
          <p:cNvPicPr>
            <a:picLocks noChangeAspect="1"/>
          </p:cNvPicPr>
          <p:nvPr/>
        </p:nvPicPr>
        <p:blipFill>
          <a:blip r:embed="rId4" cstate="print"/>
          <a:stretch>
            <a:fillRect/>
          </a:stretch>
        </p:blipFill>
        <p:spPr>
          <a:xfrm>
            <a:off x="7786710" y="214290"/>
            <a:ext cx="983539" cy="785818"/>
          </a:xfrm>
          <a:prstGeom prst="rect">
            <a:avLst/>
          </a:prstGeom>
          <a:effectLst>
            <a:glow rad="228600">
              <a:schemeClr val="accent2">
                <a:satMod val="175000"/>
                <a:alpha val="40000"/>
              </a:schemeClr>
            </a:glow>
          </a:effectLst>
        </p:spPr>
      </p:pic>
      <p:sp>
        <p:nvSpPr>
          <p:cNvPr id="9" name="8 CuadroTexto"/>
          <p:cNvSpPr txBox="1"/>
          <p:nvPr/>
        </p:nvSpPr>
        <p:spPr>
          <a:xfrm>
            <a:off x="571500" y="285750"/>
            <a:ext cx="6572250" cy="5878513"/>
          </a:xfrm>
          <a:prstGeom prst="rect">
            <a:avLst/>
          </a:prstGeom>
          <a:noFill/>
        </p:spPr>
        <p:txBody>
          <a:bodyPr>
            <a:spAutoFit/>
          </a:bodyPr>
          <a:lstStyle/>
          <a:p>
            <a:pPr algn="ctr" fontAlgn="auto">
              <a:spcBef>
                <a:spcPts val="0"/>
              </a:spcBef>
              <a:spcAft>
                <a:spcPts val="0"/>
              </a:spcAft>
              <a:defRPr/>
            </a:pPr>
            <a:r>
              <a:rPr lang="es-ES" sz="2400" b="1" dirty="0">
                <a:solidFill>
                  <a:schemeClr val="tx1">
                    <a:lumMod val="95000"/>
                    <a:lumOff val="5000"/>
                  </a:schemeClr>
                </a:solidFill>
                <a:latin typeface="+mn-lt"/>
              </a:rPr>
              <a:t>      ESCUELA SUPERIOR POLITECNICA DEL LITORAL</a:t>
            </a:r>
          </a:p>
          <a:p>
            <a:pPr algn="ctr" fontAlgn="auto">
              <a:spcBef>
                <a:spcPts val="0"/>
              </a:spcBef>
              <a:spcAft>
                <a:spcPts val="0"/>
              </a:spcAft>
              <a:defRPr/>
            </a:pPr>
            <a:endParaRPr lang="es-ES" sz="2800" b="1" dirty="0">
              <a:solidFill>
                <a:schemeClr val="tx1">
                  <a:lumMod val="95000"/>
                  <a:lumOff val="5000"/>
                </a:schemeClr>
              </a:solidFill>
              <a:latin typeface="+mn-lt"/>
            </a:endParaRPr>
          </a:p>
          <a:p>
            <a:pPr algn="ctr" fontAlgn="auto">
              <a:spcBef>
                <a:spcPts val="0"/>
              </a:spcBef>
              <a:spcAft>
                <a:spcPts val="0"/>
              </a:spcAft>
              <a:defRPr/>
            </a:pPr>
            <a:r>
              <a:rPr lang="es-ES" sz="1600" b="1" dirty="0">
                <a:solidFill>
                  <a:schemeClr val="tx1">
                    <a:lumMod val="95000"/>
                    <a:lumOff val="5000"/>
                  </a:schemeClr>
                </a:solidFill>
                <a:latin typeface="+mn-lt"/>
              </a:rPr>
              <a:t>FACULTAD DE ECONOMÍA Y NEGOCIOS</a:t>
            </a:r>
          </a:p>
          <a:p>
            <a:pPr algn="ctr" fontAlgn="auto">
              <a:spcBef>
                <a:spcPts val="0"/>
              </a:spcBef>
              <a:spcAft>
                <a:spcPts val="0"/>
              </a:spcAft>
              <a:defRPr/>
            </a:pPr>
            <a:endParaRPr lang="es-ES" sz="2800" b="1" i="1" dirty="0">
              <a:solidFill>
                <a:schemeClr val="tx1">
                  <a:lumMod val="95000"/>
                  <a:lumOff val="5000"/>
                </a:schemeClr>
              </a:solidFill>
              <a:latin typeface="+mn-lt"/>
            </a:endParaRPr>
          </a:p>
          <a:p>
            <a:pPr algn="ctr" fontAlgn="auto">
              <a:spcBef>
                <a:spcPts val="0"/>
              </a:spcBef>
              <a:spcAft>
                <a:spcPts val="0"/>
              </a:spcAft>
              <a:defRPr/>
            </a:pPr>
            <a:r>
              <a:rPr lang="es-ES" sz="2800" b="1" i="1" u="sng" dirty="0">
                <a:solidFill>
                  <a:schemeClr val="tx1">
                    <a:lumMod val="95000"/>
                    <a:lumOff val="5000"/>
                  </a:schemeClr>
                </a:solidFill>
                <a:latin typeface="+mn-lt"/>
              </a:rPr>
              <a:t>Tesis de Grado</a:t>
            </a:r>
          </a:p>
          <a:p>
            <a:pPr algn="ctr" fontAlgn="auto">
              <a:spcBef>
                <a:spcPts val="0"/>
              </a:spcBef>
              <a:spcAft>
                <a:spcPts val="0"/>
              </a:spcAft>
              <a:defRPr/>
            </a:pPr>
            <a:endParaRPr lang="es-ES" sz="2800" b="1" dirty="0">
              <a:solidFill>
                <a:schemeClr val="tx1">
                  <a:lumMod val="95000"/>
                  <a:lumOff val="5000"/>
                </a:schemeClr>
              </a:solidFill>
              <a:latin typeface="+mn-lt"/>
            </a:endParaRPr>
          </a:p>
          <a:p>
            <a:pPr algn="ctr" fontAlgn="auto">
              <a:spcBef>
                <a:spcPts val="0"/>
              </a:spcBef>
              <a:spcAft>
                <a:spcPts val="0"/>
              </a:spcAft>
              <a:defRPr/>
            </a:pPr>
            <a:r>
              <a:rPr lang="es-ES" sz="2000" dirty="0">
                <a:solidFill>
                  <a:schemeClr val="tx1">
                    <a:lumMod val="95000"/>
                    <a:lumOff val="5000"/>
                  </a:schemeClr>
                </a:solidFill>
                <a:latin typeface="+mn-lt"/>
              </a:rPr>
              <a:t>Presentado por:</a:t>
            </a:r>
          </a:p>
          <a:p>
            <a:pPr algn="ctr" fontAlgn="auto">
              <a:spcBef>
                <a:spcPts val="0"/>
              </a:spcBef>
              <a:spcAft>
                <a:spcPts val="0"/>
              </a:spcAft>
              <a:defRPr/>
            </a:pPr>
            <a:endParaRPr lang="es-ES" sz="2800" b="1" dirty="0">
              <a:solidFill>
                <a:schemeClr val="tx1">
                  <a:lumMod val="95000"/>
                  <a:lumOff val="5000"/>
                </a:schemeClr>
              </a:solidFill>
              <a:latin typeface="+mn-lt"/>
            </a:endParaRPr>
          </a:p>
          <a:p>
            <a:pPr algn="r" fontAlgn="auto">
              <a:spcBef>
                <a:spcPts val="0"/>
              </a:spcBef>
              <a:spcAft>
                <a:spcPts val="0"/>
              </a:spcAft>
              <a:buFont typeface="Wingdings" pitchFamily="2" charset="2"/>
              <a:buChar char="Ø"/>
              <a:defRPr/>
            </a:pPr>
            <a:r>
              <a:rPr lang="es-ES" sz="1600" b="1" dirty="0">
                <a:solidFill>
                  <a:schemeClr val="tx1">
                    <a:lumMod val="95000"/>
                    <a:lumOff val="5000"/>
                  </a:schemeClr>
                </a:solidFill>
                <a:latin typeface="+mn-lt"/>
              </a:rPr>
              <a:t>Delia Fernanda Cárdenas Sánchez</a:t>
            </a:r>
          </a:p>
          <a:p>
            <a:pPr algn="r" fontAlgn="auto">
              <a:spcBef>
                <a:spcPts val="0"/>
              </a:spcBef>
              <a:spcAft>
                <a:spcPts val="0"/>
              </a:spcAft>
              <a:buFont typeface="Wingdings" pitchFamily="2" charset="2"/>
              <a:buChar char="Ø"/>
              <a:defRPr/>
            </a:pPr>
            <a:r>
              <a:rPr lang="es-ES" sz="1600" b="1" dirty="0">
                <a:solidFill>
                  <a:schemeClr val="tx1">
                    <a:lumMod val="95000"/>
                    <a:lumOff val="5000"/>
                  </a:schemeClr>
                </a:solidFill>
                <a:latin typeface="+mn-lt"/>
              </a:rPr>
              <a:t>Paola Alexandra Carreño Gallo</a:t>
            </a:r>
          </a:p>
          <a:p>
            <a:pPr algn="r" fontAlgn="auto">
              <a:spcBef>
                <a:spcPts val="0"/>
              </a:spcBef>
              <a:spcAft>
                <a:spcPts val="0"/>
              </a:spcAft>
              <a:buFont typeface="Wingdings" pitchFamily="2" charset="2"/>
              <a:buChar char="Ø"/>
              <a:defRPr/>
            </a:pPr>
            <a:r>
              <a:rPr lang="es-ES" sz="1600" b="1" dirty="0">
                <a:solidFill>
                  <a:schemeClr val="tx1">
                    <a:lumMod val="95000"/>
                    <a:lumOff val="5000"/>
                  </a:schemeClr>
                </a:solidFill>
                <a:latin typeface="+mn-lt"/>
              </a:rPr>
              <a:t>Liliana Elizabeth Párraga Quishpe</a:t>
            </a:r>
          </a:p>
          <a:p>
            <a:pPr algn="ctr" fontAlgn="auto">
              <a:spcBef>
                <a:spcPts val="0"/>
              </a:spcBef>
              <a:spcAft>
                <a:spcPts val="0"/>
              </a:spcAft>
              <a:defRPr/>
            </a:pPr>
            <a:endParaRPr lang="es-ES" sz="2800" b="1" dirty="0">
              <a:solidFill>
                <a:schemeClr val="tx1">
                  <a:lumMod val="95000"/>
                  <a:lumOff val="5000"/>
                </a:schemeClr>
              </a:solidFill>
              <a:latin typeface="+mn-lt"/>
            </a:endParaRPr>
          </a:p>
          <a:p>
            <a:pPr algn="ctr" fontAlgn="auto">
              <a:spcBef>
                <a:spcPts val="0"/>
              </a:spcBef>
              <a:spcAft>
                <a:spcPts val="0"/>
              </a:spcAft>
              <a:defRPr/>
            </a:pPr>
            <a:r>
              <a:rPr lang="es-ES" sz="2000" u="sng" dirty="0">
                <a:solidFill>
                  <a:schemeClr val="tx1">
                    <a:lumMod val="95000"/>
                    <a:lumOff val="5000"/>
                  </a:schemeClr>
                </a:solidFill>
                <a:latin typeface="+mn-lt"/>
              </a:rPr>
              <a:t>Director:</a:t>
            </a:r>
          </a:p>
          <a:p>
            <a:pPr algn="ctr" fontAlgn="auto">
              <a:spcBef>
                <a:spcPts val="0"/>
              </a:spcBef>
              <a:spcAft>
                <a:spcPts val="0"/>
              </a:spcAft>
              <a:defRPr/>
            </a:pPr>
            <a:endParaRPr lang="es-ES" sz="2000" b="1" u="sng" dirty="0">
              <a:solidFill>
                <a:schemeClr val="tx1">
                  <a:lumMod val="95000"/>
                  <a:lumOff val="5000"/>
                </a:schemeClr>
              </a:solidFill>
              <a:latin typeface="+mn-lt"/>
            </a:endParaRPr>
          </a:p>
          <a:p>
            <a:pPr algn="ctr" fontAlgn="auto">
              <a:spcBef>
                <a:spcPts val="0"/>
              </a:spcBef>
              <a:spcAft>
                <a:spcPts val="0"/>
              </a:spcAft>
              <a:defRPr/>
            </a:pPr>
            <a:r>
              <a:rPr lang="pt-BR" b="1" dirty="0">
                <a:solidFill>
                  <a:schemeClr val="tx1">
                    <a:lumMod val="95000"/>
                    <a:lumOff val="5000"/>
                  </a:schemeClr>
                </a:solidFill>
                <a:latin typeface="+mn-lt"/>
              </a:rPr>
              <a:t>Eco. Pedro Gando Cañarte, MBF</a:t>
            </a:r>
            <a:endParaRPr lang="es-ES" b="1"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6388" name="9 CuadroTexto"/>
          <p:cNvSpPr txBox="1">
            <a:spLocks noChangeArrowheads="1"/>
          </p:cNvSpPr>
          <p:nvPr/>
        </p:nvSpPr>
        <p:spPr bwMode="auto">
          <a:xfrm>
            <a:off x="500063" y="1000125"/>
            <a:ext cx="8215312" cy="3692525"/>
          </a:xfrm>
          <a:prstGeom prst="rect">
            <a:avLst/>
          </a:prstGeom>
          <a:noFill/>
          <a:ln w="9525">
            <a:noFill/>
            <a:miter lim="800000"/>
            <a:headEnd/>
            <a:tailEnd/>
          </a:ln>
        </p:spPr>
        <p:txBody>
          <a:bodyPr>
            <a:spAutoFit/>
          </a:bodyPr>
          <a:lstStyle/>
          <a:p>
            <a:pPr>
              <a:buFont typeface="Wingdings" pitchFamily="2" charset="2"/>
              <a:buChar char="Ø"/>
            </a:pPr>
            <a:endParaRPr lang="es-EC" b="1">
              <a:latin typeface="Franklin Gothic Book" pitchFamily="34" charset="0"/>
            </a:endParaRPr>
          </a:p>
          <a:p>
            <a:pPr>
              <a:buFont typeface="Wingdings" pitchFamily="2" charset="2"/>
              <a:buChar char="Ø"/>
            </a:pPr>
            <a:r>
              <a:rPr lang="es-ES" b="1">
                <a:latin typeface="Franklin Gothic Book" pitchFamily="34" charset="0"/>
              </a:rPr>
              <a:t> Definición de la Muestra </a:t>
            </a:r>
          </a:p>
          <a:p>
            <a:endParaRPr lang="es-ES" sz="1400" b="1">
              <a:latin typeface="Franklin Gothic Book" pitchFamily="34" charset="0"/>
            </a:endParaRPr>
          </a:p>
          <a:p>
            <a:r>
              <a:rPr lang="es-ES" sz="1400" b="1">
                <a:latin typeface="Franklin Gothic Book" pitchFamily="34" charset="0"/>
              </a:rPr>
              <a:t> </a:t>
            </a:r>
            <a:r>
              <a:rPr lang="es-ES" sz="1400">
                <a:latin typeface="Franklin Gothic Book" pitchFamily="34" charset="0"/>
              </a:rPr>
              <a:t>El cálculo del tamaño de la población se realizo considerado que de acuerdo al último censo poblacional del año 2007 fue 238.889 habitantes la provincia de Santa Elena; se podría esperar que para el año 2009 la provincia  tenga aproximadamente y una población  superior a 200,000 personas .</a:t>
            </a:r>
          </a:p>
          <a:p>
            <a:r>
              <a:rPr lang="es-EC" sz="1400">
                <a:latin typeface="Franklin Gothic Book" pitchFamily="34" charset="0"/>
              </a:rPr>
              <a:t> </a:t>
            </a:r>
          </a:p>
          <a:p>
            <a:r>
              <a:rPr lang="es-ES" sz="1400">
                <a:latin typeface="Franklin Gothic Book" pitchFamily="34" charset="0"/>
              </a:rPr>
              <a:t>Para obtener de la muestra se considero que era preciso calcular intervalos de confianza para proporciones, entonces la formula a aplicarse debería ser para el cálculo de muestra con población infinita, aplicamos la siguiente fórmula.</a:t>
            </a:r>
          </a:p>
          <a:p>
            <a:r>
              <a:rPr lang="es-EC" sz="1400" b="1">
                <a:latin typeface="Franklin Gothic Book" pitchFamily="34" charset="0"/>
              </a:rPr>
              <a:t> </a:t>
            </a:r>
            <a:endParaRPr lang="es-EC" sz="1400">
              <a:latin typeface="Franklin Gothic Book" pitchFamily="34" charset="0"/>
            </a:endParaRPr>
          </a:p>
          <a:p>
            <a:endParaRPr lang="es-EC" sz="1400">
              <a:latin typeface="Franklin Gothic Book" pitchFamily="34" charset="0"/>
            </a:endParaRPr>
          </a:p>
          <a:p>
            <a:r>
              <a:rPr lang="es-ES" b="1">
                <a:latin typeface="Franklin Gothic Book" pitchFamily="34" charset="0"/>
              </a:rPr>
              <a:t>    </a:t>
            </a:r>
          </a:p>
          <a:p>
            <a:r>
              <a:rPr lang="es-ES" b="1">
                <a:latin typeface="Franklin Gothic Book" pitchFamily="34" charset="0"/>
              </a:rPr>
              <a:t>   </a:t>
            </a:r>
            <a:endParaRPr lang="es-ES" sz="1400" b="1">
              <a:latin typeface="Franklin Gothic Book" pitchFamily="34" charset="0"/>
            </a:endParaRPr>
          </a:p>
          <a:p>
            <a:endParaRPr lang="es-EC" sz="1400">
              <a:latin typeface="Franklin Gothic Book" pitchFamily="34" charset="0"/>
            </a:endParaRPr>
          </a:p>
          <a:p>
            <a:endParaRPr lang="es-EC" sz="800">
              <a:latin typeface="Franklin Gothic Book" pitchFamily="34" charset="0"/>
            </a:endParaRPr>
          </a:p>
        </p:txBody>
      </p:sp>
      <p:graphicFrame>
        <p:nvGraphicFramePr>
          <p:cNvPr id="6" name="5 Tabla"/>
          <p:cNvGraphicFramePr>
            <a:graphicFrameLocks noGrp="1"/>
          </p:cNvGraphicFramePr>
          <p:nvPr/>
        </p:nvGraphicFramePr>
        <p:xfrm>
          <a:off x="1071563" y="4286250"/>
          <a:ext cx="2714644" cy="1262066"/>
        </p:xfrm>
        <a:graphic>
          <a:graphicData uri="http://schemas.openxmlformats.org/drawingml/2006/table">
            <a:tbl>
              <a:tblPr/>
              <a:tblGrid>
                <a:gridCol w="2714644"/>
              </a:tblGrid>
              <a:tr h="1262066">
                <a:tc>
                  <a:txBody>
                    <a:bodyPr/>
                    <a:lstStyle/>
                    <a:p>
                      <a:pPr algn="ctr">
                        <a:lnSpc>
                          <a:spcPct val="150000"/>
                        </a:lnSpc>
                        <a:spcAft>
                          <a:spcPts val="0"/>
                        </a:spcAft>
                      </a:pPr>
                      <a:endParaRPr lang="es-EC" sz="600" dirty="0">
                        <a:latin typeface="Verdan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pic>
        <p:nvPicPr>
          <p:cNvPr id="1639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85875" y="5000625"/>
            <a:ext cx="1733550" cy="400050"/>
          </a:xfrm>
          <a:prstGeom prst="rect">
            <a:avLst/>
          </a:prstGeom>
          <a:noFill/>
          <a:ln w="9525">
            <a:noFill/>
            <a:miter lim="800000"/>
            <a:headEnd/>
            <a:tailEnd/>
          </a:ln>
        </p:spPr>
      </p:pic>
      <p:graphicFrame>
        <p:nvGraphicFramePr>
          <p:cNvPr id="7" name="6 Tabla"/>
          <p:cNvGraphicFramePr>
            <a:graphicFrameLocks noGrp="1"/>
          </p:cNvGraphicFramePr>
          <p:nvPr/>
        </p:nvGraphicFramePr>
        <p:xfrm>
          <a:off x="4572000" y="3714750"/>
          <a:ext cx="3929090" cy="2714644"/>
        </p:xfrm>
        <a:graphic>
          <a:graphicData uri="http://schemas.openxmlformats.org/drawingml/2006/table">
            <a:tbl>
              <a:tblPr/>
              <a:tblGrid>
                <a:gridCol w="3929090"/>
              </a:tblGrid>
              <a:tr h="2714644">
                <a:tc>
                  <a:txBody>
                    <a:bodyPr/>
                    <a:lstStyle/>
                    <a:p>
                      <a:pPr algn="just">
                        <a:lnSpc>
                          <a:spcPct val="150000"/>
                        </a:lnSpc>
                        <a:spcAft>
                          <a:spcPts val="0"/>
                        </a:spcAft>
                      </a:pPr>
                      <a:endParaRPr lang="es-ES" sz="1200" dirty="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pic>
        <p:nvPicPr>
          <p:cNvPr id="16402"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57750" y="5000625"/>
            <a:ext cx="2357438" cy="500063"/>
          </a:xfrm>
          <a:prstGeom prst="rect">
            <a:avLst/>
          </a:prstGeom>
          <a:noFill/>
          <a:ln w="9525">
            <a:noFill/>
            <a:miter lim="800000"/>
            <a:headEnd/>
            <a:tailEnd/>
          </a:ln>
        </p:spPr>
      </p:pic>
      <p:pic>
        <p:nvPicPr>
          <p:cNvPr id="16403" name="Picture 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714875" y="5715000"/>
            <a:ext cx="2714625" cy="180975"/>
          </a:xfrm>
          <a:prstGeom prst="rect">
            <a:avLst/>
          </a:prstGeom>
          <a:noFill/>
          <a:ln w="9525">
            <a:noFill/>
            <a:miter lim="800000"/>
            <a:headEnd/>
            <a:tailEnd/>
          </a:ln>
        </p:spPr>
      </p:pic>
      <p:sp>
        <p:nvSpPr>
          <p:cNvPr id="11" name="10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7412" name="9 CuadroTexto"/>
          <p:cNvSpPr txBox="1">
            <a:spLocks noChangeArrowheads="1"/>
          </p:cNvSpPr>
          <p:nvPr/>
        </p:nvSpPr>
        <p:spPr bwMode="auto">
          <a:xfrm>
            <a:off x="500063" y="1000125"/>
            <a:ext cx="4214812" cy="3540125"/>
          </a:xfrm>
          <a:prstGeom prst="rect">
            <a:avLst/>
          </a:prstGeom>
          <a:noFill/>
          <a:ln w="9525">
            <a:noFill/>
            <a:miter lim="800000"/>
            <a:headEnd/>
            <a:tailEnd/>
          </a:ln>
        </p:spPr>
        <p:txBody>
          <a:bodyPr>
            <a:spAutoFit/>
          </a:bodyPr>
          <a:lstStyle/>
          <a:p>
            <a:pPr>
              <a:buFont typeface="Wingdings" pitchFamily="2" charset="2"/>
              <a:buChar char="Ø"/>
            </a:pPr>
            <a:endParaRPr lang="es-EC" b="1">
              <a:latin typeface="Franklin Gothic Book" pitchFamily="34" charset="0"/>
            </a:endParaRPr>
          </a:p>
          <a:p>
            <a:pPr>
              <a:buFont typeface="Wingdings" pitchFamily="2" charset="2"/>
              <a:buChar char="Ø"/>
            </a:pPr>
            <a:r>
              <a:rPr lang="es-ES" b="1">
                <a:latin typeface="Franklin Gothic Book" pitchFamily="34" charset="0"/>
              </a:rPr>
              <a:t>Tamaño de la muestra y Variables del Diseño del Cuestionario</a:t>
            </a:r>
          </a:p>
          <a:p>
            <a:pPr algn="just"/>
            <a:r>
              <a:rPr lang="es-ES" sz="1400">
                <a:latin typeface="Franklin Gothic Book" pitchFamily="34" charset="0"/>
              </a:rPr>
              <a:t>El tamaño de la muestra es de 385 encuestas; el método que se usó en la recolección de datos fue la entrevista ,utilizando un cuestionario o encuesta diseñado especialmente para cumplir con los objetivos planteados en la investigación de mercado.</a:t>
            </a:r>
          </a:p>
          <a:p>
            <a:pPr algn="just"/>
            <a:endParaRPr lang="es-ES" sz="1400" b="1">
              <a:latin typeface="Franklin Gothic Book" pitchFamily="34" charset="0"/>
            </a:endParaRPr>
          </a:p>
          <a:p>
            <a:endParaRPr lang="es-ES" sz="1400" b="1">
              <a:latin typeface="Franklin Gothic Book" pitchFamily="34" charset="0"/>
            </a:endParaRPr>
          </a:p>
          <a:p>
            <a:r>
              <a:rPr lang="es-ES" sz="1400" b="1">
                <a:latin typeface="Franklin Gothic Book" pitchFamily="34" charset="0"/>
              </a:rPr>
              <a:t>    </a:t>
            </a:r>
            <a:endParaRPr lang="es-EC" sz="1400">
              <a:latin typeface="Franklin Gothic Book" pitchFamily="34" charset="0"/>
            </a:endParaRPr>
          </a:p>
          <a:p>
            <a:r>
              <a:rPr lang="es-ES" b="1">
                <a:latin typeface="Franklin Gothic Book" pitchFamily="34" charset="0"/>
              </a:rPr>
              <a:t>    </a:t>
            </a:r>
          </a:p>
          <a:p>
            <a:r>
              <a:rPr lang="es-ES" b="1">
                <a:latin typeface="Franklin Gothic Book" pitchFamily="34" charset="0"/>
              </a:rPr>
              <a:t>   </a:t>
            </a:r>
            <a:endParaRPr lang="es-ES" sz="1400" b="1">
              <a:latin typeface="Franklin Gothic Book" pitchFamily="34" charset="0"/>
            </a:endParaRPr>
          </a:p>
          <a:p>
            <a:endParaRPr lang="es-EC" sz="1400">
              <a:latin typeface="Franklin Gothic Book" pitchFamily="34" charset="0"/>
            </a:endParaRPr>
          </a:p>
          <a:p>
            <a:endParaRPr lang="es-EC" sz="800">
              <a:latin typeface="Franklin Gothic Book" pitchFamily="34" charset="0"/>
            </a:endParaRPr>
          </a:p>
        </p:txBody>
      </p:sp>
      <p:pic>
        <p:nvPicPr>
          <p:cNvPr id="17413" name="Picture 1"/>
          <p:cNvPicPr>
            <a:picLocks noChangeAspect="1" noChangeArrowheads="1"/>
          </p:cNvPicPr>
          <p:nvPr/>
        </p:nvPicPr>
        <p:blipFill>
          <a:blip r:embed="rId3"/>
          <a:srcRect/>
          <a:stretch>
            <a:fillRect/>
          </a:stretch>
        </p:blipFill>
        <p:spPr bwMode="auto">
          <a:xfrm>
            <a:off x="4714875" y="1571625"/>
            <a:ext cx="4214813" cy="4929188"/>
          </a:xfrm>
          <a:prstGeom prst="rect">
            <a:avLst/>
          </a:prstGeom>
          <a:noFill/>
          <a:ln w="9525">
            <a:noFill/>
            <a:miter lim="800000"/>
            <a:headEnd/>
            <a:tailEnd/>
          </a:ln>
        </p:spPr>
      </p:pic>
      <p:pic>
        <p:nvPicPr>
          <p:cNvPr id="17414" name="11 Imagen"/>
          <p:cNvPicPr>
            <a:picLocks noChangeAspect="1" noChangeArrowheads="1"/>
          </p:cNvPicPr>
          <p:nvPr/>
        </p:nvPicPr>
        <p:blipFill>
          <a:blip r:embed="rId4"/>
          <a:srcRect/>
          <a:stretch>
            <a:fillRect/>
          </a:stretch>
        </p:blipFill>
        <p:spPr bwMode="auto">
          <a:xfrm>
            <a:off x="357188" y="3643313"/>
            <a:ext cx="4214812" cy="2428875"/>
          </a:xfrm>
          <a:prstGeom prst="rect">
            <a:avLst/>
          </a:prstGeom>
          <a:noFill/>
          <a:ln w="9525">
            <a:noFill/>
            <a:miter lim="800000"/>
            <a:headEnd/>
            <a:tailEnd/>
          </a:ln>
        </p:spPr>
      </p:pic>
      <p:sp>
        <p:nvSpPr>
          <p:cNvPr id="7" name="6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8436" name="9 CuadroTexto"/>
          <p:cNvSpPr txBox="1">
            <a:spLocks noChangeArrowheads="1"/>
          </p:cNvSpPr>
          <p:nvPr/>
        </p:nvSpPr>
        <p:spPr bwMode="auto">
          <a:xfrm>
            <a:off x="500063" y="1000125"/>
            <a:ext cx="8215312" cy="2032000"/>
          </a:xfrm>
          <a:prstGeom prst="rect">
            <a:avLst/>
          </a:prstGeom>
          <a:noFill/>
          <a:ln w="9525">
            <a:noFill/>
            <a:miter lim="800000"/>
            <a:headEnd/>
            <a:tailEnd/>
          </a:ln>
        </p:spPr>
        <p:txBody>
          <a:bodyPr>
            <a:spAutoFit/>
          </a:bodyPr>
          <a:lstStyle/>
          <a:p>
            <a:endParaRPr lang="es-EC" b="1">
              <a:latin typeface="Franklin Gothic Book" pitchFamily="34" charset="0"/>
            </a:endParaRPr>
          </a:p>
          <a:p>
            <a:pPr>
              <a:buFont typeface="Wingdings" pitchFamily="2" charset="2"/>
              <a:buChar char="Ø"/>
            </a:pPr>
            <a:r>
              <a:rPr lang="es-EC" b="1">
                <a:latin typeface="Franklin Gothic Book" pitchFamily="34" charset="0"/>
              </a:rPr>
              <a:t> Resultados</a:t>
            </a:r>
          </a:p>
          <a:p>
            <a:endParaRPr lang="es-EC" b="1">
              <a:latin typeface="Franklin Gothic Book" pitchFamily="34" charset="0"/>
            </a:endParaRPr>
          </a:p>
          <a:p>
            <a:endParaRPr lang="es-EC" sz="1400">
              <a:latin typeface="Franklin Gothic Book" pitchFamily="34" charset="0"/>
            </a:endParaRPr>
          </a:p>
          <a:p>
            <a:r>
              <a:rPr lang="es-ES" b="1">
                <a:latin typeface="Franklin Gothic Book" pitchFamily="34" charset="0"/>
              </a:rPr>
              <a:t>    </a:t>
            </a:r>
          </a:p>
          <a:p>
            <a:r>
              <a:rPr lang="es-ES" b="1">
                <a:latin typeface="Franklin Gothic Book" pitchFamily="34" charset="0"/>
              </a:rPr>
              <a:t>   </a:t>
            </a:r>
            <a:endParaRPr lang="es-ES" sz="1400" b="1">
              <a:latin typeface="Franklin Gothic Book" pitchFamily="34" charset="0"/>
            </a:endParaRPr>
          </a:p>
          <a:p>
            <a:endParaRPr lang="es-EC" sz="1400">
              <a:latin typeface="Franklin Gothic Book" pitchFamily="34" charset="0"/>
            </a:endParaRPr>
          </a:p>
          <a:p>
            <a:endParaRPr lang="es-EC" sz="800">
              <a:latin typeface="Franklin Gothic Book" pitchFamily="34" charset="0"/>
            </a:endParaRPr>
          </a:p>
        </p:txBody>
      </p:sp>
      <p:graphicFrame>
        <p:nvGraphicFramePr>
          <p:cNvPr id="7" name="6 Gráfico"/>
          <p:cNvGraphicFramePr/>
          <p:nvPr/>
        </p:nvGraphicFramePr>
        <p:xfrm>
          <a:off x="642910" y="2071678"/>
          <a:ext cx="3429024" cy="22860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0 Gráfico"/>
          <p:cNvGraphicFramePr/>
          <p:nvPr/>
        </p:nvGraphicFramePr>
        <p:xfrm>
          <a:off x="642910" y="4500570"/>
          <a:ext cx="5715040" cy="20002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12 Gráfico"/>
          <p:cNvGraphicFramePr/>
          <p:nvPr/>
        </p:nvGraphicFramePr>
        <p:xfrm>
          <a:off x="4214810" y="2071678"/>
          <a:ext cx="4286280" cy="2357454"/>
        </p:xfrm>
        <a:graphic>
          <a:graphicData uri="http://schemas.openxmlformats.org/drawingml/2006/chart">
            <c:chart xmlns:c="http://schemas.openxmlformats.org/drawingml/2006/chart" xmlns:r="http://schemas.openxmlformats.org/officeDocument/2006/relationships" r:id="rId5"/>
          </a:graphicData>
        </a:graphic>
      </p:graphicFrame>
      <p:sp>
        <p:nvSpPr>
          <p:cNvPr id="12" name="11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9460" name="9 CuadroTexto"/>
          <p:cNvSpPr txBox="1">
            <a:spLocks noChangeArrowheads="1"/>
          </p:cNvSpPr>
          <p:nvPr/>
        </p:nvSpPr>
        <p:spPr bwMode="auto">
          <a:xfrm>
            <a:off x="500063" y="1000125"/>
            <a:ext cx="8215312" cy="2032000"/>
          </a:xfrm>
          <a:prstGeom prst="rect">
            <a:avLst/>
          </a:prstGeom>
          <a:noFill/>
          <a:ln w="9525">
            <a:noFill/>
            <a:miter lim="800000"/>
            <a:headEnd/>
            <a:tailEnd/>
          </a:ln>
        </p:spPr>
        <p:txBody>
          <a:bodyPr>
            <a:spAutoFit/>
          </a:bodyPr>
          <a:lstStyle/>
          <a:p>
            <a:endParaRPr lang="es-EC" b="1">
              <a:latin typeface="Franklin Gothic Book" pitchFamily="34" charset="0"/>
            </a:endParaRPr>
          </a:p>
          <a:p>
            <a:pPr>
              <a:buFont typeface="Wingdings" pitchFamily="2" charset="2"/>
              <a:buChar char="Ø"/>
            </a:pPr>
            <a:r>
              <a:rPr lang="es-EC" b="1">
                <a:latin typeface="Franklin Gothic Book" pitchFamily="34" charset="0"/>
              </a:rPr>
              <a:t> Resultados</a:t>
            </a:r>
          </a:p>
          <a:p>
            <a:endParaRPr lang="es-EC" b="1">
              <a:latin typeface="Franklin Gothic Book" pitchFamily="34" charset="0"/>
            </a:endParaRPr>
          </a:p>
          <a:p>
            <a:endParaRPr lang="es-EC" sz="1400">
              <a:latin typeface="Franklin Gothic Book" pitchFamily="34" charset="0"/>
            </a:endParaRPr>
          </a:p>
          <a:p>
            <a:r>
              <a:rPr lang="es-ES" b="1">
                <a:latin typeface="Franklin Gothic Book" pitchFamily="34" charset="0"/>
              </a:rPr>
              <a:t>    </a:t>
            </a:r>
          </a:p>
          <a:p>
            <a:r>
              <a:rPr lang="es-ES" b="1">
                <a:latin typeface="Franklin Gothic Book" pitchFamily="34" charset="0"/>
              </a:rPr>
              <a:t>   </a:t>
            </a:r>
            <a:endParaRPr lang="es-ES" sz="1400" b="1">
              <a:latin typeface="Franklin Gothic Book" pitchFamily="34" charset="0"/>
            </a:endParaRPr>
          </a:p>
          <a:p>
            <a:endParaRPr lang="es-EC" sz="1400">
              <a:latin typeface="Franklin Gothic Book" pitchFamily="34" charset="0"/>
            </a:endParaRPr>
          </a:p>
          <a:p>
            <a:endParaRPr lang="es-EC" sz="800">
              <a:latin typeface="Franklin Gothic Book" pitchFamily="34" charset="0"/>
            </a:endParaRPr>
          </a:p>
        </p:txBody>
      </p:sp>
      <p:sp>
        <p:nvSpPr>
          <p:cNvPr id="12" name="11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graphicFrame>
        <p:nvGraphicFramePr>
          <p:cNvPr id="14" name="13 Gráfico"/>
          <p:cNvGraphicFramePr/>
          <p:nvPr/>
        </p:nvGraphicFramePr>
        <p:xfrm>
          <a:off x="928662" y="1785926"/>
          <a:ext cx="5357850" cy="20717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14 Gráfico"/>
          <p:cNvGraphicFramePr/>
          <p:nvPr/>
        </p:nvGraphicFramePr>
        <p:xfrm>
          <a:off x="857224" y="4071942"/>
          <a:ext cx="5429288" cy="22860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0" name="9 CuadroTexto"/>
          <p:cNvSpPr txBox="1"/>
          <p:nvPr/>
        </p:nvSpPr>
        <p:spPr>
          <a:xfrm>
            <a:off x="500063" y="1000125"/>
            <a:ext cx="8215312" cy="5140325"/>
          </a:xfrm>
          <a:prstGeom prst="rect">
            <a:avLst/>
          </a:prstGeom>
          <a:noFill/>
        </p:spPr>
        <p:txBody>
          <a:bodyPr>
            <a:spAutoFit/>
          </a:bodyPr>
          <a:lstStyle/>
          <a:p>
            <a:pPr fontAlgn="auto">
              <a:spcBef>
                <a:spcPts val="0"/>
              </a:spcBef>
              <a:spcAft>
                <a:spcPts val="0"/>
              </a:spcAft>
              <a:defRPr/>
            </a:pPr>
            <a:endParaRPr lang="es-EC" b="1" dirty="0">
              <a:latin typeface="+mn-lt"/>
            </a:endParaRPr>
          </a:p>
          <a:p>
            <a:pPr fontAlgn="auto">
              <a:spcBef>
                <a:spcPts val="0"/>
              </a:spcBef>
              <a:spcAft>
                <a:spcPts val="0"/>
              </a:spcAft>
              <a:buFont typeface="Wingdings" pitchFamily="2" charset="2"/>
              <a:buChar char="Ø"/>
              <a:defRPr/>
            </a:pPr>
            <a:r>
              <a:rPr lang="es-EC" b="1" dirty="0">
                <a:latin typeface="+mn-lt"/>
              </a:rPr>
              <a:t> </a:t>
            </a:r>
            <a:r>
              <a:rPr lang="es-EC" sz="2000" b="1" dirty="0">
                <a:latin typeface="+mn-lt"/>
              </a:rPr>
              <a:t>Conclusiones</a:t>
            </a:r>
            <a:endParaRPr lang="es-EC" b="1" dirty="0">
              <a:latin typeface="+mn-lt"/>
            </a:endParaRPr>
          </a:p>
          <a:p>
            <a:pPr marL="269875" algn="just" fontAlgn="auto">
              <a:spcBef>
                <a:spcPts val="0"/>
              </a:spcBef>
              <a:spcAft>
                <a:spcPts val="0"/>
              </a:spcAft>
              <a:defRPr/>
            </a:pPr>
            <a:r>
              <a:rPr lang="es-ES_tradnl" dirty="0">
                <a:latin typeface="+mn-lt"/>
              </a:rPr>
              <a:t>Para la determinación de la demanda insatisfecha potencial hemos considerado que entrevistando a 385 personas, 100% de ellas afirmaron que les gusta la carne de pollo; a su vez 114 encuestados manifestaron su desagrado por la excesiva cantidad de grasa que encuentran en los pollos que consume. Por esta razón hemos determinado que posicionarnos a nuestro producto como un pollo sin excesos de grasa, de carne amarilla producto de una alimentación balanceada sana basada en maíz.</a:t>
            </a:r>
            <a:endParaRPr lang="es-EC" dirty="0">
              <a:latin typeface="+mn-lt"/>
            </a:endParaRPr>
          </a:p>
          <a:p>
            <a:pPr algn="just" fontAlgn="auto">
              <a:spcBef>
                <a:spcPts val="0"/>
              </a:spcBef>
              <a:spcAft>
                <a:spcPts val="0"/>
              </a:spcAft>
              <a:defRPr/>
            </a:pPr>
            <a:endParaRPr lang="es-ES_tradnl" dirty="0">
              <a:latin typeface="+mn-lt"/>
            </a:endParaRPr>
          </a:p>
          <a:p>
            <a:pPr marL="269875" indent="-269875" algn="just" fontAlgn="auto">
              <a:spcBef>
                <a:spcPts val="0"/>
              </a:spcBef>
              <a:spcAft>
                <a:spcPts val="0"/>
              </a:spcAft>
              <a:defRPr/>
            </a:pPr>
            <a:r>
              <a:rPr lang="es-ES_tradnl" dirty="0">
                <a:latin typeface="+mn-lt"/>
              </a:rPr>
              <a:t>     Concentraremos, en primera instancia, a  posicionarnos en aquellos clientes que consumen pollos enteros de marcas como </a:t>
            </a:r>
            <a:r>
              <a:rPr lang="es-ES_tradnl" dirty="0" err="1">
                <a:latin typeface="+mn-lt"/>
              </a:rPr>
              <a:t>Mr</a:t>
            </a:r>
            <a:r>
              <a:rPr lang="es-ES_tradnl" dirty="0">
                <a:latin typeface="+mn-lt"/>
              </a:rPr>
              <a:t> .Pollo, Pollos piedra y Otros ; y principalmente a aquellos que consumen pollos sin ninguna marca como</a:t>
            </a:r>
            <a:r>
              <a:rPr lang="es-ES_tradnl" b="1" dirty="0">
                <a:latin typeface="+mn-lt"/>
              </a:rPr>
              <a:t> Otros</a:t>
            </a:r>
            <a:r>
              <a:rPr lang="es-ES_tradnl" dirty="0">
                <a:latin typeface="+mn-lt"/>
              </a:rPr>
              <a:t>  es decir, según los resultados , 27%  de la muestra seleccionada.</a:t>
            </a:r>
            <a:endParaRPr lang="es-EC" dirty="0">
              <a:latin typeface="+mn-lt"/>
            </a:endParaRPr>
          </a:p>
          <a:p>
            <a:pPr algn="just" fontAlgn="auto">
              <a:spcBef>
                <a:spcPts val="0"/>
              </a:spcBef>
              <a:spcAft>
                <a:spcPts val="0"/>
              </a:spcAft>
              <a:defRPr/>
            </a:pPr>
            <a:endParaRPr lang="es-ES_tradnl" dirty="0">
              <a:latin typeface="+mn-lt"/>
            </a:endParaRPr>
          </a:p>
          <a:p>
            <a:pPr marL="269875" indent="-269875" algn="just" fontAlgn="auto">
              <a:spcBef>
                <a:spcPts val="0"/>
              </a:spcBef>
              <a:spcAft>
                <a:spcPts val="0"/>
              </a:spcAft>
              <a:defRPr/>
            </a:pPr>
            <a:r>
              <a:rPr lang="es-ES_tradnl" dirty="0">
                <a:latin typeface="+mn-lt"/>
              </a:rPr>
              <a:t>     Para el uso posterior uso de la planificación estratégica, hemos tomado las respuestas brindadas por estas personas.</a:t>
            </a:r>
            <a:r>
              <a:rPr lang="es-ES" b="1" dirty="0">
                <a:latin typeface="+mn-lt"/>
              </a:rPr>
              <a:t>  </a:t>
            </a:r>
            <a:endParaRPr lang="es-ES" sz="1400" b="1" dirty="0">
              <a:latin typeface="+mn-lt"/>
            </a:endParaRPr>
          </a:p>
          <a:p>
            <a:pPr fontAlgn="auto">
              <a:spcBef>
                <a:spcPts val="0"/>
              </a:spcBef>
              <a:spcAft>
                <a:spcPts val="0"/>
              </a:spcAft>
              <a:defRPr/>
            </a:pPr>
            <a:endParaRPr lang="es-EC" sz="1400" dirty="0">
              <a:latin typeface="+mn-lt"/>
            </a:endParaRPr>
          </a:p>
          <a:p>
            <a:pPr fontAlgn="auto">
              <a:spcBef>
                <a:spcPts val="0"/>
              </a:spcBef>
              <a:spcAft>
                <a:spcPts val="0"/>
              </a:spcAft>
              <a:defRPr/>
            </a:pPr>
            <a:endParaRPr lang="es-EC" sz="800" dirty="0">
              <a:latin typeface="+mn-lt"/>
            </a:endParaRP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r>
              <a:rPr lang="es-ES" dirty="0" smtClean="0">
                <a:solidFill>
                  <a:srgbClr val="00B050"/>
                </a:solidFill>
              </a:rPr>
              <a:t/>
            </a:r>
            <a:br>
              <a:rPr lang="es-ES" dirty="0" smtClean="0">
                <a:solidFill>
                  <a:srgbClr val="00B050"/>
                </a:solidFill>
              </a:rPr>
            </a:b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1508" name="9 CuadroTexto"/>
          <p:cNvSpPr txBox="1">
            <a:spLocks noChangeArrowheads="1"/>
          </p:cNvSpPr>
          <p:nvPr/>
        </p:nvSpPr>
        <p:spPr bwMode="auto">
          <a:xfrm>
            <a:off x="500063" y="500063"/>
            <a:ext cx="8215312" cy="3262312"/>
          </a:xfrm>
          <a:prstGeom prst="rect">
            <a:avLst/>
          </a:prstGeom>
          <a:noFill/>
          <a:ln w="9525">
            <a:noFill/>
            <a:miter lim="800000"/>
            <a:headEnd/>
            <a:tailEnd/>
          </a:ln>
        </p:spPr>
        <p:txBody>
          <a:bodyPr>
            <a:spAutoFit/>
          </a:bodyPr>
          <a:lstStyle/>
          <a:p>
            <a:endParaRPr lang="es-ES_tradnl">
              <a:latin typeface="Franklin Gothic Book" pitchFamily="34" charset="0"/>
            </a:endParaRPr>
          </a:p>
          <a:p>
            <a:endParaRPr lang="es-ES_tradnl">
              <a:latin typeface="Franklin Gothic Book" pitchFamily="34" charset="0"/>
            </a:endParaRPr>
          </a:p>
          <a:p>
            <a:endParaRPr lang="es-ES_tradnl">
              <a:latin typeface="Franklin Gothic Book" pitchFamily="34" charset="0"/>
            </a:endParaRPr>
          </a:p>
          <a:p>
            <a:r>
              <a:rPr lang="es-ES_tradnl">
                <a:latin typeface="Franklin Gothic Book" pitchFamily="34" charset="0"/>
              </a:rPr>
              <a:t>En el estudio técnico se describirá y detallara los procesos de faena miento de Aves</a:t>
            </a:r>
            <a:r>
              <a:rPr lang="es-ES_tradnl" sz="1200">
                <a:latin typeface="Franklin Gothic Book" pitchFamily="34" charset="0"/>
              </a:rPr>
              <a:t>.</a:t>
            </a:r>
          </a:p>
          <a:p>
            <a:endParaRPr lang="es-ES" sz="1200" b="1">
              <a:latin typeface="Franklin Gothic Book" pitchFamily="34" charset="0"/>
            </a:endParaRPr>
          </a:p>
          <a:p>
            <a:r>
              <a:rPr lang="es-ES" sz="1600" b="1" u="sng">
                <a:latin typeface="Franklin Gothic Book" pitchFamily="34" charset="0"/>
              </a:rPr>
              <a:t>Balance de Maquinarias </a:t>
            </a: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pic>
        <p:nvPicPr>
          <p:cNvPr id="1026" name="Picture 2"/>
          <p:cNvPicPr>
            <a:picLocks noChangeAspect="1" noChangeArrowheads="1"/>
          </p:cNvPicPr>
          <p:nvPr/>
        </p:nvPicPr>
        <p:blipFill>
          <a:blip r:embed="rId3"/>
          <a:srcRect/>
          <a:stretch>
            <a:fillRect/>
          </a:stretch>
        </p:blipFill>
        <p:spPr bwMode="auto">
          <a:xfrm>
            <a:off x="2857488" y="1785926"/>
            <a:ext cx="5857916" cy="4788010"/>
          </a:xfrm>
          <a:prstGeom prst="rect">
            <a:avLst/>
          </a:prstGeom>
          <a:noFill/>
          <a:ln w="9525">
            <a:noFill/>
            <a:miter lim="800000"/>
            <a:headEnd/>
            <a:tailEnd/>
          </a:ln>
          <a:effectLst>
            <a:glow rad="228600">
              <a:schemeClr val="accent5">
                <a:satMod val="175000"/>
                <a:alpha val="40000"/>
              </a:schemeClr>
            </a:glow>
          </a:effectLst>
        </p:spPr>
      </p:pic>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ESTUDIO TÉCNICO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2532" name="9 CuadroTexto"/>
          <p:cNvSpPr txBox="1">
            <a:spLocks noChangeArrowheads="1"/>
          </p:cNvSpPr>
          <p:nvPr/>
        </p:nvSpPr>
        <p:spPr bwMode="auto">
          <a:xfrm>
            <a:off x="500063" y="571500"/>
            <a:ext cx="8215312" cy="2862263"/>
          </a:xfrm>
          <a:prstGeom prst="rect">
            <a:avLst/>
          </a:prstGeom>
          <a:noFill/>
          <a:ln w="9525">
            <a:noFill/>
            <a:miter lim="800000"/>
            <a:headEnd/>
            <a:tailEnd/>
          </a:ln>
        </p:spPr>
        <p:txBody>
          <a:bodyPr>
            <a:spAutoFit/>
          </a:bodyPr>
          <a:lstStyle/>
          <a:p>
            <a:endParaRPr lang="es-ES" sz="1200" b="1">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r>
              <a:rPr lang="es-ES" sz="1600" b="1" u="sng">
                <a:latin typeface="Franklin Gothic Book" pitchFamily="34" charset="0"/>
              </a:rPr>
              <a:t>Balance de Maquinarias </a:t>
            </a: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pic>
        <p:nvPicPr>
          <p:cNvPr id="2051" name="Picture 3"/>
          <p:cNvPicPr>
            <a:picLocks noChangeAspect="1" noChangeArrowheads="1"/>
          </p:cNvPicPr>
          <p:nvPr/>
        </p:nvPicPr>
        <p:blipFill>
          <a:blip r:embed="rId3"/>
          <a:srcRect/>
          <a:stretch>
            <a:fillRect/>
          </a:stretch>
        </p:blipFill>
        <p:spPr bwMode="auto">
          <a:xfrm>
            <a:off x="3071802" y="1214422"/>
            <a:ext cx="5429288" cy="5357850"/>
          </a:xfrm>
          <a:prstGeom prst="rect">
            <a:avLst/>
          </a:prstGeom>
          <a:noFill/>
          <a:ln w="9525">
            <a:noFill/>
            <a:miter lim="800000"/>
            <a:headEnd/>
            <a:tailEnd/>
          </a:ln>
          <a:effectLst>
            <a:glow rad="228600">
              <a:schemeClr val="accent5">
                <a:satMod val="175000"/>
                <a:alpha val="40000"/>
              </a:schemeClr>
            </a:glow>
          </a:effectLst>
        </p:spPr>
      </p:pic>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ESTUDIO TÉCNICO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p:cNvPicPr>
          <p:nvPr/>
        </p:nvPicPr>
        <p:blipFill>
          <a:blip r:embed="rId2" cstate="print">
            <a:lum bright="10000" contrast="-30000"/>
          </a:blip>
          <a:srcRect/>
          <a:stretch>
            <a:fillRect/>
          </a:stretch>
        </p:blipFill>
        <p:spPr bwMode="auto">
          <a:xfrm>
            <a:off x="6286512" y="0"/>
            <a:ext cx="2857488" cy="1857388"/>
          </a:xfrm>
          <a:prstGeom prst="ellipse">
            <a:avLst/>
          </a:prstGeom>
          <a:ln>
            <a:noFill/>
          </a:ln>
          <a:effectLst>
            <a:softEdge rad="112500"/>
          </a:effectLst>
        </p:spPr>
      </p:pic>
      <p:sp>
        <p:nvSpPr>
          <p:cNvPr id="3" name="2 Subtítulo"/>
          <p:cNvSpPr>
            <a:spLocks noGrp="1"/>
          </p:cNvSpPr>
          <p:nvPr>
            <p:ph type="subTitle" idx="1"/>
          </p:nvPr>
        </p:nvSpPr>
        <p:spPr>
          <a:xfrm>
            <a:off x="685800" y="214290"/>
            <a:ext cx="5672150" cy="785818"/>
          </a:xfrm>
        </p:spPr>
        <p:txBody>
          <a:bodyPr>
            <a:normAutofit/>
          </a:bodyPr>
          <a:lstStyle/>
          <a:p>
            <a:pPr algn="ctr" fontAlgn="auto">
              <a:spcAft>
                <a:spcPts val="0"/>
              </a:spcAft>
              <a:buFont typeface="Wingdings 2"/>
              <a:buNone/>
              <a:defRPr/>
            </a:pPr>
            <a:r>
              <a:rPr lang="es-ES" sz="18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FLUJO DE PROCESO DE FAENAMIENTO DE POLLOS</a:t>
            </a:r>
            <a:endParaRPr lang="es-ES" sz="18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3 Imagen"/>
          <p:cNvPicPr/>
          <p:nvPr/>
        </p:nvPicPr>
        <p:blipFill>
          <a:blip r:embed="rId3"/>
          <a:srcRect/>
          <a:stretch>
            <a:fillRect/>
          </a:stretch>
        </p:blipFill>
        <p:spPr bwMode="auto">
          <a:xfrm>
            <a:off x="2285985" y="1142984"/>
            <a:ext cx="4786346" cy="5286412"/>
          </a:xfrm>
          <a:prstGeom prst="rect">
            <a:avLst/>
          </a:prstGeom>
          <a:noFill/>
          <a:ln w="9525">
            <a:noFill/>
            <a:miter lim="800000"/>
            <a:headEnd/>
            <a:tailEnd/>
          </a:ln>
          <a:effectLst>
            <a:glow rad="228600">
              <a:schemeClr val="accent5">
                <a:satMod val="175000"/>
                <a:alpha val="40000"/>
              </a:schemeClr>
            </a:glo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4580" name="9 CuadroTexto"/>
          <p:cNvSpPr txBox="1">
            <a:spLocks noChangeArrowheads="1"/>
          </p:cNvSpPr>
          <p:nvPr/>
        </p:nvSpPr>
        <p:spPr bwMode="auto">
          <a:xfrm>
            <a:off x="500063" y="571500"/>
            <a:ext cx="8215312" cy="7294563"/>
          </a:xfrm>
          <a:prstGeom prst="rect">
            <a:avLst/>
          </a:prstGeom>
          <a:noFill/>
          <a:ln w="9525">
            <a:noFill/>
            <a:miter lim="800000"/>
            <a:headEnd/>
            <a:tailEnd/>
          </a:ln>
        </p:spPr>
        <p:txBody>
          <a:bodyPr>
            <a:spAutoFit/>
          </a:bodyPr>
          <a:lstStyle/>
          <a:p>
            <a:endParaRPr lang="es-ES" sz="1200" b="1">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r>
              <a:rPr lang="es-ES" sz="1600" b="1" u="sng">
                <a:latin typeface="Franklin Gothic Book" pitchFamily="34" charset="0"/>
              </a:rPr>
              <a:t>Localización</a:t>
            </a:r>
          </a:p>
          <a:p>
            <a:endParaRPr lang="es-ES" sz="1600" b="1" u="sng">
              <a:latin typeface="Franklin Gothic Book" pitchFamily="34" charset="0"/>
            </a:endParaRPr>
          </a:p>
          <a:p>
            <a:r>
              <a:rPr lang="es-ES" sz="1600">
                <a:latin typeface="Franklin Gothic Book" pitchFamily="34" charset="0"/>
              </a:rPr>
              <a:t>Para la evaluación de la localización se utilizó el método cualitativo por</a:t>
            </a:r>
          </a:p>
          <a:p>
            <a:r>
              <a:rPr lang="es-ES" sz="1600">
                <a:latin typeface="Franklin Gothic Book" pitchFamily="34" charset="0"/>
              </a:rPr>
              <a:t>puntos.</a:t>
            </a:r>
          </a:p>
          <a:p>
            <a:endParaRPr lang="es-ES" sz="1600" b="1" u="sng">
              <a:latin typeface="Franklin Gothic Book" pitchFamily="34" charset="0"/>
            </a:endParaRPr>
          </a:p>
          <a:p>
            <a:r>
              <a:rPr lang="es-ES" sz="1600">
                <a:latin typeface="Franklin Gothic Book" pitchFamily="34" charset="0"/>
              </a:rPr>
              <a:t>Los factores más importantes que influyen en la decisión del proyecto son los siguientes:</a:t>
            </a:r>
          </a:p>
          <a:p>
            <a:endParaRPr lang="es-ES" sz="1600">
              <a:latin typeface="Franklin Gothic Book" pitchFamily="34" charset="0"/>
            </a:endParaRPr>
          </a:p>
          <a:p>
            <a:pPr>
              <a:buFont typeface="Wingdings" pitchFamily="2" charset="2"/>
              <a:buChar char="v"/>
            </a:pPr>
            <a:r>
              <a:rPr lang="es-ES" sz="1600" b="1">
                <a:latin typeface="Franklin Gothic Book" pitchFamily="34" charset="0"/>
              </a:rPr>
              <a:t>Cercanía del Mercado</a:t>
            </a:r>
          </a:p>
          <a:p>
            <a:pPr>
              <a:buFont typeface="Wingdings" pitchFamily="2" charset="2"/>
              <a:buChar char="v"/>
            </a:pPr>
            <a:r>
              <a:rPr lang="es-ES" sz="1600" b="1">
                <a:latin typeface="Franklin Gothic Book" pitchFamily="34" charset="0"/>
              </a:rPr>
              <a:t>Disponibilidad y Costos de Terrenos:</a:t>
            </a:r>
            <a:r>
              <a:rPr lang="es-ES" sz="1600">
                <a:latin typeface="Franklin Gothic Book" pitchFamily="34" charset="0"/>
              </a:rPr>
              <a:t> </a:t>
            </a:r>
          </a:p>
          <a:p>
            <a:pPr>
              <a:buFont typeface="Wingdings" pitchFamily="2" charset="2"/>
              <a:buChar char="v"/>
            </a:pPr>
            <a:r>
              <a:rPr lang="es-ES" sz="1600" b="1">
                <a:latin typeface="Franklin Gothic Book" pitchFamily="34" charset="0"/>
              </a:rPr>
              <a:t>Disponibilidad de agua, energía y otros suministros:</a:t>
            </a:r>
            <a:r>
              <a:rPr lang="es-ES" sz="1600">
                <a:latin typeface="Franklin Gothic Book" pitchFamily="34" charset="0"/>
              </a:rPr>
              <a:t> </a:t>
            </a:r>
          </a:p>
          <a:p>
            <a:pPr>
              <a:buFont typeface="Wingdings" pitchFamily="2" charset="2"/>
              <a:buChar char="v"/>
            </a:pPr>
            <a:r>
              <a:rPr lang="es-ES" sz="1600" b="1">
                <a:latin typeface="Franklin Gothic Book" pitchFamily="34" charset="0"/>
              </a:rPr>
              <a:t>Tamaño del Terreno</a:t>
            </a:r>
          </a:p>
          <a:p>
            <a:pPr>
              <a:buFont typeface="Wingdings" pitchFamily="2" charset="2"/>
              <a:buChar char="v"/>
            </a:pPr>
            <a:r>
              <a:rPr lang="es-ES" sz="1600" b="1">
                <a:latin typeface="Franklin Gothic Book" pitchFamily="34" charset="0"/>
              </a:rPr>
              <a:t>Zona Comercial</a:t>
            </a:r>
          </a:p>
          <a:p>
            <a:endParaRPr lang="es-ES" sz="1600">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pic>
        <p:nvPicPr>
          <p:cNvPr id="9" name="8 Imagen"/>
          <p:cNvPicPr/>
          <p:nvPr/>
        </p:nvPicPr>
        <p:blipFill>
          <a:blip r:embed="rId3"/>
          <a:srcRect/>
          <a:stretch>
            <a:fillRect/>
          </a:stretch>
        </p:blipFill>
        <p:spPr bwMode="auto">
          <a:xfrm>
            <a:off x="2571736" y="4286256"/>
            <a:ext cx="6343358" cy="1928826"/>
          </a:xfrm>
          <a:prstGeom prst="rect">
            <a:avLst/>
          </a:prstGeom>
          <a:noFill/>
          <a:ln w="9525">
            <a:noFill/>
            <a:miter lim="800000"/>
            <a:headEnd/>
            <a:tailEnd/>
          </a:ln>
          <a:effectLst>
            <a:glow rad="228600">
              <a:schemeClr val="accent6">
                <a:satMod val="175000"/>
                <a:alpha val="40000"/>
              </a:schemeClr>
            </a:glow>
          </a:effectLst>
        </p:spPr>
      </p:pic>
      <p:sp>
        <p:nvSpPr>
          <p:cNvPr id="11" name="10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ESTUDIO TÉCNICO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5604" name="9 CuadroTexto"/>
          <p:cNvSpPr txBox="1">
            <a:spLocks noChangeArrowheads="1"/>
          </p:cNvSpPr>
          <p:nvPr/>
        </p:nvSpPr>
        <p:spPr bwMode="auto">
          <a:xfrm>
            <a:off x="500063" y="571500"/>
            <a:ext cx="8215312" cy="5078413"/>
          </a:xfrm>
          <a:prstGeom prst="rect">
            <a:avLst/>
          </a:prstGeom>
          <a:noFill/>
          <a:ln w="9525">
            <a:noFill/>
            <a:miter lim="800000"/>
            <a:headEnd/>
            <a:tailEnd/>
          </a:ln>
        </p:spPr>
        <p:txBody>
          <a:bodyPr>
            <a:spAutoFit/>
          </a:bodyPr>
          <a:lstStyle/>
          <a:p>
            <a:r>
              <a:rPr lang="es-ES" sz="1200" b="1">
                <a:latin typeface="Franklin Gothic Book" pitchFamily="34" charset="0"/>
              </a:rPr>
              <a:t> </a:t>
            </a:r>
          </a:p>
          <a:p>
            <a:endParaRPr lang="es-ES" sz="1600">
              <a:latin typeface="Franklin Gothic Book" pitchFamily="34" charset="0"/>
            </a:endParaRPr>
          </a:p>
          <a:p>
            <a:endParaRPr lang="es-ES" sz="1600">
              <a:latin typeface="Franklin Gothic Book" pitchFamily="34" charset="0"/>
            </a:endParaRPr>
          </a:p>
          <a:p>
            <a:r>
              <a:rPr lang="es-ES" sz="1600">
                <a:latin typeface="Franklin Gothic Book" pitchFamily="34" charset="0"/>
              </a:rPr>
              <a:t>ORGANIGRAMA DE LA EMPRESA</a:t>
            </a:r>
          </a:p>
          <a:p>
            <a:endParaRPr lang="es-ES" sz="1600">
              <a:latin typeface="Franklin Gothic Book" pitchFamily="34" charset="0"/>
            </a:endParaRPr>
          </a:p>
          <a:p>
            <a:endParaRPr lang="es-ES" sz="1600">
              <a:latin typeface="Franklin Gothic Book" pitchFamily="34" charset="0"/>
            </a:endParaRPr>
          </a:p>
          <a:p>
            <a:endParaRPr lang="es-ES" sz="1600">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pic>
        <p:nvPicPr>
          <p:cNvPr id="6" name="5 Imagen"/>
          <p:cNvPicPr/>
          <p:nvPr/>
        </p:nvPicPr>
        <p:blipFill>
          <a:blip r:embed="rId3"/>
          <a:srcRect/>
          <a:stretch>
            <a:fillRect/>
          </a:stretch>
        </p:blipFill>
        <p:spPr bwMode="auto">
          <a:xfrm>
            <a:off x="928662" y="1857364"/>
            <a:ext cx="6858048" cy="4071966"/>
          </a:xfrm>
          <a:prstGeom prst="rect">
            <a:avLst/>
          </a:prstGeom>
          <a:noFill/>
          <a:ln w="9525">
            <a:solidFill>
              <a:schemeClr val="tx1"/>
            </a:solidFill>
            <a:miter lim="800000"/>
            <a:headEnd/>
            <a:tailEnd/>
          </a:ln>
          <a:effectLst>
            <a:glow rad="139700">
              <a:schemeClr val="accent3">
                <a:satMod val="175000"/>
                <a:alpha val="40000"/>
              </a:schemeClr>
            </a:glow>
          </a:effectLst>
        </p:spPr>
      </p:pic>
      <p:sp>
        <p:nvSpPr>
          <p:cNvPr id="12" name="11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ESTUDIO ORGANIZACIONAL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7" name="6 CuadroTexto"/>
          <p:cNvSpPr txBox="1"/>
          <p:nvPr/>
        </p:nvSpPr>
        <p:spPr>
          <a:xfrm>
            <a:off x="857224" y="1285860"/>
            <a:ext cx="7786742" cy="3016210"/>
          </a:xfrm>
          <a:prstGeom prst="rect">
            <a:avLst/>
          </a:prstGeom>
          <a:noFill/>
        </p:spPr>
        <p:txBody>
          <a:bodyPr>
            <a:spAutoFit/>
          </a:bodyPr>
          <a:lstStyle/>
          <a:p>
            <a:pPr algn="ctr" fontAlgn="auto">
              <a:spcBef>
                <a:spcPts val="0"/>
              </a:spcBef>
              <a:spcAft>
                <a:spcPts val="0"/>
              </a:spcAft>
              <a:defRPr/>
            </a:pPr>
            <a:endParaRPr lang="es-EC" sz="2000" b="1" dirty="0">
              <a:latin typeface="+mn-lt"/>
            </a:endParaRPr>
          </a:p>
          <a:p>
            <a:pPr algn="ctr" fontAlgn="auto">
              <a:spcBef>
                <a:spcPts val="0"/>
              </a:spcBef>
              <a:spcAft>
                <a:spcPts val="0"/>
              </a:spcAft>
              <a:defRPr/>
            </a:pPr>
            <a:endParaRPr lang="es-EC" sz="2000" b="1" dirty="0">
              <a:latin typeface="+mn-lt"/>
            </a:endParaRPr>
          </a:p>
          <a:p>
            <a:pPr algn="ctr" fontAlgn="auto">
              <a:spcBef>
                <a:spcPts val="0"/>
              </a:spcBef>
              <a:spcAft>
                <a:spcPts val="0"/>
              </a:spcAft>
              <a:defRPr/>
            </a:pPr>
            <a:endParaRPr lang="es-EC" sz="2000" b="1" dirty="0">
              <a:latin typeface="+mn-lt"/>
            </a:endParaRPr>
          </a:p>
          <a:p>
            <a:pPr algn="ctr" fontAlgn="auto">
              <a:spcBef>
                <a:spcPts val="0"/>
              </a:spcBef>
              <a:spcAft>
                <a:spcPts val="0"/>
              </a:spcAft>
              <a:defRPr/>
            </a:pPr>
            <a:r>
              <a:rPr lang="es-ES" sz="2400" dirty="0">
                <a:latin typeface="+mn-lt"/>
              </a:rPr>
              <a:t> “</a:t>
            </a: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blurRad="12700" stA="28000" endPos="45000" dist="1000" dir="5400000" sy="-100000" algn="bl" rotWithShape="0"/>
                </a:effectLst>
                <a:latin typeface="+mn-lt"/>
              </a:rPr>
              <a:t>PROYECTO DE INVERSIÓN PARA LA COMERCIALIZACIÓN E INDUSTRIALIZACIÓN DE AVES EN LA PROVINCIA</a:t>
            </a:r>
            <a:endParaRPr lang="es-EC"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blurRad="12700" stA="28000" endPos="45000" dist="1000" dir="5400000" sy="-100000" algn="bl" rotWithShape="0"/>
              </a:effectLst>
              <a:latin typeface="+mn-lt"/>
            </a:endParaRPr>
          </a:p>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blurRad="12700" stA="28000" endPos="45000" dist="1000" dir="5400000" sy="-100000" algn="bl" rotWithShape="0"/>
                </a:effectLst>
                <a:latin typeface="+mn-lt"/>
              </a:rPr>
              <a:t> DE SANTA ELENA”</a:t>
            </a:r>
            <a:endParaRPr lang="es-EC"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blurRad="12700" stA="28000" endPos="45000" dist="1000" dir="5400000" sy="-100000" algn="bl" rotWithShape="0"/>
              </a:effectLst>
              <a:latin typeface="+mn-lt"/>
            </a:endParaRPr>
          </a:p>
          <a:p>
            <a:pPr fontAlgn="auto">
              <a:spcBef>
                <a:spcPts val="0"/>
              </a:spcBef>
              <a:spcAft>
                <a:spcPts val="0"/>
              </a:spcAft>
              <a:defRPr/>
            </a:pPr>
            <a:r>
              <a:rPr lang="es-ES" dirty="0">
                <a:latin typeface="+mn-lt"/>
              </a:rPr>
              <a:t> </a:t>
            </a:r>
            <a:endParaRPr lang="es-EC" dirty="0">
              <a:latin typeface="+mn-lt"/>
            </a:endParaRPr>
          </a:p>
        </p:txBody>
      </p:sp>
      <p:sp>
        <p:nvSpPr>
          <p:cNvPr id="6" name="5 Rectángulo"/>
          <p:cNvSpPr/>
          <p:nvPr/>
        </p:nvSpPr>
        <p:spPr>
          <a:xfrm>
            <a:off x="1285852" y="428604"/>
            <a:ext cx="435771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TEMA</a:t>
            </a:r>
            <a:r>
              <a:rPr lang="es-ES" dirty="0"/>
              <a:t>:</a:t>
            </a:r>
          </a:p>
          <a:p>
            <a:pPr algn="ctr" fontAlgn="auto">
              <a:spcBef>
                <a:spcPts val="0"/>
              </a:spcBef>
              <a:spcAft>
                <a:spcPts val="0"/>
              </a:spcAft>
              <a:defRPr/>
            </a:pP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6628" name="9 CuadroTexto"/>
          <p:cNvSpPr txBox="1">
            <a:spLocks noChangeArrowheads="1"/>
          </p:cNvSpPr>
          <p:nvPr/>
        </p:nvSpPr>
        <p:spPr bwMode="auto">
          <a:xfrm>
            <a:off x="500063" y="571500"/>
            <a:ext cx="8215312" cy="5078413"/>
          </a:xfrm>
          <a:prstGeom prst="rect">
            <a:avLst/>
          </a:prstGeom>
          <a:noFill/>
          <a:ln w="9525">
            <a:noFill/>
            <a:miter lim="800000"/>
            <a:headEnd/>
            <a:tailEnd/>
          </a:ln>
        </p:spPr>
        <p:txBody>
          <a:bodyPr>
            <a:spAutoFit/>
          </a:bodyPr>
          <a:lstStyle/>
          <a:p>
            <a:r>
              <a:rPr lang="es-ES" sz="1200" b="1">
                <a:latin typeface="Franklin Gothic Book" pitchFamily="34" charset="0"/>
              </a:rPr>
              <a:t> </a:t>
            </a:r>
          </a:p>
          <a:p>
            <a:endParaRPr lang="es-ES" sz="1600" b="1" u="sng">
              <a:latin typeface="Franklin Gothic Book" pitchFamily="34" charset="0"/>
            </a:endParaRPr>
          </a:p>
          <a:p>
            <a:endParaRPr lang="es-ES" sz="1600" b="1" u="sng">
              <a:latin typeface="Franklin Gothic Book" pitchFamily="34" charset="0"/>
            </a:endParaRPr>
          </a:p>
          <a:p>
            <a:r>
              <a:rPr lang="es-ES" sz="1600" b="1" u="sng">
                <a:latin typeface="Franklin Gothic Book" pitchFamily="34" charset="0"/>
              </a:rPr>
              <a:t>CONTROLES  INTERNOS</a:t>
            </a:r>
          </a:p>
          <a:p>
            <a:endParaRPr lang="es-ES" sz="1600">
              <a:latin typeface="Franklin Gothic Book" pitchFamily="34" charset="0"/>
            </a:endParaRPr>
          </a:p>
          <a:p>
            <a:endParaRPr lang="es-ES" sz="1600">
              <a:latin typeface="Franklin Gothic Book" pitchFamily="34" charset="0"/>
            </a:endParaRPr>
          </a:p>
          <a:p>
            <a:endParaRPr lang="es-ES" sz="1600">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graphicFrame>
        <p:nvGraphicFramePr>
          <p:cNvPr id="7" name="6 Diagrama"/>
          <p:cNvGraphicFramePr/>
          <p:nvPr/>
        </p:nvGraphicFramePr>
        <p:xfrm>
          <a:off x="1524000" y="1397000"/>
          <a:ext cx="6977090" cy="4746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ESTUDIO ORGANIZACIONAL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p:cNvPicPr/>
          <p:nvPr/>
        </p:nvPicPr>
        <p:blipFill>
          <a:blip r:embed="rId2"/>
          <a:srcRect/>
          <a:stretch>
            <a:fillRect/>
          </a:stretch>
        </p:blipFill>
        <p:spPr bwMode="auto">
          <a:xfrm>
            <a:off x="4714876" y="2214554"/>
            <a:ext cx="4214842" cy="4500594"/>
          </a:xfrm>
          <a:prstGeom prst="rect">
            <a:avLst/>
          </a:prstGeom>
          <a:noFill/>
          <a:ln w="9525">
            <a:noFill/>
            <a:miter lim="800000"/>
            <a:headEnd/>
            <a:tailEnd/>
          </a:ln>
          <a:effectLst>
            <a:glow rad="228600">
              <a:schemeClr val="accent2">
                <a:satMod val="175000"/>
                <a:alpha val="40000"/>
              </a:schemeClr>
            </a:glow>
          </a:effectLst>
        </p:spPr>
      </p:pic>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3" cstate="print">
            <a:lum bright="10000" contrast="-30000"/>
          </a:blip>
          <a:srcRect/>
          <a:stretch>
            <a:fillRect/>
          </a:stretch>
        </p:blipFill>
        <p:spPr>
          <a:xfrm>
            <a:off x="6286512" y="0"/>
            <a:ext cx="2857488" cy="1857388"/>
          </a:xfrm>
          <a:prstGeom prst="ellipse">
            <a:avLst/>
          </a:prstGeom>
          <a:effectLst>
            <a:softEdge rad="112500"/>
          </a:effectLst>
        </p:spPr>
      </p:pic>
      <p:sp>
        <p:nvSpPr>
          <p:cNvPr id="27653" name="9 CuadroTexto"/>
          <p:cNvSpPr txBox="1">
            <a:spLocks noChangeArrowheads="1"/>
          </p:cNvSpPr>
          <p:nvPr/>
        </p:nvSpPr>
        <p:spPr bwMode="auto">
          <a:xfrm>
            <a:off x="500063" y="571500"/>
            <a:ext cx="8215312" cy="6802438"/>
          </a:xfrm>
          <a:prstGeom prst="rect">
            <a:avLst/>
          </a:prstGeom>
          <a:noFill/>
          <a:ln w="9525">
            <a:noFill/>
            <a:miter lim="800000"/>
            <a:headEnd/>
            <a:tailEnd/>
          </a:ln>
        </p:spPr>
        <p:txBody>
          <a:bodyPr>
            <a:spAutoFit/>
          </a:bodyPr>
          <a:lstStyle/>
          <a:p>
            <a:r>
              <a:rPr lang="es-ES" sz="1200" b="1">
                <a:latin typeface="Franklin Gothic Book" pitchFamily="34" charset="0"/>
              </a:rPr>
              <a:t> </a:t>
            </a:r>
          </a:p>
          <a:p>
            <a:endParaRPr lang="es-ES" sz="1600" b="1" u="sng">
              <a:latin typeface="Franklin Gothic Book" pitchFamily="34" charset="0"/>
            </a:endParaRPr>
          </a:p>
          <a:p>
            <a:endParaRPr lang="es-ES" sz="1600" b="1" u="sng">
              <a:latin typeface="Franklin Gothic Book" pitchFamily="34" charset="0"/>
            </a:endParaRPr>
          </a:p>
          <a:p>
            <a:r>
              <a:rPr lang="es-ES" sz="1600" b="1" u="sng">
                <a:latin typeface="Franklin Gothic Book" pitchFamily="34" charset="0"/>
              </a:rPr>
              <a:t>ORGANIGRAMA DE LA EMPRESA</a:t>
            </a:r>
          </a:p>
          <a:p>
            <a:endParaRPr lang="es-ES" sz="1600">
              <a:latin typeface="Franklin Gothic Book" pitchFamily="34" charset="0"/>
            </a:endParaRPr>
          </a:p>
          <a:p>
            <a:r>
              <a:rPr lang="es-EC" sz="1600">
                <a:latin typeface="Franklin Gothic Book" pitchFamily="34" charset="0"/>
              </a:rPr>
              <a:t>Con  el fin de mantener un bajo costo administrativo se ha procedido a establecer una estructura organizacional  por funciones.</a:t>
            </a:r>
          </a:p>
          <a:p>
            <a:endParaRPr lang="es-ES" sz="1600">
              <a:latin typeface="Franklin Gothic Book" pitchFamily="34" charset="0"/>
            </a:endParaRPr>
          </a:p>
          <a:p>
            <a:pPr>
              <a:buFont typeface="Wingdings" pitchFamily="2" charset="2"/>
              <a:buChar char="§"/>
            </a:pPr>
            <a:r>
              <a:rPr lang="es-EC" sz="1600">
                <a:latin typeface="Franklin Gothic Book" pitchFamily="34" charset="0"/>
              </a:rPr>
              <a:t>Esta estructura fomenta la eficiencia, </a:t>
            </a:r>
          </a:p>
          <a:p>
            <a:pPr>
              <a:buFont typeface="Wingdings" pitchFamily="2" charset="2"/>
              <a:buChar char="§"/>
            </a:pPr>
            <a:r>
              <a:rPr lang="es-EC" sz="1600">
                <a:latin typeface="Franklin Gothic Book" pitchFamily="34" charset="0"/>
              </a:rPr>
              <a:t>Reduce al mínimo la necesidad de un sistema </a:t>
            </a:r>
          </a:p>
          <a:p>
            <a:r>
              <a:rPr lang="es-EC" sz="1600">
                <a:latin typeface="Franklin Gothic Book" pitchFamily="34" charset="0"/>
              </a:rPr>
              <a:t>  elaborado  de control.</a:t>
            </a:r>
          </a:p>
          <a:p>
            <a:pPr>
              <a:buFont typeface="Wingdings" pitchFamily="2" charset="2"/>
              <a:buChar char="§"/>
            </a:pPr>
            <a:r>
              <a:rPr lang="es-EC" sz="1600">
                <a:latin typeface="Franklin Gothic Book" pitchFamily="34" charset="0"/>
              </a:rPr>
              <a:t>Permite tomar decisiones rápidamente</a:t>
            </a:r>
            <a:endParaRPr lang="es-ES" sz="1600">
              <a:latin typeface="Franklin Gothic Book" pitchFamily="34" charset="0"/>
            </a:endParaRPr>
          </a:p>
          <a:p>
            <a:pPr>
              <a:buFont typeface="Wingdings" pitchFamily="2" charset="2"/>
              <a:buChar char="§"/>
            </a:pPr>
            <a:endParaRPr lang="es-ES" sz="1600">
              <a:latin typeface="Franklin Gothic Book" pitchFamily="34" charset="0"/>
            </a:endParaRPr>
          </a:p>
          <a:p>
            <a:endParaRPr lang="es-ES" sz="1600">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S" sz="1600" b="1" u="sng">
              <a:latin typeface="Franklin Gothic Book" pitchFamily="34" charset="0"/>
            </a:endParaRPr>
          </a:p>
          <a:p>
            <a:endParaRPr lang="es-EC" b="1">
              <a:latin typeface="Franklin Gothic Book" pitchFamily="34" charset="0"/>
            </a:endParaRPr>
          </a:p>
          <a:p>
            <a:pPr>
              <a:buFont typeface="Wingdings" pitchFamily="2" charset="2"/>
              <a:buChar char="Ø"/>
            </a:pPr>
            <a:endParaRPr lang="es-EC" sz="1400">
              <a:latin typeface="Franklin Gothic Book" pitchFamily="34" charset="0"/>
            </a:endParaRPr>
          </a:p>
          <a:p>
            <a:endParaRPr lang="es-EC" sz="800">
              <a:latin typeface="Franklin Gothic Book" pitchFamily="34" charset="0"/>
            </a:endParaRPr>
          </a:p>
        </p:txBody>
      </p:sp>
      <p:sp>
        <p:nvSpPr>
          <p:cNvPr id="7" name="6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ESTUDIO ORGANIZACIONAL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28677" name="6 CuadroTexto"/>
          <p:cNvSpPr txBox="1">
            <a:spLocks noChangeArrowheads="1"/>
          </p:cNvSpPr>
          <p:nvPr/>
        </p:nvSpPr>
        <p:spPr bwMode="auto">
          <a:xfrm>
            <a:off x="142875" y="142875"/>
            <a:ext cx="6643688" cy="2986088"/>
          </a:xfrm>
          <a:prstGeom prst="rect">
            <a:avLst/>
          </a:prstGeom>
          <a:noFill/>
          <a:ln w="9525">
            <a:noFill/>
            <a:miter lim="800000"/>
            <a:headEnd/>
            <a:tailEnd/>
          </a:ln>
        </p:spPr>
        <p:txBody>
          <a:bodyPr>
            <a:spAutoFit/>
          </a:bodyPr>
          <a:lstStyle/>
          <a:p>
            <a:endParaRPr lang="es-EC" sz="4000" b="1">
              <a:latin typeface="Franklin Gothic Book" pitchFamily="34" charset="0"/>
            </a:endParaRPr>
          </a:p>
          <a:p>
            <a:endParaRPr lang="es-EC" sz="4000" b="1">
              <a:latin typeface="Franklin Gothic Book" pitchFamily="34" charset="0"/>
            </a:endParaRPr>
          </a:p>
          <a:p>
            <a:pPr>
              <a:buFont typeface="Wingdings" pitchFamily="2" charset="2"/>
              <a:buChar char="Ø"/>
            </a:pPr>
            <a:r>
              <a:rPr lang="es-ES" sz="2400" b="1">
                <a:latin typeface="Franklin Gothic Book" pitchFamily="34" charset="0"/>
              </a:rPr>
              <a:t>Determinación de Costos</a:t>
            </a:r>
          </a:p>
          <a:p>
            <a:r>
              <a:rPr lang="es-ES" b="1">
                <a:latin typeface="Franklin Gothic Book" pitchFamily="34" charset="0"/>
              </a:rPr>
              <a:t>         Elementos Básicos</a:t>
            </a:r>
          </a:p>
          <a:p>
            <a:endParaRPr lang="es-EC">
              <a:latin typeface="Franklin Gothic Book" pitchFamily="34" charset="0"/>
            </a:endParaRPr>
          </a:p>
          <a:p>
            <a:r>
              <a:rPr lang="es-ES" sz="2400">
                <a:latin typeface="Franklin Gothic Book" pitchFamily="34" charset="0"/>
              </a:rPr>
              <a:t> </a:t>
            </a:r>
            <a:endParaRPr lang="es-EC" sz="2400">
              <a:latin typeface="Franklin Gothic Book" pitchFamily="34" charset="0"/>
            </a:endParaRPr>
          </a:p>
          <a:p>
            <a:endParaRPr lang="es-EC" sz="2400" b="1">
              <a:latin typeface="Franklin Gothic Book" pitchFamily="34" charset="0"/>
            </a:endParaRPr>
          </a:p>
        </p:txBody>
      </p:sp>
      <p:pic>
        <p:nvPicPr>
          <p:cNvPr id="28678" name="9 Imagen"/>
          <p:cNvPicPr>
            <a:picLocks noChangeAspect="1" noChangeArrowheads="1"/>
          </p:cNvPicPr>
          <p:nvPr/>
        </p:nvPicPr>
        <p:blipFill>
          <a:blip r:embed="rId3"/>
          <a:srcRect/>
          <a:stretch>
            <a:fillRect/>
          </a:stretch>
        </p:blipFill>
        <p:spPr bwMode="auto">
          <a:xfrm>
            <a:off x="357188" y="1785938"/>
            <a:ext cx="3286125" cy="1214437"/>
          </a:xfrm>
          <a:prstGeom prst="rect">
            <a:avLst/>
          </a:prstGeom>
          <a:noFill/>
          <a:ln w="9525">
            <a:noFill/>
            <a:miter lim="800000"/>
            <a:headEnd/>
            <a:tailEnd/>
          </a:ln>
        </p:spPr>
      </p:pic>
      <p:pic>
        <p:nvPicPr>
          <p:cNvPr id="28679" name="10 Imagen"/>
          <p:cNvPicPr>
            <a:picLocks noChangeAspect="1" noChangeArrowheads="1"/>
          </p:cNvPicPr>
          <p:nvPr/>
        </p:nvPicPr>
        <p:blipFill>
          <a:blip r:embed="rId4"/>
          <a:srcRect/>
          <a:stretch>
            <a:fillRect/>
          </a:stretch>
        </p:blipFill>
        <p:spPr bwMode="auto">
          <a:xfrm>
            <a:off x="4071938" y="1785938"/>
            <a:ext cx="3929062" cy="1214437"/>
          </a:xfrm>
          <a:prstGeom prst="rect">
            <a:avLst/>
          </a:prstGeom>
          <a:noFill/>
          <a:ln w="9525">
            <a:noFill/>
            <a:miter lim="800000"/>
            <a:headEnd/>
            <a:tailEnd/>
          </a:ln>
        </p:spPr>
      </p:pic>
      <p:pic>
        <p:nvPicPr>
          <p:cNvPr id="28680" name="11 Imagen"/>
          <p:cNvPicPr>
            <a:picLocks noChangeAspect="1" noChangeArrowheads="1"/>
          </p:cNvPicPr>
          <p:nvPr/>
        </p:nvPicPr>
        <p:blipFill>
          <a:blip r:embed="rId5"/>
          <a:srcRect/>
          <a:stretch>
            <a:fillRect/>
          </a:stretch>
        </p:blipFill>
        <p:spPr bwMode="auto">
          <a:xfrm>
            <a:off x="357188" y="3357563"/>
            <a:ext cx="3357562" cy="1214437"/>
          </a:xfrm>
          <a:prstGeom prst="rect">
            <a:avLst/>
          </a:prstGeom>
          <a:noFill/>
          <a:ln w="9525">
            <a:noFill/>
            <a:miter lim="800000"/>
            <a:headEnd/>
            <a:tailEnd/>
          </a:ln>
        </p:spPr>
      </p:pic>
      <p:pic>
        <p:nvPicPr>
          <p:cNvPr id="28681" name="16 Imagen"/>
          <p:cNvPicPr>
            <a:picLocks noChangeAspect="1" noChangeArrowheads="1"/>
          </p:cNvPicPr>
          <p:nvPr/>
        </p:nvPicPr>
        <p:blipFill>
          <a:blip r:embed="rId6"/>
          <a:srcRect/>
          <a:stretch>
            <a:fillRect/>
          </a:stretch>
        </p:blipFill>
        <p:spPr bwMode="auto">
          <a:xfrm>
            <a:off x="357188" y="4857750"/>
            <a:ext cx="3429000" cy="1357313"/>
          </a:xfrm>
          <a:prstGeom prst="rect">
            <a:avLst/>
          </a:prstGeom>
          <a:noFill/>
          <a:ln w="9525">
            <a:noFill/>
            <a:miter lim="800000"/>
            <a:headEnd/>
            <a:tailEnd/>
          </a:ln>
        </p:spPr>
      </p:pic>
      <p:pic>
        <p:nvPicPr>
          <p:cNvPr id="28682" name="17 Imagen"/>
          <p:cNvPicPr>
            <a:picLocks noChangeAspect="1" noChangeArrowheads="1"/>
          </p:cNvPicPr>
          <p:nvPr/>
        </p:nvPicPr>
        <p:blipFill>
          <a:blip r:embed="rId7"/>
          <a:srcRect/>
          <a:stretch>
            <a:fillRect/>
          </a:stretch>
        </p:blipFill>
        <p:spPr bwMode="auto">
          <a:xfrm>
            <a:off x="4000500" y="3357563"/>
            <a:ext cx="4786313" cy="3000375"/>
          </a:xfrm>
          <a:prstGeom prst="rect">
            <a:avLst/>
          </a:prstGeom>
          <a:noFill/>
          <a:ln w="9525">
            <a:noFill/>
            <a:miter lim="800000"/>
            <a:headEnd/>
            <a:tailEnd/>
          </a:ln>
        </p:spPr>
      </p:pic>
      <p:sp>
        <p:nvSpPr>
          <p:cNvPr id="13" name="12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29699" name="6 CuadroTexto"/>
          <p:cNvSpPr txBox="1">
            <a:spLocks noChangeArrowheads="1"/>
          </p:cNvSpPr>
          <p:nvPr/>
        </p:nvSpPr>
        <p:spPr bwMode="auto">
          <a:xfrm>
            <a:off x="0" y="0"/>
            <a:ext cx="6643688" cy="3262313"/>
          </a:xfrm>
          <a:prstGeom prst="rect">
            <a:avLst/>
          </a:prstGeom>
          <a:noFill/>
          <a:ln w="9525">
            <a:noFill/>
            <a:miter lim="800000"/>
            <a:headEnd/>
            <a:tailEnd/>
          </a:ln>
        </p:spPr>
        <p:txBody>
          <a:bodyPr>
            <a:spAutoFit/>
          </a:bodyPr>
          <a:lstStyle/>
          <a:p>
            <a:endParaRPr lang="es-EC" sz="4000" b="1" dirty="0">
              <a:latin typeface="Franklin Gothic Book" pitchFamily="34" charset="0"/>
            </a:endParaRPr>
          </a:p>
          <a:p>
            <a:endParaRPr lang="es-EC" sz="4000" b="1" dirty="0">
              <a:latin typeface="Franklin Gothic Book" pitchFamily="34" charset="0"/>
            </a:endParaRPr>
          </a:p>
          <a:p>
            <a:pPr>
              <a:buFont typeface="Wingdings" pitchFamily="2" charset="2"/>
              <a:buChar char="Ø"/>
            </a:pPr>
            <a:r>
              <a:rPr lang="es-ES" sz="2400" b="1" dirty="0">
                <a:latin typeface="Franklin Gothic Book" pitchFamily="34" charset="0"/>
              </a:rPr>
              <a:t>Determinación de Costos</a:t>
            </a:r>
          </a:p>
          <a:p>
            <a:r>
              <a:rPr lang="es-ES" b="1" dirty="0">
                <a:latin typeface="Franklin Gothic Book" pitchFamily="34" charset="0"/>
              </a:rPr>
              <a:t>         Costos </a:t>
            </a:r>
            <a:r>
              <a:rPr lang="es-ES" b="1" dirty="0" smtClean="0">
                <a:latin typeface="Franklin Gothic Book" pitchFamily="34" charset="0"/>
              </a:rPr>
              <a:t>Variables</a:t>
            </a:r>
            <a:endParaRPr lang="es-EC" dirty="0">
              <a:latin typeface="Franklin Gothic Book" pitchFamily="34" charset="0"/>
            </a:endParaRPr>
          </a:p>
          <a:p>
            <a:endParaRPr lang="es-ES" b="1" dirty="0">
              <a:latin typeface="Franklin Gothic Book" pitchFamily="34" charset="0"/>
            </a:endParaRPr>
          </a:p>
          <a:p>
            <a:endParaRPr lang="es-EC" dirty="0">
              <a:latin typeface="Franklin Gothic Book" pitchFamily="34" charset="0"/>
            </a:endParaRPr>
          </a:p>
          <a:p>
            <a:r>
              <a:rPr lang="es-ES" sz="2400" dirty="0">
                <a:latin typeface="Franklin Gothic Book" pitchFamily="34" charset="0"/>
              </a:rPr>
              <a:t> </a:t>
            </a:r>
            <a:endParaRPr lang="es-EC" sz="2400" dirty="0">
              <a:latin typeface="Franklin Gothic Book" pitchFamily="34" charset="0"/>
            </a:endParaRPr>
          </a:p>
          <a:p>
            <a:endParaRPr lang="es-EC" sz="2400" b="1" dirty="0">
              <a:latin typeface="Franklin Gothic Book" pitchFamily="34" charset="0"/>
            </a:endParaRPr>
          </a:p>
        </p:txBody>
      </p:sp>
      <p:pic>
        <p:nvPicPr>
          <p:cNvPr id="29700" name="12 Imagen"/>
          <p:cNvPicPr>
            <a:picLocks noChangeAspect="1" noChangeArrowheads="1"/>
          </p:cNvPicPr>
          <p:nvPr/>
        </p:nvPicPr>
        <p:blipFill>
          <a:blip r:embed="rId3"/>
          <a:srcRect/>
          <a:stretch>
            <a:fillRect/>
          </a:stretch>
        </p:blipFill>
        <p:spPr bwMode="auto">
          <a:xfrm>
            <a:off x="2071688" y="2000251"/>
            <a:ext cx="5857875" cy="1428750"/>
          </a:xfrm>
          <a:prstGeom prst="rect">
            <a:avLst/>
          </a:prstGeom>
          <a:noFill/>
          <a:ln w="9525">
            <a:noFill/>
            <a:miter lim="800000"/>
            <a:headEnd/>
            <a:tailEnd/>
          </a:ln>
        </p:spPr>
      </p:pic>
      <p:sp>
        <p:nvSpPr>
          <p:cNvPr id="29701" name="13 CuadroTexto"/>
          <p:cNvSpPr txBox="1">
            <a:spLocks noChangeArrowheads="1"/>
          </p:cNvSpPr>
          <p:nvPr/>
        </p:nvSpPr>
        <p:spPr bwMode="auto">
          <a:xfrm>
            <a:off x="714375" y="3357563"/>
            <a:ext cx="1857375" cy="369887"/>
          </a:xfrm>
          <a:prstGeom prst="rect">
            <a:avLst/>
          </a:prstGeom>
          <a:noFill/>
          <a:ln w="9525">
            <a:noFill/>
            <a:miter lim="800000"/>
            <a:headEnd/>
            <a:tailEnd/>
          </a:ln>
        </p:spPr>
        <p:txBody>
          <a:bodyPr>
            <a:spAutoFit/>
          </a:bodyPr>
          <a:lstStyle/>
          <a:p>
            <a:r>
              <a:rPr lang="es-EC" b="1">
                <a:latin typeface="Franklin Gothic Book" pitchFamily="34" charset="0"/>
              </a:rPr>
              <a:t> Costo Fijo</a:t>
            </a:r>
          </a:p>
        </p:txBody>
      </p:sp>
      <p:sp>
        <p:nvSpPr>
          <p:cNvPr id="9" name="8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pic>
        <p:nvPicPr>
          <p:cNvPr id="8" name="7 Imagen"/>
          <p:cNvPicPr/>
          <p:nvPr/>
        </p:nvPicPr>
        <p:blipFill>
          <a:blip r:embed="rId4"/>
          <a:srcRect/>
          <a:stretch>
            <a:fillRect/>
          </a:stretch>
        </p:blipFill>
        <p:spPr bwMode="auto">
          <a:xfrm>
            <a:off x="2285984" y="3729712"/>
            <a:ext cx="5572164" cy="2913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0724" name="6 CuadroTexto"/>
          <p:cNvSpPr txBox="1">
            <a:spLocks noChangeArrowheads="1"/>
          </p:cNvSpPr>
          <p:nvPr/>
        </p:nvSpPr>
        <p:spPr bwMode="auto">
          <a:xfrm>
            <a:off x="428625" y="1071563"/>
            <a:ext cx="6643688" cy="1477962"/>
          </a:xfrm>
          <a:prstGeom prst="rect">
            <a:avLst/>
          </a:prstGeom>
          <a:noFill/>
          <a:ln w="9525">
            <a:noFill/>
            <a:miter lim="800000"/>
            <a:headEnd/>
            <a:tailEnd/>
          </a:ln>
        </p:spPr>
        <p:txBody>
          <a:bodyPr>
            <a:spAutoFit/>
          </a:bodyPr>
          <a:lstStyle/>
          <a:p>
            <a:pPr>
              <a:buFont typeface="Wingdings" pitchFamily="2" charset="2"/>
              <a:buChar char="Ø"/>
            </a:pPr>
            <a:r>
              <a:rPr lang="es-ES" sz="2400" b="1">
                <a:latin typeface="Franklin Gothic Book" pitchFamily="34" charset="0"/>
              </a:rPr>
              <a:t>Inversiones del Proyecto</a:t>
            </a:r>
          </a:p>
          <a:p>
            <a:r>
              <a:rPr lang="es-ES" b="1">
                <a:latin typeface="Franklin Gothic Book" pitchFamily="34" charset="0"/>
              </a:rPr>
              <a:t>         </a:t>
            </a:r>
            <a:endParaRPr lang="es-EC">
              <a:latin typeface="Franklin Gothic Book" pitchFamily="34" charset="0"/>
            </a:endParaRPr>
          </a:p>
          <a:p>
            <a:r>
              <a:rPr lang="es-ES" sz="2400">
                <a:latin typeface="Franklin Gothic Book" pitchFamily="34" charset="0"/>
              </a:rPr>
              <a:t> </a:t>
            </a:r>
            <a:endParaRPr lang="es-EC" sz="2400">
              <a:latin typeface="Franklin Gothic Book" pitchFamily="34" charset="0"/>
            </a:endParaRPr>
          </a:p>
          <a:p>
            <a:endParaRPr lang="es-EC" sz="2400" b="1">
              <a:latin typeface="Franklin Gothic Book" pitchFamily="34" charset="0"/>
            </a:endParaRPr>
          </a:p>
        </p:txBody>
      </p:sp>
      <p:pic>
        <p:nvPicPr>
          <p:cNvPr id="30725" name="8 Imagen"/>
          <p:cNvPicPr>
            <a:picLocks noChangeAspect="1" noChangeArrowheads="1"/>
          </p:cNvPicPr>
          <p:nvPr/>
        </p:nvPicPr>
        <p:blipFill>
          <a:blip r:embed="rId3"/>
          <a:srcRect/>
          <a:stretch>
            <a:fillRect/>
          </a:stretch>
        </p:blipFill>
        <p:spPr bwMode="auto">
          <a:xfrm>
            <a:off x="500034" y="2000240"/>
            <a:ext cx="3929063" cy="1428750"/>
          </a:xfrm>
          <a:prstGeom prst="rect">
            <a:avLst/>
          </a:prstGeom>
          <a:noFill/>
          <a:ln w="9525">
            <a:noFill/>
            <a:miter lim="800000"/>
            <a:headEnd/>
            <a:tailEnd/>
          </a:ln>
        </p:spPr>
      </p:pic>
      <p:pic>
        <p:nvPicPr>
          <p:cNvPr id="30726" name="9 Imagen"/>
          <p:cNvPicPr>
            <a:picLocks noChangeAspect="1" noChangeArrowheads="1"/>
          </p:cNvPicPr>
          <p:nvPr/>
        </p:nvPicPr>
        <p:blipFill>
          <a:blip r:embed="rId4"/>
          <a:srcRect/>
          <a:stretch>
            <a:fillRect/>
          </a:stretch>
        </p:blipFill>
        <p:spPr bwMode="auto">
          <a:xfrm>
            <a:off x="714348" y="3714752"/>
            <a:ext cx="3071813" cy="2630488"/>
          </a:xfrm>
          <a:prstGeom prst="rect">
            <a:avLst/>
          </a:prstGeom>
          <a:noFill/>
          <a:ln w="9525">
            <a:noFill/>
            <a:miter lim="800000"/>
            <a:headEnd/>
            <a:tailEnd/>
          </a:ln>
        </p:spPr>
      </p:pic>
      <p:pic>
        <p:nvPicPr>
          <p:cNvPr id="30727" name="10 Imagen"/>
          <p:cNvPicPr>
            <a:picLocks noChangeAspect="1" noChangeArrowheads="1"/>
          </p:cNvPicPr>
          <p:nvPr/>
        </p:nvPicPr>
        <p:blipFill>
          <a:blip r:embed="rId5"/>
          <a:srcRect/>
          <a:stretch>
            <a:fillRect/>
          </a:stretch>
        </p:blipFill>
        <p:spPr bwMode="auto">
          <a:xfrm>
            <a:off x="4714876" y="2000240"/>
            <a:ext cx="4086225" cy="1428750"/>
          </a:xfrm>
          <a:prstGeom prst="rect">
            <a:avLst/>
          </a:prstGeom>
          <a:noFill/>
          <a:ln w="9525">
            <a:noFill/>
            <a:miter lim="800000"/>
            <a:headEnd/>
            <a:tailEnd/>
          </a:ln>
        </p:spPr>
      </p:pic>
      <p:pic>
        <p:nvPicPr>
          <p:cNvPr id="30728" name="11 Imagen"/>
          <p:cNvPicPr>
            <a:picLocks noChangeAspect="1" noChangeArrowheads="1"/>
          </p:cNvPicPr>
          <p:nvPr/>
        </p:nvPicPr>
        <p:blipFill>
          <a:blip r:embed="rId6"/>
          <a:srcRect/>
          <a:stretch>
            <a:fillRect/>
          </a:stretch>
        </p:blipFill>
        <p:spPr bwMode="auto">
          <a:xfrm>
            <a:off x="4000496" y="3714752"/>
            <a:ext cx="4949825" cy="1643062"/>
          </a:xfrm>
          <a:prstGeom prst="rect">
            <a:avLst/>
          </a:prstGeom>
          <a:noFill/>
          <a:ln w="9525">
            <a:noFill/>
            <a:miter lim="800000"/>
            <a:headEnd/>
            <a:tailEnd/>
          </a:ln>
        </p:spPr>
      </p:pic>
      <p:pic>
        <p:nvPicPr>
          <p:cNvPr id="30729" name="15 Imagen"/>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786313" y="6000750"/>
            <a:ext cx="2924175" cy="598488"/>
          </a:xfrm>
          <a:prstGeom prst="rect">
            <a:avLst/>
          </a:prstGeom>
          <a:noFill/>
          <a:ln w="9525">
            <a:solidFill>
              <a:srgbClr val="984807"/>
            </a:solidFill>
            <a:miter lim="800000"/>
            <a:headEnd/>
            <a:tailEnd/>
          </a:ln>
        </p:spPr>
      </p:pic>
      <p:sp>
        <p:nvSpPr>
          <p:cNvPr id="13" name="12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1748" name="6 CuadroTexto"/>
          <p:cNvSpPr txBox="1">
            <a:spLocks noChangeArrowheads="1"/>
          </p:cNvSpPr>
          <p:nvPr/>
        </p:nvSpPr>
        <p:spPr bwMode="auto">
          <a:xfrm>
            <a:off x="428625" y="1071563"/>
            <a:ext cx="8429625" cy="4154487"/>
          </a:xfrm>
          <a:prstGeom prst="rect">
            <a:avLst/>
          </a:prstGeom>
          <a:noFill/>
          <a:ln w="9525">
            <a:noFill/>
            <a:miter lim="800000"/>
            <a:headEnd/>
            <a:tailEnd/>
          </a:ln>
        </p:spPr>
        <p:txBody>
          <a:bodyPr>
            <a:spAutoFit/>
          </a:bodyPr>
          <a:lstStyle/>
          <a:p>
            <a:pPr>
              <a:buFont typeface="Wingdings" pitchFamily="2" charset="2"/>
              <a:buChar char="Ø"/>
            </a:pPr>
            <a:endParaRPr lang="es-ES" sz="2400" b="1" dirty="0">
              <a:latin typeface="Franklin Gothic Book" pitchFamily="34" charset="0"/>
            </a:endParaRPr>
          </a:p>
          <a:p>
            <a:pPr>
              <a:buFont typeface="Wingdings" pitchFamily="2" charset="2"/>
              <a:buChar char="Ø"/>
            </a:pPr>
            <a:endParaRPr lang="es-ES" sz="2400" b="1" dirty="0">
              <a:latin typeface="Franklin Gothic Book" pitchFamily="34" charset="0"/>
            </a:endParaRPr>
          </a:p>
          <a:p>
            <a:pPr>
              <a:buFont typeface="Wingdings" pitchFamily="2" charset="2"/>
              <a:buChar char="Ø"/>
            </a:pPr>
            <a:r>
              <a:rPr lang="es-ES" sz="2400" b="1" dirty="0">
                <a:latin typeface="Franklin Gothic Book" pitchFamily="34" charset="0"/>
              </a:rPr>
              <a:t>Capital de Trabajo</a:t>
            </a:r>
          </a:p>
          <a:p>
            <a:r>
              <a:rPr lang="es-ES" b="1" dirty="0">
                <a:latin typeface="Franklin Gothic Book" pitchFamily="34" charset="0"/>
              </a:rPr>
              <a:t>         </a:t>
            </a:r>
          </a:p>
          <a:p>
            <a:r>
              <a:rPr lang="es-ES" dirty="0">
                <a:latin typeface="Franklin Gothic Book" pitchFamily="34" charset="0"/>
              </a:rPr>
              <a:t>Para establecer el monto de dinero, con el que se requiere para afrontar los costos y gastos relacionados con la operatividad del proyecto, se utilizó el método del déficit acumulado. </a:t>
            </a:r>
          </a:p>
          <a:p>
            <a:endParaRPr lang="es-EC" dirty="0">
              <a:latin typeface="Franklin Gothic Book" pitchFamily="34" charset="0"/>
            </a:endParaRPr>
          </a:p>
          <a:p>
            <a:r>
              <a:rPr lang="es-ES" dirty="0">
                <a:latin typeface="Franklin Gothic Book" pitchFamily="34" charset="0"/>
              </a:rPr>
              <a:t>El precio fue de $5.25   respectivamente, la fluctuación de porcentaje de crecimiento de la demanda se basó principalmente en los resultados obtenidos de las encuestas y según datos estadísticos de la INEC</a:t>
            </a:r>
            <a:endParaRPr lang="es-EC" dirty="0">
              <a:latin typeface="Franklin Gothic Book" pitchFamily="34" charset="0"/>
            </a:endParaRPr>
          </a:p>
          <a:p>
            <a:r>
              <a:rPr lang="es-ES" dirty="0">
                <a:latin typeface="Franklin Gothic Book" pitchFamily="34" charset="0"/>
              </a:rPr>
              <a:t> </a:t>
            </a:r>
            <a:endParaRPr lang="es-EC" dirty="0">
              <a:latin typeface="Franklin Gothic Book" pitchFamily="34" charset="0"/>
            </a:endParaRPr>
          </a:p>
          <a:p>
            <a:endParaRPr lang="es-EC" sz="2400" b="1" dirty="0">
              <a:latin typeface="Franklin Gothic Book" pitchFamily="34" charset="0"/>
            </a:endParaRP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1748" name="6 CuadroTexto"/>
          <p:cNvSpPr txBox="1">
            <a:spLocks noChangeArrowheads="1"/>
          </p:cNvSpPr>
          <p:nvPr/>
        </p:nvSpPr>
        <p:spPr bwMode="auto">
          <a:xfrm>
            <a:off x="428625" y="1071563"/>
            <a:ext cx="8429625" cy="2123658"/>
          </a:xfrm>
          <a:prstGeom prst="rect">
            <a:avLst/>
          </a:prstGeom>
          <a:noFill/>
          <a:ln w="9525">
            <a:noFill/>
            <a:miter lim="800000"/>
            <a:headEnd/>
            <a:tailEnd/>
          </a:ln>
        </p:spPr>
        <p:txBody>
          <a:bodyPr>
            <a:spAutoFit/>
          </a:bodyPr>
          <a:lstStyle/>
          <a:p>
            <a:pPr>
              <a:buFont typeface="Wingdings" pitchFamily="2" charset="2"/>
              <a:buChar char="Ø"/>
            </a:pPr>
            <a:endParaRPr lang="es-ES" sz="2400" b="1" dirty="0">
              <a:latin typeface="Franklin Gothic Book" pitchFamily="34" charset="0"/>
            </a:endParaRPr>
          </a:p>
          <a:p>
            <a:pPr>
              <a:buFont typeface="Wingdings" pitchFamily="2" charset="2"/>
              <a:buChar char="Ø"/>
            </a:pPr>
            <a:endParaRPr lang="es-ES" sz="2400" b="1" dirty="0">
              <a:latin typeface="Franklin Gothic Book" pitchFamily="34" charset="0"/>
            </a:endParaRPr>
          </a:p>
          <a:p>
            <a:pPr>
              <a:buFont typeface="Wingdings" pitchFamily="2" charset="2"/>
              <a:buChar char="Ø"/>
            </a:pPr>
            <a:r>
              <a:rPr lang="es-ES" sz="2400" b="1" dirty="0" smtClean="0">
                <a:latin typeface="Franklin Gothic Book" pitchFamily="34" charset="0"/>
              </a:rPr>
              <a:t>Flujo de Capital </a:t>
            </a:r>
            <a:r>
              <a:rPr lang="es-ES" sz="2400" b="1" dirty="0">
                <a:latin typeface="Franklin Gothic Book" pitchFamily="34" charset="0"/>
              </a:rPr>
              <a:t>de Trabajo</a:t>
            </a:r>
          </a:p>
          <a:p>
            <a:r>
              <a:rPr lang="es-ES" b="1" dirty="0">
                <a:latin typeface="Franklin Gothic Book" pitchFamily="34" charset="0"/>
              </a:rPr>
              <a:t>         </a:t>
            </a:r>
          </a:p>
          <a:p>
            <a:endParaRPr lang="es-EC" dirty="0">
              <a:latin typeface="Franklin Gothic Book" pitchFamily="34" charset="0"/>
            </a:endParaRPr>
          </a:p>
          <a:p>
            <a:endParaRPr lang="es-EC" sz="2400" b="1" dirty="0">
              <a:latin typeface="Franklin Gothic Book" pitchFamily="34" charset="0"/>
            </a:endParaRP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pic>
        <p:nvPicPr>
          <p:cNvPr id="7" name="5 Imagen"/>
          <p:cNvPicPr>
            <a:picLocks noChangeAspect="1" noChangeArrowheads="1"/>
          </p:cNvPicPr>
          <p:nvPr/>
        </p:nvPicPr>
        <p:blipFill>
          <a:blip r:embed="rId3"/>
          <a:srcRect/>
          <a:stretch>
            <a:fillRect/>
          </a:stretch>
        </p:blipFill>
        <p:spPr bwMode="auto">
          <a:xfrm>
            <a:off x="357188" y="2428875"/>
            <a:ext cx="8364537" cy="366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2772" name="6 CuadroTexto"/>
          <p:cNvSpPr txBox="1">
            <a:spLocks noChangeArrowheads="1"/>
          </p:cNvSpPr>
          <p:nvPr/>
        </p:nvSpPr>
        <p:spPr bwMode="auto">
          <a:xfrm>
            <a:off x="428625" y="1071563"/>
            <a:ext cx="8429625" cy="2062162"/>
          </a:xfrm>
          <a:prstGeom prst="rect">
            <a:avLst/>
          </a:prstGeom>
          <a:noFill/>
          <a:ln w="9525">
            <a:noFill/>
            <a:miter lim="800000"/>
            <a:headEnd/>
            <a:tailEnd/>
          </a:ln>
        </p:spPr>
        <p:txBody>
          <a:bodyPr>
            <a:spAutoFit/>
          </a:bodyPr>
          <a:lstStyle/>
          <a:p>
            <a:pPr>
              <a:buFont typeface="Wingdings" pitchFamily="2" charset="2"/>
              <a:buChar char="Ø"/>
            </a:pPr>
            <a:endParaRPr lang="es-ES" sz="2400" b="1">
              <a:latin typeface="Franklin Gothic Book" pitchFamily="34" charset="0"/>
            </a:endParaRPr>
          </a:p>
          <a:p>
            <a:pPr>
              <a:buFont typeface="Wingdings" pitchFamily="2" charset="2"/>
              <a:buChar char="Ø"/>
            </a:pPr>
            <a:r>
              <a:rPr lang="es-ES" sz="2400" b="1">
                <a:latin typeface="Franklin Gothic Book" pitchFamily="34" charset="0"/>
              </a:rPr>
              <a:t>Ingresos del Proyecto</a:t>
            </a:r>
            <a:endParaRPr lang="es-EC" sz="2400" b="1">
              <a:latin typeface="Franklin Gothic Book" pitchFamily="34" charset="0"/>
            </a:endParaRPr>
          </a:p>
          <a:p>
            <a:r>
              <a:rPr lang="es-ES" sz="2400" b="1">
                <a:latin typeface="Franklin Gothic Book" pitchFamily="34" charset="0"/>
              </a:rPr>
              <a:t>   </a:t>
            </a:r>
            <a:r>
              <a:rPr lang="es-ES" sz="1400" b="1">
                <a:latin typeface="Franklin Gothic Book" pitchFamily="34" charset="0"/>
              </a:rPr>
              <a:t>Valor del desecho</a:t>
            </a:r>
          </a:p>
          <a:p>
            <a:endParaRPr lang="es-ES" sz="1400" b="1">
              <a:latin typeface="Franklin Gothic Book" pitchFamily="34" charset="0"/>
            </a:endParaRPr>
          </a:p>
          <a:p>
            <a:r>
              <a:rPr lang="es-ES" b="1">
                <a:latin typeface="Franklin Gothic Book" pitchFamily="34" charset="0"/>
              </a:rPr>
              <a:t>         </a:t>
            </a:r>
          </a:p>
          <a:p>
            <a:endParaRPr lang="es-EC" sz="2400" b="1">
              <a:latin typeface="Franklin Gothic Book" pitchFamily="34" charset="0"/>
            </a:endParaRPr>
          </a:p>
        </p:txBody>
      </p:sp>
      <p:pic>
        <p:nvPicPr>
          <p:cNvPr id="32773" name="5 Imagen"/>
          <p:cNvPicPr>
            <a:picLocks noChangeAspect="1" noChangeArrowheads="1"/>
          </p:cNvPicPr>
          <p:nvPr/>
        </p:nvPicPr>
        <p:blipFill>
          <a:blip r:embed="rId3"/>
          <a:srcRect/>
          <a:stretch>
            <a:fillRect/>
          </a:stretch>
        </p:blipFill>
        <p:spPr bwMode="auto">
          <a:xfrm>
            <a:off x="1214438" y="2214563"/>
            <a:ext cx="6643687" cy="2214562"/>
          </a:xfrm>
          <a:prstGeom prst="rect">
            <a:avLst/>
          </a:prstGeom>
          <a:noFill/>
          <a:ln w="9525">
            <a:noFill/>
            <a:miter lim="800000"/>
            <a:headEnd/>
            <a:tailEnd/>
          </a:ln>
        </p:spPr>
      </p:pic>
      <p:sp>
        <p:nvSpPr>
          <p:cNvPr id="32774" name="Rectangle 1"/>
          <p:cNvSpPr>
            <a:spLocks noChangeArrowheads="1"/>
          </p:cNvSpPr>
          <p:nvPr/>
        </p:nvSpPr>
        <p:spPr bwMode="auto">
          <a:xfrm>
            <a:off x="500063" y="4572000"/>
            <a:ext cx="7500937" cy="2338388"/>
          </a:xfrm>
          <a:prstGeom prst="rect">
            <a:avLst/>
          </a:prstGeom>
          <a:noFill/>
          <a:ln w="9525">
            <a:noFill/>
            <a:miter lim="800000"/>
            <a:headEnd/>
            <a:tailEnd/>
          </a:ln>
        </p:spPr>
        <p:txBody>
          <a:bodyPr anchor="ctr">
            <a:spAutoFit/>
          </a:bodyPr>
          <a:lstStyle/>
          <a:p>
            <a:r>
              <a:rPr lang="es-ES" sz="1200" b="1">
                <a:ea typeface="Calibri" pitchFamily="34" charset="0"/>
                <a:cs typeface="Arial" charset="0"/>
              </a:rPr>
              <a:t>     </a:t>
            </a:r>
            <a:r>
              <a:rPr lang="es-ES" b="1">
                <a:ea typeface="Calibri" pitchFamily="34" charset="0"/>
                <a:cs typeface="Arial" charset="0"/>
              </a:rPr>
              <a:t>Tasa de descuento</a:t>
            </a:r>
            <a:endParaRPr lang="es-ES" sz="1400" b="1">
              <a:ea typeface="Calibri" pitchFamily="34" charset="0"/>
              <a:cs typeface="Arial" charset="0"/>
            </a:endParaRPr>
          </a:p>
          <a:p>
            <a:r>
              <a:rPr lang="es-ES" sz="1400" b="1">
                <a:ea typeface="Calibri" pitchFamily="34" charset="0"/>
                <a:cs typeface="Arial" charset="0"/>
              </a:rPr>
              <a:t>     </a:t>
            </a:r>
          </a:p>
          <a:p>
            <a:r>
              <a:rPr lang="es-ES" sz="1400" b="1">
                <a:ea typeface="Calibri" pitchFamily="34" charset="0"/>
                <a:cs typeface="Arial" charset="0"/>
              </a:rPr>
              <a:t>     </a:t>
            </a:r>
            <a:r>
              <a:rPr lang="es-ES" sz="1600">
                <a:latin typeface="Franklin Gothic Book" pitchFamily="34" charset="0"/>
                <a:ea typeface="Calibri" pitchFamily="34" charset="0"/>
                <a:cs typeface="Arial" charset="0"/>
              </a:rPr>
              <a:t>Según la información obtenida la tasa de los bonos del Tesoro Americano con un plazo de 5 </a:t>
            </a:r>
          </a:p>
          <a:p>
            <a:r>
              <a:rPr lang="es-ES" sz="1600">
                <a:latin typeface="Franklin Gothic Book" pitchFamily="34" charset="0"/>
                <a:ea typeface="Calibri" pitchFamily="34" charset="0"/>
                <a:cs typeface="Arial" charset="0"/>
              </a:rPr>
              <a:t>     años se encuentra en el 2.40%, según la información obtenida hasta el 20 de enero del 2010</a:t>
            </a:r>
            <a:endParaRPr lang="es-EC" sz="1600">
              <a:latin typeface="Franklin Gothic Book" pitchFamily="34" charset="0"/>
              <a:ea typeface="Calibri" pitchFamily="34" charset="0"/>
              <a:cs typeface="Arial" charset="0"/>
            </a:endParaRPr>
          </a:p>
          <a:p>
            <a:r>
              <a:rPr lang="es-ES" sz="1600">
                <a:latin typeface="Franklin Gothic Book" pitchFamily="34" charset="0"/>
                <a:ea typeface="Calibri" pitchFamily="34" charset="0"/>
                <a:cs typeface="Arial" charset="0"/>
              </a:rPr>
              <a:t> </a:t>
            </a:r>
            <a:endParaRPr lang="es-EC" sz="1600">
              <a:latin typeface="Franklin Gothic Book" pitchFamily="34" charset="0"/>
              <a:ea typeface="Calibri" pitchFamily="34" charset="0"/>
              <a:cs typeface="Arial" charset="0"/>
            </a:endParaRPr>
          </a:p>
          <a:p>
            <a:endParaRPr lang="es-EC" sz="1400" b="1">
              <a:ea typeface="Calibri" pitchFamily="34" charset="0"/>
              <a:cs typeface="Arial" charset="0"/>
            </a:endParaRPr>
          </a:p>
          <a:p>
            <a:pPr eaLnBrk="0" hangingPunct="0"/>
            <a:endParaRPr lang="es-EC">
              <a:ea typeface="Calibri" pitchFamily="34" charset="0"/>
              <a:cs typeface="Arial" charset="0"/>
            </a:endParaRPr>
          </a:p>
        </p:txBody>
      </p:sp>
      <p:sp>
        <p:nvSpPr>
          <p:cNvPr id="9" name="8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3796" name="6 CuadroTexto"/>
          <p:cNvSpPr txBox="1">
            <a:spLocks noChangeArrowheads="1"/>
          </p:cNvSpPr>
          <p:nvPr/>
        </p:nvSpPr>
        <p:spPr bwMode="auto">
          <a:xfrm>
            <a:off x="428625" y="1071563"/>
            <a:ext cx="8429625" cy="2278062"/>
          </a:xfrm>
          <a:prstGeom prst="rect">
            <a:avLst/>
          </a:prstGeom>
          <a:noFill/>
          <a:ln w="9525">
            <a:noFill/>
            <a:miter lim="800000"/>
            <a:headEnd/>
            <a:tailEnd/>
          </a:ln>
        </p:spPr>
        <p:txBody>
          <a:bodyPr>
            <a:spAutoFit/>
          </a:bodyPr>
          <a:lstStyle/>
          <a:p>
            <a:pPr>
              <a:buFont typeface="Wingdings" pitchFamily="2" charset="2"/>
              <a:buChar char="Ø"/>
            </a:pPr>
            <a:endParaRPr lang="es-ES" sz="2400" b="1">
              <a:latin typeface="Franklin Gothic Book" pitchFamily="34" charset="0"/>
            </a:endParaRPr>
          </a:p>
          <a:p>
            <a:pPr>
              <a:buFont typeface="Wingdings" pitchFamily="2" charset="2"/>
              <a:buChar char="Ø"/>
            </a:pPr>
            <a:r>
              <a:rPr lang="es-ES" sz="2400" b="1">
                <a:latin typeface="Franklin Gothic Book" pitchFamily="34" charset="0"/>
              </a:rPr>
              <a:t>Ingresos del Proyecto</a:t>
            </a:r>
            <a:endParaRPr lang="es-EC" sz="2400" b="1">
              <a:latin typeface="Franklin Gothic Book" pitchFamily="34" charset="0"/>
            </a:endParaRPr>
          </a:p>
          <a:p>
            <a:r>
              <a:rPr lang="es-ES" sz="2400" b="1">
                <a:latin typeface="Franklin Gothic Book" pitchFamily="34" charset="0"/>
              </a:rPr>
              <a:t>   </a:t>
            </a:r>
            <a:r>
              <a:rPr lang="es-ES" sz="1400" b="1">
                <a:latin typeface="Franklin Gothic Book" pitchFamily="34" charset="0"/>
              </a:rPr>
              <a:t>Modelo CAPM</a:t>
            </a:r>
          </a:p>
          <a:p>
            <a:endParaRPr lang="es-ES" sz="1400" b="1">
              <a:latin typeface="Franklin Gothic Book" pitchFamily="34" charset="0"/>
            </a:endParaRPr>
          </a:p>
          <a:p>
            <a:endParaRPr lang="es-ES" sz="1400" b="1">
              <a:latin typeface="Franklin Gothic Book" pitchFamily="34" charset="0"/>
            </a:endParaRPr>
          </a:p>
          <a:p>
            <a:r>
              <a:rPr lang="es-ES" b="1">
                <a:latin typeface="Franklin Gothic Book" pitchFamily="34" charset="0"/>
              </a:rPr>
              <a:t>         </a:t>
            </a:r>
          </a:p>
          <a:p>
            <a:endParaRPr lang="es-EC" sz="2400" b="1">
              <a:latin typeface="Franklin Gothic Book" pitchFamily="34" charset="0"/>
            </a:endParaRPr>
          </a:p>
        </p:txBody>
      </p:sp>
      <p:pic>
        <p:nvPicPr>
          <p:cNvPr id="33797" name="8 Imagen"/>
          <p:cNvPicPr>
            <a:picLocks noChangeAspect="1" noChangeArrowheads="1"/>
          </p:cNvPicPr>
          <p:nvPr/>
        </p:nvPicPr>
        <p:blipFill>
          <a:blip r:embed="rId3"/>
          <a:srcRect/>
          <a:stretch>
            <a:fillRect/>
          </a:stretch>
        </p:blipFill>
        <p:spPr bwMode="auto">
          <a:xfrm>
            <a:off x="1500188" y="2714625"/>
            <a:ext cx="5410200" cy="2357438"/>
          </a:xfrm>
          <a:prstGeom prst="rect">
            <a:avLst/>
          </a:prstGeom>
          <a:noFill/>
          <a:ln w="9525">
            <a:noFill/>
            <a:miter lim="800000"/>
            <a:headEnd/>
            <a:tailEnd/>
          </a:ln>
        </p:spPr>
      </p:pic>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4820" name="6 CuadroTexto"/>
          <p:cNvSpPr txBox="1">
            <a:spLocks noChangeArrowheads="1"/>
          </p:cNvSpPr>
          <p:nvPr/>
        </p:nvSpPr>
        <p:spPr bwMode="auto">
          <a:xfrm>
            <a:off x="428625" y="1071563"/>
            <a:ext cx="8429625" cy="1538287"/>
          </a:xfrm>
          <a:prstGeom prst="rect">
            <a:avLst/>
          </a:prstGeom>
          <a:noFill/>
          <a:ln w="9525">
            <a:noFill/>
            <a:miter lim="800000"/>
            <a:headEnd/>
            <a:tailEnd/>
          </a:ln>
        </p:spPr>
        <p:txBody>
          <a:bodyPr>
            <a:spAutoFit/>
          </a:bodyPr>
          <a:lstStyle/>
          <a:p>
            <a:pPr>
              <a:buFont typeface="Wingdings" pitchFamily="2" charset="2"/>
              <a:buChar char="Ø"/>
            </a:pPr>
            <a:r>
              <a:rPr lang="es-ES" sz="2400" b="1">
                <a:latin typeface="Franklin Gothic Book" pitchFamily="34" charset="0"/>
              </a:rPr>
              <a:t>Flujo de Caja</a:t>
            </a:r>
            <a:endParaRPr lang="es-EC" sz="2400">
              <a:latin typeface="Franklin Gothic Book" pitchFamily="34" charset="0"/>
            </a:endParaRPr>
          </a:p>
          <a:p>
            <a:endParaRPr lang="es-ES" sz="1400" b="1">
              <a:latin typeface="Franklin Gothic Book" pitchFamily="34" charset="0"/>
            </a:endParaRPr>
          </a:p>
          <a:p>
            <a:endParaRPr lang="es-ES" sz="1400" b="1">
              <a:latin typeface="Franklin Gothic Book" pitchFamily="34" charset="0"/>
            </a:endParaRPr>
          </a:p>
          <a:p>
            <a:r>
              <a:rPr lang="es-ES" b="1">
                <a:latin typeface="Franklin Gothic Book" pitchFamily="34" charset="0"/>
              </a:rPr>
              <a:t>         </a:t>
            </a:r>
          </a:p>
          <a:p>
            <a:endParaRPr lang="es-EC" sz="2400" b="1">
              <a:latin typeface="Franklin Gothic Book" pitchFamily="34" charset="0"/>
            </a:endParaRPr>
          </a:p>
        </p:txBody>
      </p:sp>
      <p:sp>
        <p:nvSpPr>
          <p:cNvPr id="9" name="8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pic>
        <p:nvPicPr>
          <p:cNvPr id="7" name="6 Imagen"/>
          <p:cNvPicPr/>
          <p:nvPr/>
        </p:nvPicPr>
        <p:blipFill>
          <a:blip r:embed="rId3"/>
          <a:srcRect/>
          <a:stretch>
            <a:fillRect/>
          </a:stretch>
        </p:blipFill>
        <p:spPr bwMode="auto">
          <a:xfrm>
            <a:off x="428596" y="1785926"/>
            <a:ext cx="8161655" cy="4549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9221" name="5 CuadroTexto"/>
          <p:cNvSpPr txBox="1">
            <a:spLocks noChangeArrowheads="1"/>
          </p:cNvSpPr>
          <p:nvPr/>
        </p:nvSpPr>
        <p:spPr bwMode="auto">
          <a:xfrm>
            <a:off x="714375" y="1214438"/>
            <a:ext cx="7643813" cy="4524375"/>
          </a:xfrm>
          <a:prstGeom prst="rect">
            <a:avLst/>
          </a:prstGeom>
          <a:noFill/>
          <a:ln w="9525">
            <a:noFill/>
            <a:miter lim="800000"/>
            <a:headEnd/>
            <a:tailEnd/>
          </a:ln>
        </p:spPr>
        <p:txBody>
          <a:bodyPr>
            <a:spAutoFit/>
          </a:bodyPr>
          <a:lstStyle/>
          <a:p>
            <a:pPr algn="ctr"/>
            <a:endParaRPr lang="es-EC" sz="3200" b="1">
              <a:latin typeface="Franklin Gothic Book" pitchFamily="34" charset="0"/>
            </a:endParaRPr>
          </a:p>
          <a:p>
            <a:r>
              <a:rPr lang="es-EC" sz="3200" b="1">
                <a:latin typeface="Franklin Gothic Book" pitchFamily="34" charset="0"/>
              </a:rPr>
              <a:t>1. Introducción</a:t>
            </a:r>
          </a:p>
          <a:p>
            <a:r>
              <a:rPr lang="es-EC" sz="3200" b="1">
                <a:latin typeface="Franklin Gothic Book" pitchFamily="34" charset="0"/>
              </a:rPr>
              <a:t>2. </a:t>
            </a:r>
            <a:r>
              <a:rPr lang="es-ES" sz="3200" b="1">
                <a:latin typeface="Franklin Gothic Book" pitchFamily="34" charset="0"/>
              </a:rPr>
              <a:t>Aspectos del Producto</a:t>
            </a:r>
            <a:endParaRPr lang="es-EC" sz="3200">
              <a:latin typeface="Franklin Gothic Book" pitchFamily="34" charset="0"/>
            </a:endParaRPr>
          </a:p>
          <a:p>
            <a:r>
              <a:rPr lang="es-ES" sz="3200" b="1">
                <a:latin typeface="Franklin Gothic Book" pitchFamily="34" charset="0"/>
              </a:rPr>
              <a:t>3. Análisis de la Situación</a:t>
            </a:r>
          </a:p>
          <a:p>
            <a:r>
              <a:rPr lang="es-ES" sz="3200" b="1">
                <a:latin typeface="Franklin Gothic Book" pitchFamily="34" charset="0"/>
              </a:rPr>
              <a:t>4.Estudio de Mercado</a:t>
            </a:r>
            <a:endParaRPr lang="es-EC" sz="3200">
              <a:latin typeface="Franklin Gothic Book" pitchFamily="34" charset="0"/>
            </a:endParaRPr>
          </a:p>
          <a:p>
            <a:r>
              <a:rPr lang="es-ES" sz="3200" b="1">
                <a:latin typeface="Franklin Gothic Book" pitchFamily="34" charset="0"/>
              </a:rPr>
              <a:t>5. Estudio Técnico</a:t>
            </a:r>
            <a:endParaRPr lang="es-EC" sz="3200">
              <a:latin typeface="Franklin Gothic Book" pitchFamily="34" charset="0"/>
            </a:endParaRPr>
          </a:p>
          <a:p>
            <a:r>
              <a:rPr lang="es-EC" sz="3200" b="1">
                <a:latin typeface="Franklin Gothic Book" pitchFamily="34" charset="0"/>
              </a:rPr>
              <a:t>6. Estudio Organizacional</a:t>
            </a:r>
          </a:p>
          <a:p>
            <a:r>
              <a:rPr lang="es-EC" sz="3200" b="1">
                <a:latin typeface="Franklin Gothic Book" pitchFamily="34" charset="0"/>
              </a:rPr>
              <a:t>7. Estudio Financiero</a:t>
            </a:r>
          </a:p>
          <a:p>
            <a:r>
              <a:rPr lang="es-EC" sz="3200" b="1">
                <a:latin typeface="Franklin Gothic Book" pitchFamily="34" charset="0"/>
              </a:rPr>
              <a:t>8. Conclusiones</a:t>
            </a:r>
          </a:p>
        </p:txBody>
      </p:sp>
      <p:sp>
        <p:nvSpPr>
          <p:cNvPr id="7" name="6 Rectángulo"/>
          <p:cNvSpPr/>
          <p:nvPr/>
        </p:nvSpPr>
        <p:spPr>
          <a:xfrm>
            <a:off x="1428728" y="285728"/>
            <a:ext cx="400052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INDICE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5844" name="6 CuadroTexto"/>
          <p:cNvSpPr txBox="1">
            <a:spLocks noChangeArrowheads="1"/>
          </p:cNvSpPr>
          <p:nvPr/>
        </p:nvSpPr>
        <p:spPr bwMode="auto">
          <a:xfrm>
            <a:off x="428625" y="1071563"/>
            <a:ext cx="8429625" cy="4678362"/>
          </a:xfrm>
          <a:prstGeom prst="rect">
            <a:avLst/>
          </a:prstGeom>
          <a:noFill/>
          <a:ln w="9525">
            <a:noFill/>
            <a:miter lim="800000"/>
            <a:headEnd/>
            <a:tailEnd/>
          </a:ln>
        </p:spPr>
        <p:txBody>
          <a:bodyPr>
            <a:spAutoFit/>
          </a:bodyPr>
          <a:lstStyle/>
          <a:p>
            <a:pPr>
              <a:buFont typeface="Wingdings" pitchFamily="2" charset="2"/>
              <a:buChar char="Ø"/>
            </a:pPr>
            <a:endParaRPr lang="es-ES" sz="2400" b="1">
              <a:latin typeface="Franklin Gothic Book" pitchFamily="34" charset="0"/>
            </a:endParaRPr>
          </a:p>
          <a:p>
            <a:pPr>
              <a:buFont typeface="Wingdings" pitchFamily="2" charset="2"/>
              <a:buChar char="Ø"/>
            </a:pPr>
            <a:r>
              <a:rPr lang="es-ES" sz="2400" b="1">
                <a:latin typeface="Franklin Gothic Book" pitchFamily="34" charset="0"/>
              </a:rPr>
              <a:t>Valor Actual Neto</a:t>
            </a:r>
            <a:endParaRPr lang="es-EC" sz="2400">
              <a:latin typeface="Franklin Gothic Book" pitchFamily="34" charset="0"/>
            </a:endParaRPr>
          </a:p>
          <a:p>
            <a:pPr algn="just"/>
            <a:r>
              <a:rPr lang="es-ES" sz="2400" b="1">
                <a:latin typeface="Franklin Gothic Book" pitchFamily="34" charset="0"/>
              </a:rPr>
              <a:t> </a:t>
            </a:r>
            <a:r>
              <a:rPr lang="es-ES">
                <a:latin typeface="Franklin Gothic Book" pitchFamily="34" charset="0"/>
              </a:rPr>
              <a:t>El Valor Presente Neto permite determinar si una inversión cumple con el objetivo  </a:t>
            </a:r>
          </a:p>
          <a:p>
            <a:pPr algn="just"/>
            <a:r>
              <a:rPr lang="es-ES">
                <a:latin typeface="Franklin Gothic Book" pitchFamily="34" charset="0"/>
              </a:rPr>
              <a:t> básico financiero; MAXIMIZAR la inversión.  El Valor Presente Neto permite    </a:t>
            </a:r>
          </a:p>
          <a:p>
            <a:pPr algn="just"/>
            <a:r>
              <a:rPr lang="es-ES">
                <a:latin typeface="Franklin Gothic Book" pitchFamily="34" charset="0"/>
              </a:rPr>
              <a:t> determinar si dicha inversión puede incrementar o reducir el valor del proyecto en </a:t>
            </a:r>
          </a:p>
          <a:p>
            <a:pPr algn="just"/>
            <a:r>
              <a:rPr lang="es-ES">
                <a:latin typeface="Franklin Gothic Book" pitchFamily="34" charset="0"/>
              </a:rPr>
              <a:t> cuestión.  </a:t>
            </a:r>
          </a:p>
          <a:p>
            <a:pPr algn="just"/>
            <a:endParaRPr lang="es-ES">
              <a:latin typeface="Franklin Gothic Book" pitchFamily="34" charset="0"/>
            </a:endParaRPr>
          </a:p>
          <a:p>
            <a:pPr algn="just"/>
            <a:r>
              <a:rPr lang="es-ES">
                <a:latin typeface="Franklin Gothic Book" pitchFamily="34" charset="0"/>
              </a:rPr>
              <a:t>El Van que obtuvimos es: </a:t>
            </a:r>
            <a:endParaRPr lang="es-EC">
              <a:latin typeface="Franklin Gothic Book" pitchFamily="34" charset="0"/>
            </a:endParaRPr>
          </a:p>
          <a:p>
            <a:pPr algn="just"/>
            <a:endParaRPr lang="es-EC">
              <a:latin typeface="Franklin Gothic Book" pitchFamily="34" charset="0"/>
            </a:endParaRPr>
          </a:p>
          <a:p>
            <a:endParaRPr lang="es-EC" sz="2400">
              <a:latin typeface="Franklin Gothic Book" pitchFamily="34" charset="0"/>
            </a:endParaRPr>
          </a:p>
          <a:p>
            <a:endParaRPr lang="es-EC" sz="2400">
              <a:latin typeface="Franklin Gothic Book" pitchFamily="34" charset="0"/>
            </a:endParaRPr>
          </a:p>
          <a:p>
            <a:endParaRPr lang="es-ES" sz="1400" b="1">
              <a:latin typeface="Franklin Gothic Book" pitchFamily="34" charset="0"/>
            </a:endParaRPr>
          </a:p>
          <a:p>
            <a:endParaRPr lang="es-ES" sz="1400" b="1">
              <a:latin typeface="Franklin Gothic Book" pitchFamily="34" charset="0"/>
            </a:endParaRPr>
          </a:p>
          <a:p>
            <a:r>
              <a:rPr lang="es-ES" b="1">
                <a:latin typeface="Franklin Gothic Book" pitchFamily="34" charset="0"/>
              </a:rPr>
              <a:t>         </a:t>
            </a:r>
          </a:p>
          <a:p>
            <a:endParaRPr lang="es-EC" sz="2400" b="1">
              <a:latin typeface="Franklin Gothic Book" pitchFamily="34" charset="0"/>
            </a:endParaRPr>
          </a:p>
        </p:txBody>
      </p:sp>
      <p:pic>
        <p:nvPicPr>
          <p:cNvPr id="35845" name="8 Imagen"/>
          <p:cNvPicPr>
            <a:picLocks noChangeAspect="1" noChangeArrowheads="1"/>
          </p:cNvPicPr>
          <p:nvPr/>
        </p:nvPicPr>
        <p:blipFill>
          <a:blip r:embed="rId3"/>
          <a:srcRect/>
          <a:stretch>
            <a:fillRect/>
          </a:stretch>
        </p:blipFill>
        <p:spPr bwMode="auto">
          <a:xfrm>
            <a:off x="2428875" y="4286250"/>
            <a:ext cx="4643438" cy="571500"/>
          </a:xfrm>
          <a:prstGeom prst="rect">
            <a:avLst/>
          </a:prstGeom>
          <a:noFill/>
          <a:ln w="9525">
            <a:noFill/>
            <a:miter lim="800000"/>
            <a:headEnd/>
            <a:tailEnd/>
          </a:ln>
        </p:spPr>
      </p:pic>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6868" name="6 CuadroTexto"/>
          <p:cNvSpPr txBox="1">
            <a:spLocks noChangeArrowheads="1"/>
          </p:cNvSpPr>
          <p:nvPr/>
        </p:nvSpPr>
        <p:spPr bwMode="auto">
          <a:xfrm>
            <a:off x="428625" y="1143000"/>
            <a:ext cx="8429625" cy="4954588"/>
          </a:xfrm>
          <a:prstGeom prst="rect">
            <a:avLst/>
          </a:prstGeom>
          <a:noFill/>
          <a:ln w="9525">
            <a:noFill/>
            <a:miter lim="800000"/>
            <a:headEnd/>
            <a:tailEnd/>
          </a:ln>
        </p:spPr>
        <p:txBody>
          <a:bodyPr>
            <a:spAutoFit/>
          </a:bodyPr>
          <a:lstStyle/>
          <a:p>
            <a:pPr>
              <a:buFont typeface="Wingdings" pitchFamily="2" charset="2"/>
              <a:buChar char="Ø"/>
            </a:pPr>
            <a:endParaRPr lang="es-ES" sz="2400" b="1">
              <a:latin typeface="Franklin Gothic Book" pitchFamily="34" charset="0"/>
            </a:endParaRPr>
          </a:p>
          <a:p>
            <a:pPr>
              <a:buFont typeface="Wingdings" pitchFamily="2" charset="2"/>
              <a:buChar char="Ø"/>
            </a:pPr>
            <a:r>
              <a:rPr lang="es-ES" sz="2400" b="1">
                <a:latin typeface="Franklin Gothic Book" pitchFamily="34" charset="0"/>
              </a:rPr>
              <a:t>Tasa Interna de Retorno</a:t>
            </a:r>
            <a:endParaRPr lang="es-EC" sz="2400">
              <a:latin typeface="Franklin Gothic Book" pitchFamily="34" charset="0"/>
            </a:endParaRPr>
          </a:p>
          <a:p>
            <a:pPr algn="just"/>
            <a:r>
              <a:rPr lang="es-ES" sz="2400" b="1">
                <a:latin typeface="Franklin Gothic Book" pitchFamily="34" charset="0"/>
              </a:rPr>
              <a:t> </a:t>
            </a:r>
            <a:r>
              <a:rPr lang="es-ES">
                <a:latin typeface="Franklin Gothic Book" pitchFamily="34" charset="0"/>
              </a:rPr>
              <a:t>La tasa interna de retorno también es conocida como la tasa de rentabilidad </a:t>
            </a:r>
          </a:p>
          <a:p>
            <a:pPr algn="just"/>
            <a:r>
              <a:rPr lang="es-ES">
                <a:latin typeface="Franklin Gothic Book" pitchFamily="34" charset="0"/>
              </a:rPr>
              <a:t> producto de la reinversión de los flujos netos de efectivo dentro de la operación </a:t>
            </a:r>
          </a:p>
          <a:p>
            <a:pPr algn="just"/>
            <a:r>
              <a:rPr lang="es-ES">
                <a:latin typeface="Franklin Gothic Book" pitchFamily="34" charset="0"/>
              </a:rPr>
              <a:t> propia del negocio y se expresa en porcentaje.</a:t>
            </a:r>
          </a:p>
          <a:p>
            <a:pPr algn="just"/>
            <a:r>
              <a:rPr lang="es-EC">
                <a:latin typeface="Franklin Gothic Book" pitchFamily="34" charset="0"/>
              </a:rPr>
              <a:t> </a:t>
            </a:r>
          </a:p>
          <a:p>
            <a:pPr algn="just"/>
            <a:r>
              <a:rPr lang="es-ES">
                <a:latin typeface="Franklin Gothic Book" pitchFamily="34" charset="0"/>
              </a:rPr>
              <a:t>Aplicando esta teoría al proyecto nos da como resultado una TIR de 31% lo que  </a:t>
            </a:r>
          </a:p>
          <a:p>
            <a:pPr algn="just"/>
            <a:r>
              <a:rPr lang="es-ES">
                <a:latin typeface="Franklin Gothic Book" pitchFamily="34" charset="0"/>
              </a:rPr>
              <a:t> significa que conviene llevar a cabo el proyecto porque este brinda una rentabilidad </a:t>
            </a:r>
          </a:p>
          <a:p>
            <a:pPr algn="just"/>
            <a:r>
              <a:rPr lang="es-ES">
                <a:latin typeface="Franklin Gothic Book" pitchFamily="34" charset="0"/>
              </a:rPr>
              <a:t> muy buena</a:t>
            </a:r>
          </a:p>
          <a:p>
            <a:pPr algn="just">
              <a:buFont typeface="Wingdings" pitchFamily="2" charset="2"/>
              <a:buChar char="Ø"/>
            </a:pPr>
            <a:r>
              <a:rPr lang="es-ES">
                <a:latin typeface="Franklin Gothic Book" pitchFamily="34" charset="0"/>
              </a:rPr>
              <a:t> </a:t>
            </a:r>
            <a:r>
              <a:rPr lang="es-ES" sz="2400" b="1">
                <a:latin typeface="Franklin Gothic Book" pitchFamily="34" charset="0"/>
              </a:rPr>
              <a:t>Playback</a:t>
            </a:r>
            <a:endParaRPr lang="es-EC" sz="2400">
              <a:latin typeface="Franklin Gothic Book" pitchFamily="34" charset="0"/>
            </a:endParaRPr>
          </a:p>
          <a:p>
            <a:pPr algn="just"/>
            <a:endParaRPr lang="es-EC">
              <a:latin typeface="Franklin Gothic Book" pitchFamily="34" charset="0"/>
            </a:endParaRPr>
          </a:p>
          <a:p>
            <a:endParaRPr lang="es-EC" sz="2400">
              <a:latin typeface="Franklin Gothic Book" pitchFamily="34" charset="0"/>
            </a:endParaRPr>
          </a:p>
          <a:p>
            <a:endParaRPr lang="es-ES" sz="1400" b="1">
              <a:latin typeface="Franklin Gothic Book" pitchFamily="34" charset="0"/>
            </a:endParaRPr>
          </a:p>
          <a:p>
            <a:endParaRPr lang="es-ES" sz="1400" b="1">
              <a:latin typeface="Franklin Gothic Book" pitchFamily="34" charset="0"/>
            </a:endParaRPr>
          </a:p>
          <a:p>
            <a:r>
              <a:rPr lang="es-ES" b="1">
                <a:latin typeface="Franklin Gothic Book" pitchFamily="34" charset="0"/>
              </a:rPr>
              <a:t>         </a:t>
            </a:r>
          </a:p>
          <a:p>
            <a:endParaRPr lang="es-EC" sz="2400" b="1">
              <a:latin typeface="Franklin Gothic Book" pitchFamily="34" charset="0"/>
            </a:endParaRPr>
          </a:p>
        </p:txBody>
      </p:sp>
      <p:pic>
        <p:nvPicPr>
          <p:cNvPr id="36869" name="5 Imagen"/>
          <p:cNvPicPr>
            <a:picLocks noChangeAspect="1" noChangeArrowheads="1"/>
          </p:cNvPicPr>
          <p:nvPr/>
        </p:nvPicPr>
        <p:blipFill>
          <a:blip r:embed="rId3"/>
          <a:srcRect/>
          <a:stretch>
            <a:fillRect/>
          </a:stretch>
        </p:blipFill>
        <p:spPr bwMode="auto">
          <a:xfrm>
            <a:off x="2143125" y="4143375"/>
            <a:ext cx="5357813" cy="2039938"/>
          </a:xfrm>
          <a:prstGeom prst="rect">
            <a:avLst/>
          </a:prstGeom>
          <a:noFill/>
          <a:ln w="9525">
            <a:noFill/>
            <a:miter lim="800000"/>
            <a:headEnd/>
            <a:tailEnd/>
          </a:ln>
        </p:spPr>
      </p:pic>
      <p:sp>
        <p:nvSpPr>
          <p:cNvPr id="9" name="8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ESTUDIO financiero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37892" name="10 CuadroTexto"/>
          <p:cNvSpPr txBox="1">
            <a:spLocks noChangeArrowheads="1"/>
          </p:cNvSpPr>
          <p:nvPr/>
        </p:nvSpPr>
        <p:spPr bwMode="auto">
          <a:xfrm>
            <a:off x="214313" y="571500"/>
            <a:ext cx="8358187" cy="6462713"/>
          </a:xfrm>
          <a:prstGeom prst="rect">
            <a:avLst/>
          </a:prstGeom>
          <a:noFill/>
          <a:ln w="9525">
            <a:noFill/>
            <a:miter lim="800000"/>
            <a:headEnd/>
            <a:tailEnd/>
          </a:ln>
        </p:spPr>
        <p:txBody>
          <a:bodyPr>
            <a:spAutoFit/>
          </a:bodyPr>
          <a:lstStyle/>
          <a:p>
            <a:endParaRPr lang="es-ES" dirty="0">
              <a:latin typeface="Franklin Gothic Book" pitchFamily="34" charset="0"/>
            </a:endParaRPr>
          </a:p>
          <a:p>
            <a:endParaRPr lang="es-ES" dirty="0">
              <a:latin typeface="Franklin Gothic Book" pitchFamily="34" charset="0"/>
            </a:endParaRPr>
          </a:p>
          <a:p>
            <a:endParaRPr lang="es-ES" dirty="0">
              <a:latin typeface="Franklin Gothic Book" pitchFamily="34" charset="0"/>
            </a:endParaRPr>
          </a:p>
          <a:p>
            <a:r>
              <a:rPr lang="es-ES" dirty="0">
                <a:latin typeface="Franklin Gothic Book" pitchFamily="34" charset="0"/>
              </a:rPr>
              <a:t>Una vez evaluado el Proyecto de Inversión para la producción y  </a:t>
            </a:r>
          </a:p>
          <a:p>
            <a:r>
              <a:rPr lang="es-ES" dirty="0">
                <a:latin typeface="Franklin Gothic Book" pitchFamily="34" charset="0"/>
              </a:rPr>
              <a:t>     comercialización de carne de pollo en la Provincia de Santa Elena, se puede  </a:t>
            </a:r>
          </a:p>
          <a:p>
            <a:r>
              <a:rPr lang="es-ES" dirty="0">
                <a:latin typeface="Franklin Gothic Book" pitchFamily="34" charset="0"/>
              </a:rPr>
              <a:t>     concluir que constituye una alternativa viable</a:t>
            </a:r>
          </a:p>
          <a:p>
            <a:endParaRPr lang="es-EC" dirty="0">
              <a:latin typeface="Franklin Gothic Book" pitchFamily="34" charset="0"/>
            </a:endParaRPr>
          </a:p>
          <a:p>
            <a:pPr>
              <a:buFont typeface="Wingdings" pitchFamily="2" charset="2"/>
              <a:buChar char="Ø"/>
            </a:pPr>
            <a:r>
              <a:rPr lang="es-ES" dirty="0">
                <a:latin typeface="Franklin Gothic Book" pitchFamily="34" charset="0"/>
              </a:rPr>
              <a:t> A pesar de los tabúes existente en el mercado por el consumo de la carne de   </a:t>
            </a:r>
          </a:p>
          <a:p>
            <a:r>
              <a:rPr lang="es-ES" dirty="0">
                <a:latin typeface="Franklin Gothic Book" pitchFamily="34" charset="0"/>
              </a:rPr>
              <a:t>    pollo, este llegará a todos los grupos sociales.</a:t>
            </a:r>
          </a:p>
          <a:p>
            <a:endParaRPr lang="es-EC" dirty="0">
              <a:latin typeface="Franklin Gothic Book" pitchFamily="34" charset="0"/>
            </a:endParaRPr>
          </a:p>
          <a:p>
            <a:pPr>
              <a:buFont typeface="Wingdings" pitchFamily="2" charset="2"/>
              <a:buChar char="Ø"/>
            </a:pPr>
            <a:r>
              <a:rPr lang="es-ES" dirty="0">
                <a:latin typeface="Franklin Gothic Book" pitchFamily="34" charset="0"/>
              </a:rPr>
              <a:t>En el plan de marketing se indica que es importante posicionarse destacando </a:t>
            </a:r>
          </a:p>
          <a:p>
            <a:r>
              <a:rPr lang="es-ES" dirty="0">
                <a:latin typeface="Franklin Gothic Book" pitchFamily="34" charset="0"/>
              </a:rPr>
              <a:t>   la calidad y presentación del producto a un precio atractivo para el consumidor.</a:t>
            </a:r>
          </a:p>
          <a:p>
            <a:endParaRPr lang="es-EC" dirty="0">
              <a:latin typeface="Franklin Gothic Book" pitchFamily="34" charset="0"/>
            </a:endParaRPr>
          </a:p>
          <a:p>
            <a:pPr>
              <a:buFont typeface="Wingdings" pitchFamily="2" charset="2"/>
              <a:buChar char="Ø"/>
            </a:pPr>
            <a:r>
              <a:rPr lang="es-ES" dirty="0">
                <a:latin typeface="Franklin Gothic Book" pitchFamily="34" charset="0"/>
              </a:rPr>
              <a:t>La publicidad es uno de los puntos más importantes para lograr el  </a:t>
            </a:r>
          </a:p>
          <a:p>
            <a:r>
              <a:rPr lang="es-ES" dirty="0">
                <a:latin typeface="Franklin Gothic Book" pitchFamily="34" charset="0"/>
              </a:rPr>
              <a:t>   posicionamiento de nuestro producto.</a:t>
            </a:r>
          </a:p>
          <a:p>
            <a:endParaRPr lang="es-EC" dirty="0">
              <a:latin typeface="Franklin Gothic Book" pitchFamily="34" charset="0"/>
            </a:endParaRPr>
          </a:p>
          <a:p>
            <a:pPr>
              <a:buFont typeface="Wingdings" pitchFamily="2" charset="2"/>
              <a:buChar char="Ø"/>
            </a:pPr>
            <a:r>
              <a:rPr lang="es-ES" dirty="0">
                <a:latin typeface="Franklin Gothic Book" pitchFamily="34" charset="0"/>
              </a:rPr>
              <a:t>El estudio financiero refleja la factibilidad del proyecto ya que se estima un VAN de  </a:t>
            </a:r>
          </a:p>
          <a:p>
            <a:r>
              <a:rPr lang="es-ES" dirty="0">
                <a:latin typeface="Franklin Gothic Book" pitchFamily="34" charset="0"/>
              </a:rPr>
              <a:t>   $ 43.370,23    y una TIR del 31%, lo que permite afirmar que es un negocio   </a:t>
            </a:r>
          </a:p>
          <a:p>
            <a:r>
              <a:rPr lang="es-ES" dirty="0">
                <a:latin typeface="Franklin Gothic Book" pitchFamily="34" charset="0"/>
              </a:rPr>
              <a:t>   rentable.</a:t>
            </a:r>
          </a:p>
          <a:p>
            <a:endParaRPr lang="es-EC" dirty="0">
              <a:latin typeface="Franklin Gothic Book" pitchFamily="34" charset="0"/>
            </a:endParaRPr>
          </a:p>
          <a:p>
            <a:pPr>
              <a:buFont typeface="Wingdings" pitchFamily="2" charset="2"/>
              <a:buChar char="Ø"/>
            </a:pPr>
            <a:r>
              <a:rPr lang="es-ES" dirty="0">
                <a:latin typeface="Franklin Gothic Book" pitchFamily="34" charset="0"/>
              </a:rPr>
              <a:t> El análisis de sensibilidad refleja que existe una probabilidad del 100% de que el          </a:t>
            </a:r>
          </a:p>
          <a:p>
            <a:r>
              <a:rPr lang="es-ES" dirty="0">
                <a:latin typeface="Franklin Gothic Book" pitchFamily="34" charset="0"/>
              </a:rPr>
              <a:t>    VAN sea mayor que cero; y que el VAN sea mayor que $43.370,23 dólares..</a:t>
            </a:r>
            <a:endParaRPr lang="es-EC" dirty="0">
              <a:latin typeface="Franklin Gothic Book" pitchFamily="34" charset="0"/>
            </a:endParaRPr>
          </a:p>
          <a:p>
            <a:r>
              <a:rPr lang="es-EC" dirty="0">
                <a:latin typeface="Franklin Gothic Book" pitchFamily="34" charset="0"/>
              </a:rPr>
              <a:t> </a:t>
            </a: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CONCLUSIONES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7" name="6 CuadroTexto"/>
          <p:cNvSpPr txBox="1"/>
          <p:nvPr/>
        </p:nvSpPr>
        <p:spPr>
          <a:xfrm>
            <a:off x="642938" y="1214438"/>
            <a:ext cx="7786687" cy="4000500"/>
          </a:xfrm>
          <a:prstGeom prst="rect">
            <a:avLst/>
          </a:prstGeom>
          <a:noFill/>
        </p:spPr>
        <p:txBody>
          <a:bodyPr>
            <a:spAutoFit/>
          </a:bodyPr>
          <a:lstStyle/>
          <a:p>
            <a:pPr marL="342900" indent="-342900" fontAlgn="auto">
              <a:spcBef>
                <a:spcPts val="0"/>
              </a:spcBef>
              <a:spcAft>
                <a:spcPts val="0"/>
              </a:spcAft>
              <a:defRPr/>
            </a:pPr>
            <a:r>
              <a:rPr lang="es-ES" dirty="0">
                <a:latin typeface="+mn-lt"/>
              </a:rPr>
              <a:t>      </a:t>
            </a:r>
          </a:p>
          <a:p>
            <a:pPr marL="342900" indent="-342900" fontAlgn="auto">
              <a:spcBef>
                <a:spcPts val="0"/>
              </a:spcBef>
              <a:spcAft>
                <a:spcPts val="0"/>
              </a:spcAft>
              <a:defRPr/>
            </a:pPr>
            <a:r>
              <a:rPr lang="es-ES" dirty="0">
                <a:latin typeface="+mn-lt"/>
              </a:rPr>
              <a:t>     </a:t>
            </a:r>
          </a:p>
          <a:p>
            <a:pPr marL="342900" indent="-342900" algn="just" fontAlgn="auto">
              <a:spcBef>
                <a:spcPts val="0"/>
              </a:spcBef>
              <a:spcAft>
                <a:spcPts val="0"/>
              </a:spcAft>
              <a:defRPr/>
            </a:pPr>
            <a:endParaRPr lang="es-ES" dirty="0">
              <a:latin typeface="+mn-lt"/>
            </a:endParaRPr>
          </a:p>
          <a:p>
            <a:pPr marL="342900" indent="-342900" algn="just" fontAlgn="auto">
              <a:spcBef>
                <a:spcPts val="0"/>
              </a:spcBef>
              <a:spcAft>
                <a:spcPts val="0"/>
              </a:spcAft>
              <a:defRPr/>
            </a:pPr>
            <a:r>
              <a:rPr lang="es-ES" dirty="0">
                <a:latin typeface="+mn-lt"/>
              </a:rPr>
              <a:t>El Ecuador se constituye como una de las actividades más relevantes en el contexto alimentario.</a:t>
            </a:r>
          </a:p>
          <a:p>
            <a:pPr marL="342900" indent="-342900" algn="just" fontAlgn="auto">
              <a:spcBef>
                <a:spcPts val="0"/>
              </a:spcBef>
              <a:spcAft>
                <a:spcPts val="0"/>
              </a:spcAft>
              <a:defRPr/>
            </a:pPr>
            <a:endParaRPr lang="es-ES" dirty="0">
              <a:latin typeface="+mn-lt"/>
            </a:endParaRPr>
          </a:p>
          <a:p>
            <a:pPr marL="342900" indent="-342900" algn="just" fontAlgn="auto">
              <a:spcBef>
                <a:spcPts val="0"/>
              </a:spcBef>
              <a:spcAft>
                <a:spcPts val="0"/>
              </a:spcAft>
              <a:defRPr/>
            </a:pPr>
            <a:r>
              <a:rPr lang="es-ES" dirty="0">
                <a:latin typeface="+mn-lt"/>
              </a:rPr>
              <a:t> A pesar de la situación política y económica que atraviesa el país el sector avícola registra un INCREMENTO EN EL CONSUMO DE CARNE DE POLLO.</a:t>
            </a:r>
          </a:p>
          <a:p>
            <a:pPr marL="742950" indent="-742950" algn="just" fontAlgn="auto">
              <a:spcBef>
                <a:spcPts val="0"/>
              </a:spcBef>
              <a:spcAft>
                <a:spcPts val="0"/>
              </a:spcAft>
              <a:defRPr/>
            </a:pPr>
            <a:endParaRPr lang="es-ES" dirty="0">
              <a:latin typeface="+mn-lt"/>
            </a:endParaRPr>
          </a:p>
          <a:p>
            <a:pPr marL="742950" indent="-742950" algn="just" fontAlgn="auto">
              <a:spcBef>
                <a:spcPts val="0"/>
              </a:spcBef>
              <a:spcAft>
                <a:spcPts val="0"/>
              </a:spcAft>
              <a:defRPr/>
            </a:pPr>
            <a:r>
              <a:rPr lang="es-ES" sz="2000" dirty="0">
                <a:latin typeface="+mn-lt"/>
              </a:rPr>
              <a:t> </a:t>
            </a:r>
            <a:r>
              <a:rPr lang="es-ES" dirty="0">
                <a:latin typeface="+mn-lt"/>
              </a:rPr>
              <a:t>Según estadísticas de la Corporación Nacional de Avicultores  (CONAVE),valor de la producción nacional de carne de pollo representa el 5.6% del PIB.</a:t>
            </a:r>
          </a:p>
          <a:p>
            <a:pPr marL="742950" indent="-742950" algn="just" fontAlgn="auto">
              <a:spcBef>
                <a:spcPts val="0"/>
              </a:spcBef>
              <a:spcAft>
                <a:spcPts val="0"/>
              </a:spcAft>
              <a:defRPr/>
            </a:pPr>
            <a:endParaRPr lang="es-ES" dirty="0">
              <a:latin typeface="+mn-lt"/>
            </a:endParaRPr>
          </a:p>
          <a:p>
            <a:pPr marL="742950" indent="-742950" algn="just" fontAlgn="auto">
              <a:spcBef>
                <a:spcPts val="0"/>
              </a:spcBef>
              <a:spcAft>
                <a:spcPts val="0"/>
              </a:spcAft>
              <a:defRPr/>
            </a:pPr>
            <a:r>
              <a:rPr lang="es-ES" dirty="0">
                <a:latin typeface="+mn-lt"/>
              </a:rPr>
              <a:t>       </a:t>
            </a:r>
          </a:p>
        </p:txBody>
      </p:sp>
      <p:sp>
        <p:nvSpPr>
          <p:cNvPr id="6" name="5 Rectángulo"/>
          <p:cNvSpPr/>
          <p:nvPr/>
        </p:nvSpPr>
        <p:spPr>
          <a:xfrm>
            <a:off x="1214414" y="428604"/>
            <a:ext cx="450059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a:t>
            </a:r>
            <a:r>
              <a:rPr lang="es-E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INTRODUCCIÓN</a:t>
            </a:r>
            <a:endPar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11269" name="9 CuadroTexto"/>
          <p:cNvSpPr txBox="1">
            <a:spLocks noChangeArrowheads="1"/>
          </p:cNvSpPr>
          <p:nvPr/>
        </p:nvSpPr>
        <p:spPr bwMode="auto">
          <a:xfrm>
            <a:off x="714375" y="1857375"/>
            <a:ext cx="3714750" cy="5354638"/>
          </a:xfrm>
          <a:prstGeom prst="rect">
            <a:avLst/>
          </a:prstGeom>
          <a:noFill/>
          <a:ln w="9525">
            <a:noFill/>
            <a:miter lim="800000"/>
            <a:headEnd/>
            <a:tailEnd/>
          </a:ln>
        </p:spPr>
        <p:txBody>
          <a:bodyPr>
            <a:spAutoFit/>
          </a:bodyPr>
          <a:lstStyle/>
          <a:p>
            <a:endParaRPr lang="es-EC">
              <a:latin typeface="Franklin Gothic Book" pitchFamily="34" charset="0"/>
            </a:endParaRPr>
          </a:p>
          <a:p>
            <a:pPr algn="just">
              <a:buFont typeface="Wingdings" pitchFamily="2" charset="2"/>
              <a:buChar char="Ø"/>
            </a:pPr>
            <a:r>
              <a:rPr lang="es-ES" b="1">
                <a:latin typeface="Franklin Gothic Book" pitchFamily="34" charset="0"/>
              </a:rPr>
              <a:t>Planteamiento del Problema</a:t>
            </a:r>
          </a:p>
          <a:p>
            <a:pPr algn="just"/>
            <a:endParaRPr lang="es-ES">
              <a:latin typeface="Franklin Gothic Book" pitchFamily="34" charset="0"/>
            </a:endParaRPr>
          </a:p>
          <a:p>
            <a:pPr algn="just"/>
            <a:r>
              <a:rPr lang="es-ES">
                <a:latin typeface="Franklin Gothic Book" pitchFamily="34" charset="0"/>
              </a:rPr>
              <a:t>En el Ecuador la producción de carne de pollo es de mayor  importancia debido a que existe una gran demanda de la población por las carnes blancas, en la provincia de Santa Elena en  la actualidad tiene un déficit de comercialización en lo que es la Industria avícola, este proyecto ayudara al crecimiento económico de su población.</a:t>
            </a:r>
          </a:p>
          <a:p>
            <a:pPr algn="just"/>
            <a:endParaRPr lang="es-EC">
              <a:latin typeface="Franklin Gothic Book" pitchFamily="34" charset="0"/>
            </a:endParaRPr>
          </a:p>
          <a:p>
            <a:endParaRPr lang="es-ES" b="1">
              <a:latin typeface="Franklin Gothic Book" pitchFamily="34" charset="0"/>
            </a:endParaRPr>
          </a:p>
          <a:p>
            <a:endParaRPr lang="es-EC">
              <a:latin typeface="Franklin Gothic Book" pitchFamily="34" charset="0"/>
            </a:endParaRPr>
          </a:p>
          <a:p>
            <a:endParaRPr lang="es-EC">
              <a:latin typeface="Franklin Gothic Book" pitchFamily="34" charset="0"/>
            </a:endParaRPr>
          </a:p>
          <a:p>
            <a:pPr algn="just"/>
            <a:endParaRPr lang="es-EC">
              <a:latin typeface="Franklin Gothic Book" pitchFamily="34" charset="0"/>
            </a:endParaRPr>
          </a:p>
          <a:p>
            <a:endParaRPr lang="es-EC">
              <a:latin typeface="Franklin Gothic Book" pitchFamily="34" charset="0"/>
            </a:endParaRP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ASPECTOS DEL PRODUCTO</a:t>
            </a:r>
          </a:p>
        </p:txBody>
      </p:sp>
      <p:pic>
        <p:nvPicPr>
          <p:cNvPr id="7" name="6 Imagen"/>
          <p:cNvPicPr/>
          <p:nvPr/>
        </p:nvPicPr>
        <p:blipFill>
          <a:blip r:embed="rId3"/>
          <a:srcRect/>
          <a:stretch>
            <a:fillRect/>
          </a:stretch>
        </p:blipFill>
        <p:spPr bwMode="auto">
          <a:xfrm>
            <a:off x="4643438" y="2071678"/>
            <a:ext cx="4214842" cy="4286280"/>
          </a:xfrm>
          <a:prstGeom prst="rect">
            <a:avLst/>
          </a:prstGeom>
          <a:noFill/>
          <a:ln w="9525">
            <a:noFill/>
            <a:miter lim="800000"/>
            <a:headEnd/>
            <a:tailEnd/>
          </a:ln>
          <a:effectLst>
            <a:glow rad="101600">
              <a:schemeClr val="accent2">
                <a:satMod val="175000"/>
                <a:alpha val="40000"/>
              </a:schemeClr>
            </a:glo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9" name="8 CuadroTexto"/>
          <p:cNvSpPr txBox="1"/>
          <p:nvPr/>
        </p:nvSpPr>
        <p:spPr>
          <a:xfrm>
            <a:off x="1357313" y="455613"/>
            <a:ext cx="6215062" cy="800100"/>
          </a:xfrm>
          <a:prstGeom prst="rect">
            <a:avLst/>
          </a:prstGeom>
          <a:noFill/>
        </p:spPr>
        <p:txBody>
          <a:bodyPr>
            <a:spAutoFit/>
          </a:bodyPr>
          <a:lstStyle/>
          <a:p>
            <a:pPr algn="ctr" fontAlgn="auto">
              <a:spcBef>
                <a:spcPts val="0"/>
              </a:spcBef>
              <a:spcAft>
                <a:spcPts val="0"/>
              </a:spcAft>
              <a:defRPr/>
            </a:pPr>
            <a:endParaRPr lang="es-ES" sz="2800" dirty="0">
              <a:solidFill>
                <a:schemeClr val="tx1">
                  <a:lumMod val="95000"/>
                  <a:lumOff val="5000"/>
                </a:schemeClr>
              </a:solidFill>
              <a:latin typeface="+mn-lt"/>
            </a:endParaRPr>
          </a:p>
          <a:p>
            <a:pPr fontAlgn="auto">
              <a:spcBef>
                <a:spcPts val="0"/>
              </a:spcBef>
              <a:spcAft>
                <a:spcPts val="0"/>
              </a:spcAft>
              <a:defRPr/>
            </a:pPr>
            <a:endParaRPr lang="es-EC" dirty="0">
              <a:latin typeface="+mn-lt"/>
            </a:endParaRPr>
          </a:p>
        </p:txBody>
      </p:sp>
      <p:sp>
        <p:nvSpPr>
          <p:cNvPr id="12293" name="9 CuadroTexto"/>
          <p:cNvSpPr txBox="1">
            <a:spLocks noChangeArrowheads="1"/>
          </p:cNvSpPr>
          <p:nvPr/>
        </p:nvSpPr>
        <p:spPr bwMode="auto">
          <a:xfrm>
            <a:off x="571500" y="1285875"/>
            <a:ext cx="7715250" cy="3386138"/>
          </a:xfrm>
          <a:prstGeom prst="rect">
            <a:avLst/>
          </a:prstGeom>
          <a:noFill/>
          <a:ln w="9525">
            <a:noFill/>
            <a:miter lim="800000"/>
            <a:headEnd/>
            <a:tailEnd/>
          </a:ln>
        </p:spPr>
        <p:txBody>
          <a:bodyPr>
            <a:spAutoFit/>
          </a:bodyPr>
          <a:lstStyle/>
          <a:p>
            <a:endParaRPr lang="es-ES" b="1">
              <a:latin typeface="Franklin Gothic Book" pitchFamily="34" charset="0"/>
            </a:endParaRPr>
          </a:p>
          <a:p>
            <a:pPr>
              <a:buFont typeface="Wingdings" pitchFamily="2" charset="2"/>
              <a:buChar char="Ø"/>
            </a:pPr>
            <a:r>
              <a:rPr lang="es-ES" sz="2400" b="1">
                <a:latin typeface="Franklin Gothic Book" pitchFamily="34" charset="0"/>
              </a:rPr>
              <a:t>Justificación</a:t>
            </a:r>
          </a:p>
          <a:p>
            <a:endParaRPr lang="es-ES" b="1">
              <a:latin typeface="Franklin Gothic Book" pitchFamily="34" charset="0"/>
            </a:endParaRPr>
          </a:p>
          <a:p>
            <a:pPr algn="just"/>
            <a:r>
              <a:rPr lang="es-EC">
                <a:ea typeface="Times New Roman" pitchFamily="18" charset="0"/>
                <a:cs typeface="Arial" charset="0"/>
              </a:rPr>
              <a:t>Esta es la justificación de que la carne de pollo no difiere demasiado en su aspecto con relación a las otras carnes, la grasa se distingue por ser bien blanca y ostentar reducidos contenidos de colesterol,</a:t>
            </a:r>
            <a:endParaRPr lang="es-EC" sz="1100">
              <a:cs typeface="Arial" charset="0"/>
            </a:endParaRPr>
          </a:p>
          <a:p>
            <a:pPr algn="just" eaLnBrk="0" hangingPunct="0"/>
            <a:r>
              <a:rPr lang="es-EC">
                <a:cs typeface="Times New Roman" pitchFamily="18" charset="0"/>
              </a:rPr>
              <a:t>razón por la cual, actualmente es recomendada por nutricionistas de los países centrales. </a:t>
            </a:r>
          </a:p>
          <a:p>
            <a:pPr algn="just" eaLnBrk="0" hangingPunct="0"/>
            <a:endParaRPr lang="es-EC" sz="2800">
              <a:cs typeface="Arial" charset="0"/>
            </a:endParaRPr>
          </a:p>
          <a:p>
            <a:endParaRPr lang="es-EC">
              <a:latin typeface="Franklin Gothic Book" pitchFamily="34" charset="0"/>
            </a:endParaRPr>
          </a:p>
          <a:p>
            <a:endParaRPr lang="es-EC">
              <a:latin typeface="Franklin Gothic Book" pitchFamily="34" charset="0"/>
            </a:endParaRPr>
          </a:p>
        </p:txBody>
      </p:sp>
      <p:pic>
        <p:nvPicPr>
          <p:cNvPr id="7" name="6 Imagen"/>
          <p:cNvPicPr/>
          <p:nvPr/>
        </p:nvPicPr>
        <p:blipFill>
          <a:blip r:embed="rId3"/>
          <a:srcRect/>
          <a:stretch>
            <a:fillRect/>
          </a:stretch>
        </p:blipFill>
        <p:spPr bwMode="auto">
          <a:xfrm>
            <a:off x="1142976" y="4000504"/>
            <a:ext cx="7429552" cy="2286016"/>
          </a:xfrm>
          <a:prstGeom prst="rect">
            <a:avLst/>
          </a:prstGeom>
          <a:noFill/>
          <a:ln w="9525">
            <a:noFill/>
            <a:miter lim="800000"/>
            <a:headEnd/>
            <a:tailEnd/>
          </a:ln>
          <a:effectLst>
            <a:glow rad="63500">
              <a:schemeClr val="accent1">
                <a:satMod val="175000"/>
                <a:alpha val="40000"/>
              </a:schemeClr>
            </a:glow>
          </a:effectLst>
        </p:spPr>
      </p:pic>
      <p:sp>
        <p:nvSpPr>
          <p:cNvPr id="11" name="10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ASPECTOS DEL PRODUCTO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3316" name="9 CuadroTexto"/>
          <p:cNvSpPr txBox="1">
            <a:spLocks noChangeArrowheads="1"/>
          </p:cNvSpPr>
          <p:nvPr/>
        </p:nvSpPr>
        <p:spPr bwMode="auto">
          <a:xfrm>
            <a:off x="428625" y="1143000"/>
            <a:ext cx="8072438" cy="2770188"/>
          </a:xfrm>
          <a:prstGeom prst="rect">
            <a:avLst/>
          </a:prstGeom>
          <a:noFill/>
          <a:ln w="9525">
            <a:noFill/>
            <a:miter lim="800000"/>
            <a:headEnd/>
            <a:tailEnd/>
          </a:ln>
        </p:spPr>
        <p:txBody>
          <a:bodyPr>
            <a:spAutoFit/>
          </a:bodyPr>
          <a:lstStyle/>
          <a:p>
            <a:endParaRPr lang="es-ES" sz="2000" b="1">
              <a:latin typeface="Franklin Gothic Book" pitchFamily="34" charset="0"/>
            </a:endParaRPr>
          </a:p>
          <a:p>
            <a:pPr>
              <a:buFont typeface="Wingdings" pitchFamily="2" charset="2"/>
              <a:buChar char="Ø"/>
            </a:pPr>
            <a:r>
              <a:rPr lang="es-ES" sz="2400" b="1">
                <a:latin typeface="Franklin Gothic Book" pitchFamily="34" charset="0"/>
              </a:rPr>
              <a:t>Características del Producto</a:t>
            </a:r>
          </a:p>
          <a:p>
            <a:r>
              <a:rPr lang="es-ES" sz="1400" b="1">
                <a:latin typeface="Franklin Gothic Book" pitchFamily="34" charset="0"/>
              </a:rPr>
              <a:t>                </a:t>
            </a:r>
          </a:p>
          <a:p>
            <a:r>
              <a:rPr lang="es-ES" sz="2000" b="1">
                <a:latin typeface="Franklin Gothic Book" pitchFamily="34" charset="0"/>
              </a:rPr>
              <a:t>Definición del Producto                     </a:t>
            </a:r>
          </a:p>
          <a:p>
            <a:endParaRPr lang="es-ES" sz="1400" b="1">
              <a:latin typeface="Franklin Gothic Book" pitchFamily="34" charset="0"/>
            </a:endParaRPr>
          </a:p>
          <a:p>
            <a:endParaRPr lang="es-ES" b="1">
              <a:latin typeface="Franklin Gothic Book" pitchFamily="34" charset="0"/>
            </a:endParaRPr>
          </a:p>
          <a:p>
            <a:pPr algn="just" eaLnBrk="0" hangingPunct="0"/>
            <a:endParaRPr lang="es-EC" sz="2800">
              <a:cs typeface="Arial" charset="0"/>
            </a:endParaRPr>
          </a:p>
          <a:p>
            <a:endParaRPr lang="es-EC">
              <a:latin typeface="Franklin Gothic Book" pitchFamily="34" charset="0"/>
            </a:endParaRPr>
          </a:p>
          <a:p>
            <a:endParaRPr lang="es-EC">
              <a:latin typeface="Franklin Gothic Book" pitchFamily="34" charset="0"/>
            </a:endParaRPr>
          </a:p>
        </p:txBody>
      </p:sp>
      <p:pic>
        <p:nvPicPr>
          <p:cNvPr id="13317" name="5 Imagen"/>
          <p:cNvPicPr>
            <a:picLocks noChangeAspect="1" noChangeArrowheads="1"/>
          </p:cNvPicPr>
          <p:nvPr/>
        </p:nvPicPr>
        <p:blipFill>
          <a:blip r:embed="rId3"/>
          <a:srcRect/>
          <a:stretch>
            <a:fillRect/>
          </a:stretch>
        </p:blipFill>
        <p:spPr bwMode="auto">
          <a:xfrm>
            <a:off x="428625" y="2714625"/>
            <a:ext cx="2857500" cy="2928938"/>
          </a:xfrm>
          <a:prstGeom prst="rect">
            <a:avLst/>
          </a:prstGeom>
          <a:noFill/>
          <a:ln w="9525">
            <a:noFill/>
            <a:miter lim="800000"/>
            <a:headEnd/>
            <a:tailEnd/>
          </a:ln>
        </p:spPr>
      </p:pic>
      <p:sp>
        <p:nvSpPr>
          <p:cNvPr id="13318" name="6 Rectángulo"/>
          <p:cNvSpPr>
            <a:spLocks noChangeArrowheads="1"/>
          </p:cNvSpPr>
          <p:nvPr/>
        </p:nvSpPr>
        <p:spPr bwMode="auto">
          <a:xfrm>
            <a:off x="4643438" y="2071688"/>
            <a:ext cx="2571750" cy="369887"/>
          </a:xfrm>
          <a:prstGeom prst="rect">
            <a:avLst/>
          </a:prstGeom>
          <a:noFill/>
          <a:ln w="9525">
            <a:noFill/>
            <a:miter lim="800000"/>
            <a:headEnd/>
            <a:tailEnd/>
          </a:ln>
        </p:spPr>
        <p:txBody>
          <a:bodyPr>
            <a:spAutoFit/>
          </a:bodyPr>
          <a:lstStyle/>
          <a:p>
            <a:r>
              <a:rPr lang="es-ES" sz="1400" b="1">
                <a:latin typeface="Franklin Gothic Book" pitchFamily="34" charset="0"/>
              </a:rPr>
              <a:t>Ventajas de la Carne de </a:t>
            </a:r>
            <a:r>
              <a:rPr lang="es-ES" b="1">
                <a:latin typeface="Franklin Gothic Book" pitchFamily="34" charset="0"/>
              </a:rPr>
              <a:t>Pollo</a:t>
            </a:r>
            <a:endParaRPr lang="es-EC" sz="1400">
              <a:latin typeface="Franklin Gothic Book" pitchFamily="34" charset="0"/>
            </a:endParaRPr>
          </a:p>
        </p:txBody>
      </p:sp>
      <p:pic>
        <p:nvPicPr>
          <p:cNvPr id="13319" name="10 Imagen"/>
          <p:cNvPicPr>
            <a:picLocks noChangeAspect="1" noChangeArrowheads="1"/>
          </p:cNvPicPr>
          <p:nvPr/>
        </p:nvPicPr>
        <p:blipFill>
          <a:blip r:embed="rId4"/>
          <a:srcRect/>
          <a:stretch>
            <a:fillRect/>
          </a:stretch>
        </p:blipFill>
        <p:spPr bwMode="auto">
          <a:xfrm>
            <a:off x="3571875" y="2500313"/>
            <a:ext cx="5214938" cy="2170112"/>
          </a:xfrm>
          <a:prstGeom prst="rect">
            <a:avLst/>
          </a:prstGeom>
          <a:noFill/>
          <a:ln w="9525">
            <a:noFill/>
            <a:miter lim="800000"/>
            <a:headEnd/>
            <a:tailEnd/>
          </a:ln>
        </p:spPr>
      </p:pic>
      <p:sp>
        <p:nvSpPr>
          <p:cNvPr id="13320" name="13 Rectángulo"/>
          <p:cNvSpPr>
            <a:spLocks noChangeArrowheads="1"/>
          </p:cNvSpPr>
          <p:nvPr/>
        </p:nvSpPr>
        <p:spPr bwMode="auto">
          <a:xfrm>
            <a:off x="3571875" y="4786313"/>
            <a:ext cx="2827338" cy="307975"/>
          </a:xfrm>
          <a:prstGeom prst="rect">
            <a:avLst/>
          </a:prstGeom>
          <a:noFill/>
          <a:ln w="9525">
            <a:noFill/>
            <a:miter lim="800000"/>
            <a:headEnd/>
            <a:tailEnd/>
          </a:ln>
        </p:spPr>
        <p:txBody>
          <a:bodyPr wrap="none">
            <a:spAutoFit/>
          </a:bodyPr>
          <a:lstStyle/>
          <a:p>
            <a:r>
              <a:rPr lang="es-ES" sz="1400" b="1">
                <a:ea typeface="Calibri" pitchFamily="34" charset="0"/>
                <a:cs typeface="Arial" charset="0"/>
              </a:rPr>
              <a:t>Principales líneas del producto</a:t>
            </a:r>
            <a:endParaRPr lang="es-EC" sz="1400">
              <a:ea typeface="Calibri" pitchFamily="34" charset="0"/>
              <a:cs typeface="Arial" charset="0"/>
            </a:endParaRPr>
          </a:p>
        </p:txBody>
      </p:sp>
      <p:pic>
        <p:nvPicPr>
          <p:cNvPr id="13321" name="14 Imagen"/>
          <p:cNvPicPr>
            <a:picLocks noChangeAspect="1" noChangeArrowheads="1"/>
          </p:cNvPicPr>
          <p:nvPr/>
        </p:nvPicPr>
        <p:blipFill>
          <a:blip r:embed="rId5"/>
          <a:srcRect/>
          <a:stretch>
            <a:fillRect/>
          </a:stretch>
        </p:blipFill>
        <p:spPr bwMode="auto">
          <a:xfrm>
            <a:off x="3643313" y="5143500"/>
            <a:ext cx="3714750" cy="1500188"/>
          </a:xfrm>
          <a:prstGeom prst="rect">
            <a:avLst/>
          </a:prstGeom>
          <a:noFill/>
          <a:ln w="9525">
            <a:noFill/>
            <a:miter lim="800000"/>
            <a:headEnd/>
            <a:tailEnd/>
          </a:ln>
        </p:spPr>
      </p:pic>
      <p:sp>
        <p:nvSpPr>
          <p:cNvPr id="12" name="11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ASPECTOS DEL PRODUCTO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4340" name="9 CuadroTexto"/>
          <p:cNvSpPr txBox="1">
            <a:spLocks noChangeArrowheads="1"/>
          </p:cNvSpPr>
          <p:nvPr/>
        </p:nvSpPr>
        <p:spPr bwMode="auto">
          <a:xfrm>
            <a:off x="500063" y="1285875"/>
            <a:ext cx="7929562" cy="5416550"/>
          </a:xfrm>
          <a:prstGeom prst="rect">
            <a:avLst/>
          </a:prstGeom>
          <a:noFill/>
          <a:ln w="9525">
            <a:noFill/>
            <a:miter lim="800000"/>
            <a:headEnd/>
            <a:tailEnd/>
          </a:ln>
        </p:spPr>
        <p:txBody>
          <a:bodyPr>
            <a:spAutoFit/>
          </a:bodyPr>
          <a:lstStyle/>
          <a:p>
            <a:r>
              <a:rPr lang="es-ES" b="1">
                <a:latin typeface="Franklin Gothic Book" pitchFamily="34" charset="0"/>
              </a:rPr>
              <a:t>Análisis Foda del Sector Avícola</a:t>
            </a:r>
          </a:p>
          <a:p>
            <a:r>
              <a:rPr lang="es-EC">
                <a:latin typeface="Franklin Gothic Book" pitchFamily="34" charset="0"/>
              </a:rPr>
              <a:t>      </a:t>
            </a:r>
            <a:r>
              <a:rPr lang="es-EC" sz="1400" b="1">
                <a:latin typeface="Franklin Gothic Book" pitchFamily="34" charset="0"/>
              </a:rPr>
              <a:t>     </a:t>
            </a:r>
            <a:r>
              <a:rPr lang="es-ES" sz="1400" b="1">
                <a:latin typeface="Franklin Gothic Book" pitchFamily="34" charset="0"/>
              </a:rPr>
              <a:t>FORTALEZAS</a:t>
            </a:r>
            <a:endParaRPr lang="es-EC">
              <a:latin typeface="Franklin Gothic Book" pitchFamily="34" charset="0"/>
            </a:endParaRPr>
          </a:p>
          <a:p>
            <a:r>
              <a:rPr lang="es-EC" sz="1400">
                <a:latin typeface="Franklin Gothic Book" pitchFamily="34" charset="0"/>
              </a:rPr>
              <a:t>             *Como principal fortaleza se puede el producto es  considerado sano</a:t>
            </a:r>
          </a:p>
          <a:p>
            <a:r>
              <a:rPr lang="es-EC" sz="1400">
                <a:latin typeface="Franklin Gothic Book" pitchFamily="34" charset="0"/>
              </a:rPr>
              <a:t>             *La carne de ave tiene un mayor contenido de proteínas en relación con otras carnes  </a:t>
            </a:r>
          </a:p>
          <a:p>
            <a:r>
              <a:rPr lang="es-EC" sz="1400">
                <a:latin typeface="Franklin Gothic Book" pitchFamily="34" charset="0"/>
              </a:rPr>
              <a:t>             *No tiene ninguna enfermedad contagiosa que pueda poner en peligro la salud del ser  humano. </a:t>
            </a:r>
          </a:p>
          <a:p>
            <a:r>
              <a:rPr lang="es-EC" sz="1400">
                <a:latin typeface="Franklin Gothic Book" pitchFamily="34" charset="0"/>
              </a:rPr>
              <a:t> </a:t>
            </a:r>
          </a:p>
          <a:p>
            <a:r>
              <a:rPr lang="es-EC" sz="1400">
                <a:latin typeface="Franklin Gothic Book" pitchFamily="34" charset="0"/>
              </a:rPr>
              <a:t>             </a:t>
            </a:r>
            <a:r>
              <a:rPr lang="es-ES" sz="1400" b="1">
                <a:latin typeface="Franklin Gothic Book" pitchFamily="34" charset="0"/>
              </a:rPr>
              <a:t>OPORTUNIDADES</a:t>
            </a:r>
            <a:endParaRPr lang="es-EC" sz="1400">
              <a:latin typeface="Franklin Gothic Book" pitchFamily="34" charset="0"/>
            </a:endParaRPr>
          </a:p>
          <a:p>
            <a:r>
              <a:rPr lang="es-EC" sz="1400">
                <a:latin typeface="Franklin Gothic Book" pitchFamily="34" charset="0"/>
              </a:rPr>
              <a:t>             *Conocer los principales gusto y preferencia de los clientes</a:t>
            </a:r>
          </a:p>
          <a:p>
            <a:r>
              <a:rPr lang="es-EC" sz="1400">
                <a:latin typeface="Franklin Gothic Book" pitchFamily="34" charset="0"/>
              </a:rPr>
              <a:t>             *Expandirse a otras ciudades</a:t>
            </a:r>
          </a:p>
          <a:p>
            <a:r>
              <a:rPr lang="es-EC" sz="1400">
                <a:latin typeface="Franklin Gothic Book" pitchFamily="34" charset="0"/>
              </a:rPr>
              <a:t>             *La demanda local puede incrementarse de manera importante</a:t>
            </a:r>
          </a:p>
          <a:p>
            <a:r>
              <a:rPr lang="es-ES" sz="1400">
                <a:latin typeface="Franklin Gothic Book" pitchFamily="34" charset="0"/>
              </a:rPr>
              <a:t> </a:t>
            </a:r>
            <a:endParaRPr lang="es-EC" sz="1400">
              <a:latin typeface="Franklin Gothic Book" pitchFamily="34" charset="0"/>
            </a:endParaRPr>
          </a:p>
          <a:p>
            <a:r>
              <a:rPr lang="es-ES" sz="1400" b="1">
                <a:latin typeface="Franklin Gothic Book" pitchFamily="34" charset="0"/>
              </a:rPr>
              <a:t>            DEBILIDADES</a:t>
            </a:r>
            <a:endParaRPr lang="es-EC" sz="1400">
              <a:latin typeface="Franklin Gothic Book" pitchFamily="34" charset="0"/>
            </a:endParaRPr>
          </a:p>
          <a:p>
            <a:r>
              <a:rPr lang="es-ES" sz="1400" b="1">
                <a:latin typeface="Franklin Gothic Book" pitchFamily="34" charset="0"/>
              </a:rPr>
              <a:t> </a:t>
            </a:r>
            <a:r>
              <a:rPr lang="es-EC" sz="1400" b="1">
                <a:latin typeface="Franklin Gothic Book" pitchFamily="34" charset="0"/>
              </a:rPr>
              <a:t>           * </a:t>
            </a:r>
            <a:r>
              <a:rPr lang="es-EC" sz="1400">
                <a:latin typeface="Franklin Gothic Book" pitchFamily="34" charset="0"/>
              </a:rPr>
              <a:t>El mercado local no conoce las bondades alimenticias y nutritivas de la carne de Pollo.</a:t>
            </a:r>
          </a:p>
          <a:p>
            <a:r>
              <a:rPr lang="es-EC" sz="1400">
                <a:latin typeface="Franklin Gothic Book" pitchFamily="34" charset="0"/>
              </a:rPr>
              <a:t>             * Falta de contacto con proveedores</a:t>
            </a:r>
          </a:p>
          <a:p>
            <a:r>
              <a:rPr lang="es-EC" sz="1400">
                <a:latin typeface="Franklin Gothic Book" pitchFamily="34" charset="0"/>
              </a:rPr>
              <a:t>             * No tener la confianza como producto nuevo en el mercado.</a:t>
            </a:r>
          </a:p>
          <a:p>
            <a:r>
              <a:rPr lang="es-EC" sz="1400">
                <a:latin typeface="Franklin Gothic Book" pitchFamily="34" charset="0"/>
              </a:rPr>
              <a:t>             * Alta tendencia a consumir otras carnes</a:t>
            </a:r>
          </a:p>
          <a:p>
            <a:r>
              <a:rPr lang="es-ES" sz="1400">
                <a:latin typeface="Franklin Gothic Book" pitchFamily="34" charset="0"/>
              </a:rPr>
              <a:t> </a:t>
            </a:r>
            <a:endParaRPr lang="es-EC" sz="1400">
              <a:latin typeface="Franklin Gothic Book" pitchFamily="34" charset="0"/>
            </a:endParaRPr>
          </a:p>
          <a:p>
            <a:r>
              <a:rPr lang="es-EC" sz="1400">
                <a:latin typeface="Franklin Gothic Book" pitchFamily="34" charset="0"/>
              </a:rPr>
              <a:t>             </a:t>
            </a:r>
            <a:r>
              <a:rPr lang="es-ES" sz="1400" b="1">
                <a:latin typeface="Franklin Gothic Book" pitchFamily="34" charset="0"/>
              </a:rPr>
              <a:t>AMENAZAS</a:t>
            </a:r>
          </a:p>
          <a:p>
            <a:r>
              <a:rPr lang="es-ES" sz="1400">
                <a:latin typeface="Franklin Gothic Book" pitchFamily="34" charset="0"/>
              </a:rPr>
              <a:t>             *Los productos que ya se encuentran en el mercado, entre ellos esta: Mrs. pollo, pollo piedra,  </a:t>
            </a:r>
          </a:p>
          <a:p>
            <a:r>
              <a:rPr lang="es-ES" sz="1400">
                <a:latin typeface="Franklin Gothic Book" pitchFamily="34" charset="0"/>
              </a:rPr>
              <a:t>               otros etc.</a:t>
            </a:r>
            <a:endParaRPr lang="es-EC" sz="1400">
              <a:latin typeface="Franklin Gothic Book" pitchFamily="34" charset="0"/>
            </a:endParaRPr>
          </a:p>
          <a:p>
            <a:r>
              <a:rPr lang="es-ES" sz="1400">
                <a:latin typeface="Franklin Gothic Book" pitchFamily="34" charset="0"/>
              </a:rPr>
              <a:t>             *Ausencia de organizaciones o instituciones que promuevan la investigación aplicada</a:t>
            </a:r>
            <a:r>
              <a:rPr lang="es-ES">
                <a:latin typeface="Franklin Gothic Book" pitchFamily="34" charset="0"/>
              </a:rPr>
              <a:t>. </a:t>
            </a:r>
            <a:endParaRPr lang="es-EC">
              <a:latin typeface="Franklin Gothic Book" pitchFamily="34" charset="0"/>
            </a:endParaRPr>
          </a:p>
          <a:p>
            <a:r>
              <a:rPr lang="es-ES" b="1">
                <a:latin typeface="Franklin Gothic Book" pitchFamily="34" charset="0"/>
              </a:rPr>
              <a:t> </a:t>
            </a:r>
            <a:endParaRPr lang="es-EC">
              <a:latin typeface="Franklin Gothic Book" pitchFamily="34" charset="0"/>
            </a:endParaRPr>
          </a:p>
          <a:p>
            <a:endParaRPr lang="es-EC" sz="800">
              <a:latin typeface="Franklin Gothic Book" pitchFamily="34" charset="0"/>
            </a:endParaRPr>
          </a:p>
        </p:txBody>
      </p:sp>
      <p:sp>
        <p:nvSpPr>
          <p:cNvPr id="6" name="5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rmAutofit fontScale="90000"/>
          </a:bodyPr>
          <a:lstStyle/>
          <a:p>
            <a:pPr fontAlgn="auto">
              <a:spcAft>
                <a:spcPts val="0"/>
              </a:spcAft>
              <a:defRPr/>
            </a:pPr>
            <a:r>
              <a:rPr lang="es-ES" dirty="0" smtClean="0">
                <a:solidFill>
                  <a:srgbClr val="00B050"/>
                </a:solidFill>
              </a:rPr>
              <a:t/>
            </a:r>
            <a:br>
              <a:rPr lang="es-ES" dirty="0" smtClean="0">
                <a:solidFill>
                  <a:srgbClr val="00B050"/>
                </a:solidFill>
              </a:rPr>
            </a:br>
            <a:endParaRPr lang="es-EC" dirty="0"/>
          </a:p>
        </p:txBody>
      </p:sp>
      <p:pic>
        <p:nvPicPr>
          <p:cNvPr id="5" name="4 Marcador de contenido"/>
          <p:cNvPicPr>
            <a:picLocks noGrp="1"/>
          </p:cNvPicPr>
          <p:nvPr>
            <p:ph idx="1"/>
          </p:nvPr>
        </p:nvPicPr>
        <p:blipFill>
          <a:blip r:embed="rId2" cstate="print">
            <a:lum bright="10000" contrast="-30000"/>
          </a:blip>
          <a:srcRect/>
          <a:stretch>
            <a:fillRect/>
          </a:stretch>
        </p:blipFill>
        <p:spPr>
          <a:xfrm>
            <a:off x="6286512" y="0"/>
            <a:ext cx="2857488" cy="1857388"/>
          </a:xfrm>
          <a:prstGeom prst="ellipse">
            <a:avLst/>
          </a:prstGeom>
          <a:effectLst>
            <a:softEdge rad="112500"/>
          </a:effectLst>
        </p:spPr>
      </p:pic>
      <p:sp>
        <p:nvSpPr>
          <p:cNvPr id="15364" name="9 CuadroTexto"/>
          <p:cNvSpPr txBox="1">
            <a:spLocks noChangeArrowheads="1"/>
          </p:cNvSpPr>
          <p:nvPr/>
        </p:nvSpPr>
        <p:spPr bwMode="auto">
          <a:xfrm>
            <a:off x="500063" y="1000125"/>
            <a:ext cx="8215312" cy="1538288"/>
          </a:xfrm>
          <a:prstGeom prst="rect">
            <a:avLst/>
          </a:prstGeom>
          <a:noFill/>
          <a:ln w="9525">
            <a:noFill/>
            <a:miter lim="800000"/>
            <a:headEnd/>
            <a:tailEnd/>
          </a:ln>
        </p:spPr>
        <p:txBody>
          <a:bodyPr>
            <a:spAutoFit/>
          </a:bodyPr>
          <a:lstStyle/>
          <a:p>
            <a:endParaRPr lang="es-ES" b="1">
              <a:latin typeface="Franklin Gothic Book" pitchFamily="34" charset="0"/>
            </a:endParaRPr>
          </a:p>
          <a:p>
            <a:pPr>
              <a:buFont typeface="Wingdings" pitchFamily="2" charset="2"/>
              <a:buChar char="Ø"/>
            </a:pPr>
            <a:r>
              <a:rPr lang="es-ES" b="1">
                <a:latin typeface="Franklin Gothic Book" pitchFamily="34" charset="0"/>
              </a:rPr>
              <a:t>Análisis de la Competencia </a:t>
            </a:r>
          </a:p>
          <a:p>
            <a:pPr>
              <a:buFont typeface="Wingdings" pitchFamily="2" charset="2"/>
              <a:buChar char="Ø"/>
            </a:pPr>
            <a:endParaRPr lang="es-ES" b="1">
              <a:latin typeface="Franklin Gothic Book" pitchFamily="34" charset="0"/>
            </a:endParaRPr>
          </a:p>
          <a:p>
            <a:r>
              <a:rPr lang="es-ES" b="1">
                <a:latin typeface="Franklin Gothic Book" pitchFamily="34" charset="0"/>
              </a:rPr>
              <a:t>   </a:t>
            </a:r>
            <a:endParaRPr lang="es-ES" sz="1400" b="1">
              <a:latin typeface="Franklin Gothic Book" pitchFamily="34" charset="0"/>
            </a:endParaRPr>
          </a:p>
          <a:p>
            <a:endParaRPr lang="es-EC" sz="1400">
              <a:latin typeface="Franklin Gothic Book" pitchFamily="34" charset="0"/>
            </a:endParaRPr>
          </a:p>
          <a:p>
            <a:endParaRPr lang="es-EC" sz="800">
              <a:latin typeface="Franklin Gothic Book" pitchFamily="34" charset="0"/>
            </a:endParaRPr>
          </a:p>
        </p:txBody>
      </p:sp>
      <p:graphicFrame>
        <p:nvGraphicFramePr>
          <p:cNvPr id="11" name="10 Gráfico"/>
          <p:cNvGraphicFramePr/>
          <p:nvPr/>
        </p:nvGraphicFramePr>
        <p:xfrm>
          <a:off x="4643438" y="2071678"/>
          <a:ext cx="3987357" cy="3248600"/>
        </p:xfrm>
        <a:graphic>
          <a:graphicData uri="http://schemas.openxmlformats.org/drawingml/2006/chart">
            <c:chart xmlns:c="http://schemas.openxmlformats.org/drawingml/2006/chart" xmlns:r="http://schemas.openxmlformats.org/officeDocument/2006/relationships" r:id="rId3"/>
          </a:graphicData>
        </a:graphic>
      </p:graphicFrame>
      <p:pic>
        <p:nvPicPr>
          <p:cNvPr id="15366" name="11 Imagen"/>
          <p:cNvPicPr>
            <a:picLocks noChangeAspect="1" noChangeArrowheads="1"/>
          </p:cNvPicPr>
          <p:nvPr/>
        </p:nvPicPr>
        <p:blipFill>
          <a:blip r:embed="rId4"/>
          <a:srcRect/>
          <a:stretch>
            <a:fillRect/>
          </a:stretch>
        </p:blipFill>
        <p:spPr bwMode="auto">
          <a:xfrm>
            <a:off x="428625" y="2071688"/>
            <a:ext cx="4143375" cy="2714625"/>
          </a:xfrm>
          <a:prstGeom prst="rect">
            <a:avLst/>
          </a:prstGeom>
          <a:noFill/>
          <a:ln w="9525">
            <a:noFill/>
            <a:miter lim="800000"/>
            <a:headEnd/>
            <a:tailEnd/>
          </a:ln>
        </p:spPr>
      </p:pic>
      <p:sp>
        <p:nvSpPr>
          <p:cNvPr id="7" name="6 Rectángulo"/>
          <p:cNvSpPr/>
          <p:nvPr/>
        </p:nvSpPr>
        <p:spPr>
          <a:xfrm>
            <a:off x="1214414" y="428604"/>
            <a:ext cx="53578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ANALISIS DE LA SITUACION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Trek</Template>
  <TotalTime>1341</TotalTime>
  <Words>1317</Words>
  <Application>Microsoft Office PowerPoint</Application>
  <PresentationFormat>Presentación en pantalla (4:3)</PresentationFormat>
  <Paragraphs>412</Paragraphs>
  <Slides>32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32</vt:i4>
      </vt:variant>
    </vt:vector>
  </HeadingPairs>
  <TitlesOfParts>
    <vt:vector size="41" baseType="lpstr">
      <vt:lpstr>Franklin Gothic Book</vt:lpstr>
      <vt:lpstr>Arial</vt:lpstr>
      <vt:lpstr>Franklin Gothic Medium</vt:lpstr>
      <vt:lpstr>Wingdings 2</vt:lpstr>
      <vt:lpstr>Calibri</vt:lpstr>
      <vt:lpstr>Wingdings</vt:lpstr>
      <vt:lpstr>Times New Roman</vt:lpstr>
      <vt:lpstr>Verdana</vt:lpstr>
      <vt:lpstr>Viajes</vt:lpstr>
      <vt:lpstr> </vt:lpstr>
      <vt:lpstr> </vt:lpstr>
      <vt:lpstr> </vt:lpstr>
      <vt:lpstr> </vt:lpstr>
      <vt:lpstr> </vt:lpstr>
      <vt:lpstr> </vt:lpstr>
      <vt:lpstr> </vt:lpstr>
      <vt:lpstr> </vt:lpstr>
      <vt:lpstr> </vt:lpstr>
      <vt:lpstr> </vt:lpstr>
      <vt:lpstr> </vt:lpstr>
      <vt:lpstr> </vt:lpstr>
      <vt:lpstr> </vt:lpstr>
      <vt:lpstr> </vt:lpstr>
      <vt:lpstr>   </vt:lpstr>
      <vt:lpstr> </vt:lpstr>
      <vt:lpstr>Diapositiva 17</vt:lpstr>
      <vt:lpstr> </vt:lpstr>
      <vt:lpstr> </vt:lpstr>
      <vt:lpstr> </vt:lpstr>
      <vt:lpstr> </vt:lpstr>
      <vt:lpstr> </vt:lpstr>
      <vt:lpstr>Diapositiva 23</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LILI</dc:creator>
  <cp:lastModifiedBy>UER</cp:lastModifiedBy>
  <cp:revision>103</cp:revision>
  <dcterms:created xsi:type="dcterms:W3CDTF">2010-02-11T17:44:49Z</dcterms:created>
  <dcterms:modified xsi:type="dcterms:W3CDTF">2010-02-22T19:20:06Z</dcterms:modified>
</cp:coreProperties>
</file>