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Default Extension="wav" ContentType="audio/wav"/>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12"/>
  </p:notesMasterIdLst>
  <p:sldIdLst>
    <p:sldId id="256" r:id="rId2"/>
    <p:sldId id="257" r:id="rId3"/>
    <p:sldId id="294" r:id="rId4"/>
    <p:sldId id="258" r:id="rId5"/>
    <p:sldId id="295"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2" r:id="rId19"/>
    <p:sldId id="271"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366" r:id="rId33"/>
    <p:sldId id="285" r:id="rId34"/>
    <p:sldId id="286" r:id="rId35"/>
    <p:sldId id="287" r:id="rId36"/>
    <p:sldId id="288" r:id="rId37"/>
    <p:sldId id="289" r:id="rId38"/>
    <p:sldId id="290" r:id="rId39"/>
    <p:sldId id="291" r:id="rId40"/>
    <p:sldId id="292" r:id="rId41"/>
    <p:sldId id="293"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67" r:id="rId87"/>
    <p:sldId id="368" r:id="rId88"/>
    <p:sldId id="369" r:id="rId89"/>
    <p:sldId id="370" r:id="rId90"/>
    <p:sldId id="371" r:id="rId91"/>
    <p:sldId id="372" r:id="rId92"/>
    <p:sldId id="373" r:id="rId93"/>
    <p:sldId id="374" r:id="rId94"/>
    <p:sldId id="375" r:id="rId95"/>
    <p:sldId id="376" r:id="rId96"/>
    <p:sldId id="377" r:id="rId97"/>
    <p:sldId id="378" r:id="rId98"/>
    <p:sldId id="379" r:id="rId99"/>
    <p:sldId id="380" r:id="rId100"/>
    <p:sldId id="381" r:id="rId101"/>
    <p:sldId id="382" r:id="rId102"/>
    <p:sldId id="383" r:id="rId103"/>
    <p:sldId id="384" r:id="rId104"/>
    <p:sldId id="385" r:id="rId105"/>
    <p:sldId id="386" r:id="rId106"/>
    <p:sldId id="387" r:id="rId107"/>
    <p:sldId id="388" r:id="rId108"/>
    <p:sldId id="389" r:id="rId109"/>
    <p:sldId id="390" r:id="rId110"/>
    <p:sldId id="391" r:id="rId111"/>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60"/>
  </p:normalViewPr>
  <p:slideViewPr>
    <p:cSldViewPr>
      <p:cViewPr varScale="1">
        <p:scale>
          <a:sx n="59" d="100"/>
          <a:sy n="59" d="100"/>
        </p:scale>
        <p:origin x="-145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B8CB02D-F82A-432D-B7A4-55654B4B50E1}" type="datetimeFigureOut">
              <a:rPr lang="es-ES"/>
              <a:pPr>
                <a:defRPr/>
              </a:pPr>
              <a:t>27/02/2010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40DE6D9-D94F-4A44-B1E0-7439DE8F5004}" type="slidenum">
              <a:rPr lang="es-ES"/>
              <a:pPr>
                <a:defRPr/>
              </a:pPr>
              <a:t>‹Nº›</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39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239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4E47F1-89F8-4977-9C2D-BE69518EAE17}" type="slidenum">
              <a:rPr lang="es-ES" smtClean="0"/>
              <a:pPr fontAlgn="base">
                <a:spcBef>
                  <a:spcPct val="0"/>
                </a:spcBef>
                <a:spcAft>
                  <a:spcPct val="0"/>
                </a:spcAft>
                <a:defRPr/>
              </a:pPr>
              <a:t>1</a:t>
            </a:fld>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31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3312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CA7B06-A4F8-4E1F-9C40-8A1727E16D98}" type="slidenum">
              <a:rPr lang="es-ES" smtClean="0"/>
              <a:pPr fontAlgn="base">
                <a:spcBef>
                  <a:spcPct val="0"/>
                </a:spcBef>
                <a:spcAft>
                  <a:spcPct val="0"/>
                </a:spcAft>
                <a:defRPr/>
              </a:pPr>
              <a:t>10</a:t>
            </a:fld>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41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341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9F9676-8D52-4F08-9812-FBE90DE98325}" type="slidenum">
              <a:rPr lang="es-ES" smtClean="0"/>
              <a:pPr fontAlgn="base">
                <a:spcBef>
                  <a:spcPct val="0"/>
                </a:spcBef>
                <a:spcAft>
                  <a:spcPct val="0"/>
                </a:spcAft>
                <a:defRPr/>
              </a:pPr>
              <a:t>11</a:t>
            </a:fld>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51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3517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84E154-A93D-4AB4-B7FB-6831BBC62453}" type="slidenum">
              <a:rPr lang="es-ES" smtClean="0"/>
              <a:pPr fontAlgn="base">
                <a:spcBef>
                  <a:spcPct val="0"/>
                </a:spcBef>
                <a:spcAft>
                  <a:spcPct val="0"/>
                </a:spcAft>
                <a:defRPr/>
              </a:pPr>
              <a:t>12</a:t>
            </a:fld>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61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361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B639A2-D470-4DE2-A180-B3DDBB0972CE}" type="slidenum">
              <a:rPr lang="es-ES" smtClean="0"/>
              <a:pPr fontAlgn="base">
                <a:spcBef>
                  <a:spcPct val="0"/>
                </a:spcBef>
                <a:spcAft>
                  <a:spcPct val="0"/>
                </a:spcAft>
                <a:defRPr/>
              </a:pPr>
              <a:t>13</a:t>
            </a:fld>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72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372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223DAD-4533-421D-8616-E67856F9228D}" type="slidenum">
              <a:rPr lang="es-ES" smtClean="0"/>
              <a:pPr fontAlgn="base">
                <a:spcBef>
                  <a:spcPct val="0"/>
                </a:spcBef>
                <a:spcAft>
                  <a:spcPct val="0"/>
                </a:spcAft>
                <a:defRPr/>
              </a:pPr>
              <a:t>14</a:t>
            </a:fld>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8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382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E37C340-F202-4745-ACAF-DB8561550033}" type="slidenum">
              <a:rPr lang="es-ES" smtClean="0"/>
              <a:pPr fontAlgn="base">
                <a:spcBef>
                  <a:spcPct val="0"/>
                </a:spcBef>
                <a:spcAft>
                  <a:spcPct val="0"/>
                </a:spcAft>
                <a:defRPr/>
              </a:pPr>
              <a:t>15</a:t>
            </a:fld>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92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392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44D589-2682-41C4-B3E8-7DA9D49DBB91}" type="slidenum">
              <a:rPr lang="es-ES" smtClean="0"/>
              <a:pPr fontAlgn="base">
                <a:spcBef>
                  <a:spcPct val="0"/>
                </a:spcBef>
                <a:spcAft>
                  <a:spcPct val="0"/>
                </a:spcAft>
                <a:defRPr/>
              </a:pPr>
              <a:t>16</a:t>
            </a:fld>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02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402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5D4340-BB46-4EFA-82FF-75EE9DA54D6A}" type="slidenum">
              <a:rPr lang="es-ES" smtClean="0"/>
              <a:pPr fontAlgn="base">
                <a:spcBef>
                  <a:spcPct val="0"/>
                </a:spcBef>
                <a:spcAft>
                  <a:spcPct val="0"/>
                </a:spcAft>
                <a:defRPr/>
              </a:pPr>
              <a:t>17</a:t>
            </a:fld>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13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4131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9ADB20-ABF5-4C98-B99B-016089B16767}" type="slidenum">
              <a:rPr lang="es-ES" smtClean="0"/>
              <a:pPr fontAlgn="base">
                <a:spcBef>
                  <a:spcPct val="0"/>
                </a:spcBef>
                <a:spcAft>
                  <a:spcPct val="0"/>
                </a:spcAft>
                <a:defRPr/>
              </a:pPr>
              <a:t>18</a:t>
            </a:fld>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23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4234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628526-D467-4DA7-A883-9C2DF1D9A32B}" type="slidenum">
              <a:rPr lang="es-ES" smtClean="0"/>
              <a:pPr fontAlgn="base">
                <a:spcBef>
                  <a:spcPct val="0"/>
                </a:spcBef>
                <a:spcAft>
                  <a:spcPct val="0"/>
                </a:spcAft>
                <a:defRPr/>
              </a:pPr>
              <a:t>19</a:t>
            </a:fld>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49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2493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F944CE-5E35-448B-BBC8-44586E72B284}" type="slidenum">
              <a:rPr lang="es-ES" smtClean="0"/>
              <a:pPr fontAlgn="base">
                <a:spcBef>
                  <a:spcPct val="0"/>
                </a:spcBef>
                <a:spcAft>
                  <a:spcPct val="0"/>
                </a:spcAft>
                <a:defRPr/>
              </a:pPr>
              <a:t>2</a:t>
            </a:fld>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33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433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C44036-E7CA-44C1-8345-966DCF22E65E}" type="slidenum">
              <a:rPr lang="es-ES" smtClean="0"/>
              <a:pPr fontAlgn="base">
                <a:spcBef>
                  <a:spcPct val="0"/>
                </a:spcBef>
                <a:spcAft>
                  <a:spcPct val="0"/>
                </a:spcAft>
                <a:defRPr/>
              </a:pPr>
              <a:t>20</a:t>
            </a:fld>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43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4438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5BE7E2-C953-418A-90C7-1586838002F3}" type="slidenum">
              <a:rPr lang="es-ES" smtClean="0"/>
              <a:pPr fontAlgn="base">
                <a:spcBef>
                  <a:spcPct val="0"/>
                </a:spcBef>
                <a:spcAft>
                  <a:spcPct val="0"/>
                </a:spcAft>
                <a:defRPr/>
              </a:pPr>
              <a:t>21</a:t>
            </a:fld>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54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4541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7DC60F-7C8A-4F37-B309-1E1611A1ED4F}" type="slidenum">
              <a:rPr lang="es-ES" smtClean="0"/>
              <a:pPr fontAlgn="base">
                <a:spcBef>
                  <a:spcPct val="0"/>
                </a:spcBef>
                <a:spcAft>
                  <a:spcPct val="0"/>
                </a:spcAft>
                <a:defRPr/>
              </a:pPr>
              <a:t>22</a:t>
            </a:fld>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64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4643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B108D7-3166-45B8-B0E8-4C5D649E23F0}" type="slidenum">
              <a:rPr lang="es-ES" smtClean="0"/>
              <a:pPr fontAlgn="base">
                <a:spcBef>
                  <a:spcPct val="0"/>
                </a:spcBef>
                <a:spcAft>
                  <a:spcPct val="0"/>
                </a:spcAft>
                <a:defRPr/>
              </a:pPr>
              <a:t>23</a:t>
            </a:fld>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74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4746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517FCB-D406-465D-BD10-C27743C6EBA2}" type="slidenum">
              <a:rPr lang="es-ES" smtClean="0"/>
              <a:pPr fontAlgn="base">
                <a:spcBef>
                  <a:spcPct val="0"/>
                </a:spcBef>
                <a:spcAft>
                  <a:spcPct val="0"/>
                </a:spcAft>
                <a:defRPr/>
              </a:pPr>
              <a:t>24</a:t>
            </a:fld>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84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4848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35A656-895D-4F4C-BAF7-DB0326AE1081}" type="slidenum">
              <a:rPr lang="es-ES" smtClean="0"/>
              <a:pPr fontAlgn="base">
                <a:spcBef>
                  <a:spcPct val="0"/>
                </a:spcBef>
                <a:spcAft>
                  <a:spcPct val="0"/>
                </a:spcAft>
                <a:defRPr/>
              </a:pPr>
              <a:t>25</a:t>
            </a:fld>
            <a:endParaRPr 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495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495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CB0191-005B-4E98-8040-41AB4FFFA436}" type="slidenum">
              <a:rPr lang="es-ES" smtClean="0"/>
              <a:pPr fontAlgn="base">
                <a:spcBef>
                  <a:spcPct val="0"/>
                </a:spcBef>
                <a:spcAft>
                  <a:spcPct val="0"/>
                </a:spcAft>
                <a:defRPr/>
              </a:pPr>
              <a:t>26</a:t>
            </a:fld>
            <a:endParaRPr lang="es-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05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5053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EB28C6-D231-4B66-B9B2-8803D99A4130}" type="slidenum">
              <a:rPr lang="es-ES" smtClean="0"/>
              <a:pPr fontAlgn="base">
                <a:spcBef>
                  <a:spcPct val="0"/>
                </a:spcBef>
                <a:spcAft>
                  <a:spcPct val="0"/>
                </a:spcAft>
                <a:defRPr/>
              </a:pPr>
              <a:t>27</a:t>
            </a:fld>
            <a:endParaRPr lang="es-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15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5155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EE4932-123B-45DF-BD10-737C5BACCA5A}" type="slidenum">
              <a:rPr lang="es-ES" smtClean="0"/>
              <a:pPr fontAlgn="base">
                <a:spcBef>
                  <a:spcPct val="0"/>
                </a:spcBef>
                <a:spcAft>
                  <a:spcPct val="0"/>
                </a:spcAft>
                <a:defRPr/>
              </a:pPr>
              <a:t>28</a:t>
            </a:fld>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25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5258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90D9F1-4A9D-4D1C-9FE5-49852988F2B4}" type="slidenum">
              <a:rPr lang="es-ES" smtClean="0"/>
              <a:pPr fontAlgn="base">
                <a:spcBef>
                  <a:spcPct val="0"/>
                </a:spcBef>
                <a:spcAft>
                  <a:spcPct val="0"/>
                </a:spcAft>
                <a:defRPr/>
              </a:pPr>
              <a:t>29</a:t>
            </a:fld>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59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2595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B78CF8-E9CA-45E6-A685-B4B1AA2838CF}" type="slidenum">
              <a:rPr lang="es-ES" smtClean="0"/>
              <a:pPr fontAlgn="base">
                <a:spcBef>
                  <a:spcPct val="0"/>
                </a:spcBef>
                <a:spcAft>
                  <a:spcPct val="0"/>
                </a:spcAft>
                <a:defRPr/>
              </a:pPr>
              <a:t>3</a:t>
            </a:fld>
            <a:endParaRPr lang="es-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36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5360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8900D8-4496-49D2-A135-7848D2AB2BF0}" type="slidenum">
              <a:rPr lang="es-ES" smtClean="0"/>
              <a:pPr fontAlgn="base">
                <a:spcBef>
                  <a:spcPct val="0"/>
                </a:spcBef>
                <a:spcAft>
                  <a:spcPct val="0"/>
                </a:spcAft>
                <a:defRPr/>
              </a:pPr>
              <a:t>30</a:t>
            </a:fld>
            <a:endParaRPr lang="es-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46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546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C20FA6-8A5F-4092-85E3-80E647BB578F}" type="slidenum">
              <a:rPr lang="es-ES" smtClean="0"/>
              <a:pPr fontAlgn="base">
                <a:spcBef>
                  <a:spcPct val="0"/>
                </a:spcBef>
                <a:spcAft>
                  <a:spcPct val="0"/>
                </a:spcAft>
                <a:defRPr/>
              </a:pPr>
              <a:t>31</a:t>
            </a:fld>
            <a:endParaRPr lang="es-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56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5565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AE596A-8675-41C8-8987-C04098C5ABC7}" type="slidenum">
              <a:rPr lang="es-ES" smtClean="0"/>
              <a:pPr fontAlgn="base">
                <a:spcBef>
                  <a:spcPct val="0"/>
                </a:spcBef>
                <a:spcAft>
                  <a:spcPct val="0"/>
                </a:spcAft>
                <a:defRPr/>
              </a:pPr>
              <a:t>33</a:t>
            </a:fld>
            <a:endParaRPr lang="es-E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66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5667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C9FB94-878B-4DD5-8D8F-3C0015736792}" type="slidenum">
              <a:rPr lang="es-ES" smtClean="0"/>
              <a:pPr fontAlgn="base">
                <a:spcBef>
                  <a:spcPct val="0"/>
                </a:spcBef>
                <a:spcAft>
                  <a:spcPct val="0"/>
                </a:spcAft>
                <a:defRPr/>
              </a:pPr>
              <a:t>34</a:t>
            </a:fld>
            <a:endParaRPr lang="es-E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76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5770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242806-9DFA-4E92-A9AF-8599175BA412}" type="slidenum">
              <a:rPr lang="es-ES" smtClean="0"/>
              <a:pPr fontAlgn="base">
                <a:spcBef>
                  <a:spcPct val="0"/>
                </a:spcBef>
                <a:spcAft>
                  <a:spcPct val="0"/>
                </a:spcAft>
                <a:defRPr/>
              </a:pPr>
              <a:t>35</a:t>
            </a:fld>
            <a:endParaRPr lang="es-E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87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5872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67F7A1-A31A-43C1-9004-7CF51A37ABEB}" type="slidenum">
              <a:rPr lang="es-ES" smtClean="0"/>
              <a:pPr fontAlgn="base">
                <a:spcBef>
                  <a:spcPct val="0"/>
                </a:spcBef>
                <a:spcAft>
                  <a:spcPct val="0"/>
                </a:spcAft>
                <a:defRPr/>
              </a:pPr>
              <a:t>36</a:t>
            </a:fld>
            <a:endParaRPr lang="es-E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597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59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369B7E-A030-48D1-B344-4315AC1F790F}" type="slidenum">
              <a:rPr lang="es-ES" smtClean="0"/>
              <a:pPr fontAlgn="base">
                <a:spcBef>
                  <a:spcPct val="0"/>
                </a:spcBef>
                <a:spcAft>
                  <a:spcPct val="0"/>
                </a:spcAft>
                <a:defRPr/>
              </a:pPr>
              <a:t>37</a:t>
            </a:fld>
            <a:endParaRPr lang="es-E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607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6077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3B2DE6-E8C9-49D5-B7F5-E007D858576F}" type="slidenum">
              <a:rPr lang="es-ES" smtClean="0"/>
              <a:pPr fontAlgn="base">
                <a:spcBef>
                  <a:spcPct val="0"/>
                </a:spcBef>
                <a:spcAft>
                  <a:spcPct val="0"/>
                </a:spcAft>
                <a:defRPr/>
              </a:pPr>
              <a:t>38</a:t>
            </a:fld>
            <a:endParaRPr lang="es-E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617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617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186216-F6B6-4357-8D4D-979A0C31D6D3}" type="slidenum">
              <a:rPr lang="es-ES" smtClean="0"/>
              <a:pPr fontAlgn="base">
                <a:spcBef>
                  <a:spcPct val="0"/>
                </a:spcBef>
                <a:spcAft>
                  <a:spcPct val="0"/>
                </a:spcAft>
                <a:defRPr/>
              </a:pPr>
              <a:t>39</a:t>
            </a:fld>
            <a:endParaRPr lang="es-E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628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628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D8DF84-FE38-43A7-9360-14FBB0C8E511}" type="slidenum">
              <a:rPr lang="es-ES" smtClean="0"/>
              <a:pPr fontAlgn="base">
                <a:spcBef>
                  <a:spcPct val="0"/>
                </a:spcBef>
                <a:spcAft>
                  <a:spcPct val="0"/>
                </a:spcAft>
                <a:defRPr/>
              </a:pPr>
              <a:t>40</a:t>
            </a:fld>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69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2698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58C30A-9399-4669-891D-84C913D3FA7E}" type="slidenum">
              <a:rPr lang="es-ES" smtClean="0"/>
              <a:pPr fontAlgn="base">
                <a:spcBef>
                  <a:spcPct val="0"/>
                </a:spcBef>
                <a:spcAft>
                  <a:spcPct val="0"/>
                </a:spcAft>
                <a:defRPr/>
              </a:pPr>
              <a:t>4</a:t>
            </a:fld>
            <a:endParaRPr lang="es-E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638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638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EFE6E8-C2DB-4036-B4CC-0B3D82DFA3B6}" type="slidenum">
              <a:rPr lang="es-ES" smtClean="0"/>
              <a:pPr fontAlgn="base">
                <a:spcBef>
                  <a:spcPct val="0"/>
                </a:spcBef>
                <a:spcAft>
                  <a:spcPct val="0"/>
                </a:spcAft>
                <a:defRPr/>
              </a:pPr>
              <a:t>41</a:t>
            </a:fld>
            <a:endParaRPr lang="es-E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648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648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8B569E-6471-4C41-9EB0-7E282AC85A19}" type="slidenum">
              <a:rPr lang="es-ES" smtClean="0"/>
              <a:pPr fontAlgn="base">
                <a:spcBef>
                  <a:spcPct val="0"/>
                </a:spcBef>
                <a:spcAft>
                  <a:spcPct val="0"/>
                </a:spcAft>
                <a:defRPr/>
              </a:pPr>
              <a:t>42</a:t>
            </a:fld>
            <a:endParaRPr lang="es-E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658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658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1F5725-3538-4957-8DBC-DD3025B6B102}" type="slidenum">
              <a:rPr lang="es-ES" smtClean="0"/>
              <a:pPr fontAlgn="base">
                <a:spcBef>
                  <a:spcPct val="0"/>
                </a:spcBef>
                <a:spcAft>
                  <a:spcPct val="0"/>
                </a:spcAft>
                <a:defRPr/>
              </a:pPr>
              <a:t>43</a:t>
            </a:fld>
            <a:endParaRPr lang="es-E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669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6691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A34066-9A6A-405C-B78D-EE8AC93E8C07}" type="slidenum">
              <a:rPr lang="es-ES" smtClean="0"/>
              <a:pPr fontAlgn="base">
                <a:spcBef>
                  <a:spcPct val="0"/>
                </a:spcBef>
                <a:spcAft>
                  <a:spcPct val="0"/>
                </a:spcAft>
                <a:defRPr/>
              </a:pPr>
              <a:t>44</a:t>
            </a:fld>
            <a:endParaRPr lang="es-E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679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6794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7BE76B-9516-439F-BAF7-EFB40C9C4D9D}" type="slidenum">
              <a:rPr lang="es-ES" smtClean="0"/>
              <a:pPr fontAlgn="base">
                <a:spcBef>
                  <a:spcPct val="0"/>
                </a:spcBef>
                <a:spcAft>
                  <a:spcPct val="0"/>
                </a:spcAft>
                <a:defRPr/>
              </a:pPr>
              <a:t>45</a:t>
            </a:fld>
            <a:endParaRPr lang="es-E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689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689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44AA5A-692E-4753-B1B7-5C6FCB2A4B28}" type="slidenum">
              <a:rPr lang="es-ES" smtClean="0"/>
              <a:pPr fontAlgn="base">
                <a:spcBef>
                  <a:spcPct val="0"/>
                </a:spcBef>
                <a:spcAft>
                  <a:spcPct val="0"/>
                </a:spcAft>
                <a:defRPr/>
              </a:pPr>
              <a:t>46</a:t>
            </a:fld>
            <a:endParaRPr lang="es-E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699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6998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3DEF5A-8D6C-4438-9549-32BBE6B14E8C}" type="slidenum">
              <a:rPr lang="es-ES" smtClean="0"/>
              <a:pPr fontAlgn="base">
                <a:spcBef>
                  <a:spcPct val="0"/>
                </a:spcBef>
                <a:spcAft>
                  <a:spcPct val="0"/>
                </a:spcAft>
                <a:defRPr/>
              </a:pPr>
              <a:t>47</a:t>
            </a:fld>
            <a:endParaRPr lang="es-E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710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7101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EEAC90-8C39-4E2B-876D-92FD0847CA8C}" type="slidenum">
              <a:rPr lang="es-ES" smtClean="0"/>
              <a:pPr fontAlgn="base">
                <a:spcBef>
                  <a:spcPct val="0"/>
                </a:spcBef>
                <a:spcAft>
                  <a:spcPct val="0"/>
                </a:spcAft>
                <a:defRPr/>
              </a:pPr>
              <a:t>48</a:t>
            </a:fld>
            <a:endParaRPr lang="es-E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720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7203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2C34B0-070F-4043-9F2D-F36BF172779F}" type="slidenum">
              <a:rPr lang="es-ES" smtClean="0"/>
              <a:pPr fontAlgn="base">
                <a:spcBef>
                  <a:spcPct val="0"/>
                </a:spcBef>
                <a:spcAft>
                  <a:spcPct val="0"/>
                </a:spcAft>
                <a:defRPr/>
              </a:pPr>
              <a:t>49</a:t>
            </a:fld>
            <a:endParaRPr lang="es-E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730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7306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5E1684-FDC8-47BA-A90E-6F3E38CD9B59}" type="slidenum">
              <a:rPr lang="es-ES" smtClean="0"/>
              <a:pPr fontAlgn="base">
                <a:spcBef>
                  <a:spcPct val="0"/>
                </a:spcBef>
                <a:spcAft>
                  <a:spcPct val="0"/>
                </a:spcAft>
                <a:defRPr/>
              </a:pPr>
              <a:t>50</a:t>
            </a:fld>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80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2800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AFEB49-79F9-43E7-92ED-0C969046E778}" type="slidenum">
              <a:rPr lang="es-ES" smtClean="0"/>
              <a:pPr fontAlgn="base">
                <a:spcBef>
                  <a:spcPct val="0"/>
                </a:spcBef>
                <a:spcAft>
                  <a:spcPct val="0"/>
                </a:spcAft>
                <a:defRPr/>
              </a:pPr>
              <a:t>5</a:t>
            </a:fld>
            <a:endParaRPr lang="es-E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740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7408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00EAB5-88F9-43FF-85AD-5B7C89490760}" type="slidenum">
              <a:rPr lang="es-ES" smtClean="0"/>
              <a:pPr fontAlgn="base">
                <a:spcBef>
                  <a:spcPct val="0"/>
                </a:spcBef>
                <a:spcAft>
                  <a:spcPct val="0"/>
                </a:spcAft>
                <a:defRPr/>
              </a:pPr>
              <a:t>51</a:t>
            </a:fld>
            <a:endParaRPr lang="es-E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751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751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5C384B-A446-4884-B490-BDB7B2E59C80}" type="slidenum">
              <a:rPr lang="es-ES" smtClean="0"/>
              <a:pPr fontAlgn="base">
                <a:spcBef>
                  <a:spcPct val="0"/>
                </a:spcBef>
                <a:spcAft>
                  <a:spcPct val="0"/>
                </a:spcAft>
                <a:defRPr/>
              </a:pPr>
              <a:t>52</a:t>
            </a:fld>
            <a:endParaRPr lang="es-E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761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7613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62C475-E80B-4AB1-B990-E6F32F869DCC}" type="slidenum">
              <a:rPr lang="es-ES" smtClean="0"/>
              <a:pPr fontAlgn="base">
                <a:spcBef>
                  <a:spcPct val="0"/>
                </a:spcBef>
                <a:spcAft>
                  <a:spcPct val="0"/>
                </a:spcAft>
                <a:defRPr/>
              </a:pPr>
              <a:t>53</a:t>
            </a:fld>
            <a:endParaRPr lang="es-E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771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7715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DBDF0D-26DD-440F-B7DD-6D81610DCB84}" type="slidenum">
              <a:rPr lang="es-ES" smtClean="0"/>
              <a:pPr fontAlgn="base">
                <a:spcBef>
                  <a:spcPct val="0"/>
                </a:spcBef>
                <a:spcAft>
                  <a:spcPct val="0"/>
                </a:spcAft>
                <a:defRPr/>
              </a:pPr>
              <a:t>54</a:t>
            </a:fld>
            <a:endParaRPr lang="es-E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781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7818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362350-658C-4AB0-AD8C-4AD1A9959D82}" type="slidenum">
              <a:rPr lang="es-ES" smtClean="0"/>
              <a:pPr fontAlgn="base">
                <a:spcBef>
                  <a:spcPct val="0"/>
                </a:spcBef>
                <a:spcAft>
                  <a:spcPct val="0"/>
                </a:spcAft>
                <a:defRPr/>
              </a:pPr>
              <a:t>55</a:t>
            </a:fld>
            <a:endParaRPr lang="es-E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792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7920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90A4A4-E071-4728-8C4F-E0CA624ABC91}" type="slidenum">
              <a:rPr lang="es-ES" smtClean="0"/>
              <a:pPr fontAlgn="base">
                <a:spcBef>
                  <a:spcPct val="0"/>
                </a:spcBef>
                <a:spcAft>
                  <a:spcPct val="0"/>
                </a:spcAft>
                <a:defRPr/>
              </a:pPr>
              <a:t>56</a:t>
            </a:fld>
            <a:endParaRPr lang="es-E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02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802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89E396-C36E-4712-AFF9-615D568B4C85}" type="slidenum">
              <a:rPr lang="es-ES" smtClean="0"/>
              <a:pPr fontAlgn="base">
                <a:spcBef>
                  <a:spcPct val="0"/>
                </a:spcBef>
                <a:spcAft>
                  <a:spcPct val="0"/>
                </a:spcAft>
                <a:defRPr/>
              </a:pPr>
              <a:t>57</a:t>
            </a:fld>
            <a:endParaRPr lang="es-E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12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8125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6952E1-46D4-47DF-BE44-371E3D17AC7E}" type="slidenum">
              <a:rPr lang="es-ES" smtClean="0"/>
              <a:pPr fontAlgn="base">
                <a:spcBef>
                  <a:spcPct val="0"/>
                </a:spcBef>
                <a:spcAft>
                  <a:spcPct val="0"/>
                </a:spcAft>
                <a:defRPr/>
              </a:pPr>
              <a:t>58</a:t>
            </a:fld>
            <a:endParaRPr lang="es-E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22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8227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728D47-67A5-449F-B5EF-F4A336F3445F}" type="slidenum">
              <a:rPr lang="es-ES" smtClean="0"/>
              <a:pPr fontAlgn="base">
                <a:spcBef>
                  <a:spcPct val="0"/>
                </a:spcBef>
                <a:spcAft>
                  <a:spcPct val="0"/>
                </a:spcAft>
                <a:defRPr/>
              </a:pPr>
              <a:t>59</a:t>
            </a:fld>
            <a:endParaRPr lang="es-E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32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8330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76B1B7-F800-45C2-9B68-D4B13E471D14}" type="slidenum">
              <a:rPr lang="es-ES" smtClean="0"/>
              <a:pPr fontAlgn="base">
                <a:spcBef>
                  <a:spcPct val="0"/>
                </a:spcBef>
                <a:spcAft>
                  <a:spcPct val="0"/>
                </a:spcAft>
                <a:defRPr/>
              </a:pPr>
              <a:t>60</a:t>
            </a:fld>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90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290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81BF40-C381-4BA9-AA5E-1A9690A129BD}" type="slidenum">
              <a:rPr lang="es-ES" smtClean="0"/>
              <a:pPr fontAlgn="base">
                <a:spcBef>
                  <a:spcPct val="0"/>
                </a:spcBef>
                <a:spcAft>
                  <a:spcPct val="0"/>
                </a:spcAft>
                <a:defRPr/>
              </a:pPr>
              <a:t>6</a:t>
            </a:fld>
            <a:endParaRPr lang="es-E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43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8432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5C8E57-4EBF-4665-8C37-C5BDEB309E32}" type="slidenum">
              <a:rPr lang="es-ES" smtClean="0"/>
              <a:pPr fontAlgn="base">
                <a:spcBef>
                  <a:spcPct val="0"/>
                </a:spcBef>
                <a:spcAft>
                  <a:spcPct val="0"/>
                </a:spcAft>
                <a:defRPr/>
              </a:pPr>
              <a:t>61</a:t>
            </a:fld>
            <a:endParaRPr lang="es-E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534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853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1DECEB-68D3-48BE-BE98-14D4BD4CE8CB}" type="slidenum">
              <a:rPr lang="es-ES" smtClean="0"/>
              <a:pPr fontAlgn="base">
                <a:spcBef>
                  <a:spcPct val="0"/>
                </a:spcBef>
                <a:spcAft>
                  <a:spcPct val="0"/>
                </a:spcAft>
                <a:defRPr/>
              </a:pPr>
              <a:t>62</a:t>
            </a:fld>
            <a:endParaRPr lang="es-E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63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8637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FE7591-6F87-4692-AEA1-22281C2C5FA7}" type="slidenum">
              <a:rPr lang="es-ES" smtClean="0"/>
              <a:pPr fontAlgn="base">
                <a:spcBef>
                  <a:spcPct val="0"/>
                </a:spcBef>
                <a:spcAft>
                  <a:spcPct val="0"/>
                </a:spcAft>
                <a:defRPr/>
              </a:pPr>
              <a:t>63</a:t>
            </a:fld>
            <a:endParaRPr lang="es-E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73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873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D9EB62-0287-46A7-9715-14093869EAE0}" type="slidenum">
              <a:rPr lang="es-ES" smtClean="0"/>
              <a:pPr fontAlgn="base">
                <a:spcBef>
                  <a:spcPct val="0"/>
                </a:spcBef>
                <a:spcAft>
                  <a:spcPct val="0"/>
                </a:spcAft>
                <a:defRPr/>
              </a:pPr>
              <a:t>64</a:t>
            </a:fld>
            <a:endParaRPr lang="es-E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841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8842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2675C1-B87D-4217-BEF4-AB95A75C2834}" type="slidenum">
              <a:rPr lang="es-ES" smtClean="0"/>
              <a:pPr fontAlgn="base">
                <a:spcBef>
                  <a:spcPct val="0"/>
                </a:spcBef>
                <a:spcAft>
                  <a:spcPct val="0"/>
                </a:spcAft>
                <a:defRPr/>
              </a:pPr>
              <a:t>65</a:t>
            </a:fld>
            <a:endParaRPr lang="es-E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894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894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69902B-6D4E-4E0D-B69F-DAD243BDC704}" type="slidenum">
              <a:rPr lang="es-ES" smtClean="0"/>
              <a:pPr fontAlgn="base">
                <a:spcBef>
                  <a:spcPct val="0"/>
                </a:spcBef>
                <a:spcAft>
                  <a:spcPct val="0"/>
                </a:spcAft>
                <a:defRPr/>
              </a:pPr>
              <a:t>66</a:t>
            </a:fld>
            <a:endParaRPr lang="es-E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046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904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51A642-A6E6-471D-9E7C-46A7264A54A2}" type="slidenum">
              <a:rPr lang="es-ES" smtClean="0"/>
              <a:pPr fontAlgn="base">
                <a:spcBef>
                  <a:spcPct val="0"/>
                </a:spcBef>
                <a:spcAft>
                  <a:spcPct val="0"/>
                </a:spcAft>
                <a:defRPr/>
              </a:pPr>
              <a:t>67</a:t>
            </a:fld>
            <a:endParaRPr lang="es-E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14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914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B073AF-B835-44C5-BB57-450EB665BE2F}" type="slidenum">
              <a:rPr lang="es-ES" smtClean="0"/>
              <a:pPr fontAlgn="base">
                <a:spcBef>
                  <a:spcPct val="0"/>
                </a:spcBef>
                <a:spcAft>
                  <a:spcPct val="0"/>
                </a:spcAft>
                <a:defRPr/>
              </a:pPr>
              <a:t>68</a:t>
            </a:fld>
            <a:endParaRPr lang="es-E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25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9251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E389DC-A72D-43B1-9E19-7CCEAA350D70}" type="slidenum">
              <a:rPr lang="es-ES" smtClean="0"/>
              <a:pPr fontAlgn="base">
                <a:spcBef>
                  <a:spcPct val="0"/>
                </a:spcBef>
                <a:spcAft>
                  <a:spcPct val="0"/>
                </a:spcAft>
                <a:defRPr/>
              </a:pPr>
              <a:t>69</a:t>
            </a:fld>
            <a:endParaRPr lang="es-E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35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9354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AF8DA0-055E-44C0-99DB-28F6A8778101}" type="slidenum">
              <a:rPr lang="es-ES" smtClean="0"/>
              <a:pPr fontAlgn="base">
                <a:spcBef>
                  <a:spcPct val="0"/>
                </a:spcBef>
                <a:spcAft>
                  <a:spcPct val="0"/>
                </a:spcAft>
                <a:defRPr/>
              </a:pPr>
              <a:t>70</a:t>
            </a:fld>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00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3005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C57095-FDCF-4B52-9AE6-9D1761C82223}" type="slidenum">
              <a:rPr lang="es-ES" smtClean="0"/>
              <a:pPr fontAlgn="base">
                <a:spcBef>
                  <a:spcPct val="0"/>
                </a:spcBef>
                <a:spcAft>
                  <a:spcPct val="0"/>
                </a:spcAft>
                <a:defRPr/>
              </a:pPr>
              <a:t>7</a:t>
            </a:fld>
            <a:endParaRPr lang="es-E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9456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5BF1AC-6900-44D7-A4AB-12BE609B59F8}" type="slidenum">
              <a:rPr lang="es-ES" smtClean="0"/>
              <a:pPr fontAlgn="base">
                <a:spcBef>
                  <a:spcPct val="0"/>
                </a:spcBef>
                <a:spcAft>
                  <a:spcPct val="0"/>
                </a:spcAft>
                <a:defRPr/>
              </a:pPr>
              <a:t>71</a:t>
            </a:fld>
            <a:endParaRPr lang="es-E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55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9558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DA18A9-B319-450F-8DA6-176254134FA1}" type="slidenum">
              <a:rPr lang="es-ES" smtClean="0"/>
              <a:pPr fontAlgn="base">
                <a:spcBef>
                  <a:spcPct val="0"/>
                </a:spcBef>
                <a:spcAft>
                  <a:spcPct val="0"/>
                </a:spcAft>
                <a:defRPr/>
              </a:pPr>
              <a:t>72</a:t>
            </a:fld>
            <a:endParaRPr lang="es-E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66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9661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CD957A-39A8-4049-9C75-D368C8AA5FAD}" type="slidenum">
              <a:rPr lang="es-ES" smtClean="0"/>
              <a:pPr fontAlgn="base">
                <a:spcBef>
                  <a:spcPct val="0"/>
                </a:spcBef>
                <a:spcAft>
                  <a:spcPct val="0"/>
                </a:spcAft>
                <a:defRPr/>
              </a:pPr>
              <a:t>73</a:t>
            </a:fld>
            <a:endParaRPr lang="es-E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763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9763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C8ADD2-4F66-4AF6-88E9-CCC6B4318444}" type="slidenum">
              <a:rPr lang="es-ES" smtClean="0"/>
              <a:pPr fontAlgn="base">
                <a:spcBef>
                  <a:spcPct val="0"/>
                </a:spcBef>
                <a:spcAft>
                  <a:spcPct val="0"/>
                </a:spcAft>
                <a:defRPr/>
              </a:pPr>
              <a:t>74</a:t>
            </a:fld>
            <a:endParaRPr lang="es-E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86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9866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04D556-3239-42C9-88FD-792E0D3454D2}" type="slidenum">
              <a:rPr lang="es-ES" smtClean="0"/>
              <a:pPr fontAlgn="base">
                <a:spcBef>
                  <a:spcPct val="0"/>
                </a:spcBef>
                <a:spcAft>
                  <a:spcPct val="0"/>
                </a:spcAft>
                <a:defRPr/>
              </a:pPr>
              <a:t>75</a:t>
            </a:fld>
            <a:endParaRPr lang="es-E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96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9968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5B689A-F33F-4A58-A1A3-6B089B66EEFF}" type="slidenum">
              <a:rPr lang="es-ES" smtClean="0"/>
              <a:pPr fontAlgn="base">
                <a:spcBef>
                  <a:spcPct val="0"/>
                </a:spcBef>
                <a:spcAft>
                  <a:spcPct val="0"/>
                </a:spcAft>
                <a:defRPr/>
              </a:pPr>
              <a:t>76</a:t>
            </a:fld>
            <a:endParaRPr lang="es-E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07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2007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E32EF5-A160-489A-92AC-4222EC5276C8}" type="slidenum">
              <a:rPr lang="es-ES" smtClean="0"/>
              <a:pPr fontAlgn="base">
                <a:spcBef>
                  <a:spcPct val="0"/>
                </a:spcBef>
                <a:spcAft>
                  <a:spcPct val="0"/>
                </a:spcAft>
                <a:defRPr/>
              </a:pPr>
              <a:t>77</a:t>
            </a:fld>
            <a:endParaRPr lang="es-E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173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20173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BA38A3-3F38-4D64-8073-FF0C7F7672CE}" type="slidenum">
              <a:rPr lang="es-ES" smtClean="0"/>
              <a:pPr fontAlgn="base">
                <a:spcBef>
                  <a:spcPct val="0"/>
                </a:spcBef>
                <a:spcAft>
                  <a:spcPct val="0"/>
                </a:spcAft>
                <a:defRPr/>
              </a:pPr>
              <a:t>78</a:t>
            </a:fld>
            <a:endParaRPr lang="es-E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275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20275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BF85C3-9C34-4C35-9E5A-AFC7BFA142F7}" type="slidenum">
              <a:rPr lang="es-ES" smtClean="0"/>
              <a:pPr fontAlgn="base">
                <a:spcBef>
                  <a:spcPct val="0"/>
                </a:spcBef>
                <a:spcAft>
                  <a:spcPct val="0"/>
                </a:spcAft>
                <a:defRPr/>
              </a:pPr>
              <a:t>79</a:t>
            </a:fld>
            <a:endParaRPr lang="es-E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37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20378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224B92-23BD-4882-821A-DB29A1F1E0AD}" type="slidenum">
              <a:rPr lang="es-ES" smtClean="0"/>
              <a:pPr fontAlgn="base">
                <a:spcBef>
                  <a:spcPct val="0"/>
                </a:spcBef>
                <a:spcAft>
                  <a:spcPct val="0"/>
                </a:spcAft>
                <a:defRPr/>
              </a:pPr>
              <a:t>80</a:t>
            </a:fld>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10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3107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647381-5D99-4189-BFED-276844421E04}" type="slidenum">
              <a:rPr lang="es-ES" smtClean="0"/>
              <a:pPr fontAlgn="base">
                <a:spcBef>
                  <a:spcPct val="0"/>
                </a:spcBef>
                <a:spcAft>
                  <a:spcPct val="0"/>
                </a:spcAft>
                <a:defRPr/>
              </a:pPr>
              <a:t>8</a:t>
            </a:fld>
            <a:endParaRPr lang="es-E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480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20480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88DA2F-F01A-49B4-9AA7-149F1CDFA639}" type="slidenum">
              <a:rPr lang="es-ES" smtClean="0"/>
              <a:pPr fontAlgn="base">
                <a:spcBef>
                  <a:spcPct val="0"/>
                </a:spcBef>
                <a:spcAft>
                  <a:spcPct val="0"/>
                </a:spcAft>
                <a:defRPr/>
              </a:pPr>
              <a:t>81</a:t>
            </a:fld>
            <a:endParaRPr lang="es-E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582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2058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DABEBC-30C1-49A0-B459-0C6A85FF1FD9}" type="slidenum">
              <a:rPr lang="es-ES" smtClean="0"/>
              <a:pPr fontAlgn="base">
                <a:spcBef>
                  <a:spcPct val="0"/>
                </a:spcBef>
                <a:spcAft>
                  <a:spcPct val="0"/>
                </a:spcAft>
                <a:defRPr/>
              </a:pPr>
              <a:t>82</a:t>
            </a:fld>
            <a:endParaRPr lang="es-E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68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20685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F9B9E8-BEBF-4BA4-8B57-99A375100E40}" type="slidenum">
              <a:rPr lang="es-ES" smtClean="0"/>
              <a:pPr fontAlgn="base">
                <a:spcBef>
                  <a:spcPct val="0"/>
                </a:spcBef>
                <a:spcAft>
                  <a:spcPct val="0"/>
                </a:spcAft>
                <a:defRPr/>
              </a:pPr>
              <a:t>83</a:t>
            </a:fld>
            <a:endParaRPr lang="es-E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78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20787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75038B-2CF8-4C6E-ADD7-93E625D13898}" type="slidenum">
              <a:rPr lang="es-ES" smtClean="0"/>
              <a:pPr fontAlgn="base">
                <a:spcBef>
                  <a:spcPct val="0"/>
                </a:spcBef>
                <a:spcAft>
                  <a:spcPct val="0"/>
                </a:spcAft>
                <a:defRPr/>
              </a:pPr>
              <a:t>84</a:t>
            </a:fld>
            <a:endParaRPr lang="es-E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88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20890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D84F2A-CE21-45C1-A0B5-BBFC7EDF5503}" type="slidenum">
              <a:rPr lang="es-ES" smtClean="0"/>
              <a:pPr fontAlgn="base">
                <a:spcBef>
                  <a:spcPct val="0"/>
                </a:spcBef>
                <a:spcAft>
                  <a:spcPct val="0"/>
                </a:spcAft>
                <a:defRPr/>
              </a:pPr>
              <a:t>85</a:t>
            </a:fld>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20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C" smtClean="0"/>
          </a:p>
        </p:txBody>
      </p:sp>
      <p:sp>
        <p:nvSpPr>
          <p:cNvPr id="13210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B9837A-DC79-42E1-AB51-1FD2B1DFB25A}" type="slidenum">
              <a:rPr lang="es-ES" smtClean="0"/>
              <a:pPr fontAlgn="base">
                <a:spcBef>
                  <a:spcPct val="0"/>
                </a:spcBef>
                <a:spcAft>
                  <a:spcPct val="0"/>
                </a:spcAft>
                <a:defRPr/>
              </a:pPr>
              <a:t>9</a:t>
            </a:fld>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28 Título"/>
          <p:cNvSpPr>
            <a:spLocks noGrp="1"/>
          </p:cNvSpPr>
          <p:nvPr>
            <p:ph type="ctrTitle"/>
          </p:nvPr>
        </p:nvSpPr>
        <p:spPr>
          <a:xfrm>
            <a:off x="381000" y="4853411"/>
            <a:ext cx="8458200" cy="1222375"/>
          </a:xfrm>
        </p:spPr>
        <p:txBody>
          <a:bodyPr anchor="t"/>
          <a:lstStyle/>
          <a:p>
            <a:r>
              <a:rPr lang="es-ES" smtClean="0"/>
              <a:t>Haga clic para modificar el estilo de título del patrón</a:t>
            </a:r>
            <a:endParaRPr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5" name="15 Marcador de fecha"/>
          <p:cNvSpPr>
            <a:spLocks noGrp="1"/>
          </p:cNvSpPr>
          <p:nvPr>
            <p:ph type="dt" sz="half" idx="10"/>
          </p:nvPr>
        </p:nvSpPr>
        <p:spPr/>
        <p:txBody>
          <a:bodyPr/>
          <a:lstStyle>
            <a:lvl1pPr>
              <a:defRPr/>
            </a:lvl1pPr>
          </a:lstStyle>
          <a:p>
            <a:pPr>
              <a:defRPr/>
            </a:pPr>
            <a:fld id="{A6477FFB-3921-41C5-A69F-5A1862534BD0}" type="datetimeFigureOut">
              <a:rPr lang="es-ES"/>
              <a:pPr>
                <a:defRPr/>
              </a:pPr>
              <a:t>27/02/2010</a:t>
            </a:fld>
            <a:endParaRPr lang="es-ES"/>
          </a:p>
        </p:txBody>
      </p:sp>
      <p:sp>
        <p:nvSpPr>
          <p:cNvPr id="6" name="1 Marcador de pie de página"/>
          <p:cNvSpPr>
            <a:spLocks noGrp="1"/>
          </p:cNvSpPr>
          <p:nvPr>
            <p:ph type="ftr" sz="quarter" idx="11"/>
          </p:nvPr>
        </p:nvSpPr>
        <p:spPr/>
        <p:txBody>
          <a:bodyPr/>
          <a:lstStyle>
            <a:lvl1pPr>
              <a:defRPr/>
            </a:lvl1pPr>
          </a:lstStyle>
          <a:p>
            <a:pPr>
              <a:defRPr/>
            </a:pPr>
            <a:endParaRPr lang="es-ES"/>
          </a:p>
        </p:txBody>
      </p:sp>
      <p:sp>
        <p:nvSpPr>
          <p:cNvPr id="7" name="14 Marcador de número de diapositiva"/>
          <p:cNvSpPr>
            <a:spLocks noGrp="1"/>
          </p:cNvSpPr>
          <p:nvPr>
            <p:ph type="sldNum" sz="quarter" idx="12"/>
          </p:nvPr>
        </p:nvSpPr>
        <p:spPr>
          <a:xfrm>
            <a:off x="8229600" y="6473825"/>
            <a:ext cx="758825" cy="247650"/>
          </a:xfrm>
        </p:spPr>
        <p:txBody>
          <a:bodyPr/>
          <a:lstStyle>
            <a:lvl1pPr>
              <a:defRPr/>
            </a:lvl1pPr>
          </a:lstStyle>
          <a:p>
            <a:pPr>
              <a:defRPr/>
            </a:pPr>
            <a:fld id="{AB17C57B-C25F-4811-9EB9-5468DB6E0C05}" type="slidenum">
              <a:rPr lang="es-ES"/>
              <a:pPr>
                <a:defRPr/>
              </a:pPr>
              <a:t>‹Nº›</a:t>
            </a:fld>
            <a:endParaRPr lang="es-ES"/>
          </a:p>
        </p:txBody>
      </p:sp>
    </p:spTree>
  </p:cSld>
  <p:clrMapOvr>
    <a:masterClrMapping/>
  </p:clrMapOvr>
  <p:transition spd="slow">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0 Marcador de fecha"/>
          <p:cNvSpPr>
            <a:spLocks noGrp="1"/>
          </p:cNvSpPr>
          <p:nvPr>
            <p:ph type="dt" sz="half" idx="10"/>
          </p:nvPr>
        </p:nvSpPr>
        <p:spPr/>
        <p:txBody>
          <a:bodyPr/>
          <a:lstStyle>
            <a:lvl1pPr>
              <a:defRPr/>
            </a:lvl1pPr>
          </a:lstStyle>
          <a:p>
            <a:pPr>
              <a:defRPr/>
            </a:pPr>
            <a:fld id="{F16CC9FE-B558-48F2-81CA-CC5A36EB7940}" type="datetimeFigureOut">
              <a:rPr lang="es-ES"/>
              <a:pPr>
                <a:defRPr/>
              </a:pPr>
              <a:t>27/02/2010</a:t>
            </a:fld>
            <a:endParaRPr lang="es-ES"/>
          </a:p>
        </p:txBody>
      </p:sp>
      <p:sp>
        <p:nvSpPr>
          <p:cNvPr id="5" name="27 Marcador de pie de página"/>
          <p:cNvSpPr>
            <a:spLocks noGrp="1"/>
          </p:cNvSpPr>
          <p:nvPr>
            <p:ph type="ftr" sz="quarter" idx="11"/>
          </p:nvPr>
        </p:nvSpPr>
        <p:spPr/>
        <p:txBody>
          <a:bodyPr/>
          <a:lstStyle>
            <a:lvl1pPr>
              <a:defRPr/>
            </a:lvl1pPr>
          </a:lstStyle>
          <a:p>
            <a:pPr>
              <a:defRPr/>
            </a:pPr>
            <a:endParaRPr lang="es-ES"/>
          </a:p>
        </p:txBody>
      </p:sp>
      <p:sp>
        <p:nvSpPr>
          <p:cNvPr id="6" name="4 Marcador de número de diapositiva"/>
          <p:cNvSpPr>
            <a:spLocks noGrp="1"/>
          </p:cNvSpPr>
          <p:nvPr>
            <p:ph type="sldNum" sz="quarter" idx="12"/>
          </p:nvPr>
        </p:nvSpPr>
        <p:spPr/>
        <p:txBody>
          <a:bodyPr/>
          <a:lstStyle>
            <a:lvl1pPr>
              <a:defRPr/>
            </a:lvl1pPr>
          </a:lstStyle>
          <a:p>
            <a:pPr>
              <a:defRPr/>
            </a:pPr>
            <a:fld id="{5E109D3B-2B92-4D7B-841C-F5C039612466}" type="slidenum">
              <a:rPr lang="es-ES"/>
              <a:pPr>
                <a:defRPr/>
              </a:pPr>
              <a:t>‹Nº›</a:t>
            </a:fld>
            <a:endParaRPr lang="es-ES"/>
          </a:p>
        </p:txBody>
      </p:sp>
    </p:spTree>
  </p:cSld>
  <p:clrMapOvr>
    <a:masterClrMapping/>
  </p:clrMapOvr>
  <p:transition spd="slow">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fld id="{BA6D1503-FF84-45F8-8A99-93AD320B1E1E}" type="datetimeFigureOut">
              <a:rPr lang="es-ES"/>
              <a:pPr>
                <a:defRPr/>
              </a:pPr>
              <a:t>27/02/2010</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7B568EB-9500-4397-853E-B9EAFBA1D2E7}" type="slidenum">
              <a:rPr lang="es-ES"/>
              <a:pPr>
                <a:defRPr/>
              </a:pPr>
              <a:t>‹Nº›</a:t>
            </a:fld>
            <a:endParaRPr lang="es-ES"/>
          </a:p>
        </p:txBody>
      </p:sp>
    </p:spTree>
  </p:cSld>
  <p:clrMapOvr>
    <a:masterClrMapping/>
  </p:clrMapOvr>
  <p:transition spd="slow">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lang="es-ES" smtClean="0"/>
              <a:t>Haga clic para modificar el estilo de título del patrón</a:t>
            </a:r>
            <a:endParaRPr lang="en-US"/>
          </a:p>
        </p:txBody>
      </p:sp>
      <p:sp>
        <p:nvSpPr>
          <p:cNvPr id="27" name="26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24 Marcador de fecha"/>
          <p:cNvSpPr>
            <a:spLocks noGrp="1"/>
          </p:cNvSpPr>
          <p:nvPr>
            <p:ph type="dt" sz="half" idx="10"/>
          </p:nvPr>
        </p:nvSpPr>
        <p:spPr/>
        <p:txBody>
          <a:bodyPr/>
          <a:lstStyle>
            <a:lvl1pPr>
              <a:defRPr/>
            </a:lvl1pPr>
          </a:lstStyle>
          <a:p>
            <a:pPr>
              <a:defRPr/>
            </a:pPr>
            <a:fld id="{F9A7642C-151E-4659-846D-6C1D60D34A2E}" type="datetimeFigureOut">
              <a:rPr lang="es-ES"/>
              <a:pPr>
                <a:defRPr/>
              </a:pPr>
              <a:t>27/02/2010</a:t>
            </a:fld>
            <a:endParaRPr lang="es-ES"/>
          </a:p>
        </p:txBody>
      </p:sp>
      <p:sp>
        <p:nvSpPr>
          <p:cNvPr id="5" name="18 Marcador de pie de página"/>
          <p:cNvSpPr>
            <a:spLocks noGrp="1"/>
          </p:cNvSpPr>
          <p:nvPr>
            <p:ph type="ftr" sz="quarter" idx="11"/>
          </p:nvPr>
        </p:nvSpPr>
        <p:spPr>
          <a:xfrm>
            <a:off x="3581400" y="76200"/>
            <a:ext cx="2895600" cy="288925"/>
          </a:xfrm>
        </p:spPr>
        <p:txBody>
          <a:bodyPr/>
          <a:lstStyle>
            <a:lvl1pPr>
              <a:defRPr/>
            </a:lvl1pPr>
          </a:lstStyle>
          <a:p>
            <a:pPr>
              <a:defRPr/>
            </a:pPr>
            <a:endParaRPr lang="es-ES"/>
          </a:p>
        </p:txBody>
      </p:sp>
      <p:sp>
        <p:nvSpPr>
          <p:cNvPr id="6" name="15 Marcador de número de diapositiva"/>
          <p:cNvSpPr>
            <a:spLocks noGrp="1"/>
          </p:cNvSpPr>
          <p:nvPr>
            <p:ph type="sldNum" sz="quarter" idx="12"/>
          </p:nvPr>
        </p:nvSpPr>
        <p:spPr>
          <a:xfrm>
            <a:off x="8229600" y="6473825"/>
            <a:ext cx="758825" cy="247650"/>
          </a:xfrm>
        </p:spPr>
        <p:txBody>
          <a:bodyPr/>
          <a:lstStyle>
            <a:lvl1pPr>
              <a:defRPr/>
            </a:lvl1pPr>
          </a:lstStyle>
          <a:p>
            <a:pPr>
              <a:defRPr/>
            </a:pPr>
            <a:fld id="{AA214688-2899-45D3-ABB0-D7E2930C259D}" type="slidenum">
              <a:rPr lang="es-ES"/>
              <a:pPr>
                <a:defRPr/>
              </a:pPr>
              <a:t>‹Nº›</a:t>
            </a:fld>
            <a:endParaRPr lang="es-ES"/>
          </a:p>
        </p:txBody>
      </p:sp>
    </p:spTree>
  </p:cSld>
  <p:clrMapOvr>
    <a:masterClrMapping/>
  </p:clrMapOvr>
  <p:transition spd="slow">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3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lang="es-ES" smtClean="0"/>
              <a:t>Haga clic para modificar el estilo de título del patrón</a:t>
            </a:r>
            <a:endParaRPr lang="en-US"/>
          </a:p>
        </p:txBody>
      </p:sp>
      <p:sp>
        <p:nvSpPr>
          <p:cNvPr id="5" name="18 Marcador de fecha"/>
          <p:cNvSpPr>
            <a:spLocks noGrp="1"/>
          </p:cNvSpPr>
          <p:nvPr>
            <p:ph type="dt" sz="half" idx="10"/>
          </p:nvPr>
        </p:nvSpPr>
        <p:spPr/>
        <p:txBody>
          <a:bodyPr/>
          <a:lstStyle>
            <a:lvl1pPr>
              <a:defRPr/>
            </a:lvl1pPr>
          </a:lstStyle>
          <a:p>
            <a:pPr>
              <a:defRPr/>
            </a:pPr>
            <a:fld id="{4496305F-4ED8-4320-92AD-A05CCDF17ED9}" type="datetimeFigureOut">
              <a:rPr lang="es-ES"/>
              <a:pPr>
                <a:defRPr/>
              </a:pPr>
              <a:t>27/02/2010</a:t>
            </a:fld>
            <a:endParaRPr lang="es-ES"/>
          </a:p>
        </p:txBody>
      </p:sp>
      <p:sp>
        <p:nvSpPr>
          <p:cNvPr id="7" name="10 Marcador de pie de página"/>
          <p:cNvSpPr>
            <a:spLocks noGrp="1"/>
          </p:cNvSpPr>
          <p:nvPr>
            <p:ph type="ftr" sz="quarter" idx="11"/>
          </p:nvPr>
        </p:nvSpPr>
        <p:spPr/>
        <p:txBody>
          <a:bodyPr/>
          <a:lstStyle>
            <a:lvl1pPr>
              <a:defRPr/>
            </a:lvl1pPr>
          </a:lstStyle>
          <a:p>
            <a:pPr>
              <a:defRPr/>
            </a:pPr>
            <a:endParaRPr lang="es-ES"/>
          </a:p>
        </p:txBody>
      </p:sp>
      <p:sp>
        <p:nvSpPr>
          <p:cNvPr id="9" name="15 Marcador de número de diapositiva"/>
          <p:cNvSpPr>
            <a:spLocks noGrp="1"/>
          </p:cNvSpPr>
          <p:nvPr>
            <p:ph type="sldNum" sz="quarter" idx="12"/>
          </p:nvPr>
        </p:nvSpPr>
        <p:spPr/>
        <p:txBody>
          <a:bodyPr/>
          <a:lstStyle>
            <a:lvl1pPr>
              <a:defRPr/>
            </a:lvl1pPr>
          </a:lstStyle>
          <a:p>
            <a:pPr>
              <a:defRPr/>
            </a:pPr>
            <a:fld id="{8E9177BD-1674-4546-8C86-CB95E5E8D59E}" type="slidenum">
              <a:rPr lang="es-ES"/>
              <a:pPr>
                <a:defRPr/>
              </a:pPr>
              <a:t>‹Nº›</a:t>
            </a:fld>
            <a:endParaRPr lang="es-ES"/>
          </a:p>
        </p:txBody>
      </p:sp>
    </p:spTree>
  </p:cSld>
  <p:clrMapOvr>
    <a:overrideClrMapping bg1="dk1" tx1="lt1" bg2="dk2" tx2="lt2" accent1="accent1" accent2="accent2" accent3="accent3" accent4="accent4" accent5="accent5" accent6="accent6" hlink="hlink" folHlink="folHlink"/>
  </p:clrMapOvr>
  <p:transition spd="slow">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lang="es-ES" smtClean="0"/>
              <a:t>Haga clic para modificar el estilo de título del patrón</a:t>
            </a:r>
            <a:endParaRPr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0 Marcador de fecha"/>
          <p:cNvSpPr>
            <a:spLocks noGrp="1"/>
          </p:cNvSpPr>
          <p:nvPr>
            <p:ph type="dt" sz="half" idx="10"/>
          </p:nvPr>
        </p:nvSpPr>
        <p:spPr/>
        <p:txBody>
          <a:bodyPr/>
          <a:lstStyle>
            <a:lvl1pPr>
              <a:defRPr/>
            </a:lvl1pPr>
          </a:lstStyle>
          <a:p>
            <a:pPr>
              <a:defRPr/>
            </a:pPr>
            <a:fld id="{9495E672-01E1-408F-A9EC-A8F0B0FE3959}" type="datetimeFigureOut">
              <a:rPr lang="es-ES"/>
              <a:pPr>
                <a:defRPr/>
              </a:pPr>
              <a:t>27/02/2010</a:t>
            </a:fld>
            <a:endParaRPr lang="es-ES"/>
          </a:p>
        </p:txBody>
      </p:sp>
      <p:sp>
        <p:nvSpPr>
          <p:cNvPr id="6" name="27 Marcador de pie de página"/>
          <p:cNvSpPr>
            <a:spLocks noGrp="1"/>
          </p:cNvSpPr>
          <p:nvPr>
            <p:ph type="ftr" sz="quarter" idx="11"/>
          </p:nvPr>
        </p:nvSpPr>
        <p:spPr/>
        <p:txBody>
          <a:bodyPr/>
          <a:lstStyle>
            <a:lvl1pPr>
              <a:defRPr/>
            </a:lvl1pPr>
          </a:lstStyle>
          <a:p>
            <a:pPr>
              <a:defRPr/>
            </a:pPr>
            <a:endParaRPr lang="es-ES"/>
          </a:p>
        </p:txBody>
      </p:sp>
      <p:sp>
        <p:nvSpPr>
          <p:cNvPr id="7" name="4 Marcador de número de diapositiva"/>
          <p:cNvSpPr>
            <a:spLocks noGrp="1"/>
          </p:cNvSpPr>
          <p:nvPr>
            <p:ph type="sldNum" sz="quarter" idx="12"/>
          </p:nvPr>
        </p:nvSpPr>
        <p:spPr/>
        <p:txBody>
          <a:bodyPr/>
          <a:lstStyle>
            <a:lvl1pPr>
              <a:defRPr/>
            </a:lvl1pPr>
          </a:lstStyle>
          <a:p>
            <a:pPr>
              <a:defRPr/>
            </a:pPr>
            <a:fld id="{C9E16DE8-8A28-4500-B2F6-B86381874750}" type="slidenum">
              <a:rPr lang="es-ES"/>
              <a:pPr>
                <a:defRPr/>
              </a:pPr>
              <a:t>‹Nº›</a:t>
            </a:fld>
            <a:endParaRPr lang="es-ES"/>
          </a:p>
        </p:txBody>
      </p:sp>
    </p:spTree>
  </p:cSld>
  <p:clrMapOvr>
    <a:masterClrMapping/>
  </p:clrMapOvr>
  <p:transition spd="slow">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28 Título"/>
          <p:cNvSpPr>
            <a:spLocks noGrp="1"/>
          </p:cNvSpPr>
          <p:nvPr>
            <p:ph type="title"/>
          </p:nvPr>
        </p:nvSpPr>
        <p:spPr>
          <a:xfrm>
            <a:off x="304800" y="5410200"/>
            <a:ext cx="8610600" cy="882650"/>
          </a:xfrm>
        </p:spPr>
        <p:txBody>
          <a:bodyPr/>
          <a:lstStyle>
            <a:lvl1pPr>
              <a:defRPr/>
            </a:lvl1pPr>
          </a:lstStyle>
          <a:p>
            <a:r>
              <a:rPr lang="es-ES" smtClean="0"/>
              <a:t>Haga clic para modificar el estilo de título del patrón</a:t>
            </a:r>
            <a:endParaRPr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9 Marcador de fecha"/>
          <p:cNvSpPr>
            <a:spLocks noGrp="1"/>
          </p:cNvSpPr>
          <p:nvPr>
            <p:ph type="dt" sz="half" idx="10"/>
          </p:nvPr>
        </p:nvSpPr>
        <p:spPr/>
        <p:txBody>
          <a:bodyPr/>
          <a:lstStyle>
            <a:lvl1pPr>
              <a:defRPr/>
            </a:lvl1pPr>
          </a:lstStyle>
          <a:p>
            <a:pPr>
              <a:defRPr/>
            </a:pPr>
            <a:fld id="{E2F8DC4D-3EDD-4508-847B-6A50F939441B}" type="datetimeFigureOut">
              <a:rPr lang="es-ES"/>
              <a:pPr>
                <a:defRPr/>
              </a:pPr>
              <a:t>27/02/2010</a:t>
            </a:fld>
            <a:endParaRPr lang="es-ES"/>
          </a:p>
        </p:txBody>
      </p:sp>
      <p:sp>
        <p:nvSpPr>
          <p:cNvPr id="9" name="5 Marcador de pie de página"/>
          <p:cNvSpPr>
            <a:spLocks noGrp="1"/>
          </p:cNvSpPr>
          <p:nvPr>
            <p:ph type="ftr" sz="quarter" idx="11"/>
          </p:nvPr>
        </p:nvSpPr>
        <p:spPr/>
        <p:txBody>
          <a:bodyPr/>
          <a:lstStyle>
            <a:lvl1pPr>
              <a:defRPr/>
            </a:lvl1pPr>
          </a:lstStyle>
          <a:p>
            <a:pPr>
              <a:defRPr/>
            </a:pPr>
            <a:endParaRPr lang="es-ES"/>
          </a:p>
        </p:txBody>
      </p:sp>
      <p:sp>
        <p:nvSpPr>
          <p:cNvPr id="10" name="6 Marcador de número de diapositiva"/>
          <p:cNvSpPr>
            <a:spLocks noGrp="1"/>
          </p:cNvSpPr>
          <p:nvPr>
            <p:ph type="sldNum" sz="quarter" idx="12"/>
          </p:nvPr>
        </p:nvSpPr>
        <p:spPr>
          <a:xfrm>
            <a:off x="8229600" y="6477000"/>
            <a:ext cx="762000" cy="247650"/>
          </a:xfrm>
        </p:spPr>
        <p:txBody>
          <a:bodyPr/>
          <a:lstStyle>
            <a:lvl1pPr>
              <a:defRPr/>
            </a:lvl1pPr>
          </a:lstStyle>
          <a:p>
            <a:pPr>
              <a:defRPr/>
            </a:pPr>
            <a:fld id="{26CE827F-DA14-4ADD-9116-60FF0A9368DF}" type="slidenum">
              <a:rPr lang="es-ES"/>
              <a:pPr>
                <a:defRPr/>
              </a:pPr>
              <a:t>‹Nº›</a:t>
            </a:fld>
            <a:endParaRPr lang="es-ES"/>
          </a:p>
        </p:txBody>
      </p:sp>
    </p:spTree>
  </p:cSld>
  <p:clrMapOvr>
    <a:masterClrMapping/>
  </p:clrMapOvr>
  <p:transition spd="slow">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lang="es-ES" smtClean="0"/>
              <a:t>Haga clic para modificar el estilo de título del patrón</a:t>
            </a:r>
            <a:endParaRPr lang="en-US"/>
          </a:p>
        </p:txBody>
      </p:sp>
      <p:sp>
        <p:nvSpPr>
          <p:cNvPr id="3" name="10 Marcador de fecha"/>
          <p:cNvSpPr>
            <a:spLocks noGrp="1"/>
          </p:cNvSpPr>
          <p:nvPr>
            <p:ph type="dt" sz="half" idx="10"/>
          </p:nvPr>
        </p:nvSpPr>
        <p:spPr/>
        <p:txBody>
          <a:bodyPr/>
          <a:lstStyle>
            <a:lvl1pPr>
              <a:defRPr/>
            </a:lvl1pPr>
          </a:lstStyle>
          <a:p>
            <a:pPr>
              <a:defRPr/>
            </a:pPr>
            <a:fld id="{3A6A239C-E71A-4A9E-ADA0-09F8C93FDF18}" type="datetimeFigureOut">
              <a:rPr lang="es-ES"/>
              <a:pPr>
                <a:defRPr/>
              </a:pPr>
              <a:t>27/02/2010</a:t>
            </a:fld>
            <a:endParaRPr lang="es-ES"/>
          </a:p>
        </p:txBody>
      </p:sp>
      <p:sp>
        <p:nvSpPr>
          <p:cNvPr id="4" name="27 Marcador de pie de página"/>
          <p:cNvSpPr>
            <a:spLocks noGrp="1"/>
          </p:cNvSpPr>
          <p:nvPr>
            <p:ph type="ftr" sz="quarter" idx="11"/>
          </p:nvPr>
        </p:nvSpPr>
        <p:spPr/>
        <p:txBody>
          <a:bodyPr/>
          <a:lstStyle>
            <a:lvl1pPr>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vl1pPr>
          </a:lstStyle>
          <a:p>
            <a:pPr>
              <a:defRPr/>
            </a:pPr>
            <a:fld id="{3F983CF6-48DD-465D-8877-97FF8BCCE910}" type="slidenum">
              <a:rPr lang="es-ES"/>
              <a:pPr>
                <a:defRPr/>
              </a:pPr>
              <a:t>‹Nº›</a:t>
            </a:fld>
            <a:endParaRPr lang="es-ES"/>
          </a:p>
        </p:txBody>
      </p:sp>
    </p:spTree>
  </p:cSld>
  <p:clrMapOvr>
    <a:masterClrMapping/>
  </p:clrMapOvr>
  <p:transition spd="slow">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2 Marcador de fecha"/>
          <p:cNvSpPr>
            <a:spLocks noGrp="1"/>
          </p:cNvSpPr>
          <p:nvPr>
            <p:ph type="dt" sz="half" idx="10"/>
          </p:nvPr>
        </p:nvSpPr>
        <p:spPr/>
        <p:txBody>
          <a:bodyPr/>
          <a:lstStyle>
            <a:lvl1pPr>
              <a:defRPr/>
            </a:lvl1pPr>
          </a:lstStyle>
          <a:p>
            <a:pPr>
              <a:defRPr/>
            </a:pPr>
            <a:fld id="{7B5F0F5F-C621-4E9E-AC16-25029D4C40B4}" type="datetimeFigureOut">
              <a:rPr lang="es-ES"/>
              <a:pPr>
                <a:defRPr/>
              </a:pPr>
              <a:t>27/02/2010</a:t>
            </a:fld>
            <a:endParaRPr lang="es-ES"/>
          </a:p>
        </p:txBody>
      </p:sp>
      <p:sp>
        <p:nvSpPr>
          <p:cNvPr id="3" name="23 Marcador de pie de página"/>
          <p:cNvSpPr>
            <a:spLocks noGrp="1"/>
          </p:cNvSpPr>
          <p:nvPr>
            <p:ph type="ftr" sz="quarter" idx="11"/>
          </p:nvPr>
        </p:nvSpPr>
        <p:spPr/>
        <p:txBody>
          <a:bodyPr/>
          <a:lstStyle>
            <a:lvl1pPr>
              <a:defRPr/>
            </a:lvl1pPr>
          </a:lstStyle>
          <a:p>
            <a:pPr>
              <a:defRPr/>
            </a:pPr>
            <a:endParaRPr lang="es-ES"/>
          </a:p>
        </p:txBody>
      </p:sp>
      <p:sp>
        <p:nvSpPr>
          <p:cNvPr id="4" name="6 Marcador de número de diapositiva"/>
          <p:cNvSpPr>
            <a:spLocks noGrp="1"/>
          </p:cNvSpPr>
          <p:nvPr>
            <p:ph type="sldNum" sz="quarter" idx="12"/>
          </p:nvPr>
        </p:nvSpPr>
        <p:spPr/>
        <p:txBody>
          <a:bodyPr/>
          <a:lstStyle>
            <a:lvl1pPr>
              <a:defRPr/>
            </a:lvl1pPr>
          </a:lstStyle>
          <a:p>
            <a:pPr>
              <a:defRPr/>
            </a:pPr>
            <a:fld id="{11992165-BFCB-47CA-AF5F-EC3592BFC780}" type="slidenum">
              <a:rPr lang="es-ES"/>
              <a:pPr>
                <a:defRPr/>
              </a:pPr>
              <a:t>‹Nº›</a:t>
            </a:fld>
            <a:endParaRPr lang="es-ES"/>
          </a:p>
        </p:txBody>
      </p:sp>
    </p:spTree>
  </p:cSld>
  <p:clrMapOvr>
    <a:masterClrMapping/>
  </p:clrMapOvr>
  <p:transition spd="slow">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Título"/>
          <p:cNvSpPr>
            <a:spLocks noGrp="1"/>
          </p:cNvSpPr>
          <p:nvPr>
            <p:ph type="title"/>
          </p:nvPr>
        </p:nvSpPr>
        <p:spPr>
          <a:xfrm>
            <a:off x="457200" y="5486400"/>
            <a:ext cx="8458200" cy="520700"/>
          </a:xfr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24 Marcador de fecha"/>
          <p:cNvSpPr>
            <a:spLocks noGrp="1"/>
          </p:cNvSpPr>
          <p:nvPr>
            <p:ph type="dt" sz="half" idx="10"/>
          </p:nvPr>
        </p:nvSpPr>
        <p:spPr/>
        <p:txBody>
          <a:bodyPr/>
          <a:lstStyle>
            <a:lvl1pPr>
              <a:defRPr/>
            </a:lvl1pPr>
          </a:lstStyle>
          <a:p>
            <a:pPr>
              <a:defRPr/>
            </a:pPr>
            <a:fld id="{35828D08-1557-4A3C-923E-FC3E1D677D2E}" type="datetimeFigureOut">
              <a:rPr lang="es-ES"/>
              <a:pPr>
                <a:defRPr/>
              </a:pPr>
              <a:t>27/02/2010</a:t>
            </a:fld>
            <a:endParaRPr lang="es-ES"/>
          </a:p>
        </p:txBody>
      </p:sp>
      <p:sp>
        <p:nvSpPr>
          <p:cNvPr id="7" name="28 Marcador de pie de página"/>
          <p:cNvSpPr>
            <a:spLocks noGrp="1"/>
          </p:cNvSpPr>
          <p:nvPr>
            <p:ph type="ftr" sz="quarter" idx="11"/>
          </p:nvPr>
        </p:nvSpPr>
        <p:spPr/>
        <p:txBody>
          <a:bodyPr/>
          <a:lstStyle>
            <a:lvl1pPr>
              <a:defRPr/>
            </a:lvl1pPr>
          </a:lstStyle>
          <a:p>
            <a:pPr>
              <a:defRPr/>
            </a:pPr>
            <a:endParaRPr lang="es-ES"/>
          </a:p>
        </p:txBody>
      </p:sp>
      <p:sp>
        <p:nvSpPr>
          <p:cNvPr id="8" name="6 Marcador de número de diapositiva"/>
          <p:cNvSpPr>
            <a:spLocks noGrp="1"/>
          </p:cNvSpPr>
          <p:nvPr>
            <p:ph type="sldNum" sz="quarter" idx="12"/>
          </p:nvPr>
        </p:nvSpPr>
        <p:spPr/>
        <p:txBody>
          <a:bodyPr/>
          <a:lstStyle>
            <a:lvl1pPr>
              <a:defRPr/>
            </a:lvl1pPr>
          </a:lstStyle>
          <a:p>
            <a:pPr>
              <a:defRPr/>
            </a:pPr>
            <a:fld id="{271C0E40-1A01-4596-B815-B035CD09DF19}" type="slidenum">
              <a:rPr lang="es-ES"/>
              <a:pPr>
                <a:defRPr/>
              </a:pPr>
              <a:t>‹Nº›</a:t>
            </a:fld>
            <a:endParaRPr lang="es-ES"/>
          </a:p>
        </p:txBody>
      </p:sp>
    </p:spTree>
  </p:cSld>
  <p:clrMapOvr>
    <a:masterClrMapping/>
  </p:clrMapOvr>
  <p:transition spd="slow">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17" name="16 Título"/>
          <p:cNvSpPr>
            <a:spLocks noGrp="1"/>
          </p:cNvSpPr>
          <p:nvPr>
            <p:ph type="title"/>
          </p:nvPr>
        </p:nvSpPr>
        <p:spPr>
          <a:xfrm>
            <a:off x="381000" y="4993760"/>
            <a:ext cx="5867400" cy="522288"/>
          </a:xfrm>
        </p:spPr>
        <p:txBody>
          <a:bodyPr/>
          <a:lstStyle>
            <a:lvl1pPr algn="l">
              <a:buNone/>
              <a:defRPr sz="2000" b="1"/>
            </a:lvl1pPr>
          </a:lstStyle>
          <a:p>
            <a:r>
              <a:rPr lang="es-ES" smtClean="0"/>
              <a:t>Haga clic para modificar el estilo de título del patrón</a:t>
            </a:r>
            <a:endParaRPr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5" name="6 Marcador de fecha"/>
          <p:cNvSpPr>
            <a:spLocks noGrp="1"/>
          </p:cNvSpPr>
          <p:nvPr>
            <p:ph type="dt" sz="half" idx="10"/>
          </p:nvPr>
        </p:nvSpPr>
        <p:spPr/>
        <p:txBody>
          <a:bodyPr/>
          <a:lstStyle>
            <a:lvl1pPr>
              <a:defRPr/>
            </a:lvl1pPr>
          </a:lstStyle>
          <a:p>
            <a:pPr>
              <a:defRPr/>
            </a:pPr>
            <a:fld id="{BA6F4BBD-CC55-43B4-88CA-ABB7D770E8A0}" type="datetimeFigureOut">
              <a:rPr lang="es-ES"/>
              <a:pPr>
                <a:defRPr/>
              </a:pPr>
              <a:t>27/02/2010</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30 Marcador de número de diapositiva"/>
          <p:cNvSpPr>
            <a:spLocks noGrp="1"/>
          </p:cNvSpPr>
          <p:nvPr>
            <p:ph type="sldNum" sz="quarter" idx="12"/>
          </p:nvPr>
        </p:nvSpPr>
        <p:spPr/>
        <p:txBody>
          <a:bodyPr/>
          <a:lstStyle>
            <a:lvl1pPr>
              <a:defRPr/>
            </a:lvl1pPr>
          </a:lstStyle>
          <a:p>
            <a:pPr>
              <a:defRPr/>
            </a:pPr>
            <a:fld id="{9A9994B3-0A73-48A3-A1D3-FD58789938E0}" type="slidenum">
              <a:rPr lang="es-ES"/>
              <a:pPr>
                <a:defRPr/>
              </a:pPr>
              <a:t>‹Nº›</a:t>
            </a:fld>
            <a:endParaRPr lang="es-ES"/>
          </a:p>
        </p:txBody>
      </p:sp>
    </p:spTree>
  </p:cSld>
  <p:clrMapOvr>
    <a:masterClrMapping/>
  </p:clrMapOvr>
  <p:transition spd="slow">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053" name="7 Marcador de texto"/>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77164C48-C52E-4B2D-9D45-50EB58839424}" type="datetimeFigureOut">
              <a:rPr lang="es-ES"/>
              <a:pPr>
                <a:defRPr/>
              </a:pPr>
              <a:t>27/02/2010</a:t>
            </a:fld>
            <a:endParaRPr lang="es-ES"/>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es-ES"/>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64129438-C611-479D-999B-3143A03AF12E}" type="slidenum">
              <a:rPr lang="es-ES"/>
              <a:pPr>
                <a:defRPr/>
              </a:pPr>
              <a:t>‹Nº›</a:t>
            </a:fld>
            <a:endParaRPr lang="es-ES"/>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lang="es-ES" smtClean="0"/>
              <a:t>Haga clic para modificar el estilo de título del patrón</a:t>
            </a:r>
            <a:endParaRPr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47" r:id="rId4"/>
    <p:sldLayoutId id="2147483753" r:id="rId5"/>
    <p:sldLayoutId id="2147483748" r:id="rId6"/>
    <p:sldLayoutId id="2147483754" r:id="rId7"/>
    <p:sldLayoutId id="2147483755" r:id="rId8"/>
    <p:sldLayoutId id="2147483756" r:id="rId9"/>
    <p:sldLayoutId id="2147483749" r:id="rId10"/>
    <p:sldLayoutId id="2147483757" r:id="rId11"/>
  </p:sldLayoutIdLst>
  <p:transition spd="slow">
    <p:plus/>
  </p:transition>
  <p:timing>
    <p:tnLst>
      <p:par>
        <p:cTn id="1" dur="indefinite" restart="never" nodeType="tmRoot"/>
      </p:par>
    </p:tnLst>
  </p:timing>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0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http://www.bendig.co.cr/images/contenidos/SECADORA-CILINDRICA-HORIZONTAL-SG-15.jp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http://www.bendig.co.cr/images/contenidos/m-10.jp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indelsacr.com/Empacadoras%20horizontales%201.htm"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http://www.grupoil.es/images/Camiones.jpg"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file:///C:\Users\Liliana\Desktop\CD%20TESIS\hipervinculo%20capital%20de%20trabajo.xls"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9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9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381000" y="2428868"/>
            <a:ext cx="8458200" cy="3646919"/>
          </a:xfrm>
        </p:spPr>
        <p:txBody>
          <a:bodyPr/>
          <a:lstStyle/>
          <a:p>
            <a:pPr algn="r" eaLnBrk="1" fontAlgn="auto" hangingPunct="1">
              <a:spcAft>
                <a:spcPts val="0"/>
              </a:spcAft>
              <a:defRPr/>
            </a:pPr>
            <a:r>
              <a:rPr lang="es-ES" sz="3200" dirty="0" smtClean="0"/>
              <a:t/>
            </a:r>
            <a:br>
              <a:rPr lang="es-ES" sz="3200" dirty="0" smtClean="0"/>
            </a:br>
            <a:r>
              <a:rPr lang="es-ES" sz="3200" b="1" dirty="0" smtClean="0">
                <a:solidFill>
                  <a:schemeClr val="accent1">
                    <a:lumMod val="75000"/>
                  </a:schemeClr>
                </a:solidFill>
                <a:latin typeface="Calibri" pitchFamily="34" charset="0"/>
              </a:rPr>
              <a:t>Integrantes:</a:t>
            </a:r>
            <a:br>
              <a:rPr lang="es-ES" sz="3200" b="1" dirty="0" smtClean="0">
                <a:solidFill>
                  <a:schemeClr val="accent1">
                    <a:lumMod val="75000"/>
                  </a:schemeClr>
                </a:solidFill>
                <a:latin typeface="Calibri" pitchFamily="34" charset="0"/>
              </a:rPr>
            </a:br>
            <a:r>
              <a:rPr lang="es-ES" sz="3200" b="1" dirty="0" smtClean="0">
                <a:latin typeface="Calibri" pitchFamily="34" charset="0"/>
              </a:rPr>
              <a:t/>
            </a:r>
            <a:br>
              <a:rPr lang="es-ES" sz="3200" b="1" dirty="0" smtClean="0">
                <a:latin typeface="Calibri" pitchFamily="34" charset="0"/>
              </a:rPr>
            </a:br>
            <a:r>
              <a:rPr lang="es-ES" sz="2800" b="1" dirty="0" smtClean="0">
                <a:latin typeface="Calibri" pitchFamily="34" charset="0"/>
              </a:rPr>
              <a:t>Leidy Briones Alarcón</a:t>
            </a:r>
            <a:br>
              <a:rPr lang="es-ES" sz="2800" b="1" dirty="0" smtClean="0">
                <a:latin typeface="Calibri" pitchFamily="34" charset="0"/>
              </a:rPr>
            </a:br>
            <a:r>
              <a:rPr lang="es-ES" sz="2800" b="1" dirty="0" smtClean="0">
                <a:latin typeface="Calibri" pitchFamily="34" charset="0"/>
              </a:rPr>
              <a:t>Heiddy Mendoza chimbo</a:t>
            </a:r>
            <a:br>
              <a:rPr lang="es-ES" sz="2800" b="1" dirty="0" smtClean="0">
                <a:latin typeface="Calibri" pitchFamily="34" charset="0"/>
              </a:rPr>
            </a:br>
            <a:r>
              <a:rPr lang="es-ES" sz="2800" b="1" dirty="0" smtClean="0">
                <a:latin typeface="Calibri" pitchFamily="34" charset="0"/>
              </a:rPr>
              <a:t>liliana sierra salazar</a:t>
            </a:r>
            <a:r>
              <a:rPr lang="es-ES" sz="2800" b="1" dirty="0" smtClean="0"/>
              <a:t/>
            </a:r>
            <a:br>
              <a:rPr lang="es-ES" sz="2800" b="1" dirty="0" smtClean="0"/>
            </a:br>
            <a:endParaRPr lang="es-ES" sz="2800" b="1" dirty="0"/>
          </a:p>
        </p:txBody>
      </p:sp>
      <p:sp>
        <p:nvSpPr>
          <p:cNvPr id="7" name="6 Subtítulo"/>
          <p:cNvSpPr>
            <a:spLocks noGrp="1"/>
          </p:cNvSpPr>
          <p:nvPr>
            <p:ph type="subTitle" idx="1"/>
          </p:nvPr>
        </p:nvSpPr>
        <p:spPr>
          <a:xfrm>
            <a:off x="357188" y="928688"/>
            <a:ext cx="8458200" cy="1571625"/>
          </a:xfrm>
        </p:spPr>
        <p:txBody>
          <a:bodyPr>
            <a:normAutofit/>
          </a:bodyPr>
          <a:lstStyle/>
          <a:p>
            <a:pPr algn="ctr" eaLnBrk="1" fontAlgn="auto" hangingPunct="1">
              <a:spcAft>
                <a:spcPts val="0"/>
              </a:spcAft>
              <a:buFont typeface="Wingdings 2"/>
              <a:buNone/>
              <a:defRPr/>
            </a:pPr>
            <a:r>
              <a:rPr lang="es-ES" sz="3200" b="1" dirty="0" smtClean="0">
                <a:solidFill>
                  <a:schemeClr val="accent2">
                    <a:lumMod val="75000"/>
                  </a:schemeClr>
                </a:solidFill>
                <a:latin typeface="Calibri" pitchFamily="34" charset="0"/>
                <a:cs typeface="Arabic Transparent" pitchFamily="2" charset="-78"/>
              </a:rPr>
              <a:t>PROYECTO DE INVERSION PARA LA ELABORACIÓN DE CAFÉ-SOYA EN PAPEL FILTRO ESPECIAL PARA TOMAS INDIVIDUALES.</a:t>
            </a:r>
            <a:endParaRPr lang="es-ES" sz="3200" b="1" dirty="0">
              <a:solidFill>
                <a:schemeClr val="accent2">
                  <a:lumMod val="75000"/>
                </a:schemeClr>
              </a:solidFill>
              <a:latin typeface="Calibri" pitchFamily="34" charset="0"/>
              <a:cs typeface="Arabic Transparent" pitchFamily="2" charset="-78"/>
            </a:endParaRPr>
          </a:p>
        </p:txBody>
      </p:sp>
      <p:pic>
        <p:nvPicPr>
          <p:cNvPr id="11268" name="Picture 4" descr="C:\Documents and Settings\HEIDDY ROSMERY\Mis documentos\Mis imágenes\caFe\071107160131_cafe-descafeinado-instantaneo.jpg"/>
          <p:cNvPicPr>
            <a:picLocks noChangeAspect="1" noChangeArrowheads="1"/>
          </p:cNvPicPr>
          <p:nvPr/>
        </p:nvPicPr>
        <p:blipFill>
          <a:blip r:embed="rId3" cstate="print"/>
          <a:srcRect/>
          <a:stretch>
            <a:fillRect/>
          </a:stretch>
        </p:blipFill>
        <p:spPr bwMode="auto">
          <a:xfrm>
            <a:off x="928688" y="3143250"/>
            <a:ext cx="2928937" cy="2286000"/>
          </a:xfrm>
          <a:prstGeom prst="rect">
            <a:avLst/>
          </a:prstGeom>
          <a:noFill/>
          <a:ln w="9525">
            <a:noFill/>
            <a:miter lim="800000"/>
            <a:headEnd/>
            <a:tailEnd/>
          </a:ln>
        </p:spPr>
      </p:pic>
    </p:spTree>
  </p:cSld>
  <p:clrMapOvr>
    <a:masterClrMapping/>
  </p:clrMapOvr>
  <p:transition spd="slow">
    <p:plus/>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C" sz="3200" b="1" dirty="0" smtClean="0">
                <a:solidFill>
                  <a:schemeClr val="accent1">
                    <a:lumMod val="75000"/>
                  </a:schemeClr>
                </a:solidFill>
                <a:latin typeface="Calibri" pitchFamily="34" charset="0"/>
              </a:rPr>
              <a:t>Objetivo general</a:t>
            </a:r>
            <a:endParaRPr lang="es-EC" sz="3200" b="1" dirty="0">
              <a:solidFill>
                <a:schemeClr val="accent1">
                  <a:lumMod val="75000"/>
                </a:schemeClr>
              </a:solidFill>
              <a:latin typeface="Calibri" pitchFamily="34" charset="0"/>
            </a:endParaRPr>
          </a:p>
        </p:txBody>
      </p:sp>
      <p:sp>
        <p:nvSpPr>
          <p:cNvPr id="20483" name="2 Marcador de contenido"/>
          <p:cNvSpPr>
            <a:spLocks noGrp="1"/>
          </p:cNvSpPr>
          <p:nvPr>
            <p:ph idx="1"/>
          </p:nvPr>
        </p:nvSpPr>
        <p:spPr>
          <a:xfrm>
            <a:off x="304800" y="2571750"/>
            <a:ext cx="8686800" cy="3643313"/>
          </a:xfrm>
        </p:spPr>
        <p:txBody>
          <a:bodyPr/>
          <a:lstStyle/>
          <a:p>
            <a:pPr algn="ctr" eaLnBrk="1" hangingPunct="1">
              <a:buFont typeface="Wingdings 2" pitchFamily="18" charset="2"/>
              <a:buNone/>
            </a:pPr>
            <a:r>
              <a:rPr lang="es-EC" sz="2800" smtClean="0"/>
              <a:t>Realizar un estudio de factibilidad sobre el proyecto de</a:t>
            </a:r>
          </a:p>
          <a:p>
            <a:pPr algn="ctr" eaLnBrk="1" hangingPunct="1">
              <a:buFont typeface="Wingdings 2" pitchFamily="18" charset="2"/>
              <a:buNone/>
            </a:pPr>
            <a:r>
              <a:rPr lang="es-EC" sz="2800" smtClean="0"/>
              <a:t>inversión para la elaboración de café-soya en papel filtro</a:t>
            </a:r>
          </a:p>
          <a:p>
            <a:pPr algn="ctr" eaLnBrk="1" hangingPunct="1">
              <a:buFont typeface="Wingdings 2" pitchFamily="18" charset="2"/>
              <a:buNone/>
            </a:pPr>
            <a:r>
              <a:rPr lang="es-EC" sz="2800" smtClean="0"/>
              <a:t>especial para tomas individuales.</a:t>
            </a:r>
          </a:p>
        </p:txBody>
      </p:sp>
    </p:spTree>
  </p:cSld>
  <p:clrMapOvr>
    <a:masterClrMapping/>
  </p:clrMapOvr>
  <p:transition spd="slow">
    <p:plus/>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85728"/>
            <a:ext cx="8643998" cy="785818"/>
          </a:xfrm>
        </p:spPr>
        <p:txBody>
          <a:bodyPr/>
          <a:lstStyle/>
          <a:p>
            <a:pPr algn="ctr" eaLnBrk="1" hangingPunct="1">
              <a:defRPr/>
            </a:pPr>
            <a:r>
              <a:rPr lang="es-EC" sz="4000" b="1" dirty="0" smtClean="0">
                <a:solidFill>
                  <a:schemeClr val="accent1">
                    <a:lumMod val="50000"/>
                  </a:schemeClr>
                </a:solidFill>
                <a:latin typeface="Calibri" pitchFamily="34" charset="0"/>
                <a:cs typeface="Arial" pitchFamily="34" charset="0"/>
              </a:rPr>
              <a:t>financiamiento</a:t>
            </a:r>
            <a:endParaRPr lang="es-EC" sz="4000" b="1" dirty="0">
              <a:solidFill>
                <a:schemeClr val="accent1">
                  <a:lumMod val="50000"/>
                </a:schemeClr>
              </a:solidFill>
              <a:latin typeface="Calibri" pitchFamily="34" charset="0"/>
              <a:cs typeface="Arial" pitchFamily="34" charset="0"/>
            </a:endParaRPr>
          </a:p>
        </p:txBody>
      </p:sp>
      <p:pic>
        <p:nvPicPr>
          <p:cNvPr id="22530" name="Picture 2"/>
          <p:cNvPicPr>
            <a:picLocks noChangeAspect="1" noChangeArrowheads="1"/>
          </p:cNvPicPr>
          <p:nvPr/>
        </p:nvPicPr>
        <p:blipFill>
          <a:blip r:embed="rId2" cstate="print"/>
          <a:srcRect/>
          <a:stretch>
            <a:fillRect/>
          </a:stretch>
        </p:blipFill>
        <p:spPr bwMode="auto">
          <a:xfrm>
            <a:off x="1071563" y="1857375"/>
            <a:ext cx="6858000" cy="1952625"/>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a:stretch>
            <a:fillRect/>
          </a:stretch>
        </p:blipFill>
        <p:spPr bwMode="auto">
          <a:xfrm>
            <a:off x="1071563" y="4357688"/>
            <a:ext cx="6881812" cy="11430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22530"/>
                                        </p:tgtEl>
                                        <p:attrNameLst>
                                          <p:attrName>style.visibility</p:attrName>
                                        </p:attrNameLst>
                                      </p:cBhvr>
                                      <p:to>
                                        <p:strVal val="visible"/>
                                      </p:to>
                                    </p:set>
                                    <p:anim calcmode="lin" valueType="num">
                                      <p:cBhvr>
                                        <p:cTn id="16" dur="500" fill="hold"/>
                                        <p:tgtEl>
                                          <p:spTgt spid="22530"/>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22530"/>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22530"/>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nodeType="clickEffect">
                                  <p:stCondLst>
                                    <p:cond delay="0"/>
                                  </p:stCondLst>
                                  <p:childTnLst>
                                    <p:set>
                                      <p:cBhvr>
                                        <p:cTn id="23" dur="1" fill="hold">
                                          <p:stCondLst>
                                            <p:cond delay="0"/>
                                          </p:stCondLst>
                                        </p:cTn>
                                        <p:tgtEl>
                                          <p:spTgt spid="22531"/>
                                        </p:tgtEl>
                                        <p:attrNameLst>
                                          <p:attrName>style.visibility</p:attrName>
                                        </p:attrNameLst>
                                      </p:cBhvr>
                                      <p:to>
                                        <p:strVal val="visible"/>
                                      </p:to>
                                    </p:set>
                                    <p:anim calcmode="lin" valueType="num">
                                      <p:cBhvr>
                                        <p:cTn id="24" dur="500" fill="hold"/>
                                        <p:tgtEl>
                                          <p:spTgt spid="22531"/>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22531"/>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22531"/>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225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85728"/>
            <a:ext cx="8686800" cy="838200"/>
          </a:xfrm>
        </p:spPr>
        <p:txBody>
          <a:bodyPr/>
          <a:lstStyle/>
          <a:p>
            <a:pPr algn="ctr" eaLnBrk="1" hangingPunct="1">
              <a:defRPr/>
            </a:pPr>
            <a:r>
              <a:rPr lang="es-EC" sz="4000" b="1" dirty="0" smtClean="0">
                <a:solidFill>
                  <a:schemeClr val="accent1">
                    <a:lumMod val="50000"/>
                  </a:schemeClr>
                </a:solidFill>
                <a:latin typeface="Calibri" pitchFamily="34" charset="0"/>
              </a:rPr>
              <a:t>Deuda del 65%</a:t>
            </a:r>
            <a:endParaRPr lang="es-EC" sz="4000" b="1" dirty="0">
              <a:solidFill>
                <a:schemeClr val="accent1">
                  <a:lumMod val="50000"/>
                </a:schemeClr>
              </a:solidFill>
              <a:latin typeface="Calibri" pitchFamily="34" charset="0"/>
            </a:endParaRPr>
          </a:p>
        </p:txBody>
      </p:sp>
      <p:sp>
        <p:nvSpPr>
          <p:cNvPr id="3" name="2 Marcador de contenido"/>
          <p:cNvSpPr>
            <a:spLocks noGrp="1"/>
          </p:cNvSpPr>
          <p:nvPr>
            <p:ph idx="1"/>
          </p:nvPr>
        </p:nvSpPr>
        <p:spPr>
          <a:xfrm>
            <a:off x="304800" y="1285875"/>
            <a:ext cx="8686800" cy="5357813"/>
          </a:xfrm>
        </p:spPr>
        <p:txBody>
          <a:bodyPr/>
          <a:lstStyle/>
          <a:p>
            <a:pPr algn="just" eaLnBrk="1" hangingPunct="1">
              <a:defRPr/>
            </a:pPr>
            <a:endParaRPr lang="es-EC" dirty="0" smtClean="0">
              <a:solidFill>
                <a:schemeClr val="tx1">
                  <a:lumMod val="95000"/>
                  <a:lumOff val="5000"/>
                </a:schemeClr>
              </a:solidFill>
              <a:latin typeface="Calibri" pitchFamily="34" charset="0"/>
            </a:endParaRPr>
          </a:p>
          <a:p>
            <a:pPr algn="just" eaLnBrk="1" hangingPunct="1">
              <a:defRPr/>
            </a:pPr>
            <a:r>
              <a:rPr lang="es-EC" sz="3600" dirty="0" smtClean="0">
                <a:solidFill>
                  <a:schemeClr val="tx1">
                    <a:lumMod val="95000"/>
                    <a:lumOff val="5000"/>
                  </a:schemeClr>
                </a:solidFill>
                <a:latin typeface="Calibri" pitchFamily="34" charset="0"/>
              </a:rPr>
              <a:t>El 65% será aportado a través de la Corporación Financiera Nacional, cuya cantidad será de </a:t>
            </a:r>
            <a:r>
              <a:rPr lang="es-EC" sz="3600" i="1" dirty="0" smtClean="0">
                <a:solidFill>
                  <a:schemeClr val="tx1">
                    <a:lumMod val="95000"/>
                    <a:lumOff val="5000"/>
                  </a:schemeClr>
                </a:solidFill>
                <a:latin typeface="Calibri" pitchFamily="34" charset="0"/>
              </a:rPr>
              <a:t>$361.732,59</a:t>
            </a:r>
            <a:r>
              <a:rPr lang="es-EC" sz="3600" dirty="0" smtClean="0">
                <a:solidFill>
                  <a:schemeClr val="tx1">
                    <a:lumMod val="95000"/>
                    <a:lumOff val="5000"/>
                  </a:schemeClr>
                </a:solidFill>
                <a:latin typeface="Calibri" pitchFamily="34" charset="0"/>
              </a:rPr>
              <a:t>; con un plazo de 5 años y una tasa de interés del 17.3%.</a:t>
            </a:r>
          </a:p>
          <a:p>
            <a:pPr algn="ctr" eaLnBrk="1" hangingPunct="1">
              <a:buFont typeface="Wingdings 2" pitchFamily="18" charset="2"/>
              <a:buNone/>
              <a:defRPr/>
            </a:pPr>
            <a:endParaRPr lang="es-EC" sz="2800" b="1" dirty="0" smtClean="0">
              <a:solidFill>
                <a:schemeClr val="tx1">
                  <a:lumMod val="95000"/>
                  <a:lumOff val="5000"/>
                </a:schemeClr>
              </a:solidFill>
              <a:latin typeface="Calibri" pitchFamily="34" charset="0"/>
            </a:endParaRPr>
          </a:p>
          <a:p>
            <a:pPr eaLnBrk="1" hangingPunct="1">
              <a:buFont typeface="Wingdings 2" pitchFamily="18" charset="2"/>
              <a:buNone/>
              <a:defRPr/>
            </a:pPr>
            <a:r>
              <a:rPr lang="es-EC" b="1" dirty="0" smtClean="0"/>
              <a:t> </a:t>
            </a:r>
            <a:endParaRPr lang="es-EC" dirty="0" smtClean="0"/>
          </a:p>
          <a:p>
            <a:pPr eaLnBrk="1" hangingPunct="1">
              <a:defRPr/>
            </a:pPr>
            <a:endParaRPr lang="es-EC"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800" decel="100000"/>
                                        <p:tgtEl>
                                          <p:spTgt spid="3">
                                            <p:txEl>
                                              <p:pRg st="1" end="1"/>
                                            </p:txEl>
                                          </p:spTgt>
                                        </p:tgtEl>
                                      </p:cBhvr>
                                    </p:animEffect>
                                    <p:anim calcmode="lin" valueType="num">
                                      <p:cBhvr>
                                        <p:cTn id="1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85728"/>
            <a:ext cx="8686800" cy="838200"/>
          </a:xfrm>
        </p:spPr>
        <p:txBody>
          <a:bodyPr/>
          <a:lstStyle/>
          <a:p>
            <a:pPr algn="ctr" eaLnBrk="1" hangingPunct="1">
              <a:defRPr/>
            </a:pPr>
            <a:r>
              <a:rPr lang="es-EC" sz="4000" b="1" dirty="0" smtClean="0">
                <a:solidFill>
                  <a:schemeClr val="accent1">
                    <a:lumMod val="50000"/>
                  </a:schemeClr>
                </a:solidFill>
                <a:latin typeface="Calibri" pitchFamily="34" charset="0"/>
              </a:rPr>
              <a:t>AMORTIZACIÓN DE LA DEUDA</a:t>
            </a:r>
            <a:endParaRPr lang="es-EC" sz="4000" b="1" dirty="0">
              <a:solidFill>
                <a:schemeClr val="accent1">
                  <a:lumMod val="50000"/>
                </a:schemeClr>
              </a:solidFill>
              <a:latin typeface="Calibri" pitchFamily="34" charset="0"/>
            </a:endParaRPr>
          </a:p>
        </p:txBody>
      </p:sp>
      <p:sp>
        <p:nvSpPr>
          <p:cNvPr id="3" name="2 Marcador de contenido"/>
          <p:cNvSpPr>
            <a:spLocks noGrp="1"/>
          </p:cNvSpPr>
          <p:nvPr>
            <p:ph idx="1"/>
          </p:nvPr>
        </p:nvSpPr>
        <p:spPr>
          <a:xfrm>
            <a:off x="304800" y="1071563"/>
            <a:ext cx="8686800" cy="5500687"/>
          </a:xfrm>
        </p:spPr>
        <p:txBody>
          <a:bodyPr/>
          <a:lstStyle/>
          <a:p>
            <a:pPr algn="ctr" eaLnBrk="1" hangingPunct="1">
              <a:buFont typeface="Wingdings 2" pitchFamily="18" charset="2"/>
              <a:buNone/>
              <a:defRPr/>
            </a:pPr>
            <a:endParaRPr lang="es-EC" sz="2800" b="1" dirty="0" smtClean="0">
              <a:solidFill>
                <a:schemeClr val="tx1">
                  <a:lumMod val="95000"/>
                  <a:lumOff val="5000"/>
                </a:schemeClr>
              </a:solidFill>
              <a:latin typeface="Calibri" pitchFamily="34" charset="0"/>
            </a:endParaRPr>
          </a:p>
          <a:p>
            <a:pPr algn="ctr" eaLnBrk="1" hangingPunct="1">
              <a:buFont typeface="Wingdings 2" pitchFamily="18" charset="2"/>
              <a:buNone/>
              <a:defRPr/>
            </a:pPr>
            <a:r>
              <a:rPr lang="es-EC" b="1" dirty="0" smtClean="0">
                <a:solidFill>
                  <a:schemeClr val="tx1">
                    <a:lumMod val="95000"/>
                    <a:lumOff val="5000"/>
                  </a:schemeClr>
                </a:solidFill>
                <a:latin typeface="Calibri" pitchFamily="34" charset="0"/>
              </a:rPr>
              <a:t>A= (P*i)/(1-(1+i)^(-n))</a:t>
            </a:r>
            <a:endParaRPr lang="es-EC" dirty="0" smtClean="0">
              <a:solidFill>
                <a:schemeClr val="tx1">
                  <a:lumMod val="95000"/>
                  <a:lumOff val="5000"/>
                </a:schemeClr>
              </a:solidFill>
              <a:latin typeface="Calibri" pitchFamily="34" charset="0"/>
            </a:endParaRPr>
          </a:p>
          <a:p>
            <a:pPr eaLnBrk="1" hangingPunct="1">
              <a:defRPr/>
            </a:pPr>
            <a:endParaRPr lang="es-EC" dirty="0"/>
          </a:p>
        </p:txBody>
      </p:sp>
      <p:pic>
        <p:nvPicPr>
          <p:cNvPr id="28674" name="Picture 2"/>
          <p:cNvPicPr>
            <a:picLocks noChangeAspect="1" noChangeArrowheads="1"/>
          </p:cNvPicPr>
          <p:nvPr/>
        </p:nvPicPr>
        <p:blipFill>
          <a:blip r:embed="rId2" cstate="print"/>
          <a:srcRect/>
          <a:stretch>
            <a:fillRect/>
          </a:stretch>
        </p:blipFill>
        <p:spPr bwMode="auto">
          <a:xfrm>
            <a:off x="2500313" y="2286000"/>
            <a:ext cx="4286250" cy="1236663"/>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1497013" y="3786188"/>
            <a:ext cx="6218237" cy="267335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800" decel="100000"/>
                                        <p:tgtEl>
                                          <p:spTgt spid="3">
                                            <p:txEl>
                                              <p:pRg st="1" end="1"/>
                                            </p:txEl>
                                          </p:spTgt>
                                        </p:tgtEl>
                                      </p:cBhvr>
                                    </p:animEffect>
                                    <p:anim calcmode="lin" valueType="num">
                                      <p:cBhvr>
                                        <p:cTn id="1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28674"/>
                                        </p:tgtEl>
                                        <p:attrNameLst>
                                          <p:attrName>style.visibility</p:attrName>
                                        </p:attrNameLst>
                                      </p:cBhvr>
                                      <p:to>
                                        <p:strVal val="visible"/>
                                      </p:to>
                                    </p:set>
                                    <p:animScale>
                                      <p:cBhvr>
                                        <p:cTn id="25" dur="1000" decel="50000" fill="hold">
                                          <p:stCondLst>
                                            <p:cond delay="0"/>
                                          </p:stCondLst>
                                        </p:cTn>
                                        <p:tgtEl>
                                          <p:spTgt spid="286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28674"/>
                                        </p:tgtEl>
                                        <p:attrNameLst>
                                          <p:attrName>ppt_x</p:attrName>
                                          <p:attrName>ppt_y</p:attrName>
                                        </p:attrNameLst>
                                      </p:cBhvr>
                                    </p:animMotion>
                                    <p:animEffect transition="in" filter="fade">
                                      <p:cBhvr>
                                        <p:cTn id="27" dur="1000"/>
                                        <p:tgtEl>
                                          <p:spTgt spid="28674"/>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28675"/>
                                        </p:tgtEl>
                                        <p:attrNameLst>
                                          <p:attrName>style.visibility</p:attrName>
                                        </p:attrNameLst>
                                      </p:cBhvr>
                                      <p:to>
                                        <p:strVal val="visible"/>
                                      </p:to>
                                    </p:set>
                                    <p:animScale>
                                      <p:cBhvr>
                                        <p:cTn id="32" dur="1000" decel="50000" fill="hold">
                                          <p:stCondLst>
                                            <p:cond delay="0"/>
                                          </p:stCondLst>
                                        </p:cTn>
                                        <p:tgtEl>
                                          <p:spTgt spid="286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28675"/>
                                        </p:tgtEl>
                                        <p:attrNameLst>
                                          <p:attrName>ppt_x</p:attrName>
                                          <p:attrName>ppt_y</p:attrName>
                                        </p:attrNameLst>
                                      </p:cBhvr>
                                    </p:animMotion>
                                    <p:animEffect transition="in" filter="fade">
                                      <p:cBhvr>
                                        <p:cTn id="34" dur="10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85728"/>
            <a:ext cx="8686800" cy="838200"/>
          </a:xfrm>
        </p:spPr>
        <p:txBody>
          <a:bodyPr/>
          <a:lstStyle/>
          <a:p>
            <a:pPr algn="ctr" eaLnBrk="1" hangingPunct="1">
              <a:defRPr/>
            </a:pPr>
            <a:r>
              <a:rPr lang="es-EC" sz="4400" b="1" dirty="0" smtClean="0">
                <a:solidFill>
                  <a:schemeClr val="accent1">
                    <a:lumMod val="50000"/>
                  </a:schemeClr>
                </a:solidFill>
                <a:latin typeface="Calibri" pitchFamily="34" charset="0"/>
              </a:rPr>
              <a:t>FLUJO DE CAJA</a:t>
            </a:r>
            <a:endParaRPr lang="es-EC" sz="4400" b="1" dirty="0">
              <a:solidFill>
                <a:schemeClr val="accent1">
                  <a:lumMod val="50000"/>
                </a:schemeClr>
              </a:solidFill>
              <a:latin typeface="Calibri" pitchFamily="34" charset="0"/>
            </a:endParaRPr>
          </a:p>
        </p:txBody>
      </p:sp>
      <p:pic>
        <p:nvPicPr>
          <p:cNvPr id="29698" name="Picture 2"/>
          <p:cNvPicPr>
            <a:picLocks noChangeAspect="1" noChangeArrowheads="1"/>
          </p:cNvPicPr>
          <p:nvPr/>
        </p:nvPicPr>
        <p:blipFill>
          <a:blip r:embed="rId3" cstate="print"/>
          <a:srcRect/>
          <a:stretch>
            <a:fillRect/>
          </a:stretch>
        </p:blipFill>
        <p:spPr bwMode="auto">
          <a:xfrm>
            <a:off x="214313" y="1214438"/>
            <a:ext cx="8685212" cy="5357812"/>
          </a:xfrm>
          <a:prstGeom prst="rect">
            <a:avLst/>
          </a:prstGeom>
          <a:noFill/>
          <a:ln w="9525">
            <a:noFill/>
            <a:miter lim="800000"/>
            <a:headEnd/>
            <a:tailEnd/>
          </a:ln>
        </p:spPr>
      </p:pic>
    </p:spTree>
  </p:cSld>
  <p:clrMapOvr>
    <a:masterClrMapping/>
  </p:clrMapOvr>
  <p:transition>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29698"/>
                                        </p:tgtEl>
                                        <p:attrNameLst>
                                          <p:attrName>style.visibility</p:attrName>
                                        </p:attrNameLst>
                                      </p:cBhvr>
                                      <p:to>
                                        <p:strVal val="visible"/>
                                      </p:to>
                                    </p:set>
                                    <p:anim calcmode="lin" valueType="num">
                                      <p:cBhvr>
                                        <p:cTn id="16" dur="500" fill="hold"/>
                                        <p:tgtEl>
                                          <p:spTgt spid="29698"/>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29698"/>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29698"/>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296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14290"/>
            <a:ext cx="8686800" cy="838200"/>
          </a:xfrm>
        </p:spPr>
        <p:txBody>
          <a:bodyPr/>
          <a:lstStyle/>
          <a:p>
            <a:pPr algn="ctr" eaLnBrk="1" hangingPunct="1">
              <a:defRPr/>
            </a:pPr>
            <a:r>
              <a:rPr lang="es-EC" sz="4400" b="1" dirty="0" smtClean="0">
                <a:solidFill>
                  <a:schemeClr val="accent1">
                    <a:lumMod val="50000"/>
                  </a:schemeClr>
                </a:solidFill>
                <a:latin typeface="Calibri" pitchFamily="34" charset="0"/>
              </a:rPr>
              <a:t>TASA DE DESCUENTO </a:t>
            </a:r>
            <a:endParaRPr lang="es-EC" sz="4400" b="1" dirty="0">
              <a:solidFill>
                <a:schemeClr val="accent1">
                  <a:lumMod val="50000"/>
                </a:schemeClr>
              </a:solidFill>
              <a:latin typeface="Calibri" pitchFamily="34" charset="0"/>
            </a:endParaRPr>
          </a:p>
        </p:txBody>
      </p:sp>
      <p:pic>
        <p:nvPicPr>
          <p:cNvPr id="30723" name="Picture 3"/>
          <p:cNvPicPr>
            <a:picLocks noChangeAspect="1" noChangeArrowheads="1"/>
          </p:cNvPicPr>
          <p:nvPr/>
        </p:nvPicPr>
        <p:blipFill>
          <a:blip r:embed="rId2" cstate="print"/>
          <a:srcRect/>
          <a:stretch>
            <a:fillRect/>
          </a:stretch>
        </p:blipFill>
        <p:spPr bwMode="auto">
          <a:xfrm>
            <a:off x="1000125" y="2000250"/>
            <a:ext cx="3535363" cy="1928813"/>
          </a:xfrm>
          <a:prstGeom prst="rect">
            <a:avLst/>
          </a:prstGeom>
          <a:noFill/>
          <a:ln w="9525">
            <a:noFill/>
            <a:miter lim="800000"/>
            <a:headEnd/>
            <a:tailEnd/>
          </a:ln>
        </p:spPr>
      </p:pic>
      <p:sp>
        <p:nvSpPr>
          <p:cNvPr id="6" name="1 Título"/>
          <p:cNvSpPr txBox="1">
            <a:spLocks/>
          </p:cNvSpPr>
          <p:nvPr/>
        </p:nvSpPr>
        <p:spPr>
          <a:xfrm>
            <a:off x="457200" y="4643438"/>
            <a:ext cx="8686800" cy="838200"/>
          </a:xfrm>
          <a:prstGeom prst="rect">
            <a:avLst/>
          </a:prstGeom>
        </p:spPr>
        <p:txBody>
          <a:bodyPr anchor="ctr">
            <a:normAutofit/>
          </a:bodyPr>
          <a:lstStyle/>
          <a:p>
            <a:pPr algn="ctr" fontAlgn="auto">
              <a:spcAft>
                <a:spcPts val="0"/>
              </a:spcAft>
              <a:defRPr/>
            </a:pPr>
            <a:endParaRPr lang="es-EC" sz="4400" b="1" cap="all" dirty="0">
              <a:solidFill>
                <a:schemeClr val="accent1">
                  <a:lumMod val="50000"/>
                </a:schemeClr>
              </a:solidFill>
              <a:effectLst>
                <a:reflection blurRad="12700" stA="48000" endA="300" endPos="55000" dir="5400000" sy="-90000" algn="bl" rotWithShape="0"/>
              </a:effectLst>
              <a:latin typeface="Calibri" pitchFamily="34" charset="0"/>
              <a:ea typeface="+mj-ea"/>
              <a:cs typeface="+mj-cs"/>
            </a:endParaRPr>
          </a:p>
        </p:txBody>
      </p:sp>
      <p:sp>
        <p:nvSpPr>
          <p:cNvPr id="9" name="1 Título"/>
          <p:cNvSpPr txBox="1">
            <a:spLocks/>
          </p:cNvSpPr>
          <p:nvPr/>
        </p:nvSpPr>
        <p:spPr>
          <a:xfrm>
            <a:off x="2000232" y="1357298"/>
            <a:ext cx="5929354" cy="857256"/>
          </a:xfrm>
          <a:prstGeom prst="rect">
            <a:avLst/>
          </a:prstGeom>
        </p:spPr>
        <p:txBody>
          <a:bodyPr anchor="ctr">
            <a:normAutofit fontScale="40000" lnSpcReduction="20000"/>
          </a:bodyPr>
          <a:lstStyle/>
          <a:p>
            <a:pPr>
              <a:defRPr/>
            </a:pPr>
            <a:r>
              <a:rPr lang="es-EC" sz="9600" b="1" dirty="0">
                <a:latin typeface="Calibri" pitchFamily="34" charset="0"/>
              </a:rPr>
              <a:t>K0= </a:t>
            </a:r>
            <a:r>
              <a:rPr lang="es-EC" sz="9600" b="1" dirty="0" err="1">
                <a:latin typeface="Calibri" pitchFamily="34" charset="0"/>
              </a:rPr>
              <a:t>Kd</a:t>
            </a:r>
            <a:r>
              <a:rPr lang="es-EC" sz="9600" b="1" dirty="0">
                <a:latin typeface="Calibri" pitchFamily="34" charset="0"/>
              </a:rPr>
              <a:t>* (1-T)* L + </a:t>
            </a:r>
            <a:r>
              <a:rPr lang="es-EC" sz="9600" b="1" dirty="0" err="1">
                <a:latin typeface="Calibri" pitchFamily="34" charset="0"/>
              </a:rPr>
              <a:t>Ke</a:t>
            </a:r>
            <a:r>
              <a:rPr lang="es-EC" sz="9600" b="1" dirty="0">
                <a:latin typeface="Calibri" pitchFamily="34" charset="0"/>
              </a:rPr>
              <a:t>* (1-L)</a:t>
            </a:r>
            <a:endParaRPr lang="es-EC" sz="9600" dirty="0">
              <a:latin typeface="Calibri" pitchFamily="34" charset="0"/>
            </a:endParaRPr>
          </a:p>
          <a:p>
            <a:pPr>
              <a:defRPr/>
            </a:pPr>
            <a:r>
              <a:rPr lang="es-EC" sz="4400" b="1" dirty="0"/>
              <a:t> </a:t>
            </a:r>
            <a:endParaRPr lang="es-EC" sz="4400" dirty="0"/>
          </a:p>
          <a:p>
            <a:pPr algn="ctr" fontAlgn="auto">
              <a:spcAft>
                <a:spcPts val="0"/>
              </a:spcAft>
              <a:defRPr/>
            </a:pPr>
            <a:endParaRPr lang="es-EC" sz="4400" b="1" cap="all" dirty="0">
              <a:solidFill>
                <a:schemeClr val="accent1">
                  <a:lumMod val="50000"/>
                </a:schemeClr>
              </a:solidFill>
              <a:effectLst>
                <a:reflection blurRad="12700" stA="48000" endA="300" endPos="55000" dir="5400000" sy="-90000" algn="bl" rotWithShape="0"/>
              </a:effectLst>
              <a:latin typeface="Calibri" pitchFamily="34" charset="0"/>
              <a:ea typeface="+mj-ea"/>
              <a:cs typeface="+mj-cs"/>
            </a:endParaRPr>
          </a:p>
        </p:txBody>
      </p:sp>
      <p:pic>
        <p:nvPicPr>
          <p:cNvPr id="30725" name="Picture 5"/>
          <p:cNvPicPr>
            <a:picLocks noChangeAspect="1" noChangeArrowheads="1"/>
          </p:cNvPicPr>
          <p:nvPr/>
        </p:nvPicPr>
        <p:blipFill>
          <a:blip r:embed="rId3" cstate="print"/>
          <a:srcRect/>
          <a:stretch>
            <a:fillRect/>
          </a:stretch>
        </p:blipFill>
        <p:spPr bwMode="auto">
          <a:xfrm>
            <a:off x="5715000" y="2643188"/>
            <a:ext cx="3189288" cy="1571625"/>
          </a:xfrm>
          <a:prstGeom prst="rect">
            <a:avLst/>
          </a:prstGeom>
          <a:noFill/>
          <a:ln w="9525">
            <a:noFill/>
            <a:miter lim="800000"/>
            <a:headEnd/>
            <a:tailEnd/>
          </a:ln>
        </p:spPr>
      </p:pic>
      <p:sp>
        <p:nvSpPr>
          <p:cNvPr id="15" name="14 Flecha derecha"/>
          <p:cNvSpPr/>
          <p:nvPr/>
        </p:nvSpPr>
        <p:spPr>
          <a:xfrm rot="1306271">
            <a:off x="4479925" y="3783013"/>
            <a:ext cx="1157288" cy="112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pic>
        <p:nvPicPr>
          <p:cNvPr id="1026" name="Picture 2"/>
          <p:cNvPicPr>
            <a:picLocks noGrp="1" noChangeAspect="1" noChangeArrowheads="1"/>
          </p:cNvPicPr>
          <p:nvPr>
            <p:ph idx="1"/>
          </p:nvPr>
        </p:nvPicPr>
        <p:blipFill>
          <a:blip r:embed="rId4" cstate="print"/>
          <a:srcRect/>
          <a:stretch>
            <a:fillRect/>
          </a:stretch>
        </p:blipFill>
        <p:spPr>
          <a:xfrm>
            <a:off x="1857375" y="4857750"/>
            <a:ext cx="5126038" cy="1028700"/>
          </a:xfr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30723"/>
                                        </p:tgtEl>
                                        <p:attrNameLst>
                                          <p:attrName>style.visibility</p:attrName>
                                        </p:attrNameLst>
                                      </p:cBhvr>
                                      <p:to>
                                        <p:strVal val="visible"/>
                                      </p:to>
                                    </p:set>
                                    <p:animEffect transition="in" filter="fade">
                                      <p:cBhvr>
                                        <p:cTn id="24" dur="1000"/>
                                        <p:tgtEl>
                                          <p:spTgt spid="30723"/>
                                        </p:tgtEl>
                                      </p:cBhvr>
                                    </p:animEffect>
                                    <p:anim calcmode="lin" valueType="num">
                                      <p:cBhvr>
                                        <p:cTn id="25" dur="1000" fill="hold"/>
                                        <p:tgtEl>
                                          <p:spTgt spid="30723"/>
                                        </p:tgtEl>
                                        <p:attrNameLst>
                                          <p:attrName>ppt_x</p:attrName>
                                        </p:attrNameLst>
                                      </p:cBhvr>
                                      <p:tavLst>
                                        <p:tav tm="0">
                                          <p:val>
                                            <p:strVal val="#ppt_x"/>
                                          </p:val>
                                        </p:tav>
                                        <p:tav tm="100000">
                                          <p:val>
                                            <p:strVal val="#ppt_x"/>
                                          </p:val>
                                        </p:tav>
                                      </p:tavLst>
                                    </p:anim>
                                    <p:anim calcmode="lin" valueType="num">
                                      <p:cBhvr>
                                        <p:cTn id="26" dur="900" decel="100000" fill="hold"/>
                                        <p:tgtEl>
                                          <p:spTgt spid="3072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0723"/>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9" presetClass="entr" presetSubtype="0" accel="10000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nodeType="clickEffect">
                                  <p:stCondLst>
                                    <p:cond delay="0"/>
                                  </p:stCondLst>
                                  <p:childTnLst>
                                    <p:set>
                                      <p:cBhvr>
                                        <p:cTn id="39" dur="1" fill="hold">
                                          <p:stCondLst>
                                            <p:cond delay="0"/>
                                          </p:stCondLst>
                                        </p:cTn>
                                        <p:tgtEl>
                                          <p:spTgt spid="30725"/>
                                        </p:tgtEl>
                                        <p:attrNameLst>
                                          <p:attrName>style.visibility</p:attrName>
                                        </p:attrNameLst>
                                      </p:cBhvr>
                                      <p:to>
                                        <p:strVal val="visible"/>
                                      </p:to>
                                    </p:set>
                                    <p:anim calcmode="lin" valueType="num">
                                      <p:cBhvr>
                                        <p:cTn id="40" dur="1000" fill="hold"/>
                                        <p:tgtEl>
                                          <p:spTgt spid="30725"/>
                                        </p:tgtEl>
                                        <p:attrNameLst>
                                          <p:attrName>ppt_w</p:attrName>
                                        </p:attrNameLst>
                                      </p:cBhvr>
                                      <p:tavLst>
                                        <p:tav tm="0">
                                          <p:val>
                                            <p:fltVal val="0"/>
                                          </p:val>
                                        </p:tav>
                                        <p:tav tm="100000">
                                          <p:val>
                                            <p:strVal val="#ppt_w"/>
                                          </p:val>
                                        </p:tav>
                                      </p:tavLst>
                                    </p:anim>
                                    <p:anim calcmode="lin" valueType="num">
                                      <p:cBhvr>
                                        <p:cTn id="41" dur="1000" fill="hold"/>
                                        <p:tgtEl>
                                          <p:spTgt spid="30725"/>
                                        </p:tgtEl>
                                        <p:attrNameLst>
                                          <p:attrName>ppt_h</p:attrName>
                                        </p:attrNameLst>
                                      </p:cBhvr>
                                      <p:tavLst>
                                        <p:tav tm="0">
                                          <p:val>
                                            <p:fltVal val="0"/>
                                          </p:val>
                                        </p:tav>
                                        <p:tav tm="100000">
                                          <p:val>
                                            <p:strVal val="#ppt_h"/>
                                          </p:val>
                                        </p:tav>
                                      </p:tavLst>
                                    </p:anim>
                                    <p:anim calcmode="lin" valueType="num">
                                      <p:cBhvr>
                                        <p:cTn id="42" dur="1000" fill="hold"/>
                                        <p:tgtEl>
                                          <p:spTgt spid="30725"/>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3072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nodeType="clickEffect">
                                  <p:stCondLst>
                                    <p:cond delay="0"/>
                                  </p:stCondLst>
                                  <p:childTnLst>
                                    <p:set>
                                      <p:cBhvr>
                                        <p:cTn id="47" dur="1" fill="hold">
                                          <p:stCondLst>
                                            <p:cond delay="0"/>
                                          </p:stCondLst>
                                        </p:cTn>
                                        <p:tgtEl>
                                          <p:spTgt spid="1026"/>
                                        </p:tgtEl>
                                        <p:attrNameLst>
                                          <p:attrName>style.visibility</p:attrName>
                                        </p:attrNameLst>
                                      </p:cBhvr>
                                      <p:to>
                                        <p:strVal val="visible"/>
                                      </p:to>
                                    </p:set>
                                    <p:anim calcmode="lin" valueType="num">
                                      <p:cBhvr>
                                        <p:cTn id="48" dur="500" fill="hold"/>
                                        <p:tgtEl>
                                          <p:spTgt spid="1026"/>
                                        </p:tgtEl>
                                        <p:attrNameLst>
                                          <p:attrName>ppt_w</p:attrName>
                                        </p:attrNameLst>
                                      </p:cBhvr>
                                      <p:tavLst>
                                        <p:tav tm="0">
                                          <p:val>
                                            <p:fltVal val="0"/>
                                          </p:val>
                                        </p:tav>
                                        <p:tav tm="100000">
                                          <p:val>
                                            <p:strVal val="#ppt_w"/>
                                          </p:val>
                                        </p:tav>
                                      </p:tavLst>
                                    </p:anim>
                                    <p:anim calcmode="lin" valueType="num">
                                      <p:cBhvr>
                                        <p:cTn id="49" dur="500" fill="hold"/>
                                        <p:tgtEl>
                                          <p:spTgt spid="10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85728"/>
            <a:ext cx="8686800" cy="838200"/>
          </a:xfrm>
        </p:spPr>
        <p:txBody>
          <a:bodyPr/>
          <a:lstStyle/>
          <a:p>
            <a:pPr algn="ctr" eaLnBrk="1" hangingPunct="1">
              <a:defRPr/>
            </a:pPr>
            <a:r>
              <a:rPr lang="es-EC" sz="4400" b="1" dirty="0" smtClean="0">
                <a:solidFill>
                  <a:schemeClr val="accent1">
                    <a:lumMod val="50000"/>
                  </a:schemeClr>
                </a:solidFill>
                <a:latin typeface="Calibri" pitchFamily="34" charset="0"/>
              </a:rPr>
              <a:t>VAN Y TIR</a:t>
            </a:r>
            <a:endParaRPr lang="es-EC" sz="4400" b="1" dirty="0">
              <a:solidFill>
                <a:schemeClr val="accent1">
                  <a:lumMod val="50000"/>
                </a:schemeClr>
              </a:solidFill>
              <a:latin typeface="Calibri" pitchFamily="34" charset="0"/>
            </a:endParaRPr>
          </a:p>
        </p:txBody>
      </p:sp>
      <p:pic>
        <p:nvPicPr>
          <p:cNvPr id="31746" name="Picture 2"/>
          <p:cNvPicPr>
            <a:picLocks noChangeAspect="1" noChangeArrowheads="1"/>
          </p:cNvPicPr>
          <p:nvPr/>
        </p:nvPicPr>
        <p:blipFill>
          <a:blip r:embed="rId2" cstate="print"/>
          <a:srcRect/>
          <a:stretch>
            <a:fillRect/>
          </a:stretch>
        </p:blipFill>
        <p:spPr bwMode="auto">
          <a:xfrm>
            <a:off x="1785938" y="1928813"/>
            <a:ext cx="5881687" cy="1357312"/>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31746"/>
                                        </p:tgtEl>
                                        <p:attrNameLst>
                                          <p:attrName>style.visibility</p:attrName>
                                        </p:attrNameLst>
                                      </p:cBhvr>
                                      <p:to>
                                        <p:strVal val="visible"/>
                                      </p:to>
                                    </p:set>
                                    <p:animEffect transition="in" filter="fade">
                                      <p:cBhvr>
                                        <p:cTn id="15" dur="800" decel="100000"/>
                                        <p:tgtEl>
                                          <p:spTgt spid="31746"/>
                                        </p:tgtEl>
                                      </p:cBhvr>
                                    </p:animEffect>
                                    <p:anim calcmode="lin" valueType="num">
                                      <p:cBhvr>
                                        <p:cTn id="16" dur="800" decel="100000" fill="hold"/>
                                        <p:tgtEl>
                                          <p:spTgt spid="31746"/>
                                        </p:tgtEl>
                                        <p:attrNameLst>
                                          <p:attrName>style.rotation</p:attrName>
                                        </p:attrNameLst>
                                      </p:cBhvr>
                                      <p:tavLst>
                                        <p:tav tm="0">
                                          <p:val>
                                            <p:fltVal val="-90"/>
                                          </p:val>
                                        </p:tav>
                                        <p:tav tm="100000">
                                          <p:val>
                                            <p:fltVal val="0"/>
                                          </p:val>
                                        </p:tav>
                                      </p:tavLst>
                                    </p:anim>
                                    <p:anim calcmode="lin" valueType="num">
                                      <p:cBhvr>
                                        <p:cTn id="17" dur="800" decel="100000" fill="hold"/>
                                        <p:tgtEl>
                                          <p:spTgt spid="31746"/>
                                        </p:tgtEl>
                                        <p:attrNameLst>
                                          <p:attrName>ppt_x</p:attrName>
                                        </p:attrNameLst>
                                      </p:cBhvr>
                                      <p:tavLst>
                                        <p:tav tm="0">
                                          <p:val>
                                            <p:strVal val="#ppt_x+0.4"/>
                                          </p:val>
                                        </p:tav>
                                        <p:tav tm="100000">
                                          <p:val>
                                            <p:strVal val="#ppt_x-0.05"/>
                                          </p:val>
                                        </p:tav>
                                      </p:tavLst>
                                    </p:anim>
                                    <p:anim calcmode="lin" valueType="num">
                                      <p:cBhvr>
                                        <p:cTn id="18" dur="800" decel="100000" fill="hold"/>
                                        <p:tgtEl>
                                          <p:spTgt spid="31746"/>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1746"/>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174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290"/>
            <a:ext cx="8686800" cy="838200"/>
          </a:xfrm>
        </p:spPr>
        <p:txBody>
          <a:bodyPr/>
          <a:lstStyle/>
          <a:p>
            <a:pPr algn="ctr" eaLnBrk="1" hangingPunct="1">
              <a:defRPr/>
            </a:pPr>
            <a:r>
              <a:rPr lang="es-EC" sz="4400" b="1" dirty="0" smtClean="0">
                <a:solidFill>
                  <a:schemeClr val="accent1">
                    <a:lumMod val="50000"/>
                  </a:schemeClr>
                </a:solidFill>
                <a:latin typeface="Calibri" pitchFamily="34" charset="0"/>
              </a:rPr>
              <a:t>PAYBACK</a:t>
            </a:r>
            <a:endParaRPr lang="es-EC" sz="4400" b="1" dirty="0">
              <a:solidFill>
                <a:schemeClr val="accent1">
                  <a:lumMod val="50000"/>
                </a:schemeClr>
              </a:solidFill>
              <a:latin typeface="Calibri" pitchFamily="34" charset="0"/>
            </a:endParaRPr>
          </a:p>
        </p:txBody>
      </p:sp>
      <p:pic>
        <p:nvPicPr>
          <p:cNvPr id="1027" name="Picture 3"/>
          <p:cNvPicPr>
            <a:picLocks noChangeAspect="1" noChangeArrowheads="1"/>
          </p:cNvPicPr>
          <p:nvPr/>
        </p:nvPicPr>
        <p:blipFill>
          <a:blip r:embed="rId2" cstate="print"/>
          <a:srcRect/>
          <a:stretch>
            <a:fillRect/>
          </a:stretch>
        </p:blipFill>
        <p:spPr bwMode="auto">
          <a:xfrm>
            <a:off x="1143000" y="1643063"/>
            <a:ext cx="7031038" cy="1857375"/>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27"/>
                                        </p:tgtEl>
                                        <p:attrNameLst>
                                          <p:attrName>style.visibility</p:attrName>
                                        </p:attrNameLst>
                                      </p:cBhvr>
                                      <p:to>
                                        <p:strVal val="visible"/>
                                      </p:to>
                                    </p:set>
                                    <p:anim calcmode="lin" valueType="num">
                                      <p:cBhvr additive="base">
                                        <p:cTn id="16" dur="500" fill="hold"/>
                                        <p:tgtEl>
                                          <p:spTgt spid="1027"/>
                                        </p:tgtEl>
                                        <p:attrNameLst>
                                          <p:attrName>ppt_x</p:attrName>
                                        </p:attrNameLst>
                                      </p:cBhvr>
                                      <p:tavLst>
                                        <p:tav tm="0">
                                          <p:val>
                                            <p:strVal val="#ppt_x"/>
                                          </p:val>
                                        </p:tav>
                                        <p:tav tm="100000">
                                          <p:val>
                                            <p:strVal val="#ppt_x"/>
                                          </p:val>
                                        </p:tav>
                                      </p:tavLst>
                                    </p:anim>
                                    <p:anim calcmode="lin" valueType="num">
                                      <p:cBhvr additive="base">
                                        <p:cTn id="17"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85728"/>
            <a:ext cx="8686800" cy="838200"/>
          </a:xfrm>
        </p:spPr>
        <p:txBody>
          <a:bodyPr/>
          <a:lstStyle/>
          <a:p>
            <a:pPr algn="ctr" eaLnBrk="1" hangingPunct="1">
              <a:defRPr/>
            </a:pPr>
            <a:r>
              <a:rPr lang="es-EC" sz="4000" b="1" dirty="0" smtClean="0">
                <a:solidFill>
                  <a:schemeClr val="accent1">
                    <a:lumMod val="50000"/>
                  </a:schemeClr>
                </a:solidFill>
                <a:latin typeface="Calibri" pitchFamily="34" charset="0"/>
              </a:rPr>
              <a:t>CONCLUSIONES</a:t>
            </a:r>
            <a:endParaRPr lang="es-EC" sz="4000" b="1" dirty="0">
              <a:solidFill>
                <a:schemeClr val="accent1">
                  <a:lumMod val="50000"/>
                </a:schemeClr>
              </a:solidFill>
              <a:latin typeface="Calibri" pitchFamily="34" charset="0"/>
            </a:endParaRPr>
          </a:p>
        </p:txBody>
      </p:sp>
      <p:sp>
        <p:nvSpPr>
          <p:cNvPr id="3" name="2 Marcador de contenido"/>
          <p:cNvSpPr>
            <a:spLocks noGrp="1"/>
          </p:cNvSpPr>
          <p:nvPr>
            <p:ph idx="1"/>
          </p:nvPr>
        </p:nvSpPr>
        <p:spPr>
          <a:xfrm>
            <a:off x="304800" y="1143000"/>
            <a:ext cx="8686800" cy="5500688"/>
          </a:xfrm>
        </p:spPr>
        <p:txBody>
          <a:bodyPr>
            <a:normAutofit lnSpcReduction="10000"/>
          </a:bodyPr>
          <a:lstStyle/>
          <a:p>
            <a:pPr algn="just" eaLnBrk="1" hangingPunct="1">
              <a:defRPr/>
            </a:pPr>
            <a:r>
              <a:rPr lang="es-EC" sz="2800" dirty="0" smtClean="0">
                <a:solidFill>
                  <a:schemeClr val="tx1"/>
                </a:solidFill>
                <a:latin typeface="Calibri" pitchFamily="34" charset="0"/>
              </a:rPr>
              <a:t>Por medio del estudio financiero se puede demostrar que el proyecto es viable ya que nos muestra una TIR de 77% y un VAN de </a:t>
            </a:r>
            <a:r>
              <a:rPr lang="es-ES" sz="2800" dirty="0" smtClean="0">
                <a:solidFill>
                  <a:schemeClr val="tx1"/>
                </a:solidFill>
                <a:latin typeface="Calibri" pitchFamily="34" charset="0"/>
              </a:rPr>
              <a:t>297770,48.</a:t>
            </a:r>
          </a:p>
          <a:p>
            <a:pPr algn="just" eaLnBrk="1" hangingPunct="1">
              <a:defRPr/>
            </a:pPr>
            <a:endParaRPr lang="es-ES" sz="2800" dirty="0" smtClean="0">
              <a:solidFill>
                <a:schemeClr val="tx1"/>
              </a:solidFill>
              <a:latin typeface="Calibri" pitchFamily="34" charset="0"/>
            </a:endParaRPr>
          </a:p>
          <a:p>
            <a:pPr algn="just" eaLnBrk="1" hangingPunct="1">
              <a:defRPr/>
            </a:pPr>
            <a:r>
              <a:rPr lang="es-EC" sz="2800" dirty="0" smtClean="0">
                <a:solidFill>
                  <a:schemeClr val="tx1"/>
                </a:solidFill>
              </a:rPr>
              <a:t>Luego de realizar un análisis del mercado e industria en la que vamos a incursionar, concluimos que el proyecto tiene expectativas de crecimiento a mediano plazo.</a:t>
            </a:r>
          </a:p>
          <a:p>
            <a:pPr algn="just" eaLnBrk="1" hangingPunct="1">
              <a:defRPr/>
            </a:pPr>
            <a:endParaRPr lang="es-EC" sz="2800" dirty="0" smtClean="0">
              <a:solidFill>
                <a:schemeClr val="tx1"/>
              </a:solidFill>
            </a:endParaRPr>
          </a:p>
          <a:p>
            <a:pPr algn="just" eaLnBrk="1" hangingPunct="1">
              <a:defRPr/>
            </a:pPr>
            <a:r>
              <a:rPr lang="es-EC" sz="2800" dirty="0" smtClean="0">
                <a:solidFill>
                  <a:schemeClr val="tx1"/>
                </a:solidFill>
              </a:rPr>
              <a:t>Por medio de la Investigación de mercado observamos que tenemos un segmento grande de mercado con tendencia a crecimiento, ya que es un producto de consumo masivo.</a:t>
            </a:r>
          </a:p>
          <a:p>
            <a:pPr algn="just" eaLnBrk="1" hangingPunct="1">
              <a:defRPr/>
            </a:pPr>
            <a:endParaRPr lang="es-EC" sz="2800" dirty="0" smtClean="0"/>
          </a:p>
          <a:p>
            <a:pPr algn="just" eaLnBrk="1" hangingPunct="1">
              <a:defRPr/>
            </a:pPr>
            <a:endParaRPr lang="es-ES" sz="2800" dirty="0" smtClean="0">
              <a:latin typeface="Calibri" pitchFamily="34" charset="0"/>
            </a:endParaRPr>
          </a:p>
          <a:p>
            <a:pPr algn="just" eaLnBrk="1" hangingPunct="1">
              <a:defRPr/>
            </a:pPr>
            <a:endParaRPr lang="es-ES" sz="2800" dirty="0" smtClean="0">
              <a:latin typeface="Calibri" pitchFamily="34" charset="0"/>
            </a:endParaRPr>
          </a:p>
          <a:p>
            <a:pPr algn="just" eaLnBrk="1" hangingPunct="1">
              <a:defRPr/>
            </a:pPr>
            <a:endParaRPr lang="es-EC" sz="2800" dirty="0" smtClean="0">
              <a:latin typeface="Calibri" pitchFamily="34" charset="0"/>
            </a:endParaRPr>
          </a:p>
          <a:p>
            <a:pPr eaLnBrk="1" hangingPunct="1">
              <a:defRPr/>
            </a:pPr>
            <a:endParaRPr lang="es-EC"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9" presetClass="entr" presetSubtype="0" accel="10000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4313" y="1143000"/>
            <a:ext cx="8715375" cy="5072063"/>
          </a:xfrm>
        </p:spPr>
        <p:txBody>
          <a:bodyPr/>
          <a:lstStyle/>
          <a:p>
            <a:pPr algn="just" eaLnBrk="1" hangingPunct="1"/>
            <a:r>
              <a:rPr lang="es-EC" smtClean="0">
                <a:solidFill>
                  <a:schemeClr val="tx1"/>
                </a:solidFill>
                <a:latin typeface="Calibri" pitchFamily="34" charset="0"/>
              </a:rPr>
              <a:t>El precio se estableció por medio de la Investigación de mercado y por el análisis de producción, por lo que se llego a $2.50 el del consumidor pero para los intermediarios es de $2,00; cubriendo  los costos de producción, obteniendo un margen de ganancia y satisfaciendo la expectativa del cliente.</a:t>
            </a:r>
          </a:p>
          <a:p>
            <a:pPr eaLnBrk="1" hangingPunct="1"/>
            <a:endParaRPr lang="es-EC" smtClean="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85728"/>
            <a:ext cx="8686800" cy="838200"/>
          </a:xfrm>
        </p:spPr>
        <p:txBody>
          <a:bodyPr/>
          <a:lstStyle/>
          <a:p>
            <a:pPr algn="ctr" eaLnBrk="1" hangingPunct="1">
              <a:defRPr/>
            </a:pPr>
            <a:r>
              <a:rPr lang="es-EC" sz="4000" b="1" dirty="0" smtClean="0">
                <a:solidFill>
                  <a:schemeClr val="accent1">
                    <a:lumMod val="50000"/>
                  </a:schemeClr>
                </a:solidFill>
                <a:latin typeface="Calibri" pitchFamily="34" charset="0"/>
              </a:rPr>
              <a:t>recomendaciones</a:t>
            </a:r>
            <a:endParaRPr lang="es-EC" sz="4000" b="1" dirty="0">
              <a:solidFill>
                <a:schemeClr val="accent1">
                  <a:lumMod val="50000"/>
                </a:schemeClr>
              </a:solidFill>
              <a:latin typeface="Calibri" pitchFamily="34" charset="0"/>
            </a:endParaRPr>
          </a:p>
        </p:txBody>
      </p:sp>
      <p:sp>
        <p:nvSpPr>
          <p:cNvPr id="3" name="2 Marcador de contenido"/>
          <p:cNvSpPr>
            <a:spLocks noGrp="1"/>
          </p:cNvSpPr>
          <p:nvPr>
            <p:ph idx="1"/>
          </p:nvPr>
        </p:nvSpPr>
        <p:spPr>
          <a:xfrm>
            <a:off x="142875" y="1143000"/>
            <a:ext cx="8848725" cy="5500688"/>
          </a:xfrm>
        </p:spPr>
        <p:txBody>
          <a:bodyPr>
            <a:normAutofit fontScale="62500" lnSpcReduction="20000"/>
          </a:bodyPr>
          <a:lstStyle/>
          <a:p>
            <a:pPr algn="just" eaLnBrk="1" hangingPunct="1">
              <a:defRPr/>
            </a:pPr>
            <a:r>
              <a:rPr lang="es-EC" sz="3800" dirty="0" smtClean="0">
                <a:solidFill>
                  <a:schemeClr val="tx1">
                    <a:lumMod val="95000"/>
                    <a:lumOff val="5000"/>
                  </a:schemeClr>
                </a:solidFill>
                <a:latin typeface="Calibri" pitchFamily="34" charset="0"/>
              </a:rPr>
              <a:t> Con la culminación del estudio realizado  se llego a  la conclusión que si es factible  realizar el proyecto desde un punto de vista técnico, administrativo, comercial y finalmente económico.</a:t>
            </a:r>
          </a:p>
          <a:p>
            <a:pPr algn="just" eaLnBrk="1" hangingPunct="1">
              <a:defRPr/>
            </a:pPr>
            <a:endParaRPr lang="es-EC" sz="3800" dirty="0" smtClean="0">
              <a:solidFill>
                <a:schemeClr val="tx1">
                  <a:lumMod val="95000"/>
                  <a:lumOff val="5000"/>
                </a:schemeClr>
              </a:solidFill>
              <a:latin typeface="Calibri" pitchFamily="34" charset="0"/>
            </a:endParaRPr>
          </a:p>
          <a:p>
            <a:pPr algn="just" eaLnBrk="1" hangingPunct="1">
              <a:defRPr/>
            </a:pPr>
            <a:r>
              <a:rPr lang="es-EC" sz="3800" dirty="0" smtClean="0">
                <a:solidFill>
                  <a:schemeClr val="tx1">
                    <a:lumMod val="95000"/>
                    <a:lumOff val="5000"/>
                  </a:schemeClr>
                </a:solidFill>
                <a:latin typeface="Calibri" pitchFamily="34" charset="0"/>
              </a:rPr>
              <a:t>       Se requiere  de un esfuerzo de  todas las partes dentro de la organización, y un estudio serio para lograr desarrollar las estrategias adecuadas, los canales óptimos y un producto con los estándares de calidad que puedan satisfacer las necesidades del cliente.</a:t>
            </a:r>
          </a:p>
          <a:p>
            <a:pPr algn="just" eaLnBrk="1" hangingPunct="1">
              <a:defRPr/>
            </a:pPr>
            <a:endParaRPr lang="es-EC" sz="3800" dirty="0" smtClean="0">
              <a:solidFill>
                <a:schemeClr val="tx1">
                  <a:lumMod val="95000"/>
                  <a:lumOff val="5000"/>
                </a:schemeClr>
              </a:solidFill>
              <a:latin typeface="Calibri" pitchFamily="34" charset="0"/>
            </a:endParaRPr>
          </a:p>
          <a:p>
            <a:pPr algn="just" eaLnBrk="1" hangingPunct="1">
              <a:defRPr/>
            </a:pPr>
            <a:r>
              <a:rPr lang="es-EC" sz="3800" dirty="0" smtClean="0">
                <a:solidFill>
                  <a:schemeClr val="tx1">
                    <a:lumMod val="95000"/>
                    <a:lumOff val="5000"/>
                  </a:schemeClr>
                </a:solidFill>
                <a:latin typeface="Calibri" pitchFamily="34" charset="0"/>
              </a:rPr>
              <a:t>       Debemos aprovechar la oportunidad que ofrece este mundo globalizado, donde los mercados se amplían cada vez más,  para productos de calidad con altos grados de exigencia.</a:t>
            </a:r>
          </a:p>
          <a:p>
            <a:pPr algn="just" eaLnBrk="1" hangingPunct="1">
              <a:buFont typeface="Wingdings 2" pitchFamily="18" charset="2"/>
              <a:buNone/>
              <a:defRPr/>
            </a:pPr>
            <a:r>
              <a:rPr lang="es-EC" sz="3800" dirty="0" smtClean="0">
                <a:solidFill>
                  <a:schemeClr val="tx1">
                    <a:lumMod val="95000"/>
                    <a:lumOff val="5000"/>
                  </a:schemeClr>
                </a:solidFill>
                <a:latin typeface="Calibri" pitchFamily="34" charset="0"/>
              </a:rPr>
              <a:t> </a:t>
            </a:r>
          </a:p>
          <a:p>
            <a:pPr algn="just" eaLnBrk="1" hangingPunct="1">
              <a:defRPr/>
            </a:pPr>
            <a:r>
              <a:rPr lang="es-EC" sz="3800" dirty="0" smtClean="0">
                <a:solidFill>
                  <a:schemeClr val="tx1">
                    <a:lumMod val="95000"/>
                    <a:lumOff val="5000"/>
                  </a:schemeClr>
                </a:solidFill>
                <a:latin typeface="Calibri" pitchFamily="34" charset="0"/>
              </a:rPr>
              <a:t>       Es  importante  explorar la posibilidad de que se  integre otras variedades en la misma línea, ganando captación de mercado.</a:t>
            </a:r>
          </a:p>
          <a:p>
            <a:pPr eaLnBrk="1" hangingPunct="1">
              <a:defRPr/>
            </a:pPr>
            <a:endParaRPr lang="es-EC" dirty="0"/>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p:cTn id="24" dur="500" fill="hold"/>
                                        <p:tgtEl>
                                          <p:spTgt spid="3">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3">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3">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9" presetClass="entr" presetSubtype="0" accel="10000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9" presetClass="entr" presetSubtype="0" accel="10000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1" dur="500" fill="hold"/>
                                        <p:tgtEl>
                                          <p:spTgt spid="3">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2" dur="500" fill="hold"/>
                                        <p:tgtEl>
                                          <p:spTgt spid="3">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3" dur="500" fill="hold"/>
                                        <p:tgtEl>
                                          <p:spTgt spid="3">
                                            <p:txEl>
                                              <p:pRg st="5" end="5"/>
                                            </p:txEl>
                                          </p:spTgt>
                                        </p:tgtEl>
                                        <p:attrNameLst>
                                          <p:attrName>ppt_y</p:attrName>
                                        </p:attrNameLst>
                                      </p:cBhvr>
                                      <p:tavLst>
                                        <p:tav tm="0">
                                          <p:val>
                                            <p:strVal val="#ppt_y"/>
                                          </p:val>
                                        </p:tav>
                                        <p:tav tm="100000">
                                          <p:val>
                                            <p:strVal val="#ppt_y"/>
                                          </p:val>
                                        </p:tav>
                                      </p:tavLst>
                                    </p:anim>
                                  </p:childTnLst>
                                </p:cTn>
                              </p:par>
                              <p:par>
                                <p:cTn id="44" presetID="39" presetClass="entr" presetSubtype="0" accel="100000" fill="hold"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p:cTn id="46" dur="500" fill="hold"/>
                                        <p:tgtEl>
                                          <p:spTgt spid="3">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7" dur="500" fill="hold"/>
                                        <p:tgtEl>
                                          <p:spTgt spid="3">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8" dur="500" fill="hold"/>
                                        <p:tgtEl>
                                          <p:spTgt spid="3">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49"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C" sz="3200" b="1" dirty="0" smtClean="0">
                <a:solidFill>
                  <a:schemeClr val="accent1">
                    <a:lumMod val="75000"/>
                  </a:schemeClr>
                </a:solidFill>
                <a:latin typeface="Calibri" pitchFamily="34" charset="0"/>
              </a:rPr>
              <a:t>OBJETIVOS ESPECIFICOS</a:t>
            </a:r>
            <a:endParaRPr lang="es-EC" sz="3200" b="1" dirty="0">
              <a:solidFill>
                <a:schemeClr val="accent1">
                  <a:lumMod val="75000"/>
                </a:schemeClr>
              </a:solidFill>
              <a:latin typeface="Calibri" pitchFamily="34" charset="0"/>
            </a:endParaRPr>
          </a:p>
        </p:txBody>
      </p:sp>
      <p:sp>
        <p:nvSpPr>
          <p:cNvPr id="21507" name="2 Marcador de contenido"/>
          <p:cNvSpPr>
            <a:spLocks noGrp="1"/>
          </p:cNvSpPr>
          <p:nvPr>
            <p:ph idx="1"/>
          </p:nvPr>
        </p:nvSpPr>
        <p:spPr>
          <a:xfrm>
            <a:off x="304800" y="1357313"/>
            <a:ext cx="8686800" cy="5214937"/>
          </a:xfrm>
        </p:spPr>
        <p:txBody>
          <a:bodyPr/>
          <a:lstStyle/>
          <a:p>
            <a:pPr marL="514350" indent="-514350" algn="just" eaLnBrk="1" hangingPunct="1">
              <a:buFont typeface="Franklin Gothic Medium" pitchFamily="34" charset="0"/>
              <a:buAutoNum type="arabicPeriod"/>
            </a:pPr>
            <a:r>
              <a:rPr lang="es-EC" sz="2800" smtClean="0"/>
              <a:t>Determinar el mercado potencial del Café-Soya y enfocarnos en sus exigencias y sus expectativas.</a:t>
            </a:r>
          </a:p>
          <a:p>
            <a:pPr marL="514350" indent="-514350" algn="just" eaLnBrk="1" hangingPunct="1">
              <a:buFont typeface="Franklin Gothic Medium" pitchFamily="34" charset="0"/>
              <a:buAutoNum type="arabicPeriod"/>
            </a:pPr>
            <a:r>
              <a:rPr lang="es-EC" sz="2800" smtClean="0"/>
              <a:t>Realizar un estudio previo de mercado para conocer la reacción de nuestros posibles clientes ante nuestro nuevo producto, y además analizar a nuestros competidores directos.</a:t>
            </a:r>
          </a:p>
          <a:p>
            <a:pPr marL="514350" indent="-514350" algn="just" eaLnBrk="1" hangingPunct="1">
              <a:buFont typeface="Franklin Gothic Medium" pitchFamily="34" charset="0"/>
              <a:buAutoNum type="arabicPeriod"/>
            </a:pPr>
            <a:r>
              <a:rPr lang="es-EC" sz="2800" smtClean="0"/>
              <a:t>Determinar cuál seria nuestra inversión total para poder llegar a nuestro mercado objetivo, es decir determinar los costos en los cuales debemos incurrir para satisfacer las necesidades de nuestros clientes.</a:t>
            </a:r>
          </a:p>
          <a:p>
            <a:pPr marL="514350" indent="-514350" algn="just" eaLnBrk="1" hangingPunct="1">
              <a:buFont typeface="Wingdings 2" pitchFamily="18" charset="2"/>
              <a:buNone/>
            </a:pPr>
            <a:endParaRPr lang="es-EC" sz="2800" smtClean="0"/>
          </a:p>
          <a:p>
            <a:pPr marL="514350" indent="-514350" eaLnBrk="1" hangingPunct="1">
              <a:buFont typeface="Wingdings 2" pitchFamily="18" charset="2"/>
              <a:buNone/>
            </a:pPr>
            <a:endParaRPr lang="es-EC" sz="2800" smtClean="0"/>
          </a:p>
        </p:txBody>
      </p:sp>
    </p:spTree>
  </p:cSld>
  <p:clrMapOvr>
    <a:masterClrMapping/>
  </p:clrMapOvr>
  <p:transition spd="slow">
    <p:plus/>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2 Marcador de contenido"/>
          <p:cNvSpPr>
            <a:spLocks noGrp="1"/>
          </p:cNvSpPr>
          <p:nvPr>
            <p:ph idx="1"/>
          </p:nvPr>
        </p:nvSpPr>
        <p:spPr>
          <a:xfrm>
            <a:off x="214313" y="2332038"/>
            <a:ext cx="8686800" cy="4525962"/>
          </a:xfrm>
        </p:spPr>
        <p:txBody>
          <a:bodyPr/>
          <a:lstStyle/>
          <a:p>
            <a:pPr algn="ctr" eaLnBrk="1" hangingPunct="1">
              <a:buFont typeface="Wingdings 2" pitchFamily="18" charset="2"/>
              <a:buNone/>
            </a:pPr>
            <a:r>
              <a:rPr lang="es-EC" sz="11500" smtClean="0">
                <a:latin typeface="Arial Black" pitchFamily="34" charset="0"/>
              </a:rPr>
              <a:t>GRACIAS</a:t>
            </a:r>
          </a:p>
        </p:txBody>
      </p:sp>
    </p:spTree>
  </p:cSld>
  <p:clrMapOvr>
    <a:masterClrMapping/>
  </p:clrMapOvr>
  <p:transition spd="slow">
    <p:plu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357313"/>
            <a:ext cx="8686800" cy="4722812"/>
          </a:xfrm>
        </p:spPr>
        <p:txBody>
          <a:bodyPr>
            <a:normAutofit/>
          </a:bodyPr>
          <a:lstStyle/>
          <a:p>
            <a:pPr marL="514350" indent="-514350" eaLnBrk="1" fontAlgn="auto" hangingPunct="1">
              <a:spcAft>
                <a:spcPts val="0"/>
              </a:spcAft>
              <a:buFont typeface="Wingdings 2"/>
              <a:buNone/>
              <a:defRPr/>
            </a:pPr>
            <a:r>
              <a:rPr lang="es-EC" sz="2000" dirty="0" smtClean="0">
                <a:solidFill>
                  <a:schemeClr val="accent1">
                    <a:lumMod val="75000"/>
                  </a:schemeClr>
                </a:solidFill>
              </a:rPr>
              <a:t> 4.</a:t>
            </a:r>
            <a:r>
              <a:rPr lang="es-EC" sz="2000" dirty="0" smtClean="0"/>
              <a:t>    </a:t>
            </a:r>
            <a:r>
              <a:rPr lang="es-EC" sz="2800" dirty="0" smtClean="0"/>
              <a:t>Definir el lugar en el cual se instalaran los cimientos para nuestra fabrica, el mismo que deberá ser un lugar estratégico para distribuir a nuestros clientes de manera eficiente y eficaz.</a:t>
            </a:r>
          </a:p>
          <a:p>
            <a:pPr marL="514350" indent="-514350" eaLnBrk="1" fontAlgn="auto" hangingPunct="1">
              <a:spcAft>
                <a:spcPts val="0"/>
              </a:spcAft>
              <a:buFont typeface="Wingdings 2"/>
              <a:buNone/>
              <a:defRPr/>
            </a:pPr>
            <a:r>
              <a:rPr lang="es-EC" sz="2800" dirty="0" smtClean="0"/>
              <a:t> </a:t>
            </a:r>
            <a:r>
              <a:rPr lang="es-EC" sz="2000" dirty="0" smtClean="0">
                <a:solidFill>
                  <a:schemeClr val="accent1">
                    <a:lumMod val="75000"/>
                  </a:schemeClr>
                </a:solidFill>
              </a:rPr>
              <a:t>5.</a:t>
            </a:r>
            <a:r>
              <a:rPr lang="es-EC" sz="2800" dirty="0" smtClean="0"/>
              <a:t>  Analizar la manera de cómo hacer factible la viabilidad de nuestro proyecto.</a:t>
            </a:r>
          </a:p>
          <a:p>
            <a:pPr marL="514350" indent="-514350" eaLnBrk="1" fontAlgn="auto" hangingPunct="1">
              <a:spcAft>
                <a:spcPts val="0"/>
              </a:spcAft>
              <a:buFont typeface="Wingdings 2"/>
              <a:buNone/>
              <a:defRPr/>
            </a:pPr>
            <a:r>
              <a:rPr lang="es-EC" sz="2800" dirty="0" smtClean="0"/>
              <a:t> </a:t>
            </a:r>
            <a:endParaRPr lang="es-EC" sz="2800" dirty="0"/>
          </a:p>
        </p:txBody>
      </p:sp>
    </p:spTree>
  </p:cSld>
  <p:clrMapOvr>
    <a:masterClrMapping/>
  </p:clrMapOvr>
  <p:transition spd="slow">
    <p:plus/>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C" sz="3200" b="1" dirty="0" smtClean="0">
                <a:solidFill>
                  <a:schemeClr val="accent1">
                    <a:lumMod val="75000"/>
                  </a:schemeClr>
                </a:solidFill>
                <a:latin typeface="Calibri" pitchFamily="34" charset="0"/>
              </a:rPr>
              <a:t>Misión</a:t>
            </a:r>
            <a:endParaRPr lang="es-EC" sz="3200" b="1" dirty="0">
              <a:solidFill>
                <a:schemeClr val="accent1">
                  <a:lumMod val="75000"/>
                </a:schemeClr>
              </a:solidFill>
              <a:latin typeface="Calibri" pitchFamily="34" charset="0"/>
            </a:endParaRPr>
          </a:p>
        </p:txBody>
      </p:sp>
      <p:sp>
        <p:nvSpPr>
          <p:cNvPr id="23555" name="2 Marcador de contenido"/>
          <p:cNvSpPr>
            <a:spLocks noGrp="1"/>
          </p:cNvSpPr>
          <p:nvPr>
            <p:ph idx="1"/>
          </p:nvPr>
        </p:nvSpPr>
        <p:spPr>
          <a:xfrm>
            <a:off x="304800" y="2214563"/>
            <a:ext cx="8686800" cy="3786187"/>
          </a:xfrm>
        </p:spPr>
        <p:txBody>
          <a:bodyPr/>
          <a:lstStyle/>
          <a:p>
            <a:pPr algn="just" eaLnBrk="1" hangingPunct="1">
              <a:buFont typeface="Wingdings 2" pitchFamily="18" charset="2"/>
              <a:buNone/>
            </a:pPr>
            <a:r>
              <a:rPr lang="es-EC" sz="2800" smtClean="0"/>
              <a:t>Somos una empresa que procesa y ofrece un producto a</a:t>
            </a:r>
          </a:p>
          <a:p>
            <a:pPr algn="just" eaLnBrk="1" hangingPunct="1">
              <a:buFont typeface="Wingdings 2" pitchFamily="18" charset="2"/>
              <a:buNone/>
            </a:pPr>
            <a:r>
              <a:rPr lang="es-EC" sz="2800" smtClean="0"/>
              <a:t>base de café y soya artesanal con una alta pureza,</a:t>
            </a:r>
          </a:p>
          <a:p>
            <a:pPr algn="just" eaLnBrk="1" hangingPunct="1">
              <a:buFont typeface="Wingdings 2" pitchFamily="18" charset="2"/>
              <a:buNone/>
            </a:pPr>
            <a:r>
              <a:rPr lang="es-EC" sz="2800" smtClean="0"/>
              <a:t>calidad y competitividad, identificado por  su sabor, olor,</a:t>
            </a:r>
          </a:p>
          <a:p>
            <a:pPr algn="just" eaLnBrk="1" hangingPunct="1">
              <a:buFont typeface="Wingdings 2" pitchFamily="18" charset="2"/>
              <a:buNone/>
            </a:pPr>
            <a:r>
              <a:rPr lang="es-EC" sz="2800" smtClean="0"/>
              <a:t>Textura y presentación, el mismo que no es nocivo para</a:t>
            </a:r>
          </a:p>
          <a:p>
            <a:pPr algn="just" eaLnBrk="1" hangingPunct="1">
              <a:buFont typeface="Wingdings 2" pitchFamily="18" charset="2"/>
              <a:buNone/>
            </a:pPr>
            <a:r>
              <a:rPr lang="es-EC" sz="2800" smtClean="0"/>
              <a:t>la salud permitiendo así, que su consumo sea acto para</a:t>
            </a:r>
          </a:p>
          <a:p>
            <a:pPr algn="just" eaLnBrk="1" hangingPunct="1">
              <a:buFont typeface="Wingdings 2" pitchFamily="18" charset="2"/>
              <a:buNone/>
            </a:pPr>
            <a:r>
              <a:rPr lang="es-EC" sz="2800" smtClean="0"/>
              <a:t>todo el mercado.</a:t>
            </a:r>
          </a:p>
        </p:txBody>
      </p:sp>
    </p:spTree>
  </p:cSld>
  <p:clrMapOvr>
    <a:masterClrMapping/>
  </p:clrMapOvr>
  <p:transition spd="slow">
    <p:plu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C" sz="2800" b="1" dirty="0" smtClean="0">
                <a:solidFill>
                  <a:schemeClr val="accent1">
                    <a:lumMod val="75000"/>
                  </a:schemeClr>
                </a:solidFill>
                <a:latin typeface="Calibri" pitchFamily="34" charset="0"/>
              </a:rPr>
              <a:t>VISIÓN</a:t>
            </a:r>
            <a:endParaRPr lang="es-EC" sz="2800" b="1" dirty="0">
              <a:solidFill>
                <a:schemeClr val="accent1">
                  <a:lumMod val="75000"/>
                </a:schemeClr>
              </a:solidFill>
              <a:latin typeface="Calibri" pitchFamily="34" charset="0"/>
            </a:endParaRPr>
          </a:p>
        </p:txBody>
      </p:sp>
      <p:sp>
        <p:nvSpPr>
          <p:cNvPr id="24579" name="2 Marcador de contenido"/>
          <p:cNvSpPr>
            <a:spLocks noGrp="1"/>
          </p:cNvSpPr>
          <p:nvPr>
            <p:ph idx="1"/>
          </p:nvPr>
        </p:nvSpPr>
        <p:spPr>
          <a:xfrm>
            <a:off x="304800" y="2286000"/>
            <a:ext cx="8686800" cy="3794125"/>
          </a:xfrm>
        </p:spPr>
        <p:txBody>
          <a:bodyPr/>
          <a:lstStyle/>
          <a:p>
            <a:pPr algn="just" eaLnBrk="1" hangingPunct="1">
              <a:buFont typeface="Wingdings 2" pitchFamily="18" charset="2"/>
              <a:buNone/>
            </a:pPr>
            <a:r>
              <a:rPr lang="es-EC" sz="2800" smtClean="0"/>
              <a:t>Ser líder en la elaboración y comercialización de Café-</a:t>
            </a:r>
          </a:p>
          <a:p>
            <a:pPr algn="just" eaLnBrk="1" hangingPunct="1">
              <a:buFont typeface="Wingdings 2" pitchFamily="18" charset="2"/>
              <a:buNone/>
            </a:pPr>
            <a:r>
              <a:rPr lang="es-EC" sz="2800" smtClean="0"/>
              <a:t>Soya, ofreciendo un producto que cumpla con los altos</a:t>
            </a:r>
          </a:p>
          <a:p>
            <a:pPr algn="just" eaLnBrk="1" hangingPunct="1">
              <a:buFont typeface="Wingdings 2" pitchFamily="18" charset="2"/>
              <a:buNone/>
            </a:pPr>
            <a:r>
              <a:rPr lang="es-EC" sz="2800" smtClean="0"/>
              <a:t>estándares  de calidad y nutrición, abarcando a todos</a:t>
            </a:r>
          </a:p>
          <a:p>
            <a:pPr algn="just" eaLnBrk="1" hangingPunct="1">
              <a:buFont typeface="Wingdings 2" pitchFamily="18" charset="2"/>
              <a:buNone/>
            </a:pPr>
            <a:r>
              <a:rPr lang="es-EC" sz="2800" smtClean="0"/>
              <a:t>los segmentos de mercado cumpliendo con los</a:t>
            </a:r>
          </a:p>
          <a:p>
            <a:pPr algn="just" eaLnBrk="1" hangingPunct="1">
              <a:buFont typeface="Wingdings 2" pitchFamily="18" charset="2"/>
              <a:buNone/>
            </a:pPr>
            <a:r>
              <a:rPr lang="es-EC" sz="2800" smtClean="0"/>
              <a:t>requerimientos y expectativas del  cliente, llegando a</a:t>
            </a:r>
          </a:p>
          <a:p>
            <a:pPr algn="just" eaLnBrk="1" hangingPunct="1">
              <a:buFont typeface="Wingdings 2" pitchFamily="18" charset="2"/>
              <a:buNone/>
            </a:pPr>
            <a:r>
              <a:rPr lang="es-EC" sz="2800" smtClean="0"/>
              <a:t>obtener altas rentabilidades.</a:t>
            </a:r>
          </a:p>
        </p:txBody>
      </p:sp>
    </p:spTree>
  </p:cSld>
  <p:clrMapOvr>
    <a:masterClrMapping/>
  </p:clrMapOvr>
  <p:transition spd="slow">
    <p:plu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C" sz="3200" b="1" dirty="0" smtClean="0">
                <a:solidFill>
                  <a:schemeClr val="accent1">
                    <a:lumMod val="75000"/>
                  </a:schemeClr>
                </a:solidFill>
                <a:latin typeface="Calibri" pitchFamily="34" charset="0"/>
              </a:rPr>
              <a:t>organigrama</a:t>
            </a:r>
            <a:endParaRPr lang="es-EC" sz="3200" b="1" dirty="0">
              <a:solidFill>
                <a:schemeClr val="accent1">
                  <a:lumMod val="75000"/>
                </a:schemeClr>
              </a:solidFill>
              <a:latin typeface="Calibri" pitchFamily="34" charset="0"/>
            </a:endParaRPr>
          </a:p>
        </p:txBody>
      </p:sp>
      <p:pic>
        <p:nvPicPr>
          <p:cNvPr id="25603" name="Picture 5"/>
          <p:cNvPicPr>
            <a:picLocks noGrp="1" noChangeAspect="1" noChangeArrowheads="1"/>
          </p:cNvPicPr>
          <p:nvPr>
            <p:ph idx="1"/>
          </p:nvPr>
        </p:nvPicPr>
        <p:blipFill>
          <a:blip r:embed="rId3" cstate="print"/>
          <a:srcRect/>
          <a:stretch>
            <a:fillRect/>
          </a:stretch>
        </p:blipFill>
        <p:spPr>
          <a:xfrm>
            <a:off x="357188" y="1706563"/>
            <a:ext cx="8582025" cy="4219575"/>
          </a:xfrm>
        </p:spPr>
      </p:pic>
    </p:spTree>
  </p:cSld>
  <p:clrMapOvr>
    <a:masterClrMapping/>
  </p:clrMapOvr>
  <p:transition spd="slow">
    <p:plus/>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sz="3200" b="1" dirty="0" smtClean="0">
                <a:solidFill>
                  <a:schemeClr val="accent1">
                    <a:lumMod val="75000"/>
                  </a:schemeClr>
                </a:solidFill>
                <a:latin typeface="Calibri" pitchFamily="34" charset="0"/>
              </a:rPr>
              <a:t>OBJETIVOS DE LA INVESTIGACIÓN DE MERCADO</a:t>
            </a:r>
            <a:endParaRPr lang="es-EC" sz="3200" b="1" dirty="0">
              <a:solidFill>
                <a:schemeClr val="accent1">
                  <a:lumMod val="75000"/>
                </a:schemeClr>
              </a:solidFill>
              <a:latin typeface="Calibri" pitchFamily="34" charset="0"/>
            </a:endParaRPr>
          </a:p>
        </p:txBody>
      </p:sp>
      <p:sp>
        <p:nvSpPr>
          <p:cNvPr id="26627" name="2 Marcador de contenido"/>
          <p:cNvSpPr>
            <a:spLocks noGrp="1"/>
          </p:cNvSpPr>
          <p:nvPr>
            <p:ph idx="1"/>
          </p:nvPr>
        </p:nvSpPr>
        <p:spPr>
          <a:xfrm>
            <a:off x="304800" y="1428750"/>
            <a:ext cx="8686800" cy="5000625"/>
          </a:xfrm>
        </p:spPr>
        <p:txBody>
          <a:bodyPr/>
          <a:lstStyle/>
          <a:p>
            <a:pPr eaLnBrk="1" hangingPunct="1">
              <a:buFont typeface="Arial" pitchFamily="34" charset="0"/>
              <a:buChar char="•"/>
            </a:pPr>
            <a:r>
              <a:rPr lang="es-EC" sz="2800" smtClean="0"/>
              <a:t>Identificar el mercado real y el mercado potencial del producto.</a:t>
            </a:r>
          </a:p>
          <a:p>
            <a:pPr eaLnBrk="1" hangingPunct="1">
              <a:buFont typeface="Arial" pitchFamily="34" charset="0"/>
              <a:buChar char="•"/>
            </a:pPr>
            <a:r>
              <a:rPr lang="es-EC" sz="2800" smtClean="0"/>
              <a:t>Identificar el mercado que degusten de la soya</a:t>
            </a:r>
          </a:p>
          <a:p>
            <a:pPr eaLnBrk="1" hangingPunct="1">
              <a:buFont typeface="Arial" pitchFamily="34" charset="0"/>
              <a:buChar char="•"/>
            </a:pPr>
            <a:r>
              <a:rPr lang="es-EC" sz="2800" smtClean="0"/>
              <a:t>Identificar a los futuros clientes</a:t>
            </a:r>
          </a:p>
          <a:p>
            <a:pPr eaLnBrk="1" hangingPunct="1">
              <a:buFont typeface="Arial" pitchFamily="34" charset="0"/>
              <a:buChar char="•"/>
            </a:pPr>
            <a:r>
              <a:rPr lang="es-ES" sz="2800" smtClean="0"/>
              <a:t>Determinar el nombre del producto</a:t>
            </a:r>
            <a:endParaRPr lang="es-EC" sz="2800" smtClean="0"/>
          </a:p>
          <a:p>
            <a:pPr eaLnBrk="1" hangingPunct="1">
              <a:buFont typeface="Arial" pitchFamily="34" charset="0"/>
              <a:buChar char="•"/>
            </a:pPr>
            <a:r>
              <a:rPr lang="es-ES" sz="2800" smtClean="0"/>
              <a:t>Conocer la aceptación del producto.</a:t>
            </a:r>
            <a:endParaRPr lang="es-EC" sz="2800" smtClean="0"/>
          </a:p>
          <a:p>
            <a:pPr eaLnBrk="1" hangingPunct="1">
              <a:buFont typeface="Arial" pitchFamily="34" charset="0"/>
              <a:buChar char="•"/>
            </a:pPr>
            <a:r>
              <a:rPr lang="es-ES" sz="2800" smtClean="0"/>
              <a:t>Identificar el segmento al cual nos enfocaremos.</a:t>
            </a:r>
          </a:p>
          <a:p>
            <a:pPr eaLnBrk="1" hangingPunct="1">
              <a:buFont typeface="Arial" pitchFamily="34" charset="0"/>
              <a:buChar char="•"/>
            </a:pPr>
            <a:r>
              <a:rPr lang="es-ES" sz="2800" smtClean="0"/>
              <a:t>Identificar el precio que los consumidores estarían dispuestos a pagar por el producto.</a:t>
            </a:r>
            <a:endParaRPr lang="es-EC" sz="2800" smtClean="0"/>
          </a:p>
          <a:p>
            <a:pPr eaLnBrk="1" hangingPunct="1">
              <a:buFont typeface="Arial" pitchFamily="34" charset="0"/>
              <a:buChar char="•"/>
            </a:pPr>
            <a:endParaRPr lang="es-EC" sz="2800" smtClean="0"/>
          </a:p>
          <a:p>
            <a:pPr eaLnBrk="1" hangingPunct="1">
              <a:buFont typeface="Arial" pitchFamily="34" charset="0"/>
              <a:buChar char="•"/>
            </a:pPr>
            <a:endParaRPr lang="es-EC" sz="2800" smtClean="0"/>
          </a:p>
        </p:txBody>
      </p:sp>
    </p:spTree>
  </p:cSld>
  <p:clrMapOvr>
    <a:masterClrMapping/>
  </p:clrMapOvr>
  <p:transition spd="slow">
    <p:plus/>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Marcador de contenido"/>
          <p:cNvSpPr>
            <a:spLocks noGrp="1"/>
          </p:cNvSpPr>
          <p:nvPr>
            <p:ph idx="1"/>
          </p:nvPr>
        </p:nvSpPr>
        <p:spPr>
          <a:xfrm>
            <a:off x="304800" y="1285875"/>
            <a:ext cx="8686800" cy="4794250"/>
          </a:xfrm>
        </p:spPr>
        <p:txBody>
          <a:bodyPr/>
          <a:lstStyle/>
          <a:p>
            <a:pPr eaLnBrk="1" hangingPunct="1">
              <a:buFont typeface="Arial" pitchFamily="34" charset="0"/>
              <a:buChar char="•"/>
            </a:pPr>
            <a:r>
              <a:rPr lang="es-ES" sz="3000" smtClean="0"/>
              <a:t>Determinar el sistema de ventas más adecuado, de acuerdo con lo que el mercado está demandando.</a:t>
            </a:r>
            <a:endParaRPr lang="es-EC" sz="3000" smtClean="0"/>
          </a:p>
          <a:p>
            <a:pPr eaLnBrk="1" hangingPunct="1">
              <a:buFont typeface="Arial" pitchFamily="34" charset="0"/>
              <a:buChar char="•"/>
            </a:pPr>
            <a:r>
              <a:rPr lang="es-ES" sz="3000" smtClean="0"/>
              <a:t>Identificar los potenciales canales de promoción.</a:t>
            </a:r>
            <a:endParaRPr lang="es-EC" sz="3000" smtClean="0"/>
          </a:p>
          <a:p>
            <a:pPr eaLnBrk="1" hangingPunct="1">
              <a:buFont typeface="Arial" pitchFamily="34" charset="0"/>
              <a:buChar char="•"/>
            </a:pPr>
            <a:r>
              <a:rPr lang="es-ES" sz="3000" smtClean="0"/>
              <a:t>Identificar la tendencia de compra de este producto por  parte de los consumidores.</a:t>
            </a:r>
            <a:endParaRPr lang="es-EC" sz="3000" smtClean="0"/>
          </a:p>
          <a:p>
            <a:pPr eaLnBrk="1" hangingPunct="1">
              <a:buFont typeface="Arial" pitchFamily="34" charset="0"/>
              <a:buChar char="•"/>
            </a:pPr>
            <a:r>
              <a:rPr lang="es-ES" sz="3000" smtClean="0"/>
              <a:t>Determinar la frecuencia con que consumen el producto.</a:t>
            </a:r>
            <a:endParaRPr lang="es-EC" sz="3000" smtClean="0"/>
          </a:p>
          <a:p>
            <a:pPr eaLnBrk="1" hangingPunct="1">
              <a:buFont typeface="Arial" pitchFamily="34" charset="0"/>
              <a:buChar char="•"/>
            </a:pPr>
            <a:r>
              <a:rPr lang="es-ES" sz="3000" smtClean="0"/>
              <a:t>Identificar cual es nuestro mayor competidor.</a:t>
            </a:r>
            <a:endParaRPr lang="es-EC" sz="3000" smtClean="0"/>
          </a:p>
          <a:p>
            <a:pPr eaLnBrk="1" hangingPunct="1">
              <a:buFont typeface="Wingdings 2" pitchFamily="18" charset="2"/>
              <a:buNone/>
            </a:pPr>
            <a:endParaRPr lang="es-EC" smtClean="0"/>
          </a:p>
        </p:txBody>
      </p:sp>
    </p:spTree>
  </p:cSld>
  <p:clrMapOvr>
    <a:masterClrMapping/>
  </p:clrMapOvr>
  <p:transition spd="slow">
    <p:plus/>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sz="2800" b="1" dirty="0" smtClean="0">
                <a:solidFill>
                  <a:schemeClr val="accent1">
                    <a:lumMod val="75000"/>
                  </a:schemeClr>
                </a:solidFill>
                <a:latin typeface="Calibri" pitchFamily="34" charset="0"/>
              </a:rPr>
              <a:t>Metodología de la investigación de mercado</a:t>
            </a:r>
            <a:endParaRPr lang="es-EC" sz="2800" b="1" dirty="0">
              <a:solidFill>
                <a:schemeClr val="accent1">
                  <a:lumMod val="75000"/>
                </a:schemeClr>
              </a:solidFill>
              <a:latin typeface="Calibri" pitchFamily="34" charset="0"/>
            </a:endParaRPr>
          </a:p>
        </p:txBody>
      </p:sp>
      <p:sp>
        <p:nvSpPr>
          <p:cNvPr id="3" name="2 Marcador de contenido"/>
          <p:cNvSpPr>
            <a:spLocks noGrp="1"/>
          </p:cNvSpPr>
          <p:nvPr>
            <p:ph idx="1"/>
          </p:nvPr>
        </p:nvSpPr>
        <p:spPr>
          <a:xfrm>
            <a:off x="304800" y="1428750"/>
            <a:ext cx="8686800" cy="4929188"/>
          </a:xfrm>
        </p:spPr>
        <p:txBody>
          <a:bodyPr>
            <a:normAutofit fontScale="92500" lnSpcReduction="10000"/>
          </a:bodyPr>
          <a:lstStyle/>
          <a:p>
            <a:pPr eaLnBrk="1" fontAlgn="auto" hangingPunct="1">
              <a:spcAft>
                <a:spcPts val="0"/>
              </a:spcAft>
              <a:buFont typeface="Wingdings 2"/>
              <a:buNone/>
              <a:defRPr/>
            </a:pPr>
            <a:r>
              <a:rPr lang="es-ES" sz="2800" dirty="0" smtClean="0"/>
              <a:t>Para definir el segmento se necesita conocer</a:t>
            </a:r>
          </a:p>
          <a:p>
            <a:pPr eaLnBrk="1" fontAlgn="auto" hangingPunct="1">
              <a:spcAft>
                <a:spcPts val="0"/>
              </a:spcAft>
              <a:buFont typeface="Wingdings 2"/>
              <a:buNone/>
              <a:defRPr/>
            </a:pPr>
            <a:r>
              <a:rPr lang="es-ES" sz="2800" dirty="0" smtClean="0"/>
              <a:t>datos tales como:</a:t>
            </a:r>
            <a:endParaRPr lang="es-EC" sz="2800" dirty="0" smtClean="0"/>
          </a:p>
          <a:p>
            <a:pPr eaLnBrk="1" fontAlgn="auto" hangingPunct="1">
              <a:spcAft>
                <a:spcPts val="0"/>
              </a:spcAft>
              <a:buFont typeface="Arial" pitchFamily="34" charset="0"/>
              <a:buChar char="•"/>
              <a:defRPr/>
            </a:pPr>
            <a:r>
              <a:rPr lang="es-ES" sz="2800" dirty="0" smtClean="0"/>
              <a:t>Sexo</a:t>
            </a:r>
            <a:endParaRPr lang="es-EC" sz="2800" dirty="0" smtClean="0"/>
          </a:p>
          <a:p>
            <a:pPr eaLnBrk="1" fontAlgn="auto" hangingPunct="1">
              <a:spcAft>
                <a:spcPts val="0"/>
              </a:spcAft>
              <a:buFont typeface="Arial" pitchFamily="34" charset="0"/>
              <a:buChar char="•"/>
              <a:defRPr/>
            </a:pPr>
            <a:r>
              <a:rPr lang="es-ES" sz="2800" dirty="0" smtClean="0"/>
              <a:t>Edad</a:t>
            </a:r>
            <a:endParaRPr lang="es-EC" sz="2800" dirty="0" smtClean="0"/>
          </a:p>
          <a:p>
            <a:pPr eaLnBrk="1" fontAlgn="auto" hangingPunct="1">
              <a:spcAft>
                <a:spcPts val="0"/>
              </a:spcAft>
              <a:buFont typeface="Arial" pitchFamily="34" charset="0"/>
              <a:buChar char="•"/>
              <a:defRPr/>
            </a:pPr>
            <a:r>
              <a:rPr lang="es-ES" sz="2800" dirty="0" smtClean="0"/>
              <a:t>Nivel de formación académica</a:t>
            </a:r>
            <a:endParaRPr lang="es-EC" sz="2800" dirty="0" smtClean="0"/>
          </a:p>
          <a:p>
            <a:pPr eaLnBrk="1" fontAlgn="auto" hangingPunct="1">
              <a:spcAft>
                <a:spcPts val="0"/>
              </a:spcAft>
              <a:buFont typeface="Arial" pitchFamily="34" charset="0"/>
              <a:buChar char="•"/>
              <a:defRPr/>
            </a:pPr>
            <a:r>
              <a:rPr lang="es-ES" sz="2800" dirty="0" smtClean="0"/>
              <a:t>Ingresos</a:t>
            </a:r>
            <a:endParaRPr lang="es-EC" sz="2800" dirty="0" smtClean="0"/>
          </a:p>
          <a:p>
            <a:pPr eaLnBrk="1" fontAlgn="auto" hangingPunct="1">
              <a:spcAft>
                <a:spcPts val="0"/>
              </a:spcAft>
              <a:buFont typeface="Arial" pitchFamily="34" charset="0"/>
              <a:buChar char="•"/>
              <a:defRPr/>
            </a:pPr>
            <a:r>
              <a:rPr lang="es-ES" sz="2800" dirty="0" smtClean="0"/>
              <a:t>Gustos</a:t>
            </a:r>
            <a:endParaRPr lang="es-EC" sz="2800" dirty="0" smtClean="0"/>
          </a:p>
          <a:p>
            <a:pPr eaLnBrk="1" fontAlgn="auto" hangingPunct="1">
              <a:spcAft>
                <a:spcPts val="0"/>
              </a:spcAft>
              <a:buFont typeface="Arial" pitchFamily="34" charset="0"/>
              <a:buChar char="•"/>
              <a:defRPr/>
            </a:pPr>
            <a:r>
              <a:rPr lang="es-ES" sz="2800" dirty="0" smtClean="0"/>
              <a:t>Competencia</a:t>
            </a:r>
          </a:p>
          <a:p>
            <a:pPr eaLnBrk="1" fontAlgn="auto" hangingPunct="1">
              <a:spcAft>
                <a:spcPts val="0"/>
              </a:spcAft>
              <a:buFont typeface="Arial" pitchFamily="34" charset="0"/>
              <a:buChar char="•"/>
              <a:defRPr/>
            </a:pPr>
            <a:r>
              <a:rPr lang="es-ES" sz="2800" dirty="0" smtClean="0"/>
              <a:t>Lugar de adquisición del producto</a:t>
            </a:r>
            <a:endParaRPr lang="es-EC" sz="2800" dirty="0" smtClean="0"/>
          </a:p>
          <a:p>
            <a:pPr eaLnBrk="1" fontAlgn="auto" hangingPunct="1">
              <a:spcAft>
                <a:spcPts val="0"/>
              </a:spcAft>
              <a:buFont typeface="Arial" pitchFamily="34" charset="0"/>
              <a:buChar char="•"/>
              <a:defRPr/>
            </a:pPr>
            <a:r>
              <a:rPr lang="es-ES" sz="2800" dirty="0" smtClean="0"/>
              <a:t>Medio de publicidad</a:t>
            </a:r>
            <a:endParaRPr lang="es-EC" sz="2800" dirty="0" smtClean="0"/>
          </a:p>
          <a:p>
            <a:pPr eaLnBrk="1" fontAlgn="auto" hangingPunct="1">
              <a:spcAft>
                <a:spcPts val="0"/>
              </a:spcAft>
              <a:buFont typeface="Arial" pitchFamily="34" charset="0"/>
              <a:buChar char="•"/>
              <a:defRPr/>
            </a:pPr>
            <a:r>
              <a:rPr lang="es-ES" sz="2800" dirty="0" smtClean="0"/>
              <a:t>Precio adecuado</a:t>
            </a:r>
            <a:endParaRPr lang="es-EC" sz="2800" dirty="0" smtClean="0"/>
          </a:p>
          <a:p>
            <a:pPr eaLnBrk="1" fontAlgn="auto" hangingPunct="1">
              <a:spcAft>
                <a:spcPts val="0"/>
              </a:spcAft>
              <a:buFont typeface="Arial" pitchFamily="34" charset="0"/>
              <a:buChar char="•"/>
              <a:defRPr/>
            </a:pPr>
            <a:endParaRPr lang="es-EC" sz="2800" dirty="0" smtClean="0"/>
          </a:p>
          <a:p>
            <a:pPr eaLnBrk="1" fontAlgn="auto" hangingPunct="1">
              <a:spcAft>
                <a:spcPts val="0"/>
              </a:spcAft>
              <a:buFont typeface="Wingdings 2"/>
              <a:buNone/>
              <a:defRPr/>
            </a:pPr>
            <a:endParaRPr lang="es-EC" dirty="0"/>
          </a:p>
        </p:txBody>
      </p:sp>
    </p:spTree>
  </p:cSld>
  <p:clrMapOvr>
    <a:masterClrMapping/>
  </p:clrMapOvr>
  <p:transition spd="slow">
    <p:plu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sz="3200" b="1" dirty="0" smtClean="0">
                <a:solidFill>
                  <a:schemeClr val="accent1">
                    <a:lumMod val="75000"/>
                  </a:schemeClr>
                </a:solidFill>
                <a:latin typeface="Calibri" pitchFamily="34" charset="0"/>
              </a:rPr>
              <a:t>hipótesis</a:t>
            </a:r>
            <a:endParaRPr lang="es-EC" sz="3200" b="1" dirty="0">
              <a:solidFill>
                <a:schemeClr val="accent1">
                  <a:lumMod val="75000"/>
                </a:schemeClr>
              </a:solidFill>
              <a:latin typeface="Calibri" pitchFamily="34" charset="0"/>
            </a:endParaRPr>
          </a:p>
        </p:txBody>
      </p:sp>
      <p:sp>
        <p:nvSpPr>
          <p:cNvPr id="6" name="5 Marcador de contenido"/>
          <p:cNvSpPr>
            <a:spLocks noGrp="1"/>
          </p:cNvSpPr>
          <p:nvPr>
            <p:ph idx="1"/>
          </p:nvPr>
        </p:nvSpPr>
        <p:spPr>
          <a:xfrm>
            <a:off x="304800" y="1285875"/>
            <a:ext cx="8686800" cy="785813"/>
          </a:xfrm>
        </p:spPr>
        <p:txBody>
          <a:bodyPr>
            <a:normAutofit fontScale="77500" lnSpcReduction="20000"/>
          </a:bodyPr>
          <a:lstStyle/>
          <a:p>
            <a:pPr eaLnBrk="1" fontAlgn="auto" hangingPunct="1">
              <a:spcAft>
                <a:spcPts val="0"/>
              </a:spcAft>
              <a:buFont typeface="Arial" pitchFamily="34" charset="0"/>
              <a:buChar char="•"/>
              <a:defRPr/>
            </a:pPr>
            <a:r>
              <a:rPr lang="es-ES" sz="3600" dirty="0" smtClean="0"/>
              <a:t>El segmento de mercado son las personas entre 18 y 25 años.</a:t>
            </a:r>
            <a:endParaRPr lang="es-EC" sz="3600" dirty="0" smtClean="0"/>
          </a:p>
          <a:p>
            <a:pPr eaLnBrk="1" fontAlgn="auto" hangingPunct="1">
              <a:spcAft>
                <a:spcPts val="0"/>
              </a:spcAft>
              <a:buFont typeface="Wingdings 2"/>
              <a:buChar char=""/>
              <a:defRPr/>
            </a:pPr>
            <a:endParaRPr lang="es-EC" dirty="0"/>
          </a:p>
        </p:txBody>
      </p:sp>
      <p:pic>
        <p:nvPicPr>
          <p:cNvPr id="29700" name="Picture 3"/>
          <p:cNvPicPr>
            <a:picLocks noChangeAspect="1" noChangeArrowheads="1"/>
          </p:cNvPicPr>
          <p:nvPr/>
        </p:nvPicPr>
        <p:blipFill>
          <a:blip r:embed="rId3" cstate="print"/>
          <a:srcRect/>
          <a:stretch>
            <a:fillRect/>
          </a:stretch>
        </p:blipFill>
        <p:spPr bwMode="auto">
          <a:xfrm>
            <a:off x="1428750" y="2286000"/>
            <a:ext cx="6143625" cy="3857625"/>
          </a:xfrm>
          <a:prstGeom prst="rect">
            <a:avLst/>
          </a:prstGeom>
          <a:noFill/>
          <a:ln w="9525">
            <a:noFill/>
            <a:miter lim="800000"/>
            <a:headEnd/>
            <a:tailEnd/>
          </a:ln>
        </p:spPr>
      </p:pic>
    </p:spTree>
  </p:cSld>
  <p:clrMapOvr>
    <a:masterClrMapping/>
  </p:clrMapOvr>
  <p:transition spd="slow">
    <p:plu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S" sz="3200" b="1" dirty="0" smtClean="0">
                <a:solidFill>
                  <a:schemeClr val="accent1">
                    <a:lumMod val="75000"/>
                  </a:schemeClr>
                </a:solidFill>
                <a:latin typeface="Calibri" pitchFamily="34" charset="0"/>
              </a:rPr>
              <a:t>Antecedentes  del café</a:t>
            </a:r>
            <a:endParaRPr lang="es-ES" sz="3200" b="1" dirty="0">
              <a:solidFill>
                <a:schemeClr val="accent1">
                  <a:lumMod val="75000"/>
                </a:schemeClr>
              </a:solidFill>
              <a:latin typeface="Calibri" pitchFamily="34" charset="0"/>
            </a:endParaRPr>
          </a:p>
        </p:txBody>
      </p:sp>
      <p:sp>
        <p:nvSpPr>
          <p:cNvPr id="12291" name="2 Marcador de contenido"/>
          <p:cNvSpPr>
            <a:spLocks noGrp="1"/>
          </p:cNvSpPr>
          <p:nvPr>
            <p:ph idx="1"/>
          </p:nvPr>
        </p:nvSpPr>
        <p:spPr>
          <a:xfrm>
            <a:off x="304800" y="1928813"/>
            <a:ext cx="8686800" cy="4643437"/>
          </a:xfrm>
        </p:spPr>
        <p:txBody>
          <a:bodyPr/>
          <a:lstStyle/>
          <a:p>
            <a:pPr algn="just" eaLnBrk="1" hangingPunct="1">
              <a:buFont typeface="Wingdings 2" pitchFamily="18" charset="2"/>
              <a:buNone/>
            </a:pPr>
            <a:r>
              <a:rPr lang="es-ES" sz="2800" b="1" smtClean="0"/>
              <a:t>El café se origino en el África aproximadamente en 575</a:t>
            </a:r>
          </a:p>
          <a:p>
            <a:pPr algn="just" eaLnBrk="1" hangingPunct="1">
              <a:buFont typeface="Wingdings 2" pitchFamily="18" charset="2"/>
              <a:buNone/>
            </a:pPr>
            <a:r>
              <a:rPr lang="es-ES" sz="2800" b="1" smtClean="0"/>
              <a:t>D.C, sus granos se consumían como alimento.</a:t>
            </a:r>
          </a:p>
          <a:p>
            <a:pPr algn="just" eaLnBrk="1" hangingPunct="1">
              <a:buFont typeface="Wingdings 2" pitchFamily="18" charset="2"/>
              <a:buNone/>
            </a:pPr>
            <a:endParaRPr lang="es-ES" sz="2800" b="1" smtClean="0"/>
          </a:p>
          <a:p>
            <a:pPr algn="just" eaLnBrk="1" hangingPunct="1">
              <a:buFont typeface="Wingdings 2" pitchFamily="18" charset="2"/>
              <a:buNone/>
            </a:pPr>
            <a:r>
              <a:rPr lang="es-ES" sz="2800" b="1" smtClean="0"/>
              <a:t>Las primeras bebidas a base de café las prepararon los</a:t>
            </a:r>
          </a:p>
          <a:p>
            <a:pPr algn="just" eaLnBrk="1" hangingPunct="1">
              <a:buFont typeface="Wingdings 2" pitchFamily="18" charset="2"/>
              <a:buNone/>
            </a:pPr>
            <a:r>
              <a:rPr lang="es-ES" sz="2800" b="1" smtClean="0"/>
              <a:t>Árabes  en el siglo XI.</a:t>
            </a:r>
          </a:p>
          <a:p>
            <a:pPr algn="just" eaLnBrk="1" hangingPunct="1">
              <a:buFont typeface="Wingdings 2" pitchFamily="18" charset="2"/>
              <a:buNone/>
            </a:pPr>
            <a:endParaRPr lang="es-ES" sz="2800" smtClean="0"/>
          </a:p>
          <a:p>
            <a:pPr algn="just" eaLnBrk="1" hangingPunct="1">
              <a:buFont typeface="Wingdings 2" pitchFamily="18" charset="2"/>
              <a:buNone/>
            </a:pPr>
            <a:endParaRPr lang="es-ES" sz="2800" smtClean="0"/>
          </a:p>
        </p:txBody>
      </p:sp>
      <p:pic>
        <p:nvPicPr>
          <p:cNvPr id="12292" name="Picture 2" descr="G:\caFe\cafe12.jpg"/>
          <p:cNvPicPr>
            <a:picLocks noChangeAspect="1" noChangeArrowheads="1"/>
          </p:cNvPicPr>
          <p:nvPr/>
        </p:nvPicPr>
        <p:blipFill>
          <a:blip r:embed="rId3" cstate="print"/>
          <a:srcRect/>
          <a:stretch>
            <a:fillRect/>
          </a:stretch>
        </p:blipFill>
        <p:spPr bwMode="auto">
          <a:xfrm>
            <a:off x="6715125" y="4256088"/>
            <a:ext cx="2028825" cy="1816100"/>
          </a:xfrm>
          <a:prstGeom prst="rect">
            <a:avLst/>
          </a:prstGeom>
          <a:noFill/>
          <a:ln w="9525">
            <a:noFill/>
            <a:miter lim="800000"/>
            <a:headEnd/>
            <a:tailEnd/>
          </a:ln>
        </p:spPr>
      </p:pic>
    </p:spTree>
  </p:cSld>
  <p:clrMapOvr>
    <a:masterClrMapping/>
  </p:clrMapOvr>
  <p:transition spd="slow">
    <p:plus/>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 Marcador de contenido"/>
          <p:cNvSpPr>
            <a:spLocks noGrp="1"/>
          </p:cNvSpPr>
          <p:nvPr>
            <p:ph idx="1"/>
          </p:nvPr>
        </p:nvSpPr>
        <p:spPr>
          <a:xfrm>
            <a:off x="304800" y="1285875"/>
            <a:ext cx="8686800" cy="571500"/>
          </a:xfrm>
        </p:spPr>
        <p:txBody>
          <a:bodyPr/>
          <a:lstStyle/>
          <a:p>
            <a:pPr eaLnBrk="1" hangingPunct="1">
              <a:buFont typeface="Arial" pitchFamily="34" charset="0"/>
              <a:buChar char="•"/>
            </a:pPr>
            <a:r>
              <a:rPr lang="es-ES" sz="2800" smtClean="0"/>
              <a:t>El sexo masculino es el mayor consumidor de café.</a:t>
            </a:r>
            <a:endParaRPr lang="es-EC" sz="2800" smtClean="0"/>
          </a:p>
          <a:p>
            <a:pPr eaLnBrk="1" hangingPunct="1">
              <a:buFont typeface="Arial" pitchFamily="34" charset="0"/>
              <a:buChar char="•"/>
            </a:pPr>
            <a:endParaRPr lang="es-EC" sz="2800" smtClean="0"/>
          </a:p>
        </p:txBody>
      </p:sp>
      <p:pic>
        <p:nvPicPr>
          <p:cNvPr id="30723" name="Picture 2"/>
          <p:cNvPicPr>
            <a:picLocks noChangeAspect="1" noChangeArrowheads="1"/>
          </p:cNvPicPr>
          <p:nvPr/>
        </p:nvPicPr>
        <p:blipFill>
          <a:blip r:embed="rId3" cstate="print"/>
          <a:srcRect/>
          <a:stretch>
            <a:fillRect/>
          </a:stretch>
        </p:blipFill>
        <p:spPr bwMode="auto">
          <a:xfrm>
            <a:off x="1571625" y="2000250"/>
            <a:ext cx="6215063" cy="4143375"/>
          </a:xfrm>
          <a:prstGeom prst="rect">
            <a:avLst/>
          </a:prstGeom>
          <a:noFill/>
          <a:ln w="9525">
            <a:noFill/>
            <a:miter lim="800000"/>
            <a:headEnd/>
            <a:tailEnd/>
          </a:ln>
        </p:spPr>
      </p:pic>
    </p:spTree>
  </p:cSld>
  <p:clrMapOvr>
    <a:masterClrMapping/>
  </p:clrMapOvr>
  <p:transition spd="slow">
    <p:plus/>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285875"/>
            <a:ext cx="8686800" cy="714375"/>
          </a:xfrm>
        </p:spPr>
        <p:txBody>
          <a:bodyPr>
            <a:normAutofit fontScale="85000" lnSpcReduction="10000"/>
          </a:bodyPr>
          <a:lstStyle/>
          <a:p>
            <a:pPr eaLnBrk="1" fontAlgn="auto" hangingPunct="1">
              <a:spcAft>
                <a:spcPts val="0"/>
              </a:spcAft>
              <a:buFont typeface="Arial" pitchFamily="34" charset="0"/>
              <a:buChar char="•"/>
              <a:defRPr/>
            </a:pPr>
            <a:r>
              <a:rPr lang="es-ES" dirty="0" smtClean="0"/>
              <a:t>Las personas consumen café varias veces a la semana.</a:t>
            </a:r>
            <a:endParaRPr lang="es-EC" dirty="0" smtClean="0"/>
          </a:p>
          <a:p>
            <a:pPr eaLnBrk="1" fontAlgn="auto" hangingPunct="1">
              <a:spcAft>
                <a:spcPts val="0"/>
              </a:spcAft>
              <a:buFont typeface="Wingdings 2"/>
              <a:buChar char=""/>
              <a:defRPr/>
            </a:pPr>
            <a:endParaRPr lang="es-EC" dirty="0"/>
          </a:p>
        </p:txBody>
      </p:sp>
      <p:pic>
        <p:nvPicPr>
          <p:cNvPr id="31747" name="Picture 2"/>
          <p:cNvPicPr>
            <a:picLocks noChangeAspect="1" noChangeArrowheads="1"/>
          </p:cNvPicPr>
          <p:nvPr/>
        </p:nvPicPr>
        <p:blipFill>
          <a:blip r:embed="rId3" cstate="print"/>
          <a:srcRect/>
          <a:stretch>
            <a:fillRect/>
          </a:stretch>
        </p:blipFill>
        <p:spPr bwMode="auto">
          <a:xfrm>
            <a:off x="1428750" y="2143125"/>
            <a:ext cx="6215063" cy="3929063"/>
          </a:xfrm>
          <a:prstGeom prst="rect">
            <a:avLst/>
          </a:prstGeom>
          <a:noFill/>
          <a:ln w="9525">
            <a:noFill/>
            <a:miter lim="800000"/>
            <a:headEnd/>
            <a:tailEnd/>
          </a:ln>
        </p:spPr>
      </p:pic>
    </p:spTree>
  </p:cSld>
  <p:clrMapOvr>
    <a:masterClrMapping/>
  </p:clrMapOvr>
  <p:transition spd="slow">
    <p:plus/>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214438"/>
            <a:ext cx="8686800" cy="642937"/>
          </a:xfrm>
        </p:spPr>
        <p:txBody>
          <a:bodyPr>
            <a:normAutofit fontScale="85000" lnSpcReduction="10000"/>
          </a:bodyPr>
          <a:lstStyle/>
          <a:p>
            <a:pPr eaLnBrk="1" fontAlgn="auto" hangingPunct="1">
              <a:spcAft>
                <a:spcPts val="0"/>
              </a:spcAft>
              <a:buFont typeface="Arial" pitchFamily="34" charset="0"/>
              <a:buChar char="•"/>
              <a:defRPr/>
            </a:pPr>
            <a:r>
              <a:rPr lang="es-ES" dirty="0" smtClean="0"/>
              <a:t>Las personas si les gustaría probar café a base de soya</a:t>
            </a:r>
            <a:r>
              <a:rPr lang="es-ES" b="1" dirty="0" smtClean="0"/>
              <a:t>.</a:t>
            </a:r>
            <a:endParaRPr lang="es-EC" dirty="0" smtClean="0"/>
          </a:p>
          <a:p>
            <a:pPr eaLnBrk="1" fontAlgn="auto" hangingPunct="1">
              <a:spcAft>
                <a:spcPts val="0"/>
              </a:spcAft>
              <a:buFont typeface="Arial" pitchFamily="34" charset="0"/>
              <a:buChar char="•"/>
              <a:defRPr/>
            </a:pPr>
            <a:endParaRPr lang="es-EC" dirty="0"/>
          </a:p>
        </p:txBody>
      </p:sp>
      <p:pic>
        <p:nvPicPr>
          <p:cNvPr id="32771" name="Picture 2"/>
          <p:cNvPicPr>
            <a:picLocks noChangeAspect="1" noChangeArrowheads="1"/>
          </p:cNvPicPr>
          <p:nvPr/>
        </p:nvPicPr>
        <p:blipFill>
          <a:blip r:embed="rId3" cstate="print"/>
          <a:srcRect/>
          <a:stretch>
            <a:fillRect/>
          </a:stretch>
        </p:blipFill>
        <p:spPr bwMode="auto">
          <a:xfrm>
            <a:off x="1428750" y="2286000"/>
            <a:ext cx="6429375" cy="3786188"/>
          </a:xfrm>
          <a:prstGeom prst="rect">
            <a:avLst/>
          </a:prstGeom>
          <a:noFill/>
          <a:ln w="9525">
            <a:noFill/>
            <a:miter lim="800000"/>
            <a:headEnd/>
            <a:tailEnd/>
          </a:ln>
        </p:spPr>
      </p:pic>
    </p:spTree>
  </p:cSld>
  <p:clrMapOvr>
    <a:masterClrMapping/>
  </p:clrMapOvr>
  <p:transition spd="slow">
    <p:plus/>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285875"/>
            <a:ext cx="8686800" cy="500063"/>
          </a:xfrm>
        </p:spPr>
        <p:txBody>
          <a:bodyPr>
            <a:normAutofit fontScale="85000" lnSpcReduction="10000"/>
          </a:bodyPr>
          <a:lstStyle/>
          <a:p>
            <a:pPr eaLnBrk="1" fontAlgn="auto" hangingPunct="1">
              <a:spcAft>
                <a:spcPts val="0"/>
              </a:spcAft>
              <a:buFont typeface="Arial" pitchFamily="34" charset="0"/>
              <a:buChar char="•"/>
              <a:defRPr/>
            </a:pPr>
            <a:r>
              <a:rPr lang="es-ES" dirty="0" smtClean="0"/>
              <a:t>El mejor canal de distribución será en supermercados.</a:t>
            </a:r>
            <a:endParaRPr lang="es-EC" dirty="0" smtClean="0"/>
          </a:p>
          <a:p>
            <a:pPr eaLnBrk="1" fontAlgn="auto" hangingPunct="1">
              <a:spcAft>
                <a:spcPts val="0"/>
              </a:spcAft>
              <a:buFont typeface="Arial" pitchFamily="34" charset="0"/>
              <a:buChar char="•"/>
              <a:defRPr/>
            </a:pPr>
            <a:endParaRPr lang="es-EC" dirty="0"/>
          </a:p>
        </p:txBody>
      </p:sp>
      <p:pic>
        <p:nvPicPr>
          <p:cNvPr id="33795" name="Picture 2"/>
          <p:cNvPicPr>
            <a:picLocks noChangeAspect="1" noChangeArrowheads="1"/>
          </p:cNvPicPr>
          <p:nvPr/>
        </p:nvPicPr>
        <p:blipFill>
          <a:blip r:embed="rId3" cstate="print"/>
          <a:srcRect/>
          <a:stretch>
            <a:fillRect/>
          </a:stretch>
        </p:blipFill>
        <p:spPr bwMode="auto">
          <a:xfrm>
            <a:off x="1428750" y="2214563"/>
            <a:ext cx="6429375" cy="3786187"/>
          </a:xfrm>
          <a:prstGeom prst="rect">
            <a:avLst/>
          </a:prstGeom>
          <a:noFill/>
          <a:ln w="9525">
            <a:noFill/>
            <a:miter lim="800000"/>
            <a:headEnd/>
            <a:tailEnd/>
          </a:ln>
        </p:spPr>
      </p:pic>
    </p:spTree>
  </p:cSld>
  <p:clrMapOvr>
    <a:masterClrMapping/>
  </p:clrMapOvr>
  <p:transition spd="slow">
    <p:plus/>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214438"/>
            <a:ext cx="8686800" cy="785812"/>
          </a:xfrm>
        </p:spPr>
        <p:txBody>
          <a:bodyPr>
            <a:normAutofit fontScale="77500" lnSpcReduction="20000"/>
          </a:bodyPr>
          <a:lstStyle/>
          <a:p>
            <a:pPr eaLnBrk="1" fontAlgn="auto" hangingPunct="1">
              <a:spcAft>
                <a:spcPts val="0"/>
              </a:spcAft>
              <a:buFont typeface="Arial" pitchFamily="34" charset="0"/>
              <a:buChar char="•"/>
              <a:defRPr/>
            </a:pPr>
            <a:r>
              <a:rPr lang="es-ES" sz="3400" dirty="0" smtClean="0"/>
              <a:t>El precio que están dispuestos a pagar por una caja de 30 unidades de tomas individuales es $2.</a:t>
            </a:r>
            <a:endParaRPr lang="es-EC" sz="3400" dirty="0" smtClean="0"/>
          </a:p>
          <a:p>
            <a:pPr eaLnBrk="1" fontAlgn="auto" hangingPunct="1">
              <a:spcAft>
                <a:spcPts val="0"/>
              </a:spcAft>
              <a:buFont typeface="Arial" pitchFamily="34" charset="0"/>
              <a:buChar char="•"/>
              <a:defRPr/>
            </a:pPr>
            <a:endParaRPr lang="es-EC" dirty="0"/>
          </a:p>
        </p:txBody>
      </p:sp>
      <p:pic>
        <p:nvPicPr>
          <p:cNvPr id="34819" name="Picture 2"/>
          <p:cNvPicPr>
            <a:picLocks noChangeAspect="1" noChangeArrowheads="1"/>
          </p:cNvPicPr>
          <p:nvPr/>
        </p:nvPicPr>
        <p:blipFill>
          <a:blip r:embed="rId3" cstate="print"/>
          <a:srcRect/>
          <a:stretch>
            <a:fillRect/>
          </a:stretch>
        </p:blipFill>
        <p:spPr bwMode="auto">
          <a:xfrm>
            <a:off x="1428750" y="2214563"/>
            <a:ext cx="6357938" cy="3576637"/>
          </a:xfrm>
          <a:prstGeom prst="rect">
            <a:avLst/>
          </a:prstGeom>
          <a:noFill/>
          <a:ln w="9525">
            <a:noFill/>
            <a:miter lim="800000"/>
            <a:headEnd/>
            <a:tailEnd/>
          </a:ln>
        </p:spPr>
      </p:pic>
    </p:spTree>
  </p:cSld>
  <p:clrMapOvr>
    <a:masterClrMapping/>
  </p:clrMapOvr>
  <p:transition spd="slow">
    <p:plus/>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214438"/>
            <a:ext cx="8686800" cy="500062"/>
          </a:xfrm>
        </p:spPr>
        <p:txBody>
          <a:bodyPr>
            <a:normAutofit lnSpcReduction="10000"/>
          </a:bodyPr>
          <a:lstStyle/>
          <a:p>
            <a:pPr eaLnBrk="1" fontAlgn="auto" hangingPunct="1">
              <a:spcAft>
                <a:spcPts val="0"/>
              </a:spcAft>
              <a:buFont typeface="Wingdings 2"/>
              <a:buNone/>
              <a:defRPr/>
            </a:pPr>
            <a:r>
              <a:rPr lang="es-ES" sz="2800" dirty="0" smtClean="0"/>
              <a:t>El mayor competidor es Nescafé.</a:t>
            </a:r>
            <a:endParaRPr lang="es-EC" sz="2800" dirty="0" smtClean="0"/>
          </a:p>
          <a:p>
            <a:pPr eaLnBrk="1" fontAlgn="auto" hangingPunct="1">
              <a:spcAft>
                <a:spcPts val="0"/>
              </a:spcAft>
              <a:buFont typeface="Wingdings 2"/>
              <a:buNone/>
              <a:defRPr/>
            </a:pPr>
            <a:endParaRPr lang="es-EC" dirty="0"/>
          </a:p>
        </p:txBody>
      </p:sp>
      <p:pic>
        <p:nvPicPr>
          <p:cNvPr id="35843" name="Gráfico 4"/>
          <p:cNvPicPr>
            <a:picLocks noChangeArrowheads="1"/>
          </p:cNvPicPr>
          <p:nvPr/>
        </p:nvPicPr>
        <p:blipFill>
          <a:blip r:embed="rId3" cstate="print"/>
          <a:srcRect/>
          <a:stretch>
            <a:fillRect/>
          </a:stretch>
        </p:blipFill>
        <p:spPr bwMode="auto">
          <a:xfrm>
            <a:off x="1500188" y="2000250"/>
            <a:ext cx="6215062" cy="3857625"/>
          </a:xfrm>
          <a:prstGeom prst="rect">
            <a:avLst/>
          </a:prstGeom>
          <a:noFill/>
          <a:ln w="9525">
            <a:noFill/>
            <a:miter lim="800000"/>
            <a:headEnd/>
            <a:tailEnd/>
          </a:ln>
        </p:spPr>
      </p:pic>
    </p:spTree>
  </p:cSld>
  <p:clrMapOvr>
    <a:masterClrMapping/>
  </p:clrMapOvr>
  <p:transition spd="slow">
    <p:plus/>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285875"/>
            <a:ext cx="8686800" cy="785813"/>
          </a:xfrm>
        </p:spPr>
        <p:txBody>
          <a:bodyPr>
            <a:normAutofit fontScale="85000" lnSpcReduction="20000"/>
          </a:bodyPr>
          <a:lstStyle/>
          <a:p>
            <a:pPr eaLnBrk="1" fontAlgn="auto" hangingPunct="1">
              <a:spcAft>
                <a:spcPts val="0"/>
              </a:spcAft>
              <a:buFont typeface="Arial" pitchFamily="34" charset="0"/>
              <a:buChar char="•"/>
              <a:defRPr/>
            </a:pPr>
            <a:r>
              <a:rPr lang="es-ES" dirty="0" smtClean="0"/>
              <a:t>Las personas que no consumen café es porque no les gusta.</a:t>
            </a:r>
            <a:endParaRPr lang="es-EC" dirty="0"/>
          </a:p>
        </p:txBody>
      </p:sp>
      <p:pic>
        <p:nvPicPr>
          <p:cNvPr id="36867" name="Gráfico 7"/>
          <p:cNvPicPr>
            <a:picLocks noChangeArrowheads="1"/>
          </p:cNvPicPr>
          <p:nvPr/>
        </p:nvPicPr>
        <p:blipFill>
          <a:blip r:embed="rId3" cstate="print"/>
          <a:srcRect/>
          <a:stretch>
            <a:fillRect/>
          </a:stretch>
        </p:blipFill>
        <p:spPr bwMode="auto">
          <a:xfrm>
            <a:off x="1643063" y="2428875"/>
            <a:ext cx="6072187" cy="3429000"/>
          </a:xfrm>
          <a:prstGeom prst="rect">
            <a:avLst/>
          </a:prstGeom>
          <a:noFill/>
          <a:ln w="9525">
            <a:noFill/>
            <a:miter lim="800000"/>
            <a:headEnd/>
            <a:tailEnd/>
          </a:ln>
        </p:spPr>
      </p:pic>
    </p:spTree>
  </p:cSld>
  <p:clrMapOvr>
    <a:masterClrMapping/>
  </p:clrMapOvr>
  <p:transition spd="slow">
    <p:plus/>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285875"/>
            <a:ext cx="8686800" cy="500063"/>
          </a:xfrm>
        </p:spPr>
        <p:txBody>
          <a:bodyPr>
            <a:normAutofit fontScale="85000" lnSpcReduction="10000"/>
          </a:bodyPr>
          <a:lstStyle/>
          <a:p>
            <a:pPr eaLnBrk="1" fontAlgn="auto" hangingPunct="1">
              <a:spcAft>
                <a:spcPts val="0"/>
              </a:spcAft>
              <a:buFont typeface="Arial" pitchFamily="34" charset="0"/>
              <a:buChar char="•"/>
              <a:defRPr/>
            </a:pPr>
            <a:r>
              <a:rPr lang="es-ES" dirty="0" smtClean="0"/>
              <a:t>El medio de publicidad más óptimo será la televisión.</a:t>
            </a:r>
            <a:endParaRPr lang="es-EC" dirty="0" smtClean="0"/>
          </a:p>
          <a:p>
            <a:pPr eaLnBrk="1" fontAlgn="auto" hangingPunct="1">
              <a:spcAft>
                <a:spcPts val="0"/>
              </a:spcAft>
              <a:buFont typeface="Arial" pitchFamily="34" charset="0"/>
              <a:buChar char="•"/>
              <a:defRPr/>
            </a:pPr>
            <a:endParaRPr lang="es-EC" dirty="0"/>
          </a:p>
        </p:txBody>
      </p:sp>
      <p:pic>
        <p:nvPicPr>
          <p:cNvPr id="37891" name="Picture 2"/>
          <p:cNvPicPr>
            <a:picLocks noChangeAspect="1" noChangeArrowheads="1"/>
          </p:cNvPicPr>
          <p:nvPr/>
        </p:nvPicPr>
        <p:blipFill>
          <a:blip r:embed="rId3" cstate="print"/>
          <a:srcRect/>
          <a:stretch>
            <a:fillRect/>
          </a:stretch>
        </p:blipFill>
        <p:spPr bwMode="auto">
          <a:xfrm>
            <a:off x="1500188" y="2214563"/>
            <a:ext cx="6357937" cy="3652837"/>
          </a:xfrm>
          <a:prstGeom prst="rect">
            <a:avLst/>
          </a:prstGeom>
          <a:noFill/>
          <a:ln w="9525">
            <a:noFill/>
            <a:miter lim="800000"/>
            <a:headEnd/>
            <a:tailEnd/>
          </a:ln>
        </p:spPr>
      </p:pic>
    </p:spTree>
  </p:cSld>
  <p:clrMapOvr>
    <a:masterClrMapping/>
  </p:clrMapOvr>
  <p:transition spd="slow">
    <p:plus/>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285875"/>
            <a:ext cx="8686800" cy="571500"/>
          </a:xfrm>
        </p:spPr>
        <p:txBody>
          <a:bodyPr>
            <a:normAutofit fontScale="85000" lnSpcReduction="10000"/>
          </a:bodyPr>
          <a:lstStyle/>
          <a:p>
            <a:pPr eaLnBrk="1" fontAlgn="auto" hangingPunct="1">
              <a:spcAft>
                <a:spcPts val="0"/>
              </a:spcAft>
              <a:buFont typeface="Wingdings 2"/>
              <a:buNone/>
              <a:defRPr/>
            </a:pPr>
            <a:r>
              <a:rPr lang="es-ES" dirty="0" smtClean="0"/>
              <a:t>El nombre de mayor aceptación es café – soya “La finca”.</a:t>
            </a:r>
            <a:endParaRPr lang="es-EC" dirty="0"/>
          </a:p>
        </p:txBody>
      </p:sp>
      <p:pic>
        <p:nvPicPr>
          <p:cNvPr id="38915" name="Gráfico 8"/>
          <p:cNvPicPr>
            <a:picLocks noChangeArrowheads="1"/>
          </p:cNvPicPr>
          <p:nvPr/>
        </p:nvPicPr>
        <p:blipFill>
          <a:blip r:embed="rId3" cstate="print"/>
          <a:srcRect/>
          <a:stretch>
            <a:fillRect/>
          </a:stretch>
        </p:blipFill>
        <p:spPr bwMode="auto">
          <a:xfrm>
            <a:off x="1500188" y="2214563"/>
            <a:ext cx="6357937" cy="3714750"/>
          </a:xfrm>
          <a:prstGeom prst="rect">
            <a:avLst/>
          </a:prstGeom>
          <a:noFill/>
          <a:ln w="9525">
            <a:noFill/>
            <a:miter lim="800000"/>
            <a:headEnd/>
            <a:tailEnd/>
          </a:ln>
        </p:spPr>
      </p:pic>
    </p:spTree>
  </p:cSld>
  <p:clrMapOvr>
    <a:masterClrMapping/>
  </p:clrMapOvr>
  <p:transition spd="slow">
    <p:plus/>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sz="3200" b="1" dirty="0" smtClean="0">
                <a:solidFill>
                  <a:schemeClr val="accent1">
                    <a:lumMod val="75000"/>
                  </a:schemeClr>
                </a:solidFill>
                <a:latin typeface="Calibri" pitchFamily="34" charset="0"/>
              </a:rPr>
              <a:t>Ciclo de vida del producto</a:t>
            </a:r>
            <a:endParaRPr lang="es-EC" sz="3200" b="1" dirty="0">
              <a:solidFill>
                <a:schemeClr val="accent1">
                  <a:lumMod val="75000"/>
                </a:schemeClr>
              </a:solidFill>
              <a:latin typeface="Calibri" pitchFamily="34" charset="0"/>
            </a:endParaRPr>
          </a:p>
        </p:txBody>
      </p:sp>
      <p:pic>
        <p:nvPicPr>
          <p:cNvPr id="39939" name="Picture 2"/>
          <p:cNvPicPr>
            <a:picLocks noGrp="1" noChangeAspect="1" noChangeArrowheads="1"/>
          </p:cNvPicPr>
          <p:nvPr>
            <p:ph idx="1"/>
          </p:nvPr>
        </p:nvPicPr>
        <p:blipFill>
          <a:blip r:embed="rId3" cstate="print"/>
          <a:srcRect/>
          <a:stretch>
            <a:fillRect/>
          </a:stretch>
        </p:blipFill>
        <p:spPr>
          <a:xfrm>
            <a:off x="1500188" y="1928813"/>
            <a:ext cx="6286500" cy="3714750"/>
          </a:xfrm>
        </p:spPr>
      </p:pic>
    </p:spTree>
  </p:cSld>
  <p:clrMapOvr>
    <a:masterClrMapping/>
  </p:clrMapOvr>
  <p:transition spd="slow">
    <p:plu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caFe\cafe1.jpg"/>
          <p:cNvPicPr>
            <a:picLocks noChangeAspect="1" noChangeArrowheads="1"/>
          </p:cNvPicPr>
          <p:nvPr/>
        </p:nvPicPr>
        <p:blipFill>
          <a:blip r:embed="rId3" cstate="print"/>
          <a:srcRect/>
          <a:stretch>
            <a:fillRect/>
          </a:stretch>
        </p:blipFill>
        <p:spPr bwMode="auto">
          <a:xfrm>
            <a:off x="0" y="1071546"/>
            <a:ext cx="9144000" cy="5786454"/>
          </a:xfrm>
          <a:prstGeom prst="rect">
            <a:avLst/>
          </a:prstGeom>
          <a:noFill/>
          <a:scene3d>
            <a:camera prst="orthographicFront"/>
            <a:lightRig rig="brightRoom" dir="t"/>
          </a:scene3d>
          <a:sp3d prstMaterial="clear"/>
        </p:spPr>
      </p:pic>
      <p:sp>
        <p:nvSpPr>
          <p:cNvPr id="2" name="1 Título"/>
          <p:cNvSpPr>
            <a:spLocks noGrp="1"/>
          </p:cNvSpPr>
          <p:nvPr>
            <p:ph type="title"/>
          </p:nvPr>
        </p:nvSpPr>
        <p:spPr/>
        <p:txBody>
          <a:bodyPr/>
          <a:lstStyle/>
          <a:p>
            <a:pPr eaLnBrk="1" fontAlgn="auto" hangingPunct="1">
              <a:spcAft>
                <a:spcPts val="0"/>
              </a:spcAft>
              <a:defRPr/>
            </a:pPr>
            <a:r>
              <a:rPr lang="es-ES" sz="3200" b="1" dirty="0" smtClean="0">
                <a:solidFill>
                  <a:schemeClr val="accent1">
                    <a:lumMod val="75000"/>
                  </a:schemeClr>
                </a:solidFill>
                <a:latin typeface="Calibri" pitchFamily="34" charset="0"/>
              </a:rPr>
              <a:t>Beneficios DEL CAFE</a:t>
            </a:r>
            <a:endParaRPr lang="es-EC" sz="3200" dirty="0"/>
          </a:p>
        </p:txBody>
      </p:sp>
      <p:sp>
        <p:nvSpPr>
          <p:cNvPr id="3" name="2 Marcador de contenido"/>
          <p:cNvSpPr>
            <a:spLocks noGrp="1"/>
          </p:cNvSpPr>
          <p:nvPr>
            <p:ph idx="1"/>
          </p:nvPr>
        </p:nvSpPr>
        <p:spPr>
          <a:xfrm>
            <a:off x="304800" y="2071688"/>
            <a:ext cx="8686800" cy="4008437"/>
          </a:xfrm>
        </p:spPr>
        <p:txBody>
          <a:bodyPr>
            <a:normAutofit/>
          </a:bodyPr>
          <a:lstStyle/>
          <a:p>
            <a:pPr algn="just" eaLnBrk="1" fontAlgn="auto" hangingPunct="1">
              <a:spcAft>
                <a:spcPts val="0"/>
              </a:spcAft>
              <a:buFont typeface="Wingdings 2"/>
              <a:buNone/>
              <a:defRPr/>
            </a:pPr>
            <a:r>
              <a:rPr lang="es-ES" sz="2800" b="1" dirty="0" smtClean="0">
                <a:solidFill>
                  <a:schemeClr val="accent2">
                    <a:lumMod val="50000"/>
                  </a:schemeClr>
                </a:solidFill>
              </a:rPr>
              <a:t>Investigaciones han demostrado que un consumo</a:t>
            </a:r>
          </a:p>
          <a:p>
            <a:pPr algn="just" eaLnBrk="1" fontAlgn="auto" hangingPunct="1">
              <a:spcAft>
                <a:spcPts val="0"/>
              </a:spcAft>
              <a:buFont typeface="Wingdings 2"/>
              <a:buNone/>
              <a:defRPr/>
            </a:pPr>
            <a:r>
              <a:rPr lang="es-ES" sz="2800" b="1" dirty="0" smtClean="0">
                <a:solidFill>
                  <a:schemeClr val="accent2">
                    <a:lumMod val="50000"/>
                  </a:schemeClr>
                </a:solidFill>
              </a:rPr>
              <a:t>moderado de café es una gran fuente de salud, ya que</a:t>
            </a:r>
          </a:p>
          <a:p>
            <a:pPr algn="just" eaLnBrk="1" fontAlgn="auto" hangingPunct="1">
              <a:spcAft>
                <a:spcPts val="0"/>
              </a:spcAft>
              <a:buFont typeface="Wingdings 2"/>
              <a:buNone/>
              <a:defRPr/>
            </a:pPr>
            <a:r>
              <a:rPr lang="es-ES" sz="2800" b="1" dirty="0" smtClean="0">
                <a:solidFill>
                  <a:schemeClr val="accent2">
                    <a:lumMod val="50000"/>
                  </a:schemeClr>
                </a:solidFill>
              </a:rPr>
              <a:t>contiene una gran concentración de antioxidantes, que</a:t>
            </a:r>
          </a:p>
          <a:p>
            <a:pPr algn="just" eaLnBrk="1" fontAlgn="auto" hangingPunct="1">
              <a:spcAft>
                <a:spcPts val="0"/>
              </a:spcAft>
              <a:buFont typeface="Wingdings 2"/>
              <a:buNone/>
              <a:defRPr/>
            </a:pPr>
            <a:r>
              <a:rPr lang="es-ES" sz="2800" b="1" dirty="0" smtClean="0">
                <a:solidFill>
                  <a:schemeClr val="accent2">
                    <a:lumMod val="50000"/>
                  </a:schemeClr>
                </a:solidFill>
              </a:rPr>
              <a:t>contribuyen a disminuir el peligro de padecer cáncer de</a:t>
            </a:r>
          </a:p>
          <a:p>
            <a:pPr algn="just" eaLnBrk="1" fontAlgn="auto" hangingPunct="1">
              <a:spcAft>
                <a:spcPts val="0"/>
              </a:spcAft>
              <a:buFont typeface="Wingdings 2"/>
              <a:buNone/>
              <a:defRPr/>
            </a:pPr>
            <a:r>
              <a:rPr lang="es-ES" sz="2800" b="1" dirty="0" smtClean="0">
                <a:solidFill>
                  <a:schemeClr val="accent2">
                    <a:lumMod val="50000"/>
                  </a:schemeClr>
                </a:solidFill>
              </a:rPr>
              <a:t>vejiga o hígado y enfermedades del corazón.</a:t>
            </a:r>
            <a:endParaRPr lang="es-EC" sz="2800" b="1" dirty="0">
              <a:solidFill>
                <a:schemeClr val="accent2">
                  <a:lumMod val="50000"/>
                </a:schemeClr>
              </a:solidFill>
            </a:endParaRPr>
          </a:p>
        </p:txBody>
      </p:sp>
      <p:pic>
        <p:nvPicPr>
          <p:cNvPr id="13317" name="Picture 3" descr="G:\caFe\cafe1.jpg"/>
          <p:cNvPicPr>
            <a:picLocks noChangeAspect="1" noChangeArrowheads="1"/>
          </p:cNvPicPr>
          <p:nvPr/>
        </p:nvPicPr>
        <p:blipFill>
          <a:blip r:embed="rId3" cstate="print"/>
          <a:srcRect/>
          <a:stretch>
            <a:fillRect/>
          </a:stretch>
        </p:blipFill>
        <p:spPr bwMode="auto">
          <a:xfrm>
            <a:off x="6357938" y="4737100"/>
            <a:ext cx="2428875" cy="1835150"/>
          </a:xfrm>
          <a:prstGeom prst="rect">
            <a:avLst/>
          </a:prstGeom>
          <a:noFill/>
          <a:ln w="9525">
            <a:noFill/>
            <a:miter lim="800000"/>
            <a:headEnd/>
            <a:tailEnd/>
          </a:ln>
        </p:spPr>
      </p:pic>
    </p:spTree>
  </p:cSld>
  <p:clrMapOvr>
    <a:masterClrMapping/>
  </p:clrMapOvr>
  <p:transition spd="slow">
    <p:plus/>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sz="3200" b="1" dirty="0" smtClean="0">
                <a:solidFill>
                  <a:schemeClr val="accent1">
                    <a:lumMod val="75000"/>
                  </a:schemeClr>
                </a:solidFill>
                <a:latin typeface="Calibri" pitchFamily="34" charset="0"/>
              </a:rPr>
              <a:t>Matriz </a:t>
            </a:r>
            <a:r>
              <a:rPr lang="es-EC" sz="3200" b="1" dirty="0" err="1" smtClean="0">
                <a:solidFill>
                  <a:schemeClr val="accent1">
                    <a:lumMod val="75000"/>
                  </a:schemeClr>
                </a:solidFill>
                <a:latin typeface="Calibri" pitchFamily="34" charset="0"/>
              </a:rPr>
              <a:t>bcg</a:t>
            </a:r>
            <a:endParaRPr lang="es-EC" sz="3200" b="1" dirty="0">
              <a:solidFill>
                <a:schemeClr val="accent1">
                  <a:lumMod val="75000"/>
                </a:schemeClr>
              </a:solidFill>
              <a:latin typeface="Calibri" pitchFamily="34" charset="0"/>
            </a:endParaRPr>
          </a:p>
        </p:txBody>
      </p:sp>
      <p:pic>
        <p:nvPicPr>
          <p:cNvPr id="40963" name="Picture 3"/>
          <p:cNvPicPr>
            <a:picLocks noChangeAspect="1" noChangeArrowheads="1"/>
          </p:cNvPicPr>
          <p:nvPr/>
        </p:nvPicPr>
        <p:blipFill>
          <a:blip r:embed="rId3" cstate="print"/>
          <a:srcRect/>
          <a:stretch>
            <a:fillRect/>
          </a:stretch>
        </p:blipFill>
        <p:spPr bwMode="auto">
          <a:xfrm>
            <a:off x="1714500" y="1771650"/>
            <a:ext cx="5929313" cy="4300538"/>
          </a:xfrm>
          <a:prstGeom prst="rect">
            <a:avLst/>
          </a:prstGeom>
          <a:noFill/>
          <a:ln w="9525">
            <a:noFill/>
            <a:miter lim="800000"/>
            <a:headEnd/>
            <a:tailEnd/>
          </a:ln>
        </p:spPr>
      </p:pic>
    </p:spTree>
  </p:cSld>
  <p:clrMapOvr>
    <a:masterClrMapping/>
  </p:clrMapOvr>
  <p:transition spd="slow">
    <p:plus/>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sz="3200" b="1" dirty="0" smtClean="0">
                <a:solidFill>
                  <a:schemeClr val="accent1">
                    <a:lumMod val="75000"/>
                  </a:schemeClr>
                </a:solidFill>
                <a:latin typeface="Calibri" pitchFamily="34" charset="0"/>
              </a:rPr>
              <a:t>Matriz </a:t>
            </a:r>
            <a:r>
              <a:rPr lang="es-EC" sz="3200" b="1" dirty="0" err="1" smtClean="0">
                <a:solidFill>
                  <a:schemeClr val="accent1">
                    <a:lumMod val="75000"/>
                  </a:schemeClr>
                </a:solidFill>
                <a:latin typeface="Calibri" pitchFamily="34" charset="0"/>
              </a:rPr>
              <a:t>fcb</a:t>
            </a:r>
            <a:r>
              <a:rPr lang="es-EC" sz="3200" b="1" dirty="0" smtClean="0">
                <a:solidFill>
                  <a:schemeClr val="accent1">
                    <a:lumMod val="75000"/>
                  </a:schemeClr>
                </a:solidFill>
                <a:latin typeface="Calibri" pitchFamily="34" charset="0"/>
              </a:rPr>
              <a:t> </a:t>
            </a:r>
            <a:endParaRPr lang="es-EC" sz="3200" b="1" dirty="0">
              <a:solidFill>
                <a:schemeClr val="accent1">
                  <a:lumMod val="75000"/>
                </a:schemeClr>
              </a:solidFill>
              <a:latin typeface="Calibri" pitchFamily="34" charset="0"/>
            </a:endParaRPr>
          </a:p>
        </p:txBody>
      </p:sp>
      <p:pic>
        <p:nvPicPr>
          <p:cNvPr id="41987" name="Picture 2"/>
          <p:cNvPicPr>
            <a:picLocks noChangeAspect="1" noChangeArrowheads="1"/>
          </p:cNvPicPr>
          <p:nvPr/>
        </p:nvPicPr>
        <p:blipFill>
          <a:blip r:embed="rId3" cstate="print"/>
          <a:srcRect/>
          <a:stretch>
            <a:fillRect/>
          </a:stretch>
        </p:blipFill>
        <p:spPr bwMode="auto">
          <a:xfrm>
            <a:off x="1714500" y="1604963"/>
            <a:ext cx="5857875" cy="4181475"/>
          </a:xfrm>
          <a:prstGeom prst="rect">
            <a:avLst/>
          </a:prstGeom>
          <a:noFill/>
          <a:ln w="9525">
            <a:noFill/>
            <a:miter lim="800000"/>
            <a:headEnd/>
            <a:tailEnd/>
          </a:ln>
        </p:spPr>
      </p:pic>
    </p:spTree>
  </p:cSld>
  <p:clrMapOvr>
    <a:masterClrMapping/>
  </p:clrMapOvr>
  <p:transition spd="slow">
    <p:plus/>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357166"/>
            <a:ext cx="8686800" cy="785818"/>
          </a:xfrm>
        </p:spPr>
        <p:txBody>
          <a:bodyPr/>
          <a:lstStyle/>
          <a:p>
            <a:pPr eaLnBrk="1" fontAlgn="auto" hangingPunct="1">
              <a:spcAft>
                <a:spcPts val="0"/>
              </a:spcAft>
              <a:defRPr/>
            </a:pPr>
            <a:r>
              <a:rPr lang="es-EC" sz="3200" b="1" dirty="0" smtClean="0">
                <a:solidFill>
                  <a:schemeClr val="accent1">
                    <a:lumMod val="75000"/>
                  </a:schemeClr>
                </a:solidFill>
                <a:latin typeface="Calibri" pitchFamily="34" charset="0"/>
              </a:rPr>
              <a:t>Matriz macr0-segmentación</a:t>
            </a:r>
            <a:endParaRPr lang="es-EC" sz="3200" b="1" dirty="0">
              <a:solidFill>
                <a:schemeClr val="accent1">
                  <a:lumMod val="75000"/>
                </a:schemeClr>
              </a:solidFill>
              <a:latin typeface="Calibri" pitchFamily="34" charset="0"/>
            </a:endParaRPr>
          </a:p>
        </p:txBody>
      </p:sp>
      <p:pic>
        <p:nvPicPr>
          <p:cNvPr id="43011" name="Picture 3"/>
          <p:cNvPicPr>
            <a:picLocks noChangeAspect="1" noChangeArrowheads="1"/>
          </p:cNvPicPr>
          <p:nvPr/>
        </p:nvPicPr>
        <p:blipFill>
          <a:blip r:embed="rId2" cstate="print"/>
          <a:srcRect/>
          <a:stretch>
            <a:fillRect/>
          </a:stretch>
        </p:blipFill>
        <p:spPr bwMode="auto">
          <a:xfrm>
            <a:off x="1214438" y="1143000"/>
            <a:ext cx="6715125" cy="5715000"/>
          </a:xfrm>
          <a:prstGeom prst="rect">
            <a:avLst/>
          </a:prstGeom>
          <a:noFill/>
          <a:ln w="9525">
            <a:noFill/>
            <a:miter lim="800000"/>
            <a:headEnd/>
            <a:tailEnd/>
          </a:ln>
        </p:spPr>
      </p:pic>
    </p:spTree>
  </p:cSld>
  <p:clrMapOvr>
    <a:masterClrMapping/>
  </p:clrMapOvr>
  <p:transition spd="slow">
    <p:plus/>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14290"/>
            <a:ext cx="8686800" cy="642942"/>
          </a:xfrm>
        </p:spPr>
        <p:txBody>
          <a:bodyPr/>
          <a:lstStyle/>
          <a:p>
            <a:pPr eaLnBrk="1" fontAlgn="auto" hangingPunct="1">
              <a:spcAft>
                <a:spcPts val="0"/>
              </a:spcAft>
              <a:defRPr/>
            </a:pPr>
            <a:r>
              <a:rPr lang="es-EC" sz="3200" b="1" dirty="0" smtClean="0">
                <a:solidFill>
                  <a:schemeClr val="accent1">
                    <a:lumMod val="75000"/>
                  </a:schemeClr>
                </a:solidFill>
                <a:latin typeface="Calibri" pitchFamily="34" charset="0"/>
              </a:rPr>
              <a:t>Fuerzas de porter</a:t>
            </a:r>
            <a:endParaRPr lang="es-EC" sz="3200" b="1" dirty="0">
              <a:solidFill>
                <a:schemeClr val="accent1">
                  <a:lumMod val="75000"/>
                </a:schemeClr>
              </a:solidFill>
              <a:latin typeface="Calibri" pitchFamily="34" charset="0"/>
            </a:endParaRPr>
          </a:p>
        </p:txBody>
      </p:sp>
      <p:pic>
        <p:nvPicPr>
          <p:cNvPr id="44035" name="Picture 5"/>
          <p:cNvPicPr>
            <a:picLocks noChangeAspect="1" noChangeArrowheads="1"/>
          </p:cNvPicPr>
          <p:nvPr/>
        </p:nvPicPr>
        <p:blipFill>
          <a:blip r:embed="rId3" cstate="print"/>
          <a:srcRect/>
          <a:stretch>
            <a:fillRect/>
          </a:stretch>
        </p:blipFill>
        <p:spPr bwMode="auto">
          <a:xfrm>
            <a:off x="1285875" y="962025"/>
            <a:ext cx="6705600" cy="5895975"/>
          </a:xfrm>
          <a:prstGeom prst="rect">
            <a:avLst/>
          </a:prstGeom>
          <a:noFill/>
          <a:ln w="9525">
            <a:noFill/>
            <a:miter lim="800000"/>
            <a:headEnd/>
            <a:tailEnd/>
          </a:ln>
        </p:spPr>
      </p:pic>
    </p:spTree>
  </p:cSld>
  <p:clrMapOvr>
    <a:masterClrMapping/>
  </p:clrMapOvr>
  <p:transition spd="slow">
    <p:plus/>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sz="3200" b="1" dirty="0" smtClean="0">
                <a:solidFill>
                  <a:schemeClr val="accent1">
                    <a:lumMod val="75000"/>
                  </a:schemeClr>
                </a:solidFill>
                <a:latin typeface="Calibri" pitchFamily="34" charset="0"/>
              </a:rPr>
              <a:t>Marketing </a:t>
            </a:r>
            <a:r>
              <a:rPr lang="es-EC" sz="3200" b="1" dirty="0" err="1" smtClean="0">
                <a:solidFill>
                  <a:schemeClr val="accent1">
                    <a:lumMod val="75000"/>
                  </a:schemeClr>
                </a:solidFill>
                <a:latin typeface="Calibri" pitchFamily="34" charset="0"/>
              </a:rPr>
              <a:t>mix</a:t>
            </a:r>
            <a:endParaRPr lang="es-EC" sz="3200" b="1" dirty="0">
              <a:solidFill>
                <a:schemeClr val="accent1">
                  <a:lumMod val="75000"/>
                </a:schemeClr>
              </a:solidFill>
              <a:latin typeface="Calibri" pitchFamily="34" charset="0"/>
            </a:endParaRPr>
          </a:p>
        </p:txBody>
      </p:sp>
      <p:sp>
        <p:nvSpPr>
          <p:cNvPr id="3" name="2 Marcador de contenido"/>
          <p:cNvSpPr>
            <a:spLocks noGrp="1"/>
          </p:cNvSpPr>
          <p:nvPr>
            <p:ph idx="1"/>
          </p:nvPr>
        </p:nvSpPr>
        <p:spPr>
          <a:xfrm>
            <a:off x="304800" y="1357313"/>
            <a:ext cx="8686800" cy="5000625"/>
          </a:xfrm>
        </p:spPr>
        <p:txBody>
          <a:bodyPr>
            <a:normAutofit/>
          </a:bodyPr>
          <a:lstStyle/>
          <a:p>
            <a:pPr algn="just" eaLnBrk="1" fontAlgn="auto" hangingPunct="1">
              <a:spcAft>
                <a:spcPts val="0"/>
              </a:spcAft>
              <a:buFont typeface="Arial" pitchFamily="34" charset="0"/>
              <a:buChar char="•"/>
              <a:defRPr/>
            </a:pPr>
            <a:r>
              <a:rPr lang="es-ES" sz="2800" b="1" dirty="0" smtClean="0">
                <a:solidFill>
                  <a:schemeClr val="accent1">
                    <a:lumMod val="75000"/>
                  </a:schemeClr>
                </a:solidFill>
              </a:rPr>
              <a:t>Producto.</a:t>
            </a:r>
            <a:endParaRPr lang="es-EC" sz="2800" dirty="0" smtClean="0">
              <a:solidFill>
                <a:schemeClr val="accent1">
                  <a:lumMod val="75000"/>
                </a:schemeClr>
              </a:solidFill>
            </a:endParaRPr>
          </a:p>
          <a:p>
            <a:pPr algn="just" eaLnBrk="1" fontAlgn="auto" hangingPunct="1">
              <a:spcAft>
                <a:spcPts val="0"/>
              </a:spcAft>
              <a:buFont typeface="Wingdings 2"/>
              <a:buNone/>
              <a:defRPr/>
            </a:pPr>
            <a:r>
              <a:rPr lang="es-ES" sz="2800" b="1" dirty="0" smtClean="0"/>
              <a:t>   </a:t>
            </a:r>
            <a:r>
              <a:rPr lang="es-ES" sz="2800" dirty="0" smtClean="0"/>
              <a:t>El producto es una bebida a base de soya y café preparado de forma artesanal sin pasar por un proceso que implique el uso de químicos como saborizantes, colorantes o algún otro que perjudique la salud del consumidor, es una café – soya natural preparado para que cualquiera en la familia pueda consumirla, ya sean niños, embarazadas o personas que deseen cuidar  su salud,</a:t>
            </a:r>
            <a:endParaRPr lang="es-EC" sz="2800" dirty="0"/>
          </a:p>
        </p:txBody>
      </p:sp>
    </p:spTree>
  </p:cSld>
  <p:clrMapOvr>
    <a:masterClrMapping/>
  </p:clrMapOvr>
  <p:transition spd="slow">
    <p:plus/>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071563"/>
            <a:ext cx="8686800" cy="5500687"/>
          </a:xfrm>
        </p:spPr>
        <p:txBody>
          <a:bodyPr>
            <a:normAutofit fontScale="92500" lnSpcReduction="10000"/>
          </a:bodyPr>
          <a:lstStyle/>
          <a:p>
            <a:pPr algn="just" eaLnBrk="1" fontAlgn="auto" hangingPunct="1">
              <a:spcAft>
                <a:spcPts val="0"/>
              </a:spcAft>
              <a:buFont typeface="Wingdings 2"/>
              <a:buNone/>
              <a:defRPr/>
            </a:pPr>
            <a:r>
              <a:rPr lang="es-ES" sz="2800" b="1" dirty="0" smtClean="0"/>
              <a:t>    Nombre</a:t>
            </a:r>
            <a:endParaRPr lang="es-EC" sz="2800" dirty="0" smtClean="0"/>
          </a:p>
          <a:p>
            <a:pPr algn="just" eaLnBrk="1" fontAlgn="auto" hangingPunct="1">
              <a:spcAft>
                <a:spcPts val="0"/>
              </a:spcAft>
              <a:buFont typeface="Wingdings 2"/>
              <a:buNone/>
              <a:defRPr/>
            </a:pPr>
            <a:r>
              <a:rPr lang="es-ES" sz="2800" dirty="0" smtClean="0"/>
              <a:t>    El nombre que tuvo mayor aceptación por los consumidores es café – soya De mi Tierra</a:t>
            </a:r>
            <a:endParaRPr lang="es-ES" sz="2800" b="1" dirty="0" smtClean="0"/>
          </a:p>
          <a:p>
            <a:pPr algn="just" eaLnBrk="1" fontAlgn="auto" hangingPunct="1">
              <a:spcAft>
                <a:spcPts val="0"/>
              </a:spcAft>
              <a:buFont typeface="Wingdings 2"/>
              <a:buNone/>
              <a:defRPr/>
            </a:pPr>
            <a:r>
              <a:rPr lang="es-ES" sz="2800" b="1" dirty="0" smtClean="0"/>
              <a:t>    Empaque</a:t>
            </a:r>
            <a:endParaRPr lang="es-EC" sz="2800" dirty="0" smtClean="0"/>
          </a:p>
          <a:p>
            <a:pPr algn="just" eaLnBrk="1" fontAlgn="auto" hangingPunct="1">
              <a:spcAft>
                <a:spcPts val="0"/>
              </a:spcAft>
              <a:buFont typeface="Wingdings 2"/>
              <a:buNone/>
              <a:defRPr/>
            </a:pPr>
            <a:r>
              <a:rPr lang="es-EC" sz="2800" dirty="0" smtClean="0"/>
              <a:t>    </a:t>
            </a:r>
            <a:r>
              <a:rPr lang="es-ES" sz="2800" dirty="0" smtClean="0"/>
              <a:t>En el empaque se colocará la información nutricional del producto, lugar de elaboración, registro sanitario, fecha de vencimiento.</a:t>
            </a:r>
            <a:endParaRPr lang="es-EC" sz="2800" dirty="0" smtClean="0"/>
          </a:p>
          <a:p>
            <a:pPr algn="just" eaLnBrk="1" fontAlgn="auto" hangingPunct="1">
              <a:spcAft>
                <a:spcPts val="0"/>
              </a:spcAft>
              <a:buFont typeface="Wingdings 2"/>
              <a:buNone/>
              <a:defRPr/>
            </a:pPr>
            <a:r>
              <a:rPr lang="es-ES" sz="2800" dirty="0" smtClean="0"/>
              <a:t>    </a:t>
            </a:r>
            <a:r>
              <a:rPr lang="es-ES" sz="2800" b="1" dirty="0" smtClean="0"/>
              <a:t>Factores Nutricionales</a:t>
            </a:r>
            <a:endParaRPr lang="es-EC" sz="2800" dirty="0" smtClean="0"/>
          </a:p>
          <a:p>
            <a:pPr algn="just" eaLnBrk="1" fontAlgn="auto" hangingPunct="1">
              <a:spcAft>
                <a:spcPts val="0"/>
              </a:spcAft>
              <a:buFont typeface="Wingdings 2"/>
              <a:buNone/>
              <a:defRPr/>
            </a:pPr>
            <a:r>
              <a:rPr lang="es-ES" sz="2800" dirty="0" smtClean="0"/>
              <a:t>    Al ser  el producto elaborado  en un buen porcentaje a base de soya lo hace beneficioso para la salud ya que </a:t>
            </a:r>
            <a:r>
              <a:rPr lang="es-EC" sz="2800" dirty="0" smtClean="0"/>
              <a:t>la soya, es un alimento natural con gran contenido en proteínas, y el café es un buen antioxidante.</a:t>
            </a:r>
          </a:p>
          <a:p>
            <a:pPr algn="just" eaLnBrk="1" fontAlgn="auto" hangingPunct="1">
              <a:spcAft>
                <a:spcPts val="0"/>
              </a:spcAft>
              <a:buFont typeface="Wingdings 2"/>
              <a:buNone/>
              <a:defRPr/>
            </a:pPr>
            <a:r>
              <a:rPr lang="es-EC" dirty="0" smtClean="0"/>
              <a:t>    </a:t>
            </a:r>
            <a:endParaRPr lang="es-EC" dirty="0"/>
          </a:p>
        </p:txBody>
      </p:sp>
    </p:spTree>
  </p:cSld>
  <p:clrMapOvr>
    <a:masterClrMapping/>
  </p:clrMapOvr>
  <p:transition spd="slow">
    <p:plus/>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eaLnBrk="1" fontAlgn="auto" hangingPunct="1">
              <a:spcAft>
                <a:spcPts val="0"/>
              </a:spcAft>
              <a:buFont typeface="Arial" pitchFamily="34" charset="0"/>
              <a:buChar char="•"/>
              <a:defRPr/>
            </a:pPr>
            <a:r>
              <a:rPr lang="es-ES" sz="2800" b="1" dirty="0" smtClean="0">
                <a:solidFill>
                  <a:schemeClr val="accent1">
                    <a:lumMod val="75000"/>
                  </a:schemeClr>
                </a:solidFill>
              </a:rPr>
              <a:t>Precio</a:t>
            </a:r>
          </a:p>
          <a:p>
            <a:pPr algn="just" eaLnBrk="1" fontAlgn="auto" hangingPunct="1">
              <a:spcAft>
                <a:spcPts val="0"/>
              </a:spcAft>
              <a:buFont typeface="Wingdings 2"/>
              <a:buNone/>
              <a:defRPr/>
            </a:pPr>
            <a:r>
              <a:rPr lang="es-EC" sz="2800" dirty="0" smtClean="0"/>
              <a:t>    </a:t>
            </a:r>
            <a:r>
              <a:rPr lang="es-ES" sz="2800" dirty="0" smtClean="0"/>
              <a:t>Según los resultados obtenidos la investigación nos arrojo que el precio que el mercado está dispuesto a pagar es de $2.50 la caja con 30 unidades de sobres de café – soya, este precio si cubrirá los costos de producción, elaboración de envase y publicidad del mismo.</a:t>
            </a:r>
            <a:endParaRPr lang="es-EC" sz="2800" dirty="0" smtClean="0"/>
          </a:p>
          <a:p>
            <a:pPr algn="just" eaLnBrk="1" fontAlgn="auto" hangingPunct="1">
              <a:spcAft>
                <a:spcPts val="0"/>
              </a:spcAft>
              <a:buFont typeface="Wingdings 2"/>
              <a:buNone/>
              <a:defRPr/>
            </a:pPr>
            <a:endParaRPr lang="es-EC" sz="2800" dirty="0"/>
          </a:p>
        </p:txBody>
      </p:sp>
    </p:spTree>
  </p:cSld>
  <p:clrMapOvr>
    <a:masterClrMapping/>
  </p:clrMapOvr>
  <p:transition spd="slow">
    <p:plus/>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500188"/>
            <a:ext cx="8686800" cy="5072062"/>
          </a:xfrm>
        </p:spPr>
        <p:txBody>
          <a:bodyPr>
            <a:normAutofit/>
          </a:bodyPr>
          <a:lstStyle/>
          <a:p>
            <a:pPr eaLnBrk="1" fontAlgn="auto" hangingPunct="1">
              <a:spcAft>
                <a:spcPts val="0"/>
              </a:spcAft>
              <a:buFont typeface="Arial" pitchFamily="34" charset="0"/>
              <a:buChar char="•"/>
              <a:defRPr/>
            </a:pPr>
            <a:r>
              <a:rPr lang="es-ES" sz="2800" b="1" dirty="0" smtClean="0">
                <a:solidFill>
                  <a:schemeClr val="accent1">
                    <a:lumMod val="75000"/>
                  </a:schemeClr>
                </a:solidFill>
              </a:rPr>
              <a:t>Plaza</a:t>
            </a:r>
          </a:p>
          <a:p>
            <a:pPr algn="just" eaLnBrk="1" fontAlgn="auto" hangingPunct="1">
              <a:spcAft>
                <a:spcPts val="0"/>
              </a:spcAft>
              <a:buFont typeface="Wingdings 2"/>
              <a:buNone/>
              <a:defRPr/>
            </a:pPr>
            <a:r>
              <a:rPr lang="es-ES" sz="2800" dirty="0" smtClean="0"/>
              <a:t>    Según las encuestas el  principal lugar para la distribución de café – soya será los comisariatos, seguido de las tiendas de barrio. Pero, también se lo podrá encontrar en farmacias como: Pharmacy’s, Fybeca, Sana – Sana, y en los autoservicios de gasolineras.</a:t>
            </a:r>
            <a:endParaRPr lang="es-EC" sz="2800" dirty="0" smtClean="0"/>
          </a:p>
          <a:p>
            <a:pPr algn="just" eaLnBrk="1" fontAlgn="auto" hangingPunct="1">
              <a:spcAft>
                <a:spcPts val="0"/>
              </a:spcAft>
              <a:buFont typeface="Wingdings 2"/>
              <a:buNone/>
              <a:defRPr/>
            </a:pPr>
            <a:r>
              <a:rPr lang="es-ES" sz="2800" dirty="0" smtClean="0"/>
              <a:t>    </a:t>
            </a:r>
            <a:endParaRPr lang="es-EC" sz="2800" dirty="0" smtClean="0">
              <a:solidFill>
                <a:schemeClr val="accent1">
                  <a:lumMod val="75000"/>
                </a:schemeClr>
              </a:solidFill>
            </a:endParaRPr>
          </a:p>
          <a:p>
            <a:pPr eaLnBrk="1" fontAlgn="auto" hangingPunct="1">
              <a:spcAft>
                <a:spcPts val="0"/>
              </a:spcAft>
              <a:buFont typeface="Wingdings 2"/>
              <a:buNone/>
              <a:defRPr/>
            </a:pPr>
            <a:endParaRPr lang="es-EC" dirty="0"/>
          </a:p>
        </p:txBody>
      </p:sp>
    </p:spTree>
  </p:cSld>
  <p:clrMapOvr>
    <a:masterClrMapping/>
  </p:clrMapOvr>
  <p:transition spd="slow">
    <p:plus/>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357313"/>
            <a:ext cx="8686800" cy="4722812"/>
          </a:xfrm>
        </p:spPr>
        <p:txBody>
          <a:bodyPr>
            <a:normAutofit/>
          </a:bodyPr>
          <a:lstStyle/>
          <a:p>
            <a:pPr algn="just" eaLnBrk="1" fontAlgn="auto" hangingPunct="1">
              <a:spcAft>
                <a:spcPts val="0"/>
              </a:spcAft>
              <a:buFont typeface="Arial" pitchFamily="34" charset="0"/>
              <a:buChar char="•"/>
              <a:defRPr/>
            </a:pPr>
            <a:r>
              <a:rPr lang="es-ES" sz="2800" b="1" dirty="0" smtClean="0">
                <a:solidFill>
                  <a:schemeClr val="accent1">
                    <a:lumMod val="75000"/>
                  </a:schemeClr>
                </a:solidFill>
              </a:rPr>
              <a:t>Promoción</a:t>
            </a:r>
          </a:p>
          <a:p>
            <a:pPr algn="just" eaLnBrk="1" fontAlgn="auto" hangingPunct="1">
              <a:spcAft>
                <a:spcPts val="0"/>
              </a:spcAft>
              <a:buFont typeface="Arial" pitchFamily="34" charset="0"/>
              <a:buChar char="•"/>
              <a:defRPr/>
            </a:pPr>
            <a:endParaRPr lang="es-EC" sz="2800" dirty="0" smtClean="0"/>
          </a:p>
          <a:p>
            <a:pPr algn="just" eaLnBrk="1" fontAlgn="auto" hangingPunct="1">
              <a:spcAft>
                <a:spcPts val="0"/>
              </a:spcAft>
              <a:buFont typeface="Wingdings 2"/>
              <a:buNone/>
              <a:defRPr/>
            </a:pPr>
            <a:r>
              <a:rPr lang="es-ES" sz="2800" dirty="0" smtClean="0"/>
              <a:t>    A los mayoristas se les ofrecerá un descuento por volumen de ventas, de esta manera podrán darle a nuestro producto mayor espacio en los anaqueles para que sea visible y no se pierda o se confunda con la competencia así las ventas generaran un mayor margen de ganancia que nos beneficiara a ambos.</a:t>
            </a:r>
            <a:endParaRPr lang="es-EC" sz="2800" dirty="0" smtClean="0"/>
          </a:p>
          <a:p>
            <a:pPr eaLnBrk="1" fontAlgn="auto" hangingPunct="1">
              <a:spcAft>
                <a:spcPts val="0"/>
              </a:spcAft>
              <a:buFont typeface="Wingdings 2"/>
              <a:buNone/>
              <a:defRPr/>
            </a:pPr>
            <a:endParaRPr lang="es-EC" dirty="0"/>
          </a:p>
        </p:txBody>
      </p:sp>
    </p:spTree>
  </p:cSld>
  <p:clrMapOvr>
    <a:masterClrMapping/>
  </p:clrMapOvr>
  <p:transition spd="slow">
    <p:plus/>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S" sz="3200" b="1" dirty="0" smtClean="0">
                <a:solidFill>
                  <a:schemeClr val="accent1">
                    <a:lumMod val="75000"/>
                  </a:schemeClr>
                </a:solidFill>
                <a:latin typeface="Calibri" pitchFamily="34" charset="0"/>
              </a:rPr>
              <a:t>ANALISIS FODA</a:t>
            </a:r>
            <a:endParaRPr lang="es-EC" sz="3200" dirty="0">
              <a:solidFill>
                <a:schemeClr val="accent1">
                  <a:lumMod val="75000"/>
                </a:schemeClr>
              </a:solidFill>
              <a:latin typeface="Calibri" pitchFamily="34" charset="0"/>
            </a:endParaRPr>
          </a:p>
        </p:txBody>
      </p:sp>
      <p:sp>
        <p:nvSpPr>
          <p:cNvPr id="3" name="2 Marcador de contenido"/>
          <p:cNvSpPr>
            <a:spLocks noGrp="1"/>
          </p:cNvSpPr>
          <p:nvPr>
            <p:ph idx="1"/>
          </p:nvPr>
        </p:nvSpPr>
        <p:spPr>
          <a:xfrm>
            <a:off x="304800" y="1285875"/>
            <a:ext cx="8686800" cy="5214938"/>
          </a:xfrm>
        </p:spPr>
        <p:txBody>
          <a:bodyPr>
            <a:normAutofit fontScale="85000" lnSpcReduction="10000"/>
          </a:bodyPr>
          <a:lstStyle/>
          <a:p>
            <a:pPr eaLnBrk="1" fontAlgn="auto" hangingPunct="1">
              <a:spcAft>
                <a:spcPts val="0"/>
              </a:spcAft>
              <a:buFont typeface="Arial" pitchFamily="34" charset="0"/>
              <a:buChar char="•"/>
              <a:defRPr/>
            </a:pPr>
            <a:r>
              <a:rPr lang="es-EC" b="1" dirty="0" smtClean="0">
                <a:solidFill>
                  <a:schemeClr val="accent1">
                    <a:lumMod val="75000"/>
                  </a:schemeClr>
                </a:solidFill>
              </a:rPr>
              <a:t>Fortalezas:</a:t>
            </a:r>
            <a:endParaRPr lang="es-EC" dirty="0" smtClean="0">
              <a:solidFill>
                <a:schemeClr val="accent1">
                  <a:lumMod val="75000"/>
                </a:schemeClr>
              </a:solidFill>
            </a:endParaRPr>
          </a:p>
          <a:p>
            <a:pPr eaLnBrk="1" fontAlgn="auto" hangingPunct="1">
              <a:spcAft>
                <a:spcPts val="0"/>
              </a:spcAft>
              <a:buFont typeface="Wingdings" pitchFamily="2" charset="2"/>
              <a:buChar char="§"/>
              <a:defRPr/>
            </a:pPr>
            <a:r>
              <a:rPr lang="es-EC" dirty="0" smtClean="0"/>
              <a:t>Un producto innovador en la línea del Café.</a:t>
            </a:r>
          </a:p>
          <a:p>
            <a:pPr eaLnBrk="1" fontAlgn="auto" hangingPunct="1">
              <a:spcAft>
                <a:spcPts val="0"/>
              </a:spcAft>
              <a:buFont typeface="Wingdings" pitchFamily="2" charset="2"/>
              <a:buChar char="§"/>
              <a:defRPr/>
            </a:pPr>
            <a:r>
              <a:rPr lang="es-EC" dirty="0" smtClean="0"/>
              <a:t>Fácil preparación para los consumidores.</a:t>
            </a:r>
          </a:p>
          <a:p>
            <a:pPr eaLnBrk="1" fontAlgn="auto" hangingPunct="1">
              <a:spcAft>
                <a:spcPts val="0"/>
              </a:spcAft>
              <a:buFont typeface="Wingdings" pitchFamily="2" charset="2"/>
              <a:buChar char="§"/>
              <a:defRPr/>
            </a:pPr>
            <a:r>
              <a:rPr lang="es-EC" dirty="0" smtClean="0"/>
              <a:t>Producto de alto consumo.</a:t>
            </a:r>
          </a:p>
          <a:p>
            <a:pPr eaLnBrk="1" fontAlgn="auto" hangingPunct="1">
              <a:spcAft>
                <a:spcPts val="0"/>
              </a:spcAft>
              <a:buFont typeface="Wingdings" pitchFamily="2" charset="2"/>
              <a:buChar char="§"/>
              <a:defRPr/>
            </a:pPr>
            <a:r>
              <a:rPr lang="es-EC" dirty="0" smtClean="0"/>
              <a:t>Aceptación del producto ya que es considerado saludable y natural</a:t>
            </a:r>
          </a:p>
          <a:p>
            <a:pPr eaLnBrk="1" fontAlgn="auto" hangingPunct="1">
              <a:spcAft>
                <a:spcPts val="0"/>
              </a:spcAft>
              <a:buFont typeface="Wingdings" pitchFamily="2" charset="2"/>
              <a:buChar char="§"/>
              <a:defRPr/>
            </a:pPr>
            <a:r>
              <a:rPr lang="es-EC" dirty="0" smtClean="0"/>
              <a:t>Lo podrán consumir todos los segmentos del mercado. </a:t>
            </a:r>
          </a:p>
          <a:p>
            <a:pPr eaLnBrk="1" fontAlgn="auto" hangingPunct="1">
              <a:spcAft>
                <a:spcPts val="0"/>
              </a:spcAft>
              <a:buFont typeface="Wingdings" pitchFamily="2" charset="2"/>
              <a:buChar char="§"/>
              <a:defRPr/>
            </a:pPr>
            <a:r>
              <a:rPr lang="es-EC" dirty="0" smtClean="0"/>
              <a:t>Disponibilidad de materia prima en el país como es el Café y la Soya</a:t>
            </a:r>
          </a:p>
          <a:p>
            <a:pPr eaLnBrk="1" fontAlgn="auto" hangingPunct="1">
              <a:spcAft>
                <a:spcPts val="0"/>
              </a:spcAft>
              <a:buFont typeface="Wingdings" pitchFamily="2" charset="2"/>
              <a:buChar char="§"/>
              <a:defRPr/>
            </a:pPr>
            <a:r>
              <a:rPr lang="es-EC" dirty="0" smtClean="0"/>
              <a:t>Facilidad de encontrar el producto en lugares donde el consumidor realiza las compras más frecuentes.</a:t>
            </a:r>
          </a:p>
          <a:p>
            <a:pPr eaLnBrk="1" fontAlgn="auto" hangingPunct="1">
              <a:spcAft>
                <a:spcPts val="0"/>
              </a:spcAft>
              <a:buFont typeface="Wingdings 2"/>
              <a:buNone/>
              <a:defRPr/>
            </a:pPr>
            <a:endParaRPr lang="es-EC" dirty="0"/>
          </a:p>
        </p:txBody>
      </p:sp>
    </p:spTree>
  </p:cSld>
  <p:clrMapOvr>
    <a:masterClrMapping/>
  </p:clrMapOvr>
  <p:transition spd="slow">
    <p:plus/>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S" sz="3200" b="1" dirty="0" smtClean="0">
                <a:solidFill>
                  <a:schemeClr val="accent1">
                    <a:lumMod val="75000"/>
                  </a:schemeClr>
                </a:solidFill>
                <a:latin typeface="Calibri" pitchFamily="34" charset="0"/>
              </a:rPr>
              <a:t>Antecedentes de la soya</a:t>
            </a:r>
            <a:endParaRPr lang="es-ES" b="1" dirty="0">
              <a:solidFill>
                <a:schemeClr val="accent1">
                  <a:lumMod val="75000"/>
                </a:schemeClr>
              </a:solidFill>
            </a:endParaRPr>
          </a:p>
        </p:txBody>
      </p:sp>
      <p:sp>
        <p:nvSpPr>
          <p:cNvPr id="14339" name="2 Marcador de contenido"/>
          <p:cNvSpPr>
            <a:spLocks noGrp="1"/>
          </p:cNvSpPr>
          <p:nvPr>
            <p:ph idx="1"/>
          </p:nvPr>
        </p:nvSpPr>
        <p:spPr>
          <a:xfrm>
            <a:off x="304800" y="1928813"/>
            <a:ext cx="8686800" cy="4643437"/>
          </a:xfrm>
        </p:spPr>
        <p:txBody>
          <a:bodyPr/>
          <a:lstStyle/>
          <a:p>
            <a:pPr algn="just" eaLnBrk="1" hangingPunct="1">
              <a:buFont typeface="Wingdings 2" pitchFamily="18" charset="2"/>
              <a:buNone/>
            </a:pPr>
            <a:r>
              <a:rPr lang="es-ES" sz="2800" b="1" smtClean="0"/>
              <a:t>La soja, también denominada “soya” proviene del</a:t>
            </a:r>
          </a:p>
          <a:p>
            <a:pPr algn="just" eaLnBrk="1" hangingPunct="1">
              <a:buFont typeface="Wingdings 2" pitchFamily="18" charset="2"/>
              <a:buNone/>
            </a:pPr>
            <a:r>
              <a:rPr lang="es-ES" sz="2800" b="1" smtClean="0"/>
              <a:t>sureste asiático, concretamente de China y Corea.</a:t>
            </a:r>
          </a:p>
          <a:p>
            <a:pPr algn="just" eaLnBrk="1" hangingPunct="1">
              <a:buFont typeface="Wingdings 2" pitchFamily="18" charset="2"/>
              <a:buNone/>
            </a:pPr>
            <a:r>
              <a:rPr lang="es-ES" sz="2800" b="1" smtClean="0"/>
              <a:t>En la antigua China el frijol de soya era una de las</a:t>
            </a:r>
          </a:p>
          <a:p>
            <a:pPr algn="just" eaLnBrk="1" hangingPunct="1">
              <a:buFont typeface="Wingdings 2" pitchFamily="18" charset="2"/>
              <a:buNone/>
            </a:pPr>
            <a:r>
              <a:rPr lang="es-ES" sz="2800" b="1" smtClean="0"/>
              <a:t>Cinco plantas sagradas por sus propiedades</a:t>
            </a:r>
          </a:p>
          <a:p>
            <a:pPr algn="just" eaLnBrk="1" hangingPunct="1">
              <a:buFont typeface="Wingdings 2" pitchFamily="18" charset="2"/>
              <a:buNone/>
            </a:pPr>
            <a:r>
              <a:rPr lang="es-ES" sz="2800" b="1" smtClean="0"/>
              <a:t>curativas. </a:t>
            </a:r>
          </a:p>
          <a:p>
            <a:pPr eaLnBrk="1" hangingPunct="1">
              <a:buFont typeface="Wingdings 2" pitchFamily="18" charset="2"/>
              <a:buNone/>
            </a:pPr>
            <a:endParaRPr lang="es-ES" sz="3000" smtClean="0"/>
          </a:p>
          <a:p>
            <a:pPr eaLnBrk="1" hangingPunct="1">
              <a:buFont typeface="Wingdings 2" pitchFamily="18" charset="2"/>
              <a:buNone/>
            </a:pPr>
            <a:endParaRPr lang="es-ES" sz="2800" smtClean="0"/>
          </a:p>
        </p:txBody>
      </p:sp>
      <p:pic>
        <p:nvPicPr>
          <p:cNvPr id="14340" name="Picture 2" descr="G:\caFe\soya\soya1.jpg"/>
          <p:cNvPicPr>
            <a:picLocks noChangeAspect="1" noChangeArrowheads="1"/>
          </p:cNvPicPr>
          <p:nvPr/>
        </p:nvPicPr>
        <p:blipFill>
          <a:blip r:embed="rId3" cstate="print"/>
          <a:srcRect/>
          <a:stretch>
            <a:fillRect/>
          </a:stretch>
        </p:blipFill>
        <p:spPr bwMode="auto">
          <a:xfrm>
            <a:off x="6572250" y="4286250"/>
            <a:ext cx="1943100" cy="1952625"/>
          </a:xfrm>
          <a:prstGeom prst="rect">
            <a:avLst/>
          </a:prstGeom>
          <a:noFill/>
          <a:ln w="9525">
            <a:noFill/>
            <a:miter lim="800000"/>
            <a:headEnd/>
            <a:tailEnd/>
          </a:ln>
        </p:spPr>
      </p:pic>
    </p:spTree>
  </p:cSld>
  <p:clrMapOvr>
    <a:masterClrMapping/>
  </p:clrMapOvr>
  <p:transition spd="slow">
    <p:plus/>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285875"/>
            <a:ext cx="8686800" cy="5143500"/>
          </a:xfrm>
        </p:spPr>
        <p:txBody>
          <a:bodyPr>
            <a:normAutofit/>
          </a:bodyPr>
          <a:lstStyle/>
          <a:p>
            <a:pPr eaLnBrk="1" fontAlgn="auto" hangingPunct="1">
              <a:spcAft>
                <a:spcPts val="0"/>
              </a:spcAft>
              <a:buFont typeface="Arial" pitchFamily="34" charset="0"/>
              <a:buChar char="•"/>
              <a:defRPr/>
            </a:pPr>
            <a:r>
              <a:rPr lang="es-EC" sz="2800" b="1" dirty="0" smtClean="0">
                <a:solidFill>
                  <a:schemeClr val="accent1">
                    <a:lumMod val="75000"/>
                  </a:schemeClr>
                </a:solidFill>
              </a:rPr>
              <a:t>Oportunidades</a:t>
            </a:r>
          </a:p>
          <a:p>
            <a:pPr eaLnBrk="1" fontAlgn="auto" hangingPunct="1">
              <a:spcAft>
                <a:spcPts val="0"/>
              </a:spcAft>
              <a:buFont typeface="Wingdings 2"/>
              <a:buNone/>
              <a:defRPr/>
            </a:pPr>
            <a:endParaRPr lang="es-EC" sz="2800" dirty="0" smtClean="0">
              <a:solidFill>
                <a:schemeClr val="accent1">
                  <a:lumMod val="75000"/>
                </a:schemeClr>
              </a:solidFill>
            </a:endParaRPr>
          </a:p>
          <a:p>
            <a:pPr eaLnBrk="1" fontAlgn="auto" hangingPunct="1">
              <a:spcAft>
                <a:spcPts val="0"/>
              </a:spcAft>
              <a:buFont typeface="Wingdings" pitchFamily="2" charset="2"/>
              <a:buChar char="§"/>
              <a:defRPr/>
            </a:pPr>
            <a:r>
              <a:rPr lang="es-EC" sz="2800" dirty="0" smtClean="0"/>
              <a:t>En el mercado no existe un producto como el nuestro.</a:t>
            </a:r>
          </a:p>
          <a:p>
            <a:pPr eaLnBrk="1" fontAlgn="auto" hangingPunct="1">
              <a:spcAft>
                <a:spcPts val="0"/>
              </a:spcAft>
              <a:buFont typeface="Wingdings" pitchFamily="2" charset="2"/>
              <a:buChar char="§"/>
              <a:defRPr/>
            </a:pPr>
            <a:r>
              <a:rPr lang="es-EC" sz="2800" dirty="0" smtClean="0"/>
              <a:t>Apertura al mercado internacional.</a:t>
            </a:r>
          </a:p>
          <a:p>
            <a:pPr eaLnBrk="1" fontAlgn="auto" hangingPunct="1">
              <a:spcAft>
                <a:spcPts val="0"/>
              </a:spcAft>
              <a:buFont typeface="Wingdings" pitchFamily="2" charset="2"/>
              <a:buChar char="§"/>
              <a:defRPr/>
            </a:pPr>
            <a:r>
              <a:rPr lang="es-EC" sz="2800" dirty="0" smtClean="0"/>
              <a:t>Alta demanda de consumidores con gran aceptación del producto.</a:t>
            </a:r>
          </a:p>
          <a:p>
            <a:pPr eaLnBrk="1" fontAlgn="auto" hangingPunct="1">
              <a:spcAft>
                <a:spcPts val="0"/>
              </a:spcAft>
              <a:buFont typeface="Wingdings 2"/>
              <a:buNone/>
              <a:defRPr/>
            </a:pPr>
            <a:endParaRPr lang="es-EC" dirty="0"/>
          </a:p>
        </p:txBody>
      </p:sp>
    </p:spTree>
  </p:cSld>
  <p:clrMapOvr>
    <a:masterClrMapping/>
  </p:clrMapOvr>
  <p:transition spd="slow">
    <p:plus/>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285875"/>
            <a:ext cx="8686800" cy="5214938"/>
          </a:xfrm>
        </p:spPr>
        <p:txBody>
          <a:bodyPr>
            <a:normAutofit/>
          </a:bodyPr>
          <a:lstStyle/>
          <a:p>
            <a:pPr algn="just" eaLnBrk="1" fontAlgn="auto" hangingPunct="1">
              <a:spcAft>
                <a:spcPts val="0"/>
              </a:spcAft>
              <a:buFont typeface="Arial" pitchFamily="34" charset="0"/>
              <a:buChar char="•"/>
              <a:defRPr/>
            </a:pPr>
            <a:r>
              <a:rPr lang="es-EC" sz="2800" b="1" dirty="0" smtClean="0">
                <a:solidFill>
                  <a:schemeClr val="accent1">
                    <a:lumMod val="75000"/>
                  </a:schemeClr>
                </a:solidFill>
              </a:rPr>
              <a:t>Debilidades</a:t>
            </a:r>
            <a:endParaRPr lang="es-EC" sz="2800" dirty="0" smtClean="0">
              <a:solidFill>
                <a:schemeClr val="accent1">
                  <a:lumMod val="75000"/>
                </a:schemeClr>
              </a:solidFill>
            </a:endParaRPr>
          </a:p>
          <a:p>
            <a:pPr algn="just" eaLnBrk="1" fontAlgn="auto" hangingPunct="1">
              <a:spcAft>
                <a:spcPts val="0"/>
              </a:spcAft>
              <a:buFont typeface="Wingdings" pitchFamily="2" charset="2"/>
              <a:buChar char="§"/>
              <a:defRPr/>
            </a:pPr>
            <a:r>
              <a:rPr lang="es-EC" sz="2800" dirty="0" smtClean="0"/>
              <a:t>Producto nuevo en el mercado.</a:t>
            </a:r>
          </a:p>
          <a:p>
            <a:pPr algn="just" eaLnBrk="1" fontAlgn="auto" hangingPunct="1">
              <a:spcAft>
                <a:spcPts val="0"/>
              </a:spcAft>
              <a:buFont typeface="Wingdings" pitchFamily="2" charset="2"/>
              <a:buChar char="§"/>
              <a:defRPr/>
            </a:pPr>
            <a:r>
              <a:rPr lang="es-EC" sz="2800" dirty="0" smtClean="0"/>
              <a:t>Inversión fuerte en el equipo de procesamiento del café.</a:t>
            </a:r>
          </a:p>
          <a:p>
            <a:pPr algn="just" eaLnBrk="1" fontAlgn="auto" hangingPunct="1">
              <a:spcAft>
                <a:spcPts val="0"/>
              </a:spcAft>
              <a:buFont typeface="Wingdings" pitchFamily="2" charset="2"/>
              <a:buChar char="§"/>
              <a:defRPr/>
            </a:pPr>
            <a:r>
              <a:rPr lang="es-EC" sz="2800" dirty="0" smtClean="0"/>
              <a:t>Muchos productos sustitutos.</a:t>
            </a:r>
          </a:p>
          <a:p>
            <a:pPr algn="just" eaLnBrk="1" fontAlgn="auto" hangingPunct="1">
              <a:spcAft>
                <a:spcPts val="0"/>
              </a:spcAft>
              <a:buFont typeface="Arial" pitchFamily="34" charset="0"/>
              <a:buChar char="•"/>
              <a:defRPr/>
            </a:pPr>
            <a:r>
              <a:rPr lang="es-EC" sz="2800" b="1" dirty="0" smtClean="0">
                <a:solidFill>
                  <a:schemeClr val="accent1">
                    <a:lumMod val="75000"/>
                  </a:schemeClr>
                </a:solidFill>
              </a:rPr>
              <a:t>Amenazas</a:t>
            </a:r>
            <a:endParaRPr lang="es-EC" sz="2800" dirty="0" smtClean="0">
              <a:solidFill>
                <a:schemeClr val="accent1">
                  <a:lumMod val="75000"/>
                </a:schemeClr>
              </a:solidFill>
            </a:endParaRPr>
          </a:p>
          <a:p>
            <a:pPr algn="just" eaLnBrk="1" fontAlgn="auto" hangingPunct="1">
              <a:spcAft>
                <a:spcPts val="0"/>
              </a:spcAft>
              <a:buFont typeface="Wingdings" pitchFamily="2" charset="2"/>
              <a:buChar char="§"/>
              <a:defRPr/>
            </a:pPr>
            <a:r>
              <a:rPr lang="es-EC" sz="2800" dirty="0" smtClean="0"/>
              <a:t>Ingreso de nuevos competidores que incursionen en el mercado.</a:t>
            </a:r>
          </a:p>
          <a:p>
            <a:pPr algn="just" eaLnBrk="1" fontAlgn="auto" hangingPunct="1">
              <a:spcAft>
                <a:spcPts val="0"/>
              </a:spcAft>
              <a:buFont typeface="Wingdings" pitchFamily="2" charset="2"/>
              <a:buChar char="§"/>
              <a:defRPr/>
            </a:pPr>
            <a:r>
              <a:rPr lang="es-EC" sz="2800" dirty="0" smtClean="0"/>
              <a:t>Fenómenos naturales que afectan a los cafetales y la cosecha de Soya.</a:t>
            </a:r>
          </a:p>
          <a:p>
            <a:pPr eaLnBrk="1" fontAlgn="auto" hangingPunct="1">
              <a:spcAft>
                <a:spcPts val="0"/>
              </a:spcAft>
              <a:buFont typeface="Wingdings 2"/>
              <a:buNone/>
              <a:defRPr/>
            </a:pPr>
            <a:endParaRPr lang="es-EC" dirty="0"/>
          </a:p>
        </p:txBody>
      </p:sp>
    </p:spTree>
  </p:cSld>
  <p:clrMapOvr>
    <a:masterClrMapping/>
  </p:clrMapOvr>
  <p:transition spd="slow">
    <p:plus/>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357166"/>
            <a:ext cx="8686800" cy="785818"/>
          </a:xfrm>
        </p:spPr>
        <p:txBody>
          <a:bodyPr>
            <a:normAutofit fontScale="90000"/>
          </a:bodyPr>
          <a:lstStyle/>
          <a:p>
            <a:pPr algn="ctr" eaLnBrk="1" fontAlgn="auto" hangingPunct="1">
              <a:spcAft>
                <a:spcPts val="0"/>
              </a:spcAft>
              <a:defRPr/>
            </a:pPr>
            <a:r>
              <a:rPr lang="es-ES" sz="6600" b="1" dirty="0" smtClean="0">
                <a:solidFill>
                  <a:schemeClr val="accent1">
                    <a:lumMod val="75000"/>
                  </a:schemeClr>
                </a:solidFill>
                <a:latin typeface="Calibri" pitchFamily="34" charset="0"/>
              </a:rPr>
              <a:t>ESTUDIO TECNICO</a:t>
            </a:r>
            <a:endParaRPr lang="es-ES" sz="6600" b="1" dirty="0">
              <a:solidFill>
                <a:schemeClr val="accent1">
                  <a:lumMod val="75000"/>
                </a:schemeClr>
              </a:solidFill>
              <a:latin typeface="Calibri" pitchFamily="34" charset="0"/>
            </a:endParaRPr>
          </a:p>
        </p:txBody>
      </p:sp>
      <p:pic>
        <p:nvPicPr>
          <p:cNvPr id="53251" name="Picture 2" descr="5124411"/>
          <p:cNvPicPr>
            <a:picLocks noGrp="1" noChangeAspect="1" noChangeArrowheads="1"/>
          </p:cNvPicPr>
          <p:nvPr>
            <p:ph idx="1"/>
          </p:nvPr>
        </p:nvPicPr>
        <p:blipFill>
          <a:blip r:embed="rId3" cstate="print"/>
          <a:srcRect/>
          <a:stretch>
            <a:fillRect/>
          </a:stretch>
        </p:blipFill>
        <p:spPr>
          <a:xfrm>
            <a:off x="285750" y="1428750"/>
            <a:ext cx="8593138" cy="5114925"/>
          </a:xfrm>
        </p:spPr>
      </p:pic>
      <p:pic>
        <p:nvPicPr>
          <p:cNvPr id="53252" name="3 Marcador de contenido" descr="agrinea_molino_ras.jpg"/>
          <p:cNvPicPr>
            <a:picLocks noChangeAspect="1"/>
          </p:cNvPicPr>
          <p:nvPr/>
        </p:nvPicPr>
        <p:blipFill>
          <a:blip r:embed="rId4" cstate="print"/>
          <a:srcRect/>
          <a:stretch>
            <a:fillRect/>
          </a:stretch>
        </p:blipFill>
        <p:spPr bwMode="auto">
          <a:xfrm>
            <a:off x="5929313" y="1428750"/>
            <a:ext cx="2914650" cy="5072063"/>
          </a:xfrm>
          <a:prstGeom prst="rect">
            <a:avLst/>
          </a:prstGeom>
          <a:noFill/>
          <a:ln w="9525">
            <a:noFill/>
            <a:miter lim="800000"/>
            <a:headEnd/>
            <a:tailEnd/>
          </a:ln>
        </p:spPr>
      </p:pic>
    </p:spTree>
  </p:cSld>
  <p:clrMapOvr>
    <a:masterClrMapping/>
  </p:clrMapOvr>
  <p:transition spd="slow">
    <p:plus/>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928670"/>
            <a:ext cx="8686800" cy="366730"/>
          </a:xfrm>
        </p:spPr>
        <p:txBody>
          <a:bodyPr>
            <a:normAutofit fontScale="90000"/>
          </a:bodyPr>
          <a:lstStyle/>
          <a:p>
            <a:pPr eaLnBrk="1" fontAlgn="auto" hangingPunct="1">
              <a:spcAft>
                <a:spcPts val="0"/>
              </a:spcAft>
              <a:defRPr/>
            </a:pPr>
            <a:r>
              <a:rPr lang="es-ES" b="1" dirty="0" smtClean="0">
                <a:solidFill>
                  <a:schemeClr val="accent1">
                    <a:lumMod val="75000"/>
                  </a:schemeClr>
                </a:solidFill>
              </a:rPr>
              <a:t>PROCESO DE ELABORACION DE CAFÉ – SOYA  ARTESANAL.</a:t>
            </a:r>
            <a:r>
              <a:rPr lang="es-ES" dirty="0" smtClean="0">
                <a:solidFill>
                  <a:schemeClr val="accent1">
                    <a:lumMod val="75000"/>
                  </a:schemeClr>
                </a:solidFill>
              </a:rPr>
              <a:t/>
            </a:r>
            <a:br>
              <a:rPr lang="es-ES" dirty="0" smtClean="0">
                <a:solidFill>
                  <a:schemeClr val="accent1">
                    <a:lumMod val="75000"/>
                  </a:schemeClr>
                </a:solidFill>
              </a:rPr>
            </a:br>
            <a:r>
              <a:rPr lang="es-ES" dirty="0" smtClean="0"/>
              <a:t> </a:t>
            </a:r>
            <a:br>
              <a:rPr lang="es-ES" dirty="0" smtClean="0"/>
            </a:br>
            <a:endParaRPr lang="es-ES" dirty="0"/>
          </a:p>
        </p:txBody>
      </p:sp>
      <p:sp>
        <p:nvSpPr>
          <p:cNvPr id="3" name="2 Marcador de contenido"/>
          <p:cNvSpPr>
            <a:spLocks noGrp="1"/>
          </p:cNvSpPr>
          <p:nvPr>
            <p:ph idx="1"/>
          </p:nvPr>
        </p:nvSpPr>
        <p:spPr/>
        <p:txBody>
          <a:bodyPr>
            <a:normAutofit/>
          </a:bodyPr>
          <a:lstStyle/>
          <a:p>
            <a:pPr eaLnBrk="1" fontAlgn="auto" hangingPunct="1">
              <a:spcAft>
                <a:spcPts val="0"/>
              </a:spcAft>
              <a:buFont typeface="Wingdings 2"/>
              <a:buChar char=""/>
              <a:defRPr/>
            </a:pPr>
            <a:endParaRPr lang="es-ES" dirty="0" smtClean="0"/>
          </a:p>
          <a:p>
            <a:pPr eaLnBrk="1" fontAlgn="auto" hangingPunct="1">
              <a:spcAft>
                <a:spcPts val="0"/>
              </a:spcAft>
              <a:buFont typeface="Wingdings 2"/>
              <a:buChar char=""/>
              <a:defRPr/>
            </a:pPr>
            <a:endParaRPr lang="es-ES" dirty="0" smtClean="0"/>
          </a:p>
          <a:p>
            <a:pPr eaLnBrk="1" fontAlgn="auto" hangingPunct="1">
              <a:spcAft>
                <a:spcPts val="0"/>
              </a:spcAft>
              <a:buFont typeface="Wingdings 2"/>
              <a:buChar char=""/>
              <a:defRPr/>
            </a:pPr>
            <a:r>
              <a:rPr lang="es-ES" b="1" dirty="0" smtClean="0">
                <a:solidFill>
                  <a:schemeClr val="accent6">
                    <a:lumMod val="50000"/>
                  </a:schemeClr>
                </a:solidFill>
              </a:rPr>
              <a:t>Para la producción de café – soya la empresa tendrá los siguientes procesos:</a:t>
            </a:r>
          </a:p>
          <a:p>
            <a:pPr eaLnBrk="1" fontAlgn="auto" hangingPunct="1">
              <a:spcAft>
                <a:spcPts val="0"/>
              </a:spcAft>
              <a:buFont typeface="Wingdings 2"/>
              <a:buNone/>
              <a:defRPr/>
            </a:pPr>
            <a:r>
              <a:rPr lang="es-ES" b="1" dirty="0" smtClean="0">
                <a:solidFill>
                  <a:schemeClr val="accent6">
                    <a:lumMod val="50000"/>
                  </a:schemeClr>
                </a:solidFill>
              </a:rPr>
              <a:t> </a:t>
            </a:r>
          </a:p>
          <a:p>
            <a:pPr eaLnBrk="1" fontAlgn="auto" hangingPunct="1">
              <a:spcAft>
                <a:spcPts val="0"/>
              </a:spcAft>
              <a:buFont typeface="Wingdings 2"/>
              <a:buChar char=""/>
              <a:defRPr/>
            </a:pPr>
            <a:endParaRPr lang="es-ES" dirty="0"/>
          </a:p>
        </p:txBody>
      </p:sp>
    </p:spTree>
  </p:cSld>
  <p:clrMapOvr>
    <a:masterClrMapping/>
  </p:clrMapOvr>
  <p:transition spd="slow">
    <p:plus/>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071546"/>
            <a:ext cx="8686800" cy="223854"/>
          </a:xfrm>
        </p:spPr>
        <p:txBody>
          <a:bodyPr>
            <a:normAutofit fontScale="90000"/>
          </a:bodyPr>
          <a:lstStyle/>
          <a:p>
            <a:pPr algn="ctr" eaLnBrk="1" fontAlgn="auto" hangingPunct="1">
              <a:spcAft>
                <a:spcPts val="0"/>
              </a:spcAft>
              <a:defRPr/>
            </a:pPr>
            <a:r>
              <a:rPr lang="es-ES" b="1" dirty="0" smtClean="0"/>
              <a:t> </a:t>
            </a:r>
            <a:br>
              <a:rPr lang="es-ES" b="1" dirty="0" smtClean="0"/>
            </a:br>
            <a:r>
              <a:rPr lang="es-ES" b="1" dirty="0" smtClean="0"/>
              <a:t/>
            </a:r>
            <a:br>
              <a:rPr lang="es-ES" b="1" dirty="0" smtClean="0"/>
            </a:br>
            <a:r>
              <a:rPr lang="es-ES" b="1" dirty="0" smtClean="0">
                <a:solidFill>
                  <a:schemeClr val="bg2">
                    <a:lumMod val="50000"/>
                  </a:schemeClr>
                </a:solidFill>
                <a:latin typeface="Calibri" pitchFamily="34" charset="0"/>
              </a:rPr>
              <a:t>PROCESO DE ELABORACION DE CAFÉ – SOYA  ARTESANAL.</a:t>
            </a:r>
            <a:r>
              <a:rPr lang="es-ES" dirty="0" smtClean="0">
                <a:solidFill>
                  <a:schemeClr val="bg2">
                    <a:lumMod val="50000"/>
                  </a:schemeClr>
                </a:solidFill>
                <a:latin typeface="Calibri" pitchFamily="34" charset="0"/>
              </a:rPr>
              <a:t/>
            </a:r>
            <a:br>
              <a:rPr lang="es-ES" dirty="0" smtClean="0">
                <a:solidFill>
                  <a:schemeClr val="bg2">
                    <a:lumMod val="50000"/>
                  </a:schemeClr>
                </a:solidFill>
                <a:latin typeface="Calibri" pitchFamily="34" charset="0"/>
              </a:rPr>
            </a:br>
            <a:r>
              <a:rPr lang="es-ES" dirty="0" smtClean="0">
                <a:solidFill>
                  <a:schemeClr val="bg2">
                    <a:lumMod val="50000"/>
                  </a:schemeClr>
                </a:solidFill>
                <a:latin typeface="Calibri" pitchFamily="34" charset="0"/>
              </a:rPr>
              <a:t> </a:t>
            </a:r>
            <a:r>
              <a:rPr lang="es-ES" b="1" dirty="0" smtClean="0">
                <a:solidFill>
                  <a:schemeClr val="bg2">
                    <a:lumMod val="50000"/>
                  </a:schemeClr>
                </a:solidFill>
                <a:latin typeface="Calibri" pitchFamily="34" charset="0"/>
              </a:rPr>
              <a:t> Mapa de Procesos</a:t>
            </a:r>
            <a:r>
              <a:rPr lang="es-ES" dirty="0" smtClean="0">
                <a:solidFill>
                  <a:schemeClr val="bg2">
                    <a:lumMod val="50000"/>
                  </a:schemeClr>
                </a:solidFill>
                <a:latin typeface="Calibri" pitchFamily="34" charset="0"/>
              </a:rPr>
              <a:t/>
            </a:r>
            <a:br>
              <a:rPr lang="es-ES" dirty="0" smtClean="0">
                <a:solidFill>
                  <a:schemeClr val="bg2">
                    <a:lumMod val="50000"/>
                  </a:schemeClr>
                </a:solidFill>
                <a:latin typeface="Calibri" pitchFamily="34" charset="0"/>
              </a:rPr>
            </a:br>
            <a:r>
              <a:rPr lang="es-ES" dirty="0" smtClean="0"/>
              <a:t/>
            </a:r>
            <a:br>
              <a:rPr lang="es-ES" dirty="0" smtClean="0"/>
            </a:br>
            <a:endParaRPr lang="es-ES" dirty="0"/>
          </a:p>
        </p:txBody>
      </p:sp>
      <p:pic>
        <p:nvPicPr>
          <p:cNvPr id="55299" name="Picture 2"/>
          <p:cNvPicPr>
            <a:picLocks noGrp="1" noChangeAspect="1" noChangeArrowheads="1"/>
          </p:cNvPicPr>
          <p:nvPr>
            <p:ph idx="1"/>
          </p:nvPr>
        </p:nvPicPr>
        <p:blipFill>
          <a:blip r:embed="rId3" cstate="print"/>
          <a:srcRect/>
          <a:stretch>
            <a:fillRect/>
          </a:stretch>
        </p:blipFill>
        <p:spPr>
          <a:xfrm>
            <a:off x="285750" y="2214563"/>
            <a:ext cx="8501063" cy="4429125"/>
          </a:xfrm>
        </p:spPr>
      </p:pic>
    </p:spTree>
  </p:cSld>
  <p:clrMapOvr>
    <a:masterClrMapping/>
  </p:clrMapOvr>
  <p:transition spd="slow">
    <p:plu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lvl="2" eaLnBrk="1" fontAlgn="auto" hangingPunct="1">
              <a:spcBef>
                <a:spcPts val="0"/>
              </a:spcBef>
              <a:spcAft>
                <a:spcPts val="0"/>
              </a:spcAft>
              <a:defRPr/>
            </a:pPr>
            <a:r>
              <a:rPr lang="es-EC" sz="4000" b="1" dirty="0">
                <a:solidFill>
                  <a:schemeClr val="accent1">
                    <a:lumMod val="75000"/>
                  </a:schemeClr>
                </a:solidFill>
                <a:latin typeface="Calibri" pitchFamily="34" charset="0"/>
              </a:rPr>
              <a:t>Descripción del Proceso</a:t>
            </a:r>
            <a:r>
              <a:rPr lang="es-ES" sz="4000" dirty="0">
                <a:solidFill>
                  <a:schemeClr val="accent1">
                    <a:lumMod val="75000"/>
                  </a:schemeClr>
                </a:solidFill>
                <a:latin typeface="Calibri" pitchFamily="34" charset="0"/>
              </a:rPr>
              <a:t/>
            </a:r>
            <a:br>
              <a:rPr lang="es-ES" sz="4000" dirty="0">
                <a:solidFill>
                  <a:schemeClr val="accent1">
                    <a:lumMod val="75000"/>
                  </a:schemeClr>
                </a:solidFill>
                <a:latin typeface="Calibri" pitchFamily="34" charset="0"/>
              </a:rPr>
            </a:br>
            <a:endParaRPr lang="es-ES" sz="4000" dirty="0">
              <a:solidFill>
                <a:schemeClr val="accent1">
                  <a:lumMod val="75000"/>
                </a:schemeClr>
              </a:solidFill>
              <a:latin typeface="Calibri" pitchFamily="34" charset="0"/>
            </a:endParaRPr>
          </a:p>
        </p:txBody>
      </p:sp>
      <p:sp>
        <p:nvSpPr>
          <p:cNvPr id="3" name="2 Marcador de contenido"/>
          <p:cNvSpPr>
            <a:spLocks noGrp="1"/>
          </p:cNvSpPr>
          <p:nvPr>
            <p:ph idx="1"/>
          </p:nvPr>
        </p:nvSpPr>
        <p:spPr>
          <a:xfrm>
            <a:off x="304800" y="1357313"/>
            <a:ext cx="8686800" cy="5143500"/>
          </a:xfrm>
        </p:spPr>
        <p:txBody>
          <a:bodyPr>
            <a:normAutofit/>
          </a:bodyPr>
          <a:lstStyle/>
          <a:p>
            <a:pPr eaLnBrk="1" fontAlgn="auto" hangingPunct="1">
              <a:spcAft>
                <a:spcPts val="0"/>
              </a:spcAft>
              <a:buFont typeface="Wingdings 2"/>
              <a:buChar char=""/>
              <a:defRPr/>
            </a:pPr>
            <a:r>
              <a:rPr lang="es-EC" sz="3600" b="1" i="1" dirty="0" smtClean="0">
                <a:latin typeface="Calibri" pitchFamily="34" charset="0"/>
              </a:rPr>
              <a:t>Compra materia prima:</a:t>
            </a:r>
          </a:p>
          <a:p>
            <a:pPr eaLnBrk="1" fontAlgn="auto" hangingPunct="1">
              <a:spcAft>
                <a:spcPts val="0"/>
              </a:spcAft>
              <a:buFont typeface="Wingdings 2"/>
              <a:buChar char=""/>
              <a:defRPr/>
            </a:pPr>
            <a:endParaRPr lang="es-ES" sz="3600" dirty="0" smtClean="0">
              <a:latin typeface="Calibri" pitchFamily="34" charset="0"/>
            </a:endParaRPr>
          </a:p>
          <a:p>
            <a:pPr algn="just" eaLnBrk="1" fontAlgn="auto" hangingPunct="1">
              <a:spcAft>
                <a:spcPts val="0"/>
              </a:spcAft>
              <a:buFont typeface="Wingdings 2"/>
              <a:buChar char=""/>
              <a:defRPr/>
            </a:pPr>
            <a:r>
              <a:rPr lang="es-EC" sz="3600" b="1" dirty="0" smtClean="0">
                <a:solidFill>
                  <a:schemeClr val="accent6">
                    <a:lumMod val="50000"/>
                  </a:schemeClr>
                </a:solidFill>
                <a:latin typeface="Calibri" pitchFamily="34" charset="0"/>
              </a:rPr>
              <a:t>Una vez que se realice la recepción tanto del café como de la soya, se verificará que se encuentre en buen estado, luego de esto la materia prima permanecerá en las bodegas esperando el siguiente paso</a:t>
            </a:r>
            <a:endParaRPr lang="es-ES" sz="3600" b="1" dirty="0">
              <a:solidFill>
                <a:schemeClr val="accent6">
                  <a:lumMod val="50000"/>
                </a:schemeClr>
              </a:solidFill>
              <a:latin typeface="Calibri" pitchFamily="34" charset="0"/>
            </a:endParaRPr>
          </a:p>
        </p:txBody>
      </p:sp>
    </p:spTree>
  </p:cSld>
  <p:clrMapOvr>
    <a:masterClrMapping/>
  </p:clrMapOvr>
  <p:transition spd="slow">
    <p:plus/>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071546"/>
            <a:ext cx="8686800" cy="223854"/>
          </a:xfrm>
        </p:spPr>
        <p:txBody>
          <a:bodyPr>
            <a:normAutofit fontScale="90000"/>
          </a:bodyPr>
          <a:lstStyle/>
          <a:p>
            <a:pPr eaLnBrk="1" fontAlgn="auto" hangingPunct="1">
              <a:spcAft>
                <a:spcPts val="0"/>
              </a:spcAft>
              <a:defRPr/>
            </a:pPr>
            <a:r>
              <a:rPr lang="es-EC" b="1" i="1" dirty="0" smtClean="0">
                <a:solidFill>
                  <a:schemeClr val="accent1">
                    <a:lumMod val="75000"/>
                  </a:schemeClr>
                </a:solidFill>
                <a:latin typeface="Calibri" pitchFamily="34" charset="0"/>
              </a:rPr>
              <a:t>Extracción de las semillas de la cereza de café con dos procesos posible</a:t>
            </a:r>
            <a:r>
              <a:rPr lang="es-EC" b="1" dirty="0" smtClean="0">
                <a:solidFill>
                  <a:schemeClr val="accent1">
                    <a:lumMod val="75000"/>
                  </a:schemeClr>
                </a:solidFill>
                <a:latin typeface="Calibri" pitchFamily="34" charset="0"/>
              </a:rPr>
              <a:t>: </a:t>
            </a:r>
            <a:r>
              <a:rPr lang="es-ES" dirty="0" smtClean="0">
                <a:solidFill>
                  <a:schemeClr val="accent1">
                    <a:lumMod val="75000"/>
                  </a:schemeClr>
                </a:solidFill>
                <a:latin typeface="Calibri" pitchFamily="34" charset="0"/>
              </a:rPr>
              <a:t/>
            </a:r>
            <a:br>
              <a:rPr lang="es-ES" dirty="0" smtClean="0">
                <a:solidFill>
                  <a:schemeClr val="accent1">
                    <a:lumMod val="75000"/>
                  </a:schemeClr>
                </a:solidFill>
                <a:latin typeface="Calibri" pitchFamily="34" charset="0"/>
              </a:rPr>
            </a:br>
            <a:endParaRPr lang="es-ES" dirty="0">
              <a:solidFill>
                <a:schemeClr val="accent1">
                  <a:lumMod val="75000"/>
                </a:schemeClr>
              </a:solidFill>
              <a:latin typeface="Calibri" pitchFamily="34" charset="0"/>
            </a:endParaRPr>
          </a:p>
        </p:txBody>
      </p:sp>
      <p:sp>
        <p:nvSpPr>
          <p:cNvPr id="3" name="2 Marcador de contenido"/>
          <p:cNvSpPr>
            <a:spLocks noGrp="1"/>
          </p:cNvSpPr>
          <p:nvPr>
            <p:ph idx="1"/>
          </p:nvPr>
        </p:nvSpPr>
        <p:spPr/>
        <p:txBody>
          <a:bodyPr>
            <a:normAutofit/>
          </a:bodyPr>
          <a:lstStyle/>
          <a:p>
            <a:pPr algn="just" eaLnBrk="1" fontAlgn="auto" hangingPunct="1">
              <a:spcAft>
                <a:spcPts val="0"/>
              </a:spcAft>
              <a:buFont typeface="Wingdings 2"/>
              <a:buChar char=""/>
              <a:defRPr/>
            </a:pPr>
            <a:endParaRPr lang="es-EC" b="1" i="1" dirty="0" smtClean="0"/>
          </a:p>
          <a:p>
            <a:pPr algn="just" eaLnBrk="1" fontAlgn="auto" hangingPunct="1">
              <a:spcAft>
                <a:spcPts val="0"/>
              </a:spcAft>
              <a:buFont typeface="Wingdings 2"/>
              <a:buChar char=""/>
              <a:defRPr/>
            </a:pPr>
            <a:r>
              <a:rPr lang="es-EC" sz="3600" b="1" i="1" dirty="0" smtClean="0">
                <a:solidFill>
                  <a:schemeClr val="accent1">
                    <a:lumMod val="75000"/>
                  </a:schemeClr>
                </a:solidFill>
                <a:latin typeface="Calibri" pitchFamily="34" charset="0"/>
              </a:rPr>
              <a:t>Vía seca</a:t>
            </a:r>
            <a:r>
              <a:rPr lang="es-EC" sz="3600" b="1" dirty="0" smtClean="0">
                <a:solidFill>
                  <a:schemeClr val="accent1">
                    <a:lumMod val="75000"/>
                  </a:schemeClr>
                </a:solidFill>
                <a:latin typeface="Calibri" pitchFamily="34" charset="0"/>
              </a:rPr>
              <a:t>;</a:t>
            </a:r>
            <a:r>
              <a:rPr lang="es-EC" sz="3600" dirty="0" smtClean="0">
                <a:latin typeface="Calibri" pitchFamily="34" charset="0"/>
              </a:rPr>
              <a:t> </a:t>
            </a:r>
            <a:r>
              <a:rPr lang="es-EC" sz="3600" b="1" dirty="0" smtClean="0">
                <a:solidFill>
                  <a:schemeClr val="accent6">
                    <a:lumMod val="50000"/>
                  </a:schemeClr>
                </a:solidFill>
                <a:latin typeface="Calibri" pitchFamily="34" charset="0"/>
              </a:rPr>
              <a:t>se secan las cerezas al sol o en secadoras, y luego con mucho cuidado se quitan las capas hasta dejar sólo los granos. </a:t>
            </a:r>
            <a:endParaRPr lang="es-ES" sz="3600" b="1" dirty="0" smtClean="0">
              <a:solidFill>
                <a:schemeClr val="accent6">
                  <a:lumMod val="50000"/>
                </a:schemeClr>
              </a:solidFill>
              <a:latin typeface="Calibri" pitchFamily="34" charset="0"/>
            </a:endParaRPr>
          </a:p>
          <a:p>
            <a:pPr algn="just" eaLnBrk="1" fontAlgn="auto" hangingPunct="1">
              <a:spcAft>
                <a:spcPts val="0"/>
              </a:spcAft>
              <a:buFont typeface="Wingdings 2"/>
              <a:buChar char=""/>
              <a:defRPr/>
            </a:pPr>
            <a:r>
              <a:rPr lang="es-EC" sz="3600" b="1" i="1" dirty="0" smtClean="0">
                <a:solidFill>
                  <a:schemeClr val="accent1">
                    <a:lumMod val="75000"/>
                  </a:schemeClr>
                </a:solidFill>
                <a:latin typeface="Calibri" pitchFamily="34" charset="0"/>
              </a:rPr>
              <a:t>Vía húmeda</a:t>
            </a:r>
            <a:r>
              <a:rPr lang="es-EC" sz="3600" b="1" dirty="0" smtClean="0">
                <a:solidFill>
                  <a:schemeClr val="accent1">
                    <a:lumMod val="75000"/>
                  </a:schemeClr>
                </a:solidFill>
                <a:latin typeface="Calibri" pitchFamily="34" charset="0"/>
              </a:rPr>
              <a:t>;</a:t>
            </a:r>
            <a:r>
              <a:rPr lang="es-EC" sz="3600" dirty="0" smtClean="0">
                <a:latin typeface="Calibri" pitchFamily="34" charset="0"/>
              </a:rPr>
              <a:t> </a:t>
            </a:r>
            <a:r>
              <a:rPr lang="es-EC" sz="3600" b="1" dirty="0" smtClean="0">
                <a:solidFill>
                  <a:schemeClr val="accent6">
                    <a:lumMod val="50000"/>
                  </a:schemeClr>
                </a:solidFill>
                <a:latin typeface="Calibri" pitchFamily="34" charset="0"/>
              </a:rPr>
              <a:t>las cerezas se remojan para quitarles las capas de pulpa y miel</a:t>
            </a:r>
            <a:endParaRPr lang="es-ES" sz="3600" b="1" dirty="0" smtClean="0">
              <a:solidFill>
                <a:schemeClr val="accent6">
                  <a:lumMod val="50000"/>
                </a:schemeClr>
              </a:solidFill>
              <a:latin typeface="Calibri" pitchFamily="34" charset="0"/>
            </a:endParaRPr>
          </a:p>
          <a:p>
            <a:pPr eaLnBrk="1" fontAlgn="auto" hangingPunct="1">
              <a:spcAft>
                <a:spcPts val="0"/>
              </a:spcAft>
              <a:buFont typeface="Wingdings 2"/>
              <a:buChar char=""/>
              <a:defRPr/>
            </a:pPr>
            <a:endParaRPr lang="es-ES" sz="3600" dirty="0">
              <a:latin typeface="Calibri" pitchFamily="34" charset="0"/>
            </a:endParaRPr>
          </a:p>
        </p:txBody>
      </p:sp>
    </p:spTree>
  </p:cSld>
  <p:clrMapOvr>
    <a:masterClrMapping/>
  </p:clrMapOvr>
  <p:transition spd="slow">
    <p:plus/>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eaLnBrk="1" fontAlgn="auto" hangingPunct="1">
              <a:spcAft>
                <a:spcPts val="0"/>
              </a:spcAft>
              <a:defRPr/>
            </a:pPr>
            <a:r>
              <a:rPr lang="es-EC" sz="4400" i="1" u="dbl" dirty="0" smtClean="0">
                <a:solidFill>
                  <a:schemeClr val="accent1">
                    <a:lumMod val="75000"/>
                  </a:schemeClr>
                </a:solidFill>
                <a:latin typeface="Calibri" pitchFamily="34" charset="0"/>
              </a:rPr>
              <a:t>Despulpadora</a:t>
            </a:r>
            <a:r>
              <a:rPr lang="es-ES" sz="4400" dirty="0" smtClean="0">
                <a:solidFill>
                  <a:schemeClr val="accent1">
                    <a:lumMod val="75000"/>
                  </a:schemeClr>
                </a:solidFill>
                <a:latin typeface="Calibri" pitchFamily="34" charset="0"/>
              </a:rPr>
              <a:t/>
            </a:r>
            <a:br>
              <a:rPr lang="es-ES" sz="4400" dirty="0" smtClean="0">
                <a:solidFill>
                  <a:schemeClr val="accent1">
                    <a:lumMod val="75000"/>
                  </a:schemeClr>
                </a:solidFill>
                <a:latin typeface="Calibri" pitchFamily="34" charset="0"/>
              </a:rPr>
            </a:br>
            <a:endParaRPr lang="es-ES" sz="4400" dirty="0">
              <a:solidFill>
                <a:schemeClr val="accent1">
                  <a:lumMod val="75000"/>
                </a:schemeClr>
              </a:solidFill>
              <a:latin typeface="Calibri" pitchFamily="34" charset="0"/>
            </a:endParaRPr>
          </a:p>
        </p:txBody>
      </p:sp>
      <p:pic>
        <p:nvPicPr>
          <p:cNvPr id="58371" name="3 Marcador de contenido" descr="Maquinaria para cafe, tostadoras cafe, torrefaccion, beneficio por Bendig Costa Rica"/>
          <p:cNvPicPr>
            <a:picLocks noGrp="1"/>
          </p:cNvPicPr>
          <p:nvPr>
            <p:ph idx="1"/>
          </p:nvPr>
        </p:nvPicPr>
        <p:blipFill>
          <a:blip r:embed="rId3" cstate="print"/>
          <a:srcRect/>
          <a:stretch>
            <a:fillRect/>
          </a:stretch>
        </p:blipFill>
        <p:spPr>
          <a:xfrm>
            <a:off x="1214438" y="1428750"/>
            <a:ext cx="6643687" cy="4857750"/>
          </a:xfrm>
        </p:spPr>
      </p:pic>
    </p:spTree>
  </p:cSld>
  <p:clrMapOvr>
    <a:masterClrMapping/>
  </p:clrMapOvr>
  <p:transition spd="slow">
    <p:plus/>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519098"/>
            <a:ext cx="8686800" cy="838200"/>
          </a:xfrm>
        </p:spPr>
        <p:txBody>
          <a:bodyPr>
            <a:normAutofit fontScale="90000"/>
          </a:bodyPr>
          <a:lstStyle/>
          <a:p>
            <a:pPr algn="ctr" eaLnBrk="1" fontAlgn="auto" hangingPunct="1">
              <a:spcAft>
                <a:spcPts val="0"/>
              </a:spcAft>
              <a:defRPr/>
            </a:pPr>
            <a:r>
              <a:rPr lang="es-EC" sz="5300" b="1" i="1" dirty="0" smtClean="0">
                <a:solidFill>
                  <a:schemeClr val="accent1">
                    <a:lumMod val="75000"/>
                  </a:schemeClr>
                </a:solidFill>
                <a:latin typeface="Calibri" pitchFamily="34" charset="0"/>
              </a:rPr>
              <a:t>Secado del café:</a:t>
            </a:r>
            <a:r>
              <a:rPr lang="es-EC" sz="5300" b="1" dirty="0" smtClean="0">
                <a:solidFill>
                  <a:schemeClr val="accent1">
                    <a:lumMod val="75000"/>
                  </a:schemeClr>
                </a:solidFill>
                <a:latin typeface="Calibri" pitchFamily="34" charset="0"/>
              </a:rPr>
              <a:t> </a:t>
            </a:r>
            <a:r>
              <a:rPr lang="es-ES" dirty="0" smtClean="0">
                <a:solidFill>
                  <a:schemeClr val="accent1">
                    <a:lumMod val="75000"/>
                  </a:schemeClr>
                </a:solidFill>
                <a:latin typeface="Calibri" pitchFamily="34" charset="0"/>
              </a:rPr>
              <a:t/>
            </a:r>
            <a:br>
              <a:rPr lang="es-ES" dirty="0" smtClean="0">
                <a:solidFill>
                  <a:schemeClr val="accent1">
                    <a:lumMod val="75000"/>
                  </a:schemeClr>
                </a:solidFill>
                <a:latin typeface="Calibri" pitchFamily="34" charset="0"/>
              </a:rPr>
            </a:br>
            <a:endParaRPr lang="es-ES" dirty="0">
              <a:solidFill>
                <a:schemeClr val="accent1">
                  <a:lumMod val="75000"/>
                </a:schemeClr>
              </a:solidFill>
              <a:latin typeface="Calibri" pitchFamily="34" charset="0"/>
            </a:endParaRPr>
          </a:p>
        </p:txBody>
      </p:sp>
      <p:sp>
        <p:nvSpPr>
          <p:cNvPr id="3" name="2 Marcador de contenido"/>
          <p:cNvSpPr>
            <a:spLocks noGrp="1"/>
          </p:cNvSpPr>
          <p:nvPr>
            <p:ph idx="1"/>
          </p:nvPr>
        </p:nvSpPr>
        <p:spPr/>
        <p:txBody>
          <a:bodyPr>
            <a:normAutofit/>
          </a:bodyPr>
          <a:lstStyle/>
          <a:p>
            <a:pPr eaLnBrk="1" fontAlgn="auto" hangingPunct="1">
              <a:spcAft>
                <a:spcPts val="0"/>
              </a:spcAft>
              <a:buFont typeface="Wingdings 2"/>
              <a:buChar char=""/>
              <a:defRPr/>
            </a:pPr>
            <a:r>
              <a:rPr lang="es-EC" sz="3600" b="1" i="1" u="dbl" dirty="0" smtClean="0">
                <a:solidFill>
                  <a:schemeClr val="accent6">
                    <a:lumMod val="50000"/>
                  </a:schemeClr>
                </a:solidFill>
                <a:latin typeface="Calibri" pitchFamily="34" charset="0"/>
              </a:rPr>
              <a:t>Secadora cilíndrica horizontal</a:t>
            </a:r>
            <a:endParaRPr lang="es-ES" sz="3600" b="1" dirty="0" smtClean="0">
              <a:solidFill>
                <a:schemeClr val="accent6">
                  <a:lumMod val="50000"/>
                </a:schemeClr>
              </a:solidFill>
              <a:latin typeface="Calibri" pitchFamily="34" charset="0"/>
            </a:endParaRPr>
          </a:p>
          <a:p>
            <a:pPr eaLnBrk="1" fontAlgn="auto" hangingPunct="1">
              <a:spcAft>
                <a:spcPts val="0"/>
              </a:spcAft>
              <a:buFont typeface="Wingdings 2"/>
              <a:buChar char=""/>
              <a:defRPr/>
            </a:pPr>
            <a:endParaRPr lang="es-ES" dirty="0" smtClean="0"/>
          </a:p>
          <a:p>
            <a:pPr eaLnBrk="1" fontAlgn="auto" hangingPunct="1">
              <a:spcAft>
                <a:spcPts val="0"/>
              </a:spcAft>
              <a:buFont typeface="Wingdings 2"/>
              <a:buChar char=""/>
              <a:defRPr/>
            </a:pPr>
            <a:endParaRPr lang="es-ES" dirty="0"/>
          </a:p>
        </p:txBody>
      </p:sp>
      <p:pic>
        <p:nvPicPr>
          <p:cNvPr id="59396" name="4 Imagen" descr="Maquinaria para cafe, tostadoras cafe, torrefaccion, beneficio por Bendig Costa Rica"/>
          <p:cNvPicPr>
            <a:picLocks noChangeAspect="1" noChangeArrowheads="1"/>
          </p:cNvPicPr>
          <p:nvPr/>
        </p:nvPicPr>
        <p:blipFill>
          <a:blip r:embed="rId3" r:link="rId4" cstate="print"/>
          <a:srcRect/>
          <a:stretch>
            <a:fillRect/>
          </a:stretch>
        </p:blipFill>
        <p:spPr bwMode="auto">
          <a:xfrm>
            <a:off x="1714500" y="2143125"/>
            <a:ext cx="6429375" cy="428625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eaLnBrk="1" fontAlgn="auto" hangingPunct="1">
              <a:spcAft>
                <a:spcPts val="0"/>
              </a:spcAft>
              <a:defRPr/>
            </a:pPr>
            <a:r>
              <a:rPr lang="es-EC" sz="4000" b="1" i="1" dirty="0" smtClean="0">
                <a:solidFill>
                  <a:schemeClr val="accent1">
                    <a:lumMod val="75000"/>
                  </a:schemeClr>
                </a:solidFill>
                <a:latin typeface="Calibri" pitchFamily="34" charset="0"/>
              </a:rPr>
              <a:t>Clasificación y tostado: </a:t>
            </a:r>
            <a:r>
              <a:rPr lang="es-ES" sz="4000" dirty="0" smtClean="0">
                <a:solidFill>
                  <a:schemeClr val="accent1">
                    <a:lumMod val="75000"/>
                  </a:schemeClr>
                </a:solidFill>
                <a:latin typeface="Calibri" pitchFamily="34" charset="0"/>
              </a:rPr>
              <a:t/>
            </a:r>
            <a:br>
              <a:rPr lang="es-ES" sz="4000" dirty="0" smtClean="0">
                <a:solidFill>
                  <a:schemeClr val="accent1">
                    <a:lumMod val="75000"/>
                  </a:schemeClr>
                </a:solidFill>
                <a:latin typeface="Calibri" pitchFamily="34" charset="0"/>
              </a:rPr>
            </a:br>
            <a:endParaRPr lang="es-ES" sz="4000" dirty="0">
              <a:solidFill>
                <a:schemeClr val="accent1">
                  <a:lumMod val="75000"/>
                </a:schemeClr>
              </a:solidFill>
              <a:latin typeface="Calibri" pitchFamily="34" charset="0"/>
            </a:endParaRPr>
          </a:p>
        </p:txBody>
      </p:sp>
      <p:sp>
        <p:nvSpPr>
          <p:cNvPr id="3" name="2 Marcador de contenido"/>
          <p:cNvSpPr>
            <a:spLocks noGrp="1"/>
          </p:cNvSpPr>
          <p:nvPr>
            <p:ph idx="1"/>
          </p:nvPr>
        </p:nvSpPr>
        <p:spPr/>
        <p:txBody>
          <a:bodyPr>
            <a:normAutofit/>
          </a:bodyPr>
          <a:lstStyle/>
          <a:p>
            <a:pPr eaLnBrk="1" fontAlgn="auto" hangingPunct="1">
              <a:spcAft>
                <a:spcPts val="0"/>
              </a:spcAft>
              <a:buFont typeface="Wingdings 2"/>
              <a:buChar char=""/>
              <a:defRPr/>
            </a:pPr>
            <a:r>
              <a:rPr lang="es-EC" b="1" i="1" u="sng" dirty="0" smtClean="0">
                <a:solidFill>
                  <a:schemeClr val="accent6">
                    <a:lumMod val="50000"/>
                  </a:schemeClr>
                </a:solidFill>
                <a:latin typeface="Calibri" pitchFamily="34" charset="0"/>
              </a:rPr>
              <a:t>Clasificadora por tamaño,                  </a:t>
            </a:r>
            <a:endParaRPr lang="es-ES" b="1" u="sng" dirty="0" smtClean="0">
              <a:solidFill>
                <a:schemeClr val="accent6">
                  <a:lumMod val="50000"/>
                </a:schemeClr>
              </a:solidFill>
              <a:latin typeface="Calibri" pitchFamily="34" charset="0"/>
            </a:endParaRPr>
          </a:p>
          <a:p>
            <a:pPr eaLnBrk="1" fontAlgn="auto" hangingPunct="1">
              <a:spcAft>
                <a:spcPts val="0"/>
              </a:spcAft>
              <a:buFont typeface="Wingdings 2"/>
              <a:buChar char=""/>
              <a:defRPr/>
            </a:pPr>
            <a:r>
              <a:rPr lang="es-EC" b="1" i="1" u="sng" dirty="0" smtClean="0">
                <a:solidFill>
                  <a:schemeClr val="accent6">
                    <a:lumMod val="50000"/>
                  </a:schemeClr>
                </a:solidFill>
                <a:latin typeface="Calibri" pitchFamily="34" charset="0"/>
              </a:rPr>
              <a:t> Forma y peso del café</a:t>
            </a:r>
            <a:r>
              <a:rPr lang="es-EC" b="1" u="sng" dirty="0" smtClean="0">
                <a:solidFill>
                  <a:schemeClr val="accent6">
                    <a:lumMod val="50000"/>
                  </a:schemeClr>
                </a:solidFill>
                <a:latin typeface="Calibri" pitchFamily="34" charset="0"/>
              </a:rPr>
              <a:t> </a:t>
            </a:r>
          </a:p>
          <a:p>
            <a:pPr eaLnBrk="1" fontAlgn="auto" hangingPunct="1">
              <a:spcAft>
                <a:spcPts val="0"/>
              </a:spcAft>
              <a:buFont typeface="Wingdings 2"/>
              <a:buChar char=""/>
              <a:defRPr/>
            </a:pPr>
            <a:endParaRPr lang="es-ES" dirty="0"/>
          </a:p>
        </p:txBody>
      </p:sp>
      <p:pic>
        <p:nvPicPr>
          <p:cNvPr id="60420" name="3 Imagen" descr="Maquinaria para cafe, tostadoras cafe, torrefaccion, beneficio por Bendig Costa Rica"/>
          <p:cNvPicPr>
            <a:picLocks noChangeAspect="1" noChangeArrowheads="1"/>
          </p:cNvPicPr>
          <p:nvPr/>
        </p:nvPicPr>
        <p:blipFill>
          <a:blip r:embed="rId3" cstate="print"/>
          <a:srcRect/>
          <a:stretch>
            <a:fillRect/>
          </a:stretch>
        </p:blipFill>
        <p:spPr bwMode="auto">
          <a:xfrm>
            <a:off x="642938" y="2703513"/>
            <a:ext cx="7786687" cy="37973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caFe\soya\soya.png"/>
          <p:cNvPicPr>
            <a:picLocks noChangeAspect="1" noChangeArrowheads="1"/>
          </p:cNvPicPr>
          <p:nvPr/>
        </p:nvPicPr>
        <p:blipFill>
          <a:blip r:embed="rId3" cstate="print"/>
          <a:srcRect/>
          <a:stretch>
            <a:fillRect/>
          </a:stretch>
        </p:blipFill>
        <p:spPr bwMode="auto">
          <a:xfrm>
            <a:off x="-1851" y="1000108"/>
            <a:ext cx="9145851" cy="5857892"/>
          </a:xfrm>
          <a:prstGeom prst="rect">
            <a:avLst/>
          </a:prstGeom>
          <a:noFill/>
          <a:effectLst>
            <a:outerShdw blurRad="50800" dist="50800" dir="5400000" algn="ctr" rotWithShape="0">
              <a:srgbClr val="000000"/>
            </a:outerShdw>
          </a:effectLst>
          <a:scene3d>
            <a:camera prst="orthographicFront"/>
            <a:lightRig rig="brightRoom" dir="t"/>
          </a:scene3d>
          <a:sp3d prstMaterial="powder"/>
        </p:spPr>
      </p:pic>
      <p:sp>
        <p:nvSpPr>
          <p:cNvPr id="2" name="1 Título"/>
          <p:cNvSpPr>
            <a:spLocks noGrp="1"/>
          </p:cNvSpPr>
          <p:nvPr>
            <p:ph type="title"/>
          </p:nvPr>
        </p:nvSpPr>
        <p:spPr/>
        <p:txBody>
          <a:bodyPr/>
          <a:lstStyle/>
          <a:p>
            <a:pPr eaLnBrk="1" fontAlgn="auto" hangingPunct="1">
              <a:spcAft>
                <a:spcPts val="0"/>
              </a:spcAft>
              <a:defRPr/>
            </a:pPr>
            <a:r>
              <a:rPr lang="es-ES" sz="3200" b="1" dirty="0" smtClean="0">
                <a:solidFill>
                  <a:schemeClr val="accent1">
                    <a:lumMod val="75000"/>
                  </a:schemeClr>
                </a:solidFill>
                <a:latin typeface="Calibri" pitchFamily="34" charset="0"/>
              </a:rPr>
              <a:t>Beneficios de la soya</a:t>
            </a:r>
            <a:endParaRPr lang="es-EC" sz="3200" dirty="0"/>
          </a:p>
        </p:txBody>
      </p:sp>
      <p:sp>
        <p:nvSpPr>
          <p:cNvPr id="15364" name="2 Marcador de contenido"/>
          <p:cNvSpPr>
            <a:spLocks noGrp="1"/>
          </p:cNvSpPr>
          <p:nvPr>
            <p:ph idx="1"/>
          </p:nvPr>
        </p:nvSpPr>
        <p:spPr>
          <a:xfrm>
            <a:off x="457200" y="1071563"/>
            <a:ext cx="8686800" cy="5500687"/>
          </a:xfrm>
        </p:spPr>
        <p:txBody>
          <a:bodyPr/>
          <a:lstStyle/>
          <a:p>
            <a:pPr eaLnBrk="1" hangingPunct="1">
              <a:buFont typeface="Wingdings 2" pitchFamily="18" charset="2"/>
              <a:buNone/>
            </a:pPr>
            <a:r>
              <a:rPr lang="es-ES" sz="2800" b="1" smtClean="0"/>
              <a:t>El frijol de soya se considera como oleaginosa</a:t>
            </a:r>
          </a:p>
          <a:p>
            <a:pPr eaLnBrk="1" hangingPunct="1">
              <a:buFont typeface="Wingdings 2" pitchFamily="18" charset="2"/>
              <a:buNone/>
            </a:pPr>
            <a:r>
              <a:rPr lang="es-ES" sz="2800" b="1" smtClean="0"/>
              <a:t>debido a que tiene un alto contenido de grasa</a:t>
            </a:r>
          </a:p>
          <a:p>
            <a:pPr eaLnBrk="1" hangingPunct="1">
              <a:buFont typeface="Wingdings 2" pitchFamily="18" charset="2"/>
              <a:buNone/>
            </a:pPr>
            <a:r>
              <a:rPr lang="es-ES" sz="2800" b="1" smtClean="0"/>
              <a:t>(20%), además contiene proteína (40%), hidratos de </a:t>
            </a:r>
          </a:p>
          <a:p>
            <a:pPr eaLnBrk="1" hangingPunct="1">
              <a:buFont typeface="Wingdings 2" pitchFamily="18" charset="2"/>
              <a:buNone/>
            </a:pPr>
            <a:r>
              <a:rPr lang="es-ES" sz="2800" b="1" smtClean="0"/>
              <a:t>carbono (25%), agua (10%) y cenizas (5%).</a:t>
            </a:r>
          </a:p>
          <a:p>
            <a:pPr eaLnBrk="1" hangingPunct="1">
              <a:buFont typeface="Wingdings 2" pitchFamily="18" charset="2"/>
              <a:buNone/>
            </a:pPr>
            <a:r>
              <a:rPr lang="es-ES" sz="2800" b="1" smtClean="0"/>
              <a:t>Desde un punto de vista alimenticio y comercial sus</a:t>
            </a:r>
          </a:p>
          <a:p>
            <a:pPr eaLnBrk="1" hangingPunct="1">
              <a:buFont typeface="Wingdings 2" pitchFamily="18" charset="2"/>
              <a:buNone/>
            </a:pPr>
            <a:r>
              <a:rPr lang="es-ES" sz="2800" b="1" smtClean="0"/>
              <a:t>principales componentes son la proteína y  la grasa.</a:t>
            </a:r>
          </a:p>
          <a:p>
            <a:pPr eaLnBrk="1" hangingPunct="1">
              <a:buFont typeface="Wingdings 2" pitchFamily="18" charset="2"/>
              <a:buNone/>
            </a:pPr>
            <a:endParaRPr lang="es-EC" smtClean="0"/>
          </a:p>
        </p:txBody>
      </p:sp>
    </p:spTree>
  </p:cSld>
  <p:clrMapOvr>
    <a:masterClrMapping/>
  </p:clrMapOvr>
  <p:transition spd="slow">
    <p:plus/>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0"/>
            <a:ext cx="8686800" cy="1295400"/>
          </a:xfrm>
        </p:spPr>
        <p:txBody>
          <a:bodyPr/>
          <a:lstStyle/>
          <a:p>
            <a:pPr algn="ctr" eaLnBrk="1" fontAlgn="auto" hangingPunct="1">
              <a:spcAft>
                <a:spcPts val="0"/>
              </a:spcAft>
              <a:defRPr/>
            </a:pPr>
            <a:r>
              <a:rPr lang="es-EC" i="1" u="dbl" dirty="0" smtClean="0"/>
              <a:t> </a:t>
            </a:r>
            <a:r>
              <a:rPr lang="es-EC" sz="4800" i="1" u="dbl" dirty="0" smtClean="0">
                <a:solidFill>
                  <a:schemeClr val="accent1">
                    <a:lumMod val="75000"/>
                  </a:schemeClr>
                </a:solidFill>
                <a:latin typeface="Calibri" pitchFamily="34" charset="0"/>
              </a:rPr>
              <a:t>Tostadora</a:t>
            </a:r>
            <a:endParaRPr lang="es-ES" sz="4800" dirty="0">
              <a:solidFill>
                <a:schemeClr val="accent1">
                  <a:lumMod val="75000"/>
                </a:schemeClr>
              </a:solidFill>
              <a:latin typeface="Calibri" pitchFamily="34" charset="0"/>
            </a:endParaRPr>
          </a:p>
        </p:txBody>
      </p:sp>
      <p:pic>
        <p:nvPicPr>
          <p:cNvPr id="61443" name="3 Marcador de contenido" descr="Maquinaria para cafe, tostadoras cafe, torrefaccion, beneficio por Bendig Costa Rica"/>
          <p:cNvPicPr>
            <a:picLocks noGrp="1"/>
          </p:cNvPicPr>
          <p:nvPr>
            <p:ph idx="1"/>
          </p:nvPr>
        </p:nvPicPr>
        <p:blipFill>
          <a:blip r:embed="rId3" cstate="print"/>
          <a:srcRect/>
          <a:stretch>
            <a:fillRect/>
          </a:stretch>
        </p:blipFill>
        <p:spPr>
          <a:xfrm>
            <a:off x="1285875" y="1214438"/>
            <a:ext cx="6786563" cy="5286375"/>
          </a:xfrm>
        </p:spPr>
      </p:pic>
    </p:spTree>
  </p:cSld>
  <p:clrMapOvr>
    <a:masterClrMapping/>
  </p:clrMapOvr>
  <p:transition spd="slow">
    <p:plus/>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eaLnBrk="1" fontAlgn="auto" hangingPunct="1">
              <a:spcAft>
                <a:spcPts val="0"/>
              </a:spcAft>
              <a:defRPr/>
            </a:pPr>
            <a:r>
              <a:rPr lang="es-EC" sz="4400" b="1" i="1" dirty="0" smtClean="0">
                <a:solidFill>
                  <a:schemeClr val="accent1">
                    <a:lumMod val="75000"/>
                  </a:schemeClr>
                </a:solidFill>
                <a:latin typeface="Calibri" pitchFamily="34" charset="0"/>
              </a:rPr>
              <a:t>Pulido:</a:t>
            </a:r>
            <a:r>
              <a:rPr lang="es-ES" sz="4400" dirty="0" smtClean="0">
                <a:solidFill>
                  <a:schemeClr val="accent1">
                    <a:lumMod val="75000"/>
                  </a:schemeClr>
                </a:solidFill>
                <a:latin typeface="Calibri" pitchFamily="34" charset="0"/>
              </a:rPr>
              <a:t/>
            </a:r>
            <a:br>
              <a:rPr lang="es-ES" sz="4400" dirty="0" smtClean="0">
                <a:solidFill>
                  <a:schemeClr val="accent1">
                    <a:lumMod val="75000"/>
                  </a:schemeClr>
                </a:solidFill>
                <a:latin typeface="Calibri" pitchFamily="34" charset="0"/>
              </a:rPr>
            </a:br>
            <a:endParaRPr lang="es-ES" sz="4400" dirty="0">
              <a:solidFill>
                <a:schemeClr val="accent1">
                  <a:lumMod val="75000"/>
                </a:schemeClr>
              </a:solidFill>
              <a:latin typeface="Calibri" pitchFamily="34" charset="0"/>
            </a:endParaRPr>
          </a:p>
        </p:txBody>
      </p:sp>
      <p:sp>
        <p:nvSpPr>
          <p:cNvPr id="3" name="2 Marcador de contenido"/>
          <p:cNvSpPr>
            <a:spLocks noGrp="1"/>
          </p:cNvSpPr>
          <p:nvPr>
            <p:ph idx="1"/>
          </p:nvPr>
        </p:nvSpPr>
        <p:spPr>
          <a:xfrm>
            <a:off x="304800" y="1071563"/>
            <a:ext cx="8686800" cy="5429250"/>
          </a:xfrm>
        </p:spPr>
        <p:txBody>
          <a:bodyPr>
            <a:normAutofit/>
          </a:bodyPr>
          <a:lstStyle/>
          <a:p>
            <a:pPr eaLnBrk="1" fontAlgn="auto" hangingPunct="1">
              <a:spcAft>
                <a:spcPts val="0"/>
              </a:spcAft>
              <a:buFont typeface="Wingdings 2"/>
              <a:buChar char=""/>
              <a:defRPr/>
            </a:pPr>
            <a:r>
              <a:rPr lang="es-EC" i="1" u="dbl" dirty="0" smtClean="0">
                <a:latin typeface="Calibri" pitchFamily="34" charset="0"/>
              </a:rPr>
              <a:t>Pulidora de café</a:t>
            </a:r>
            <a:endParaRPr lang="es-ES" dirty="0" smtClean="0">
              <a:latin typeface="Calibri" pitchFamily="34" charset="0"/>
            </a:endParaRPr>
          </a:p>
          <a:p>
            <a:pPr eaLnBrk="1" fontAlgn="auto" hangingPunct="1">
              <a:spcAft>
                <a:spcPts val="0"/>
              </a:spcAft>
              <a:buFont typeface="Wingdings 2"/>
              <a:buChar char=""/>
              <a:defRPr/>
            </a:pPr>
            <a:endParaRPr lang="es-ES" dirty="0"/>
          </a:p>
        </p:txBody>
      </p:sp>
      <p:pic>
        <p:nvPicPr>
          <p:cNvPr id="62468" name="3 Imagen" descr="molino-de-cilindros-para-cafe-399743"/>
          <p:cNvPicPr>
            <a:picLocks noChangeAspect="1" noChangeArrowheads="1"/>
          </p:cNvPicPr>
          <p:nvPr/>
        </p:nvPicPr>
        <p:blipFill>
          <a:blip r:embed="rId3" cstate="print"/>
          <a:srcRect/>
          <a:stretch>
            <a:fillRect/>
          </a:stretch>
        </p:blipFill>
        <p:spPr bwMode="auto">
          <a:xfrm>
            <a:off x="1714500" y="1714500"/>
            <a:ext cx="6500813" cy="4786313"/>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eaLnBrk="1" fontAlgn="auto" hangingPunct="1">
              <a:spcAft>
                <a:spcPts val="0"/>
              </a:spcAft>
              <a:defRPr/>
            </a:pPr>
            <a:r>
              <a:rPr lang="es-EC" b="1" i="1" dirty="0" smtClean="0">
                <a:solidFill>
                  <a:schemeClr val="accent1">
                    <a:lumMod val="75000"/>
                  </a:schemeClr>
                </a:solidFill>
                <a:latin typeface="Calibri" pitchFamily="34" charset="0"/>
              </a:rPr>
              <a:t>Molienda del café y la soya:</a:t>
            </a:r>
            <a:r>
              <a:rPr lang="es-ES" dirty="0" smtClean="0">
                <a:solidFill>
                  <a:schemeClr val="accent1">
                    <a:lumMod val="75000"/>
                  </a:schemeClr>
                </a:solidFill>
                <a:latin typeface="Calibri" pitchFamily="34" charset="0"/>
              </a:rPr>
              <a:t/>
            </a:r>
            <a:br>
              <a:rPr lang="es-ES" dirty="0" smtClean="0">
                <a:solidFill>
                  <a:schemeClr val="accent1">
                    <a:lumMod val="75000"/>
                  </a:schemeClr>
                </a:solidFill>
                <a:latin typeface="Calibri" pitchFamily="34" charset="0"/>
              </a:rPr>
            </a:br>
            <a:endParaRPr lang="es-ES" dirty="0">
              <a:solidFill>
                <a:schemeClr val="accent1">
                  <a:lumMod val="75000"/>
                </a:schemeClr>
              </a:solidFill>
              <a:latin typeface="Calibri" pitchFamily="34" charset="0"/>
            </a:endParaRPr>
          </a:p>
        </p:txBody>
      </p:sp>
      <p:sp>
        <p:nvSpPr>
          <p:cNvPr id="3" name="2 Marcador de contenido"/>
          <p:cNvSpPr>
            <a:spLocks noGrp="1"/>
          </p:cNvSpPr>
          <p:nvPr>
            <p:ph idx="1"/>
          </p:nvPr>
        </p:nvSpPr>
        <p:spPr>
          <a:xfrm>
            <a:off x="304800" y="1143000"/>
            <a:ext cx="8686800" cy="5357813"/>
          </a:xfrm>
        </p:spPr>
        <p:txBody>
          <a:bodyPr>
            <a:normAutofit/>
          </a:bodyPr>
          <a:lstStyle/>
          <a:p>
            <a:pPr eaLnBrk="1" fontAlgn="auto" hangingPunct="1">
              <a:spcAft>
                <a:spcPts val="0"/>
              </a:spcAft>
              <a:buFont typeface="Wingdings 2"/>
              <a:buChar char=""/>
              <a:defRPr/>
            </a:pPr>
            <a:r>
              <a:rPr lang="es-EC" i="1" u="dbl" dirty="0" smtClean="0">
                <a:latin typeface="Calibri" pitchFamily="34" charset="0"/>
              </a:rPr>
              <a:t>Molino de café y soya</a:t>
            </a:r>
            <a:endParaRPr lang="es-ES" dirty="0" smtClean="0">
              <a:latin typeface="Calibri" pitchFamily="34" charset="0"/>
            </a:endParaRPr>
          </a:p>
          <a:p>
            <a:pPr eaLnBrk="1" fontAlgn="auto" hangingPunct="1">
              <a:spcAft>
                <a:spcPts val="0"/>
              </a:spcAft>
              <a:buFont typeface="Wingdings 2"/>
              <a:buChar char=""/>
              <a:defRPr/>
            </a:pPr>
            <a:endParaRPr lang="es-ES" dirty="0"/>
          </a:p>
        </p:txBody>
      </p:sp>
      <p:pic>
        <p:nvPicPr>
          <p:cNvPr id="63492" name="3 Imagen" descr="Maquinaria para cafe, tostadoras cafe, torrefaccion, beneficio por Bendig Costa Rica"/>
          <p:cNvPicPr>
            <a:picLocks noChangeAspect="1" noChangeArrowheads="1"/>
          </p:cNvPicPr>
          <p:nvPr/>
        </p:nvPicPr>
        <p:blipFill>
          <a:blip r:embed="rId3" r:link="rId4" cstate="print"/>
          <a:srcRect/>
          <a:stretch>
            <a:fillRect/>
          </a:stretch>
        </p:blipFill>
        <p:spPr bwMode="auto">
          <a:xfrm>
            <a:off x="1857375" y="1785938"/>
            <a:ext cx="5643563" cy="4643437"/>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eaLnBrk="1" fontAlgn="auto" hangingPunct="1">
              <a:spcAft>
                <a:spcPts val="0"/>
              </a:spcAft>
              <a:defRPr/>
            </a:pPr>
            <a:r>
              <a:rPr lang="es-EC" sz="4900" b="1" i="1" dirty="0" smtClean="0">
                <a:solidFill>
                  <a:schemeClr val="accent1">
                    <a:lumMod val="75000"/>
                  </a:schemeClr>
                </a:solidFill>
                <a:latin typeface="Calibri" pitchFamily="34" charset="0"/>
              </a:rPr>
              <a:t>Empacado vertical:</a:t>
            </a:r>
            <a:r>
              <a:rPr lang="es-ES" sz="4900" b="1" dirty="0" smtClean="0">
                <a:solidFill>
                  <a:schemeClr val="accent1">
                    <a:lumMod val="75000"/>
                  </a:schemeClr>
                </a:solidFill>
                <a:latin typeface="Calibri" pitchFamily="34" charset="0"/>
              </a:rPr>
              <a:t/>
            </a:r>
            <a:br>
              <a:rPr lang="es-ES" sz="4900" b="1" dirty="0" smtClean="0">
                <a:solidFill>
                  <a:schemeClr val="accent1">
                    <a:lumMod val="75000"/>
                  </a:schemeClr>
                </a:solidFill>
                <a:latin typeface="Calibri" pitchFamily="34" charset="0"/>
              </a:rPr>
            </a:br>
            <a:r>
              <a:rPr lang="es-ES" dirty="0" smtClean="0"/>
              <a:t/>
            </a:r>
            <a:br>
              <a:rPr lang="es-ES" dirty="0" smtClean="0"/>
            </a:br>
            <a:endParaRPr lang="es-ES" dirty="0"/>
          </a:p>
        </p:txBody>
      </p:sp>
      <p:sp>
        <p:nvSpPr>
          <p:cNvPr id="3" name="2 Marcador de contenido"/>
          <p:cNvSpPr>
            <a:spLocks noGrp="1"/>
          </p:cNvSpPr>
          <p:nvPr>
            <p:ph idx="1"/>
          </p:nvPr>
        </p:nvSpPr>
        <p:spPr>
          <a:xfrm>
            <a:off x="304800" y="1143000"/>
            <a:ext cx="8686800" cy="5286375"/>
          </a:xfrm>
        </p:spPr>
        <p:txBody>
          <a:bodyPr>
            <a:normAutofit/>
          </a:bodyPr>
          <a:lstStyle/>
          <a:p>
            <a:pPr eaLnBrk="1" fontAlgn="auto" hangingPunct="1">
              <a:spcAft>
                <a:spcPts val="0"/>
              </a:spcAft>
              <a:buFont typeface="Wingdings 2"/>
              <a:buChar char=""/>
              <a:defRPr/>
            </a:pPr>
            <a:r>
              <a:rPr lang="es-EC" i="1" u="dbl" dirty="0" smtClean="0">
                <a:latin typeface="Calibri" pitchFamily="34" charset="0"/>
              </a:rPr>
              <a:t>Empacadora vertical automática para bolsitas de papel filtro</a:t>
            </a:r>
            <a:endParaRPr lang="es-ES" dirty="0">
              <a:latin typeface="Calibri" pitchFamily="34" charset="0"/>
            </a:endParaRPr>
          </a:p>
        </p:txBody>
      </p:sp>
      <p:pic>
        <p:nvPicPr>
          <p:cNvPr id="64516" name="3 Imagen" descr="Emp%20Auto%20para%20Bolsita%20de%20Te%20(1)"/>
          <p:cNvPicPr>
            <a:picLocks noChangeAspect="1" noChangeArrowheads="1"/>
          </p:cNvPicPr>
          <p:nvPr/>
        </p:nvPicPr>
        <p:blipFill>
          <a:blip r:embed="rId3" cstate="print"/>
          <a:srcRect/>
          <a:stretch>
            <a:fillRect/>
          </a:stretch>
        </p:blipFill>
        <p:spPr bwMode="auto">
          <a:xfrm>
            <a:off x="2286000" y="2286000"/>
            <a:ext cx="4714875" cy="4143375"/>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eaLnBrk="1" fontAlgn="auto" hangingPunct="1">
              <a:spcAft>
                <a:spcPts val="0"/>
              </a:spcAft>
              <a:defRPr/>
            </a:pPr>
            <a:r>
              <a:rPr lang="es-EC" sz="4000" b="1" i="1" dirty="0" smtClean="0">
                <a:solidFill>
                  <a:schemeClr val="accent1">
                    <a:lumMod val="75000"/>
                  </a:schemeClr>
                </a:solidFill>
                <a:latin typeface="Calibri" pitchFamily="34" charset="0"/>
              </a:rPr>
              <a:t>Empacado horizontal:</a:t>
            </a:r>
            <a:r>
              <a:rPr lang="es-ES" sz="4000" dirty="0" smtClean="0">
                <a:solidFill>
                  <a:schemeClr val="accent1">
                    <a:lumMod val="75000"/>
                  </a:schemeClr>
                </a:solidFill>
                <a:latin typeface="Calibri" pitchFamily="34" charset="0"/>
              </a:rPr>
              <a:t/>
            </a:r>
            <a:br>
              <a:rPr lang="es-ES" sz="4000" dirty="0" smtClean="0">
                <a:solidFill>
                  <a:schemeClr val="accent1">
                    <a:lumMod val="75000"/>
                  </a:schemeClr>
                </a:solidFill>
                <a:latin typeface="Calibri" pitchFamily="34" charset="0"/>
              </a:rPr>
            </a:br>
            <a:endParaRPr lang="es-ES" sz="4000" dirty="0">
              <a:solidFill>
                <a:schemeClr val="accent1">
                  <a:lumMod val="75000"/>
                </a:schemeClr>
              </a:solidFill>
              <a:latin typeface="Calibri" pitchFamily="34" charset="0"/>
            </a:endParaRPr>
          </a:p>
        </p:txBody>
      </p:sp>
      <p:sp>
        <p:nvSpPr>
          <p:cNvPr id="3" name="2 Marcador de contenido"/>
          <p:cNvSpPr>
            <a:spLocks noGrp="1"/>
          </p:cNvSpPr>
          <p:nvPr>
            <p:ph idx="1"/>
          </p:nvPr>
        </p:nvSpPr>
        <p:spPr>
          <a:xfrm>
            <a:off x="304800" y="1143000"/>
            <a:ext cx="8686800" cy="5214938"/>
          </a:xfrm>
        </p:spPr>
        <p:txBody>
          <a:bodyPr>
            <a:normAutofit/>
          </a:bodyPr>
          <a:lstStyle/>
          <a:p>
            <a:pPr eaLnBrk="1" fontAlgn="auto" hangingPunct="1">
              <a:spcAft>
                <a:spcPts val="0"/>
              </a:spcAft>
              <a:buFont typeface="Wingdings 2"/>
              <a:buChar char=""/>
              <a:defRPr/>
            </a:pPr>
            <a:r>
              <a:rPr lang="es-EC" i="1" u="dbl" dirty="0" smtClean="0">
                <a:latin typeface="Calibri" pitchFamily="34" charset="0"/>
              </a:rPr>
              <a:t>Empacadora horizontal automática</a:t>
            </a:r>
            <a:endParaRPr lang="es-ES" dirty="0" smtClean="0">
              <a:latin typeface="Calibri" pitchFamily="34" charset="0"/>
            </a:endParaRPr>
          </a:p>
          <a:p>
            <a:pPr eaLnBrk="1" fontAlgn="auto" hangingPunct="1">
              <a:spcAft>
                <a:spcPts val="0"/>
              </a:spcAft>
              <a:buFont typeface="Wingdings 2"/>
              <a:buChar char=""/>
              <a:defRPr/>
            </a:pPr>
            <a:endParaRPr lang="es-ES" dirty="0"/>
          </a:p>
        </p:txBody>
      </p:sp>
      <p:pic>
        <p:nvPicPr>
          <p:cNvPr id="65540" name="3 Imagen" descr="Envasadora%20Auto%20Horizontal%20(flow-pack)4">
            <a:hlinkClick r:id="rId3"/>
          </p:cNvPr>
          <p:cNvPicPr>
            <a:picLocks noChangeAspect="1" noChangeArrowheads="1"/>
          </p:cNvPicPr>
          <p:nvPr/>
        </p:nvPicPr>
        <p:blipFill>
          <a:blip r:embed="rId4" cstate="print"/>
          <a:srcRect/>
          <a:stretch>
            <a:fillRect/>
          </a:stretch>
        </p:blipFill>
        <p:spPr bwMode="auto">
          <a:xfrm>
            <a:off x="1000125" y="1785938"/>
            <a:ext cx="7286625" cy="45720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eaLnBrk="1" fontAlgn="auto" hangingPunct="1">
              <a:spcAft>
                <a:spcPts val="0"/>
              </a:spcAft>
              <a:defRPr/>
            </a:pPr>
            <a:r>
              <a:rPr lang="es-EC" sz="4400" b="1" i="1" dirty="0" smtClean="0">
                <a:solidFill>
                  <a:schemeClr val="accent1">
                    <a:lumMod val="75000"/>
                  </a:schemeClr>
                </a:solidFill>
                <a:latin typeface="Calibri" pitchFamily="34" charset="0"/>
              </a:rPr>
              <a:t>Control Final de Calidad:</a:t>
            </a:r>
            <a:r>
              <a:rPr lang="es-ES" sz="4400" dirty="0" smtClean="0">
                <a:solidFill>
                  <a:schemeClr val="accent1">
                    <a:lumMod val="75000"/>
                  </a:schemeClr>
                </a:solidFill>
                <a:latin typeface="Calibri" pitchFamily="34" charset="0"/>
              </a:rPr>
              <a:t/>
            </a:r>
            <a:br>
              <a:rPr lang="es-ES" sz="4400" dirty="0" smtClean="0">
                <a:solidFill>
                  <a:schemeClr val="accent1">
                    <a:lumMod val="75000"/>
                  </a:schemeClr>
                </a:solidFill>
                <a:latin typeface="Calibri" pitchFamily="34" charset="0"/>
              </a:rPr>
            </a:br>
            <a:endParaRPr lang="es-ES" sz="4400" dirty="0">
              <a:solidFill>
                <a:schemeClr val="accent1">
                  <a:lumMod val="75000"/>
                </a:schemeClr>
              </a:solidFill>
              <a:latin typeface="Calibri" pitchFamily="34" charset="0"/>
            </a:endParaRPr>
          </a:p>
        </p:txBody>
      </p:sp>
      <p:sp>
        <p:nvSpPr>
          <p:cNvPr id="3" name="2 Marcador de contenido"/>
          <p:cNvSpPr>
            <a:spLocks noGrp="1"/>
          </p:cNvSpPr>
          <p:nvPr>
            <p:ph idx="1"/>
          </p:nvPr>
        </p:nvSpPr>
        <p:spPr/>
        <p:txBody>
          <a:bodyPr>
            <a:normAutofit/>
          </a:bodyPr>
          <a:lstStyle/>
          <a:p>
            <a:pPr algn="just" eaLnBrk="1" fontAlgn="auto" hangingPunct="1">
              <a:spcAft>
                <a:spcPts val="0"/>
              </a:spcAft>
              <a:buFont typeface="Wingdings 2"/>
              <a:buChar char=""/>
              <a:defRPr/>
            </a:pPr>
            <a:endParaRPr lang="es-ES" dirty="0" smtClean="0"/>
          </a:p>
          <a:p>
            <a:pPr algn="just" eaLnBrk="1" fontAlgn="auto" hangingPunct="1">
              <a:spcAft>
                <a:spcPts val="0"/>
              </a:spcAft>
              <a:buFont typeface="Wingdings 2"/>
              <a:buChar char=""/>
              <a:defRPr/>
            </a:pPr>
            <a:r>
              <a:rPr lang="es-ES" sz="3600" b="1" dirty="0" smtClean="0">
                <a:solidFill>
                  <a:schemeClr val="accent6">
                    <a:lumMod val="50000"/>
                  </a:schemeClr>
                </a:solidFill>
                <a:latin typeface="Calibri" pitchFamily="34" charset="0"/>
              </a:rPr>
              <a:t> </a:t>
            </a:r>
            <a:r>
              <a:rPr lang="es-EC" sz="3600" b="1" dirty="0" smtClean="0">
                <a:solidFill>
                  <a:schemeClr val="accent6">
                    <a:lumMod val="50000"/>
                  </a:schemeClr>
                </a:solidFill>
                <a:latin typeface="Calibri" pitchFamily="34" charset="0"/>
              </a:rPr>
              <a:t>Ya que el producto este en los cartones se les hará un control final de calidad, luego serán almacenadas esperando su distribución</a:t>
            </a:r>
            <a:endParaRPr lang="es-ES" sz="3600" b="1" dirty="0">
              <a:solidFill>
                <a:schemeClr val="accent6">
                  <a:lumMod val="50000"/>
                </a:schemeClr>
              </a:solidFill>
              <a:latin typeface="Calibri" pitchFamily="34" charset="0"/>
            </a:endParaRPr>
          </a:p>
        </p:txBody>
      </p:sp>
    </p:spTree>
  </p:cSld>
  <p:clrMapOvr>
    <a:masterClrMapping/>
  </p:clrMapOvr>
  <p:transition spd="slow">
    <p:plus/>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C" sz="4800" b="1" dirty="0" smtClean="0">
                <a:solidFill>
                  <a:schemeClr val="accent1">
                    <a:lumMod val="75000"/>
                  </a:schemeClr>
                </a:solidFill>
                <a:latin typeface="Calibri" pitchFamily="34" charset="0"/>
              </a:rPr>
              <a:t>Distribución:</a:t>
            </a:r>
            <a:endParaRPr lang="es-ES" sz="4800" dirty="0">
              <a:solidFill>
                <a:schemeClr val="accent1">
                  <a:lumMod val="75000"/>
                </a:schemeClr>
              </a:solidFill>
              <a:latin typeface="Calibri" pitchFamily="34" charset="0"/>
            </a:endParaRPr>
          </a:p>
        </p:txBody>
      </p:sp>
      <p:pic>
        <p:nvPicPr>
          <p:cNvPr id="67587" name="3 Marcador de contenido" descr="http://www.grupoil.es/images/Camiones.jpg"/>
          <p:cNvPicPr>
            <a:picLocks noGrp="1"/>
          </p:cNvPicPr>
          <p:nvPr>
            <p:ph idx="1"/>
          </p:nvPr>
        </p:nvPicPr>
        <p:blipFill>
          <a:blip r:embed="rId3" r:link="rId4" cstate="print"/>
          <a:srcRect/>
          <a:stretch>
            <a:fillRect/>
          </a:stretch>
        </p:blipFill>
        <p:spPr>
          <a:xfrm>
            <a:off x="1857375" y="1285875"/>
            <a:ext cx="5929313" cy="5000625"/>
          </a:xfrm>
        </p:spPr>
      </p:pic>
    </p:spTree>
  </p:cSld>
  <p:clrMapOvr>
    <a:masterClrMapping/>
  </p:clrMapOvr>
  <p:transition spd="slow">
    <p:plus/>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eaLnBrk="1" fontAlgn="auto" hangingPunct="1">
              <a:spcAft>
                <a:spcPts val="0"/>
              </a:spcAft>
              <a:buFont typeface="Wingdings 2"/>
              <a:buChar char=""/>
              <a:defRPr/>
            </a:pPr>
            <a:r>
              <a:rPr lang="es-EC" sz="4000" b="1" dirty="0" smtClean="0">
                <a:solidFill>
                  <a:schemeClr val="accent6">
                    <a:lumMod val="50000"/>
                  </a:schemeClr>
                </a:solidFill>
                <a:latin typeface="Calibri" pitchFamily="34" charset="0"/>
              </a:rPr>
              <a:t>La distribución será realizada a los diferentes puntos de venta de nuestro producto dentro de la ciudad, y para esto contaremos con 2 camiones que se encargaran del norte, centro y sur de la urbe para abarcar de forma completa y eficaz todo el entorno</a:t>
            </a:r>
            <a:endParaRPr lang="es-ES" sz="4000" b="1" dirty="0">
              <a:solidFill>
                <a:schemeClr val="accent6">
                  <a:lumMod val="50000"/>
                </a:schemeClr>
              </a:solidFill>
              <a:latin typeface="Calibri" pitchFamily="34" charset="0"/>
            </a:endParaRPr>
          </a:p>
        </p:txBody>
      </p:sp>
    </p:spTree>
  </p:cSld>
  <p:clrMapOvr>
    <a:masterClrMapping/>
  </p:clrMapOvr>
  <p:transition spd="slow">
    <p:plus/>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S" sz="4400" b="1" dirty="0" smtClean="0">
                <a:solidFill>
                  <a:schemeClr val="accent1">
                    <a:lumMod val="75000"/>
                  </a:schemeClr>
                </a:solidFill>
                <a:latin typeface="Calibri" pitchFamily="34" charset="0"/>
              </a:rPr>
              <a:t>Producción</a:t>
            </a:r>
            <a:endParaRPr lang="es-ES" sz="4400" dirty="0">
              <a:solidFill>
                <a:schemeClr val="accent1">
                  <a:lumMod val="75000"/>
                </a:schemeClr>
              </a:solidFill>
              <a:latin typeface="Calibri" pitchFamily="34" charset="0"/>
            </a:endParaRPr>
          </a:p>
        </p:txBody>
      </p:sp>
      <p:sp>
        <p:nvSpPr>
          <p:cNvPr id="3" name="2 Marcador de contenido"/>
          <p:cNvSpPr>
            <a:spLocks noGrp="1"/>
          </p:cNvSpPr>
          <p:nvPr>
            <p:ph idx="1"/>
          </p:nvPr>
        </p:nvSpPr>
        <p:spPr/>
        <p:txBody>
          <a:bodyPr>
            <a:normAutofit fontScale="92500" lnSpcReduction="10000"/>
          </a:bodyPr>
          <a:lstStyle/>
          <a:p>
            <a:pPr algn="just" eaLnBrk="1" fontAlgn="auto" hangingPunct="1">
              <a:spcAft>
                <a:spcPts val="0"/>
              </a:spcAft>
              <a:buFont typeface="Wingdings 2"/>
              <a:buChar char=""/>
              <a:defRPr/>
            </a:pPr>
            <a:endParaRPr lang="es-EC" dirty="0" smtClean="0"/>
          </a:p>
          <a:p>
            <a:pPr algn="just" eaLnBrk="1" fontAlgn="auto" hangingPunct="1">
              <a:spcAft>
                <a:spcPts val="0"/>
              </a:spcAft>
              <a:buFont typeface="Wingdings 2"/>
              <a:buChar char=""/>
              <a:defRPr/>
            </a:pPr>
            <a:r>
              <a:rPr lang="es-EC" b="1" dirty="0" smtClean="0">
                <a:solidFill>
                  <a:schemeClr val="accent6">
                    <a:lumMod val="50000"/>
                  </a:schemeClr>
                </a:solidFill>
                <a:latin typeface="Calibri" pitchFamily="34" charset="0"/>
              </a:rPr>
              <a:t>Se producirá aproximadamente 26400 bolsitas de café – soya por día, dicha producción será ubicada en una caja de cartón de 15 x 8 centímetros conteniendo 30 bolsitas de café, y para ser distribuido a los proveedores se procederá a embalar en cajas de cartón de 32 x 32 centímetros, los cuales contendrán un total de 32 cajas. La producción diaria de las cajas de café-soya a ser vendidas será de 880.</a:t>
            </a:r>
            <a:endParaRPr lang="es-ES" b="1" dirty="0" smtClean="0">
              <a:solidFill>
                <a:schemeClr val="accent6">
                  <a:lumMod val="50000"/>
                </a:schemeClr>
              </a:solidFill>
              <a:latin typeface="Calibri" pitchFamily="34" charset="0"/>
            </a:endParaRPr>
          </a:p>
          <a:p>
            <a:pPr algn="just" eaLnBrk="1" fontAlgn="auto" hangingPunct="1">
              <a:spcAft>
                <a:spcPts val="0"/>
              </a:spcAft>
              <a:buFont typeface="Wingdings 2"/>
              <a:buChar char=""/>
              <a:defRPr/>
            </a:pPr>
            <a:endParaRPr lang="es-ES" dirty="0" smtClean="0"/>
          </a:p>
          <a:p>
            <a:pPr algn="just" eaLnBrk="1" fontAlgn="auto" hangingPunct="1">
              <a:spcAft>
                <a:spcPts val="0"/>
              </a:spcAft>
              <a:buFont typeface="Wingdings 2"/>
              <a:buChar char=""/>
              <a:defRPr/>
            </a:pPr>
            <a:endParaRPr lang="es-ES" dirty="0"/>
          </a:p>
        </p:txBody>
      </p:sp>
    </p:spTree>
  </p:cSld>
  <p:clrMapOvr>
    <a:masterClrMapping/>
  </p:clrMapOvr>
  <p:transition spd="slow">
    <p:plus/>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857232"/>
            <a:ext cx="8686800" cy="438168"/>
          </a:xfrm>
        </p:spPr>
        <p:txBody>
          <a:bodyPr>
            <a:normAutofit fontScale="90000"/>
          </a:bodyPr>
          <a:lstStyle/>
          <a:p>
            <a:pPr eaLnBrk="1" fontAlgn="auto" hangingPunct="1">
              <a:spcAft>
                <a:spcPts val="0"/>
              </a:spcAft>
              <a:defRPr/>
            </a:pPr>
            <a:r>
              <a:rPr lang="es-EC" b="1" dirty="0" smtClean="0">
                <a:solidFill>
                  <a:schemeClr val="accent1">
                    <a:lumMod val="75000"/>
                  </a:schemeClr>
                </a:solidFill>
                <a:latin typeface="Calibri" pitchFamily="34" charset="0"/>
              </a:rPr>
              <a:t>Como materia prima para la elaboración de Café-Soya utilizaremos.</a:t>
            </a:r>
            <a:r>
              <a:rPr lang="es-ES" dirty="0" smtClean="0">
                <a:solidFill>
                  <a:schemeClr val="accent1">
                    <a:lumMod val="75000"/>
                  </a:schemeClr>
                </a:solidFill>
                <a:latin typeface="Calibri" pitchFamily="34" charset="0"/>
              </a:rPr>
              <a:t/>
            </a:r>
            <a:br>
              <a:rPr lang="es-ES" dirty="0" smtClean="0">
                <a:solidFill>
                  <a:schemeClr val="accent1">
                    <a:lumMod val="75000"/>
                  </a:schemeClr>
                </a:solidFill>
                <a:latin typeface="Calibri" pitchFamily="34" charset="0"/>
              </a:rPr>
            </a:br>
            <a:endParaRPr lang="es-ES" dirty="0">
              <a:solidFill>
                <a:schemeClr val="accent1">
                  <a:lumMod val="75000"/>
                </a:schemeClr>
              </a:solidFill>
              <a:latin typeface="Calibri" pitchFamily="34" charset="0"/>
            </a:endParaRPr>
          </a:p>
        </p:txBody>
      </p:sp>
      <p:sp>
        <p:nvSpPr>
          <p:cNvPr id="3" name="2 Marcador de contenido"/>
          <p:cNvSpPr>
            <a:spLocks noGrp="1"/>
          </p:cNvSpPr>
          <p:nvPr>
            <p:ph idx="1"/>
          </p:nvPr>
        </p:nvSpPr>
        <p:spPr>
          <a:xfrm>
            <a:off x="304800" y="1554163"/>
            <a:ext cx="8686800" cy="4946650"/>
          </a:xfrm>
        </p:spPr>
        <p:txBody>
          <a:bodyPr>
            <a:normAutofit/>
          </a:bodyPr>
          <a:lstStyle/>
          <a:p>
            <a:pPr eaLnBrk="1" fontAlgn="auto" hangingPunct="1">
              <a:spcAft>
                <a:spcPts val="0"/>
              </a:spcAft>
              <a:buFont typeface="Wingdings 2"/>
              <a:buChar char=""/>
              <a:defRPr/>
            </a:pPr>
            <a:endParaRPr lang="es-EC" dirty="0" smtClean="0"/>
          </a:p>
          <a:p>
            <a:pPr eaLnBrk="1" fontAlgn="auto" hangingPunct="1">
              <a:spcAft>
                <a:spcPts val="0"/>
              </a:spcAft>
              <a:buFont typeface="Wingdings 2"/>
              <a:buChar char=""/>
              <a:defRPr/>
            </a:pPr>
            <a:r>
              <a:rPr lang="es-EC" sz="4400" b="1" dirty="0" smtClean="0">
                <a:solidFill>
                  <a:schemeClr val="accent6">
                    <a:lumMod val="50000"/>
                  </a:schemeClr>
                </a:solidFill>
                <a:latin typeface="Calibri" pitchFamily="34" charset="0"/>
              </a:rPr>
              <a:t>Café</a:t>
            </a:r>
          </a:p>
          <a:p>
            <a:pPr eaLnBrk="1" fontAlgn="auto" hangingPunct="1">
              <a:spcAft>
                <a:spcPts val="0"/>
              </a:spcAft>
              <a:buFont typeface="Wingdings 2"/>
              <a:buChar char=""/>
              <a:defRPr/>
            </a:pPr>
            <a:endParaRPr lang="es-ES" sz="4400" b="1" dirty="0" smtClean="0">
              <a:solidFill>
                <a:schemeClr val="accent6">
                  <a:lumMod val="50000"/>
                </a:schemeClr>
              </a:solidFill>
              <a:latin typeface="Calibri" pitchFamily="34" charset="0"/>
            </a:endParaRPr>
          </a:p>
          <a:p>
            <a:pPr eaLnBrk="1" fontAlgn="auto" hangingPunct="1">
              <a:spcAft>
                <a:spcPts val="0"/>
              </a:spcAft>
              <a:buFont typeface="Wingdings 2"/>
              <a:buChar char=""/>
              <a:defRPr/>
            </a:pPr>
            <a:r>
              <a:rPr lang="es-EC" sz="4400" b="1" dirty="0" smtClean="0">
                <a:solidFill>
                  <a:schemeClr val="accent6">
                    <a:lumMod val="50000"/>
                  </a:schemeClr>
                </a:solidFill>
                <a:latin typeface="Calibri" pitchFamily="34" charset="0"/>
              </a:rPr>
              <a:t>  Soya</a:t>
            </a:r>
            <a:endParaRPr lang="es-ES" sz="4400" b="1" dirty="0" smtClean="0">
              <a:solidFill>
                <a:schemeClr val="accent6">
                  <a:lumMod val="50000"/>
                </a:schemeClr>
              </a:solidFill>
              <a:latin typeface="Calibri" pitchFamily="34" charset="0"/>
            </a:endParaRPr>
          </a:p>
          <a:p>
            <a:pPr eaLnBrk="1" fontAlgn="auto" hangingPunct="1">
              <a:spcAft>
                <a:spcPts val="0"/>
              </a:spcAft>
              <a:buFont typeface="Wingdings 2"/>
              <a:buChar char=""/>
              <a:defRPr/>
            </a:pPr>
            <a:endParaRPr lang="es-ES" sz="4400" dirty="0" smtClean="0">
              <a:latin typeface="Calibri" pitchFamily="34" charset="0"/>
            </a:endParaRPr>
          </a:p>
          <a:p>
            <a:pPr eaLnBrk="1" fontAlgn="auto" hangingPunct="1">
              <a:spcAft>
                <a:spcPts val="0"/>
              </a:spcAft>
              <a:buFont typeface="Wingdings 2"/>
              <a:buChar char=""/>
              <a:defRPr/>
            </a:pPr>
            <a:endParaRPr lang="es-ES" dirty="0"/>
          </a:p>
        </p:txBody>
      </p:sp>
    </p:spTree>
  </p:cSld>
  <p:clrMapOvr>
    <a:masterClrMapping/>
  </p:clrMapOvr>
  <p:transition spd="slow">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S" sz="3200" b="1" dirty="0" smtClean="0">
                <a:solidFill>
                  <a:schemeClr val="accent1">
                    <a:lumMod val="75000"/>
                  </a:schemeClr>
                </a:solidFill>
                <a:latin typeface="Calibri" pitchFamily="34" charset="0"/>
              </a:rPr>
              <a:t>El café en ecuador</a:t>
            </a:r>
            <a:endParaRPr lang="es-ES" sz="3200" b="1" dirty="0">
              <a:solidFill>
                <a:schemeClr val="accent1">
                  <a:lumMod val="75000"/>
                </a:schemeClr>
              </a:solidFill>
              <a:latin typeface="Calibri" pitchFamily="34" charset="0"/>
            </a:endParaRPr>
          </a:p>
        </p:txBody>
      </p:sp>
      <p:sp>
        <p:nvSpPr>
          <p:cNvPr id="16387" name="2 Marcador de contenido"/>
          <p:cNvSpPr>
            <a:spLocks noGrp="1"/>
          </p:cNvSpPr>
          <p:nvPr>
            <p:ph idx="1"/>
          </p:nvPr>
        </p:nvSpPr>
        <p:spPr>
          <a:xfrm>
            <a:off x="304800" y="1357313"/>
            <a:ext cx="8686800" cy="5214937"/>
          </a:xfrm>
        </p:spPr>
        <p:txBody>
          <a:bodyPr/>
          <a:lstStyle/>
          <a:p>
            <a:pPr algn="just" eaLnBrk="1" hangingPunct="1">
              <a:buFont typeface="Wingdings 2" pitchFamily="18" charset="2"/>
              <a:buNone/>
            </a:pPr>
            <a:r>
              <a:rPr lang="es-ES" sz="2800" smtClean="0"/>
              <a:t>El café ha sido uno de los cultivos que se han destacado</a:t>
            </a:r>
          </a:p>
          <a:p>
            <a:pPr algn="just" eaLnBrk="1" hangingPunct="1">
              <a:buFont typeface="Wingdings 2" pitchFamily="18" charset="2"/>
              <a:buNone/>
            </a:pPr>
            <a:r>
              <a:rPr lang="es-ES" sz="2800" smtClean="0"/>
              <a:t>en las exportaciones agrícolas del país.</a:t>
            </a:r>
          </a:p>
          <a:p>
            <a:pPr algn="just" eaLnBrk="1" hangingPunct="1">
              <a:buFont typeface="Wingdings 2" pitchFamily="18" charset="2"/>
              <a:buNone/>
            </a:pPr>
            <a:r>
              <a:rPr lang="es-ES" sz="2800" smtClean="0"/>
              <a:t>En nuestro país se cultivan las dos especies de café,</a:t>
            </a:r>
          </a:p>
          <a:p>
            <a:pPr algn="just" eaLnBrk="1" hangingPunct="1">
              <a:buFont typeface="Wingdings 2" pitchFamily="18" charset="2"/>
              <a:buNone/>
            </a:pPr>
            <a:r>
              <a:rPr lang="es-ES" sz="2800" smtClean="0"/>
              <a:t>arábigo y robusta. Aproximadamente el 55% de la</a:t>
            </a:r>
          </a:p>
          <a:p>
            <a:pPr algn="just" eaLnBrk="1" hangingPunct="1">
              <a:buFont typeface="Wingdings 2" pitchFamily="18" charset="2"/>
              <a:buNone/>
            </a:pPr>
            <a:r>
              <a:rPr lang="es-ES" sz="2800" smtClean="0"/>
              <a:t>superficie total es de arábigo, considerado de mejor</a:t>
            </a:r>
          </a:p>
          <a:p>
            <a:pPr algn="just" eaLnBrk="1" hangingPunct="1">
              <a:buFont typeface="Wingdings 2" pitchFamily="18" charset="2"/>
              <a:buNone/>
            </a:pPr>
            <a:r>
              <a:rPr lang="es-ES" sz="2800" smtClean="0"/>
              <a:t>Calidad se concentra específicamente en Manabí, la</a:t>
            </a:r>
          </a:p>
          <a:p>
            <a:pPr algn="just" eaLnBrk="1" hangingPunct="1">
              <a:buFont typeface="Wingdings 2" pitchFamily="18" charset="2"/>
              <a:buNone/>
            </a:pPr>
            <a:r>
              <a:rPr lang="es-ES" sz="2800" smtClean="0"/>
              <a:t>provincia de Loja y las estribaciones de la Cordillera</a:t>
            </a:r>
          </a:p>
          <a:p>
            <a:pPr algn="just" eaLnBrk="1" hangingPunct="1">
              <a:buFont typeface="Wingdings 2" pitchFamily="18" charset="2"/>
              <a:buNone/>
            </a:pPr>
            <a:r>
              <a:rPr lang="es-ES" sz="2800" smtClean="0"/>
              <a:t>Occidental de los Andes, en tanto que el robusta se</a:t>
            </a:r>
          </a:p>
          <a:p>
            <a:pPr algn="just" eaLnBrk="1" hangingPunct="1">
              <a:buFont typeface="Wingdings 2" pitchFamily="18" charset="2"/>
              <a:buNone/>
            </a:pPr>
            <a:r>
              <a:rPr lang="es-ES" sz="2800" smtClean="0"/>
              <a:t>cultiva en la Amazonia, es decir en Sucumbíos y</a:t>
            </a:r>
          </a:p>
          <a:p>
            <a:pPr algn="just" eaLnBrk="1" hangingPunct="1">
              <a:buFont typeface="Wingdings 2" pitchFamily="18" charset="2"/>
              <a:buNone/>
            </a:pPr>
            <a:r>
              <a:rPr lang="es-ES" sz="2800" smtClean="0"/>
              <a:t>Orellana, en su mayor porcentaje.</a:t>
            </a:r>
          </a:p>
        </p:txBody>
      </p:sp>
    </p:spTree>
  </p:cSld>
  <p:clrMapOvr>
    <a:masterClrMapping/>
  </p:clrMapOvr>
  <p:transition spd="slow">
    <p:plus/>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000108"/>
            <a:ext cx="8686800" cy="295292"/>
          </a:xfrm>
        </p:spPr>
        <p:txBody>
          <a:bodyPr>
            <a:normAutofit fontScale="90000"/>
          </a:bodyPr>
          <a:lstStyle/>
          <a:p>
            <a:pPr eaLnBrk="1" fontAlgn="auto" hangingPunct="1">
              <a:spcAft>
                <a:spcPts val="0"/>
              </a:spcAft>
              <a:defRPr/>
            </a:pPr>
            <a:r>
              <a:rPr lang="es-EC" b="1" dirty="0" smtClean="0">
                <a:solidFill>
                  <a:schemeClr val="accent1">
                    <a:lumMod val="75000"/>
                  </a:schemeClr>
                </a:solidFill>
                <a:latin typeface="Calibri" pitchFamily="34" charset="0"/>
              </a:rPr>
              <a:t>PERSONAL ADMINISTRATIVO Y DE PRODUCCIÓN.</a:t>
            </a:r>
            <a:r>
              <a:rPr lang="es-ES" dirty="0" smtClean="0">
                <a:solidFill>
                  <a:schemeClr val="accent1">
                    <a:lumMod val="75000"/>
                  </a:schemeClr>
                </a:solidFill>
                <a:latin typeface="Calibri" pitchFamily="34" charset="0"/>
              </a:rPr>
              <a:t/>
            </a:r>
            <a:br>
              <a:rPr lang="es-ES" dirty="0" smtClean="0">
                <a:solidFill>
                  <a:schemeClr val="accent1">
                    <a:lumMod val="75000"/>
                  </a:schemeClr>
                </a:solidFill>
                <a:latin typeface="Calibri" pitchFamily="34" charset="0"/>
              </a:rPr>
            </a:br>
            <a:r>
              <a:rPr lang="es-EC" dirty="0" smtClean="0"/>
              <a:t> </a:t>
            </a:r>
            <a:r>
              <a:rPr lang="es-ES" dirty="0" smtClean="0"/>
              <a:t/>
            </a:r>
            <a:br>
              <a:rPr lang="es-ES" dirty="0" smtClean="0"/>
            </a:br>
            <a:endParaRPr lang="es-ES" dirty="0"/>
          </a:p>
        </p:txBody>
      </p:sp>
      <p:sp>
        <p:nvSpPr>
          <p:cNvPr id="3" name="2 Marcador de contenido"/>
          <p:cNvSpPr>
            <a:spLocks noGrp="1"/>
          </p:cNvSpPr>
          <p:nvPr>
            <p:ph idx="1"/>
          </p:nvPr>
        </p:nvSpPr>
        <p:spPr/>
        <p:txBody>
          <a:bodyPr>
            <a:normAutofit/>
          </a:bodyPr>
          <a:lstStyle/>
          <a:p>
            <a:pPr algn="just" eaLnBrk="1" fontAlgn="auto" hangingPunct="1">
              <a:spcAft>
                <a:spcPts val="0"/>
              </a:spcAft>
              <a:buFont typeface="Wingdings 2"/>
              <a:buChar char=""/>
              <a:defRPr/>
            </a:pPr>
            <a:endParaRPr lang="es-ES" dirty="0" smtClean="0"/>
          </a:p>
          <a:p>
            <a:pPr algn="just" eaLnBrk="1" fontAlgn="auto" hangingPunct="1">
              <a:spcAft>
                <a:spcPts val="0"/>
              </a:spcAft>
              <a:buFont typeface="Wingdings 2"/>
              <a:buChar char=""/>
              <a:defRPr/>
            </a:pPr>
            <a:r>
              <a:rPr lang="es-ES" b="1" dirty="0" smtClean="0">
                <a:solidFill>
                  <a:schemeClr val="accent6">
                    <a:lumMod val="50000"/>
                  </a:schemeClr>
                </a:solidFill>
              </a:rPr>
              <a:t> </a:t>
            </a:r>
            <a:r>
              <a:rPr lang="es-EC" sz="4000" b="1" dirty="0" smtClean="0">
                <a:solidFill>
                  <a:schemeClr val="accent6">
                    <a:lumMod val="50000"/>
                  </a:schemeClr>
                </a:solidFill>
                <a:latin typeface="Calibri" pitchFamily="34" charset="0"/>
              </a:rPr>
              <a:t>A continuación se detallará las funciones individuales del personal a contratarse, así mismo los años de experiencia que deban tener para el cargo a desempeñar.</a:t>
            </a:r>
            <a:endParaRPr lang="es-ES" sz="4000" b="1" dirty="0" smtClean="0">
              <a:solidFill>
                <a:schemeClr val="accent6">
                  <a:lumMod val="50000"/>
                </a:schemeClr>
              </a:solidFill>
              <a:latin typeface="Calibri" pitchFamily="34" charset="0"/>
            </a:endParaRPr>
          </a:p>
          <a:p>
            <a:pPr eaLnBrk="1" fontAlgn="auto" hangingPunct="1">
              <a:spcAft>
                <a:spcPts val="0"/>
              </a:spcAft>
              <a:buFont typeface="Wingdings 2"/>
              <a:buNone/>
              <a:defRPr/>
            </a:pPr>
            <a:endParaRPr lang="es-ES" sz="4000" dirty="0" smtClean="0">
              <a:latin typeface="Calibri" pitchFamily="34" charset="0"/>
            </a:endParaRPr>
          </a:p>
          <a:p>
            <a:pPr eaLnBrk="1" fontAlgn="auto" hangingPunct="1">
              <a:spcAft>
                <a:spcPts val="0"/>
              </a:spcAft>
              <a:buFont typeface="Wingdings 2"/>
              <a:buChar char=""/>
              <a:defRPr/>
            </a:pPr>
            <a:endParaRPr lang="es-ES" sz="4000" dirty="0">
              <a:latin typeface="Calibri" pitchFamily="34" charset="0"/>
            </a:endParaRPr>
          </a:p>
        </p:txBody>
      </p:sp>
    </p:spTree>
  </p:cSld>
  <p:clrMapOvr>
    <a:masterClrMapping/>
  </p:clrMapOvr>
  <p:transition spd="slow">
    <p:plus/>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Grp="1" noChangeAspect="1" noChangeArrowheads="1"/>
          </p:cNvPicPr>
          <p:nvPr>
            <p:ph idx="1"/>
          </p:nvPr>
        </p:nvPicPr>
        <p:blipFill>
          <a:blip r:embed="rId3" cstate="print"/>
          <a:srcRect/>
          <a:stretch>
            <a:fillRect/>
          </a:stretch>
        </p:blipFill>
        <p:spPr>
          <a:xfrm>
            <a:off x="714375" y="428625"/>
            <a:ext cx="8001000" cy="6143625"/>
          </a:xfrm>
        </p:spPr>
      </p:pic>
    </p:spTree>
  </p:cSld>
  <p:clrMapOvr>
    <a:masterClrMapping/>
  </p:clrMapOvr>
  <p:transition spd="slow">
    <p:plus/>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Grp="1" noChangeAspect="1" noChangeArrowheads="1"/>
          </p:cNvPicPr>
          <p:nvPr>
            <p:ph idx="1"/>
          </p:nvPr>
        </p:nvPicPr>
        <p:blipFill>
          <a:blip r:embed="rId3" cstate="print"/>
          <a:srcRect/>
          <a:stretch>
            <a:fillRect/>
          </a:stretch>
        </p:blipFill>
        <p:spPr>
          <a:xfrm>
            <a:off x="571500" y="500063"/>
            <a:ext cx="8143875" cy="5857875"/>
          </a:xfrm>
        </p:spPr>
      </p:pic>
    </p:spTree>
  </p:cSld>
  <p:clrMapOvr>
    <a:masterClrMapping/>
  </p:clrMapOvr>
  <p:transition spd="slow">
    <p:plus/>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algn="ctr" eaLnBrk="1" fontAlgn="auto" hangingPunct="1">
              <a:spcAft>
                <a:spcPts val="0"/>
              </a:spcAft>
              <a:buFont typeface="Wingdings 2"/>
              <a:buChar char=""/>
              <a:defRPr/>
            </a:pPr>
            <a:r>
              <a:rPr lang="es-ES" sz="8800" b="1" dirty="0" smtClean="0">
                <a:solidFill>
                  <a:schemeClr val="accent6">
                    <a:lumMod val="50000"/>
                  </a:schemeClr>
                </a:solidFill>
                <a:latin typeface="Calibri" pitchFamily="34" charset="0"/>
              </a:rPr>
              <a:t>DIAGRAMA </a:t>
            </a:r>
          </a:p>
          <a:p>
            <a:pPr algn="ctr" eaLnBrk="1" fontAlgn="auto" hangingPunct="1">
              <a:spcAft>
                <a:spcPts val="0"/>
              </a:spcAft>
              <a:buFont typeface="Wingdings 2"/>
              <a:buNone/>
              <a:defRPr/>
            </a:pPr>
            <a:r>
              <a:rPr lang="es-ES" sz="8800" b="1" dirty="0" smtClean="0">
                <a:solidFill>
                  <a:schemeClr val="accent6">
                    <a:lumMod val="50000"/>
                  </a:schemeClr>
                </a:solidFill>
                <a:latin typeface="Calibri" pitchFamily="34" charset="0"/>
              </a:rPr>
              <a:t>DE </a:t>
            </a:r>
          </a:p>
          <a:p>
            <a:pPr algn="ctr" eaLnBrk="1" fontAlgn="auto" hangingPunct="1">
              <a:spcAft>
                <a:spcPts val="0"/>
              </a:spcAft>
              <a:buFont typeface="Wingdings 2"/>
              <a:buNone/>
              <a:defRPr/>
            </a:pPr>
            <a:r>
              <a:rPr lang="es-ES" sz="8800" b="1" dirty="0" smtClean="0">
                <a:solidFill>
                  <a:schemeClr val="accent6">
                    <a:lumMod val="50000"/>
                  </a:schemeClr>
                </a:solidFill>
                <a:latin typeface="Calibri" pitchFamily="34" charset="0"/>
              </a:rPr>
              <a:t>PLANTA</a:t>
            </a:r>
            <a:endParaRPr lang="es-ES" sz="8800" b="1" dirty="0">
              <a:solidFill>
                <a:schemeClr val="accent6">
                  <a:lumMod val="50000"/>
                </a:schemeClr>
              </a:solidFill>
              <a:latin typeface="Calibri" pitchFamily="34" charset="0"/>
            </a:endParaRPr>
          </a:p>
        </p:txBody>
      </p:sp>
    </p:spTree>
  </p:cSld>
  <p:clrMapOvr>
    <a:masterClrMapping/>
  </p:clrMapOvr>
  <p:transition spd="slow">
    <p:plus/>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5334000" y="214313"/>
          <a:ext cx="17249775" cy="8153400"/>
        </p:xfrm>
        <a:graphic>
          <a:graphicData uri="http://schemas.openxmlformats.org/presentationml/2006/ole">
            <p:oleObj spid="_x0000_s1026" name="AutoCAD Drawing" r:id="rId4" imgW="12153960" imgH="5743440" progId="AutoCAD.Drawing.17">
              <p:link updateAutomatic="1"/>
            </p:oleObj>
          </a:graphicData>
        </a:graphic>
      </p:graphicFrame>
    </p:spTree>
  </p:cSld>
  <p:clrMapOvr>
    <a:masterClrMapping/>
  </p:clrMapOvr>
  <p:transition spd="slow">
    <p:plus/>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785794"/>
            <a:ext cx="8686800" cy="509606"/>
          </a:xfrm>
        </p:spPr>
        <p:txBody>
          <a:bodyPr>
            <a:normAutofit fontScale="90000"/>
          </a:bodyPr>
          <a:lstStyle/>
          <a:p>
            <a:pPr eaLnBrk="1" fontAlgn="auto" hangingPunct="1">
              <a:spcAft>
                <a:spcPts val="0"/>
              </a:spcAft>
              <a:defRPr/>
            </a:pPr>
            <a:r>
              <a:rPr lang="es-EC" sz="4400" b="1" dirty="0" smtClean="0">
                <a:latin typeface="Calibri" pitchFamily="34" charset="0"/>
              </a:rPr>
              <a:t>ANALISIS DE LOCALIZACIÓN</a:t>
            </a:r>
            <a:r>
              <a:rPr lang="es-ES" sz="4400" dirty="0" smtClean="0">
                <a:latin typeface="Calibri" pitchFamily="34" charset="0"/>
              </a:rPr>
              <a:t/>
            </a:r>
            <a:br>
              <a:rPr lang="es-ES" sz="4400" dirty="0" smtClean="0">
                <a:latin typeface="Calibri" pitchFamily="34" charset="0"/>
              </a:rPr>
            </a:br>
            <a:r>
              <a:rPr lang="es-EC" b="1" dirty="0" smtClean="0"/>
              <a:t> </a:t>
            </a:r>
            <a:r>
              <a:rPr lang="es-ES" dirty="0" smtClean="0"/>
              <a:t/>
            </a:r>
            <a:br>
              <a:rPr lang="es-ES" dirty="0" smtClean="0"/>
            </a:br>
            <a:endParaRPr lang="es-ES" dirty="0"/>
          </a:p>
        </p:txBody>
      </p:sp>
      <p:sp>
        <p:nvSpPr>
          <p:cNvPr id="3" name="2 Marcador de contenido"/>
          <p:cNvSpPr>
            <a:spLocks noGrp="1"/>
          </p:cNvSpPr>
          <p:nvPr>
            <p:ph idx="1"/>
          </p:nvPr>
        </p:nvSpPr>
        <p:spPr/>
        <p:txBody>
          <a:bodyPr>
            <a:normAutofit/>
          </a:bodyPr>
          <a:lstStyle/>
          <a:p>
            <a:pPr algn="ctr" eaLnBrk="1" fontAlgn="auto" hangingPunct="1">
              <a:spcAft>
                <a:spcPts val="0"/>
              </a:spcAft>
              <a:buFont typeface="Wingdings 2"/>
              <a:buNone/>
              <a:defRPr/>
            </a:pPr>
            <a:r>
              <a:rPr lang="es-EC" sz="4000" b="1" dirty="0" smtClean="0">
                <a:solidFill>
                  <a:schemeClr val="accent6">
                    <a:lumMod val="50000"/>
                  </a:schemeClr>
                </a:solidFill>
              </a:rPr>
              <a:t>Análisis de Distribución</a:t>
            </a:r>
            <a:endParaRPr lang="es-ES" sz="4000" b="1" dirty="0" smtClean="0">
              <a:solidFill>
                <a:schemeClr val="accent6">
                  <a:lumMod val="50000"/>
                </a:schemeClr>
              </a:solidFill>
            </a:endParaRPr>
          </a:p>
          <a:p>
            <a:pPr eaLnBrk="1" fontAlgn="auto" hangingPunct="1">
              <a:spcAft>
                <a:spcPts val="0"/>
              </a:spcAft>
              <a:buFont typeface="Wingdings 2"/>
              <a:buChar char=""/>
              <a:defRPr/>
            </a:pPr>
            <a:endParaRPr lang="es-EC" b="1" dirty="0" smtClean="0">
              <a:solidFill>
                <a:schemeClr val="accent6">
                  <a:lumMod val="50000"/>
                </a:schemeClr>
              </a:solidFill>
            </a:endParaRPr>
          </a:p>
          <a:p>
            <a:pPr eaLnBrk="1" fontAlgn="auto" hangingPunct="1">
              <a:spcAft>
                <a:spcPts val="0"/>
              </a:spcAft>
              <a:buFont typeface="Wingdings 2"/>
              <a:buChar char=""/>
              <a:defRPr/>
            </a:pPr>
            <a:r>
              <a:rPr lang="es-EC" b="1" dirty="0" smtClean="0">
                <a:solidFill>
                  <a:schemeClr val="accent6">
                    <a:lumMod val="50000"/>
                  </a:schemeClr>
                </a:solidFill>
              </a:rPr>
              <a:t>Al realizar la distribución de Planta o del área del trabajo vamos a tomar en consideración una serie de ventajas como:</a:t>
            </a:r>
            <a:endParaRPr lang="es-ES" b="1" dirty="0">
              <a:solidFill>
                <a:schemeClr val="accent6">
                  <a:lumMod val="50000"/>
                </a:schemeClr>
              </a:solidFill>
            </a:endParaRPr>
          </a:p>
        </p:txBody>
      </p:sp>
    </p:spTree>
  </p:cSld>
  <p:clrMapOvr>
    <a:masterClrMapping/>
  </p:clrMapOvr>
  <p:transition spd="slow">
    <p:plus/>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071563"/>
            <a:ext cx="8686800" cy="5429250"/>
          </a:xfrm>
        </p:spPr>
        <p:txBody>
          <a:bodyPr>
            <a:normAutofit/>
          </a:bodyPr>
          <a:lstStyle/>
          <a:p>
            <a:pPr eaLnBrk="1" fontAlgn="auto" hangingPunct="1">
              <a:spcAft>
                <a:spcPts val="0"/>
              </a:spcAft>
              <a:buFont typeface="Wingdings 2"/>
              <a:buChar char=""/>
              <a:defRPr/>
            </a:pPr>
            <a:r>
              <a:rPr lang="es-EC" b="1" dirty="0" smtClean="0">
                <a:solidFill>
                  <a:schemeClr val="accent6">
                    <a:lumMod val="50000"/>
                  </a:schemeClr>
                </a:solidFill>
              </a:rPr>
              <a:t>Disminución de las distancias a recorrer por los materiales, herramientas y trabajadores.</a:t>
            </a:r>
            <a:endParaRPr lang="es-ES" b="1" dirty="0" smtClean="0">
              <a:solidFill>
                <a:schemeClr val="accent6">
                  <a:lumMod val="50000"/>
                </a:schemeClr>
              </a:solidFill>
            </a:endParaRPr>
          </a:p>
          <a:p>
            <a:pPr eaLnBrk="1" fontAlgn="auto" hangingPunct="1">
              <a:spcAft>
                <a:spcPts val="0"/>
              </a:spcAft>
              <a:buFont typeface="Wingdings 2"/>
              <a:buChar char=""/>
              <a:defRPr/>
            </a:pPr>
            <a:endParaRPr lang="es-EC" b="1" dirty="0" smtClean="0">
              <a:solidFill>
                <a:schemeClr val="accent6">
                  <a:lumMod val="50000"/>
                </a:schemeClr>
              </a:solidFill>
            </a:endParaRPr>
          </a:p>
          <a:p>
            <a:pPr eaLnBrk="1" fontAlgn="auto" hangingPunct="1">
              <a:spcAft>
                <a:spcPts val="0"/>
              </a:spcAft>
              <a:buFont typeface="Wingdings 2"/>
              <a:buChar char=""/>
              <a:defRPr/>
            </a:pPr>
            <a:r>
              <a:rPr lang="es-EC" b="1" dirty="0" smtClean="0">
                <a:solidFill>
                  <a:schemeClr val="accent6">
                    <a:lumMod val="50000"/>
                  </a:schemeClr>
                </a:solidFill>
              </a:rPr>
              <a:t>Circulación adecuada para el personal, equipos móviles, materiales y productos en elaboración, etc.</a:t>
            </a:r>
            <a:endParaRPr lang="es-ES" b="1" dirty="0" smtClean="0">
              <a:solidFill>
                <a:schemeClr val="accent6">
                  <a:lumMod val="50000"/>
                </a:schemeClr>
              </a:solidFill>
            </a:endParaRPr>
          </a:p>
          <a:p>
            <a:pPr eaLnBrk="1" fontAlgn="auto" hangingPunct="1">
              <a:spcAft>
                <a:spcPts val="0"/>
              </a:spcAft>
              <a:buFont typeface="Wingdings 2"/>
              <a:buChar char=""/>
              <a:defRPr/>
            </a:pPr>
            <a:endParaRPr lang="es-EC" b="1" dirty="0" smtClean="0">
              <a:solidFill>
                <a:schemeClr val="accent6">
                  <a:lumMod val="50000"/>
                </a:schemeClr>
              </a:solidFill>
            </a:endParaRPr>
          </a:p>
          <a:p>
            <a:pPr eaLnBrk="1" fontAlgn="auto" hangingPunct="1">
              <a:spcAft>
                <a:spcPts val="0"/>
              </a:spcAft>
              <a:buFont typeface="Wingdings 2"/>
              <a:buChar char=""/>
              <a:defRPr/>
            </a:pPr>
            <a:r>
              <a:rPr lang="es-EC" b="1" dirty="0" smtClean="0">
                <a:solidFill>
                  <a:schemeClr val="accent6">
                    <a:lumMod val="50000"/>
                  </a:schemeClr>
                </a:solidFill>
              </a:rPr>
              <a:t>Utilización efectiva del espacio disponible según la necesidad.</a:t>
            </a:r>
            <a:endParaRPr lang="es-ES" b="1" dirty="0" smtClean="0">
              <a:solidFill>
                <a:schemeClr val="accent6">
                  <a:lumMod val="50000"/>
                </a:schemeClr>
              </a:solidFill>
            </a:endParaRPr>
          </a:p>
          <a:p>
            <a:pPr eaLnBrk="1" fontAlgn="auto" hangingPunct="1">
              <a:spcAft>
                <a:spcPts val="0"/>
              </a:spcAft>
              <a:buFont typeface="Wingdings 2"/>
              <a:buChar char=""/>
              <a:defRPr/>
            </a:pPr>
            <a:endParaRPr lang="es-ES" dirty="0"/>
          </a:p>
        </p:txBody>
      </p:sp>
    </p:spTree>
  </p:cSld>
  <p:clrMapOvr>
    <a:masterClrMapping/>
  </p:clrMapOvr>
  <p:transition spd="slow">
    <p:plus/>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C" sz="4400" b="1" dirty="0" smtClean="0">
                <a:solidFill>
                  <a:schemeClr val="accent1">
                    <a:lumMod val="75000"/>
                  </a:schemeClr>
                </a:solidFill>
                <a:latin typeface="Calibri" pitchFamily="34" charset="0"/>
              </a:rPr>
              <a:t>Análisis de Distribución</a:t>
            </a:r>
            <a:endParaRPr lang="es-ES" sz="4400" dirty="0">
              <a:solidFill>
                <a:schemeClr val="accent1">
                  <a:lumMod val="75000"/>
                </a:schemeClr>
              </a:solidFill>
              <a:latin typeface="Calibri" pitchFamily="34" charset="0"/>
            </a:endParaRPr>
          </a:p>
        </p:txBody>
      </p:sp>
      <p:pic>
        <p:nvPicPr>
          <p:cNvPr id="77827" name="Picture 2"/>
          <p:cNvPicPr>
            <a:picLocks noGrp="1" noChangeAspect="1" noChangeArrowheads="1"/>
          </p:cNvPicPr>
          <p:nvPr>
            <p:ph idx="1"/>
          </p:nvPr>
        </p:nvPicPr>
        <p:blipFill>
          <a:blip r:embed="rId3" cstate="print"/>
          <a:srcRect/>
          <a:stretch>
            <a:fillRect/>
          </a:stretch>
        </p:blipFill>
        <p:spPr>
          <a:xfrm>
            <a:off x="714375" y="1285875"/>
            <a:ext cx="7858125" cy="5143500"/>
          </a:xfrm>
        </p:spPr>
      </p:pic>
    </p:spTree>
  </p:cSld>
  <p:clrMapOvr>
    <a:masterClrMapping/>
  </p:clrMapOvr>
  <p:transition spd="slow">
    <p:plus/>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sz="4800" b="1" dirty="0" smtClean="0">
                <a:solidFill>
                  <a:schemeClr val="accent1">
                    <a:lumMod val="75000"/>
                  </a:schemeClr>
                </a:solidFill>
                <a:latin typeface="Calibri" pitchFamily="34" charset="0"/>
              </a:rPr>
              <a:t>Análisis de Cadena de Valor</a:t>
            </a:r>
            <a:endParaRPr lang="es-ES" sz="4800" dirty="0">
              <a:solidFill>
                <a:schemeClr val="accent1">
                  <a:lumMod val="75000"/>
                </a:schemeClr>
              </a:solidFill>
              <a:latin typeface="Calibri" pitchFamily="34" charset="0"/>
            </a:endParaRPr>
          </a:p>
        </p:txBody>
      </p:sp>
      <p:pic>
        <p:nvPicPr>
          <p:cNvPr id="78851" name="3 Marcador de contenido" descr="http://www.deinsa.com/cmi/images/fig_3_9_cadena_de_valor_generico.jpg"/>
          <p:cNvPicPr>
            <a:picLocks noGrp="1"/>
          </p:cNvPicPr>
          <p:nvPr>
            <p:ph idx="1"/>
          </p:nvPr>
        </p:nvPicPr>
        <p:blipFill>
          <a:blip r:embed="rId3" cstate="print"/>
          <a:srcRect/>
          <a:stretch>
            <a:fillRect/>
          </a:stretch>
        </p:blipFill>
        <p:spPr>
          <a:xfrm>
            <a:off x="642938" y="1428750"/>
            <a:ext cx="7858125" cy="4714875"/>
          </a:xfrm>
        </p:spPr>
      </p:pic>
    </p:spTree>
  </p:cSld>
  <p:clrMapOvr>
    <a:masterClrMapping/>
  </p:clrMapOvr>
  <p:transition spd="slow">
    <p:plus/>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eaLnBrk="1" fontAlgn="auto" hangingPunct="1">
              <a:spcAft>
                <a:spcPts val="0"/>
              </a:spcAft>
              <a:buFont typeface="Wingdings 2"/>
              <a:buChar char=""/>
              <a:defRPr/>
            </a:pPr>
            <a:r>
              <a:rPr lang="es-EC" sz="4400" b="1" dirty="0" smtClean="0">
                <a:solidFill>
                  <a:schemeClr val="accent6">
                    <a:lumMod val="50000"/>
                  </a:schemeClr>
                </a:solidFill>
                <a:latin typeface="Calibri" pitchFamily="34" charset="0"/>
              </a:rPr>
              <a:t>La logística interna que se va a efectuar comprenderá en recibir la materia prima en la fábrica por parte de los proveedores, donde se procederá a almacenarla para que luego sea procesada.</a:t>
            </a:r>
            <a:endParaRPr lang="es-ES" sz="4400" b="1" dirty="0">
              <a:solidFill>
                <a:schemeClr val="accent6">
                  <a:lumMod val="50000"/>
                </a:schemeClr>
              </a:solidFill>
              <a:latin typeface="Calibri" pitchFamily="34" charset="0"/>
            </a:endParaRPr>
          </a:p>
        </p:txBody>
      </p:sp>
    </p:spTree>
  </p:cSld>
  <p:clrMapOvr>
    <a:masterClrMapping/>
  </p:clrMapOvr>
  <p:transition spd="slow">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sz="3200" b="1" dirty="0" smtClean="0">
                <a:solidFill>
                  <a:schemeClr val="accent1">
                    <a:lumMod val="75000"/>
                  </a:schemeClr>
                </a:solidFill>
                <a:latin typeface="Calibri" pitchFamily="34" charset="0"/>
              </a:rPr>
              <a:t>La soya en el ecuador</a:t>
            </a:r>
            <a:endParaRPr lang="es-EC" sz="3200" b="1" dirty="0">
              <a:solidFill>
                <a:schemeClr val="accent1">
                  <a:lumMod val="75000"/>
                </a:schemeClr>
              </a:solidFill>
              <a:latin typeface="Calibri" pitchFamily="34" charset="0"/>
            </a:endParaRPr>
          </a:p>
        </p:txBody>
      </p:sp>
      <p:sp>
        <p:nvSpPr>
          <p:cNvPr id="17411" name="2 Marcador de contenido"/>
          <p:cNvSpPr>
            <a:spLocks noGrp="1"/>
          </p:cNvSpPr>
          <p:nvPr>
            <p:ph idx="1"/>
          </p:nvPr>
        </p:nvSpPr>
        <p:spPr>
          <a:xfrm>
            <a:off x="304800" y="1428750"/>
            <a:ext cx="8686800" cy="5143500"/>
          </a:xfrm>
        </p:spPr>
        <p:txBody>
          <a:bodyPr/>
          <a:lstStyle/>
          <a:p>
            <a:pPr algn="just" eaLnBrk="1" hangingPunct="1">
              <a:buFont typeface="Wingdings 2" pitchFamily="18" charset="2"/>
              <a:buNone/>
            </a:pPr>
            <a:r>
              <a:rPr lang="es-EC" sz="2800" smtClean="0"/>
              <a:t>En Ecuador, la demanda más importante de soya</a:t>
            </a:r>
          </a:p>
          <a:p>
            <a:pPr algn="just" eaLnBrk="1" hangingPunct="1">
              <a:buFont typeface="Wingdings 2" pitchFamily="18" charset="2"/>
              <a:buNone/>
            </a:pPr>
            <a:r>
              <a:rPr lang="es-EC" sz="2800" smtClean="0"/>
              <a:t>Proviene desde la avicultura debido a la composición</a:t>
            </a:r>
          </a:p>
          <a:p>
            <a:pPr algn="just" eaLnBrk="1" hangingPunct="1">
              <a:buFont typeface="Wingdings 2" pitchFamily="18" charset="2"/>
              <a:buNone/>
            </a:pPr>
            <a:r>
              <a:rPr lang="es-EC" sz="2800" smtClean="0"/>
              <a:t>de los alimentos balanceados.</a:t>
            </a:r>
          </a:p>
          <a:p>
            <a:pPr algn="just" eaLnBrk="1" hangingPunct="1">
              <a:buFont typeface="Wingdings 2" pitchFamily="18" charset="2"/>
              <a:buNone/>
            </a:pPr>
            <a:r>
              <a:rPr lang="es-EC" sz="2800" smtClean="0"/>
              <a:t>El 95% de la producción nacional proviene de las</a:t>
            </a:r>
          </a:p>
          <a:p>
            <a:pPr algn="just" eaLnBrk="1" hangingPunct="1">
              <a:buFont typeface="Wingdings 2" pitchFamily="18" charset="2"/>
              <a:buNone/>
            </a:pPr>
            <a:r>
              <a:rPr lang="es-EC" sz="2800" smtClean="0"/>
              <a:t>Siembras de verano, los tipos de suelo en que se</a:t>
            </a:r>
          </a:p>
          <a:p>
            <a:pPr algn="just" eaLnBrk="1" hangingPunct="1">
              <a:buFont typeface="Wingdings 2" pitchFamily="18" charset="2"/>
              <a:buNone/>
            </a:pPr>
            <a:r>
              <a:rPr lang="es-EC" sz="2800" smtClean="0"/>
              <a:t>siembra son desde franco arenoso a arcillosos. </a:t>
            </a:r>
          </a:p>
          <a:p>
            <a:pPr algn="just" eaLnBrk="1" hangingPunct="1">
              <a:buFont typeface="Wingdings 2" pitchFamily="18" charset="2"/>
              <a:buNone/>
            </a:pPr>
            <a:r>
              <a:rPr lang="es-EC" sz="2800" smtClean="0"/>
              <a:t>El cultivo de la soya se desarrolla casi en su totalidad en</a:t>
            </a:r>
          </a:p>
          <a:p>
            <a:pPr algn="just" eaLnBrk="1" hangingPunct="1">
              <a:buFont typeface="Wingdings 2" pitchFamily="18" charset="2"/>
              <a:buNone/>
            </a:pPr>
            <a:r>
              <a:rPr lang="es-EC" sz="2800" smtClean="0"/>
              <a:t>la provincia de Los Ríos (98%) Principalmente en las</a:t>
            </a:r>
          </a:p>
          <a:p>
            <a:pPr algn="just" eaLnBrk="1" hangingPunct="1">
              <a:buFont typeface="Wingdings 2" pitchFamily="18" charset="2"/>
              <a:buNone/>
            </a:pPr>
            <a:r>
              <a:rPr lang="es-EC" sz="2800" smtClean="0"/>
              <a:t>Zonas de Quevedo, Mocache y Babahoyo, y el 2% se</a:t>
            </a:r>
          </a:p>
          <a:p>
            <a:pPr algn="just" eaLnBrk="1" hangingPunct="1">
              <a:buFont typeface="Wingdings 2" pitchFamily="18" charset="2"/>
              <a:buNone/>
            </a:pPr>
            <a:r>
              <a:rPr lang="es-EC" sz="2800" smtClean="0"/>
              <a:t>cultiva en la Provincia del Guayas.</a:t>
            </a:r>
          </a:p>
        </p:txBody>
      </p:sp>
    </p:spTree>
  </p:cSld>
  <p:clrMapOvr>
    <a:masterClrMapping/>
  </p:clrMapOvr>
  <p:transition spd="slow">
    <p:plus/>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428625"/>
            <a:ext cx="8686800" cy="5651500"/>
          </a:xfrm>
        </p:spPr>
        <p:txBody>
          <a:bodyPr>
            <a:normAutofit lnSpcReduction="10000"/>
          </a:bodyPr>
          <a:lstStyle/>
          <a:p>
            <a:pPr algn="just" eaLnBrk="1" fontAlgn="auto" hangingPunct="1">
              <a:spcAft>
                <a:spcPts val="0"/>
              </a:spcAft>
              <a:buFont typeface="Wingdings 2"/>
              <a:buChar char=""/>
              <a:defRPr/>
            </a:pPr>
            <a:endParaRPr lang="es-EC" b="1" dirty="0" smtClean="0">
              <a:solidFill>
                <a:schemeClr val="accent6">
                  <a:lumMod val="50000"/>
                </a:schemeClr>
              </a:solidFill>
              <a:latin typeface="Calibri" pitchFamily="34" charset="0"/>
            </a:endParaRPr>
          </a:p>
          <a:p>
            <a:pPr algn="just" eaLnBrk="1" fontAlgn="auto" hangingPunct="1">
              <a:spcAft>
                <a:spcPts val="0"/>
              </a:spcAft>
              <a:buFont typeface="Wingdings 2"/>
              <a:buChar char=""/>
              <a:defRPr/>
            </a:pPr>
            <a:r>
              <a:rPr lang="es-EC" sz="3900" b="1" dirty="0" smtClean="0">
                <a:solidFill>
                  <a:schemeClr val="accent6">
                    <a:lumMod val="50000"/>
                  </a:schemeClr>
                </a:solidFill>
                <a:latin typeface="Calibri" pitchFamily="34" charset="0"/>
              </a:rPr>
              <a:t>A medida de que se va obteniendo el producto terminado, se lo almacenara por poco tiempo dentro de las instalaciones de la fábrica ya que no se quiere tener demasiado  producto en bodega; lo que se quiere es ir distribuyendo a los diversos puntos de venta a medida que esos puntos lo requieran</a:t>
            </a:r>
            <a:endParaRPr lang="es-ES" sz="3900" b="1" dirty="0">
              <a:solidFill>
                <a:schemeClr val="accent6">
                  <a:lumMod val="50000"/>
                </a:schemeClr>
              </a:solidFill>
              <a:latin typeface="Calibri" pitchFamily="34" charset="0"/>
            </a:endParaRPr>
          </a:p>
        </p:txBody>
      </p:sp>
    </p:spTree>
  </p:cSld>
  <p:clrMapOvr>
    <a:masterClrMapping/>
  </p:clrMapOvr>
  <p:transition spd="slow">
    <p:plus/>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eaLnBrk="1" fontAlgn="auto" hangingPunct="1">
              <a:spcAft>
                <a:spcPts val="0"/>
              </a:spcAft>
              <a:buFont typeface="Wingdings 2"/>
              <a:buChar char=""/>
              <a:defRPr/>
            </a:pPr>
            <a:endParaRPr lang="es-EC" dirty="0" smtClean="0"/>
          </a:p>
          <a:p>
            <a:pPr algn="just" eaLnBrk="1" fontAlgn="auto" hangingPunct="1">
              <a:spcAft>
                <a:spcPts val="0"/>
              </a:spcAft>
              <a:buFont typeface="Wingdings 2"/>
              <a:buChar char=""/>
              <a:defRPr/>
            </a:pPr>
            <a:r>
              <a:rPr lang="es-EC" sz="4400" b="1" dirty="0" smtClean="0">
                <a:solidFill>
                  <a:schemeClr val="accent6">
                    <a:lumMod val="50000"/>
                  </a:schemeClr>
                </a:solidFill>
                <a:latin typeface="Calibri" pitchFamily="34" charset="0"/>
              </a:rPr>
              <a:t>El marketing es el componente principal para poder dar a conocer el producto con lo cual se espera incrementar las ventas.</a:t>
            </a:r>
            <a:endParaRPr lang="es-ES" sz="4400" b="1" dirty="0">
              <a:solidFill>
                <a:schemeClr val="accent6">
                  <a:lumMod val="50000"/>
                </a:schemeClr>
              </a:solidFill>
              <a:latin typeface="Calibri" pitchFamily="34" charset="0"/>
            </a:endParaRPr>
          </a:p>
        </p:txBody>
      </p:sp>
    </p:spTree>
  </p:cSld>
  <p:clrMapOvr>
    <a:masterClrMapping/>
  </p:clrMapOvr>
  <p:transition spd="slow">
    <p:plus/>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714375"/>
            <a:ext cx="8686800" cy="5365750"/>
          </a:xfrm>
        </p:spPr>
        <p:txBody>
          <a:bodyPr>
            <a:normAutofit/>
          </a:bodyPr>
          <a:lstStyle/>
          <a:p>
            <a:pPr algn="just" eaLnBrk="1" fontAlgn="auto" hangingPunct="1">
              <a:spcAft>
                <a:spcPts val="0"/>
              </a:spcAft>
              <a:buFont typeface="Wingdings 2"/>
              <a:buChar char=""/>
              <a:defRPr/>
            </a:pPr>
            <a:endParaRPr lang="es-EC" b="1" dirty="0" smtClean="0">
              <a:solidFill>
                <a:schemeClr val="accent6">
                  <a:lumMod val="50000"/>
                </a:schemeClr>
              </a:solidFill>
              <a:latin typeface="Calibri" pitchFamily="34" charset="0"/>
            </a:endParaRPr>
          </a:p>
          <a:p>
            <a:pPr algn="just" eaLnBrk="1" fontAlgn="auto" hangingPunct="1">
              <a:spcAft>
                <a:spcPts val="0"/>
              </a:spcAft>
              <a:buFont typeface="Wingdings 2"/>
              <a:buChar char=""/>
              <a:defRPr/>
            </a:pPr>
            <a:r>
              <a:rPr lang="es-EC" sz="4000" b="1" dirty="0" smtClean="0">
                <a:solidFill>
                  <a:schemeClr val="accent6">
                    <a:lumMod val="50000"/>
                  </a:schemeClr>
                </a:solidFill>
                <a:latin typeface="Calibri" pitchFamily="34" charset="0"/>
              </a:rPr>
              <a:t>Para no perder la fidelización que ganemos en los clientes lo que se procederá a realizar es que continuamente se harán promociones en las cuales se premiaran a los clientes con artículos novedosos y viajes a diferentes lugares turísticos.</a:t>
            </a:r>
            <a:endParaRPr lang="es-ES" sz="4000" b="1" dirty="0" smtClean="0">
              <a:solidFill>
                <a:schemeClr val="accent6">
                  <a:lumMod val="50000"/>
                </a:schemeClr>
              </a:solidFill>
              <a:latin typeface="Calibri" pitchFamily="34" charset="0"/>
            </a:endParaRPr>
          </a:p>
          <a:p>
            <a:pPr eaLnBrk="1" fontAlgn="auto" hangingPunct="1">
              <a:spcAft>
                <a:spcPts val="0"/>
              </a:spcAft>
              <a:buFont typeface="Wingdings 2"/>
              <a:buChar char=""/>
              <a:defRPr/>
            </a:pPr>
            <a:endParaRPr lang="es-ES" dirty="0" smtClean="0"/>
          </a:p>
          <a:p>
            <a:pPr eaLnBrk="1" fontAlgn="auto" hangingPunct="1">
              <a:spcAft>
                <a:spcPts val="0"/>
              </a:spcAft>
              <a:buFont typeface="Wingdings 2"/>
              <a:buChar char=""/>
              <a:defRPr/>
            </a:pPr>
            <a:endParaRPr lang="es-ES" dirty="0"/>
          </a:p>
        </p:txBody>
      </p:sp>
    </p:spTree>
  </p:cSld>
  <p:clrMapOvr>
    <a:masterClrMapping/>
  </p:clrMapOvr>
  <p:transition spd="slow">
    <p:plus/>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C" sz="4400" b="1" dirty="0" smtClean="0">
                <a:solidFill>
                  <a:schemeClr val="accent1">
                    <a:lumMod val="75000"/>
                  </a:schemeClr>
                </a:solidFill>
                <a:latin typeface="Calibri" pitchFamily="34" charset="0"/>
              </a:rPr>
              <a:t>Actividades de apoyo</a:t>
            </a:r>
            <a:endParaRPr lang="es-ES" sz="4400" dirty="0">
              <a:solidFill>
                <a:schemeClr val="accent1">
                  <a:lumMod val="75000"/>
                </a:schemeClr>
              </a:solidFill>
              <a:latin typeface="Calibri" pitchFamily="34" charset="0"/>
            </a:endParaRPr>
          </a:p>
        </p:txBody>
      </p:sp>
      <p:sp>
        <p:nvSpPr>
          <p:cNvPr id="3" name="2 Marcador de contenido"/>
          <p:cNvSpPr>
            <a:spLocks noGrp="1"/>
          </p:cNvSpPr>
          <p:nvPr>
            <p:ph idx="1"/>
          </p:nvPr>
        </p:nvSpPr>
        <p:spPr/>
        <p:txBody>
          <a:bodyPr>
            <a:normAutofit/>
          </a:bodyPr>
          <a:lstStyle/>
          <a:p>
            <a:pPr algn="just" eaLnBrk="1" fontAlgn="auto" hangingPunct="1">
              <a:spcAft>
                <a:spcPts val="0"/>
              </a:spcAft>
              <a:buFont typeface="Wingdings 2"/>
              <a:buChar char=""/>
              <a:defRPr/>
            </a:pPr>
            <a:r>
              <a:rPr lang="es-EC" sz="3600" b="1" dirty="0" smtClean="0">
                <a:solidFill>
                  <a:schemeClr val="accent6">
                    <a:lumMod val="50000"/>
                  </a:schemeClr>
                </a:solidFill>
                <a:latin typeface="Calibri" pitchFamily="34" charset="0"/>
              </a:rPr>
              <a:t>Para poder tener una evolución positiva de la empresa se dividió el trabajo en departamentos los cuales tienen un respectivo jefe que se encarga del desenvolvimiento de los mismos, y el trabajo en conjunto logra obtener resultados excelentes en el incremento de las utilidades y el desarrollo de la empresa </a:t>
            </a:r>
            <a:endParaRPr lang="es-ES" sz="3600" b="1" dirty="0" smtClean="0">
              <a:solidFill>
                <a:schemeClr val="accent6">
                  <a:lumMod val="50000"/>
                </a:schemeClr>
              </a:solidFill>
              <a:latin typeface="Calibri" pitchFamily="34" charset="0"/>
            </a:endParaRPr>
          </a:p>
          <a:p>
            <a:pPr eaLnBrk="1" fontAlgn="auto" hangingPunct="1">
              <a:spcAft>
                <a:spcPts val="0"/>
              </a:spcAft>
              <a:buFont typeface="Wingdings 2"/>
              <a:buChar char=""/>
              <a:defRPr/>
            </a:pPr>
            <a:endParaRPr lang="es-ES" dirty="0">
              <a:latin typeface="Calibri" pitchFamily="34" charset="0"/>
            </a:endParaRPr>
          </a:p>
        </p:txBody>
      </p:sp>
    </p:spTree>
  </p:cSld>
  <p:clrMapOvr>
    <a:masterClrMapping/>
  </p:clrMapOvr>
  <p:transition spd="slow">
    <p:plus/>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eaLnBrk="1" fontAlgn="auto" hangingPunct="1">
              <a:spcAft>
                <a:spcPts val="0"/>
              </a:spcAft>
              <a:buFont typeface="Wingdings 2"/>
              <a:buChar char=""/>
              <a:defRPr/>
            </a:pPr>
            <a:r>
              <a:rPr lang="es-EC" sz="3600" b="1" dirty="0" smtClean="0">
                <a:solidFill>
                  <a:schemeClr val="accent6">
                    <a:lumMod val="50000"/>
                  </a:schemeClr>
                </a:solidFill>
                <a:latin typeface="Calibri" pitchFamily="34" charset="0"/>
              </a:rPr>
              <a:t>Para poder llenar las vacantes respectivas en las diversas actividades de la  empresa se procederá a una búsqueda de profesionales y personas con experiencia en distintos campos, los mismos que deben tener una trayectoria moral excelente y de confianza</a:t>
            </a:r>
            <a:endParaRPr lang="es-ES" sz="3600" b="1" dirty="0">
              <a:solidFill>
                <a:schemeClr val="accent6">
                  <a:lumMod val="50000"/>
                </a:schemeClr>
              </a:solidFill>
              <a:latin typeface="Calibri" pitchFamily="34" charset="0"/>
            </a:endParaRPr>
          </a:p>
        </p:txBody>
      </p:sp>
    </p:spTree>
  </p:cSld>
  <p:clrMapOvr>
    <a:masterClrMapping/>
  </p:clrMapOvr>
  <p:transition spd="slow">
    <p:plus/>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eaLnBrk="1" fontAlgn="auto" hangingPunct="1">
              <a:spcAft>
                <a:spcPts val="0"/>
              </a:spcAft>
              <a:buFont typeface="Wingdings 2"/>
              <a:buChar char=""/>
              <a:defRPr/>
            </a:pPr>
            <a:r>
              <a:rPr lang="es-EC" b="1" dirty="0" smtClean="0">
                <a:solidFill>
                  <a:schemeClr val="accent6">
                    <a:lumMod val="50000"/>
                  </a:schemeClr>
                </a:solidFill>
                <a:latin typeface="Calibri" pitchFamily="34" charset="0"/>
              </a:rPr>
              <a:t>Para siempre tener un producto de excelente calidad se trabajará con la última tecnología, es decir las mejores maquinas que nos ayuden a poder procesar  mucha más materia prima y obtener el producto terminado en menos tiempo y así siempre satisfacer la demanda y necesidades de los clientes</a:t>
            </a:r>
            <a:endParaRPr lang="es-ES" b="1" dirty="0">
              <a:solidFill>
                <a:schemeClr val="accent6">
                  <a:lumMod val="50000"/>
                </a:schemeClr>
              </a:solidFill>
              <a:latin typeface="Calibri" pitchFamily="34" charset="0"/>
            </a:endParaRPr>
          </a:p>
        </p:txBody>
      </p:sp>
    </p:spTree>
  </p:cSld>
  <p:clrMapOvr>
    <a:masterClrMapping/>
  </p:clrMapOvr>
  <p:transition spd="slow">
    <p:plus/>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857232"/>
            <a:ext cx="8991600" cy="571504"/>
          </a:xfrm>
        </p:spPr>
        <p:txBody>
          <a:bodyPr>
            <a:normAutofit fontScale="90000"/>
          </a:bodyPr>
          <a:lstStyle/>
          <a:p>
            <a:pPr eaLnBrk="1" fontAlgn="auto" hangingPunct="1">
              <a:spcAft>
                <a:spcPts val="0"/>
              </a:spcAft>
              <a:defRPr/>
            </a:pPr>
            <a:r>
              <a:rPr lang="es-EC" sz="4000" b="1" dirty="0" smtClean="0">
                <a:solidFill>
                  <a:schemeClr val="accent1">
                    <a:lumMod val="75000"/>
                  </a:schemeClr>
                </a:solidFill>
                <a:latin typeface="Calibri" pitchFamily="34" charset="0"/>
              </a:rPr>
              <a:t>EQUIPOS E INSUMOS REQUERIDOS PARA LA PRODUCCIÓN.</a:t>
            </a:r>
            <a:r>
              <a:rPr lang="es-ES" sz="4000" b="1" dirty="0" smtClean="0">
                <a:solidFill>
                  <a:schemeClr val="accent1">
                    <a:lumMod val="75000"/>
                  </a:schemeClr>
                </a:solidFill>
                <a:latin typeface="Calibri" pitchFamily="34" charset="0"/>
              </a:rPr>
              <a:t/>
            </a:r>
            <a:br>
              <a:rPr lang="es-ES" sz="4000" b="1" dirty="0" smtClean="0">
                <a:solidFill>
                  <a:schemeClr val="accent1">
                    <a:lumMod val="75000"/>
                  </a:schemeClr>
                </a:solidFill>
                <a:latin typeface="Calibri" pitchFamily="34" charset="0"/>
              </a:rPr>
            </a:br>
            <a:r>
              <a:rPr lang="es-EC" b="1" dirty="0" smtClean="0"/>
              <a:t> </a:t>
            </a:r>
            <a:r>
              <a:rPr lang="es-ES" dirty="0" smtClean="0"/>
              <a:t/>
            </a:r>
            <a:br>
              <a:rPr lang="es-ES" dirty="0" smtClean="0"/>
            </a:br>
            <a:endParaRPr lang="es-ES" dirty="0"/>
          </a:p>
        </p:txBody>
      </p:sp>
      <p:pic>
        <p:nvPicPr>
          <p:cNvPr id="87043" name="Picture 2"/>
          <p:cNvPicPr>
            <a:picLocks noGrp="1" noChangeAspect="1" noChangeArrowheads="1"/>
          </p:cNvPicPr>
          <p:nvPr>
            <p:ph idx="1"/>
          </p:nvPr>
        </p:nvPicPr>
        <p:blipFill>
          <a:blip r:embed="rId3" cstate="print"/>
          <a:srcRect/>
          <a:stretch>
            <a:fillRect/>
          </a:stretch>
        </p:blipFill>
        <p:spPr>
          <a:xfrm>
            <a:off x="1357313" y="1500188"/>
            <a:ext cx="6572250" cy="4500562"/>
          </a:xfrm>
        </p:spPr>
      </p:pic>
    </p:spTree>
  </p:cSld>
  <p:clrMapOvr>
    <a:masterClrMapping/>
  </p:clrMapOvr>
  <p:transition spd="slow">
    <p:plus/>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500042"/>
            <a:ext cx="8686800" cy="838200"/>
          </a:xfrm>
        </p:spPr>
        <p:txBody>
          <a:bodyPr/>
          <a:lstStyle/>
          <a:p>
            <a:pPr algn="ctr" eaLnBrk="1" fontAlgn="auto" hangingPunct="1">
              <a:spcAft>
                <a:spcPts val="0"/>
              </a:spcAft>
              <a:defRPr/>
            </a:pPr>
            <a:r>
              <a:rPr lang="es-EC" sz="4400" b="1" dirty="0" smtClean="0">
                <a:solidFill>
                  <a:schemeClr val="accent1">
                    <a:lumMod val="75000"/>
                  </a:schemeClr>
                </a:solidFill>
                <a:latin typeface="Calibri" pitchFamily="34" charset="0"/>
              </a:rPr>
              <a:t>Activos Necesarios</a:t>
            </a:r>
            <a:endParaRPr lang="es-ES" sz="4400" b="1" dirty="0">
              <a:solidFill>
                <a:schemeClr val="accent1">
                  <a:lumMod val="75000"/>
                </a:schemeClr>
              </a:solidFill>
              <a:latin typeface="Calibri" pitchFamily="34" charset="0"/>
            </a:endParaRPr>
          </a:p>
        </p:txBody>
      </p:sp>
      <p:pic>
        <p:nvPicPr>
          <p:cNvPr id="88067" name="Picture 2"/>
          <p:cNvPicPr>
            <a:picLocks noGrp="1" noChangeAspect="1" noChangeArrowheads="1"/>
          </p:cNvPicPr>
          <p:nvPr>
            <p:ph idx="1"/>
          </p:nvPr>
        </p:nvPicPr>
        <p:blipFill>
          <a:blip r:embed="rId3" cstate="print"/>
          <a:srcRect/>
          <a:stretch>
            <a:fillRect/>
          </a:stretch>
        </p:blipFill>
        <p:spPr>
          <a:xfrm>
            <a:off x="1000125" y="1643063"/>
            <a:ext cx="7072313" cy="4643437"/>
          </a:xfrm>
        </p:spPr>
      </p:pic>
    </p:spTree>
  </p:cSld>
  <p:clrMapOvr>
    <a:masterClrMapping/>
  </p:clrMapOvr>
  <p:transition spd="slow">
    <p:plus/>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eaLnBrk="1" fontAlgn="auto" hangingPunct="1">
              <a:spcAft>
                <a:spcPts val="0"/>
              </a:spcAft>
              <a:defRPr/>
            </a:pPr>
            <a:r>
              <a:rPr lang="es-EC" sz="4000" b="1" dirty="0" smtClean="0">
                <a:solidFill>
                  <a:schemeClr val="accent1">
                    <a:lumMod val="75000"/>
                  </a:schemeClr>
                </a:solidFill>
                <a:latin typeface="Calibri" pitchFamily="34" charset="0"/>
              </a:rPr>
              <a:t>Equipo de Oficina y Mobiliarios</a:t>
            </a:r>
            <a:endParaRPr lang="es-ES" sz="4000" b="1" dirty="0">
              <a:solidFill>
                <a:schemeClr val="accent1">
                  <a:lumMod val="75000"/>
                </a:schemeClr>
              </a:solidFill>
              <a:latin typeface="Calibri" pitchFamily="34" charset="0"/>
            </a:endParaRPr>
          </a:p>
        </p:txBody>
      </p:sp>
      <p:pic>
        <p:nvPicPr>
          <p:cNvPr id="89091" name="Picture 2"/>
          <p:cNvPicPr>
            <a:picLocks noGrp="1" noChangeAspect="1" noChangeArrowheads="1"/>
          </p:cNvPicPr>
          <p:nvPr>
            <p:ph idx="1"/>
          </p:nvPr>
        </p:nvPicPr>
        <p:blipFill>
          <a:blip r:embed="rId3" cstate="print"/>
          <a:srcRect/>
          <a:stretch>
            <a:fillRect/>
          </a:stretch>
        </p:blipFill>
        <p:spPr>
          <a:xfrm>
            <a:off x="642938" y="1285875"/>
            <a:ext cx="7572375" cy="4572000"/>
          </a:xfrm>
        </p:spPr>
      </p:pic>
    </p:spTree>
  </p:cSld>
  <p:clrMapOvr>
    <a:masterClrMapping/>
  </p:clrMapOvr>
  <p:transition spd="slow">
    <p:plus/>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142984"/>
            <a:ext cx="8686800" cy="152416"/>
          </a:xfrm>
        </p:spPr>
        <p:txBody>
          <a:bodyPr>
            <a:normAutofit fontScale="90000"/>
          </a:bodyPr>
          <a:lstStyle/>
          <a:p>
            <a:pPr algn="ctr" eaLnBrk="1" fontAlgn="auto" hangingPunct="1">
              <a:spcAft>
                <a:spcPts val="0"/>
              </a:spcAft>
              <a:defRPr/>
            </a:pPr>
            <a:r>
              <a:rPr lang="es-EC" b="1" dirty="0" smtClean="0">
                <a:solidFill>
                  <a:schemeClr val="accent1">
                    <a:lumMod val="75000"/>
                  </a:schemeClr>
                </a:solidFill>
              </a:rPr>
              <a:t> </a:t>
            </a:r>
            <a:r>
              <a:rPr lang="es-EC" sz="4900" b="1" dirty="0" smtClean="0">
                <a:solidFill>
                  <a:schemeClr val="accent1">
                    <a:lumMod val="75000"/>
                  </a:schemeClr>
                </a:solidFill>
                <a:latin typeface="Calibri" pitchFamily="34" charset="0"/>
              </a:rPr>
              <a:t>Depreciación y Amortización.</a:t>
            </a:r>
            <a:r>
              <a:rPr lang="es-ES" sz="4900" b="1" dirty="0" smtClean="0">
                <a:solidFill>
                  <a:schemeClr val="accent1">
                    <a:lumMod val="75000"/>
                  </a:schemeClr>
                </a:solidFill>
                <a:latin typeface="Calibri" pitchFamily="34" charset="0"/>
              </a:rPr>
              <a:t/>
            </a:r>
            <a:br>
              <a:rPr lang="es-ES" sz="4900" b="1" dirty="0" smtClean="0">
                <a:solidFill>
                  <a:schemeClr val="accent1">
                    <a:lumMod val="75000"/>
                  </a:schemeClr>
                </a:solidFill>
                <a:latin typeface="Calibri" pitchFamily="34" charset="0"/>
              </a:rPr>
            </a:br>
            <a:r>
              <a:rPr lang="es-EC" sz="4900" dirty="0" smtClean="0">
                <a:latin typeface="Calibri" pitchFamily="34" charset="0"/>
              </a:rPr>
              <a:t> </a:t>
            </a:r>
            <a:r>
              <a:rPr lang="es-ES" dirty="0" smtClean="0"/>
              <a:t/>
            </a:r>
            <a:br>
              <a:rPr lang="es-ES" dirty="0" smtClean="0"/>
            </a:br>
            <a:endParaRPr lang="es-ES" dirty="0"/>
          </a:p>
        </p:txBody>
      </p:sp>
      <p:sp>
        <p:nvSpPr>
          <p:cNvPr id="3" name="2 Marcador de contenido"/>
          <p:cNvSpPr>
            <a:spLocks noGrp="1"/>
          </p:cNvSpPr>
          <p:nvPr>
            <p:ph idx="1"/>
          </p:nvPr>
        </p:nvSpPr>
        <p:spPr/>
        <p:txBody>
          <a:bodyPr>
            <a:normAutofit/>
          </a:bodyPr>
          <a:lstStyle/>
          <a:p>
            <a:pPr algn="just" eaLnBrk="1" fontAlgn="auto" hangingPunct="1">
              <a:spcAft>
                <a:spcPts val="0"/>
              </a:spcAft>
              <a:buFont typeface="Wingdings 2"/>
              <a:buChar char=""/>
              <a:defRPr/>
            </a:pPr>
            <a:endParaRPr lang="es-EC" dirty="0" smtClean="0"/>
          </a:p>
          <a:p>
            <a:pPr algn="just" eaLnBrk="1" fontAlgn="auto" hangingPunct="1">
              <a:spcAft>
                <a:spcPts val="0"/>
              </a:spcAft>
              <a:buFont typeface="Wingdings 2"/>
              <a:buChar char=""/>
              <a:defRPr/>
            </a:pPr>
            <a:r>
              <a:rPr lang="es-EC" sz="4000" b="1" dirty="0" smtClean="0">
                <a:solidFill>
                  <a:schemeClr val="accent6">
                    <a:lumMod val="50000"/>
                  </a:schemeClr>
                </a:solidFill>
                <a:latin typeface="Calibri" pitchFamily="34" charset="0"/>
              </a:rPr>
              <a:t>La depreciación y  la amortización se refieren al cargo contable periódico que es necesario realizar con el propósito de establecer una reserva que permita reponer el valor de los activos</a:t>
            </a:r>
            <a:endParaRPr lang="es-ES" sz="4000" b="1" dirty="0">
              <a:solidFill>
                <a:schemeClr val="accent6">
                  <a:lumMod val="50000"/>
                </a:schemeClr>
              </a:solidFill>
              <a:latin typeface="Calibri" pitchFamily="34" charset="0"/>
            </a:endParaRPr>
          </a:p>
        </p:txBody>
      </p:sp>
    </p:spTree>
  </p:cSld>
  <p:clrMapOvr>
    <a:masterClrMapping/>
  </p:clrMapOvr>
  <p:transition spd="slow">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sz="3200" b="1" dirty="0" smtClean="0">
                <a:solidFill>
                  <a:schemeClr val="accent1">
                    <a:lumMod val="75000"/>
                  </a:schemeClr>
                </a:solidFill>
                <a:latin typeface="Calibri" pitchFamily="34" charset="0"/>
              </a:rPr>
              <a:t>Planteamiento del problema</a:t>
            </a:r>
            <a:endParaRPr lang="es-EC" sz="3200" b="1" dirty="0">
              <a:solidFill>
                <a:schemeClr val="accent1">
                  <a:lumMod val="75000"/>
                </a:schemeClr>
              </a:solidFill>
              <a:latin typeface="Calibri" pitchFamily="34" charset="0"/>
            </a:endParaRPr>
          </a:p>
        </p:txBody>
      </p:sp>
      <p:sp>
        <p:nvSpPr>
          <p:cNvPr id="3" name="2 Marcador de contenido"/>
          <p:cNvSpPr>
            <a:spLocks noGrp="1"/>
          </p:cNvSpPr>
          <p:nvPr>
            <p:ph idx="1"/>
          </p:nvPr>
        </p:nvSpPr>
        <p:spPr/>
        <p:txBody>
          <a:bodyPr>
            <a:normAutofit lnSpcReduction="10000"/>
          </a:bodyPr>
          <a:lstStyle/>
          <a:p>
            <a:pPr eaLnBrk="1" fontAlgn="auto" hangingPunct="1">
              <a:spcAft>
                <a:spcPts val="0"/>
              </a:spcAft>
              <a:buFont typeface="Wingdings 2"/>
              <a:buNone/>
              <a:defRPr/>
            </a:pPr>
            <a:r>
              <a:rPr lang="es-EC" sz="2800" dirty="0" smtClean="0"/>
              <a:t>Uno de los problemas fundamentales en la actualidad</a:t>
            </a:r>
          </a:p>
          <a:p>
            <a:pPr eaLnBrk="1" fontAlgn="auto" hangingPunct="1">
              <a:spcAft>
                <a:spcPts val="0"/>
              </a:spcAft>
              <a:buFont typeface="Wingdings 2"/>
              <a:buNone/>
              <a:defRPr/>
            </a:pPr>
            <a:r>
              <a:rPr lang="es-EC" sz="2800" dirty="0" smtClean="0"/>
              <a:t>es el perjuicio a la salud por el consumo excesivo de</a:t>
            </a:r>
          </a:p>
          <a:p>
            <a:pPr eaLnBrk="1" fontAlgn="auto" hangingPunct="1">
              <a:spcAft>
                <a:spcPts val="0"/>
              </a:spcAft>
              <a:buFont typeface="Wingdings 2"/>
              <a:buNone/>
              <a:defRPr/>
            </a:pPr>
            <a:r>
              <a:rPr lang="es-EC" sz="2800" dirty="0" smtClean="0"/>
              <a:t>Café, ya que puede producir irritabilidad nerviosa,</a:t>
            </a:r>
          </a:p>
          <a:p>
            <a:pPr eaLnBrk="1" fontAlgn="auto" hangingPunct="1">
              <a:spcAft>
                <a:spcPts val="0"/>
              </a:spcAft>
              <a:buFont typeface="Wingdings 2"/>
              <a:buNone/>
              <a:defRPr/>
            </a:pPr>
            <a:r>
              <a:rPr lang="es-EC" sz="2800" dirty="0" smtClean="0"/>
              <a:t>ansiedad y dolores de cabeza, y no lo pueden consumir</a:t>
            </a:r>
          </a:p>
          <a:p>
            <a:pPr eaLnBrk="1" fontAlgn="auto" hangingPunct="1">
              <a:spcAft>
                <a:spcPts val="0"/>
              </a:spcAft>
              <a:buFont typeface="Wingdings 2"/>
              <a:buNone/>
              <a:defRPr/>
            </a:pPr>
            <a:r>
              <a:rPr lang="es-EC" sz="2800" dirty="0" smtClean="0"/>
              <a:t>en cantidad las mujeres embarazadas y niños por la</a:t>
            </a:r>
          </a:p>
          <a:p>
            <a:pPr eaLnBrk="1" fontAlgn="auto" hangingPunct="1">
              <a:spcAft>
                <a:spcPts val="0"/>
              </a:spcAft>
              <a:buFont typeface="Wingdings 2"/>
              <a:buNone/>
              <a:defRPr/>
            </a:pPr>
            <a:r>
              <a:rPr lang="es-EC" sz="2800" dirty="0" smtClean="0"/>
              <a:t>cafeína que contiene.</a:t>
            </a:r>
          </a:p>
          <a:p>
            <a:pPr eaLnBrk="1" fontAlgn="auto" hangingPunct="1">
              <a:spcAft>
                <a:spcPts val="0"/>
              </a:spcAft>
              <a:buFont typeface="Wingdings 2"/>
              <a:buNone/>
              <a:defRPr/>
            </a:pPr>
            <a:r>
              <a:rPr lang="es-EC" sz="2800" dirty="0" smtClean="0"/>
              <a:t>Además por ser un producto masivo y de gran rotación</a:t>
            </a:r>
          </a:p>
          <a:p>
            <a:pPr eaLnBrk="1" fontAlgn="auto" hangingPunct="1">
              <a:spcAft>
                <a:spcPts val="0"/>
              </a:spcAft>
              <a:buFont typeface="Wingdings 2"/>
              <a:buNone/>
              <a:defRPr/>
            </a:pPr>
            <a:r>
              <a:rPr lang="es-EC" sz="2800" dirty="0" smtClean="0"/>
              <a:t>no se han abarcado otras líneas de mercado para un</a:t>
            </a:r>
          </a:p>
          <a:p>
            <a:pPr eaLnBrk="1" fontAlgn="auto" hangingPunct="1">
              <a:spcAft>
                <a:spcPts val="0"/>
              </a:spcAft>
              <a:buFont typeface="Wingdings 2"/>
              <a:buNone/>
              <a:defRPr/>
            </a:pPr>
            <a:r>
              <a:rPr lang="es-EC" sz="2800" dirty="0" smtClean="0"/>
              <a:t>rápido acceso y consumo individual.</a:t>
            </a:r>
          </a:p>
          <a:p>
            <a:pPr eaLnBrk="1" fontAlgn="auto" hangingPunct="1">
              <a:spcAft>
                <a:spcPts val="0"/>
              </a:spcAft>
              <a:buFont typeface="Wingdings 2"/>
              <a:buNone/>
              <a:defRPr/>
            </a:pPr>
            <a:endParaRPr lang="es-EC" sz="2800" dirty="0"/>
          </a:p>
        </p:txBody>
      </p:sp>
    </p:spTree>
  </p:cSld>
  <p:clrMapOvr>
    <a:masterClrMapping/>
  </p:clrMapOvr>
  <p:transition spd="slow">
    <p:plus/>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285875"/>
            <a:ext cx="8686800" cy="4794250"/>
          </a:xfrm>
        </p:spPr>
        <p:txBody>
          <a:bodyPr>
            <a:normAutofit/>
          </a:bodyPr>
          <a:lstStyle/>
          <a:p>
            <a:pPr eaLnBrk="1" fontAlgn="auto" hangingPunct="1">
              <a:spcAft>
                <a:spcPts val="0"/>
              </a:spcAft>
              <a:buFont typeface="Wingdings 2"/>
              <a:buChar char=""/>
              <a:defRPr/>
            </a:pPr>
            <a:r>
              <a:rPr lang="es-EC" b="1" dirty="0" smtClean="0">
                <a:solidFill>
                  <a:schemeClr val="accent6">
                    <a:lumMod val="50000"/>
                  </a:schemeClr>
                </a:solidFill>
                <a:latin typeface="Calibri" pitchFamily="34" charset="0"/>
              </a:rPr>
              <a:t>Para el caso particular de la empresa:</a:t>
            </a:r>
            <a:endParaRPr lang="es-ES" b="1" dirty="0" smtClean="0">
              <a:solidFill>
                <a:schemeClr val="accent6">
                  <a:lumMod val="50000"/>
                </a:schemeClr>
              </a:solidFill>
              <a:latin typeface="Calibri" pitchFamily="34" charset="0"/>
            </a:endParaRPr>
          </a:p>
          <a:p>
            <a:pPr eaLnBrk="1" fontAlgn="auto" hangingPunct="1">
              <a:spcAft>
                <a:spcPts val="0"/>
              </a:spcAft>
              <a:buFont typeface="Wingdings 2"/>
              <a:buChar char=""/>
              <a:defRPr/>
            </a:pPr>
            <a:r>
              <a:rPr lang="es-EC" b="1" dirty="0" smtClean="0">
                <a:solidFill>
                  <a:schemeClr val="accent6">
                    <a:lumMod val="50000"/>
                  </a:schemeClr>
                </a:solidFill>
                <a:latin typeface="Calibri" pitchFamily="34" charset="0"/>
              </a:rPr>
              <a:t>10 años para maquinaria</a:t>
            </a:r>
            <a:endParaRPr lang="es-ES" b="1" dirty="0" smtClean="0">
              <a:solidFill>
                <a:schemeClr val="accent6">
                  <a:lumMod val="50000"/>
                </a:schemeClr>
              </a:solidFill>
              <a:latin typeface="Calibri" pitchFamily="34" charset="0"/>
            </a:endParaRPr>
          </a:p>
          <a:p>
            <a:pPr eaLnBrk="1" fontAlgn="auto" hangingPunct="1">
              <a:spcAft>
                <a:spcPts val="0"/>
              </a:spcAft>
              <a:buFont typeface="Wingdings 2"/>
              <a:buChar char=""/>
              <a:defRPr/>
            </a:pPr>
            <a:r>
              <a:rPr lang="es-EC" b="1" dirty="0" smtClean="0">
                <a:solidFill>
                  <a:schemeClr val="accent6">
                    <a:lumMod val="50000"/>
                  </a:schemeClr>
                </a:solidFill>
                <a:latin typeface="Calibri" pitchFamily="34" charset="0"/>
              </a:rPr>
              <a:t>10 años para mobiliario y equipo de oficina</a:t>
            </a:r>
            <a:endParaRPr lang="es-ES" b="1" dirty="0" smtClean="0">
              <a:solidFill>
                <a:schemeClr val="accent6">
                  <a:lumMod val="50000"/>
                </a:schemeClr>
              </a:solidFill>
              <a:latin typeface="Calibri" pitchFamily="34" charset="0"/>
            </a:endParaRPr>
          </a:p>
          <a:p>
            <a:pPr eaLnBrk="1" fontAlgn="auto" hangingPunct="1">
              <a:spcAft>
                <a:spcPts val="0"/>
              </a:spcAft>
              <a:buFont typeface="Wingdings 2"/>
              <a:buChar char=""/>
              <a:defRPr/>
            </a:pPr>
            <a:r>
              <a:rPr lang="es-EC" b="1" dirty="0" smtClean="0">
                <a:solidFill>
                  <a:schemeClr val="accent6">
                    <a:lumMod val="50000"/>
                  </a:schemeClr>
                </a:solidFill>
                <a:latin typeface="Calibri" pitchFamily="34" charset="0"/>
              </a:rPr>
              <a:t>5 años para vehículos</a:t>
            </a:r>
            <a:endParaRPr lang="es-ES" b="1" dirty="0" smtClean="0">
              <a:solidFill>
                <a:schemeClr val="accent6">
                  <a:lumMod val="50000"/>
                </a:schemeClr>
              </a:solidFill>
              <a:latin typeface="Calibri" pitchFamily="34" charset="0"/>
            </a:endParaRPr>
          </a:p>
          <a:p>
            <a:pPr eaLnBrk="1" fontAlgn="auto" hangingPunct="1">
              <a:spcAft>
                <a:spcPts val="0"/>
              </a:spcAft>
              <a:buFont typeface="Wingdings 2"/>
              <a:buChar char=""/>
              <a:defRPr/>
            </a:pPr>
            <a:r>
              <a:rPr lang="es-EC" b="1" dirty="0" smtClean="0">
                <a:solidFill>
                  <a:schemeClr val="accent6">
                    <a:lumMod val="50000"/>
                  </a:schemeClr>
                </a:solidFill>
                <a:latin typeface="Calibri" pitchFamily="34" charset="0"/>
              </a:rPr>
              <a:t>5 años para gastos pre-operativos: constitución, investigación, permisos, organización.</a:t>
            </a:r>
            <a:endParaRPr lang="es-ES" b="1" dirty="0" smtClean="0">
              <a:solidFill>
                <a:schemeClr val="accent6">
                  <a:lumMod val="50000"/>
                </a:schemeClr>
              </a:solidFill>
              <a:latin typeface="Calibri" pitchFamily="34" charset="0"/>
            </a:endParaRPr>
          </a:p>
          <a:p>
            <a:pPr eaLnBrk="1" fontAlgn="auto" hangingPunct="1">
              <a:spcAft>
                <a:spcPts val="0"/>
              </a:spcAft>
              <a:buFont typeface="Wingdings 2"/>
              <a:buChar char=""/>
              <a:defRPr/>
            </a:pPr>
            <a:r>
              <a:rPr lang="es-EC" b="1" dirty="0" smtClean="0">
                <a:solidFill>
                  <a:schemeClr val="accent6">
                    <a:lumMod val="50000"/>
                  </a:schemeClr>
                </a:solidFill>
                <a:latin typeface="Calibri" pitchFamily="34" charset="0"/>
              </a:rPr>
              <a:t>3 años para equipo de computación.</a:t>
            </a:r>
            <a:endParaRPr lang="es-ES" b="1" dirty="0" smtClean="0">
              <a:solidFill>
                <a:schemeClr val="accent6">
                  <a:lumMod val="50000"/>
                </a:schemeClr>
              </a:solidFill>
              <a:latin typeface="Calibri" pitchFamily="34" charset="0"/>
            </a:endParaRPr>
          </a:p>
          <a:p>
            <a:pPr eaLnBrk="1" fontAlgn="auto" hangingPunct="1">
              <a:spcAft>
                <a:spcPts val="0"/>
              </a:spcAft>
              <a:buFont typeface="Wingdings 2"/>
              <a:buChar char=""/>
              <a:defRPr/>
            </a:pPr>
            <a:endParaRPr lang="es-ES" dirty="0" smtClean="0"/>
          </a:p>
          <a:p>
            <a:pPr eaLnBrk="1" fontAlgn="auto" hangingPunct="1">
              <a:spcAft>
                <a:spcPts val="0"/>
              </a:spcAft>
              <a:buFont typeface="Wingdings 2"/>
              <a:buChar char=""/>
              <a:defRPr/>
            </a:pPr>
            <a:endParaRPr lang="es-ES" dirty="0"/>
          </a:p>
        </p:txBody>
      </p:sp>
    </p:spTree>
  </p:cSld>
  <p:clrMapOvr>
    <a:masterClrMapping/>
  </p:clrMapOvr>
  <p:transition spd="slow">
    <p:plus/>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000108"/>
            <a:ext cx="8686800" cy="295292"/>
          </a:xfrm>
        </p:spPr>
        <p:txBody>
          <a:bodyPr>
            <a:normAutofit fontScale="90000"/>
          </a:bodyPr>
          <a:lstStyle/>
          <a:p>
            <a:pPr algn="ctr" eaLnBrk="1" fontAlgn="auto" hangingPunct="1">
              <a:spcAft>
                <a:spcPts val="0"/>
              </a:spcAft>
              <a:defRPr/>
            </a:pPr>
            <a:r>
              <a:rPr lang="es-EC" sz="4400" b="1" dirty="0" smtClean="0">
                <a:solidFill>
                  <a:schemeClr val="accent1">
                    <a:lumMod val="75000"/>
                  </a:schemeClr>
                </a:solidFill>
                <a:latin typeface="Calibri" pitchFamily="34" charset="0"/>
              </a:rPr>
              <a:t>Insumos necesarios para la producción.</a:t>
            </a:r>
            <a:r>
              <a:rPr lang="es-ES" sz="4400" dirty="0" smtClean="0">
                <a:solidFill>
                  <a:schemeClr val="accent1">
                    <a:lumMod val="75000"/>
                  </a:schemeClr>
                </a:solidFill>
                <a:latin typeface="Calibri" pitchFamily="34" charset="0"/>
              </a:rPr>
              <a:t/>
            </a:r>
            <a:br>
              <a:rPr lang="es-ES" sz="4400" dirty="0" smtClean="0">
                <a:solidFill>
                  <a:schemeClr val="accent1">
                    <a:lumMod val="75000"/>
                  </a:schemeClr>
                </a:solidFill>
                <a:latin typeface="Calibri" pitchFamily="34" charset="0"/>
              </a:rPr>
            </a:br>
            <a:r>
              <a:rPr lang="es-EC" b="1" dirty="0" smtClean="0"/>
              <a:t> </a:t>
            </a:r>
            <a:r>
              <a:rPr lang="es-ES" dirty="0" smtClean="0"/>
              <a:t/>
            </a:r>
            <a:br>
              <a:rPr lang="es-ES" dirty="0" smtClean="0"/>
            </a:br>
            <a:endParaRPr lang="es-ES" dirty="0"/>
          </a:p>
        </p:txBody>
      </p:sp>
      <p:sp>
        <p:nvSpPr>
          <p:cNvPr id="3" name="2 Marcador de contenido"/>
          <p:cNvSpPr>
            <a:spLocks noGrp="1"/>
          </p:cNvSpPr>
          <p:nvPr>
            <p:ph idx="1"/>
          </p:nvPr>
        </p:nvSpPr>
        <p:spPr/>
        <p:txBody>
          <a:bodyPr>
            <a:normAutofit/>
          </a:bodyPr>
          <a:lstStyle/>
          <a:p>
            <a:pPr eaLnBrk="1" fontAlgn="auto" hangingPunct="1">
              <a:spcAft>
                <a:spcPts val="0"/>
              </a:spcAft>
              <a:buFont typeface="Wingdings 2"/>
              <a:buChar char=""/>
              <a:defRPr/>
            </a:pPr>
            <a:endParaRPr lang="es-EC" dirty="0" smtClean="0"/>
          </a:p>
          <a:p>
            <a:pPr algn="just" eaLnBrk="1" fontAlgn="auto" hangingPunct="1">
              <a:spcAft>
                <a:spcPts val="0"/>
              </a:spcAft>
              <a:buFont typeface="Wingdings 2"/>
              <a:buChar char=""/>
              <a:defRPr/>
            </a:pPr>
            <a:r>
              <a:rPr lang="es-EC" dirty="0" smtClean="0"/>
              <a:t> </a:t>
            </a:r>
            <a:r>
              <a:rPr lang="es-EC" sz="4000" b="1" dirty="0" smtClean="0">
                <a:solidFill>
                  <a:schemeClr val="accent6">
                    <a:lumMod val="50000"/>
                  </a:schemeClr>
                </a:solidFill>
                <a:latin typeface="Calibri" pitchFamily="34" charset="0"/>
              </a:rPr>
              <a:t>Para producir este tipo de bebida principalmente se utilizaran como materias primas el café y la soya los mismos que serán de cosechas nacionales.</a:t>
            </a:r>
            <a:endParaRPr lang="es-ES" sz="4000" b="1" dirty="0">
              <a:solidFill>
                <a:schemeClr val="accent6">
                  <a:lumMod val="50000"/>
                </a:schemeClr>
              </a:solidFill>
              <a:latin typeface="Calibri" pitchFamily="34" charset="0"/>
            </a:endParaRPr>
          </a:p>
        </p:txBody>
      </p:sp>
    </p:spTree>
  </p:cSld>
  <p:clrMapOvr>
    <a:masterClrMapping/>
  </p:clrMapOvr>
  <p:transition spd="slow">
    <p:plus/>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eaLnBrk="1" fontAlgn="auto" hangingPunct="1">
              <a:spcAft>
                <a:spcPts val="0"/>
              </a:spcAft>
              <a:buFont typeface="Wingdings 2"/>
              <a:buChar char=""/>
              <a:defRPr/>
            </a:pPr>
            <a:endParaRPr lang="es-EC" dirty="0" smtClean="0"/>
          </a:p>
          <a:p>
            <a:pPr algn="just" eaLnBrk="1" fontAlgn="auto" hangingPunct="1">
              <a:spcAft>
                <a:spcPts val="0"/>
              </a:spcAft>
              <a:buFont typeface="Wingdings 2"/>
              <a:buChar char=""/>
              <a:defRPr/>
            </a:pPr>
            <a:r>
              <a:rPr lang="es-EC" dirty="0" smtClean="0"/>
              <a:t> </a:t>
            </a:r>
            <a:r>
              <a:rPr lang="es-EC" sz="4400" b="1" dirty="0" smtClean="0">
                <a:solidFill>
                  <a:schemeClr val="accent6">
                    <a:lumMod val="50000"/>
                  </a:schemeClr>
                </a:solidFill>
                <a:latin typeface="Calibri" pitchFamily="34" charset="0"/>
              </a:rPr>
              <a:t>Entre  las siguientes características que se deben observar y detectar en la compra de materia prima y suministro, destacamos las siguientes: </a:t>
            </a:r>
            <a:endParaRPr lang="es-ES" sz="4400" b="1" dirty="0">
              <a:solidFill>
                <a:schemeClr val="accent6">
                  <a:lumMod val="50000"/>
                </a:schemeClr>
              </a:solidFill>
              <a:latin typeface="Calibri" pitchFamily="34" charset="0"/>
            </a:endParaRPr>
          </a:p>
        </p:txBody>
      </p:sp>
    </p:spTree>
  </p:cSld>
  <p:clrMapOvr>
    <a:masterClrMapping/>
  </p:clrMapOvr>
  <p:transition spd="slow">
    <p:plus/>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eaLnBrk="1" fontAlgn="auto" hangingPunct="1">
              <a:spcAft>
                <a:spcPts val="0"/>
              </a:spcAft>
              <a:buFont typeface="Wingdings 2"/>
              <a:buChar char=""/>
              <a:defRPr/>
            </a:pPr>
            <a:endParaRPr lang="es-EC" dirty="0" smtClean="0"/>
          </a:p>
          <a:p>
            <a:pPr algn="just" eaLnBrk="1" fontAlgn="auto" hangingPunct="1">
              <a:spcAft>
                <a:spcPts val="0"/>
              </a:spcAft>
              <a:buFont typeface="Wingdings 2"/>
              <a:buChar char=""/>
              <a:defRPr/>
            </a:pPr>
            <a:r>
              <a:rPr lang="es-EC" sz="4400" b="1" dirty="0" smtClean="0">
                <a:solidFill>
                  <a:schemeClr val="accent6">
                    <a:lumMod val="50000"/>
                  </a:schemeClr>
                </a:solidFill>
                <a:latin typeface="Calibri" pitchFamily="34" charset="0"/>
              </a:rPr>
              <a:t>La materia prima; tanto el café como la soya debe ser fresca de excelente calidad y a buen precio.</a:t>
            </a:r>
            <a:endParaRPr lang="es-ES" sz="4400" b="1" dirty="0" smtClean="0">
              <a:solidFill>
                <a:schemeClr val="accent6">
                  <a:lumMod val="50000"/>
                </a:schemeClr>
              </a:solidFill>
              <a:latin typeface="Calibri" pitchFamily="34" charset="0"/>
            </a:endParaRPr>
          </a:p>
          <a:p>
            <a:pPr eaLnBrk="1" fontAlgn="auto" hangingPunct="1">
              <a:spcAft>
                <a:spcPts val="0"/>
              </a:spcAft>
              <a:buFont typeface="Wingdings 2"/>
              <a:buChar char=""/>
              <a:defRPr/>
            </a:pPr>
            <a:endParaRPr lang="es-ES" dirty="0"/>
          </a:p>
        </p:txBody>
      </p:sp>
    </p:spTree>
  </p:cSld>
  <p:clrMapOvr>
    <a:masterClrMapping/>
  </p:clrMapOvr>
  <p:transition spd="slow">
    <p:plus/>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lnSpcReduction="10000"/>
          </a:bodyPr>
          <a:lstStyle/>
          <a:p>
            <a:pPr eaLnBrk="1" fontAlgn="auto" hangingPunct="1">
              <a:spcAft>
                <a:spcPts val="0"/>
              </a:spcAft>
              <a:buFont typeface="Wingdings 2"/>
              <a:buChar char=""/>
              <a:defRPr/>
            </a:pPr>
            <a:endParaRPr lang="es-EC" dirty="0" smtClean="0"/>
          </a:p>
          <a:p>
            <a:pPr algn="just" eaLnBrk="1" fontAlgn="auto" hangingPunct="1">
              <a:spcAft>
                <a:spcPts val="0"/>
              </a:spcAft>
              <a:buFont typeface="Wingdings 2"/>
              <a:buChar char=""/>
              <a:defRPr/>
            </a:pPr>
            <a:r>
              <a:rPr lang="es-EC" sz="4400" b="1" dirty="0" smtClean="0">
                <a:solidFill>
                  <a:schemeClr val="accent6">
                    <a:lumMod val="50000"/>
                  </a:schemeClr>
                </a:solidFill>
                <a:latin typeface="Calibri" pitchFamily="34" charset="0"/>
              </a:rPr>
              <a:t>Para evitar incurrir en costos excesivos se necesita que la fabrica se encuentre en la Av. Juan Tanca Marengo, y así la distribución al consumidor será más eficiente y eficaz.</a:t>
            </a:r>
            <a:endParaRPr lang="es-ES" sz="4400" b="1" dirty="0" smtClean="0">
              <a:solidFill>
                <a:schemeClr val="accent6">
                  <a:lumMod val="50000"/>
                </a:schemeClr>
              </a:solidFill>
              <a:latin typeface="Calibri" pitchFamily="34" charset="0"/>
            </a:endParaRPr>
          </a:p>
          <a:p>
            <a:pPr eaLnBrk="1" fontAlgn="auto" hangingPunct="1">
              <a:spcAft>
                <a:spcPts val="0"/>
              </a:spcAft>
              <a:buFont typeface="Wingdings 2"/>
              <a:buChar char=""/>
              <a:defRPr/>
            </a:pPr>
            <a:endParaRPr lang="es-ES" sz="4400" dirty="0">
              <a:latin typeface="Calibri" pitchFamily="34" charset="0"/>
            </a:endParaRPr>
          </a:p>
        </p:txBody>
      </p:sp>
    </p:spTree>
  </p:cSld>
  <p:clrMapOvr>
    <a:masterClrMapping/>
  </p:clrMapOvr>
  <p:transition spd="slow">
    <p:plus/>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071563"/>
            <a:ext cx="8686800" cy="5008562"/>
          </a:xfrm>
        </p:spPr>
        <p:txBody>
          <a:bodyPr>
            <a:normAutofit/>
          </a:bodyPr>
          <a:lstStyle/>
          <a:p>
            <a:pPr eaLnBrk="1" fontAlgn="auto" hangingPunct="1">
              <a:spcAft>
                <a:spcPts val="0"/>
              </a:spcAft>
              <a:buFont typeface="Wingdings 2"/>
              <a:buChar char=""/>
              <a:defRPr/>
            </a:pPr>
            <a:endParaRPr lang="es-EC" dirty="0" smtClean="0"/>
          </a:p>
          <a:p>
            <a:pPr algn="just" eaLnBrk="1" fontAlgn="auto" hangingPunct="1">
              <a:spcAft>
                <a:spcPts val="0"/>
              </a:spcAft>
              <a:buFont typeface="Wingdings 2"/>
              <a:buChar char=""/>
              <a:defRPr/>
            </a:pPr>
            <a:r>
              <a:rPr lang="es-EC" sz="4400" b="1" dirty="0" smtClean="0">
                <a:solidFill>
                  <a:schemeClr val="accent6">
                    <a:lumMod val="50000"/>
                  </a:schemeClr>
                </a:solidFill>
                <a:latin typeface="Calibri" pitchFamily="34" charset="0"/>
              </a:rPr>
              <a:t>Para evitar incurrir en costos excesivos se necesita que la fabrica se encuentre en la Av. Juan Tanca Marengo, y así la distribución al consumidor será más eficiente y eficaz.</a:t>
            </a:r>
            <a:endParaRPr lang="es-ES" sz="4400" b="1" dirty="0" smtClean="0">
              <a:solidFill>
                <a:schemeClr val="accent6">
                  <a:lumMod val="50000"/>
                </a:schemeClr>
              </a:solidFill>
              <a:latin typeface="Calibri" pitchFamily="34" charset="0"/>
            </a:endParaRPr>
          </a:p>
          <a:p>
            <a:pPr eaLnBrk="1" fontAlgn="auto" hangingPunct="1">
              <a:spcAft>
                <a:spcPts val="0"/>
              </a:spcAft>
              <a:buFont typeface="Wingdings 2"/>
              <a:buChar char=""/>
              <a:defRPr/>
            </a:pPr>
            <a:endParaRPr lang="es-ES" dirty="0"/>
          </a:p>
        </p:txBody>
      </p:sp>
    </p:spTree>
  </p:cSld>
  <p:clrMapOvr>
    <a:masterClrMapping/>
  </p:clrMapOvr>
  <p:transition spd="slow">
    <p:plus/>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71480"/>
            <a:ext cx="7643866" cy="4643470"/>
          </a:xfrm>
        </p:spPr>
        <p:txBody>
          <a:bodyPr/>
          <a:lstStyle/>
          <a:p>
            <a:pPr algn="ctr" eaLnBrk="1" hangingPunct="1">
              <a:defRPr/>
            </a:pPr>
            <a:r>
              <a:rPr lang="es-EC" sz="6000" b="1" dirty="0" smtClean="0">
                <a:solidFill>
                  <a:schemeClr val="accent1">
                    <a:lumMod val="75000"/>
                  </a:schemeClr>
                </a:solidFill>
                <a:latin typeface="Calibri" pitchFamily="34" charset="0"/>
              </a:rPr>
              <a:t/>
            </a:r>
            <a:br>
              <a:rPr lang="es-EC" sz="6000" b="1" dirty="0" smtClean="0">
                <a:solidFill>
                  <a:schemeClr val="accent1">
                    <a:lumMod val="75000"/>
                  </a:schemeClr>
                </a:solidFill>
                <a:latin typeface="Calibri" pitchFamily="34" charset="0"/>
              </a:rPr>
            </a:br>
            <a:r>
              <a:rPr lang="es-EC" sz="8800" b="1" dirty="0" smtClean="0">
                <a:solidFill>
                  <a:schemeClr val="accent1">
                    <a:lumMod val="75000"/>
                  </a:schemeClr>
                </a:solidFill>
                <a:latin typeface="Calibri" pitchFamily="34" charset="0"/>
              </a:rPr>
              <a:t>ESTUDIO </a:t>
            </a:r>
            <a:br>
              <a:rPr lang="es-EC" sz="8800" b="1" dirty="0" smtClean="0">
                <a:solidFill>
                  <a:schemeClr val="accent1">
                    <a:lumMod val="75000"/>
                  </a:schemeClr>
                </a:solidFill>
                <a:latin typeface="Calibri" pitchFamily="34" charset="0"/>
              </a:rPr>
            </a:br>
            <a:r>
              <a:rPr lang="es-EC" sz="8800" b="1" dirty="0" smtClean="0">
                <a:solidFill>
                  <a:schemeClr val="accent1">
                    <a:lumMod val="75000"/>
                  </a:schemeClr>
                </a:solidFill>
                <a:latin typeface="Calibri" pitchFamily="34" charset="0"/>
              </a:rPr>
              <a:t>FINANCIERO</a:t>
            </a:r>
            <a:endParaRPr lang="es-EC" sz="6000" b="1" dirty="0">
              <a:solidFill>
                <a:schemeClr val="accent1">
                  <a:lumMod val="75000"/>
                </a:schemeClr>
              </a:solidFill>
              <a:latin typeface="Calibri" pitchFamily="34" charset="0"/>
            </a:endParaRPr>
          </a:p>
        </p:txBody>
      </p:sp>
    </p:spTree>
  </p:cSld>
  <p:clrMapOvr>
    <a:masterClrMapping/>
  </p:clrMapOvr>
  <p:transition spd="med">
    <p:blinds dir="vert"/>
    <p:sndAc>
      <p:stSnd>
        <p:snd r:embed="rId2" name="cashreg.wav"/>
      </p:stSnd>
    </p:sndAc>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57166"/>
            <a:ext cx="8686800" cy="838200"/>
          </a:xfrm>
        </p:spPr>
        <p:txBody>
          <a:bodyPr/>
          <a:lstStyle/>
          <a:p>
            <a:pPr algn="ctr" eaLnBrk="1" hangingPunct="1">
              <a:defRPr/>
            </a:pPr>
            <a:r>
              <a:rPr lang="es-EC" sz="4000" dirty="0" smtClean="0">
                <a:solidFill>
                  <a:schemeClr val="accent1">
                    <a:lumMod val="50000"/>
                  </a:schemeClr>
                </a:solidFill>
              </a:rPr>
              <a:t>INVERSIONES DEL PROYECTO</a:t>
            </a:r>
            <a:endParaRPr lang="es-EC" sz="4000" dirty="0"/>
          </a:p>
        </p:txBody>
      </p:sp>
      <p:pic>
        <p:nvPicPr>
          <p:cNvPr id="4" name="Picture 2"/>
          <p:cNvPicPr>
            <a:picLocks noGrp="1" noChangeAspect="1" noChangeArrowheads="1"/>
          </p:cNvPicPr>
          <p:nvPr>
            <p:ph idx="1"/>
          </p:nvPr>
        </p:nvPicPr>
        <p:blipFill>
          <a:blip r:embed="rId2" cstate="print"/>
          <a:srcRect/>
          <a:stretch>
            <a:fillRect/>
          </a:stretch>
        </p:blipFill>
        <p:spPr>
          <a:xfrm>
            <a:off x="1857375" y="1143000"/>
            <a:ext cx="5000625" cy="5619750"/>
          </a:xfr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85728"/>
            <a:ext cx="8686800" cy="838200"/>
          </a:xfrm>
        </p:spPr>
        <p:txBody>
          <a:bodyPr/>
          <a:lstStyle/>
          <a:p>
            <a:pPr algn="ctr" eaLnBrk="1" hangingPunct="1">
              <a:defRPr/>
            </a:pPr>
            <a:r>
              <a:rPr lang="es-EC" dirty="0" smtClean="0">
                <a:solidFill>
                  <a:schemeClr val="accent1">
                    <a:lumMod val="50000"/>
                  </a:schemeClr>
                </a:solidFill>
              </a:rPr>
              <a:t>COSTOS DIRECTOS</a:t>
            </a:r>
            <a:endParaRPr lang="es-EC" dirty="0">
              <a:solidFill>
                <a:schemeClr val="accent1">
                  <a:lumMod val="50000"/>
                </a:schemeClr>
              </a:solidFill>
            </a:endParaRPr>
          </a:p>
        </p:txBody>
      </p:sp>
      <p:pic>
        <p:nvPicPr>
          <p:cNvPr id="2050" name="Picture 2"/>
          <p:cNvPicPr>
            <a:picLocks noChangeAspect="1" noChangeArrowheads="1"/>
          </p:cNvPicPr>
          <p:nvPr/>
        </p:nvPicPr>
        <p:blipFill>
          <a:blip r:embed="rId2" cstate="print"/>
          <a:srcRect/>
          <a:stretch>
            <a:fillRect/>
          </a:stretch>
        </p:blipFill>
        <p:spPr bwMode="auto">
          <a:xfrm>
            <a:off x="1357313" y="1428750"/>
            <a:ext cx="6862762" cy="207168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357313" y="4071938"/>
            <a:ext cx="6715125" cy="2181225"/>
          </a:xfrm>
          <a:prstGeom prst="rect">
            <a:avLst/>
          </a:prstGeom>
          <a:noFill/>
          <a:ln w="9525">
            <a:noFill/>
            <a:miter lim="800000"/>
            <a:headEnd/>
            <a:tailEnd/>
          </a:ln>
        </p:spPr>
      </p:pic>
      <p:sp>
        <p:nvSpPr>
          <p:cNvPr id="6" name="1 Título"/>
          <p:cNvSpPr txBox="1">
            <a:spLocks/>
          </p:cNvSpPr>
          <p:nvPr/>
        </p:nvSpPr>
        <p:spPr>
          <a:xfrm>
            <a:off x="214282" y="3500438"/>
            <a:ext cx="8686800" cy="838200"/>
          </a:xfrm>
          <a:prstGeom prst="rect">
            <a:avLst/>
          </a:prstGeom>
        </p:spPr>
        <p:txBody>
          <a:bodyPr anchor="ctr">
            <a:normAutofit/>
          </a:bodyPr>
          <a:lstStyle/>
          <a:p>
            <a:pPr algn="ctr" fontAlgn="auto">
              <a:spcAft>
                <a:spcPts val="0"/>
              </a:spcAft>
              <a:defRPr/>
            </a:pPr>
            <a:r>
              <a:rPr lang="es-EC" sz="1600" b="1" cap="all" dirty="0">
                <a:effectLst>
                  <a:reflection blurRad="12700" stA="48000" endA="300" endPos="55000" dir="5400000" sy="-90000" algn="bl" rotWithShape="0"/>
                </a:effectLst>
                <a:ea typeface="+mj-ea"/>
              </a:rPr>
              <a:t>Mano de obra directa</a:t>
            </a:r>
            <a:endParaRPr lang="es-EC" sz="1600" b="1" cap="all" dirty="0">
              <a:effectLst>
                <a:reflection blurRad="12700" stA="48000" endA="300" endPos="55000" dir="5400000" sy="-90000" algn="bl" rotWithShape="0"/>
              </a:effectLst>
              <a:ea typeface="+mj-ea"/>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randombar(horizont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checkerboard(across)">
                                      <p:cBhvr>
                                        <p:cTn id="2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357166"/>
            <a:ext cx="8686800" cy="838200"/>
          </a:xfrm>
        </p:spPr>
        <p:txBody>
          <a:bodyPr/>
          <a:lstStyle/>
          <a:p>
            <a:pPr algn="ctr" eaLnBrk="1" hangingPunct="1">
              <a:defRPr/>
            </a:pPr>
            <a:r>
              <a:rPr lang="es-EC" dirty="0" smtClean="0">
                <a:solidFill>
                  <a:schemeClr val="accent1">
                    <a:lumMod val="50000"/>
                  </a:schemeClr>
                </a:solidFill>
              </a:rPr>
              <a:t>COSTOS INDIRECTOS</a:t>
            </a:r>
            <a:endParaRPr lang="es-EC" dirty="0">
              <a:solidFill>
                <a:schemeClr val="accent1">
                  <a:lumMod val="50000"/>
                </a:schemeClr>
              </a:solidFill>
            </a:endParaRPr>
          </a:p>
        </p:txBody>
      </p:sp>
      <p:pic>
        <p:nvPicPr>
          <p:cNvPr id="3074" name="Picture 2"/>
          <p:cNvPicPr>
            <a:picLocks noChangeAspect="1" noChangeArrowheads="1"/>
          </p:cNvPicPr>
          <p:nvPr/>
        </p:nvPicPr>
        <p:blipFill>
          <a:blip r:embed="rId2" cstate="print"/>
          <a:srcRect/>
          <a:stretch>
            <a:fillRect/>
          </a:stretch>
        </p:blipFill>
        <p:spPr bwMode="auto">
          <a:xfrm>
            <a:off x="2071688" y="1571625"/>
            <a:ext cx="5494337" cy="271462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500313" y="4786313"/>
            <a:ext cx="4714875" cy="1571625"/>
          </a:xfrm>
          <a:prstGeom prst="rect">
            <a:avLst/>
          </a:prstGeom>
          <a:noFill/>
          <a:ln w="9525">
            <a:noFill/>
            <a:miter lim="800000"/>
            <a:headEnd/>
            <a:tailEnd/>
          </a:ln>
        </p:spPr>
      </p:pic>
      <p:sp>
        <p:nvSpPr>
          <p:cNvPr id="3076" name="AutoShape 4"/>
          <p:cNvSpPr>
            <a:spLocks noChangeArrowheads="1"/>
          </p:cNvSpPr>
          <p:nvPr/>
        </p:nvSpPr>
        <p:spPr bwMode="auto">
          <a:xfrm>
            <a:off x="428625" y="3714750"/>
            <a:ext cx="1285875" cy="2357438"/>
          </a:xfrm>
          <a:prstGeom prst="curvedRightArrow">
            <a:avLst>
              <a:gd name="adj1" fmla="val 20392"/>
              <a:gd name="adj2" fmla="val 40783"/>
              <a:gd name="adj3" fmla="val 33333"/>
            </a:avLst>
          </a:prstGeom>
          <a:gradFill rotWithShape="0">
            <a:gsLst>
              <a:gs pos="0">
                <a:srgbClr val="C0504D"/>
              </a:gs>
              <a:gs pos="100000">
                <a:srgbClr val="923633"/>
              </a:gs>
            </a:gsLst>
            <a:path path="rect">
              <a:fillToRect l="50000" t="50000" r="50000" b="50000"/>
            </a:path>
          </a:gradFill>
          <a:ln w="0">
            <a:noFill/>
            <a:miter lim="800000"/>
            <a:headEnd/>
            <a:tailEnd/>
          </a:ln>
          <a:effectLst>
            <a:outerShdw dist="28398" dir="3806097" algn="ctr" rotWithShape="0">
              <a:srgbClr val="622423"/>
            </a:outerShdw>
          </a:effectLst>
        </p:spPr>
        <p:txBody>
          <a:bodyPr/>
          <a:lstStyle/>
          <a:p>
            <a:pPr>
              <a:defRPr/>
            </a:pPr>
            <a:endParaRPr lang="es-EC"/>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76"/>
                                        </p:tgtEl>
                                        <p:attrNameLst>
                                          <p:attrName>style.visibility</p:attrName>
                                        </p:attrNameLst>
                                      </p:cBhvr>
                                      <p:to>
                                        <p:strVal val="visible"/>
                                      </p:to>
                                    </p:set>
                                    <p:anim calcmode="lin" valueType="num">
                                      <p:cBhvr additive="base">
                                        <p:cTn id="18" dur="500" fill="hold"/>
                                        <p:tgtEl>
                                          <p:spTgt spid="3076"/>
                                        </p:tgtEl>
                                        <p:attrNameLst>
                                          <p:attrName>ppt_x</p:attrName>
                                        </p:attrNameLst>
                                      </p:cBhvr>
                                      <p:tavLst>
                                        <p:tav tm="0">
                                          <p:val>
                                            <p:strVal val="#ppt_x"/>
                                          </p:val>
                                        </p:tav>
                                        <p:tav tm="100000">
                                          <p:val>
                                            <p:strVal val="#ppt_x"/>
                                          </p:val>
                                        </p:tav>
                                      </p:tavLst>
                                    </p:anim>
                                    <p:anim calcmode="lin" valueType="num">
                                      <p:cBhvr additive="base">
                                        <p:cTn id="19"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3075"/>
                                        </p:tgtEl>
                                        <p:attrNameLst>
                                          <p:attrName>style.visibility</p:attrName>
                                        </p:attrNameLst>
                                      </p:cBhvr>
                                      <p:to>
                                        <p:strVal val="visible"/>
                                      </p:to>
                                    </p:set>
                                    <p:anim calcmode="lin" valueType="num">
                                      <p:cBhvr>
                                        <p:cTn id="24" dur="1000" fill="hold"/>
                                        <p:tgtEl>
                                          <p:spTgt spid="3075"/>
                                        </p:tgtEl>
                                        <p:attrNameLst>
                                          <p:attrName>ppt_w</p:attrName>
                                        </p:attrNameLst>
                                      </p:cBhvr>
                                      <p:tavLst>
                                        <p:tav tm="0">
                                          <p:val>
                                            <p:strVal val="#ppt_w*0.70"/>
                                          </p:val>
                                        </p:tav>
                                        <p:tav tm="100000">
                                          <p:val>
                                            <p:strVal val="#ppt_w"/>
                                          </p:val>
                                        </p:tav>
                                      </p:tavLst>
                                    </p:anim>
                                    <p:anim calcmode="lin" valueType="num">
                                      <p:cBhvr>
                                        <p:cTn id="25" dur="1000" fill="hold"/>
                                        <p:tgtEl>
                                          <p:spTgt spid="3075"/>
                                        </p:tgtEl>
                                        <p:attrNameLst>
                                          <p:attrName>ppt_h</p:attrName>
                                        </p:attrNameLst>
                                      </p:cBhvr>
                                      <p:tavLst>
                                        <p:tav tm="0">
                                          <p:val>
                                            <p:strVal val="#ppt_h"/>
                                          </p:val>
                                        </p:tav>
                                        <p:tav tm="100000">
                                          <p:val>
                                            <p:strVal val="#ppt_h"/>
                                          </p:val>
                                        </p:tav>
                                      </p:tavLst>
                                    </p:anim>
                                    <p:animEffect transition="in" filter="fade">
                                      <p:cBhvr>
                                        <p:cTn id="26"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sz="3200" b="1" dirty="0" smtClean="0">
                <a:solidFill>
                  <a:schemeClr val="accent1">
                    <a:lumMod val="75000"/>
                  </a:schemeClr>
                </a:solidFill>
                <a:latin typeface="Calibri" pitchFamily="34" charset="0"/>
              </a:rPr>
              <a:t>Definición del proyecto</a:t>
            </a:r>
            <a:endParaRPr lang="es-EC" sz="3200" b="1" dirty="0">
              <a:solidFill>
                <a:schemeClr val="accent1">
                  <a:lumMod val="75000"/>
                </a:schemeClr>
              </a:solidFill>
              <a:latin typeface="Calibri" pitchFamily="34" charset="0"/>
            </a:endParaRPr>
          </a:p>
        </p:txBody>
      </p:sp>
      <p:sp>
        <p:nvSpPr>
          <p:cNvPr id="19459" name="2 Marcador de contenido"/>
          <p:cNvSpPr>
            <a:spLocks noGrp="1"/>
          </p:cNvSpPr>
          <p:nvPr>
            <p:ph idx="1"/>
          </p:nvPr>
        </p:nvSpPr>
        <p:spPr>
          <a:xfrm>
            <a:off x="304800" y="1357313"/>
            <a:ext cx="8686800" cy="5214937"/>
          </a:xfrm>
        </p:spPr>
        <p:txBody>
          <a:bodyPr/>
          <a:lstStyle/>
          <a:p>
            <a:pPr algn="just" eaLnBrk="1" hangingPunct="1">
              <a:buFont typeface="Wingdings 2" pitchFamily="18" charset="2"/>
              <a:buNone/>
            </a:pPr>
            <a:r>
              <a:rPr lang="es-EC" sz="2800" smtClean="0"/>
              <a:t>El proyecto se enfoca en la elaboración, producción y</a:t>
            </a:r>
          </a:p>
          <a:p>
            <a:pPr algn="just" eaLnBrk="1" hangingPunct="1">
              <a:buFont typeface="Wingdings 2" pitchFamily="18" charset="2"/>
              <a:buNone/>
            </a:pPr>
            <a:r>
              <a:rPr lang="es-EC" sz="2800" smtClean="0"/>
              <a:t>Comercialización de Café combinado con Soya en bolsas</a:t>
            </a:r>
          </a:p>
          <a:p>
            <a:pPr algn="just" eaLnBrk="1" hangingPunct="1">
              <a:buFont typeface="Wingdings 2" pitchFamily="18" charset="2"/>
              <a:buNone/>
            </a:pPr>
            <a:r>
              <a:rPr lang="es-EC" sz="2800" smtClean="0"/>
              <a:t>de papel filtro para tomas individuales.</a:t>
            </a:r>
          </a:p>
          <a:p>
            <a:pPr algn="just" eaLnBrk="1" hangingPunct="1">
              <a:buFont typeface="Wingdings 2" pitchFamily="18" charset="2"/>
              <a:buNone/>
            </a:pPr>
            <a:r>
              <a:rPr lang="es-EC" sz="2800" smtClean="0"/>
              <a:t>como su nombre lo indica es a base de extracto de Café</a:t>
            </a:r>
          </a:p>
          <a:p>
            <a:pPr algn="just" eaLnBrk="1" hangingPunct="1">
              <a:buFont typeface="Wingdings 2" pitchFamily="18" charset="2"/>
              <a:buNone/>
            </a:pPr>
            <a:r>
              <a:rPr lang="es-EC" sz="2800" smtClean="0"/>
              <a:t>pasado y Soya molida con un valor agregado como es el</a:t>
            </a:r>
          </a:p>
          <a:p>
            <a:pPr algn="just" eaLnBrk="1" hangingPunct="1">
              <a:buFont typeface="Wingdings 2" pitchFamily="18" charset="2"/>
              <a:buNone/>
            </a:pPr>
            <a:r>
              <a:rPr lang="es-EC" sz="2800" smtClean="0"/>
              <a:t>empaque, para tomas más accesible y fácil al alcance</a:t>
            </a:r>
          </a:p>
          <a:p>
            <a:pPr algn="just" eaLnBrk="1" hangingPunct="1">
              <a:buFont typeface="Wingdings 2" pitchFamily="18" charset="2"/>
              <a:buNone/>
            </a:pPr>
            <a:r>
              <a:rPr lang="es-EC" sz="2800" smtClean="0"/>
              <a:t>de todos.</a:t>
            </a:r>
          </a:p>
          <a:p>
            <a:pPr algn="just" eaLnBrk="1" hangingPunct="1">
              <a:buFont typeface="Wingdings 2" pitchFamily="18" charset="2"/>
              <a:buNone/>
            </a:pPr>
            <a:r>
              <a:rPr lang="es-EC" sz="2800" smtClean="0"/>
              <a:t>Va a ser un café artesanal, nutritivo, saludable y natural </a:t>
            </a:r>
          </a:p>
          <a:p>
            <a:pPr algn="just" eaLnBrk="1" hangingPunct="1">
              <a:buFont typeface="Wingdings 2" pitchFamily="18" charset="2"/>
              <a:buNone/>
            </a:pPr>
            <a:r>
              <a:rPr lang="es-EC" sz="2800" smtClean="0"/>
              <a:t>para que todos en la familia puedan consumirlo.</a:t>
            </a:r>
          </a:p>
          <a:p>
            <a:pPr eaLnBrk="1" hangingPunct="1">
              <a:buFont typeface="Wingdings 2" pitchFamily="18" charset="2"/>
              <a:buNone/>
            </a:pPr>
            <a:endParaRPr lang="es-EC" sz="2800" smtClean="0"/>
          </a:p>
        </p:txBody>
      </p:sp>
    </p:spTree>
  </p:cSld>
  <p:clrMapOvr>
    <a:masterClrMapping/>
  </p:clrMapOvr>
  <p:transition spd="slow">
    <p:plus/>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85728"/>
            <a:ext cx="8686800" cy="838200"/>
          </a:xfrm>
        </p:spPr>
        <p:txBody>
          <a:bodyPr/>
          <a:lstStyle/>
          <a:p>
            <a:pPr eaLnBrk="1" hangingPunct="1">
              <a:defRPr/>
            </a:pPr>
            <a:r>
              <a:rPr lang="es-EC" dirty="0" smtClean="0"/>
              <a:t>         </a:t>
            </a:r>
            <a:r>
              <a:rPr lang="es-EC" sz="4000" b="1" dirty="0" smtClean="0">
                <a:solidFill>
                  <a:schemeClr val="accent1">
                    <a:lumMod val="50000"/>
                  </a:schemeClr>
                </a:solidFill>
                <a:latin typeface="Calibri" pitchFamily="34" charset="0"/>
              </a:rPr>
              <a:t>Inversión en activos fijos</a:t>
            </a:r>
            <a:endParaRPr lang="es-EC" b="1" dirty="0">
              <a:solidFill>
                <a:schemeClr val="accent1">
                  <a:lumMod val="50000"/>
                </a:schemeClr>
              </a:solidFill>
              <a:latin typeface="Calibri" pitchFamily="34" charset="0"/>
            </a:endParaRPr>
          </a:p>
        </p:txBody>
      </p:sp>
      <p:pic>
        <p:nvPicPr>
          <p:cNvPr id="20482" name="Picture 2"/>
          <p:cNvPicPr>
            <a:picLocks noGrp="1" noChangeAspect="1" noChangeArrowheads="1"/>
          </p:cNvPicPr>
          <p:nvPr>
            <p:ph idx="1"/>
          </p:nvPr>
        </p:nvPicPr>
        <p:blipFill>
          <a:blip r:embed="rId2" cstate="print"/>
          <a:srcRect/>
          <a:stretch>
            <a:fillRect/>
          </a:stretch>
        </p:blipFill>
        <p:spPr>
          <a:xfrm>
            <a:off x="857250" y="2214563"/>
            <a:ext cx="7500938" cy="2786062"/>
          </a:xfr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0482"/>
                                        </p:tgtEl>
                                        <p:attrNameLst>
                                          <p:attrName>style.visibility</p:attrName>
                                        </p:attrNameLst>
                                      </p:cBhvr>
                                      <p:to>
                                        <p:strVal val="visible"/>
                                      </p:to>
                                    </p:set>
                                    <p:animEffect transition="in" filter="barn(inHorizontal)">
                                      <p:cBhvr>
                                        <p:cTn id="12"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85728"/>
            <a:ext cx="8686800" cy="838200"/>
          </a:xfrm>
        </p:spPr>
        <p:txBody>
          <a:bodyPr/>
          <a:lstStyle/>
          <a:p>
            <a:pPr algn="ctr" eaLnBrk="1" hangingPunct="1">
              <a:defRPr/>
            </a:pPr>
            <a:r>
              <a:rPr lang="es-EC" sz="4000" b="1" dirty="0" smtClean="0">
                <a:solidFill>
                  <a:schemeClr val="accent1">
                    <a:lumMod val="50000"/>
                  </a:schemeClr>
                </a:solidFill>
                <a:latin typeface="Calibri" pitchFamily="34" charset="0"/>
              </a:rPr>
              <a:t>Total inversión </a:t>
            </a:r>
            <a:endParaRPr lang="es-EC" sz="4000" b="1" dirty="0">
              <a:solidFill>
                <a:schemeClr val="accent1">
                  <a:lumMod val="50000"/>
                </a:schemeClr>
              </a:solidFill>
              <a:latin typeface="Calibri" pitchFamily="34" charset="0"/>
            </a:endParaRPr>
          </a:p>
        </p:txBody>
      </p:sp>
      <p:pic>
        <p:nvPicPr>
          <p:cNvPr id="21507" name="Picture 3">
            <a:hlinkClick r:id="rId2" action="ppaction://hlinkfile"/>
          </p:cNvPr>
          <p:cNvPicPr>
            <a:picLocks noChangeAspect="1" noChangeArrowheads="1"/>
          </p:cNvPicPr>
          <p:nvPr/>
        </p:nvPicPr>
        <p:blipFill>
          <a:blip r:embed="rId3" cstate="print"/>
          <a:srcRect/>
          <a:stretch>
            <a:fillRect/>
          </a:stretch>
        </p:blipFill>
        <p:spPr bwMode="auto">
          <a:xfrm>
            <a:off x="357188" y="2571750"/>
            <a:ext cx="8786812" cy="17145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21507"/>
                                        </p:tgtEl>
                                        <p:attrNameLst>
                                          <p:attrName>style.visibility</p:attrName>
                                        </p:attrNameLst>
                                      </p:cBhvr>
                                      <p:to>
                                        <p:strVal val="visible"/>
                                      </p:to>
                                    </p:set>
                                    <p:anim calcmode="lin" valueType="num">
                                      <p:cBhvr>
                                        <p:cTn id="12" dur="1000" fill="hold"/>
                                        <p:tgtEl>
                                          <p:spTgt spid="21507"/>
                                        </p:tgtEl>
                                        <p:attrNameLst>
                                          <p:attrName>ppt_w</p:attrName>
                                        </p:attrNameLst>
                                      </p:cBhvr>
                                      <p:tavLst>
                                        <p:tav tm="0">
                                          <p:val>
                                            <p:fltVal val="0"/>
                                          </p:val>
                                        </p:tav>
                                        <p:tav tm="100000">
                                          <p:val>
                                            <p:strVal val="#ppt_w"/>
                                          </p:val>
                                        </p:tav>
                                      </p:tavLst>
                                    </p:anim>
                                    <p:anim calcmode="lin" valueType="num">
                                      <p:cBhvr>
                                        <p:cTn id="13" dur="1000" fill="hold"/>
                                        <p:tgtEl>
                                          <p:spTgt spid="21507"/>
                                        </p:tgtEl>
                                        <p:attrNameLst>
                                          <p:attrName>ppt_h</p:attrName>
                                        </p:attrNameLst>
                                      </p:cBhvr>
                                      <p:tavLst>
                                        <p:tav tm="0">
                                          <p:val>
                                            <p:fltVal val="0"/>
                                          </p:val>
                                        </p:tav>
                                        <p:tav tm="100000">
                                          <p:val>
                                            <p:strVal val="#ppt_h"/>
                                          </p:val>
                                        </p:tav>
                                      </p:tavLst>
                                    </p:anim>
                                    <p:anim calcmode="lin" valueType="num">
                                      <p:cBhvr>
                                        <p:cTn id="14" dur="1000" fill="hold"/>
                                        <p:tgtEl>
                                          <p:spTgt spid="21507"/>
                                        </p:tgtEl>
                                        <p:attrNameLst>
                                          <p:attrName>style.rotation</p:attrName>
                                        </p:attrNameLst>
                                      </p:cBhvr>
                                      <p:tavLst>
                                        <p:tav tm="0">
                                          <p:val>
                                            <p:fltVal val="90"/>
                                          </p:val>
                                        </p:tav>
                                        <p:tav tm="100000">
                                          <p:val>
                                            <p:fltVal val="0"/>
                                          </p:val>
                                        </p:tav>
                                      </p:tavLst>
                                    </p:anim>
                                    <p:animEffect transition="in" filter="fade">
                                      <p:cBhvr>
                                        <p:cTn id="15" dur="10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a:spLocks noGrp="1"/>
          </p:cNvSpPr>
          <p:nvPr>
            <p:ph type="title"/>
          </p:nvPr>
        </p:nvSpPr>
        <p:spPr>
          <a:xfrm>
            <a:off x="457200" y="214290"/>
            <a:ext cx="8686800" cy="838200"/>
          </a:xfrm>
        </p:spPr>
        <p:txBody>
          <a:bodyPr/>
          <a:lstStyle/>
          <a:p>
            <a:pPr algn="ctr" eaLnBrk="1" hangingPunct="1">
              <a:defRPr/>
            </a:pPr>
            <a:r>
              <a:rPr lang="es-EC" sz="4000" b="1" dirty="0" smtClean="0">
                <a:solidFill>
                  <a:schemeClr val="accent1">
                    <a:lumMod val="50000"/>
                  </a:schemeClr>
                </a:solidFill>
                <a:latin typeface="Calibri" pitchFamily="34" charset="0"/>
              </a:rPr>
              <a:t>Inversión inicial </a:t>
            </a:r>
            <a:endParaRPr lang="es-EC" sz="4000" b="1" dirty="0">
              <a:solidFill>
                <a:schemeClr val="accent1">
                  <a:lumMod val="50000"/>
                </a:schemeClr>
              </a:solidFill>
              <a:latin typeface="Calibri" pitchFamily="34" charset="0"/>
            </a:endParaRPr>
          </a:p>
        </p:txBody>
      </p:sp>
      <p:pic>
        <p:nvPicPr>
          <p:cNvPr id="23554" name="Picture 2"/>
          <p:cNvPicPr>
            <a:picLocks noChangeAspect="1" noChangeArrowheads="1"/>
          </p:cNvPicPr>
          <p:nvPr/>
        </p:nvPicPr>
        <p:blipFill>
          <a:blip r:embed="rId3" cstate="print"/>
          <a:srcRect/>
          <a:stretch>
            <a:fillRect/>
          </a:stretch>
        </p:blipFill>
        <p:spPr bwMode="auto">
          <a:xfrm>
            <a:off x="1357313" y="1714500"/>
            <a:ext cx="6746875" cy="357188"/>
          </a:xfrm>
          <a:prstGeom prst="rect">
            <a:avLst/>
          </a:prstGeom>
          <a:noFill/>
          <a:ln w="9525">
            <a:noFill/>
            <a:miter lim="800000"/>
            <a:headEnd/>
            <a:tailEnd/>
          </a:ln>
        </p:spPr>
      </p:pic>
      <p:sp>
        <p:nvSpPr>
          <p:cNvPr id="10" name="1 Título"/>
          <p:cNvSpPr txBox="1">
            <a:spLocks/>
          </p:cNvSpPr>
          <p:nvPr/>
        </p:nvSpPr>
        <p:spPr>
          <a:xfrm>
            <a:off x="571472" y="2071678"/>
            <a:ext cx="714380" cy="571504"/>
          </a:xfrm>
          <a:prstGeom prst="rect">
            <a:avLst/>
          </a:prstGeom>
        </p:spPr>
        <p:txBody>
          <a:bodyPr anchor="ctr"/>
          <a:lstStyle/>
          <a:p>
            <a:pPr algn="ctr" fontAlgn="auto">
              <a:spcAft>
                <a:spcPts val="0"/>
              </a:spcAft>
              <a:defRPr/>
            </a:pPr>
            <a:r>
              <a:rPr lang="es-EC" sz="6600" cap="all" dirty="0">
                <a:effectLst>
                  <a:reflection blurRad="12700" stA="48000" endA="300" endPos="55000" dir="5400000" sy="-90000" algn="bl" rotWithShape="0"/>
                </a:effectLst>
                <a:latin typeface="04" pitchFamily="34" charset="0"/>
                <a:ea typeface="+mj-ea"/>
                <a:cs typeface="+mj-cs"/>
              </a:rPr>
              <a:t>+</a:t>
            </a:r>
            <a:endParaRPr lang="es-EC" sz="6600" cap="all" dirty="0">
              <a:effectLst>
                <a:reflection blurRad="12700" stA="48000" endA="300" endPos="55000" dir="5400000" sy="-90000" algn="bl" rotWithShape="0"/>
              </a:effectLst>
              <a:latin typeface="04" pitchFamily="34" charset="0"/>
              <a:ea typeface="+mj-ea"/>
              <a:cs typeface="+mj-cs"/>
            </a:endParaRPr>
          </a:p>
        </p:txBody>
      </p:sp>
      <p:pic>
        <p:nvPicPr>
          <p:cNvPr id="23555" name="Picture 3"/>
          <p:cNvPicPr>
            <a:picLocks noChangeAspect="1" noChangeArrowheads="1"/>
          </p:cNvPicPr>
          <p:nvPr/>
        </p:nvPicPr>
        <p:blipFill>
          <a:blip r:embed="rId4" cstate="print"/>
          <a:srcRect/>
          <a:stretch>
            <a:fillRect/>
          </a:stretch>
        </p:blipFill>
        <p:spPr bwMode="auto">
          <a:xfrm>
            <a:off x="1357313" y="2500313"/>
            <a:ext cx="6715125" cy="428625"/>
          </a:xfrm>
          <a:prstGeom prst="rect">
            <a:avLst/>
          </a:prstGeom>
          <a:noFill/>
          <a:ln w="9525">
            <a:noFill/>
            <a:miter lim="800000"/>
            <a:headEnd/>
            <a:tailEnd/>
          </a:ln>
        </p:spPr>
      </p:pic>
      <p:sp>
        <p:nvSpPr>
          <p:cNvPr id="12" name="1 Título"/>
          <p:cNvSpPr txBox="1">
            <a:spLocks/>
          </p:cNvSpPr>
          <p:nvPr/>
        </p:nvSpPr>
        <p:spPr>
          <a:xfrm>
            <a:off x="428596" y="3000372"/>
            <a:ext cx="928694" cy="766762"/>
          </a:xfrm>
          <a:prstGeom prst="rect">
            <a:avLst/>
          </a:prstGeom>
        </p:spPr>
        <p:txBody>
          <a:bodyPr anchor="ctr"/>
          <a:lstStyle/>
          <a:p>
            <a:pPr algn="ctr" fontAlgn="auto">
              <a:spcAft>
                <a:spcPts val="0"/>
              </a:spcAft>
              <a:defRPr/>
            </a:pPr>
            <a:r>
              <a:rPr lang="es-EC" sz="6600" cap="all" dirty="0">
                <a:effectLst>
                  <a:reflection blurRad="12700" stA="48000" endA="300" endPos="55000" dir="5400000" sy="-90000" algn="bl" rotWithShape="0"/>
                </a:effectLst>
                <a:latin typeface="04" pitchFamily="34" charset="0"/>
                <a:ea typeface="+mj-ea"/>
                <a:cs typeface="+mj-cs"/>
              </a:rPr>
              <a:t>+</a:t>
            </a:r>
            <a:endParaRPr lang="es-EC" sz="6600" cap="all" dirty="0">
              <a:effectLst>
                <a:reflection blurRad="12700" stA="48000" endA="300" endPos="55000" dir="5400000" sy="-90000" algn="bl" rotWithShape="0"/>
              </a:effectLst>
              <a:latin typeface="04" pitchFamily="34" charset="0"/>
              <a:ea typeface="+mj-ea"/>
              <a:cs typeface="+mj-cs"/>
            </a:endParaRPr>
          </a:p>
        </p:txBody>
      </p:sp>
      <p:pic>
        <p:nvPicPr>
          <p:cNvPr id="23556" name="Picture 4"/>
          <p:cNvPicPr>
            <a:picLocks noChangeAspect="1" noChangeArrowheads="1"/>
          </p:cNvPicPr>
          <p:nvPr/>
        </p:nvPicPr>
        <p:blipFill>
          <a:blip r:embed="rId5" cstate="print"/>
          <a:srcRect/>
          <a:stretch>
            <a:fillRect/>
          </a:stretch>
        </p:blipFill>
        <p:spPr bwMode="auto">
          <a:xfrm>
            <a:off x="1357313" y="3500438"/>
            <a:ext cx="6715125" cy="436562"/>
          </a:xfrm>
          <a:prstGeom prst="rect">
            <a:avLst/>
          </a:prstGeom>
          <a:noFill/>
          <a:ln w="9525">
            <a:noFill/>
            <a:miter lim="800000"/>
            <a:headEnd/>
            <a:tailEnd/>
          </a:ln>
        </p:spPr>
      </p:pic>
      <p:cxnSp>
        <p:nvCxnSpPr>
          <p:cNvPr id="23559" name="AutoShape 7"/>
          <p:cNvCxnSpPr>
            <a:cxnSpLocks noChangeShapeType="1"/>
          </p:cNvCxnSpPr>
          <p:nvPr/>
        </p:nvCxnSpPr>
        <p:spPr bwMode="auto">
          <a:xfrm>
            <a:off x="5857875" y="4214813"/>
            <a:ext cx="2643188" cy="1587"/>
          </a:xfrm>
          <a:prstGeom prst="straightConnector1">
            <a:avLst/>
          </a:prstGeom>
          <a:ln>
            <a:headEnd/>
            <a:tailEnd/>
          </a:ln>
        </p:spPr>
        <p:style>
          <a:lnRef idx="1">
            <a:schemeClr val="dk1"/>
          </a:lnRef>
          <a:fillRef idx="0">
            <a:schemeClr val="dk1"/>
          </a:fillRef>
          <a:effectRef idx="0">
            <a:schemeClr val="dk1"/>
          </a:effectRef>
          <a:fontRef idx="minor">
            <a:schemeClr val="tx1"/>
          </a:fontRef>
        </p:style>
      </p:cxnSp>
      <p:pic>
        <p:nvPicPr>
          <p:cNvPr id="23560" name="Picture 8"/>
          <p:cNvPicPr>
            <a:picLocks noChangeAspect="1" noChangeArrowheads="1"/>
          </p:cNvPicPr>
          <p:nvPr/>
        </p:nvPicPr>
        <p:blipFill>
          <a:blip r:embed="rId6" cstate="print"/>
          <a:srcRect/>
          <a:stretch>
            <a:fillRect/>
          </a:stretch>
        </p:blipFill>
        <p:spPr bwMode="auto">
          <a:xfrm>
            <a:off x="500063" y="4572000"/>
            <a:ext cx="5524500" cy="647700"/>
          </a:xfrm>
          <a:prstGeom prst="rect">
            <a:avLst/>
          </a:prstGeom>
          <a:noFill/>
          <a:ln w="9525">
            <a:noFill/>
            <a:miter lim="800000"/>
            <a:headEnd/>
            <a:tailEnd/>
          </a:ln>
        </p:spPr>
      </p:pic>
      <p:pic>
        <p:nvPicPr>
          <p:cNvPr id="23561" name="Picture 9"/>
          <p:cNvPicPr>
            <a:picLocks noChangeAspect="1" noChangeArrowheads="1"/>
          </p:cNvPicPr>
          <p:nvPr/>
        </p:nvPicPr>
        <p:blipFill>
          <a:blip r:embed="rId7" cstate="print"/>
          <a:srcRect/>
          <a:stretch>
            <a:fillRect/>
          </a:stretch>
        </p:blipFill>
        <p:spPr bwMode="auto">
          <a:xfrm>
            <a:off x="6000750" y="4357688"/>
            <a:ext cx="2428875" cy="1047750"/>
          </a:xfrm>
          <a:prstGeom prst="rect">
            <a:avLst/>
          </a:prstGeom>
          <a:noFill/>
          <a:ln w="9525">
            <a:noFill/>
            <a:miter lim="800000"/>
            <a:headEnd/>
            <a:tailEnd/>
          </a:ln>
        </p:spPr>
      </p:pic>
    </p:spTree>
  </p:cSld>
  <p:clrMapOvr>
    <a:masterClrMapping/>
  </p:clrMapOvr>
  <p:transition>
    <p:sndAc>
      <p:stSnd>
        <p:snd r:embed="rId2" name="coi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23554"/>
                                        </p:tgtEl>
                                        <p:attrNameLst>
                                          <p:attrName>style.visibility</p:attrName>
                                        </p:attrNameLst>
                                      </p:cBhvr>
                                      <p:to>
                                        <p:strVal val="visible"/>
                                      </p:to>
                                    </p:set>
                                    <p:anim calcmode="lin" valueType="num">
                                      <p:cBhvr>
                                        <p:cTn id="14" dur="500" fill="hold"/>
                                        <p:tgtEl>
                                          <p:spTgt spid="23554"/>
                                        </p:tgtEl>
                                        <p:attrNameLst>
                                          <p:attrName>ppt_w</p:attrName>
                                        </p:attrNameLst>
                                      </p:cBhvr>
                                      <p:tavLst>
                                        <p:tav tm="0">
                                          <p:val>
                                            <p:fltVal val="0"/>
                                          </p:val>
                                        </p:tav>
                                        <p:tav tm="100000">
                                          <p:val>
                                            <p:strVal val="#ppt_w"/>
                                          </p:val>
                                        </p:tav>
                                      </p:tavLst>
                                    </p:anim>
                                    <p:anim calcmode="lin" valueType="num">
                                      <p:cBhvr>
                                        <p:cTn id="15" dur="500" fill="hold"/>
                                        <p:tgtEl>
                                          <p:spTgt spid="23554"/>
                                        </p:tgtEl>
                                        <p:attrNameLst>
                                          <p:attrName>ppt_h</p:attrName>
                                        </p:attrNameLst>
                                      </p:cBhvr>
                                      <p:tavLst>
                                        <p:tav tm="0">
                                          <p:val>
                                            <p:fltVal val="0"/>
                                          </p:val>
                                        </p:tav>
                                        <p:tav tm="100000">
                                          <p:val>
                                            <p:strVal val="#ppt_h"/>
                                          </p:val>
                                        </p:tav>
                                      </p:tavLst>
                                    </p:anim>
                                    <p:anim calcmode="lin" valueType="num">
                                      <p:cBhvr>
                                        <p:cTn id="16" dur="500" fill="hold"/>
                                        <p:tgtEl>
                                          <p:spTgt spid="23554"/>
                                        </p:tgtEl>
                                        <p:attrNameLst>
                                          <p:attrName>style.rotation</p:attrName>
                                        </p:attrNameLst>
                                      </p:cBhvr>
                                      <p:tavLst>
                                        <p:tav tm="0">
                                          <p:val>
                                            <p:fltVal val="360"/>
                                          </p:val>
                                        </p:tav>
                                        <p:tav tm="100000">
                                          <p:val>
                                            <p:fltVal val="0"/>
                                          </p:val>
                                        </p:tav>
                                      </p:tavLst>
                                    </p:anim>
                                    <p:animEffect transition="in" filter="fade">
                                      <p:cBhvr>
                                        <p:cTn id="17" dur="500"/>
                                        <p:tgtEl>
                                          <p:spTgt spid="2355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23555"/>
                                        </p:tgtEl>
                                        <p:attrNameLst>
                                          <p:attrName>style.visibility</p:attrName>
                                        </p:attrNameLst>
                                      </p:cBhvr>
                                      <p:to>
                                        <p:strVal val="visible"/>
                                      </p:to>
                                    </p:set>
                                    <p:anim calcmode="lin" valueType="num">
                                      <p:cBhvr>
                                        <p:cTn id="28" dur="500" fill="hold"/>
                                        <p:tgtEl>
                                          <p:spTgt spid="23555"/>
                                        </p:tgtEl>
                                        <p:attrNameLst>
                                          <p:attrName>ppt_w</p:attrName>
                                        </p:attrNameLst>
                                      </p:cBhvr>
                                      <p:tavLst>
                                        <p:tav tm="0">
                                          <p:val>
                                            <p:fltVal val="0"/>
                                          </p:val>
                                        </p:tav>
                                        <p:tav tm="100000">
                                          <p:val>
                                            <p:strVal val="#ppt_w"/>
                                          </p:val>
                                        </p:tav>
                                      </p:tavLst>
                                    </p:anim>
                                    <p:anim calcmode="lin" valueType="num">
                                      <p:cBhvr>
                                        <p:cTn id="29" dur="500" fill="hold"/>
                                        <p:tgtEl>
                                          <p:spTgt spid="23555"/>
                                        </p:tgtEl>
                                        <p:attrNameLst>
                                          <p:attrName>ppt_h</p:attrName>
                                        </p:attrNameLst>
                                      </p:cBhvr>
                                      <p:tavLst>
                                        <p:tav tm="0">
                                          <p:val>
                                            <p:fltVal val="0"/>
                                          </p:val>
                                        </p:tav>
                                        <p:tav tm="100000">
                                          <p:val>
                                            <p:strVal val="#ppt_h"/>
                                          </p:val>
                                        </p:tav>
                                      </p:tavLst>
                                    </p:anim>
                                    <p:anim calcmode="lin" valueType="num">
                                      <p:cBhvr>
                                        <p:cTn id="30" dur="500" fill="hold"/>
                                        <p:tgtEl>
                                          <p:spTgt spid="23555"/>
                                        </p:tgtEl>
                                        <p:attrNameLst>
                                          <p:attrName>style.rotation</p:attrName>
                                        </p:attrNameLst>
                                      </p:cBhvr>
                                      <p:tavLst>
                                        <p:tav tm="0">
                                          <p:val>
                                            <p:fltVal val="360"/>
                                          </p:val>
                                        </p:tav>
                                        <p:tav tm="100000">
                                          <p:val>
                                            <p:fltVal val="0"/>
                                          </p:val>
                                        </p:tav>
                                      </p:tavLst>
                                    </p:anim>
                                    <p:animEffect transition="in" filter="fade">
                                      <p:cBhvr>
                                        <p:cTn id="31" dur="500"/>
                                        <p:tgtEl>
                                          <p:spTgt spid="2355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nodeType="clickEffect">
                                  <p:stCondLst>
                                    <p:cond delay="0"/>
                                  </p:stCondLst>
                                  <p:childTnLst>
                                    <p:set>
                                      <p:cBhvr>
                                        <p:cTn id="41" dur="1" fill="hold">
                                          <p:stCondLst>
                                            <p:cond delay="0"/>
                                          </p:stCondLst>
                                        </p:cTn>
                                        <p:tgtEl>
                                          <p:spTgt spid="23556"/>
                                        </p:tgtEl>
                                        <p:attrNameLst>
                                          <p:attrName>style.visibility</p:attrName>
                                        </p:attrNameLst>
                                      </p:cBhvr>
                                      <p:to>
                                        <p:strVal val="visible"/>
                                      </p:to>
                                    </p:set>
                                    <p:anim calcmode="lin" valueType="num">
                                      <p:cBhvr>
                                        <p:cTn id="42" dur="500" fill="hold"/>
                                        <p:tgtEl>
                                          <p:spTgt spid="23556"/>
                                        </p:tgtEl>
                                        <p:attrNameLst>
                                          <p:attrName>ppt_w</p:attrName>
                                        </p:attrNameLst>
                                      </p:cBhvr>
                                      <p:tavLst>
                                        <p:tav tm="0">
                                          <p:val>
                                            <p:fltVal val="0"/>
                                          </p:val>
                                        </p:tav>
                                        <p:tav tm="100000">
                                          <p:val>
                                            <p:strVal val="#ppt_w"/>
                                          </p:val>
                                        </p:tav>
                                      </p:tavLst>
                                    </p:anim>
                                    <p:anim calcmode="lin" valueType="num">
                                      <p:cBhvr>
                                        <p:cTn id="43" dur="500" fill="hold"/>
                                        <p:tgtEl>
                                          <p:spTgt spid="23556"/>
                                        </p:tgtEl>
                                        <p:attrNameLst>
                                          <p:attrName>ppt_h</p:attrName>
                                        </p:attrNameLst>
                                      </p:cBhvr>
                                      <p:tavLst>
                                        <p:tav tm="0">
                                          <p:val>
                                            <p:fltVal val="0"/>
                                          </p:val>
                                        </p:tav>
                                        <p:tav tm="100000">
                                          <p:val>
                                            <p:strVal val="#ppt_h"/>
                                          </p:val>
                                        </p:tav>
                                      </p:tavLst>
                                    </p:anim>
                                    <p:anim calcmode="lin" valueType="num">
                                      <p:cBhvr>
                                        <p:cTn id="44" dur="500" fill="hold"/>
                                        <p:tgtEl>
                                          <p:spTgt spid="23556"/>
                                        </p:tgtEl>
                                        <p:attrNameLst>
                                          <p:attrName>style.rotation</p:attrName>
                                        </p:attrNameLst>
                                      </p:cBhvr>
                                      <p:tavLst>
                                        <p:tav tm="0">
                                          <p:val>
                                            <p:fltVal val="360"/>
                                          </p:val>
                                        </p:tav>
                                        <p:tav tm="100000">
                                          <p:val>
                                            <p:fltVal val="0"/>
                                          </p:val>
                                        </p:tav>
                                      </p:tavLst>
                                    </p:anim>
                                    <p:animEffect transition="in" filter="fade">
                                      <p:cBhvr>
                                        <p:cTn id="45" dur="500"/>
                                        <p:tgtEl>
                                          <p:spTgt spid="23556"/>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3559"/>
                                        </p:tgtEl>
                                        <p:attrNameLst>
                                          <p:attrName>style.visibility</p:attrName>
                                        </p:attrNameLst>
                                      </p:cBhvr>
                                      <p:to>
                                        <p:strVal val="visible"/>
                                      </p:to>
                                    </p:set>
                                    <p:anim calcmode="lin" valueType="num">
                                      <p:cBhvr additive="base">
                                        <p:cTn id="50" dur="500" fill="hold"/>
                                        <p:tgtEl>
                                          <p:spTgt spid="23559"/>
                                        </p:tgtEl>
                                        <p:attrNameLst>
                                          <p:attrName>ppt_x</p:attrName>
                                        </p:attrNameLst>
                                      </p:cBhvr>
                                      <p:tavLst>
                                        <p:tav tm="0">
                                          <p:val>
                                            <p:strVal val="#ppt_x"/>
                                          </p:val>
                                        </p:tav>
                                        <p:tav tm="100000">
                                          <p:val>
                                            <p:strVal val="#ppt_x"/>
                                          </p:val>
                                        </p:tav>
                                      </p:tavLst>
                                    </p:anim>
                                    <p:anim calcmode="lin" valueType="num">
                                      <p:cBhvr additive="base">
                                        <p:cTn id="51" dur="500" fill="hold"/>
                                        <p:tgtEl>
                                          <p:spTgt spid="2355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23560"/>
                                        </p:tgtEl>
                                        <p:attrNameLst>
                                          <p:attrName>style.visibility</p:attrName>
                                        </p:attrNameLst>
                                      </p:cBhvr>
                                      <p:to>
                                        <p:strVal val="visible"/>
                                      </p:to>
                                    </p:set>
                                    <p:anim calcmode="lin" valueType="num">
                                      <p:cBhvr>
                                        <p:cTn id="56" dur="1000" fill="hold"/>
                                        <p:tgtEl>
                                          <p:spTgt spid="23560"/>
                                        </p:tgtEl>
                                        <p:attrNameLst>
                                          <p:attrName>ppt_w</p:attrName>
                                        </p:attrNameLst>
                                      </p:cBhvr>
                                      <p:tavLst>
                                        <p:tav tm="0">
                                          <p:val>
                                            <p:strVal val="#ppt_w*0.70"/>
                                          </p:val>
                                        </p:tav>
                                        <p:tav tm="100000">
                                          <p:val>
                                            <p:strVal val="#ppt_w"/>
                                          </p:val>
                                        </p:tav>
                                      </p:tavLst>
                                    </p:anim>
                                    <p:anim calcmode="lin" valueType="num">
                                      <p:cBhvr>
                                        <p:cTn id="57" dur="1000" fill="hold"/>
                                        <p:tgtEl>
                                          <p:spTgt spid="23560"/>
                                        </p:tgtEl>
                                        <p:attrNameLst>
                                          <p:attrName>ppt_h</p:attrName>
                                        </p:attrNameLst>
                                      </p:cBhvr>
                                      <p:tavLst>
                                        <p:tav tm="0">
                                          <p:val>
                                            <p:strVal val="#ppt_h"/>
                                          </p:val>
                                        </p:tav>
                                        <p:tav tm="100000">
                                          <p:val>
                                            <p:strVal val="#ppt_h"/>
                                          </p:val>
                                        </p:tav>
                                      </p:tavLst>
                                    </p:anim>
                                    <p:animEffect transition="in" filter="fade">
                                      <p:cBhvr>
                                        <p:cTn id="58" dur="1000"/>
                                        <p:tgtEl>
                                          <p:spTgt spid="23560"/>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iterate type="lt">
                                    <p:tmPct val="5000"/>
                                  </p:iterate>
                                  <p:childTnLst>
                                    <p:set>
                                      <p:cBhvr>
                                        <p:cTn id="62" dur="1" fill="hold">
                                          <p:stCondLst>
                                            <p:cond delay="0"/>
                                          </p:stCondLst>
                                        </p:cTn>
                                        <p:tgtEl>
                                          <p:spTgt spid="23561"/>
                                        </p:tgtEl>
                                        <p:attrNameLst>
                                          <p:attrName>style.visibility</p:attrName>
                                        </p:attrNameLst>
                                      </p:cBhvr>
                                      <p:to>
                                        <p:strVal val="visible"/>
                                      </p:to>
                                    </p:set>
                                    <p:anim calcmode="lin" valueType="num">
                                      <p:cBhvr>
                                        <p:cTn id="63" dur="1000" fill="hold"/>
                                        <p:tgtEl>
                                          <p:spTgt spid="23561"/>
                                        </p:tgtEl>
                                        <p:attrNameLst>
                                          <p:attrName>ppt_w</p:attrName>
                                        </p:attrNameLst>
                                      </p:cBhvr>
                                      <p:tavLst>
                                        <p:tav tm="0">
                                          <p:val>
                                            <p:fltVal val="0"/>
                                          </p:val>
                                        </p:tav>
                                        <p:tav tm="100000">
                                          <p:val>
                                            <p:strVal val="#ppt_w"/>
                                          </p:val>
                                        </p:tav>
                                      </p:tavLst>
                                    </p:anim>
                                    <p:anim calcmode="lin" valueType="num">
                                      <p:cBhvr>
                                        <p:cTn id="64" dur="1000" fill="hold"/>
                                        <p:tgtEl>
                                          <p:spTgt spid="23561"/>
                                        </p:tgtEl>
                                        <p:attrNameLst>
                                          <p:attrName>ppt_h</p:attrName>
                                        </p:attrNameLst>
                                      </p:cBhvr>
                                      <p:tavLst>
                                        <p:tav tm="0">
                                          <p:val>
                                            <p:fltVal val="0"/>
                                          </p:val>
                                        </p:tav>
                                        <p:tav tm="100000">
                                          <p:val>
                                            <p:strVal val="#ppt_h"/>
                                          </p:val>
                                        </p:tav>
                                      </p:tavLst>
                                    </p:anim>
                                    <p:anim calcmode="lin" valueType="num">
                                      <p:cBhvr>
                                        <p:cTn id="65" dur="1000" fill="hold"/>
                                        <p:tgtEl>
                                          <p:spTgt spid="23561"/>
                                        </p:tgtEl>
                                        <p:attrNameLst>
                                          <p:attrName>style.rotation</p:attrName>
                                        </p:attrNameLst>
                                      </p:cBhvr>
                                      <p:tavLst>
                                        <p:tav tm="0">
                                          <p:val>
                                            <p:fltVal val="90"/>
                                          </p:val>
                                        </p:tav>
                                        <p:tav tm="100000">
                                          <p:val>
                                            <p:fltVal val="0"/>
                                          </p:val>
                                        </p:tav>
                                      </p:tavLst>
                                    </p:anim>
                                    <p:animEffect transition="in" filter="fade">
                                      <p:cBhvr>
                                        <p:cTn id="66" dur="1000"/>
                                        <p:tgtEl>
                                          <p:spTgt spid="23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357166"/>
            <a:ext cx="8686800" cy="838200"/>
          </a:xfrm>
        </p:spPr>
        <p:txBody>
          <a:bodyPr/>
          <a:lstStyle/>
          <a:p>
            <a:pPr algn="ctr" eaLnBrk="1" hangingPunct="1">
              <a:defRPr/>
            </a:pPr>
            <a:r>
              <a:rPr lang="es-EC" sz="4000" b="1" dirty="0" smtClean="0">
                <a:solidFill>
                  <a:schemeClr val="accent1">
                    <a:lumMod val="50000"/>
                  </a:schemeClr>
                </a:solidFill>
                <a:latin typeface="Calibri" pitchFamily="34" charset="0"/>
              </a:rPr>
              <a:t>Capital de trabajo</a:t>
            </a:r>
            <a:endParaRPr lang="es-EC" sz="4000" b="1" dirty="0">
              <a:solidFill>
                <a:schemeClr val="accent1">
                  <a:lumMod val="50000"/>
                </a:schemeClr>
              </a:solidFill>
              <a:latin typeface="Calibri" pitchFamily="34" charset="0"/>
            </a:endParaRPr>
          </a:p>
        </p:txBody>
      </p:sp>
      <p:pic>
        <p:nvPicPr>
          <p:cNvPr id="4" name="Picture 6"/>
          <p:cNvPicPr>
            <a:picLocks noGrp="1" noChangeAspect="1" noChangeArrowheads="1"/>
          </p:cNvPicPr>
          <p:nvPr>
            <p:ph idx="1"/>
          </p:nvPr>
        </p:nvPicPr>
        <p:blipFill>
          <a:blip r:embed="rId2" cstate="print"/>
          <a:srcRect/>
          <a:stretch>
            <a:fillRect/>
          </a:stretch>
        </p:blipFill>
        <p:spPr>
          <a:xfrm>
            <a:off x="214313" y="1428750"/>
            <a:ext cx="8686800" cy="855663"/>
          </a:xfrm>
        </p:spPr>
      </p:pic>
      <p:sp>
        <p:nvSpPr>
          <p:cNvPr id="9" name="8 Arco"/>
          <p:cNvSpPr/>
          <p:nvPr/>
        </p:nvSpPr>
        <p:spPr>
          <a:xfrm rot="15895868">
            <a:off x="1161256" y="1143794"/>
            <a:ext cx="1349375" cy="1500188"/>
          </a:xfrm>
          <a:prstGeom prst="arc">
            <a:avLst>
              <a:gd name="adj1" fmla="val 16200000"/>
              <a:gd name="adj2" fmla="val 15984287"/>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EC" b="1" dirty="0">
              <a:solidFill>
                <a:schemeClr val="tx1">
                  <a:lumMod val="95000"/>
                  <a:lumOff val="5000"/>
                </a:schemeClr>
              </a:solidFill>
            </a:endParaRPr>
          </a:p>
        </p:txBody>
      </p:sp>
      <p:pic>
        <p:nvPicPr>
          <p:cNvPr id="24579" name="Picture 3"/>
          <p:cNvPicPr>
            <a:picLocks noChangeAspect="1" noChangeArrowheads="1"/>
          </p:cNvPicPr>
          <p:nvPr/>
        </p:nvPicPr>
        <p:blipFill>
          <a:blip r:embed="rId3" cstate="print"/>
          <a:srcRect/>
          <a:stretch>
            <a:fillRect/>
          </a:stretch>
        </p:blipFill>
        <p:spPr bwMode="auto">
          <a:xfrm>
            <a:off x="3857625" y="2857500"/>
            <a:ext cx="2752725" cy="1849438"/>
          </a:xfrm>
          <a:prstGeom prst="rect">
            <a:avLst/>
          </a:prstGeom>
          <a:noFill/>
          <a:ln w="9525">
            <a:noFill/>
            <a:miter lim="800000"/>
            <a:headEnd/>
            <a:tailEnd/>
          </a:ln>
        </p:spPr>
      </p:pic>
      <p:sp>
        <p:nvSpPr>
          <p:cNvPr id="14" name="13 Flecha derecha"/>
          <p:cNvSpPr/>
          <p:nvPr/>
        </p:nvSpPr>
        <p:spPr>
          <a:xfrm rot="1560756">
            <a:off x="2366963" y="2636838"/>
            <a:ext cx="1357312"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C"/>
          </a:p>
        </p:txBody>
      </p:sp>
      <p:sp>
        <p:nvSpPr>
          <p:cNvPr id="15" name="1 Título"/>
          <p:cNvSpPr txBox="1">
            <a:spLocks/>
          </p:cNvSpPr>
          <p:nvPr/>
        </p:nvSpPr>
        <p:spPr>
          <a:xfrm>
            <a:off x="214282" y="5715016"/>
            <a:ext cx="8686800" cy="838200"/>
          </a:xfrm>
          <a:prstGeom prst="rect">
            <a:avLst/>
          </a:prstGeom>
        </p:spPr>
        <p:txBody>
          <a:bodyPr anchor="ctr">
            <a:normAutofit/>
          </a:bodyPr>
          <a:lstStyle/>
          <a:p>
            <a:pPr fontAlgn="auto">
              <a:spcAft>
                <a:spcPts val="0"/>
              </a:spcAft>
              <a:defRPr/>
            </a:pPr>
            <a:r>
              <a:rPr lang="es-EC" sz="4000" b="1" cap="all" dirty="0">
                <a:solidFill>
                  <a:schemeClr val="tx1">
                    <a:lumMod val="95000"/>
                    <a:lumOff val="5000"/>
                  </a:schemeClr>
                </a:solidFill>
                <a:effectLst>
                  <a:reflection blurRad="12700" stA="48000" endA="300" endPos="55000" dir="5400000" sy="-90000" algn="bl" rotWithShape="0"/>
                </a:effectLst>
                <a:latin typeface="Calibri" pitchFamily="34" charset="0"/>
                <a:ea typeface="+mj-ea"/>
                <a:cs typeface="+mj-cs"/>
              </a:rPr>
              <a:t>(-29742,10)+( -6682,22) = </a:t>
            </a:r>
            <a:r>
              <a:rPr lang="es-EC" sz="4400" b="1" i="1" cap="all" dirty="0">
                <a:solidFill>
                  <a:schemeClr val="tx1">
                    <a:lumMod val="95000"/>
                    <a:lumOff val="5000"/>
                  </a:schemeClr>
                </a:solidFill>
                <a:effectLst>
                  <a:reflection blurRad="12700" stA="48000" endA="300" endPos="55000" dir="5400000" sy="-90000" algn="bl" rotWithShape="0"/>
                </a:effectLst>
                <a:latin typeface="Calibri" pitchFamily="34" charset="0"/>
                <a:ea typeface="+mj-ea"/>
                <a:cs typeface="+mj-cs"/>
              </a:rPr>
              <a:t> </a:t>
            </a:r>
            <a:r>
              <a:rPr lang="es-EC" sz="4800" b="1" i="1" cap="all" dirty="0">
                <a:solidFill>
                  <a:schemeClr val="tx1">
                    <a:lumMod val="95000"/>
                    <a:lumOff val="5000"/>
                  </a:schemeClr>
                </a:solidFill>
                <a:effectLst>
                  <a:reflection blurRad="12700" stA="48000" endA="300" endPos="55000" dir="5400000" sy="-90000" algn="bl" rotWithShape="0"/>
                </a:effectLst>
                <a:latin typeface="Calibri" pitchFamily="34" charset="0"/>
                <a:ea typeface="+mj-ea"/>
                <a:cs typeface="+mj-cs"/>
              </a:rPr>
              <a:t>-36424,32</a:t>
            </a:r>
            <a:endParaRPr lang="es-EC" sz="4400" b="1" i="1" cap="all" dirty="0">
              <a:solidFill>
                <a:schemeClr val="tx1">
                  <a:lumMod val="95000"/>
                  <a:lumOff val="5000"/>
                </a:schemeClr>
              </a:solidFill>
              <a:effectLst>
                <a:reflection blurRad="12700" stA="48000" endA="300" endPos="55000" dir="5400000" sy="-90000" algn="bl" rotWithShape="0"/>
              </a:effectLst>
              <a:latin typeface="Calibri" pitchFamily="34" charset="0"/>
              <a:ea typeface="+mj-ea"/>
              <a:cs typeface="+mj-cs"/>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 calcmode="lin" valueType="num">
                                      <p:cBhvr>
                                        <p:cTn id="23" dur="500" fill="hold"/>
                                        <p:tgtEl>
                                          <p:spTgt spid="9"/>
                                        </p:tgtEl>
                                        <p:attrNameLst>
                                          <p:attrName>style.rotation</p:attrName>
                                        </p:attrNameLst>
                                      </p:cBhvr>
                                      <p:tavLst>
                                        <p:tav tm="0">
                                          <p:val>
                                            <p:fltVal val="360"/>
                                          </p:val>
                                        </p:tav>
                                        <p:tav tm="100000">
                                          <p:val>
                                            <p:fltVal val="0"/>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 calcmode="lin" valueType="num">
                                      <p:cBhvr>
                                        <p:cTn id="31" dur="500" fill="hold"/>
                                        <p:tgtEl>
                                          <p:spTgt spid="14"/>
                                        </p:tgtEl>
                                        <p:attrNameLst>
                                          <p:attrName>style.rotation</p:attrName>
                                        </p:attrNameLst>
                                      </p:cBhvr>
                                      <p:tavLst>
                                        <p:tav tm="0">
                                          <p:val>
                                            <p:fltVal val="360"/>
                                          </p:val>
                                        </p:tav>
                                        <p:tav tm="100000">
                                          <p:val>
                                            <p:fltVal val="0"/>
                                          </p:val>
                                        </p:tav>
                                      </p:tavLst>
                                    </p:anim>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 calcmode="lin" valueType="num">
                                      <p:cBhvr>
                                        <p:cTn id="39" dur="500" fill="hold"/>
                                        <p:tgtEl>
                                          <p:spTgt spid="15"/>
                                        </p:tgtEl>
                                        <p:attrNameLst>
                                          <p:attrName>style.rotation</p:attrName>
                                        </p:attrNameLst>
                                      </p:cBhvr>
                                      <p:tavLst>
                                        <p:tav tm="0">
                                          <p:val>
                                            <p:fltVal val="360"/>
                                          </p:val>
                                        </p:tav>
                                        <p:tav tm="100000">
                                          <p:val>
                                            <p:fltVal val="0"/>
                                          </p:val>
                                        </p:tav>
                                      </p:tavLst>
                                    </p:anim>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4579"/>
                                        </p:tgtEl>
                                        <p:attrNameLst>
                                          <p:attrName>style.visibility</p:attrName>
                                        </p:attrNameLst>
                                      </p:cBhvr>
                                      <p:to>
                                        <p:strVal val="visible"/>
                                      </p:to>
                                    </p:set>
                                    <p:anim calcmode="lin" valueType="num">
                                      <p:cBhvr additive="base">
                                        <p:cTn id="45" dur="500" fill="hold"/>
                                        <p:tgtEl>
                                          <p:spTgt spid="24579"/>
                                        </p:tgtEl>
                                        <p:attrNameLst>
                                          <p:attrName>ppt_x</p:attrName>
                                        </p:attrNameLst>
                                      </p:cBhvr>
                                      <p:tavLst>
                                        <p:tav tm="0">
                                          <p:val>
                                            <p:strVal val="#ppt_x"/>
                                          </p:val>
                                        </p:tav>
                                        <p:tav tm="100000">
                                          <p:val>
                                            <p:strVal val="#ppt_x"/>
                                          </p:val>
                                        </p:tav>
                                      </p:tavLst>
                                    </p:anim>
                                    <p:anim calcmode="lin" valueType="num">
                                      <p:cBhvr additive="base">
                                        <p:cTn id="46" dur="500" fill="hold"/>
                                        <p:tgtEl>
                                          <p:spTgt spid="24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95366"/>
          </a:xfrm>
        </p:spPr>
        <p:txBody>
          <a:bodyPr/>
          <a:lstStyle/>
          <a:p>
            <a:pPr algn="ctr" eaLnBrk="1" hangingPunct="1">
              <a:defRPr/>
            </a:pPr>
            <a:r>
              <a:rPr lang="es-EC" b="1" dirty="0" smtClean="0">
                <a:solidFill>
                  <a:schemeClr val="accent1">
                    <a:lumMod val="50000"/>
                  </a:schemeClr>
                </a:solidFill>
                <a:latin typeface="Arial" pitchFamily="34" charset="0"/>
                <a:cs typeface="Arial" pitchFamily="34" charset="0"/>
              </a:rPr>
              <a:t>Inversión total</a:t>
            </a:r>
            <a:endParaRPr lang="es-EC" b="1" dirty="0">
              <a:solidFill>
                <a:schemeClr val="accent1">
                  <a:lumMod val="50000"/>
                </a:schemeClr>
              </a:solidFill>
              <a:latin typeface="Arial" pitchFamily="34" charset="0"/>
              <a:cs typeface="Arial"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857250" y="2000250"/>
            <a:ext cx="7189788" cy="1071563"/>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ppt_w*0.05"/>
                                          </p:val>
                                        </p:tav>
                                        <p:tav tm="100000">
                                          <p:val>
                                            <p:strVal val="#ppt_w"/>
                                          </p:val>
                                        </p:tav>
                                      </p:tavLst>
                                    </p:anim>
                                    <p:anim calcmode="lin" valueType="num">
                                      <p:cBhvr>
                                        <p:cTn id="17" dur="500" fill="hold"/>
                                        <p:tgtEl>
                                          <p:spTgt spid="4"/>
                                        </p:tgtEl>
                                        <p:attrNameLst>
                                          <p:attrName>ppt_h</p:attrName>
                                        </p:attrNameLst>
                                      </p:cBhvr>
                                      <p:tavLst>
                                        <p:tav tm="0">
                                          <p:val>
                                            <p:strVal val="#ppt_h"/>
                                          </p:val>
                                        </p:tav>
                                        <p:tav tm="100000">
                                          <p:val>
                                            <p:strVal val="#ppt_h"/>
                                          </p:val>
                                        </p:tav>
                                      </p:tavLst>
                                    </p:anim>
                                    <p:anim calcmode="lin" valueType="num">
                                      <p:cBhvr>
                                        <p:cTn id="18" dur="500" fill="hold"/>
                                        <p:tgtEl>
                                          <p:spTgt spid="4"/>
                                        </p:tgtEl>
                                        <p:attrNameLst>
                                          <p:attrName>ppt_x</p:attrName>
                                        </p:attrNameLst>
                                      </p:cBhvr>
                                      <p:tavLst>
                                        <p:tav tm="0">
                                          <p:val>
                                            <p:strVal val="#ppt_x-.2"/>
                                          </p:val>
                                        </p:tav>
                                        <p:tav tm="100000">
                                          <p:val>
                                            <p:strVal val="#ppt_x"/>
                                          </p:val>
                                        </p:tav>
                                      </p:tavLst>
                                    </p:anim>
                                    <p:anim calcmode="lin" valueType="num">
                                      <p:cBhvr>
                                        <p:cTn id="19" dur="500" fill="hold"/>
                                        <p:tgtEl>
                                          <p:spTgt spid="4"/>
                                        </p:tgtEl>
                                        <p:attrNameLst>
                                          <p:attrName>ppt_y</p:attrName>
                                        </p:attrNameLst>
                                      </p:cBhvr>
                                      <p:tavLst>
                                        <p:tav tm="0">
                                          <p:val>
                                            <p:strVal val="#ppt_y"/>
                                          </p:val>
                                        </p:tav>
                                        <p:tav tm="100000">
                                          <p:val>
                                            <p:strVal val="#ppt_y"/>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85728"/>
            <a:ext cx="8686800" cy="838200"/>
          </a:xfrm>
        </p:spPr>
        <p:txBody>
          <a:bodyPr/>
          <a:lstStyle/>
          <a:p>
            <a:pPr algn="ctr" eaLnBrk="1" hangingPunct="1">
              <a:defRPr/>
            </a:pPr>
            <a:r>
              <a:rPr lang="es-EC" sz="4000" b="1" dirty="0" smtClean="0">
                <a:solidFill>
                  <a:schemeClr val="accent1">
                    <a:lumMod val="50000"/>
                  </a:schemeClr>
                </a:solidFill>
                <a:latin typeface="Calibri" pitchFamily="34" charset="0"/>
                <a:cs typeface="Arial" pitchFamily="34" charset="0"/>
              </a:rPr>
              <a:t>Estimación de Costos</a:t>
            </a:r>
            <a:endParaRPr lang="es-EC" sz="4000" dirty="0">
              <a:solidFill>
                <a:schemeClr val="accent1">
                  <a:lumMod val="50000"/>
                </a:schemeClr>
              </a:solidFill>
              <a:latin typeface="Calibri" pitchFamily="34" charset="0"/>
              <a:cs typeface="Arial" pitchFamily="34" charset="0"/>
            </a:endParaRPr>
          </a:p>
        </p:txBody>
      </p:sp>
      <p:sp>
        <p:nvSpPr>
          <p:cNvPr id="3" name="2 Marcador de contenido"/>
          <p:cNvSpPr>
            <a:spLocks noGrp="1"/>
          </p:cNvSpPr>
          <p:nvPr>
            <p:ph idx="1"/>
          </p:nvPr>
        </p:nvSpPr>
        <p:spPr/>
        <p:txBody>
          <a:bodyPr/>
          <a:lstStyle/>
          <a:p>
            <a:pPr algn="just" eaLnBrk="1" hangingPunct="1"/>
            <a:endParaRPr lang="es-EC" sz="3600" smtClean="0">
              <a:latin typeface="Calibri" pitchFamily="34" charset="0"/>
            </a:endParaRPr>
          </a:p>
          <a:p>
            <a:pPr algn="just" eaLnBrk="1" hangingPunct="1"/>
            <a:r>
              <a:rPr lang="es-EC" sz="3600" smtClean="0">
                <a:latin typeface="Calibri" pitchFamily="34" charset="0"/>
              </a:rPr>
              <a:t>A continuación se detallara todos los costos de producción, en los cuales la empresa va a incurrir los mismos que serán clasificados en </a:t>
            </a:r>
            <a:r>
              <a:rPr lang="es-EC" sz="3600" b="1" i="1" smtClean="0">
                <a:latin typeface="Calibri" pitchFamily="34" charset="0"/>
              </a:rPr>
              <a:t>Costos fijos y Costos Variables.</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290"/>
            <a:ext cx="8686800" cy="838200"/>
          </a:xfrm>
        </p:spPr>
        <p:txBody>
          <a:bodyPr/>
          <a:lstStyle/>
          <a:p>
            <a:pPr algn="ctr" eaLnBrk="1" hangingPunct="1">
              <a:defRPr/>
            </a:pPr>
            <a:r>
              <a:rPr lang="es-EC" sz="4000" b="1" dirty="0" smtClean="0">
                <a:solidFill>
                  <a:schemeClr val="accent1">
                    <a:lumMod val="50000"/>
                  </a:schemeClr>
                </a:solidFill>
                <a:latin typeface="Calibri" pitchFamily="34" charset="0"/>
                <a:cs typeface="Arial" pitchFamily="34" charset="0"/>
              </a:rPr>
              <a:t>Costos fijos y variables</a:t>
            </a:r>
            <a:endParaRPr lang="es-EC" sz="4000" b="1" dirty="0">
              <a:solidFill>
                <a:schemeClr val="accent1">
                  <a:lumMod val="50000"/>
                </a:schemeClr>
              </a:solidFill>
              <a:latin typeface="Calibri" pitchFamily="34" charset="0"/>
              <a:cs typeface="Arial" pitchFamily="34" charset="0"/>
            </a:endParaRPr>
          </a:p>
        </p:txBody>
      </p:sp>
      <p:pic>
        <p:nvPicPr>
          <p:cNvPr id="25602" name="Picture 2"/>
          <p:cNvPicPr>
            <a:picLocks noGrp="1" noChangeAspect="1" noChangeArrowheads="1"/>
          </p:cNvPicPr>
          <p:nvPr>
            <p:ph idx="1"/>
          </p:nvPr>
        </p:nvPicPr>
        <p:blipFill>
          <a:blip r:embed="rId2" cstate="print"/>
          <a:srcRect/>
          <a:stretch>
            <a:fillRect/>
          </a:stretch>
        </p:blipFill>
        <p:spPr>
          <a:xfrm>
            <a:off x="1357313" y="1285875"/>
            <a:ext cx="6143625" cy="1020763"/>
          </a:xfrm>
        </p:spPr>
      </p:pic>
      <p:pic>
        <p:nvPicPr>
          <p:cNvPr id="25603" name="Picture 3"/>
          <p:cNvPicPr>
            <a:picLocks noChangeAspect="1" noChangeArrowheads="1"/>
          </p:cNvPicPr>
          <p:nvPr/>
        </p:nvPicPr>
        <p:blipFill>
          <a:blip r:embed="rId3" cstate="print"/>
          <a:srcRect/>
          <a:stretch>
            <a:fillRect/>
          </a:stretch>
        </p:blipFill>
        <p:spPr bwMode="auto">
          <a:xfrm>
            <a:off x="1500188" y="2500313"/>
            <a:ext cx="5857875" cy="2897187"/>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571500" y="5572125"/>
            <a:ext cx="7858125" cy="955675"/>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nodeType="clickEffect">
                                  <p:stCondLst>
                                    <p:cond delay="0"/>
                                  </p:stCondLst>
                                  <p:childTnLst>
                                    <p:set>
                                      <p:cBhvr>
                                        <p:cTn id="14" dur="1" fill="hold">
                                          <p:stCondLst>
                                            <p:cond delay="0"/>
                                          </p:stCondLst>
                                        </p:cTn>
                                        <p:tgtEl>
                                          <p:spTgt spid="25602"/>
                                        </p:tgtEl>
                                        <p:attrNameLst>
                                          <p:attrName>style.visibility</p:attrName>
                                        </p:attrNameLst>
                                      </p:cBhvr>
                                      <p:to>
                                        <p:strVal val="visible"/>
                                      </p:to>
                                    </p:set>
                                    <p:anim calcmode="lin" valueType="num">
                                      <p:cBhvr>
                                        <p:cTn id="15" dur="500" fill="hold"/>
                                        <p:tgtEl>
                                          <p:spTgt spid="25602"/>
                                        </p:tgtEl>
                                        <p:attrNameLst>
                                          <p:attrName>ppt_w</p:attrName>
                                        </p:attrNameLst>
                                      </p:cBhvr>
                                      <p:tavLst>
                                        <p:tav tm="0">
                                          <p:val>
                                            <p:strVal val="#ppt_w*0.05"/>
                                          </p:val>
                                        </p:tav>
                                        <p:tav tm="100000">
                                          <p:val>
                                            <p:strVal val="#ppt_w"/>
                                          </p:val>
                                        </p:tav>
                                      </p:tavLst>
                                    </p:anim>
                                    <p:anim calcmode="lin" valueType="num">
                                      <p:cBhvr>
                                        <p:cTn id="16" dur="500" fill="hold"/>
                                        <p:tgtEl>
                                          <p:spTgt spid="25602"/>
                                        </p:tgtEl>
                                        <p:attrNameLst>
                                          <p:attrName>ppt_h</p:attrName>
                                        </p:attrNameLst>
                                      </p:cBhvr>
                                      <p:tavLst>
                                        <p:tav tm="0">
                                          <p:val>
                                            <p:strVal val="#ppt_h"/>
                                          </p:val>
                                        </p:tav>
                                        <p:tav tm="100000">
                                          <p:val>
                                            <p:strVal val="#ppt_h"/>
                                          </p:val>
                                        </p:tav>
                                      </p:tavLst>
                                    </p:anim>
                                    <p:anim calcmode="lin" valueType="num">
                                      <p:cBhvr>
                                        <p:cTn id="17" dur="500" fill="hold"/>
                                        <p:tgtEl>
                                          <p:spTgt spid="25602"/>
                                        </p:tgtEl>
                                        <p:attrNameLst>
                                          <p:attrName>ppt_x</p:attrName>
                                        </p:attrNameLst>
                                      </p:cBhvr>
                                      <p:tavLst>
                                        <p:tav tm="0">
                                          <p:val>
                                            <p:strVal val="#ppt_x-.2"/>
                                          </p:val>
                                        </p:tav>
                                        <p:tav tm="100000">
                                          <p:val>
                                            <p:strVal val="#ppt_x"/>
                                          </p:val>
                                        </p:tav>
                                      </p:tavLst>
                                    </p:anim>
                                    <p:anim calcmode="lin" valueType="num">
                                      <p:cBhvr>
                                        <p:cTn id="18" dur="500" fill="hold"/>
                                        <p:tgtEl>
                                          <p:spTgt spid="25602"/>
                                        </p:tgtEl>
                                        <p:attrNameLst>
                                          <p:attrName>ppt_y</p:attrName>
                                        </p:attrNameLst>
                                      </p:cBhvr>
                                      <p:tavLst>
                                        <p:tav tm="0">
                                          <p:val>
                                            <p:strVal val="#ppt_y"/>
                                          </p:val>
                                        </p:tav>
                                        <p:tav tm="100000">
                                          <p:val>
                                            <p:strVal val="#ppt_y"/>
                                          </p:val>
                                        </p:tav>
                                      </p:tavLst>
                                    </p:anim>
                                    <p:animEffect transition="in" filter="fade">
                                      <p:cBhvr>
                                        <p:cTn id="19" dur="500"/>
                                        <p:tgtEl>
                                          <p:spTgt spid="25602"/>
                                        </p:tgtEl>
                                      </p:cBhvr>
                                    </p:animEffect>
                                  </p:childTnLst>
                                </p:cTn>
                              </p:par>
                            </p:childTnLst>
                          </p:cTn>
                        </p:par>
                      </p:childTnLst>
                    </p:cTn>
                  </p:par>
                  <p:par>
                    <p:cTn id="20" fill="hold">
                      <p:stCondLst>
                        <p:cond delay="indefinite"/>
                      </p:stCondLst>
                      <p:childTnLst>
                        <p:par>
                          <p:cTn id="21" fill="hold">
                            <p:stCondLst>
                              <p:cond delay="0"/>
                            </p:stCondLst>
                            <p:childTnLst>
                              <p:par>
                                <p:cTn id="22" presetID="34" presetClass="entr" presetSubtype="0" fill="hold" nodeType="clickEffect">
                                  <p:stCondLst>
                                    <p:cond delay="0"/>
                                  </p:stCondLst>
                                  <p:childTnLst>
                                    <p:set>
                                      <p:cBhvr>
                                        <p:cTn id="23" dur="1" fill="hold">
                                          <p:stCondLst>
                                            <p:cond delay="0"/>
                                          </p:stCondLst>
                                        </p:cTn>
                                        <p:tgtEl>
                                          <p:spTgt spid="25603"/>
                                        </p:tgtEl>
                                        <p:attrNameLst>
                                          <p:attrName>style.visibility</p:attrName>
                                        </p:attrNameLst>
                                      </p:cBhvr>
                                      <p:to>
                                        <p:strVal val="visible"/>
                                      </p:to>
                                    </p:set>
                                    <p:anim from="(-#ppt_w/2)" to="(#ppt_x)" calcmode="lin" valueType="num">
                                      <p:cBhvr>
                                        <p:cTn id="24" dur="600" fill="hold">
                                          <p:stCondLst>
                                            <p:cond delay="0"/>
                                          </p:stCondLst>
                                        </p:cTn>
                                        <p:tgtEl>
                                          <p:spTgt spid="25603"/>
                                        </p:tgtEl>
                                        <p:attrNameLst>
                                          <p:attrName>ppt_x</p:attrName>
                                        </p:attrNameLst>
                                      </p:cBhvr>
                                    </p:anim>
                                    <p:anim from="0" to="-1.0" calcmode="lin" valueType="num">
                                      <p:cBhvr>
                                        <p:cTn id="25" dur="200" decel="50000" autoRev="1" fill="hold">
                                          <p:stCondLst>
                                            <p:cond delay="600"/>
                                          </p:stCondLst>
                                        </p:cTn>
                                        <p:tgtEl>
                                          <p:spTgt spid="25603"/>
                                        </p:tgtEl>
                                        <p:attrNameLst>
                                          <p:attrName>xshear</p:attrName>
                                        </p:attrNameLst>
                                      </p:cBhvr>
                                    </p:anim>
                                    <p:animScale>
                                      <p:cBhvr>
                                        <p:cTn id="26" dur="200" decel="100000" autoRev="1" fill="hold">
                                          <p:stCondLst>
                                            <p:cond delay="600"/>
                                          </p:stCondLst>
                                        </p:cTn>
                                        <p:tgtEl>
                                          <p:spTgt spid="25603"/>
                                        </p:tgtEl>
                                      </p:cBhvr>
                                      <p:from x="100000" y="100000"/>
                                      <p:to x="80000" y="100000"/>
                                    </p:animScale>
                                    <p:anim by="(#ppt_h/3+#ppt_w*0.1)" calcmode="lin" valueType="num">
                                      <p:cBhvr additive="sum">
                                        <p:cTn id="27" dur="200" decel="100000" autoRev="1" fill="hold">
                                          <p:stCondLst>
                                            <p:cond delay="600"/>
                                          </p:stCondLst>
                                        </p:cTn>
                                        <p:tgtEl>
                                          <p:spTgt spid="25603"/>
                                        </p:tgtEl>
                                        <p:attrNameLst>
                                          <p:attrName>ppt_x</p:attrName>
                                        </p:attrNameLst>
                                      </p:cBhvr>
                                    </p:anim>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strVal val="#ppt_w*2.5"/>
                                          </p:val>
                                        </p:tav>
                                        <p:tav tm="100000">
                                          <p:val>
                                            <p:strVal val="#ppt_w"/>
                                          </p:val>
                                        </p:tav>
                                      </p:tavLst>
                                    </p:anim>
                                    <p:anim calcmode="lin" valueType="num">
                                      <p:cBhvr>
                                        <p:cTn id="33" dur="500" fill="hold"/>
                                        <p:tgtEl>
                                          <p:spTgt spid="6"/>
                                        </p:tgtEl>
                                        <p:attrNameLst>
                                          <p:attrName>ppt_h</p:attrName>
                                        </p:attrNameLst>
                                      </p:cBhvr>
                                      <p:tavLst>
                                        <p:tav tm="0">
                                          <p:val>
                                            <p:strVal val="#ppt_h*0.01"/>
                                          </p:val>
                                        </p:tav>
                                        <p:tav tm="100000">
                                          <p:val>
                                            <p:strVal val="#ppt_h"/>
                                          </p:val>
                                        </p:tav>
                                      </p:tavLst>
                                    </p:anim>
                                    <p:anim calcmode="lin" valueType="num">
                                      <p:cBhvr>
                                        <p:cTn id="34" dur="500" fill="hold"/>
                                        <p:tgtEl>
                                          <p:spTgt spid="6"/>
                                        </p:tgtEl>
                                        <p:attrNameLst>
                                          <p:attrName>ppt_x</p:attrName>
                                        </p:attrNameLst>
                                      </p:cBhvr>
                                      <p:tavLst>
                                        <p:tav tm="0">
                                          <p:val>
                                            <p:strVal val="#ppt_x"/>
                                          </p:val>
                                        </p:tav>
                                        <p:tav tm="100000">
                                          <p:val>
                                            <p:strVal val="#ppt_x"/>
                                          </p:val>
                                        </p:tav>
                                      </p:tavLst>
                                    </p:anim>
                                    <p:anim calcmode="lin" valueType="num">
                                      <p:cBhvr>
                                        <p:cTn id="35" dur="500" fill="hold"/>
                                        <p:tgtEl>
                                          <p:spTgt spid="6"/>
                                        </p:tgtEl>
                                        <p:attrNameLst>
                                          <p:attrName>ppt_y</p:attrName>
                                        </p:attrNameLst>
                                      </p:cBhvr>
                                      <p:tavLst>
                                        <p:tav tm="0">
                                          <p:val>
                                            <p:strVal val="#ppt_h+1"/>
                                          </p:val>
                                        </p:tav>
                                        <p:tav tm="100000">
                                          <p:val>
                                            <p:strVal val="#ppt_y"/>
                                          </p:val>
                                        </p:tav>
                                      </p:tavLst>
                                    </p:anim>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85728"/>
            <a:ext cx="8686800" cy="838200"/>
          </a:xfrm>
        </p:spPr>
        <p:txBody>
          <a:bodyPr/>
          <a:lstStyle/>
          <a:p>
            <a:pPr eaLnBrk="1" hangingPunct="1">
              <a:defRPr/>
            </a:pPr>
            <a:r>
              <a:rPr lang="es-EC" b="1" dirty="0" smtClean="0">
                <a:solidFill>
                  <a:schemeClr val="accent1">
                    <a:lumMod val="50000"/>
                  </a:schemeClr>
                </a:solidFill>
                <a:latin typeface="Calibri" pitchFamily="34" charset="0"/>
              </a:rPr>
              <a:t>Análisis  costo - Volumen - Utilidad</a:t>
            </a:r>
            <a:endParaRPr lang="es-EC" dirty="0">
              <a:solidFill>
                <a:schemeClr val="accent1">
                  <a:lumMod val="50000"/>
                </a:schemeClr>
              </a:solidFill>
              <a:latin typeface="Calibri" pitchFamily="34" charset="0"/>
            </a:endParaRPr>
          </a:p>
        </p:txBody>
      </p:sp>
      <p:sp>
        <p:nvSpPr>
          <p:cNvPr id="3" name="2 Marcador de contenido"/>
          <p:cNvSpPr>
            <a:spLocks noGrp="1"/>
          </p:cNvSpPr>
          <p:nvPr>
            <p:ph idx="1"/>
          </p:nvPr>
        </p:nvSpPr>
        <p:spPr>
          <a:xfrm>
            <a:off x="571500" y="1214438"/>
            <a:ext cx="8420100" cy="3071812"/>
          </a:xfrm>
        </p:spPr>
        <p:txBody>
          <a:bodyPr>
            <a:normAutofit/>
          </a:bodyPr>
          <a:lstStyle/>
          <a:p>
            <a:pPr eaLnBrk="1" hangingPunct="1">
              <a:defRPr/>
            </a:pPr>
            <a:r>
              <a:rPr lang="es-EC" sz="2800" b="1" dirty="0" smtClean="0">
                <a:solidFill>
                  <a:schemeClr val="accent1">
                    <a:lumMod val="75000"/>
                  </a:schemeClr>
                </a:solidFill>
                <a:latin typeface="Calibri" pitchFamily="34" charset="0"/>
              </a:rPr>
              <a:t> Punto de Equilibrio.</a:t>
            </a:r>
          </a:p>
          <a:p>
            <a:pPr eaLnBrk="1" hangingPunct="1">
              <a:defRPr/>
            </a:pPr>
            <a:endParaRPr lang="es-EC" sz="2800" b="1" dirty="0" smtClean="0">
              <a:solidFill>
                <a:schemeClr val="accent1">
                  <a:lumMod val="75000"/>
                </a:schemeClr>
              </a:solidFill>
              <a:latin typeface="Calibri" pitchFamily="34" charset="0"/>
            </a:endParaRPr>
          </a:p>
          <a:p>
            <a:pPr algn="ctr" eaLnBrk="1" hangingPunct="1">
              <a:buFont typeface="Wingdings 2" pitchFamily="18" charset="2"/>
              <a:buNone/>
              <a:defRPr/>
            </a:pPr>
            <a:r>
              <a:rPr lang="es-EC" sz="2800" b="1" dirty="0" smtClean="0"/>
              <a:t>  Q*= Costos Fijos / (Precio-Costo Variable Unitario) </a:t>
            </a:r>
          </a:p>
          <a:p>
            <a:pPr algn="ctr" eaLnBrk="1" hangingPunct="1">
              <a:buFont typeface="Wingdings 2" pitchFamily="18" charset="2"/>
              <a:buNone/>
              <a:defRPr/>
            </a:pPr>
            <a:endParaRPr lang="es-EC" sz="2800" b="1" dirty="0" smtClean="0"/>
          </a:p>
          <a:p>
            <a:pPr algn="ctr" eaLnBrk="1" hangingPunct="1">
              <a:buFont typeface="Wingdings 2" pitchFamily="18" charset="2"/>
              <a:buNone/>
              <a:defRPr/>
            </a:pPr>
            <a:endParaRPr lang="es-EC" sz="2800" b="1" dirty="0" smtClean="0"/>
          </a:p>
          <a:p>
            <a:pPr algn="ctr" eaLnBrk="1" hangingPunct="1">
              <a:buFont typeface="Wingdings 2" pitchFamily="18" charset="2"/>
              <a:buNone/>
              <a:defRPr/>
            </a:pPr>
            <a:endParaRPr lang="es-EC" sz="2800" b="1" dirty="0" smtClean="0"/>
          </a:p>
          <a:p>
            <a:pPr eaLnBrk="1" hangingPunct="1">
              <a:buFont typeface="Wingdings 2" pitchFamily="18" charset="2"/>
              <a:buNone/>
              <a:defRPr/>
            </a:pPr>
            <a:endParaRPr lang="es-EC" sz="2800" b="1" dirty="0" smtClean="0"/>
          </a:p>
          <a:p>
            <a:pPr eaLnBrk="1" hangingPunct="1">
              <a:defRPr/>
            </a:pPr>
            <a:endParaRPr lang="es-EC" sz="2800" dirty="0">
              <a:solidFill>
                <a:schemeClr val="accent1">
                  <a:lumMod val="75000"/>
                </a:schemeClr>
              </a:solidFill>
              <a:latin typeface="Calibri" pitchFamily="34" charset="0"/>
            </a:endParaRPr>
          </a:p>
        </p:txBody>
      </p:sp>
      <p:pic>
        <p:nvPicPr>
          <p:cNvPr id="4102" name="Picture 6"/>
          <p:cNvPicPr>
            <a:picLocks noChangeAspect="1" noChangeArrowheads="1"/>
          </p:cNvPicPr>
          <p:nvPr/>
        </p:nvPicPr>
        <p:blipFill>
          <a:blip r:embed="rId2" cstate="print"/>
          <a:srcRect/>
          <a:stretch>
            <a:fillRect/>
          </a:stretch>
        </p:blipFill>
        <p:spPr bwMode="auto">
          <a:xfrm>
            <a:off x="1571625" y="3286125"/>
            <a:ext cx="5943600" cy="1928813"/>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800" decel="100000"/>
                                        <p:tgtEl>
                                          <p:spTgt spid="3">
                                            <p:txEl>
                                              <p:pRg st="2" end="2"/>
                                            </p:txEl>
                                          </p:spTgt>
                                        </p:tgtEl>
                                      </p:cBhvr>
                                    </p:animEffect>
                                    <p:anim calcmode="lin" valueType="num">
                                      <p:cBhvr>
                                        <p:cTn id="25"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4102"/>
                                        </p:tgtEl>
                                        <p:attrNameLst>
                                          <p:attrName>style.visibility</p:attrName>
                                        </p:attrNameLst>
                                      </p:cBhvr>
                                      <p:to>
                                        <p:strVal val="visible"/>
                                      </p:to>
                                    </p:set>
                                    <p:anim calcmode="lin" valueType="num">
                                      <p:cBhvr>
                                        <p:cTn id="34" dur="500" fill="hold"/>
                                        <p:tgtEl>
                                          <p:spTgt spid="4102"/>
                                        </p:tgtEl>
                                        <p:attrNameLst>
                                          <p:attrName>ppt_w</p:attrName>
                                        </p:attrNameLst>
                                      </p:cBhvr>
                                      <p:tavLst>
                                        <p:tav tm="0">
                                          <p:val>
                                            <p:strVal val="#ppt_w*0.05"/>
                                          </p:val>
                                        </p:tav>
                                        <p:tav tm="100000">
                                          <p:val>
                                            <p:strVal val="#ppt_w"/>
                                          </p:val>
                                        </p:tav>
                                      </p:tavLst>
                                    </p:anim>
                                    <p:anim calcmode="lin" valueType="num">
                                      <p:cBhvr>
                                        <p:cTn id="35" dur="500" fill="hold"/>
                                        <p:tgtEl>
                                          <p:spTgt spid="4102"/>
                                        </p:tgtEl>
                                        <p:attrNameLst>
                                          <p:attrName>ppt_h</p:attrName>
                                        </p:attrNameLst>
                                      </p:cBhvr>
                                      <p:tavLst>
                                        <p:tav tm="0">
                                          <p:val>
                                            <p:strVal val="#ppt_h"/>
                                          </p:val>
                                        </p:tav>
                                        <p:tav tm="100000">
                                          <p:val>
                                            <p:strVal val="#ppt_h"/>
                                          </p:val>
                                        </p:tav>
                                      </p:tavLst>
                                    </p:anim>
                                    <p:anim calcmode="lin" valueType="num">
                                      <p:cBhvr>
                                        <p:cTn id="36" dur="500" fill="hold"/>
                                        <p:tgtEl>
                                          <p:spTgt spid="4102"/>
                                        </p:tgtEl>
                                        <p:attrNameLst>
                                          <p:attrName>ppt_x</p:attrName>
                                        </p:attrNameLst>
                                      </p:cBhvr>
                                      <p:tavLst>
                                        <p:tav tm="0">
                                          <p:val>
                                            <p:strVal val="#ppt_x-.2"/>
                                          </p:val>
                                        </p:tav>
                                        <p:tav tm="100000">
                                          <p:val>
                                            <p:strVal val="#ppt_x"/>
                                          </p:val>
                                        </p:tav>
                                      </p:tavLst>
                                    </p:anim>
                                    <p:anim calcmode="lin" valueType="num">
                                      <p:cBhvr>
                                        <p:cTn id="37" dur="500" fill="hold"/>
                                        <p:tgtEl>
                                          <p:spTgt spid="4102"/>
                                        </p:tgtEl>
                                        <p:attrNameLst>
                                          <p:attrName>ppt_y</p:attrName>
                                        </p:attrNameLst>
                                      </p:cBhvr>
                                      <p:tavLst>
                                        <p:tav tm="0">
                                          <p:val>
                                            <p:strVal val="#ppt_y"/>
                                          </p:val>
                                        </p:tav>
                                        <p:tav tm="100000">
                                          <p:val>
                                            <p:strVal val="#ppt_y"/>
                                          </p:val>
                                        </p:tav>
                                      </p:tavLst>
                                    </p:anim>
                                    <p:animEffect transition="in" filter="fade">
                                      <p:cBhvr>
                                        <p:cTn id="38"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85728"/>
            <a:ext cx="8686800" cy="838200"/>
          </a:xfrm>
        </p:spPr>
        <p:txBody>
          <a:bodyPr/>
          <a:lstStyle/>
          <a:p>
            <a:pPr algn="ctr" eaLnBrk="1" hangingPunct="1">
              <a:defRPr/>
            </a:pPr>
            <a:r>
              <a:rPr lang="es-EC" sz="4000" b="1" dirty="0" smtClean="0">
                <a:solidFill>
                  <a:schemeClr val="accent1">
                    <a:lumMod val="50000"/>
                  </a:schemeClr>
                </a:solidFill>
                <a:latin typeface="Calibri" pitchFamily="34" charset="0"/>
              </a:rPr>
              <a:t>Precio del Producto</a:t>
            </a:r>
            <a:endParaRPr lang="es-EC" sz="4000" dirty="0">
              <a:solidFill>
                <a:schemeClr val="accent1">
                  <a:lumMod val="50000"/>
                </a:schemeClr>
              </a:solidFill>
              <a:latin typeface="Calibri" pitchFamily="34" charset="0"/>
            </a:endParaRPr>
          </a:p>
        </p:txBody>
      </p:sp>
      <p:sp>
        <p:nvSpPr>
          <p:cNvPr id="3" name="2 Marcador de contenido"/>
          <p:cNvSpPr>
            <a:spLocks noGrp="1"/>
          </p:cNvSpPr>
          <p:nvPr>
            <p:ph idx="1"/>
          </p:nvPr>
        </p:nvSpPr>
        <p:spPr>
          <a:xfrm>
            <a:off x="0" y="1285875"/>
            <a:ext cx="8991600" cy="4714875"/>
          </a:xfrm>
        </p:spPr>
        <p:txBody>
          <a:bodyPr>
            <a:normAutofit lnSpcReduction="10000"/>
          </a:bodyPr>
          <a:lstStyle/>
          <a:p>
            <a:pPr algn="just" eaLnBrk="1" hangingPunct="1">
              <a:defRPr/>
            </a:pPr>
            <a:r>
              <a:rPr lang="es-EC" sz="2800" dirty="0" smtClean="0">
                <a:latin typeface="Calibri" pitchFamily="34" charset="0"/>
              </a:rPr>
              <a:t> El precio de la bebida de Café-Soya en la presentación de 4 gramos se calcula tomando en consideración a los costos fijos, costos variables y el precio en que ofrece la competencia su producto</a:t>
            </a:r>
          </a:p>
          <a:p>
            <a:pPr algn="just" eaLnBrk="1" hangingPunct="1">
              <a:buFont typeface="Wingdings 2" pitchFamily="18" charset="2"/>
              <a:buNone/>
              <a:defRPr/>
            </a:pPr>
            <a:endParaRPr lang="es-EC" sz="2800" dirty="0" smtClean="0">
              <a:latin typeface="Calibri" pitchFamily="34" charset="0"/>
            </a:endParaRPr>
          </a:p>
          <a:p>
            <a:pPr algn="just" eaLnBrk="1" hangingPunct="1">
              <a:buFont typeface="Wingdings 2" pitchFamily="18" charset="2"/>
              <a:buNone/>
              <a:defRPr/>
            </a:pPr>
            <a:r>
              <a:rPr lang="es-EC" sz="2800" dirty="0" smtClean="0">
                <a:latin typeface="Calibri" pitchFamily="34" charset="0"/>
              </a:rPr>
              <a:t>          </a:t>
            </a:r>
            <a:r>
              <a:rPr lang="es-EC" sz="4000" b="1" dirty="0" smtClean="0">
                <a:latin typeface="04" pitchFamily="34" charset="0"/>
              </a:rPr>
              <a:t>$2        </a:t>
            </a:r>
            <a:r>
              <a:rPr lang="es-EC" sz="2400" b="1" dirty="0" smtClean="0">
                <a:solidFill>
                  <a:schemeClr val="tx1">
                    <a:lumMod val="95000"/>
                    <a:lumOff val="5000"/>
                  </a:schemeClr>
                </a:solidFill>
                <a:latin typeface="04" pitchFamily="34" charset="0"/>
              </a:rPr>
              <a:t>intermediarios</a:t>
            </a:r>
          </a:p>
          <a:p>
            <a:pPr algn="just" eaLnBrk="1" hangingPunct="1">
              <a:buFont typeface="Wingdings 2" pitchFamily="18" charset="2"/>
              <a:buNone/>
              <a:defRPr/>
            </a:pPr>
            <a:endParaRPr lang="es-EC" sz="2400" b="1" dirty="0" smtClean="0">
              <a:latin typeface="04" pitchFamily="34" charset="0"/>
            </a:endParaRPr>
          </a:p>
          <a:p>
            <a:pPr algn="just" eaLnBrk="1" hangingPunct="1">
              <a:buFont typeface="Wingdings 2" pitchFamily="18" charset="2"/>
              <a:buNone/>
              <a:defRPr/>
            </a:pPr>
            <a:r>
              <a:rPr lang="es-EC" sz="3600" b="1" dirty="0" smtClean="0">
                <a:latin typeface="04" pitchFamily="34" charset="0"/>
              </a:rPr>
              <a:t>    </a:t>
            </a:r>
          </a:p>
          <a:p>
            <a:pPr algn="just" eaLnBrk="1" hangingPunct="1">
              <a:buFont typeface="Wingdings 2" pitchFamily="18" charset="2"/>
              <a:buNone/>
              <a:defRPr/>
            </a:pPr>
            <a:r>
              <a:rPr lang="es-EC" sz="3600" b="1" dirty="0" smtClean="0">
                <a:latin typeface="04" pitchFamily="34" charset="0"/>
              </a:rPr>
              <a:t>   </a:t>
            </a:r>
            <a:r>
              <a:rPr lang="es-EC" sz="4000" b="1" dirty="0" smtClean="0">
                <a:latin typeface="04" pitchFamily="34" charset="0"/>
              </a:rPr>
              <a:t>$2,50       </a:t>
            </a:r>
            <a:r>
              <a:rPr lang="es-EC" sz="2000" b="1" dirty="0" smtClean="0">
                <a:solidFill>
                  <a:schemeClr val="tx1">
                    <a:lumMod val="95000"/>
                    <a:lumOff val="5000"/>
                  </a:schemeClr>
                </a:solidFill>
                <a:latin typeface="04" pitchFamily="34" charset="0"/>
              </a:rPr>
              <a:t>consumidor final</a:t>
            </a:r>
            <a:endParaRPr lang="es-EC" sz="4000" b="1" dirty="0">
              <a:solidFill>
                <a:schemeClr val="tx1">
                  <a:lumMod val="95000"/>
                  <a:lumOff val="5000"/>
                </a:schemeClr>
              </a:solidFill>
              <a:latin typeface="04" pitchFamily="34" charset="0"/>
            </a:endParaRPr>
          </a:p>
        </p:txBody>
      </p:sp>
      <p:sp>
        <p:nvSpPr>
          <p:cNvPr id="5123" name="AutoShape 3"/>
          <p:cNvSpPr>
            <a:spLocks noChangeArrowheads="1"/>
          </p:cNvSpPr>
          <p:nvPr/>
        </p:nvSpPr>
        <p:spPr bwMode="auto">
          <a:xfrm>
            <a:off x="1928813" y="3500438"/>
            <a:ext cx="1323975" cy="333375"/>
          </a:xfrm>
          <a:prstGeom prst="rightArrow">
            <a:avLst>
              <a:gd name="adj1" fmla="val 50000"/>
              <a:gd name="adj2" fmla="val 99286"/>
            </a:avLst>
          </a:prstGeom>
          <a:gradFill rotWithShape="0">
            <a:gsLst>
              <a:gs pos="0">
                <a:srgbClr val="C0504D"/>
              </a:gs>
              <a:gs pos="100000">
                <a:srgbClr val="923633"/>
              </a:gs>
            </a:gsLst>
            <a:path path="rect">
              <a:fillToRect l="50000" t="50000" r="50000" b="50000"/>
            </a:path>
          </a:gradFill>
          <a:ln w="0">
            <a:noFill/>
            <a:miter lim="800000"/>
            <a:headEnd/>
            <a:tailEnd/>
          </a:ln>
          <a:effectLst>
            <a:outerShdw dist="28398" dir="3806097" algn="ctr" rotWithShape="0">
              <a:srgbClr val="622423"/>
            </a:outerShdw>
          </a:effectLst>
        </p:spPr>
        <p:txBody>
          <a:bodyPr/>
          <a:lstStyle/>
          <a:p>
            <a:pPr>
              <a:defRPr/>
            </a:pPr>
            <a:endParaRPr lang="es-EC"/>
          </a:p>
        </p:txBody>
      </p:sp>
      <p:pic>
        <p:nvPicPr>
          <p:cNvPr id="5127" name="Picture 7"/>
          <p:cNvPicPr>
            <a:picLocks noChangeAspect="1" noChangeArrowheads="1"/>
          </p:cNvPicPr>
          <p:nvPr/>
        </p:nvPicPr>
        <p:blipFill>
          <a:blip r:embed="rId2" cstate="print"/>
          <a:srcRect/>
          <a:stretch>
            <a:fillRect/>
          </a:stretch>
        </p:blipFill>
        <p:spPr bwMode="auto">
          <a:xfrm>
            <a:off x="6858000" y="3000375"/>
            <a:ext cx="952500" cy="1333500"/>
          </a:xfrm>
          <a:prstGeom prst="rect">
            <a:avLst/>
          </a:prstGeom>
          <a:noFill/>
          <a:ln w="9525">
            <a:noFill/>
            <a:miter lim="800000"/>
            <a:headEnd/>
            <a:tailEnd/>
          </a:ln>
        </p:spPr>
      </p:pic>
      <p:sp>
        <p:nvSpPr>
          <p:cNvPr id="11" name="AutoShape 3"/>
          <p:cNvSpPr>
            <a:spLocks noChangeArrowheads="1"/>
          </p:cNvSpPr>
          <p:nvPr/>
        </p:nvSpPr>
        <p:spPr bwMode="auto">
          <a:xfrm>
            <a:off x="2500313" y="5286375"/>
            <a:ext cx="1323975" cy="333375"/>
          </a:xfrm>
          <a:prstGeom prst="rightArrow">
            <a:avLst>
              <a:gd name="adj1" fmla="val 50000"/>
              <a:gd name="adj2" fmla="val 99286"/>
            </a:avLst>
          </a:prstGeom>
          <a:gradFill rotWithShape="0">
            <a:gsLst>
              <a:gs pos="0">
                <a:srgbClr val="C0504D"/>
              </a:gs>
              <a:gs pos="100000">
                <a:srgbClr val="923633"/>
              </a:gs>
            </a:gsLst>
            <a:path path="rect">
              <a:fillToRect l="50000" t="50000" r="50000" b="50000"/>
            </a:path>
          </a:gradFill>
          <a:ln w="0">
            <a:noFill/>
            <a:miter lim="800000"/>
            <a:headEnd/>
            <a:tailEnd/>
          </a:ln>
          <a:effectLst>
            <a:outerShdw dist="28398" dir="3806097" algn="ctr" rotWithShape="0">
              <a:srgbClr val="622423"/>
            </a:outerShdw>
          </a:effectLst>
        </p:spPr>
        <p:txBody>
          <a:bodyPr/>
          <a:lstStyle/>
          <a:p>
            <a:pPr>
              <a:defRPr/>
            </a:pPr>
            <a:endParaRPr lang="es-EC"/>
          </a:p>
        </p:txBody>
      </p:sp>
      <p:pic>
        <p:nvPicPr>
          <p:cNvPr id="5128" name="Picture 8"/>
          <p:cNvPicPr>
            <a:picLocks noChangeAspect="1" noChangeArrowheads="1"/>
          </p:cNvPicPr>
          <p:nvPr/>
        </p:nvPicPr>
        <p:blipFill>
          <a:blip r:embed="rId3" cstate="print"/>
          <a:srcRect/>
          <a:stretch>
            <a:fillRect/>
          </a:stretch>
        </p:blipFill>
        <p:spPr bwMode="auto">
          <a:xfrm>
            <a:off x="7215188" y="5000625"/>
            <a:ext cx="1419225" cy="1071563"/>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14"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5"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8" presetClass="entr" presetSubtype="0" accel="10000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23"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4" presetClass="entr" presetSubtype="0" accel="100000" fill="hold" nodeType="click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p:cTn id="31" dur="500" fill="hold"/>
                                        <p:tgtEl>
                                          <p:spTgt spid="5127"/>
                                        </p:tgtEl>
                                        <p:attrNameLst>
                                          <p:attrName>ppt_w</p:attrName>
                                        </p:attrNameLst>
                                      </p:cBhvr>
                                      <p:tavLst>
                                        <p:tav tm="0">
                                          <p:val>
                                            <p:strVal val="#ppt_w*0.05"/>
                                          </p:val>
                                        </p:tav>
                                        <p:tav tm="100000">
                                          <p:val>
                                            <p:strVal val="#ppt_w"/>
                                          </p:val>
                                        </p:tav>
                                      </p:tavLst>
                                    </p:anim>
                                    <p:anim calcmode="lin" valueType="num">
                                      <p:cBhvr>
                                        <p:cTn id="32" dur="500" fill="hold"/>
                                        <p:tgtEl>
                                          <p:spTgt spid="5127"/>
                                        </p:tgtEl>
                                        <p:attrNameLst>
                                          <p:attrName>ppt_h</p:attrName>
                                        </p:attrNameLst>
                                      </p:cBhvr>
                                      <p:tavLst>
                                        <p:tav tm="0">
                                          <p:val>
                                            <p:strVal val="#ppt_h"/>
                                          </p:val>
                                        </p:tav>
                                        <p:tav tm="100000">
                                          <p:val>
                                            <p:strVal val="#ppt_h"/>
                                          </p:val>
                                        </p:tav>
                                      </p:tavLst>
                                    </p:anim>
                                    <p:anim calcmode="lin" valueType="num">
                                      <p:cBhvr>
                                        <p:cTn id="33" dur="500" fill="hold"/>
                                        <p:tgtEl>
                                          <p:spTgt spid="5127"/>
                                        </p:tgtEl>
                                        <p:attrNameLst>
                                          <p:attrName>ppt_x</p:attrName>
                                        </p:attrNameLst>
                                      </p:cBhvr>
                                      <p:tavLst>
                                        <p:tav tm="0">
                                          <p:val>
                                            <p:strVal val="#ppt_x-.2"/>
                                          </p:val>
                                        </p:tav>
                                        <p:tav tm="100000">
                                          <p:val>
                                            <p:strVal val="#ppt_x"/>
                                          </p:val>
                                        </p:tav>
                                      </p:tavLst>
                                    </p:anim>
                                    <p:anim calcmode="lin" valueType="num">
                                      <p:cBhvr>
                                        <p:cTn id="34" dur="500" fill="hold"/>
                                        <p:tgtEl>
                                          <p:spTgt spid="5127"/>
                                        </p:tgtEl>
                                        <p:attrNameLst>
                                          <p:attrName>ppt_y</p:attrName>
                                        </p:attrNameLst>
                                      </p:cBhvr>
                                      <p:tavLst>
                                        <p:tav tm="0">
                                          <p:val>
                                            <p:strVal val="#ppt_y"/>
                                          </p:val>
                                        </p:tav>
                                        <p:tav tm="100000">
                                          <p:val>
                                            <p:strVal val="#ppt_y"/>
                                          </p:val>
                                        </p:tav>
                                      </p:tavLst>
                                    </p:anim>
                                    <p:animEffect transition="in" filter="fade">
                                      <p:cBhvr>
                                        <p:cTn id="35" dur="500"/>
                                        <p:tgtEl>
                                          <p:spTgt spid="5127"/>
                                        </p:tgtEl>
                                      </p:cBhvr>
                                    </p:animEffect>
                                  </p:childTnLst>
                                </p:cTn>
                              </p:par>
                            </p:childTnLst>
                          </p:cTn>
                        </p:par>
                      </p:childTnLst>
                    </p:cTn>
                  </p:par>
                  <p:par>
                    <p:cTn id="36" fill="hold">
                      <p:stCondLst>
                        <p:cond delay="indefinite"/>
                      </p:stCondLst>
                      <p:childTnLst>
                        <p:par>
                          <p:cTn id="37" fill="hold">
                            <p:stCondLst>
                              <p:cond delay="0"/>
                            </p:stCondLst>
                            <p:childTnLst>
                              <p:par>
                                <p:cTn id="38" presetID="58" presetClass="entr" presetSubtype="0" accel="10000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 calcmode="lin" valueType="num">
                                      <p:cBhvr>
                                        <p:cTn id="40" dur="500" fill="hold"/>
                                        <p:tgtEl>
                                          <p:spTgt spid="3">
                                            <p:txEl>
                                              <p:pRg st="5" end="5"/>
                                            </p:txEl>
                                          </p:spTgt>
                                        </p:tgtEl>
                                        <p:attrNameLst>
                                          <p:attrName>ppt_w</p:attrName>
                                        </p:attrNameLst>
                                      </p:cBhvr>
                                      <p:tavLst>
                                        <p:tav tm="0">
                                          <p:val>
                                            <p:strVal val="#ppt_w*2.5"/>
                                          </p:val>
                                        </p:tav>
                                        <p:tav tm="100000">
                                          <p:val>
                                            <p:strVal val="#ppt_w"/>
                                          </p:val>
                                        </p:tav>
                                      </p:tavLst>
                                    </p:anim>
                                    <p:anim calcmode="lin" valueType="num">
                                      <p:cBhvr>
                                        <p:cTn id="41" dur="500" fill="hold"/>
                                        <p:tgtEl>
                                          <p:spTgt spid="3">
                                            <p:txEl>
                                              <p:pRg st="5" end="5"/>
                                            </p:txEl>
                                          </p:spTgt>
                                        </p:tgtEl>
                                        <p:attrNameLst>
                                          <p:attrName>ppt_h</p:attrName>
                                        </p:attrNameLst>
                                      </p:cBhvr>
                                      <p:tavLst>
                                        <p:tav tm="0">
                                          <p:val>
                                            <p:strVal val="#ppt_h*0.01"/>
                                          </p:val>
                                        </p:tav>
                                        <p:tav tm="100000">
                                          <p:val>
                                            <p:strVal val="#ppt_h"/>
                                          </p:val>
                                        </p:tav>
                                      </p:tavLst>
                                    </p:anim>
                                    <p:anim calcmode="lin" valueType="num">
                                      <p:cBhvr>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500" fill="hold"/>
                                        <p:tgtEl>
                                          <p:spTgt spid="3">
                                            <p:txEl>
                                              <p:pRg st="5" end="5"/>
                                            </p:txEl>
                                          </p:spTgt>
                                        </p:tgtEl>
                                        <p:attrNameLst>
                                          <p:attrName>ppt_y</p:attrName>
                                        </p:attrNameLst>
                                      </p:cBhvr>
                                      <p:tavLst>
                                        <p:tav tm="0">
                                          <p:val>
                                            <p:strVal val="#ppt_h+1"/>
                                          </p:val>
                                        </p:tav>
                                        <p:tav tm="100000">
                                          <p:val>
                                            <p:strVal val="#ppt_y"/>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4" presetClass="entr" presetSubtype="0" accel="100000" fill="hold" nodeType="clickEffect">
                                  <p:stCondLst>
                                    <p:cond delay="0"/>
                                  </p:stCondLst>
                                  <p:childTnLst>
                                    <p:set>
                                      <p:cBhvr>
                                        <p:cTn id="48" dur="1" fill="hold">
                                          <p:stCondLst>
                                            <p:cond delay="0"/>
                                          </p:stCondLst>
                                        </p:cTn>
                                        <p:tgtEl>
                                          <p:spTgt spid="5128"/>
                                        </p:tgtEl>
                                        <p:attrNameLst>
                                          <p:attrName>style.visibility</p:attrName>
                                        </p:attrNameLst>
                                      </p:cBhvr>
                                      <p:to>
                                        <p:strVal val="visible"/>
                                      </p:to>
                                    </p:set>
                                    <p:anim calcmode="lin" valueType="num">
                                      <p:cBhvr>
                                        <p:cTn id="49" dur="500" fill="hold"/>
                                        <p:tgtEl>
                                          <p:spTgt spid="5128"/>
                                        </p:tgtEl>
                                        <p:attrNameLst>
                                          <p:attrName>ppt_w</p:attrName>
                                        </p:attrNameLst>
                                      </p:cBhvr>
                                      <p:tavLst>
                                        <p:tav tm="0">
                                          <p:val>
                                            <p:strVal val="#ppt_w*0.05"/>
                                          </p:val>
                                        </p:tav>
                                        <p:tav tm="100000">
                                          <p:val>
                                            <p:strVal val="#ppt_w"/>
                                          </p:val>
                                        </p:tav>
                                      </p:tavLst>
                                    </p:anim>
                                    <p:anim calcmode="lin" valueType="num">
                                      <p:cBhvr>
                                        <p:cTn id="50" dur="500" fill="hold"/>
                                        <p:tgtEl>
                                          <p:spTgt spid="5128"/>
                                        </p:tgtEl>
                                        <p:attrNameLst>
                                          <p:attrName>ppt_h</p:attrName>
                                        </p:attrNameLst>
                                      </p:cBhvr>
                                      <p:tavLst>
                                        <p:tav tm="0">
                                          <p:val>
                                            <p:strVal val="#ppt_h"/>
                                          </p:val>
                                        </p:tav>
                                        <p:tav tm="100000">
                                          <p:val>
                                            <p:strVal val="#ppt_h"/>
                                          </p:val>
                                        </p:tav>
                                      </p:tavLst>
                                    </p:anim>
                                    <p:anim calcmode="lin" valueType="num">
                                      <p:cBhvr>
                                        <p:cTn id="51" dur="500" fill="hold"/>
                                        <p:tgtEl>
                                          <p:spTgt spid="5128"/>
                                        </p:tgtEl>
                                        <p:attrNameLst>
                                          <p:attrName>ppt_x</p:attrName>
                                        </p:attrNameLst>
                                      </p:cBhvr>
                                      <p:tavLst>
                                        <p:tav tm="0">
                                          <p:val>
                                            <p:strVal val="#ppt_x-.2"/>
                                          </p:val>
                                        </p:tav>
                                        <p:tav tm="100000">
                                          <p:val>
                                            <p:strVal val="#ppt_x"/>
                                          </p:val>
                                        </p:tav>
                                      </p:tavLst>
                                    </p:anim>
                                    <p:anim calcmode="lin" valueType="num">
                                      <p:cBhvr>
                                        <p:cTn id="52" dur="500" fill="hold"/>
                                        <p:tgtEl>
                                          <p:spTgt spid="5128"/>
                                        </p:tgtEl>
                                        <p:attrNameLst>
                                          <p:attrName>ppt_y</p:attrName>
                                        </p:attrNameLst>
                                      </p:cBhvr>
                                      <p:tavLst>
                                        <p:tav tm="0">
                                          <p:val>
                                            <p:strVal val="#ppt_y"/>
                                          </p:val>
                                        </p:tav>
                                        <p:tav tm="100000">
                                          <p:val>
                                            <p:strVal val="#ppt_y"/>
                                          </p:val>
                                        </p:tav>
                                      </p:tavLst>
                                    </p:anim>
                                    <p:animEffect transition="in" filter="fade">
                                      <p:cBhvr>
                                        <p:cTn id="53"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85728"/>
            <a:ext cx="8686800" cy="838200"/>
          </a:xfrm>
        </p:spPr>
        <p:txBody>
          <a:bodyPr/>
          <a:lstStyle/>
          <a:p>
            <a:pPr algn="ctr" eaLnBrk="1" hangingPunct="1">
              <a:defRPr/>
            </a:pPr>
            <a:r>
              <a:rPr lang="es-EC" b="1" dirty="0" smtClean="0">
                <a:solidFill>
                  <a:schemeClr val="accent1">
                    <a:lumMod val="50000"/>
                  </a:schemeClr>
                </a:solidFill>
                <a:latin typeface="Calibri" pitchFamily="34" charset="0"/>
              </a:rPr>
              <a:t>Ingresos por Venta del Producto</a:t>
            </a:r>
            <a:endParaRPr lang="es-EC" dirty="0">
              <a:solidFill>
                <a:schemeClr val="accent1">
                  <a:lumMod val="50000"/>
                </a:schemeClr>
              </a:solidFill>
              <a:latin typeface="Calibri" pitchFamily="34" charset="0"/>
            </a:endParaRPr>
          </a:p>
        </p:txBody>
      </p:sp>
      <p:pic>
        <p:nvPicPr>
          <p:cNvPr id="110595" name="Picture 2"/>
          <p:cNvPicPr>
            <a:picLocks noChangeAspect="1" noChangeArrowheads="1"/>
          </p:cNvPicPr>
          <p:nvPr/>
        </p:nvPicPr>
        <p:blipFill>
          <a:blip r:embed="rId2" cstate="print"/>
          <a:srcRect/>
          <a:stretch>
            <a:fillRect/>
          </a:stretch>
        </p:blipFill>
        <p:spPr bwMode="auto">
          <a:xfrm>
            <a:off x="428625" y="2214563"/>
            <a:ext cx="8029575" cy="2428875"/>
          </a:xfrm>
          <a:prstGeom prst="rect">
            <a:avLst/>
          </a:prstGeom>
          <a:noFill/>
          <a:ln w="9525">
            <a:noFill/>
            <a:miter lim="800000"/>
            <a:headEnd/>
            <a:tailEnd/>
          </a:ln>
        </p:spPr>
      </p:pic>
      <p:sp>
        <p:nvSpPr>
          <p:cNvPr id="5" name="1 Título"/>
          <p:cNvSpPr txBox="1">
            <a:spLocks/>
          </p:cNvSpPr>
          <p:nvPr/>
        </p:nvSpPr>
        <p:spPr>
          <a:xfrm>
            <a:off x="457200" y="1285860"/>
            <a:ext cx="8686800" cy="838200"/>
          </a:xfrm>
          <a:prstGeom prst="rect">
            <a:avLst/>
          </a:prstGeom>
        </p:spPr>
        <p:txBody>
          <a:bodyPr anchor="ctr">
            <a:normAutofit fontScale="92500"/>
          </a:bodyPr>
          <a:lstStyle/>
          <a:p>
            <a:pPr algn="ctr">
              <a:defRPr/>
            </a:pPr>
            <a:r>
              <a:rPr lang="es-EC" sz="3600" b="1" dirty="0">
                <a:latin typeface="Calibri" pitchFamily="34" charset="0"/>
              </a:rPr>
              <a:t>Ingresos Anuales = (Precio * Demanda Anual)</a:t>
            </a:r>
            <a:endParaRPr lang="es-EC" sz="3600" dirty="0">
              <a:latin typeface="Calibri" pitchFamily="34" charset="0"/>
            </a:endParaRPr>
          </a:p>
          <a:p>
            <a:pPr algn="ctr" fontAlgn="auto">
              <a:spcAft>
                <a:spcPts val="0"/>
              </a:spcAft>
              <a:defRPr/>
            </a:pPr>
            <a:endParaRPr lang="es-EC" sz="3600" cap="all" dirty="0">
              <a:solidFill>
                <a:schemeClr val="accent1">
                  <a:lumMod val="50000"/>
                </a:schemeClr>
              </a:solidFill>
              <a:effectLst>
                <a:reflection blurRad="12700" stA="48000" endA="300" endPos="55000" dir="5400000" sy="-90000" algn="bl" rotWithShape="0"/>
              </a:effectLst>
              <a:latin typeface="+mj-lt"/>
              <a:ea typeface="+mj-ea"/>
              <a:cs typeface="+mj-cs"/>
            </a:endParaRPr>
          </a:p>
        </p:txBody>
      </p:sp>
    </p:spTree>
  </p:cSld>
  <p:clrMapOvr>
    <a:masterClrMapping/>
  </p:clrMapOvr>
  <p:transition spd="slow">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439</TotalTime>
  <Words>3160</Words>
  <Application>Microsoft Office PowerPoint</Application>
  <PresentationFormat>Presentación en pantalla (4:3)</PresentationFormat>
  <Paragraphs>420</Paragraphs>
  <Slides>110</Slides>
  <Notes>84</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Vínculos</vt:lpstr>
      </vt:variant>
      <vt:variant>
        <vt:i4>1</vt:i4>
      </vt:variant>
      <vt:variant>
        <vt:lpstr>Títulos de diapositiva</vt:lpstr>
      </vt:variant>
      <vt:variant>
        <vt:i4>110</vt:i4>
      </vt:variant>
    </vt:vector>
  </HeadingPairs>
  <TitlesOfParts>
    <vt:vector size="121" baseType="lpstr">
      <vt:lpstr>Arial</vt:lpstr>
      <vt:lpstr>Franklin Gothic Medium</vt:lpstr>
      <vt:lpstr>Franklin Gothic Book</vt:lpstr>
      <vt:lpstr>Wingdings 2</vt:lpstr>
      <vt:lpstr>Calibri</vt:lpstr>
      <vt:lpstr>Arabic Transparent</vt:lpstr>
      <vt:lpstr>Wingdings</vt:lpstr>
      <vt:lpstr>04</vt:lpstr>
      <vt:lpstr>Arial Black</vt:lpstr>
      <vt:lpstr>Viajes</vt:lpstr>
      <vt:lpstr>???</vt:lpstr>
      <vt:lpstr> Integrantes:  Leidy Briones Alarcón Heiddy Mendoza chimbo liliana sierra salazar </vt:lpstr>
      <vt:lpstr>Antecedentes  del café</vt:lpstr>
      <vt:lpstr>Beneficios DEL CAFE</vt:lpstr>
      <vt:lpstr>Antecedentes de la soya</vt:lpstr>
      <vt:lpstr>Beneficios de la soya</vt:lpstr>
      <vt:lpstr>El café en ecuador</vt:lpstr>
      <vt:lpstr>La soya en el ecuador</vt:lpstr>
      <vt:lpstr>Planteamiento del problema</vt:lpstr>
      <vt:lpstr>Definición del proyecto</vt:lpstr>
      <vt:lpstr>Objetivo general</vt:lpstr>
      <vt:lpstr>OBJETIVOS ESPECIFICOS</vt:lpstr>
      <vt:lpstr>Diapositiva 12</vt:lpstr>
      <vt:lpstr>Misión</vt:lpstr>
      <vt:lpstr>VISIÓN</vt:lpstr>
      <vt:lpstr>organigrama</vt:lpstr>
      <vt:lpstr>OBJETIVOS DE LA INVESTIGACIÓN DE MERCADO</vt:lpstr>
      <vt:lpstr>Diapositiva 17</vt:lpstr>
      <vt:lpstr>Metodología de la investigación de mercado</vt:lpstr>
      <vt:lpstr>hipótesis</vt:lpstr>
      <vt:lpstr>Diapositiva 20</vt:lpstr>
      <vt:lpstr>Diapositiva 21</vt:lpstr>
      <vt:lpstr>Diapositiva 22</vt:lpstr>
      <vt:lpstr>Diapositiva 23</vt:lpstr>
      <vt:lpstr>Diapositiva 24</vt:lpstr>
      <vt:lpstr>Diapositiva 25</vt:lpstr>
      <vt:lpstr>Diapositiva 26</vt:lpstr>
      <vt:lpstr>Diapositiva 27</vt:lpstr>
      <vt:lpstr>Diapositiva 28</vt:lpstr>
      <vt:lpstr>Ciclo de vida del producto</vt:lpstr>
      <vt:lpstr>Matriz bcg</vt:lpstr>
      <vt:lpstr>Matriz fcb </vt:lpstr>
      <vt:lpstr>Matriz macr0-segmentación</vt:lpstr>
      <vt:lpstr>Fuerzas de porter</vt:lpstr>
      <vt:lpstr>Marketing mix</vt:lpstr>
      <vt:lpstr>Diapositiva 35</vt:lpstr>
      <vt:lpstr>Diapositiva 36</vt:lpstr>
      <vt:lpstr>Diapositiva 37</vt:lpstr>
      <vt:lpstr>Diapositiva 38</vt:lpstr>
      <vt:lpstr>ANALISIS FODA</vt:lpstr>
      <vt:lpstr>Diapositiva 40</vt:lpstr>
      <vt:lpstr>Diapositiva 41</vt:lpstr>
      <vt:lpstr>ESTUDIO TECNICO</vt:lpstr>
      <vt:lpstr>PROCESO DE ELABORACION DE CAFÉ – SOYA  ARTESANAL.   </vt:lpstr>
      <vt:lpstr>   PROCESO DE ELABORACION DE CAFÉ – SOYA  ARTESANAL.   Mapa de Procesos  </vt:lpstr>
      <vt:lpstr>Descripción del Proceso </vt:lpstr>
      <vt:lpstr>Extracción de las semillas de la cereza de café con dos procesos posible:  </vt:lpstr>
      <vt:lpstr>Despulpadora </vt:lpstr>
      <vt:lpstr>Secado del café:  </vt:lpstr>
      <vt:lpstr>Clasificación y tostado:  </vt:lpstr>
      <vt:lpstr> Tostadora</vt:lpstr>
      <vt:lpstr>Pulido: </vt:lpstr>
      <vt:lpstr>Molienda del café y la soya: </vt:lpstr>
      <vt:lpstr>Empacado vertical:  </vt:lpstr>
      <vt:lpstr>Empacado horizontal: </vt:lpstr>
      <vt:lpstr>Control Final de Calidad: </vt:lpstr>
      <vt:lpstr>Distribución:</vt:lpstr>
      <vt:lpstr>Diapositiva 57</vt:lpstr>
      <vt:lpstr>Producción</vt:lpstr>
      <vt:lpstr>Como materia prima para la elaboración de Café-Soya utilizaremos. </vt:lpstr>
      <vt:lpstr>PERSONAL ADMINISTRATIVO Y DE PRODUCCIÓN.   </vt:lpstr>
      <vt:lpstr>Diapositiva 61</vt:lpstr>
      <vt:lpstr>Diapositiva 62</vt:lpstr>
      <vt:lpstr>Diapositiva 63</vt:lpstr>
      <vt:lpstr>Diapositiva 64</vt:lpstr>
      <vt:lpstr>ANALISIS DE LOCALIZACIÓN   </vt:lpstr>
      <vt:lpstr>Diapositiva 66</vt:lpstr>
      <vt:lpstr>Análisis de Distribución</vt:lpstr>
      <vt:lpstr>Análisis de Cadena de Valor</vt:lpstr>
      <vt:lpstr>Diapositiva 69</vt:lpstr>
      <vt:lpstr>Diapositiva 70</vt:lpstr>
      <vt:lpstr>Diapositiva 71</vt:lpstr>
      <vt:lpstr>Diapositiva 72</vt:lpstr>
      <vt:lpstr>Actividades de apoyo</vt:lpstr>
      <vt:lpstr>Diapositiva 74</vt:lpstr>
      <vt:lpstr>Diapositiva 75</vt:lpstr>
      <vt:lpstr>EQUIPOS E INSUMOS REQUERIDOS PARA LA PRODUCCIÓN.   </vt:lpstr>
      <vt:lpstr>Activos Necesarios</vt:lpstr>
      <vt:lpstr>Equipo de Oficina y Mobiliarios</vt:lpstr>
      <vt:lpstr> Depreciación y Amortización.   </vt:lpstr>
      <vt:lpstr>Diapositiva 80</vt:lpstr>
      <vt:lpstr>Insumos necesarios para la producción.   </vt:lpstr>
      <vt:lpstr>Diapositiva 82</vt:lpstr>
      <vt:lpstr>Diapositiva 83</vt:lpstr>
      <vt:lpstr>Diapositiva 84</vt:lpstr>
      <vt:lpstr>Diapositiva 85</vt:lpstr>
      <vt:lpstr> ESTUDIO  FINANCIERO</vt:lpstr>
      <vt:lpstr>INVERSIONES DEL PROYECTO</vt:lpstr>
      <vt:lpstr>COSTOS DIRECTOS</vt:lpstr>
      <vt:lpstr>COSTOS INDIRECTOS</vt:lpstr>
      <vt:lpstr>         Inversión en activos fijos</vt:lpstr>
      <vt:lpstr>Total inversión </vt:lpstr>
      <vt:lpstr>Inversión inicial </vt:lpstr>
      <vt:lpstr>Capital de trabajo</vt:lpstr>
      <vt:lpstr>Inversión total</vt:lpstr>
      <vt:lpstr>Estimación de Costos</vt:lpstr>
      <vt:lpstr>Costos fijos y variables</vt:lpstr>
      <vt:lpstr>Análisis  costo - Volumen - Utilidad</vt:lpstr>
      <vt:lpstr>Precio del Producto</vt:lpstr>
      <vt:lpstr>Ingresos por Venta del Producto</vt:lpstr>
      <vt:lpstr>financiamiento</vt:lpstr>
      <vt:lpstr>Deuda del 65%</vt:lpstr>
      <vt:lpstr>AMORTIZACIÓN DE LA DEUDA</vt:lpstr>
      <vt:lpstr>FLUJO DE CAJA</vt:lpstr>
      <vt:lpstr>TASA DE DESCUENTO </vt:lpstr>
      <vt:lpstr>VAN Y TIR</vt:lpstr>
      <vt:lpstr>PAYBACK</vt:lpstr>
      <vt:lpstr>CONCLUSIONES</vt:lpstr>
      <vt:lpstr>Diapositiva 108</vt:lpstr>
      <vt:lpstr>recomendaciones</vt:lpstr>
      <vt:lpstr>Diapositiva 110</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Valued Acer Customer</dc:creator>
  <cp:lastModifiedBy>Liliana</cp:lastModifiedBy>
  <cp:revision>35</cp:revision>
  <dcterms:created xsi:type="dcterms:W3CDTF">2010-02-24T23:42:20Z</dcterms:created>
  <dcterms:modified xsi:type="dcterms:W3CDTF">2010-02-27T21:25:46Z</dcterms:modified>
</cp:coreProperties>
</file>