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0"/>
  </p:notesMasterIdLst>
  <p:sldIdLst>
    <p:sldId id="324" r:id="rId2"/>
    <p:sldId id="330" r:id="rId3"/>
    <p:sldId id="258" r:id="rId4"/>
    <p:sldId id="336" r:id="rId5"/>
    <p:sldId id="256" r:id="rId6"/>
    <p:sldId id="259" r:id="rId7"/>
    <p:sldId id="262" r:id="rId8"/>
    <p:sldId id="269" r:id="rId9"/>
    <p:sldId id="266" r:id="rId10"/>
    <p:sldId id="260" r:id="rId11"/>
    <p:sldId id="267" r:id="rId12"/>
    <p:sldId id="261" r:id="rId13"/>
    <p:sldId id="33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93" r:id="rId32"/>
    <p:sldId id="294" r:id="rId33"/>
    <p:sldId id="290" r:id="rId34"/>
    <p:sldId id="291" r:id="rId35"/>
    <p:sldId id="286" r:id="rId36"/>
    <p:sldId id="287" r:id="rId37"/>
    <p:sldId id="288" r:id="rId38"/>
    <p:sldId id="339" r:id="rId39"/>
    <p:sldId id="295" r:id="rId40"/>
    <p:sldId id="296" r:id="rId41"/>
    <p:sldId id="297" r:id="rId42"/>
    <p:sldId id="298" r:id="rId43"/>
    <p:sldId id="268" r:id="rId44"/>
    <p:sldId id="326" r:id="rId45"/>
    <p:sldId id="328" r:id="rId46"/>
    <p:sldId id="327" r:id="rId47"/>
    <p:sldId id="301" r:id="rId48"/>
    <p:sldId id="299" r:id="rId49"/>
    <p:sldId id="300" r:id="rId50"/>
    <p:sldId id="329" r:id="rId51"/>
    <p:sldId id="302" r:id="rId52"/>
    <p:sldId id="303" r:id="rId53"/>
    <p:sldId id="304" r:id="rId54"/>
    <p:sldId id="305" r:id="rId55"/>
    <p:sldId id="306" r:id="rId56"/>
    <p:sldId id="308" r:id="rId57"/>
    <p:sldId id="307" r:id="rId58"/>
    <p:sldId id="310" r:id="rId59"/>
    <p:sldId id="309" r:id="rId60"/>
    <p:sldId id="338" r:id="rId61"/>
    <p:sldId id="334" r:id="rId62"/>
    <p:sldId id="332" r:id="rId63"/>
    <p:sldId id="333" r:id="rId64"/>
    <p:sldId id="311" r:id="rId65"/>
    <p:sldId id="312" r:id="rId66"/>
    <p:sldId id="313" r:id="rId67"/>
    <p:sldId id="314" r:id="rId68"/>
    <p:sldId id="323" r:id="rId69"/>
    <p:sldId id="335" r:id="rId70"/>
    <p:sldId id="289" r:id="rId71"/>
    <p:sldId id="315" r:id="rId72"/>
    <p:sldId id="316" r:id="rId73"/>
    <p:sldId id="325" r:id="rId74"/>
    <p:sldId id="317" r:id="rId75"/>
    <p:sldId id="322" r:id="rId76"/>
    <p:sldId id="318" r:id="rId77"/>
    <p:sldId id="340" r:id="rId78"/>
    <p:sldId id="341" r:id="rId7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66" autoAdjust="0"/>
  </p:normalViewPr>
  <p:slideViewPr>
    <p:cSldViewPr>
      <p:cViewPr>
        <p:scale>
          <a:sx n="50" d="100"/>
          <a:sy n="50" d="100"/>
        </p:scale>
        <p:origin x="-63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PROYECCIÓN INGRESOS</a:t>
            </a: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Hoja1!$D$2</c:f>
              <c:strCache>
                <c:ptCount val="1"/>
                <c:pt idx="0">
                  <c:v>INGRESOS</c:v>
                </c:pt>
              </c:strCache>
            </c:strRef>
          </c:tx>
          <c:trendline>
            <c:spPr>
              <a:ln w="12700"/>
            </c:spPr>
            <c:trendlineType val="exp"/>
          </c:trendline>
          <c:trendline>
            <c:trendlineType val="linear"/>
          </c:trendline>
          <c:cat>
            <c:numRef>
              <c:f>Hoja1!$C$3:$C$7</c:f>
              <c:numCache>
                <c:formatCode>General</c:formatCode>
                <c:ptCount val="5"/>
                <c:pt idx="0">
                  <c:v>2010</c:v>
                </c:pt>
                <c:pt idx="1">
                  <c:v>1011</c:v>
                </c:pt>
                <c:pt idx="2">
                  <c:v>1012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Hoja1!$D$3:$D$7</c:f>
              <c:numCache>
                <c:formatCode>"$"\ #,##0.00_);[Red]\("$"\ #,##0.00\)</c:formatCode>
                <c:ptCount val="5"/>
                <c:pt idx="0">
                  <c:v>187313</c:v>
                </c:pt>
                <c:pt idx="1">
                  <c:v>196678</c:v>
                </c:pt>
                <c:pt idx="2">
                  <c:v>206512</c:v>
                </c:pt>
                <c:pt idx="3">
                  <c:v>216838</c:v>
                </c:pt>
                <c:pt idx="4">
                  <c:v>227680</c:v>
                </c:pt>
              </c:numCache>
            </c:numRef>
          </c:val>
        </c:ser>
        <c:axId val="131535232"/>
        <c:axId val="131536768"/>
      </c:barChart>
      <c:catAx>
        <c:axId val="131535232"/>
        <c:scaling>
          <c:orientation val="minMax"/>
        </c:scaling>
        <c:axPos val="b"/>
        <c:numFmt formatCode="General" sourceLinked="1"/>
        <c:tickLblPos val="nextTo"/>
        <c:crossAx val="131536768"/>
        <c:crosses val="autoZero"/>
        <c:auto val="1"/>
        <c:lblAlgn val="ctr"/>
        <c:lblOffset val="100"/>
      </c:catAx>
      <c:valAx>
        <c:axId val="131536768"/>
        <c:scaling>
          <c:orientation val="minMax"/>
        </c:scaling>
        <c:axPos val="l"/>
        <c:majorGridlines/>
        <c:numFmt formatCode="&quot;$&quot;\ #,##0.00_);[Red]\(&quot;$&quot;\ #,##0.00\)" sourceLinked="1"/>
        <c:tickLblPos val="nextTo"/>
        <c:crossAx val="13153523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</c:legend>
    <c:plotVisOnly val="1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8EF3D-AD67-410C-BE3B-90FD8FE8A1C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61533D-1D1A-46B1-BD36-E5106B82EF49}">
      <dgm:prSet custT="1"/>
      <dgm:spPr/>
      <dgm:t>
        <a:bodyPr/>
        <a:lstStyle/>
        <a:p>
          <a:pPr rtl="0"/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crecimiento y éxito de nuestra organización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B47957-7E1D-4D0D-8E39-7F92A2122706}" type="parTrans" cxnId="{18668FAC-9D64-4C1F-BA1F-4BA846C8A85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2E9F54-18A6-43C1-A3DA-BF97568DF39E}" type="sibTrans" cxnId="{18668FAC-9D64-4C1F-BA1F-4BA846C8A85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A76A8E-A56C-456C-BC6B-E10A74E83779}">
      <dgm:prSet custT="1"/>
      <dgm:spPr/>
      <dgm:t>
        <a:bodyPr/>
        <a:lstStyle/>
        <a:p>
          <a:pPr rtl="0"/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compromiso y trabajo de la organización.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3EE2A31-97BB-4E97-BD4A-5C5490ACC7DD}" type="parTrans" cxnId="{40FE34F7-AE4D-4ABC-8FEA-BEB92197D0D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2801C4-7DB3-40CA-A3BA-FC13F788BA00}" type="sibTrans" cxnId="{40FE34F7-AE4D-4ABC-8FEA-BEB92197D0D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BD0445-157F-441E-9B88-716869810AC3}">
      <dgm:prSet custT="1"/>
      <dgm:spPr/>
      <dgm:t>
        <a:bodyPr/>
        <a:lstStyle/>
        <a:p>
          <a:pPr rtl="0"/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innovación tecnológica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3716C8-6EC1-49EE-A8DE-99AA6DC8C0A3}" type="parTrans" cxnId="{34758A9D-0A9E-49DD-AF02-3AF0E5B2EEB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F7C527-E2E3-465B-8631-53F9303B664F}" type="sibTrans" cxnId="{34758A9D-0A9E-49DD-AF02-3AF0E5B2EEB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54A6F4-D8C9-4FCF-92A0-1230CE9660B7}">
      <dgm:prSet custT="1"/>
      <dgm:spPr/>
      <dgm:t>
        <a:bodyPr/>
        <a:lstStyle/>
        <a:p>
          <a:pPr rtl="0"/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profesionalismo del equipo de trabajo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843A84-9457-43EE-8462-E2A7333E19CA}" type="parTrans" cxnId="{51DA1696-1C20-4B49-8AD9-B3A01F13201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ECCEA9-3F6B-4595-A710-2941BA968097}" type="sibTrans" cxnId="{51DA1696-1C20-4B49-8AD9-B3A01F13201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8764E50-1DFE-4DD9-A408-76763C8C2084}">
      <dgm:prSet custT="1"/>
      <dgm:spPr/>
      <dgm:t>
        <a:bodyPr/>
        <a:lstStyle/>
        <a:p>
          <a:pPr rtl="0"/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Dimensión del servicio requerido.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233A5E-7ED9-47EB-BCA0-B08BD0489F12}" type="parTrans" cxnId="{8C2FD38F-A058-4359-815B-166072DA907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153138-87DF-4589-BAB8-F2BFCD72BCDF}" type="sibTrans" cxnId="{8C2FD38F-A058-4359-815B-166072DA907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D7BCD7-CF98-48B2-A976-DBBCF6EDC68B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Calidad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289442-2408-4DFC-B83D-5F3BE4D0032D}" type="parTrans" cxnId="{9969C6ED-FC8F-4E06-8A4E-BEB8EBC7123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0843A0-AEED-475F-85E0-86688CC37667}" type="sibTrans" cxnId="{9969C6ED-FC8F-4E06-8A4E-BEB8EBC7123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13B9CE-E61F-4623-9CB4-2EE7AD6ACCCD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Puntualidad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43597E-DE4D-4AC4-AABF-8815273431A2}" type="parTrans" cxnId="{1331972F-4CDC-4236-B814-7171D151CF7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426EDDF-ADA1-4B25-BC76-031446893274}" type="sibTrans" cxnId="{1331972F-4CDC-4236-B814-7171D151CF7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D73010-D41D-41C1-8592-8A8E60046C8B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Competitividad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3964FA-1077-4417-AC16-91E0CAC91404}" type="parTrans" cxnId="{6C8940F9-F9E3-4754-9987-EAD49EF7716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1D805-84D3-4FF9-8C90-18D5E00D7F66}" type="sibTrans" cxnId="{6C8940F9-F9E3-4754-9987-EAD49EF7716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EC8EE1-3D2E-4053-81C4-F7EA9A424861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Satisfacción total del cliente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C9436F-7083-40A1-A011-DDA507942D35}" type="parTrans" cxnId="{2384844F-4BFC-482C-B138-0E3A93CE349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6752ED-CB69-4DF6-8517-B9EC7B5BCD7A}" type="sibTrans" cxnId="{2384844F-4BFC-482C-B138-0E3A93CE349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007B87-7A25-41A7-A7AE-949C89A661D7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Permanente en la organización.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955F6B-B940-4009-850A-E03EF8F7C292}" type="parTrans" cxnId="{20B55570-D5EC-46EF-AE3D-19B6285F4CF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058CCC-063A-494D-AAEF-7D4FA1D7E7D1}" type="sibTrans" cxnId="{20B55570-D5EC-46EF-AE3D-19B6285F4CF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28AB22-F424-4E35-9A44-F02346332A1C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Pilar fundamental de reconocimiento y crecimiento institucional.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24EBEE-0D27-4CE5-BAF0-F951FD1CD789}" type="parTrans" cxnId="{76D253DC-F164-4AE5-A3CE-D1F0E9846A0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F265D0F-DC5B-4BDA-BE1C-EC64E751B706}" type="sibTrans" cxnId="{76D253DC-F164-4AE5-A3CE-D1F0E9846A0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EBF80E-9CBE-467F-B6DA-9A2073EAAFA6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Actuar con responsabilidad, puntualidad y respeto</a:t>
          </a:r>
          <a:endParaRPr lang="es-EC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7A0BF7-3CDA-4FE7-8946-7BB57DDB17F3}" type="parTrans" cxnId="{1C9C70A9-7E18-44DA-860E-F6A46FCCFF1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D871FE-36C2-4AAE-8FE5-FC9B31E7EA04}" type="sibTrans" cxnId="{1C9C70A9-7E18-44DA-860E-F6A46FCCFF1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7132A1-4741-4E11-8E35-846F43D5B336}" type="pres">
      <dgm:prSet presAssocID="{3768EF3D-AD67-410C-BE3B-90FD8FE8A1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ED3A0C-B151-4FEF-B66E-A89F57719E8D}" type="pres">
      <dgm:prSet presAssocID="{D561533D-1D1A-46B1-BD36-E5106B82EF49}" presName="parentLin" presStyleCnt="0"/>
      <dgm:spPr/>
    </dgm:pt>
    <dgm:pt modelId="{7D759597-F655-4F47-94FE-F9ACF1F1A1A1}" type="pres">
      <dgm:prSet presAssocID="{D561533D-1D1A-46B1-BD36-E5106B82EF49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5BA0168-92AB-4FC4-A202-B0D6EE67ABFC}" type="pres">
      <dgm:prSet presAssocID="{D561533D-1D1A-46B1-BD36-E5106B82EF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D46042-48DF-4156-AE81-2FA44CBFDA21}" type="pres">
      <dgm:prSet presAssocID="{D561533D-1D1A-46B1-BD36-E5106B82EF49}" presName="negativeSpace" presStyleCnt="0"/>
      <dgm:spPr/>
    </dgm:pt>
    <dgm:pt modelId="{4F87C133-FD92-4F87-8CB6-3C10EFBB58DB}" type="pres">
      <dgm:prSet presAssocID="{D561533D-1D1A-46B1-BD36-E5106B82EF4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D07FB7-B674-40F0-AD78-D75E9FA8AEE2}" type="pres">
      <dgm:prSet presAssocID="{6A2E9F54-18A6-43C1-A3DA-BF97568DF39E}" presName="spaceBetweenRectangles" presStyleCnt="0"/>
      <dgm:spPr/>
    </dgm:pt>
    <dgm:pt modelId="{AB22D670-5841-438D-8980-E3CC5D7D4462}" type="pres">
      <dgm:prSet presAssocID="{AFA76A8E-A56C-456C-BC6B-E10A74E83779}" presName="parentLin" presStyleCnt="0"/>
      <dgm:spPr/>
    </dgm:pt>
    <dgm:pt modelId="{8B6C4453-58D2-473A-8BCB-773BDDE6D891}" type="pres">
      <dgm:prSet presAssocID="{AFA76A8E-A56C-456C-BC6B-E10A74E83779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D1413C74-2D0B-4CDD-A409-F1F8078253F3}" type="pres">
      <dgm:prSet presAssocID="{AFA76A8E-A56C-456C-BC6B-E10A74E8377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3A7612-79F6-4DB3-B90D-1F260D742F7B}" type="pres">
      <dgm:prSet presAssocID="{AFA76A8E-A56C-456C-BC6B-E10A74E83779}" presName="negativeSpace" presStyleCnt="0"/>
      <dgm:spPr/>
    </dgm:pt>
    <dgm:pt modelId="{344F2924-E95C-4284-AC0B-E6ACAF88375B}" type="pres">
      <dgm:prSet presAssocID="{AFA76A8E-A56C-456C-BC6B-E10A74E8377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3AEE36-706B-45D1-89CF-6E31A4065AC4}" type="pres">
      <dgm:prSet presAssocID="{4A2801C4-7DB3-40CA-A3BA-FC13F788BA00}" presName="spaceBetweenRectangles" presStyleCnt="0"/>
      <dgm:spPr/>
    </dgm:pt>
    <dgm:pt modelId="{63371D5A-803F-4AA9-960F-00AA4AFA6017}" type="pres">
      <dgm:prSet presAssocID="{F9BD0445-157F-441E-9B88-716869810AC3}" presName="parentLin" presStyleCnt="0"/>
      <dgm:spPr/>
    </dgm:pt>
    <dgm:pt modelId="{8AE867E1-A27B-4E78-9F68-0B8DC7F2288F}" type="pres">
      <dgm:prSet presAssocID="{F9BD0445-157F-441E-9B88-716869810AC3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B8079465-369B-442E-84A6-4ABBE12AFB10}" type="pres">
      <dgm:prSet presAssocID="{F9BD0445-157F-441E-9B88-716869810A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6EABF8-364C-43EA-8023-D94F959D8F0E}" type="pres">
      <dgm:prSet presAssocID="{F9BD0445-157F-441E-9B88-716869810AC3}" presName="negativeSpace" presStyleCnt="0"/>
      <dgm:spPr/>
    </dgm:pt>
    <dgm:pt modelId="{9793F56A-1476-43F8-8FD4-E612D37B624E}" type="pres">
      <dgm:prSet presAssocID="{F9BD0445-157F-441E-9B88-716869810AC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4396D8-78BB-4BF5-896A-66D95E950195}" type="pres">
      <dgm:prSet presAssocID="{A5F7C527-E2E3-465B-8631-53F9303B664F}" presName="spaceBetweenRectangles" presStyleCnt="0"/>
      <dgm:spPr/>
    </dgm:pt>
    <dgm:pt modelId="{6D83547D-9E10-4415-AB3F-84F0C655FC33}" type="pres">
      <dgm:prSet presAssocID="{3D54A6F4-D8C9-4FCF-92A0-1230CE9660B7}" presName="parentLin" presStyleCnt="0"/>
      <dgm:spPr/>
    </dgm:pt>
    <dgm:pt modelId="{5EA5C7E9-90E5-4F44-AA44-06ECE5CCF40A}" type="pres">
      <dgm:prSet presAssocID="{3D54A6F4-D8C9-4FCF-92A0-1230CE9660B7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71F90334-1E0D-4B28-9231-B37D295D1EE3}" type="pres">
      <dgm:prSet presAssocID="{3D54A6F4-D8C9-4FCF-92A0-1230CE9660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5620F3-8CAE-4FDE-A5F2-8E47BFBF83AF}" type="pres">
      <dgm:prSet presAssocID="{3D54A6F4-D8C9-4FCF-92A0-1230CE9660B7}" presName="negativeSpace" presStyleCnt="0"/>
      <dgm:spPr/>
    </dgm:pt>
    <dgm:pt modelId="{6AB78895-3111-4B71-A3F4-11864D6930AE}" type="pres">
      <dgm:prSet presAssocID="{3D54A6F4-D8C9-4FCF-92A0-1230CE9660B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10A330-4613-4675-90BE-3EF824A9C528}" type="pres">
      <dgm:prSet presAssocID="{8BECCEA9-3F6B-4595-A710-2941BA968097}" presName="spaceBetweenRectangles" presStyleCnt="0"/>
      <dgm:spPr/>
    </dgm:pt>
    <dgm:pt modelId="{C2756740-096E-4FD2-AB42-58312339F1C0}" type="pres">
      <dgm:prSet presAssocID="{28764E50-1DFE-4DD9-A408-76763C8C2084}" presName="parentLin" presStyleCnt="0"/>
      <dgm:spPr/>
    </dgm:pt>
    <dgm:pt modelId="{3DC13212-FD86-44E5-A401-702F8734CA18}" type="pres">
      <dgm:prSet presAssocID="{28764E50-1DFE-4DD9-A408-76763C8C2084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662214CD-8006-460B-8A01-7787A64B215A}" type="pres">
      <dgm:prSet presAssocID="{28764E50-1DFE-4DD9-A408-76763C8C20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029CF6-1AFF-41B9-93E1-8CB189769BAC}" type="pres">
      <dgm:prSet presAssocID="{28764E50-1DFE-4DD9-A408-76763C8C2084}" presName="negativeSpace" presStyleCnt="0"/>
      <dgm:spPr/>
    </dgm:pt>
    <dgm:pt modelId="{2E460471-BB39-4F42-8A83-84EBA4D14544}" type="pres">
      <dgm:prSet presAssocID="{28764E50-1DFE-4DD9-A408-76763C8C208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0D117D-7893-4608-BF80-DF33E388B285}" type="presOf" srcId="{B7EBF80E-9CBE-467F-B6DA-9A2073EAAFA6}" destId="{2E460471-BB39-4F42-8A83-84EBA4D14544}" srcOrd="0" destOrd="0" presId="urn:microsoft.com/office/officeart/2005/8/layout/list1"/>
    <dgm:cxn modelId="{51DA1696-1C20-4B49-8AD9-B3A01F13201E}" srcId="{3768EF3D-AD67-410C-BE3B-90FD8FE8A1C5}" destId="{3D54A6F4-D8C9-4FCF-92A0-1230CE9660B7}" srcOrd="3" destOrd="0" parTransId="{3D843A84-9457-43EE-8462-E2A7333E19CA}" sibTransId="{8BECCEA9-3F6B-4595-A710-2941BA968097}"/>
    <dgm:cxn modelId="{78EDC2C3-6650-440A-B5D4-7703C55449F0}" type="presOf" srcId="{F9BD0445-157F-441E-9B88-716869810AC3}" destId="{B8079465-369B-442E-84A6-4ABBE12AFB10}" srcOrd="1" destOrd="0" presId="urn:microsoft.com/office/officeart/2005/8/layout/list1"/>
    <dgm:cxn modelId="{1C9C70A9-7E18-44DA-860E-F6A46FCCFF1E}" srcId="{28764E50-1DFE-4DD9-A408-76763C8C2084}" destId="{B7EBF80E-9CBE-467F-B6DA-9A2073EAAFA6}" srcOrd="0" destOrd="0" parTransId="{C77A0BF7-3CDA-4FE7-8946-7BB57DDB17F3}" sibTransId="{00D871FE-36C2-4AAE-8FE5-FC9B31E7EA04}"/>
    <dgm:cxn modelId="{18668FAC-9D64-4C1F-BA1F-4BA846C8A85D}" srcId="{3768EF3D-AD67-410C-BE3B-90FD8FE8A1C5}" destId="{D561533D-1D1A-46B1-BD36-E5106B82EF49}" srcOrd="0" destOrd="0" parTransId="{D0B47957-7E1D-4D0D-8E39-7F92A2122706}" sibTransId="{6A2E9F54-18A6-43C1-A3DA-BF97568DF39E}"/>
    <dgm:cxn modelId="{D1CFDA00-8368-44E9-B167-61C52747A559}" type="presOf" srcId="{F9BD0445-157F-441E-9B88-716869810AC3}" destId="{8AE867E1-A27B-4E78-9F68-0B8DC7F2288F}" srcOrd="0" destOrd="0" presId="urn:microsoft.com/office/officeart/2005/8/layout/list1"/>
    <dgm:cxn modelId="{39D79519-F739-43D7-9C11-E52097D924B1}" type="presOf" srcId="{AFA76A8E-A56C-456C-BC6B-E10A74E83779}" destId="{D1413C74-2D0B-4CDD-A409-F1F8078253F3}" srcOrd="1" destOrd="0" presId="urn:microsoft.com/office/officeart/2005/8/layout/list1"/>
    <dgm:cxn modelId="{34EAF5B4-E20F-4FCA-8A08-487E93254175}" type="presOf" srcId="{3D54A6F4-D8C9-4FCF-92A0-1230CE9660B7}" destId="{5EA5C7E9-90E5-4F44-AA44-06ECE5CCF40A}" srcOrd="0" destOrd="0" presId="urn:microsoft.com/office/officeart/2005/8/layout/list1"/>
    <dgm:cxn modelId="{EBD0E50C-E0E9-4693-80BA-95930393E37C}" type="presOf" srcId="{D9EC8EE1-3D2E-4053-81C4-F7EA9A424861}" destId="{344F2924-E95C-4284-AC0B-E6ACAF88375B}" srcOrd="0" destOrd="0" presId="urn:microsoft.com/office/officeart/2005/8/layout/list1"/>
    <dgm:cxn modelId="{6780E484-B9C0-4433-B74A-913EAD370173}" type="presOf" srcId="{D561533D-1D1A-46B1-BD36-E5106B82EF49}" destId="{55BA0168-92AB-4FC4-A202-B0D6EE67ABFC}" srcOrd="1" destOrd="0" presId="urn:microsoft.com/office/officeart/2005/8/layout/list1"/>
    <dgm:cxn modelId="{80B2F527-2E88-4863-8962-6E245001820A}" type="presOf" srcId="{5613B9CE-E61F-4623-9CB4-2EE7AD6ACCCD}" destId="{4F87C133-FD92-4F87-8CB6-3C10EFBB58DB}" srcOrd="0" destOrd="1" presId="urn:microsoft.com/office/officeart/2005/8/layout/list1"/>
    <dgm:cxn modelId="{819FA202-0C8E-4153-8A85-4282CC0DD53F}" type="presOf" srcId="{28764E50-1DFE-4DD9-A408-76763C8C2084}" destId="{662214CD-8006-460B-8A01-7787A64B215A}" srcOrd="1" destOrd="0" presId="urn:microsoft.com/office/officeart/2005/8/layout/list1"/>
    <dgm:cxn modelId="{1331972F-4CDC-4236-B814-7171D151CF71}" srcId="{D561533D-1D1A-46B1-BD36-E5106B82EF49}" destId="{5613B9CE-E61F-4623-9CB4-2EE7AD6ACCCD}" srcOrd="1" destOrd="0" parTransId="{3443597E-DE4D-4AC4-AABF-8815273431A2}" sibTransId="{B426EDDF-ADA1-4B25-BC76-031446893274}"/>
    <dgm:cxn modelId="{34758A9D-0A9E-49DD-AF02-3AF0E5B2EEBB}" srcId="{3768EF3D-AD67-410C-BE3B-90FD8FE8A1C5}" destId="{F9BD0445-157F-441E-9B88-716869810AC3}" srcOrd="2" destOrd="0" parTransId="{D83716C8-6EC1-49EE-A8DE-99AA6DC8C0A3}" sibTransId="{A5F7C527-E2E3-465B-8631-53F9303B664F}"/>
    <dgm:cxn modelId="{CB8A75A8-F531-4018-97C9-5AC316E94FC4}" type="presOf" srcId="{AFA76A8E-A56C-456C-BC6B-E10A74E83779}" destId="{8B6C4453-58D2-473A-8BCB-773BDDE6D891}" srcOrd="0" destOrd="0" presId="urn:microsoft.com/office/officeart/2005/8/layout/list1"/>
    <dgm:cxn modelId="{4C5DAEE9-F087-4580-9241-8F0307A9F56E}" type="presOf" srcId="{3D54A6F4-D8C9-4FCF-92A0-1230CE9660B7}" destId="{71F90334-1E0D-4B28-9231-B37D295D1EE3}" srcOrd="1" destOrd="0" presId="urn:microsoft.com/office/officeart/2005/8/layout/list1"/>
    <dgm:cxn modelId="{E4FA4962-9487-48F6-932C-43679A3F1A36}" type="presOf" srcId="{6228AB22-F424-4E35-9A44-F02346332A1C}" destId="{6AB78895-3111-4B71-A3F4-11864D6930AE}" srcOrd="0" destOrd="0" presId="urn:microsoft.com/office/officeart/2005/8/layout/list1"/>
    <dgm:cxn modelId="{76D253DC-F164-4AE5-A3CE-D1F0E9846A03}" srcId="{3D54A6F4-D8C9-4FCF-92A0-1230CE9660B7}" destId="{6228AB22-F424-4E35-9A44-F02346332A1C}" srcOrd="0" destOrd="0" parTransId="{F024EBEE-0D27-4CE5-BAF0-F951FD1CD789}" sibTransId="{2F265D0F-DC5B-4BDA-BE1C-EC64E751B706}"/>
    <dgm:cxn modelId="{8C2FD38F-A058-4359-815B-166072DA9075}" srcId="{3768EF3D-AD67-410C-BE3B-90FD8FE8A1C5}" destId="{28764E50-1DFE-4DD9-A408-76763C8C2084}" srcOrd="4" destOrd="0" parTransId="{9A233A5E-7ED9-47EB-BCA0-B08BD0489F12}" sibTransId="{18153138-87DF-4589-BAB8-F2BFCD72BCDF}"/>
    <dgm:cxn modelId="{2384844F-4BFC-482C-B138-0E3A93CE3497}" srcId="{AFA76A8E-A56C-456C-BC6B-E10A74E83779}" destId="{D9EC8EE1-3D2E-4053-81C4-F7EA9A424861}" srcOrd="0" destOrd="0" parTransId="{88C9436F-7083-40A1-A011-DDA507942D35}" sibTransId="{9E6752ED-CB69-4DF6-8517-B9EC7B5BCD7A}"/>
    <dgm:cxn modelId="{9969C6ED-FC8F-4E06-8A4E-BEB8EBC71233}" srcId="{D561533D-1D1A-46B1-BD36-E5106B82EF49}" destId="{8CD7BCD7-CF98-48B2-A976-DBBCF6EDC68B}" srcOrd="0" destOrd="0" parTransId="{B9289442-2408-4DFC-B83D-5F3BE4D0032D}" sibTransId="{7C0843A0-AEED-475F-85E0-86688CC37667}"/>
    <dgm:cxn modelId="{1EB3B367-6F38-4F2C-890A-7E4B01E77BC7}" type="presOf" srcId="{28764E50-1DFE-4DD9-A408-76763C8C2084}" destId="{3DC13212-FD86-44E5-A401-702F8734CA18}" srcOrd="0" destOrd="0" presId="urn:microsoft.com/office/officeart/2005/8/layout/list1"/>
    <dgm:cxn modelId="{8F0654A5-0C8B-4B4A-AFB3-2B4DDE4688B5}" type="presOf" srcId="{F0D73010-D41D-41C1-8592-8A8E60046C8B}" destId="{4F87C133-FD92-4F87-8CB6-3C10EFBB58DB}" srcOrd="0" destOrd="2" presId="urn:microsoft.com/office/officeart/2005/8/layout/list1"/>
    <dgm:cxn modelId="{6C8940F9-F9E3-4754-9987-EAD49EF77166}" srcId="{D561533D-1D1A-46B1-BD36-E5106B82EF49}" destId="{F0D73010-D41D-41C1-8592-8A8E60046C8B}" srcOrd="2" destOrd="0" parTransId="{E63964FA-1077-4417-AC16-91E0CAC91404}" sibTransId="{F1F1D805-84D3-4FF9-8C90-18D5E00D7F66}"/>
    <dgm:cxn modelId="{40FE34F7-AE4D-4ABC-8FEA-BEB92197D0D3}" srcId="{3768EF3D-AD67-410C-BE3B-90FD8FE8A1C5}" destId="{AFA76A8E-A56C-456C-BC6B-E10A74E83779}" srcOrd="1" destOrd="0" parTransId="{73EE2A31-97BB-4E97-BD4A-5C5490ACC7DD}" sibTransId="{4A2801C4-7DB3-40CA-A3BA-FC13F788BA00}"/>
    <dgm:cxn modelId="{20B55570-D5EC-46EF-AE3D-19B6285F4CFE}" srcId="{F9BD0445-157F-441E-9B88-716869810AC3}" destId="{BF007B87-7A25-41A7-A7AE-949C89A661D7}" srcOrd="0" destOrd="0" parTransId="{1E955F6B-B940-4009-850A-E03EF8F7C292}" sibTransId="{EB058CCC-063A-494D-AAEF-7D4FA1D7E7D1}"/>
    <dgm:cxn modelId="{7CC8E8A0-53B0-4545-BEB7-C0F42FC1153C}" type="presOf" srcId="{D561533D-1D1A-46B1-BD36-E5106B82EF49}" destId="{7D759597-F655-4F47-94FE-F9ACF1F1A1A1}" srcOrd="0" destOrd="0" presId="urn:microsoft.com/office/officeart/2005/8/layout/list1"/>
    <dgm:cxn modelId="{549E6387-E220-40AA-B5F8-18AB7798D7B1}" type="presOf" srcId="{BF007B87-7A25-41A7-A7AE-949C89A661D7}" destId="{9793F56A-1476-43F8-8FD4-E612D37B624E}" srcOrd="0" destOrd="0" presId="urn:microsoft.com/office/officeart/2005/8/layout/list1"/>
    <dgm:cxn modelId="{AA47A441-E76D-4886-92D6-B57D24071BEE}" type="presOf" srcId="{8CD7BCD7-CF98-48B2-A976-DBBCF6EDC68B}" destId="{4F87C133-FD92-4F87-8CB6-3C10EFBB58DB}" srcOrd="0" destOrd="0" presId="urn:microsoft.com/office/officeart/2005/8/layout/list1"/>
    <dgm:cxn modelId="{0B5A4C91-B86C-46E4-8C43-C95ED4461B81}" type="presOf" srcId="{3768EF3D-AD67-410C-BE3B-90FD8FE8A1C5}" destId="{837132A1-4741-4E11-8E35-846F43D5B336}" srcOrd="0" destOrd="0" presId="urn:microsoft.com/office/officeart/2005/8/layout/list1"/>
    <dgm:cxn modelId="{42D67E6D-27D1-4A7B-802B-5A962A98196A}" type="presParOf" srcId="{837132A1-4741-4E11-8E35-846F43D5B336}" destId="{CBED3A0C-B151-4FEF-B66E-A89F57719E8D}" srcOrd="0" destOrd="0" presId="urn:microsoft.com/office/officeart/2005/8/layout/list1"/>
    <dgm:cxn modelId="{4398D174-8704-400F-A92C-63D8774542CB}" type="presParOf" srcId="{CBED3A0C-B151-4FEF-B66E-A89F57719E8D}" destId="{7D759597-F655-4F47-94FE-F9ACF1F1A1A1}" srcOrd="0" destOrd="0" presId="urn:microsoft.com/office/officeart/2005/8/layout/list1"/>
    <dgm:cxn modelId="{F97D5427-7F42-47CD-8A26-06F85FE07190}" type="presParOf" srcId="{CBED3A0C-B151-4FEF-B66E-A89F57719E8D}" destId="{55BA0168-92AB-4FC4-A202-B0D6EE67ABFC}" srcOrd="1" destOrd="0" presId="urn:microsoft.com/office/officeart/2005/8/layout/list1"/>
    <dgm:cxn modelId="{6EF37093-BC3F-4E64-92C1-E74E22491B4C}" type="presParOf" srcId="{837132A1-4741-4E11-8E35-846F43D5B336}" destId="{65D46042-48DF-4156-AE81-2FA44CBFDA21}" srcOrd="1" destOrd="0" presId="urn:microsoft.com/office/officeart/2005/8/layout/list1"/>
    <dgm:cxn modelId="{C1EBF95C-2376-461B-B15C-77C9B9637A1F}" type="presParOf" srcId="{837132A1-4741-4E11-8E35-846F43D5B336}" destId="{4F87C133-FD92-4F87-8CB6-3C10EFBB58DB}" srcOrd="2" destOrd="0" presId="urn:microsoft.com/office/officeart/2005/8/layout/list1"/>
    <dgm:cxn modelId="{DBAD34A0-2652-4429-AEB9-47BF1AB45418}" type="presParOf" srcId="{837132A1-4741-4E11-8E35-846F43D5B336}" destId="{36D07FB7-B674-40F0-AD78-D75E9FA8AEE2}" srcOrd="3" destOrd="0" presId="urn:microsoft.com/office/officeart/2005/8/layout/list1"/>
    <dgm:cxn modelId="{466424F6-15D2-4C7D-80AD-BD5A8BA629DE}" type="presParOf" srcId="{837132A1-4741-4E11-8E35-846F43D5B336}" destId="{AB22D670-5841-438D-8980-E3CC5D7D4462}" srcOrd="4" destOrd="0" presId="urn:microsoft.com/office/officeart/2005/8/layout/list1"/>
    <dgm:cxn modelId="{543A3893-F500-4CD9-B29C-BCD34809FC5E}" type="presParOf" srcId="{AB22D670-5841-438D-8980-E3CC5D7D4462}" destId="{8B6C4453-58D2-473A-8BCB-773BDDE6D891}" srcOrd="0" destOrd="0" presId="urn:microsoft.com/office/officeart/2005/8/layout/list1"/>
    <dgm:cxn modelId="{E23EBC54-F3C0-49B1-B247-E996A9840BB2}" type="presParOf" srcId="{AB22D670-5841-438D-8980-E3CC5D7D4462}" destId="{D1413C74-2D0B-4CDD-A409-F1F8078253F3}" srcOrd="1" destOrd="0" presId="urn:microsoft.com/office/officeart/2005/8/layout/list1"/>
    <dgm:cxn modelId="{ED22FB2C-70F3-4DC7-957E-31BFC7170369}" type="presParOf" srcId="{837132A1-4741-4E11-8E35-846F43D5B336}" destId="{B03A7612-79F6-4DB3-B90D-1F260D742F7B}" srcOrd="5" destOrd="0" presId="urn:microsoft.com/office/officeart/2005/8/layout/list1"/>
    <dgm:cxn modelId="{B58B27AA-E8BC-449D-B30E-66296C0A476E}" type="presParOf" srcId="{837132A1-4741-4E11-8E35-846F43D5B336}" destId="{344F2924-E95C-4284-AC0B-E6ACAF88375B}" srcOrd="6" destOrd="0" presId="urn:microsoft.com/office/officeart/2005/8/layout/list1"/>
    <dgm:cxn modelId="{F267628E-4988-4064-B657-5F148C9943B7}" type="presParOf" srcId="{837132A1-4741-4E11-8E35-846F43D5B336}" destId="{A53AEE36-706B-45D1-89CF-6E31A4065AC4}" srcOrd="7" destOrd="0" presId="urn:microsoft.com/office/officeart/2005/8/layout/list1"/>
    <dgm:cxn modelId="{5182DE63-D24C-4BF3-AB90-654463E7EBAD}" type="presParOf" srcId="{837132A1-4741-4E11-8E35-846F43D5B336}" destId="{63371D5A-803F-4AA9-960F-00AA4AFA6017}" srcOrd="8" destOrd="0" presId="urn:microsoft.com/office/officeart/2005/8/layout/list1"/>
    <dgm:cxn modelId="{9EF397E5-B8F8-4686-98C2-E2FF777F37FF}" type="presParOf" srcId="{63371D5A-803F-4AA9-960F-00AA4AFA6017}" destId="{8AE867E1-A27B-4E78-9F68-0B8DC7F2288F}" srcOrd="0" destOrd="0" presId="urn:microsoft.com/office/officeart/2005/8/layout/list1"/>
    <dgm:cxn modelId="{8CF7C291-03FB-40F5-A243-0E9047E506C2}" type="presParOf" srcId="{63371D5A-803F-4AA9-960F-00AA4AFA6017}" destId="{B8079465-369B-442E-84A6-4ABBE12AFB10}" srcOrd="1" destOrd="0" presId="urn:microsoft.com/office/officeart/2005/8/layout/list1"/>
    <dgm:cxn modelId="{B7740B0D-9AE7-46FF-8AA6-19697ED186D8}" type="presParOf" srcId="{837132A1-4741-4E11-8E35-846F43D5B336}" destId="{4C6EABF8-364C-43EA-8023-D94F959D8F0E}" srcOrd="9" destOrd="0" presId="urn:microsoft.com/office/officeart/2005/8/layout/list1"/>
    <dgm:cxn modelId="{E2B0CF9D-677C-4839-8C9E-52140183E28F}" type="presParOf" srcId="{837132A1-4741-4E11-8E35-846F43D5B336}" destId="{9793F56A-1476-43F8-8FD4-E612D37B624E}" srcOrd="10" destOrd="0" presId="urn:microsoft.com/office/officeart/2005/8/layout/list1"/>
    <dgm:cxn modelId="{BD251E15-C32A-406C-AE35-1822AB1DBB57}" type="presParOf" srcId="{837132A1-4741-4E11-8E35-846F43D5B336}" destId="{E04396D8-78BB-4BF5-896A-66D95E950195}" srcOrd="11" destOrd="0" presId="urn:microsoft.com/office/officeart/2005/8/layout/list1"/>
    <dgm:cxn modelId="{270AA503-C189-4056-B3EA-7C4CEF720E20}" type="presParOf" srcId="{837132A1-4741-4E11-8E35-846F43D5B336}" destId="{6D83547D-9E10-4415-AB3F-84F0C655FC33}" srcOrd="12" destOrd="0" presId="urn:microsoft.com/office/officeart/2005/8/layout/list1"/>
    <dgm:cxn modelId="{5A22102B-4213-4D3E-B350-E7123EECE973}" type="presParOf" srcId="{6D83547D-9E10-4415-AB3F-84F0C655FC33}" destId="{5EA5C7E9-90E5-4F44-AA44-06ECE5CCF40A}" srcOrd="0" destOrd="0" presId="urn:microsoft.com/office/officeart/2005/8/layout/list1"/>
    <dgm:cxn modelId="{29C50E17-CBA4-4973-A9C1-350D01A8A858}" type="presParOf" srcId="{6D83547D-9E10-4415-AB3F-84F0C655FC33}" destId="{71F90334-1E0D-4B28-9231-B37D295D1EE3}" srcOrd="1" destOrd="0" presId="urn:microsoft.com/office/officeart/2005/8/layout/list1"/>
    <dgm:cxn modelId="{28DF54D1-ABD5-4DE5-9620-85BC95798D0E}" type="presParOf" srcId="{837132A1-4741-4E11-8E35-846F43D5B336}" destId="{555620F3-8CAE-4FDE-A5F2-8E47BFBF83AF}" srcOrd="13" destOrd="0" presId="urn:microsoft.com/office/officeart/2005/8/layout/list1"/>
    <dgm:cxn modelId="{44D3F816-52C8-4542-A8CE-FF63584C4E34}" type="presParOf" srcId="{837132A1-4741-4E11-8E35-846F43D5B336}" destId="{6AB78895-3111-4B71-A3F4-11864D6930AE}" srcOrd="14" destOrd="0" presId="urn:microsoft.com/office/officeart/2005/8/layout/list1"/>
    <dgm:cxn modelId="{F63548E9-EE59-46FE-B313-7AD8EFDACA9C}" type="presParOf" srcId="{837132A1-4741-4E11-8E35-846F43D5B336}" destId="{8710A330-4613-4675-90BE-3EF824A9C528}" srcOrd="15" destOrd="0" presId="urn:microsoft.com/office/officeart/2005/8/layout/list1"/>
    <dgm:cxn modelId="{ACB47ED4-1B99-4DFA-B46B-3D5CA9FB755E}" type="presParOf" srcId="{837132A1-4741-4E11-8E35-846F43D5B336}" destId="{C2756740-096E-4FD2-AB42-58312339F1C0}" srcOrd="16" destOrd="0" presId="urn:microsoft.com/office/officeart/2005/8/layout/list1"/>
    <dgm:cxn modelId="{C6B76DC4-73EF-46AD-8BFF-DE5B116B5983}" type="presParOf" srcId="{C2756740-096E-4FD2-AB42-58312339F1C0}" destId="{3DC13212-FD86-44E5-A401-702F8734CA18}" srcOrd="0" destOrd="0" presId="urn:microsoft.com/office/officeart/2005/8/layout/list1"/>
    <dgm:cxn modelId="{F36126B3-3A8D-4F85-AE6D-AF6A4B9C957E}" type="presParOf" srcId="{C2756740-096E-4FD2-AB42-58312339F1C0}" destId="{662214CD-8006-460B-8A01-7787A64B215A}" srcOrd="1" destOrd="0" presId="urn:microsoft.com/office/officeart/2005/8/layout/list1"/>
    <dgm:cxn modelId="{DD99B987-9716-4407-97D8-174F764C8274}" type="presParOf" srcId="{837132A1-4741-4E11-8E35-846F43D5B336}" destId="{3B029CF6-1AFF-41B9-93E1-8CB189769BAC}" srcOrd="17" destOrd="0" presId="urn:microsoft.com/office/officeart/2005/8/layout/list1"/>
    <dgm:cxn modelId="{6730929D-D78F-4143-B2C3-17EEA1C2B652}" type="presParOf" srcId="{837132A1-4741-4E11-8E35-846F43D5B336}" destId="{2E460471-BB39-4F42-8A83-84EBA4D14544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C79AB-3070-41F5-AD58-9CDEA8FE7E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4FF2A88-242F-48E6-9EE0-555A68C6F705}">
      <dgm:prSet custT="1"/>
      <dgm:spPr/>
      <dgm:t>
        <a:bodyPr/>
        <a:lstStyle/>
        <a:p>
          <a:pPr rtl="0"/>
          <a:r>
            <a:rPr lang="es-ES" sz="1800" dirty="0" smtClean="0">
              <a:solidFill>
                <a:schemeClr val="tx1"/>
              </a:solidFill>
              <a:latin typeface="+mn-lt"/>
              <a:cs typeface="Arial" pitchFamily="34" charset="0"/>
            </a:rPr>
            <a:t>Empresas con ingresos iguales o mayores a $1.000.000              </a:t>
          </a:r>
        </a:p>
        <a:p>
          <a:pPr rtl="0"/>
          <a:r>
            <a:rPr lang="es-ES" sz="1800" dirty="0" smtClean="0">
              <a:solidFill>
                <a:schemeClr val="tx1"/>
              </a:solidFill>
              <a:latin typeface="+mn-lt"/>
              <a:cs typeface="Arial" pitchFamily="34" charset="0"/>
            </a:rPr>
            <a:t>82%</a:t>
          </a:r>
          <a:endParaRPr lang="es-EC" sz="18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8C8E387-952B-44AD-8617-73674B2A553E}" type="parTrans" cxnId="{6730453E-5221-4FA1-9FD8-5738946DD8AF}">
      <dgm:prSet/>
      <dgm:spPr/>
      <dgm:t>
        <a:bodyPr/>
        <a:lstStyle/>
        <a:p>
          <a:endParaRPr lang="es-EC" dirty="0"/>
        </a:p>
      </dgm:t>
    </dgm:pt>
    <dgm:pt modelId="{C58E5EF5-3F9F-4466-BE11-30A74ED0D3B0}" type="sibTrans" cxnId="{6730453E-5221-4FA1-9FD8-5738946DD8AF}">
      <dgm:prSet/>
      <dgm:spPr/>
      <dgm:t>
        <a:bodyPr/>
        <a:lstStyle/>
        <a:p>
          <a:endParaRPr lang="es-EC"/>
        </a:p>
      </dgm:t>
    </dgm:pt>
    <dgm:pt modelId="{F6ACFC7B-8881-4FCC-A35D-281D2B40BBA3}">
      <dgm:prSet custT="1"/>
      <dgm:spPr/>
      <dgm:t>
        <a:bodyPr/>
        <a:lstStyle/>
        <a:p>
          <a:endParaRPr lang="es-EC" dirty="0"/>
        </a:p>
      </dgm:t>
    </dgm:pt>
    <dgm:pt modelId="{5777C731-4333-4356-B992-9FD31D90C363}" type="parTrans" cxnId="{CAEBE9BF-5E74-404A-9E20-11CDC5B79350}">
      <dgm:prSet/>
      <dgm:spPr/>
      <dgm:t>
        <a:bodyPr/>
        <a:lstStyle/>
        <a:p>
          <a:endParaRPr lang="es-EC"/>
        </a:p>
      </dgm:t>
    </dgm:pt>
    <dgm:pt modelId="{1B791004-2E84-49E1-AE14-45502F8B6455}" type="sibTrans" cxnId="{CAEBE9BF-5E74-404A-9E20-11CDC5B79350}">
      <dgm:prSet/>
      <dgm:spPr/>
      <dgm:t>
        <a:bodyPr/>
        <a:lstStyle/>
        <a:p>
          <a:endParaRPr lang="es-EC"/>
        </a:p>
      </dgm:t>
    </dgm:pt>
    <dgm:pt modelId="{58A29F4B-7233-4C6C-BE3B-F071B58C58D5}">
      <dgm:prSet custT="1"/>
      <dgm:spPr/>
      <dgm:t>
        <a:bodyPr/>
        <a:lstStyle/>
        <a:p>
          <a:endParaRPr lang="es-EC" dirty="0"/>
        </a:p>
      </dgm:t>
    </dgm:pt>
    <dgm:pt modelId="{339FFFBF-0D61-4553-A00C-363C4B8581E4}" type="parTrans" cxnId="{AD4AC6B3-27F5-4178-97BB-AE1AB358F80B}">
      <dgm:prSet/>
      <dgm:spPr/>
      <dgm:t>
        <a:bodyPr/>
        <a:lstStyle/>
        <a:p>
          <a:endParaRPr lang="es-EC"/>
        </a:p>
      </dgm:t>
    </dgm:pt>
    <dgm:pt modelId="{425FD1B7-15FF-473D-85DC-BDFA3B314003}" type="sibTrans" cxnId="{AD4AC6B3-27F5-4178-97BB-AE1AB358F80B}">
      <dgm:prSet/>
      <dgm:spPr/>
      <dgm:t>
        <a:bodyPr/>
        <a:lstStyle/>
        <a:p>
          <a:endParaRPr lang="es-EC"/>
        </a:p>
      </dgm:t>
    </dgm:pt>
    <dgm:pt modelId="{E50B7867-D0DD-4F09-899C-FA9912E29719}">
      <dgm:prSet custT="1"/>
      <dgm:spPr/>
      <dgm:t>
        <a:bodyPr/>
        <a:lstStyle/>
        <a:p>
          <a:endParaRPr lang="es-EC" dirty="0"/>
        </a:p>
      </dgm:t>
    </dgm:pt>
    <dgm:pt modelId="{A13F4330-3083-46C1-9FA6-8EB983355B2B}" type="parTrans" cxnId="{21DA7FB6-D07B-42C5-92F6-245496D1F264}">
      <dgm:prSet/>
      <dgm:spPr/>
      <dgm:t>
        <a:bodyPr/>
        <a:lstStyle/>
        <a:p>
          <a:endParaRPr lang="es-EC"/>
        </a:p>
      </dgm:t>
    </dgm:pt>
    <dgm:pt modelId="{D085CE99-DF56-44AB-8E56-D8505C1509CA}" type="sibTrans" cxnId="{21DA7FB6-D07B-42C5-92F6-245496D1F264}">
      <dgm:prSet/>
      <dgm:spPr/>
      <dgm:t>
        <a:bodyPr/>
        <a:lstStyle/>
        <a:p>
          <a:endParaRPr lang="es-EC"/>
        </a:p>
      </dgm:t>
    </dgm:pt>
    <dgm:pt modelId="{DF1B0BE3-229D-4BFD-911D-65A3FE414B23}">
      <dgm:prSet/>
      <dgm:spPr/>
      <dgm:t>
        <a:bodyPr/>
        <a:lstStyle/>
        <a:p>
          <a:endParaRPr lang="es-EC" dirty="0"/>
        </a:p>
      </dgm:t>
    </dgm:pt>
    <dgm:pt modelId="{2B5E87FC-339F-40BB-8AEB-F20424E41348}" type="parTrans" cxnId="{149034DF-1773-4407-9009-2780BC3AC738}">
      <dgm:prSet/>
      <dgm:spPr/>
      <dgm:t>
        <a:bodyPr/>
        <a:lstStyle/>
        <a:p>
          <a:endParaRPr lang="es-EC"/>
        </a:p>
      </dgm:t>
    </dgm:pt>
    <dgm:pt modelId="{A3C29F79-5E4F-4B98-A4B0-98F1392EE552}" type="sibTrans" cxnId="{149034DF-1773-4407-9009-2780BC3AC738}">
      <dgm:prSet/>
      <dgm:spPr/>
      <dgm:t>
        <a:bodyPr/>
        <a:lstStyle/>
        <a:p>
          <a:endParaRPr lang="es-EC"/>
        </a:p>
      </dgm:t>
    </dgm:pt>
    <dgm:pt modelId="{F6DB07C9-8B68-4BA4-BEBB-4120DACAEABA}">
      <dgm:prSet/>
      <dgm:spPr/>
      <dgm:t>
        <a:bodyPr/>
        <a:lstStyle/>
        <a:p>
          <a:pPr rtl="0"/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4C6CE3E1-39F2-4640-B2CF-9CD6818CB04C}" type="parTrans" cxnId="{CC061289-9CC6-4BFE-92A7-0408DDE5CEA3}">
      <dgm:prSet/>
      <dgm:spPr/>
      <dgm:t>
        <a:bodyPr/>
        <a:lstStyle/>
        <a:p>
          <a:endParaRPr lang="es-EC"/>
        </a:p>
      </dgm:t>
    </dgm:pt>
    <dgm:pt modelId="{13C5D9ED-CD78-4060-A89B-C7A5B08239BE}" type="sibTrans" cxnId="{CC061289-9CC6-4BFE-92A7-0408DDE5CEA3}">
      <dgm:prSet/>
      <dgm:spPr/>
      <dgm:t>
        <a:bodyPr/>
        <a:lstStyle/>
        <a:p>
          <a:endParaRPr lang="es-EC"/>
        </a:p>
      </dgm:t>
    </dgm:pt>
    <dgm:pt modelId="{AE7BF6EC-DED1-4DE3-822D-80E25E34E6F4}">
      <dgm:prSet custT="1"/>
      <dgm:spPr/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</a:rPr>
            <a:t>Mercado objetivo</a:t>
          </a:r>
        </a:p>
        <a:p>
          <a:pPr algn="ctr"/>
          <a:r>
            <a:rPr lang="es-EC" sz="2400" dirty="0" smtClean="0">
              <a:solidFill>
                <a:schemeClr val="tx1"/>
              </a:solidFill>
            </a:rPr>
            <a:t>21,47%</a:t>
          </a:r>
          <a:endParaRPr lang="es-EC" sz="2400" dirty="0">
            <a:solidFill>
              <a:schemeClr val="tx1"/>
            </a:solidFill>
          </a:endParaRPr>
        </a:p>
      </dgm:t>
    </dgm:pt>
    <dgm:pt modelId="{C4B84545-430D-4AC7-89AD-084AE060DFE6}" type="parTrans" cxnId="{77B97F04-608D-42E7-BE02-F88123E57CAD}">
      <dgm:prSet/>
      <dgm:spPr/>
      <dgm:t>
        <a:bodyPr/>
        <a:lstStyle/>
        <a:p>
          <a:endParaRPr lang="es-EC"/>
        </a:p>
      </dgm:t>
    </dgm:pt>
    <dgm:pt modelId="{50A77DC7-5F2A-4383-8E43-E19EE7A36F08}" type="sibTrans" cxnId="{77B97F04-608D-42E7-BE02-F88123E57CAD}">
      <dgm:prSet/>
      <dgm:spPr/>
      <dgm:t>
        <a:bodyPr/>
        <a:lstStyle/>
        <a:p>
          <a:endParaRPr lang="es-EC"/>
        </a:p>
      </dgm:t>
    </dgm:pt>
    <dgm:pt modelId="{95FDDE52-F963-4A38-B7BE-30E0E79BCE55}">
      <dgm:prSet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Lanzamientos,	        Eventos Sociales y Capacitaciones.</a:t>
          </a:r>
        </a:p>
        <a:p>
          <a:pPr algn="just"/>
          <a:r>
            <a:rPr lang="es-ES" dirty="0" smtClean="0">
              <a:solidFill>
                <a:schemeClr val="tx1"/>
              </a:solidFill>
            </a:rPr>
            <a:t>72%</a:t>
          </a:r>
          <a:endParaRPr lang="es-EC" dirty="0" smtClean="0">
            <a:solidFill>
              <a:schemeClr val="tx1"/>
            </a:solidFill>
          </a:endParaRPr>
        </a:p>
        <a:p>
          <a:pPr algn="ctr"/>
          <a:endParaRPr lang="es-EC" dirty="0"/>
        </a:p>
      </dgm:t>
    </dgm:pt>
    <dgm:pt modelId="{0A5E420F-2D77-4DD1-8462-DB7D5AE8B9D7}" type="parTrans" cxnId="{0CDAC838-849A-457F-A883-D2D95C3B4BF2}">
      <dgm:prSet/>
      <dgm:spPr/>
      <dgm:t>
        <a:bodyPr/>
        <a:lstStyle/>
        <a:p>
          <a:endParaRPr lang="es-EC" dirty="0"/>
        </a:p>
      </dgm:t>
    </dgm:pt>
    <dgm:pt modelId="{E9B063A4-C7B8-4905-99F9-ADD3860AC186}" type="sibTrans" cxnId="{0CDAC838-849A-457F-A883-D2D95C3B4BF2}">
      <dgm:prSet/>
      <dgm:spPr/>
      <dgm:t>
        <a:bodyPr/>
        <a:lstStyle/>
        <a:p>
          <a:endParaRPr lang="es-EC"/>
        </a:p>
      </dgm:t>
    </dgm:pt>
    <dgm:pt modelId="{A48747B9-E516-4827-9ABA-84354BD152F5}">
      <dgm:prSet/>
      <dgm:spPr/>
      <dgm:t>
        <a:bodyPr/>
        <a:lstStyle/>
        <a:p>
          <a:endParaRPr lang="es-EC" dirty="0"/>
        </a:p>
      </dgm:t>
    </dgm:pt>
    <dgm:pt modelId="{119B861E-8E45-4A4E-A5BC-1A09D2DDCDAB}" type="parTrans" cxnId="{63013E00-D517-444C-8A72-04EDA1E361BA}">
      <dgm:prSet/>
      <dgm:spPr/>
      <dgm:t>
        <a:bodyPr/>
        <a:lstStyle/>
        <a:p>
          <a:endParaRPr lang="es-EC"/>
        </a:p>
      </dgm:t>
    </dgm:pt>
    <dgm:pt modelId="{840F7EC9-5BEF-4E47-A730-BEBE3695774B}" type="sibTrans" cxnId="{63013E00-D517-444C-8A72-04EDA1E361BA}">
      <dgm:prSet/>
      <dgm:spPr/>
      <dgm:t>
        <a:bodyPr/>
        <a:lstStyle/>
        <a:p>
          <a:endParaRPr lang="es-EC"/>
        </a:p>
      </dgm:t>
    </dgm:pt>
    <dgm:pt modelId="{3A47CD56-FEB7-41C3-8BE0-8352C1B88CCE}">
      <dgm:prSet/>
      <dgm:spPr/>
      <dgm:t>
        <a:bodyPr/>
        <a:lstStyle/>
        <a:p>
          <a:endParaRPr lang="es-EC" dirty="0"/>
        </a:p>
      </dgm:t>
    </dgm:pt>
    <dgm:pt modelId="{5F5C9431-33B3-4419-BF03-86AE0FA737E2}" type="parTrans" cxnId="{4A47BD33-123C-43B2-A51C-B5B40470E067}">
      <dgm:prSet/>
      <dgm:spPr/>
      <dgm:t>
        <a:bodyPr/>
        <a:lstStyle/>
        <a:p>
          <a:endParaRPr lang="es-EC"/>
        </a:p>
      </dgm:t>
    </dgm:pt>
    <dgm:pt modelId="{43396375-868E-4F66-A3BD-D4992DDBDFDB}" type="sibTrans" cxnId="{4A47BD33-123C-43B2-A51C-B5B40470E067}">
      <dgm:prSet/>
      <dgm:spPr/>
      <dgm:t>
        <a:bodyPr/>
        <a:lstStyle/>
        <a:p>
          <a:endParaRPr lang="es-EC"/>
        </a:p>
      </dgm:t>
    </dgm:pt>
    <dgm:pt modelId="{38C1A065-8604-458C-8A9C-343D7DBE2647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1er mercado Objetivo   </a:t>
          </a:r>
        </a:p>
        <a:p>
          <a:r>
            <a:rPr lang="es-ES" dirty="0" smtClean="0">
              <a:solidFill>
                <a:schemeClr val="tx1"/>
              </a:solidFill>
            </a:rPr>
            <a:t>8,71%                     </a:t>
          </a:r>
          <a:endParaRPr lang="es-EC" dirty="0">
            <a:solidFill>
              <a:schemeClr val="tx1"/>
            </a:solidFill>
          </a:endParaRPr>
        </a:p>
      </dgm:t>
    </dgm:pt>
    <dgm:pt modelId="{0BCA607B-894F-4DFF-A75E-9E32E568B29F}" type="parTrans" cxnId="{9FE99676-E22D-46A8-8211-83F3D44DBB42}">
      <dgm:prSet/>
      <dgm:spPr/>
      <dgm:t>
        <a:bodyPr/>
        <a:lstStyle/>
        <a:p>
          <a:endParaRPr lang="es-EC" dirty="0"/>
        </a:p>
      </dgm:t>
    </dgm:pt>
    <dgm:pt modelId="{13A4F310-0221-4C48-A11D-55895C603C90}" type="sibTrans" cxnId="{9FE99676-E22D-46A8-8211-83F3D44DBB42}">
      <dgm:prSet/>
      <dgm:spPr/>
      <dgm:t>
        <a:bodyPr/>
        <a:lstStyle/>
        <a:p>
          <a:endParaRPr lang="es-EC"/>
        </a:p>
      </dgm:t>
    </dgm:pt>
    <dgm:pt modelId="{0ADE0EC7-B2C4-4EB4-82B5-80FCE6560683}">
      <dgm:prSet/>
      <dgm:spPr/>
      <dgm:t>
        <a:bodyPr/>
        <a:lstStyle/>
        <a:p>
          <a:endParaRPr lang="es-EC" dirty="0"/>
        </a:p>
      </dgm:t>
    </dgm:pt>
    <dgm:pt modelId="{C56560BE-D0D0-417C-B193-776B8F367B01}" type="parTrans" cxnId="{2F70FAFF-A720-4F9F-9C44-74ABD291FD2A}">
      <dgm:prSet/>
      <dgm:spPr/>
      <dgm:t>
        <a:bodyPr/>
        <a:lstStyle/>
        <a:p>
          <a:endParaRPr lang="es-EC"/>
        </a:p>
      </dgm:t>
    </dgm:pt>
    <dgm:pt modelId="{343261C2-EFFA-4647-A157-511542A86001}" type="sibTrans" cxnId="{2F70FAFF-A720-4F9F-9C44-74ABD291FD2A}">
      <dgm:prSet/>
      <dgm:spPr/>
      <dgm:t>
        <a:bodyPr/>
        <a:lstStyle/>
        <a:p>
          <a:endParaRPr lang="es-EC"/>
        </a:p>
      </dgm:t>
    </dgm:pt>
    <dgm:pt modelId="{98CDFC99-0F6C-4148-A14C-1052C37ED35F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2do mercado Objetivo</a:t>
          </a:r>
        </a:p>
        <a:p>
          <a:r>
            <a:rPr lang="es-EC" dirty="0" smtClean="0">
              <a:solidFill>
                <a:schemeClr val="tx1"/>
              </a:solidFill>
            </a:rPr>
            <a:t>27,45%</a:t>
          </a:r>
          <a:endParaRPr lang="es-EC" dirty="0">
            <a:solidFill>
              <a:schemeClr val="tx1"/>
            </a:solidFill>
          </a:endParaRPr>
        </a:p>
      </dgm:t>
    </dgm:pt>
    <dgm:pt modelId="{E8D94798-1870-4176-A8B8-6D5016854DE9}" type="parTrans" cxnId="{E57FB398-5FC2-4EEF-8EFF-8572293F735D}">
      <dgm:prSet/>
      <dgm:spPr/>
      <dgm:t>
        <a:bodyPr/>
        <a:lstStyle/>
        <a:p>
          <a:endParaRPr lang="es-EC" dirty="0"/>
        </a:p>
      </dgm:t>
    </dgm:pt>
    <dgm:pt modelId="{2C1D2D72-3C68-447E-A3AE-574719E9E4CC}" type="sibTrans" cxnId="{E57FB398-5FC2-4EEF-8EFF-8572293F735D}">
      <dgm:prSet/>
      <dgm:spPr/>
      <dgm:t>
        <a:bodyPr/>
        <a:lstStyle/>
        <a:p>
          <a:endParaRPr lang="es-EC"/>
        </a:p>
      </dgm:t>
    </dgm:pt>
    <dgm:pt modelId="{7B44C38C-AAC5-4792-833D-D8FBEB6391B4}">
      <dgm:prSet/>
      <dgm:spPr/>
      <dgm:t>
        <a:bodyPr/>
        <a:lstStyle/>
        <a:p>
          <a:endParaRPr lang="es-EC" dirty="0"/>
        </a:p>
      </dgm:t>
    </dgm:pt>
    <dgm:pt modelId="{553438E3-15DF-4C5A-B185-1CF7CAE6B9FE}" type="parTrans" cxnId="{643B5A85-7B44-4814-9CE7-713AC610C575}">
      <dgm:prSet/>
      <dgm:spPr/>
      <dgm:t>
        <a:bodyPr/>
        <a:lstStyle/>
        <a:p>
          <a:endParaRPr lang="es-EC"/>
        </a:p>
      </dgm:t>
    </dgm:pt>
    <dgm:pt modelId="{81A21145-DDD9-4E41-A400-0B4A8F1A7041}" type="sibTrans" cxnId="{643B5A85-7B44-4814-9CE7-713AC610C575}">
      <dgm:prSet/>
      <dgm:spPr/>
      <dgm:t>
        <a:bodyPr/>
        <a:lstStyle/>
        <a:p>
          <a:endParaRPr lang="es-EC"/>
        </a:p>
      </dgm:t>
    </dgm:pt>
    <dgm:pt modelId="{1400A7D9-0BC5-4CB9-A76C-EDCD2F19DEAF}">
      <dgm:prSet/>
      <dgm:spPr/>
      <dgm:t>
        <a:bodyPr/>
        <a:lstStyle/>
        <a:p>
          <a:endParaRPr lang="es-EC" dirty="0"/>
        </a:p>
      </dgm:t>
    </dgm:pt>
    <dgm:pt modelId="{1DAEA2FA-FB41-4E5F-9DCF-C36552FBCC6E}" type="parTrans" cxnId="{9F976804-2530-4753-A863-DFA7E6068D1E}">
      <dgm:prSet/>
      <dgm:spPr/>
      <dgm:t>
        <a:bodyPr/>
        <a:lstStyle/>
        <a:p>
          <a:endParaRPr lang="es-EC"/>
        </a:p>
      </dgm:t>
    </dgm:pt>
    <dgm:pt modelId="{4D9CB9E6-C78E-4FEA-95E0-9095B011E65A}" type="sibTrans" cxnId="{9F976804-2530-4753-A863-DFA7E6068D1E}">
      <dgm:prSet/>
      <dgm:spPr/>
      <dgm:t>
        <a:bodyPr/>
        <a:lstStyle/>
        <a:p>
          <a:endParaRPr lang="es-EC"/>
        </a:p>
      </dgm:t>
    </dgm:pt>
    <dgm:pt modelId="{59A10A7C-1EF7-4E72-957E-AF73B2423B4A}" type="pres">
      <dgm:prSet presAssocID="{001C79AB-3070-41F5-AD58-9CDEA8FE7E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DCA425-4C64-455A-A79D-E7A80D6C5235}" type="pres">
      <dgm:prSet presAssocID="{AE7BF6EC-DED1-4DE3-822D-80E25E34E6F4}" presName="centerShape" presStyleLbl="node0" presStyleIdx="0" presStyleCnt="1"/>
      <dgm:spPr/>
      <dgm:t>
        <a:bodyPr/>
        <a:lstStyle/>
        <a:p>
          <a:endParaRPr lang="es-EC"/>
        </a:p>
      </dgm:t>
    </dgm:pt>
    <dgm:pt modelId="{8F83C5EA-4DD6-4B6B-858F-64346F3DF7CB}" type="pres">
      <dgm:prSet presAssocID="{08C8E387-952B-44AD-8617-73674B2A553E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DDE33144-7E00-4B8B-9DE7-7113612AB984}" type="pres">
      <dgm:prSet presAssocID="{84FF2A88-242F-48E6-9EE0-555A68C6F7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CDFF13-711D-4FC7-9CE0-DEB83FFF4D65}" type="pres">
      <dgm:prSet presAssocID="{0A5E420F-2D77-4DD1-8462-DB7D5AE8B9D7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723E1102-E316-4A56-A90C-E5BA78B9EAE4}" type="pres">
      <dgm:prSet presAssocID="{95FDDE52-F963-4A38-B7BE-30E0E79BCE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6CD001-0B83-400C-8E70-131F39F57ABE}" type="pres">
      <dgm:prSet presAssocID="{0BCA607B-894F-4DFF-A75E-9E32E568B29F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70F5CE0-6BF0-4E81-933E-7995EDD27CA7}" type="pres">
      <dgm:prSet presAssocID="{38C1A065-8604-458C-8A9C-343D7DBE26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64A613-6891-4EF8-8BEB-6FA66B9E15A4}" type="pres">
      <dgm:prSet presAssocID="{E8D94798-1870-4176-A8B8-6D5016854DE9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152BAE91-1807-42A4-8E7B-D6E17C56DCCF}" type="pres">
      <dgm:prSet presAssocID="{98CDFC99-0F6C-4148-A14C-1052C37ED3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B80498-B9A6-4B01-B93D-C2DBFFC31523}" type="presOf" srcId="{38C1A065-8604-458C-8A9C-343D7DBE2647}" destId="{A70F5CE0-6BF0-4E81-933E-7995EDD27CA7}" srcOrd="0" destOrd="0" presId="urn:microsoft.com/office/officeart/2005/8/layout/radial4"/>
    <dgm:cxn modelId="{21DA7FB6-D07B-42C5-92F6-245496D1F264}" srcId="{001C79AB-3070-41F5-AD58-9CDEA8FE7E4E}" destId="{E50B7867-D0DD-4F09-899C-FA9912E29719}" srcOrd="7" destOrd="0" parTransId="{A13F4330-3083-46C1-9FA6-8EB983355B2B}" sibTransId="{D085CE99-DF56-44AB-8E56-D8505C1509CA}"/>
    <dgm:cxn modelId="{643B5A85-7B44-4814-9CE7-713AC610C575}" srcId="{001C79AB-3070-41F5-AD58-9CDEA8FE7E4E}" destId="{7B44C38C-AAC5-4792-833D-D8FBEB6391B4}" srcOrd="2" destOrd="0" parTransId="{553438E3-15DF-4C5A-B185-1CF7CAE6B9FE}" sibTransId="{81A21145-DDD9-4E41-A400-0B4A8F1A7041}"/>
    <dgm:cxn modelId="{149034DF-1773-4407-9009-2780BC3AC738}" srcId="{001C79AB-3070-41F5-AD58-9CDEA8FE7E4E}" destId="{DF1B0BE3-229D-4BFD-911D-65A3FE414B23}" srcOrd="8" destOrd="0" parTransId="{2B5E87FC-339F-40BB-8AEB-F20424E41348}" sibTransId="{A3C29F79-5E4F-4B98-A4B0-98F1392EE552}"/>
    <dgm:cxn modelId="{63013E00-D517-444C-8A72-04EDA1E361BA}" srcId="{3A47CD56-FEB7-41C3-8BE0-8352C1B88CCE}" destId="{A48747B9-E516-4827-9ABA-84354BD152F5}" srcOrd="0" destOrd="0" parTransId="{119B861E-8E45-4A4E-A5BC-1A09D2DDCDAB}" sibTransId="{840F7EC9-5BEF-4E47-A730-BEBE3695774B}"/>
    <dgm:cxn modelId="{5D04E016-F695-41CC-A2BE-C776F9D72CB2}" type="presOf" srcId="{0BCA607B-894F-4DFF-A75E-9E32E568B29F}" destId="{726CD001-0B83-400C-8E70-131F39F57ABE}" srcOrd="0" destOrd="0" presId="urn:microsoft.com/office/officeart/2005/8/layout/radial4"/>
    <dgm:cxn modelId="{4A47BD33-123C-43B2-A51C-B5B40470E067}" srcId="{001C79AB-3070-41F5-AD58-9CDEA8FE7E4E}" destId="{3A47CD56-FEB7-41C3-8BE0-8352C1B88CCE}" srcOrd="4" destOrd="0" parTransId="{5F5C9431-33B3-4419-BF03-86AE0FA737E2}" sibTransId="{43396375-868E-4F66-A3BD-D4992DDBDFDB}"/>
    <dgm:cxn modelId="{E57FB398-5FC2-4EEF-8EFF-8572293F735D}" srcId="{AE7BF6EC-DED1-4DE3-822D-80E25E34E6F4}" destId="{98CDFC99-0F6C-4148-A14C-1052C37ED35F}" srcOrd="3" destOrd="0" parTransId="{E8D94798-1870-4176-A8B8-6D5016854DE9}" sibTransId="{2C1D2D72-3C68-447E-A3AE-574719E9E4CC}"/>
    <dgm:cxn modelId="{CAEBE9BF-5E74-404A-9E20-11CDC5B79350}" srcId="{001C79AB-3070-41F5-AD58-9CDEA8FE7E4E}" destId="{F6ACFC7B-8881-4FCC-A35D-281D2B40BBA3}" srcOrd="5" destOrd="0" parTransId="{5777C731-4333-4356-B992-9FD31D90C363}" sibTransId="{1B791004-2E84-49E1-AE14-45502F8B6455}"/>
    <dgm:cxn modelId="{0CDAC838-849A-457F-A883-D2D95C3B4BF2}" srcId="{AE7BF6EC-DED1-4DE3-822D-80E25E34E6F4}" destId="{95FDDE52-F963-4A38-B7BE-30E0E79BCE55}" srcOrd="1" destOrd="0" parTransId="{0A5E420F-2D77-4DD1-8462-DB7D5AE8B9D7}" sibTransId="{E9B063A4-C7B8-4905-99F9-ADD3860AC186}"/>
    <dgm:cxn modelId="{14A1D12E-8AE5-48DC-AE4B-C67A7A72F0CB}" type="presOf" srcId="{AE7BF6EC-DED1-4DE3-822D-80E25E34E6F4}" destId="{EDDCA425-4C64-455A-A79D-E7A80D6C5235}" srcOrd="0" destOrd="0" presId="urn:microsoft.com/office/officeart/2005/8/layout/radial4"/>
    <dgm:cxn modelId="{6730453E-5221-4FA1-9FD8-5738946DD8AF}" srcId="{AE7BF6EC-DED1-4DE3-822D-80E25E34E6F4}" destId="{84FF2A88-242F-48E6-9EE0-555A68C6F705}" srcOrd="0" destOrd="0" parTransId="{08C8E387-952B-44AD-8617-73674B2A553E}" sibTransId="{C58E5EF5-3F9F-4466-BE11-30A74ED0D3B0}"/>
    <dgm:cxn modelId="{F0A86193-6DC3-4577-B53C-09ECD2C3C404}" type="presOf" srcId="{08C8E387-952B-44AD-8617-73674B2A553E}" destId="{8F83C5EA-4DD6-4B6B-858F-64346F3DF7CB}" srcOrd="0" destOrd="0" presId="urn:microsoft.com/office/officeart/2005/8/layout/radial4"/>
    <dgm:cxn modelId="{AD4AC6B3-27F5-4178-97BB-AE1AB358F80B}" srcId="{001C79AB-3070-41F5-AD58-9CDEA8FE7E4E}" destId="{58A29F4B-7233-4C6C-BE3B-F071B58C58D5}" srcOrd="6" destOrd="0" parTransId="{339FFFBF-0D61-4553-A00C-363C4B8581E4}" sibTransId="{425FD1B7-15FF-473D-85DC-BDFA3B314003}"/>
    <dgm:cxn modelId="{2F70FAFF-A720-4F9F-9C44-74ABD291FD2A}" srcId="{001C79AB-3070-41F5-AD58-9CDEA8FE7E4E}" destId="{0ADE0EC7-B2C4-4EB4-82B5-80FCE6560683}" srcOrd="3" destOrd="0" parTransId="{C56560BE-D0D0-417C-B193-776B8F367B01}" sibTransId="{343261C2-EFFA-4647-A157-511542A86001}"/>
    <dgm:cxn modelId="{77B97F04-608D-42E7-BE02-F88123E57CAD}" srcId="{001C79AB-3070-41F5-AD58-9CDEA8FE7E4E}" destId="{AE7BF6EC-DED1-4DE3-822D-80E25E34E6F4}" srcOrd="0" destOrd="0" parTransId="{C4B84545-430D-4AC7-89AD-084AE060DFE6}" sibTransId="{50A77DC7-5F2A-4383-8E43-E19EE7A36F08}"/>
    <dgm:cxn modelId="{734E83BF-4398-416B-87B7-D0762F35AC43}" type="presOf" srcId="{95FDDE52-F963-4A38-B7BE-30E0E79BCE55}" destId="{723E1102-E316-4A56-A90C-E5BA78B9EAE4}" srcOrd="0" destOrd="0" presId="urn:microsoft.com/office/officeart/2005/8/layout/radial4"/>
    <dgm:cxn modelId="{D8E0DC8E-9457-46BC-B2F7-B2A1EDB6F05E}" type="presOf" srcId="{98CDFC99-0F6C-4148-A14C-1052C37ED35F}" destId="{152BAE91-1807-42A4-8E7B-D6E17C56DCCF}" srcOrd="0" destOrd="0" presId="urn:microsoft.com/office/officeart/2005/8/layout/radial4"/>
    <dgm:cxn modelId="{97F2AC6E-A82F-4BCD-8B63-9BC31B8B18A1}" type="presOf" srcId="{84FF2A88-242F-48E6-9EE0-555A68C6F705}" destId="{DDE33144-7E00-4B8B-9DE7-7113612AB984}" srcOrd="0" destOrd="0" presId="urn:microsoft.com/office/officeart/2005/8/layout/radial4"/>
    <dgm:cxn modelId="{9FE99676-E22D-46A8-8211-83F3D44DBB42}" srcId="{AE7BF6EC-DED1-4DE3-822D-80E25E34E6F4}" destId="{38C1A065-8604-458C-8A9C-343D7DBE2647}" srcOrd="2" destOrd="0" parTransId="{0BCA607B-894F-4DFF-A75E-9E32E568B29F}" sibTransId="{13A4F310-0221-4C48-A11D-55895C603C90}"/>
    <dgm:cxn modelId="{9F976804-2530-4753-A863-DFA7E6068D1E}" srcId="{001C79AB-3070-41F5-AD58-9CDEA8FE7E4E}" destId="{1400A7D9-0BC5-4CB9-A76C-EDCD2F19DEAF}" srcOrd="1" destOrd="0" parTransId="{1DAEA2FA-FB41-4E5F-9DCF-C36552FBCC6E}" sibTransId="{4D9CB9E6-C78E-4FEA-95E0-9095B011E65A}"/>
    <dgm:cxn modelId="{D3256780-E294-4DC9-9430-E431FC9DF219}" type="presOf" srcId="{0A5E420F-2D77-4DD1-8462-DB7D5AE8B9D7}" destId="{C6CDFF13-711D-4FC7-9CE0-DEB83FFF4D65}" srcOrd="0" destOrd="0" presId="urn:microsoft.com/office/officeart/2005/8/layout/radial4"/>
    <dgm:cxn modelId="{CC061289-9CC6-4BFE-92A7-0408DDE5CEA3}" srcId="{001C79AB-3070-41F5-AD58-9CDEA8FE7E4E}" destId="{F6DB07C9-8B68-4BA4-BEBB-4120DACAEABA}" srcOrd="9" destOrd="0" parTransId="{4C6CE3E1-39F2-4640-B2CF-9CD6818CB04C}" sibTransId="{13C5D9ED-CD78-4060-A89B-C7A5B08239BE}"/>
    <dgm:cxn modelId="{1773897F-7697-457D-AF5B-2FE45C9FE016}" type="presOf" srcId="{001C79AB-3070-41F5-AD58-9CDEA8FE7E4E}" destId="{59A10A7C-1EF7-4E72-957E-AF73B2423B4A}" srcOrd="0" destOrd="0" presId="urn:microsoft.com/office/officeart/2005/8/layout/radial4"/>
    <dgm:cxn modelId="{DC622889-8B68-450B-A20C-C20FE16E7159}" type="presOf" srcId="{E8D94798-1870-4176-A8B8-6D5016854DE9}" destId="{0264A613-6891-4EF8-8BEB-6FA66B9E15A4}" srcOrd="0" destOrd="0" presId="urn:microsoft.com/office/officeart/2005/8/layout/radial4"/>
    <dgm:cxn modelId="{40A882BB-F780-4061-9A80-D15E3D4CF5A7}" type="presParOf" srcId="{59A10A7C-1EF7-4E72-957E-AF73B2423B4A}" destId="{EDDCA425-4C64-455A-A79D-E7A80D6C5235}" srcOrd="0" destOrd="0" presId="urn:microsoft.com/office/officeart/2005/8/layout/radial4"/>
    <dgm:cxn modelId="{002E4606-1427-44E8-81E5-7F5C9B081349}" type="presParOf" srcId="{59A10A7C-1EF7-4E72-957E-AF73B2423B4A}" destId="{8F83C5EA-4DD6-4B6B-858F-64346F3DF7CB}" srcOrd="1" destOrd="0" presId="urn:microsoft.com/office/officeart/2005/8/layout/radial4"/>
    <dgm:cxn modelId="{76319EEE-3AB9-430D-B2C4-2DE48D21A427}" type="presParOf" srcId="{59A10A7C-1EF7-4E72-957E-AF73B2423B4A}" destId="{DDE33144-7E00-4B8B-9DE7-7113612AB984}" srcOrd="2" destOrd="0" presId="urn:microsoft.com/office/officeart/2005/8/layout/radial4"/>
    <dgm:cxn modelId="{B4CD2114-4FCE-4B4D-9EC6-0F01DB376597}" type="presParOf" srcId="{59A10A7C-1EF7-4E72-957E-AF73B2423B4A}" destId="{C6CDFF13-711D-4FC7-9CE0-DEB83FFF4D65}" srcOrd="3" destOrd="0" presId="urn:microsoft.com/office/officeart/2005/8/layout/radial4"/>
    <dgm:cxn modelId="{91E3A265-7FE9-418E-8688-19DDB9702A43}" type="presParOf" srcId="{59A10A7C-1EF7-4E72-957E-AF73B2423B4A}" destId="{723E1102-E316-4A56-A90C-E5BA78B9EAE4}" srcOrd="4" destOrd="0" presId="urn:microsoft.com/office/officeart/2005/8/layout/radial4"/>
    <dgm:cxn modelId="{67B4A014-2FD9-492B-9F76-09C52363DF56}" type="presParOf" srcId="{59A10A7C-1EF7-4E72-957E-AF73B2423B4A}" destId="{726CD001-0B83-400C-8E70-131F39F57ABE}" srcOrd="5" destOrd="0" presId="urn:microsoft.com/office/officeart/2005/8/layout/radial4"/>
    <dgm:cxn modelId="{70DC2A5E-F7CB-408E-81E9-FD89275FFE5B}" type="presParOf" srcId="{59A10A7C-1EF7-4E72-957E-AF73B2423B4A}" destId="{A70F5CE0-6BF0-4E81-933E-7995EDD27CA7}" srcOrd="6" destOrd="0" presId="urn:microsoft.com/office/officeart/2005/8/layout/radial4"/>
    <dgm:cxn modelId="{0851AA81-1757-4E2D-BBB0-ECB77D1C114D}" type="presParOf" srcId="{59A10A7C-1EF7-4E72-957E-AF73B2423B4A}" destId="{0264A613-6891-4EF8-8BEB-6FA66B9E15A4}" srcOrd="7" destOrd="0" presId="urn:microsoft.com/office/officeart/2005/8/layout/radial4"/>
    <dgm:cxn modelId="{AF36AA15-2891-4B17-8CCC-72FF328F799C}" type="presParOf" srcId="{59A10A7C-1EF7-4E72-957E-AF73B2423B4A}" destId="{152BAE91-1807-42A4-8E7B-D6E17C56DCCF}" srcOrd="8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AEA93-7A54-4D76-B34B-AADAC81C2BC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4F4AB57-676D-419F-A688-6D72C01B7DDC}">
      <dgm:prSet custT="1"/>
      <dgm:spPr/>
      <dgm:t>
        <a:bodyPr/>
        <a:lstStyle/>
        <a:p>
          <a:pPr algn="ctr" rtl="0"/>
          <a:r>
            <a:rPr lang="es-ES" sz="1800" b="1" dirty="0" smtClean="0">
              <a:solidFill>
                <a:schemeClr val="tx1"/>
              </a:solidFill>
            </a:rPr>
            <a:t>Promedio anual </a:t>
          </a:r>
        </a:p>
        <a:p>
          <a:pPr algn="ctr" rtl="0"/>
          <a:r>
            <a:rPr lang="es-ES" sz="1800" b="1" dirty="0" smtClean="0">
              <a:solidFill>
                <a:schemeClr val="tx1"/>
              </a:solidFill>
            </a:rPr>
            <a:t> de Eventos</a:t>
          </a:r>
        </a:p>
        <a:p>
          <a:pPr algn="ctr" rtl="0"/>
          <a:r>
            <a:rPr lang="es-ES" sz="1800" b="1" dirty="0" smtClean="0">
              <a:solidFill>
                <a:schemeClr val="tx1"/>
              </a:solidFill>
            </a:rPr>
            <a:t>12</a:t>
          </a:r>
          <a:endParaRPr lang="es-EC" sz="1800" dirty="0">
            <a:solidFill>
              <a:schemeClr val="tx1"/>
            </a:solidFill>
          </a:endParaRPr>
        </a:p>
      </dgm:t>
    </dgm:pt>
    <dgm:pt modelId="{AABA955D-2A59-4014-B90F-3CC91381FD51}" type="parTrans" cxnId="{2C3E9C48-0A2A-45E7-96BD-1C256D58B10C}">
      <dgm:prSet/>
      <dgm:spPr/>
      <dgm:t>
        <a:bodyPr/>
        <a:lstStyle/>
        <a:p>
          <a:pPr algn="ctr"/>
          <a:endParaRPr lang="es-EC"/>
        </a:p>
      </dgm:t>
    </dgm:pt>
    <dgm:pt modelId="{4BCBB45D-8B98-45CD-8A49-650576C14CCF}" type="sibTrans" cxnId="{2C3E9C48-0A2A-45E7-96BD-1C256D58B10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s-EC" dirty="0"/>
        </a:p>
      </dgm:t>
    </dgm:pt>
    <dgm:pt modelId="{595A26D9-C750-4D2B-A01E-6F02E9E58F3B}">
      <dgm:prSet custT="1"/>
      <dgm:spPr/>
      <dgm:t>
        <a:bodyPr/>
        <a:lstStyle/>
        <a:p>
          <a:pPr algn="ctr" rtl="0"/>
          <a:r>
            <a:rPr lang="es-ES" sz="1800" b="1" dirty="0" smtClean="0">
              <a:solidFill>
                <a:schemeClr val="tx1"/>
              </a:solidFill>
            </a:rPr>
            <a:t>Empresas</a:t>
          </a:r>
        </a:p>
        <a:p>
          <a:pPr algn="ctr" rtl="0"/>
          <a:r>
            <a:rPr lang="es-ES" sz="1800" b="1" dirty="0" smtClean="0">
              <a:solidFill>
                <a:schemeClr val="tx1"/>
              </a:solidFill>
            </a:rPr>
            <a:t>1251 </a:t>
          </a:r>
          <a:endParaRPr lang="es-EC" sz="1800" b="1" dirty="0" smtClean="0">
            <a:solidFill>
              <a:schemeClr val="tx1"/>
            </a:solidFill>
          </a:endParaRPr>
        </a:p>
      </dgm:t>
    </dgm:pt>
    <dgm:pt modelId="{C3F1AEDD-B97B-40C6-B023-8BB789EE98BB}" type="parTrans" cxnId="{DC96829E-20B6-400D-BEFD-26379E66CF74}">
      <dgm:prSet/>
      <dgm:spPr/>
      <dgm:t>
        <a:bodyPr/>
        <a:lstStyle/>
        <a:p>
          <a:pPr algn="ctr"/>
          <a:endParaRPr lang="es-EC"/>
        </a:p>
      </dgm:t>
    </dgm:pt>
    <dgm:pt modelId="{84E43C4A-D0E1-46A7-8CAD-33AA17DB5A0F}" type="sibTrans" cxnId="{DC96829E-20B6-400D-BEFD-26379E66CF74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s-EC" dirty="0"/>
        </a:p>
      </dgm:t>
    </dgm:pt>
    <dgm:pt modelId="{927197E3-9AFC-4942-88B7-ED7D2FC6F94A}">
      <dgm:prSet custT="1"/>
      <dgm:spPr/>
      <dgm:t>
        <a:bodyPr/>
        <a:lstStyle/>
        <a:p>
          <a:pPr algn="ctr" rtl="0"/>
          <a:r>
            <a:rPr lang="es-ES" sz="1800" b="1" dirty="0" smtClean="0">
              <a:solidFill>
                <a:schemeClr val="tx1"/>
              </a:solidFill>
            </a:rPr>
            <a:t>Mercado Objetivo</a:t>
          </a:r>
        </a:p>
        <a:p>
          <a:pPr algn="ctr" rtl="0"/>
          <a:r>
            <a:rPr lang="es-ES" sz="1800" b="1" dirty="0" smtClean="0">
              <a:solidFill>
                <a:schemeClr val="tx1"/>
              </a:solidFill>
            </a:rPr>
            <a:t>21,47%</a:t>
          </a:r>
          <a:endParaRPr lang="es-EC" sz="1800" b="1" dirty="0" smtClean="0">
            <a:solidFill>
              <a:schemeClr val="tx1"/>
            </a:solidFill>
          </a:endParaRPr>
        </a:p>
      </dgm:t>
    </dgm:pt>
    <dgm:pt modelId="{C5824898-CB66-49F4-A5B1-FB23B759B4F4}" type="parTrans" cxnId="{AE0BE519-C584-40F8-BEE4-19286F057A15}">
      <dgm:prSet/>
      <dgm:spPr/>
      <dgm:t>
        <a:bodyPr/>
        <a:lstStyle/>
        <a:p>
          <a:pPr algn="ctr"/>
          <a:endParaRPr lang="es-EC"/>
        </a:p>
      </dgm:t>
    </dgm:pt>
    <dgm:pt modelId="{9965FB7B-A022-4462-A9D4-AAB20BBF9415}" type="sibTrans" cxnId="{AE0BE519-C584-40F8-BEE4-19286F057A1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s-EC" dirty="0"/>
        </a:p>
      </dgm:t>
    </dgm:pt>
    <dgm:pt modelId="{A8FB14BD-98E4-4A6C-B6AD-A525C3B31E79}">
      <dgm:prSet custT="1"/>
      <dgm:spPr/>
      <dgm:t>
        <a:bodyPr/>
        <a:lstStyle/>
        <a:p>
          <a:pPr algn="ctr" rtl="0"/>
          <a:r>
            <a:rPr lang="es-ES" sz="2000" b="1" dirty="0" smtClean="0">
              <a:solidFill>
                <a:schemeClr val="tx1"/>
              </a:solidFill>
            </a:rPr>
            <a:t>$22,727,929.80</a:t>
          </a:r>
          <a:endParaRPr lang="es-EC" sz="2000" dirty="0">
            <a:solidFill>
              <a:schemeClr val="tx1"/>
            </a:solidFill>
          </a:endParaRPr>
        </a:p>
      </dgm:t>
    </dgm:pt>
    <dgm:pt modelId="{EA6A861D-E403-4600-A243-8BCC47B0863F}" type="parTrans" cxnId="{8CFEF406-C06D-4345-B489-673CA2940865}">
      <dgm:prSet/>
      <dgm:spPr/>
      <dgm:t>
        <a:bodyPr/>
        <a:lstStyle/>
        <a:p>
          <a:pPr algn="ctr"/>
          <a:endParaRPr lang="es-EC"/>
        </a:p>
      </dgm:t>
    </dgm:pt>
    <dgm:pt modelId="{0108EBBD-AF59-4137-971E-1B35B7F9B8EE}" type="sibTrans" cxnId="{8CFEF406-C06D-4345-B489-673CA2940865}">
      <dgm:prSet/>
      <dgm:spPr/>
      <dgm:t>
        <a:bodyPr/>
        <a:lstStyle/>
        <a:p>
          <a:pPr algn="ctr"/>
          <a:endParaRPr lang="es-EC"/>
        </a:p>
      </dgm:t>
    </dgm:pt>
    <dgm:pt modelId="{014ACB27-6911-4E45-9520-01AC6F28A107}">
      <dgm:prSet custT="1"/>
      <dgm:spPr/>
      <dgm:t>
        <a:bodyPr/>
        <a:lstStyle/>
        <a:p>
          <a:pPr algn="ctr" rtl="0"/>
          <a:r>
            <a:rPr lang="es-EC" sz="1800" b="1" dirty="0" smtClean="0">
              <a:solidFill>
                <a:schemeClr val="tx1"/>
              </a:solidFill>
            </a:rPr>
            <a:t>Presupuesto por evento </a:t>
          </a:r>
        </a:p>
        <a:p>
          <a:pPr algn="ctr" rtl="0"/>
          <a:r>
            <a:rPr lang="es-EC" sz="1800" b="1" dirty="0" smtClean="0">
              <a:solidFill>
                <a:schemeClr val="tx1"/>
              </a:solidFill>
            </a:rPr>
            <a:t>$7052.63</a:t>
          </a:r>
        </a:p>
      </dgm:t>
    </dgm:pt>
    <dgm:pt modelId="{263FCC67-4F2E-42B4-8D32-C47FB40099E7}" type="parTrans" cxnId="{DA84207A-3A21-4C97-82FC-DDB4898C04A1}">
      <dgm:prSet/>
      <dgm:spPr/>
      <dgm:t>
        <a:bodyPr/>
        <a:lstStyle/>
        <a:p>
          <a:pPr algn="ctr"/>
          <a:endParaRPr lang="es-EC"/>
        </a:p>
      </dgm:t>
    </dgm:pt>
    <dgm:pt modelId="{92916D13-E4A4-46CB-BEC5-50CC9CBC765C}" type="sibTrans" cxnId="{DA84207A-3A21-4C97-82FC-DDB4898C04A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es-EC" dirty="0"/>
        </a:p>
      </dgm:t>
    </dgm:pt>
    <dgm:pt modelId="{191F85D3-1C9D-474F-94C6-DD8D27BA8ED0}" type="pres">
      <dgm:prSet presAssocID="{06EAEA93-7A54-4D76-B34B-AADAC81C2B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71360-2242-45A0-90DC-63B578388648}" type="pres">
      <dgm:prSet presAssocID="{06EAEA93-7A54-4D76-B34B-AADAC81C2BC6}" presName="vNodes" presStyleCnt="0"/>
      <dgm:spPr/>
    </dgm:pt>
    <dgm:pt modelId="{C31F1935-9F80-4DEC-AAC7-77F13A3814C4}" type="pres">
      <dgm:prSet presAssocID="{94F4AB57-676D-419F-A688-6D72C01B7DDC}" presName="node" presStyleLbl="node1" presStyleIdx="0" presStyleCnt="5" custScaleX="351532" custScaleY="195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1622CF-4449-469C-9ABF-E962C4A665DB}" type="pres">
      <dgm:prSet presAssocID="{4BCBB45D-8B98-45CD-8A49-650576C14CCF}" presName="spacerT" presStyleCnt="0"/>
      <dgm:spPr/>
    </dgm:pt>
    <dgm:pt modelId="{1B3AFD45-76F0-4C88-AF0E-287010C81B01}" type="pres">
      <dgm:prSet presAssocID="{4BCBB45D-8B98-45CD-8A49-650576C14CCF}" presName="sibTrans" presStyleLbl="sibTrans2D1" presStyleIdx="0" presStyleCnt="4"/>
      <dgm:spPr>
        <a:prstGeom prst="mathMultiply">
          <a:avLst/>
        </a:prstGeom>
      </dgm:spPr>
      <dgm:t>
        <a:bodyPr/>
        <a:lstStyle/>
        <a:p>
          <a:endParaRPr lang="es-EC"/>
        </a:p>
      </dgm:t>
    </dgm:pt>
    <dgm:pt modelId="{116D8C94-F5AD-4631-9E0B-45FADB3E259B}" type="pres">
      <dgm:prSet presAssocID="{4BCBB45D-8B98-45CD-8A49-650576C14CCF}" presName="spacerB" presStyleCnt="0"/>
      <dgm:spPr/>
    </dgm:pt>
    <dgm:pt modelId="{91864DD6-38DA-44D9-939E-64314F7F30F1}" type="pres">
      <dgm:prSet presAssocID="{595A26D9-C750-4D2B-A01E-6F02E9E58F3B}" presName="node" presStyleLbl="node1" presStyleIdx="1" presStyleCnt="5" custScaleX="290278" custScaleY="1215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62F566-BB61-44F4-932A-1DF335718D02}" type="pres">
      <dgm:prSet presAssocID="{84E43C4A-D0E1-46A7-8CAD-33AA17DB5A0F}" presName="spacerT" presStyleCnt="0"/>
      <dgm:spPr/>
    </dgm:pt>
    <dgm:pt modelId="{A09BE528-A50E-47FA-B832-BD3CBC18FAF6}" type="pres">
      <dgm:prSet presAssocID="{84E43C4A-D0E1-46A7-8CAD-33AA17DB5A0F}" presName="sibTrans" presStyleLbl="sibTrans2D1" presStyleIdx="1" presStyleCnt="4"/>
      <dgm:spPr>
        <a:prstGeom prst="mathMultiply">
          <a:avLst/>
        </a:prstGeom>
      </dgm:spPr>
      <dgm:t>
        <a:bodyPr/>
        <a:lstStyle/>
        <a:p>
          <a:endParaRPr lang="es-EC"/>
        </a:p>
      </dgm:t>
    </dgm:pt>
    <dgm:pt modelId="{DB910223-0A65-40D7-867E-3953C5830EE9}" type="pres">
      <dgm:prSet presAssocID="{84E43C4A-D0E1-46A7-8CAD-33AA17DB5A0F}" presName="spacerB" presStyleCnt="0"/>
      <dgm:spPr/>
    </dgm:pt>
    <dgm:pt modelId="{8CA67444-44B3-403C-8916-96CD27735EF4}" type="pres">
      <dgm:prSet presAssocID="{014ACB27-6911-4E45-9520-01AC6F28A107}" presName="node" presStyleLbl="node1" presStyleIdx="2" presStyleCnt="5" custScaleX="369824" custScaleY="146393" custLinFactNeighborX="-13568" custLinFactNeighborY="-530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AF775B-9AC5-4BFD-8C23-1A3D7BD16832}" type="pres">
      <dgm:prSet presAssocID="{92916D13-E4A4-46CB-BEC5-50CC9CBC765C}" presName="spacerT" presStyleCnt="0"/>
      <dgm:spPr/>
    </dgm:pt>
    <dgm:pt modelId="{6ED9C781-1C63-43BE-AA2B-E064F15F2105}" type="pres">
      <dgm:prSet presAssocID="{92916D13-E4A4-46CB-BEC5-50CC9CBC765C}" presName="sibTrans" presStyleLbl="sibTrans2D1" presStyleIdx="2" presStyleCnt="4"/>
      <dgm:spPr>
        <a:prstGeom prst="mathMultiply">
          <a:avLst/>
        </a:prstGeom>
      </dgm:spPr>
      <dgm:t>
        <a:bodyPr/>
        <a:lstStyle/>
        <a:p>
          <a:endParaRPr lang="es-EC"/>
        </a:p>
      </dgm:t>
    </dgm:pt>
    <dgm:pt modelId="{AC9648A5-FA79-4494-938B-B57DFC0A7B19}" type="pres">
      <dgm:prSet presAssocID="{92916D13-E4A4-46CB-BEC5-50CC9CBC765C}" presName="spacerB" presStyleCnt="0"/>
      <dgm:spPr/>
    </dgm:pt>
    <dgm:pt modelId="{EC572C6D-D8CC-4D37-9530-FDC6BEC80438}" type="pres">
      <dgm:prSet presAssocID="{927197E3-9AFC-4942-88B7-ED7D2FC6F94A}" presName="node" presStyleLbl="node1" presStyleIdx="3" presStyleCnt="5" custScaleX="457156" custLinFactNeighborX="-7929" custLinFactNeighborY="56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19B438-CDF5-432E-98CB-7AE1C4CB053A}" type="pres">
      <dgm:prSet presAssocID="{06EAEA93-7A54-4D76-B34B-AADAC81C2BC6}" presName="sibTransLast" presStyleLbl="sibTrans2D1" presStyleIdx="3" presStyleCnt="4" custScaleX="451147" custScaleY="302555" custLinFactX="-13408" custLinFactNeighborX="-100000" custLinFactNeighborY="55014"/>
      <dgm:spPr>
        <a:prstGeom prst="mathEqual">
          <a:avLst/>
        </a:prstGeom>
      </dgm:spPr>
      <dgm:t>
        <a:bodyPr/>
        <a:lstStyle/>
        <a:p>
          <a:endParaRPr lang="es-EC"/>
        </a:p>
      </dgm:t>
    </dgm:pt>
    <dgm:pt modelId="{39FCCC00-16A5-41D3-B0C2-5481EEB23128}" type="pres">
      <dgm:prSet presAssocID="{06EAEA93-7A54-4D76-B34B-AADAC81C2BC6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8DBB4214-B67E-42B8-AC85-A0F0ADB9DC5A}" type="pres">
      <dgm:prSet presAssocID="{06EAEA93-7A54-4D76-B34B-AADAC81C2BC6}" presName="lastNode" presStyleLbl="node1" presStyleIdx="4" presStyleCnt="5" custScaleX="200858" custLinFactNeighborX="63481" custLinFactNeighborY="14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490BEC-2FC3-4BBF-866D-718969AFD899}" type="presOf" srcId="{595A26D9-C750-4D2B-A01E-6F02E9E58F3B}" destId="{91864DD6-38DA-44D9-939E-64314F7F30F1}" srcOrd="0" destOrd="0" presId="urn:microsoft.com/office/officeart/2005/8/layout/equation2"/>
    <dgm:cxn modelId="{B42DA99D-45E3-4D59-859E-C28A69B111D1}" type="presOf" srcId="{84E43C4A-D0E1-46A7-8CAD-33AA17DB5A0F}" destId="{A09BE528-A50E-47FA-B832-BD3CBC18FAF6}" srcOrd="0" destOrd="0" presId="urn:microsoft.com/office/officeart/2005/8/layout/equation2"/>
    <dgm:cxn modelId="{306247A7-9731-49BA-AC9E-1E250AF46D8C}" type="presOf" srcId="{92916D13-E4A4-46CB-BEC5-50CC9CBC765C}" destId="{6ED9C781-1C63-43BE-AA2B-E064F15F2105}" srcOrd="0" destOrd="0" presId="urn:microsoft.com/office/officeart/2005/8/layout/equation2"/>
    <dgm:cxn modelId="{2C3E9C48-0A2A-45E7-96BD-1C256D58B10C}" srcId="{06EAEA93-7A54-4D76-B34B-AADAC81C2BC6}" destId="{94F4AB57-676D-419F-A688-6D72C01B7DDC}" srcOrd="0" destOrd="0" parTransId="{AABA955D-2A59-4014-B90F-3CC91381FD51}" sibTransId="{4BCBB45D-8B98-45CD-8A49-650576C14CCF}"/>
    <dgm:cxn modelId="{AE0BE519-C584-40F8-BEE4-19286F057A15}" srcId="{06EAEA93-7A54-4D76-B34B-AADAC81C2BC6}" destId="{927197E3-9AFC-4942-88B7-ED7D2FC6F94A}" srcOrd="3" destOrd="0" parTransId="{C5824898-CB66-49F4-A5B1-FB23B759B4F4}" sibTransId="{9965FB7B-A022-4462-A9D4-AAB20BBF9415}"/>
    <dgm:cxn modelId="{2F4F7477-032E-45A1-A2AA-F806F8B95168}" type="presOf" srcId="{014ACB27-6911-4E45-9520-01AC6F28A107}" destId="{8CA67444-44B3-403C-8916-96CD27735EF4}" srcOrd="0" destOrd="0" presId="urn:microsoft.com/office/officeart/2005/8/layout/equation2"/>
    <dgm:cxn modelId="{E0089886-ADB9-4F0A-8817-46732055547F}" type="presOf" srcId="{4BCBB45D-8B98-45CD-8A49-650576C14CCF}" destId="{1B3AFD45-76F0-4C88-AF0E-287010C81B01}" srcOrd="0" destOrd="0" presId="urn:microsoft.com/office/officeart/2005/8/layout/equation2"/>
    <dgm:cxn modelId="{DC96829E-20B6-400D-BEFD-26379E66CF74}" srcId="{06EAEA93-7A54-4D76-B34B-AADAC81C2BC6}" destId="{595A26D9-C750-4D2B-A01E-6F02E9E58F3B}" srcOrd="1" destOrd="0" parTransId="{C3F1AEDD-B97B-40C6-B023-8BB789EE98BB}" sibTransId="{84E43C4A-D0E1-46A7-8CAD-33AA17DB5A0F}"/>
    <dgm:cxn modelId="{C8BF37FB-B719-4E2C-846E-7396380526CF}" type="presOf" srcId="{9965FB7B-A022-4462-A9D4-AAB20BBF9415}" destId="{DF19B438-CDF5-432E-98CB-7AE1C4CB053A}" srcOrd="0" destOrd="0" presId="urn:microsoft.com/office/officeart/2005/8/layout/equation2"/>
    <dgm:cxn modelId="{B62B2302-C352-4829-A486-1340CE6520F0}" type="presOf" srcId="{A8FB14BD-98E4-4A6C-B6AD-A525C3B31E79}" destId="{8DBB4214-B67E-42B8-AC85-A0F0ADB9DC5A}" srcOrd="0" destOrd="0" presId="urn:microsoft.com/office/officeart/2005/8/layout/equation2"/>
    <dgm:cxn modelId="{4B9E5867-3514-41A7-A937-55B827AFE483}" type="presOf" srcId="{06EAEA93-7A54-4D76-B34B-AADAC81C2BC6}" destId="{191F85D3-1C9D-474F-94C6-DD8D27BA8ED0}" srcOrd="0" destOrd="0" presId="urn:microsoft.com/office/officeart/2005/8/layout/equation2"/>
    <dgm:cxn modelId="{8D73F58B-9B3E-46FE-91CF-0C769483F2AE}" type="presOf" srcId="{94F4AB57-676D-419F-A688-6D72C01B7DDC}" destId="{C31F1935-9F80-4DEC-AAC7-77F13A3814C4}" srcOrd="0" destOrd="0" presId="urn:microsoft.com/office/officeart/2005/8/layout/equation2"/>
    <dgm:cxn modelId="{DA84207A-3A21-4C97-82FC-DDB4898C04A1}" srcId="{06EAEA93-7A54-4D76-B34B-AADAC81C2BC6}" destId="{014ACB27-6911-4E45-9520-01AC6F28A107}" srcOrd="2" destOrd="0" parTransId="{263FCC67-4F2E-42B4-8D32-C47FB40099E7}" sibTransId="{92916D13-E4A4-46CB-BEC5-50CC9CBC765C}"/>
    <dgm:cxn modelId="{8CFEF406-C06D-4345-B489-673CA2940865}" srcId="{06EAEA93-7A54-4D76-B34B-AADAC81C2BC6}" destId="{A8FB14BD-98E4-4A6C-B6AD-A525C3B31E79}" srcOrd="4" destOrd="0" parTransId="{EA6A861D-E403-4600-A243-8BCC47B0863F}" sibTransId="{0108EBBD-AF59-4137-971E-1B35B7F9B8EE}"/>
    <dgm:cxn modelId="{1149625F-8A34-4932-8AF7-94046E012D1A}" type="presOf" srcId="{9965FB7B-A022-4462-A9D4-AAB20BBF9415}" destId="{39FCCC00-16A5-41D3-B0C2-5481EEB23128}" srcOrd="1" destOrd="0" presId="urn:microsoft.com/office/officeart/2005/8/layout/equation2"/>
    <dgm:cxn modelId="{F272E5E7-6CB7-4E1E-B9E7-E9FB56A94080}" type="presOf" srcId="{927197E3-9AFC-4942-88B7-ED7D2FC6F94A}" destId="{EC572C6D-D8CC-4D37-9530-FDC6BEC80438}" srcOrd="0" destOrd="0" presId="urn:microsoft.com/office/officeart/2005/8/layout/equation2"/>
    <dgm:cxn modelId="{1DDAA32F-7A94-40BE-A8E0-BD1A2A23E412}" type="presParOf" srcId="{191F85D3-1C9D-474F-94C6-DD8D27BA8ED0}" destId="{2D771360-2242-45A0-90DC-63B578388648}" srcOrd="0" destOrd="0" presId="urn:microsoft.com/office/officeart/2005/8/layout/equation2"/>
    <dgm:cxn modelId="{AD704F9C-E83B-4E62-9EF6-261921F06C2B}" type="presParOf" srcId="{2D771360-2242-45A0-90DC-63B578388648}" destId="{C31F1935-9F80-4DEC-AAC7-77F13A3814C4}" srcOrd="0" destOrd="0" presId="urn:microsoft.com/office/officeart/2005/8/layout/equation2"/>
    <dgm:cxn modelId="{44D7C7DB-E654-4FE0-8270-4DE8D9D486A2}" type="presParOf" srcId="{2D771360-2242-45A0-90DC-63B578388648}" destId="{4B1622CF-4449-469C-9ABF-E962C4A665DB}" srcOrd="1" destOrd="0" presId="urn:microsoft.com/office/officeart/2005/8/layout/equation2"/>
    <dgm:cxn modelId="{4450D971-8B81-415A-82BC-F0D41DC86CF5}" type="presParOf" srcId="{2D771360-2242-45A0-90DC-63B578388648}" destId="{1B3AFD45-76F0-4C88-AF0E-287010C81B01}" srcOrd="2" destOrd="0" presId="urn:microsoft.com/office/officeart/2005/8/layout/equation2"/>
    <dgm:cxn modelId="{D53F611C-19E8-41A5-AFA0-F532BBDA6278}" type="presParOf" srcId="{2D771360-2242-45A0-90DC-63B578388648}" destId="{116D8C94-F5AD-4631-9E0B-45FADB3E259B}" srcOrd="3" destOrd="0" presId="urn:microsoft.com/office/officeart/2005/8/layout/equation2"/>
    <dgm:cxn modelId="{50896AC4-2D9F-4A4C-9CB7-6BB9F101C45F}" type="presParOf" srcId="{2D771360-2242-45A0-90DC-63B578388648}" destId="{91864DD6-38DA-44D9-939E-64314F7F30F1}" srcOrd="4" destOrd="0" presId="urn:microsoft.com/office/officeart/2005/8/layout/equation2"/>
    <dgm:cxn modelId="{D0F34C98-DB9F-47CA-8783-69448DB30558}" type="presParOf" srcId="{2D771360-2242-45A0-90DC-63B578388648}" destId="{2C62F566-BB61-44F4-932A-1DF335718D02}" srcOrd="5" destOrd="0" presId="urn:microsoft.com/office/officeart/2005/8/layout/equation2"/>
    <dgm:cxn modelId="{A6956068-886D-437F-AAFB-1B3E8CA95FCE}" type="presParOf" srcId="{2D771360-2242-45A0-90DC-63B578388648}" destId="{A09BE528-A50E-47FA-B832-BD3CBC18FAF6}" srcOrd="6" destOrd="0" presId="urn:microsoft.com/office/officeart/2005/8/layout/equation2"/>
    <dgm:cxn modelId="{4C82B00C-9A35-459D-837D-5AFC7ED96694}" type="presParOf" srcId="{2D771360-2242-45A0-90DC-63B578388648}" destId="{DB910223-0A65-40D7-867E-3953C5830EE9}" srcOrd="7" destOrd="0" presId="urn:microsoft.com/office/officeart/2005/8/layout/equation2"/>
    <dgm:cxn modelId="{69CEE9C0-B3FA-424E-BC81-E169E98100FB}" type="presParOf" srcId="{2D771360-2242-45A0-90DC-63B578388648}" destId="{8CA67444-44B3-403C-8916-96CD27735EF4}" srcOrd="8" destOrd="0" presId="urn:microsoft.com/office/officeart/2005/8/layout/equation2"/>
    <dgm:cxn modelId="{19A0BD50-00B9-47D4-B2D3-7A3FFEA3E5D7}" type="presParOf" srcId="{2D771360-2242-45A0-90DC-63B578388648}" destId="{8BAF775B-9AC5-4BFD-8C23-1A3D7BD16832}" srcOrd="9" destOrd="0" presId="urn:microsoft.com/office/officeart/2005/8/layout/equation2"/>
    <dgm:cxn modelId="{49CB56C3-30E2-44BD-B551-72D3CE8DFB97}" type="presParOf" srcId="{2D771360-2242-45A0-90DC-63B578388648}" destId="{6ED9C781-1C63-43BE-AA2B-E064F15F2105}" srcOrd="10" destOrd="0" presId="urn:microsoft.com/office/officeart/2005/8/layout/equation2"/>
    <dgm:cxn modelId="{3EEE762B-DD9E-4B94-A7FA-7752F952357B}" type="presParOf" srcId="{2D771360-2242-45A0-90DC-63B578388648}" destId="{AC9648A5-FA79-4494-938B-B57DFC0A7B19}" srcOrd="11" destOrd="0" presId="urn:microsoft.com/office/officeart/2005/8/layout/equation2"/>
    <dgm:cxn modelId="{02012692-860F-441E-B3E4-D643B3CBD49C}" type="presParOf" srcId="{2D771360-2242-45A0-90DC-63B578388648}" destId="{EC572C6D-D8CC-4D37-9530-FDC6BEC80438}" srcOrd="12" destOrd="0" presId="urn:microsoft.com/office/officeart/2005/8/layout/equation2"/>
    <dgm:cxn modelId="{1D5F04FC-8C16-4EA6-A689-053FAF0FBB04}" type="presParOf" srcId="{191F85D3-1C9D-474F-94C6-DD8D27BA8ED0}" destId="{DF19B438-CDF5-432E-98CB-7AE1C4CB053A}" srcOrd="1" destOrd="0" presId="urn:microsoft.com/office/officeart/2005/8/layout/equation2"/>
    <dgm:cxn modelId="{A776D849-CBCB-432A-992D-6FB92B80C8E7}" type="presParOf" srcId="{DF19B438-CDF5-432E-98CB-7AE1C4CB053A}" destId="{39FCCC00-16A5-41D3-B0C2-5481EEB23128}" srcOrd="0" destOrd="0" presId="urn:microsoft.com/office/officeart/2005/8/layout/equation2"/>
    <dgm:cxn modelId="{ABF285FB-7A8F-4AAC-B239-17DB2F0B147C}" type="presParOf" srcId="{191F85D3-1C9D-474F-94C6-DD8D27BA8ED0}" destId="{8DBB4214-B67E-42B8-AC85-A0F0ADB9DC5A}" srcOrd="2" destOrd="0" presId="urn:microsoft.com/office/officeart/2005/8/layout/equati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4759C-D31B-4173-A6A8-8D64D4A0052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DB866F6-04C7-4581-87A2-C1D99CD30C53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Eventos Industria</a:t>
          </a:r>
        </a:p>
        <a:p>
          <a:r>
            <a:rPr lang="es-EC" sz="1800" dirty="0" smtClean="0">
              <a:solidFill>
                <a:schemeClr val="tx1"/>
              </a:solidFill>
            </a:rPr>
            <a:t>3223</a:t>
          </a:r>
          <a:endParaRPr lang="es-EC" sz="1800" dirty="0">
            <a:solidFill>
              <a:schemeClr val="tx1"/>
            </a:solidFill>
          </a:endParaRPr>
        </a:p>
      </dgm:t>
    </dgm:pt>
    <dgm:pt modelId="{5F763581-E03F-4A8D-813A-803713030395}" type="parTrans" cxnId="{09C16270-17FE-45A9-9093-22EE88EC5B0C}">
      <dgm:prSet/>
      <dgm:spPr/>
      <dgm:t>
        <a:bodyPr/>
        <a:lstStyle/>
        <a:p>
          <a:endParaRPr lang="es-EC"/>
        </a:p>
      </dgm:t>
    </dgm:pt>
    <dgm:pt modelId="{404CC6B8-2ED3-456D-A8FA-9420B8049FCF}" type="sibTrans" cxnId="{09C16270-17FE-45A9-9093-22EE88EC5B0C}">
      <dgm:prSet/>
      <dgm:spPr/>
      <dgm:t>
        <a:bodyPr/>
        <a:lstStyle/>
        <a:p>
          <a:endParaRPr lang="es-EC" dirty="0"/>
        </a:p>
      </dgm:t>
    </dgm:pt>
    <dgm:pt modelId="{3FD9FD10-8EF7-48C5-A874-C262F6D8F2D5}">
      <dgm:prSet phldrT="[Texto]" custT="1"/>
      <dgm:spPr/>
      <dgm:t>
        <a:bodyPr/>
        <a:lstStyle/>
        <a:p>
          <a:r>
            <a:rPr lang="es-EC" sz="1600" dirty="0" smtClean="0"/>
            <a:t/>
          </a:r>
          <a:br>
            <a:rPr lang="es-EC" sz="1600" dirty="0" smtClean="0"/>
          </a:br>
          <a:r>
            <a:rPr lang="es-EC" sz="1800" dirty="0" smtClean="0">
              <a:solidFill>
                <a:schemeClr val="tx1"/>
              </a:solidFill>
            </a:rPr>
            <a:t>Expectativas de nuestra empresa</a:t>
          </a:r>
        </a:p>
        <a:p>
          <a:r>
            <a:rPr lang="es-EC" sz="1800" dirty="0" smtClean="0">
              <a:solidFill>
                <a:schemeClr val="tx1"/>
              </a:solidFill>
            </a:rPr>
            <a:t>5%</a:t>
          </a:r>
          <a:endParaRPr lang="es-EC" sz="1800" dirty="0">
            <a:solidFill>
              <a:schemeClr val="tx1"/>
            </a:solidFill>
          </a:endParaRPr>
        </a:p>
      </dgm:t>
    </dgm:pt>
    <dgm:pt modelId="{4474F35E-5B80-4159-88D5-8CEECDC45EBA}" type="parTrans" cxnId="{C729DEB6-4237-423D-8A6E-D94EC4C0916F}">
      <dgm:prSet/>
      <dgm:spPr/>
      <dgm:t>
        <a:bodyPr/>
        <a:lstStyle/>
        <a:p>
          <a:endParaRPr lang="es-EC"/>
        </a:p>
      </dgm:t>
    </dgm:pt>
    <dgm:pt modelId="{62D5F928-03C8-4C40-8763-42D9D777EDF6}" type="sibTrans" cxnId="{C729DEB6-4237-423D-8A6E-D94EC4C0916F}">
      <dgm:prSet/>
      <dgm:spPr/>
      <dgm:t>
        <a:bodyPr/>
        <a:lstStyle/>
        <a:p>
          <a:endParaRPr lang="es-EC" dirty="0"/>
        </a:p>
      </dgm:t>
    </dgm:pt>
    <dgm:pt modelId="{68BB243D-D015-4BB2-AD49-E678592B4854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161 eventos</a:t>
          </a:r>
          <a:endParaRPr lang="es-EC" sz="2400" dirty="0">
            <a:solidFill>
              <a:schemeClr val="tx1"/>
            </a:solidFill>
          </a:endParaRPr>
        </a:p>
      </dgm:t>
    </dgm:pt>
    <dgm:pt modelId="{F1152587-1999-488D-93C3-C34EEEBC5EF0}" type="parTrans" cxnId="{DD0C44F0-5415-4BDE-ACA4-01B6ABC53B6D}">
      <dgm:prSet/>
      <dgm:spPr/>
      <dgm:t>
        <a:bodyPr/>
        <a:lstStyle/>
        <a:p>
          <a:endParaRPr lang="es-EC"/>
        </a:p>
      </dgm:t>
    </dgm:pt>
    <dgm:pt modelId="{79F55DEC-FB40-4E13-9569-2BD385B21DA3}" type="sibTrans" cxnId="{DD0C44F0-5415-4BDE-ACA4-01B6ABC53B6D}">
      <dgm:prSet/>
      <dgm:spPr/>
      <dgm:t>
        <a:bodyPr/>
        <a:lstStyle/>
        <a:p>
          <a:endParaRPr lang="es-EC"/>
        </a:p>
      </dgm:t>
    </dgm:pt>
    <dgm:pt modelId="{0B7DADFD-F519-45A9-BC39-7195091EE847}" type="pres">
      <dgm:prSet presAssocID="{3F44759C-D31B-4173-A6A8-8D64D4A00520}" presName="linearFlow" presStyleCnt="0">
        <dgm:presLayoutVars>
          <dgm:dir/>
          <dgm:resizeHandles val="exact"/>
        </dgm:presLayoutVars>
      </dgm:prSet>
      <dgm:spPr/>
    </dgm:pt>
    <dgm:pt modelId="{CE411739-CD75-4280-AB8C-A45894D171A0}" type="pres">
      <dgm:prSet presAssocID="{CDB866F6-04C7-4581-87A2-C1D99CD30C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B76C0F-B7B9-435F-872F-A399FC43236F}" type="pres">
      <dgm:prSet presAssocID="{404CC6B8-2ED3-456D-A8FA-9420B8049FCF}" presName="spacerL" presStyleCnt="0"/>
      <dgm:spPr/>
    </dgm:pt>
    <dgm:pt modelId="{14DE5FCA-06DF-4EAE-A569-4ABCC5841320}" type="pres">
      <dgm:prSet presAssocID="{404CC6B8-2ED3-456D-A8FA-9420B8049FCF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4E21E27-7777-4CEF-BFC2-B8ABF6F331FE}" type="pres">
      <dgm:prSet presAssocID="{404CC6B8-2ED3-456D-A8FA-9420B8049FCF}" presName="spacerR" presStyleCnt="0"/>
      <dgm:spPr/>
    </dgm:pt>
    <dgm:pt modelId="{B477580E-34C0-4C7A-AA48-C92C23411D11}" type="pres">
      <dgm:prSet presAssocID="{3FD9FD10-8EF7-48C5-A874-C262F6D8F2D5}" presName="node" presStyleLbl="node1" presStyleIdx="1" presStyleCnt="3" custScaleX="1294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DA9822-BBB2-4148-BB0A-E1BABC77F846}" type="pres">
      <dgm:prSet presAssocID="{62D5F928-03C8-4C40-8763-42D9D777EDF6}" presName="spacerL" presStyleCnt="0"/>
      <dgm:spPr/>
    </dgm:pt>
    <dgm:pt modelId="{F008E1FB-823C-478C-B343-A7A6E86F6135}" type="pres">
      <dgm:prSet presAssocID="{62D5F928-03C8-4C40-8763-42D9D777EDF6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628FD06-F1A1-4D84-83A1-AD536575DC7D}" type="pres">
      <dgm:prSet presAssocID="{62D5F928-03C8-4C40-8763-42D9D777EDF6}" presName="spacerR" presStyleCnt="0"/>
      <dgm:spPr/>
    </dgm:pt>
    <dgm:pt modelId="{76C1C248-E2EF-4D18-B0E2-E775C103B938}" type="pres">
      <dgm:prSet presAssocID="{68BB243D-D015-4BB2-AD49-E678592B48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02719E-BBE1-49D3-B43F-BC8AEAA280AF}" type="presOf" srcId="{CDB866F6-04C7-4581-87A2-C1D99CD30C53}" destId="{CE411739-CD75-4280-AB8C-A45894D171A0}" srcOrd="0" destOrd="0" presId="urn:microsoft.com/office/officeart/2005/8/layout/equation1"/>
    <dgm:cxn modelId="{DD0C44F0-5415-4BDE-ACA4-01B6ABC53B6D}" srcId="{3F44759C-D31B-4173-A6A8-8D64D4A00520}" destId="{68BB243D-D015-4BB2-AD49-E678592B4854}" srcOrd="2" destOrd="0" parTransId="{F1152587-1999-488D-93C3-C34EEEBC5EF0}" sibTransId="{79F55DEC-FB40-4E13-9569-2BD385B21DA3}"/>
    <dgm:cxn modelId="{03829F64-23EE-46BF-80A5-4B8B994C3734}" type="presOf" srcId="{3F44759C-D31B-4173-A6A8-8D64D4A00520}" destId="{0B7DADFD-F519-45A9-BC39-7195091EE847}" srcOrd="0" destOrd="0" presId="urn:microsoft.com/office/officeart/2005/8/layout/equation1"/>
    <dgm:cxn modelId="{C729DEB6-4237-423D-8A6E-D94EC4C0916F}" srcId="{3F44759C-D31B-4173-A6A8-8D64D4A00520}" destId="{3FD9FD10-8EF7-48C5-A874-C262F6D8F2D5}" srcOrd="1" destOrd="0" parTransId="{4474F35E-5B80-4159-88D5-8CEECDC45EBA}" sibTransId="{62D5F928-03C8-4C40-8763-42D9D777EDF6}"/>
    <dgm:cxn modelId="{FE706B3E-C10C-49B7-97EC-D5987CFF6015}" type="presOf" srcId="{404CC6B8-2ED3-456D-A8FA-9420B8049FCF}" destId="{14DE5FCA-06DF-4EAE-A569-4ABCC5841320}" srcOrd="0" destOrd="0" presId="urn:microsoft.com/office/officeart/2005/8/layout/equation1"/>
    <dgm:cxn modelId="{09C16270-17FE-45A9-9093-22EE88EC5B0C}" srcId="{3F44759C-D31B-4173-A6A8-8D64D4A00520}" destId="{CDB866F6-04C7-4581-87A2-C1D99CD30C53}" srcOrd="0" destOrd="0" parTransId="{5F763581-E03F-4A8D-813A-803713030395}" sibTransId="{404CC6B8-2ED3-456D-A8FA-9420B8049FCF}"/>
    <dgm:cxn modelId="{4DE59E77-5AB5-4B21-A6AC-00D2A24A6D15}" type="presOf" srcId="{3FD9FD10-8EF7-48C5-A874-C262F6D8F2D5}" destId="{B477580E-34C0-4C7A-AA48-C92C23411D11}" srcOrd="0" destOrd="0" presId="urn:microsoft.com/office/officeart/2005/8/layout/equation1"/>
    <dgm:cxn modelId="{56871FFE-7193-48F8-8A5F-3A8DC65AB415}" type="presOf" srcId="{62D5F928-03C8-4C40-8763-42D9D777EDF6}" destId="{F008E1FB-823C-478C-B343-A7A6E86F6135}" srcOrd="0" destOrd="0" presId="urn:microsoft.com/office/officeart/2005/8/layout/equation1"/>
    <dgm:cxn modelId="{E55B2862-007C-43B8-A126-9F9E7888A02A}" type="presOf" srcId="{68BB243D-D015-4BB2-AD49-E678592B4854}" destId="{76C1C248-E2EF-4D18-B0E2-E775C103B938}" srcOrd="0" destOrd="0" presId="urn:microsoft.com/office/officeart/2005/8/layout/equation1"/>
    <dgm:cxn modelId="{747FC0AB-DB6C-4841-9AFB-8BA0DBAB5BC9}" type="presParOf" srcId="{0B7DADFD-F519-45A9-BC39-7195091EE847}" destId="{CE411739-CD75-4280-AB8C-A45894D171A0}" srcOrd="0" destOrd="0" presId="urn:microsoft.com/office/officeart/2005/8/layout/equation1"/>
    <dgm:cxn modelId="{6BE3F5EA-25A1-4A48-B22C-E22910AF3601}" type="presParOf" srcId="{0B7DADFD-F519-45A9-BC39-7195091EE847}" destId="{45B76C0F-B7B9-435F-872F-A399FC43236F}" srcOrd="1" destOrd="0" presId="urn:microsoft.com/office/officeart/2005/8/layout/equation1"/>
    <dgm:cxn modelId="{B6CD4E1C-A55E-4E7C-B8CA-73817B395401}" type="presParOf" srcId="{0B7DADFD-F519-45A9-BC39-7195091EE847}" destId="{14DE5FCA-06DF-4EAE-A569-4ABCC5841320}" srcOrd="2" destOrd="0" presId="urn:microsoft.com/office/officeart/2005/8/layout/equation1"/>
    <dgm:cxn modelId="{8D56E5EA-9DAC-4771-A7CC-AD19E2669A48}" type="presParOf" srcId="{0B7DADFD-F519-45A9-BC39-7195091EE847}" destId="{04E21E27-7777-4CEF-BFC2-B8ABF6F331FE}" srcOrd="3" destOrd="0" presId="urn:microsoft.com/office/officeart/2005/8/layout/equation1"/>
    <dgm:cxn modelId="{D1805CE0-88E0-4E3C-B5EA-099CE5C35ADF}" type="presParOf" srcId="{0B7DADFD-F519-45A9-BC39-7195091EE847}" destId="{B477580E-34C0-4C7A-AA48-C92C23411D11}" srcOrd="4" destOrd="0" presId="urn:microsoft.com/office/officeart/2005/8/layout/equation1"/>
    <dgm:cxn modelId="{A5BC3E07-54D2-4B06-910B-46404FF1205E}" type="presParOf" srcId="{0B7DADFD-F519-45A9-BC39-7195091EE847}" destId="{CDDA9822-BBB2-4148-BB0A-E1BABC77F846}" srcOrd="5" destOrd="0" presId="urn:microsoft.com/office/officeart/2005/8/layout/equation1"/>
    <dgm:cxn modelId="{B98C4E64-8241-4322-B55C-8FDEAD7515FB}" type="presParOf" srcId="{0B7DADFD-F519-45A9-BC39-7195091EE847}" destId="{F008E1FB-823C-478C-B343-A7A6E86F6135}" srcOrd="6" destOrd="0" presId="urn:microsoft.com/office/officeart/2005/8/layout/equation1"/>
    <dgm:cxn modelId="{73A1F05B-9BC3-4CD3-8CFA-9CDEACB3B594}" type="presParOf" srcId="{0B7DADFD-F519-45A9-BC39-7195091EE847}" destId="{3628FD06-F1A1-4D84-83A1-AD536575DC7D}" srcOrd="7" destOrd="0" presId="urn:microsoft.com/office/officeart/2005/8/layout/equation1"/>
    <dgm:cxn modelId="{C250AE4A-7B69-4A89-8909-B8711AF8E7B8}" type="presParOf" srcId="{0B7DADFD-F519-45A9-BC39-7195091EE847}" destId="{76C1C248-E2EF-4D18-B0E2-E775C103B938}" srcOrd="8" destOrd="0" presId="urn:microsoft.com/office/officeart/2005/8/layout/equati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72450-D53F-4D1E-86B1-054F295A597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1973B42-C82B-4D9C-B30A-34FC5853E06E}">
      <dgm:prSet/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Tipo A</a:t>
          </a:r>
        </a:p>
        <a:p>
          <a:pPr rtl="0"/>
          <a:r>
            <a:rPr lang="es-ES" dirty="0" smtClean="0">
              <a:solidFill>
                <a:schemeClr val="tx1"/>
              </a:solidFill>
            </a:rPr>
            <a:t>exclusividad</a:t>
          </a:r>
          <a:endParaRPr lang="es-EC" dirty="0">
            <a:solidFill>
              <a:schemeClr val="tx1"/>
            </a:solidFill>
          </a:endParaRPr>
        </a:p>
      </dgm:t>
    </dgm:pt>
    <dgm:pt modelId="{F4FF0F23-9D49-4E2A-A56E-FCEFBD14E8AD}" type="parTrans" cxnId="{D7BECDD8-4A07-4668-9EA3-46AC836FFE3A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8837ECB-2002-4C20-9FAF-B854F4EE96ED}" type="sibTrans" cxnId="{D7BECDD8-4A07-4668-9EA3-46AC836FFE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8925C2-1A80-473B-838A-A28EF6D8345F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F817CA49-6F80-4CA1-9B55-218221F723A8}" type="parTrans" cxnId="{8D595E70-3AD6-46B1-9F11-CE9E12E4AA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094BFA9-F1BB-4AFA-A6C8-A423853D7AC2}" type="sibTrans" cxnId="{8D595E70-3AD6-46B1-9F11-CE9E12E4AA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A478DF-B2A8-4202-A3AE-9CC90A837D3A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03F6649A-5B13-4059-9823-CA11D99EC3C4}" type="parTrans" cxnId="{13D9AED3-8F79-4E76-BFFE-3BF61178CA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BD5599-4283-460D-9BCA-2E9E0D490240}" type="sibTrans" cxnId="{13D9AED3-8F79-4E76-BFFE-3BF61178CA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7F22CF0-19BA-4AFA-97D6-5CAA61F87B1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B2700E22-50ED-439F-9B6F-1A0FFA9C1408}" type="parTrans" cxnId="{03843444-B96B-4C0A-A433-65EECCCE2E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34B1553-6DFC-4881-B8FF-191ADDED00D8}" type="sibTrans" cxnId="{03843444-B96B-4C0A-A433-65EECCCE2E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F0D11E-3B2F-4311-991F-C279E70997E8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991676D1-8C50-43EF-8B36-125B3D98938B}" type="parTrans" cxnId="{68376C67-0B47-4511-911A-872CE7FE7F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B98D82-04A9-4C63-8AF9-14B952229942}" type="sibTrans" cxnId="{68376C67-0B47-4511-911A-872CE7FE7F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B572A6-1FE4-4DCC-B22B-B51C6D33AEFA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3324335-74A5-40E9-8754-ABA6AAE95FB6}" type="parTrans" cxnId="{31C0342E-8FF1-469F-B72E-3A6939B75A7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6FE142-B1E4-47A8-8430-6B799AE37C66}" type="sibTrans" cxnId="{31C0342E-8FF1-469F-B72E-3A6939B75A7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A1BA0A0-168D-45CB-A8F9-8F191FA2DE8C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F71A7CF8-681E-400F-BAAB-7BB0E6CA5C5F}" type="parTrans" cxnId="{8D738BFD-C770-43E2-9AB7-1C0FEE46F2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4C29035-140D-4F7B-A4EA-4B08AEF5D50D}" type="sibTrans" cxnId="{8D738BFD-C770-43E2-9AB7-1C0FEE46F2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51591E-5E4E-4D32-9CC7-F067349C691C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D1909BC2-3B69-4A10-8149-65897DD59CB5}" type="parTrans" cxnId="{0649F1EE-701E-4063-B48C-0C293EFD584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BDCE30-9ADD-4910-B930-30B2AF960E63}" type="sibTrans" cxnId="{0649F1EE-701E-4063-B48C-0C293EFD584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D0539E-301F-4062-A50C-FCA3E57CAAC0}">
      <dgm:prSet/>
      <dgm:spPr/>
      <dgm:t>
        <a:bodyPr/>
        <a:lstStyle/>
        <a:p>
          <a:pPr rtl="0"/>
          <a:endParaRPr lang="es-EC" dirty="0">
            <a:solidFill>
              <a:schemeClr val="tx1"/>
            </a:solidFill>
          </a:endParaRPr>
        </a:p>
      </dgm:t>
    </dgm:pt>
    <dgm:pt modelId="{1B62F5BB-F054-4118-A3FD-D970EDFAFA4A}" type="parTrans" cxnId="{95EF7312-09F5-4C2E-B1F5-B4D1F3819AC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0E42C3-385F-4EBD-9C83-3CF756A4C416}" type="sibTrans" cxnId="{95EF7312-09F5-4C2E-B1F5-B4D1F3819AC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4477251-C32A-4A17-9D4E-5F775C0AD1FA}">
      <dgm:prSet/>
      <dgm:spPr/>
      <dgm:t>
        <a:bodyPr/>
        <a:lstStyle/>
        <a:p>
          <a:pPr rtl="0"/>
          <a:endParaRPr lang="es-EC" dirty="0">
            <a:solidFill>
              <a:schemeClr val="tx1"/>
            </a:solidFill>
          </a:endParaRPr>
        </a:p>
      </dgm:t>
    </dgm:pt>
    <dgm:pt modelId="{BC82B9B3-3E74-4652-A70C-F54E52C910FB}" type="parTrans" cxnId="{0D69A47C-CB8C-49C3-B39E-C2B08D4970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C2C31F-784D-4DE3-84A9-A8CB0D2AAD86}" type="sibTrans" cxnId="{0D69A47C-CB8C-49C3-B39E-C2B08D49709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E016DCB-C8C7-431E-A26F-E17CF9F76CBB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Servicio y productos de</a:t>
          </a:r>
        </a:p>
        <a:p>
          <a:r>
            <a:rPr lang="es-EC" dirty="0" smtClean="0">
              <a:solidFill>
                <a:schemeClr val="tx1"/>
              </a:solidFill>
            </a:rPr>
            <a:t>Calidad</a:t>
          </a:r>
        </a:p>
      </dgm:t>
    </dgm:pt>
    <dgm:pt modelId="{D967AEDB-599A-4B6F-B33B-2E2B9E184B31}" type="parTrans" cxnId="{34FACEBE-D191-4592-9EA4-A463A5ADE6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DD8BD76-CE8D-4F0A-B7A8-1B3B25F3A563}" type="sibTrans" cxnId="{34FACEBE-D191-4592-9EA4-A463A5ADE6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45C798-55FF-4472-9691-34A067A69E4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Tipo B</a:t>
          </a:r>
        </a:p>
        <a:p>
          <a:r>
            <a:rPr lang="es-EC" dirty="0" smtClean="0">
              <a:solidFill>
                <a:schemeClr val="tx1"/>
              </a:solidFill>
            </a:rPr>
            <a:t>Mediana exclusividad </a:t>
          </a:r>
          <a:endParaRPr lang="es-EC" dirty="0">
            <a:solidFill>
              <a:schemeClr val="tx1"/>
            </a:solidFill>
          </a:endParaRPr>
        </a:p>
      </dgm:t>
    </dgm:pt>
    <dgm:pt modelId="{DC68A920-8634-4A50-8911-EDA61F90BDD0}" type="parTrans" cxnId="{7D3671FF-FFFF-4294-A18F-0D47803CB7E8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4AD8725-9043-40C6-B07D-76B671169D0F}" type="sibTrans" cxnId="{7D3671FF-FFFF-4294-A18F-0D47803CB7E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0FA2C0-DF45-41AC-AEF5-5EC11F5F5F1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Tipo C</a:t>
          </a:r>
        </a:p>
        <a:p>
          <a:r>
            <a:rPr lang="es-EC" dirty="0" smtClean="0">
              <a:solidFill>
                <a:schemeClr val="tx1"/>
              </a:solidFill>
            </a:rPr>
            <a:t>Ajuste de requerimiento s </a:t>
          </a:r>
          <a:endParaRPr lang="es-EC" dirty="0">
            <a:solidFill>
              <a:schemeClr val="tx1"/>
            </a:solidFill>
          </a:endParaRPr>
        </a:p>
      </dgm:t>
    </dgm:pt>
    <dgm:pt modelId="{9BF64B26-BBE4-4FA2-9945-9E36FE466F05}" type="parTrans" cxnId="{C370FFD4-F167-4567-BB4F-407C54161F1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91D828C8-B4B9-45AE-8589-72144A997B81}" type="sibTrans" cxnId="{C370FFD4-F167-4567-BB4F-407C54161F1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2DF455-057B-40D7-BC27-B4A1E3E566D4}" type="pres">
      <dgm:prSet presAssocID="{62B72450-D53F-4D1E-86B1-054F295A59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259BE2-61BF-472E-9236-D9CD65BF49BF}" type="pres">
      <dgm:prSet presAssocID="{AE016DCB-C8C7-431E-A26F-E17CF9F76CBB}" presName="centerShape" presStyleLbl="node0" presStyleIdx="0" presStyleCnt="1"/>
      <dgm:spPr/>
      <dgm:t>
        <a:bodyPr/>
        <a:lstStyle/>
        <a:p>
          <a:endParaRPr lang="es-EC"/>
        </a:p>
      </dgm:t>
    </dgm:pt>
    <dgm:pt modelId="{39CF7945-4F11-4E60-B2CB-4B031A88239E}" type="pres">
      <dgm:prSet presAssocID="{F4FF0F23-9D49-4E2A-A56E-FCEFBD14E8AD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5115A3EA-D701-4514-9137-3B653638FA2A}" type="pres">
      <dgm:prSet presAssocID="{71973B42-C82B-4D9C-B30A-34FC5853E0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A41C36-9C94-4D56-B911-6B73F0716370}" type="pres">
      <dgm:prSet presAssocID="{DC68A920-8634-4A50-8911-EDA61F90BDD0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ADE2024C-9059-40BB-B67C-FF44E9228EE4}" type="pres">
      <dgm:prSet presAssocID="{E545C798-55FF-4472-9691-34A067A69E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554546-4948-4903-B38A-D58BFC311E13}" type="pres">
      <dgm:prSet presAssocID="{9BF64B26-BBE4-4FA2-9945-9E36FE466F05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7356F8B5-9DDF-485F-96F3-220B0A941480}" type="pres">
      <dgm:prSet presAssocID="{3A0FA2C0-DF45-41AC-AEF5-5EC11F5F5F11}" presName="node" presStyleLbl="node1" presStyleIdx="2" presStyleCnt="3" custScaleX="1162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1790E6-3810-4D09-BF96-A5028DAE638E}" type="presOf" srcId="{9BF64B26-BBE4-4FA2-9945-9E36FE466F05}" destId="{07554546-4948-4903-B38A-D58BFC311E13}" srcOrd="0" destOrd="0" presId="urn:microsoft.com/office/officeart/2005/8/layout/radial4"/>
    <dgm:cxn modelId="{204C8335-17DD-4CBE-BF2F-598127FA675A}" type="presOf" srcId="{3A0FA2C0-DF45-41AC-AEF5-5EC11F5F5F11}" destId="{7356F8B5-9DDF-485F-96F3-220B0A941480}" srcOrd="0" destOrd="0" presId="urn:microsoft.com/office/officeart/2005/8/layout/radial4"/>
    <dgm:cxn modelId="{0D69A47C-CB8C-49C3-B39E-C2B08D497090}" srcId="{62B72450-D53F-4D1E-86B1-054F295A5974}" destId="{B4477251-C32A-4A17-9D4E-5F775C0AD1FA}" srcOrd="9" destOrd="0" parTransId="{BC82B9B3-3E74-4652-A70C-F54E52C910FB}" sibTransId="{C3C2C31F-784D-4DE3-84A9-A8CB0D2AAD86}"/>
    <dgm:cxn modelId="{31C0342E-8FF1-469F-B72E-3A6939B75A76}" srcId="{62B72450-D53F-4D1E-86B1-054F295A5974}" destId="{65B572A6-1FE4-4DCC-B22B-B51C6D33AEFA}" srcOrd="5" destOrd="0" parTransId="{A3324335-74A5-40E9-8754-ABA6AAE95FB6}" sibTransId="{626FE142-B1E4-47A8-8430-6B799AE37C66}"/>
    <dgm:cxn modelId="{B91CA8ED-11DF-4CE7-A4B6-9B846090E76C}" type="presOf" srcId="{AE016DCB-C8C7-431E-A26F-E17CF9F76CBB}" destId="{05259BE2-61BF-472E-9236-D9CD65BF49BF}" srcOrd="0" destOrd="0" presId="urn:microsoft.com/office/officeart/2005/8/layout/radial4"/>
    <dgm:cxn modelId="{FFF09716-14B1-40BB-A414-9393626C6917}" type="presOf" srcId="{DC68A920-8634-4A50-8911-EDA61F90BDD0}" destId="{10A41C36-9C94-4D56-B911-6B73F0716370}" srcOrd="0" destOrd="0" presId="urn:microsoft.com/office/officeart/2005/8/layout/radial4"/>
    <dgm:cxn modelId="{13D9AED3-8F79-4E76-BFFE-3BF61178CA66}" srcId="{62B72450-D53F-4D1E-86B1-054F295A5974}" destId="{EAA478DF-B2A8-4202-A3AE-9CC90A837D3A}" srcOrd="2" destOrd="0" parTransId="{03F6649A-5B13-4059-9823-CA11D99EC3C4}" sibTransId="{9ABD5599-4283-460D-9BCA-2E9E0D490240}"/>
    <dgm:cxn modelId="{7D3671FF-FFFF-4294-A18F-0D47803CB7E8}" srcId="{AE016DCB-C8C7-431E-A26F-E17CF9F76CBB}" destId="{E545C798-55FF-4472-9691-34A067A69E4C}" srcOrd="1" destOrd="0" parTransId="{DC68A920-8634-4A50-8911-EDA61F90BDD0}" sibTransId="{44AD8725-9043-40C6-B07D-76B671169D0F}"/>
    <dgm:cxn modelId="{9F168C3D-6D92-457B-947C-9AFD02D92FB2}" type="presOf" srcId="{71973B42-C82B-4D9C-B30A-34FC5853E06E}" destId="{5115A3EA-D701-4514-9137-3B653638FA2A}" srcOrd="0" destOrd="0" presId="urn:microsoft.com/office/officeart/2005/8/layout/radial4"/>
    <dgm:cxn modelId="{8205CF26-2215-4A59-9AC8-606132FC67E8}" type="presOf" srcId="{E545C798-55FF-4472-9691-34A067A69E4C}" destId="{ADE2024C-9059-40BB-B67C-FF44E9228EE4}" srcOrd="0" destOrd="0" presId="urn:microsoft.com/office/officeart/2005/8/layout/radial4"/>
    <dgm:cxn modelId="{03843444-B96B-4C0A-A433-65EECCCE2EDD}" srcId="{62B72450-D53F-4D1E-86B1-054F295A5974}" destId="{67F22CF0-19BA-4AFA-97D6-5CAA61F87B16}" srcOrd="3" destOrd="0" parTransId="{B2700E22-50ED-439F-9B6F-1A0FFA9C1408}" sibTransId="{F34B1553-6DFC-4881-B8FF-191ADDED00D8}"/>
    <dgm:cxn modelId="{D73F6A7E-79F7-40EF-B9EF-05BD16F31E10}" type="presOf" srcId="{62B72450-D53F-4D1E-86B1-054F295A5974}" destId="{ED2DF455-057B-40D7-BC27-B4A1E3E566D4}" srcOrd="0" destOrd="0" presId="urn:microsoft.com/office/officeart/2005/8/layout/radial4"/>
    <dgm:cxn modelId="{95EF7312-09F5-4C2E-B1F5-B4D1F3819ACA}" srcId="{62B72450-D53F-4D1E-86B1-054F295A5974}" destId="{83D0539E-301F-4062-A50C-FCA3E57CAAC0}" srcOrd="8" destOrd="0" parTransId="{1B62F5BB-F054-4118-A3FD-D970EDFAFA4A}" sibTransId="{AA0E42C3-385F-4EBD-9C83-3CF756A4C416}"/>
    <dgm:cxn modelId="{68376C67-0B47-4511-911A-872CE7FE7FB6}" srcId="{62B72450-D53F-4D1E-86B1-054F295A5974}" destId="{F7F0D11E-3B2F-4311-991F-C279E70997E8}" srcOrd="4" destOrd="0" parTransId="{991676D1-8C50-43EF-8B36-125B3D98938B}" sibTransId="{0EB98D82-04A9-4C63-8AF9-14B952229942}"/>
    <dgm:cxn modelId="{D7BECDD8-4A07-4668-9EA3-46AC836FFE3A}" srcId="{AE016DCB-C8C7-431E-A26F-E17CF9F76CBB}" destId="{71973B42-C82B-4D9C-B30A-34FC5853E06E}" srcOrd="0" destOrd="0" parTransId="{F4FF0F23-9D49-4E2A-A56E-FCEFBD14E8AD}" sibTransId="{48837ECB-2002-4C20-9FAF-B854F4EE96ED}"/>
    <dgm:cxn modelId="{8D738BFD-C770-43E2-9AB7-1C0FEE46F28E}" srcId="{62B72450-D53F-4D1E-86B1-054F295A5974}" destId="{DA1BA0A0-168D-45CB-A8F9-8F191FA2DE8C}" srcOrd="6" destOrd="0" parTransId="{F71A7CF8-681E-400F-BAAB-7BB0E6CA5C5F}" sibTransId="{14C29035-140D-4F7B-A4EA-4B08AEF5D50D}"/>
    <dgm:cxn modelId="{C370FFD4-F167-4567-BB4F-407C54161F16}" srcId="{AE016DCB-C8C7-431E-A26F-E17CF9F76CBB}" destId="{3A0FA2C0-DF45-41AC-AEF5-5EC11F5F5F11}" srcOrd="2" destOrd="0" parTransId="{9BF64B26-BBE4-4FA2-9945-9E36FE466F05}" sibTransId="{91D828C8-B4B9-45AE-8589-72144A997B81}"/>
    <dgm:cxn modelId="{5D3104F2-B084-4F59-A301-467B69E796F7}" type="presOf" srcId="{F4FF0F23-9D49-4E2A-A56E-FCEFBD14E8AD}" destId="{39CF7945-4F11-4E60-B2CB-4B031A88239E}" srcOrd="0" destOrd="0" presId="urn:microsoft.com/office/officeart/2005/8/layout/radial4"/>
    <dgm:cxn modelId="{8D595E70-3AD6-46B1-9F11-CE9E12E4AA4B}" srcId="{62B72450-D53F-4D1E-86B1-054F295A5974}" destId="{758925C2-1A80-473B-838A-A28EF6D8345F}" srcOrd="1" destOrd="0" parTransId="{F817CA49-6F80-4CA1-9B55-218221F723A8}" sibTransId="{D094BFA9-F1BB-4AFA-A6C8-A423853D7AC2}"/>
    <dgm:cxn modelId="{34FACEBE-D191-4592-9EA4-A463A5ADE6AB}" srcId="{62B72450-D53F-4D1E-86B1-054F295A5974}" destId="{AE016DCB-C8C7-431E-A26F-E17CF9F76CBB}" srcOrd="0" destOrd="0" parTransId="{D967AEDB-599A-4B6F-B33B-2E2B9E184B31}" sibTransId="{7DD8BD76-CE8D-4F0A-B7A8-1B3B25F3A563}"/>
    <dgm:cxn modelId="{0649F1EE-701E-4063-B48C-0C293EFD5840}" srcId="{62B72450-D53F-4D1E-86B1-054F295A5974}" destId="{0B51591E-5E4E-4D32-9CC7-F067349C691C}" srcOrd="7" destOrd="0" parTransId="{D1909BC2-3B69-4A10-8149-65897DD59CB5}" sibTransId="{98BDCE30-9ADD-4910-B930-30B2AF960E63}"/>
    <dgm:cxn modelId="{5537C1FC-BB8B-468D-B350-A3F5E7A5A16B}" type="presParOf" srcId="{ED2DF455-057B-40D7-BC27-B4A1E3E566D4}" destId="{05259BE2-61BF-472E-9236-D9CD65BF49BF}" srcOrd="0" destOrd="0" presId="urn:microsoft.com/office/officeart/2005/8/layout/radial4"/>
    <dgm:cxn modelId="{0E365ED0-776E-454F-9FAA-D5753A8D07DB}" type="presParOf" srcId="{ED2DF455-057B-40D7-BC27-B4A1E3E566D4}" destId="{39CF7945-4F11-4E60-B2CB-4B031A88239E}" srcOrd="1" destOrd="0" presId="urn:microsoft.com/office/officeart/2005/8/layout/radial4"/>
    <dgm:cxn modelId="{258FB417-F049-47BF-BA66-8CE8F69570BE}" type="presParOf" srcId="{ED2DF455-057B-40D7-BC27-B4A1E3E566D4}" destId="{5115A3EA-D701-4514-9137-3B653638FA2A}" srcOrd="2" destOrd="0" presId="urn:microsoft.com/office/officeart/2005/8/layout/radial4"/>
    <dgm:cxn modelId="{9511B5AA-025D-464F-8DF8-579E2B3DFD54}" type="presParOf" srcId="{ED2DF455-057B-40D7-BC27-B4A1E3E566D4}" destId="{10A41C36-9C94-4D56-B911-6B73F0716370}" srcOrd="3" destOrd="0" presId="urn:microsoft.com/office/officeart/2005/8/layout/radial4"/>
    <dgm:cxn modelId="{A35851E0-F38A-4725-B885-8B2D1654EC0E}" type="presParOf" srcId="{ED2DF455-057B-40D7-BC27-B4A1E3E566D4}" destId="{ADE2024C-9059-40BB-B67C-FF44E9228EE4}" srcOrd="4" destOrd="0" presId="urn:microsoft.com/office/officeart/2005/8/layout/radial4"/>
    <dgm:cxn modelId="{BC4BEFBB-A90C-4562-9E4B-271F67C9E946}" type="presParOf" srcId="{ED2DF455-057B-40D7-BC27-B4A1E3E566D4}" destId="{07554546-4948-4903-B38A-D58BFC311E13}" srcOrd="5" destOrd="0" presId="urn:microsoft.com/office/officeart/2005/8/layout/radial4"/>
    <dgm:cxn modelId="{6D125AF6-EC29-40F6-A9A5-1D71D98FA698}" type="presParOf" srcId="{ED2DF455-057B-40D7-BC27-B4A1E3E566D4}" destId="{7356F8B5-9DDF-485F-96F3-220B0A941480}" srcOrd="6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575565-863A-4D3D-B026-B36C38AE6FE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AE4699-6C11-412E-B9F5-6DB2254F3052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No. Modelos</a:t>
          </a:r>
          <a:endParaRPr lang="es-EC" dirty="0">
            <a:solidFill>
              <a:schemeClr val="tx1"/>
            </a:solidFill>
          </a:endParaRPr>
        </a:p>
      </dgm:t>
    </dgm:pt>
    <dgm:pt modelId="{94DA8F15-8F7D-492B-A202-1EFBBEE33450}" type="sibTrans" cxnId="{D12A0330-DC70-44BF-8706-4F69B470B7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B0778E-32E6-44A1-8AF0-E505BED57D65}" type="parTrans" cxnId="{D12A0330-DC70-44BF-8706-4F69B470B7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FA9A71B-CB98-41A3-9C42-8FD4E606F855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Salon</a:t>
          </a:r>
          <a:endParaRPr lang="es-EC" dirty="0">
            <a:solidFill>
              <a:schemeClr val="tx1"/>
            </a:solidFill>
          </a:endParaRPr>
        </a:p>
      </dgm:t>
    </dgm:pt>
    <dgm:pt modelId="{1F2EE7E8-C614-4F3E-A128-81340AB5BACC}" type="sibTrans" cxnId="{73DB1CA9-0CAA-4327-8185-7943C89B210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D43ED33-C2F9-4700-AEFC-E199E432FF44}" type="parTrans" cxnId="{73DB1CA9-0CAA-4327-8185-7943C89B210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E4BFA7-ED1F-4875-A029-CB015BE71AD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No. invitados</a:t>
          </a:r>
          <a:endParaRPr lang="es-EC" dirty="0">
            <a:solidFill>
              <a:schemeClr val="tx1"/>
            </a:solidFill>
          </a:endParaRPr>
        </a:p>
      </dgm:t>
    </dgm:pt>
    <dgm:pt modelId="{83D8D1DD-BDE6-46D2-931D-303DCEFEFA2C}" type="sibTrans" cxnId="{4DEA5A8D-93F4-48BF-ADB0-3BE4899323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DB54273-33F3-48FC-895C-71F5941697AC}" type="parTrans" cxnId="{4DEA5A8D-93F4-48BF-ADB0-3BE4899323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5437D99-16E4-4090-AAA2-2EEC2ABF29EF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Variables</a:t>
          </a:r>
          <a:endParaRPr lang="es-EC" dirty="0">
            <a:solidFill>
              <a:schemeClr val="tx1"/>
            </a:solidFill>
          </a:endParaRPr>
        </a:p>
      </dgm:t>
    </dgm:pt>
    <dgm:pt modelId="{13A08A45-90A4-4339-865F-4A18DD95A6FB}" type="sibTrans" cxnId="{86847BF5-6B93-4C63-A4D7-E854E1DF48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45FECFC-86B0-4964-A972-3FC9A72154E4}" type="parTrans" cxnId="{86847BF5-6B93-4C63-A4D7-E854E1DF48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BDCCEE-DDC1-49E6-8556-BFC8DDAE6565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Variables </a:t>
          </a:r>
          <a:endParaRPr lang="es-EC" dirty="0">
            <a:solidFill>
              <a:schemeClr val="tx1"/>
            </a:solidFill>
          </a:endParaRPr>
        </a:p>
      </dgm:t>
    </dgm:pt>
    <dgm:pt modelId="{517C7DD0-2836-46D2-B173-2A0C575DAA90}" type="sibTrans" cxnId="{17561335-018F-42F3-9EF9-12F2EA4163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CC5616-264C-4366-B312-F6E6C9134EEE}" type="parTrans" cxnId="{17561335-018F-42F3-9EF9-12F2EA4163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D3E32EE-52D1-405C-BDC6-69011745907E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Menú</a:t>
          </a:r>
          <a:endParaRPr lang="es-EC" dirty="0">
            <a:solidFill>
              <a:schemeClr val="tx1"/>
            </a:solidFill>
          </a:endParaRPr>
        </a:p>
      </dgm:t>
    </dgm:pt>
    <dgm:pt modelId="{D90E5D56-598D-41EC-954A-B2A94BF08BBC}" type="parTrans" cxnId="{6D7283EE-8D4A-46BB-A7BC-34C54C5251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D666A6-5509-4AE5-94F4-AE239877F5FE}" type="sibTrans" cxnId="{6D7283EE-8D4A-46BB-A7BC-34C54C5251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3892C3-CD3B-4EF4-A29A-845CF92305F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Costos Logísticos</a:t>
          </a:r>
          <a:endParaRPr lang="es-EC" dirty="0">
            <a:solidFill>
              <a:schemeClr val="tx1"/>
            </a:solidFill>
          </a:endParaRPr>
        </a:p>
      </dgm:t>
    </dgm:pt>
    <dgm:pt modelId="{7A024BE4-B0F3-49DB-8E61-AF6139E56F08}" type="parTrans" cxnId="{D3858C80-EEFD-4E27-960B-1A0EC84D69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7E4A59-08FB-47D9-B6F8-D2B306C7EDA3}" type="sibTrans" cxnId="{D3858C80-EEFD-4E27-960B-1A0EC84D69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7C4FC0-1F3B-41E1-8EDC-1FE9091AD7F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Animadores</a:t>
          </a:r>
          <a:endParaRPr lang="es-EC" dirty="0">
            <a:solidFill>
              <a:schemeClr val="tx1"/>
            </a:solidFill>
          </a:endParaRPr>
        </a:p>
      </dgm:t>
    </dgm:pt>
    <dgm:pt modelId="{C8DC9BCD-C9AE-4408-875E-FE597356550D}" type="parTrans" cxnId="{12A2FBB6-C801-4E25-AD4C-F2F593D834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DA4B18B-2534-4C80-AA17-30C3366B76E4}" type="sibTrans" cxnId="{12A2FBB6-C801-4E25-AD4C-F2F593D834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DA27B6-B2C8-453C-8F74-D871A54D244B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Audio, Luces y Video</a:t>
          </a:r>
          <a:endParaRPr lang="es-EC" dirty="0">
            <a:solidFill>
              <a:schemeClr val="tx1"/>
            </a:solidFill>
          </a:endParaRPr>
        </a:p>
      </dgm:t>
    </dgm:pt>
    <dgm:pt modelId="{D8BACEA3-FF96-45B8-B534-6568D93AC510}" type="parTrans" cxnId="{FAA6A54B-AAEA-4910-B40B-DE7AC1C207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6CF3A1-8056-464C-8F6D-373986FCA527}" type="sibTrans" cxnId="{FAA6A54B-AAEA-4910-B40B-DE7AC1C207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A70740-2BFC-43A9-B7CF-D6E1E6527699}" type="pres">
      <dgm:prSet presAssocID="{7F575565-863A-4D3D-B026-B36C38AE6FE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76B680-C509-4D6F-A923-7F803CCA4A1F}" type="pres">
      <dgm:prSet presAssocID="{7F575565-863A-4D3D-B026-B36C38AE6FEE}" presName="dummyMaxCanvas" presStyleCnt="0"/>
      <dgm:spPr/>
    </dgm:pt>
    <dgm:pt modelId="{346C334D-7ECB-43E1-A119-1BEE0EFF328A}" type="pres">
      <dgm:prSet presAssocID="{7F575565-863A-4D3D-B026-B36C38AE6FEE}" presName="parentComposite" presStyleCnt="0"/>
      <dgm:spPr/>
    </dgm:pt>
    <dgm:pt modelId="{EE28ABB1-44E0-42C0-86EF-43FC041BBD90}" type="pres">
      <dgm:prSet presAssocID="{7F575565-863A-4D3D-B026-B36C38AE6FE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B82824A1-DA1B-421E-8708-E0E32E2890AF}" type="pres">
      <dgm:prSet presAssocID="{7F575565-863A-4D3D-B026-B36C38AE6FE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77EBC238-FAD1-4C97-B22D-0A1F2F58F0E8}" type="pres">
      <dgm:prSet presAssocID="{7F575565-863A-4D3D-B026-B36C38AE6FEE}" presName="childrenComposite" presStyleCnt="0"/>
      <dgm:spPr/>
    </dgm:pt>
    <dgm:pt modelId="{69415A57-B3D7-4107-AF29-0FBEED44768F}" type="pres">
      <dgm:prSet presAssocID="{7F575565-863A-4D3D-B026-B36C38AE6FEE}" presName="dummyMaxCanvas_ChildArea" presStyleCnt="0"/>
      <dgm:spPr/>
    </dgm:pt>
    <dgm:pt modelId="{C67C8DC1-CB7B-472C-A839-6D8175C0262A}" type="pres">
      <dgm:prSet presAssocID="{7F575565-863A-4D3D-B026-B36C38AE6FEE}" presName="fulcrum" presStyleLbl="alignAccFollowNode1" presStyleIdx="2" presStyleCnt="4"/>
      <dgm:spPr/>
    </dgm:pt>
    <dgm:pt modelId="{FF4E2034-56AC-403B-BACC-F2D65DAB8B32}" type="pres">
      <dgm:prSet presAssocID="{7F575565-863A-4D3D-B026-B36C38AE6FEE}" presName="balance_34" presStyleLbl="alignAccFollowNode1" presStyleIdx="3" presStyleCnt="4">
        <dgm:presLayoutVars>
          <dgm:bulletEnabled val="1"/>
        </dgm:presLayoutVars>
      </dgm:prSet>
      <dgm:spPr/>
    </dgm:pt>
    <dgm:pt modelId="{3A011230-B079-44FE-9ADE-0D794D7E8416}" type="pres">
      <dgm:prSet presAssocID="{7F575565-863A-4D3D-B026-B36C38AE6FEE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BF8189-413A-4686-B6AD-0B539B8B9887}" type="pres">
      <dgm:prSet presAssocID="{7F575565-863A-4D3D-B026-B36C38AE6FEE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FBB6AD-8A71-43D6-910E-1601658E1755}" type="pres">
      <dgm:prSet presAssocID="{7F575565-863A-4D3D-B026-B36C38AE6FEE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94F581-8B77-4998-BBA2-4AA035C35EC5}" type="pres">
      <dgm:prSet presAssocID="{7F575565-863A-4D3D-B026-B36C38AE6FEE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45BA14-BA12-4D35-AC2C-2CD8E4A351D4}" type="pres">
      <dgm:prSet presAssocID="{7F575565-863A-4D3D-B026-B36C38AE6FEE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B06D1-01BE-47DB-AF00-3BDEB597D10E}" type="pres">
      <dgm:prSet presAssocID="{7F575565-863A-4D3D-B026-B36C38AE6FEE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2E9935-6CB7-4925-B767-5480B6737EF2}" type="pres">
      <dgm:prSet presAssocID="{7F575565-863A-4D3D-B026-B36C38AE6FEE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858C80-EEFD-4E27-960B-1A0EC84D696C}" srcId="{D5437D99-16E4-4090-AAA2-2EEC2ABF29EF}" destId="{8E3892C3-CD3B-4EF4-A29A-845CF92305F1}" srcOrd="1" destOrd="0" parTransId="{7A024BE4-B0F3-49DB-8E61-AF6139E56F08}" sibTransId="{EC7E4A59-08FB-47D9-B6F8-D2B306C7EDA3}"/>
    <dgm:cxn modelId="{36D92878-9347-42DD-BE9A-D6BA444AACCF}" type="presOf" srcId="{6F7C4FC0-1F3B-41E1-8EDC-1FE9091AD7F1}" destId="{B0CB06D1-01BE-47DB-AF00-3BDEB597D10E}" srcOrd="0" destOrd="0" presId="urn:microsoft.com/office/officeart/2005/8/layout/balance1"/>
    <dgm:cxn modelId="{3048F9A4-6977-40B4-8C86-6D5617234528}" type="presOf" srcId="{59DA27B6-B2C8-453C-8F74-D871A54D244B}" destId="{EEFBB6AD-8A71-43D6-910E-1601658E1755}" srcOrd="0" destOrd="0" presId="urn:microsoft.com/office/officeart/2005/8/layout/balance1"/>
    <dgm:cxn modelId="{CADE5673-4482-4BCD-BF76-A7ECF810FDB3}" type="presOf" srcId="{47E4BFA7-ED1F-4875-A029-CB015BE71AD1}" destId="{3A011230-B079-44FE-9ADE-0D794D7E8416}" srcOrd="0" destOrd="0" presId="urn:microsoft.com/office/officeart/2005/8/layout/balance1"/>
    <dgm:cxn modelId="{9579199C-5656-49D1-B6ED-58E664119788}" type="presOf" srcId="{7D3E32EE-52D1-405C-BDC6-69011745907E}" destId="{CF45BA14-BA12-4D35-AC2C-2CD8E4A351D4}" srcOrd="0" destOrd="0" presId="urn:microsoft.com/office/officeart/2005/8/layout/balance1"/>
    <dgm:cxn modelId="{4DEA5A8D-93F4-48BF-ADB0-3BE4899323DF}" srcId="{D5437D99-16E4-4090-AAA2-2EEC2ABF29EF}" destId="{47E4BFA7-ED1F-4875-A029-CB015BE71AD1}" srcOrd="0" destOrd="0" parTransId="{ADB54273-33F3-48FC-895C-71F5941697AC}" sibTransId="{83D8D1DD-BDE6-46D2-931D-303DCEFEFA2C}"/>
    <dgm:cxn modelId="{DAD1CB4C-B701-4ECE-ADE6-FDAA1A62CF84}" type="presOf" srcId="{2BAE4699-6C11-412E-B9F5-6DB2254F3052}" destId="{5894F581-8B77-4998-BBA2-4AA035C35EC5}" srcOrd="0" destOrd="0" presId="urn:microsoft.com/office/officeart/2005/8/layout/balance1"/>
    <dgm:cxn modelId="{86847BF5-6B93-4C63-A4D7-E854E1DF4842}" srcId="{7F575565-863A-4D3D-B026-B36C38AE6FEE}" destId="{D5437D99-16E4-4090-AAA2-2EEC2ABF29EF}" srcOrd="1" destOrd="0" parTransId="{C45FECFC-86B0-4964-A972-3FC9A72154E4}" sibTransId="{13A08A45-90A4-4339-865F-4A18DD95A6FB}"/>
    <dgm:cxn modelId="{17D1BFF3-321A-4BA8-8616-247A47E5EA84}" type="presOf" srcId="{7F575565-863A-4D3D-B026-B36C38AE6FEE}" destId="{59A70740-2BFC-43A9-B7CF-D6E1E6527699}" srcOrd="0" destOrd="0" presId="urn:microsoft.com/office/officeart/2005/8/layout/balance1"/>
    <dgm:cxn modelId="{6D7283EE-8D4A-46BB-A7BC-34C54C52512C}" srcId="{A8BDCCEE-DDC1-49E6-8556-BFC8DDAE6565}" destId="{7D3E32EE-52D1-405C-BDC6-69011745907E}" srcOrd="0" destOrd="0" parTransId="{D90E5D56-598D-41EC-954A-B2A94BF08BBC}" sibTransId="{62D666A6-5509-4AE5-94F4-AE239877F5FE}"/>
    <dgm:cxn modelId="{083D988D-91A8-4079-9935-A3E0BFAC41F3}" type="presOf" srcId="{0FA9A71B-CB98-41A3-9C42-8FD4E606F855}" destId="{AC2E9935-6CB7-4925-B767-5480B6737EF2}" srcOrd="0" destOrd="0" presId="urn:microsoft.com/office/officeart/2005/8/layout/balance1"/>
    <dgm:cxn modelId="{F59A2228-418D-41C8-BFB0-C6CB1422953A}" type="presOf" srcId="{A8BDCCEE-DDC1-49E6-8556-BFC8DDAE6565}" destId="{EE28ABB1-44E0-42C0-86EF-43FC041BBD90}" srcOrd="0" destOrd="0" presId="urn:microsoft.com/office/officeart/2005/8/layout/balance1"/>
    <dgm:cxn modelId="{FAA6A54B-AAEA-4910-B40B-DE7AC1C2076A}" srcId="{D5437D99-16E4-4090-AAA2-2EEC2ABF29EF}" destId="{59DA27B6-B2C8-453C-8F74-D871A54D244B}" srcOrd="2" destOrd="0" parTransId="{D8BACEA3-FF96-45B8-B534-6568D93AC510}" sibTransId="{BD6CF3A1-8056-464C-8F6D-373986FCA527}"/>
    <dgm:cxn modelId="{17561335-018F-42F3-9EF9-12F2EA416392}" srcId="{7F575565-863A-4D3D-B026-B36C38AE6FEE}" destId="{A8BDCCEE-DDC1-49E6-8556-BFC8DDAE6565}" srcOrd="0" destOrd="0" parTransId="{1ACC5616-264C-4366-B312-F6E6C9134EEE}" sibTransId="{517C7DD0-2836-46D2-B173-2A0C575DAA90}"/>
    <dgm:cxn modelId="{BEC28CB1-1098-4140-B443-62738B3609AB}" type="presOf" srcId="{D5437D99-16E4-4090-AAA2-2EEC2ABF29EF}" destId="{B82824A1-DA1B-421E-8708-E0E32E2890AF}" srcOrd="0" destOrd="0" presId="urn:microsoft.com/office/officeart/2005/8/layout/balance1"/>
    <dgm:cxn modelId="{12A2FBB6-C801-4E25-AD4C-F2F593D8349C}" srcId="{A8BDCCEE-DDC1-49E6-8556-BFC8DDAE6565}" destId="{6F7C4FC0-1F3B-41E1-8EDC-1FE9091AD7F1}" srcOrd="1" destOrd="0" parTransId="{C8DC9BCD-C9AE-4408-875E-FE597356550D}" sibTransId="{DDA4B18B-2534-4C80-AA17-30C3366B76E4}"/>
    <dgm:cxn modelId="{D12A0330-DC70-44BF-8706-4F69B470B77A}" srcId="{D5437D99-16E4-4090-AAA2-2EEC2ABF29EF}" destId="{2BAE4699-6C11-412E-B9F5-6DB2254F3052}" srcOrd="3" destOrd="0" parTransId="{68B0778E-32E6-44A1-8AF0-E505BED57D65}" sibTransId="{94DA8F15-8F7D-492B-A202-1EFBBEE33450}"/>
    <dgm:cxn modelId="{C63588D8-9480-4B32-8F08-7240E7461F25}" type="presOf" srcId="{8E3892C3-CD3B-4EF4-A29A-845CF92305F1}" destId="{CBBF8189-413A-4686-B6AD-0B539B8B9887}" srcOrd="0" destOrd="0" presId="urn:microsoft.com/office/officeart/2005/8/layout/balance1"/>
    <dgm:cxn modelId="{73DB1CA9-0CAA-4327-8185-7943C89B2104}" srcId="{A8BDCCEE-DDC1-49E6-8556-BFC8DDAE6565}" destId="{0FA9A71B-CB98-41A3-9C42-8FD4E606F855}" srcOrd="2" destOrd="0" parTransId="{2D43ED33-C2F9-4700-AEFC-E199E432FF44}" sibTransId="{1F2EE7E8-C614-4F3E-A128-81340AB5BACC}"/>
    <dgm:cxn modelId="{C944FCBD-5CCD-4309-A315-E0B432ED6798}" type="presParOf" srcId="{59A70740-2BFC-43A9-B7CF-D6E1E6527699}" destId="{B676B680-C509-4D6F-A923-7F803CCA4A1F}" srcOrd="0" destOrd="0" presId="urn:microsoft.com/office/officeart/2005/8/layout/balance1"/>
    <dgm:cxn modelId="{53D60698-7AF5-4E1B-B34B-BD8E8157FC37}" type="presParOf" srcId="{59A70740-2BFC-43A9-B7CF-D6E1E6527699}" destId="{346C334D-7ECB-43E1-A119-1BEE0EFF328A}" srcOrd="1" destOrd="0" presId="urn:microsoft.com/office/officeart/2005/8/layout/balance1"/>
    <dgm:cxn modelId="{0B6F9D8F-23BF-4B0B-BD0F-B120CF221D0E}" type="presParOf" srcId="{346C334D-7ECB-43E1-A119-1BEE0EFF328A}" destId="{EE28ABB1-44E0-42C0-86EF-43FC041BBD90}" srcOrd="0" destOrd="0" presId="urn:microsoft.com/office/officeart/2005/8/layout/balance1"/>
    <dgm:cxn modelId="{C5FB737A-8502-42BD-85FC-2D305C3C37B2}" type="presParOf" srcId="{346C334D-7ECB-43E1-A119-1BEE0EFF328A}" destId="{B82824A1-DA1B-421E-8708-E0E32E2890AF}" srcOrd="1" destOrd="0" presId="urn:microsoft.com/office/officeart/2005/8/layout/balance1"/>
    <dgm:cxn modelId="{F4A58B56-5582-4D45-8D8F-438AE7D17F97}" type="presParOf" srcId="{59A70740-2BFC-43A9-B7CF-D6E1E6527699}" destId="{77EBC238-FAD1-4C97-B22D-0A1F2F58F0E8}" srcOrd="2" destOrd="0" presId="urn:microsoft.com/office/officeart/2005/8/layout/balance1"/>
    <dgm:cxn modelId="{8F4814A3-FDFD-47A0-93E4-AA605B5BA04C}" type="presParOf" srcId="{77EBC238-FAD1-4C97-B22D-0A1F2F58F0E8}" destId="{69415A57-B3D7-4107-AF29-0FBEED44768F}" srcOrd="0" destOrd="0" presId="urn:microsoft.com/office/officeart/2005/8/layout/balance1"/>
    <dgm:cxn modelId="{65CD5388-4EB4-40EE-833A-8FB1469E48FF}" type="presParOf" srcId="{77EBC238-FAD1-4C97-B22D-0A1F2F58F0E8}" destId="{C67C8DC1-CB7B-472C-A839-6D8175C0262A}" srcOrd="1" destOrd="0" presId="urn:microsoft.com/office/officeart/2005/8/layout/balance1"/>
    <dgm:cxn modelId="{3921032C-B9BD-43D1-8C6A-3FF2FDBE1089}" type="presParOf" srcId="{77EBC238-FAD1-4C97-B22D-0A1F2F58F0E8}" destId="{FF4E2034-56AC-403B-BACC-F2D65DAB8B32}" srcOrd="2" destOrd="0" presId="urn:microsoft.com/office/officeart/2005/8/layout/balance1"/>
    <dgm:cxn modelId="{A4E3CDE6-4B7B-4105-8DA6-4530F35CDCD7}" type="presParOf" srcId="{77EBC238-FAD1-4C97-B22D-0A1F2F58F0E8}" destId="{3A011230-B079-44FE-9ADE-0D794D7E8416}" srcOrd="3" destOrd="0" presId="urn:microsoft.com/office/officeart/2005/8/layout/balance1"/>
    <dgm:cxn modelId="{A41C26E0-A6B8-4604-805F-94C0823328F3}" type="presParOf" srcId="{77EBC238-FAD1-4C97-B22D-0A1F2F58F0E8}" destId="{CBBF8189-413A-4686-B6AD-0B539B8B9887}" srcOrd="4" destOrd="0" presId="urn:microsoft.com/office/officeart/2005/8/layout/balance1"/>
    <dgm:cxn modelId="{2786CD7A-B1A8-4A27-A845-0903B01529AF}" type="presParOf" srcId="{77EBC238-FAD1-4C97-B22D-0A1F2F58F0E8}" destId="{EEFBB6AD-8A71-43D6-910E-1601658E1755}" srcOrd="5" destOrd="0" presId="urn:microsoft.com/office/officeart/2005/8/layout/balance1"/>
    <dgm:cxn modelId="{57EAC3E8-9F33-40A2-85CC-CF7546E4ED90}" type="presParOf" srcId="{77EBC238-FAD1-4C97-B22D-0A1F2F58F0E8}" destId="{5894F581-8B77-4998-BBA2-4AA035C35EC5}" srcOrd="6" destOrd="0" presId="urn:microsoft.com/office/officeart/2005/8/layout/balance1"/>
    <dgm:cxn modelId="{F1CE7D95-EB74-4F62-B265-C64F936FF505}" type="presParOf" srcId="{77EBC238-FAD1-4C97-B22D-0A1F2F58F0E8}" destId="{CF45BA14-BA12-4D35-AC2C-2CD8E4A351D4}" srcOrd="7" destOrd="0" presId="urn:microsoft.com/office/officeart/2005/8/layout/balance1"/>
    <dgm:cxn modelId="{0B3C2322-638D-4E4D-AE04-581D53DA2ECD}" type="presParOf" srcId="{77EBC238-FAD1-4C97-B22D-0A1F2F58F0E8}" destId="{B0CB06D1-01BE-47DB-AF00-3BDEB597D10E}" srcOrd="8" destOrd="0" presId="urn:microsoft.com/office/officeart/2005/8/layout/balance1"/>
    <dgm:cxn modelId="{FC578D0C-B525-457D-95F8-542F1E0C80AC}" type="presParOf" srcId="{77EBC238-FAD1-4C97-B22D-0A1F2F58F0E8}" destId="{AC2E9935-6CB7-4925-B767-5480B6737EF2}" srcOrd="9" destOrd="0" presId="urn:microsoft.com/office/officeart/2005/8/layout/balanc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8D390-E5EE-4185-8745-02C6E8303C00}" type="datetimeFigureOut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0CE8-AA5D-437B-8B63-068A4E5E9438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30CE8-AA5D-437B-8B63-068A4E5E9438}" type="slidenum">
              <a:rPr lang="es-EC" smtClean="0"/>
              <a:pPr/>
              <a:t>35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453DAB-6B6E-4ACC-BBAD-9E829F6C8051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A0F1-F8C8-4AB2-9042-50A365085415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516F-4117-499B-9A12-DF4ADDB0C06E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AB2ECF-7713-4D28-8B70-0B64D2B0073D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7F6263-F9C6-42FF-B318-0BE88E05376F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E2-2251-4687-9342-3E6844AF5244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55C-EBB4-43BD-AD36-E8B3C49A4ABC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8376ED-3966-4431-A7B8-3CB3BA6AF06D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F039-D62F-4720-8AA1-4F745BFB3B11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994305-6E18-4A21-9D46-AC142DBA83EA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1BD752-8EDC-430D-9818-0CF70DDAB4D3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1597D7-DD05-40ED-B91B-82C1F7CACE80}" type="datetime1">
              <a:rPr lang="es-EC" smtClean="0"/>
              <a:pPr/>
              <a:t>01/03/2010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6FE6D9-1155-494F-9F7B-4A59AC6D3030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9" y="428604"/>
            <a:ext cx="8153400" cy="4781552"/>
          </a:xfrm>
        </p:spPr>
        <p:txBody>
          <a:bodyPr/>
          <a:lstStyle/>
          <a:p>
            <a:pPr algn="ctr">
              <a:buNone/>
            </a:pPr>
            <a:r>
              <a:rPr lang="es-ES" b="1" dirty="0" smtClean="0"/>
              <a:t>PLAN DE NEGOCIOS PARA LA CREACIÓN DE UNA EMPRESA ORGANIZADORA DE  EVENTOS </a:t>
            </a:r>
            <a:r>
              <a:rPr lang="es-ES" b="1" dirty="0" smtClean="0"/>
              <a:t>EN </a:t>
            </a:r>
            <a:r>
              <a:rPr lang="es-ES" b="1" dirty="0" smtClean="0"/>
              <a:t>LA CIUDAD DE GUAYAQUIL</a:t>
            </a:r>
            <a:endParaRPr lang="es-EC" dirty="0" smtClean="0"/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r>
              <a:rPr lang="es-EC" b="1" dirty="0" smtClean="0"/>
              <a:t>PRESENTADO POR</a:t>
            </a:r>
          </a:p>
          <a:p>
            <a:pPr algn="ctr">
              <a:buNone/>
            </a:pPr>
            <a:r>
              <a:rPr lang="es-EC" dirty="0" smtClean="0"/>
              <a:t>GABRIEL BRAVO</a:t>
            </a:r>
          </a:p>
          <a:p>
            <a:pPr algn="ctr">
              <a:buNone/>
            </a:pPr>
            <a:r>
              <a:rPr lang="es-EC" dirty="0" smtClean="0"/>
              <a:t>LINDA ZERNA</a:t>
            </a:r>
          </a:p>
          <a:p>
            <a:pPr algn="ctr">
              <a:buNone/>
            </a:pPr>
            <a:r>
              <a:rPr lang="es-EC" dirty="0" smtClean="0"/>
              <a:t>DANIEL CONTRERAS</a:t>
            </a:r>
            <a:endParaRPr lang="es-EC" dirty="0"/>
          </a:p>
        </p:txBody>
      </p:sp>
      <p:pic>
        <p:nvPicPr>
          <p:cNvPr id="4" name="Imag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7" y="4857761"/>
            <a:ext cx="2714644" cy="1490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</a:t>
            </a:fld>
            <a:endParaRPr lang="es-EC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ES" b="1" dirty="0">
                <a:solidFill>
                  <a:schemeClr val="tx1"/>
                </a:solidFill>
              </a:rPr>
              <a:t>Estructura organizacional 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26" name="Diagrama 6"/>
          <p:cNvPicPr>
            <a:picLocks noChangeArrowheads="1"/>
          </p:cNvPicPr>
          <p:nvPr/>
        </p:nvPicPr>
        <p:blipFill>
          <a:blip r:embed="rId2"/>
          <a:srcRect l="-24103" t="-19740" r="-21468" b="-9010"/>
          <a:stretch>
            <a:fillRect/>
          </a:stretch>
        </p:blipFill>
        <p:spPr bwMode="auto">
          <a:xfrm>
            <a:off x="642909" y="285728"/>
            <a:ext cx="821537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09" y="285728"/>
            <a:ext cx="7467600" cy="114300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Cargos y Remuneraciones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214414" y="1785926"/>
          <a:ext cx="6378575" cy="3020284"/>
        </p:xfrm>
        <a:graphic>
          <a:graphicData uri="http://schemas.openxmlformats.org/drawingml/2006/table">
            <a:tbl>
              <a:tblPr/>
              <a:tblGrid>
                <a:gridCol w="3127375"/>
                <a:gridCol w="352425"/>
                <a:gridCol w="1017587"/>
                <a:gridCol w="1881188"/>
              </a:tblGrid>
              <a:tr h="3434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SUELDO BASE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MENSUAL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3380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PUESTO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BASE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COMISION</a:t>
                      </a:r>
                      <a:r>
                        <a:rPr lang="es-EC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0,10%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GERENTE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$ 1.000,00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DIRECTOR FINANCIERO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$ 500,00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DIRECTOR COMERCIAL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$ 650,00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3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ASESOR VENTAS-DISEÑO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$ 400,00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ASISTENTE COMPRAS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$ 350,00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COORDINADOR DE EVENTOS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$ 375,00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RECEPCIONISTA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$ 300,00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PERSONAL DE APOYO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$ 290,00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C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s-EC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Proceso de contratación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Anuncios en el </a:t>
            </a:r>
            <a:r>
              <a:rPr lang="es-ES" dirty="0"/>
              <a:t>universo, diario expreso, </a:t>
            </a:r>
            <a:r>
              <a:rPr lang="es-ES" dirty="0" smtClean="0"/>
              <a:t>multitrabajos.com </a:t>
            </a:r>
            <a:r>
              <a:rPr lang="es-ES" dirty="0"/>
              <a:t>y en el centro de promoción y empleo de la ESPOL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C" dirty="0"/>
          </a:p>
          <a:p>
            <a:pPr algn="just"/>
            <a:r>
              <a:rPr lang="es-ES" dirty="0" smtClean="0"/>
              <a:t>Contrato indefinido </a:t>
            </a:r>
            <a:r>
              <a:rPr lang="es-ES" dirty="0"/>
              <a:t>con clausula de prueba de 3 meses. </a:t>
            </a: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Contratos de pasantías.</a:t>
            </a:r>
            <a:endParaRPr lang="es-EC" dirty="0"/>
          </a:p>
          <a:p>
            <a:pPr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8800" b="1" dirty="0" smtClean="0"/>
              <a:t>EL</a:t>
            </a:r>
          </a:p>
          <a:p>
            <a:pPr>
              <a:buNone/>
            </a:pPr>
            <a:r>
              <a:rPr lang="es-ES" sz="8800" b="1" dirty="0" smtClean="0"/>
              <a:t>MERCADO</a:t>
            </a:r>
            <a:endParaRPr lang="es-EC" sz="8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13</a:t>
            </a:fld>
            <a:endParaRPr lang="es-EC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5" y="428604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400" b="1" dirty="0">
                <a:latin typeface="+mj-lt"/>
              </a:rPr>
              <a:t>INVESTIGACION DE MERCADO.</a:t>
            </a:r>
            <a:r>
              <a:rPr lang="es-EC" sz="2400" dirty="0">
                <a:latin typeface="+mj-lt"/>
              </a:rPr>
              <a:t/>
            </a:r>
            <a:br>
              <a:rPr lang="es-EC" sz="2400" dirty="0">
                <a:latin typeface="+mj-lt"/>
              </a:rPr>
            </a:br>
            <a:endParaRPr lang="es-EC" sz="2400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285861"/>
            <a:ext cx="8186767" cy="528641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b="1" dirty="0">
                <a:cs typeface="Arial" pitchFamily="34" charset="0"/>
              </a:rPr>
              <a:t>Objetivos </a:t>
            </a:r>
            <a:r>
              <a:rPr lang="es-ES" b="1" dirty="0" smtClean="0">
                <a:cs typeface="Arial" pitchFamily="34" charset="0"/>
              </a:rPr>
              <a:t>Generales</a:t>
            </a:r>
          </a:p>
          <a:p>
            <a:pPr algn="just"/>
            <a:r>
              <a:rPr lang="es-ES" sz="2000" dirty="0" smtClean="0">
                <a:cs typeface="Arial" pitchFamily="34" charset="0"/>
              </a:rPr>
              <a:t>Identificar problemas </a:t>
            </a:r>
            <a:r>
              <a:rPr lang="es-ES" sz="2000" dirty="0">
                <a:cs typeface="Arial" pitchFamily="34" charset="0"/>
              </a:rPr>
              <a:t>y necesidades </a:t>
            </a:r>
            <a:r>
              <a:rPr lang="es-ES" sz="2000" dirty="0" smtClean="0">
                <a:cs typeface="Arial" pitchFamily="34" charset="0"/>
              </a:rPr>
              <a:t>que tienen las </a:t>
            </a:r>
            <a:r>
              <a:rPr lang="es-ES" sz="2000" dirty="0">
                <a:cs typeface="Arial" pitchFamily="34" charset="0"/>
              </a:rPr>
              <a:t>empresas que realizan eventos en la ciudad de Guayaquil</a:t>
            </a:r>
            <a:r>
              <a:rPr lang="es-ES" sz="2000" dirty="0" smtClean="0"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" sz="2000" dirty="0" smtClean="0">
              <a:cs typeface="Arial" pitchFamily="34" charset="0"/>
            </a:endParaRPr>
          </a:p>
          <a:p>
            <a:pPr marL="342900" lvl="4" indent="-342900" algn="just">
              <a:buNone/>
            </a:pPr>
            <a:r>
              <a:rPr lang="es-ES" sz="2400" b="1" dirty="0">
                <a:cs typeface="Arial" pitchFamily="34" charset="0"/>
              </a:rPr>
              <a:t>Objetivos Específicos.</a:t>
            </a:r>
            <a:endParaRPr lang="es-EC" sz="2400" b="1" dirty="0">
              <a:cs typeface="Arial" pitchFamily="34" charset="0"/>
            </a:endParaRPr>
          </a:p>
          <a:p>
            <a:pPr algn="just"/>
            <a:r>
              <a:rPr lang="es-ES" sz="2000" dirty="0" smtClean="0">
                <a:cs typeface="Arial" pitchFamily="34" charset="0"/>
              </a:rPr>
              <a:t>Determinar </a:t>
            </a:r>
            <a:r>
              <a:rPr lang="es-ES" sz="2000" dirty="0">
                <a:cs typeface="Arial" pitchFamily="34" charset="0"/>
              </a:rPr>
              <a:t>la frecuencia </a:t>
            </a:r>
            <a:r>
              <a:rPr lang="es-ES" sz="2000" dirty="0" smtClean="0">
                <a:cs typeface="Arial" pitchFamily="34" charset="0"/>
              </a:rPr>
              <a:t>de eventos realizadas por las empresas.</a:t>
            </a:r>
            <a:endParaRPr lang="es-EC" sz="2000" dirty="0">
              <a:cs typeface="Arial" pitchFamily="34" charset="0"/>
            </a:endParaRPr>
          </a:p>
          <a:p>
            <a:pPr algn="just"/>
            <a:r>
              <a:rPr lang="es-ES" sz="2000" dirty="0">
                <a:cs typeface="Arial" pitchFamily="34" charset="0"/>
              </a:rPr>
              <a:t>Establecer si </a:t>
            </a:r>
            <a:r>
              <a:rPr lang="es-ES" sz="2000" dirty="0" smtClean="0">
                <a:cs typeface="Arial" pitchFamily="34" charset="0"/>
              </a:rPr>
              <a:t>las empresas estarían dispuestas </a:t>
            </a:r>
            <a:r>
              <a:rPr lang="es-ES" sz="2000" dirty="0">
                <a:cs typeface="Arial" pitchFamily="34" charset="0"/>
              </a:rPr>
              <a:t>a utilizar nuestro servicio.</a:t>
            </a:r>
            <a:endParaRPr lang="es-EC" sz="2000" dirty="0">
              <a:cs typeface="Arial" pitchFamily="34" charset="0"/>
            </a:endParaRPr>
          </a:p>
          <a:p>
            <a:pPr algn="just"/>
            <a:r>
              <a:rPr lang="es-ES" sz="2000" dirty="0">
                <a:cs typeface="Arial" pitchFamily="34" charset="0"/>
              </a:rPr>
              <a:t>Identificar </a:t>
            </a:r>
            <a:r>
              <a:rPr lang="es-ES" sz="2000" dirty="0" smtClean="0">
                <a:cs typeface="Arial" pitchFamily="34" charset="0"/>
              </a:rPr>
              <a:t>los tipos </a:t>
            </a:r>
            <a:r>
              <a:rPr lang="es-ES" sz="2000" dirty="0">
                <a:cs typeface="Arial" pitchFamily="34" charset="0"/>
              </a:rPr>
              <a:t>de eventos </a:t>
            </a:r>
            <a:r>
              <a:rPr lang="es-ES" sz="2000" dirty="0" smtClean="0">
                <a:cs typeface="Arial" pitchFamily="34" charset="0"/>
              </a:rPr>
              <a:t> que se realizan.</a:t>
            </a:r>
            <a:endParaRPr lang="es-EC" sz="2000" dirty="0">
              <a:cs typeface="Arial" pitchFamily="34" charset="0"/>
            </a:endParaRPr>
          </a:p>
          <a:p>
            <a:pPr algn="just"/>
            <a:r>
              <a:rPr lang="es-ES" sz="2000" dirty="0">
                <a:cs typeface="Arial" pitchFamily="34" charset="0"/>
              </a:rPr>
              <a:t>Conocer que características del servicio los empresarios valoran más.</a:t>
            </a:r>
            <a:endParaRPr lang="es-EC" sz="2000" dirty="0">
              <a:cs typeface="Arial" pitchFamily="34" charset="0"/>
            </a:endParaRPr>
          </a:p>
          <a:p>
            <a:pPr algn="just"/>
            <a:r>
              <a:rPr lang="es-ES" sz="2000" dirty="0">
                <a:cs typeface="Arial" pitchFamily="34" charset="0"/>
              </a:rPr>
              <a:t>Determinar el presupuesto anual disponible para la realización de sus eventos.</a:t>
            </a:r>
            <a:endParaRPr lang="es-EC" sz="2000" dirty="0">
              <a:cs typeface="Arial" pitchFamily="34" charset="0"/>
            </a:endParaRPr>
          </a:p>
          <a:p>
            <a:pPr algn="just"/>
            <a:r>
              <a:rPr lang="es-ES" sz="2000" dirty="0">
                <a:cs typeface="Arial" pitchFamily="34" charset="0"/>
              </a:rPr>
              <a:t>Obtener información que nos permita diferenciarnos de los competidores en este mercado</a:t>
            </a:r>
            <a:r>
              <a:rPr lang="es-ES" sz="2000" dirty="0" smtClean="0">
                <a:cs typeface="Arial" pitchFamily="34" charset="0"/>
              </a:rPr>
              <a:t>.</a:t>
            </a:r>
            <a:r>
              <a:rPr lang="es-ES" sz="2000" dirty="0">
                <a:cs typeface="Arial" pitchFamily="34" charset="0"/>
              </a:rPr>
              <a:t> </a:t>
            </a:r>
            <a:endParaRPr lang="es-EC" sz="2000" dirty="0"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ES" sz="3000" b="1" dirty="0" smtClean="0">
                <a:latin typeface="+mj-lt"/>
              </a:rPr>
              <a:t>HIPÓTESIS DE LA INVESTIGACIÓN.</a:t>
            </a:r>
            <a:r>
              <a:rPr lang="es-EC" sz="3000" b="1" dirty="0" smtClean="0">
                <a:latin typeface="+mj-lt"/>
              </a:rPr>
              <a:t/>
            </a:r>
            <a:br>
              <a:rPr lang="es-EC" sz="3000" b="1" dirty="0" smtClean="0">
                <a:latin typeface="+mj-lt"/>
              </a:rPr>
            </a:br>
            <a:endParaRPr lang="es-EC" sz="3000" b="1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467600" cy="4873752"/>
          </a:xfrm>
        </p:spPr>
        <p:txBody>
          <a:bodyPr>
            <a:normAutofit fontScale="55000" lnSpcReduction="20000"/>
          </a:bodyPr>
          <a:lstStyle/>
          <a:p>
            <a:pPr lvl="4">
              <a:buNone/>
            </a:pPr>
            <a:r>
              <a:rPr lang="es-ES" b="1" dirty="0" smtClean="0"/>
              <a:t>.</a:t>
            </a:r>
          </a:p>
          <a:p>
            <a:pPr lvl="4">
              <a:buNone/>
            </a:pPr>
            <a:endParaRPr lang="es-EC" sz="1800" dirty="0" smtClean="0"/>
          </a:p>
          <a:p>
            <a:pPr algn="just">
              <a:buNone/>
            </a:pPr>
            <a:r>
              <a:rPr lang="es-ES" sz="3600" b="1" dirty="0" smtClean="0"/>
              <a:t>Hipótesis </a:t>
            </a:r>
            <a:r>
              <a:rPr lang="es-ES" sz="3600" b="1" dirty="0"/>
              <a:t>Generales</a:t>
            </a:r>
          </a:p>
          <a:p>
            <a:pPr algn="just"/>
            <a:r>
              <a:rPr lang="es-ES" sz="2900" dirty="0" smtClean="0"/>
              <a:t>El </a:t>
            </a:r>
            <a:r>
              <a:rPr lang="es-ES" sz="2900" dirty="0"/>
              <a:t>crecimiento de la economía, la gama de productos nuevos en el mercado, la inversión en la satisfacción del capital humano, proporciona que exista una mayor demanda por el servicio </a:t>
            </a:r>
            <a:r>
              <a:rPr lang="es-ES" sz="2900" dirty="0" smtClean="0"/>
              <a:t>de Organización de Eventos</a:t>
            </a:r>
            <a:endParaRPr lang="es-EC" sz="2900" dirty="0" smtClean="0"/>
          </a:p>
          <a:p>
            <a:pPr algn="just">
              <a:buNone/>
            </a:pPr>
            <a:endParaRPr lang="es-ES" sz="2900" b="1" dirty="0" smtClean="0"/>
          </a:p>
          <a:p>
            <a:pPr algn="just">
              <a:buNone/>
            </a:pPr>
            <a:r>
              <a:rPr lang="es-ES" sz="3600" b="1" dirty="0" smtClean="0"/>
              <a:t>Hipótesis </a:t>
            </a:r>
            <a:r>
              <a:rPr lang="es-ES" sz="3600" b="1" dirty="0"/>
              <a:t>Específicas.</a:t>
            </a:r>
            <a:endParaRPr lang="es-EC" sz="3600" dirty="0"/>
          </a:p>
          <a:p>
            <a:pPr lvl="0" algn="just"/>
            <a:r>
              <a:rPr lang="es-ES" sz="2900" dirty="0"/>
              <a:t>Las empresas en su mayoría aceptan el servicio de Organización de Eventos.</a:t>
            </a:r>
            <a:endParaRPr lang="es-EC" sz="2900" dirty="0"/>
          </a:p>
          <a:p>
            <a:pPr lvl="0" algn="just"/>
            <a:r>
              <a:rPr lang="es-ES" sz="2900" dirty="0" smtClean="0"/>
              <a:t>Un </a:t>
            </a:r>
            <a:r>
              <a:rPr lang="es-ES" sz="2900" dirty="0"/>
              <a:t>gran número de los consumidores  realizan  tipos de eventos como: seminarios y capacitaciones.</a:t>
            </a:r>
            <a:endParaRPr lang="es-EC" sz="2900" dirty="0"/>
          </a:p>
          <a:p>
            <a:pPr lvl="0" algn="just"/>
            <a:r>
              <a:rPr lang="es-ES" sz="2900" dirty="0"/>
              <a:t>La actual competencia en el sector es escasa.</a:t>
            </a:r>
            <a:endParaRPr lang="es-EC" sz="2900" dirty="0"/>
          </a:p>
          <a:p>
            <a:pPr lvl="0" algn="just"/>
            <a:r>
              <a:rPr lang="es-ES" sz="2900" dirty="0"/>
              <a:t>Las empresas medianas y grandes en Guayaquil realizan por lo menos un evento al año.</a:t>
            </a:r>
            <a:endParaRPr lang="es-EC" sz="2900" dirty="0"/>
          </a:p>
          <a:p>
            <a:pPr lvl="0" algn="just"/>
            <a:r>
              <a:rPr lang="es-ES" sz="2900" dirty="0"/>
              <a:t>Mas del 80% de las empresas no cuentan con un departamento para organizar y planear sus eventos.</a:t>
            </a:r>
            <a:endParaRPr lang="es-EC" sz="2900" dirty="0"/>
          </a:p>
          <a:p>
            <a:pPr lvl="0" algn="just"/>
            <a:r>
              <a:rPr lang="es-ES" sz="2900" dirty="0"/>
              <a:t>Las empresas valoran más la calidad y creatividad del evento que el </a:t>
            </a:r>
            <a:r>
              <a:rPr lang="es-ES" sz="2900" dirty="0" smtClean="0"/>
              <a:t>precio.</a:t>
            </a:r>
            <a:endParaRPr lang="es-EC" sz="2900" dirty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FUENTES</a:t>
            </a:r>
            <a:r>
              <a:rPr lang="es-EC" sz="2800" b="1" dirty="0" smtClean="0"/>
              <a:t> DE INFORMACION</a:t>
            </a:r>
            <a:endParaRPr lang="es-EC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C" b="1" dirty="0" smtClean="0"/>
              <a:t>Primarias</a:t>
            </a:r>
          </a:p>
          <a:p>
            <a:pPr algn="just">
              <a:buNone/>
            </a:pPr>
            <a:r>
              <a:rPr lang="es-EC" dirty="0"/>
              <a:t>	</a:t>
            </a:r>
            <a:r>
              <a:rPr lang="es-ES" dirty="0" smtClean="0"/>
              <a:t>Encuestas personales a directores, jefes, gerentes de RRHH, Marketing y dueños de empresas </a:t>
            </a:r>
            <a:r>
              <a:rPr lang="es-ES" dirty="0"/>
              <a:t>de la ciudad de Guayaquil.</a:t>
            </a:r>
            <a:endParaRPr lang="es-EC" dirty="0"/>
          </a:p>
          <a:p>
            <a:pPr algn="just"/>
            <a:endParaRPr lang="es-EC" dirty="0" smtClean="0"/>
          </a:p>
          <a:p>
            <a:pPr algn="just">
              <a:buFont typeface="Wingdings" pitchFamily="2" charset="2"/>
              <a:buChar char="q"/>
            </a:pPr>
            <a:r>
              <a:rPr lang="es-EC" b="1" dirty="0" smtClean="0"/>
              <a:t>Secundarias</a:t>
            </a:r>
          </a:p>
          <a:p>
            <a:pPr algn="just"/>
            <a:r>
              <a:rPr lang="es-ES" dirty="0" smtClean="0"/>
              <a:t>Cámara </a:t>
            </a:r>
            <a:r>
              <a:rPr lang="es-ES" dirty="0"/>
              <a:t>de comercio de </a:t>
            </a:r>
            <a:r>
              <a:rPr lang="es-ES" dirty="0" smtClean="0"/>
              <a:t>Guayaquil </a:t>
            </a:r>
            <a:r>
              <a:rPr lang="es-ES" dirty="0"/>
              <a:t>Superintendencia de </a:t>
            </a:r>
            <a:r>
              <a:rPr lang="es-ES" dirty="0" smtClean="0"/>
              <a:t>Compañías</a:t>
            </a:r>
          </a:p>
          <a:p>
            <a:pPr algn="just"/>
            <a:r>
              <a:rPr lang="es-ES" dirty="0" smtClean="0"/>
              <a:t>SRI </a:t>
            </a:r>
          </a:p>
          <a:p>
            <a:pPr algn="just"/>
            <a:r>
              <a:rPr lang="es-ES" dirty="0" smtClean="0"/>
              <a:t>Municipio </a:t>
            </a:r>
            <a:r>
              <a:rPr lang="es-ES" dirty="0"/>
              <a:t>de Guayaquil.</a:t>
            </a:r>
            <a:endParaRPr lang="es-EC" dirty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s-ES" sz="3000" b="1" dirty="0" smtClean="0">
                <a:solidFill>
                  <a:schemeClr val="tx1"/>
                </a:solidFill>
                <a:latin typeface="+mj-lt"/>
              </a:rPr>
              <a:t>PRUEBA PILOTO.</a:t>
            </a:r>
            <a:r>
              <a:rPr lang="es-EC" sz="3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s-EC" sz="3000" dirty="0" smtClean="0">
                <a:solidFill>
                  <a:schemeClr val="tx1"/>
                </a:solidFill>
                <a:latin typeface="+mj-lt"/>
              </a:rPr>
            </a:br>
            <a:endParaRPr lang="es-EC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Sondeo </a:t>
            </a:r>
            <a:r>
              <a:rPr lang="es-ES" dirty="0"/>
              <a:t>a 45 empresas públicas y privadas del norte de Guayaquil, que realizan eventos corporativos por lo menos una vez al año. </a:t>
            </a: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/>
              <a:t>89% de las empresas encuestadas esta dispuesta a contratar un servicio personalizado como el que la empresa TDISEÑO  va a ofrecer, mientras que el 11% </a:t>
            </a:r>
            <a:r>
              <a:rPr lang="es-ES" dirty="0" smtClean="0"/>
              <a:t>no </a:t>
            </a:r>
            <a:r>
              <a:rPr lang="es-ES" dirty="0"/>
              <a:t>se  encuentra </a:t>
            </a:r>
            <a:r>
              <a:rPr lang="es-ES" dirty="0" smtClean="0"/>
              <a:t>interesado.</a:t>
            </a:r>
            <a:endParaRPr lang="es-EC" dirty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09" y="285728"/>
            <a:ext cx="7467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s-ES" sz="3000" b="1" dirty="0" smtClean="0">
                <a:latin typeface="+mn-lt"/>
              </a:rPr>
              <a:t>TAMAÑO DE LA MUESTRA.</a:t>
            </a:r>
            <a:r>
              <a:rPr lang="es-EC" sz="3000" dirty="0" smtClean="0">
                <a:latin typeface="+mn-lt"/>
              </a:rPr>
              <a:t/>
            </a:r>
            <a:br>
              <a:rPr lang="es-EC" sz="3000" dirty="0" smtClean="0">
                <a:latin typeface="+mn-lt"/>
              </a:rPr>
            </a:br>
            <a:endParaRPr lang="es-EC" sz="3000" dirty="0">
              <a:latin typeface="+mn-lt"/>
            </a:endParaRPr>
          </a:p>
        </p:txBody>
      </p:sp>
      <p:pic>
        <p:nvPicPr>
          <p:cNvPr id="26626" name="Imagen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357554" y="1357299"/>
            <a:ext cx="2062543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071671" y="2571745"/>
          <a:ext cx="4840309" cy="2429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47892"/>
                <a:gridCol w="2344525"/>
                <a:gridCol w="1247892"/>
              </a:tblGrid>
              <a:tr h="3741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+mn-lt"/>
                          <a:cs typeface="Arial" pitchFamily="34" charset="0"/>
                        </a:rPr>
                        <a:t>Variables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 smtClean="0">
                          <a:latin typeface="+mn-lt"/>
                          <a:cs typeface="Arial" pitchFamily="34" charset="0"/>
                        </a:rPr>
                        <a:t>Descripción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latin typeface="+mn-lt"/>
                          <a:cs typeface="Arial" pitchFamily="34" charset="0"/>
                        </a:rPr>
                        <a:t>Valor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41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N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Población Objetivo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1251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41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p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Nivel de </a:t>
                      </a:r>
                      <a:r>
                        <a:rPr lang="es-EC" sz="1800" u="none" strike="noStrike" dirty="0" smtClean="0">
                          <a:latin typeface="+mn-lt"/>
                          <a:cs typeface="Arial" pitchFamily="34" charset="0"/>
                        </a:rPr>
                        <a:t>aceptación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89%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41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q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Nivel de rechazo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11%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05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B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latin typeface="+mn-lt"/>
                          <a:cs typeface="Arial" pitchFamily="34" charset="0"/>
                        </a:rPr>
                        <a:t>Máximo </a:t>
                      </a:r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nivel de error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latin typeface="+mn-lt"/>
                          <a:cs typeface="Arial" pitchFamily="34" charset="0"/>
                        </a:rPr>
                        <a:t>5%</a:t>
                      </a:r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41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Luego de los cálculos: n~ 140.</a:t>
                      </a:r>
                      <a:endParaRPr lang="es-EC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8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2800" b="1" dirty="0" smtClean="0">
                <a:solidFill>
                  <a:schemeClr val="tx1"/>
                </a:solidFill>
                <a:latin typeface="+mj-lt"/>
              </a:rPr>
              <a:t>RESULTADOS DE LAS ENCUESTAS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71547"/>
            <a:ext cx="8229600" cy="857256"/>
          </a:xfrm>
        </p:spPr>
        <p:txBody>
          <a:bodyPr/>
          <a:lstStyle/>
          <a:p>
            <a:pPr algn="ctr">
              <a:buNone/>
            </a:pPr>
            <a:r>
              <a:rPr lang="es-ES" b="1" dirty="0"/>
              <a:t>Tipo de </a:t>
            </a:r>
            <a:r>
              <a:rPr lang="es-ES" b="1" dirty="0" smtClean="0"/>
              <a:t>empresa</a:t>
            </a:r>
            <a:endParaRPr lang="es-EC" b="1" dirty="0"/>
          </a:p>
        </p:txBody>
      </p:sp>
      <p:pic>
        <p:nvPicPr>
          <p:cNvPr id="32770" name="Gráfico 1"/>
          <p:cNvPicPr>
            <a:picLocks noChangeArrowheads="1"/>
          </p:cNvPicPr>
          <p:nvPr/>
        </p:nvPicPr>
        <p:blipFill>
          <a:blip r:embed="rId2"/>
          <a:srcRect l="3261" t="8696" r="2174"/>
          <a:stretch>
            <a:fillRect/>
          </a:stretch>
        </p:blipFill>
        <p:spPr bwMode="auto">
          <a:xfrm>
            <a:off x="1643041" y="1928802"/>
            <a:ext cx="62151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Gráfico 2"/>
          <p:cNvPicPr>
            <a:picLocks noChangeArrowheads="1"/>
          </p:cNvPicPr>
          <p:nvPr/>
        </p:nvPicPr>
        <p:blipFill>
          <a:blip r:embed="rId3"/>
          <a:srcRect l="1572" t="13954" r="2549" b="5813"/>
          <a:stretch>
            <a:fillRect/>
          </a:stretch>
        </p:blipFill>
        <p:spPr bwMode="auto">
          <a:xfrm>
            <a:off x="2500298" y="4286256"/>
            <a:ext cx="46434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00035" y="364331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s-ES" sz="2400" b="1" dirty="0"/>
              <a:t>Ingresos anuales</a:t>
            </a: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19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generalidades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En Europa, se encuentran países referentes como España, la industria de eventos registra ganancias superiores 5.000 millones de euros en el 2009.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En América, el país referente es Argentina, en el 2007 ya generaba ganancias superiores a los $2.400 millones de pesos en la industria de eventos corporativos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5" y="428604"/>
            <a:ext cx="8229600" cy="685792"/>
          </a:xfrm>
        </p:spPr>
        <p:txBody>
          <a:bodyPr>
            <a:normAutofit/>
          </a:bodyPr>
          <a:lstStyle/>
          <a:p>
            <a:pPr marL="342900" lvl="5" indent="-342900" algn="just"/>
            <a:r>
              <a:rPr lang="es-ES" sz="1800" b="1" dirty="0" smtClean="0">
                <a:solidFill>
                  <a:schemeClr val="tx1"/>
                </a:solidFill>
              </a:rPr>
              <a:t>¿Cree </a:t>
            </a:r>
            <a:r>
              <a:rPr lang="es-ES" sz="1800" b="1" dirty="0">
                <a:solidFill>
                  <a:schemeClr val="tx1"/>
                </a:solidFill>
              </a:rPr>
              <a:t>usted que es importante la correcta planeación, diseño y control profesional en la organización de un evento corporativo?</a:t>
            </a:r>
            <a:endParaRPr lang="es-EC" sz="1800" dirty="0">
              <a:solidFill>
                <a:schemeClr val="tx1"/>
              </a:solidFill>
            </a:endParaRPr>
          </a:p>
          <a:p>
            <a:pPr algn="just"/>
            <a:endParaRPr lang="es-EC" sz="1800" dirty="0"/>
          </a:p>
        </p:txBody>
      </p:sp>
      <p:pic>
        <p:nvPicPr>
          <p:cNvPr id="33794" name="Gráfico 5"/>
          <p:cNvPicPr>
            <a:picLocks noChangeArrowheads="1"/>
          </p:cNvPicPr>
          <p:nvPr/>
        </p:nvPicPr>
        <p:blipFill>
          <a:blip r:embed="rId2"/>
          <a:srcRect l="1596" t="17304" r="5850" b="15951"/>
          <a:stretch>
            <a:fillRect/>
          </a:stretch>
        </p:blipFill>
        <p:spPr bwMode="auto">
          <a:xfrm>
            <a:off x="2500299" y="1214422"/>
            <a:ext cx="414340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42911" y="3286125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5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b="1" dirty="0" smtClean="0"/>
              <a:t>¿</a:t>
            </a:r>
            <a:r>
              <a:rPr lang="es-ES" b="1" dirty="0"/>
              <a:t>Su empresa realiza regularmente eventos</a:t>
            </a:r>
            <a:r>
              <a:rPr lang="es-ES" b="1" dirty="0" smtClean="0"/>
              <a:t>?</a:t>
            </a:r>
            <a:endParaRPr lang="es-EC" dirty="0"/>
          </a:p>
        </p:txBody>
      </p:sp>
      <p:pic>
        <p:nvPicPr>
          <p:cNvPr id="33795" name="Gráfico 10"/>
          <p:cNvPicPr>
            <a:picLocks noChangeArrowheads="1"/>
          </p:cNvPicPr>
          <p:nvPr/>
        </p:nvPicPr>
        <p:blipFill>
          <a:blip r:embed="rId3"/>
          <a:srcRect l="4803" t="21508" r="3948" b="6797"/>
          <a:stretch>
            <a:fillRect/>
          </a:stretch>
        </p:blipFill>
        <p:spPr bwMode="auto">
          <a:xfrm>
            <a:off x="2357422" y="3857628"/>
            <a:ext cx="40719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3143248"/>
            <a:ext cx="8229600" cy="614354"/>
          </a:xfrm>
        </p:spPr>
        <p:txBody>
          <a:bodyPr>
            <a:normAutofit/>
          </a:bodyPr>
          <a:lstStyle/>
          <a:p>
            <a:pPr marL="342900" lvl="5" indent="-342900" algn="just"/>
            <a:r>
              <a:rPr lang="es-ES" sz="2000" b="1" dirty="0" smtClean="0">
                <a:solidFill>
                  <a:schemeClr val="tx1"/>
                </a:solidFill>
              </a:rPr>
              <a:t>¿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</a:rPr>
              <a:t>Cual </a:t>
            </a:r>
            <a:r>
              <a:rPr lang="es-ES" sz="2000" b="1" dirty="0">
                <a:solidFill>
                  <a:schemeClr val="tx1"/>
                </a:solidFill>
              </a:rPr>
              <a:t>es el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motivo</a:t>
            </a:r>
            <a:r>
              <a:rPr lang="es-ES" sz="2000" b="1" dirty="0">
                <a:solidFill>
                  <a:schemeClr val="tx1"/>
                </a:solidFill>
              </a:rPr>
              <a:t> principal para no realizar eventos?</a:t>
            </a:r>
            <a:endParaRPr lang="es-EC" sz="2000" dirty="0">
              <a:solidFill>
                <a:schemeClr val="tx1"/>
              </a:solidFill>
            </a:endParaRPr>
          </a:p>
          <a:p>
            <a:pPr marL="342900" lvl="5" indent="-34290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4818" name="Gráfico 12"/>
          <p:cNvPicPr>
            <a:picLocks noChangeArrowheads="1"/>
          </p:cNvPicPr>
          <p:nvPr/>
        </p:nvPicPr>
        <p:blipFill>
          <a:blip r:embed="rId2"/>
          <a:srcRect l="6250" t="18056" r="7812" b="12300"/>
          <a:stretch>
            <a:fillRect/>
          </a:stretch>
        </p:blipFill>
        <p:spPr bwMode="auto">
          <a:xfrm>
            <a:off x="2285984" y="1214422"/>
            <a:ext cx="39290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00035" y="571480"/>
            <a:ext cx="8229600" cy="6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5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¿Es de interés o importancia para la empresa realizar eventos corporativos?</a:t>
            </a:r>
            <a:endParaRPr kumimoji="0" lang="es-EC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20" name="Gráfico 1"/>
          <p:cNvPicPr>
            <a:picLocks noChangeArrowheads="1"/>
          </p:cNvPicPr>
          <p:nvPr/>
        </p:nvPicPr>
        <p:blipFill>
          <a:blip r:embed="rId3"/>
          <a:srcRect l="6944" t="3030" r="4167" b="3030"/>
          <a:stretch>
            <a:fillRect/>
          </a:stretch>
        </p:blipFill>
        <p:spPr bwMode="auto">
          <a:xfrm>
            <a:off x="1928795" y="3500439"/>
            <a:ext cx="4572032" cy="2214578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29600" cy="542916"/>
          </a:xfrm>
        </p:spPr>
        <p:txBody>
          <a:bodyPr>
            <a:normAutofit fontScale="70000" lnSpcReduction="20000"/>
          </a:bodyPr>
          <a:lstStyle/>
          <a:p>
            <a:pPr marL="342900" lvl="5" indent="-342900" algn="just"/>
            <a:r>
              <a:rPr lang="es-ES" sz="2600" b="1" dirty="0" smtClean="0">
                <a:solidFill>
                  <a:schemeClr val="tx1"/>
                </a:solidFill>
              </a:rPr>
              <a:t> </a:t>
            </a:r>
            <a:r>
              <a:rPr lang="es-ES" sz="2600" b="1" dirty="0">
                <a:solidFill>
                  <a:schemeClr val="tx1"/>
                </a:solidFill>
              </a:rPr>
              <a:t>¿Cuales de los siguientes eventos ha realizado o realizara?</a:t>
            </a:r>
            <a:endParaRPr lang="es-EC" sz="26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C" dirty="0"/>
          </a:p>
        </p:txBody>
      </p:sp>
      <p:pic>
        <p:nvPicPr>
          <p:cNvPr id="35842" name="Gráfico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928671"/>
            <a:ext cx="7286676" cy="5643602"/>
          </a:xfrm>
          <a:prstGeom prst="rect">
            <a:avLst/>
          </a:prstGeom>
          <a:noFill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5" y="285729"/>
            <a:ext cx="8229600" cy="685792"/>
          </a:xfrm>
        </p:spPr>
        <p:txBody>
          <a:bodyPr>
            <a:noAutofit/>
          </a:bodyPr>
          <a:lstStyle/>
          <a:p>
            <a:pPr marL="342900" lvl="5" indent="-342900" algn="just"/>
            <a:r>
              <a:rPr lang="es-ES" sz="2000" b="1" dirty="0">
                <a:solidFill>
                  <a:schemeClr val="tx1"/>
                </a:solidFill>
              </a:rPr>
              <a:t>¿Dentro de su empresa existe un departamento específico que se encargue de la organización del evento?</a:t>
            </a:r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EC" sz="2000" dirty="0"/>
          </a:p>
        </p:txBody>
      </p:sp>
      <p:pic>
        <p:nvPicPr>
          <p:cNvPr id="36866" name="Gráfico 6"/>
          <p:cNvPicPr>
            <a:picLocks noChangeArrowheads="1"/>
          </p:cNvPicPr>
          <p:nvPr/>
        </p:nvPicPr>
        <p:blipFill>
          <a:blip r:embed="rId2"/>
          <a:srcRect l="2597" t="10265" r="7792" b="7615"/>
          <a:stretch>
            <a:fillRect/>
          </a:stretch>
        </p:blipFill>
        <p:spPr bwMode="auto">
          <a:xfrm>
            <a:off x="1928793" y="1142984"/>
            <a:ext cx="50720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71472" y="328612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5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b="1" dirty="0" smtClean="0"/>
              <a:t>¿</a:t>
            </a:r>
            <a:r>
              <a:rPr lang="es-ES" sz="2000" b="1" dirty="0"/>
              <a:t>Donde busca información cuando requiere de una empresa organizadora de eventos?</a:t>
            </a:r>
            <a:endParaRPr lang="es-EC" sz="2000" dirty="0"/>
          </a:p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7" name="Gráfico 19"/>
          <p:cNvPicPr>
            <a:picLocks noChangeArrowheads="1"/>
          </p:cNvPicPr>
          <p:nvPr/>
        </p:nvPicPr>
        <p:blipFill>
          <a:blip r:embed="rId3"/>
          <a:srcRect t="16290" r="1669" b="13574"/>
          <a:stretch>
            <a:fillRect/>
          </a:stretch>
        </p:blipFill>
        <p:spPr bwMode="auto">
          <a:xfrm>
            <a:off x="1928795" y="3929067"/>
            <a:ext cx="4822839" cy="2643206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714357"/>
            <a:ext cx="8229600" cy="471478"/>
          </a:xfrm>
        </p:spPr>
        <p:txBody>
          <a:bodyPr>
            <a:noAutofit/>
          </a:bodyPr>
          <a:lstStyle/>
          <a:p>
            <a:pPr marL="342900" lvl="5" indent="-342900" algn="just"/>
            <a:r>
              <a:rPr lang="es-EC" sz="2000" dirty="0" smtClean="0">
                <a:solidFill>
                  <a:schemeClr val="tx1"/>
                </a:solidFill>
              </a:rPr>
              <a:t>¿</a:t>
            </a:r>
            <a:r>
              <a:rPr lang="es-ES" sz="2000" b="1" dirty="0" smtClean="0">
                <a:solidFill>
                  <a:schemeClr val="tx1"/>
                </a:solidFill>
              </a:rPr>
              <a:t>Tiene una empresa que con frecuencia le realiza sus eventos?</a:t>
            </a:r>
            <a:r>
              <a:rPr lang="es-EC" sz="2000" dirty="0" smtClean="0">
                <a:solidFill>
                  <a:schemeClr val="tx1"/>
                </a:solidFill>
              </a:rPr>
              <a:t> </a:t>
            </a:r>
            <a:endParaRPr lang="es-EC" sz="2000" dirty="0">
              <a:solidFill>
                <a:schemeClr val="tx1"/>
              </a:solidFill>
            </a:endParaRPr>
          </a:p>
          <a:p>
            <a:endParaRPr lang="es-EC" sz="2000" dirty="0"/>
          </a:p>
        </p:txBody>
      </p:sp>
      <p:pic>
        <p:nvPicPr>
          <p:cNvPr id="37890" name="Gráfico 20"/>
          <p:cNvPicPr>
            <a:picLocks noChangeArrowheads="1"/>
          </p:cNvPicPr>
          <p:nvPr/>
        </p:nvPicPr>
        <p:blipFill>
          <a:blip r:embed="rId2"/>
          <a:srcRect l="6482" t="8310" r="2772"/>
          <a:stretch>
            <a:fillRect/>
          </a:stretch>
        </p:blipFill>
        <p:spPr bwMode="auto">
          <a:xfrm>
            <a:off x="2214547" y="1285860"/>
            <a:ext cx="4429156" cy="1928826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71472" y="3286125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5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C" sz="2000" dirty="0" smtClean="0"/>
              <a:t>¿</a:t>
            </a:r>
            <a:r>
              <a:rPr lang="es-ES" sz="2000" b="1" dirty="0" smtClean="0"/>
              <a:t>Cómo califica los servicios recibido de las empresas contratadas por usted?</a:t>
            </a: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s-EC" sz="2000" dirty="0"/>
          </a:p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1" name="Gráfico 1"/>
          <p:cNvPicPr>
            <a:picLocks noChangeArrowheads="1"/>
          </p:cNvPicPr>
          <p:nvPr/>
        </p:nvPicPr>
        <p:blipFill>
          <a:blip r:embed="rId3"/>
          <a:srcRect l="4545" t="6671" r="3030" b="6608"/>
          <a:stretch>
            <a:fillRect/>
          </a:stretch>
        </p:blipFill>
        <p:spPr bwMode="auto">
          <a:xfrm>
            <a:off x="2143109" y="4071942"/>
            <a:ext cx="471490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5" y="214290"/>
            <a:ext cx="8229600" cy="471478"/>
          </a:xfrm>
        </p:spPr>
        <p:txBody>
          <a:bodyPr>
            <a:normAutofit/>
          </a:bodyPr>
          <a:lstStyle/>
          <a:p>
            <a:pPr marL="342900" lvl="5" indent="-342900" algn="just"/>
            <a:r>
              <a:rPr lang="es-ES" sz="1800" b="1" dirty="0">
                <a:solidFill>
                  <a:schemeClr val="tx1"/>
                </a:solidFill>
              </a:rPr>
              <a:t>¿Cuáles son </a:t>
            </a:r>
            <a:r>
              <a:rPr lang="es-ES" sz="2000" b="1" dirty="0">
                <a:solidFill>
                  <a:schemeClr val="tx1"/>
                </a:solidFill>
              </a:rPr>
              <a:t>los</a:t>
            </a:r>
            <a:r>
              <a:rPr lang="es-ES" sz="1800" b="1" dirty="0">
                <a:solidFill>
                  <a:schemeClr val="tx1"/>
                </a:solidFill>
              </a:rPr>
              <a:t> problemas más frecuentes que ha tenido?</a:t>
            </a:r>
            <a:endParaRPr lang="es-EC" sz="1800" b="1" dirty="0">
              <a:solidFill>
                <a:schemeClr val="tx1"/>
              </a:solidFill>
            </a:endParaRPr>
          </a:p>
          <a:p>
            <a:pPr algn="just"/>
            <a:endParaRPr lang="es-EC" sz="1800" b="1" dirty="0"/>
          </a:p>
        </p:txBody>
      </p:sp>
      <p:pic>
        <p:nvPicPr>
          <p:cNvPr id="38914" name="Gráfico 2"/>
          <p:cNvPicPr>
            <a:picLocks noChangeArrowheads="1"/>
          </p:cNvPicPr>
          <p:nvPr/>
        </p:nvPicPr>
        <p:blipFill>
          <a:blip r:embed="rId2"/>
          <a:srcRect l="1438" t="12614" r="1297" b="11702"/>
          <a:stretch>
            <a:fillRect/>
          </a:stretch>
        </p:blipFill>
        <p:spPr bwMode="auto">
          <a:xfrm>
            <a:off x="1428728" y="714357"/>
            <a:ext cx="535785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42911" y="3071811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5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</a:t>
            </a:r>
            <a:r>
              <a:rPr lang="es-ES" sz="2000" b="1" dirty="0" smtClean="0"/>
              <a:t>En </a:t>
            </a:r>
            <a:r>
              <a:rPr lang="es-ES" sz="2000" b="1" dirty="0"/>
              <a:t>qué fechas ha tenido mas problemas?</a:t>
            </a:r>
            <a:endParaRPr lang="es-EC" sz="2000" dirty="0"/>
          </a:p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5" name="Gráfico 3"/>
          <p:cNvPicPr>
            <a:picLocks noChangeArrowheads="1"/>
          </p:cNvPicPr>
          <p:nvPr/>
        </p:nvPicPr>
        <p:blipFill>
          <a:blip r:embed="rId3"/>
          <a:srcRect l="4670" t="8057" r="1936"/>
          <a:stretch>
            <a:fillRect/>
          </a:stretch>
        </p:blipFill>
        <p:spPr bwMode="auto">
          <a:xfrm>
            <a:off x="1928795" y="3786191"/>
            <a:ext cx="4714908" cy="2130427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1" y="214290"/>
            <a:ext cx="8443915" cy="542916"/>
          </a:xfrm>
        </p:spPr>
        <p:txBody>
          <a:bodyPr>
            <a:noAutofit/>
          </a:bodyPr>
          <a:lstStyle/>
          <a:p>
            <a:pPr marL="342900" lvl="5" indent="-342900" algn="just"/>
            <a:r>
              <a:rPr lang="es-ES" sz="2000" b="1" dirty="0">
                <a:solidFill>
                  <a:schemeClr val="tx1"/>
                </a:solidFill>
              </a:rPr>
              <a:t>¿Cuáles son los factores por los cuales contrataría a otra empresa?</a:t>
            </a:r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EC" sz="2000" dirty="0"/>
          </a:p>
        </p:txBody>
      </p:sp>
      <p:pic>
        <p:nvPicPr>
          <p:cNvPr id="39938" name="Gráfico 3"/>
          <p:cNvPicPr>
            <a:picLocks noChangeArrowheads="1"/>
          </p:cNvPicPr>
          <p:nvPr/>
        </p:nvPicPr>
        <p:blipFill>
          <a:blip r:embed="rId2"/>
          <a:srcRect l="1601" t="12937" r="746" b="15907"/>
          <a:stretch>
            <a:fillRect/>
          </a:stretch>
        </p:blipFill>
        <p:spPr bwMode="auto">
          <a:xfrm>
            <a:off x="2143109" y="928670"/>
            <a:ext cx="43577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57159" y="3571876"/>
            <a:ext cx="8229600" cy="54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5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b="1" dirty="0" smtClean="0"/>
              <a:t>¿</a:t>
            </a:r>
            <a:r>
              <a:rPr lang="es-ES" sz="2000" b="1" dirty="0"/>
              <a:t>Cuantos eventos en promedio realiza al año?</a:t>
            </a:r>
            <a:endParaRPr lang="es-EC" sz="2000" dirty="0"/>
          </a:p>
          <a:p>
            <a:pPr marL="342900" marR="0" lvl="5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40" name="Gráfico 1"/>
          <p:cNvPicPr>
            <a:picLocks noChangeArrowheads="1"/>
          </p:cNvPicPr>
          <p:nvPr/>
        </p:nvPicPr>
        <p:blipFill>
          <a:blip r:embed="rId3"/>
          <a:srcRect l="3896" t="9091" r="2597" b="3030"/>
          <a:stretch>
            <a:fillRect/>
          </a:stretch>
        </p:blipFill>
        <p:spPr bwMode="auto">
          <a:xfrm>
            <a:off x="1785919" y="4143380"/>
            <a:ext cx="51435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428605"/>
            <a:ext cx="8229600" cy="42862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5" indent="-342900"/>
            <a:r>
              <a:rPr lang="es-ES" sz="2000" b="1" dirty="0">
                <a:solidFill>
                  <a:schemeClr val="tx1"/>
                </a:solidFill>
              </a:rPr>
              <a:t>¿En que meses del  año con frecuencia organiza eventos?.</a:t>
            </a:r>
            <a:endParaRPr lang="es-EC" sz="2000" b="1" dirty="0">
              <a:solidFill>
                <a:schemeClr val="tx1"/>
              </a:solidFill>
            </a:endParaRPr>
          </a:p>
          <a:p>
            <a:endParaRPr lang="es-EC" sz="2000" b="1" dirty="0"/>
          </a:p>
        </p:txBody>
      </p:sp>
      <p:pic>
        <p:nvPicPr>
          <p:cNvPr id="40962" name="Gráfico 2"/>
          <p:cNvPicPr>
            <a:picLocks noChangeArrowheads="1"/>
          </p:cNvPicPr>
          <p:nvPr/>
        </p:nvPicPr>
        <p:blipFill>
          <a:blip r:embed="rId2"/>
          <a:srcRect l="3488" t="6069" r="6977" b="2889"/>
          <a:stretch>
            <a:fillRect/>
          </a:stretch>
        </p:blipFill>
        <p:spPr bwMode="auto">
          <a:xfrm>
            <a:off x="1500165" y="857232"/>
            <a:ext cx="59293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7157" y="3286125"/>
            <a:ext cx="82868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5" indent="-34290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00113" algn="l"/>
              </a:tabLs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¿</a:t>
            </a:r>
            <a:r>
              <a:rPr lang="es-ES" sz="2000" b="1" dirty="0"/>
              <a:t>Cual ha sido el presupuesto promedio anual de los últimos 3 años para realizar los eventos de la empresa?</a:t>
            </a:r>
          </a:p>
        </p:txBody>
      </p:sp>
      <p:pic>
        <p:nvPicPr>
          <p:cNvPr id="40964" name="Gráfico 2"/>
          <p:cNvPicPr>
            <a:picLocks noChangeArrowheads="1"/>
          </p:cNvPicPr>
          <p:nvPr/>
        </p:nvPicPr>
        <p:blipFill>
          <a:blip r:embed="rId3"/>
          <a:srcRect l="4015" t="7895" r="951" b="2631"/>
          <a:stretch>
            <a:fillRect/>
          </a:stretch>
        </p:blipFill>
        <p:spPr bwMode="auto">
          <a:xfrm>
            <a:off x="1857356" y="4000504"/>
            <a:ext cx="5072099" cy="2428892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" y="214291"/>
            <a:ext cx="8715404" cy="4525963"/>
          </a:xfrm>
        </p:spPr>
        <p:txBody>
          <a:bodyPr/>
          <a:lstStyle/>
          <a:p>
            <a:pPr marL="342900" lvl="5" indent="-342900" algn="just"/>
            <a:r>
              <a:rPr lang="es-ES" sz="2000" b="1" dirty="0">
                <a:solidFill>
                  <a:schemeClr val="tx1"/>
                </a:solidFill>
              </a:rPr>
              <a:t>¿</a:t>
            </a:r>
            <a:r>
              <a:rPr lang="es-ES" sz="2000" b="1" dirty="0" smtClean="0">
                <a:solidFill>
                  <a:schemeClr val="tx1"/>
                </a:solidFill>
              </a:rPr>
              <a:t>Estaría </a:t>
            </a:r>
            <a:r>
              <a:rPr lang="es-ES" sz="2000" b="1" dirty="0">
                <a:solidFill>
                  <a:schemeClr val="tx1"/>
                </a:solidFill>
              </a:rPr>
              <a:t>dispuesto a contratar una empresa organizadora integral de eventos que ofrezca el servicio de planeación, diseño, coordinación de todos los detalles de un evento; alquiler de equipos de </a:t>
            </a:r>
            <a:r>
              <a:rPr lang="es-ES" sz="2000" b="1" dirty="0" smtClean="0">
                <a:solidFill>
                  <a:schemeClr val="tx1"/>
                </a:solidFill>
              </a:rPr>
              <a:t>sonido, </a:t>
            </a:r>
            <a:r>
              <a:rPr lang="es-ES" sz="2000" b="1" dirty="0">
                <a:solidFill>
                  <a:schemeClr val="tx1"/>
                </a:solidFill>
              </a:rPr>
              <a:t>luces, pantallas gigantes y </a:t>
            </a:r>
            <a:r>
              <a:rPr lang="es-ES" sz="2000" b="1" dirty="0" smtClean="0">
                <a:solidFill>
                  <a:schemeClr val="tx1"/>
                </a:solidFill>
              </a:rPr>
              <a:t>accesorios, servicio </a:t>
            </a:r>
            <a:r>
              <a:rPr lang="es-ES" sz="2000" b="1" dirty="0">
                <a:solidFill>
                  <a:schemeClr val="tx1"/>
                </a:solidFill>
              </a:rPr>
              <a:t>de </a:t>
            </a:r>
            <a:r>
              <a:rPr lang="es-ES" sz="2000" b="1" dirty="0" smtClean="0">
                <a:solidFill>
                  <a:schemeClr val="tx1"/>
                </a:solidFill>
              </a:rPr>
              <a:t> catering, </a:t>
            </a:r>
            <a:r>
              <a:rPr lang="es-ES" sz="2000" b="1" dirty="0">
                <a:solidFill>
                  <a:schemeClr val="tx1"/>
                </a:solidFill>
              </a:rPr>
              <a:t>mesas, sillas, servicio de recepción, animación, decoración, florería, transporte, seguridad, etc. con el fin de obtener un evento único e inolvidable, con calidad en cada detalle creando el ambiente y espacio que su empresa necesite, todo esto en un solo contrato?</a:t>
            </a:r>
            <a:endParaRPr lang="es-EC" sz="2000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43009" name="Gráfico 1"/>
          <p:cNvPicPr>
            <a:picLocks noChangeArrowheads="1"/>
          </p:cNvPicPr>
          <p:nvPr/>
        </p:nvPicPr>
        <p:blipFill>
          <a:blip r:embed="rId2"/>
          <a:srcRect l="8791" t="5000" r="2198" b="5000"/>
          <a:stretch>
            <a:fillRect/>
          </a:stretch>
        </p:blipFill>
        <p:spPr bwMode="auto">
          <a:xfrm>
            <a:off x="1785918" y="3857628"/>
            <a:ext cx="5786479" cy="2571768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85730"/>
            <a:ext cx="8229600" cy="500066"/>
          </a:xfrm>
        </p:spPr>
        <p:txBody>
          <a:bodyPr>
            <a:normAutofit/>
          </a:bodyPr>
          <a:lstStyle/>
          <a:p>
            <a:pPr marL="342900" lvl="5" indent="-342900" algn="just"/>
            <a:r>
              <a:rPr lang="es-ES" sz="2000" b="1" dirty="0">
                <a:solidFill>
                  <a:schemeClr val="tx1"/>
                </a:solidFill>
              </a:rPr>
              <a:t>¿Cuánto estaría dispuesto a pagar por este servicio?</a:t>
            </a:r>
            <a:endParaRPr lang="es-EC" sz="2000" dirty="0">
              <a:solidFill>
                <a:schemeClr val="tx1"/>
              </a:solidFill>
            </a:endParaRPr>
          </a:p>
          <a:p>
            <a:endParaRPr lang="es-EC" sz="2000" dirty="0"/>
          </a:p>
        </p:txBody>
      </p:sp>
      <p:pic>
        <p:nvPicPr>
          <p:cNvPr id="41985" name="Gráfico 3"/>
          <p:cNvPicPr>
            <a:picLocks noChangeArrowheads="1"/>
          </p:cNvPicPr>
          <p:nvPr/>
        </p:nvPicPr>
        <p:blipFill>
          <a:blip r:embed="rId2"/>
          <a:srcRect l="4759" r="1656"/>
          <a:stretch>
            <a:fillRect/>
          </a:stretch>
        </p:blipFill>
        <p:spPr bwMode="auto">
          <a:xfrm>
            <a:off x="2143108" y="928671"/>
            <a:ext cx="421484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57159" y="2643183"/>
            <a:ext cx="71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5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0113" algn="l"/>
              </a:tabLst>
            </a:pPr>
            <a:r>
              <a:rPr lang="es-ES" sz="2000" b="1" dirty="0"/>
              <a:t>¿Cual es el nivel de importancia de las siguientes  componentes del evento para su empresa?</a:t>
            </a:r>
          </a:p>
        </p:txBody>
      </p:sp>
      <p:pic>
        <p:nvPicPr>
          <p:cNvPr id="41987" name="Gráfico 5"/>
          <p:cNvPicPr>
            <a:picLocks noChangeArrowheads="1"/>
          </p:cNvPicPr>
          <p:nvPr/>
        </p:nvPicPr>
        <p:blipFill>
          <a:blip r:embed="rId3"/>
          <a:srcRect l="2713" t="7482" r="563" b="1202"/>
          <a:stretch>
            <a:fillRect/>
          </a:stretch>
        </p:blipFill>
        <p:spPr bwMode="auto">
          <a:xfrm>
            <a:off x="1928793" y="3571876"/>
            <a:ext cx="4500595" cy="1928826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29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5" y="428605"/>
            <a:ext cx="8229600" cy="868346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OBJETIVOS DEL PROYECTO</a:t>
            </a:r>
            <a:br>
              <a:rPr lang="es-EC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endParaRPr lang="es-EC" sz="2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42900" lvl="2" indent="-342900" algn="just"/>
            <a:r>
              <a:rPr lang="es-EC" sz="2800" b="1" dirty="0">
                <a:latin typeface="+mj-lt"/>
                <a:cs typeface="Arial" pitchFamily="34" charset="0"/>
              </a:rPr>
              <a:t>Objetivo General. </a:t>
            </a:r>
            <a:endParaRPr lang="es-EC" sz="2800" b="1" dirty="0" smtClean="0">
              <a:latin typeface="+mj-lt"/>
              <a:cs typeface="Arial" pitchFamily="34" charset="0"/>
            </a:endParaRPr>
          </a:p>
          <a:p>
            <a:pPr marL="342900" lvl="2" indent="-342900" algn="just">
              <a:buNone/>
            </a:pPr>
            <a:r>
              <a:rPr lang="es-EC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C" sz="2800" dirty="0" smtClean="0">
                <a:cs typeface="Arial" pitchFamily="34" charset="0"/>
              </a:rPr>
              <a:t>Determinar </a:t>
            </a:r>
            <a:r>
              <a:rPr lang="es-EC" sz="2800" dirty="0">
                <a:cs typeface="Arial" pitchFamily="34" charset="0"/>
              </a:rPr>
              <a:t>la factibilidad y  viabilidad económica de establecer </a:t>
            </a:r>
            <a:r>
              <a:rPr lang="es-EC" sz="2800" dirty="0" smtClean="0">
                <a:cs typeface="Arial" pitchFamily="34" charset="0"/>
              </a:rPr>
              <a:t>una organizadora </a:t>
            </a:r>
            <a:r>
              <a:rPr lang="es-EC" sz="2800" dirty="0">
                <a:cs typeface="Arial" pitchFamily="34" charset="0"/>
              </a:rPr>
              <a:t>de eventos empresariales en la ciudad de </a:t>
            </a:r>
            <a:r>
              <a:rPr lang="es-EC" sz="2800" dirty="0" smtClean="0">
                <a:cs typeface="Arial" pitchFamily="34" charset="0"/>
              </a:rPr>
              <a:t>Guayaquil.</a:t>
            </a:r>
            <a:endParaRPr lang="es-EC" sz="2800" b="1" dirty="0" smtClean="0">
              <a:cs typeface="Arial" pitchFamily="34" charset="0"/>
            </a:endParaRPr>
          </a:p>
          <a:p>
            <a:pPr marL="342900" lvl="2" indent="-342900"/>
            <a:endParaRPr lang="es-EC" sz="2800" b="1" dirty="0" smtClean="0">
              <a:cs typeface="Arial" pitchFamily="34" charset="0"/>
            </a:endParaRPr>
          </a:p>
          <a:p>
            <a:pPr marL="342900" lvl="2" indent="-342900"/>
            <a:endParaRPr lang="es-EC" sz="2800" b="1" dirty="0">
              <a:latin typeface="Arial" pitchFamily="34" charset="0"/>
              <a:cs typeface="Arial" pitchFamily="34" charset="0"/>
            </a:endParaRPr>
          </a:p>
          <a:p>
            <a:pPr marL="342900" lvl="2" indent="-342900"/>
            <a:r>
              <a:rPr lang="es-EC" sz="2800" b="1" dirty="0" smtClean="0">
                <a:latin typeface="+mj-lt"/>
                <a:cs typeface="Arial" pitchFamily="34" charset="0"/>
              </a:rPr>
              <a:t>Objetivos Específicos</a:t>
            </a:r>
          </a:p>
          <a:p>
            <a:pPr algn="just">
              <a:buFont typeface="Wingdings" pitchFamily="2" charset="2"/>
              <a:buChar char="Ø"/>
            </a:pPr>
            <a:r>
              <a:rPr lang="es-EC" sz="2800" dirty="0" smtClean="0">
                <a:cs typeface="Arial" pitchFamily="34" charset="0"/>
              </a:rPr>
              <a:t>Determinar </a:t>
            </a:r>
            <a:r>
              <a:rPr lang="es-EC" sz="2800" dirty="0">
                <a:cs typeface="Arial" pitchFamily="34" charset="0"/>
              </a:rPr>
              <a:t>el tamaño de la demanda a </a:t>
            </a:r>
            <a:r>
              <a:rPr lang="es-EC" sz="2800" dirty="0" smtClean="0">
                <a:cs typeface="Arial" pitchFamily="34" charset="0"/>
              </a:rPr>
              <a:t>satisfacer.</a:t>
            </a:r>
            <a:endParaRPr lang="es-EC" sz="28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C" sz="2800" dirty="0" smtClean="0">
                <a:cs typeface="Arial" pitchFamily="34" charset="0"/>
              </a:rPr>
              <a:t>Determinar </a:t>
            </a:r>
            <a:r>
              <a:rPr lang="es-EC" sz="2800" dirty="0">
                <a:cs typeface="Arial" pitchFamily="34" charset="0"/>
              </a:rPr>
              <a:t>el monto de inversión necesario, los costos para el desarrollo e implementación del servicio y el tiempo que tomará recuperar la inversión.</a:t>
            </a:r>
          </a:p>
          <a:p>
            <a:pPr algn="just">
              <a:buFont typeface="Wingdings" pitchFamily="2" charset="2"/>
              <a:buChar char="Ø"/>
            </a:pPr>
            <a:r>
              <a:rPr lang="es-EC" sz="2800" dirty="0" smtClean="0">
                <a:cs typeface="Arial" pitchFamily="34" charset="0"/>
              </a:rPr>
              <a:t>Determinar </a:t>
            </a:r>
            <a:r>
              <a:rPr lang="es-EC" sz="2800" dirty="0">
                <a:cs typeface="Arial" pitchFamily="34" charset="0"/>
              </a:rPr>
              <a:t>y establecer estrategias para la comercialización de nuestro </a:t>
            </a:r>
            <a:r>
              <a:rPr lang="es-EC" sz="2800" dirty="0" smtClean="0">
                <a:cs typeface="Arial" pitchFamily="34" charset="0"/>
              </a:rPr>
              <a:t>servicio.</a:t>
            </a:r>
            <a:endParaRPr lang="es-EC" sz="2800" dirty="0">
              <a:cs typeface="Arial" pitchFamily="34" charset="0"/>
            </a:endParaRPr>
          </a:p>
          <a:p>
            <a:pPr marL="342900" lvl="2" indent="-342900">
              <a:buFont typeface="Wingdings" pitchFamily="2" charset="2"/>
              <a:buChar char="Ø"/>
            </a:pPr>
            <a:endParaRPr lang="es-EC" sz="2800" b="1" dirty="0"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es-EC" sz="2000" b="1" dirty="0" smtClean="0"/>
          </a:p>
          <a:p>
            <a:pPr marL="342900" lvl="2" indent="-342900"/>
            <a:endParaRPr lang="es-EC" sz="2000" dirty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LAS CINCO FUERZAS PORTER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229600" cy="232886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ES" b="1" dirty="0" smtClean="0"/>
              <a:t>Grado de rivalidad entre los competidores actuales</a:t>
            </a:r>
          </a:p>
          <a:p>
            <a:pPr algn="just">
              <a:buNone/>
            </a:pPr>
            <a:r>
              <a:rPr lang="es-ES" dirty="0" smtClean="0"/>
              <a:t>No existe un líder definido</a:t>
            </a:r>
          </a:p>
          <a:p>
            <a:pPr algn="just">
              <a:buNone/>
            </a:pPr>
            <a:r>
              <a:rPr lang="es-ES" dirty="0" smtClean="0"/>
              <a:t>Tipos de estrategias : </a:t>
            </a:r>
            <a:endParaRPr lang="es-EC" dirty="0" smtClean="0"/>
          </a:p>
          <a:p>
            <a:pPr lvl="0" algn="just"/>
            <a:r>
              <a:rPr lang="es-ES" dirty="0" smtClean="0"/>
              <a:t>Diferenciarse con servicios especializados</a:t>
            </a:r>
            <a:endParaRPr lang="es-EC" dirty="0" smtClean="0"/>
          </a:p>
          <a:p>
            <a:pPr lvl="0" algn="just"/>
            <a:r>
              <a:rPr lang="es-ES" dirty="0" smtClean="0"/>
              <a:t>Colaborar, entre competidores.</a:t>
            </a:r>
            <a:endParaRPr lang="es-EC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4097" name="Diagrama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52482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LAS CINCO FUERZAS PORTER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>
            <a:normAutofit fontScale="92500"/>
          </a:bodyPr>
          <a:lstStyle/>
          <a:p>
            <a:pPr marL="342900" lvl="2" indent="-342900">
              <a:buNone/>
            </a:pPr>
            <a:r>
              <a:rPr lang="es-ES" sz="2400" b="1" dirty="0" smtClean="0"/>
              <a:t>Proveedores</a:t>
            </a:r>
            <a:endParaRPr lang="es-EC" sz="2400" dirty="0" smtClean="0"/>
          </a:p>
          <a:p>
            <a:pPr algn="just"/>
            <a:r>
              <a:rPr lang="es-ES" dirty="0" smtClean="0"/>
              <a:t>En general los proveedores tienen un bajo poder de negociación en el mercado, debido a la diversidad y variedad de opciones en cuanto a insumos y servicios.</a:t>
            </a:r>
          </a:p>
          <a:p>
            <a:pPr algn="just"/>
            <a:r>
              <a:rPr lang="es-ES" dirty="0" smtClean="0"/>
              <a:t>Los proveedores de espacios físicos como salones y recepciones tienen poder de negociación alto.</a:t>
            </a:r>
          </a:p>
          <a:p>
            <a:pPr>
              <a:buNone/>
            </a:pPr>
            <a:r>
              <a:rPr lang="es-ES" b="1" dirty="0" smtClean="0"/>
              <a:t>Competencia Indirecta (Sustitutos)</a:t>
            </a:r>
          </a:p>
          <a:p>
            <a:pPr algn="just"/>
            <a:r>
              <a:rPr lang="es-ES" dirty="0" smtClean="0"/>
              <a:t>Servicios similares  al montaje de eventos, organizadoras de eventos exclusivamente sociales o  agencias de publicidad(precios son muy altos)</a:t>
            </a:r>
          </a:p>
          <a:p>
            <a:pPr algn="just"/>
            <a:r>
              <a:rPr lang="es-ES" dirty="0" smtClean="0"/>
              <a:t>La falta de experiencia, hace que se retrasen en las actividades planificadas o se sobrepasen del presupuesto.</a:t>
            </a:r>
            <a:endParaRPr lang="es-EC" dirty="0" smtClean="0"/>
          </a:p>
          <a:p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 lvl="0">
              <a:buNone/>
            </a:pP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LAS CINCO FUERZAS PORTER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342900" lvl="2" indent="-342900" algn="just">
              <a:buNone/>
            </a:pPr>
            <a:r>
              <a:rPr lang="es-ES" sz="2400" b="1" dirty="0" smtClean="0"/>
              <a:t>Clientes</a:t>
            </a:r>
            <a:endParaRPr lang="es-EC" sz="2400" dirty="0" smtClean="0"/>
          </a:p>
          <a:p>
            <a:pPr algn="just"/>
            <a:r>
              <a:rPr lang="es-EC" dirty="0" smtClean="0"/>
              <a:t>El poder de los clientes en el mercado es bajo ya que no tienen muchas opciones para elegir por un servicio profesional y completo de organización de eventos.</a:t>
            </a:r>
          </a:p>
          <a:p>
            <a:pPr algn="just"/>
            <a:endParaRPr lang="es-EC" dirty="0" smtClean="0"/>
          </a:p>
          <a:p>
            <a:pPr marL="342900" lvl="2" indent="-342900" algn="just">
              <a:buNone/>
            </a:pPr>
            <a:r>
              <a:rPr lang="es-ES" sz="2400" b="1" dirty="0" smtClean="0"/>
              <a:t>Barreras de entrada</a:t>
            </a:r>
          </a:p>
          <a:p>
            <a:pPr marL="342900" lvl="2" indent="-342900" algn="just"/>
            <a:r>
              <a:rPr lang="es-ES" sz="2400" dirty="0" smtClean="0"/>
              <a:t>Consideramos que la principal barrera será el prototipo del capital humano y la calidad de los proveedores que se escojan para la puesta en marcha del proyecto.</a:t>
            </a:r>
          </a:p>
          <a:p>
            <a:pPr marL="342900" lvl="2" indent="-342900" algn="just"/>
            <a:r>
              <a:rPr lang="es-ES" sz="2400" dirty="0" smtClean="0"/>
              <a:t>No posee barreras legales, ni fallas de mercado como oligopolios, la experiencia directa es el único medio de aprendizaje.</a:t>
            </a:r>
            <a:endParaRPr lang="es-EC" sz="2400" dirty="0" smtClean="0"/>
          </a:p>
          <a:p>
            <a:pPr marL="342900" lvl="2" indent="-342900">
              <a:buNone/>
            </a:pPr>
            <a:endParaRPr lang="es-EC" sz="2000" dirty="0" smtClean="0"/>
          </a:p>
          <a:p>
            <a:pPr marL="342900" lvl="2" indent="-342900">
              <a:buNone/>
            </a:pPr>
            <a:endParaRPr lang="es-EC" sz="2000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3184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C" b="1" dirty="0" smtClean="0">
                <a:latin typeface="+mj-lt"/>
              </a:rPr>
              <a:t> </a:t>
            </a:r>
            <a:r>
              <a:rPr lang="es-ES" sz="2200" b="1" dirty="0" smtClean="0">
                <a:latin typeface="+mj-lt"/>
              </a:rPr>
              <a:t>MATRIZ BCG</a:t>
            </a:r>
            <a:r>
              <a:rPr lang="es-EC" sz="2200" dirty="0"/>
              <a:t/>
            </a:r>
            <a:br>
              <a:rPr lang="es-EC" sz="2200" dirty="0"/>
            </a:br>
            <a:endParaRPr lang="es-EC" sz="2200" dirty="0"/>
          </a:p>
        </p:txBody>
      </p:sp>
      <p:pic>
        <p:nvPicPr>
          <p:cNvPr id="6145" name="Imagen 22"/>
          <p:cNvPicPr>
            <a:picLocks noChangeAspect="1" noChangeArrowheads="1"/>
          </p:cNvPicPr>
          <p:nvPr/>
        </p:nvPicPr>
        <p:blipFill>
          <a:blip r:embed="rId2"/>
          <a:srcRect r="4286" b="3796"/>
          <a:stretch>
            <a:fillRect/>
          </a:stretch>
        </p:blipFill>
        <p:spPr bwMode="auto">
          <a:xfrm>
            <a:off x="2643174" y="571480"/>
            <a:ext cx="3214711" cy="249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314324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MATRIZ DE IMPLICACION</a:t>
            </a:r>
            <a:r>
              <a:rPr kumimoji="0" lang="es-EC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C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s-EC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3108" y="3643314"/>
          <a:ext cx="4724400" cy="1899450"/>
        </p:xfrm>
        <a:graphic>
          <a:graphicData uri="http://schemas.openxmlformats.org/drawingml/2006/table">
            <a:tbl>
              <a:tblPr/>
              <a:tblGrid>
                <a:gridCol w="394335"/>
                <a:gridCol w="2194560"/>
                <a:gridCol w="2135505"/>
              </a:tblGrid>
              <a:tr h="675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APREHENSIÓN INTELECTUAL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APREHESIÓN EMOCIONAL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7540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FUERTE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APREDINZAJE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(entender, sentir y hacer)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AFECTIVIDAD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(sentir, entender y hacer)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655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DEBIL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RUTINA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(hacer, entender y sentir)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HEDONISMO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(hacer, sentir y entender)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5" y="214290"/>
            <a:ext cx="8229600" cy="654032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b="1" dirty="0" smtClean="0">
                <a:latin typeface="+mn-lt"/>
              </a:rPr>
              <a:t>MACRO-SEGMENTACIÓN</a:t>
            </a:r>
            <a:r>
              <a:rPr lang="es-EC" dirty="0" smtClean="0">
                <a:latin typeface="+mn-lt"/>
              </a:rPr>
              <a:t/>
            </a:r>
            <a:br>
              <a:rPr lang="es-EC" dirty="0" smtClean="0">
                <a:latin typeface="+mn-lt"/>
              </a:rPr>
            </a:br>
            <a:endParaRPr lang="es-EC" dirty="0">
              <a:latin typeface="+mn-lt"/>
            </a:endParaRPr>
          </a:p>
        </p:txBody>
      </p:sp>
      <p:pic>
        <p:nvPicPr>
          <p:cNvPr id="5121" name="Imagen 48"/>
          <p:cNvPicPr>
            <a:picLocks noChangeAspect="1" noChangeArrowheads="1"/>
          </p:cNvPicPr>
          <p:nvPr/>
        </p:nvPicPr>
        <p:blipFill>
          <a:blip r:embed="rId2"/>
          <a:srcRect r="640" b="2439"/>
          <a:stretch>
            <a:fillRect/>
          </a:stretch>
        </p:blipFill>
        <p:spPr bwMode="auto">
          <a:xfrm>
            <a:off x="2357422" y="714356"/>
            <a:ext cx="464347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42911" y="364331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spcBef>
                <a:spcPct val="0"/>
              </a:spcBef>
            </a:pPr>
            <a:r>
              <a:rPr lang="es-ES" b="1" kern="0" dirty="0" smtClean="0">
                <a:solidFill>
                  <a:sysClr val="windowText" lastClr="000000"/>
                </a:solidFill>
              </a:rPr>
              <a:t>MICRO-SEGMENTACIÓN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57291" y="4000504"/>
            <a:ext cx="68580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Localización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En la ciudad de Guayaquil y sus alrededores.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Tamaño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Empresas medianas y grandes.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Tipo capital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Públicas y privadas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Intereses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Eventos de carácter social, reuniones, congresos, seminarios, fiestas, convenciones, lanzamientos, exposiciones.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86742" cy="48896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ESTIMACIÓN DEL MERCADO OBJETIVO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596" y="1214422"/>
          <a:ext cx="8072495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1" y="142852"/>
            <a:ext cx="8215371" cy="57150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Estimación de Ingresos en el Mercado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000100" y="785794"/>
          <a:ext cx="7572428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1" y="274638"/>
            <a:ext cx="7901015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Estimación de eventos anuales 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b="1" dirty="0" smtClean="0">
                <a:solidFill>
                  <a:schemeClr val="tx1"/>
                </a:solidFill>
              </a:rPr>
              <a:t>Tdiseño Eventos Cía.. Ltda..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596" y="2071679"/>
          <a:ext cx="8229600" cy="248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7" y="3500438"/>
            <a:ext cx="8358247" cy="1143000"/>
          </a:xfrm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/>
                </a:solidFill>
              </a:rPr>
              <a:t>MARKETING </a:t>
            </a:r>
            <a:br>
              <a:rPr lang="es-ES" sz="8800" b="1" dirty="0" smtClean="0">
                <a:solidFill>
                  <a:schemeClr val="tx1"/>
                </a:solidFill>
              </a:rPr>
            </a:br>
            <a:r>
              <a:rPr lang="es-ES" sz="8800" b="1" dirty="0" smtClean="0">
                <a:solidFill>
                  <a:schemeClr val="tx1"/>
                </a:solidFill>
              </a:rPr>
              <a:t>MIX</a:t>
            </a:r>
            <a:endParaRPr lang="es-EC" sz="8800" b="1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38</a:t>
            </a:fld>
            <a:endParaRPr lang="es-EC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2800" b="1" dirty="0">
                <a:latin typeface="+mj-lt"/>
              </a:rPr>
              <a:t>MARKETING MIX.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42911" y="3286124"/>
          <a:ext cx="8229600" cy="292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571612"/>
            <a:ext cx="68580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>
                <a:latin typeface="+mj-lt"/>
                <a:ea typeface="Calibri" pitchFamily="34" charset="0"/>
                <a:cs typeface="Arial" pitchFamily="34" charset="0"/>
              </a:rPr>
              <a:t>Servicio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Diseñar, Planear y Organizar el evento </a:t>
            </a:r>
            <a:r>
              <a:rPr lang="es-ES" sz="2000" dirty="0" smtClean="0">
                <a:cs typeface="Arial" pitchFamily="34" charset="0"/>
              </a:rPr>
              <a:t>, en el  tiempo y la forma que fue estipulado por el cliente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39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7" y="1571612"/>
            <a:ext cx="7467600" cy="2643206"/>
          </a:xfrm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/>
                </a:solidFill>
              </a:rPr>
              <a:t>La </a:t>
            </a:r>
            <a:br>
              <a:rPr lang="es-ES" sz="8800" b="1" dirty="0" smtClean="0">
                <a:solidFill>
                  <a:schemeClr val="tx1"/>
                </a:solidFill>
              </a:rPr>
            </a:br>
            <a:r>
              <a:rPr lang="es-ES" sz="9600" b="1" dirty="0" smtClean="0">
                <a:solidFill>
                  <a:schemeClr val="tx1"/>
                </a:solidFill>
              </a:rPr>
              <a:t>empresa</a:t>
            </a:r>
            <a:r>
              <a:rPr lang="es-ES" sz="8800" b="1" dirty="0" smtClean="0">
                <a:solidFill>
                  <a:schemeClr val="tx1"/>
                </a:solidFill>
              </a:rPr>
              <a:t> </a:t>
            </a:r>
            <a:endParaRPr lang="es-EC" sz="8800" b="1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</a:t>
            </a:fld>
            <a:endParaRPr lang="es-EC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MARKETING MIX.</a:t>
            </a:r>
            <a:r>
              <a:rPr lang="es-EC" sz="1800" dirty="0" smtClean="0">
                <a:solidFill>
                  <a:schemeClr val="tx1"/>
                </a:solidFill>
              </a:rPr>
              <a:t/>
            </a:r>
            <a:br>
              <a:rPr lang="es-EC" sz="1800" dirty="0" smtClean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3300" b="1" dirty="0" smtClean="0"/>
              <a:t>Servicio</a:t>
            </a:r>
          </a:p>
          <a:p>
            <a:pPr algn="just"/>
            <a:r>
              <a:rPr lang="es-ES" b="1" dirty="0" smtClean="0"/>
              <a:t>Eventos Sociales</a:t>
            </a:r>
          </a:p>
          <a:p>
            <a:pPr algn="just">
              <a:buNone/>
            </a:pPr>
            <a:r>
              <a:rPr lang="es-ES" dirty="0" smtClean="0"/>
              <a:t>	Eventos de integración, aniversarios de empresa, reconocimientos, Fiestas navideñas.</a:t>
            </a:r>
          </a:p>
          <a:p>
            <a:pPr algn="just">
              <a:buNone/>
            </a:pPr>
            <a:endParaRPr lang="es-ES" b="1" dirty="0" smtClean="0"/>
          </a:p>
          <a:p>
            <a:pPr algn="just"/>
            <a:r>
              <a:rPr lang="es-ES" b="1" dirty="0" smtClean="0"/>
              <a:t>Capacitaciones, seminarios, exposiciones  y congresos</a:t>
            </a:r>
          </a:p>
          <a:p>
            <a:pPr algn="just">
              <a:buNone/>
            </a:pPr>
            <a:r>
              <a:rPr lang="es-ES" dirty="0" smtClean="0"/>
              <a:t>	eventos dirigidos principalmente al personal de la empresa.</a:t>
            </a:r>
          </a:p>
          <a:p>
            <a:pPr algn="just">
              <a:buNone/>
            </a:pPr>
            <a:r>
              <a:rPr lang="es-ES" dirty="0" smtClean="0"/>
              <a:t>	en algunos casos es el servicio que ofrece nuestro cliente en el mercado, consultoras, institutos educativos.</a:t>
            </a:r>
          </a:p>
          <a:p>
            <a:pPr algn="just">
              <a:buNone/>
            </a:pPr>
            <a:endParaRPr lang="es-ES" b="1" dirty="0" smtClean="0"/>
          </a:p>
          <a:p>
            <a:pPr lvl="0" algn="just"/>
            <a:r>
              <a:rPr lang="es-ES" b="1" dirty="0" smtClean="0"/>
              <a:t>Lanzamientos de producto</a:t>
            </a:r>
          </a:p>
          <a:p>
            <a:pPr algn="just">
              <a:buNone/>
            </a:pPr>
            <a:r>
              <a:rPr lang="es-ES" dirty="0" smtClean="0"/>
              <a:t>	Los lanzamientos de nuevos productos, nuevas líneas, nuevas marcas, fusiones o inauguraciones.</a:t>
            </a:r>
            <a:endParaRPr lang="es-EC" dirty="0" smtClean="0"/>
          </a:p>
          <a:p>
            <a:pPr lvl="0"/>
            <a:endParaRPr lang="es-ES" b="1" dirty="0" smtClean="0"/>
          </a:p>
          <a:p>
            <a:pPr lvl="0">
              <a:buNone/>
            </a:pPr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MARKETING MIX.</a:t>
            </a:r>
            <a:r>
              <a:rPr lang="es-EC" sz="1600" dirty="0" smtClean="0">
                <a:solidFill>
                  <a:schemeClr val="tx1"/>
                </a:solidFill>
              </a:rPr>
              <a:t/>
            </a:r>
            <a:br>
              <a:rPr lang="es-EC" sz="1600" dirty="0" smtClean="0">
                <a:solidFill>
                  <a:schemeClr val="tx1"/>
                </a:solidFill>
              </a:rPr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C" sz="2800" b="1" dirty="0" smtClean="0"/>
              <a:t>Servicio</a:t>
            </a:r>
          </a:p>
          <a:p>
            <a:pPr marL="0" indent="0" algn="just">
              <a:buNone/>
            </a:pPr>
            <a:r>
              <a:rPr lang="es-ES" dirty="0" smtClean="0"/>
              <a:t>Los servicios que se van a proporcionar en el evento serán:</a:t>
            </a:r>
            <a:endParaRPr lang="es-EC" dirty="0" smtClean="0"/>
          </a:p>
          <a:p>
            <a:pPr lvl="0" algn="just"/>
            <a:r>
              <a:rPr lang="es-ES" dirty="0" smtClean="0"/>
              <a:t>El diseño de los interiores del lugar</a:t>
            </a:r>
            <a:endParaRPr lang="es-EC" dirty="0" smtClean="0"/>
          </a:p>
          <a:p>
            <a:pPr lvl="0" algn="just"/>
            <a:r>
              <a:rPr lang="es-ES" dirty="0" smtClean="0"/>
              <a:t>La ambientación, </a:t>
            </a:r>
            <a:endParaRPr lang="es-EC" dirty="0" smtClean="0"/>
          </a:p>
          <a:p>
            <a:pPr marL="0" lvl="0" indent="0" algn="just">
              <a:tabLst>
                <a:tab pos="0" algn="l"/>
              </a:tabLst>
            </a:pPr>
            <a:r>
              <a:rPr lang="es-ES" dirty="0" smtClean="0"/>
              <a:t>Control del evento</a:t>
            </a:r>
            <a:endParaRPr lang="es-EC" dirty="0" smtClean="0"/>
          </a:p>
          <a:p>
            <a:pPr lvl="0" algn="just"/>
            <a:r>
              <a:rPr lang="es-ES" dirty="0" smtClean="0"/>
              <a:t>Meseros si es necesario, entre otros.</a:t>
            </a:r>
          </a:p>
          <a:p>
            <a:pPr>
              <a:buNone/>
            </a:pPr>
            <a:r>
              <a:rPr lang="es-ES" dirty="0" smtClean="0"/>
              <a:t>	</a:t>
            </a:r>
          </a:p>
          <a:p>
            <a:pPr marL="0" indent="0" algn="just">
              <a:buNone/>
            </a:pPr>
            <a:r>
              <a:rPr lang="es-ES" dirty="0" smtClean="0"/>
              <a:t>Otros requerimientos del evento serán subcontratados a proveedores especializados, con un servicio completo y con altos estándares de calidad. </a:t>
            </a:r>
          </a:p>
          <a:p>
            <a:pPr lvl="0">
              <a:buNone/>
            </a:pP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MARKETING MIX.</a:t>
            </a:r>
            <a:r>
              <a:rPr lang="es-EC" sz="1600" dirty="0" smtClean="0">
                <a:solidFill>
                  <a:schemeClr val="tx1"/>
                </a:solidFill>
              </a:rPr>
              <a:t/>
            </a:r>
            <a:br>
              <a:rPr lang="es-EC" sz="1600" dirty="0" smtClean="0">
                <a:solidFill>
                  <a:schemeClr val="tx1"/>
                </a:solidFill>
              </a:rPr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2800" b="1" dirty="0" smtClean="0"/>
              <a:t>Servicio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Proveedores.</a:t>
            </a:r>
            <a:endParaRPr lang="es-ES" dirty="0" smtClean="0"/>
          </a:p>
          <a:p>
            <a:pPr marL="0" lvl="0" indent="0" algn="just">
              <a:buNone/>
            </a:pPr>
            <a:r>
              <a:rPr lang="es-ES" dirty="0" smtClean="0"/>
              <a:t>Mantelería</a:t>
            </a:r>
            <a:r>
              <a:rPr lang="es-EC" dirty="0" smtClean="0"/>
              <a:t>, </a:t>
            </a:r>
            <a:r>
              <a:rPr lang="es-ES" dirty="0" smtClean="0"/>
              <a:t>Mobiliario, Alimentos</a:t>
            </a:r>
            <a:r>
              <a:rPr lang="es-EC" dirty="0" smtClean="0"/>
              <a:t>, </a:t>
            </a:r>
            <a:r>
              <a:rPr lang="es-ES" dirty="0" smtClean="0"/>
              <a:t>Bebidas</a:t>
            </a:r>
            <a:r>
              <a:rPr lang="es-EC" dirty="0" smtClean="0"/>
              <a:t>, </a:t>
            </a:r>
            <a:r>
              <a:rPr lang="es-ES" dirty="0" smtClean="0"/>
              <a:t>Iluminación</a:t>
            </a:r>
            <a:r>
              <a:rPr lang="es-EC" dirty="0" smtClean="0"/>
              <a:t>, </a:t>
            </a:r>
            <a:r>
              <a:rPr lang="es-ES" dirty="0" smtClean="0"/>
              <a:t>Música</a:t>
            </a:r>
            <a:r>
              <a:rPr lang="es-EC" dirty="0" smtClean="0"/>
              <a:t>, </a:t>
            </a:r>
            <a:r>
              <a:rPr lang="es-ES" dirty="0" smtClean="0"/>
              <a:t>Florería</a:t>
            </a:r>
            <a:r>
              <a:rPr lang="es-EC" dirty="0" smtClean="0"/>
              <a:t>, </a:t>
            </a:r>
            <a:r>
              <a:rPr lang="es-ES" dirty="0" smtClean="0"/>
              <a:t>Invitaciones</a:t>
            </a:r>
            <a:r>
              <a:rPr lang="es-EC" dirty="0" smtClean="0"/>
              <a:t>, </a:t>
            </a:r>
            <a:r>
              <a:rPr lang="es-ES" dirty="0" smtClean="0"/>
              <a:t>Recuerdos</a:t>
            </a:r>
            <a:r>
              <a:rPr lang="es-EC" dirty="0" smtClean="0"/>
              <a:t>, </a:t>
            </a:r>
            <a:r>
              <a:rPr lang="es-ES" dirty="0" smtClean="0"/>
              <a:t>Salones</a:t>
            </a:r>
            <a:r>
              <a:rPr lang="es-EC" dirty="0" smtClean="0"/>
              <a:t>, </a:t>
            </a:r>
            <a:r>
              <a:rPr lang="es-ES" dirty="0" smtClean="0"/>
              <a:t>Fotografía</a:t>
            </a:r>
            <a:r>
              <a:rPr lang="es-EC" dirty="0" smtClean="0"/>
              <a:t>, </a:t>
            </a:r>
            <a:r>
              <a:rPr lang="es-ES" dirty="0" smtClean="0"/>
              <a:t>Video</a:t>
            </a:r>
            <a:r>
              <a:rPr lang="es-EC" dirty="0" smtClean="0"/>
              <a:t>, </a:t>
            </a:r>
            <a:r>
              <a:rPr lang="es-ES" dirty="0" smtClean="0"/>
              <a:t>Seguridad privada</a:t>
            </a:r>
            <a:r>
              <a:rPr lang="es-EC" dirty="0" smtClean="0"/>
              <a:t>,</a:t>
            </a:r>
            <a:r>
              <a:rPr lang="es-ES" dirty="0" smtClean="0"/>
              <a:t>Transporte</a:t>
            </a:r>
            <a:r>
              <a:rPr lang="es-EC" dirty="0" smtClean="0"/>
              <a:t>, </a:t>
            </a:r>
            <a:r>
              <a:rPr lang="es-ES" dirty="0" smtClean="0"/>
              <a:t>Animación, otros.</a:t>
            </a:r>
            <a:endParaRPr lang="es-EC" dirty="0" smtClean="0"/>
          </a:p>
          <a:p>
            <a:endParaRPr lang="es-EC" dirty="0" smtClean="0"/>
          </a:p>
          <a:p>
            <a:pPr marL="0" indent="0">
              <a:buNone/>
            </a:pPr>
            <a:r>
              <a:rPr lang="es-ES" dirty="0" smtClean="0"/>
              <a:t>TDISEÑO Eventos Cía.. Ltda.. es quien asume la responsabilidad total en el evento.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428628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solidFill>
                  <a:schemeClr val="tx1"/>
                </a:solidFill>
              </a:rPr>
              <a:t>PROCESO DE PRESTACION DEL SERVICIO</a:t>
            </a:r>
            <a:endParaRPr lang="es-EC" sz="2800" b="1" dirty="0">
              <a:solidFill>
                <a:schemeClr val="tx1"/>
              </a:solidFill>
            </a:endParaRP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/>
          <a:srcRect l="6956" t="922" r="6224" b="24619"/>
          <a:stretch>
            <a:fillRect/>
          </a:stretch>
        </p:blipFill>
        <p:spPr bwMode="auto">
          <a:xfrm>
            <a:off x="1071537" y="857232"/>
            <a:ext cx="657229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71472" y="448216"/>
          <a:ext cx="3959363" cy="6409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59363"/>
              </a:tblGrid>
              <a:tr h="142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LANZAMIENTOS  -  TIPO A</a:t>
                      </a:r>
                      <a:endParaRPr lang="es-EC" sz="1000" b="1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5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 CAPACIDAD:1000 PERSONAS</a:t>
                      </a:r>
                      <a:endParaRPr lang="es-EC" sz="1000" b="1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DESCRIPCIÓN</a:t>
                      </a:r>
                      <a:endParaRPr lang="es-EC" sz="1000" b="1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Piqueos: sal y dulce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Rollos de atún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Camarones apanados (SOL DE MANTA)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Langostinos apanados (SOL DE MANTA)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Alfajores(Dolupa)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Dulces Mil hojas (SWEET AND COFFE)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Trocitos de queso MOZARELA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Trocitos de Mortadela SIN GRASA PLUMRONSE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Besitos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Surtido de Caramelos (CONFITECA)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Surtido de Bombones (CONFITECA)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Bebidas: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Botellas de agua DASANI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Whisky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Jugos Naturales DEL VALLE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Gaseosa: Coca- cola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Guardias de Seguridad( MAC Security)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Mesero Hotel Hilton Colon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sillas Plásticas( PICCA)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Mesa Plásticas, Mantel y Cubre Mantel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Carpa 6X3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Carpa 3X3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Carpa 6X6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Decoración y Animación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Arreglos Florales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Luces Multicolores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 Alquiler de Tarima Metálica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Estribo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14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Arreglos con Globos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Cartillas con los nombres de los asistentes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  <a:tr h="2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Recepcionista en la puerta de entrada(Hilton)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6107" marR="46107" marT="0" marB="0" anchor="ctr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4786314" y="1857364"/>
          <a:ext cx="3282121" cy="45797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2121"/>
              </a:tblGrid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Animador Tipo A 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Modelos, Grupo de Baile Tipo A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Bar ténder Tipo A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local Tipo A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Equipo Audio Y video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23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Micrófonos inalámbricos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Infocus y Proyector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Parlantes 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DVD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23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/>
                        <a:t>PC y laptop(TECLADO, MOUSE, PEN DRIVE)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Pizarra Plegable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23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televisor pantalla plana(PLASMA LG 50 P.)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23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Alquiler de cables de audio y video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Material impreso y publicaciones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Tarjetas de Presentación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Cronograma del evento.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Material promocional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Llaveros(GUIMSA)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Adornos para celulares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23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Pulseras con nombre impreso del producto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Camisas con Logo del Producto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Extras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1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Fotógrafo Tipo A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23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Aire Acondicionado(8000 BT U GE)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  <a:tr h="23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 Alquiler de Transporte puerta a puerta</a:t>
                      </a:r>
                      <a:endParaRPr lang="es-EC" sz="900" b="0" i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009" marR="53009" marT="0" marB="0" anchor="ctr"/>
                </a:tc>
              </a:tr>
            </a:tbl>
          </a:graphicData>
        </a:graphic>
      </p:graphicFrame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28596" y="500043"/>
            <a:ext cx="7467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EJEMPLO EVENTO TIPO A</a:t>
            </a:r>
            <a:r>
              <a:rPr lang="es-EC" sz="1800" dirty="0" smtClean="0">
                <a:solidFill>
                  <a:schemeClr val="tx1"/>
                </a:solidFill>
              </a:rPr>
              <a:t/>
            </a:r>
            <a:br>
              <a:rPr lang="es-EC" sz="1800" dirty="0" smtClean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71472" y="1214422"/>
          <a:ext cx="3475372" cy="45726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75372"/>
              </a:tblGrid>
              <a:tr h="13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EVENTO SOCIAL </a:t>
                      </a:r>
                      <a:r>
                        <a:rPr lang="es-EC" sz="1200" dirty="0"/>
                        <a:t>TIPO B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OLIMPIADAS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n-lt"/>
                          <a:ea typeface="Calibri"/>
                          <a:cs typeface="Calibri"/>
                        </a:rPr>
                        <a:t>CAPACIDAD:</a:t>
                      </a:r>
                      <a:r>
                        <a:rPr lang="es-ES" sz="1200" baseline="0" dirty="0" smtClean="0">
                          <a:latin typeface="+mn-lt"/>
                          <a:ea typeface="Calibri"/>
                          <a:cs typeface="Calibri"/>
                        </a:rPr>
                        <a:t> 160 PERSONAS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DESCRIPCION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BUSQUEDA DEL TESORO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JUEGO DE HUEVO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PALO ENCEBADO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CARRERA DE SACOS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36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JUEZ SEMI-PROFESIOANAL PARA JUEGOS 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ARBITRO AMATEUR VOLLEY PLAYERO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MEDALLAS GRABADAS PARTICIPANTES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MEDALLAS GRABADAS 1ER PUESTO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36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MESA PLASTICAS </a:t>
                      </a:r>
                      <a:r>
                        <a:rPr lang="es-EC" sz="1200" dirty="0" smtClean="0"/>
                        <a:t>MANTEL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 </a:t>
                      </a:r>
                      <a:r>
                        <a:rPr lang="es-EC" sz="1200" dirty="0"/>
                        <a:t>Y CUBRE MANTEL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4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SILLAS PLASTICAS SIN BRAZOS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CARPA 6X3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CARPA 4X4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CARPA 3X3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CARPA 5X4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3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CARPA 6X6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0" y="2285992"/>
          <a:ext cx="3897647" cy="32197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97647"/>
              </a:tblGrid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MARCADOR DE </a:t>
                      </a:r>
                      <a:r>
                        <a:rPr lang="es-EC" sz="1200" dirty="0" smtClean="0"/>
                        <a:t>PUNTAJE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TEA OLIMPICA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SILUETA BAILARINA CAN CAN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SOMBREROS DE VAQUERO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PAÑUELOS DE VAQUERO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TORO MECANICO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FUTBOLIN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INVITACIONES IMPRESAS RECORTADAS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33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ALQ. EQ. AUDIO, 2 EQUIPOS </a:t>
                      </a:r>
                      <a:r>
                        <a:rPr lang="es-EC" sz="1200" dirty="0" smtClean="0"/>
                        <a:t>SEPARADOS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 </a:t>
                      </a:r>
                      <a:r>
                        <a:rPr lang="es-EC" sz="1200" dirty="0"/>
                        <a:t>MICROFONOS,ETC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MONTAJE Y DESMONTAJE 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MAQUINA REVELADO FOTOS KODAK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2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ANIMADOR(FRANCISCO PINARGOTI)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ALQUILER CLUB NAUTICO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  <a:tr h="11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BUS CAPACIDAD 40 PASJ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2392" marR="22392" marT="0" marB="0" anchor="b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71472" y="785795"/>
            <a:ext cx="7467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EJEMPLO EVENTO TIPO B</a:t>
            </a:r>
            <a:r>
              <a:rPr lang="es-EC" sz="1800" dirty="0" smtClean="0">
                <a:solidFill>
                  <a:schemeClr val="tx1"/>
                </a:solidFill>
              </a:rPr>
              <a:t/>
            </a:r>
            <a:br>
              <a:rPr lang="es-EC" sz="1800" dirty="0" smtClean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3" y="285728"/>
            <a:ext cx="7467600" cy="2968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EJEMPLO EVENTO TIPO C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285852" y="571480"/>
          <a:ext cx="2900649" cy="59828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00649"/>
              </a:tblGrid>
              <a:tr h="208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TIPO C- CAPACITACIONES</a:t>
                      </a:r>
                      <a:endParaRPr lang="es-EC" sz="1000" b="1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8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CAPACIDAD 90 Personas </a:t>
                      </a:r>
                      <a:endParaRPr lang="es-EC" sz="1000" b="1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8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DESARROLLO</a:t>
                      </a:r>
                      <a:endParaRPr lang="es-EC" sz="1000" b="1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Desayuno: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Café con leche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Café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Batido de banana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Pan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Queso Criollo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Almuerzo: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20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Arroz con ensalada de Verduras y pollo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Consomé de pollo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Merienda: 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Puré con pollo a la plancha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Bebidas: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Botellas de agua DASANI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20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Jugos Naturales DEL VALLE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Piqueos: sal y dulce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Rollos de atún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Camarones apanados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Mesero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sillas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Decoración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Iluminación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Fuerte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20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Recepcionista en la puerta de entrada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Ventiladores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local Tipo C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20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Equipo Audio Y video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Micrófonos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20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Infocus y Proyector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Parlantes 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  <a:tr h="12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PC y laptop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8159" marR="48159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929190" y="2285992"/>
          <a:ext cx="2432685" cy="32864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32685"/>
              </a:tblGrid>
              <a:tr h="26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televisor pantalla plana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3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Facilitador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3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Tipo C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6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Material Didáctico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6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Marcadores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3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bolígrafos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49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lápices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3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borradores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6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sacapuntas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3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liquipaper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6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Apuntador para facilitador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6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material impreso para la capacitación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3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Extras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6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Alquiler de cuadernos para apuntes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3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Fotógrafo Tipo C</a:t>
                      </a:r>
                      <a:endParaRPr lang="es-EC" sz="1000" b="0" i="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3"/>
            <a:ext cx="8229600" cy="703282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CARACTERISTICAS DEL SERVICIO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85861"/>
            <a:ext cx="8229600" cy="400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C" sz="2600" b="1" dirty="0" smtClean="0"/>
              <a:t>Logo 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55298" name="Imag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928803"/>
            <a:ext cx="2714644" cy="1490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71472" y="3929067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C" sz="2400" b="1" dirty="0" smtClean="0"/>
              <a:t>Ciclo de vida del Servicio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299" name="Imagen 102"/>
          <p:cNvPicPr>
            <a:picLocks noChangeAspect="1" noChangeArrowheads="1"/>
          </p:cNvPicPr>
          <p:nvPr/>
        </p:nvPicPr>
        <p:blipFill>
          <a:blip r:embed="rId3"/>
          <a:srcRect l="1404" t="3891" r="1746"/>
          <a:stretch>
            <a:fillRect/>
          </a:stretch>
        </p:blipFill>
        <p:spPr bwMode="auto">
          <a:xfrm>
            <a:off x="1928794" y="4572008"/>
            <a:ext cx="4357719" cy="17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MARKETING MIX.</a:t>
            </a:r>
            <a:r>
              <a:rPr lang="es-EC" sz="1600" dirty="0" smtClean="0">
                <a:solidFill>
                  <a:schemeClr val="tx1"/>
                </a:solidFill>
              </a:rPr>
              <a:t/>
            </a:r>
            <a:br>
              <a:rPr lang="es-EC" sz="1600" dirty="0" smtClean="0">
                <a:solidFill>
                  <a:schemeClr val="tx1"/>
                </a:solidFill>
              </a:rPr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/>
          <a:lstStyle/>
          <a:p>
            <a:pPr marL="342900" lvl="2" indent="-342900" algn="ctr">
              <a:buNone/>
            </a:pPr>
            <a:r>
              <a:rPr lang="es-ES" sz="2400" b="1" dirty="0" smtClean="0"/>
              <a:t>Precios</a:t>
            </a:r>
          </a:p>
          <a:p>
            <a:pPr marL="0" lvl="2" indent="0" algn="just">
              <a:buNone/>
            </a:pPr>
            <a:r>
              <a:rPr lang="es-ES" sz="2000" dirty="0" smtClean="0"/>
              <a:t>Los clientes aceptan precios altos, siempre y cuando exista variedad y calidad en el servicio.</a:t>
            </a:r>
          </a:p>
          <a:p>
            <a:pPr marL="0" lvl="2" indent="0" algn="just">
              <a:buNone/>
            </a:pPr>
            <a:endParaRPr lang="es-ES" sz="2000" dirty="0" smtClean="0"/>
          </a:p>
          <a:p>
            <a:pPr marL="0" lvl="2" indent="0" algn="just">
              <a:buNone/>
            </a:pPr>
            <a:r>
              <a:rPr lang="es-ES" sz="2000" dirty="0" smtClean="0"/>
              <a:t>El costo que se pagara a los proveedores por los bienes o servicios para realizar el evento será cubierto por los clientes, adicional se cobrara nuestra tarifa.</a:t>
            </a:r>
            <a:endParaRPr lang="es-EC" sz="2000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14480" y="3929066"/>
          <a:ext cx="5676902" cy="2232660"/>
        </p:xfrm>
        <a:graphic>
          <a:graphicData uri="http://schemas.openxmlformats.org/drawingml/2006/table">
            <a:tbl>
              <a:tblPr/>
              <a:tblGrid>
                <a:gridCol w="1528763"/>
                <a:gridCol w="2605088"/>
                <a:gridCol w="1543051"/>
              </a:tblGrid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Tipo 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Presupuesto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Tarifas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Mayor a $20.000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$          2.000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entre $10.000 y $20.000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$          1.500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menor a $10.000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$          1.000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MARKETING MIX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71868" y="1000109"/>
            <a:ext cx="1382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 indent="-342900" algn="ctr">
              <a:buNone/>
            </a:pPr>
            <a:r>
              <a:rPr lang="es-ES" sz="2400" b="1" dirty="0" smtClean="0"/>
              <a:t>Precios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49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928671"/>
            <a:ext cx="8305800" cy="628874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LA EMPRESA</a:t>
            </a:r>
            <a:endParaRPr lang="es-EC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629424" cy="4000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600" b="0" dirty="0" smtClean="0">
                <a:solidFill>
                  <a:schemeClr val="tx1"/>
                </a:solidFill>
              </a:rPr>
              <a:t>Tiene como fin la prestación del servicio de Organización de eventos, desde el diseño, planeación, control y cierre del evento. Ofrecerá un servicio completo y de calidad a cada uno de sus clientes, mediante el cual se busca satisfacer las necesidades de éstos. </a:t>
            </a:r>
          </a:p>
          <a:p>
            <a:pPr algn="just"/>
            <a:endParaRPr lang="es-ES" sz="2600" b="0" dirty="0" smtClean="0">
              <a:solidFill>
                <a:schemeClr val="tx1"/>
              </a:solidFill>
            </a:endParaRPr>
          </a:p>
          <a:p>
            <a:pPr algn="just"/>
            <a:r>
              <a:rPr lang="es-ES" sz="2600" b="0" dirty="0" smtClean="0">
                <a:solidFill>
                  <a:schemeClr val="tx1"/>
                </a:solidFill>
              </a:rPr>
              <a:t>Este servicio cumplirá todas las especificaciones del cliente y de lo que espera de su evento, nosotros nos encargamos de todos los detalles y confeccionamos un servicio personalizado, en el  tiempo y la forma que fue estipulado por el cliente.</a:t>
            </a:r>
            <a:endParaRPr lang="es-EC" sz="2600" b="0" dirty="0" smtClean="0">
              <a:solidFill>
                <a:schemeClr val="tx1"/>
              </a:solidFill>
            </a:endParaRPr>
          </a:p>
          <a:p>
            <a:endParaRPr lang="es-EC" b="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71473" y="1785927"/>
          <a:ext cx="3170240" cy="2126474"/>
        </p:xfrm>
        <a:graphic>
          <a:graphicData uri="http://schemas.openxmlformats.org/drawingml/2006/table">
            <a:tbl>
              <a:tblPr/>
              <a:tblGrid>
                <a:gridCol w="2106615"/>
                <a:gridCol w="1063625"/>
              </a:tblGrid>
              <a:tr h="2397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LANZAMIENTO – TIPO A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97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CAPACIDAD:1000 PERSONAS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Costo de los proveedores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$ 35,653.34 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Comisión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+mn-lt"/>
                          <a:ea typeface="Times New Roman"/>
                          <a:cs typeface="Calibri"/>
                        </a:rPr>
                        <a:t>$ 2,000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Subtotal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 $ 37,653.34 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IVA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  4,518.40 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Total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 $ 42,171.74 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786315" y="1785926"/>
          <a:ext cx="3422654" cy="2071702"/>
        </p:xfrm>
        <a:graphic>
          <a:graphicData uri="http://schemas.openxmlformats.org/drawingml/2006/table">
            <a:tbl>
              <a:tblPr/>
              <a:tblGrid>
                <a:gridCol w="2106615"/>
                <a:gridCol w="1316039"/>
              </a:tblGrid>
              <a:tr h="2757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EVENTO </a:t>
                      </a:r>
                      <a:r>
                        <a:rPr lang="es-ES" sz="1200" b="1" dirty="0" smtClean="0">
                          <a:latin typeface="+mn-lt"/>
                          <a:ea typeface="Times New Roman"/>
                          <a:cs typeface="Calibri"/>
                        </a:rPr>
                        <a:t>SOCIAL– </a:t>
                      </a: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TIPO B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57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CAPACIDAD: 157 PERSONAS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9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Costo de los proveedores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      10,071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Comisión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        </a:t>
                      </a:r>
                      <a:r>
                        <a:rPr lang="es-ES" sz="1200" dirty="0" smtClean="0">
                          <a:latin typeface="+mn-lt"/>
                          <a:ea typeface="Times New Roman"/>
                          <a:cs typeface="Calibri"/>
                        </a:rPr>
                        <a:t>1,500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Subtotal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 $       </a:t>
                      </a:r>
                      <a:r>
                        <a:rPr lang="es-ES" sz="1200" b="1" dirty="0" smtClean="0">
                          <a:latin typeface="+mn-lt"/>
                          <a:ea typeface="Times New Roman"/>
                          <a:cs typeface="Calibri"/>
                        </a:rPr>
                        <a:t>11,571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IVA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        </a:t>
                      </a:r>
                      <a:r>
                        <a:rPr lang="es-ES" sz="1200" dirty="0" smtClean="0">
                          <a:latin typeface="+mn-lt"/>
                          <a:ea typeface="Times New Roman"/>
                          <a:cs typeface="Calibri"/>
                        </a:rPr>
                        <a:t>1,735.65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Total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 $       </a:t>
                      </a:r>
                      <a:r>
                        <a:rPr lang="es-ES" sz="1200" b="1" dirty="0" smtClean="0">
                          <a:latin typeface="+mn-lt"/>
                          <a:ea typeface="Times New Roman"/>
                          <a:cs typeface="Calibri"/>
                        </a:rPr>
                        <a:t>13,306.65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071802" y="4500570"/>
          <a:ext cx="3071835" cy="1920654"/>
        </p:xfrm>
        <a:graphic>
          <a:graphicData uri="http://schemas.openxmlformats.org/drawingml/2006/table">
            <a:tbl>
              <a:tblPr/>
              <a:tblGrid>
                <a:gridCol w="1995488"/>
                <a:gridCol w="1076347"/>
              </a:tblGrid>
              <a:tr h="1937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CAPACITACIÓN – TIPO C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32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CAPACIDAD:90 PERSONAS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Costo de los proveedores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  6,750.80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Comisión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  1,000.00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Subtotal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 $   7,750.80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IVA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Times New Roman"/>
                          <a:cs typeface="Calibri"/>
                        </a:rPr>
                        <a:t> $       930.10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Total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Calibri"/>
                        </a:rPr>
                        <a:t> $   8,680.90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MARKETING MIX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71868" y="1000109"/>
            <a:ext cx="1382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 indent="-342900" algn="ctr">
              <a:buNone/>
            </a:pPr>
            <a:r>
              <a:rPr lang="es-ES" sz="2400" b="1" dirty="0" smtClean="0"/>
              <a:t>Precios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MARKETING MIX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484291"/>
            <a:ext cx="7467600" cy="437371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95250" algn="l"/>
              </a:tabLst>
            </a:pPr>
            <a:r>
              <a:rPr lang="es-ES" b="1" dirty="0" smtClean="0"/>
              <a:t>Distribución directa</a:t>
            </a:r>
          </a:p>
          <a:p>
            <a:pPr marL="0" indent="0" algn="just">
              <a:buNone/>
              <a:tabLst>
                <a:tab pos="95250" algn="l"/>
              </a:tabLst>
            </a:pPr>
            <a:r>
              <a:rPr lang="es-ES" dirty="0" smtClean="0"/>
              <a:t> Oficina en la ciudad de Guayaquil </a:t>
            </a:r>
          </a:p>
          <a:p>
            <a:pPr marL="0" indent="0" algn="just">
              <a:buNone/>
              <a:tabLst>
                <a:tab pos="95250" algn="l"/>
              </a:tabLst>
            </a:pPr>
            <a:endParaRPr lang="es-ES" dirty="0" smtClean="0"/>
          </a:p>
          <a:p>
            <a:pPr marL="0" indent="0" algn="just">
              <a:buNone/>
              <a:tabLst>
                <a:tab pos="95250" algn="l"/>
              </a:tabLst>
            </a:pPr>
            <a:r>
              <a:rPr lang="es-ES" b="1" dirty="0" smtClean="0"/>
              <a:t>Canal de ventas</a:t>
            </a:r>
          </a:p>
          <a:p>
            <a:pPr marL="0" indent="0" algn="just">
              <a:buNone/>
              <a:tabLst>
                <a:tab pos="95250" algn="l"/>
              </a:tabLst>
            </a:pPr>
            <a:r>
              <a:rPr lang="es-ES" dirty="0" smtClean="0"/>
              <a:t>Contacto presencial o telefónico con el Cliente, por parte del Área de Ventas-Diseño.</a:t>
            </a:r>
            <a:endParaRPr lang="es-EC" dirty="0" smtClean="0"/>
          </a:p>
          <a:p>
            <a:pPr marL="0" indent="0" algn="just">
              <a:buNone/>
              <a:tabLst>
                <a:tab pos="95250" algn="l"/>
              </a:tabLst>
            </a:pPr>
            <a:endParaRPr lang="es-EC" dirty="0" smtClean="0"/>
          </a:p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571869" y="1571612"/>
            <a:ext cx="1215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 indent="-342900" algn="ctr">
              <a:buNone/>
            </a:pPr>
            <a:r>
              <a:rPr lang="es-ES" sz="2800" b="1" dirty="0" smtClean="0"/>
              <a:t>Plaza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72547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200" b="1" dirty="0" smtClean="0">
                <a:latin typeface="+mj-lt"/>
              </a:rPr>
              <a:t>MARKETING MIX</a:t>
            </a:r>
            <a:r>
              <a:rPr lang="es-EC" sz="3200" b="1" dirty="0">
                <a:latin typeface="+mj-lt"/>
              </a:rPr>
              <a:t/>
            </a:r>
            <a:br>
              <a:rPr lang="es-EC" sz="3200" b="1" dirty="0">
                <a:latin typeface="+mj-lt"/>
              </a:rPr>
            </a:br>
            <a:endParaRPr lang="es-EC" sz="3200" b="1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Descuentos</a:t>
            </a:r>
          </a:p>
          <a:p>
            <a:r>
              <a:rPr lang="es-ES" sz="2000" dirty="0" smtClean="0"/>
              <a:t>Cliente fiel a la compañía</a:t>
            </a:r>
            <a:endParaRPr lang="es-EC" sz="2000" dirty="0" smtClean="0"/>
          </a:p>
          <a:p>
            <a:r>
              <a:rPr lang="es-ES" sz="2000" dirty="0" smtClean="0"/>
              <a:t>2% por pronto pago.</a:t>
            </a:r>
            <a:endParaRPr lang="es-EC" sz="2000" dirty="0" smtClean="0"/>
          </a:p>
          <a:p>
            <a:r>
              <a:rPr lang="es-ES" sz="2000" dirty="0" smtClean="0"/>
              <a:t>Según el monto y numero de eventos</a:t>
            </a:r>
            <a:r>
              <a:rPr lang="es-ES" dirty="0" smtClean="0"/>
              <a:t>.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3357562"/>
          <a:ext cx="6859262" cy="2381527"/>
        </p:xfrm>
        <a:graphic>
          <a:graphicData uri="http://schemas.openxmlformats.org/drawingml/2006/table">
            <a:tbl>
              <a:tblPr/>
              <a:tblGrid>
                <a:gridCol w="1201411"/>
                <a:gridCol w="1022985"/>
                <a:gridCol w="1124585"/>
                <a:gridCol w="1124585"/>
                <a:gridCol w="1124585"/>
                <a:gridCol w="1261111"/>
              </a:tblGrid>
              <a:tr h="421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MONTO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1 EVENTO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2 EVENTOS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3 EVENTOS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4 EVENTOS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&gt; 4 EVENTOS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2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&lt; $4000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0.00%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0.50%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1.00%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1.50%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$4000-$7000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0.50%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1.50%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$7000-$10000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1.25%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1.75%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$10000-13000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1.25%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1.50%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1.80%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$13000-16000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1.50%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1.75%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2.25%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$16000-20000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1.75%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2.25%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2.50%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Calibri"/>
                          <a:cs typeface="Calibri"/>
                        </a:rPr>
                        <a:t>&gt; $20000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1%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2.0%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2.5%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2.75%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Calibri"/>
                        </a:rPr>
                        <a:t>3%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071803" y="1000108"/>
            <a:ext cx="2226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 indent="-342900" algn="ctr">
              <a:buNone/>
            </a:pPr>
            <a:r>
              <a:rPr lang="es-ES" sz="2800" b="1" dirty="0" smtClean="0"/>
              <a:t>Promoción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9"/>
            <a:ext cx="7467600" cy="654032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Marketing mix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2000" dirty="0" smtClean="0"/>
              <a:t>Visita personal a clientes potenciales </a:t>
            </a:r>
          </a:p>
          <a:p>
            <a:pPr lvl="0" algn="just"/>
            <a:r>
              <a:rPr lang="es-ES" sz="2000" dirty="0" smtClean="0"/>
              <a:t>Publicación en guías de búsqueda: guía telefónica, revistas con enfoque empresarial, periódicos.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Marketing de boca en boca.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Páginas web. (site web de TDISEÑO Eventos Cía. Ltda., Facebook.com, eventosecuador.com )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Vallas informativas de publicidad presentadas en eventos.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Tarjetas de Presentación.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Plegables en medios de transporte  y en Establecimientos Comerciales.</a:t>
            </a:r>
            <a:endParaRPr lang="es-EC" sz="2000" dirty="0" smtClean="0"/>
          </a:p>
          <a:p>
            <a:pPr lvl="0" algn="just"/>
            <a:r>
              <a:rPr lang="es-ES" sz="2000" dirty="0" smtClean="0"/>
              <a:t>Entrega de volantes de publicidad e informativos</a:t>
            </a:r>
            <a:r>
              <a:rPr lang="es-ES" dirty="0" smtClean="0"/>
              <a:t>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571869" y="1000109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 indent="-342900" algn="ctr">
              <a:buNone/>
            </a:pPr>
            <a:r>
              <a:rPr lang="es-ES" sz="2400" b="1" dirty="0" smtClean="0"/>
              <a:t>Publicidad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s-ES" sz="2400" b="1" dirty="0">
                <a:latin typeface="+mn-lt"/>
              </a:rPr>
              <a:t>Estrategias de posicionamiento</a:t>
            </a:r>
            <a:r>
              <a:rPr lang="es-EC" sz="2400" dirty="0">
                <a:latin typeface="+mn-lt"/>
              </a:rPr>
              <a:t/>
            </a:r>
            <a:br>
              <a:rPr lang="es-EC" sz="2400" dirty="0">
                <a:latin typeface="+mn-lt"/>
              </a:rPr>
            </a:br>
            <a:endParaRPr lang="es-EC" sz="24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Una manera de posicionarnos en el mercado es teniendo un atributo especial como  la implantación de beneficios únicos de la marca y de la diferenciación respecto de la competencia que son la cualidades que poseemos en el diseño de sus eventos.</a:t>
            </a:r>
          </a:p>
          <a:p>
            <a:pPr algn="just">
              <a:buNone/>
            </a:pPr>
            <a:endParaRPr lang="es-EC" sz="2000" dirty="0" smtClean="0"/>
          </a:p>
          <a:p>
            <a:pPr algn="just"/>
            <a:r>
              <a:rPr lang="es-ES" sz="2000" dirty="0" smtClean="0"/>
              <a:t>La estrategia de posicionamiento de nuestra empresa será </a:t>
            </a:r>
            <a:r>
              <a:rPr lang="es-ES" sz="2000" b="1" i="1" dirty="0" smtClean="0"/>
              <a:t>“Para empresas que desean realizar un evento exclusivo e inolvidable, TDISEÑO Eventos Cía. Ltda.. lo hace realidad”</a:t>
            </a:r>
            <a:endParaRPr lang="es-EC" sz="2000" b="1" i="1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9"/>
            <a:ext cx="8329643" cy="5869006"/>
          </a:xfrm>
        </p:spPr>
        <p:txBody>
          <a:bodyPr>
            <a:normAutofit/>
          </a:bodyPr>
          <a:lstStyle/>
          <a:p>
            <a:pPr lvl="0"/>
            <a:r>
              <a:rPr lang="es-ES" sz="8800" b="1" dirty="0" smtClean="0">
                <a:solidFill>
                  <a:schemeClr val="tx1"/>
                </a:solidFill>
              </a:rPr>
              <a:t>ESTUDIO TECNICO</a:t>
            </a:r>
            <a:r>
              <a:rPr lang="es-EC" sz="8800" b="1" dirty="0" smtClean="0">
                <a:solidFill>
                  <a:schemeClr val="tx1"/>
                </a:solidFill>
              </a:rPr>
              <a:t/>
            </a:r>
            <a:br>
              <a:rPr lang="es-EC" sz="8800" b="1" dirty="0" smtClean="0">
                <a:solidFill>
                  <a:schemeClr val="tx1"/>
                </a:solidFill>
              </a:rPr>
            </a:br>
            <a:endParaRPr lang="es-EC" sz="8800" b="1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55</a:t>
            </a:fld>
            <a:endParaRPr lang="es-EC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0167" y="357166"/>
            <a:ext cx="6211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NECESIDADES DE  ACTIVOS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1214422"/>
            <a:ext cx="7467600" cy="4873752"/>
          </a:xfrm>
        </p:spPr>
        <p:txBody>
          <a:bodyPr/>
          <a:lstStyle/>
          <a:p>
            <a:pPr marL="342900" lvl="2" indent="-342900">
              <a:buNone/>
            </a:pPr>
            <a:r>
              <a:rPr lang="es-ES" sz="2400" b="1" dirty="0" smtClean="0"/>
              <a:t>Oficinas</a:t>
            </a:r>
            <a:endParaRPr lang="es-EC" sz="2400" dirty="0" smtClean="0"/>
          </a:p>
          <a:p>
            <a:r>
              <a:rPr lang="es-ES" dirty="0" smtClean="0"/>
              <a:t>Área  de 150 mt2</a:t>
            </a:r>
          </a:p>
          <a:p>
            <a:r>
              <a:rPr lang="es-ES" dirty="0" smtClean="0"/>
              <a:t>Sector Kennedy norte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Diseño de Oficina</a:t>
            </a:r>
          </a:p>
          <a:p>
            <a:endParaRPr lang="es-EC" dirty="0"/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2"/>
          <a:srcRect l="980" t="2097" r="2941" b="3526"/>
          <a:stretch>
            <a:fillRect/>
          </a:stretch>
        </p:blipFill>
        <p:spPr bwMode="auto">
          <a:xfrm>
            <a:off x="1000100" y="3714753"/>
            <a:ext cx="6643735" cy="276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1" y="357166"/>
            <a:ext cx="6829444" cy="57149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cap="none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NECESIDADES DE  ACTIVOS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7467600" cy="4873752"/>
          </a:xfrm>
        </p:spPr>
        <p:txBody>
          <a:bodyPr/>
          <a:lstStyle/>
          <a:p>
            <a:pPr marL="342900" lvl="2" indent="-342900">
              <a:buNone/>
            </a:pPr>
            <a:r>
              <a:rPr lang="es-ES" sz="2400" b="1" dirty="0" smtClean="0"/>
              <a:t>Muebles de oficina</a:t>
            </a:r>
            <a:r>
              <a:rPr lang="es-ES" b="1" dirty="0" smtClean="0"/>
              <a:t>		</a:t>
            </a:r>
            <a:r>
              <a:rPr lang="es-ES" sz="2400" b="1" dirty="0" smtClean="0"/>
              <a:t>Útiles de Oficina</a:t>
            </a:r>
            <a:endParaRPr lang="es-EC" sz="2400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4" y="1643050"/>
          <a:ext cx="4086226" cy="3486528"/>
        </p:xfrm>
        <a:graphic>
          <a:graphicData uri="http://schemas.openxmlformats.org/drawingml/2006/table">
            <a:tbl>
              <a:tblPr/>
              <a:tblGrid>
                <a:gridCol w="2840991"/>
                <a:gridCol w="1245235"/>
              </a:tblGrid>
              <a:tr h="1978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LISTADO - MUEBLES DE OFICINA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DESCRIPCION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CANTIDAD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Sillones ejecutivos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3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Sillas de trabajo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6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Sillas visitantes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16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Basurero metálico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10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Muebles recepción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2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Escritorios ejecutivo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1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Escritorios en l con cajonera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8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Mesa para reuniones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1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Archivadores aéreos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8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Archivadores verticales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2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Papelera metálica 2 servicios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10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Biblioteca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1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857752" y="1643050"/>
          <a:ext cx="3727158" cy="5108502"/>
        </p:xfrm>
        <a:graphic>
          <a:graphicData uri="http://schemas.openxmlformats.org/drawingml/2006/table">
            <a:tbl>
              <a:tblPr/>
              <a:tblGrid>
                <a:gridCol w="2500459"/>
                <a:gridCol w="1226699"/>
              </a:tblGrid>
              <a:tr h="1863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UTILES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DE OFICINA</a:t>
                      </a:r>
                      <a:endParaRPr lang="es-EC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4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DESCRIPCIÒN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CANTIDAD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HOJAS A4 500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CARPETAS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220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CLIPS*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GRAPADORAS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PERFORADORAS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PESTAÑAS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ADESIVOS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MARCADORES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LAPICES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PLUMAS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ESTILOGRAFOS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POST-IT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BANDEJAS ORGANIZADORAS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SELLOS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ORGANIZADOR DE SELLOS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ALMUADILLAS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AGENDAS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VITACORAS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3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cap="none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NECESIDADES DE  ACTIVOS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00100" y="3857628"/>
            <a:ext cx="7467600" cy="3259266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es-EC" sz="2000" b="1" dirty="0" smtClean="0"/>
              <a:t>Vehículos</a:t>
            </a:r>
          </a:p>
          <a:p>
            <a:pPr marL="0" indent="0" algn="just">
              <a:buNone/>
            </a:pPr>
            <a:r>
              <a:rPr lang="es-ES" sz="1800" dirty="0" smtClean="0"/>
              <a:t>Movilización  de los asesores de venta y diseño en las visitas a clientes, también el abastecimiento de suministros de oficinas, y las primeras cotizaciones con los proveedores.</a:t>
            </a:r>
            <a:endParaRPr lang="es-EC" sz="1800" dirty="0" smtClean="0"/>
          </a:p>
          <a:p>
            <a:endParaRPr lang="es-EC" dirty="0"/>
          </a:p>
        </p:txBody>
      </p:sp>
      <p:pic>
        <p:nvPicPr>
          <p:cNvPr id="7065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143512"/>
            <a:ext cx="4229100" cy="134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57225" y="571480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None/>
            </a:pPr>
            <a:r>
              <a:rPr lang="es-ES" sz="2000" b="1" dirty="0" smtClean="0"/>
              <a:t>Equipos de computación y comunicación </a:t>
            </a:r>
            <a:endParaRPr lang="es-EC" sz="2000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14546" y="928670"/>
          <a:ext cx="3836035" cy="2768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21535"/>
                <a:gridCol w="17145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EQUIPOS DE COMPUTACION Y COMUNICACIÓN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DESCRIPCION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CANTIDAD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Portátiles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Computadores de escritorio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Impresoras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Copiadoras, impresora y fax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Proyector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Teléfono convencional 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8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Teléfono central 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>
                <a:latin typeface="+mn-lt"/>
              </a:rPr>
              <a:t>NECESIDADES DE  RECURSOS HUMANOS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Asesor jurídico</a:t>
            </a:r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S" dirty="0" smtClean="0"/>
              <a:t>Encargado de dar el soporte en la estructuración de todos los componentes de los contratos con los clientes y los proveedores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Se lo contratará solo por servicios prestados es decir cuando se tenga que realizar contratos y en la constitución de la empresa.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59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es-EC" sz="2400" b="1" dirty="0">
                <a:cs typeface="Arial" pitchFamily="34" charset="0"/>
              </a:rPr>
              <a:t>Misión</a:t>
            </a:r>
            <a:endParaRPr lang="es-EC" sz="2400" dirty="0">
              <a:cs typeface="Arial" pitchFamily="34" charset="0"/>
            </a:endParaRPr>
          </a:p>
          <a:p>
            <a:pPr algn="just">
              <a:buNone/>
            </a:pPr>
            <a:r>
              <a:rPr lang="es-ES" sz="2000" dirty="0" smtClean="0">
                <a:cs typeface="Arial" pitchFamily="34" charset="0"/>
              </a:rPr>
              <a:t>	Crear </a:t>
            </a:r>
            <a:r>
              <a:rPr lang="es-ES" sz="2000" dirty="0">
                <a:cs typeface="Arial" pitchFamily="34" charset="0"/>
              </a:rPr>
              <a:t>una Organizadora de eventos corporativos que ofrezca un servicio de calidad, con atención, rápida, eficiente y </a:t>
            </a:r>
            <a:r>
              <a:rPr lang="es-ES" sz="2000" dirty="0" smtClean="0">
                <a:cs typeface="Arial" pitchFamily="34" charset="0"/>
              </a:rPr>
              <a:t>cordial, encaminando </a:t>
            </a:r>
            <a:r>
              <a:rPr lang="es-ES" sz="2000" dirty="0">
                <a:cs typeface="Arial" pitchFamily="34" charset="0"/>
              </a:rPr>
              <a:t>nuestras actividades  de organización, planeación y diseño  a la obtención de la total satisfacción de nuestros consumidores.  </a:t>
            </a:r>
            <a:endParaRPr lang="es-ES" sz="2000" dirty="0" smtClean="0">
              <a:cs typeface="Arial" pitchFamily="34" charset="0"/>
            </a:endParaRPr>
          </a:p>
          <a:p>
            <a:pPr>
              <a:buNone/>
            </a:pPr>
            <a:endParaRPr lang="es-ES" sz="2000" dirty="0" smtClean="0">
              <a:cs typeface="Arial" pitchFamily="34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r>
              <a:rPr lang="es-EC" sz="2400" b="1" dirty="0">
                <a:cs typeface="Arial" pitchFamily="34" charset="0"/>
              </a:rPr>
              <a:t>Visión</a:t>
            </a:r>
            <a:r>
              <a:rPr lang="es-ES" sz="2000" b="1" dirty="0">
                <a:cs typeface="Arial" pitchFamily="34" charset="0"/>
              </a:rPr>
              <a:t>	 </a:t>
            </a:r>
            <a:endParaRPr lang="es-EC" sz="2000" dirty="0">
              <a:cs typeface="Arial" pitchFamily="34" charset="0"/>
            </a:endParaRPr>
          </a:p>
          <a:p>
            <a:pPr>
              <a:buNone/>
            </a:pPr>
            <a:r>
              <a:rPr lang="es-ES" sz="2000" dirty="0" smtClean="0">
                <a:cs typeface="Arial" pitchFamily="34" charset="0"/>
              </a:rPr>
              <a:t>	Posicionar </a:t>
            </a:r>
            <a:r>
              <a:rPr lang="es-ES" sz="2000" dirty="0">
                <a:cs typeface="Arial" pitchFamily="34" charset="0"/>
              </a:rPr>
              <a:t>a la Organizadora de eventos como una empresa líder y símbolo de confianza, diseño y confort. </a:t>
            </a:r>
            <a:endParaRPr lang="es-EC" sz="2000" dirty="0">
              <a:cs typeface="Arial" pitchFamily="34" charset="0"/>
            </a:endParaRPr>
          </a:p>
          <a:p>
            <a:pPr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3214686"/>
            <a:ext cx="8572528" cy="1143000"/>
          </a:xfrm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/>
                </a:solidFill>
              </a:rPr>
              <a:t>ANALISIS FINANCIERO</a:t>
            </a:r>
            <a:endParaRPr lang="es-EC" sz="8800" b="1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60</a:t>
            </a:fld>
            <a:endParaRPr lang="es-EC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INVERSIONES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285852" y="1714488"/>
          <a:ext cx="5972177" cy="19621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7163"/>
                <a:gridCol w="509588"/>
                <a:gridCol w="1382713"/>
                <a:gridCol w="1382713"/>
              </a:tblGrid>
              <a:tr h="1343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EQUIPOS DE OFICINA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CANT.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V. UNITARIO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TOTAL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PORTATILES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5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789,00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3.945,00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COMPUTADORAS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4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450,00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1.800,00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TELEFONOS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9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18,38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165,42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IMPRESORAS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200,00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400,00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FAX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230,00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460,00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PROYECTOR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1.568,23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1.568,23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8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MAQUINAS PARA PAGO DE CREDITO</a:t>
                      </a:r>
                      <a:endParaRPr lang="pt-BR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286,00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572,00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333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TOTAL DE EQUIPOS DE OFICINA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 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 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 $                 8.910,65 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357422" y="4000504"/>
          <a:ext cx="3896268" cy="12606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3043"/>
                <a:gridCol w="1673225"/>
              </a:tblGrid>
              <a:tr h="1214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INSTALACIONES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ELECTRICAS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         200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TELEFONICAS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          65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PINTURA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         260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433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TOTAL DE INSTALACIONES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 $                               525 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285852" y="714356"/>
          <a:ext cx="5749926" cy="40463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13013"/>
                <a:gridCol w="487363"/>
                <a:gridCol w="1381125"/>
                <a:gridCol w="1368425"/>
              </a:tblGrid>
              <a:tr h="1406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MUEBLES DE OFICINA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068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 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CANT.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V. UNITARIO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TOTAL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SILLONES EJECUTIVOS 1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3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203,00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609,00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SILLAS DE TRABAJO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6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115,00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690,00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SILLAS VISITANTES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16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39,00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624,00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BASURERO METALICO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10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24,00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240,00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MUEBLES RECEPCION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350,00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700,00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ESCRITORIOS EJECUTIVO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390,00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390,00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ESCRITORIOS EN L CON CAJONERA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8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280,00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2.240,00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MESA PARA REUNIONES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300,00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300,00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ARCHIVADORES AEREOS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8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99,93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799,44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ARCHIVADORES VERTICALES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149,00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298,00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136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PAPELERA METALICA 2 SERVICIOS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10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  10,00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100,00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054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BIBLIOTECA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184,00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   184,00 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4068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TOTAL MUEBLES DE OFICINA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$                 7.174,44 </a:t>
                      </a:r>
                      <a:endParaRPr lang="es-EC" sz="11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28794" y="5072074"/>
          <a:ext cx="4197951" cy="5853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29437"/>
                <a:gridCol w="487363"/>
                <a:gridCol w="1016000"/>
                <a:gridCol w="565151"/>
              </a:tblGrid>
              <a:tr h="833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VEHICULOS</a:t>
                      </a:r>
                      <a:endParaRPr lang="es-EC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 </a:t>
                      </a:r>
                      <a:endParaRPr lang="es-EC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CANT.</a:t>
                      </a:r>
                      <a:endParaRPr lang="es-EC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V. UNITARIO</a:t>
                      </a:r>
                      <a:endParaRPr lang="es-EC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TOTAL</a:t>
                      </a:r>
                      <a:endParaRPr lang="es-EC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VEHICULOS</a:t>
                      </a:r>
                      <a:endParaRPr lang="es-EC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</a:t>
                      </a:r>
                      <a:endParaRPr lang="es-EC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/>
                        <a:t>$23990</a:t>
                      </a:r>
                      <a:endParaRPr lang="es-EC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/>
                        <a:t>$23990</a:t>
                      </a:r>
                      <a:endParaRPr lang="es-EC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825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INVERSIONES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3" y="357166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CAPITAL DE TRABAJO Y GASTOS DE CONSTITUCION 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000232" y="1000108"/>
          <a:ext cx="4795838" cy="28794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89275"/>
                <a:gridCol w="1706563"/>
              </a:tblGrid>
              <a:tr h="1113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/>
                        <a:t>CAPITAL  DE TRABAJO</a:t>
                      </a:r>
                      <a:endParaRPr lang="es-EC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90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/>
                        <a:t>DESCRIPCION</a:t>
                      </a:r>
                      <a:endParaRPr lang="es-EC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/>
                        <a:t>MONTO 1ER MES</a:t>
                      </a:r>
                      <a:endParaRPr lang="es-EC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GERENTE GENERAL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1.000,00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DIRECTOR FINANCIERO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500,00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DIRECTOR COMERCIAL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650,00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ASESOR VENTAS-DISEÑO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800,00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ASISTENTE COMPRAS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350,00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COORDINADOR DE EVENTOS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750,00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RECEPCIONISTA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300,00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PERSONAL DE APOYO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580,00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ARRIENDO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1.000,00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SERVICIOS BÁSICOS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400,00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INTERNET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129,92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SUMINISTROS DE OFICINA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200,00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GASTOS VARIOS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    860,00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97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TOTAL DE CAPITAL DE TRABAJO</a:t>
                      </a:r>
                      <a:endParaRPr lang="es-EC" sz="11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100" u="none" strike="noStrike" dirty="0"/>
                        <a:t> $                7.519,92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43042" y="4071942"/>
          <a:ext cx="5675313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95788"/>
                <a:gridCol w="1279525"/>
              </a:tblGrid>
              <a:tr h="1300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/>
                        <a:t>GASTOS DE CONSTITUCION</a:t>
                      </a:r>
                      <a:endParaRPr lang="es-EC" sz="12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INSCRPCION DE LA COMPAÑÍA EN SUPERINTENDECIA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       -  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REGISTRO DE LOGO, SLOGAN Y TITULO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185,00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PERMISO OTORGADO POR EL CUERPO DE BOMBEROS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  34,50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SOLICITUD DE TASA DE HABILITACION(MUNICIPIO)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    2,15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PERMISO MUNICIPAL POR USO DEL SUELO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  21,00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GASTOS DE CONSTITUCION DE LA EMPRESA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236,00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RUC-SRI- SIN COSTO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       -  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HONORARIOS DE ABOGADO(POR TRAMITES LEGALES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300,00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0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TOTAL DE GASTOS DE CONSTITUCION</a:t>
                      </a:r>
                      <a:endParaRPr lang="es-EC" sz="12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/>
                        <a:t> $              778,65 </a:t>
                      </a:r>
                      <a:endParaRPr lang="es-EC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INVERSIÓN TOTAL DEL PROYECTO</a:t>
            </a:r>
            <a:endParaRPr lang="es-EC" dirty="0" smtClean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28" y="1142984"/>
          <a:ext cx="5929355" cy="29443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264668"/>
                <a:gridCol w="2664687"/>
              </a:tblGrid>
              <a:tr h="1993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INVERSION </a:t>
                      </a:r>
                      <a:r>
                        <a:rPr lang="es-EC" sz="1400" dirty="0"/>
                        <a:t>TOTAL DEL PROYECTO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INVERSIONES FIJAS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MONTO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VEHICULOS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23.990,00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EQUIPOS DE OFICINA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8.910,65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MUEBLES DE OFICINA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7.174,44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INSTALACIONES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525,00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39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TOTAL DE INVERSIONES FIJAS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40.600,09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CAPITAL DE TRABAJO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7.519,92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99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GASTOS DE CONSTITUCION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778,65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36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TOTAL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48.898,66 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3" y="285728"/>
            <a:ext cx="7467600" cy="77472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FORMA DE FINANCIAMIENTO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1928794" y="2786059"/>
          <a:ext cx="4225927" cy="2103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58975"/>
                <a:gridCol w="2266952"/>
              </a:tblGrid>
              <a:tr h="145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Amortización del préstamo 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Monto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 $          45.898,66 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45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Tasa de interés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11%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45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Pago mensual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 $            2.128,60 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45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Tiempo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24 meses</a:t>
                      </a:r>
                      <a:endParaRPr lang="es-EC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14414" y="1428736"/>
          <a:ext cx="6025515" cy="9915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25315"/>
                <a:gridCol w="1600200"/>
              </a:tblGrid>
              <a:tr h="330513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 smtClean="0"/>
                        <a:t>Inversión total del proyecto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 smtClean="0"/>
                        <a:t> $ 48.898,66 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30513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 smtClean="0"/>
                        <a:t>Aportación Socios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 smtClean="0"/>
                        <a:t> $   3.000,00 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30513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 smtClean="0"/>
                        <a:t>Préstamo CFN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 smtClean="0"/>
                        <a:t> $ 45.898,66 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3" y="0"/>
            <a:ext cx="7467600" cy="114300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GASTOS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500033" y="1357298"/>
            <a:ext cx="7467600" cy="4873752"/>
          </a:xfrm>
        </p:spPr>
        <p:txBody>
          <a:bodyPr/>
          <a:lstStyle/>
          <a:p>
            <a:r>
              <a:rPr lang="es-EC" b="1" dirty="0" smtClean="0"/>
              <a:t>GASTOS VARIABLES</a:t>
            </a:r>
            <a:endParaRPr lang="es-EC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71670" y="1857364"/>
          <a:ext cx="5046345" cy="44165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80005"/>
                <a:gridCol w="2466340"/>
              </a:tblGrid>
              <a:tr h="1593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COMISION VENTAS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ENERO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8,43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FEBRERO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2,25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MARZO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1,12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ABRIL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    -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MAYO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11,24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JUNIO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2,25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JULIO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3,93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AGOSTO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2,81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SEPTIEMBRE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7,31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OCTUBRE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0,56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NOVIEMBRE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 2,81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DICIEMBRE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13,49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59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ANUAL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                  56,19</a:t>
                      </a:r>
                      <a:endParaRPr lang="es-EC" sz="18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GASTOS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smtClean="0"/>
              <a:t>GASTOS FIJOS</a:t>
            </a:r>
            <a:endParaRPr lang="es-EC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2071678"/>
          <a:ext cx="8479983" cy="33506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97525"/>
                <a:gridCol w="2432287"/>
                <a:gridCol w="2350171"/>
              </a:tblGrid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DESCRIPCION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PROYECCION MENSUAL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PROYECCION ANUAL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SUELDOS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4.930,00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59.160,00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ALQUILER DE OFICINA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1.000,00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12.000,00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SERVICIOS BASICOS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100,00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1.200,00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TELEFONIA FIJA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300,00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3.600,00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TELEFONIA CELULAR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250,00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3.000,00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INTERNET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129,92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1.559,04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DISEÑO DE PAGINA WEB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400,00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400,00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PUBLICIDAD EN PAGINAS AMARILLAS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300,60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3.607,20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AFICHES Y OTROS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400,40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4.804,80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HOSTING  WEB PAGE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  180,00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2.160,00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  <a:tr h="27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TOTAL DE COSTOS FIJOS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        7.990,92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 $                91.491,04 </a:t>
                      </a:r>
                      <a:endParaRPr lang="es-EC" sz="14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2981" marR="42981" marT="0" marB="0" anchor="b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PROYECCION DE EVENTOS MENSUALES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1214422"/>
          <a:ext cx="8101670" cy="4669536"/>
        </p:xfrm>
        <a:graphic>
          <a:graphicData uri="http://schemas.openxmlformats.org/drawingml/2006/table">
            <a:tbl>
              <a:tblPr/>
              <a:tblGrid>
                <a:gridCol w="1928827"/>
                <a:gridCol w="485580"/>
                <a:gridCol w="471292"/>
                <a:gridCol w="515743"/>
                <a:gridCol w="447480"/>
                <a:gridCol w="501455"/>
                <a:gridCol w="479231"/>
                <a:gridCol w="461767"/>
                <a:gridCol w="466531"/>
                <a:gridCol w="423667"/>
                <a:gridCol w="441131"/>
                <a:gridCol w="496692"/>
                <a:gridCol w="441131"/>
                <a:gridCol w="541143"/>
              </a:tblGrid>
              <a:tr h="162641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n-lt"/>
                          <a:ea typeface="Times New Roman"/>
                          <a:cs typeface="Calibri"/>
                        </a:rPr>
                        <a:t>DISTRIBUCION </a:t>
                      </a:r>
                      <a:r>
                        <a:rPr lang="es-EC" sz="1600" b="1" dirty="0">
                          <a:latin typeface="+mn-lt"/>
                          <a:ea typeface="Times New Roman"/>
                          <a:cs typeface="Calibri"/>
                        </a:rPr>
                        <a:t>POR TIPO DE EVENTO</a:t>
                      </a:r>
                      <a:endParaRPr lang="es-EC" sz="16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2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 DETALLE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ENE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FEB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MAR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ABR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MAY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JUN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JUL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AGO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SEP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OCT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NOV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DIC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AÑO1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EVENTOS SOCIALES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A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B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C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66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LANZAMIENTOS DE PRODUCTOS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A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B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C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EVENTOS FORMATIVOS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A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B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TIPO C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36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55"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+mn-lt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+mn-lt"/>
                          <a:ea typeface="Times New Roman"/>
                          <a:cs typeface="Calibri"/>
                        </a:rPr>
                        <a:t>TOTAL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24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39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+mn-lt"/>
                          <a:ea typeface="Times New Roman"/>
                          <a:cs typeface="Calibri"/>
                        </a:rPr>
                        <a:t>161</a:t>
                      </a:r>
                      <a:endParaRPr lang="es-EC" sz="12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1971" marR="419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INGRESOS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8072498" cy="35676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8963"/>
                <a:gridCol w="685800"/>
                <a:gridCol w="717551"/>
                <a:gridCol w="717551"/>
                <a:gridCol w="763588"/>
                <a:gridCol w="763588"/>
                <a:gridCol w="901699"/>
                <a:gridCol w="685800"/>
                <a:gridCol w="717551"/>
                <a:gridCol w="717551"/>
                <a:gridCol w="812856"/>
              </a:tblGrid>
              <a:tr h="8894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/>
                        <a:t>PROYECCION DE INGRESOS MENSUALES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4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 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/>
                        <a:t> EVENTOS SOCIALES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/>
                        <a:t> LANZAMIENTOS DE PRODUCTOS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/>
                        <a:t> EVENTOS FORMATIVOS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 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6014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MES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A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B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C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A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B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C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A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B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TIPO C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u="none" strike="noStrike" dirty="0"/>
                        <a:t> TOTAL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ENE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1.091,67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4.912,53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9.825,05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245,63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1.105,32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2.210,64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600,42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2.701,89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5.403,78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28.096,92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FEB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291,11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1.310,01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2.620,01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65,50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294,75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589,50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160,11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720,50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1.441,01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7.492,51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MAR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145,56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655,00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1.310,01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32,75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147,38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294,75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80,06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360,25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720,50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3.746,26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009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ABR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-  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       -  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MAY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1.455,56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6.550,04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$ 13.100,07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327,50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1.473,76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2.947,52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800,56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3.602,52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7.205,04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37.462,57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JUN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291,11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1.310,01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2.620,01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65,50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294,75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589,50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160,11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720,50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1.441,01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7.492,51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JUL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509,45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2.292,51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4.585,03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114,63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515,82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1.031,63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280,20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1.260,88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2.521,76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13.111,90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AGO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363,89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1.637,51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3.275,02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81,88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368,44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736,88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200,14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900,63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1.801,26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9.365,64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SEP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946,12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4.257,52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8.515,05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212,88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957,94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1.915,89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520,36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2.341,64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4.683,28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24.350,67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009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OCT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72,78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327,50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655,00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16,38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73,69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147,38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40,03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180,13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360,25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1.873,13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NOV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363,89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1.637,51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3.275,02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 81,88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368,44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736,88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200,14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 900,63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1.801,26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9.365,64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4013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DIC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1.746,68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7.860,04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$ 15.720,09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393,00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1.768,51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3.537,02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  960,67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4.323,02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8.646,05 </a:t>
                      </a:r>
                      <a:endParaRPr lang="es-EC" sz="9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 44.955,08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6014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/>
                        <a:t> TOTAL 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7.277,82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$ 32.750,18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$ 65.500,36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1.637,51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7.368,79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$ 14.737,58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 4.002,80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$ 18.012,60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$ 36.025,20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/>
                        <a:t> $ </a:t>
                      </a:r>
                      <a:r>
                        <a:rPr lang="es-EC" sz="900" u="none" strike="noStrike" dirty="0" smtClean="0"/>
                        <a:t>187.313 </a:t>
                      </a:r>
                      <a:endParaRPr lang="es-EC" sz="9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69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Principios de la compañía</a:t>
            </a:r>
            <a:br>
              <a:rPr lang="es-EC" b="1" dirty="0" smtClean="0">
                <a:solidFill>
                  <a:schemeClr val="tx1"/>
                </a:solidFill>
              </a:rPr>
            </a:b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57158" y="1428736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PROYECCION DE INGRESOS ANUALES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143240" y="4214818"/>
          <a:ext cx="2500331" cy="1575085"/>
        </p:xfrm>
        <a:graphic>
          <a:graphicData uri="http://schemas.openxmlformats.org/drawingml/2006/table">
            <a:tbl>
              <a:tblPr/>
              <a:tblGrid>
                <a:gridCol w="1071571"/>
                <a:gridCol w="1428760"/>
              </a:tblGrid>
              <a:tr h="1774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AÑO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INGRESOS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662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2010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$ 187.313,00 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662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1011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$ 196.678,00 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1012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$ 206.512,00 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662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$ 216.838,00 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es-EC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$ 227.680,00 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1 Gráfico"/>
          <p:cNvGraphicFramePr/>
          <p:nvPr/>
        </p:nvGraphicFramePr>
        <p:xfrm>
          <a:off x="2285984" y="1500174"/>
          <a:ext cx="457200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42910" y="214290"/>
          <a:ext cx="7325723" cy="65547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30115"/>
                <a:gridCol w="1064204"/>
                <a:gridCol w="1064204"/>
                <a:gridCol w="1064204"/>
                <a:gridCol w="1064204"/>
                <a:gridCol w="938792"/>
              </a:tblGrid>
              <a:tr h="3367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ESTADO DE PERDIDAS Y </a:t>
                      </a:r>
                      <a:r>
                        <a:rPr lang="es-EC" sz="1100" b="1" dirty="0" smtClean="0"/>
                        <a:t>GANANCIAS (EN</a:t>
                      </a:r>
                      <a:r>
                        <a:rPr lang="es-EC" sz="1100" b="1" baseline="0" dirty="0" smtClean="0"/>
                        <a:t> DOLARES</a:t>
                      </a:r>
                      <a:r>
                        <a:rPr lang="es-EC" sz="1100" baseline="0" dirty="0" smtClean="0"/>
                        <a:t>)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AÑO1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AÑO2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AÑO3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AÑO4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AÑO5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INGRESOS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$ 187.313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196.678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206.512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216.838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227.680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NO.EVENTOS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161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170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178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187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196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COSTO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  -  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  -  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  -  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  -  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  -  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UTILIDAD BRUTA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$ 187.313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196.678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206.512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216.838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227.680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GASTOS ADMINISTRATIVOS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GERENTE GENERAL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12.000,00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12.600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13.230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13.892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14.586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DIRECTOR FINANCIERO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6.000,00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6.300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6.615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6.946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7.293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DIRECTOR COMERCIAL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7.987,31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8.387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8.806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9.246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9.709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ASESOR VENTAS-DISEÑO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9.787,31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10.277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10.791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11.330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11.897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ASISTENTE COMPRAS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4.200,00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4.410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4.631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4.862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5.105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COORDINADOR DE EVENTOS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9.450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9.923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10.419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10.940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RECEPCIONISTA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3.600,00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3.780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3.969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4.167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4.376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PERSONAL DE APOYO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6.960,00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7.308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7.673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8.057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8.460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ARRIEDO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12.000,00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12.600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13.230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13.892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14.586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SERVICIOS BASICOS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4.800,00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5.040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5.292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5.557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5.834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TELEFONÍA CELULAR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3.150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3.308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3.473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3.647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INTERNET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1.559,04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1.637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1.719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1.805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1.895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PUBLICIDAD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18.321,40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19.237,47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20.199,34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21.209,31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22.269,78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SUMINISTROS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2.400,00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2.520,00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2.646,00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2.778,30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2.917,22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DEPRECIACION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7.297,57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7.297,57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7.297,57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7.297,57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7.297,57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TOTAL G.ADM.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$ 108.912,64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$ 113.993,39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$ 119.328,18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$ 124.929,71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$ 130.811,32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U. OPERACIONAL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78.400,19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82.685,08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87.184,21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91.908,30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96.868,59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MARGEN OPERACIONAL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41,86%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42,04%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42,22%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42,39%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42,55%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G.FINANCIEROS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3.792,36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1.395,34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  -  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31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UTILIDAD</a:t>
                      </a:r>
                      <a:r>
                        <a:rPr lang="es-EC" sz="1100" baseline="0" dirty="0" smtClean="0"/>
                        <a:t> ANTES DE IMPUESTOS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$ 74.607,83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$ 81.289,74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$ 87.184,21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$ 91.908,30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$ 96.868,59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PART. TRABAJADORES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11.191,18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12.193,46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13.077,63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13.786,25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14.530,29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IMPUESTOS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22.195,83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24.183,70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25.937,30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27.342,72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28.818,41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UTILIDAD NETA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41.220,83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44.912,58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48.169,28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50.779,34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53.519,90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  <a:tr h="3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MARGEN NETO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22,01%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22,84%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23,33%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23,42%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23,51%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77" marR="27277" marT="0" marB="0" anchor="b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42852"/>
          <a:ext cx="7995266" cy="65023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42091"/>
                <a:gridCol w="964155"/>
                <a:gridCol w="957804"/>
                <a:gridCol w="957804"/>
                <a:gridCol w="957804"/>
                <a:gridCol w="957804"/>
                <a:gridCol w="957804"/>
              </a:tblGrid>
              <a:tr h="18344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FLUJO DE EFECTIVO</a:t>
                      </a:r>
                      <a:endParaRPr lang="es-EC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344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EN DOLARES</a:t>
                      </a:r>
                      <a:endParaRPr lang="es-EC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AÑO0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AÑO1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AÑO2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AÑO3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AÑO4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AÑO5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INGRESOS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$ 187.312,83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$ 196.678,47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$ 206.512,40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$ 216.838,02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$ 227.679,92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TOTAL INGRESOS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$ 187.312,83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$ 196.678,47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$ 206.512,40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$ 216.838,02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$ 227.679,92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G.ADMINISTRATVOS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GERENTE GENERAL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12.000,00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12.600,00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13.230,00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13.891,50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14.586,08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DIRECTOR FINANCIERO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6.000,00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6.300,00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6.615,00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6.945,75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7.293,04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DIRECTOR COMERCIAL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7.987,31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8.386,68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8.806,01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9.246,31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9.708,63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ASESOR VENTAS-DISEÑO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9.787,31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10.276,68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10.790,51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11.330,04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11.896,54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ASISTENTE COMPRAS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4.200,00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4.410,00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4.630,50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4.862,03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5.105,13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COORDINADOR DE EVENTOS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9.450,00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9.922,50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10.418,63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10.939,56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RECEPCIONISTA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3.600,00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3.780,00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3.969,00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4.167,45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4.375,82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PERSONAL DE APOYO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6.960,00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7.308,00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7.673,40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8.057,07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8.459,92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ARRIEDO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12.000,00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12.600,00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13.230,00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13.891,50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14.586,08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SERVICIOS BASICOS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4.800,00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5.040,00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5.292,00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5.556,60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5.834,43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TELEFONÍA CELULAR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3.000,00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3.150,00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3.307,50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3.472,88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3.646,52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INTERNET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1.559,04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1.636,99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1.718,84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1.804,78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1.895,02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PUBLICIDAD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18.321,40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19.237,47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20.199,34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21.209,31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22.269,78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SUMINISTROS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2.400,00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2.520,00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2.646,00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2.778,30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2.917,22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G. FINANCIEROS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  3.792,36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  1.395,34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           -  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           -  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           -  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PART .TRABAJADORES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11.191,18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12.193,46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13.077,63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13.786,25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14.530,29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IMPUESTOS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22.195,83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24.183,70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25.937,30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27.342,72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28.818,41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4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latin typeface="+mn-lt"/>
                        </a:rPr>
                        <a:t>DEPRECIACION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7.297,57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7.297,57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7.297,57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7.297,57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    7.297,57 </a:t>
                      </a:r>
                    </a:p>
                  </a:txBody>
                  <a:tcPr marL="0" marR="0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AMORTIZACION PRESTAMO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21.750,82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 $   24.147,84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+mn-lt"/>
                        </a:rPr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FLUJOS ANUALES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-48.898,66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34.065,15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35.359,89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62.764,42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65.374,48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 $   68.115,05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348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TOTAL DE INVERSIONES FIJAS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-40.600,09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TMAR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206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CAPITAL DE TRABAJO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-7.519,92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VAN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$ 102.342,56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GASTOS DE CONSTITUCION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-778,65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TIR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82,45%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09" y="292893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VALOR ACTUAL NETO  Y  TASA INTERNA DE RETORNO</a:t>
            </a:r>
            <a:br>
              <a:rPr lang="es-EC" sz="2000" b="1" dirty="0" smtClean="0">
                <a:solidFill>
                  <a:schemeClr val="tx1"/>
                </a:solidFill>
              </a:rPr>
            </a:br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596" y="3714752"/>
          <a:ext cx="7995266" cy="18544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42091"/>
                <a:gridCol w="964155"/>
                <a:gridCol w="957804"/>
                <a:gridCol w="957804"/>
                <a:gridCol w="957804"/>
                <a:gridCol w="957804"/>
                <a:gridCol w="957804"/>
              </a:tblGrid>
              <a:tr h="12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AÑO</a:t>
                      </a:r>
                      <a:r>
                        <a:rPr lang="es-ES" sz="1100" baseline="0" dirty="0" smtClean="0"/>
                        <a:t> 0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AÑO 1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AÑO 2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AÑO 3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AÑO 4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AÑO 5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34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FLUJOS ANUALES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-48.898,66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34.065,15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35.359,89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62.764,42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65.374,48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68.115,05 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2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2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TMAR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2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34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VAN 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$ 102.342,56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2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  <a:tr h="121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TIR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82,45%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259" marR="27259" marT="0" marB="0" anchor="b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571472" y="35716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TASA MINIMA ATRACTIVA DE RETORNO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2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85787" y="1214423"/>
          <a:ext cx="7284176" cy="1285885"/>
        </p:xfrm>
        <a:graphic>
          <a:graphicData uri="http://schemas.openxmlformats.org/drawingml/2006/table">
            <a:tbl>
              <a:tblPr/>
              <a:tblGrid>
                <a:gridCol w="6419851"/>
                <a:gridCol w="864325"/>
              </a:tblGrid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COSTO DEL PRESTAMO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RENTABILIDAD MERCADO ECUATORIANO(ECUINDEX)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RENTABILIDAD BONOS DEL TESORO AMERICANO ESTADOS UNIDOS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PRIMA POR RIESO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TASA MINIMA ATRACTIVA DE RETORNO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14283" y="857233"/>
          <a:ext cx="8481819" cy="43676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4963"/>
                <a:gridCol w="1096224"/>
                <a:gridCol w="2299244"/>
                <a:gridCol w="1347788"/>
                <a:gridCol w="1066800"/>
                <a:gridCol w="1066800"/>
              </a:tblGrid>
              <a:tr h="35472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/>
                        <a:t>PAY BACK</a:t>
                      </a:r>
                      <a:endParaRPr lang="es-EC" sz="28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8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INVERSION INICIAL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FLUJO AÑO 1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FLUJO AÑO2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FLUJO AÑO 3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FLUJO AÑO4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FLUJO AÑO5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   48.898,66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34.065,15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35.359,89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62.764,42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65.374,48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68.115,05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14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TMAR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15,41%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8714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RECUPERACION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66045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-48.898,66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66045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-19.382,02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66045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  7.165,51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66045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3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47.995,87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66045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  84.845,61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66045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5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 $      118.113,55 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39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66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51" marR="4445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PERIODO RECUPERACION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AÑO 2</a:t>
                      </a:r>
                      <a:endParaRPr lang="es-EC" sz="1100" b="1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5" y="214290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ANALISIS PUNTO DE EQUILIBRIO</a:t>
            </a:r>
            <a:endParaRPr lang="es-EC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428860" y="785794"/>
          <a:ext cx="3455988" cy="26289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4163"/>
                <a:gridCol w="1901825"/>
              </a:tblGrid>
              <a:tr h="127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ANALISIS PUNTO DE EQUILIBRIO EN DOLARES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4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EVENTOS SOCIALES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A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   2.086,00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B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12.515,97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C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37.547,92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127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LANZAMIENTO DE PRODUCTOS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A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      439,16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B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   2.634,94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C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   7.904,83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964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EVENTOS FORMATIVOS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A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   1.134,49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B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   6.806,93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96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TIPO C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20.420,80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P. EQUILIBRIO EN DOLARES</a:t>
                      </a:r>
                      <a:endParaRPr lang="es-EC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$  91.491,04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357422" y="3500438"/>
          <a:ext cx="3540720" cy="26289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4575"/>
                <a:gridCol w="1226145"/>
              </a:tblGrid>
              <a:tr h="843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ANALISIS PUNTO DE EQUILIBRIO POR EVENTOS</a:t>
                      </a:r>
                      <a:endParaRPr lang="es-EC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95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EVENTOS SOCIALES</a:t>
                      </a:r>
                      <a:endParaRPr lang="es-EC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A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1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B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8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C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38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843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LANZAMIENTO DE PRODUCTOS</a:t>
                      </a:r>
                      <a:endParaRPr lang="es-EC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A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0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B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2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C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8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7995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EVENTOS FORMATIVOS</a:t>
                      </a:r>
                      <a:endParaRPr lang="es-EC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A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1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B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5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79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TIPO C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20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  <a:tr h="1679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P. EQUILIBRIO EN CANTIDAD DE EVENTOS</a:t>
                      </a:r>
                      <a:endParaRPr lang="es-EC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82</a:t>
                      </a:r>
                      <a:endParaRPr lang="es-EC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14283" y="500043"/>
          <a:ext cx="8248526" cy="43215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69953"/>
                <a:gridCol w="896939"/>
                <a:gridCol w="896939"/>
                <a:gridCol w="896939"/>
                <a:gridCol w="896939"/>
                <a:gridCol w="896939"/>
                <a:gridCol w="896939"/>
                <a:gridCol w="896939"/>
              </a:tblGrid>
              <a:tr h="107676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/>
                        <a:t>TDISEÑO </a:t>
                      </a:r>
                      <a:r>
                        <a:rPr lang="es-EC" sz="2000" b="1" dirty="0"/>
                        <a:t>EVENTOS </a:t>
                      </a:r>
                      <a:r>
                        <a:rPr lang="es-EC" sz="2000" b="1" dirty="0" smtClean="0"/>
                        <a:t>CIA.</a:t>
                      </a:r>
                      <a:r>
                        <a:rPr lang="es-EC" sz="2000" b="1" baseline="0" dirty="0" smtClean="0"/>
                        <a:t> LTDA.</a:t>
                      </a:r>
                      <a:endParaRPr lang="es-EC" sz="20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/>
                        <a:t>ANALISIS DE </a:t>
                      </a:r>
                      <a:r>
                        <a:rPr lang="es-EC" sz="2000" b="1" dirty="0" smtClean="0"/>
                        <a:t>SENSIBILIDAD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37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TIR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VARIABLES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-32%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-15%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71%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NO. EVENTOS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14,85%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51,21%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71,24%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82,45%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91,95%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112,60%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226,57%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GASTOS ADMINISTRATIVOS</a:t>
                      </a:r>
                      <a:endParaRPr lang="es-EC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111,55%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96,11%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87,01%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82,45%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77,88%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68,70%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14,65%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052"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104"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 smtClean="0"/>
                    </a:p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latin typeface="Calibri"/>
                      </a:endParaRPr>
                    </a:p>
                  </a:txBody>
                  <a:tcPr marL="44451" marR="4445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  VAN</a:t>
                      </a:r>
                      <a:endParaRPr lang="es-EC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VARIABLES</a:t>
                      </a:r>
                      <a:endParaRPr lang="es-EC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-32%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-15%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15%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71%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NO. EVENTOS</a:t>
                      </a:r>
                      <a:endParaRPr lang="es-EC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-$780,71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$53.321,00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$84.643,04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$102.342,56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$117.388,82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$150.134,59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$329.524,46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GASTOS ADMINISTRATIVOS</a:t>
                      </a:r>
                      <a:endParaRPr lang="es-EC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$148.942,38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$124.186,23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$109.623,78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$102.342,56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$95.061,34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$80.498,90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-$1.050,78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9425" algn="l"/>
              </a:tabLst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3" y="642918"/>
            <a:ext cx="7467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VALOR DE DESECHO DEL PROYECTO</a:t>
            </a:r>
            <a:endParaRPr lang="es-EC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57158" y="2500306"/>
          <a:ext cx="8297916" cy="1885002"/>
        </p:xfrm>
        <a:graphic>
          <a:graphicData uri="http://schemas.openxmlformats.org/drawingml/2006/table">
            <a:tbl>
              <a:tblPr/>
              <a:tblGrid>
                <a:gridCol w="1428763"/>
                <a:gridCol w="1176337"/>
                <a:gridCol w="993775"/>
                <a:gridCol w="1366837"/>
                <a:gridCol w="1106521"/>
                <a:gridCol w="1143008"/>
                <a:gridCol w="1082675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ACTIVO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VALOR DE COMPRA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VIDA CONTABLE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DEPRECIACION ANUAL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AÑOS DE DEPRECIACIÓN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DEPRECIACIÓN ACUMULADA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VALOR EN LIBROS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latin typeface="+mn-lt"/>
                        </a:rPr>
                        <a:t>EQUIPOS DE OFICINA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latin typeface="+mn-lt"/>
                        </a:rPr>
                        <a:t> $   8.910,65 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latin typeface="+mn-lt"/>
                        </a:rPr>
                        <a:t>5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$ 1.782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5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 $   8.910,65 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$ 0,00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latin typeface="+mn-lt"/>
                        </a:rPr>
                        <a:t>VEHICULOS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latin typeface="+mn-lt"/>
                        </a:rPr>
                        <a:t> $ 23.990,00 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latin typeface="+mn-lt"/>
                        </a:rPr>
                        <a:t>5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$ 4.798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5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 $ 23.990,00 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$ 0,00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latin typeface="+mn-lt"/>
                        </a:rPr>
                        <a:t>MUEBLES DE OFICINA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latin typeface="+mn-lt"/>
                        </a:rPr>
                        <a:t> $   7.174,44 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 smtClean="0">
                          <a:latin typeface="+mn-lt"/>
                        </a:rPr>
                        <a:t>10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$ 717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5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 $   3.587,22 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 smtClean="0">
                          <a:latin typeface="+mn-lt"/>
                        </a:rPr>
                        <a:t>$ 3.587,22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 smtClean="0">
                          <a:latin typeface="+mn-lt"/>
                        </a:rPr>
                        <a:t>TOTAL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 smtClean="0">
                          <a:latin typeface="+mn-lt"/>
                        </a:rPr>
                        <a:t>$ 40.075,09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 smtClean="0">
                          <a:latin typeface="+mn-lt"/>
                        </a:rPr>
                        <a:t> 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 smtClean="0">
                          <a:latin typeface="+mn-lt"/>
                        </a:rPr>
                        <a:t>$ 7.297,57</a:t>
                      </a:r>
                      <a:endParaRPr lang="es-EC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VALOR DE DESECHO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 smtClean="0">
                          <a:latin typeface="+mn-lt"/>
                        </a:rPr>
                        <a:t>$ 3.587,22</a:t>
                      </a:r>
                      <a:endParaRPr lang="es-EC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5" y="1214422"/>
            <a:ext cx="8429684" cy="487375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endParaRPr lang="es-ES" sz="7200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es-ES" sz="7200" dirty="0" smtClean="0"/>
              <a:t>PREGUNTAS Y COMENTARIOS</a:t>
            </a:r>
          </a:p>
          <a:p>
            <a:endParaRPr lang="es-ES" sz="7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78</a:t>
            </a:fld>
            <a:endParaRPr lang="es-EC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300" b="1" dirty="0" smtClean="0">
                <a:latin typeface="+mj-lt"/>
              </a:rPr>
              <a:t>RESPONSABILIDAD SOCIAL DE LA EMPRESA</a:t>
            </a:r>
            <a:r>
              <a:rPr lang="es-ES" sz="3000" b="1" dirty="0" smtClean="0">
                <a:latin typeface="+mj-lt"/>
              </a:rPr>
              <a:t>.</a:t>
            </a:r>
            <a:r>
              <a:rPr lang="es-EC" sz="2400" dirty="0">
                <a:latin typeface="+mj-lt"/>
              </a:rPr>
              <a:t/>
            </a:r>
            <a:br>
              <a:rPr lang="es-EC" sz="2400" dirty="0">
                <a:latin typeface="+mj-lt"/>
              </a:rPr>
            </a:br>
            <a:endParaRPr lang="es-EC" sz="2400" dirty="0"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  <a:p>
            <a:pPr algn="just"/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empresa carece de responsabilidad social referida al medio ambiente</a:t>
            </a:r>
            <a:r>
              <a:rPr lang="es-ES" dirty="0" smtClean="0"/>
              <a:t>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los eventos </a:t>
            </a:r>
            <a:r>
              <a:rPr lang="es-ES" dirty="0" smtClean="0"/>
              <a:t>se implementara </a:t>
            </a:r>
            <a:r>
              <a:rPr lang="es-ES" dirty="0"/>
              <a:t>la diferenciación de desechos </a:t>
            </a:r>
            <a:r>
              <a:rPr lang="es-ES" dirty="0" smtClean="0"/>
              <a:t>peligrosos</a:t>
            </a:r>
            <a:r>
              <a:rPr lang="es-ES" dirty="0"/>
              <a:t>, reciclables y no reciclables, para así contribuir a la reducción de contaminación del entorno.</a:t>
            </a:r>
            <a:endParaRPr lang="es-EC" dirty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INFORMACION SOCIETARIA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3" indent="-342900" algn="just">
              <a:buFont typeface="Arial" pitchFamily="34" charset="0"/>
              <a:buChar char="•"/>
            </a:pPr>
            <a:r>
              <a:rPr lang="es-ES" sz="3200" b="1" dirty="0"/>
              <a:t>Constitución de nuestra empresa.</a:t>
            </a:r>
            <a:endParaRPr lang="es-EC" sz="3200" b="1" dirty="0"/>
          </a:p>
          <a:p>
            <a:pPr marL="342900" lvl="3" indent="-342900" algn="just">
              <a:buNone/>
            </a:pPr>
            <a:r>
              <a:rPr lang="es-ES" sz="3200" dirty="0" smtClean="0"/>
              <a:t>	Compañía </a:t>
            </a:r>
            <a:r>
              <a:rPr lang="es-ES" sz="3200" dirty="0"/>
              <a:t>de Responsabilidad Limitada 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ES" sz="3200" b="1" dirty="0"/>
              <a:t>Numero de Socios</a:t>
            </a:r>
          </a:p>
          <a:p>
            <a:pPr marL="342900" lvl="3" indent="-342900" algn="just">
              <a:buNone/>
            </a:pPr>
            <a:r>
              <a:rPr lang="es-ES" sz="3200" dirty="0"/>
              <a:t>	3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ES" sz="3200" b="1" dirty="0" smtClean="0"/>
              <a:t>Capital Inicial.</a:t>
            </a:r>
          </a:p>
          <a:p>
            <a:pPr marL="342900" lvl="3" indent="-342900" algn="just">
              <a:buNone/>
            </a:pPr>
            <a:r>
              <a:rPr lang="es-ES" sz="3200" dirty="0" smtClean="0"/>
              <a:t>	$</a:t>
            </a:r>
            <a:r>
              <a:rPr lang="es-ES" sz="3200" dirty="0"/>
              <a:t>3000 , </a:t>
            </a:r>
            <a:r>
              <a:rPr lang="es-ES" sz="3200" dirty="0" smtClean="0"/>
              <a:t>aportación </a:t>
            </a:r>
            <a:r>
              <a:rPr lang="es-ES" sz="3200" dirty="0"/>
              <a:t>de socios</a:t>
            </a:r>
            <a:r>
              <a:rPr lang="es-ES" sz="3200" dirty="0" smtClean="0"/>
              <a:t>.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ES" sz="3200" b="1" dirty="0"/>
              <a:t>Nombre de la empresa.</a:t>
            </a:r>
            <a:endParaRPr lang="es-EC" sz="3200" dirty="0"/>
          </a:p>
          <a:p>
            <a:pPr marL="342900" lvl="3" indent="-342900" algn="just">
              <a:buNone/>
            </a:pPr>
            <a:r>
              <a:rPr lang="es-ES" sz="3200" b="1" dirty="0" smtClean="0"/>
              <a:t>	</a:t>
            </a:r>
            <a:r>
              <a:rPr lang="es-ES" sz="3200" dirty="0" smtClean="0"/>
              <a:t>TDISEÑO </a:t>
            </a:r>
            <a:r>
              <a:rPr lang="es-ES" sz="3200" dirty="0"/>
              <a:t>EVENTOS Cía. </a:t>
            </a:r>
            <a:r>
              <a:rPr lang="es-ES" sz="3200" dirty="0" smtClean="0"/>
              <a:t>Ltda..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ES" sz="3200" b="1" dirty="0"/>
              <a:t>Razón social</a:t>
            </a:r>
          </a:p>
          <a:p>
            <a:pPr marL="342900" lvl="3" indent="-342900" algn="just">
              <a:buNone/>
            </a:pPr>
            <a:r>
              <a:rPr lang="es-ES" sz="3200" dirty="0" smtClean="0"/>
              <a:t>	Brindar </a:t>
            </a:r>
            <a:r>
              <a:rPr lang="es-ES" sz="3200" dirty="0"/>
              <a:t>el servicio de Organización de eventos </a:t>
            </a:r>
            <a:r>
              <a:rPr lang="es-ES" sz="3200" dirty="0" smtClean="0"/>
              <a:t>Corporativos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EC" sz="3100" b="1" dirty="0" smtClean="0"/>
              <a:t>Localización de la empresa.</a:t>
            </a:r>
          </a:p>
          <a:p>
            <a:pPr marL="342900" lvl="3" indent="-342900" algn="just">
              <a:buNone/>
            </a:pPr>
            <a:r>
              <a:rPr lang="es-ES" sz="3100" b="1" dirty="0" smtClean="0"/>
              <a:t>	C</a:t>
            </a:r>
            <a:r>
              <a:rPr lang="es-ES" sz="3100" dirty="0" smtClean="0"/>
              <a:t>iudadela Kennedy (torres del norte), en el Norte de Guayaquil</a:t>
            </a:r>
            <a:endParaRPr lang="es-EC" sz="3100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6FE6D9-1155-494F-9F7B-4A59AC6D3030}" type="slidenum">
              <a:rPr lang="es-EC" smtClean="0"/>
              <a:pPr/>
              <a:t>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1428</TotalTime>
  <Words>5562</Words>
  <Application>Microsoft Office PowerPoint</Application>
  <PresentationFormat>Presentación en pantalla (4:3)</PresentationFormat>
  <Paragraphs>2060</Paragraphs>
  <Slides>78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78</vt:i4>
      </vt:variant>
    </vt:vector>
  </HeadingPairs>
  <TitlesOfParts>
    <vt:vector size="79" baseType="lpstr">
      <vt:lpstr>Mirador</vt:lpstr>
      <vt:lpstr>Diapositiva 1</vt:lpstr>
      <vt:lpstr>generalidades</vt:lpstr>
      <vt:lpstr>OBJETIVOS DEL PROYECTO </vt:lpstr>
      <vt:lpstr>La  empresa </vt:lpstr>
      <vt:lpstr>LA EMPRESA</vt:lpstr>
      <vt:lpstr>Diapositiva 6</vt:lpstr>
      <vt:lpstr>Principios de la compañía </vt:lpstr>
      <vt:lpstr>RESPONSABILIDAD SOCIAL DE LA EMPRESA. </vt:lpstr>
      <vt:lpstr>INFORMACION SOCIETARIA</vt:lpstr>
      <vt:lpstr>Estructura organizacional  </vt:lpstr>
      <vt:lpstr>Cargos y Remuneraciones</vt:lpstr>
      <vt:lpstr>Proceso de contratación</vt:lpstr>
      <vt:lpstr>Diapositiva 13</vt:lpstr>
      <vt:lpstr>INVESTIGACION DE MERCADO. </vt:lpstr>
      <vt:lpstr>HIPÓTESIS DE LA INVESTIGACIÓN. </vt:lpstr>
      <vt:lpstr>FUENTES DE INFORMACION</vt:lpstr>
      <vt:lpstr>PRUEBA PILOTO. </vt:lpstr>
      <vt:lpstr>TAMAÑO DE LA MUESTRA. </vt:lpstr>
      <vt:lpstr>RESULTADOS DE LAS ENCUESTAS. 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LAS CINCO FUERZAS PORTER</vt:lpstr>
      <vt:lpstr>LAS CINCO FUERZAS PORTER</vt:lpstr>
      <vt:lpstr>LAS CINCO FUERZAS PORTER</vt:lpstr>
      <vt:lpstr> MATRIZ BCG </vt:lpstr>
      <vt:lpstr>MACRO-SEGMENTACIÓN </vt:lpstr>
      <vt:lpstr>ESTIMACIÓN DEL MERCADO OBJETIVO</vt:lpstr>
      <vt:lpstr>Estimación de Ingresos en el Mercado</vt:lpstr>
      <vt:lpstr>Estimación de eventos anuales  Tdiseño Eventos Cía.. Ltda..</vt:lpstr>
      <vt:lpstr>MARKETING  MIX</vt:lpstr>
      <vt:lpstr>MARKETING MIX. </vt:lpstr>
      <vt:lpstr>MARKETING MIX. </vt:lpstr>
      <vt:lpstr>MARKETING MIX. </vt:lpstr>
      <vt:lpstr>MARKETING MIX. </vt:lpstr>
      <vt:lpstr>PROCESO DE PRESTACION DEL SERVICIO</vt:lpstr>
      <vt:lpstr>EJEMPLO EVENTO TIPO A </vt:lpstr>
      <vt:lpstr>EJEMPLO EVENTO TIPO B </vt:lpstr>
      <vt:lpstr>EJEMPLO EVENTO TIPO C</vt:lpstr>
      <vt:lpstr>CARACTERISTICAS DEL SERVICIO</vt:lpstr>
      <vt:lpstr>MARKETING MIX. </vt:lpstr>
      <vt:lpstr>MARKETING MIX</vt:lpstr>
      <vt:lpstr>MARKETING MIX</vt:lpstr>
      <vt:lpstr>MARKETING MIX</vt:lpstr>
      <vt:lpstr>MARKETING MIX </vt:lpstr>
      <vt:lpstr>Marketing mix</vt:lpstr>
      <vt:lpstr>Estrategias de posicionamiento </vt:lpstr>
      <vt:lpstr>ESTUDIO TECNICO </vt:lpstr>
      <vt:lpstr>NECESIDADES DE  ACTIVOS</vt:lpstr>
      <vt:lpstr>NECESIDADES DE  ACTIVOS</vt:lpstr>
      <vt:lpstr>NECESIDADES DE  ACTIVOS</vt:lpstr>
      <vt:lpstr>NECESIDADES DE  RECURSOS HUMANOS </vt:lpstr>
      <vt:lpstr>ANALISIS FINANCIERO</vt:lpstr>
      <vt:lpstr>INVERSIONES</vt:lpstr>
      <vt:lpstr>INVERSIONES</vt:lpstr>
      <vt:lpstr>CAPITAL DE TRABAJO Y GASTOS DE CONSTITUCION </vt:lpstr>
      <vt:lpstr>INVERSIÓN TOTAL DEL PROYECTO</vt:lpstr>
      <vt:lpstr>FORMA DE FINANCIAMIENTO</vt:lpstr>
      <vt:lpstr>GASTOS</vt:lpstr>
      <vt:lpstr>GASTOS</vt:lpstr>
      <vt:lpstr>PROYECCION DE EVENTOS MENSUALES</vt:lpstr>
      <vt:lpstr>INGRESOS</vt:lpstr>
      <vt:lpstr>PROYECCION DE INGRESOS ANUALES</vt:lpstr>
      <vt:lpstr>Diapositiva 71</vt:lpstr>
      <vt:lpstr>Diapositiva 72</vt:lpstr>
      <vt:lpstr>VALOR ACTUAL NETO  Y  TASA INTERNA DE RETORNO </vt:lpstr>
      <vt:lpstr>Diapositiva 74</vt:lpstr>
      <vt:lpstr>ANALISIS PUNTO DE EQUILIBRIO</vt:lpstr>
      <vt:lpstr>Diapositiva 76</vt:lpstr>
      <vt:lpstr>VALOR DE DESECHO DEL PROYECTO</vt:lpstr>
      <vt:lpstr>Diapositiva 78</vt:lpstr>
    </vt:vector>
  </TitlesOfParts>
  <Company>VisualCompu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DESCRIPCION DEL PROYECTO</dc:title>
  <dc:creator>Your User Name</dc:creator>
  <cp:lastModifiedBy>MY COMPUTER</cp:lastModifiedBy>
  <cp:revision>152</cp:revision>
  <dcterms:created xsi:type="dcterms:W3CDTF">2010-02-28T00:46:31Z</dcterms:created>
  <dcterms:modified xsi:type="dcterms:W3CDTF">2010-03-02T00:25:09Z</dcterms:modified>
</cp:coreProperties>
</file>