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70"/>
  </p:notesMasterIdLst>
  <p:sldIdLst>
    <p:sldId id="256" r:id="rId2"/>
    <p:sldId id="330" r:id="rId3"/>
    <p:sldId id="33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6" r:id="rId38"/>
    <p:sldId id="317" r:id="rId39"/>
    <p:sldId id="315" r:id="rId40"/>
    <p:sldId id="318" r:id="rId41"/>
    <p:sldId id="319" r:id="rId42"/>
    <p:sldId id="320" r:id="rId43"/>
    <p:sldId id="321" r:id="rId44"/>
    <p:sldId id="322" r:id="rId45"/>
    <p:sldId id="323" r:id="rId46"/>
    <p:sldId id="324" r:id="rId47"/>
    <p:sldId id="326" r:id="rId48"/>
    <p:sldId id="325" r:id="rId49"/>
    <p:sldId id="329" r:id="rId50"/>
    <p:sldId id="267" r:id="rId51"/>
    <p:sldId id="268" r:id="rId52"/>
    <p:sldId id="269" r:id="rId53"/>
    <p:sldId id="270" r:id="rId54"/>
    <p:sldId id="271" r:id="rId55"/>
    <p:sldId id="334" r:id="rId56"/>
    <p:sldId id="273" r:id="rId57"/>
    <p:sldId id="275" r:id="rId58"/>
    <p:sldId id="276" r:id="rId59"/>
    <p:sldId id="340" r:id="rId60"/>
    <p:sldId id="278" r:id="rId61"/>
    <p:sldId id="279" r:id="rId62"/>
    <p:sldId id="280" r:id="rId63"/>
    <p:sldId id="338" r:id="rId64"/>
    <p:sldId id="339" r:id="rId65"/>
    <p:sldId id="335" r:id="rId66"/>
    <p:sldId id="332" r:id="rId67"/>
    <p:sldId id="336" r:id="rId68"/>
    <p:sldId id="337" r:id="rId69"/>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48B9B-F7AC-4B78-B9EB-3AF08B4EE4C0}" type="datetimeFigureOut">
              <a:rPr lang="es-EC" smtClean="0"/>
              <a:pPr/>
              <a:t>24/02/2010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48CD7-8BC3-4E30-9CC8-A0E68A5CB307}"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B448CD7-8BC3-4E30-9CC8-A0E68A5CB307}" type="slidenum">
              <a:rPr lang="es-EC" smtClean="0"/>
              <a:pPr/>
              <a:t>65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 Grupo"/>
          <p:cNvGrpSpPr>
            <a:grpSpLocks/>
          </p:cNvGrpSpPr>
          <p:nvPr/>
        </p:nvGrpSpPr>
        <p:grpSpPr bwMode="auto">
          <a:xfrm>
            <a:off x="-3175" y="4953000"/>
            <a:ext cx="9147175" cy="1911350"/>
            <a:chOff x="-3765" y="4832896"/>
            <a:chExt cx="9147765" cy="2032192"/>
          </a:xfrm>
        </p:grpSpPr>
        <p:sp>
          <p:nvSpPr>
            <p:cNvPr id="6" name="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7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BDAFF05F-B8B7-4DEF-8EA4-93FAEF4901DF}" type="datetimeFigureOut">
              <a:rPr lang="es-EC"/>
              <a:pPr>
                <a:defRPr/>
              </a:pPr>
              <a:t>24/02/2010</a:t>
            </a:fld>
            <a:endParaRPr lang="es-EC"/>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C"/>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2EFF295C-D278-462F-9817-934797CA02F2}"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062AFD4-CBD9-4A50-A85F-81E50DC0D5AC}" type="datetimeFigureOut">
              <a:rPr lang="es-EC"/>
              <a:pPr>
                <a:defRPr/>
              </a:pPr>
              <a:t>24/02/2010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33FCA5A6-8F1E-4462-94CC-F91808A6CE24}"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4EA2F9F-B283-4C89-A3BE-D32D4FA5CFFF}" type="datetimeFigureOut">
              <a:rPr lang="es-EC"/>
              <a:pPr>
                <a:defRPr/>
              </a:pPr>
              <a:t>24/02/2010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91ADBFE5-43AD-44D0-A167-6B7EC83B1F1B}"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18DB2D33-2F9D-408D-BFBD-8632D790FE1B}" type="datetimeFigureOut">
              <a:rPr lang="es-EC"/>
              <a:pPr>
                <a:defRPr/>
              </a:pPr>
              <a:t>24/02/2010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3E8FD92B-4373-4E10-B7B2-9628AA8072A8}"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6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7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FD4B5066-8022-4299-947D-176AC50181B3}" type="datetimeFigureOut">
              <a:rPr lang="es-EC"/>
              <a:pPr>
                <a:defRPr/>
              </a:pPr>
              <a:t>24/02/2010</a:t>
            </a:fld>
            <a:endParaRPr lang="es-EC"/>
          </a:p>
        </p:txBody>
      </p:sp>
      <p:sp>
        <p:nvSpPr>
          <p:cNvPr id="7" name="4 Marcador de pie de página"/>
          <p:cNvSpPr>
            <a:spLocks noGrp="1"/>
          </p:cNvSpPr>
          <p:nvPr>
            <p:ph type="ftr" sz="quarter" idx="11"/>
          </p:nvPr>
        </p:nvSpPr>
        <p:spPr/>
        <p:txBody>
          <a:bodyPr/>
          <a:lstStyle>
            <a:lvl1pPr>
              <a:defRPr/>
            </a:lvl1pPr>
            <a:extLst/>
          </a:lstStyle>
          <a:p>
            <a:pPr>
              <a:defRPr/>
            </a:pPr>
            <a:endParaRPr lang="es-EC"/>
          </a:p>
        </p:txBody>
      </p:sp>
      <p:sp>
        <p:nvSpPr>
          <p:cNvPr id="8" name="5 Marcador de número de diapositiva"/>
          <p:cNvSpPr>
            <a:spLocks noGrp="1"/>
          </p:cNvSpPr>
          <p:nvPr>
            <p:ph type="sldNum" sz="quarter" idx="12"/>
          </p:nvPr>
        </p:nvSpPr>
        <p:spPr/>
        <p:txBody>
          <a:bodyPr/>
          <a:lstStyle>
            <a:lvl1pPr>
              <a:defRPr/>
            </a:lvl1pPr>
            <a:extLst/>
          </a:lstStyle>
          <a:p>
            <a:pPr>
              <a:defRPr/>
            </a:pPr>
            <a:fld id="{2007F49D-ABB8-4605-A982-20C06B58C25F}"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49B92315-9D8A-4F64-A6E6-A2A7D28ADD23}" type="datetimeFigureOut">
              <a:rPr lang="es-EC"/>
              <a:pPr>
                <a:defRPr/>
              </a:pPr>
              <a:t>24/02/2010</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4CD17D98-227D-4664-98AD-903A0BFC9D5A}"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0A49DD22-650B-4F84-8EEC-E34515207516}" type="datetimeFigureOut">
              <a:rPr lang="es-EC"/>
              <a:pPr>
                <a:defRPr/>
              </a:pPr>
              <a:t>24/02/2010</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D8365DD0-CFC5-46F6-B600-0165618BF6CE}"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CC1CEC83-62FC-4BFF-ADF8-5AE8D0ADB41A}" type="datetimeFigureOut">
              <a:rPr lang="es-EC"/>
              <a:pPr>
                <a:defRPr/>
              </a:pPr>
              <a:t>24/02/2010</a:t>
            </a:fld>
            <a:endParaRPr lang="es-EC"/>
          </a:p>
        </p:txBody>
      </p:sp>
      <p:sp>
        <p:nvSpPr>
          <p:cNvPr id="4" name="3 Marcador de pie de página"/>
          <p:cNvSpPr>
            <a:spLocks noGrp="1"/>
          </p:cNvSpPr>
          <p:nvPr>
            <p:ph type="ftr" sz="quarter" idx="11"/>
          </p:nvPr>
        </p:nvSpPr>
        <p:spPr/>
        <p:txBody>
          <a:bodyPr/>
          <a:lstStyle>
            <a:lvl1pPr>
              <a:defRPr/>
            </a:lvl1pPr>
            <a:extLst/>
          </a:lstStyle>
          <a:p>
            <a:pPr>
              <a:defRPr/>
            </a:pPr>
            <a:endParaRPr lang="es-EC"/>
          </a:p>
        </p:txBody>
      </p:sp>
      <p:sp>
        <p:nvSpPr>
          <p:cNvPr id="5" name="4 Marcador de número de diapositiva"/>
          <p:cNvSpPr>
            <a:spLocks noGrp="1"/>
          </p:cNvSpPr>
          <p:nvPr>
            <p:ph type="sldNum" sz="quarter" idx="12"/>
          </p:nvPr>
        </p:nvSpPr>
        <p:spPr/>
        <p:txBody>
          <a:bodyPr/>
          <a:lstStyle>
            <a:lvl1pPr>
              <a:defRPr/>
            </a:lvl1pPr>
            <a:extLst/>
          </a:lstStyle>
          <a:p>
            <a:pPr>
              <a:defRPr/>
            </a:pPr>
            <a:fld id="{425FF549-DB12-4EFF-AB30-F1EFDC8FE5B7}"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469F5790-814C-459C-B9BD-A89DC2AA403B}" type="datetimeFigureOut">
              <a:rPr lang="es-EC"/>
              <a:pPr>
                <a:defRPr/>
              </a:pPr>
              <a:t>24/02/2010</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C3FE76F2-8E5A-4119-9786-3F6FFDABAF47}"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522AEE10-504C-4795-B648-5CD7D64C7C79}" type="datetimeFigureOut">
              <a:rPr lang="es-EC"/>
              <a:pPr>
                <a:defRPr/>
              </a:pPr>
              <a:t>24/02/2010</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6C5D00CD-B473-4D47-8317-8C1665A830E9}"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7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8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9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12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16989CA8-FB16-49A9-9DD1-C8CB756AA8D2}" type="datetimeFigureOut">
              <a:rPr lang="es-EC"/>
              <a:pPr>
                <a:defRPr/>
              </a:pPr>
              <a:t>24/02/2010</a:t>
            </a:fld>
            <a:endParaRPr lang="es-EC"/>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C"/>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DCCE58A1-F00E-4741-9655-94E698E654E2}"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3687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F963D88C-A29B-4AC6-A525-7CDE1DD5A4B1}" type="datetimeFigureOut">
              <a:rPr lang="es-EC"/>
              <a:pPr>
                <a:defRPr/>
              </a:pPr>
              <a:t>24/02/2010</a:t>
            </a:fld>
            <a:endParaRPr lang="es-EC"/>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EC"/>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99A6027A-CDDD-4358-A827-F8C98D2E0575}"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4332" r:id="rId1"/>
    <p:sldLayoutId id="2147484328" r:id="rId2"/>
    <p:sldLayoutId id="2147484333" r:id="rId3"/>
    <p:sldLayoutId id="2147484334" r:id="rId4"/>
    <p:sldLayoutId id="2147484335" r:id="rId5"/>
    <p:sldLayoutId id="2147484336" r:id="rId6"/>
    <p:sldLayoutId id="2147484329" r:id="rId7"/>
    <p:sldLayoutId id="2147484337" r:id="rId8"/>
    <p:sldLayoutId id="2147484338" r:id="rId9"/>
    <p:sldLayoutId id="2147484330" r:id="rId10"/>
    <p:sldLayoutId id="214748433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3.bp.blogspot.com/_hgsuE6wa3MU/SXk5diIdkxI/AAAAAAAAAj0/YDsiV2ED2z8/s200/42893424_0ee01ca7b2.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Documento_de_Microsoft_Office_Word1.docx"/></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Documento_de_Microsoft_Office_Word2.docx"/></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Documento_de_Microsoft_Office_Word3.docx"/></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6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643182"/>
            <a:ext cx="7772400" cy="2010750"/>
          </a:xfrm>
        </p:spPr>
        <p:txBody>
          <a:bodyPr>
            <a:normAutofit fontScale="90000"/>
          </a:bodyPr>
          <a:lstStyle/>
          <a:p>
            <a:pPr eaLnBrk="1" fontAlgn="auto" hangingPunct="1">
              <a:spcAft>
                <a:spcPts val="0"/>
              </a:spcAft>
              <a:defRPr/>
            </a:pPr>
            <a:r>
              <a:rPr lang="es-EC" i="1" dirty="0" smtClean="0"/>
              <a:t/>
            </a:r>
            <a:br>
              <a:rPr lang="es-EC" i="1" dirty="0" smtClean="0"/>
            </a:br>
            <a:r>
              <a:rPr lang="es-EC" i="1" dirty="0" smtClean="0"/>
              <a:t>	Kits de Comidas Típicas</a:t>
            </a:r>
            <a:br>
              <a:rPr lang="es-EC" i="1" dirty="0" smtClean="0"/>
            </a:br>
            <a:r>
              <a:rPr lang="es-EC" i="1" dirty="0" smtClean="0"/>
              <a:t>Ecuatorianas </a:t>
            </a:r>
            <a:r>
              <a:rPr lang="es-EC" dirty="0" smtClean="0"/>
              <a:t/>
            </a:r>
            <a:br>
              <a:rPr lang="es-EC" dirty="0" smtClean="0"/>
            </a:br>
            <a:endParaRPr lang="es-EC" dirty="0"/>
          </a:p>
        </p:txBody>
      </p:sp>
      <p:sp>
        <p:nvSpPr>
          <p:cNvPr id="13314" name="2 Subtítulo"/>
          <p:cNvSpPr>
            <a:spLocks noGrp="1"/>
          </p:cNvSpPr>
          <p:nvPr>
            <p:ph type="subTitle" idx="1"/>
          </p:nvPr>
        </p:nvSpPr>
        <p:spPr>
          <a:xfrm>
            <a:off x="642938" y="3929063"/>
            <a:ext cx="7772400" cy="1200150"/>
          </a:xfrm>
        </p:spPr>
        <p:txBody>
          <a:bodyPr/>
          <a:lstStyle/>
          <a:p>
            <a:pPr marR="0" eaLnBrk="1" hangingPunct="1">
              <a:lnSpc>
                <a:spcPct val="90000"/>
              </a:lnSpc>
            </a:pPr>
            <a:r>
              <a:rPr lang="es-EC" sz="2500" i="1" smtClean="0"/>
              <a:t>Proyecto de Inversión para la Producción y Comercialización de Kits de Comidas Típicas </a:t>
            </a:r>
            <a:r>
              <a:rPr lang="es-EC" sz="2500" smtClean="0"/>
              <a:t/>
            </a:r>
            <a:br>
              <a:rPr lang="es-EC" sz="2500" smtClean="0"/>
            </a:br>
            <a:r>
              <a:rPr lang="es-EC" sz="2500" i="1" smtClean="0"/>
              <a:t>para la ciudad de Guayaquil</a:t>
            </a:r>
            <a:endParaRPr lang="es-EC" sz="2500" smtClean="0"/>
          </a:p>
        </p:txBody>
      </p:sp>
      <p:grpSp>
        <p:nvGrpSpPr>
          <p:cNvPr id="13315" name="Group 2"/>
          <p:cNvGrpSpPr>
            <a:grpSpLocks/>
          </p:cNvGrpSpPr>
          <p:nvPr/>
        </p:nvGrpSpPr>
        <p:grpSpPr bwMode="auto">
          <a:xfrm>
            <a:off x="285750" y="428604"/>
            <a:ext cx="3071804" cy="2071702"/>
            <a:chOff x="6141" y="6638"/>
            <a:chExt cx="2190" cy="2000"/>
          </a:xfrm>
        </p:grpSpPr>
        <p:pic>
          <p:nvPicPr>
            <p:cNvPr id="13317" name="Picture 3" descr="http://3.bp.blogspot.com/_hgsuE6wa3MU/SXk5diIdkxI/AAAAAAAAAj0/YDsiV2ED2z8/s200/42893424_0ee01ca7b2.jpg"/>
            <p:cNvPicPr>
              <a:picLocks noChangeAspect="1" noChangeArrowheads="1"/>
            </p:cNvPicPr>
            <p:nvPr/>
          </p:nvPicPr>
          <p:blipFill>
            <a:blip r:embed="rId2" r:link="rId3" cstate="print"/>
            <a:srcRect/>
            <a:stretch>
              <a:fillRect/>
            </a:stretch>
          </p:blipFill>
          <p:spPr bwMode="auto">
            <a:xfrm rot="2950639">
              <a:off x="6903" y="7101"/>
              <a:ext cx="540" cy="393"/>
            </a:xfrm>
            <a:prstGeom prst="rect">
              <a:avLst/>
            </a:prstGeom>
            <a:noFill/>
            <a:ln w="9525">
              <a:noFill/>
              <a:miter lim="800000"/>
              <a:headEnd/>
              <a:tailEnd/>
            </a:ln>
          </p:spPr>
        </p:pic>
        <p:sp>
          <p:nvSpPr>
            <p:cNvPr id="13318" name="AutoShape 4"/>
            <p:cNvSpPr>
              <a:spLocks noChangeArrowheads="1"/>
            </p:cNvSpPr>
            <p:nvPr/>
          </p:nvSpPr>
          <p:spPr bwMode="auto">
            <a:xfrm>
              <a:off x="6446" y="6638"/>
              <a:ext cx="1460" cy="1260"/>
            </a:xfrm>
            <a:custGeom>
              <a:avLst/>
              <a:gdLst>
                <a:gd name="T0" fmla="*/ 3 w 21600"/>
                <a:gd name="T1" fmla="*/ 0 h 21600"/>
                <a:gd name="T2" fmla="*/ 1 w 21600"/>
                <a:gd name="T3" fmla="*/ 1 h 21600"/>
                <a:gd name="T4" fmla="*/ 0 w 21600"/>
                <a:gd name="T5" fmla="*/ 2 h 21600"/>
                <a:gd name="T6" fmla="*/ 1 w 21600"/>
                <a:gd name="T7" fmla="*/ 4 h 21600"/>
                <a:gd name="T8" fmla="*/ 3 w 21600"/>
                <a:gd name="T9" fmla="*/ 4 h 21600"/>
                <a:gd name="T10" fmla="*/ 6 w 21600"/>
                <a:gd name="T11" fmla="*/ 4 h 21600"/>
                <a:gd name="T12" fmla="*/ 7 w 21600"/>
                <a:gd name="T13" fmla="*/ 2 h 21600"/>
                <a:gd name="T14" fmla="*/ 6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71 h 21600"/>
                <a:gd name="T26" fmla="*/ 18434 w 21600"/>
                <a:gd name="T27" fmla="*/ 18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030" y="10800"/>
                  </a:moveTo>
                  <a:cubicBezTo>
                    <a:pt x="5030" y="13987"/>
                    <a:pt x="7613" y="16570"/>
                    <a:pt x="10800" y="16570"/>
                  </a:cubicBezTo>
                  <a:cubicBezTo>
                    <a:pt x="13987" y="16570"/>
                    <a:pt x="16570" y="13987"/>
                    <a:pt x="16570" y="10800"/>
                  </a:cubicBezTo>
                  <a:cubicBezTo>
                    <a:pt x="16570" y="7613"/>
                    <a:pt x="13987" y="5030"/>
                    <a:pt x="10800" y="5030"/>
                  </a:cubicBezTo>
                  <a:cubicBezTo>
                    <a:pt x="7613" y="5030"/>
                    <a:pt x="5030" y="7613"/>
                    <a:pt x="5030" y="10800"/>
                  </a:cubicBezTo>
                  <a:close/>
                </a:path>
              </a:pathLst>
            </a:custGeom>
            <a:solidFill>
              <a:srgbClr val="FF9933"/>
            </a:solidFill>
            <a:ln w="9525">
              <a:solidFill>
                <a:srgbClr val="000000"/>
              </a:solidFill>
              <a:round/>
              <a:headEnd/>
              <a:tailEnd/>
            </a:ln>
          </p:spPr>
          <p:txBody>
            <a:bodyPr/>
            <a:lstStyle/>
            <a:p>
              <a:pPr>
                <a:spcAft>
                  <a:spcPts val="1000"/>
                </a:spcAft>
              </a:pPr>
              <a:endParaRPr lang="es-ES" sz="1100">
                <a:latin typeface="Times New Roman" pitchFamily="18" charset="0"/>
                <a:cs typeface="Arial" charset="0"/>
              </a:endParaRPr>
            </a:p>
            <a:p>
              <a:pPr>
                <a:spcAft>
                  <a:spcPts val="1000"/>
                </a:spcAft>
              </a:pPr>
              <a:endParaRPr lang="es-ES" sz="1100">
                <a:latin typeface="Times New Roman" pitchFamily="18" charset="0"/>
                <a:cs typeface="Arial" charset="0"/>
              </a:endParaRPr>
            </a:p>
            <a:p>
              <a:pPr>
                <a:spcAft>
                  <a:spcPts val="1000"/>
                </a:spcAft>
              </a:pPr>
              <a:endParaRPr lang="es-ES" sz="1100">
                <a:latin typeface="Times New Roman" pitchFamily="18" charset="0"/>
                <a:cs typeface="Arial" charset="0"/>
              </a:endParaRPr>
            </a:p>
            <a:p>
              <a:pPr>
                <a:spcAft>
                  <a:spcPts val="1000"/>
                </a:spcAft>
              </a:pPr>
              <a:endParaRPr lang="es-ES" sz="1100">
                <a:latin typeface="Times New Roman" pitchFamily="18" charset="0"/>
                <a:cs typeface="Arial" charset="0"/>
              </a:endParaRPr>
            </a:p>
            <a:p>
              <a:pPr>
                <a:spcAft>
                  <a:spcPts val="1000"/>
                </a:spcAft>
              </a:pPr>
              <a:r>
                <a:rPr lang="es-EC" sz="1600">
                  <a:latin typeface="Calibri" pitchFamily="34" charset="0"/>
                  <a:cs typeface="Arial" charset="0"/>
                </a:rPr>
                <a:t>               </a:t>
              </a:r>
              <a:r>
                <a:rPr lang="es-ES">
                  <a:latin typeface="Times New Roman" pitchFamily="18" charset="0"/>
                  <a:cs typeface="Arial" charset="0"/>
                </a:rPr>
                <a:t>		</a:t>
              </a:r>
              <a:r>
                <a:rPr lang="es-ES">
                  <a:latin typeface="Calibri" pitchFamily="34" charset="0"/>
                  <a:cs typeface="Arial" charset="0"/>
                </a:rPr>
                <a:t>                                       </a:t>
              </a:r>
            </a:p>
            <a:p>
              <a:endParaRPr lang="es-EC">
                <a:cs typeface="Arial" charset="0"/>
              </a:endParaRPr>
            </a:p>
          </p:txBody>
        </p:sp>
        <p:sp>
          <p:nvSpPr>
            <p:cNvPr id="13319" name="WordArt 5"/>
            <p:cNvSpPr>
              <a:spLocks noChangeArrowheads="1" noChangeShapeType="1" noTextEdit="1"/>
            </p:cNvSpPr>
            <p:nvPr/>
          </p:nvSpPr>
          <p:spPr bwMode="auto">
            <a:xfrm>
              <a:off x="6706" y="6818"/>
              <a:ext cx="960" cy="540"/>
            </a:xfrm>
            <a:prstGeom prst="rect">
              <a:avLst/>
            </a:prstGeom>
          </p:spPr>
          <p:txBody>
            <a:bodyPr spcFirstLastPara="1" wrap="none" fromWordArt="1">
              <a:prstTxWarp prst="textArchUp">
                <a:avLst>
                  <a:gd name="adj" fmla="val 10009180"/>
                </a:avLst>
              </a:prstTxWarp>
            </a:bodyPr>
            <a:lstStyle/>
            <a:p>
              <a:pPr algn="ctr"/>
              <a:r>
                <a:rPr lang="es-ES" sz="2000" kern="10" spc="400">
                  <a:ln w="9525">
                    <a:solidFill>
                      <a:srgbClr val="000000"/>
                    </a:solidFill>
                    <a:round/>
                    <a:headEnd/>
                    <a:tailEnd/>
                  </a:ln>
                  <a:solidFill>
                    <a:srgbClr val="000000"/>
                  </a:solidFill>
                  <a:latin typeface="Berlin Sans FB Demi"/>
                </a:rPr>
                <a:t>ListoKit</a:t>
              </a:r>
            </a:p>
          </p:txBody>
        </p:sp>
        <p:sp>
          <p:nvSpPr>
            <p:cNvPr id="13320" name="Text Box 6"/>
            <p:cNvSpPr txBox="1">
              <a:spLocks noChangeArrowheads="1"/>
            </p:cNvSpPr>
            <p:nvPr/>
          </p:nvSpPr>
          <p:spPr bwMode="auto">
            <a:xfrm>
              <a:off x="6141" y="7946"/>
              <a:ext cx="2190" cy="692"/>
            </a:xfrm>
            <a:prstGeom prst="rect">
              <a:avLst/>
            </a:prstGeom>
            <a:noFill/>
            <a:ln w="9525">
              <a:noFill/>
              <a:miter lim="800000"/>
              <a:headEnd/>
              <a:tailEnd/>
            </a:ln>
          </p:spPr>
          <p:txBody>
            <a:bodyPr/>
            <a:lstStyle/>
            <a:p>
              <a:pPr>
                <a:spcAft>
                  <a:spcPts val="1000"/>
                </a:spcAft>
              </a:pPr>
              <a:r>
                <a:rPr lang="es-EC" sz="2400" b="1" dirty="0">
                  <a:latin typeface="Monotype Corsiva" pitchFamily="66" charset="0"/>
                  <a:cs typeface="Arial" charset="0"/>
                </a:rPr>
                <a:t>Hágalo</a:t>
              </a:r>
              <a:r>
                <a:rPr lang="es-ES" sz="2400" b="1" dirty="0">
                  <a:latin typeface="Monotype Corsiva" pitchFamily="66" charset="0"/>
                  <a:cs typeface="Arial" charset="0"/>
                </a:rPr>
                <a:t> fácil </a:t>
              </a:r>
            </a:p>
            <a:p>
              <a:pPr>
                <a:spcAft>
                  <a:spcPts val="1000"/>
                </a:spcAft>
              </a:pPr>
              <a:r>
                <a:rPr lang="es-ES" sz="2400" b="1" dirty="0">
                  <a:latin typeface="Monotype Corsiva" pitchFamily="66" charset="0"/>
                  <a:cs typeface="Arial" charset="0"/>
                </a:rPr>
                <a:t>	usted mismo…</a:t>
              </a:r>
              <a:endParaRPr lang="es-EC" sz="2400" dirty="0">
                <a:latin typeface="Monotype Corsiva" pitchFamily="66" charset="0"/>
                <a:cs typeface="Arial" charset="0"/>
              </a:endParaRPr>
            </a:p>
          </p:txBody>
        </p:sp>
        <p:sp>
          <p:nvSpPr>
            <p:cNvPr id="13321" name="Text Box 7"/>
            <p:cNvSpPr txBox="1">
              <a:spLocks noChangeArrowheads="1"/>
            </p:cNvSpPr>
            <p:nvPr/>
          </p:nvSpPr>
          <p:spPr bwMode="auto">
            <a:xfrm>
              <a:off x="7451" y="7133"/>
              <a:ext cx="405" cy="452"/>
            </a:xfrm>
            <a:prstGeom prst="rect">
              <a:avLst/>
            </a:prstGeom>
            <a:noFill/>
            <a:ln w="9525">
              <a:noFill/>
              <a:miter lim="800000"/>
              <a:headEnd/>
              <a:tailEnd/>
            </a:ln>
          </p:spPr>
          <p:txBody>
            <a:bodyPr/>
            <a:lstStyle/>
            <a:p>
              <a:pPr>
                <a:spcAft>
                  <a:spcPts val="1000"/>
                </a:spcAft>
              </a:pPr>
              <a:r>
                <a:rPr lang="es-ES" sz="1000" b="1">
                  <a:latin typeface="Brush Script MT"/>
                  <a:cs typeface="Arial" charset="0"/>
                </a:rPr>
                <a:t>    </a:t>
              </a:r>
            </a:p>
            <a:p>
              <a:pPr>
                <a:spcAft>
                  <a:spcPts val="1000"/>
                </a:spcAft>
              </a:pPr>
              <a:r>
                <a:rPr lang="es-ES" sz="1000" b="1">
                  <a:latin typeface="Brush Script MT"/>
                  <a:cs typeface="Arial" charset="0"/>
                </a:rPr>
                <a:t>     ®</a:t>
              </a:r>
              <a:endParaRPr lang="es-EC">
                <a:cs typeface="Arial" charset="0"/>
              </a:endParaRPr>
            </a:p>
          </p:txBody>
        </p:sp>
      </p:grpSp>
      <p:sp>
        <p:nvSpPr>
          <p:cNvPr id="13316" name="Text Box 10"/>
          <p:cNvSpPr txBox="1">
            <a:spLocks noChangeArrowheads="1"/>
          </p:cNvSpPr>
          <p:nvPr/>
        </p:nvSpPr>
        <p:spPr bwMode="auto">
          <a:xfrm>
            <a:off x="539750" y="5253038"/>
            <a:ext cx="3384550" cy="1436687"/>
          </a:xfrm>
          <a:prstGeom prst="rect">
            <a:avLst/>
          </a:prstGeom>
          <a:noFill/>
          <a:ln w="9525">
            <a:noFill/>
            <a:miter lim="800000"/>
            <a:headEnd/>
            <a:tailEnd/>
          </a:ln>
        </p:spPr>
        <p:txBody>
          <a:bodyPr>
            <a:spAutoFit/>
          </a:bodyPr>
          <a:lstStyle/>
          <a:p>
            <a:pPr>
              <a:spcBef>
                <a:spcPct val="50000"/>
              </a:spcBef>
            </a:pPr>
            <a:r>
              <a:rPr lang="es-EC" sz="1600" b="1" i="1"/>
              <a:t>Integrantes:</a:t>
            </a:r>
          </a:p>
          <a:p>
            <a:pPr>
              <a:spcBef>
                <a:spcPct val="50000"/>
              </a:spcBef>
            </a:pPr>
            <a:r>
              <a:rPr lang="es-EC" sz="1600" b="1" i="1"/>
              <a:t>Johanna Aguirre</a:t>
            </a:r>
          </a:p>
          <a:p>
            <a:pPr>
              <a:spcBef>
                <a:spcPct val="50000"/>
              </a:spcBef>
            </a:pPr>
            <a:r>
              <a:rPr lang="es-EC" sz="1600" b="1" i="1"/>
              <a:t>Magda Galarza</a:t>
            </a:r>
          </a:p>
          <a:p>
            <a:pPr>
              <a:spcBef>
                <a:spcPct val="50000"/>
              </a:spcBef>
            </a:pPr>
            <a:r>
              <a:rPr lang="es-EC" sz="1600" b="1" i="1"/>
              <a:t>Karen Montjoy</a:t>
            </a:r>
            <a:endParaRPr lang="en-US" sz="1600" b="1"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Marcador de contenido"/>
          <p:cNvSpPr>
            <a:spLocks noGrp="1"/>
          </p:cNvSpPr>
          <p:nvPr>
            <p:ph idx="1"/>
          </p:nvPr>
        </p:nvSpPr>
        <p:spPr>
          <a:xfrm>
            <a:off x="457200" y="1481138"/>
            <a:ext cx="8229600" cy="4733925"/>
          </a:xfrm>
        </p:spPr>
        <p:txBody>
          <a:bodyPr/>
          <a:lstStyle/>
          <a:p>
            <a:pPr eaLnBrk="1" hangingPunct="1">
              <a:lnSpc>
                <a:spcPct val="80000"/>
              </a:lnSpc>
            </a:pPr>
            <a:r>
              <a:rPr lang="es-EC" dirty="0" smtClean="0"/>
              <a:t>Análisis de la Oferta</a:t>
            </a:r>
          </a:p>
          <a:p>
            <a:pPr eaLnBrk="1" hangingPunct="1">
              <a:lnSpc>
                <a:spcPct val="80000"/>
              </a:lnSpc>
            </a:pPr>
            <a:endParaRPr lang="es-EC" sz="2100" dirty="0" smtClean="0"/>
          </a:p>
          <a:p>
            <a:pPr lvl="1" eaLnBrk="1" hangingPunct="1">
              <a:lnSpc>
                <a:spcPct val="80000"/>
              </a:lnSpc>
            </a:pPr>
            <a:r>
              <a:rPr lang="es-EC" sz="1800" dirty="0" smtClean="0"/>
              <a:t>No existe competencia directa para el kit de ingredientes para comida típica</a:t>
            </a:r>
          </a:p>
          <a:p>
            <a:pPr lvl="1" eaLnBrk="1" hangingPunct="1">
              <a:lnSpc>
                <a:spcPct val="80000"/>
              </a:lnSpc>
              <a:buFont typeface="Verdana" pitchFamily="34" charset="0"/>
              <a:buNone/>
            </a:pPr>
            <a:endParaRPr lang="es-EC" sz="1800" dirty="0" smtClean="0"/>
          </a:p>
          <a:p>
            <a:pPr lvl="1" eaLnBrk="1" hangingPunct="1">
              <a:lnSpc>
                <a:spcPct val="80000"/>
              </a:lnSpc>
            </a:pPr>
            <a:r>
              <a:rPr lang="es-EC" sz="1800" dirty="0" smtClean="0"/>
              <a:t>Competencia que se considera indirecta:</a:t>
            </a:r>
          </a:p>
          <a:p>
            <a:pPr lvl="2" eaLnBrk="1" hangingPunct="1">
              <a:lnSpc>
                <a:spcPct val="80000"/>
              </a:lnSpc>
            </a:pPr>
            <a:r>
              <a:rPr lang="es-EC" sz="1600" b="1" dirty="0" smtClean="0"/>
              <a:t>Facundo:</a:t>
            </a:r>
            <a:r>
              <a:rPr lang="es-EC" sz="1600" dirty="0" smtClean="0"/>
              <a:t> Vegetales cocidos enlatados como arvejas, choclo, zanahoria, etc.</a:t>
            </a:r>
          </a:p>
          <a:p>
            <a:pPr lvl="2" eaLnBrk="1" hangingPunct="1">
              <a:lnSpc>
                <a:spcPct val="80000"/>
              </a:lnSpc>
            </a:pPr>
            <a:r>
              <a:rPr lang="es-EC" sz="1600" b="1" dirty="0" err="1" smtClean="0"/>
              <a:t>Hortana</a:t>
            </a:r>
            <a:r>
              <a:rPr lang="es-EC" sz="1600" b="1" dirty="0" smtClean="0"/>
              <a:t>:</a:t>
            </a:r>
            <a:r>
              <a:rPr lang="es-EC" sz="1600" dirty="0" smtClean="0"/>
              <a:t> Ensaladas listas: lechuga samba, lechuga corriente, col morada.</a:t>
            </a:r>
          </a:p>
          <a:p>
            <a:pPr lvl="2" eaLnBrk="1" hangingPunct="1">
              <a:lnSpc>
                <a:spcPct val="80000"/>
              </a:lnSpc>
            </a:pPr>
            <a:r>
              <a:rPr lang="es-EC" sz="1600" b="1" dirty="0" smtClean="0"/>
              <a:t>Real: </a:t>
            </a:r>
            <a:r>
              <a:rPr lang="es-ES" sz="1600" dirty="0" smtClean="0"/>
              <a:t>ensaladas enlatadas, y en camarones adobados.</a:t>
            </a:r>
            <a:endParaRPr lang="es-EC" sz="1600" dirty="0" smtClean="0"/>
          </a:p>
          <a:p>
            <a:pPr lvl="2" eaLnBrk="1" hangingPunct="1">
              <a:lnSpc>
                <a:spcPct val="80000"/>
              </a:lnSpc>
            </a:pPr>
            <a:r>
              <a:rPr lang="es-EC" sz="1600" b="1" dirty="0" smtClean="0"/>
              <a:t>Snob:</a:t>
            </a:r>
            <a:r>
              <a:rPr lang="es-EC" sz="1600" dirty="0" smtClean="0"/>
              <a:t> ají</a:t>
            </a:r>
          </a:p>
          <a:p>
            <a:pPr lvl="2" eaLnBrk="1" hangingPunct="1">
              <a:lnSpc>
                <a:spcPct val="80000"/>
              </a:lnSpc>
            </a:pPr>
            <a:r>
              <a:rPr lang="es-EC" sz="1600" b="1" dirty="0" err="1" smtClean="0"/>
              <a:t>Ile</a:t>
            </a:r>
            <a:r>
              <a:rPr lang="es-EC" sz="1600" b="1" dirty="0" smtClean="0"/>
              <a:t>:</a:t>
            </a:r>
            <a:r>
              <a:rPr lang="es-EC" sz="1600" dirty="0" smtClean="0"/>
              <a:t> chimichurri, sazonadores, condimentos,</a:t>
            </a:r>
          </a:p>
          <a:p>
            <a:pPr lvl="2" eaLnBrk="1" hangingPunct="1">
              <a:lnSpc>
                <a:spcPct val="80000"/>
              </a:lnSpc>
            </a:pPr>
            <a:r>
              <a:rPr lang="es-EC" sz="1600" b="1" dirty="0" smtClean="0"/>
              <a:t>Mr. Cook - Mr. Chancho (PRONACA):</a:t>
            </a:r>
            <a:r>
              <a:rPr lang="es-EC" sz="1600" dirty="0" smtClean="0"/>
              <a:t> carnes marinadas, apanadas, croquetas de pescado, pechugas de pollo apanadas, etc.</a:t>
            </a:r>
          </a:p>
          <a:p>
            <a:pPr lvl="2" eaLnBrk="1" hangingPunct="1">
              <a:lnSpc>
                <a:spcPct val="80000"/>
              </a:lnSpc>
            </a:pPr>
            <a:r>
              <a:rPr lang="es-EC" sz="1600" b="1" dirty="0" err="1" smtClean="0"/>
              <a:t>Supermaxi</a:t>
            </a:r>
            <a:r>
              <a:rPr lang="es-EC" sz="1600" b="1" dirty="0" smtClean="0"/>
              <a:t>:</a:t>
            </a:r>
            <a:r>
              <a:rPr lang="es-EC" sz="1600" dirty="0" smtClean="0"/>
              <a:t> productos cárnicos y comidas congeladas </a:t>
            </a:r>
          </a:p>
          <a:p>
            <a:pPr lvl="2" eaLnBrk="1" hangingPunct="1">
              <a:lnSpc>
                <a:spcPct val="80000"/>
              </a:lnSpc>
            </a:pPr>
            <a:r>
              <a:rPr lang="es-EC" sz="1600" b="1" dirty="0" err="1" smtClean="0"/>
              <a:t>Maggy</a:t>
            </a:r>
            <a:r>
              <a:rPr lang="es-EC" sz="1600" b="1" dirty="0" smtClean="0"/>
              <a:t>:</a:t>
            </a:r>
            <a:r>
              <a:rPr lang="es-EC" sz="1600" dirty="0" smtClean="0"/>
              <a:t> sopas y cremas para preparar.</a:t>
            </a:r>
          </a:p>
          <a:p>
            <a:pPr lvl="2" eaLnBrk="1" hangingPunct="1">
              <a:lnSpc>
                <a:spcPct val="80000"/>
              </a:lnSpc>
            </a:pPr>
            <a:r>
              <a:rPr lang="es-EC" sz="1600" b="1" dirty="0" smtClean="0"/>
              <a:t>Don Diego:</a:t>
            </a:r>
            <a:r>
              <a:rPr lang="es-EC" sz="1600" dirty="0" smtClean="0"/>
              <a:t> carnes frescas y embutidos, patés.</a:t>
            </a:r>
          </a:p>
          <a:p>
            <a:pPr eaLnBrk="1" hangingPunct="1">
              <a:lnSpc>
                <a:spcPct val="80000"/>
              </a:lnSpc>
            </a:pPr>
            <a:endParaRPr lang="es-EC" sz="2100" dirty="0" smtClean="0"/>
          </a:p>
          <a:p>
            <a:pPr eaLnBrk="1" hangingPunct="1">
              <a:lnSpc>
                <a:spcPct val="80000"/>
              </a:lnSpc>
            </a:pPr>
            <a:endParaRPr lang="es-EC" sz="2100" dirty="0" smtClean="0"/>
          </a:p>
          <a:p>
            <a:pPr eaLnBrk="1" hangingPunct="1">
              <a:lnSpc>
                <a:spcPct val="80000"/>
              </a:lnSpc>
            </a:pPr>
            <a:endParaRPr lang="es-EC" sz="2100" dirty="0" smtClean="0"/>
          </a:p>
          <a:p>
            <a:pPr eaLnBrk="1" hangingPunct="1">
              <a:lnSpc>
                <a:spcPct val="80000"/>
              </a:lnSpc>
              <a:buFont typeface="Wingdings 3" pitchFamily="18" charset="2"/>
              <a:buNone/>
            </a:pPr>
            <a:endParaRPr lang="es-EC" sz="2100" dirty="0" smtClean="0"/>
          </a:p>
          <a:p>
            <a:pPr eaLnBrk="1" hangingPunct="1">
              <a:lnSpc>
                <a:spcPct val="80000"/>
              </a:lnSpc>
            </a:pPr>
            <a:endParaRPr lang="es-EC" sz="2100" dirty="0" smtClean="0"/>
          </a:p>
        </p:txBody>
      </p:sp>
      <p:sp>
        <p:nvSpPr>
          <p:cNvPr id="2" name="1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2253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5" name="Picture 2" descr="C:\Users\Betsita\AppData\Local\Microsoft\Windows\Temporary Internet Files\Content.IE5\0DT5V62D\MCj04043090000[1].wmf"/>
          <p:cNvPicPr>
            <a:picLocks noChangeAspect="1" noChangeArrowheads="1"/>
          </p:cNvPicPr>
          <p:nvPr/>
        </p:nvPicPr>
        <p:blipFill>
          <a:blip r:embed="rId3" cstate="print"/>
          <a:srcRect/>
          <a:stretch>
            <a:fillRect/>
          </a:stretch>
        </p:blipFill>
        <p:spPr bwMode="auto">
          <a:xfrm>
            <a:off x="6215074" y="5357826"/>
            <a:ext cx="2367407" cy="136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contenido"/>
          <p:cNvSpPr>
            <a:spLocks noGrp="1"/>
          </p:cNvSpPr>
          <p:nvPr>
            <p:ph idx="1"/>
          </p:nvPr>
        </p:nvSpPr>
        <p:spPr/>
        <p:txBody>
          <a:bodyPr/>
          <a:lstStyle/>
          <a:p>
            <a:pPr eaLnBrk="1" hangingPunct="1">
              <a:lnSpc>
                <a:spcPct val="80000"/>
              </a:lnSpc>
            </a:pPr>
            <a:r>
              <a:rPr lang="es-EC" sz="2500" smtClean="0"/>
              <a:t>Conclusiones</a:t>
            </a:r>
          </a:p>
          <a:p>
            <a:pPr eaLnBrk="1" hangingPunct="1">
              <a:lnSpc>
                <a:spcPct val="80000"/>
              </a:lnSpc>
            </a:pPr>
            <a:endParaRPr lang="es-EC" sz="1900" smtClean="0"/>
          </a:p>
          <a:p>
            <a:pPr lvl="1" eaLnBrk="1" hangingPunct="1">
              <a:lnSpc>
                <a:spcPct val="80000"/>
              </a:lnSpc>
            </a:pPr>
            <a:r>
              <a:rPr lang="es-EC" sz="1600" smtClean="0"/>
              <a:t>El </a:t>
            </a:r>
            <a:r>
              <a:rPr lang="es-EC" sz="1600" smtClean="0">
                <a:solidFill>
                  <a:srgbClr val="A3171E"/>
                </a:solidFill>
              </a:rPr>
              <a:t>94%</a:t>
            </a:r>
            <a:r>
              <a:rPr lang="es-EC" sz="1600" smtClean="0"/>
              <a:t> de los encuestados en la ciudad de Guayaquil, sostienen que les gusta la comida típica ecuatoriana.</a:t>
            </a:r>
          </a:p>
          <a:p>
            <a:pPr lvl="1" eaLnBrk="1" hangingPunct="1">
              <a:lnSpc>
                <a:spcPct val="80000"/>
              </a:lnSpc>
            </a:pPr>
            <a:endParaRPr lang="es-EC" sz="1600" smtClean="0"/>
          </a:p>
          <a:p>
            <a:pPr lvl="1" eaLnBrk="1" hangingPunct="1">
              <a:lnSpc>
                <a:spcPct val="80000"/>
              </a:lnSpc>
            </a:pPr>
            <a:r>
              <a:rPr lang="es-EC" sz="1600" smtClean="0"/>
              <a:t>El </a:t>
            </a:r>
            <a:r>
              <a:rPr lang="es-EC" sz="1600" smtClean="0">
                <a:solidFill>
                  <a:srgbClr val="A3171E"/>
                </a:solidFill>
              </a:rPr>
              <a:t>53% </a:t>
            </a:r>
            <a:r>
              <a:rPr lang="es-EC" sz="1600" smtClean="0"/>
              <a:t>de las personas encuestadas están dispuestas a comprar el kit de ingredientes de comida típica.</a:t>
            </a:r>
          </a:p>
          <a:p>
            <a:pPr lvl="1" eaLnBrk="1" hangingPunct="1">
              <a:lnSpc>
                <a:spcPct val="80000"/>
              </a:lnSpc>
            </a:pPr>
            <a:endParaRPr lang="es-EC" sz="1600" smtClean="0"/>
          </a:p>
          <a:p>
            <a:pPr lvl="1" eaLnBrk="1" hangingPunct="1">
              <a:lnSpc>
                <a:spcPct val="80000"/>
              </a:lnSpc>
            </a:pPr>
            <a:r>
              <a:rPr lang="es-ES" sz="1600" smtClean="0"/>
              <a:t>Tenemos que entre las comidas típicas preferidas por los encuestados fueron el  caldo de bolas 23%, el caldo de pata con un 19% y la guatita con 15%. </a:t>
            </a:r>
          </a:p>
          <a:p>
            <a:pPr lvl="1" eaLnBrk="1" hangingPunct="1">
              <a:lnSpc>
                <a:spcPct val="80000"/>
              </a:lnSpc>
            </a:pPr>
            <a:endParaRPr lang="es-ES" sz="1600" smtClean="0"/>
          </a:p>
          <a:p>
            <a:pPr lvl="1" eaLnBrk="1" hangingPunct="1">
              <a:lnSpc>
                <a:spcPct val="80000"/>
              </a:lnSpc>
            </a:pPr>
            <a:r>
              <a:rPr lang="es-EC" sz="1600" smtClean="0"/>
              <a:t>El </a:t>
            </a:r>
            <a:r>
              <a:rPr lang="es-EC" sz="1600" smtClean="0">
                <a:solidFill>
                  <a:srgbClr val="A3171E"/>
                </a:solidFill>
              </a:rPr>
              <a:t>81%</a:t>
            </a:r>
            <a:r>
              <a:rPr lang="es-EC" sz="1600" smtClean="0"/>
              <a:t> de los encuestados están dispuestos a pagar un precio promedio por el kit de ingredientes entre 6 y 9 dólares, si el producto es para 4 porciones. </a:t>
            </a:r>
          </a:p>
          <a:p>
            <a:pPr lvl="1" eaLnBrk="1" hangingPunct="1">
              <a:lnSpc>
                <a:spcPct val="80000"/>
              </a:lnSpc>
            </a:pPr>
            <a:endParaRPr lang="es-EC" sz="1600" smtClean="0"/>
          </a:p>
          <a:p>
            <a:pPr lvl="1" eaLnBrk="1" hangingPunct="1">
              <a:lnSpc>
                <a:spcPct val="80000"/>
              </a:lnSpc>
            </a:pPr>
            <a:r>
              <a:rPr lang="es-EC" sz="1600" smtClean="0"/>
              <a:t>El </a:t>
            </a:r>
            <a:r>
              <a:rPr lang="es-EC" sz="1600" smtClean="0">
                <a:solidFill>
                  <a:srgbClr val="A3171E"/>
                </a:solidFill>
              </a:rPr>
              <a:t>89% </a:t>
            </a:r>
            <a:r>
              <a:rPr lang="es-EC" sz="1600" smtClean="0"/>
              <a:t>de los encuestados prefiere comprar el producto en supermercados de Guayaquil, tales como Supermaxi y Comisariato</a:t>
            </a:r>
          </a:p>
          <a:p>
            <a:pPr lvl="1" eaLnBrk="1" hangingPunct="1">
              <a:lnSpc>
                <a:spcPct val="80000"/>
              </a:lnSpc>
            </a:pPr>
            <a:endParaRPr lang="es-EC" sz="1600" smtClean="0"/>
          </a:p>
        </p:txBody>
      </p:sp>
      <p:sp>
        <p:nvSpPr>
          <p:cNvPr id="3" name="2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2355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8043863" cy="2019300"/>
          </a:xfrm>
        </p:spPr>
        <p:txBody>
          <a:bodyPr>
            <a:normAutofit fontScale="77500" lnSpcReduction="20000"/>
          </a:bodyPr>
          <a:lstStyle/>
          <a:p>
            <a:pPr marL="365760" indent="-256032" eaLnBrk="1" fontAlgn="auto" hangingPunct="1">
              <a:spcAft>
                <a:spcPts val="0"/>
              </a:spcAft>
              <a:buFont typeface="Wingdings 3"/>
              <a:buChar char=""/>
              <a:defRPr/>
            </a:pPr>
            <a:r>
              <a:rPr lang="es-EC" sz="3500" dirty="0" smtClean="0"/>
              <a:t>Ciclo de Vida</a:t>
            </a:r>
          </a:p>
          <a:p>
            <a:pPr marL="365760" indent="-256032" eaLnBrk="1" fontAlgn="auto" hangingPunct="1">
              <a:spcAft>
                <a:spcPts val="0"/>
              </a:spcAft>
              <a:buFont typeface="Wingdings 3"/>
              <a:buNone/>
              <a:defRPr/>
            </a:pPr>
            <a:endParaRPr lang="es-EC" dirty="0" smtClean="0"/>
          </a:p>
          <a:p>
            <a:pPr marL="621792" lvl="1" eaLnBrk="1" fontAlgn="auto" hangingPunct="1">
              <a:spcBef>
                <a:spcPts val="324"/>
              </a:spcBef>
              <a:spcAft>
                <a:spcPts val="0"/>
              </a:spcAft>
              <a:buFont typeface="Verdana"/>
              <a:buChar char="◦"/>
              <a:defRPr/>
            </a:pPr>
            <a:r>
              <a:rPr lang="es-EC" dirty="0" smtClean="0"/>
              <a:t>El kit de ingredientes para comidas típicas se ubicará en la etapa de introducción. </a:t>
            </a:r>
          </a:p>
          <a:p>
            <a:pPr marL="621792" lvl="1" eaLnBrk="1" fontAlgn="auto" hangingPunct="1">
              <a:spcBef>
                <a:spcPts val="324"/>
              </a:spcBef>
              <a:spcAft>
                <a:spcPts val="0"/>
              </a:spcAft>
              <a:buFont typeface="Verdana"/>
              <a:buNone/>
              <a:defRPr/>
            </a:pPr>
            <a:endParaRPr lang="es-EC" dirty="0" smtClean="0"/>
          </a:p>
          <a:p>
            <a:pPr marL="621792" lvl="1" eaLnBrk="1" fontAlgn="auto" hangingPunct="1">
              <a:spcBef>
                <a:spcPts val="324"/>
              </a:spcBef>
              <a:spcAft>
                <a:spcPts val="0"/>
              </a:spcAft>
              <a:buFont typeface="Verdana"/>
              <a:buChar char="◦"/>
              <a:defRPr/>
            </a:pPr>
            <a:r>
              <a:rPr lang="es-EC" dirty="0" smtClean="0"/>
              <a:t>Será dado a conocer por un programa adecuado de marketing </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4579" name="Picture 2"/>
          <p:cNvPicPr>
            <a:picLocks noChangeAspect="1" noChangeArrowheads="1"/>
          </p:cNvPicPr>
          <p:nvPr/>
        </p:nvPicPr>
        <p:blipFill>
          <a:blip r:embed="rId2" cstate="print"/>
          <a:srcRect/>
          <a:stretch>
            <a:fillRect/>
          </a:stretch>
        </p:blipFill>
        <p:spPr bwMode="auto">
          <a:xfrm>
            <a:off x="3000375" y="3643313"/>
            <a:ext cx="5473700" cy="3133725"/>
          </a:xfrm>
          <a:prstGeom prst="rect">
            <a:avLst/>
          </a:prstGeom>
          <a:noFill/>
          <a:ln w="9525">
            <a:noFill/>
            <a:miter lim="800000"/>
            <a:headEnd/>
            <a:tailEnd/>
          </a:ln>
        </p:spPr>
      </p:pic>
      <p:pic>
        <p:nvPicPr>
          <p:cNvPr id="24580" name="Picture 6"/>
          <p:cNvPicPr>
            <a:picLocks noChangeAspect="1" noChangeArrowheads="1"/>
          </p:cNvPicPr>
          <p:nvPr/>
        </p:nvPicPr>
        <p:blipFill>
          <a:blip r:embed="rId3" cstate="print"/>
          <a:srcRect/>
          <a:stretch>
            <a:fillRect/>
          </a:stretch>
        </p:blipFill>
        <p:spPr bwMode="auto">
          <a:xfrm>
            <a:off x="4000500" y="4143375"/>
            <a:ext cx="762000" cy="628650"/>
          </a:xfrm>
          <a:prstGeom prst="rect">
            <a:avLst/>
          </a:prstGeom>
          <a:noFill/>
          <a:ln w="9525">
            <a:noFill/>
            <a:miter lim="800000"/>
            <a:headEnd/>
            <a:tailEnd/>
          </a:ln>
        </p:spPr>
      </p:pic>
      <p:pic>
        <p:nvPicPr>
          <p:cNvPr id="24581"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contenido"/>
          <p:cNvSpPr>
            <a:spLocks noGrp="1"/>
          </p:cNvSpPr>
          <p:nvPr>
            <p:ph idx="1"/>
          </p:nvPr>
        </p:nvSpPr>
        <p:spPr>
          <a:xfrm>
            <a:off x="457200" y="1481138"/>
            <a:ext cx="8043863" cy="2019300"/>
          </a:xfrm>
        </p:spPr>
        <p:txBody>
          <a:bodyPr/>
          <a:lstStyle/>
          <a:p>
            <a:pPr eaLnBrk="1" hangingPunct="1"/>
            <a:r>
              <a:rPr lang="es-EC" smtClean="0"/>
              <a:t>Matriz Boston Consulting Group</a:t>
            </a:r>
          </a:p>
          <a:p>
            <a:pPr eaLnBrk="1" hangingPunct="1"/>
            <a:endParaRPr lang="es-EC" smtClean="0"/>
          </a:p>
          <a:p>
            <a:pPr lvl="1" eaLnBrk="1" hangingPunct="1"/>
            <a:r>
              <a:rPr lang="es-EC" sz="1800" smtClean="0"/>
              <a:t>El producto que se desea ofrecer constituye una </a:t>
            </a:r>
            <a:r>
              <a:rPr lang="es-EC" sz="1800" b="1" smtClean="0"/>
              <a:t>“INTERROGANTE”</a:t>
            </a:r>
            <a:r>
              <a:rPr lang="es-EC" sz="1800" smtClean="0"/>
              <a:t> dado que se encuentra en su etapa de implementación</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5603" name="Picture 2"/>
          <p:cNvPicPr>
            <a:picLocks noChangeAspect="1" noChangeArrowheads="1"/>
          </p:cNvPicPr>
          <p:nvPr/>
        </p:nvPicPr>
        <p:blipFill>
          <a:blip r:embed="rId2" cstate="print"/>
          <a:srcRect/>
          <a:stretch>
            <a:fillRect/>
          </a:stretch>
        </p:blipFill>
        <p:spPr bwMode="auto">
          <a:xfrm>
            <a:off x="2325688" y="3571875"/>
            <a:ext cx="6604000" cy="2857500"/>
          </a:xfrm>
          <a:prstGeom prst="rect">
            <a:avLst/>
          </a:prstGeom>
          <a:noFill/>
          <a:ln w="9525">
            <a:noFill/>
            <a:miter lim="800000"/>
            <a:headEnd/>
            <a:tailEnd/>
          </a:ln>
        </p:spPr>
      </p:pic>
      <p:sp>
        <p:nvSpPr>
          <p:cNvPr id="25604" name="26 Rectángulo"/>
          <p:cNvSpPr>
            <a:spLocks noChangeArrowheads="1"/>
          </p:cNvSpPr>
          <p:nvPr/>
        </p:nvSpPr>
        <p:spPr bwMode="auto">
          <a:xfrm rot="-5400000">
            <a:off x="2512219" y="4687094"/>
            <a:ext cx="1917700" cy="366712"/>
          </a:xfrm>
          <a:prstGeom prst="rect">
            <a:avLst/>
          </a:prstGeom>
          <a:noFill/>
          <a:ln w="9525">
            <a:noFill/>
            <a:miter lim="800000"/>
            <a:headEnd/>
            <a:tailEnd/>
          </a:ln>
        </p:spPr>
        <p:txBody>
          <a:bodyPr wrap="none">
            <a:spAutoFit/>
          </a:bodyPr>
          <a:lstStyle/>
          <a:p>
            <a:r>
              <a:rPr lang="es-ES" b="1">
                <a:solidFill>
                  <a:srgbClr val="008000"/>
                </a:solidFill>
                <a:latin typeface="Times New Roman" pitchFamily="18" charset="0"/>
                <a:cs typeface="Times New Roman" pitchFamily="18" charset="0"/>
              </a:rPr>
              <a:t>Bajo</a:t>
            </a:r>
            <a:r>
              <a:rPr lang="es-ES">
                <a:latin typeface="Times New Roman" pitchFamily="18" charset="0"/>
                <a:cs typeface="Times New Roman" pitchFamily="18" charset="0"/>
              </a:rPr>
              <a:t>	</a:t>
            </a:r>
            <a:r>
              <a:rPr lang="es-ES">
                <a:solidFill>
                  <a:srgbClr val="008000"/>
                </a:solidFill>
                <a:latin typeface="Times New Roman" pitchFamily="18" charset="0"/>
                <a:cs typeface="Times New Roman" pitchFamily="18" charset="0"/>
              </a:rPr>
              <a:t>       </a:t>
            </a:r>
            <a:r>
              <a:rPr lang="es-ES" b="1">
                <a:solidFill>
                  <a:srgbClr val="008000"/>
                </a:solidFill>
                <a:latin typeface="Times New Roman" pitchFamily="18" charset="0"/>
                <a:cs typeface="Times New Roman" pitchFamily="18" charset="0"/>
              </a:rPr>
              <a:t>Alto</a:t>
            </a:r>
            <a:endParaRPr lang="es-EC" b="1">
              <a:latin typeface="Lucida Sans Unicode" pitchFamily="34" charset="0"/>
            </a:endParaRPr>
          </a:p>
        </p:txBody>
      </p:sp>
      <p:sp>
        <p:nvSpPr>
          <p:cNvPr id="25605" name="29 Rectángulo"/>
          <p:cNvSpPr>
            <a:spLocks noChangeArrowheads="1"/>
          </p:cNvSpPr>
          <p:nvPr/>
        </p:nvSpPr>
        <p:spPr bwMode="auto">
          <a:xfrm rot="-5400000">
            <a:off x="1704976" y="4724400"/>
            <a:ext cx="2532062" cy="369887"/>
          </a:xfrm>
          <a:prstGeom prst="rect">
            <a:avLst/>
          </a:prstGeom>
          <a:noFill/>
          <a:ln w="9525">
            <a:noFill/>
            <a:miter lim="800000"/>
            <a:headEnd/>
            <a:tailEnd/>
          </a:ln>
        </p:spPr>
        <p:txBody>
          <a:bodyPr wrap="none">
            <a:spAutoFit/>
          </a:bodyPr>
          <a:lstStyle/>
          <a:p>
            <a:pPr algn="ctr"/>
            <a:r>
              <a:rPr lang="es-ES" b="1" i="1">
                <a:solidFill>
                  <a:srgbClr val="800000"/>
                </a:solidFill>
                <a:latin typeface="Times New Roman" pitchFamily="18" charset="0"/>
              </a:rPr>
              <a:t>Crecimiento de Mercado</a:t>
            </a:r>
          </a:p>
        </p:txBody>
      </p:sp>
      <p:sp>
        <p:nvSpPr>
          <p:cNvPr id="25606" name="33 Rectángulo"/>
          <p:cNvSpPr>
            <a:spLocks noChangeArrowheads="1"/>
          </p:cNvSpPr>
          <p:nvPr/>
        </p:nvSpPr>
        <p:spPr bwMode="auto">
          <a:xfrm>
            <a:off x="4357688" y="6211888"/>
            <a:ext cx="4572000" cy="646112"/>
          </a:xfrm>
          <a:prstGeom prst="rect">
            <a:avLst/>
          </a:prstGeom>
          <a:noFill/>
          <a:ln w="9525">
            <a:noFill/>
            <a:miter lim="800000"/>
            <a:headEnd/>
            <a:tailEnd/>
          </a:ln>
        </p:spPr>
        <p:txBody>
          <a:bodyPr>
            <a:spAutoFit/>
          </a:bodyPr>
          <a:lstStyle/>
          <a:p>
            <a:r>
              <a:rPr lang="es-ES" b="1">
                <a:solidFill>
                  <a:srgbClr val="008000"/>
                </a:solidFill>
                <a:latin typeface="Times New Roman" pitchFamily="18" charset="0"/>
              </a:rPr>
              <a:t>       Alto		 Baja</a:t>
            </a:r>
          </a:p>
          <a:p>
            <a:endParaRPr lang="es-ES">
              <a:latin typeface="Times New Roman" pitchFamily="18" charset="0"/>
            </a:endParaRPr>
          </a:p>
        </p:txBody>
      </p:sp>
      <p:sp>
        <p:nvSpPr>
          <p:cNvPr id="25607" name="35 Rectángulo"/>
          <p:cNvSpPr>
            <a:spLocks noChangeArrowheads="1"/>
          </p:cNvSpPr>
          <p:nvPr/>
        </p:nvSpPr>
        <p:spPr bwMode="auto">
          <a:xfrm>
            <a:off x="4214813" y="6488113"/>
            <a:ext cx="3486150" cy="369887"/>
          </a:xfrm>
          <a:prstGeom prst="rect">
            <a:avLst/>
          </a:prstGeom>
          <a:noFill/>
          <a:ln w="9525">
            <a:noFill/>
            <a:miter lim="800000"/>
            <a:headEnd/>
            <a:tailEnd/>
          </a:ln>
        </p:spPr>
        <p:txBody>
          <a:bodyPr wrap="none">
            <a:spAutoFit/>
          </a:bodyPr>
          <a:lstStyle/>
          <a:p>
            <a:pPr algn="ctr"/>
            <a:r>
              <a:rPr lang="es-ES" b="1" i="1">
                <a:solidFill>
                  <a:srgbClr val="800000"/>
                </a:solidFill>
                <a:latin typeface="Times New Roman" pitchFamily="18" charset="0"/>
              </a:rPr>
              <a:t>Participación Relativa de Mercado</a:t>
            </a:r>
          </a:p>
        </p:txBody>
      </p:sp>
      <p:pic>
        <p:nvPicPr>
          <p:cNvPr id="25608"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143000"/>
            <a:ext cx="8043863" cy="447675"/>
          </a:xfrm>
        </p:spPr>
        <p:txBody>
          <a:bodyPr>
            <a:normAutofit fontScale="92500" lnSpcReduction="10000"/>
          </a:bodyPr>
          <a:lstStyle/>
          <a:p>
            <a:pPr marL="365760" indent="-256032" eaLnBrk="1" fontAlgn="auto" hangingPunct="1">
              <a:spcAft>
                <a:spcPts val="0"/>
              </a:spcAft>
              <a:buFont typeface="Wingdings 3"/>
              <a:buChar char=""/>
              <a:defRPr/>
            </a:pPr>
            <a:r>
              <a:rPr lang="es-EC" dirty="0" err="1" smtClean="0"/>
              <a:t>Analisis</a:t>
            </a:r>
            <a:r>
              <a:rPr lang="es-EC" dirty="0" smtClean="0"/>
              <a:t> F.O.D.A.</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662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graphicFrame>
        <p:nvGraphicFramePr>
          <p:cNvPr id="12" name="11 Tabla"/>
          <p:cNvGraphicFramePr>
            <a:graphicFrameLocks noGrp="1"/>
          </p:cNvGraphicFramePr>
          <p:nvPr/>
        </p:nvGraphicFramePr>
        <p:xfrm>
          <a:off x="714375" y="1700213"/>
          <a:ext cx="8001056" cy="4228388"/>
        </p:xfrm>
        <a:graphic>
          <a:graphicData uri="http://schemas.openxmlformats.org/drawingml/2006/table">
            <a:tbl>
              <a:tblPr firstRow="1" bandRow="1">
                <a:tableStyleId>{69012ECD-51FC-41F1-AA8D-1B2483CD663E}</a:tableStyleId>
              </a:tblPr>
              <a:tblGrid>
                <a:gridCol w="4000528"/>
                <a:gridCol w="4000528"/>
              </a:tblGrid>
              <a:tr h="432149">
                <a:tc>
                  <a:txBody>
                    <a:bodyPr/>
                    <a:lstStyle/>
                    <a:p>
                      <a:pPr algn="ctr"/>
                      <a:r>
                        <a:rPr lang="es-EC" sz="2400" dirty="0" smtClean="0"/>
                        <a:t>F</a:t>
                      </a:r>
                      <a:endParaRPr lang="es-EC" sz="2400" dirty="0"/>
                    </a:p>
                  </a:txBody>
                  <a:tcPr/>
                </a:tc>
                <a:tc>
                  <a:txBody>
                    <a:bodyPr/>
                    <a:lstStyle/>
                    <a:p>
                      <a:pPr algn="ctr"/>
                      <a:r>
                        <a:rPr lang="es-EC" sz="2400" dirty="0" smtClean="0"/>
                        <a:t>O</a:t>
                      </a:r>
                      <a:endParaRPr lang="es-EC" sz="2400" dirty="0"/>
                    </a:p>
                  </a:txBody>
                  <a:tcPr/>
                </a:tc>
              </a:tr>
              <a:tr h="1642166">
                <a:tc>
                  <a:txBody>
                    <a:bodyPr/>
                    <a:lstStyle/>
                    <a:p>
                      <a:pPr lvl="0">
                        <a:buFont typeface="Wingdings" pitchFamily="2" charset="2"/>
                        <a:buChar char="§"/>
                      </a:pPr>
                      <a:r>
                        <a:rPr kumimoji="0" lang="es-EC" sz="1200" kern="1200" dirty="0" smtClean="0">
                          <a:solidFill>
                            <a:schemeClr val="tx1"/>
                          </a:solidFill>
                          <a:latin typeface="+mn-lt"/>
                          <a:ea typeface="+mn-ea"/>
                          <a:cs typeface="+mn-cs"/>
                        </a:rPr>
                        <a:t> Personal técnico especializado</a:t>
                      </a:r>
                    </a:p>
                    <a:p>
                      <a:pPr lvl="0">
                        <a:buFont typeface="Wingdings" pitchFamily="2" charset="2"/>
                        <a:buChar char="§"/>
                      </a:pPr>
                      <a:r>
                        <a:rPr kumimoji="0" lang="es-EC" sz="1200" kern="1200" dirty="0" smtClean="0">
                          <a:solidFill>
                            <a:schemeClr val="tx1"/>
                          </a:solidFill>
                          <a:latin typeface="+mn-lt"/>
                          <a:ea typeface="+mn-ea"/>
                          <a:cs typeface="+mn-cs"/>
                        </a:rPr>
                        <a:t> Control de calidad en la producción desde la  selección de la materia prima hasta el producto final. </a:t>
                      </a:r>
                    </a:p>
                    <a:p>
                      <a:pPr lvl="0">
                        <a:buFont typeface="Wingdings" pitchFamily="2" charset="2"/>
                        <a:buChar char="§"/>
                      </a:pPr>
                      <a:r>
                        <a:rPr kumimoji="0" lang="es-EC" sz="1200" kern="1200" dirty="0" smtClean="0">
                          <a:solidFill>
                            <a:schemeClr val="tx1"/>
                          </a:solidFill>
                          <a:latin typeface="+mn-lt"/>
                          <a:ea typeface="+mn-ea"/>
                          <a:cs typeface="+mn-cs"/>
                        </a:rPr>
                        <a:t> Es un producto </a:t>
                      </a:r>
                      <a:r>
                        <a:rPr kumimoji="0" lang="es-EC" sz="1200" kern="1200" dirty="0" err="1" smtClean="0">
                          <a:solidFill>
                            <a:schemeClr val="tx1"/>
                          </a:solidFill>
                          <a:latin typeface="+mn-lt"/>
                          <a:ea typeface="+mn-ea"/>
                          <a:cs typeface="+mn-cs"/>
                        </a:rPr>
                        <a:t>masificable</a:t>
                      </a:r>
                      <a:r>
                        <a:rPr kumimoji="0" lang="es-EC" sz="1200" kern="1200" dirty="0" smtClean="0">
                          <a:solidFill>
                            <a:schemeClr val="tx1"/>
                          </a:solidFill>
                          <a:latin typeface="+mn-lt"/>
                          <a:ea typeface="+mn-ea"/>
                          <a:cs typeface="+mn-cs"/>
                        </a:rPr>
                        <a:t>.</a:t>
                      </a:r>
                    </a:p>
                    <a:p>
                      <a:pPr lvl="0">
                        <a:buFont typeface="Wingdings" pitchFamily="2" charset="2"/>
                        <a:buChar char="§"/>
                      </a:pPr>
                      <a:r>
                        <a:rPr kumimoji="0" lang="es-ES" sz="1200" kern="1200" dirty="0" smtClean="0">
                          <a:solidFill>
                            <a:schemeClr val="tx1"/>
                          </a:solidFill>
                          <a:latin typeface="+mn-lt"/>
                          <a:ea typeface="+mn-ea"/>
                          <a:cs typeface="+mn-cs"/>
                        </a:rPr>
                        <a:t> Facilita el trabajo al momento de comprar y elaborar los alimentos</a:t>
                      </a:r>
                      <a:endParaRPr kumimoji="0" lang="es-EC" sz="1200" kern="1200" dirty="0" smtClean="0">
                        <a:solidFill>
                          <a:schemeClr val="tx1"/>
                        </a:solidFill>
                        <a:latin typeface="+mn-lt"/>
                        <a:ea typeface="+mn-ea"/>
                        <a:cs typeface="+mn-cs"/>
                      </a:endParaRPr>
                    </a:p>
                    <a:p>
                      <a:pPr lvl="0">
                        <a:buFont typeface="Wingdings" pitchFamily="2" charset="2"/>
                        <a:buChar char="§"/>
                      </a:pPr>
                      <a:r>
                        <a:rPr kumimoji="0" lang="es-ES" sz="1200" kern="1200" dirty="0" smtClean="0">
                          <a:solidFill>
                            <a:schemeClr val="tx1"/>
                          </a:solidFill>
                          <a:latin typeface="+mn-lt"/>
                          <a:ea typeface="+mn-ea"/>
                          <a:cs typeface="+mn-cs"/>
                        </a:rPr>
                        <a:t> Ingredientes de origen ecuatoriano, lo cual facilita la existencia constante en el mercado.</a:t>
                      </a:r>
                      <a:endParaRPr kumimoji="0" lang="es-EC" sz="1200" kern="1200" dirty="0" smtClean="0">
                        <a:solidFill>
                          <a:schemeClr val="tx1"/>
                        </a:solidFill>
                        <a:latin typeface="+mn-lt"/>
                        <a:ea typeface="+mn-ea"/>
                        <a:cs typeface="+mn-cs"/>
                      </a:endParaRPr>
                    </a:p>
                  </a:txBody>
                  <a:tcPr/>
                </a:tc>
                <a:tc>
                  <a:txBody>
                    <a:bodyPr/>
                    <a:lstStyle/>
                    <a:p>
                      <a:pPr>
                        <a:buFont typeface="Wingdings" pitchFamily="2" charset="2"/>
                        <a:buChar char="§"/>
                      </a:pPr>
                      <a:r>
                        <a:rPr kumimoji="0" lang="es-ES" sz="1200" kern="1200" baseline="0" dirty="0" smtClean="0">
                          <a:solidFill>
                            <a:schemeClr val="tx1"/>
                          </a:solidFill>
                          <a:latin typeface="+mn-lt"/>
                          <a:ea typeface="+mn-ea"/>
                          <a:cs typeface="+mn-cs"/>
                        </a:rPr>
                        <a:t> </a:t>
                      </a:r>
                      <a:r>
                        <a:rPr kumimoji="0" lang="es-ES" sz="1200" kern="1200" dirty="0" smtClean="0">
                          <a:solidFill>
                            <a:schemeClr val="tx1"/>
                          </a:solidFill>
                          <a:latin typeface="+mn-lt"/>
                          <a:ea typeface="+mn-ea"/>
                          <a:cs typeface="+mn-cs"/>
                        </a:rPr>
                        <a:t>Incremento de consumo de comidas típicas por apoyo por parte del gobierno en campañas nacionalistas que invitan a consumir lo nuestro.</a:t>
                      </a:r>
                    </a:p>
                    <a:p>
                      <a:pPr marL="0" lvl="0" algn="l" rtl="0" eaLnBrk="1" latinLnBrk="0" hangingPunct="1">
                        <a:buFont typeface="Wingdings" pitchFamily="2" charset="2"/>
                        <a:buChar char="§"/>
                      </a:pPr>
                      <a:endParaRPr kumimoji="0" lang="es-EC" sz="1200" kern="1200" dirty="0" smtClean="0">
                        <a:solidFill>
                          <a:schemeClr val="tx1"/>
                        </a:solidFill>
                        <a:latin typeface="+mn-lt"/>
                        <a:ea typeface="+mn-ea"/>
                        <a:cs typeface="+mn-cs"/>
                      </a:endParaRPr>
                    </a:p>
                    <a:p>
                      <a:pPr marL="0" lvl="0" algn="l" rtl="0" eaLnBrk="1" latinLnBrk="0" hangingPunct="1">
                        <a:buFont typeface="Wingdings" pitchFamily="2" charset="2"/>
                        <a:buChar char="§"/>
                      </a:pPr>
                      <a:r>
                        <a:rPr kumimoji="0" lang="es-ES" sz="1200" kern="1200" dirty="0" smtClean="0">
                          <a:solidFill>
                            <a:schemeClr val="tx1"/>
                          </a:solidFill>
                          <a:latin typeface="+mn-lt"/>
                          <a:ea typeface="+mn-ea"/>
                          <a:cs typeface="+mn-cs"/>
                        </a:rPr>
                        <a:t> Apoyo del gobierno para facilitar prestamos a los pequeños y nuevos productores, a bajos intereses. </a:t>
                      </a:r>
                      <a:endParaRPr kumimoji="0" lang="es-EC" sz="1200" kern="1200" dirty="0" smtClean="0">
                        <a:solidFill>
                          <a:schemeClr val="tx1"/>
                        </a:solidFill>
                        <a:latin typeface="+mn-lt"/>
                        <a:ea typeface="+mn-ea"/>
                        <a:cs typeface="+mn-cs"/>
                      </a:endParaRPr>
                    </a:p>
                    <a:p>
                      <a:pPr>
                        <a:buFont typeface="Wingdings" pitchFamily="2" charset="2"/>
                        <a:buChar char="§"/>
                      </a:pPr>
                      <a:endParaRPr lang="es-EC" sz="1200" dirty="0"/>
                    </a:p>
                  </a:txBody>
                  <a:tcPr/>
                </a:tc>
              </a:tr>
              <a:tr h="520083">
                <a:tc>
                  <a:txBody>
                    <a:bodyPr/>
                    <a:lstStyle/>
                    <a:p>
                      <a:pPr algn="ctr">
                        <a:buFont typeface="Wingdings" pitchFamily="2" charset="2"/>
                        <a:buNone/>
                      </a:pPr>
                      <a:r>
                        <a:rPr lang="es-EC" sz="2400" b="1" dirty="0" smtClean="0">
                          <a:solidFill>
                            <a:schemeClr val="bg1"/>
                          </a:solidFill>
                        </a:rPr>
                        <a:t>D</a:t>
                      </a:r>
                      <a:endParaRPr lang="es-EC" sz="2400" b="1" dirty="0">
                        <a:solidFill>
                          <a:schemeClr val="bg1"/>
                        </a:solidFill>
                      </a:endParaRPr>
                    </a:p>
                  </a:txBody>
                  <a:tcPr>
                    <a:solidFill>
                      <a:schemeClr val="accent1"/>
                    </a:solidFill>
                  </a:tcPr>
                </a:tc>
                <a:tc>
                  <a:txBody>
                    <a:bodyPr/>
                    <a:lstStyle/>
                    <a:p>
                      <a:pPr algn="ctr">
                        <a:buFont typeface="Wingdings" pitchFamily="2" charset="2"/>
                        <a:buNone/>
                      </a:pPr>
                      <a:r>
                        <a:rPr lang="es-EC" sz="2400" b="1" dirty="0" smtClean="0">
                          <a:solidFill>
                            <a:schemeClr val="bg1"/>
                          </a:solidFill>
                        </a:rPr>
                        <a:t>A</a:t>
                      </a:r>
                      <a:endParaRPr lang="es-EC" sz="2400" b="1" dirty="0">
                        <a:solidFill>
                          <a:schemeClr val="bg1"/>
                        </a:solidFill>
                      </a:endParaRPr>
                    </a:p>
                  </a:txBody>
                  <a:tcPr>
                    <a:solidFill>
                      <a:schemeClr val="accent1"/>
                    </a:solidFill>
                  </a:tcPr>
                </a:tc>
              </a:tr>
              <a:tr h="1513745">
                <a:tc>
                  <a:txBody>
                    <a:bodyPr/>
                    <a:lstStyle/>
                    <a:p>
                      <a:pPr lvl="0">
                        <a:buFont typeface="Wingdings" pitchFamily="2" charset="2"/>
                        <a:buChar char="§"/>
                      </a:pPr>
                      <a:r>
                        <a:rPr kumimoji="0" lang="es-ES" sz="1200" kern="1200" dirty="0" smtClean="0">
                          <a:solidFill>
                            <a:schemeClr val="tx1"/>
                          </a:solidFill>
                          <a:latin typeface="+mn-lt"/>
                          <a:ea typeface="+mn-ea"/>
                          <a:cs typeface="+mn-cs"/>
                        </a:rPr>
                        <a:t> Producto </a:t>
                      </a:r>
                      <a:r>
                        <a:rPr kumimoji="0" lang="es-ES" sz="1200" kern="1200" dirty="0" err="1" smtClean="0">
                          <a:solidFill>
                            <a:schemeClr val="tx1"/>
                          </a:solidFill>
                          <a:latin typeface="+mn-lt"/>
                          <a:ea typeface="+mn-ea"/>
                          <a:cs typeface="+mn-cs"/>
                        </a:rPr>
                        <a:t>perecible</a:t>
                      </a:r>
                      <a:r>
                        <a:rPr kumimoji="0" lang="es-ES" sz="1200" kern="1200" dirty="0" smtClean="0">
                          <a:solidFill>
                            <a:schemeClr val="tx1"/>
                          </a:solidFill>
                          <a:latin typeface="+mn-lt"/>
                          <a:ea typeface="+mn-ea"/>
                          <a:cs typeface="+mn-cs"/>
                        </a:rPr>
                        <a:t>, como producto final su periodo de expiración es de 10 días luego de la fabricación.</a:t>
                      </a:r>
                      <a:endParaRPr kumimoji="0" lang="es-EC" sz="1200" kern="1200" dirty="0" smtClean="0">
                        <a:solidFill>
                          <a:schemeClr val="tx1"/>
                        </a:solidFill>
                        <a:latin typeface="+mn-lt"/>
                        <a:ea typeface="+mn-ea"/>
                        <a:cs typeface="+mn-cs"/>
                      </a:endParaRPr>
                    </a:p>
                    <a:p>
                      <a:pPr lvl="0">
                        <a:buFont typeface="Wingdings" pitchFamily="2" charset="2"/>
                        <a:buChar char="§"/>
                      </a:pPr>
                      <a:r>
                        <a:rPr kumimoji="0" lang="es-ES" sz="1200" kern="1200" dirty="0" smtClean="0">
                          <a:solidFill>
                            <a:schemeClr val="tx1"/>
                          </a:solidFill>
                          <a:latin typeface="+mn-lt"/>
                          <a:ea typeface="+mn-ea"/>
                          <a:cs typeface="+mn-cs"/>
                        </a:rPr>
                        <a:t> No se cuenta</a:t>
                      </a:r>
                      <a:r>
                        <a:rPr kumimoji="0" lang="es-ES" sz="1200" kern="1200" baseline="0" dirty="0" smtClean="0">
                          <a:solidFill>
                            <a:schemeClr val="tx1"/>
                          </a:solidFill>
                          <a:latin typeface="+mn-lt"/>
                          <a:ea typeface="+mn-ea"/>
                          <a:cs typeface="+mn-cs"/>
                        </a:rPr>
                        <a:t> </a:t>
                      </a:r>
                      <a:r>
                        <a:rPr kumimoji="0" lang="es-ES" sz="1200" kern="1200" dirty="0" smtClean="0">
                          <a:solidFill>
                            <a:schemeClr val="tx1"/>
                          </a:solidFill>
                          <a:latin typeface="+mn-lt"/>
                          <a:ea typeface="+mn-ea"/>
                          <a:cs typeface="+mn-cs"/>
                        </a:rPr>
                        <a:t>con un mercado formado debido a que el producto se encuentra en introducción</a:t>
                      </a:r>
                      <a:endParaRPr kumimoji="0" lang="es-EC" sz="1200" kern="1200" dirty="0" smtClean="0">
                        <a:solidFill>
                          <a:schemeClr val="tx1"/>
                        </a:solidFill>
                        <a:latin typeface="+mn-lt"/>
                        <a:ea typeface="+mn-ea"/>
                        <a:cs typeface="+mn-cs"/>
                      </a:endParaRPr>
                    </a:p>
                    <a:p>
                      <a:pPr lvl="0">
                        <a:buFont typeface="Wingdings" pitchFamily="2" charset="2"/>
                        <a:buChar char="§"/>
                      </a:pPr>
                      <a:r>
                        <a:rPr kumimoji="0" lang="es-ES" sz="1200" kern="1200" dirty="0" smtClean="0">
                          <a:solidFill>
                            <a:schemeClr val="tx1"/>
                          </a:solidFill>
                          <a:latin typeface="+mn-lt"/>
                          <a:ea typeface="+mn-ea"/>
                          <a:cs typeface="+mn-cs"/>
                        </a:rPr>
                        <a:t> La baja aceptación que podría tener por lo desconocido al ser nuevo el producto.</a:t>
                      </a:r>
                      <a:endParaRPr lang="es-EC" sz="1200" dirty="0"/>
                    </a:p>
                  </a:txBody>
                  <a:tcPr/>
                </a:tc>
                <a:tc>
                  <a:txBody>
                    <a:bodyPr/>
                    <a:lstStyle/>
                    <a:p>
                      <a:pPr marL="0" lvl="0" algn="l" rtl="0" eaLnBrk="1" latinLnBrk="0" hangingPunct="1">
                        <a:buFont typeface="Wingdings" pitchFamily="2" charset="2"/>
                        <a:buChar char="§"/>
                      </a:pPr>
                      <a:r>
                        <a:rPr kumimoji="0" lang="es-ES" sz="1200" kern="1200" dirty="0" smtClean="0">
                          <a:solidFill>
                            <a:schemeClr val="tx1"/>
                          </a:solidFill>
                          <a:latin typeface="+mn-lt"/>
                          <a:ea typeface="+mn-ea"/>
                          <a:cs typeface="+mn-cs"/>
                        </a:rPr>
                        <a:t> Comidas enlatadas que ya tienen su mercado formado. </a:t>
                      </a:r>
                    </a:p>
                    <a:p>
                      <a:pPr marL="0" lvl="0" algn="l" rtl="0" eaLnBrk="1" latinLnBrk="0" hangingPunct="1">
                        <a:buFont typeface="Wingdings" pitchFamily="2" charset="2"/>
                        <a:buChar char="§"/>
                      </a:pPr>
                      <a:endParaRPr kumimoji="0" lang="es-EC" sz="1200" kern="1200" dirty="0" smtClean="0">
                        <a:solidFill>
                          <a:schemeClr val="tx1"/>
                        </a:solidFill>
                        <a:latin typeface="+mn-lt"/>
                        <a:ea typeface="+mn-ea"/>
                        <a:cs typeface="+mn-cs"/>
                      </a:endParaRPr>
                    </a:p>
                    <a:p>
                      <a:pPr marL="0" lvl="0" algn="l" rtl="0" eaLnBrk="1" latinLnBrk="0" hangingPunct="1">
                        <a:buFont typeface="Wingdings" pitchFamily="2" charset="2"/>
                        <a:buChar char="§"/>
                      </a:pPr>
                      <a:r>
                        <a:rPr kumimoji="0" lang="es-ES" sz="1200" kern="1200" dirty="0" smtClean="0">
                          <a:solidFill>
                            <a:schemeClr val="tx1"/>
                          </a:solidFill>
                          <a:latin typeface="+mn-lt"/>
                          <a:ea typeface="+mn-ea"/>
                          <a:cs typeface="+mn-cs"/>
                        </a:rPr>
                        <a:t> Pérdida de protagonismo en el mercado por la aparición de copias, falsificaciones de producto y / o marca si no se tienen las patentes respectivas.</a:t>
                      </a:r>
                      <a:endParaRPr kumimoji="0" lang="es-EC" sz="1200" kern="1200" dirty="0" smtClean="0">
                        <a:solidFill>
                          <a:schemeClr val="tx1"/>
                        </a:solidFill>
                        <a:latin typeface="+mn-lt"/>
                        <a:ea typeface="+mn-ea"/>
                        <a:cs typeface="+mn-cs"/>
                      </a:endParaRPr>
                    </a:p>
                    <a:p>
                      <a:pPr>
                        <a:buFont typeface="Wingdings" pitchFamily="2" charset="2"/>
                        <a:buChar char="§"/>
                      </a:pPr>
                      <a:endParaRPr lang="es-EC"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8043863" cy="4662487"/>
          </a:xfrm>
        </p:spPr>
        <p:txBody>
          <a:bodyPr>
            <a:normAutofit/>
          </a:bodyPr>
          <a:lstStyle/>
          <a:p>
            <a:pPr eaLnBrk="1" hangingPunct="1">
              <a:lnSpc>
                <a:spcPct val="80000"/>
              </a:lnSpc>
            </a:pPr>
            <a:r>
              <a:rPr lang="es-EC" sz="3000" smtClean="0"/>
              <a:t>Mercado Meta</a:t>
            </a:r>
          </a:p>
          <a:p>
            <a:pPr eaLnBrk="1" hangingPunct="1">
              <a:lnSpc>
                <a:spcPct val="80000"/>
              </a:lnSpc>
            </a:pPr>
            <a:endParaRPr lang="es-EC" sz="2300" smtClean="0"/>
          </a:p>
          <a:p>
            <a:pPr lvl="1" eaLnBrk="1" hangingPunct="1">
              <a:lnSpc>
                <a:spcPct val="80000"/>
              </a:lnSpc>
            </a:pPr>
            <a:r>
              <a:rPr lang="es-EC" sz="2000" b="1" smtClean="0"/>
              <a:t>Macro –segmentación</a:t>
            </a:r>
          </a:p>
          <a:p>
            <a:pPr lvl="1" eaLnBrk="1" hangingPunct="1">
              <a:lnSpc>
                <a:spcPct val="80000"/>
              </a:lnSpc>
              <a:buFont typeface="Verdana" pitchFamily="34" charset="0"/>
              <a:buNone/>
            </a:pPr>
            <a:endParaRPr lang="es-EC" sz="2000" b="1" smtClean="0"/>
          </a:p>
          <a:p>
            <a:pPr lvl="2" eaLnBrk="1" hangingPunct="1">
              <a:lnSpc>
                <a:spcPct val="80000"/>
              </a:lnSpc>
            </a:pPr>
            <a:r>
              <a:rPr lang="es-EC" sz="1900" b="1" smtClean="0"/>
              <a:t>Funciones:</a:t>
            </a:r>
            <a:r>
              <a:rPr lang="es-EC" sz="1900" smtClean="0"/>
              <a:t> ¿Qué necesidades satisfacer?</a:t>
            </a:r>
          </a:p>
          <a:p>
            <a:pPr lvl="3" algn="just" eaLnBrk="1" hangingPunct="1">
              <a:lnSpc>
                <a:spcPct val="80000"/>
              </a:lnSpc>
            </a:pPr>
            <a:r>
              <a:rPr lang="es-EC" sz="1700" smtClean="0"/>
              <a:t>Disminuir el tiempo en la preparación de alimentos.</a:t>
            </a:r>
          </a:p>
          <a:p>
            <a:pPr lvl="3" algn="just" eaLnBrk="1" hangingPunct="1">
              <a:lnSpc>
                <a:spcPct val="80000"/>
              </a:lnSpc>
            </a:pPr>
            <a:r>
              <a:rPr lang="es-EC" sz="1700" smtClean="0"/>
              <a:t>Facilidad y practicidad que encontrarán en el producto.</a:t>
            </a:r>
          </a:p>
          <a:p>
            <a:pPr lvl="3" algn="just" eaLnBrk="1" hangingPunct="1">
              <a:lnSpc>
                <a:spcPct val="80000"/>
              </a:lnSpc>
            </a:pPr>
            <a:endParaRPr lang="es-EC" sz="1700" smtClean="0"/>
          </a:p>
          <a:p>
            <a:pPr lvl="2" algn="just" eaLnBrk="1" hangingPunct="1">
              <a:lnSpc>
                <a:spcPct val="80000"/>
              </a:lnSpc>
            </a:pPr>
            <a:r>
              <a:rPr lang="es-EC" sz="1900" b="1" smtClean="0"/>
              <a:t>T</a:t>
            </a:r>
            <a:r>
              <a:rPr lang="es-EC" sz="2000" b="1" smtClean="0"/>
              <a:t>ecnología:</a:t>
            </a:r>
            <a:r>
              <a:rPr lang="es-EC" sz="2000" smtClean="0"/>
              <a:t> ¿Cómo satisfacer esta necesidad?</a:t>
            </a:r>
          </a:p>
          <a:p>
            <a:pPr lvl="3" algn="just" eaLnBrk="1" hangingPunct="1">
              <a:lnSpc>
                <a:spcPct val="80000"/>
              </a:lnSpc>
            </a:pPr>
            <a:r>
              <a:rPr lang="es-EC" sz="1700" smtClean="0"/>
              <a:t> Mediante el proceso de selección, lavado, pesado y empaquetado de los ingredientes según lo indican las recetas seleccionadas.</a:t>
            </a:r>
          </a:p>
          <a:p>
            <a:pPr lvl="2" eaLnBrk="1" hangingPunct="1">
              <a:lnSpc>
                <a:spcPct val="80000"/>
              </a:lnSpc>
              <a:buFont typeface="Wingdings 2" pitchFamily="18" charset="2"/>
              <a:buNone/>
            </a:pPr>
            <a:r>
              <a:rPr lang="es-EC" sz="1900" smtClean="0"/>
              <a:t> </a:t>
            </a:r>
          </a:p>
          <a:p>
            <a:pPr lvl="2" eaLnBrk="1" hangingPunct="1">
              <a:lnSpc>
                <a:spcPct val="80000"/>
              </a:lnSpc>
            </a:pPr>
            <a:r>
              <a:rPr lang="es-EC" sz="1900" b="1" smtClean="0"/>
              <a:t>Grupo de Compradores:</a:t>
            </a:r>
            <a:r>
              <a:rPr lang="es-EC" sz="1900" smtClean="0"/>
              <a:t> A quién satisfacer?</a:t>
            </a:r>
          </a:p>
          <a:p>
            <a:pPr lvl="3" algn="just" eaLnBrk="1" hangingPunct="1">
              <a:lnSpc>
                <a:spcPct val="80000"/>
              </a:lnSpc>
            </a:pPr>
            <a:r>
              <a:rPr lang="es-EC" sz="1700" smtClean="0"/>
              <a:t>Personas  de clase media  alta que encuentren en  el producto la comodidad y la practicidad que el mismo ofrece.</a:t>
            </a:r>
          </a:p>
          <a:p>
            <a:pPr lvl="1" eaLnBrk="1" hangingPunct="1">
              <a:lnSpc>
                <a:spcPct val="80000"/>
              </a:lnSpc>
            </a:pPr>
            <a:endParaRPr lang="es-EC" sz="200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765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8043863" cy="4662487"/>
          </a:xfrm>
        </p:spPr>
        <p:txBody>
          <a:bodyPr>
            <a:normAutofit/>
          </a:bodyPr>
          <a:lstStyle/>
          <a:p>
            <a:pPr eaLnBrk="1" hangingPunct="1">
              <a:lnSpc>
                <a:spcPct val="80000"/>
              </a:lnSpc>
            </a:pPr>
            <a:r>
              <a:rPr lang="es-EC" sz="3000" dirty="0" smtClean="0"/>
              <a:t>Mercado Meta</a:t>
            </a:r>
          </a:p>
          <a:p>
            <a:pPr eaLnBrk="1" hangingPunct="1">
              <a:lnSpc>
                <a:spcPct val="80000"/>
              </a:lnSpc>
            </a:pPr>
            <a:endParaRPr lang="es-EC" sz="2300" dirty="0" smtClean="0"/>
          </a:p>
          <a:p>
            <a:pPr lvl="1" eaLnBrk="1" hangingPunct="1">
              <a:lnSpc>
                <a:spcPct val="80000"/>
              </a:lnSpc>
            </a:pPr>
            <a:r>
              <a:rPr lang="es-EC" sz="2000" b="1" dirty="0" smtClean="0"/>
              <a:t>Micro–segmentación</a:t>
            </a:r>
          </a:p>
          <a:p>
            <a:pPr eaLnBrk="1" hangingPunct="1">
              <a:lnSpc>
                <a:spcPct val="80000"/>
              </a:lnSpc>
            </a:pPr>
            <a:endParaRPr lang="es-EC" sz="2400" dirty="0" smtClean="0"/>
          </a:p>
          <a:p>
            <a:pPr lvl="2" eaLnBrk="1" hangingPunct="1">
              <a:lnSpc>
                <a:spcPct val="80000"/>
              </a:lnSpc>
            </a:pPr>
            <a:r>
              <a:rPr lang="es-EC" sz="1900" b="1" dirty="0" smtClean="0"/>
              <a:t>Localización:</a:t>
            </a:r>
            <a:r>
              <a:rPr lang="es-EC" sz="1900" dirty="0" smtClean="0"/>
              <a:t> Personas de estrato social medio alto</a:t>
            </a:r>
          </a:p>
          <a:p>
            <a:pPr lvl="2" eaLnBrk="1" hangingPunct="1">
              <a:lnSpc>
                <a:spcPct val="80000"/>
              </a:lnSpc>
            </a:pPr>
            <a:r>
              <a:rPr lang="es-EC" sz="1900" b="1" dirty="0" smtClean="0"/>
              <a:t>Sexo:</a:t>
            </a:r>
            <a:r>
              <a:rPr lang="es-EC" sz="1900" dirty="0" smtClean="0"/>
              <a:t> Femenino y Masculino</a:t>
            </a:r>
          </a:p>
          <a:p>
            <a:pPr lvl="2" eaLnBrk="1" hangingPunct="1">
              <a:lnSpc>
                <a:spcPct val="80000"/>
              </a:lnSpc>
            </a:pPr>
            <a:r>
              <a:rPr lang="es-EC" sz="1900" b="1" dirty="0" smtClean="0"/>
              <a:t>Edad:</a:t>
            </a:r>
            <a:r>
              <a:rPr lang="es-EC" sz="1900" dirty="0" smtClean="0"/>
              <a:t> entre 25 a 45 años</a:t>
            </a:r>
          </a:p>
          <a:p>
            <a:pPr lvl="2" eaLnBrk="1" hangingPunct="1">
              <a:lnSpc>
                <a:spcPct val="80000"/>
              </a:lnSpc>
            </a:pPr>
            <a:r>
              <a:rPr lang="es-EC" sz="1900" b="1" dirty="0" smtClean="0"/>
              <a:t>Actividad:</a:t>
            </a:r>
            <a:r>
              <a:rPr lang="es-EC" sz="1900" dirty="0" smtClean="0"/>
              <a:t> amas de casa, personas que trabajan, personas solteras y casadas jóvenes que por sus trabajos poseen poco tiempo para dedicarle a las labores culinarias que cuenten con la estabilidad económica para poder adquirirlo.</a:t>
            </a:r>
          </a:p>
          <a:p>
            <a:pPr lvl="2" eaLnBrk="1" hangingPunct="1">
              <a:lnSpc>
                <a:spcPct val="80000"/>
              </a:lnSpc>
            </a:pPr>
            <a:r>
              <a:rPr lang="es-EC" sz="1900" b="1" dirty="0" smtClean="0"/>
              <a:t>Intereses:</a:t>
            </a:r>
            <a:r>
              <a:rPr lang="es-EC" sz="1900" dirty="0" smtClean="0"/>
              <a:t> status, satisfacción personal, eventos sociales</a:t>
            </a:r>
          </a:p>
          <a:p>
            <a:pPr lvl="2" eaLnBrk="1" hangingPunct="1">
              <a:lnSpc>
                <a:spcPct val="80000"/>
              </a:lnSpc>
            </a:pPr>
            <a:r>
              <a:rPr lang="es-EC" sz="1900" b="1" dirty="0" smtClean="0"/>
              <a:t>Opiniones:</a:t>
            </a:r>
            <a:r>
              <a:rPr lang="es-EC" sz="1900" dirty="0" smtClean="0"/>
              <a:t> Sociedad, negocios, retos </a:t>
            </a:r>
            <a:r>
              <a:rPr lang="es-EC" sz="1900" dirty="0" smtClean="0"/>
              <a:t>futuros</a:t>
            </a:r>
            <a:r>
              <a:rPr lang="es-EC" sz="1900" dirty="0" smtClean="0"/>
              <a:t>.</a:t>
            </a:r>
            <a:endParaRPr lang="es-EC" sz="1900" dirty="0" smtClean="0"/>
          </a:p>
          <a:p>
            <a:pPr lvl="1" eaLnBrk="1" hangingPunct="1">
              <a:lnSpc>
                <a:spcPct val="80000"/>
              </a:lnSpc>
            </a:pPr>
            <a:endParaRPr lang="es-EC" sz="2000" dirty="0" smtClean="0">
              <a:solidFill>
                <a:schemeClr val="accent2"/>
              </a:solidFill>
            </a:endParaRP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867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contenido"/>
          <p:cNvSpPr>
            <a:spLocks noGrp="1"/>
          </p:cNvSpPr>
          <p:nvPr>
            <p:ph idx="1"/>
          </p:nvPr>
        </p:nvSpPr>
        <p:spPr>
          <a:xfrm>
            <a:off x="571500" y="1338263"/>
            <a:ext cx="8043863" cy="3019431"/>
          </a:xfrm>
        </p:spPr>
        <p:txBody>
          <a:bodyPr/>
          <a:lstStyle/>
          <a:p>
            <a:pPr eaLnBrk="1" hangingPunct="1"/>
            <a:r>
              <a:rPr lang="es-EC" sz="3500" smtClean="0"/>
              <a:t>Marketing Mix</a:t>
            </a:r>
          </a:p>
          <a:p>
            <a:pPr lvl="1" eaLnBrk="1" hangingPunct="1"/>
            <a:r>
              <a:rPr lang="es-EC" b="1" smtClean="0"/>
              <a:t>Producto</a:t>
            </a:r>
          </a:p>
          <a:p>
            <a:pPr lvl="1" eaLnBrk="1" hangingPunct="1"/>
            <a:endParaRPr lang="es-EC" smtClean="0"/>
          </a:p>
          <a:p>
            <a:pPr lvl="1" eaLnBrk="1" hangingPunct="1"/>
            <a:r>
              <a:rPr lang="es-EC" smtClean="0"/>
              <a:t>Contiene:</a:t>
            </a:r>
          </a:p>
          <a:p>
            <a:pPr lvl="2" eaLnBrk="1" hangingPunct="1"/>
            <a:r>
              <a:rPr lang="es-EC" smtClean="0"/>
              <a:t>Los ingredientes principales de una comida típica ecuatoriana, preferida por el consumidor</a:t>
            </a:r>
          </a:p>
          <a:p>
            <a:pPr lvl="2" eaLnBrk="1" hangingPunct="1"/>
            <a:r>
              <a:rPr lang="es-EC" smtClean="0"/>
              <a:t>La receta para la preparación del mismo. </a:t>
            </a:r>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2969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5" name="Picture 4" descr="100_11371"/>
          <p:cNvPicPr>
            <a:picLocks noChangeAspect="1" noChangeArrowheads="1"/>
          </p:cNvPicPr>
          <p:nvPr/>
        </p:nvPicPr>
        <p:blipFill>
          <a:blip r:embed="rId3" cstate="print"/>
          <a:srcRect/>
          <a:stretch>
            <a:fillRect/>
          </a:stretch>
        </p:blipFill>
        <p:spPr bwMode="auto">
          <a:xfrm>
            <a:off x="4357686" y="4500570"/>
            <a:ext cx="2425700" cy="1371600"/>
          </a:xfrm>
          <a:prstGeom prst="rect">
            <a:avLst/>
          </a:prstGeom>
          <a:noFill/>
          <a:ln w="9525">
            <a:noFill/>
            <a:miter lim="800000"/>
            <a:headEnd/>
            <a:tailEnd/>
          </a:ln>
        </p:spPr>
      </p:pic>
      <p:sp>
        <p:nvSpPr>
          <p:cNvPr id="6" name="5 Rectángulo"/>
          <p:cNvSpPr/>
          <p:nvPr/>
        </p:nvSpPr>
        <p:spPr>
          <a:xfrm>
            <a:off x="4286248" y="4429133"/>
            <a:ext cx="2571750" cy="1571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contenido"/>
          <p:cNvSpPr>
            <a:spLocks noGrp="1"/>
          </p:cNvSpPr>
          <p:nvPr>
            <p:ph idx="1"/>
          </p:nvPr>
        </p:nvSpPr>
        <p:spPr>
          <a:xfrm>
            <a:off x="571500" y="1338263"/>
            <a:ext cx="8043863" cy="2733675"/>
          </a:xfrm>
        </p:spPr>
        <p:txBody>
          <a:bodyPr/>
          <a:lstStyle/>
          <a:p>
            <a:pPr eaLnBrk="1" hangingPunct="1"/>
            <a:r>
              <a:rPr lang="es-EC" sz="3500" smtClean="0"/>
              <a:t>Marketing Mix-Producto</a:t>
            </a:r>
          </a:p>
          <a:p>
            <a:pPr lvl="1" eaLnBrk="1" hangingPunct="1"/>
            <a:r>
              <a:rPr lang="es-EC" b="1" smtClean="0"/>
              <a:t>Empaque</a:t>
            </a:r>
            <a:endParaRPr lang="es-EC" sz="1800" smtClean="0"/>
          </a:p>
          <a:p>
            <a:pPr lvl="2" eaLnBrk="1" hangingPunct="1"/>
            <a:r>
              <a:rPr lang="es-EC" sz="1800" smtClean="0"/>
              <a:t>Bandeja de poliestireno expandido con  número de cavidades de acuerdo a la cantidad de ingredientes que conforman el kit.</a:t>
            </a:r>
          </a:p>
          <a:p>
            <a:pPr lvl="2" eaLnBrk="1" hangingPunct="1"/>
            <a:r>
              <a:rPr lang="es-EC" sz="1800" smtClean="0"/>
              <a:t>Dimensiones de bandeja: 42x24x10 cm. </a:t>
            </a:r>
          </a:p>
          <a:p>
            <a:pPr lvl="2" eaLnBrk="1" hangingPunct="1"/>
            <a:r>
              <a:rPr lang="es-EC" sz="1800" smtClean="0"/>
              <a:t>Cubierta de lámina de polietileno.</a:t>
            </a:r>
          </a:p>
          <a:p>
            <a:pPr lvl="2" eaLnBrk="1" hangingPunct="1"/>
            <a:endParaRPr lang="es-EC" smtClean="0"/>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072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30724" name="Picture 4" descr="100_11371"/>
          <p:cNvPicPr>
            <a:picLocks noChangeAspect="1" noChangeArrowheads="1"/>
          </p:cNvPicPr>
          <p:nvPr/>
        </p:nvPicPr>
        <p:blipFill>
          <a:blip r:embed="rId3" cstate="print"/>
          <a:srcRect/>
          <a:stretch>
            <a:fillRect/>
          </a:stretch>
        </p:blipFill>
        <p:spPr bwMode="auto">
          <a:xfrm>
            <a:off x="928688" y="4143375"/>
            <a:ext cx="2425700" cy="1371600"/>
          </a:xfrm>
          <a:prstGeom prst="rect">
            <a:avLst/>
          </a:prstGeom>
          <a:noFill/>
          <a:ln w="9525">
            <a:noFill/>
            <a:miter lim="800000"/>
            <a:headEnd/>
            <a:tailEnd/>
          </a:ln>
        </p:spPr>
      </p:pic>
      <p:pic>
        <p:nvPicPr>
          <p:cNvPr id="30725" name="Picture 5" descr="100_11171"/>
          <p:cNvPicPr>
            <a:picLocks noChangeAspect="1" noChangeArrowheads="1"/>
          </p:cNvPicPr>
          <p:nvPr/>
        </p:nvPicPr>
        <p:blipFill>
          <a:blip r:embed="rId4" cstate="print"/>
          <a:srcRect/>
          <a:stretch>
            <a:fillRect/>
          </a:stretch>
        </p:blipFill>
        <p:spPr bwMode="auto">
          <a:xfrm>
            <a:off x="3786188" y="4143375"/>
            <a:ext cx="2435225" cy="1360488"/>
          </a:xfrm>
          <a:prstGeom prst="rect">
            <a:avLst/>
          </a:prstGeom>
          <a:noFill/>
          <a:ln w="9525">
            <a:noFill/>
            <a:miter lim="800000"/>
            <a:headEnd/>
            <a:tailEnd/>
          </a:ln>
        </p:spPr>
      </p:pic>
      <p:pic>
        <p:nvPicPr>
          <p:cNvPr id="30726" name="Picture 6" descr="100_11261"/>
          <p:cNvPicPr>
            <a:picLocks noChangeAspect="1" noChangeArrowheads="1"/>
          </p:cNvPicPr>
          <p:nvPr/>
        </p:nvPicPr>
        <p:blipFill>
          <a:blip r:embed="rId5" cstate="print"/>
          <a:srcRect/>
          <a:stretch>
            <a:fillRect/>
          </a:stretch>
        </p:blipFill>
        <p:spPr bwMode="auto">
          <a:xfrm>
            <a:off x="6500813" y="4143375"/>
            <a:ext cx="2435225" cy="1357313"/>
          </a:xfrm>
          <a:prstGeom prst="rect">
            <a:avLst/>
          </a:prstGeom>
          <a:noFill/>
          <a:ln w="9525">
            <a:noFill/>
            <a:miter lim="800000"/>
            <a:headEnd/>
            <a:tailEnd/>
          </a:ln>
        </p:spPr>
      </p:pic>
      <p:sp>
        <p:nvSpPr>
          <p:cNvPr id="30727" name="10 Rectángulo"/>
          <p:cNvSpPr>
            <a:spLocks noChangeArrowheads="1"/>
          </p:cNvSpPr>
          <p:nvPr/>
        </p:nvSpPr>
        <p:spPr bwMode="auto">
          <a:xfrm>
            <a:off x="1071563" y="5734050"/>
            <a:ext cx="2032000" cy="338138"/>
          </a:xfrm>
          <a:prstGeom prst="rect">
            <a:avLst/>
          </a:prstGeom>
          <a:noFill/>
          <a:ln w="9525">
            <a:noFill/>
            <a:miter lim="800000"/>
            <a:headEnd/>
            <a:tailEnd/>
          </a:ln>
        </p:spPr>
        <p:txBody>
          <a:bodyPr wrap="none">
            <a:spAutoFit/>
          </a:bodyPr>
          <a:lstStyle/>
          <a:p>
            <a:r>
              <a:rPr lang="es-EC" sz="1600" i="1">
                <a:latin typeface="Lucida Sans Unicode" pitchFamily="34" charset="0"/>
              </a:rPr>
              <a:t>Kit Caldo de Bolas	</a:t>
            </a:r>
            <a:endParaRPr lang="es-EC" sz="1600">
              <a:latin typeface="Lucida Sans Unicode" pitchFamily="34" charset="0"/>
            </a:endParaRPr>
          </a:p>
        </p:txBody>
      </p:sp>
      <p:sp>
        <p:nvSpPr>
          <p:cNvPr id="30728" name="11 Rectángulo"/>
          <p:cNvSpPr>
            <a:spLocks noChangeArrowheads="1"/>
          </p:cNvSpPr>
          <p:nvPr/>
        </p:nvSpPr>
        <p:spPr bwMode="auto">
          <a:xfrm>
            <a:off x="4071938" y="5715000"/>
            <a:ext cx="1887537" cy="338138"/>
          </a:xfrm>
          <a:prstGeom prst="rect">
            <a:avLst/>
          </a:prstGeom>
          <a:noFill/>
          <a:ln w="9525">
            <a:noFill/>
            <a:miter lim="800000"/>
            <a:headEnd/>
            <a:tailEnd/>
          </a:ln>
        </p:spPr>
        <p:txBody>
          <a:bodyPr wrap="none">
            <a:spAutoFit/>
          </a:bodyPr>
          <a:lstStyle/>
          <a:p>
            <a:r>
              <a:rPr lang="es-EC" sz="1600" i="1">
                <a:latin typeface="Lucida Sans Unicode" pitchFamily="34" charset="0"/>
              </a:rPr>
              <a:t>Kit Caldo de Pata</a:t>
            </a:r>
            <a:endParaRPr lang="es-EC" sz="1600">
              <a:latin typeface="Lucida Sans Unicode" pitchFamily="34" charset="0"/>
            </a:endParaRPr>
          </a:p>
        </p:txBody>
      </p:sp>
      <p:sp>
        <p:nvSpPr>
          <p:cNvPr id="30729" name="12 Rectángulo"/>
          <p:cNvSpPr>
            <a:spLocks noChangeArrowheads="1"/>
          </p:cNvSpPr>
          <p:nvPr/>
        </p:nvSpPr>
        <p:spPr bwMode="auto">
          <a:xfrm>
            <a:off x="7197725" y="5734050"/>
            <a:ext cx="1303338" cy="338138"/>
          </a:xfrm>
          <a:prstGeom prst="rect">
            <a:avLst/>
          </a:prstGeom>
          <a:noFill/>
          <a:ln w="9525">
            <a:noFill/>
            <a:miter lim="800000"/>
            <a:headEnd/>
            <a:tailEnd/>
          </a:ln>
        </p:spPr>
        <p:txBody>
          <a:bodyPr wrap="none">
            <a:spAutoFit/>
          </a:bodyPr>
          <a:lstStyle/>
          <a:p>
            <a:r>
              <a:rPr lang="es-EC" sz="1600" i="1">
                <a:latin typeface="Lucida Sans Unicode" pitchFamily="34" charset="0"/>
              </a:rPr>
              <a:t>Kit  Guatita</a:t>
            </a:r>
            <a:endParaRPr lang="es-EC" sz="1600">
              <a:latin typeface="Lucida Sans Unicode" pitchFamily="34" charset="0"/>
            </a:endParaRPr>
          </a:p>
        </p:txBody>
      </p:sp>
      <p:sp>
        <p:nvSpPr>
          <p:cNvPr id="14" name="13 Rectángulo"/>
          <p:cNvSpPr/>
          <p:nvPr/>
        </p:nvSpPr>
        <p:spPr>
          <a:xfrm>
            <a:off x="857250" y="4071938"/>
            <a:ext cx="2571750" cy="1571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5" name="14 Rectángulo"/>
          <p:cNvSpPr/>
          <p:nvPr/>
        </p:nvSpPr>
        <p:spPr>
          <a:xfrm>
            <a:off x="3714750" y="4071938"/>
            <a:ext cx="2571750" cy="1571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6" name="15 Rectángulo"/>
          <p:cNvSpPr/>
          <p:nvPr/>
        </p:nvSpPr>
        <p:spPr>
          <a:xfrm>
            <a:off x="6429375" y="4071938"/>
            <a:ext cx="2571750" cy="1571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contenido"/>
          <p:cNvSpPr>
            <a:spLocks noGrp="1"/>
          </p:cNvSpPr>
          <p:nvPr>
            <p:ph idx="1"/>
          </p:nvPr>
        </p:nvSpPr>
        <p:spPr>
          <a:xfrm>
            <a:off x="571500" y="1338263"/>
            <a:ext cx="8043863" cy="4591050"/>
          </a:xfrm>
        </p:spPr>
        <p:txBody>
          <a:bodyPr/>
          <a:lstStyle/>
          <a:p>
            <a:pPr eaLnBrk="1" hangingPunct="1"/>
            <a:r>
              <a:rPr lang="es-EC" sz="3500" smtClean="0"/>
              <a:t>Marketing Mix-Producto</a:t>
            </a:r>
          </a:p>
          <a:p>
            <a:pPr lvl="1" eaLnBrk="1" hangingPunct="1"/>
            <a:r>
              <a:rPr lang="es-EC" b="1" smtClean="0"/>
              <a:t>Etiqueta</a:t>
            </a:r>
            <a:endParaRPr lang="es-EC" sz="1800" smtClean="0"/>
          </a:p>
          <a:p>
            <a:pPr lvl="2" eaLnBrk="1" hangingPunct="1"/>
            <a:r>
              <a:rPr lang="es-EC" sz="1800" smtClean="0"/>
              <a:t>Adhesiva, colocada en la parte superior.</a:t>
            </a:r>
          </a:p>
          <a:p>
            <a:pPr lvl="2" eaLnBrk="1" hangingPunct="1"/>
            <a:r>
              <a:rPr lang="es-EC" sz="1800" smtClean="0"/>
              <a:t>Contiene:</a:t>
            </a:r>
          </a:p>
          <a:p>
            <a:pPr lvl="3" eaLnBrk="1" hangingPunct="1"/>
            <a:r>
              <a:rPr lang="es-EC" sz="1600" smtClean="0"/>
              <a:t>la imagen de la comida típica a preparar </a:t>
            </a:r>
          </a:p>
          <a:p>
            <a:pPr lvl="3" eaLnBrk="1" hangingPunct="1"/>
            <a:r>
              <a:rPr lang="es-EC" sz="1600" smtClean="0"/>
              <a:t>listado de ingredientes y las instrucciones para su preparación (receta)</a:t>
            </a:r>
          </a:p>
          <a:p>
            <a:pPr lvl="3" eaLnBrk="1" hangingPunct="1"/>
            <a:r>
              <a:rPr lang="es-EC" sz="1600" smtClean="0"/>
              <a:t>información nutricional y peso neto</a:t>
            </a:r>
          </a:p>
          <a:p>
            <a:pPr lvl="3" eaLnBrk="1" hangingPunct="1"/>
            <a:r>
              <a:rPr lang="es-EC" sz="1600" smtClean="0"/>
              <a:t>lote, precio, fecha de fabricación y fecha de expiración</a:t>
            </a:r>
          </a:p>
          <a:p>
            <a:pPr lvl="3" eaLnBrk="1" hangingPunct="1"/>
            <a:r>
              <a:rPr lang="es-EC" sz="1600" smtClean="0"/>
              <a:t>información de almacenamiento e información del fabricante. </a:t>
            </a:r>
          </a:p>
          <a:p>
            <a:pPr lvl="2" eaLnBrk="1" hangingPunct="1"/>
            <a:r>
              <a:rPr lang="es-EC" sz="1800" smtClean="0"/>
              <a:t>Las dimensiones de la etiqueta son: 24 x 21 cm.</a:t>
            </a:r>
          </a:p>
          <a:p>
            <a:pPr lvl="2" eaLnBrk="1" hangingPunct="1"/>
            <a:endParaRPr lang="es-EC" sz="1800" smtClean="0"/>
          </a:p>
          <a:p>
            <a:pPr lvl="2"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174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Marcador de contenido"/>
          <p:cNvSpPr>
            <a:spLocks noGrp="1"/>
          </p:cNvSpPr>
          <p:nvPr>
            <p:ph idx="1"/>
          </p:nvPr>
        </p:nvSpPr>
        <p:spPr>
          <a:xfrm>
            <a:off x="457200" y="1481138"/>
            <a:ext cx="8229600" cy="4448175"/>
          </a:xfrm>
        </p:spPr>
        <p:txBody>
          <a:bodyPr/>
          <a:lstStyle/>
          <a:p>
            <a:pPr eaLnBrk="1" hangingPunct="1">
              <a:lnSpc>
                <a:spcPct val="80000"/>
              </a:lnSpc>
            </a:pPr>
            <a:r>
              <a:rPr lang="es-EC" sz="2000" smtClean="0"/>
              <a:t>Producto que incluye:</a:t>
            </a:r>
          </a:p>
          <a:p>
            <a:pPr lvl="1" eaLnBrk="1" hangingPunct="1">
              <a:lnSpc>
                <a:spcPct val="80000"/>
              </a:lnSpc>
            </a:pPr>
            <a:r>
              <a:rPr lang="es-ES" sz="2000" smtClean="0"/>
              <a:t>Los ingredientes principales para preparar cada una de las comidas típicas ecuatorianas.</a:t>
            </a:r>
          </a:p>
          <a:p>
            <a:pPr lvl="1" eaLnBrk="1" hangingPunct="1">
              <a:lnSpc>
                <a:spcPct val="80000"/>
              </a:lnSpc>
            </a:pPr>
            <a:r>
              <a:rPr lang="es-ES" sz="2000" smtClean="0"/>
              <a:t>Su respectiva receta.</a:t>
            </a:r>
          </a:p>
          <a:p>
            <a:pPr lvl="1" eaLnBrk="1" hangingPunct="1">
              <a:lnSpc>
                <a:spcPct val="80000"/>
              </a:lnSpc>
            </a:pPr>
            <a:endParaRPr lang="es-ES" sz="2000" smtClean="0"/>
          </a:p>
          <a:p>
            <a:pPr eaLnBrk="1" hangingPunct="1">
              <a:lnSpc>
                <a:spcPct val="80000"/>
              </a:lnSpc>
            </a:pPr>
            <a:r>
              <a:rPr lang="es-ES" sz="2000" smtClean="0"/>
              <a:t> Facilita al consumidor la disponibilidad de los ingredientes y de los pasos para preparar la comida elegida.</a:t>
            </a:r>
          </a:p>
          <a:p>
            <a:pPr eaLnBrk="1" hangingPunct="1">
              <a:lnSpc>
                <a:spcPct val="80000"/>
              </a:lnSpc>
            </a:pPr>
            <a:endParaRPr lang="es-ES" sz="2000" smtClean="0"/>
          </a:p>
          <a:p>
            <a:pPr eaLnBrk="1" hangingPunct="1">
              <a:lnSpc>
                <a:spcPct val="80000"/>
              </a:lnSpc>
            </a:pPr>
            <a:r>
              <a:rPr lang="es-ES" sz="2000" smtClean="0"/>
              <a:t> Son alimentos cómodos, frescos, saludables y variados que incentivan al consumidor a comer comidas tradicionales de nuestras regiones ecuatorianas.</a:t>
            </a:r>
          </a:p>
          <a:p>
            <a:pPr eaLnBrk="1" hangingPunct="1">
              <a:lnSpc>
                <a:spcPct val="80000"/>
              </a:lnSpc>
              <a:buFont typeface="Wingdings 3" pitchFamily="18" charset="2"/>
              <a:buNone/>
            </a:pPr>
            <a:endParaRPr lang="es-EC" sz="2000" smtClean="0"/>
          </a:p>
          <a:p>
            <a:pPr eaLnBrk="1" hangingPunct="1">
              <a:lnSpc>
                <a:spcPct val="80000"/>
              </a:lnSpc>
            </a:pPr>
            <a:r>
              <a:rPr lang="es-ES" sz="2000" smtClean="0"/>
              <a:t>El producto tiene una presentación por 4 porciones.</a:t>
            </a:r>
            <a:endParaRPr lang="es-EC" sz="2000" smtClean="0"/>
          </a:p>
          <a:p>
            <a:pPr eaLnBrk="1" hangingPunct="1">
              <a:lnSpc>
                <a:spcPct val="80000"/>
              </a:lnSpc>
            </a:pPr>
            <a:endParaRPr lang="es-EC" sz="2000" smtClean="0"/>
          </a:p>
          <a:p>
            <a:pPr eaLnBrk="1" hangingPunct="1">
              <a:lnSpc>
                <a:spcPct val="80000"/>
              </a:lnSpc>
            </a:pPr>
            <a:endParaRPr lang="es-ES" sz="2200" smtClean="0"/>
          </a:p>
          <a:p>
            <a:pPr eaLnBrk="1" hangingPunct="1">
              <a:lnSpc>
                <a:spcPct val="80000"/>
              </a:lnSpc>
            </a:pPr>
            <a:endParaRPr lang="es-ES" sz="2200" smtClean="0"/>
          </a:p>
          <a:p>
            <a:pPr eaLnBrk="1" hangingPunct="1">
              <a:lnSpc>
                <a:spcPct val="80000"/>
              </a:lnSpc>
            </a:pPr>
            <a:endParaRPr lang="es-EC" sz="22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p:txBody>
      </p:sp>
      <p:sp>
        <p:nvSpPr>
          <p:cNvPr id="2" name="1 Título"/>
          <p:cNvSpPr>
            <a:spLocks noGrp="1"/>
          </p:cNvSpPr>
          <p:nvPr>
            <p:ph type="title"/>
          </p:nvPr>
        </p:nvSpPr>
        <p:spPr/>
        <p:txBody>
          <a:bodyPr/>
          <a:lstStyle/>
          <a:p>
            <a:pPr eaLnBrk="1" fontAlgn="auto" hangingPunct="1">
              <a:spcAft>
                <a:spcPts val="0"/>
              </a:spcAft>
              <a:defRPr/>
            </a:pPr>
            <a:r>
              <a:rPr lang="es-ES" dirty="0" smtClean="0"/>
              <a:t>Introducción</a:t>
            </a:r>
            <a:endParaRPr lang="es-EC" dirty="0"/>
          </a:p>
        </p:txBody>
      </p:sp>
      <p:pic>
        <p:nvPicPr>
          <p:cNvPr id="1433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contenido"/>
          <p:cNvSpPr>
            <a:spLocks noGrp="1"/>
          </p:cNvSpPr>
          <p:nvPr>
            <p:ph idx="1"/>
          </p:nvPr>
        </p:nvSpPr>
        <p:spPr>
          <a:xfrm>
            <a:off x="571500" y="1338263"/>
            <a:ext cx="8043863" cy="519112"/>
          </a:xfrm>
        </p:spPr>
        <p:txBody>
          <a:bodyPr/>
          <a:lstStyle/>
          <a:p>
            <a:pPr lvl="1" eaLnBrk="1" hangingPunct="1"/>
            <a:r>
              <a:rPr lang="es-EC" b="1" smtClean="0"/>
              <a:t>Etiquetas</a:t>
            </a:r>
            <a:endParaRPr lang="es-EC" sz="1800" smtClean="0"/>
          </a:p>
          <a:p>
            <a:pPr lvl="2" eaLnBrk="1" hangingPunct="1"/>
            <a:endParaRPr lang="es-EC" sz="1800" smtClean="0"/>
          </a:p>
          <a:p>
            <a:pPr lvl="2"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277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2571750" y="2000250"/>
            <a:ext cx="49720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contenido"/>
          <p:cNvSpPr>
            <a:spLocks noGrp="1"/>
          </p:cNvSpPr>
          <p:nvPr>
            <p:ph idx="1"/>
          </p:nvPr>
        </p:nvSpPr>
        <p:spPr>
          <a:xfrm>
            <a:off x="571500" y="1338263"/>
            <a:ext cx="8043863" cy="519112"/>
          </a:xfrm>
        </p:spPr>
        <p:txBody>
          <a:bodyPr/>
          <a:lstStyle/>
          <a:p>
            <a:pPr lvl="1" eaLnBrk="1" hangingPunct="1"/>
            <a:r>
              <a:rPr lang="es-EC" b="1" smtClean="0"/>
              <a:t>Etiquetas</a:t>
            </a:r>
            <a:endParaRPr lang="es-EC" sz="1800" smtClean="0"/>
          </a:p>
          <a:p>
            <a:pPr lvl="2" eaLnBrk="1" hangingPunct="1"/>
            <a:endParaRPr lang="es-EC" sz="1800" smtClean="0"/>
          </a:p>
          <a:p>
            <a:pPr lvl="2"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379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33796" name="Picture 5"/>
          <p:cNvPicPr>
            <a:picLocks noChangeAspect="1" noChangeArrowheads="1"/>
          </p:cNvPicPr>
          <p:nvPr/>
        </p:nvPicPr>
        <p:blipFill>
          <a:blip r:embed="rId3" cstate="print"/>
          <a:srcRect/>
          <a:stretch>
            <a:fillRect/>
          </a:stretch>
        </p:blipFill>
        <p:spPr bwMode="auto">
          <a:xfrm>
            <a:off x="2625725" y="2136775"/>
            <a:ext cx="4875213"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contenido"/>
          <p:cNvSpPr>
            <a:spLocks noGrp="1"/>
          </p:cNvSpPr>
          <p:nvPr>
            <p:ph idx="1"/>
          </p:nvPr>
        </p:nvSpPr>
        <p:spPr>
          <a:xfrm>
            <a:off x="571500" y="1338263"/>
            <a:ext cx="8043863" cy="519112"/>
          </a:xfrm>
        </p:spPr>
        <p:txBody>
          <a:bodyPr/>
          <a:lstStyle/>
          <a:p>
            <a:pPr lvl="1" eaLnBrk="1" hangingPunct="1"/>
            <a:r>
              <a:rPr lang="es-EC" b="1" smtClean="0"/>
              <a:t>Etiquetas</a:t>
            </a:r>
            <a:endParaRPr lang="es-EC" sz="1800" smtClean="0"/>
          </a:p>
          <a:p>
            <a:pPr lvl="2" eaLnBrk="1" hangingPunct="1"/>
            <a:endParaRPr lang="es-EC" sz="1800" smtClean="0"/>
          </a:p>
          <a:p>
            <a:pPr lvl="2"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481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34820" name="Picture 2"/>
          <p:cNvPicPr>
            <a:picLocks noChangeAspect="1" noChangeArrowheads="1"/>
          </p:cNvPicPr>
          <p:nvPr/>
        </p:nvPicPr>
        <p:blipFill>
          <a:blip r:embed="rId3" cstate="print"/>
          <a:srcRect/>
          <a:stretch>
            <a:fillRect/>
          </a:stretch>
        </p:blipFill>
        <p:spPr bwMode="auto">
          <a:xfrm>
            <a:off x="2587625" y="2071688"/>
            <a:ext cx="5199063" cy="387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1 Marcador de contenido"/>
          <p:cNvSpPr>
            <a:spLocks noGrp="1"/>
          </p:cNvSpPr>
          <p:nvPr>
            <p:ph idx="1"/>
          </p:nvPr>
        </p:nvSpPr>
        <p:spPr>
          <a:xfrm>
            <a:off x="571500" y="1338263"/>
            <a:ext cx="8043863" cy="1376362"/>
          </a:xfrm>
        </p:spPr>
        <p:txBody>
          <a:bodyPr/>
          <a:lstStyle/>
          <a:p>
            <a:pPr eaLnBrk="1" hangingPunct="1"/>
            <a:r>
              <a:rPr lang="es-EC" sz="3500" smtClean="0"/>
              <a:t>Marketing Mix-Precio</a:t>
            </a:r>
          </a:p>
          <a:p>
            <a:pPr eaLnBrk="1" hangingPunct="1"/>
            <a:endParaRPr lang="es-EC" sz="2000" smtClean="0"/>
          </a:p>
          <a:p>
            <a:pPr eaLnBrk="1" hangingPunct="1"/>
            <a:r>
              <a:rPr lang="es-EC" sz="2000" smtClean="0"/>
              <a:t>Precio de producto a Distribuidores</a:t>
            </a:r>
          </a:p>
          <a:p>
            <a:pPr lvl="1" eaLnBrk="1" hangingPunct="1"/>
            <a:endParaRPr lang="es-EC" smtClean="0"/>
          </a:p>
          <a:p>
            <a:pPr lvl="1" eaLnBrk="1" hangingPunct="1"/>
            <a:endParaRPr lang="es-EC" smtClean="0"/>
          </a:p>
          <a:p>
            <a:pPr lvl="1" eaLnBrk="1" hangingPunct="1">
              <a:buFont typeface="Verdana" pitchFamily="34" charset="0"/>
              <a:buNone/>
            </a:pPr>
            <a:endParaRPr lang="es-EC" smtClean="0"/>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1032"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graphicFrame>
        <p:nvGraphicFramePr>
          <p:cNvPr id="1029" name="Object 5"/>
          <p:cNvGraphicFramePr>
            <a:graphicFrameLocks noChangeAspect="1"/>
          </p:cNvGraphicFramePr>
          <p:nvPr/>
        </p:nvGraphicFramePr>
        <p:xfrm>
          <a:off x="785813" y="3000375"/>
          <a:ext cx="7451725" cy="1709738"/>
        </p:xfrm>
        <a:graphic>
          <a:graphicData uri="http://schemas.openxmlformats.org/presentationml/2006/ole">
            <p:oleObj spid="_x0000_s1029" name="Documento" r:id="rId4" imgW="5563388" imgH="1276214"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contenido"/>
          <p:cNvSpPr>
            <a:spLocks noGrp="1"/>
          </p:cNvSpPr>
          <p:nvPr>
            <p:ph idx="1"/>
          </p:nvPr>
        </p:nvSpPr>
        <p:spPr>
          <a:xfrm>
            <a:off x="571500" y="1338263"/>
            <a:ext cx="8043863" cy="661987"/>
          </a:xfrm>
        </p:spPr>
        <p:txBody>
          <a:bodyPr/>
          <a:lstStyle/>
          <a:p>
            <a:pPr eaLnBrk="1" hangingPunct="1"/>
            <a:r>
              <a:rPr lang="es-EC" smtClean="0"/>
              <a:t>Marketing Mix-Plaza</a:t>
            </a:r>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789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 name="7 Rectángulo"/>
          <p:cNvSpPr/>
          <p:nvPr/>
        </p:nvSpPr>
        <p:spPr>
          <a:xfrm>
            <a:off x="571500" y="2000250"/>
            <a:ext cx="3643313" cy="4376738"/>
          </a:xfrm>
          <a:prstGeom prst="rect">
            <a:avLst/>
          </a:prstGeom>
        </p:spPr>
        <p:txBody>
          <a:bodyPr>
            <a:spAutoFit/>
          </a:bodyPr>
          <a:lstStyle/>
          <a:p>
            <a:pPr marL="620713" lvl="1" indent="-228600">
              <a:spcBef>
                <a:spcPts val="325"/>
              </a:spcBef>
              <a:buClr>
                <a:schemeClr val="accent1"/>
              </a:buClr>
              <a:buFont typeface="Verdana" pitchFamily="34" charset="0"/>
              <a:buChar char="◦"/>
            </a:pPr>
            <a:r>
              <a:rPr lang="es-EC">
                <a:latin typeface="Lucida Sans Unicode" pitchFamily="34" charset="0"/>
              </a:rPr>
              <a:t>Plaza definida conforme la Estudio de Mercado realizado.</a:t>
            </a:r>
          </a:p>
          <a:p>
            <a:pPr marL="620713" lvl="1" indent="-228600">
              <a:spcBef>
                <a:spcPts val="325"/>
              </a:spcBef>
              <a:buClr>
                <a:schemeClr val="accent1"/>
              </a:buClr>
              <a:buFont typeface="Verdana" pitchFamily="34" charset="0"/>
              <a:buChar char="◦"/>
            </a:pPr>
            <a:endParaRPr lang="es-EC">
              <a:latin typeface="Lucida Sans Unicode" pitchFamily="34" charset="0"/>
            </a:endParaRPr>
          </a:p>
          <a:p>
            <a:pPr marL="620713" lvl="1" indent="-228600">
              <a:spcBef>
                <a:spcPts val="325"/>
              </a:spcBef>
              <a:buClr>
                <a:schemeClr val="accent1"/>
              </a:buClr>
              <a:buFont typeface="Verdana" pitchFamily="34" charset="0"/>
              <a:buChar char="◦"/>
            </a:pPr>
            <a:r>
              <a:rPr lang="es-EC">
                <a:latin typeface="Lucida Sans Unicode" pitchFamily="34" charset="0"/>
              </a:rPr>
              <a:t> Distribución Selectiva a través de un número reducido de distribuidores. </a:t>
            </a:r>
          </a:p>
          <a:p>
            <a:pPr marL="620713" lvl="1" indent="-228600">
              <a:spcBef>
                <a:spcPts val="325"/>
              </a:spcBef>
              <a:buClr>
                <a:schemeClr val="accent1"/>
              </a:buClr>
              <a:buFont typeface="Verdana" pitchFamily="34" charset="0"/>
              <a:buChar char="◦"/>
            </a:pPr>
            <a:endParaRPr lang="es-EC">
              <a:latin typeface="Lucida Sans Unicode" pitchFamily="34" charset="0"/>
            </a:endParaRPr>
          </a:p>
          <a:p>
            <a:pPr marL="620713" lvl="1" indent="-228600">
              <a:spcBef>
                <a:spcPts val="325"/>
              </a:spcBef>
              <a:buClr>
                <a:schemeClr val="accent1"/>
              </a:buClr>
              <a:buFont typeface="Verdana" pitchFamily="34" charset="0"/>
              <a:buChar char="◦"/>
            </a:pPr>
            <a:r>
              <a:rPr lang="es-EC">
                <a:latin typeface="Lucida Sans Unicode" pitchFamily="34" charset="0"/>
              </a:rPr>
              <a:t>Específicamente, cadenas de supermercados: Supermaxi y Mi Comisariato, conocidas por el mercado objetivo.</a:t>
            </a:r>
          </a:p>
          <a:p>
            <a:pPr marL="620713" lvl="1" indent="-228600"/>
            <a:endParaRPr lang="es-EC">
              <a:latin typeface="Lucida Sans Unicode" pitchFamily="34" charset="0"/>
            </a:endParaRPr>
          </a:p>
        </p:txBody>
      </p:sp>
      <p:grpSp>
        <p:nvGrpSpPr>
          <p:cNvPr id="37893" name="Group 5"/>
          <p:cNvGrpSpPr>
            <a:grpSpLocks/>
          </p:cNvGrpSpPr>
          <p:nvPr/>
        </p:nvGrpSpPr>
        <p:grpSpPr bwMode="auto">
          <a:xfrm>
            <a:off x="4357688" y="2193925"/>
            <a:ext cx="4572000" cy="3449638"/>
            <a:chOff x="2345" y="4235"/>
            <a:chExt cx="7740" cy="5940"/>
          </a:xfrm>
        </p:grpSpPr>
        <p:grpSp>
          <p:nvGrpSpPr>
            <p:cNvPr id="37896" name="Group 6"/>
            <p:cNvGrpSpPr>
              <a:grpSpLocks/>
            </p:cNvGrpSpPr>
            <p:nvPr/>
          </p:nvGrpSpPr>
          <p:grpSpPr bwMode="auto">
            <a:xfrm>
              <a:off x="3605" y="4235"/>
              <a:ext cx="5221" cy="2520"/>
              <a:chOff x="3605" y="4235"/>
              <a:chExt cx="5221" cy="2520"/>
            </a:xfrm>
          </p:grpSpPr>
          <p:grpSp>
            <p:nvGrpSpPr>
              <p:cNvPr id="37905" name="Group 7"/>
              <p:cNvGrpSpPr>
                <a:grpSpLocks/>
              </p:cNvGrpSpPr>
              <p:nvPr/>
            </p:nvGrpSpPr>
            <p:grpSpPr bwMode="auto">
              <a:xfrm>
                <a:off x="4685" y="4235"/>
                <a:ext cx="3421" cy="1439"/>
                <a:chOff x="4685" y="4416"/>
                <a:chExt cx="3421" cy="1439"/>
              </a:xfrm>
            </p:grpSpPr>
            <p:sp>
              <p:nvSpPr>
                <p:cNvPr id="37910" name="Oval 8"/>
                <p:cNvSpPr>
                  <a:spLocks noChangeArrowheads="1"/>
                </p:cNvSpPr>
                <p:nvPr/>
              </p:nvSpPr>
              <p:spPr bwMode="auto">
                <a:xfrm>
                  <a:off x="4685" y="4416"/>
                  <a:ext cx="3421" cy="1439"/>
                </a:xfrm>
                <a:prstGeom prst="ellipse">
                  <a:avLst/>
                </a:prstGeom>
                <a:solidFill>
                  <a:srgbClr val="FFFF99"/>
                </a:solidFill>
                <a:ln w="9525">
                  <a:solidFill>
                    <a:srgbClr val="000000"/>
                  </a:solidFill>
                  <a:round/>
                  <a:headEnd/>
                  <a:tailEnd/>
                </a:ln>
              </p:spPr>
              <p:txBody>
                <a:bodyPr/>
                <a:lstStyle/>
                <a:p>
                  <a:endParaRPr lang="en-US">
                    <a:latin typeface="Lucida Sans Unicode" pitchFamily="34" charset="0"/>
                  </a:endParaRPr>
                </a:p>
              </p:txBody>
            </p:sp>
            <p:sp>
              <p:nvSpPr>
                <p:cNvPr id="37911" name="Text Box 9"/>
                <p:cNvSpPr txBox="1">
                  <a:spLocks noChangeArrowheads="1"/>
                </p:cNvSpPr>
                <p:nvPr/>
              </p:nvSpPr>
              <p:spPr bwMode="auto">
                <a:xfrm>
                  <a:off x="5224" y="4595"/>
                  <a:ext cx="2161" cy="902"/>
                </a:xfrm>
                <a:prstGeom prst="rect">
                  <a:avLst/>
                </a:prstGeom>
                <a:solidFill>
                  <a:srgbClr val="FFFF99"/>
                </a:solidFill>
                <a:ln w="9525">
                  <a:noFill/>
                  <a:miter lim="800000"/>
                  <a:headEnd/>
                  <a:tailEnd/>
                </a:ln>
              </p:spPr>
              <p:txBody>
                <a:bodyPr lIns="73152" tIns="36576" rIns="73152" bIns="36576"/>
                <a:lstStyle/>
                <a:p>
                  <a:pPr algn="ctr">
                    <a:spcAft>
                      <a:spcPts val="1000"/>
                    </a:spcAft>
                  </a:pPr>
                  <a:r>
                    <a:rPr lang="es-EC" sz="1200" b="1">
                      <a:solidFill>
                        <a:srgbClr val="0000FF"/>
                      </a:solidFill>
                      <a:latin typeface="Calibri" pitchFamily="34" charset="0"/>
                      <a:cs typeface="Arial" charset="0"/>
                    </a:rPr>
                    <a:t>Fabricante de Kit para Comidas Típicas</a:t>
                  </a:r>
                  <a:endParaRPr lang="es-EC" sz="1200">
                    <a:cs typeface="Arial" charset="0"/>
                  </a:endParaRPr>
                </a:p>
              </p:txBody>
            </p:sp>
          </p:grpSp>
          <p:sp>
            <p:nvSpPr>
              <p:cNvPr id="37906" name="Line 10"/>
              <p:cNvSpPr>
                <a:spLocks noChangeShapeType="1"/>
              </p:cNvSpPr>
              <p:nvPr/>
            </p:nvSpPr>
            <p:spPr bwMode="auto">
              <a:xfrm flipH="1">
                <a:off x="3605" y="6035"/>
                <a:ext cx="5220" cy="1"/>
              </a:xfrm>
              <a:prstGeom prst="line">
                <a:avLst/>
              </a:prstGeom>
              <a:noFill/>
              <a:ln w="9525">
                <a:solidFill>
                  <a:srgbClr val="000000"/>
                </a:solidFill>
                <a:round/>
                <a:headEnd/>
                <a:tailEnd/>
              </a:ln>
            </p:spPr>
            <p:txBody>
              <a:bodyPr/>
              <a:lstStyle/>
              <a:p>
                <a:endParaRPr lang="es-ES"/>
              </a:p>
            </p:txBody>
          </p:sp>
          <p:sp>
            <p:nvSpPr>
              <p:cNvPr id="37907" name="Line 11"/>
              <p:cNvSpPr>
                <a:spLocks noChangeShapeType="1"/>
              </p:cNvSpPr>
              <p:nvPr/>
            </p:nvSpPr>
            <p:spPr bwMode="auto">
              <a:xfrm>
                <a:off x="3605" y="6035"/>
                <a:ext cx="0" cy="720"/>
              </a:xfrm>
              <a:prstGeom prst="line">
                <a:avLst/>
              </a:prstGeom>
              <a:noFill/>
              <a:ln w="9525">
                <a:solidFill>
                  <a:srgbClr val="000000"/>
                </a:solidFill>
                <a:round/>
                <a:headEnd/>
                <a:tailEnd type="triangle" w="med" len="med"/>
              </a:ln>
            </p:spPr>
            <p:txBody>
              <a:bodyPr/>
              <a:lstStyle/>
              <a:p>
                <a:endParaRPr lang="es-ES"/>
              </a:p>
            </p:txBody>
          </p:sp>
          <p:sp>
            <p:nvSpPr>
              <p:cNvPr id="37908" name="Line 12"/>
              <p:cNvSpPr>
                <a:spLocks noChangeShapeType="1"/>
              </p:cNvSpPr>
              <p:nvPr/>
            </p:nvSpPr>
            <p:spPr bwMode="auto">
              <a:xfrm>
                <a:off x="8825" y="6035"/>
                <a:ext cx="1" cy="720"/>
              </a:xfrm>
              <a:prstGeom prst="line">
                <a:avLst/>
              </a:prstGeom>
              <a:noFill/>
              <a:ln w="9525">
                <a:solidFill>
                  <a:srgbClr val="000000"/>
                </a:solidFill>
                <a:round/>
                <a:headEnd/>
                <a:tailEnd type="triangle" w="med" len="med"/>
              </a:ln>
            </p:spPr>
            <p:txBody>
              <a:bodyPr/>
              <a:lstStyle/>
              <a:p>
                <a:endParaRPr lang="es-ES"/>
              </a:p>
            </p:txBody>
          </p:sp>
          <p:sp>
            <p:nvSpPr>
              <p:cNvPr id="37909" name="Line 13"/>
              <p:cNvSpPr>
                <a:spLocks noChangeShapeType="1"/>
              </p:cNvSpPr>
              <p:nvPr/>
            </p:nvSpPr>
            <p:spPr bwMode="auto">
              <a:xfrm>
                <a:off x="6305" y="5675"/>
                <a:ext cx="0" cy="360"/>
              </a:xfrm>
              <a:prstGeom prst="line">
                <a:avLst/>
              </a:prstGeom>
              <a:noFill/>
              <a:ln w="9525">
                <a:solidFill>
                  <a:srgbClr val="000000"/>
                </a:solidFill>
                <a:round/>
                <a:headEnd/>
                <a:tailEnd/>
              </a:ln>
            </p:spPr>
            <p:txBody>
              <a:bodyPr/>
              <a:lstStyle/>
              <a:p>
                <a:endParaRPr lang="es-ES"/>
              </a:p>
            </p:txBody>
          </p:sp>
        </p:grpSp>
        <p:grpSp>
          <p:nvGrpSpPr>
            <p:cNvPr id="37897" name="Group 14"/>
            <p:cNvGrpSpPr>
              <a:grpSpLocks/>
            </p:cNvGrpSpPr>
            <p:nvPr/>
          </p:nvGrpSpPr>
          <p:grpSpPr bwMode="auto">
            <a:xfrm>
              <a:off x="2345" y="6755"/>
              <a:ext cx="7740" cy="3420"/>
              <a:chOff x="2345" y="6755"/>
              <a:chExt cx="7740" cy="3420"/>
            </a:xfrm>
          </p:grpSpPr>
          <p:sp>
            <p:nvSpPr>
              <p:cNvPr id="37898" name="Text Box 15"/>
              <p:cNvSpPr txBox="1">
                <a:spLocks noChangeArrowheads="1"/>
              </p:cNvSpPr>
              <p:nvPr/>
            </p:nvSpPr>
            <p:spPr bwMode="auto">
              <a:xfrm>
                <a:off x="2345" y="6755"/>
                <a:ext cx="2340" cy="761"/>
              </a:xfrm>
              <a:prstGeom prst="rect">
                <a:avLst/>
              </a:prstGeom>
              <a:solidFill>
                <a:srgbClr val="99CCFF"/>
              </a:solidFill>
              <a:ln w="9525">
                <a:solidFill>
                  <a:srgbClr val="000000"/>
                </a:solidFill>
                <a:miter lim="800000"/>
                <a:headEnd/>
                <a:tailEnd/>
              </a:ln>
            </p:spPr>
            <p:txBody>
              <a:bodyPr lIns="73152" tIns="36576" rIns="73152" bIns="36576"/>
              <a:lstStyle/>
              <a:p>
                <a:pPr algn="ctr">
                  <a:spcAft>
                    <a:spcPts val="1000"/>
                  </a:spcAft>
                </a:pPr>
                <a:r>
                  <a:rPr lang="es-EC" sz="1200" b="1">
                    <a:solidFill>
                      <a:srgbClr val="0000FF"/>
                    </a:solidFill>
                    <a:latin typeface="Calibri" pitchFamily="34" charset="0"/>
                    <a:cs typeface="Arial" charset="0"/>
                  </a:rPr>
                  <a:t>Supermaxi</a:t>
                </a:r>
                <a:endParaRPr lang="es-EC" sz="1200">
                  <a:cs typeface="Arial" charset="0"/>
                </a:endParaRPr>
              </a:p>
            </p:txBody>
          </p:sp>
          <p:sp>
            <p:nvSpPr>
              <p:cNvPr id="37899" name="Text Box 16"/>
              <p:cNvSpPr txBox="1">
                <a:spLocks noChangeArrowheads="1"/>
              </p:cNvSpPr>
              <p:nvPr/>
            </p:nvSpPr>
            <p:spPr bwMode="auto">
              <a:xfrm>
                <a:off x="7744" y="6755"/>
                <a:ext cx="2341" cy="761"/>
              </a:xfrm>
              <a:prstGeom prst="rect">
                <a:avLst/>
              </a:prstGeom>
              <a:solidFill>
                <a:srgbClr val="CCFFCC"/>
              </a:solidFill>
              <a:ln w="9525">
                <a:solidFill>
                  <a:srgbClr val="000000"/>
                </a:solidFill>
                <a:miter lim="800000"/>
                <a:headEnd/>
                <a:tailEnd/>
              </a:ln>
            </p:spPr>
            <p:txBody>
              <a:bodyPr lIns="73152" tIns="36576" rIns="73152" bIns="36576"/>
              <a:lstStyle/>
              <a:p>
                <a:pPr algn="ctr">
                  <a:spcAft>
                    <a:spcPts val="1000"/>
                  </a:spcAft>
                </a:pPr>
                <a:r>
                  <a:rPr lang="es-EC" sz="1200" b="1">
                    <a:solidFill>
                      <a:srgbClr val="0000FF"/>
                    </a:solidFill>
                    <a:latin typeface="Calibri" pitchFamily="34" charset="0"/>
                    <a:cs typeface="Arial" charset="0"/>
                  </a:rPr>
                  <a:t>Mi Comisariato</a:t>
                </a:r>
                <a:endParaRPr lang="es-EC" sz="1200">
                  <a:cs typeface="Arial" charset="0"/>
                </a:endParaRPr>
              </a:p>
            </p:txBody>
          </p:sp>
          <p:grpSp>
            <p:nvGrpSpPr>
              <p:cNvPr id="37900" name="Group 17"/>
              <p:cNvGrpSpPr>
                <a:grpSpLocks/>
              </p:cNvGrpSpPr>
              <p:nvPr/>
            </p:nvGrpSpPr>
            <p:grpSpPr bwMode="auto">
              <a:xfrm>
                <a:off x="4684" y="8736"/>
                <a:ext cx="3421" cy="1439"/>
                <a:chOff x="6125" y="8285"/>
                <a:chExt cx="3421" cy="1439"/>
              </a:xfrm>
            </p:grpSpPr>
            <p:sp>
              <p:nvSpPr>
                <p:cNvPr id="37903" name="Oval 18"/>
                <p:cNvSpPr>
                  <a:spLocks noChangeArrowheads="1"/>
                </p:cNvSpPr>
                <p:nvPr/>
              </p:nvSpPr>
              <p:spPr bwMode="auto">
                <a:xfrm>
                  <a:off x="6125" y="8285"/>
                  <a:ext cx="3421" cy="1439"/>
                </a:xfrm>
                <a:prstGeom prst="ellipse">
                  <a:avLst/>
                </a:prstGeom>
                <a:solidFill>
                  <a:srgbClr val="CC99FF"/>
                </a:solidFill>
                <a:ln w="9525">
                  <a:solidFill>
                    <a:srgbClr val="000000"/>
                  </a:solidFill>
                  <a:round/>
                  <a:headEnd/>
                  <a:tailEnd/>
                </a:ln>
              </p:spPr>
              <p:txBody>
                <a:bodyPr/>
                <a:lstStyle/>
                <a:p>
                  <a:endParaRPr lang="en-US">
                    <a:latin typeface="Lucida Sans Unicode" pitchFamily="34" charset="0"/>
                  </a:endParaRPr>
                </a:p>
              </p:txBody>
            </p:sp>
            <p:sp>
              <p:nvSpPr>
                <p:cNvPr id="37904" name="Text Box 19"/>
                <p:cNvSpPr txBox="1">
                  <a:spLocks noChangeArrowheads="1"/>
                </p:cNvSpPr>
                <p:nvPr/>
              </p:nvSpPr>
              <p:spPr bwMode="auto">
                <a:xfrm>
                  <a:off x="6845" y="8555"/>
                  <a:ext cx="2162" cy="902"/>
                </a:xfrm>
                <a:prstGeom prst="rect">
                  <a:avLst/>
                </a:prstGeom>
                <a:solidFill>
                  <a:srgbClr val="CC99FF"/>
                </a:solidFill>
                <a:ln w="9525">
                  <a:noFill/>
                  <a:miter lim="800000"/>
                  <a:headEnd/>
                  <a:tailEnd/>
                </a:ln>
              </p:spPr>
              <p:txBody>
                <a:bodyPr lIns="73152" tIns="36576" rIns="73152" bIns="36576"/>
                <a:lstStyle/>
                <a:p>
                  <a:pPr algn="ctr">
                    <a:spcAft>
                      <a:spcPts val="1000"/>
                    </a:spcAft>
                  </a:pPr>
                  <a:r>
                    <a:rPr lang="es-EC" sz="1200" b="1">
                      <a:solidFill>
                        <a:srgbClr val="0000FF"/>
                      </a:solidFill>
                      <a:latin typeface="Calibri" pitchFamily="34" charset="0"/>
                      <a:cs typeface="Arial" charset="0"/>
                    </a:rPr>
                    <a:t>Consumidor </a:t>
                  </a:r>
                </a:p>
                <a:p>
                  <a:pPr algn="ctr">
                    <a:spcAft>
                      <a:spcPts val="1000"/>
                    </a:spcAft>
                  </a:pPr>
                  <a:r>
                    <a:rPr lang="es-EC" sz="1200" b="1">
                      <a:solidFill>
                        <a:srgbClr val="0000FF"/>
                      </a:solidFill>
                      <a:latin typeface="Calibri" pitchFamily="34" charset="0"/>
                      <a:cs typeface="Arial" charset="0"/>
                    </a:rPr>
                    <a:t>Final</a:t>
                  </a:r>
                  <a:endParaRPr lang="es-EC" sz="1200">
                    <a:cs typeface="Arial" charset="0"/>
                  </a:endParaRPr>
                </a:p>
              </p:txBody>
            </p:sp>
          </p:grpSp>
          <p:sp>
            <p:nvSpPr>
              <p:cNvPr id="37901" name="Line 20"/>
              <p:cNvSpPr>
                <a:spLocks noChangeShapeType="1"/>
              </p:cNvSpPr>
              <p:nvPr/>
            </p:nvSpPr>
            <p:spPr bwMode="auto">
              <a:xfrm>
                <a:off x="3605" y="8195"/>
                <a:ext cx="5220" cy="0"/>
              </a:xfrm>
              <a:prstGeom prst="line">
                <a:avLst/>
              </a:prstGeom>
              <a:noFill/>
              <a:ln w="9525">
                <a:solidFill>
                  <a:srgbClr val="000000"/>
                </a:solidFill>
                <a:round/>
                <a:headEnd/>
                <a:tailEnd/>
              </a:ln>
            </p:spPr>
            <p:txBody>
              <a:bodyPr/>
              <a:lstStyle/>
              <a:p>
                <a:endParaRPr lang="es-ES"/>
              </a:p>
            </p:txBody>
          </p:sp>
          <p:sp>
            <p:nvSpPr>
              <p:cNvPr id="37902" name="Line 23"/>
              <p:cNvSpPr>
                <a:spLocks noChangeShapeType="1"/>
              </p:cNvSpPr>
              <p:nvPr/>
            </p:nvSpPr>
            <p:spPr bwMode="auto">
              <a:xfrm>
                <a:off x="6305" y="8195"/>
                <a:ext cx="0" cy="540"/>
              </a:xfrm>
              <a:prstGeom prst="line">
                <a:avLst/>
              </a:prstGeom>
              <a:noFill/>
              <a:ln w="9525">
                <a:solidFill>
                  <a:srgbClr val="000000"/>
                </a:solidFill>
                <a:round/>
                <a:headEnd/>
                <a:tailEnd type="triangle" w="med" len="med"/>
              </a:ln>
            </p:spPr>
            <p:txBody>
              <a:bodyPr/>
              <a:lstStyle/>
              <a:p>
                <a:endParaRPr lang="es-ES"/>
              </a:p>
            </p:txBody>
          </p:sp>
        </p:grpSp>
      </p:grpSp>
      <p:sp>
        <p:nvSpPr>
          <p:cNvPr id="37894" name="Line 11"/>
          <p:cNvSpPr>
            <a:spLocks noChangeShapeType="1"/>
          </p:cNvSpPr>
          <p:nvPr/>
        </p:nvSpPr>
        <p:spPr bwMode="auto">
          <a:xfrm>
            <a:off x="5072063" y="4083050"/>
            <a:ext cx="0" cy="417513"/>
          </a:xfrm>
          <a:prstGeom prst="line">
            <a:avLst/>
          </a:prstGeom>
          <a:noFill/>
          <a:ln w="9525">
            <a:solidFill>
              <a:srgbClr val="000000"/>
            </a:solidFill>
            <a:round/>
            <a:headEnd/>
            <a:tailEnd type="triangle" w="med" len="med"/>
          </a:ln>
        </p:spPr>
        <p:txBody>
          <a:bodyPr/>
          <a:lstStyle/>
          <a:p>
            <a:endParaRPr lang="es-ES"/>
          </a:p>
        </p:txBody>
      </p:sp>
      <p:sp>
        <p:nvSpPr>
          <p:cNvPr id="37895" name="Line 11"/>
          <p:cNvSpPr>
            <a:spLocks noChangeShapeType="1"/>
          </p:cNvSpPr>
          <p:nvPr/>
        </p:nvSpPr>
        <p:spPr bwMode="auto">
          <a:xfrm>
            <a:off x="8215313" y="4071938"/>
            <a:ext cx="0" cy="417512"/>
          </a:xfrm>
          <a:prstGeom prst="line">
            <a:avLst/>
          </a:prstGeom>
          <a:noFill/>
          <a:ln w="9525">
            <a:solidFill>
              <a:srgbClr val="000000"/>
            </a:solidFill>
            <a:round/>
            <a:headEnd/>
            <a:tailEnd type="triangle" w="med" len="med"/>
          </a:ln>
        </p:spPr>
        <p:txBody>
          <a:bodyP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contenido"/>
          <p:cNvSpPr>
            <a:spLocks noGrp="1"/>
          </p:cNvSpPr>
          <p:nvPr>
            <p:ph idx="1"/>
          </p:nvPr>
        </p:nvSpPr>
        <p:spPr>
          <a:xfrm>
            <a:off x="571500" y="1338263"/>
            <a:ext cx="8043863" cy="661987"/>
          </a:xfrm>
        </p:spPr>
        <p:txBody>
          <a:bodyPr/>
          <a:lstStyle/>
          <a:p>
            <a:pPr eaLnBrk="1" hangingPunct="1"/>
            <a:r>
              <a:rPr lang="es-EC" smtClean="0"/>
              <a:t>Marketing Mix- Promoción</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891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38916" name="7 Rectángulo"/>
          <p:cNvSpPr>
            <a:spLocks noChangeArrowheads="1"/>
          </p:cNvSpPr>
          <p:nvPr/>
        </p:nvSpPr>
        <p:spPr bwMode="auto">
          <a:xfrm>
            <a:off x="571500" y="2000250"/>
            <a:ext cx="8001000" cy="1554163"/>
          </a:xfrm>
          <a:prstGeom prst="rect">
            <a:avLst/>
          </a:prstGeom>
          <a:noFill/>
          <a:ln w="9525">
            <a:noFill/>
            <a:miter lim="800000"/>
            <a:headEnd/>
            <a:tailEnd/>
          </a:ln>
        </p:spPr>
        <p:txBody>
          <a:bodyPr>
            <a:spAutoFit/>
          </a:bodyPr>
          <a:lstStyle/>
          <a:p>
            <a:pPr marL="620713" lvl="1" indent="-228600">
              <a:spcBef>
                <a:spcPts val="325"/>
              </a:spcBef>
              <a:buClr>
                <a:schemeClr val="accent1"/>
              </a:buClr>
              <a:buFont typeface="Verdana" pitchFamily="34" charset="0"/>
              <a:buChar char="◦"/>
            </a:pPr>
            <a:r>
              <a:rPr lang="es-EC" b="1" u="sng">
                <a:latin typeface="Lucida Sans Unicode" pitchFamily="34" charset="0"/>
              </a:rPr>
              <a:t>Publicidad:</a:t>
            </a:r>
          </a:p>
          <a:p>
            <a:pPr marL="1077913" lvl="2" indent="-228600">
              <a:spcBef>
                <a:spcPts val="325"/>
              </a:spcBef>
              <a:buClr>
                <a:schemeClr val="accent1"/>
              </a:buClr>
              <a:buFont typeface="Verdana" pitchFamily="34" charset="0"/>
              <a:buChar char="◦"/>
            </a:pPr>
            <a:r>
              <a:rPr lang="es-EC">
                <a:latin typeface="Lucida Sans Unicode" pitchFamily="34" charset="0"/>
              </a:rPr>
              <a:t>A través de un medio de comunicación masiva, prensa escrita.</a:t>
            </a:r>
          </a:p>
          <a:p>
            <a:pPr marL="1077913" lvl="2" indent="-228600">
              <a:spcBef>
                <a:spcPts val="325"/>
              </a:spcBef>
              <a:buClr>
                <a:schemeClr val="accent1"/>
              </a:buClr>
              <a:buFont typeface="Verdana" pitchFamily="34" charset="0"/>
              <a:buChar char="◦"/>
            </a:pPr>
            <a:r>
              <a:rPr lang="es-EC">
                <a:latin typeface="Lucida Sans Unicode" pitchFamily="34" charset="0"/>
              </a:rPr>
              <a:t>Anuncios en: Diario el Universo y Diario Expreso, los días domingos, con la finalidad de dar a conocer el producto.</a:t>
            </a:r>
          </a:p>
        </p:txBody>
      </p:sp>
      <p:grpSp>
        <p:nvGrpSpPr>
          <p:cNvPr id="38917" name="Group 2"/>
          <p:cNvGrpSpPr>
            <a:grpSpLocks/>
          </p:cNvGrpSpPr>
          <p:nvPr/>
        </p:nvGrpSpPr>
        <p:grpSpPr bwMode="auto">
          <a:xfrm>
            <a:off x="3286125" y="3714750"/>
            <a:ext cx="3886200" cy="2743200"/>
            <a:chOff x="1701" y="1238"/>
            <a:chExt cx="8395" cy="6120"/>
          </a:xfrm>
        </p:grpSpPr>
        <p:pic>
          <p:nvPicPr>
            <p:cNvPr id="38918" name="Picture 3"/>
            <p:cNvPicPr>
              <a:picLocks noChangeAspect="1" noChangeArrowheads="1"/>
            </p:cNvPicPr>
            <p:nvPr/>
          </p:nvPicPr>
          <p:blipFill>
            <a:blip r:embed="rId3" cstate="print"/>
            <a:srcRect/>
            <a:stretch>
              <a:fillRect/>
            </a:stretch>
          </p:blipFill>
          <p:spPr bwMode="auto">
            <a:xfrm>
              <a:off x="1701" y="1238"/>
              <a:ext cx="8395" cy="5674"/>
            </a:xfrm>
            <a:prstGeom prst="rect">
              <a:avLst/>
            </a:prstGeom>
            <a:noFill/>
            <a:ln w="9525">
              <a:noFill/>
              <a:miter lim="800000"/>
              <a:headEnd/>
              <a:tailEnd/>
            </a:ln>
          </p:spPr>
        </p:pic>
        <p:sp>
          <p:nvSpPr>
            <p:cNvPr id="38919" name="Text Box 4"/>
            <p:cNvSpPr txBox="1">
              <a:spLocks noChangeArrowheads="1"/>
            </p:cNvSpPr>
            <p:nvPr/>
          </p:nvSpPr>
          <p:spPr bwMode="auto">
            <a:xfrm>
              <a:off x="1701" y="6818"/>
              <a:ext cx="8395" cy="540"/>
            </a:xfrm>
            <a:prstGeom prst="rect">
              <a:avLst/>
            </a:prstGeom>
            <a:solidFill>
              <a:srgbClr val="FF9900"/>
            </a:solidFill>
            <a:ln w="9525">
              <a:noFill/>
              <a:miter lim="800000"/>
              <a:headEnd/>
              <a:tailEnd/>
            </a:ln>
          </p:spPr>
          <p:txBody>
            <a:bodyPr/>
            <a:lstStyle/>
            <a:p>
              <a:pPr algn="ctr">
                <a:spcAft>
                  <a:spcPts val="1000"/>
                </a:spcAft>
              </a:pPr>
              <a:r>
                <a:rPr lang="es-EC" sz="1100" b="1">
                  <a:latin typeface="Arial Narrow" pitchFamily="34" charset="0"/>
                  <a:cs typeface="Arial" charset="0"/>
                </a:rPr>
                <a:t>Ahora también en Supermaxi y Mi Comisariato</a:t>
              </a:r>
              <a:endParaRPr lang="es-EC">
                <a:cs typeface="Arial"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contenido"/>
          <p:cNvSpPr>
            <a:spLocks noGrp="1"/>
          </p:cNvSpPr>
          <p:nvPr>
            <p:ph idx="1"/>
          </p:nvPr>
        </p:nvSpPr>
        <p:spPr>
          <a:xfrm>
            <a:off x="571500" y="1338263"/>
            <a:ext cx="8043863" cy="661987"/>
          </a:xfrm>
        </p:spPr>
        <p:txBody>
          <a:bodyPr/>
          <a:lstStyle/>
          <a:p>
            <a:pPr eaLnBrk="1" hangingPunct="1"/>
            <a:r>
              <a:rPr lang="es-EC" smtClean="0"/>
              <a:t>Marketing Mix- Promoción</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3993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39940" name="7 Rectángulo"/>
          <p:cNvSpPr>
            <a:spLocks noChangeArrowheads="1"/>
          </p:cNvSpPr>
          <p:nvPr/>
        </p:nvSpPr>
        <p:spPr bwMode="auto">
          <a:xfrm>
            <a:off x="571500" y="2000250"/>
            <a:ext cx="8001000" cy="3446463"/>
          </a:xfrm>
          <a:prstGeom prst="rect">
            <a:avLst/>
          </a:prstGeom>
          <a:noFill/>
          <a:ln w="9525">
            <a:noFill/>
            <a:miter lim="800000"/>
            <a:headEnd/>
            <a:tailEnd/>
          </a:ln>
        </p:spPr>
        <p:txBody>
          <a:bodyPr>
            <a:spAutoFit/>
          </a:bodyPr>
          <a:lstStyle/>
          <a:p>
            <a:pPr marL="620713" lvl="1" indent="-228600">
              <a:spcBef>
                <a:spcPts val="325"/>
              </a:spcBef>
              <a:buClr>
                <a:schemeClr val="accent1"/>
              </a:buClr>
              <a:buFont typeface="Verdana" pitchFamily="34" charset="0"/>
              <a:buChar char="◦"/>
            </a:pPr>
            <a:r>
              <a:rPr lang="es-EC" b="1" u="sng" dirty="0">
                <a:latin typeface="Lucida Sans Unicode" pitchFamily="34" charset="0"/>
              </a:rPr>
              <a:t>Promoción:</a:t>
            </a:r>
          </a:p>
          <a:p>
            <a:pPr marL="1077913" lvl="2" indent="-228600">
              <a:spcBef>
                <a:spcPts val="325"/>
              </a:spcBef>
              <a:buClr>
                <a:schemeClr val="accent1"/>
              </a:buClr>
              <a:buFont typeface="Verdana" pitchFamily="34" charset="0"/>
              <a:buChar char="◦"/>
            </a:pPr>
            <a:r>
              <a:rPr lang="es-EC" dirty="0">
                <a:latin typeface="Lucida Sans Unicode" pitchFamily="34" charset="0"/>
              </a:rPr>
              <a:t>Ofertas Especiales. </a:t>
            </a:r>
          </a:p>
          <a:p>
            <a:pPr marL="1077913" lvl="2" indent="-228600">
              <a:spcBef>
                <a:spcPts val="325"/>
              </a:spcBef>
              <a:buClr>
                <a:schemeClr val="accent1"/>
              </a:buClr>
              <a:buFont typeface="Verdana" pitchFamily="34" charset="0"/>
              <a:buChar char="◦"/>
            </a:pPr>
            <a:r>
              <a:rPr lang="es-EC" dirty="0">
                <a:latin typeface="Lucida Sans Unicode" pitchFamily="34" charset="0"/>
              </a:rPr>
              <a:t>Pague el primer kit y lleve el segundo kit a mitad de precio.</a:t>
            </a:r>
          </a:p>
          <a:p>
            <a:pPr marL="620713" lvl="1" indent="-228600">
              <a:spcBef>
                <a:spcPts val="325"/>
              </a:spcBef>
              <a:buClr>
                <a:schemeClr val="accent1"/>
              </a:buClr>
              <a:buFont typeface="Verdana" pitchFamily="34" charset="0"/>
              <a:buChar char="◦"/>
            </a:pPr>
            <a:endParaRPr lang="es-EC" dirty="0">
              <a:latin typeface="Lucida Sans Unicode" pitchFamily="34" charset="0"/>
            </a:endParaRPr>
          </a:p>
          <a:p>
            <a:pPr marL="620713" lvl="1" indent="-228600">
              <a:spcBef>
                <a:spcPts val="325"/>
              </a:spcBef>
              <a:buClr>
                <a:schemeClr val="accent1"/>
              </a:buClr>
              <a:buFont typeface="Verdana" pitchFamily="34" charset="0"/>
              <a:buChar char="◦"/>
            </a:pPr>
            <a:r>
              <a:rPr lang="es-EC" b="1" u="sng" dirty="0" err="1">
                <a:latin typeface="Lucida Sans Unicode" pitchFamily="34" charset="0"/>
              </a:rPr>
              <a:t>Merchandising</a:t>
            </a:r>
            <a:r>
              <a:rPr lang="es-EC" b="1" u="sng" dirty="0">
                <a:latin typeface="Lucida Sans Unicode" pitchFamily="34" charset="0"/>
              </a:rPr>
              <a:t>:</a:t>
            </a:r>
          </a:p>
          <a:p>
            <a:pPr marL="1077913" lvl="2" indent="-228600">
              <a:spcBef>
                <a:spcPts val="325"/>
              </a:spcBef>
              <a:buClr>
                <a:schemeClr val="accent1"/>
              </a:buClr>
              <a:buFont typeface="Verdana" pitchFamily="34" charset="0"/>
              <a:buChar char="◦"/>
            </a:pPr>
            <a:r>
              <a:rPr lang="es-EC" dirty="0">
                <a:latin typeface="Lucida Sans Unicode" pitchFamily="34" charset="0"/>
              </a:rPr>
              <a:t>Ubicación preferente del producto en los supermercados. </a:t>
            </a:r>
          </a:p>
          <a:p>
            <a:pPr marL="1077913" lvl="2" indent="-228600">
              <a:spcBef>
                <a:spcPts val="325"/>
              </a:spcBef>
              <a:buClr>
                <a:schemeClr val="accent1"/>
              </a:buClr>
              <a:buFont typeface="Verdana" pitchFamily="34" charset="0"/>
              <a:buChar char="◦"/>
            </a:pPr>
            <a:r>
              <a:rPr lang="en-US" dirty="0" err="1">
                <a:latin typeface="Lucida Sans Unicode" pitchFamily="34" charset="0"/>
              </a:rPr>
              <a:t>Dentro</a:t>
            </a:r>
            <a:r>
              <a:rPr lang="en-US" dirty="0">
                <a:latin typeface="Lucida Sans Unicode" pitchFamily="34" charset="0"/>
              </a:rPr>
              <a:t> del </a:t>
            </a:r>
            <a:r>
              <a:rPr lang="en-US" dirty="0" err="1">
                <a:latin typeface="Lucida Sans Unicode" pitchFamily="34" charset="0"/>
              </a:rPr>
              <a:t>frigorífico</a:t>
            </a:r>
            <a:r>
              <a:rPr lang="en-US" dirty="0">
                <a:latin typeface="Lucida Sans Unicode" pitchFamily="34" charset="0"/>
              </a:rPr>
              <a:t>, </a:t>
            </a:r>
            <a:r>
              <a:rPr lang="en-US" dirty="0" err="1">
                <a:latin typeface="Lucida Sans Unicode" pitchFamily="34" charset="0"/>
              </a:rPr>
              <a:t>pero</a:t>
            </a:r>
            <a:r>
              <a:rPr lang="en-US" dirty="0">
                <a:latin typeface="Lucida Sans Unicode" pitchFamily="34" charset="0"/>
              </a:rPr>
              <a:t> en un </a:t>
            </a:r>
            <a:r>
              <a:rPr lang="en-US" dirty="0" err="1">
                <a:latin typeface="Lucida Sans Unicode" pitchFamily="34" charset="0"/>
              </a:rPr>
              <a:t>lugar</a:t>
            </a:r>
            <a:r>
              <a:rPr lang="en-US" dirty="0">
                <a:latin typeface="Lucida Sans Unicode" pitchFamily="34" charset="0"/>
              </a:rPr>
              <a:t> visible.</a:t>
            </a:r>
          </a:p>
          <a:p>
            <a:pPr marL="1077913" lvl="2" indent="-228600">
              <a:spcBef>
                <a:spcPts val="325"/>
              </a:spcBef>
              <a:buClr>
                <a:schemeClr val="accent1"/>
              </a:buClr>
              <a:buFont typeface="Verdana" pitchFamily="34" charset="0"/>
              <a:buChar char="◦"/>
            </a:pPr>
            <a:r>
              <a:rPr lang="es-EC" dirty="0">
                <a:latin typeface="Lucida Sans Unicode" pitchFamily="34" charset="0"/>
              </a:rPr>
              <a:t>Mensajes anunciadores usando afiches a color en papel </a:t>
            </a:r>
            <a:r>
              <a:rPr lang="es-EC" dirty="0" err="1" smtClean="0">
                <a:latin typeface="Lucida Sans Unicode" pitchFamily="34" charset="0"/>
              </a:rPr>
              <a:t>couché</a:t>
            </a:r>
            <a:r>
              <a:rPr lang="es-EC" dirty="0" smtClean="0">
                <a:latin typeface="Lucida Sans Unicode" pitchFamily="34" charset="0"/>
              </a:rPr>
              <a:t> </a:t>
            </a:r>
            <a:r>
              <a:rPr lang="es-EC" dirty="0">
                <a:latin typeface="Lucida Sans Unicode" pitchFamily="34" charset="0"/>
              </a:rPr>
              <a:t>en partes estratégicas del supermercado, así como en el sitio donde se ubique el producto para la venta.</a:t>
            </a:r>
          </a:p>
          <a:p>
            <a:pPr marL="1077913" lvl="2" indent="-228600">
              <a:spcBef>
                <a:spcPts val="325"/>
              </a:spcBef>
              <a:buClr>
                <a:schemeClr val="accent1"/>
              </a:buClr>
              <a:buFont typeface="Verdana" pitchFamily="34" charset="0"/>
              <a:buChar char="◦"/>
            </a:pPr>
            <a:endParaRPr lang="es-EC" b="1" u="sng" dirty="0">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contenido"/>
          <p:cNvSpPr>
            <a:spLocks noGrp="1"/>
          </p:cNvSpPr>
          <p:nvPr>
            <p:ph idx="1"/>
          </p:nvPr>
        </p:nvSpPr>
        <p:spPr>
          <a:xfrm>
            <a:off x="571500" y="1338263"/>
            <a:ext cx="8043863" cy="661987"/>
          </a:xfrm>
        </p:spPr>
        <p:txBody>
          <a:bodyPr/>
          <a:lstStyle/>
          <a:p>
            <a:pPr eaLnBrk="1" hangingPunct="1"/>
            <a:r>
              <a:rPr lang="es-EC" smtClean="0"/>
              <a:t>Marketing Mix</a:t>
            </a:r>
          </a:p>
        </p:txBody>
      </p:sp>
      <p:sp>
        <p:nvSpPr>
          <p:cNvPr id="3" name="2 Título"/>
          <p:cNvSpPr>
            <a:spLocks noGrp="1"/>
          </p:cNvSpPr>
          <p:nvPr>
            <p:ph type="title"/>
          </p:nvPr>
        </p:nvSpPr>
        <p:spPr/>
        <p:txBody>
          <a:bodyPr/>
          <a:lstStyle/>
          <a:p>
            <a:pPr eaLnBrk="1" fontAlgn="auto" hangingPunct="1">
              <a:spcAft>
                <a:spcPts val="0"/>
              </a:spcAft>
              <a:defRPr/>
            </a:pPr>
            <a:r>
              <a:rPr lang="es-EC" dirty="0" smtClean="0"/>
              <a:t>Plan de Marketing</a:t>
            </a:r>
            <a:endParaRPr lang="es-EC" dirty="0"/>
          </a:p>
        </p:txBody>
      </p:sp>
      <p:pic>
        <p:nvPicPr>
          <p:cNvPr id="4096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40964" name="Picture 2" descr="magda2[1]1"/>
          <p:cNvPicPr>
            <a:picLocks noChangeAspect="1" noChangeArrowheads="1"/>
          </p:cNvPicPr>
          <p:nvPr/>
        </p:nvPicPr>
        <p:blipFill>
          <a:blip r:embed="rId3" cstate="print"/>
          <a:srcRect/>
          <a:stretch>
            <a:fillRect/>
          </a:stretch>
        </p:blipFill>
        <p:spPr bwMode="auto">
          <a:xfrm>
            <a:off x="3643313" y="1857375"/>
            <a:ext cx="3429000" cy="4838700"/>
          </a:xfrm>
          <a:prstGeom prst="rect">
            <a:avLst/>
          </a:prstGeom>
          <a:noFill/>
          <a:ln w="9525">
            <a:noFill/>
            <a:miter lim="800000"/>
            <a:headEnd/>
            <a:tailEnd/>
          </a:ln>
        </p:spPr>
      </p:pic>
      <p:sp>
        <p:nvSpPr>
          <p:cNvPr id="7" name="1 Marcador de contenido"/>
          <p:cNvSpPr txBox="1">
            <a:spLocks/>
          </p:cNvSpPr>
          <p:nvPr/>
        </p:nvSpPr>
        <p:spPr>
          <a:xfrm>
            <a:off x="714375" y="5143500"/>
            <a:ext cx="2786063" cy="661988"/>
          </a:xfrm>
          <a:prstGeom prst="rect">
            <a:avLst/>
          </a:prstGeom>
        </p:spPr>
        <p:txBody>
          <a:bodyPr>
            <a:normAutofit fontScale="85000" lnSpcReduction="10000"/>
          </a:bodyPr>
          <a:lstStyle/>
          <a:p>
            <a:pPr marL="365760" indent="-256032" algn="r" fontAlgn="auto">
              <a:spcBef>
                <a:spcPts val="400"/>
              </a:spcBef>
              <a:spcAft>
                <a:spcPts val="0"/>
              </a:spcAft>
              <a:buClr>
                <a:schemeClr val="accent1"/>
              </a:buClr>
              <a:buSzPct val="68000"/>
              <a:defRPr/>
            </a:pPr>
            <a:r>
              <a:rPr lang="es-EC" sz="2700" dirty="0">
                <a:latin typeface="+mn-lt"/>
              </a:rPr>
              <a:t>Diseño del afiche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contenido"/>
          <p:cNvSpPr>
            <a:spLocks noGrp="1"/>
          </p:cNvSpPr>
          <p:nvPr>
            <p:ph idx="1"/>
          </p:nvPr>
        </p:nvSpPr>
        <p:spPr>
          <a:xfrm>
            <a:off x="571500" y="1338263"/>
            <a:ext cx="8043863" cy="4733925"/>
          </a:xfrm>
        </p:spPr>
        <p:txBody>
          <a:bodyPr/>
          <a:lstStyle/>
          <a:p>
            <a:pPr eaLnBrk="1" hangingPunct="1"/>
            <a:r>
              <a:rPr lang="es-EC" smtClean="0"/>
              <a:t>El Proceso de Producción - Etapas:</a:t>
            </a:r>
          </a:p>
          <a:p>
            <a:pPr eaLnBrk="1" hangingPunct="1"/>
            <a:endParaRPr lang="es-EC" smtClean="0"/>
          </a:p>
          <a:p>
            <a:pPr lvl="2" eaLnBrk="1" hangingPunct="1"/>
            <a:r>
              <a:rPr lang="es-EC" sz="2200" smtClean="0"/>
              <a:t>Selección de carnes y vegetales</a:t>
            </a:r>
          </a:p>
          <a:p>
            <a:pPr lvl="2" eaLnBrk="1" hangingPunct="1"/>
            <a:r>
              <a:rPr lang="es-EC" sz="2200" smtClean="0"/>
              <a:t>Lavado de vegetales</a:t>
            </a:r>
          </a:p>
          <a:p>
            <a:pPr lvl="2" eaLnBrk="1" hangingPunct="1"/>
            <a:r>
              <a:rPr lang="es-EC" sz="2200" smtClean="0"/>
              <a:t>Corte de vegetales y carne</a:t>
            </a:r>
          </a:p>
          <a:p>
            <a:pPr lvl="2" eaLnBrk="1" hangingPunct="1"/>
            <a:r>
              <a:rPr lang="es-EC" sz="2200" smtClean="0"/>
              <a:t>Pesado de carnes y vegetales</a:t>
            </a:r>
          </a:p>
          <a:p>
            <a:pPr lvl="2" eaLnBrk="1" hangingPunct="1"/>
            <a:r>
              <a:rPr lang="es-EC" sz="2200" smtClean="0"/>
              <a:t>Colocación de película de plástico (carnes)</a:t>
            </a:r>
          </a:p>
          <a:p>
            <a:pPr lvl="2" eaLnBrk="1" hangingPunct="1"/>
            <a:r>
              <a:rPr lang="es-EC" sz="2200" smtClean="0"/>
              <a:t>Empacado con Atmósfera Modificada</a:t>
            </a:r>
          </a:p>
          <a:p>
            <a:pPr lvl="2" eaLnBrk="1" hangingPunct="1"/>
            <a:r>
              <a:rPr lang="es-EC" sz="2200" smtClean="0"/>
              <a:t>Etiquetado</a:t>
            </a:r>
          </a:p>
          <a:p>
            <a:pPr lvl="2" eaLnBrk="1" hangingPunct="1"/>
            <a:r>
              <a:rPr lang="es-EC" sz="2200" smtClean="0"/>
              <a:t>Almacenamiento refrigerado</a:t>
            </a:r>
          </a:p>
          <a:p>
            <a:pPr lvl="2" eaLnBrk="1" hangingPunct="1"/>
            <a:r>
              <a:rPr lang="es-EC" sz="2200" smtClean="0"/>
              <a:t>Distribución</a:t>
            </a:r>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198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contenido"/>
          <p:cNvSpPr>
            <a:spLocks noGrp="1"/>
          </p:cNvSpPr>
          <p:nvPr>
            <p:ph idx="1"/>
          </p:nvPr>
        </p:nvSpPr>
        <p:spPr>
          <a:xfrm>
            <a:off x="571500" y="1338263"/>
            <a:ext cx="2857500" cy="1376362"/>
          </a:xfrm>
        </p:spPr>
        <p:txBody>
          <a:bodyPr/>
          <a:lstStyle/>
          <a:p>
            <a:pPr eaLnBrk="1" hangingPunct="1"/>
            <a:r>
              <a:rPr lang="es-EC" smtClean="0"/>
              <a:t>Diagrama de Proceso</a:t>
            </a:r>
          </a:p>
          <a:p>
            <a:pPr lvl="1"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3011" name="Picture 3"/>
          <p:cNvPicPr>
            <a:picLocks noChangeAspect="1" noChangeArrowheads="1"/>
          </p:cNvPicPr>
          <p:nvPr/>
        </p:nvPicPr>
        <p:blipFill>
          <a:blip r:embed="rId2" cstate="print"/>
          <a:srcRect/>
          <a:stretch>
            <a:fillRect/>
          </a:stretch>
        </p:blipFill>
        <p:spPr bwMode="auto">
          <a:xfrm>
            <a:off x="3838575" y="1089025"/>
            <a:ext cx="5019675" cy="56261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Marcador de contenido"/>
          <p:cNvSpPr>
            <a:spLocks noGrp="1"/>
          </p:cNvSpPr>
          <p:nvPr>
            <p:ph idx="1"/>
          </p:nvPr>
        </p:nvSpPr>
        <p:spPr>
          <a:xfrm>
            <a:off x="457200" y="1481138"/>
            <a:ext cx="8229600" cy="4448175"/>
          </a:xfrm>
        </p:spPr>
        <p:txBody>
          <a:bodyPr/>
          <a:lstStyle/>
          <a:p>
            <a:pPr algn="just" eaLnBrk="1" hangingPunct="1">
              <a:lnSpc>
                <a:spcPct val="80000"/>
              </a:lnSpc>
            </a:pPr>
            <a:r>
              <a:rPr lang="es-ES" sz="2000" smtClean="0"/>
              <a:t>Necesidad de disminuir el tiempo en nuestras actividades diarias.</a:t>
            </a:r>
          </a:p>
          <a:p>
            <a:pPr algn="just" eaLnBrk="1" hangingPunct="1">
              <a:lnSpc>
                <a:spcPct val="80000"/>
              </a:lnSpc>
            </a:pPr>
            <a:endParaRPr lang="es-ES" sz="2000" smtClean="0"/>
          </a:p>
          <a:p>
            <a:pPr algn="just" eaLnBrk="1" hangingPunct="1">
              <a:lnSpc>
                <a:spcPct val="80000"/>
              </a:lnSpc>
            </a:pPr>
            <a:r>
              <a:rPr lang="es-ES" sz="2000" smtClean="0"/>
              <a:t>Necesidad de desarrollar productos que faciliten su preparación y consumo.</a:t>
            </a:r>
          </a:p>
          <a:p>
            <a:pPr algn="just" eaLnBrk="1" hangingPunct="1">
              <a:lnSpc>
                <a:spcPct val="80000"/>
              </a:lnSpc>
            </a:pPr>
            <a:endParaRPr lang="es-ES" sz="2000" smtClean="0"/>
          </a:p>
          <a:p>
            <a:pPr algn="just" eaLnBrk="1" hangingPunct="1">
              <a:lnSpc>
                <a:spcPct val="80000"/>
              </a:lnSpc>
            </a:pPr>
            <a:r>
              <a:rPr lang="es-ES" sz="2000" smtClean="0"/>
              <a:t>Necesidad de alimentarse de una manera saludable disminuyendo el consumo de comidas rápidas con alto contenido de grasa.</a:t>
            </a:r>
          </a:p>
          <a:p>
            <a:pPr algn="just" eaLnBrk="1" hangingPunct="1">
              <a:lnSpc>
                <a:spcPct val="80000"/>
              </a:lnSpc>
            </a:pPr>
            <a:endParaRPr lang="es-EC" sz="2000" smtClean="0"/>
          </a:p>
          <a:p>
            <a:pPr algn="just" eaLnBrk="1" hangingPunct="1">
              <a:lnSpc>
                <a:spcPct val="80000"/>
              </a:lnSpc>
            </a:pPr>
            <a:r>
              <a:rPr lang="es-ES" sz="2000" smtClean="0"/>
              <a:t>Los kits para comidas típicas, considerados productos fáciles de preparar, ofrecen disponibilidad de los ingredientes para las comidas que apetecen al consumidor, así como sus instrucciones para prepararla.</a:t>
            </a:r>
            <a:endParaRPr lang="es-EC" sz="2000" smtClean="0"/>
          </a:p>
          <a:p>
            <a:pPr eaLnBrk="1" hangingPunct="1">
              <a:lnSpc>
                <a:spcPct val="80000"/>
              </a:lnSpc>
            </a:pPr>
            <a:endParaRPr lang="es-EC" sz="2000" smtClean="0"/>
          </a:p>
          <a:p>
            <a:pPr eaLnBrk="1" hangingPunct="1">
              <a:lnSpc>
                <a:spcPct val="80000"/>
              </a:lnSpc>
            </a:pPr>
            <a:endParaRPr lang="es-EC" sz="2200" smtClean="0"/>
          </a:p>
          <a:p>
            <a:pPr eaLnBrk="1" hangingPunct="1">
              <a:lnSpc>
                <a:spcPct val="80000"/>
              </a:lnSpc>
            </a:pPr>
            <a:endParaRPr lang="es-EC" sz="2200" smtClean="0"/>
          </a:p>
          <a:p>
            <a:pPr eaLnBrk="1" hangingPunct="1">
              <a:lnSpc>
                <a:spcPct val="80000"/>
              </a:lnSpc>
            </a:pPr>
            <a:endParaRPr lang="es-ES" sz="2200" smtClean="0"/>
          </a:p>
          <a:p>
            <a:pPr eaLnBrk="1" hangingPunct="1">
              <a:lnSpc>
                <a:spcPct val="80000"/>
              </a:lnSpc>
            </a:pPr>
            <a:endParaRPr lang="es-ES" sz="2200" smtClean="0"/>
          </a:p>
          <a:p>
            <a:pPr eaLnBrk="1" hangingPunct="1">
              <a:lnSpc>
                <a:spcPct val="80000"/>
              </a:lnSpc>
            </a:pPr>
            <a:endParaRPr lang="es-EC" sz="22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a:p>
            <a:pPr eaLnBrk="1" hangingPunct="1">
              <a:lnSpc>
                <a:spcPct val="80000"/>
              </a:lnSpc>
            </a:pPr>
            <a:endParaRPr lang="es-EC" sz="1900" smtClean="0"/>
          </a:p>
        </p:txBody>
      </p:sp>
      <p:sp>
        <p:nvSpPr>
          <p:cNvPr id="2" name="1 Título"/>
          <p:cNvSpPr>
            <a:spLocks noGrp="1"/>
          </p:cNvSpPr>
          <p:nvPr>
            <p:ph type="title"/>
          </p:nvPr>
        </p:nvSpPr>
        <p:spPr>
          <a:xfrm>
            <a:off x="457200" y="274638"/>
            <a:ext cx="7543824" cy="1143000"/>
          </a:xfrm>
        </p:spPr>
        <p:txBody>
          <a:bodyPr/>
          <a:lstStyle/>
          <a:p>
            <a:pPr eaLnBrk="1" fontAlgn="auto" hangingPunct="1">
              <a:spcAft>
                <a:spcPts val="0"/>
              </a:spcAft>
              <a:defRPr/>
            </a:pPr>
            <a:r>
              <a:rPr lang="es-ES" dirty="0" smtClean="0"/>
              <a:t>Planteamiento del </a:t>
            </a:r>
            <a:r>
              <a:rPr lang="es-ES" sz="4000" dirty="0" smtClean="0"/>
              <a:t>Problema</a:t>
            </a:r>
            <a:endParaRPr lang="es-EC" sz="4000" dirty="0"/>
          </a:p>
        </p:txBody>
      </p:sp>
      <p:pic>
        <p:nvPicPr>
          <p:cNvPr id="15363" name="Picture 6"/>
          <p:cNvPicPr>
            <a:picLocks noChangeAspect="1" noChangeArrowheads="1"/>
          </p:cNvPicPr>
          <p:nvPr/>
        </p:nvPicPr>
        <p:blipFill>
          <a:blip r:embed="rId2" cstate="print"/>
          <a:srcRect/>
          <a:stretch>
            <a:fillRect/>
          </a:stretch>
        </p:blipFill>
        <p:spPr bwMode="auto">
          <a:xfrm>
            <a:off x="7667625"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contenido"/>
          <p:cNvSpPr>
            <a:spLocks noGrp="1"/>
          </p:cNvSpPr>
          <p:nvPr>
            <p:ph idx="1"/>
          </p:nvPr>
        </p:nvSpPr>
        <p:spPr>
          <a:xfrm>
            <a:off x="571500" y="1338263"/>
            <a:ext cx="8043863" cy="4733925"/>
          </a:xfrm>
        </p:spPr>
        <p:txBody>
          <a:bodyPr/>
          <a:lstStyle/>
          <a:p>
            <a:pPr eaLnBrk="1" hangingPunct="1"/>
            <a:r>
              <a:rPr lang="es-EC" sz="2900" b="1" smtClean="0"/>
              <a:t>Selección</a:t>
            </a:r>
          </a:p>
          <a:p>
            <a:pPr eaLnBrk="1" hangingPunct="1"/>
            <a:endParaRPr lang="es-EC" smtClean="0"/>
          </a:p>
          <a:p>
            <a:pPr lvl="1" algn="just" eaLnBrk="1" hangingPunct="1"/>
            <a:r>
              <a:rPr lang="es-EC" smtClean="0"/>
              <a:t>Inspección visual y verificación del estado de la carne previo a su procesamiento. </a:t>
            </a:r>
          </a:p>
          <a:p>
            <a:pPr lvl="2" algn="just" eaLnBrk="1" hangingPunct="1"/>
            <a:r>
              <a:rPr lang="es-EC" smtClean="0"/>
              <a:t>Color y olor característico. </a:t>
            </a:r>
          </a:p>
          <a:p>
            <a:pPr lvl="1" algn="just" eaLnBrk="1" hangingPunct="1"/>
            <a:endParaRPr lang="es-EC" smtClean="0"/>
          </a:p>
          <a:p>
            <a:pPr lvl="1" algn="just" eaLnBrk="1" hangingPunct="1"/>
            <a:r>
              <a:rPr lang="es-EC" smtClean="0"/>
              <a:t>Verificación visual  que el vegetal no presente deterioro. </a:t>
            </a:r>
          </a:p>
          <a:p>
            <a:pPr lvl="2" algn="just" eaLnBrk="1" hangingPunct="1"/>
            <a:r>
              <a:rPr lang="es-EC" smtClean="0"/>
              <a:t>Conserven su color y olor característico.</a:t>
            </a:r>
          </a:p>
          <a:p>
            <a:pPr lvl="2" algn="just" eaLnBrk="1" hangingPunct="1"/>
            <a:r>
              <a:rPr lang="es-EC" smtClean="0"/>
              <a:t>No tengan abolladuras o golpes.</a:t>
            </a:r>
          </a:p>
          <a:p>
            <a:pPr lvl="2" algn="just" eaLnBrk="1" hangingPunct="1"/>
            <a:r>
              <a:rPr lang="es-EC" smtClean="0"/>
              <a:t>No estén marchitos.</a:t>
            </a:r>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403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8043863" cy="4733925"/>
          </a:xfrm>
        </p:spPr>
        <p:txBody>
          <a:bodyPr>
            <a:normAutofit fontScale="92500"/>
          </a:bodyPr>
          <a:lstStyle/>
          <a:p>
            <a:pPr marL="365760" indent="-256032" eaLnBrk="1" fontAlgn="auto" hangingPunct="1">
              <a:spcAft>
                <a:spcPts val="0"/>
              </a:spcAft>
              <a:buFont typeface="Wingdings 3"/>
              <a:buChar char=""/>
              <a:defRPr/>
            </a:pPr>
            <a:r>
              <a:rPr lang="es-EC" sz="2900" b="1" dirty="0" smtClean="0"/>
              <a:t>Lavado</a:t>
            </a:r>
          </a:p>
          <a:p>
            <a:pPr marL="365760" indent="-256032" algn="just" eaLnBrk="1" fontAlgn="auto" hangingPunct="1">
              <a:spcAft>
                <a:spcPts val="0"/>
              </a:spcAft>
              <a:buFont typeface="Wingdings 3"/>
              <a:buChar char=""/>
              <a:defRPr/>
            </a:pPr>
            <a:endParaRPr lang="es-EC" dirty="0" smtClean="0"/>
          </a:p>
          <a:p>
            <a:pPr marL="621792" lvl="1" algn="just" eaLnBrk="1" fontAlgn="auto" hangingPunct="1">
              <a:spcBef>
                <a:spcPts val="324"/>
              </a:spcBef>
              <a:spcAft>
                <a:spcPts val="0"/>
              </a:spcAft>
              <a:buFont typeface="Verdana"/>
              <a:buChar char="◦"/>
              <a:defRPr/>
            </a:pPr>
            <a:r>
              <a:rPr lang="es-EC" dirty="0" smtClean="0"/>
              <a:t>Proceso manual usando lavaderos de acero inoxidable.</a:t>
            </a:r>
          </a:p>
          <a:p>
            <a:pPr marL="621792" lvl="1" algn="just" eaLnBrk="1" fontAlgn="auto" hangingPunct="1">
              <a:spcBef>
                <a:spcPts val="324"/>
              </a:spcBef>
              <a:spcAft>
                <a:spcPts val="0"/>
              </a:spcAft>
              <a:buFont typeface="Verdana"/>
              <a:buChar char="◦"/>
              <a:defRPr/>
            </a:pPr>
            <a:endParaRPr lang="es-EC" dirty="0" smtClean="0"/>
          </a:p>
          <a:p>
            <a:pPr marL="621792" lvl="1" algn="just" eaLnBrk="1" fontAlgn="auto" hangingPunct="1">
              <a:spcBef>
                <a:spcPts val="324"/>
              </a:spcBef>
              <a:spcAft>
                <a:spcPts val="0"/>
              </a:spcAft>
              <a:buFont typeface="Verdana"/>
              <a:buChar char="◦"/>
              <a:defRPr/>
            </a:pPr>
            <a:r>
              <a:rPr lang="es-EC" dirty="0" smtClean="0"/>
              <a:t>Los vegetales serán lavados en solución de cloro</a:t>
            </a:r>
          </a:p>
          <a:p>
            <a:pPr marL="621792" lvl="1" algn="just" eaLnBrk="1" fontAlgn="auto" hangingPunct="1">
              <a:spcBef>
                <a:spcPts val="324"/>
              </a:spcBef>
              <a:spcAft>
                <a:spcPts val="0"/>
              </a:spcAft>
              <a:buFont typeface="Verdana"/>
              <a:buNone/>
              <a:defRPr/>
            </a:pPr>
            <a:endParaRPr lang="es-EC" dirty="0" smtClean="0"/>
          </a:p>
          <a:p>
            <a:pPr marL="621792" lvl="1" algn="just" eaLnBrk="1" fontAlgn="auto" hangingPunct="1">
              <a:spcBef>
                <a:spcPts val="324"/>
              </a:spcBef>
              <a:spcAft>
                <a:spcPts val="0"/>
              </a:spcAft>
              <a:buFont typeface="Verdana"/>
              <a:buChar char="◦"/>
              <a:defRPr/>
            </a:pPr>
            <a:r>
              <a:rPr lang="es-ES" dirty="0" smtClean="0"/>
              <a:t>Una exposición de 3 a 5 minutos en concentraciones de 75 a 100 ppm a un pH de 6.5 (1.5 a 2.0 onzas de hipoclorito de calcio al 65% por 100 galones de agua) </a:t>
            </a:r>
          </a:p>
          <a:p>
            <a:pPr marL="621792" lvl="1" algn="just" eaLnBrk="1" fontAlgn="auto" hangingPunct="1">
              <a:spcBef>
                <a:spcPts val="324"/>
              </a:spcBef>
              <a:spcAft>
                <a:spcPts val="0"/>
              </a:spcAft>
              <a:buFont typeface="Verdana"/>
              <a:buChar char="◦"/>
              <a:defRPr/>
            </a:pPr>
            <a:endParaRPr lang="es-EC" dirty="0" smtClean="0"/>
          </a:p>
          <a:p>
            <a:pPr marL="621792" lvl="1" algn="just" eaLnBrk="1" fontAlgn="auto" hangingPunct="1">
              <a:spcBef>
                <a:spcPts val="324"/>
              </a:spcBef>
              <a:spcAft>
                <a:spcPts val="0"/>
              </a:spcAft>
              <a:buFont typeface="Verdana"/>
              <a:buChar char="◦"/>
              <a:defRPr/>
            </a:pPr>
            <a:r>
              <a:rPr lang="es-EC" dirty="0" smtClean="0"/>
              <a:t>Luego serán enjuagados en agua filtrada o hervida.</a:t>
            </a:r>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505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contenido"/>
          <p:cNvSpPr>
            <a:spLocks noGrp="1"/>
          </p:cNvSpPr>
          <p:nvPr>
            <p:ph idx="1"/>
          </p:nvPr>
        </p:nvSpPr>
        <p:spPr>
          <a:xfrm>
            <a:off x="571500" y="1338263"/>
            <a:ext cx="8043863" cy="4733925"/>
          </a:xfrm>
        </p:spPr>
        <p:txBody>
          <a:bodyPr/>
          <a:lstStyle/>
          <a:p>
            <a:pPr eaLnBrk="1" hangingPunct="1"/>
            <a:r>
              <a:rPr lang="es-EC" sz="2900" b="1" smtClean="0"/>
              <a:t>Corte o troceado</a:t>
            </a:r>
          </a:p>
          <a:p>
            <a:pPr eaLnBrk="1" hangingPunct="1"/>
            <a:endParaRPr lang="es-EC" smtClean="0"/>
          </a:p>
          <a:p>
            <a:pPr lvl="1" algn="just" eaLnBrk="1" hangingPunct="1"/>
            <a:r>
              <a:rPr lang="es-ES" sz="2400" smtClean="0"/>
              <a:t>Etapa manual, se utilizará como herramienta de corte un cuchillo. </a:t>
            </a:r>
          </a:p>
          <a:p>
            <a:pPr lvl="1" algn="just" eaLnBrk="1" hangingPunct="1"/>
            <a:endParaRPr lang="es-ES" sz="2400" smtClean="0"/>
          </a:p>
          <a:p>
            <a:pPr lvl="1" algn="just" eaLnBrk="1" hangingPunct="1"/>
            <a:r>
              <a:rPr lang="es-ES" sz="2400" smtClean="0"/>
              <a:t>Los trozos de carne que se obtienen completaran el kit de ingredientes conforme para 4 porciones declarado en la etiqueta.</a:t>
            </a:r>
          </a:p>
          <a:p>
            <a:pPr lvl="1" algn="just" eaLnBrk="1" hangingPunct="1"/>
            <a:endParaRPr lang="es-EC" sz="2400" smtClean="0"/>
          </a:p>
          <a:p>
            <a:pPr lvl="1" algn="just" eaLnBrk="1" hangingPunct="1"/>
            <a:r>
              <a:rPr lang="es-ES" sz="2400" smtClean="0"/>
              <a:t>Ciertos vegetales deben ser cortados para completar kit de 4 porciones. </a:t>
            </a:r>
            <a:endParaRPr lang="es-EC" sz="2400" smtClean="0"/>
          </a:p>
          <a:p>
            <a:pPr lvl="1" eaLnBrk="1" hangingPunct="1"/>
            <a:endParaRPr lang="es-EC"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608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contenido"/>
          <p:cNvSpPr>
            <a:spLocks noGrp="1"/>
          </p:cNvSpPr>
          <p:nvPr>
            <p:ph idx="1"/>
          </p:nvPr>
        </p:nvSpPr>
        <p:spPr>
          <a:xfrm>
            <a:off x="571500" y="1338263"/>
            <a:ext cx="7929563" cy="4733925"/>
          </a:xfrm>
        </p:spPr>
        <p:txBody>
          <a:bodyPr/>
          <a:lstStyle/>
          <a:p>
            <a:pPr eaLnBrk="1" hangingPunct="1"/>
            <a:r>
              <a:rPr lang="es-EC" sz="2800" b="1" smtClean="0"/>
              <a:t>Pesado de Carnes y Vegetales</a:t>
            </a:r>
          </a:p>
          <a:p>
            <a:pPr eaLnBrk="1" hangingPunct="1">
              <a:buFont typeface="Wingdings 3" pitchFamily="18" charset="2"/>
              <a:buNone/>
            </a:pPr>
            <a:endParaRPr lang="es-EC" sz="2800" smtClean="0"/>
          </a:p>
          <a:p>
            <a:pPr lvl="1" algn="just" eaLnBrk="1" hangingPunct="1"/>
            <a:r>
              <a:rPr lang="es-EC" sz="2400" smtClean="0"/>
              <a:t>Pesar las cantidades requeridas para completar cada kit de 4 porciones. </a:t>
            </a:r>
          </a:p>
          <a:p>
            <a:pPr lvl="1" algn="just" eaLnBrk="1" hangingPunct="1"/>
            <a:endParaRPr lang="es-EC" sz="2400" smtClean="0"/>
          </a:p>
          <a:p>
            <a:pPr lvl="1" algn="just" eaLnBrk="1" hangingPunct="1"/>
            <a:r>
              <a:rPr lang="es-EC" sz="2400" smtClean="0"/>
              <a:t>Se utilizará una balanza calibrada con sensibilidad para el peso de los ingredientes. </a:t>
            </a:r>
          </a:p>
          <a:p>
            <a:pPr lvl="1" algn="just" eaLnBrk="1" hangingPunct="1"/>
            <a:endParaRPr lang="es-EC" sz="2400" smtClean="0"/>
          </a:p>
          <a:p>
            <a:pPr lvl="1" algn="just" eaLnBrk="1" hangingPunct="1"/>
            <a:r>
              <a:rPr lang="es-EC" sz="2400" smtClean="0"/>
              <a:t>Esta operación es manual.</a:t>
            </a:r>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710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4733925"/>
          </a:xfrm>
        </p:spPr>
        <p:txBody>
          <a:bodyPr>
            <a:normAutofit fontScale="92500" lnSpcReduction="20000"/>
          </a:bodyPr>
          <a:lstStyle/>
          <a:p>
            <a:pPr marL="365760" indent="-256032" eaLnBrk="1" fontAlgn="auto" hangingPunct="1">
              <a:spcAft>
                <a:spcPts val="0"/>
              </a:spcAft>
              <a:buFont typeface="Wingdings 3"/>
              <a:buChar char=""/>
              <a:defRPr/>
            </a:pPr>
            <a:r>
              <a:rPr lang="es-EC" sz="2800" b="1" dirty="0" smtClean="0"/>
              <a:t>Colocación de Lamina a carnes</a:t>
            </a:r>
          </a:p>
          <a:p>
            <a:pPr marL="365760" indent="-256032" eaLnBrk="1" fontAlgn="auto" hangingPunct="1">
              <a:spcAft>
                <a:spcPts val="0"/>
              </a:spcAft>
              <a:buFont typeface="Wingdings 3"/>
              <a:buNone/>
              <a:defRPr/>
            </a:pPr>
            <a:endParaRPr lang="es-EC" sz="2800" dirty="0" smtClean="0"/>
          </a:p>
          <a:p>
            <a:pPr marL="621792" lvl="1" algn="just" eaLnBrk="1" fontAlgn="auto" hangingPunct="1">
              <a:spcBef>
                <a:spcPts val="324"/>
              </a:spcBef>
              <a:spcAft>
                <a:spcPts val="0"/>
              </a:spcAft>
              <a:buFont typeface="Verdana"/>
              <a:buChar char="◦"/>
              <a:defRPr/>
            </a:pPr>
            <a:r>
              <a:rPr lang="es-EC" sz="2400" dirty="0" smtClean="0"/>
              <a:t>Etapa manual.</a:t>
            </a:r>
          </a:p>
          <a:p>
            <a:pPr marL="621792" lvl="1" algn="just" eaLnBrk="1" fontAlgn="auto" hangingPunct="1">
              <a:spcBef>
                <a:spcPts val="324"/>
              </a:spcBef>
              <a:spcAft>
                <a:spcPts val="0"/>
              </a:spcAft>
              <a:buFont typeface="Verdana"/>
              <a:buChar char="◦"/>
              <a:defRPr/>
            </a:pPr>
            <a:endParaRPr lang="es-EC" sz="2400" dirty="0" smtClean="0"/>
          </a:p>
          <a:p>
            <a:pPr marL="621792" lvl="1" algn="just" eaLnBrk="1" fontAlgn="auto" hangingPunct="1">
              <a:spcBef>
                <a:spcPts val="324"/>
              </a:spcBef>
              <a:spcAft>
                <a:spcPts val="0"/>
              </a:spcAft>
              <a:buFont typeface="Verdana"/>
              <a:buChar char="◦"/>
              <a:defRPr/>
            </a:pPr>
            <a:r>
              <a:rPr lang="es-EC" sz="2400" dirty="0" smtClean="0"/>
              <a:t>Se colocará una lámina de polietileno a las carnes, para evitar que el agua de la carne entre en contacto con los vegetales y den mala apariencia al producto. </a:t>
            </a:r>
          </a:p>
          <a:p>
            <a:pPr marL="365760" indent="-256032" algn="just" eaLnBrk="1" fontAlgn="auto" hangingPunct="1">
              <a:spcAft>
                <a:spcPts val="0"/>
              </a:spcAft>
              <a:buFont typeface="Wingdings 3"/>
              <a:buNone/>
              <a:defRPr/>
            </a:pPr>
            <a:endParaRPr lang="es-EC" sz="2800" dirty="0" smtClean="0"/>
          </a:p>
          <a:p>
            <a:pPr marL="365760" indent="-256032" algn="just" eaLnBrk="1" fontAlgn="auto" hangingPunct="1">
              <a:spcAft>
                <a:spcPts val="0"/>
              </a:spcAft>
              <a:buFont typeface="Wingdings 3"/>
              <a:buNone/>
              <a:defRPr/>
            </a:pPr>
            <a:endParaRPr lang="es-EC" sz="2800" dirty="0" smtClean="0"/>
          </a:p>
          <a:p>
            <a:pPr marL="365760" indent="-256032" algn="just" eaLnBrk="1" fontAlgn="auto" hangingPunct="1">
              <a:spcAft>
                <a:spcPts val="0"/>
              </a:spcAft>
              <a:buFont typeface="Wingdings 3"/>
              <a:buNone/>
              <a:defRPr/>
            </a:pPr>
            <a:endParaRPr lang="es-EC" sz="2800" dirty="0" smtClean="0"/>
          </a:p>
          <a:p>
            <a:pPr marL="365760" indent="-256032" algn="ctr" eaLnBrk="1" fontAlgn="auto" hangingPunct="1">
              <a:spcAft>
                <a:spcPts val="0"/>
              </a:spcAft>
              <a:buFont typeface="Wingdings 3"/>
              <a:buNone/>
              <a:defRPr/>
            </a:pPr>
            <a:r>
              <a:rPr lang="es-EC" sz="2800" b="1" dirty="0" smtClean="0"/>
              <a:t>Para las actividades de corte, pesaje y colocación de film se usará mesas de trabajo de acero inoxidable de </a:t>
            </a:r>
            <a:r>
              <a:rPr lang="es-EC" sz="2400" b="1" dirty="0" smtClean="0"/>
              <a:t> 150 x 80 x 90 cm.</a:t>
            </a:r>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813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contenido"/>
          <p:cNvSpPr>
            <a:spLocks noGrp="1"/>
          </p:cNvSpPr>
          <p:nvPr>
            <p:ph idx="1"/>
          </p:nvPr>
        </p:nvSpPr>
        <p:spPr>
          <a:xfrm>
            <a:off x="571500" y="1338263"/>
            <a:ext cx="7929563" cy="2519362"/>
          </a:xfrm>
        </p:spPr>
        <p:txBody>
          <a:bodyPr/>
          <a:lstStyle/>
          <a:p>
            <a:pPr eaLnBrk="1" hangingPunct="1"/>
            <a:r>
              <a:rPr lang="es-EC" b="1" smtClean="0"/>
              <a:t>Empaque con Atmósfera Modificada</a:t>
            </a:r>
          </a:p>
          <a:p>
            <a:pPr lvl="1" eaLnBrk="1" hangingPunct="1">
              <a:buFont typeface="Verdana" pitchFamily="34" charset="0"/>
              <a:buNone/>
            </a:pPr>
            <a:endParaRPr lang="es-EC" sz="2400" smtClean="0"/>
          </a:p>
          <a:p>
            <a:pPr lvl="1" eaLnBrk="1" hangingPunct="1"/>
            <a:r>
              <a:rPr lang="es-EC" sz="2000" smtClean="0"/>
              <a:t>Se usará una bandeja de poliestireno expandido con compartimentos conforme la cantidad de ingredientes.</a:t>
            </a:r>
          </a:p>
          <a:p>
            <a:pPr lvl="1" eaLnBrk="1" hangingPunct="1"/>
            <a:endParaRPr lang="es-EC" sz="2000" smtClean="0"/>
          </a:p>
          <a:p>
            <a:pPr lvl="1" eaLnBrk="1" hangingPunct="1"/>
            <a:r>
              <a:rPr lang="es-EC" sz="2000" smtClean="0"/>
              <a:t>Dimensiones de bandeja: 44 x 22 x 10 cm. </a:t>
            </a:r>
          </a:p>
          <a:p>
            <a:pPr algn="just" eaLnBrk="1" hangingPunct="1">
              <a:buFont typeface="Wingdings 3" pitchFamily="18" charset="2"/>
              <a:buNone/>
            </a:pPr>
            <a:endParaRPr lang="es-EC" sz="28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4915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491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pic>
        <p:nvPicPr>
          <p:cNvPr id="49157" name="Picture 3" descr="100_1144 1"/>
          <p:cNvPicPr>
            <a:picLocks noChangeAspect="1" noChangeArrowheads="1"/>
          </p:cNvPicPr>
          <p:nvPr/>
        </p:nvPicPr>
        <p:blipFill>
          <a:blip r:embed="rId3" cstate="print"/>
          <a:srcRect/>
          <a:stretch>
            <a:fillRect/>
          </a:stretch>
        </p:blipFill>
        <p:spPr bwMode="auto">
          <a:xfrm>
            <a:off x="3286125" y="4286250"/>
            <a:ext cx="3057525" cy="1609725"/>
          </a:xfrm>
          <a:prstGeom prst="rect">
            <a:avLst/>
          </a:prstGeom>
          <a:noFill/>
          <a:ln w="9525">
            <a:noFill/>
            <a:miter lim="800000"/>
            <a:headEnd/>
            <a:tailEnd/>
          </a:ln>
        </p:spPr>
      </p:pic>
      <p:sp>
        <p:nvSpPr>
          <p:cNvPr id="8" name="7 Rectángulo"/>
          <p:cNvSpPr/>
          <p:nvPr/>
        </p:nvSpPr>
        <p:spPr>
          <a:xfrm>
            <a:off x="3214688" y="4214813"/>
            <a:ext cx="3214687" cy="1785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2447925"/>
          </a:xfrm>
        </p:spPr>
        <p:txBody>
          <a:bodyPr>
            <a:normAutofit lnSpcReduction="10000"/>
          </a:bodyPr>
          <a:lstStyle/>
          <a:p>
            <a:pPr marL="365760" indent="-256032" eaLnBrk="1" fontAlgn="auto" hangingPunct="1">
              <a:spcAft>
                <a:spcPts val="0"/>
              </a:spcAft>
              <a:buFont typeface="Wingdings 3"/>
              <a:buChar char=""/>
              <a:defRPr/>
            </a:pPr>
            <a:r>
              <a:rPr lang="es-EC" b="1" dirty="0" smtClean="0"/>
              <a:t>Empaque con Atmósfera Modificada</a:t>
            </a:r>
          </a:p>
          <a:p>
            <a:pPr marL="621792" lvl="1" eaLnBrk="1" fontAlgn="auto" hangingPunct="1">
              <a:spcBef>
                <a:spcPts val="324"/>
              </a:spcBef>
              <a:spcAft>
                <a:spcPts val="0"/>
              </a:spcAft>
              <a:buFont typeface="Verdana"/>
              <a:buNone/>
              <a:defRPr/>
            </a:pPr>
            <a:endParaRPr lang="es-EC" sz="2400" dirty="0" smtClean="0"/>
          </a:p>
          <a:p>
            <a:pPr marL="621792" lvl="1" eaLnBrk="1" fontAlgn="auto" hangingPunct="1">
              <a:spcBef>
                <a:spcPts val="324"/>
              </a:spcBef>
              <a:spcAft>
                <a:spcPts val="0"/>
              </a:spcAft>
              <a:buFont typeface="Verdana"/>
              <a:buChar char="◦"/>
              <a:defRPr/>
            </a:pPr>
            <a:r>
              <a:rPr lang="es-EC" sz="2000" dirty="0" smtClean="0"/>
              <a:t>Se coloca la carne cubierta con el film de plástico junto con los demás vegetales/ingredientes en la bandeja.</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Este proceso de colocación de ingredientes es manual y se realiza en una mesa de trabajo.</a:t>
            </a:r>
          </a:p>
          <a:p>
            <a:pPr marL="621792" lvl="1" eaLnBrk="1" fontAlgn="auto" hangingPunct="1">
              <a:spcBef>
                <a:spcPts val="324"/>
              </a:spcBef>
              <a:spcAft>
                <a:spcPts val="0"/>
              </a:spcAft>
              <a:buFont typeface="Verdana"/>
              <a:buChar char="◦"/>
              <a:defRPr/>
            </a:pPr>
            <a:endParaRPr lang="es-EC" sz="28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5017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50180" name="Picture 2"/>
          <p:cNvPicPr>
            <a:picLocks noChangeAspect="1" noChangeArrowheads="1"/>
          </p:cNvPicPr>
          <p:nvPr/>
        </p:nvPicPr>
        <p:blipFill>
          <a:blip r:embed="rId3" cstate="print"/>
          <a:srcRect/>
          <a:stretch>
            <a:fillRect/>
          </a:stretch>
        </p:blipFill>
        <p:spPr bwMode="auto">
          <a:xfrm>
            <a:off x="714375" y="4143375"/>
            <a:ext cx="2457450" cy="1323975"/>
          </a:xfrm>
          <a:prstGeom prst="rect">
            <a:avLst/>
          </a:prstGeom>
          <a:noFill/>
          <a:ln w="9525">
            <a:noFill/>
            <a:miter lim="800000"/>
            <a:headEnd/>
            <a:tailEnd/>
          </a:ln>
        </p:spPr>
      </p:pic>
      <p:pic>
        <p:nvPicPr>
          <p:cNvPr id="50181" name="Picture 3"/>
          <p:cNvPicPr>
            <a:picLocks noChangeAspect="1" noChangeArrowheads="1"/>
          </p:cNvPicPr>
          <p:nvPr/>
        </p:nvPicPr>
        <p:blipFill>
          <a:blip r:embed="rId4" cstate="print"/>
          <a:srcRect/>
          <a:stretch>
            <a:fillRect/>
          </a:stretch>
        </p:blipFill>
        <p:spPr bwMode="auto">
          <a:xfrm>
            <a:off x="3429000" y="4167188"/>
            <a:ext cx="2457450" cy="1333500"/>
          </a:xfrm>
          <a:prstGeom prst="rect">
            <a:avLst/>
          </a:prstGeom>
          <a:noFill/>
          <a:ln w="9525">
            <a:noFill/>
            <a:miter lim="800000"/>
            <a:headEnd/>
            <a:tailEnd/>
          </a:ln>
        </p:spPr>
      </p:pic>
      <p:pic>
        <p:nvPicPr>
          <p:cNvPr id="50182" name="Picture 4"/>
          <p:cNvPicPr>
            <a:picLocks noChangeAspect="1" noChangeArrowheads="1"/>
          </p:cNvPicPr>
          <p:nvPr/>
        </p:nvPicPr>
        <p:blipFill>
          <a:blip r:embed="rId5" cstate="print"/>
          <a:srcRect/>
          <a:stretch>
            <a:fillRect/>
          </a:stretch>
        </p:blipFill>
        <p:spPr bwMode="auto">
          <a:xfrm>
            <a:off x="6215063" y="4162425"/>
            <a:ext cx="2457450" cy="1338263"/>
          </a:xfrm>
          <a:prstGeom prst="rect">
            <a:avLst/>
          </a:prstGeom>
          <a:noFill/>
          <a:ln w="9525">
            <a:noFill/>
            <a:miter lim="800000"/>
            <a:headEnd/>
            <a:tailEnd/>
          </a:ln>
        </p:spPr>
      </p:pic>
      <p:sp>
        <p:nvSpPr>
          <p:cNvPr id="12" name="11 Rectángulo"/>
          <p:cNvSpPr/>
          <p:nvPr/>
        </p:nvSpPr>
        <p:spPr>
          <a:xfrm>
            <a:off x="642938" y="4071938"/>
            <a:ext cx="2571750" cy="1500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3" name="12 Rectángulo"/>
          <p:cNvSpPr/>
          <p:nvPr/>
        </p:nvSpPr>
        <p:spPr>
          <a:xfrm>
            <a:off x="3357563" y="4071938"/>
            <a:ext cx="2643187" cy="1500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4" name="13 Rectángulo"/>
          <p:cNvSpPr/>
          <p:nvPr/>
        </p:nvSpPr>
        <p:spPr>
          <a:xfrm>
            <a:off x="6143625" y="4071938"/>
            <a:ext cx="2643188" cy="1500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contenido"/>
          <p:cNvSpPr>
            <a:spLocks noGrp="1"/>
          </p:cNvSpPr>
          <p:nvPr>
            <p:ph idx="1"/>
          </p:nvPr>
        </p:nvSpPr>
        <p:spPr>
          <a:xfrm>
            <a:off x="571500" y="1338263"/>
            <a:ext cx="7929563" cy="4591050"/>
          </a:xfrm>
        </p:spPr>
        <p:txBody>
          <a:bodyPr/>
          <a:lstStyle/>
          <a:p>
            <a:pPr eaLnBrk="1" hangingPunct="1"/>
            <a:r>
              <a:rPr lang="es-EC" b="1" smtClean="0"/>
              <a:t>Empaque con Atmósfera Modificada</a:t>
            </a:r>
          </a:p>
          <a:p>
            <a:pPr lvl="1" eaLnBrk="1" hangingPunct="1">
              <a:buFont typeface="Verdana" pitchFamily="34" charset="0"/>
              <a:buNone/>
            </a:pPr>
            <a:endParaRPr lang="es-EC" sz="2400" smtClean="0"/>
          </a:p>
          <a:p>
            <a:pPr lvl="1" algn="just" eaLnBrk="1" hangingPunct="1"/>
            <a:r>
              <a:rPr lang="es-EC" sz="2000" smtClean="0"/>
              <a:t>Método de envasado de alimentos donde se sustituye el aire que rodea al producto, por un gas o una mezcla de gases.</a:t>
            </a:r>
          </a:p>
          <a:p>
            <a:pPr lvl="1" algn="just" eaLnBrk="1" hangingPunct="1"/>
            <a:endParaRPr lang="es-EC" sz="2000" smtClean="0"/>
          </a:p>
          <a:p>
            <a:pPr lvl="1" algn="just" eaLnBrk="1" hangingPunct="1"/>
            <a:r>
              <a:rPr lang="es-EC" sz="2000" smtClean="0"/>
              <a:t>Ofrece mejores condiciones para el mantenimiento de la calidad física y microbiológica del producto por mayor tiempo.</a:t>
            </a:r>
          </a:p>
          <a:p>
            <a:pPr lvl="1" eaLnBrk="1" hangingPunct="1"/>
            <a:endParaRPr lang="es-EC" sz="28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5120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4591050"/>
          </a:xfrm>
        </p:spPr>
        <p:txBody>
          <a:bodyPr>
            <a:normAutofit fontScale="92500" lnSpcReduction="20000"/>
          </a:bodyPr>
          <a:lstStyle/>
          <a:p>
            <a:pPr marL="365760" indent="-256032" eaLnBrk="1" fontAlgn="auto" hangingPunct="1">
              <a:spcAft>
                <a:spcPts val="0"/>
              </a:spcAft>
              <a:buFont typeface="Wingdings 3"/>
              <a:buChar char=""/>
              <a:defRPr/>
            </a:pPr>
            <a:r>
              <a:rPr lang="es-EC" b="1" dirty="0" smtClean="0"/>
              <a:t>Empaque con Atmósfera Modificada</a:t>
            </a:r>
          </a:p>
          <a:p>
            <a:pPr marL="621792" lvl="1" eaLnBrk="1" fontAlgn="auto" hangingPunct="1">
              <a:spcBef>
                <a:spcPts val="324"/>
              </a:spcBef>
              <a:spcAft>
                <a:spcPts val="0"/>
              </a:spcAft>
              <a:buFont typeface="Verdana"/>
              <a:buNone/>
              <a:defRPr/>
            </a:pPr>
            <a:endParaRPr lang="es-EC" sz="2400" dirty="0" smtClean="0"/>
          </a:p>
          <a:p>
            <a:pPr marL="621792" lvl="1" eaLnBrk="1" fontAlgn="auto" hangingPunct="1">
              <a:spcBef>
                <a:spcPts val="324"/>
              </a:spcBef>
              <a:spcAft>
                <a:spcPts val="0"/>
              </a:spcAft>
              <a:buFont typeface="Verdana"/>
              <a:buNone/>
              <a:defRPr/>
            </a:pPr>
            <a:r>
              <a:rPr lang="es-EC" sz="2000" dirty="0" smtClean="0"/>
              <a:t>Entre las ventajas de usar Empacado con atmósfera modificada se tiene:</a:t>
            </a:r>
          </a:p>
          <a:p>
            <a:pPr marL="621792" lvl="1" eaLnBrk="1" fontAlgn="auto" hangingPunct="1">
              <a:spcBef>
                <a:spcPts val="324"/>
              </a:spcBef>
              <a:spcAft>
                <a:spcPts val="0"/>
              </a:spcAft>
              <a:buFont typeface="Verdana"/>
              <a:buNone/>
              <a:defRPr/>
            </a:pPr>
            <a:endParaRPr lang="es-EC" sz="2000" dirty="0" smtClean="0"/>
          </a:p>
          <a:p>
            <a:pPr marL="621792" lvl="1" eaLnBrk="1" fontAlgn="auto" hangingPunct="1">
              <a:spcBef>
                <a:spcPts val="324"/>
              </a:spcBef>
              <a:spcAft>
                <a:spcPts val="0"/>
              </a:spcAft>
              <a:buFont typeface="Verdana"/>
              <a:buChar char="◦"/>
              <a:defRPr/>
            </a:pPr>
            <a:r>
              <a:rPr lang="es-EC" sz="2000" dirty="0" smtClean="0"/>
              <a:t>Se alarga la vida del alimento (50-400%), manteniendo su calidad.</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Evita o reduce el uso de productos químicos para la conservación del alimento</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Reducción en la cantidad de microorganismos.</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Evita </a:t>
            </a:r>
            <a:r>
              <a:rPr lang="es-EC" sz="2000" dirty="0" err="1" smtClean="0"/>
              <a:t>enranciamiento</a:t>
            </a:r>
            <a:r>
              <a:rPr lang="es-EC" sz="2000" dirty="0" smtClean="0"/>
              <a:t>.</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Mantienen la frescura del alimento.</a:t>
            </a:r>
          </a:p>
          <a:p>
            <a:pPr marL="859536" lvl="2" eaLnBrk="1" fontAlgn="auto" hangingPunct="1">
              <a:spcAft>
                <a:spcPts val="0"/>
              </a:spcAft>
              <a:buFont typeface="Wingdings 2"/>
              <a:buChar char=""/>
              <a:defRPr/>
            </a:pPr>
            <a:endParaRPr lang="es-EC" sz="26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5222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0431"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sp>
        <p:nvSpPr>
          <p:cNvPr id="604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graphicFrame>
        <p:nvGraphicFramePr>
          <p:cNvPr id="60421" name="Organization Chart 5"/>
          <p:cNvGraphicFramePr>
            <a:graphicFrameLocks/>
          </p:cNvGraphicFramePr>
          <p:nvPr/>
        </p:nvGraphicFramePr>
        <p:xfrm>
          <a:off x="928688" y="1785938"/>
          <a:ext cx="6929437" cy="1828800"/>
        </p:xfrm>
        <a:graphic>
          <a:graphicData uri="http://schemas.openxmlformats.org/drawingml/2006/compatibility">
            <com:legacyDrawing xmlns:com="http://schemas.openxmlformats.org/drawingml/2006/compatibility" spid="_x0000_s60421"/>
          </a:graphicData>
        </a:graphic>
      </p:graphicFrame>
      <p:sp>
        <p:nvSpPr>
          <p:cNvPr id="14" name="1 Marcador de contenido"/>
          <p:cNvSpPr>
            <a:spLocks noGrp="1"/>
          </p:cNvSpPr>
          <p:nvPr>
            <p:ph idx="1"/>
          </p:nvPr>
        </p:nvSpPr>
        <p:spPr>
          <a:xfrm>
            <a:off x="642938" y="1285875"/>
            <a:ext cx="7929562" cy="500063"/>
          </a:xfrm>
        </p:spPr>
        <p:txBody>
          <a:bodyPr>
            <a:normAutofit lnSpcReduction="10000"/>
          </a:bodyPr>
          <a:lstStyle/>
          <a:p>
            <a:pPr marL="365760" indent="-256032" eaLnBrk="1" fontAlgn="auto" hangingPunct="1">
              <a:spcAft>
                <a:spcPts val="0"/>
              </a:spcAft>
              <a:buFont typeface="Wingdings 3"/>
              <a:buChar char=""/>
              <a:defRPr/>
            </a:pPr>
            <a:r>
              <a:rPr lang="es-EC" b="1" dirty="0" smtClean="0"/>
              <a:t>Empaque con Atmósfera Modificada</a:t>
            </a:r>
          </a:p>
          <a:p>
            <a:pPr marL="365760" indent="-256032" eaLnBrk="1" fontAlgn="auto" hangingPunct="1">
              <a:spcAft>
                <a:spcPts val="0"/>
              </a:spcAft>
              <a:buFont typeface="Wingdings 3"/>
              <a:buNone/>
              <a:defRPr/>
            </a:pPr>
            <a:endParaRPr lang="es-EC" b="1" dirty="0" smtClean="0"/>
          </a:p>
          <a:p>
            <a:pPr marL="365760" indent="-256032" eaLnBrk="1" fontAlgn="auto" hangingPunct="1">
              <a:spcAft>
                <a:spcPts val="0"/>
              </a:spcAft>
              <a:buFont typeface="Wingdings 3"/>
              <a:buNone/>
              <a:defRPr/>
            </a:pPr>
            <a:endParaRPr lang="es-EC" b="1" dirty="0" smtClean="0"/>
          </a:p>
          <a:p>
            <a:pPr marL="365760" indent="-256032" eaLnBrk="1" fontAlgn="auto" hangingPunct="1">
              <a:spcAft>
                <a:spcPts val="0"/>
              </a:spcAft>
              <a:buFont typeface="Wingdings 3"/>
              <a:buNone/>
              <a:defRPr/>
            </a:pPr>
            <a:endParaRPr lang="es-EC" b="1" dirty="0" smtClean="0"/>
          </a:p>
          <a:p>
            <a:pPr marL="621792" lvl="1" eaLnBrk="1" fontAlgn="auto" hangingPunct="1">
              <a:spcBef>
                <a:spcPts val="324"/>
              </a:spcBef>
              <a:spcAft>
                <a:spcPts val="0"/>
              </a:spcAft>
              <a:buFont typeface="Verdana"/>
              <a:buNone/>
              <a:defRPr/>
            </a:pPr>
            <a:endParaRPr lang="es-EC" sz="2400" dirty="0" smtClean="0"/>
          </a:p>
          <a:p>
            <a:pPr marL="621792" lvl="1" eaLnBrk="1" fontAlgn="auto" hangingPunct="1">
              <a:spcBef>
                <a:spcPts val="324"/>
              </a:spcBef>
              <a:spcAft>
                <a:spcPts val="0"/>
              </a:spcAft>
              <a:buFont typeface="Verdana"/>
              <a:buNone/>
              <a:defRPr/>
            </a:pPr>
            <a:endParaRPr lang="es-EC" sz="2400" dirty="0" smtClean="0"/>
          </a:p>
          <a:p>
            <a:pPr marL="859536" lvl="2" eaLnBrk="1" fontAlgn="auto" hangingPunct="1">
              <a:spcAft>
                <a:spcPts val="0"/>
              </a:spcAft>
              <a:buFont typeface="Wingdings 2"/>
              <a:buChar char=""/>
              <a:defRPr/>
            </a:pPr>
            <a:endParaRPr lang="es-EC" sz="26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pic>
        <p:nvPicPr>
          <p:cNvPr id="60434" name="Picture 20"/>
          <p:cNvPicPr>
            <a:picLocks noChangeAspect="1" noChangeArrowheads="1"/>
          </p:cNvPicPr>
          <p:nvPr/>
        </p:nvPicPr>
        <p:blipFill>
          <a:blip r:embed="rId4" cstate="print"/>
          <a:srcRect/>
          <a:stretch>
            <a:fillRect/>
          </a:stretch>
        </p:blipFill>
        <p:spPr bwMode="auto">
          <a:xfrm>
            <a:off x="1071563" y="3786188"/>
            <a:ext cx="5500687" cy="1277937"/>
          </a:xfrm>
          <a:prstGeom prst="rect">
            <a:avLst/>
          </a:prstGeom>
          <a:noFill/>
          <a:ln w="9525">
            <a:noFill/>
            <a:miter lim="800000"/>
            <a:headEnd/>
            <a:tailEnd/>
          </a:ln>
        </p:spPr>
      </p:pic>
      <p:sp>
        <p:nvSpPr>
          <p:cNvPr id="60435" name="Text Box 21"/>
          <p:cNvSpPr txBox="1">
            <a:spLocks noChangeArrowheads="1"/>
          </p:cNvSpPr>
          <p:nvPr/>
        </p:nvSpPr>
        <p:spPr bwMode="auto">
          <a:xfrm>
            <a:off x="3686175" y="3814763"/>
            <a:ext cx="1600200" cy="1257300"/>
          </a:xfrm>
          <a:prstGeom prst="rect">
            <a:avLst/>
          </a:prstGeom>
          <a:solidFill>
            <a:srgbClr val="FFFFFF"/>
          </a:solidFill>
          <a:ln w="9525">
            <a:solidFill>
              <a:srgbClr val="000000"/>
            </a:solidFill>
            <a:miter lim="800000"/>
            <a:headEnd/>
            <a:tailEnd/>
          </a:ln>
        </p:spPr>
        <p:txBody>
          <a:bodyPr/>
          <a:lstStyle/>
          <a:p>
            <a:pPr algn="ctr">
              <a:spcAft>
                <a:spcPts val="1000"/>
              </a:spcAft>
            </a:pPr>
            <a:r>
              <a:rPr lang="es-EC" sz="1100" b="1">
                <a:latin typeface="Calibri" pitchFamily="34" charset="0"/>
                <a:cs typeface="Arial" charset="0"/>
              </a:rPr>
              <a:t>Film Multicapa</a:t>
            </a:r>
            <a:endParaRPr lang="es-EC" sz="1100" b="1">
              <a:latin typeface="Times New Roman" pitchFamily="18" charset="0"/>
              <a:cs typeface="Arial" charset="0"/>
            </a:endParaRPr>
          </a:p>
          <a:p>
            <a:pPr algn="ctr">
              <a:spcAft>
                <a:spcPts val="1000"/>
              </a:spcAft>
            </a:pPr>
            <a:endParaRPr lang="es-EC" sz="1100" b="1">
              <a:latin typeface="Times New Roman" pitchFamily="18" charset="0"/>
              <a:cs typeface="Arial" charset="0"/>
            </a:endParaRPr>
          </a:p>
          <a:p>
            <a:pPr>
              <a:spcAft>
                <a:spcPts val="1000"/>
              </a:spcAft>
            </a:pPr>
            <a:r>
              <a:rPr lang="es-EC" sz="1100" b="1">
                <a:latin typeface="Calibri" pitchFamily="34" charset="0"/>
                <a:cs typeface="Arial" charset="0"/>
              </a:rPr>
              <a:t>        </a:t>
            </a:r>
            <a:endParaRPr lang="es-EC">
              <a:cs typeface="Arial" charset="0"/>
            </a:endParaRPr>
          </a:p>
        </p:txBody>
      </p:sp>
      <p:pic>
        <p:nvPicPr>
          <p:cNvPr id="60436" name="Picture 22"/>
          <p:cNvPicPr>
            <a:picLocks noChangeAspect="1" noChangeArrowheads="1"/>
          </p:cNvPicPr>
          <p:nvPr/>
        </p:nvPicPr>
        <p:blipFill>
          <a:blip r:embed="rId5" cstate="print"/>
          <a:srcRect/>
          <a:stretch>
            <a:fillRect/>
          </a:stretch>
        </p:blipFill>
        <p:spPr bwMode="auto">
          <a:xfrm>
            <a:off x="4219575" y="4071938"/>
            <a:ext cx="638175" cy="796925"/>
          </a:xfrm>
          <a:prstGeom prst="rect">
            <a:avLst/>
          </a:prstGeom>
          <a:noFill/>
          <a:ln w="9525">
            <a:noFill/>
            <a:miter lim="800000"/>
            <a:headEnd/>
            <a:tailEnd/>
          </a:ln>
        </p:spPr>
      </p:pic>
      <p:sp>
        <p:nvSpPr>
          <p:cNvPr id="60437" name="Text Box 24"/>
          <p:cNvSpPr txBox="1">
            <a:spLocks noChangeArrowheads="1"/>
          </p:cNvSpPr>
          <p:nvPr/>
        </p:nvSpPr>
        <p:spPr bwMode="auto">
          <a:xfrm>
            <a:off x="6072188" y="3857625"/>
            <a:ext cx="1600200" cy="1257300"/>
          </a:xfrm>
          <a:prstGeom prst="rect">
            <a:avLst/>
          </a:prstGeom>
          <a:solidFill>
            <a:srgbClr val="FFFFFF"/>
          </a:solidFill>
          <a:ln w="9525">
            <a:solidFill>
              <a:srgbClr val="000000"/>
            </a:solidFill>
            <a:miter lim="800000"/>
            <a:headEnd/>
            <a:tailEnd/>
          </a:ln>
        </p:spPr>
        <p:txBody>
          <a:bodyPr/>
          <a:lstStyle/>
          <a:p>
            <a:pPr algn="ctr">
              <a:spcAft>
                <a:spcPts val="1000"/>
              </a:spcAft>
            </a:pPr>
            <a:r>
              <a:rPr lang="es-EC" sz="1100" b="1">
                <a:latin typeface="Calibri" pitchFamily="34" charset="0"/>
                <a:cs typeface="Arial" charset="0"/>
              </a:rPr>
              <a:t>Máquinas de barrido con gas</a:t>
            </a:r>
          </a:p>
          <a:p>
            <a:pPr>
              <a:spcAft>
                <a:spcPts val="1000"/>
              </a:spcAft>
            </a:pPr>
            <a:r>
              <a:rPr lang="es-EC" sz="1100" b="1">
                <a:latin typeface="Calibri" pitchFamily="34" charset="0"/>
                <a:cs typeface="Arial" charset="0"/>
              </a:rPr>
              <a:t>        </a:t>
            </a:r>
            <a:endParaRPr lang="es-EC">
              <a:cs typeface="Arial" charset="0"/>
            </a:endParaRPr>
          </a:p>
        </p:txBody>
      </p:sp>
      <p:pic>
        <p:nvPicPr>
          <p:cNvPr id="60438" name="Picture 25"/>
          <p:cNvPicPr>
            <a:picLocks noChangeAspect="1" noChangeArrowheads="1"/>
          </p:cNvPicPr>
          <p:nvPr/>
        </p:nvPicPr>
        <p:blipFill>
          <a:blip r:embed="rId6" cstate="print"/>
          <a:srcRect/>
          <a:stretch>
            <a:fillRect/>
          </a:stretch>
        </p:blipFill>
        <p:spPr bwMode="auto">
          <a:xfrm>
            <a:off x="6357938" y="4286250"/>
            <a:ext cx="94615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Marcador de contenido"/>
          <p:cNvSpPr>
            <a:spLocks noGrp="1"/>
          </p:cNvSpPr>
          <p:nvPr>
            <p:ph idx="1"/>
          </p:nvPr>
        </p:nvSpPr>
        <p:spPr>
          <a:xfrm>
            <a:off x="457200" y="1481138"/>
            <a:ext cx="8229600" cy="2876550"/>
          </a:xfrm>
        </p:spPr>
        <p:txBody>
          <a:bodyPr/>
          <a:lstStyle/>
          <a:p>
            <a:pPr eaLnBrk="1" hangingPunct="1"/>
            <a:r>
              <a:rPr lang="es-EC" smtClean="0"/>
              <a:t>Definición de la población</a:t>
            </a:r>
          </a:p>
          <a:p>
            <a:pPr eaLnBrk="1" hangingPunct="1"/>
            <a:endParaRPr lang="es-EC" smtClean="0"/>
          </a:p>
          <a:p>
            <a:pPr eaLnBrk="1" hangingPunct="1"/>
            <a:endParaRPr lang="es-EC" smtClean="0"/>
          </a:p>
          <a:p>
            <a:pPr eaLnBrk="1" hangingPunct="1"/>
            <a:endParaRPr lang="es-EC" smtClean="0"/>
          </a:p>
          <a:p>
            <a:pPr eaLnBrk="1" hangingPunct="1"/>
            <a:endParaRPr lang="es-EC" smtClean="0"/>
          </a:p>
          <a:p>
            <a:pPr eaLnBrk="1" hangingPunct="1"/>
            <a:r>
              <a:rPr lang="es-EC" smtClean="0"/>
              <a:t>Definición de la muestra</a:t>
            </a:r>
          </a:p>
          <a:p>
            <a:pPr eaLnBrk="1" hangingPunct="1"/>
            <a:endParaRPr lang="es-EC" smtClean="0"/>
          </a:p>
        </p:txBody>
      </p:sp>
      <p:sp>
        <p:nvSpPr>
          <p:cNvPr id="2" name="1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graphicFrame>
        <p:nvGraphicFramePr>
          <p:cNvPr id="16405" name="Group 21"/>
          <p:cNvGraphicFramePr>
            <a:graphicFrameLocks noGrp="1"/>
          </p:cNvGraphicFramePr>
          <p:nvPr/>
        </p:nvGraphicFramePr>
        <p:xfrm>
          <a:off x="1428750" y="2000250"/>
          <a:ext cx="6000750" cy="853440"/>
        </p:xfrm>
        <a:graphic>
          <a:graphicData uri="http://schemas.openxmlformats.org/drawingml/2006/table">
            <a:tbl>
              <a:tblPr/>
              <a:tblGrid>
                <a:gridCol w="2000250"/>
                <a:gridCol w="2000250"/>
                <a:gridCol w="2000250"/>
              </a:tblGrid>
              <a:tr h="300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Lucida Sans Unicode" pitchFamily="34" charset="0"/>
                        </a:rPr>
                        <a:t>Año 2009</a:t>
                      </a:r>
                      <a:endParaRPr kumimoji="0" lang="es-EC" sz="1800" b="1" i="0" u="none" strike="noStrike" cap="none" normalizeH="0" baseline="0" smtClean="0">
                        <a:ln>
                          <a:noFill/>
                        </a:ln>
                        <a:solidFill>
                          <a:srgbClr val="FFFFFF"/>
                        </a:solidFill>
                        <a:effectLst/>
                        <a:latin typeface="Lucida Sans Unicode"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FFFFFF"/>
                          </a:solidFill>
                          <a:effectLst/>
                          <a:latin typeface="Times New Roman" pitchFamily="18" charset="0"/>
                          <a:cs typeface="Times New Roman" pitchFamily="18" charset="0"/>
                        </a:rPr>
                        <a:t>20 %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FFFFFF"/>
                          </a:solidFill>
                          <a:effectLst/>
                          <a:latin typeface="Times New Roman" pitchFamily="18" charset="0"/>
                          <a:cs typeface="Times New Roman" pitchFamily="18" charset="0"/>
                        </a:rPr>
                        <a:t>(quintil más rico)</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Lucida Sans Unicode" pitchFamily="34" charset="0"/>
                        </a:rPr>
                        <a:t>Guayaquil</a:t>
                      </a:r>
                      <a:endParaRPr kumimoji="0" lang="es-EC" sz="1800" b="0" i="0" u="none" strike="noStrike" cap="none" normalizeH="0" baseline="0" smtClean="0">
                        <a:ln>
                          <a:noFill/>
                        </a:ln>
                        <a:solidFill>
                          <a:srgbClr val="000000"/>
                        </a:solidFill>
                        <a:effectLst/>
                        <a:latin typeface="Lucida Sans Unicode"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Lucida Sans Unicode" pitchFamily="34" charset="0"/>
                        </a:rPr>
                        <a:t>2’253, 987</a:t>
                      </a:r>
                      <a:endParaRPr kumimoji="0" lang="es-EC" sz="1800" b="0" i="0" u="none" strike="noStrike" cap="none" normalizeH="0" baseline="0" smtClean="0">
                        <a:ln>
                          <a:noFill/>
                        </a:ln>
                        <a:solidFill>
                          <a:srgbClr val="000000"/>
                        </a:solidFill>
                        <a:effectLst/>
                        <a:latin typeface="Lucida Sans Unicode"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Lucida Sans Unicode" pitchFamily="34" charset="0"/>
                        </a:rPr>
                        <a:t>450,797</a:t>
                      </a:r>
                      <a:endParaRPr kumimoji="0" lang="es-EC" sz="1800" b="0" i="0" u="none" strike="noStrike" cap="none" normalizeH="0" baseline="0" smtClean="0">
                        <a:ln>
                          <a:noFill/>
                        </a:ln>
                        <a:solidFill>
                          <a:srgbClr val="000000"/>
                        </a:solidFill>
                        <a:effectLst/>
                        <a:latin typeface="Lucida Sans Unicode"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16400" name="Rectangle 1"/>
          <p:cNvSpPr>
            <a:spLocks noChangeArrowheads="1"/>
          </p:cNvSpPr>
          <p:nvPr/>
        </p:nvSpPr>
        <p:spPr bwMode="auto">
          <a:xfrm>
            <a:off x="1571625" y="2928938"/>
            <a:ext cx="2000250" cy="276225"/>
          </a:xfrm>
          <a:prstGeom prst="rect">
            <a:avLst/>
          </a:prstGeom>
          <a:noFill/>
          <a:ln w="9525">
            <a:noFill/>
            <a:miter lim="800000"/>
            <a:headEnd/>
            <a:tailEnd/>
          </a:ln>
        </p:spPr>
        <p:txBody>
          <a:bodyPr anchor="ctr">
            <a:spAutoFit/>
          </a:bodyPr>
          <a:lstStyle/>
          <a:p>
            <a:r>
              <a:rPr lang="es-EC" sz="1200" i="1">
                <a:ea typeface="Times New Roman" pitchFamily="18" charset="0"/>
                <a:cs typeface="Arial" charset="0"/>
              </a:rPr>
              <a:t>Fuente: INEC</a:t>
            </a:r>
            <a:endParaRPr lang="es-EC">
              <a:ea typeface="Times New Roman" pitchFamily="18" charset="0"/>
              <a:cs typeface="Arial" charset="0"/>
            </a:endParaRPr>
          </a:p>
        </p:txBody>
      </p:sp>
      <p:pic>
        <p:nvPicPr>
          <p:cNvPr id="1640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16402" name="Picture 29"/>
          <p:cNvPicPr>
            <a:picLocks noChangeAspect="1" noChangeArrowheads="1"/>
          </p:cNvPicPr>
          <p:nvPr/>
        </p:nvPicPr>
        <p:blipFill>
          <a:blip r:embed="rId3" cstate="print"/>
          <a:srcRect/>
          <a:stretch>
            <a:fillRect/>
          </a:stretch>
        </p:blipFill>
        <p:spPr bwMode="auto">
          <a:xfrm>
            <a:off x="1619250" y="4365625"/>
            <a:ext cx="2089150" cy="1450975"/>
          </a:xfrm>
          <a:prstGeom prst="rect">
            <a:avLst/>
          </a:prstGeom>
          <a:noFill/>
          <a:ln w="9525">
            <a:noFill/>
            <a:miter lim="800000"/>
            <a:headEnd/>
            <a:tailEnd/>
          </a:ln>
        </p:spPr>
      </p:pic>
      <p:pic>
        <p:nvPicPr>
          <p:cNvPr id="16403" name="Picture 32"/>
          <p:cNvPicPr>
            <a:picLocks noChangeAspect="1" noChangeArrowheads="1"/>
          </p:cNvPicPr>
          <p:nvPr/>
        </p:nvPicPr>
        <p:blipFill>
          <a:blip r:embed="rId4" cstate="print"/>
          <a:srcRect/>
          <a:stretch>
            <a:fillRect/>
          </a:stretch>
        </p:blipFill>
        <p:spPr bwMode="auto">
          <a:xfrm>
            <a:off x="4787900" y="4221163"/>
            <a:ext cx="248602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contenido"/>
          <p:cNvSpPr>
            <a:spLocks noGrp="1"/>
          </p:cNvSpPr>
          <p:nvPr>
            <p:ph idx="1"/>
          </p:nvPr>
        </p:nvSpPr>
        <p:spPr>
          <a:xfrm>
            <a:off x="571500" y="1338263"/>
            <a:ext cx="7929563" cy="4591050"/>
          </a:xfrm>
        </p:spPr>
        <p:txBody>
          <a:bodyPr/>
          <a:lstStyle/>
          <a:p>
            <a:pPr eaLnBrk="1" hangingPunct="1"/>
            <a:r>
              <a:rPr lang="es-EC" b="1" smtClean="0"/>
              <a:t>Empaque con Atmósfera Modificada</a:t>
            </a:r>
          </a:p>
          <a:p>
            <a:pPr lvl="2" eaLnBrk="1" hangingPunct="1">
              <a:buFont typeface="Wingdings 2" pitchFamily="18" charset="2"/>
              <a:buNone/>
            </a:pPr>
            <a:endParaRPr lang="es-EC" sz="2200" smtClean="0"/>
          </a:p>
          <a:p>
            <a:pPr lvl="1" eaLnBrk="1" hangingPunct="1"/>
            <a:r>
              <a:rPr lang="es-EC" sz="2400" smtClean="0"/>
              <a:t>Mezcla de gases recomendada :</a:t>
            </a:r>
          </a:p>
          <a:p>
            <a:pPr lvl="2" eaLnBrk="1" hangingPunct="1"/>
            <a:r>
              <a:rPr lang="es-EC" sz="2200" smtClean="0"/>
              <a:t>Vegetales: 3-10% CO2; 3-10% O2 y 80-94% N2.</a:t>
            </a:r>
          </a:p>
          <a:p>
            <a:pPr lvl="2" eaLnBrk="1" hangingPunct="1">
              <a:buFont typeface="Wingdings 2" pitchFamily="18" charset="2"/>
              <a:buNone/>
            </a:pPr>
            <a:endParaRPr lang="es-EC" sz="2200" smtClean="0"/>
          </a:p>
          <a:p>
            <a:pPr lvl="2" eaLnBrk="1" hangingPunct="1"/>
            <a:r>
              <a:rPr lang="es-EC" sz="2200" smtClean="0"/>
              <a:t>Cárnicos: 60-70% CO2; 30 - 40% O2 y un porcentaje de CO2 puede ser reemplazado con N2.</a:t>
            </a:r>
          </a:p>
          <a:p>
            <a:pPr lvl="1" eaLnBrk="1" hangingPunct="1">
              <a:buFont typeface="Verdana" pitchFamily="34" charset="0"/>
              <a:buNone/>
            </a:pPr>
            <a:endParaRPr lang="es-EC" sz="2400" smtClean="0"/>
          </a:p>
          <a:p>
            <a:pPr lvl="2" eaLnBrk="1" hangingPunct="1"/>
            <a:endParaRPr lang="es-EC" sz="26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144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1019175"/>
          </a:xfrm>
        </p:spPr>
        <p:txBody>
          <a:bodyPr>
            <a:normAutofit fontScale="25000" lnSpcReduction="20000"/>
          </a:bodyPr>
          <a:lstStyle/>
          <a:p>
            <a:pPr marL="365760" indent="-256032" eaLnBrk="1" fontAlgn="auto" hangingPunct="1">
              <a:spcAft>
                <a:spcPts val="0"/>
              </a:spcAft>
              <a:buFont typeface="Wingdings 3"/>
              <a:buChar char=""/>
              <a:defRPr/>
            </a:pPr>
            <a:r>
              <a:rPr lang="es-EC" sz="10800" b="1" dirty="0" smtClean="0"/>
              <a:t>Empaque con Atmósfera Modificada</a:t>
            </a:r>
          </a:p>
          <a:p>
            <a:pPr marL="365760" indent="-256032" eaLnBrk="1" fontAlgn="auto" hangingPunct="1">
              <a:spcAft>
                <a:spcPts val="0"/>
              </a:spcAft>
              <a:buFont typeface="Wingdings 3"/>
              <a:buChar char=""/>
              <a:defRPr/>
            </a:pPr>
            <a:endParaRPr lang="es-EC" sz="8000" b="1" dirty="0" smtClean="0"/>
          </a:p>
          <a:p>
            <a:pPr marL="621792" lvl="1" eaLnBrk="1" fontAlgn="auto" hangingPunct="1">
              <a:spcBef>
                <a:spcPts val="324"/>
              </a:spcBef>
              <a:spcAft>
                <a:spcPts val="0"/>
              </a:spcAft>
              <a:buFont typeface="Verdana"/>
              <a:buChar char="◦"/>
              <a:defRPr/>
            </a:pPr>
            <a:r>
              <a:rPr lang="es-EC" sz="7600" b="1" dirty="0" smtClean="0"/>
              <a:t>Fecha de caducidad</a:t>
            </a:r>
          </a:p>
          <a:p>
            <a:pPr marL="621792" lvl="1" eaLnBrk="1" fontAlgn="auto" hangingPunct="1">
              <a:spcBef>
                <a:spcPts val="324"/>
              </a:spcBef>
              <a:spcAft>
                <a:spcPts val="0"/>
              </a:spcAft>
              <a:buFont typeface="Verdana"/>
              <a:buNone/>
              <a:defRPr/>
            </a:pPr>
            <a:endParaRPr lang="es-EC" sz="2400" dirty="0" smtClean="0"/>
          </a:p>
          <a:p>
            <a:pPr marL="859536" lvl="2" eaLnBrk="1" fontAlgn="auto" hangingPunct="1">
              <a:spcAft>
                <a:spcPts val="0"/>
              </a:spcAft>
              <a:buFont typeface="Wingdings 2"/>
              <a:buChar char=""/>
              <a:defRPr/>
            </a:pPr>
            <a:endParaRPr lang="es-EC" sz="26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3493"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graphicFrame>
        <p:nvGraphicFramePr>
          <p:cNvPr id="63490" name="Object 2"/>
          <p:cNvGraphicFramePr>
            <a:graphicFrameLocks noChangeAspect="1"/>
          </p:cNvGraphicFramePr>
          <p:nvPr/>
        </p:nvGraphicFramePr>
        <p:xfrm>
          <a:off x="642938" y="2857500"/>
          <a:ext cx="8029575" cy="2714625"/>
        </p:xfrm>
        <a:graphic>
          <a:graphicData uri="http://schemas.openxmlformats.org/presentationml/2006/ole">
            <p:oleObj spid="_x0000_s63490" name="Documento" r:id="rId4" imgW="5586461" imgH="1899901" progId="Word.Documen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contenido"/>
          <p:cNvSpPr>
            <a:spLocks noGrp="1"/>
          </p:cNvSpPr>
          <p:nvPr>
            <p:ph idx="1"/>
          </p:nvPr>
        </p:nvSpPr>
        <p:spPr>
          <a:xfrm>
            <a:off x="571500" y="1338263"/>
            <a:ext cx="7929563" cy="4591050"/>
          </a:xfrm>
        </p:spPr>
        <p:txBody>
          <a:bodyPr/>
          <a:lstStyle/>
          <a:p>
            <a:pPr eaLnBrk="1" hangingPunct="1"/>
            <a:r>
              <a:rPr lang="es-EC" b="1" smtClean="0"/>
              <a:t>Empaque con Atmósfera Modificada</a:t>
            </a:r>
          </a:p>
          <a:p>
            <a:pPr lvl="2" eaLnBrk="1" hangingPunct="1">
              <a:buFont typeface="Wingdings 2" pitchFamily="18" charset="2"/>
              <a:buNone/>
            </a:pPr>
            <a:endParaRPr lang="es-EC" sz="2600" smtClean="0"/>
          </a:p>
          <a:p>
            <a:pPr lvl="1" eaLnBrk="1" hangingPunct="1"/>
            <a:r>
              <a:rPr lang="es-EC" sz="2200" smtClean="0"/>
              <a:t>En carnes se logra aumentar la vida útil en un porcentaje considerable.</a:t>
            </a:r>
          </a:p>
          <a:p>
            <a:pPr lvl="1" eaLnBrk="1" hangingPunct="1"/>
            <a:endParaRPr lang="es-EC" sz="2200" smtClean="0"/>
          </a:p>
          <a:p>
            <a:pPr lvl="1" eaLnBrk="1" hangingPunct="1"/>
            <a:r>
              <a:rPr lang="es-EC" sz="2200" smtClean="0"/>
              <a:t>En vegetales se logrará sólo hasta 10 días de fecha de caducidad. </a:t>
            </a:r>
          </a:p>
          <a:p>
            <a:pPr lvl="1" eaLnBrk="1" hangingPunct="1"/>
            <a:endParaRPr lang="es-EC" sz="2200" smtClean="0"/>
          </a:p>
          <a:p>
            <a:pPr lvl="1" eaLnBrk="1" hangingPunct="1"/>
            <a:r>
              <a:rPr lang="es-EC" sz="2200" smtClean="0"/>
              <a:t>Considerando que las carnes y vegetales serán colocados en el mismo empaque, la fecha de caducidad del producto será máximo 10 días. </a:t>
            </a:r>
          </a:p>
          <a:p>
            <a:pPr lvl="1" eaLnBrk="1" hangingPunct="1"/>
            <a:endParaRPr lang="es-EC" sz="2600" smtClean="0"/>
          </a:p>
          <a:p>
            <a:pPr lvl="1" eaLnBrk="1" hangingPunct="1">
              <a:buFont typeface="Verdana" pitchFamily="34" charset="0"/>
              <a:buNone/>
            </a:pPr>
            <a:endParaRPr lang="es-EC" sz="2400" smtClean="0"/>
          </a:p>
          <a:p>
            <a:pPr lvl="2" eaLnBrk="1" hangingPunct="1"/>
            <a:endParaRPr lang="es-EC" sz="26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451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2162175"/>
          </a:xfrm>
        </p:spPr>
        <p:txBody>
          <a:bodyPr>
            <a:normAutofit fontScale="92500" lnSpcReduction="20000"/>
          </a:bodyPr>
          <a:lstStyle/>
          <a:p>
            <a:pPr marL="365760" indent="-256032" eaLnBrk="1" fontAlgn="auto" hangingPunct="1">
              <a:spcAft>
                <a:spcPts val="0"/>
              </a:spcAft>
              <a:buFont typeface="Wingdings 3"/>
              <a:buChar char=""/>
              <a:defRPr/>
            </a:pPr>
            <a:r>
              <a:rPr lang="es-EC" b="1" dirty="0" smtClean="0"/>
              <a:t>Empaque con Atmósfera Modificada</a:t>
            </a:r>
          </a:p>
          <a:p>
            <a:pPr marL="859536" lvl="2" eaLnBrk="1" fontAlgn="auto" hangingPunct="1">
              <a:spcAft>
                <a:spcPts val="0"/>
              </a:spcAft>
              <a:buFont typeface="Wingdings 2"/>
              <a:buNone/>
              <a:defRPr/>
            </a:pPr>
            <a:endParaRPr lang="es-EC" sz="2600" dirty="0" smtClean="0"/>
          </a:p>
          <a:p>
            <a:pPr marL="621792" lvl="1" eaLnBrk="1" fontAlgn="auto" hangingPunct="1">
              <a:spcBef>
                <a:spcPts val="324"/>
              </a:spcBef>
              <a:spcAft>
                <a:spcPts val="0"/>
              </a:spcAft>
              <a:buFont typeface="Verdana"/>
              <a:buChar char="◦"/>
              <a:defRPr/>
            </a:pPr>
            <a:r>
              <a:rPr lang="es-EC" sz="2000" dirty="0" smtClean="0"/>
              <a:t>Se usara láminas de polietileno, este material presenta mejores propiedades de </a:t>
            </a:r>
            <a:r>
              <a:rPr lang="es-EC" sz="2000" dirty="0" err="1" smtClean="0"/>
              <a:t>termosellado</a:t>
            </a:r>
            <a:r>
              <a:rPr lang="es-EC" sz="2000" dirty="0" smtClean="0"/>
              <a:t>, facilidades de proceso, transparencia, brillo, etc.</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r>
              <a:rPr lang="es-EC" sz="2000" dirty="0" smtClean="0"/>
              <a:t>Máquina propuesta </a:t>
            </a:r>
            <a:r>
              <a:rPr lang="es-EC" sz="2000" dirty="0" err="1" smtClean="0"/>
              <a:t>Impack</a:t>
            </a:r>
            <a:r>
              <a:rPr lang="es-EC" sz="2000" dirty="0" smtClean="0"/>
              <a:t> Jr. A-20 </a:t>
            </a:r>
            <a:r>
              <a:rPr lang="es-EC" sz="2000" dirty="0" err="1" smtClean="0"/>
              <a:t>Artipack</a:t>
            </a:r>
            <a:endParaRPr lang="es-EC" sz="2000" dirty="0" smtClean="0"/>
          </a:p>
          <a:p>
            <a:pPr marL="621792" lvl="1" eaLnBrk="1" fontAlgn="auto" hangingPunct="1">
              <a:spcBef>
                <a:spcPts val="324"/>
              </a:spcBef>
              <a:spcAft>
                <a:spcPts val="0"/>
              </a:spcAft>
              <a:buFont typeface="Verdana"/>
              <a:buChar char="◦"/>
              <a:defRPr/>
            </a:pPr>
            <a:endParaRPr lang="es-EC" sz="26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5539"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pic>
        <p:nvPicPr>
          <p:cNvPr id="65540" name="Picture 3"/>
          <p:cNvPicPr>
            <a:picLocks noChangeAspect="1" noChangeArrowheads="1"/>
          </p:cNvPicPr>
          <p:nvPr/>
        </p:nvPicPr>
        <p:blipFill>
          <a:blip r:embed="rId3" cstate="print"/>
          <a:srcRect/>
          <a:stretch>
            <a:fillRect/>
          </a:stretch>
        </p:blipFill>
        <p:spPr bwMode="auto">
          <a:xfrm>
            <a:off x="4429125" y="3786188"/>
            <a:ext cx="2286000" cy="27527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contenido"/>
          <p:cNvSpPr>
            <a:spLocks noGrp="1"/>
          </p:cNvSpPr>
          <p:nvPr>
            <p:ph idx="1"/>
          </p:nvPr>
        </p:nvSpPr>
        <p:spPr>
          <a:xfrm>
            <a:off x="571500" y="1338263"/>
            <a:ext cx="7929563" cy="4519612"/>
          </a:xfrm>
        </p:spPr>
        <p:txBody>
          <a:bodyPr/>
          <a:lstStyle/>
          <a:p>
            <a:pPr eaLnBrk="1" hangingPunct="1"/>
            <a:r>
              <a:rPr lang="es-EC" b="1" smtClean="0"/>
              <a:t>Etiquetado</a:t>
            </a:r>
          </a:p>
          <a:p>
            <a:pPr eaLnBrk="1" hangingPunct="1"/>
            <a:endParaRPr lang="es-EC" b="1" smtClean="0"/>
          </a:p>
          <a:p>
            <a:pPr lvl="1" algn="just" eaLnBrk="1" hangingPunct="1"/>
            <a:r>
              <a:rPr lang="es-EC" sz="2400" smtClean="0"/>
              <a:t>Proceso manual. </a:t>
            </a:r>
          </a:p>
          <a:p>
            <a:pPr lvl="1" algn="just" eaLnBrk="1" hangingPunct="1"/>
            <a:endParaRPr lang="es-EC" sz="2400" smtClean="0"/>
          </a:p>
          <a:p>
            <a:pPr lvl="1" algn="just" eaLnBrk="1" hangingPunct="1"/>
            <a:r>
              <a:rPr lang="es-EC" sz="2400" smtClean="0"/>
              <a:t>Se colocará la etiqueta adhesiva en la parte superior del kit. </a:t>
            </a:r>
          </a:p>
          <a:p>
            <a:pPr lvl="1" algn="just" eaLnBrk="1" hangingPunct="1"/>
            <a:endParaRPr lang="es-EC" sz="2400" smtClean="0"/>
          </a:p>
          <a:p>
            <a:pPr lvl="1" algn="just" eaLnBrk="1" hangingPunct="1"/>
            <a:r>
              <a:rPr lang="es-EC" sz="2400" smtClean="0"/>
              <a:t>Inspección visual verificará que el producto haya sido empacado y etiquetado correctamente previo al almacenamiento o su distribución.</a:t>
            </a:r>
          </a:p>
          <a:p>
            <a:pPr lvl="2" eaLnBrk="1" hangingPunct="1">
              <a:buFont typeface="Wingdings 2" pitchFamily="18" charset="2"/>
              <a:buNone/>
            </a:pPr>
            <a:endParaRPr lang="es-EC" sz="2600" smtClean="0"/>
          </a:p>
          <a:p>
            <a:pPr lvl="1" eaLnBrk="1" hangingPunct="1"/>
            <a:endParaRPr lang="es-EC" sz="26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6563"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Marcador de contenido"/>
          <p:cNvSpPr>
            <a:spLocks noGrp="1"/>
          </p:cNvSpPr>
          <p:nvPr>
            <p:ph idx="1"/>
          </p:nvPr>
        </p:nvSpPr>
        <p:spPr>
          <a:xfrm>
            <a:off x="571500" y="1338263"/>
            <a:ext cx="7929563" cy="4519612"/>
          </a:xfrm>
        </p:spPr>
        <p:txBody>
          <a:bodyPr/>
          <a:lstStyle/>
          <a:p>
            <a:pPr eaLnBrk="1" hangingPunct="1"/>
            <a:r>
              <a:rPr lang="es-EC" b="1" dirty="0" smtClean="0"/>
              <a:t>Almacenamiento refrigerado y Distribución</a:t>
            </a:r>
          </a:p>
          <a:p>
            <a:pPr lvl="1" eaLnBrk="1" hangingPunct="1"/>
            <a:endParaRPr lang="es-EC" sz="2000" b="1" dirty="0" smtClean="0"/>
          </a:p>
          <a:p>
            <a:pPr lvl="1" eaLnBrk="1" hangingPunct="1"/>
            <a:r>
              <a:rPr lang="es-EC" sz="2000" dirty="0" smtClean="0"/>
              <a:t>Almacenamiento  3 – 5°C.</a:t>
            </a:r>
          </a:p>
          <a:p>
            <a:pPr lvl="1" eaLnBrk="1" hangingPunct="1"/>
            <a:endParaRPr lang="es-EC" sz="2000" dirty="0" smtClean="0"/>
          </a:p>
          <a:p>
            <a:pPr lvl="1" eaLnBrk="1" hangingPunct="1"/>
            <a:r>
              <a:rPr lang="es-EC" sz="2000" dirty="0" smtClean="0"/>
              <a:t>Los kits son colocados en gavetas y trasladados a la refrigeradora industrial.</a:t>
            </a:r>
          </a:p>
          <a:p>
            <a:pPr lvl="1" eaLnBrk="1" hangingPunct="1"/>
            <a:endParaRPr lang="es-EC" sz="2000" dirty="0" smtClean="0"/>
          </a:p>
          <a:p>
            <a:pPr lvl="1" eaLnBrk="1" hangingPunct="1"/>
            <a:r>
              <a:rPr lang="es-EC" sz="2000" dirty="0" smtClean="0"/>
              <a:t>Distribución  en furgón refrigerado para mantener cadena de frío a 3 - 5° C.</a:t>
            </a:r>
          </a:p>
          <a:p>
            <a:pPr lvl="1" eaLnBrk="1" hangingPunct="1"/>
            <a:endParaRPr lang="es-EC" sz="2000" dirty="0" smtClean="0"/>
          </a:p>
          <a:p>
            <a:pPr lvl="1" eaLnBrk="1" hangingPunct="1"/>
            <a:endParaRPr lang="es-EC" sz="2600" dirty="0" smtClean="0"/>
          </a:p>
          <a:p>
            <a:pPr algn="just" eaLnBrk="1" hangingPunct="1">
              <a:buFont typeface="Wingdings 3" pitchFamily="18" charset="2"/>
              <a:buNone/>
            </a:pPr>
            <a:endParaRPr lang="es-EC" sz="2800" dirty="0" smtClean="0"/>
          </a:p>
          <a:p>
            <a:pPr lvl="1" eaLnBrk="1" hangingPunct="1"/>
            <a:endParaRPr lang="es-ES" dirty="0" smtClean="0"/>
          </a:p>
          <a:p>
            <a:pPr lvl="1" eaLnBrk="1" hangingPunct="1"/>
            <a:endParaRPr lang="es-EC" dirty="0" smtClean="0"/>
          </a:p>
          <a:p>
            <a:pPr lvl="1" eaLnBrk="1" hangingPunct="1"/>
            <a:endParaRPr lang="es-EC" dirty="0" smtClean="0"/>
          </a:p>
          <a:p>
            <a:pPr eaLnBrk="1" hangingPunct="1"/>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758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contenido"/>
          <p:cNvSpPr>
            <a:spLocks noGrp="1"/>
          </p:cNvSpPr>
          <p:nvPr>
            <p:ph idx="1"/>
          </p:nvPr>
        </p:nvSpPr>
        <p:spPr>
          <a:xfrm>
            <a:off x="571500" y="1338263"/>
            <a:ext cx="7929563" cy="590550"/>
          </a:xfrm>
        </p:spPr>
        <p:txBody>
          <a:bodyPr/>
          <a:lstStyle/>
          <a:p>
            <a:pPr eaLnBrk="1" hangingPunct="1"/>
            <a:r>
              <a:rPr lang="es-EC" b="1" dirty="0" smtClean="0"/>
              <a:t>Materia Prima Requerida*</a:t>
            </a:r>
          </a:p>
          <a:p>
            <a:pPr lvl="1" eaLnBrk="1" hangingPunct="1"/>
            <a:endParaRPr lang="es-EC" sz="2000" dirty="0" smtClean="0"/>
          </a:p>
          <a:p>
            <a:pPr lvl="1" eaLnBrk="1" hangingPunct="1"/>
            <a:endParaRPr lang="es-EC" sz="2600" dirty="0" smtClean="0"/>
          </a:p>
          <a:p>
            <a:pPr algn="just" eaLnBrk="1" hangingPunct="1">
              <a:buFont typeface="Wingdings 3" pitchFamily="18" charset="2"/>
              <a:buNone/>
            </a:pPr>
            <a:endParaRPr lang="es-EC" sz="2800" dirty="0" smtClean="0"/>
          </a:p>
          <a:p>
            <a:pPr lvl="1" eaLnBrk="1" hangingPunct="1"/>
            <a:endParaRPr lang="es-ES" dirty="0" smtClean="0"/>
          </a:p>
          <a:p>
            <a:pPr lvl="1" eaLnBrk="1" hangingPunct="1"/>
            <a:endParaRPr lang="es-EC" dirty="0" smtClean="0"/>
          </a:p>
          <a:p>
            <a:pPr lvl="1" eaLnBrk="1" hangingPunct="1"/>
            <a:endParaRPr lang="es-EC" dirty="0" smtClean="0"/>
          </a:p>
          <a:p>
            <a:pPr eaLnBrk="1" hangingPunct="1"/>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8611"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6861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pic>
        <p:nvPicPr>
          <p:cNvPr id="68613" name="Picture 5"/>
          <p:cNvPicPr>
            <a:picLocks noChangeAspect="1" noChangeArrowheads="1"/>
          </p:cNvPicPr>
          <p:nvPr/>
        </p:nvPicPr>
        <p:blipFill>
          <a:blip r:embed="rId3" cstate="print"/>
          <a:srcRect/>
          <a:stretch>
            <a:fillRect/>
          </a:stretch>
        </p:blipFill>
        <p:spPr bwMode="auto">
          <a:xfrm>
            <a:off x="4846638" y="3929050"/>
            <a:ext cx="2940050" cy="2085975"/>
          </a:xfrm>
          <a:prstGeom prst="rect">
            <a:avLst/>
          </a:prstGeom>
          <a:noFill/>
          <a:ln w="9525">
            <a:noFill/>
            <a:miter lim="800000"/>
            <a:headEnd/>
            <a:tailEnd/>
          </a:ln>
        </p:spPr>
      </p:pic>
      <p:sp>
        <p:nvSpPr>
          <p:cNvPr id="686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pic>
        <p:nvPicPr>
          <p:cNvPr id="68615" name="Picture 7"/>
          <p:cNvPicPr>
            <a:picLocks noChangeAspect="1" noChangeArrowheads="1"/>
          </p:cNvPicPr>
          <p:nvPr/>
        </p:nvPicPr>
        <p:blipFill>
          <a:blip r:embed="rId4" cstate="print"/>
          <a:srcRect/>
          <a:stretch>
            <a:fillRect/>
          </a:stretch>
        </p:blipFill>
        <p:spPr bwMode="auto">
          <a:xfrm>
            <a:off x="4786313" y="1714488"/>
            <a:ext cx="2940050" cy="1901825"/>
          </a:xfrm>
          <a:prstGeom prst="rect">
            <a:avLst/>
          </a:prstGeom>
          <a:noFill/>
          <a:ln w="9525">
            <a:noFill/>
            <a:miter lim="800000"/>
            <a:headEnd/>
            <a:tailEnd/>
          </a:ln>
        </p:spPr>
      </p:pic>
      <p:pic>
        <p:nvPicPr>
          <p:cNvPr id="68616" name="Picture 10"/>
          <p:cNvPicPr>
            <a:picLocks noChangeAspect="1" noChangeArrowheads="1"/>
          </p:cNvPicPr>
          <p:nvPr/>
        </p:nvPicPr>
        <p:blipFill>
          <a:blip r:embed="rId5" cstate="print"/>
          <a:srcRect/>
          <a:stretch>
            <a:fillRect/>
          </a:stretch>
        </p:blipFill>
        <p:spPr bwMode="auto">
          <a:xfrm>
            <a:off x="1000125" y="2397113"/>
            <a:ext cx="5407025" cy="2460625"/>
          </a:xfrm>
          <a:prstGeom prst="rect">
            <a:avLst/>
          </a:prstGeom>
          <a:noFill/>
          <a:ln w="9525">
            <a:noFill/>
            <a:miter lim="800000"/>
            <a:headEnd/>
            <a:tailEnd/>
          </a:ln>
        </p:spPr>
      </p:pic>
      <p:sp>
        <p:nvSpPr>
          <p:cNvPr id="10" name="9 Rectángulo"/>
          <p:cNvSpPr/>
          <p:nvPr/>
        </p:nvSpPr>
        <p:spPr>
          <a:xfrm>
            <a:off x="4071934" y="6072206"/>
            <a:ext cx="4572000" cy="461665"/>
          </a:xfrm>
          <a:prstGeom prst="rect">
            <a:avLst/>
          </a:prstGeom>
        </p:spPr>
        <p:txBody>
          <a:bodyPr>
            <a:spAutoFit/>
          </a:bodyPr>
          <a:lstStyle/>
          <a:p>
            <a:pPr lvl="0"/>
            <a:r>
              <a:rPr lang="es-EC" sz="1200" dirty="0" smtClean="0"/>
              <a:t>*</a:t>
            </a:r>
            <a:r>
              <a:rPr lang="es-ES" sz="1200" dirty="0" smtClean="0"/>
              <a:t>La cocina ecuatoriana paso a paso. Editorial Lemus. Martha </a:t>
            </a:r>
            <a:r>
              <a:rPr lang="es-ES" sz="1200" dirty="0" err="1" smtClean="0"/>
              <a:t>Riofrío</a:t>
            </a:r>
            <a:r>
              <a:rPr lang="es-ES" sz="1200" dirty="0" smtClean="0"/>
              <a:t> Cevallos</a:t>
            </a:r>
            <a:endParaRPr lang="es-EC"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 y="1338263"/>
            <a:ext cx="7929563" cy="4876800"/>
          </a:xfrm>
        </p:spPr>
        <p:txBody>
          <a:bodyPr>
            <a:normAutofit fontScale="77500" lnSpcReduction="20000"/>
          </a:bodyPr>
          <a:lstStyle/>
          <a:p>
            <a:pPr marL="365760" indent="-256032" eaLnBrk="1" fontAlgn="auto" hangingPunct="1">
              <a:spcAft>
                <a:spcPts val="0"/>
              </a:spcAft>
              <a:buFont typeface="Wingdings 3"/>
              <a:buChar char=""/>
              <a:defRPr/>
            </a:pPr>
            <a:r>
              <a:rPr lang="es-EC" b="1" dirty="0" smtClean="0"/>
              <a:t>Inversión Obras Físicas</a:t>
            </a:r>
          </a:p>
          <a:p>
            <a:pPr marL="621792" lvl="1" eaLnBrk="1" fontAlgn="auto" hangingPunct="1">
              <a:spcBef>
                <a:spcPts val="324"/>
              </a:spcBef>
              <a:spcAft>
                <a:spcPts val="0"/>
              </a:spcAft>
              <a:buFont typeface="Verdana"/>
              <a:buChar char="◦"/>
              <a:defRPr/>
            </a:pPr>
            <a:endParaRPr lang="es-EC" sz="2000" b="1" dirty="0" smtClean="0"/>
          </a:p>
          <a:p>
            <a:pPr marL="621792" lvl="1" eaLnBrk="1" fontAlgn="auto" hangingPunct="1">
              <a:spcBef>
                <a:spcPts val="324"/>
              </a:spcBef>
              <a:spcAft>
                <a:spcPts val="0"/>
              </a:spcAft>
              <a:buFont typeface="Verdana"/>
              <a:buChar char="◦"/>
              <a:defRPr/>
            </a:pPr>
            <a:r>
              <a:rPr lang="es-EC" sz="2400" dirty="0" smtClean="0"/>
              <a:t>Alquiler de un área destinada para la producción, mínimo 50m2.</a:t>
            </a:r>
          </a:p>
          <a:p>
            <a:pPr marL="621792" lvl="1" eaLnBrk="1" fontAlgn="auto" hangingPunct="1">
              <a:spcBef>
                <a:spcPts val="324"/>
              </a:spcBef>
              <a:spcAft>
                <a:spcPts val="0"/>
              </a:spcAft>
              <a:buFont typeface="Verdana"/>
              <a:buChar char="◦"/>
              <a:defRPr/>
            </a:pPr>
            <a:endParaRPr lang="es-EC" sz="2400" dirty="0" smtClean="0"/>
          </a:p>
          <a:p>
            <a:pPr marL="621792" lvl="1" eaLnBrk="1" fontAlgn="auto" hangingPunct="1">
              <a:spcBef>
                <a:spcPts val="324"/>
              </a:spcBef>
              <a:spcAft>
                <a:spcPts val="0"/>
              </a:spcAft>
              <a:buFont typeface="Verdana"/>
              <a:buChar char="◦"/>
              <a:defRPr/>
            </a:pPr>
            <a:r>
              <a:rPr lang="es-EC" sz="2400" dirty="0" smtClean="0"/>
              <a:t>Inversión inicial se incluye la garantía de alquiler $1,000 que significan 2 meses de renta por adelantado.</a:t>
            </a:r>
          </a:p>
          <a:p>
            <a:pPr marL="621792" lvl="1" eaLnBrk="1" fontAlgn="auto" hangingPunct="1">
              <a:spcBef>
                <a:spcPts val="324"/>
              </a:spcBef>
              <a:spcAft>
                <a:spcPts val="0"/>
              </a:spcAft>
              <a:buFont typeface="Verdana"/>
              <a:buChar char="◦"/>
              <a:defRPr/>
            </a:pPr>
            <a:endParaRPr lang="es-EC" sz="2400" dirty="0" smtClean="0"/>
          </a:p>
          <a:p>
            <a:pPr marL="621792" lvl="1" eaLnBrk="1" fontAlgn="auto" hangingPunct="1">
              <a:spcBef>
                <a:spcPts val="324"/>
              </a:spcBef>
              <a:spcAft>
                <a:spcPts val="0"/>
              </a:spcAft>
              <a:buFont typeface="Verdana"/>
              <a:buChar char="◦"/>
              <a:defRPr/>
            </a:pPr>
            <a:r>
              <a:rPr lang="es-EC" sz="2400" dirty="0" smtClean="0"/>
              <a:t>Los pisos y paredes de cemento. </a:t>
            </a:r>
          </a:p>
          <a:p>
            <a:pPr marL="621792" lvl="1" eaLnBrk="1" fontAlgn="auto" hangingPunct="1">
              <a:spcBef>
                <a:spcPts val="324"/>
              </a:spcBef>
              <a:spcAft>
                <a:spcPts val="0"/>
              </a:spcAft>
              <a:buFont typeface="Verdana"/>
              <a:buChar char="◦"/>
              <a:defRPr/>
            </a:pPr>
            <a:endParaRPr lang="es-EC" sz="2400" dirty="0" smtClean="0"/>
          </a:p>
          <a:p>
            <a:pPr marL="621792" lvl="1" eaLnBrk="1" fontAlgn="auto" hangingPunct="1">
              <a:spcBef>
                <a:spcPts val="324"/>
              </a:spcBef>
              <a:spcAft>
                <a:spcPts val="0"/>
              </a:spcAft>
              <a:buFont typeface="Verdana"/>
              <a:buChar char="◦"/>
              <a:defRPr/>
            </a:pPr>
            <a:r>
              <a:rPr lang="es-EC" sz="2400" dirty="0" smtClean="0"/>
              <a:t>Las paredes deben estar enlucidas y cubiertas con pintura.</a:t>
            </a:r>
          </a:p>
          <a:p>
            <a:pPr marL="621792" lvl="1" eaLnBrk="1" fontAlgn="auto" hangingPunct="1">
              <a:spcBef>
                <a:spcPts val="324"/>
              </a:spcBef>
              <a:spcAft>
                <a:spcPts val="0"/>
              </a:spcAft>
              <a:buFont typeface="Verdana"/>
              <a:buChar char="◦"/>
              <a:defRPr/>
            </a:pPr>
            <a:endParaRPr lang="es-EC" sz="2400" dirty="0" smtClean="0"/>
          </a:p>
          <a:p>
            <a:pPr marL="621792" lvl="1" eaLnBrk="1" fontAlgn="auto" hangingPunct="1">
              <a:spcBef>
                <a:spcPts val="324"/>
              </a:spcBef>
              <a:spcAft>
                <a:spcPts val="0"/>
              </a:spcAft>
              <a:buFont typeface="Verdana"/>
              <a:buChar char="◦"/>
              <a:defRPr/>
            </a:pPr>
            <a:r>
              <a:rPr lang="es-EC" sz="2400" dirty="0" smtClean="0"/>
              <a:t>Los pisos y paredes deben ser lisos para permitir una adecuada limpieza. </a:t>
            </a:r>
          </a:p>
          <a:p>
            <a:pPr marL="621792" lvl="1" eaLnBrk="1" fontAlgn="auto" hangingPunct="1">
              <a:spcBef>
                <a:spcPts val="324"/>
              </a:spcBef>
              <a:spcAft>
                <a:spcPts val="0"/>
              </a:spcAft>
              <a:buFont typeface="Verdana"/>
              <a:buChar char="◦"/>
              <a:defRPr/>
            </a:pPr>
            <a:endParaRPr lang="es-EC" sz="2400" dirty="0" smtClean="0"/>
          </a:p>
          <a:p>
            <a:pPr marL="621792" lvl="1" eaLnBrk="1" fontAlgn="auto" hangingPunct="1">
              <a:spcBef>
                <a:spcPts val="324"/>
              </a:spcBef>
              <a:spcAft>
                <a:spcPts val="0"/>
              </a:spcAft>
              <a:buFont typeface="Verdana"/>
              <a:buChar char="◦"/>
              <a:defRPr/>
            </a:pPr>
            <a:r>
              <a:rPr lang="es-EC" sz="2400" dirty="0" smtClean="0"/>
              <a:t>La instalación debe tener espacios definidos para labores de producción y  administrativas, así como debe existir un área destinada a baños y vestidores.</a:t>
            </a:r>
          </a:p>
          <a:p>
            <a:pPr marL="621792" lvl="1" eaLnBrk="1" fontAlgn="auto" hangingPunct="1">
              <a:spcBef>
                <a:spcPts val="324"/>
              </a:spcBef>
              <a:spcAft>
                <a:spcPts val="0"/>
              </a:spcAft>
              <a:buFont typeface="Verdana"/>
              <a:buChar char="◦"/>
              <a:defRPr/>
            </a:pPr>
            <a:endParaRPr lang="es-EC" sz="2000" dirty="0" smtClean="0"/>
          </a:p>
          <a:p>
            <a:pPr marL="621792" lvl="1" eaLnBrk="1" fontAlgn="auto" hangingPunct="1">
              <a:spcBef>
                <a:spcPts val="324"/>
              </a:spcBef>
              <a:spcAft>
                <a:spcPts val="0"/>
              </a:spcAft>
              <a:buFont typeface="Verdana"/>
              <a:buChar char="◦"/>
              <a:defRPr/>
            </a:pPr>
            <a:endParaRPr lang="es-EC" sz="2600" dirty="0" smtClean="0"/>
          </a:p>
          <a:p>
            <a:pPr marL="365760" indent="-256032" algn="just" eaLnBrk="1" fontAlgn="auto" hangingPunct="1">
              <a:spcAft>
                <a:spcPts val="0"/>
              </a:spcAft>
              <a:buFont typeface="Wingdings 3"/>
              <a:buNone/>
              <a:defRPr/>
            </a:pPr>
            <a:endParaRPr lang="es-EC" sz="2800" dirty="0" smtClean="0"/>
          </a:p>
          <a:p>
            <a:pPr marL="621792" lvl="1" eaLnBrk="1" fontAlgn="auto" hangingPunct="1">
              <a:spcBef>
                <a:spcPts val="324"/>
              </a:spcBef>
              <a:spcAft>
                <a:spcPts val="0"/>
              </a:spcAft>
              <a:buFont typeface="Verdana"/>
              <a:buChar char="◦"/>
              <a:defRPr/>
            </a:pPr>
            <a:endParaRPr lang="es-ES" dirty="0" smtClean="0"/>
          </a:p>
          <a:p>
            <a:pPr marL="621792" lvl="1" eaLnBrk="1" fontAlgn="auto" hangingPunct="1">
              <a:spcBef>
                <a:spcPts val="324"/>
              </a:spcBef>
              <a:spcAft>
                <a:spcPts val="0"/>
              </a:spcAft>
              <a:buFont typeface="Verdana"/>
              <a:buChar char="◦"/>
              <a:defRPr/>
            </a:pPr>
            <a:endParaRPr lang="es-EC" dirty="0" smtClean="0"/>
          </a:p>
          <a:p>
            <a:pPr marL="621792" lvl="1" eaLnBrk="1" fontAlgn="auto" hangingPunct="1">
              <a:spcBef>
                <a:spcPts val="324"/>
              </a:spcBef>
              <a:spcAft>
                <a:spcPts val="0"/>
              </a:spcAft>
              <a:buFont typeface="Verdana"/>
              <a:buChar char="◦"/>
              <a:defRPr/>
            </a:pPr>
            <a:endParaRPr lang="es-EC" dirty="0" smtClean="0"/>
          </a:p>
          <a:p>
            <a:pPr marL="365760" indent="-256032" eaLnBrk="1" fontAlgn="auto" hangingPunct="1">
              <a:spcAft>
                <a:spcPts val="0"/>
              </a:spcAft>
              <a:buFont typeface="Wingdings 3"/>
              <a:buChar char=""/>
              <a:defRPr/>
            </a:pPr>
            <a:endParaRPr lang="es-EC" dirty="0"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6963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71690"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sp>
        <p:nvSpPr>
          <p:cNvPr id="716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sp>
        <p:nvSpPr>
          <p:cNvPr id="7169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Lucida Sans Unicode" pitchFamily="34" charset="0"/>
            </a:endParaRPr>
          </a:p>
        </p:txBody>
      </p:sp>
      <p:sp>
        <p:nvSpPr>
          <p:cNvPr id="71693" name="13 Marcador de contenido"/>
          <p:cNvSpPr>
            <a:spLocks noGrp="1"/>
          </p:cNvSpPr>
          <p:nvPr>
            <p:ph idx="1"/>
          </p:nvPr>
        </p:nvSpPr>
        <p:spPr/>
        <p:txBody>
          <a:bodyPr/>
          <a:lstStyle/>
          <a:p>
            <a:pPr eaLnBrk="1" hangingPunct="1"/>
            <a:endParaRPr lang="en-US" smtClean="0"/>
          </a:p>
        </p:txBody>
      </p:sp>
      <p:graphicFrame>
        <p:nvGraphicFramePr>
          <p:cNvPr id="71688" name="Object 8"/>
          <p:cNvGraphicFramePr>
            <a:graphicFrameLocks noChangeAspect="1"/>
          </p:cNvGraphicFramePr>
          <p:nvPr/>
        </p:nvGraphicFramePr>
        <p:xfrm>
          <a:off x="500063" y="1428750"/>
          <a:ext cx="8491537" cy="4610100"/>
        </p:xfrm>
        <a:graphic>
          <a:graphicData uri="http://schemas.openxmlformats.org/presentationml/2006/ole">
            <p:oleObj spid="_x0000_s71688" name="Documento" r:id="rId4" imgW="5333743" imgH="2895997" progId="Word.Document.12">
              <p:embed/>
            </p:oleObj>
          </a:graphicData>
        </a:graphic>
      </p:graphicFrame>
      <p:sp>
        <p:nvSpPr>
          <p:cNvPr id="71694" name="17 Rectángulo"/>
          <p:cNvSpPr>
            <a:spLocks noChangeArrowheads="1"/>
          </p:cNvSpPr>
          <p:nvPr/>
        </p:nvSpPr>
        <p:spPr bwMode="auto">
          <a:xfrm>
            <a:off x="4572000" y="6215063"/>
            <a:ext cx="3716338" cy="369887"/>
          </a:xfrm>
          <a:prstGeom prst="rect">
            <a:avLst/>
          </a:prstGeom>
          <a:noFill/>
          <a:ln w="9525">
            <a:noFill/>
            <a:miter lim="800000"/>
            <a:headEnd/>
            <a:tailEnd/>
          </a:ln>
        </p:spPr>
        <p:txBody>
          <a:bodyPr wrap="none">
            <a:spAutoFit/>
          </a:bodyPr>
          <a:lstStyle/>
          <a:p>
            <a:r>
              <a:rPr lang="es-EC" i="1">
                <a:latin typeface="Lucida Sans Unicode" pitchFamily="34" charset="0"/>
              </a:rPr>
              <a:t>Diseño de Planta de fabricación</a:t>
            </a:r>
            <a:endParaRPr lang="es-EC">
              <a:latin typeface="Lucida Sans Unicode"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contenido"/>
          <p:cNvSpPr>
            <a:spLocks noGrp="1"/>
          </p:cNvSpPr>
          <p:nvPr>
            <p:ph idx="1"/>
          </p:nvPr>
        </p:nvSpPr>
        <p:spPr>
          <a:xfrm>
            <a:off x="571500" y="1338263"/>
            <a:ext cx="7929563" cy="4876800"/>
          </a:xfrm>
        </p:spPr>
        <p:txBody>
          <a:bodyPr/>
          <a:lstStyle/>
          <a:p>
            <a:pPr eaLnBrk="1" hangingPunct="1"/>
            <a:r>
              <a:rPr lang="es-EC" b="1" smtClean="0"/>
              <a:t>Localización</a:t>
            </a:r>
          </a:p>
          <a:p>
            <a:pPr lvl="1" eaLnBrk="1" hangingPunct="1"/>
            <a:endParaRPr lang="es-EC" sz="2000" b="1" smtClean="0"/>
          </a:p>
          <a:p>
            <a:pPr lvl="1" eaLnBrk="1" hangingPunct="1"/>
            <a:endParaRPr lang="es-EC" sz="2000" smtClean="0"/>
          </a:p>
          <a:p>
            <a:pPr lvl="1" eaLnBrk="1" hangingPunct="1"/>
            <a:r>
              <a:rPr lang="es-EC" sz="2000" smtClean="0"/>
              <a:t>Km 4.5 Vía a Daule, en la ciudad de Guayaquil, provincia del Guayas. </a:t>
            </a:r>
          </a:p>
          <a:p>
            <a:pPr lvl="1" eaLnBrk="1" hangingPunct="1"/>
            <a:endParaRPr lang="es-EC" sz="2000" smtClean="0"/>
          </a:p>
          <a:p>
            <a:pPr lvl="1" eaLnBrk="1" hangingPunct="1"/>
            <a:r>
              <a:rPr lang="es-EC" sz="2000" smtClean="0"/>
              <a:t>Esta ubicación permite una cercanía adecuada con los proveedores de carnes, vegetales y materiales de empaque. </a:t>
            </a:r>
          </a:p>
          <a:p>
            <a:pPr lvl="1" eaLnBrk="1" hangingPunct="1"/>
            <a:endParaRPr lang="es-EC" sz="2600" smtClean="0"/>
          </a:p>
          <a:p>
            <a:pPr algn="just" eaLnBrk="1" hangingPunct="1">
              <a:buFont typeface="Wingdings 3" pitchFamily="18" charset="2"/>
              <a:buNone/>
            </a:pPr>
            <a:endParaRPr lang="es-EC" sz="2800" smtClean="0"/>
          </a:p>
          <a:p>
            <a:pPr lvl="1" eaLnBrk="1" hangingPunct="1"/>
            <a:endParaRPr lang="es-ES" smtClean="0"/>
          </a:p>
          <a:p>
            <a:pPr lvl="1" eaLnBrk="1" hangingPunct="1"/>
            <a:endParaRPr lang="es-EC" smtClean="0"/>
          </a:p>
          <a:p>
            <a:pPr lvl="1" eaLnBrk="1" hangingPunct="1"/>
            <a:endParaRPr lang="es-EC" smtClean="0"/>
          </a:p>
          <a:p>
            <a:pPr eaLnBrk="1" hangingPunct="1"/>
            <a:endParaRPr lang="es-EC" smtClean="0"/>
          </a:p>
        </p:txBody>
      </p:sp>
      <p:sp>
        <p:nvSpPr>
          <p:cNvPr id="3" name="2 Título"/>
          <p:cNvSpPr>
            <a:spLocks noGrp="1"/>
          </p:cNvSpPr>
          <p:nvPr>
            <p:ph type="title"/>
          </p:nvPr>
        </p:nvSpPr>
        <p:spPr/>
        <p:txBody>
          <a:bodyPr/>
          <a:lstStyle/>
          <a:p>
            <a:pPr eaLnBrk="1" fontAlgn="auto" hangingPunct="1">
              <a:spcAft>
                <a:spcPts val="0"/>
              </a:spcAft>
              <a:defRPr/>
            </a:pPr>
            <a:r>
              <a:rPr lang="es-EC" dirty="0" smtClean="0"/>
              <a:t>Estudio Técnico</a:t>
            </a:r>
            <a:endParaRPr lang="es-EC" dirty="0"/>
          </a:p>
        </p:txBody>
      </p:sp>
      <p:pic>
        <p:nvPicPr>
          <p:cNvPr id="72707"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17410" name="Picture 3"/>
          <p:cNvPicPr>
            <a:picLocks noChangeAspect="1" noChangeArrowheads="1"/>
          </p:cNvPicPr>
          <p:nvPr/>
        </p:nvPicPr>
        <p:blipFill>
          <a:blip r:embed="rId2" cstate="print"/>
          <a:srcRect/>
          <a:stretch>
            <a:fillRect/>
          </a:stretch>
        </p:blipFill>
        <p:spPr bwMode="auto">
          <a:xfrm>
            <a:off x="571500" y="1285875"/>
            <a:ext cx="5322888" cy="2643188"/>
          </a:xfrm>
          <a:prstGeom prst="rect">
            <a:avLst/>
          </a:prstGeom>
          <a:noFill/>
          <a:ln w="9525">
            <a:noFill/>
            <a:miter lim="800000"/>
            <a:headEnd/>
            <a:tailEnd/>
          </a:ln>
        </p:spPr>
      </p:pic>
      <p:pic>
        <p:nvPicPr>
          <p:cNvPr id="17411" name="Picture 4"/>
          <p:cNvPicPr>
            <a:picLocks noChangeAspect="1" noChangeArrowheads="1"/>
          </p:cNvPicPr>
          <p:nvPr/>
        </p:nvPicPr>
        <p:blipFill>
          <a:blip r:embed="rId3" cstate="print"/>
          <a:srcRect/>
          <a:stretch>
            <a:fillRect/>
          </a:stretch>
        </p:blipFill>
        <p:spPr bwMode="auto">
          <a:xfrm>
            <a:off x="3643313" y="4000500"/>
            <a:ext cx="5143500" cy="2601913"/>
          </a:xfrm>
          <a:prstGeom prst="rect">
            <a:avLst/>
          </a:prstGeom>
          <a:noFill/>
          <a:ln w="9525">
            <a:noFill/>
            <a:miter lim="800000"/>
            <a:headEnd/>
            <a:tailEnd/>
          </a:ln>
        </p:spPr>
      </p:pic>
      <p:pic>
        <p:nvPicPr>
          <p:cNvPr id="17412" name="Picture 6"/>
          <p:cNvPicPr>
            <a:picLocks noChangeAspect="1" noChangeArrowheads="1"/>
          </p:cNvPicPr>
          <p:nvPr/>
        </p:nvPicPr>
        <p:blipFill>
          <a:blip r:embed="rId4"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73730" name="Picture 6"/>
          <p:cNvPicPr>
            <a:picLocks noChangeAspect="1" noChangeArrowheads="1"/>
          </p:cNvPicPr>
          <p:nvPr/>
        </p:nvPicPr>
        <p:blipFill>
          <a:blip r:embed="rId2" cstate="print"/>
          <a:srcRect/>
          <a:stretch>
            <a:fillRect/>
          </a:stretch>
        </p:blipFill>
        <p:spPr bwMode="auto">
          <a:xfrm>
            <a:off x="7643813" y="285750"/>
            <a:ext cx="1119187" cy="923925"/>
          </a:xfrm>
          <a:prstGeom prst="rect">
            <a:avLst/>
          </a:prstGeom>
          <a:noFill/>
          <a:ln w="9525">
            <a:noFill/>
            <a:miter lim="800000"/>
            <a:headEnd/>
            <a:tailEnd/>
          </a:ln>
        </p:spPr>
      </p:pic>
      <p:sp>
        <p:nvSpPr>
          <p:cNvPr id="73731" name="1 Marcador de contenido"/>
          <p:cNvSpPr>
            <a:spLocks noGrp="1"/>
          </p:cNvSpPr>
          <p:nvPr>
            <p:ph idx="1"/>
          </p:nvPr>
        </p:nvSpPr>
        <p:spPr>
          <a:xfrm>
            <a:off x="214313" y="1428750"/>
            <a:ext cx="3500437" cy="590550"/>
          </a:xfrm>
        </p:spPr>
        <p:txBody>
          <a:bodyPr/>
          <a:lstStyle/>
          <a:p>
            <a:pPr eaLnBrk="1" hangingPunct="1"/>
            <a:r>
              <a:rPr lang="es-EC" smtClean="0"/>
              <a:t>Inversión Inicial</a:t>
            </a:r>
            <a:endParaRPr lang="es-EC" sz="1800" smtClean="0"/>
          </a:p>
        </p:txBody>
      </p:sp>
      <p:pic>
        <p:nvPicPr>
          <p:cNvPr id="73732" name="Picture 2"/>
          <p:cNvPicPr>
            <a:picLocks noChangeAspect="1" noChangeArrowheads="1"/>
          </p:cNvPicPr>
          <p:nvPr/>
        </p:nvPicPr>
        <p:blipFill>
          <a:blip r:embed="rId3" cstate="print"/>
          <a:srcRect/>
          <a:stretch>
            <a:fillRect/>
          </a:stretch>
        </p:blipFill>
        <p:spPr bwMode="auto">
          <a:xfrm>
            <a:off x="3714750" y="1500188"/>
            <a:ext cx="4557713" cy="3273425"/>
          </a:xfrm>
          <a:prstGeom prst="rect">
            <a:avLst/>
          </a:prstGeom>
          <a:noFill/>
          <a:ln w="9525">
            <a:noFill/>
            <a:miter lim="800000"/>
            <a:headEnd/>
            <a:tailEnd/>
          </a:ln>
        </p:spPr>
      </p:pic>
      <p:sp>
        <p:nvSpPr>
          <p:cNvPr id="73733" name="7 Rectángulo"/>
          <p:cNvSpPr>
            <a:spLocks noChangeArrowheads="1"/>
          </p:cNvSpPr>
          <p:nvPr/>
        </p:nvSpPr>
        <p:spPr bwMode="auto">
          <a:xfrm>
            <a:off x="1143000" y="5000625"/>
            <a:ext cx="7072313" cy="923925"/>
          </a:xfrm>
          <a:prstGeom prst="rect">
            <a:avLst/>
          </a:prstGeom>
          <a:noFill/>
          <a:ln w="9525">
            <a:noFill/>
            <a:miter lim="800000"/>
            <a:headEnd/>
            <a:tailEnd/>
          </a:ln>
        </p:spPr>
        <p:txBody>
          <a:bodyPr>
            <a:spAutoFit/>
          </a:bodyPr>
          <a:lstStyle/>
          <a:p>
            <a:pPr lvl="1" algn="just"/>
            <a:r>
              <a:rPr lang="es-EC">
                <a:latin typeface="Lucida Sans Unicode" pitchFamily="34" charset="0"/>
              </a:rPr>
              <a:t>Flujo de gastos necesarios para adquirir maquinaria, equipos, materiales, y demás para la puesta en marcha del proyecto.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285720" y="214290"/>
            <a:ext cx="8229600" cy="1143000"/>
          </a:xfrm>
        </p:spPr>
        <p:txBody>
          <a:bodyPr/>
          <a:lstStyle/>
          <a:p>
            <a:pPr eaLnBrk="1" fontAlgn="auto" hangingPunct="1">
              <a:spcAft>
                <a:spcPts val="0"/>
              </a:spcAft>
              <a:defRPr/>
            </a:pPr>
            <a:r>
              <a:rPr lang="es-EC" dirty="0" smtClean="0"/>
              <a:t>Análisis Financiero</a:t>
            </a:r>
            <a:endParaRPr lang="es-EC" dirty="0"/>
          </a:p>
        </p:txBody>
      </p:sp>
      <p:pic>
        <p:nvPicPr>
          <p:cNvPr id="74754" name="Picture 6"/>
          <p:cNvPicPr>
            <a:picLocks noChangeAspect="1" noChangeArrowheads="1"/>
          </p:cNvPicPr>
          <p:nvPr/>
        </p:nvPicPr>
        <p:blipFill>
          <a:blip r:embed="rId2" cstate="print"/>
          <a:srcRect/>
          <a:stretch>
            <a:fillRect/>
          </a:stretch>
        </p:blipFill>
        <p:spPr bwMode="auto">
          <a:xfrm>
            <a:off x="7429500" y="285750"/>
            <a:ext cx="1262063" cy="1041400"/>
          </a:xfrm>
          <a:prstGeom prst="rect">
            <a:avLst/>
          </a:prstGeom>
          <a:noFill/>
          <a:ln w="9525">
            <a:noFill/>
            <a:miter lim="800000"/>
            <a:headEnd/>
            <a:tailEnd/>
          </a:ln>
        </p:spPr>
      </p:pic>
      <p:sp>
        <p:nvSpPr>
          <p:cNvPr id="74755" name="1 Marcador de contenido"/>
          <p:cNvSpPr>
            <a:spLocks noGrp="1"/>
          </p:cNvSpPr>
          <p:nvPr>
            <p:ph idx="1"/>
          </p:nvPr>
        </p:nvSpPr>
        <p:spPr>
          <a:xfrm>
            <a:off x="214313" y="1214438"/>
            <a:ext cx="4286250" cy="590550"/>
          </a:xfrm>
        </p:spPr>
        <p:txBody>
          <a:bodyPr/>
          <a:lstStyle/>
          <a:p>
            <a:pPr eaLnBrk="1" hangingPunct="1"/>
            <a:r>
              <a:rPr lang="es-EC" smtClean="0"/>
              <a:t>Costos de Producción</a:t>
            </a:r>
            <a:endParaRPr lang="es-EC" sz="1800" smtClean="0"/>
          </a:p>
        </p:txBody>
      </p:sp>
      <p:sp>
        <p:nvSpPr>
          <p:cNvPr id="74756" name="7 Rectángulo"/>
          <p:cNvSpPr>
            <a:spLocks noChangeArrowheads="1"/>
          </p:cNvSpPr>
          <p:nvPr/>
        </p:nvSpPr>
        <p:spPr bwMode="auto">
          <a:xfrm>
            <a:off x="214313" y="3643313"/>
            <a:ext cx="8643937" cy="923925"/>
          </a:xfrm>
          <a:prstGeom prst="rect">
            <a:avLst/>
          </a:prstGeom>
          <a:noFill/>
          <a:ln w="9525">
            <a:noFill/>
            <a:miter lim="800000"/>
            <a:headEnd/>
            <a:tailEnd/>
          </a:ln>
        </p:spPr>
        <p:txBody>
          <a:bodyPr>
            <a:spAutoFit/>
          </a:bodyPr>
          <a:lstStyle/>
          <a:p>
            <a:pPr lvl="1" algn="just"/>
            <a:r>
              <a:rPr lang="es-EC">
                <a:latin typeface="Lucida Sans Unicode" pitchFamily="34" charset="0"/>
              </a:rPr>
              <a:t>Detallados los costos variables de producción, que involucran la materia prima, embalajes y otros materiales que se van a mover de acuerdo al nivel de producción.</a:t>
            </a:r>
          </a:p>
        </p:txBody>
      </p:sp>
      <p:pic>
        <p:nvPicPr>
          <p:cNvPr id="74757" name="Picture 2"/>
          <p:cNvPicPr>
            <a:picLocks noChangeAspect="1" noChangeArrowheads="1"/>
          </p:cNvPicPr>
          <p:nvPr/>
        </p:nvPicPr>
        <p:blipFill>
          <a:blip r:embed="rId3" cstate="print"/>
          <a:srcRect/>
          <a:stretch>
            <a:fillRect/>
          </a:stretch>
        </p:blipFill>
        <p:spPr bwMode="auto">
          <a:xfrm>
            <a:off x="285750" y="1857375"/>
            <a:ext cx="8629650" cy="1428750"/>
          </a:xfrm>
          <a:prstGeom prst="rect">
            <a:avLst/>
          </a:prstGeom>
          <a:noFill/>
          <a:ln w="9525">
            <a:noFill/>
            <a:miter lim="800000"/>
            <a:headEnd/>
            <a:tailEnd/>
          </a:ln>
        </p:spPr>
      </p:pic>
      <p:pic>
        <p:nvPicPr>
          <p:cNvPr id="74758" name="Picture 4" descr="100_11331"/>
          <p:cNvPicPr>
            <a:picLocks noChangeAspect="1" noChangeArrowheads="1"/>
          </p:cNvPicPr>
          <p:nvPr/>
        </p:nvPicPr>
        <p:blipFill>
          <a:blip r:embed="rId4" cstate="print"/>
          <a:srcRect/>
          <a:stretch>
            <a:fillRect/>
          </a:stretch>
        </p:blipFill>
        <p:spPr bwMode="auto">
          <a:xfrm>
            <a:off x="4786313" y="4929188"/>
            <a:ext cx="2438400" cy="130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p:cNvPicPr>
            <a:picLocks noGrp="1" noChangeAspect="1" noChangeArrowheads="1"/>
          </p:cNvPicPr>
          <p:nvPr>
            <p:ph idx="1"/>
          </p:nvPr>
        </p:nvPicPr>
        <p:blipFill>
          <a:blip r:embed="rId2" cstate="print"/>
          <a:srcRect/>
          <a:stretch>
            <a:fillRect/>
          </a:stretch>
        </p:blipFill>
        <p:spPr>
          <a:xfrm>
            <a:off x="428625" y="928688"/>
            <a:ext cx="4224338" cy="2406650"/>
          </a:xfrm>
        </p:spPr>
      </p:pic>
      <p:sp>
        <p:nvSpPr>
          <p:cNvPr id="75778" name="1 Marcador de contenido"/>
          <p:cNvSpPr txBox="1">
            <a:spLocks/>
          </p:cNvSpPr>
          <p:nvPr/>
        </p:nvSpPr>
        <p:spPr bwMode="auto">
          <a:xfrm>
            <a:off x="214313" y="357188"/>
            <a:ext cx="4286250" cy="59055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s-EC" sz="2700">
                <a:latin typeface="Lucida Sans Unicode" pitchFamily="34" charset="0"/>
              </a:rPr>
              <a:t>Costos de Producción</a:t>
            </a:r>
            <a:endParaRPr lang="es-EC">
              <a:latin typeface="Lucida Sans Unicode" pitchFamily="34" charset="0"/>
            </a:endParaRPr>
          </a:p>
        </p:txBody>
      </p:sp>
      <p:pic>
        <p:nvPicPr>
          <p:cNvPr id="75779" name="Picture 2"/>
          <p:cNvPicPr>
            <a:picLocks noChangeAspect="1" noChangeArrowheads="1"/>
          </p:cNvPicPr>
          <p:nvPr/>
        </p:nvPicPr>
        <p:blipFill>
          <a:blip r:embed="rId3" cstate="print"/>
          <a:srcRect/>
          <a:stretch>
            <a:fillRect/>
          </a:stretch>
        </p:blipFill>
        <p:spPr bwMode="auto">
          <a:xfrm>
            <a:off x="4000500" y="4572000"/>
            <a:ext cx="4248150" cy="1581150"/>
          </a:xfrm>
          <a:prstGeom prst="rect">
            <a:avLst/>
          </a:prstGeom>
          <a:noFill/>
          <a:ln w="9525">
            <a:noFill/>
            <a:miter lim="800000"/>
            <a:headEnd/>
            <a:tailEnd/>
          </a:ln>
        </p:spPr>
      </p:pic>
      <p:sp>
        <p:nvSpPr>
          <p:cNvPr id="75780" name="6 Rectángulo"/>
          <p:cNvSpPr>
            <a:spLocks noChangeArrowheads="1"/>
          </p:cNvSpPr>
          <p:nvPr/>
        </p:nvSpPr>
        <p:spPr bwMode="auto">
          <a:xfrm>
            <a:off x="214313" y="3643313"/>
            <a:ext cx="8643937" cy="646112"/>
          </a:xfrm>
          <a:prstGeom prst="rect">
            <a:avLst/>
          </a:prstGeom>
          <a:noFill/>
          <a:ln w="9525">
            <a:noFill/>
            <a:miter lim="800000"/>
            <a:headEnd/>
            <a:tailEnd/>
          </a:ln>
        </p:spPr>
        <p:txBody>
          <a:bodyPr>
            <a:spAutoFit/>
          </a:bodyPr>
          <a:lstStyle/>
          <a:p>
            <a:pPr lvl="1" algn="just"/>
            <a:r>
              <a:rPr lang="es-EC">
                <a:latin typeface="Lucida Sans Unicode" pitchFamily="34" charset="0"/>
              </a:rPr>
              <a:t>Involucra también los costos de mano de obra tanto directa como indirecta y el nivel de gastos por los servicios básicos</a:t>
            </a:r>
          </a:p>
        </p:txBody>
      </p:sp>
      <p:pic>
        <p:nvPicPr>
          <p:cNvPr id="75781" name="Picture 6"/>
          <p:cNvPicPr>
            <a:picLocks noChangeAspect="1" noChangeArrowheads="1"/>
          </p:cNvPicPr>
          <p:nvPr/>
        </p:nvPicPr>
        <p:blipFill>
          <a:blip r:embed="rId4" cstate="print"/>
          <a:srcRect/>
          <a:stretch>
            <a:fillRect/>
          </a:stretch>
        </p:blipFill>
        <p:spPr bwMode="auto">
          <a:xfrm>
            <a:off x="7429500" y="285750"/>
            <a:ext cx="1262063"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76802" name="Picture 6"/>
          <p:cNvPicPr>
            <a:picLocks noChangeAspect="1" noChangeArrowheads="1"/>
          </p:cNvPicPr>
          <p:nvPr/>
        </p:nvPicPr>
        <p:blipFill>
          <a:blip r:embed="rId2" cstate="print"/>
          <a:srcRect/>
          <a:stretch>
            <a:fillRect/>
          </a:stretch>
        </p:blipFill>
        <p:spPr bwMode="auto">
          <a:xfrm>
            <a:off x="7572375" y="214313"/>
            <a:ext cx="1047750" cy="863600"/>
          </a:xfrm>
          <a:prstGeom prst="rect">
            <a:avLst/>
          </a:prstGeom>
          <a:noFill/>
          <a:ln w="9525">
            <a:noFill/>
            <a:miter lim="800000"/>
            <a:headEnd/>
            <a:tailEnd/>
          </a:ln>
        </p:spPr>
      </p:pic>
      <p:sp>
        <p:nvSpPr>
          <p:cNvPr id="76803" name="1 Marcador de contenido"/>
          <p:cNvSpPr>
            <a:spLocks noGrp="1"/>
          </p:cNvSpPr>
          <p:nvPr>
            <p:ph idx="1"/>
          </p:nvPr>
        </p:nvSpPr>
        <p:spPr>
          <a:xfrm>
            <a:off x="214313" y="1428750"/>
            <a:ext cx="3500437" cy="590550"/>
          </a:xfrm>
        </p:spPr>
        <p:txBody>
          <a:bodyPr/>
          <a:lstStyle/>
          <a:p>
            <a:pPr eaLnBrk="1" hangingPunct="1"/>
            <a:r>
              <a:rPr lang="es-EC" smtClean="0"/>
              <a:t>Gastos</a:t>
            </a:r>
            <a:endParaRPr lang="es-EC" sz="1800" smtClean="0"/>
          </a:p>
        </p:txBody>
      </p:sp>
      <p:sp>
        <p:nvSpPr>
          <p:cNvPr id="76804" name="7 Rectángulo"/>
          <p:cNvSpPr>
            <a:spLocks noChangeArrowheads="1"/>
          </p:cNvSpPr>
          <p:nvPr/>
        </p:nvSpPr>
        <p:spPr bwMode="auto">
          <a:xfrm>
            <a:off x="1785938" y="1285875"/>
            <a:ext cx="7072312" cy="923925"/>
          </a:xfrm>
          <a:prstGeom prst="rect">
            <a:avLst/>
          </a:prstGeom>
          <a:noFill/>
          <a:ln w="9525">
            <a:noFill/>
            <a:miter lim="800000"/>
            <a:headEnd/>
            <a:tailEnd/>
          </a:ln>
        </p:spPr>
        <p:txBody>
          <a:bodyPr>
            <a:spAutoFit/>
          </a:bodyPr>
          <a:lstStyle/>
          <a:p>
            <a:pPr lvl="1" algn="just"/>
            <a:r>
              <a:rPr lang="es-EC">
                <a:latin typeface="Lucida Sans Unicode" pitchFamily="34" charset="0"/>
              </a:rPr>
              <a:t>Esta etapa del análisis considera los gastos que se incurren en distribución, publicidad y alquiler de instalaciones.</a:t>
            </a:r>
          </a:p>
        </p:txBody>
      </p:sp>
      <p:pic>
        <p:nvPicPr>
          <p:cNvPr id="76805" name="Picture 2"/>
          <p:cNvPicPr>
            <a:picLocks noChangeAspect="1" noChangeArrowheads="1"/>
          </p:cNvPicPr>
          <p:nvPr/>
        </p:nvPicPr>
        <p:blipFill>
          <a:blip r:embed="rId3" cstate="print"/>
          <a:srcRect/>
          <a:stretch>
            <a:fillRect/>
          </a:stretch>
        </p:blipFill>
        <p:spPr bwMode="auto">
          <a:xfrm>
            <a:off x="357188" y="2428875"/>
            <a:ext cx="3390900" cy="1628775"/>
          </a:xfrm>
          <a:prstGeom prst="rect">
            <a:avLst/>
          </a:prstGeom>
          <a:noFill/>
          <a:ln w="9525">
            <a:noFill/>
            <a:miter lim="800000"/>
            <a:headEnd/>
            <a:tailEnd/>
          </a:ln>
        </p:spPr>
      </p:pic>
      <p:pic>
        <p:nvPicPr>
          <p:cNvPr id="76806" name="Picture 3"/>
          <p:cNvPicPr>
            <a:picLocks noChangeAspect="1" noChangeArrowheads="1"/>
          </p:cNvPicPr>
          <p:nvPr/>
        </p:nvPicPr>
        <p:blipFill>
          <a:blip r:embed="rId4" cstate="print"/>
          <a:srcRect/>
          <a:stretch>
            <a:fillRect/>
          </a:stretch>
        </p:blipFill>
        <p:spPr bwMode="auto">
          <a:xfrm>
            <a:off x="642938" y="4286250"/>
            <a:ext cx="5200650" cy="1390650"/>
          </a:xfrm>
          <a:prstGeom prst="rect">
            <a:avLst/>
          </a:prstGeom>
          <a:noFill/>
          <a:ln w="9525">
            <a:noFill/>
            <a:miter lim="800000"/>
            <a:headEnd/>
            <a:tailEnd/>
          </a:ln>
        </p:spPr>
      </p:pic>
      <p:pic>
        <p:nvPicPr>
          <p:cNvPr id="76807" name="Picture 5"/>
          <p:cNvPicPr>
            <a:picLocks noChangeAspect="1" noChangeArrowheads="1"/>
          </p:cNvPicPr>
          <p:nvPr/>
        </p:nvPicPr>
        <p:blipFill>
          <a:blip r:embed="rId5" cstate="print"/>
          <a:srcRect/>
          <a:stretch>
            <a:fillRect/>
          </a:stretch>
        </p:blipFill>
        <p:spPr bwMode="auto">
          <a:xfrm>
            <a:off x="4643438" y="2857500"/>
            <a:ext cx="32004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77826" name="Picture 6"/>
          <p:cNvPicPr>
            <a:picLocks noChangeAspect="1" noChangeArrowheads="1"/>
          </p:cNvPicPr>
          <p:nvPr/>
        </p:nvPicPr>
        <p:blipFill>
          <a:blip r:embed="rId2" cstate="print"/>
          <a:srcRect/>
          <a:stretch>
            <a:fillRect/>
          </a:stretch>
        </p:blipFill>
        <p:spPr bwMode="auto">
          <a:xfrm>
            <a:off x="7572375" y="285750"/>
            <a:ext cx="1125538" cy="928688"/>
          </a:xfrm>
          <a:prstGeom prst="rect">
            <a:avLst/>
          </a:prstGeom>
          <a:noFill/>
          <a:ln w="9525">
            <a:noFill/>
            <a:miter lim="800000"/>
            <a:headEnd/>
            <a:tailEnd/>
          </a:ln>
        </p:spPr>
      </p:pic>
      <p:sp>
        <p:nvSpPr>
          <p:cNvPr id="77827" name="1 Marcador de contenido"/>
          <p:cNvSpPr>
            <a:spLocks noGrp="1"/>
          </p:cNvSpPr>
          <p:nvPr>
            <p:ph idx="1"/>
          </p:nvPr>
        </p:nvSpPr>
        <p:spPr>
          <a:xfrm>
            <a:off x="214313" y="1428750"/>
            <a:ext cx="6286500" cy="590550"/>
          </a:xfrm>
        </p:spPr>
        <p:txBody>
          <a:bodyPr/>
          <a:lstStyle/>
          <a:p>
            <a:pPr eaLnBrk="1" hangingPunct="1"/>
            <a:r>
              <a:rPr lang="es-EC" smtClean="0"/>
              <a:t>Depreciación de Activos Fijos</a:t>
            </a:r>
            <a:endParaRPr lang="es-EC" sz="1800" smtClean="0"/>
          </a:p>
        </p:txBody>
      </p:sp>
      <p:sp>
        <p:nvSpPr>
          <p:cNvPr id="77828" name="7 Rectángulo"/>
          <p:cNvSpPr>
            <a:spLocks noChangeArrowheads="1"/>
          </p:cNvSpPr>
          <p:nvPr/>
        </p:nvSpPr>
        <p:spPr bwMode="auto">
          <a:xfrm>
            <a:off x="285750" y="2286000"/>
            <a:ext cx="3786188" cy="1200150"/>
          </a:xfrm>
          <a:prstGeom prst="rect">
            <a:avLst/>
          </a:prstGeom>
          <a:noFill/>
          <a:ln w="9525">
            <a:noFill/>
            <a:miter lim="800000"/>
            <a:headEnd/>
            <a:tailEnd/>
          </a:ln>
        </p:spPr>
        <p:txBody>
          <a:bodyPr>
            <a:spAutoFit/>
          </a:bodyPr>
          <a:lstStyle/>
          <a:p>
            <a:pPr lvl="1" algn="just"/>
            <a:r>
              <a:rPr lang="es-EC">
                <a:latin typeface="Lucida Sans Unicode" pitchFamily="34" charset="0"/>
              </a:rPr>
              <a:t>Mediante el método de depreciación de línea recta, obtuvimos el siguiente flujo de valores</a:t>
            </a:r>
          </a:p>
        </p:txBody>
      </p:sp>
      <p:pic>
        <p:nvPicPr>
          <p:cNvPr id="77829" name="Picture 2"/>
          <p:cNvPicPr>
            <a:picLocks noChangeAspect="1" noChangeArrowheads="1"/>
          </p:cNvPicPr>
          <p:nvPr/>
        </p:nvPicPr>
        <p:blipFill>
          <a:blip r:embed="rId3" cstate="print"/>
          <a:srcRect/>
          <a:stretch>
            <a:fillRect/>
          </a:stretch>
        </p:blipFill>
        <p:spPr bwMode="auto">
          <a:xfrm>
            <a:off x="3286125" y="1928813"/>
            <a:ext cx="5000625" cy="1206500"/>
          </a:xfrm>
          <a:prstGeom prst="rect">
            <a:avLst/>
          </a:prstGeom>
          <a:noFill/>
          <a:ln w="9525">
            <a:noFill/>
            <a:miter lim="800000"/>
            <a:headEnd/>
            <a:tailEnd/>
          </a:ln>
        </p:spPr>
      </p:pic>
      <p:pic>
        <p:nvPicPr>
          <p:cNvPr id="77830" name="Picture 3"/>
          <p:cNvPicPr>
            <a:picLocks noChangeAspect="1" noChangeArrowheads="1"/>
          </p:cNvPicPr>
          <p:nvPr/>
        </p:nvPicPr>
        <p:blipFill>
          <a:blip r:embed="rId4" cstate="print"/>
          <a:srcRect/>
          <a:stretch>
            <a:fillRect/>
          </a:stretch>
        </p:blipFill>
        <p:spPr bwMode="auto">
          <a:xfrm>
            <a:off x="2000250" y="3357563"/>
            <a:ext cx="65151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r>
              <a:rPr lang="es-EC" dirty="0" smtClean="0"/>
              <a:t>Análisis Financiero</a:t>
            </a:r>
            <a:endParaRPr lang="es-EC" dirty="0"/>
          </a:p>
        </p:txBody>
      </p:sp>
      <p:pic>
        <p:nvPicPr>
          <p:cNvPr id="5" name="Picture 6"/>
          <p:cNvPicPr>
            <a:picLocks noChangeAspect="1" noChangeArrowheads="1"/>
          </p:cNvPicPr>
          <p:nvPr/>
        </p:nvPicPr>
        <p:blipFill>
          <a:blip r:embed="rId2" cstate="print"/>
          <a:srcRect/>
          <a:stretch>
            <a:fillRect/>
          </a:stretch>
        </p:blipFill>
        <p:spPr bwMode="auto">
          <a:xfrm>
            <a:off x="7572396" y="285728"/>
            <a:ext cx="1125690" cy="928694"/>
          </a:xfrm>
          <a:prstGeom prst="rect">
            <a:avLst/>
          </a:prstGeom>
          <a:noFill/>
        </p:spPr>
      </p:pic>
      <p:sp>
        <p:nvSpPr>
          <p:cNvPr id="6" name="1 Marcador de contenido"/>
          <p:cNvSpPr>
            <a:spLocks noGrp="1"/>
          </p:cNvSpPr>
          <p:nvPr>
            <p:ph idx="1"/>
          </p:nvPr>
        </p:nvSpPr>
        <p:spPr>
          <a:xfrm>
            <a:off x="214282" y="1428736"/>
            <a:ext cx="6286544" cy="590349"/>
          </a:xfrm>
        </p:spPr>
        <p:txBody>
          <a:bodyPr>
            <a:normAutofit/>
          </a:bodyPr>
          <a:lstStyle/>
          <a:p>
            <a:r>
              <a:rPr lang="es-EC" dirty="0" smtClean="0"/>
              <a:t>Valor de Desecho</a:t>
            </a:r>
            <a:endParaRPr lang="es-EC" sz="1800" dirty="0" smtClean="0"/>
          </a:p>
        </p:txBody>
      </p:sp>
      <p:sp>
        <p:nvSpPr>
          <p:cNvPr id="8" name="7 Rectángulo"/>
          <p:cNvSpPr/>
          <p:nvPr/>
        </p:nvSpPr>
        <p:spPr>
          <a:xfrm>
            <a:off x="4572000" y="1428736"/>
            <a:ext cx="3786214" cy="646331"/>
          </a:xfrm>
          <a:prstGeom prst="rect">
            <a:avLst/>
          </a:prstGeom>
        </p:spPr>
        <p:txBody>
          <a:bodyPr wrap="square">
            <a:spAutoFit/>
          </a:bodyPr>
          <a:lstStyle/>
          <a:p>
            <a:pPr lvl="1" algn="just">
              <a:buFont typeface="Wingdings" pitchFamily="2" charset="2"/>
              <a:buChar char="Ø"/>
            </a:pPr>
            <a:r>
              <a:rPr lang="es-EC" dirty="0" smtClean="0"/>
              <a:t>Valor real que vamos a obtener al final del proyecto</a:t>
            </a:r>
          </a:p>
        </p:txBody>
      </p:sp>
      <p:pic>
        <p:nvPicPr>
          <p:cNvPr id="33794" name="Picture 2"/>
          <p:cNvPicPr>
            <a:picLocks noChangeAspect="1" noChangeArrowheads="1"/>
          </p:cNvPicPr>
          <p:nvPr/>
        </p:nvPicPr>
        <p:blipFill>
          <a:blip r:embed="rId3" cstate="print"/>
          <a:srcRect/>
          <a:stretch>
            <a:fillRect/>
          </a:stretch>
        </p:blipFill>
        <p:spPr bwMode="auto">
          <a:xfrm>
            <a:off x="2714612" y="3357562"/>
            <a:ext cx="4325799" cy="1581154"/>
          </a:xfrm>
          <a:prstGeom prst="rect">
            <a:avLst/>
          </a:prstGeom>
          <a:noFill/>
          <a:ln w="9525">
            <a:noFill/>
            <a:miter lim="800000"/>
            <a:headEnd/>
            <a:tailEnd/>
          </a:ln>
          <a:effectLst/>
        </p:spPr>
      </p:pic>
      <p:sp>
        <p:nvSpPr>
          <p:cNvPr id="7" name="6 Rectángulo"/>
          <p:cNvSpPr/>
          <p:nvPr/>
        </p:nvSpPr>
        <p:spPr>
          <a:xfrm>
            <a:off x="428596" y="2357430"/>
            <a:ext cx="7786742" cy="923330"/>
          </a:xfrm>
          <a:prstGeom prst="rect">
            <a:avLst/>
          </a:prstGeom>
        </p:spPr>
        <p:txBody>
          <a:bodyPr wrap="square">
            <a:spAutoFit/>
          </a:bodyPr>
          <a:lstStyle/>
          <a:p>
            <a:pPr lvl="1" algn="just">
              <a:buFont typeface="Wingdings" pitchFamily="2" charset="2"/>
              <a:buChar char="Ø"/>
            </a:pPr>
            <a:r>
              <a:rPr lang="es-EC" dirty="0" smtClean="0"/>
              <a:t> Indica que se puede vender el proyecto en función a los flujos</a:t>
            </a:r>
            <a:br>
              <a:rPr lang="es-EC" dirty="0" smtClean="0"/>
            </a:br>
            <a:r>
              <a:rPr lang="es-EC" dirty="0" smtClean="0"/>
              <a:t>de caja del proyecto a perpetuidad, usamos el método económico.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79874" name="Picture 6"/>
          <p:cNvPicPr>
            <a:picLocks noChangeAspect="1" noChangeArrowheads="1"/>
          </p:cNvPicPr>
          <p:nvPr/>
        </p:nvPicPr>
        <p:blipFill>
          <a:blip r:embed="rId2" cstate="print"/>
          <a:srcRect/>
          <a:stretch>
            <a:fillRect/>
          </a:stretch>
        </p:blipFill>
        <p:spPr bwMode="auto">
          <a:xfrm>
            <a:off x="7572375" y="285750"/>
            <a:ext cx="1119188" cy="923925"/>
          </a:xfrm>
          <a:prstGeom prst="rect">
            <a:avLst/>
          </a:prstGeom>
          <a:noFill/>
          <a:ln w="9525">
            <a:noFill/>
            <a:miter lim="800000"/>
            <a:headEnd/>
            <a:tailEnd/>
          </a:ln>
        </p:spPr>
      </p:pic>
      <p:sp>
        <p:nvSpPr>
          <p:cNvPr id="79875" name="1 Marcador de contenido"/>
          <p:cNvSpPr>
            <a:spLocks noGrp="1"/>
          </p:cNvSpPr>
          <p:nvPr>
            <p:ph idx="1"/>
          </p:nvPr>
        </p:nvSpPr>
        <p:spPr>
          <a:xfrm>
            <a:off x="214313" y="1428750"/>
            <a:ext cx="6286500" cy="590550"/>
          </a:xfrm>
        </p:spPr>
        <p:txBody>
          <a:bodyPr/>
          <a:lstStyle/>
          <a:p>
            <a:pPr eaLnBrk="1" hangingPunct="1"/>
            <a:r>
              <a:rPr lang="es-EC" smtClean="0"/>
              <a:t>Capital de Trabajo</a:t>
            </a:r>
            <a:endParaRPr lang="es-EC" sz="1800" smtClean="0"/>
          </a:p>
        </p:txBody>
      </p:sp>
      <p:sp>
        <p:nvSpPr>
          <p:cNvPr id="79876" name="7 Rectángulo"/>
          <p:cNvSpPr>
            <a:spLocks noChangeArrowheads="1"/>
          </p:cNvSpPr>
          <p:nvPr/>
        </p:nvSpPr>
        <p:spPr bwMode="auto">
          <a:xfrm>
            <a:off x="357188" y="1928813"/>
            <a:ext cx="7715250" cy="923925"/>
          </a:xfrm>
          <a:prstGeom prst="rect">
            <a:avLst/>
          </a:prstGeom>
          <a:noFill/>
          <a:ln w="9525">
            <a:noFill/>
            <a:miter lim="800000"/>
            <a:headEnd/>
            <a:tailEnd/>
          </a:ln>
        </p:spPr>
        <p:txBody>
          <a:bodyPr>
            <a:spAutoFit/>
          </a:bodyPr>
          <a:lstStyle/>
          <a:p>
            <a:pPr lvl="1" algn="just">
              <a:buFont typeface="Wingdings" pitchFamily="2" charset="2"/>
              <a:buChar char="Ø"/>
            </a:pPr>
            <a:r>
              <a:rPr lang="es-EC">
                <a:latin typeface="Lucida Sans Unicode" pitchFamily="34" charset="0"/>
              </a:rPr>
              <a:t> Calculo del monto necesario para hacer frente a los costos y gastos relacionados con la operatividad del proyecto, calculado mediante el método del déficit acumulado.</a:t>
            </a:r>
          </a:p>
        </p:txBody>
      </p:sp>
      <p:pic>
        <p:nvPicPr>
          <p:cNvPr id="79877" name="Picture 2"/>
          <p:cNvPicPr>
            <a:picLocks noChangeAspect="1" noChangeArrowheads="1"/>
          </p:cNvPicPr>
          <p:nvPr/>
        </p:nvPicPr>
        <p:blipFill>
          <a:blip r:embed="rId3" cstate="print"/>
          <a:srcRect/>
          <a:stretch>
            <a:fillRect/>
          </a:stretch>
        </p:blipFill>
        <p:spPr bwMode="auto">
          <a:xfrm>
            <a:off x="3286125" y="4000500"/>
            <a:ext cx="2824163" cy="2384425"/>
          </a:xfrm>
          <a:prstGeom prst="rect">
            <a:avLst/>
          </a:prstGeom>
          <a:noFill/>
          <a:ln w="9525">
            <a:noFill/>
            <a:miter lim="800000"/>
            <a:headEnd/>
            <a:tailEnd/>
          </a:ln>
        </p:spPr>
      </p:pic>
      <p:sp>
        <p:nvSpPr>
          <p:cNvPr id="79878" name="8 Rectángulo"/>
          <p:cNvSpPr>
            <a:spLocks noChangeArrowheads="1"/>
          </p:cNvSpPr>
          <p:nvPr/>
        </p:nvSpPr>
        <p:spPr bwMode="auto">
          <a:xfrm>
            <a:off x="571500" y="3071813"/>
            <a:ext cx="7715250" cy="646112"/>
          </a:xfrm>
          <a:prstGeom prst="rect">
            <a:avLst/>
          </a:prstGeom>
          <a:noFill/>
          <a:ln w="9525">
            <a:noFill/>
            <a:miter lim="800000"/>
            <a:headEnd/>
            <a:tailEnd/>
          </a:ln>
        </p:spPr>
        <p:txBody>
          <a:bodyPr>
            <a:spAutoFit/>
          </a:bodyPr>
          <a:lstStyle/>
          <a:p>
            <a:pPr lvl="1" algn="just">
              <a:buFont typeface="Wingdings" pitchFamily="2" charset="2"/>
              <a:buChar char="Ø"/>
            </a:pPr>
            <a:r>
              <a:rPr lang="es-EC">
                <a:latin typeface="Lucida Sans Unicode" pitchFamily="34" charset="0"/>
              </a:rPr>
              <a:t> Estimamos recibir ingresos a partir del segundo mes del primer año de operación.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80898"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0899" name="1 Marcador de contenido"/>
          <p:cNvSpPr>
            <a:spLocks noGrp="1"/>
          </p:cNvSpPr>
          <p:nvPr>
            <p:ph idx="1"/>
          </p:nvPr>
        </p:nvSpPr>
        <p:spPr>
          <a:xfrm>
            <a:off x="214313" y="1428750"/>
            <a:ext cx="6286500" cy="590550"/>
          </a:xfrm>
        </p:spPr>
        <p:txBody>
          <a:bodyPr/>
          <a:lstStyle/>
          <a:p>
            <a:pPr eaLnBrk="1" hangingPunct="1"/>
            <a:r>
              <a:rPr lang="es-EC" smtClean="0"/>
              <a:t>Estructura del Financiamiento</a:t>
            </a:r>
            <a:endParaRPr lang="es-EC" sz="1800" smtClean="0"/>
          </a:p>
        </p:txBody>
      </p:sp>
      <p:sp>
        <p:nvSpPr>
          <p:cNvPr id="80900" name="8 Rectángulo"/>
          <p:cNvSpPr>
            <a:spLocks noChangeArrowheads="1"/>
          </p:cNvSpPr>
          <p:nvPr/>
        </p:nvSpPr>
        <p:spPr bwMode="auto">
          <a:xfrm>
            <a:off x="500063" y="2000250"/>
            <a:ext cx="7715250" cy="923925"/>
          </a:xfrm>
          <a:prstGeom prst="rect">
            <a:avLst/>
          </a:prstGeom>
          <a:noFill/>
          <a:ln w="9525">
            <a:noFill/>
            <a:miter lim="800000"/>
            <a:headEnd/>
            <a:tailEnd/>
          </a:ln>
        </p:spPr>
        <p:txBody>
          <a:bodyPr>
            <a:spAutoFit/>
          </a:bodyPr>
          <a:lstStyle/>
          <a:p>
            <a:pPr lvl="1" algn="just"/>
            <a:r>
              <a:rPr lang="es-EC">
                <a:latin typeface="Lucida Sans Unicode" pitchFamily="34" charset="0"/>
              </a:rPr>
              <a:t>Mostramos una aportación propia del 70% y un 30% será de la obtención de un préstamo a 5 años plazo con una tasa efectiva anual del 12%</a:t>
            </a:r>
          </a:p>
        </p:txBody>
      </p:sp>
      <p:pic>
        <p:nvPicPr>
          <p:cNvPr id="80901" name="Picture 2"/>
          <p:cNvPicPr>
            <a:picLocks noChangeAspect="1" noChangeArrowheads="1"/>
          </p:cNvPicPr>
          <p:nvPr/>
        </p:nvPicPr>
        <p:blipFill>
          <a:blip r:embed="rId3" cstate="print"/>
          <a:srcRect/>
          <a:stretch>
            <a:fillRect/>
          </a:stretch>
        </p:blipFill>
        <p:spPr bwMode="auto">
          <a:xfrm>
            <a:off x="1143000" y="2947988"/>
            <a:ext cx="6572250" cy="1552575"/>
          </a:xfrm>
          <a:prstGeom prst="rect">
            <a:avLst/>
          </a:prstGeom>
          <a:noFill/>
          <a:ln w="9525">
            <a:noFill/>
            <a:miter lim="800000"/>
            <a:headEnd/>
            <a:tailEnd/>
          </a:ln>
        </p:spPr>
      </p:pic>
      <p:pic>
        <p:nvPicPr>
          <p:cNvPr id="80902" name="Picture 3"/>
          <p:cNvPicPr>
            <a:picLocks noChangeAspect="1" noChangeArrowheads="1"/>
          </p:cNvPicPr>
          <p:nvPr/>
        </p:nvPicPr>
        <p:blipFill>
          <a:blip r:embed="rId4" cstate="print"/>
          <a:srcRect/>
          <a:stretch>
            <a:fillRect/>
          </a:stretch>
        </p:blipFill>
        <p:spPr bwMode="auto">
          <a:xfrm>
            <a:off x="2071688" y="4357688"/>
            <a:ext cx="61817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81922"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1923" name="1 Marcador de contenido"/>
          <p:cNvSpPr>
            <a:spLocks noGrp="1"/>
          </p:cNvSpPr>
          <p:nvPr>
            <p:ph idx="1"/>
          </p:nvPr>
        </p:nvSpPr>
        <p:spPr>
          <a:xfrm>
            <a:off x="214313" y="1500188"/>
            <a:ext cx="6286500" cy="590550"/>
          </a:xfrm>
        </p:spPr>
        <p:txBody>
          <a:bodyPr/>
          <a:lstStyle/>
          <a:p>
            <a:pPr eaLnBrk="1" hangingPunct="1"/>
            <a:r>
              <a:rPr lang="es-EC" smtClean="0"/>
              <a:t>Proyección de Ingresos</a:t>
            </a:r>
            <a:endParaRPr lang="es-EC" sz="1800" smtClean="0"/>
          </a:p>
        </p:txBody>
      </p:sp>
      <p:sp>
        <p:nvSpPr>
          <p:cNvPr id="81924" name="8 Rectángulo"/>
          <p:cNvSpPr>
            <a:spLocks noChangeArrowheads="1"/>
          </p:cNvSpPr>
          <p:nvPr/>
        </p:nvSpPr>
        <p:spPr bwMode="auto">
          <a:xfrm>
            <a:off x="500063" y="2000250"/>
            <a:ext cx="7715250" cy="1477963"/>
          </a:xfrm>
          <a:prstGeom prst="rect">
            <a:avLst/>
          </a:prstGeom>
          <a:noFill/>
          <a:ln w="9525">
            <a:noFill/>
            <a:miter lim="800000"/>
            <a:headEnd/>
            <a:tailEnd/>
          </a:ln>
        </p:spPr>
        <p:txBody>
          <a:bodyPr>
            <a:spAutoFit/>
          </a:bodyPr>
          <a:lstStyle/>
          <a:p>
            <a:pPr lvl="1" algn="just"/>
            <a:r>
              <a:rPr lang="es-EC">
                <a:latin typeface="Lucida Sans Unicode" pitchFamily="34" charset="0"/>
              </a:rPr>
              <a:t>Para establecer los ingresos tomamos en cuenta como población objetivo a las personas de clase social media alta, y a este dato aplicamos el criterio de Porter y así establecer nuestra demanda potencial, para luego según resultados de la encuestas definir nuestra demanda efectiva.</a:t>
            </a:r>
          </a:p>
        </p:txBody>
      </p:sp>
      <p:pic>
        <p:nvPicPr>
          <p:cNvPr id="81925" name="Picture 3"/>
          <p:cNvPicPr>
            <a:picLocks noChangeAspect="1" noChangeArrowheads="1"/>
          </p:cNvPicPr>
          <p:nvPr/>
        </p:nvPicPr>
        <p:blipFill>
          <a:blip r:embed="rId3" cstate="print"/>
          <a:srcRect/>
          <a:stretch>
            <a:fillRect/>
          </a:stretch>
        </p:blipFill>
        <p:spPr bwMode="auto">
          <a:xfrm>
            <a:off x="2071688" y="3571875"/>
            <a:ext cx="603885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Ingresos</a:t>
            </a:r>
            <a:endParaRPr lang="es-EC" dirty="0"/>
          </a:p>
        </p:txBody>
      </p:sp>
      <p:pic>
        <p:nvPicPr>
          <p:cNvPr id="86018" name="Picture 2"/>
          <p:cNvPicPr>
            <a:picLocks noGrp="1" noChangeAspect="1" noChangeArrowheads="1"/>
          </p:cNvPicPr>
          <p:nvPr>
            <p:ph idx="1"/>
          </p:nvPr>
        </p:nvPicPr>
        <p:blipFill>
          <a:blip r:embed="rId2" cstate="print"/>
          <a:srcRect/>
          <a:stretch>
            <a:fillRect/>
          </a:stretch>
        </p:blipFill>
        <p:spPr bwMode="auto">
          <a:xfrm>
            <a:off x="535781" y="1785926"/>
            <a:ext cx="8072438" cy="32716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18434" name="Picture 2"/>
          <p:cNvPicPr>
            <a:picLocks noChangeAspect="1" noChangeArrowheads="1"/>
          </p:cNvPicPr>
          <p:nvPr/>
        </p:nvPicPr>
        <p:blipFill>
          <a:blip r:embed="rId2" cstate="print"/>
          <a:srcRect/>
          <a:stretch>
            <a:fillRect/>
          </a:stretch>
        </p:blipFill>
        <p:spPr bwMode="auto">
          <a:xfrm>
            <a:off x="3643313" y="4000500"/>
            <a:ext cx="5072062" cy="2630488"/>
          </a:xfrm>
          <a:prstGeom prst="rect">
            <a:avLst/>
          </a:prstGeom>
          <a:noFill/>
          <a:ln w="9525">
            <a:noFill/>
            <a:miter lim="800000"/>
            <a:headEnd/>
            <a:tailEnd/>
          </a:ln>
        </p:spPr>
      </p:pic>
      <p:pic>
        <p:nvPicPr>
          <p:cNvPr id="18435" name="Picture 1"/>
          <p:cNvPicPr>
            <a:picLocks noChangeAspect="1" noChangeArrowheads="1"/>
          </p:cNvPicPr>
          <p:nvPr/>
        </p:nvPicPr>
        <p:blipFill>
          <a:blip r:embed="rId3" cstate="print"/>
          <a:srcRect/>
          <a:stretch>
            <a:fillRect/>
          </a:stretch>
        </p:blipFill>
        <p:spPr bwMode="auto">
          <a:xfrm>
            <a:off x="571500" y="1285875"/>
            <a:ext cx="5357813" cy="2697163"/>
          </a:xfrm>
          <a:prstGeom prst="rect">
            <a:avLst/>
          </a:prstGeom>
          <a:noFill/>
          <a:ln w="9525">
            <a:noFill/>
            <a:miter lim="800000"/>
            <a:headEnd/>
            <a:tailEnd/>
          </a:ln>
        </p:spPr>
      </p:pic>
      <p:pic>
        <p:nvPicPr>
          <p:cNvPr id="18436" name="Picture 6"/>
          <p:cNvPicPr>
            <a:picLocks noChangeAspect="1" noChangeArrowheads="1"/>
          </p:cNvPicPr>
          <p:nvPr/>
        </p:nvPicPr>
        <p:blipFill>
          <a:blip r:embed="rId4"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82946"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2947" name="1 Marcador de contenido"/>
          <p:cNvSpPr>
            <a:spLocks noGrp="1"/>
          </p:cNvSpPr>
          <p:nvPr>
            <p:ph idx="1"/>
          </p:nvPr>
        </p:nvSpPr>
        <p:spPr>
          <a:xfrm>
            <a:off x="214313" y="1500188"/>
            <a:ext cx="6286500" cy="590550"/>
          </a:xfrm>
        </p:spPr>
        <p:txBody>
          <a:bodyPr/>
          <a:lstStyle/>
          <a:p>
            <a:pPr eaLnBrk="1" hangingPunct="1"/>
            <a:r>
              <a:rPr lang="es-EC" smtClean="0"/>
              <a:t>Flujo de Caja</a:t>
            </a:r>
            <a:endParaRPr lang="es-EC" sz="1800" smtClean="0"/>
          </a:p>
        </p:txBody>
      </p:sp>
      <p:sp>
        <p:nvSpPr>
          <p:cNvPr id="82948" name="8 Rectángulo"/>
          <p:cNvSpPr>
            <a:spLocks noChangeArrowheads="1"/>
          </p:cNvSpPr>
          <p:nvPr/>
        </p:nvSpPr>
        <p:spPr bwMode="auto">
          <a:xfrm>
            <a:off x="714375" y="2643188"/>
            <a:ext cx="7715250" cy="2032000"/>
          </a:xfrm>
          <a:prstGeom prst="rect">
            <a:avLst/>
          </a:prstGeom>
          <a:noFill/>
          <a:ln w="9525">
            <a:noFill/>
            <a:miter lim="800000"/>
            <a:headEnd/>
            <a:tailEnd/>
          </a:ln>
        </p:spPr>
        <p:txBody>
          <a:bodyPr>
            <a:spAutoFit/>
          </a:bodyPr>
          <a:lstStyle/>
          <a:p>
            <a:pPr lvl="1" algn="just"/>
            <a:r>
              <a:rPr lang="es-EC">
                <a:latin typeface="Lucida Sans Unicode" pitchFamily="34" charset="0"/>
              </a:rPr>
              <a:t>Representa los momentos en que se generan los costos y beneficios de un proyecto:</a:t>
            </a:r>
          </a:p>
          <a:p>
            <a:pPr lvl="1" algn="just">
              <a:buFont typeface="Wingdings" pitchFamily="2" charset="2"/>
              <a:buChar char="Ø"/>
            </a:pPr>
            <a:endParaRPr lang="es-EC">
              <a:latin typeface="Lucida Sans Unicode" pitchFamily="34" charset="0"/>
            </a:endParaRPr>
          </a:p>
          <a:p>
            <a:pPr lvl="1" algn="just">
              <a:buFont typeface="Wingdings" pitchFamily="2" charset="2"/>
              <a:buChar char="Ø"/>
            </a:pPr>
            <a:r>
              <a:rPr lang="es-EC">
                <a:latin typeface="Lucida Sans Unicode" pitchFamily="34" charset="0"/>
              </a:rPr>
              <a:t>Movimientos de caja ocurridos durante un periodo</a:t>
            </a:r>
          </a:p>
          <a:p>
            <a:pPr lvl="1" algn="just"/>
            <a:endParaRPr lang="es-EC">
              <a:latin typeface="Lucida Sans Unicode" pitchFamily="34" charset="0"/>
            </a:endParaRPr>
          </a:p>
          <a:p>
            <a:pPr lvl="1" algn="just">
              <a:buFont typeface="Wingdings" pitchFamily="2" charset="2"/>
              <a:buChar char="Ø"/>
            </a:pPr>
            <a:r>
              <a:rPr lang="es-EC">
                <a:latin typeface="Lucida Sans Unicode" pitchFamily="34" charset="0"/>
              </a:rPr>
              <a:t>Desembolsos que deben estar realizados para que los eventos del periodo siguiente puedan ocurrir.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lstStyle/>
          <a:p>
            <a:pPr eaLnBrk="1" fontAlgn="auto" hangingPunct="1">
              <a:spcAft>
                <a:spcPts val="0"/>
              </a:spcAft>
              <a:defRPr/>
            </a:pPr>
            <a:r>
              <a:rPr lang="es-EC" dirty="0" smtClean="0"/>
              <a:t>Análisis Financiero</a:t>
            </a:r>
            <a:endParaRPr lang="es-EC" dirty="0"/>
          </a:p>
        </p:txBody>
      </p:sp>
      <p:pic>
        <p:nvPicPr>
          <p:cNvPr id="83970"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6" name="1 Marcador de contenido"/>
          <p:cNvSpPr>
            <a:spLocks noGrp="1"/>
          </p:cNvSpPr>
          <p:nvPr>
            <p:ph idx="1"/>
          </p:nvPr>
        </p:nvSpPr>
        <p:spPr>
          <a:xfrm>
            <a:off x="214313" y="1500188"/>
            <a:ext cx="7715250" cy="590550"/>
          </a:xfrm>
        </p:spPr>
        <p:txBody>
          <a:bodyPr>
            <a:normAutofit fontScale="92500"/>
          </a:bodyPr>
          <a:lstStyle/>
          <a:p>
            <a:pPr marL="365760" indent="-256032" eaLnBrk="1" fontAlgn="auto" hangingPunct="1">
              <a:spcAft>
                <a:spcPts val="0"/>
              </a:spcAft>
              <a:buFont typeface="Wingdings 3"/>
              <a:buChar char=""/>
              <a:defRPr/>
            </a:pPr>
            <a:r>
              <a:rPr lang="es-EC" dirty="0" smtClean="0"/>
              <a:t>Tasa Interna de Retorno y Valor Actual Neto</a:t>
            </a:r>
            <a:endParaRPr lang="es-EC" sz="1800" dirty="0" smtClean="0"/>
          </a:p>
        </p:txBody>
      </p:sp>
      <p:sp>
        <p:nvSpPr>
          <p:cNvPr id="83972" name="8 Rectángulo"/>
          <p:cNvSpPr>
            <a:spLocks noChangeArrowheads="1"/>
          </p:cNvSpPr>
          <p:nvPr/>
        </p:nvSpPr>
        <p:spPr bwMode="auto">
          <a:xfrm>
            <a:off x="571500" y="2928938"/>
            <a:ext cx="7715250" cy="1200150"/>
          </a:xfrm>
          <a:prstGeom prst="rect">
            <a:avLst/>
          </a:prstGeom>
          <a:noFill/>
          <a:ln w="9525">
            <a:noFill/>
            <a:miter lim="800000"/>
            <a:headEnd/>
            <a:tailEnd/>
          </a:ln>
        </p:spPr>
        <p:txBody>
          <a:bodyPr>
            <a:spAutoFit/>
          </a:bodyPr>
          <a:lstStyle/>
          <a:p>
            <a:pPr lvl="1" algn="just">
              <a:buFont typeface="Wingdings" pitchFamily="2" charset="2"/>
              <a:buChar char="Ø"/>
            </a:pPr>
            <a:r>
              <a:rPr lang="es-EC">
                <a:latin typeface="Lucida Sans Unicode" pitchFamily="34" charset="0"/>
              </a:rPr>
              <a:t> VAN :_ Valor del flujo traído al presente, el cual implica la ganancia de 2357,32 sobre la inversión inicial. Nuestro VAN es positivo, lo cual indica que producirá ganancias por encima de la TMAR.</a:t>
            </a:r>
          </a:p>
        </p:txBody>
      </p:sp>
      <p:sp>
        <p:nvSpPr>
          <p:cNvPr id="83973" name="6 Rectángulo"/>
          <p:cNvSpPr>
            <a:spLocks noChangeArrowheads="1"/>
          </p:cNvSpPr>
          <p:nvPr/>
        </p:nvSpPr>
        <p:spPr bwMode="auto">
          <a:xfrm>
            <a:off x="214313" y="2000250"/>
            <a:ext cx="7715250" cy="923925"/>
          </a:xfrm>
          <a:prstGeom prst="rect">
            <a:avLst/>
          </a:prstGeom>
          <a:noFill/>
          <a:ln w="9525">
            <a:noFill/>
            <a:miter lim="800000"/>
            <a:headEnd/>
            <a:tailEnd/>
          </a:ln>
        </p:spPr>
        <p:txBody>
          <a:bodyPr>
            <a:spAutoFit/>
          </a:bodyPr>
          <a:lstStyle/>
          <a:p>
            <a:pPr lvl="1" algn="just">
              <a:buFont typeface="Wingdings" pitchFamily="2" charset="2"/>
              <a:buChar char="Ø"/>
            </a:pPr>
            <a:r>
              <a:rPr lang="es-EC">
                <a:latin typeface="Lucida Sans Unicode" pitchFamily="34" charset="0"/>
              </a:rPr>
              <a:t> TMAR :_ Tasa que representa la rentabilidad mínima exigida por parte del inversor al proyecto, en este caso nuestra tasa es del 19% .</a:t>
            </a:r>
          </a:p>
        </p:txBody>
      </p:sp>
      <p:sp>
        <p:nvSpPr>
          <p:cNvPr id="83974" name="7 Rectángulo"/>
          <p:cNvSpPr>
            <a:spLocks noChangeArrowheads="1"/>
          </p:cNvSpPr>
          <p:nvPr/>
        </p:nvSpPr>
        <p:spPr bwMode="auto">
          <a:xfrm>
            <a:off x="428625" y="4143375"/>
            <a:ext cx="7715250" cy="923925"/>
          </a:xfrm>
          <a:prstGeom prst="rect">
            <a:avLst/>
          </a:prstGeom>
          <a:noFill/>
          <a:ln w="9525">
            <a:noFill/>
            <a:miter lim="800000"/>
            <a:headEnd/>
            <a:tailEnd/>
          </a:ln>
        </p:spPr>
        <p:txBody>
          <a:bodyPr>
            <a:spAutoFit/>
          </a:bodyPr>
          <a:lstStyle/>
          <a:p>
            <a:pPr lvl="1" algn="just">
              <a:buFont typeface="Wingdings" pitchFamily="2" charset="2"/>
              <a:buChar char="Ø"/>
            </a:pPr>
            <a:r>
              <a:rPr lang="es-EC">
                <a:latin typeface="Lucida Sans Unicode" pitchFamily="34" charset="0"/>
              </a:rPr>
              <a:t> TIR :_  Rentabilidad interna del proyecto con la cual el valor actual neto es igual a cero. Nuestra tasa es del 22%</a:t>
            </a:r>
          </a:p>
          <a:p>
            <a:pPr lvl="1"/>
            <a:endParaRPr lang="es-EC">
              <a:latin typeface="Lucida Sans Unicode" pitchFamily="34" charset="0"/>
            </a:endParaRPr>
          </a:p>
        </p:txBody>
      </p:sp>
      <p:grpSp>
        <p:nvGrpSpPr>
          <p:cNvPr id="83975" name="23 Grupo"/>
          <p:cNvGrpSpPr>
            <a:grpSpLocks/>
          </p:cNvGrpSpPr>
          <p:nvPr/>
        </p:nvGrpSpPr>
        <p:grpSpPr bwMode="auto">
          <a:xfrm>
            <a:off x="2643188" y="5143500"/>
            <a:ext cx="3429000" cy="1428750"/>
            <a:chOff x="5286380" y="5143512"/>
            <a:chExt cx="3429024" cy="1428760"/>
          </a:xfrm>
        </p:grpSpPr>
        <p:sp>
          <p:nvSpPr>
            <p:cNvPr id="10" name="9 Elipse"/>
            <p:cNvSpPr/>
            <p:nvPr/>
          </p:nvSpPr>
          <p:spPr>
            <a:xfrm>
              <a:off x="5286380" y="5143512"/>
              <a:ext cx="3429024" cy="142876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dirty="0"/>
            </a:p>
          </p:txBody>
        </p:sp>
        <p:sp>
          <p:nvSpPr>
            <p:cNvPr id="11" name="10 Elipse"/>
            <p:cNvSpPr/>
            <p:nvPr/>
          </p:nvSpPr>
          <p:spPr>
            <a:xfrm>
              <a:off x="5857884" y="5929331"/>
              <a:ext cx="785817"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sz="1200" dirty="0"/>
                <a:t>19%</a:t>
              </a:r>
            </a:p>
          </p:txBody>
        </p:sp>
        <p:sp>
          <p:nvSpPr>
            <p:cNvPr id="12" name="11 Elipse"/>
            <p:cNvSpPr/>
            <p:nvPr/>
          </p:nvSpPr>
          <p:spPr>
            <a:xfrm>
              <a:off x="7143768" y="5929331"/>
              <a:ext cx="114300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sz="1100" dirty="0"/>
                <a:t>2357,32</a:t>
              </a:r>
            </a:p>
          </p:txBody>
        </p:sp>
        <p:sp>
          <p:nvSpPr>
            <p:cNvPr id="13" name="12 Rectángulo redondeado"/>
            <p:cNvSpPr/>
            <p:nvPr/>
          </p:nvSpPr>
          <p:spPr>
            <a:xfrm>
              <a:off x="6572264" y="5286388"/>
              <a:ext cx="714380" cy="500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dirty="0"/>
                <a:t>TIR</a:t>
              </a:r>
            </a:p>
          </p:txBody>
        </p:sp>
        <p:cxnSp>
          <p:nvCxnSpPr>
            <p:cNvPr id="15" name="14 Conector recto de flecha"/>
            <p:cNvCxnSpPr>
              <a:stCxn id="13" idx="1"/>
              <a:endCxn id="11" idx="0"/>
            </p:cNvCxnSpPr>
            <p:nvPr/>
          </p:nvCxnSpPr>
          <p:spPr>
            <a:xfrm rot="10800000" flipV="1">
              <a:off x="6251587" y="5535628"/>
              <a:ext cx="320677" cy="393703"/>
            </a:xfrm>
            <a:prstGeom prst="straightConnector1">
              <a:avLst/>
            </a:prstGeom>
            <a:ln w="222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3" idx="3"/>
            </p:cNvCxnSpPr>
            <p:nvPr/>
          </p:nvCxnSpPr>
          <p:spPr>
            <a:xfrm>
              <a:off x="7286644" y="5537215"/>
              <a:ext cx="500065" cy="392116"/>
            </a:xfrm>
            <a:prstGeom prst="straightConnector1">
              <a:avLst/>
            </a:prstGeom>
            <a:ln w="222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Grp="1" noChangeAspect="1" noChangeArrowheads="1"/>
          </p:cNvPicPr>
          <p:nvPr>
            <p:ph idx="1"/>
          </p:nvPr>
        </p:nvPicPr>
        <p:blipFill>
          <a:blip r:embed="rId2" cstate="print"/>
          <a:srcRect/>
          <a:stretch>
            <a:fillRect/>
          </a:stretch>
        </p:blipFill>
        <p:spPr>
          <a:xfrm>
            <a:off x="1214438" y="357188"/>
            <a:ext cx="7572375" cy="578802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2428892" cy="1143000"/>
          </a:xfrm>
        </p:spPr>
        <p:txBody>
          <a:bodyPr/>
          <a:lstStyle/>
          <a:p>
            <a:r>
              <a:rPr lang="es-EC" dirty="0" smtClean="0"/>
              <a:t>Precio</a:t>
            </a:r>
            <a:endParaRPr lang="es-EC" dirty="0"/>
          </a:p>
        </p:txBody>
      </p:sp>
      <p:pic>
        <p:nvPicPr>
          <p:cNvPr id="5" name="Picture 6"/>
          <p:cNvPicPr>
            <a:picLocks noChangeAspect="1" noChangeArrowheads="1"/>
          </p:cNvPicPr>
          <p:nvPr/>
        </p:nvPicPr>
        <p:blipFill>
          <a:blip r:embed="rId2" cstate="print"/>
          <a:srcRect/>
          <a:stretch>
            <a:fillRect/>
          </a:stretch>
        </p:blipFill>
        <p:spPr bwMode="auto">
          <a:xfrm>
            <a:off x="7500958" y="357166"/>
            <a:ext cx="1190628" cy="982268"/>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85918" y="1000108"/>
            <a:ext cx="5929354" cy="35683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933818" y="4786322"/>
            <a:ext cx="4638710" cy="1724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Calculo Nutricional</a:t>
            </a:r>
            <a:endParaRPr lang="es-EC" dirty="0"/>
          </a:p>
        </p:txBody>
      </p:sp>
      <p:pic>
        <p:nvPicPr>
          <p:cNvPr id="86018" name="Picture 2"/>
          <p:cNvPicPr>
            <a:picLocks noGrp="1" noChangeAspect="1" noChangeArrowheads="1"/>
          </p:cNvPicPr>
          <p:nvPr>
            <p:ph idx="1"/>
          </p:nvPr>
        </p:nvPicPr>
        <p:blipFill>
          <a:blip r:embed="rId2" cstate="print"/>
          <a:srcRect/>
          <a:stretch>
            <a:fillRect/>
          </a:stretch>
        </p:blipFill>
        <p:spPr bwMode="auto">
          <a:xfrm>
            <a:off x="1285852" y="1214422"/>
            <a:ext cx="6549091" cy="4525962"/>
          </a:xfrm>
          <a:prstGeom prst="rect">
            <a:avLst/>
          </a:prstGeom>
          <a:noFill/>
          <a:ln w="9525">
            <a:noFill/>
            <a:miter lim="800000"/>
            <a:headEnd/>
            <a:tailEnd/>
          </a:ln>
          <a:effec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normAutofit/>
          </a:bodyPr>
          <a:lstStyle/>
          <a:p>
            <a:pPr eaLnBrk="1" fontAlgn="auto" hangingPunct="1">
              <a:spcAft>
                <a:spcPts val="0"/>
              </a:spcAft>
              <a:defRPr/>
            </a:pPr>
            <a:r>
              <a:rPr lang="es-EC" dirty="0" smtClean="0"/>
              <a:t>Conclusiones</a:t>
            </a:r>
            <a:endParaRPr lang="es-EC" dirty="0"/>
          </a:p>
        </p:txBody>
      </p:sp>
      <p:pic>
        <p:nvPicPr>
          <p:cNvPr id="82946" name="Picture 6"/>
          <p:cNvPicPr>
            <a:picLocks noChangeAspect="1" noChangeArrowheads="1"/>
          </p:cNvPicPr>
          <p:nvPr/>
        </p:nvPicPr>
        <p:blipFill>
          <a:blip r:embed="rId3" cstate="print"/>
          <a:srcRect/>
          <a:stretch>
            <a:fillRect/>
          </a:stretch>
        </p:blipFill>
        <p:spPr bwMode="auto">
          <a:xfrm>
            <a:off x="7500938" y="357188"/>
            <a:ext cx="1190625" cy="982662"/>
          </a:xfrm>
          <a:prstGeom prst="rect">
            <a:avLst/>
          </a:prstGeom>
          <a:noFill/>
          <a:ln w="9525">
            <a:noFill/>
            <a:miter lim="800000"/>
            <a:headEnd/>
            <a:tailEnd/>
          </a:ln>
        </p:spPr>
      </p:pic>
      <p:sp>
        <p:nvSpPr>
          <p:cNvPr id="82947" name="1 Marcador de contenido"/>
          <p:cNvSpPr>
            <a:spLocks noGrp="1"/>
          </p:cNvSpPr>
          <p:nvPr>
            <p:ph idx="1"/>
          </p:nvPr>
        </p:nvSpPr>
        <p:spPr>
          <a:xfrm>
            <a:off x="214312" y="1500188"/>
            <a:ext cx="8286777" cy="5214960"/>
          </a:xfrm>
        </p:spPr>
        <p:txBody>
          <a:bodyPr/>
          <a:lstStyle/>
          <a:p>
            <a:pPr lvl="0"/>
            <a:r>
              <a:rPr lang="es-EC" sz="1800" dirty="0" smtClean="0"/>
              <a:t>El producto está en una etapa de introducción dentro del ciclo de vida, lo que conlleva a realizar actividades para dar a conocer el producto.</a:t>
            </a:r>
          </a:p>
          <a:p>
            <a:pPr>
              <a:buNone/>
            </a:pPr>
            <a:endParaRPr lang="es-EC" sz="1800" dirty="0" smtClean="0"/>
          </a:p>
          <a:p>
            <a:pPr lvl="0"/>
            <a:r>
              <a:rPr lang="es-EC" sz="1800" dirty="0" smtClean="0"/>
              <a:t>Conforme a la investigación de mercado realizada, el tipo de distribución a emplear es la Distribución Selectiva a través de un número reducido de distribuidores: </a:t>
            </a:r>
            <a:r>
              <a:rPr lang="es-EC" sz="1800" dirty="0" err="1" smtClean="0"/>
              <a:t>Supermaxi</a:t>
            </a:r>
            <a:r>
              <a:rPr lang="es-EC" sz="1800" dirty="0" smtClean="0"/>
              <a:t> y Mi Comisariato, </a:t>
            </a:r>
          </a:p>
          <a:p>
            <a:pPr>
              <a:buNone/>
            </a:pPr>
            <a:r>
              <a:rPr lang="es-EC" sz="1800" dirty="0" smtClean="0"/>
              <a:t> </a:t>
            </a:r>
          </a:p>
          <a:p>
            <a:r>
              <a:rPr lang="es-EC" sz="1800" dirty="0" smtClean="0"/>
              <a:t>Las materias primas serán adquiridas en el Mercado de Transferencias de la ciudad de Guayaquil, para optimizar costos. Los materiales de envase y empaque serán comprados proveedores locales.</a:t>
            </a:r>
          </a:p>
          <a:p>
            <a:pPr lvl="0"/>
            <a:endParaRPr lang="es-EC" sz="1800" dirty="0" smtClean="0"/>
          </a:p>
          <a:p>
            <a:pPr lvl="0" eaLnBrk="1" hangingPunct="1"/>
            <a:r>
              <a:rPr lang="es-EC" sz="1800" dirty="0" smtClean="0"/>
              <a:t>La planta debe tener un área mínimo 50 m2 de  debido a serán instalados equipos.</a:t>
            </a:r>
          </a:p>
          <a:p>
            <a:pPr eaLnBrk="1" hangingPunct="1"/>
            <a:endParaRPr lang="es-EC" sz="1800" dirty="0" smtClean="0"/>
          </a:p>
        </p:txBody>
      </p:sp>
      <p:sp>
        <p:nvSpPr>
          <p:cNvPr id="82948" name="8 Rectángulo"/>
          <p:cNvSpPr>
            <a:spLocks noChangeArrowheads="1"/>
          </p:cNvSpPr>
          <p:nvPr/>
        </p:nvSpPr>
        <p:spPr bwMode="auto">
          <a:xfrm>
            <a:off x="714375" y="2643188"/>
            <a:ext cx="7715250" cy="369332"/>
          </a:xfrm>
          <a:prstGeom prst="rect">
            <a:avLst/>
          </a:prstGeom>
          <a:noFill/>
          <a:ln w="9525">
            <a:noFill/>
            <a:miter lim="800000"/>
            <a:headEnd/>
            <a:tailEnd/>
          </a:ln>
        </p:spPr>
        <p:txBody>
          <a:bodyPr>
            <a:spAutoFit/>
          </a:bodyPr>
          <a:lstStyle/>
          <a:p>
            <a:pPr lvl="1" algn="just"/>
            <a:endParaRPr lang="es-EC" dirty="0">
              <a:latin typeface="Lucida Sans Unicode"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normAutofit/>
          </a:bodyPr>
          <a:lstStyle/>
          <a:p>
            <a:pPr eaLnBrk="1" fontAlgn="auto" hangingPunct="1">
              <a:spcAft>
                <a:spcPts val="0"/>
              </a:spcAft>
              <a:defRPr/>
            </a:pPr>
            <a:r>
              <a:rPr lang="es-EC" dirty="0" smtClean="0"/>
              <a:t>Conclusiones</a:t>
            </a:r>
            <a:endParaRPr lang="es-EC" dirty="0"/>
          </a:p>
        </p:txBody>
      </p:sp>
      <p:pic>
        <p:nvPicPr>
          <p:cNvPr id="82946"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2947" name="1 Marcador de contenido"/>
          <p:cNvSpPr>
            <a:spLocks noGrp="1"/>
          </p:cNvSpPr>
          <p:nvPr>
            <p:ph idx="1"/>
          </p:nvPr>
        </p:nvSpPr>
        <p:spPr>
          <a:xfrm>
            <a:off x="285720" y="1357298"/>
            <a:ext cx="8286777" cy="4500594"/>
          </a:xfrm>
        </p:spPr>
        <p:txBody>
          <a:bodyPr/>
          <a:lstStyle/>
          <a:p>
            <a:pPr lvl="0"/>
            <a:endParaRPr lang="es-EC" sz="1800" dirty="0" smtClean="0"/>
          </a:p>
          <a:p>
            <a:pPr lvl="0"/>
            <a:r>
              <a:rPr lang="es-EC" sz="1800" dirty="0" smtClean="0"/>
              <a:t>Mediante el estudio financiero se determinó que el VAN de los kits para ingredientes que se pretende fabricar es de $2,357.32, con lo que concluimos que el proyecto es factible. </a:t>
            </a:r>
          </a:p>
          <a:p>
            <a:endParaRPr lang="es-EC" sz="1800" dirty="0" smtClean="0"/>
          </a:p>
          <a:p>
            <a:pPr lvl="0"/>
            <a:r>
              <a:rPr lang="es-EC" sz="1800" dirty="0" smtClean="0"/>
              <a:t>La TIR resultante del estudio financiero del proyecto es de 22%, que comparada con la TMAR de 19% que se considera para inversiones en el sector de alimentos, nos indica la factibilidad económica del mismo. </a:t>
            </a:r>
          </a:p>
          <a:p>
            <a:pPr lvl="0"/>
            <a:endParaRPr lang="es-EC" sz="1800" dirty="0" smtClean="0"/>
          </a:p>
          <a:p>
            <a:r>
              <a:rPr lang="es-EC" sz="1800" dirty="0" smtClean="0"/>
              <a:t> Para iniciar este proyecto el capital propio con el que cuentan los socios es del  70% del monto requerido, siendo el 30% restante financiado mediante una solicitud de préstamo a cinco años plazo en el Banco de Guayaquil, a una tasa efectiva anual del 12,00%,</a:t>
            </a:r>
          </a:p>
          <a:p>
            <a:endParaRPr lang="es-EC" sz="1800" dirty="0" smtClean="0"/>
          </a:p>
          <a:p>
            <a:pPr eaLnBrk="1" hangingPunct="1"/>
            <a:endParaRPr lang="es-EC" sz="1800" dirty="0" smtClean="0"/>
          </a:p>
        </p:txBody>
      </p:sp>
      <p:sp>
        <p:nvSpPr>
          <p:cNvPr id="82948" name="8 Rectángulo"/>
          <p:cNvSpPr>
            <a:spLocks noChangeArrowheads="1"/>
          </p:cNvSpPr>
          <p:nvPr/>
        </p:nvSpPr>
        <p:spPr bwMode="auto">
          <a:xfrm>
            <a:off x="714375" y="2643188"/>
            <a:ext cx="7715250" cy="369332"/>
          </a:xfrm>
          <a:prstGeom prst="rect">
            <a:avLst/>
          </a:prstGeom>
          <a:noFill/>
          <a:ln w="9525">
            <a:noFill/>
            <a:miter lim="800000"/>
            <a:headEnd/>
            <a:tailEnd/>
          </a:ln>
        </p:spPr>
        <p:txBody>
          <a:bodyPr>
            <a:spAutoFit/>
          </a:bodyPr>
          <a:lstStyle/>
          <a:p>
            <a:pPr lvl="1" algn="just"/>
            <a:endParaRPr lang="es-EC" dirty="0">
              <a:latin typeface="Lucida Sans Unicode"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7158" y="285728"/>
            <a:ext cx="8229600" cy="1143000"/>
          </a:xfrm>
        </p:spPr>
        <p:txBody>
          <a:bodyPr>
            <a:normAutofit/>
          </a:bodyPr>
          <a:lstStyle/>
          <a:p>
            <a:pPr eaLnBrk="1" fontAlgn="auto" hangingPunct="1">
              <a:spcAft>
                <a:spcPts val="0"/>
              </a:spcAft>
              <a:defRPr/>
            </a:pPr>
            <a:r>
              <a:rPr lang="es-EC" dirty="0" smtClean="0"/>
              <a:t>Recomendaciones</a:t>
            </a:r>
            <a:endParaRPr lang="es-EC" dirty="0"/>
          </a:p>
        </p:txBody>
      </p:sp>
      <p:pic>
        <p:nvPicPr>
          <p:cNvPr id="82946"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
        <p:nvSpPr>
          <p:cNvPr id="82947" name="1 Marcador de contenido"/>
          <p:cNvSpPr>
            <a:spLocks noGrp="1"/>
          </p:cNvSpPr>
          <p:nvPr>
            <p:ph idx="1"/>
          </p:nvPr>
        </p:nvSpPr>
        <p:spPr>
          <a:xfrm>
            <a:off x="285720" y="1357298"/>
            <a:ext cx="8286777" cy="4500594"/>
          </a:xfrm>
        </p:spPr>
        <p:txBody>
          <a:bodyPr/>
          <a:lstStyle/>
          <a:p>
            <a:endParaRPr lang="es-EC" sz="1800" dirty="0" smtClean="0"/>
          </a:p>
          <a:p>
            <a:pPr lvl="0"/>
            <a:r>
              <a:rPr lang="es-EC" sz="1800" dirty="0" smtClean="0"/>
              <a:t>Se recomienda realizar una investigación de mercado a nivel de distribuidores, a través de un </a:t>
            </a:r>
            <a:r>
              <a:rPr lang="es-EC" sz="1800" dirty="0" err="1" smtClean="0"/>
              <a:t>Focus</a:t>
            </a:r>
            <a:r>
              <a:rPr lang="es-EC" sz="1800" dirty="0" smtClean="0"/>
              <a:t> </a:t>
            </a:r>
            <a:r>
              <a:rPr lang="es-EC" sz="1800" dirty="0" err="1" smtClean="0"/>
              <a:t>Group</a:t>
            </a:r>
            <a:r>
              <a:rPr lang="es-EC" sz="1800" dirty="0" smtClean="0"/>
              <a:t>, con la finalidad de obtener información más detallada y precisa sobre la situación del distribuidor potencial. </a:t>
            </a:r>
          </a:p>
          <a:p>
            <a:pPr lvl="0"/>
            <a:endParaRPr lang="es-EC" sz="1800" dirty="0" smtClean="0"/>
          </a:p>
          <a:p>
            <a:r>
              <a:rPr lang="es-EC" sz="1800" dirty="0" smtClean="0"/>
              <a:t> Finalmente se sugiere que el proyecto de fabricación de kit de ingredientes para comidas típicas sea llevado a cabo debido a las condiciones de factibilidad económica y de mercado que se han determinado en el presente estudio.</a:t>
            </a:r>
          </a:p>
          <a:p>
            <a:endParaRPr lang="es-EC" sz="1800" dirty="0" smtClean="0"/>
          </a:p>
          <a:p>
            <a:pPr lvl="0"/>
            <a:r>
              <a:rPr lang="es-EC" sz="1800" dirty="0" smtClean="0"/>
              <a:t>Se recomienda revisar una política apropiada de crédito para los distribuidores, en este caso para </a:t>
            </a:r>
            <a:r>
              <a:rPr lang="es-EC" sz="1800" dirty="0" err="1" smtClean="0"/>
              <a:t>Supermaxi</a:t>
            </a:r>
            <a:r>
              <a:rPr lang="es-EC" sz="1800" dirty="0" smtClean="0"/>
              <a:t> y Mi Comisariato. </a:t>
            </a:r>
          </a:p>
          <a:p>
            <a:pPr lvl="0"/>
            <a:endParaRPr lang="es-EC" sz="18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4" name="2 Marcador de contenido"/>
          <p:cNvSpPr>
            <a:spLocks noGrp="1"/>
          </p:cNvSpPr>
          <p:nvPr>
            <p:ph idx="1"/>
          </p:nvPr>
        </p:nvSpPr>
        <p:spPr>
          <a:xfrm>
            <a:off x="1142977" y="2482850"/>
            <a:ext cx="6453212" cy="1589088"/>
          </a:xfrm>
        </p:spPr>
        <p:txBody>
          <a:bodyPr/>
          <a:lstStyle/>
          <a:p>
            <a:pPr eaLnBrk="1" hangingPunct="1">
              <a:buFont typeface="Wingdings 2" pitchFamily="18" charset="2"/>
              <a:buNone/>
            </a:pPr>
            <a:r>
              <a:rPr lang="es-EC" sz="8800" b="1" i="1" dirty="0" smtClean="0"/>
              <a:t>¡GRACIAS!</a:t>
            </a:r>
          </a:p>
        </p:txBody>
      </p:sp>
      <p:pic>
        <p:nvPicPr>
          <p:cNvPr id="5" name="Picture 6"/>
          <p:cNvPicPr>
            <a:picLocks noChangeAspect="1" noChangeArrowheads="1"/>
          </p:cNvPicPr>
          <p:nvPr/>
        </p:nvPicPr>
        <p:blipFill>
          <a:blip r:embed="rId2"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19465" name="Picture 2"/>
          <p:cNvPicPr>
            <a:picLocks noChangeAspect="1" noChangeArrowheads="1"/>
          </p:cNvPicPr>
          <p:nvPr/>
        </p:nvPicPr>
        <p:blipFill>
          <a:blip r:embed="rId3" cstate="print"/>
          <a:srcRect/>
          <a:stretch>
            <a:fillRect/>
          </a:stretch>
        </p:blipFill>
        <p:spPr bwMode="auto">
          <a:xfrm>
            <a:off x="500063" y="1357313"/>
            <a:ext cx="5357812" cy="2759075"/>
          </a:xfrm>
          <a:prstGeom prst="rect">
            <a:avLst/>
          </a:prstGeom>
          <a:noFill/>
          <a:ln w="9525">
            <a:noFill/>
            <a:miter lim="800000"/>
            <a:headEnd/>
            <a:tailEnd/>
          </a:ln>
        </p:spPr>
      </p:pic>
      <p:pic>
        <p:nvPicPr>
          <p:cNvPr id="19466" name="Picture 6"/>
          <p:cNvPicPr>
            <a:picLocks noChangeAspect="1" noChangeArrowheads="1"/>
          </p:cNvPicPr>
          <p:nvPr/>
        </p:nvPicPr>
        <p:blipFill>
          <a:blip r:embed="rId4" cstate="print"/>
          <a:srcRect/>
          <a:stretch>
            <a:fillRect/>
          </a:stretch>
        </p:blipFill>
        <p:spPr bwMode="auto">
          <a:xfrm>
            <a:off x="7500938" y="357188"/>
            <a:ext cx="1190625" cy="982662"/>
          </a:xfrm>
          <a:prstGeom prst="rect">
            <a:avLst/>
          </a:prstGeom>
          <a:noFill/>
          <a:ln w="9525">
            <a:noFill/>
            <a:miter lim="800000"/>
            <a:headEnd/>
            <a:tailEnd/>
          </a:ln>
        </p:spPr>
      </p:pic>
      <p:graphicFrame>
        <p:nvGraphicFramePr>
          <p:cNvPr id="19463" name="Object 7"/>
          <p:cNvGraphicFramePr>
            <a:graphicFrameLocks noChangeAspect="1"/>
          </p:cNvGraphicFramePr>
          <p:nvPr/>
        </p:nvGraphicFramePr>
        <p:xfrm>
          <a:off x="3348038" y="4116388"/>
          <a:ext cx="5040312" cy="2352675"/>
        </p:xfrm>
        <a:graphic>
          <a:graphicData uri="http://schemas.openxmlformats.org/presentationml/2006/ole">
            <p:oleObj spid="_x0000_s19463" name="Chart" r:id="rId5" imgW="4610290" imgH="2247710"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20482" name="Picture 2"/>
          <p:cNvPicPr>
            <a:picLocks noChangeAspect="1" noChangeArrowheads="1"/>
          </p:cNvPicPr>
          <p:nvPr/>
        </p:nvPicPr>
        <p:blipFill>
          <a:blip r:embed="rId2" cstate="print"/>
          <a:srcRect/>
          <a:stretch>
            <a:fillRect/>
          </a:stretch>
        </p:blipFill>
        <p:spPr bwMode="auto">
          <a:xfrm>
            <a:off x="571500" y="1285875"/>
            <a:ext cx="5143500" cy="2720975"/>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540125" y="4002088"/>
            <a:ext cx="5175250" cy="2713037"/>
          </a:xfrm>
          <a:prstGeom prst="rect">
            <a:avLst/>
          </a:prstGeom>
          <a:noFill/>
          <a:ln w="9525">
            <a:noFill/>
            <a:miter lim="800000"/>
            <a:headEnd/>
            <a:tailEnd/>
          </a:ln>
        </p:spPr>
      </p:pic>
      <p:pic>
        <p:nvPicPr>
          <p:cNvPr id="20484" name="Picture 6"/>
          <p:cNvPicPr>
            <a:picLocks noChangeAspect="1" noChangeArrowheads="1"/>
          </p:cNvPicPr>
          <p:nvPr/>
        </p:nvPicPr>
        <p:blipFill>
          <a:blip r:embed="rId4"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r>
              <a:rPr lang="es-ES" dirty="0" smtClean="0"/>
              <a:t>Investigación de Mercado</a:t>
            </a:r>
            <a:endParaRPr lang="es-EC" dirty="0"/>
          </a:p>
        </p:txBody>
      </p:sp>
      <p:pic>
        <p:nvPicPr>
          <p:cNvPr id="21506" name="Imagen 13"/>
          <p:cNvPicPr>
            <a:picLocks noChangeAspect="1" noChangeArrowheads="1"/>
          </p:cNvPicPr>
          <p:nvPr/>
        </p:nvPicPr>
        <p:blipFill>
          <a:blip r:embed="rId2" cstate="print"/>
          <a:srcRect/>
          <a:stretch>
            <a:fillRect/>
          </a:stretch>
        </p:blipFill>
        <p:spPr bwMode="auto">
          <a:xfrm>
            <a:off x="571500" y="1500188"/>
            <a:ext cx="4824413" cy="2428875"/>
          </a:xfrm>
          <a:prstGeom prst="rect">
            <a:avLst/>
          </a:prstGeom>
          <a:solidFill>
            <a:srgbClr val="000000"/>
          </a:solid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3551238" y="4019550"/>
            <a:ext cx="4878387" cy="2552700"/>
          </a:xfrm>
          <a:prstGeom prst="rect">
            <a:avLst/>
          </a:prstGeom>
          <a:noFill/>
          <a:ln w="9525">
            <a:noFill/>
            <a:miter lim="800000"/>
            <a:headEnd/>
            <a:tailEnd/>
          </a:ln>
        </p:spPr>
      </p:pic>
      <p:pic>
        <p:nvPicPr>
          <p:cNvPr id="21508" name="Picture 6"/>
          <p:cNvPicPr>
            <a:picLocks noChangeAspect="1" noChangeArrowheads="1"/>
          </p:cNvPicPr>
          <p:nvPr/>
        </p:nvPicPr>
        <p:blipFill>
          <a:blip r:embed="rId4" cstate="print"/>
          <a:srcRect/>
          <a:stretch>
            <a:fillRect/>
          </a:stretch>
        </p:blipFill>
        <p:spPr bwMode="auto">
          <a:xfrm>
            <a:off x="7500938" y="357188"/>
            <a:ext cx="1190625"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868</TotalTime>
  <Words>2768</Words>
  <Application>Microsoft Office PowerPoint</Application>
  <PresentationFormat>Presentación en pantalla (4:3)</PresentationFormat>
  <Paragraphs>597</Paragraphs>
  <Slides>68</Slides>
  <Notes>1</Notes>
  <HiddenSlides>2</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3</vt:i4>
      </vt:variant>
      <vt:variant>
        <vt:lpstr>Títulos de diapositiva</vt:lpstr>
      </vt:variant>
      <vt:variant>
        <vt:i4>68</vt:i4>
      </vt:variant>
    </vt:vector>
  </HeadingPairs>
  <TitlesOfParts>
    <vt:vector size="83" baseType="lpstr">
      <vt:lpstr>Arial</vt:lpstr>
      <vt:lpstr>Lucida Sans Unicode</vt:lpstr>
      <vt:lpstr>Wingdings 3</vt:lpstr>
      <vt:lpstr>Verdana</vt:lpstr>
      <vt:lpstr>Wingdings 2</vt:lpstr>
      <vt:lpstr>Calibri</vt:lpstr>
      <vt:lpstr>Times New Roman</vt:lpstr>
      <vt:lpstr>Monotype Corsiva</vt:lpstr>
      <vt:lpstr>Brush Script MT</vt:lpstr>
      <vt:lpstr>Wingdings</vt:lpstr>
      <vt:lpstr>Arial Narrow</vt:lpstr>
      <vt:lpstr>Concurrencia</vt:lpstr>
      <vt:lpstr>Chart</vt:lpstr>
      <vt:lpstr>Documento</vt:lpstr>
      <vt:lpstr>Documento de Microsoft Office Word</vt:lpstr>
      <vt:lpstr>  Kits de Comidas Típicas Ecuatorianas  </vt:lpstr>
      <vt:lpstr>Introducción</vt:lpstr>
      <vt:lpstr>Planteamiento del Problema</vt:lpstr>
      <vt:lpstr>Investigación de Mercado</vt:lpstr>
      <vt:lpstr>Investigación de Mercado</vt:lpstr>
      <vt:lpstr>Investigación de Mercado</vt:lpstr>
      <vt:lpstr>Investigación de Mercado</vt:lpstr>
      <vt:lpstr>Investigación de Mercado</vt:lpstr>
      <vt:lpstr>Investigación de Mercado</vt:lpstr>
      <vt:lpstr>Investigación de Mercado</vt:lpstr>
      <vt:lpstr>Investigación de Mercado</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Plan de Marketing</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Estudio Técnico</vt:lpstr>
      <vt:lpstr>Análisis Financiero</vt:lpstr>
      <vt:lpstr>Análisis Financiero</vt:lpstr>
      <vt:lpstr>Diapositiva 52</vt:lpstr>
      <vt:lpstr>Análisis Financiero</vt:lpstr>
      <vt:lpstr>Análisis Financiero</vt:lpstr>
      <vt:lpstr>Análisis Financiero</vt:lpstr>
      <vt:lpstr>Análisis Financiero</vt:lpstr>
      <vt:lpstr>Análisis Financiero</vt:lpstr>
      <vt:lpstr>Análisis Financiero</vt:lpstr>
      <vt:lpstr>Ingresos</vt:lpstr>
      <vt:lpstr>Análisis Financiero</vt:lpstr>
      <vt:lpstr>Análisis Financiero</vt:lpstr>
      <vt:lpstr>Diapositiva 62</vt:lpstr>
      <vt:lpstr>Precio</vt:lpstr>
      <vt:lpstr>Calculo Nutricional</vt:lpstr>
      <vt:lpstr>Conclusiones</vt:lpstr>
      <vt:lpstr>Conclusiones</vt:lpstr>
      <vt:lpstr>Recomendaciones</vt:lpstr>
      <vt:lpstr>Diapositiva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XAVIER</dc:creator>
  <cp:lastModifiedBy>XAVIER</cp:lastModifiedBy>
  <cp:revision>154</cp:revision>
  <dcterms:created xsi:type="dcterms:W3CDTF">2010-02-21T02:18:54Z</dcterms:created>
  <dcterms:modified xsi:type="dcterms:W3CDTF">2010-02-24T15:43:50Z</dcterms:modified>
</cp:coreProperties>
</file>