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02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3" r:id="rId44"/>
    <p:sldId id="282" r:id="rId45"/>
    <p:sldId id="301" r:id="rId46"/>
    <p:sldId id="300" r:id="rId47"/>
  </p:sldIdLst>
  <p:sldSz cx="9144000" cy="6858000" type="screen4x3"/>
  <p:notesSz cx="6858000" cy="9144000"/>
  <p:defaultTextStyle>
    <a:defPPr>
      <a:defRPr lang="es-EC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76" autoAdjust="0"/>
    <p:restoredTop sz="93500" autoAdjust="0"/>
  </p:normalViewPr>
  <p:slideViewPr>
    <p:cSldViewPr>
      <p:cViewPr varScale="1">
        <p:scale>
          <a:sx n="94" d="100"/>
          <a:sy n="94" d="100"/>
        </p:scale>
        <p:origin x="-4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B6CCC4B-70BE-4EEA-951E-FEF8BDC8EEB9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C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DCA37C0-60F9-4227-8D1D-5FD9B148E43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01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1AA4A6-1CDC-43A9-ADAA-B8E43BABC103}" type="slidenum">
              <a:rPr lang="es-EC" smtClean="0"/>
              <a:pPr/>
              <a:t>45</a:t>
            </a:fld>
            <a:endParaRPr lang="es-EC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7DA46-0FFF-4D04-8AF6-81787B9B2E06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E4672-723E-429F-B478-264F89674A2C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B18A9-5166-43D6-A3A4-0DDA29A22479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E8600-EE4C-41AE-91DF-50D3A635F2A4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DE461-D247-4557-BF35-1897ABFBD23D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67473-4BB4-45A9-9BAA-50E07942ACC2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54CF8-E48C-4E69-BEA4-264B42F00F2E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9F5F-67FE-4A99-822D-0D2D12BD9994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42E5A-A05A-4F86-8DC1-365061E3B27E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21CC-31B7-4933-9360-C5762E009CC4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EE336-5A0B-4FDA-8BD5-411212131E4F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606C2-AA3A-48CE-9A75-626367507E38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47D6B-0BCD-4AE5-A5E9-71D04F34059A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C1F96-B0F9-43C1-88F4-5C6CDF7A63CF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3E08F-5C58-4AA0-80F5-80EB5CBE40C7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5CCD-A00F-489F-A1BB-3418D0A3798B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F2875-2C34-4E07-BF44-80A5719FD107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66D3F-0C87-41FF-8682-DB78F6B62406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4384-8930-46FC-BB4F-956F2CE64BE8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8C07E-643C-4169-BD94-52B5F22C8B98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DB373-9025-4001-8F58-6B02065EA726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084AC-F4B6-4441-BEE5-6BF4FAEC12DE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EC" smtClean="0"/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B8DC68-28B1-476D-A9EF-0AA7E16D1FC0}" type="datetimeFigureOut">
              <a:rPr lang="es-EC"/>
              <a:pPr>
                <a:defRPr/>
              </a:pPr>
              <a:t>15/06/2010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C4B7FA-3BFB-4761-9EEF-34666EB805FC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Office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57158" y="428604"/>
            <a:ext cx="8493600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ESCUELA</a:t>
            </a:r>
            <a:r>
              <a:rPr lang="es-E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s-ES" sz="40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SUPERIOR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POLITECNICA DEL LITORAL</a:t>
            </a:r>
          </a:p>
        </p:txBody>
      </p:sp>
      <p:pic>
        <p:nvPicPr>
          <p:cNvPr id="3075" name="Picture 2" descr="http://www.msia.espol.edu.ec/images/logo_fie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2643188"/>
            <a:ext cx="250031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500034" y="5000636"/>
            <a:ext cx="835824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INGENIERÍA EN ELECTRÓNICA Y TELECOMUNICACIONES </a:t>
            </a:r>
            <a:endParaRPr lang="es-ES" sz="2800" b="1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8 Imagen" descr="diapositiva.jpg"/>
          <p:cNvPicPr>
            <a:picLocks noChangeAspect="1"/>
          </p:cNvPicPr>
          <p:nvPr/>
        </p:nvPicPr>
        <p:blipFill>
          <a:blip r:embed="rId2"/>
          <a:srcRect t="5931" b="5103"/>
          <a:stretch>
            <a:fillRect/>
          </a:stretch>
        </p:blipFill>
        <p:spPr bwMode="auto">
          <a:xfrm>
            <a:off x="2071688" y="357188"/>
            <a:ext cx="6929437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285720" y="214290"/>
            <a:ext cx="2643206" cy="7143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40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DISEÑO</a:t>
            </a:r>
            <a:endParaRPr lang="es-ES" sz="4000" b="1" spc="300" dirty="0">
              <a:ln w="11430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3286116" y="357166"/>
            <a:ext cx="307183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proveedores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0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03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latin typeface="Calibri" pitchFamily="34" charset="0"/>
            </a:endParaRPr>
          </a:p>
        </p:txBody>
      </p:sp>
      <p:graphicFrame>
        <p:nvGraphicFramePr>
          <p:cNvPr id="1026" name="Object 15"/>
          <p:cNvGraphicFramePr>
            <a:graphicFrameLocks noChangeAspect="1"/>
          </p:cNvGraphicFramePr>
          <p:nvPr/>
        </p:nvGraphicFramePr>
        <p:xfrm>
          <a:off x="214313" y="1428750"/>
          <a:ext cx="8782050" cy="4071938"/>
        </p:xfrm>
        <a:graphic>
          <a:graphicData uri="http://schemas.openxmlformats.org/presentationml/2006/ole">
            <p:oleObj spid="_x0000_s1026" name="Hoja de cálculo" r:id="rId3" imgW="9010751" imgH="4600643" progId="Excel.Sheet.12">
              <p:embed/>
            </p:oleObj>
          </a:graphicData>
        </a:graphic>
      </p:graphicFrame>
      <p:sp>
        <p:nvSpPr>
          <p:cNvPr id="10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4 CuadroTexto"/>
          <p:cNvSpPr txBox="1">
            <a:spLocks noChangeArrowheads="1"/>
          </p:cNvSpPr>
          <p:nvPr/>
        </p:nvSpPr>
        <p:spPr bwMode="auto">
          <a:xfrm>
            <a:off x="2428875" y="2714625"/>
            <a:ext cx="50720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AUTO-CONFIGURABLE Y AUTO-REGENERABLE</a:t>
            </a:r>
            <a:endParaRPr lang="es-EC" b="1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FÁCIL INSTALACIÓN</a:t>
            </a:r>
            <a:endParaRPr lang="es-EC" b="1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PERMITE LA MOVILIDAD DEL USUARIO</a:t>
            </a:r>
            <a:endParaRPr lang="es-EC" b="1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REDUNDANTE</a:t>
            </a:r>
            <a:endParaRPr lang="es-EC" b="1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ESTÁNDAR 802.11</a:t>
            </a:r>
            <a:endParaRPr lang="es-EC" b="1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ALTA SEGURIDAD</a:t>
            </a:r>
            <a:endParaRPr lang="es-EC" b="1">
              <a:latin typeface="Calibri" pitchFamily="34" charset="0"/>
            </a:endParaRPr>
          </a:p>
          <a:p>
            <a:endParaRPr lang="es-EC">
              <a:latin typeface="Calibri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42910" y="1785926"/>
            <a:ext cx="514353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CARACTERÍSTICAS principales:</a:t>
            </a:r>
          </a:p>
        </p:txBody>
      </p:sp>
      <p:pic>
        <p:nvPicPr>
          <p:cNvPr id="13316" name="Picture 4" descr="http://www.greentrader.com.ar/documentos/3/nort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0"/>
            <a:ext cx="43576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1244600"/>
            <a:ext cx="3144837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38" y="4292600"/>
            <a:ext cx="13890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1939925"/>
            <a:ext cx="1439863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1"/>
          <p:cNvPicPr>
            <a:picLocks noChangeAspect="1" noChangeArrowheads="1"/>
          </p:cNvPicPr>
          <p:nvPr/>
        </p:nvPicPr>
        <p:blipFill>
          <a:blip r:embed="rId5"/>
          <a:srcRect l="8070" t="30095" r="12904" b="33365"/>
          <a:stretch>
            <a:fillRect/>
          </a:stretch>
        </p:blipFill>
        <p:spPr bwMode="auto">
          <a:xfrm>
            <a:off x="6143625" y="2286000"/>
            <a:ext cx="2449513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2" descr="Ver imagen en tamaño completo"/>
          <p:cNvPicPr>
            <a:picLocks noChangeAspect="1" noChangeArrowheads="1"/>
          </p:cNvPicPr>
          <p:nvPr/>
        </p:nvPicPr>
        <p:blipFill>
          <a:blip r:embed="rId6"/>
          <a:srcRect l="3889" t="35779" r="3891" b="16231"/>
          <a:stretch>
            <a:fillRect/>
          </a:stretch>
        </p:blipFill>
        <p:spPr bwMode="auto">
          <a:xfrm>
            <a:off x="142875" y="3856038"/>
            <a:ext cx="25209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1500166" y="-24"/>
            <a:ext cx="6072230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ELEMENTOS DE LAS REDES WIRELESS MESH de NORTEL</a:t>
            </a:r>
            <a:endParaRPr lang="es-EC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 l="32164" t="21135" r="15703" b="12709"/>
          <a:stretch>
            <a:fillRect/>
          </a:stretch>
        </p:blipFill>
        <p:spPr bwMode="auto">
          <a:xfrm>
            <a:off x="3786188" y="271463"/>
            <a:ext cx="496887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Características de los enlaces del punto de acceso Ap 7220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4868863"/>
            <a:ext cx="6551612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85720" y="1428736"/>
            <a:ext cx="3500462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ENLACES 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ACCESO 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TRÁNSITO</a:t>
            </a:r>
            <a:endParaRPr lang="es-EC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figura2"/>
          <p:cNvPicPr>
            <a:picLocks noChangeAspect="1" noChangeArrowheads="1"/>
          </p:cNvPicPr>
          <p:nvPr/>
        </p:nvPicPr>
        <p:blipFill>
          <a:blip r:embed="rId2"/>
          <a:srcRect l="529" t="1230" r="41017" b="18410"/>
          <a:stretch>
            <a:fillRect/>
          </a:stretch>
        </p:blipFill>
        <p:spPr bwMode="auto">
          <a:xfrm>
            <a:off x="1741488" y="1412875"/>
            <a:ext cx="56165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428596" y="428604"/>
            <a:ext cx="821537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TOPOLOGÍA ACTUAL DE LA RED EN LA FIEC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iseño de cobertura de los puntos de acceso AP 7220 para la red Mesh de la FI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863" y="801688"/>
            <a:ext cx="5189537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Ubicación del A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8950" y="1639888"/>
            <a:ext cx="230505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Ubicación del A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0538" y="3351213"/>
            <a:ext cx="23034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 descr="dpl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0538" y="0"/>
            <a:ext cx="2303462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dpl"/>
          <p:cNvPicPr>
            <a:picLocks noChangeAspect="1" noChangeArrowheads="1"/>
          </p:cNvPicPr>
          <p:nvPr/>
        </p:nvPicPr>
        <p:blipFill>
          <a:blip r:embed="rId6"/>
          <a:srcRect r="16600" b="4860"/>
          <a:stretch>
            <a:fillRect/>
          </a:stretch>
        </p:blipFill>
        <p:spPr bwMode="auto">
          <a:xfrm>
            <a:off x="6843713" y="5080000"/>
            <a:ext cx="2303462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9" descr="Ubicación del AP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3900" y="5127625"/>
            <a:ext cx="2303463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0" descr="Ubicación del AP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28850" y="5126038"/>
            <a:ext cx="2303463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1" descr="01"/>
          <p:cNvPicPr>
            <a:picLocks noChangeAspect="1" noChangeArrowheads="1"/>
          </p:cNvPicPr>
          <p:nvPr/>
        </p:nvPicPr>
        <p:blipFill>
          <a:blip r:embed="rId9"/>
          <a:srcRect l="1817" t="8015" r="2063" b="3271"/>
          <a:stretch>
            <a:fillRect/>
          </a:stretch>
        </p:blipFill>
        <p:spPr bwMode="auto">
          <a:xfrm>
            <a:off x="0" y="5157788"/>
            <a:ext cx="22828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WordArt 13"/>
          <p:cNvSpPr>
            <a:spLocks noChangeArrowheads="1" noChangeShapeType="1" noTextEdit="1"/>
          </p:cNvSpPr>
          <p:nvPr/>
        </p:nvSpPr>
        <p:spPr bwMode="auto">
          <a:xfrm>
            <a:off x="8388350" y="0"/>
            <a:ext cx="684213" cy="18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AP@NAP</a:t>
            </a:r>
          </a:p>
        </p:txBody>
      </p:sp>
      <p:sp>
        <p:nvSpPr>
          <p:cNvPr id="17419" name="WordArt 14"/>
          <p:cNvSpPr>
            <a:spLocks noChangeArrowheads="1" noChangeShapeType="1" noTextEdit="1"/>
          </p:cNvSpPr>
          <p:nvPr/>
        </p:nvSpPr>
        <p:spPr bwMode="auto">
          <a:xfrm>
            <a:off x="8748713" y="1773238"/>
            <a:ext cx="287337" cy="142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AP1</a:t>
            </a:r>
          </a:p>
        </p:txBody>
      </p:sp>
      <p:sp>
        <p:nvSpPr>
          <p:cNvPr id="17420" name="WordArt 15"/>
          <p:cNvSpPr>
            <a:spLocks noChangeArrowheads="1" noChangeShapeType="1" noTextEdit="1"/>
          </p:cNvSpPr>
          <p:nvPr/>
        </p:nvSpPr>
        <p:spPr bwMode="auto">
          <a:xfrm>
            <a:off x="8748713" y="3430588"/>
            <a:ext cx="287337" cy="142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AP2</a:t>
            </a:r>
          </a:p>
        </p:txBody>
      </p:sp>
      <p:sp>
        <p:nvSpPr>
          <p:cNvPr id="17421" name="WordArt 16"/>
          <p:cNvSpPr>
            <a:spLocks noChangeArrowheads="1" noChangeShapeType="1" noTextEdit="1"/>
          </p:cNvSpPr>
          <p:nvPr/>
        </p:nvSpPr>
        <p:spPr bwMode="auto">
          <a:xfrm>
            <a:off x="8748713" y="5229225"/>
            <a:ext cx="287337" cy="142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AP3</a:t>
            </a:r>
          </a:p>
        </p:txBody>
      </p:sp>
      <p:sp>
        <p:nvSpPr>
          <p:cNvPr id="17422" name="WordArt 17"/>
          <p:cNvSpPr>
            <a:spLocks noChangeArrowheads="1" noChangeShapeType="1" noTextEdit="1"/>
          </p:cNvSpPr>
          <p:nvPr/>
        </p:nvSpPr>
        <p:spPr bwMode="auto">
          <a:xfrm>
            <a:off x="6300788" y="5229225"/>
            <a:ext cx="287337" cy="142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AP4</a:t>
            </a:r>
          </a:p>
        </p:txBody>
      </p:sp>
      <p:sp>
        <p:nvSpPr>
          <p:cNvPr id="17423" name="WordArt 18"/>
          <p:cNvSpPr>
            <a:spLocks noChangeArrowheads="1" noChangeShapeType="1" noTextEdit="1"/>
          </p:cNvSpPr>
          <p:nvPr/>
        </p:nvSpPr>
        <p:spPr bwMode="auto">
          <a:xfrm>
            <a:off x="4067175" y="5229225"/>
            <a:ext cx="287338" cy="142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AP5</a:t>
            </a:r>
          </a:p>
        </p:txBody>
      </p:sp>
      <p:sp>
        <p:nvSpPr>
          <p:cNvPr id="17424" name="WordArt 19"/>
          <p:cNvSpPr>
            <a:spLocks noChangeArrowheads="1" noChangeShapeType="1" noTextEdit="1"/>
          </p:cNvSpPr>
          <p:nvPr/>
        </p:nvSpPr>
        <p:spPr bwMode="auto">
          <a:xfrm>
            <a:off x="1549400" y="5229225"/>
            <a:ext cx="574675" cy="115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FIEC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285852" y="-24"/>
            <a:ext cx="507209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UBICACIÓN DE LOS AP</a:t>
            </a:r>
            <a:r>
              <a:rPr lang="es-MX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mplementación de las antenas auxilia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739900"/>
            <a:ext cx="6265863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2285984" y="500042"/>
            <a:ext cx="514353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ANTENAS AUXILIARES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nlaces de tránsito óptimos de la red me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33375"/>
            <a:ext cx="4716462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Distancias  entre los puntos de acceso AP 7220 expresada en metr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3933825"/>
            <a:ext cx="5076825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WordArt 7"/>
          <p:cNvSpPr>
            <a:spLocks noChangeArrowheads="1" noChangeShapeType="1" noTextEdit="1"/>
          </p:cNvSpPr>
          <p:nvPr/>
        </p:nvSpPr>
        <p:spPr bwMode="auto">
          <a:xfrm>
            <a:off x="6572264" y="4857760"/>
            <a:ext cx="1625626" cy="2889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Aprox. 200 </a:t>
            </a:r>
            <a:r>
              <a:rPr lang="es-EC" sz="4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mETROS</a:t>
            </a:r>
            <a:endParaRPr lang="es-EC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4"/>
          <a:srcRect t="33333" r="72356" b="29897"/>
          <a:stretch>
            <a:fillRect/>
          </a:stretch>
        </p:blipFill>
        <p:spPr bwMode="auto">
          <a:xfrm>
            <a:off x="5724525" y="5373688"/>
            <a:ext cx="5492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4"/>
          <a:srcRect t="33333" r="72356" b="29897"/>
          <a:stretch>
            <a:fillRect/>
          </a:stretch>
        </p:blipFill>
        <p:spPr bwMode="auto">
          <a:xfrm>
            <a:off x="8172450" y="5373688"/>
            <a:ext cx="5492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2"/>
          <p:cNvPicPr>
            <a:picLocks noChangeAspect="1" noChangeArrowheads="1"/>
          </p:cNvPicPr>
          <p:nvPr/>
        </p:nvPicPr>
        <p:blipFill>
          <a:blip r:embed="rId5"/>
          <a:srcRect l="31885" t="39532" r="43515" b="40466"/>
          <a:stretch>
            <a:fillRect/>
          </a:stretch>
        </p:blipFill>
        <p:spPr bwMode="auto">
          <a:xfrm>
            <a:off x="6300788" y="5300663"/>
            <a:ext cx="1800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500034" y="1285860"/>
            <a:ext cx="3500462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ENLACES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TRÁNSITO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800" y="1493838"/>
            <a:ext cx="7632700" cy="52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857224" y="214290"/>
            <a:ext cx="7500990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DIAGRAMA DEL DISEÑO PROPUESTO PARA LA RED MESH DE LA FIEC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128588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TEMA :</a:t>
            </a:r>
            <a:endParaRPr lang="es-E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57290" y="1357298"/>
            <a:ext cx="714380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latin typeface="+mn-lt"/>
                <a:cs typeface="+mn-cs"/>
              </a:rPr>
              <a:t>“Estudio y diseño de un nodo de acceso, que sirva como piloto para la implementación de una red Wireless Mesh en la Facultad de Ingeniería en Electricidad y Computación de la ESPOL”</a:t>
            </a:r>
            <a:endParaRPr lang="es-E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7158" y="4334540"/>
            <a:ext cx="242889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INTEGRANTES:</a:t>
            </a:r>
            <a:endParaRPr lang="es-E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357290" y="4929198"/>
            <a:ext cx="485778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latin typeface="+mn-lt"/>
                <a:cs typeface="+mn-cs"/>
              </a:rPr>
              <a:t>MILTON CAÑARTE MANRIQUE</a:t>
            </a:r>
            <a:endParaRPr lang="es-E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latin typeface="+mn-lt"/>
                <a:cs typeface="+mn-cs"/>
              </a:rPr>
              <a:t>DANIEL PARRA LOAYZA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planner1_2_screenshot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341438"/>
            <a:ext cx="4608512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/>
          <a:srcRect l="5708" t="29375" r="39754" b="37482"/>
          <a:stretch>
            <a:fillRect/>
          </a:stretch>
        </p:blipFill>
        <p:spPr bwMode="auto">
          <a:xfrm>
            <a:off x="4429125" y="5157788"/>
            <a:ext cx="39592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/>
          <a:srcRect l="5316" t="43323" r="52919" b="22264"/>
          <a:stretch>
            <a:fillRect/>
          </a:stretch>
        </p:blipFill>
        <p:spPr bwMode="auto">
          <a:xfrm>
            <a:off x="900113" y="5084763"/>
            <a:ext cx="338455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571472" y="2500306"/>
            <a:ext cx="314327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PLANNER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714612" y="214290"/>
            <a:ext cx="3786214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40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SIMULACIÓN</a:t>
            </a:r>
            <a:endParaRPr lang="es-ES" sz="4000" b="1" spc="300" dirty="0">
              <a:ln w="11430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2"/>
          <a:srcRect b="4335"/>
          <a:stretch>
            <a:fillRect/>
          </a:stretch>
        </p:blipFill>
        <p:spPr bwMode="auto">
          <a:xfrm>
            <a:off x="900113" y="2133600"/>
            <a:ext cx="3311525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9"/>
          <p:cNvPicPr>
            <a:picLocks noChangeAspect="1" noChangeArrowheads="1"/>
          </p:cNvPicPr>
          <p:nvPr/>
        </p:nvPicPr>
        <p:blipFill>
          <a:blip r:embed="rId3"/>
          <a:srcRect l="11037" t="34041" r="63055" b="49419"/>
          <a:stretch>
            <a:fillRect/>
          </a:stretch>
        </p:blipFill>
        <p:spPr bwMode="auto">
          <a:xfrm>
            <a:off x="1763713" y="1270000"/>
            <a:ext cx="23764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2205038"/>
            <a:ext cx="18732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1412875"/>
            <a:ext cx="1944687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6"/>
          <a:srcRect l="60976" t="25159" r="21738" b="19534"/>
          <a:stretch>
            <a:fillRect/>
          </a:stretch>
        </p:blipFill>
        <p:spPr bwMode="auto">
          <a:xfrm>
            <a:off x="6300788" y="4941888"/>
            <a:ext cx="7620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7"/>
          <a:srcRect l="78891" t="25505" r="2548" b="19278"/>
          <a:stretch>
            <a:fillRect/>
          </a:stretch>
        </p:blipFill>
        <p:spPr bwMode="auto">
          <a:xfrm>
            <a:off x="7308850" y="4292600"/>
            <a:ext cx="7620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5" descr="Ubicación de APs en el simula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7813" y="4581525"/>
            <a:ext cx="33131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 Box 16"/>
          <p:cNvSpPr txBox="1">
            <a:spLocks noChangeArrowheads="1"/>
          </p:cNvSpPr>
          <p:nvPr/>
        </p:nvSpPr>
        <p:spPr bwMode="auto">
          <a:xfrm>
            <a:off x="1042988" y="1341438"/>
            <a:ext cx="576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600" b="1">
                <a:solidFill>
                  <a:srgbClr val="FF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2538" name="Text Box 17"/>
          <p:cNvSpPr txBox="1">
            <a:spLocks noChangeArrowheads="1"/>
          </p:cNvSpPr>
          <p:nvPr/>
        </p:nvSpPr>
        <p:spPr bwMode="auto">
          <a:xfrm>
            <a:off x="5867400" y="1341438"/>
            <a:ext cx="576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600" b="1">
                <a:solidFill>
                  <a:srgbClr val="FF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2539" name="Text Box 18"/>
          <p:cNvSpPr txBox="1">
            <a:spLocks noChangeArrowheads="1"/>
          </p:cNvSpPr>
          <p:nvPr/>
        </p:nvSpPr>
        <p:spPr bwMode="auto">
          <a:xfrm>
            <a:off x="900113" y="4365625"/>
            <a:ext cx="576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600" b="1">
                <a:solidFill>
                  <a:srgbClr val="FF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2540" name="Text Box 19"/>
          <p:cNvSpPr txBox="1">
            <a:spLocks noChangeArrowheads="1"/>
          </p:cNvSpPr>
          <p:nvPr/>
        </p:nvSpPr>
        <p:spPr bwMode="auto">
          <a:xfrm>
            <a:off x="6372225" y="4221163"/>
            <a:ext cx="576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600" b="1">
                <a:solidFill>
                  <a:srgbClr val="FF0000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357422" y="285728"/>
            <a:ext cx="421484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PLANEAMIENTO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96975"/>
            <a:ext cx="16859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797425"/>
            <a:ext cx="21605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4797425"/>
            <a:ext cx="259238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0538" y="1268413"/>
            <a:ext cx="219551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 descr="Edificio Central de la FIE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4797425"/>
            <a:ext cx="2160587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5513" y="1341438"/>
            <a:ext cx="4608512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11"/>
          <p:cNvSpPr txBox="1">
            <a:spLocks noChangeArrowheads="1"/>
          </p:cNvSpPr>
          <p:nvPr/>
        </p:nvSpPr>
        <p:spPr bwMode="auto">
          <a:xfrm>
            <a:off x="468313" y="3068638"/>
            <a:ext cx="1871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>
                <a:latin typeface="Calibri" pitchFamily="34" charset="0"/>
              </a:rPr>
              <a:t>AREAS VERDES</a:t>
            </a: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684213" y="6381750"/>
            <a:ext cx="201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>
                <a:latin typeface="Calibri" pitchFamily="34" charset="0"/>
              </a:rPr>
              <a:t>BLOQUE DE AULAS</a:t>
            </a:r>
          </a:p>
        </p:txBody>
      </p:sp>
      <p:sp>
        <p:nvSpPr>
          <p:cNvPr id="23562" name="Text Box 13"/>
          <p:cNvSpPr txBox="1">
            <a:spLocks noChangeArrowheads="1"/>
          </p:cNvSpPr>
          <p:nvPr/>
        </p:nvSpPr>
        <p:spPr bwMode="auto">
          <a:xfrm>
            <a:off x="2843213" y="6381750"/>
            <a:ext cx="3816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>
                <a:latin typeface="Calibri" pitchFamily="34" charset="0"/>
              </a:rPr>
              <a:t>AREAS DE DISTRACCIÓN Y ESTUDIOS</a:t>
            </a:r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6804025" y="6381750"/>
            <a:ext cx="201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>
                <a:latin typeface="Calibri" pitchFamily="34" charset="0"/>
              </a:rPr>
              <a:t>EDIFICIO CENTRAL</a:t>
            </a:r>
          </a:p>
        </p:txBody>
      </p:sp>
      <p:sp>
        <p:nvSpPr>
          <p:cNvPr id="23564" name="Text Box 15"/>
          <p:cNvSpPr txBox="1">
            <a:spLocks noChangeArrowheads="1"/>
          </p:cNvSpPr>
          <p:nvPr/>
        </p:nvSpPr>
        <p:spPr bwMode="auto">
          <a:xfrm>
            <a:off x="7092950" y="2997200"/>
            <a:ext cx="1871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>
                <a:latin typeface="Calibri" pitchFamily="34" charset="0"/>
              </a:rPr>
              <a:t>AREAS CENTRAL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00034" y="-24"/>
            <a:ext cx="8215370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DEFINICIÓN DE AMBIENTES DE ZONAS DE PROPAGACIÓN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/>
          <a:srcRect l="40268" t="35719" r="44398" b="50766"/>
          <a:stretch>
            <a:fillRect/>
          </a:stretch>
        </p:blipFill>
        <p:spPr bwMode="auto">
          <a:xfrm>
            <a:off x="6732588" y="5013325"/>
            <a:ext cx="21844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/>
          <a:srcRect l="5962" t="25000" r="64676" b="11096"/>
          <a:stretch>
            <a:fillRect/>
          </a:stretch>
        </p:blipFill>
        <p:spPr bwMode="auto">
          <a:xfrm>
            <a:off x="6530975" y="1412875"/>
            <a:ext cx="254158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/>
          <a:srcRect l="-844" t="1776" r="2168"/>
          <a:stretch>
            <a:fillRect/>
          </a:stretch>
        </p:blipFill>
        <p:spPr bwMode="auto">
          <a:xfrm>
            <a:off x="0" y="1428750"/>
            <a:ext cx="6500813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500034" y="71414"/>
            <a:ext cx="8215370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ALTURAS PARA LAS DIFERENTES ZONAS DE LA FIEC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Ubicación de APs en el simul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36613"/>
            <a:ext cx="4752975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 b="3683"/>
          <a:stretch>
            <a:fillRect/>
          </a:stretch>
        </p:blipFill>
        <p:spPr bwMode="auto">
          <a:xfrm>
            <a:off x="4067175" y="3716338"/>
            <a:ext cx="4824413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/>
          <a:srcRect l="60976" t="25159" r="21738" b="19534"/>
          <a:stretch>
            <a:fillRect/>
          </a:stretch>
        </p:blipFill>
        <p:spPr bwMode="auto">
          <a:xfrm>
            <a:off x="1619250" y="3789363"/>
            <a:ext cx="13795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5429256" y="1500174"/>
            <a:ext cx="314327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COBERTURA SIMULADA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Ubicación de los nuevos puntos de acceso en la FI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3214688"/>
            <a:ext cx="4217987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8"/>
          <p:cNvPicPr>
            <a:picLocks noChangeAspect="1" noChangeArrowheads="1"/>
          </p:cNvPicPr>
          <p:nvPr/>
        </p:nvPicPr>
        <p:blipFill>
          <a:blip r:embed="rId3"/>
          <a:srcRect l="33302" t="31236" r="36960" b="17723"/>
          <a:stretch>
            <a:fillRect/>
          </a:stretch>
        </p:blipFill>
        <p:spPr bwMode="auto">
          <a:xfrm>
            <a:off x="1785938" y="1500188"/>
            <a:ext cx="14668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1428750"/>
            <a:ext cx="3484562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Legend"/>
          <p:cNvPicPr>
            <a:picLocks noChangeAspect="1" noChangeArrowheads="1"/>
          </p:cNvPicPr>
          <p:nvPr/>
        </p:nvPicPr>
        <p:blipFill>
          <a:blip r:embed="rId5"/>
          <a:srcRect r="51253"/>
          <a:stretch>
            <a:fillRect/>
          </a:stretch>
        </p:blipFill>
        <p:spPr bwMode="auto">
          <a:xfrm>
            <a:off x="5929313" y="4071938"/>
            <a:ext cx="12858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500034" y="71414"/>
            <a:ext cx="8215370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UBICACIÓN DE NUEVOS </a:t>
            </a:r>
            <a:r>
              <a:rPr lang="es-MX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ap</a:t>
            </a:r>
            <a:r>
              <a:rPr lang="es-MX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</a:t>
            </a: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PARA MEJORAR COBERTURA SIMULADA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82550"/>
            <a:ext cx="4211638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5021263"/>
            <a:ext cx="467518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3105150"/>
            <a:ext cx="4710112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4857752" y="214290"/>
            <a:ext cx="3786214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COBERTURA SIMULADA DE LA RED MEJORADA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57158" y="4643446"/>
            <a:ext cx="3786214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COBERTURA 3D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omparacion teorico simula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20713"/>
            <a:ext cx="8064500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comparacion cobertura teorica simulada"/>
          <p:cNvPicPr>
            <a:picLocks noChangeAspect="1" noChangeArrowheads="1"/>
          </p:cNvPicPr>
          <p:nvPr/>
        </p:nvPicPr>
        <p:blipFill>
          <a:blip r:embed="rId3"/>
          <a:srcRect b="2701"/>
          <a:stretch>
            <a:fillRect/>
          </a:stretch>
        </p:blipFill>
        <p:spPr bwMode="auto">
          <a:xfrm>
            <a:off x="468313" y="3357563"/>
            <a:ext cx="81010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357158" y="-45704"/>
            <a:ext cx="821537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COMPARACIÓN DE DISEÑOS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2"/>
          <a:srcRect l="5815" t="8557" r="5450" b="11710"/>
          <a:stretch>
            <a:fillRect/>
          </a:stretch>
        </p:blipFill>
        <p:spPr bwMode="auto">
          <a:xfrm>
            <a:off x="571500" y="1071563"/>
            <a:ext cx="6677025" cy="45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/>
          <a:srcRect l="22777" t="28455" r="22556" b="10593"/>
          <a:stretch>
            <a:fillRect/>
          </a:stretch>
        </p:blipFill>
        <p:spPr bwMode="auto">
          <a:xfrm>
            <a:off x="5476875" y="4143375"/>
            <a:ext cx="36671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571736" y="285728"/>
            <a:ext cx="3786214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40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PROTOTIPO</a:t>
            </a:r>
            <a:endParaRPr lang="es-ES" sz="4000" b="1" spc="300" dirty="0">
              <a:ln w="11430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7158" y="0"/>
            <a:ext cx="821537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NOSS</a:t>
            </a:r>
          </a:p>
        </p:txBody>
      </p:sp>
      <p:pic>
        <p:nvPicPr>
          <p:cNvPr id="30723" name="Picture 1"/>
          <p:cNvPicPr>
            <a:picLocks noChangeAspect="1" noChangeArrowheads="1"/>
          </p:cNvPicPr>
          <p:nvPr/>
        </p:nvPicPr>
        <p:blipFill>
          <a:blip r:embed="rId2"/>
          <a:srcRect l="10620" t="12111" r="11258" b="17676"/>
          <a:stretch>
            <a:fillRect/>
          </a:stretch>
        </p:blipFill>
        <p:spPr bwMode="auto">
          <a:xfrm>
            <a:off x="1500188" y="785813"/>
            <a:ext cx="2463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3"/>
          <a:srcRect l="23552" t="39130" r="22862" b="34839"/>
          <a:stretch>
            <a:fillRect/>
          </a:stretch>
        </p:blipFill>
        <p:spPr bwMode="auto">
          <a:xfrm>
            <a:off x="785813" y="2500313"/>
            <a:ext cx="37322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0"/>
          <p:cNvPicPr>
            <a:picLocks noChangeAspect="1" noChangeArrowheads="1"/>
          </p:cNvPicPr>
          <p:nvPr/>
        </p:nvPicPr>
        <p:blipFill>
          <a:blip r:embed="rId4"/>
          <a:srcRect l="20514" t="15285" r="20628" b="20560"/>
          <a:stretch>
            <a:fillRect/>
          </a:stretch>
        </p:blipFill>
        <p:spPr bwMode="auto">
          <a:xfrm>
            <a:off x="5214938" y="642938"/>
            <a:ext cx="36480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3"/>
          <p:cNvPicPr>
            <a:picLocks noChangeAspect="1" noChangeArrowheads="1"/>
          </p:cNvPicPr>
          <p:nvPr/>
        </p:nvPicPr>
        <p:blipFill>
          <a:blip r:embed="rId5"/>
          <a:srcRect l="20676" t="15578" r="20772" b="20593"/>
          <a:stretch>
            <a:fillRect/>
          </a:stretch>
        </p:blipFill>
        <p:spPr bwMode="auto">
          <a:xfrm>
            <a:off x="785813" y="3857625"/>
            <a:ext cx="3614737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6"/>
          <p:cNvPicPr>
            <a:picLocks noChangeAspect="1" noChangeArrowheads="1"/>
          </p:cNvPicPr>
          <p:nvPr/>
        </p:nvPicPr>
        <p:blipFill>
          <a:blip r:embed="rId6"/>
          <a:srcRect l="20306" t="15421" r="20883" b="20268"/>
          <a:stretch>
            <a:fillRect/>
          </a:stretch>
        </p:blipFill>
        <p:spPr bwMode="auto">
          <a:xfrm>
            <a:off x="5286375" y="3857625"/>
            <a:ext cx="357187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8 CuadroTexto"/>
          <p:cNvSpPr txBox="1">
            <a:spLocks noChangeArrowheads="1"/>
          </p:cNvSpPr>
          <p:nvPr/>
        </p:nvSpPr>
        <p:spPr bwMode="auto">
          <a:xfrm>
            <a:off x="1071563" y="1428750"/>
            <a:ext cx="357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729" name="9 CuadroTexto"/>
          <p:cNvSpPr txBox="1">
            <a:spLocks noChangeArrowheads="1"/>
          </p:cNvSpPr>
          <p:nvPr/>
        </p:nvSpPr>
        <p:spPr bwMode="auto">
          <a:xfrm>
            <a:off x="357188" y="2786063"/>
            <a:ext cx="357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730" name="10 CuadroTexto"/>
          <p:cNvSpPr txBox="1">
            <a:spLocks noChangeArrowheads="1"/>
          </p:cNvSpPr>
          <p:nvPr/>
        </p:nvSpPr>
        <p:spPr bwMode="auto">
          <a:xfrm>
            <a:off x="4786313" y="1357313"/>
            <a:ext cx="357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731" name="11 CuadroTexto"/>
          <p:cNvSpPr txBox="1">
            <a:spLocks noChangeArrowheads="1"/>
          </p:cNvSpPr>
          <p:nvPr/>
        </p:nvSpPr>
        <p:spPr bwMode="auto">
          <a:xfrm>
            <a:off x="357188" y="4286250"/>
            <a:ext cx="357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732" name="12 CuadroTexto"/>
          <p:cNvSpPr txBox="1">
            <a:spLocks noChangeArrowheads="1"/>
          </p:cNvSpPr>
          <p:nvPr/>
        </p:nvSpPr>
        <p:spPr bwMode="auto">
          <a:xfrm>
            <a:off x="4786313" y="4143375"/>
            <a:ext cx="357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b="1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atblog.com/wp-content/uploads/2008/05/wifimesh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5" y="571500"/>
            <a:ext cx="39846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http://www.netdts.com/images/fig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3786188"/>
            <a:ext cx="3714750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1071546"/>
            <a:ext cx="5857916" cy="2786082"/>
          </a:xfrm>
          <a:prstGeom prst="rect">
            <a:avLst/>
          </a:prstGeom>
          <a:noFill/>
        </p:spPr>
        <p:txBody>
          <a:bodyPr>
            <a:prstTxWarp prst="textDeflateInflateDeflate">
              <a:avLst/>
            </a:prstTxWarp>
            <a:spAutoFit/>
            <a:scene3d>
              <a:camera prst="perspectiveContrastingRigh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+mn-lt"/>
                <a:cs typeface="+mn-cs"/>
              </a:rPr>
              <a:t>WIRELESS MESH NETWROKS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5"/>
          <p:cNvPicPr>
            <a:picLocks noChangeAspect="1" noChangeArrowheads="1"/>
          </p:cNvPicPr>
          <p:nvPr/>
        </p:nvPicPr>
        <p:blipFill>
          <a:blip r:embed="rId2"/>
          <a:srcRect l="5052" t="12584" r="62662" b="73856"/>
          <a:stretch>
            <a:fillRect/>
          </a:stretch>
        </p:blipFill>
        <p:spPr bwMode="auto">
          <a:xfrm>
            <a:off x="500063" y="1857375"/>
            <a:ext cx="828675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357158" y="428604"/>
            <a:ext cx="821537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NOSS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 l="4008" t="5762" r="63382" b="55132"/>
          <a:stretch>
            <a:fillRect/>
          </a:stretch>
        </p:blipFill>
        <p:spPr bwMode="auto">
          <a:xfrm>
            <a:off x="214313" y="2643188"/>
            <a:ext cx="435768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14282" y="642918"/>
            <a:ext cx="435768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Configuración del punto de acceso AP@NAP</a:t>
            </a:r>
            <a:endParaRPr lang="es-MX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 l="4202" t="17276" r="62596" b="54578"/>
          <a:stretch>
            <a:fillRect/>
          </a:stretch>
        </p:blipFill>
        <p:spPr bwMode="auto">
          <a:xfrm>
            <a:off x="4643438" y="3071813"/>
            <a:ext cx="41878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4572000" y="642918"/>
            <a:ext cx="4429156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Configuración de Administración del punto de acceso AP@NAP </a:t>
            </a:r>
            <a:endParaRPr lang="es-MX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3"/>
          <p:cNvPicPr>
            <a:picLocks noChangeAspect="1" noChangeArrowheads="1"/>
          </p:cNvPicPr>
          <p:nvPr/>
        </p:nvPicPr>
        <p:blipFill>
          <a:blip r:embed="rId2"/>
          <a:srcRect t="21339" b="5652"/>
          <a:stretch>
            <a:fillRect/>
          </a:stretch>
        </p:blipFill>
        <p:spPr bwMode="auto">
          <a:xfrm>
            <a:off x="2500313" y="2857500"/>
            <a:ext cx="45910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357422" y="714356"/>
            <a:ext cx="435768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Configuración </a:t>
            </a:r>
            <a:r>
              <a:rPr lang="es-E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del equipo wireless </a:t>
            </a:r>
            <a:r>
              <a:rPr lang="es-ES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gateway</a:t>
            </a:r>
            <a:r>
              <a:rPr lang="es-E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7250</a:t>
            </a:r>
            <a:endParaRPr lang="es-MX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2"/>
          <a:srcRect l="33878" t="21786" r="17091" b="21712"/>
          <a:stretch>
            <a:fillRect/>
          </a:stretch>
        </p:blipFill>
        <p:spPr bwMode="auto">
          <a:xfrm>
            <a:off x="3500438" y="2643188"/>
            <a:ext cx="53181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500034" y="571480"/>
            <a:ext cx="4357686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MX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SSID</a:t>
            </a:r>
            <a:r>
              <a:rPr lang="es-MX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</a:t>
            </a: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disponibles para un usuario móvil Mesh en la FIEC</a:t>
            </a:r>
            <a:endParaRPr lang="es-EC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571480"/>
            <a:ext cx="4357686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Autenticación del servidor RADIUS para la red de la FIEC</a:t>
            </a:r>
            <a:endParaRPr lang="es-EC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43470" y="566678"/>
            <a:ext cx="4357686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Asignación de la dirección IP servidor DHCP para un usuario móvil</a:t>
            </a:r>
            <a:endParaRPr lang="es-EC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2"/>
          <a:srcRect l="54134" t="7442" r="10014" b="44405"/>
          <a:stretch>
            <a:fillRect/>
          </a:stretch>
        </p:blipFill>
        <p:spPr bwMode="auto">
          <a:xfrm>
            <a:off x="357188" y="3000375"/>
            <a:ext cx="442912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3"/>
          <a:srcRect l="6049" t="30516" r="47081" b="52484"/>
          <a:stretch>
            <a:fillRect/>
          </a:stretch>
        </p:blipFill>
        <p:spPr bwMode="auto">
          <a:xfrm>
            <a:off x="4748213" y="4086225"/>
            <a:ext cx="4357687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/>
          <p:cNvPicPr>
            <a:picLocks noChangeAspect="1" noChangeArrowheads="1"/>
          </p:cNvPicPr>
          <p:nvPr/>
        </p:nvPicPr>
        <p:blipFill>
          <a:blip r:embed="rId2"/>
          <a:srcRect l="21384" t="45045" r="39961" b="30934"/>
          <a:stretch>
            <a:fillRect/>
          </a:stretch>
        </p:blipFill>
        <p:spPr bwMode="auto">
          <a:xfrm>
            <a:off x="642938" y="1071563"/>
            <a:ext cx="2936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0"/>
          <p:cNvPicPr>
            <a:picLocks noChangeAspect="1" noChangeArrowheads="1"/>
          </p:cNvPicPr>
          <p:nvPr/>
        </p:nvPicPr>
        <p:blipFill>
          <a:blip r:embed="rId3"/>
          <a:srcRect l="19513" t="67276" r="34438" b="10205"/>
          <a:stretch>
            <a:fillRect/>
          </a:stretch>
        </p:blipFill>
        <p:spPr bwMode="auto">
          <a:xfrm>
            <a:off x="3714750" y="1071563"/>
            <a:ext cx="4705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571472" y="2142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MX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CONECTIVIDAD ENTRE EL GATEWAY 7250 Y EL SERVIDOR NOSS</a:t>
            </a:r>
            <a:endParaRPr lang="es-EC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42910" y="2643182"/>
            <a:ext cx="5286396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MX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CONECTIVIDAD ENTRE EL GATEWAY 7250 Y EL PUNTO DE ACCESO AP@NAP</a:t>
            </a:r>
            <a:endParaRPr lang="es-EC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36870" name="Picture 11"/>
          <p:cNvPicPr>
            <a:picLocks noChangeAspect="1" noChangeArrowheads="1"/>
          </p:cNvPicPr>
          <p:nvPr/>
        </p:nvPicPr>
        <p:blipFill>
          <a:blip r:embed="rId4"/>
          <a:srcRect l="3317"/>
          <a:stretch>
            <a:fillRect/>
          </a:stretch>
        </p:blipFill>
        <p:spPr bwMode="auto">
          <a:xfrm>
            <a:off x="714375" y="3357563"/>
            <a:ext cx="557212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14348" y="457200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MX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CONECTIVIDAD ENTRE EL GATEWAY 7250 Y UN USUARIO MÓVIL</a:t>
            </a:r>
            <a:endParaRPr lang="es-EC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36872" name="Picture 12"/>
          <p:cNvPicPr>
            <a:picLocks noChangeAspect="1" noChangeArrowheads="1"/>
          </p:cNvPicPr>
          <p:nvPr/>
        </p:nvPicPr>
        <p:blipFill>
          <a:blip r:embed="rId5"/>
          <a:srcRect l="21573" t="45648" r="38089" b="31235"/>
          <a:stretch>
            <a:fillRect/>
          </a:stretch>
        </p:blipFill>
        <p:spPr bwMode="auto">
          <a:xfrm>
            <a:off x="785813" y="5214938"/>
            <a:ext cx="3044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3"/>
          <p:cNvPicPr>
            <a:picLocks noChangeAspect="1" noChangeArrowheads="1"/>
          </p:cNvPicPr>
          <p:nvPr/>
        </p:nvPicPr>
        <p:blipFill>
          <a:blip r:embed="rId6"/>
          <a:srcRect l="19513" t="66956" r="33875" b="11133"/>
          <a:stretch>
            <a:fillRect/>
          </a:stretch>
        </p:blipFill>
        <p:spPr bwMode="auto">
          <a:xfrm>
            <a:off x="3929063" y="5214938"/>
            <a:ext cx="4643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-357222" y="627530"/>
            <a:ext cx="8358246" cy="81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9829" tIns="76176" bIns="152352" anchor="ctr">
            <a:spAutoFit/>
          </a:bodyPr>
          <a:lstStyle/>
          <a:p>
            <a:pPr lvl="2" eaLnBrk="0" hangingPunct="0">
              <a:defRPr/>
            </a:pPr>
            <a:r>
              <a:rPr lang="es-MX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CONECTIVIDAD ENTRE DOS USUARIOS DE LA RED MESH</a:t>
            </a:r>
          </a:p>
          <a:p>
            <a:pPr algn="just" eaLnBrk="0" hangingPunct="0">
              <a:defRPr/>
            </a:pP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1" name="Picture 14"/>
          <p:cNvPicPr>
            <a:picLocks noChangeAspect="1" noChangeArrowheads="1"/>
          </p:cNvPicPr>
          <p:nvPr/>
        </p:nvPicPr>
        <p:blipFill>
          <a:blip r:embed="rId2"/>
          <a:srcRect l="21408" t="2199" r="32628" b="77119"/>
          <a:stretch>
            <a:fillRect/>
          </a:stretch>
        </p:blipFill>
        <p:spPr bwMode="auto">
          <a:xfrm>
            <a:off x="1285875" y="1214438"/>
            <a:ext cx="70469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5"/>
          <p:cNvPicPr>
            <a:picLocks noChangeAspect="1" noChangeArrowheads="1"/>
          </p:cNvPicPr>
          <p:nvPr/>
        </p:nvPicPr>
        <p:blipFill>
          <a:blip r:embed="rId3"/>
          <a:srcRect l="510"/>
          <a:stretch>
            <a:fillRect/>
          </a:stretch>
        </p:blipFill>
        <p:spPr bwMode="auto">
          <a:xfrm>
            <a:off x="214313" y="3429000"/>
            <a:ext cx="44513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6"/>
          <p:cNvPicPr>
            <a:picLocks noChangeAspect="1" noChangeArrowheads="1"/>
          </p:cNvPicPr>
          <p:nvPr/>
        </p:nvPicPr>
        <p:blipFill>
          <a:blip r:embed="rId4"/>
          <a:srcRect l="1302" t="276" r="1288"/>
          <a:stretch>
            <a:fillRect/>
          </a:stretch>
        </p:blipFill>
        <p:spPr bwMode="auto">
          <a:xfrm>
            <a:off x="4786313" y="3429000"/>
            <a:ext cx="397192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2844" y="142852"/>
            <a:ext cx="878687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RESULTADOS TEÓRICOS, SIMULADOS Y REALES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786050" y="642918"/>
            <a:ext cx="3500462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AP@NAP</a:t>
            </a:r>
            <a:endParaRPr lang="es-EC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38916" name="Picture 3" descr="Teorico APN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214438"/>
            <a:ext cx="38576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Simu APN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4438"/>
            <a:ext cx="40719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5" descr="real APN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13188"/>
            <a:ext cx="4071938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5"/>
          <a:srcRect l="10547" t="8437" r="27344" b="16562"/>
          <a:stretch>
            <a:fillRect/>
          </a:stretch>
        </p:blipFill>
        <p:spPr bwMode="auto">
          <a:xfrm>
            <a:off x="571500" y="3929063"/>
            <a:ext cx="38576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14678" y="0"/>
            <a:ext cx="235748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AP1</a:t>
            </a:r>
            <a:endParaRPr lang="es-EC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39939" name="Picture 2" descr="Teorico A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714375"/>
            <a:ext cx="40005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 descr="Simu A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14375"/>
            <a:ext cx="414337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real AP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43313"/>
            <a:ext cx="4187825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5 Imagen" descr="P100016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3643313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428992" y="0"/>
            <a:ext cx="235748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AP2</a:t>
            </a:r>
            <a:endParaRPr lang="es-EC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40963" name="Picture 2" descr="Teorico 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714375"/>
            <a:ext cx="400208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 descr="Simu 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785813"/>
            <a:ext cx="4214812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real A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709988"/>
            <a:ext cx="4214812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5 Imagen" descr="P100020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88" y="3714750"/>
            <a:ext cx="22685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71538" y="357166"/>
            <a:ext cx="7000924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40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WIRELESS MESH NETWORKS</a:t>
            </a:r>
            <a:endParaRPr lang="es-ES" sz="4000" b="1" spc="300" dirty="0">
              <a:ln w="11430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147" name="4 CuadroTexto"/>
          <p:cNvSpPr txBox="1">
            <a:spLocks noChangeArrowheads="1"/>
          </p:cNvSpPr>
          <p:nvPr/>
        </p:nvSpPr>
        <p:spPr bwMode="auto">
          <a:xfrm>
            <a:off x="2928938" y="2000250"/>
            <a:ext cx="46434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REDUNDANTES</a:t>
            </a:r>
            <a:endParaRPr lang="es-EC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FÁCIL DESPLIEGUE</a:t>
            </a:r>
            <a:r>
              <a:rPr lang="es-MX">
                <a:latin typeface="Calibri" pitchFamily="34" charset="0"/>
              </a:rPr>
              <a:t> </a:t>
            </a:r>
            <a:endParaRPr lang="es-EC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AUTO-REGENERABLES</a:t>
            </a: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AUTO-CONFIGURABLES</a:t>
            </a: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AUTO-REPARACIÓN DE RUTAS </a:t>
            </a:r>
            <a:endParaRPr lang="es-EC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ROBUSTAS</a:t>
            </a:r>
            <a:endParaRPr lang="es-EC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AHORRAN ENERGÍA</a:t>
            </a:r>
            <a:endParaRPr lang="es-EC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UTILES EN ENTORNOS URBANOS Y RURALES</a:t>
            </a:r>
            <a:endParaRPr lang="es-EC">
              <a:latin typeface="Calibri" pitchFamily="34" charset="0"/>
            </a:endParaRPr>
          </a:p>
          <a:p>
            <a:pPr marL="179388" lvl="1" algn="just">
              <a:lnSpc>
                <a:spcPct val="150000"/>
              </a:lnSpc>
              <a:buSzPct val="100000"/>
              <a:buFont typeface="Wingdings" pitchFamily="2" charset="2"/>
              <a:buChar char="ü"/>
            </a:pPr>
            <a:r>
              <a:rPr lang="es-MX" b="1">
                <a:latin typeface="Calibri" pitchFamily="34" charset="0"/>
              </a:rPr>
              <a:t>MAYOR CAPACIDAD A BAJO COSTE</a:t>
            </a:r>
            <a:endParaRPr lang="es-EC">
              <a:latin typeface="Calibri" pitchFamily="34" charset="0"/>
            </a:endParaRPr>
          </a:p>
          <a:p>
            <a:endParaRPr lang="es-EC">
              <a:latin typeface="Calibri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1472" y="1428736"/>
            <a:ext cx="35719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CARACTERÍSTICAS: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143240" y="0"/>
            <a:ext cx="235748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AP3</a:t>
            </a:r>
            <a:endParaRPr lang="es-EC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41987" name="Picture 2" descr="Teorico AP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642938"/>
            <a:ext cx="40719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Simu AP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642938"/>
            <a:ext cx="4214813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real AP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3641725"/>
            <a:ext cx="4214813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6 Imagen" descr="DSC0230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38" y="3571875"/>
            <a:ext cx="24114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14678" y="0"/>
            <a:ext cx="235748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AP4</a:t>
            </a:r>
            <a:endParaRPr lang="es-EC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43011" name="Picture 2" descr="Teorico AP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785813"/>
            <a:ext cx="4071937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 descr="Simu AP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779463"/>
            <a:ext cx="414337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real AP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3697288"/>
            <a:ext cx="4143375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5 Imagen" descr="DSC0231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714750"/>
            <a:ext cx="40719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14646" y="0"/>
            <a:ext cx="235748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AP5</a:t>
            </a:r>
            <a:endParaRPr lang="es-EC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44035" name="Picture 2" descr="Teorico AP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785813"/>
            <a:ext cx="40719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 descr="Simu AP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785813"/>
            <a:ext cx="419258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4" descr="real AP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3714750"/>
            <a:ext cx="42068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5 Imagen" descr="P1000221.JPG"/>
          <p:cNvPicPr>
            <a:picLocks noChangeAspect="1"/>
          </p:cNvPicPr>
          <p:nvPr/>
        </p:nvPicPr>
        <p:blipFill>
          <a:blip r:embed="rId5"/>
          <a:srcRect t="2325"/>
          <a:stretch>
            <a:fillRect/>
          </a:stretch>
        </p:blipFill>
        <p:spPr bwMode="auto">
          <a:xfrm>
            <a:off x="428625" y="3714750"/>
            <a:ext cx="40957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2844" y="142852"/>
            <a:ext cx="878687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PRUEBA DE COBERTURA DE LOS APs</a:t>
            </a:r>
            <a:endParaRPr lang="es-ES" sz="2800" b="1" spc="300" dirty="0">
              <a:ln w="11430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357188" y="714375"/>
          <a:ext cx="6643687" cy="4143375"/>
        </p:xfrm>
        <a:graphic>
          <a:graphicData uri="http://schemas.openxmlformats.org/drawingml/2006/table">
            <a:tbl>
              <a:tblPr/>
              <a:tblGrid>
                <a:gridCol w="458190"/>
                <a:gridCol w="1718206"/>
                <a:gridCol w="708759"/>
                <a:gridCol w="365119"/>
                <a:gridCol w="353189"/>
                <a:gridCol w="420006"/>
                <a:gridCol w="794670"/>
                <a:gridCol w="1002287"/>
                <a:gridCol w="365119"/>
                <a:gridCol w="458190"/>
              </a:tblGrid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PRUEBA DE COBERTURA DEL PUNTO DE ACCESO AP 7220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12411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PRUEBA SOBRE 100 PAQUETES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Potencia de Rx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T. max.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T. min.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T. prom.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Caudal  [%]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Perd. Paquetes [%]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Jitter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12411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[%]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[ms]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[ms]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[ms]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C= (PR/PT)*100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PP= ((PT-PR)/PT)*100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[ms]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AP@NAP</a:t>
                      </a:r>
                      <a:endParaRPr lang="es-EC" sz="8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12411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Entrada Posterior del Edificio Central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Plaza ICM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Parqueadero de la FIEC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FICMP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146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Exterior </a:t>
                      </a:r>
                      <a:r>
                        <a:rPr lang="es-EC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Lab</a:t>
                      </a:r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</a:t>
                      </a:r>
                      <a:r>
                        <a:rPr lang="es-EC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Computacion</a:t>
                      </a:r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FIEC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28,5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Interior Lab. Computacion FIEC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AP1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Canchas Deportivas Ingenieria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36,5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AP2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FICMP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AP3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Gimnasio de la Asoc. Profesores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Plaza de la FICT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Interior Oficinas de la IEEE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Limite FIEC-FICMP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0309"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78" marR="6578" marT="6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5349" name="Picture 15"/>
          <p:cNvPicPr>
            <a:picLocks noChangeAspect="1" noChangeArrowheads="1"/>
          </p:cNvPicPr>
          <p:nvPr/>
        </p:nvPicPr>
        <p:blipFill>
          <a:blip r:embed="rId2"/>
          <a:srcRect l="510" r="7971" b="9996"/>
          <a:stretch>
            <a:fillRect/>
          </a:stretch>
        </p:blipFill>
        <p:spPr bwMode="auto">
          <a:xfrm>
            <a:off x="5286375" y="4799013"/>
            <a:ext cx="371475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/>
          <a:srcRect l="12437" t="33090" r="9866" b="12764"/>
          <a:stretch>
            <a:fillRect/>
          </a:stretch>
        </p:blipFill>
        <p:spPr bwMode="auto">
          <a:xfrm>
            <a:off x="1928813" y="1785938"/>
            <a:ext cx="53165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/>
          <a:srcRect l="8691" t="28564" r="56096" b="42108"/>
          <a:stretch>
            <a:fillRect/>
          </a:stretch>
        </p:blipFill>
        <p:spPr bwMode="auto">
          <a:xfrm>
            <a:off x="2786063" y="4286250"/>
            <a:ext cx="36020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928794" y="428604"/>
            <a:ext cx="5286412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40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COTIZACIÓN</a:t>
            </a:r>
            <a:endParaRPr lang="es-ES" sz="4000" b="1" spc="300" dirty="0">
              <a:ln w="11430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1 Imagen" descr="P100017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4325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/>
          <a:srcRect l="10547" t="8437" r="26758" b="16562"/>
          <a:stretch>
            <a:fillRect/>
          </a:stretch>
        </p:blipFill>
        <p:spPr bwMode="auto">
          <a:xfrm>
            <a:off x="5857875" y="2328863"/>
            <a:ext cx="32861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3 Imagen" descr="P100024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5500" y="0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8 Imagen" descr="DSC0239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08513"/>
            <a:ext cx="3071813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9 Imagen" descr="DSC0232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13" y="4768850"/>
            <a:ext cx="27860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4 Imagen" descr="DSC0239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428875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10 Imagen" descr="DSC02380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7875" y="4554538"/>
            <a:ext cx="32861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7 Imagen" descr="DSC02375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43250" y="2357438"/>
            <a:ext cx="32861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2 Imagen" descr="P1000204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43250" y="0"/>
            <a:ext cx="328612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5038725" y="457200"/>
            <a:ext cx="425450" cy="204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5038725" y="457200"/>
            <a:ext cx="488950" cy="204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285852" y="2500306"/>
            <a:ext cx="6643734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spc="300" dirty="0">
                <a:ln w="1143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CONCLUSIONES Y RECOMENDACIONES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285875"/>
            <a:ext cx="7786687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428596" y="357166"/>
            <a:ext cx="457203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SISTEMAS MALLADOS:</a:t>
            </a:r>
          </a:p>
        </p:txBody>
      </p:sp>
      <p:sp>
        <p:nvSpPr>
          <p:cNvPr id="7172" name="7 CuadroTexto"/>
          <p:cNvSpPr txBox="1">
            <a:spLocks noChangeArrowheads="1"/>
          </p:cNvSpPr>
          <p:nvPr/>
        </p:nvSpPr>
        <p:spPr bwMode="auto">
          <a:xfrm>
            <a:off x="1000125" y="5429250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>
                <a:latin typeface="Calibri" pitchFamily="34" charset="0"/>
              </a:rPr>
              <a:t>PRIMERA</a:t>
            </a:r>
          </a:p>
          <a:p>
            <a:pPr algn="ctr"/>
            <a:r>
              <a:rPr lang="es-EC">
                <a:latin typeface="Calibri" pitchFamily="34" charset="0"/>
              </a:rPr>
              <a:t>GENERACIÓN</a:t>
            </a:r>
          </a:p>
        </p:txBody>
      </p:sp>
      <p:sp>
        <p:nvSpPr>
          <p:cNvPr id="7173" name="8 CuadroTexto"/>
          <p:cNvSpPr txBox="1">
            <a:spLocks noChangeArrowheads="1"/>
          </p:cNvSpPr>
          <p:nvPr/>
        </p:nvSpPr>
        <p:spPr bwMode="auto">
          <a:xfrm>
            <a:off x="3571875" y="5426075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>
                <a:latin typeface="Calibri" pitchFamily="34" charset="0"/>
              </a:rPr>
              <a:t>SEGUNDA</a:t>
            </a:r>
          </a:p>
          <a:p>
            <a:pPr algn="ctr"/>
            <a:r>
              <a:rPr lang="es-EC">
                <a:latin typeface="Calibri" pitchFamily="34" charset="0"/>
              </a:rPr>
              <a:t>GENERACIÓN</a:t>
            </a:r>
          </a:p>
        </p:txBody>
      </p:sp>
      <p:sp>
        <p:nvSpPr>
          <p:cNvPr id="7174" name="9 CuadroTexto"/>
          <p:cNvSpPr txBox="1">
            <a:spLocks noChangeArrowheads="1"/>
          </p:cNvSpPr>
          <p:nvPr/>
        </p:nvSpPr>
        <p:spPr bwMode="auto">
          <a:xfrm>
            <a:off x="6143625" y="5429250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>
                <a:latin typeface="Calibri" pitchFamily="34" charset="0"/>
              </a:rPr>
              <a:t>TERCERA</a:t>
            </a:r>
          </a:p>
          <a:p>
            <a:pPr algn="ctr"/>
            <a:r>
              <a:rPr lang="es-EC">
                <a:latin typeface="Calibri" pitchFamily="34" charset="0"/>
              </a:rPr>
              <a:t>GENERACIÓN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357166"/>
            <a:ext cx="35719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ARQUITECTURA:</a:t>
            </a:r>
          </a:p>
        </p:txBody>
      </p:sp>
      <p:sp>
        <p:nvSpPr>
          <p:cNvPr id="8195" name="4 CuadroTexto"/>
          <p:cNvSpPr txBox="1">
            <a:spLocks noChangeArrowheads="1"/>
          </p:cNvSpPr>
          <p:nvPr/>
        </p:nvSpPr>
        <p:spPr bwMode="auto">
          <a:xfrm>
            <a:off x="1857375" y="1630363"/>
            <a:ext cx="2214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>
                <a:latin typeface="Calibri" pitchFamily="34" charset="0"/>
              </a:rPr>
              <a:t>ENRUTADORES MESH</a:t>
            </a:r>
          </a:p>
        </p:txBody>
      </p:sp>
      <p:sp>
        <p:nvSpPr>
          <p:cNvPr id="8196" name="5 CuadroTexto"/>
          <p:cNvSpPr txBox="1">
            <a:spLocks noChangeArrowheads="1"/>
          </p:cNvSpPr>
          <p:nvPr/>
        </p:nvSpPr>
        <p:spPr bwMode="auto">
          <a:xfrm>
            <a:off x="5357813" y="1643063"/>
            <a:ext cx="1785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>
                <a:latin typeface="Calibri" pitchFamily="34" charset="0"/>
              </a:rPr>
              <a:t>CLIENTES MESH</a:t>
            </a:r>
          </a:p>
        </p:txBody>
      </p:sp>
      <p:pic>
        <p:nvPicPr>
          <p:cNvPr id="8197" name="Picture 2" descr="Diferentes modelos de mesh rout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2786063"/>
            <a:ext cx="2857500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3" descr="Equipos Mesh Cli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2571750"/>
            <a:ext cx="31448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0034" y="285728"/>
            <a:ext cx="35719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ARQUITECTURA:</a:t>
            </a:r>
          </a:p>
        </p:txBody>
      </p:sp>
      <p:sp>
        <p:nvSpPr>
          <p:cNvPr id="9219" name="4 CuadroTexto"/>
          <p:cNvSpPr txBox="1">
            <a:spLocks noChangeArrowheads="1"/>
          </p:cNvSpPr>
          <p:nvPr/>
        </p:nvSpPr>
        <p:spPr bwMode="auto">
          <a:xfrm>
            <a:off x="428625" y="1143000"/>
            <a:ext cx="3357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latin typeface="Calibri" pitchFamily="34" charset="0"/>
              </a:rPr>
              <a:t>REDES INALÁMBRICAS MESH DE INFRAESTRUCTURA/ BACKBONE</a:t>
            </a:r>
            <a:endParaRPr lang="es-EC" b="1">
              <a:latin typeface="Calibri" pitchFamily="34" charset="0"/>
            </a:endParaRPr>
          </a:p>
          <a:p>
            <a:endParaRPr lang="es-EC">
              <a:latin typeface="Calibri" pitchFamily="34" charset="0"/>
            </a:endParaRPr>
          </a:p>
        </p:txBody>
      </p:sp>
      <p:sp>
        <p:nvSpPr>
          <p:cNvPr id="9220" name="5 CuadroTexto"/>
          <p:cNvSpPr txBox="1">
            <a:spLocks noChangeArrowheads="1"/>
          </p:cNvSpPr>
          <p:nvPr/>
        </p:nvSpPr>
        <p:spPr bwMode="auto">
          <a:xfrm>
            <a:off x="5286375" y="3282950"/>
            <a:ext cx="3357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latin typeface="Calibri" pitchFamily="34" charset="0"/>
              </a:rPr>
              <a:t>REDES INALÁMBRICAS MESH CLIENTE</a:t>
            </a:r>
            <a:endParaRPr lang="es-EC" b="1">
              <a:latin typeface="Calibri" pitchFamily="34" charset="0"/>
            </a:endParaRPr>
          </a:p>
        </p:txBody>
      </p:sp>
      <p:sp>
        <p:nvSpPr>
          <p:cNvPr id="9221" name="6 CuadroTexto"/>
          <p:cNvSpPr txBox="1">
            <a:spLocks noChangeArrowheads="1"/>
          </p:cNvSpPr>
          <p:nvPr/>
        </p:nvSpPr>
        <p:spPr bwMode="auto">
          <a:xfrm>
            <a:off x="428625" y="5286375"/>
            <a:ext cx="3429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latin typeface="Calibri" pitchFamily="34" charset="0"/>
              </a:rPr>
              <a:t>REDES INALÁMBRICAS MESH HIBRIDAS</a:t>
            </a:r>
            <a:endParaRPr lang="es-EC" b="1">
              <a:latin typeface="Calibri" pitchFamily="34" charset="0"/>
            </a:endParaRPr>
          </a:p>
          <a:p>
            <a:endParaRPr lang="es-EC">
              <a:latin typeface="Calibri" pitchFamily="34" charset="0"/>
            </a:endParaRPr>
          </a:p>
        </p:txBody>
      </p:sp>
      <p:pic>
        <p:nvPicPr>
          <p:cNvPr id="9222" name="Imagen 4"/>
          <p:cNvPicPr>
            <a:picLocks noChangeAspect="1" noChangeArrowheads="1"/>
          </p:cNvPicPr>
          <p:nvPr/>
        </p:nvPicPr>
        <p:blipFill>
          <a:blip r:embed="rId2"/>
          <a:srcRect b="5287"/>
          <a:stretch>
            <a:fillRect/>
          </a:stretch>
        </p:blipFill>
        <p:spPr bwMode="auto">
          <a:xfrm>
            <a:off x="4429125" y="285750"/>
            <a:ext cx="45370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Imagen 3"/>
          <p:cNvPicPr>
            <a:picLocks noChangeAspect="1" noChangeArrowheads="1"/>
          </p:cNvPicPr>
          <p:nvPr/>
        </p:nvPicPr>
        <p:blipFill>
          <a:blip r:embed="rId3"/>
          <a:srcRect b="16145"/>
          <a:stretch>
            <a:fillRect/>
          </a:stretch>
        </p:blipFill>
        <p:spPr bwMode="auto">
          <a:xfrm>
            <a:off x="357188" y="3048000"/>
            <a:ext cx="40005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Imagen 5"/>
          <p:cNvPicPr>
            <a:picLocks noChangeAspect="1" noChangeArrowheads="1"/>
          </p:cNvPicPr>
          <p:nvPr/>
        </p:nvPicPr>
        <p:blipFill>
          <a:blip r:embed="rId4"/>
          <a:srcRect b="5548"/>
          <a:stretch>
            <a:fillRect/>
          </a:stretch>
        </p:blipFill>
        <p:spPr bwMode="auto">
          <a:xfrm>
            <a:off x="4214813" y="4052888"/>
            <a:ext cx="4500562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Flecha derecha"/>
          <p:cNvSpPr/>
          <p:nvPr/>
        </p:nvSpPr>
        <p:spPr>
          <a:xfrm>
            <a:off x="3857625" y="1285875"/>
            <a:ext cx="857250" cy="500063"/>
          </a:xfrm>
          <a:prstGeom prst="rightArrow">
            <a:avLst>
              <a:gd name="adj1" fmla="val 20604"/>
              <a:gd name="adj2" fmla="val 5515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/>
          </a:p>
        </p:txBody>
      </p:sp>
      <p:sp>
        <p:nvSpPr>
          <p:cNvPr id="12" name="11 Flecha derecha"/>
          <p:cNvSpPr/>
          <p:nvPr/>
        </p:nvSpPr>
        <p:spPr>
          <a:xfrm flipH="1">
            <a:off x="4357688" y="3357563"/>
            <a:ext cx="857250" cy="500062"/>
          </a:xfrm>
          <a:prstGeom prst="rightArrow">
            <a:avLst>
              <a:gd name="adj1" fmla="val 20604"/>
              <a:gd name="adj2" fmla="val 5515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/>
          </a:p>
        </p:txBody>
      </p:sp>
      <p:sp>
        <p:nvSpPr>
          <p:cNvPr id="13" name="12 Flecha derecha"/>
          <p:cNvSpPr/>
          <p:nvPr/>
        </p:nvSpPr>
        <p:spPr>
          <a:xfrm>
            <a:off x="3429000" y="5286375"/>
            <a:ext cx="857250" cy="500063"/>
          </a:xfrm>
          <a:prstGeom prst="rightArrow">
            <a:avLst>
              <a:gd name="adj1" fmla="val 20604"/>
              <a:gd name="adj2" fmla="val 5515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0034" y="285728"/>
            <a:ext cx="70723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PROTOCOLOS DE ENRUTAMIENTO:</a:t>
            </a:r>
          </a:p>
        </p:txBody>
      </p:sp>
      <p:pic>
        <p:nvPicPr>
          <p:cNvPr id="10243" name="Picture 2" descr="Clasificación de Protocolos de enrutamiento en las redes  Wireless Me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285875"/>
            <a:ext cx="700881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85728"/>
            <a:ext cx="9144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¿Qué aplicaciones tienen las redes mesh?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143000" y="1143000"/>
            <a:ext cx="2214563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/>
              <a:t>MESH COMUNITARIA</a:t>
            </a:r>
            <a:endParaRPr lang="es-EC" dirty="0"/>
          </a:p>
        </p:txBody>
      </p:sp>
      <p:sp>
        <p:nvSpPr>
          <p:cNvPr id="4" name="3 CuadroTexto"/>
          <p:cNvSpPr txBox="1"/>
          <p:nvPr/>
        </p:nvSpPr>
        <p:spPr>
          <a:xfrm>
            <a:off x="5357813" y="1928813"/>
            <a:ext cx="2071687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/>
              <a:t>MESH ESPONTÁNEA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6215063" y="1143000"/>
            <a:ext cx="1714500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/>
              <a:t>CAMPUS MESH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4071938" y="1143000"/>
            <a:ext cx="1571625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/>
              <a:t>HOGAR MESH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2571750" y="1928813"/>
            <a:ext cx="1928813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/>
              <a:t>MESH MUNICIPAL</a:t>
            </a:r>
            <a:endParaRPr lang="es-EC" dirty="0"/>
          </a:p>
        </p:txBody>
      </p:sp>
      <p:pic>
        <p:nvPicPr>
          <p:cNvPr id="11272" name="Picture 2" descr="Red mesh comunita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500313"/>
            <a:ext cx="29273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4429125"/>
            <a:ext cx="2500312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2428875"/>
            <a:ext cx="292893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13" y="2428875"/>
            <a:ext cx="235743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7" descr="http://escenarios.ideario.es/UserFiles/glineros/Image/red_trabaj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4786313"/>
            <a:ext cx="26955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584</Words>
  <Application>Microsoft Office PowerPoint</Application>
  <PresentationFormat>Presentación en pantalla (4:3)</PresentationFormat>
  <Paragraphs>340</Paragraphs>
  <Slides>46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1" baseType="lpstr">
      <vt:lpstr>Arial</vt:lpstr>
      <vt:lpstr>Calibri</vt:lpstr>
      <vt:lpstr>Wingdings</vt:lpstr>
      <vt:lpstr>Tema de Office</vt:lpstr>
      <vt:lpstr>Hoja de cálculo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1000TON</dc:creator>
  <cp:lastModifiedBy>silgivar</cp:lastModifiedBy>
  <cp:revision>35</cp:revision>
  <dcterms:created xsi:type="dcterms:W3CDTF">2009-11-30T03:10:45Z</dcterms:created>
  <dcterms:modified xsi:type="dcterms:W3CDTF">2010-06-15T17:03:18Z</dcterms:modified>
</cp:coreProperties>
</file>