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25"/>
  </p:notesMasterIdLst>
  <p:sldIdLst>
    <p:sldId id="256" r:id="rId2"/>
    <p:sldId id="258" r:id="rId3"/>
    <p:sldId id="257" r:id="rId4"/>
    <p:sldId id="260" r:id="rId5"/>
    <p:sldId id="261" r:id="rId6"/>
    <p:sldId id="262" r:id="rId7"/>
    <p:sldId id="276" r:id="rId8"/>
    <p:sldId id="259" r:id="rId9"/>
    <p:sldId id="263" r:id="rId10"/>
    <p:sldId id="264" r:id="rId11"/>
    <p:sldId id="265" r:id="rId12"/>
    <p:sldId id="267" r:id="rId13"/>
    <p:sldId id="266" r:id="rId14"/>
    <p:sldId id="269" r:id="rId15"/>
    <p:sldId id="268" r:id="rId16"/>
    <p:sldId id="270" r:id="rId17"/>
    <p:sldId id="271" r:id="rId18"/>
    <p:sldId id="272" r:id="rId19"/>
    <p:sldId id="278" r:id="rId20"/>
    <p:sldId id="273" r:id="rId21"/>
    <p:sldId id="274" r:id="rId22"/>
    <p:sldId id="275" r:id="rId23"/>
    <p:sldId id="277"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99"/>
    <a:srgbClr val="996633"/>
    <a:srgbClr val="FF9999"/>
    <a:srgbClr val="FF0066"/>
    <a:srgbClr val="00FF00"/>
    <a:srgbClr val="00CC00"/>
    <a:srgbClr val="7002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95" d="100"/>
          <a:sy n="95" d="100"/>
        </p:scale>
        <p:origin x="-4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B717B05-7526-4320-B2A3-BDF4899E5F70}" type="datetimeFigureOut">
              <a:rPr lang="es-MX"/>
              <a:pPr>
                <a:defRPr/>
              </a:pPr>
              <a:t>15/06/2010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25991A0-4576-40B1-89F7-33577CB075C5}"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DEAEFE-0561-40C3-86F2-E713EB870BBE}" type="slidenum">
              <a:rPr lang="es-MX" smtClean="0"/>
              <a:pPr/>
              <a:t>1</a:t>
            </a:fld>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4FDDB7-5457-4AC2-81A9-FDF4239E0AC5}" type="slidenum">
              <a:rPr lang="es-MX" smtClean="0"/>
              <a:pPr/>
              <a:t>10</a:t>
            </a:fld>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6321B-9807-4773-BBE8-004E6F19D2F5}" type="slidenum">
              <a:rPr lang="es-MX" smtClean="0"/>
              <a:pPr/>
              <a:t>11</a:t>
            </a:fld>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20E6CC-9EBB-4B7B-95EE-CBB4A3CBEBB2}" type="slidenum">
              <a:rPr lang="es-MX" smtClean="0"/>
              <a:pPr/>
              <a:t>12</a:t>
            </a:fld>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EF9CCD-7B9C-4BF9-B724-0C00FCE5A65C}" type="slidenum">
              <a:rPr lang="es-MX" smtClean="0"/>
              <a:pPr/>
              <a:t>13</a:t>
            </a:fld>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9ED525-22F6-47FC-AC4B-CD9BE9E59A24}" type="slidenum">
              <a:rPr lang="es-MX" smtClean="0"/>
              <a:pPr/>
              <a:t>14</a:t>
            </a:fld>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475086-F84C-4BC7-AB18-A1393A908510}" type="slidenum">
              <a:rPr lang="es-MX" smtClean="0"/>
              <a:pPr/>
              <a:t>15</a:t>
            </a:fld>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4986C-2794-4364-8C47-E602202B0F23}" type="slidenum">
              <a:rPr lang="es-MX" smtClean="0"/>
              <a:pPr/>
              <a:t>16</a:t>
            </a:fld>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65910-F271-4C11-803F-1C4A6D5352DB}" type="slidenum">
              <a:rPr lang="es-MX" smtClean="0"/>
              <a:pPr/>
              <a:t>17</a:t>
            </a:fld>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1D3EFF-7AA8-46C5-B8A5-1124F7E9622B}" type="slidenum">
              <a:rPr lang="es-MX" smtClean="0"/>
              <a:pPr/>
              <a:t>18</a:t>
            </a:fld>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6C67F2-4CE9-4202-B7F3-0DFC6616CF0F}" type="slidenum">
              <a:rPr lang="es-MX" smtClean="0"/>
              <a:pPr/>
              <a:t>19</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D628D3-FC41-4C46-A3C9-8E3126013280}" type="slidenum">
              <a:rPr lang="es-MX" smtClean="0"/>
              <a:pPr/>
              <a:t>2</a:t>
            </a:fld>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B64F2F-24B7-47B8-987B-DA5DE88F368C}" type="slidenum">
              <a:rPr lang="es-MX" smtClean="0"/>
              <a:pPr/>
              <a:t>20</a:t>
            </a:fld>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5CEE74-82AD-48E7-AEC3-156C39D792E6}" type="slidenum">
              <a:rPr lang="es-MX" smtClean="0"/>
              <a:pPr/>
              <a:t>21</a:t>
            </a:fld>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7AE473-8524-4CB5-98AD-D9220FE81439}" type="slidenum">
              <a:rPr lang="es-MX" smtClean="0"/>
              <a:pPr/>
              <a:t>22</a:t>
            </a:fld>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7B9D4F-D715-4AAB-B40B-7F25BE4EACA6}" type="slidenum">
              <a:rPr lang="es-MX" smtClean="0"/>
              <a:pPr/>
              <a:t>23</a:t>
            </a:fld>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48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9F186-96B2-476A-ACBE-82A1E3A79727}" type="slidenum">
              <a:rPr lang="es-MX" smtClean="0"/>
              <a:pPr/>
              <a:t>3</a:t>
            </a:fld>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287FC2-581F-45BA-8AFB-F22652F454F2}" type="slidenum">
              <a:rPr lang="es-MX" smtClean="0"/>
              <a:pPr/>
              <a:t>4</a:t>
            </a:fld>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3995E6-23F9-4014-BEA5-4523EEAAA381}" type="slidenum">
              <a:rPr lang="es-MX" smtClean="0"/>
              <a:pPr/>
              <a:t>5</a:t>
            </a:fld>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0856E-A6BA-4B64-B1A6-6B51C750C743}" type="slidenum">
              <a:rPr lang="es-MX" smtClean="0"/>
              <a:pPr/>
              <a:t>6</a:t>
            </a:fld>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BBDC2A-87D5-4896-B70A-F68A8CF840BE}" type="slidenum">
              <a:rPr lang="es-MX" smtClean="0"/>
              <a:pPr/>
              <a:t>7</a:t>
            </a:fld>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607F19-7748-46D9-9A74-32ADCE85A211}" type="slidenum">
              <a:rPr lang="es-MX" smtClean="0"/>
              <a:pPr/>
              <a:t>8</a:t>
            </a:fld>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DFF7D0-C915-4C64-BCCE-F57E696CDF3F}" type="slidenum">
              <a:rPr lang="es-MX" smtClean="0"/>
              <a:pPr/>
              <a:t>9</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06DF2D9D-E557-4511-B0B5-71C2D583F446}"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0B4E5F14-A12A-4293-B94F-A91C8877484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54B07E87-E6EA-4271-81E4-15E39AC94AB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6B66ED04-6E7E-44A7-B9AB-922F757EF8DF}"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F222515F-3280-4494-9833-66F17F034301}"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4A280EBA-4A98-4340-90E8-CAAD8874EB5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DD275DFE-2C0F-412D-9CD1-30DE00666FA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BE3A4554-408A-4CED-AB98-C536F72E480C}"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871EBFE3-E04E-4B91-B4FC-F0EF419F687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59A30473-E5EC-40D8-A7C6-C5E6CF3E3908}"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C464219F-0D5B-49AA-A096-4936E25FAFA5}"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2052"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73A3F7E4-1A48-4E51-8CA4-D29732F3608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53" r:id="rId4"/>
    <p:sldLayoutId id="2147483854" r:id="rId5"/>
    <p:sldLayoutId id="2147483861" r:id="rId6"/>
    <p:sldLayoutId id="2147483855" r:id="rId7"/>
    <p:sldLayoutId id="2147483862" r:id="rId8"/>
    <p:sldLayoutId id="2147483863" r:id="rId9"/>
    <p:sldLayoutId id="2147483856" r:id="rId10"/>
    <p:sldLayoutId id="214748385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57225" y="1143000"/>
            <a:ext cx="7772400" cy="1470025"/>
          </a:xfrm>
        </p:spPr>
        <p:txBody>
          <a:bodyPr>
            <a:noAutofit/>
          </a:bodyPr>
          <a:lstStyle/>
          <a:p>
            <a:pPr algn="ctr" eaLnBrk="1" fontAlgn="auto" hangingPunct="1">
              <a:spcAft>
                <a:spcPts val="0"/>
              </a:spcAft>
              <a:defRPr/>
            </a:pPr>
            <a:r>
              <a:rPr lang="es-ES" sz="3200" b="1" spc="-300" dirty="0">
                <a:solidFill>
                  <a:srgbClr val="FF0000"/>
                </a:solidFill>
              </a:rPr>
              <a:t>EXTRACCION DE CARACTERISITCAS Y COMPARACION DE UNA HUELLA DIGITAL</a:t>
            </a:r>
          </a:p>
        </p:txBody>
      </p:sp>
      <p:sp>
        <p:nvSpPr>
          <p:cNvPr id="2051" name="Rectangle 3"/>
          <p:cNvSpPr>
            <a:spLocks noGrp="1" noChangeArrowheads="1"/>
          </p:cNvSpPr>
          <p:nvPr>
            <p:ph type="subTitle" idx="4294967295"/>
          </p:nvPr>
        </p:nvSpPr>
        <p:spPr>
          <a:xfrm>
            <a:off x="773113" y="3368675"/>
            <a:ext cx="6656387" cy="1631950"/>
          </a:xfrm>
        </p:spPr>
        <p:txBody>
          <a:bodyPr>
            <a:normAutofit fontScale="85000" lnSpcReduction="20000"/>
          </a:bodyPr>
          <a:lstStyle/>
          <a:p>
            <a:pPr marL="274320" indent="-274320" eaLnBrk="1" fontAlgn="auto" hangingPunct="1">
              <a:spcAft>
                <a:spcPts val="0"/>
              </a:spcAft>
              <a:buFont typeface="Wingdings"/>
              <a:buNone/>
              <a:defRPr/>
            </a:pPr>
            <a:r>
              <a:rPr lang="es-ES" sz="2800" b="1" dirty="0" smtClean="0">
                <a:solidFill>
                  <a:srgbClr val="002060"/>
                </a:solidFill>
              </a:rPr>
              <a:t>INTEGRANTES</a:t>
            </a:r>
          </a:p>
          <a:p>
            <a:pPr marL="274320" indent="-274320" eaLnBrk="1" fontAlgn="auto" hangingPunct="1">
              <a:spcAft>
                <a:spcPts val="0"/>
              </a:spcAft>
              <a:buFont typeface="Wingdings"/>
              <a:buNone/>
              <a:defRPr/>
            </a:pPr>
            <a:endParaRPr lang="es-ES" sz="2800" b="1" dirty="0"/>
          </a:p>
          <a:p>
            <a:pPr marL="640080" lvl="1" indent="-274320" eaLnBrk="1" fontAlgn="auto" hangingPunct="1">
              <a:spcAft>
                <a:spcPts val="0"/>
              </a:spcAft>
              <a:buFontTx/>
              <a:buChar char="•"/>
              <a:defRPr/>
            </a:pPr>
            <a:r>
              <a:rPr lang="es-ES" sz="3000" dirty="0"/>
              <a:t>PAMELA SAN-WONG MACIA</a:t>
            </a:r>
          </a:p>
          <a:p>
            <a:pPr marL="640080" lvl="1" indent="-274320" eaLnBrk="1" fontAlgn="auto" hangingPunct="1">
              <a:spcAft>
                <a:spcPts val="0"/>
              </a:spcAft>
              <a:buFontTx/>
              <a:buChar char="•"/>
              <a:defRPr/>
            </a:pPr>
            <a:r>
              <a:rPr lang="es-ES" sz="3000" dirty="0"/>
              <a:t>GIRA KUONQUI </a:t>
            </a:r>
            <a:r>
              <a:rPr lang="es-ES" sz="3000" dirty="0" smtClean="0"/>
              <a:t>BRAVO</a:t>
            </a:r>
            <a:endParaRPr lang="es-ES"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39750" y="260350"/>
            <a:ext cx="7772400" cy="1274763"/>
          </a:xfrm>
        </p:spPr>
        <p:txBody>
          <a:bodyPr wrap="square" lIns="91440" tIns="45720" rIns="91440" bIns="45720" numCol="1" anchorCtr="0" compatLnSpc="1">
            <a:prstTxWarp prst="textNoShape">
              <a:avLst/>
            </a:prstTxWarp>
          </a:bodyPr>
          <a:lstStyle/>
          <a:p>
            <a:pPr algn="ctr" eaLnBrk="1" hangingPunct="1"/>
            <a:r>
              <a:rPr lang="es-ES" sz="3200" i="1" cap="none" smtClean="0">
                <a:solidFill>
                  <a:srgbClr val="7030A0"/>
                </a:solidFill>
                <a:latin typeface="Arial" charset="0"/>
              </a:rPr>
              <a:t>EXTRACCIÓN DE CARACTERÍSTICAS DE LA HUELLA DIGITAL</a:t>
            </a:r>
          </a:p>
        </p:txBody>
      </p:sp>
      <p:sp>
        <p:nvSpPr>
          <p:cNvPr id="18435" name="Rectangle 3"/>
          <p:cNvSpPr>
            <a:spLocks noGrp="1" noChangeArrowheads="1"/>
          </p:cNvSpPr>
          <p:nvPr>
            <p:ph idx="4294967295"/>
          </p:nvPr>
        </p:nvSpPr>
        <p:spPr>
          <a:xfrm>
            <a:off x="371475" y="1857375"/>
            <a:ext cx="3914775" cy="714375"/>
          </a:xfrm>
        </p:spPr>
        <p:txBody>
          <a:bodyPr/>
          <a:lstStyle/>
          <a:p>
            <a:pPr eaLnBrk="1" hangingPunct="1"/>
            <a:r>
              <a:rPr lang="es-ES" smtClean="0"/>
              <a:t>Identificar minucias</a:t>
            </a:r>
          </a:p>
        </p:txBody>
      </p:sp>
      <p:pic>
        <p:nvPicPr>
          <p:cNvPr id="18437" name="Picture 5"/>
          <p:cNvPicPr>
            <a:picLocks noChangeAspect="1" noChangeArrowheads="1"/>
          </p:cNvPicPr>
          <p:nvPr/>
        </p:nvPicPr>
        <p:blipFill>
          <a:blip r:embed="rId3"/>
          <a:srcRect/>
          <a:stretch>
            <a:fillRect/>
          </a:stretch>
        </p:blipFill>
        <p:spPr bwMode="auto">
          <a:xfrm>
            <a:off x="5508625" y="2924175"/>
            <a:ext cx="2573338" cy="2520950"/>
          </a:xfrm>
          <a:prstGeom prst="rect">
            <a:avLst/>
          </a:prstGeom>
          <a:noFill/>
          <a:ln w="38100">
            <a:solidFill>
              <a:schemeClr val="tx1"/>
            </a:solidFill>
            <a:miter lim="800000"/>
            <a:headEnd/>
            <a:tailEnd/>
          </a:ln>
        </p:spPr>
      </p:pic>
      <p:pic>
        <p:nvPicPr>
          <p:cNvPr id="18439" name="Picture 7"/>
          <p:cNvPicPr>
            <a:picLocks noChangeAspect="1" noChangeArrowheads="1"/>
          </p:cNvPicPr>
          <p:nvPr/>
        </p:nvPicPr>
        <p:blipFill>
          <a:blip r:embed="rId4"/>
          <a:srcRect/>
          <a:stretch>
            <a:fillRect/>
          </a:stretch>
        </p:blipFill>
        <p:spPr bwMode="auto">
          <a:xfrm>
            <a:off x="900113" y="2852738"/>
            <a:ext cx="4067175" cy="25812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68313" y="188913"/>
            <a:ext cx="7772400" cy="1346200"/>
          </a:xfrm>
        </p:spPr>
        <p:txBody>
          <a:bodyPr wrap="square" lIns="91440" tIns="45720" rIns="91440" bIns="45720" numCol="1" anchorCtr="0" compatLnSpc="1">
            <a:prstTxWarp prst="textNoShape">
              <a:avLst/>
            </a:prstTxWarp>
          </a:bodyPr>
          <a:lstStyle/>
          <a:p>
            <a:pPr algn="ctr" eaLnBrk="1" hangingPunct="1"/>
            <a:r>
              <a:rPr lang="es-ES" sz="3200" i="1" cap="none" smtClean="0">
                <a:solidFill>
                  <a:srgbClr val="7030A0"/>
                </a:solidFill>
                <a:latin typeface="Arial" charset="0"/>
              </a:rPr>
              <a:t>EXTRACCIÓN DE CARACTERÍSTICAS DE LA HUELLA DIGITAL</a:t>
            </a:r>
          </a:p>
        </p:txBody>
      </p:sp>
      <p:sp>
        <p:nvSpPr>
          <p:cNvPr id="1028" name="Rectangle 3"/>
          <p:cNvSpPr>
            <a:spLocks noGrp="1" noChangeArrowheads="1"/>
          </p:cNvSpPr>
          <p:nvPr>
            <p:ph idx="4294967295"/>
          </p:nvPr>
        </p:nvSpPr>
        <p:spPr>
          <a:xfrm>
            <a:off x="428625" y="1647825"/>
            <a:ext cx="8229600" cy="701675"/>
          </a:xfrm>
        </p:spPr>
        <p:txBody>
          <a:bodyPr/>
          <a:lstStyle/>
          <a:p>
            <a:pPr eaLnBrk="1" hangingPunct="1">
              <a:buFontTx/>
              <a:buNone/>
            </a:pPr>
            <a:r>
              <a:rPr lang="es-ES" smtClean="0"/>
              <a:t>Formula de crossing number.</a:t>
            </a:r>
          </a:p>
          <a:p>
            <a:pPr eaLnBrk="1" hangingPunct="1">
              <a:buFontTx/>
              <a:buNone/>
            </a:pPr>
            <a:endParaRPr lang="es-ES" smtClean="0"/>
          </a:p>
        </p:txBody>
      </p:sp>
      <p:pic>
        <p:nvPicPr>
          <p:cNvPr id="1029" name="Picture 6"/>
          <p:cNvPicPr>
            <a:picLocks noChangeAspect="1" noChangeArrowheads="1"/>
          </p:cNvPicPr>
          <p:nvPr/>
        </p:nvPicPr>
        <p:blipFill>
          <a:blip r:embed="rId4"/>
          <a:srcRect/>
          <a:stretch>
            <a:fillRect/>
          </a:stretch>
        </p:blipFill>
        <p:spPr bwMode="auto">
          <a:xfrm>
            <a:off x="684213" y="3933825"/>
            <a:ext cx="2343150" cy="1917700"/>
          </a:xfrm>
          <a:prstGeom prst="rect">
            <a:avLst/>
          </a:prstGeom>
          <a:noFill/>
          <a:ln w="38100">
            <a:solidFill>
              <a:schemeClr val="tx1"/>
            </a:solidFill>
            <a:miter lim="800000"/>
            <a:headEnd/>
            <a:tailEnd/>
          </a:ln>
        </p:spPr>
      </p:pic>
      <p:sp>
        <p:nvSpPr>
          <p:cNvPr id="103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p>
        </p:txBody>
      </p:sp>
      <p:graphicFrame>
        <p:nvGraphicFramePr>
          <p:cNvPr id="1026" name="Object 10"/>
          <p:cNvGraphicFramePr>
            <a:graphicFrameLocks noChangeAspect="1"/>
          </p:cNvGraphicFramePr>
          <p:nvPr/>
        </p:nvGraphicFramePr>
        <p:xfrm>
          <a:off x="684213" y="2492375"/>
          <a:ext cx="4465637" cy="957263"/>
        </p:xfrm>
        <a:graphic>
          <a:graphicData uri="http://schemas.openxmlformats.org/presentationml/2006/ole">
            <p:oleObj spid="_x0000_s1026" name="Ecuación" r:id="rId5" imgW="1511280" imgH="457200" progId="Equation.3">
              <p:embed/>
            </p:oleObj>
          </a:graphicData>
        </a:graphic>
      </p:graphicFrame>
      <p:sp>
        <p:nvSpPr>
          <p:cNvPr id="1036" name="Rectangle 12"/>
          <p:cNvSpPr>
            <a:spLocks noChangeArrowheads="1"/>
          </p:cNvSpPr>
          <p:nvPr/>
        </p:nvSpPr>
        <p:spPr bwMode="auto">
          <a:xfrm>
            <a:off x="7524750" y="3141663"/>
            <a:ext cx="1003300" cy="366712"/>
          </a:xfrm>
          <a:prstGeom prst="rect">
            <a:avLst/>
          </a:prstGeom>
          <a:noFill/>
          <a:ln w="9525">
            <a:noFill/>
            <a:miter lim="800000"/>
            <a:headEnd/>
            <a:tailEnd/>
          </a:ln>
          <a:effectLst/>
        </p:spPr>
        <p:txBody>
          <a:bodyPr wrap="none">
            <a:spAutoFit/>
          </a:bodyPr>
          <a:lstStyle/>
          <a:p>
            <a:r>
              <a:rPr lang="es-ES" i="1"/>
              <a:t>P</a:t>
            </a:r>
            <a:r>
              <a:rPr lang="es-ES"/>
              <a:t>9 = </a:t>
            </a:r>
            <a:r>
              <a:rPr lang="es-ES" i="1"/>
              <a:t>P</a:t>
            </a:r>
            <a:r>
              <a:rPr lang="es-ES"/>
              <a:t>1</a:t>
            </a:r>
          </a:p>
        </p:txBody>
      </p:sp>
      <p:pic>
        <p:nvPicPr>
          <p:cNvPr id="1037" name="Picture 13"/>
          <p:cNvPicPr>
            <a:picLocks noChangeAspect="1" noChangeArrowheads="1"/>
          </p:cNvPicPr>
          <p:nvPr/>
        </p:nvPicPr>
        <p:blipFill>
          <a:blip r:embed="rId6"/>
          <a:srcRect b="16145"/>
          <a:stretch>
            <a:fillRect/>
          </a:stretch>
        </p:blipFill>
        <p:spPr bwMode="auto">
          <a:xfrm>
            <a:off x="3492500" y="3933825"/>
            <a:ext cx="2141538" cy="1871663"/>
          </a:xfrm>
          <a:prstGeom prst="rect">
            <a:avLst/>
          </a:prstGeom>
          <a:noFill/>
          <a:ln w="28575">
            <a:solidFill>
              <a:srgbClr val="000000"/>
            </a:solidFill>
            <a:miter lim="800000"/>
            <a:headEnd/>
            <a:tailEnd/>
          </a:ln>
        </p:spPr>
      </p:pic>
      <p:pic>
        <p:nvPicPr>
          <p:cNvPr id="1038" name="Picture 14"/>
          <p:cNvPicPr>
            <a:picLocks noChangeAspect="1" noChangeArrowheads="1"/>
          </p:cNvPicPr>
          <p:nvPr/>
        </p:nvPicPr>
        <p:blipFill>
          <a:blip r:embed="rId7"/>
          <a:srcRect/>
          <a:stretch>
            <a:fillRect/>
          </a:stretch>
        </p:blipFill>
        <p:spPr bwMode="auto">
          <a:xfrm>
            <a:off x="6011863" y="3933825"/>
            <a:ext cx="2149475" cy="1812925"/>
          </a:xfrm>
          <a:prstGeom prst="rect">
            <a:avLst/>
          </a:prstGeom>
          <a:noFill/>
          <a:ln w="28575">
            <a:solidFill>
              <a:srgbClr val="000000"/>
            </a:solidFill>
            <a:miter lim="800000"/>
            <a:headEnd/>
            <a:tailEnd/>
          </a:ln>
        </p:spPr>
      </p:pic>
      <p:sp>
        <p:nvSpPr>
          <p:cNvPr id="1039" name="Text Box 15"/>
          <p:cNvSpPr txBox="1">
            <a:spLocks noChangeArrowheads="1"/>
          </p:cNvSpPr>
          <p:nvPr/>
        </p:nvSpPr>
        <p:spPr bwMode="auto">
          <a:xfrm>
            <a:off x="2700338" y="5805488"/>
            <a:ext cx="2952750" cy="641350"/>
          </a:xfrm>
          <a:prstGeom prst="rect">
            <a:avLst/>
          </a:prstGeom>
          <a:noFill/>
          <a:ln w="9525">
            <a:noFill/>
            <a:miter lim="800000"/>
            <a:headEnd/>
            <a:tailEnd/>
          </a:ln>
          <a:effectLst/>
        </p:spPr>
        <p:txBody>
          <a:bodyPr>
            <a:spAutoFit/>
          </a:bodyPr>
          <a:lstStyle/>
          <a:p>
            <a:r>
              <a:rPr lang="es-ES"/>
              <a:t>	         CN=1                    	</a:t>
            </a:r>
            <a:r>
              <a:rPr lang="es-ES">
                <a:solidFill>
                  <a:srgbClr val="FF5050"/>
                </a:solidFill>
              </a:rPr>
              <a:t>(TERMINACION)</a:t>
            </a:r>
          </a:p>
        </p:txBody>
      </p:sp>
      <p:sp>
        <p:nvSpPr>
          <p:cNvPr id="1040" name="Text Box 16"/>
          <p:cNvSpPr txBox="1">
            <a:spLocks noChangeArrowheads="1"/>
          </p:cNvSpPr>
          <p:nvPr/>
        </p:nvSpPr>
        <p:spPr bwMode="auto">
          <a:xfrm>
            <a:off x="5795963" y="5876925"/>
            <a:ext cx="2179637" cy="641350"/>
          </a:xfrm>
          <a:prstGeom prst="rect">
            <a:avLst/>
          </a:prstGeom>
          <a:noFill/>
          <a:ln w="9525">
            <a:noFill/>
            <a:miter lim="800000"/>
            <a:headEnd/>
            <a:tailEnd/>
          </a:ln>
          <a:effectLst/>
        </p:spPr>
        <p:txBody>
          <a:bodyPr>
            <a:spAutoFit/>
          </a:bodyPr>
          <a:lstStyle/>
          <a:p>
            <a:r>
              <a:rPr lang="es-ES"/>
              <a:t>	CN=3</a:t>
            </a:r>
          </a:p>
          <a:p>
            <a:r>
              <a:rPr lang="es-ES"/>
              <a:t>    </a:t>
            </a:r>
            <a:r>
              <a:rPr lang="es-ES">
                <a:solidFill>
                  <a:srgbClr val="00FF00"/>
                </a:solidFill>
              </a:rPr>
              <a:t>(BIFURCACION)</a:t>
            </a:r>
          </a:p>
        </p:txBody>
      </p:sp>
      <p:pic>
        <p:nvPicPr>
          <p:cNvPr id="1041" name="Picture 17"/>
          <p:cNvPicPr>
            <a:picLocks noChangeAspect="1" noChangeArrowheads="1"/>
          </p:cNvPicPr>
          <p:nvPr/>
        </p:nvPicPr>
        <p:blipFill>
          <a:blip r:embed="rId8"/>
          <a:srcRect r="3838"/>
          <a:stretch>
            <a:fillRect/>
          </a:stretch>
        </p:blipFill>
        <p:spPr bwMode="auto">
          <a:xfrm>
            <a:off x="5724525" y="2492375"/>
            <a:ext cx="1511300" cy="971550"/>
          </a:xfrm>
          <a:prstGeom prst="rect">
            <a:avLst/>
          </a:prstGeom>
          <a:noFill/>
          <a:ln w="19050">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39750" y="476250"/>
            <a:ext cx="7772400" cy="914400"/>
          </a:xfrm>
        </p:spPr>
        <p:txBody>
          <a:bodyPr wrap="square" lIns="91440" tIns="45720" rIns="91440" bIns="45720" numCol="1" anchorCtr="0" compatLnSpc="1">
            <a:prstTxWarp prst="textNoShape">
              <a:avLst/>
            </a:prstTxWarp>
            <a:noAutofit/>
          </a:bodyPr>
          <a:lstStyle/>
          <a:p>
            <a:pPr algn="ctr" eaLnBrk="1" hangingPunct="1"/>
            <a:r>
              <a:rPr lang="es-ES" sz="3200" i="1" cap="none" smtClean="0">
                <a:solidFill>
                  <a:srgbClr val="7030A0"/>
                </a:solidFill>
                <a:latin typeface="Arial" charset="0"/>
              </a:rPr>
              <a:t>EXTRACCIÓN DE CARACTERÍSTICAS DE  LA HUELLA DIGITAL</a:t>
            </a:r>
          </a:p>
        </p:txBody>
      </p:sp>
      <p:sp>
        <p:nvSpPr>
          <p:cNvPr id="21507" name="Rectangle 3"/>
          <p:cNvSpPr>
            <a:spLocks noGrp="1" noChangeArrowheads="1"/>
          </p:cNvSpPr>
          <p:nvPr>
            <p:ph idx="4294967295"/>
          </p:nvPr>
        </p:nvSpPr>
        <p:spPr>
          <a:xfrm>
            <a:off x="442913" y="1643063"/>
            <a:ext cx="7772400" cy="1425575"/>
          </a:xfrm>
        </p:spPr>
        <p:txBody>
          <a:bodyPr>
            <a:normAutofit/>
          </a:bodyPr>
          <a:lstStyle/>
          <a:p>
            <a:pPr eaLnBrk="1" hangingPunct="1">
              <a:lnSpc>
                <a:spcPct val="80000"/>
              </a:lnSpc>
            </a:pPr>
            <a:r>
              <a:rPr lang="es-ES" sz="2000" smtClean="0"/>
              <a:t>Remover falsas minucias</a:t>
            </a:r>
          </a:p>
          <a:p>
            <a:pPr eaLnBrk="1" hangingPunct="1">
              <a:lnSpc>
                <a:spcPct val="80000"/>
              </a:lnSpc>
              <a:buFont typeface="Wingdings" pitchFamily="2" charset="2"/>
              <a:buNone/>
            </a:pPr>
            <a:endParaRPr lang="es-ES" sz="2000" smtClean="0"/>
          </a:p>
          <a:p>
            <a:pPr algn="just" eaLnBrk="1" hangingPunct="1">
              <a:lnSpc>
                <a:spcPct val="80000"/>
              </a:lnSpc>
              <a:buFontTx/>
              <a:buNone/>
            </a:pPr>
            <a:r>
              <a:rPr lang="es-ES" sz="1500" smtClean="0"/>
              <a:t>	</a:t>
            </a:r>
            <a:r>
              <a:rPr lang="es-ES" sz="2000" smtClean="0"/>
              <a:t>Calcular la distancia euclidiana entre cada supuesta minuta y todas las demás. 	 </a:t>
            </a:r>
          </a:p>
        </p:txBody>
      </p:sp>
      <p:pic>
        <p:nvPicPr>
          <p:cNvPr id="20484" name="Picture 4"/>
          <p:cNvPicPr>
            <a:picLocks noChangeAspect="1" noChangeArrowheads="1"/>
          </p:cNvPicPr>
          <p:nvPr/>
        </p:nvPicPr>
        <p:blipFill>
          <a:blip r:embed="rId3"/>
          <a:srcRect/>
          <a:stretch>
            <a:fillRect/>
          </a:stretch>
        </p:blipFill>
        <p:spPr bwMode="auto">
          <a:xfrm>
            <a:off x="900113" y="3573463"/>
            <a:ext cx="2936875" cy="695325"/>
          </a:xfrm>
          <a:prstGeom prst="rect">
            <a:avLst/>
          </a:prstGeom>
          <a:noFill/>
          <a:ln w="38100">
            <a:solidFill>
              <a:schemeClr val="tx1"/>
            </a:solidFill>
            <a:miter lim="800000"/>
            <a:headEnd/>
            <a:tailEnd/>
          </a:ln>
        </p:spPr>
      </p:pic>
      <p:sp>
        <p:nvSpPr>
          <p:cNvPr id="20485" name="AutoShape 5"/>
          <p:cNvSpPr>
            <a:spLocks noChangeArrowheads="1"/>
          </p:cNvSpPr>
          <p:nvPr/>
        </p:nvSpPr>
        <p:spPr bwMode="auto">
          <a:xfrm>
            <a:off x="4211638" y="3573463"/>
            <a:ext cx="976312" cy="485775"/>
          </a:xfrm>
          <a:prstGeom prst="rightArrow">
            <a:avLst>
              <a:gd name="adj1" fmla="val 50000"/>
              <a:gd name="adj2" fmla="val 50245"/>
            </a:avLst>
          </a:prstGeom>
          <a:solidFill>
            <a:srgbClr val="00FF00"/>
          </a:solidFill>
          <a:ln w="12700">
            <a:solidFill>
              <a:schemeClr val="tx1"/>
            </a:solidFill>
            <a:miter lim="800000"/>
            <a:headEnd/>
            <a:tailEnd/>
          </a:ln>
        </p:spPr>
        <p:txBody>
          <a:bodyPr wrap="none" anchor="ctr"/>
          <a:lstStyle/>
          <a:p>
            <a:endParaRPr lang="es-MX"/>
          </a:p>
        </p:txBody>
      </p:sp>
      <p:sp>
        <p:nvSpPr>
          <p:cNvPr id="20486" name="Text Box 6"/>
          <p:cNvSpPr txBox="1">
            <a:spLocks noChangeArrowheads="1"/>
          </p:cNvSpPr>
          <p:nvPr/>
        </p:nvSpPr>
        <p:spPr bwMode="auto">
          <a:xfrm>
            <a:off x="5465763" y="3573463"/>
            <a:ext cx="2466975" cy="366712"/>
          </a:xfrm>
          <a:prstGeom prst="rect">
            <a:avLst/>
          </a:prstGeom>
          <a:noFill/>
          <a:ln w="9525">
            <a:noFill/>
            <a:miter lim="800000"/>
            <a:headEnd/>
            <a:tailEnd/>
          </a:ln>
        </p:spPr>
        <p:txBody>
          <a:bodyPr>
            <a:spAutoFit/>
          </a:bodyPr>
          <a:lstStyle/>
          <a:p>
            <a:r>
              <a:rPr lang="es-ES"/>
              <a:t>Distancia Euclidiana</a:t>
            </a:r>
          </a:p>
        </p:txBody>
      </p:sp>
      <p:sp>
        <p:nvSpPr>
          <p:cNvPr id="20487" name="Rectangle 7"/>
          <p:cNvSpPr>
            <a:spLocks noChangeArrowheads="1"/>
          </p:cNvSpPr>
          <p:nvPr/>
        </p:nvSpPr>
        <p:spPr bwMode="auto">
          <a:xfrm>
            <a:off x="1000125" y="4652963"/>
            <a:ext cx="2376488" cy="457200"/>
          </a:xfrm>
          <a:prstGeom prst="rect">
            <a:avLst/>
          </a:prstGeom>
          <a:noFill/>
          <a:ln w="9525">
            <a:noFill/>
            <a:miter lim="800000"/>
            <a:headEnd/>
            <a:tailEnd/>
          </a:ln>
        </p:spPr>
        <p:txBody>
          <a:bodyPr>
            <a:spAutoFit/>
          </a:bodyPr>
          <a:lstStyle/>
          <a:p>
            <a:r>
              <a:rPr lang="es-ES" sz="2400"/>
              <a:t>  “</a:t>
            </a:r>
            <a:r>
              <a:rPr lang="es-ES" sz="2400" b="1"/>
              <a:t>imdistline</a:t>
            </a:r>
            <a:r>
              <a:rPr lang="es-ES" sz="2400"/>
              <a:t>”</a:t>
            </a:r>
          </a:p>
        </p:txBody>
      </p:sp>
      <p:sp>
        <p:nvSpPr>
          <p:cNvPr id="20488" name="AutoShape 8"/>
          <p:cNvSpPr>
            <a:spLocks noChangeArrowheads="1"/>
          </p:cNvSpPr>
          <p:nvPr/>
        </p:nvSpPr>
        <p:spPr bwMode="auto">
          <a:xfrm>
            <a:off x="4211638" y="4724400"/>
            <a:ext cx="976312" cy="485775"/>
          </a:xfrm>
          <a:prstGeom prst="rightArrow">
            <a:avLst>
              <a:gd name="adj1" fmla="val 50000"/>
              <a:gd name="adj2" fmla="val 50245"/>
            </a:avLst>
          </a:prstGeom>
          <a:solidFill>
            <a:srgbClr val="00FF00"/>
          </a:solidFill>
          <a:ln w="12700">
            <a:solidFill>
              <a:schemeClr val="tx1"/>
            </a:solidFill>
            <a:miter lim="800000"/>
            <a:headEnd/>
            <a:tailEnd/>
          </a:ln>
        </p:spPr>
        <p:txBody>
          <a:bodyPr wrap="none" anchor="ctr"/>
          <a:lstStyle/>
          <a:p>
            <a:endParaRPr lang="es-MX"/>
          </a:p>
        </p:txBody>
      </p:sp>
      <p:sp>
        <p:nvSpPr>
          <p:cNvPr id="20489" name="Text Box 9"/>
          <p:cNvSpPr txBox="1">
            <a:spLocks noChangeArrowheads="1"/>
          </p:cNvSpPr>
          <p:nvPr/>
        </p:nvSpPr>
        <p:spPr bwMode="auto">
          <a:xfrm>
            <a:off x="5392738" y="4797425"/>
            <a:ext cx="2520950" cy="366713"/>
          </a:xfrm>
          <a:prstGeom prst="rect">
            <a:avLst/>
          </a:prstGeom>
          <a:noFill/>
          <a:ln w="9525">
            <a:noFill/>
            <a:miter lim="800000"/>
            <a:headEnd/>
            <a:tailEnd/>
          </a:ln>
        </p:spPr>
        <p:txBody>
          <a:bodyPr>
            <a:spAutoFit/>
          </a:bodyPr>
          <a:lstStyle/>
          <a:p>
            <a:r>
              <a:rPr lang="es-ES"/>
              <a:t>Distancia entre crestas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11188" y="404813"/>
            <a:ext cx="7772400" cy="1319212"/>
          </a:xfrm>
        </p:spPr>
        <p:txBody>
          <a:bodyPr wrap="square" lIns="91440" tIns="45720" rIns="91440" bIns="45720" numCol="1" anchorCtr="0" compatLnSpc="1">
            <a:prstTxWarp prst="textNoShape">
              <a:avLst/>
            </a:prstTxWarp>
            <a:noAutofit/>
          </a:bodyPr>
          <a:lstStyle/>
          <a:p>
            <a:pPr algn="ctr" eaLnBrk="1" hangingPunct="1"/>
            <a:r>
              <a:rPr lang="es-ES" sz="3200" i="1" cap="none" smtClean="0">
                <a:solidFill>
                  <a:srgbClr val="7030A0"/>
                </a:solidFill>
                <a:latin typeface="Arial" charset="0"/>
              </a:rPr>
              <a:t>EXTRACCIÓN DE CARACTERÍSTICAS DE  LA HUELLA DIGITAL</a:t>
            </a:r>
          </a:p>
        </p:txBody>
      </p:sp>
      <p:sp>
        <p:nvSpPr>
          <p:cNvPr id="19459" name="Rectangle 3"/>
          <p:cNvSpPr>
            <a:spLocks noGrp="1" noChangeArrowheads="1"/>
          </p:cNvSpPr>
          <p:nvPr>
            <p:ph idx="4294967295"/>
          </p:nvPr>
        </p:nvSpPr>
        <p:spPr>
          <a:xfrm>
            <a:off x="250825" y="2060575"/>
            <a:ext cx="4872038" cy="715963"/>
          </a:xfrm>
        </p:spPr>
        <p:txBody>
          <a:bodyPr/>
          <a:lstStyle/>
          <a:p>
            <a:pPr eaLnBrk="1" hangingPunct="1"/>
            <a:r>
              <a:rPr lang="es-ES" smtClean="0"/>
              <a:t>Identificar área de interés</a:t>
            </a:r>
          </a:p>
          <a:p>
            <a:pPr eaLnBrk="1" hangingPunct="1"/>
            <a:endParaRPr lang="es-ES" smtClean="0"/>
          </a:p>
        </p:txBody>
      </p:sp>
      <p:pic>
        <p:nvPicPr>
          <p:cNvPr id="19460" name="Picture 4"/>
          <p:cNvPicPr>
            <a:picLocks noChangeAspect="1" noChangeArrowheads="1"/>
          </p:cNvPicPr>
          <p:nvPr/>
        </p:nvPicPr>
        <p:blipFill>
          <a:blip r:embed="rId3"/>
          <a:srcRect/>
          <a:stretch>
            <a:fillRect/>
          </a:stretch>
        </p:blipFill>
        <p:spPr bwMode="auto">
          <a:xfrm>
            <a:off x="4932363" y="2708275"/>
            <a:ext cx="3043237" cy="2935288"/>
          </a:xfrm>
          <a:prstGeom prst="rect">
            <a:avLst/>
          </a:prstGeom>
          <a:noFill/>
          <a:ln w="25400">
            <a:solidFill>
              <a:srgbClr val="FF9999"/>
            </a:solidFill>
            <a:miter lim="800000"/>
            <a:headEnd/>
            <a:tailEnd/>
          </a:ln>
        </p:spPr>
      </p:pic>
      <p:sp>
        <p:nvSpPr>
          <p:cNvPr id="19461" name="Rectangle 5"/>
          <p:cNvSpPr>
            <a:spLocks noChangeArrowheads="1"/>
          </p:cNvSpPr>
          <p:nvPr/>
        </p:nvSpPr>
        <p:spPr bwMode="auto">
          <a:xfrm>
            <a:off x="250825" y="3429000"/>
            <a:ext cx="4752975" cy="1281113"/>
          </a:xfrm>
          <a:prstGeom prst="rect">
            <a:avLst/>
          </a:prstGeom>
          <a:noFill/>
          <a:ln w="9525">
            <a:noFill/>
            <a:miter lim="800000"/>
            <a:headEnd/>
            <a:tailEnd/>
          </a:ln>
        </p:spPr>
        <p:txBody>
          <a:bodyPr>
            <a:spAutoFit/>
          </a:bodyPr>
          <a:lstStyle/>
          <a:p>
            <a:r>
              <a:rPr lang="es-ES"/>
              <a:t>Se hace uso de la función morfológica “bwmorph” con los parámetros :</a:t>
            </a:r>
          </a:p>
          <a:p>
            <a:r>
              <a:rPr lang="es-ES"/>
              <a:t> “open”  y “Close”</a:t>
            </a:r>
          </a:p>
          <a:p>
            <a:endParaRPr lang="es-E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3850" y="115888"/>
            <a:ext cx="7843838" cy="1296987"/>
          </a:xfrm>
        </p:spPr>
        <p:txBody>
          <a:bodyPr wrap="square" lIns="91440" tIns="45720" rIns="91440" bIns="45720" numCol="1" anchorCtr="0" compatLnSpc="1">
            <a:prstTxWarp prst="textNoShape">
              <a:avLst/>
            </a:prstTxWarp>
            <a:noAutofit/>
          </a:bodyPr>
          <a:lstStyle/>
          <a:p>
            <a:pPr algn="ctr" eaLnBrk="1" hangingPunct="1"/>
            <a:r>
              <a:rPr lang="es-ES" sz="3200" i="1" cap="none" smtClean="0">
                <a:solidFill>
                  <a:srgbClr val="7030A0"/>
                </a:solidFill>
                <a:latin typeface="Arial" charset="0"/>
              </a:rPr>
              <a:t>EXTRACCIÓN DE CARACTERÍSTICAS DE LA HUELLA DIGITAL</a:t>
            </a:r>
          </a:p>
        </p:txBody>
      </p:sp>
      <p:sp>
        <p:nvSpPr>
          <p:cNvPr id="21507" name="Rectangle 3"/>
          <p:cNvSpPr>
            <a:spLocks noGrp="1" noChangeArrowheads="1"/>
          </p:cNvSpPr>
          <p:nvPr>
            <p:ph idx="4294967295"/>
          </p:nvPr>
        </p:nvSpPr>
        <p:spPr>
          <a:xfrm>
            <a:off x="611188" y="1484313"/>
            <a:ext cx="7772400" cy="928687"/>
          </a:xfrm>
        </p:spPr>
        <p:txBody>
          <a:bodyPr/>
          <a:lstStyle/>
          <a:p>
            <a:pPr eaLnBrk="1" hangingPunct="1"/>
            <a:r>
              <a:rPr lang="es-ES" sz="2000" smtClean="0"/>
              <a:t>Guardar en un archivo .txt las coordenadas en x y de las minucias.</a:t>
            </a:r>
          </a:p>
        </p:txBody>
      </p:sp>
      <p:pic>
        <p:nvPicPr>
          <p:cNvPr id="21508" name="Picture 5"/>
          <p:cNvPicPr>
            <a:picLocks noChangeAspect="1" noChangeArrowheads="1"/>
          </p:cNvPicPr>
          <p:nvPr/>
        </p:nvPicPr>
        <p:blipFill>
          <a:blip r:embed="rId3"/>
          <a:srcRect/>
          <a:stretch>
            <a:fillRect/>
          </a:stretch>
        </p:blipFill>
        <p:spPr bwMode="auto">
          <a:xfrm>
            <a:off x="2843213" y="2133600"/>
            <a:ext cx="3311525" cy="1944688"/>
          </a:xfrm>
          <a:prstGeom prst="rect">
            <a:avLst/>
          </a:prstGeom>
          <a:noFill/>
          <a:ln w="25400">
            <a:solidFill>
              <a:srgbClr val="FF9999"/>
            </a:solidFill>
            <a:miter lim="800000"/>
            <a:headEnd/>
            <a:tailEnd/>
          </a:ln>
        </p:spPr>
      </p:pic>
      <p:pic>
        <p:nvPicPr>
          <p:cNvPr id="21509" name="Picture 6"/>
          <p:cNvPicPr>
            <a:picLocks noChangeAspect="1" noChangeArrowheads="1"/>
          </p:cNvPicPr>
          <p:nvPr/>
        </p:nvPicPr>
        <p:blipFill>
          <a:blip r:embed="rId4"/>
          <a:srcRect/>
          <a:stretch>
            <a:fillRect/>
          </a:stretch>
        </p:blipFill>
        <p:spPr bwMode="auto">
          <a:xfrm>
            <a:off x="900113" y="4292600"/>
            <a:ext cx="2447925" cy="2232025"/>
          </a:xfrm>
          <a:prstGeom prst="rect">
            <a:avLst/>
          </a:prstGeom>
          <a:noFill/>
          <a:ln w="25400">
            <a:solidFill>
              <a:srgbClr val="FF9999"/>
            </a:solidFill>
            <a:miter lim="800000"/>
            <a:headEnd/>
            <a:tailEnd/>
          </a:ln>
        </p:spPr>
      </p:pic>
      <p:pic>
        <p:nvPicPr>
          <p:cNvPr id="21510" name="Picture 7"/>
          <p:cNvPicPr>
            <a:picLocks noChangeAspect="1" noChangeArrowheads="1"/>
          </p:cNvPicPr>
          <p:nvPr/>
        </p:nvPicPr>
        <p:blipFill>
          <a:blip r:embed="rId5"/>
          <a:srcRect/>
          <a:stretch>
            <a:fillRect/>
          </a:stretch>
        </p:blipFill>
        <p:spPr bwMode="auto">
          <a:xfrm>
            <a:off x="4211638" y="4292600"/>
            <a:ext cx="3768725" cy="2200275"/>
          </a:xfrm>
          <a:prstGeom prst="rect">
            <a:avLst/>
          </a:prstGeom>
          <a:noFill/>
          <a:ln w="25400">
            <a:solidFill>
              <a:srgbClr val="FF9999"/>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9750" y="404813"/>
            <a:ext cx="7704138" cy="1225550"/>
          </a:xfrm>
        </p:spPr>
        <p:txBody>
          <a:bodyPr wrap="square" lIns="91440" tIns="45720" rIns="91440" bIns="45720" numCol="1" anchorCtr="0" compatLnSpc="1">
            <a:prstTxWarp prst="textNoShape">
              <a:avLst/>
            </a:prstTxWarp>
            <a:noAutofit/>
          </a:bodyPr>
          <a:lstStyle/>
          <a:p>
            <a:pPr algn="ctr" eaLnBrk="1" hangingPunct="1"/>
            <a:r>
              <a:rPr lang="es-ES" sz="3200" i="1" cap="none" smtClean="0">
                <a:solidFill>
                  <a:srgbClr val="7030A0"/>
                </a:solidFill>
                <a:latin typeface="Arial" charset="0"/>
              </a:rPr>
              <a:t>GEOMETRÍA DE LA HUELLA DIGITAL</a:t>
            </a:r>
            <a:r>
              <a:rPr lang="es-ES" sz="3200" cap="none" smtClean="0">
                <a:solidFill>
                  <a:srgbClr val="4C5C78"/>
                </a:solidFill>
                <a:latin typeface="Arial" charset="0"/>
              </a:rPr>
              <a:t/>
            </a:r>
            <a:br>
              <a:rPr lang="es-ES" sz="3200" cap="none" smtClean="0">
                <a:solidFill>
                  <a:srgbClr val="4C5C78"/>
                </a:solidFill>
                <a:latin typeface="Arial" charset="0"/>
              </a:rPr>
            </a:br>
            <a:endParaRPr lang="es-ES" sz="3200" cap="none" smtClean="0">
              <a:solidFill>
                <a:srgbClr val="4C5C78"/>
              </a:solidFill>
              <a:latin typeface="Arial" charset="0"/>
            </a:endParaRPr>
          </a:p>
        </p:txBody>
      </p:sp>
      <p:pic>
        <p:nvPicPr>
          <p:cNvPr id="22531" name="Picture 5"/>
          <p:cNvPicPr>
            <a:picLocks noGrp="1" noChangeAspect="1" noChangeArrowheads="1"/>
          </p:cNvPicPr>
          <p:nvPr>
            <p:ph idx="4294967295"/>
          </p:nvPr>
        </p:nvPicPr>
        <p:blipFill>
          <a:blip r:embed="rId3"/>
          <a:srcRect/>
          <a:stretch>
            <a:fillRect/>
          </a:stretch>
        </p:blipFill>
        <p:spPr>
          <a:xfrm>
            <a:off x="2916238" y="1628775"/>
            <a:ext cx="5543550" cy="4032250"/>
          </a:xfrm>
          <a:noFill/>
          <a:ln w="25400">
            <a:solidFill>
              <a:srgbClr val="FF9999"/>
            </a:solidFill>
          </a:ln>
        </p:spPr>
      </p:pic>
      <p:sp>
        <p:nvSpPr>
          <p:cNvPr id="22532" name="Rectangle 6"/>
          <p:cNvSpPr>
            <a:spLocks noChangeArrowheads="1"/>
          </p:cNvSpPr>
          <p:nvPr/>
        </p:nvSpPr>
        <p:spPr bwMode="auto">
          <a:xfrm>
            <a:off x="342900" y="2635250"/>
            <a:ext cx="1800225" cy="396875"/>
          </a:xfrm>
          <a:prstGeom prst="rect">
            <a:avLst/>
          </a:prstGeom>
          <a:noFill/>
          <a:ln w="9525">
            <a:noFill/>
            <a:miter lim="800000"/>
            <a:headEnd/>
            <a:tailEnd/>
          </a:ln>
        </p:spPr>
        <p:txBody>
          <a:bodyPr>
            <a:spAutoFit/>
          </a:bodyPr>
          <a:lstStyle/>
          <a:p>
            <a:r>
              <a:rPr lang="es-ES" sz="2000" b="1"/>
              <a:t>“ cpselect ” </a:t>
            </a:r>
          </a:p>
        </p:txBody>
      </p:sp>
      <p:sp>
        <p:nvSpPr>
          <p:cNvPr id="22533" name="Rectangle 7"/>
          <p:cNvSpPr>
            <a:spLocks noChangeArrowheads="1"/>
          </p:cNvSpPr>
          <p:nvPr/>
        </p:nvSpPr>
        <p:spPr bwMode="auto">
          <a:xfrm>
            <a:off x="428625" y="3929063"/>
            <a:ext cx="1800225" cy="396875"/>
          </a:xfrm>
          <a:prstGeom prst="rect">
            <a:avLst/>
          </a:prstGeom>
          <a:noFill/>
          <a:ln w="9525">
            <a:noFill/>
            <a:miter lim="800000"/>
            <a:headEnd/>
            <a:tailEnd/>
          </a:ln>
        </p:spPr>
        <p:txBody>
          <a:bodyPr>
            <a:spAutoFit/>
          </a:bodyPr>
          <a:lstStyle/>
          <a:p>
            <a:r>
              <a:rPr lang="es-ES" sz="2000" b="1"/>
              <a:t>“cp2tform”</a:t>
            </a:r>
          </a:p>
        </p:txBody>
      </p:sp>
      <p:sp>
        <p:nvSpPr>
          <p:cNvPr id="22534" name="AutoShape 8"/>
          <p:cNvSpPr>
            <a:spLocks noChangeArrowheads="1"/>
          </p:cNvSpPr>
          <p:nvPr/>
        </p:nvSpPr>
        <p:spPr bwMode="auto">
          <a:xfrm>
            <a:off x="2051050" y="3141663"/>
            <a:ext cx="720725" cy="485775"/>
          </a:xfrm>
          <a:prstGeom prst="rightArrow">
            <a:avLst>
              <a:gd name="adj1" fmla="val 50000"/>
              <a:gd name="adj2" fmla="val 37092"/>
            </a:avLst>
          </a:prstGeom>
          <a:solidFill>
            <a:srgbClr val="00FF00"/>
          </a:solidFill>
          <a:ln w="9525">
            <a:solidFill>
              <a:schemeClr val="tx1"/>
            </a:solidFill>
            <a:miter lim="800000"/>
            <a:headEnd/>
            <a:tailEnd/>
          </a:ln>
        </p:spPr>
        <p:txBody>
          <a:bodyPr wrap="none" anchor="ctr"/>
          <a:lstStyle/>
          <a:p>
            <a:endParaRPr lang="es-MX"/>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00063" y="188913"/>
            <a:ext cx="7888287" cy="1511300"/>
          </a:xfrm>
        </p:spPr>
        <p:txBody>
          <a:bodyPr wrap="square" lIns="91440" tIns="45720" rIns="91440" bIns="45720" numCol="1" anchorCtr="0" compatLnSpc="1">
            <a:prstTxWarp prst="textNoShape">
              <a:avLst/>
            </a:prstTxWarp>
          </a:bodyPr>
          <a:lstStyle/>
          <a:p>
            <a:pPr algn="ctr" eaLnBrk="1" hangingPunct="1"/>
            <a:r>
              <a:rPr lang="es-ES" sz="3200" i="1" cap="none" smtClean="0">
                <a:solidFill>
                  <a:srgbClr val="7030A0"/>
                </a:solidFill>
                <a:latin typeface="Arial" charset="0"/>
              </a:rPr>
              <a:t/>
            </a:r>
            <a:br>
              <a:rPr lang="es-ES" sz="3200" i="1" cap="none" smtClean="0">
                <a:solidFill>
                  <a:srgbClr val="7030A0"/>
                </a:solidFill>
                <a:latin typeface="Arial" charset="0"/>
              </a:rPr>
            </a:br>
            <a:r>
              <a:rPr lang="es-ES" sz="3200" i="1" cap="none" smtClean="0">
                <a:solidFill>
                  <a:srgbClr val="7030A0"/>
                </a:solidFill>
                <a:latin typeface="Arial" charset="0"/>
              </a:rPr>
              <a:t/>
            </a:r>
            <a:br>
              <a:rPr lang="es-ES" sz="3200" i="1" cap="none" smtClean="0">
                <a:solidFill>
                  <a:srgbClr val="7030A0"/>
                </a:solidFill>
                <a:latin typeface="Arial" charset="0"/>
              </a:rPr>
            </a:br>
            <a:r>
              <a:rPr lang="es-ES" sz="3200" i="1" cap="none" smtClean="0">
                <a:solidFill>
                  <a:srgbClr val="7030A0"/>
                </a:solidFill>
                <a:latin typeface="Arial" charset="0"/>
              </a:rPr>
              <a:t>COMPARACIÓN DE LA HUELLA CON LA BASE DE DATOS</a:t>
            </a:r>
            <a:r>
              <a:rPr lang="es-ES" sz="3200" b="1" cap="none" smtClean="0">
                <a:solidFill>
                  <a:srgbClr val="4C5C78"/>
                </a:solidFill>
                <a:latin typeface="Arial" charset="0"/>
              </a:rPr>
              <a:t/>
            </a:r>
            <a:br>
              <a:rPr lang="es-ES" sz="3200" b="1" cap="none" smtClean="0">
                <a:solidFill>
                  <a:srgbClr val="4C5C78"/>
                </a:solidFill>
                <a:latin typeface="Arial" charset="0"/>
              </a:rPr>
            </a:br>
            <a:endParaRPr lang="es-ES" sz="3200" b="1" cap="none" smtClean="0">
              <a:solidFill>
                <a:srgbClr val="4C5C78"/>
              </a:solidFill>
              <a:latin typeface="Arial" charset="0"/>
            </a:endParaRPr>
          </a:p>
        </p:txBody>
      </p:sp>
      <p:pic>
        <p:nvPicPr>
          <p:cNvPr id="23555" name="Picture 4"/>
          <p:cNvPicPr>
            <a:picLocks noGrp="1" noChangeAspect="1" noChangeArrowheads="1"/>
          </p:cNvPicPr>
          <p:nvPr>
            <p:ph idx="4294967295"/>
          </p:nvPr>
        </p:nvPicPr>
        <p:blipFill>
          <a:blip r:embed="rId3"/>
          <a:srcRect/>
          <a:stretch>
            <a:fillRect/>
          </a:stretch>
        </p:blipFill>
        <p:spPr>
          <a:xfrm>
            <a:off x="428625" y="1474788"/>
            <a:ext cx="3240088" cy="3097212"/>
          </a:xfrm>
          <a:noFill/>
          <a:ln w="57150">
            <a:solidFill>
              <a:schemeClr val="tx1"/>
            </a:solidFill>
          </a:ln>
        </p:spPr>
      </p:pic>
      <p:pic>
        <p:nvPicPr>
          <p:cNvPr id="23556" name="Picture 5"/>
          <p:cNvPicPr>
            <a:picLocks noChangeAspect="1" noChangeArrowheads="1"/>
          </p:cNvPicPr>
          <p:nvPr/>
        </p:nvPicPr>
        <p:blipFill>
          <a:blip r:embed="rId4"/>
          <a:srcRect/>
          <a:stretch>
            <a:fillRect/>
          </a:stretch>
        </p:blipFill>
        <p:spPr bwMode="auto">
          <a:xfrm>
            <a:off x="5060950" y="1474788"/>
            <a:ext cx="3394075" cy="3168650"/>
          </a:xfrm>
          <a:prstGeom prst="rect">
            <a:avLst/>
          </a:prstGeom>
          <a:noFill/>
          <a:ln w="57150">
            <a:solidFill>
              <a:schemeClr val="tx1"/>
            </a:solidFill>
            <a:miter lim="800000"/>
            <a:headEnd/>
            <a:tailEnd/>
          </a:ln>
        </p:spPr>
      </p:pic>
      <p:sp>
        <p:nvSpPr>
          <p:cNvPr id="23557" name="AutoShape 6"/>
          <p:cNvSpPr>
            <a:spLocks noChangeArrowheads="1"/>
          </p:cNvSpPr>
          <p:nvPr/>
        </p:nvSpPr>
        <p:spPr bwMode="auto">
          <a:xfrm>
            <a:off x="3908425" y="2698750"/>
            <a:ext cx="935038" cy="485775"/>
          </a:xfrm>
          <a:prstGeom prst="leftRightArrow">
            <a:avLst>
              <a:gd name="adj1" fmla="val 50000"/>
              <a:gd name="adj2" fmla="val 38497"/>
            </a:avLst>
          </a:prstGeom>
          <a:solidFill>
            <a:srgbClr val="00FF00"/>
          </a:solidFill>
          <a:ln w="9525">
            <a:solidFill>
              <a:schemeClr val="tx1"/>
            </a:solidFill>
            <a:miter lim="800000"/>
            <a:headEnd/>
            <a:tailEnd/>
          </a:ln>
        </p:spPr>
        <p:txBody>
          <a:bodyPr wrap="none" anchor="ctr"/>
          <a:lstStyle/>
          <a:p>
            <a:endParaRPr lang="es-MX"/>
          </a:p>
        </p:txBody>
      </p:sp>
      <p:sp>
        <p:nvSpPr>
          <p:cNvPr id="23558" name="Rectangle 7"/>
          <p:cNvSpPr>
            <a:spLocks noChangeArrowheads="1"/>
          </p:cNvSpPr>
          <p:nvPr/>
        </p:nvSpPr>
        <p:spPr bwMode="auto">
          <a:xfrm>
            <a:off x="428625" y="4857750"/>
            <a:ext cx="8101013" cy="1465263"/>
          </a:xfrm>
          <a:prstGeom prst="rect">
            <a:avLst/>
          </a:prstGeom>
          <a:noFill/>
          <a:ln w="9525">
            <a:noFill/>
            <a:miter lim="800000"/>
            <a:headEnd/>
            <a:tailEnd/>
          </a:ln>
        </p:spPr>
        <p:txBody>
          <a:bodyPr>
            <a:spAutoFit/>
          </a:bodyPr>
          <a:lstStyle/>
          <a:p>
            <a:r>
              <a:rPr lang="es-ES" b="1"/>
              <a:t>Coincidencias </a:t>
            </a:r>
            <a:r>
              <a:rPr lang="es-ES"/>
              <a:t>= (numero de coincidencias/numero total de recuperada)*100</a:t>
            </a:r>
          </a:p>
          <a:p>
            <a:r>
              <a:rPr lang="es-ES" b="1"/>
              <a:t>Coincidencias </a:t>
            </a:r>
            <a:r>
              <a:rPr lang="es-ES"/>
              <a:t>= (11/26)*100</a:t>
            </a:r>
          </a:p>
          <a:p>
            <a:r>
              <a:rPr lang="es-ES" b="1"/>
              <a:t>Coincidencias </a:t>
            </a:r>
            <a:r>
              <a:rPr lang="es-ES"/>
              <a:t>= 42%</a:t>
            </a:r>
          </a:p>
          <a:p>
            <a:endParaRPr lang="es-ES"/>
          </a:p>
          <a:p>
            <a:r>
              <a:rPr lang="es-ES"/>
              <a:t>42% &gt; 30 %                     La Huella es Valida</a:t>
            </a:r>
          </a:p>
        </p:txBody>
      </p:sp>
      <p:sp>
        <p:nvSpPr>
          <p:cNvPr id="23559" name="AutoShape 8"/>
          <p:cNvSpPr>
            <a:spLocks noChangeArrowheads="1"/>
          </p:cNvSpPr>
          <p:nvPr/>
        </p:nvSpPr>
        <p:spPr bwMode="auto">
          <a:xfrm>
            <a:off x="2225675" y="6059488"/>
            <a:ext cx="719138" cy="287337"/>
          </a:xfrm>
          <a:prstGeom prst="rightArrow">
            <a:avLst>
              <a:gd name="adj1" fmla="val 50000"/>
              <a:gd name="adj2" fmla="val 62569"/>
            </a:avLst>
          </a:prstGeom>
          <a:solidFill>
            <a:srgbClr val="00FF00"/>
          </a:solidFill>
          <a:ln w="9525">
            <a:solidFill>
              <a:schemeClr val="tx1"/>
            </a:solidFill>
            <a:miter lim="800000"/>
            <a:headEnd/>
            <a:tailEnd/>
          </a:ln>
        </p:spPr>
        <p:txBody>
          <a:bodyPr wrap="none" anchor="ctr"/>
          <a:lstStyle/>
          <a:p>
            <a:endParaRPr lang="es-MX"/>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71500" y="285750"/>
            <a:ext cx="7772400" cy="914400"/>
          </a:xfrm>
        </p:spPr>
        <p:txBody>
          <a:bodyPr/>
          <a:lstStyle/>
          <a:p>
            <a:pPr eaLnBrk="1" fontAlgn="auto" hangingPunct="1">
              <a:spcAft>
                <a:spcPts val="0"/>
              </a:spcAft>
              <a:defRPr/>
            </a:pPr>
            <a:r>
              <a:rPr lang="es-ES" sz="3600" b="1" dirty="0">
                <a:solidFill>
                  <a:schemeClr val="accent3">
                    <a:lumMod val="50000"/>
                  </a:schemeClr>
                </a:solidFill>
              </a:rPr>
              <a:t>RESULTADOS</a:t>
            </a:r>
          </a:p>
        </p:txBody>
      </p:sp>
      <p:sp>
        <p:nvSpPr>
          <p:cNvPr id="21507" name="Rectangle 3"/>
          <p:cNvSpPr>
            <a:spLocks noGrp="1" noChangeArrowheads="1"/>
          </p:cNvSpPr>
          <p:nvPr>
            <p:ph idx="4294967295"/>
          </p:nvPr>
        </p:nvSpPr>
        <p:spPr>
          <a:xfrm>
            <a:off x="214313" y="1285875"/>
            <a:ext cx="8291512" cy="2071688"/>
          </a:xfrm>
        </p:spPr>
        <p:txBody>
          <a:bodyPr>
            <a:normAutofit/>
          </a:bodyPr>
          <a:lstStyle/>
          <a:p>
            <a:pPr marL="411480" indent="-274320" eaLnBrk="1" fontAlgn="auto" hangingPunct="1">
              <a:spcAft>
                <a:spcPts val="0"/>
              </a:spcAft>
              <a:buFont typeface="Wingdings"/>
              <a:buChar char=""/>
              <a:defRPr/>
            </a:pPr>
            <a:r>
              <a:rPr lang="es-ES" b="1" dirty="0" smtClean="0">
                <a:solidFill>
                  <a:srgbClr val="00FF00"/>
                </a:solidFill>
              </a:rPr>
              <a:t>Identificación</a:t>
            </a:r>
            <a:endParaRPr lang="es-ES" b="1" dirty="0">
              <a:solidFill>
                <a:srgbClr val="00FF00"/>
              </a:solidFill>
            </a:endParaRPr>
          </a:p>
          <a:p>
            <a:pPr marL="411480" indent="-274320" eaLnBrk="1" fontAlgn="auto" hangingPunct="1">
              <a:spcAft>
                <a:spcPts val="0"/>
              </a:spcAft>
              <a:buFontTx/>
              <a:buNone/>
              <a:defRPr/>
            </a:pPr>
            <a:r>
              <a:rPr lang="es-ES" dirty="0"/>
              <a:t>    En el momento de la </a:t>
            </a:r>
            <a:r>
              <a:rPr lang="es-ES" dirty="0" err="1"/>
              <a:t>bioidentificación</a:t>
            </a:r>
            <a:r>
              <a:rPr lang="es-ES" dirty="0"/>
              <a:t>, el sistema debe responder a dos preguntas:</a:t>
            </a:r>
          </a:p>
          <a:p>
            <a:pPr marL="1261872" lvl="3" indent="-182880" eaLnBrk="1" fontAlgn="auto" hangingPunct="1">
              <a:spcAft>
                <a:spcPts val="0"/>
              </a:spcAft>
              <a:buClr>
                <a:schemeClr val="accent3"/>
              </a:buClr>
              <a:buFontTx/>
              <a:buNone/>
              <a:defRPr/>
            </a:pPr>
            <a:r>
              <a:rPr lang="es-ES" sz="1800" b="1" dirty="0">
                <a:solidFill>
                  <a:schemeClr val="accent2">
                    <a:lumMod val="75000"/>
                  </a:schemeClr>
                </a:solidFill>
              </a:rPr>
              <a:t>¿Es la persona quien dice ser?</a:t>
            </a:r>
          </a:p>
          <a:p>
            <a:pPr marL="1261872" lvl="3" indent="-182880" eaLnBrk="1" fontAlgn="auto" hangingPunct="1">
              <a:spcAft>
                <a:spcPts val="0"/>
              </a:spcAft>
              <a:buClr>
                <a:schemeClr val="accent3"/>
              </a:buClr>
              <a:buFontTx/>
              <a:buNone/>
              <a:defRPr/>
            </a:pPr>
            <a:r>
              <a:rPr lang="es-ES" sz="1800" b="1" dirty="0">
                <a:solidFill>
                  <a:schemeClr val="accent2">
                    <a:lumMod val="75000"/>
                  </a:schemeClr>
                </a:solidFill>
              </a:rPr>
              <a:t>¿Quién es la persona?</a:t>
            </a:r>
            <a:endParaRPr lang="es-ES" sz="1800" dirty="0">
              <a:solidFill>
                <a:schemeClr val="accent2">
                  <a:lumMod val="75000"/>
                </a:schemeClr>
              </a:solidFill>
            </a:endParaRPr>
          </a:p>
          <a:p>
            <a:pPr marL="996696" lvl="2" indent="-182880" eaLnBrk="1" fontAlgn="auto" hangingPunct="1">
              <a:spcAft>
                <a:spcPts val="0"/>
              </a:spcAft>
              <a:buClr>
                <a:schemeClr val="accent1">
                  <a:shade val="75000"/>
                </a:schemeClr>
              </a:buClr>
              <a:buFontTx/>
              <a:buNone/>
              <a:defRPr/>
            </a:pPr>
            <a:endParaRPr lang="es-ES" sz="1800" dirty="0"/>
          </a:p>
        </p:txBody>
      </p:sp>
      <p:pic>
        <p:nvPicPr>
          <p:cNvPr id="24580" name="Picture 4"/>
          <p:cNvPicPr>
            <a:picLocks noChangeAspect="1" noChangeArrowheads="1"/>
          </p:cNvPicPr>
          <p:nvPr/>
        </p:nvPicPr>
        <p:blipFill>
          <a:blip r:embed="rId3"/>
          <a:srcRect l="4271" t="3061" r="2287"/>
          <a:stretch>
            <a:fillRect/>
          </a:stretch>
        </p:blipFill>
        <p:spPr bwMode="auto">
          <a:xfrm>
            <a:off x="642938" y="3452813"/>
            <a:ext cx="7848600" cy="2262187"/>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71500" y="285750"/>
            <a:ext cx="7772400" cy="914400"/>
          </a:xfrm>
        </p:spPr>
        <p:txBody>
          <a:bodyPr/>
          <a:lstStyle/>
          <a:p>
            <a:pPr eaLnBrk="1" fontAlgn="auto" hangingPunct="1">
              <a:spcAft>
                <a:spcPts val="0"/>
              </a:spcAft>
              <a:defRPr/>
            </a:pPr>
            <a:r>
              <a:rPr lang="es-ES" sz="3600" b="1" dirty="0">
                <a:solidFill>
                  <a:schemeClr val="accent3">
                    <a:lumMod val="50000"/>
                  </a:schemeClr>
                </a:solidFill>
              </a:rPr>
              <a:t>RESULTADOS</a:t>
            </a:r>
          </a:p>
        </p:txBody>
      </p:sp>
      <p:sp>
        <p:nvSpPr>
          <p:cNvPr id="26627" name="Rectangle 3"/>
          <p:cNvSpPr>
            <a:spLocks noGrp="1" noChangeArrowheads="1"/>
          </p:cNvSpPr>
          <p:nvPr>
            <p:ph idx="4294967295"/>
          </p:nvPr>
        </p:nvSpPr>
        <p:spPr>
          <a:xfrm>
            <a:off x="271463" y="1143000"/>
            <a:ext cx="8261350" cy="2790825"/>
          </a:xfrm>
        </p:spPr>
        <p:txBody>
          <a:bodyPr>
            <a:normAutofit/>
          </a:bodyPr>
          <a:lstStyle/>
          <a:p>
            <a:pPr algn="just" eaLnBrk="1" hangingPunct="1">
              <a:lnSpc>
                <a:spcPct val="90000"/>
              </a:lnSpc>
              <a:buFontTx/>
              <a:buNone/>
            </a:pPr>
            <a:r>
              <a:rPr lang="es-ES" smtClean="0"/>
              <a:t>   La identificación por medio de las huellas digitales tiene un grado de seguridad tan alto debido a que  nadie  podría sustraer, copiar o reproducir los  elementos  usados  en ella, sin embargo puede estar sujeta a errores de:</a:t>
            </a:r>
          </a:p>
          <a:p>
            <a:pPr eaLnBrk="1" hangingPunct="1">
              <a:lnSpc>
                <a:spcPct val="90000"/>
              </a:lnSpc>
              <a:buFontTx/>
              <a:buNone/>
            </a:pPr>
            <a:endParaRPr lang="es-ES" smtClean="0"/>
          </a:p>
          <a:p>
            <a:pPr lvl="1" eaLnBrk="1" hangingPunct="1">
              <a:lnSpc>
                <a:spcPct val="90000"/>
              </a:lnSpc>
            </a:pPr>
            <a:r>
              <a:rPr lang="es-ES" sz="2000" b="1" smtClean="0"/>
              <a:t>Falsa aceptación </a:t>
            </a:r>
          </a:p>
          <a:p>
            <a:pPr lvl="1" eaLnBrk="1" hangingPunct="1">
              <a:lnSpc>
                <a:spcPct val="90000"/>
              </a:lnSpc>
            </a:pPr>
            <a:r>
              <a:rPr lang="es-ES" sz="2000" b="1" smtClean="0"/>
              <a:t>Falso rechazo</a:t>
            </a:r>
          </a:p>
          <a:p>
            <a:pPr lvl="1" eaLnBrk="1" hangingPunct="1">
              <a:lnSpc>
                <a:spcPct val="90000"/>
              </a:lnSpc>
              <a:buFontTx/>
              <a:buNone/>
            </a:pPr>
            <a:endParaRPr lang="es-ES" sz="2000" b="1" smtClean="0"/>
          </a:p>
          <a:p>
            <a:pPr lvl="1" eaLnBrk="1" hangingPunct="1">
              <a:lnSpc>
                <a:spcPct val="90000"/>
              </a:lnSpc>
              <a:buFontTx/>
              <a:buNone/>
            </a:pPr>
            <a:endParaRPr lang="es-ES" sz="2000" b="1" smtClean="0"/>
          </a:p>
        </p:txBody>
      </p:sp>
      <p:pic>
        <p:nvPicPr>
          <p:cNvPr id="25604" name="Picture 4"/>
          <p:cNvPicPr>
            <a:picLocks noChangeAspect="1" noChangeArrowheads="1"/>
          </p:cNvPicPr>
          <p:nvPr/>
        </p:nvPicPr>
        <p:blipFill>
          <a:blip r:embed="rId3"/>
          <a:srcRect/>
          <a:stretch>
            <a:fillRect/>
          </a:stretch>
        </p:blipFill>
        <p:spPr bwMode="auto">
          <a:xfrm>
            <a:off x="869950" y="4071938"/>
            <a:ext cx="7158038"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0588" y="2314575"/>
            <a:ext cx="7467600" cy="685800"/>
          </a:xfrm>
        </p:spPr>
        <p:txBody>
          <a:bodyPr>
            <a:noAutofit/>
          </a:bodyPr>
          <a:lstStyle/>
          <a:p>
            <a:pPr marL="274320" indent="-274320" algn="ctr" eaLnBrk="1" fontAlgn="auto" hangingPunct="1">
              <a:spcAft>
                <a:spcPts val="0"/>
              </a:spcAft>
              <a:buFont typeface="Wingdings"/>
              <a:buChar char=""/>
              <a:defRPr/>
            </a:pPr>
            <a:r>
              <a:rPr lang="es-ES_tradnl" sz="3600" b="1" spc="300" dirty="0" smtClean="0">
                <a:solidFill>
                  <a:schemeClr val="accent1">
                    <a:lumMod val="50000"/>
                  </a:schemeClr>
                </a:solidFill>
              </a:rPr>
              <a:t>PRESENTACION DEL PROYECTO</a:t>
            </a:r>
            <a:endParaRPr lang="es-MX" sz="3600" b="1" spc="3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500063" y="357188"/>
            <a:ext cx="7772400" cy="914400"/>
          </a:xfrm>
        </p:spPr>
        <p:txBody>
          <a:bodyPr/>
          <a:lstStyle/>
          <a:p>
            <a:pPr eaLnBrk="1" fontAlgn="auto" hangingPunct="1">
              <a:spcAft>
                <a:spcPts val="0"/>
              </a:spcAft>
              <a:defRPr/>
            </a:pPr>
            <a:r>
              <a:rPr lang="es-ES" b="1" dirty="0">
                <a:solidFill>
                  <a:srgbClr val="7030A0"/>
                </a:solidFill>
              </a:rPr>
              <a:t>OBJETIVO GENERAL </a:t>
            </a:r>
          </a:p>
        </p:txBody>
      </p:sp>
      <p:sp>
        <p:nvSpPr>
          <p:cNvPr id="10243" name="Rectangle 3"/>
          <p:cNvSpPr>
            <a:spLocks noGrp="1" noChangeArrowheads="1"/>
          </p:cNvSpPr>
          <p:nvPr>
            <p:ph idx="4294967295"/>
          </p:nvPr>
        </p:nvSpPr>
        <p:spPr>
          <a:xfrm>
            <a:off x="342900" y="2563813"/>
            <a:ext cx="8229600" cy="1651000"/>
          </a:xfrm>
        </p:spPr>
        <p:txBody>
          <a:bodyPr/>
          <a:lstStyle/>
          <a:p>
            <a:pPr algn="just" eaLnBrk="1" hangingPunct="1"/>
            <a:r>
              <a:rPr lang="es-ES" smtClean="0"/>
              <a:t>Diseñar un sistema  de reconocimiento basado en la extracción de las características geométricas de una huella digital.</a:t>
            </a:r>
          </a:p>
          <a:p>
            <a:pPr eaLnBrk="1" hangingPunct="1"/>
            <a:endParaRPr lang="es-ES" smtClean="0"/>
          </a:p>
          <a:p>
            <a:pPr eaLnBrk="1" hangingPunct="1">
              <a:buFontTx/>
              <a:buNone/>
            </a:pPr>
            <a:endParaRPr lang="es-E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00063" y="285750"/>
            <a:ext cx="7772400" cy="914400"/>
          </a:xfrm>
        </p:spPr>
        <p:txBody>
          <a:bodyPr/>
          <a:lstStyle/>
          <a:p>
            <a:pPr algn="ctr" eaLnBrk="1" fontAlgn="auto" hangingPunct="1">
              <a:spcAft>
                <a:spcPts val="0"/>
              </a:spcAft>
              <a:defRPr/>
            </a:pPr>
            <a:r>
              <a:rPr lang="es-ES" b="1" u="sng" dirty="0">
                <a:solidFill>
                  <a:srgbClr val="7030A0"/>
                </a:solidFill>
              </a:rPr>
              <a:t>Conclusiones</a:t>
            </a:r>
          </a:p>
        </p:txBody>
      </p:sp>
      <p:sp>
        <p:nvSpPr>
          <p:cNvPr id="27651" name="Rectangle 3"/>
          <p:cNvSpPr>
            <a:spLocks noGrp="1" noChangeArrowheads="1"/>
          </p:cNvSpPr>
          <p:nvPr>
            <p:ph idx="4294967295"/>
          </p:nvPr>
        </p:nvSpPr>
        <p:spPr>
          <a:xfrm>
            <a:off x="285750" y="1341438"/>
            <a:ext cx="8156575" cy="4873625"/>
          </a:xfrm>
        </p:spPr>
        <p:txBody>
          <a:bodyPr/>
          <a:lstStyle/>
          <a:p>
            <a:pPr algn="just" eaLnBrk="1" hangingPunct="1"/>
            <a:r>
              <a:rPr lang="es-ES" smtClean="0"/>
              <a:t>Aunque el porcentaje de similitud no es muy alto en la     comparación, el 30% es un porcentaje aceptable para decir que la huella es valida.</a:t>
            </a:r>
          </a:p>
          <a:p>
            <a:pPr algn="just" eaLnBrk="1" hangingPunct="1"/>
            <a:endParaRPr lang="es-ES" smtClean="0"/>
          </a:p>
          <a:p>
            <a:pPr algn="just" eaLnBrk="1" hangingPunct="1"/>
            <a:r>
              <a:rPr lang="es-ES" smtClean="0"/>
              <a:t>El adelgazamiento de la huella no es a un pixel exacto, esto hace  que  en  el  sector de  las  bifurcaciones  algunas de ellas se vean eliminadas aunque a simple vista se noten en la imagen.</a:t>
            </a:r>
          </a:p>
          <a:p>
            <a:pPr algn="just" eaLnBrk="1" hangingPunct="1"/>
            <a:endParaRPr lang="es-ES" smtClean="0"/>
          </a:p>
          <a:p>
            <a:pPr algn="just" eaLnBrk="1" hangingPunct="1"/>
            <a:r>
              <a:rPr lang="es-ES" smtClean="0"/>
              <a:t>Si no se recupera la imagen  correctamente   podemos tener  el  problema  de  la  falsa  aceptación  o  el falso rechazo.</a:t>
            </a:r>
          </a:p>
          <a:p>
            <a:pPr eaLnBrk="1" hangingPunct="1"/>
            <a:endParaRPr lang="es-E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00063" y="285750"/>
            <a:ext cx="7772400" cy="914400"/>
          </a:xfrm>
        </p:spPr>
        <p:txBody>
          <a:bodyPr/>
          <a:lstStyle/>
          <a:p>
            <a:pPr algn="ctr" eaLnBrk="1" fontAlgn="auto" hangingPunct="1">
              <a:spcAft>
                <a:spcPts val="0"/>
              </a:spcAft>
              <a:defRPr/>
            </a:pPr>
            <a:r>
              <a:rPr lang="es-ES" b="1" u="sng" dirty="0">
                <a:solidFill>
                  <a:srgbClr val="7030A0"/>
                </a:solidFill>
              </a:rPr>
              <a:t>Conclusiones</a:t>
            </a:r>
          </a:p>
        </p:txBody>
      </p:sp>
      <p:sp>
        <p:nvSpPr>
          <p:cNvPr id="28675" name="Rectangle 3"/>
          <p:cNvSpPr>
            <a:spLocks noGrp="1" noChangeArrowheads="1"/>
          </p:cNvSpPr>
          <p:nvPr>
            <p:ph idx="4294967295"/>
          </p:nvPr>
        </p:nvSpPr>
        <p:spPr>
          <a:xfrm>
            <a:off x="282575" y="1357313"/>
            <a:ext cx="8218488" cy="4857750"/>
          </a:xfrm>
        </p:spPr>
        <p:txBody>
          <a:bodyPr>
            <a:normAutofit/>
          </a:bodyPr>
          <a:lstStyle/>
          <a:p>
            <a:pPr algn="just" eaLnBrk="1" hangingPunct="1">
              <a:lnSpc>
                <a:spcPct val="80000"/>
              </a:lnSpc>
            </a:pPr>
            <a:endParaRPr lang="es-ES" smtClean="0"/>
          </a:p>
          <a:p>
            <a:pPr algn="just" eaLnBrk="1" hangingPunct="1">
              <a:lnSpc>
                <a:spcPct val="80000"/>
              </a:lnSpc>
            </a:pPr>
            <a:endParaRPr lang="es-ES" smtClean="0"/>
          </a:p>
          <a:p>
            <a:pPr algn="just" eaLnBrk="1" hangingPunct="1">
              <a:lnSpc>
                <a:spcPct val="80000"/>
              </a:lnSpc>
            </a:pPr>
            <a:r>
              <a:rPr lang="es-ES" smtClean="0"/>
              <a:t>Este programa tiene una porcentaje de confiabilidad del 96.3%. </a:t>
            </a:r>
          </a:p>
          <a:p>
            <a:pPr algn="just" eaLnBrk="1" hangingPunct="1">
              <a:lnSpc>
                <a:spcPct val="80000"/>
              </a:lnSpc>
            </a:pPr>
            <a:endParaRPr lang="es-ES" smtClean="0"/>
          </a:p>
          <a:p>
            <a:pPr algn="just" eaLnBrk="1" hangingPunct="1">
              <a:lnSpc>
                <a:spcPct val="80000"/>
              </a:lnSpc>
            </a:pPr>
            <a:r>
              <a:rPr lang="es-ES" smtClean="0"/>
              <a:t>El valor de estimación para la comparación entre las coordenadas de la huella resultante y la huella registrada es de ±1, basado en pruebas prácticas realizadas.</a:t>
            </a:r>
          </a:p>
          <a:p>
            <a:pPr algn="just" eaLnBrk="1" hangingPunct="1">
              <a:lnSpc>
                <a:spcPct val="80000"/>
              </a:lnSpc>
            </a:pPr>
            <a:endParaRPr lang="es-ES" smtClean="0"/>
          </a:p>
          <a:p>
            <a:pPr algn="just" eaLnBrk="1" hangingPunct="1">
              <a:lnSpc>
                <a:spcPct val="80000"/>
              </a:lnSpc>
            </a:pPr>
            <a:r>
              <a:rPr lang="es-ES" smtClean="0"/>
              <a:t>Este  trabajo puede  ser  muy beneficioso para  algunos propósitos, ya sea como herramienta de investigación o  par a un sistema de seguridad.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500063" y="357188"/>
            <a:ext cx="7772400" cy="914400"/>
          </a:xfrm>
        </p:spPr>
        <p:txBody>
          <a:bodyPr/>
          <a:lstStyle/>
          <a:p>
            <a:pPr algn="ctr" eaLnBrk="1" fontAlgn="auto" hangingPunct="1">
              <a:spcAft>
                <a:spcPts val="0"/>
              </a:spcAft>
              <a:defRPr/>
            </a:pPr>
            <a:r>
              <a:rPr lang="es-ES" b="1" u="sng" dirty="0">
                <a:solidFill>
                  <a:srgbClr val="7030A0"/>
                </a:solidFill>
              </a:rPr>
              <a:t>Recomendaciones</a:t>
            </a:r>
          </a:p>
        </p:txBody>
      </p:sp>
      <p:sp>
        <p:nvSpPr>
          <p:cNvPr id="30723" name="Rectangle 3"/>
          <p:cNvSpPr>
            <a:spLocks noGrp="1" noChangeArrowheads="1"/>
          </p:cNvSpPr>
          <p:nvPr>
            <p:ph idx="4294967295"/>
          </p:nvPr>
        </p:nvSpPr>
        <p:spPr>
          <a:xfrm>
            <a:off x="468313" y="1844675"/>
            <a:ext cx="7775575" cy="3600450"/>
          </a:xfrm>
        </p:spPr>
        <p:txBody>
          <a:bodyPr/>
          <a:lstStyle/>
          <a:p>
            <a:pPr algn="just" eaLnBrk="1" hangingPunct="1"/>
            <a:r>
              <a:rPr lang="es-ES" smtClean="0"/>
              <a:t>Tomar muestras de huellas de muy buena calidad .</a:t>
            </a:r>
          </a:p>
          <a:p>
            <a:pPr algn="just" eaLnBrk="1" hangingPunct="1">
              <a:buFontTx/>
              <a:buNone/>
            </a:pPr>
            <a:endParaRPr lang="es-ES" smtClean="0"/>
          </a:p>
          <a:p>
            <a:pPr algn="just" eaLnBrk="1" hangingPunct="1"/>
            <a:r>
              <a:rPr lang="es-ES" smtClean="0"/>
              <a:t>Ser muy precisos al momento de tomar los puntos de la geometría.</a:t>
            </a:r>
          </a:p>
          <a:p>
            <a:pPr algn="just" eaLnBrk="1" hangingPunct="1"/>
            <a:endParaRPr lang="es-ES" smtClean="0"/>
          </a:p>
          <a:p>
            <a:pPr algn="just" eaLnBrk="1" hangingPunct="1"/>
            <a:r>
              <a:rPr lang="es-ES" smtClean="0"/>
              <a:t>Tener muy en cuenta el porcentaje de las coincidencias al momento de la comparación.</a:t>
            </a:r>
          </a:p>
          <a:p>
            <a:pPr algn="just" eaLnBrk="1" hangingPunct="1"/>
            <a:endParaRPr lang="es-ES" smtClean="0"/>
          </a:p>
          <a:p>
            <a:pPr algn="just" eaLnBrk="1" hangingPunct="1"/>
            <a:endParaRPr lang="es-E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0063" y="285750"/>
            <a:ext cx="7772400" cy="914400"/>
          </a:xfrm>
          <a:prstGeom prst="rect">
            <a:avLst/>
          </a:prstGeom>
        </p:spPr>
        <p:txBody>
          <a:bodyPr anchor="b">
            <a:normAutofit/>
          </a:bodyPr>
          <a:lstStyle/>
          <a:p>
            <a:pPr algn="ctr"/>
            <a:r>
              <a:rPr lang="es-ES" sz="3000" b="1" u="sng">
                <a:solidFill>
                  <a:srgbClr val="7030A0"/>
                </a:solidFill>
                <a:latin typeface="Century Schoolbook" pitchFamily="18" charset="0"/>
              </a:rPr>
              <a:t>RECOMENDACIONES</a:t>
            </a:r>
          </a:p>
        </p:txBody>
      </p:sp>
      <p:sp>
        <p:nvSpPr>
          <p:cNvPr id="29699" name="9 Marcador de contenido"/>
          <p:cNvSpPr>
            <a:spLocks noGrp="1"/>
          </p:cNvSpPr>
          <p:nvPr>
            <p:ph sz="quarter" idx="1"/>
          </p:nvPr>
        </p:nvSpPr>
        <p:spPr>
          <a:xfrm>
            <a:off x="395288" y="1628775"/>
            <a:ext cx="8186737" cy="1685925"/>
          </a:xfrm>
        </p:spPr>
        <p:txBody>
          <a:bodyPr/>
          <a:lstStyle/>
          <a:p>
            <a:pPr algn="just" eaLnBrk="1" hangingPunct="1"/>
            <a:r>
              <a:rPr lang="es-ES" sz="2200" smtClean="0"/>
              <a:t>Como    trabajos    futuros,  se    cree   conveniente,   la implementación del manejo de una base de datos  más completa,  como  también  un  lector  de huellas con su respectiva interface para acoplarlo con el programa.</a:t>
            </a:r>
          </a:p>
          <a:p>
            <a:pPr eaLnBrk="1" hangingPunct="1"/>
            <a:endParaRPr lang="es-MX"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0063" y="371475"/>
            <a:ext cx="7772400" cy="914400"/>
          </a:xfrm>
        </p:spPr>
        <p:txBody>
          <a:bodyPr/>
          <a:lstStyle/>
          <a:p>
            <a:pPr eaLnBrk="1" fontAlgn="auto" hangingPunct="1">
              <a:spcAft>
                <a:spcPts val="0"/>
              </a:spcAft>
              <a:defRPr/>
            </a:pPr>
            <a:r>
              <a:rPr lang="es-ES" b="1" dirty="0">
                <a:solidFill>
                  <a:srgbClr val="7030A0"/>
                </a:solidFill>
              </a:rPr>
              <a:t>OBJETIVOS ESPECIFICOS</a:t>
            </a:r>
          </a:p>
        </p:txBody>
      </p:sp>
      <p:sp>
        <p:nvSpPr>
          <p:cNvPr id="11267" name="Rectangle 3"/>
          <p:cNvSpPr>
            <a:spLocks noGrp="1" noChangeArrowheads="1"/>
          </p:cNvSpPr>
          <p:nvPr>
            <p:ph idx="4294967295"/>
          </p:nvPr>
        </p:nvSpPr>
        <p:spPr>
          <a:xfrm>
            <a:off x="500063" y="1643063"/>
            <a:ext cx="7772400" cy="4572000"/>
          </a:xfrm>
        </p:spPr>
        <p:txBody>
          <a:bodyPr/>
          <a:lstStyle/>
          <a:p>
            <a:pPr eaLnBrk="1" hangingPunct="1"/>
            <a:endParaRPr lang="es-ES" smtClean="0"/>
          </a:p>
          <a:p>
            <a:pPr algn="just" eaLnBrk="1" hangingPunct="1"/>
            <a:r>
              <a:rPr lang="es-ES" smtClean="0"/>
              <a:t>Diseño de algoritmos de proceso para mejorar la calidad de imagen y la extracción de características.</a:t>
            </a:r>
          </a:p>
          <a:p>
            <a:pPr algn="just" eaLnBrk="1" hangingPunct="1">
              <a:buFontTx/>
              <a:buNone/>
            </a:pPr>
            <a:endParaRPr lang="es-ES" smtClean="0"/>
          </a:p>
          <a:p>
            <a:pPr algn="just" eaLnBrk="1" hangingPunct="1"/>
            <a:r>
              <a:rPr lang="es-ES" smtClean="0"/>
              <a:t>Diseño  de   algoritmos   para    el   reconocimiento   de patrones de minucias de huella dactilar .</a:t>
            </a:r>
          </a:p>
          <a:p>
            <a:pPr algn="just" eaLnBrk="1" hangingPunct="1">
              <a:buFontTx/>
              <a:buNone/>
            </a:pPr>
            <a:endParaRPr lang="es-ES" smtClean="0"/>
          </a:p>
          <a:p>
            <a:pPr algn="just" eaLnBrk="1" hangingPunct="1"/>
            <a:r>
              <a:rPr lang="es-ES" smtClean="0"/>
              <a:t>Implementación para un sistema de verificación.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25450" y="635000"/>
            <a:ext cx="8147050" cy="1079500"/>
          </a:xfrm>
        </p:spPr>
        <p:txBody>
          <a:bodyPr>
            <a:normAutofit fontScale="90000"/>
          </a:bodyPr>
          <a:lstStyle/>
          <a:p>
            <a:pPr algn="ctr" eaLnBrk="1" fontAlgn="auto" hangingPunct="1">
              <a:spcAft>
                <a:spcPts val="0"/>
              </a:spcAft>
              <a:defRPr/>
            </a:pPr>
            <a:r>
              <a:rPr lang="es-ES" sz="3600" b="1" i="1" spc="-150" dirty="0">
                <a:solidFill>
                  <a:schemeClr val="tx2">
                    <a:satMod val="200000"/>
                  </a:schemeClr>
                </a:solidFill>
              </a:rPr>
              <a:t>CARACTERISTICAS DE UN SISTEMA DE RECONOCIMEINTO DE HUELLA DACTILAR </a:t>
            </a:r>
          </a:p>
        </p:txBody>
      </p:sp>
      <p:sp>
        <p:nvSpPr>
          <p:cNvPr id="12291" name="Rectangle 3"/>
          <p:cNvSpPr>
            <a:spLocks noGrp="1" noChangeArrowheads="1"/>
          </p:cNvSpPr>
          <p:nvPr>
            <p:ph idx="4294967295"/>
          </p:nvPr>
        </p:nvSpPr>
        <p:spPr>
          <a:xfrm>
            <a:off x="428625" y="1928813"/>
            <a:ext cx="8147050" cy="4210050"/>
          </a:xfrm>
        </p:spPr>
        <p:txBody>
          <a:bodyPr/>
          <a:lstStyle/>
          <a:p>
            <a:pPr eaLnBrk="1" hangingPunct="1"/>
            <a:endParaRPr lang="es-ES" smtClean="0"/>
          </a:p>
          <a:p>
            <a:pPr lvl="2" eaLnBrk="1" hangingPunct="1"/>
            <a:r>
              <a:rPr lang="es-ES" sz="2800" smtClean="0"/>
              <a:t>Universalidad.</a:t>
            </a:r>
          </a:p>
          <a:p>
            <a:pPr lvl="2" eaLnBrk="1" hangingPunct="1"/>
            <a:r>
              <a:rPr lang="es-ES" sz="2800" smtClean="0"/>
              <a:t>Unicidad.</a:t>
            </a:r>
          </a:p>
          <a:p>
            <a:pPr lvl="2" eaLnBrk="1" hangingPunct="1"/>
            <a:r>
              <a:rPr lang="es-ES" sz="2800" smtClean="0"/>
              <a:t>Permanencia </a:t>
            </a:r>
          </a:p>
          <a:p>
            <a:pPr lvl="2" eaLnBrk="1" hangingPunct="1"/>
            <a:r>
              <a:rPr lang="es-ES" sz="2800" smtClean="0"/>
              <a:t>Cuantificación.</a:t>
            </a:r>
          </a:p>
          <a:p>
            <a:pPr lvl="2" eaLnBrk="1" hangingPunct="1"/>
            <a:endParaRPr lang="es-ES" sz="2800" smtClean="0"/>
          </a:p>
        </p:txBody>
      </p:sp>
      <p:pic>
        <p:nvPicPr>
          <p:cNvPr id="12292" name="Picture 4"/>
          <p:cNvPicPr>
            <a:picLocks noChangeAspect="1" noChangeArrowheads="1"/>
          </p:cNvPicPr>
          <p:nvPr/>
        </p:nvPicPr>
        <p:blipFill>
          <a:blip r:embed="rId3"/>
          <a:srcRect/>
          <a:stretch>
            <a:fillRect/>
          </a:stretch>
        </p:blipFill>
        <p:spPr bwMode="auto">
          <a:xfrm>
            <a:off x="4484688" y="2357438"/>
            <a:ext cx="3090862" cy="27400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79388" y="333375"/>
            <a:ext cx="8393112" cy="1452563"/>
          </a:xfrm>
        </p:spPr>
        <p:txBody>
          <a:bodyPr>
            <a:normAutofit fontScale="90000"/>
          </a:bodyPr>
          <a:lstStyle/>
          <a:p>
            <a:pPr algn="ctr" eaLnBrk="1" fontAlgn="auto" hangingPunct="1">
              <a:spcAft>
                <a:spcPts val="0"/>
              </a:spcAft>
              <a:defRPr/>
            </a:pPr>
            <a:r>
              <a:rPr lang="es-ES" sz="3600" b="1" i="1" spc="-150" dirty="0">
                <a:solidFill>
                  <a:schemeClr val="tx2">
                    <a:satMod val="200000"/>
                  </a:schemeClr>
                </a:solidFill>
              </a:rPr>
              <a:t>CARACTERISTICAS FUNDAMENTALES EN </a:t>
            </a:r>
            <a:br>
              <a:rPr lang="es-ES" sz="3600" b="1" i="1" spc="-150" dirty="0">
                <a:solidFill>
                  <a:schemeClr val="tx2">
                    <a:satMod val="200000"/>
                  </a:schemeClr>
                </a:solidFill>
              </a:rPr>
            </a:br>
            <a:r>
              <a:rPr lang="es-ES" sz="3600" b="1" i="1" spc="-150" dirty="0">
                <a:solidFill>
                  <a:schemeClr val="tx2">
                    <a:satMod val="200000"/>
                  </a:schemeClr>
                </a:solidFill>
              </a:rPr>
              <a:t>UNA HUELLA DIGITAL</a:t>
            </a:r>
          </a:p>
        </p:txBody>
      </p:sp>
      <p:sp>
        <p:nvSpPr>
          <p:cNvPr id="13315" name="Rectangle 3"/>
          <p:cNvSpPr>
            <a:spLocks noGrp="1" noChangeArrowheads="1"/>
          </p:cNvSpPr>
          <p:nvPr>
            <p:ph idx="4294967295"/>
          </p:nvPr>
        </p:nvSpPr>
        <p:spPr>
          <a:xfrm>
            <a:off x="514350" y="2000250"/>
            <a:ext cx="7772400" cy="1143000"/>
          </a:xfrm>
        </p:spPr>
        <p:txBody>
          <a:bodyPr>
            <a:normAutofit fontScale="92500" lnSpcReduction="10000"/>
          </a:bodyPr>
          <a:lstStyle/>
          <a:p>
            <a:pPr marL="274320" indent="-274320" eaLnBrk="1" fontAlgn="auto" hangingPunct="1">
              <a:spcAft>
                <a:spcPts val="0"/>
              </a:spcAft>
              <a:buFont typeface="Wingdings"/>
              <a:buChar char=""/>
              <a:defRPr/>
            </a:pPr>
            <a:endParaRPr lang="es-ES" dirty="0" smtClean="0"/>
          </a:p>
          <a:p>
            <a:pPr marL="274320" indent="-274320" algn="just" eaLnBrk="1" fontAlgn="auto" hangingPunct="1">
              <a:spcAft>
                <a:spcPts val="0"/>
              </a:spcAft>
              <a:buFont typeface="Wingdings"/>
              <a:buChar char=""/>
              <a:defRPr/>
            </a:pPr>
            <a:r>
              <a:rPr lang="es-ES" dirty="0" smtClean="0"/>
              <a:t>La característica más evidente de una huella es un patrón de crestas y valles intercalados entre sí.</a:t>
            </a:r>
          </a:p>
          <a:p>
            <a:pPr marL="274320" indent="-274320" eaLnBrk="1" fontAlgn="auto" hangingPunct="1">
              <a:spcAft>
                <a:spcPts val="0"/>
              </a:spcAft>
              <a:buFontTx/>
              <a:buNone/>
              <a:defRPr/>
            </a:pPr>
            <a:endParaRPr lang="es-ES" dirty="0" smtClean="0"/>
          </a:p>
        </p:txBody>
      </p:sp>
      <p:pic>
        <p:nvPicPr>
          <p:cNvPr id="13316" name="Picture 4"/>
          <p:cNvPicPr>
            <a:picLocks noChangeAspect="1" noChangeArrowheads="1"/>
          </p:cNvPicPr>
          <p:nvPr/>
        </p:nvPicPr>
        <p:blipFill>
          <a:blip r:embed="rId3"/>
          <a:srcRect/>
          <a:stretch>
            <a:fillRect/>
          </a:stretch>
        </p:blipFill>
        <p:spPr bwMode="auto">
          <a:xfrm>
            <a:off x="963613" y="3624263"/>
            <a:ext cx="3816350" cy="2519362"/>
          </a:xfrm>
          <a:prstGeom prst="rect">
            <a:avLst/>
          </a:prstGeom>
          <a:noFill/>
          <a:ln w="28575">
            <a:solidFill>
              <a:schemeClr val="tx1"/>
            </a:solidFill>
            <a:miter lim="800000"/>
            <a:headEnd/>
            <a:tailEnd/>
          </a:ln>
        </p:spPr>
      </p:pic>
      <p:pic>
        <p:nvPicPr>
          <p:cNvPr id="13317" name="Picture 6"/>
          <p:cNvPicPr>
            <a:picLocks noChangeAspect="1" noChangeArrowheads="1"/>
          </p:cNvPicPr>
          <p:nvPr/>
        </p:nvPicPr>
        <p:blipFill>
          <a:blip r:embed="rId4"/>
          <a:srcRect/>
          <a:stretch>
            <a:fillRect/>
          </a:stretch>
        </p:blipFill>
        <p:spPr bwMode="auto">
          <a:xfrm>
            <a:off x="5572125" y="3695700"/>
            <a:ext cx="2000250" cy="24003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428625" y="2500313"/>
            <a:ext cx="8229600" cy="1143000"/>
          </a:xfrm>
        </p:spPr>
        <p:txBody>
          <a:bodyPr wrap="square" lIns="91440" tIns="45720" rIns="91440" bIns="45720" numCol="1" anchorCtr="0" compatLnSpc="1">
            <a:prstTxWarp prst="textNoShape">
              <a:avLst/>
            </a:prstTxWarp>
            <a:noAutofit/>
          </a:bodyPr>
          <a:lstStyle/>
          <a:p>
            <a:pPr algn="ctr" eaLnBrk="1" fontAlgn="auto" hangingPunct="1">
              <a:spcAft>
                <a:spcPts val="0"/>
              </a:spcAft>
              <a:defRPr/>
            </a:pPr>
            <a:r>
              <a:rPr lang="es-ES" sz="3600" b="1" i="1" spc="-150" dirty="0" smtClean="0">
                <a:solidFill>
                  <a:schemeClr val="accent1">
                    <a:lumMod val="75000"/>
                  </a:schemeClr>
                </a:solidFill>
              </a:rPr>
              <a:t>Métodos utilizados para la Comparación de huellas digitales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0988" y="428625"/>
            <a:ext cx="8362950" cy="5257800"/>
          </a:xfrm>
          <a:prstGeom prst="rect">
            <a:avLst/>
          </a:prstGeom>
        </p:spPr>
        <p:txBody>
          <a:bodyPr/>
          <a:lstStyle/>
          <a:p>
            <a:pPr marL="342900" indent="-342900">
              <a:spcBef>
                <a:spcPct val="20000"/>
              </a:spcBef>
              <a:buFontTx/>
              <a:buChar char="•"/>
              <a:defRPr/>
            </a:pPr>
            <a:r>
              <a:rPr lang="es-ES" sz="2800" b="1" kern="0" dirty="0">
                <a:solidFill>
                  <a:srgbClr val="00CC00"/>
                </a:solidFill>
                <a:latin typeface="+mn-lt"/>
              </a:rPr>
              <a:t>Basado en Patrones.</a:t>
            </a:r>
          </a:p>
          <a:p>
            <a:pPr marL="342900" indent="-342900">
              <a:spcBef>
                <a:spcPct val="20000"/>
              </a:spcBef>
              <a:defRPr/>
            </a:pPr>
            <a:endParaRPr lang="es-ES" sz="2800" kern="0" dirty="0">
              <a:latin typeface="+mn-lt"/>
            </a:endParaRPr>
          </a:p>
          <a:p>
            <a:pPr marL="342900" indent="-342900">
              <a:spcBef>
                <a:spcPct val="20000"/>
              </a:spcBef>
              <a:defRPr/>
            </a:pPr>
            <a:endParaRPr lang="es-ES" sz="2800" kern="0" dirty="0">
              <a:latin typeface="+mn-lt"/>
            </a:endParaRPr>
          </a:p>
          <a:p>
            <a:pPr marL="342900" indent="-342900">
              <a:spcBef>
                <a:spcPct val="20000"/>
              </a:spcBef>
              <a:buFontTx/>
              <a:buChar char="•"/>
              <a:defRPr/>
            </a:pPr>
            <a:endParaRPr lang="es-ES" sz="2800" kern="0" dirty="0">
              <a:latin typeface="+mn-lt"/>
            </a:endParaRPr>
          </a:p>
          <a:p>
            <a:pPr marL="342900" indent="-342900">
              <a:spcBef>
                <a:spcPct val="20000"/>
              </a:spcBef>
              <a:buFontTx/>
              <a:buChar char="•"/>
              <a:defRPr/>
            </a:pPr>
            <a:r>
              <a:rPr lang="es-ES" sz="2800" b="1" kern="0" dirty="0">
                <a:solidFill>
                  <a:srgbClr val="00CC00"/>
                </a:solidFill>
                <a:latin typeface="+mn-lt"/>
              </a:rPr>
              <a:t>Basado en Minucias.</a:t>
            </a:r>
          </a:p>
        </p:txBody>
      </p:sp>
      <p:pic>
        <p:nvPicPr>
          <p:cNvPr id="15363" name="Picture 4"/>
          <p:cNvPicPr>
            <a:picLocks noChangeAspect="1" noChangeArrowheads="1"/>
          </p:cNvPicPr>
          <p:nvPr/>
        </p:nvPicPr>
        <p:blipFill>
          <a:blip r:embed="rId3"/>
          <a:srcRect/>
          <a:stretch>
            <a:fillRect/>
          </a:stretch>
        </p:blipFill>
        <p:spPr bwMode="auto">
          <a:xfrm>
            <a:off x="4284663" y="1025525"/>
            <a:ext cx="4038600" cy="1403350"/>
          </a:xfrm>
          <a:prstGeom prst="rect">
            <a:avLst/>
          </a:prstGeom>
          <a:noFill/>
          <a:ln w="38100">
            <a:solidFill>
              <a:schemeClr val="tx1"/>
            </a:solidFill>
            <a:miter lim="800000"/>
            <a:headEnd/>
            <a:tailEnd/>
          </a:ln>
        </p:spPr>
      </p:pic>
      <p:pic>
        <p:nvPicPr>
          <p:cNvPr id="15364" name="Picture 6"/>
          <p:cNvPicPr>
            <a:picLocks noChangeAspect="1" noChangeArrowheads="1"/>
          </p:cNvPicPr>
          <p:nvPr/>
        </p:nvPicPr>
        <p:blipFill>
          <a:blip r:embed="rId4"/>
          <a:srcRect/>
          <a:stretch>
            <a:fillRect/>
          </a:stretch>
        </p:blipFill>
        <p:spPr bwMode="auto">
          <a:xfrm>
            <a:off x="852488" y="3695700"/>
            <a:ext cx="1792287" cy="1711325"/>
          </a:xfrm>
          <a:prstGeom prst="rect">
            <a:avLst/>
          </a:prstGeom>
          <a:noFill/>
          <a:ln w="38100">
            <a:solidFill>
              <a:schemeClr val="tx1"/>
            </a:solidFill>
            <a:miter lim="800000"/>
            <a:headEnd/>
            <a:tailEnd/>
          </a:ln>
        </p:spPr>
      </p:pic>
      <p:pic>
        <p:nvPicPr>
          <p:cNvPr id="15365" name="Picture 8"/>
          <p:cNvPicPr>
            <a:picLocks noChangeAspect="1" noChangeArrowheads="1"/>
          </p:cNvPicPr>
          <p:nvPr/>
        </p:nvPicPr>
        <p:blipFill>
          <a:blip r:embed="rId5"/>
          <a:srcRect/>
          <a:stretch>
            <a:fillRect/>
          </a:stretch>
        </p:blipFill>
        <p:spPr bwMode="auto">
          <a:xfrm>
            <a:off x="1931988" y="4344988"/>
            <a:ext cx="1925637" cy="1655762"/>
          </a:xfrm>
          <a:prstGeom prst="rect">
            <a:avLst/>
          </a:prstGeom>
          <a:noFill/>
          <a:ln w="38100">
            <a:solidFill>
              <a:schemeClr val="tx1"/>
            </a:solidFill>
            <a:miter lim="800000"/>
            <a:headEnd/>
            <a:tailEnd/>
          </a:ln>
        </p:spPr>
      </p:pic>
      <p:pic>
        <p:nvPicPr>
          <p:cNvPr id="15366" name="Picture 8"/>
          <p:cNvPicPr>
            <a:picLocks noChangeAspect="1" noChangeArrowheads="1"/>
          </p:cNvPicPr>
          <p:nvPr/>
        </p:nvPicPr>
        <p:blipFill>
          <a:blip r:embed="rId6"/>
          <a:srcRect/>
          <a:stretch>
            <a:fillRect/>
          </a:stretch>
        </p:blipFill>
        <p:spPr bwMode="auto">
          <a:xfrm>
            <a:off x="4427538" y="3068638"/>
            <a:ext cx="3643312" cy="3071812"/>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57225" y="357188"/>
            <a:ext cx="7772400" cy="914400"/>
          </a:xfrm>
        </p:spPr>
        <p:txBody>
          <a:bodyPr>
            <a:noAutofit/>
          </a:bodyPr>
          <a:lstStyle/>
          <a:p>
            <a:pPr algn="ctr" eaLnBrk="1" fontAlgn="auto" hangingPunct="1">
              <a:spcAft>
                <a:spcPts val="0"/>
              </a:spcAft>
              <a:defRPr/>
            </a:pPr>
            <a:r>
              <a:rPr lang="es-ES" sz="3200" b="1" i="1" dirty="0">
                <a:solidFill>
                  <a:schemeClr val="tx2">
                    <a:satMod val="200000"/>
                  </a:schemeClr>
                </a:solidFill>
              </a:rPr>
              <a:t>METODOLOGIA O PROCESO DEL PROYECTO</a:t>
            </a:r>
          </a:p>
        </p:txBody>
      </p:sp>
      <p:sp>
        <p:nvSpPr>
          <p:cNvPr id="16387" name="Rectangle 3"/>
          <p:cNvSpPr>
            <a:spLocks noGrp="1" noChangeArrowheads="1"/>
          </p:cNvSpPr>
          <p:nvPr>
            <p:ph idx="4294967295"/>
          </p:nvPr>
        </p:nvSpPr>
        <p:spPr>
          <a:xfrm>
            <a:off x="657225" y="1628775"/>
            <a:ext cx="7772400" cy="4572000"/>
          </a:xfrm>
        </p:spPr>
        <p:txBody>
          <a:bodyPr/>
          <a:lstStyle/>
          <a:p>
            <a:pPr marL="609600" indent="-609600" eaLnBrk="1" hangingPunct="1">
              <a:buFontTx/>
              <a:buNone/>
            </a:pPr>
            <a:r>
              <a:rPr lang="es-ES" smtClean="0"/>
              <a:t>    </a:t>
            </a:r>
          </a:p>
          <a:p>
            <a:pPr marL="609600" indent="-609600" eaLnBrk="1" hangingPunct="1">
              <a:buFontTx/>
              <a:buNone/>
            </a:pPr>
            <a:r>
              <a:rPr lang="es-ES" smtClean="0"/>
              <a:t>    El desarrollo del programa se dividió en cuatros partes, según su función:</a:t>
            </a:r>
          </a:p>
          <a:p>
            <a:pPr marL="609600" indent="-609600" eaLnBrk="1" hangingPunct="1">
              <a:buFontTx/>
              <a:buNone/>
            </a:pPr>
            <a:endParaRPr lang="es-ES" smtClean="0"/>
          </a:p>
          <a:p>
            <a:pPr marL="1371600" lvl="2" indent="-457200" eaLnBrk="1" hangingPunct="1">
              <a:buFontTx/>
              <a:buAutoNum type="arabicPeriod"/>
            </a:pPr>
            <a:r>
              <a:rPr lang="es-ES" sz="1800" smtClean="0"/>
              <a:t>Mejoramiento de la imagen</a:t>
            </a:r>
          </a:p>
          <a:p>
            <a:pPr marL="1371600" lvl="2" indent="-457200" eaLnBrk="1" hangingPunct="1">
              <a:buFontTx/>
              <a:buAutoNum type="arabicPeriod"/>
            </a:pPr>
            <a:r>
              <a:rPr lang="es-ES" sz="1800" smtClean="0"/>
              <a:t>Extracción de características de la Huella Digital</a:t>
            </a:r>
          </a:p>
          <a:p>
            <a:pPr marL="1371600" lvl="2" indent="-457200" eaLnBrk="1" hangingPunct="1">
              <a:buFontTx/>
              <a:buAutoNum type="arabicPeriod"/>
            </a:pPr>
            <a:r>
              <a:rPr lang="es-ES" sz="1800" smtClean="0"/>
              <a:t>Geometría de la Huella Digital</a:t>
            </a:r>
          </a:p>
          <a:p>
            <a:pPr marL="1371600" lvl="2" indent="-457200" eaLnBrk="1" hangingPunct="1">
              <a:buFontTx/>
              <a:buAutoNum type="arabicPeriod"/>
            </a:pPr>
            <a:r>
              <a:rPr lang="es-ES" sz="1800" smtClean="0"/>
              <a:t>Comparación de la Huella con la Base de Datos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57188" y="214313"/>
            <a:ext cx="8229600" cy="809625"/>
          </a:xfrm>
        </p:spPr>
        <p:txBody>
          <a:bodyPr/>
          <a:lstStyle/>
          <a:p>
            <a:pPr algn="ctr" eaLnBrk="1" fontAlgn="auto" hangingPunct="1">
              <a:spcAft>
                <a:spcPts val="0"/>
              </a:spcAft>
              <a:defRPr/>
            </a:pPr>
            <a:r>
              <a:rPr lang="es-ES" sz="3200" i="1" dirty="0">
                <a:solidFill>
                  <a:srgbClr val="7030A0"/>
                </a:solidFill>
              </a:rPr>
              <a:t>Mejoramiento de la huella</a:t>
            </a:r>
          </a:p>
        </p:txBody>
      </p:sp>
      <p:sp>
        <p:nvSpPr>
          <p:cNvPr id="17411" name="Rectangle 3"/>
          <p:cNvSpPr>
            <a:spLocks noGrp="1" noChangeArrowheads="1"/>
          </p:cNvSpPr>
          <p:nvPr>
            <p:ph type="body" sz="half" idx="4294967295"/>
          </p:nvPr>
        </p:nvSpPr>
        <p:spPr>
          <a:xfrm>
            <a:off x="496888" y="1098550"/>
            <a:ext cx="5646737" cy="5545138"/>
          </a:xfrm>
        </p:spPr>
        <p:txBody>
          <a:bodyPr/>
          <a:lstStyle/>
          <a:p>
            <a:pPr eaLnBrk="1" hangingPunct="1"/>
            <a:r>
              <a:rPr lang="es-ES" sz="2800" smtClean="0"/>
              <a:t>Filtrado en el dominio de la frecuencia</a:t>
            </a:r>
            <a:endParaRPr lang="es-ES" sz="1500" smtClean="0"/>
          </a:p>
          <a:p>
            <a:pPr lvl="1" eaLnBrk="1" hangingPunct="1">
              <a:buFontTx/>
              <a:buNone/>
            </a:pPr>
            <a:r>
              <a:rPr lang="es-ES" sz="1400" smtClean="0"/>
              <a:t> Tf=fftshift(I);</a:t>
            </a:r>
          </a:p>
          <a:p>
            <a:pPr lvl="1" eaLnBrk="1" hangingPunct="1">
              <a:buFontTx/>
              <a:buNone/>
            </a:pPr>
            <a:r>
              <a:rPr lang="es-ES" sz="1400" smtClean="0"/>
              <a:t> IF=abs(ifftn(Tf));</a:t>
            </a:r>
          </a:p>
          <a:p>
            <a:pPr eaLnBrk="1" hangingPunct="1">
              <a:buFontTx/>
              <a:buNone/>
            </a:pPr>
            <a:endParaRPr lang="es-ES" sz="1400" smtClean="0"/>
          </a:p>
          <a:p>
            <a:pPr eaLnBrk="1" hangingPunct="1"/>
            <a:r>
              <a:rPr lang="es-ES" sz="2800" smtClean="0"/>
              <a:t>Binarización</a:t>
            </a:r>
          </a:p>
          <a:p>
            <a:pPr lvl="1" eaLnBrk="1" hangingPunct="1">
              <a:buFontTx/>
              <a:buNone/>
            </a:pPr>
            <a:endParaRPr lang="es-ES" sz="1400" b="1" smtClean="0"/>
          </a:p>
          <a:p>
            <a:pPr lvl="1" eaLnBrk="1" hangingPunct="1">
              <a:buFontTx/>
              <a:buNone/>
            </a:pPr>
            <a:r>
              <a:rPr lang="es-ES" sz="1400" b="1" smtClean="0"/>
              <a:t> “graytresh”</a:t>
            </a:r>
            <a:r>
              <a:rPr lang="es-ES" sz="1400" smtClean="0"/>
              <a:t> =&gt; Umbral    </a:t>
            </a:r>
          </a:p>
          <a:p>
            <a:pPr lvl="1" eaLnBrk="1" hangingPunct="1">
              <a:buFontTx/>
              <a:buNone/>
            </a:pPr>
            <a:r>
              <a:rPr lang="es-ES" sz="1400" b="1" smtClean="0"/>
              <a:t> “im2bw”</a:t>
            </a:r>
            <a:r>
              <a:rPr lang="es-ES" sz="1400" smtClean="0"/>
              <a:t> =&gt; convierte imagen a binaria</a:t>
            </a:r>
          </a:p>
          <a:p>
            <a:pPr lvl="1" eaLnBrk="1" hangingPunct="1">
              <a:buFontTx/>
              <a:buNone/>
            </a:pPr>
            <a:endParaRPr lang="es-ES" sz="1400" smtClean="0"/>
          </a:p>
          <a:p>
            <a:pPr eaLnBrk="1" hangingPunct="1"/>
            <a:r>
              <a:rPr lang="es-ES" sz="2800" smtClean="0"/>
              <a:t>Adelgazamiento</a:t>
            </a:r>
          </a:p>
          <a:p>
            <a:pPr eaLnBrk="1" hangingPunct="1">
              <a:buFontTx/>
              <a:buNone/>
            </a:pPr>
            <a:r>
              <a:rPr lang="es-ES" sz="1400" smtClean="0"/>
              <a:t>       </a:t>
            </a:r>
          </a:p>
          <a:p>
            <a:pPr eaLnBrk="1" hangingPunct="1">
              <a:buFontTx/>
              <a:buNone/>
            </a:pPr>
            <a:r>
              <a:rPr lang="es-ES" sz="1400" smtClean="0"/>
              <a:t>          “</a:t>
            </a:r>
            <a:r>
              <a:rPr lang="es-ES" sz="1400" b="1" smtClean="0"/>
              <a:t>bwmorph</a:t>
            </a:r>
            <a:r>
              <a:rPr lang="es-ES" sz="1400" smtClean="0"/>
              <a:t>” </a:t>
            </a:r>
          </a:p>
          <a:p>
            <a:pPr eaLnBrk="1" hangingPunct="1">
              <a:buFontTx/>
              <a:buNone/>
            </a:pPr>
            <a:r>
              <a:rPr lang="es-ES" sz="1400" smtClean="0"/>
              <a:t>           “</a:t>
            </a:r>
            <a:r>
              <a:rPr lang="es-ES" sz="1400" b="1" smtClean="0"/>
              <a:t>thin</a:t>
            </a:r>
            <a:r>
              <a:rPr lang="es-ES" sz="1400" smtClean="0"/>
              <a:t>”        =&gt;convierte la crestas en el ancho de un pixel</a:t>
            </a:r>
          </a:p>
        </p:txBody>
      </p:sp>
      <p:pic>
        <p:nvPicPr>
          <p:cNvPr id="17412" name="Picture 4"/>
          <p:cNvPicPr>
            <a:picLocks noChangeAspect="1" noChangeArrowheads="1"/>
          </p:cNvPicPr>
          <p:nvPr/>
        </p:nvPicPr>
        <p:blipFill>
          <a:blip r:embed="rId3"/>
          <a:srcRect/>
          <a:stretch>
            <a:fillRect/>
          </a:stretch>
        </p:blipFill>
        <p:spPr bwMode="auto">
          <a:xfrm>
            <a:off x="6300788" y="1268413"/>
            <a:ext cx="1512887" cy="1381125"/>
          </a:xfrm>
          <a:prstGeom prst="rect">
            <a:avLst/>
          </a:prstGeom>
          <a:noFill/>
          <a:ln w="38100">
            <a:solidFill>
              <a:schemeClr val="tx1"/>
            </a:solidFill>
            <a:miter lim="800000"/>
            <a:headEnd/>
            <a:tailEnd/>
          </a:ln>
        </p:spPr>
      </p:pic>
      <p:pic>
        <p:nvPicPr>
          <p:cNvPr id="17413" name="Picture 6"/>
          <p:cNvPicPr>
            <a:picLocks noChangeAspect="1" noChangeArrowheads="1"/>
          </p:cNvPicPr>
          <p:nvPr/>
        </p:nvPicPr>
        <p:blipFill>
          <a:blip r:embed="rId4" cstate="print"/>
          <a:srcRect/>
          <a:stretch>
            <a:fillRect/>
          </a:stretch>
        </p:blipFill>
        <p:spPr bwMode="auto">
          <a:xfrm>
            <a:off x="6300788" y="3068638"/>
            <a:ext cx="1584325" cy="1441450"/>
          </a:xfrm>
          <a:prstGeom prst="rect">
            <a:avLst/>
          </a:prstGeom>
          <a:noFill/>
          <a:ln w="38100">
            <a:solidFill>
              <a:schemeClr val="tx1"/>
            </a:solidFill>
            <a:miter lim="800000"/>
            <a:headEnd/>
            <a:tailEnd/>
          </a:ln>
        </p:spPr>
      </p:pic>
      <p:pic>
        <p:nvPicPr>
          <p:cNvPr id="17414" name="Picture 8"/>
          <p:cNvPicPr>
            <a:picLocks noChangeAspect="1" noChangeArrowheads="1"/>
          </p:cNvPicPr>
          <p:nvPr/>
        </p:nvPicPr>
        <p:blipFill>
          <a:blip r:embed="rId5"/>
          <a:srcRect/>
          <a:stretch>
            <a:fillRect/>
          </a:stretch>
        </p:blipFill>
        <p:spPr bwMode="auto">
          <a:xfrm>
            <a:off x="6372225" y="5013325"/>
            <a:ext cx="1584325" cy="12954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1316</TotalTime>
  <Words>696</Words>
  <Application>Microsoft Office PowerPoint</Application>
  <PresentationFormat>Presentación en pantalla (4:3)</PresentationFormat>
  <Paragraphs>137</Paragraphs>
  <Slides>23</Slides>
  <Notes>23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0" baseType="lpstr">
      <vt:lpstr>Arial</vt:lpstr>
      <vt:lpstr>Century Schoolbook</vt:lpstr>
      <vt:lpstr>Wingdings</vt:lpstr>
      <vt:lpstr>Wingdings 2</vt:lpstr>
      <vt:lpstr>Calibri</vt:lpstr>
      <vt:lpstr>Mirador</vt:lpstr>
      <vt:lpstr>Microsoft Editor de ecuaciones 3.0</vt:lpstr>
      <vt:lpstr>EXTRACCION DE CARACTERISITCAS Y COMPARACION DE UNA HUELLA DIGITAL</vt:lpstr>
      <vt:lpstr>OBJETIVO GENERAL </vt:lpstr>
      <vt:lpstr>OBJETIVOS ESPECIFICOS</vt:lpstr>
      <vt:lpstr>CARACTERISTICAS DE UN SISTEMA DE RECONOCIMEINTO DE HUELLA DACTILAR </vt:lpstr>
      <vt:lpstr>CARACTERISTICAS FUNDAMENTALES EN  UNA HUELLA DIGITAL</vt:lpstr>
      <vt:lpstr>Métodos utilizados para la Comparación de huellas digitales</vt:lpstr>
      <vt:lpstr>Diapositiva 7</vt:lpstr>
      <vt:lpstr>METODOLOGIA O PROCESO DEL PROYECTO</vt:lpstr>
      <vt:lpstr>Mejoramiento de la huella</vt:lpstr>
      <vt:lpstr>EXTRACCIÓN DE CARACTERÍSTICAS DE LA HUELLA DIGITAL</vt:lpstr>
      <vt:lpstr>EXTRACCIÓN DE CARACTERÍSTICAS DE LA HUELLA DIGITAL</vt:lpstr>
      <vt:lpstr>EXTRACCIÓN DE CARACTERÍSTICAS DE  LA HUELLA DIGITAL</vt:lpstr>
      <vt:lpstr>EXTRACCIÓN DE CARACTERÍSTICAS DE  LA HUELLA DIGITAL</vt:lpstr>
      <vt:lpstr>EXTRACCIÓN DE CARACTERÍSTICAS DE LA HUELLA DIGITAL</vt:lpstr>
      <vt:lpstr>GEOMETRÍA DE LA HUELLA DIGITAL </vt:lpstr>
      <vt:lpstr>  COMPARACIÓN DE LA HUELLA CON LA BASE DE DATOS </vt:lpstr>
      <vt:lpstr>RESULTADOS</vt:lpstr>
      <vt:lpstr>RESULTADOS</vt:lpstr>
      <vt:lpstr>Diapositiva 19</vt:lpstr>
      <vt:lpstr>Conclusiones</vt:lpstr>
      <vt:lpstr>Conclusiones</vt:lpstr>
      <vt:lpstr>Recomendaciones</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EXTRACCION DE CARACTERISITCAS Y COMPARACION DE UNA HUELLA DIGITAL</dc:title>
  <dc:creator>Giry</dc:creator>
  <cp:lastModifiedBy>silgivar</cp:lastModifiedBy>
  <cp:revision>84</cp:revision>
  <dcterms:created xsi:type="dcterms:W3CDTF">2009-11-12T17:42:52Z</dcterms:created>
  <dcterms:modified xsi:type="dcterms:W3CDTF">2010-06-15T17:19:52Z</dcterms:modified>
</cp:coreProperties>
</file>