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95"/>
  </p:notesMasterIdLst>
  <p:sldIdLst>
    <p:sldId id="256" r:id="rId2"/>
    <p:sldId id="257" r:id="rId3"/>
    <p:sldId id="339" r:id="rId4"/>
    <p:sldId id="343" r:id="rId5"/>
    <p:sldId id="344" r:id="rId6"/>
    <p:sldId id="340" r:id="rId7"/>
    <p:sldId id="258" r:id="rId8"/>
    <p:sldId id="259" r:id="rId9"/>
    <p:sldId id="263" r:id="rId10"/>
    <p:sldId id="262" r:id="rId11"/>
    <p:sldId id="261" r:id="rId12"/>
    <p:sldId id="260" r:id="rId13"/>
    <p:sldId id="342" r:id="rId14"/>
    <p:sldId id="341" r:id="rId15"/>
    <p:sldId id="264" r:id="rId16"/>
    <p:sldId id="265" r:id="rId17"/>
    <p:sldId id="34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92" r:id="rId41"/>
    <p:sldId id="293" r:id="rId42"/>
    <p:sldId id="294" r:id="rId43"/>
    <p:sldId id="295" r:id="rId44"/>
    <p:sldId id="297" r:id="rId45"/>
    <p:sldId id="296" r:id="rId46"/>
    <p:sldId id="298" r:id="rId47"/>
    <p:sldId id="299" r:id="rId48"/>
    <p:sldId id="300" r:id="rId49"/>
    <p:sldId id="301" r:id="rId50"/>
    <p:sldId id="302" r:id="rId51"/>
    <p:sldId id="303" r:id="rId52"/>
    <p:sldId id="304" r:id="rId53"/>
    <p:sldId id="305" r:id="rId54"/>
    <p:sldId id="306" r:id="rId55"/>
    <p:sldId id="307" r:id="rId56"/>
    <p:sldId id="310" r:id="rId57"/>
    <p:sldId id="311" r:id="rId58"/>
    <p:sldId id="312" r:id="rId59"/>
    <p:sldId id="309" r:id="rId60"/>
    <p:sldId id="313" r:id="rId61"/>
    <p:sldId id="314"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54" r:id="rId85"/>
    <p:sldId id="355" r:id="rId86"/>
    <p:sldId id="356" r:id="rId87"/>
    <p:sldId id="357" r:id="rId88"/>
    <p:sldId id="358" r:id="rId89"/>
    <p:sldId id="346" r:id="rId90"/>
    <p:sldId id="350" r:id="rId91"/>
    <p:sldId id="351" r:id="rId92"/>
    <p:sldId id="352" r:id="rId93"/>
    <p:sldId id="353" r:id="rId9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4" autoAdjust="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slide" Target="../slides/slide86.xml"/><Relationship Id="rId1" Type="http://schemas.openxmlformats.org/officeDocument/2006/relationships/slide" Target="../slides/slide8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2896-7BC9-4209-99BC-EDEB61FA151A}" type="doc">
      <dgm:prSet loTypeId="urn:microsoft.com/office/officeart/2005/8/layout/hList7" loCatId="relationship" qsTypeId="urn:microsoft.com/office/officeart/2005/8/quickstyle/simple1" qsCatId="simple" csTypeId="urn:microsoft.com/office/officeart/2005/8/colors/accent1_2" csCatId="accent1" phldr="1"/>
      <dgm:spPr/>
    </dgm:pt>
    <dgm:pt modelId="{253BCF80-F2A3-4239-912E-42814ADEB19A}">
      <dgm:prSet phldrT="[Texto]"/>
      <dgm:spPr>
        <a:solidFill>
          <a:srgbClr val="00B050"/>
        </a:solidFill>
      </dgm:spPr>
      <dgm:t>
        <a:bodyPr/>
        <a:lstStyle/>
        <a:p>
          <a:pPr algn="ctr"/>
          <a:r>
            <a:rPr lang="es-ES" u="none" dirty="0" smtClean="0">
              <a:solidFill>
                <a:schemeClr val="bg1"/>
              </a:solidFill>
              <a:hlinkClick xmlns:r="http://schemas.openxmlformats.org/officeDocument/2006/relationships" r:id="rId1" action="ppaction://hlinksldjump"/>
            </a:rPr>
            <a:t>Estación de Bombeo 1</a:t>
          </a:r>
          <a:endParaRPr lang="es-ES" u="none" dirty="0">
            <a:solidFill>
              <a:schemeClr val="bg1"/>
            </a:solidFill>
          </a:endParaRPr>
        </a:p>
      </dgm:t>
    </dgm:pt>
    <dgm:pt modelId="{E4744089-A0D0-4066-99A0-017D7A6AD49A}" type="parTrans" cxnId="{B0685378-B926-41C9-A06C-D5D3840737C8}">
      <dgm:prSet/>
      <dgm:spPr/>
      <dgm:t>
        <a:bodyPr/>
        <a:lstStyle/>
        <a:p>
          <a:pPr algn="ctr"/>
          <a:endParaRPr lang="es-ES"/>
        </a:p>
      </dgm:t>
    </dgm:pt>
    <dgm:pt modelId="{1B7AA4FF-BF50-44A6-82E9-D70B4FA35697}" type="sibTrans" cxnId="{B0685378-B926-41C9-A06C-D5D3840737C8}">
      <dgm:prSet/>
      <dgm:spPr/>
      <dgm:t>
        <a:bodyPr/>
        <a:lstStyle/>
        <a:p>
          <a:pPr algn="ctr"/>
          <a:endParaRPr lang="es-ES"/>
        </a:p>
      </dgm:t>
    </dgm:pt>
    <dgm:pt modelId="{3F891CD3-7A85-478E-A831-3871DED193E6}">
      <dgm:prSet phldrT="[Texto]"/>
      <dgm:spPr>
        <a:solidFill>
          <a:srgbClr val="0070C0"/>
        </a:solidFill>
      </dgm:spPr>
      <dgm:t>
        <a:bodyPr/>
        <a:lstStyle/>
        <a:p>
          <a:pPr algn="ctr"/>
          <a:r>
            <a:rPr lang="es-ES" dirty="0" smtClean="0">
              <a:hlinkClick xmlns:r="http://schemas.openxmlformats.org/officeDocument/2006/relationships" r:id="rId2" action="ppaction://hlinksldjump"/>
            </a:rPr>
            <a:t>Estación de Bombeo 2</a:t>
          </a:r>
          <a:endParaRPr lang="es-ES" dirty="0"/>
        </a:p>
      </dgm:t>
    </dgm:pt>
    <dgm:pt modelId="{DC6F7095-D30D-4448-92F6-784A2F5A188A}" type="parTrans" cxnId="{46B8C7BB-D337-4E61-A476-23D3BB1F4811}">
      <dgm:prSet/>
      <dgm:spPr/>
      <dgm:t>
        <a:bodyPr/>
        <a:lstStyle/>
        <a:p>
          <a:pPr algn="ctr"/>
          <a:endParaRPr lang="es-ES"/>
        </a:p>
      </dgm:t>
    </dgm:pt>
    <dgm:pt modelId="{1DC4F39C-0AB3-4F0B-AFC0-8FB1B29E1BDB}" type="sibTrans" cxnId="{46B8C7BB-D337-4E61-A476-23D3BB1F4811}">
      <dgm:prSet/>
      <dgm:spPr/>
      <dgm:t>
        <a:bodyPr/>
        <a:lstStyle/>
        <a:p>
          <a:pPr algn="ctr"/>
          <a:endParaRPr lang="es-ES"/>
        </a:p>
      </dgm:t>
    </dgm:pt>
    <dgm:pt modelId="{9F8E3C5E-B0DA-4184-AA6C-7F1EA0DD2DA2}">
      <dgm:prSet phldrT="[Texto]"/>
      <dgm:spPr>
        <a:solidFill>
          <a:srgbClr val="FF0000"/>
        </a:solidFill>
      </dgm:spPr>
      <dgm:t>
        <a:bodyPr/>
        <a:lstStyle/>
        <a:p>
          <a:pPr algn="ctr"/>
          <a:r>
            <a:rPr lang="es-ES" dirty="0" smtClean="0">
              <a:hlinkClick xmlns:r="http://schemas.openxmlformats.org/officeDocument/2006/relationships" r:id="rId3" action="ppaction://hlinksldjump"/>
            </a:rPr>
            <a:t>Estación de Bombeo 3</a:t>
          </a:r>
          <a:endParaRPr lang="es-ES" dirty="0"/>
        </a:p>
      </dgm:t>
    </dgm:pt>
    <dgm:pt modelId="{2345A8EF-6735-4BAD-96D2-95CEB4118CA2}" type="parTrans" cxnId="{62829C68-E879-4F8A-9021-3D65C1962A90}">
      <dgm:prSet/>
      <dgm:spPr/>
      <dgm:t>
        <a:bodyPr/>
        <a:lstStyle/>
        <a:p>
          <a:pPr algn="ctr"/>
          <a:endParaRPr lang="es-ES"/>
        </a:p>
      </dgm:t>
    </dgm:pt>
    <dgm:pt modelId="{35572136-ED8F-4095-A6A6-A5863A8DD0F3}" type="sibTrans" cxnId="{62829C68-E879-4F8A-9021-3D65C1962A90}">
      <dgm:prSet/>
      <dgm:spPr/>
      <dgm:t>
        <a:bodyPr/>
        <a:lstStyle/>
        <a:p>
          <a:pPr algn="ctr"/>
          <a:endParaRPr lang="es-ES"/>
        </a:p>
      </dgm:t>
    </dgm:pt>
    <dgm:pt modelId="{3A507C1D-4C47-478B-80AB-6CB90B30B137}" type="pres">
      <dgm:prSet presAssocID="{303C2896-7BC9-4209-99BC-EDEB61FA151A}" presName="Name0" presStyleCnt="0">
        <dgm:presLayoutVars>
          <dgm:dir/>
          <dgm:resizeHandles val="exact"/>
        </dgm:presLayoutVars>
      </dgm:prSet>
      <dgm:spPr/>
    </dgm:pt>
    <dgm:pt modelId="{55BDAE9C-0E2E-4098-AF77-4A2442780CFC}" type="pres">
      <dgm:prSet presAssocID="{303C2896-7BC9-4209-99BC-EDEB61FA151A}" presName="fgShape" presStyleLbl="fgShp" presStyleIdx="0" presStyleCnt="1"/>
      <dgm:spPr/>
    </dgm:pt>
    <dgm:pt modelId="{51D313A8-1129-4C6D-9557-91F6E8EBEEE9}" type="pres">
      <dgm:prSet presAssocID="{303C2896-7BC9-4209-99BC-EDEB61FA151A}" presName="linComp" presStyleCnt="0"/>
      <dgm:spPr/>
    </dgm:pt>
    <dgm:pt modelId="{E3EEA8DA-9C12-45CD-B1B3-CA6C9A8560D2}" type="pres">
      <dgm:prSet presAssocID="{253BCF80-F2A3-4239-912E-42814ADEB19A}" presName="compNode" presStyleCnt="0"/>
      <dgm:spPr/>
    </dgm:pt>
    <dgm:pt modelId="{C858689F-E3E1-4D3A-95A0-71A6C82D1DF3}" type="pres">
      <dgm:prSet presAssocID="{253BCF80-F2A3-4239-912E-42814ADEB19A}" presName="bkgdShape" presStyleLbl="node1" presStyleIdx="0" presStyleCnt="3"/>
      <dgm:spPr/>
      <dgm:t>
        <a:bodyPr/>
        <a:lstStyle/>
        <a:p>
          <a:endParaRPr lang="es-ES"/>
        </a:p>
      </dgm:t>
    </dgm:pt>
    <dgm:pt modelId="{97214373-ACCB-497D-A11B-404695742C3E}" type="pres">
      <dgm:prSet presAssocID="{253BCF80-F2A3-4239-912E-42814ADEB19A}" presName="nodeTx" presStyleLbl="node1" presStyleIdx="0" presStyleCnt="3">
        <dgm:presLayoutVars>
          <dgm:bulletEnabled val="1"/>
        </dgm:presLayoutVars>
      </dgm:prSet>
      <dgm:spPr/>
      <dgm:t>
        <a:bodyPr/>
        <a:lstStyle/>
        <a:p>
          <a:endParaRPr lang="es-ES"/>
        </a:p>
      </dgm:t>
    </dgm:pt>
    <dgm:pt modelId="{FC1CC338-28FC-4EB2-A762-CFBB510D0D60}" type="pres">
      <dgm:prSet presAssocID="{253BCF80-F2A3-4239-912E-42814ADEB19A}" presName="invisiNode" presStyleLbl="node1" presStyleIdx="0" presStyleCnt="3"/>
      <dgm:spPr/>
    </dgm:pt>
    <dgm:pt modelId="{BD452562-BFBB-4B39-A4FA-9374A78D09BF}" type="pres">
      <dgm:prSet presAssocID="{253BCF80-F2A3-4239-912E-42814ADEB19A}" presName="imagNode" presStyleLbl="fgImgPlace1" presStyleIdx="0" presStyleCnt="3"/>
      <dgm:spPr>
        <a:blipFill rotWithShape="0">
          <a:blip xmlns:r="http://schemas.openxmlformats.org/officeDocument/2006/relationships" r:embed="rId4"/>
          <a:stretch>
            <a:fillRect/>
          </a:stretch>
        </a:blipFill>
      </dgm:spPr>
    </dgm:pt>
    <dgm:pt modelId="{20A2D88E-089D-4B2B-B798-907D1C577541}" type="pres">
      <dgm:prSet presAssocID="{1B7AA4FF-BF50-44A6-82E9-D70B4FA35697}" presName="sibTrans" presStyleLbl="sibTrans2D1" presStyleIdx="0" presStyleCnt="0"/>
      <dgm:spPr/>
      <dgm:t>
        <a:bodyPr/>
        <a:lstStyle/>
        <a:p>
          <a:endParaRPr lang="es-ES"/>
        </a:p>
      </dgm:t>
    </dgm:pt>
    <dgm:pt modelId="{243D55A5-6699-4FD0-9948-21BB7284BF37}" type="pres">
      <dgm:prSet presAssocID="{3F891CD3-7A85-478E-A831-3871DED193E6}" presName="compNode" presStyleCnt="0"/>
      <dgm:spPr/>
    </dgm:pt>
    <dgm:pt modelId="{2DC030C3-360B-45DE-9A5A-9BA28F19CDC9}" type="pres">
      <dgm:prSet presAssocID="{3F891CD3-7A85-478E-A831-3871DED193E6}" presName="bkgdShape" presStyleLbl="node1" presStyleIdx="1" presStyleCnt="3" custLinFactNeighborX="-225" custLinFactNeighborY="20117"/>
      <dgm:spPr/>
      <dgm:t>
        <a:bodyPr/>
        <a:lstStyle/>
        <a:p>
          <a:endParaRPr lang="es-ES"/>
        </a:p>
      </dgm:t>
    </dgm:pt>
    <dgm:pt modelId="{227B568A-F7E4-48BD-9F40-9E13FB346078}" type="pres">
      <dgm:prSet presAssocID="{3F891CD3-7A85-478E-A831-3871DED193E6}" presName="nodeTx" presStyleLbl="node1" presStyleIdx="1" presStyleCnt="3">
        <dgm:presLayoutVars>
          <dgm:bulletEnabled val="1"/>
        </dgm:presLayoutVars>
      </dgm:prSet>
      <dgm:spPr/>
      <dgm:t>
        <a:bodyPr/>
        <a:lstStyle/>
        <a:p>
          <a:endParaRPr lang="es-ES"/>
        </a:p>
      </dgm:t>
    </dgm:pt>
    <dgm:pt modelId="{D7B35E23-E593-411E-8F7B-B71D2F95518F}" type="pres">
      <dgm:prSet presAssocID="{3F891CD3-7A85-478E-A831-3871DED193E6}" presName="invisiNode" presStyleLbl="node1" presStyleIdx="1" presStyleCnt="3"/>
      <dgm:spPr/>
    </dgm:pt>
    <dgm:pt modelId="{DD228B8B-4662-48CC-8785-C92F1E40E579}" type="pres">
      <dgm:prSet presAssocID="{3F891CD3-7A85-478E-A831-3871DED193E6}" presName="imagNode" presStyleLbl="fgImgPlace1" presStyleIdx="1" presStyleCnt="3"/>
      <dgm:spPr>
        <a:blipFill rotWithShape="0">
          <a:blip xmlns:r="http://schemas.openxmlformats.org/officeDocument/2006/relationships" r:embed="rId5"/>
          <a:stretch>
            <a:fillRect/>
          </a:stretch>
        </a:blipFill>
      </dgm:spPr>
    </dgm:pt>
    <dgm:pt modelId="{0427E878-0DC1-4AE5-8543-3B9416316D8F}" type="pres">
      <dgm:prSet presAssocID="{1DC4F39C-0AB3-4F0B-AFC0-8FB1B29E1BDB}" presName="sibTrans" presStyleLbl="sibTrans2D1" presStyleIdx="0" presStyleCnt="0"/>
      <dgm:spPr/>
      <dgm:t>
        <a:bodyPr/>
        <a:lstStyle/>
        <a:p>
          <a:endParaRPr lang="es-ES"/>
        </a:p>
      </dgm:t>
    </dgm:pt>
    <dgm:pt modelId="{ED7C8167-D774-4F4A-8178-5D426ACD581C}" type="pres">
      <dgm:prSet presAssocID="{9F8E3C5E-B0DA-4184-AA6C-7F1EA0DD2DA2}" presName="compNode" presStyleCnt="0"/>
      <dgm:spPr/>
    </dgm:pt>
    <dgm:pt modelId="{82E72144-B8FF-46FF-8341-693DEF36BB92}" type="pres">
      <dgm:prSet presAssocID="{9F8E3C5E-B0DA-4184-AA6C-7F1EA0DD2DA2}" presName="bkgdShape" presStyleLbl="node1" presStyleIdx="2" presStyleCnt="3"/>
      <dgm:spPr/>
      <dgm:t>
        <a:bodyPr/>
        <a:lstStyle/>
        <a:p>
          <a:endParaRPr lang="es-ES"/>
        </a:p>
      </dgm:t>
    </dgm:pt>
    <dgm:pt modelId="{0A0620D2-8435-40BB-8E93-3B266D10F252}" type="pres">
      <dgm:prSet presAssocID="{9F8E3C5E-B0DA-4184-AA6C-7F1EA0DD2DA2}" presName="nodeTx" presStyleLbl="node1" presStyleIdx="2" presStyleCnt="3">
        <dgm:presLayoutVars>
          <dgm:bulletEnabled val="1"/>
        </dgm:presLayoutVars>
      </dgm:prSet>
      <dgm:spPr/>
      <dgm:t>
        <a:bodyPr/>
        <a:lstStyle/>
        <a:p>
          <a:endParaRPr lang="es-ES"/>
        </a:p>
      </dgm:t>
    </dgm:pt>
    <dgm:pt modelId="{B2D6BDCB-92B3-443E-B401-72966DCB3C19}" type="pres">
      <dgm:prSet presAssocID="{9F8E3C5E-B0DA-4184-AA6C-7F1EA0DD2DA2}" presName="invisiNode" presStyleLbl="node1" presStyleIdx="2" presStyleCnt="3"/>
      <dgm:spPr/>
    </dgm:pt>
    <dgm:pt modelId="{2C6E8279-6805-4710-BD0C-026E250907DF}" type="pres">
      <dgm:prSet presAssocID="{9F8E3C5E-B0DA-4184-AA6C-7F1EA0DD2DA2}" presName="imagNode" presStyleLbl="fgImgPlace1" presStyleIdx="2" presStyleCnt="3"/>
      <dgm:spPr>
        <a:blipFill rotWithShape="0">
          <a:blip xmlns:r="http://schemas.openxmlformats.org/officeDocument/2006/relationships" r:embed="rId6"/>
          <a:stretch>
            <a:fillRect/>
          </a:stretch>
        </a:blipFill>
      </dgm:spPr>
    </dgm:pt>
  </dgm:ptLst>
  <dgm:cxnLst>
    <dgm:cxn modelId="{31F8DA4D-1C08-4F68-B4AB-5BDDFEA0EC47}" type="presOf" srcId="{9F8E3C5E-B0DA-4184-AA6C-7F1EA0DD2DA2}" destId="{0A0620D2-8435-40BB-8E93-3B266D10F252}" srcOrd="1" destOrd="0" presId="urn:microsoft.com/office/officeart/2005/8/layout/hList7"/>
    <dgm:cxn modelId="{75E746A5-3185-41F6-BDFC-8E790DF4391B}" type="presOf" srcId="{1DC4F39C-0AB3-4F0B-AFC0-8FB1B29E1BDB}" destId="{0427E878-0DC1-4AE5-8543-3B9416316D8F}" srcOrd="0" destOrd="0" presId="urn:microsoft.com/office/officeart/2005/8/layout/hList7"/>
    <dgm:cxn modelId="{867CC495-231B-4E55-9941-92DE34D6ABDF}" type="presOf" srcId="{1B7AA4FF-BF50-44A6-82E9-D70B4FA35697}" destId="{20A2D88E-089D-4B2B-B798-907D1C577541}" srcOrd="0" destOrd="0" presId="urn:microsoft.com/office/officeart/2005/8/layout/hList7"/>
    <dgm:cxn modelId="{D89FB058-9524-49B1-881A-B897D7EACF15}" type="presOf" srcId="{9F8E3C5E-B0DA-4184-AA6C-7F1EA0DD2DA2}" destId="{82E72144-B8FF-46FF-8341-693DEF36BB92}" srcOrd="0" destOrd="0" presId="urn:microsoft.com/office/officeart/2005/8/layout/hList7"/>
    <dgm:cxn modelId="{8F3889DC-95DF-45BB-97F4-74FCB44F9C2D}" type="presOf" srcId="{303C2896-7BC9-4209-99BC-EDEB61FA151A}" destId="{3A507C1D-4C47-478B-80AB-6CB90B30B137}" srcOrd="0" destOrd="0" presId="urn:microsoft.com/office/officeart/2005/8/layout/hList7"/>
    <dgm:cxn modelId="{46B8C7BB-D337-4E61-A476-23D3BB1F4811}" srcId="{303C2896-7BC9-4209-99BC-EDEB61FA151A}" destId="{3F891CD3-7A85-478E-A831-3871DED193E6}" srcOrd="1" destOrd="0" parTransId="{DC6F7095-D30D-4448-92F6-784A2F5A188A}" sibTransId="{1DC4F39C-0AB3-4F0B-AFC0-8FB1B29E1BDB}"/>
    <dgm:cxn modelId="{83EB7A09-37A1-43D8-BDC6-2DEC565B5C8B}" type="presOf" srcId="{253BCF80-F2A3-4239-912E-42814ADEB19A}" destId="{97214373-ACCB-497D-A11B-404695742C3E}" srcOrd="1" destOrd="0" presId="urn:microsoft.com/office/officeart/2005/8/layout/hList7"/>
    <dgm:cxn modelId="{CCE99F45-1CF6-47AE-9079-A979F554C15F}" type="presOf" srcId="{253BCF80-F2A3-4239-912E-42814ADEB19A}" destId="{C858689F-E3E1-4D3A-95A0-71A6C82D1DF3}" srcOrd="0" destOrd="0" presId="urn:microsoft.com/office/officeart/2005/8/layout/hList7"/>
    <dgm:cxn modelId="{F3F3A309-6220-4D69-A76B-EDE9C18F8DCC}" type="presOf" srcId="{3F891CD3-7A85-478E-A831-3871DED193E6}" destId="{227B568A-F7E4-48BD-9F40-9E13FB346078}" srcOrd="1" destOrd="0" presId="urn:microsoft.com/office/officeart/2005/8/layout/hList7"/>
    <dgm:cxn modelId="{B0685378-B926-41C9-A06C-D5D3840737C8}" srcId="{303C2896-7BC9-4209-99BC-EDEB61FA151A}" destId="{253BCF80-F2A3-4239-912E-42814ADEB19A}" srcOrd="0" destOrd="0" parTransId="{E4744089-A0D0-4066-99A0-017D7A6AD49A}" sibTransId="{1B7AA4FF-BF50-44A6-82E9-D70B4FA35697}"/>
    <dgm:cxn modelId="{6F44C2D2-FED9-46D9-8F8C-A2A33EE2B157}" type="presOf" srcId="{3F891CD3-7A85-478E-A831-3871DED193E6}" destId="{2DC030C3-360B-45DE-9A5A-9BA28F19CDC9}" srcOrd="0" destOrd="0" presId="urn:microsoft.com/office/officeart/2005/8/layout/hList7"/>
    <dgm:cxn modelId="{62829C68-E879-4F8A-9021-3D65C1962A90}" srcId="{303C2896-7BC9-4209-99BC-EDEB61FA151A}" destId="{9F8E3C5E-B0DA-4184-AA6C-7F1EA0DD2DA2}" srcOrd="2" destOrd="0" parTransId="{2345A8EF-6735-4BAD-96D2-95CEB4118CA2}" sibTransId="{35572136-ED8F-4095-A6A6-A5863A8DD0F3}"/>
    <dgm:cxn modelId="{5940EA6C-D654-4C49-9462-D9B800007120}" type="presParOf" srcId="{3A507C1D-4C47-478B-80AB-6CB90B30B137}" destId="{55BDAE9C-0E2E-4098-AF77-4A2442780CFC}" srcOrd="0" destOrd="0" presId="urn:microsoft.com/office/officeart/2005/8/layout/hList7"/>
    <dgm:cxn modelId="{707FFF40-B585-4E4F-AEE5-4EF8E33A55FB}" type="presParOf" srcId="{3A507C1D-4C47-478B-80AB-6CB90B30B137}" destId="{51D313A8-1129-4C6D-9557-91F6E8EBEEE9}" srcOrd="1" destOrd="0" presId="urn:microsoft.com/office/officeart/2005/8/layout/hList7"/>
    <dgm:cxn modelId="{CFD4374A-E42F-45DC-9775-F33CFD4D04C6}" type="presParOf" srcId="{51D313A8-1129-4C6D-9557-91F6E8EBEEE9}" destId="{E3EEA8DA-9C12-45CD-B1B3-CA6C9A8560D2}" srcOrd="0" destOrd="0" presId="urn:microsoft.com/office/officeart/2005/8/layout/hList7"/>
    <dgm:cxn modelId="{D942F76D-CE0E-467D-924F-642CBA428FB8}" type="presParOf" srcId="{E3EEA8DA-9C12-45CD-B1B3-CA6C9A8560D2}" destId="{C858689F-E3E1-4D3A-95A0-71A6C82D1DF3}" srcOrd="0" destOrd="0" presId="urn:microsoft.com/office/officeart/2005/8/layout/hList7"/>
    <dgm:cxn modelId="{7180AD78-E8A0-4ABD-955A-830F59AA8467}" type="presParOf" srcId="{E3EEA8DA-9C12-45CD-B1B3-CA6C9A8560D2}" destId="{97214373-ACCB-497D-A11B-404695742C3E}" srcOrd="1" destOrd="0" presId="urn:microsoft.com/office/officeart/2005/8/layout/hList7"/>
    <dgm:cxn modelId="{3BE6352E-BFBA-4D23-B497-E76D8B877A2C}" type="presParOf" srcId="{E3EEA8DA-9C12-45CD-B1B3-CA6C9A8560D2}" destId="{FC1CC338-28FC-4EB2-A762-CFBB510D0D60}" srcOrd="2" destOrd="0" presId="urn:microsoft.com/office/officeart/2005/8/layout/hList7"/>
    <dgm:cxn modelId="{32ACEC9D-999A-4C8F-BC6F-74E3941812F1}" type="presParOf" srcId="{E3EEA8DA-9C12-45CD-B1B3-CA6C9A8560D2}" destId="{BD452562-BFBB-4B39-A4FA-9374A78D09BF}" srcOrd="3" destOrd="0" presId="urn:microsoft.com/office/officeart/2005/8/layout/hList7"/>
    <dgm:cxn modelId="{54A31540-3AB1-4049-917F-E9CD0408D708}" type="presParOf" srcId="{51D313A8-1129-4C6D-9557-91F6E8EBEEE9}" destId="{20A2D88E-089D-4B2B-B798-907D1C577541}" srcOrd="1" destOrd="0" presId="urn:microsoft.com/office/officeart/2005/8/layout/hList7"/>
    <dgm:cxn modelId="{4A06B762-43BA-4BBE-95A4-5D10626A2063}" type="presParOf" srcId="{51D313A8-1129-4C6D-9557-91F6E8EBEEE9}" destId="{243D55A5-6699-4FD0-9948-21BB7284BF37}" srcOrd="2" destOrd="0" presId="urn:microsoft.com/office/officeart/2005/8/layout/hList7"/>
    <dgm:cxn modelId="{C52D2A18-55F6-49D7-8424-0869A664C789}" type="presParOf" srcId="{243D55A5-6699-4FD0-9948-21BB7284BF37}" destId="{2DC030C3-360B-45DE-9A5A-9BA28F19CDC9}" srcOrd="0" destOrd="0" presId="urn:microsoft.com/office/officeart/2005/8/layout/hList7"/>
    <dgm:cxn modelId="{56BEA616-384D-45DE-9797-30CA7D014BF9}" type="presParOf" srcId="{243D55A5-6699-4FD0-9948-21BB7284BF37}" destId="{227B568A-F7E4-48BD-9F40-9E13FB346078}" srcOrd="1" destOrd="0" presId="urn:microsoft.com/office/officeart/2005/8/layout/hList7"/>
    <dgm:cxn modelId="{49E14532-08E3-49E7-864D-BAED56B5F4D3}" type="presParOf" srcId="{243D55A5-6699-4FD0-9948-21BB7284BF37}" destId="{D7B35E23-E593-411E-8F7B-B71D2F95518F}" srcOrd="2" destOrd="0" presId="urn:microsoft.com/office/officeart/2005/8/layout/hList7"/>
    <dgm:cxn modelId="{4B490E3E-9518-4256-87EF-E12B35AD2062}" type="presParOf" srcId="{243D55A5-6699-4FD0-9948-21BB7284BF37}" destId="{DD228B8B-4662-48CC-8785-C92F1E40E579}" srcOrd="3" destOrd="0" presId="urn:microsoft.com/office/officeart/2005/8/layout/hList7"/>
    <dgm:cxn modelId="{7DD60E56-13FC-4E39-9102-150EA972F761}" type="presParOf" srcId="{51D313A8-1129-4C6D-9557-91F6E8EBEEE9}" destId="{0427E878-0DC1-4AE5-8543-3B9416316D8F}" srcOrd="3" destOrd="0" presId="urn:microsoft.com/office/officeart/2005/8/layout/hList7"/>
    <dgm:cxn modelId="{D7BD60B7-3363-4F6F-87FB-809C6C1A1AD0}" type="presParOf" srcId="{51D313A8-1129-4C6D-9557-91F6E8EBEEE9}" destId="{ED7C8167-D774-4F4A-8178-5D426ACD581C}" srcOrd="4" destOrd="0" presId="urn:microsoft.com/office/officeart/2005/8/layout/hList7"/>
    <dgm:cxn modelId="{66435A3C-3A15-48FB-B8A1-8A8320ECDB30}" type="presParOf" srcId="{ED7C8167-D774-4F4A-8178-5D426ACD581C}" destId="{82E72144-B8FF-46FF-8341-693DEF36BB92}" srcOrd="0" destOrd="0" presId="urn:microsoft.com/office/officeart/2005/8/layout/hList7"/>
    <dgm:cxn modelId="{99EC86BF-767E-4F69-9192-6FF3A44189AC}" type="presParOf" srcId="{ED7C8167-D774-4F4A-8178-5D426ACD581C}" destId="{0A0620D2-8435-40BB-8E93-3B266D10F252}" srcOrd="1" destOrd="0" presId="urn:microsoft.com/office/officeart/2005/8/layout/hList7"/>
    <dgm:cxn modelId="{A4605450-07BB-460E-92BC-18BF9E14CAB7}" type="presParOf" srcId="{ED7C8167-D774-4F4A-8178-5D426ACD581C}" destId="{B2D6BDCB-92B3-443E-B401-72966DCB3C19}" srcOrd="2" destOrd="0" presId="urn:microsoft.com/office/officeart/2005/8/layout/hList7"/>
    <dgm:cxn modelId="{D57B745D-B63D-4714-B2A0-CE788459D8EA}" type="presParOf" srcId="{ED7C8167-D774-4F4A-8178-5D426ACD581C}" destId="{2C6E8279-6805-4710-BD0C-026E250907DF}" srcOrd="3" destOrd="0" presId="urn:microsoft.com/office/officeart/2005/8/layout/hList7"/>
  </dgm:cxnLst>
  <dgm:bg/>
  <dgm:whole/>
</dgm:dataModel>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8B2AA-0325-4EEF-93F6-8752C4120416}" type="datetimeFigureOut">
              <a:rPr lang="es-ES" smtClean="0"/>
              <a:pPr/>
              <a:t>12/11/2009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322D2-B7CC-4624-A5BD-C9B0CDCEF0B5}"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15</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23</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32</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33</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34</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35</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36</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37</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38</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39</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40</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50</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51</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52</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53</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55</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56</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57</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58</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59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a:t>
            </a:fld>
            <a:endParaRPr lang="es-E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60</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61</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62</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63</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64</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65</a:t>
            </a:fld>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66</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67</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68</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69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a:t>
            </a:fld>
            <a:endParaRPr lang="es-E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70</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71</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72</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73</a:t>
            </a:fld>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74</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75</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76</a:t>
            </a:fld>
            <a:endParaRPr lang="es-E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77</a:t>
            </a:fld>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78</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79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a:t>
            </a:fld>
            <a:endParaRPr lang="es-E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80</a:t>
            </a:fld>
            <a:endParaRPr lang="es-E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81</a:t>
            </a:fld>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82</a:t>
            </a:fld>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83</a:t>
            </a:fld>
            <a:endParaRPr lang="es-E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84</a:t>
            </a:fld>
            <a:endParaRPr lang="es-E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85</a:t>
            </a:fld>
            <a:endParaRPr lang="es-E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86</a:t>
            </a:fld>
            <a:endParaRPr lang="es-E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87</a:t>
            </a:fld>
            <a:endParaRPr lang="es-E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88</a:t>
            </a:fld>
            <a:endParaRPr lang="es-E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89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9</a:t>
            </a:fld>
            <a:endParaRPr lang="es-E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90</a:t>
            </a:fld>
            <a:endParaRPr lang="es-E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91</a:t>
            </a:fld>
            <a:endParaRPr lang="es-E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92</a:t>
            </a:fld>
            <a:endParaRPr lang="es-E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8322D2-B7CC-4624-A5BD-C9B0CDCEF0B5}" type="slidenum">
              <a:rPr lang="es-ES" smtClean="0"/>
              <a:pPr/>
              <a:t>93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Rectángulo redondeado"/>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Rectángulo"/>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 smtClean="0"/>
              <a:t>Haga clic para modificar el estilo de título del patrón</a:t>
            </a:r>
            <a:endParaRPr lang="en-US"/>
          </a:p>
        </p:txBody>
      </p:sp>
      <p:sp>
        <p:nvSpPr>
          <p:cNvPr id="11" name="27 Marcador de fecha"/>
          <p:cNvSpPr>
            <a:spLocks noGrp="1"/>
          </p:cNvSpPr>
          <p:nvPr>
            <p:ph type="dt" sz="half" idx="10"/>
          </p:nvPr>
        </p:nvSpPr>
        <p:spPr/>
        <p:txBody>
          <a:bodyPr/>
          <a:lstStyle>
            <a:lvl1pPr>
              <a:defRPr/>
            </a:lvl1pPr>
          </a:lstStyle>
          <a:p>
            <a:pPr>
              <a:defRPr/>
            </a:pPr>
            <a:endParaRPr lang="es-ES"/>
          </a:p>
        </p:txBody>
      </p:sp>
      <p:sp>
        <p:nvSpPr>
          <p:cNvPr id="12" name="16 Marcador de pie de página"/>
          <p:cNvSpPr>
            <a:spLocks noGrp="1"/>
          </p:cNvSpPr>
          <p:nvPr>
            <p:ph type="ftr" sz="quarter" idx="11"/>
          </p:nvPr>
        </p:nvSpPr>
        <p:spPr/>
        <p:txBody>
          <a:bodyPr/>
          <a:lstStyle>
            <a:lvl1pPr>
              <a:defRPr/>
            </a:lvl1pPr>
          </a:lstStyle>
          <a:p>
            <a:pPr>
              <a:defRPr/>
            </a:pPr>
            <a:endParaRPr lang="es-ES"/>
          </a:p>
        </p:txBody>
      </p:sp>
      <p:sp>
        <p:nvSpPr>
          <p:cNvPr id="13" name="28 Marcador de número de diapositiva"/>
          <p:cNvSpPr>
            <a:spLocks noGrp="1"/>
          </p:cNvSpPr>
          <p:nvPr>
            <p:ph type="sldNum" sz="quarter" idx="12"/>
          </p:nvPr>
        </p:nvSpPr>
        <p:spPr/>
        <p:txBody>
          <a:bodyPr/>
          <a:lstStyle>
            <a:lvl1pPr>
              <a:defRPr sz="1400" smtClean="0">
                <a:solidFill>
                  <a:srgbClr val="FFFFFF"/>
                </a:solidFill>
              </a:defRPr>
            </a:lvl1pPr>
          </a:lstStyle>
          <a:p>
            <a:pPr>
              <a:defRPr/>
            </a:pPr>
            <a:fld id="{8C276E57-A04F-4342-A0ED-3A1289F4DD69}"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0324C49-9C0C-4E0B-86D1-74476ECEB129}"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6BB23CCD-B54B-4C6D-9703-24F1A8D2449D}"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8CD96596-DD0A-46A5-83C3-86020E582BCD}"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normAutofit/>
          </a:bodyPr>
          <a:lstStyle/>
          <a:p>
            <a:pPr lvl="0"/>
            <a:endParaRPr lang="es-ES"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68802692-4DB5-4EAA-9D35-8B805631D29F}"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914400" y="1447800"/>
            <a:ext cx="777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16ECFB8A-3D9F-402D-A173-738AEBE1E902}"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Rectángulo"/>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722313" y="952500"/>
            <a:ext cx="7772400" cy="1362075"/>
          </a:xfrm>
        </p:spPr>
        <p:txBody>
          <a:bodyPr/>
          <a:lstStyle>
            <a:lvl1pPr algn="l">
              <a:buNone/>
              <a:defRPr sz="4000" b="0" cap="none"/>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endParaRPr lang="es-ES"/>
          </a:p>
        </p:txBody>
      </p:sp>
      <p:sp>
        <p:nvSpPr>
          <p:cNvPr id="10" name="4 Marcador de pie de página"/>
          <p:cNvSpPr>
            <a:spLocks noGrp="1"/>
          </p:cNvSpPr>
          <p:nvPr>
            <p:ph type="ftr" sz="quarter" idx="11"/>
          </p:nvPr>
        </p:nvSpPr>
        <p:spPr>
          <a:xfrm>
            <a:off x="800100" y="6172200"/>
            <a:ext cx="4000500" cy="457200"/>
          </a:xfrm>
        </p:spPr>
        <p:txBody>
          <a:bodyPr/>
          <a:lstStyle>
            <a:lvl1pPr>
              <a:defRPr/>
            </a:lvl1pPr>
          </a:lstStyle>
          <a:p>
            <a:pPr>
              <a:defRPr/>
            </a:pPr>
            <a:endParaRPr lang="es-ES"/>
          </a:p>
        </p:txBody>
      </p:sp>
      <p:sp>
        <p:nvSpPr>
          <p:cNvPr id="11" name="5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03D4522D-2F9E-45D0-8377-21BE6F663495}"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91440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93395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3D6A2325-0C2F-4508-AD13-398A5F4A9C19}"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half" idx="2"/>
          </p:nvPr>
        </p:nvSpPr>
        <p:spPr>
          <a:xfrm>
            <a:off x="9144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4"/>
          </p:nvPr>
        </p:nvSpPr>
        <p:spPr>
          <a:xfrm>
            <a:off x="49530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098C3B6D-7799-4F23-8B99-873C913E6F3B}"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F2756024-3E77-4E24-9AD0-6814712C4605}"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97B1E044-3C8F-4783-B817-F145588EFCC8}"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5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914400" y="273050"/>
            <a:ext cx="7772400" cy="1143000"/>
          </a:xfrm>
        </p:spPr>
        <p:txBody>
          <a:bodyPr/>
          <a:lstStyle>
            <a:lvl1pPr algn="l">
              <a:buNone/>
              <a:defRPr sz="40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1" name="10 Marcador de contenido"/>
          <p:cNvSpPr>
            <a:spLocks noGrp="1"/>
          </p:cNvSpPr>
          <p:nvPr>
            <p:ph sz="quarter" idx="1"/>
          </p:nvPr>
        </p:nvSpPr>
        <p:spPr>
          <a:xfrm>
            <a:off x="2971800" y="1600200"/>
            <a:ext cx="57150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4 Marcador de fecha"/>
          <p:cNvSpPr>
            <a:spLocks noGrp="1"/>
          </p:cNvSpPr>
          <p:nvPr>
            <p:ph type="dt" sz="half" idx="10"/>
          </p:nvPr>
        </p:nvSpPr>
        <p:spPr/>
        <p:txBody>
          <a:bodyPr/>
          <a:lstStyle>
            <a:lvl1pPr>
              <a:defRPr/>
            </a:lvl1pPr>
          </a:lstStyle>
          <a:p>
            <a:pPr>
              <a:defRPr/>
            </a:pPr>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34BF0995-A3EE-4649-A0E4-FA4D39740F8C}"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8" name="4 Marcador de fecha"/>
          <p:cNvSpPr>
            <a:spLocks noGrp="1"/>
          </p:cNvSpPr>
          <p:nvPr>
            <p:ph type="dt" sz="half" idx="10"/>
          </p:nvPr>
        </p:nvSpPr>
        <p:spPr/>
        <p:txBody>
          <a:bodyPr/>
          <a:lstStyle>
            <a:lvl1pPr>
              <a:defRPr/>
            </a:lvl1pPr>
          </a:lstStyle>
          <a:p>
            <a:pPr>
              <a:defRPr/>
            </a:pPr>
            <a:endParaRPr lang="es-ES"/>
          </a:p>
        </p:txBody>
      </p:sp>
      <p:sp>
        <p:nvSpPr>
          <p:cNvPr id="9" name="5 Marcador de pie de página"/>
          <p:cNvSpPr>
            <a:spLocks noGrp="1"/>
          </p:cNvSpPr>
          <p:nvPr>
            <p:ph type="ftr" sz="quarter" idx="11"/>
          </p:nvPr>
        </p:nvSpPr>
        <p:spPr>
          <a:xfrm>
            <a:off x="914400" y="6172200"/>
            <a:ext cx="3886200" cy="457200"/>
          </a:xfrm>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15972FDF-A23E-40F4-BA1C-B751AE31B8DE}"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7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21 Marcador de título"/>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12 Marcador de texto"/>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s-ES"/>
          </a:p>
        </p:txBody>
      </p:sp>
      <p:sp>
        <p:nvSpPr>
          <p:cNvPr id="23" name="22 Marcador de número de diapositiva"/>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8A024E93-9FB7-493E-98E7-116599371F4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71" r:id="rId1"/>
    <p:sldLayoutId id="2147483864" r:id="rId2"/>
    <p:sldLayoutId id="2147483872" r:id="rId3"/>
    <p:sldLayoutId id="2147483865" r:id="rId4"/>
    <p:sldLayoutId id="2147483866" r:id="rId5"/>
    <p:sldLayoutId id="2147483867" r:id="rId6"/>
    <p:sldLayoutId id="2147483868" r:id="rId7"/>
    <p:sldLayoutId id="2147483873" r:id="rId8"/>
    <p:sldLayoutId id="2147483874" r:id="rId9"/>
    <p:sldLayoutId id="2147483869" r:id="rId10"/>
    <p:sldLayoutId id="2147483870" r:id="rId11"/>
    <p:sldLayoutId id="2147483875" r:id="rId12"/>
    <p:sldLayoutId id="2147483876" r:id="rId13"/>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slide" Target="slide90.xml"/></Relationships>
</file>

<file path=ppt/slides/_rels/slide8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slide" Target="slide9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slide" Target="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95400" y="3686188"/>
            <a:ext cx="6400800" cy="1600200"/>
          </a:xfrm>
        </p:spPr>
        <p:txBody>
          <a:bodyPr>
            <a:normAutofit lnSpcReduction="10000"/>
          </a:bodyPr>
          <a:lstStyle/>
          <a:p>
            <a:pPr fontAlgn="auto">
              <a:lnSpc>
                <a:spcPct val="80000"/>
              </a:lnSpc>
              <a:spcBef>
                <a:spcPts val="580"/>
              </a:spcBef>
              <a:spcAft>
                <a:spcPts val="0"/>
              </a:spcAft>
              <a:buFont typeface="Wingdings 2"/>
              <a:buNone/>
              <a:defRPr/>
            </a:pPr>
            <a:r>
              <a:rPr lang="es-EC" sz="2800" dirty="0"/>
              <a:t>Presentado por:</a:t>
            </a:r>
          </a:p>
          <a:p>
            <a:pPr fontAlgn="auto">
              <a:lnSpc>
                <a:spcPct val="80000"/>
              </a:lnSpc>
              <a:spcBef>
                <a:spcPts val="580"/>
              </a:spcBef>
              <a:spcAft>
                <a:spcPts val="0"/>
              </a:spcAft>
              <a:buFont typeface="Wingdings 2"/>
              <a:buNone/>
              <a:defRPr/>
            </a:pPr>
            <a:r>
              <a:rPr lang="es-EC" sz="2800" dirty="0"/>
              <a:t>José Paúl Fernández </a:t>
            </a:r>
            <a:r>
              <a:rPr lang="es-EC" sz="2800" dirty="0" smtClean="0"/>
              <a:t>Flores</a:t>
            </a:r>
            <a:endParaRPr lang="es-EC" sz="2800" dirty="0"/>
          </a:p>
          <a:p>
            <a:pPr fontAlgn="auto">
              <a:lnSpc>
                <a:spcPct val="80000"/>
              </a:lnSpc>
              <a:spcBef>
                <a:spcPts val="580"/>
              </a:spcBef>
              <a:spcAft>
                <a:spcPts val="0"/>
              </a:spcAft>
              <a:buFont typeface="Wingdings 2"/>
              <a:buNone/>
              <a:defRPr/>
            </a:pPr>
            <a:r>
              <a:rPr lang="es-EC" sz="2800" dirty="0"/>
              <a:t>Martín Alonso García Atiencia</a:t>
            </a:r>
          </a:p>
          <a:p>
            <a:pPr fontAlgn="auto">
              <a:lnSpc>
                <a:spcPct val="80000"/>
              </a:lnSpc>
              <a:spcBef>
                <a:spcPts val="580"/>
              </a:spcBef>
              <a:spcAft>
                <a:spcPts val="0"/>
              </a:spcAft>
              <a:buFont typeface="Wingdings 2"/>
              <a:buNone/>
              <a:defRPr/>
            </a:pPr>
            <a:r>
              <a:rPr lang="es-EC" sz="2800" dirty="0"/>
              <a:t>Fulton José Villacís Tigrero</a:t>
            </a:r>
            <a:endParaRPr lang="es-ES" sz="2800" dirty="0"/>
          </a:p>
        </p:txBody>
      </p:sp>
      <p:sp>
        <p:nvSpPr>
          <p:cNvPr id="8195" name="Rectangle 2"/>
          <p:cNvSpPr>
            <a:spLocks noGrp="1" noChangeArrowheads="1"/>
          </p:cNvSpPr>
          <p:nvPr>
            <p:ph type="ctrTitle"/>
          </p:nvPr>
        </p:nvSpPr>
        <p:spPr>
          <a:xfrm>
            <a:off x="642910" y="1071546"/>
            <a:ext cx="7847012" cy="2979737"/>
          </a:xfrm>
        </p:spPr>
        <p:txBody>
          <a:bodyPr/>
          <a:lstStyle/>
          <a:p>
            <a:r>
              <a:rPr lang="es-EC" sz="3600" dirty="0" smtClean="0"/>
              <a:t>Coordinación de Protecciones por Métodos Computarizados aplicados al Sistema Eléctrico “LA TOMA” (INTERAGUA</a:t>
            </a:r>
            <a:r>
              <a:rPr lang="es-EC" dirty="0" smtClean="0"/>
              <a:t>)</a:t>
            </a:r>
            <a:r>
              <a:rPr lang="es-ES" dirty="0" smtClean="0"/>
              <a:t> </a:t>
            </a:r>
          </a:p>
        </p:txBody>
      </p:sp>
      <p:pic>
        <p:nvPicPr>
          <p:cNvPr id="8196" name="Imagen 7"/>
          <p:cNvPicPr>
            <a:picLocks noChangeAspect="1" noChangeArrowheads="1"/>
          </p:cNvPicPr>
          <p:nvPr/>
        </p:nvPicPr>
        <p:blipFill>
          <a:blip r:embed="rId3"/>
          <a:srcRect/>
          <a:stretch>
            <a:fillRect/>
          </a:stretch>
        </p:blipFill>
        <p:spPr bwMode="auto">
          <a:xfrm>
            <a:off x="428625" y="428625"/>
            <a:ext cx="1285875" cy="51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p>
        </p:txBody>
      </p:sp>
      <p:sp>
        <p:nvSpPr>
          <p:cNvPr id="15363" name="Rectangle 3"/>
          <p:cNvSpPr>
            <a:spLocks noGrp="1" noChangeArrowheads="1"/>
          </p:cNvSpPr>
          <p:nvPr>
            <p:ph sz="quarter" idx="1"/>
          </p:nvPr>
        </p:nvSpPr>
        <p:spPr/>
        <p:txBody>
          <a:bodyPr/>
          <a:lstStyle/>
          <a:p>
            <a:pPr algn="just">
              <a:lnSpc>
                <a:spcPct val="90000"/>
              </a:lnSpc>
            </a:pPr>
            <a:r>
              <a:rPr lang="es-ES" sz="2800" dirty="0" smtClean="0">
                <a:latin typeface="Arial" pitchFamily="34" charset="0"/>
                <a:cs typeface="Arial" pitchFamily="34" charset="0"/>
              </a:rPr>
              <a:t>Las otras dos barras de 69 KV (SE2) son alimentadas desde la primera barra de 69KV y se interconectan a través de un disyuntor normalmente cerrado. De una de las barras del módulo de 69 KV se alimenta un transformador de 10000/12000 KVA, OA/FA, 69/4.16 KV. Existe también un módulo de estructuras metálicas para 4.16 KV; a este módulo llega la alimentación del transformador a través de un disyuntor de aceite, de esta barra se alimenta a la estación de bombeo Nº1. </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p>
        </p:txBody>
      </p:sp>
      <p:sp>
        <p:nvSpPr>
          <p:cNvPr id="16387" name="Rectangle 3"/>
          <p:cNvSpPr>
            <a:spLocks noGrp="1" noChangeArrowheads="1"/>
          </p:cNvSpPr>
          <p:nvPr>
            <p:ph sz="quarter" idx="1"/>
          </p:nvPr>
        </p:nvSpPr>
        <p:spPr/>
        <p:txBody>
          <a:bodyPr/>
          <a:lstStyle/>
          <a:p>
            <a:pPr algn="just">
              <a:lnSpc>
                <a:spcPct val="90000"/>
              </a:lnSpc>
            </a:pPr>
            <a:r>
              <a:rPr lang="es-ES" sz="2400" dirty="0" smtClean="0">
                <a:latin typeface="Arial" pitchFamily="34" charset="0"/>
                <a:cs typeface="Arial" pitchFamily="34" charset="0"/>
              </a:rPr>
              <a:t>Junto a la otra barra de 69KV se encuentra un segundo transformador (de similares características al primero)  y de las barras aéreas salen tres (3) líneas: una para la planta de tratamiento antigua, otra para los talleres y dos grupos de electrobombas de 400HP en la estación de bombeo Nº 3; y una tercera que alimenta a la estación de bombeo Nº 2  para cuatro (4) electrobombas de 1250 HP. Las dos primeras alimentadoras mencionadas son de construcción aérea; la tercera es subterránea con cables aislados, que salen desde el disyuntor “D” y llegan al disyuntor “F” en la estación de bombeo Nº 2, y de este se alimenta al Centro de Control de Motores Nº 2. </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p>
        </p:txBody>
      </p:sp>
      <p:sp>
        <p:nvSpPr>
          <p:cNvPr id="17411" name="Rectangle 3"/>
          <p:cNvSpPr>
            <a:spLocks noGrp="1" noChangeArrowheads="1"/>
          </p:cNvSpPr>
          <p:nvPr>
            <p:ph sz="quarter" idx="1"/>
          </p:nvPr>
        </p:nvSpPr>
        <p:spPr/>
        <p:txBody>
          <a:bodyPr/>
          <a:lstStyle/>
          <a:p>
            <a:pPr algn="just">
              <a:lnSpc>
                <a:spcPct val="90000"/>
              </a:lnSpc>
            </a:pPr>
            <a:r>
              <a:rPr lang="es-ES" sz="2400" dirty="0" smtClean="0">
                <a:latin typeface="Arial" pitchFamily="34" charset="0"/>
                <a:cs typeface="Arial" pitchFamily="34" charset="0"/>
              </a:rPr>
              <a:t>Existe también la interconexión entre las barras de 4.16KV (interconexión E) la cual permanece normalmente abierta, y solo es cerrada en caso de emergencia o durante el mantenimiento de uno de los dos transformadores. La implementación de una segunda interconexión de los sistemas de 4.16KV, se la realizó con el objeto de que se pueda alimentar al centro de carga Nº1 desde el transformador Nº2 en caso de mantenimiento del transformador Nº1. En el esquema se consideró conveniente utilizar disyuntores de 69 KV, uno para cada transformador, para una mejor protección de los mismos con la utilización de los relés diferenciales.</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sz="quarter" idx="1"/>
          </p:nvPr>
        </p:nvPicPr>
        <p:blipFill>
          <a:blip r:embed="rId3"/>
          <a:srcRect/>
          <a:stretch>
            <a:fillRect/>
          </a:stretch>
        </p:blipFill>
        <p:spPr bwMode="auto">
          <a:xfrm>
            <a:off x="285720" y="142852"/>
            <a:ext cx="871543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sz="quarter" idx="1"/>
          </p:nvPr>
        </p:nvPicPr>
        <p:blipFill>
          <a:blip r:embed="rId3"/>
          <a:srcRect/>
          <a:stretch>
            <a:fillRect/>
          </a:stretch>
        </p:blipFill>
        <p:spPr bwMode="auto">
          <a:xfrm>
            <a:off x="785786" y="142852"/>
            <a:ext cx="764386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fontAlgn="auto">
              <a:spcAft>
                <a:spcPts val="0"/>
              </a:spcAft>
              <a:defRPr/>
            </a:pPr>
            <a:r>
              <a:rPr lang="es-ES" b="1" dirty="0"/>
              <a:t>DATOS GENERALES DE </a:t>
            </a:r>
            <a:r>
              <a:rPr lang="es-ES" b="1" dirty="0" smtClean="0"/>
              <a:t>                   “</a:t>
            </a:r>
            <a:r>
              <a:rPr lang="es-ES" b="1" dirty="0"/>
              <a:t>LA TOMA” - INTERAGUA</a:t>
            </a:r>
            <a:r>
              <a:rPr lang="es-ES"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lang="es-ES" b="1" dirty="0"/>
              <a:t>Abastecimiento para la zona SUR de Guayaquil</a:t>
            </a:r>
            <a:r>
              <a:rPr lang="es-ES" dirty="0"/>
              <a:t> </a:t>
            </a:r>
          </a:p>
        </p:txBody>
      </p:sp>
      <p:sp>
        <p:nvSpPr>
          <p:cNvPr id="19459" name="Rectangle 3"/>
          <p:cNvSpPr>
            <a:spLocks noGrp="1" noChangeArrowheads="1"/>
          </p:cNvSpPr>
          <p:nvPr>
            <p:ph sz="quarter" idx="1"/>
          </p:nvPr>
        </p:nvSpPr>
        <p:spPr/>
        <p:txBody>
          <a:bodyPr/>
          <a:lstStyle/>
          <a:p>
            <a:pPr marL="0" indent="0" algn="just">
              <a:buFontTx/>
              <a:buNone/>
            </a:pPr>
            <a:r>
              <a:rPr lang="es-ES" dirty="0" smtClean="0">
                <a:latin typeface="Arial" pitchFamily="34" charset="0"/>
                <a:cs typeface="Arial" pitchFamily="34" charset="0"/>
              </a:rPr>
              <a:t>El abastecimiento para la zona sur de Guayaquil se lo hace a través de la estación de bombeo 4, la cual está conformada por dos sectores idénticos:</a:t>
            </a:r>
          </a:p>
          <a:p>
            <a:pPr lvl="1" algn="just"/>
            <a:r>
              <a:rPr lang="es-ES" dirty="0" smtClean="0">
                <a:latin typeface="Arial" pitchFamily="34" charset="0"/>
                <a:cs typeface="Arial" pitchFamily="34" charset="0"/>
              </a:rPr>
              <a:t>SECTOR A</a:t>
            </a:r>
          </a:p>
          <a:p>
            <a:pPr lvl="1" algn="just"/>
            <a:r>
              <a:rPr lang="es-ES" dirty="0" smtClean="0">
                <a:latin typeface="Arial" pitchFamily="34" charset="0"/>
                <a:cs typeface="Arial" pitchFamily="34" charset="0"/>
              </a:rPr>
              <a:t>SECTOR 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Sectores A y B</a:t>
            </a:r>
            <a:endParaRPr lang="es-ES" dirty="0"/>
          </a:p>
        </p:txBody>
      </p:sp>
      <p:sp>
        <p:nvSpPr>
          <p:cNvPr id="3" name="2 Marcador de contenido"/>
          <p:cNvSpPr>
            <a:spLocks noGrp="1"/>
          </p:cNvSpPr>
          <p:nvPr>
            <p:ph sz="quarter" idx="1"/>
          </p:nvPr>
        </p:nvSpPr>
        <p:spPr/>
        <p:txBody>
          <a:bodyPr/>
          <a:lstStyle/>
          <a:p>
            <a:pPr marL="0" indent="0" algn="just">
              <a:buNone/>
            </a:pPr>
            <a:r>
              <a:rPr lang="es-ES" dirty="0" smtClean="0">
                <a:latin typeface="Arial" pitchFamily="34" charset="0"/>
                <a:cs typeface="Arial" pitchFamily="34" charset="0"/>
              </a:rPr>
              <a:t>En cada sector se encuentran instalados cuatro motores o grupos. Las características de los motores son las siguientes:</a:t>
            </a:r>
          </a:p>
          <a:p>
            <a:pPr algn="just">
              <a:buNone/>
            </a:pPr>
            <a:endParaRPr lang="es-ES" dirty="0" smtClean="0">
              <a:latin typeface="Arial" pitchFamily="34" charset="0"/>
              <a:cs typeface="Arial" pitchFamily="34" charset="0"/>
            </a:endParaRPr>
          </a:p>
          <a:p>
            <a:pPr marL="0" indent="0" algn="just">
              <a:buNone/>
            </a:pPr>
            <a:r>
              <a:rPr lang="es-ES" dirty="0" smtClean="0">
                <a:latin typeface="Arial" pitchFamily="34" charset="0"/>
                <a:cs typeface="Arial" pitchFamily="34" charset="0"/>
              </a:rPr>
              <a:t>Motores trifásicos de 3000HP, 13800V, dispuestos verticalmente. Los motores poseen protección contra sobre-corriente, sobretensiones, mínimo voltaje.  Todas estas protecciones están integradas dentro del  AEG PS 451. Poseen bancos de capacitores de 1050 KVAR.</a:t>
            </a:r>
            <a:endParaRPr lang="es-ES" dirty="0">
              <a:latin typeface="Arial" pitchFamily="34" charset="0"/>
              <a:cs typeface="Arial" pitchFamily="34" charset="0"/>
            </a:endParaRPr>
          </a:p>
        </p:txBody>
      </p:sp>
      <p:sp>
        <p:nvSpPr>
          <p:cNvPr id="5" name="4 Botón de acción: Hacia delante o Siguiente">
            <a:hlinkClick r:id="rId3" action="ppaction://hlinksldjump" highlightClick="1"/>
          </p:cNvPr>
          <p:cNvSpPr/>
          <p:nvPr/>
        </p:nvSpPr>
        <p:spPr>
          <a:xfrm>
            <a:off x="8072462" y="6000768"/>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lang="es-ES" b="1" dirty="0"/>
              <a:t>Abastecimiento para la zona NORTE de Guayaquil</a:t>
            </a:r>
            <a:r>
              <a:rPr lang="es-ES" dirty="0"/>
              <a:t> </a:t>
            </a:r>
          </a:p>
        </p:txBody>
      </p:sp>
      <p:sp>
        <p:nvSpPr>
          <p:cNvPr id="20483" name="Rectangle 3"/>
          <p:cNvSpPr>
            <a:spLocks noGrp="1" noChangeArrowheads="1"/>
          </p:cNvSpPr>
          <p:nvPr>
            <p:ph sz="quarter" idx="1"/>
          </p:nvPr>
        </p:nvSpPr>
        <p:spPr>
          <a:xfrm>
            <a:off x="457200" y="1639888"/>
            <a:ext cx="8229600" cy="4525962"/>
          </a:xfrm>
        </p:spPr>
        <p:txBody>
          <a:bodyPr/>
          <a:lstStyle/>
          <a:p>
            <a:pPr algn="just">
              <a:buNone/>
            </a:pPr>
            <a:r>
              <a:rPr lang="es-ES" dirty="0" smtClean="0"/>
              <a:t>	</a:t>
            </a:r>
            <a:r>
              <a:rPr lang="es-ES" dirty="0" smtClean="0">
                <a:latin typeface="Arial" pitchFamily="34" charset="0"/>
                <a:cs typeface="Arial" pitchFamily="34" charset="0"/>
              </a:rPr>
              <a:t>El abastecimiento para la zona norte de Guayaquil se lo hace a través de tres estaciones de bombeo:</a:t>
            </a:r>
          </a:p>
        </p:txBody>
      </p:sp>
      <p:graphicFrame>
        <p:nvGraphicFramePr>
          <p:cNvPr id="4" name="3 Diagrama"/>
          <p:cNvGraphicFramePr/>
          <p:nvPr/>
        </p:nvGraphicFramePr>
        <p:xfrm>
          <a:off x="1928794" y="2571744"/>
          <a:ext cx="5857916"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S" sz="3200" b="1" dirty="0" smtClean="0">
                <a:latin typeface="Arial" pitchFamily="34" charset="0"/>
                <a:cs typeface="Arial" pitchFamily="34" charset="0"/>
              </a:rPr>
              <a:t>ESTUDIO DE FLUJO DE CARGA</a:t>
            </a:r>
            <a:endParaRPr lang="es-ES" sz="3200" dirty="0">
              <a:latin typeface="Arial" pitchFamily="34" charset="0"/>
              <a:cs typeface="Arial" pitchFamily="34" charset="0"/>
            </a:endParaRPr>
          </a:p>
        </p:txBody>
      </p:sp>
      <p:sp>
        <p:nvSpPr>
          <p:cNvPr id="13314" name="Rectangle 2"/>
          <p:cNvSpPr>
            <a:spLocks noGrp="1" noChangeArrowheads="1"/>
          </p:cNvSpPr>
          <p:nvPr>
            <p:ph type="ctrTitle"/>
          </p:nvPr>
        </p:nvSpPr>
        <p:spPr>
          <a:xfrm>
            <a:off x="457200" y="1816099"/>
            <a:ext cx="8229600" cy="1470025"/>
          </a:xfrm>
        </p:spPr>
        <p:txBody>
          <a:bodyPr>
            <a:normAutofit/>
          </a:bodyPr>
          <a:lstStyle/>
          <a:p>
            <a:pPr fontAlgn="auto">
              <a:spcAft>
                <a:spcPts val="0"/>
              </a:spcAft>
              <a:defRPr/>
            </a:pPr>
            <a:r>
              <a:rPr lang="es-ES" b="1" dirty="0">
                <a:latin typeface="Arial" pitchFamily="34" charset="0"/>
                <a:cs typeface="Arial" pitchFamily="34" charset="0"/>
              </a:rPr>
              <a:t>CAPITULO  2</a:t>
            </a:r>
            <a:r>
              <a:rPr lang="es-ES" b="1" dirty="0"/>
              <a:t/>
            </a:r>
            <a:br>
              <a:rPr lang="es-ES" b="1" dirty="0"/>
            </a:br>
            <a:endParaRPr lang="es-E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C" b="1" dirty="0" smtClean="0"/>
              <a:t>INTRODUCCIÓN</a:t>
            </a:r>
            <a:endParaRPr lang="es-ES" b="1" dirty="0" smtClean="0"/>
          </a:p>
        </p:txBody>
      </p:sp>
      <p:sp>
        <p:nvSpPr>
          <p:cNvPr id="3075" name="Rectangle 3"/>
          <p:cNvSpPr>
            <a:spLocks noGrp="1" noChangeArrowheads="1"/>
          </p:cNvSpPr>
          <p:nvPr>
            <p:ph type="body" idx="1"/>
          </p:nvPr>
        </p:nvSpPr>
        <p:spPr>
          <a:xfrm>
            <a:off x="722313" y="2571744"/>
            <a:ext cx="7772400" cy="3952875"/>
          </a:xfrm>
        </p:spPr>
        <p:txBody>
          <a:bodyPr>
            <a:normAutofit fontScale="85000" lnSpcReduction="20000"/>
          </a:bodyPr>
          <a:lstStyle/>
          <a:p>
            <a:pPr algn="just" fontAlgn="auto">
              <a:lnSpc>
                <a:spcPct val="150000"/>
              </a:lnSpc>
              <a:spcBef>
                <a:spcPts val="580"/>
              </a:spcBef>
              <a:spcAft>
                <a:spcPts val="0"/>
              </a:spcAft>
              <a:buFontTx/>
              <a:buNone/>
              <a:defRPr/>
            </a:pPr>
            <a:r>
              <a:rPr lang="es-EC" dirty="0"/>
              <a:t>	</a:t>
            </a:r>
            <a:r>
              <a:rPr lang="es-EC" sz="3800" dirty="0" smtClean="0">
                <a:solidFill>
                  <a:schemeClr val="tx1"/>
                </a:solidFill>
                <a:latin typeface="Arial" pitchFamily="34" charset="0"/>
                <a:cs typeface="Arial" pitchFamily="34" charset="0"/>
              </a:rPr>
              <a:t>En el trabajo que se presenta se analiza el sistema eléctrico de la subestación “La Toma” (Interagua) para posteriormente realizar el estudio de la coordinación de las protecciones eléctricas del mismo. </a:t>
            </a:r>
            <a:endParaRPr lang="es-ES" sz="3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b="1" dirty="0" smtClean="0"/>
              <a:t>Introducción</a:t>
            </a:r>
            <a:r>
              <a:rPr lang="es-ES" dirty="0" smtClean="0"/>
              <a:t> </a:t>
            </a:r>
          </a:p>
        </p:txBody>
      </p:sp>
      <p:sp>
        <p:nvSpPr>
          <p:cNvPr id="22531" name="Rectangle 3"/>
          <p:cNvSpPr>
            <a:spLocks noGrp="1" noChangeArrowheads="1"/>
          </p:cNvSpPr>
          <p:nvPr>
            <p:ph sz="quarter" idx="1"/>
          </p:nvPr>
        </p:nvSpPr>
        <p:spPr/>
        <p:txBody>
          <a:bodyPr/>
          <a:lstStyle/>
          <a:p>
            <a:pPr algn="just">
              <a:lnSpc>
                <a:spcPct val="90000"/>
              </a:lnSpc>
            </a:pPr>
            <a:r>
              <a:rPr lang="es-ES" dirty="0" smtClean="0">
                <a:latin typeface="Arial" pitchFamily="34" charset="0"/>
                <a:cs typeface="Arial" pitchFamily="34" charset="0"/>
              </a:rPr>
              <a:t>El estudio de flujo de  carga es de gran importancia en la planeación y diseño de sistemas eléctricos de potencia, así como en la determinación de las mejores condiciones de operación de sistemas existentes. La información principal a obtener de un estudio de flujo de carga, es la magnitud y el ángulo de fase del voltaje en cada barra y las potencias real y reactiva que fluyen en cada línea.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b="1" dirty="0" smtClean="0"/>
              <a:t>Criterios adoptados para el estudio</a:t>
            </a:r>
            <a:r>
              <a:rPr lang="es-ES" dirty="0" smtClean="0"/>
              <a:t> </a:t>
            </a:r>
          </a:p>
        </p:txBody>
      </p:sp>
      <p:sp>
        <p:nvSpPr>
          <p:cNvPr id="23555" name="Rectangle 3"/>
          <p:cNvSpPr>
            <a:spLocks noGrp="1" noChangeArrowheads="1"/>
          </p:cNvSpPr>
          <p:nvPr>
            <p:ph sz="quarter" idx="1"/>
          </p:nvPr>
        </p:nvSpPr>
        <p:spPr>
          <a:xfrm>
            <a:off x="1000100" y="1979620"/>
            <a:ext cx="6419850" cy="2592388"/>
          </a:xfrm>
        </p:spPr>
        <p:txBody>
          <a:bodyPr/>
          <a:lstStyle/>
          <a:p>
            <a:pPr marL="609600" indent="-609600">
              <a:buFont typeface="Wingdings" pitchFamily="2" charset="2"/>
              <a:buChar char="Ø"/>
            </a:pPr>
            <a:r>
              <a:rPr lang="es-ES" dirty="0" smtClean="0">
                <a:latin typeface="Arial" pitchFamily="34" charset="0"/>
                <a:cs typeface="Arial" pitchFamily="34" charset="0"/>
              </a:rPr>
              <a:t>Flexibilidad Operacional </a:t>
            </a:r>
          </a:p>
          <a:p>
            <a:pPr marL="609600" indent="-609600">
              <a:buFont typeface="Wingdings" pitchFamily="2" charset="2"/>
              <a:buChar char="Ø"/>
            </a:pPr>
            <a:r>
              <a:rPr lang="es-ES" dirty="0" smtClean="0">
                <a:latin typeface="Arial" pitchFamily="34" charset="0"/>
                <a:cs typeface="Arial" pitchFamily="34" charset="0"/>
              </a:rPr>
              <a:t>Niveles de Confiabilidad </a:t>
            </a:r>
          </a:p>
          <a:p>
            <a:pPr marL="609600" indent="-609600">
              <a:buFont typeface="Wingdings" pitchFamily="2" charset="2"/>
              <a:buChar char="Ø"/>
            </a:pPr>
            <a:r>
              <a:rPr lang="es-ES" dirty="0" smtClean="0">
                <a:latin typeface="Arial" pitchFamily="34" charset="0"/>
                <a:cs typeface="Arial" pitchFamily="34" charset="0"/>
              </a:rPr>
              <a:t>Niveles de sobrecarga </a:t>
            </a:r>
          </a:p>
          <a:p>
            <a:pPr marL="609600" indent="-609600">
              <a:buFont typeface="Wingdings" pitchFamily="2" charset="2"/>
              <a:buChar char="Ø"/>
            </a:pPr>
            <a:r>
              <a:rPr lang="es-ES" dirty="0" smtClean="0">
                <a:latin typeface="Arial" pitchFamily="34" charset="0"/>
                <a:cs typeface="Arial" pitchFamily="34" charset="0"/>
              </a:rPr>
              <a:t>Regulación de Voltaje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838200" indent="-838200"/>
            <a:r>
              <a:rPr lang="es-ES" b="1" dirty="0" smtClean="0"/>
              <a:t>Caso de Análisis</a:t>
            </a:r>
            <a:r>
              <a:rPr lang="es-ES" dirty="0" smtClean="0"/>
              <a:t> </a:t>
            </a:r>
          </a:p>
        </p:txBody>
      </p:sp>
      <p:sp>
        <p:nvSpPr>
          <p:cNvPr id="24579" name="Rectangle 3"/>
          <p:cNvSpPr>
            <a:spLocks noGrp="1" noChangeArrowheads="1"/>
          </p:cNvSpPr>
          <p:nvPr>
            <p:ph type="body" sz="half" idx="1"/>
          </p:nvPr>
        </p:nvSpPr>
        <p:spPr>
          <a:xfrm>
            <a:off x="457200" y="1600200"/>
            <a:ext cx="8218488" cy="4421188"/>
          </a:xfrm>
        </p:spPr>
        <p:txBody>
          <a:bodyPr/>
          <a:lstStyle/>
          <a:p>
            <a:pPr algn="just">
              <a:buFontTx/>
              <a:buNone/>
            </a:pPr>
            <a:r>
              <a:rPr lang="es-ES" sz="2800" dirty="0" smtClean="0"/>
              <a:t>	</a:t>
            </a:r>
            <a:r>
              <a:rPr lang="es-ES" sz="2800" dirty="0" smtClean="0">
                <a:latin typeface="Arial" pitchFamily="34" charset="0"/>
                <a:cs typeface="Arial" pitchFamily="34" charset="0"/>
              </a:rPr>
              <a:t>A continuación se resume mediante tablas los datos del sistema:</a:t>
            </a:r>
          </a:p>
          <a:p>
            <a:pPr lvl="1" algn="just"/>
            <a:r>
              <a:rPr lang="es-ES" dirty="0" smtClean="0">
                <a:latin typeface="Arial" pitchFamily="34" charset="0"/>
                <a:cs typeface="Arial" pitchFamily="34" charset="0"/>
              </a:rPr>
              <a:t>Datos de barras de carga </a:t>
            </a:r>
          </a:p>
          <a:p>
            <a:pPr lvl="1" algn="just"/>
            <a:r>
              <a:rPr lang="es-ES" dirty="0" smtClean="0">
                <a:latin typeface="Arial" pitchFamily="34" charset="0"/>
                <a:cs typeface="Arial" pitchFamily="34" charset="0"/>
              </a:rPr>
              <a:t>Datos de líneas y conductores </a:t>
            </a:r>
          </a:p>
          <a:p>
            <a:pPr lvl="1" algn="just"/>
            <a:r>
              <a:rPr lang="es-ES" dirty="0" smtClean="0">
                <a:latin typeface="Arial" pitchFamily="34" charset="0"/>
                <a:cs typeface="Arial" pitchFamily="34" charset="0"/>
              </a:rPr>
              <a:t>Datos de Transformadores de Fuerza </a:t>
            </a:r>
          </a:p>
          <a:p>
            <a:endParaRPr lang="es-E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34"/>
          <p:cNvSpPr>
            <a:spLocks noGrp="1" noChangeArrowheads="1"/>
          </p:cNvSpPr>
          <p:nvPr>
            <p:ph type="title"/>
          </p:nvPr>
        </p:nvSpPr>
        <p:spPr/>
        <p:txBody>
          <a:bodyPr/>
          <a:lstStyle/>
          <a:p>
            <a:r>
              <a:rPr lang="es-ES" dirty="0" smtClean="0"/>
              <a:t>Datos de barras de carga</a:t>
            </a:r>
          </a:p>
        </p:txBody>
      </p:sp>
      <p:graphicFrame>
        <p:nvGraphicFramePr>
          <p:cNvPr id="17641" name="Group 233"/>
          <p:cNvGraphicFramePr>
            <a:graphicFrameLocks noGrp="1"/>
          </p:cNvGraphicFramePr>
          <p:nvPr>
            <p:ph type="tbl" idx="1"/>
          </p:nvPr>
        </p:nvGraphicFramePr>
        <p:xfrm>
          <a:off x="2555875" y="1600200"/>
          <a:ext cx="4752975" cy="4525964"/>
        </p:xfrm>
        <a:graphic>
          <a:graphicData uri="http://schemas.openxmlformats.org/drawingml/2006/table">
            <a:tbl>
              <a:tblPr/>
              <a:tblGrid>
                <a:gridCol w="2530475"/>
                <a:gridCol w="1082675"/>
                <a:gridCol w="1139825"/>
              </a:tblGrid>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Barra</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MW</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MVAR</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Pascuales</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18,63</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7,31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Barra de 69</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18,46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6,94</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Transformador sector A</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4,8</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2,81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Transformador sector B</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6,48</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3,15</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Sector A</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9,6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6,2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Sector B</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9,6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6,2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Planta de tratamiento</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1,74</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0,24</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Barra de 69 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7,18</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1,22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Barra de 69 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5,06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1,09</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Transformador 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2,13</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0,12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Transformador 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5,06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1,09</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E B 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4,252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-0,036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Barra de 4.16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5,011</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1,46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E B 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4,252</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-0,036</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EB 3</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3,189</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Times New Roman" pitchFamily="18" charset="0"/>
                          <a:cs typeface="Arial" charset="0"/>
                        </a:rPr>
                        <a:t>0,198</a:t>
                      </a:r>
                      <a:endParaRPr kumimoji="0" lang="es-E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85"/>
          <p:cNvSpPr>
            <a:spLocks noGrp="1" noChangeArrowheads="1"/>
          </p:cNvSpPr>
          <p:nvPr>
            <p:ph type="title"/>
          </p:nvPr>
        </p:nvSpPr>
        <p:spPr/>
        <p:txBody>
          <a:bodyPr/>
          <a:lstStyle/>
          <a:p>
            <a:r>
              <a:rPr lang="es-ES" dirty="0" smtClean="0"/>
              <a:t>Datos de líneas y conductores </a:t>
            </a:r>
          </a:p>
        </p:txBody>
      </p:sp>
      <p:graphicFrame>
        <p:nvGraphicFramePr>
          <p:cNvPr id="19039" name="Group 607"/>
          <p:cNvGraphicFramePr>
            <a:graphicFrameLocks noGrp="1"/>
          </p:cNvGraphicFramePr>
          <p:nvPr>
            <p:ph type="tbl" idx="1"/>
          </p:nvPr>
        </p:nvGraphicFramePr>
        <p:xfrm>
          <a:off x="107950" y="1600200"/>
          <a:ext cx="8964613" cy="4031298"/>
        </p:xfrm>
        <a:graphic>
          <a:graphicData uri="http://schemas.openxmlformats.org/drawingml/2006/table">
            <a:tbl>
              <a:tblPr/>
              <a:tblGrid>
                <a:gridCol w="887413"/>
                <a:gridCol w="1419225"/>
                <a:gridCol w="708025"/>
                <a:gridCol w="711200"/>
                <a:gridCol w="920750"/>
                <a:gridCol w="995362"/>
                <a:gridCol w="779463"/>
                <a:gridCol w="638175"/>
                <a:gridCol w="995362"/>
                <a:gridCol w="909638"/>
              </a:tblGrid>
              <a:tr h="20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charset="0"/>
                          <a:cs typeface="Times New Roman" pitchFamily="18" charset="0"/>
                        </a:rPr>
                        <a:t>Secuencia (+)= Secuencia (-)</a:t>
                      </a:r>
                      <a:endParaRPr kumimoji="0" lang="es-ES" sz="1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charset="0"/>
                          <a:cs typeface="Times New Roman" pitchFamily="18" charset="0"/>
                        </a:rPr>
                        <a:t>Secuencia </a:t>
                      </a:r>
                      <a:r>
                        <a:rPr kumimoji="0" lang="es-ES" sz="1000" b="1" i="0" u="none" strike="noStrike" cap="none" normalizeH="0" baseline="0" dirty="0" err="1" smtClean="0">
                          <a:ln>
                            <a:noFill/>
                          </a:ln>
                          <a:solidFill>
                            <a:srgbClr val="000000"/>
                          </a:solidFill>
                          <a:effectLst/>
                          <a:latin typeface="Calibri" charset="0"/>
                          <a:cs typeface="Times New Roman" pitchFamily="18" charset="0"/>
                        </a:rPr>
                        <a:t>Zero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20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p.u.</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Ohmios</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p.u.</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Ohmios</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R</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X</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R</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X</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R</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X</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R</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charset="0"/>
                          <a:cs typeface="Times New Roman" pitchFamily="18" charset="0"/>
                        </a:rPr>
                        <a:t>X</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0,03995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0,09181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1,9020195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4,3710741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0,099875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0,229525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4,75504875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10,92768525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0,0077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0,00896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0,366597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0,4265856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0,01925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0,0224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0,9164925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1,066464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Transformador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0,00092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0,019044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0,0438012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0,006217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0,02844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0,29599137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1,3540284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Transformador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0,00321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0,00786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0,1528281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0,3742146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0,008025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0,01965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0,38207025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0,9355365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E B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0,00448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0,000666266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0,000775291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0,009625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0,001665664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0,001938227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EB 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0,00448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0,000666266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0,000775291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0,009625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0,001665664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0,001938227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Transformador sector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0,00092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0,19044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0,0438012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0,0023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0,4761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0,109503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69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Transformador sector B</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0,00092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0,19044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0,0438012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0,0023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0,4761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0,109503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Sector B</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Planta de tratamiento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0,00448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0,00733194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0,008531712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0,009625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0,01832985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0,02132928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EB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0,00448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0,000666266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0,000775291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0,009625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0,001665664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0,001938227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EB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EB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0,00385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0,00448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0,000666266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0,000775291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0,009625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0,0112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0,001665664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0,001938227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85775"/>
            <a:ext cx="8229600" cy="1143000"/>
          </a:xfrm>
        </p:spPr>
        <p:txBody>
          <a:bodyPr/>
          <a:lstStyle/>
          <a:p>
            <a:r>
              <a:rPr lang="es-ES" smtClean="0"/>
              <a:t>Datos de Transformadores de Fuerza.</a:t>
            </a:r>
          </a:p>
        </p:txBody>
      </p:sp>
      <p:graphicFrame>
        <p:nvGraphicFramePr>
          <p:cNvPr id="22717" name="Group 189"/>
          <p:cNvGraphicFramePr>
            <a:graphicFrameLocks noGrp="1"/>
          </p:cNvGraphicFramePr>
          <p:nvPr>
            <p:ph type="tbl" idx="1"/>
          </p:nvPr>
        </p:nvGraphicFramePr>
        <p:xfrm>
          <a:off x="107950" y="2428867"/>
          <a:ext cx="8893175" cy="2905133"/>
        </p:xfrm>
        <a:graphic>
          <a:graphicData uri="http://schemas.openxmlformats.org/drawingml/2006/table">
            <a:tbl>
              <a:tblPr/>
              <a:tblGrid>
                <a:gridCol w="1871663"/>
                <a:gridCol w="592123"/>
                <a:gridCol w="785818"/>
                <a:gridCol w="1000132"/>
                <a:gridCol w="1214446"/>
                <a:gridCol w="1098543"/>
                <a:gridCol w="1258888"/>
                <a:gridCol w="1071562"/>
              </a:tblGrid>
              <a:tr h="495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p.u.</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Ohmios</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Capacidad (MVA)</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Capacidad (Máxima)</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V1/V2</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Conexión</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cs typeface="Times New Roman" pitchFamily="18" charset="0"/>
                        </a:rPr>
                        <a:t>R a tierra (Ω)</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Transformador sector A</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0.48</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2.8566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12.5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cs typeface="Times New Roman" pitchFamily="18" charset="0"/>
                        </a:rPr>
                        <a:t>69/13.8</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 - Y aterrizada</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Transformador sector B</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0.48</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2.8566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12.5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69/13.8</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 - Y aterrizada</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Transformador 1</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0.7</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3.3327</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12.5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69/4.16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 - Y aterrizada</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Transformador 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0.7</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3.3327</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12.5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69/4.16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 - Y aterrizada</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cs typeface="Times New Roman" pitchFamily="18" charset="0"/>
                        </a:rPr>
                        <a:t>2</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es-ES" b="1" dirty="0"/>
              <a:t>Resultados de los Estudios de Flujo de Carga.</a:t>
            </a:r>
            <a:r>
              <a:rPr lang="es-ES" dirty="0"/>
              <a:t> </a:t>
            </a:r>
          </a:p>
        </p:txBody>
      </p:sp>
      <p:sp>
        <p:nvSpPr>
          <p:cNvPr id="28675" name="Rectangle 3"/>
          <p:cNvSpPr>
            <a:spLocks noGrp="1" noChangeArrowheads="1"/>
          </p:cNvSpPr>
          <p:nvPr>
            <p:ph sz="quarter" idx="1"/>
          </p:nvPr>
        </p:nvSpPr>
        <p:spPr/>
        <p:txBody>
          <a:bodyPr/>
          <a:lstStyle/>
          <a:p>
            <a:pPr marL="0" indent="0">
              <a:buFontTx/>
              <a:buNone/>
            </a:pPr>
            <a:endParaRPr lang="es-ES" dirty="0" smtClean="0">
              <a:latin typeface="Arial" pitchFamily="34" charset="0"/>
              <a:cs typeface="Arial" pitchFamily="34" charset="0"/>
            </a:endParaRPr>
          </a:p>
          <a:p>
            <a:pPr marL="0" indent="0">
              <a:buFontTx/>
              <a:buNone/>
            </a:pPr>
            <a:r>
              <a:rPr lang="es-ES" dirty="0" smtClean="0">
                <a:latin typeface="Arial" pitchFamily="34" charset="0"/>
                <a:cs typeface="Arial" pitchFamily="34" charset="0"/>
              </a:rPr>
              <a:t>El análisis del flujo de carga muestra lo siguiente:</a:t>
            </a:r>
          </a:p>
          <a:p>
            <a:pPr marL="361950" lvl="1" indent="-361950" algn="just"/>
            <a:r>
              <a:rPr lang="es-ES" dirty="0" smtClean="0">
                <a:latin typeface="Arial" pitchFamily="34" charset="0"/>
                <a:cs typeface="Arial" pitchFamily="34" charset="0"/>
              </a:rPr>
              <a:t>Voltaje en barras.</a:t>
            </a:r>
          </a:p>
          <a:p>
            <a:pPr marL="361950" lvl="1" indent="-361950" algn="just"/>
            <a:r>
              <a:rPr lang="es-ES" dirty="0" smtClean="0">
                <a:latin typeface="Arial" pitchFamily="34" charset="0"/>
                <a:cs typeface="Arial" pitchFamily="34" charset="0"/>
              </a:rPr>
              <a:t>Consumo de la planta.</a:t>
            </a:r>
          </a:p>
          <a:p>
            <a:pPr marL="361950" lvl="1" indent="-361950" algn="just"/>
            <a:r>
              <a:rPr lang="es-ES" dirty="0" smtClean="0">
                <a:latin typeface="Arial" pitchFamily="34" charset="0"/>
                <a:cs typeface="Arial" pitchFamily="34" charset="0"/>
              </a:rPr>
              <a:t>Factor de Potencia. Requerimientos de potencia Reactiva.</a:t>
            </a:r>
          </a:p>
          <a:p>
            <a:pPr marL="361950" lvl="1" indent="-361950" algn="just"/>
            <a:r>
              <a:rPr lang="es-ES" dirty="0" smtClean="0">
                <a:latin typeface="Arial" pitchFamily="34" charset="0"/>
                <a:cs typeface="Arial" pitchFamily="34" charset="0"/>
              </a:rPr>
              <a:t>Carga sobre todos los conductores y transformadores.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b="1" dirty="0" smtClean="0"/>
              <a:t>Voltajes en barras</a:t>
            </a:r>
            <a:endParaRPr lang="es-ES" dirty="0" smtClean="0"/>
          </a:p>
        </p:txBody>
      </p:sp>
      <p:graphicFrame>
        <p:nvGraphicFramePr>
          <p:cNvPr id="25916" name="Group 316"/>
          <p:cNvGraphicFramePr>
            <a:graphicFrameLocks noGrp="1"/>
          </p:cNvGraphicFramePr>
          <p:nvPr>
            <p:ph type="tbl" idx="1"/>
          </p:nvPr>
        </p:nvGraphicFramePr>
        <p:xfrm>
          <a:off x="1979613" y="1357298"/>
          <a:ext cx="5329237" cy="5181600"/>
        </p:xfrm>
        <a:graphic>
          <a:graphicData uri="http://schemas.openxmlformats.org/drawingml/2006/table">
            <a:tbl>
              <a:tblPr/>
              <a:tblGrid>
                <a:gridCol w="2087562"/>
                <a:gridCol w="1081088"/>
                <a:gridCol w="1152525"/>
                <a:gridCol w="1008062"/>
              </a:tblGrid>
              <a:tr h="17780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Voltaje</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177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p.u.</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Voltios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Fase</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Pascuales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68,0271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68,0133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Transformador sector B</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68,0133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Sector 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0,9723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13,41774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Sector B</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0,9708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13,39704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-2,68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Planta de tratamiento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0,9707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13,39566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67,9857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67,9857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Transformador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67,9857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-0,86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Transformador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67,965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-0,88</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 B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0,9862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4,102592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-1,74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0,978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4,06848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-2,99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 B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0,9779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4,068064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-2,99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EB 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0,9779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4,068064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-2,99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b="1" dirty="0" smtClean="0">
                <a:latin typeface="Arial" pitchFamily="34" charset="0"/>
                <a:cs typeface="Arial" pitchFamily="34" charset="0"/>
              </a:rPr>
              <a:t>Consumo</a:t>
            </a:r>
            <a:endParaRPr lang="es-ES" dirty="0" smtClean="0">
              <a:latin typeface="Arial" pitchFamily="34" charset="0"/>
              <a:cs typeface="Arial" pitchFamily="34" charset="0"/>
            </a:endParaRPr>
          </a:p>
        </p:txBody>
      </p:sp>
      <p:graphicFrame>
        <p:nvGraphicFramePr>
          <p:cNvPr id="27695" name="Group 47"/>
          <p:cNvGraphicFramePr>
            <a:graphicFrameLocks noGrp="1"/>
          </p:cNvGraphicFramePr>
          <p:nvPr>
            <p:ph type="tbl" idx="1"/>
          </p:nvPr>
        </p:nvGraphicFramePr>
        <p:xfrm>
          <a:off x="457200" y="1600200"/>
          <a:ext cx="8229600" cy="892175"/>
        </p:xfrm>
        <a:graphic>
          <a:graphicData uri="http://schemas.openxmlformats.org/drawingml/2006/table">
            <a:tbl>
              <a:tblPr/>
              <a:tblGrid>
                <a:gridCol w="2057400"/>
                <a:gridCol w="2057400"/>
                <a:gridCol w="2057400"/>
                <a:gridCol w="2057400"/>
              </a:tblGrid>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cs typeface="Times New Roman" pitchFamily="18" charset="0"/>
                        </a:rPr>
                        <a:t> </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MW</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MVAR</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MVA</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cs typeface="Times New Roman" pitchFamily="18" charset="0"/>
                        </a:rPr>
                        <a:t>Carga</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cs typeface="Times New Roman" pitchFamily="18" charset="0"/>
                        </a:rPr>
                        <a:t>18.63</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cs typeface="Times New Roman" pitchFamily="18" charset="0"/>
                        </a:rPr>
                        <a:t>7.31</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cs typeface="Times New Roman" pitchFamily="18" charset="0"/>
                        </a:rPr>
                        <a:t>20.0128209</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40" name="Rectangle 4"/>
          <p:cNvSpPr>
            <a:spLocks noChangeArrowheads="1"/>
          </p:cNvSpPr>
          <p:nvPr/>
        </p:nvSpPr>
        <p:spPr bwMode="auto">
          <a:xfrm>
            <a:off x="684213" y="3429000"/>
            <a:ext cx="8229600" cy="1143000"/>
          </a:xfrm>
          <a:prstGeom prst="rect">
            <a:avLst/>
          </a:prstGeom>
          <a:noFill/>
          <a:ln w="9525">
            <a:noFill/>
            <a:miter lim="800000"/>
            <a:headEnd/>
            <a:tailEnd/>
          </a:ln>
        </p:spPr>
        <p:txBody>
          <a:bodyPr anchor="ctr"/>
          <a:lstStyle/>
          <a:p>
            <a:r>
              <a:rPr lang="es-ES" sz="3600" b="1" dirty="0">
                <a:solidFill>
                  <a:schemeClr val="tx2"/>
                </a:solidFill>
              </a:rPr>
              <a:t>Factor de </a:t>
            </a:r>
            <a:r>
              <a:rPr lang="es-ES" sz="3600" b="1" dirty="0" smtClean="0">
                <a:solidFill>
                  <a:schemeClr val="tx2"/>
                </a:solidFill>
              </a:rPr>
              <a:t>Potencia</a:t>
            </a:r>
            <a:r>
              <a:rPr lang="es-ES" sz="3600" dirty="0" smtClean="0">
                <a:solidFill>
                  <a:schemeClr val="tx2"/>
                </a:solidFill>
              </a:rPr>
              <a:t> </a:t>
            </a:r>
            <a:endParaRPr lang="es-ES" sz="3600" dirty="0">
              <a:solidFill>
                <a:schemeClr val="tx2"/>
              </a:solidFill>
            </a:endParaRPr>
          </a:p>
        </p:txBody>
      </p:sp>
      <p:pic>
        <p:nvPicPr>
          <p:cNvPr id="30741" name="Picture 4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92500" y="4724400"/>
            <a:ext cx="2951163" cy="54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b="1" smtClean="0"/>
              <a:t>Carga de Conductores</a:t>
            </a:r>
            <a:r>
              <a:rPr lang="es-ES" smtClean="0"/>
              <a:t> </a:t>
            </a:r>
          </a:p>
        </p:txBody>
      </p:sp>
      <p:graphicFrame>
        <p:nvGraphicFramePr>
          <p:cNvPr id="30020" name="Group 324"/>
          <p:cNvGraphicFramePr>
            <a:graphicFrameLocks noGrp="1"/>
          </p:cNvGraphicFramePr>
          <p:nvPr>
            <p:ph type="tbl" idx="1"/>
          </p:nvPr>
        </p:nvGraphicFramePr>
        <p:xfrm>
          <a:off x="457200" y="1600200"/>
          <a:ext cx="8229600" cy="4589146"/>
        </p:xfrm>
        <a:graphic>
          <a:graphicData uri="http://schemas.openxmlformats.org/drawingml/2006/table">
            <a:tbl>
              <a:tblPr/>
              <a:tblGrid>
                <a:gridCol w="1449388"/>
                <a:gridCol w="1936750"/>
                <a:gridCol w="1397000"/>
                <a:gridCol w="1206500"/>
                <a:gridCol w="1143000"/>
                <a:gridCol w="1096962"/>
              </a:tblGrid>
              <a:tr h="693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DE</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Valor de corriente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Capacidad (MVA)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Carga (MVA)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 de carga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Pascuales</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168.13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167.44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7.26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48%</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Transformador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61.53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2.13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Transformador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47.21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5.2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 B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61.18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2.13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EB 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73.13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11.5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1.07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Trafo sector 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43.91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16.5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34%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Trafo sector B</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18.08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16.5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7.21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Sector B</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Planta de tratamiento</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43.95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21%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EB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301.64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EB 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EB 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150.72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12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charset="0"/>
                          <a:cs typeface="Times New Roman" pitchFamily="18" charset="0"/>
                        </a:rPr>
                        <a:t>-</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3" name="2 Marcador de contenido"/>
          <p:cNvSpPr>
            <a:spLocks noGrp="1"/>
          </p:cNvSpPr>
          <p:nvPr>
            <p:ph sz="quarter" idx="1"/>
          </p:nvPr>
        </p:nvSpPr>
        <p:spPr/>
        <p:txBody>
          <a:bodyPr/>
          <a:lstStyle/>
          <a:p>
            <a:pPr marL="0" indent="0" algn="just">
              <a:buNone/>
            </a:pPr>
            <a:r>
              <a:rPr lang="es-EC" sz="3200" dirty="0" smtClean="0">
                <a:solidFill>
                  <a:schemeClr val="tx1"/>
                </a:solidFill>
                <a:latin typeface="Arial" pitchFamily="34" charset="0"/>
                <a:cs typeface="Arial" pitchFamily="34" charset="0"/>
              </a:rPr>
              <a:t>Para poder </a:t>
            </a:r>
            <a:r>
              <a:rPr lang="es-EC" sz="3200" dirty="0" smtClean="0">
                <a:latin typeface="Arial" pitchFamily="34" charset="0"/>
                <a:cs typeface="Arial" pitchFamily="34" charset="0"/>
              </a:rPr>
              <a:t>realizar correctamente el estudio y la coordinación de las protecciones de un sistema eléctrico, además de conocer los datos correspondientes a cargas, transformadores, motores, capacitores, </a:t>
            </a:r>
            <a:r>
              <a:rPr lang="es-EC" sz="3200" dirty="0" err="1" smtClean="0">
                <a:latin typeface="Arial" pitchFamily="34" charset="0"/>
                <a:cs typeface="Arial" pitchFamily="34" charset="0"/>
              </a:rPr>
              <a:t>etc</a:t>
            </a:r>
            <a:r>
              <a:rPr lang="es-EC" sz="3200" dirty="0" smtClean="0">
                <a:latin typeface="Arial" pitchFamily="34" charset="0"/>
                <a:cs typeface="Arial" pitchFamily="34" charset="0"/>
              </a:rPr>
              <a:t>, se necesita conocer el comportamiento del sistema en conjunto.</a:t>
            </a:r>
            <a:endParaRPr lang="es-EC"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b="1" smtClean="0"/>
              <a:t>Carga de los Transformadores.</a:t>
            </a:r>
            <a:r>
              <a:rPr lang="es-ES" smtClean="0"/>
              <a:t> </a:t>
            </a:r>
          </a:p>
        </p:txBody>
      </p:sp>
      <p:graphicFrame>
        <p:nvGraphicFramePr>
          <p:cNvPr id="32031" name="Group 287"/>
          <p:cNvGraphicFramePr>
            <a:graphicFrameLocks noGrp="1"/>
          </p:cNvGraphicFramePr>
          <p:nvPr>
            <p:ph type="tbl" idx="1"/>
          </p:nvPr>
        </p:nvGraphicFramePr>
        <p:xfrm>
          <a:off x="457200" y="1600200"/>
          <a:ext cx="8229600" cy="2620964"/>
        </p:xfrm>
        <a:graphic>
          <a:graphicData uri="http://schemas.openxmlformats.org/drawingml/2006/table">
            <a:tbl>
              <a:tblPr/>
              <a:tblGrid>
                <a:gridCol w="1666875"/>
                <a:gridCol w="1368425"/>
                <a:gridCol w="1223963"/>
                <a:gridCol w="1727200"/>
                <a:gridCol w="1050925"/>
                <a:gridCol w="1192212"/>
              </a:tblGrid>
              <a:tr h="793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Valor de corriente (A)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Capacidad (MVA)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Capacidad máxima(MVA)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Carga (MVA)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 de carga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Transformador sector 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236.06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12.5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2.76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Transformador sector B</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305.89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12.5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3.15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Transformador 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297.07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12.5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2.13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21%</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Transformador 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722.03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12.5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charset="0"/>
                          <a:cs typeface="Times New Roman" pitchFamily="18" charset="0"/>
                        </a:rPr>
                        <a:t>5.2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52%</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fontAlgn="auto">
              <a:spcAft>
                <a:spcPts val="0"/>
              </a:spcAft>
              <a:defRPr/>
            </a:pPr>
            <a:r>
              <a:rPr lang="es-ES" b="1"/>
              <a:t>Conclusiones del Estudio de Flujo de Carga</a:t>
            </a:r>
            <a:r>
              <a:rPr lang="es-ES"/>
              <a:t> </a:t>
            </a:r>
          </a:p>
        </p:txBody>
      </p:sp>
      <p:sp>
        <p:nvSpPr>
          <p:cNvPr id="33795" name="Rectangle 3"/>
          <p:cNvSpPr>
            <a:spLocks noGrp="1" noChangeArrowheads="1"/>
          </p:cNvSpPr>
          <p:nvPr>
            <p:ph sz="quarter" idx="1"/>
          </p:nvPr>
        </p:nvSpPr>
        <p:spPr/>
        <p:txBody>
          <a:bodyPr/>
          <a:lstStyle/>
          <a:p>
            <a:pPr algn="just"/>
            <a:r>
              <a:rPr lang="es-ES" dirty="0" smtClean="0">
                <a:latin typeface="Arial" pitchFamily="34" charset="0"/>
                <a:cs typeface="Arial" pitchFamily="34" charset="0"/>
              </a:rPr>
              <a:t>En base al estudio de flujo de carga se puede concluir que las líneas y transformadores no están sobrecargados y tienen suficiente reserva en caso de contingencia o de un aumento en la carga del sistema. La línea más cargada es la que viene desde Pascuales hasta la subestación, que esta al 80% de su capacidad de transmisión.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fontAlgn="auto">
              <a:spcAft>
                <a:spcPts val="0"/>
              </a:spcAft>
              <a:defRPr/>
            </a:pPr>
            <a:r>
              <a:rPr lang="es-ES" b="1"/>
              <a:t>Conclusiones del Estudio de Flujo de Carga</a:t>
            </a:r>
            <a:r>
              <a:rPr lang="es-ES"/>
              <a:t> </a:t>
            </a:r>
          </a:p>
        </p:txBody>
      </p:sp>
      <p:sp>
        <p:nvSpPr>
          <p:cNvPr id="34819" name="Rectangle 3"/>
          <p:cNvSpPr>
            <a:spLocks noGrp="1" noChangeArrowheads="1"/>
          </p:cNvSpPr>
          <p:nvPr>
            <p:ph sz="quarter" idx="1"/>
          </p:nvPr>
        </p:nvSpPr>
        <p:spPr/>
        <p:txBody>
          <a:bodyPr/>
          <a:lstStyle/>
          <a:p>
            <a:pPr algn="just"/>
            <a:r>
              <a:rPr lang="es-ES" dirty="0" smtClean="0">
                <a:latin typeface="Arial" pitchFamily="34" charset="0"/>
                <a:cs typeface="Arial" pitchFamily="34" charset="0"/>
              </a:rPr>
              <a:t>Durante la operación normal del sistema, los valores de voltaje en las barras se encuentran entre 1 y 0.97 p.u. Mientras que al presentarse alguna contingencia dichos valores de voltaje decaen pero se mantienen dentro del rango requerido.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S" sz="3200" b="1" dirty="0" smtClean="0">
                <a:latin typeface="Arial" pitchFamily="34" charset="0"/>
                <a:cs typeface="Arial" pitchFamily="34" charset="0"/>
              </a:rPr>
              <a:t>ESTUDIO DE CORTO CIRCUITO</a:t>
            </a:r>
            <a:endParaRPr lang="es-ES" sz="3200" dirty="0">
              <a:latin typeface="Arial" pitchFamily="34" charset="0"/>
              <a:cs typeface="Arial" pitchFamily="34" charset="0"/>
            </a:endParaRPr>
          </a:p>
        </p:txBody>
      </p:sp>
      <p:sp>
        <p:nvSpPr>
          <p:cNvPr id="36866" name="Rectangle 2"/>
          <p:cNvSpPr>
            <a:spLocks noGrp="1" noChangeArrowheads="1"/>
          </p:cNvSpPr>
          <p:nvPr>
            <p:ph type="ctrTitle"/>
          </p:nvPr>
        </p:nvSpPr>
        <p:spPr>
          <a:xfrm>
            <a:off x="457200" y="1744661"/>
            <a:ext cx="8229600" cy="1470025"/>
          </a:xfrm>
        </p:spPr>
        <p:txBody>
          <a:bodyPr>
            <a:normAutofit/>
          </a:bodyPr>
          <a:lstStyle/>
          <a:p>
            <a:pPr fontAlgn="auto">
              <a:spcAft>
                <a:spcPts val="0"/>
              </a:spcAft>
              <a:defRPr/>
            </a:pPr>
            <a:r>
              <a:rPr lang="es-ES" b="1" dirty="0"/>
              <a:t>CAPITULO 3</a:t>
            </a:r>
            <a:br>
              <a:rPr lang="es-ES" b="1" dirty="0"/>
            </a:br>
            <a:endParaRPr lang="es-E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ES" b="1" dirty="0" smtClean="0"/>
              <a:t>Introducción</a:t>
            </a:r>
          </a:p>
        </p:txBody>
      </p:sp>
      <p:sp>
        <p:nvSpPr>
          <p:cNvPr id="36867" name="Rectangle 3"/>
          <p:cNvSpPr>
            <a:spLocks noGrp="1" noChangeArrowheads="1"/>
          </p:cNvSpPr>
          <p:nvPr>
            <p:ph sz="quarter" idx="1"/>
          </p:nvPr>
        </p:nvSpPr>
        <p:spPr/>
        <p:txBody>
          <a:bodyPr/>
          <a:lstStyle/>
          <a:p>
            <a:pPr algn="just">
              <a:lnSpc>
                <a:spcPct val="90000"/>
              </a:lnSpc>
            </a:pPr>
            <a:r>
              <a:rPr lang="es-ES" sz="2400" dirty="0" smtClean="0">
                <a:latin typeface="Arial" pitchFamily="34" charset="0"/>
                <a:cs typeface="Arial" pitchFamily="34" charset="0"/>
              </a:rPr>
              <a:t>En el análisis de corto circuito, las fallas del sistema se manifiestan como condiciones anormales de operación que nos podrían conducir a uno de los siguientes fenómenos: </a:t>
            </a:r>
          </a:p>
          <a:p>
            <a:pPr algn="just">
              <a:lnSpc>
                <a:spcPct val="90000"/>
              </a:lnSpc>
            </a:pPr>
            <a:r>
              <a:rPr lang="es-ES" sz="2400" dirty="0" smtClean="0">
                <a:latin typeface="Arial" pitchFamily="34" charset="0"/>
                <a:cs typeface="Arial" pitchFamily="34" charset="0"/>
              </a:rPr>
              <a:t>Indeseables flujos de corrientes.</a:t>
            </a:r>
          </a:p>
          <a:p>
            <a:pPr algn="just">
              <a:lnSpc>
                <a:spcPct val="90000"/>
              </a:lnSpc>
            </a:pPr>
            <a:r>
              <a:rPr lang="es-ES" sz="2400" dirty="0" smtClean="0">
                <a:latin typeface="Arial" pitchFamily="34" charset="0"/>
                <a:cs typeface="Arial" pitchFamily="34" charset="0"/>
              </a:rPr>
              <a:t>Presencia de corrientes de magnitudes exageradas que podrían dañar  los equipos.</a:t>
            </a:r>
          </a:p>
          <a:p>
            <a:pPr algn="just">
              <a:lnSpc>
                <a:spcPct val="90000"/>
              </a:lnSpc>
            </a:pPr>
            <a:r>
              <a:rPr lang="es-ES" sz="2400" dirty="0" smtClean="0">
                <a:latin typeface="Arial" pitchFamily="34" charset="0"/>
                <a:cs typeface="Arial" pitchFamily="34" charset="0"/>
              </a:rPr>
              <a:t>Caída de Voltaje en la vecindad de la falla que puede afectar adversamente la operación de las maquinas rotatorias.</a:t>
            </a:r>
          </a:p>
          <a:p>
            <a:pPr algn="just">
              <a:lnSpc>
                <a:spcPct val="90000"/>
              </a:lnSpc>
            </a:pPr>
            <a:r>
              <a:rPr lang="es-ES" sz="2400" dirty="0" smtClean="0">
                <a:latin typeface="Arial" pitchFamily="34" charset="0"/>
                <a:cs typeface="Arial" pitchFamily="34" charset="0"/>
              </a:rPr>
              <a:t>Creación de condiciones peligrosas para la seguridad del personal.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125538"/>
            <a:ext cx="8229600" cy="292100"/>
          </a:xfrm>
        </p:spPr>
        <p:txBody>
          <a:bodyPr>
            <a:normAutofit fontScale="90000"/>
          </a:bodyPr>
          <a:lstStyle/>
          <a:p>
            <a:pPr algn="just" fontAlgn="auto">
              <a:spcAft>
                <a:spcPts val="0"/>
              </a:spcAft>
              <a:defRPr/>
            </a:pPr>
            <a:r>
              <a:rPr lang="es-ES" sz="2800" dirty="0"/>
              <a:t>El estudio de cortocircuito se realizará con los siguientes objetivos:</a:t>
            </a:r>
          </a:p>
        </p:txBody>
      </p:sp>
      <p:sp>
        <p:nvSpPr>
          <p:cNvPr id="37891" name="Rectangle 3"/>
          <p:cNvSpPr>
            <a:spLocks noGrp="1" noChangeArrowheads="1"/>
          </p:cNvSpPr>
          <p:nvPr>
            <p:ph sz="quarter" idx="1"/>
          </p:nvPr>
        </p:nvSpPr>
        <p:spPr/>
        <p:txBody>
          <a:bodyPr/>
          <a:lstStyle/>
          <a:p>
            <a:pPr>
              <a:lnSpc>
                <a:spcPct val="80000"/>
              </a:lnSpc>
              <a:buFontTx/>
              <a:buNone/>
            </a:pPr>
            <a:endParaRPr lang="es-ES" sz="2800" dirty="0" smtClean="0"/>
          </a:p>
          <a:p>
            <a:pPr algn="just">
              <a:lnSpc>
                <a:spcPct val="80000"/>
              </a:lnSpc>
            </a:pPr>
            <a:r>
              <a:rPr lang="es-ES" sz="2400" dirty="0" smtClean="0">
                <a:latin typeface="Arial" pitchFamily="34" charset="0"/>
                <a:cs typeface="Arial" pitchFamily="34" charset="0"/>
              </a:rPr>
              <a:t>Determinar el efecto de las corrientes de falla en los componentes del sistema tales como cables, barras y transformadores durante el tiempo que persista la falla.</a:t>
            </a:r>
          </a:p>
          <a:p>
            <a:pPr algn="just">
              <a:lnSpc>
                <a:spcPct val="80000"/>
              </a:lnSpc>
            </a:pPr>
            <a:endParaRPr lang="es-ES" sz="2400" dirty="0" smtClean="0">
              <a:latin typeface="Arial" pitchFamily="34" charset="0"/>
              <a:cs typeface="Arial" pitchFamily="34" charset="0"/>
            </a:endParaRPr>
          </a:p>
          <a:p>
            <a:pPr algn="just">
              <a:lnSpc>
                <a:spcPct val="80000"/>
              </a:lnSpc>
            </a:pPr>
            <a:r>
              <a:rPr lang="es-ES" sz="2400" dirty="0" smtClean="0">
                <a:latin typeface="Arial" pitchFamily="34" charset="0"/>
                <a:cs typeface="Arial" pitchFamily="34" charset="0"/>
              </a:rPr>
              <a:t>Los estudios determinarán las zonas del sistema en donde la falla puede resultar en depresión inaceptable de voltajes. </a:t>
            </a:r>
          </a:p>
          <a:p>
            <a:pPr algn="just">
              <a:lnSpc>
                <a:spcPct val="80000"/>
              </a:lnSpc>
            </a:pPr>
            <a:endParaRPr lang="es-ES" sz="2400" dirty="0" smtClean="0">
              <a:latin typeface="Arial" pitchFamily="34" charset="0"/>
              <a:cs typeface="Arial" pitchFamily="34" charset="0"/>
            </a:endParaRPr>
          </a:p>
          <a:p>
            <a:pPr algn="just">
              <a:lnSpc>
                <a:spcPct val="80000"/>
              </a:lnSpc>
            </a:pPr>
            <a:r>
              <a:rPr lang="es-ES" sz="2400" dirty="0" smtClean="0">
                <a:latin typeface="Arial" pitchFamily="34" charset="0"/>
                <a:cs typeface="Arial" pitchFamily="34" charset="0"/>
              </a:rPr>
              <a:t>Determinar el ajuste de los equipos de protección, los cuales son establecidos considerando el sistema bajo condiciones de falla.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fontAlgn="auto">
              <a:spcAft>
                <a:spcPts val="0"/>
              </a:spcAft>
              <a:defRPr/>
            </a:pPr>
            <a:r>
              <a:rPr lang="es-ES" b="1" dirty="0"/>
              <a:t>Alcance de los estudios de </a:t>
            </a:r>
            <a:r>
              <a:rPr lang="es-ES" b="1" dirty="0" smtClean="0"/>
              <a:t>                Corto </a:t>
            </a:r>
            <a:r>
              <a:rPr lang="es-ES" b="1" dirty="0"/>
              <a:t>Circuito.</a:t>
            </a:r>
          </a:p>
        </p:txBody>
      </p:sp>
      <p:sp>
        <p:nvSpPr>
          <p:cNvPr id="38915" name="Rectangle 3"/>
          <p:cNvSpPr>
            <a:spLocks noGrp="1" noChangeArrowheads="1"/>
          </p:cNvSpPr>
          <p:nvPr>
            <p:ph sz="quarter" idx="1"/>
          </p:nvPr>
        </p:nvSpPr>
        <p:spPr/>
        <p:txBody>
          <a:bodyPr/>
          <a:lstStyle/>
          <a:p>
            <a:r>
              <a:rPr lang="es-ES" dirty="0" smtClean="0">
                <a:latin typeface="Arial" pitchFamily="34" charset="0"/>
                <a:cs typeface="Arial" pitchFamily="34" charset="0"/>
              </a:rPr>
              <a:t>Falla Trifásica a tierra.</a:t>
            </a:r>
          </a:p>
          <a:p>
            <a:r>
              <a:rPr lang="es-ES" dirty="0" smtClean="0">
                <a:latin typeface="Arial" pitchFamily="34" charset="0"/>
                <a:cs typeface="Arial" pitchFamily="34" charset="0"/>
              </a:rPr>
              <a:t>Falla de línea a tierra.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4678" y="2130974"/>
            <a:ext cx="2621167" cy="369332"/>
          </a:xfrm>
          <a:prstGeom prst="rect">
            <a:avLst/>
          </a:prstGeom>
        </p:spPr>
        <p:txBody>
          <a:bodyPr wrap="none">
            <a:spAutoFit/>
          </a:bodyPr>
          <a:lstStyle/>
          <a:p>
            <a:r>
              <a:rPr lang="es-ES" b="1" dirty="0" smtClean="0"/>
              <a:t>MVA de Corto Circuito</a:t>
            </a:r>
            <a:endParaRPr lang="es-ES" dirty="0"/>
          </a:p>
        </p:txBody>
      </p:sp>
      <p:graphicFrame>
        <p:nvGraphicFramePr>
          <p:cNvPr id="4" name="Table 3"/>
          <p:cNvGraphicFramePr>
            <a:graphicFrameLocks noGrp="1"/>
          </p:cNvGraphicFramePr>
          <p:nvPr/>
        </p:nvGraphicFramePr>
        <p:xfrm>
          <a:off x="1212514" y="3070511"/>
          <a:ext cx="6502758" cy="1001431"/>
        </p:xfrm>
        <a:graphic>
          <a:graphicData uri="http://schemas.openxmlformats.org/drawingml/2006/table">
            <a:tbl>
              <a:tblPr/>
              <a:tblGrid>
                <a:gridCol w="1369002"/>
                <a:gridCol w="1311009"/>
                <a:gridCol w="742493"/>
                <a:gridCol w="1540127"/>
                <a:gridCol w="1540127"/>
              </a:tblGrid>
              <a:tr h="456334">
                <a:tc>
                  <a:txBody>
                    <a:bodyPr/>
                    <a:lstStyle/>
                    <a:p>
                      <a:pPr algn="ctr">
                        <a:spcAft>
                          <a:spcPts val="0"/>
                        </a:spcAft>
                      </a:pPr>
                      <a:r>
                        <a:rPr lang="es-ES" sz="1500" dirty="0">
                          <a:latin typeface="Arial"/>
                          <a:ea typeface="Times New Roman"/>
                          <a:cs typeface="Times New Roman"/>
                        </a:rPr>
                        <a:t>Tipo de Falla</a:t>
                      </a:r>
                      <a:endParaRPr lang="es-ES" sz="1800" dirty="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Corriente de Falla p.u.</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Angulo</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Corriente de Falla Amperios</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MVA de Corto Circuito</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31">
                <a:tc>
                  <a:txBody>
                    <a:bodyPr/>
                    <a:lstStyle/>
                    <a:p>
                      <a:pPr algn="ctr">
                        <a:spcAft>
                          <a:spcPts val="0"/>
                        </a:spcAft>
                      </a:pPr>
                      <a:r>
                        <a:rPr lang="es-ES" sz="1500">
                          <a:latin typeface="Arial"/>
                          <a:ea typeface="Times New Roman"/>
                          <a:cs typeface="Times New Roman"/>
                        </a:rPr>
                        <a:t>Trifásica     </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3,609</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-90.06</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3020,140</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360,94</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67">
                <a:tc>
                  <a:txBody>
                    <a:bodyPr/>
                    <a:lstStyle/>
                    <a:p>
                      <a:pPr algn="ctr">
                        <a:spcAft>
                          <a:spcPts val="0"/>
                        </a:spcAft>
                      </a:pPr>
                      <a:r>
                        <a:rPr lang="es-ES" sz="1500">
                          <a:latin typeface="Arial"/>
                          <a:ea typeface="Times New Roman"/>
                          <a:cs typeface="Times New Roman"/>
                        </a:rPr>
                        <a:t>Línea-Tierra</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latin typeface="Arial"/>
                          <a:ea typeface="Times New Roman"/>
                          <a:cs typeface="Times New Roman"/>
                        </a:rPr>
                        <a:t>3,362</a:t>
                      </a:r>
                      <a:endParaRPr lang="es-ES" sz="1800" dirty="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-90.00</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latin typeface="Arial"/>
                          <a:ea typeface="Times New Roman"/>
                          <a:cs typeface="Times New Roman"/>
                        </a:rPr>
                        <a:t>2813,118</a:t>
                      </a:r>
                      <a:endParaRPr lang="es-ES" sz="180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latin typeface="Arial"/>
                          <a:ea typeface="Times New Roman"/>
                          <a:cs typeface="Times New Roman"/>
                        </a:rPr>
                        <a:t>336,19</a:t>
                      </a:r>
                      <a:endParaRPr lang="es-ES" sz="1800" dirty="0">
                        <a:latin typeface="Times New Roman"/>
                        <a:ea typeface="Times New Roman"/>
                        <a:cs typeface="Times New Roman"/>
                      </a:endParaRPr>
                    </a:p>
                  </a:txBody>
                  <a:tcPr marL="66549" marR="66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fontAlgn="auto">
              <a:spcAft>
                <a:spcPts val="0"/>
              </a:spcAft>
              <a:defRPr/>
            </a:pPr>
            <a:r>
              <a:rPr lang="es-ES" b="1" dirty="0"/>
              <a:t>Resultados de los Estudios de Corto Circuito</a:t>
            </a:r>
            <a:r>
              <a:rPr lang="es-ES" dirty="0"/>
              <a:t> </a:t>
            </a:r>
          </a:p>
        </p:txBody>
      </p:sp>
      <p:sp>
        <p:nvSpPr>
          <p:cNvPr id="40963" name="Rectangle 3"/>
          <p:cNvSpPr>
            <a:spLocks noGrp="1" noChangeArrowheads="1"/>
          </p:cNvSpPr>
          <p:nvPr>
            <p:ph type="body" sz="half" idx="1"/>
          </p:nvPr>
        </p:nvSpPr>
        <p:spPr>
          <a:xfrm>
            <a:off x="457200" y="1600200"/>
            <a:ext cx="2459038" cy="1397000"/>
          </a:xfrm>
        </p:spPr>
        <p:txBody>
          <a:bodyPr/>
          <a:lstStyle/>
          <a:p>
            <a:pPr>
              <a:buFontTx/>
              <a:buNone/>
            </a:pPr>
            <a:r>
              <a:rPr lang="es-ES" sz="2400" dirty="0" smtClean="0"/>
              <a:t>	Corriente de falla trifásica en cada barra</a:t>
            </a:r>
          </a:p>
        </p:txBody>
      </p:sp>
      <p:graphicFrame>
        <p:nvGraphicFramePr>
          <p:cNvPr id="42324" name="Group 340"/>
          <p:cNvGraphicFramePr>
            <a:graphicFrameLocks noGrp="1"/>
          </p:cNvGraphicFramePr>
          <p:nvPr>
            <p:ph sz="half" idx="2"/>
          </p:nvPr>
        </p:nvGraphicFramePr>
        <p:xfrm>
          <a:off x="3635375" y="1142984"/>
          <a:ext cx="4038600" cy="5486400"/>
        </p:xfrm>
        <a:graphic>
          <a:graphicData uri="http://schemas.openxmlformats.org/drawingml/2006/table">
            <a:tbl>
              <a:tblPr/>
              <a:tblGrid>
                <a:gridCol w="2003425"/>
                <a:gridCol w="1130300"/>
                <a:gridCol w="904875"/>
              </a:tblGrid>
              <a:tr h="2000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Corrientes trifásicas</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Amperios</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p.u.</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4836.06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5.78</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A</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4787.45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5.722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B</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4786.95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5.721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A</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10300.3</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2.462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B</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10295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2.461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Planta de tratamiento</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10173.3</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2.432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4664.33</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5.574</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4664.16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5.574</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4643.34</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5.549</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4508.94</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5.389</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41819.3</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3.042</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28829.9</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2.097</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2 </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41995.9</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3.026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3</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41994.6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3.026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Motores 3000</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7850.11</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0.5656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Motores 1250</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20254.6</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1.4594</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fontAlgn="auto">
              <a:spcAft>
                <a:spcPts val="0"/>
              </a:spcAft>
              <a:defRPr/>
            </a:pPr>
            <a:r>
              <a:rPr lang="es-ES" b="1" dirty="0"/>
              <a:t>Resultados de los Estudios de Corto Circuito</a:t>
            </a:r>
          </a:p>
        </p:txBody>
      </p:sp>
      <p:sp>
        <p:nvSpPr>
          <p:cNvPr id="41987" name="Rectangle 3"/>
          <p:cNvSpPr>
            <a:spLocks noGrp="1" noChangeArrowheads="1"/>
          </p:cNvSpPr>
          <p:nvPr>
            <p:ph type="body" sz="half" idx="1"/>
          </p:nvPr>
        </p:nvSpPr>
        <p:spPr>
          <a:xfrm>
            <a:off x="457200" y="1600200"/>
            <a:ext cx="2819400" cy="2333625"/>
          </a:xfrm>
        </p:spPr>
        <p:txBody>
          <a:bodyPr/>
          <a:lstStyle/>
          <a:p>
            <a:pPr>
              <a:buFontTx/>
              <a:buNone/>
            </a:pPr>
            <a:r>
              <a:rPr lang="es-ES" sz="2800" dirty="0" smtClean="0"/>
              <a:t>	Corriente de falla de línea a tierra en cada barra </a:t>
            </a:r>
          </a:p>
        </p:txBody>
      </p:sp>
      <p:graphicFrame>
        <p:nvGraphicFramePr>
          <p:cNvPr id="43264" name="Group 256"/>
          <p:cNvGraphicFramePr>
            <a:graphicFrameLocks noGrp="1"/>
          </p:cNvGraphicFramePr>
          <p:nvPr>
            <p:ph sz="half" idx="2"/>
          </p:nvPr>
        </p:nvGraphicFramePr>
        <p:xfrm>
          <a:off x="3924300" y="1071546"/>
          <a:ext cx="4038600" cy="5486400"/>
        </p:xfrm>
        <a:graphic>
          <a:graphicData uri="http://schemas.openxmlformats.org/drawingml/2006/table">
            <a:tbl>
              <a:tblPr/>
              <a:tblGrid>
                <a:gridCol w="1892300"/>
                <a:gridCol w="1198563"/>
                <a:gridCol w="947737"/>
              </a:tblGrid>
              <a:tr h="2000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Corrientes L – T</a:t>
                      </a:r>
                      <a:endParaRPr kumimoji="0" lang="es-ES" sz="1400" b="0" i="0" u="none" strike="noStrike" cap="none" normalizeH="0" baseline="0" dirty="0" smtClean="0">
                        <a:ln>
                          <a:noFill/>
                        </a:ln>
                        <a:solidFill>
                          <a:schemeClr val="tx1"/>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Amperios</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p.u.</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3650.99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4.363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3603.65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4.307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B</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3603.15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4.306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7263.49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1.736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B</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7252.23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1.733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Planta de tratamiento</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7154.24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1.71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3447.94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4.121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3447.76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4.12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3307.36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3.953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3294.58</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3.937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35148.6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2.557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21000.9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1.528</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2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35376.7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2.549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35376.6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2.549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Motores 3000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5460.63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0.393 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Motores 1250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14355.3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1.034 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914400" y="1447800"/>
            <a:ext cx="7772400" cy="4572000"/>
          </a:xfrm>
        </p:spPr>
        <p:txBody>
          <a:bodyPr/>
          <a:lstStyle/>
          <a:p>
            <a:pPr marL="0" indent="0" algn="just">
              <a:buNone/>
            </a:pPr>
            <a:r>
              <a:rPr lang="es-EC" sz="3200" dirty="0" smtClean="0">
                <a:latin typeface="Arial" pitchFamily="34" charset="0"/>
                <a:cs typeface="Arial" pitchFamily="34" charset="0"/>
              </a:rPr>
              <a:t>El comportamiento del sistema en condiciones normales, se lo obtiene realizando es estudio de flujo de carga; mientras que el comportamiento del sistema en caso de fallas, se lo obtiene realizando el estudio de cortocircuito.</a:t>
            </a:r>
            <a:endParaRPr lang="es-EC"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marL="838200" indent="-838200" fontAlgn="auto">
              <a:spcAft>
                <a:spcPts val="0"/>
              </a:spcAft>
              <a:defRPr/>
            </a:pPr>
            <a:r>
              <a:rPr lang="es-ES" b="1" dirty="0"/>
              <a:t>Capacidad de Interrupción y momentáneas</a:t>
            </a:r>
          </a:p>
        </p:txBody>
      </p:sp>
      <p:graphicFrame>
        <p:nvGraphicFramePr>
          <p:cNvPr id="51443" name="Group 243"/>
          <p:cNvGraphicFramePr>
            <a:graphicFrameLocks noGrp="1"/>
          </p:cNvGraphicFramePr>
          <p:nvPr>
            <p:ph type="tbl" idx="1"/>
          </p:nvPr>
        </p:nvGraphicFramePr>
        <p:xfrm>
          <a:off x="457200" y="1357298"/>
          <a:ext cx="8229600" cy="5341938"/>
        </p:xfrm>
        <a:graphic>
          <a:graphicData uri="http://schemas.openxmlformats.org/drawingml/2006/table">
            <a:tbl>
              <a:tblPr/>
              <a:tblGrid>
                <a:gridCol w="3038475"/>
                <a:gridCol w="2528888"/>
                <a:gridCol w="2662237"/>
              </a:tblGrid>
              <a:tr h="19050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Capacidades de interrupción y momentáneas</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00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Interrupción</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Momentánea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Disyuntor en</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MVA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MVA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832.27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1479.59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823.90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1464.72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sector B</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823.82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1464.56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A</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354.53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553.95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Sector B</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354.35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553.67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Planta de tratamiento</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350.16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547.12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802.72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1427.05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69 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802.69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1427.00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799.10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1420.63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Transformador 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775.97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1379.51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Barra de 4.16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590.59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677.97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EB1</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407.15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467.39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2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593.08</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680.84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EB 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593.07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charset="0"/>
                          <a:cs typeface="Times New Roman" pitchFamily="18" charset="0"/>
                        </a:rPr>
                        <a:t>680.82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 b="1" dirty="0" smtClean="0"/>
              <a:t>Conclusiones y recomendaciones</a:t>
            </a:r>
            <a:r>
              <a:rPr lang="es-ES" dirty="0" smtClean="0"/>
              <a:t> </a:t>
            </a:r>
          </a:p>
        </p:txBody>
      </p:sp>
      <p:sp>
        <p:nvSpPr>
          <p:cNvPr id="44035" name="Rectangle 3"/>
          <p:cNvSpPr>
            <a:spLocks noGrp="1" noChangeArrowheads="1"/>
          </p:cNvSpPr>
          <p:nvPr>
            <p:ph sz="quarter" idx="1"/>
          </p:nvPr>
        </p:nvSpPr>
        <p:spPr/>
        <p:txBody>
          <a:bodyPr/>
          <a:lstStyle/>
          <a:p>
            <a:pPr algn="just">
              <a:lnSpc>
                <a:spcPct val="90000"/>
              </a:lnSpc>
            </a:pPr>
            <a:r>
              <a:rPr lang="es-ES" sz="1800" dirty="0" smtClean="0">
                <a:latin typeface="Arial" pitchFamily="34" charset="0"/>
                <a:cs typeface="Arial" pitchFamily="34" charset="0"/>
              </a:rPr>
              <a:t>Las corrientes de falla que circulan en el sistema son de valores muy altos, independientemente del lugar donde se produzca la falla, por lo que es necesario que la falla sea despejada en el menor tiempo posible.</a:t>
            </a:r>
          </a:p>
          <a:p>
            <a:pPr algn="just">
              <a:lnSpc>
                <a:spcPct val="90000"/>
              </a:lnSpc>
            </a:pPr>
            <a:endParaRPr lang="es-ES" sz="1800" dirty="0" smtClean="0">
              <a:latin typeface="Arial" pitchFamily="34" charset="0"/>
              <a:cs typeface="Arial" pitchFamily="34" charset="0"/>
            </a:endParaRPr>
          </a:p>
          <a:p>
            <a:pPr algn="just">
              <a:lnSpc>
                <a:spcPct val="90000"/>
              </a:lnSpc>
            </a:pPr>
            <a:r>
              <a:rPr lang="es-ES" sz="1800" dirty="0" smtClean="0">
                <a:latin typeface="Arial" pitchFamily="34" charset="0"/>
                <a:cs typeface="Arial" pitchFamily="34" charset="0"/>
              </a:rPr>
              <a:t>Los niveles de voltaje en las barras se ven afectados, debido a las altas corrientes durante una falla a consecuencia de las caídas de voltaje en las líneas.</a:t>
            </a:r>
          </a:p>
          <a:p>
            <a:pPr algn="just">
              <a:lnSpc>
                <a:spcPct val="90000"/>
              </a:lnSpc>
            </a:pPr>
            <a:endParaRPr lang="es-ES" sz="1800" dirty="0" smtClean="0">
              <a:latin typeface="Arial" pitchFamily="34" charset="0"/>
              <a:cs typeface="Arial" pitchFamily="34" charset="0"/>
            </a:endParaRPr>
          </a:p>
          <a:p>
            <a:pPr algn="just">
              <a:lnSpc>
                <a:spcPct val="90000"/>
              </a:lnSpc>
            </a:pPr>
            <a:r>
              <a:rPr lang="es-ES" sz="1800" dirty="0" smtClean="0">
                <a:latin typeface="Arial" pitchFamily="34" charset="0"/>
                <a:cs typeface="Arial" pitchFamily="34" charset="0"/>
              </a:rPr>
              <a:t>La corriente de falla de línea a tierra fue limitada a la corriente de falla trifásica a tierra por medio de la instalación de resistencias de </a:t>
            </a:r>
            <a:r>
              <a:rPr lang="es-ES" sz="1800" dirty="0" err="1" smtClean="0">
                <a:latin typeface="Arial" pitchFamily="34" charset="0"/>
                <a:cs typeface="Arial" pitchFamily="34" charset="0"/>
              </a:rPr>
              <a:t>aterrizamiento</a:t>
            </a:r>
            <a:r>
              <a:rPr lang="es-ES" sz="1800" dirty="0" smtClean="0">
                <a:latin typeface="Arial" pitchFamily="34" charset="0"/>
                <a:cs typeface="Arial" pitchFamily="34" charset="0"/>
              </a:rPr>
              <a:t> de 2 ohmios en cada transformadores, los cuales estaban conectados en Delta – Y aterrizado.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r>
              <a:rPr lang="es-ES" sz="3200" b="1" dirty="0" smtClean="0">
                <a:latin typeface="Arial" pitchFamily="34" charset="0"/>
                <a:cs typeface="Arial" pitchFamily="34" charset="0"/>
              </a:rPr>
              <a:t>COORDINACION DE LAS PROTECCIONES</a:t>
            </a:r>
            <a:endParaRPr lang="es-ES" sz="3200" dirty="0">
              <a:latin typeface="Arial" pitchFamily="34" charset="0"/>
              <a:cs typeface="Arial" pitchFamily="34" charset="0"/>
            </a:endParaRPr>
          </a:p>
        </p:txBody>
      </p:sp>
      <p:sp>
        <p:nvSpPr>
          <p:cNvPr id="54274" name="Rectangle 2"/>
          <p:cNvSpPr>
            <a:spLocks noGrp="1" noChangeArrowheads="1"/>
          </p:cNvSpPr>
          <p:nvPr>
            <p:ph type="ctrTitle"/>
          </p:nvPr>
        </p:nvSpPr>
        <p:spPr>
          <a:xfrm>
            <a:off x="457200" y="1816099"/>
            <a:ext cx="8229600" cy="1470025"/>
          </a:xfrm>
        </p:spPr>
        <p:txBody>
          <a:bodyPr>
            <a:normAutofit/>
          </a:bodyPr>
          <a:lstStyle/>
          <a:p>
            <a:pPr fontAlgn="auto">
              <a:spcAft>
                <a:spcPts val="0"/>
              </a:spcAft>
              <a:defRPr/>
            </a:pPr>
            <a:r>
              <a:rPr lang="es-ES" b="1" dirty="0"/>
              <a:t>CAPITULO  4</a:t>
            </a:r>
            <a:br>
              <a:rPr lang="es-ES" b="1" dirty="0"/>
            </a:b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 smtClean="0"/>
              <a:t>Objetivos</a:t>
            </a:r>
          </a:p>
        </p:txBody>
      </p:sp>
      <p:sp>
        <p:nvSpPr>
          <p:cNvPr id="46083" name="Rectangle 3"/>
          <p:cNvSpPr>
            <a:spLocks noGrp="1" noChangeArrowheads="1"/>
          </p:cNvSpPr>
          <p:nvPr>
            <p:ph sz="quarter" idx="1"/>
          </p:nvPr>
        </p:nvSpPr>
        <p:spPr/>
        <p:txBody>
          <a:bodyPr/>
          <a:lstStyle/>
          <a:p>
            <a:pPr algn="just">
              <a:buFontTx/>
              <a:buNone/>
            </a:pPr>
            <a:r>
              <a:rPr lang="es-ES" sz="2800" dirty="0" smtClean="0"/>
              <a:t>	</a:t>
            </a:r>
            <a:r>
              <a:rPr lang="es-ES" sz="2000" dirty="0" smtClean="0">
                <a:latin typeface="Arial" pitchFamily="34" charset="0"/>
                <a:cs typeface="Arial" pitchFamily="34" charset="0"/>
              </a:rPr>
              <a:t>Los estudios se realizaran con los siguientes objetivos: </a:t>
            </a:r>
          </a:p>
          <a:p>
            <a:pPr lvl="1" algn="just"/>
            <a:r>
              <a:rPr lang="es-ES" sz="2000" dirty="0" smtClean="0">
                <a:latin typeface="Arial" pitchFamily="34" charset="0"/>
                <a:cs typeface="Arial" pitchFamily="34" charset="0"/>
              </a:rPr>
              <a:t>Determinar del ajuste de los equipos de protección, los cuales son establecidos considerando el sistema bajo condiciones de falla.</a:t>
            </a:r>
          </a:p>
          <a:p>
            <a:pPr lvl="1" algn="just"/>
            <a:endParaRPr lang="es-ES" sz="2000" dirty="0" smtClean="0">
              <a:latin typeface="Arial" pitchFamily="34" charset="0"/>
              <a:cs typeface="Arial" pitchFamily="34" charset="0"/>
            </a:endParaRPr>
          </a:p>
          <a:p>
            <a:pPr lvl="1" algn="just"/>
            <a:r>
              <a:rPr lang="es-ES" sz="2000" dirty="0" smtClean="0">
                <a:latin typeface="Arial" pitchFamily="34" charset="0"/>
                <a:cs typeface="Arial" pitchFamily="34" charset="0"/>
              </a:rPr>
              <a:t>Determinar la coordinación de las Protecciones del sistema la Toma (INTERAGUA) propiamente y con la Protecciones del Sistema de la Empresa Eléctrica.  </a:t>
            </a:r>
          </a:p>
          <a:p>
            <a:pPr lvl="1" algn="just"/>
            <a:endParaRPr lang="es-ES" sz="2000" dirty="0" smtClean="0">
              <a:latin typeface="Arial" pitchFamily="34" charset="0"/>
              <a:cs typeface="Arial" pitchFamily="34" charset="0"/>
            </a:endParaRPr>
          </a:p>
          <a:p>
            <a:pPr lvl="1" algn="just"/>
            <a:r>
              <a:rPr lang="es-ES" sz="2000" dirty="0" smtClean="0">
                <a:latin typeface="Arial" pitchFamily="34" charset="0"/>
                <a:cs typeface="Arial" pitchFamily="34" charset="0"/>
              </a:rPr>
              <a:t>La aplicación del Estudio permitirá el despeje oportuno y selectivo de las fallas del sistema.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1052513"/>
            <a:ext cx="8229600" cy="1143000"/>
          </a:xfrm>
        </p:spPr>
        <p:txBody>
          <a:bodyPr/>
          <a:lstStyle/>
          <a:p>
            <a:r>
              <a:rPr lang="es-ES" b="1" smtClean="0"/>
              <a:t>Esquemas de Protecciones</a:t>
            </a:r>
            <a:r>
              <a:rPr lang="es-ES" smtClean="0"/>
              <a:t> </a:t>
            </a:r>
          </a:p>
        </p:txBody>
      </p:sp>
      <p:sp>
        <p:nvSpPr>
          <p:cNvPr id="47107" name="Rectangle 4"/>
          <p:cNvSpPr>
            <a:spLocks noGrp="1" noChangeArrowheads="1"/>
          </p:cNvSpPr>
          <p:nvPr>
            <p:ph sz="quarter" idx="1"/>
          </p:nvPr>
        </p:nvSpPr>
        <p:spPr>
          <a:xfrm>
            <a:off x="539750" y="2708275"/>
            <a:ext cx="8229600" cy="3128963"/>
          </a:xfrm>
        </p:spPr>
        <p:txBody>
          <a:bodyPr/>
          <a:lstStyle/>
          <a:p>
            <a:r>
              <a:rPr lang="es-ES" smtClean="0"/>
              <a:t>Esquema General de Protección de Transformadores.</a:t>
            </a:r>
          </a:p>
          <a:p>
            <a:r>
              <a:rPr lang="es-ES" smtClean="0"/>
              <a:t>Esquemas de Protección de motores:</a:t>
            </a:r>
          </a:p>
          <a:p>
            <a:pPr lvl="1"/>
            <a:r>
              <a:rPr lang="es-ES" smtClean="0"/>
              <a:t>Motores menores de 1500HP</a:t>
            </a:r>
          </a:p>
          <a:p>
            <a:pPr lvl="1"/>
            <a:r>
              <a:rPr lang="es-ES" smtClean="0"/>
              <a:t>Motores mayores de 1500HP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fontAlgn="auto">
              <a:spcAft>
                <a:spcPts val="0"/>
              </a:spcAft>
              <a:defRPr/>
            </a:pPr>
            <a:r>
              <a:rPr lang="es-ES" b="1"/>
              <a:t>Esquema General de Protección de Transformadores</a:t>
            </a:r>
          </a:p>
        </p:txBody>
      </p:sp>
      <p:pic>
        <p:nvPicPr>
          <p:cNvPr id="48131" name="Picture 4" descr="Esquema de Proteccion de transformador"/>
          <p:cNvPicPr>
            <a:picLocks noChangeAspect="1" noChangeArrowheads="1"/>
          </p:cNvPicPr>
          <p:nvPr/>
        </p:nvPicPr>
        <p:blipFill>
          <a:blip r:embed="rId3"/>
          <a:srcRect l="16153" t="1053" r="11978"/>
          <a:stretch>
            <a:fillRect/>
          </a:stretch>
        </p:blipFill>
        <p:spPr bwMode="auto">
          <a:xfrm>
            <a:off x="2124075" y="1271611"/>
            <a:ext cx="4581525" cy="544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 sz="2800" b="1" smtClean="0"/>
              <a:t>Esquema General de Protección de Motores menores de 1500HP</a:t>
            </a:r>
          </a:p>
        </p:txBody>
      </p:sp>
      <p:pic>
        <p:nvPicPr>
          <p:cNvPr id="49155" name="Picture 4"/>
          <p:cNvPicPr>
            <a:picLocks noChangeAspect="1" noChangeArrowheads="1"/>
          </p:cNvPicPr>
          <p:nvPr/>
        </p:nvPicPr>
        <p:blipFill>
          <a:blip r:embed="rId3"/>
          <a:srcRect/>
          <a:stretch>
            <a:fillRect/>
          </a:stretch>
        </p:blipFill>
        <p:spPr bwMode="auto">
          <a:xfrm>
            <a:off x="2195513" y="1412875"/>
            <a:ext cx="5545137"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 sz="2800" b="1" smtClean="0"/>
              <a:t>Esquema General de Protección de Motores mayores de 1500HP</a:t>
            </a:r>
          </a:p>
        </p:txBody>
      </p:sp>
      <p:pic>
        <p:nvPicPr>
          <p:cNvPr id="50179" name="Picture 4"/>
          <p:cNvPicPr>
            <a:picLocks noChangeAspect="1" noChangeArrowheads="1"/>
          </p:cNvPicPr>
          <p:nvPr/>
        </p:nvPicPr>
        <p:blipFill>
          <a:blip r:embed="rId3"/>
          <a:srcRect/>
          <a:stretch>
            <a:fillRect/>
          </a:stretch>
        </p:blipFill>
        <p:spPr bwMode="auto">
          <a:xfrm>
            <a:off x="1835150" y="1484313"/>
            <a:ext cx="590550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fontAlgn="auto">
              <a:spcAft>
                <a:spcPts val="0"/>
              </a:spcAft>
              <a:defRPr/>
            </a:pPr>
            <a:r>
              <a:rPr lang="es-ES" b="1"/>
              <a:t>Ajuste y Coordinación de las Protecciones</a:t>
            </a:r>
            <a:r>
              <a:rPr lang="es-ES"/>
              <a:t> </a:t>
            </a:r>
          </a:p>
        </p:txBody>
      </p:sp>
      <p:sp>
        <p:nvSpPr>
          <p:cNvPr id="51203" name="Rectangle 3"/>
          <p:cNvSpPr>
            <a:spLocks noGrp="1" noChangeArrowheads="1"/>
          </p:cNvSpPr>
          <p:nvPr>
            <p:ph sz="quarter" idx="1"/>
          </p:nvPr>
        </p:nvSpPr>
        <p:spPr/>
        <p:txBody>
          <a:bodyPr/>
          <a:lstStyle/>
          <a:p>
            <a:pPr algn="just">
              <a:buNone/>
            </a:pPr>
            <a:r>
              <a:rPr lang="es-ES" dirty="0" smtClean="0">
                <a:latin typeface="Arial" pitchFamily="34" charset="0"/>
                <a:cs typeface="Arial" pitchFamily="34" charset="0"/>
              </a:rPr>
              <a:t>	La información básica para el ajuste y coordinación de las protecciones provienen de los estudios de flujo de carga, Cortocircuito y los esquemas de Protección indicados en la sección anterior.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fontAlgn="auto">
              <a:spcAft>
                <a:spcPts val="0"/>
              </a:spcAft>
              <a:defRPr/>
            </a:pPr>
            <a:r>
              <a:rPr lang="es-ES" dirty="0"/>
              <a:t>Protección de la Subestación (Transformadores)</a:t>
            </a:r>
          </a:p>
        </p:txBody>
      </p:sp>
      <p:sp>
        <p:nvSpPr>
          <p:cNvPr id="52227" name="Rectangle 3"/>
          <p:cNvSpPr>
            <a:spLocks noGrp="1" noChangeArrowheads="1"/>
          </p:cNvSpPr>
          <p:nvPr>
            <p:ph sz="quarter" idx="1"/>
          </p:nvPr>
        </p:nvSpPr>
        <p:spPr/>
        <p:txBody>
          <a:bodyPr/>
          <a:lstStyle/>
          <a:p>
            <a:pPr marL="0" indent="0">
              <a:buFontTx/>
              <a:buNone/>
            </a:pPr>
            <a:r>
              <a:rPr lang="es-ES" dirty="0" smtClean="0">
                <a:latin typeface="Arial" pitchFamily="34" charset="0"/>
                <a:cs typeface="Arial" pitchFamily="34" charset="0"/>
              </a:rPr>
              <a:t>Transformador Sector A 69/13.8 KV </a:t>
            </a:r>
          </a:p>
          <a:p>
            <a:pPr marL="0" indent="0">
              <a:buFontTx/>
              <a:buNone/>
            </a:pPr>
            <a:r>
              <a:rPr lang="es-ES" dirty="0" smtClean="0">
                <a:latin typeface="Arial" pitchFamily="34" charset="0"/>
                <a:cs typeface="Arial" pitchFamily="34" charset="0"/>
              </a:rPr>
              <a:t>GE745 (Transformer Management Relay)</a:t>
            </a:r>
          </a:p>
          <a:p>
            <a:pPr marL="801688" lvl="1" indent="-439738"/>
            <a:r>
              <a:rPr lang="es-ES" dirty="0" smtClean="0">
                <a:latin typeface="Arial" pitchFamily="34" charset="0"/>
                <a:cs typeface="Arial" pitchFamily="34" charset="0"/>
              </a:rPr>
              <a:t>Protección de Sobrecorriente IAC 51 INVERSE STD en los lados de ALTA y BAJA </a:t>
            </a:r>
          </a:p>
          <a:p>
            <a:pPr marL="801688" lvl="1" indent="-439738"/>
            <a:r>
              <a:rPr lang="es-ES" dirty="0" smtClean="0">
                <a:latin typeface="Arial" pitchFamily="34" charset="0"/>
                <a:cs typeface="Arial" pitchFamily="34" charset="0"/>
              </a:rPr>
              <a:t>Protección Diferencial 87 (Regulación </a:t>
            </a:r>
            <a:r>
              <a:rPr lang="es-ES" dirty="0" smtClean="0">
                <a:latin typeface="Arial" pitchFamily="34" charset="0"/>
                <a:cs typeface="Arial" pitchFamily="34" charset="0"/>
              </a:rPr>
              <a:t>I%=0.05In) </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914400" y="1447800"/>
            <a:ext cx="7772400" cy="4572000"/>
          </a:xfrm>
        </p:spPr>
        <p:txBody>
          <a:bodyPr/>
          <a:lstStyle/>
          <a:p>
            <a:pPr marL="0" indent="0" algn="just">
              <a:buNone/>
            </a:pPr>
            <a:r>
              <a:rPr lang="es-EC" sz="3200" dirty="0" smtClean="0">
                <a:latin typeface="Arial" pitchFamily="34" charset="0"/>
                <a:cs typeface="Arial" pitchFamily="34" charset="0"/>
              </a:rPr>
              <a:t>Los estudios de flujo de carga y cortocircuito son analizados con detalle en los capítulos 2 y 3 de esta presentación. </a:t>
            </a:r>
            <a:endParaRPr lang="es-EC" sz="32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fontAlgn="auto">
              <a:spcAft>
                <a:spcPts val="0"/>
              </a:spcAft>
              <a:defRPr/>
            </a:pPr>
            <a:r>
              <a:rPr lang="es-ES" dirty="0"/>
              <a:t>Protección de la Subestación (Transformadores)</a:t>
            </a:r>
          </a:p>
        </p:txBody>
      </p:sp>
      <p:sp>
        <p:nvSpPr>
          <p:cNvPr id="53251" name="Rectangle 3"/>
          <p:cNvSpPr>
            <a:spLocks noGrp="1" noChangeArrowheads="1"/>
          </p:cNvSpPr>
          <p:nvPr>
            <p:ph sz="quarter" idx="1"/>
          </p:nvPr>
        </p:nvSpPr>
        <p:spPr/>
        <p:txBody>
          <a:bodyPr/>
          <a:lstStyle/>
          <a:p>
            <a:pPr marL="609600" indent="-609600">
              <a:buFontTx/>
              <a:buNone/>
            </a:pPr>
            <a:r>
              <a:rPr lang="es-ES" dirty="0" smtClean="0">
                <a:latin typeface="Arial" pitchFamily="34" charset="0"/>
                <a:cs typeface="Arial" pitchFamily="34" charset="0"/>
              </a:rPr>
              <a:t>Transformador Sector B 69/13.8 KV</a:t>
            </a:r>
          </a:p>
          <a:p>
            <a:pPr marL="609600" indent="-609600">
              <a:buFontTx/>
              <a:buNone/>
            </a:pPr>
            <a:r>
              <a:rPr lang="es-ES" dirty="0" smtClean="0">
                <a:latin typeface="Arial" pitchFamily="34" charset="0"/>
                <a:cs typeface="Arial" pitchFamily="34" charset="0"/>
              </a:rPr>
              <a:t>GE745 (Transformer Management Relay)</a:t>
            </a:r>
          </a:p>
          <a:p>
            <a:pPr marL="990600" lvl="1" indent="-533400"/>
            <a:r>
              <a:rPr lang="es-ES" dirty="0" smtClean="0">
                <a:latin typeface="Arial" pitchFamily="34" charset="0"/>
                <a:cs typeface="Arial" pitchFamily="34" charset="0"/>
              </a:rPr>
              <a:t>Protección de Sobrecorriente IAC 51 INVERSE STD en los lados de ALTA y BAJA </a:t>
            </a:r>
          </a:p>
          <a:p>
            <a:pPr marL="990600" lvl="1" indent="-533400"/>
            <a:r>
              <a:rPr lang="es-ES" dirty="0" smtClean="0">
                <a:latin typeface="Arial" pitchFamily="34" charset="0"/>
                <a:cs typeface="Arial" pitchFamily="34" charset="0"/>
              </a:rPr>
              <a:t>Protección Diferencial 87 (Regulación </a:t>
            </a:r>
            <a:r>
              <a:rPr lang="es-ES" dirty="0" smtClean="0">
                <a:latin typeface="Arial" pitchFamily="34" charset="0"/>
                <a:cs typeface="Arial" pitchFamily="34" charset="0"/>
              </a:rPr>
              <a:t>I%=0.05In)</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fontAlgn="auto">
              <a:spcAft>
                <a:spcPts val="0"/>
              </a:spcAft>
              <a:defRPr/>
            </a:pPr>
            <a:r>
              <a:rPr lang="es-ES"/>
              <a:t>Protección de la Subestación (Transformadores)</a:t>
            </a:r>
          </a:p>
        </p:txBody>
      </p:sp>
      <p:sp>
        <p:nvSpPr>
          <p:cNvPr id="54275" name="Rectangle 3"/>
          <p:cNvSpPr>
            <a:spLocks noGrp="1" noChangeArrowheads="1"/>
          </p:cNvSpPr>
          <p:nvPr>
            <p:ph sz="quarter" idx="1"/>
          </p:nvPr>
        </p:nvSpPr>
        <p:spPr/>
        <p:txBody>
          <a:bodyPr/>
          <a:lstStyle/>
          <a:p>
            <a:pPr marL="0" indent="0">
              <a:buFontTx/>
              <a:buNone/>
            </a:pPr>
            <a:r>
              <a:rPr lang="es-ES" sz="2400" dirty="0" smtClean="0">
                <a:latin typeface="Arial" pitchFamily="34" charset="0"/>
                <a:cs typeface="Arial" pitchFamily="34" charset="0"/>
              </a:rPr>
              <a:t>Transformador (1)  a EB 1 GE745                   (Transformer Management Relay)</a:t>
            </a:r>
          </a:p>
          <a:p>
            <a:pPr marL="990600" lvl="1" indent="-533400"/>
            <a:r>
              <a:rPr lang="es-ES" dirty="0" smtClean="0">
                <a:latin typeface="Arial" pitchFamily="34" charset="0"/>
                <a:cs typeface="Arial" pitchFamily="34" charset="0"/>
              </a:rPr>
              <a:t>Protección de Sobrecorriente </a:t>
            </a:r>
          </a:p>
          <a:p>
            <a:pPr marL="1371600" lvl="2" indent="-457200">
              <a:buNone/>
            </a:pPr>
            <a:r>
              <a:rPr lang="es-ES" sz="2400" dirty="0" smtClean="0">
                <a:latin typeface="Arial" pitchFamily="34" charset="0"/>
                <a:cs typeface="Arial" pitchFamily="34" charset="0"/>
              </a:rPr>
              <a:t>	Tipo de curva: IAC 51 INVERSE STD en el lado de ALTA</a:t>
            </a:r>
          </a:p>
          <a:p>
            <a:pPr marL="1371600" lvl="2" indent="-457200">
              <a:buNone/>
            </a:pPr>
            <a:r>
              <a:rPr lang="es-ES" sz="2400" dirty="0" smtClean="0">
                <a:latin typeface="Arial" pitchFamily="34" charset="0"/>
                <a:cs typeface="Arial" pitchFamily="34" charset="0"/>
              </a:rPr>
              <a:t>	Tipo de curva: MDP INVERSE en el lado de BAJA </a:t>
            </a:r>
          </a:p>
          <a:p>
            <a:pPr marL="990600" lvl="1" indent="-533400"/>
            <a:r>
              <a:rPr lang="es-ES" dirty="0" smtClean="0">
                <a:latin typeface="Arial" pitchFamily="34" charset="0"/>
                <a:cs typeface="Arial" pitchFamily="34" charset="0"/>
              </a:rPr>
              <a:t>Protección Diferencial 87 (Regulación </a:t>
            </a:r>
            <a:r>
              <a:rPr lang="es-ES" dirty="0" smtClean="0">
                <a:latin typeface="Arial" pitchFamily="34" charset="0"/>
                <a:cs typeface="Arial" pitchFamily="34" charset="0"/>
              </a:rPr>
              <a:t>I%=0.05In)</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fontAlgn="auto">
              <a:spcAft>
                <a:spcPts val="0"/>
              </a:spcAft>
              <a:defRPr/>
            </a:pPr>
            <a:r>
              <a:rPr lang="es-ES"/>
              <a:t>Protección de la Subestación (Transformadores)</a:t>
            </a:r>
          </a:p>
        </p:txBody>
      </p:sp>
      <p:sp>
        <p:nvSpPr>
          <p:cNvPr id="55299" name="Rectangle 3"/>
          <p:cNvSpPr>
            <a:spLocks noGrp="1" noChangeArrowheads="1"/>
          </p:cNvSpPr>
          <p:nvPr>
            <p:ph sz="quarter" idx="1"/>
          </p:nvPr>
        </p:nvSpPr>
        <p:spPr/>
        <p:txBody>
          <a:bodyPr/>
          <a:lstStyle/>
          <a:p>
            <a:pPr marL="0" indent="0">
              <a:lnSpc>
                <a:spcPct val="90000"/>
              </a:lnSpc>
              <a:buFontTx/>
              <a:buNone/>
            </a:pPr>
            <a:r>
              <a:rPr lang="es-ES" sz="2400" dirty="0" smtClean="0">
                <a:latin typeface="Arial" pitchFamily="34" charset="0"/>
                <a:cs typeface="Arial" pitchFamily="34" charset="0"/>
              </a:rPr>
              <a:t>Transformador (2)  a Barra 4.16 KV                             GE745 (Transformer Management Relay)</a:t>
            </a:r>
          </a:p>
          <a:p>
            <a:pPr marL="990600" lvl="1" indent="-533400">
              <a:lnSpc>
                <a:spcPct val="90000"/>
              </a:lnSpc>
            </a:pPr>
            <a:r>
              <a:rPr lang="es-ES" dirty="0" smtClean="0">
                <a:latin typeface="Arial" pitchFamily="34" charset="0"/>
                <a:cs typeface="Arial" pitchFamily="34" charset="0"/>
              </a:rPr>
              <a:t>Protección de Sobrecorriente </a:t>
            </a:r>
          </a:p>
          <a:p>
            <a:pPr marL="1371600" lvl="2" indent="-457200">
              <a:lnSpc>
                <a:spcPct val="90000"/>
              </a:lnSpc>
              <a:buNone/>
            </a:pPr>
            <a:r>
              <a:rPr lang="es-ES" sz="2400" dirty="0" smtClean="0">
                <a:latin typeface="Arial" pitchFamily="34" charset="0"/>
                <a:cs typeface="Arial" pitchFamily="34" charset="0"/>
              </a:rPr>
              <a:t>	Tipo de curva: IAC 51 INVERSE STD en el lado de ALTA</a:t>
            </a:r>
          </a:p>
          <a:p>
            <a:pPr marL="1371600" lvl="2" indent="-457200">
              <a:lnSpc>
                <a:spcPct val="90000"/>
              </a:lnSpc>
              <a:buNone/>
            </a:pPr>
            <a:r>
              <a:rPr lang="es-ES" sz="2400" dirty="0" smtClean="0">
                <a:latin typeface="Arial" pitchFamily="34" charset="0"/>
                <a:cs typeface="Arial" pitchFamily="34" charset="0"/>
              </a:rPr>
              <a:t>	Tipo de curva: MDP INVERSE en el lado de BAJA </a:t>
            </a:r>
          </a:p>
          <a:p>
            <a:pPr marL="990600" lvl="1" indent="-533400">
              <a:lnSpc>
                <a:spcPct val="90000"/>
              </a:lnSpc>
            </a:pPr>
            <a:r>
              <a:rPr lang="es-ES" dirty="0" smtClean="0">
                <a:latin typeface="Arial" pitchFamily="34" charset="0"/>
                <a:cs typeface="Arial" pitchFamily="34" charset="0"/>
              </a:rPr>
              <a:t>Protección Diferencial 87 (Regulación </a:t>
            </a:r>
            <a:r>
              <a:rPr lang="es-ES" dirty="0" smtClean="0">
                <a:latin typeface="Arial" pitchFamily="34" charset="0"/>
                <a:cs typeface="Arial" pitchFamily="34" charset="0"/>
              </a:rPr>
              <a:t>I%=0.05In)</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 smtClean="0"/>
              <a:t>Protección de Alimentadoras </a:t>
            </a:r>
          </a:p>
        </p:txBody>
      </p:sp>
      <p:sp>
        <p:nvSpPr>
          <p:cNvPr id="56323" name="Rectangle 3"/>
          <p:cNvSpPr>
            <a:spLocks noGrp="1" noChangeArrowheads="1"/>
          </p:cNvSpPr>
          <p:nvPr>
            <p:ph sz="quarter" idx="1"/>
          </p:nvPr>
        </p:nvSpPr>
        <p:spPr/>
        <p:txBody>
          <a:bodyPr/>
          <a:lstStyle/>
          <a:p>
            <a:pPr marL="609600" indent="-609600">
              <a:lnSpc>
                <a:spcPct val="90000"/>
              </a:lnSpc>
            </a:pPr>
            <a:r>
              <a:rPr lang="es-ES" sz="2400" dirty="0" smtClean="0"/>
              <a:t>Alimentadora de Sector B 13.8 </a:t>
            </a:r>
            <a:r>
              <a:rPr lang="es-ES" sz="2400" dirty="0" err="1" smtClean="0"/>
              <a:t>kv</a:t>
            </a:r>
            <a:r>
              <a:rPr lang="es-ES" sz="2400" dirty="0" smtClean="0"/>
              <a:t> a Planta de tratamiento</a:t>
            </a:r>
          </a:p>
          <a:p>
            <a:pPr marL="990600" lvl="1" indent="-533400">
              <a:lnSpc>
                <a:spcPct val="90000"/>
              </a:lnSpc>
            </a:pPr>
            <a:r>
              <a:rPr lang="es-ES" sz="2000" dirty="0" smtClean="0"/>
              <a:t>Tipo de curva: GE F-60 IAC </a:t>
            </a:r>
            <a:r>
              <a:rPr lang="es-ES" sz="2000" dirty="0" err="1" smtClean="0"/>
              <a:t>Inverse</a:t>
            </a:r>
            <a:r>
              <a:rPr lang="es-ES" sz="2000" dirty="0" smtClean="0"/>
              <a:t> </a:t>
            </a:r>
          </a:p>
          <a:p>
            <a:pPr marL="990600" lvl="1" indent="-533400">
              <a:lnSpc>
                <a:spcPct val="90000"/>
              </a:lnSpc>
            </a:pPr>
            <a:r>
              <a:rPr lang="es-ES" sz="2000" dirty="0" smtClean="0"/>
              <a:t>Transformador de corriente: 1000/5</a:t>
            </a:r>
          </a:p>
          <a:p>
            <a:pPr marL="990600" lvl="1" indent="-533400">
              <a:lnSpc>
                <a:spcPct val="90000"/>
              </a:lnSpc>
            </a:pPr>
            <a:r>
              <a:rPr lang="es-ES" sz="2000" dirty="0" err="1" smtClean="0"/>
              <a:t>Tap</a:t>
            </a:r>
            <a:r>
              <a:rPr lang="es-ES" sz="2000" dirty="0" smtClean="0"/>
              <a:t>: 2</a:t>
            </a:r>
          </a:p>
          <a:p>
            <a:pPr marL="990600" lvl="1" indent="-533400">
              <a:lnSpc>
                <a:spcPct val="90000"/>
              </a:lnSpc>
            </a:pPr>
            <a:r>
              <a:rPr lang="es-ES" sz="2000" dirty="0" smtClean="0"/>
              <a:t>TD: 0.5</a:t>
            </a:r>
          </a:p>
          <a:p>
            <a:pPr marL="609600" indent="-609600">
              <a:lnSpc>
                <a:spcPct val="90000"/>
              </a:lnSpc>
            </a:pPr>
            <a:endParaRPr lang="es-ES" sz="2400" dirty="0" smtClean="0"/>
          </a:p>
          <a:p>
            <a:pPr marL="609600" indent="-609600">
              <a:lnSpc>
                <a:spcPct val="90000"/>
              </a:lnSpc>
            </a:pPr>
            <a:r>
              <a:rPr lang="es-ES" sz="2400" dirty="0" smtClean="0"/>
              <a:t>Alimentadora de Barra de 4.16 </a:t>
            </a:r>
            <a:r>
              <a:rPr lang="es-ES" sz="2400" dirty="0" err="1" smtClean="0"/>
              <a:t>kv</a:t>
            </a:r>
            <a:r>
              <a:rPr lang="es-ES" sz="2400" dirty="0" smtClean="0"/>
              <a:t> a EB 3</a:t>
            </a:r>
          </a:p>
          <a:p>
            <a:pPr marL="990600" lvl="1" indent="-533400">
              <a:lnSpc>
                <a:spcPct val="90000"/>
              </a:lnSpc>
            </a:pPr>
            <a:r>
              <a:rPr lang="es-ES" sz="2000" dirty="0" smtClean="0"/>
              <a:t>Tipo de curva: GE-F60 IAC INVERSE</a:t>
            </a:r>
          </a:p>
          <a:p>
            <a:pPr marL="990600" lvl="1" indent="-533400">
              <a:lnSpc>
                <a:spcPct val="90000"/>
              </a:lnSpc>
            </a:pPr>
            <a:r>
              <a:rPr lang="es-ES" sz="2000" dirty="0" smtClean="0"/>
              <a:t>Transformador de corriente: 500/5</a:t>
            </a:r>
          </a:p>
          <a:p>
            <a:pPr marL="990600" lvl="1" indent="-533400">
              <a:lnSpc>
                <a:spcPct val="90000"/>
              </a:lnSpc>
            </a:pPr>
            <a:r>
              <a:rPr lang="es-ES" sz="2000" dirty="0" err="1" smtClean="0"/>
              <a:t>Tap</a:t>
            </a:r>
            <a:r>
              <a:rPr lang="es-ES" sz="2000" dirty="0" smtClean="0"/>
              <a:t>: 10</a:t>
            </a:r>
          </a:p>
          <a:p>
            <a:pPr marL="990600" lvl="1" indent="-533400">
              <a:lnSpc>
                <a:spcPct val="90000"/>
              </a:lnSpc>
            </a:pPr>
            <a:r>
              <a:rPr lang="es-ES" sz="2000" dirty="0" smtClean="0"/>
              <a:t>TD: 0.83</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ES" smtClean="0"/>
              <a:t>Protección de Alimentadoras</a:t>
            </a:r>
          </a:p>
        </p:txBody>
      </p:sp>
      <p:sp>
        <p:nvSpPr>
          <p:cNvPr id="57347" name="Rectangle 3"/>
          <p:cNvSpPr>
            <a:spLocks noGrp="1" noChangeArrowheads="1"/>
          </p:cNvSpPr>
          <p:nvPr>
            <p:ph sz="quarter" idx="1"/>
          </p:nvPr>
        </p:nvSpPr>
        <p:spPr/>
        <p:txBody>
          <a:bodyPr/>
          <a:lstStyle/>
          <a:p>
            <a:pPr marL="609600" indent="-609600"/>
            <a:r>
              <a:rPr lang="es-ES" sz="2800" smtClean="0"/>
              <a:t>Línea de Barra de 4.16 kv a EB 2</a:t>
            </a:r>
          </a:p>
          <a:p>
            <a:pPr marL="990600" lvl="1" indent="-533400"/>
            <a:r>
              <a:rPr lang="es-ES" smtClean="0"/>
              <a:t>Tipo de curva: GE-F60 IAC VERY INVERSE</a:t>
            </a:r>
          </a:p>
          <a:p>
            <a:pPr marL="990600" lvl="1" indent="-533400"/>
            <a:r>
              <a:rPr lang="es-ES" smtClean="0"/>
              <a:t>Transformador de corriente: 1000/5</a:t>
            </a:r>
          </a:p>
          <a:p>
            <a:pPr marL="990600" lvl="1" indent="-533400"/>
            <a:r>
              <a:rPr lang="es-ES" smtClean="0"/>
              <a:t>Tap: 8</a:t>
            </a:r>
          </a:p>
          <a:p>
            <a:pPr marL="990600" lvl="1" indent="-533400"/>
            <a:r>
              <a:rPr lang="es-ES" smtClean="0"/>
              <a:t>TD: 0.5</a:t>
            </a:r>
          </a:p>
          <a:p>
            <a:pPr marL="990600" lvl="1" indent="-533400">
              <a:buFontTx/>
              <a:buNone/>
            </a:pPr>
            <a:endParaRPr lang="es-ES" smtClean="0"/>
          </a:p>
          <a:p>
            <a:pPr marL="990600" lvl="1" indent="-533400"/>
            <a:r>
              <a:rPr lang="es-ES" smtClean="0"/>
              <a:t>Tipo de curva: West.ch CO-8</a:t>
            </a:r>
          </a:p>
          <a:p>
            <a:pPr marL="990600" lvl="1" indent="-533400"/>
            <a:r>
              <a:rPr lang="es-ES" smtClean="0"/>
              <a:t>Transformador de corriente: 1000/5</a:t>
            </a:r>
          </a:p>
          <a:p>
            <a:pPr marL="990600" lvl="1" indent="-533400"/>
            <a:r>
              <a:rPr lang="es-ES" smtClean="0"/>
              <a:t>Tap: 8</a:t>
            </a:r>
          </a:p>
          <a:p>
            <a:pPr marL="990600" lvl="1" indent="-533400"/>
            <a:r>
              <a:rPr lang="es-ES" smtClean="0"/>
              <a:t>TD: 0.5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850900"/>
          </a:xfrm>
        </p:spPr>
        <p:txBody>
          <a:bodyPr/>
          <a:lstStyle/>
          <a:p>
            <a:r>
              <a:rPr lang="es-ES" sz="3600" smtClean="0"/>
              <a:t>Protección de Motores</a:t>
            </a:r>
            <a:r>
              <a:rPr lang="es-ES" smtClean="0"/>
              <a:t> </a:t>
            </a:r>
          </a:p>
        </p:txBody>
      </p:sp>
      <p:sp>
        <p:nvSpPr>
          <p:cNvPr id="58371" name="Rectangle 3"/>
          <p:cNvSpPr>
            <a:spLocks noGrp="1" noChangeArrowheads="1"/>
          </p:cNvSpPr>
          <p:nvPr>
            <p:ph sz="quarter" idx="1"/>
          </p:nvPr>
        </p:nvSpPr>
        <p:spPr>
          <a:xfrm>
            <a:off x="468313" y="1341438"/>
            <a:ext cx="8229600" cy="4824412"/>
          </a:xfrm>
        </p:spPr>
        <p:txBody>
          <a:bodyPr/>
          <a:lstStyle/>
          <a:p>
            <a:pPr marL="450850" indent="-450850">
              <a:lnSpc>
                <a:spcPct val="80000"/>
              </a:lnSpc>
            </a:pPr>
            <a:r>
              <a:rPr lang="es-ES" sz="2800" dirty="0" smtClean="0"/>
              <a:t>Motores de 3000Hp (Sector A, B) GE269+ (Motor Management Relay)</a:t>
            </a:r>
          </a:p>
          <a:p>
            <a:pPr marL="892175" lvl="1" indent="-441325">
              <a:lnSpc>
                <a:spcPct val="80000"/>
              </a:lnSpc>
            </a:pPr>
            <a:r>
              <a:rPr lang="es-ES" dirty="0" smtClean="0"/>
              <a:t>Protección de Sobrecorriente MDP EXT. INVERSE </a:t>
            </a:r>
          </a:p>
          <a:p>
            <a:pPr marL="892175" lvl="1" indent="-441325">
              <a:lnSpc>
                <a:spcPct val="80000"/>
              </a:lnSpc>
            </a:pPr>
            <a:r>
              <a:rPr lang="es-ES" dirty="0" smtClean="0"/>
              <a:t>Protección Diferencial </a:t>
            </a:r>
          </a:p>
          <a:p>
            <a:pPr marL="892175" lvl="1" indent="-441325">
              <a:lnSpc>
                <a:spcPct val="80000"/>
              </a:lnSpc>
            </a:pPr>
            <a:r>
              <a:rPr lang="es-ES" dirty="0" smtClean="0"/>
              <a:t>Protección Térmica (</a:t>
            </a:r>
            <a:r>
              <a:rPr lang="es-ES" dirty="0" err="1" smtClean="0"/>
              <a:t>RTD’s</a:t>
            </a:r>
            <a:r>
              <a:rPr lang="es-ES" dirty="0" smtClean="0"/>
              <a:t>)</a:t>
            </a:r>
          </a:p>
          <a:p>
            <a:pPr marL="892175" lvl="1" indent="-441325">
              <a:lnSpc>
                <a:spcPct val="80000"/>
              </a:lnSpc>
            </a:pPr>
            <a:r>
              <a:rPr lang="es-ES" dirty="0" smtClean="0"/>
              <a:t>Protección de Bajo Voltaje (5%)</a:t>
            </a:r>
          </a:p>
          <a:p>
            <a:pPr marL="892175" lvl="1" indent="-441325">
              <a:lnSpc>
                <a:spcPct val="80000"/>
              </a:lnSpc>
            </a:pPr>
            <a:r>
              <a:rPr lang="es-ES" dirty="0" smtClean="0"/>
              <a:t>Protección contra Inversión de fases</a:t>
            </a:r>
          </a:p>
          <a:p>
            <a:pPr marL="450850" indent="-450850">
              <a:lnSpc>
                <a:spcPct val="80000"/>
              </a:lnSpc>
            </a:pPr>
            <a:r>
              <a:rPr lang="es-ES" sz="2800" dirty="0" smtClean="0"/>
              <a:t>Motores de 1250 Hp                                                           (EB1, EB3 GE269+ Motor Management Relay)</a:t>
            </a:r>
          </a:p>
          <a:p>
            <a:pPr marL="892175" lvl="1" indent="-441325">
              <a:lnSpc>
                <a:spcPct val="80000"/>
              </a:lnSpc>
            </a:pPr>
            <a:r>
              <a:rPr lang="es-ES" dirty="0" smtClean="0"/>
              <a:t>Protección de Sobrecorriente MDP EXT. IVERSE </a:t>
            </a:r>
          </a:p>
          <a:p>
            <a:pPr marL="892175" lvl="1" indent="-441325">
              <a:lnSpc>
                <a:spcPct val="80000"/>
              </a:lnSpc>
            </a:pPr>
            <a:r>
              <a:rPr lang="es-ES" dirty="0" smtClean="0"/>
              <a:t>Protección Térmica (</a:t>
            </a:r>
            <a:r>
              <a:rPr lang="es-ES" dirty="0" err="1" smtClean="0"/>
              <a:t>RTD´s</a:t>
            </a:r>
            <a:r>
              <a:rPr lang="es-ES" dirty="0" smtClean="0"/>
              <a:t>)</a:t>
            </a:r>
          </a:p>
          <a:p>
            <a:pPr marL="892175" lvl="1" indent="-441325">
              <a:lnSpc>
                <a:spcPct val="80000"/>
              </a:lnSpc>
            </a:pPr>
            <a:r>
              <a:rPr lang="es-ES" dirty="0" smtClean="0"/>
              <a:t>Protección de Bajo Voltaje (5%)</a:t>
            </a:r>
          </a:p>
          <a:p>
            <a:pPr lvl="1">
              <a:lnSpc>
                <a:spcPct val="80000"/>
              </a:lnSpc>
            </a:pPr>
            <a:endParaRPr lang="es-E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s-ES" sz="3600" dirty="0" smtClean="0"/>
              <a:t>Protección de Motores</a:t>
            </a:r>
          </a:p>
        </p:txBody>
      </p:sp>
      <p:sp>
        <p:nvSpPr>
          <p:cNvPr id="59395" name="Rectangle 3"/>
          <p:cNvSpPr>
            <a:spLocks noGrp="1" noChangeArrowheads="1"/>
          </p:cNvSpPr>
          <p:nvPr>
            <p:ph sz="quarter" idx="1"/>
          </p:nvPr>
        </p:nvSpPr>
        <p:spPr/>
        <p:txBody>
          <a:bodyPr/>
          <a:lstStyle/>
          <a:p>
            <a:pPr>
              <a:buFontTx/>
              <a:buNone/>
            </a:pPr>
            <a:r>
              <a:rPr lang="es-ES" dirty="0" smtClean="0"/>
              <a:t>	</a:t>
            </a:r>
            <a:r>
              <a:rPr lang="es-ES" sz="2400" dirty="0" smtClean="0">
                <a:latin typeface="Arial" pitchFamily="34" charset="0"/>
                <a:cs typeface="Arial" pitchFamily="34" charset="0"/>
              </a:rPr>
              <a:t>Motores de 1250 Hp (EB2)</a:t>
            </a:r>
          </a:p>
          <a:p>
            <a:pPr lvl="1"/>
            <a:r>
              <a:rPr lang="es-ES" dirty="0" smtClean="0">
                <a:latin typeface="Arial" pitchFamily="34" charset="0"/>
                <a:cs typeface="Arial" pitchFamily="34" charset="0"/>
              </a:rPr>
              <a:t>Protección Actual</a:t>
            </a:r>
          </a:p>
          <a:p>
            <a:pPr lvl="2"/>
            <a:r>
              <a:rPr lang="es-ES" sz="2400" dirty="0" smtClean="0">
                <a:latin typeface="Arial" pitchFamily="34" charset="0"/>
                <a:cs typeface="Arial" pitchFamily="34" charset="0"/>
              </a:rPr>
              <a:t>	Relé de Bajo Voltaje 27</a:t>
            </a:r>
          </a:p>
          <a:p>
            <a:pPr lvl="2"/>
            <a:r>
              <a:rPr lang="es-ES" sz="2400" dirty="0" smtClean="0">
                <a:latin typeface="Arial" pitchFamily="34" charset="0"/>
                <a:cs typeface="Arial" pitchFamily="34" charset="0"/>
              </a:rPr>
              <a:t>	Fusible GE P-210</a:t>
            </a:r>
          </a:p>
          <a:p>
            <a:pPr lvl="1"/>
            <a:r>
              <a:rPr lang="es-ES" dirty="0" smtClean="0">
                <a:latin typeface="Arial" pitchFamily="34" charset="0"/>
                <a:cs typeface="Arial" pitchFamily="34" charset="0"/>
              </a:rPr>
              <a:t>Protección Recomendada</a:t>
            </a:r>
          </a:p>
          <a:p>
            <a:pPr lvl="2"/>
            <a:r>
              <a:rPr lang="es-ES" sz="2400" dirty="0" smtClean="0">
                <a:latin typeface="Arial" pitchFamily="34" charset="0"/>
                <a:cs typeface="Arial" pitchFamily="34" charset="0"/>
              </a:rPr>
              <a:t>GE269+ (Motor Management Relay)</a:t>
            </a:r>
          </a:p>
          <a:p>
            <a:pPr lvl="2"/>
            <a:r>
              <a:rPr lang="es-ES" sz="2400" dirty="0" smtClean="0">
                <a:latin typeface="Arial" pitchFamily="34" charset="0"/>
                <a:cs typeface="Arial" pitchFamily="34" charset="0"/>
              </a:rPr>
              <a:t>Protección de Sobrecorriente MDP EXT. IVERSE </a:t>
            </a:r>
          </a:p>
          <a:p>
            <a:pPr lvl="2"/>
            <a:r>
              <a:rPr lang="es-ES" sz="2400" dirty="0" smtClean="0">
                <a:latin typeface="Arial" pitchFamily="34" charset="0"/>
                <a:cs typeface="Arial" pitchFamily="34" charset="0"/>
              </a:rPr>
              <a:t>Protección Térmica (</a:t>
            </a:r>
            <a:r>
              <a:rPr lang="es-ES" sz="2400" dirty="0" err="1" smtClean="0">
                <a:latin typeface="Arial" pitchFamily="34" charset="0"/>
                <a:cs typeface="Arial" pitchFamily="34" charset="0"/>
              </a:rPr>
              <a:t>RTD´s</a:t>
            </a:r>
            <a:r>
              <a:rPr lang="es-ES" sz="2400" dirty="0" smtClean="0">
                <a:latin typeface="Arial" pitchFamily="34" charset="0"/>
                <a:cs typeface="Arial" pitchFamily="34" charset="0"/>
              </a:rPr>
              <a:t>)</a:t>
            </a:r>
          </a:p>
          <a:p>
            <a:pPr lvl="2"/>
            <a:r>
              <a:rPr lang="es-ES" sz="2400" dirty="0" smtClean="0">
                <a:latin typeface="Arial" pitchFamily="34" charset="0"/>
                <a:cs typeface="Arial" pitchFamily="34" charset="0"/>
              </a:rPr>
              <a:t>Protección de Bajo Voltaje (5%)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22313" y="1643050"/>
            <a:ext cx="7772400" cy="1362075"/>
          </a:xfrm>
        </p:spPr>
        <p:txBody>
          <a:bodyPr/>
          <a:lstStyle/>
          <a:p>
            <a:pPr marL="838200" indent="-838200" algn="ctr"/>
            <a:r>
              <a:rPr lang="es-ES" dirty="0" smtClean="0"/>
              <a:t>Coordinación de Relés de Sobrecorriente</a:t>
            </a:r>
            <a:r>
              <a:rPr lang="es-ES" sz="4400" dirty="0" smtClean="0"/>
              <a:t> </a:t>
            </a:r>
            <a:br>
              <a:rPr lang="es-ES" sz="4400" dirty="0" smtClean="0"/>
            </a:br>
            <a:endParaRPr lang="es-E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765175"/>
            <a:ext cx="3311525" cy="2879725"/>
          </a:xfrm>
        </p:spPr>
        <p:txBody>
          <a:bodyPr/>
          <a:lstStyle/>
          <a:p>
            <a:pPr marL="838200" indent="-838200"/>
            <a:r>
              <a:rPr lang="es-ES" sz="3200" smtClean="0"/>
              <a:t>	Esquema de</a:t>
            </a:r>
            <a:br>
              <a:rPr lang="es-ES" sz="3200" smtClean="0"/>
            </a:br>
            <a:r>
              <a:rPr lang="es-ES" sz="3200" smtClean="0"/>
              <a:t>Protección Sector A</a:t>
            </a:r>
          </a:p>
        </p:txBody>
      </p:sp>
      <p:pic>
        <p:nvPicPr>
          <p:cNvPr id="61443" name="Picture 2" descr="cOORDINACION 1.bmp"/>
          <p:cNvPicPr>
            <a:picLocks noChangeAspect="1" noChangeArrowheads="1"/>
          </p:cNvPicPr>
          <p:nvPr/>
        </p:nvPicPr>
        <p:blipFill>
          <a:blip r:embed="rId3"/>
          <a:srcRect/>
          <a:stretch>
            <a:fillRect/>
          </a:stretch>
        </p:blipFill>
        <p:spPr bwMode="auto">
          <a:xfrm>
            <a:off x="4184650" y="188913"/>
            <a:ext cx="4602192" cy="6468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2386013" cy="3298825"/>
          </a:xfrm>
        </p:spPr>
        <p:txBody>
          <a:bodyPr/>
          <a:lstStyle/>
          <a:p>
            <a:r>
              <a:rPr lang="es-ES" sz="3200" dirty="0" smtClean="0"/>
              <a:t>Esquema de Protección Sector A</a:t>
            </a:r>
          </a:p>
        </p:txBody>
      </p:sp>
      <p:pic>
        <p:nvPicPr>
          <p:cNvPr id="62467" name="Picture 2"/>
          <p:cNvPicPr>
            <a:picLocks noChangeAspect="1" noChangeArrowheads="1"/>
          </p:cNvPicPr>
          <p:nvPr/>
        </p:nvPicPr>
        <p:blipFill>
          <a:blip r:embed="rId3"/>
          <a:srcRect/>
          <a:stretch>
            <a:fillRect/>
          </a:stretch>
        </p:blipFill>
        <p:spPr bwMode="auto">
          <a:xfrm>
            <a:off x="3476625" y="0"/>
            <a:ext cx="5667375" cy="651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S" sz="3200" b="1" dirty="0" smtClean="0">
                <a:latin typeface="Arial" pitchFamily="34" charset="0"/>
                <a:cs typeface="Arial" pitchFamily="34" charset="0"/>
              </a:rPr>
              <a:t>DESCRIPCION DE LAS INSTALACIONES</a:t>
            </a:r>
            <a:endParaRPr lang="es-ES" sz="3200" dirty="0">
              <a:latin typeface="Arial" pitchFamily="34" charset="0"/>
              <a:cs typeface="Arial" pitchFamily="34" charset="0"/>
            </a:endParaRPr>
          </a:p>
        </p:txBody>
      </p:sp>
      <p:sp>
        <p:nvSpPr>
          <p:cNvPr id="13314" name="Rectangle 2"/>
          <p:cNvSpPr>
            <a:spLocks noGrp="1" noChangeArrowheads="1"/>
          </p:cNvSpPr>
          <p:nvPr>
            <p:ph type="ctrTitle"/>
          </p:nvPr>
        </p:nvSpPr>
        <p:spPr>
          <a:xfrm>
            <a:off x="457200" y="1816099"/>
            <a:ext cx="8229600" cy="1470025"/>
          </a:xfrm>
        </p:spPr>
        <p:txBody>
          <a:bodyPr>
            <a:normAutofit/>
          </a:bodyPr>
          <a:lstStyle/>
          <a:p>
            <a:pPr fontAlgn="auto">
              <a:spcAft>
                <a:spcPts val="0"/>
              </a:spcAft>
              <a:defRPr/>
            </a:pPr>
            <a:r>
              <a:rPr lang="es-ES" b="1" dirty="0">
                <a:latin typeface="Arial" pitchFamily="34" charset="0"/>
                <a:cs typeface="Arial" pitchFamily="34" charset="0"/>
              </a:rPr>
              <a:t>CAPITULO  </a:t>
            </a:r>
            <a:r>
              <a:rPr lang="es-ES" b="1" dirty="0" smtClean="0">
                <a:latin typeface="Arial" pitchFamily="34" charset="0"/>
                <a:cs typeface="Arial" pitchFamily="34" charset="0"/>
              </a:rPr>
              <a:t>1</a:t>
            </a:r>
            <a:r>
              <a:rPr lang="es-ES" b="1" dirty="0"/>
              <a:t/>
            </a:r>
            <a:br>
              <a:rPr lang="es-ES" b="1" dirty="0"/>
            </a:br>
            <a:endParaRPr lang="es-E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(Sector A)</a:t>
            </a:r>
          </a:p>
        </p:txBody>
      </p:sp>
      <p:graphicFrame>
        <p:nvGraphicFramePr>
          <p:cNvPr id="77358" name="Group 558"/>
          <p:cNvGraphicFramePr>
            <a:graphicFrameLocks noGrp="1"/>
          </p:cNvGraphicFramePr>
          <p:nvPr>
            <p:ph sz="quarter" idx="1"/>
          </p:nvPr>
        </p:nvGraphicFramePr>
        <p:xfrm>
          <a:off x="468313" y="2060575"/>
          <a:ext cx="8424862" cy="1728788"/>
        </p:xfrm>
        <a:graphic>
          <a:graphicData uri="http://schemas.openxmlformats.org/drawingml/2006/table">
            <a:tbl>
              <a:tblPr/>
              <a:tblGrid>
                <a:gridCol w="619125"/>
                <a:gridCol w="1122362"/>
                <a:gridCol w="1182688"/>
                <a:gridCol w="765175"/>
                <a:gridCol w="915987"/>
                <a:gridCol w="763588"/>
                <a:gridCol w="763587"/>
                <a:gridCol w="765175"/>
                <a:gridCol w="762000"/>
                <a:gridCol w="765175"/>
              </a:tblGrid>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A 13.8kv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Motores 3000 hp</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MDP EXT INVERSE</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663</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8750</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2.1</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Transf.69 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A 13.8kv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1500/5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IAC- 51 INV. STD</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498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5750</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0.27</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7359" name="Group 559"/>
          <p:cNvGraphicFramePr>
            <a:graphicFrameLocks noGrp="1"/>
          </p:cNvGraphicFramePr>
          <p:nvPr>
            <p:ph sz="quarter" idx="2"/>
          </p:nvPr>
        </p:nvGraphicFramePr>
        <p:xfrm>
          <a:off x="468313" y="4581525"/>
          <a:ext cx="8459787" cy="1583055"/>
        </p:xfrm>
        <a:graphic>
          <a:graphicData uri="http://schemas.openxmlformats.org/drawingml/2006/table">
            <a:tbl>
              <a:tblPr/>
              <a:tblGrid>
                <a:gridCol w="638175"/>
                <a:gridCol w="931862"/>
                <a:gridCol w="1220788"/>
                <a:gridCol w="787400"/>
                <a:gridCol w="944562"/>
                <a:gridCol w="787400"/>
                <a:gridCol w="787400"/>
                <a:gridCol w="788988"/>
                <a:gridCol w="784225"/>
                <a:gridCol w="788987"/>
              </a:tblGrid>
              <a:tr h="485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A 13.8kv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1500/5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IAC- 51 INV. STD</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498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5500</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0.8</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0.27</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Barra de 69</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Transf.69 kv</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1062</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1245.47</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0.8 </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0.7</a:t>
                      </a:r>
                      <a:endParaRPr kumimoji="0" lang="es-ES" sz="1000" b="0"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83" name="Rectangle 150"/>
          <p:cNvSpPr>
            <a:spLocks noChangeArrowheads="1"/>
          </p:cNvSpPr>
          <p:nvPr/>
        </p:nvSpPr>
        <p:spPr bwMode="auto">
          <a:xfrm>
            <a:off x="2484438" y="1557338"/>
            <a:ext cx="4337050" cy="366712"/>
          </a:xfrm>
          <a:prstGeom prst="rect">
            <a:avLst/>
          </a:prstGeom>
          <a:noFill/>
          <a:ln w="9525">
            <a:noFill/>
            <a:miter lim="800000"/>
            <a:headEnd/>
            <a:tailEnd/>
          </a:ln>
        </p:spPr>
        <p:txBody>
          <a:bodyPr wrap="none" anchor="ctr">
            <a:spAutoFit/>
          </a:bodyPr>
          <a:lstStyle/>
          <a:p>
            <a:r>
              <a:rPr lang="es-ES"/>
              <a:t>Protección de Motor 3000 HP (Sector A) </a:t>
            </a:r>
          </a:p>
        </p:txBody>
      </p:sp>
      <p:sp>
        <p:nvSpPr>
          <p:cNvPr id="63584" name="Rectangle 151"/>
          <p:cNvSpPr>
            <a:spLocks noChangeArrowheads="1"/>
          </p:cNvSpPr>
          <p:nvPr/>
        </p:nvSpPr>
        <p:spPr bwMode="auto">
          <a:xfrm>
            <a:off x="1908175" y="4005263"/>
            <a:ext cx="5365750" cy="366712"/>
          </a:xfrm>
          <a:prstGeom prst="rect">
            <a:avLst/>
          </a:prstGeom>
          <a:noFill/>
          <a:ln w="9525">
            <a:noFill/>
            <a:miter lim="800000"/>
            <a:headEnd/>
            <a:tailEnd/>
          </a:ln>
        </p:spPr>
        <p:txBody>
          <a:bodyPr wrap="none" anchor="ctr">
            <a:spAutoFit/>
          </a:bodyPr>
          <a:lstStyle/>
          <a:p>
            <a:r>
              <a:rPr lang="es-ES"/>
              <a:t>Protección Transformador 12.5/16 MVA (Sector A)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1" name="Rectangle 101"/>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(Sector A)</a:t>
            </a:r>
          </a:p>
        </p:txBody>
      </p:sp>
      <p:graphicFrame>
        <p:nvGraphicFramePr>
          <p:cNvPr id="82035" name="Group 115"/>
          <p:cNvGraphicFramePr>
            <a:graphicFrameLocks noGrp="1"/>
          </p:cNvGraphicFramePr>
          <p:nvPr>
            <p:ph type="tbl" idx="1"/>
          </p:nvPr>
        </p:nvGraphicFramePr>
        <p:xfrm>
          <a:off x="323850" y="3284538"/>
          <a:ext cx="8640763" cy="1223963"/>
        </p:xfrm>
        <a:graphic>
          <a:graphicData uri="http://schemas.openxmlformats.org/drawingml/2006/table">
            <a:tbl>
              <a:tblPr/>
              <a:tblGrid>
                <a:gridCol w="728663"/>
                <a:gridCol w="833437"/>
                <a:gridCol w="903288"/>
                <a:gridCol w="695325"/>
                <a:gridCol w="1490662"/>
                <a:gridCol w="731838"/>
                <a:gridCol w="831850"/>
                <a:gridCol w="695325"/>
                <a:gridCol w="833437"/>
                <a:gridCol w="896938"/>
              </a:tblGrid>
              <a:tr h="509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Barra de 69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1062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3000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 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0.8 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Narrow" pitchFamily="34" charset="0"/>
                          <a:cs typeface="Times New Roman" pitchFamily="18" charset="0"/>
                        </a:rPr>
                        <a:t>0.35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00113" y="2060575"/>
            <a:ext cx="2592387" cy="1584325"/>
          </a:xfrm>
        </p:spPr>
        <p:txBody>
          <a:bodyPr/>
          <a:lstStyle/>
          <a:p>
            <a:r>
              <a:rPr lang="es-ES" sz="2800" dirty="0" smtClean="0"/>
              <a:t>Esquema de  Protección Sector B</a:t>
            </a:r>
          </a:p>
        </p:txBody>
      </p:sp>
      <p:pic>
        <p:nvPicPr>
          <p:cNvPr id="65539" name="Picture 8" descr="COORDINACION1.bmp"/>
          <p:cNvPicPr>
            <a:picLocks noChangeAspect="1" noChangeArrowheads="1"/>
          </p:cNvPicPr>
          <p:nvPr/>
        </p:nvPicPr>
        <p:blipFill>
          <a:blip r:embed="rId3"/>
          <a:srcRect/>
          <a:stretch>
            <a:fillRect/>
          </a:stretch>
        </p:blipFill>
        <p:spPr bwMode="auto">
          <a:xfrm>
            <a:off x="3643306" y="71438"/>
            <a:ext cx="5148262" cy="664371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3"/>
          <a:srcRect/>
          <a:stretch>
            <a:fillRect/>
          </a:stretch>
        </p:blipFill>
        <p:spPr bwMode="auto">
          <a:xfrm>
            <a:off x="2195513" y="0"/>
            <a:ext cx="5472112"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(Sector B)</a:t>
            </a:r>
          </a:p>
        </p:txBody>
      </p:sp>
      <p:graphicFrame>
        <p:nvGraphicFramePr>
          <p:cNvPr id="88369" name="Group 305"/>
          <p:cNvGraphicFramePr>
            <a:graphicFrameLocks noGrp="1"/>
          </p:cNvGraphicFramePr>
          <p:nvPr>
            <p:ph sz="quarter" idx="1"/>
          </p:nvPr>
        </p:nvGraphicFramePr>
        <p:xfrm>
          <a:off x="250825" y="2090738"/>
          <a:ext cx="8712200" cy="1341120"/>
        </p:xfrm>
        <a:graphic>
          <a:graphicData uri="http://schemas.openxmlformats.org/drawingml/2006/table">
            <a:tbl>
              <a:tblPr/>
              <a:tblGrid>
                <a:gridCol w="781050"/>
                <a:gridCol w="1485900"/>
                <a:gridCol w="1373188"/>
                <a:gridCol w="750887"/>
                <a:gridCol w="1131888"/>
                <a:gridCol w="739775"/>
                <a:gridCol w="750887"/>
                <a:gridCol w="493713"/>
                <a:gridCol w="393700"/>
                <a:gridCol w="811212"/>
              </a:tblGrid>
              <a:tr h="260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 sz="10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sector B 13.8kv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Motores 3000 hp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MDP EXT. INVERSE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663</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8750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2.1 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0.19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Transf.69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sector B 13.8kv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1500/5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 51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498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4779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0.9 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0.29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8377" name="Group 313"/>
          <p:cNvGraphicFramePr>
            <a:graphicFrameLocks noGrp="1"/>
          </p:cNvGraphicFramePr>
          <p:nvPr>
            <p:ph sz="quarter" idx="2"/>
          </p:nvPr>
        </p:nvGraphicFramePr>
        <p:xfrm>
          <a:off x="250825" y="4224338"/>
          <a:ext cx="8820150" cy="1510665"/>
        </p:xfrm>
        <a:graphic>
          <a:graphicData uri="http://schemas.openxmlformats.org/drawingml/2006/table">
            <a:tbl>
              <a:tblPr/>
              <a:tblGrid>
                <a:gridCol w="849313"/>
                <a:gridCol w="1446212"/>
                <a:gridCol w="1390650"/>
                <a:gridCol w="847725"/>
                <a:gridCol w="1139825"/>
                <a:gridCol w="768350"/>
                <a:gridCol w="765175"/>
                <a:gridCol w="538163"/>
                <a:gridCol w="382587"/>
                <a:gridCol w="692150"/>
              </a:tblGrid>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Transf.69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sector B 13.8kv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1500/5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 51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498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5513</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0.9 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0.27</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69 kv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Transf.69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 51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1062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3000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0.8 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0.7</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79" name="Rectangle 314"/>
          <p:cNvSpPr>
            <a:spLocks noChangeArrowheads="1"/>
          </p:cNvSpPr>
          <p:nvPr/>
        </p:nvSpPr>
        <p:spPr bwMode="auto">
          <a:xfrm>
            <a:off x="2411413" y="1628775"/>
            <a:ext cx="4337050" cy="366713"/>
          </a:xfrm>
          <a:prstGeom prst="rect">
            <a:avLst/>
          </a:prstGeom>
          <a:noFill/>
          <a:ln w="9525">
            <a:noFill/>
            <a:miter lim="800000"/>
            <a:headEnd/>
            <a:tailEnd/>
          </a:ln>
        </p:spPr>
        <p:txBody>
          <a:bodyPr wrap="none" anchor="ctr">
            <a:spAutoFit/>
          </a:bodyPr>
          <a:lstStyle/>
          <a:p>
            <a:r>
              <a:rPr lang="es-ES"/>
              <a:t>Protección de Motor 3000 HP (Sector B) </a:t>
            </a:r>
          </a:p>
        </p:txBody>
      </p:sp>
      <p:sp>
        <p:nvSpPr>
          <p:cNvPr id="67680" name="Rectangle 315"/>
          <p:cNvSpPr>
            <a:spLocks noChangeArrowheads="1"/>
          </p:cNvSpPr>
          <p:nvPr/>
        </p:nvSpPr>
        <p:spPr bwMode="auto">
          <a:xfrm>
            <a:off x="1908175" y="3573463"/>
            <a:ext cx="5365750" cy="366712"/>
          </a:xfrm>
          <a:prstGeom prst="rect">
            <a:avLst/>
          </a:prstGeom>
          <a:noFill/>
          <a:ln w="9525">
            <a:noFill/>
            <a:miter lim="800000"/>
            <a:headEnd/>
            <a:tailEnd/>
          </a:ln>
        </p:spPr>
        <p:txBody>
          <a:bodyPr wrap="none" anchor="ctr">
            <a:spAutoFit/>
          </a:bodyPr>
          <a:lstStyle/>
          <a:p>
            <a:r>
              <a:rPr lang="es-ES"/>
              <a:t>Protección Transformador 12.5/16 MVA (Sector B)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(Sector B)</a:t>
            </a:r>
          </a:p>
        </p:txBody>
      </p:sp>
      <p:graphicFrame>
        <p:nvGraphicFramePr>
          <p:cNvPr id="89214" name="Group 126"/>
          <p:cNvGraphicFramePr>
            <a:graphicFrameLocks noGrp="1"/>
          </p:cNvGraphicFramePr>
          <p:nvPr>
            <p:ph type="tbl" idx="1"/>
          </p:nvPr>
        </p:nvGraphicFramePr>
        <p:xfrm>
          <a:off x="179388" y="3138488"/>
          <a:ext cx="8785225" cy="965201"/>
        </p:xfrm>
        <a:graphic>
          <a:graphicData uri="http://schemas.openxmlformats.org/drawingml/2006/table">
            <a:tbl>
              <a:tblPr/>
              <a:tblGrid>
                <a:gridCol w="847725"/>
                <a:gridCol w="1438275"/>
                <a:gridCol w="1098550"/>
                <a:gridCol w="720725"/>
                <a:gridCol w="1511300"/>
                <a:gridCol w="698500"/>
                <a:gridCol w="741362"/>
                <a:gridCol w="504825"/>
                <a:gridCol w="376238"/>
                <a:gridCol w="847725"/>
              </a:tblGrid>
              <a:tr h="519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69 kv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Transf.69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 51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1062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3000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0.8 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0.30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46" name="Rectangle 127"/>
          <p:cNvSpPr>
            <a:spLocks noChangeArrowheads="1"/>
          </p:cNvSpPr>
          <p:nvPr/>
        </p:nvSpPr>
        <p:spPr bwMode="auto">
          <a:xfrm>
            <a:off x="2771775" y="2420938"/>
            <a:ext cx="3625850" cy="366712"/>
          </a:xfrm>
          <a:prstGeom prst="rect">
            <a:avLst/>
          </a:prstGeom>
          <a:noFill/>
          <a:ln w="9525">
            <a:noFill/>
            <a:miter lim="800000"/>
            <a:headEnd/>
            <a:tailEnd/>
          </a:ln>
        </p:spPr>
        <p:txBody>
          <a:bodyPr wrap="none" anchor="ctr">
            <a:spAutoFit/>
          </a:bodyPr>
          <a:lstStyle/>
          <a:p>
            <a:r>
              <a:rPr lang="es-ES"/>
              <a:t>Protección Barra 69Kv (Sector B)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1484313"/>
            <a:ext cx="2124075" cy="3082925"/>
          </a:xfrm>
        </p:spPr>
        <p:txBody>
          <a:bodyPr/>
          <a:lstStyle/>
          <a:p>
            <a:r>
              <a:rPr lang="es-ES" sz="2800" smtClean="0"/>
              <a:t>Esquema de Protección de Planta de Tratamiento</a:t>
            </a:r>
            <a:r>
              <a:rPr lang="es-ES" smtClean="0"/>
              <a:t> </a:t>
            </a:r>
          </a:p>
        </p:txBody>
      </p:sp>
      <p:pic>
        <p:nvPicPr>
          <p:cNvPr id="69635" name="Picture 10" descr="COORDINACION1.bmp"/>
          <p:cNvPicPr>
            <a:picLocks noChangeAspect="1" noChangeArrowheads="1"/>
          </p:cNvPicPr>
          <p:nvPr/>
        </p:nvPicPr>
        <p:blipFill>
          <a:blip r:embed="rId3"/>
          <a:srcRect/>
          <a:stretch>
            <a:fillRect/>
          </a:stretch>
        </p:blipFill>
        <p:spPr bwMode="auto">
          <a:xfrm>
            <a:off x="3929058" y="87508"/>
            <a:ext cx="4292624" cy="662764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srcRect/>
          <a:stretch>
            <a:fillRect/>
          </a:stretch>
        </p:blipFill>
        <p:spPr bwMode="auto">
          <a:xfrm>
            <a:off x="2051050" y="0"/>
            <a:ext cx="5511800" cy="6858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(Planta de Tratamiento)</a:t>
            </a:r>
            <a:r>
              <a:rPr lang="es-ES" dirty="0"/>
              <a:t> </a:t>
            </a:r>
          </a:p>
        </p:txBody>
      </p:sp>
      <p:graphicFrame>
        <p:nvGraphicFramePr>
          <p:cNvPr id="92475" name="Group 315"/>
          <p:cNvGraphicFramePr>
            <a:graphicFrameLocks noGrp="1"/>
          </p:cNvGraphicFramePr>
          <p:nvPr>
            <p:ph sz="quarter" idx="1"/>
          </p:nvPr>
        </p:nvGraphicFramePr>
        <p:xfrm>
          <a:off x="142875" y="2681288"/>
          <a:ext cx="8893175" cy="1108076"/>
        </p:xfrm>
        <a:graphic>
          <a:graphicData uri="http://schemas.openxmlformats.org/drawingml/2006/table">
            <a:tbl>
              <a:tblPr/>
              <a:tblGrid>
                <a:gridCol w="838200"/>
                <a:gridCol w="1238250"/>
                <a:gridCol w="1200150"/>
                <a:gridCol w="576263"/>
                <a:gridCol w="1296987"/>
                <a:gridCol w="792163"/>
                <a:gridCol w="863600"/>
                <a:gridCol w="647700"/>
                <a:gridCol w="601662"/>
                <a:gridCol w="838200"/>
              </a:tblGrid>
              <a:tr h="292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B 13.8kv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Planta de tratamiento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F60 IAC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1327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10174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0.5 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B 13.8kv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1500/5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498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6174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0.9 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2476" name="Group 316"/>
          <p:cNvGraphicFramePr>
            <a:graphicFrameLocks noGrp="1"/>
          </p:cNvGraphicFramePr>
          <p:nvPr>
            <p:ph sz="quarter" idx="2"/>
          </p:nvPr>
        </p:nvGraphicFramePr>
        <p:xfrm>
          <a:off x="169863" y="4822825"/>
          <a:ext cx="8794750" cy="1343026"/>
        </p:xfrm>
        <a:graphic>
          <a:graphicData uri="http://schemas.openxmlformats.org/drawingml/2006/table">
            <a:tbl>
              <a:tblPr/>
              <a:tblGrid>
                <a:gridCol w="822325"/>
                <a:gridCol w="1203325"/>
                <a:gridCol w="1223962"/>
                <a:gridCol w="576263"/>
                <a:gridCol w="1296987"/>
                <a:gridCol w="792163"/>
                <a:gridCol w="863600"/>
                <a:gridCol w="647700"/>
                <a:gridCol w="576262"/>
                <a:gridCol w="792163"/>
              </a:tblGrid>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sector B 13.8kv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1500/5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498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6245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0.9 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663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1243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0.8 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0.66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775" name="Rectangle 317"/>
          <p:cNvSpPr>
            <a:spLocks noChangeArrowheads="1"/>
          </p:cNvSpPr>
          <p:nvPr/>
        </p:nvSpPr>
        <p:spPr bwMode="auto">
          <a:xfrm>
            <a:off x="2441575" y="2054225"/>
            <a:ext cx="4260850" cy="366713"/>
          </a:xfrm>
          <a:prstGeom prst="rect">
            <a:avLst/>
          </a:prstGeom>
          <a:noFill/>
          <a:ln w="9525">
            <a:noFill/>
            <a:miter lim="800000"/>
            <a:headEnd/>
            <a:tailEnd/>
          </a:ln>
        </p:spPr>
        <p:txBody>
          <a:bodyPr wrap="none" anchor="ctr">
            <a:spAutoFit/>
          </a:bodyPr>
          <a:lstStyle/>
          <a:p>
            <a:r>
              <a:rPr lang="es-ES"/>
              <a:t>Protección Barra Planta de Tratamiento </a:t>
            </a:r>
          </a:p>
        </p:txBody>
      </p:sp>
      <p:sp>
        <p:nvSpPr>
          <p:cNvPr id="71776" name="Rectangle 318"/>
          <p:cNvSpPr>
            <a:spLocks noChangeArrowheads="1"/>
          </p:cNvSpPr>
          <p:nvPr/>
        </p:nvSpPr>
        <p:spPr bwMode="auto">
          <a:xfrm>
            <a:off x="1889125" y="4214813"/>
            <a:ext cx="5365750" cy="366712"/>
          </a:xfrm>
          <a:prstGeom prst="rect">
            <a:avLst/>
          </a:prstGeom>
          <a:noFill/>
          <a:ln w="9525">
            <a:noFill/>
            <a:miter lim="800000"/>
            <a:headEnd/>
            <a:tailEnd/>
          </a:ln>
        </p:spPr>
        <p:txBody>
          <a:bodyPr wrap="none" anchor="ctr">
            <a:spAutoFit/>
          </a:bodyPr>
          <a:lstStyle/>
          <a:p>
            <a:r>
              <a:rPr lang="es-ES"/>
              <a:t>Protección Transformador 12.5/16 MVA (Sector B)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(Planta de Tratamiento)</a:t>
            </a:r>
          </a:p>
        </p:txBody>
      </p:sp>
      <p:graphicFrame>
        <p:nvGraphicFramePr>
          <p:cNvPr id="93293" name="Group 109"/>
          <p:cNvGraphicFramePr>
            <a:graphicFrameLocks noGrp="1"/>
          </p:cNvGraphicFramePr>
          <p:nvPr>
            <p:ph type="tbl" idx="1"/>
          </p:nvPr>
        </p:nvGraphicFramePr>
        <p:xfrm>
          <a:off x="107950" y="3471863"/>
          <a:ext cx="8856663" cy="1036638"/>
        </p:xfrm>
        <a:graphic>
          <a:graphicData uri="http://schemas.openxmlformats.org/drawingml/2006/table">
            <a:tbl>
              <a:tblPr/>
              <a:tblGrid>
                <a:gridCol w="866775"/>
                <a:gridCol w="1149350"/>
                <a:gridCol w="1079500"/>
                <a:gridCol w="647700"/>
                <a:gridCol w="1368425"/>
                <a:gridCol w="792163"/>
                <a:gridCol w="936625"/>
                <a:gridCol w="576262"/>
                <a:gridCol w="719138"/>
                <a:gridCol w="720725"/>
              </a:tblGrid>
              <a:tr h="519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663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4276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0.8 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0.30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742" name="Rectangle 110"/>
          <p:cNvSpPr>
            <a:spLocks noChangeArrowheads="1"/>
          </p:cNvSpPr>
          <p:nvPr/>
        </p:nvSpPr>
        <p:spPr bwMode="auto">
          <a:xfrm>
            <a:off x="2727325" y="2774950"/>
            <a:ext cx="3689350" cy="366713"/>
          </a:xfrm>
          <a:prstGeom prst="rect">
            <a:avLst/>
          </a:prstGeom>
          <a:noFill/>
          <a:ln w="9525">
            <a:noFill/>
            <a:miter lim="800000"/>
            <a:headEnd/>
            <a:tailEnd/>
          </a:ln>
        </p:spPr>
        <p:txBody>
          <a:bodyPr wrap="none" anchor="ctr">
            <a:spAutoFit/>
          </a:bodyPr>
          <a:lstStyle/>
          <a:p>
            <a:r>
              <a:rPr lang="es-ES"/>
              <a:t>Protección Barra 69 Kv (Sector 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r>
              <a:rPr lang="es-ES" dirty="0"/>
              <a:t> </a:t>
            </a:r>
          </a:p>
        </p:txBody>
      </p:sp>
      <p:sp>
        <p:nvSpPr>
          <p:cNvPr id="12291" name="Rectangle 3"/>
          <p:cNvSpPr>
            <a:spLocks noGrp="1" noChangeArrowheads="1"/>
          </p:cNvSpPr>
          <p:nvPr>
            <p:ph sz="quarter" idx="1"/>
          </p:nvPr>
        </p:nvSpPr>
        <p:spPr/>
        <p:txBody>
          <a:bodyPr/>
          <a:lstStyle/>
          <a:p>
            <a:pPr marL="0" indent="0" algn="just">
              <a:buFontTx/>
              <a:buNone/>
            </a:pPr>
            <a:r>
              <a:rPr lang="es-ES" dirty="0" smtClean="0">
                <a:latin typeface="Arial" pitchFamily="34" charset="0"/>
                <a:cs typeface="Arial" pitchFamily="34" charset="0"/>
              </a:rPr>
              <a:t>La subestación es alimentada por una línea de transmisión aérea de 69 KV que arranca desde la salida #72 de la subestación Pascuales con conductor tipo LINNET 336.4 MCM y cuya longitud aproximada es de 10 Km, en simple terna, pasa por la subestación La Toma, y continúa hasta Daule.</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9750" y="1125538"/>
            <a:ext cx="2879725" cy="2159000"/>
          </a:xfrm>
        </p:spPr>
        <p:txBody>
          <a:bodyPr>
            <a:normAutofit fontScale="90000"/>
          </a:bodyPr>
          <a:lstStyle/>
          <a:p>
            <a:pPr marL="838200" indent="-838200" fontAlgn="auto">
              <a:spcAft>
                <a:spcPts val="0"/>
              </a:spcAft>
              <a:defRPr/>
            </a:pPr>
            <a:r>
              <a:rPr lang="es-ES" sz="2800"/>
              <a:t>	Esquema de Protección Estación de Bombeo1 (EB1)</a:t>
            </a:r>
          </a:p>
        </p:txBody>
      </p:sp>
      <p:pic>
        <p:nvPicPr>
          <p:cNvPr id="73731" name="Picture 11" descr="COORDINACION 1.bmp"/>
          <p:cNvPicPr>
            <a:picLocks noChangeAspect="1" noChangeArrowheads="1"/>
          </p:cNvPicPr>
          <p:nvPr/>
        </p:nvPicPr>
        <p:blipFill>
          <a:blip r:embed="rId3"/>
          <a:srcRect/>
          <a:stretch>
            <a:fillRect/>
          </a:stretch>
        </p:blipFill>
        <p:spPr bwMode="auto">
          <a:xfrm>
            <a:off x="3500430" y="142852"/>
            <a:ext cx="5175664" cy="6572272"/>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p:cNvPicPr>
            <a:picLocks noChangeAspect="1" noChangeArrowheads="1"/>
          </p:cNvPicPr>
          <p:nvPr/>
        </p:nvPicPr>
        <p:blipFill>
          <a:blip r:embed="rId3"/>
          <a:srcRect/>
          <a:stretch>
            <a:fillRect/>
          </a:stretch>
        </p:blipFill>
        <p:spPr bwMode="auto">
          <a:xfrm>
            <a:off x="2268538" y="0"/>
            <a:ext cx="539115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(EB1)</a:t>
            </a:r>
            <a:r>
              <a:rPr lang="es-ES" dirty="0"/>
              <a:t> </a:t>
            </a:r>
          </a:p>
        </p:txBody>
      </p:sp>
      <p:graphicFrame>
        <p:nvGraphicFramePr>
          <p:cNvPr id="96557" name="Group 301"/>
          <p:cNvGraphicFramePr>
            <a:graphicFrameLocks noGrp="1"/>
          </p:cNvGraphicFramePr>
          <p:nvPr>
            <p:ph sz="quarter" idx="1"/>
          </p:nvPr>
        </p:nvGraphicFramePr>
        <p:xfrm>
          <a:off x="107950" y="2536825"/>
          <a:ext cx="8856663" cy="1036638"/>
        </p:xfrm>
        <a:graphic>
          <a:graphicData uri="http://schemas.openxmlformats.org/drawingml/2006/table">
            <a:tbl>
              <a:tblPr/>
              <a:tblGrid>
                <a:gridCol w="762000"/>
                <a:gridCol w="965200"/>
                <a:gridCol w="1296988"/>
                <a:gridCol w="792162"/>
                <a:gridCol w="1439863"/>
                <a:gridCol w="720725"/>
                <a:gridCol w="863600"/>
                <a:gridCol w="647700"/>
                <a:gridCol w="647700"/>
                <a:gridCol w="720725"/>
              </a:tblGrid>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Motores 1250 hp (EB1)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MDP EXT.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796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10 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GE MDP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1200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10500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0.7 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6567" name="Group 311"/>
          <p:cNvGraphicFramePr>
            <a:graphicFrameLocks noGrp="1"/>
          </p:cNvGraphicFramePr>
          <p:nvPr>
            <p:ph sz="quarter" idx="2"/>
          </p:nvPr>
        </p:nvGraphicFramePr>
        <p:xfrm>
          <a:off x="179388" y="4706938"/>
          <a:ext cx="8856662" cy="1098551"/>
        </p:xfrm>
        <a:graphic>
          <a:graphicData uri="http://schemas.openxmlformats.org/drawingml/2006/table">
            <a:tbl>
              <a:tblPr/>
              <a:tblGrid>
                <a:gridCol w="720725"/>
                <a:gridCol w="935037"/>
                <a:gridCol w="1296988"/>
                <a:gridCol w="792162"/>
                <a:gridCol w="1439863"/>
                <a:gridCol w="720725"/>
                <a:gridCol w="863600"/>
                <a:gridCol w="647700"/>
                <a:gridCol w="647700"/>
                <a:gridCol w="792162"/>
              </a:tblGrid>
              <a:tr h="366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GE MDP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1200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28000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0.7 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0.17</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120/5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14400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5871" name="Rectangle 312"/>
          <p:cNvSpPr>
            <a:spLocks noChangeArrowheads="1"/>
          </p:cNvSpPr>
          <p:nvPr/>
        </p:nvSpPr>
        <p:spPr bwMode="auto">
          <a:xfrm>
            <a:off x="2625725" y="4141788"/>
            <a:ext cx="4044950" cy="366712"/>
          </a:xfrm>
          <a:prstGeom prst="rect">
            <a:avLst/>
          </a:prstGeom>
          <a:noFill/>
          <a:ln w="9525">
            <a:noFill/>
            <a:miter lim="800000"/>
            <a:headEnd/>
            <a:tailEnd/>
          </a:ln>
        </p:spPr>
        <p:txBody>
          <a:bodyPr wrap="none" anchor="ctr">
            <a:spAutoFit/>
          </a:bodyPr>
          <a:lstStyle/>
          <a:p>
            <a:r>
              <a:rPr lang="es-ES"/>
              <a:t>Protección de Transformador 1 (EB1) </a:t>
            </a:r>
          </a:p>
        </p:txBody>
      </p:sp>
      <p:sp>
        <p:nvSpPr>
          <p:cNvPr id="75872" name="Rectangle 313"/>
          <p:cNvSpPr>
            <a:spLocks noChangeArrowheads="1"/>
          </p:cNvSpPr>
          <p:nvPr/>
        </p:nvSpPr>
        <p:spPr bwMode="auto">
          <a:xfrm>
            <a:off x="2625725" y="1989138"/>
            <a:ext cx="3892550" cy="366712"/>
          </a:xfrm>
          <a:prstGeom prst="rect">
            <a:avLst/>
          </a:prstGeom>
          <a:noFill/>
          <a:ln w="9525">
            <a:noFill/>
            <a:miter lim="800000"/>
            <a:headEnd/>
            <a:tailEnd/>
          </a:ln>
        </p:spPr>
        <p:txBody>
          <a:bodyPr wrap="none" anchor="ctr">
            <a:spAutoFit/>
          </a:bodyPr>
          <a:lstStyle/>
          <a:p>
            <a:r>
              <a:rPr lang="es-ES"/>
              <a:t>Protección de Motor 1250 HP (EB1)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(EB1)</a:t>
            </a:r>
          </a:p>
        </p:txBody>
      </p:sp>
      <p:graphicFrame>
        <p:nvGraphicFramePr>
          <p:cNvPr id="97395" name="Group 115"/>
          <p:cNvGraphicFramePr>
            <a:graphicFrameLocks noGrp="1"/>
          </p:cNvGraphicFramePr>
          <p:nvPr>
            <p:ph type="tbl" idx="1"/>
          </p:nvPr>
        </p:nvGraphicFramePr>
        <p:xfrm>
          <a:off x="107950" y="3471863"/>
          <a:ext cx="8856663" cy="965200"/>
        </p:xfrm>
        <a:graphic>
          <a:graphicData uri="http://schemas.openxmlformats.org/drawingml/2006/table">
            <a:tbl>
              <a:tblPr/>
              <a:tblGrid>
                <a:gridCol w="719138"/>
                <a:gridCol w="1223962"/>
                <a:gridCol w="1081088"/>
                <a:gridCol w="719137"/>
                <a:gridCol w="1512888"/>
                <a:gridCol w="720725"/>
                <a:gridCol w="863600"/>
                <a:gridCol w="647700"/>
                <a:gridCol w="647700"/>
                <a:gridCol w="720725"/>
              </a:tblGrid>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 (1)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120/5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4276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0.38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6838" name="Rectangle 116"/>
          <p:cNvSpPr>
            <a:spLocks noChangeArrowheads="1"/>
          </p:cNvSpPr>
          <p:nvPr/>
        </p:nvSpPr>
        <p:spPr bwMode="auto">
          <a:xfrm>
            <a:off x="2949575" y="2990850"/>
            <a:ext cx="3244850" cy="366713"/>
          </a:xfrm>
          <a:prstGeom prst="rect">
            <a:avLst/>
          </a:prstGeom>
          <a:noFill/>
          <a:ln w="9525">
            <a:noFill/>
            <a:miter lim="800000"/>
            <a:headEnd/>
            <a:tailEnd/>
          </a:ln>
        </p:spPr>
        <p:txBody>
          <a:bodyPr wrap="none" anchor="ctr">
            <a:spAutoFit/>
          </a:bodyPr>
          <a:lstStyle/>
          <a:p>
            <a:r>
              <a:rPr lang="es-ES"/>
              <a:t>Protección Barra 69 Kv (EB1)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5288" y="2133600"/>
            <a:ext cx="2386012" cy="2290763"/>
          </a:xfrm>
        </p:spPr>
        <p:txBody>
          <a:bodyPr>
            <a:normAutofit fontScale="90000"/>
          </a:bodyPr>
          <a:lstStyle/>
          <a:p>
            <a:pPr fontAlgn="auto">
              <a:spcAft>
                <a:spcPts val="0"/>
              </a:spcAft>
              <a:defRPr/>
            </a:pPr>
            <a:r>
              <a:rPr lang="es-ES" sz="2800"/>
              <a:t>Esquema de Protección Estación de Bombeo2 (EB2)</a:t>
            </a:r>
            <a:r>
              <a:rPr lang="es-ES"/>
              <a:t> </a:t>
            </a:r>
          </a:p>
        </p:txBody>
      </p:sp>
      <p:pic>
        <p:nvPicPr>
          <p:cNvPr id="77827" name="Picture 12" descr="COORDINACION 1.bmp"/>
          <p:cNvPicPr>
            <a:picLocks noChangeAspect="1" noChangeArrowheads="1"/>
          </p:cNvPicPr>
          <p:nvPr/>
        </p:nvPicPr>
        <p:blipFill>
          <a:blip r:embed="rId3"/>
          <a:srcRect/>
          <a:stretch>
            <a:fillRect/>
          </a:stretch>
        </p:blipFill>
        <p:spPr bwMode="auto">
          <a:xfrm>
            <a:off x="4429124" y="142852"/>
            <a:ext cx="4248150" cy="650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p:cNvPicPr>
            <a:picLocks noChangeAspect="1" noChangeArrowheads="1"/>
          </p:cNvPicPr>
          <p:nvPr/>
        </p:nvPicPr>
        <p:blipFill>
          <a:blip r:embed="rId3"/>
          <a:srcRect/>
          <a:stretch>
            <a:fillRect/>
          </a:stretch>
        </p:blipFill>
        <p:spPr bwMode="auto">
          <a:xfrm>
            <a:off x="1857356" y="142852"/>
            <a:ext cx="5643602" cy="6529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78" name="Rectangle 326"/>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(EB2)</a:t>
            </a:r>
            <a:r>
              <a:rPr lang="es-ES" dirty="0"/>
              <a:t> </a:t>
            </a:r>
          </a:p>
        </p:txBody>
      </p:sp>
      <p:graphicFrame>
        <p:nvGraphicFramePr>
          <p:cNvPr id="100716" name="Group 364"/>
          <p:cNvGraphicFramePr>
            <a:graphicFrameLocks noGrp="1"/>
          </p:cNvGraphicFramePr>
          <p:nvPr>
            <p:ph sz="quarter" idx="1"/>
          </p:nvPr>
        </p:nvGraphicFramePr>
        <p:xfrm>
          <a:off x="107950" y="2293938"/>
          <a:ext cx="8893175" cy="1495426"/>
        </p:xfrm>
        <a:graphic>
          <a:graphicData uri="http://schemas.openxmlformats.org/drawingml/2006/table">
            <a:tbl>
              <a:tblPr/>
              <a:tblGrid>
                <a:gridCol w="811213"/>
                <a:gridCol w="989012"/>
                <a:gridCol w="1150938"/>
                <a:gridCol w="576262"/>
                <a:gridCol w="1512888"/>
                <a:gridCol w="719137"/>
                <a:gridCol w="936625"/>
                <a:gridCol w="720725"/>
                <a:gridCol w="647700"/>
                <a:gridCol w="828675"/>
              </a:tblGrid>
              <a:tr h="42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EB2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Motores 1250 hp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FUSE          GE P210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25000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4.16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EB2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1000/5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WEST CH CO- 8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1600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rPr>
                        <a:t>17404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0.08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4.16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EB2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1000/5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GEF60 IAC VERY INV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1600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rPr>
                        <a:t>17404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0.08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0726" name="Group 374"/>
          <p:cNvGraphicFramePr>
            <a:graphicFrameLocks noGrp="1"/>
          </p:cNvGraphicFramePr>
          <p:nvPr>
            <p:ph sz="quarter" idx="2"/>
          </p:nvPr>
        </p:nvGraphicFramePr>
        <p:xfrm>
          <a:off x="107950" y="4652963"/>
          <a:ext cx="8928100" cy="1152525"/>
        </p:xfrm>
        <a:graphic>
          <a:graphicData uri="http://schemas.openxmlformats.org/drawingml/2006/table">
            <a:tbl>
              <a:tblPr/>
              <a:tblGrid>
                <a:gridCol w="852488"/>
                <a:gridCol w="947737"/>
                <a:gridCol w="1150938"/>
                <a:gridCol w="649287"/>
                <a:gridCol w="1439863"/>
                <a:gridCol w="792162"/>
                <a:gridCol w="863600"/>
                <a:gridCol w="720725"/>
                <a:gridCol w="647700"/>
                <a:gridCol w="863600"/>
              </a:tblGrid>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4.16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EB2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1000/5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WEST CH CO- 8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1600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41985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0.8</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0.06</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4.16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2000/5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MDP INVERSE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14864</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0.9 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0.31</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978" name="Rectangle 375"/>
          <p:cNvSpPr>
            <a:spLocks noChangeArrowheads="1"/>
          </p:cNvSpPr>
          <p:nvPr/>
        </p:nvSpPr>
        <p:spPr bwMode="auto">
          <a:xfrm>
            <a:off x="2625725" y="1700213"/>
            <a:ext cx="3892550" cy="366712"/>
          </a:xfrm>
          <a:prstGeom prst="rect">
            <a:avLst/>
          </a:prstGeom>
          <a:noFill/>
          <a:ln w="9525">
            <a:noFill/>
            <a:miter lim="800000"/>
            <a:headEnd/>
            <a:tailEnd/>
          </a:ln>
        </p:spPr>
        <p:txBody>
          <a:bodyPr wrap="none" anchor="ctr">
            <a:spAutoFit/>
          </a:bodyPr>
          <a:lstStyle/>
          <a:p>
            <a:r>
              <a:rPr lang="es-ES"/>
              <a:t>Protección de Motor 1250 HP (EB2) </a:t>
            </a:r>
          </a:p>
        </p:txBody>
      </p:sp>
      <p:sp>
        <p:nvSpPr>
          <p:cNvPr id="79979" name="Rectangle 376"/>
          <p:cNvSpPr>
            <a:spLocks noChangeArrowheads="1"/>
          </p:cNvSpPr>
          <p:nvPr/>
        </p:nvSpPr>
        <p:spPr bwMode="auto">
          <a:xfrm>
            <a:off x="2168525" y="4141788"/>
            <a:ext cx="4806950" cy="366712"/>
          </a:xfrm>
          <a:prstGeom prst="rect">
            <a:avLst/>
          </a:prstGeom>
          <a:noFill/>
          <a:ln w="9525">
            <a:noFill/>
            <a:miter lim="800000"/>
            <a:headEnd/>
            <a:tailEnd/>
          </a:ln>
        </p:spPr>
        <p:txBody>
          <a:bodyPr wrap="none" anchor="ctr">
            <a:spAutoFit/>
          </a:bodyPr>
          <a:lstStyle/>
          <a:p>
            <a:r>
              <a:rPr lang="es-ES"/>
              <a:t>Protección de Alimentadora 1- 4.16 Kv (EB2)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(EB2)</a:t>
            </a:r>
          </a:p>
        </p:txBody>
      </p:sp>
      <p:graphicFrame>
        <p:nvGraphicFramePr>
          <p:cNvPr id="101636" name="Group 260"/>
          <p:cNvGraphicFramePr>
            <a:graphicFrameLocks noGrp="1"/>
          </p:cNvGraphicFramePr>
          <p:nvPr>
            <p:ph sz="quarter" idx="1"/>
          </p:nvPr>
        </p:nvGraphicFramePr>
        <p:xfrm>
          <a:off x="107950" y="2463800"/>
          <a:ext cx="8928100" cy="1252539"/>
        </p:xfrm>
        <a:graphic>
          <a:graphicData uri="http://schemas.openxmlformats.org/drawingml/2006/table">
            <a:tbl>
              <a:tblPr/>
              <a:tblGrid>
                <a:gridCol w="852488"/>
                <a:gridCol w="1090612"/>
                <a:gridCol w="1008063"/>
                <a:gridCol w="865187"/>
                <a:gridCol w="1439863"/>
                <a:gridCol w="720725"/>
                <a:gridCol w="863600"/>
                <a:gridCol w="647700"/>
                <a:gridCol w="576262"/>
                <a:gridCol w="863600"/>
              </a:tblGrid>
              <a:tr h="417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4.16 kv</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2000/5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MDP INVERSE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2000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41819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0.9 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0.22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Respaldo</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de 69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 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120/5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796</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15000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1.8 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0.39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1644" name="Group 268"/>
          <p:cNvGraphicFramePr>
            <a:graphicFrameLocks noGrp="1"/>
          </p:cNvGraphicFramePr>
          <p:nvPr>
            <p:ph sz="quarter" idx="2"/>
          </p:nvPr>
        </p:nvGraphicFramePr>
        <p:xfrm>
          <a:off x="107950" y="4879975"/>
          <a:ext cx="8928100" cy="1069976"/>
        </p:xfrm>
        <a:graphic>
          <a:graphicData uri="http://schemas.openxmlformats.org/drawingml/2006/table">
            <a:tbl>
              <a:tblPr/>
              <a:tblGrid>
                <a:gridCol w="855663"/>
                <a:gridCol w="1087437"/>
                <a:gridCol w="1008063"/>
                <a:gridCol w="865187"/>
                <a:gridCol w="1439863"/>
                <a:gridCol w="720725"/>
                <a:gridCol w="863600"/>
                <a:gridCol w="647700"/>
                <a:gridCol w="576262"/>
                <a:gridCol w="863600"/>
              </a:tblGrid>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DE</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CT</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Característica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pk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I falla (A.)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TAP</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T op. (seg)</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Primaria</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Barra de 69</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Transf. 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120/5</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GE IAC INV. STD</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796</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4500</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 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1.8 </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ea typeface="Times New Roman" pitchFamily="18" charset="0"/>
                          <a:cs typeface="Arial" charset="0"/>
                        </a:rPr>
                        <a:t>0.62</a:t>
                      </a:r>
                      <a:endParaRPr kumimoji="0" lang="es-E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0980" name="Rectangle 269"/>
          <p:cNvSpPr>
            <a:spLocks noChangeArrowheads="1"/>
          </p:cNvSpPr>
          <p:nvPr/>
        </p:nvSpPr>
        <p:spPr bwMode="auto">
          <a:xfrm>
            <a:off x="1762125" y="1916113"/>
            <a:ext cx="5619750" cy="366712"/>
          </a:xfrm>
          <a:prstGeom prst="rect">
            <a:avLst/>
          </a:prstGeom>
          <a:noFill/>
          <a:ln w="9525">
            <a:noFill/>
            <a:miter lim="800000"/>
            <a:headEnd/>
            <a:tailEnd/>
          </a:ln>
        </p:spPr>
        <p:txBody>
          <a:bodyPr wrap="none" anchor="ctr">
            <a:spAutoFit/>
          </a:bodyPr>
          <a:lstStyle/>
          <a:p>
            <a:r>
              <a:rPr lang="es-ES"/>
              <a:t>Protección de Transformador 2 – 10/12.5 MVA (EB2) </a:t>
            </a:r>
          </a:p>
        </p:txBody>
      </p:sp>
      <p:sp>
        <p:nvSpPr>
          <p:cNvPr id="80981" name="Rectangle 270"/>
          <p:cNvSpPr>
            <a:spLocks noChangeArrowheads="1"/>
          </p:cNvSpPr>
          <p:nvPr/>
        </p:nvSpPr>
        <p:spPr bwMode="auto">
          <a:xfrm>
            <a:off x="2790825" y="4214813"/>
            <a:ext cx="3562350" cy="366712"/>
          </a:xfrm>
          <a:prstGeom prst="rect">
            <a:avLst/>
          </a:prstGeom>
          <a:noFill/>
          <a:ln w="9525">
            <a:noFill/>
            <a:miter lim="800000"/>
            <a:headEnd/>
            <a:tailEnd/>
          </a:ln>
        </p:spPr>
        <p:txBody>
          <a:bodyPr wrap="none" anchor="ctr">
            <a:spAutoFit/>
          </a:bodyPr>
          <a:lstStyle/>
          <a:p>
            <a:r>
              <a:rPr lang="es-ES"/>
              <a:t>Protección de Barra 69 Kv (EB2)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268413"/>
            <a:ext cx="2890838" cy="2376487"/>
          </a:xfrm>
        </p:spPr>
        <p:txBody>
          <a:bodyPr/>
          <a:lstStyle/>
          <a:p>
            <a:pPr marL="838200" indent="-838200"/>
            <a:r>
              <a:rPr lang="es-ES" sz="2800" smtClean="0"/>
              <a:t>	Esquema de Protección</a:t>
            </a:r>
            <a:br>
              <a:rPr lang="es-ES" sz="2800" smtClean="0"/>
            </a:br>
            <a:r>
              <a:rPr lang="es-ES" sz="2800" smtClean="0"/>
              <a:t>Estación de Bombeo3 (EB3)</a:t>
            </a:r>
          </a:p>
        </p:txBody>
      </p:sp>
      <p:pic>
        <p:nvPicPr>
          <p:cNvPr id="81923" name="Picture 13" descr="COORDINACION1.bmp"/>
          <p:cNvPicPr>
            <a:picLocks noChangeAspect="1" noChangeArrowheads="1"/>
          </p:cNvPicPr>
          <p:nvPr/>
        </p:nvPicPr>
        <p:blipFill>
          <a:blip r:embed="rId3"/>
          <a:srcRect/>
          <a:stretch>
            <a:fillRect/>
          </a:stretch>
        </p:blipFill>
        <p:spPr bwMode="auto">
          <a:xfrm>
            <a:off x="4786314" y="285728"/>
            <a:ext cx="4079875" cy="635795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noChangeArrowheads="1"/>
          </p:cNvPicPr>
          <p:nvPr/>
        </p:nvPicPr>
        <p:blipFill>
          <a:blip r:embed="rId3"/>
          <a:srcRect/>
          <a:stretch>
            <a:fillRect/>
          </a:stretch>
        </p:blipFill>
        <p:spPr bwMode="auto">
          <a:xfrm>
            <a:off x="1763713" y="0"/>
            <a:ext cx="579755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p>
        </p:txBody>
      </p:sp>
      <p:sp>
        <p:nvSpPr>
          <p:cNvPr id="13315" name="Rectangle 3"/>
          <p:cNvSpPr>
            <a:spLocks noGrp="1" noChangeArrowheads="1"/>
          </p:cNvSpPr>
          <p:nvPr>
            <p:ph sz="quarter" idx="1"/>
          </p:nvPr>
        </p:nvSpPr>
        <p:spPr/>
        <p:txBody>
          <a:bodyPr/>
          <a:lstStyle/>
          <a:p>
            <a:pPr algn="just"/>
            <a:r>
              <a:rPr lang="es-ES" sz="2400" dirty="0" smtClean="0">
                <a:latin typeface="Arial" pitchFamily="34" charset="0"/>
                <a:cs typeface="Arial" pitchFamily="34" charset="0"/>
              </a:rPr>
              <a:t>El sistema eléctrico de La Toma, está conformado por dos subestaciones, conformadas por módulos de estructuras metálicas para 69KV. A la primera subestación (SE1) llega la línea desde Pascuales, y sale hacía Daule a través de un disyuntor de aceite y un pórtico para el arranque de esta línea; además de aquí parte una derivación hacía la segunda subestación (SE2). </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(EB3)</a:t>
            </a:r>
            <a:r>
              <a:rPr lang="es-ES" dirty="0"/>
              <a:t> </a:t>
            </a:r>
          </a:p>
        </p:txBody>
      </p:sp>
      <p:graphicFrame>
        <p:nvGraphicFramePr>
          <p:cNvPr id="104746" name="Group 298"/>
          <p:cNvGraphicFramePr>
            <a:graphicFrameLocks noGrp="1"/>
          </p:cNvGraphicFramePr>
          <p:nvPr>
            <p:ph sz="quarter" idx="1"/>
          </p:nvPr>
        </p:nvGraphicFramePr>
        <p:xfrm>
          <a:off x="133350" y="2392363"/>
          <a:ext cx="8902700" cy="1397001"/>
        </p:xfrm>
        <a:graphic>
          <a:graphicData uri="http://schemas.openxmlformats.org/drawingml/2006/table">
            <a:tbl>
              <a:tblPr/>
              <a:tblGrid>
                <a:gridCol w="871538"/>
                <a:gridCol w="874712"/>
                <a:gridCol w="871538"/>
                <a:gridCol w="1028700"/>
                <a:gridCol w="1439862"/>
                <a:gridCol w="720725"/>
                <a:gridCol w="936625"/>
                <a:gridCol w="719138"/>
                <a:gridCol w="647700"/>
                <a:gridCol w="792162"/>
              </a:tblGrid>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EB3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Motores 1250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MDP EXT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796</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8 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0.11</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EB3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500/5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F60 IAC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17000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0.83 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4752" name="Group 304"/>
          <p:cNvGraphicFramePr>
            <a:graphicFrameLocks noGrp="1"/>
          </p:cNvGraphicFramePr>
          <p:nvPr>
            <p:ph sz="quarter" idx="2"/>
          </p:nvPr>
        </p:nvGraphicFramePr>
        <p:xfrm>
          <a:off x="107950" y="4792663"/>
          <a:ext cx="8928100" cy="1012826"/>
        </p:xfrm>
        <a:graphic>
          <a:graphicData uri="http://schemas.openxmlformats.org/drawingml/2006/table">
            <a:tbl>
              <a:tblPr/>
              <a:tblGrid>
                <a:gridCol w="873125"/>
                <a:gridCol w="877888"/>
                <a:gridCol w="874712"/>
                <a:gridCol w="1046163"/>
                <a:gridCol w="1439862"/>
                <a:gridCol w="720725"/>
                <a:gridCol w="936625"/>
                <a:gridCol w="719138"/>
                <a:gridCol w="647700"/>
                <a:gridCol w="792162"/>
              </a:tblGrid>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EB3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500/5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F60 IAC INVERSE</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2000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41994</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0.83 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0.19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 2000/5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MDP</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14873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0.9 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0.3</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063" name="Rectangle 305"/>
          <p:cNvSpPr>
            <a:spLocks noChangeArrowheads="1"/>
          </p:cNvSpPr>
          <p:nvPr/>
        </p:nvSpPr>
        <p:spPr bwMode="auto">
          <a:xfrm>
            <a:off x="2752725" y="1844675"/>
            <a:ext cx="3638550" cy="366713"/>
          </a:xfrm>
          <a:prstGeom prst="rect">
            <a:avLst/>
          </a:prstGeom>
          <a:noFill/>
          <a:ln w="9525">
            <a:noFill/>
            <a:miter lim="800000"/>
            <a:headEnd/>
            <a:tailEnd/>
          </a:ln>
        </p:spPr>
        <p:txBody>
          <a:bodyPr wrap="none" anchor="ctr">
            <a:spAutoFit/>
          </a:bodyPr>
          <a:lstStyle/>
          <a:p>
            <a:r>
              <a:rPr lang="es-ES"/>
              <a:t>Protección  Motor 1250 HP (EB3) </a:t>
            </a:r>
          </a:p>
        </p:txBody>
      </p:sp>
      <p:sp>
        <p:nvSpPr>
          <p:cNvPr id="84064" name="Rectangle 306"/>
          <p:cNvSpPr>
            <a:spLocks noChangeArrowheads="1"/>
          </p:cNvSpPr>
          <p:nvPr/>
        </p:nvSpPr>
        <p:spPr bwMode="auto">
          <a:xfrm>
            <a:off x="2327275" y="4214813"/>
            <a:ext cx="4489450" cy="366712"/>
          </a:xfrm>
          <a:prstGeom prst="rect">
            <a:avLst/>
          </a:prstGeom>
          <a:noFill/>
          <a:ln w="9525">
            <a:noFill/>
            <a:miter lim="800000"/>
            <a:headEnd/>
            <a:tailEnd/>
          </a:ln>
        </p:spPr>
        <p:txBody>
          <a:bodyPr wrap="none" anchor="ctr">
            <a:spAutoFit/>
          </a:bodyPr>
          <a:lstStyle/>
          <a:p>
            <a:r>
              <a:rPr lang="es-ES"/>
              <a:t>Protección  Alimentadora 2- 4,16Kv (EB3)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pPr algn="ctr" fontAlgn="auto">
              <a:spcAft>
                <a:spcPts val="0"/>
              </a:spcAft>
              <a:defRPr/>
            </a:pPr>
            <a:r>
              <a:rPr lang="es-ES" b="1" dirty="0"/>
              <a:t>Resumen de la Coordinación de Protecciones (EB3)</a:t>
            </a:r>
          </a:p>
        </p:txBody>
      </p:sp>
      <p:graphicFrame>
        <p:nvGraphicFramePr>
          <p:cNvPr id="105718" name="Group 246"/>
          <p:cNvGraphicFramePr>
            <a:graphicFrameLocks noGrp="1"/>
          </p:cNvGraphicFramePr>
          <p:nvPr>
            <p:ph sz="quarter" idx="1"/>
          </p:nvPr>
        </p:nvGraphicFramePr>
        <p:xfrm>
          <a:off x="107950" y="2505075"/>
          <a:ext cx="8856663" cy="1284288"/>
        </p:xfrm>
        <a:graphic>
          <a:graphicData uri="http://schemas.openxmlformats.org/drawingml/2006/table">
            <a:tbl>
              <a:tblPr/>
              <a:tblGrid>
                <a:gridCol w="866775"/>
                <a:gridCol w="869950"/>
                <a:gridCol w="866775"/>
                <a:gridCol w="866775"/>
                <a:gridCol w="1046163"/>
                <a:gridCol w="869950"/>
                <a:gridCol w="866775"/>
                <a:gridCol w="866775"/>
                <a:gridCol w="869950"/>
                <a:gridCol w="866775"/>
              </a:tblGrid>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4.16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alibri" charset="0"/>
                          <a:cs typeface="Times New Roman" pitchFamily="18" charset="0"/>
                        </a:rPr>
                        <a:t> 2000/5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MDP</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41819</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0.9 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0.22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Respaldo</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120/5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360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15000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1.8 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0.38</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5719" name="Group 247"/>
          <p:cNvGraphicFramePr>
            <a:graphicFrameLocks noGrp="1"/>
          </p:cNvGraphicFramePr>
          <p:nvPr>
            <p:ph sz="quarter" idx="2"/>
          </p:nvPr>
        </p:nvGraphicFramePr>
        <p:xfrm>
          <a:off x="107950" y="5027613"/>
          <a:ext cx="8928100" cy="1065213"/>
        </p:xfrm>
        <a:graphic>
          <a:graphicData uri="http://schemas.openxmlformats.org/drawingml/2006/table">
            <a:tbl>
              <a:tblPr/>
              <a:tblGrid>
                <a:gridCol w="873125"/>
                <a:gridCol w="877888"/>
                <a:gridCol w="874712"/>
                <a:gridCol w="873125"/>
                <a:gridCol w="1052513"/>
                <a:gridCol w="877887"/>
                <a:gridCol w="873125"/>
                <a:gridCol w="874713"/>
                <a:gridCol w="877887"/>
                <a:gridCol w="873125"/>
              </a:tblGrid>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00"/>
                          </a:solidFill>
                          <a:effectLst/>
                          <a:latin typeface="Arial Narrow" pitchFamily="34" charset="0"/>
                          <a:cs typeface="Times New Roman" pitchFamily="18" charset="0"/>
                        </a:rPr>
                        <a:t> </a:t>
                      </a:r>
                      <a:endParaRPr kumimoji="0" lang="es-ES" sz="1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DE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CT</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Característica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pk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I falla (A.)</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TAP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Narrow" pitchFamily="34" charset="0"/>
                          <a:cs typeface="Times New Roman" pitchFamily="18" charset="0"/>
                        </a:rPr>
                        <a:t>T op. (seg)</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Primaria</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Barra 69 KV</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Transf.2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120/5</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00"/>
                          </a:solidFill>
                          <a:effectLst/>
                          <a:latin typeface="Arial Narrow" pitchFamily="34" charset="0"/>
                          <a:cs typeface="Times New Roman" pitchFamily="18" charset="0"/>
                        </a:rPr>
                        <a:t> GE IAC – 51 INV. STD</a:t>
                      </a:r>
                      <a:endParaRPr kumimoji="0" lang="es-ES" sz="1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360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4500</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 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1.8 </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Narrow" pitchFamily="34" charset="0"/>
                          <a:cs typeface="Times New Roman" pitchFamily="18" charset="0"/>
                        </a:rPr>
                        <a:t>0.62</a:t>
                      </a:r>
                      <a:endParaRPr kumimoji="0" lang="es-ES" sz="1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076" name="Rectangle 248"/>
          <p:cNvSpPr>
            <a:spLocks noChangeArrowheads="1"/>
          </p:cNvSpPr>
          <p:nvPr/>
        </p:nvSpPr>
        <p:spPr bwMode="auto">
          <a:xfrm>
            <a:off x="1920875" y="1916113"/>
            <a:ext cx="5302250" cy="366712"/>
          </a:xfrm>
          <a:prstGeom prst="rect">
            <a:avLst/>
          </a:prstGeom>
          <a:noFill/>
          <a:ln w="9525">
            <a:noFill/>
            <a:miter lim="800000"/>
            <a:headEnd/>
            <a:tailEnd/>
          </a:ln>
        </p:spPr>
        <p:txBody>
          <a:bodyPr wrap="none" anchor="ctr">
            <a:spAutoFit/>
          </a:bodyPr>
          <a:lstStyle/>
          <a:p>
            <a:r>
              <a:rPr lang="es-ES"/>
              <a:t>Protección Transformador 2 – 10/12.5 MVA (EB2) </a:t>
            </a:r>
          </a:p>
        </p:txBody>
      </p:sp>
      <p:sp>
        <p:nvSpPr>
          <p:cNvPr id="85077" name="Rectangle 249"/>
          <p:cNvSpPr>
            <a:spLocks noChangeArrowheads="1"/>
          </p:cNvSpPr>
          <p:nvPr/>
        </p:nvSpPr>
        <p:spPr bwMode="auto">
          <a:xfrm>
            <a:off x="2981325" y="4430713"/>
            <a:ext cx="3181350" cy="366712"/>
          </a:xfrm>
          <a:prstGeom prst="rect">
            <a:avLst/>
          </a:prstGeom>
          <a:noFill/>
          <a:ln w="9525">
            <a:noFill/>
            <a:miter lim="800000"/>
            <a:headEnd/>
            <a:tailEnd/>
          </a:ln>
        </p:spPr>
        <p:txBody>
          <a:bodyPr wrap="none" anchor="ctr">
            <a:spAutoFit/>
          </a:bodyPr>
          <a:lstStyle/>
          <a:p>
            <a:r>
              <a:rPr lang="es-ES"/>
              <a:t>Protección Barra 69Kv (EB2)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S" b="1" dirty="0" smtClean="0"/>
              <a:t>Conclusiones y Recomendaciones</a:t>
            </a:r>
            <a:r>
              <a:rPr lang="es-ES" dirty="0" smtClean="0"/>
              <a:t> </a:t>
            </a:r>
          </a:p>
        </p:txBody>
      </p:sp>
      <p:sp>
        <p:nvSpPr>
          <p:cNvPr id="86019" name="Rectangle 3"/>
          <p:cNvSpPr>
            <a:spLocks noGrp="1" noChangeArrowheads="1"/>
          </p:cNvSpPr>
          <p:nvPr>
            <p:ph sz="quarter" idx="1"/>
          </p:nvPr>
        </p:nvSpPr>
        <p:spPr/>
        <p:txBody>
          <a:bodyPr/>
          <a:lstStyle/>
          <a:p>
            <a:pPr algn="just">
              <a:lnSpc>
                <a:spcPct val="90000"/>
              </a:lnSpc>
            </a:pPr>
            <a:r>
              <a:rPr lang="es-ES" sz="2000" dirty="0" smtClean="0">
                <a:latin typeface="Arial" pitchFamily="34" charset="0"/>
                <a:cs typeface="Arial" pitchFamily="34" charset="0"/>
              </a:rPr>
              <a:t>Los ajustes realizados para los  elementos de sobrecorriente  permiten brindar al sistema una correcta protección tanto primaria como de respaldo, así como nos permite cumplir con los criterios de selectividad y confiabilidad planteados anteriormente. </a:t>
            </a:r>
          </a:p>
          <a:p>
            <a:pPr algn="just">
              <a:lnSpc>
                <a:spcPct val="90000"/>
              </a:lnSpc>
            </a:pPr>
            <a:endParaRPr lang="es-ES" sz="2000" dirty="0" smtClean="0">
              <a:latin typeface="Arial" pitchFamily="34" charset="0"/>
              <a:cs typeface="Arial" pitchFamily="34" charset="0"/>
            </a:endParaRPr>
          </a:p>
          <a:p>
            <a:pPr algn="just">
              <a:lnSpc>
                <a:spcPct val="90000"/>
              </a:lnSpc>
            </a:pPr>
            <a:endParaRPr lang="es-ES" sz="2000" dirty="0" smtClean="0">
              <a:latin typeface="Arial" pitchFamily="34" charset="0"/>
              <a:cs typeface="Arial" pitchFamily="34" charset="0"/>
            </a:endParaRPr>
          </a:p>
          <a:p>
            <a:pPr algn="just">
              <a:lnSpc>
                <a:spcPct val="90000"/>
              </a:lnSpc>
            </a:pPr>
            <a:r>
              <a:rPr lang="es-ES" sz="2000" dirty="0" smtClean="0">
                <a:latin typeface="Arial" pitchFamily="34" charset="0"/>
                <a:cs typeface="Arial" pitchFamily="34" charset="0"/>
              </a:rPr>
              <a:t>Después de realizar los análisis respectivos, se puede concluir que todos los relés del sistema operan en tiempos menores a 3 ciclos, con lo cual podemos afirmar que en caso de falla esta es despejada en un tiempo oportuno. </a:t>
            </a:r>
          </a:p>
          <a:p>
            <a:pPr algn="just">
              <a:lnSpc>
                <a:spcPct val="90000"/>
              </a:lnSpc>
            </a:pPr>
            <a:endParaRPr lang="es-ES" sz="2000" dirty="0" smtClean="0">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b="1" dirty="0" smtClean="0"/>
              <a:t>Conclusiones y Recomendaciones</a:t>
            </a:r>
          </a:p>
        </p:txBody>
      </p:sp>
      <p:sp>
        <p:nvSpPr>
          <p:cNvPr id="87043" name="Rectangle 3"/>
          <p:cNvSpPr>
            <a:spLocks noGrp="1" noChangeArrowheads="1"/>
          </p:cNvSpPr>
          <p:nvPr>
            <p:ph sz="quarter" idx="1"/>
          </p:nvPr>
        </p:nvSpPr>
        <p:spPr/>
        <p:txBody>
          <a:bodyPr/>
          <a:lstStyle/>
          <a:p>
            <a:pPr algn="just">
              <a:lnSpc>
                <a:spcPct val="90000"/>
              </a:lnSpc>
            </a:pPr>
            <a:r>
              <a:rPr lang="es-ES" sz="2000" dirty="0" smtClean="0">
                <a:latin typeface="Arial" pitchFamily="34" charset="0"/>
                <a:cs typeface="Arial" pitchFamily="34" charset="0"/>
              </a:rPr>
              <a:t>Actualmente gran parte del sistema de protecciones de la subestación LA TOMA (Interagua) ha sido modernizada; por lo que se recomienda también actualizar las protecciones de las Estaciones de Bombeo 1 y 2 para tener mayor compatibilidad entre los dispositivos de protección, y lograr así un sistema integrado de control y monitoreo de las protecciones mencionadas.</a:t>
            </a:r>
          </a:p>
          <a:p>
            <a:pPr algn="just">
              <a:lnSpc>
                <a:spcPct val="90000"/>
              </a:lnSpc>
            </a:pPr>
            <a:endParaRPr lang="es-ES" sz="2000" dirty="0" smtClean="0">
              <a:latin typeface="Arial" pitchFamily="34" charset="0"/>
              <a:cs typeface="Arial" pitchFamily="34" charset="0"/>
            </a:endParaRPr>
          </a:p>
          <a:p>
            <a:pPr algn="just">
              <a:lnSpc>
                <a:spcPct val="90000"/>
              </a:lnSpc>
            </a:pPr>
            <a:endParaRPr lang="es-ES" sz="2000" dirty="0" smtClean="0">
              <a:latin typeface="Arial" pitchFamily="34" charset="0"/>
              <a:cs typeface="Arial" pitchFamily="34" charset="0"/>
            </a:endParaRPr>
          </a:p>
          <a:p>
            <a:pPr algn="just">
              <a:lnSpc>
                <a:spcPct val="90000"/>
              </a:lnSpc>
            </a:pPr>
            <a:r>
              <a:rPr lang="es-ES" sz="2000" dirty="0" smtClean="0">
                <a:latin typeface="Arial" pitchFamily="34" charset="0"/>
                <a:cs typeface="Arial" pitchFamily="34" charset="0"/>
              </a:rPr>
              <a:t>La protección de los motores en la Estación de Bombeo 2 es realizada mediante fusibles, el mismo que se recomienda sustituirlo por un relé y un disyuntor, para poder realizar una coordinación más sencilla y eficiente.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Estación de Bombeo 1</a:t>
            </a:r>
            <a:endParaRPr lang="es-ES" dirty="0"/>
          </a:p>
        </p:txBody>
      </p:sp>
      <p:sp>
        <p:nvSpPr>
          <p:cNvPr id="3" name="2 Marcador de contenido"/>
          <p:cNvSpPr>
            <a:spLocks noGrp="1"/>
          </p:cNvSpPr>
          <p:nvPr>
            <p:ph sz="quarter" idx="1"/>
          </p:nvPr>
        </p:nvSpPr>
        <p:spPr/>
        <p:txBody>
          <a:bodyPr/>
          <a:lstStyle/>
          <a:p>
            <a:pPr marL="0" indent="0" algn="just">
              <a:buNone/>
            </a:pPr>
            <a:r>
              <a:rPr lang="es-ES" sz="2800" dirty="0" smtClean="0"/>
              <a:t>Está conformada por cuatro motores trifásicos de 1250 HP, 4160 V, 125 A, dispuestos horizontalmente. </a:t>
            </a:r>
          </a:p>
          <a:p>
            <a:pPr marL="0" indent="0" algn="just">
              <a:buNone/>
            </a:pPr>
            <a:endParaRPr lang="es-ES" sz="2800" dirty="0" smtClean="0"/>
          </a:p>
          <a:p>
            <a:pPr marL="0" indent="0" algn="just">
              <a:buNone/>
            </a:pPr>
            <a:r>
              <a:rPr lang="es-ES" sz="2800" dirty="0" smtClean="0"/>
              <a:t>Las protecciones de los motores son: </a:t>
            </a:r>
          </a:p>
          <a:p>
            <a:pPr lvl="3" algn="just"/>
            <a:r>
              <a:rPr lang="es-ES" sz="2400" dirty="0" smtClean="0"/>
              <a:t>Relés de sobre-corriente en las fases secundarias a, b, c.</a:t>
            </a:r>
          </a:p>
          <a:p>
            <a:pPr lvl="3" algn="just"/>
            <a:r>
              <a:rPr lang="es-ES" sz="2400" dirty="0" smtClean="0"/>
              <a:t>Relé de sobre-corriente en el neutro. </a:t>
            </a:r>
          </a:p>
          <a:p>
            <a:pPr lvl="3" algn="just"/>
            <a:r>
              <a:rPr lang="es-ES" sz="2400" dirty="0" smtClean="0"/>
              <a:t>Relé diferencial.</a:t>
            </a:r>
          </a:p>
          <a:p>
            <a:pPr lvl="3" algn="just"/>
            <a:r>
              <a:rPr lang="es-ES" sz="2400" dirty="0" smtClean="0"/>
              <a:t>Relé para bajo voltaje.</a:t>
            </a:r>
          </a:p>
          <a:p>
            <a:endParaRPr lang="es-ES" dirty="0"/>
          </a:p>
        </p:txBody>
      </p:sp>
      <p:sp>
        <p:nvSpPr>
          <p:cNvPr id="4" name="3 Botón de acción: Inicio">
            <a:hlinkClick r:id="rId3" action="ppaction://hlinksldjump" highlightClick="1"/>
          </p:cNvPr>
          <p:cNvSpPr/>
          <p:nvPr/>
        </p:nvSpPr>
        <p:spPr>
          <a:xfrm>
            <a:off x="7429520" y="5929330"/>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Botón de acción: Hacia delante o Siguiente">
            <a:hlinkClick r:id="rId4" action="ppaction://hlinksldjump" highlightClick="1"/>
          </p:cNvPr>
          <p:cNvSpPr/>
          <p:nvPr/>
        </p:nvSpPr>
        <p:spPr>
          <a:xfrm>
            <a:off x="8072462"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Estación de Bombeo 2</a:t>
            </a:r>
            <a:endParaRPr lang="es-ES" dirty="0"/>
          </a:p>
        </p:txBody>
      </p:sp>
      <p:sp>
        <p:nvSpPr>
          <p:cNvPr id="3" name="2 Marcador de contenido"/>
          <p:cNvSpPr>
            <a:spLocks noGrp="1"/>
          </p:cNvSpPr>
          <p:nvPr>
            <p:ph sz="quarter" idx="1"/>
          </p:nvPr>
        </p:nvSpPr>
        <p:spPr/>
        <p:txBody>
          <a:bodyPr/>
          <a:lstStyle/>
          <a:p>
            <a:pPr marL="0" indent="0" algn="just">
              <a:buNone/>
            </a:pPr>
            <a:r>
              <a:rPr lang="es-ES" sz="2800" dirty="0" smtClean="0"/>
              <a:t>Actualmente este sector está en modo Stand </a:t>
            </a:r>
            <a:r>
              <a:rPr lang="es-ES" sz="2800" dirty="0" err="1" smtClean="0"/>
              <a:t>By</a:t>
            </a:r>
            <a:r>
              <a:rPr lang="es-ES" sz="2800" dirty="0" smtClean="0"/>
              <a:t>. Posee cinco motores de las mismas características de los motores de la EB1. </a:t>
            </a:r>
          </a:p>
          <a:p>
            <a:pPr marL="0" indent="0" algn="just">
              <a:buNone/>
            </a:pPr>
            <a:r>
              <a:rPr lang="es-ES" sz="2800" dirty="0" smtClean="0"/>
              <a:t>Las protecciones de los motores se encuentran integradas dentro del MOTOR MANAGEMENT RELAY 269 PLUS de General Electric.</a:t>
            </a:r>
            <a:endParaRPr lang="es-ES" dirty="0"/>
          </a:p>
        </p:txBody>
      </p:sp>
      <p:sp>
        <p:nvSpPr>
          <p:cNvPr id="4" name="3 Botón de acción: Inicio">
            <a:hlinkClick r:id="rId3" action="ppaction://hlinksldjump" highlightClick="1"/>
          </p:cNvPr>
          <p:cNvSpPr/>
          <p:nvPr/>
        </p:nvSpPr>
        <p:spPr>
          <a:xfrm>
            <a:off x="7429520" y="5929330"/>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Estación de Bombeo 3</a:t>
            </a:r>
            <a:endParaRPr lang="es-ES" dirty="0"/>
          </a:p>
        </p:txBody>
      </p:sp>
      <p:sp>
        <p:nvSpPr>
          <p:cNvPr id="3" name="2 Marcador de contenido"/>
          <p:cNvSpPr>
            <a:spLocks noGrp="1"/>
          </p:cNvSpPr>
          <p:nvPr>
            <p:ph sz="quarter" idx="1"/>
          </p:nvPr>
        </p:nvSpPr>
        <p:spPr/>
        <p:txBody>
          <a:bodyPr/>
          <a:lstStyle/>
          <a:p>
            <a:pPr algn="just">
              <a:buNone/>
            </a:pPr>
            <a:r>
              <a:rPr lang="es-ES" sz="2800" dirty="0" smtClean="0"/>
              <a:t>	Este sector posee tres motores de las mismas características de los anteriores, pero más eficientes         (marca SIEMENS). </a:t>
            </a:r>
          </a:p>
          <a:p>
            <a:pPr algn="just">
              <a:buNone/>
            </a:pPr>
            <a:r>
              <a:rPr lang="es-ES" sz="2800" dirty="0" smtClean="0"/>
              <a:t>	Las protecciones de los motores se encuentran integradas dentro del MOTOR MANAGEMENT RELAY 269 PLUS de General Electric. Posee las protecciones de los relés 50 y 51, integradas en un dispositivo General Electric 735 Feeder Protection Relay y una protección Guarda motor General Electric PQM II Power Quality Meter.  </a:t>
            </a:r>
          </a:p>
          <a:p>
            <a:pPr lvl="3" algn="just"/>
            <a:endParaRPr lang="es-ES" sz="2400" dirty="0" smtClean="0"/>
          </a:p>
          <a:p>
            <a:endParaRPr lang="es-ES" dirty="0"/>
          </a:p>
        </p:txBody>
      </p:sp>
      <p:sp>
        <p:nvSpPr>
          <p:cNvPr id="4" name="3 Botón de acción: Inicio">
            <a:hlinkClick r:id="rId3" action="ppaction://hlinksldjump" highlightClick="1"/>
          </p:cNvPr>
          <p:cNvSpPr/>
          <p:nvPr/>
        </p:nvSpPr>
        <p:spPr>
          <a:xfrm>
            <a:off x="7429520" y="5929330"/>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Botón de acción: Hacia delante o Siguiente">
            <a:hlinkClick r:id="rId4" action="ppaction://hlinksldjump" highlightClick="1"/>
          </p:cNvPr>
          <p:cNvSpPr/>
          <p:nvPr/>
        </p:nvSpPr>
        <p:spPr>
          <a:xfrm>
            <a:off x="8072462"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Motores de 3000HP (Sector A y B)</a:t>
            </a:r>
            <a:endParaRPr lang="es-ES" dirty="0"/>
          </a:p>
        </p:txBody>
      </p:sp>
      <p:pic>
        <p:nvPicPr>
          <p:cNvPr id="103426" name="Picture 2" descr="DSC00178"/>
          <p:cNvPicPr>
            <a:picLocks noChangeAspect="1" noChangeArrowheads="1"/>
          </p:cNvPicPr>
          <p:nvPr/>
        </p:nvPicPr>
        <p:blipFill>
          <a:blip r:embed="rId3"/>
          <a:srcRect/>
          <a:stretch>
            <a:fillRect/>
          </a:stretch>
        </p:blipFill>
        <p:spPr bwMode="auto">
          <a:xfrm>
            <a:off x="1928794" y="1785926"/>
            <a:ext cx="5500726" cy="4126632"/>
          </a:xfrm>
          <a:prstGeom prst="rect">
            <a:avLst/>
          </a:prstGeom>
          <a:noFill/>
          <a:ln w="9525">
            <a:noFill/>
            <a:miter lim="800000"/>
            <a:headEnd/>
            <a:tailEnd/>
          </a:ln>
        </p:spPr>
      </p:pic>
      <p:sp>
        <p:nvSpPr>
          <p:cNvPr id="5" name="4 Botón de acción: Inicio">
            <a:hlinkClick r:id="rId4" action="ppaction://hlinksldjump" highlightClick="1"/>
          </p:cNvPr>
          <p:cNvSpPr/>
          <p:nvPr/>
        </p:nvSpPr>
        <p:spPr>
          <a:xfrm>
            <a:off x="8143900" y="5857892"/>
            <a:ext cx="642942" cy="613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s-ES" b="1" dirty="0"/>
              <a:t>DESCRIPCION DE LAS INSTALACIONES</a:t>
            </a:r>
          </a:p>
        </p:txBody>
      </p:sp>
      <p:sp>
        <p:nvSpPr>
          <p:cNvPr id="14339" name="Rectangle 3"/>
          <p:cNvSpPr>
            <a:spLocks noGrp="1" noChangeArrowheads="1"/>
          </p:cNvSpPr>
          <p:nvPr>
            <p:ph sz="quarter" idx="1"/>
          </p:nvPr>
        </p:nvSpPr>
        <p:spPr/>
        <p:txBody>
          <a:bodyPr/>
          <a:lstStyle/>
          <a:p>
            <a:pPr algn="just">
              <a:lnSpc>
                <a:spcPct val="90000"/>
              </a:lnSpc>
            </a:pPr>
            <a:r>
              <a:rPr lang="es-ES" sz="2800" dirty="0" smtClean="0">
                <a:latin typeface="Arial" pitchFamily="34" charset="0"/>
                <a:cs typeface="Arial" pitchFamily="34" charset="0"/>
              </a:rPr>
              <a:t>Existen tres barras a 69 KV, de la primera se alimenta a los dos transformadores de 69/13.8 KV (SE1) y a través de estos a la Estación de Bombeo 4 (cada transformador alimenta a un sector de esta estación de bombeo, sector A y sector B respectivamente)  que se interconectan a través de un disyuntor normalmente abierto, el cual sirve para hacer maniobras en caso de que algún transformador salga de servicio o este en mantenimiento; en cada sector se encuentran conectados 4 motores de 3000HP.</a:t>
            </a:r>
          </a:p>
        </p:txBody>
      </p:sp>
      <p:sp>
        <p:nvSpPr>
          <p:cNvPr id="4" name="3 Botón de acción: Hacia delante o Siguiente">
            <a:hlinkClick r:id="rId3" action="ppaction://hlinksldjump" highlightClick="1"/>
          </p:cNvPr>
          <p:cNvSpPr/>
          <p:nvPr/>
        </p:nvSpPr>
        <p:spPr>
          <a:xfrm>
            <a:off x="8143900"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Motores de 1250HP (EB1 y EB2)</a:t>
            </a:r>
            <a:endParaRPr lang="es-ES" dirty="0"/>
          </a:p>
        </p:txBody>
      </p:sp>
      <p:pic>
        <p:nvPicPr>
          <p:cNvPr id="104450" name="Picture 2" descr="DSC00196"/>
          <p:cNvPicPr>
            <a:picLocks noChangeAspect="1" noChangeArrowheads="1"/>
          </p:cNvPicPr>
          <p:nvPr/>
        </p:nvPicPr>
        <p:blipFill>
          <a:blip r:embed="rId3"/>
          <a:srcRect/>
          <a:stretch>
            <a:fillRect/>
          </a:stretch>
        </p:blipFill>
        <p:spPr bwMode="auto">
          <a:xfrm>
            <a:off x="2071670" y="1571612"/>
            <a:ext cx="5429288" cy="4093564"/>
          </a:xfrm>
          <a:prstGeom prst="rect">
            <a:avLst/>
          </a:prstGeom>
          <a:noFill/>
          <a:ln w="9525">
            <a:noFill/>
            <a:miter lim="800000"/>
            <a:headEnd/>
            <a:tailEnd/>
          </a:ln>
        </p:spPr>
      </p:pic>
      <p:sp>
        <p:nvSpPr>
          <p:cNvPr id="5" name="4 Botón de acción: Inicio">
            <a:hlinkClick r:id="rId4" action="ppaction://hlinksldjump" highlightClick="1"/>
          </p:cNvPr>
          <p:cNvSpPr/>
          <p:nvPr/>
        </p:nvSpPr>
        <p:spPr>
          <a:xfrm>
            <a:off x="8143900" y="5857892"/>
            <a:ext cx="642942" cy="613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heel spokes="3"/>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Motor Management Relay </a:t>
            </a:r>
            <a:br>
              <a:rPr lang="es-ES" dirty="0" smtClean="0"/>
            </a:br>
            <a:r>
              <a:rPr lang="es-ES" dirty="0" smtClean="0"/>
              <a:t>269 Plus GE</a:t>
            </a:r>
            <a:endParaRPr lang="es-ES" dirty="0"/>
          </a:p>
        </p:txBody>
      </p:sp>
      <p:pic>
        <p:nvPicPr>
          <p:cNvPr id="105474" name="Picture 2" descr="DSC00194"/>
          <p:cNvPicPr>
            <a:picLocks noChangeAspect="1" noChangeArrowheads="1"/>
          </p:cNvPicPr>
          <p:nvPr/>
        </p:nvPicPr>
        <p:blipFill>
          <a:blip r:embed="rId3"/>
          <a:srcRect/>
          <a:stretch>
            <a:fillRect/>
          </a:stretch>
        </p:blipFill>
        <p:spPr bwMode="auto">
          <a:xfrm>
            <a:off x="2714611" y="1857364"/>
            <a:ext cx="3612311" cy="4000528"/>
          </a:xfrm>
          <a:prstGeom prst="rect">
            <a:avLst/>
          </a:prstGeom>
          <a:noFill/>
          <a:ln w="9525">
            <a:noFill/>
            <a:miter lim="800000"/>
            <a:headEnd/>
            <a:tailEnd/>
          </a:ln>
        </p:spPr>
      </p:pic>
      <p:sp>
        <p:nvSpPr>
          <p:cNvPr id="5" name="4 Botón de acción: Hacia delante o Siguiente">
            <a:hlinkClick r:id="rId4" action="ppaction://hlinksldjump" highlightClick="1"/>
          </p:cNvPr>
          <p:cNvSpPr/>
          <p:nvPr/>
        </p:nvSpPr>
        <p:spPr>
          <a:xfrm>
            <a:off x="8072462"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PQM Power Quality Meter GE</a:t>
            </a:r>
            <a:endParaRPr lang="es-ES" dirty="0"/>
          </a:p>
        </p:txBody>
      </p:sp>
      <p:pic>
        <p:nvPicPr>
          <p:cNvPr id="106498" name="Picture 2" descr="DSC00210"/>
          <p:cNvPicPr>
            <a:picLocks noChangeAspect="1" noChangeArrowheads="1"/>
          </p:cNvPicPr>
          <p:nvPr/>
        </p:nvPicPr>
        <p:blipFill>
          <a:blip r:embed="rId3"/>
          <a:srcRect/>
          <a:stretch>
            <a:fillRect/>
          </a:stretch>
        </p:blipFill>
        <p:spPr bwMode="auto">
          <a:xfrm>
            <a:off x="2214546" y="1785926"/>
            <a:ext cx="5161173" cy="3857652"/>
          </a:xfrm>
          <a:prstGeom prst="rect">
            <a:avLst/>
          </a:prstGeom>
          <a:noFill/>
          <a:ln w="9525">
            <a:noFill/>
            <a:miter lim="800000"/>
            <a:headEnd/>
            <a:tailEnd/>
          </a:ln>
        </p:spPr>
      </p:pic>
      <p:sp>
        <p:nvSpPr>
          <p:cNvPr id="5" name="4 Botón de acción: Hacia delante o Siguiente">
            <a:hlinkClick r:id="rId4" action="ppaction://hlinksldjump" highlightClick="1"/>
          </p:cNvPr>
          <p:cNvSpPr/>
          <p:nvPr/>
        </p:nvSpPr>
        <p:spPr>
          <a:xfrm>
            <a:off x="8072462" y="592933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zoom dir="in"/>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Feeder Protection Relay 735 GE</a:t>
            </a:r>
            <a:endParaRPr lang="es-ES" dirty="0"/>
          </a:p>
        </p:txBody>
      </p:sp>
      <p:pic>
        <p:nvPicPr>
          <p:cNvPr id="107523" name="Picture 3"/>
          <p:cNvPicPr>
            <a:picLocks noChangeAspect="1" noChangeArrowheads="1"/>
          </p:cNvPicPr>
          <p:nvPr/>
        </p:nvPicPr>
        <p:blipFill>
          <a:blip r:embed="rId3"/>
          <a:srcRect/>
          <a:stretch>
            <a:fillRect/>
          </a:stretch>
        </p:blipFill>
        <p:spPr bwMode="auto">
          <a:xfrm>
            <a:off x="2714612" y="1643050"/>
            <a:ext cx="4000528" cy="4517838"/>
          </a:xfrm>
          <a:prstGeom prst="rect">
            <a:avLst/>
          </a:prstGeom>
          <a:noFill/>
          <a:ln w="9525">
            <a:noFill/>
            <a:miter lim="800000"/>
            <a:headEnd/>
            <a:tailEnd/>
          </a:ln>
          <a:effectLst/>
        </p:spPr>
      </p:pic>
      <p:sp>
        <p:nvSpPr>
          <p:cNvPr id="7" name="6 Botón de acción: Inicio">
            <a:hlinkClick r:id="rId4" action="ppaction://hlinksldjump" highlightClick="1"/>
          </p:cNvPr>
          <p:cNvSpPr/>
          <p:nvPr/>
        </p:nvSpPr>
        <p:spPr>
          <a:xfrm>
            <a:off x="8143900" y="5929330"/>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837</TotalTime>
  <Words>4244</Words>
  <Application>Microsoft Office PowerPoint</Application>
  <PresentationFormat>On-screen Show (4:3)</PresentationFormat>
  <Paragraphs>1449</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Equidad</vt:lpstr>
      <vt:lpstr>Coordinación de Protecciones por Métodos Computarizados aplicados al Sistema Eléctrico “LA TOMA” (INTERAGUA) </vt:lpstr>
      <vt:lpstr>INTRODUCCIÓN</vt:lpstr>
      <vt:lpstr>Slide 3</vt:lpstr>
      <vt:lpstr>Slide 4</vt:lpstr>
      <vt:lpstr>Slide 5</vt:lpstr>
      <vt:lpstr>CAPITULO  1 </vt:lpstr>
      <vt:lpstr>DESCRIPCION DE LAS INSTALACIONES </vt:lpstr>
      <vt:lpstr>DESCRIPCION DE LAS INSTALACIONES</vt:lpstr>
      <vt:lpstr>DESCRIPCION DE LAS INSTALACIONES</vt:lpstr>
      <vt:lpstr>DESCRIPCION DE LAS INSTALACIONES</vt:lpstr>
      <vt:lpstr>DESCRIPCION DE LAS INSTALACIONES</vt:lpstr>
      <vt:lpstr>DESCRIPCION DE LAS INSTALACIONES</vt:lpstr>
      <vt:lpstr>Slide 13</vt:lpstr>
      <vt:lpstr>Slide 14</vt:lpstr>
      <vt:lpstr>DATOS GENERALES DE                    “LA TOMA” - INTERAGUA </vt:lpstr>
      <vt:lpstr>Abastecimiento para la zona SUR de Guayaquil </vt:lpstr>
      <vt:lpstr>Sectores A y B</vt:lpstr>
      <vt:lpstr>Abastecimiento para la zona NORTE de Guayaquil </vt:lpstr>
      <vt:lpstr>CAPITULO  2 </vt:lpstr>
      <vt:lpstr>Introducción </vt:lpstr>
      <vt:lpstr>Criterios adoptados para el estudio </vt:lpstr>
      <vt:lpstr>Caso de Análisis </vt:lpstr>
      <vt:lpstr>Datos de barras de carga</vt:lpstr>
      <vt:lpstr>Datos de líneas y conductores </vt:lpstr>
      <vt:lpstr>Datos de Transformadores de Fuerza.</vt:lpstr>
      <vt:lpstr>Resultados de los Estudios de Flujo de Carga. </vt:lpstr>
      <vt:lpstr>Voltajes en barras</vt:lpstr>
      <vt:lpstr>Consumo</vt:lpstr>
      <vt:lpstr>Carga de Conductores </vt:lpstr>
      <vt:lpstr>Carga de los Transformadores. </vt:lpstr>
      <vt:lpstr>Conclusiones del Estudio de Flujo de Carga </vt:lpstr>
      <vt:lpstr>Conclusiones del Estudio de Flujo de Carga </vt:lpstr>
      <vt:lpstr>CAPITULO 3 </vt:lpstr>
      <vt:lpstr>Introducción</vt:lpstr>
      <vt:lpstr>El estudio de cortocircuito se realizará con los siguientes objetivos:</vt:lpstr>
      <vt:lpstr>Alcance de los estudios de                 Corto Circuito.</vt:lpstr>
      <vt:lpstr>Slide 37</vt:lpstr>
      <vt:lpstr>Resultados de los Estudios de Corto Circuito </vt:lpstr>
      <vt:lpstr>Resultados de los Estudios de Corto Circuito</vt:lpstr>
      <vt:lpstr>Capacidad de Interrupción y momentáneas</vt:lpstr>
      <vt:lpstr>Conclusiones y recomendaciones </vt:lpstr>
      <vt:lpstr>CAPITULO  4 </vt:lpstr>
      <vt:lpstr>Objetivos</vt:lpstr>
      <vt:lpstr>Esquemas de Protecciones </vt:lpstr>
      <vt:lpstr>Esquema General de Protección de Transformadores</vt:lpstr>
      <vt:lpstr>Esquema General de Protección de Motores menores de 1500HP</vt:lpstr>
      <vt:lpstr>Esquema General de Protección de Motores mayores de 1500HP</vt:lpstr>
      <vt:lpstr>Ajuste y Coordinación de las Protecciones </vt:lpstr>
      <vt:lpstr>Protección de la Subestación (Transformadores)</vt:lpstr>
      <vt:lpstr>Protección de la Subestación (Transformadores)</vt:lpstr>
      <vt:lpstr>Protección de la Subestación (Transformadores)</vt:lpstr>
      <vt:lpstr>Protección de la Subestación (Transformadores)</vt:lpstr>
      <vt:lpstr>Protección de Alimentadoras </vt:lpstr>
      <vt:lpstr>Protección de Alimentadoras</vt:lpstr>
      <vt:lpstr>Protección de Motores </vt:lpstr>
      <vt:lpstr>Protección de Motores</vt:lpstr>
      <vt:lpstr>Coordinación de Relés de Sobrecorriente  </vt:lpstr>
      <vt:lpstr> Esquema de Protección Sector A</vt:lpstr>
      <vt:lpstr>Esquema de Protección Sector A</vt:lpstr>
      <vt:lpstr>Resumen de la Coordinación de Protecciones (Sector A)</vt:lpstr>
      <vt:lpstr>Resumen de la Coordinación de Protecciones (Sector A)</vt:lpstr>
      <vt:lpstr>Esquema de  Protección Sector B</vt:lpstr>
      <vt:lpstr>Slide 63</vt:lpstr>
      <vt:lpstr>Resumen de la Coordinación de Protecciones (Sector B)</vt:lpstr>
      <vt:lpstr>Resumen de la Coordinación de Protecciones (Sector B)</vt:lpstr>
      <vt:lpstr>Esquema de Protección de Planta de Tratamiento </vt:lpstr>
      <vt:lpstr>Slide 67</vt:lpstr>
      <vt:lpstr>Resumen de la Coordinación de Protecciones (Planta de Tratamiento) </vt:lpstr>
      <vt:lpstr>Resumen de la Coordinación de Protecciones (Planta de Tratamiento)</vt:lpstr>
      <vt:lpstr> Esquema de Protección Estación de Bombeo1 (EB1)</vt:lpstr>
      <vt:lpstr>Slide 71</vt:lpstr>
      <vt:lpstr>Resumen de la Coordinación de Protecciones (EB1) </vt:lpstr>
      <vt:lpstr>Resumen de la Coordinación de Protecciones (EB1)</vt:lpstr>
      <vt:lpstr>Esquema de Protección Estación de Bombeo2 (EB2) </vt:lpstr>
      <vt:lpstr>Slide 75</vt:lpstr>
      <vt:lpstr>Resumen de la Coordinación de Protecciones (EB2) </vt:lpstr>
      <vt:lpstr>Resumen de la Coordinación de Protecciones (EB2)</vt:lpstr>
      <vt:lpstr> Esquema de Protección Estación de Bombeo3 (EB3)</vt:lpstr>
      <vt:lpstr>Slide 79</vt:lpstr>
      <vt:lpstr>Resumen de la Coordinación de Protecciones (EB3) </vt:lpstr>
      <vt:lpstr>Resumen de la Coordinación de Protecciones (EB3)</vt:lpstr>
      <vt:lpstr>Conclusiones y Recomendaciones </vt:lpstr>
      <vt:lpstr>Conclusiones y Recomendaciones</vt:lpstr>
      <vt:lpstr>Slide 84</vt:lpstr>
      <vt:lpstr>Estación de Bombeo 1</vt:lpstr>
      <vt:lpstr>Estación de Bombeo 2</vt:lpstr>
      <vt:lpstr>Estación de Bombeo 3</vt:lpstr>
      <vt:lpstr>Slide 88</vt:lpstr>
      <vt:lpstr>Motores de 3000HP (Sector A y B)</vt:lpstr>
      <vt:lpstr>Motores de 1250HP (EB1 y EB2)</vt:lpstr>
      <vt:lpstr>Motor Management Relay  269 Plus GE</vt:lpstr>
      <vt:lpstr>PQM Power Quality Meter GE</vt:lpstr>
      <vt:lpstr>Feeder Protection Relay 735 GE</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la Coordinación de Protecciones                  por Métodos Computarizados aplicados al Sistema Eléctrico LA TOMA (INTERAGUA)</dc:title>
  <dc:creator>paul</dc:creator>
  <cp:lastModifiedBy>Marlon Zambrano Palma</cp:lastModifiedBy>
  <cp:revision>55</cp:revision>
  <dcterms:created xsi:type="dcterms:W3CDTF">2009-10-27T02:52:32Z</dcterms:created>
  <dcterms:modified xsi:type="dcterms:W3CDTF">2009-11-12T14:31:36Z</dcterms:modified>
</cp:coreProperties>
</file>