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5" r:id="rId4"/>
    <p:sldId id="294" r:id="rId5"/>
    <p:sldId id="260" r:id="rId6"/>
    <p:sldId id="261" r:id="rId7"/>
    <p:sldId id="263" r:id="rId8"/>
    <p:sldId id="293" r:id="rId9"/>
    <p:sldId id="265" r:id="rId10"/>
    <p:sldId id="289" r:id="rId11"/>
    <p:sldId id="291" r:id="rId12"/>
    <p:sldId id="262" r:id="rId13"/>
    <p:sldId id="290" r:id="rId14"/>
    <p:sldId id="292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71" autoAdjust="0"/>
    <p:restoredTop sz="86355" autoAdjust="0"/>
  </p:normalViewPr>
  <p:slideViewPr>
    <p:cSldViewPr>
      <p:cViewPr varScale="1">
        <p:scale>
          <a:sx n="101" d="100"/>
          <a:sy n="101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6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4D91-1285-4474-BD0B-7E051A8E0BC3}" type="datetimeFigureOut">
              <a:rPr lang="es-EC" smtClean="0"/>
              <a:pPr/>
              <a:t>16/06/2010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F7CF-AA76-4AD0-AAA7-CD7962A8396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Verde" TargetMode="External"/><Relationship Id="rId2" Type="http://schemas.openxmlformats.org/officeDocument/2006/relationships/hyperlink" Target="http://es.wikipedia.org/wiki/Roj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es.wikipedia.org/wiki/Azu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64346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"Diseño e Implementación de una Herramienta Didáctica de Software para el Procesamiento Digital Básico de Imágenes para los Estudiantes de la Facultad de Ingeniería en Electricidad y Computación"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7554" y="5715016"/>
            <a:ext cx="4986350" cy="638164"/>
          </a:xfrm>
        </p:spPr>
        <p:txBody>
          <a:bodyPr>
            <a:normAutofit fontScale="92500" lnSpcReduction="20000"/>
          </a:bodyPr>
          <a:lstStyle/>
          <a:p>
            <a:r>
              <a:rPr lang="es-EC" sz="2000" dirty="0" smtClean="0"/>
              <a:t>Por: Alex F. Guerrero E.</a:t>
            </a:r>
          </a:p>
          <a:p>
            <a:r>
              <a:rPr lang="es-EC" sz="2000" dirty="0" smtClean="0"/>
              <a:t>Fecha: 04/02/2010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Imágenes a color: Modelo RGB</a:t>
            </a:r>
            <a:endParaRPr lang="es-EC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/>
              <a:t>Las imágenes digitales a color están gobernadas por los mismos conceptos de muestreo, cuantificación y resolución que las imágenes en escala de grises. </a:t>
            </a:r>
          </a:p>
          <a:p>
            <a:pPr>
              <a:lnSpc>
                <a:spcPct val="80000"/>
              </a:lnSpc>
              <a:buNone/>
            </a:pPr>
            <a:endParaRPr lang="es-ES" sz="2000" dirty="0" smtClean="0"/>
          </a:p>
          <a:p>
            <a:pPr>
              <a:lnSpc>
                <a:spcPct val="80000"/>
              </a:lnSpc>
            </a:pPr>
            <a:r>
              <a:rPr lang="es-ES" sz="2000" dirty="0" smtClean="0"/>
              <a:t>Sin embargo, en lugar de un único valor de intensidad que expresa el nivel de gris, los píxeles de las imágenes a color están cuantificados usando tres componentes independientes uno por cada color primario (</a:t>
            </a:r>
            <a:r>
              <a:rPr lang="es-ES" sz="2000" b="1" dirty="0" smtClean="0"/>
              <a:t>RGB = rojo, verde y azul</a:t>
            </a:r>
            <a:r>
              <a:rPr lang="es-ES" sz="2000" dirty="0" smtClean="0"/>
              <a:t>). </a:t>
            </a:r>
          </a:p>
          <a:p>
            <a:pPr>
              <a:lnSpc>
                <a:spcPct val="80000"/>
              </a:lnSpc>
              <a:buNone/>
            </a:pPr>
            <a:endParaRPr lang="es-ES" sz="2000" dirty="0" smtClean="0"/>
          </a:p>
          <a:p>
            <a:pPr>
              <a:lnSpc>
                <a:spcPct val="80000"/>
              </a:lnSpc>
            </a:pPr>
            <a:r>
              <a:rPr lang="es-ES" sz="2000" dirty="0" smtClean="0"/>
              <a:t>Combinando distintas intensidades de estos tres colores, podemos obtener todos los colores visibles.</a:t>
            </a:r>
            <a:endParaRPr lang="es-EC" sz="2000" dirty="0" smtClean="0"/>
          </a:p>
          <a:p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Modelo CMY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es-ES" sz="5000" dirty="0" smtClean="0"/>
              <a:t>En algunos casos, son más apropiados modelos diferentes del RGB para </a:t>
            </a:r>
          </a:p>
          <a:p>
            <a:pPr>
              <a:lnSpc>
                <a:spcPct val="80000"/>
              </a:lnSpc>
              <a:buNone/>
            </a:pPr>
            <a:r>
              <a:rPr lang="es-ES" sz="5000" dirty="0" smtClean="0"/>
              <a:t>	algoritmos y aplicaciones específicas. De cualquier manera, cualquier otro </a:t>
            </a:r>
          </a:p>
          <a:p>
            <a:pPr>
              <a:lnSpc>
                <a:spcPct val="80000"/>
              </a:lnSpc>
              <a:buNone/>
            </a:pPr>
            <a:r>
              <a:rPr lang="es-ES" sz="5000" dirty="0" smtClean="0"/>
              <a:t>	modelo sólo requiere una conversión matemática simple para obtener el </a:t>
            </a:r>
          </a:p>
          <a:p>
            <a:pPr>
              <a:lnSpc>
                <a:spcPct val="80000"/>
              </a:lnSpc>
              <a:buNone/>
            </a:pPr>
            <a:r>
              <a:rPr lang="es-ES" sz="5000" dirty="0" smtClean="0"/>
              <a:t>	modelo RGB.</a:t>
            </a:r>
          </a:p>
          <a:p>
            <a:pPr>
              <a:lnSpc>
                <a:spcPct val="80000"/>
              </a:lnSpc>
              <a:buNone/>
            </a:pPr>
            <a:endParaRPr lang="es-ES" sz="5000" dirty="0" smtClean="0"/>
          </a:p>
          <a:p>
            <a:pPr>
              <a:lnSpc>
                <a:spcPct val="80000"/>
              </a:lnSpc>
              <a:buNone/>
            </a:pPr>
            <a:endParaRPr lang="es-ES" sz="5000" dirty="0" smtClean="0"/>
          </a:p>
          <a:p>
            <a:pPr>
              <a:lnSpc>
                <a:spcPct val="80000"/>
              </a:lnSpc>
            </a:pPr>
            <a:r>
              <a:rPr lang="es-ES" sz="5000" b="1" dirty="0" smtClean="0"/>
              <a:t>Para imprimir</a:t>
            </a:r>
            <a:r>
              <a:rPr lang="es-ES" sz="5000" dirty="0" smtClean="0"/>
              <a:t> una imagen digital, es necesario convertir la imagen RGB al </a:t>
            </a:r>
          </a:p>
          <a:p>
            <a:pPr>
              <a:lnSpc>
                <a:spcPct val="80000"/>
              </a:lnSpc>
              <a:buNone/>
            </a:pPr>
            <a:r>
              <a:rPr lang="es-ES" sz="5000" dirty="0" smtClean="0"/>
              <a:t>	modelo CMY (</a:t>
            </a:r>
            <a:r>
              <a:rPr lang="es-ES" sz="5000" b="1" dirty="0" smtClean="0"/>
              <a:t>cian-magenta-amarillo</a:t>
            </a:r>
            <a:r>
              <a:rPr lang="es-ES" sz="5000" dirty="0" smtClean="0"/>
              <a:t>). </a:t>
            </a:r>
          </a:p>
          <a:p>
            <a:pPr>
              <a:lnSpc>
                <a:spcPct val="80000"/>
              </a:lnSpc>
              <a:buNone/>
            </a:pPr>
            <a:endParaRPr lang="es-ES" sz="5000" dirty="0" smtClean="0"/>
          </a:p>
          <a:p>
            <a:pPr>
              <a:lnSpc>
                <a:spcPct val="80000"/>
              </a:lnSpc>
            </a:pPr>
            <a:r>
              <a:rPr lang="es-ES" sz="5000" dirty="0" smtClean="0"/>
              <a:t>La conversión es:</a:t>
            </a:r>
          </a:p>
          <a:p>
            <a:pPr>
              <a:lnSpc>
                <a:spcPct val="80000"/>
              </a:lnSpc>
              <a:buNone/>
            </a:pPr>
            <a:endParaRPr lang="es-ES" dirty="0" smtClean="0"/>
          </a:p>
          <a:p>
            <a:pPr>
              <a:lnSpc>
                <a:spcPct val="80000"/>
              </a:lnSpc>
              <a:buNone/>
            </a:pPr>
            <a:endParaRPr lang="es-ES" dirty="0" smtClean="0"/>
          </a:p>
          <a:p>
            <a:pPr>
              <a:lnSpc>
                <a:spcPct val="80000"/>
              </a:lnSpc>
              <a:buNone/>
            </a:pPr>
            <a:r>
              <a:rPr lang="es-ES" dirty="0" smtClean="0"/>
              <a:t>                        </a:t>
            </a:r>
            <a:r>
              <a:rPr lang="es-ES" sz="4200" dirty="0" smtClean="0"/>
              <a:t> R           L              C</a:t>
            </a:r>
          </a:p>
          <a:p>
            <a:pPr>
              <a:lnSpc>
                <a:spcPct val="80000"/>
              </a:lnSpc>
              <a:buNone/>
            </a:pPr>
            <a:r>
              <a:rPr lang="es-ES" sz="4200" dirty="0" smtClean="0"/>
              <a:t>                    G    =     L       -     M     </a:t>
            </a:r>
          </a:p>
          <a:p>
            <a:pPr>
              <a:lnSpc>
                <a:spcPct val="80000"/>
              </a:lnSpc>
              <a:buNone/>
            </a:pPr>
            <a:r>
              <a:rPr lang="es-ES" sz="4200" dirty="0" smtClean="0"/>
              <a:t>                    B           L              Y</a:t>
            </a:r>
          </a:p>
          <a:p>
            <a:pPr>
              <a:lnSpc>
                <a:spcPct val="80000"/>
              </a:lnSpc>
              <a:buNone/>
            </a:pPr>
            <a:r>
              <a:rPr lang="es-ES" sz="4200" dirty="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s-ES" sz="4200" dirty="0" smtClean="0"/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s-ES" sz="4200" dirty="0" smtClean="0"/>
              <a:t>		</a:t>
            </a:r>
            <a:r>
              <a:rPr lang="es-ES" sz="5000" dirty="0" smtClean="0"/>
              <a:t>siendo L+1 es la cantidad de niveles de color de la imagen.</a:t>
            </a:r>
          </a:p>
          <a:p>
            <a:pPr>
              <a:lnSpc>
                <a:spcPct val="80000"/>
              </a:lnSpc>
              <a:buNone/>
            </a:pPr>
            <a:endParaRPr lang="es-ES" dirty="0" smtClean="0"/>
          </a:p>
          <a:p>
            <a:pPr>
              <a:lnSpc>
                <a:spcPct val="80000"/>
              </a:lnSpc>
              <a:buNone/>
            </a:pPr>
            <a:r>
              <a:rPr lang="es-ES" sz="2800" dirty="0" smtClean="0"/>
              <a:t>	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1428728" y="4214818"/>
            <a:ext cx="45719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2071670" y="4214818"/>
            <a:ext cx="45719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2786050" y="4214818"/>
            <a:ext cx="71438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1714480" y="4214818"/>
            <a:ext cx="71438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2357422" y="4214818"/>
            <a:ext cx="45719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3143240" y="4214818"/>
            <a:ext cx="71438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Conversión de colores</a:t>
            </a:r>
            <a:endParaRPr lang="es-EC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Imagen comparativa en la que se observan las diferencias en el color entre el modelo RGB (izquierda) y el modelo CMYK (derecha).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</p:txBody>
      </p:sp>
      <p:pic>
        <p:nvPicPr>
          <p:cNvPr id="6" name="5 Imagen" descr="Punto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14620"/>
            <a:ext cx="6480407" cy="241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Modelo YIQ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es-ES" sz="5000" dirty="0" smtClean="0"/>
              <a:t>El modelo YIQ se usa en las </a:t>
            </a:r>
            <a:r>
              <a:rPr lang="es-ES" sz="5000" b="1" dirty="0" smtClean="0"/>
              <a:t>televisiones</a:t>
            </a:r>
            <a:r>
              <a:rPr lang="es-ES" sz="5000" dirty="0" smtClean="0"/>
              <a:t> comerciales. </a:t>
            </a:r>
          </a:p>
          <a:p>
            <a:pPr>
              <a:lnSpc>
                <a:spcPct val="80000"/>
              </a:lnSpc>
              <a:buNone/>
            </a:pPr>
            <a:r>
              <a:rPr lang="es-ES" dirty="0" smtClean="0"/>
              <a:t>	</a:t>
            </a:r>
          </a:p>
          <a:p>
            <a:pPr>
              <a:lnSpc>
                <a:spcPct val="120000"/>
              </a:lnSpc>
            </a:pPr>
            <a:r>
              <a:rPr lang="es-ES" sz="5000" dirty="0" smtClean="0"/>
              <a:t>Básicamente, YIQ es una recodificación de RGB para mantener la compatibilidad con las televisiones en blanco y negro. De hecho, la componente </a:t>
            </a:r>
            <a:r>
              <a:rPr lang="es-ES" sz="5000" b="1" dirty="0" smtClean="0"/>
              <a:t>Y</a:t>
            </a:r>
            <a:r>
              <a:rPr lang="es-ES" sz="5000" dirty="0" smtClean="0"/>
              <a:t> (</a:t>
            </a:r>
            <a:r>
              <a:rPr lang="es-ES" sz="5000" b="1" i="1" dirty="0" smtClean="0"/>
              <a:t>luminancia</a:t>
            </a:r>
            <a:r>
              <a:rPr lang="es-ES" sz="5000" dirty="0" smtClean="0"/>
              <a:t>) provee toda la información requerida para una televisión en blanco y negro. La conversión de RGB a YIQ es:</a:t>
            </a:r>
          </a:p>
          <a:p>
            <a:pPr lvl="5">
              <a:lnSpc>
                <a:spcPct val="80000"/>
              </a:lnSpc>
              <a:buNone/>
            </a:pPr>
            <a:r>
              <a:rPr lang="es-ES" dirty="0" smtClean="0"/>
              <a:t>    </a:t>
            </a:r>
            <a:endParaRPr lang="es-ES" sz="4200" dirty="0" smtClean="0"/>
          </a:p>
          <a:p>
            <a:pPr lvl="5">
              <a:lnSpc>
                <a:spcPct val="80000"/>
              </a:lnSpc>
              <a:buNone/>
            </a:pPr>
            <a:r>
              <a:rPr lang="es-ES" sz="4200" dirty="0" smtClean="0"/>
              <a:t>	Y        0.299        0.587        0.114             R</a:t>
            </a:r>
          </a:p>
          <a:p>
            <a:pPr lvl="5">
              <a:lnSpc>
                <a:spcPct val="80000"/>
              </a:lnSpc>
              <a:buNone/>
            </a:pPr>
            <a:r>
              <a:rPr lang="es-ES" sz="4200" dirty="0" smtClean="0"/>
              <a:t>   	I    =   0.596        -0.275      -0.321       *   G</a:t>
            </a:r>
          </a:p>
          <a:p>
            <a:pPr lvl="5">
              <a:lnSpc>
                <a:spcPct val="80000"/>
              </a:lnSpc>
              <a:buNone/>
            </a:pPr>
            <a:r>
              <a:rPr lang="es-ES" sz="4200" dirty="0" smtClean="0"/>
              <a:t>    Q        0.212        -0.523      0.311             B</a:t>
            </a:r>
          </a:p>
          <a:p>
            <a:pPr>
              <a:lnSpc>
                <a:spcPct val="80000"/>
              </a:lnSpc>
              <a:buNone/>
            </a:pPr>
            <a:endParaRPr lang="es-ES" dirty="0" smtClean="0"/>
          </a:p>
          <a:p>
            <a:pPr>
              <a:lnSpc>
                <a:spcPct val="80000"/>
              </a:lnSpc>
              <a:buNone/>
            </a:pP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sz="5000" dirty="0" smtClean="0"/>
              <a:t>Si sólo tenemos en cuenta la componente Y de la imagen, lo que obtenemos es una imagen en escala de grises. Así pues, la forma de </a:t>
            </a:r>
            <a:r>
              <a:rPr lang="es-ES" sz="5000" b="1" dirty="0" smtClean="0"/>
              <a:t>obtener una imagen en escala de grises a partir de una en RGB</a:t>
            </a:r>
            <a:r>
              <a:rPr lang="es-ES" sz="5000" dirty="0" smtClean="0"/>
              <a:t> es aplicando al valor RGB de cada píxel, la fórmula </a:t>
            </a:r>
          </a:p>
          <a:p>
            <a:pPr>
              <a:lnSpc>
                <a:spcPct val="80000"/>
              </a:lnSpc>
              <a:buNone/>
            </a:pPr>
            <a:endParaRPr lang="es-ES" sz="5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s-ES" sz="5000" dirty="0" smtClean="0">
                <a:latin typeface="Calibri" pitchFamily="34" charset="0"/>
              </a:rPr>
              <a:t>			Y = 0.299*R + 0.587*G + 0.114*B.</a:t>
            </a:r>
          </a:p>
          <a:p>
            <a:endParaRPr lang="es-EC" dirty="0"/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928926" y="3286124"/>
            <a:ext cx="45719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3500430" y="3286124"/>
            <a:ext cx="45719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6357950" y="3286124"/>
            <a:ext cx="45719" cy="857256"/>
          </a:xfrm>
          <a:prstGeom prst="leftBracket">
            <a:avLst>
              <a:gd name="adj" fmla="val 1259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5857884" y="3286124"/>
            <a:ext cx="45719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6572264" y="3286124"/>
            <a:ext cx="45719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3214678" y="3286124"/>
            <a:ext cx="45719" cy="857256"/>
          </a:xfrm>
          <a:prstGeom prst="rightBracket">
            <a:avLst>
              <a:gd name="adj" fmla="val 1259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Modelo HSI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Otro modelo muy utilizado es el HSI que representa el color de una manera intuitiva (es decir, de la forma en los humanos percibimos el color). La componente I se corresponde con la </a:t>
            </a:r>
            <a:r>
              <a:rPr lang="es-ES" sz="2000" b="1" i="1" dirty="0" smtClean="0"/>
              <a:t>intensidad</a:t>
            </a:r>
            <a:r>
              <a:rPr lang="es-ES" sz="2000" dirty="0" smtClean="0"/>
              <a:t>, H con el </a:t>
            </a:r>
            <a:r>
              <a:rPr lang="es-ES" sz="2000" b="1" i="1" dirty="0" smtClean="0"/>
              <a:t>color</a:t>
            </a:r>
            <a:r>
              <a:rPr lang="es-ES" sz="2000" dirty="0" smtClean="0"/>
              <a:t> y S con la </a:t>
            </a:r>
            <a:r>
              <a:rPr lang="es-ES" sz="2000" b="1" i="1" dirty="0" smtClean="0"/>
              <a:t>saturación</a:t>
            </a:r>
            <a:r>
              <a:rPr lang="es-ES" sz="2000" dirty="0" smtClean="0"/>
              <a:t>. Este modelo es muy utilizado en algoritmos de procesamiento de imágenes basados en propiedades del </a:t>
            </a:r>
            <a:r>
              <a:rPr lang="es-ES" sz="2000" b="1" dirty="0" smtClean="0"/>
              <a:t>sistema de visión humano</a:t>
            </a:r>
            <a:r>
              <a:rPr lang="es-E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s-ES" sz="2000" dirty="0" smtClean="0"/>
          </a:p>
          <a:p>
            <a:r>
              <a:rPr lang="es-ES" sz="2000" dirty="0" smtClean="0"/>
              <a:t>La conversión de RGB a HSI es más complicada. Pero la componente I es fácil de calcular:</a:t>
            </a:r>
          </a:p>
          <a:p>
            <a:pPr lvl="3">
              <a:lnSpc>
                <a:spcPct val="90000"/>
              </a:lnSpc>
              <a:buNone/>
            </a:pPr>
            <a:r>
              <a:rPr lang="es-ES" dirty="0" smtClean="0"/>
              <a:t>			</a:t>
            </a:r>
          </a:p>
          <a:p>
            <a:pPr lvl="3">
              <a:lnSpc>
                <a:spcPct val="90000"/>
              </a:lnSpc>
              <a:buNone/>
            </a:pPr>
            <a:r>
              <a:rPr lang="es-ES" dirty="0" smtClean="0"/>
              <a:t>			I= 1/3 * (R+G+B)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Filtros y Detectores de Borde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definición</a:t>
            </a:r>
            <a:endParaRPr lang="es-EC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Se le llama filtrado al proceso mediante el cual se modifica una señal determinada de tal manera que las amplitudes relativas de las </a:t>
            </a:r>
            <a:r>
              <a:rPr lang="es-ES" sz="2000" dirty="0" smtClean="0"/>
              <a:t>componentes </a:t>
            </a:r>
            <a:r>
              <a:rPr lang="es-ES" sz="2000" dirty="0"/>
              <a:t>en frecuencia cambian o incluso son </a:t>
            </a:r>
            <a:r>
              <a:rPr lang="es-ES" sz="2000" dirty="0" smtClean="0"/>
              <a:t>eliminadas.</a:t>
            </a:r>
          </a:p>
          <a:p>
            <a:pPr>
              <a:buNone/>
            </a:pPr>
            <a:r>
              <a:rPr lang="es-ES" sz="2000" dirty="0" smtClean="0"/>
              <a:t>					</a:t>
            </a:r>
            <a:endParaRPr lang="es-ES" sz="2000" dirty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También </a:t>
            </a:r>
            <a:r>
              <a:rPr lang="es-ES" sz="2000" dirty="0"/>
              <a:t>sirven para restaurar una señal, cuando haya una señal que haya sido deformada de alguna forma. 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r>
              <a:rPr lang="es-EC" sz="2000" dirty="0" smtClean="0"/>
              <a:t>La función en Matlab que permite generar un filtro para aplicarlo sobre una 	imagen en 2-D es </a:t>
            </a:r>
            <a:r>
              <a:rPr lang="es-EC" sz="2000" i="1" dirty="0" smtClean="0"/>
              <a:t>fspecial</a:t>
            </a:r>
            <a:r>
              <a:rPr lang="es-EC" sz="2000" dirty="0" smtClean="0"/>
              <a:t>, y contiene filtros predefinidos en 2-D.</a:t>
            </a:r>
          </a:p>
          <a:p>
            <a:endParaRPr lang="es-ES" sz="2000" dirty="0" smtClean="0"/>
          </a:p>
          <a:p>
            <a:endParaRPr lang="es-ES" sz="2000" dirty="0"/>
          </a:p>
          <a:p>
            <a:endParaRPr lang="es-EC" sz="2000" dirty="0"/>
          </a:p>
        </p:txBody>
      </p:sp>
      <p:pic>
        <p:nvPicPr>
          <p:cNvPr id="12" name="11 Imagen" descr="Punt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5524523" cy="83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Filtros en el dominio del espacio: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</a:t>
            </a:r>
          </a:p>
          <a:p>
            <a:pPr marL="857250" lvl="1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espaciales</a:t>
            </a: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lineales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Filtros pasa bajos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pasa altos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pasa bandas</a:t>
            </a: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no lineales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max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min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mediana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Filtro espacial</a:t>
            </a:r>
            <a:endParaRPr lang="es-EC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Es un tipo de operación que altera el valor de un píxel en función de los valores de los píxeles que le rodean.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También se le denomina procesamiento basado en la vecindad u operación de vecindad.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Filtrar una imagen consiste en aplicar una transformación de forma que se acentúen o disminuyan ciertos aspectos.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endParaRPr lang="es-EC" dirty="0"/>
          </a:p>
        </p:txBody>
      </p:sp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1714480" y="2714620"/>
            <a:ext cx="5868987" cy="720725"/>
            <a:chOff x="1500188" y="2143125"/>
            <a:chExt cx="5868987" cy="720725"/>
          </a:xfrm>
        </p:grpSpPr>
        <p:sp>
          <p:nvSpPr>
            <p:cNvPr id="19" name="18 Rectángulo"/>
            <p:cNvSpPr/>
            <p:nvPr/>
          </p:nvSpPr>
          <p:spPr>
            <a:xfrm>
              <a:off x="3714750" y="2143125"/>
              <a:ext cx="1439863" cy="7207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dirty="0">
                  <a:solidFill>
                    <a:srgbClr val="FF3300"/>
                  </a:solidFill>
                </a:rPr>
                <a:t>h</a:t>
              </a:r>
              <a:endParaRPr lang="es-PE" dirty="0">
                <a:solidFill>
                  <a:srgbClr val="FF3300"/>
                </a:solidFill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500188" y="2143125"/>
              <a:ext cx="1439862" cy="720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ES_tradnl" sz="2000" dirty="0">
                  <a:solidFill>
                    <a:schemeClr val="tx1"/>
                  </a:solidFill>
                </a:rPr>
                <a:t>f</a:t>
              </a:r>
              <a:r>
                <a:rPr lang="es-ES_tradnl" sz="2000" dirty="0" smtClean="0">
                  <a:solidFill>
                    <a:schemeClr val="tx1"/>
                  </a:solidFill>
                </a:rPr>
                <a:t>( x , y )</a:t>
              </a:r>
              <a:endParaRPr lang="es-PE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929313" y="2143125"/>
              <a:ext cx="1439862" cy="720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2000" dirty="0">
                  <a:solidFill>
                    <a:schemeClr val="tx1"/>
                  </a:solidFill>
                </a:rPr>
                <a:t>g</a:t>
              </a:r>
              <a:r>
                <a:rPr lang="es-ES_tradnl" sz="2000" dirty="0" smtClean="0">
                  <a:solidFill>
                    <a:schemeClr val="tx1"/>
                  </a:solidFill>
                </a:rPr>
                <a:t>( x , y )</a:t>
              </a:r>
              <a:endParaRPr lang="es-PE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21 Conector recto de flecha"/>
            <p:cNvCxnSpPr>
              <a:stCxn id="20" idx="3"/>
              <a:endCxn id="19" idx="1"/>
            </p:cNvCxnSpPr>
            <p:nvPr/>
          </p:nvCxnSpPr>
          <p:spPr>
            <a:xfrm>
              <a:off x="2940050" y="2503488"/>
              <a:ext cx="7747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19" idx="3"/>
              <a:endCxn id="21" idx="1"/>
            </p:cNvCxnSpPr>
            <p:nvPr/>
          </p:nvCxnSpPr>
          <p:spPr>
            <a:xfrm>
              <a:off x="5154613" y="2503488"/>
              <a:ext cx="7747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Tipos de Filtros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Filtro espacial - </a:t>
            </a:r>
            <a:r>
              <a:rPr lang="es-ES_tradnl" sz="2000" dirty="0" smtClean="0">
                <a:cs typeface="Arial" charset="0"/>
              </a:rPr>
              <a:t>convolución</a:t>
            </a: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La alteración del píxel se realiza dependiendo de los valores de los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 	píxeles del entorno sin realizar ninguna modificación previa de sus valores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_tradnl" sz="2000" i="1" dirty="0" smtClean="0">
                <a:cs typeface="Arial" charset="0"/>
              </a:rPr>
              <a:t> g(x , y) = 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h(x , y) </a:t>
            </a:r>
            <a:r>
              <a:rPr lang="es-ES_tradnl" sz="2000" i="1" dirty="0" smtClean="0">
                <a:cs typeface="Arial" charset="0"/>
              </a:rPr>
              <a:t>* f(x , y)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Filtrado frecuencial - </a:t>
            </a:r>
            <a:r>
              <a:rPr lang="es-ES_tradnl" sz="2000" dirty="0" smtClean="0">
                <a:cs typeface="Arial" charset="0"/>
              </a:rPr>
              <a:t>multiplicación + transformadas de Fourier</a:t>
            </a: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Requiere de la aplicación de la transformada  de Fourier.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2000" i="1" dirty="0" smtClean="0">
                <a:cs typeface="Arial" charset="0"/>
              </a:rPr>
              <a:t>G(u , v) = 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H(u , v)</a:t>
            </a:r>
            <a:r>
              <a:rPr lang="es-ES_tradnl" sz="2000" i="1" dirty="0" smtClean="0">
                <a:cs typeface="Arial" charset="0"/>
              </a:rPr>
              <a:t> F(u , v) g(x , y) = T[f(x , y)]</a:t>
            </a:r>
          </a:p>
          <a:p>
            <a:endParaRPr lang="es-EC" dirty="0"/>
          </a:p>
        </p:txBody>
      </p:sp>
      <p:pic>
        <p:nvPicPr>
          <p:cNvPr id="10" name="Picture 3" descr="d:\Desarrolloweb\Office_Live_WEB\image_image1\filgau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150" y="1071563"/>
            <a:ext cx="2428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813"/>
            <a:ext cx="19780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Tipos de Imágenes: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 smtClean="0"/>
              <a:t>Una imagen natural capturada con una cámara, un telescopio, un microscopio o cualquier otro tipo de instrumento óptico presenta una variación de sombras y tonos continua. Imágenes de este tipo se llaman </a:t>
            </a:r>
            <a:r>
              <a:rPr lang="es-ES" sz="2000" b="1" i="1" dirty="0" smtClean="0"/>
              <a:t>imágenes analógicas.</a:t>
            </a:r>
          </a:p>
          <a:p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r>
              <a:rPr lang="es-ES" sz="2000" dirty="0" smtClean="0"/>
              <a:t>Para que una imagen analógica, en blanco y negro, en escala de grises o a color, pueda ser "manipulada" usando un computador,  primero debe convertirse a un formato adecuado. Este formato es la </a:t>
            </a:r>
            <a:r>
              <a:rPr lang="es-ES" sz="2000" b="1" i="1" dirty="0" smtClean="0"/>
              <a:t>imagen digital</a:t>
            </a:r>
            <a:r>
              <a:rPr lang="es-ES" sz="2000" i="1" dirty="0" smtClean="0"/>
              <a:t> </a:t>
            </a:r>
            <a:r>
              <a:rPr lang="es-ES" sz="2000" dirty="0" smtClean="0"/>
              <a:t>correspondiente.   </a:t>
            </a:r>
            <a:br>
              <a:rPr lang="es-ES" sz="2000" dirty="0" smtClean="0"/>
            </a:br>
            <a:r>
              <a:rPr lang="es-ES" sz="2000" dirty="0" smtClean="0"/>
              <a:t>                          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La transformación de una imagen analógica a otra discreta se llama </a:t>
            </a:r>
            <a:r>
              <a:rPr lang="es-ES" sz="2000" b="1" i="1" dirty="0" smtClean="0"/>
              <a:t>digitalización</a:t>
            </a:r>
            <a:r>
              <a:rPr lang="es-ES" sz="2000" dirty="0" smtClean="0"/>
              <a:t> y es el primer paso en cualquier aplicación de procesamiento de imágenes digitales.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Generación de Filtros en Matlab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pt-BR" sz="2000" dirty="0" smtClean="0">
                <a:cs typeface="Courier New" pitchFamily="49" charset="0"/>
              </a:rPr>
              <a:t>h = fspecial(</a:t>
            </a:r>
            <a:r>
              <a:rPr lang="pt-BR" sz="2000" i="1" dirty="0" smtClean="0">
                <a:cs typeface="Courier New" pitchFamily="49" charset="0"/>
              </a:rPr>
              <a:t>type</a:t>
            </a:r>
            <a:r>
              <a:rPr lang="pt-BR" sz="2000" dirty="0" smtClean="0">
                <a:cs typeface="Courier New" pitchFamily="49" charset="0"/>
              </a:rPr>
              <a:t>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pt-BR" sz="2000" dirty="0" smtClean="0">
                <a:cs typeface="Courier New" pitchFamily="49" charset="0"/>
              </a:rPr>
              <a:t>h = fspecial(</a:t>
            </a:r>
            <a:r>
              <a:rPr lang="pt-BR" sz="2000" i="1" dirty="0" smtClean="0">
                <a:cs typeface="Courier New" pitchFamily="49" charset="0"/>
              </a:rPr>
              <a:t>type</a:t>
            </a:r>
            <a:r>
              <a:rPr lang="pt-BR" sz="2000" dirty="0" smtClean="0">
                <a:cs typeface="Courier New" pitchFamily="49" charset="0"/>
              </a:rPr>
              <a:t>, parameters)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pt-BR" sz="2000" dirty="0" smtClean="0"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Crea un filtro bidimensional </a:t>
            </a:r>
            <a:r>
              <a:rPr lang="es-PE" sz="2000" dirty="0" smtClean="0">
                <a:solidFill>
                  <a:srgbClr val="FF0000"/>
                </a:solidFill>
                <a:cs typeface="Arial" charset="0"/>
              </a:rPr>
              <a:t>h</a:t>
            </a:r>
            <a:r>
              <a:rPr lang="es-PE" sz="2000" dirty="0" smtClean="0">
                <a:cs typeface="Arial" charset="0"/>
              </a:rPr>
              <a:t> del tipo especificado.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Devuelve como un kernel de correlación, que es la forma adecuada para usar con </a:t>
            </a:r>
            <a:r>
              <a:rPr lang="es-PE" sz="2000" i="1" dirty="0" smtClean="0">
                <a:cs typeface="Courier New" pitchFamily="49" charset="0"/>
              </a:rPr>
              <a:t>imfilter</a:t>
            </a:r>
            <a:r>
              <a:rPr lang="es-PE" sz="2000" dirty="0" smtClean="0">
                <a:cs typeface="Courier New" pitchFamily="49" charset="0"/>
              </a:rPr>
              <a:t>.</a:t>
            </a:r>
          </a:p>
          <a:p>
            <a:pPr algn="ctr">
              <a:buNone/>
            </a:pPr>
            <a:endParaRPr lang="es-EC" dirty="0"/>
          </a:p>
        </p:txBody>
      </p:sp>
      <p:pic>
        <p:nvPicPr>
          <p:cNvPr id="8" name="7 Imagen" descr="Punto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00438"/>
            <a:ext cx="5743591" cy="256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Promedio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Obtiene el valor promedio de los pixeles. </a:t>
            </a:r>
            <a:r>
              <a:rPr lang="es-PE" sz="2000" dirty="0" smtClean="0">
                <a:cs typeface="Arial" charset="0"/>
              </a:rPr>
              <a:t>También se denomina filtro de </a:t>
            </a:r>
            <a:r>
              <a:rPr lang="es-PE" sz="2000" i="1" dirty="0" smtClean="0">
                <a:cs typeface="Arial" charset="0"/>
              </a:rPr>
              <a:t>media.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Su efecto es el difuminado o suavizado de la imagen y se aplica junto con el de mediana para eliminar ruidos.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Este filtro se puede implementar con la siguiente máscara(kernel) para un tamaño 3x3:</a:t>
            </a:r>
            <a:endParaRPr lang="es-ES_tradnl" sz="2000" dirty="0" smtClean="0">
              <a:cs typeface="Arial" charset="0"/>
            </a:endParaRPr>
          </a:p>
          <a:p>
            <a:pPr algn="ctr">
              <a:buNone/>
            </a:pP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500694" y="3143248"/>
          <a:ext cx="2643207" cy="1108710"/>
        </p:xfrm>
        <a:graphic>
          <a:graphicData uri="http://schemas.openxmlformats.org/drawingml/2006/table">
            <a:tbl>
              <a:tblPr/>
              <a:tblGrid>
                <a:gridCol w="881069"/>
                <a:gridCol w="881069"/>
                <a:gridCol w="8810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Promedio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143668" cy="35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Ej. Filtro Promedio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42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Gaussiano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Se usa para suavizar la imagen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El suavizado es dependiente de la desviación estándar de la mascara.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A mayor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s-ES_tradnl" sz="2000" baseline="30000" dirty="0" smtClean="0">
                <a:cs typeface="Arial" charset="0"/>
              </a:rPr>
              <a:t>2</a:t>
            </a:r>
            <a:r>
              <a:rPr lang="es-ES_tradnl" sz="2000" dirty="0" smtClean="0">
                <a:cs typeface="Arial" charset="0"/>
              </a:rPr>
              <a:t> el suavizado es mayor.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La mascara es no lineal pero el filtro es lineal.</a:t>
            </a:r>
            <a:endParaRPr lang="es-EC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Filtro Gaussiano</a:t>
            </a:r>
            <a:endParaRPr lang="es-EC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500704" cy="437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500034" y="242886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s-PE" dirty="0"/>
              <a:t>σ= </a:t>
            </a:r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500034" y="457200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σ= 3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7572396" y="242886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σ= 2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7643834" y="4643446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3200" dirty="0"/>
              <a:t>σ=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Unsharp para acentuar contraste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0313" y="1143000"/>
            <a:ext cx="36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&gt;&gt; </a:t>
            </a:r>
            <a:r>
              <a:rPr lang="es-ES" sz="2400" dirty="0" smtClean="0"/>
              <a:t>y=fspecial</a:t>
            </a:r>
            <a:r>
              <a:rPr lang="es-ES" sz="2400" dirty="0"/>
              <a:t>('</a:t>
            </a:r>
            <a:r>
              <a:rPr lang="es-ES" sz="2400" dirty="0" err="1"/>
              <a:t>unsharp</a:t>
            </a:r>
            <a:r>
              <a:rPr lang="es-ES" sz="2400" dirty="0"/>
              <a:t>');</a:t>
            </a:r>
            <a:r>
              <a:rPr lang="es-ES" dirty="0"/>
              <a:t> 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785926"/>
            <a:ext cx="5364163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85938"/>
            <a:ext cx="54006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Detectores de Bordes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C" sz="2000" dirty="0" smtClean="0"/>
              <a:t>Los bordes de una imagen digital se definen como transiciones entre dos regiones de niveles de gris significativamente distintos.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EC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000" dirty="0" smtClean="0"/>
              <a:t>Métodos basados en el gradiente: detectan los bordes en base a las derivadas espaciales de la imagen que se calculan mediante operadores de convolución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C" sz="2000" dirty="0" smtClean="0"/>
              <a:t>En Matlab primero se transforma a la imagen original </a:t>
            </a:r>
            <a:r>
              <a:rPr lang="es-EC" sz="2000" i="1" dirty="0" smtClean="0"/>
              <a:t>I(x , y)</a:t>
            </a:r>
            <a:r>
              <a:rPr lang="es-EC" sz="2000" dirty="0" smtClean="0"/>
              <a:t> a escala de grises por medio de la función </a:t>
            </a:r>
            <a:r>
              <a:rPr lang="es-EC" sz="2000" i="1" dirty="0" smtClean="0"/>
              <a:t>rgb2gray </a:t>
            </a:r>
            <a:r>
              <a:rPr lang="es-EC" sz="2000" dirty="0" smtClean="0"/>
              <a:t>para poder aplicar la detección de bordes.</a:t>
            </a:r>
            <a:endParaRPr lang="es-EC" sz="2000" i="1" dirty="0" smtClean="0"/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EC" sz="2000" i="1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Detección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2828916" cy="34004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s-ES_tradnl" dirty="0" smtClean="0"/>
              <a:t>La suavización de la imagen evita que se sobredetecten los bordes.</a:t>
            </a:r>
          </a:p>
          <a:p>
            <a:pPr>
              <a:spcBef>
                <a:spcPct val="50000"/>
              </a:spcBef>
            </a:pPr>
            <a:r>
              <a:rPr lang="es-ES_tradnl" dirty="0" smtClean="0"/>
              <a:t>Los máximos de la primera derivada o los cruces por cero de la segunda derivada  permiten detectar los bordes.</a:t>
            </a:r>
          </a:p>
          <a:p>
            <a:endParaRPr lang="es-EC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499903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Detección de borde</a:t>
            </a:r>
            <a:endParaRPr lang="es-EC" sz="3600" dirty="0"/>
          </a:p>
        </p:txBody>
      </p:sp>
      <p:pic>
        <p:nvPicPr>
          <p:cNvPr id="4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868" y="1600200"/>
            <a:ext cx="3554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Captura de Imagen</a:t>
            </a:r>
            <a:endParaRPr lang="es-EC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5609" y="1600200"/>
            <a:ext cx="6492782" cy="4525963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Detector Prewitt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Se define como la aplicación de  8 matrices  pixel a pixel a la imagen. La respuesta es la suma de los bordes bien marcados. </a:t>
            </a:r>
          </a:p>
          <a:p>
            <a:endParaRPr lang="es-EC" dirty="0" smtClean="0"/>
          </a:p>
          <a:p>
            <a:r>
              <a:rPr lang="es-EC" sz="2000" dirty="0"/>
              <a:t>Los nombres de cada matriz  se define como un punto cardinal: Norte, Sur, Este, </a:t>
            </a:r>
            <a:r>
              <a:rPr lang="es-EC" sz="2000" dirty="0" smtClean="0"/>
              <a:t>Oeste</a:t>
            </a:r>
            <a:r>
              <a:rPr lang="es-EC" sz="2000" dirty="0"/>
              <a:t>, Noroeste, Noreste, Suroeste, Sureste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r>
              <a:rPr lang="es-EC" sz="2000" dirty="0"/>
              <a:t>Se invoca a la función</a:t>
            </a:r>
            <a:r>
              <a:rPr lang="es-EC" sz="2000" i="1" dirty="0"/>
              <a:t> edge</a:t>
            </a:r>
            <a:r>
              <a:rPr lang="es-EC" sz="2000" dirty="0"/>
              <a:t> para el detector de borde </a:t>
            </a:r>
            <a:r>
              <a:rPr lang="es-EC" sz="2000" i="1" dirty="0"/>
              <a:t>‘</a:t>
            </a:r>
            <a:r>
              <a:rPr lang="es-EC" sz="2000" i="1" dirty="0" err="1"/>
              <a:t>prewitt</a:t>
            </a:r>
            <a:r>
              <a:rPr lang="es-EC" sz="2000" i="1" dirty="0"/>
              <a:t>’ </a:t>
            </a:r>
            <a:r>
              <a:rPr lang="es-EC" sz="2000" dirty="0"/>
              <a:t>asumiendo los parámetros de umbral (</a:t>
            </a:r>
            <a:r>
              <a:rPr lang="es-EC" sz="2000" dirty="0" err="1"/>
              <a:t>threshold</a:t>
            </a:r>
            <a:r>
              <a:rPr lang="es-EC" sz="2000" dirty="0"/>
              <a:t>) y la dirección del gradiente (</a:t>
            </a:r>
            <a:r>
              <a:rPr lang="es-EC" sz="2000" dirty="0" err="1"/>
              <a:t>direction</a:t>
            </a:r>
            <a:r>
              <a:rPr lang="es-EC" sz="2000" dirty="0"/>
              <a:t>) por default. Al definirlo de esta manera se considera en horizontal y vertical.</a:t>
            </a:r>
          </a:p>
          <a:p>
            <a:endParaRPr lang="es-EC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Prewitt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929354" cy="35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Prewitt</a:t>
            </a:r>
            <a:endParaRPr lang="es-EC" dirty="0"/>
          </a:p>
        </p:txBody>
      </p:sp>
      <p:sp>
        <p:nvSpPr>
          <p:cNvPr id="4" name="13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i="1" u="sng" dirty="0" err="1" smtClean="0">
                <a:cs typeface="Arial" charset="0"/>
              </a:rPr>
              <a:t>Prewit</a:t>
            </a:r>
            <a:r>
              <a:rPr lang="es-ES" sz="2000" i="1" dirty="0" smtClean="0">
                <a:cs typeface="Arial" charset="0"/>
              </a:rPr>
              <a:t>:</a:t>
            </a:r>
            <a:r>
              <a:rPr lang="es-ES" sz="2000" dirty="0" smtClean="0">
                <a:cs typeface="Arial" charset="0"/>
              </a:rPr>
              <a:t> Acentuar transiciones horizontales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Máscara:  w =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                [ 1     1     1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	           0     0     0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	                   -1    -1    -1]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s-ES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i="1" u="sng" dirty="0" smtClean="0">
                <a:cs typeface="Arial" charset="0"/>
              </a:rPr>
              <a:t>Sobel</a:t>
            </a:r>
            <a:r>
              <a:rPr lang="es-ES" sz="2000" i="1" dirty="0" smtClean="0">
                <a:cs typeface="Arial" charset="0"/>
              </a:rPr>
              <a:t>:</a:t>
            </a:r>
            <a:r>
              <a:rPr lang="es-ES" sz="2000" dirty="0" smtClean="0">
                <a:cs typeface="Arial" charset="0"/>
              </a:rPr>
              <a:t> Acentuar transiciones horizontales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Máscara:  w =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	        [1     2     1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                0     0     0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                -1    -2    -1]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s-ES" sz="2000" dirty="0" smtClean="0">
              <a:cs typeface="Courier New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Para acentuar transiciones verticales usar la transpuesta</a:t>
            </a:r>
            <a:endParaRPr lang="es-PE" sz="2000" dirty="0" smtClean="0">
              <a:cs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63" y="3929066"/>
            <a:ext cx="2024046" cy="15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Canny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El método utiliza dos umbrales, para detectar los bordes fuertes y débiles, e incluye los bordes débiles en la salida sólo si están conectados a los bordes fuertes</a:t>
            </a:r>
            <a:r>
              <a:rPr lang="es-EC" sz="2000" dirty="0" smtClean="0"/>
              <a:t>.</a:t>
            </a:r>
          </a:p>
          <a:p>
            <a:endParaRPr lang="es-EC" sz="2000" dirty="0" smtClean="0"/>
          </a:p>
          <a:p>
            <a:r>
              <a:rPr lang="es-EC" sz="2000" dirty="0"/>
              <a:t>En este método se tiene más probabilidades de detectar ciertos bordes </a:t>
            </a:r>
            <a:r>
              <a:rPr lang="es-EC" sz="2000" dirty="0" smtClean="0"/>
              <a:t>débiles y se lo considera como uno de los mejores en la detección de bordes.</a:t>
            </a:r>
          </a:p>
          <a:p>
            <a:endParaRPr lang="es-EC" sz="2000" dirty="0"/>
          </a:p>
          <a:p>
            <a:r>
              <a:rPr lang="es-EC" sz="2000" dirty="0"/>
              <a:t>El método de Canny encuentra bordes buscando máximos locales del </a:t>
            </a:r>
            <a:r>
              <a:rPr lang="es-EC" sz="2000" dirty="0" smtClean="0"/>
              <a:t>gradiente.</a:t>
            </a:r>
          </a:p>
          <a:p>
            <a:endParaRPr lang="es-EC" sz="2000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Canny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881406" cy="32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Prewitt vs. Canny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4714908" cy="23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3116"/>
            <a:ext cx="4071966" cy="231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Filtros Fotográficos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dirty="0" smtClean="0"/>
              <a:t>Los filtros fotográficos permiten ver las imágenes tal y como desea tomarlas y es la razón por la cual son tan importantes. </a:t>
            </a:r>
          </a:p>
          <a:p>
            <a:pPr algn="just"/>
            <a:r>
              <a:rPr lang="es-ES" sz="2000" dirty="0" smtClean="0"/>
              <a:t>Una de las formas mas fáciles de mejorar su fotografía digital es aprender a utilizar los filtros fotográficos.</a:t>
            </a:r>
          </a:p>
          <a:p>
            <a:pPr algn="just"/>
            <a:endParaRPr lang="es-ES" sz="2000" dirty="0" smtClean="0"/>
          </a:p>
          <a:p>
            <a:pPr algn="ctr">
              <a:buNone/>
            </a:pPr>
            <a:endParaRPr lang="es-EC" dirty="0"/>
          </a:p>
        </p:txBody>
      </p:sp>
      <p:pic>
        <p:nvPicPr>
          <p:cNvPr id="4" name="3 Imagen" descr="Punto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143380"/>
            <a:ext cx="2286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Filtros Fotográficos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Filtros Polarizadores </a:t>
            </a:r>
            <a:r>
              <a:rPr lang="es-ES" sz="2000" dirty="0" smtClean="0"/>
              <a:t>.- Es un filtro indispensable para eliminar los brillos en el agua y los reflejos en los vidrios.</a:t>
            </a:r>
          </a:p>
          <a:p>
            <a:endParaRPr lang="es-ES" sz="2000" dirty="0" smtClean="0"/>
          </a:p>
          <a:p>
            <a:r>
              <a:rPr lang="es-ES" sz="2000" b="1" dirty="0" smtClean="0"/>
              <a:t> Filtros de Densidad Neutral (ND)</a:t>
            </a:r>
            <a:r>
              <a:rPr lang="es-ES" sz="2000" dirty="0" smtClean="0"/>
              <a:t>.-</a:t>
            </a:r>
            <a:r>
              <a:rPr lang="es-ES" sz="2000" b="1" dirty="0" smtClean="0"/>
              <a:t> </a:t>
            </a:r>
            <a:r>
              <a:rPr lang="es-ES" sz="2000" dirty="0" smtClean="0"/>
              <a:t>Estos son los filtros necesarios para regular el contraste de las escenas.</a:t>
            </a:r>
          </a:p>
          <a:p>
            <a:endParaRPr lang="es-ES" sz="2000" dirty="0" smtClean="0"/>
          </a:p>
          <a:p>
            <a:r>
              <a:rPr lang="es-ES" sz="2000" b="1" dirty="0" smtClean="0"/>
              <a:t>Filtros de Color</a:t>
            </a:r>
            <a:r>
              <a:rPr lang="es-ES" sz="2000" dirty="0" smtClean="0"/>
              <a:t>.- Los filtros de color permiten cambiar la tonalidad de sus fotografías. </a:t>
            </a:r>
          </a:p>
          <a:p>
            <a:endParaRPr lang="es-ES" sz="2000" dirty="0" smtClean="0"/>
          </a:p>
          <a:p>
            <a:r>
              <a:rPr lang="es-ES" sz="2000" b="1" dirty="0" smtClean="0"/>
              <a:t>Filtros Especializados</a:t>
            </a:r>
            <a:r>
              <a:rPr lang="es-ES" sz="2000" dirty="0" smtClean="0"/>
              <a:t>.- Dentro de esta categoría se encuentran los filtros que se sales de las otras clasificaciones. </a:t>
            </a:r>
            <a:endParaRPr lang="es-EC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Tipos de Ruido</a:t>
            </a:r>
            <a:endParaRPr lang="es-EC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Aplicados a la herramienta de Matlab</a:t>
            </a:r>
            <a:endParaRPr lang="es-EC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Aplicación en Matlab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Para agregar ruido a la imagen de ingreso en Matlab se considera a la función </a:t>
            </a:r>
            <a:r>
              <a:rPr lang="es-EC" sz="2000" i="1" dirty="0" smtClean="0"/>
              <a:t>imnoise.</a:t>
            </a:r>
          </a:p>
          <a:p>
            <a:pPr>
              <a:buNone/>
            </a:pPr>
            <a:endParaRPr lang="es-EC" sz="2000" i="1" dirty="0" smtClean="0"/>
          </a:p>
          <a:p>
            <a:r>
              <a:rPr lang="es-EC" sz="2000" dirty="0"/>
              <a:t>Se detallan los siguientes tipos de Ruido: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Gaussiano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Poisson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Sal &amp; Pimienta (Salt&amp;Pepper)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Speckle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Clasificación de imágenes digitales: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Clasificación de imágenes digitales: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Por dimensión: Imágenes 2D y 3D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Por paleta de colores: imágenes binarias, en escala de grises y a color.</a:t>
            </a:r>
          </a:p>
          <a:p>
            <a:endParaRPr lang="es-EC" dirty="0"/>
          </a:p>
        </p:txBody>
      </p:sp>
      <p:pic>
        <p:nvPicPr>
          <p:cNvPr id="4" name="Picture 6" descr="sf.gif (5082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000372"/>
            <a:ext cx="2438400" cy="2438400"/>
          </a:xfrm>
          <a:prstGeom prst="rect">
            <a:avLst/>
          </a:prstGeom>
          <a:noFill/>
        </p:spPr>
      </p:pic>
      <p:pic>
        <p:nvPicPr>
          <p:cNvPr id="5" name="Picture 10" descr="pi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57950" y="3143248"/>
            <a:ext cx="2047875" cy="2185987"/>
          </a:xfrm>
          <a:prstGeom prst="rect">
            <a:avLst/>
          </a:prstGeom>
          <a:noFill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86116" y="5643578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/>
              <a:t>Imagen en escala de grises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715140" y="5572140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/>
              <a:t>Imagen a color</a:t>
            </a: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714348" y="3071810"/>
          <a:ext cx="2181225" cy="2162175"/>
        </p:xfrm>
        <a:graphic>
          <a:graphicData uri="http://schemas.openxmlformats.org/presentationml/2006/ole">
            <p:oleObj spid="_x0000_s20482" name="Imagen de mapa de bits" r:id="rId5" imgW="2180952" imgH="2161905" progId="PBrush">
              <p:embed/>
            </p:oleObj>
          </a:graphicData>
        </a:graphic>
      </p:graphicFrame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928662" y="5429264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/>
              <a:t>Imagen binaria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Ruido Gaussiano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En la herramienta didáctica se asume para la función de ruido Gaussiano que el valor predeterminado es cero ruido media </a:t>
            </a:r>
            <a:r>
              <a:rPr lang="es-EC" sz="2000" i="1" dirty="0" smtClean="0"/>
              <a:t>m(µ)</a:t>
            </a:r>
            <a:r>
              <a:rPr lang="es-EC" sz="2000" dirty="0" smtClean="0"/>
              <a:t> y con una v</a:t>
            </a:r>
            <a:r>
              <a:rPr lang="es-EC" sz="2000" i="1" dirty="0" smtClean="0"/>
              <a:t>( de valor 0,01</a:t>
            </a:r>
            <a:r>
              <a:rPr lang="es-EC" sz="2000" dirty="0" smtClean="0"/>
              <a:t>  de varianza, donde I es la imagen a la cual se va a añadir el ruido. </a:t>
            </a:r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Se define ruido blanco como un proceso estocástico que presenta media nula, varianza constante y covarianza nula y si además la distribución es normal, se denomina Ruido Blanco Gaussiano.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Los comandos que se usan para invocar a la función son:</a:t>
            </a:r>
            <a:endParaRPr lang="es-EC" sz="1600" dirty="0" smtClean="0"/>
          </a:p>
          <a:p>
            <a:endParaRPr lang="es-EC" sz="2000" dirty="0" smtClean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357694"/>
            <a:ext cx="2791451" cy="2905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00113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Ruido Gaussiano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Ruido Sal y Pimienta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Se define como ocurrencias aleatorias de pixeles completamente blancos y completamente negros.  Añade el ruido a la imagen donde d es la densidad del ruido.</a:t>
            </a:r>
          </a:p>
          <a:p>
            <a:endParaRPr lang="es-EC" sz="2000" dirty="0" smtClean="0"/>
          </a:p>
          <a:p>
            <a:r>
              <a:rPr lang="es-EC" sz="2000" dirty="0" smtClean="0"/>
              <a:t>Se afecta aproximadamente a los d*</a:t>
            </a:r>
            <a:r>
              <a:rPr lang="es-EC" sz="2000" dirty="0" err="1" smtClean="0"/>
              <a:t>num</a:t>
            </a:r>
            <a:r>
              <a:rPr lang="es-EC" sz="2000" dirty="0" smtClean="0"/>
              <a:t>(I) pixeles. Y en la función se define por defecto un valor de d=0,05.</a:t>
            </a:r>
          </a:p>
          <a:p>
            <a:endParaRPr lang="es-EC" sz="2000" dirty="0" smtClean="0"/>
          </a:p>
          <a:p>
            <a:endParaRPr lang="es-EC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14818"/>
            <a:ext cx="4714908" cy="452961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Ruido Sal y pimienta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Ruido Speckle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 smtClean="0"/>
              <a:t> Se añade el ruido a la multiplicación de la imagen por medio de la siguiente ecuación: </a:t>
            </a:r>
          </a:p>
          <a:p>
            <a:endParaRPr lang="es-EC" sz="2000" dirty="0" smtClean="0"/>
          </a:p>
          <a:p>
            <a:r>
              <a:rPr lang="es-EC" sz="2000" dirty="0" smtClean="0"/>
              <a:t>Donde n es de distribución uniforme de ruido aleatorio con media   y con varianza v. El valor determinado de v = 0,04. Estos valores se definen por defecto en Matlab.</a:t>
            </a:r>
          </a:p>
          <a:p>
            <a:r>
              <a:rPr lang="es-EC" sz="2000" dirty="0" smtClean="0"/>
              <a:t>La sintaxis para invocar a la función es:</a:t>
            </a:r>
          </a:p>
          <a:p>
            <a:endParaRPr lang="es-EC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3" y="2143116"/>
            <a:ext cx="1345627" cy="35242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357694"/>
            <a:ext cx="3107757" cy="35242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Ej. Ruido Speckle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s-EC" sz="3600" dirty="0" smtClean="0"/>
              <a:t>Imágenes en 2D 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Nos centraremos en imágenes digitales cuadradas o rectangulares, cuyos píxeles </a:t>
            </a:r>
            <a:r>
              <a:rPr lang="es-ES" sz="2000" i="1" dirty="0" smtClean="0">
                <a:latin typeface="Times New Roman" pitchFamily="18" charset="0"/>
              </a:rPr>
              <a:t>(x,y)</a:t>
            </a:r>
            <a:r>
              <a:rPr lang="es-ES" sz="2000" dirty="0" smtClean="0"/>
              <a:t> representan regiones cuadradas.</a:t>
            </a:r>
          </a:p>
          <a:p>
            <a:r>
              <a:rPr lang="es-ES" sz="2000" dirty="0" smtClean="0"/>
              <a:t> La coordenada </a:t>
            </a:r>
            <a:r>
              <a:rPr lang="es-ES" sz="2000" i="1" dirty="0" smtClean="0">
                <a:latin typeface="Times New Roman" pitchFamily="18" charset="0"/>
              </a:rPr>
              <a:t>x</a:t>
            </a:r>
            <a:r>
              <a:rPr lang="es-ES" sz="2000" dirty="0" smtClean="0"/>
              <a:t> especifica la fila donde está localizado el píxel; la coordenada </a:t>
            </a:r>
            <a:r>
              <a:rPr lang="es-ES" sz="2000" i="1" dirty="0" smtClean="0">
                <a:latin typeface="Times New Roman" pitchFamily="18" charset="0"/>
              </a:rPr>
              <a:t>y</a:t>
            </a:r>
            <a:r>
              <a:rPr lang="es-ES" sz="2000" dirty="0" smtClean="0"/>
              <a:t> representa la columna. </a:t>
            </a:r>
          </a:p>
          <a:p>
            <a:r>
              <a:rPr lang="es-ES" sz="2000" dirty="0" smtClean="0"/>
              <a:t>Por convención, el píxel </a:t>
            </a:r>
            <a:r>
              <a:rPr lang="es-ES" sz="2000" i="1" dirty="0" smtClean="0">
                <a:latin typeface="Times New Roman" pitchFamily="18" charset="0"/>
              </a:rPr>
              <a:t>(0,0)</a:t>
            </a:r>
            <a:r>
              <a:rPr lang="es-ES" sz="2000" dirty="0" smtClean="0"/>
              <a:t> está localizado en la esquina superior izquierda de la imagen.</a:t>
            </a:r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/>
          </a:p>
        </p:txBody>
      </p:sp>
      <p:pic>
        <p:nvPicPr>
          <p:cNvPr id="9" name="8 Imagen" descr="Punto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643314"/>
            <a:ext cx="21240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C" sz="4000" dirty="0" smtClean="0"/>
              <a:t>Imágenes en 2D 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Una </a:t>
            </a:r>
            <a:r>
              <a:rPr lang="es-ES" sz="2000" b="1" dirty="0" smtClean="0"/>
              <a:t>imagen digital de</a:t>
            </a:r>
            <a:r>
              <a:rPr lang="es-ES" sz="2000" dirty="0" smtClean="0"/>
              <a:t> </a:t>
            </a:r>
            <a:r>
              <a:rPr lang="es-ES" sz="2000" i="1" dirty="0" err="1" smtClean="0">
                <a:latin typeface="Times New Roman" pitchFamily="18" charset="0"/>
              </a:rPr>
              <a:t>MxN</a:t>
            </a:r>
            <a:r>
              <a:rPr lang="es-ES" sz="2000" b="1" dirty="0" smtClean="0"/>
              <a:t> píxeles en escala de grises (con L niveles de gris) es una función </a:t>
            </a:r>
          </a:p>
          <a:p>
            <a:pPr algn="ctr"/>
            <a:r>
              <a:rPr lang="es-ES" sz="2000" b="1" i="1" dirty="0" smtClean="0">
                <a:latin typeface="Times New Roman" pitchFamily="18" charset="0"/>
              </a:rPr>
              <a:t>f: [0,M-1] x [0,N-1] -&gt; [0, L-1],</a:t>
            </a:r>
            <a:r>
              <a:rPr lang="es-ES" sz="2000" dirty="0" smtClean="0"/>
              <a:t> </a:t>
            </a:r>
          </a:p>
          <a:p>
            <a:pPr>
              <a:buNone/>
            </a:pPr>
            <a:r>
              <a:rPr lang="es-ES" sz="2000" dirty="0" smtClean="0"/>
              <a:t>	tal que a cada punto (píxel) </a:t>
            </a:r>
            <a:r>
              <a:rPr lang="es-ES" sz="2000" i="1" dirty="0" smtClean="0">
                <a:latin typeface="Times New Roman" pitchFamily="18" charset="0"/>
              </a:rPr>
              <a:t>(x,y),</a:t>
            </a:r>
            <a:r>
              <a:rPr lang="es-ES" sz="2000" dirty="0" smtClean="0"/>
              <a:t> le asigna un valor (nivel de gris).</a:t>
            </a:r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 smtClean="0"/>
          </a:p>
          <a:p>
            <a:r>
              <a:rPr lang="es-ES" sz="2000" dirty="0" smtClean="0"/>
              <a:t>La cuantificación consiste en una paleta de 256 niveles de gris (donde 0 indica el color negro y 255 el color blanco):</a:t>
            </a:r>
          </a:p>
          <a:p>
            <a:pPr>
              <a:buNone/>
            </a:pPr>
            <a:endParaRPr lang="es-EC" sz="2000" dirty="0"/>
          </a:p>
        </p:txBody>
      </p:sp>
      <p:pic>
        <p:nvPicPr>
          <p:cNvPr id="8" name="7 Imagen" descr="Punt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43182"/>
            <a:ext cx="2286016" cy="2441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C" sz="4000" dirty="0" smtClean="0"/>
              <a:t>Muestreo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Consiste en una subdivisión de la imagen analógica en porciones. Nos centraremos en imágenes 2D. Existen particiones que envuelven polígonos regulares: triángulos, cuadrados y hexágonos.</a:t>
            </a:r>
          </a:p>
          <a:p>
            <a:pPr algn="ctr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algn="ctr">
              <a:buNone/>
            </a:pPr>
            <a:endParaRPr lang="es-ES" sz="2000" dirty="0"/>
          </a:p>
          <a:p>
            <a:pPr algn="just">
              <a:buNone/>
            </a:pPr>
            <a:endParaRPr lang="es-ES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/>
          </a:p>
        </p:txBody>
      </p:sp>
      <p:pic>
        <p:nvPicPr>
          <p:cNvPr id="5" name="Picture 12" descr="p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81300"/>
            <a:ext cx="7524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C" sz="4000" dirty="0" smtClean="0"/>
              <a:t>Cuantificación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 salida de estos sensores es un valor (</a:t>
            </a:r>
            <a:r>
              <a:rPr lang="es-ES" sz="2000" b="1" dirty="0" smtClean="0"/>
              <a:t>amplitud</a:t>
            </a:r>
            <a:r>
              <a:rPr lang="es-ES" sz="2000" dirty="0" smtClean="0"/>
              <a:t>) dentro de una escala (</a:t>
            </a:r>
            <a:r>
              <a:rPr lang="es-ES" sz="2000" b="1" dirty="0" smtClean="0"/>
              <a:t>color</a:t>
            </a:r>
            <a:r>
              <a:rPr lang="es-ES" sz="2000" dirty="0" smtClean="0"/>
              <a:t>). La salida pueden ser, o bien un único valor (</a:t>
            </a:r>
            <a:r>
              <a:rPr lang="es-ES" sz="2000" b="1" dirty="0" smtClean="0"/>
              <a:t>escala de grises</a:t>
            </a:r>
            <a:r>
              <a:rPr lang="es-ES" sz="2000" dirty="0" smtClean="0"/>
              <a:t>) o bien un vector con tres valores por polígono (</a:t>
            </a:r>
            <a:r>
              <a:rPr lang="es-ES" sz="2000" b="1" dirty="0" smtClean="0"/>
              <a:t>RGB</a:t>
            </a:r>
            <a:r>
              <a:rPr lang="es-ES" sz="2000" dirty="0" smtClean="0"/>
              <a:t>) que se corresponden con la intensidad de color rojo (R), verde (G) y azul (B). La escala de colores también tiene un rango discreto (por ejemplo, de 8-bits = 256 valores). </a:t>
            </a:r>
          </a:p>
          <a:p>
            <a:pPr>
              <a:lnSpc>
                <a:spcPct val="80000"/>
              </a:lnSpc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Las imágenes en escala de grises con sólo 2 colores: blanco y negro (0 y 1, respectivamente), se llaman </a:t>
            </a:r>
            <a:r>
              <a:rPr lang="es-ES" sz="2000" b="1" i="1" dirty="0" smtClean="0"/>
              <a:t>imágenes binarias</a:t>
            </a:r>
            <a:r>
              <a:rPr lang="es-ES" sz="2000" i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s-ES" sz="2000" b="1" dirty="0" smtClean="0"/>
          </a:p>
          <a:p>
            <a:pPr>
              <a:lnSpc>
                <a:spcPct val="80000"/>
              </a:lnSpc>
              <a:buNone/>
            </a:pPr>
            <a:r>
              <a:rPr lang="es-ES" sz="2000" dirty="0" smtClean="0"/>
              <a:t>	A este proceso de discretización del color se le llama c</a:t>
            </a:r>
            <a:r>
              <a:rPr lang="es-ES" sz="2000" b="1" dirty="0" smtClean="0"/>
              <a:t>uantificación</a:t>
            </a:r>
            <a:r>
              <a:rPr lang="es-ES" sz="20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s-ES" sz="2000" b="1" dirty="0" smtClean="0"/>
          </a:p>
          <a:p>
            <a:pPr>
              <a:lnSpc>
                <a:spcPct val="80000"/>
              </a:lnSpc>
              <a:buNone/>
            </a:pPr>
            <a:r>
              <a:rPr lang="es-ES" sz="2000" dirty="0" smtClean="0"/>
              <a:t>	Un polígono de color constante se llamará </a:t>
            </a:r>
            <a:r>
              <a:rPr lang="es-ES" sz="2000" b="1" i="1" dirty="0" smtClean="0"/>
              <a:t>píxel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ctr">
              <a:buNone/>
            </a:pPr>
            <a:endParaRPr lang="es-ES" sz="2000" dirty="0"/>
          </a:p>
          <a:p>
            <a:pPr algn="just">
              <a:buNone/>
            </a:pPr>
            <a:endParaRPr lang="es-ES" sz="2000" dirty="0" smtClean="0"/>
          </a:p>
          <a:p>
            <a:pPr algn="ctr">
              <a:buNone/>
            </a:pPr>
            <a:endParaRPr lang="es-EC" sz="2000" dirty="0" smtClean="0"/>
          </a:p>
          <a:p>
            <a:pPr algn="ctr">
              <a:buNone/>
            </a:pP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Colores RGB y CMY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El </a:t>
            </a:r>
            <a:r>
              <a:rPr lang="es-ES" sz="2000" b="1" dirty="0" smtClean="0"/>
              <a:t>cian</a:t>
            </a:r>
            <a:r>
              <a:rPr lang="es-ES" sz="2000" dirty="0" smtClean="0"/>
              <a:t> es el opuesto al </a:t>
            </a:r>
            <a:r>
              <a:rPr lang="es-ES" sz="2000" dirty="0" smtClean="0">
                <a:hlinkClick r:id="rId2" tooltip="Rojo"/>
              </a:rPr>
              <a:t>rojo</a:t>
            </a:r>
            <a:r>
              <a:rPr lang="es-ES" sz="2000" dirty="0" smtClean="0"/>
              <a:t>,  lo que significa que actúa como un filtro que absorbe dicho color (-R +G +B).</a:t>
            </a:r>
            <a:r>
              <a:rPr lang="es-ES" sz="2000" b="1" dirty="0" smtClean="0"/>
              <a:t>Magenta</a:t>
            </a:r>
            <a:r>
              <a:rPr lang="es-ES" sz="2000" dirty="0" smtClean="0"/>
              <a:t> es el opuesto al </a:t>
            </a:r>
            <a:r>
              <a:rPr lang="es-ES" sz="2000" u="sng" dirty="0" smtClean="0">
                <a:hlinkClick r:id="rId3" tooltip="Verde"/>
              </a:rPr>
              <a:t>verde</a:t>
            </a:r>
            <a:r>
              <a:rPr lang="es-ES" sz="2000" dirty="0" smtClean="0"/>
              <a:t> (+R -G +B) y </a:t>
            </a:r>
            <a:r>
              <a:rPr lang="es-ES" sz="2000" b="1" dirty="0" smtClean="0"/>
              <a:t>amarillo</a:t>
            </a:r>
            <a:r>
              <a:rPr lang="es-ES" sz="2000" dirty="0" smtClean="0"/>
              <a:t> el opuesto al </a:t>
            </a:r>
            <a:r>
              <a:rPr lang="es-ES" sz="2000" u="sng" dirty="0" smtClean="0">
                <a:hlinkClick r:id="rId4" tooltip="Azul"/>
              </a:rPr>
              <a:t>azul</a:t>
            </a:r>
            <a:r>
              <a:rPr lang="es-ES" sz="2000" dirty="0" smtClean="0"/>
              <a:t> (+R +G -B).</a:t>
            </a:r>
            <a:endParaRPr lang="es-EC" sz="2000" dirty="0"/>
          </a:p>
        </p:txBody>
      </p:sp>
      <p:pic>
        <p:nvPicPr>
          <p:cNvPr id="6" name="5 Imagen" descr="Punto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07181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1548</Words>
  <Application>Microsoft Office PowerPoint</Application>
  <PresentationFormat>Presentación en pantalla (4:3)</PresentationFormat>
  <Paragraphs>276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Tema de Office</vt:lpstr>
      <vt:lpstr>Imagen de mapa de bits</vt:lpstr>
      <vt:lpstr>"Diseño e Implementación de una Herramienta Didáctica de Software para el Procesamiento Digital Básico de Imágenes para los Estudiantes de la Facultad de Ingeniería en Electricidad y Computación"</vt:lpstr>
      <vt:lpstr>Tipos de Imágenes: </vt:lpstr>
      <vt:lpstr>Captura de Imagen</vt:lpstr>
      <vt:lpstr>Clasificación de imágenes digitales: </vt:lpstr>
      <vt:lpstr>Imágenes en 2D </vt:lpstr>
      <vt:lpstr>Imágenes en 2D </vt:lpstr>
      <vt:lpstr>Muestreo</vt:lpstr>
      <vt:lpstr>Cuantificación</vt:lpstr>
      <vt:lpstr>Colores RGB y CMY</vt:lpstr>
      <vt:lpstr>Imágenes a color: Modelo RGB</vt:lpstr>
      <vt:lpstr>Modelo CMY</vt:lpstr>
      <vt:lpstr>Ej. Conversión de colores</vt:lpstr>
      <vt:lpstr>Modelo YIQ</vt:lpstr>
      <vt:lpstr>Modelo HSI</vt:lpstr>
      <vt:lpstr>Filtros y Detectores de Borde</vt:lpstr>
      <vt:lpstr>Filtro definición</vt:lpstr>
      <vt:lpstr>Filtros en el dominio del espacio: </vt:lpstr>
      <vt:lpstr>Filtro espacial</vt:lpstr>
      <vt:lpstr>Tipos de Filtros</vt:lpstr>
      <vt:lpstr>Generación de Filtros en Matlab</vt:lpstr>
      <vt:lpstr>Filtro Promedio</vt:lpstr>
      <vt:lpstr>Filtro Promedio</vt:lpstr>
      <vt:lpstr>Ej. Filtro Promedio</vt:lpstr>
      <vt:lpstr>Filtro Gaussiano</vt:lpstr>
      <vt:lpstr>Ej. Filtro Gaussiano</vt:lpstr>
      <vt:lpstr>Filtro Unsharp para acentuar contraste</vt:lpstr>
      <vt:lpstr>Detectores de Bordes</vt:lpstr>
      <vt:lpstr>Detección</vt:lpstr>
      <vt:lpstr>Ej. Detección de borde</vt:lpstr>
      <vt:lpstr>Detector Prewitt</vt:lpstr>
      <vt:lpstr>Método de Prewitt</vt:lpstr>
      <vt:lpstr>Prewitt</vt:lpstr>
      <vt:lpstr>Método de Canny</vt:lpstr>
      <vt:lpstr>Método de Canny</vt:lpstr>
      <vt:lpstr>Prewitt vs. Canny</vt:lpstr>
      <vt:lpstr>Filtros Fotográficos</vt:lpstr>
      <vt:lpstr>Filtros Fotográficos</vt:lpstr>
      <vt:lpstr>Tipos de Ruido</vt:lpstr>
      <vt:lpstr>Aplicación en Matlab</vt:lpstr>
      <vt:lpstr>Ruido Gaussiano</vt:lpstr>
      <vt:lpstr>Ej. Ruido Gaussiano</vt:lpstr>
      <vt:lpstr>Ruido Sal y Pimienta</vt:lpstr>
      <vt:lpstr>Ej. Ruido Sal y pimienta</vt:lpstr>
      <vt:lpstr>Ruido Speckle</vt:lpstr>
      <vt:lpstr>Ej. Ruido Speckle</vt:lpstr>
    </vt:vector>
  </TitlesOfParts>
  <Company>AFGE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Formatos de Imágenes</dc:title>
  <dc:creator>Alex Guerrero Echeverría</dc:creator>
  <cp:lastModifiedBy>silgivar</cp:lastModifiedBy>
  <cp:revision>25</cp:revision>
  <dcterms:created xsi:type="dcterms:W3CDTF">2010-02-04T02:48:34Z</dcterms:created>
  <dcterms:modified xsi:type="dcterms:W3CDTF">2010-06-16T16:52:15Z</dcterms:modified>
</cp:coreProperties>
</file>