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4" r:id="rId3"/>
    <p:sldId id="261" r:id="rId4"/>
    <p:sldId id="311" r:id="rId5"/>
    <p:sldId id="260" r:id="rId6"/>
    <p:sldId id="259" r:id="rId7"/>
    <p:sldId id="272" r:id="rId8"/>
    <p:sldId id="312" r:id="rId9"/>
    <p:sldId id="258" r:id="rId10"/>
    <p:sldId id="271" r:id="rId11"/>
    <p:sldId id="265" r:id="rId12"/>
    <p:sldId id="267" r:id="rId13"/>
    <p:sldId id="266" r:id="rId14"/>
    <p:sldId id="282" r:id="rId15"/>
    <p:sldId id="273" r:id="rId16"/>
    <p:sldId id="281" r:id="rId17"/>
    <p:sldId id="280" r:id="rId18"/>
    <p:sldId id="279" r:id="rId19"/>
    <p:sldId id="278" r:id="rId20"/>
    <p:sldId id="277" r:id="rId21"/>
    <p:sldId id="276" r:id="rId22"/>
    <p:sldId id="275" r:id="rId23"/>
    <p:sldId id="274" r:id="rId24"/>
    <p:sldId id="285" r:id="rId25"/>
    <p:sldId id="283" r:id="rId26"/>
    <p:sldId id="284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301" r:id="rId36"/>
    <p:sldId id="294" r:id="rId37"/>
    <p:sldId id="300" r:id="rId38"/>
    <p:sldId id="295" r:id="rId39"/>
    <p:sldId id="296" r:id="rId40"/>
    <p:sldId id="299" r:id="rId41"/>
    <p:sldId id="297" r:id="rId42"/>
    <p:sldId id="307" r:id="rId43"/>
    <p:sldId id="305" r:id="rId44"/>
    <p:sldId id="298" r:id="rId45"/>
    <p:sldId id="306" r:id="rId46"/>
    <p:sldId id="304" r:id="rId47"/>
    <p:sldId id="303" r:id="rId48"/>
    <p:sldId id="302" r:id="rId49"/>
    <p:sldId id="308" r:id="rId50"/>
    <p:sldId id="309" r:id="rId51"/>
    <p:sldId id="310" r:id="rId5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0B60C-A3D8-4BF3-A803-723B9C58131D}" type="datetimeFigureOut">
              <a:rPr lang="es-ES" smtClean="0"/>
              <a:pPr/>
              <a:t>23/02/2010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CBAD0A2-D814-432E-B908-6CF0795707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0"/>
            <a:ext cx="7929586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 </a:t>
            </a:r>
            <a:r>
              <a:rPr lang="es-ES" sz="4000" dirty="0" smtClean="0"/>
              <a:t>Objetivos generales de la Ergonomía</a:t>
            </a:r>
          </a:p>
          <a:p>
            <a:pPr>
              <a:buNone/>
            </a:pPr>
            <a:endParaRPr lang="es-ES" sz="4000" dirty="0" smtClean="0"/>
          </a:p>
          <a:p>
            <a:pPr lvl="0" algn="just"/>
            <a:r>
              <a:rPr lang="es-ES" dirty="0" smtClean="0"/>
              <a:t>Reducir las lesiones y enfermedades ocupacionales</a:t>
            </a:r>
          </a:p>
          <a:p>
            <a:pPr lvl="0" algn="just">
              <a:buNone/>
            </a:pPr>
            <a:endParaRPr lang="es-ES" dirty="0" smtClean="0"/>
          </a:p>
          <a:p>
            <a:pPr lvl="0" algn="just"/>
            <a:r>
              <a:rPr lang="es-ES" dirty="0" smtClean="0"/>
              <a:t>Reducir los costos de compensación al trabajador;</a:t>
            </a:r>
          </a:p>
          <a:p>
            <a:pPr lvl="0" algn="just"/>
            <a:r>
              <a:rPr lang="es-ES" dirty="0" smtClean="0"/>
              <a:t>Aumentar la producción;</a:t>
            </a:r>
          </a:p>
          <a:p>
            <a:pPr lvl="0" algn="just"/>
            <a:r>
              <a:rPr lang="es-ES" dirty="0" smtClean="0"/>
              <a:t>Mejorar la calidad de trabajo</a:t>
            </a:r>
          </a:p>
          <a:p>
            <a:pPr lvl="0" algn="just"/>
            <a:r>
              <a:rPr lang="es-ES" dirty="0" smtClean="0"/>
              <a:t>Disminuir el ausentismo.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s-ES_tradnl" sz="5100" b="1" dirty="0" smtClean="0"/>
              <a:t>CRITERIOS  GENERALES DE EVALUACION ERGONOMICOS EN TRABAJOS DE MANTENIMIENTO ELECTRICO</a:t>
            </a:r>
          </a:p>
          <a:p>
            <a:pPr algn="ctr">
              <a:buNone/>
            </a:pPr>
            <a:endParaRPr lang="es-ES" sz="5100" dirty="0" smtClean="0"/>
          </a:p>
          <a:p>
            <a:pPr algn="ctr">
              <a:buNone/>
            </a:pPr>
            <a:endParaRPr lang="es-ES" sz="5100" dirty="0" smtClean="0"/>
          </a:p>
          <a:p>
            <a:r>
              <a:rPr lang="es-ES" sz="5100" b="1" dirty="0" smtClean="0"/>
              <a:t>FACTIBILIDAD</a:t>
            </a:r>
            <a:r>
              <a:rPr lang="es-ES" sz="5100" dirty="0" smtClean="0"/>
              <a:t> (nivel inferior)</a:t>
            </a:r>
          </a:p>
          <a:p>
            <a:pPr>
              <a:buNone/>
            </a:pPr>
            <a:endParaRPr lang="es-ES" sz="5100" dirty="0" smtClean="0"/>
          </a:p>
          <a:p>
            <a:r>
              <a:rPr lang="es-ES" sz="5100" b="1" dirty="0" smtClean="0"/>
              <a:t>SOPORTABILIDAD</a:t>
            </a:r>
          </a:p>
          <a:p>
            <a:endParaRPr lang="es-ES" sz="5100" b="1" dirty="0" smtClean="0"/>
          </a:p>
          <a:p>
            <a:r>
              <a:rPr lang="es-ES" sz="5100" b="1" dirty="0" smtClean="0"/>
              <a:t>ADMISIBILIDAD</a:t>
            </a:r>
          </a:p>
          <a:p>
            <a:endParaRPr lang="es-ES" sz="5100" b="1" dirty="0" smtClean="0"/>
          </a:p>
          <a:p>
            <a:r>
              <a:rPr lang="es-ES" sz="5100" b="1" dirty="0" smtClean="0"/>
              <a:t>SATISFACCION</a:t>
            </a:r>
            <a:r>
              <a:rPr lang="es-ES" sz="5100" dirty="0" smtClean="0"/>
              <a:t> (nivel superior)</a:t>
            </a:r>
          </a:p>
          <a:p>
            <a:endParaRPr lang="es-ES" sz="5100" b="1" dirty="0" smtClean="0"/>
          </a:p>
          <a:p>
            <a:endParaRPr lang="es-ES" sz="2000" b="1" dirty="0" smtClean="0"/>
          </a:p>
          <a:p>
            <a:endParaRPr lang="es-ES" sz="2000" dirty="0" smtClean="0"/>
          </a:p>
          <a:p>
            <a:pPr algn="just">
              <a:buNone/>
            </a:pPr>
            <a:r>
              <a:rPr lang="es-ES" sz="2000" b="1" i="1" dirty="0" smtClean="0"/>
              <a:t>	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C" sz="2800" b="1" cap="all" dirty="0" smtClean="0"/>
              <a:t>Lesiones y enfermedades habituales</a:t>
            </a:r>
            <a:r>
              <a:rPr lang="es-ES" sz="2800" b="1" cap="all" dirty="0" smtClean="0"/>
              <a:t> DE ORIGEN ERGONOMICO</a:t>
            </a:r>
          </a:p>
          <a:p>
            <a:pPr>
              <a:buNone/>
            </a:pPr>
            <a:endParaRPr lang="es-ES" i="1" cap="all" dirty="0" smtClean="0"/>
          </a:p>
          <a:p>
            <a:r>
              <a:rPr lang="es-EC" dirty="0" smtClean="0"/>
              <a:t>LESIONES EN ARTERIAS, VENAS Y NERVIOS</a:t>
            </a:r>
            <a:endParaRPr lang="es-ES" dirty="0" smtClean="0"/>
          </a:p>
          <a:p>
            <a:r>
              <a:rPr lang="es-ES" dirty="0" smtClean="0"/>
              <a:t>LESIONES MUSCULARES</a:t>
            </a:r>
          </a:p>
          <a:p>
            <a:r>
              <a:rPr lang="es-ES" dirty="0" smtClean="0"/>
              <a:t>LESIONES EN HUESOS Y ARTICULACIONES</a:t>
            </a:r>
          </a:p>
          <a:p>
            <a:r>
              <a:rPr lang="es-ES" cap="all" dirty="0" smtClean="0"/>
              <a:t>Problemas posturales </a:t>
            </a:r>
          </a:p>
          <a:p>
            <a:r>
              <a:rPr lang="es-ES" cap="all" dirty="0" smtClean="0"/>
              <a:t>Problemas en tendones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45920" y="928670"/>
            <a:ext cx="749808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b="1" dirty="0" smtClean="0"/>
              <a:t>CAUSA RAIZ DE LOS FACTORES DE RIESGO ERGONOMICO</a:t>
            </a:r>
          </a:p>
          <a:p>
            <a:pPr>
              <a:buNone/>
            </a:pPr>
            <a:endParaRPr lang="es-ES" dirty="0" smtClean="0"/>
          </a:p>
          <a:p>
            <a:r>
              <a:rPr lang="es-ES" cap="all" dirty="0" smtClean="0"/>
              <a:t>Ambiente Laboral</a:t>
            </a:r>
          </a:p>
          <a:p>
            <a:r>
              <a:rPr lang="es-ES" cap="all" dirty="0" smtClean="0"/>
              <a:t>Ergonomía laboral</a:t>
            </a:r>
            <a:endParaRPr lang="es-ES" dirty="0" smtClean="0"/>
          </a:p>
          <a:p>
            <a:r>
              <a:rPr lang="es-ES" cap="all" dirty="0" smtClean="0"/>
              <a:t>Diseño de puestos de trabajo</a:t>
            </a:r>
            <a:endParaRPr lang="es-ES" dirty="0" smtClean="0"/>
          </a:p>
          <a:p>
            <a:r>
              <a:rPr lang="es-ES" cap="all" dirty="0" smtClean="0"/>
              <a:t>Ergonometría del puesto de trabajo</a:t>
            </a:r>
          </a:p>
          <a:p>
            <a:r>
              <a:rPr lang="es-ES" cap="all" dirty="0" smtClean="0"/>
              <a:t>Criterios ergonómicos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pPr algn="ctr">
              <a:buNone/>
            </a:pPr>
            <a:r>
              <a:rPr lang="es-ES" b="1" dirty="0" smtClean="0"/>
              <a:t>CUANTIFICACIÓN DE LOS RIESGOS ERGONÓMICOS</a:t>
            </a:r>
            <a:r>
              <a:rPr lang="es-ES_tradnl" b="1" dirty="0" smtClean="0"/>
              <a:t> </a:t>
            </a:r>
          </a:p>
          <a:p>
            <a:pPr>
              <a:buNone/>
            </a:pPr>
            <a:endParaRPr lang="es-ES_tradnl" b="1" dirty="0" smtClean="0"/>
          </a:p>
          <a:p>
            <a:pPr>
              <a:buNone/>
            </a:pPr>
            <a:r>
              <a:rPr lang="en-US" b="1" dirty="0" smtClean="0"/>
              <a:t>METODO RULA (</a:t>
            </a:r>
            <a:r>
              <a:rPr lang="en-US" dirty="0" smtClean="0"/>
              <a:t>Rapid Upper Limb Assessment</a:t>
            </a:r>
            <a:r>
              <a:rPr lang="en-US" b="1" dirty="0" smtClean="0"/>
              <a:t>)</a:t>
            </a:r>
            <a:endParaRPr lang="es-ES" dirty="0" smtClean="0"/>
          </a:p>
          <a:p>
            <a:pPr>
              <a:buNone/>
            </a:pPr>
            <a:endParaRPr lang="es-EC" b="1" dirty="0" smtClean="0"/>
          </a:p>
          <a:p>
            <a:pPr>
              <a:buNone/>
            </a:pPr>
            <a:r>
              <a:rPr lang="es-EC" b="1" dirty="0" smtClean="0"/>
              <a:t>Grupo A: Puntuaciones de los miembros superiores.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21429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s-EC" b="1" u="sng" dirty="0" smtClean="0"/>
              <a:t>Puntuación del brazo</a:t>
            </a:r>
          </a:p>
          <a:p>
            <a:pPr>
              <a:buNone/>
            </a:pPr>
            <a:r>
              <a:rPr lang="es-EC" sz="2000" dirty="0" smtClean="0"/>
              <a:t>	El primer miembro a evaluar será el brazo en función del ángulo formado por el brazo.</a:t>
            </a:r>
            <a:endParaRPr lang="es-ES" sz="2000" dirty="0"/>
          </a:p>
        </p:txBody>
      </p:sp>
      <p:pic>
        <p:nvPicPr>
          <p:cNvPr id="30722" name="Imagen 1941" descr="http://www.ergonautas.upv.es/metodos/rula/FILES_ayuda/rulagrupo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428736"/>
            <a:ext cx="35623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071810"/>
            <a:ext cx="6374346" cy="328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428604"/>
            <a:ext cx="7498080" cy="4800600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	</a:t>
            </a:r>
            <a:r>
              <a:rPr lang="es-ES" sz="2000" dirty="0" smtClean="0"/>
              <a:t>La puntuación asignada al brazo podrá verse modificada, aumentando o disminuyendo su valor depende de la posición de los hombros </a:t>
            </a:r>
            <a:endParaRPr lang="es-ES" sz="2000" dirty="0"/>
          </a:p>
        </p:txBody>
      </p:sp>
      <p:pic>
        <p:nvPicPr>
          <p:cNvPr id="39937" name="Imagen 1942" descr="http://www.ergonautas.upv.es/metodos/rula/FILES_ayuda/rulagrupoa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7010" y="1714489"/>
            <a:ext cx="359388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857628"/>
            <a:ext cx="625529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pPr algn="ctr">
              <a:buNone/>
            </a:pPr>
            <a:r>
              <a:rPr lang="es-EC" b="1" u="sng" dirty="0" smtClean="0"/>
              <a:t>Puntuación del antebrazo</a:t>
            </a:r>
            <a:r>
              <a:rPr lang="es-ES" dirty="0" smtClean="0"/>
              <a:t> </a:t>
            </a:r>
          </a:p>
          <a:p>
            <a:pPr algn="just">
              <a:buNone/>
            </a:pPr>
            <a:r>
              <a:rPr lang="es-EC" sz="2400" dirty="0" smtClean="0"/>
              <a:t>	La puntuación asignada al antebrazo será nuevamente función de su posición. </a:t>
            </a:r>
            <a:endParaRPr lang="es-ES" sz="2400" dirty="0"/>
          </a:p>
        </p:txBody>
      </p:sp>
      <p:pic>
        <p:nvPicPr>
          <p:cNvPr id="31745" name="Imagen 1943" descr="http://www.ergonautas.upv.es/metodos/rula/FILES_ayuda/gaantebraz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762113"/>
            <a:ext cx="2857520" cy="223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929066"/>
            <a:ext cx="5643602" cy="215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357166"/>
            <a:ext cx="7498080" cy="589123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C" sz="2000" dirty="0" smtClean="0"/>
              <a:t>	La puntuación asignada al antebrazo podrá verse aumentada en dos casos: si el antebrazo cruzara la línea media del cuerpo, o si se realizase una actividad a un lado de éste. Ambos casos resultan excluyentes, por lo que como máximo podrá verse aumentada en un punto la puntuación original.</a:t>
            </a:r>
            <a:endParaRPr lang="es-ES" sz="2000" dirty="0"/>
          </a:p>
        </p:txBody>
      </p:sp>
      <p:pic>
        <p:nvPicPr>
          <p:cNvPr id="32769" name="Imagen 1944" descr="http://www.ergonautas.upv.es/metodos/rula/FILES_ayuda/gaantebrazo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071678"/>
            <a:ext cx="270033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786190"/>
            <a:ext cx="613745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857232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s-EC" b="1" u="sng" dirty="0" smtClean="0"/>
              <a:t>Puntuación de la Muñeca</a:t>
            </a:r>
            <a:endParaRPr lang="es-ES" dirty="0"/>
          </a:p>
        </p:txBody>
      </p:sp>
      <p:pic>
        <p:nvPicPr>
          <p:cNvPr id="33793" name="Imagen 1945" descr="http://www.ergonautas.upv.es/metodos/rula/FILES_ayuda/gamune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857364"/>
            <a:ext cx="377031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714752"/>
            <a:ext cx="4232259" cy="169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857232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s-EC" dirty="0" smtClean="0"/>
              <a:t>	El valor calculado para la muñeca se verá modificado si existe desviación radial o cubital </a:t>
            </a:r>
            <a:endParaRPr lang="es-ES" dirty="0"/>
          </a:p>
        </p:txBody>
      </p:sp>
      <p:pic>
        <p:nvPicPr>
          <p:cNvPr id="34817" name="Imagen 1946" descr="http://www.ergonautas.upv.es/metodos/rula/FILES_ayuda/gamuneca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500306"/>
            <a:ext cx="174307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143380"/>
            <a:ext cx="48176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857364"/>
            <a:ext cx="6602207" cy="287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857488" y="428604"/>
            <a:ext cx="4301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600" dirty="0"/>
              <a:t>Ciclo de la ergonomía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78579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s-EC" dirty="0" smtClean="0"/>
              <a:t>	Una vez obtenida la puntuación de la muñeca se valorará el giro de la misma. </a:t>
            </a:r>
            <a:endParaRPr lang="es-ES" dirty="0"/>
          </a:p>
        </p:txBody>
      </p:sp>
      <p:pic>
        <p:nvPicPr>
          <p:cNvPr id="35841" name="Imagen 1947" descr="http://www.ergonautas.upv.es/metodos/rula/FILES_ayuda/gamuneca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928802"/>
            <a:ext cx="21732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3786190"/>
            <a:ext cx="576420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pPr>
              <a:buNone/>
            </a:pPr>
            <a:r>
              <a:rPr lang="es-EC" sz="2800" b="1" dirty="0" smtClean="0"/>
              <a:t>	Grupo B: Puntuaciones para las piernas, el tronco y el cuello.</a:t>
            </a:r>
          </a:p>
          <a:p>
            <a:pPr algn="ctr">
              <a:buNone/>
            </a:pPr>
            <a:r>
              <a:rPr lang="es-EC" b="1" u="sng" dirty="0" smtClean="0"/>
              <a:t>Puntuación del cuello</a:t>
            </a:r>
            <a:endParaRPr lang="es-ES" dirty="0"/>
          </a:p>
        </p:txBody>
      </p:sp>
      <p:pic>
        <p:nvPicPr>
          <p:cNvPr id="36865" name="Imagen 1949" descr="http://www.ergonautas.upv.es/metodos/rula/FILES_ayuda/gbcuel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928802"/>
            <a:ext cx="2268538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929066"/>
            <a:ext cx="4186245" cy="162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78579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s-EC" dirty="0" smtClean="0"/>
              <a:t>	La puntuación hasta el momento calculada para el cuello podrá verse incrementada si el trabajador presenta inclinación lateral o rotación</a:t>
            </a:r>
            <a:endParaRPr lang="es-ES" dirty="0"/>
          </a:p>
        </p:txBody>
      </p:sp>
      <p:pic>
        <p:nvPicPr>
          <p:cNvPr id="37889" name="Imagen 1950" descr="http://www.ergonautas.upv.es/metodos/rula/FILES_ayuda/gbcuello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643182"/>
            <a:ext cx="298216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929066"/>
            <a:ext cx="5362582" cy="2199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pPr algn="ctr">
              <a:buNone/>
            </a:pPr>
            <a:r>
              <a:rPr lang="es-EC" b="1" u="sng" dirty="0" smtClean="0"/>
              <a:t>Puntuación del tronco</a:t>
            </a:r>
            <a:endParaRPr lang="es-ES" dirty="0"/>
          </a:p>
        </p:txBody>
      </p:sp>
      <p:pic>
        <p:nvPicPr>
          <p:cNvPr id="38913" name="Imagen 1951" descr="http://www.ergonautas.upv.es/metodos/rula/FILES_ayuda/gbtron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857232"/>
            <a:ext cx="27527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500306"/>
            <a:ext cx="5214974" cy="411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>
              <a:buNone/>
            </a:pPr>
            <a:r>
              <a:rPr lang="es-EC" dirty="0" smtClean="0"/>
              <a:t>	La puntuación del tronco incrementará su valor si existe torsión o lateralización del tronco. </a:t>
            </a:r>
            <a:endParaRPr lang="es-ES" dirty="0"/>
          </a:p>
        </p:txBody>
      </p:sp>
      <p:pic>
        <p:nvPicPr>
          <p:cNvPr id="40962" name="Imagen 1952" descr="http://www.ergonautas.upv.es/metodos/rula/FILES_ayuda/gbtronco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928802"/>
            <a:ext cx="24669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857628"/>
            <a:ext cx="511292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571480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es-EC" b="1" u="sng" dirty="0" smtClean="0"/>
              <a:t>Puntuación de las piernas</a:t>
            </a:r>
            <a:endParaRPr lang="es-ES" dirty="0"/>
          </a:p>
        </p:txBody>
      </p:sp>
      <p:pic>
        <p:nvPicPr>
          <p:cNvPr id="41986" name="Imagen 1953" descr="http://www.ergonautas.upv.es/metodos/rula/FILES_ayuda/gbpiern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285860"/>
            <a:ext cx="147498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43042" y="3143247"/>
          <a:ext cx="6929486" cy="3764280"/>
        </p:xfrm>
        <a:graphic>
          <a:graphicData uri="http://schemas.openxmlformats.org/drawingml/2006/table">
            <a:tbl>
              <a:tblPr/>
              <a:tblGrid>
                <a:gridCol w="2051035"/>
                <a:gridCol w="2506119"/>
                <a:gridCol w="2372332"/>
              </a:tblGrid>
              <a:tr h="58711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u="sng" dirty="0">
                          <a:latin typeface="Arial"/>
                          <a:ea typeface="Times New Roman"/>
                          <a:cs typeface="Times New Roman"/>
                        </a:rPr>
                        <a:t>Puntos</a:t>
                      </a: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u="sng" dirty="0">
                          <a:latin typeface="Arial"/>
                          <a:ea typeface="Times New Roman"/>
                          <a:cs typeface="Times New Roman"/>
                        </a:rPr>
                        <a:t>Posición</a:t>
                      </a: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b="1" u="sng">
                          <a:latin typeface="Arial"/>
                          <a:ea typeface="Times New Roman"/>
                          <a:cs typeface="Times New Roman"/>
                        </a:rPr>
                        <a:t>Aplicaciones en Mantenimiento eléctrico</a:t>
                      </a: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47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  <a:cs typeface="Times New Roman"/>
                        </a:rPr>
                        <a:t>Sentado, con pies y piernas bien apoyados</a:t>
                      </a: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  <a:cs typeface="Times New Roman"/>
                        </a:rPr>
                        <a:t>Técnico realizando mantenimientos preventivo y correctivo de breakers, microswitch, etc. en escritorio.</a:t>
                      </a: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47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  <a:cs typeface="Times New Roman"/>
                        </a:rPr>
                        <a:t>De pie con el peso simétricamente distribuido y espacio para cambiar de posición</a:t>
                      </a: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  <a:cs typeface="Times New Roman"/>
                        </a:rPr>
                        <a:t>Operadores de máquinas realizando mantenimiento preventivo en paneles de control.</a:t>
                      </a: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47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C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  <a:cs typeface="Times New Roman"/>
                        </a:rPr>
                        <a:t>Si los pies no están apoyados, o si el peso no está simétricamente distribuido</a:t>
                      </a: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  <a:cs typeface="Times New Roman"/>
                        </a:rPr>
                        <a:t>Operarios realizando mantenimiento o conexiones de difícil alcance o incomodidad.</a:t>
                      </a:r>
                      <a:endParaRPr lang="es-EC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sz="2400" b="1" u="sng" dirty="0" smtClean="0"/>
              <a:t>Puntuación global para los miembros del grupo A.</a:t>
            </a:r>
            <a:endParaRPr lang="es-ES" sz="24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071546"/>
            <a:ext cx="75009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C" sz="2800" b="1" dirty="0" smtClean="0"/>
              <a:t>	</a:t>
            </a:r>
            <a:r>
              <a:rPr lang="es-EC" sz="2800" b="1" u="sng" dirty="0" smtClean="0"/>
              <a:t>Puntuación global para los miembros del grupo B.</a:t>
            </a:r>
            <a:endParaRPr lang="es-ES" sz="2800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714620"/>
            <a:ext cx="559629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/>
          <a:lstStyle/>
          <a:p>
            <a:pPr>
              <a:buNone/>
            </a:pPr>
            <a:r>
              <a:rPr lang="es-EC" b="1" dirty="0" smtClean="0"/>
              <a:t>	</a:t>
            </a:r>
            <a:r>
              <a:rPr lang="es-EC" sz="2400" b="1" u="sng" dirty="0" smtClean="0"/>
              <a:t>Puntuación del tipo de actividad muscular desarrollada y la fuerza aplicada.</a:t>
            </a:r>
            <a:endParaRPr lang="es-ES" sz="2400" dirty="0" smtClean="0"/>
          </a:p>
          <a:p>
            <a:endParaRPr lang="es-E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928802"/>
            <a:ext cx="7358114" cy="427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/>
          <a:lstStyle/>
          <a:p>
            <a:pPr algn="ctr">
              <a:buNone/>
            </a:pPr>
            <a:r>
              <a:rPr lang="es-EC" b="1" u="sng" dirty="0" smtClean="0"/>
              <a:t>Puntuación Final</a:t>
            </a:r>
          </a:p>
          <a:p>
            <a:endParaRPr lang="es-E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736"/>
            <a:ext cx="7629248" cy="506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b="1" dirty="0" smtClean="0"/>
              <a:t>DEFINICION DE FACTOR DE RIESGO ERGONOMICO</a:t>
            </a:r>
          </a:p>
          <a:p>
            <a:pPr algn="just">
              <a:buNone/>
            </a:pPr>
            <a:r>
              <a:rPr lang="es-EC" dirty="0" smtClean="0"/>
              <a:t>  </a:t>
            </a:r>
          </a:p>
          <a:p>
            <a:pPr algn="just">
              <a:buNone/>
            </a:pPr>
            <a:r>
              <a:rPr lang="es-EC" dirty="0" smtClean="0"/>
              <a:t>  Entenderemos por Riesgo Ergonómico, a la probabilidad de sufrir un evento adverso e indeseado en el trabajo y condicionado por ciertos ‘factores de riesgo’. </a:t>
            </a:r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C" dirty="0" smtClean="0"/>
              <a:t>.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>
              <a:buNone/>
            </a:pPr>
            <a:r>
              <a:rPr lang="es-EC" dirty="0" smtClean="0"/>
              <a:t>	Flujo de obtención de puntuaciones en el método Rula. </a:t>
            </a:r>
            <a:endParaRPr lang="es-ES" dirty="0"/>
          </a:p>
        </p:txBody>
      </p:sp>
      <p:pic>
        <p:nvPicPr>
          <p:cNvPr id="51246" name="Picture 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714488"/>
            <a:ext cx="6542093" cy="452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/>
          <a:lstStyle/>
          <a:p>
            <a:pPr>
              <a:buNone/>
            </a:pPr>
            <a:r>
              <a:rPr lang="es-EC" sz="2000" dirty="0" smtClean="0"/>
              <a:t>	Por último, conocida la puntuación final, se obtendrá el nivel de actuación propuesto por el método RULA. </a:t>
            </a:r>
            <a:br>
              <a:rPr lang="es-EC" sz="2000" dirty="0" smtClean="0"/>
            </a:br>
            <a:r>
              <a:rPr lang="es-EC" sz="2000" dirty="0" smtClean="0"/>
              <a:t>Así el evaluador habrá determinado si la tarea resulta aceptable tal y como se encuentra definida. </a:t>
            </a:r>
            <a:endParaRPr lang="es-ES" sz="2000" dirty="0" smtClean="0"/>
          </a:p>
          <a:p>
            <a:endParaRPr lang="es-ES" dirty="0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714620"/>
            <a:ext cx="700616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785794"/>
            <a:ext cx="7790712" cy="546260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C" b="1" dirty="0" smtClean="0"/>
              <a:t>EJEMPLO DE APLICACIÓN DEL MÉTODO RULA</a:t>
            </a:r>
          </a:p>
          <a:p>
            <a:pPr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s-ES" sz="3000" b="1" u="sng" dirty="0" smtClean="0">
                <a:solidFill>
                  <a:srgbClr val="FF0000"/>
                </a:solidFill>
              </a:rPr>
              <a:t>Datos del puesto</a:t>
            </a:r>
            <a:endParaRPr lang="es-ES" sz="3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sz="3000" b="1" dirty="0" smtClean="0">
                <a:solidFill>
                  <a:srgbClr val="FF0000"/>
                </a:solidFill>
              </a:rPr>
              <a:t>Identificador del puesto:                                                                          </a:t>
            </a:r>
            <a:r>
              <a:rPr lang="es-ES" sz="3000" dirty="0" smtClean="0">
                <a:solidFill>
                  <a:srgbClr val="FF0000"/>
                </a:solidFill>
              </a:rPr>
              <a:t>Técnico</a:t>
            </a:r>
          </a:p>
          <a:p>
            <a:pPr>
              <a:buNone/>
            </a:pPr>
            <a:r>
              <a:rPr lang="es-ES" sz="3000" b="1" dirty="0" smtClean="0">
                <a:solidFill>
                  <a:srgbClr val="FF0000"/>
                </a:solidFill>
              </a:rPr>
              <a:t>Descripción:            </a:t>
            </a:r>
          </a:p>
          <a:p>
            <a:pPr>
              <a:buNone/>
            </a:pPr>
            <a:r>
              <a:rPr lang="es-ES" sz="3000" dirty="0" smtClean="0">
                <a:solidFill>
                  <a:srgbClr val="FF0000"/>
                </a:solidFill>
              </a:rPr>
              <a:t>Mantenimiento preventivo y correctivo de paneles eléctricos</a:t>
            </a:r>
          </a:p>
          <a:p>
            <a:pPr>
              <a:buNone/>
            </a:pPr>
            <a:r>
              <a:rPr lang="es-ES" sz="3000" b="1" dirty="0" smtClean="0">
                <a:solidFill>
                  <a:srgbClr val="FF0000"/>
                </a:solidFill>
              </a:rPr>
              <a:t>Departamento/Área:                                                                                     </a:t>
            </a:r>
            <a:r>
              <a:rPr lang="es-ES" sz="3000" dirty="0" smtClean="0">
                <a:solidFill>
                  <a:srgbClr val="FF0000"/>
                </a:solidFill>
              </a:rPr>
              <a:t>Planta</a:t>
            </a:r>
          </a:p>
          <a:p>
            <a:pPr>
              <a:buNone/>
            </a:pPr>
            <a:r>
              <a:rPr lang="es-ES" sz="3000" b="1" dirty="0" smtClean="0">
                <a:solidFill>
                  <a:srgbClr val="FF0000"/>
                </a:solidFill>
              </a:rPr>
              <a:t>Sección</a:t>
            </a:r>
            <a:r>
              <a:rPr lang="es-ES" sz="3000" b="1" dirty="0" smtClean="0">
                <a:solidFill>
                  <a:srgbClr val="FF0000"/>
                </a:solidFill>
              </a:rPr>
              <a:t>: torre de </a:t>
            </a:r>
            <a:r>
              <a:rPr lang="es-ES" sz="3000" b="1" dirty="0" err="1" smtClean="0">
                <a:solidFill>
                  <a:srgbClr val="FF0000"/>
                </a:solidFill>
              </a:rPr>
              <a:t>extraccion</a:t>
            </a:r>
            <a:endParaRPr lang="es-ES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ES" sz="3000" dirty="0" smtClean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b="1" u="sng" dirty="0" smtClean="0"/>
              <a:t>Datos de la evaluación</a:t>
            </a:r>
            <a:endParaRPr lang="es-ES" dirty="0" smtClean="0"/>
          </a:p>
          <a:p>
            <a:pPr>
              <a:buNone/>
            </a:pPr>
            <a:r>
              <a:rPr lang="es-ES" b="1" dirty="0" smtClean="0"/>
              <a:t>Empresa evaluadora:                                                                                    </a:t>
            </a:r>
            <a:r>
              <a:rPr lang="es-ES" dirty="0" smtClean="0"/>
              <a:t>C&amp;W</a:t>
            </a:r>
          </a:p>
          <a:p>
            <a:pPr>
              <a:buNone/>
            </a:pPr>
            <a:r>
              <a:rPr lang="es-ES" b="1" dirty="0" smtClean="0"/>
              <a:t>Nombre del evaluador:                                                                  </a:t>
            </a:r>
            <a:r>
              <a:rPr lang="es-ES" dirty="0" smtClean="0"/>
              <a:t>William Gómez</a:t>
            </a:r>
          </a:p>
          <a:p>
            <a:pPr>
              <a:buNone/>
            </a:pPr>
            <a:r>
              <a:rPr lang="es-ES" b="1" dirty="0" smtClean="0"/>
              <a:t>Fecha de la evaluación:                                                                  </a:t>
            </a:r>
            <a:r>
              <a:rPr lang="es-ES" dirty="0" smtClean="0"/>
              <a:t>30 enero 2010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b="1" u="sng" dirty="0" smtClean="0">
                <a:solidFill>
                  <a:srgbClr val="FF0000"/>
                </a:solidFill>
              </a:rPr>
              <a:t>Datos del trabajador</a:t>
            </a:r>
          </a:p>
          <a:p>
            <a:pPr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</a:rPr>
              <a:t>Nombre del trabajador: </a:t>
            </a:r>
            <a:r>
              <a:rPr lang="es-ES" dirty="0" smtClean="0">
                <a:solidFill>
                  <a:srgbClr val="FF0000"/>
                </a:solidFill>
              </a:rPr>
              <a:t>N.N</a:t>
            </a:r>
          </a:p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</a:rPr>
              <a:t>Sexo: </a:t>
            </a:r>
            <a:r>
              <a:rPr lang="es-ES" dirty="0" smtClean="0">
                <a:solidFill>
                  <a:srgbClr val="FF0000"/>
                </a:solidFill>
              </a:rPr>
              <a:t>Masculino</a:t>
            </a:r>
          </a:p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</a:rPr>
              <a:t>Antigüedad en el puesto: </a:t>
            </a:r>
            <a:r>
              <a:rPr lang="es-ES" dirty="0" smtClean="0">
                <a:solidFill>
                  <a:srgbClr val="FF0000"/>
                </a:solidFill>
              </a:rPr>
              <a:t>8 años</a:t>
            </a:r>
          </a:p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</a:rPr>
              <a:t>Tiempo que ocupa el puesto por jornada: </a:t>
            </a:r>
            <a:r>
              <a:rPr lang="es-ES" dirty="0" smtClean="0">
                <a:solidFill>
                  <a:srgbClr val="FF0000"/>
                </a:solidFill>
              </a:rPr>
              <a:t>8 horas</a:t>
            </a:r>
          </a:p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</a:rPr>
              <a:t>Duración de la jornada laboral:</a:t>
            </a:r>
            <a:r>
              <a:rPr lang="es-ES" dirty="0" smtClean="0">
                <a:solidFill>
                  <a:srgbClr val="FF0000"/>
                </a:solidFill>
              </a:rPr>
              <a:t> 12 horas	</a:t>
            </a:r>
          </a:p>
          <a:p>
            <a:pPr>
              <a:buNone/>
            </a:pPr>
            <a:r>
              <a:rPr lang="es-ES" b="1" u="sng" dirty="0" smtClean="0">
                <a:solidFill>
                  <a:srgbClr val="FF0000"/>
                </a:solidFill>
              </a:rPr>
              <a:t>Observaciones:</a:t>
            </a:r>
            <a:endParaRPr lang="es-E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 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u="dbl" dirty="0" smtClean="0"/>
              <a:t>Introducción de la información</a:t>
            </a:r>
            <a:endParaRPr lang="es-ES" sz="2400" dirty="0" smtClean="0"/>
          </a:p>
          <a:p>
            <a:pPr>
              <a:buNone/>
            </a:pPr>
            <a:r>
              <a:rPr lang="es-ES" sz="2400" i="1" dirty="0" smtClean="0"/>
              <a:t>Grupo A: Extremidades superiores </a:t>
            </a:r>
            <a:endParaRPr lang="es-ES" sz="2400" dirty="0" smtClean="0"/>
          </a:p>
          <a:p>
            <a:pPr>
              <a:buNone/>
            </a:pPr>
            <a:r>
              <a:rPr lang="es-ES" sz="2400" b="1" u="sng" dirty="0" smtClean="0"/>
              <a:t>Posición del brazo</a:t>
            </a:r>
            <a:endParaRPr lang="es-ES" sz="2400" dirty="0" smtClean="0"/>
          </a:p>
          <a:p>
            <a:pPr>
              <a:buNone/>
            </a:pPr>
            <a:r>
              <a:rPr lang="es-ES" sz="2400" b="1" i="1" dirty="0" smtClean="0"/>
              <a:t>Indique el ángulo de flexión del brazo del trabajador.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( ) El brazo está entre 20 grados de flexión y 20 grados de extensión.</a:t>
            </a:r>
          </a:p>
          <a:p>
            <a:pPr>
              <a:buNone/>
            </a:pPr>
            <a:r>
              <a:rPr lang="es-ES" sz="2400" dirty="0" smtClean="0"/>
              <a:t>() El brazo está entre 21 y 45 grados de flexión o más de 20 grados de extensión.</a:t>
            </a:r>
          </a:p>
          <a:p>
            <a:pPr>
              <a:buNone/>
            </a:pPr>
            <a:r>
              <a:rPr lang="es-ES" sz="2400" dirty="0" smtClean="0"/>
              <a:t>(x) El brazo está entre 46 y 90 grados de flexión.</a:t>
            </a:r>
          </a:p>
          <a:p>
            <a:pPr>
              <a:buNone/>
            </a:pPr>
            <a:r>
              <a:rPr lang="es-ES" sz="2400" dirty="0" smtClean="0"/>
              <a:t>( ) El brazo está entre 46 y 90 grados de flexión.</a:t>
            </a:r>
          </a:p>
          <a:p>
            <a:endParaRPr lang="es-ES" dirty="0"/>
          </a:p>
        </p:txBody>
      </p:sp>
      <p:pic>
        <p:nvPicPr>
          <p:cNvPr id="52226" name="Imagen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929198"/>
            <a:ext cx="2222503" cy="11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/>
          <a:lstStyle/>
          <a:p>
            <a:pPr>
              <a:buNone/>
            </a:pPr>
            <a:r>
              <a:rPr lang="es-ES" b="1" i="1" dirty="0" smtClean="0"/>
              <a:t>Indique además si...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( ) El brazo está rotado o el hombro elevado.</a:t>
            </a:r>
          </a:p>
          <a:p>
            <a:pPr>
              <a:buNone/>
            </a:pPr>
            <a:r>
              <a:rPr lang="es-ES" dirty="0" smtClean="0"/>
              <a:t>( ) El brazo está abducido.</a:t>
            </a:r>
          </a:p>
          <a:p>
            <a:pPr>
              <a:buNone/>
            </a:pPr>
            <a:r>
              <a:rPr lang="es-ES" dirty="0" smtClean="0"/>
              <a:t>( ) La carga no está soportada sólo por el brazo sino que existe un punto de apoyo.</a:t>
            </a:r>
          </a:p>
          <a:p>
            <a:endParaRPr lang="es-ES" dirty="0"/>
          </a:p>
        </p:txBody>
      </p:sp>
      <p:pic>
        <p:nvPicPr>
          <p:cNvPr id="53250" name="Imagen 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286256"/>
            <a:ext cx="243999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/>
          <a:lstStyle/>
          <a:p>
            <a:pPr algn="ctr">
              <a:buNone/>
            </a:pPr>
            <a:r>
              <a:rPr lang="es-ES" sz="2400" b="1" u="sng" dirty="0" smtClean="0"/>
              <a:t>Posición del antebrazo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b="1" i="1" dirty="0" smtClean="0"/>
              <a:t>Indique la posición del antebrazo del trabajador.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( ) El antebrazo está entre 60 y 100 grados de flexión.</a:t>
            </a:r>
          </a:p>
          <a:p>
            <a:pPr>
              <a:buNone/>
            </a:pPr>
            <a:r>
              <a:rPr lang="es-ES" sz="2400" dirty="0" smtClean="0"/>
              <a:t>(x) El antebrazo está flexionado por debajo de 60 grados o por encima de 100 grados.</a:t>
            </a:r>
          </a:p>
          <a:p>
            <a:endParaRPr lang="es-ES" dirty="0"/>
          </a:p>
        </p:txBody>
      </p:sp>
      <p:pic>
        <p:nvPicPr>
          <p:cNvPr id="54274" name="Imagen 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857628"/>
            <a:ext cx="281071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 smtClean="0"/>
              <a:t>Indique además si....</a:t>
            </a:r>
            <a:endParaRPr lang="es-ES" dirty="0" smtClean="0"/>
          </a:p>
          <a:p>
            <a:r>
              <a:rPr lang="es-ES" dirty="0" smtClean="0"/>
              <a:t>(x) El antebrazo cruza la línea media del cuerpo o realiza una actividad a un lado de éste.</a:t>
            </a:r>
          </a:p>
          <a:p>
            <a:endParaRPr lang="es-ES" dirty="0"/>
          </a:p>
        </p:txBody>
      </p:sp>
      <p:pic>
        <p:nvPicPr>
          <p:cNvPr id="55298" name="Imagen 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786190"/>
            <a:ext cx="307183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785794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400" b="1" u="sng" dirty="0" smtClean="0"/>
              <a:t>Posición de la muñeca</a:t>
            </a:r>
          </a:p>
          <a:p>
            <a:endParaRPr lang="es-ES" sz="2400" dirty="0" smtClean="0"/>
          </a:p>
          <a:p>
            <a:pPr>
              <a:buNone/>
            </a:pPr>
            <a:r>
              <a:rPr lang="es-ES" sz="2400" b="1" i="1" dirty="0" smtClean="0"/>
              <a:t>Indique la posición de la muñeca del trabajador.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( ) La muñeca está en posición neutra.</a:t>
            </a:r>
          </a:p>
          <a:p>
            <a:pPr>
              <a:buNone/>
            </a:pPr>
            <a:r>
              <a:rPr lang="es-ES" sz="2400" dirty="0" smtClean="0"/>
              <a:t>(x) La muñeca está entre 0 y 15 grados de flexión o extensión.</a:t>
            </a:r>
          </a:p>
          <a:p>
            <a:pPr>
              <a:buNone/>
            </a:pPr>
            <a:r>
              <a:rPr lang="es-ES" sz="2400" dirty="0" smtClean="0"/>
              <a:t>( ) La muñeca está flexionada o extendida más de 15 grados</a:t>
            </a:r>
            <a:endParaRPr lang="es-ES" sz="2400" dirty="0"/>
          </a:p>
        </p:txBody>
      </p:sp>
      <p:pic>
        <p:nvPicPr>
          <p:cNvPr id="56322" name="Imagen 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214818"/>
            <a:ext cx="457203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991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PRINCIPALES  RIESGOS  ERGONOMICOS SEGUN OSHA</a:t>
            </a:r>
            <a:br>
              <a:rPr lang="es-ES" b="1" dirty="0" smtClean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dirty="0" smtClean="0"/>
          </a:p>
          <a:p>
            <a:pPr algn="just">
              <a:buNone/>
            </a:pPr>
            <a:r>
              <a:rPr lang="es-EC" b="1" dirty="0" smtClean="0"/>
              <a:t> </a:t>
            </a:r>
            <a:r>
              <a:rPr lang="es-EC" dirty="0" smtClean="0"/>
              <a:t>a)MOVIMIENTOS REPETITIVOS</a:t>
            </a:r>
          </a:p>
          <a:p>
            <a:pPr algn="just">
              <a:buNone/>
            </a:pPr>
            <a:r>
              <a:rPr lang="es-ES" dirty="0" smtClean="0"/>
              <a:t> b)</a:t>
            </a:r>
            <a:r>
              <a:rPr lang="es-EC" dirty="0" smtClean="0"/>
              <a:t>POSTURA INADECUADAS POR MAS      DE 2 HORAS</a:t>
            </a:r>
          </a:p>
          <a:p>
            <a:pPr algn="just">
              <a:buNone/>
            </a:pPr>
            <a:r>
              <a:rPr lang="es-ES" dirty="0" smtClean="0"/>
              <a:t>  c) SOBREESFUERZO MUSCULAR</a:t>
            </a:r>
          </a:p>
          <a:p>
            <a:pPr algn="just">
              <a:buNone/>
            </a:pPr>
            <a:r>
              <a:rPr lang="es-ES" dirty="0" smtClean="0"/>
              <a:t>  d) VIBRACIONES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C" b="1" dirty="0" smtClean="0"/>
          </a:p>
          <a:p>
            <a:pPr algn="just">
              <a:buNone/>
            </a:pPr>
            <a:endParaRPr lang="es-EC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i="1" dirty="0" smtClean="0"/>
              <a:t>Indique además si....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( ) La muñeca está en desviación radial o </a:t>
            </a:r>
            <a:r>
              <a:rPr lang="es-ES" dirty="0" err="1" smtClean="0"/>
              <a:t>cúbital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57346" name="Imagen 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286124"/>
            <a:ext cx="27146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sz="2400" b="1" u="sng" dirty="0" smtClean="0"/>
              <a:t>Giro de la muñeca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b="1" i="1" dirty="0" smtClean="0"/>
              <a:t>Indique el giro de la muñeca del trabajador.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(x) La muñeca está en posición de pronación o supinación en rango medio.</a:t>
            </a:r>
          </a:p>
          <a:p>
            <a:pPr>
              <a:buNone/>
            </a:pPr>
            <a:r>
              <a:rPr lang="es-ES" sz="2400" dirty="0" smtClean="0"/>
              <a:t>( ) La muñeca está en posición de pronación o supinación en rango extremo.</a:t>
            </a:r>
          </a:p>
          <a:p>
            <a:endParaRPr lang="es-ES" dirty="0"/>
          </a:p>
        </p:txBody>
      </p:sp>
      <p:pic>
        <p:nvPicPr>
          <p:cNvPr id="58370" name="Imagen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357694"/>
            <a:ext cx="19759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i="1" u="sng" dirty="0" smtClean="0"/>
              <a:t>Grupo B: Cuello, tronco y extremidades inferiores</a:t>
            </a:r>
          </a:p>
          <a:p>
            <a:pPr>
              <a:buNone/>
            </a:pPr>
            <a:endParaRPr lang="es-ES" sz="2400" dirty="0" smtClean="0"/>
          </a:p>
          <a:p>
            <a:pPr algn="ctr">
              <a:buNone/>
            </a:pPr>
            <a:r>
              <a:rPr lang="es-ES" sz="2400" b="1" u="sng" dirty="0" smtClean="0"/>
              <a:t>Posición del cuello.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b="1" i="1" dirty="0" smtClean="0"/>
              <a:t>Indique la posición del cuello del trabajador.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(x) El cuello está entre 0 y 10 grados de flexión.</a:t>
            </a:r>
          </a:p>
          <a:p>
            <a:pPr>
              <a:buNone/>
            </a:pPr>
            <a:r>
              <a:rPr lang="es-ES" sz="2400" dirty="0" smtClean="0"/>
              <a:t>( ) El cuello está entre 11 y 20 grados de flexión.</a:t>
            </a:r>
          </a:p>
          <a:p>
            <a:pPr>
              <a:buNone/>
            </a:pPr>
            <a:r>
              <a:rPr lang="es-ES" sz="2400" dirty="0" smtClean="0"/>
              <a:t>( ) El cuello está flexionado por encima de 20 grados.</a:t>
            </a:r>
          </a:p>
          <a:p>
            <a:pPr>
              <a:buNone/>
            </a:pPr>
            <a:r>
              <a:rPr lang="es-ES" sz="2400" dirty="0" smtClean="0"/>
              <a:t>( ) El cuello está en extensión.</a:t>
            </a:r>
          </a:p>
          <a:p>
            <a:endParaRPr lang="es-ES" sz="2400" dirty="0"/>
          </a:p>
        </p:txBody>
      </p:sp>
      <p:pic>
        <p:nvPicPr>
          <p:cNvPr id="59394" name="Imagen 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786322"/>
            <a:ext cx="392909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i="1" dirty="0" smtClean="0"/>
              <a:t>Indique además si....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( ) El cuello está lateralizado.</a:t>
            </a:r>
          </a:p>
          <a:p>
            <a:pPr>
              <a:buNone/>
            </a:pPr>
            <a:r>
              <a:rPr lang="es-ES" dirty="0" smtClean="0"/>
              <a:t>( ) El cuello está rotado.</a:t>
            </a:r>
          </a:p>
          <a:p>
            <a:endParaRPr lang="es-ES" dirty="0"/>
          </a:p>
        </p:txBody>
      </p:sp>
      <p:pic>
        <p:nvPicPr>
          <p:cNvPr id="60418" name="Imagen 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643314"/>
            <a:ext cx="422005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2400" b="1" u="sng" dirty="0" smtClean="0"/>
              <a:t>Posición del tronco.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b="1" i="1" dirty="0" smtClean="0"/>
              <a:t>Indique la posición del tronco del trabajador.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( ) Postura sentada, bien apoyado y con un ángulo tronco-caderas &gt;90°.</a:t>
            </a:r>
          </a:p>
          <a:p>
            <a:pPr>
              <a:buNone/>
            </a:pPr>
            <a:r>
              <a:rPr lang="es-ES" sz="2400" dirty="0" smtClean="0"/>
              <a:t>(x) Tronco flexionado entre 0 y 20 grados.</a:t>
            </a:r>
          </a:p>
          <a:p>
            <a:pPr>
              <a:buNone/>
            </a:pPr>
            <a:r>
              <a:rPr lang="es-ES" sz="2400" dirty="0" smtClean="0"/>
              <a:t>( ) Tronco flexionado entre 21 y 60 grados.</a:t>
            </a:r>
          </a:p>
          <a:p>
            <a:pPr>
              <a:buNone/>
            </a:pPr>
            <a:r>
              <a:rPr lang="es-ES" sz="2400" dirty="0" smtClean="0"/>
              <a:t>( ) Tronco flexionado más de 60 grados.</a:t>
            </a:r>
          </a:p>
          <a:p>
            <a:endParaRPr lang="es-ES" dirty="0"/>
          </a:p>
        </p:txBody>
      </p:sp>
      <p:pic>
        <p:nvPicPr>
          <p:cNvPr id="61442" name="Imagen 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5072074"/>
            <a:ext cx="300039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 smtClean="0"/>
              <a:t>Indique además si....</a:t>
            </a:r>
            <a:endParaRPr lang="es-ES" dirty="0" smtClean="0"/>
          </a:p>
          <a:p>
            <a:r>
              <a:rPr lang="es-ES" dirty="0" smtClean="0"/>
              <a:t>( ) Tronco rotado.</a:t>
            </a:r>
          </a:p>
          <a:p>
            <a:r>
              <a:rPr lang="es-ES" dirty="0" smtClean="0"/>
              <a:t>( ) Tronco lateralizado.</a:t>
            </a:r>
          </a:p>
          <a:p>
            <a:endParaRPr lang="es-ES" dirty="0"/>
          </a:p>
        </p:txBody>
      </p:sp>
      <p:pic>
        <p:nvPicPr>
          <p:cNvPr id="62466" name="Imagen 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429000"/>
            <a:ext cx="278608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400" b="1" u="sng" dirty="0" smtClean="0"/>
              <a:t>Posición de las piernas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b="1" i="1" dirty="0" smtClean="0"/>
              <a:t>Indique la posición de las piernas del trabajador.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( ) El trabajador está sentado con las piernas y pies bien apoyados.</a:t>
            </a:r>
          </a:p>
          <a:p>
            <a:pPr>
              <a:buNone/>
            </a:pPr>
            <a:r>
              <a:rPr lang="es-ES" sz="2400" dirty="0" smtClean="0"/>
              <a:t>(x) El trabajador está de pie con el peso del cuerpo distribuido en ambas piernas y espacio para cambiar de posición.</a:t>
            </a:r>
          </a:p>
          <a:p>
            <a:pPr>
              <a:buNone/>
            </a:pPr>
            <a:r>
              <a:rPr lang="es-ES" sz="2400" dirty="0" smtClean="0"/>
              <a:t>( ) Si los pies no están bien apoyados o si el peso no está simétricamente distribuido.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63490" name="Imagen 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000636"/>
            <a:ext cx="1071570" cy="133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/>
          <a:lstStyle/>
          <a:p>
            <a:pPr algn="ctr">
              <a:buNone/>
            </a:pPr>
            <a:r>
              <a:rPr lang="es-ES" b="1" u="sng" dirty="0" smtClean="0"/>
              <a:t>Tipo de actividad muscular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i="1" dirty="0" smtClean="0"/>
              <a:t>	Indique el tipo de actividad muscular del trabajador.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(x) Actividad estática, se mantiene durante más de un minuto seguido o es repetitiva.</a:t>
            </a:r>
          </a:p>
          <a:p>
            <a:pPr>
              <a:buNone/>
            </a:pPr>
            <a:r>
              <a:rPr lang="es-ES" dirty="0" smtClean="0"/>
              <a:t>( ) Actividad dinámica, la actividad es ocasional y no duradera.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ES" b="1" u="sng" dirty="0" smtClean="0"/>
              <a:t>Fuerzas ejercidas</a:t>
            </a:r>
          </a:p>
          <a:p>
            <a:endParaRPr lang="es-ES" dirty="0" smtClean="0"/>
          </a:p>
          <a:p>
            <a:pPr algn="just">
              <a:buNone/>
            </a:pPr>
            <a:r>
              <a:rPr lang="es-ES" b="1" i="1" dirty="0" smtClean="0"/>
              <a:t>Indique las fuerzas ejercidas por el trabajador.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(x) La carga o fuerza es menor de 2 kg y se realiza intermitentemente.</a:t>
            </a:r>
          </a:p>
          <a:p>
            <a:pPr algn="just">
              <a:buNone/>
            </a:pPr>
            <a:r>
              <a:rPr lang="es-ES" dirty="0" smtClean="0"/>
              <a:t>( ) La carga o fuerza está entre 2 y 10 </a:t>
            </a:r>
            <a:r>
              <a:rPr lang="es-ES" dirty="0" err="1" smtClean="0"/>
              <a:t>Kgs.</a:t>
            </a:r>
            <a:r>
              <a:rPr lang="es-ES" dirty="0" smtClean="0"/>
              <a:t> y se realiza intermitentemente.</a:t>
            </a:r>
          </a:p>
          <a:p>
            <a:pPr algn="just">
              <a:buNone/>
            </a:pPr>
            <a:r>
              <a:rPr lang="es-ES" dirty="0" smtClean="0"/>
              <a:t>( ) La carga o fuerza está entre 2 y 10 </a:t>
            </a:r>
            <a:r>
              <a:rPr lang="es-ES" dirty="0" err="1" smtClean="0"/>
              <a:t>Kgs.</a:t>
            </a:r>
            <a:r>
              <a:rPr lang="es-ES" dirty="0" smtClean="0"/>
              <a:t> ejercida en una postura estática o requiere movimientos repetitivos.</a:t>
            </a:r>
          </a:p>
          <a:p>
            <a:pPr algn="just">
              <a:buNone/>
            </a:pPr>
            <a:r>
              <a:rPr lang="es-ES" dirty="0" smtClean="0"/>
              <a:t>( ) La carga o fuerza es mayor de 10 </a:t>
            </a:r>
            <a:r>
              <a:rPr lang="es-ES" dirty="0" err="1" smtClean="0"/>
              <a:t>Kgs.</a:t>
            </a:r>
            <a:r>
              <a:rPr lang="es-ES" dirty="0" smtClean="0"/>
              <a:t> y es aplicada intermitentemente.</a:t>
            </a:r>
          </a:p>
          <a:p>
            <a:pPr algn="just">
              <a:buNone/>
            </a:pPr>
            <a:r>
              <a:rPr lang="es-ES" dirty="0" smtClean="0"/>
              <a:t>( ) La carga o fuerza es mayor de 10 </a:t>
            </a:r>
            <a:r>
              <a:rPr lang="es-ES" dirty="0" err="1" smtClean="0"/>
              <a:t>Kgs.</a:t>
            </a:r>
            <a:r>
              <a:rPr lang="es-ES" dirty="0" smtClean="0"/>
              <a:t> y requiere una postura estática o movimientos repetitivos.</a:t>
            </a:r>
          </a:p>
          <a:p>
            <a:pPr algn="just">
              <a:buNone/>
            </a:pPr>
            <a:r>
              <a:rPr lang="es-ES" dirty="0" smtClean="0"/>
              <a:t>( ) Se producen golpes o fuerzas bruscas o repentinas.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 algn="ctr">
              <a:buNone/>
            </a:pPr>
            <a:r>
              <a:rPr lang="es-ES" i="1" u="sng" dirty="0" smtClean="0"/>
              <a:t>Esquema de puntuaciones obtenidas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142984"/>
            <a:ext cx="71438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b="1" dirty="0" smtClean="0"/>
              <a:t>MOVIMIENTOS REPETITIVOS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500306"/>
            <a:ext cx="3786214" cy="286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714356"/>
            <a:ext cx="7929618" cy="55340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b="1" dirty="0" smtClean="0"/>
              <a:t>CONCLUSIONES</a:t>
            </a:r>
          </a:p>
          <a:p>
            <a:pPr algn="ctr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La ergonomía nos permite adaptar el ambiente en el que vivimos y trabajamos para que se ajuste a nuestras necesidades específicas, cada persona es diferente. </a:t>
            </a:r>
          </a:p>
          <a:p>
            <a:pPr algn="just"/>
            <a:r>
              <a:rPr lang="es-ES" dirty="0" smtClean="0"/>
              <a:t>Nos proporciona técnicas para minimizar el impacto físico de las actividades cotidianas. </a:t>
            </a:r>
          </a:p>
          <a:p>
            <a:pPr algn="just"/>
            <a:r>
              <a:rPr lang="es-ES" dirty="0" smtClean="0"/>
              <a:t>Nos brinda un ambiente cómodo en el trabajo y en el hogar en el cual se puede ser productivo.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" b="1" dirty="0" smtClean="0"/>
              <a:t>RECOMENDACIONES</a:t>
            </a:r>
            <a:endParaRPr lang="es-ES" dirty="0" smtClean="0"/>
          </a:p>
          <a:p>
            <a:pPr>
              <a:buNone/>
            </a:pPr>
            <a:r>
              <a:rPr lang="es-ES" b="1" dirty="0" smtClean="0"/>
              <a:t> </a:t>
            </a:r>
            <a:endParaRPr lang="es-ES" dirty="0" smtClean="0"/>
          </a:p>
          <a:p>
            <a:pPr algn="just"/>
            <a:r>
              <a:rPr lang="es-ES" dirty="0" smtClean="0"/>
              <a:t>Nutrir constantemente sobre conocimientos de la ergonomía no solo en nuestra área de trabajo sino en todas y cada una de las profesiones, para potencializar así las capacidades de trabajo.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Deberían  existir  guías ergonómicas en nuestro país al respecto, las cuales las empresas puedan seguir y capacitar a sus trabajadores.</a:t>
            </a:r>
          </a:p>
          <a:p>
            <a:pPr algn="just">
              <a:buNone/>
            </a:pPr>
            <a:r>
              <a:rPr lang="es-ES" b="1" dirty="0" smtClean="0"/>
              <a:t> </a:t>
            </a:r>
            <a:endParaRPr lang="es-ES" dirty="0" smtClean="0"/>
          </a:p>
          <a:p>
            <a:pPr>
              <a:buNone/>
            </a:pPr>
            <a:r>
              <a:rPr lang="es-ES" b="1" dirty="0" smtClean="0"/>
              <a:t> </a:t>
            </a:r>
            <a:endParaRPr lang="es-ES" dirty="0" smtClean="0"/>
          </a:p>
          <a:p>
            <a:pPr>
              <a:buNone/>
            </a:pPr>
            <a:r>
              <a:rPr lang="es-ES" b="1" dirty="0" smtClean="0"/>
              <a:t> 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b="1" dirty="0" smtClean="0"/>
              <a:t>POSTURA INADECUADA POR MAS DE 2 HORAS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643182"/>
            <a:ext cx="3786214" cy="305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357166"/>
            <a:ext cx="7498080" cy="4800600"/>
          </a:xfrm>
        </p:spPr>
        <p:txBody>
          <a:bodyPr/>
          <a:lstStyle/>
          <a:p>
            <a:pPr algn="ctr"/>
            <a:endParaRPr lang="es-EC" b="1" dirty="0" smtClean="0"/>
          </a:p>
          <a:p>
            <a:pPr algn="ctr">
              <a:buNone/>
            </a:pPr>
            <a:r>
              <a:rPr lang="es-ES" b="1" dirty="0" smtClean="0"/>
              <a:t>SOBREESFUERZO MUSCULAR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857364"/>
            <a:ext cx="4000528" cy="304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VIBRACIONES</a:t>
            </a:r>
            <a:br>
              <a:rPr lang="es-ES" dirty="0" smtClean="0"/>
            </a:br>
            <a:endParaRPr lang="es-EC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798881"/>
            <a:ext cx="4755802" cy="363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714356"/>
            <a:ext cx="7498080" cy="510541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C" b="1" dirty="0" smtClean="0"/>
              <a:t>RIESGOS ERGONÓMICOS ADICIONALES</a:t>
            </a:r>
          </a:p>
          <a:p>
            <a:pPr algn="ctr">
              <a:buNone/>
            </a:pPr>
            <a:endParaRPr lang="es-EC" b="1" dirty="0" smtClean="0"/>
          </a:p>
          <a:p>
            <a:pPr algn="ctr">
              <a:buNone/>
            </a:pPr>
            <a:endParaRPr lang="es-ES" dirty="0" smtClean="0"/>
          </a:p>
          <a:p>
            <a:r>
              <a:rPr lang="es-EC" sz="2400" b="1" dirty="0" smtClean="0"/>
              <a:t>	</a:t>
            </a:r>
            <a:r>
              <a:rPr lang="es-EC" dirty="0" smtClean="0"/>
              <a:t>HERRAMIENTAS O MAQUINARIA MAL 	DISEÑADA</a:t>
            </a:r>
            <a:endParaRPr lang="es-ES" dirty="0" smtClean="0"/>
          </a:p>
          <a:p>
            <a:r>
              <a:rPr lang="es-ES" dirty="0" smtClean="0"/>
              <a:t>	TEMPERATURAS EXTREMAS</a:t>
            </a:r>
          </a:p>
          <a:p>
            <a:r>
              <a:rPr lang="es-ES" dirty="0" smtClean="0"/>
              <a:t>	ILUMINACION  </a:t>
            </a:r>
          </a:p>
          <a:p>
            <a:r>
              <a:rPr lang="es-ES" dirty="0" smtClean="0"/>
              <a:t>	COLOR</a:t>
            </a:r>
          </a:p>
          <a:p>
            <a:r>
              <a:rPr lang="es-ES" dirty="0" smtClean="0"/>
              <a:t>	RUIDO</a:t>
            </a:r>
          </a:p>
          <a:p>
            <a:pPr>
              <a:buNone/>
            </a:pPr>
            <a:r>
              <a:rPr lang="es-EC" dirty="0" smtClean="0"/>
              <a:t>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1014</Words>
  <Application>Microsoft Office PowerPoint</Application>
  <PresentationFormat>Presentación en pantalla (4:3)</PresentationFormat>
  <Paragraphs>211</Paragraphs>
  <Slides>51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2" baseType="lpstr">
      <vt:lpstr>Solsticio</vt:lpstr>
      <vt:lpstr>Diapositiva 1</vt:lpstr>
      <vt:lpstr>Diapositiva 2</vt:lpstr>
      <vt:lpstr>Diapositiva 3</vt:lpstr>
      <vt:lpstr>PRINCIPALES  RIESGOS  ERGONOMICOS SEGUN OSHA </vt:lpstr>
      <vt:lpstr>Diapositiva 5</vt:lpstr>
      <vt:lpstr>Diapositiva 6</vt:lpstr>
      <vt:lpstr>Diapositiva 7</vt:lpstr>
      <vt:lpstr>VIBRACIONES 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</vt:vector>
  </TitlesOfParts>
  <Company>espol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INTRODUCCION En la actualidad uno de las principales causas de morbi-mortalidad del país se debe a accidentes laborales, en el Ecuador, lamentablemente son escasas las empresas que protegen a sus empleados, o los aseguran y mucho menos piensan en la salud ocupacional de los mismos.  En países como el nuestro , que no es autosuficiente en la producción de maquinaría, ésta se importa, debiendo el trabajador enfrentarse a instrumentos cuyas dimensiones no coinciden con sus características, ya que fueron diseñadas para sujetos con otras proporciones y no las propias de nuestra región, por lo tanto debe primero adaptarse a nuestro medio antes de empezar a producir cosa que intenta corregir la ergonomía. Por lo tanto podemos resumir que las metas de la ergonomía de la siguiente manera:    </dc:title>
  <dc:creator>julio</dc:creator>
  <cp:lastModifiedBy>Javier</cp:lastModifiedBy>
  <cp:revision>30</cp:revision>
  <dcterms:created xsi:type="dcterms:W3CDTF">2010-02-09T21:36:00Z</dcterms:created>
  <dcterms:modified xsi:type="dcterms:W3CDTF">2010-02-24T02:56:32Z</dcterms:modified>
</cp:coreProperties>
</file>