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91" r:id="rId5"/>
    <p:sldId id="292" r:id="rId6"/>
    <p:sldId id="259" r:id="rId7"/>
    <p:sldId id="293" r:id="rId8"/>
    <p:sldId id="290" r:id="rId9"/>
    <p:sldId id="260" r:id="rId10"/>
    <p:sldId id="261" r:id="rId11"/>
    <p:sldId id="262" r:id="rId12"/>
    <p:sldId id="263" r:id="rId13"/>
    <p:sldId id="294" r:id="rId14"/>
    <p:sldId id="265" r:id="rId15"/>
    <p:sldId id="266" r:id="rId16"/>
    <p:sldId id="295" r:id="rId17"/>
    <p:sldId id="296" r:id="rId18"/>
    <p:sldId id="286" r:id="rId19"/>
    <p:sldId id="287" r:id="rId20"/>
    <p:sldId id="288" r:id="rId21"/>
    <p:sldId id="297" r:id="rId22"/>
    <p:sldId id="289" r:id="rId23"/>
    <p:sldId id="279" r:id="rId24"/>
    <p:sldId id="313" r:id="rId25"/>
    <p:sldId id="298" r:id="rId26"/>
    <p:sldId id="299" r:id="rId27"/>
    <p:sldId id="314" r:id="rId28"/>
    <p:sldId id="300" r:id="rId29"/>
    <p:sldId id="315" r:id="rId30"/>
    <p:sldId id="301" r:id="rId31"/>
    <p:sldId id="280" r:id="rId32"/>
    <p:sldId id="302" r:id="rId33"/>
    <p:sldId id="307" r:id="rId34"/>
    <p:sldId id="303" r:id="rId35"/>
    <p:sldId id="304" r:id="rId36"/>
    <p:sldId id="305" r:id="rId37"/>
    <p:sldId id="281" r:id="rId38"/>
    <p:sldId id="308" r:id="rId39"/>
    <p:sldId id="309" r:id="rId40"/>
    <p:sldId id="282" r:id="rId41"/>
    <p:sldId id="310" r:id="rId42"/>
    <p:sldId id="311" r:id="rId43"/>
    <p:sldId id="312"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00"/>
    <a:srgbClr val="00CC00"/>
    <a:srgbClr val="FF6600"/>
    <a:srgbClr val="FFFFFF"/>
    <a:srgbClr val="5B4101"/>
    <a:srgbClr val="FF0000"/>
    <a:srgbClr val="FEAC34"/>
    <a:srgbClr val="FF781D"/>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37" autoAdjust="0"/>
  </p:normalViewPr>
  <p:slideViewPr>
    <p:cSldViewPr>
      <p:cViewPr>
        <p:scale>
          <a:sx n="90" d="100"/>
          <a:sy n="9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D993776-C053-408B-A6A0-91BD147CFC24}" type="datetimeFigureOut">
              <a:rPr lang="es-ES" smtClean="0"/>
              <a:pPr/>
              <a:t>20/01/2010</a:t>
            </a:fld>
            <a:endParaRPr lang="es-ES"/>
          </a:p>
        </p:txBody>
      </p:sp>
      <p:sp>
        <p:nvSpPr>
          <p:cNvPr id="17" name="Footer Placeholder 16"/>
          <p:cNvSpPr>
            <a:spLocks noGrp="1"/>
          </p:cNvSpPr>
          <p:nvPr>
            <p:ph type="ftr" sz="quarter" idx="11"/>
          </p:nvPr>
        </p:nvSpPr>
        <p:spPr>
          <a:xfrm>
            <a:off x="5410200" y="4205288"/>
            <a:ext cx="1295400" cy="457200"/>
          </a:xfrm>
        </p:spPr>
        <p:txBody>
          <a:bodyPr/>
          <a:lstStyle/>
          <a:p>
            <a:endParaRPr lang="es-E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2B519A0-DBEA-4ED7-89CF-C4C556E3365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D993776-C053-408B-A6A0-91BD147CFC24}" type="datetimeFigureOut">
              <a:rPr lang="es-ES" smtClean="0"/>
              <a:pPr/>
              <a:t>20/01/2010</a:t>
            </a:fld>
            <a:endParaRPr lang="es-ES"/>
          </a:p>
        </p:txBody>
      </p:sp>
      <p:sp>
        <p:nvSpPr>
          <p:cNvPr id="27" name="Slide Number Placeholder 26"/>
          <p:cNvSpPr>
            <a:spLocks noGrp="1"/>
          </p:cNvSpPr>
          <p:nvPr>
            <p:ph type="sldNum" sz="quarter" idx="11"/>
          </p:nvPr>
        </p:nvSpPr>
        <p:spPr/>
        <p:txBody>
          <a:bodyPr rtlCol="0"/>
          <a:lstStyle/>
          <a:p>
            <a:fld id="{42B519A0-DBEA-4ED7-89CF-C4C556E3365C}" type="slidenum">
              <a:rPr lang="es-ES" smtClean="0"/>
              <a:pPr/>
              <a:t>‹Nº›</a:t>
            </a:fld>
            <a:endParaRPr lang="es-ES"/>
          </a:p>
        </p:txBody>
      </p:sp>
      <p:sp>
        <p:nvSpPr>
          <p:cNvPr id="28" name="Footer Placeholder 27"/>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D993776-C053-408B-A6A0-91BD147CFC24}" type="datetimeFigureOut">
              <a:rPr lang="es-ES" smtClean="0"/>
              <a:pPr/>
              <a:t>20/01/2010</a:t>
            </a:fld>
            <a:endParaRPr lang="es-ES"/>
          </a:p>
        </p:txBody>
      </p:sp>
      <p:sp>
        <p:nvSpPr>
          <p:cNvPr id="4" name="Footer Placeholder 3"/>
          <p:cNvSpPr>
            <a:spLocks noGrp="1"/>
          </p:cNvSpPr>
          <p:nvPr>
            <p:ph type="ftr" sz="quarter" idx="11"/>
          </p:nvPr>
        </p:nvSpPr>
        <p:spPr>
          <a:xfrm>
            <a:off x="5257800" y="612648"/>
            <a:ext cx="1325880" cy="457200"/>
          </a:xfrm>
        </p:spPr>
        <p:txBody>
          <a:bodyPr/>
          <a:lstStyle/>
          <a:p>
            <a:endParaRPr lang="es-ES"/>
          </a:p>
        </p:txBody>
      </p:sp>
      <p:sp>
        <p:nvSpPr>
          <p:cNvPr id="5" name="Slide Number Placeholder 4"/>
          <p:cNvSpPr>
            <a:spLocks noGrp="1"/>
          </p:cNvSpPr>
          <p:nvPr>
            <p:ph type="sldNum" sz="quarter" idx="12"/>
          </p:nvPr>
        </p:nvSpPr>
        <p:spPr>
          <a:xfrm>
            <a:off x="8174736" y="2272"/>
            <a:ext cx="762000" cy="365760"/>
          </a:xfrm>
        </p:spPr>
        <p:txBody>
          <a:bodyPr/>
          <a:lstStyle/>
          <a:p>
            <a:fld id="{42B519A0-DBEA-4ED7-89CF-C4C556E3365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993776-C053-408B-A6A0-91BD147CFC24}" type="datetimeFigureOut">
              <a:rPr lang="es-ES" smtClean="0"/>
              <a:pPr/>
              <a:t>20/01/2010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2B519A0-DBEA-4ED7-89CF-C4C556E3365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D993776-C053-408B-A6A0-91BD147CFC24}" type="datetimeFigureOut">
              <a:rPr lang="es-ES" smtClean="0"/>
              <a:pPr/>
              <a:t>20/01/2010</a:t>
            </a:fld>
            <a:endParaRPr lang="es-E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2B519A0-DBEA-4ED7-89CF-C4C556E3365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66801"/>
            <a:ext cx="7772400" cy="2533650"/>
          </a:xfrm>
        </p:spPr>
        <p:txBody>
          <a:bodyPr>
            <a:noAutofit/>
          </a:bodyPr>
          <a:lstStyle/>
          <a:p>
            <a:r>
              <a:rPr lang="es-ES_tradnl" sz="2800" b="1" i="1" dirty="0" smtClean="0"/>
              <a:t>“</a:t>
            </a:r>
            <a:r>
              <a:rPr lang="es-ES_tradnl" sz="2800" b="1" i="1" dirty="0"/>
              <a:t>Diseño e Implementación en FPGA de un Módulo de Transmisión Adaptativa para mejorar la eficiencia de un Sistema OFDM”</a:t>
            </a:r>
            <a:r>
              <a:rPr lang="es-ES" sz="2800" dirty="0"/>
              <a:t/>
            </a:r>
            <a:br>
              <a:rPr lang="es-ES" sz="2800" dirty="0"/>
            </a:br>
            <a:r>
              <a:rPr lang="es-ES_tradnl" sz="2800" b="1" i="1" dirty="0"/>
              <a:t> </a:t>
            </a:r>
            <a:r>
              <a:rPr lang="es-ES" sz="2800" dirty="0"/>
              <a:t/>
            </a:r>
            <a:br>
              <a:rPr lang="es-ES" sz="2800" dirty="0"/>
            </a:br>
            <a:r>
              <a:rPr lang="es-ES_tradnl" sz="2800" b="1" dirty="0"/>
              <a:t>INFORME DE PROYECTO DE GRADUACIÓN</a:t>
            </a:r>
            <a:r>
              <a:rPr lang="es-ES" sz="2800" dirty="0"/>
              <a:t/>
            </a:r>
            <a:br>
              <a:rPr lang="es-ES" sz="2800" dirty="0"/>
            </a:br>
            <a:endParaRPr lang="es-ES" sz="2800" dirty="0"/>
          </a:p>
        </p:txBody>
      </p:sp>
      <p:sp>
        <p:nvSpPr>
          <p:cNvPr id="3" name="2 Subtítulo"/>
          <p:cNvSpPr>
            <a:spLocks noGrp="1"/>
          </p:cNvSpPr>
          <p:nvPr>
            <p:ph type="subTitle" idx="1"/>
          </p:nvPr>
        </p:nvSpPr>
        <p:spPr>
          <a:xfrm>
            <a:off x="1295400" y="4038600"/>
            <a:ext cx="5867400" cy="2133600"/>
          </a:xfrm>
        </p:spPr>
        <p:txBody>
          <a:bodyPr>
            <a:normAutofit fontScale="92500" lnSpcReduction="10000"/>
          </a:bodyPr>
          <a:lstStyle/>
          <a:p>
            <a:r>
              <a:rPr lang="es-ES_tradnl" dirty="0" smtClean="0">
                <a:solidFill>
                  <a:schemeClr val="tx1">
                    <a:lumMod val="75000"/>
                    <a:lumOff val="25000"/>
                  </a:schemeClr>
                </a:solidFill>
              </a:rPr>
              <a:t>Dirigido por:</a:t>
            </a:r>
            <a:endParaRPr lang="es-ES" dirty="0">
              <a:solidFill>
                <a:schemeClr val="tx1">
                  <a:lumMod val="75000"/>
                  <a:lumOff val="25000"/>
                </a:schemeClr>
              </a:solidFill>
            </a:endParaRPr>
          </a:p>
          <a:p>
            <a:r>
              <a:rPr lang="es-ES" b="1" dirty="0" smtClean="0">
                <a:solidFill>
                  <a:schemeClr val="tx1">
                    <a:lumMod val="75000"/>
                    <a:lumOff val="25000"/>
                  </a:schemeClr>
                </a:solidFill>
              </a:rPr>
              <a:t>Rebeca Estrada Pico</a:t>
            </a:r>
            <a:endParaRPr lang="es-ES" b="1" dirty="0">
              <a:solidFill>
                <a:schemeClr val="tx1">
                  <a:lumMod val="75000"/>
                  <a:lumOff val="25000"/>
                </a:schemeClr>
              </a:solidFill>
            </a:endParaRPr>
          </a:p>
          <a:p>
            <a:endParaRPr lang="es-ES_tradnl" dirty="0" smtClean="0">
              <a:solidFill>
                <a:schemeClr val="tx1">
                  <a:lumMod val="75000"/>
                  <a:lumOff val="25000"/>
                </a:schemeClr>
              </a:solidFill>
            </a:endParaRPr>
          </a:p>
          <a:p>
            <a:r>
              <a:rPr lang="es-ES_tradnl" sz="3500" dirty="0" smtClean="0">
                <a:solidFill>
                  <a:schemeClr val="tx1">
                    <a:lumMod val="75000"/>
                    <a:lumOff val="25000"/>
                  </a:schemeClr>
                </a:solidFill>
              </a:rPr>
              <a:t>Presentado por:</a:t>
            </a:r>
            <a:endParaRPr lang="es-ES" sz="3500" dirty="0" smtClean="0">
              <a:solidFill>
                <a:schemeClr val="tx1">
                  <a:lumMod val="75000"/>
                  <a:lumOff val="25000"/>
                </a:schemeClr>
              </a:solidFill>
            </a:endParaRPr>
          </a:p>
          <a:p>
            <a:r>
              <a:rPr lang="es-ES_tradnl" sz="3500" b="1" dirty="0" smtClean="0">
                <a:solidFill>
                  <a:schemeClr val="tx1">
                    <a:lumMod val="75000"/>
                    <a:lumOff val="25000"/>
                  </a:schemeClr>
                </a:solidFill>
              </a:rPr>
              <a:t>María Isabel Mera </a:t>
            </a:r>
            <a:r>
              <a:rPr lang="es-ES_tradnl" sz="3500" b="1" dirty="0" err="1" smtClean="0">
                <a:solidFill>
                  <a:schemeClr val="tx1">
                    <a:lumMod val="75000"/>
                    <a:lumOff val="25000"/>
                  </a:schemeClr>
                </a:solidFill>
              </a:rPr>
              <a:t>Collantes</a:t>
            </a:r>
            <a:endParaRPr lang="es-ES" sz="3500" dirty="0" smtClean="0">
              <a:solidFill>
                <a:schemeClr val="tx1">
                  <a:lumMod val="75000"/>
                  <a:lumOff val="25000"/>
                </a:schemeClr>
              </a:solidFill>
            </a:endParaRPr>
          </a:p>
          <a:p>
            <a:endParaRPr lang="es-ES" sz="3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066800"/>
          </a:xfrm>
        </p:spPr>
        <p:txBody>
          <a:bodyPr>
            <a:normAutofit fontScale="90000"/>
          </a:bodyPr>
          <a:lstStyle/>
          <a:p>
            <a:r>
              <a:rPr lang="es-ES" dirty="0" smtClean="0"/>
              <a:t>CONCEPTOS GENERALES  - Estándar IEEE 802.16</a:t>
            </a:r>
            <a:endParaRPr lang="es-ES" dirty="0"/>
          </a:p>
        </p:txBody>
      </p:sp>
      <p:pic>
        <p:nvPicPr>
          <p:cNvPr id="4" name="Picture 2"/>
          <p:cNvPicPr>
            <a:picLocks noChangeAspect="1" noChangeArrowheads="1"/>
          </p:cNvPicPr>
          <p:nvPr/>
        </p:nvPicPr>
        <p:blipFill>
          <a:blip r:embed="rId2" cstate="print"/>
          <a:srcRect l="19375" t="25000" r="2500" b="43750"/>
          <a:stretch>
            <a:fillRect/>
          </a:stretch>
        </p:blipFill>
        <p:spPr bwMode="auto">
          <a:xfrm>
            <a:off x="495300" y="4114800"/>
            <a:ext cx="8572500" cy="2057400"/>
          </a:xfrm>
          <a:prstGeom prst="rect">
            <a:avLst/>
          </a:prstGeom>
          <a:noFill/>
          <a:ln w="9525">
            <a:noFill/>
            <a:miter lim="800000"/>
            <a:headEnd/>
            <a:tailEnd/>
          </a:ln>
        </p:spPr>
      </p:pic>
      <p:sp>
        <p:nvSpPr>
          <p:cNvPr id="5" name="TextBox 4"/>
          <p:cNvSpPr txBox="1"/>
          <p:nvPr/>
        </p:nvSpPr>
        <p:spPr>
          <a:xfrm>
            <a:off x="2514600" y="6324600"/>
            <a:ext cx="4918141" cy="400110"/>
          </a:xfrm>
          <a:prstGeom prst="rect">
            <a:avLst/>
          </a:prstGeom>
          <a:noFill/>
        </p:spPr>
        <p:txBody>
          <a:bodyPr wrap="none" rtlCol="0">
            <a:spAutoFit/>
          </a:bodyPr>
          <a:lstStyle/>
          <a:p>
            <a:r>
              <a:rPr lang="es-EC" sz="2000" dirty="0" smtClean="0"/>
              <a:t>Descripción en Frecuencia del Símbolo OFDM</a:t>
            </a:r>
            <a:endParaRPr lang="en-US" sz="2000" dirty="0"/>
          </a:p>
        </p:txBody>
      </p:sp>
      <p:sp>
        <p:nvSpPr>
          <p:cNvPr id="6" name="TextBox 5"/>
          <p:cNvSpPr txBox="1"/>
          <p:nvPr/>
        </p:nvSpPr>
        <p:spPr>
          <a:xfrm>
            <a:off x="381000" y="1752600"/>
            <a:ext cx="7467600" cy="3416320"/>
          </a:xfrm>
          <a:prstGeom prst="rect">
            <a:avLst/>
          </a:prstGeom>
          <a:noFill/>
        </p:spPr>
        <p:txBody>
          <a:bodyPr wrap="square" rtlCol="0">
            <a:spAutoFit/>
          </a:bodyPr>
          <a:lstStyle/>
          <a:p>
            <a:r>
              <a:rPr lang="es-ES_tradnl" sz="2400" dirty="0" smtClean="0"/>
              <a:t>Especificaciones de la capa física </a:t>
            </a:r>
            <a:r>
              <a:rPr lang="es-ES_tradnl" sz="2400" dirty="0" err="1" smtClean="0"/>
              <a:t>WirelessMAN</a:t>
            </a:r>
            <a:r>
              <a:rPr lang="es-ES_tradnl" sz="2400" dirty="0" smtClean="0"/>
              <a:t>-OFDM</a:t>
            </a:r>
          </a:p>
          <a:p>
            <a:pPr lvl="1">
              <a:buFont typeface="Arial" pitchFamily="34" charset="0"/>
              <a:buChar char="•"/>
            </a:pPr>
            <a:r>
              <a:rPr lang="es-ES_tradnl" sz="2400" dirty="0" err="1" smtClean="0"/>
              <a:t>Subportadoras</a:t>
            </a:r>
            <a:r>
              <a:rPr lang="es-ES_tradnl" sz="2400" dirty="0" smtClean="0"/>
              <a:t> de datos, pilotos, nulas</a:t>
            </a:r>
            <a:endParaRPr lang="en-US" sz="2400" dirty="0" smtClean="0"/>
          </a:p>
          <a:p>
            <a:pPr lvl="1">
              <a:buFont typeface="Arial" pitchFamily="34" charset="0"/>
              <a:buChar char="•"/>
            </a:pPr>
            <a:r>
              <a:rPr lang="es-ES_tradnl" sz="2400" dirty="0" smtClean="0"/>
              <a:t>Prefijo Cíclico</a:t>
            </a:r>
            <a:endParaRPr lang="en-US" sz="2400" dirty="0" smtClean="0"/>
          </a:p>
          <a:p>
            <a:pPr lvl="1">
              <a:buFont typeface="Arial" pitchFamily="34" charset="0"/>
              <a:buChar char="•"/>
            </a:pPr>
            <a:r>
              <a:rPr lang="es-ES_tradnl" sz="2400" dirty="0" err="1" smtClean="0"/>
              <a:t>Aleatorización</a:t>
            </a:r>
            <a:r>
              <a:rPr lang="es-ES_tradnl" sz="2400" dirty="0" smtClean="0"/>
              <a:t>, FEC, y entrelazado.</a:t>
            </a:r>
            <a:endParaRPr lang="en-US" sz="2400" dirty="0" smtClean="0"/>
          </a:p>
          <a:p>
            <a:pPr lvl="1">
              <a:buFont typeface="Arial" pitchFamily="34" charset="0"/>
              <a:buChar char="•"/>
            </a:pPr>
            <a:r>
              <a:rPr lang="es-ES_tradnl" sz="2400" dirty="0" smtClean="0"/>
              <a:t>Modulación: B-PSK, Q-PSK, 16-QAM, 64-QAM (opcional) con ordenamiento Gray.</a:t>
            </a:r>
            <a:endParaRPr lang="en-US" sz="2400" dirty="0" smtClean="0"/>
          </a:p>
          <a:p>
            <a:endParaRPr lang="es-ES_tradnl" sz="2400" dirty="0" smtClean="0"/>
          </a:p>
          <a:p>
            <a:endParaRPr lang="es-ES_tradnl" sz="2400" dirty="0" smtClean="0"/>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r>
              <a:rPr lang="es-ES" dirty="0" smtClean="0"/>
              <a:t>DISEÑO DE MÓDULO DE TRANSMISIÓN ADAPTIVA - Modelo Propuesto</a:t>
            </a:r>
            <a:endParaRPr lang="es-ES" dirty="0"/>
          </a:p>
        </p:txBody>
      </p:sp>
      <p:sp>
        <p:nvSpPr>
          <p:cNvPr id="11" name="Rounded Rectangle 10"/>
          <p:cNvSpPr/>
          <p:nvPr/>
        </p:nvSpPr>
        <p:spPr>
          <a:xfrm>
            <a:off x="4800600" y="2971800"/>
            <a:ext cx="2743200" cy="2971800"/>
          </a:xfrm>
          <a:prstGeom prst="roundRect">
            <a:avLst/>
          </a:prstGeom>
          <a:solidFill>
            <a:srgbClr val="FEA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05400" y="3276600"/>
            <a:ext cx="2115579" cy="400110"/>
          </a:xfrm>
          <a:prstGeom prst="rect">
            <a:avLst/>
          </a:prstGeom>
        </p:spPr>
        <p:txBody>
          <a:bodyPr wrap="none">
            <a:spAutoFit/>
          </a:bodyPr>
          <a:lstStyle/>
          <a:p>
            <a:r>
              <a:rPr lang="es-ES_tradnl" sz="2000" u="sng" dirty="0" smtClean="0"/>
              <a:t>CARACTERÍSTICAS</a:t>
            </a:r>
            <a:endParaRPr lang="en-US" sz="2000" dirty="0"/>
          </a:p>
        </p:txBody>
      </p:sp>
      <p:sp>
        <p:nvSpPr>
          <p:cNvPr id="13" name="Rectangle 12"/>
          <p:cNvSpPr/>
          <p:nvPr/>
        </p:nvSpPr>
        <p:spPr>
          <a:xfrm>
            <a:off x="5105400" y="3733800"/>
            <a:ext cx="2209800" cy="1754326"/>
          </a:xfrm>
          <a:prstGeom prst="rect">
            <a:avLst/>
          </a:prstGeom>
        </p:spPr>
        <p:txBody>
          <a:bodyPr wrap="square">
            <a:spAutoFit/>
          </a:bodyPr>
          <a:lstStyle/>
          <a:p>
            <a:r>
              <a:rPr lang="es-ES_tradnl" dirty="0" smtClean="0"/>
              <a:t>múltiples modos: BPSK, QPSK, 16QAM, 64QAM, y 256QAM, cada uno con uno ó dos tipos de FEC correspondientes</a:t>
            </a:r>
            <a:endParaRPr lang="en-US" dirty="0"/>
          </a:p>
        </p:txBody>
      </p:sp>
      <p:sp>
        <p:nvSpPr>
          <p:cNvPr id="14" name="Right Arrow 13"/>
          <p:cNvSpPr/>
          <p:nvPr/>
        </p:nvSpPr>
        <p:spPr>
          <a:xfrm>
            <a:off x="3429000" y="3962400"/>
            <a:ext cx="1371600" cy="1143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543800" y="3962400"/>
            <a:ext cx="1371600" cy="11430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96200" y="3352800"/>
            <a:ext cx="849656" cy="369332"/>
          </a:xfrm>
          <a:prstGeom prst="rect">
            <a:avLst/>
          </a:prstGeom>
          <a:noFill/>
        </p:spPr>
        <p:txBody>
          <a:bodyPr wrap="none" rtlCol="0">
            <a:spAutoFit/>
          </a:bodyPr>
          <a:lstStyle/>
          <a:p>
            <a:r>
              <a:rPr lang="es-EC" dirty="0" smtClean="0"/>
              <a:t>SALIDA</a:t>
            </a:r>
            <a:endParaRPr lang="en-US" dirty="0"/>
          </a:p>
        </p:txBody>
      </p:sp>
      <p:sp>
        <p:nvSpPr>
          <p:cNvPr id="18" name="TextBox 17"/>
          <p:cNvSpPr txBox="1"/>
          <p:nvPr/>
        </p:nvSpPr>
        <p:spPr>
          <a:xfrm>
            <a:off x="3429000" y="4355068"/>
            <a:ext cx="1088568" cy="369332"/>
          </a:xfrm>
          <a:prstGeom prst="rect">
            <a:avLst/>
          </a:prstGeom>
          <a:noFill/>
        </p:spPr>
        <p:txBody>
          <a:bodyPr wrap="none" rtlCol="0">
            <a:spAutoFit/>
          </a:bodyPr>
          <a:lstStyle/>
          <a:p>
            <a:r>
              <a:rPr lang="es-EC" dirty="0" smtClean="0"/>
              <a:t>ENTRADA</a:t>
            </a:r>
            <a:endParaRPr lang="en-US" dirty="0"/>
          </a:p>
        </p:txBody>
      </p:sp>
      <p:sp>
        <p:nvSpPr>
          <p:cNvPr id="19" name="Rectangle 18"/>
          <p:cNvSpPr/>
          <p:nvPr/>
        </p:nvSpPr>
        <p:spPr>
          <a:xfrm>
            <a:off x="4495800" y="2140803"/>
            <a:ext cx="3429000" cy="830997"/>
          </a:xfrm>
          <a:prstGeom prst="rect">
            <a:avLst/>
          </a:prstGeom>
        </p:spPr>
        <p:txBody>
          <a:bodyPr wrap="square">
            <a:spAutoFit/>
          </a:bodyPr>
          <a:lstStyle/>
          <a:p>
            <a:pPr algn="ctr"/>
            <a:r>
              <a:rPr lang="es-ES" sz="2400" i="1" dirty="0" smtClean="0"/>
              <a:t>MÓDULO DE TRANSMISIÓN ADAPTIVA</a:t>
            </a:r>
            <a:endParaRPr lang="en-US" sz="2400" i="1" dirty="0"/>
          </a:p>
        </p:txBody>
      </p:sp>
      <p:sp>
        <p:nvSpPr>
          <p:cNvPr id="20" name="TextBox 19"/>
          <p:cNvSpPr txBox="1"/>
          <p:nvPr/>
        </p:nvSpPr>
        <p:spPr>
          <a:xfrm>
            <a:off x="7620000" y="4343400"/>
            <a:ext cx="849656" cy="369332"/>
          </a:xfrm>
          <a:prstGeom prst="rect">
            <a:avLst/>
          </a:prstGeom>
          <a:noFill/>
        </p:spPr>
        <p:txBody>
          <a:bodyPr wrap="none" rtlCol="0">
            <a:spAutoFit/>
          </a:bodyPr>
          <a:lstStyle/>
          <a:p>
            <a:r>
              <a:rPr lang="es-EC" dirty="0" smtClean="0"/>
              <a:t>SALIDA</a:t>
            </a:r>
            <a:endParaRPr lang="en-US" dirty="0"/>
          </a:p>
        </p:txBody>
      </p:sp>
      <p:sp>
        <p:nvSpPr>
          <p:cNvPr id="22" name="Right Arrow 21"/>
          <p:cNvSpPr/>
          <p:nvPr/>
        </p:nvSpPr>
        <p:spPr>
          <a:xfrm>
            <a:off x="228600" y="3962400"/>
            <a:ext cx="1371600" cy="11430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4343400"/>
            <a:ext cx="963534" cy="369332"/>
          </a:xfrm>
          <a:prstGeom prst="rect">
            <a:avLst/>
          </a:prstGeom>
          <a:noFill/>
        </p:spPr>
        <p:txBody>
          <a:bodyPr wrap="none" rtlCol="0">
            <a:spAutoFit/>
          </a:bodyPr>
          <a:lstStyle/>
          <a:p>
            <a:r>
              <a:rPr lang="es-EC" dirty="0" smtClean="0"/>
              <a:t>PILOTOS</a:t>
            </a:r>
            <a:endParaRPr lang="en-US" dirty="0"/>
          </a:p>
        </p:txBody>
      </p:sp>
      <p:sp>
        <p:nvSpPr>
          <p:cNvPr id="24" name="Rectangle 23"/>
          <p:cNvSpPr/>
          <p:nvPr/>
        </p:nvSpPr>
        <p:spPr>
          <a:xfrm>
            <a:off x="1600200" y="3810000"/>
            <a:ext cx="1828800" cy="1371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33600" y="4267200"/>
            <a:ext cx="806310" cy="369332"/>
          </a:xfrm>
          <a:prstGeom prst="rect">
            <a:avLst/>
          </a:prstGeom>
          <a:noFill/>
        </p:spPr>
        <p:txBody>
          <a:bodyPr wrap="none" rtlCol="0">
            <a:spAutoFit/>
          </a:bodyPr>
          <a:lstStyle/>
          <a:p>
            <a:pPr algn="ctr"/>
            <a:r>
              <a:rPr lang="es-EC" dirty="0" smtClean="0"/>
              <a:t>AWGN</a:t>
            </a:r>
            <a:endParaRPr lang="en-US" dirty="0"/>
          </a:p>
        </p:txBody>
      </p:sp>
      <p:sp>
        <p:nvSpPr>
          <p:cNvPr id="26" name="Rectangle 25"/>
          <p:cNvSpPr/>
          <p:nvPr/>
        </p:nvSpPr>
        <p:spPr>
          <a:xfrm>
            <a:off x="1676400" y="3200400"/>
            <a:ext cx="1676400" cy="461665"/>
          </a:xfrm>
          <a:prstGeom prst="rect">
            <a:avLst/>
          </a:prstGeom>
        </p:spPr>
        <p:txBody>
          <a:bodyPr wrap="square">
            <a:spAutoFit/>
          </a:bodyPr>
          <a:lstStyle/>
          <a:p>
            <a:pPr algn="ctr"/>
            <a:r>
              <a:rPr lang="es-ES" sz="2400" i="1" dirty="0" smtClean="0"/>
              <a:t>CANAL</a:t>
            </a:r>
            <a:endParaRPr lang="en-US" sz="2400" i="1" dirty="0"/>
          </a:p>
        </p:txBody>
      </p:sp>
      <p:sp>
        <p:nvSpPr>
          <p:cNvPr id="21" name="TextBox 20"/>
          <p:cNvSpPr txBox="1"/>
          <p:nvPr/>
        </p:nvSpPr>
        <p:spPr>
          <a:xfrm>
            <a:off x="3581400" y="5181600"/>
            <a:ext cx="1079911" cy="646331"/>
          </a:xfrm>
          <a:prstGeom prst="rect">
            <a:avLst/>
          </a:prstGeom>
          <a:noFill/>
        </p:spPr>
        <p:txBody>
          <a:bodyPr wrap="none" rtlCol="0">
            <a:spAutoFit/>
          </a:bodyPr>
          <a:lstStyle/>
          <a:p>
            <a:pPr algn="ctr"/>
            <a:r>
              <a:rPr lang="es-EC" dirty="0" smtClean="0"/>
              <a:t>Pilotos</a:t>
            </a:r>
          </a:p>
          <a:p>
            <a:pPr algn="ctr"/>
            <a:r>
              <a:rPr lang="es-EC" dirty="0" smtClean="0"/>
              <a:t>Recibidos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DISEÑO DE MODULO DE TRANSMISIÓN ADAPTIVA - Diagrama de Bloques</a:t>
            </a:r>
            <a:endParaRPr lang="es-ES" dirty="0"/>
          </a:p>
        </p:txBody>
      </p:sp>
      <p:grpSp>
        <p:nvGrpSpPr>
          <p:cNvPr id="1026" name="Group 2"/>
          <p:cNvGrpSpPr>
            <a:grpSpLocks/>
          </p:cNvGrpSpPr>
          <p:nvPr/>
        </p:nvGrpSpPr>
        <p:grpSpPr bwMode="auto">
          <a:xfrm>
            <a:off x="533400" y="3200400"/>
            <a:ext cx="8153400" cy="1905000"/>
            <a:chOff x="1829" y="7298"/>
            <a:chExt cx="10035" cy="1772"/>
          </a:xfrm>
        </p:grpSpPr>
        <p:sp>
          <p:nvSpPr>
            <p:cNvPr id="1027" name="AutoShape 3"/>
            <p:cNvSpPr>
              <a:spLocks noChangeArrowheads="1"/>
            </p:cNvSpPr>
            <p:nvPr/>
          </p:nvSpPr>
          <p:spPr bwMode="auto">
            <a:xfrm>
              <a:off x="3088" y="7298"/>
              <a:ext cx="4815" cy="1772"/>
            </a:xfrm>
            <a:prstGeom prst="roundRect">
              <a:avLst>
                <a:gd name="adj" fmla="val 16667"/>
              </a:avLst>
            </a:prstGeom>
            <a:solidFill>
              <a:srgbClr val="0070C0"/>
            </a:solid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buClrTx/>
                <a:buSzTx/>
                <a:buFontTx/>
                <a:buNone/>
                <a:tabLst/>
              </a:pPr>
              <a:endParaRPr kumimoji="0" lang="es-EC" sz="3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buClrTx/>
                <a:buSzTx/>
                <a:buFontTx/>
                <a:buNone/>
                <a:tabLst/>
              </a:pPr>
              <a:endParaRPr kumimoji="0" lang="es-EC" sz="3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buClrTx/>
                <a:buSzTx/>
                <a:buFontTx/>
                <a:buNone/>
                <a:tabLst/>
              </a:pPr>
              <a:endParaRPr kumimoji="0" lang="es-EC" sz="20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buClrTx/>
                <a:buSzTx/>
                <a:buFontTx/>
                <a:buNone/>
                <a:tabLst/>
              </a:pPr>
              <a:r>
                <a:rPr kumimoji="0" lang="es-EC" sz="3200" b="0" i="0" u="none" strike="noStrike" cap="none" normalizeH="0" baseline="0" dirty="0" smtClean="0">
                  <a:ln>
                    <a:noFill/>
                  </a:ln>
                  <a:solidFill>
                    <a:schemeClr val="tx1"/>
                  </a:solidFill>
                  <a:effectLst/>
                  <a:latin typeface="Arial" pitchFamily="34" charset="0"/>
                </a:rPr>
                <a:t>Estimador</a:t>
              </a:r>
              <a:endParaRPr kumimoji="0" lang="en-US" sz="4800" b="0" i="0" u="none" strike="noStrike" cap="none" normalizeH="0" baseline="0" dirty="0" smtClean="0">
                <a:ln>
                  <a:noFill/>
                </a:ln>
                <a:solidFill>
                  <a:schemeClr val="tx1"/>
                </a:solidFill>
                <a:effectLst/>
                <a:latin typeface="Arial" pitchFamily="34" charset="0"/>
              </a:endParaRPr>
            </a:p>
          </p:txBody>
        </p:sp>
        <p:sp>
          <p:nvSpPr>
            <p:cNvPr id="1028" name="AutoShape 4"/>
            <p:cNvSpPr>
              <a:spLocks noChangeArrowheads="1"/>
            </p:cNvSpPr>
            <p:nvPr/>
          </p:nvSpPr>
          <p:spPr bwMode="auto">
            <a:xfrm>
              <a:off x="8256" y="7298"/>
              <a:ext cx="1875" cy="1223"/>
            </a:xfrm>
            <a:prstGeom prst="roundRect">
              <a:avLst>
                <a:gd name="adj" fmla="val 16667"/>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buClrTx/>
                <a:buSzTx/>
                <a:buFontTx/>
                <a:buNone/>
                <a:tabLst/>
              </a:pPr>
              <a:endParaRPr kumimoji="0" lang="es-EC" sz="20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buClrTx/>
                <a:buSzTx/>
                <a:buFontTx/>
                <a:buNone/>
                <a:tabLst/>
              </a:pPr>
              <a:r>
                <a:rPr kumimoji="0" lang="es-EC" sz="2000" b="0" i="0" u="none" strike="noStrike" cap="none" normalizeH="0" baseline="0" dirty="0" smtClean="0">
                  <a:ln>
                    <a:noFill/>
                  </a:ln>
                  <a:solidFill>
                    <a:schemeClr val="tx1"/>
                  </a:solidFill>
                  <a:effectLst/>
                  <a:latin typeface="Arial" pitchFamily="34" charset="0"/>
                </a:rPr>
                <a:t>Selector de Modo</a:t>
              </a:r>
              <a:endParaRPr kumimoji="0" lang="en-US" sz="4800" b="0" i="0" u="none" strike="noStrike" cap="none" normalizeH="0" baseline="0" dirty="0" smtClean="0">
                <a:ln>
                  <a:noFill/>
                </a:ln>
                <a:solidFill>
                  <a:schemeClr val="tx1"/>
                </a:solidFill>
                <a:effectLst/>
                <a:latin typeface="Arial" pitchFamily="34" charset="0"/>
              </a:endParaRPr>
            </a:p>
          </p:txBody>
        </p:sp>
        <p:sp>
          <p:nvSpPr>
            <p:cNvPr id="1029" name="AutoShape 5"/>
            <p:cNvSpPr>
              <a:spLocks noChangeArrowheads="1"/>
            </p:cNvSpPr>
            <p:nvPr/>
          </p:nvSpPr>
          <p:spPr bwMode="auto">
            <a:xfrm>
              <a:off x="3330" y="7500"/>
              <a:ext cx="2173" cy="1021"/>
            </a:xfrm>
            <a:prstGeom prst="roundRect">
              <a:avLst>
                <a:gd name="adj" fmla="val 16667"/>
              </a:avLst>
            </a:prstGeom>
            <a:solidFill>
              <a:srgbClr val="FF66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buClrTx/>
                <a:buSzTx/>
                <a:buFontTx/>
                <a:buNone/>
                <a:tabLst/>
              </a:pPr>
              <a:endParaRPr kumimoji="0" lang="es-EC"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buClrTx/>
                <a:buSzTx/>
                <a:buFontTx/>
                <a:buNone/>
                <a:tabLst/>
              </a:pPr>
              <a:r>
                <a:rPr kumimoji="0" lang="es-EC" b="0" i="0" u="none" strike="noStrike" cap="none" normalizeH="0" baseline="0" dirty="0" smtClean="0">
                  <a:ln>
                    <a:noFill/>
                  </a:ln>
                  <a:solidFill>
                    <a:schemeClr val="tx1"/>
                  </a:solidFill>
                  <a:effectLst/>
                  <a:latin typeface="Arial" pitchFamily="34" charset="0"/>
                </a:rPr>
                <a:t>Normalización</a:t>
              </a:r>
              <a:endParaRPr kumimoji="0" lang="en-US" sz="4800" b="0" i="0" u="none" strike="noStrike" cap="none" normalizeH="0" baseline="0" dirty="0" smtClean="0">
                <a:ln>
                  <a:noFill/>
                </a:ln>
                <a:solidFill>
                  <a:schemeClr val="tx1"/>
                </a:solidFill>
                <a:effectLst/>
                <a:latin typeface="Arial" pitchFamily="34" charset="0"/>
              </a:endParaRPr>
            </a:p>
          </p:txBody>
        </p:sp>
        <p:sp>
          <p:nvSpPr>
            <p:cNvPr id="1030" name="AutoShape 6"/>
            <p:cNvSpPr>
              <a:spLocks noChangeArrowheads="1"/>
            </p:cNvSpPr>
            <p:nvPr/>
          </p:nvSpPr>
          <p:spPr bwMode="auto">
            <a:xfrm>
              <a:off x="5909" y="7500"/>
              <a:ext cx="1828" cy="1021"/>
            </a:xfrm>
            <a:prstGeom prst="roundRect">
              <a:avLst>
                <a:gd name="adj" fmla="val 16667"/>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buClrTx/>
                <a:buSzTx/>
                <a:buFontTx/>
                <a:buNone/>
                <a:tabLst/>
              </a:pPr>
              <a:endParaRPr kumimoji="0" lang="es-EC"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buClrTx/>
                <a:buSzTx/>
                <a:buFontTx/>
                <a:buNone/>
                <a:tabLst/>
              </a:pPr>
              <a:r>
                <a:rPr kumimoji="0" lang="es-EC" b="0" i="0" u="none" strike="noStrike" cap="none" normalizeH="0" baseline="0" dirty="0" smtClean="0">
                  <a:ln>
                    <a:noFill/>
                  </a:ln>
                  <a:solidFill>
                    <a:schemeClr val="tx1"/>
                  </a:solidFill>
                  <a:effectLst/>
                  <a:latin typeface="Arial" pitchFamily="34" charset="0"/>
                </a:rPr>
                <a:t>Correlación</a:t>
              </a:r>
              <a:endParaRPr kumimoji="0" lang="en-US" sz="4800" b="0" i="0" u="none" strike="noStrike" cap="none" normalizeH="0" baseline="0" dirty="0" smtClean="0">
                <a:ln>
                  <a:noFill/>
                </a:ln>
                <a:solidFill>
                  <a:schemeClr val="tx1"/>
                </a:solidFill>
                <a:effectLst/>
                <a:latin typeface="Arial" pitchFamily="34" charset="0"/>
              </a:endParaRPr>
            </a:p>
          </p:txBody>
        </p:sp>
        <p:sp>
          <p:nvSpPr>
            <p:cNvPr id="1031" name="AutoShape 7"/>
            <p:cNvSpPr>
              <a:spLocks noChangeArrowheads="1"/>
            </p:cNvSpPr>
            <p:nvPr/>
          </p:nvSpPr>
          <p:spPr bwMode="auto">
            <a:xfrm>
              <a:off x="1983" y="7340"/>
              <a:ext cx="1184" cy="1093"/>
            </a:xfrm>
            <a:prstGeom prst="rightArrow">
              <a:avLst>
                <a:gd name="adj1" fmla="val 50000"/>
                <a:gd name="adj2" fmla="val 27081"/>
              </a:avLst>
            </a:prstGeom>
            <a:solidFill>
              <a:srgbClr val="00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4800"/>
            </a:p>
          </p:txBody>
        </p:sp>
        <p:sp>
          <p:nvSpPr>
            <p:cNvPr id="1032" name="AutoShape 8"/>
            <p:cNvSpPr>
              <a:spLocks noChangeArrowheads="1"/>
            </p:cNvSpPr>
            <p:nvPr/>
          </p:nvSpPr>
          <p:spPr bwMode="auto">
            <a:xfrm>
              <a:off x="7825" y="7831"/>
              <a:ext cx="436" cy="345"/>
            </a:xfrm>
            <a:prstGeom prst="rightArrow">
              <a:avLst>
                <a:gd name="adj1" fmla="val 50000"/>
                <a:gd name="adj2" fmla="val 31594"/>
              </a:avLst>
            </a:prstGeom>
            <a:solidFill>
              <a:srgbClr val="00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4800"/>
            </a:p>
          </p:txBody>
        </p:sp>
        <p:sp>
          <p:nvSpPr>
            <p:cNvPr id="1033" name="AutoShape 9"/>
            <p:cNvSpPr>
              <a:spLocks noChangeArrowheads="1"/>
            </p:cNvSpPr>
            <p:nvPr/>
          </p:nvSpPr>
          <p:spPr bwMode="auto">
            <a:xfrm>
              <a:off x="10118" y="7361"/>
              <a:ext cx="1746" cy="1012"/>
            </a:xfrm>
            <a:prstGeom prst="rightArrow">
              <a:avLst>
                <a:gd name="adj1" fmla="val 50000"/>
                <a:gd name="adj2" fmla="val 43132"/>
              </a:avLst>
            </a:prstGeom>
            <a:solidFill>
              <a:srgbClr val="00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4800"/>
            </a:p>
          </p:txBody>
        </p:sp>
        <p:sp>
          <p:nvSpPr>
            <p:cNvPr id="1034" name="AutoShape 10"/>
            <p:cNvSpPr>
              <a:spLocks noChangeArrowheads="1"/>
            </p:cNvSpPr>
            <p:nvPr/>
          </p:nvSpPr>
          <p:spPr bwMode="auto">
            <a:xfrm>
              <a:off x="5503" y="7831"/>
              <a:ext cx="406" cy="345"/>
            </a:xfrm>
            <a:prstGeom prst="rightArrow">
              <a:avLst>
                <a:gd name="adj1" fmla="val 50000"/>
                <a:gd name="adj2" fmla="val 29420"/>
              </a:avLst>
            </a:prstGeom>
            <a:solidFill>
              <a:srgbClr val="00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4800"/>
            </a:p>
          </p:txBody>
        </p:sp>
        <p:sp>
          <p:nvSpPr>
            <p:cNvPr id="1035" name="Text Box 11"/>
            <p:cNvSpPr txBox="1">
              <a:spLocks noChangeArrowheads="1"/>
            </p:cNvSpPr>
            <p:nvPr/>
          </p:nvSpPr>
          <p:spPr bwMode="auto">
            <a:xfrm>
              <a:off x="10131" y="7561"/>
              <a:ext cx="1639" cy="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buClrTx/>
                <a:buSzTx/>
                <a:buFontTx/>
                <a:buNone/>
                <a:tabLst/>
              </a:pPr>
              <a:r>
                <a:rPr kumimoji="0" lang="es-EC" sz="1600" b="0" i="0" u="none" strike="noStrike" cap="none" normalizeH="0" baseline="0" dirty="0" smtClean="0">
                  <a:ln>
                    <a:noFill/>
                  </a:ln>
                  <a:solidFill>
                    <a:schemeClr val="tx1"/>
                  </a:solidFill>
                  <a:effectLst/>
                  <a:latin typeface="Arial" pitchFamily="34" charset="0"/>
                </a:rPr>
                <a:t>Modo de Transmisión</a:t>
              </a:r>
              <a:endParaRPr kumimoji="0" lang="en-US" sz="4800" b="0" i="0" u="none" strike="noStrike" cap="none" normalizeH="0" baseline="0" dirty="0" smtClean="0">
                <a:ln>
                  <a:noFill/>
                </a:ln>
                <a:solidFill>
                  <a:schemeClr val="tx1"/>
                </a:solidFill>
                <a:effectLst/>
                <a:latin typeface="Arial" pitchFamily="34" charset="0"/>
              </a:endParaRPr>
            </a:p>
          </p:txBody>
        </p:sp>
        <p:sp>
          <p:nvSpPr>
            <p:cNvPr id="1036" name="Text Box 12"/>
            <p:cNvSpPr txBox="1">
              <a:spLocks noChangeArrowheads="1"/>
            </p:cNvSpPr>
            <p:nvPr/>
          </p:nvSpPr>
          <p:spPr bwMode="auto">
            <a:xfrm>
              <a:off x="1829" y="7561"/>
              <a:ext cx="1461" cy="6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buClrTx/>
                <a:buSzTx/>
                <a:buFontTx/>
                <a:buNone/>
                <a:tabLst/>
              </a:pPr>
              <a:r>
                <a:rPr kumimoji="0" lang="es-EC" sz="1600" b="0" i="0" u="none" strike="noStrike" cap="none" normalizeH="0" baseline="0" smtClean="0">
                  <a:ln>
                    <a:noFill/>
                  </a:ln>
                  <a:solidFill>
                    <a:schemeClr val="tx1"/>
                  </a:solidFill>
                  <a:effectLst/>
                  <a:latin typeface="Arial" pitchFamily="34" charset="0"/>
                </a:rPr>
                <a:t>Pilotos Recibidos</a:t>
              </a:r>
              <a:endParaRPr kumimoji="0" lang="en-US" sz="4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609600"/>
            <a:ext cx="8686800" cy="1066800"/>
          </a:xfrm>
        </p:spPr>
        <p:txBody>
          <a:bodyPr>
            <a:normAutofit fontScale="90000"/>
          </a:bodyPr>
          <a:lstStyle/>
          <a:p>
            <a:r>
              <a:rPr lang="es-ES" dirty="0" smtClean="0"/>
              <a:t>DISEÑO DE MODULO DE TRANSMISIÓN ADAPTIVA  - Selección de Tipo de Modulación</a:t>
            </a:r>
            <a:endParaRPr lang="es-ES" dirty="0"/>
          </a:p>
        </p:txBody>
      </p:sp>
      <p:graphicFrame>
        <p:nvGraphicFramePr>
          <p:cNvPr id="4" name="Table 3"/>
          <p:cNvGraphicFramePr>
            <a:graphicFrameLocks noGrp="1"/>
          </p:cNvGraphicFramePr>
          <p:nvPr/>
        </p:nvGraphicFramePr>
        <p:xfrm>
          <a:off x="228600" y="2209799"/>
          <a:ext cx="8763001" cy="4419610"/>
        </p:xfrm>
        <a:graphic>
          <a:graphicData uri="http://schemas.openxmlformats.org/drawingml/2006/table">
            <a:tbl>
              <a:tblPr>
                <a:tableStyleId>{284E427A-3D55-4303-BF80-6455036E1DE7}</a:tableStyleId>
              </a:tblPr>
              <a:tblGrid>
                <a:gridCol w="1402080"/>
                <a:gridCol w="2588215"/>
                <a:gridCol w="1721304"/>
                <a:gridCol w="3051402"/>
              </a:tblGrid>
              <a:tr h="729007">
                <a:tc>
                  <a:txBody>
                    <a:bodyPr/>
                    <a:lstStyle/>
                    <a:p>
                      <a:pPr marL="342900" marR="0" algn="l">
                        <a:spcBef>
                          <a:spcPts val="0"/>
                        </a:spcBef>
                        <a:spcAft>
                          <a:spcPts val="0"/>
                        </a:spcAft>
                      </a:pPr>
                      <a:r>
                        <a:rPr kumimoji="0" lang="es-ES_tradnl" sz="2000" kern="1200" dirty="0" smtClean="0"/>
                        <a:t>Modo</a:t>
                      </a:r>
                    </a:p>
                    <a:p>
                      <a:pPr marL="342900" marR="0" algn="l">
                        <a:spcBef>
                          <a:spcPts val="0"/>
                        </a:spcBef>
                        <a:spcAft>
                          <a:spcPts val="0"/>
                        </a:spcAft>
                      </a:pPr>
                      <a:r>
                        <a:rPr kumimoji="0" lang="es-ES_tradnl" sz="2000" kern="1200" dirty="0" smtClean="0"/>
                        <a:t>de </a:t>
                      </a:r>
                      <a:r>
                        <a:rPr kumimoji="0" lang="es-ES_tradnl" sz="2000" kern="1200" dirty="0" err="1" smtClean="0"/>
                        <a:t>Tx</a:t>
                      </a:r>
                      <a:endParaRPr kumimoji="0" lang="es-ES_tradnl" sz="2000" kern="1200" dirty="0">
                        <a:solidFill>
                          <a:schemeClr val="tx1"/>
                        </a:solidFill>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dirty="0"/>
                        <a:t>Modo de Modulación</a:t>
                      </a:r>
                      <a:endParaRPr lang="en-US" sz="24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Codificación</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SNR (hasta)</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dirty="0"/>
                        <a:t>1</a:t>
                      </a:r>
                      <a:endParaRPr lang="en-US" sz="24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BPSK</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1/2</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SNR</a:t>
                      </a:r>
                      <a:r>
                        <a:rPr lang="es-ES_tradnl" sz="2000" baseline="-25000"/>
                        <a:t>estimado</a:t>
                      </a:r>
                      <a:r>
                        <a:rPr lang="es-ES_tradnl" sz="2000"/>
                        <a:t>≤6.4</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a:t>2</a:t>
                      </a:r>
                      <a:endParaRPr lang="en-US" sz="2400">
                        <a:latin typeface="Times New Roman"/>
                        <a:ea typeface="Times New Roman"/>
                        <a:cs typeface="Times New Roman"/>
                      </a:endParaRPr>
                    </a:p>
                  </a:txBody>
                  <a:tcPr marL="68580" marR="68580" marT="0" marB="0" anchor="ctr"/>
                </a:tc>
                <a:tc rowSpan="2">
                  <a:txBody>
                    <a:bodyPr/>
                    <a:lstStyle/>
                    <a:p>
                      <a:pPr marL="0" marR="0" algn="ctr">
                        <a:spcBef>
                          <a:spcPts val="0"/>
                        </a:spcBef>
                        <a:spcAft>
                          <a:spcPts val="0"/>
                        </a:spcAft>
                      </a:pPr>
                      <a:r>
                        <a:rPr lang="es-ES_tradnl" sz="2000"/>
                        <a:t>QPSK</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1/2</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6.4&lt;SNR</a:t>
                      </a:r>
                      <a:r>
                        <a:rPr lang="es-ES_tradnl" sz="2000" baseline="-25000"/>
                        <a:t>estimado</a:t>
                      </a:r>
                      <a:r>
                        <a:rPr lang="es-ES_tradnl" sz="2000"/>
                        <a:t>≤9.4</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dirty="0"/>
                        <a:t>3</a:t>
                      </a:r>
                      <a:endParaRPr lang="en-US" sz="2400" dirty="0">
                        <a:latin typeface="Times New Roman"/>
                        <a:ea typeface="Times New Roman"/>
                        <a:cs typeface="Times New Roman"/>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9.4&lt;SNR</a:t>
                      </a:r>
                      <a:r>
                        <a:rPr lang="es-ES_tradnl" sz="2000" baseline="-25000"/>
                        <a:t>estimado</a:t>
                      </a:r>
                      <a:r>
                        <a:rPr lang="es-ES_tradnl" sz="2000"/>
                        <a:t>≤11.2</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a:t>4</a:t>
                      </a:r>
                      <a:endParaRPr lang="en-US" sz="2400">
                        <a:latin typeface="Times New Roman"/>
                        <a:ea typeface="Times New Roman"/>
                        <a:cs typeface="Times New Roman"/>
                      </a:endParaRPr>
                    </a:p>
                  </a:txBody>
                  <a:tcPr marL="68580" marR="68580" marT="0" marB="0" anchor="ctr"/>
                </a:tc>
                <a:tc rowSpan="2">
                  <a:txBody>
                    <a:bodyPr/>
                    <a:lstStyle/>
                    <a:p>
                      <a:pPr marL="0" marR="0" algn="ctr">
                        <a:spcBef>
                          <a:spcPts val="0"/>
                        </a:spcBef>
                        <a:spcAft>
                          <a:spcPts val="0"/>
                        </a:spcAft>
                      </a:pPr>
                      <a:r>
                        <a:rPr lang="es-ES_tradnl" sz="2000"/>
                        <a:t>16QAM</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1/2</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11.2&lt;SNR</a:t>
                      </a:r>
                      <a:r>
                        <a:rPr lang="es-ES_tradnl" sz="2000" baseline="-25000"/>
                        <a:t>estimado</a:t>
                      </a:r>
                      <a:r>
                        <a:rPr lang="es-ES_tradnl" sz="2000"/>
                        <a:t>≤16.4</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a:t>5</a:t>
                      </a:r>
                      <a:endParaRPr lang="en-US" sz="2400">
                        <a:latin typeface="Times New Roman"/>
                        <a:ea typeface="Times New Roman"/>
                        <a:cs typeface="Times New Roman"/>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16.4&lt;SNR</a:t>
                      </a:r>
                      <a:r>
                        <a:rPr lang="es-ES_tradnl" sz="2000" baseline="-25000"/>
                        <a:t>estimado</a:t>
                      </a:r>
                      <a:r>
                        <a:rPr lang="es-ES_tradnl" sz="2000"/>
                        <a:t>≤18.2</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a:t>6</a:t>
                      </a:r>
                      <a:endParaRPr lang="en-US" sz="2400">
                        <a:latin typeface="Times New Roman"/>
                        <a:ea typeface="Times New Roman"/>
                        <a:cs typeface="Times New Roman"/>
                      </a:endParaRPr>
                    </a:p>
                  </a:txBody>
                  <a:tcPr marL="68580" marR="68580" marT="0" marB="0" anchor="ctr"/>
                </a:tc>
                <a:tc rowSpan="2">
                  <a:txBody>
                    <a:bodyPr/>
                    <a:lstStyle/>
                    <a:p>
                      <a:pPr marL="0" marR="0" algn="ctr">
                        <a:spcBef>
                          <a:spcPts val="0"/>
                        </a:spcBef>
                        <a:spcAft>
                          <a:spcPts val="0"/>
                        </a:spcAft>
                      </a:pPr>
                      <a:r>
                        <a:rPr lang="es-ES_tradnl" sz="2000"/>
                        <a:t>64QAM</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2/3</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18.2&lt;SNR</a:t>
                      </a:r>
                      <a:r>
                        <a:rPr lang="es-ES_tradnl" sz="2000" baseline="-25000"/>
                        <a:t>estimado</a:t>
                      </a:r>
                      <a:r>
                        <a:rPr lang="es-ES_tradnl" sz="2000"/>
                        <a:t>≤22.7</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a:t>7</a:t>
                      </a:r>
                      <a:endParaRPr lang="en-US" sz="2400">
                        <a:latin typeface="Times New Roman"/>
                        <a:ea typeface="Times New Roman"/>
                        <a:cs typeface="Times New Roman"/>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22.7&lt;SNR</a:t>
                      </a:r>
                      <a:r>
                        <a:rPr lang="es-ES_tradnl" sz="2000" baseline="-25000"/>
                        <a:t>estimado</a:t>
                      </a:r>
                      <a:r>
                        <a:rPr lang="es-ES_tradnl" sz="2000"/>
                        <a:t>≤24.4</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a:t>8</a:t>
                      </a:r>
                      <a:endParaRPr lang="en-US" sz="2400">
                        <a:latin typeface="Times New Roman"/>
                        <a:ea typeface="Times New Roman"/>
                        <a:cs typeface="Times New Roman"/>
                      </a:endParaRPr>
                    </a:p>
                  </a:txBody>
                  <a:tcPr marL="68580" marR="68580" marT="0" marB="0" anchor="ctr"/>
                </a:tc>
                <a:tc rowSpan="2">
                  <a:txBody>
                    <a:bodyPr/>
                    <a:lstStyle/>
                    <a:p>
                      <a:pPr algn="ctr"/>
                      <a:r>
                        <a:rPr lang="es-ES_tradnl" sz="2000" dirty="0" smtClean="0"/>
                        <a:t>256QAM</a:t>
                      </a:r>
                      <a:r>
                        <a:rPr lang="en-US" sz="2000" dirty="0" smtClean="0"/>
                        <a:t> </a:t>
                      </a:r>
                      <a:endParaRPr lang="en-US" sz="2000" dirty="0">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2/3</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a:t>24.4&lt;SNR</a:t>
                      </a:r>
                      <a:r>
                        <a:rPr lang="es-ES_tradnl" sz="2000" baseline="-25000"/>
                        <a:t>estimado</a:t>
                      </a:r>
                      <a:r>
                        <a:rPr lang="es-ES_tradnl" sz="2000"/>
                        <a:t>≤28.9</a:t>
                      </a:r>
                      <a:endParaRPr lang="en-US" sz="2400">
                        <a:latin typeface="Times New Roman"/>
                        <a:ea typeface="Times New Roman"/>
                        <a:cs typeface="Times New Roman"/>
                      </a:endParaRPr>
                    </a:p>
                  </a:txBody>
                  <a:tcPr marL="68580" marR="68580" marT="0" marB="0" anchor="ctr"/>
                </a:tc>
              </a:tr>
              <a:tr h="410067">
                <a:tc>
                  <a:txBody>
                    <a:bodyPr/>
                    <a:lstStyle/>
                    <a:p>
                      <a:pPr marL="0" marR="0" algn="ctr">
                        <a:spcBef>
                          <a:spcPts val="0"/>
                        </a:spcBef>
                        <a:spcAft>
                          <a:spcPts val="0"/>
                        </a:spcAft>
                      </a:pPr>
                      <a:r>
                        <a:rPr lang="es-ES_tradnl" sz="2000"/>
                        <a:t>9</a:t>
                      </a:r>
                      <a:endParaRPr lang="en-US" sz="2400">
                        <a:latin typeface="Times New Roman"/>
                        <a:ea typeface="Times New Roman"/>
                        <a:cs typeface="Times New Roman"/>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s-ES_tradnl" sz="2000" dirty="0" err="1"/>
                        <a:t>SNR</a:t>
                      </a:r>
                      <a:r>
                        <a:rPr lang="es-ES_tradnl" sz="2000" baseline="-25000" dirty="0" err="1"/>
                        <a:t>estimado</a:t>
                      </a:r>
                      <a:r>
                        <a:rPr lang="es-ES_tradnl" sz="2000" dirty="0"/>
                        <a:t>&gt;28.9</a:t>
                      </a:r>
                      <a:endParaRPr lang="en-US" sz="2400" dirty="0">
                        <a:latin typeface="Times New Roman"/>
                        <a:ea typeface="Times New Roman"/>
                        <a:cs typeface="Times New Roman"/>
                      </a:endParaRPr>
                    </a:p>
                  </a:txBody>
                  <a:tcPr marL="68580" marR="68580" marT="0" marB="0" anchor="ctr"/>
                </a:tc>
              </a:tr>
            </a:tbl>
          </a:graphicData>
        </a:graphic>
      </p:graphicFrame>
      <p:grpSp>
        <p:nvGrpSpPr>
          <p:cNvPr id="3" name="Group 1"/>
          <p:cNvGrpSpPr>
            <a:grpSpLocks/>
          </p:cNvGrpSpPr>
          <p:nvPr/>
        </p:nvGrpSpPr>
        <p:grpSpPr bwMode="auto">
          <a:xfrm>
            <a:off x="-1141413" y="-2147483648"/>
            <a:ext cx="7743826" cy="2147483647"/>
            <a:chOff x="1552" y="-543543795"/>
            <a:chExt cx="12195" cy="543559487"/>
          </a:xfrm>
        </p:grpSpPr>
        <p:sp>
          <p:nvSpPr>
            <p:cNvPr id="15440" name="AutoShape 80"/>
            <p:cNvSpPr>
              <a:spLocks noChangeArrowheads="1"/>
            </p:cNvSpPr>
            <p:nvPr/>
          </p:nvSpPr>
          <p:spPr bwMode="auto">
            <a:xfrm>
              <a:off x="6909" y="1394"/>
              <a:ext cx="1812" cy="130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39" name="AutoShape 79"/>
            <p:cNvSpPr>
              <a:spLocks noChangeArrowheads="1"/>
            </p:cNvSpPr>
            <p:nvPr/>
          </p:nvSpPr>
          <p:spPr bwMode="auto">
            <a:xfrm>
              <a:off x="6395" y="7507"/>
              <a:ext cx="1812" cy="1299"/>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38" name="AutoShape 78"/>
            <p:cNvSpPr>
              <a:spLocks noChangeArrowheads="1"/>
            </p:cNvSpPr>
            <p:nvPr/>
          </p:nvSpPr>
          <p:spPr bwMode="auto">
            <a:xfrm>
              <a:off x="6395" y="8329"/>
              <a:ext cx="1812" cy="1304"/>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37" name="AutoShape 77"/>
            <p:cNvSpPr>
              <a:spLocks noChangeArrowheads="1"/>
            </p:cNvSpPr>
            <p:nvPr/>
          </p:nvSpPr>
          <p:spPr bwMode="auto">
            <a:xfrm>
              <a:off x="6395" y="9184"/>
              <a:ext cx="1812" cy="130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36" name="AutoShape 76"/>
            <p:cNvSpPr>
              <a:spLocks noChangeShapeType="1"/>
            </p:cNvSpPr>
            <p:nvPr/>
          </p:nvSpPr>
          <p:spPr bwMode="auto">
            <a:xfrm>
              <a:off x="7820" y="2658"/>
              <a:ext cx="0"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35" name="AutoShape 75"/>
            <p:cNvSpPr>
              <a:spLocks noChangeShapeType="1"/>
            </p:cNvSpPr>
            <p:nvPr/>
          </p:nvSpPr>
          <p:spPr bwMode="auto">
            <a:xfrm>
              <a:off x="8294" y="8043"/>
              <a:ext cx="0"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34" name="AutoShape 74"/>
            <p:cNvSpPr>
              <a:spLocks noChangeShapeType="1"/>
            </p:cNvSpPr>
            <p:nvPr/>
          </p:nvSpPr>
          <p:spPr bwMode="auto">
            <a:xfrm>
              <a:off x="8293" y="8870"/>
              <a:ext cx="1"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33" name="AutoShape 73"/>
            <p:cNvSpPr>
              <a:spLocks noChangeArrowheads="1"/>
            </p:cNvSpPr>
            <p:nvPr/>
          </p:nvSpPr>
          <p:spPr bwMode="auto">
            <a:xfrm>
              <a:off x="10232" y="6810"/>
              <a:ext cx="1085" cy="38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32" name="AutoShape 72"/>
            <p:cNvSpPr>
              <a:spLocks noChangeShapeType="1"/>
            </p:cNvSpPr>
            <p:nvPr/>
          </p:nvSpPr>
          <p:spPr bwMode="auto">
            <a:xfrm>
              <a:off x="9711" y="7017"/>
              <a:ext cx="521"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31" name="AutoShape 71"/>
            <p:cNvSpPr>
              <a:spLocks noChangeArrowheads="1"/>
            </p:cNvSpPr>
            <p:nvPr/>
          </p:nvSpPr>
          <p:spPr bwMode="auto">
            <a:xfrm>
              <a:off x="10232" y="7650"/>
              <a:ext cx="1085" cy="3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30" name="AutoShape 70"/>
            <p:cNvSpPr>
              <a:spLocks noChangeShapeType="1"/>
            </p:cNvSpPr>
            <p:nvPr/>
          </p:nvSpPr>
          <p:spPr bwMode="auto">
            <a:xfrm>
              <a:off x="9711" y="7857"/>
              <a:ext cx="521"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29" name="AutoShape 69"/>
            <p:cNvSpPr>
              <a:spLocks noChangeArrowheads="1"/>
            </p:cNvSpPr>
            <p:nvPr/>
          </p:nvSpPr>
          <p:spPr bwMode="auto">
            <a:xfrm>
              <a:off x="10232" y="8485"/>
              <a:ext cx="1085" cy="3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28" name="AutoShape 68"/>
            <p:cNvSpPr>
              <a:spLocks noChangeShapeType="1"/>
            </p:cNvSpPr>
            <p:nvPr/>
          </p:nvSpPr>
          <p:spPr bwMode="auto">
            <a:xfrm>
              <a:off x="9711" y="8692"/>
              <a:ext cx="521"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27" name="AutoShape 67"/>
            <p:cNvSpPr>
              <a:spLocks noChangeArrowheads="1"/>
            </p:cNvSpPr>
            <p:nvPr/>
          </p:nvSpPr>
          <p:spPr bwMode="auto">
            <a:xfrm>
              <a:off x="10232" y="9335"/>
              <a:ext cx="1085" cy="38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26" name="AutoShape 66"/>
            <p:cNvSpPr>
              <a:spLocks noChangeShapeType="1"/>
            </p:cNvSpPr>
            <p:nvPr/>
          </p:nvSpPr>
          <p:spPr bwMode="auto">
            <a:xfrm>
              <a:off x="9711" y="9542"/>
              <a:ext cx="521"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25" name="AutoShape 65"/>
            <p:cNvSpPr>
              <a:spLocks noChangeShapeType="1"/>
            </p:cNvSpPr>
            <p:nvPr/>
          </p:nvSpPr>
          <p:spPr bwMode="auto">
            <a:xfrm>
              <a:off x="8294" y="9722"/>
              <a:ext cx="0" cy="48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24" name="AutoShape 64"/>
            <p:cNvSpPr>
              <a:spLocks noChangeArrowheads="1"/>
            </p:cNvSpPr>
            <p:nvPr/>
          </p:nvSpPr>
          <p:spPr bwMode="auto">
            <a:xfrm>
              <a:off x="7753" y="10203"/>
              <a:ext cx="1086" cy="38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23" name="Text Box 63"/>
            <p:cNvSpPr txBox="1">
              <a:spLocks noChangeArrowheads="1"/>
            </p:cNvSpPr>
            <p:nvPr/>
          </p:nvSpPr>
          <p:spPr bwMode="auto">
            <a:xfrm>
              <a:off x="9771" y="6714"/>
              <a:ext cx="429" cy="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22" name="Text Box 62"/>
            <p:cNvSpPr txBox="1">
              <a:spLocks noChangeArrowheads="1"/>
            </p:cNvSpPr>
            <p:nvPr/>
          </p:nvSpPr>
          <p:spPr bwMode="auto">
            <a:xfrm>
              <a:off x="13140" y="-543543795"/>
              <a:ext cx="607"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21" name="Text Box 61"/>
            <p:cNvSpPr txBox="1">
              <a:spLocks noChangeArrowheads="1"/>
            </p:cNvSpPr>
            <p:nvPr/>
          </p:nvSpPr>
          <p:spPr bwMode="auto">
            <a:xfrm>
              <a:off x="9764" y="7554"/>
              <a:ext cx="429"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20" name="Text Box 60"/>
            <p:cNvSpPr txBox="1">
              <a:spLocks noChangeArrowheads="1"/>
            </p:cNvSpPr>
            <p:nvPr/>
          </p:nvSpPr>
          <p:spPr bwMode="auto">
            <a:xfrm>
              <a:off x="8225" y="8009"/>
              <a:ext cx="606"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9" name="Text Box 59"/>
            <p:cNvSpPr txBox="1">
              <a:spLocks noChangeArrowheads="1"/>
            </p:cNvSpPr>
            <p:nvPr/>
          </p:nvSpPr>
          <p:spPr bwMode="auto">
            <a:xfrm>
              <a:off x="9751" y="8393"/>
              <a:ext cx="429"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8" name="Text Box 58"/>
            <p:cNvSpPr txBox="1">
              <a:spLocks noChangeArrowheads="1"/>
            </p:cNvSpPr>
            <p:nvPr/>
          </p:nvSpPr>
          <p:spPr bwMode="auto">
            <a:xfrm>
              <a:off x="8212" y="8849"/>
              <a:ext cx="605"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7" name="Text Box 57"/>
            <p:cNvSpPr txBox="1">
              <a:spLocks noChangeArrowheads="1"/>
            </p:cNvSpPr>
            <p:nvPr/>
          </p:nvSpPr>
          <p:spPr bwMode="auto">
            <a:xfrm>
              <a:off x="9764" y="9257"/>
              <a:ext cx="429"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6" name="Text Box 56"/>
            <p:cNvSpPr txBox="1">
              <a:spLocks noChangeArrowheads="1"/>
            </p:cNvSpPr>
            <p:nvPr/>
          </p:nvSpPr>
          <p:spPr bwMode="auto">
            <a:xfrm>
              <a:off x="8225" y="9711"/>
              <a:ext cx="606"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5" name="AutoShape 55"/>
            <p:cNvSpPr>
              <a:spLocks noChangeArrowheads="1"/>
            </p:cNvSpPr>
            <p:nvPr/>
          </p:nvSpPr>
          <p:spPr bwMode="auto">
            <a:xfrm>
              <a:off x="4369" y="1394"/>
              <a:ext cx="1812" cy="130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4" name="AutoShape 54"/>
            <p:cNvSpPr>
              <a:spLocks noChangeShapeType="1"/>
            </p:cNvSpPr>
            <p:nvPr/>
          </p:nvSpPr>
          <p:spPr bwMode="auto">
            <a:xfrm>
              <a:off x="5266" y="2694"/>
              <a:ext cx="1" cy="24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13" name="AutoShape 53"/>
            <p:cNvSpPr>
              <a:spLocks noChangeArrowheads="1"/>
            </p:cNvSpPr>
            <p:nvPr/>
          </p:nvSpPr>
          <p:spPr bwMode="auto">
            <a:xfrm>
              <a:off x="4369" y="2943"/>
              <a:ext cx="1813" cy="1304"/>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2" name="AutoShape 52"/>
            <p:cNvSpPr>
              <a:spLocks noChangeArrowheads="1"/>
            </p:cNvSpPr>
            <p:nvPr/>
          </p:nvSpPr>
          <p:spPr bwMode="auto">
            <a:xfrm>
              <a:off x="4360" y="4476"/>
              <a:ext cx="1813" cy="130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1" name="AutoShape 51"/>
            <p:cNvSpPr>
              <a:spLocks noChangeArrowheads="1"/>
            </p:cNvSpPr>
            <p:nvPr/>
          </p:nvSpPr>
          <p:spPr bwMode="auto">
            <a:xfrm>
              <a:off x="4361" y="6027"/>
              <a:ext cx="1813" cy="136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10" name="AutoShape 50"/>
            <p:cNvSpPr>
              <a:spLocks noChangeArrowheads="1"/>
            </p:cNvSpPr>
            <p:nvPr/>
          </p:nvSpPr>
          <p:spPr bwMode="auto">
            <a:xfrm>
              <a:off x="4360" y="7617"/>
              <a:ext cx="1813" cy="1304"/>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09" name="AutoShape 49"/>
            <p:cNvSpPr>
              <a:spLocks noChangeArrowheads="1"/>
            </p:cNvSpPr>
            <p:nvPr/>
          </p:nvSpPr>
          <p:spPr bwMode="auto">
            <a:xfrm>
              <a:off x="4345" y="9127"/>
              <a:ext cx="1813" cy="1304"/>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08" name="AutoShape 48"/>
            <p:cNvSpPr>
              <a:spLocks noChangeArrowheads="1"/>
            </p:cNvSpPr>
            <p:nvPr/>
          </p:nvSpPr>
          <p:spPr bwMode="auto">
            <a:xfrm>
              <a:off x="4329" y="10677"/>
              <a:ext cx="1813" cy="1304"/>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07" name="AutoShape 47"/>
            <p:cNvSpPr>
              <a:spLocks noChangeArrowheads="1"/>
            </p:cNvSpPr>
            <p:nvPr/>
          </p:nvSpPr>
          <p:spPr bwMode="auto">
            <a:xfrm>
              <a:off x="4329" y="12211"/>
              <a:ext cx="1813" cy="1304"/>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06" name="AutoShape 46"/>
            <p:cNvSpPr>
              <a:spLocks noChangeArrowheads="1"/>
            </p:cNvSpPr>
            <p:nvPr/>
          </p:nvSpPr>
          <p:spPr bwMode="auto">
            <a:xfrm>
              <a:off x="4329" y="13761"/>
              <a:ext cx="1813" cy="130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405" name="AutoShape 45"/>
            <p:cNvSpPr>
              <a:spLocks noChangeShapeType="1"/>
            </p:cNvSpPr>
            <p:nvPr/>
          </p:nvSpPr>
          <p:spPr bwMode="auto">
            <a:xfrm>
              <a:off x="1553" y="1134"/>
              <a:ext cx="0" cy="48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4" name="AutoShape 44"/>
            <p:cNvSpPr>
              <a:spLocks noChangeShapeType="1"/>
            </p:cNvSpPr>
            <p:nvPr/>
          </p:nvSpPr>
          <p:spPr bwMode="auto">
            <a:xfrm>
              <a:off x="7812" y="1207"/>
              <a:ext cx="0"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3" name="AutoShape 43"/>
            <p:cNvSpPr>
              <a:spLocks noChangeShapeType="1"/>
            </p:cNvSpPr>
            <p:nvPr/>
          </p:nvSpPr>
          <p:spPr bwMode="auto">
            <a:xfrm>
              <a:off x="1553" y="2837"/>
              <a:ext cx="0"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2" name="AutoShape 42"/>
            <p:cNvSpPr>
              <a:spLocks noChangeShapeType="1"/>
            </p:cNvSpPr>
            <p:nvPr/>
          </p:nvSpPr>
          <p:spPr bwMode="auto">
            <a:xfrm>
              <a:off x="1553" y="3688"/>
              <a:ext cx="0"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1" name="AutoShape 41"/>
            <p:cNvSpPr>
              <a:spLocks noChangeShapeType="1"/>
            </p:cNvSpPr>
            <p:nvPr/>
          </p:nvSpPr>
          <p:spPr bwMode="auto">
            <a:xfrm>
              <a:off x="1553" y="4541"/>
              <a:ext cx="0" cy="48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00" name="AutoShape 40"/>
            <p:cNvSpPr>
              <a:spLocks noChangeShapeType="1"/>
            </p:cNvSpPr>
            <p:nvPr/>
          </p:nvSpPr>
          <p:spPr bwMode="auto">
            <a:xfrm>
              <a:off x="1552" y="5383"/>
              <a:ext cx="1"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9" name="AutoShape 39"/>
            <p:cNvSpPr>
              <a:spLocks noChangeShapeType="1"/>
            </p:cNvSpPr>
            <p:nvPr/>
          </p:nvSpPr>
          <p:spPr bwMode="auto">
            <a:xfrm>
              <a:off x="1553" y="6241"/>
              <a:ext cx="0" cy="48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8" name="AutoShape 38"/>
            <p:cNvSpPr>
              <a:spLocks noChangeArrowheads="1"/>
            </p:cNvSpPr>
            <p:nvPr/>
          </p:nvSpPr>
          <p:spPr bwMode="auto">
            <a:xfrm>
              <a:off x="2782" y="3380"/>
              <a:ext cx="1085" cy="3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97" name="AutoShape 37"/>
            <p:cNvSpPr>
              <a:spLocks noChangeShapeType="1"/>
            </p:cNvSpPr>
            <p:nvPr/>
          </p:nvSpPr>
          <p:spPr bwMode="auto">
            <a:xfrm flipH="1">
              <a:off x="3847" y="3583"/>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6" name="AutoShape 36"/>
            <p:cNvSpPr>
              <a:spLocks noChangeArrowheads="1"/>
            </p:cNvSpPr>
            <p:nvPr/>
          </p:nvSpPr>
          <p:spPr bwMode="auto">
            <a:xfrm>
              <a:off x="2778" y="4921"/>
              <a:ext cx="1085" cy="3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95" name="AutoShape 35"/>
            <p:cNvSpPr>
              <a:spLocks noChangeShapeType="1"/>
            </p:cNvSpPr>
            <p:nvPr/>
          </p:nvSpPr>
          <p:spPr bwMode="auto">
            <a:xfrm flipH="1">
              <a:off x="3843" y="5123"/>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4" name="AutoShape 34"/>
            <p:cNvSpPr>
              <a:spLocks noChangeArrowheads="1"/>
            </p:cNvSpPr>
            <p:nvPr/>
          </p:nvSpPr>
          <p:spPr bwMode="auto">
            <a:xfrm>
              <a:off x="2778" y="6518"/>
              <a:ext cx="1085" cy="38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93" name="AutoShape 33"/>
            <p:cNvSpPr>
              <a:spLocks noChangeShapeType="1"/>
            </p:cNvSpPr>
            <p:nvPr/>
          </p:nvSpPr>
          <p:spPr bwMode="auto">
            <a:xfrm flipH="1">
              <a:off x="3843" y="6720"/>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2" name="AutoShape 32"/>
            <p:cNvSpPr>
              <a:spLocks noChangeArrowheads="1"/>
            </p:cNvSpPr>
            <p:nvPr/>
          </p:nvSpPr>
          <p:spPr bwMode="auto">
            <a:xfrm>
              <a:off x="2766" y="8059"/>
              <a:ext cx="1085" cy="3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91" name="AutoShape 31"/>
            <p:cNvSpPr>
              <a:spLocks noChangeShapeType="1"/>
            </p:cNvSpPr>
            <p:nvPr/>
          </p:nvSpPr>
          <p:spPr bwMode="auto">
            <a:xfrm flipH="1">
              <a:off x="3831" y="8262"/>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90" name="AutoShape 30"/>
            <p:cNvSpPr>
              <a:spLocks noChangeArrowheads="1"/>
            </p:cNvSpPr>
            <p:nvPr/>
          </p:nvSpPr>
          <p:spPr bwMode="auto">
            <a:xfrm>
              <a:off x="2766" y="9565"/>
              <a:ext cx="1085" cy="38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89" name="AutoShape 29"/>
            <p:cNvSpPr>
              <a:spLocks noChangeShapeType="1"/>
            </p:cNvSpPr>
            <p:nvPr/>
          </p:nvSpPr>
          <p:spPr bwMode="auto">
            <a:xfrm flipH="1">
              <a:off x="3831" y="9767"/>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88" name="AutoShape 28"/>
            <p:cNvSpPr>
              <a:spLocks noChangeArrowheads="1"/>
            </p:cNvSpPr>
            <p:nvPr/>
          </p:nvSpPr>
          <p:spPr bwMode="auto">
            <a:xfrm>
              <a:off x="2758" y="11130"/>
              <a:ext cx="1085" cy="38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87" name="AutoShape 27"/>
            <p:cNvSpPr>
              <a:spLocks noChangeShapeType="1"/>
            </p:cNvSpPr>
            <p:nvPr/>
          </p:nvSpPr>
          <p:spPr bwMode="auto">
            <a:xfrm flipH="1">
              <a:off x="3823" y="11332"/>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86" name="AutoShape 26"/>
            <p:cNvSpPr>
              <a:spLocks noChangeArrowheads="1"/>
            </p:cNvSpPr>
            <p:nvPr/>
          </p:nvSpPr>
          <p:spPr bwMode="auto">
            <a:xfrm>
              <a:off x="2746" y="12654"/>
              <a:ext cx="1085" cy="38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85" name="AutoShape 25"/>
            <p:cNvSpPr>
              <a:spLocks noChangeShapeType="1"/>
            </p:cNvSpPr>
            <p:nvPr/>
          </p:nvSpPr>
          <p:spPr bwMode="auto">
            <a:xfrm flipH="1">
              <a:off x="3811" y="12856"/>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84" name="AutoShape 24"/>
            <p:cNvSpPr>
              <a:spLocks noChangeArrowheads="1"/>
            </p:cNvSpPr>
            <p:nvPr/>
          </p:nvSpPr>
          <p:spPr bwMode="auto">
            <a:xfrm>
              <a:off x="2766" y="14201"/>
              <a:ext cx="1085" cy="38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83" name="AutoShape 23"/>
            <p:cNvSpPr>
              <a:spLocks noChangeShapeType="1"/>
            </p:cNvSpPr>
            <p:nvPr/>
          </p:nvSpPr>
          <p:spPr bwMode="auto">
            <a:xfrm flipH="1">
              <a:off x="3831" y="14404"/>
              <a:ext cx="52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82" name="AutoShape 22"/>
            <p:cNvSpPr>
              <a:spLocks noChangeShapeType="1"/>
            </p:cNvSpPr>
            <p:nvPr/>
          </p:nvSpPr>
          <p:spPr bwMode="auto">
            <a:xfrm>
              <a:off x="1553" y="7108"/>
              <a:ext cx="0" cy="48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81" name="AutoShape 21"/>
            <p:cNvSpPr>
              <a:spLocks noChangeArrowheads="1"/>
            </p:cNvSpPr>
            <p:nvPr/>
          </p:nvSpPr>
          <p:spPr bwMode="auto">
            <a:xfrm>
              <a:off x="4712" y="15306"/>
              <a:ext cx="1085" cy="38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80" name="Text Box 20"/>
            <p:cNvSpPr txBox="1">
              <a:spLocks noChangeArrowheads="1"/>
            </p:cNvSpPr>
            <p:nvPr/>
          </p:nvSpPr>
          <p:spPr bwMode="auto">
            <a:xfrm>
              <a:off x="3907" y="3306"/>
              <a:ext cx="429"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9" name="Text Box 19"/>
            <p:cNvSpPr txBox="1">
              <a:spLocks noChangeArrowheads="1"/>
            </p:cNvSpPr>
            <p:nvPr/>
          </p:nvSpPr>
          <p:spPr bwMode="auto">
            <a:xfrm>
              <a:off x="4880" y="4120"/>
              <a:ext cx="606"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8" name="Text Box 18"/>
            <p:cNvSpPr txBox="1">
              <a:spLocks noChangeArrowheads="1"/>
            </p:cNvSpPr>
            <p:nvPr/>
          </p:nvSpPr>
          <p:spPr bwMode="auto">
            <a:xfrm>
              <a:off x="3903" y="4820"/>
              <a:ext cx="429"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7" name="Text Box 17"/>
            <p:cNvSpPr txBox="1">
              <a:spLocks noChangeArrowheads="1"/>
            </p:cNvSpPr>
            <p:nvPr/>
          </p:nvSpPr>
          <p:spPr bwMode="auto">
            <a:xfrm>
              <a:off x="4840" y="5676"/>
              <a:ext cx="606"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6" name="Text Box 16"/>
            <p:cNvSpPr txBox="1">
              <a:spLocks noChangeArrowheads="1"/>
            </p:cNvSpPr>
            <p:nvPr/>
          </p:nvSpPr>
          <p:spPr bwMode="auto">
            <a:xfrm>
              <a:off x="3896" y="6421"/>
              <a:ext cx="429" cy="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5" name="Text Box 15"/>
            <p:cNvSpPr txBox="1">
              <a:spLocks noChangeArrowheads="1"/>
            </p:cNvSpPr>
            <p:nvPr/>
          </p:nvSpPr>
          <p:spPr bwMode="auto">
            <a:xfrm>
              <a:off x="4713" y="10292"/>
              <a:ext cx="605"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4" name="Text Box 14"/>
            <p:cNvSpPr txBox="1">
              <a:spLocks noChangeArrowheads="1"/>
            </p:cNvSpPr>
            <p:nvPr/>
          </p:nvSpPr>
          <p:spPr bwMode="auto">
            <a:xfrm>
              <a:off x="3884" y="7959"/>
              <a:ext cx="429"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3" name="Text Box 13"/>
            <p:cNvSpPr txBox="1">
              <a:spLocks noChangeArrowheads="1"/>
            </p:cNvSpPr>
            <p:nvPr/>
          </p:nvSpPr>
          <p:spPr bwMode="auto">
            <a:xfrm>
              <a:off x="4820" y="7340"/>
              <a:ext cx="605"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2" name="Text Box 12"/>
            <p:cNvSpPr txBox="1">
              <a:spLocks noChangeArrowheads="1"/>
            </p:cNvSpPr>
            <p:nvPr/>
          </p:nvSpPr>
          <p:spPr bwMode="auto">
            <a:xfrm>
              <a:off x="3891" y="9466"/>
              <a:ext cx="429"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1" name="Text Box 11"/>
            <p:cNvSpPr txBox="1">
              <a:spLocks noChangeArrowheads="1"/>
            </p:cNvSpPr>
            <p:nvPr/>
          </p:nvSpPr>
          <p:spPr bwMode="auto">
            <a:xfrm>
              <a:off x="4712" y="8779"/>
              <a:ext cx="606" cy="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70" name="Text Box 10"/>
            <p:cNvSpPr txBox="1">
              <a:spLocks noChangeArrowheads="1"/>
            </p:cNvSpPr>
            <p:nvPr/>
          </p:nvSpPr>
          <p:spPr bwMode="auto">
            <a:xfrm>
              <a:off x="3863" y="11034"/>
              <a:ext cx="429"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69" name="Text Box 9"/>
            <p:cNvSpPr txBox="1">
              <a:spLocks noChangeArrowheads="1"/>
            </p:cNvSpPr>
            <p:nvPr/>
          </p:nvSpPr>
          <p:spPr bwMode="auto">
            <a:xfrm>
              <a:off x="4713" y="11826"/>
              <a:ext cx="605"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68" name="Text Box 8"/>
            <p:cNvSpPr txBox="1">
              <a:spLocks noChangeArrowheads="1"/>
            </p:cNvSpPr>
            <p:nvPr/>
          </p:nvSpPr>
          <p:spPr bwMode="auto">
            <a:xfrm>
              <a:off x="3864" y="12542"/>
              <a:ext cx="429"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67" name="Text Box 7"/>
            <p:cNvSpPr txBox="1">
              <a:spLocks noChangeArrowheads="1"/>
            </p:cNvSpPr>
            <p:nvPr/>
          </p:nvSpPr>
          <p:spPr bwMode="auto">
            <a:xfrm>
              <a:off x="4713" y="13515"/>
              <a:ext cx="605"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66" name="Text Box 6"/>
            <p:cNvSpPr txBox="1">
              <a:spLocks noChangeArrowheads="1"/>
            </p:cNvSpPr>
            <p:nvPr/>
          </p:nvSpPr>
          <p:spPr bwMode="auto">
            <a:xfrm>
              <a:off x="3884" y="14118"/>
              <a:ext cx="429"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65" name="Text Box 5"/>
            <p:cNvSpPr txBox="1">
              <a:spLocks noChangeArrowheads="1"/>
            </p:cNvSpPr>
            <p:nvPr/>
          </p:nvSpPr>
          <p:spPr bwMode="auto">
            <a:xfrm>
              <a:off x="4833" y="9375"/>
              <a:ext cx="605"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64" name="AutoShape 4"/>
            <p:cNvSpPr>
              <a:spLocks noChangeShapeType="1"/>
            </p:cNvSpPr>
            <p:nvPr/>
          </p:nvSpPr>
          <p:spPr bwMode="auto">
            <a:xfrm>
              <a:off x="6171" y="2042"/>
              <a:ext cx="73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63" name="Text Box 3"/>
            <p:cNvSpPr txBox="1">
              <a:spLocks noChangeArrowheads="1"/>
            </p:cNvSpPr>
            <p:nvPr/>
          </p:nvSpPr>
          <p:spPr bwMode="auto">
            <a:xfrm>
              <a:off x="4880" y="2605"/>
              <a:ext cx="429"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362" name="Text Box 2"/>
            <p:cNvSpPr txBox="1">
              <a:spLocks noChangeArrowheads="1"/>
            </p:cNvSpPr>
            <p:nvPr/>
          </p:nvSpPr>
          <p:spPr bwMode="auto">
            <a:xfrm>
              <a:off x="6217" y="1749"/>
              <a:ext cx="606" cy="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85" name="1 Título"/>
          <p:cNvSpPr txBox="1">
            <a:spLocks/>
          </p:cNvSpPr>
          <p:nvPr/>
        </p:nvSpPr>
        <p:spPr>
          <a:xfrm>
            <a:off x="1524000" y="1752600"/>
            <a:ext cx="5943600" cy="457200"/>
          </a:xfrm>
          <a:prstGeom prst="rect">
            <a:avLst/>
          </a:prstGeom>
        </p:spPr>
        <p:txBody>
          <a:bodyPr vert="horz"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dirty="0" smtClean="0">
                <a:solidFill>
                  <a:schemeClr val="tx1">
                    <a:lumMod val="95000"/>
                    <a:lumOff val="5000"/>
                  </a:schemeClr>
                </a:solidFill>
                <a:latin typeface="+mj-lt"/>
                <a:ea typeface="+mj-ea"/>
                <a:cs typeface="+mj-cs"/>
              </a:rPr>
              <a:t>Modulación y FEC Adaptativo</a:t>
            </a:r>
            <a:endParaRPr kumimoji="0" lang="es-ES" sz="4000" b="0" i="0"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066800"/>
          </a:xfrm>
        </p:spPr>
        <p:txBody>
          <a:bodyPr>
            <a:normAutofit fontScale="90000"/>
          </a:bodyPr>
          <a:lstStyle/>
          <a:p>
            <a:r>
              <a:rPr lang="es-ES" dirty="0" smtClean="0"/>
              <a:t>DISEÑO DE MODULO DE TRANSMISIÓN ADAPTIVA  - Hardware y Software Utilizado</a:t>
            </a:r>
            <a:endParaRPr lang="es-ES" dirty="0"/>
          </a:p>
        </p:txBody>
      </p:sp>
      <p:sp>
        <p:nvSpPr>
          <p:cNvPr id="3" name="2 Marcador de contenido"/>
          <p:cNvSpPr>
            <a:spLocks noGrp="1"/>
          </p:cNvSpPr>
          <p:nvPr>
            <p:ph idx="1"/>
          </p:nvPr>
        </p:nvSpPr>
        <p:spPr>
          <a:xfrm>
            <a:off x="381000" y="1676400"/>
            <a:ext cx="8229600" cy="2133600"/>
          </a:xfrm>
        </p:spPr>
        <p:txBody>
          <a:bodyPr/>
          <a:lstStyle/>
          <a:p>
            <a:r>
              <a:rPr lang="es-ES_tradnl" dirty="0" smtClean="0"/>
              <a:t>Plataforma de evaluación </a:t>
            </a:r>
            <a:r>
              <a:rPr lang="es-ES_tradnl" dirty="0" err="1" smtClean="0"/>
              <a:t>Virtex</a:t>
            </a:r>
            <a:r>
              <a:rPr lang="es-ES_tradnl" dirty="0" smtClean="0"/>
              <a:t> 4 ML401</a:t>
            </a:r>
          </a:p>
          <a:p>
            <a:pPr lvl="1"/>
            <a:r>
              <a:rPr lang="es-ES_tradnl" dirty="0" smtClean="0">
                <a:solidFill>
                  <a:schemeClr val="tx1"/>
                </a:solidFill>
              </a:rPr>
              <a:t>FPGA </a:t>
            </a:r>
            <a:r>
              <a:rPr lang="es-ES_tradnl" dirty="0" err="1" smtClean="0">
                <a:solidFill>
                  <a:schemeClr val="tx1"/>
                </a:solidFill>
              </a:rPr>
              <a:t>Virtex</a:t>
            </a:r>
            <a:r>
              <a:rPr lang="es-ES_tradnl" dirty="0" smtClean="0">
                <a:solidFill>
                  <a:schemeClr val="tx1"/>
                </a:solidFill>
              </a:rPr>
              <a:t>®-4 LX25</a:t>
            </a:r>
          </a:p>
          <a:p>
            <a:r>
              <a:rPr lang="es-ES_tradnl" dirty="0" err="1" smtClean="0"/>
              <a:t>Simulink</a:t>
            </a:r>
            <a:r>
              <a:rPr lang="es-ES_tradnl" dirty="0" smtClean="0"/>
              <a:t> de </a:t>
            </a:r>
            <a:r>
              <a:rPr lang="es-ES_tradnl" dirty="0" err="1" smtClean="0"/>
              <a:t>Matlab</a:t>
            </a:r>
            <a:endParaRPr lang="es-ES_tradnl" dirty="0" smtClean="0"/>
          </a:p>
          <a:p>
            <a:r>
              <a:rPr lang="es-ES_tradnl" dirty="0" err="1" smtClean="0"/>
              <a:t>System</a:t>
            </a:r>
            <a:r>
              <a:rPr lang="es-ES_tradnl" dirty="0" smtClean="0"/>
              <a:t> </a:t>
            </a:r>
            <a:r>
              <a:rPr lang="es-ES_tradnl" dirty="0" err="1" smtClean="0"/>
              <a:t>Generator</a:t>
            </a:r>
            <a:r>
              <a:rPr lang="es-ES_tradnl" dirty="0" smtClean="0"/>
              <a:t> y </a:t>
            </a:r>
            <a:r>
              <a:rPr lang="es-ES_tradnl" dirty="0" err="1" smtClean="0"/>
              <a:t>AccelDSP</a:t>
            </a:r>
            <a:r>
              <a:rPr lang="es-ES_tradnl" dirty="0" smtClean="0"/>
              <a:t> de XILINX</a:t>
            </a:r>
          </a:p>
        </p:txBody>
      </p:sp>
      <p:pic>
        <p:nvPicPr>
          <p:cNvPr id="4" name="Imagen 1"/>
          <p:cNvPicPr/>
          <p:nvPr/>
        </p:nvPicPr>
        <p:blipFill>
          <a:blip r:embed="rId2" cstate="print"/>
          <a:srcRect/>
          <a:stretch>
            <a:fillRect/>
          </a:stretch>
        </p:blipFill>
        <p:spPr bwMode="auto">
          <a:xfrm>
            <a:off x="1981200" y="3505200"/>
            <a:ext cx="5105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normAutofit/>
          </a:bodyPr>
          <a:lstStyle/>
          <a:p>
            <a:r>
              <a:rPr lang="es-ES" dirty="0" smtClean="0"/>
              <a:t>DISEÑO BASADO EN MODELO</a:t>
            </a:r>
            <a:endParaRPr lang="es-ES" dirty="0"/>
          </a:p>
        </p:txBody>
      </p:sp>
      <p:sp>
        <p:nvSpPr>
          <p:cNvPr id="3" name="2 Marcador de contenido"/>
          <p:cNvSpPr>
            <a:spLocks noGrp="1"/>
          </p:cNvSpPr>
          <p:nvPr>
            <p:ph idx="1"/>
          </p:nvPr>
        </p:nvSpPr>
        <p:spPr>
          <a:xfrm>
            <a:off x="4953000" y="1524000"/>
            <a:ext cx="4191000" cy="5334000"/>
          </a:xfrm>
        </p:spPr>
        <p:txBody>
          <a:bodyPr>
            <a:normAutofit fontScale="85000" lnSpcReduction="20000"/>
          </a:bodyPr>
          <a:lstStyle/>
          <a:p>
            <a:pPr marL="365760" lvl="3" indent="-256032">
              <a:buClr>
                <a:schemeClr val="accent3"/>
              </a:buClr>
              <a:buFont typeface="Georgia"/>
              <a:buChar char="•"/>
            </a:pPr>
            <a:r>
              <a:rPr lang="es-EC" sz="3200" dirty="0" smtClean="0">
                <a:solidFill>
                  <a:schemeClr val="tx1"/>
                </a:solidFill>
              </a:rPr>
              <a:t>Proceso de diseño jerárquico: el nivel conceptual se define y luego detalles particulares se agregan</a:t>
            </a:r>
          </a:p>
          <a:p>
            <a:pPr marL="365760" lvl="3" indent="-256032">
              <a:buClr>
                <a:schemeClr val="accent3"/>
              </a:buClr>
              <a:buNone/>
            </a:pPr>
            <a:r>
              <a:rPr lang="es-EC" sz="3200" dirty="0" smtClean="0">
                <a:solidFill>
                  <a:schemeClr val="tx1"/>
                </a:solidFill>
              </a:rPr>
              <a:t> </a:t>
            </a:r>
          </a:p>
          <a:p>
            <a:pPr marL="365760" lvl="3" indent="-256032">
              <a:buClr>
                <a:schemeClr val="accent3"/>
              </a:buClr>
              <a:buFont typeface="Georgia"/>
              <a:buChar char="•"/>
            </a:pPr>
            <a:r>
              <a:rPr lang="es-EC" sz="3200" dirty="0" smtClean="0">
                <a:solidFill>
                  <a:schemeClr val="tx1"/>
                </a:solidFill>
              </a:rPr>
              <a:t>Funciona de manera interactiva (mediante simulaciones parciales durante el proceso)</a:t>
            </a:r>
          </a:p>
          <a:p>
            <a:pPr marL="365760" lvl="3" indent="-256032">
              <a:buClr>
                <a:schemeClr val="accent3"/>
              </a:buClr>
              <a:buNone/>
            </a:pPr>
            <a:endParaRPr lang="es-EC" sz="3200" dirty="0" smtClean="0">
              <a:solidFill>
                <a:schemeClr val="tx1"/>
              </a:solidFill>
            </a:endParaRPr>
          </a:p>
          <a:p>
            <a:pPr marL="365760" lvl="3" indent="-256032">
              <a:buClr>
                <a:schemeClr val="accent3"/>
              </a:buClr>
              <a:buFont typeface="Georgia"/>
              <a:buChar char="•"/>
            </a:pPr>
            <a:r>
              <a:rPr lang="es-EC" sz="3200" dirty="0" smtClean="0">
                <a:solidFill>
                  <a:schemeClr val="tx1"/>
                </a:solidFill>
              </a:rPr>
              <a:t>Mejora el tiempo de desarrollo y disminuye el costo </a:t>
            </a:r>
          </a:p>
        </p:txBody>
      </p:sp>
      <p:pic>
        <p:nvPicPr>
          <p:cNvPr id="27" name="Imagen 8"/>
          <p:cNvPicPr/>
          <p:nvPr/>
        </p:nvPicPr>
        <p:blipFill>
          <a:blip r:embed="rId2" cstate="print"/>
          <a:srcRect l="16815" t="16484" r="34299" b="11742"/>
          <a:stretch>
            <a:fillRect/>
          </a:stretch>
        </p:blipFill>
        <p:spPr bwMode="auto">
          <a:xfrm>
            <a:off x="228600" y="1676400"/>
            <a:ext cx="4836233"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85800"/>
            <a:ext cx="8229600" cy="1066800"/>
          </a:xfrm>
        </p:spPr>
        <p:txBody>
          <a:bodyPr>
            <a:normAutofit fontScale="90000"/>
          </a:bodyPr>
          <a:lstStyle/>
          <a:p>
            <a:r>
              <a:rPr lang="es-ES" dirty="0" smtClean="0"/>
              <a:t>DISEÑO BASADO EN MODELO - Diseño del Módulo de Estimación de Ruido </a:t>
            </a:r>
            <a:endParaRPr lang="es-ES" dirty="0"/>
          </a:p>
        </p:txBody>
      </p:sp>
      <p:sp>
        <p:nvSpPr>
          <p:cNvPr id="3" name="2 Marcador de contenido"/>
          <p:cNvSpPr>
            <a:spLocks noGrp="1"/>
          </p:cNvSpPr>
          <p:nvPr>
            <p:ph idx="1"/>
          </p:nvPr>
        </p:nvSpPr>
        <p:spPr>
          <a:xfrm>
            <a:off x="457200" y="1828800"/>
            <a:ext cx="8305800" cy="4724400"/>
          </a:xfrm>
        </p:spPr>
        <p:txBody>
          <a:bodyPr>
            <a:normAutofit/>
          </a:bodyPr>
          <a:lstStyle/>
          <a:p>
            <a:r>
              <a:rPr lang="es-ES_tradnl" dirty="0" smtClean="0"/>
              <a:t>Se utilizaron bloques básicos de suma, multiplicación, retraso, muestreo, y acumulador. Adicionalmente se utilizó un bloque que resuelve una raíz cuadrada mediante el método </a:t>
            </a:r>
            <a:r>
              <a:rPr lang="es-ES_tradnl" dirty="0" err="1" smtClean="0"/>
              <a:t>Cordic</a:t>
            </a:r>
            <a:r>
              <a:rPr lang="es-ES_tradnl" dirty="0" smtClean="0"/>
              <a:t> y se  implementó un componente de división mediante el uso de </a:t>
            </a:r>
            <a:r>
              <a:rPr lang="es-ES_tradnl" dirty="0" err="1" smtClean="0"/>
              <a:t>AccelDSP</a:t>
            </a:r>
            <a:endParaRPr lang="es-ES_tradnl" dirty="0" smtClean="0"/>
          </a:p>
          <a:p>
            <a:endParaRPr lang="es-ES_tradnl" dirty="0" smtClean="0"/>
          </a:p>
          <a:p>
            <a:pPr>
              <a:buNone/>
            </a:pPr>
            <a:r>
              <a:rPr lang="es-ES_tradnl" dirty="0" smtClean="0"/>
              <a:t>1. normalizar la señal</a:t>
            </a:r>
          </a:p>
          <a:p>
            <a:pPr>
              <a:buNone/>
            </a:pPr>
            <a:r>
              <a:rPr lang="es-ES_tradnl" dirty="0" smtClean="0"/>
              <a:t>2. correlación (conjugación compleja en vez de </a:t>
            </a:r>
            <a:r>
              <a:rPr lang="es-ES_tradnl" dirty="0" err="1" smtClean="0"/>
              <a:t>convolución</a:t>
            </a:r>
            <a:r>
              <a:rPr lang="es-ES_tradnl" dirty="0" smtClean="0"/>
              <a:t> porque la ultima consume recursos innecesarios para el caso)</a:t>
            </a:r>
          </a:p>
          <a:p>
            <a:pPr>
              <a:buNone/>
            </a:pP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76800"/>
          </a:xfrm>
        </p:spPr>
        <p:txBody>
          <a:bodyPr/>
          <a:lstStyle/>
          <a:p>
            <a:r>
              <a:rPr lang="es-ES_tradnl" sz="3600" i="1" dirty="0" smtClean="0"/>
              <a:t>CORRELACIÓN</a:t>
            </a:r>
            <a:r>
              <a:rPr lang="es-ES_tradnl" sz="3600" dirty="0" smtClean="0"/>
              <a:t> </a:t>
            </a:r>
            <a:r>
              <a:rPr lang="es-ES_tradnl" dirty="0" smtClean="0"/>
              <a:t>(ρ) representa la proporción de la señal original que se encuentra en la señal recibida</a:t>
            </a:r>
          </a:p>
          <a:p>
            <a:pPr lvl="1"/>
            <a:r>
              <a:rPr lang="es-ES_tradnl" dirty="0" smtClean="0">
                <a:solidFill>
                  <a:schemeClr val="tx1"/>
                </a:solidFill>
              </a:rPr>
              <a:t>ρ = cantidad de señal (datos) originales representados en la señal recibida</a:t>
            </a:r>
            <a:endParaRPr lang="en-US" dirty="0" smtClean="0">
              <a:solidFill>
                <a:schemeClr val="tx1"/>
              </a:solidFill>
            </a:endParaRPr>
          </a:p>
          <a:p>
            <a:pPr lvl="1"/>
            <a:r>
              <a:rPr lang="es-ES_tradnl" dirty="0" smtClean="0">
                <a:solidFill>
                  <a:schemeClr val="tx1"/>
                </a:solidFill>
              </a:rPr>
              <a:t>1- ρ = cantidad de señal (datos) que no tienen ninguna relación entre si, por lo que puede ser considerada ruido presente en la señal recibida</a:t>
            </a:r>
          </a:p>
          <a:p>
            <a:r>
              <a:rPr lang="es-ES_tradnl" dirty="0" smtClean="0"/>
              <a:t>SNR = Señal / Ruido = ρ / (1- ρ)</a:t>
            </a:r>
            <a:endParaRPr lang="en-US" dirty="0" smtClean="0"/>
          </a:p>
          <a:p>
            <a:r>
              <a:rPr lang="es-ES_tradnl" dirty="0" err="1" smtClean="0"/>
              <a:t>SNRdB</a:t>
            </a:r>
            <a:r>
              <a:rPr lang="es-ES_tradnl" dirty="0" smtClean="0"/>
              <a:t> = 10 log10 (ρ / (1- ρ))</a:t>
            </a:r>
            <a:endParaRPr lang="en-US" dirty="0"/>
          </a:p>
        </p:txBody>
      </p:sp>
      <p:sp>
        <p:nvSpPr>
          <p:cNvPr id="4" name="1 Título"/>
          <p:cNvSpPr>
            <a:spLocks noGrp="1"/>
          </p:cNvSpPr>
          <p:nvPr>
            <p:ph type="title"/>
          </p:nvPr>
        </p:nvSpPr>
        <p:spPr>
          <a:xfrm>
            <a:off x="457200" y="609600"/>
            <a:ext cx="8229600" cy="1066800"/>
          </a:xfrm>
        </p:spPr>
        <p:txBody>
          <a:bodyPr>
            <a:normAutofit fontScale="90000"/>
          </a:bodyPr>
          <a:lstStyle/>
          <a:p>
            <a:r>
              <a:rPr lang="es-ES" dirty="0" smtClean="0"/>
              <a:t>DISEÑO BASADO EN MODELO - Diseño del Módulo de Estimación de Ruido </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914400"/>
            <a:ext cx="8458200" cy="1066800"/>
          </a:xfrm>
        </p:spPr>
        <p:txBody>
          <a:bodyPr>
            <a:normAutofit fontScale="90000"/>
          </a:bodyPr>
          <a:lstStyle/>
          <a:p>
            <a:r>
              <a:rPr lang="es-ES" dirty="0" smtClean="0"/>
              <a:t>DISEÑO BASADO EN MODELO - Diseño del Módulo de Selección de Tipo de Modulación Bloques </a:t>
            </a:r>
            <a:endParaRPr lang="es-ES" dirty="0"/>
          </a:p>
        </p:txBody>
      </p:sp>
      <p:graphicFrame>
        <p:nvGraphicFramePr>
          <p:cNvPr id="4" name="Table 3"/>
          <p:cNvGraphicFramePr>
            <a:graphicFrameLocks noGrp="1"/>
          </p:cNvGraphicFramePr>
          <p:nvPr/>
        </p:nvGraphicFramePr>
        <p:xfrm>
          <a:off x="381000" y="2438395"/>
          <a:ext cx="8229599" cy="4343405"/>
        </p:xfrm>
        <a:graphic>
          <a:graphicData uri="http://schemas.openxmlformats.org/drawingml/2006/table">
            <a:tbl>
              <a:tblPr>
                <a:tableStyleId>{284E427A-3D55-4303-BF80-6455036E1DE7}</a:tableStyleId>
              </a:tblPr>
              <a:tblGrid>
                <a:gridCol w="370036"/>
                <a:gridCol w="2593423"/>
                <a:gridCol w="1611242"/>
                <a:gridCol w="1751856"/>
                <a:gridCol w="1903042"/>
              </a:tblGrid>
              <a:tr h="394855">
                <a:tc>
                  <a:txBody>
                    <a:bodyPr/>
                    <a:lstStyle/>
                    <a:p>
                      <a:pPr marL="0" marR="0">
                        <a:spcBef>
                          <a:spcPts val="0"/>
                        </a:spcBef>
                        <a:spcAft>
                          <a:spcPts val="0"/>
                        </a:spcAft>
                        <a:tabLst>
                          <a:tab pos="-35560" algn="l"/>
                        </a:tabLst>
                      </a:pPr>
                      <a:endParaRPr lang="es-ES_tradnl" sz="2000" dirty="0">
                        <a:latin typeface="Arial"/>
                        <a:ea typeface="Times New Roman"/>
                        <a:cs typeface="Times New Roman"/>
                      </a:endParaRPr>
                    </a:p>
                  </a:txBody>
                  <a:tcPr marL="68580" marR="68580" marT="0" marB="0"/>
                </a:tc>
                <a:tc>
                  <a:txBody>
                    <a:bodyPr/>
                    <a:lstStyle/>
                    <a:p>
                      <a:pPr marL="0" marR="0" algn="ctr">
                        <a:spcBef>
                          <a:spcPts val="0"/>
                        </a:spcBef>
                        <a:spcAft>
                          <a:spcPts val="0"/>
                        </a:spcAft>
                        <a:tabLst>
                          <a:tab pos="-43180" algn="l"/>
                        </a:tabLst>
                      </a:pPr>
                      <a:r>
                        <a:rPr lang="es-ES_tradnl" sz="2000"/>
                        <a:t>Modo de Modulación</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50800" algn="l"/>
                        </a:tabLst>
                      </a:pPr>
                      <a:r>
                        <a:rPr lang="es-ES_tradnl" sz="2000"/>
                        <a:t>Codificación</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SNR (hasta)</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Correlación (ρ)</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1</a:t>
                      </a:r>
                      <a:endParaRPr lang="en-US" sz="2400">
                        <a:latin typeface="Times New Roman"/>
                        <a:ea typeface="Times New Roman"/>
                        <a:cs typeface="Times New Roman"/>
                      </a:endParaRPr>
                    </a:p>
                  </a:txBody>
                  <a:tcPr marL="68580" marR="68580" marT="0" marB="0"/>
                </a:tc>
                <a:tc>
                  <a:txBody>
                    <a:bodyPr/>
                    <a:lstStyle/>
                    <a:p>
                      <a:pPr marL="0" marR="0" algn="ctr">
                        <a:spcBef>
                          <a:spcPts val="0"/>
                        </a:spcBef>
                        <a:spcAft>
                          <a:spcPts val="0"/>
                        </a:spcAft>
                        <a:tabLst>
                          <a:tab pos="-43180" algn="l"/>
                        </a:tabLst>
                      </a:pPr>
                      <a:r>
                        <a:rPr lang="es-ES_tradnl" sz="2000"/>
                        <a:t>BPSK</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50800" algn="l"/>
                        </a:tabLst>
                      </a:pPr>
                      <a:r>
                        <a:rPr lang="es-ES_tradnl" sz="2000"/>
                        <a:t>1/2</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9.4</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0.897010</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2</a:t>
                      </a:r>
                      <a:endParaRPr lang="en-US" sz="2400">
                        <a:latin typeface="Times New Roman"/>
                        <a:ea typeface="Times New Roman"/>
                        <a:cs typeface="Times New Roman"/>
                      </a:endParaRPr>
                    </a:p>
                  </a:txBody>
                  <a:tcPr marL="68580" marR="68580" marT="0" marB="0"/>
                </a:tc>
                <a:tc rowSpan="2">
                  <a:txBody>
                    <a:bodyPr/>
                    <a:lstStyle/>
                    <a:p>
                      <a:pPr marL="0" marR="0" algn="ctr">
                        <a:spcBef>
                          <a:spcPts val="0"/>
                        </a:spcBef>
                        <a:spcAft>
                          <a:spcPts val="0"/>
                        </a:spcAft>
                        <a:tabLst>
                          <a:tab pos="-43180" algn="l"/>
                        </a:tabLst>
                      </a:pPr>
                      <a:r>
                        <a:rPr lang="es-ES_tradnl" sz="2000" dirty="0"/>
                        <a:t>QPSK</a:t>
                      </a:r>
                      <a:endParaRPr lang="en-US" sz="24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50800" algn="l"/>
                        </a:tabLst>
                      </a:pPr>
                      <a:r>
                        <a:rPr lang="es-ES_tradnl" sz="2000"/>
                        <a:t>1/2</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11.2</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0.929491</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3</a:t>
                      </a:r>
                      <a:endParaRPr lang="en-US" sz="2400">
                        <a:latin typeface="Times New Roman"/>
                        <a:ea typeface="Times New Roman"/>
                        <a:cs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tabLst>
                          <a:tab pos="-50800" algn="l"/>
                        </a:tabLs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16.4</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0.977604</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4</a:t>
                      </a:r>
                      <a:endParaRPr lang="en-US" sz="2400">
                        <a:latin typeface="Times New Roman"/>
                        <a:ea typeface="Times New Roman"/>
                        <a:cs typeface="Times New Roman"/>
                      </a:endParaRPr>
                    </a:p>
                  </a:txBody>
                  <a:tcPr marL="68580" marR="68580" marT="0" marB="0"/>
                </a:tc>
                <a:tc rowSpan="2">
                  <a:txBody>
                    <a:bodyPr/>
                    <a:lstStyle/>
                    <a:p>
                      <a:pPr marL="0" marR="0" algn="ctr">
                        <a:spcBef>
                          <a:spcPts val="0"/>
                        </a:spcBef>
                        <a:spcAft>
                          <a:spcPts val="0"/>
                        </a:spcAft>
                        <a:tabLst>
                          <a:tab pos="-43180" algn="l"/>
                        </a:tabLst>
                      </a:pPr>
                      <a:r>
                        <a:rPr lang="es-ES_tradnl" sz="2000"/>
                        <a:t>16QAM</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50800" algn="l"/>
                        </a:tabLst>
                      </a:pPr>
                      <a:r>
                        <a:rPr lang="es-ES_tradnl" sz="2000"/>
                        <a:t>1/2</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18.2</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0.985090</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5</a:t>
                      </a:r>
                      <a:endParaRPr lang="en-US" sz="2400">
                        <a:latin typeface="Times New Roman"/>
                        <a:ea typeface="Times New Roman"/>
                        <a:cs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tabLst>
                          <a:tab pos="-50800" algn="l"/>
                        </a:tabLs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22.7</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0.994658</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6</a:t>
                      </a:r>
                      <a:endParaRPr lang="en-US" sz="2400">
                        <a:latin typeface="Times New Roman"/>
                        <a:ea typeface="Times New Roman"/>
                        <a:cs typeface="Times New Roman"/>
                      </a:endParaRPr>
                    </a:p>
                  </a:txBody>
                  <a:tcPr marL="68580" marR="68580" marT="0" marB="0"/>
                </a:tc>
                <a:tc rowSpan="2">
                  <a:txBody>
                    <a:bodyPr/>
                    <a:lstStyle/>
                    <a:p>
                      <a:pPr marL="0" marR="0" algn="ctr">
                        <a:spcBef>
                          <a:spcPts val="0"/>
                        </a:spcBef>
                        <a:spcAft>
                          <a:spcPts val="0"/>
                        </a:spcAft>
                        <a:tabLst>
                          <a:tab pos="-43180" algn="l"/>
                        </a:tabLst>
                      </a:pPr>
                      <a:r>
                        <a:rPr lang="es-ES_tradnl" sz="2000"/>
                        <a:t>64QAM</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50800" algn="l"/>
                        </a:tabLst>
                      </a:pPr>
                      <a:r>
                        <a:rPr lang="es-ES_tradnl" sz="2000"/>
                        <a:t>2/3</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24.4</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0.996382</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7</a:t>
                      </a:r>
                      <a:endParaRPr lang="en-US" sz="2400">
                        <a:latin typeface="Times New Roman"/>
                        <a:ea typeface="Times New Roman"/>
                        <a:cs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tabLst>
                          <a:tab pos="-50800" algn="l"/>
                        </a:tabLs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28.9</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0.998713</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8</a:t>
                      </a:r>
                      <a:endParaRPr lang="en-US" sz="2400">
                        <a:latin typeface="Times New Roman"/>
                        <a:ea typeface="Times New Roman"/>
                        <a:cs typeface="Times New Roman"/>
                      </a:endParaRPr>
                    </a:p>
                  </a:txBody>
                  <a:tcPr marL="68580" marR="68580" marT="0" marB="0"/>
                </a:tc>
                <a:tc rowSpan="2">
                  <a:txBody>
                    <a:bodyPr/>
                    <a:lstStyle/>
                    <a:p>
                      <a:pPr marL="0" marR="0" algn="ctr">
                        <a:spcBef>
                          <a:spcPts val="0"/>
                        </a:spcBef>
                        <a:spcAft>
                          <a:spcPts val="0"/>
                        </a:spcAft>
                        <a:tabLst>
                          <a:tab pos="-43180" algn="l"/>
                        </a:tabLst>
                      </a:pPr>
                      <a:r>
                        <a:rPr lang="es-ES_tradnl" sz="2000"/>
                        <a:t>256QAM</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50800" algn="l"/>
                        </a:tabLst>
                      </a:pPr>
                      <a:r>
                        <a:rPr lang="es-ES_tradnl" sz="2000"/>
                        <a:t>2/3</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30.6</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0.999130</a:t>
                      </a:r>
                      <a:endParaRPr lang="en-US" sz="2400">
                        <a:latin typeface="Times New Roman"/>
                        <a:ea typeface="Times New Roman"/>
                        <a:cs typeface="Times New Roman"/>
                      </a:endParaRPr>
                    </a:p>
                  </a:txBody>
                  <a:tcPr marL="68580" marR="68580" marT="0" marB="0" anchor="ctr"/>
                </a:tc>
              </a:tr>
              <a:tr h="394855">
                <a:tc>
                  <a:txBody>
                    <a:bodyPr/>
                    <a:lstStyle/>
                    <a:p>
                      <a:pPr marL="0" marR="0" algn="ctr">
                        <a:spcBef>
                          <a:spcPts val="0"/>
                        </a:spcBef>
                        <a:spcAft>
                          <a:spcPts val="0"/>
                        </a:spcAft>
                        <a:tabLst>
                          <a:tab pos="21590" algn="l"/>
                        </a:tabLst>
                      </a:pPr>
                      <a:r>
                        <a:rPr lang="es-ES_tradnl" sz="2000"/>
                        <a:t>9</a:t>
                      </a:r>
                      <a:endParaRPr lang="en-US" sz="2400">
                        <a:latin typeface="Times New Roman"/>
                        <a:ea typeface="Times New Roman"/>
                        <a:cs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tabLst>
                          <a:tab pos="-50800" algn="l"/>
                        </a:tabLst>
                      </a:pPr>
                      <a:r>
                        <a:rPr lang="es-ES_tradnl" sz="2000"/>
                        <a:t>3/4</a:t>
                      </a:r>
                      <a:endParaRPr lang="en-US" sz="2400">
                        <a:latin typeface="Times New Roman"/>
                        <a:ea typeface="Times New Roman"/>
                        <a:cs typeface="Times New Roman"/>
                      </a:endParaRPr>
                    </a:p>
                  </a:txBody>
                  <a:tcPr marL="68580" marR="68580" marT="0" marB="0" anchor="ctr"/>
                </a:tc>
                <a:tc>
                  <a:txBody>
                    <a:bodyPr/>
                    <a:lstStyle/>
                    <a:p>
                      <a:pPr marL="0" marR="0" indent="-12065" algn="ctr">
                        <a:spcBef>
                          <a:spcPts val="0"/>
                        </a:spcBef>
                        <a:spcAft>
                          <a:spcPts val="0"/>
                        </a:spcAft>
                        <a:tabLst>
                          <a:tab pos="-52070" algn="l"/>
                        </a:tabLst>
                      </a:pPr>
                      <a:r>
                        <a:rPr lang="es-ES_tradnl" sz="2000"/>
                        <a:t>&gt;30.6</a:t>
                      </a:r>
                      <a:endParaRPr lang="en-US" sz="240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tabLst>
                          <a:tab pos="-69215" algn="l"/>
                        </a:tabLst>
                      </a:pPr>
                      <a:r>
                        <a:rPr lang="es-ES_tradnl" sz="2000"/>
                        <a:t>&gt;0.999130</a:t>
                      </a:r>
                      <a:endParaRPr lang="en-US" sz="2400">
                        <a:latin typeface="Times New Roman"/>
                        <a:ea typeface="Times New Roman"/>
                        <a:cs typeface="Times New Roman"/>
                      </a:endParaRPr>
                    </a:p>
                  </a:txBody>
                  <a:tcPr marL="68580" marR="68580" marT="0" marB="0" anchor="ctr"/>
                </a:tc>
              </a:tr>
              <a:tr h="394855">
                <a:tc gridSpan="5">
                  <a:txBody>
                    <a:bodyPr/>
                    <a:lstStyle/>
                    <a:p>
                      <a:pPr marL="342900" marR="0">
                        <a:spcBef>
                          <a:spcPts val="0"/>
                        </a:spcBef>
                        <a:spcAft>
                          <a:spcPts val="0"/>
                        </a:spcAft>
                        <a:tabLst>
                          <a:tab pos="342900" algn="l"/>
                          <a:tab pos="3316605" algn="l"/>
                        </a:tabLst>
                      </a:pPr>
                      <a:endParaRPr lang="en-US" sz="2400" dirty="0">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normAutofit fontScale="90000"/>
          </a:bodyPr>
          <a:lstStyle/>
          <a:p>
            <a:r>
              <a:rPr lang="es-ES" dirty="0" smtClean="0"/>
              <a:t>DISEÑO BASADO EN MODELO - Generación Automática de Hardware </a:t>
            </a:r>
            <a:endParaRPr lang="es-ES" dirty="0"/>
          </a:p>
        </p:txBody>
      </p:sp>
      <p:sp>
        <p:nvSpPr>
          <p:cNvPr id="3" name="2 Marcador de contenido"/>
          <p:cNvSpPr>
            <a:spLocks noGrp="1"/>
          </p:cNvSpPr>
          <p:nvPr>
            <p:ph idx="1"/>
          </p:nvPr>
        </p:nvSpPr>
        <p:spPr>
          <a:xfrm>
            <a:off x="152400" y="1524000"/>
            <a:ext cx="8763000" cy="4325112"/>
          </a:xfrm>
        </p:spPr>
        <p:txBody>
          <a:bodyPr>
            <a:normAutofit/>
          </a:bodyPr>
          <a:lstStyle/>
          <a:p>
            <a:r>
              <a:rPr lang="es-ES" sz="2400" dirty="0" smtClean="0"/>
              <a:t>Para generar el hardware automáticamente se utilizó el bloque de </a:t>
            </a:r>
            <a:r>
              <a:rPr lang="es-ES" sz="2400" dirty="0" err="1" smtClean="0"/>
              <a:t>System</a:t>
            </a:r>
            <a:r>
              <a:rPr lang="es-ES" sz="2400" dirty="0" smtClean="0"/>
              <a:t> </a:t>
            </a:r>
            <a:r>
              <a:rPr lang="es-ES" sz="2400" dirty="0" err="1" smtClean="0"/>
              <a:t>Generator</a:t>
            </a:r>
            <a:r>
              <a:rPr lang="es-ES" sz="2400" dirty="0" smtClean="0"/>
              <a:t>. Este bloque permite la especificación del hardware y de otras particularidades necesarias para generar el código VHDL del diseño. Al finalizar el proceso de generación se crea un bloque equivalente al sistema diseñado representativo del FPGA en dónde correrá la simulación.</a:t>
            </a:r>
            <a:endParaRPr lang="es-ES" sz="2400" dirty="0"/>
          </a:p>
        </p:txBody>
      </p:sp>
      <p:pic>
        <p:nvPicPr>
          <p:cNvPr id="4" name="Imagen 21"/>
          <p:cNvPicPr/>
          <p:nvPr/>
        </p:nvPicPr>
        <p:blipFill>
          <a:blip r:embed="rId2" cstate="print"/>
          <a:srcRect l="1831" t="19336" r="39502" b="45898"/>
          <a:stretch>
            <a:fillRect/>
          </a:stretch>
        </p:blipFill>
        <p:spPr bwMode="auto">
          <a:xfrm>
            <a:off x="0" y="3733800"/>
            <a:ext cx="9144000" cy="3124200"/>
          </a:xfrm>
          <a:prstGeom prst="rect">
            <a:avLst/>
          </a:prstGeom>
          <a:noFill/>
          <a:ln w="9525">
            <a:noFill/>
            <a:miter lim="800000"/>
            <a:headEnd/>
            <a:tailEnd/>
          </a:ln>
        </p:spPr>
      </p:pic>
      <p:sp>
        <p:nvSpPr>
          <p:cNvPr id="6" name="TextBox 5"/>
          <p:cNvSpPr txBox="1"/>
          <p:nvPr/>
        </p:nvSpPr>
        <p:spPr>
          <a:xfrm>
            <a:off x="6705600" y="3733800"/>
            <a:ext cx="2438400" cy="1077218"/>
          </a:xfrm>
          <a:prstGeom prst="rect">
            <a:avLst/>
          </a:prstGeom>
          <a:noFill/>
        </p:spPr>
        <p:txBody>
          <a:bodyPr wrap="square" rtlCol="0">
            <a:spAutoFit/>
          </a:bodyPr>
          <a:lstStyle/>
          <a:p>
            <a:pPr algn="just"/>
            <a:r>
              <a:rPr lang="es-ES" sz="1600" dirty="0" smtClean="0"/>
              <a:t>Determinación de factor de correlación de la señal recibida utilizando bloques de </a:t>
            </a:r>
            <a:r>
              <a:rPr lang="es-ES" sz="1600" dirty="0" err="1" smtClean="0"/>
              <a:t>System</a:t>
            </a:r>
            <a:r>
              <a:rPr lang="es-ES" sz="1600" dirty="0" smtClean="0"/>
              <a:t> </a:t>
            </a:r>
            <a:r>
              <a:rPr lang="es-ES" sz="1600" dirty="0" err="1" smtClean="0"/>
              <a:t>Generator</a:t>
            </a:r>
            <a:r>
              <a:rPr lang="es-ES" sz="1600" dirty="0" smtClean="0"/>
              <a:t>.</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066800"/>
          </a:xfrm>
        </p:spPr>
        <p:txBody>
          <a:bodyPr/>
          <a:lstStyle/>
          <a:p>
            <a:r>
              <a:rPr lang="es-ES" dirty="0" smtClean="0"/>
              <a:t>RESUMEN</a:t>
            </a:r>
            <a:endParaRPr lang="es-ES" dirty="0"/>
          </a:p>
        </p:txBody>
      </p:sp>
      <p:sp>
        <p:nvSpPr>
          <p:cNvPr id="3" name="2 Marcador de contenido"/>
          <p:cNvSpPr>
            <a:spLocks noGrp="1"/>
          </p:cNvSpPr>
          <p:nvPr>
            <p:ph idx="1"/>
          </p:nvPr>
        </p:nvSpPr>
        <p:spPr>
          <a:xfrm>
            <a:off x="457200" y="1219200"/>
            <a:ext cx="8229600" cy="5410200"/>
          </a:xfrm>
        </p:spPr>
        <p:txBody>
          <a:bodyPr>
            <a:normAutofit fontScale="77500" lnSpcReduction="20000"/>
          </a:bodyPr>
          <a:lstStyle/>
          <a:p>
            <a:r>
              <a:rPr lang="es-ES_tradnl" dirty="0" smtClean="0"/>
              <a:t>Este proyecto consiste en el estudio y desarrollo de un módulo de transmisión adaptativa para un sistema OFDM (</a:t>
            </a:r>
            <a:r>
              <a:rPr lang="es-ES_tradnl" dirty="0" err="1" smtClean="0"/>
              <a:t>Orthogonal</a:t>
            </a:r>
            <a:r>
              <a:rPr lang="es-ES_tradnl" dirty="0" smtClean="0"/>
              <a:t> </a:t>
            </a:r>
            <a:r>
              <a:rPr lang="es-ES_tradnl" dirty="0" err="1" smtClean="0"/>
              <a:t>Frequency</a:t>
            </a:r>
            <a:r>
              <a:rPr lang="es-ES_tradnl" dirty="0" smtClean="0"/>
              <a:t> </a:t>
            </a:r>
            <a:r>
              <a:rPr lang="es-ES_tradnl" dirty="0" err="1" smtClean="0"/>
              <a:t>Division</a:t>
            </a:r>
            <a:r>
              <a:rPr lang="es-ES_tradnl" dirty="0" smtClean="0"/>
              <a:t> </a:t>
            </a:r>
            <a:r>
              <a:rPr lang="es-ES_tradnl" dirty="0" err="1" smtClean="0"/>
              <a:t>Multiplexing</a:t>
            </a:r>
            <a:r>
              <a:rPr lang="es-ES_tradnl" dirty="0" smtClean="0"/>
              <a:t> – </a:t>
            </a:r>
            <a:r>
              <a:rPr lang="es-ES_tradnl" dirty="0" err="1" smtClean="0"/>
              <a:t>Multiplexación</a:t>
            </a:r>
            <a:r>
              <a:rPr lang="es-ES_tradnl" dirty="0" smtClean="0"/>
              <a:t> Ortogonal por División de Frecuencia) inalámbrico fijo de 2.4 GHz como base  de una solución para una demanda insatisfecha de sistemas con línea de vista.</a:t>
            </a:r>
          </a:p>
          <a:p>
            <a:endParaRPr lang="es-ES_tradnl" dirty="0" smtClean="0"/>
          </a:p>
          <a:p>
            <a:r>
              <a:rPr lang="es-ES_tradnl" dirty="0" smtClean="0"/>
              <a:t>Por esta razón se realizó un estudio inicial de OFDM, sistemas inalámbricos y el protocolo IEEE pertinente para analizar acciones y soluciones efectivas para mejorar la calidad de señales transmitidas. </a:t>
            </a:r>
            <a:endParaRPr lang="es-ES" dirty="0" smtClean="0"/>
          </a:p>
          <a:p>
            <a:endParaRPr lang="es-ES" dirty="0" smtClean="0"/>
          </a:p>
          <a:p>
            <a:r>
              <a:rPr lang="es-ES_tradnl" dirty="0" smtClean="0"/>
              <a:t>Se realizó la implementación de módulo adaptativo para un sistema modulador-demodulador OFDM. Se analizaron pruebas y análisis de la simulación e implementación del módulo mediante el uso combinado de </a:t>
            </a:r>
            <a:r>
              <a:rPr lang="es-ES_tradnl" dirty="0" err="1" smtClean="0"/>
              <a:t>Simulink</a:t>
            </a:r>
            <a:r>
              <a:rPr lang="es-ES_tradnl" dirty="0" smtClean="0"/>
              <a:t> de </a:t>
            </a:r>
            <a:r>
              <a:rPr lang="es-ES_tradnl" dirty="0" err="1" smtClean="0"/>
              <a:t>Matlab</a:t>
            </a:r>
            <a:r>
              <a:rPr lang="es-ES_tradnl" dirty="0" smtClean="0"/>
              <a:t> y la plataforma de evaluación con el FPGA (</a:t>
            </a:r>
            <a:r>
              <a:rPr lang="es-ES_tradnl" dirty="0" err="1" smtClean="0"/>
              <a:t>Field</a:t>
            </a:r>
            <a:r>
              <a:rPr lang="es-ES_tradnl" dirty="0" smtClean="0"/>
              <a:t> Programable </a:t>
            </a:r>
            <a:r>
              <a:rPr lang="es-ES_tradnl" dirty="0" err="1" smtClean="0"/>
              <a:t>Gate</a:t>
            </a:r>
            <a:r>
              <a:rPr lang="es-ES_tradnl" dirty="0" smtClean="0"/>
              <a:t> </a:t>
            </a:r>
            <a:r>
              <a:rPr lang="es-ES_tradnl" dirty="0" err="1" smtClean="0"/>
              <a:t>Array</a:t>
            </a:r>
            <a:r>
              <a:rPr lang="es-ES_tradnl" dirty="0" smtClean="0"/>
              <a:t>). </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normAutofit fontScale="90000"/>
          </a:bodyPr>
          <a:lstStyle/>
          <a:p>
            <a:r>
              <a:rPr lang="es-ES" dirty="0" smtClean="0"/>
              <a:t>DISEÑO BASADO EN MODELO –</a:t>
            </a:r>
            <a:br>
              <a:rPr lang="es-ES" dirty="0" smtClean="0"/>
            </a:br>
            <a:r>
              <a:rPr lang="es-ES" dirty="0" smtClean="0"/>
              <a:t>Co-Simulación de Hardware </a:t>
            </a:r>
            <a:endParaRPr lang="es-ES" dirty="0"/>
          </a:p>
        </p:txBody>
      </p:sp>
      <p:sp>
        <p:nvSpPr>
          <p:cNvPr id="3" name="2 Marcador de contenido"/>
          <p:cNvSpPr>
            <a:spLocks noGrp="1"/>
          </p:cNvSpPr>
          <p:nvPr>
            <p:ph idx="1"/>
          </p:nvPr>
        </p:nvSpPr>
        <p:spPr>
          <a:xfrm>
            <a:off x="457200" y="2075688"/>
            <a:ext cx="8229600" cy="4325112"/>
          </a:xfrm>
        </p:spPr>
        <p:txBody>
          <a:bodyPr/>
          <a:lstStyle/>
          <a:p>
            <a:r>
              <a:rPr lang="es-ES_tradnl" dirty="0" smtClean="0"/>
              <a:t>Co-simulación de hardware hace posible la incorporación de un diseño que se está ejecutando en un FPGA directamente a la simulación de </a:t>
            </a:r>
            <a:r>
              <a:rPr lang="es-ES_tradnl" dirty="0" err="1" smtClean="0"/>
              <a:t>Simulink</a:t>
            </a:r>
            <a:r>
              <a:rPr lang="es-ES_tradnl" dirty="0" smtClean="0"/>
              <a:t>.</a:t>
            </a:r>
          </a:p>
          <a:p>
            <a:endParaRPr lang="es-ES_tradnl" dirty="0" smtClean="0"/>
          </a:p>
          <a:p>
            <a:r>
              <a:rPr lang="es-ES_tradnl" dirty="0" smtClean="0"/>
              <a:t>Los resultados de la simulación de la parte de </a:t>
            </a:r>
            <a:r>
              <a:rPr lang="es-ES_tradnl" dirty="0" err="1" smtClean="0"/>
              <a:t>co</a:t>
            </a:r>
            <a:r>
              <a:rPr lang="es-ES_tradnl" dirty="0" smtClean="0"/>
              <a:t>-simulación se calcularon por hardware, lo cual permite la verificación de porciones de código y/o diseño durante el proceso total del proyecto.</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2895600"/>
          </a:xfrm>
        </p:spPr>
        <p:txBody>
          <a:bodyPr>
            <a:normAutofit fontScale="70000" lnSpcReduction="20000"/>
          </a:bodyPr>
          <a:lstStyle/>
          <a:p>
            <a:r>
              <a:rPr lang="es-ES_tradnl" dirty="0" smtClean="0"/>
              <a:t>El generador de código de </a:t>
            </a:r>
            <a:r>
              <a:rPr lang="es-ES_tradnl" dirty="0" err="1" smtClean="0"/>
              <a:t>System</a:t>
            </a:r>
            <a:r>
              <a:rPr lang="es-ES_tradnl" dirty="0" smtClean="0"/>
              <a:t> </a:t>
            </a:r>
            <a:r>
              <a:rPr lang="es-ES_tradnl" dirty="0" err="1" smtClean="0"/>
              <a:t>Generator</a:t>
            </a:r>
            <a:r>
              <a:rPr lang="es-ES_tradnl" dirty="0" smtClean="0"/>
              <a:t> produce un flujo de bits de configuración FPGA adecuado para la </a:t>
            </a:r>
            <a:r>
              <a:rPr lang="es-ES_tradnl" dirty="0" err="1" smtClean="0"/>
              <a:t>co</a:t>
            </a:r>
            <a:r>
              <a:rPr lang="es-ES_tradnl" dirty="0" smtClean="0"/>
              <a:t>-simulación de hardware para el diseño correspondiente</a:t>
            </a:r>
          </a:p>
          <a:p>
            <a:r>
              <a:rPr lang="es-ES_tradnl" dirty="0" smtClean="0"/>
              <a:t>Este flujo de bits contiene especificaciones del hardware asociado al modelo y lógica de interfaz adicional que permite la comunicación entre la plataforma y la computadora mediante el </a:t>
            </a:r>
            <a:r>
              <a:rPr lang="es-ES_tradnl" dirty="0" err="1" smtClean="0"/>
              <a:t>System</a:t>
            </a:r>
            <a:r>
              <a:rPr lang="es-ES_tradnl" dirty="0" smtClean="0"/>
              <a:t> </a:t>
            </a:r>
            <a:r>
              <a:rPr lang="es-ES_tradnl" dirty="0" err="1" smtClean="0"/>
              <a:t>Generator</a:t>
            </a:r>
            <a:r>
              <a:rPr lang="es-ES_tradnl" dirty="0" smtClean="0"/>
              <a:t>.</a:t>
            </a:r>
          </a:p>
          <a:p>
            <a:r>
              <a:rPr lang="es-ES_tradnl" dirty="0" smtClean="0"/>
              <a:t>Una vez terminado el proceso de compilación del diseño a un flujo de bits, </a:t>
            </a:r>
            <a:r>
              <a:rPr lang="es-ES" dirty="0" err="1" smtClean="0"/>
              <a:t>System</a:t>
            </a:r>
            <a:r>
              <a:rPr lang="es-ES" dirty="0" smtClean="0"/>
              <a:t> </a:t>
            </a:r>
            <a:r>
              <a:rPr lang="es-ES" dirty="0" err="1" smtClean="0"/>
              <a:t>Generator</a:t>
            </a:r>
            <a:r>
              <a:rPr lang="es-ES" dirty="0" smtClean="0"/>
              <a:t> automáticamente genera un bloque nuevo de </a:t>
            </a:r>
            <a:r>
              <a:rPr lang="es-ES" dirty="0" err="1" smtClean="0"/>
              <a:t>co</a:t>
            </a:r>
            <a:r>
              <a:rPr lang="es-ES" dirty="0" smtClean="0"/>
              <a:t>-simulación y una librería de </a:t>
            </a:r>
            <a:r>
              <a:rPr lang="es-ES" dirty="0" err="1" smtClean="0"/>
              <a:t>Simulink</a:t>
            </a:r>
            <a:r>
              <a:rPr lang="es-ES" dirty="0" smtClean="0"/>
              <a:t> en dónde se guarda. </a:t>
            </a:r>
          </a:p>
          <a:p>
            <a:r>
              <a:rPr lang="es-ES" dirty="0" smtClean="0"/>
              <a:t>Se puede utilizar este nuevo bloque de la misma manera que otros bloques de </a:t>
            </a:r>
            <a:r>
              <a:rPr lang="es-ES" dirty="0" err="1" smtClean="0"/>
              <a:t>System</a:t>
            </a:r>
            <a:r>
              <a:rPr lang="es-ES" dirty="0" smtClean="0"/>
              <a:t> </a:t>
            </a:r>
            <a:r>
              <a:rPr lang="es-ES" dirty="0" err="1" smtClean="0"/>
              <a:t>Generator</a:t>
            </a:r>
            <a:r>
              <a:rPr lang="es-ES" dirty="0" smtClean="0"/>
              <a:t>. </a:t>
            </a:r>
            <a:endParaRPr lang="en-US" dirty="0"/>
          </a:p>
        </p:txBody>
      </p:sp>
      <p:pic>
        <p:nvPicPr>
          <p:cNvPr id="4" name="Imagen 15"/>
          <p:cNvPicPr/>
          <p:nvPr/>
        </p:nvPicPr>
        <p:blipFill>
          <a:blip r:embed="rId2" cstate="print"/>
          <a:srcRect l="12439" t="21866" r="50000" b="50729"/>
          <a:stretch>
            <a:fillRect/>
          </a:stretch>
        </p:blipFill>
        <p:spPr bwMode="auto">
          <a:xfrm>
            <a:off x="2667000" y="4724400"/>
            <a:ext cx="4038600" cy="1838325"/>
          </a:xfrm>
          <a:prstGeom prst="rect">
            <a:avLst/>
          </a:prstGeom>
          <a:noFill/>
          <a:ln w="9525">
            <a:noFill/>
            <a:miter lim="800000"/>
            <a:headEnd/>
            <a:tailEnd/>
          </a:ln>
        </p:spPr>
      </p:pic>
      <p:sp>
        <p:nvSpPr>
          <p:cNvPr id="5" name="1 Título"/>
          <p:cNvSpPr>
            <a:spLocks noGrp="1"/>
          </p:cNvSpPr>
          <p:nvPr>
            <p:ph type="title"/>
          </p:nvPr>
        </p:nvSpPr>
        <p:spPr>
          <a:xfrm>
            <a:off x="457200" y="685800"/>
            <a:ext cx="8229600" cy="1066800"/>
          </a:xfrm>
        </p:spPr>
        <p:txBody>
          <a:bodyPr>
            <a:normAutofit fontScale="90000"/>
          </a:bodyPr>
          <a:lstStyle/>
          <a:p>
            <a:r>
              <a:rPr lang="es-ES" dirty="0" smtClean="0"/>
              <a:t>DISEÑO BASADO EN MODELO –</a:t>
            </a:r>
            <a:br>
              <a:rPr lang="es-ES" dirty="0" smtClean="0"/>
            </a:br>
            <a:r>
              <a:rPr lang="es-ES" dirty="0" smtClean="0"/>
              <a:t>Co-Simulación de Hardware </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066800"/>
          </a:xfrm>
        </p:spPr>
        <p:txBody>
          <a:bodyPr>
            <a:normAutofit fontScale="90000"/>
          </a:bodyPr>
          <a:lstStyle/>
          <a:p>
            <a:r>
              <a:rPr lang="es-ES" dirty="0" smtClean="0"/>
              <a:t>DISEÑO BASADO EN MODELO –</a:t>
            </a:r>
            <a:br>
              <a:rPr lang="es-ES" dirty="0" smtClean="0"/>
            </a:br>
            <a:r>
              <a:rPr lang="es-ES" dirty="0" smtClean="0"/>
              <a:t>Diseño de Pruebas </a:t>
            </a:r>
            <a:endParaRPr lang="es-ES" dirty="0"/>
          </a:p>
        </p:txBody>
      </p:sp>
      <p:sp>
        <p:nvSpPr>
          <p:cNvPr id="3" name="2 Marcador de contenido"/>
          <p:cNvSpPr>
            <a:spLocks noGrp="1"/>
          </p:cNvSpPr>
          <p:nvPr>
            <p:ph idx="1"/>
          </p:nvPr>
        </p:nvSpPr>
        <p:spPr>
          <a:xfrm>
            <a:off x="457200" y="1731264"/>
            <a:ext cx="8229600" cy="4974336"/>
          </a:xfrm>
        </p:spPr>
        <p:txBody>
          <a:bodyPr>
            <a:normAutofit fontScale="85000" lnSpcReduction="10000"/>
          </a:bodyPr>
          <a:lstStyle/>
          <a:p>
            <a:r>
              <a:rPr lang="es-ES" dirty="0" smtClean="0"/>
              <a:t>El objetivo de las pruebas es evaluar el funcionamiento del módulo de modulación adaptativa implementado mediante el análisis de los datos obtenidos en distintas etapas del módulo.</a:t>
            </a:r>
          </a:p>
          <a:p>
            <a:r>
              <a:rPr lang="es-ES" dirty="0" smtClean="0"/>
              <a:t>Primero, se evaluaron los resultados de la primera etapa, la de estimación de ruido. Luego se llevaron a cabo pruebas al módulo completo, la parte de estimación de ruido en conjunto con la parte de selección de tipo de modulación.</a:t>
            </a:r>
          </a:p>
          <a:p>
            <a:r>
              <a:rPr lang="es-ES" dirty="0" smtClean="0"/>
              <a:t>Datos que se analizaron en las pruebas incluyen: la correlación estimada por el dispositivo, el ruido calculado de la estimación, el BER consecuente al SNR estimado por el módulo desarrollado, y el modo de modulación seleccionado</a:t>
            </a:r>
          </a:p>
          <a:p>
            <a:r>
              <a:rPr lang="es-ES" dirty="0" smtClean="0"/>
              <a:t>Las pruebas se realizaron utilizando </a:t>
            </a:r>
            <a:r>
              <a:rPr lang="es-ES" dirty="0" err="1" smtClean="0"/>
              <a:t>co</a:t>
            </a:r>
            <a:r>
              <a:rPr lang="es-ES" dirty="0" smtClean="0"/>
              <a:t>-simulación de hardware.</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4800"/>
            <a:ext cx="8229600" cy="1066800"/>
          </a:xfrm>
        </p:spPr>
        <p:txBody>
          <a:bodyPr>
            <a:normAutofit/>
          </a:bodyPr>
          <a:lstStyle/>
          <a:p>
            <a:r>
              <a:rPr lang="es-ES" dirty="0" smtClean="0"/>
              <a:t>ANÁLISIS COMPARATIVO</a:t>
            </a:r>
            <a:endParaRPr lang="es-ES" dirty="0"/>
          </a:p>
        </p:txBody>
      </p:sp>
      <p:pic>
        <p:nvPicPr>
          <p:cNvPr id="1026" name="Picture 2"/>
          <p:cNvPicPr>
            <a:picLocks noChangeAspect="1" noChangeArrowheads="1"/>
          </p:cNvPicPr>
          <p:nvPr/>
        </p:nvPicPr>
        <p:blipFill>
          <a:blip r:embed="rId2" cstate="print"/>
          <a:srcRect l="30000" t="31250" r="26250" b="21131"/>
          <a:stretch>
            <a:fillRect/>
          </a:stretch>
        </p:blipFill>
        <p:spPr bwMode="auto">
          <a:xfrm>
            <a:off x="762000" y="1146110"/>
            <a:ext cx="7696200" cy="5026090"/>
          </a:xfrm>
          <a:prstGeom prst="rect">
            <a:avLst/>
          </a:prstGeom>
          <a:noFill/>
          <a:ln w="9525">
            <a:noFill/>
            <a:miter lim="800000"/>
            <a:headEnd/>
            <a:tailEnd/>
          </a:ln>
        </p:spPr>
      </p:pic>
      <p:sp>
        <p:nvSpPr>
          <p:cNvPr id="6" name="TextBox 5"/>
          <p:cNvSpPr txBox="1"/>
          <p:nvPr/>
        </p:nvSpPr>
        <p:spPr>
          <a:xfrm>
            <a:off x="1600200" y="6172200"/>
            <a:ext cx="6248400" cy="707886"/>
          </a:xfrm>
          <a:prstGeom prst="rect">
            <a:avLst/>
          </a:prstGeom>
          <a:noFill/>
        </p:spPr>
        <p:txBody>
          <a:bodyPr wrap="square" rtlCol="0">
            <a:spAutoFit/>
          </a:bodyPr>
          <a:lstStyle/>
          <a:p>
            <a:pPr algn="ctr"/>
            <a:r>
              <a:rPr lang="es-ES" sz="2000" dirty="0" smtClean="0"/>
              <a:t>SNR Simulado en </a:t>
            </a:r>
            <a:r>
              <a:rPr lang="es-ES" sz="2000" dirty="0" err="1" smtClean="0"/>
              <a:t>Simulink</a:t>
            </a:r>
            <a:r>
              <a:rPr lang="es-ES" sz="2000" dirty="0" smtClean="0"/>
              <a:t> (azul) y SNR Estimado por </a:t>
            </a:r>
            <a:r>
              <a:rPr lang="es-ES" sz="2000" dirty="0" err="1" smtClean="0"/>
              <a:t>System</a:t>
            </a:r>
            <a:r>
              <a:rPr lang="es-ES" sz="2000" dirty="0" smtClean="0"/>
              <a:t> </a:t>
            </a:r>
            <a:r>
              <a:rPr lang="es-ES" sz="2000" dirty="0" err="1" smtClean="0"/>
              <a:t>Generator</a:t>
            </a:r>
            <a:r>
              <a:rPr lang="es-ES" sz="2000" dirty="0" smtClean="0"/>
              <a:t> (morado) vs. SNR Real</a:t>
            </a:r>
            <a:endParaRPr lang="en-US" sz="2000" dirty="0"/>
          </a:p>
        </p:txBody>
      </p:sp>
      <p:sp>
        <p:nvSpPr>
          <p:cNvPr id="8" name="TextBox 7"/>
          <p:cNvSpPr txBox="1"/>
          <p:nvPr/>
        </p:nvSpPr>
        <p:spPr>
          <a:xfrm>
            <a:off x="4648200" y="5864423"/>
            <a:ext cx="1066800" cy="307777"/>
          </a:xfrm>
          <a:prstGeom prst="rect">
            <a:avLst/>
          </a:prstGeom>
          <a:solidFill>
            <a:srgbClr val="FFFFFF"/>
          </a:solidFill>
          <a:ln>
            <a:noFill/>
          </a:ln>
        </p:spPr>
        <p:txBody>
          <a:bodyPr wrap="square" rtlCol="0">
            <a:spAutoFit/>
          </a:bodyPr>
          <a:lstStyle/>
          <a:p>
            <a:pPr algn="ctr"/>
            <a:r>
              <a:rPr lang="es-ES" sz="1400" dirty="0" smtClean="0"/>
              <a:t>SNR (dB)</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4800"/>
            <a:ext cx="8229600" cy="1066800"/>
          </a:xfrm>
        </p:spPr>
        <p:txBody>
          <a:bodyPr/>
          <a:lstStyle/>
          <a:p>
            <a:r>
              <a:rPr lang="es-ES" dirty="0" smtClean="0"/>
              <a:t>ANÁLISIS COMPARATIVO</a:t>
            </a:r>
            <a:endParaRPr lang="es-ES" dirty="0"/>
          </a:p>
        </p:txBody>
      </p:sp>
      <p:sp>
        <p:nvSpPr>
          <p:cNvPr id="3" name="2 Marcador de contenido"/>
          <p:cNvSpPr>
            <a:spLocks noGrp="1"/>
          </p:cNvSpPr>
          <p:nvPr>
            <p:ph idx="1"/>
          </p:nvPr>
        </p:nvSpPr>
        <p:spPr>
          <a:xfrm>
            <a:off x="457200" y="2057400"/>
            <a:ext cx="8229600" cy="4325112"/>
          </a:xfrm>
        </p:spPr>
        <p:txBody>
          <a:bodyPr/>
          <a:lstStyle/>
          <a:p>
            <a:r>
              <a:rPr lang="es-ES" dirty="0" smtClean="0"/>
              <a:t>Se puede apreciar la tendencia de variación del SNR estimado por el módulo. Para valores menores de SNR el módulo tiende a estimar un valor menor que el actual y para valores mayores tiende a estimar un valor mayor al simulado aunque el ruido que perturba el sistema es considerablemente menor</a:t>
            </a: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066800"/>
          </a:xfrm>
        </p:spPr>
        <p:txBody>
          <a:bodyPr>
            <a:normAutofit/>
          </a:bodyPr>
          <a:lstStyle/>
          <a:p>
            <a:r>
              <a:rPr lang="es-ES" dirty="0" smtClean="0"/>
              <a:t>ANÁLISIS COMPARATIVO </a:t>
            </a:r>
            <a:endParaRPr lang="es-ES" dirty="0"/>
          </a:p>
        </p:txBody>
      </p:sp>
      <p:pic>
        <p:nvPicPr>
          <p:cNvPr id="2050" name="Picture 2"/>
          <p:cNvPicPr>
            <a:picLocks noChangeAspect="1" noChangeArrowheads="1"/>
          </p:cNvPicPr>
          <p:nvPr/>
        </p:nvPicPr>
        <p:blipFill>
          <a:blip r:embed="rId2" cstate="print"/>
          <a:srcRect l="31726" t="26042" r="24913" b="27104"/>
          <a:stretch>
            <a:fillRect/>
          </a:stretch>
        </p:blipFill>
        <p:spPr bwMode="auto">
          <a:xfrm>
            <a:off x="685800" y="1219200"/>
            <a:ext cx="7756900" cy="5029200"/>
          </a:xfrm>
          <a:prstGeom prst="rect">
            <a:avLst/>
          </a:prstGeom>
          <a:noFill/>
          <a:ln w="9525">
            <a:noFill/>
            <a:miter lim="800000"/>
            <a:headEnd/>
            <a:tailEnd/>
          </a:ln>
        </p:spPr>
      </p:pic>
      <p:sp>
        <p:nvSpPr>
          <p:cNvPr id="6" name="TextBox 5"/>
          <p:cNvSpPr txBox="1"/>
          <p:nvPr/>
        </p:nvSpPr>
        <p:spPr>
          <a:xfrm>
            <a:off x="609600" y="6229290"/>
            <a:ext cx="8001000" cy="400110"/>
          </a:xfrm>
          <a:prstGeom prst="rect">
            <a:avLst/>
          </a:prstGeom>
          <a:noFill/>
        </p:spPr>
        <p:txBody>
          <a:bodyPr wrap="square" rtlCol="0">
            <a:spAutoFit/>
          </a:bodyPr>
          <a:lstStyle/>
          <a:p>
            <a:pPr algn="ctr"/>
            <a:r>
              <a:rPr lang="es-EC" sz="2000" dirty="0" smtClean="0"/>
              <a:t>Error del SNR Estimado por </a:t>
            </a:r>
            <a:r>
              <a:rPr lang="es-EC" sz="2000" dirty="0" err="1" smtClean="0"/>
              <a:t>System</a:t>
            </a:r>
            <a:r>
              <a:rPr lang="es-EC" sz="2000" dirty="0" smtClean="0"/>
              <a:t> </a:t>
            </a:r>
            <a:r>
              <a:rPr lang="es-EC" sz="2000" dirty="0" err="1" smtClean="0"/>
              <a:t>Generator</a:t>
            </a:r>
            <a:r>
              <a:rPr lang="es-EC" sz="2000" dirty="0" smtClean="0"/>
              <a:t> y SNR Simulado en </a:t>
            </a:r>
            <a:r>
              <a:rPr lang="es-EC" sz="2000" dirty="0" err="1" smtClean="0"/>
              <a:t>Simulink</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04800"/>
            <a:ext cx="9144000" cy="1066800"/>
          </a:xfrm>
        </p:spPr>
        <p:txBody>
          <a:bodyPr>
            <a:normAutofit/>
          </a:bodyPr>
          <a:lstStyle/>
          <a:p>
            <a:pPr algn="ctr"/>
            <a:r>
              <a:rPr lang="es-ES" sz="3500" dirty="0" smtClean="0"/>
              <a:t>ANÁLISIS COMPARATIVO – Comparar BER vs. SNR </a:t>
            </a:r>
            <a:endParaRPr lang="es-ES" sz="3500" dirty="0"/>
          </a:p>
        </p:txBody>
      </p:sp>
      <p:pic>
        <p:nvPicPr>
          <p:cNvPr id="3074" name="Picture 2"/>
          <p:cNvPicPr>
            <a:picLocks noChangeAspect="1" noChangeArrowheads="1"/>
          </p:cNvPicPr>
          <p:nvPr/>
        </p:nvPicPr>
        <p:blipFill>
          <a:blip r:embed="rId2" cstate="print"/>
          <a:srcRect l="29375" t="21875" r="15625" b="11458"/>
          <a:stretch>
            <a:fillRect/>
          </a:stretch>
        </p:blipFill>
        <p:spPr bwMode="auto">
          <a:xfrm>
            <a:off x="1371600" y="1143000"/>
            <a:ext cx="6705600" cy="4876800"/>
          </a:xfrm>
          <a:prstGeom prst="rect">
            <a:avLst/>
          </a:prstGeom>
          <a:noFill/>
          <a:ln w="9525">
            <a:noFill/>
            <a:miter lim="800000"/>
            <a:headEnd/>
            <a:tailEnd/>
          </a:ln>
        </p:spPr>
      </p:pic>
      <p:sp>
        <p:nvSpPr>
          <p:cNvPr id="4" name="TextBox 3"/>
          <p:cNvSpPr txBox="1"/>
          <p:nvPr/>
        </p:nvSpPr>
        <p:spPr>
          <a:xfrm>
            <a:off x="838200" y="6019800"/>
            <a:ext cx="7848600" cy="707886"/>
          </a:xfrm>
          <a:prstGeom prst="rect">
            <a:avLst/>
          </a:prstGeom>
          <a:noFill/>
        </p:spPr>
        <p:txBody>
          <a:bodyPr wrap="square" rtlCol="0">
            <a:spAutoFit/>
          </a:bodyPr>
          <a:lstStyle/>
          <a:p>
            <a:pPr algn="ctr"/>
            <a:r>
              <a:rPr lang="es-ES" sz="2000" dirty="0" smtClean="0"/>
              <a:t>BER Estimado del Módulo por cada modo de modulación. BPSK (azul); QPSK (verde); 16QAM (Rojo); 64QAM (celeste); y 256 QAM (morado)</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1981200"/>
            <a:ext cx="7620000" cy="4325112"/>
          </a:xfrm>
        </p:spPr>
        <p:txBody>
          <a:bodyPr/>
          <a:lstStyle/>
          <a:p>
            <a:r>
              <a:rPr lang="es-ES_tradnl" dirty="0" smtClean="0"/>
              <a:t>El BER resultante del módulo adaptativo corresponde a valores conforme a las tablas de BER teórico calculado para los modos de modulación. Cabe notar que al incrementar el SNR la variación del valor estimado aumenta.</a:t>
            </a:r>
            <a:endParaRPr lang="es-ES" dirty="0"/>
          </a:p>
        </p:txBody>
      </p:sp>
      <p:sp>
        <p:nvSpPr>
          <p:cNvPr id="4" name="1 Título"/>
          <p:cNvSpPr>
            <a:spLocks noGrp="1"/>
          </p:cNvSpPr>
          <p:nvPr>
            <p:ph type="title"/>
          </p:nvPr>
        </p:nvSpPr>
        <p:spPr>
          <a:xfrm>
            <a:off x="76200" y="762000"/>
            <a:ext cx="9067800" cy="1066800"/>
          </a:xfrm>
        </p:spPr>
        <p:txBody>
          <a:bodyPr>
            <a:normAutofit/>
          </a:bodyPr>
          <a:lstStyle/>
          <a:p>
            <a:pPr algn="ctr"/>
            <a:r>
              <a:rPr lang="es-ES" sz="3500" dirty="0" smtClean="0"/>
              <a:t>ANÁLISIS COMPARATIVO – Comparar BER vs. SNR </a:t>
            </a:r>
            <a:endParaRPr lang="es-ES" sz="3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04800"/>
            <a:ext cx="9144000" cy="1066800"/>
          </a:xfrm>
        </p:spPr>
        <p:txBody>
          <a:bodyPr>
            <a:normAutofit/>
          </a:bodyPr>
          <a:lstStyle/>
          <a:p>
            <a:pPr algn="ctr"/>
            <a:r>
              <a:rPr lang="es-ES" sz="3500" dirty="0" smtClean="0"/>
              <a:t>ANÁLISIS COMPARATIVO – Comparar BER vs. SNR </a:t>
            </a:r>
            <a:endParaRPr lang="es-ES" sz="3500" dirty="0"/>
          </a:p>
        </p:txBody>
      </p:sp>
      <p:pic>
        <p:nvPicPr>
          <p:cNvPr id="4098" name="Picture 2"/>
          <p:cNvPicPr>
            <a:picLocks noChangeAspect="1" noChangeArrowheads="1"/>
          </p:cNvPicPr>
          <p:nvPr/>
        </p:nvPicPr>
        <p:blipFill>
          <a:blip r:embed="rId2" cstate="print"/>
          <a:srcRect l="29375" t="26042" r="18125" b="16667"/>
          <a:stretch>
            <a:fillRect/>
          </a:stretch>
        </p:blipFill>
        <p:spPr bwMode="auto">
          <a:xfrm>
            <a:off x="1143000" y="1142999"/>
            <a:ext cx="7391400" cy="4839607"/>
          </a:xfrm>
          <a:prstGeom prst="rect">
            <a:avLst/>
          </a:prstGeom>
          <a:noFill/>
          <a:ln w="9525">
            <a:noFill/>
            <a:miter lim="800000"/>
            <a:headEnd/>
            <a:tailEnd/>
          </a:ln>
        </p:spPr>
      </p:pic>
      <p:sp>
        <p:nvSpPr>
          <p:cNvPr id="7" name="TextBox 6"/>
          <p:cNvSpPr txBox="1"/>
          <p:nvPr/>
        </p:nvSpPr>
        <p:spPr>
          <a:xfrm>
            <a:off x="609600" y="6096000"/>
            <a:ext cx="8422370" cy="400110"/>
          </a:xfrm>
          <a:prstGeom prst="rect">
            <a:avLst/>
          </a:prstGeom>
          <a:noFill/>
        </p:spPr>
        <p:txBody>
          <a:bodyPr wrap="none" rtlCol="0">
            <a:spAutoFit/>
          </a:bodyPr>
          <a:lstStyle/>
          <a:p>
            <a:r>
              <a:rPr lang="es-ES" sz="2000" dirty="0" smtClean="0"/>
              <a:t>BER del Módulo de modulación adaptativa (azul) modos de modulación (verde)</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_tradnl" dirty="0" smtClean="0"/>
              <a:t>Los pasos entre un tipo de modulación y otra se realizan con fluctuación debido a la variación de la estimación del ruido en el umbral de cambio de un modo de modulación y otra,  esto se ve reflejado en el BER teórico del sistema. La menor fluctuación entre pasos del modo seleccionado por el hardware es entre 16QAM y 64QAM.</a:t>
            </a:r>
            <a:endParaRPr lang="es-ES" dirty="0"/>
          </a:p>
        </p:txBody>
      </p:sp>
      <p:sp>
        <p:nvSpPr>
          <p:cNvPr id="4" name="1 Título"/>
          <p:cNvSpPr>
            <a:spLocks noGrp="1"/>
          </p:cNvSpPr>
          <p:nvPr>
            <p:ph type="title"/>
          </p:nvPr>
        </p:nvSpPr>
        <p:spPr>
          <a:xfrm>
            <a:off x="0" y="914400"/>
            <a:ext cx="9144000" cy="1066800"/>
          </a:xfrm>
        </p:spPr>
        <p:txBody>
          <a:bodyPr>
            <a:normAutofit/>
          </a:bodyPr>
          <a:lstStyle/>
          <a:p>
            <a:pPr algn="ctr"/>
            <a:r>
              <a:rPr lang="es-ES" sz="3500" dirty="0" smtClean="0"/>
              <a:t>ANÁLISIS COMPARATIVO – Comparar BER vs. SNR </a:t>
            </a:r>
            <a:endParaRPr lang="es-ES" sz="3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066800"/>
          </a:xfrm>
        </p:spPr>
        <p:txBody>
          <a:bodyPr/>
          <a:lstStyle/>
          <a:p>
            <a:r>
              <a:rPr lang="es-ES" dirty="0" smtClean="0"/>
              <a:t>ESTRUCTURA</a:t>
            </a:r>
            <a:endParaRPr lang="es-ES" dirty="0"/>
          </a:p>
        </p:txBody>
      </p:sp>
      <p:sp>
        <p:nvSpPr>
          <p:cNvPr id="3" name="2 Marcador de contenido"/>
          <p:cNvSpPr>
            <a:spLocks noGrp="1"/>
          </p:cNvSpPr>
          <p:nvPr>
            <p:ph idx="1"/>
          </p:nvPr>
        </p:nvSpPr>
        <p:spPr>
          <a:xfrm>
            <a:off x="381000" y="914400"/>
            <a:ext cx="8229600" cy="5696712"/>
          </a:xfrm>
        </p:spPr>
        <p:txBody>
          <a:bodyPr>
            <a:noAutofit/>
          </a:bodyPr>
          <a:lstStyle/>
          <a:p>
            <a:pPr>
              <a:buNone/>
            </a:pPr>
            <a:r>
              <a:rPr lang="es-ES" sz="1600" dirty="0" smtClean="0"/>
              <a:t>1	CONCEPTOS GENERALES</a:t>
            </a:r>
          </a:p>
          <a:p>
            <a:pPr>
              <a:buNone/>
            </a:pPr>
            <a:r>
              <a:rPr lang="es-ES" sz="1600" dirty="0" smtClean="0"/>
              <a:t>	1.1	OFDM</a:t>
            </a:r>
          </a:p>
          <a:p>
            <a:pPr>
              <a:buNone/>
            </a:pPr>
            <a:r>
              <a:rPr lang="es-ES" sz="1600" dirty="0" smtClean="0"/>
              <a:t>	1.2	Transmisión Adaptativa</a:t>
            </a:r>
          </a:p>
          <a:p>
            <a:pPr>
              <a:buNone/>
            </a:pPr>
            <a:r>
              <a:rPr lang="es-ES" sz="1600" dirty="0" smtClean="0"/>
              <a:t>	1.3	Estándar IEEE 802.16</a:t>
            </a:r>
          </a:p>
          <a:p>
            <a:pPr>
              <a:buNone/>
            </a:pPr>
            <a:r>
              <a:rPr lang="es-ES" sz="1600" dirty="0" smtClean="0"/>
              <a:t>2	DISEÑO DE MODULO DE TRANSMISIÓN ADAPTIVA</a:t>
            </a:r>
          </a:p>
          <a:p>
            <a:pPr>
              <a:buNone/>
            </a:pPr>
            <a:r>
              <a:rPr lang="es-ES" sz="1600" dirty="0" smtClean="0"/>
              <a:t>	2.1	Modelo Propuesto</a:t>
            </a:r>
          </a:p>
          <a:p>
            <a:pPr>
              <a:buNone/>
            </a:pPr>
            <a:r>
              <a:rPr lang="es-ES" sz="1600" dirty="0" smtClean="0"/>
              <a:t>	2.2	Diagrama de Bloques</a:t>
            </a:r>
          </a:p>
          <a:p>
            <a:pPr>
              <a:buNone/>
            </a:pPr>
            <a:r>
              <a:rPr lang="es-ES" sz="1600" dirty="0" smtClean="0"/>
              <a:t>	2.3	Selección de Tipo de Modulación</a:t>
            </a:r>
          </a:p>
          <a:p>
            <a:pPr>
              <a:buNone/>
            </a:pPr>
            <a:r>
              <a:rPr lang="es-ES" sz="1600" dirty="0" smtClean="0"/>
              <a:t>	2.4	Hardware y Software Utilizado</a:t>
            </a:r>
          </a:p>
          <a:p>
            <a:pPr>
              <a:buNone/>
            </a:pPr>
            <a:r>
              <a:rPr lang="es-ES" sz="1600" dirty="0" smtClean="0"/>
              <a:t>3	DISEÑO BASADO EN MODELO</a:t>
            </a:r>
          </a:p>
          <a:p>
            <a:pPr>
              <a:buNone/>
            </a:pPr>
            <a:r>
              <a:rPr lang="es-ES" sz="1600" dirty="0" smtClean="0"/>
              <a:t>	3.1	Diseño del Módulo de Estimación de Ruido</a:t>
            </a:r>
          </a:p>
          <a:p>
            <a:pPr>
              <a:buNone/>
            </a:pPr>
            <a:r>
              <a:rPr lang="es-ES" sz="1600" dirty="0" smtClean="0"/>
              <a:t>	3.2	Diseño del Módulo de Selección de Tipo de Modulación Bloques</a:t>
            </a:r>
          </a:p>
          <a:p>
            <a:pPr>
              <a:buNone/>
            </a:pPr>
            <a:r>
              <a:rPr lang="es-ES" sz="1600" dirty="0" smtClean="0"/>
              <a:t>	3.3	Generación Automática de Hardware</a:t>
            </a:r>
          </a:p>
          <a:p>
            <a:pPr>
              <a:buNone/>
            </a:pPr>
            <a:r>
              <a:rPr lang="es-ES" sz="1600" dirty="0" smtClean="0"/>
              <a:t>	3.4	Co-Simulación de Hardware</a:t>
            </a:r>
          </a:p>
          <a:p>
            <a:pPr>
              <a:buNone/>
            </a:pPr>
            <a:r>
              <a:rPr lang="es-ES" sz="1600" dirty="0" smtClean="0"/>
              <a:t>	3.5	Diseño de Pruebas</a:t>
            </a:r>
          </a:p>
          <a:p>
            <a:pPr>
              <a:buNone/>
            </a:pPr>
            <a:r>
              <a:rPr lang="es-ES" sz="1600" dirty="0" smtClean="0"/>
              <a:t>4	ANÁLISIS COMPARATIVO</a:t>
            </a:r>
          </a:p>
          <a:p>
            <a:pPr>
              <a:buNone/>
            </a:pPr>
            <a:r>
              <a:rPr lang="es-ES" sz="1600" dirty="0" smtClean="0"/>
              <a:t>	4.1	Comparar BER vs. SNR</a:t>
            </a:r>
          </a:p>
          <a:p>
            <a:pPr>
              <a:buNone/>
            </a:pPr>
            <a:r>
              <a:rPr lang="es-ES" sz="1600" dirty="0" smtClean="0"/>
              <a:t>	4.2	Comparar Esquema Sin Modulación Adaptativa vs. Esquema con Modulación Adaptativa</a:t>
            </a:r>
          </a:p>
          <a:p>
            <a:pPr>
              <a:buNone/>
            </a:pPr>
            <a:r>
              <a:rPr lang="es-ES" sz="1600" dirty="0" smtClean="0"/>
              <a:t>CONCLUSIONES Y RECOMENDACIONES</a:t>
            </a:r>
          </a:p>
          <a:p>
            <a:pPr>
              <a:buNone/>
            </a:pPr>
            <a:endParaRPr lang="es-E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9375" t="21875" r="16875" b="20833"/>
          <a:stretch>
            <a:fillRect/>
          </a:stretch>
        </p:blipFill>
        <p:spPr bwMode="auto">
          <a:xfrm>
            <a:off x="584662" y="1039332"/>
            <a:ext cx="8025938" cy="5132867"/>
          </a:xfrm>
          <a:prstGeom prst="rect">
            <a:avLst/>
          </a:prstGeom>
          <a:noFill/>
          <a:ln w="9525">
            <a:noFill/>
            <a:miter lim="800000"/>
            <a:headEnd/>
            <a:tailEnd/>
          </a:ln>
        </p:spPr>
      </p:pic>
      <p:sp>
        <p:nvSpPr>
          <p:cNvPr id="5" name="1 Título"/>
          <p:cNvSpPr>
            <a:spLocks noGrp="1"/>
          </p:cNvSpPr>
          <p:nvPr>
            <p:ph type="title"/>
          </p:nvPr>
        </p:nvSpPr>
        <p:spPr>
          <a:xfrm>
            <a:off x="228600" y="381000"/>
            <a:ext cx="8458200" cy="762000"/>
          </a:xfrm>
        </p:spPr>
        <p:txBody>
          <a:bodyPr>
            <a:normAutofit fontScale="90000"/>
          </a:bodyPr>
          <a:lstStyle/>
          <a:p>
            <a:pPr algn="ctr"/>
            <a:r>
              <a:rPr lang="es-ES" sz="3500" dirty="0" smtClean="0"/>
              <a:t>ANÁLISIS COMPARATIVO – Comparar BER vs. SNR </a:t>
            </a:r>
            <a:endParaRPr lang="es-ES" sz="3500" dirty="0"/>
          </a:p>
        </p:txBody>
      </p:sp>
      <p:sp>
        <p:nvSpPr>
          <p:cNvPr id="6" name="TextBox 5"/>
          <p:cNvSpPr txBox="1"/>
          <p:nvPr/>
        </p:nvSpPr>
        <p:spPr>
          <a:xfrm>
            <a:off x="1066800" y="6172200"/>
            <a:ext cx="7391400" cy="707886"/>
          </a:xfrm>
          <a:prstGeom prst="rect">
            <a:avLst/>
          </a:prstGeom>
          <a:noFill/>
        </p:spPr>
        <p:txBody>
          <a:bodyPr wrap="square" rtlCol="0">
            <a:spAutoFit/>
          </a:bodyPr>
          <a:lstStyle/>
          <a:p>
            <a:pPr algn="ctr"/>
            <a:r>
              <a:rPr lang="es-ES" sz="2000" dirty="0" smtClean="0"/>
              <a:t>La respuesta SNR del módulo de hardware de modulación adaptativa a un sistema con SNR dinámico</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r>
              <a:rPr lang="es-ES" dirty="0" smtClean="0"/>
              <a:t>ANÁLISIS COMPARATIVO - Comparar Esquema Sin Modulación Adaptativa vs. Esquema con Modulación Adaptativa </a:t>
            </a:r>
            <a:endParaRPr lang="es-ES" dirty="0"/>
          </a:p>
        </p:txBody>
      </p:sp>
      <p:pic>
        <p:nvPicPr>
          <p:cNvPr id="1026" name="Picture 2"/>
          <p:cNvPicPr>
            <a:picLocks noChangeAspect="1" noChangeArrowheads="1"/>
          </p:cNvPicPr>
          <p:nvPr/>
        </p:nvPicPr>
        <p:blipFill>
          <a:blip r:embed="rId2" cstate="print"/>
          <a:srcRect l="29375" t="21875" r="14375" b="12500"/>
          <a:stretch>
            <a:fillRect/>
          </a:stretch>
        </p:blipFill>
        <p:spPr bwMode="auto">
          <a:xfrm>
            <a:off x="1676400" y="2133600"/>
            <a:ext cx="5691174" cy="4114800"/>
          </a:xfrm>
          <a:prstGeom prst="rect">
            <a:avLst/>
          </a:prstGeom>
          <a:noFill/>
          <a:ln w="9525">
            <a:noFill/>
            <a:miter lim="800000"/>
            <a:headEnd/>
            <a:tailEnd/>
          </a:ln>
        </p:spPr>
      </p:pic>
      <p:sp>
        <p:nvSpPr>
          <p:cNvPr id="5" name="Rectangle 4"/>
          <p:cNvSpPr/>
          <p:nvPr/>
        </p:nvSpPr>
        <p:spPr>
          <a:xfrm>
            <a:off x="1219200" y="6150114"/>
            <a:ext cx="6629400" cy="707886"/>
          </a:xfrm>
          <a:prstGeom prst="rect">
            <a:avLst/>
          </a:prstGeom>
        </p:spPr>
        <p:txBody>
          <a:bodyPr wrap="square">
            <a:spAutoFit/>
          </a:bodyPr>
          <a:lstStyle/>
          <a:p>
            <a:pPr algn="ctr"/>
            <a:r>
              <a:rPr lang="es-ES" sz="2000" dirty="0" smtClean="0"/>
              <a:t>Bits por Símbolo del módulo de hardware de modulación adaptativa en un sistema con SNR dinámico.</a:t>
            </a:r>
            <a:endParaRPr lang="en-US" sz="2000" dirty="0"/>
          </a:p>
        </p:txBody>
      </p:sp>
      <p:cxnSp>
        <p:nvCxnSpPr>
          <p:cNvPr id="7" name="Straight Connector 6"/>
          <p:cNvCxnSpPr/>
          <p:nvPr/>
        </p:nvCxnSpPr>
        <p:spPr>
          <a:xfrm rot="10800000">
            <a:off x="2057400" y="5865811"/>
            <a:ext cx="5029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1961" y="5257800"/>
            <a:ext cx="1771639" cy="261610"/>
          </a:xfrm>
          <a:prstGeom prst="rect">
            <a:avLst/>
          </a:prstGeom>
          <a:noFill/>
        </p:spPr>
        <p:txBody>
          <a:bodyPr wrap="none" rtlCol="0">
            <a:spAutoFit/>
          </a:bodyPr>
          <a:lstStyle/>
          <a:p>
            <a:r>
              <a:rPr lang="es-EC" sz="1100" dirty="0" smtClean="0"/>
              <a:t>Con Modulación Adaptativa</a:t>
            </a:r>
            <a:endParaRPr lang="en-US" sz="1100" dirty="0"/>
          </a:p>
        </p:txBody>
      </p:sp>
      <p:sp>
        <p:nvSpPr>
          <p:cNvPr id="9" name="TextBox 8"/>
          <p:cNvSpPr txBox="1"/>
          <p:nvPr/>
        </p:nvSpPr>
        <p:spPr>
          <a:xfrm>
            <a:off x="414860" y="5715000"/>
            <a:ext cx="1718740" cy="261610"/>
          </a:xfrm>
          <a:prstGeom prst="rect">
            <a:avLst/>
          </a:prstGeom>
          <a:noFill/>
        </p:spPr>
        <p:txBody>
          <a:bodyPr wrap="none" rtlCol="0">
            <a:spAutoFit/>
          </a:bodyPr>
          <a:lstStyle/>
          <a:p>
            <a:r>
              <a:rPr lang="es-EC" sz="1100" dirty="0" smtClean="0"/>
              <a:t>Sin Modulación Adaptativa</a:t>
            </a:r>
            <a:endParaRPr lang="en-US" sz="1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r>
              <a:rPr lang="es-ES" dirty="0" smtClean="0"/>
              <a:t>ANÁLISIS COMPARATIVO - Comparar Esquema Sin Modulación Adaptativa vs. Esquema con Modulación Adaptativa </a:t>
            </a:r>
            <a:endParaRPr lang="es-ES" dirty="0"/>
          </a:p>
        </p:txBody>
      </p:sp>
      <p:sp>
        <p:nvSpPr>
          <p:cNvPr id="4" name="Rectangle 3"/>
          <p:cNvSpPr/>
          <p:nvPr/>
        </p:nvSpPr>
        <p:spPr>
          <a:xfrm>
            <a:off x="838200" y="2354282"/>
            <a:ext cx="7239000" cy="3970318"/>
          </a:xfrm>
          <a:prstGeom prst="rect">
            <a:avLst/>
          </a:prstGeom>
        </p:spPr>
        <p:txBody>
          <a:bodyPr wrap="square">
            <a:spAutoFit/>
          </a:bodyPr>
          <a:lstStyle/>
          <a:p>
            <a:pPr>
              <a:buFont typeface="Arial" pitchFamily="34" charset="0"/>
              <a:buChar char="•"/>
            </a:pPr>
            <a:r>
              <a:rPr lang="es-ES" sz="2800" dirty="0" smtClean="0"/>
              <a:t>El funcionamiento del módulo de hardware de modulación adaptativa del esquema de cinco modos cuando se comunica por un canal con SNR dinámico.</a:t>
            </a:r>
          </a:p>
          <a:p>
            <a:endParaRPr lang="es-ES" sz="2800" dirty="0" smtClean="0"/>
          </a:p>
          <a:p>
            <a:pPr>
              <a:buFont typeface="Arial" pitchFamily="34" charset="0"/>
              <a:buChar char="•"/>
            </a:pPr>
            <a:r>
              <a:rPr lang="es-ES" sz="2800" dirty="0" smtClean="0"/>
              <a:t>Al realizar los cambios entre modos se mejora el </a:t>
            </a:r>
            <a:r>
              <a:rPr lang="es-ES" sz="2800" dirty="0" err="1" smtClean="0"/>
              <a:t>througput</a:t>
            </a:r>
            <a:r>
              <a:rPr lang="es-ES" sz="2800" dirty="0" smtClean="0"/>
              <a:t> sin comprometer la fidelidad de transmisión de manera en la que deteriore las comunicaciones.</a:t>
            </a:r>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2000"/>
            <a:ext cx="8229600" cy="1066800"/>
          </a:xfrm>
        </p:spPr>
        <p:txBody>
          <a:bodyPr>
            <a:normAutofit fontScale="90000"/>
          </a:bodyPr>
          <a:lstStyle/>
          <a:p>
            <a:r>
              <a:rPr lang="es-ES" dirty="0" smtClean="0"/>
              <a:t>ANÁLISIS COMPARATIVO - Comparar Esquema Sin Modulación Adaptativa vs. Esquema con Modulación Adaptativa </a:t>
            </a:r>
            <a:endParaRPr lang="es-ES" dirty="0"/>
          </a:p>
        </p:txBody>
      </p:sp>
      <p:pic>
        <p:nvPicPr>
          <p:cNvPr id="2050" name="Picture 2"/>
          <p:cNvPicPr>
            <a:picLocks noChangeAspect="1" noChangeArrowheads="1"/>
          </p:cNvPicPr>
          <p:nvPr/>
        </p:nvPicPr>
        <p:blipFill>
          <a:blip r:embed="rId2" cstate="print"/>
          <a:srcRect l="28750" t="25000" r="18750" b="20833"/>
          <a:stretch>
            <a:fillRect/>
          </a:stretch>
        </p:blipFill>
        <p:spPr bwMode="auto">
          <a:xfrm>
            <a:off x="1524000" y="2133600"/>
            <a:ext cx="6400800" cy="3962400"/>
          </a:xfrm>
          <a:prstGeom prst="rect">
            <a:avLst/>
          </a:prstGeom>
          <a:noFill/>
          <a:ln w="9525">
            <a:noFill/>
            <a:miter lim="800000"/>
            <a:headEnd/>
            <a:tailEnd/>
          </a:ln>
        </p:spPr>
      </p:pic>
      <p:sp>
        <p:nvSpPr>
          <p:cNvPr id="4" name="Rectangle 3"/>
          <p:cNvSpPr/>
          <p:nvPr/>
        </p:nvSpPr>
        <p:spPr>
          <a:xfrm>
            <a:off x="1524000" y="6019800"/>
            <a:ext cx="6096000" cy="707886"/>
          </a:xfrm>
          <a:prstGeom prst="rect">
            <a:avLst/>
          </a:prstGeom>
        </p:spPr>
        <p:txBody>
          <a:bodyPr wrap="square">
            <a:spAutoFit/>
          </a:bodyPr>
          <a:lstStyle/>
          <a:p>
            <a:pPr algn="ctr"/>
            <a:r>
              <a:rPr lang="es-ES" sz="2000" dirty="0" smtClean="0"/>
              <a:t>Respuesta de BER del módulo de hardware de modulación adaptativa a un sistema con SNR dinámico</a:t>
            </a:r>
            <a:endParaRPr lang="en-US" sz="2000" dirty="0"/>
          </a:p>
        </p:txBody>
      </p:sp>
      <p:cxnSp>
        <p:nvCxnSpPr>
          <p:cNvPr id="6" name="Straight Connector 5"/>
          <p:cNvCxnSpPr/>
          <p:nvPr/>
        </p:nvCxnSpPr>
        <p:spPr>
          <a:xfrm>
            <a:off x="1905000" y="5791200"/>
            <a:ext cx="5715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0060" y="5681990"/>
            <a:ext cx="1718740" cy="430887"/>
          </a:xfrm>
          <a:prstGeom prst="rect">
            <a:avLst/>
          </a:prstGeom>
          <a:noFill/>
        </p:spPr>
        <p:txBody>
          <a:bodyPr wrap="none" rtlCol="0">
            <a:spAutoFit/>
          </a:bodyPr>
          <a:lstStyle/>
          <a:p>
            <a:r>
              <a:rPr lang="es-EC" sz="1100" dirty="0" smtClean="0"/>
              <a:t>Sin Modulación Adaptativa</a:t>
            </a:r>
          </a:p>
          <a:p>
            <a:pPr algn="ctr"/>
            <a:r>
              <a:rPr lang="es-EC" sz="1100" dirty="0" smtClean="0"/>
              <a:t>&lt;1e-5</a:t>
            </a:r>
            <a:endParaRPr lang="en-US" sz="1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066800"/>
          </a:xfrm>
        </p:spPr>
        <p:txBody>
          <a:bodyPr>
            <a:normAutofit fontScale="90000"/>
          </a:bodyPr>
          <a:lstStyle/>
          <a:p>
            <a:r>
              <a:rPr lang="es-ES" dirty="0" smtClean="0"/>
              <a:t>ANÁLISIS COMPARATIVO - Comparar Esquema Sin Modulación Adaptativa vs. Esquema con Modulación Adaptativa </a:t>
            </a:r>
            <a:endParaRPr lang="es-ES" dirty="0"/>
          </a:p>
        </p:txBody>
      </p:sp>
      <p:sp>
        <p:nvSpPr>
          <p:cNvPr id="3" name="2 Marcador de contenido"/>
          <p:cNvSpPr>
            <a:spLocks noGrp="1"/>
          </p:cNvSpPr>
          <p:nvPr>
            <p:ph idx="1"/>
          </p:nvPr>
        </p:nvSpPr>
        <p:spPr>
          <a:xfrm>
            <a:off x="457200" y="2609088"/>
            <a:ext cx="8229600" cy="4325112"/>
          </a:xfrm>
        </p:spPr>
        <p:txBody>
          <a:bodyPr/>
          <a:lstStyle/>
          <a:p>
            <a:r>
              <a:rPr lang="es-ES" dirty="0" smtClean="0"/>
              <a:t>BER estimado depende del modo de modulación seleccionado y el nivel de SNR del sistema. En un sistema de modo de modulación fijo el BER es menor a 1 e-5 para una cantidad mayor de niveles de SNR, y para esta prueba en particular, el BER resultaría menor a 1e-5 para toda la duración de la misma.</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066800"/>
          </a:xfrm>
        </p:spPr>
        <p:txBody>
          <a:bodyPr>
            <a:normAutofit fontScale="90000"/>
          </a:bodyPr>
          <a:lstStyle/>
          <a:p>
            <a:r>
              <a:rPr lang="es-ES" dirty="0" smtClean="0"/>
              <a:t>ANÁLISIS COMPARATIVO - Comparar Esquema Sin Modulación Adaptativa vs. Esquema con Modulación Adaptativa </a:t>
            </a:r>
            <a:endParaRPr lang="es-ES" dirty="0"/>
          </a:p>
        </p:txBody>
      </p:sp>
      <p:pic>
        <p:nvPicPr>
          <p:cNvPr id="3074" name="Picture 2"/>
          <p:cNvPicPr>
            <a:picLocks noChangeAspect="1" noChangeArrowheads="1"/>
          </p:cNvPicPr>
          <p:nvPr/>
        </p:nvPicPr>
        <p:blipFill>
          <a:blip r:embed="rId2" cstate="print"/>
          <a:srcRect l="28750" t="23958" r="16250" b="16667"/>
          <a:stretch>
            <a:fillRect/>
          </a:stretch>
        </p:blipFill>
        <p:spPr bwMode="auto">
          <a:xfrm>
            <a:off x="1524000" y="2133600"/>
            <a:ext cx="5791200" cy="3751119"/>
          </a:xfrm>
          <a:prstGeom prst="rect">
            <a:avLst/>
          </a:prstGeom>
          <a:noFill/>
          <a:ln w="9525">
            <a:noFill/>
            <a:miter lim="800000"/>
            <a:headEnd/>
            <a:tailEnd/>
          </a:ln>
        </p:spPr>
      </p:pic>
      <p:sp>
        <p:nvSpPr>
          <p:cNvPr id="5" name="Rectangle 4"/>
          <p:cNvSpPr/>
          <p:nvPr/>
        </p:nvSpPr>
        <p:spPr>
          <a:xfrm>
            <a:off x="1066800" y="5867400"/>
            <a:ext cx="7086600" cy="923330"/>
          </a:xfrm>
          <a:prstGeom prst="rect">
            <a:avLst/>
          </a:prstGeom>
        </p:spPr>
        <p:txBody>
          <a:bodyPr wrap="square">
            <a:spAutoFit/>
          </a:bodyPr>
          <a:lstStyle/>
          <a:p>
            <a:pPr algn="ctr"/>
            <a:r>
              <a:rPr lang="es-ES" dirty="0" smtClean="0"/>
              <a:t>BER (azul) y número de Bits Codificados con  modulación adaptativa (verde) número de Bit Codificados sin modulación adaptativa (rojo) del módulo de hardware en un sistema con SNR dinámico</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8200"/>
            <a:ext cx="8229600" cy="1066800"/>
          </a:xfrm>
        </p:spPr>
        <p:txBody>
          <a:bodyPr>
            <a:normAutofit fontScale="90000"/>
          </a:bodyPr>
          <a:lstStyle/>
          <a:p>
            <a:r>
              <a:rPr lang="es-ES" dirty="0" smtClean="0"/>
              <a:t>ANÁLISIS COMPARATIVO - Comparar Esquema Sin Modulación Adaptativa vs. Esquema con Modulación Adaptativa </a:t>
            </a:r>
            <a:endParaRPr lang="es-ES" dirty="0"/>
          </a:p>
        </p:txBody>
      </p:sp>
      <p:sp>
        <p:nvSpPr>
          <p:cNvPr id="3" name="2 Marcador de contenido"/>
          <p:cNvSpPr>
            <a:spLocks noGrp="1"/>
          </p:cNvSpPr>
          <p:nvPr>
            <p:ph idx="1"/>
          </p:nvPr>
        </p:nvSpPr>
        <p:spPr>
          <a:xfrm>
            <a:off x="457200" y="2514600"/>
            <a:ext cx="8229600" cy="4059936"/>
          </a:xfrm>
        </p:spPr>
        <p:txBody>
          <a:bodyPr/>
          <a:lstStyle/>
          <a:p>
            <a:r>
              <a:rPr lang="es-ES" dirty="0" smtClean="0"/>
              <a:t>Aunque existe un aumento de VER, también existe mayor beneficio al utilizar modulación adaptativa ya que la cantidad de información transmitida en el mismo espacio de tiempo es mayor a la que sería transmitida de modo fijo, esto es porque el modo fijo seria de BPSK, en el cual se codificaría un bit onda.</a:t>
            </a:r>
            <a:endParaRPr lang="en-US" dirty="0" smtClean="0"/>
          </a:p>
          <a:p>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229600" cy="1066800"/>
          </a:xfrm>
        </p:spPr>
        <p:txBody>
          <a:bodyPr/>
          <a:lstStyle/>
          <a:p>
            <a:r>
              <a:rPr lang="es-ES" dirty="0" smtClean="0"/>
              <a:t>CONCLUSIONES</a:t>
            </a:r>
            <a:endParaRPr lang="es-ES" dirty="0"/>
          </a:p>
        </p:txBody>
      </p:sp>
      <p:sp>
        <p:nvSpPr>
          <p:cNvPr id="3" name="2 Marcador de contenido"/>
          <p:cNvSpPr>
            <a:spLocks noGrp="1"/>
          </p:cNvSpPr>
          <p:nvPr>
            <p:ph idx="1"/>
          </p:nvPr>
        </p:nvSpPr>
        <p:spPr>
          <a:xfrm>
            <a:off x="457200" y="1447800"/>
            <a:ext cx="8229600" cy="4953000"/>
          </a:xfrm>
        </p:spPr>
        <p:txBody>
          <a:bodyPr>
            <a:normAutofit/>
          </a:bodyPr>
          <a:lstStyle/>
          <a:p>
            <a:r>
              <a:rPr lang="es-ES" dirty="0" smtClean="0"/>
              <a:t>La programación de un FPGA en una plataforma de evaluación como un módulo de modulación adaptativa fue implementada exitosamente.</a:t>
            </a:r>
          </a:p>
          <a:p>
            <a:pPr>
              <a:buNone/>
            </a:pPr>
            <a:endParaRPr lang="es-ES" dirty="0" smtClean="0"/>
          </a:p>
          <a:p>
            <a:r>
              <a:rPr lang="es-ES" dirty="0" smtClean="0"/>
              <a:t>Se realizaron pruebas de punto fijo y de implementación en el FPGA en las cuales se demostró el funcionamiento correcto del módulo. </a:t>
            </a:r>
          </a:p>
          <a:p>
            <a:pPr>
              <a:buNone/>
            </a:pPr>
            <a:endParaRPr lang="es-ES" dirty="0" smtClean="0"/>
          </a:p>
          <a:p>
            <a:r>
              <a:rPr lang="es-ES" dirty="0" smtClean="0"/>
              <a:t>Los resultados experimentales no varían con respecto a la simulación de punto fijo de </a:t>
            </a:r>
            <a:r>
              <a:rPr lang="es-ES" dirty="0" err="1" smtClean="0"/>
              <a:t>System</a:t>
            </a:r>
            <a:r>
              <a:rPr lang="es-ES" dirty="0" smtClean="0"/>
              <a:t> </a:t>
            </a:r>
            <a:r>
              <a:rPr lang="es-ES" dirty="0" err="1" smtClean="0"/>
              <a:t>Generator</a:t>
            </a:r>
            <a:r>
              <a:rPr lang="es-ES" dirty="0" smtClean="0"/>
              <a:t>.</a:t>
            </a:r>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lstStyle/>
          <a:p>
            <a:r>
              <a:rPr lang="es-ES" dirty="0" smtClean="0"/>
              <a:t>CONCLUSIONES</a:t>
            </a:r>
            <a:endParaRPr lang="es-ES" dirty="0"/>
          </a:p>
        </p:txBody>
      </p:sp>
      <p:sp>
        <p:nvSpPr>
          <p:cNvPr id="3" name="2 Marcador de contenido"/>
          <p:cNvSpPr>
            <a:spLocks noGrp="1"/>
          </p:cNvSpPr>
          <p:nvPr>
            <p:ph idx="1"/>
          </p:nvPr>
        </p:nvSpPr>
        <p:spPr>
          <a:xfrm>
            <a:off x="457200" y="1466088"/>
            <a:ext cx="8229600" cy="5010912"/>
          </a:xfrm>
        </p:spPr>
        <p:txBody>
          <a:bodyPr>
            <a:normAutofit lnSpcReduction="10000"/>
          </a:bodyPr>
          <a:lstStyle/>
          <a:p>
            <a:r>
              <a:rPr lang="es-ES" dirty="0" smtClean="0"/>
              <a:t>Esta técnica puede determinar el modo de modulación adecuado para obtener un BER máximo de </a:t>
            </a:r>
            <a:r>
              <a:rPr lang="es-ES_tradnl" dirty="0" smtClean="0"/>
              <a:t>0.0817. </a:t>
            </a:r>
            <a:r>
              <a:rPr lang="es-ES" dirty="0" smtClean="0"/>
              <a:t>Con </a:t>
            </a:r>
            <a:r>
              <a:rPr lang="es-ES" dirty="0" err="1" smtClean="0"/>
              <a:t>SNRs</a:t>
            </a:r>
            <a:r>
              <a:rPr lang="es-ES" dirty="0" smtClean="0"/>
              <a:t> menores a  8 dB o mayores a 25 dB la exactitud y precisión del estimador del módulo disminuye.</a:t>
            </a:r>
          </a:p>
          <a:p>
            <a:r>
              <a:rPr lang="es-ES" dirty="0" smtClean="0"/>
              <a:t>Ya que se requiere mayor precisión en los cálculos realizados por el módulo estimador de SNR, la cantidad de bits de entrada y salida del diseño afecta la precisión de estimación del parámetro. </a:t>
            </a:r>
          </a:p>
          <a:p>
            <a:r>
              <a:rPr lang="es-ES" dirty="0" smtClean="0"/>
              <a:t>Igual se recalca que las estimaciones sesgadas se deben a que las cifras significativas de los datos son truncadas en vez de redondeadas. </a:t>
            </a:r>
          </a:p>
          <a:p>
            <a:pPr>
              <a:buNone/>
            </a:pPr>
            <a:endParaRPr lang="es-E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lstStyle/>
          <a:p>
            <a:r>
              <a:rPr lang="es-ES" dirty="0" smtClean="0"/>
              <a:t>CONCLUSIONES</a:t>
            </a:r>
            <a:endParaRPr lang="es-ES" dirty="0"/>
          </a:p>
        </p:txBody>
      </p:sp>
      <p:sp>
        <p:nvSpPr>
          <p:cNvPr id="3" name="2 Marcador de contenido"/>
          <p:cNvSpPr>
            <a:spLocks noGrp="1"/>
          </p:cNvSpPr>
          <p:nvPr>
            <p:ph idx="1"/>
          </p:nvPr>
        </p:nvSpPr>
        <p:spPr>
          <a:xfrm>
            <a:off x="457200" y="1524000"/>
            <a:ext cx="8229600" cy="5050536"/>
          </a:xfrm>
        </p:spPr>
        <p:txBody>
          <a:bodyPr>
            <a:normAutofit fontScale="92500" lnSpcReduction="10000"/>
          </a:bodyPr>
          <a:lstStyle/>
          <a:p>
            <a:r>
              <a:rPr lang="es-ES" dirty="0" smtClean="0"/>
              <a:t>Debido a que el último cambio de nivel se realiza a 28.8 </a:t>
            </a:r>
            <a:r>
              <a:rPr lang="es-ES" dirty="0" err="1" smtClean="0"/>
              <a:t>dBs</a:t>
            </a:r>
            <a:r>
              <a:rPr lang="es-ES" dirty="0" smtClean="0"/>
              <a:t>, la variación del SNR estimado para valores mayores a aproximadamente 30 </a:t>
            </a:r>
            <a:r>
              <a:rPr lang="es-ES" dirty="0" err="1" smtClean="0"/>
              <a:t>dBs</a:t>
            </a:r>
            <a:r>
              <a:rPr lang="es-ES" dirty="0" smtClean="0"/>
              <a:t> no tiene consecuencias en la selección de modo.</a:t>
            </a:r>
          </a:p>
          <a:p>
            <a:r>
              <a:rPr lang="es-ES" dirty="0" smtClean="0"/>
              <a:t>Altos niveles de SNR permiten mayor </a:t>
            </a:r>
            <a:r>
              <a:rPr lang="es-ES" dirty="0" err="1" smtClean="0"/>
              <a:t>throughput</a:t>
            </a:r>
            <a:r>
              <a:rPr lang="es-ES" dirty="0" smtClean="0"/>
              <a:t> del sistema. El uso de la modulación adaptativa permite la optimización de recursos en tecnologías inalámbricas al incrementar la robustez o incrementar el </a:t>
            </a:r>
            <a:r>
              <a:rPr lang="es-ES" dirty="0" err="1" smtClean="0"/>
              <a:t>throughput</a:t>
            </a:r>
            <a:r>
              <a:rPr lang="es-ES" dirty="0" smtClean="0"/>
              <a:t> de la señal enviada cuando las condiciones del canal lo ameriten. </a:t>
            </a:r>
          </a:p>
          <a:p>
            <a:r>
              <a:rPr lang="es-ES" dirty="0" smtClean="0"/>
              <a:t>Finalmente se puede concluir que la modulación adaptativa es una técnica efectiva que ofrece mejoras en la calidad de servicio ofrecido.</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410200"/>
          </a:xfrm>
        </p:spPr>
        <p:txBody>
          <a:bodyPr>
            <a:normAutofit fontScale="92500" lnSpcReduction="20000"/>
          </a:bodyPr>
          <a:lstStyle/>
          <a:p>
            <a:r>
              <a:rPr lang="es-ES_tradnl" dirty="0" smtClean="0"/>
              <a:t>Esquema de modulación digital </a:t>
            </a:r>
            <a:r>
              <a:rPr lang="es-ES_tradnl" dirty="0" err="1" smtClean="0"/>
              <a:t>multiportadora</a:t>
            </a:r>
            <a:r>
              <a:rPr lang="es-ES_tradnl" dirty="0" smtClean="0"/>
              <a:t> que obtiene una alta eficiencia espectral al utilizar un gran número de sub-portadoras que se traslapan y que son ortogonales entre sí. </a:t>
            </a:r>
          </a:p>
          <a:p>
            <a:endParaRPr lang="es-ES_tradnl" dirty="0" smtClean="0"/>
          </a:p>
          <a:p>
            <a:r>
              <a:rPr lang="es-ES_tradnl" dirty="0" smtClean="0"/>
              <a:t>Técnica para combatir la ISI (Interferencia Inter-Simbólica) porque ésta se reduce significativamente al transmitir múltiples flujos de datos por diferentes </a:t>
            </a:r>
            <a:r>
              <a:rPr lang="es-ES_tradnl" dirty="0" err="1" smtClean="0"/>
              <a:t>subportadoras</a:t>
            </a:r>
            <a:r>
              <a:rPr lang="es-ES_tradnl" dirty="0" smtClean="0"/>
              <a:t>. </a:t>
            </a:r>
          </a:p>
          <a:p>
            <a:endParaRPr lang="es-ES_tradnl" dirty="0" smtClean="0"/>
          </a:p>
          <a:p>
            <a:r>
              <a:rPr lang="es-ES_tradnl" dirty="0" smtClean="0"/>
              <a:t>Está siendo ampliamente aplicada en comunicaciones inalámbricas debido a su capacidad de proporcionar una elevada tasa de transmisión en conjunto con una alta eficiencia en el uso de ancho de banda con robustez respecto al desvanecimiento </a:t>
            </a:r>
            <a:r>
              <a:rPr lang="es-ES_tradnl" dirty="0" err="1" smtClean="0"/>
              <a:t>multitrayectoria</a:t>
            </a:r>
            <a:r>
              <a:rPr lang="es-ES_tradnl" dirty="0" smtClean="0"/>
              <a:t> y retardo.</a:t>
            </a:r>
            <a:endParaRPr lang="en-US" dirty="0"/>
          </a:p>
        </p:txBody>
      </p:sp>
      <p:sp>
        <p:nvSpPr>
          <p:cNvPr id="4" name="1 Título"/>
          <p:cNvSpPr>
            <a:spLocks noGrp="1"/>
          </p:cNvSpPr>
          <p:nvPr>
            <p:ph type="title"/>
          </p:nvPr>
        </p:nvSpPr>
        <p:spPr>
          <a:xfrm>
            <a:off x="457200" y="381000"/>
            <a:ext cx="8229600" cy="1066800"/>
          </a:xfrm>
        </p:spPr>
        <p:txBody>
          <a:bodyPr/>
          <a:lstStyle/>
          <a:p>
            <a:r>
              <a:rPr lang="es-ES" dirty="0" smtClean="0"/>
              <a:t>CONCEPTOS GENERALES  - OFDM</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lstStyle/>
          <a:p>
            <a:r>
              <a:rPr lang="es-ES" dirty="0" smtClean="0"/>
              <a:t>RECOMENDACIONES</a:t>
            </a:r>
            <a:endParaRPr lang="es-ES" dirty="0"/>
          </a:p>
        </p:txBody>
      </p:sp>
      <p:sp>
        <p:nvSpPr>
          <p:cNvPr id="3" name="2 Marcador de contenido"/>
          <p:cNvSpPr>
            <a:spLocks noGrp="1"/>
          </p:cNvSpPr>
          <p:nvPr>
            <p:ph idx="1"/>
          </p:nvPr>
        </p:nvSpPr>
        <p:spPr>
          <a:xfrm>
            <a:off x="457200" y="1600200"/>
            <a:ext cx="8229600" cy="4876800"/>
          </a:xfrm>
        </p:spPr>
        <p:txBody>
          <a:bodyPr>
            <a:normAutofit lnSpcReduction="10000"/>
          </a:bodyPr>
          <a:lstStyle/>
          <a:p>
            <a:r>
              <a:rPr lang="es-ES" dirty="0" smtClean="0"/>
              <a:t>Algunas recomendaciones para trabajos futuros en esta área pueden ser la elaboración del módulo de transmisión y recepción que siguen el estándar </a:t>
            </a:r>
            <a:r>
              <a:rPr lang="es-ES" dirty="0" err="1" smtClean="0"/>
              <a:t>WiMAX</a:t>
            </a:r>
            <a:r>
              <a:rPr lang="es-ES" dirty="0" smtClean="0"/>
              <a:t> empleando técnicas de diseño basado en modelo y los programas de </a:t>
            </a:r>
            <a:r>
              <a:rPr lang="es-ES" dirty="0" err="1" smtClean="0"/>
              <a:t>System</a:t>
            </a:r>
            <a:r>
              <a:rPr lang="es-ES" dirty="0" smtClean="0"/>
              <a:t> </a:t>
            </a:r>
            <a:r>
              <a:rPr lang="es-ES" dirty="0" err="1" smtClean="0"/>
              <a:t>Generator</a:t>
            </a:r>
            <a:r>
              <a:rPr lang="es-ES" dirty="0" smtClean="0"/>
              <a:t> y </a:t>
            </a:r>
            <a:r>
              <a:rPr lang="es-ES" dirty="0" err="1" smtClean="0"/>
              <a:t>AccelDSP</a:t>
            </a:r>
            <a:r>
              <a:rPr lang="es-ES" dirty="0" smtClean="0"/>
              <a:t>.</a:t>
            </a:r>
          </a:p>
          <a:p>
            <a:pPr>
              <a:buNone/>
            </a:pPr>
            <a:endParaRPr lang="es-ES" dirty="0" smtClean="0"/>
          </a:p>
          <a:p>
            <a:r>
              <a:rPr lang="es-ES" dirty="0" smtClean="0"/>
              <a:t>Adicionalmente, se recomienda probar con más de 512 muestras de pilotos para el cálculo de la correlación para poder comparar si es más beneficioso invertir una mayor cantidad de recursos al módulo para obtener mayor precisión. </a:t>
            </a:r>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4800"/>
            <a:ext cx="8229600" cy="1066800"/>
          </a:xfrm>
        </p:spPr>
        <p:txBody>
          <a:bodyPr/>
          <a:lstStyle/>
          <a:p>
            <a:r>
              <a:rPr lang="es-ES" dirty="0" smtClean="0"/>
              <a:t>RECOMENDACIONES</a:t>
            </a:r>
            <a:endParaRPr lang="es-ES" dirty="0"/>
          </a:p>
        </p:txBody>
      </p:sp>
      <p:sp>
        <p:nvSpPr>
          <p:cNvPr id="3" name="2 Marcador de contenido"/>
          <p:cNvSpPr>
            <a:spLocks noGrp="1"/>
          </p:cNvSpPr>
          <p:nvPr>
            <p:ph idx="1"/>
          </p:nvPr>
        </p:nvSpPr>
        <p:spPr>
          <a:xfrm>
            <a:off x="457200" y="1371600"/>
            <a:ext cx="8229600" cy="5202936"/>
          </a:xfrm>
        </p:spPr>
        <p:txBody>
          <a:bodyPr>
            <a:normAutofit lnSpcReduction="10000"/>
          </a:bodyPr>
          <a:lstStyle/>
          <a:p>
            <a:r>
              <a:rPr lang="es-ES" dirty="0" smtClean="0"/>
              <a:t>Igualmente, la posibilidad de promediar las estimaciones del SNR en la parte del módulo de estimación debería ser considerada ya que esto llevaría a que exista mayor precisión en el cálculo. Esto implicaría que el problema de fluctuación de modos en los umbrales disminuiría.</a:t>
            </a:r>
          </a:p>
          <a:p>
            <a:pPr>
              <a:buNone/>
            </a:pPr>
            <a:endParaRPr lang="es-ES" dirty="0" smtClean="0"/>
          </a:p>
          <a:p>
            <a:r>
              <a:rPr lang="es-ES" dirty="0" smtClean="0"/>
              <a:t>Se recomienda el desarrollo de un </a:t>
            </a:r>
            <a:r>
              <a:rPr lang="es-ES" dirty="0" err="1" smtClean="0"/>
              <a:t>testbench</a:t>
            </a:r>
            <a:r>
              <a:rPr lang="es-ES" dirty="0" smtClean="0"/>
              <a:t> de un sistema de modulación – demodulación y canal que cumpla con las características de </a:t>
            </a:r>
            <a:r>
              <a:rPr lang="es-ES" dirty="0" err="1" smtClean="0"/>
              <a:t>WiMAX</a:t>
            </a:r>
            <a:r>
              <a:rPr lang="es-ES" dirty="0" smtClean="0"/>
              <a:t> incluyendo cambios dinámicos y programados de parámetros generales. </a:t>
            </a: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p:txBody>
          <a:bodyPr>
            <a:normAutofit/>
          </a:bodyPr>
          <a:lstStyle/>
          <a:p>
            <a:r>
              <a:rPr lang="es-ES" dirty="0" smtClean="0"/>
              <a:t>Otro trabajo futuro sería la implementación de un módulo de modulación-demodulación que incluya la posibilidad de cambiar el tipo de FEC de forma automática dependiendo de lo sugerido por el módulo de modulación adaptativa.</a:t>
            </a:r>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8229600" cy="1066800"/>
          </a:xfrm>
        </p:spPr>
        <p:txBody>
          <a:bodyPr/>
          <a:lstStyle/>
          <a:p>
            <a:pPr algn="ctr"/>
            <a:r>
              <a:rPr lang="es-EC" dirty="0" smtClean="0"/>
              <a:t>GRACIAS!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0"/>
          </a:xfrm>
        </p:spPr>
        <p:txBody>
          <a:bodyPr>
            <a:noAutofit/>
          </a:bodyPr>
          <a:lstStyle/>
          <a:p>
            <a:pPr>
              <a:buNone/>
            </a:pPr>
            <a:r>
              <a:rPr lang="es-ES" sz="2400" dirty="0" smtClean="0"/>
              <a:t>VENTAJAS</a:t>
            </a:r>
          </a:p>
          <a:p>
            <a:r>
              <a:rPr lang="es-ES" sz="2400" dirty="0" smtClean="0"/>
              <a:t>buena habilidad de operar bajo condiciones severas del canal</a:t>
            </a:r>
          </a:p>
          <a:p>
            <a:r>
              <a:rPr lang="es-ES" sz="2400" dirty="0" smtClean="0"/>
              <a:t>ecualización simplificada</a:t>
            </a:r>
          </a:p>
          <a:p>
            <a:r>
              <a:rPr lang="es-ES" sz="2400" dirty="0" smtClean="0"/>
              <a:t>robustez contra interferencia </a:t>
            </a:r>
            <a:r>
              <a:rPr lang="es-ES" sz="2400" dirty="0" err="1" smtClean="0"/>
              <a:t>co</a:t>
            </a:r>
            <a:r>
              <a:rPr lang="es-ES" sz="2400" dirty="0" smtClean="0"/>
              <a:t>-canal</a:t>
            </a:r>
          </a:p>
          <a:p>
            <a:r>
              <a:rPr lang="es-ES" sz="2400" dirty="0" smtClean="0"/>
              <a:t>alta eficiencia espectral y de implementación al utilizar la FFT</a:t>
            </a:r>
          </a:p>
          <a:p>
            <a:r>
              <a:rPr lang="es-ES" sz="2400" dirty="0" smtClean="0"/>
              <a:t>baja sensibilidad a errores de sincronización en el tiempo</a:t>
            </a:r>
          </a:p>
          <a:p>
            <a:endParaRPr lang="es-ES" sz="2400" dirty="0" smtClean="0"/>
          </a:p>
          <a:p>
            <a:pPr>
              <a:buNone/>
            </a:pPr>
            <a:r>
              <a:rPr lang="es-ES" sz="2400" dirty="0" smtClean="0"/>
              <a:t>DESVENTAJAS</a:t>
            </a:r>
          </a:p>
          <a:p>
            <a:r>
              <a:rPr lang="es-ES" sz="2400" dirty="0" smtClean="0"/>
              <a:t>desempeño reducido por longitud de intervalo de guarda inadecuado</a:t>
            </a:r>
          </a:p>
          <a:p>
            <a:r>
              <a:rPr lang="es-ES" sz="2400" dirty="0" smtClean="0"/>
              <a:t>sensibilidad causada por el efecto </a:t>
            </a:r>
            <a:r>
              <a:rPr lang="es-ES" sz="2400" dirty="0" err="1" smtClean="0"/>
              <a:t>Doppler</a:t>
            </a:r>
            <a:endParaRPr lang="es-ES" sz="2400" dirty="0" smtClean="0"/>
          </a:p>
          <a:p>
            <a:r>
              <a:rPr lang="es-ES" sz="2400" dirty="0" smtClean="0"/>
              <a:t>sensibilidad a problemas de sincronización por frecuencia </a:t>
            </a:r>
          </a:p>
          <a:p>
            <a:r>
              <a:rPr lang="es-ES" sz="2400" dirty="0" smtClean="0"/>
              <a:t>ineficiente consumo de potencia</a:t>
            </a:r>
            <a:endParaRPr lang="en-US" sz="2400" dirty="0"/>
          </a:p>
        </p:txBody>
      </p:sp>
      <p:sp>
        <p:nvSpPr>
          <p:cNvPr id="4" name="1 Título"/>
          <p:cNvSpPr>
            <a:spLocks noGrp="1"/>
          </p:cNvSpPr>
          <p:nvPr>
            <p:ph type="title"/>
          </p:nvPr>
        </p:nvSpPr>
        <p:spPr>
          <a:xfrm>
            <a:off x="457200" y="609600"/>
            <a:ext cx="8229600" cy="1066800"/>
          </a:xfrm>
        </p:spPr>
        <p:txBody>
          <a:bodyPr/>
          <a:lstStyle/>
          <a:p>
            <a:r>
              <a:rPr lang="es-ES" dirty="0" smtClean="0"/>
              <a:t>CONCEPTOS GENERALES  - OFDM</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CONCEPTOS GENERALES  - OFDM</a:t>
            </a:r>
            <a:endParaRPr lang="es-ES" dirty="0"/>
          </a:p>
        </p:txBody>
      </p:sp>
      <p:sp>
        <p:nvSpPr>
          <p:cNvPr id="3" name="2 Marcador de contenido"/>
          <p:cNvSpPr>
            <a:spLocks noGrp="1"/>
          </p:cNvSpPr>
          <p:nvPr>
            <p:ph idx="1"/>
          </p:nvPr>
        </p:nvSpPr>
        <p:spPr/>
        <p:txBody>
          <a:bodyPr/>
          <a:lstStyle/>
          <a:p>
            <a:r>
              <a:rPr lang="es-EC" dirty="0" err="1" smtClean="0"/>
              <a:t>Multiplexación</a:t>
            </a:r>
            <a:r>
              <a:rPr lang="es-EC" dirty="0" smtClean="0"/>
              <a:t> Ortogonal por División de Frecuencia</a:t>
            </a:r>
            <a:endParaRPr lang="es-ES" dirty="0"/>
          </a:p>
        </p:txBody>
      </p:sp>
      <p:pic>
        <p:nvPicPr>
          <p:cNvPr id="1026" name="Picture 2"/>
          <p:cNvPicPr>
            <a:picLocks noChangeAspect="1" noChangeArrowheads="1"/>
          </p:cNvPicPr>
          <p:nvPr/>
        </p:nvPicPr>
        <p:blipFill>
          <a:blip r:embed="rId2" cstate="print"/>
          <a:srcRect l="2849" t="27463" b="27920"/>
          <a:stretch>
            <a:fillRect/>
          </a:stretch>
        </p:blipFill>
        <p:spPr bwMode="auto">
          <a:xfrm>
            <a:off x="1981200" y="3657600"/>
            <a:ext cx="5410200" cy="1752336"/>
          </a:xfrm>
          <a:prstGeom prst="rect">
            <a:avLst/>
          </a:prstGeom>
          <a:noFill/>
          <a:ln w="9525">
            <a:noFill/>
            <a:miter lim="800000"/>
            <a:headEnd/>
            <a:tailEnd/>
          </a:ln>
          <a:effectLst/>
        </p:spPr>
      </p:pic>
      <p:sp>
        <p:nvSpPr>
          <p:cNvPr id="6" name="TextBox 5"/>
          <p:cNvSpPr txBox="1"/>
          <p:nvPr/>
        </p:nvSpPr>
        <p:spPr>
          <a:xfrm>
            <a:off x="1447800" y="3657600"/>
            <a:ext cx="553998" cy="1477328"/>
          </a:xfrm>
          <a:prstGeom prst="rect">
            <a:avLst/>
          </a:prstGeom>
          <a:noFill/>
        </p:spPr>
        <p:txBody>
          <a:bodyPr vert="vert270" wrap="square" rtlCol="0">
            <a:spAutoFit/>
          </a:bodyPr>
          <a:lstStyle/>
          <a:p>
            <a:r>
              <a:rPr lang="es-EC" sz="2400" dirty="0" err="1" smtClean="0"/>
              <a:t>Amplitude</a:t>
            </a:r>
            <a:endParaRPr lang="en-US" sz="2400" dirty="0"/>
          </a:p>
        </p:txBody>
      </p:sp>
      <p:sp>
        <p:nvSpPr>
          <p:cNvPr id="7" name="TextBox 6"/>
          <p:cNvSpPr txBox="1"/>
          <p:nvPr/>
        </p:nvSpPr>
        <p:spPr>
          <a:xfrm>
            <a:off x="3581400" y="5562600"/>
            <a:ext cx="1828800" cy="461665"/>
          </a:xfrm>
          <a:prstGeom prst="rect">
            <a:avLst/>
          </a:prstGeom>
          <a:noFill/>
        </p:spPr>
        <p:txBody>
          <a:bodyPr vert="horz" wrap="square" rtlCol="0">
            <a:spAutoFit/>
          </a:bodyPr>
          <a:lstStyle/>
          <a:p>
            <a:r>
              <a:rPr lang="es-EC" sz="2400" dirty="0" smtClean="0"/>
              <a:t>Frecuencia</a:t>
            </a:r>
            <a:endParaRPr lang="en-US" sz="2400" dirty="0"/>
          </a:p>
        </p:txBody>
      </p:sp>
      <p:sp>
        <p:nvSpPr>
          <p:cNvPr id="9" name="TextBox 8"/>
          <p:cNvSpPr txBox="1"/>
          <p:nvPr/>
        </p:nvSpPr>
        <p:spPr>
          <a:xfrm>
            <a:off x="3048000" y="3048000"/>
            <a:ext cx="3124200" cy="461665"/>
          </a:xfrm>
          <a:prstGeom prst="rect">
            <a:avLst/>
          </a:prstGeom>
          <a:noFill/>
        </p:spPr>
        <p:txBody>
          <a:bodyPr vert="horz" wrap="square" rtlCol="0">
            <a:spAutoFit/>
          </a:bodyPr>
          <a:lstStyle/>
          <a:p>
            <a:pPr algn="ctr"/>
            <a:r>
              <a:rPr lang="es-EC" sz="2400" dirty="0" smtClean="0"/>
              <a:t>5 </a:t>
            </a:r>
            <a:r>
              <a:rPr lang="es-EC" sz="2400" dirty="0" err="1" smtClean="0"/>
              <a:t>Subportadoras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325112"/>
          </a:xfrm>
        </p:spPr>
        <p:txBody>
          <a:bodyPr>
            <a:normAutofit lnSpcReduction="10000"/>
          </a:bodyPr>
          <a:lstStyle/>
          <a:p>
            <a:r>
              <a:rPr lang="es-ES_tradnl" dirty="0" smtClean="0"/>
              <a:t>Es el ajuste de los parámetros de transmisión dependiendo de la percepción de las condiciones del canal por el cual se transmitirá</a:t>
            </a:r>
          </a:p>
          <a:p>
            <a:r>
              <a:rPr lang="es-ES_tradnl" dirty="0" smtClean="0"/>
              <a:t>Respuesta del sistema a los cambios de las condiciones</a:t>
            </a:r>
          </a:p>
          <a:p>
            <a:r>
              <a:rPr lang="es-ES_tradnl" dirty="0" smtClean="0"/>
              <a:t>Modulación adaptativa</a:t>
            </a:r>
          </a:p>
          <a:p>
            <a:pPr lvl="1"/>
            <a:endParaRPr lang="es-ES_tradnl" dirty="0" smtClean="0"/>
          </a:p>
          <a:p>
            <a:pPr lvl="1"/>
            <a:endParaRPr lang="es-ES_tradnl" dirty="0" smtClean="0"/>
          </a:p>
          <a:p>
            <a:pPr lvl="1"/>
            <a:endParaRPr lang="es-ES_tradnl" dirty="0" smtClean="0"/>
          </a:p>
          <a:p>
            <a:r>
              <a:rPr lang="es-ES_tradnl" dirty="0" smtClean="0"/>
              <a:t>FEC adaptativo</a:t>
            </a:r>
            <a:endParaRPr lang="en-US" dirty="0"/>
          </a:p>
        </p:txBody>
      </p:sp>
      <p:sp>
        <p:nvSpPr>
          <p:cNvPr id="4" name="1 Título"/>
          <p:cNvSpPr>
            <a:spLocks noGrp="1"/>
          </p:cNvSpPr>
          <p:nvPr>
            <p:ph type="title"/>
          </p:nvPr>
        </p:nvSpPr>
        <p:spPr>
          <a:xfrm>
            <a:off x="457200" y="685800"/>
            <a:ext cx="8229600" cy="1066800"/>
          </a:xfrm>
        </p:spPr>
        <p:txBody>
          <a:bodyPr>
            <a:normAutofit fontScale="90000"/>
          </a:bodyPr>
          <a:lstStyle/>
          <a:p>
            <a:r>
              <a:rPr lang="es-ES" dirty="0" smtClean="0"/>
              <a:t>CONCEPTOS GENERALES - Transmisión Adaptativa</a:t>
            </a:r>
            <a:endParaRPr lang="es-ES" dirty="0"/>
          </a:p>
        </p:txBody>
      </p:sp>
      <p:sp>
        <p:nvSpPr>
          <p:cNvPr id="5" name="TextBox 4"/>
          <p:cNvSpPr txBox="1"/>
          <p:nvPr/>
        </p:nvSpPr>
        <p:spPr>
          <a:xfrm>
            <a:off x="1600200" y="4177605"/>
            <a:ext cx="2209800" cy="1384995"/>
          </a:xfrm>
          <a:prstGeom prst="rect">
            <a:avLst/>
          </a:prstGeom>
          <a:noFill/>
        </p:spPr>
        <p:txBody>
          <a:bodyPr wrap="square" rtlCol="0">
            <a:spAutoFit/>
          </a:bodyPr>
          <a:lstStyle/>
          <a:p>
            <a:pPr lvl="1">
              <a:buFont typeface="Arial" pitchFamily="34" charset="0"/>
              <a:buChar char="•"/>
            </a:pPr>
            <a:r>
              <a:rPr lang="es-ES_tradnl" sz="2800" dirty="0" smtClean="0"/>
              <a:t>BPSK</a:t>
            </a:r>
          </a:p>
          <a:p>
            <a:pPr lvl="1">
              <a:buFont typeface="Arial" pitchFamily="34" charset="0"/>
              <a:buChar char="•"/>
            </a:pPr>
            <a:r>
              <a:rPr lang="es-ES_tradnl" sz="2800" dirty="0" smtClean="0"/>
              <a:t>QPSK</a:t>
            </a:r>
          </a:p>
          <a:p>
            <a:pPr lvl="1">
              <a:buFont typeface="Arial" pitchFamily="34" charset="0"/>
              <a:buChar char="•"/>
            </a:pPr>
            <a:r>
              <a:rPr lang="es-ES_tradnl" sz="2800" dirty="0" smtClean="0"/>
              <a:t>16QAM</a:t>
            </a:r>
            <a:endParaRPr lang="en-US" sz="2800" dirty="0"/>
          </a:p>
        </p:txBody>
      </p:sp>
      <p:sp>
        <p:nvSpPr>
          <p:cNvPr id="6" name="TextBox 5"/>
          <p:cNvSpPr txBox="1"/>
          <p:nvPr/>
        </p:nvSpPr>
        <p:spPr>
          <a:xfrm>
            <a:off x="3352800" y="4191000"/>
            <a:ext cx="2209800" cy="954107"/>
          </a:xfrm>
          <a:prstGeom prst="rect">
            <a:avLst/>
          </a:prstGeom>
          <a:noFill/>
        </p:spPr>
        <p:txBody>
          <a:bodyPr wrap="square" rtlCol="0">
            <a:spAutoFit/>
          </a:bodyPr>
          <a:lstStyle/>
          <a:p>
            <a:pPr lvl="1">
              <a:buFont typeface="Arial" pitchFamily="34" charset="0"/>
              <a:buChar char="•"/>
            </a:pPr>
            <a:r>
              <a:rPr lang="es-ES_tradnl" sz="2800" dirty="0" smtClean="0"/>
              <a:t>64QAM</a:t>
            </a:r>
          </a:p>
          <a:p>
            <a:pPr lvl="1">
              <a:buFont typeface="Arial" pitchFamily="34" charset="0"/>
              <a:buChar char="•"/>
            </a:pPr>
            <a:r>
              <a:rPr lang="es-ES_tradnl" sz="2800" dirty="0" smtClean="0"/>
              <a:t>256QAM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066800"/>
          </a:xfrm>
        </p:spPr>
        <p:txBody>
          <a:bodyPr>
            <a:normAutofit fontScale="90000"/>
          </a:bodyPr>
          <a:lstStyle/>
          <a:p>
            <a:r>
              <a:rPr lang="es-ES" dirty="0" smtClean="0"/>
              <a:t>CONCEPTOS GENERALES - Transmisión Adaptativa</a:t>
            </a:r>
            <a:endParaRPr lang="es-ES" dirty="0"/>
          </a:p>
        </p:txBody>
      </p:sp>
      <p:pic>
        <p:nvPicPr>
          <p:cNvPr id="26" name="Imagen 24"/>
          <p:cNvPicPr/>
          <p:nvPr/>
        </p:nvPicPr>
        <p:blipFill>
          <a:blip r:embed="rId2" cstate="print"/>
          <a:srcRect l="13727" t="9615" r="33512" b="31044"/>
          <a:stretch>
            <a:fillRect/>
          </a:stretch>
        </p:blipFill>
        <p:spPr bwMode="auto">
          <a:xfrm>
            <a:off x="865011" y="1600200"/>
            <a:ext cx="7364589"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CONCEPTOS GENERALES - Transmisión Adaptativa</a:t>
            </a:r>
            <a:endParaRPr lang="es-ES" dirty="0"/>
          </a:p>
        </p:txBody>
      </p:sp>
      <p:grpSp>
        <p:nvGrpSpPr>
          <p:cNvPr id="4" name="126 Grupo"/>
          <p:cNvGrpSpPr/>
          <p:nvPr/>
        </p:nvGrpSpPr>
        <p:grpSpPr>
          <a:xfrm>
            <a:off x="2209800" y="2514600"/>
            <a:ext cx="1500198" cy="1071570"/>
            <a:chOff x="2281147" y="37906440"/>
            <a:chExt cx="2714644" cy="1071570"/>
          </a:xfrm>
          <a:gradFill flip="none" rotWithShape="1">
            <a:gsLst>
              <a:gs pos="0">
                <a:srgbClr val="03D4A8"/>
              </a:gs>
              <a:gs pos="25000">
                <a:srgbClr val="21D6E0"/>
              </a:gs>
              <a:gs pos="75000">
                <a:srgbClr val="0087E6"/>
              </a:gs>
              <a:gs pos="100000">
                <a:srgbClr val="005CBF"/>
              </a:gs>
            </a:gsLst>
            <a:lin ang="2700000" scaled="1"/>
            <a:tileRect/>
          </a:gradFill>
        </p:grpSpPr>
        <p:sp>
          <p:nvSpPr>
            <p:cNvPr id="5" name="121 Cubo"/>
            <p:cNvSpPr/>
            <p:nvPr/>
          </p:nvSpPr>
          <p:spPr bwMode="auto">
            <a:xfrm>
              <a:off x="2281147" y="38406506"/>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RX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124 Cubo"/>
            <p:cNvSpPr/>
            <p:nvPr/>
          </p:nvSpPr>
          <p:spPr bwMode="auto">
            <a:xfrm>
              <a:off x="2281147" y="37906440"/>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TX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7" name="147 Conector recto de flecha"/>
          <p:cNvCxnSpPr/>
          <p:nvPr/>
        </p:nvCxnSpPr>
        <p:spPr bwMode="auto">
          <a:xfrm>
            <a:off x="3643321" y="2833691"/>
            <a:ext cx="1709751" cy="5000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168 Conector recto de flecha"/>
          <p:cNvCxnSpPr>
            <a:stCxn id="16" idx="4"/>
            <a:endCxn id="18" idx="2"/>
          </p:cNvCxnSpPr>
          <p:nvPr/>
        </p:nvCxnSpPr>
        <p:spPr bwMode="auto">
          <a:xfrm>
            <a:off x="3643321" y="5197639"/>
            <a:ext cx="1781189" cy="4983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188 CuadroTexto"/>
          <p:cNvSpPr txBox="1"/>
          <p:nvPr/>
        </p:nvSpPr>
        <p:spPr>
          <a:xfrm>
            <a:off x="6924709" y="3014666"/>
            <a:ext cx="1838292" cy="707886"/>
          </a:xfrm>
          <a:prstGeom prst="rect">
            <a:avLst/>
          </a:prstGeom>
          <a:noFill/>
        </p:spPr>
        <p:txBody>
          <a:bodyPr wrap="square" rtlCol="0">
            <a:spAutoFit/>
          </a:bodyPr>
          <a:lstStyle/>
          <a:p>
            <a:pPr algn="ctr"/>
            <a:r>
              <a:rPr lang="es-ES" sz="2000" dirty="0" smtClean="0"/>
              <a:t>1era Estimación del Canal</a:t>
            </a:r>
            <a:endParaRPr lang="es-ES" sz="2000" dirty="0"/>
          </a:p>
        </p:txBody>
      </p:sp>
      <p:grpSp>
        <p:nvGrpSpPr>
          <p:cNvPr id="11" name="189 Grupo"/>
          <p:cNvGrpSpPr/>
          <p:nvPr/>
        </p:nvGrpSpPr>
        <p:grpSpPr>
          <a:xfrm>
            <a:off x="5353072" y="2514600"/>
            <a:ext cx="1500198" cy="1071570"/>
            <a:chOff x="2281147" y="37906440"/>
            <a:chExt cx="2714644" cy="1071570"/>
          </a:xfrm>
          <a:gradFill flip="none" rotWithShape="1">
            <a:gsLst>
              <a:gs pos="0">
                <a:srgbClr val="03D4A8"/>
              </a:gs>
              <a:gs pos="25000">
                <a:srgbClr val="21D6E0"/>
              </a:gs>
              <a:gs pos="75000">
                <a:srgbClr val="0087E6"/>
              </a:gs>
              <a:gs pos="100000">
                <a:srgbClr val="005CBF"/>
              </a:gs>
            </a:gsLst>
            <a:lin ang="2700000" scaled="1"/>
            <a:tileRect/>
          </a:gradFill>
        </p:grpSpPr>
        <p:sp>
          <p:nvSpPr>
            <p:cNvPr id="12" name="190 Cubo"/>
            <p:cNvSpPr/>
            <p:nvPr/>
          </p:nvSpPr>
          <p:spPr bwMode="auto">
            <a:xfrm>
              <a:off x="2281147" y="38406506"/>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RX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91 Cubo"/>
            <p:cNvSpPr/>
            <p:nvPr/>
          </p:nvSpPr>
          <p:spPr bwMode="auto">
            <a:xfrm>
              <a:off x="2281147" y="37906440"/>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TX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4" name="193 Grupo"/>
          <p:cNvGrpSpPr/>
          <p:nvPr/>
        </p:nvGrpSpPr>
        <p:grpSpPr>
          <a:xfrm>
            <a:off x="2209800" y="4878548"/>
            <a:ext cx="1500198" cy="1071570"/>
            <a:chOff x="2281147" y="37906440"/>
            <a:chExt cx="2714644" cy="1071570"/>
          </a:xfrm>
          <a:gradFill flip="none" rotWithShape="1">
            <a:gsLst>
              <a:gs pos="0">
                <a:srgbClr val="03D4A8"/>
              </a:gs>
              <a:gs pos="25000">
                <a:srgbClr val="21D6E0"/>
              </a:gs>
              <a:gs pos="75000">
                <a:srgbClr val="0087E6"/>
              </a:gs>
              <a:gs pos="100000">
                <a:srgbClr val="005CBF"/>
              </a:gs>
            </a:gsLst>
            <a:lin ang="2700000" scaled="1"/>
            <a:tileRect/>
          </a:gradFill>
        </p:grpSpPr>
        <p:sp>
          <p:nvSpPr>
            <p:cNvPr id="15" name="194 Cubo"/>
            <p:cNvSpPr/>
            <p:nvPr/>
          </p:nvSpPr>
          <p:spPr bwMode="auto">
            <a:xfrm>
              <a:off x="2281147" y="38406506"/>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RX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195 Cubo"/>
            <p:cNvSpPr/>
            <p:nvPr/>
          </p:nvSpPr>
          <p:spPr bwMode="auto">
            <a:xfrm>
              <a:off x="2281147" y="37906440"/>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TX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196 Grupo"/>
          <p:cNvGrpSpPr/>
          <p:nvPr/>
        </p:nvGrpSpPr>
        <p:grpSpPr>
          <a:xfrm>
            <a:off x="5424510" y="4876800"/>
            <a:ext cx="1500198" cy="1071570"/>
            <a:chOff x="2281147" y="37906440"/>
            <a:chExt cx="2714644" cy="1071570"/>
          </a:xfrm>
          <a:gradFill flip="none" rotWithShape="1">
            <a:gsLst>
              <a:gs pos="0">
                <a:srgbClr val="03D4A8"/>
              </a:gs>
              <a:gs pos="25000">
                <a:srgbClr val="21D6E0"/>
              </a:gs>
              <a:gs pos="75000">
                <a:srgbClr val="0087E6"/>
              </a:gs>
              <a:gs pos="100000">
                <a:srgbClr val="005CBF"/>
              </a:gs>
            </a:gsLst>
            <a:lin ang="2700000" scaled="1"/>
            <a:tileRect/>
          </a:gradFill>
        </p:grpSpPr>
        <p:sp>
          <p:nvSpPr>
            <p:cNvPr id="18" name="197 Cubo"/>
            <p:cNvSpPr/>
            <p:nvPr/>
          </p:nvSpPr>
          <p:spPr bwMode="auto">
            <a:xfrm>
              <a:off x="2281147" y="38406506"/>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RX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198 Cubo"/>
            <p:cNvSpPr/>
            <p:nvPr/>
          </p:nvSpPr>
          <p:spPr bwMode="auto">
            <a:xfrm>
              <a:off x="2281147" y="37906440"/>
              <a:ext cx="2714644" cy="571504"/>
            </a:xfrm>
            <a:prstGeom prst="cube">
              <a:avLst>
                <a:gd name="adj" fmla="val 11667"/>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660775"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Arial" pitchFamily="34" charset="0"/>
                  <a:cs typeface="Arial" pitchFamily="34" charset="0"/>
                </a:rPr>
                <a:t>TX</a:t>
              </a:r>
              <a:endParaRPr kumimoji="0" lang="es-ES" sz="7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 name="515 CuadroTexto"/>
          <p:cNvSpPr txBox="1"/>
          <p:nvPr/>
        </p:nvSpPr>
        <p:spPr>
          <a:xfrm>
            <a:off x="533400" y="2819400"/>
            <a:ext cx="1524000" cy="707886"/>
          </a:xfrm>
          <a:prstGeom prst="rect">
            <a:avLst/>
          </a:prstGeom>
          <a:noFill/>
        </p:spPr>
        <p:txBody>
          <a:bodyPr vert="horz" wrap="square" rtlCol="0">
            <a:spAutoFit/>
          </a:bodyPr>
          <a:lstStyle/>
          <a:p>
            <a:pPr algn="ctr"/>
            <a:r>
              <a:rPr lang="es-ES" sz="2000" dirty="0" smtClean="0"/>
              <a:t>Intervalo de Tiempo1</a:t>
            </a:r>
            <a:endParaRPr lang="es-ES" sz="2000" dirty="0"/>
          </a:p>
        </p:txBody>
      </p:sp>
      <p:sp>
        <p:nvSpPr>
          <p:cNvPr id="23" name="517 CuadroTexto"/>
          <p:cNvSpPr txBox="1"/>
          <p:nvPr/>
        </p:nvSpPr>
        <p:spPr>
          <a:xfrm>
            <a:off x="4438664" y="4549914"/>
            <a:ext cx="2114536" cy="707886"/>
          </a:xfrm>
          <a:prstGeom prst="rect">
            <a:avLst/>
          </a:prstGeom>
          <a:noFill/>
        </p:spPr>
        <p:txBody>
          <a:bodyPr wrap="square" rtlCol="0">
            <a:spAutoFit/>
          </a:bodyPr>
          <a:lstStyle/>
          <a:p>
            <a:r>
              <a:rPr lang="es-ES" sz="2000" dirty="0" smtClean="0"/>
              <a:t>1era Señalización de Canal</a:t>
            </a:r>
            <a:endParaRPr lang="es-ES" sz="2000" dirty="0"/>
          </a:p>
        </p:txBody>
      </p:sp>
      <p:sp>
        <p:nvSpPr>
          <p:cNvPr id="24" name="515 CuadroTexto"/>
          <p:cNvSpPr txBox="1"/>
          <p:nvPr/>
        </p:nvSpPr>
        <p:spPr>
          <a:xfrm>
            <a:off x="533400" y="5029200"/>
            <a:ext cx="1524000" cy="707886"/>
          </a:xfrm>
          <a:prstGeom prst="rect">
            <a:avLst/>
          </a:prstGeom>
          <a:noFill/>
        </p:spPr>
        <p:txBody>
          <a:bodyPr vert="horz" wrap="square" rtlCol="0">
            <a:spAutoFit/>
          </a:bodyPr>
          <a:lstStyle/>
          <a:p>
            <a:pPr algn="ctr"/>
            <a:r>
              <a:rPr lang="es-ES" sz="2000" dirty="0" smtClean="0"/>
              <a:t>Intervalo de Tiempo2</a:t>
            </a:r>
            <a:endParaRPr lang="es-ES" sz="2000" dirty="0"/>
          </a:p>
        </p:txBody>
      </p:sp>
      <p:cxnSp>
        <p:nvCxnSpPr>
          <p:cNvPr id="25" name="169 Conector recto de flecha"/>
          <p:cNvCxnSpPr>
            <a:stCxn id="19" idx="2"/>
            <a:endCxn id="15" idx="4"/>
          </p:cNvCxnSpPr>
          <p:nvPr/>
        </p:nvCxnSpPr>
        <p:spPr bwMode="auto">
          <a:xfrm rot="10800000" flipV="1">
            <a:off x="3643322" y="5195891"/>
            <a:ext cx="1781189" cy="5018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188 CuadroTexto"/>
          <p:cNvSpPr txBox="1"/>
          <p:nvPr/>
        </p:nvSpPr>
        <p:spPr>
          <a:xfrm>
            <a:off x="7010400" y="5311914"/>
            <a:ext cx="1828800" cy="707886"/>
          </a:xfrm>
          <a:prstGeom prst="rect">
            <a:avLst/>
          </a:prstGeom>
          <a:noFill/>
        </p:spPr>
        <p:txBody>
          <a:bodyPr wrap="square" rtlCol="0">
            <a:spAutoFit/>
          </a:bodyPr>
          <a:lstStyle/>
          <a:p>
            <a:pPr algn="ctr"/>
            <a:r>
              <a:rPr lang="es-ES" sz="2000" dirty="0" smtClean="0"/>
              <a:t>2da Estimación del Canal</a:t>
            </a:r>
            <a:endParaRPr lang="es-E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7314</TotalTime>
  <Words>2401</Words>
  <Application>Microsoft Office PowerPoint</Application>
  <PresentationFormat>Presentación en pantalla (4:3)</PresentationFormat>
  <Paragraphs>301</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Urban</vt:lpstr>
      <vt:lpstr>“Diseño e Implementación en FPGA de un Módulo de Transmisión Adaptativa para mejorar la eficiencia de un Sistema OFDM”   INFORME DE PROYECTO DE GRADUACIÓN </vt:lpstr>
      <vt:lpstr>RESUMEN</vt:lpstr>
      <vt:lpstr>ESTRUCTURA</vt:lpstr>
      <vt:lpstr>CONCEPTOS GENERALES  - OFDM</vt:lpstr>
      <vt:lpstr>CONCEPTOS GENERALES  - OFDM</vt:lpstr>
      <vt:lpstr>CONCEPTOS GENERALES  - OFDM</vt:lpstr>
      <vt:lpstr>CONCEPTOS GENERALES - Transmisión Adaptativa</vt:lpstr>
      <vt:lpstr>CONCEPTOS GENERALES - Transmisión Adaptativa</vt:lpstr>
      <vt:lpstr>CONCEPTOS GENERALES - Transmisión Adaptativa</vt:lpstr>
      <vt:lpstr>CONCEPTOS GENERALES  - Estándar IEEE 802.16</vt:lpstr>
      <vt:lpstr>DISEÑO DE MÓDULO DE TRANSMISIÓN ADAPTIVA - Modelo Propuesto</vt:lpstr>
      <vt:lpstr>DISEÑO DE MODULO DE TRANSMISIÓN ADAPTIVA - Diagrama de Bloques</vt:lpstr>
      <vt:lpstr>DISEÑO DE MODULO DE TRANSMISIÓN ADAPTIVA  - Selección de Tipo de Modulación</vt:lpstr>
      <vt:lpstr>DISEÑO DE MODULO DE TRANSMISIÓN ADAPTIVA  - Hardware y Software Utilizado</vt:lpstr>
      <vt:lpstr>DISEÑO BASADO EN MODELO</vt:lpstr>
      <vt:lpstr>DISEÑO BASADO EN MODELO - Diseño del Módulo de Estimación de Ruido </vt:lpstr>
      <vt:lpstr>DISEÑO BASADO EN MODELO - Diseño del Módulo de Estimación de Ruido </vt:lpstr>
      <vt:lpstr>DISEÑO BASADO EN MODELO - Diseño del Módulo de Selección de Tipo de Modulación Bloques </vt:lpstr>
      <vt:lpstr>DISEÑO BASADO EN MODELO - Generación Automática de Hardware </vt:lpstr>
      <vt:lpstr>DISEÑO BASADO EN MODELO – Co-Simulación de Hardware </vt:lpstr>
      <vt:lpstr>DISEÑO BASADO EN MODELO – Co-Simulación de Hardware </vt:lpstr>
      <vt:lpstr>DISEÑO BASADO EN MODELO – Diseño de Pruebas </vt:lpstr>
      <vt:lpstr>ANÁLISIS COMPARATIVO</vt:lpstr>
      <vt:lpstr>ANÁLISIS COMPARATIVO</vt:lpstr>
      <vt:lpstr>ANÁLISIS COMPARATIVO </vt:lpstr>
      <vt:lpstr>ANÁLISIS COMPARATIVO – Comparar BER vs. SNR </vt:lpstr>
      <vt:lpstr>ANÁLISIS COMPARATIVO – Comparar BER vs. SNR </vt:lpstr>
      <vt:lpstr>ANÁLISIS COMPARATIVO – Comparar BER vs. SNR </vt:lpstr>
      <vt:lpstr>ANÁLISIS COMPARATIVO – Comparar BER vs. SNR </vt:lpstr>
      <vt:lpstr>ANÁLISIS COMPARATIVO – Comparar BER vs. SNR </vt:lpstr>
      <vt:lpstr>ANÁLISIS COMPARATIVO - Comparar Esquema Sin Modulación Adaptativa vs. Esquema con Modulación Adaptativa </vt:lpstr>
      <vt:lpstr>ANÁLISIS COMPARATIVO - Comparar Esquema Sin Modulación Adaptativa vs. Esquema con Modulación Adaptativa </vt:lpstr>
      <vt:lpstr>ANÁLISIS COMPARATIVO - Comparar Esquema Sin Modulación Adaptativa vs. Esquema con Modulación Adaptativa </vt:lpstr>
      <vt:lpstr>ANÁLISIS COMPARATIVO - Comparar Esquema Sin Modulación Adaptativa vs. Esquema con Modulación Adaptativa </vt:lpstr>
      <vt:lpstr>ANÁLISIS COMPARATIVO - Comparar Esquema Sin Modulación Adaptativa vs. Esquema con Modulación Adaptativa </vt:lpstr>
      <vt:lpstr>ANÁLISIS COMPARATIVO - Comparar Esquema Sin Modulación Adaptativa vs. Esquema con Modulación Adaptativa </vt:lpstr>
      <vt:lpstr>CONCLUSIONES</vt:lpstr>
      <vt:lpstr>CONCLUSIONES</vt:lpstr>
      <vt:lpstr>CONCLUSIONES</vt:lpstr>
      <vt:lpstr>RECOMENDACIONES</vt:lpstr>
      <vt:lpstr>RECOMENDACIONES</vt:lpstr>
      <vt:lpstr>RECOMENDACIONES</vt:lpstr>
      <vt:lpstr>GRACIAS!</vt:lpstr>
    </vt:vector>
  </TitlesOfParts>
  <Company>VLIR-ESPOL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en FPGA de un Módulo de Transmisión Adaptativa para mejorar la eficiencia de un Sistema OFDM”   INFORME DE PROYECTO DE GRADUACIÓN </dc:title>
  <dc:creator>Ma. Isabel Mera</dc:creator>
  <cp:lastModifiedBy>Ma. Isabel Mera</cp:lastModifiedBy>
  <cp:revision>186</cp:revision>
  <dcterms:created xsi:type="dcterms:W3CDTF">2010-01-04T21:50:48Z</dcterms:created>
  <dcterms:modified xsi:type="dcterms:W3CDTF">2010-01-20T20:28:12Z</dcterms:modified>
</cp:coreProperties>
</file>