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4104" r:id="rId2"/>
  </p:sldMasterIdLst>
  <p:notesMasterIdLst>
    <p:notesMasterId r:id="rId58"/>
  </p:notesMasterIdLst>
  <p:sldIdLst>
    <p:sldId id="256" r:id="rId3"/>
    <p:sldId id="257" r:id="rId4"/>
    <p:sldId id="262" r:id="rId5"/>
    <p:sldId id="263" r:id="rId6"/>
    <p:sldId id="285" r:id="rId7"/>
    <p:sldId id="286" r:id="rId8"/>
    <p:sldId id="287" r:id="rId9"/>
    <p:sldId id="292" r:id="rId10"/>
    <p:sldId id="267" r:id="rId11"/>
    <p:sldId id="276" r:id="rId12"/>
    <p:sldId id="277" r:id="rId13"/>
    <p:sldId id="279" r:id="rId14"/>
    <p:sldId id="281" r:id="rId15"/>
    <p:sldId id="284" r:id="rId16"/>
    <p:sldId id="282" r:id="rId17"/>
    <p:sldId id="288" r:id="rId18"/>
    <p:sldId id="289" r:id="rId19"/>
    <p:sldId id="290" r:id="rId20"/>
    <p:sldId id="291" r:id="rId21"/>
    <p:sldId id="294" r:id="rId22"/>
    <p:sldId id="295" r:id="rId23"/>
    <p:sldId id="297" r:id="rId24"/>
    <p:sldId id="298" r:id="rId25"/>
    <p:sldId id="299" r:id="rId26"/>
    <p:sldId id="300" r:id="rId27"/>
    <p:sldId id="301" r:id="rId28"/>
    <p:sldId id="302" r:id="rId29"/>
    <p:sldId id="303" r:id="rId30"/>
    <p:sldId id="304" r:id="rId31"/>
    <p:sldId id="305" r:id="rId32"/>
    <p:sldId id="306"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451"/>
    <a:srgbClr val="FCC6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03" autoAdjust="0"/>
    <p:restoredTop sz="87627" autoAdjust="0"/>
  </p:normalViewPr>
  <p:slideViewPr>
    <p:cSldViewPr>
      <p:cViewPr varScale="1">
        <p:scale>
          <a:sx n="88" d="100"/>
          <a:sy n="88" d="100"/>
        </p:scale>
        <p:origin x="-5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D0A032-B25F-4BED-B682-0D5E1EF12AAD}" type="datetimeFigureOut">
              <a:rPr lang="es-ES"/>
              <a:pPr>
                <a:defRPr/>
              </a:pPr>
              <a:t>30/06/2010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79628CE-2370-44E0-9436-8660D4C26942}"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198B8F-647E-4DF5-93A5-51EEC5899D79}" type="slidenum">
              <a:rPr lang="es-ES" smtClean="0"/>
              <a:pPr/>
              <a:t>2</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La demanda dependerá de: </a:t>
            </a:r>
            <a:r>
              <a:rPr lang="es-ES_tradnl" smtClean="0"/>
              <a:t>precio de la materia prima(variar ya sea por cambios en el mercado, inflación, problemas climáticos), insumos usados, </a:t>
            </a:r>
            <a:endParaRPr lang="es-ES" smtClean="0"/>
          </a:p>
        </p:txBody>
      </p:sp>
      <p:sp>
        <p:nvSpPr>
          <p:cNvPr id="727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2D1DF2-B55F-4FC7-A8E6-5DC8E52CAF40}" type="slidenum">
              <a:rPr lang="es-ES" smtClean="0"/>
              <a:pPr/>
              <a:t>10</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Pero aun inalcansables para familias de bajos recursos</a:t>
            </a:r>
          </a:p>
          <a:p>
            <a:pPr eaLnBrk="1" hangingPunct="1">
              <a:spcBef>
                <a:spcPct val="0"/>
              </a:spcBef>
            </a:pPr>
            <a:r>
              <a:rPr lang="es-ES" smtClean="0"/>
              <a:t>Demanda aumenta año a año</a:t>
            </a:r>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07F766-FD1F-4FC1-9046-32D1A59A92A2}" type="slidenum">
              <a:rPr lang="es-ES" smtClean="0"/>
              <a:pPr/>
              <a:t>11</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a:p>
            <a:pPr eaLnBrk="1" hangingPunct="1">
              <a:spcBef>
                <a:spcPct val="0"/>
              </a:spcBef>
            </a:pPr>
            <a:endParaRPr lang="es-ES"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A84F08-BE14-4DE6-92A4-EE54B6AC3D2B}" type="slidenum">
              <a:rPr lang="es-ES" smtClean="0"/>
              <a:pPr/>
              <a:t>12</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757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D1327C-A669-46CD-8C71-F5D1631D9157}" type="slidenum">
              <a:rPr lang="es-ES" smtClean="0"/>
              <a:pPr/>
              <a:t>19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6" name="29 Marcador de fecha"/>
          <p:cNvSpPr>
            <a:spLocks noGrp="1"/>
          </p:cNvSpPr>
          <p:nvPr>
            <p:ph type="dt" sz="half" idx="10"/>
          </p:nvPr>
        </p:nvSpPr>
        <p:spPr/>
        <p:txBody>
          <a:bodyPr/>
          <a:lstStyle>
            <a:lvl1pPr>
              <a:defRPr/>
            </a:lvl1pPr>
          </a:lstStyle>
          <a:p>
            <a:pPr>
              <a:defRPr/>
            </a:pPr>
            <a:fld id="{E7987A4F-1D5A-4233-AEFD-7AC20D986CDE}" type="datetimeFigureOut">
              <a:rPr lang="es-ES"/>
              <a:pPr>
                <a:defRPr/>
              </a:pPr>
              <a:t>30/06/2010</a:t>
            </a:fld>
            <a:endParaRPr lang="es-ES"/>
          </a:p>
        </p:txBody>
      </p:sp>
      <p:sp>
        <p:nvSpPr>
          <p:cNvPr id="7" name="18 Marcador de pie de página"/>
          <p:cNvSpPr>
            <a:spLocks noGrp="1"/>
          </p:cNvSpPr>
          <p:nvPr>
            <p:ph type="ftr" sz="quarter" idx="11"/>
          </p:nvPr>
        </p:nvSpPr>
        <p:spPr/>
        <p:txBody>
          <a:bodyPr/>
          <a:lstStyle>
            <a:lvl1pPr>
              <a:defRPr/>
            </a:lvl1pPr>
          </a:lstStyle>
          <a:p>
            <a:pPr>
              <a:defRPr/>
            </a:pPr>
            <a:endParaRPr lang="es-ES"/>
          </a:p>
        </p:txBody>
      </p:sp>
      <p:sp>
        <p:nvSpPr>
          <p:cNvPr id="8" name="26 Marcador de número de diapositiva"/>
          <p:cNvSpPr>
            <a:spLocks noGrp="1"/>
          </p:cNvSpPr>
          <p:nvPr>
            <p:ph type="sldNum" sz="quarter" idx="12"/>
          </p:nvPr>
        </p:nvSpPr>
        <p:spPr/>
        <p:txBody>
          <a:bodyPr/>
          <a:lstStyle>
            <a:lvl1pPr>
              <a:defRPr/>
            </a:lvl1pPr>
          </a:lstStyle>
          <a:p>
            <a:pPr>
              <a:defRPr/>
            </a:pPr>
            <a:fld id="{2B391E2F-B902-4AC4-AE6B-A7E929BE56AF}"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1693CBE-F6D0-4C7D-8289-E03ADFC85895}" type="datetimeFigureOut">
              <a:rPr lang="es-ES"/>
              <a:pPr>
                <a:defRPr/>
              </a:pPr>
              <a:t>30/06/2010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85C27089-F04D-4870-B1D0-2ED31AD1A1D4}"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64C3EF7-7885-484B-BE96-D7C288ADAB8F}" type="datetimeFigureOut">
              <a:rPr lang="es-ES"/>
              <a:pPr>
                <a:defRPr/>
              </a:pPr>
              <a:t>30/06/2010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FC205F0-86E4-441D-ACD8-6E1BF310AF73}"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fld id="{74D29C76-F43E-4D44-AD83-0D2D75C91C32}" type="datetimeFigureOut">
              <a:rPr lang="es-ES"/>
              <a:pPr>
                <a:defRPr/>
              </a:pPr>
              <a:t>30/06/2010</a:t>
            </a:fld>
            <a:endParaRPr lang="es-ES"/>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FFD004E5-B741-44A4-A89B-D0872CCFDDE6}"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fld id="{B53E000A-32E6-4D29-A2EC-55A56011E055}" type="datetimeFigureOut">
              <a:rPr lang="es-ES"/>
              <a:pPr>
                <a:defRPr/>
              </a:pPr>
              <a:t>30/06/2010</a:t>
            </a:fld>
            <a:endParaRPr lang="es-ES"/>
          </a:p>
        </p:txBody>
      </p:sp>
      <p:sp>
        <p:nvSpPr>
          <p:cNvPr id="5" name="8 Marcador de número de diapositiva"/>
          <p:cNvSpPr>
            <a:spLocks noGrp="1"/>
          </p:cNvSpPr>
          <p:nvPr>
            <p:ph type="sldNum" sz="quarter" idx="11"/>
          </p:nvPr>
        </p:nvSpPr>
        <p:spPr/>
        <p:txBody>
          <a:bodyPr rtlCol="0"/>
          <a:lstStyle>
            <a:lvl1pPr>
              <a:defRPr/>
            </a:lvl1pPr>
          </a:lstStyle>
          <a:p>
            <a:pPr>
              <a:defRPr/>
            </a:pPr>
            <a:fld id="{319EEA72-79DB-4C34-9A6A-D78520C98477}" type="slidenum">
              <a:rPr lang="es-ES"/>
              <a:pPr>
                <a:defRPr/>
              </a:pPr>
              <a:t>‹Nº›</a:t>
            </a:fld>
            <a:endParaRPr lang="es-ES"/>
          </a:p>
        </p:txBody>
      </p:sp>
      <p:sp>
        <p:nvSpPr>
          <p:cNvPr id="6" name="9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fld id="{41AA3201-AEE2-4EC1-B652-FE929A12E2FD}" type="datetimeFigureOut">
              <a:rPr lang="es-ES"/>
              <a:pPr>
                <a:defRPr/>
              </a:pPr>
              <a:t>30/06/2010</a:t>
            </a:fld>
            <a:endParaRPr lang="es-ES"/>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EAF3C8C9-901F-4B3C-871D-3572664CF566}"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1C91C6BC-AF17-420D-921E-D603EC9CA725}" type="datetimeFigureOut">
              <a:rPr lang="es-ES"/>
              <a:pPr>
                <a:defRPr/>
              </a:pPr>
              <a:t>30/06/2010</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3E3E9C00-6CA4-4720-89BD-810D9BA2228B}"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fld id="{F7065696-DA66-4F4D-9B70-FB3478FEFFA3}" type="datetimeFigureOut">
              <a:rPr lang="es-ES"/>
              <a:pPr>
                <a:defRPr/>
              </a:pPr>
              <a:t>30/06/2010</a:t>
            </a:fld>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73E824CE-A87D-4AE8-A505-13F593DEB338}"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fld id="{6FFFDF31-16EA-45AA-AA71-15A08AABD80C}" type="datetimeFigureOut">
              <a:rPr lang="es-ES"/>
              <a:pPr>
                <a:defRPr/>
              </a:pPr>
              <a:t>30/06/2010</a:t>
            </a:fld>
            <a:endParaRPr lang="es-ES"/>
          </a:p>
        </p:txBody>
      </p:sp>
      <p:sp>
        <p:nvSpPr>
          <p:cNvPr id="4" name="6 Marcador de número de diapositiva"/>
          <p:cNvSpPr>
            <a:spLocks noGrp="1"/>
          </p:cNvSpPr>
          <p:nvPr>
            <p:ph type="sldNum" sz="quarter" idx="11"/>
          </p:nvPr>
        </p:nvSpPr>
        <p:spPr/>
        <p:txBody>
          <a:bodyPr rtlCol="0"/>
          <a:lstStyle>
            <a:lvl1pPr>
              <a:defRPr/>
            </a:lvl1pPr>
          </a:lstStyle>
          <a:p>
            <a:pPr>
              <a:defRPr/>
            </a:pPr>
            <a:fld id="{66F292DB-64A2-44BF-A82B-AD0BFB0CB310}" type="slidenum">
              <a:rPr lang="es-ES"/>
              <a:pPr>
                <a:defRPr/>
              </a:pPr>
              <a:t>‹Nº›</a:t>
            </a:fld>
            <a:endParaRPr lang="es-ES"/>
          </a:p>
        </p:txBody>
      </p:sp>
      <p:sp>
        <p:nvSpPr>
          <p:cNvPr id="5" name="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02F287F4-3BD2-4FC5-8244-06C9E4555610}" type="datetimeFigureOut">
              <a:rPr lang="es-ES"/>
              <a:pPr>
                <a:defRPr/>
              </a:pPr>
              <a:t>30/06/2010</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4C1E1CAB-D49D-4E49-A8E9-086C01FA6671}"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fld id="{F3A67CA4-C514-474D-B970-1AD8F3893071}" type="datetimeFigureOut">
              <a:rPr lang="es-ES"/>
              <a:pPr>
                <a:defRPr/>
              </a:pPr>
              <a:t>30/06/2010</a:t>
            </a:fld>
            <a:endParaRPr lang="es-ES"/>
          </a:p>
        </p:txBody>
      </p:sp>
      <p:sp>
        <p:nvSpPr>
          <p:cNvPr id="13" name="21 Marcador de número de diapositiva"/>
          <p:cNvSpPr>
            <a:spLocks noGrp="1"/>
          </p:cNvSpPr>
          <p:nvPr>
            <p:ph type="sldNum" sz="quarter" idx="11"/>
          </p:nvPr>
        </p:nvSpPr>
        <p:spPr/>
        <p:txBody>
          <a:bodyPr rtlCol="0"/>
          <a:lstStyle>
            <a:lvl1pPr>
              <a:defRPr/>
            </a:lvl1pPr>
          </a:lstStyle>
          <a:p>
            <a:pPr>
              <a:defRPr/>
            </a:pPr>
            <a:fld id="{FA4B1A54-5B1D-43C7-9523-33EAAEB441D1}" type="slidenum">
              <a:rPr lang="es-ES"/>
              <a:pPr>
                <a:defRPr/>
              </a:pPr>
              <a:t>‹Nº›</a:t>
            </a:fld>
            <a:endParaRPr lang="es-ES"/>
          </a:p>
        </p:txBody>
      </p:sp>
      <p:sp>
        <p:nvSpPr>
          <p:cNvPr id="14" name="22 Marcador de pie de página"/>
          <p:cNvSpPr>
            <a:spLocks noGrp="1"/>
          </p:cNvSpPr>
          <p:nvPr>
            <p:ph type="ftr" sz="quarter" idx="12"/>
          </p:nvPr>
        </p:nvSpPr>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7C1DFCE3-8197-4379-AF0F-925A00C458E4}" type="datetimeFigureOut">
              <a:rPr lang="es-ES"/>
              <a:pPr>
                <a:defRPr/>
              </a:pPr>
              <a:t>30/06/2010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5FC1F930-4EE6-4DEF-A031-4C4D230E8A92}"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fld id="{F797156F-172A-4E77-8260-77FD86765B64}" type="datetimeFigureOut">
              <a:rPr lang="es-ES"/>
              <a:pPr>
                <a:defRPr/>
              </a:pPr>
              <a:t>30/06/2010</a:t>
            </a:fld>
            <a:endParaRPr lang="es-ES"/>
          </a:p>
        </p:txBody>
      </p:sp>
      <p:sp>
        <p:nvSpPr>
          <p:cNvPr id="13" name="17 Marcador de número de diapositiva"/>
          <p:cNvSpPr>
            <a:spLocks noGrp="1"/>
          </p:cNvSpPr>
          <p:nvPr>
            <p:ph type="sldNum" sz="quarter" idx="11"/>
          </p:nvPr>
        </p:nvSpPr>
        <p:spPr/>
        <p:txBody>
          <a:bodyPr rtlCol="0"/>
          <a:lstStyle>
            <a:lvl1pPr>
              <a:defRPr/>
            </a:lvl1pPr>
          </a:lstStyle>
          <a:p>
            <a:pPr>
              <a:defRPr/>
            </a:pPr>
            <a:fld id="{03C4F46F-803D-49D7-9751-DD3858B94229}" type="slidenum">
              <a:rPr lang="es-ES"/>
              <a:pPr>
                <a:defRPr/>
              </a:pPr>
              <a:t>‹Nº›</a:t>
            </a:fld>
            <a:endParaRPr lang="es-ES"/>
          </a:p>
        </p:txBody>
      </p:sp>
      <p:sp>
        <p:nvSpPr>
          <p:cNvPr id="14" name="20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55D1DF8-E68C-49CE-AE21-1D00EF0F1329}" type="datetimeFigureOut">
              <a:rPr lang="es-ES"/>
              <a:pPr>
                <a:defRPr/>
              </a:pPr>
              <a:t>30/06/2010</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BFC139E4-7D25-43B2-8C57-DB30C3991A77}"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40B2C233-951E-4B1E-BAF9-B7E3DD1EB30F}" type="datetimeFigureOut">
              <a:rPr lang="es-ES"/>
              <a:pPr>
                <a:defRPr/>
              </a:pPr>
              <a:t>30/06/2010</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91D890EE-8A62-4F93-8E97-997903AEB564}"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50D105F9-9D64-4B32-9FA7-7B7724002E67}" type="datetimeFigureOut">
              <a:rPr lang="es-ES"/>
              <a:pPr>
                <a:defRPr/>
              </a:pPr>
              <a:t>30/06/2010</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7B818974-1FAE-46A1-A2E0-7FB89C620917}"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F323727E-2871-4DF0-8523-23D322E4E7D0}" type="datetimeFigureOut">
              <a:rPr lang="es-ES"/>
              <a:pPr>
                <a:defRPr/>
              </a:pPr>
              <a:t>30/06/2010</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8B11CE24-EB28-42E7-9C8D-46E411F9011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defRPr/>
            </a:pPr>
            <a:fld id="{736B9BFC-760C-4CE3-8988-8872794AD330}" type="datetimeFigureOut">
              <a:rPr lang="es-ES"/>
              <a:pPr>
                <a:defRPr/>
              </a:pPr>
              <a:t>30/06/2010</a:t>
            </a:fld>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32E68A0E-6974-406E-B341-F0FF076C02AB}"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ABADF1AD-FBDE-4A5F-A06C-549B1830630A}" type="datetimeFigureOut">
              <a:rPr lang="es-ES"/>
              <a:pPr>
                <a:defRPr/>
              </a:pPr>
              <a:t>30/06/2010</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BB5374C9-E68E-412A-A17F-BC89D62CF46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9C4F8BED-2BBC-45EF-BE9B-CFD0AD53EDE1}" type="datetimeFigureOut">
              <a:rPr lang="es-ES"/>
              <a:pPr>
                <a:defRPr/>
              </a:pPr>
              <a:t>30/06/2010</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C5DB1A00-F0B3-47DA-AF03-F3FE40E84119}"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77250CE9-6437-482A-A562-F3965FD3D5C0}" type="datetimeFigureOut">
              <a:rPr lang="es-ES"/>
              <a:pPr>
                <a:defRPr/>
              </a:pPr>
              <a:t>30/06/2010</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156575" y="6421438"/>
            <a:ext cx="762000" cy="365125"/>
          </a:xfrm>
        </p:spPr>
        <p:txBody>
          <a:bodyPr/>
          <a:lstStyle>
            <a:lvl1pPr>
              <a:defRPr/>
            </a:lvl1pPr>
          </a:lstStyle>
          <a:p>
            <a:pPr>
              <a:defRPr/>
            </a:pPr>
            <a:fld id="{5E00BEE1-8530-4721-B262-58D2FC32E56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251140B3-8B6F-4BE8-9CDD-62BC9D981921}" type="datetimeFigureOut">
              <a:rPr lang="es-ES"/>
              <a:pPr>
                <a:defRPr/>
              </a:pPr>
              <a:t>30/06/2010</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D1BF15ED-B625-4556-AB0C-185F609D69F4}"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101B3E68-66A9-467E-B616-C6CF43ACBBB7}" type="datetimeFigureOut">
              <a:rPr lang="es-ES"/>
              <a:pPr>
                <a:defRPr/>
              </a:pPr>
              <a:t>30/06/2010</a:t>
            </a:fld>
            <a:endParaRPr lang="es-ES"/>
          </a:p>
        </p:txBody>
      </p:sp>
      <p:sp>
        <p:nvSpPr>
          <p:cNvPr id="22" name="21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s-ES"/>
          </a:p>
        </p:txBody>
      </p:sp>
      <p:sp>
        <p:nvSpPr>
          <p:cNvPr id="18" name="17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D30A0FF7-43CA-410C-8ED7-3AB317CF7F4D}"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4204" r:id="rId1"/>
    <p:sldLayoutId id="2147484193" r:id="rId2"/>
    <p:sldLayoutId id="2147484205" r:id="rId3"/>
    <p:sldLayoutId id="2147484194" r:id="rId4"/>
    <p:sldLayoutId id="2147484206" r:id="rId5"/>
    <p:sldLayoutId id="2147484195" r:id="rId6"/>
    <p:sldLayoutId id="2147484196" r:id="rId7"/>
    <p:sldLayoutId id="2147484207" r:id="rId8"/>
    <p:sldLayoutId id="2147484208" r:id="rId9"/>
    <p:sldLayoutId id="2147484197" r:id="rId10"/>
    <p:sldLayoutId id="2147484198"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2052"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DD6E36DB-7FC7-41BF-BD38-D77F1F14E09B}" type="datetimeFigureOut">
              <a:rPr lang="es-ES"/>
              <a:pPr>
                <a:defRPr/>
              </a:pPr>
              <a:t>30/06/2010</a:t>
            </a:fld>
            <a:endParaRPr lang="es-ES"/>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DE712EB1-D7BA-42F2-B7C2-1492EBFC90B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199" r:id="rId4"/>
    <p:sldLayoutId id="2147484200" r:id="rId5"/>
    <p:sldLayoutId id="2147484212" r:id="rId6"/>
    <p:sldLayoutId id="2147484201" r:id="rId7"/>
    <p:sldLayoutId id="2147484213" r:id="rId8"/>
    <p:sldLayoutId id="2147484214" r:id="rId9"/>
    <p:sldLayoutId id="2147484202" r:id="rId10"/>
    <p:sldLayoutId id="214748420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8000"/>
          </a:schemeClr>
        </a:solidFill>
        <a:effectLst/>
      </p:bgPr>
    </p:bg>
    <p:spTree>
      <p:nvGrpSpPr>
        <p:cNvPr id="1" name=""/>
        <p:cNvGrpSpPr/>
        <p:nvPr/>
      </p:nvGrpSpPr>
      <p:grpSpPr>
        <a:xfrm>
          <a:off x="0" y="0"/>
          <a:ext cx="0" cy="0"/>
          <a:chOff x="0" y="0"/>
          <a:chExt cx="0" cy="0"/>
        </a:xfrm>
      </p:grpSpPr>
      <p:sp>
        <p:nvSpPr>
          <p:cNvPr id="2050" name="1 Título"/>
          <p:cNvSpPr>
            <a:spLocks noGrp="1"/>
          </p:cNvSpPr>
          <p:nvPr>
            <p:ph type="ctrTitle"/>
          </p:nvPr>
        </p:nvSpPr>
        <p:spPr>
          <a:xfrm>
            <a:off x="1714480" y="4071942"/>
            <a:ext cx="6072230" cy="1285884"/>
          </a:xfrm>
        </p:spPr>
        <p:txBody>
          <a:bodyPr>
            <a:normAutofit/>
          </a:bodyPr>
          <a:lstStyle/>
          <a:p>
            <a:pPr eaLnBrk="1" fontAlgn="auto" hangingPunct="1">
              <a:spcAft>
                <a:spcPts val="0"/>
              </a:spcAft>
              <a:defRPr/>
            </a:pPr>
            <a:r>
              <a:rPr lang="es-ES" sz="6000" u="sng" smtClean="0">
                <a:solidFill>
                  <a:schemeClr val="bg1"/>
                </a:solidFill>
                <a:latin typeface="Bradley Hand ITC" pitchFamily="66" charset="0"/>
              </a:rPr>
              <a:t>TAXO S.A.</a:t>
            </a:r>
          </a:p>
        </p:txBody>
      </p:sp>
      <p:sp>
        <p:nvSpPr>
          <p:cNvPr id="7171" name="2 Subtítulo"/>
          <p:cNvSpPr>
            <a:spLocks noGrp="1"/>
          </p:cNvSpPr>
          <p:nvPr>
            <p:ph type="subTitle" idx="1"/>
          </p:nvPr>
        </p:nvSpPr>
        <p:spPr>
          <a:xfrm>
            <a:off x="4786313" y="857250"/>
            <a:ext cx="4000500" cy="3571875"/>
          </a:xfrm>
        </p:spPr>
        <p:txBody>
          <a:bodyPr/>
          <a:lstStyle/>
          <a:p>
            <a:pPr eaLnBrk="1" fontAlgn="auto" hangingPunct="1">
              <a:spcAft>
                <a:spcPts val="0"/>
              </a:spcAft>
              <a:buFont typeface="Arial" charset="0"/>
              <a:buNone/>
              <a:defRPr/>
            </a:pPr>
            <a:r>
              <a:rPr lang="es-ES" sz="2800" b="1" dirty="0" smtClean="0">
                <a:solidFill>
                  <a:schemeClr val="bg1"/>
                </a:solidFill>
                <a:latin typeface="Bradley Hand ITC" pitchFamily="66" charset="0"/>
              </a:rPr>
              <a:t>PROYECTO DE </a:t>
            </a:r>
            <a:r>
              <a:rPr lang="es-ES" sz="2800" b="1" cap="all" dirty="0" smtClean="0">
                <a:solidFill>
                  <a:schemeClr val="bg1"/>
                </a:solidFill>
                <a:latin typeface="Bradley Hand ITC" pitchFamily="66" charset="0"/>
              </a:rPr>
              <a:t>Valoración</a:t>
            </a:r>
            <a:r>
              <a:rPr lang="es-ES" sz="2800" b="1" dirty="0" smtClean="0">
                <a:solidFill>
                  <a:schemeClr val="bg1"/>
                </a:solidFill>
                <a:latin typeface="Bradley Hand ITC" pitchFamily="66" charset="0"/>
              </a:rPr>
              <a:t> </a:t>
            </a:r>
            <a:r>
              <a:rPr lang="es-ES" sz="2800" b="1" cap="all" dirty="0" smtClean="0">
                <a:solidFill>
                  <a:schemeClr val="bg1"/>
                </a:solidFill>
                <a:latin typeface="Bradley Hand ITC" pitchFamily="66" charset="0"/>
              </a:rPr>
              <a:t>Financiera de la Elaboración y Comercialización de Jugo </a:t>
            </a:r>
            <a:r>
              <a:rPr lang="es-ES" sz="2800" b="1" dirty="0" smtClean="0">
                <a:solidFill>
                  <a:schemeClr val="bg1"/>
                </a:solidFill>
                <a:latin typeface="Bradley Hand ITC" pitchFamily="66" charset="0"/>
              </a:rPr>
              <a:t>DE TAXO </a:t>
            </a:r>
            <a:r>
              <a:rPr lang="es-ES" sz="2800" b="1" smtClean="0">
                <a:solidFill>
                  <a:schemeClr val="bg1"/>
                </a:solidFill>
                <a:latin typeface="Bradley Hand ITC" pitchFamily="66" charset="0"/>
              </a:rPr>
              <a:t>PARA </a:t>
            </a:r>
            <a:r>
              <a:rPr lang="es-ES" sz="2800" b="1" cap="all" smtClean="0">
                <a:solidFill>
                  <a:schemeClr val="bg1"/>
                </a:solidFill>
                <a:latin typeface="Bradley Hand ITC" pitchFamily="66" charset="0"/>
              </a:rPr>
              <a:t>bebe en </a:t>
            </a:r>
            <a:r>
              <a:rPr lang="es-ES" sz="2800" b="1" smtClean="0">
                <a:solidFill>
                  <a:schemeClr val="bg1"/>
                </a:solidFill>
                <a:latin typeface="Bradley Hand ITC" pitchFamily="66" charset="0"/>
              </a:rPr>
              <a:t>GUAYAQUIL</a:t>
            </a:r>
            <a:endParaRPr lang="es-ES" sz="2800" b="1" dirty="0" smtClean="0">
              <a:solidFill>
                <a:schemeClr val="bg1"/>
              </a:solidFill>
              <a:latin typeface="Bradley Hand ITC" pitchFamily="66" charset="0"/>
            </a:endParaRPr>
          </a:p>
          <a:p>
            <a:pPr eaLnBrk="1" fontAlgn="auto" hangingPunct="1">
              <a:spcAft>
                <a:spcPts val="0"/>
              </a:spcAft>
              <a:buFont typeface="Arial" charset="0"/>
              <a:buNone/>
              <a:defRPr/>
            </a:pPr>
            <a:endParaRPr lang="es-ES" sz="2800" b="1" dirty="0" smtClean="0">
              <a:solidFill>
                <a:schemeClr val="accent1">
                  <a:lumMod val="50000"/>
                </a:schemeClr>
              </a:solidFill>
              <a:latin typeface="Bradley Hand ITC" pitchFamily="66" charset="0"/>
            </a:endParaRPr>
          </a:p>
        </p:txBody>
      </p:sp>
      <p:sp>
        <p:nvSpPr>
          <p:cNvPr id="14340" name="4 CuadroTexto"/>
          <p:cNvSpPr txBox="1">
            <a:spLocks noChangeArrowheads="1"/>
          </p:cNvSpPr>
          <p:nvPr/>
        </p:nvSpPr>
        <p:spPr bwMode="auto">
          <a:xfrm>
            <a:off x="285750" y="5500688"/>
            <a:ext cx="5429250" cy="646112"/>
          </a:xfrm>
          <a:prstGeom prst="rect">
            <a:avLst/>
          </a:prstGeom>
          <a:noFill/>
          <a:ln w="9525">
            <a:noFill/>
            <a:miter lim="800000"/>
            <a:headEnd/>
            <a:tailEnd/>
          </a:ln>
        </p:spPr>
        <p:txBody>
          <a:bodyPr>
            <a:spAutoFit/>
          </a:bodyPr>
          <a:lstStyle/>
          <a:p>
            <a:pPr algn="ctr"/>
            <a:r>
              <a:rPr lang="es-ES" b="1">
                <a:solidFill>
                  <a:schemeClr val="bg1"/>
                </a:solidFill>
                <a:latin typeface="Bradley Hand ITC" pitchFamily="66" charset="0"/>
              </a:rPr>
              <a:t>AUTORA S: VANESSA ACOSTA CARPIO</a:t>
            </a:r>
          </a:p>
          <a:p>
            <a:pPr algn="ctr"/>
            <a:r>
              <a:rPr lang="es-ES" b="1">
                <a:solidFill>
                  <a:schemeClr val="bg1"/>
                </a:solidFill>
                <a:latin typeface="Bradley Hand ITC" pitchFamily="66" charset="0"/>
              </a:rPr>
              <a:t>                              DAYSY CASTAÑEDA ORDOÑEZ</a:t>
            </a:r>
          </a:p>
        </p:txBody>
      </p:sp>
      <p:sp>
        <p:nvSpPr>
          <p:cNvPr id="5" name="4 Estrella de 5 puntas"/>
          <p:cNvSpPr/>
          <p:nvPr/>
        </p:nvSpPr>
        <p:spPr>
          <a:xfrm>
            <a:off x="8001000" y="5715000"/>
            <a:ext cx="928688" cy="785813"/>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00" y="6072188"/>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63" y="507206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7429500" y="5143500"/>
            <a:ext cx="928688" cy="785813"/>
          </a:xfrm>
          <a:prstGeom prst="star5">
            <a:avLst/>
          </a:prstGeom>
          <a:gradFill>
            <a:gsLst>
              <a:gs pos="0">
                <a:srgbClr val="FCC6F2"/>
              </a:gs>
              <a:gs pos="17999">
                <a:srgbClr val="FEE7F2"/>
              </a:gs>
              <a:gs pos="36000">
                <a:srgbClr val="FAC77D"/>
              </a:gs>
              <a:gs pos="61000">
                <a:srgbClr val="FBA97D"/>
              </a:gs>
              <a:gs pos="82001">
                <a:srgbClr val="FBD49C"/>
              </a:gs>
              <a:gs pos="100000">
                <a:srgbClr val="FEE7F2"/>
              </a:gs>
            </a:gsLst>
            <a:lin ang="5400000" scaled="0"/>
          </a:gradFill>
          <a:ln>
            <a:solidFill>
              <a:srgbClr val="FC045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9" name="8 Estrella de 5 puntas"/>
          <p:cNvSpPr/>
          <p:nvPr/>
        </p:nvSpPr>
        <p:spPr>
          <a:xfrm>
            <a:off x="6858000" y="5500688"/>
            <a:ext cx="428625" cy="500062"/>
          </a:xfrm>
          <a:prstGeom prst="star5">
            <a:avLst/>
          </a:prstGeom>
          <a:gradFill>
            <a:gsLst>
              <a:gs pos="0">
                <a:srgbClr val="FCC6F2"/>
              </a:gs>
              <a:gs pos="17999">
                <a:srgbClr val="FEE7F2"/>
              </a:gs>
              <a:gs pos="36000">
                <a:srgbClr val="FAC77D"/>
              </a:gs>
              <a:gs pos="61000">
                <a:srgbClr val="FBA97D"/>
              </a:gs>
              <a:gs pos="82001">
                <a:srgbClr val="FBD49C"/>
              </a:gs>
              <a:gs pos="100000">
                <a:srgbClr val="FEE7F2"/>
              </a:gs>
            </a:gsLst>
            <a:lin ang="5400000" scaled="0"/>
          </a:gradFill>
          <a:ln>
            <a:solidFill>
              <a:srgbClr val="FC045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0" name="9 Estrella de 5 puntas"/>
          <p:cNvSpPr/>
          <p:nvPr/>
        </p:nvSpPr>
        <p:spPr>
          <a:xfrm>
            <a:off x="7929563" y="4500563"/>
            <a:ext cx="428625" cy="500062"/>
          </a:xfrm>
          <a:prstGeom prst="star5">
            <a:avLst/>
          </a:prstGeom>
          <a:gradFill>
            <a:gsLst>
              <a:gs pos="0">
                <a:srgbClr val="FCC6F2"/>
              </a:gs>
              <a:gs pos="17999">
                <a:srgbClr val="FEE7F2"/>
              </a:gs>
              <a:gs pos="36000">
                <a:srgbClr val="FAC77D"/>
              </a:gs>
              <a:gs pos="61000">
                <a:srgbClr val="FBA97D"/>
              </a:gs>
              <a:gs pos="82001">
                <a:srgbClr val="FBD49C"/>
              </a:gs>
              <a:gs pos="100000">
                <a:srgbClr val="FEE7F2"/>
              </a:gs>
            </a:gsLst>
            <a:lin ang="5400000" scaled="0"/>
          </a:gradFill>
          <a:ln>
            <a:solidFill>
              <a:srgbClr val="FC045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14359" name="Picture 23"/>
          <p:cNvPicPr>
            <a:picLocks noChangeAspect="1" noChangeArrowheads="1"/>
          </p:cNvPicPr>
          <p:nvPr/>
        </p:nvPicPr>
        <p:blipFill>
          <a:blip r:embed="rId2" cstate="print"/>
          <a:srcRect/>
          <a:stretch>
            <a:fillRect/>
          </a:stretch>
        </p:blipFill>
        <p:spPr bwMode="auto">
          <a:xfrm>
            <a:off x="642910" y="928670"/>
            <a:ext cx="3943350" cy="2790825"/>
          </a:xfrm>
          <a:prstGeom prst="ellipse">
            <a:avLst/>
          </a:prstGeom>
          <a:ln w="63500" cap="rnd">
            <a:solidFill>
              <a:srgbClr val="333333"/>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57200" y="371475"/>
            <a:ext cx="7467600" cy="1046163"/>
          </a:xfrm>
        </p:spPr>
        <p:txBody>
          <a:bodyPr/>
          <a:lstStyle/>
          <a:p>
            <a:pPr algn="ctr" eaLnBrk="1" fontAlgn="auto" hangingPunct="1">
              <a:spcAft>
                <a:spcPts val="0"/>
              </a:spcAft>
              <a:defRPr/>
            </a:pPr>
            <a:r>
              <a:rPr lang="es-ES_tradnl" b="1" dirty="0" smtClean="0">
                <a:solidFill>
                  <a:schemeClr val="tx2">
                    <a:satMod val="200000"/>
                  </a:schemeClr>
                </a:solidFill>
                <a:latin typeface="Bradley Hand ITC" pitchFamily="66" charset="0"/>
              </a:rPr>
              <a:t>PLAN DE MUESTREO</a:t>
            </a:r>
            <a:endParaRPr lang="es-ES" dirty="0" smtClean="0">
              <a:solidFill>
                <a:schemeClr val="tx2">
                  <a:satMod val="200000"/>
                </a:schemeClr>
              </a:solidFill>
              <a:latin typeface="Bradley Hand ITC" pitchFamily="66" charset="0"/>
            </a:endParaRPr>
          </a:p>
        </p:txBody>
      </p:sp>
      <p:sp>
        <p:nvSpPr>
          <p:cNvPr id="23555" name="2 Marcador de contenido"/>
          <p:cNvSpPr>
            <a:spLocks noGrp="1"/>
          </p:cNvSpPr>
          <p:nvPr>
            <p:ph sz="quarter" idx="1"/>
          </p:nvPr>
        </p:nvSpPr>
        <p:spPr>
          <a:xfrm>
            <a:off x="457200" y="1643063"/>
            <a:ext cx="6186488" cy="4572000"/>
          </a:xfrm>
        </p:spPr>
        <p:txBody>
          <a:bodyPr/>
          <a:lstStyle/>
          <a:p>
            <a:pPr eaLnBrk="1" hangingPunct="1"/>
            <a:r>
              <a:rPr lang="es-ES" sz="2800" smtClean="0">
                <a:latin typeface="Bradley Hand ITC" pitchFamily="66" charset="0"/>
              </a:rPr>
              <a:t>Nuestro mercado objetivo son los bebés mayores de 6 meses hasta de 24 meses de clase media y media alta de la ciudad de Guayaquil.</a:t>
            </a:r>
            <a:endParaRPr lang="es-EC" sz="2800" smtClean="0">
              <a:latin typeface="Bradley Hand ITC" pitchFamily="66" charset="0"/>
            </a:endParaRPr>
          </a:p>
          <a:p>
            <a:pPr eaLnBrk="1" hangingPunct="1"/>
            <a:r>
              <a:rPr lang="es-ES" sz="2800" smtClean="0">
                <a:latin typeface="Bradley Hand ITC" pitchFamily="66" charset="0"/>
              </a:rPr>
              <a:t>“Jugo de Taxo” es un producto natural que ofrece muchos beneficios es posible hallar en el mercado innumerables productos sustitutos que nos servirán para el estudio de plan de muestreo</a:t>
            </a:r>
            <a:endParaRPr lang="es-ES_tradnl" sz="2800"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8" name="Picture 23"/>
          <p:cNvPicPr>
            <a:picLocks noChangeAspect="1" noChangeArrowheads="1"/>
          </p:cNvPicPr>
          <p:nvPr/>
        </p:nvPicPr>
        <p:blipFill>
          <a:blip r:embed="rId3" cstate="print"/>
          <a:srcRect/>
          <a:stretch>
            <a:fillRect/>
          </a:stretch>
        </p:blipFill>
        <p:spPr bwMode="auto">
          <a:xfrm>
            <a:off x="6573364" y="2857496"/>
            <a:ext cx="2077435" cy="1470262"/>
          </a:xfrm>
          <a:prstGeom prst="ellipse">
            <a:avLst/>
          </a:prstGeom>
          <a:ln w="63500" cap="rnd">
            <a:solidFill>
              <a:srgbClr val="333333"/>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857250"/>
            <a:ext cx="8001000" cy="654050"/>
          </a:xfrm>
        </p:spPr>
        <p:txBody>
          <a:bodyPr/>
          <a:lstStyle/>
          <a:p>
            <a:pPr algn="ctr" eaLnBrk="1" fontAlgn="auto" hangingPunct="1">
              <a:spcAft>
                <a:spcPts val="0"/>
              </a:spcAft>
              <a:defRPr/>
            </a:pPr>
            <a:r>
              <a:rPr lang="es-ES_tradnl" sz="3200" b="1" dirty="0" smtClean="0">
                <a:solidFill>
                  <a:schemeClr val="tx2">
                    <a:satMod val="200000"/>
                  </a:schemeClr>
                </a:solidFill>
                <a:latin typeface="Bradley Hand ITC" pitchFamily="66" charset="0"/>
              </a:rPr>
              <a:t>DEFINICIÓN DE LA POBLACIÓN OBJETIVO</a:t>
            </a:r>
            <a:endParaRPr lang="es-ES" sz="3200" dirty="0" smtClean="0">
              <a:solidFill>
                <a:schemeClr val="tx2">
                  <a:satMod val="200000"/>
                </a:schemeClr>
              </a:solidFill>
              <a:latin typeface="Bradley Hand ITC" pitchFamily="66" charset="0"/>
            </a:endParaRPr>
          </a:p>
        </p:txBody>
      </p:sp>
      <p:sp>
        <p:nvSpPr>
          <p:cNvPr id="23555" name="2 Marcador de contenido"/>
          <p:cNvSpPr>
            <a:spLocks noGrp="1"/>
          </p:cNvSpPr>
          <p:nvPr>
            <p:ph sz="quarter" idx="1"/>
          </p:nvPr>
        </p:nvSpPr>
        <p:spPr>
          <a:xfrm>
            <a:off x="457200" y="1857375"/>
            <a:ext cx="6186488" cy="4500563"/>
          </a:xfrm>
        </p:spPr>
        <p:txBody>
          <a:bodyPr>
            <a:normAutofit/>
          </a:bodyPr>
          <a:lstStyle/>
          <a:p>
            <a:pPr marL="274320" indent="-274320" eaLnBrk="1" fontAlgn="auto" hangingPunct="1">
              <a:spcAft>
                <a:spcPts val="0"/>
              </a:spcAft>
              <a:buFont typeface="Wingdings"/>
              <a:buChar char=""/>
              <a:defRPr/>
            </a:pPr>
            <a:r>
              <a:rPr lang="es-ES" sz="2000" dirty="0" smtClean="0">
                <a:latin typeface="Bradley Hand ITC" pitchFamily="66" charset="0"/>
              </a:rPr>
              <a:t>Según datos del Instituto Nacional de Estadísticas y Censos</a:t>
            </a:r>
            <a:endParaRPr lang="es-EC" sz="2000" dirty="0" smtClean="0">
              <a:latin typeface="Bradley Hand ITC" pitchFamily="66" charset="0"/>
            </a:endParaRPr>
          </a:p>
          <a:p>
            <a:pPr marL="274320" indent="-274320" eaLnBrk="1" fontAlgn="auto" hangingPunct="1">
              <a:spcAft>
                <a:spcPts val="0"/>
              </a:spcAft>
              <a:buFont typeface="Wingdings"/>
              <a:buChar char=""/>
              <a:defRPr/>
            </a:pPr>
            <a:r>
              <a:rPr lang="es-ES" sz="2000" dirty="0" smtClean="0">
                <a:latin typeface="Bradley Hand ITC" pitchFamily="66" charset="0"/>
              </a:rPr>
              <a:t>(INEC), la población de Guayaquil de Bebés es de 198.510 </a:t>
            </a:r>
            <a:endParaRPr lang="es-EC" sz="2000" dirty="0" smtClean="0">
              <a:latin typeface="Bradley Hand ITC" pitchFamily="66" charset="0"/>
            </a:endParaRPr>
          </a:p>
          <a:p>
            <a:pPr marL="274320" indent="-274320" eaLnBrk="1" fontAlgn="auto" hangingPunct="1">
              <a:spcAft>
                <a:spcPts val="0"/>
              </a:spcAft>
              <a:buFont typeface="Wingdings"/>
              <a:buChar char=""/>
              <a:defRPr/>
            </a:pPr>
            <a:r>
              <a:rPr lang="es-ES" sz="2000" dirty="0" smtClean="0">
                <a:latin typeface="Bradley Hand ITC" pitchFamily="66" charset="0"/>
              </a:rPr>
              <a:t>Bebés de la cual el 30,28% concentra la clase con mayores ingresos.</a:t>
            </a:r>
            <a:endParaRPr lang="es-EC" sz="2000" dirty="0" smtClean="0">
              <a:latin typeface="Bradley Hand ITC" pitchFamily="66" charset="0"/>
            </a:endParaRPr>
          </a:p>
          <a:p>
            <a:pPr marL="274320" indent="-274320" eaLnBrk="1" fontAlgn="auto" hangingPunct="1">
              <a:spcAft>
                <a:spcPts val="0"/>
              </a:spcAft>
              <a:buFont typeface="Wingdings"/>
              <a:buChar char=""/>
              <a:defRPr/>
            </a:pPr>
            <a:r>
              <a:rPr lang="es-ES" sz="2000" dirty="0" smtClean="0">
                <a:latin typeface="Bradley Hand ITC" pitchFamily="66" charset="0"/>
              </a:rPr>
              <a:t>Esto significa que la muestra de los bebés en la ciudad de Guayaquil es de 60.109 es la población potencial de bebés.</a:t>
            </a:r>
            <a:endParaRPr lang="es-EC" sz="2000" dirty="0" smtClean="0">
              <a:latin typeface="Bradley Hand ITC" pitchFamily="66" charset="0"/>
            </a:endParaRPr>
          </a:p>
          <a:p>
            <a:pPr marL="274320" indent="-274320" eaLnBrk="1" fontAlgn="auto" hangingPunct="1">
              <a:spcAft>
                <a:spcPts val="0"/>
              </a:spcAft>
              <a:buFont typeface="Wingdings"/>
              <a:buChar char=""/>
              <a:defRPr/>
            </a:pPr>
            <a:r>
              <a:rPr lang="es-ES" sz="2000" dirty="0" smtClean="0">
                <a:latin typeface="Bradley Hand ITC" pitchFamily="66" charset="0"/>
              </a:rPr>
              <a:t>A partir de estos datos, se realizarán proyecciones de la población utilizando una tasa de crecimiento del 2.4% que es un promedio de las tasas que utiliza el INEC para realizar sus proyecciones anuales.</a:t>
            </a:r>
            <a:endParaRPr lang="es-EC" sz="2000" dirty="0" smtClean="0">
              <a:latin typeface="Bradley Hand ITC" pitchFamily="66" charset="0"/>
            </a:endParaRPr>
          </a:p>
          <a:p>
            <a:pPr marL="419100" indent="-382588" algn="just" eaLnBrk="1" fontAlgn="auto" hangingPunct="1">
              <a:spcAft>
                <a:spcPts val="0"/>
              </a:spcAft>
              <a:buFont typeface="Wingdings 2" pitchFamily="18" charset="2"/>
              <a:buChar char=""/>
              <a:defRPr/>
            </a:pPr>
            <a:endParaRPr lang="es-ES_tradnl" dirty="0"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8" name="Picture 23"/>
          <p:cNvPicPr>
            <a:picLocks noChangeAspect="1" noChangeArrowheads="1"/>
          </p:cNvPicPr>
          <p:nvPr/>
        </p:nvPicPr>
        <p:blipFill>
          <a:blip r:embed="rId3" cstate="print"/>
          <a:srcRect/>
          <a:stretch>
            <a:fillRect/>
          </a:stretch>
        </p:blipFill>
        <p:spPr bwMode="auto">
          <a:xfrm>
            <a:off x="6500826" y="3214686"/>
            <a:ext cx="1928826" cy="1365087"/>
          </a:xfrm>
          <a:prstGeom prst="ellipse">
            <a:avLst/>
          </a:prstGeom>
          <a:ln w="63500" cap="rnd">
            <a:solidFill>
              <a:srgbClr val="333333"/>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671513" y="519113"/>
            <a:ext cx="7467600" cy="969962"/>
          </a:xfrm>
        </p:spPr>
        <p:txBody>
          <a:bodyPr/>
          <a:lstStyle/>
          <a:p>
            <a:pPr eaLnBrk="1" fontAlgn="auto" hangingPunct="1">
              <a:spcAft>
                <a:spcPts val="0"/>
              </a:spcAft>
              <a:defRPr/>
            </a:pPr>
            <a:r>
              <a:rPr lang="es-ES_tradnl" b="1" dirty="0" smtClean="0">
                <a:solidFill>
                  <a:schemeClr val="tx2">
                    <a:satMod val="200000"/>
                  </a:schemeClr>
                </a:solidFill>
                <a:latin typeface="Bradley Hand ITC" pitchFamily="66" charset="0"/>
              </a:rPr>
              <a:t>Tamaño de la muestra</a:t>
            </a:r>
            <a:endParaRPr lang="es-ES" dirty="0" smtClean="0">
              <a:solidFill>
                <a:schemeClr val="tx2">
                  <a:satMod val="200000"/>
                </a:schemeClr>
              </a:solidFill>
              <a:latin typeface="Bradley Hand ITC" pitchFamily="66" charset="0"/>
            </a:endParaRPr>
          </a:p>
        </p:txBody>
      </p:sp>
      <p:sp>
        <p:nvSpPr>
          <p:cNvPr id="25603" name="2 Marcador de contenido"/>
          <p:cNvSpPr>
            <a:spLocks noGrp="1"/>
          </p:cNvSpPr>
          <p:nvPr>
            <p:ph sz="quarter" idx="1"/>
          </p:nvPr>
        </p:nvSpPr>
        <p:spPr>
          <a:xfrm>
            <a:off x="642938" y="1979613"/>
            <a:ext cx="6858000" cy="2428875"/>
          </a:xfrm>
        </p:spPr>
        <p:txBody>
          <a:bodyPr>
            <a:normAutofit fontScale="92500" lnSpcReduction="20000"/>
          </a:bodyPr>
          <a:lstStyle/>
          <a:p>
            <a:pPr marL="274320" indent="-274320" eaLnBrk="1" fontAlgn="auto" hangingPunct="1">
              <a:spcAft>
                <a:spcPts val="0"/>
              </a:spcAft>
              <a:buFont typeface="Wingdings"/>
              <a:buChar char=""/>
              <a:defRPr/>
            </a:pPr>
            <a:r>
              <a:rPr lang="es-ES" sz="2200" dirty="0" smtClean="0">
                <a:latin typeface="Bradley Hand ITC" pitchFamily="66" charset="0"/>
              </a:rPr>
              <a:t>Se trabajará con un nivel de confianza del 95%.</a:t>
            </a:r>
            <a:endParaRPr lang="es-EC" sz="2200" dirty="0" smtClean="0">
              <a:latin typeface="Bradley Hand ITC" pitchFamily="66" charset="0"/>
            </a:endParaRPr>
          </a:p>
          <a:p>
            <a:pPr marL="274320" indent="-274320" eaLnBrk="1" fontAlgn="auto" hangingPunct="1">
              <a:spcAft>
                <a:spcPts val="0"/>
              </a:spcAft>
              <a:buFont typeface="Wingdings"/>
              <a:buChar char=""/>
              <a:defRPr/>
            </a:pPr>
            <a:r>
              <a:rPr lang="es-ES" sz="2200" dirty="0" smtClean="0">
                <a:latin typeface="Bradley Hand ITC" pitchFamily="66" charset="0"/>
              </a:rPr>
              <a:t>El error de la muestra establecido es del 5%.</a:t>
            </a:r>
            <a:endParaRPr lang="es-EC" sz="2200" dirty="0" smtClean="0">
              <a:latin typeface="Bradley Hand ITC" pitchFamily="66" charset="0"/>
            </a:endParaRPr>
          </a:p>
          <a:p>
            <a:pPr marL="274320" indent="-274320" eaLnBrk="1" fontAlgn="auto" hangingPunct="1">
              <a:spcAft>
                <a:spcPts val="0"/>
              </a:spcAft>
              <a:buFont typeface="Wingdings"/>
              <a:buChar char=""/>
              <a:defRPr/>
            </a:pPr>
            <a:r>
              <a:rPr lang="es-ES" sz="2200" dirty="0" smtClean="0">
                <a:latin typeface="Bradley Hand ITC" pitchFamily="66" charset="0"/>
              </a:rPr>
              <a:t>El tamaño de la población N= 198.510 bebés en la ciudad de Guayaquil.</a:t>
            </a:r>
            <a:endParaRPr lang="es-EC" sz="2200" dirty="0" smtClean="0">
              <a:latin typeface="Bradley Hand ITC" pitchFamily="66" charset="0"/>
            </a:endParaRPr>
          </a:p>
          <a:p>
            <a:pPr marL="274320" indent="-274320" eaLnBrk="1" fontAlgn="auto" hangingPunct="1">
              <a:spcAft>
                <a:spcPts val="0"/>
              </a:spcAft>
              <a:buFont typeface="Wingdings"/>
              <a:buChar char=""/>
              <a:defRPr/>
            </a:pPr>
            <a:r>
              <a:rPr lang="es-ES" sz="2200" dirty="0" smtClean="0">
                <a:latin typeface="Bradley Hand ITC" pitchFamily="66" charset="0"/>
              </a:rPr>
              <a:t>Se estima que el 50% de la población va a consumir e</a:t>
            </a:r>
          </a:p>
          <a:p>
            <a:pPr marL="274320" indent="-274320" eaLnBrk="1" fontAlgn="auto" hangingPunct="1">
              <a:spcAft>
                <a:spcPts val="0"/>
              </a:spcAft>
              <a:buFont typeface="Wingdings 2" pitchFamily="18" charset="2"/>
              <a:buNone/>
              <a:defRPr/>
            </a:pPr>
            <a:r>
              <a:rPr lang="es-ES_tradnl" sz="2800" dirty="0" smtClean="0">
                <a:latin typeface="Bradley Hand ITC" pitchFamily="66" charset="0"/>
              </a:rPr>
              <a:t>        </a:t>
            </a:r>
          </a:p>
          <a:p>
            <a:pPr marL="274320" indent="-274320" eaLnBrk="1" fontAlgn="auto" hangingPunct="1">
              <a:spcAft>
                <a:spcPts val="0"/>
              </a:spcAft>
              <a:buFont typeface="Wingdings 2" pitchFamily="18" charset="2"/>
              <a:buNone/>
              <a:defRPr/>
            </a:pPr>
            <a:r>
              <a:rPr lang="es-ES_tradnl" sz="2800" dirty="0" smtClean="0">
                <a:latin typeface="Bradley Hand ITC" pitchFamily="66" charset="0"/>
              </a:rPr>
              <a:t>     </a:t>
            </a:r>
            <a:r>
              <a:rPr lang="es-ES" dirty="0" smtClean="0"/>
              <a:t>                                              </a:t>
            </a:r>
            <a:endParaRPr lang="es-EC" dirty="0" smtClean="0"/>
          </a:p>
          <a:p>
            <a:pPr marL="274320" indent="-274320" eaLnBrk="1" fontAlgn="auto" hangingPunct="1">
              <a:spcAft>
                <a:spcPts val="0"/>
              </a:spcAft>
              <a:buFont typeface="Wingdings"/>
              <a:buChar char=""/>
              <a:defRPr/>
            </a:pPr>
            <a:endParaRPr lang="es-ES" dirty="0" smtClean="0">
              <a:latin typeface="Bradley Hand ITC" pitchFamily="66" charset="0"/>
            </a:endParaRPr>
          </a:p>
        </p:txBody>
      </p:sp>
      <p:sp>
        <p:nvSpPr>
          <p:cNvPr id="11" name="10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2" name="11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3" name="12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25613" name="Picture 14"/>
          <p:cNvPicPr>
            <a:picLocks noChangeAspect="1" noChangeArrowheads="1"/>
          </p:cNvPicPr>
          <p:nvPr/>
        </p:nvPicPr>
        <p:blipFill>
          <a:blip r:embed="rId3"/>
          <a:srcRect/>
          <a:stretch>
            <a:fillRect/>
          </a:stretch>
        </p:blipFill>
        <p:spPr bwMode="auto">
          <a:xfrm>
            <a:off x="2643188" y="4135438"/>
            <a:ext cx="2643187" cy="2028825"/>
          </a:xfrm>
          <a:prstGeom prst="rect">
            <a:avLst/>
          </a:prstGeom>
          <a:noFill/>
          <a:ln w="9525">
            <a:noFill/>
            <a:miter lim="800000"/>
            <a:headEnd/>
            <a:tailEnd/>
          </a:ln>
        </p:spPr>
      </p:pic>
      <p:pic>
        <p:nvPicPr>
          <p:cNvPr id="9" name="Picture 23"/>
          <p:cNvPicPr>
            <a:picLocks noChangeAspect="1" noChangeArrowheads="1"/>
          </p:cNvPicPr>
          <p:nvPr/>
        </p:nvPicPr>
        <p:blipFill>
          <a:blip r:embed="rId4" cstate="print"/>
          <a:srcRect/>
          <a:stretch>
            <a:fillRect/>
          </a:stretch>
        </p:blipFill>
        <p:spPr bwMode="auto">
          <a:xfrm>
            <a:off x="6286512" y="3824926"/>
            <a:ext cx="2071702" cy="1466205"/>
          </a:xfrm>
          <a:prstGeom prst="ellipse">
            <a:avLst/>
          </a:prstGeom>
          <a:ln w="63500" cap="rnd">
            <a:solidFill>
              <a:srgbClr val="333333"/>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1 Título"/>
          <p:cNvSpPr>
            <a:spLocks noGrp="1"/>
          </p:cNvSpPr>
          <p:nvPr>
            <p:ph type="title"/>
          </p:nvPr>
        </p:nvSpPr>
        <p:spPr/>
        <p:txBody>
          <a:bodyPr/>
          <a:lstStyle/>
          <a:p>
            <a:pPr algn="ctr" eaLnBrk="1" fontAlgn="auto" hangingPunct="1">
              <a:spcAft>
                <a:spcPts val="0"/>
              </a:spcAft>
              <a:defRPr/>
            </a:pPr>
            <a:r>
              <a:rPr lang="es-ES" b="1" dirty="0" smtClean="0">
                <a:solidFill>
                  <a:schemeClr val="tx2">
                    <a:satMod val="200000"/>
                  </a:schemeClr>
                </a:solidFill>
                <a:latin typeface="Bradley Hand ITC" pitchFamily="66" charset="0"/>
              </a:rPr>
              <a:t>Resultado de encuesta</a:t>
            </a:r>
          </a:p>
        </p:txBody>
      </p:sp>
      <p:sp>
        <p:nvSpPr>
          <p:cNvPr id="26627" name="2 Marcador de contenido"/>
          <p:cNvSpPr>
            <a:spLocks noGrp="1"/>
          </p:cNvSpPr>
          <p:nvPr>
            <p:ph sz="quarter" idx="1"/>
          </p:nvPr>
        </p:nvSpPr>
        <p:spPr>
          <a:xfrm>
            <a:off x="409575" y="1600200"/>
            <a:ext cx="8258175" cy="1757363"/>
          </a:xfrm>
        </p:spPr>
        <p:txBody>
          <a:bodyPr/>
          <a:lstStyle/>
          <a:p>
            <a:pPr marL="419100" indent="-382588" algn="just" eaLnBrk="1" hangingPunct="1">
              <a:buFont typeface="Wingdings 2" pitchFamily="18" charset="2"/>
              <a:buChar char=""/>
            </a:pPr>
            <a:r>
              <a:rPr lang="es-ES" sz="2800" smtClean="0">
                <a:latin typeface="Bradley Hand ITC" pitchFamily="66" charset="0"/>
              </a:rPr>
              <a:t>Se puede apreciar que el 16.7% de los encuestados fueron del género masculino frente al 83.3% que perteneciente al género femenino.</a:t>
            </a:r>
            <a:endParaRPr lang="es-EC" sz="2800" smtClean="0">
              <a:latin typeface="Bradley Hand ITC" pitchFamily="66" charset="0"/>
            </a:endParaRPr>
          </a:p>
          <a:p>
            <a:pPr marL="419100" indent="-382588" algn="just" eaLnBrk="1" hangingPunct="1">
              <a:buFont typeface="Wingdings 2" pitchFamily="18" charset="2"/>
              <a:buChar char=""/>
            </a:pPr>
            <a:endParaRPr lang="es-ES"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26637" name="Picture 14"/>
          <p:cNvPicPr>
            <a:picLocks noChangeAspect="1" noChangeArrowheads="1"/>
          </p:cNvPicPr>
          <p:nvPr/>
        </p:nvPicPr>
        <p:blipFill>
          <a:blip r:embed="rId2"/>
          <a:srcRect/>
          <a:stretch>
            <a:fillRect/>
          </a:stretch>
        </p:blipFill>
        <p:spPr bwMode="auto">
          <a:xfrm>
            <a:off x="2219325" y="3286125"/>
            <a:ext cx="4572000"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 Título"/>
          <p:cNvSpPr>
            <a:spLocks noGrp="1"/>
          </p:cNvSpPr>
          <p:nvPr>
            <p:ph type="title"/>
          </p:nvPr>
        </p:nvSpPr>
        <p:spPr/>
        <p:txBody>
          <a:bodyPr/>
          <a:lstStyle/>
          <a:p>
            <a:pPr algn="ctr" eaLnBrk="1" fontAlgn="auto" hangingPunct="1">
              <a:spcAft>
                <a:spcPts val="0"/>
              </a:spcAft>
              <a:defRPr/>
            </a:pPr>
            <a:r>
              <a:rPr lang="es-ES" b="1" dirty="0" smtClean="0">
                <a:solidFill>
                  <a:schemeClr val="tx2">
                    <a:satMod val="200000"/>
                  </a:schemeClr>
                </a:solidFill>
                <a:latin typeface="Bradley Hand ITC" pitchFamily="66" charset="0"/>
              </a:rPr>
              <a:t>Resultado de encuesta</a:t>
            </a:r>
          </a:p>
        </p:txBody>
      </p:sp>
      <p:sp>
        <p:nvSpPr>
          <p:cNvPr id="27651" name="2 Marcador de contenido"/>
          <p:cNvSpPr>
            <a:spLocks noGrp="1"/>
          </p:cNvSpPr>
          <p:nvPr>
            <p:ph sz="quarter" idx="1"/>
          </p:nvPr>
        </p:nvSpPr>
        <p:spPr>
          <a:xfrm>
            <a:off x="398463" y="1600200"/>
            <a:ext cx="8329612" cy="2400300"/>
          </a:xfrm>
        </p:spPr>
        <p:txBody>
          <a:bodyPr>
            <a:normAutofit lnSpcReduction="10000"/>
          </a:bodyPr>
          <a:lstStyle/>
          <a:p>
            <a:pPr marL="274320" indent="-274320" algn="just" eaLnBrk="1" fontAlgn="auto" hangingPunct="1">
              <a:spcAft>
                <a:spcPts val="0"/>
              </a:spcAft>
              <a:buFont typeface="Wingdings"/>
              <a:buChar char=""/>
              <a:defRPr/>
            </a:pPr>
            <a:r>
              <a:rPr lang="es-ES" dirty="0" smtClean="0">
                <a:latin typeface="Bradley Hand ITC" pitchFamily="66" charset="0"/>
              </a:rPr>
              <a:t>Con estos resultados se puede determinar que el producto de jugo de Taxo para bebés en la ciudad de Guayaquil tiene una excelente acogida, dado que el 91.93% de los encuestados que son las madres de familia estarían dispuestas a comprar el producto como complemento diario de la dieta del bebe, mientras que el 8.07% está comprendido por aquellas madres que no consumirían el producto.</a:t>
            </a:r>
            <a:endParaRPr lang="es-EC" dirty="0" smtClean="0">
              <a:latin typeface="Bradley Hand ITC" pitchFamily="66" charset="0"/>
            </a:endParaRPr>
          </a:p>
          <a:p>
            <a:pPr marL="274320" indent="-274320" algn="just" eaLnBrk="1" fontAlgn="auto" hangingPunct="1">
              <a:spcAft>
                <a:spcPts val="0"/>
              </a:spcAft>
              <a:buFont typeface="Wingdings"/>
              <a:buChar char=""/>
              <a:defRPr/>
            </a:pPr>
            <a:endParaRPr lang="es-ES" dirty="0"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27661" name="Picture 14"/>
          <p:cNvPicPr>
            <a:picLocks noChangeAspect="1" noChangeArrowheads="1"/>
          </p:cNvPicPr>
          <p:nvPr/>
        </p:nvPicPr>
        <p:blipFill>
          <a:blip r:embed="rId2"/>
          <a:srcRect/>
          <a:stretch>
            <a:fillRect/>
          </a:stretch>
        </p:blipFill>
        <p:spPr bwMode="auto">
          <a:xfrm>
            <a:off x="3000375" y="4071938"/>
            <a:ext cx="3286125"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1 Título"/>
          <p:cNvSpPr>
            <a:spLocks noGrp="1"/>
          </p:cNvSpPr>
          <p:nvPr>
            <p:ph type="title"/>
          </p:nvPr>
        </p:nvSpPr>
        <p:spPr/>
        <p:txBody>
          <a:bodyPr/>
          <a:lstStyle/>
          <a:p>
            <a:pPr algn="ctr" eaLnBrk="1" fontAlgn="auto" hangingPunct="1">
              <a:spcAft>
                <a:spcPts val="0"/>
              </a:spcAft>
              <a:defRPr/>
            </a:pPr>
            <a:r>
              <a:rPr lang="es-ES" b="1" dirty="0" smtClean="0">
                <a:solidFill>
                  <a:schemeClr val="tx2">
                    <a:satMod val="200000"/>
                  </a:schemeClr>
                </a:solidFill>
                <a:latin typeface="Bradley Hand ITC" pitchFamily="66" charset="0"/>
              </a:rPr>
              <a:t>Resultado de encuesta</a:t>
            </a:r>
          </a:p>
        </p:txBody>
      </p:sp>
      <p:sp>
        <p:nvSpPr>
          <p:cNvPr id="28675" name="2 Marcador de contenido"/>
          <p:cNvSpPr>
            <a:spLocks noGrp="1"/>
          </p:cNvSpPr>
          <p:nvPr>
            <p:ph sz="quarter" idx="1"/>
          </p:nvPr>
        </p:nvSpPr>
        <p:spPr>
          <a:xfrm>
            <a:off x="457200" y="1428750"/>
            <a:ext cx="7467600" cy="2928938"/>
          </a:xfrm>
        </p:spPr>
        <p:txBody>
          <a:bodyPr/>
          <a:lstStyle/>
          <a:p>
            <a:pPr algn="just" eaLnBrk="1" hangingPunct="1">
              <a:buFont typeface="Wingdings" pitchFamily="2" charset="2"/>
              <a:buNone/>
            </a:pPr>
            <a:r>
              <a:rPr lang="es-EC" smtClean="0">
                <a:latin typeface="Bradley Hand ITC" pitchFamily="66" charset="0"/>
              </a:rPr>
              <a:t>   </a:t>
            </a:r>
            <a:r>
              <a:rPr lang="es-ES" smtClean="0">
                <a:latin typeface="Bradley Hand ITC" pitchFamily="66" charset="0"/>
              </a:rPr>
              <a:t>De los datos encuestados, se aprecia que el 71.67% prefiere que el producto se encuentre en presentación de vidrio, ya que en los envases de tretapack contiene una toxina llamada bisfenol A (ingiriendo continuamente puede producir afectaciones en el cerebro, hiperactivos, y la glándula prostática en los fetos, bebes y niños). Por lo tanto el 28.33% lo prefieren en envase tetrapack.</a:t>
            </a:r>
            <a:endParaRPr lang="es-EC" smtClean="0">
              <a:latin typeface="Bradley Hand ITC" pitchFamily="66" charset="0"/>
            </a:endParaRPr>
          </a:p>
          <a:p>
            <a:pPr algn="just" eaLnBrk="1" hangingPunct="1"/>
            <a:endParaRPr lang="es-ES"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28685" name="11 CuadroTexto"/>
          <p:cNvSpPr txBox="1">
            <a:spLocks noChangeArrowheads="1"/>
          </p:cNvSpPr>
          <p:nvPr/>
        </p:nvSpPr>
        <p:spPr bwMode="auto">
          <a:xfrm>
            <a:off x="1295400" y="5081588"/>
            <a:ext cx="184150" cy="369887"/>
          </a:xfrm>
          <a:prstGeom prst="rect">
            <a:avLst/>
          </a:prstGeom>
          <a:noFill/>
          <a:ln w="9525">
            <a:noFill/>
            <a:miter lim="800000"/>
            <a:headEnd/>
            <a:tailEnd/>
          </a:ln>
        </p:spPr>
        <p:txBody>
          <a:bodyPr wrap="none">
            <a:spAutoFit/>
          </a:bodyPr>
          <a:lstStyle/>
          <a:p>
            <a:endParaRPr lang="es-EC"/>
          </a:p>
        </p:txBody>
      </p:sp>
      <p:sp>
        <p:nvSpPr>
          <p:cNvPr id="28686" name="12 CuadroTexto"/>
          <p:cNvSpPr txBox="1">
            <a:spLocks noChangeArrowheads="1"/>
          </p:cNvSpPr>
          <p:nvPr/>
        </p:nvSpPr>
        <p:spPr bwMode="auto">
          <a:xfrm>
            <a:off x="1447800" y="5233988"/>
            <a:ext cx="184150" cy="369887"/>
          </a:xfrm>
          <a:prstGeom prst="rect">
            <a:avLst/>
          </a:prstGeom>
          <a:noFill/>
          <a:ln w="9525">
            <a:noFill/>
            <a:miter lim="800000"/>
            <a:headEnd/>
            <a:tailEnd/>
          </a:ln>
        </p:spPr>
        <p:txBody>
          <a:bodyPr wrap="none">
            <a:spAutoFit/>
          </a:bodyPr>
          <a:lstStyle/>
          <a:p>
            <a:endParaRPr lang="es-EC"/>
          </a:p>
        </p:txBody>
      </p:sp>
      <p:pic>
        <p:nvPicPr>
          <p:cNvPr id="28687" name="Picture 15"/>
          <p:cNvPicPr>
            <a:picLocks noChangeAspect="1" noChangeArrowheads="1"/>
          </p:cNvPicPr>
          <p:nvPr/>
        </p:nvPicPr>
        <p:blipFill>
          <a:blip r:embed="rId2"/>
          <a:srcRect/>
          <a:stretch>
            <a:fillRect/>
          </a:stretch>
        </p:blipFill>
        <p:spPr bwMode="auto">
          <a:xfrm>
            <a:off x="3214688" y="4197350"/>
            <a:ext cx="2928937"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758825" y="395288"/>
            <a:ext cx="7467600" cy="1057275"/>
          </a:xfrm>
        </p:spPr>
        <p:txBody>
          <a:bodyPr/>
          <a:lstStyle/>
          <a:p>
            <a:pPr algn="ctr" eaLnBrk="1" fontAlgn="auto" hangingPunct="1">
              <a:spcAft>
                <a:spcPts val="0"/>
              </a:spcAft>
              <a:defRPr/>
            </a:pPr>
            <a:r>
              <a:rPr lang="es-ES_tradnl" sz="3600" b="1" dirty="0" smtClean="0">
                <a:solidFill>
                  <a:schemeClr val="tx2">
                    <a:satMod val="200000"/>
                  </a:schemeClr>
                </a:solidFill>
                <a:latin typeface="Bradley Hand ITC" pitchFamily="66" charset="0"/>
              </a:rPr>
              <a:t>Resultados de encuestas</a:t>
            </a:r>
            <a:endParaRPr lang="es-ES" sz="3600" dirty="0" smtClean="0">
              <a:solidFill>
                <a:schemeClr val="tx2">
                  <a:satMod val="200000"/>
                </a:schemeClr>
              </a:solidFill>
              <a:latin typeface="Bradley Hand ITC" pitchFamily="66" charset="0"/>
            </a:endParaRPr>
          </a:p>
        </p:txBody>
      </p:sp>
      <p:sp>
        <p:nvSpPr>
          <p:cNvPr id="3" name="2 Marcador de contenido"/>
          <p:cNvSpPr>
            <a:spLocks noGrp="1"/>
          </p:cNvSpPr>
          <p:nvPr>
            <p:ph sz="quarter" idx="1"/>
          </p:nvPr>
        </p:nvSpPr>
        <p:spPr>
          <a:xfrm>
            <a:off x="723900" y="1790700"/>
            <a:ext cx="7572375" cy="2000250"/>
          </a:xfrm>
        </p:spPr>
        <p:txBody>
          <a:bodyPr>
            <a:normAutofit fontScale="77500" lnSpcReduction="20000"/>
          </a:bodyPr>
          <a:lstStyle/>
          <a:p>
            <a:pPr marL="420624" indent="-384048" algn="just" eaLnBrk="1" fontAlgn="auto" hangingPunct="1">
              <a:spcAft>
                <a:spcPts val="0"/>
              </a:spcAft>
              <a:buFont typeface="Wingdings 2"/>
              <a:buChar char=""/>
              <a:defRPr/>
            </a:pPr>
            <a:r>
              <a:rPr lang="es-ES" sz="3200" dirty="0" smtClean="0">
                <a:latin typeface="Bradley Hand ITC" pitchFamily="66" charset="0"/>
              </a:rPr>
              <a:t>Se observa que el 39.09% de los encuestados eligieron el contenido de 71gr en presentación de vidrio ya que los jugos para bebe son de consumo instantáneo, el envase de 115gr tiene una aceptación del 32.01%  y el 28.90% prefieren envase tretapack tiene una presentación de 250 ml.</a:t>
            </a:r>
            <a:endParaRPr lang="es-EC" sz="3200" dirty="0" smtClean="0">
              <a:latin typeface="Bradley Hand ITC" pitchFamily="66" charset="0"/>
            </a:endParaRPr>
          </a:p>
          <a:p>
            <a:pPr marL="420624" indent="-384048" algn="just" eaLnBrk="1" fontAlgn="auto" hangingPunct="1">
              <a:spcAft>
                <a:spcPts val="0"/>
              </a:spcAft>
              <a:buFont typeface="Wingdings 2"/>
              <a:buChar char=""/>
              <a:defRPr/>
            </a:pPr>
            <a:endParaRPr lang="es-ES" dirty="0"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29709" name="Picture 14"/>
          <p:cNvPicPr>
            <a:picLocks noChangeAspect="1" noChangeArrowheads="1"/>
          </p:cNvPicPr>
          <p:nvPr/>
        </p:nvPicPr>
        <p:blipFill>
          <a:blip r:embed="rId2"/>
          <a:srcRect/>
          <a:stretch>
            <a:fillRect/>
          </a:stretch>
        </p:blipFill>
        <p:spPr bwMode="auto">
          <a:xfrm>
            <a:off x="3143250" y="4214813"/>
            <a:ext cx="2928938" cy="226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457200" y="274638"/>
            <a:ext cx="6757988" cy="796925"/>
          </a:xfrm>
        </p:spPr>
        <p:txBody>
          <a:bodyPr/>
          <a:lstStyle/>
          <a:p>
            <a:pPr algn="ctr" eaLnBrk="1" fontAlgn="auto" hangingPunct="1">
              <a:spcAft>
                <a:spcPts val="0"/>
              </a:spcAft>
              <a:defRPr/>
            </a:pPr>
            <a:r>
              <a:rPr lang="es-ES_tradnl" b="1" dirty="0" smtClean="0">
                <a:solidFill>
                  <a:schemeClr val="tx2">
                    <a:satMod val="200000"/>
                  </a:schemeClr>
                </a:solidFill>
                <a:latin typeface="Bradley Hand ITC" pitchFamily="66" charset="0"/>
              </a:rPr>
              <a:t>Resultados de encuestas</a:t>
            </a:r>
            <a:endParaRPr lang="es-ES" dirty="0" smtClean="0">
              <a:solidFill>
                <a:schemeClr val="tx2">
                  <a:satMod val="200000"/>
                </a:schemeClr>
              </a:solidFill>
              <a:latin typeface="Bradley Hand ITC" pitchFamily="66" charset="0"/>
            </a:endParaRPr>
          </a:p>
        </p:txBody>
      </p:sp>
      <p:sp>
        <p:nvSpPr>
          <p:cNvPr id="5" name="4 Estrella de 5 puntas"/>
          <p:cNvSpPr/>
          <p:nvPr/>
        </p:nvSpPr>
        <p:spPr>
          <a:xfrm>
            <a:off x="8358214" y="6000768"/>
            <a:ext cx="571504"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594376" y="6254048"/>
            <a:ext cx="263771"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665946" y="5253916"/>
            <a:ext cx="263771"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30732" name="7 CuadroTexto"/>
          <p:cNvSpPr txBox="1">
            <a:spLocks noChangeArrowheads="1"/>
          </p:cNvSpPr>
          <p:nvPr/>
        </p:nvSpPr>
        <p:spPr bwMode="auto">
          <a:xfrm>
            <a:off x="747713" y="1214438"/>
            <a:ext cx="7572375" cy="2678112"/>
          </a:xfrm>
          <a:prstGeom prst="rect">
            <a:avLst/>
          </a:prstGeom>
          <a:noFill/>
          <a:ln w="9525">
            <a:noFill/>
            <a:miter lim="800000"/>
            <a:headEnd/>
            <a:tailEnd/>
          </a:ln>
        </p:spPr>
        <p:txBody>
          <a:bodyPr>
            <a:spAutoFit/>
          </a:bodyPr>
          <a:lstStyle/>
          <a:p>
            <a:r>
              <a:rPr lang="es-ES" sz="2400">
                <a:latin typeface="Bradley Hand ITC" pitchFamily="66" charset="0"/>
              </a:rPr>
              <a:t>El precio se obtendrá de acuerdo a la presentación elegida en la respuesta anterior ya que el 39.09% de los encuestados prefirió la presentación de 71 gr.  La presentación de 115 gr. con precio de $0.80 el cual su porcentaje de aceptación es del 32.01% y en envase tetrapack es de $0.65 en presentación de 250 ml con un porcentaje del 28.90%.</a:t>
            </a:r>
            <a:endParaRPr lang="es-EC" sz="2400">
              <a:latin typeface="Bradley Hand ITC" pitchFamily="66" charset="0"/>
            </a:endParaRPr>
          </a:p>
        </p:txBody>
      </p:sp>
      <p:pic>
        <p:nvPicPr>
          <p:cNvPr id="30733" name="Picture 23"/>
          <p:cNvPicPr>
            <a:picLocks noChangeAspect="1" noChangeArrowheads="1"/>
          </p:cNvPicPr>
          <p:nvPr/>
        </p:nvPicPr>
        <p:blipFill>
          <a:blip r:embed="rId2"/>
          <a:srcRect/>
          <a:stretch>
            <a:fillRect/>
          </a:stretch>
        </p:blipFill>
        <p:spPr bwMode="auto">
          <a:xfrm>
            <a:off x="3035300" y="4154488"/>
            <a:ext cx="29289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214313"/>
            <a:ext cx="7467600" cy="917575"/>
          </a:xfrm>
        </p:spPr>
        <p:txBody>
          <a:bodyPr/>
          <a:lstStyle/>
          <a:p>
            <a:pPr algn="ctr" eaLnBrk="1" fontAlgn="auto" hangingPunct="1">
              <a:spcAft>
                <a:spcPts val="0"/>
              </a:spcAft>
              <a:defRPr/>
            </a:pPr>
            <a:r>
              <a:rPr lang="es-ES_tradnl" b="1" dirty="0" smtClean="0">
                <a:solidFill>
                  <a:schemeClr val="tx2">
                    <a:satMod val="200000"/>
                  </a:schemeClr>
                </a:solidFill>
                <a:latin typeface="Bradley Hand ITC" pitchFamily="66" charset="0"/>
              </a:rPr>
              <a:t>Resultado de las encuestas</a:t>
            </a:r>
            <a:endParaRPr lang="es-ES" dirty="0">
              <a:solidFill>
                <a:schemeClr val="tx2">
                  <a:satMod val="200000"/>
                </a:schemeClr>
              </a:solidFill>
              <a:latin typeface="Bradley Hand ITC" pitchFamily="66" charset="0"/>
            </a:endParaRPr>
          </a:p>
        </p:txBody>
      </p:sp>
      <p:sp>
        <p:nvSpPr>
          <p:cNvPr id="13" name="12 Estrella de 5 puntas"/>
          <p:cNvSpPr/>
          <p:nvPr/>
        </p:nvSpPr>
        <p:spPr>
          <a:xfrm>
            <a:off x="8143900" y="6000768"/>
            <a:ext cx="78581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9" name="18 Estrella de 5 puntas"/>
          <p:cNvSpPr/>
          <p:nvPr/>
        </p:nvSpPr>
        <p:spPr>
          <a:xfrm>
            <a:off x="7495462" y="6254049"/>
            <a:ext cx="362685"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20" name="19 Estrella de 5 puntas"/>
          <p:cNvSpPr/>
          <p:nvPr/>
        </p:nvSpPr>
        <p:spPr>
          <a:xfrm>
            <a:off x="8567032" y="5253917"/>
            <a:ext cx="362685"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31756" name="23 CuadroTexto"/>
          <p:cNvSpPr txBox="1">
            <a:spLocks noChangeArrowheads="1"/>
          </p:cNvSpPr>
          <p:nvPr/>
        </p:nvSpPr>
        <p:spPr bwMode="auto">
          <a:xfrm>
            <a:off x="725488" y="1585913"/>
            <a:ext cx="7500937" cy="2586037"/>
          </a:xfrm>
          <a:prstGeom prst="rect">
            <a:avLst/>
          </a:prstGeom>
          <a:noFill/>
          <a:ln w="9525">
            <a:noFill/>
            <a:miter lim="800000"/>
            <a:headEnd/>
            <a:tailEnd/>
          </a:ln>
        </p:spPr>
        <p:txBody>
          <a:bodyPr>
            <a:spAutoFit/>
          </a:bodyPr>
          <a:lstStyle/>
          <a:p>
            <a:r>
              <a:rPr lang="es-ES" sz="2400">
                <a:latin typeface="Bradley Hand ITC" pitchFamily="66" charset="0"/>
              </a:rPr>
              <a:t>Se aprecia que el 34.84% de los encuestados, consumirían el producto habitualmente, el 33.71% lo haría siempre, el 21.81% ocasionalmente, el 9.63% de los encuestados lo haría rara vez, lo que nos indica que este producto al menos va a ser consumido habitualmente por las madres de familia.</a:t>
            </a:r>
            <a:endParaRPr lang="es-EC" sz="2400">
              <a:latin typeface="Bradley Hand ITC" pitchFamily="66" charset="0"/>
            </a:endParaRPr>
          </a:p>
          <a:p>
            <a:endParaRPr lang="es-EC"/>
          </a:p>
        </p:txBody>
      </p:sp>
      <p:pic>
        <p:nvPicPr>
          <p:cNvPr id="31757" name="Picture 27"/>
          <p:cNvPicPr>
            <a:picLocks noChangeAspect="1" noChangeArrowheads="1"/>
          </p:cNvPicPr>
          <p:nvPr/>
        </p:nvPicPr>
        <p:blipFill>
          <a:blip r:embed="rId2"/>
          <a:srcRect/>
          <a:stretch>
            <a:fillRect/>
          </a:stretch>
        </p:blipFill>
        <p:spPr bwMode="auto">
          <a:xfrm>
            <a:off x="2857500" y="4121150"/>
            <a:ext cx="3357563"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p:txBody>
          <a:bodyPr/>
          <a:lstStyle/>
          <a:p>
            <a:pPr algn="ctr" eaLnBrk="1" fontAlgn="auto" hangingPunct="1">
              <a:spcAft>
                <a:spcPts val="0"/>
              </a:spcAft>
              <a:defRPr/>
            </a:pPr>
            <a:r>
              <a:rPr lang="es-ES_tradnl" b="1" dirty="0" smtClean="0">
                <a:solidFill>
                  <a:schemeClr val="tx2">
                    <a:satMod val="200000"/>
                  </a:schemeClr>
                </a:solidFill>
                <a:latin typeface="Bradley Hand ITC" pitchFamily="66" charset="0"/>
              </a:rPr>
              <a:t>Resultado de la encuesta</a:t>
            </a:r>
            <a:endParaRPr lang="es-ES" dirty="0" smtClean="0">
              <a:solidFill>
                <a:schemeClr val="tx2">
                  <a:satMod val="200000"/>
                </a:schemeClr>
              </a:solidFill>
              <a:latin typeface="Bradley Hand ITC" pitchFamily="66" charset="0"/>
            </a:endParaRPr>
          </a:p>
        </p:txBody>
      </p:sp>
      <p:sp>
        <p:nvSpPr>
          <p:cNvPr id="7" name="6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9" name="8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32780" name="13 CuadroTexto"/>
          <p:cNvSpPr txBox="1">
            <a:spLocks noChangeArrowheads="1"/>
          </p:cNvSpPr>
          <p:nvPr/>
        </p:nvSpPr>
        <p:spPr bwMode="auto">
          <a:xfrm>
            <a:off x="714375" y="1643063"/>
            <a:ext cx="7786688" cy="2586037"/>
          </a:xfrm>
          <a:prstGeom prst="rect">
            <a:avLst/>
          </a:prstGeom>
          <a:noFill/>
          <a:ln w="9525">
            <a:noFill/>
            <a:miter lim="800000"/>
            <a:headEnd/>
            <a:tailEnd/>
          </a:ln>
        </p:spPr>
        <p:txBody>
          <a:bodyPr>
            <a:spAutoFit/>
          </a:bodyPr>
          <a:lstStyle/>
          <a:p>
            <a:r>
              <a:rPr lang="es-ES" sz="2400">
                <a:latin typeface="Bradley Hand ITC" pitchFamily="66" charset="0"/>
              </a:rPr>
              <a:t>De los resultados obtenidos se puede decir que el 47.31% del los encuestados están dispuestos a comprar este producto apenas salga al mercado y un 27.2% puede ser lo compraría, el 20.68% detalla que puede ser lo esperaría un tiempo y el 4.82% de los padres de familia no lo comprarían este producto.</a:t>
            </a:r>
            <a:endParaRPr lang="es-EC" sz="2400">
              <a:latin typeface="Bradley Hand ITC" pitchFamily="66" charset="0"/>
            </a:endParaRPr>
          </a:p>
          <a:p>
            <a:endParaRPr lang="es-EC"/>
          </a:p>
        </p:txBody>
      </p:sp>
      <p:pic>
        <p:nvPicPr>
          <p:cNvPr id="32781" name="Picture 19"/>
          <p:cNvPicPr>
            <a:picLocks noChangeAspect="1" noChangeArrowheads="1"/>
          </p:cNvPicPr>
          <p:nvPr/>
        </p:nvPicPr>
        <p:blipFill>
          <a:blip r:embed="rId3"/>
          <a:srcRect/>
          <a:stretch>
            <a:fillRect/>
          </a:stretch>
        </p:blipFill>
        <p:spPr bwMode="auto">
          <a:xfrm>
            <a:off x="3000375" y="3929063"/>
            <a:ext cx="3714750"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algn="ctr" eaLnBrk="1" fontAlgn="auto" hangingPunct="1">
              <a:spcAft>
                <a:spcPts val="0"/>
              </a:spcAft>
              <a:defRPr/>
            </a:pPr>
            <a:r>
              <a:rPr lang="es-ES" sz="4800" dirty="0" smtClean="0">
                <a:solidFill>
                  <a:schemeClr val="tx1"/>
                </a:solidFill>
                <a:latin typeface="Bradley Hand ITC" pitchFamily="66" charset="0"/>
              </a:rPr>
              <a:t>TAXO</a:t>
            </a:r>
          </a:p>
        </p:txBody>
      </p:sp>
      <p:sp>
        <p:nvSpPr>
          <p:cNvPr id="3" name="2 Marcador de contenido"/>
          <p:cNvSpPr>
            <a:spLocks noGrp="1"/>
          </p:cNvSpPr>
          <p:nvPr>
            <p:ph sz="quarter" idx="1"/>
          </p:nvPr>
        </p:nvSpPr>
        <p:spPr>
          <a:xfrm>
            <a:off x="914400" y="1285875"/>
            <a:ext cx="3800475" cy="5214938"/>
          </a:xfrm>
        </p:spPr>
        <p:txBody>
          <a:bodyPr rtlCol="0">
            <a:noAutofit/>
          </a:bodyPr>
          <a:lstStyle/>
          <a:p>
            <a:pPr marL="274320" indent="-274320" eaLnBrk="1" fontAlgn="auto" hangingPunct="1">
              <a:spcAft>
                <a:spcPts val="0"/>
              </a:spcAft>
              <a:buFont typeface="Wingdings" pitchFamily="2" charset="2"/>
              <a:buChar char="Ø"/>
              <a:defRPr/>
            </a:pPr>
            <a:r>
              <a:rPr lang="es-EC" sz="1800" dirty="0" smtClean="0">
                <a:latin typeface="Bradley Hand ITC" pitchFamily="66" charset="0"/>
              </a:rPr>
              <a:t>Se puede hacer plantaciones desde  500 a 1000 plantas / ha</a:t>
            </a:r>
          </a:p>
          <a:p>
            <a:pPr marL="274320" indent="-274320" eaLnBrk="1" fontAlgn="auto" hangingPunct="1">
              <a:spcAft>
                <a:spcPts val="0"/>
              </a:spcAft>
              <a:buFont typeface="Wingdings" pitchFamily="2" charset="2"/>
              <a:buChar char="Ø"/>
              <a:defRPr/>
            </a:pPr>
            <a:r>
              <a:rPr lang="es-EC" sz="1800" dirty="0" smtClean="0">
                <a:latin typeface="Bradley Hand ITC" pitchFamily="66" charset="0"/>
              </a:rPr>
              <a:t>Entra a producir al año de la plantación</a:t>
            </a:r>
          </a:p>
          <a:p>
            <a:pPr marL="274320" indent="-274320" eaLnBrk="1" fontAlgn="auto" hangingPunct="1">
              <a:spcAft>
                <a:spcPts val="0"/>
              </a:spcAft>
              <a:buFont typeface="Wingdings" pitchFamily="2" charset="2"/>
              <a:buChar char="Ø"/>
              <a:defRPr/>
            </a:pPr>
            <a:r>
              <a:rPr lang="es-EC" sz="1800" dirty="0" smtClean="0">
                <a:latin typeface="Bradley Hand ITC" pitchFamily="66" charset="0"/>
              </a:rPr>
              <a:t>Riego es por gravedad, es resistente a la sequia</a:t>
            </a:r>
          </a:p>
          <a:p>
            <a:pPr marL="274320" indent="-274320" eaLnBrk="1" fontAlgn="auto" hangingPunct="1">
              <a:spcAft>
                <a:spcPts val="0"/>
              </a:spcAft>
              <a:buFont typeface="Wingdings" pitchFamily="2" charset="2"/>
              <a:buChar char="Ø"/>
              <a:defRPr/>
            </a:pPr>
            <a:r>
              <a:rPr lang="es-EC" sz="1800" dirty="0" smtClean="0">
                <a:latin typeface="Bradley Hand ITC" pitchFamily="66" charset="0"/>
              </a:rPr>
              <a:t>Su ciclo de cultivo  es semiperemne,  es decir es un frutal siempre verde, o persistente, puede producir en ciclos de 4 meses seguidos con cosechas cada quince días con recesos vegetativos de dos meses, </a:t>
            </a:r>
          </a:p>
          <a:p>
            <a:pPr marL="274320" indent="-274320" eaLnBrk="1" fontAlgn="auto" hangingPunct="1">
              <a:spcAft>
                <a:spcPts val="0"/>
              </a:spcAft>
              <a:buFont typeface="Wingdings" pitchFamily="2" charset="2"/>
              <a:buChar char="Ø"/>
              <a:defRPr/>
            </a:pPr>
            <a:r>
              <a:rPr lang="es-EC" sz="1800" dirty="0" smtClean="0">
                <a:latin typeface="Bradley Hand ITC" pitchFamily="66" charset="0"/>
              </a:rPr>
              <a:t>.Una Planta  puede llegar a producir en el año 1000 frutos por ´planta, cada fruto pesa con un promedio de 100 gramos /fruto</a:t>
            </a:r>
          </a:p>
          <a:p>
            <a:pPr marL="420624" indent="-384048" algn="just" eaLnBrk="1" fontAlgn="auto" hangingPunct="1">
              <a:spcAft>
                <a:spcPts val="0"/>
              </a:spcAft>
              <a:buFont typeface="Arial" pitchFamily="34" charset="0"/>
              <a:buChar char="•"/>
              <a:defRPr/>
            </a:pPr>
            <a:endParaRPr lang="es-ES" sz="1800" dirty="0"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15373" name="8 Imagen" descr="images.jpg"/>
          <p:cNvPicPr>
            <a:picLocks noChangeAspect="1"/>
          </p:cNvPicPr>
          <p:nvPr/>
        </p:nvPicPr>
        <p:blipFill>
          <a:blip r:embed="rId3"/>
          <a:srcRect/>
          <a:stretch>
            <a:fillRect/>
          </a:stretch>
        </p:blipFill>
        <p:spPr bwMode="auto">
          <a:xfrm>
            <a:off x="5357813" y="1643063"/>
            <a:ext cx="3286125" cy="3929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n-US" b="1" dirty="0" smtClean="0">
                <a:latin typeface="Bradley Hand ITC" pitchFamily="66" charset="0"/>
              </a:rPr>
              <a:t>Plan de Marketing</a:t>
            </a:r>
            <a:endParaRPr lang="en-US" b="1" dirty="0">
              <a:latin typeface="Bradley Hand ITC" pitchFamily="66" charset="0"/>
            </a:endParaRPr>
          </a:p>
        </p:txBody>
      </p:sp>
      <p:sp>
        <p:nvSpPr>
          <p:cNvPr id="33795" name="2 Marcador de contenido"/>
          <p:cNvSpPr>
            <a:spLocks noGrp="1"/>
          </p:cNvSpPr>
          <p:nvPr>
            <p:ph sz="quarter" idx="1"/>
          </p:nvPr>
        </p:nvSpPr>
        <p:spPr>
          <a:xfrm>
            <a:off x="738188" y="1600200"/>
            <a:ext cx="7467600" cy="4873625"/>
          </a:xfrm>
        </p:spPr>
        <p:txBody>
          <a:bodyPr/>
          <a:lstStyle/>
          <a:p>
            <a:pPr eaLnBrk="1" hangingPunct="1"/>
            <a:r>
              <a:rPr lang="es-ES" smtClean="0">
                <a:latin typeface="Bradley Hand ITC" pitchFamily="66" charset="0"/>
              </a:rPr>
              <a:t>El plan de marketing se transforma en una herramienta imprescindible para dar a conocer los beneficios del jugo de Taxo, sobretodo, a las madres de familia que se preocupan en el crecimiento de sus bebés </a:t>
            </a:r>
          </a:p>
          <a:p>
            <a:pPr eaLnBrk="1" hangingPunct="1">
              <a:buFont typeface="Wingdings" pitchFamily="2" charset="2"/>
              <a:buNone/>
            </a:pPr>
            <a:r>
              <a:rPr lang="es-ES" smtClean="0">
                <a:latin typeface="Bradley Hand ITC" pitchFamily="66" charset="0"/>
              </a:rPr>
              <a:t>    proporcionándoles  productos de calidad.</a:t>
            </a:r>
          </a:p>
          <a:p>
            <a:pPr eaLnBrk="1" hangingPunct="1">
              <a:buFont typeface="Wingdings" pitchFamily="2" charset="2"/>
              <a:buNone/>
            </a:pPr>
            <a:endParaRPr lang="en-US" smtClean="0">
              <a:latin typeface="Bradley Hand ITC" pitchFamily="66" charset="0"/>
            </a:endParaRPr>
          </a:p>
          <a:p>
            <a:pPr eaLnBrk="1" hangingPunct="1"/>
            <a:r>
              <a:rPr lang="es-ES" smtClean="0">
                <a:latin typeface="Bradley Hand ITC" pitchFamily="66" charset="0"/>
              </a:rPr>
              <a:t>Este plan permita captar al jugo de Taxo para bebé un lugar dentro de este nuevo nicho de mercado, de tal forma que sea competitiva en el segmento de la alimentación para el bebé que se ejecutará en la ciudad de Guayaquil.</a:t>
            </a:r>
            <a:endParaRPr lang="en-US" smtClean="0">
              <a:latin typeface="Bradley Hand ITC" pitchFamily="66"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43863" cy="1143000"/>
          </a:xfrm>
        </p:spPr>
        <p:txBody>
          <a:bodyPr/>
          <a:lstStyle/>
          <a:p>
            <a:pPr algn="ctr" eaLnBrk="1" fontAlgn="auto" hangingPunct="1">
              <a:spcAft>
                <a:spcPts val="0"/>
              </a:spcAft>
              <a:defRPr/>
            </a:pPr>
            <a:r>
              <a:rPr lang="en-US" b="1" dirty="0" smtClean="0">
                <a:latin typeface="Bradley Hand ITC" pitchFamily="66" charset="0"/>
              </a:rPr>
              <a:t>Ciclo de Vida del </a:t>
            </a:r>
            <a:r>
              <a:rPr lang="es-EC" b="1" dirty="0" smtClean="0">
                <a:latin typeface="Bradley Hand ITC" pitchFamily="66" charset="0"/>
              </a:rPr>
              <a:t>Producto</a:t>
            </a:r>
            <a:endParaRPr lang="es-EC" b="1" dirty="0">
              <a:latin typeface="Bradley Hand ITC" pitchFamily="66" charset="0"/>
            </a:endParaRPr>
          </a:p>
        </p:txBody>
      </p:sp>
      <p:sp>
        <p:nvSpPr>
          <p:cNvPr id="34819" name="2 Marcador de contenido"/>
          <p:cNvSpPr>
            <a:spLocks noGrp="1"/>
          </p:cNvSpPr>
          <p:nvPr>
            <p:ph sz="quarter" idx="1"/>
          </p:nvPr>
        </p:nvSpPr>
        <p:spPr>
          <a:xfrm>
            <a:off x="642938" y="1071563"/>
            <a:ext cx="7758112" cy="4675187"/>
          </a:xfrm>
        </p:spPr>
        <p:txBody>
          <a:bodyPr/>
          <a:lstStyle/>
          <a:p>
            <a:pPr eaLnBrk="1" hangingPunct="1">
              <a:buFont typeface="Wingdings" pitchFamily="2" charset="2"/>
              <a:buNone/>
            </a:pPr>
            <a:endParaRPr lang="es-ES" smtClean="0">
              <a:latin typeface="Bradley Hand ITC" pitchFamily="66" charset="0"/>
            </a:endParaRPr>
          </a:p>
          <a:p>
            <a:pPr eaLnBrk="1" hangingPunct="1"/>
            <a:r>
              <a:rPr lang="es-ES" smtClean="0">
                <a:latin typeface="Bradley Hand ITC" pitchFamily="66" charset="0"/>
              </a:rPr>
              <a:t>En la actualidad no existe jugo para bebé pero existen productos sustitutos esto hace que el producto se ubique en la etapa de introducción.</a:t>
            </a:r>
            <a:endParaRPr lang="en-US" smtClean="0">
              <a:latin typeface="Bradley Hand ITC" pitchFamily="66" charset="0"/>
            </a:endParaRPr>
          </a:p>
          <a:p>
            <a:pPr eaLnBrk="1" hangingPunct="1"/>
            <a:r>
              <a:rPr lang="es-ES" smtClean="0">
                <a:latin typeface="Bradley Hand ITC" pitchFamily="66" charset="0"/>
              </a:rPr>
              <a:t>Se esperarse que las ventas de los primeros períodos de vida del jugo de Taxo serán pequeñas, pero a medida que el producto se va posicionando, es predecible que éstas vayan en aumento, debido al crecimiento del sector.</a:t>
            </a:r>
            <a:endParaRPr lang="en-US" smtClean="0">
              <a:latin typeface="Bradley Hand ITC" pitchFamily="66" charset="0"/>
            </a:endParaRPr>
          </a:p>
          <a:p>
            <a:pPr eaLnBrk="1" hangingPunct="1"/>
            <a:endParaRPr lang="en-US" smtClean="0">
              <a:latin typeface="Bradley Hand ITC" pitchFamily="66" charset="0"/>
            </a:endParaRPr>
          </a:p>
        </p:txBody>
      </p:sp>
      <p:pic>
        <p:nvPicPr>
          <p:cNvPr id="34820" name="Picture 2"/>
          <p:cNvPicPr>
            <a:picLocks noChangeAspect="1" noChangeArrowheads="1"/>
          </p:cNvPicPr>
          <p:nvPr/>
        </p:nvPicPr>
        <p:blipFill>
          <a:blip r:embed="rId2"/>
          <a:srcRect/>
          <a:stretch>
            <a:fillRect/>
          </a:stretch>
        </p:blipFill>
        <p:spPr bwMode="auto">
          <a:xfrm>
            <a:off x="2606675" y="4476750"/>
            <a:ext cx="3286125" cy="221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latin typeface="Bradley Hand ITC" pitchFamily="66" charset="0"/>
              </a:rPr>
              <a:t>OBJETIVOS DE MERCADOTECNIA</a:t>
            </a:r>
            <a:endParaRPr lang="en-US" b="1" dirty="0">
              <a:latin typeface="Bradley Hand ITC" pitchFamily="66" charset="0"/>
            </a:endParaRPr>
          </a:p>
        </p:txBody>
      </p:sp>
      <p:sp>
        <p:nvSpPr>
          <p:cNvPr id="35843" name="2 Marcador de contenido"/>
          <p:cNvSpPr>
            <a:spLocks noGrp="1"/>
          </p:cNvSpPr>
          <p:nvPr>
            <p:ph sz="quarter" idx="1"/>
          </p:nvPr>
        </p:nvSpPr>
        <p:spPr>
          <a:xfrm>
            <a:off x="762000" y="1663700"/>
            <a:ext cx="7467600" cy="4873625"/>
          </a:xfrm>
        </p:spPr>
        <p:txBody>
          <a:bodyPr/>
          <a:lstStyle/>
          <a:p>
            <a:pPr algn="just" eaLnBrk="1" hangingPunct="1"/>
            <a:r>
              <a:rPr lang="es-ES" smtClean="0">
                <a:latin typeface="Bradley Hand ITC" pitchFamily="66" charset="0"/>
              </a:rPr>
              <a:t>Introducir el jugo de Taxo para bebé como un mejor concepto en jugos natural.</a:t>
            </a:r>
          </a:p>
          <a:p>
            <a:pPr algn="just" eaLnBrk="1" hangingPunct="1"/>
            <a:endParaRPr lang="en-US" smtClean="0">
              <a:latin typeface="Bradley Hand ITC" pitchFamily="66" charset="0"/>
            </a:endParaRPr>
          </a:p>
          <a:p>
            <a:pPr algn="just" eaLnBrk="1" hangingPunct="1"/>
            <a:r>
              <a:rPr lang="es-ES" smtClean="0">
                <a:latin typeface="Bradley Hand ITC" pitchFamily="66" charset="0"/>
              </a:rPr>
              <a:t>Posicionar el jugo de Taxo en la mente de los consumidores (madres de familia, niñeras) como un producto que cuenta con todos los nutrientes necesarios para el crecimiento del bebé.</a:t>
            </a:r>
          </a:p>
          <a:p>
            <a:pPr algn="just" eaLnBrk="1" hangingPunct="1">
              <a:buFont typeface="Wingdings" pitchFamily="2" charset="2"/>
              <a:buNone/>
            </a:pPr>
            <a:r>
              <a:rPr lang="es-ES" smtClean="0">
                <a:latin typeface="Bradley Hand ITC" pitchFamily="66" charset="0"/>
              </a:rPr>
              <a:t> </a:t>
            </a:r>
            <a:endParaRPr lang="en-US" smtClean="0">
              <a:latin typeface="Bradley Hand ITC" pitchFamily="66" charset="0"/>
            </a:endParaRPr>
          </a:p>
          <a:p>
            <a:pPr algn="just" eaLnBrk="1" hangingPunct="1"/>
            <a:r>
              <a:rPr lang="es-ES" smtClean="0">
                <a:latin typeface="Bradley Hand ITC" pitchFamily="66" charset="0"/>
              </a:rPr>
              <a:t>Aumentar constantemente la participación del mercado</a:t>
            </a:r>
            <a:endParaRPr lang="en-US" smtClean="0">
              <a:latin typeface="Bradley Hand ITC"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eaLnBrk="1" fontAlgn="auto" hangingPunct="1">
              <a:spcAft>
                <a:spcPts val="0"/>
              </a:spcAft>
              <a:defRPr/>
            </a:pPr>
            <a:r>
              <a:rPr lang="es-ES" b="1" cap="all" dirty="0">
                <a:solidFill>
                  <a:sysClr val="windowText" lastClr="000000"/>
                </a:solidFill>
                <a:latin typeface="Bradley Hand ITC" pitchFamily="66" charset="0"/>
              </a:rPr>
              <a:t>Análisis</a:t>
            </a:r>
            <a:r>
              <a:rPr lang="es-ES" b="1" dirty="0">
                <a:solidFill>
                  <a:sysClr val="windowText" lastClr="000000"/>
                </a:solidFill>
                <a:latin typeface="Bradley Hand ITC" pitchFamily="66" charset="0"/>
              </a:rPr>
              <a:t> ESTRATEGICO  </a:t>
            </a:r>
            <a:br>
              <a:rPr lang="es-ES" b="1" dirty="0">
                <a:solidFill>
                  <a:sysClr val="windowText" lastClr="000000"/>
                </a:solidFill>
                <a:latin typeface="Bradley Hand ITC" pitchFamily="66" charset="0"/>
              </a:rPr>
            </a:br>
            <a:r>
              <a:rPr lang="es-ES" sz="2000" dirty="0" smtClean="0">
                <a:solidFill>
                  <a:sysClr val="windowText" lastClr="000000"/>
                </a:solidFill>
                <a:latin typeface="Bradley Hand ITC" pitchFamily="66" charset="0"/>
              </a:rPr>
              <a:t>MATRIZ BOSTON CONSULTING GROUP</a:t>
            </a:r>
            <a:r>
              <a:rPr lang="en-US" sz="3600" b="1" dirty="0">
                <a:solidFill>
                  <a:sysClr val="windowText" lastClr="000000"/>
                </a:solidFill>
              </a:rPr>
              <a:t/>
            </a:r>
            <a:br>
              <a:rPr lang="en-US" sz="3600" b="1" dirty="0">
                <a:solidFill>
                  <a:sysClr val="windowText" lastClr="000000"/>
                </a:solidFill>
              </a:rPr>
            </a:br>
            <a:endParaRPr lang="en-US" sz="1800" dirty="0">
              <a:solidFill>
                <a:sysClr val="windowText" lastClr="000000"/>
              </a:solidFill>
            </a:endParaRPr>
          </a:p>
        </p:txBody>
      </p:sp>
      <p:pic>
        <p:nvPicPr>
          <p:cNvPr id="36867" name="Picture 2"/>
          <p:cNvPicPr>
            <a:picLocks noGrp="1" noChangeAspect="1" noChangeArrowheads="1"/>
          </p:cNvPicPr>
          <p:nvPr>
            <p:ph sz="quarter" idx="1"/>
          </p:nvPr>
        </p:nvPicPr>
        <p:blipFill>
          <a:blip r:embed="rId2"/>
          <a:srcRect/>
          <a:stretch>
            <a:fillRect/>
          </a:stretch>
        </p:blipFill>
        <p:spPr>
          <a:xfrm>
            <a:off x="2643188" y="1130300"/>
            <a:ext cx="2528887" cy="1606550"/>
          </a:xfrm>
          <a:noFill/>
        </p:spPr>
      </p:pic>
      <p:sp>
        <p:nvSpPr>
          <p:cNvPr id="36868" name="5 CuadroTexto"/>
          <p:cNvSpPr txBox="1">
            <a:spLocks noChangeArrowheads="1"/>
          </p:cNvSpPr>
          <p:nvPr/>
        </p:nvSpPr>
        <p:spPr bwMode="auto">
          <a:xfrm>
            <a:off x="485775" y="2819400"/>
            <a:ext cx="8072438" cy="3694113"/>
          </a:xfrm>
          <a:prstGeom prst="rect">
            <a:avLst/>
          </a:prstGeom>
          <a:noFill/>
          <a:ln w="9525">
            <a:noFill/>
            <a:miter lim="800000"/>
            <a:headEnd/>
            <a:tailEnd/>
          </a:ln>
        </p:spPr>
        <p:txBody>
          <a:bodyPr>
            <a:spAutoFit/>
          </a:bodyPr>
          <a:lstStyle/>
          <a:p>
            <a:pPr algn="just"/>
            <a:r>
              <a:rPr lang="es-ES">
                <a:latin typeface="Bradley Hand ITC" pitchFamily="66" charset="0"/>
              </a:rPr>
              <a:t>Clasifica el producto o servicio en estudio, de acuerdo a su participación relativa del mercado y al índice de crecimiento del mercado (industria). Así, se pueden identificar cuatro grupos de unidades estratégicas de negocios o productos.</a:t>
            </a:r>
          </a:p>
          <a:p>
            <a:pPr algn="just"/>
            <a:endParaRPr lang="en-US">
              <a:latin typeface="Bradley Hand ITC" pitchFamily="66" charset="0"/>
            </a:endParaRPr>
          </a:p>
          <a:p>
            <a:pPr>
              <a:buFont typeface="Wingdings" pitchFamily="2" charset="2"/>
              <a:buChar char="ü"/>
            </a:pPr>
            <a:r>
              <a:rPr lang="es-ES" b="1">
                <a:latin typeface="Bradley Hand ITC" pitchFamily="66" charset="0"/>
              </a:rPr>
              <a:t>Producto Estrella</a:t>
            </a:r>
          </a:p>
          <a:p>
            <a:pPr>
              <a:buFont typeface="Wingdings" pitchFamily="2" charset="2"/>
              <a:buChar char="ü"/>
            </a:pPr>
            <a:r>
              <a:rPr lang="es-ES" b="1">
                <a:latin typeface="Bradley Hand ITC" pitchFamily="66" charset="0"/>
              </a:rPr>
              <a:t>Producto Vaca</a:t>
            </a:r>
          </a:p>
          <a:p>
            <a:pPr>
              <a:buFont typeface="Wingdings" pitchFamily="2" charset="2"/>
              <a:buChar char="ü"/>
            </a:pPr>
            <a:r>
              <a:rPr lang="es-ES" b="1">
                <a:latin typeface="Bradley Hand ITC" pitchFamily="66" charset="0"/>
              </a:rPr>
              <a:t>Producto Incógnita</a:t>
            </a:r>
          </a:p>
          <a:p>
            <a:pPr>
              <a:buFont typeface="Wingdings" pitchFamily="2" charset="2"/>
              <a:buChar char="ü"/>
            </a:pPr>
            <a:r>
              <a:rPr lang="es-ES" b="1">
                <a:latin typeface="Bradley Hand ITC" pitchFamily="66" charset="0"/>
              </a:rPr>
              <a:t>Producto Perro</a:t>
            </a:r>
          </a:p>
          <a:p>
            <a:endParaRPr lang="es-ES">
              <a:latin typeface="Bradley Hand ITC" pitchFamily="66" charset="0"/>
            </a:endParaRPr>
          </a:p>
          <a:p>
            <a:pPr algn="just"/>
            <a:r>
              <a:rPr lang="es-ES">
                <a:latin typeface="Bradley Hand ITC" pitchFamily="66" charset="0"/>
              </a:rPr>
              <a:t>Se establece que dada la baja participación del “Jugo Taxo para bebe”  al principio (producto nuevo), debido al elevado crecimiento que se ha venido presentando en el sector (bebés), el producto está ubicado en el cuadrante correspondiente a “Interrogante”.</a:t>
            </a:r>
            <a:endParaRPr lang="en-US">
              <a:latin typeface="Bradley Hand ITC"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58175" cy="1143000"/>
          </a:xfrm>
        </p:spPr>
        <p:txBody>
          <a:bodyPr/>
          <a:lstStyle/>
          <a:p>
            <a:pPr algn="ctr" eaLnBrk="1" fontAlgn="auto" hangingPunct="1">
              <a:spcAft>
                <a:spcPts val="0"/>
              </a:spcAft>
              <a:defRPr/>
            </a:pPr>
            <a:r>
              <a:rPr lang="es-ES" b="1" dirty="0" smtClean="0">
                <a:latin typeface="Bradley Hand ITC" pitchFamily="66" charset="0"/>
              </a:rPr>
              <a:t>MATRIZ  OPORTUNIDADES PRODUCTO-  MERCADO (ANSOFF)</a:t>
            </a:r>
            <a:endParaRPr lang="en-US" b="1" dirty="0">
              <a:latin typeface="Bradley Hand ITC" pitchFamily="66" charset="0"/>
            </a:endParaRPr>
          </a:p>
        </p:txBody>
      </p:sp>
      <p:pic>
        <p:nvPicPr>
          <p:cNvPr id="37891" name="Picture 2"/>
          <p:cNvPicPr>
            <a:picLocks noGrp="1" noChangeAspect="1" noChangeArrowheads="1"/>
          </p:cNvPicPr>
          <p:nvPr>
            <p:ph sz="quarter" idx="1"/>
          </p:nvPr>
        </p:nvPicPr>
        <p:blipFill>
          <a:blip r:embed="rId2"/>
          <a:srcRect/>
          <a:stretch>
            <a:fillRect/>
          </a:stretch>
        </p:blipFill>
        <p:spPr>
          <a:xfrm>
            <a:off x="2381250" y="1498600"/>
            <a:ext cx="3781425" cy="2552700"/>
          </a:xfrm>
          <a:noFill/>
        </p:spPr>
      </p:pic>
      <p:sp>
        <p:nvSpPr>
          <p:cNvPr id="37892" name="4 CuadroTexto"/>
          <p:cNvSpPr txBox="1">
            <a:spLocks noChangeArrowheads="1"/>
          </p:cNvSpPr>
          <p:nvPr/>
        </p:nvSpPr>
        <p:spPr bwMode="auto">
          <a:xfrm>
            <a:off x="857250" y="4000500"/>
            <a:ext cx="7215188" cy="1600200"/>
          </a:xfrm>
          <a:prstGeom prst="rect">
            <a:avLst/>
          </a:prstGeom>
          <a:noFill/>
          <a:ln w="9525">
            <a:noFill/>
            <a:miter lim="800000"/>
            <a:headEnd/>
            <a:tailEnd/>
          </a:ln>
        </p:spPr>
        <p:txBody>
          <a:bodyPr>
            <a:spAutoFit/>
          </a:bodyPr>
          <a:lstStyle/>
          <a:p>
            <a:endParaRPr lang="es-ES">
              <a:latin typeface="Bradley Hand ITC" pitchFamily="66" charset="0"/>
            </a:endParaRPr>
          </a:p>
          <a:p>
            <a:endParaRPr lang="es-ES" sz="2000">
              <a:latin typeface="Bradley Hand ITC" pitchFamily="66" charset="0"/>
            </a:endParaRPr>
          </a:p>
          <a:p>
            <a:r>
              <a:rPr lang="es-ES" sz="2000">
                <a:latin typeface="Bradley Hand ITC" pitchFamily="66" charset="0"/>
              </a:rPr>
              <a:t>El jugo de Taxo, es considerado como un producto existente en el mercado actual. Estas características lo hacen parte del cuadrante </a:t>
            </a:r>
            <a:r>
              <a:rPr lang="es-ES" sz="2000" i="1">
                <a:latin typeface="Bradley Hand ITC" pitchFamily="66" charset="0"/>
              </a:rPr>
              <a:t>“</a:t>
            </a:r>
            <a:r>
              <a:rPr lang="es-ES" sz="2000">
                <a:latin typeface="Bradley Hand ITC" pitchFamily="66" charset="0"/>
              </a:rPr>
              <a:t>Penetración en el Mercado“, dentro de la matriz Ansoff.</a:t>
            </a:r>
            <a:endParaRPr 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85813"/>
            <a:ext cx="7467600" cy="631825"/>
          </a:xfrm>
        </p:spPr>
        <p:txBody>
          <a:bodyPr/>
          <a:lstStyle/>
          <a:p>
            <a:pPr algn="ctr" eaLnBrk="1" fontAlgn="auto" hangingPunct="1">
              <a:spcAft>
                <a:spcPts val="0"/>
              </a:spcAft>
              <a:defRPr/>
            </a:pPr>
            <a:r>
              <a:rPr lang="es-ES" b="1" dirty="0" smtClean="0">
                <a:latin typeface="Bradley Hand ITC" pitchFamily="66" charset="0"/>
              </a:rPr>
              <a:t>Análisis F.O.D.A</a:t>
            </a:r>
            <a:endParaRPr lang="en-US" b="1" dirty="0"/>
          </a:p>
        </p:txBody>
      </p:sp>
      <p:sp>
        <p:nvSpPr>
          <p:cNvPr id="38915" name="6 CuadroTexto"/>
          <p:cNvSpPr txBox="1">
            <a:spLocks noChangeArrowheads="1"/>
          </p:cNvSpPr>
          <p:nvPr/>
        </p:nvSpPr>
        <p:spPr bwMode="auto">
          <a:xfrm>
            <a:off x="714375" y="1479550"/>
            <a:ext cx="7643813" cy="5078413"/>
          </a:xfrm>
          <a:prstGeom prst="rect">
            <a:avLst/>
          </a:prstGeom>
          <a:noFill/>
          <a:ln w="9525">
            <a:noFill/>
            <a:miter lim="800000"/>
            <a:headEnd/>
            <a:tailEnd/>
          </a:ln>
        </p:spPr>
        <p:txBody>
          <a:bodyPr>
            <a:spAutoFit/>
          </a:bodyPr>
          <a:lstStyle/>
          <a:p>
            <a:r>
              <a:rPr lang="es-ES" b="1">
                <a:latin typeface="Bradley Hand ITC" pitchFamily="66" charset="0"/>
              </a:rPr>
              <a:t>Fortalezas</a:t>
            </a:r>
          </a:p>
          <a:p>
            <a:pPr>
              <a:buFont typeface="Wingdings" pitchFamily="2" charset="2"/>
              <a:buChar char="Ø"/>
            </a:pPr>
            <a:r>
              <a:rPr lang="es-ES">
                <a:latin typeface="Bradley Hand ITC" pitchFamily="66" charset="0"/>
              </a:rPr>
              <a:t>Es una propuesta innovadora que brinda un producto variado en el mercado.</a:t>
            </a:r>
          </a:p>
          <a:p>
            <a:pPr>
              <a:buFont typeface="Wingdings" pitchFamily="2" charset="2"/>
              <a:buChar char="Ø"/>
            </a:pPr>
            <a:r>
              <a:rPr lang="es-ES">
                <a:latin typeface="Bradley Hand ITC" pitchFamily="66" charset="0"/>
              </a:rPr>
              <a:t>No existe una bebida que además de ser natural brinde los nutrientes necesarios para el crecimiento del bebé. </a:t>
            </a:r>
          </a:p>
          <a:p>
            <a:endParaRPr lang="es-ES">
              <a:latin typeface="Bradley Hand ITC" pitchFamily="66" charset="0"/>
            </a:endParaRPr>
          </a:p>
          <a:p>
            <a:r>
              <a:rPr lang="es-ES" b="1">
                <a:latin typeface="Bradley Hand ITC" pitchFamily="66" charset="0"/>
              </a:rPr>
              <a:t>Oportunidades</a:t>
            </a:r>
            <a:endParaRPr lang="en-US">
              <a:latin typeface="Bradley Hand ITC" pitchFamily="66" charset="0"/>
            </a:endParaRPr>
          </a:p>
          <a:p>
            <a:pPr>
              <a:buFont typeface="Wingdings" pitchFamily="2" charset="2"/>
              <a:buChar char="Ø"/>
            </a:pPr>
            <a:r>
              <a:rPr lang="es-ES">
                <a:latin typeface="Bradley Hand ITC" pitchFamily="66" charset="0"/>
              </a:rPr>
              <a:t>Los consumidores actuales de este mercado valoran mucho la calidad del producto para el consumo del bebé. </a:t>
            </a:r>
          </a:p>
          <a:p>
            <a:pPr>
              <a:buFont typeface="Wingdings" pitchFamily="2" charset="2"/>
              <a:buChar char="Ø"/>
            </a:pPr>
            <a:r>
              <a:rPr lang="es-ES">
                <a:latin typeface="Bradley Hand ITC" pitchFamily="66" charset="0"/>
              </a:rPr>
              <a:t>Ser pionero en la distribución y comercialización del producto.</a:t>
            </a:r>
          </a:p>
          <a:p>
            <a:endParaRPr lang="es-ES">
              <a:latin typeface="Bradley Hand ITC" pitchFamily="66" charset="0"/>
            </a:endParaRPr>
          </a:p>
          <a:p>
            <a:r>
              <a:rPr lang="es-ES" b="1">
                <a:latin typeface="Bradley Hand ITC" pitchFamily="66" charset="0"/>
              </a:rPr>
              <a:t>Debilidades</a:t>
            </a:r>
            <a:endParaRPr lang="en-US">
              <a:latin typeface="Bradley Hand ITC" pitchFamily="66" charset="0"/>
            </a:endParaRPr>
          </a:p>
          <a:p>
            <a:pPr>
              <a:buFont typeface="Wingdings" pitchFamily="2" charset="2"/>
              <a:buChar char="Ø"/>
            </a:pPr>
            <a:r>
              <a:rPr lang="es-ES">
                <a:latin typeface="Bradley Hand ITC" pitchFamily="66" charset="0"/>
              </a:rPr>
              <a:t>Poco conocimiento de la marca por ser un producto nuevo.</a:t>
            </a:r>
          </a:p>
          <a:p>
            <a:pPr>
              <a:buFont typeface="Wingdings" pitchFamily="2" charset="2"/>
              <a:buChar char="Ø"/>
            </a:pPr>
            <a:r>
              <a:rPr lang="es-ES">
                <a:latin typeface="Bradley Hand ITC" pitchFamily="66" charset="0"/>
              </a:rPr>
              <a:t>Debido a que se trata de un jugo natural, se necesita  asegurar  la calidad y conservación de la bebida dentro del envase.</a:t>
            </a:r>
          </a:p>
          <a:p>
            <a:endParaRPr lang="es-ES">
              <a:latin typeface="Bradley Hand ITC" pitchFamily="66" charset="0"/>
            </a:endParaRPr>
          </a:p>
          <a:p>
            <a:r>
              <a:rPr lang="es-ES" b="1">
                <a:latin typeface="Bradley Hand ITC" pitchFamily="66" charset="0"/>
              </a:rPr>
              <a:t>Amenazas</a:t>
            </a:r>
            <a:endParaRPr lang="en-US">
              <a:latin typeface="Bradley Hand ITC" pitchFamily="66" charset="0"/>
            </a:endParaRPr>
          </a:p>
          <a:p>
            <a:pPr>
              <a:buFont typeface="Wingdings" pitchFamily="2" charset="2"/>
              <a:buChar char="Ø"/>
            </a:pPr>
            <a:r>
              <a:rPr lang="es-ES">
                <a:latin typeface="Bradley Hand ITC" pitchFamily="66" charset="0"/>
              </a:rPr>
              <a:t>Existencia de productos sustitutos.</a:t>
            </a:r>
            <a:endParaRPr lang="en-US">
              <a:latin typeface="Bradley Hand ITC" pitchFamily="66" charset="0"/>
            </a:endParaRPr>
          </a:p>
          <a:p>
            <a:pPr>
              <a:buFont typeface="Wingdings" pitchFamily="2" charset="2"/>
              <a:buChar char="Ø"/>
            </a:pPr>
            <a:r>
              <a:rPr lang="es-ES_tradnl">
                <a:latin typeface="Bradley Hand ITC" pitchFamily="66" charset="0"/>
              </a:rPr>
              <a:t>Factores climáticos que afecten la producción del fruto Taxo.</a:t>
            </a:r>
            <a:endParaRPr lang="en-US">
              <a:latin typeface="Bradley Hand ITC"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bwMode="auto"/>
        <p:txBody>
          <a:bodyPr wrap="square" lIns="91440" tIns="45720" rIns="91440" bIns="45720" numCol="1" anchorCtr="0" compatLnSpc="1">
            <a:prstTxWarp prst="textNoShape">
              <a:avLst/>
            </a:prstTxWarp>
          </a:bodyPr>
          <a:lstStyle/>
          <a:p>
            <a:pPr marL="342900" indent="-342900" algn="ctr" eaLnBrk="1" hangingPunct="1"/>
            <a:r>
              <a:rPr lang="es-ES" b="1" cap="none" smtClean="0">
                <a:solidFill>
                  <a:srgbClr val="000000"/>
                </a:solidFill>
                <a:latin typeface="Bradley Hand ITC" pitchFamily="66" charset="0"/>
              </a:rPr>
              <a:t>MERCADO META</a:t>
            </a:r>
            <a:r>
              <a:rPr lang="en-US" sz="3600" b="1" cap="none" smtClean="0">
                <a:solidFill>
                  <a:srgbClr val="000000"/>
                </a:solidFill>
              </a:rPr>
              <a:t/>
            </a:r>
            <a:br>
              <a:rPr lang="en-US" sz="3600" b="1" cap="none" smtClean="0">
                <a:solidFill>
                  <a:srgbClr val="000000"/>
                </a:solidFill>
              </a:rPr>
            </a:br>
            <a:endParaRPr lang="en-US" sz="1800" cap="none" smtClean="0">
              <a:solidFill>
                <a:srgbClr val="000000"/>
              </a:solidFill>
            </a:endParaRPr>
          </a:p>
        </p:txBody>
      </p:sp>
      <p:sp>
        <p:nvSpPr>
          <p:cNvPr id="5" name="4 CuadroTexto"/>
          <p:cNvSpPr txBox="1"/>
          <p:nvPr/>
        </p:nvSpPr>
        <p:spPr>
          <a:xfrm>
            <a:off x="750888" y="1498600"/>
            <a:ext cx="7643812" cy="4802188"/>
          </a:xfrm>
          <a:prstGeom prst="rect">
            <a:avLst/>
          </a:prstGeom>
          <a:noFill/>
        </p:spPr>
        <p:txBody>
          <a:bodyPr>
            <a:spAutoFit/>
          </a:bodyPr>
          <a:lstStyle/>
          <a:p>
            <a:pPr>
              <a:defRPr/>
            </a:pPr>
            <a:r>
              <a:rPr lang="es-ES" b="1" dirty="0">
                <a:latin typeface="Bradley Hand ITC" pitchFamily="66" charset="0"/>
              </a:rPr>
              <a:t>MERCADO META. (MERCADO PRINCIPAL)</a:t>
            </a:r>
            <a:endParaRPr lang="en-US" dirty="0">
              <a:latin typeface="Bradley Hand ITC" pitchFamily="66" charset="0"/>
            </a:endParaRPr>
          </a:p>
          <a:p>
            <a:pPr>
              <a:defRPr/>
            </a:pPr>
            <a:r>
              <a:rPr lang="es-ES" dirty="0">
                <a:latin typeface="Bradley Hand ITC" pitchFamily="66" charset="0"/>
              </a:rPr>
              <a:t>El mercado principal según los datos arrojados por la encuesta estará concentrado en el rango de edad de 26-35 años.</a:t>
            </a:r>
            <a:endParaRPr lang="en-US" dirty="0">
              <a:latin typeface="Bradley Hand ITC" pitchFamily="66" charset="0"/>
            </a:endParaRPr>
          </a:p>
          <a:p>
            <a:pPr>
              <a:defRPr/>
            </a:pPr>
            <a:endParaRPr lang="en-US" dirty="0"/>
          </a:p>
          <a:p>
            <a:pPr>
              <a:defRPr/>
            </a:pPr>
            <a:r>
              <a:rPr lang="es-ES" b="1" dirty="0">
                <a:latin typeface="Bradley Hand ITC" pitchFamily="66" charset="0"/>
              </a:rPr>
              <a:t>MERCADO META POTENCIAL</a:t>
            </a:r>
            <a:endParaRPr lang="en-US" dirty="0">
              <a:latin typeface="Bradley Hand ITC" pitchFamily="66" charset="0"/>
            </a:endParaRPr>
          </a:p>
          <a:p>
            <a:pPr>
              <a:defRPr/>
            </a:pPr>
            <a:r>
              <a:rPr lang="es-ES" dirty="0">
                <a:latin typeface="Bradley Hand ITC" pitchFamily="66" charset="0"/>
              </a:rPr>
              <a:t>Todas los bebes comprendidos de 6 a 24 meses de edad.</a:t>
            </a:r>
          </a:p>
          <a:p>
            <a:pPr>
              <a:defRPr/>
            </a:pPr>
            <a:endParaRPr lang="es-ES" dirty="0">
              <a:latin typeface="Bradley Hand ITC" pitchFamily="66" charset="0"/>
            </a:endParaRPr>
          </a:p>
          <a:p>
            <a:pPr>
              <a:defRPr/>
            </a:pPr>
            <a:r>
              <a:rPr lang="es-ES" b="1" dirty="0">
                <a:latin typeface="Bradley Hand ITC" pitchFamily="66" charset="0"/>
              </a:rPr>
              <a:t>MACRO-</a:t>
            </a:r>
            <a:r>
              <a:rPr lang="es-ES" b="1" cap="all" dirty="0">
                <a:latin typeface="Bradley Hand ITC" pitchFamily="66" charset="0"/>
              </a:rPr>
              <a:t> Segmentación</a:t>
            </a:r>
            <a:endParaRPr lang="en-US" b="1" dirty="0">
              <a:latin typeface="Bradley Hand ITC" pitchFamily="66" charset="0"/>
            </a:endParaRPr>
          </a:p>
          <a:p>
            <a:pPr>
              <a:defRPr/>
            </a:pPr>
            <a:r>
              <a:rPr lang="es-ES" dirty="0">
                <a:latin typeface="Bradley Hand ITC" pitchFamily="66" charset="0"/>
              </a:rPr>
              <a:t>Permite tomar un mercado referencial desde el punto de vista del consumidor, considerando tres funciones:</a:t>
            </a:r>
          </a:p>
          <a:p>
            <a:pPr>
              <a:defRPr/>
            </a:pPr>
            <a:endParaRPr lang="es-ES" dirty="0">
              <a:latin typeface="Bradley Hand ITC" pitchFamily="66" charset="0"/>
            </a:endParaRPr>
          </a:p>
          <a:p>
            <a:pPr>
              <a:buFont typeface="Wingdings" pitchFamily="2" charset="2"/>
              <a:buChar char="Ø"/>
              <a:defRPr/>
            </a:pPr>
            <a:r>
              <a:rPr lang="es-ES" b="1" dirty="0">
                <a:latin typeface="Bradley Hand ITC" pitchFamily="66" charset="0"/>
              </a:rPr>
              <a:t>Necesidad</a:t>
            </a:r>
            <a:endParaRPr lang="en-US" dirty="0">
              <a:latin typeface="Bradley Hand ITC" pitchFamily="66" charset="0"/>
            </a:endParaRPr>
          </a:p>
          <a:p>
            <a:pPr>
              <a:buFont typeface="Wingdings" pitchFamily="2" charset="2"/>
              <a:buChar char="Ø"/>
              <a:defRPr/>
            </a:pPr>
            <a:endParaRPr lang="en-US" dirty="0">
              <a:latin typeface="Bradley Hand ITC" pitchFamily="66" charset="0"/>
            </a:endParaRPr>
          </a:p>
          <a:p>
            <a:pPr>
              <a:buFont typeface="Wingdings" pitchFamily="2" charset="2"/>
              <a:buChar char="Ø"/>
              <a:defRPr/>
            </a:pPr>
            <a:r>
              <a:rPr lang="es-ES" b="1" dirty="0">
                <a:latin typeface="Bradley Hand ITC" pitchFamily="66" charset="0"/>
              </a:rPr>
              <a:t>Tecnología</a:t>
            </a:r>
            <a:endParaRPr lang="en-US" dirty="0">
              <a:latin typeface="Bradley Hand ITC" pitchFamily="66" charset="0"/>
            </a:endParaRPr>
          </a:p>
          <a:p>
            <a:pPr>
              <a:buFont typeface="Wingdings" pitchFamily="2" charset="2"/>
              <a:buChar char="Ø"/>
              <a:defRPr/>
            </a:pPr>
            <a:endParaRPr lang="en-US" dirty="0">
              <a:latin typeface="Bradley Hand ITC" pitchFamily="66" charset="0"/>
            </a:endParaRPr>
          </a:p>
          <a:p>
            <a:pPr>
              <a:buFont typeface="Wingdings" pitchFamily="2" charset="2"/>
              <a:buChar char="Ø"/>
              <a:defRPr/>
            </a:pPr>
            <a:r>
              <a:rPr lang="es-ES" b="1" dirty="0">
                <a:latin typeface="Bradley Hand ITC" pitchFamily="66" charset="0"/>
              </a:rPr>
              <a:t>Grupos/Compradores</a:t>
            </a:r>
            <a:endParaRPr lang="en-US" dirty="0">
              <a:latin typeface="Bradley Hand ITC" pitchFamily="66" charset="0"/>
            </a:endParaRPr>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s-ES" b="1" cap="none" smtClean="0">
                <a:solidFill>
                  <a:srgbClr val="000000"/>
                </a:solidFill>
                <a:latin typeface="Bradley Hand ITC" pitchFamily="66" charset="0"/>
              </a:rPr>
              <a:t>MICRO - SEGMENTACION</a:t>
            </a:r>
            <a:r>
              <a:rPr lang="en-US" sz="3600" b="1" cap="none" smtClean="0">
                <a:solidFill>
                  <a:srgbClr val="000000"/>
                </a:solidFill>
              </a:rPr>
              <a:t/>
            </a:r>
            <a:br>
              <a:rPr lang="en-US" sz="3600" b="1" cap="none" smtClean="0">
                <a:solidFill>
                  <a:srgbClr val="000000"/>
                </a:solidFill>
              </a:rPr>
            </a:br>
            <a:endParaRPr lang="en-US" sz="1800" cap="none" smtClean="0">
              <a:solidFill>
                <a:srgbClr val="000000"/>
              </a:solidFill>
            </a:endParaRPr>
          </a:p>
        </p:txBody>
      </p:sp>
      <p:sp>
        <p:nvSpPr>
          <p:cNvPr id="40963" name="4 CuadroTexto"/>
          <p:cNvSpPr txBox="1">
            <a:spLocks noChangeArrowheads="1"/>
          </p:cNvSpPr>
          <p:nvPr/>
        </p:nvSpPr>
        <p:spPr bwMode="auto">
          <a:xfrm>
            <a:off x="428625" y="1284288"/>
            <a:ext cx="8215313" cy="5354637"/>
          </a:xfrm>
          <a:prstGeom prst="rect">
            <a:avLst/>
          </a:prstGeom>
          <a:noFill/>
          <a:ln w="9525">
            <a:noFill/>
            <a:miter lim="800000"/>
            <a:headEnd/>
            <a:tailEnd/>
          </a:ln>
        </p:spPr>
        <p:txBody>
          <a:bodyPr>
            <a:spAutoFit/>
          </a:bodyPr>
          <a:lstStyle/>
          <a:p>
            <a:r>
              <a:rPr lang="es-ES">
                <a:latin typeface="Bradley Hand ITC" pitchFamily="66" charset="0"/>
              </a:rPr>
              <a:t>Es una herramienta que permite identificar los grupos de compradores, mediante una clasificación basada en la localización, género, edad, actividad e intereses.</a:t>
            </a:r>
          </a:p>
          <a:p>
            <a:endParaRPr lang="en-US" b="1">
              <a:latin typeface="Bradley Hand ITC" pitchFamily="66" charset="0"/>
            </a:endParaRPr>
          </a:p>
          <a:p>
            <a:r>
              <a:rPr lang="es-ES" b="1">
                <a:latin typeface="Bradley Hand ITC" pitchFamily="66" charset="0"/>
              </a:rPr>
              <a:t>Localización</a:t>
            </a:r>
            <a:endParaRPr lang="en-US">
              <a:latin typeface="Bradley Hand ITC" pitchFamily="66" charset="0"/>
            </a:endParaRPr>
          </a:p>
          <a:p>
            <a:r>
              <a:rPr lang="es-ES">
                <a:latin typeface="Bradley Hand ITC" pitchFamily="66" charset="0"/>
              </a:rPr>
              <a:t>Padres de familia de estrato social media y media alta.</a:t>
            </a:r>
          </a:p>
          <a:p>
            <a:endParaRPr lang="en-US">
              <a:latin typeface="Bradley Hand ITC" pitchFamily="66" charset="0"/>
            </a:endParaRPr>
          </a:p>
          <a:p>
            <a:r>
              <a:rPr lang="es-ES" b="1">
                <a:latin typeface="Bradley Hand ITC" pitchFamily="66" charset="0"/>
              </a:rPr>
              <a:t>Género</a:t>
            </a:r>
            <a:endParaRPr lang="en-US">
              <a:latin typeface="Bradley Hand ITC" pitchFamily="66" charset="0"/>
            </a:endParaRPr>
          </a:p>
          <a:p>
            <a:r>
              <a:rPr lang="es-ES">
                <a:latin typeface="Bradley Hand ITC" pitchFamily="66" charset="0"/>
              </a:rPr>
              <a:t>Masculino y femenino.</a:t>
            </a:r>
            <a:endParaRPr lang="en-US">
              <a:latin typeface="Bradley Hand ITC" pitchFamily="66" charset="0"/>
            </a:endParaRPr>
          </a:p>
          <a:p>
            <a:endParaRPr lang="es-ES" b="1">
              <a:latin typeface="Bradley Hand ITC" pitchFamily="66" charset="0"/>
            </a:endParaRPr>
          </a:p>
          <a:p>
            <a:r>
              <a:rPr lang="es-ES" b="1">
                <a:latin typeface="Bradley Hand ITC" pitchFamily="66" charset="0"/>
              </a:rPr>
              <a:t>Edad</a:t>
            </a:r>
            <a:endParaRPr lang="en-US">
              <a:latin typeface="Bradley Hand ITC" pitchFamily="66" charset="0"/>
            </a:endParaRPr>
          </a:p>
          <a:p>
            <a:r>
              <a:rPr lang="es-ES">
                <a:latin typeface="Bradley Hand ITC" pitchFamily="66" charset="0"/>
              </a:rPr>
              <a:t> Bebés mayores de 6 meses hasta 24 meses.</a:t>
            </a:r>
          </a:p>
          <a:p>
            <a:endParaRPr lang="en-US">
              <a:latin typeface="Bradley Hand ITC" pitchFamily="66" charset="0"/>
            </a:endParaRPr>
          </a:p>
          <a:p>
            <a:r>
              <a:rPr lang="es-ES" b="1">
                <a:latin typeface="Bradley Hand ITC" pitchFamily="66" charset="0"/>
              </a:rPr>
              <a:t>Actividad</a:t>
            </a:r>
            <a:endParaRPr lang="en-US">
              <a:latin typeface="Bradley Hand ITC" pitchFamily="66" charset="0"/>
            </a:endParaRPr>
          </a:p>
          <a:p>
            <a:r>
              <a:rPr lang="es-ES">
                <a:latin typeface="Bradley Hand ITC" pitchFamily="66" charset="0"/>
              </a:rPr>
              <a:t>Mujeres profesionales, amas de casa, niñera y empleadas domesticas</a:t>
            </a:r>
          </a:p>
          <a:p>
            <a:endParaRPr lang="en-US">
              <a:latin typeface="Bradley Hand ITC" pitchFamily="66" charset="0"/>
            </a:endParaRPr>
          </a:p>
          <a:p>
            <a:r>
              <a:rPr lang="es-ES" b="1">
                <a:latin typeface="Bradley Hand ITC" pitchFamily="66" charset="0"/>
              </a:rPr>
              <a:t>Intereses</a:t>
            </a:r>
            <a:endParaRPr lang="en-US">
              <a:latin typeface="Bradley Hand ITC" pitchFamily="66" charset="0"/>
            </a:endParaRPr>
          </a:p>
          <a:p>
            <a:r>
              <a:rPr lang="es-ES">
                <a:latin typeface="Bradley Hand ITC" pitchFamily="66" charset="0"/>
              </a:rPr>
              <a:t>Seguridad alimenticia.</a:t>
            </a:r>
            <a:endParaRPr lang="en-US">
              <a:latin typeface="Bradley Hand ITC" pitchFamily="66" charset="0"/>
            </a:endParaRPr>
          </a:p>
          <a:p>
            <a:r>
              <a:rPr lang="es-ES">
                <a:latin typeface="Bradley Hand ITC" pitchFamily="66" charset="0"/>
              </a:rPr>
              <a:t>Crecimiento optimó para el desarrollo de bebé.</a:t>
            </a:r>
            <a:endParaRPr lang="en-US">
              <a:latin typeface="Bradley Hand ITC" pitchFamily="66" charset="0"/>
            </a:endParaRPr>
          </a:p>
          <a:p>
            <a:endParaRPr lang="en-US">
              <a:latin typeface="Bradley Hand ITC"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s-ES" b="1" cap="none" smtClean="0">
                <a:solidFill>
                  <a:srgbClr val="000000"/>
                </a:solidFill>
                <a:latin typeface="Bradley Hand ITC" pitchFamily="66" charset="0"/>
              </a:rPr>
              <a:t>LAS 5 FUERZAS DE PORTER</a:t>
            </a:r>
            <a:r>
              <a:rPr lang="en-US" b="1" cap="none" smtClean="0">
                <a:solidFill>
                  <a:srgbClr val="000000"/>
                </a:solidFill>
                <a:latin typeface="Bradley Hand ITC" pitchFamily="66" charset="0"/>
              </a:rPr>
              <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1987" name="4 CuadroTexto"/>
          <p:cNvSpPr txBox="1">
            <a:spLocks noChangeArrowheads="1"/>
          </p:cNvSpPr>
          <p:nvPr/>
        </p:nvSpPr>
        <p:spPr bwMode="auto">
          <a:xfrm>
            <a:off x="428625" y="1284288"/>
            <a:ext cx="8215313" cy="1876425"/>
          </a:xfrm>
          <a:prstGeom prst="rect">
            <a:avLst/>
          </a:prstGeom>
          <a:noFill/>
          <a:ln w="9525">
            <a:noFill/>
            <a:miter lim="800000"/>
            <a:headEnd/>
            <a:tailEnd/>
          </a:ln>
        </p:spPr>
        <p:txBody>
          <a:bodyPr>
            <a:spAutoFit/>
          </a:bodyPr>
          <a:lstStyle/>
          <a:p>
            <a:pPr algn="just"/>
            <a:r>
              <a:rPr lang="es-ES" sz="2000">
                <a:latin typeface="Bradley Hand ITC" pitchFamily="66" charset="0"/>
              </a:rPr>
              <a:t>El análisis de Porter de las 5 fuerzas es un modelo estratégico que permite analizar la rentabilidad de una industria a largo plazo en un mercado. Lo principal es que la empresa debe evaluar los objetivos y recursos dados por las 5 fuerzas que rigen la competencia de la industria.</a:t>
            </a:r>
            <a:endParaRPr lang="en-US" sz="2000">
              <a:latin typeface="Bradley Hand ITC" pitchFamily="66" charset="0"/>
            </a:endParaRPr>
          </a:p>
          <a:p>
            <a:endParaRPr lang="en-US">
              <a:latin typeface="Bradley Hand ITC" pitchFamily="66" charset="0"/>
            </a:endParaRPr>
          </a:p>
          <a:p>
            <a:endParaRPr lang="en-US">
              <a:latin typeface="Bradley Hand ITC" pitchFamily="66" charset="0"/>
            </a:endParaRPr>
          </a:p>
        </p:txBody>
      </p:sp>
      <p:pic>
        <p:nvPicPr>
          <p:cNvPr id="41988" name="Picture 2"/>
          <p:cNvPicPr>
            <a:picLocks noChangeAspect="1" noChangeArrowheads="1"/>
          </p:cNvPicPr>
          <p:nvPr/>
        </p:nvPicPr>
        <p:blipFill>
          <a:blip r:embed="rId2"/>
          <a:srcRect/>
          <a:stretch>
            <a:fillRect/>
          </a:stretch>
        </p:blipFill>
        <p:spPr bwMode="auto">
          <a:xfrm>
            <a:off x="2166938" y="2797175"/>
            <a:ext cx="4762500" cy="3482975"/>
          </a:xfrm>
          <a:prstGeom prst="rect">
            <a:avLst/>
          </a:prstGeom>
          <a:noFill/>
          <a:ln w="6350">
            <a:solidFill>
              <a:srgbClr val="0000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MARKETING MIX</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5" name="4 CuadroTexto"/>
          <p:cNvSpPr txBox="1"/>
          <p:nvPr/>
        </p:nvSpPr>
        <p:spPr>
          <a:xfrm>
            <a:off x="428625" y="966788"/>
            <a:ext cx="8215313" cy="5756275"/>
          </a:xfrm>
          <a:prstGeom prst="rect">
            <a:avLst/>
          </a:prstGeom>
          <a:noFill/>
        </p:spPr>
        <p:txBody>
          <a:bodyPr>
            <a:spAutoFit/>
          </a:bodyPr>
          <a:lstStyle/>
          <a:p>
            <a:pPr>
              <a:defRPr/>
            </a:pPr>
            <a:r>
              <a:rPr lang="es-ES" sz="2000" b="1" dirty="0">
                <a:latin typeface="Bradley Hand ITC" pitchFamily="66" charset="0"/>
              </a:rPr>
              <a:t>PRODUCTO</a:t>
            </a:r>
            <a:endParaRPr lang="en-US" sz="2000" b="1" dirty="0">
              <a:latin typeface="Bradley Hand ITC" pitchFamily="66" charset="0"/>
            </a:endParaRPr>
          </a:p>
          <a:p>
            <a:pPr algn="just">
              <a:defRPr/>
            </a:pPr>
            <a:r>
              <a:rPr lang="es-ES" sz="2000" dirty="0">
                <a:latin typeface="Bradley Hand ITC" pitchFamily="66" charset="0"/>
              </a:rPr>
              <a:t>La presentación del producto será en envase de vidrio con contenido de 71gr y la presentación de 115gr para el consumo del bebé.</a:t>
            </a:r>
            <a:endParaRPr lang="en-US" sz="2000" dirty="0">
              <a:latin typeface="Bradley Hand ITC" pitchFamily="66" charset="0"/>
            </a:endParaRPr>
          </a:p>
          <a:p>
            <a:pPr>
              <a:defRPr/>
            </a:pPr>
            <a:endParaRPr lang="en-US" sz="2000" dirty="0">
              <a:latin typeface="Bradley Hand ITC" pitchFamily="66" charset="0"/>
            </a:endParaRPr>
          </a:p>
          <a:p>
            <a:pPr>
              <a:defRPr/>
            </a:pPr>
            <a:r>
              <a:rPr lang="es-ES" b="1" dirty="0">
                <a:latin typeface="Bradley Hand ITC" pitchFamily="66" charset="0"/>
              </a:rPr>
              <a:t>PRECIO</a:t>
            </a:r>
            <a:endParaRPr lang="en-US" b="1" dirty="0">
              <a:latin typeface="Bradley Hand ITC" pitchFamily="66" charset="0"/>
            </a:endParaRPr>
          </a:p>
          <a:p>
            <a:pPr algn="just">
              <a:defRPr/>
            </a:pPr>
            <a:r>
              <a:rPr lang="es-ES" dirty="0">
                <a:latin typeface="Bradley Hand ITC" pitchFamily="66" charset="0"/>
              </a:rPr>
              <a:t>En cuanto al precio, se recomienda que este valor será de $0.70 el envase de 71 gr y de $0.80 envase de 115 gr, según datos obtenidos por la encuesta.</a:t>
            </a:r>
          </a:p>
          <a:p>
            <a:pPr>
              <a:defRPr/>
            </a:pPr>
            <a:endParaRPr lang="es-ES" dirty="0">
              <a:latin typeface="Bradley Hand ITC" pitchFamily="66" charset="0"/>
            </a:endParaRPr>
          </a:p>
          <a:p>
            <a:pPr>
              <a:defRPr/>
            </a:pPr>
            <a:r>
              <a:rPr lang="es-ES" b="1" cap="all" dirty="0">
                <a:latin typeface="Bradley Hand ITC" pitchFamily="66" charset="0"/>
              </a:rPr>
              <a:t>distribución</a:t>
            </a:r>
            <a:r>
              <a:rPr lang="es-ES" b="1" dirty="0">
                <a:latin typeface="Bradley Hand ITC" pitchFamily="66" charset="0"/>
              </a:rPr>
              <a:t> </a:t>
            </a:r>
            <a:endParaRPr lang="en-US" b="1" dirty="0">
              <a:latin typeface="Bradley Hand ITC" pitchFamily="66" charset="0"/>
            </a:endParaRPr>
          </a:p>
          <a:p>
            <a:pPr algn="just">
              <a:defRPr/>
            </a:pPr>
            <a:r>
              <a:rPr lang="es-ES" dirty="0">
                <a:latin typeface="Bradley Hand ITC" pitchFamily="66" charset="0"/>
              </a:rPr>
              <a:t>El jugo de Taxo se distribuirá bajo un modelo Productor- Distribuidor, es decir, se producirá el producto y se lo venderá a los distribuidores, los cuales harán llegar al consumidor mediante los canales de distribución que tienen establecidos.</a:t>
            </a:r>
          </a:p>
          <a:p>
            <a:pPr>
              <a:defRPr/>
            </a:pPr>
            <a:endParaRPr lang="es-ES" dirty="0">
              <a:latin typeface="Bradley Hand ITC" pitchFamily="66" charset="0"/>
            </a:endParaRPr>
          </a:p>
          <a:p>
            <a:pPr>
              <a:defRPr/>
            </a:pPr>
            <a:r>
              <a:rPr lang="es-ES" b="1" cap="all" dirty="0">
                <a:latin typeface="Bradley Hand ITC" pitchFamily="66" charset="0"/>
              </a:rPr>
              <a:t>Promoción</a:t>
            </a:r>
            <a:r>
              <a:rPr lang="es-ES" b="1" dirty="0">
                <a:latin typeface="Bradley Hand ITC" pitchFamily="66" charset="0"/>
              </a:rPr>
              <a:t> </a:t>
            </a:r>
          </a:p>
          <a:p>
            <a:pPr>
              <a:defRPr/>
            </a:pPr>
            <a:endParaRPr lang="en-US" b="1" dirty="0">
              <a:latin typeface="Bradley Hand ITC" pitchFamily="66" charset="0"/>
            </a:endParaRPr>
          </a:p>
          <a:p>
            <a:pPr>
              <a:defRPr/>
            </a:pPr>
            <a:r>
              <a:rPr lang="es-ES" dirty="0">
                <a:latin typeface="Bradley Hand ITC" pitchFamily="66" charset="0"/>
              </a:rPr>
              <a:t>La promoción vendrá influenciada por:</a:t>
            </a:r>
          </a:p>
          <a:p>
            <a:pPr>
              <a:defRPr/>
            </a:pPr>
            <a:endParaRPr lang="es-ES" dirty="0">
              <a:latin typeface="Bradley Hand ITC" pitchFamily="66" charset="0"/>
            </a:endParaRPr>
          </a:p>
          <a:p>
            <a:pPr>
              <a:buFont typeface="Wingdings" pitchFamily="2" charset="2"/>
              <a:buChar char="Ø"/>
              <a:defRPr/>
            </a:pPr>
            <a:r>
              <a:rPr lang="es-ES" dirty="0">
                <a:latin typeface="Bradley Hand ITC" pitchFamily="66" charset="0"/>
              </a:rPr>
              <a:t>Hacer énfasis en las propiedades del producto.</a:t>
            </a:r>
            <a:endParaRPr lang="en-US" dirty="0">
              <a:latin typeface="Bradley Hand ITC" pitchFamily="66" charset="0"/>
            </a:endParaRPr>
          </a:p>
          <a:p>
            <a:pPr>
              <a:buFont typeface="Wingdings" pitchFamily="2" charset="2"/>
              <a:buChar char="Ø"/>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Creación de atención a las inquietudes a las madres de familia.</a:t>
            </a:r>
            <a:endParaRPr lang="en-US" dirty="0">
              <a:latin typeface="Bradley Hand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Marcador de contenido"/>
          <p:cNvSpPr>
            <a:spLocks noGrp="1"/>
          </p:cNvSpPr>
          <p:nvPr>
            <p:ph sz="quarter" idx="1"/>
          </p:nvPr>
        </p:nvSpPr>
        <p:spPr>
          <a:xfrm rot="16200000">
            <a:off x="4827587" y="-1470024"/>
            <a:ext cx="1185863" cy="5554662"/>
          </a:xfrm>
        </p:spPr>
        <p:txBody>
          <a:bodyPr vert="vert" anchor="ctr">
            <a:normAutofit lnSpcReduction="10000"/>
          </a:bodyPr>
          <a:lstStyle/>
          <a:p>
            <a:pPr marL="420624" indent="-384048" algn="ctr" eaLnBrk="1" fontAlgn="auto" hangingPunct="1">
              <a:spcAft>
                <a:spcPts val="0"/>
              </a:spcAft>
              <a:buFont typeface="Wingdings 2"/>
              <a:buNone/>
              <a:defRPr/>
            </a:pPr>
            <a:r>
              <a:rPr lang="es-EC" sz="4000" b="1" dirty="0" smtClean="0">
                <a:latin typeface="Bradley Hand ITC" pitchFamily="66" charset="0"/>
              </a:rPr>
              <a:t>OBJETIVO GENERAL</a:t>
            </a:r>
            <a:endParaRPr lang="es-ES" sz="4000" dirty="0" smtClean="0">
              <a:latin typeface="Bradley Hand ITC" pitchFamily="66" charset="0"/>
            </a:endParaRPr>
          </a:p>
        </p:txBody>
      </p:sp>
      <p:sp>
        <p:nvSpPr>
          <p:cNvPr id="10243" name="3 Marcador de contenido"/>
          <p:cNvSpPr>
            <a:spLocks noGrp="1"/>
          </p:cNvSpPr>
          <p:nvPr>
            <p:ph sz="quarter" idx="2"/>
          </p:nvPr>
        </p:nvSpPr>
        <p:spPr>
          <a:xfrm>
            <a:off x="2857500" y="2214563"/>
            <a:ext cx="5114925" cy="3786187"/>
          </a:xfrm>
        </p:spPr>
        <p:txBody>
          <a:bodyPr>
            <a:normAutofit lnSpcReduction="10000"/>
          </a:bodyPr>
          <a:lstStyle/>
          <a:p>
            <a:pPr marL="582613" indent="-514350" algn="just" eaLnBrk="1" fontAlgn="auto" hangingPunct="1">
              <a:spcAft>
                <a:spcPts val="0"/>
              </a:spcAft>
              <a:buFont typeface="Wingdings"/>
              <a:buChar char=""/>
              <a:defRPr/>
            </a:pPr>
            <a:r>
              <a:rPr lang="es-ES" dirty="0" smtClean="0"/>
              <a:t> </a:t>
            </a:r>
            <a:r>
              <a:rPr lang="es-ES" dirty="0" smtClean="0">
                <a:latin typeface="Bradley Hand ITC" pitchFamily="66" charset="0"/>
              </a:rPr>
              <a:t>Determinar la viabilidad financiera de producir y comercializar el jugo de Taxo para bebé en la Ciudad de Guayaquil.</a:t>
            </a:r>
          </a:p>
          <a:p>
            <a:pPr marL="582613" indent="-514350" algn="just" eaLnBrk="1" fontAlgn="auto" hangingPunct="1">
              <a:spcAft>
                <a:spcPts val="0"/>
              </a:spcAft>
              <a:buFont typeface="Wingdings"/>
              <a:buChar char=""/>
              <a:defRPr/>
            </a:pPr>
            <a:endParaRPr lang="es-ES" dirty="0" smtClean="0">
              <a:latin typeface="Bradley Hand ITC" pitchFamily="66" charset="0"/>
            </a:endParaRPr>
          </a:p>
          <a:p>
            <a:pPr marL="274320" indent="-274320" algn="just" eaLnBrk="1" fontAlgn="auto" hangingPunct="1">
              <a:spcAft>
                <a:spcPts val="0"/>
              </a:spcAft>
              <a:buFont typeface="Wingdings"/>
              <a:buChar char=""/>
              <a:defRPr/>
            </a:pPr>
            <a:r>
              <a:rPr lang="es-ES" dirty="0" smtClean="0">
                <a:latin typeface="Bradley Hand ITC" pitchFamily="66" charset="0"/>
              </a:rPr>
              <a:t> Conocer las preferencias de los consumidores de tal forma que podamos lanzar el  producto con las características de acuerdo a sus necesidades.</a:t>
            </a:r>
          </a:p>
          <a:p>
            <a:pPr marL="411480" indent="-274320" algn="just" eaLnBrk="1" fontAlgn="auto" hangingPunct="1">
              <a:spcAft>
                <a:spcPts val="0"/>
              </a:spcAft>
              <a:buFont typeface="Wingdings" pitchFamily="2" charset="2"/>
              <a:buNone/>
              <a:defRPr/>
            </a:pPr>
            <a:endParaRPr lang="es-ES" dirty="0"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8" name="Picture 23"/>
          <p:cNvPicPr>
            <a:picLocks noChangeAspect="1" noChangeArrowheads="1"/>
          </p:cNvPicPr>
          <p:nvPr/>
        </p:nvPicPr>
        <p:blipFill>
          <a:blip r:embed="rId2" cstate="print"/>
          <a:srcRect/>
          <a:stretch>
            <a:fillRect/>
          </a:stretch>
        </p:blipFill>
        <p:spPr bwMode="auto">
          <a:xfrm>
            <a:off x="571472" y="2475760"/>
            <a:ext cx="2422553" cy="1714512"/>
          </a:xfrm>
          <a:prstGeom prst="ellipse">
            <a:avLst/>
          </a:prstGeom>
          <a:ln w="63500" cap="rnd">
            <a:solidFill>
              <a:srgbClr val="333333"/>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PUBLICIDAD  -  MERCHANDISING</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4035" name="4 CuadroTexto"/>
          <p:cNvSpPr txBox="1">
            <a:spLocks noChangeArrowheads="1"/>
          </p:cNvSpPr>
          <p:nvPr/>
        </p:nvSpPr>
        <p:spPr bwMode="auto">
          <a:xfrm>
            <a:off x="428625" y="931863"/>
            <a:ext cx="8215313" cy="4524375"/>
          </a:xfrm>
          <a:prstGeom prst="rect">
            <a:avLst/>
          </a:prstGeom>
          <a:noFill/>
          <a:ln w="9525">
            <a:noFill/>
            <a:miter lim="800000"/>
            <a:headEnd/>
            <a:tailEnd/>
          </a:ln>
        </p:spPr>
        <p:txBody>
          <a:bodyPr>
            <a:spAutoFit/>
          </a:bodyPr>
          <a:lstStyle/>
          <a:p>
            <a:endParaRPr lang="en-US" b="1"/>
          </a:p>
          <a:p>
            <a:r>
              <a:rPr lang="es-ES" b="1">
                <a:latin typeface="Bradley Hand ITC" pitchFamily="66" charset="0"/>
              </a:rPr>
              <a:t>Estrategia Publicitaria de introducción:</a:t>
            </a:r>
            <a:r>
              <a:rPr lang="es-ES">
                <a:latin typeface="Bradley Hand ITC" pitchFamily="66" charset="0"/>
              </a:rPr>
              <a:t> Se promocionará el producto por diferentes medios de comunicación: televisión, impulsadoras y revista nombres (Tu Hijo y Tu, Mamá, Mariela).</a:t>
            </a:r>
          </a:p>
          <a:p>
            <a:endParaRPr lang="en-US">
              <a:latin typeface="Bradley Hand ITC" pitchFamily="66" charset="0"/>
            </a:endParaRPr>
          </a:p>
          <a:p>
            <a:r>
              <a:rPr lang="es-ES" b="1">
                <a:latin typeface="Bradley Hand ITC" pitchFamily="66" charset="0"/>
              </a:rPr>
              <a:t>Estrategia Publicitaria permanente:</a:t>
            </a:r>
            <a:r>
              <a:rPr lang="es-ES" i="1">
                <a:latin typeface="Bradley Hand ITC" pitchFamily="66" charset="0"/>
              </a:rPr>
              <a:t> </a:t>
            </a:r>
            <a:r>
              <a:rPr lang="es-ES">
                <a:latin typeface="Bradley Hand ITC" pitchFamily="66" charset="0"/>
              </a:rPr>
              <a:t>Se basará en promoción por medio de afiches, carteles y valla publicitarias ubicados en los principales puntos de la ciudad (tiendas, supermercados, minimarkets).</a:t>
            </a:r>
          </a:p>
          <a:p>
            <a:endParaRPr lang="es-ES">
              <a:latin typeface="Bradley Hand ITC" pitchFamily="66" charset="0"/>
            </a:endParaRPr>
          </a:p>
          <a:p>
            <a:r>
              <a:rPr lang="es-ES">
                <a:latin typeface="Bradley Hand ITC" pitchFamily="66" charset="0"/>
              </a:rPr>
              <a:t>El merchandising incluye todas aquellas técnicas y estudio comerciales que buscan presentar el producto o servicio al consumidor final en las mejores condiciones posibles, haciendo que el producto sea visto de forma más atractiva.</a:t>
            </a:r>
            <a:endParaRPr lang="en-US">
              <a:latin typeface="Bradley Hand ITC" pitchFamily="66" charset="0"/>
            </a:endParaRPr>
          </a:p>
          <a:p>
            <a:r>
              <a:rPr lang="es-ES">
                <a:latin typeface="Bradley Hand ITC" pitchFamily="66" charset="0"/>
              </a:rPr>
              <a:t>El “JUGO DE TAXO”, estará diseñado con decoraciones creativas originales de dibujos infantiles que llamen la atención a las madres de familia.</a:t>
            </a:r>
            <a:endParaRPr lang="en-US">
              <a:latin typeface="Bradley Hand ITC" pitchFamily="66" charset="0"/>
            </a:endParaRPr>
          </a:p>
          <a:p>
            <a:endParaRPr lang="en-US">
              <a:latin typeface="Bradley Hand ITC" pitchFamily="66" charset="0"/>
            </a:endParaRPr>
          </a:p>
          <a:p>
            <a:endParaRPr lang="en-US">
              <a:latin typeface="Bradley Hand ITC" pitchFamily="66" charset="0"/>
            </a:endParaRPr>
          </a:p>
        </p:txBody>
      </p:sp>
      <p:pic>
        <p:nvPicPr>
          <p:cNvPr id="4" name="Picture 23"/>
          <p:cNvPicPr>
            <a:picLocks noChangeAspect="1" noChangeArrowheads="1"/>
          </p:cNvPicPr>
          <p:nvPr/>
        </p:nvPicPr>
        <p:blipFill>
          <a:blip r:embed="rId2" cstate="print"/>
          <a:srcRect/>
          <a:stretch>
            <a:fillRect/>
          </a:stretch>
        </p:blipFill>
        <p:spPr bwMode="auto">
          <a:xfrm>
            <a:off x="3154963" y="5059251"/>
            <a:ext cx="2214578" cy="1567322"/>
          </a:xfrm>
          <a:prstGeom prst="ellipse">
            <a:avLst/>
          </a:prstGeom>
          <a:ln w="63500" cap="rnd">
            <a:solidFill>
              <a:srgbClr val="333333"/>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TECNICO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5" name="4 CuadroTexto"/>
          <p:cNvSpPr txBox="1"/>
          <p:nvPr/>
        </p:nvSpPr>
        <p:spPr>
          <a:xfrm>
            <a:off x="428625" y="1190625"/>
            <a:ext cx="8215313" cy="4800600"/>
          </a:xfrm>
          <a:prstGeom prst="rect">
            <a:avLst/>
          </a:prstGeom>
          <a:noFill/>
        </p:spPr>
        <p:txBody>
          <a:bodyPr>
            <a:spAutoFit/>
          </a:bodyPr>
          <a:lstStyle/>
          <a:p>
            <a:pPr>
              <a:defRPr/>
            </a:pPr>
            <a:endParaRPr lang="en-US" b="1" dirty="0"/>
          </a:p>
          <a:p>
            <a:pPr>
              <a:defRPr/>
            </a:pPr>
            <a:r>
              <a:rPr lang="es-ES" b="1" cap="all" dirty="0">
                <a:latin typeface="Bradley Hand ITC" pitchFamily="66" charset="0"/>
              </a:rPr>
              <a:t>INGENIERIA DE LA producción DEL PRODUCTO </a:t>
            </a:r>
            <a:endParaRPr lang="en-US" b="1" dirty="0">
              <a:latin typeface="Bradley Hand ITC" pitchFamily="66" charset="0"/>
            </a:endParaRPr>
          </a:p>
          <a:p>
            <a:pPr>
              <a:defRPr/>
            </a:pPr>
            <a:endParaRPr lang="es-ES" dirty="0"/>
          </a:p>
          <a:p>
            <a:pPr>
              <a:defRPr/>
            </a:pPr>
            <a:r>
              <a:rPr lang="es-ES" b="1" cap="all" dirty="0">
                <a:latin typeface="Bradley Hand ITC" pitchFamily="66" charset="0"/>
              </a:rPr>
              <a:t>Tamaño de la Planta</a:t>
            </a:r>
            <a:endParaRPr lang="en-US" dirty="0">
              <a:latin typeface="Bradley Hand ITC" pitchFamily="66" charset="0"/>
            </a:endParaRPr>
          </a:p>
          <a:p>
            <a:pPr>
              <a:defRPr/>
            </a:pPr>
            <a:r>
              <a:rPr lang="es-ES" dirty="0">
                <a:latin typeface="Bradley Hand ITC" pitchFamily="66" charset="0"/>
              </a:rPr>
              <a:t>El tamaño de la planta estará en función del volumen de producción. </a:t>
            </a:r>
          </a:p>
          <a:p>
            <a:pPr>
              <a:defRPr/>
            </a:pPr>
            <a:endParaRPr lang="es-ES" dirty="0">
              <a:latin typeface="Bradley Hand ITC" pitchFamily="66" charset="0"/>
            </a:endParaRPr>
          </a:p>
          <a:p>
            <a:pPr>
              <a:defRPr/>
            </a:pPr>
            <a:r>
              <a:rPr lang="es-ES" b="1" cap="all" dirty="0">
                <a:latin typeface="Bradley Hand ITC" pitchFamily="66" charset="0"/>
              </a:rPr>
              <a:t>Capacidad Instalada</a:t>
            </a:r>
            <a:endParaRPr lang="en-US" dirty="0">
              <a:latin typeface="Bradley Hand ITC" pitchFamily="66" charset="0"/>
            </a:endParaRPr>
          </a:p>
          <a:p>
            <a:pPr>
              <a:defRPr/>
            </a:pPr>
            <a:r>
              <a:rPr lang="es-ES" dirty="0">
                <a:latin typeface="Bradley Hand ITC" pitchFamily="66" charset="0"/>
              </a:rPr>
              <a:t>Es la que se mide una vez localizada las maquinarias en la planta. Para determinar la capacidad instalada normalmente se hace producir la maquinaria por un periodo de 8 horas.</a:t>
            </a:r>
          </a:p>
          <a:p>
            <a:pPr>
              <a:defRPr/>
            </a:pPr>
            <a:endParaRPr lang="es-ES" dirty="0">
              <a:latin typeface="Bradley Hand ITC" pitchFamily="66" charset="0"/>
            </a:endParaRPr>
          </a:p>
          <a:p>
            <a:pPr>
              <a:defRPr/>
            </a:pPr>
            <a:r>
              <a:rPr lang="es-ES" b="1" cap="all" dirty="0">
                <a:latin typeface="Bradley Hand ITC" pitchFamily="66" charset="0"/>
              </a:rPr>
              <a:t>Localización De La Planta</a:t>
            </a:r>
            <a:endParaRPr lang="en-US" dirty="0">
              <a:latin typeface="Bradley Hand ITC" pitchFamily="66" charset="0"/>
            </a:endParaRPr>
          </a:p>
          <a:p>
            <a:pPr>
              <a:defRPr/>
            </a:pPr>
            <a:r>
              <a:rPr lang="es-ES" dirty="0">
                <a:latin typeface="Bradley Hand ITC" pitchFamily="66" charset="0"/>
              </a:rPr>
              <a:t>La  planta está localizada vía Duran-Tambo km 4 ½ (Alquiler).</a:t>
            </a:r>
            <a:endParaRPr lang="en-US" dirty="0">
              <a:latin typeface="Bradley Hand ITC" pitchFamily="66" charset="0"/>
            </a:endParaRPr>
          </a:p>
          <a:p>
            <a:pPr>
              <a:defRPr/>
            </a:pPr>
            <a:endParaRPr lang="en-US" dirty="0">
              <a:latin typeface="Bradley Hand ITC" pitchFamily="66" charset="0"/>
            </a:endParaRPr>
          </a:p>
          <a:p>
            <a:pPr>
              <a:defRPr/>
            </a:pPr>
            <a:endParaRPr lang="en-US" dirty="0">
              <a:latin typeface="Bradley Hand ITC" pitchFamily="66" charset="0"/>
            </a:endParaRPr>
          </a:p>
          <a:p>
            <a:pPr>
              <a:defRPr/>
            </a:pPr>
            <a:endParaRPr lang="en-US" dirty="0">
              <a:latin typeface="Bradley Hand ITC" pitchFamily="66" charset="0"/>
            </a:endParaRPr>
          </a:p>
          <a:p>
            <a:pPr>
              <a:defRPr/>
            </a:pPr>
            <a:endParaRPr lang="en-US" dirty="0">
              <a:latin typeface="Bradley Hand ITC"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TECNICO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5" name="4 CuadroTexto"/>
          <p:cNvSpPr txBox="1"/>
          <p:nvPr/>
        </p:nvSpPr>
        <p:spPr>
          <a:xfrm>
            <a:off x="428625" y="1119188"/>
            <a:ext cx="8215313" cy="5356225"/>
          </a:xfrm>
          <a:prstGeom prst="rect">
            <a:avLst/>
          </a:prstGeom>
          <a:noFill/>
        </p:spPr>
        <p:txBody>
          <a:bodyPr>
            <a:spAutoFit/>
          </a:bodyPr>
          <a:lstStyle/>
          <a:p>
            <a:pPr>
              <a:defRPr/>
            </a:pPr>
            <a:endParaRPr lang="en-US" b="1" dirty="0"/>
          </a:p>
          <a:p>
            <a:pPr>
              <a:defRPr/>
            </a:pPr>
            <a:r>
              <a:rPr lang="es-ES" b="1" cap="all" dirty="0">
                <a:latin typeface="Bradley Hand ITC" pitchFamily="66" charset="0"/>
              </a:rPr>
              <a:t>Factores De Localización</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DISPONIBILIDAD DE AGUA, ENERGÍA </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SUMINISTROS. Debido a que la vía a Duran-Tambo es una importante avenida, al acceso de la cercanía del alquiler para nuestra fabrica.</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CERCANÍA AL MERCADO. Dado que nuestro mercado objetivo es la ciudad de Guayaquil y, siendo la vía a Duran-Tambo es una vía de acceso y de salida a esta ciudad, facilitará la distribución del producto.</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MEDIOS Y COSTOS DE TRANSPORTE. Por la distancia al mercado, el medio de transporte es terrestre.</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PROVEEDORES. La mayoría de los proveedores se encuentran  en la Región Sierra como: </a:t>
            </a:r>
            <a:r>
              <a:rPr lang="es-ES" dirty="0" err="1">
                <a:latin typeface="Bradley Hand ITC" pitchFamily="66" charset="0"/>
              </a:rPr>
              <a:t>Pelileo</a:t>
            </a:r>
            <a:r>
              <a:rPr lang="es-ES" dirty="0">
                <a:latin typeface="Bradley Hand ITC" pitchFamily="66" charset="0"/>
              </a:rPr>
              <a:t>, Chambo, </a:t>
            </a:r>
            <a:r>
              <a:rPr lang="es-ES" dirty="0" err="1">
                <a:latin typeface="Bradley Hand ITC" pitchFamily="66" charset="0"/>
              </a:rPr>
              <a:t>Penipe</a:t>
            </a:r>
            <a:r>
              <a:rPr lang="es-ES" dirty="0">
                <a:latin typeface="Bradley Hand ITC" pitchFamily="66" charset="0"/>
              </a:rPr>
              <a:t>, San Andrés y </a:t>
            </a:r>
            <a:r>
              <a:rPr lang="es-ES" dirty="0" err="1">
                <a:latin typeface="Bradley Hand ITC" pitchFamily="66" charset="0"/>
              </a:rPr>
              <a:t>Pallatanga</a:t>
            </a:r>
            <a:r>
              <a:rPr lang="es-ES" dirty="0">
                <a:latin typeface="Bradley Hand ITC" pitchFamily="66" charset="0"/>
              </a:rPr>
              <a:t>.</a:t>
            </a:r>
            <a:endParaRPr lang="en-US" dirty="0">
              <a:latin typeface="Bradley Hand ITC" pitchFamily="66" charset="0"/>
            </a:endParaRPr>
          </a:p>
          <a:p>
            <a:pPr>
              <a:defRPr/>
            </a:pPr>
            <a:endParaRPr lang="en-US" dirty="0">
              <a:latin typeface="Bradley Hand ITC" pitchFamily="66" charset="0"/>
            </a:endParaRPr>
          </a:p>
          <a:p>
            <a:pPr>
              <a:defRPr/>
            </a:pPr>
            <a:endParaRPr lang="en-US" dirty="0">
              <a:latin typeface="Bradley Hand ITC"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PROCESO DE PRODUCCION</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pic>
        <p:nvPicPr>
          <p:cNvPr id="47107" name="Picture 2"/>
          <p:cNvPicPr>
            <a:picLocks noChangeAspect="1" noChangeArrowheads="1"/>
          </p:cNvPicPr>
          <p:nvPr/>
        </p:nvPicPr>
        <p:blipFill>
          <a:blip r:embed="rId2"/>
          <a:srcRect/>
          <a:stretch>
            <a:fillRect/>
          </a:stretch>
        </p:blipFill>
        <p:spPr bwMode="auto">
          <a:xfrm>
            <a:off x="1562100" y="1131888"/>
            <a:ext cx="5786438" cy="5407025"/>
          </a:xfrm>
          <a:prstGeom prst="rect">
            <a:avLst/>
          </a:prstGeom>
          <a:noFill/>
          <a:ln w="6350">
            <a:solidFill>
              <a:srgbClr val="000000"/>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MATERIALES PARA LA IMPLEMENTACION</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143000"/>
            <a:ext cx="8286750" cy="4246563"/>
          </a:xfrm>
          <a:prstGeom prst="rect">
            <a:avLst/>
          </a:prstGeom>
          <a:noFill/>
        </p:spPr>
        <p:txBody>
          <a:bodyPr>
            <a:spAutoFit/>
          </a:bodyPr>
          <a:lstStyle/>
          <a:p>
            <a:pPr>
              <a:defRPr/>
            </a:pPr>
            <a:r>
              <a:rPr lang="es-ES" dirty="0">
                <a:latin typeface="Bradley Hand ITC" pitchFamily="66" charset="0"/>
              </a:rPr>
              <a:t>Cada uno de los equipos propuestos cumple con sus objetivos en cada etapa de proceso de elaboración del jugo. A continuación se detalla las características de los equipos propuestos para los procesos:</a:t>
            </a:r>
            <a:endParaRPr lang="en-US" dirty="0">
              <a:latin typeface="Bradley Hand ITC" pitchFamily="66" charset="0"/>
            </a:endParaRPr>
          </a:p>
          <a:p>
            <a:pPr>
              <a:defRPr/>
            </a:pPr>
            <a:endParaRPr lang="en-US" dirty="0">
              <a:latin typeface="Bradley Hand ITC" pitchFamily="66" charset="0"/>
            </a:endParaRPr>
          </a:p>
          <a:p>
            <a:pPr algn="ctr">
              <a:defRPr/>
            </a:pPr>
            <a:r>
              <a:rPr lang="es-ES" b="1" dirty="0">
                <a:latin typeface="Bradley Hand ITC" pitchFamily="66" charset="0"/>
              </a:rPr>
              <a:t>LAVADORA DE FRUTAS</a:t>
            </a:r>
          </a:p>
          <a:p>
            <a:pPr>
              <a:defRPr/>
            </a:pPr>
            <a:r>
              <a:rPr lang="es-ES" b="1" cap="all" dirty="0">
                <a:latin typeface="Bradley Hand ITC" pitchFamily="66" charset="0"/>
              </a:rPr>
              <a:t>Características:</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Lavado de fruta cuidando su estructura.</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Desinfectación  del fruto de los químicos en el momento de su cosecha.</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Eliminación de las bacterias.</a:t>
            </a:r>
            <a:endParaRPr lang="en-US" dirty="0">
              <a:latin typeface="Bradley Hand ITC" pitchFamily="66" charset="0"/>
            </a:endParaRPr>
          </a:p>
          <a:p>
            <a:pPr>
              <a:defRPr/>
            </a:pPr>
            <a:endParaRPr lang="es-ES" b="1" dirty="0">
              <a:latin typeface="Bradley Hand ITC" pitchFamily="66" charset="0"/>
            </a:endParaRPr>
          </a:p>
          <a:p>
            <a:pPr>
              <a:defRPr/>
            </a:pPr>
            <a:endParaRPr lang="en-US" dirty="0"/>
          </a:p>
          <a:p>
            <a:pPr>
              <a:defRPr/>
            </a:pPr>
            <a:endParaRPr lang="en-US" dirty="0"/>
          </a:p>
        </p:txBody>
      </p:sp>
      <p:pic>
        <p:nvPicPr>
          <p:cNvPr id="48132" name="Imagen 1" descr="http://www.maqafe.com.mx/Imagenes/Agrico4.jpg"/>
          <p:cNvPicPr>
            <a:picLocks noChangeAspect="1" noChangeArrowheads="1"/>
          </p:cNvPicPr>
          <p:nvPr/>
        </p:nvPicPr>
        <p:blipFill>
          <a:blip r:embed="rId2"/>
          <a:srcRect/>
          <a:stretch>
            <a:fillRect/>
          </a:stretch>
        </p:blipFill>
        <p:spPr bwMode="auto">
          <a:xfrm>
            <a:off x="2870200" y="4797425"/>
            <a:ext cx="344963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MATERIALES PARA LA IMPLEMENTACION</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755650"/>
            <a:ext cx="8286750" cy="4802188"/>
          </a:xfrm>
          <a:prstGeom prst="rect">
            <a:avLst/>
          </a:prstGeom>
          <a:noFill/>
        </p:spPr>
        <p:txBody>
          <a:bodyPr>
            <a:spAutoFit/>
          </a:bodyPr>
          <a:lstStyle/>
          <a:p>
            <a:pPr>
              <a:defRPr/>
            </a:pPr>
            <a:endParaRPr lang="en-US" dirty="0">
              <a:latin typeface="Bradley Hand ITC" pitchFamily="66" charset="0"/>
            </a:endParaRPr>
          </a:p>
          <a:p>
            <a:pPr algn="ctr">
              <a:defRPr/>
            </a:pPr>
            <a:r>
              <a:rPr lang="es-ES" b="1" dirty="0">
                <a:latin typeface="Bradley Hand ITC" pitchFamily="66" charset="0"/>
              </a:rPr>
              <a:t>PELADORA DE FRUTA</a:t>
            </a:r>
          </a:p>
          <a:p>
            <a:pPr algn="ctr">
              <a:defRPr/>
            </a:pPr>
            <a:endParaRPr lang="en-US" dirty="0">
              <a:latin typeface="Bradley Hand ITC" pitchFamily="66" charset="0"/>
            </a:endParaRPr>
          </a:p>
          <a:p>
            <a:pPr>
              <a:defRPr/>
            </a:pPr>
            <a:r>
              <a:rPr lang="es-ES" b="1" cap="all" dirty="0">
                <a:latin typeface="Bradley Hand ITC" pitchFamily="66" charset="0"/>
              </a:rPr>
              <a:t>Características:</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La maquina dispone de un brazo regulable en excursión. Aflojando el pomo se le permite al brazo correr o ser quitado de su sede.</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La lama rotatoria regulable en excursión y montada en el brazo, se mueve por medio de un motor eléctrico.</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Un motor de espesor está montado en el brazo, para la regulación de la profundidad del corte relajando la ruedecilla de contraste se puede intervenir en su regulación.</a:t>
            </a:r>
            <a:endParaRPr lang="en-US" dirty="0">
              <a:latin typeface="Bradley Hand ITC" pitchFamily="66" charset="0"/>
            </a:endParaRPr>
          </a:p>
          <a:p>
            <a:pPr>
              <a:defRPr/>
            </a:pPr>
            <a:r>
              <a:rPr lang="es-ES" dirty="0"/>
              <a:t> </a:t>
            </a:r>
            <a:endParaRPr lang="en-US" dirty="0"/>
          </a:p>
          <a:p>
            <a:pPr>
              <a:defRPr/>
            </a:pPr>
            <a:endParaRPr lang="es-ES" b="1" dirty="0">
              <a:latin typeface="Bradley Hand ITC" pitchFamily="66" charset="0"/>
            </a:endParaRPr>
          </a:p>
          <a:p>
            <a:pPr>
              <a:defRPr/>
            </a:pPr>
            <a:endParaRPr lang="en-US" dirty="0"/>
          </a:p>
          <a:p>
            <a:pPr>
              <a:defRPr/>
            </a:pPr>
            <a:endParaRPr lang="en-US" dirty="0"/>
          </a:p>
        </p:txBody>
      </p:sp>
      <p:pic>
        <p:nvPicPr>
          <p:cNvPr id="49156" name="Picture 3"/>
          <p:cNvPicPr>
            <a:picLocks noChangeAspect="1" noChangeArrowheads="1"/>
          </p:cNvPicPr>
          <p:nvPr/>
        </p:nvPicPr>
        <p:blipFill>
          <a:blip r:embed="rId2"/>
          <a:srcRect/>
          <a:stretch>
            <a:fillRect/>
          </a:stretch>
        </p:blipFill>
        <p:spPr bwMode="auto">
          <a:xfrm>
            <a:off x="2797175" y="4524375"/>
            <a:ext cx="2987675" cy="2122488"/>
          </a:xfrm>
          <a:prstGeom prst="rect">
            <a:avLst/>
          </a:prstGeom>
          <a:noFill/>
          <a:ln w="6350">
            <a:solidFill>
              <a:srgbClr val="000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MATERIALES PARA LA IMPLEMENTACION</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755650"/>
            <a:ext cx="8286750" cy="4770438"/>
          </a:xfrm>
          <a:prstGeom prst="rect">
            <a:avLst/>
          </a:prstGeom>
          <a:noFill/>
        </p:spPr>
        <p:txBody>
          <a:bodyPr>
            <a:spAutoFit/>
          </a:bodyPr>
          <a:lstStyle/>
          <a:p>
            <a:pPr>
              <a:defRPr/>
            </a:pPr>
            <a:endParaRPr lang="en-US" dirty="0">
              <a:latin typeface="Bradley Hand ITC" pitchFamily="66" charset="0"/>
            </a:endParaRPr>
          </a:p>
          <a:p>
            <a:pPr algn="ctr">
              <a:defRPr/>
            </a:pPr>
            <a:r>
              <a:rPr lang="es-ES" b="1" dirty="0">
                <a:latin typeface="Bradley Hand ITC" pitchFamily="66" charset="0"/>
              </a:rPr>
              <a:t> DESPULPADORA</a:t>
            </a:r>
            <a:endParaRPr lang="en-US" dirty="0">
              <a:latin typeface="Bradley Hand ITC" pitchFamily="66" charset="0"/>
            </a:endParaRPr>
          </a:p>
          <a:p>
            <a:pPr>
              <a:defRPr/>
            </a:pPr>
            <a:r>
              <a:rPr lang="es-ES" b="1" cap="all" dirty="0">
                <a:latin typeface="Bradley Hand ITC" pitchFamily="66" charset="0"/>
              </a:rPr>
              <a:t>Características:</a:t>
            </a:r>
          </a:p>
          <a:p>
            <a:pPr>
              <a:buFont typeface="Wingdings" pitchFamily="2" charset="2"/>
              <a:buChar char="Ø"/>
              <a:defRPr/>
            </a:pPr>
            <a:r>
              <a:rPr lang="es-ES" sz="2000" dirty="0">
                <a:latin typeface="Bradley Hand ITC" pitchFamily="66" charset="0"/>
              </a:rPr>
              <a:t>Elaborado en acera inoxidable en todas sus partes, incluso el cuerpo del equipo.</a:t>
            </a:r>
          </a:p>
          <a:p>
            <a:pPr>
              <a:defRPr/>
            </a:pPr>
            <a:endParaRPr lang="en-US" sz="2000" dirty="0">
              <a:latin typeface="Bradley Hand ITC" pitchFamily="66" charset="0"/>
            </a:endParaRPr>
          </a:p>
          <a:p>
            <a:pPr>
              <a:buFont typeface="Wingdings" pitchFamily="2" charset="2"/>
              <a:buChar char="Ø"/>
              <a:defRPr/>
            </a:pPr>
            <a:r>
              <a:rPr lang="es-ES" sz="2000" dirty="0">
                <a:latin typeface="Bradley Hand ITC" pitchFamily="66" charset="0"/>
              </a:rPr>
              <a:t>Sistema vertical con corrector de inclinación que lo convierte en semi-vertical para mayor rendimiento.</a:t>
            </a:r>
          </a:p>
          <a:p>
            <a:pPr>
              <a:defRPr/>
            </a:pPr>
            <a:endParaRPr lang="en-US" sz="2000" dirty="0">
              <a:latin typeface="Bradley Hand ITC" pitchFamily="66" charset="0"/>
            </a:endParaRPr>
          </a:p>
          <a:p>
            <a:pPr>
              <a:buFont typeface="Wingdings" pitchFamily="2" charset="2"/>
              <a:buChar char="Ø"/>
              <a:defRPr/>
            </a:pPr>
            <a:r>
              <a:rPr lang="es-ES" sz="2000" dirty="0">
                <a:latin typeface="Bradley Hand ITC" pitchFamily="66" charset="0"/>
              </a:rPr>
              <a:t>Sistema de aspa protegido para impedir que parta la semilla. Dotado de dos tamices para cualquier tipo de fruta, incluyendo frutas de dificulta.</a:t>
            </a:r>
            <a:endParaRPr lang="en-US" sz="2000" dirty="0">
              <a:latin typeface="Bradley Hand ITC" pitchFamily="66" charset="0"/>
            </a:endParaRPr>
          </a:p>
          <a:p>
            <a:pPr>
              <a:defRPr/>
            </a:pPr>
            <a:endParaRPr lang="en-US" dirty="0"/>
          </a:p>
          <a:p>
            <a:pPr>
              <a:defRPr/>
            </a:pPr>
            <a:endParaRPr lang="en-US" dirty="0"/>
          </a:p>
          <a:p>
            <a:pPr>
              <a:defRPr/>
            </a:pPr>
            <a:endParaRPr lang="es-ES" b="1" dirty="0">
              <a:latin typeface="Bradley Hand ITC" pitchFamily="66" charset="0"/>
            </a:endParaRPr>
          </a:p>
          <a:p>
            <a:pPr>
              <a:defRPr/>
            </a:pPr>
            <a:endParaRPr lang="en-US" dirty="0"/>
          </a:p>
          <a:p>
            <a:pPr>
              <a:defRPr/>
            </a:pPr>
            <a:endParaRPr lang="en-US" dirty="0"/>
          </a:p>
        </p:txBody>
      </p:sp>
      <p:pic>
        <p:nvPicPr>
          <p:cNvPr id="50180" name="Imagen 10" descr="http://www.mercadolibre.com.co/jm/img?s=MCO&amp;f=6724523_4719.jpg&amp;v=E"/>
          <p:cNvPicPr>
            <a:picLocks noChangeAspect="1" noChangeArrowheads="1"/>
          </p:cNvPicPr>
          <p:nvPr/>
        </p:nvPicPr>
        <p:blipFill>
          <a:blip r:embed="rId2"/>
          <a:srcRect/>
          <a:stretch>
            <a:fillRect/>
          </a:stretch>
        </p:blipFill>
        <p:spPr bwMode="auto">
          <a:xfrm>
            <a:off x="2857500" y="4357688"/>
            <a:ext cx="38481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MATERIALES PARA LA IMPLEMENTACION</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755650"/>
            <a:ext cx="8286750" cy="4248150"/>
          </a:xfrm>
          <a:prstGeom prst="rect">
            <a:avLst/>
          </a:prstGeom>
          <a:noFill/>
        </p:spPr>
        <p:txBody>
          <a:bodyPr>
            <a:spAutoFit/>
          </a:bodyPr>
          <a:lstStyle/>
          <a:p>
            <a:pPr>
              <a:defRPr/>
            </a:pPr>
            <a:endParaRPr lang="en-US" dirty="0">
              <a:latin typeface="Bradley Hand ITC" pitchFamily="66" charset="0"/>
            </a:endParaRPr>
          </a:p>
          <a:p>
            <a:pPr algn="ctr">
              <a:defRPr/>
            </a:pPr>
            <a:r>
              <a:rPr lang="es-ES" b="1" dirty="0">
                <a:latin typeface="Bradley Hand ITC" pitchFamily="66" charset="0"/>
              </a:rPr>
              <a:t> TRANSPORTADORA</a:t>
            </a:r>
          </a:p>
          <a:p>
            <a:pPr algn="ctr">
              <a:defRPr/>
            </a:pPr>
            <a:endParaRPr lang="es-ES" b="1" dirty="0">
              <a:latin typeface="Bradley Hand ITC" pitchFamily="66" charset="0"/>
            </a:endParaRPr>
          </a:p>
          <a:p>
            <a:pPr>
              <a:defRPr/>
            </a:pPr>
            <a:r>
              <a:rPr lang="es-ES" b="1" cap="all" dirty="0">
                <a:latin typeface="Bradley Hand ITC" pitchFamily="66" charset="0"/>
              </a:rPr>
              <a:t>Características:</a:t>
            </a:r>
          </a:p>
          <a:p>
            <a:pPr>
              <a:defRPr/>
            </a:pPr>
            <a:endParaRPr lang="en-US" dirty="0"/>
          </a:p>
          <a:p>
            <a:pPr>
              <a:buFont typeface="Wingdings" pitchFamily="2" charset="2"/>
              <a:buChar char="Ø"/>
              <a:defRPr/>
            </a:pPr>
            <a:r>
              <a:rPr lang="es-ES" dirty="0">
                <a:latin typeface="Bradley Hand ITC" pitchFamily="66" charset="0"/>
              </a:rPr>
              <a:t>Los componentes de accionamiento se encuentran a un lado del flujo de producto.</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Diseños de perfil estándar que se adaptan a diferentes aplicaciones.</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Diseños modulares con componentes estándar prefabricados.</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Maneja ángulos de subida y bajada más pronunciados que los transportadores de bandeja plana.</a:t>
            </a:r>
            <a:endParaRPr lang="en-US" dirty="0">
              <a:latin typeface="Bradley Hand ITC" pitchFamily="66" charset="0"/>
            </a:endParaRPr>
          </a:p>
          <a:p>
            <a:pPr>
              <a:defRPr/>
            </a:pPr>
            <a:endParaRPr lang="en-US" dirty="0">
              <a:latin typeface="Bradley Hand ITC" pitchFamily="66" charset="0"/>
            </a:endParaRPr>
          </a:p>
          <a:p>
            <a:pPr>
              <a:defRPr/>
            </a:pPr>
            <a:endParaRPr lang="en-US" dirty="0">
              <a:latin typeface="Bradley Hand ITC" pitchFamily="66" charset="0"/>
            </a:endParaRPr>
          </a:p>
        </p:txBody>
      </p:sp>
      <p:pic>
        <p:nvPicPr>
          <p:cNvPr id="51204" name="Imagen 4" descr="http://www.maqafe.com.mx/Imagenes/Agrico8.jpg"/>
          <p:cNvPicPr>
            <a:picLocks noChangeAspect="1" noChangeArrowheads="1"/>
          </p:cNvPicPr>
          <p:nvPr/>
        </p:nvPicPr>
        <p:blipFill>
          <a:blip r:embed="rId2"/>
          <a:srcRect/>
          <a:stretch>
            <a:fillRect/>
          </a:stretch>
        </p:blipFill>
        <p:spPr bwMode="auto">
          <a:xfrm>
            <a:off x="2963863" y="4478338"/>
            <a:ext cx="3214687" cy="210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MATERIALES PARA LA IMPLEMENTACION</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755650"/>
            <a:ext cx="8286750" cy="3416300"/>
          </a:xfrm>
          <a:prstGeom prst="rect">
            <a:avLst/>
          </a:prstGeom>
          <a:noFill/>
        </p:spPr>
        <p:txBody>
          <a:bodyPr>
            <a:spAutoFit/>
          </a:bodyPr>
          <a:lstStyle/>
          <a:p>
            <a:pPr>
              <a:defRPr/>
            </a:pPr>
            <a:endParaRPr lang="en-US" dirty="0">
              <a:latin typeface="Bradley Hand ITC" pitchFamily="66" charset="0"/>
            </a:endParaRPr>
          </a:p>
          <a:p>
            <a:pPr algn="ctr">
              <a:defRPr/>
            </a:pPr>
            <a:r>
              <a:rPr lang="es-ES" b="1" dirty="0">
                <a:latin typeface="Bradley Hand ITC" pitchFamily="66" charset="0"/>
              </a:rPr>
              <a:t> DESINFECTADORA</a:t>
            </a:r>
            <a:endParaRPr lang="en-US" dirty="0">
              <a:latin typeface="Bradley Hand ITC" pitchFamily="66" charset="0"/>
            </a:endParaRPr>
          </a:p>
          <a:p>
            <a:pPr algn="ctr">
              <a:defRPr/>
            </a:pPr>
            <a:endParaRPr lang="es-ES" b="1" dirty="0">
              <a:latin typeface="Bradley Hand ITC" pitchFamily="66" charset="0"/>
            </a:endParaRPr>
          </a:p>
          <a:p>
            <a:pPr algn="ctr">
              <a:defRPr/>
            </a:pPr>
            <a:endParaRPr lang="es-ES" b="1" dirty="0">
              <a:latin typeface="Bradley Hand ITC" pitchFamily="66" charset="0"/>
            </a:endParaRPr>
          </a:p>
          <a:p>
            <a:pPr>
              <a:defRPr/>
            </a:pPr>
            <a:r>
              <a:rPr lang="es-ES" b="1" cap="all" dirty="0">
                <a:latin typeface="Bradley Hand ITC" pitchFamily="66" charset="0"/>
              </a:rPr>
              <a:t>Características:</a:t>
            </a:r>
          </a:p>
          <a:p>
            <a:pPr>
              <a:defRPr/>
            </a:pPr>
            <a:endParaRPr lang="es-ES" b="1" cap="all" dirty="0">
              <a:latin typeface="Bradley Hand ITC" pitchFamily="66" charset="0"/>
            </a:endParaRPr>
          </a:p>
          <a:p>
            <a:pPr>
              <a:buFont typeface="Wingdings" pitchFamily="2" charset="2"/>
              <a:buChar char="Ø"/>
              <a:defRPr/>
            </a:pPr>
            <a:r>
              <a:rPr lang="es-ES" dirty="0">
                <a:latin typeface="Bradley Hand ITC" pitchFamily="66" charset="0"/>
              </a:rPr>
              <a:t>Eliminación  los agentes patógenos.</a:t>
            </a:r>
            <a:endParaRPr lang="en-US" dirty="0">
              <a:latin typeface="Bradley Hand ITC" pitchFamily="66" charset="0"/>
            </a:endParaRPr>
          </a:p>
          <a:p>
            <a:pPr>
              <a:defRPr/>
            </a:pPr>
            <a:endParaRPr lang="en-US" cap="small" dirty="0">
              <a:latin typeface="Bradley Hand ITC" pitchFamily="66" charset="0"/>
            </a:endParaRPr>
          </a:p>
          <a:p>
            <a:pPr>
              <a:buFont typeface="Wingdings" pitchFamily="2" charset="2"/>
              <a:buChar char="Ø"/>
              <a:defRPr/>
            </a:pPr>
            <a:r>
              <a:rPr lang="es-ES" cap="small" dirty="0">
                <a:latin typeface="Bradley Hand ITC" pitchFamily="66" charset="0"/>
              </a:rPr>
              <a:t>Esterilización química que reducirá el número de </a:t>
            </a:r>
            <a:r>
              <a:rPr lang="es-ES" dirty="0">
                <a:latin typeface="Bradley Hand ITC" pitchFamily="66" charset="0"/>
              </a:rPr>
              <a:t>microorganismos contaminantes. </a:t>
            </a:r>
            <a:endParaRPr lang="en-US" dirty="0">
              <a:latin typeface="Bradley Hand ITC" pitchFamily="66" charset="0"/>
            </a:endParaRPr>
          </a:p>
          <a:p>
            <a:pPr>
              <a:defRPr/>
            </a:pPr>
            <a:endParaRPr lang="en-US" dirty="0">
              <a:latin typeface="Bradley Hand ITC" pitchFamily="66" charset="0"/>
            </a:endParaRPr>
          </a:p>
          <a:p>
            <a:pPr>
              <a:defRPr/>
            </a:pPr>
            <a:endParaRPr lang="en-US" dirty="0">
              <a:latin typeface="Bradley Hand ITC" pitchFamily="66" charset="0"/>
            </a:endParaRPr>
          </a:p>
        </p:txBody>
      </p:sp>
      <p:pic>
        <p:nvPicPr>
          <p:cNvPr id="52228" name="Imagen 16" descr="http://www.steris.com/international/images/d-120-HamoT-840L.gif"/>
          <p:cNvPicPr>
            <a:picLocks noChangeAspect="1" noChangeArrowheads="1"/>
          </p:cNvPicPr>
          <p:nvPr/>
        </p:nvPicPr>
        <p:blipFill>
          <a:blip r:embed="rId2"/>
          <a:srcRect/>
          <a:stretch>
            <a:fillRect/>
          </a:stretch>
        </p:blipFill>
        <p:spPr bwMode="auto">
          <a:xfrm>
            <a:off x="2071688" y="4000500"/>
            <a:ext cx="4762500" cy="207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MATERIALES PARA LA IMPLEMENTACION</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755650"/>
            <a:ext cx="8286750" cy="4524375"/>
          </a:xfrm>
          <a:prstGeom prst="rect">
            <a:avLst/>
          </a:prstGeom>
          <a:noFill/>
        </p:spPr>
        <p:txBody>
          <a:bodyPr>
            <a:spAutoFit/>
          </a:bodyPr>
          <a:lstStyle/>
          <a:p>
            <a:pPr>
              <a:defRPr/>
            </a:pPr>
            <a:endParaRPr lang="en-US" dirty="0">
              <a:latin typeface="Bradley Hand ITC" pitchFamily="66" charset="0"/>
            </a:endParaRPr>
          </a:p>
          <a:p>
            <a:pPr algn="ctr">
              <a:defRPr/>
            </a:pPr>
            <a:r>
              <a:rPr lang="es-ES" b="1" dirty="0">
                <a:latin typeface="Bradley Hand ITC" pitchFamily="66" charset="0"/>
              </a:rPr>
              <a:t>ENVASADORA</a:t>
            </a:r>
            <a:endParaRPr lang="en-US" dirty="0">
              <a:latin typeface="Bradley Hand ITC" pitchFamily="66" charset="0"/>
            </a:endParaRPr>
          </a:p>
          <a:p>
            <a:pPr algn="ctr">
              <a:defRPr/>
            </a:pPr>
            <a:endParaRPr lang="es-ES" b="1" dirty="0">
              <a:latin typeface="Bradley Hand ITC" pitchFamily="66" charset="0"/>
            </a:endParaRPr>
          </a:p>
          <a:p>
            <a:pPr>
              <a:defRPr/>
            </a:pPr>
            <a:r>
              <a:rPr lang="es-ES" b="1" cap="all" dirty="0">
                <a:latin typeface="Bradley Hand ITC" pitchFamily="66" charset="0"/>
              </a:rPr>
              <a:t>Características:</a:t>
            </a:r>
          </a:p>
          <a:p>
            <a:pPr>
              <a:defRPr/>
            </a:pPr>
            <a:endParaRPr lang="en-US" dirty="0"/>
          </a:p>
          <a:p>
            <a:pPr>
              <a:buFont typeface="Wingdings" pitchFamily="2" charset="2"/>
              <a:buChar char="Ø"/>
              <a:defRPr/>
            </a:pPr>
            <a:r>
              <a:rPr lang="es-ES" dirty="0">
                <a:latin typeface="Bradley Hand ITC" pitchFamily="66" charset="0"/>
              </a:rPr>
              <a:t>Producción: 2.200 env. /hora. </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Para vidrio volumen máximo de 150gr.</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Tapa de aluminio lacada.</a:t>
            </a:r>
          </a:p>
          <a:p>
            <a:pPr>
              <a:defRPr/>
            </a:pPr>
            <a:r>
              <a:rPr lang="es-ES" dirty="0">
                <a:latin typeface="Bradley Hand ITC" pitchFamily="66" charset="0"/>
              </a:rPr>
              <a:t> </a:t>
            </a:r>
            <a:endParaRPr lang="en-US" dirty="0">
              <a:latin typeface="Bradley Hand ITC" pitchFamily="66" charset="0"/>
            </a:endParaRPr>
          </a:p>
          <a:p>
            <a:pPr>
              <a:buFont typeface="Wingdings" pitchFamily="2" charset="2"/>
              <a:buChar char="Ø"/>
              <a:defRPr/>
            </a:pPr>
            <a:r>
              <a:rPr lang="es-ES" dirty="0">
                <a:latin typeface="Bradley Hand ITC" pitchFamily="66" charset="0"/>
              </a:rPr>
              <a:t>Consumo eléctrico: 1 Kw  </a:t>
            </a:r>
          </a:p>
          <a:p>
            <a:pPr>
              <a:defRPr/>
            </a:pPr>
            <a:endParaRPr lang="en-US" dirty="0">
              <a:latin typeface="Bradley Hand ITC" pitchFamily="66" charset="0"/>
            </a:endParaRPr>
          </a:p>
          <a:p>
            <a:pPr>
              <a:buFont typeface="Wingdings" pitchFamily="2" charset="2"/>
              <a:buChar char="Ø"/>
              <a:defRPr/>
            </a:pPr>
            <a:r>
              <a:rPr lang="es-ES" dirty="0">
                <a:latin typeface="Bradley Hand ITC" pitchFamily="66" charset="0"/>
              </a:rPr>
              <a:t>Posibilidad de diferentes formatos. </a:t>
            </a:r>
            <a:endParaRPr lang="en-US" dirty="0">
              <a:latin typeface="Bradley Hand ITC" pitchFamily="66" charset="0"/>
            </a:endParaRPr>
          </a:p>
          <a:p>
            <a:pPr>
              <a:defRPr/>
            </a:pPr>
            <a:endParaRPr lang="en-US" dirty="0">
              <a:latin typeface="Bradley Hand ITC" pitchFamily="66" charset="0"/>
            </a:endParaRPr>
          </a:p>
          <a:p>
            <a:pPr>
              <a:defRPr/>
            </a:pPr>
            <a:endParaRPr lang="en-US" dirty="0">
              <a:latin typeface="Bradley Hand ITC" pitchFamily="66" charset="0"/>
            </a:endParaRPr>
          </a:p>
        </p:txBody>
      </p:sp>
      <p:pic>
        <p:nvPicPr>
          <p:cNvPr id="53252" name="Imagen 13" descr="http://www.logismarket.com.mx/ip/maquinaria-jersa-llenadoras-de-liquidos-agregadora-tipo-cortina-470123-FGR.jpg"/>
          <p:cNvPicPr>
            <a:picLocks noChangeAspect="1" noChangeArrowheads="1"/>
          </p:cNvPicPr>
          <p:nvPr/>
        </p:nvPicPr>
        <p:blipFill>
          <a:blip r:embed="rId2"/>
          <a:srcRect/>
          <a:stretch>
            <a:fillRect/>
          </a:stretch>
        </p:blipFill>
        <p:spPr bwMode="auto">
          <a:xfrm>
            <a:off x="3143250" y="4854575"/>
            <a:ext cx="2944813" cy="195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pPr marL="342900" indent="-342900" eaLnBrk="1" fontAlgn="auto" hangingPunct="1">
              <a:spcAft>
                <a:spcPts val="0"/>
              </a:spcAft>
              <a:defRPr/>
            </a:pPr>
            <a:r>
              <a:rPr lang="es-EC" b="1" dirty="0" smtClean="0">
                <a:solidFill>
                  <a:schemeClr val="tx1"/>
                </a:solidFill>
                <a:latin typeface="Bradley Hand ITC" pitchFamily="66" charset="0"/>
              </a:rPr>
              <a:t>Objetivos específicos</a:t>
            </a:r>
            <a:endParaRPr lang="es-ES" dirty="0" smtClean="0">
              <a:solidFill>
                <a:schemeClr val="tx1"/>
              </a:solidFill>
              <a:latin typeface="Bradley Hand ITC" pitchFamily="66" charset="0"/>
            </a:endParaRPr>
          </a:p>
        </p:txBody>
      </p:sp>
      <p:sp>
        <p:nvSpPr>
          <p:cNvPr id="17411" name="2 Marcador de contenido"/>
          <p:cNvSpPr>
            <a:spLocks noGrp="1"/>
          </p:cNvSpPr>
          <p:nvPr>
            <p:ph sz="quarter" idx="1"/>
          </p:nvPr>
        </p:nvSpPr>
        <p:spPr>
          <a:xfrm>
            <a:off x="457200" y="1600200"/>
            <a:ext cx="6186488" cy="4525963"/>
          </a:xfrm>
        </p:spPr>
        <p:txBody>
          <a:bodyPr>
            <a:normAutofit lnSpcReduction="10000"/>
          </a:bodyPr>
          <a:lstStyle/>
          <a:p>
            <a:pPr marL="274320" indent="-274320" eaLnBrk="1" fontAlgn="auto" hangingPunct="1">
              <a:spcAft>
                <a:spcPts val="0"/>
              </a:spcAft>
              <a:buFont typeface="Arial" charset="0"/>
              <a:buChar char="•"/>
              <a:defRPr/>
            </a:pPr>
            <a:r>
              <a:rPr lang="es-ES" sz="1800" dirty="0" smtClean="0">
                <a:latin typeface="Bradley Hand ITC" pitchFamily="66" charset="0"/>
                <a:cs typeface="Arial" charset="0"/>
              </a:rPr>
              <a:t>Reconocer los competidores directos e indirectos del producto.</a:t>
            </a:r>
            <a:endParaRPr lang="es-EC" sz="1800" dirty="0" smtClean="0">
              <a:latin typeface="Bradley Hand ITC" pitchFamily="66" charset="0"/>
              <a:cs typeface="Arial" charset="0"/>
            </a:endParaRPr>
          </a:p>
          <a:p>
            <a:pPr marL="274320" indent="-274320" eaLnBrk="1" fontAlgn="auto" hangingPunct="1">
              <a:spcAft>
                <a:spcPts val="0"/>
              </a:spcAft>
              <a:buFont typeface="Arial" charset="0"/>
              <a:buChar char="•"/>
              <a:defRPr/>
            </a:pPr>
            <a:r>
              <a:rPr lang="es-ES" sz="1800" dirty="0" smtClean="0">
                <a:latin typeface="Bradley Hand ITC" pitchFamily="66" charset="0"/>
                <a:cs typeface="Arial" charset="0"/>
              </a:rPr>
              <a:t>Identificar las barreras de entrada y salida al mercado.</a:t>
            </a:r>
            <a:endParaRPr lang="es-EC" sz="1800" dirty="0" smtClean="0">
              <a:latin typeface="Bradley Hand ITC" pitchFamily="66" charset="0"/>
              <a:cs typeface="Arial" charset="0"/>
            </a:endParaRPr>
          </a:p>
          <a:p>
            <a:pPr marL="274320" indent="-274320" eaLnBrk="1" fontAlgn="auto" hangingPunct="1">
              <a:spcAft>
                <a:spcPts val="0"/>
              </a:spcAft>
              <a:buFont typeface="Arial" charset="0"/>
              <a:buChar char="•"/>
              <a:defRPr/>
            </a:pPr>
            <a:r>
              <a:rPr lang="es-ES" sz="1800" dirty="0" smtClean="0">
                <a:latin typeface="Bradley Hand ITC" pitchFamily="66" charset="0"/>
                <a:cs typeface="Arial" charset="0"/>
              </a:rPr>
              <a:t>Conocer las necesidades del consumidor final.</a:t>
            </a:r>
            <a:endParaRPr lang="es-EC" sz="1800" dirty="0" smtClean="0">
              <a:latin typeface="Bradley Hand ITC" pitchFamily="66" charset="0"/>
              <a:cs typeface="Arial" charset="0"/>
            </a:endParaRPr>
          </a:p>
          <a:p>
            <a:pPr marL="274320" indent="-274320" eaLnBrk="1" fontAlgn="auto" hangingPunct="1">
              <a:spcAft>
                <a:spcPts val="0"/>
              </a:spcAft>
              <a:buFont typeface="Arial" charset="0"/>
              <a:buChar char="•"/>
              <a:defRPr/>
            </a:pPr>
            <a:r>
              <a:rPr lang="es-ES" sz="1800" dirty="0" smtClean="0">
                <a:latin typeface="Bradley Hand ITC" pitchFamily="66" charset="0"/>
                <a:cs typeface="Arial" charset="0"/>
              </a:rPr>
              <a:t>Establecer el sector en que se concentra la mayor cantidad de personas que están dispuestas a adquirir el producto.</a:t>
            </a:r>
            <a:endParaRPr lang="es-EC" sz="1800" dirty="0" smtClean="0">
              <a:latin typeface="Bradley Hand ITC" pitchFamily="66" charset="0"/>
              <a:cs typeface="Arial" charset="0"/>
            </a:endParaRPr>
          </a:p>
          <a:p>
            <a:pPr marL="274320" indent="-274320" eaLnBrk="1" fontAlgn="auto" hangingPunct="1">
              <a:spcAft>
                <a:spcPts val="0"/>
              </a:spcAft>
              <a:buFont typeface="Arial" charset="0"/>
              <a:buNone/>
              <a:defRPr/>
            </a:pPr>
            <a:r>
              <a:rPr lang="es-ES" sz="1800" dirty="0" smtClean="0">
                <a:latin typeface="Bradley Hand ITC" pitchFamily="66" charset="0"/>
                <a:cs typeface="Arial" charset="0"/>
              </a:rPr>
              <a:t> </a:t>
            </a:r>
            <a:endParaRPr lang="es-EC" sz="1800" dirty="0" smtClean="0">
              <a:latin typeface="Bradley Hand ITC" pitchFamily="66" charset="0"/>
              <a:cs typeface="Arial" charset="0"/>
            </a:endParaRPr>
          </a:p>
          <a:p>
            <a:pPr marL="274320" indent="-274320" eaLnBrk="1" fontAlgn="auto" hangingPunct="1">
              <a:spcAft>
                <a:spcPts val="0"/>
              </a:spcAft>
              <a:buFont typeface="Arial" charset="0"/>
              <a:buChar char="•"/>
              <a:defRPr/>
            </a:pPr>
            <a:r>
              <a:rPr lang="es-ES" sz="1800" dirty="0" smtClean="0">
                <a:latin typeface="Bradley Hand ITC" pitchFamily="66" charset="0"/>
                <a:cs typeface="Arial" charset="0"/>
              </a:rPr>
              <a:t>Crear las estrategias adecuadas para la distribución y comercialización del jugo de Taxo.</a:t>
            </a:r>
            <a:endParaRPr lang="es-EC" sz="1800" dirty="0" smtClean="0">
              <a:latin typeface="Bradley Hand ITC" pitchFamily="66" charset="0"/>
              <a:cs typeface="Arial" charset="0"/>
            </a:endParaRPr>
          </a:p>
          <a:p>
            <a:pPr marL="274320" indent="-274320" eaLnBrk="1" fontAlgn="auto" hangingPunct="1">
              <a:spcAft>
                <a:spcPts val="0"/>
              </a:spcAft>
              <a:buFont typeface="Arial" charset="0"/>
              <a:buChar char="•"/>
              <a:defRPr/>
            </a:pPr>
            <a:r>
              <a:rPr lang="es-ES" sz="1800" dirty="0" smtClean="0">
                <a:latin typeface="Bradley Hand ITC" pitchFamily="66" charset="0"/>
                <a:cs typeface="Arial" charset="0"/>
              </a:rPr>
              <a:t>Formar lo requerimientos del personal y las funciones que debe cumplir.</a:t>
            </a:r>
            <a:endParaRPr lang="es-EC" sz="1800" dirty="0" smtClean="0">
              <a:latin typeface="Bradley Hand ITC" pitchFamily="66" charset="0"/>
              <a:cs typeface="Arial" charset="0"/>
            </a:endParaRPr>
          </a:p>
          <a:p>
            <a:pPr marL="274320" indent="-274320" eaLnBrk="1" fontAlgn="auto" hangingPunct="1">
              <a:spcAft>
                <a:spcPts val="0"/>
              </a:spcAft>
              <a:buFont typeface="Arial" charset="0"/>
              <a:buChar char="•"/>
              <a:defRPr/>
            </a:pPr>
            <a:r>
              <a:rPr lang="es-ES" sz="1800" dirty="0" smtClean="0">
                <a:latin typeface="Bradley Hand ITC" pitchFamily="66" charset="0"/>
                <a:cs typeface="Arial" charset="0"/>
              </a:rPr>
              <a:t>Desarrollar un análisis  financiero que nos permita conocer y distinguir situaciones no deseada.</a:t>
            </a:r>
            <a:endParaRPr lang="es-EC" sz="1800" dirty="0" smtClean="0">
              <a:latin typeface="Bradley Hand ITC" pitchFamily="66" charset="0"/>
              <a:cs typeface="Arial" charset="0"/>
            </a:endParaRPr>
          </a:p>
          <a:p>
            <a:pPr marL="274320" indent="-274320" eaLnBrk="1" fontAlgn="auto" hangingPunct="1">
              <a:spcAft>
                <a:spcPts val="0"/>
              </a:spcAft>
              <a:buFont typeface="Arial" charset="0"/>
              <a:buChar char="•"/>
              <a:defRPr/>
            </a:pPr>
            <a:r>
              <a:rPr lang="es-ES" sz="1800" dirty="0" smtClean="0">
                <a:latin typeface="Bradley Hand ITC" pitchFamily="66" charset="0"/>
                <a:cs typeface="Arial" charset="0"/>
              </a:rPr>
              <a:t>Ampliar el mercado nacional de bebidas instantáneas para bebés </a:t>
            </a:r>
            <a:endParaRPr lang="es-EC" sz="1800" dirty="0" smtClean="0">
              <a:latin typeface="Bradley Hand ITC" pitchFamily="66" charset="0"/>
              <a:cs typeface="Arial" charset="0"/>
            </a:endParaRPr>
          </a:p>
          <a:p>
            <a:pPr marL="274320" indent="-274320" algn="just" eaLnBrk="1" fontAlgn="auto" hangingPunct="1">
              <a:spcAft>
                <a:spcPts val="0"/>
              </a:spcAft>
              <a:buFont typeface="Wingdings"/>
              <a:buChar char=""/>
              <a:defRPr/>
            </a:pPr>
            <a:endParaRPr lang="es-ES" sz="2800" dirty="0"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8" name="Picture 23"/>
          <p:cNvPicPr>
            <a:picLocks noChangeAspect="1" noChangeArrowheads="1"/>
          </p:cNvPicPr>
          <p:nvPr/>
        </p:nvPicPr>
        <p:blipFill>
          <a:blip r:embed="rId2" cstate="print"/>
          <a:srcRect/>
          <a:stretch>
            <a:fillRect/>
          </a:stretch>
        </p:blipFill>
        <p:spPr bwMode="auto">
          <a:xfrm>
            <a:off x="6607046" y="2928934"/>
            <a:ext cx="1917854" cy="1357322"/>
          </a:xfrm>
          <a:prstGeom prst="ellipse">
            <a:avLst/>
          </a:prstGeom>
          <a:ln w="63500" cap="rnd">
            <a:solidFill>
              <a:srgbClr val="333333"/>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285875"/>
            <a:ext cx="8286750" cy="5294313"/>
          </a:xfrm>
          <a:prstGeom prst="rect">
            <a:avLst/>
          </a:prstGeom>
          <a:noFill/>
        </p:spPr>
        <p:txBody>
          <a:bodyPr>
            <a:spAutoFit/>
          </a:bodyPr>
          <a:lstStyle/>
          <a:p>
            <a:pPr>
              <a:defRPr/>
            </a:pPr>
            <a:endParaRPr lang="en-US" dirty="0">
              <a:latin typeface="Bradley Hand ITC" pitchFamily="66" charset="0"/>
            </a:endParaRPr>
          </a:p>
          <a:p>
            <a:pPr>
              <a:defRPr/>
            </a:pPr>
            <a:r>
              <a:rPr lang="es-ES" b="1" cap="all" dirty="0">
                <a:latin typeface="Bradley Hand ITC" pitchFamily="66" charset="0"/>
              </a:rPr>
              <a:t>Inversiones de la Organización</a:t>
            </a:r>
            <a:r>
              <a:rPr lang="es-ES" b="1" dirty="0">
                <a:latin typeface="Bradley Hand ITC" pitchFamily="66" charset="0"/>
              </a:rPr>
              <a:t> </a:t>
            </a:r>
          </a:p>
          <a:p>
            <a:pPr>
              <a:defRPr/>
            </a:pPr>
            <a:endParaRPr lang="en-US" dirty="0">
              <a:latin typeface="Bradley Hand ITC" pitchFamily="66" charset="0"/>
            </a:endParaRPr>
          </a:p>
          <a:p>
            <a:pPr>
              <a:defRPr/>
            </a:pPr>
            <a:r>
              <a:rPr lang="es-ES" dirty="0">
                <a:latin typeface="Bradley Hand ITC" pitchFamily="66" charset="0"/>
              </a:rPr>
              <a:t>Las inversiones de la organización se basan en ciertos activos fijos como equipos electrónicos, equipos y enseres de oficina, muebles de oficina, vehículo, maquinarias; activos diferidos y capital de trabajo, cuyos valores se muestran a continuación de la siguiente manera:</a:t>
            </a:r>
          </a:p>
          <a:p>
            <a:pPr>
              <a:defRPr/>
            </a:pPr>
            <a:endParaRPr lang="es-ES" dirty="0">
              <a:latin typeface="Bradley Hand ITC" pitchFamily="66" charset="0"/>
            </a:endParaRPr>
          </a:p>
          <a:p>
            <a:pPr>
              <a:defRPr/>
            </a:pPr>
            <a:endParaRPr lang="es-ES" b="1" cap="all" dirty="0">
              <a:latin typeface="Bradley Hand ITC" pitchFamily="66" charset="0"/>
            </a:endParaRPr>
          </a:p>
          <a:p>
            <a:pPr>
              <a:defRPr/>
            </a:pPr>
            <a:r>
              <a:rPr lang="es-ES" sz="2000" cap="all" dirty="0">
                <a:latin typeface="Bradley Hand ITC" pitchFamily="66" charset="0"/>
              </a:rPr>
              <a:t>ACTIVOS FIJOS</a:t>
            </a:r>
          </a:p>
          <a:p>
            <a:pPr>
              <a:defRPr/>
            </a:pPr>
            <a:endParaRPr lang="es-ES" sz="2000" cap="all" dirty="0">
              <a:latin typeface="Bradley Hand ITC" pitchFamily="66" charset="0"/>
            </a:endParaRPr>
          </a:p>
          <a:p>
            <a:pPr>
              <a:defRPr/>
            </a:pPr>
            <a:endParaRPr lang="es-ES" sz="2000" cap="all" dirty="0">
              <a:latin typeface="Bradley Hand ITC" pitchFamily="66" charset="0"/>
            </a:endParaRPr>
          </a:p>
          <a:p>
            <a:pPr>
              <a:defRPr/>
            </a:pPr>
            <a:r>
              <a:rPr lang="es-ES" sz="2000" cap="all" dirty="0">
                <a:latin typeface="Bradley Hand ITC" pitchFamily="66" charset="0"/>
              </a:rPr>
              <a:t>Activos Diferidos</a:t>
            </a:r>
          </a:p>
          <a:p>
            <a:pPr>
              <a:defRPr/>
            </a:pPr>
            <a:endParaRPr lang="es-ES" sz="2000" cap="all" dirty="0">
              <a:latin typeface="Bradley Hand ITC" pitchFamily="66" charset="0"/>
            </a:endParaRPr>
          </a:p>
          <a:p>
            <a:pPr>
              <a:defRPr/>
            </a:pPr>
            <a:endParaRPr lang="es-ES" sz="2000" cap="all" dirty="0">
              <a:latin typeface="Bradley Hand ITC" pitchFamily="66" charset="0"/>
            </a:endParaRPr>
          </a:p>
          <a:p>
            <a:pPr>
              <a:defRPr/>
            </a:pPr>
            <a:r>
              <a:rPr lang="en-US" sz="2000" dirty="0">
                <a:latin typeface="Bradley Hand ITC" pitchFamily="66" charset="0"/>
              </a:rPr>
              <a:t> </a:t>
            </a:r>
            <a:r>
              <a:rPr lang="es-ES" sz="2000" cap="all" dirty="0">
                <a:latin typeface="Bradley Hand ITC" pitchFamily="66" charset="0"/>
              </a:rPr>
              <a:t>Capital de Trabajo</a:t>
            </a:r>
            <a:endParaRPr lang="en-US" sz="2000" dirty="0">
              <a:latin typeface="Bradley Hand ITC" pitchFamily="66" charset="0"/>
            </a:endParaRPr>
          </a:p>
          <a:p>
            <a:pPr algn="ctr">
              <a:defRPr/>
            </a:pPr>
            <a:endParaRPr lang="en-US" dirty="0">
              <a:latin typeface="Bradley Hand ITC" pitchFamily="66" charset="0"/>
            </a:endParaRPr>
          </a:p>
          <a:p>
            <a:pPr algn="ctr">
              <a:defRPr/>
            </a:pPr>
            <a:endParaRPr lang="es-ES" b="1" dirty="0">
              <a:latin typeface="Bradley Hand ITC" pitchFamily="66"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085850"/>
            <a:ext cx="8286750" cy="2308225"/>
          </a:xfrm>
          <a:prstGeom prst="rect">
            <a:avLst/>
          </a:prstGeom>
          <a:noFill/>
        </p:spPr>
        <p:txBody>
          <a:bodyPr>
            <a:spAutoFit/>
          </a:bodyPr>
          <a:lstStyle/>
          <a:p>
            <a:pPr>
              <a:defRPr/>
            </a:pPr>
            <a:endParaRPr lang="en-US" dirty="0">
              <a:latin typeface="Bradley Hand ITC" pitchFamily="66" charset="0"/>
            </a:endParaRPr>
          </a:p>
          <a:p>
            <a:pPr algn="ctr">
              <a:defRPr/>
            </a:pPr>
            <a:r>
              <a:rPr lang="es-ES" b="1" cap="all" dirty="0">
                <a:latin typeface="Bradley Hand ITC" pitchFamily="66" charset="0"/>
              </a:rPr>
              <a:t>Activos</a:t>
            </a:r>
          </a:p>
          <a:p>
            <a:pPr>
              <a:defRPr/>
            </a:pPr>
            <a:endParaRPr lang="es-ES" b="1" cap="all" dirty="0">
              <a:latin typeface="Bradley Hand ITC" pitchFamily="66" charset="0"/>
            </a:endParaRPr>
          </a:p>
          <a:p>
            <a:pPr>
              <a:defRPr/>
            </a:pPr>
            <a:r>
              <a:rPr lang="es-ES" b="1" cap="all" dirty="0">
                <a:latin typeface="Bradley Hand ITC" pitchFamily="66" charset="0"/>
              </a:rPr>
              <a:t>ACTIVOS FIJOS:</a:t>
            </a:r>
          </a:p>
          <a:p>
            <a:pPr>
              <a:defRPr/>
            </a:pPr>
            <a:r>
              <a:rPr lang="es-ES" dirty="0">
                <a:latin typeface="Bradley Hand ITC" pitchFamily="66" charset="0"/>
              </a:rPr>
              <a:t>Son los recursos económicos de propiedad de la empresa.</a:t>
            </a:r>
          </a:p>
          <a:p>
            <a:pPr>
              <a:defRPr/>
            </a:pPr>
            <a:r>
              <a:rPr lang="es-ES" dirty="0">
                <a:latin typeface="Bradley Hand ITC" pitchFamily="66" charset="0"/>
              </a:rPr>
              <a:t>Comprende maquinaria, vehículo y equipos de oficina.</a:t>
            </a:r>
          </a:p>
          <a:p>
            <a:pPr>
              <a:defRPr/>
            </a:pPr>
            <a:endParaRPr lang="es-ES" cap="all" dirty="0">
              <a:latin typeface="Bradley Hand ITC" pitchFamily="66" charset="0"/>
            </a:endParaRPr>
          </a:p>
          <a:p>
            <a:pPr>
              <a:defRPr/>
            </a:pPr>
            <a:endParaRPr lang="es-ES" cap="all" dirty="0">
              <a:latin typeface="Bradley Hand ITC" pitchFamily="66" charset="0"/>
            </a:endParaRPr>
          </a:p>
        </p:txBody>
      </p:sp>
      <p:pic>
        <p:nvPicPr>
          <p:cNvPr id="55300" name="Picture 2"/>
          <p:cNvPicPr>
            <a:picLocks noChangeAspect="1" noChangeArrowheads="1"/>
          </p:cNvPicPr>
          <p:nvPr/>
        </p:nvPicPr>
        <p:blipFill>
          <a:blip r:embed="rId2"/>
          <a:srcRect/>
          <a:stretch>
            <a:fillRect/>
          </a:stretch>
        </p:blipFill>
        <p:spPr bwMode="auto">
          <a:xfrm>
            <a:off x="2681288" y="3160713"/>
            <a:ext cx="3533775" cy="2840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414463"/>
            <a:ext cx="8286750" cy="3694112"/>
          </a:xfrm>
          <a:prstGeom prst="rect">
            <a:avLst/>
          </a:prstGeom>
          <a:noFill/>
        </p:spPr>
        <p:txBody>
          <a:bodyPr>
            <a:spAutoFit/>
          </a:bodyPr>
          <a:lstStyle/>
          <a:p>
            <a:pPr>
              <a:defRPr/>
            </a:pPr>
            <a:r>
              <a:rPr lang="es-ES" b="1" cap="all" dirty="0">
                <a:latin typeface="Bradley Hand ITC" pitchFamily="66" charset="0"/>
              </a:rPr>
              <a:t>Activos Diferidos:</a:t>
            </a:r>
          </a:p>
          <a:p>
            <a:pPr>
              <a:defRPr/>
            </a:pPr>
            <a:r>
              <a:rPr lang="es-ES" dirty="0">
                <a:latin typeface="Bradley Hand ITC" pitchFamily="66" charset="0"/>
              </a:rPr>
              <a:t>En este activo se tomó en cuenta los gastos previstos en la constitución de la empresa y otros relacionados con las inversiones previas al funcionamiento de la empresa.</a:t>
            </a:r>
            <a:endParaRPr lang="es-ES" b="1" cap="all" dirty="0">
              <a:latin typeface="Bradley Hand ITC" pitchFamily="66" charset="0"/>
            </a:endParaRPr>
          </a:p>
          <a:p>
            <a:pPr>
              <a:defRPr/>
            </a:pPr>
            <a:endParaRPr lang="es-ES" b="1" cap="all" dirty="0">
              <a:latin typeface="Bradley Hand ITC" pitchFamily="66" charset="0"/>
            </a:endParaRPr>
          </a:p>
          <a:p>
            <a:pPr>
              <a:defRPr/>
            </a:pPr>
            <a:endParaRPr lang="es-ES" b="1" cap="all" dirty="0">
              <a:latin typeface="Bradley Hand ITC" pitchFamily="66" charset="0"/>
            </a:endParaRPr>
          </a:p>
          <a:p>
            <a:pPr>
              <a:defRPr/>
            </a:pPr>
            <a:endParaRPr lang="es-ES" b="1" cap="all" dirty="0">
              <a:latin typeface="Bradley Hand ITC" pitchFamily="66" charset="0"/>
            </a:endParaRPr>
          </a:p>
          <a:p>
            <a:pPr>
              <a:defRPr/>
            </a:pPr>
            <a:endParaRPr lang="es-ES" b="1" cap="all" dirty="0">
              <a:latin typeface="Bradley Hand ITC" pitchFamily="66" charset="0"/>
            </a:endParaRPr>
          </a:p>
          <a:p>
            <a:pPr>
              <a:defRPr/>
            </a:pPr>
            <a:endParaRPr lang="es-ES" b="1" cap="all" dirty="0">
              <a:latin typeface="Bradley Hand ITC" pitchFamily="66" charset="0"/>
            </a:endParaRPr>
          </a:p>
          <a:p>
            <a:pPr>
              <a:defRPr/>
            </a:pPr>
            <a:endParaRPr lang="es-ES" cap="all" dirty="0">
              <a:latin typeface="Bradley Hand ITC" pitchFamily="66" charset="0"/>
            </a:endParaRPr>
          </a:p>
          <a:p>
            <a:pPr>
              <a:defRPr/>
            </a:pPr>
            <a:r>
              <a:rPr lang="en-US" dirty="0"/>
              <a:t> </a:t>
            </a:r>
            <a:endParaRPr lang="en-US" dirty="0">
              <a:latin typeface="Bradley Hand ITC" pitchFamily="66" charset="0"/>
            </a:endParaRPr>
          </a:p>
          <a:p>
            <a:pPr>
              <a:defRPr/>
            </a:pPr>
            <a:endParaRPr lang="es-ES" cap="all" dirty="0">
              <a:latin typeface="Bradley Hand ITC" pitchFamily="66" charset="0"/>
            </a:endParaRPr>
          </a:p>
          <a:p>
            <a:pPr>
              <a:defRPr/>
            </a:pPr>
            <a:endParaRPr lang="es-ES" cap="all" dirty="0">
              <a:latin typeface="Bradley Hand ITC" pitchFamily="66" charset="0"/>
            </a:endParaRPr>
          </a:p>
          <a:p>
            <a:pPr>
              <a:defRPr/>
            </a:pPr>
            <a:endParaRPr lang="es-ES" cap="all" dirty="0">
              <a:latin typeface="Bradley Hand ITC" pitchFamily="66" charset="0"/>
            </a:endParaRPr>
          </a:p>
        </p:txBody>
      </p:sp>
      <p:pic>
        <p:nvPicPr>
          <p:cNvPr id="56324" name="Picture 2"/>
          <p:cNvPicPr>
            <a:picLocks noChangeAspect="1" noChangeArrowheads="1"/>
          </p:cNvPicPr>
          <p:nvPr/>
        </p:nvPicPr>
        <p:blipFill>
          <a:blip r:embed="rId2"/>
          <a:srcRect/>
          <a:stretch>
            <a:fillRect/>
          </a:stretch>
        </p:blipFill>
        <p:spPr bwMode="auto">
          <a:xfrm>
            <a:off x="2652713" y="2674938"/>
            <a:ext cx="3062287" cy="2397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414463"/>
            <a:ext cx="8286750" cy="1477962"/>
          </a:xfrm>
          <a:prstGeom prst="rect">
            <a:avLst/>
          </a:prstGeom>
          <a:noFill/>
        </p:spPr>
        <p:txBody>
          <a:bodyPr>
            <a:spAutoFit/>
          </a:bodyPr>
          <a:lstStyle/>
          <a:p>
            <a:pPr>
              <a:defRPr/>
            </a:pPr>
            <a:r>
              <a:rPr lang="es-ES" b="1" cap="all" dirty="0">
                <a:latin typeface="Bradley Hand ITC" pitchFamily="66" charset="0"/>
              </a:rPr>
              <a:t>Capital de Trabajo: </a:t>
            </a:r>
          </a:p>
          <a:p>
            <a:pPr>
              <a:defRPr/>
            </a:pPr>
            <a:endParaRPr lang="es-ES" dirty="0">
              <a:latin typeface="Bradley Hand ITC" pitchFamily="66" charset="0"/>
            </a:endParaRPr>
          </a:p>
          <a:p>
            <a:pPr>
              <a:defRPr/>
            </a:pPr>
            <a:r>
              <a:rPr lang="es-ES" dirty="0">
                <a:latin typeface="Bradley Hand ITC" pitchFamily="66" charset="0"/>
              </a:rPr>
              <a:t>En base a los ingresos y egresos calculados en cada mes, se aplicó el método</a:t>
            </a:r>
          </a:p>
          <a:p>
            <a:pPr>
              <a:defRPr/>
            </a:pPr>
            <a:r>
              <a:rPr lang="es-ES" dirty="0">
                <a:latin typeface="Bradley Hand ITC" pitchFamily="66" charset="0"/>
              </a:rPr>
              <a:t>del déficit acumulado máximo.</a:t>
            </a:r>
            <a:endParaRPr lang="en-US" dirty="0">
              <a:latin typeface="Bradley Hand ITC" pitchFamily="66" charset="0"/>
            </a:endParaRPr>
          </a:p>
          <a:p>
            <a:pPr>
              <a:defRPr/>
            </a:pPr>
            <a:endParaRPr lang="es-ES" b="1" cap="all" dirty="0">
              <a:latin typeface="Bradley Hand ITC" pitchFamily="66" charset="0"/>
            </a:endParaRPr>
          </a:p>
        </p:txBody>
      </p:sp>
      <p:pic>
        <p:nvPicPr>
          <p:cNvPr id="57348" name="Picture 2"/>
          <p:cNvPicPr>
            <a:picLocks noChangeAspect="1" noChangeArrowheads="1"/>
          </p:cNvPicPr>
          <p:nvPr/>
        </p:nvPicPr>
        <p:blipFill>
          <a:blip r:embed="rId2"/>
          <a:srcRect/>
          <a:stretch>
            <a:fillRect/>
          </a:stretch>
        </p:blipFill>
        <p:spPr bwMode="auto">
          <a:xfrm>
            <a:off x="1123950" y="2640013"/>
            <a:ext cx="6357938" cy="1827212"/>
          </a:xfrm>
          <a:prstGeom prst="rect">
            <a:avLst/>
          </a:prstGeom>
          <a:noFill/>
          <a:ln w="9525">
            <a:noFill/>
            <a:miter lim="800000"/>
            <a:headEnd/>
            <a:tailEnd/>
          </a:ln>
        </p:spPr>
      </p:pic>
      <p:pic>
        <p:nvPicPr>
          <p:cNvPr id="57349" name="Picture 3"/>
          <p:cNvPicPr>
            <a:picLocks noChangeAspect="1" noChangeArrowheads="1"/>
          </p:cNvPicPr>
          <p:nvPr/>
        </p:nvPicPr>
        <p:blipFill>
          <a:blip r:embed="rId3"/>
          <a:srcRect/>
          <a:stretch>
            <a:fillRect/>
          </a:stretch>
        </p:blipFill>
        <p:spPr bwMode="auto">
          <a:xfrm>
            <a:off x="1231900" y="4427538"/>
            <a:ext cx="6215063" cy="1397000"/>
          </a:xfrm>
          <a:prstGeom prst="rect">
            <a:avLst/>
          </a:prstGeom>
          <a:noFill/>
          <a:ln w="9525">
            <a:noFill/>
            <a:miter lim="800000"/>
            <a:headEnd/>
            <a:tailEnd/>
          </a:ln>
        </p:spPr>
      </p:pic>
      <p:pic>
        <p:nvPicPr>
          <p:cNvPr id="57350" name="Picture 4"/>
          <p:cNvPicPr>
            <a:picLocks noChangeAspect="1" noChangeArrowheads="1"/>
          </p:cNvPicPr>
          <p:nvPr/>
        </p:nvPicPr>
        <p:blipFill>
          <a:blip r:embed="rId4"/>
          <a:srcRect/>
          <a:stretch>
            <a:fillRect/>
          </a:stretch>
        </p:blipFill>
        <p:spPr bwMode="auto">
          <a:xfrm>
            <a:off x="1160463" y="5810250"/>
            <a:ext cx="4714875" cy="40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414463"/>
            <a:ext cx="8286750" cy="1200150"/>
          </a:xfrm>
          <a:prstGeom prst="rect">
            <a:avLst/>
          </a:prstGeom>
          <a:noFill/>
        </p:spPr>
        <p:txBody>
          <a:bodyPr>
            <a:spAutoFit/>
          </a:bodyPr>
          <a:lstStyle/>
          <a:p>
            <a:pPr>
              <a:defRPr/>
            </a:pPr>
            <a:r>
              <a:rPr lang="es-EC" b="1" cap="all" dirty="0">
                <a:latin typeface="Bradley Hand ITC" pitchFamily="66" charset="0"/>
              </a:rPr>
              <a:t>Inversión</a:t>
            </a:r>
          </a:p>
          <a:p>
            <a:pPr>
              <a:defRPr/>
            </a:pPr>
            <a:endParaRPr lang="es-ES" dirty="0">
              <a:latin typeface="Bradley Hand ITC" pitchFamily="66" charset="0"/>
            </a:endParaRPr>
          </a:p>
          <a:p>
            <a:pPr>
              <a:defRPr/>
            </a:pPr>
            <a:r>
              <a:rPr lang="es-EC" dirty="0">
                <a:latin typeface="Bradley Hand ITC" pitchFamily="66" charset="0"/>
              </a:rPr>
              <a:t>El monto de Inversión es de $67,324 que necesitamos para la creación de nuestro proyecto es que incluye el Activo Fijo, Activo Diferido y Capital de Trabajo.</a:t>
            </a:r>
            <a:endParaRPr lang="es-ES" b="1" cap="all" dirty="0">
              <a:latin typeface="Bradley Hand ITC" pitchFamily="66" charset="0"/>
            </a:endParaRPr>
          </a:p>
        </p:txBody>
      </p:sp>
      <p:pic>
        <p:nvPicPr>
          <p:cNvPr id="58372" name="Picture 2"/>
          <p:cNvPicPr>
            <a:picLocks noChangeAspect="1" noChangeArrowheads="1"/>
          </p:cNvPicPr>
          <p:nvPr/>
        </p:nvPicPr>
        <p:blipFill>
          <a:blip r:embed="rId2"/>
          <a:srcRect/>
          <a:stretch>
            <a:fillRect/>
          </a:stretch>
        </p:blipFill>
        <p:spPr bwMode="auto">
          <a:xfrm>
            <a:off x="928688" y="3071813"/>
            <a:ext cx="7245350" cy="1500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414463"/>
            <a:ext cx="8286750" cy="2586037"/>
          </a:xfrm>
          <a:prstGeom prst="rect">
            <a:avLst/>
          </a:prstGeom>
          <a:noFill/>
        </p:spPr>
        <p:txBody>
          <a:bodyPr>
            <a:spAutoFit/>
          </a:bodyPr>
          <a:lstStyle/>
          <a:p>
            <a:pPr>
              <a:defRPr/>
            </a:pPr>
            <a:r>
              <a:rPr lang="es-ES" b="1" dirty="0">
                <a:latin typeface="Bradley Hand ITC" pitchFamily="66" charset="0"/>
              </a:rPr>
              <a:t>COSTOS DE PRODUCCIÓN</a:t>
            </a:r>
          </a:p>
          <a:p>
            <a:pPr>
              <a:defRPr/>
            </a:pPr>
            <a:endParaRPr lang="es-ES" b="1" dirty="0">
              <a:latin typeface="Bradley Hand ITC" pitchFamily="66" charset="0"/>
            </a:endParaRPr>
          </a:p>
          <a:p>
            <a:pPr>
              <a:defRPr/>
            </a:pPr>
            <a:r>
              <a:rPr lang="es-ES" dirty="0">
                <a:latin typeface="Bradley Hand ITC" pitchFamily="66" charset="0"/>
              </a:rPr>
              <a:t>Los costos de producción se clasifican en variables y fijos.</a:t>
            </a:r>
          </a:p>
          <a:p>
            <a:pPr>
              <a:defRPr/>
            </a:pPr>
            <a:endParaRPr lang="es-ES" dirty="0">
              <a:latin typeface="Bradley Hand ITC" pitchFamily="66" charset="0"/>
            </a:endParaRPr>
          </a:p>
          <a:p>
            <a:pPr>
              <a:defRPr/>
            </a:pPr>
            <a:r>
              <a:rPr lang="es-ES" b="1" cap="all" dirty="0">
                <a:latin typeface="Bradley Hand ITC" pitchFamily="66" charset="0"/>
              </a:rPr>
              <a:t>Costos variables</a:t>
            </a:r>
          </a:p>
          <a:p>
            <a:pPr>
              <a:defRPr/>
            </a:pPr>
            <a:endParaRPr lang="en-US" b="1" dirty="0">
              <a:latin typeface="Bradley Hand ITC" pitchFamily="66" charset="0"/>
            </a:endParaRPr>
          </a:p>
          <a:p>
            <a:pPr>
              <a:defRPr/>
            </a:pPr>
            <a:r>
              <a:rPr lang="es-ES" dirty="0">
                <a:latin typeface="Bradley Hand ITC" pitchFamily="66" charset="0"/>
              </a:rPr>
              <a:t>Los costos dependen del nivel de producción para la elaboración del jugo de Taxo.</a:t>
            </a:r>
            <a:endParaRPr lang="en-US" dirty="0">
              <a:latin typeface="Bradley Hand ITC" pitchFamily="66" charset="0"/>
            </a:endParaRPr>
          </a:p>
          <a:p>
            <a:pPr>
              <a:defRPr/>
            </a:pPr>
            <a:endParaRPr lang="en-US" dirty="0">
              <a:latin typeface="Bradley Hand ITC" pitchFamily="66" charset="0"/>
            </a:endParaRPr>
          </a:p>
          <a:p>
            <a:pPr>
              <a:defRPr/>
            </a:pPr>
            <a:endParaRPr lang="es-ES" dirty="0">
              <a:latin typeface="Bradley Hand ITC" pitchFamily="66" charset="0"/>
            </a:endParaRPr>
          </a:p>
        </p:txBody>
      </p:sp>
      <p:pic>
        <p:nvPicPr>
          <p:cNvPr id="59396" name="Picture 2"/>
          <p:cNvPicPr>
            <a:picLocks noChangeAspect="1" noChangeArrowheads="1"/>
          </p:cNvPicPr>
          <p:nvPr/>
        </p:nvPicPr>
        <p:blipFill>
          <a:blip r:embed="rId2"/>
          <a:srcRect/>
          <a:stretch>
            <a:fillRect/>
          </a:stretch>
        </p:blipFill>
        <p:spPr bwMode="auto">
          <a:xfrm>
            <a:off x="1785938" y="3857625"/>
            <a:ext cx="2286000" cy="2019300"/>
          </a:xfrm>
          <a:prstGeom prst="rect">
            <a:avLst/>
          </a:prstGeom>
          <a:noFill/>
          <a:ln w="9525">
            <a:noFill/>
            <a:miter lim="800000"/>
            <a:headEnd/>
            <a:tailEnd/>
          </a:ln>
        </p:spPr>
      </p:pic>
      <p:pic>
        <p:nvPicPr>
          <p:cNvPr id="59397" name="Picture 3"/>
          <p:cNvPicPr>
            <a:picLocks noChangeAspect="1" noChangeArrowheads="1"/>
          </p:cNvPicPr>
          <p:nvPr/>
        </p:nvPicPr>
        <p:blipFill>
          <a:blip r:embed="rId3"/>
          <a:srcRect/>
          <a:stretch>
            <a:fillRect/>
          </a:stretch>
        </p:blipFill>
        <p:spPr bwMode="auto">
          <a:xfrm>
            <a:off x="4357688" y="3868738"/>
            <a:ext cx="2233612" cy="2049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414463"/>
            <a:ext cx="8286750" cy="2308225"/>
          </a:xfrm>
          <a:prstGeom prst="rect">
            <a:avLst/>
          </a:prstGeom>
          <a:noFill/>
        </p:spPr>
        <p:txBody>
          <a:bodyPr>
            <a:spAutoFit/>
          </a:bodyPr>
          <a:lstStyle/>
          <a:p>
            <a:pPr>
              <a:defRPr/>
            </a:pPr>
            <a:r>
              <a:rPr lang="es-ES" b="1" cap="all" dirty="0">
                <a:latin typeface="Bradley Hand ITC" pitchFamily="66" charset="0"/>
              </a:rPr>
              <a:t>Costos FIJOS</a:t>
            </a:r>
          </a:p>
          <a:p>
            <a:pPr algn="just">
              <a:defRPr/>
            </a:pPr>
            <a:endParaRPr lang="es-ES" b="1" cap="all" dirty="0">
              <a:latin typeface="Bradley Hand ITC" pitchFamily="66" charset="0"/>
            </a:endParaRPr>
          </a:p>
          <a:p>
            <a:pPr algn="just">
              <a:defRPr/>
            </a:pPr>
            <a:r>
              <a:rPr lang="es-ES" dirty="0">
                <a:latin typeface="Bradley Hand ITC" pitchFamily="66" charset="0"/>
              </a:rPr>
              <a:t>Los costos fijos han sido determinados por los sueldos de personal, gastos de servicios básicos, gastos de suministros y gastos de alquiler del espacio físico. A continuación se detallan estos costos por mes y por año.</a:t>
            </a:r>
            <a:r>
              <a:rPr lang="es-ES" dirty="0"/>
              <a:t> </a:t>
            </a:r>
            <a:endParaRPr lang="en-US" dirty="0"/>
          </a:p>
          <a:p>
            <a:pPr>
              <a:defRPr/>
            </a:pPr>
            <a:endParaRPr lang="es-ES" b="1" cap="all" dirty="0">
              <a:latin typeface="Bradley Hand ITC" pitchFamily="66" charset="0"/>
            </a:endParaRPr>
          </a:p>
          <a:p>
            <a:pPr>
              <a:defRPr/>
            </a:pPr>
            <a:endParaRPr lang="en-US" b="1" dirty="0">
              <a:latin typeface="Bradley Hand ITC" pitchFamily="66" charset="0"/>
            </a:endParaRPr>
          </a:p>
          <a:p>
            <a:pPr>
              <a:defRPr/>
            </a:pPr>
            <a:endParaRPr lang="es-ES" dirty="0">
              <a:latin typeface="Bradley Hand ITC" pitchFamily="66" charset="0"/>
            </a:endParaRPr>
          </a:p>
        </p:txBody>
      </p:sp>
      <p:pic>
        <p:nvPicPr>
          <p:cNvPr id="60420" name="Picture 2"/>
          <p:cNvPicPr>
            <a:picLocks noChangeAspect="1" noChangeArrowheads="1"/>
          </p:cNvPicPr>
          <p:nvPr/>
        </p:nvPicPr>
        <p:blipFill>
          <a:blip r:embed="rId2"/>
          <a:srcRect/>
          <a:stretch>
            <a:fillRect/>
          </a:stretch>
        </p:blipFill>
        <p:spPr bwMode="auto">
          <a:xfrm>
            <a:off x="642938" y="3536950"/>
            <a:ext cx="4627562" cy="2230438"/>
          </a:xfrm>
          <a:prstGeom prst="rect">
            <a:avLst/>
          </a:prstGeom>
          <a:noFill/>
          <a:ln w="9525">
            <a:noFill/>
            <a:miter lim="800000"/>
            <a:headEnd/>
            <a:tailEnd/>
          </a:ln>
        </p:spPr>
      </p:pic>
      <p:pic>
        <p:nvPicPr>
          <p:cNvPr id="60421" name="Picture 3"/>
          <p:cNvPicPr>
            <a:picLocks noChangeAspect="1" noChangeArrowheads="1"/>
          </p:cNvPicPr>
          <p:nvPr/>
        </p:nvPicPr>
        <p:blipFill>
          <a:blip r:embed="rId3"/>
          <a:srcRect/>
          <a:stretch>
            <a:fillRect/>
          </a:stretch>
        </p:blipFill>
        <p:spPr bwMode="auto">
          <a:xfrm>
            <a:off x="5656263" y="3351213"/>
            <a:ext cx="2500312" cy="2649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428750"/>
            <a:ext cx="8286750" cy="3140075"/>
          </a:xfrm>
          <a:prstGeom prst="rect">
            <a:avLst/>
          </a:prstGeom>
          <a:noFill/>
        </p:spPr>
        <p:txBody>
          <a:bodyPr>
            <a:spAutoFit/>
          </a:bodyPr>
          <a:lstStyle/>
          <a:p>
            <a:pPr algn="ctr">
              <a:defRPr/>
            </a:pPr>
            <a:r>
              <a:rPr lang="es-ES" b="1" dirty="0">
                <a:latin typeface="Bradley Hand ITC" pitchFamily="66" charset="0"/>
              </a:rPr>
              <a:t>BENEFICIOS DEL PROYECTO</a:t>
            </a:r>
          </a:p>
          <a:p>
            <a:pPr>
              <a:defRPr/>
            </a:pPr>
            <a:endParaRPr lang="es-ES" b="1" cap="all" dirty="0">
              <a:latin typeface="Bradley Hand ITC" pitchFamily="66" charset="0"/>
            </a:endParaRPr>
          </a:p>
          <a:p>
            <a:pPr>
              <a:defRPr/>
            </a:pPr>
            <a:r>
              <a:rPr lang="es-ES" b="1" cap="all" dirty="0">
                <a:latin typeface="Bradley Hand ITC" pitchFamily="66" charset="0"/>
              </a:rPr>
              <a:t>Precio del Producto</a:t>
            </a:r>
          </a:p>
          <a:p>
            <a:pPr>
              <a:defRPr/>
            </a:pPr>
            <a:endParaRPr lang="en-US" b="1" dirty="0">
              <a:latin typeface="Bradley Hand ITC" pitchFamily="66" charset="0"/>
            </a:endParaRPr>
          </a:p>
          <a:p>
            <a:pPr algn="just">
              <a:defRPr/>
            </a:pPr>
            <a:r>
              <a:rPr lang="es-ES" dirty="0">
                <a:latin typeface="Bradley Hand ITC" pitchFamily="66" charset="0"/>
              </a:rPr>
              <a:t>Los precios de las dos presentaciones se calcularon tomando en</a:t>
            </a:r>
            <a:r>
              <a:rPr lang="en-US" dirty="0">
                <a:latin typeface="Bradley Hand ITC" pitchFamily="66" charset="0"/>
              </a:rPr>
              <a:t> </a:t>
            </a:r>
            <a:r>
              <a:rPr lang="es-ES" dirty="0">
                <a:latin typeface="Bradley Hand ITC" pitchFamily="66" charset="0"/>
              </a:rPr>
              <a:t>cuenta el margen de ganancia del 14% para los supermercados</a:t>
            </a:r>
            <a:r>
              <a:rPr lang="en-US" dirty="0">
                <a:latin typeface="Bradley Hand ITC" pitchFamily="66" charset="0"/>
              </a:rPr>
              <a:t> </a:t>
            </a:r>
            <a:r>
              <a:rPr lang="es-ES" dirty="0">
                <a:latin typeface="Bradley Hand ITC" pitchFamily="66" charset="0"/>
              </a:rPr>
              <a:t>ya que ellos son nuestro mercado principal, a diferencia de los</a:t>
            </a:r>
            <a:r>
              <a:rPr lang="en-US" dirty="0">
                <a:latin typeface="Bradley Hand ITC" pitchFamily="66" charset="0"/>
              </a:rPr>
              <a:t> </a:t>
            </a:r>
            <a:r>
              <a:rPr lang="es-ES" dirty="0">
                <a:latin typeface="Bradley Hand ITC" pitchFamily="66" charset="0"/>
              </a:rPr>
              <a:t>distribuidores que poseen un menor porcentaje en sus ventas</a:t>
            </a:r>
            <a:r>
              <a:rPr lang="en-US" dirty="0">
                <a:latin typeface="Bradley Hand ITC" pitchFamily="66" charset="0"/>
              </a:rPr>
              <a:t> </a:t>
            </a:r>
            <a:r>
              <a:rPr lang="es-ES" dirty="0">
                <a:latin typeface="Bradley Hand ITC" pitchFamily="66" charset="0"/>
              </a:rPr>
              <a:t>y por lo tanto el margen de distribución será mayor en un 1%.</a:t>
            </a:r>
            <a:endParaRPr lang="en-US" dirty="0">
              <a:latin typeface="Bradley Hand ITC" pitchFamily="66" charset="0"/>
            </a:endParaRPr>
          </a:p>
          <a:p>
            <a:pPr>
              <a:defRPr/>
            </a:pPr>
            <a:endParaRPr lang="es-ES" b="1" cap="all" dirty="0">
              <a:latin typeface="Bradley Hand ITC" pitchFamily="66" charset="0"/>
            </a:endParaRPr>
          </a:p>
          <a:p>
            <a:pPr>
              <a:defRPr/>
            </a:pPr>
            <a:endParaRPr lang="en-US" b="1" dirty="0">
              <a:latin typeface="Bradley Hand ITC" pitchFamily="66" charset="0"/>
            </a:endParaRPr>
          </a:p>
          <a:p>
            <a:pPr>
              <a:defRPr/>
            </a:pPr>
            <a:endParaRPr lang="es-ES" dirty="0">
              <a:latin typeface="Bradley Hand ITC" pitchFamily="66" charset="0"/>
            </a:endParaRPr>
          </a:p>
        </p:txBody>
      </p:sp>
      <p:pic>
        <p:nvPicPr>
          <p:cNvPr id="61444" name="Picture 2"/>
          <p:cNvPicPr>
            <a:picLocks noChangeAspect="1" noChangeArrowheads="1"/>
          </p:cNvPicPr>
          <p:nvPr/>
        </p:nvPicPr>
        <p:blipFill>
          <a:blip r:embed="rId2"/>
          <a:srcRect/>
          <a:stretch>
            <a:fillRect/>
          </a:stretch>
        </p:blipFill>
        <p:spPr bwMode="auto">
          <a:xfrm>
            <a:off x="1204913" y="4378325"/>
            <a:ext cx="1857375" cy="1058863"/>
          </a:xfrm>
          <a:prstGeom prst="rect">
            <a:avLst/>
          </a:prstGeom>
          <a:noFill/>
          <a:ln w="9525">
            <a:noFill/>
            <a:miter lim="800000"/>
            <a:headEnd/>
            <a:tailEnd/>
          </a:ln>
        </p:spPr>
      </p:pic>
      <p:pic>
        <p:nvPicPr>
          <p:cNvPr id="61445" name="Picture 3"/>
          <p:cNvPicPr>
            <a:picLocks noChangeAspect="1" noChangeArrowheads="1"/>
          </p:cNvPicPr>
          <p:nvPr/>
        </p:nvPicPr>
        <p:blipFill>
          <a:blip r:embed="rId3"/>
          <a:srcRect/>
          <a:stretch>
            <a:fillRect/>
          </a:stretch>
        </p:blipFill>
        <p:spPr bwMode="auto">
          <a:xfrm>
            <a:off x="3476625" y="4271963"/>
            <a:ext cx="1785938" cy="1273175"/>
          </a:xfrm>
          <a:prstGeom prst="rect">
            <a:avLst/>
          </a:prstGeom>
          <a:noFill/>
          <a:ln w="9525">
            <a:noFill/>
            <a:miter lim="800000"/>
            <a:headEnd/>
            <a:tailEnd/>
          </a:ln>
        </p:spPr>
      </p:pic>
      <p:pic>
        <p:nvPicPr>
          <p:cNvPr id="61446" name="Picture 4"/>
          <p:cNvPicPr>
            <a:picLocks noChangeAspect="1" noChangeArrowheads="1"/>
          </p:cNvPicPr>
          <p:nvPr/>
        </p:nvPicPr>
        <p:blipFill>
          <a:blip r:embed="rId4"/>
          <a:srcRect/>
          <a:stretch>
            <a:fillRect/>
          </a:stretch>
        </p:blipFill>
        <p:spPr bwMode="auto">
          <a:xfrm>
            <a:off x="5548313" y="4284663"/>
            <a:ext cx="1857375" cy="117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428750"/>
            <a:ext cx="8286750" cy="2862263"/>
          </a:xfrm>
          <a:prstGeom prst="rect">
            <a:avLst/>
          </a:prstGeom>
          <a:noFill/>
        </p:spPr>
        <p:txBody>
          <a:bodyPr>
            <a:spAutoFit/>
          </a:bodyPr>
          <a:lstStyle/>
          <a:p>
            <a:pPr algn="ctr">
              <a:defRPr/>
            </a:pPr>
            <a:r>
              <a:rPr lang="es-ES" b="1" dirty="0">
                <a:latin typeface="Bradley Hand ITC" pitchFamily="66" charset="0"/>
              </a:rPr>
              <a:t>BENEFICIOS DEL PROYECTO</a:t>
            </a:r>
          </a:p>
          <a:p>
            <a:pPr>
              <a:defRPr/>
            </a:pPr>
            <a:endParaRPr lang="es-ES" b="1" cap="all" dirty="0">
              <a:latin typeface="Bradley Hand ITC" pitchFamily="66" charset="0"/>
            </a:endParaRPr>
          </a:p>
          <a:p>
            <a:pPr>
              <a:defRPr/>
            </a:pPr>
            <a:r>
              <a:rPr lang="es-ES" b="1" cap="all" dirty="0">
                <a:latin typeface="Bradley Hand ITC" pitchFamily="66" charset="0"/>
              </a:rPr>
              <a:t>Capacidad de Producción </a:t>
            </a:r>
            <a:endParaRPr lang="en-US" b="1" dirty="0">
              <a:latin typeface="Bradley Hand ITC" pitchFamily="66" charset="0"/>
            </a:endParaRPr>
          </a:p>
          <a:p>
            <a:pPr>
              <a:defRPr/>
            </a:pPr>
            <a:endParaRPr lang="en-US" b="1" dirty="0">
              <a:latin typeface="Bradley Hand ITC" pitchFamily="66" charset="0"/>
            </a:endParaRPr>
          </a:p>
          <a:p>
            <a:pPr algn="just">
              <a:defRPr/>
            </a:pPr>
            <a:r>
              <a:rPr lang="es-ES" dirty="0">
                <a:latin typeface="Bradley Hand ITC" pitchFamily="66" charset="0"/>
              </a:rPr>
              <a:t>La capacidad que tiene la Planta de producir es de 226.302 en gr. anuales, pero como se debe tener un criterio conservador durante los primeros años, entonces se mantendrá funcionando la planta, para mantener un lineamiento constante de producción y no tener un exceso productivo. </a:t>
            </a:r>
            <a:endParaRPr lang="en-US" dirty="0">
              <a:latin typeface="Bradley Hand ITC" pitchFamily="66" charset="0"/>
            </a:endParaRPr>
          </a:p>
          <a:p>
            <a:pPr>
              <a:defRPr/>
            </a:pPr>
            <a:endParaRPr lang="en-US" b="1" dirty="0">
              <a:latin typeface="Bradley Hand ITC" pitchFamily="66" charset="0"/>
            </a:endParaRPr>
          </a:p>
          <a:p>
            <a:pPr>
              <a:defRPr/>
            </a:pPr>
            <a:endParaRPr lang="es-ES" dirty="0">
              <a:latin typeface="Bradley Hand ITC" pitchFamily="66" charset="0"/>
            </a:endParaRPr>
          </a:p>
        </p:txBody>
      </p:sp>
      <p:pic>
        <p:nvPicPr>
          <p:cNvPr id="62468" name="Picture 2"/>
          <p:cNvPicPr>
            <a:picLocks noChangeAspect="1" noChangeArrowheads="1"/>
          </p:cNvPicPr>
          <p:nvPr/>
        </p:nvPicPr>
        <p:blipFill>
          <a:blip r:embed="rId2"/>
          <a:srcRect/>
          <a:stretch>
            <a:fillRect/>
          </a:stretch>
        </p:blipFill>
        <p:spPr bwMode="auto">
          <a:xfrm>
            <a:off x="1714500" y="3941763"/>
            <a:ext cx="5567363" cy="1784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428750"/>
            <a:ext cx="8286750" cy="2586038"/>
          </a:xfrm>
          <a:prstGeom prst="rect">
            <a:avLst/>
          </a:prstGeom>
          <a:noFill/>
        </p:spPr>
        <p:txBody>
          <a:bodyPr>
            <a:spAutoFit/>
          </a:bodyPr>
          <a:lstStyle/>
          <a:p>
            <a:pPr algn="ctr">
              <a:defRPr/>
            </a:pPr>
            <a:r>
              <a:rPr lang="es-ES" b="1" dirty="0">
                <a:latin typeface="Bradley Hand ITC" pitchFamily="66" charset="0"/>
              </a:rPr>
              <a:t>BENEFICIOS DEL PROYECTO</a:t>
            </a:r>
          </a:p>
          <a:p>
            <a:pPr>
              <a:defRPr/>
            </a:pPr>
            <a:endParaRPr lang="es-ES" b="1" cap="all" dirty="0">
              <a:latin typeface="Bradley Hand ITC" pitchFamily="66" charset="0"/>
            </a:endParaRPr>
          </a:p>
          <a:p>
            <a:pPr>
              <a:defRPr/>
            </a:pPr>
            <a:r>
              <a:rPr lang="es-ES" b="1" cap="all" dirty="0">
                <a:latin typeface="Bradley Hand ITC" pitchFamily="66" charset="0"/>
              </a:rPr>
              <a:t>Ingresos</a:t>
            </a:r>
            <a:endParaRPr lang="en-US" b="1" dirty="0">
              <a:latin typeface="Bradley Hand ITC" pitchFamily="66" charset="0"/>
            </a:endParaRPr>
          </a:p>
          <a:p>
            <a:pPr>
              <a:defRPr/>
            </a:pPr>
            <a:endParaRPr lang="en-US" b="1" dirty="0">
              <a:latin typeface="Bradley Hand ITC" pitchFamily="66" charset="0"/>
            </a:endParaRPr>
          </a:p>
          <a:p>
            <a:pPr>
              <a:defRPr/>
            </a:pPr>
            <a:r>
              <a:rPr lang="es-ES" dirty="0">
                <a:latin typeface="Bradley Hand ITC" pitchFamily="66" charset="0"/>
              </a:rPr>
              <a:t>Los ingresos, de la empresa por ser nueva en el mercado no tiene el posicionamiento establecido en los consumidores por tal el consumo no será tal alto por ello el crecimiento anual para los siguientes 5 años será para el cálculo financiero del 5%.</a:t>
            </a:r>
            <a:endParaRPr lang="en-US" dirty="0">
              <a:latin typeface="Bradley Hand ITC" pitchFamily="66" charset="0"/>
            </a:endParaRPr>
          </a:p>
          <a:p>
            <a:pPr>
              <a:defRPr/>
            </a:pPr>
            <a:endParaRPr lang="en-US" b="1" dirty="0">
              <a:latin typeface="Bradley Hand ITC" pitchFamily="66" charset="0"/>
            </a:endParaRPr>
          </a:p>
          <a:p>
            <a:pPr>
              <a:defRPr/>
            </a:pPr>
            <a:endParaRPr lang="es-ES" dirty="0">
              <a:latin typeface="Bradley Hand ITC" pitchFamily="66" charset="0"/>
            </a:endParaRPr>
          </a:p>
        </p:txBody>
      </p:sp>
      <p:pic>
        <p:nvPicPr>
          <p:cNvPr id="63492" name="Picture 2"/>
          <p:cNvPicPr>
            <a:picLocks noChangeAspect="1" noChangeArrowheads="1"/>
          </p:cNvPicPr>
          <p:nvPr/>
        </p:nvPicPr>
        <p:blipFill>
          <a:blip r:embed="rId2"/>
          <a:srcRect/>
          <a:stretch>
            <a:fillRect/>
          </a:stretch>
        </p:blipFill>
        <p:spPr bwMode="auto">
          <a:xfrm>
            <a:off x="2286000" y="3714750"/>
            <a:ext cx="4143375" cy="2014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571500" y="571500"/>
            <a:ext cx="7467600" cy="1071563"/>
          </a:xfrm>
        </p:spPr>
        <p:txBody>
          <a:bodyPr/>
          <a:lstStyle/>
          <a:p>
            <a:pPr algn="ctr" eaLnBrk="1" fontAlgn="auto" hangingPunct="1">
              <a:spcAft>
                <a:spcPts val="0"/>
              </a:spcAft>
              <a:defRPr/>
            </a:pPr>
            <a:r>
              <a:rPr lang="es-ES_tradnl" b="1" dirty="0" smtClean="0">
                <a:solidFill>
                  <a:schemeClr val="tx1"/>
                </a:solidFill>
                <a:latin typeface="Bradley Hand ITC" pitchFamily="66" charset="0"/>
              </a:rPr>
              <a:t>Descripción de la empresa</a:t>
            </a:r>
            <a:endParaRPr lang="es-ES" dirty="0" smtClean="0">
              <a:solidFill>
                <a:schemeClr val="tx1"/>
              </a:solidFill>
              <a:latin typeface="Bradley Hand ITC" pitchFamily="66" charset="0"/>
            </a:endParaRPr>
          </a:p>
        </p:txBody>
      </p:sp>
      <p:sp>
        <p:nvSpPr>
          <p:cNvPr id="18435" name="2 Marcador de contenido"/>
          <p:cNvSpPr>
            <a:spLocks noGrp="1"/>
          </p:cNvSpPr>
          <p:nvPr>
            <p:ph sz="quarter" idx="1"/>
          </p:nvPr>
        </p:nvSpPr>
        <p:spPr>
          <a:xfrm>
            <a:off x="571500" y="2428875"/>
            <a:ext cx="6072188" cy="3614738"/>
          </a:xfrm>
        </p:spPr>
        <p:txBody>
          <a:bodyPr/>
          <a:lstStyle/>
          <a:p>
            <a:pPr eaLnBrk="1" hangingPunct="1">
              <a:buFont typeface="Wingdings" pitchFamily="2" charset="2"/>
              <a:buChar char="§"/>
            </a:pPr>
            <a:r>
              <a:rPr lang="es-EC" sz="2800" smtClean="0">
                <a:latin typeface="Bradley Hand ITC" pitchFamily="66" charset="0"/>
                <a:cs typeface="Andalus" pitchFamily="2" charset="-78"/>
              </a:rPr>
              <a:t>Será una Empresa Manufacturera</a:t>
            </a:r>
          </a:p>
          <a:p>
            <a:pPr eaLnBrk="1" hangingPunct="1">
              <a:buFont typeface="Wingdings" pitchFamily="2" charset="2"/>
              <a:buChar char="§"/>
            </a:pPr>
            <a:r>
              <a:rPr lang="es-EC" sz="2800" smtClean="0">
                <a:latin typeface="Bradley Hand ITC" pitchFamily="66" charset="0"/>
                <a:cs typeface="Andalus" pitchFamily="2" charset="-78"/>
              </a:rPr>
              <a:t>Dirigido al ramo alimenticio de       los Bebés</a:t>
            </a:r>
          </a:p>
          <a:p>
            <a:pPr eaLnBrk="1" hangingPunct="1"/>
            <a:r>
              <a:rPr lang="es-EC" sz="2800" smtClean="0">
                <a:latin typeface="Bradley Hand ITC" pitchFamily="66" charset="0"/>
                <a:cs typeface="Andalus" pitchFamily="2" charset="-78"/>
              </a:rPr>
              <a:t>Ubicada en la vía Durán Tambo</a:t>
            </a:r>
          </a:p>
          <a:p>
            <a:pPr algn="just" eaLnBrk="1" hangingPunct="1">
              <a:buFont typeface="Wingdings" pitchFamily="2" charset="2"/>
              <a:buNone/>
            </a:pPr>
            <a:endParaRPr lang="es-ES_tradnl"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428750"/>
            <a:ext cx="8286750" cy="3140075"/>
          </a:xfrm>
          <a:prstGeom prst="rect">
            <a:avLst/>
          </a:prstGeom>
          <a:noFill/>
        </p:spPr>
        <p:txBody>
          <a:bodyPr>
            <a:spAutoFit/>
          </a:bodyPr>
          <a:lstStyle/>
          <a:p>
            <a:pPr algn="ctr">
              <a:defRPr/>
            </a:pPr>
            <a:r>
              <a:rPr lang="es-ES" b="1" dirty="0">
                <a:latin typeface="Bradley Hand ITC" pitchFamily="66" charset="0"/>
              </a:rPr>
              <a:t>BENEFICIOS DEL PROYECTO</a:t>
            </a:r>
          </a:p>
          <a:p>
            <a:pPr>
              <a:defRPr/>
            </a:pPr>
            <a:endParaRPr lang="es-ES" b="1" cap="all" dirty="0">
              <a:latin typeface="Bradley Hand ITC" pitchFamily="66" charset="0"/>
            </a:endParaRPr>
          </a:p>
          <a:p>
            <a:pPr>
              <a:defRPr/>
            </a:pPr>
            <a:r>
              <a:rPr lang="es-ES" b="1" cap="all" dirty="0">
                <a:latin typeface="Bradley Hand ITC" pitchFamily="66" charset="0"/>
              </a:rPr>
              <a:t>Financiamiento</a:t>
            </a:r>
          </a:p>
          <a:p>
            <a:pPr>
              <a:defRPr/>
            </a:pPr>
            <a:endParaRPr lang="en-US" b="1" dirty="0">
              <a:latin typeface="Bradley Hand ITC" pitchFamily="66" charset="0"/>
            </a:endParaRPr>
          </a:p>
          <a:p>
            <a:pPr>
              <a:defRPr/>
            </a:pPr>
            <a:r>
              <a:rPr lang="es-ES" dirty="0">
                <a:latin typeface="Bradley Hand ITC" pitchFamily="66" charset="0"/>
              </a:rPr>
              <a:t>Para la realización de este proyecto los accionistas aportarán con el 70% del capital y se pedirá un préstamo a la Corporación Financiera Nacional (CFN), a una tasa de interés de 10.8%, se escogió esta institución financiera que ofrece los créditos a la menor tasa.</a:t>
            </a:r>
            <a:endParaRPr lang="en-US" dirty="0">
              <a:latin typeface="Bradley Hand ITC" pitchFamily="66" charset="0"/>
            </a:endParaRPr>
          </a:p>
          <a:p>
            <a:pPr>
              <a:defRPr/>
            </a:pPr>
            <a:endParaRPr lang="en-US" dirty="0">
              <a:latin typeface="Bradley Hand ITC" pitchFamily="66" charset="0"/>
            </a:endParaRPr>
          </a:p>
          <a:p>
            <a:pPr>
              <a:defRPr/>
            </a:pPr>
            <a:endParaRPr lang="en-US" b="1" dirty="0">
              <a:latin typeface="Bradley Hand ITC" pitchFamily="66" charset="0"/>
            </a:endParaRPr>
          </a:p>
          <a:p>
            <a:pPr>
              <a:defRPr/>
            </a:pPr>
            <a:endParaRPr lang="es-ES" dirty="0">
              <a:latin typeface="Bradley Hand ITC" pitchFamily="66" charset="0"/>
            </a:endParaRPr>
          </a:p>
        </p:txBody>
      </p:sp>
      <p:pic>
        <p:nvPicPr>
          <p:cNvPr id="64516" name="Picture 2"/>
          <p:cNvPicPr>
            <a:picLocks noChangeAspect="1" noChangeArrowheads="1"/>
          </p:cNvPicPr>
          <p:nvPr/>
        </p:nvPicPr>
        <p:blipFill>
          <a:blip r:embed="rId2"/>
          <a:srcRect/>
          <a:stretch>
            <a:fillRect/>
          </a:stretch>
        </p:blipFill>
        <p:spPr bwMode="auto">
          <a:xfrm>
            <a:off x="1857375" y="4071938"/>
            <a:ext cx="5364163" cy="120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217613"/>
            <a:ext cx="8286750" cy="5078412"/>
          </a:xfrm>
          <a:prstGeom prst="rect">
            <a:avLst/>
          </a:prstGeom>
          <a:noFill/>
        </p:spPr>
        <p:txBody>
          <a:bodyPr>
            <a:spAutoFit/>
          </a:bodyPr>
          <a:lstStyle/>
          <a:p>
            <a:pPr>
              <a:defRPr/>
            </a:pPr>
            <a:endParaRPr lang="es-ES" b="1" cap="all" dirty="0">
              <a:latin typeface="Bradley Hand ITC" pitchFamily="66" charset="0"/>
            </a:endParaRPr>
          </a:p>
          <a:p>
            <a:pPr>
              <a:defRPr/>
            </a:pPr>
            <a:r>
              <a:rPr lang="es-ES" b="1" cap="all" dirty="0">
                <a:latin typeface="Bradley Hand ITC" pitchFamily="66" charset="0"/>
              </a:rPr>
              <a:t>Criterios de Evaluación de Proyecto</a:t>
            </a:r>
          </a:p>
          <a:p>
            <a:pPr>
              <a:defRPr/>
            </a:pPr>
            <a:endParaRPr lang="en-US" b="1" dirty="0">
              <a:latin typeface="Bradley Hand ITC" pitchFamily="66" charset="0"/>
            </a:endParaRPr>
          </a:p>
          <a:p>
            <a:pPr>
              <a:defRPr/>
            </a:pPr>
            <a:r>
              <a:rPr lang="es-ES" dirty="0">
                <a:latin typeface="Bradley Hand ITC" pitchFamily="66" charset="0"/>
              </a:rPr>
              <a:t>La Tasa Mínima Atractiva de Retorno (TMAR) se ha tomado como referencia la tasa de interés del Financiamiento del Proyecto más la Prima de Riesgo de Negocio del 7% que ayudará a conocer que tan rentable es nuestro proyecto.</a:t>
            </a:r>
          </a:p>
          <a:p>
            <a:pPr>
              <a:defRPr/>
            </a:pPr>
            <a:endParaRPr lang="es-ES" dirty="0">
              <a:latin typeface="Bradley Hand ITC" pitchFamily="66" charset="0"/>
            </a:endParaRPr>
          </a:p>
          <a:p>
            <a:pPr>
              <a:defRPr/>
            </a:pPr>
            <a:endParaRPr lang="en-US" dirty="0">
              <a:latin typeface="Bradley Hand ITC" pitchFamily="66" charset="0"/>
            </a:endParaRPr>
          </a:p>
          <a:p>
            <a:pPr>
              <a:defRPr/>
            </a:pPr>
            <a:r>
              <a:rPr lang="es-ES" dirty="0">
                <a:latin typeface="Bradley Hand ITC" pitchFamily="66" charset="0"/>
              </a:rPr>
              <a:t> </a:t>
            </a:r>
            <a:endParaRPr lang="en-US" dirty="0">
              <a:latin typeface="Bradley Hand ITC" pitchFamily="66" charset="0"/>
            </a:endParaRPr>
          </a:p>
          <a:p>
            <a:pPr>
              <a:defRPr/>
            </a:pPr>
            <a:endParaRPr lang="en-US" dirty="0">
              <a:latin typeface="Bradley Hand ITC" pitchFamily="66" charset="0"/>
            </a:endParaRPr>
          </a:p>
          <a:p>
            <a:pPr>
              <a:defRPr/>
            </a:pPr>
            <a:endParaRPr lang="en-US" b="1" dirty="0">
              <a:latin typeface="Bradley Hand ITC" pitchFamily="66" charset="0"/>
            </a:endParaRPr>
          </a:p>
          <a:p>
            <a:pPr>
              <a:defRPr/>
            </a:pPr>
            <a:endParaRPr lang="es-ES" dirty="0">
              <a:latin typeface="Bradley Hand ITC" pitchFamily="66" charset="0"/>
            </a:endParaRPr>
          </a:p>
          <a:p>
            <a:pPr>
              <a:defRPr/>
            </a:pPr>
            <a:endParaRPr lang="es-ES" dirty="0">
              <a:latin typeface="Bradley Hand ITC" pitchFamily="66" charset="0"/>
            </a:endParaRPr>
          </a:p>
          <a:p>
            <a:pPr>
              <a:defRPr/>
            </a:pPr>
            <a:r>
              <a:rPr lang="es-ES" dirty="0">
                <a:latin typeface="Bradley Hand ITC" pitchFamily="66" charset="0"/>
              </a:rPr>
              <a:t>La tasa calculada se compra con la tasa mínima atractiva de retorno (TMAR) exigida por los inversionistas.</a:t>
            </a:r>
          </a:p>
          <a:p>
            <a:pPr>
              <a:defRPr/>
            </a:pPr>
            <a:endParaRPr lang="en-US" dirty="0">
              <a:latin typeface="Bradley Hand ITC" pitchFamily="66" charset="0"/>
            </a:endParaRPr>
          </a:p>
          <a:p>
            <a:pPr>
              <a:defRPr/>
            </a:pPr>
            <a:r>
              <a:rPr lang="es-ES" b="1" dirty="0">
                <a:latin typeface="Bradley Hand ITC" pitchFamily="66" charset="0"/>
              </a:rPr>
              <a:t>                                     TIR&gt;TMAR  Se acepta el proyecto</a:t>
            </a:r>
            <a:endParaRPr lang="en-US" b="1" dirty="0">
              <a:latin typeface="Bradley Hand ITC" pitchFamily="66" charset="0"/>
            </a:endParaRPr>
          </a:p>
          <a:p>
            <a:pPr>
              <a:defRPr/>
            </a:pPr>
            <a:r>
              <a:rPr lang="es-ES" b="1" dirty="0">
                <a:latin typeface="Bradley Hand ITC" pitchFamily="66" charset="0"/>
              </a:rPr>
              <a:t>                                     TIR&lt;TMAR  Se rechaza el proyecto</a:t>
            </a:r>
            <a:endParaRPr lang="en-US" b="1" dirty="0">
              <a:latin typeface="Bradley Hand ITC" pitchFamily="66" charset="0"/>
            </a:endParaRPr>
          </a:p>
        </p:txBody>
      </p:sp>
      <p:pic>
        <p:nvPicPr>
          <p:cNvPr id="65540" name="Picture 2"/>
          <p:cNvPicPr>
            <a:picLocks noChangeAspect="1" noChangeArrowheads="1"/>
          </p:cNvPicPr>
          <p:nvPr/>
        </p:nvPicPr>
        <p:blipFill>
          <a:blip r:embed="rId2"/>
          <a:srcRect/>
          <a:stretch>
            <a:fillRect/>
          </a:stretch>
        </p:blipFill>
        <p:spPr bwMode="auto">
          <a:xfrm>
            <a:off x="2065338" y="3208338"/>
            <a:ext cx="4573587" cy="1327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276350"/>
            <a:ext cx="8286750" cy="2862263"/>
          </a:xfrm>
          <a:prstGeom prst="rect">
            <a:avLst/>
          </a:prstGeom>
          <a:noFill/>
        </p:spPr>
        <p:txBody>
          <a:bodyPr>
            <a:spAutoFit/>
          </a:bodyPr>
          <a:lstStyle/>
          <a:p>
            <a:pPr algn="ctr">
              <a:defRPr/>
            </a:pPr>
            <a:endParaRPr lang="es-ES" b="1" dirty="0">
              <a:latin typeface="Bradley Hand ITC" pitchFamily="66" charset="0"/>
            </a:endParaRPr>
          </a:p>
          <a:p>
            <a:pPr>
              <a:defRPr/>
            </a:pPr>
            <a:r>
              <a:rPr lang="es-ES" b="1" cap="all" dirty="0">
                <a:latin typeface="Bradley Hand ITC" pitchFamily="66" charset="0"/>
              </a:rPr>
              <a:t>Payback</a:t>
            </a:r>
          </a:p>
          <a:p>
            <a:pPr>
              <a:defRPr/>
            </a:pPr>
            <a:endParaRPr lang="en-US" b="1" dirty="0">
              <a:latin typeface="Bradley Hand ITC" pitchFamily="66" charset="0"/>
            </a:endParaRPr>
          </a:p>
          <a:p>
            <a:pPr algn="just">
              <a:defRPr/>
            </a:pPr>
            <a:r>
              <a:rPr lang="es-ES" dirty="0">
                <a:latin typeface="Bradley Hand ITC" pitchFamily="66" charset="0"/>
              </a:rPr>
              <a:t>El desembolso inicial de la inversión se recuperará el segundo año de operaciones, como se muestra en el siguiente cuadro y gráfico.</a:t>
            </a:r>
            <a:endParaRPr lang="en-US" dirty="0">
              <a:latin typeface="Bradley Hand ITC" pitchFamily="66" charset="0"/>
            </a:endParaRPr>
          </a:p>
          <a:p>
            <a:pPr>
              <a:defRPr/>
            </a:pPr>
            <a:r>
              <a:rPr lang="es-ES" dirty="0">
                <a:latin typeface="Bradley Hand ITC" pitchFamily="66" charset="0"/>
              </a:rPr>
              <a:t> </a:t>
            </a:r>
            <a:endParaRPr lang="en-US" dirty="0">
              <a:latin typeface="Bradley Hand ITC" pitchFamily="66" charset="0"/>
            </a:endParaRPr>
          </a:p>
          <a:p>
            <a:pPr>
              <a:defRPr/>
            </a:pPr>
            <a:r>
              <a:rPr lang="es-ES" dirty="0">
                <a:latin typeface="Bradley Hand ITC" pitchFamily="66" charset="0"/>
              </a:rPr>
              <a:t> </a:t>
            </a:r>
            <a:endParaRPr lang="en-US" dirty="0">
              <a:latin typeface="Bradley Hand ITC" pitchFamily="66" charset="0"/>
            </a:endParaRPr>
          </a:p>
          <a:p>
            <a:pPr>
              <a:defRPr/>
            </a:pPr>
            <a:r>
              <a:rPr lang="es-ES" dirty="0">
                <a:latin typeface="Bradley Hand ITC" pitchFamily="66" charset="0"/>
              </a:rPr>
              <a:t> </a:t>
            </a:r>
            <a:endParaRPr lang="en-US" dirty="0">
              <a:latin typeface="Bradley Hand ITC" pitchFamily="66" charset="0"/>
            </a:endParaRPr>
          </a:p>
          <a:p>
            <a:pPr>
              <a:defRPr/>
            </a:pPr>
            <a:endParaRPr lang="es-ES" b="1" dirty="0">
              <a:latin typeface="Bradley Hand ITC" pitchFamily="66" charset="0"/>
            </a:endParaRPr>
          </a:p>
          <a:p>
            <a:pPr>
              <a:defRPr/>
            </a:pPr>
            <a:endParaRPr lang="es-ES" b="1" cap="all" dirty="0">
              <a:latin typeface="Bradley Hand ITC" pitchFamily="66" charset="0"/>
            </a:endParaRPr>
          </a:p>
        </p:txBody>
      </p:sp>
      <p:pic>
        <p:nvPicPr>
          <p:cNvPr id="66564" name="Picture 2"/>
          <p:cNvPicPr>
            <a:picLocks noChangeAspect="1" noChangeArrowheads="1"/>
          </p:cNvPicPr>
          <p:nvPr/>
        </p:nvPicPr>
        <p:blipFill>
          <a:blip r:embed="rId2"/>
          <a:srcRect/>
          <a:stretch>
            <a:fillRect/>
          </a:stretch>
        </p:blipFill>
        <p:spPr bwMode="auto">
          <a:xfrm>
            <a:off x="2286000" y="3286125"/>
            <a:ext cx="4479925" cy="1909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276350"/>
            <a:ext cx="8286750" cy="3970338"/>
          </a:xfrm>
          <a:prstGeom prst="rect">
            <a:avLst/>
          </a:prstGeom>
          <a:noFill/>
        </p:spPr>
        <p:txBody>
          <a:bodyPr>
            <a:spAutoFit/>
          </a:bodyPr>
          <a:lstStyle/>
          <a:p>
            <a:pPr algn="ctr">
              <a:defRPr/>
            </a:pPr>
            <a:endParaRPr lang="es-ES" b="1" dirty="0">
              <a:latin typeface="Bradley Hand ITC" pitchFamily="66" charset="0"/>
            </a:endParaRPr>
          </a:p>
          <a:p>
            <a:pPr>
              <a:defRPr/>
            </a:pPr>
            <a:r>
              <a:rPr lang="es-ES" b="1" cap="all" dirty="0">
                <a:latin typeface="Bradley Hand ITC" pitchFamily="66" charset="0"/>
              </a:rPr>
              <a:t>Punto de Equilibrio</a:t>
            </a:r>
            <a:endParaRPr lang="en-US" dirty="0">
              <a:latin typeface="Bradley Hand ITC" pitchFamily="66" charset="0"/>
            </a:endParaRPr>
          </a:p>
          <a:p>
            <a:pPr>
              <a:defRPr/>
            </a:pPr>
            <a:endParaRPr lang="en-US" b="1" dirty="0">
              <a:latin typeface="Bradley Hand ITC" pitchFamily="66" charset="0"/>
            </a:endParaRPr>
          </a:p>
          <a:p>
            <a:pPr algn="just">
              <a:defRPr/>
            </a:pPr>
            <a:r>
              <a:rPr lang="es-ES" dirty="0"/>
              <a:t>El punto de equilibrio es la comparación entre el total de ingresos por las ventas realizadas versus los gastos y costos, ya sean estos fijos o variables, directos e indirectos,</a:t>
            </a:r>
          </a:p>
          <a:p>
            <a:pPr algn="just">
              <a:defRPr/>
            </a:pPr>
            <a:endParaRPr lang="es-ES" dirty="0">
              <a:latin typeface="Bradley Hand ITC" pitchFamily="66" charset="0"/>
            </a:endParaRPr>
          </a:p>
          <a:p>
            <a:pPr algn="just">
              <a:defRPr/>
            </a:pPr>
            <a:r>
              <a:rPr lang="es-ES" dirty="0"/>
              <a:t>Por lo tanto, para calcular un punto de equilibrio en dólares para  la producción se utiliza la siguiente fórmula:</a:t>
            </a:r>
            <a:endParaRPr lang="en-US" dirty="0"/>
          </a:p>
          <a:p>
            <a:pPr algn="just">
              <a:defRPr/>
            </a:pPr>
            <a:endParaRPr lang="en-US" dirty="0">
              <a:latin typeface="Bradley Hand ITC" pitchFamily="66" charset="0"/>
            </a:endParaRPr>
          </a:p>
          <a:p>
            <a:pPr algn="just">
              <a:defRPr/>
            </a:pPr>
            <a:endParaRPr lang="en-US" dirty="0">
              <a:latin typeface="Bradley Hand ITC" pitchFamily="66" charset="0"/>
            </a:endParaRPr>
          </a:p>
          <a:p>
            <a:pPr>
              <a:defRPr/>
            </a:pPr>
            <a:r>
              <a:rPr lang="es-ES" dirty="0">
                <a:latin typeface="Bradley Hand ITC" pitchFamily="66" charset="0"/>
              </a:rPr>
              <a:t> </a:t>
            </a:r>
            <a:endParaRPr lang="en-US" dirty="0">
              <a:latin typeface="Bradley Hand ITC" pitchFamily="66" charset="0"/>
            </a:endParaRPr>
          </a:p>
          <a:p>
            <a:pPr>
              <a:defRPr/>
            </a:pPr>
            <a:endParaRPr lang="es-ES" b="1" dirty="0">
              <a:latin typeface="Bradley Hand ITC" pitchFamily="66" charset="0"/>
            </a:endParaRPr>
          </a:p>
          <a:p>
            <a:pPr>
              <a:defRPr/>
            </a:pPr>
            <a:endParaRPr lang="es-ES" b="1" cap="all" dirty="0">
              <a:latin typeface="Bradley Hand ITC" pitchFamily="66" charset="0"/>
            </a:endParaRPr>
          </a:p>
        </p:txBody>
      </p:sp>
      <p:pic>
        <p:nvPicPr>
          <p:cNvPr id="67588" name="Picture 2"/>
          <p:cNvPicPr>
            <a:picLocks noChangeAspect="1" noChangeArrowheads="1"/>
          </p:cNvPicPr>
          <p:nvPr/>
        </p:nvPicPr>
        <p:blipFill>
          <a:blip r:embed="rId2"/>
          <a:srcRect/>
          <a:stretch>
            <a:fillRect/>
          </a:stretch>
        </p:blipFill>
        <p:spPr bwMode="auto">
          <a:xfrm>
            <a:off x="3286125" y="4214813"/>
            <a:ext cx="2792413" cy="814387"/>
          </a:xfrm>
          <a:prstGeom prst="rect">
            <a:avLst/>
          </a:prstGeom>
          <a:noFill/>
          <a:ln w="9525">
            <a:noFill/>
            <a:miter lim="800000"/>
            <a:headEnd/>
            <a:tailEnd/>
          </a:ln>
        </p:spPr>
      </p:pic>
      <p:pic>
        <p:nvPicPr>
          <p:cNvPr id="67589" name="Picture 3"/>
          <p:cNvPicPr>
            <a:picLocks noChangeAspect="1" noChangeArrowheads="1"/>
          </p:cNvPicPr>
          <p:nvPr/>
        </p:nvPicPr>
        <p:blipFill>
          <a:blip r:embed="rId3"/>
          <a:srcRect/>
          <a:stretch>
            <a:fillRect/>
          </a:stretch>
        </p:blipFill>
        <p:spPr bwMode="auto">
          <a:xfrm>
            <a:off x="1928813" y="5286375"/>
            <a:ext cx="5497512" cy="993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bwMode="auto">
          <a:xfrm>
            <a:off x="457200" y="274638"/>
            <a:ext cx="7972425" cy="1143000"/>
          </a:xfrm>
        </p:spPr>
        <p:txBody>
          <a:bodyPr wrap="square" lIns="91440" tIns="45720" rIns="91440" bIns="45720" numCol="1" anchorCtr="0" compatLnSpc="1">
            <a:prstTxWarp prst="textNoShape">
              <a:avLst/>
            </a:prstTxWarp>
          </a:bodyPr>
          <a:lstStyle/>
          <a:p>
            <a:pPr marL="342900" indent="-342900" algn="ctr" eaLnBrk="1" hangingPunct="1"/>
            <a:r>
              <a:rPr lang="en-US" b="1" cap="none" smtClean="0">
                <a:solidFill>
                  <a:srgbClr val="000000"/>
                </a:solidFill>
                <a:latin typeface="Bradley Hand ITC" pitchFamily="66" charset="0"/>
              </a:rPr>
              <a:t>ESTUDIO FINANCIERO</a:t>
            </a:r>
            <a:br>
              <a:rPr lang="en-US" b="1" cap="none" smtClean="0">
                <a:solidFill>
                  <a:srgbClr val="000000"/>
                </a:solidFill>
                <a:latin typeface="Bradley Hand ITC" pitchFamily="66" charset="0"/>
              </a:rPr>
            </a:br>
            <a:endParaRPr lang="en-US" b="1" cap="none" smtClean="0">
              <a:solidFill>
                <a:srgbClr val="000000"/>
              </a:solidFill>
              <a:latin typeface="Bradley Hand ITC" pitchFamily="66" charset="0"/>
            </a:endParaRPr>
          </a:p>
        </p:txBody>
      </p:sp>
      <p:sp>
        <p:nvSpPr>
          <p:cNvPr id="4" name="3 CuadroTexto"/>
          <p:cNvSpPr txBox="1"/>
          <p:nvPr/>
        </p:nvSpPr>
        <p:spPr>
          <a:xfrm>
            <a:off x="357188" y="1276350"/>
            <a:ext cx="8286750" cy="3416300"/>
          </a:xfrm>
          <a:prstGeom prst="rect">
            <a:avLst/>
          </a:prstGeom>
          <a:noFill/>
        </p:spPr>
        <p:txBody>
          <a:bodyPr>
            <a:spAutoFit/>
          </a:bodyPr>
          <a:lstStyle/>
          <a:p>
            <a:pPr algn="ctr">
              <a:defRPr/>
            </a:pPr>
            <a:endParaRPr lang="es-ES" b="1" dirty="0">
              <a:latin typeface="Bradley Hand ITC" pitchFamily="66" charset="0"/>
            </a:endParaRPr>
          </a:p>
          <a:p>
            <a:pPr algn="ctr">
              <a:defRPr/>
            </a:pPr>
            <a:r>
              <a:rPr lang="es-ES" b="1" cap="all" dirty="0">
                <a:latin typeface="Bradley Hand ITC" pitchFamily="66" charset="0"/>
              </a:rPr>
              <a:t>Análisis de Sensibilidad</a:t>
            </a:r>
          </a:p>
          <a:p>
            <a:pPr>
              <a:defRPr/>
            </a:pPr>
            <a:endParaRPr lang="en-US" b="1" dirty="0">
              <a:latin typeface="Bradley Hand ITC" pitchFamily="66" charset="0"/>
            </a:endParaRPr>
          </a:p>
          <a:p>
            <a:pPr>
              <a:defRPr/>
            </a:pPr>
            <a:r>
              <a:rPr lang="es-ES" b="1" cap="all" dirty="0">
                <a:latin typeface="Bradley Hand ITC" pitchFamily="66" charset="0"/>
              </a:rPr>
              <a:t>Análisis de Sensibilidad  de los Precios</a:t>
            </a:r>
          </a:p>
          <a:p>
            <a:pPr>
              <a:defRPr/>
            </a:pPr>
            <a:endParaRPr lang="en-US" dirty="0">
              <a:latin typeface="Bradley Hand ITC" pitchFamily="66" charset="0"/>
            </a:endParaRPr>
          </a:p>
          <a:p>
            <a:pPr algn="just">
              <a:defRPr/>
            </a:pPr>
            <a:r>
              <a:rPr lang="es-ES" dirty="0">
                <a:latin typeface="Bradley Hand ITC" pitchFamily="66" charset="0"/>
              </a:rPr>
              <a:t>En este análisis se observa que conforme los precios de venta van aumentando, los ingresos por ende también aumentan, las tasas tanto de retorno como el valor del VAN se vuelven más atractivas.</a:t>
            </a:r>
            <a:endParaRPr lang="en-US" dirty="0">
              <a:latin typeface="Bradley Hand ITC" pitchFamily="66" charset="0"/>
            </a:endParaRPr>
          </a:p>
          <a:p>
            <a:pPr algn="just">
              <a:defRPr/>
            </a:pPr>
            <a:endParaRPr lang="en-US" dirty="0">
              <a:latin typeface="Bradley Hand ITC" pitchFamily="66" charset="0"/>
            </a:endParaRPr>
          </a:p>
          <a:p>
            <a:pPr algn="just">
              <a:defRPr/>
            </a:pPr>
            <a:r>
              <a:rPr lang="es-ES" dirty="0">
                <a:latin typeface="Bradley Hand ITC" pitchFamily="66" charset="0"/>
              </a:rPr>
              <a:t> </a:t>
            </a:r>
            <a:endParaRPr lang="en-US" dirty="0">
              <a:latin typeface="Bradley Hand ITC" pitchFamily="66" charset="0"/>
            </a:endParaRPr>
          </a:p>
          <a:p>
            <a:pPr>
              <a:defRPr/>
            </a:pPr>
            <a:endParaRPr lang="es-ES" b="1" dirty="0">
              <a:latin typeface="Bradley Hand ITC" pitchFamily="66" charset="0"/>
            </a:endParaRPr>
          </a:p>
          <a:p>
            <a:pPr>
              <a:defRPr/>
            </a:pPr>
            <a:endParaRPr lang="es-ES" b="1" cap="all" dirty="0">
              <a:latin typeface="Bradley Hand ITC" pitchFamily="66" charset="0"/>
            </a:endParaRPr>
          </a:p>
        </p:txBody>
      </p:sp>
      <p:pic>
        <p:nvPicPr>
          <p:cNvPr id="68612" name="Picture 2"/>
          <p:cNvPicPr>
            <a:picLocks noChangeAspect="1" noChangeArrowheads="1"/>
          </p:cNvPicPr>
          <p:nvPr/>
        </p:nvPicPr>
        <p:blipFill>
          <a:blip r:embed="rId2"/>
          <a:srcRect/>
          <a:stretch>
            <a:fillRect/>
          </a:stretch>
        </p:blipFill>
        <p:spPr bwMode="auto">
          <a:xfrm>
            <a:off x="1285875" y="3857625"/>
            <a:ext cx="6500813" cy="2251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bwMode="auto">
          <a:xfrm>
            <a:off x="457200" y="438150"/>
            <a:ext cx="7972425" cy="1011238"/>
          </a:xfrm>
        </p:spPr>
        <p:txBody>
          <a:bodyPr wrap="square" lIns="91440" tIns="45720" rIns="91440" bIns="45720" numCol="1" anchorCtr="0" compatLnSpc="1">
            <a:prstTxWarp prst="textNoShape">
              <a:avLst/>
            </a:prstTxWarp>
          </a:bodyPr>
          <a:lstStyle/>
          <a:p>
            <a:pPr marL="342900" indent="-342900" algn="ctr" eaLnBrk="1" hangingPunct="1"/>
            <a:r>
              <a:rPr lang="es-ES" b="1" cap="none" smtClean="0">
                <a:solidFill>
                  <a:srgbClr val="000000"/>
                </a:solidFill>
                <a:latin typeface="Bradley Hand ITC" pitchFamily="66" charset="0"/>
              </a:rPr>
              <a:t>CONCLUSIONES Y RECOMENDACIONES</a:t>
            </a:r>
            <a:r>
              <a:rPr lang="en-US" sz="3200" b="1" cap="none" smtClean="0">
                <a:solidFill>
                  <a:srgbClr val="000000"/>
                </a:solidFill>
              </a:rPr>
              <a:t/>
            </a:r>
            <a:br>
              <a:rPr lang="en-US" sz="3200" b="1" cap="none" smtClean="0">
                <a:solidFill>
                  <a:srgbClr val="000000"/>
                </a:solidFill>
              </a:rPr>
            </a:br>
            <a:endParaRPr lang="en-US" b="1" cap="none" smtClean="0">
              <a:solidFill>
                <a:srgbClr val="000000"/>
              </a:solidFill>
              <a:latin typeface="Bradley Hand ITC" pitchFamily="66" charset="0"/>
            </a:endParaRPr>
          </a:p>
        </p:txBody>
      </p:sp>
      <p:sp>
        <p:nvSpPr>
          <p:cNvPr id="69635" name="5 CuadroTexto"/>
          <p:cNvSpPr txBox="1">
            <a:spLocks noChangeArrowheads="1"/>
          </p:cNvSpPr>
          <p:nvPr/>
        </p:nvSpPr>
        <p:spPr bwMode="auto">
          <a:xfrm>
            <a:off x="714375" y="1285875"/>
            <a:ext cx="7715250" cy="4246563"/>
          </a:xfrm>
          <a:prstGeom prst="rect">
            <a:avLst/>
          </a:prstGeom>
          <a:noFill/>
          <a:ln w="9525">
            <a:noFill/>
            <a:miter lim="800000"/>
            <a:headEnd/>
            <a:tailEnd/>
          </a:ln>
        </p:spPr>
        <p:txBody>
          <a:bodyPr>
            <a:spAutoFit/>
          </a:bodyPr>
          <a:lstStyle/>
          <a:p>
            <a:pPr algn="just"/>
            <a:r>
              <a:rPr lang="es-ES" b="1">
                <a:latin typeface="Bradley Hand ITC" pitchFamily="66" charset="0"/>
              </a:rPr>
              <a:t>Conclusión:</a:t>
            </a:r>
          </a:p>
          <a:p>
            <a:pPr algn="just"/>
            <a:endParaRPr lang="es-ES" b="1">
              <a:latin typeface="Bradley Hand ITC" pitchFamily="66" charset="0"/>
            </a:endParaRPr>
          </a:p>
          <a:p>
            <a:pPr algn="just"/>
            <a:r>
              <a:rPr lang="es-ES">
                <a:latin typeface="Bradley Hand ITC" pitchFamily="66" charset="0"/>
              </a:rPr>
              <a:t>Con los resultados obtenidos en el estudio de mercado, se puede observar que existe  un amplio mercado local, dispuesta a consumir el Jugo de Taxo para bebé, lo cual es la clave para la producción y comercialización del jugo natural a base de Taxo.</a:t>
            </a:r>
          </a:p>
          <a:p>
            <a:pPr algn="just"/>
            <a:endParaRPr lang="es-ES">
              <a:latin typeface="Bradley Hand ITC" pitchFamily="66" charset="0"/>
            </a:endParaRPr>
          </a:p>
          <a:p>
            <a:pPr algn="just"/>
            <a:r>
              <a:rPr lang="es-ES" b="1">
                <a:latin typeface="Bradley Hand ITC" pitchFamily="66" charset="0"/>
              </a:rPr>
              <a:t>Recomendación:</a:t>
            </a:r>
          </a:p>
          <a:p>
            <a:pPr algn="just"/>
            <a:endParaRPr lang="es-ES">
              <a:latin typeface="Bradley Hand ITC" pitchFamily="66" charset="0"/>
            </a:endParaRPr>
          </a:p>
          <a:p>
            <a:pPr algn="just"/>
            <a:r>
              <a:rPr lang="es-ES">
                <a:latin typeface="Bradley Hand ITC" pitchFamily="66" charset="0"/>
              </a:rPr>
              <a:t>Es recomendable económicamente la ejecución del presente proyecto debido a que se cuenta con un número significativo de demandantes, muchos productos sustitutos pero ninguno de jugo a base de Taxo y además se tienen todos recursos necesarios para la elaboración del producto.</a:t>
            </a:r>
            <a:endParaRPr lang="en-US">
              <a:latin typeface="Bradley Hand ITC" pitchFamily="66" charset="0"/>
            </a:endParaRPr>
          </a:p>
          <a:p>
            <a:pPr algn="just"/>
            <a:endParaRPr lang="en-US">
              <a:latin typeface="Bradley Hand ITC" pitchFamily="66" charset="0"/>
            </a:endParaRPr>
          </a:p>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714375" y="642938"/>
            <a:ext cx="7467600" cy="714375"/>
          </a:xfrm>
        </p:spPr>
        <p:txBody>
          <a:bodyPr/>
          <a:lstStyle/>
          <a:p>
            <a:pPr algn="ctr" eaLnBrk="1" fontAlgn="auto" hangingPunct="1">
              <a:spcAft>
                <a:spcPts val="0"/>
              </a:spcAft>
              <a:defRPr/>
            </a:pPr>
            <a:r>
              <a:rPr lang="es-ES_tradnl" b="1" dirty="0" smtClean="0">
                <a:solidFill>
                  <a:schemeClr val="tx1"/>
                </a:solidFill>
                <a:latin typeface="Bradley Hand ITC" pitchFamily="66" charset="0"/>
              </a:rPr>
              <a:t>Misión</a:t>
            </a:r>
            <a:endParaRPr lang="es-ES" dirty="0" smtClean="0">
              <a:solidFill>
                <a:schemeClr val="tx1"/>
              </a:solidFill>
              <a:latin typeface="Bradley Hand ITC" pitchFamily="66" charset="0"/>
            </a:endParaRPr>
          </a:p>
        </p:txBody>
      </p:sp>
      <p:sp>
        <p:nvSpPr>
          <p:cNvPr id="19459" name="2 Marcador de contenido"/>
          <p:cNvSpPr>
            <a:spLocks noGrp="1"/>
          </p:cNvSpPr>
          <p:nvPr>
            <p:ph sz="quarter" idx="1"/>
          </p:nvPr>
        </p:nvSpPr>
        <p:spPr>
          <a:xfrm>
            <a:off x="500063" y="1857375"/>
            <a:ext cx="6000750" cy="3214688"/>
          </a:xfrm>
        </p:spPr>
        <p:txBody>
          <a:bodyPr/>
          <a:lstStyle/>
          <a:p>
            <a:pPr eaLnBrk="1" hangingPunct="1">
              <a:buFont typeface="Wingdings" pitchFamily="2" charset="2"/>
              <a:buChar char="§"/>
            </a:pPr>
            <a:r>
              <a:rPr lang="es-ES" smtClean="0">
                <a:latin typeface="Bradley Hand ITC" pitchFamily="66" charset="0"/>
              </a:rPr>
              <a:t>Ser reconocidos en el mercado de jugos naturales a base de Taxo para bebés como un saludable producto. </a:t>
            </a:r>
            <a:r>
              <a:rPr lang="es-ES_tradnl" smtClean="0">
                <a:latin typeface="Bradley Hand ITC" pitchFamily="66" charset="0"/>
              </a:rPr>
              <a:t>Fomentar el consumo de un producto sumamente nutritivo.</a:t>
            </a:r>
            <a:endParaRPr lang="es-EC" smtClean="0">
              <a:latin typeface="Bradley Hand ITC" pitchFamily="66" charset="0"/>
            </a:endParaRPr>
          </a:p>
          <a:p>
            <a:pPr eaLnBrk="1" hangingPunct="1">
              <a:buFont typeface="Wingdings" pitchFamily="2" charset="2"/>
              <a:buChar char="§"/>
            </a:pPr>
            <a:r>
              <a:rPr lang="es-ES_tradnl" smtClean="0">
                <a:latin typeface="Bradley Hand ITC" pitchFamily="66" charset="0"/>
              </a:rPr>
              <a:t>El producto contribuirá a los bebés en su óptimo desarrollo físico y mental.</a:t>
            </a:r>
            <a:endParaRPr lang="es-EC" smtClean="0">
              <a:latin typeface="Bradley Hand ITC" pitchFamily="66" charset="0"/>
            </a:endParaRPr>
          </a:p>
          <a:p>
            <a:pPr algn="just" eaLnBrk="1" hangingPunct="1"/>
            <a:endParaRPr lang="es-ES_tradnl"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571500" y="623888"/>
            <a:ext cx="7467600" cy="960437"/>
          </a:xfrm>
        </p:spPr>
        <p:txBody>
          <a:bodyPr/>
          <a:lstStyle/>
          <a:p>
            <a:pPr algn="ctr" eaLnBrk="1" fontAlgn="auto" hangingPunct="1">
              <a:spcAft>
                <a:spcPts val="0"/>
              </a:spcAft>
              <a:defRPr/>
            </a:pPr>
            <a:r>
              <a:rPr lang="es-ES_tradnl" b="1" dirty="0" smtClean="0">
                <a:solidFill>
                  <a:schemeClr val="tx1"/>
                </a:solidFill>
                <a:latin typeface="Bradley Hand ITC" pitchFamily="66" charset="0"/>
              </a:rPr>
              <a:t>Visión</a:t>
            </a:r>
            <a:endParaRPr lang="es-ES" dirty="0" smtClean="0">
              <a:solidFill>
                <a:schemeClr val="tx1"/>
              </a:solidFill>
              <a:latin typeface="Bradley Hand ITC" pitchFamily="66" charset="0"/>
            </a:endParaRPr>
          </a:p>
        </p:txBody>
      </p:sp>
      <p:sp>
        <p:nvSpPr>
          <p:cNvPr id="20483" name="2 Marcador de contenido"/>
          <p:cNvSpPr>
            <a:spLocks noGrp="1"/>
          </p:cNvSpPr>
          <p:nvPr>
            <p:ph sz="quarter" idx="1"/>
          </p:nvPr>
        </p:nvSpPr>
        <p:spPr>
          <a:xfrm>
            <a:off x="642938" y="2357438"/>
            <a:ext cx="6000750" cy="3786187"/>
          </a:xfrm>
        </p:spPr>
        <p:txBody>
          <a:bodyPr/>
          <a:lstStyle/>
          <a:p>
            <a:pPr eaLnBrk="1" hangingPunct="1">
              <a:buFont typeface="Wingdings" pitchFamily="2" charset="2"/>
              <a:buChar char="§"/>
            </a:pPr>
            <a:r>
              <a:rPr lang="es-ES" smtClean="0">
                <a:latin typeface="Bradley Hand ITC" pitchFamily="66" charset="0"/>
              </a:rPr>
              <a:t>Ser líder en jugos de fruta para bebés como un excelente producto alimenticio.</a:t>
            </a:r>
            <a:endParaRPr lang="es-EC" smtClean="0">
              <a:latin typeface="Bradley Hand ITC" pitchFamily="66" charset="0"/>
            </a:endParaRPr>
          </a:p>
          <a:p>
            <a:pPr eaLnBrk="1" hangingPunct="1">
              <a:buFont typeface="Wingdings" pitchFamily="2" charset="2"/>
              <a:buChar char="§"/>
            </a:pPr>
            <a:r>
              <a:rPr lang="es-ES" smtClean="0">
                <a:latin typeface="Bradley Hand ITC" pitchFamily="66" charset="0"/>
              </a:rPr>
              <a:t>Concienciar a los padres de que sus hijos tienen que ser alimentados con productos que tengan un contenido nutricional rico en proteínas</a:t>
            </a:r>
            <a:endParaRPr lang="es-EC" smtClean="0">
              <a:latin typeface="Bradley Hand ITC" pitchFamily="66" charset="0"/>
            </a:endParaRPr>
          </a:p>
          <a:p>
            <a:pPr algn="just" eaLnBrk="1" hangingPunct="1"/>
            <a:endParaRPr lang="es-ES_tradnl"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8" name="Picture 23"/>
          <p:cNvPicPr>
            <a:picLocks noChangeAspect="1" noChangeArrowheads="1"/>
          </p:cNvPicPr>
          <p:nvPr/>
        </p:nvPicPr>
        <p:blipFill>
          <a:blip r:embed="rId2" cstate="print"/>
          <a:srcRect/>
          <a:stretch>
            <a:fillRect/>
          </a:stretch>
        </p:blipFill>
        <p:spPr bwMode="auto">
          <a:xfrm>
            <a:off x="6537095" y="2788258"/>
            <a:ext cx="2018794" cy="1428760"/>
          </a:xfrm>
          <a:prstGeom prst="ellipse">
            <a:avLst/>
          </a:prstGeom>
          <a:ln w="63500" cap="rnd">
            <a:solidFill>
              <a:srgbClr val="333333"/>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b="1" dirty="0" smtClean="0">
                <a:latin typeface="Bradley Hand ITC" pitchFamily="66" charset="0"/>
              </a:rPr>
              <a:t>PLANTEAMIENTO DEL PROBLEMA</a:t>
            </a:r>
            <a:endParaRPr lang="es-EC" b="1" dirty="0">
              <a:latin typeface="Bradley Hand ITC" pitchFamily="66" charset="0"/>
            </a:endParaRPr>
          </a:p>
        </p:txBody>
      </p:sp>
      <p:sp>
        <p:nvSpPr>
          <p:cNvPr id="21507" name="2 Marcador de contenido"/>
          <p:cNvSpPr>
            <a:spLocks noGrp="1"/>
          </p:cNvSpPr>
          <p:nvPr>
            <p:ph sz="quarter" idx="1"/>
          </p:nvPr>
        </p:nvSpPr>
        <p:spPr>
          <a:xfrm>
            <a:off x="773113" y="1670050"/>
            <a:ext cx="7467600" cy="3971925"/>
          </a:xfrm>
        </p:spPr>
        <p:txBody>
          <a:bodyPr/>
          <a:lstStyle/>
          <a:p>
            <a:pPr eaLnBrk="1" hangingPunct="1"/>
            <a:r>
              <a:rPr lang="es-ES" smtClean="0">
                <a:latin typeface="Bradley Hand ITC" pitchFamily="66" charset="0"/>
              </a:rPr>
              <a:t>En la actualidad no existe jugo de Taxo para bebés, en la ciudad de Guayaquil  por lo tanto nace la inquietud de satisfacer la necesidad de nutrir al bebé durante su crecimiento, proporcionándoles las proteínas y vitaminas necesarias para su óptimo desarrollo.</a:t>
            </a:r>
            <a:endParaRPr lang="es-EC" smtClean="0">
              <a:latin typeface="Bradley Hand ITC" pitchFamily="66" charset="0"/>
            </a:endParaRPr>
          </a:p>
          <a:p>
            <a:pPr eaLnBrk="1" hangingPunct="1"/>
            <a:r>
              <a:rPr lang="es-ES" smtClean="0"/>
              <a:t> </a:t>
            </a:r>
            <a:r>
              <a:rPr lang="es-ES" smtClean="0">
                <a:latin typeface="Bradley Hand ITC" pitchFamily="66" charset="0"/>
              </a:rPr>
              <a:t>Por otro lado, las madres de familias tienen demasiadas obligaciones que no cuentan con el tiempo suficiente para la preparación de un jugo casero para el consumo del bebé.</a:t>
            </a:r>
            <a:endParaRPr lang="es-EC" smtClean="0">
              <a:latin typeface="Bradley Hand ITC" pitchFamily="66" charset="0"/>
            </a:endParaRPr>
          </a:p>
          <a:p>
            <a:pPr eaLnBrk="1" hangingPunct="1">
              <a:buFont typeface="Wingdings" pitchFamily="2" charset="2"/>
              <a:buNone/>
            </a:pPr>
            <a:endParaRPr lang="es-EC" smtClean="0"/>
          </a:p>
          <a:p>
            <a:pPr eaLnBrk="1" hangingPunct="1"/>
            <a:endParaRPr lang="es-EC" smtClean="0"/>
          </a:p>
          <a:p>
            <a:pPr eaLnBrk="1" hangingPunct="1"/>
            <a:endParaRPr lang="es-EC"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28625" y="428625"/>
            <a:ext cx="8229600" cy="857250"/>
          </a:xfrm>
        </p:spPr>
        <p:txBody>
          <a:bodyPr/>
          <a:lstStyle/>
          <a:p>
            <a:pPr algn="ctr" eaLnBrk="1" fontAlgn="auto" hangingPunct="1">
              <a:spcAft>
                <a:spcPts val="0"/>
              </a:spcAft>
              <a:defRPr/>
            </a:pPr>
            <a:r>
              <a:rPr lang="es-ES" b="1" dirty="0" smtClean="0">
                <a:solidFill>
                  <a:schemeClr val="tx2">
                    <a:satMod val="200000"/>
                  </a:schemeClr>
                </a:solidFill>
                <a:latin typeface="Bradley Hand ITC" pitchFamily="66" charset="0"/>
              </a:rPr>
              <a:t>DESCRIPCIÓN DEL PRODUCTO</a:t>
            </a:r>
          </a:p>
        </p:txBody>
      </p:sp>
      <p:sp>
        <p:nvSpPr>
          <p:cNvPr id="22531" name="2 Marcador de contenido"/>
          <p:cNvSpPr>
            <a:spLocks noGrp="1"/>
          </p:cNvSpPr>
          <p:nvPr>
            <p:ph sz="quarter" idx="1"/>
          </p:nvPr>
        </p:nvSpPr>
        <p:spPr>
          <a:xfrm>
            <a:off x="457200" y="1428750"/>
            <a:ext cx="6186488" cy="4697413"/>
          </a:xfrm>
        </p:spPr>
        <p:txBody>
          <a:bodyPr/>
          <a:lstStyle/>
          <a:p>
            <a:pPr eaLnBrk="1" hangingPunct="1"/>
            <a:r>
              <a:rPr lang="es-ES" sz="2800" smtClean="0">
                <a:latin typeface="Bradley Hand ITC" pitchFamily="66" charset="0"/>
              </a:rPr>
              <a:t>Este proyecto fue creado pensando en las necesidades de las madres y futuras madres de familia ofreciendo una categoría de alimento nutritivo, de consumo inmediato, ligero, contendrá una utilización suficientemente proporcional de agua y la fruta exótica (Taxo), que se será una fuente nutricional para el bebé ya que contiene propiedades vitamínicas y saludables</a:t>
            </a:r>
            <a:endParaRPr lang="es-EC" sz="2800" smtClean="0">
              <a:latin typeface="Bradley Hand ITC" pitchFamily="66" charset="0"/>
            </a:endParaRP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pic>
        <p:nvPicPr>
          <p:cNvPr id="8" name="Picture 23"/>
          <p:cNvPicPr>
            <a:picLocks noChangeAspect="1" noChangeArrowheads="1"/>
          </p:cNvPicPr>
          <p:nvPr/>
        </p:nvPicPr>
        <p:blipFill>
          <a:blip r:embed="rId2" cstate="print"/>
          <a:srcRect/>
          <a:stretch>
            <a:fillRect/>
          </a:stretch>
        </p:blipFill>
        <p:spPr bwMode="auto">
          <a:xfrm>
            <a:off x="6500826" y="2928934"/>
            <a:ext cx="2025496" cy="1433503"/>
          </a:xfrm>
          <a:prstGeom prst="ellipse">
            <a:avLst/>
          </a:prstGeom>
          <a:ln w="63500" cap="rnd">
            <a:solidFill>
              <a:srgbClr val="333333"/>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écnic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Technic</Template>
  <TotalTime>2690</TotalTime>
  <Words>3362</Words>
  <Application>Microsoft Office PowerPoint</Application>
  <PresentationFormat>Presentación en pantalla (4:3)</PresentationFormat>
  <Paragraphs>416</Paragraphs>
  <Slides>55</Slides>
  <Notes>5</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55</vt:i4>
      </vt:variant>
    </vt:vector>
  </HeadingPairs>
  <TitlesOfParts>
    <vt:vector size="65" baseType="lpstr">
      <vt:lpstr>Arial</vt:lpstr>
      <vt:lpstr>Franklin Gothic Book</vt:lpstr>
      <vt:lpstr>Wingdings 2</vt:lpstr>
      <vt:lpstr>Calibri</vt:lpstr>
      <vt:lpstr>Century Schoolbook</vt:lpstr>
      <vt:lpstr>Wingdings</vt:lpstr>
      <vt:lpstr>Bradley Hand ITC</vt:lpstr>
      <vt:lpstr>Andalus</vt:lpstr>
      <vt:lpstr>Técnico</vt:lpstr>
      <vt:lpstr>Mirador</vt:lpstr>
      <vt:lpstr>TAXO S.A.</vt:lpstr>
      <vt:lpstr>TAXO</vt:lpstr>
      <vt:lpstr>Diapositiva 3</vt:lpstr>
      <vt:lpstr>Objetivos específicos</vt:lpstr>
      <vt:lpstr>Descripción de la empresa</vt:lpstr>
      <vt:lpstr>Misión</vt:lpstr>
      <vt:lpstr>Visión</vt:lpstr>
      <vt:lpstr>PLANTEAMIENTO DEL PROBLEMA</vt:lpstr>
      <vt:lpstr>DESCRIPCIÓN DEL PRODUCTO</vt:lpstr>
      <vt:lpstr>PLAN DE MUESTREO</vt:lpstr>
      <vt:lpstr>DEFINICIÓN DE LA POBLACIÓN OBJETIVO</vt:lpstr>
      <vt:lpstr>Tamaño de la muestra</vt:lpstr>
      <vt:lpstr>Resultado de encuesta</vt:lpstr>
      <vt:lpstr>Resultado de encuesta</vt:lpstr>
      <vt:lpstr>Resultado de encuesta</vt:lpstr>
      <vt:lpstr>Resultados de encuestas</vt:lpstr>
      <vt:lpstr>Resultados de encuestas</vt:lpstr>
      <vt:lpstr>Resultado de las encuestas</vt:lpstr>
      <vt:lpstr>Resultado de la encuesta</vt:lpstr>
      <vt:lpstr>Plan de Marketing</vt:lpstr>
      <vt:lpstr>Ciclo de Vida del Producto</vt:lpstr>
      <vt:lpstr>OBJETIVOS DE MERCADOTECNIA</vt:lpstr>
      <vt:lpstr>Análisis ESTRATEGICO   MATRIZ BOSTON CONSULTING GROUP </vt:lpstr>
      <vt:lpstr>MATRIZ  OPORTUNIDADES PRODUCTO-  MERCADO (ANSOFF)</vt:lpstr>
      <vt:lpstr>Análisis F.O.D.A</vt:lpstr>
      <vt:lpstr>MERCADO META </vt:lpstr>
      <vt:lpstr>MICRO - SEGMENTACION </vt:lpstr>
      <vt:lpstr>LAS 5 FUERZAS DE PORTER </vt:lpstr>
      <vt:lpstr>MARKETING MIX </vt:lpstr>
      <vt:lpstr>PUBLICIDAD  -  MERCHANDISING </vt:lpstr>
      <vt:lpstr>ESTUDIO TECNICO </vt:lpstr>
      <vt:lpstr>ESTUDIO TECNICO </vt:lpstr>
      <vt:lpstr>PROCESO DE PRODUCCION </vt:lpstr>
      <vt:lpstr>MATERIALES PARA LA IMPLEMENTACION </vt:lpstr>
      <vt:lpstr>MATERIALES PARA LA IMPLEMENTACION </vt:lpstr>
      <vt:lpstr>MATERIALES PARA LA IMPLEMENTACION </vt:lpstr>
      <vt:lpstr>MATERIALES PARA LA IMPLEMENTACION </vt:lpstr>
      <vt:lpstr>MATERIALES PARA LA IMPLEMENTACION </vt:lpstr>
      <vt:lpstr>MATERIALES PARA LA IMPLEMENTACION </vt:lpstr>
      <vt:lpstr>ESTUDIO FINANCIERO </vt:lpstr>
      <vt:lpstr>ESTUDIO FINANCIERO </vt:lpstr>
      <vt:lpstr>ESTUDIO FINANCIERO </vt:lpstr>
      <vt:lpstr>ESTUDIO FINANCIERO </vt:lpstr>
      <vt:lpstr>ESTUDIO FINANCIERO </vt:lpstr>
      <vt:lpstr>ESTUDIO FINANCIERO </vt:lpstr>
      <vt:lpstr>ESTUDIO FINANCIERO </vt:lpstr>
      <vt:lpstr>ESTUDIO FINANCIERO </vt:lpstr>
      <vt:lpstr>ESTUDIO FINANCIERO </vt:lpstr>
      <vt:lpstr>ESTUDIO FINANCIERO </vt:lpstr>
      <vt:lpstr>ESTUDIO FINANCIERO </vt:lpstr>
      <vt:lpstr>ESTUDIO FINANCIERO </vt:lpstr>
      <vt:lpstr>ESTUDIO FINANCIERO </vt:lpstr>
      <vt:lpstr>ESTUDIO FINANCIERO </vt:lpstr>
      <vt:lpstr>ESTUDIO FINANCIERO </vt:lpstr>
      <vt:lpstr>CONCLUSIONES Y RECOMENDACIONES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FRUSANT S.A.</dc:title>
  <dc:creator>Toshiba</dc:creator>
  <cp:lastModifiedBy>silgivar</cp:lastModifiedBy>
  <cp:revision>90</cp:revision>
  <dcterms:created xsi:type="dcterms:W3CDTF">2009-09-01T18:46:55Z</dcterms:created>
  <dcterms:modified xsi:type="dcterms:W3CDTF">2010-06-30T15:09:23Z</dcterms:modified>
</cp:coreProperties>
</file>