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colors8.xml" ContentType="application/vnd.openxmlformats-officedocument.drawingml.diagramColor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Default Extension="gif" ContentType="image/gif"/>
  <Override PartName="/ppt/notesSlides/notesSlide3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67" r:id="rId5"/>
    <p:sldId id="268" r:id="rId6"/>
    <p:sldId id="273" r:id="rId7"/>
    <p:sldId id="296" r:id="rId8"/>
    <p:sldId id="271" r:id="rId9"/>
    <p:sldId id="298" r:id="rId10"/>
    <p:sldId id="269" r:id="rId11"/>
    <p:sldId id="259" r:id="rId12"/>
    <p:sldId id="260" r:id="rId13"/>
    <p:sldId id="261" r:id="rId14"/>
    <p:sldId id="264" r:id="rId15"/>
    <p:sldId id="262" r:id="rId16"/>
    <p:sldId id="265" r:id="rId17"/>
    <p:sldId id="263" r:id="rId18"/>
    <p:sldId id="266"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80" r:id="rId33"/>
    <p:sldId id="281" r:id="rId34"/>
    <p:sldId id="282" r:id="rId35"/>
    <p:sldId id="299" r:id="rId36"/>
    <p:sldId id="303" r:id="rId37"/>
    <p:sldId id="301" r:id="rId38"/>
    <p:sldId id="302" r:id="rId3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F8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7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5D18D2-5D00-45E5-9C7A-CE43C2D836F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C"/>
        </a:p>
      </dgm:t>
    </dgm:pt>
    <dgm:pt modelId="{7CBEA7B9-EF7A-4837-8185-4E86BA8F9C2F}">
      <dgm:prSet phldrT="[Texto]"/>
      <dgm:spPr>
        <a:solidFill>
          <a:srgbClr val="92D050"/>
        </a:solidFill>
      </dgm:spPr>
      <dgm:t>
        <a:bodyPr/>
        <a:lstStyle/>
        <a:p>
          <a:r>
            <a:rPr lang="es-EC" dirty="0" smtClean="0"/>
            <a:t>VIVIENDA</a:t>
          </a:r>
          <a:endParaRPr lang="es-EC" dirty="0"/>
        </a:p>
      </dgm:t>
    </dgm:pt>
    <dgm:pt modelId="{0249501B-A6D2-48BF-8DBB-E1DD75DABC9C}" type="parTrans" cxnId="{F67925A8-2849-4A70-A77D-52786E071A24}">
      <dgm:prSet/>
      <dgm:spPr/>
      <dgm:t>
        <a:bodyPr/>
        <a:lstStyle/>
        <a:p>
          <a:endParaRPr lang="es-EC"/>
        </a:p>
      </dgm:t>
    </dgm:pt>
    <dgm:pt modelId="{4878A7F8-068A-4D92-BCB4-B5EAF8787617}" type="sibTrans" cxnId="{F67925A8-2849-4A70-A77D-52786E071A24}">
      <dgm:prSet/>
      <dgm:spPr/>
      <dgm:t>
        <a:bodyPr/>
        <a:lstStyle/>
        <a:p>
          <a:endParaRPr lang="es-EC"/>
        </a:p>
      </dgm:t>
    </dgm:pt>
    <dgm:pt modelId="{0E4D8AA2-D1C2-4B16-AD50-1BA298FFB2FB}">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C" sz="2500" dirty="0" smtClean="0"/>
            <a:t>Bien de primera necesidad para los hogares</a:t>
          </a:r>
        </a:p>
        <a:p>
          <a:pPr defTabSz="1466850">
            <a:lnSpc>
              <a:spcPct val="90000"/>
            </a:lnSpc>
            <a:spcBef>
              <a:spcPct val="0"/>
            </a:spcBef>
            <a:spcAft>
              <a:spcPct val="35000"/>
            </a:spcAft>
          </a:pPr>
          <a:endParaRPr lang="es-EC" sz="1600" dirty="0" smtClean="0"/>
        </a:p>
        <a:p>
          <a:endParaRPr lang="es-EC" sz="1600" dirty="0"/>
        </a:p>
      </dgm:t>
    </dgm:pt>
    <dgm:pt modelId="{ACCCE749-5CBD-48B1-950D-1BDBBBB757E3}" type="parTrans" cxnId="{606FC3A2-3FBC-4C36-BD44-213D14E0133C}">
      <dgm:prSet/>
      <dgm:spPr/>
      <dgm:t>
        <a:bodyPr/>
        <a:lstStyle/>
        <a:p>
          <a:endParaRPr lang="es-EC"/>
        </a:p>
      </dgm:t>
    </dgm:pt>
    <dgm:pt modelId="{C01ECF9A-2284-48DA-A853-B5015402ED06}" type="sibTrans" cxnId="{606FC3A2-3FBC-4C36-BD44-213D14E0133C}">
      <dgm:prSet/>
      <dgm:spPr/>
      <dgm:t>
        <a:bodyPr/>
        <a:lstStyle/>
        <a:p>
          <a:endParaRPr lang="es-EC"/>
        </a:p>
      </dgm:t>
    </dgm:pt>
    <dgm:pt modelId="{E6E5B6A2-90F1-4F20-9D1E-44AB6738743B}">
      <dgm:prSet phldrT="[Texto]" custT="1"/>
      <dgm:spPr/>
      <dgm:t>
        <a:bodyPr/>
        <a:lstStyle/>
        <a:p>
          <a:r>
            <a:rPr lang="es-EC" sz="1800" dirty="0" smtClean="0"/>
            <a:t>Activo más importante para los hogares</a:t>
          </a:r>
          <a:endParaRPr lang="es-EC" sz="1800" dirty="0"/>
        </a:p>
      </dgm:t>
    </dgm:pt>
    <dgm:pt modelId="{E319D025-C29B-45DC-AF4F-D36D12540911}" type="parTrans" cxnId="{59FF89B0-8FBD-4D2C-AAE1-79C7C3B377D7}">
      <dgm:prSet/>
      <dgm:spPr/>
      <dgm:t>
        <a:bodyPr/>
        <a:lstStyle/>
        <a:p>
          <a:endParaRPr lang="es-EC"/>
        </a:p>
      </dgm:t>
    </dgm:pt>
    <dgm:pt modelId="{170D3838-BFB3-49EC-A50A-23835E597B20}" type="sibTrans" cxnId="{59FF89B0-8FBD-4D2C-AAE1-79C7C3B377D7}">
      <dgm:prSet/>
      <dgm:spPr/>
      <dgm:t>
        <a:bodyPr/>
        <a:lstStyle/>
        <a:p>
          <a:endParaRPr lang="es-EC"/>
        </a:p>
      </dgm:t>
    </dgm:pt>
    <dgm:pt modelId="{993B5CCC-F60A-4593-858E-48E52613B719}">
      <dgm:prSet phldrT="[Texto]"/>
      <dgm:spPr>
        <a:solidFill>
          <a:schemeClr val="accent6">
            <a:lumMod val="60000"/>
            <a:lumOff val="40000"/>
          </a:schemeClr>
        </a:solidFill>
      </dgm:spPr>
      <dgm:t>
        <a:bodyPr/>
        <a:lstStyle/>
        <a:p>
          <a:r>
            <a:rPr lang="es-EC" b="1" dirty="0" smtClean="0">
              <a:solidFill>
                <a:srgbClr val="0070C0"/>
              </a:solidFill>
            </a:rPr>
            <a:t>MERCADO INMOBILIARIO:</a:t>
          </a:r>
        </a:p>
        <a:p>
          <a:r>
            <a:rPr lang="es-EC" dirty="0" smtClean="0">
              <a:solidFill>
                <a:srgbClr val="0070C0"/>
              </a:solidFill>
            </a:rPr>
            <a:t>Empleo</a:t>
          </a:r>
        </a:p>
        <a:p>
          <a:r>
            <a:rPr lang="es-EC" dirty="0" smtClean="0">
              <a:solidFill>
                <a:srgbClr val="0070C0"/>
              </a:solidFill>
            </a:rPr>
            <a:t>Insumos </a:t>
          </a:r>
        </a:p>
        <a:p>
          <a:r>
            <a:rPr lang="es-EC" dirty="0" smtClean="0">
              <a:solidFill>
                <a:srgbClr val="0070C0"/>
              </a:solidFill>
            </a:rPr>
            <a:t>Otros</a:t>
          </a:r>
          <a:endParaRPr lang="es-EC" dirty="0">
            <a:solidFill>
              <a:srgbClr val="0070C0"/>
            </a:solidFill>
          </a:endParaRPr>
        </a:p>
      </dgm:t>
    </dgm:pt>
    <dgm:pt modelId="{3016C732-58B1-4256-9F6F-C444B6574344}" type="parTrans" cxnId="{AE85C7D6-C11B-405D-AD07-5B798E82B712}">
      <dgm:prSet/>
      <dgm:spPr/>
      <dgm:t>
        <a:bodyPr/>
        <a:lstStyle/>
        <a:p>
          <a:endParaRPr lang="es-EC"/>
        </a:p>
      </dgm:t>
    </dgm:pt>
    <dgm:pt modelId="{4AB62B49-1E61-4BFA-B151-0A08CE8239CF}" type="sibTrans" cxnId="{AE85C7D6-C11B-405D-AD07-5B798E82B712}">
      <dgm:prSet/>
      <dgm:spPr/>
      <dgm:t>
        <a:bodyPr/>
        <a:lstStyle/>
        <a:p>
          <a:endParaRPr lang="es-EC"/>
        </a:p>
      </dgm:t>
    </dgm:pt>
    <dgm:pt modelId="{32B3A1A8-D5E6-4452-9B2E-44B2CC24FC7B}">
      <dgm:prSet phldrT="[Texto]"/>
      <dgm:spPr>
        <a:solidFill>
          <a:schemeClr val="accent6">
            <a:lumMod val="60000"/>
            <a:lumOff val="40000"/>
          </a:schemeClr>
        </a:solidFill>
      </dgm:spPr>
      <dgm:t>
        <a:bodyPr/>
        <a:lstStyle/>
        <a:p>
          <a:pPr defTabSz="1466850">
            <a:lnSpc>
              <a:spcPct val="90000"/>
            </a:lnSpc>
            <a:spcBef>
              <a:spcPct val="0"/>
            </a:spcBef>
            <a:spcAft>
              <a:spcPct val="35000"/>
            </a:spcAft>
          </a:pPr>
          <a:r>
            <a:rPr lang="es-EC" dirty="0" smtClean="0">
              <a:solidFill>
                <a:srgbClr val="0070C0"/>
              </a:solidFill>
            </a:rPr>
            <a:t>Bien económico: Sector Construcción</a:t>
          </a:r>
          <a:endParaRPr lang="es-EC" dirty="0">
            <a:solidFill>
              <a:srgbClr val="0070C0"/>
            </a:solidFill>
          </a:endParaRPr>
        </a:p>
      </dgm:t>
    </dgm:pt>
    <dgm:pt modelId="{388248DB-1FC0-435B-9190-238A9BD06E6B}" type="parTrans" cxnId="{8A3BBB79-2E76-482B-B28D-968BA65262DE}">
      <dgm:prSet/>
      <dgm:spPr/>
      <dgm:t>
        <a:bodyPr/>
        <a:lstStyle/>
        <a:p>
          <a:endParaRPr lang="es-EC"/>
        </a:p>
      </dgm:t>
    </dgm:pt>
    <dgm:pt modelId="{EAE10131-830C-4889-A044-774194548F75}" type="sibTrans" cxnId="{8A3BBB79-2E76-482B-B28D-968BA65262DE}">
      <dgm:prSet/>
      <dgm:spPr/>
      <dgm:t>
        <a:bodyPr/>
        <a:lstStyle/>
        <a:p>
          <a:endParaRPr lang="es-EC"/>
        </a:p>
      </dgm:t>
    </dgm:pt>
    <dgm:pt modelId="{8107EF6A-2469-4CD4-8FD0-DCB3D4A28E29}">
      <dgm:prSet phldrT="[Texto]"/>
      <dgm:spPr>
        <a:solidFill>
          <a:schemeClr val="accent6">
            <a:lumMod val="60000"/>
            <a:lumOff val="40000"/>
          </a:schemeClr>
        </a:solidFill>
      </dgm:spPr>
      <dgm:t>
        <a:bodyPr/>
        <a:lstStyle/>
        <a:p>
          <a:r>
            <a:rPr lang="es-EC" b="1" dirty="0" smtClean="0">
              <a:solidFill>
                <a:srgbClr val="0070C0"/>
              </a:solidFill>
            </a:rPr>
            <a:t>MERCADO FINANCIERO (HIPOTECARIO):</a:t>
          </a:r>
        </a:p>
        <a:p>
          <a:r>
            <a:rPr lang="es-EC" dirty="0" smtClean="0">
              <a:solidFill>
                <a:srgbClr val="0070C0"/>
              </a:solidFill>
            </a:rPr>
            <a:t>Créditos</a:t>
          </a:r>
        </a:p>
        <a:p>
          <a:r>
            <a:rPr lang="es-EC" dirty="0" smtClean="0">
              <a:solidFill>
                <a:srgbClr val="0070C0"/>
              </a:solidFill>
            </a:rPr>
            <a:t>Intereses</a:t>
          </a:r>
        </a:p>
        <a:p>
          <a:r>
            <a:rPr lang="es-EC" dirty="0" smtClean="0">
              <a:solidFill>
                <a:srgbClr val="0070C0"/>
              </a:solidFill>
            </a:rPr>
            <a:t>Otros</a:t>
          </a:r>
          <a:endParaRPr lang="es-EC" dirty="0">
            <a:solidFill>
              <a:srgbClr val="0070C0"/>
            </a:solidFill>
          </a:endParaRPr>
        </a:p>
      </dgm:t>
    </dgm:pt>
    <dgm:pt modelId="{B52200C3-070A-47C7-BD17-8D6236F4B1F5}" type="parTrans" cxnId="{3448A864-4355-4DA2-AAA2-5F5CC761CE03}">
      <dgm:prSet/>
      <dgm:spPr/>
      <dgm:t>
        <a:bodyPr/>
        <a:lstStyle/>
        <a:p>
          <a:endParaRPr lang="es-EC"/>
        </a:p>
      </dgm:t>
    </dgm:pt>
    <dgm:pt modelId="{6B06A2BC-CF9D-44E0-B754-80BF4A311900}" type="sibTrans" cxnId="{3448A864-4355-4DA2-AAA2-5F5CC761CE03}">
      <dgm:prSet/>
      <dgm:spPr/>
      <dgm:t>
        <a:bodyPr/>
        <a:lstStyle/>
        <a:p>
          <a:endParaRPr lang="es-EC"/>
        </a:p>
      </dgm:t>
    </dgm:pt>
    <dgm:pt modelId="{8CD84E35-E9B7-477A-B627-F7A59E4EBF8E}" type="pres">
      <dgm:prSet presAssocID="{F85D18D2-5D00-45E5-9C7A-CE43C2D836FF}" presName="Name0" presStyleCnt="0">
        <dgm:presLayoutVars>
          <dgm:chPref val="1"/>
          <dgm:dir/>
          <dgm:animOne val="branch"/>
          <dgm:animLvl val="lvl"/>
          <dgm:resizeHandles/>
        </dgm:presLayoutVars>
      </dgm:prSet>
      <dgm:spPr/>
      <dgm:t>
        <a:bodyPr/>
        <a:lstStyle/>
        <a:p>
          <a:endParaRPr lang="es-EC"/>
        </a:p>
      </dgm:t>
    </dgm:pt>
    <dgm:pt modelId="{C83E8321-2EC8-42C9-B50C-E4EC7BAE26FD}" type="pres">
      <dgm:prSet presAssocID="{7CBEA7B9-EF7A-4837-8185-4E86BA8F9C2F}" presName="vertOne" presStyleCnt="0"/>
      <dgm:spPr/>
    </dgm:pt>
    <dgm:pt modelId="{60A658D5-B541-47F9-8E50-C84387F5E60E}" type="pres">
      <dgm:prSet presAssocID="{7CBEA7B9-EF7A-4837-8185-4E86BA8F9C2F}" presName="txOne" presStyleLbl="node0" presStyleIdx="0" presStyleCnt="1" custLinFactY="-142639" custLinFactNeighborX="-2825" custLinFactNeighborY="-200000">
        <dgm:presLayoutVars>
          <dgm:chPref val="3"/>
        </dgm:presLayoutVars>
      </dgm:prSet>
      <dgm:spPr/>
      <dgm:t>
        <a:bodyPr/>
        <a:lstStyle/>
        <a:p>
          <a:endParaRPr lang="es-EC"/>
        </a:p>
      </dgm:t>
    </dgm:pt>
    <dgm:pt modelId="{B9042CCA-F688-44A8-AE17-B46554BD2947}" type="pres">
      <dgm:prSet presAssocID="{7CBEA7B9-EF7A-4837-8185-4E86BA8F9C2F}" presName="parTransOne" presStyleCnt="0"/>
      <dgm:spPr/>
    </dgm:pt>
    <dgm:pt modelId="{7F0E2733-D43C-4D03-A358-8BE05C3EFE0E}" type="pres">
      <dgm:prSet presAssocID="{7CBEA7B9-EF7A-4837-8185-4E86BA8F9C2F}" presName="horzOne" presStyleCnt="0"/>
      <dgm:spPr/>
    </dgm:pt>
    <dgm:pt modelId="{908B88E6-81BE-4392-84DC-841AD02FCBCA}" type="pres">
      <dgm:prSet presAssocID="{0E4D8AA2-D1C2-4B16-AD50-1BA298FFB2FB}" presName="vertTwo" presStyleCnt="0"/>
      <dgm:spPr/>
    </dgm:pt>
    <dgm:pt modelId="{F0546607-B39A-4491-9FA7-CE9AED0CD466}" type="pres">
      <dgm:prSet presAssocID="{0E4D8AA2-D1C2-4B16-AD50-1BA298FFB2FB}" presName="txTwo" presStyleLbl="node2" presStyleIdx="0" presStyleCnt="2" custScaleX="88691" custLinFactNeighborX="-22662" custLinFactNeighborY="-31341">
        <dgm:presLayoutVars>
          <dgm:chPref val="3"/>
        </dgm:presLayoutVars>
      </dgm:prSet>
      <dgm:spPr/>
      <dgm:t>
        <a:bodyPr/>
        <a:lstStyle/>
        <a:p>
          <a:endParaRPr lang="es-EC"/>
        </a:p>
      </dgm:t>
    </dgm:pt>
    <dgm:pt modelId="{B7C095AF-780E-4A9B-856D-EE2C1B654E2D}" type="pres">
      <dgm:prSet presAssocID="{0E4D8AA2-D1C2-4B16-AD50-1BA298FFB2FB}" presName="parTransTwo" presStyleCnt="0"/>
      <dgm:spPr/>
    </dgm:pt>
    <dgm:pt modelId="{CCBFD49C-A04E-405F-8B52-1F0FDA8D156A}" type="pres">
      <dgm:prSet presAssocID="{0E4D8AA2-D1C2-4B16-AD50-1BA298FFB2FB}" presName="horzTwo" presStyleCnt="0"/>
      <dgm:spPr/>
    </dgm:pt>
    <dgm:pt modelId="{92D8AD76-8680-4FBA-8C88-35D74A4D07E6}" type="pres">
      <dgm:prSet presAssocID="{E6E5B6A2-90F1-4F20-9D1E-44AB6738743B}" presName="vertThree" presStyleCnt="0"/>
      <dgm:spPr/>
    </dgm:pt>
    <dgm:pt modelId="{F9013D56-DC65-4759-A6EE-7746D2982636}" type="pres">
      <dgm:prSet presAssocID="{E6E5B6A2-90F1-4F20-9D1E-44AB6738743B}" presName="txThree" presStyleLbl="node3" presStyleIdx="0" presStyleCnt="3" custScaleX="237802" custLinFactNeighborX="63747" custLinFactNeighborY="-4084">
        <dgm:presLayoutVars>
          <dgm:chPref val="3"/>
        </dgm:presLayoutVars>
      </dgm:prSet>
      <dgm:spPr/>
      <dgm:t>
        <a:bodyPr/>
        <a:lstStyle/>
        <a:p>
          <a:endParaRPr lang="es-EC"/>
        </a:p>
      </dgm:t>
    </dgm:pt>
    <dgm:pt modelId="{940563BD-BC4D-4FD0-9791-240DF3C80F44}" type="pres">
      <dgm:prSet presAssocID="{E6E5B6A2-90F1-4F20-9D1E-44AB6738743B}" presName="horzThree" presStyleCnt="0"/>
      <dgm:spPr/>
    </dgm:pt>
    <dgm:pt modelId="{7448F1E6-7536-4A7E-9266-31D030E25119}" type="pres">
      <dgm:prSet presAssocID="{170D3838-BFB3-49EC-A50A-23835E597B20}" presName="sibSpaceThree" presStyleCnt="0"/>
      <dgm:spPr/>
    </dgm:pt>
    <dgm:pt modelId="{20F180D1-8782-454A-A7BC-091579715B29}" type="pres">
      <dgm:prSet presAssocID="{993B5CCC-F60A-4593-858E-48E52613B719}" presName="vertThree" presStyleCnt="0"/>
      <dgm:spPr/>
    </dgm:pt>
    <dgm:pt modelId="{AA909492-229C-41CF-A3ED-7BF92EE137A1}" type="pres">
      <dgm:prSet presAssocID="{993B5CCC-F60A-4593-858E-48E52613B719}" presName="txThree" presStyleLbl="node3" presStyleIdx="1" presStyleCnt="3" custScaleX="153940" custLinFactX="100000" custLinFactNeighborX="104137" custLinFactNeighborY="-4084">
        <dgm:presLayoutVars>
          <dgm:chPref val="3"/>
        </dgm:presLayoutVars>
      </dgm:prSet>
      <dgm:spPr/>
      <dgm:t>
        <a:bodyPr/>
        <a:lstStyle/>
        <a:p>
          <a:endParaRPr lang="es-EC"/>
        </a:p>
      </dgm:t>
    </dgm:pt>
    <dgm:pt modelId="{B278E130-55F7-43D1-984E-34498E505D39}" type="pres">
      <dgm:prSet presAssocID="{993B5CCC-F60A-4593-858E-48E52613B719}" presName="horzThree" presStyleCnt="0"/>
      <dgm:spPr/>
    </dgm:pt>
    <dgm:pt modelId="{28425300-EA1E-4503-8A68-737C4261E32D}" type="pres">
      <dgm:prSet presAssocID="{C01ECF9A-2284-48DA-A853-B5015402ED06}" presName="sibSpaceTwo" presStyleCnt="0"/>
      <dgm:spPr/>
    </dgm:pt>
    <dgm:pt modelId="{6F9B02FA-C9F4-4A06-9C11-2CE6E8D2077B}" type="pres">
      <dgm:prSet presAssocID="{32B3A1A8-D5E6-4452-9B2E-44B2CC24FC7B}" presName="vertTwo" presStyleCnt="0"/>
      <dgm:spPr/>
    </dgm:pt>
    <dgm:pt modelId="{B588F386-ABE8-40D1-BE33-DC788C93FC8C}" type="pres">
      <dgm:prSet presAssocID="{32B3A1A8-D5E6-4452-9B2E-44B2CC24FC7B}" presName="txTwo" presStyleLbl="node2" presStyleIdx="1" presStyleCnt="2" custScaleX="298564">
        <dgm:presLayoutVars>
          <dgm:chPref val="3"/>
        </dgm:presLayoutVars>
      </dgm:prSet>
      <dgm:spPr/>
      <dgm:t>
        <a:bodyPr/>
        <a:lstStyle/>
        <a:p>
          <a:endParaRPr lang="es-EC"/>
        </a:p>
      </dgm:t>
    </dgm:pt>
    <dgm:pt modelId="{5B0EFE5B-C383-4FC2-B33D-2AF7A389EEAE}" type="pres">
      <dgm:prSet presAssocID="{32B3A1A8-D5E6-4452-9B2E-44B2CC24FC7B}" presName="parTransTwo" presStyleCnt="0"/>
      <dgm:spPr/>
    </dgm:pt>
    <dgm:pt modelId="{C494E9B9-B640-487A-B86C-FE0E22A5555E}" type="pres">
      <dgm:prSet presAssocID="{32B3A1A8-D5E6-4452-9B2E-44B2CC24FC7B}" presName="horzTwo" presStyleCnt="0"/>
      <dgm:spPr/>
    </dgm:pt>
    <dgm:pt modelId="{57EA16F6-EF9C-43EC-95BD-8ACD67169CEC}" type="pres">
      <dgm:prSet presAssocID="{8107EF6A-2469-4CD4-8FD0-DCB3D4A28E29}" presName="vertThree" presStyleCnt="0"/>
      <dgm:spPr/>
    </dgm:pt>
    <dgm:pt modelId="{21BBAC6E-74AC-4D80-AA33-83D8F3B33A6C}" type="pres">
      <dgm:prSet presAssocID="{8107EF6A-2469-4CD4-8FD0-DCB3D4A28E29}" presName="txThree" presStyleLbl="node3" presStyleIdx="2" presStyleCnt="3" custScaleX="151345" custLinFactNeighborX="86343" custLinFactNeighborY="-4084">
        <dgm:presLayoutVars>
          <dgm:chPref val="3"/>
        </dgm:presLayoutVars>
      </dgm:prSet>
      <dgm:spPr/>
      <dgm:t>
        <a:bodyPr/>
        <a:lstStyle/>
        <a:p>
          <a:endParaRPr lang="es-EC"/>
        </a:p>
      </dgm:t>
    </dgm:pt>
    <dgm:pt modelId="{52EF1A78-46A5-4AB8-95BE-B25A0B32BD52}" type="pres">
      <dgm:prSet presAssocID="{8107EF6A-2469-4CD4-8FD0-DCB3D4A28E29}" presName="horzThree" presStyleCnt="0"/>
      <dgm:spPr/>
    </dgm:pt>
  </dgm:ptLst>
  <dgm:cxnLst>
    <dgm:cxn modelId="{AE85C7D6-C11B-405D-AD07-5B798E82B712}" srcId="{0E4D8AA2-D1C2-4B16-AD50-1BA298FFB2FB}" destId="{993B5CCC-F60A-4593-858E-48E52613B719}" srcOrd="1" destOrd="0" parTransId="{3016C732-58B1-4256-9F6F-C444B6574344}" sibTransId="{4AB62B49-1E61-4BFA-B151-0A08CE8239CF}"/>
    <dgm:cxn modelId="{F67925A8-2849-4A70-A77D-52786E071A24}" srcId="{F85D18D2-5D00-45E5-9C7A-CE43C2D836FF}" destId="{7CBEA7B9-EF7A-4837-8185-4E86BA8F9C2F}" srcOrd="0" destOrd="0" parTransId="{0249501B-A6D2-48BF-8DBB-E1DD75DABC9C}" sibTransId="{4878A7F8-068A-4D92-BCB4-B5EAF8787617}"/>
    <dgm:cxn modelId="{6F17AE3A-9FC4-452F-B27C-0901428A8A9C}" type="presOf" srcId="{7CBEA7B9-EF7A-4837-8185-4E86BA8F9C2F}" destId="{60A658D5-B541-47F9-8E50-C84387F5E60E}" srcOrd="0" destOrd="0" presId="urn:microsoft.com/office/officeart/2005/8/layout/hierarchy4"/>
    <dgm:cxn modelId="{3448A864-4355-4DA2-AAA2-5F5CC761CE03}" srcId="{32B3A1A8-D5E6-4452-9B2E-44B2CC24FC7B}" destId="{8107EF6A-2469-4CD4-8FD0-DCB3D4A28E29}" srcOrd="0" destOrd="0" parTransId="{B52200C3-070A-47C7-BD17-8D6236F4B1F5}" sibTransId="{6B06A2BC-CF9D-44E0-B754-80BF4A311900}"/>
    <dgm:cxn modelId="{8A3BBB79-2E76-482B-B28D-968BA65262DE}" srcId="{7CBEA7B9-EF7A-4837-8185-4E86BA8F9C2F}" destId="{32B3A1A8-D5E6-4452-9B2E-44B2CC24FC7B}" srcOrd="1" destOrd="0" parTransId="{388248DB-1FC0-435B-9190-238A9BD06E6B}" sibTransId="{EAE10131-830C-4889-A044-774194548F75}"/>
    <dgm:cxn modelId="{59FF89B0-8FBD-4D2C-AAE1-79C7C3B377D7}" srcId="{0E4D8AA2-D1C2-4B16-AD50-1BA298FFB2FB}" destId="{E6E5B6A2-90F1-4F20-9D1E-44AB6738743B}" srcOrd="0" destOrd="0" parTransId="{E319D025-C29B-45DC-AF4F-D36D12540911}" sibTransId="{170D3838-BFB3-49EC-A50A-23835E597B20}"/>
    <dgm:cxn modelId="{CCC9039E-BF29-4648-9A30-28AD407949CA}" type="presOf" srcId="{F85D18D2-5D00-45E5-9C7A-CE43C2D836FF}" destId="{8CD84E35-E9B7-477A-B627-F7A59E4EBF8E}" srcOrd="0" destOrd="0" presId="urn:microsoft.com/office/officeart/2005/8/layout/hierarchy4"/>
    <dgm:cxn modelId="{5B220CF9-B166-44A7-A95E-A99347BDFB6C}" type="presOf" srcId="{32B3A1A8-D5E6-4452-9B2E-44B2CC24FC7B}" destId="{B588F386-ABE8-40D1-BE33-DC788C93FC8C}" srcOrd="0" destOrd="0" presId="urn:microsoft.com/office/officeart/2005/8/layout/hierarchy4"/>
    <dgm:cxn modelId="{DF106C35-0604-4AFE-B28F-3EADE52AA94B}" type="presOf" srcId="{8107EF6A-2469-4CD4-8FD0-DCB3D4A28E29}" destId="{21BBAC6E-74AC-4D80-AA33-83D8F3B33A6C}" srcOrd="0" destOrd="0" presId="urn:microsoft.com/office/officeart/2005/8/layout/hierarchy4"/>
    <dgm:cxn modelId="{606FC3A2-3FBC-4C36-BD44-213D14E0133C}" srcId="{7CBEA7B9-EF7A-4837-8185-4E86BA8F9C2F}" destId="{0E4D8AA2-D1C2-4B16-AD50-1BA298FFB2FB}" srcOrd="0" destOrd="0" parTransId="{ACCCE749-5CBD-48B1-950D-1BDBBBB757E3}" sibTransId="{C01ECF9A-2284-48DA-A853-B5015402ED06}"/>
    <dgm:cxn modelId="{AE1BB361-5CEC-492A-9B3C-4AA1263E8CF7}" type="presOf" srcId="{0E4D8AA2-D1C2-4B16-AD50-1BA298FFB2FB}" destId="{F0546607-B39A-4491-9FA7-CE9AED0CD466}" srcOrd="0" destOrd="0" presId="urn:microsoft.com/office/officeart/2005/8/layout/hierarchy4"/>
    <dgm:cxn modelId="{D3B3949C-0C68-4F40-83AF-2C87D1298B78}" type="presOf" srcId="{993B5CCC-F60A-4593-858E-48E52613B719}" destId="{AA909492-229C-41CF-A3ED-7BF92EE137A1}" srcOrd="0" destOrd="0" presId="urn:microsoft.com/office/officeart/2005/8/layout/hierarchy4"/>
    <dgm:cxn modelId="{FA40747A-6314-40F0-B559-184DE4A6EA6E}" type="presOf" srcId="{E6E5B6A2-90F1-4F20-9D1E-44AB6738743B}" destId="{F9013D56-DC65-4759-A6EE-7746D2982636}" srcOrd="0" destOrd="0" presId="urn:microsoft.com/office/officeart/2005/8/layout/hierarchy4"/>
    <dgm:cxn modelId="{EB83A418-B143-46C8-B23B-29BDDD97B0F7}" type="presParOf" srcId="{8CD84E35-E9B7-477A-B627-F7A59E4EBF8E}" destId="{C83E8321-2EC8-42C9-B50C-E4EC7BAE26FD}" srcOrd="0" destOrd="0" presId="urn:microsoft.com/office/officeart/2005/8/layout/hierarchy4"/>
    <dgm:cxn modelId="{2B14C8F8-DF60-4F38-BC86-77802AD0F618}" type="presParOf" srcId="{C83E8321-2EC8-42C9-B50C-E4EC7BAE26FD}" destId="{60A658D5-B541-47F9-8E50-C84387F5E60E}" srcOrd="0" destOrd="0" presId="urn:microsoft.com/office/officeart/2005/8/layout/hierarchy4"/>
    <dgm:cxn modelId="{5623D7A1-5EDE-4BBC-B7EE-30D901DA03A6}" type="presParOf" srcId="{C83E8321-2EC8-42C9-B50C-E4EC7BAE26FD}" destId="{B9042CCA-F688-44A8-AE17-B46554BD2947}" srcOrd="1" destOrd="0" presId="urn:microsoft.com/office/officeart/2005/8/layout/hierarchy4"/>
    <dgm:cxn modelId="{6EDC72EC-1E36-4568-80EE-360FA5EEB88D}" type="presParOf" srcId="{C83E8321-2EC8-42C9-B50C-E4EC7BAE26FD}" destId="{7F0E2733-D43C-4D03-A358-8BE05C3EFE0E}" srcOrd="2" destOrd="0" presId="urn:microsoft.com/office/officeart/2005/8/layout/hierarchy4"/>
    <dgm:cxn modelId="{A88F7C7A-8168-4997-8259-06E7A24984CE}" type="presParOf" srcId="{7F0E2733-D43C-4D03-A358-8BE05C3EFE0E}" destId="{908B88E6-81BE-4392-84DC-841AD02FCBCA}" srcOrd="0" destOrd="0" presId="urn:microsoft.com/office/officeart/2005/8/layout/hierarchy4"/>
    <dgm:cxn modelId="{53711E82-54FB-4B7F-89EF-9B6E844A17FF}" type="presParOf" srcId="{908B88E6-81BE-4392-84DC-841AD02FCBCA}" destId="{F0546607-B39A-4491-9FA7-CE9AED0CD466}" srcOrd="0" destOrd="0" presId="urn:microsoft.com/office/officeart/2005/8/layout/hierarchy4"/>
    <dgm:cxn modelId="{FA8555EE-3427-470C-BA7B-AD49DEFCADFB}" type="presParOf" srcId="{908B88E6-81BE-4392-84DC-841AD02FCBCA}" destId="{B7C095AF-780E-4A9B-856D-EE2C1B654E2D}" srcOrd="1" destOrd="0" presId="urn:microsoft.com/office/officeart/2005/8/layout/hierarchy4"/>
    <dgm:cxn modelId="{7F9F3C12-99F7-4E46-BFD3-4E81CB8B95CF}" type="presParOf" srcId="{908B88E6-81BE-4392-84DC-841AD02FCBCA}" destId="{CCBFD49C-A04E-405F-8B52-1F0FDA8D156A}" srcOrd="2" destOrd="0" presId="urn:microsoft.com/office/officeart/2005/8/layout/hierarchy4"/>
    <dgm:cxn modelId="{5C65D49F-E71D-4E27-8A24-A5CE29DC070D}" type="presParOf" srcId="{CCBFD49C-A04E-405F-8B52-1F0FDA8D156A}" destId="{92D8AD76-8680-4FBA-8C88-35D74A4D07E6}" srcOrd="0" destOrd="0" presId="urn:microsoft.com/office/officeart/2005/8/layout/hierarchy4"/>
    <dgm:cxn modelId="{74BF4D62-4D81-4BC9-B9CA-9E3EC5049EC0}" type="presParOf" srcId="{92D8AD76-8680-4FBA-8C88-35D74A4D07E6}" destId="{F9013D56-DC65-4759-A6EE-7746D2982636}" srcOrd="0" destOrd="0" presId="urn:microsoft.com/office/officeart/2005/8/layout/hierarchy4"/>
    <dgm:cxn modelId="{6C80A720-B577-4A04-BD56-6DBC0C2F4A14}" type="presParOf" srcId="{92D8AD76-8680-4FBA-8C88-35D74A4D07E6}" destId="{940563BD-BC4D-4FD0-9791-240DF3C80F44}" srcOrd="1" destOrd="0" presId="urn:microsoft.com/office/officeart/2005/8/layout/hierarchy4"/>
    <dgm:cxn modelId="{015E05DA-62A9-412B-B3BB-6AA01AA7F6D3}" type="presParOf" srcId="{CCBFD49C-A04E-405F-8B52-1F0FDA8D156A}" destId="{7448F1E6-7536-4A7E-9266-31D030E25119}" srcOrd="1" destOrd="0" presId="urn:microsoft.com/office/officeart/2005/8/layout/hierarchy4"/>
    <dgm:cxn modelId="{58C06AC1-38FA-4E0F-8274-A567C80DDFD8}" type="presParOf" srcId="{CCBFD49C-A04E-405F-8B52-1F0FDA8D156A}" destId="{20F180D1-8782-454A-A7BC-091579715B29}" srcOrd="2" destOrd="0" presId="urn:microsoft.com/office/officeart/2005/8/layout/hierarchy4"/>
    <dgm:cxn modelId="{E588EC1E-0402-4BB2-80E8-033129F240A3}" type="presParOf" srcId="{20F180D1-8782-454A-A7BC-091579715B29}" destId="{AA909492-229C-41CF-A3ED-7BF92EE137A1}" srcOrd="0" destOrd="0" presId="urn:microsoft.com/office/officeart/2005/8/layout/hierarchy4"/>
    <dgm:cxn modelId="{7CDA9E80-598D-48D1-A25A-28253CF03F37}" type="presParOf" srcId="{20F180D1-8782-454A-A7BC-091579715B29}" destId="{B278E130-55F7-43D1-984E-34498E505D39}" srcOrd="1" destOrd="0" presId="urn:microsoft.com/office/officeart/2005/8/layout/hierarchy4"/>
    <dgm:cxn modelId="{4DF48D88-B736-46E3-887A-57E60EA4C908}" type="presParOf" srcId="{7F0E2733-D43C-4D03-A358-8BE05C3EFE0E}" destId="{28425300-EA1E-4503-8A68-737C4261E32D}" srcOrd="1" destOrd="0" presId="urn:microsoft.com/office/officeart/2005/8/layout/hierarchy4"/>
    <dgm:cxn modelId="{C165C839-9AE2-4323-BE38-5BF1450BEF49}" type="presParOf" srcId="{7F0E2733-D43C-4D03-A358-8BE05C3EFE0E}" destId="{6F9B02FA-C9F4-4A06-9C11-2CE6E8D2077B}" srcOrd="2" destOrd="0" presId="urn:microsoft.com/office/officeart/2005/8/layout/hierarchy4"/>
    <dgm:cxn modelId="{FC959680-EBB0-4C6F-8D15-72DB151EB84C}" type="presParOf" srcId="{6F9B02FA-C9F4-4A06-9C11-2CE6E8D2077B}" destId="{B588F386-ABE8-40D1-BE33-DC788C93FC8C}" srcOrd="0" destOrd="0" presId="urn:microsoft.com/office/officeart/2005/8/layout/hierarchy4"/>
    <dgm:cxn modelId="{3CD615F0-2BB1-4A49-946B-C238FD8F878E}" type="presParOf" srcId="{6F9B02FA-C9F4-4A06-9C11-2CE6E8D2077B}" destId="{5B0EFE5B-C383-4FC2-B33D-2AF7A389EEAE}" srcOrd="1" destOrd="0" presId="urn:microsoft.com/office/officeart/2005/8/layout/hierarchy4"/>
    <dgm:cxn modelId="{CA48ED26-C29B-491C-ADA2-E2F8C8D67628}" type="presParOf" srcId="{6F9B02FA-C9F4-4A06-9C11-2CE6E8D2077B}" destId="{C494E9B9-B640-487A-B86C-FE0E22A5555E}" srcOrd="2" destOrd="0" presId="urn:microsoft.com/office/officeart/2005/8/layout/hierarchy4"/>
    <dgm:cxn modelId="{A3D5B165-975E-4F60-A0F5-D49E0CB500C3}" type="presParOf" srcId="{C494E9B9-B640-487A-B86C-FE0E22A5555E}" destId="{57EA16F6-EF9C-43EC-95BD-8ACD67169CEC}" srcOrd="0" destOrd="0" presId="urn:microsoft.com/office/officeart/2005/8/layout/hierarchy4"/>
    <dgm:cxn modelId="{732E3682-C686-4DFC-8C79-57CFDECF6230}" type="presParOf" srcId="{57EA16F6-EF9C-43EC-95BD-8ACD67169CEC}" destId="{21BBAC6E-74AC-4D80-AA33-83D8F3B33A6C}" srcOrd="0" destOrd="0" presId="urn:microsoft.com/office/officeart/2005/8/layout/hierarchy4"/>
    <dgm:cxn modelId="{7C0F8341-C1D0-4BDD-A89A-313FA00A96D9}" type="presParOf" srcId="{57EA16F6-EF9C-43EC-95BD-8ACD67169CEC}" destId="{52EF1A78-46A5-4AB8-95BE-B25A0B32BD52}"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7E589D-51D8-4DCD-AA0A-1CE373D3BE33}"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s-MX"/>
        </a:p>
      </dgm:t>
    </dgm:pt>
    <dgm:pt modelId="{3D937DB9-BF16-41C2-9401-5A1ACA6068F9}">
      <dgm:prSet phldrT="[Texto]" custT="1"/>
      <dgm:spPr/>
      <dgm:t>
        <a:bodyPr/>
        <a:lstStyle/>
        <a:p>
          <a:r>
            <a:rPr lang="es-MX" sz="1000" dirty="0" smtClean="0"/>
            <a:t>1996</a:t>
          </a:r>
          <a:endParaRPr lang="es-MX" sz="1000" dirty="0"/>
        </a:p>
      </dgm:t>
    </dgm:pt>
    <dgm:pt modelId="{7EF3E7E5-F5D7-4BA4-B850-A7602D06D683}" type="parTrans" cxnId="{62616B19-E311-4044-BA13-8DC976DFEC39}">
      <dgm:prSet/>
      <dgm:spPr/>
      <dgm:t>
        <a:bodyPr/>
        <a:lstStyle/>
        <a:p>
          <a:endParaRPr lang="es-MX"/>
        </a:p>
      </dgm:t>
    </dgm:pt>
    <dgm:pt modelId="{2A68C061-3F3B-4548-A59F-90BAC352AAF8}" type="sibTrans" cxnId="{62616B19-E311-4044-BA13-8DC976DFEC39}">
      <dgm:prSet/>
      <dgm:spPr/>
      <dgm:t>
        <a:bodyPr/>
        <a:lstStyle/>
        <a:p>
          <a:endParaRPr lang="es-MX"/>
        </a:p>
      </dgm:t>
    </dgm:pt>
    <dgm:pt modelId="{9202EC86-A629-46DA-A16F-E4D4D170E75C}">
      <dgm:prSet phldrT="[Texto]" custT="1"/>
      <dgm:spPr/>
      <dgm:t>
        <a:bodyPr/>
        <a:lstStyle/>
        <a:p>
          <a:r>
            <a:rPr lang="es-ES" sz="1200" dirty="0" smtClean="0"/>
            <a:t>Frecia Plaza : Costo/Beneficio del plan Mucho Lote del municipio Guayaquil, el cual concluye que existe un ahorro positivo para la ciudad cuando se invierte en grupos vulnerables </a:t>
          </a:r>
          <a:r>
            <a:rPr lang="es-ES" sz="1200" dirty="0" smtClean="0"/>
            <a:t>porque los COSTOS </a:t>
          </a:r>
          <a:r>
            <a:rPr lang="es-ES" sz="1200" dirty="0" smtClean="0"/>
            <a:t>EVITADOS </a:t>
          </a:r>
          <a:r>
            <a:rPr lang="es-ES" sz="1200" dirty="0" smtClean="0"/>
            <a:t>son </a:t>
          </a:r>
          <a:r>
            <a:rPr lang="es-ES" sz="1200" dirty="0" smtClean="0"/>
            <a:t>menores.</a:t>
          </a:r>
          <a:endParaRPr lang="es-MX" sz="1200" dirty="0"/>
        </a:p>
      </dgm:t>
    </dgm:pt>
    <dgm:pt modelId="{AB190FD4-0EF0-45CA-8E3B-608CFF0523AB}" type="parTrans" cxnId="{87503DB7-4F4B-4450-90F9-6E954ACBCB2C}">
      <dgm:prSet/>
      <dgm:spPr/>
      <dgm:t>
        <a:bodyPr/>
        <a:lstStyle/>
        <a:p>
          <a:endParaRPr lang="es-MX"/>
        </a:p>
      </dgm:t>
    </dgm:pt>
    <dgm:pt modelId="{9454F607-8232-4BB6-9582-EC3868B43109}" type="sibTrans" cxnId="{87503DB7-4F4B-4450-90F9-6E954ACBCB2C}">
      <dgm:prSet/>
      <dgm:spPr/>
      <dgm:t>
        <a:bodyPr/>
        <a:lstStyle/>
        <a:p>
          <a:endParaRPr lang="es-MX"/>
        </a:p>
      </dgm:t>
    </dgm:pt>
    <dgm:pt modelId="{FD6E0B27-280D-4ECC-8AC8-C084A6A2CC6F}">
      <dgm:prSet phldrT="[Texto]" custT="1"/>
      <dgm:spPr/>
      <dgm:t>
        <a:bodyPr/>
        <a:lstStyle/>
        <a:p>
          <a:r>
            <a:rPr lang="es-MX" sz="1000" dirty="0" smtClean="0"/>
            <a:t>2005</a:t>
          </a:r>
          <a:endParaRPr lang="es-MX" sz="1000" dirty="0"/>
        </a:p>
      </dgm:t>
    </dgm:pt>
    <dgm:pt modelId="{A7D17A42-B622-429C-B8F3-83E7BAEB64FD}" type="parTrans" cxnId="{2CB5F60D-9B62-422B-B2E3-24FD2DEB1EEA}">
      <dgm:prSet/>
      <dgm:spPr/>
      <dgm:t>
        <a:bodyPr/>
        <a:lstStyle/>
        <a:p>
          <a:endParaRPr lang="es-MX"/>
        </a:p>
      </dgm:t>
    </dgm:pt>
    <dgm:pt modelId="{B6E648A8-8836-4139-96D1-90A6AC163486}" type="sibTrans" cxnId="{2CB5F60D-9B62-422B-B2E3-24FD2DEB1EEA}">
      <dgm:prSet/>
      <dgm:spPr/>
      <dgm:t>
        <a:bodyPr/>
        <a:lstStyle/>
        <a:p>
          <a:endParaRPr lang="es-MX"/>
        </a:p>
      </dgm:t>
    </dgm:pt>
    <dgm:pt modelId="{91867EF4-11B5-46E0-BF7C-47D561558EFE}">
      <dgm:prSet phldrT="[Texto]" custT="1"/>
      <dgm:spPr/>
      <dgm:t>
        <a:bodyPr/>
        <a:lstStyle/>
        <a:p>
          <a:r>
            <a:rPr lang="es-ES" sz="1200" dirty="0" smtClean="0"/>
            <a:t>Romero-Villavicencio: Determina los precios de la vivienda a través de precios hedónicos</a:t>
          </a:r>
          <a:r>
            <a:rPr lang="es-ES" sz="1200" dirty="0" smtClean="0"/>
            <a:t>.(Precios implícitos para c/x y descomponer la contribución de c/ característica en el Precio final. </a:t>
          </a:r>
          <a:endParaRPr lang="es-MX" sz="1200" dirty="0"/>
        </a:p>
      </dgm:t>
    </dgm:pt>
    <dgm:pt modelId="{3746CCD4-16FD-433D-9719-E1D7B1E3ED24}" type="parTrans" cxnId="{A4ED056A-E2F4-4682-8456-5156F812D46F}">
      <dgm:prSet/>
      <dgm:spPr/>
      <dgm:t>
        <a:bodyPr/>
        <a:lstStyle/>
        <a:p>
          <a:endParaRPr lang="es-MX"/>
        </a:p>
      </dgm:t>
    </dgm:pt>
    <dgm:pt modelId="{5721DA20-BFF9-4235-85F1-F7801F7FE745}" type="sibTrans" cxnId="{A4ED056A-E2F4-4682-8456-5156F812D46F}">
      <dgm:prSet/>
      <dgm:spPr/>
      <dgm:t>
        <a:bodyPr/>
        <a:lstStyle/>
        <a:p>
          <a:endParaRPr lang="es-MX"/>
        </a:p>
      </dgm:t>
    </dgm:pt>
    <dgm:pt modelId="{B1DB78E9-8E0D-4664-B9F2-E756540EAF64}">
      <dgm:prSet phldrT="[Texto]" custT="1"/>
      <dgm:spPr/>
      <dgm:t>
        <a:bodyPr/>
        <a:lstStyle/>
        <a:p>
          <a:r>
            <a:rPr lang="es-MX" sz="1000" dirty="0" smtClean="0"/>
            <a:t>1972</a:t>
          </a:r>
        </a:p>
        <a:p>
          <a:r>
            <a:rPr lang="es-MX" sz="1000" dirty="0" smtClean="0"/>
            <a:t>1977</a:t>
          </a:r>
          <a:endParaRPr lang="es-MX" sz="1000" dirty="0"/>
        </a:p>
      </dgm:t>
    </dgm:pt>
    <dgm:pt modelId="{A99058C5-4B90-43DA-A0B2-F010AF5234CD}" type="parTrans" cxnId="{E3A285A6-2E88-4395-A562-D5ACF5359995}">
      <dgm:prSet/>
      <dgm:spPr/>
      <dgm:t>
        <a:bodyPr/>
        <a:lstStyle/>
        <a:p>
          <a:endParaRPr lang="es-MX"/>
        </a:p>
      </dgm:t>
    </dgm:pt>
    <dgm:pt modelId="{A9C6AC1F-F93B-4828-8940-8E673EB8167E}" type="sibTrans" cxnId="{E3A285A6-2E88-4395-A562-D5ACF5359995}">
      <dgm:prSet/>
      <dgm:spPr/>
      <dgm:t>
        <a:bodyPr/>
        <a:lstStyle/>
        <a:p>
          <a:endParaRPr lang="es-MX"/>
        </a:p>
      </dgm:t>
    </dgm:pt>
    <dgm:pt modelId="{0FFFF9FF-0FDB-4E6F-91D2-AB0899B4A57C}">
      <dgm:prSet phldrT="[Texto]" custT="1"/>
      <dgm:spPr/>
      <dgm:t>
        <a:bodyPr/>
        <a:lstStyle/>
        <a:p>
          <a:r>
            <a:rPr lang="es-ES" sz="1200" dirty="0" smtClean="0"/>
            <a:t>Kain Quigley y Li: Se refieren a las características sociodemográficas  y económicas que influyen al momento de alquilar o comprar una casa.</a:t>
          </a:r>
          <a:endParaRPr lang="es-MX" sz="1200" dirty="0"/>
        </a:p>
      </dgm:t>
    </dgm:pt>
    <dgm:pt modelId="{0CEF8642-9669-403C-8BCC-618CD6EA1E23}" type="parTrans" cxnId="{78E10985-ED9D-4451-B89E-07B4BB8F6FBF}">
      <dgm:prSet/>
      <dgm:spPr/>
      <dgm:t>
        <a:bodyPr/>
        <a:lstStyle/>
        <a:p>
          <a:endParaRPr lang="es-MX"/>
        </a:p>
      </dgm:t>
    </dgm:pt>
    <dgm:pt modelId="{EC1338CD-3B56-4BA3-BAB3-38AB99C22640}" type="sibTrans" cxnId="{78E10985-ED9D-4451-B89E-07B4BB8F6FBF}">
      <dgm:prSet/>
      <dgm:spPr/>
      <dgm:t>
        <a:bodyPr/>
        <a:lstStyle/>
        <a:p>
          <a:endParaRPr lang="es-MX"/>
        </a:p>
      </dgm:t>
    </dgm:pt>
    <dgm:pt modelId="{5E5D6152-E919-4602-8562-73FB43B0356D}">
      <dgm:prSet custT="1"/>
      <dgm:spPr/>
      <dgm:t>
        <a:bodyPr/>
        <a:lstStyle/>
        <a:p>
          <a:r>
            <a:rPr lang="es-MX" sz="1000" dirty="0" smtClean="0"/>
            <a:t>1997</a:t>
          </a:r>
          <a:endParaRPr lang="es-MX" sz="1000" dirty="0"/>
        </a:p>
      </dgm:t>
    </dgm:pt>
    <dgm:pt modelId="{B9DE9730-4F97-4D65-8A15-729A5A2B7832}" type="parTrans" cxnId="{4A11FB1A-CF21-4922-8270-A34026CE32C3}">
      <dgm:prSet/>
      <dgm:spPr/>
      <dgm:t>
        <a:bodyPr/>
        <a:lstStyle/>
        <a:p>
          <a:endParaRPr lang="es-MX"/>
        </a:p>
      </dgm:t>
    </dgm:pt>
    <dgm:pt modelId="{EB0F0881-8936-41EA-BA60-54B0EC2502BD}" type="sibTrans" cxnId="{4A11FB1A-CF21-4922-8270-A34026CE32C3}">
      <dgm:prSet/>
      <dgm:spPr/>
      <dgm:t>
        <a:bodyPr/>
        <a:lstStyle/>
        <a:p>
          <a:endParaRPr lang="es-MX"/>
        </a:p>
      </dgm:t>
    </dgm:pt>
    <dgm:pt modelId="{618E4805-EC3F-40C6-92AF-79AE2444BA57}">
      <dgm:prSet custT="1"/>
      <dgm:spPr/>
      <dgm:t>
        <a:bodyPr/>
        <a:lstStyle/>
        <a:p>
          <a:r>
            <a:rPr lang="es-ES" sz="1000" dirty="0" smtClean="0"/>
            <a:t> </a:t>
          </a:r>
          <a:r>
            <a:rPr lang="es-ES" sz="1200" dirty="0" smtClean="0"/>
            <a:t>Colom y  Molés: Estudian el comportamiento de la demanda de vivienda de los hogares españoles para dos aspectos simultáneamente, régimen de tenencia y tipo de edificio.</a:t>
          </a:r>
          <a:endParaRPr lang="es-MX" sz="1200" dirty="0"/>
        </a:p>
      </dgm:t>
    </dgm:pt>
    <dgm:pt modelId="{7DBCF099-2383-431F-95AA-9843F817E027}" type="parTrans" cxnId="{37B3DC7A-B1C6-4573-A0D3-DEB941BDC96A}">
      <dgm:prSet/>
      <dgm:spPr/>
      <dgm:t>
        <a:bodyPr/>
        <a:lstStyle/>
        <a:p>
          <a:endParaRPr lang="es-MX"/>
        </a:p>
      </dgm:t>
    </dgm:pt>
    <dgm:pt modelId="{F060861B-CC13-4816-9285-7D045ED0ADCC}" type="sibTrans" cxnId="{37B3DC7A-B1C6-4573-A0D3-DEB941BDC96A}">
      <dgm:prSet/>
      <dgm:spPr/>
      <dgm:t>
        <a:bodyPr/>
        <a:lstStyle/>
        <a:p>
          <a:endParaRPr lang="es-MX"/>
        </a:p>
      </dgm:t>
    </dgm:pt>
    <dgm:pt modelId="{741F9991-A2BC-4AA1-A35F-0B3063089EC4}">
      <dgm:prSet custT="1"/>
      <dgm:spPr/>
      <dgm:t>
        <a:bodyPr/>
        <a:lstStyle/>
        <a:p>
          <a:r>
            <a:rPr lang="es-MX" sz="1000" dirty="0" smtClean="0"/>
            <a:t>2009</a:t>
          </a:r>
          <a:endParaRPr lang="es-MX" sz="1000" dirty="0"/>
        </a:p>
      </dgm:t>
    </dgm:pt>
    <dgm:pt modelId="{4F3C502D-8B49-42D8-BB2B-1EE52C1F6D56}" type="parTrans" cxnId="{4BBF6730-0595-40C3-A824-3EBC2C68A94E}">
      <dgm:prSet/>
      <dgm:spPr/>
      <dgm:t>
        <a:bodyPr/>
        <a:lstStyle/>
        <a:p>
          <a:endParaRPr lang="es-MX"/>
        </a:p>
      </dgm:t>
    </dgm:pt>
    <dgm:pt modelId="{5D6803F5-49D5-457B-8AB4-3029E41A963A}" type="sibTrans" cxnId="{4BBF6730-0595-40C3-A824-3EBC2C68A94E}">
      <dgm:prSet/>
      <dgm:spPr/>
      <dgm:t>
        <a:bodyPr/>
        <a:lstStyle/>
        <a:p>
          <a:endParaRPr lang="es-MX"/>
        </a:p>
      </dgm:t>
    </dgm:pt>
    <dgm:pt modelId="{66EA738A-A9CD-4C77-AC84-6444696167C6}">
      <dgm:prSet/>
      <dgm:spPr/>
      <dgm:t>
        <a:bodyPr/>
        <a:lstStyle/>
        <a:p>
          <a:r>
            <a:rPr lang="es-ES" dirty="0" smtClean="0"/>
            <a:t>Ma. Elena Acosta: Analiza en uno de sus capítulos la urbanización, la demografía, los ingresos, el financiamiento, la institucionalidad y el  marco legal como factores que influyen en el acceso a la vivienda en el Ecuador. </a:t>
          </a:r>
          <a:endParaRPr lang="es-MX" dirty="0"/>
        </a:p>
      </dgm:t>
    </dgm:pt>
    <dgm:pt modelId="{E2F46822-4210-41AE-AA33-2746651CD6E7}" type="parTrans" cxnId="{134D0634-E1DA-4923-8683-5A149E4DBD74}">
      <dgm:prSet/>
      <dgm:spPr/>
      <dgm:t>
        <a:bodyPr/>
        <a:lstStyle/>
        <a:p>
          <a:endParaRPr lang="es-MX"/>
        </a:p>
      </dgm:t>
    </dgm:pt>
    <dgm:pt modelId="{1BC35E3C-EDEF-456B-B3B5-1E36C5EB62A2}" type="sibTrans" cxnId="{134D0634-E1DA-4923-8683-5A149E4DBD74}">
      <dgm:prSet/>
      <dgm:spPr/>
      <dgm:t>
        <a:bodyPr/>
        <a:lstStyle/>
        <a:p>
          <a:endParaRPr lang="es-MX"/>
        </a:p>
      </dgm:t>
    </dgm:pt>
    <dgm:pt modelId="{1320EDB9-12CF-4BB3-A20B-23BA21850EC8}">
      <dgm:prSet custT="1"/>
      <dgm:spPr/>
      <dgm:t>
        <a:bodyPr/>
        <a:lstStyle/>
        <a:p>
          <a:r>
            <a:rPr lang="es-MX" sz="1000" dirty="0" smtClean="0"/>
            <a:t>2004</a:t>
          </a:r>
          <a:endParaRPr lang="es-MX" sz="1000" dirty="0"/>
        </a:p>
      </dgm:t>
    </dgm:pt>
    <dgm:pt modelId="{DC7EE08E-4211-4809-B448-947781FDFBFA}" type="parTrans" cxnId="{79EA269A-FDEE-421F-AC1E-66BD785706CD}">
      <dgm:prSet/>
      <dgm:spPr/>
      <dgm:t>
        <a:bodyPr/>
        <a:lstStyle/>
        <a:p>
          <a:endParaRPr lang="es-MX"/>
        </a:p>
      </dgm:t>
    </dgm:pt>
    <dgm:pt modelId="{7F1C6B1C-9CF8-4BF4-B060-265ED1B53270}" type="sibTrans" cxnId="{79EA269A-FDEE-421F-AC1E-66BD785706CD}">
      <dgm:prSet/>
      <dgm:spPr/>
      <dgm:t>
        <a:bodyPr/>
        <a:lstStyle/>
        <a:p>
          <a:endParaRPr lang="es-MX"/>
        </a:p>
      </dgm:t>
    </dgm:pt>
    <dgm:pt modelId="{8AD27A4B-F6E7-4FFA-BA17-FDE58DFC4724}">
      <dgm:prSet/>
      <dgm:spPr/>
      <dgm:t>
        <a:bodyPr/>
        <a:lstStyle/>
        <a:p>
          <a:r>
            <a:rPr lang="es-ES" dirty="0" smtClean="0"/>
            <a:t>Bilbao C.  Determinación de la demanda de características de vivienda. Aplicación para los principales municipios asturianos. </a:t>
          </a:r>
          <a:r>
            <a:rPr lang="es-ES" b="1" i="1" dirty="0" smtClean="0"/>
            <a:t>DOCUMENTO GUÍA DE TESIS</a:t>
          </a:r>
          <a:endParaRPr lang="es-MX" b="1" i="1" dirty="0"/>
        </a:p>
      </dgm:t>
    </dgm:pt>
    <dgm:pt modelId="{C3B35CEE-B0FC-47DB-A494-5DA5807369FB}" type="parTrans" cxnId="{02E12B99-C42C-4134-B4BD-46DFA8F9E911}">
      <dgm:prSet/>
      <dgm:spPr/>
      <dgm:t>
        <a:bodyPr/>
        <a:lstStyle/>
        <a:p>
          <a:endParaRPr lang="es-MX"/>
        </a:p>
      </dgm:t>
    </dgm:pt>
    <dgm:pt modelId="{95588DDA-D174-4F8D-8EC7-3C1D5308CC0A}" type="sibTrans" cxnId="{02E12B99-C42C-4134-B4BD-46DFA8F9E911}">
      <dgm:prSet/>
      <dgm:spPr/>
      <dgm:t>
        <a:bodyPr/>
        <a:lstStyle/>
        <a:p>
          <a:endParaRPr lang="es-MX"/>
        </a:p>
      </dgm:t>
    </dgm:pt>
    <dgm:pt modelId="{01EBCD5F-137B-47B2-AC00-9F193D6C663E}">
      <dgm:prSet phldrT="[Texto]" custT="1"/>
      <dgm:spPr/>
      <dgm:t>
        <a:bodyPr/>
        <a:lstStyle/>
        <a:p>
          <a:r>
            <a:rPr lang="es-ES" sz="1200" dirty="0" smtClean="0"/>
            <a:t>Moscoso </a:t>
          </a:r>
          <a:r>
            <a:rPr lang="es-ES" sz="1200" dirty="0" err="1" smtClean="0"/>
            <a:t>Villao</a:t>
          </a:r>
          <a:r>
            <a:rPr lang="es-ES" sz="1200" dirty="0" smtClean="0"/>
            <a:t>: Titularización de la Cartera Hipotecaria de la Vivienda que genera liquidez, posee garantías y capital de trabajo que servirá para financiar la demanda de vivienda.</a:t>
          </a:r>
          <a:endParaRPr lang="es-MX" sz="1200" dirty="0"/>
        </a:p>
      </dgm:t>
    </dgm:pt>
    <dgm:pt modelId="{581EECD1-48DC-458F-8C64-FE338BF7CB19}" type="parTrans" cxnId="{75865A88-A5EA-40B6-9AC5-130A6022131E}">
      <dgm:prSet/>
      <dgm:spPr/>
    </dgm:pt>
    <dgm:pt modelId="{36854393-A99B-4231-99BE-B40149BF1BE3}" type="sibTrans" cxnId="{75865A88-A5EA-40B6-9AC5-130A6022131E}">
      <dgm:prSet/>
      <dgm:spPr/>
    </dgm:pt>
    <dgm:pt modelId="{47F01B45-42F7-43D0-B481-C4F362D08FAC}" type="pres">
      <dgm:prSet presAssocID="{767E589D-51D8-4DCD-AA0A-1CE373D3BE33}" presName="linearFlow" presStyleCnt="0">
        <dgm:presLayoutVars>
          <dgm:dir/>
          <dgm:animLvl val="lvl"/>
          <dgm:resizeHandles val="exact"/>
        </dgm:presLayoutVars>
      </dgm:prSet>
      <dgm:spPr/>
      <dgm:t>
        <a:bodyPr/>
        <a:lstStyle/>
        <a:p>
          <a:endParaRPr lang="es-MX"/>
        </a:p>
      </dgm:t>
    </dgm:pt>
    <dgm:pt modelId="{47A25037-C5BC-4A0E-8D82-F654DC1A8850}" type="pres">
      <dgm:prSet presAssocID="{3D937DB9-BF16-41C2-9401-5A1ACA6068F9}" presName="composite" presStyleCnt="0"/>
      <dgm:spPr/>
      <dgm:t>
        <a:bodyPr/>
        <a:lstStyle/>
        <a:p>
          <a:endParaRPr lang="es-MX"/>
        </a:p>
      </dgm:t>
    </dgm:pt>
    <dgm:pt modelId="{6FD540FA-EEE9-40FD-98F7-B78A05B1ABED}" type="pres">
      <dgm:prSet presAssocID="{3D937DB9-BF16-41C2-9401-5A1ACA6068F9}" presName="parentText" presStyleLbl="alignNode1" presStyleIdx="0" presStyleCnt="6">
        <dgm:presLayoutVars>
          <dgm:chMax val="1"/>
          <dgm:bulletEnabled val="1"/>
        </dgm:presLayoutVars>
      </dgm:prSet>
      <dgm:spPr/>
      <dgm:t>
        <a:bodyPr/>
        <a:lstStyle/>
        <a:p>
          <a:endParaRPr lang="es-MX"/>
        </a:p>
      </dgm:t>
    </dgm:pt>
    <dgm:pt modelId="{09F1AB11-DC44-4F7E-9DF4-EFB64CF3A4E7}" type="pres">
      <dgm:prSet presAssocID="{3D937DB9-BF16-41C2-9401-5A1ACA6068F9}" presName="descendantText" presStyleLbl="alignAcc1" presStyleIdx="0" presStyleCnt="6" custLinFactNeighborX="-142" custLinFactNeighborY="-458">
        <dgm:presLayoutVars>
          <dgm:bulletEnabled val="1"/>
        </dgm:presLayoutVars>
      </dgm:prSet>
      <dgm:spPr/>
      <dgm:t>
        <a:bodyPr/>
        <a:lstStyle/>
        <a:p>
          <a:endParaRPr lang="es-MX"/>
        </a:p>
      </dgm:t>
    </dgm:pt>
    <dgm:pt modelId="{BB386845-A273-4E02-91AE-8FCA72E0CC8C}" type="pres">
      <dgm:prSet presAssocID="{2A68C061-3F3B-4548-A59F-90BAC352AAF8}" presName="sp" presStyleCnt="0"/>
      <dgm:spPr/>
      <dgm:t>
        <a:bodyPr/>
        <a:lstStyle/>
        <a:p>
          <a:endParaRPr lang="es-MX"/>
        </a:p>
      </dgm:t>
    </dgm:pt>
    <dgm:pt modelId="{9A81C4C1-BDB7-4263-85C6-D2AFB576419B}" type="pres">
      <dgm:prSet presAssocID="{FD6E0B27-280D-4ECC-8AC8-C084A6A2CC6F}" presName="composite" presStyleCnt="0"/>
      <dgm:spPr/>
      <dgm:t>
        <a:bodyPr/>
        <a:lstStyle/>
        <a:p>
          <a:endParaRPr lang="es-MX"/>
        </a:p>
      </dgm:t>
    </dgm:pt>
    <dgm:pt modelId="{D85B456D-368E-4DBE-969A-261E66A70174}" type="pres">
      <dgm:prSet presAssocID="{FD6E0B27-280D-4ECC-8AC8-C084A6A2CC6F}" presName="parentText" presStyleLbl="alignNode1" presStyleIdx="1" presStyleCnt="6">
        <dgm:presLayoutVars>
          <dgm:chMax val="1"/>
          <dgm:bulletEnabled val="1"/>
        </dgm:presLayoutVars>
      </dgm:prSet>
      <dgm:spPr/>
      <dgm:t>
        <a:bodyPr/>
        <a:lstStyle/>
        <a:p>
          <a:endParaRPr lang="es-MX"/>
        </a:p>
      </dgm:t>
    </dgm:pt>
    <dgm:pt modelId="{C8EF85B2-BFB2-495A-993E-56589C5B2C02}" type="pres">
      <dgm:prSet presAssocID="{FD6E0B27-280D-4ECC-8AC8-C084A6A2CC6F}" presName="descendantText" presStyleLbl="alignAcc1" presStyleIdx="1" presStyleCnt="6" custScaleX="99566" custScaleY="121905" custLinFactNeighborX="-134" custLinFactNeighborY="-4138">
        <dgm:presLayoutVars>
          <dgm:bulletEnabled val="1"/>
        </dgm:presLayoutVars>
      </dgm:prSet>
      <dgm:spPr/>
      <dgm:t>
        <a:bodyPr/>
        <a:lstStyle/>
        <a:p>
          <a:endParaRPr lang="es-MX"/>
        </a:p>
      </dgm:t>
    </dgm:pt>
    <dgm:pt modelId="{11E48A66-AE9F-4033-8F8B-63F9569ABCB6}" type="pres">
      <dgm:prSet presAssocID="{B6E648A8-8836-4139-96D1-90A6AC163486}" presName="sp" presStyleCnt="0"/>
      <dgm:spPr/>
      <dgm:t>
        <a:bodyPr/>
        <a:lstStyle/>
        <a:p>
          <a:endParaRPr lang="es-MX"/>
        </a:p>
      </dgm:t>
    </dgm:pt>
    <dgm:pt modelId="{25AFCA2C-3A15-4154-82F9-CAC1ECE4148D}" type="pres">
      <dgm:prSet presAssocID="{741F9991-A2BC-4AA1-A35F-0B3063089EC4}" presName="composite" presStyleCnt="0"/>
      <dgm:spPr/>
      <dgm:t>
        <a:bodyPr/>
        <a:lstStyle/>
        <a:p>
          <a:endParaRPr lang="es-MX"/>
        </a:p>
      </dgm:t>
    </dgm:pt>
    <dgm:pt modelId="{3CB68DBD-9FFA-4433-B107-35DC13CFB213}" type="pres">
      <dgm:prSet presAssocID="{741F9991-A2BC-4AA1-A35F-0B3063089EC4}" presName="parentText" presStyleLbl="alignNode1" presStyleIdx="2" presStyleCnt="6">
        <dgm:presLayoutVars>
          <dgm:chMax val="1"/>
          <dgm:bulletEnabled val="1"/>
        </dgm:presLayoutVars>
      </dgm:prSet>
      <dgm:spPr/>
      <dgm:t>
        <a:bodyPr/>
        <a:lstStyle/>
        <a:p>
          <a:endParaRPr lang="es-MX"/>
        </a:p>
      </dgm:t>
    </dgm:pt>
    <dgm:pt modelId="{88B133F6-7012-4438-8230-766170FBE53C}" type="pres">
      <dgm:prSet presAssocID="{741F9991-A2BC-4AA1-A35F-0B3063089EC4}" presName="descendantText" presStyleLbl="alignAcc1" presStyleIdx="2" presStyleCnt="6">
        <dgm:presLayoutVars>
          <dgm:bulletEnabled val="1"/>
        </dgm:presLayoutVars>
      </dgm:prSet>
      <dgm:spPr/>
      <dgm:t>
        <a:bodyPr/>
        <a:lstStyle/>
        <a:p>
          <a:endParaRPr lang="es-MX"/>
        </a:p>
      </dgm:t>
    </dgm:pt>
    <dgm:pt modelId="{E78BF49D-074B-4F68-A840-4AE346C69D3A}" type="pres">
      <dgm:prSet presAssocID="{5D6803F5-49D5-457B-8AB4-3029E41A963A}" presName="sp" presStyleCnt="0"/>
      <dgm:spPr/>
      <dgm:t>
        <a:bodyPr/>
        <a:lstStyle/>
        <a:p>
          <a:endParaRPr lang="es-MX"/>
        </a:p>
      </dgm:t>
    </dgm:pt>
    <dgm:pt modelId="{392510C7-5410-4274-9FAD-9DF4633C5A1B}" type="pres">
      <dgm:prSet presAssocID="{B1DB78E9-8E0D-4664-B9F2-E756540EAF64}" presName="composite" presStyleCnt="0"/>
      <dgm:spPr/>
      <dgm:t>
        <a:bodyPr/>
        <a:lstStyle/>
        <a:p>
          <a:endParaRPr lang="es-MX"/>
        </a:p>
      </dgm:t>
    </dgm:pt>
    <dgm:pt modelId="{B72555D9-3459-4F1B-B2C8-25D5529F902C}" type="pres">
      <dgm:prSet presAssocID="{B1DB78E9-8E0D-4664-B9F2-E756540EAF64}" presName="parentText" presStyleLbl="alignNode1" presStyleIdx="3" presStyleCnt="6">
        <dgm:presLayoutVars>
          <dgm:chMax val="1"/>
          <dgm:bulletEnabled val="1"/>
        </dgm:presLayoutVars>
      </dgm:prSet>
      <dgm:spPr/>
      <dgm:t>
        <a:bodyPr/>
        <a:lstStyle/>
        <a:p>
          <a:endParaRPr lang="es-MX"/>
        </a:p>
      </dgm:t>
    </dgm:pt>
    <dgm:pt modelId="{55CC6449-959C-4BAE-B589-94C1166713AA}" type="pres">
      <dgm:prSet presAssocID="{B1DB78E9-8E0D-4664-B9F2-E756540EAF64}" presName="descendantText" presStyleLbl="alignAcc1" presStyleIdx="3" presStyleCnt="6">
        <dgm:presLayoutVars>
          <dgm:bulletEnabled val="1"/>
        </dgm:presLayoutVars>
      </dgm:prSet>
      <dgm:spPr/>
      <dgm:t>
        <a:bodyPr/>
        <a:lstStyle/>
        <a:p>
          <a:endParaRPr lang="es-MX"/>
        </a:p>
      </dgm:t>
    </dgm:pt>
    <dgm:pt modelId="{91DFBE2A-29AB-4D57-92AF-67AFA003DC2D}" type="pres">
      <dgm:prSet presAssocID="{A9C6AC1F-F93B-4828-8940-8E673EB8167E}" presName="sp" presStyleCnt="0"/>
      <dgm:spPr/>
      <dgm:t>
        <a:bodyPr/>
        <a:lstStyle/>
        <a:p>
          <a:endParaRPr lang="es-MX"/>
        </a:p>
      </dgm:t>
    </dgm:pt>
    <dgm:pt modelId="{0202ECD5-A3BD-4E96-A4FF-B9BA1208D597}" type="pres">
      <dgm:prSet presAssocID="{5E5D6152-E919-4602-8562-73FB43B0356D}" presName="composite" presStyleCnt="0"/>
      <dgm:spPr/>
      <dgm:t>
        <a:bodyPr/>
        <a:lstStyle/>
        <a:p>
          <a:endParaRPr lang="es-MX"/>
        </a:p>
      </dgm:t>
    </dgm:pt>
    <dgm:pt modelId="{C564D68C-8AC4-47C0-A975-1D0B01CBB016}" type="pres">
      <dgm:prSet presAssocID="{5E5D6152-E919-4602-8562-73FB43B0356D}" presName="parentText" presStyleLbl="alignNode1" presStyleIdx="4" presStyleCnt="6">
        <dgm:presLayoutVars>
          <dgm:chMax val="1"/>
          <dgm:bulletEnabled val="1"/>
        </dgm:presLayoutVars>
      </dgm:prSet>
      <dgm:spPr/>
      <dgm:t>
        <a:bodyPr/>
        <a:lstStyle/>
        <a:p>
          <a:endParaRPr lang="es-MX"/>
        </a:p>
      </dgm:t>
    </dgm:pt>
    <dgm:pt modelId="{5B03361C-35D2-4D6F-8F3F-A1880EB6EC3E}" type="pres">
      <dgm:prSet presAssocID="{5E5D6152-E919-4602-8562-73FB43B0356D}" presName="descendantText" presStyleLbl="alignAcc1" presStyleIdx="4" presStyleCnt="6">
        <dgm:presLayoutVars>
          <dgm:bulletEnabled val="1"/>
        </dgm:presLayoutVars>
      </dgm:prSet>
      <dgm:spPr/>
      <dgm:t>
        <a:bodyPr/>
        <a:lstStyle/>
        <a:p>
          <a:endParaRPr lang="es-MX"/>
        </a:p>
      </dgm:t>
    </dgm:pt>
    <dgm:pt modelId="{E0FF0918-6DCE-4A0D-A02D-CA4770A1E2AE}" type="pres">
      <dgm:prSet presAssocID="{EB0F0881-8936-41EA-BA60-54B0EC2502BD}" presName="sp" presStyleCnt="0"/>
      <dgm:spPr/>
      <dgm:t>
        <a:bodyPr/>
        <a:lstStyle/>
        <a:p>
          <a:endParaRPr lang="es-MX"/>
        </a:p>
      </dgm:t>
    </dgm:pt>
    <dgm:pt modelId="{681137C8-60A4-42C5-90B5-2460FB128D81}" type="pres">
      <dgm:prSet presAssocID="{1320EDB9-12CF-4BB3-A20B-23BA21850EC8}" presName="composite" presStyleCnt="0"/>
      <dgm:spPr/>
      <dgm:t>
        <a:bodyPr/>
        <a:lstStyle/>
        <a:p>
          <a:endParaRPr lang="es-MX"/>
        </a:p>
      </dgm:t>
    </dgm:pt>
    <dgm:pt modelId="{20DE43DA-FEB2-47E2-BE64-E566BC1438AE}" type="pres">
      <dgm:prSet presAssocID="{1320EDB9-12CF-4BB3-A20B-23BA21850EC8}" presName="parentText" presStyleLbl="alignNode1" presStyleIdx="5" presStyleCnt="6">
        <dgm:presLayoutVars>
          <dgm:chMax val="1"/>
          <dgm:bulletEnabled val="1"/>
        </dgm:presLayoutVars>
      </dgm:prSet>
      <dgm:spPr/>
      <dgm:t>
        <a:bodyPr/>
        <a:lstStyle/>
        <a:p>
          <a:endParaRPr lang="es-MX"/>
        </a:p>
      </dgm:t>
    </dgm:pt>
    <dgm:pt modelId="{2B57878F-FB63-4BD5-969F-BCD5F0BAA8B8}" type="pres">
      <dgm:prSet presAssocID="{1320EDB9-12CF-4BB3-A20B-23BA21850EC8}" presName="descendantText" presStyleLbl="alignAcc1" presStyleIdx="5" presStyleCnt="6">
        <dgm:presLayoutVars>
          <dgm:bulletEnabled val="1"/>
        </dgm:presLayoutVars>
      </dgm:prSet>
      <dgm:spPr/>
      <dgm:t>
        <a:bodyPr/>
        <a:lstStyle/>
        <a:p>
          <a:endParaRPr lang="es-MX"/>
        </a:p>
      </dgm:t>
    </dgm:pt>
  </dgm:ptLst>
  <dgm:cxnLst>
    <dgm:cxn modelId="{4BBF6730-0595-40C3-A824-3EBC2C68A94E}" srcId="{767E589D-51D8-4DCD-AA0A-1CE373D3BE33}" destId="{741F9991-A2BC-4AA1-A35F-0B3063089EC4}" srcOrd="2" destOrd="0" parTransId="{4F3C502D-8B49-42D8-BB2B-1EE52C1F6D56}" sibTransId="{5D6803F5-49D5-457B-8AB4-3029E41A963A}"/>
    <dgm:cxn modelId="{53176F53-88CD-4D9A-BA75-602236D2DF41}" type="presOf" srcId="{9202EC86-A629-46DA-A16F-E4D4D170E75C}" destId="{09F1AB11-DC44-4F7E-9DF4-EFB64CF3A4E7}" srcOrd="0" destOrd="0" presId="urn:microsoft.com/office/officeart/2005/8/layout/chevron2"/>
    <dgm:cxn modelId="{134D0634-E1DA-4923-8683-5A149E4DBD74}" srcId="{741F9991-A2BC-4AA1-A35F-0B3063089EC4}" destId="{66EA738A-A9CD-4C77-AC84-6444696167C6}" srcOrd="0" destOrd="0" parTransId="{E2F46822-4210-41AE-AA33-2746651CD6E7}" sibTransId="{1BC35E3C-EDEF-456B-B3B5-1E36C5EB62A2}"/>
    <dgm:cxn modelId="{87503DB7-4F4B-4450-90F9-6E954ACBCB2C}" srcId="{3D937DB9-BF16-41C2-9401-5A1ACA6068F9}" destId="{9202EC86-A629-46DA-A16F-E4D4D170E75C}" srcOrd="0" destOrd="0" parTransId="{AB190FD4-0EF0-45CA-8E3B-608CFF0523AB}" sibTransId="{9454F607-8232-4BB6-9582-EC3868B43109}"/>
    <dgm:cxn modelId="{85E91A01-3078-45F2-8D18-6D5DCA1FC137}" type="presOf" srcId="{767E589D-51D8-4DCD-AA0A-1CE373D3BE33}" destId="{47F01B45-42F7-43D0-B481-C4F362D08FAC}" srcOrd="0" destOrd="0" presId="urn:microsoft.com/office/officeart/2005/8/layout/chevron2"/>
    <dgm:cxn modelId="{9B7AD11F-1B6D-495A-A278-E82D70676D12}" type="presOf" srcId="{FD6E0B27-280D-4ECC-8AC8-C084A6A2CC6F}" destId="{D85B456D-368E-4DBE-969A-261E66A70174}" srcOrd="0" destOrd="0" presId="urn:microsoft.com/office/officeart/2005/8/layout/chevron2"/>
    <dgm:cxn modelId="{63FD9C99-ABC2-4648-9372-710BCAFA54B9}" type="presOf" srcId="{0FFFF9FF-0FDB-4E6F-91D2-AB0899B4A57C}" destId="{55CC6449-959C-4BAE-B589-94C1166713AA}" srcOrd="0" destOrd="0" presId="urn:microsoft.com/office/officeart/2005/8/layout/chevron2"/>
    <dgm:cxn modelId="{62616B19-E311-4044-BA13-8DC976DFEC39}" srcId="{767E589D-51D8-4DCD-AA0A-1CE373D3BE33}" destId="{3D937DB9-BF16-41C2-9401-5A1ACA6068F9}" srcOrd="0" destOrd="0" parTransId="{7EF3E7E5-F5D7-4BA4-B850-A7602D06D683}" sibTransId="{2A68C061-3F3B-4548-A59F-90BAC352AAF8}"/>
    <dgm:cxn modelId="{687BFF55-4A3E-4E73-B8EF-B6A7529C7127}" type="presOf" srcId="{8AD27A4B-F6E7-4FFA-BA17-FDE58DFC4724}" destId="{2B57878F-FB63-4BD5-969F-BCD5F0BAA8B8}" srcOrd="0" destOrd="0" presId="urn:microsoft.com/office/officeart/2005/8/layout/chevron2"/>
    <dgm:cxn modelId="{A4ED056A-E2F4-4682-8456-5156F812D46F}" srcId="{FD6E0B27-280D-4ECC-8AC8-C084A6A2CC6F}" destId="{91867EF4-11B5-46E0-BF7C-47D561558EFE}" srcOrd="0" destOrd="0" parTransId="{3746CCD4-16FD-433D-9719-E1D7B1E3ED24}" sibTransId="{5721DA20-BFF9-4235-85F1-F7801F7FE745}"/>
    <dgm:cxn modelId="{042ACC88-64FD-493B-BC58-441535858600}" type="presOf" srcId="{01EBCD5F-137B-47B2-AC00-9F193D6C663E}" destId="{C8EF85B2-BFB2-495A-993E-56589C5B2C02}" srcOrd="0" destOrd="1" presId="urn:microsoft.com/office/officeart/2005/8/layout/chevron2"/>
    <dgm:cxn modelId="{D93FE968-44CD-4839-B17B-5C5D71401020}" type="presOf" srcId="{66EA738A-A9CD-4C77-AC84-6444696167C6}" destId="{88B133F6-7012-4438-8230-766170FBE53C}" srcOrd="0" destOrd="0" presId="urn:microsoft.com/office/officeart/2005/8/layout/chevron2"/>
    <dgm:cxn modelId="{CA8E23BD-1B4A-4C71-B1B0-1488A48ED0B0}" type="presOf" srcId="{1320EDB9-12CF-4BB3-A20B-23BA21850EC8}" destId="{20DE43DA-FEB2-47E2-BE64-E566BC1438AE}" srcOrd="0" destOrd="0" presId="urn:microsoft.com/office/officeart/2005/8/layout/chevron2"/>
    <dgm:cxn modelId="{4A11FB1A-CF21-4922-8270-A34026CE32C3}" srcId="{767E589D-51D8-4DCD-AA0A-1CE373D3BE33}" destId="{5E5D6152-E919-4602-8562-73FB43B0356D}" srcOrd="4" destOrd="0" parTransId="{B9DE9730-4F97-4D65-8A15-729A5A2B7832}" sibTransId="{EB0F0881-8936-41EA-BA60-54B0EC2502BD}"/>
    <dgm:cxn modelId="{75865A88-A5EA-40B6-9AC5-130A6022131E}" srcId="{FD6E0B27-280D-4ECC-8AC8-C084A6A2CC6F}" destId="{01EBCD5F-137B-47B2-AC00-9F193D6C663E}" srcOrd="1" destOrd="0" parTransId="{581EECD1-48DC-458F-8C64-FE338BF7CB19}" sibTransId="{36854393-A99B-4231-99BE-B40149BF1BE3}"/>
    <dgm:cxn modelId="{79EA269A-FDEE-421F-AC1E-66BD785706CD}" srcId="{767E589D-51D8-4DCD-AA0A-1CE373D3BE33}" destId="{1320EDB9-12CF-4BB3-A20B-23BA21850EC8}" srcOrd="5" destOrd="0" parTransId="{DC7EE08E-4211-4809-B448-947781FDFBFA}" sibTransId="{7F1C6B1C-9CF8-4BF4-B060-265ED1B53270}"/>
    <dgm:cxn modelId="{AD660DBB-A959-4061-BA23-1234BF2BCD86}" type="presOf" srcId="{3D937DB9-BF16-41C2-9401-5A1ACA6068F9}" destId="{6FD540FA-EEE9-40FD-98F7-B78A05B1ABED}" srcOrd="0" destOrd="0" presId="urn:microsoft.com/office/officeart/2005/8/layout/chevron2"/>
    <dgm:cxn modelId="{AD7B866A-2FC5-41EF-B4B5-14101409D0B9}" type="presOf" srcId="{91867EF4-11B5-46E0-BF7C-47D561558EFE}" destId="{C8EF85B2-BFB2-495A-993E-56589C5B2C02}" srcOrd="0" destOrd="0" presId="urn:microsoft.com/office/officeart/2005/8/layout/chevron2"/>
    <dgm:cxn modelId="{02E12B99-C42C-4134-B4BD-46DFA8F9E911}" srcId="{1320EDB9-12CF-4BB3-A20B-23BA21850EC8}" destId="{8AD27A4B-F6E7-4FFA-BA17-FDE58DFC4724}" srcOrd="0" destOrd="0" parTransId="{C3B35CEE-B0FC-47DB-A494-5DA5807369FB}" sibTransId="{95588DDA-D174-4F8D-8EC7-3C1D5308CC0A}"/>
    <dgm:cxn modelId="{C667874B-C739-45CD-BA21-43FC58A8A3B0}" type="presOf" srcId="{618E4805-EC3F-40C6-92AF-79AE2444BA57}" destId="{5B03361C-35D2-4D6F-8F3F-A1880EB6EC3E}" srcOrd="0" destOrd="0" presId="urn:microsoft.com/office/officeart/2005/8/layout/chevron2"/>
    <dgm:cxn modelId="{37B3DC7A-B1C6-4573-A0D3-DEB941BDC96A}" srcId="{5E5D6152-E919-4602-8562-73FB43B0356D}" destId="{618E4805-EC3F-40C6-92AF-79AE2444BA57}" srcOrd="0" destOrd="0" parTransId="{7DBCF099-2383-431F-95AA-9843F817E027}" sibTransId="{F060861B-CC13-4816-9285-7D045ED0ADCC}"/>
    <dgm:cxn modelId="{2CB5F60D-9B62-422B-B2E3-24FD2DEB1EEA}" srcId="{767E589D-51D8-4DCD-AA0A-1CE373D3BE33}" destId="{FD6E0B27-280D-4ECC-8AC8-C084A6A2CC6F}" srcOrd="1" destOrd="0" parTransId="{A7D17A42-B622-429C-B8F3-83E7BAEB64FD}" sibTransId="{B6E648A8-8836-4139-96D1-90A6AC163486}"/>
    <dgm:cxn modelId="{E3A285A6-2E88-4395-A562-D5ACF5359995}" srcId="{767E589D-51D8-4DCD-AA0A-1CE373D3BE33}" destId="{B1DB78E9-8E0D-4664-B9F2-E756540EAF64}" srcOrd="3" destOrd="0" parTransId="{A99058C5-4B90-43DA-A0B2-F010AF5234CD}" sibTransId="{A9C6AC1F-F93B-4828-8940-8E673EB8167E}"/>
    <dgm:cxn modelId="{78E10985-ED9D-4451-B89E-07B4BB8F6FBF}" srcId="{B1DB78E9-8E0D-4664-B9F2-E756540EAF64}" destId="{0FFFF9FF-0FDB-4E6F-91D2-AB0899B4A57C}" srcOrd="0" destOrd="0" parTransId="{0CEF8642-9669-403C-8BCC-618CD6EA1E23}" sibTransId="{EC1338CD-3B56-4BA3-BAB3-38AB99C22640}"/>
    <dgm:cxn modelId="{24E69D3D-BD4B-424F-8B2A-C3D78EF8888F}" type="presOf" srcId="{B1DB78E9-8E0D-4664-B9F2-E756540EAF64}" destId="{B72555D9-3459-4F1B-B2C8-25D5529F902C}" srcOrd="0" destOrd="0" presId="urn:microsoft.com/office/officeart/2005/8/layout/chevron2"/>
    <dgm:cxn modelId="{A96ECE42-97C4-4D33-8C6B-B648A4C7A188}" type="presOf" srcId="{741F9991-A2BC-4AA1-A35F-0B3063089EC4}" destId="{3CB68DBD-9FFA-4433-B107-35DC13CFB213}" srcOrd="0" destOrd="0" presId="urn:microsoft.com/office/officeart/2005/8/layout/chevron2"/>
    <dgm:cxn modelId="{267D4AAA-D752-4D89-AB0D-AEE81E8AD35D}" type="presOf" srcId="{5E5D6152-E919-4602-8562-73FB43B0356D}" destId="{C564D68C-8AC4-47C0-A975-1D0B01CBB016}" srcOrd="0" destOrd="0" presId="urn:microsoft.com/office/officeart/2005/8/layout/chevron2"/>
    <dgm:cxn modelId="{4A773134-EB9E-42AD-9FEF-69A65C98E1F5}" type="presParOf" srcId="{47F01B45-42F7-43D0-B481-C4F362D08FAC}" destId="{47A25037-C5BC-4A0E-8D82-F654DC1A8850}" srcOrd="0" destOrd="0" presId="urn:microsoft.com/office/officeart/2005/8/layout/chevron2"/>
    <dgm:cxn modelId="{6EE28111-726A-4F8A-A2AD-D89C09D08AF0}" type="presParOf" srcId="{47A25037-C5BC-4A0E-8D82-F654DC1A8850}" destId="{6FD540FA-EEE9-40FD-98F7-B78A05B1ABED}" srcOrd="0" destOrd="0" presId="urn:microsoft.com/office/officeart/2005/8/layout/chevron2"/>
    <dgm:cxn modelId="{1A48D5EB-7FE8-494D-BF13-9504D02B7936}" type="presParOf" srcId="{47A25037-C5BC-4A0E-8D82-F654DC1A8850}" destId="{09F1AB11-DC44-4F7E-9DF4-EFB64CF3A4E7}" srcOrd="1" destOrd="0" presId="urn:microsoft.com/office/officeart/2005/8/layout/chevron2"/>
    <dgm:cxn modelId="{F1E66850-5022-4CE8-BB56-ACA66D02C756}" type="presParOf" srcId="{47F01B45-42F7-43D0-B481-C4F362D08FAC}" destId="{BB386845-A273-4E02-91AE-8FCA72E0CC8C}" srcOrd="1" destOrd="0" presId="urn:microsoft.com/office/officeart/2005/8/layout/chevron2"/>
    <dgm:cxn modelId="{2903679C-338E-4BBC-9B8E-01AB0A020336}" type="presParOf" srcId="{47F01B45-42F7-43D0-B481-C4F362D08FAC}" destId="{9A81C4C1-BDB7-4263-85C6-D2AFB576419B}" srcOrd="2" destOrd="0" presId="urn:microsoft.com/office/officeart/2005/8/layout/chevron2"/>
    <dgm:cxn modelId="{B29C0794-3514-4565-B46C-A66EFF42490B}" type="presParOf" srcId="{9A81C4C1-BDB7-4263-85C6-D2AFB576419B}" destId="{D85B456D-368E-4DBE-969A-261E66A70174}" srcOrd="0" destOrd="0" presId="urn:microsoft.com/office/officeart/2005/8/layout/chevron2"/>
    <dgm:cxn modelId="{FFB3BA9E-DFF3-4B86-9BE4-BDF6EC68BBA4}" type="presParOf" srcId="{9A81C4C1-BDB7-4263-85C6-D2AFB576419B}" destId="{C8EF85B2-BFB2-495A-993E-56589C5B2C02}" srcOrd="1" destOrd="0" presId="urn:microsoft.com/office/officeart/2005/8/layout/chevron2"/>
    <dgm:cxn modelId="{44615131-D7CC-4AF3-800D-D84C1E8EC615}" type="presParOf" srcId="{47F01B45-42F7-43D0-B481-C4F362D08FAC}" destId="{11E48A66-AE9F-4033-8F8B-63F9569ABCB6}" srcOrd="3" destOrd="0" presId="urn:microsoft.com/office/officeart/2005/8/layout/chevron2"/>
    <dgm:cxn modelId="{66349D7B-C079-45E0-A2B5-3A9EA9117C61}" type="presParOf" srcId="{47F01B45-42F7-43D0-B481-C4F362D08FAC}" destId="{25AFCA2C-3A15-4154-82F9-CAC1ECE4148D}" srcOrd="4" destOrd="0" presId="urn:microsoft.com/office/officeart/2005/8/layout/chevron2"/>
    <dgm:cxn modelId="{0CCBF056-6D57-4CDE-8B5F-78269689B52F}" type="presParOf" srcId="{25AFCA2C-3A15-4154-82F9-CAC1ECE4148D}" destId="{3CB68DBD-9FFA-4433-B107-35DC13CFB213}" srcOrd="0" destOrd="0" presId="urn:microsoft.com/office/officeart/2005/8/layout/chevron2"/>
    <dgm:cxn modelId="{9A18DED9-58D7-401D-91E2-F706C18EC78D}" type="presParOf" srcId="{25AFCA2C-3A15-4154-82F9-CAC1ECE4148D}" destId="{88B133F6-7012-4438-8230-766170FBE53C}" srcOrd="1" destOrd="0" presId="urn:microsoft.com/office/officeart/2005/8/layout/chevron2"/>
    <dgm:cxn modelId="{CDD409C1-AE81-4C03-8EB0-756C9AB0F629}" type="presParOf" srcId="{47F01B45-42F7-43D0-B481-C4F362D08FAC}" destId="{E78BF49D-074B-4F68-A840-4AE346C69D3A}" srcOrd="5" destOrd="0" presId="urn:microsoft.com/office/officeart/2005/8/layout/chevron2"/>
    <dgm:cxn modelId="{069E5FB3-923B-4E0A-A342-50B6FFE9F8C8}" type="presParOf" srcId="{47F01B45-42F7-43D0-B481-C4F362D08FAC}" destId="{392510C7-5410-4274-9FAD-9DF4633C5A1B}" srcOrd="6" destOrd="0" presId="urn:microsoft.com/office/officeart/2005/8/layout/chevron2"/>
    <dgm:cxn modelId="{3F54723A-00EE-40B6-B379-F593B600F750}" type="presParOf" srcId="{392510C7-5410-4274-9FAD-9DF4633C5A1B}" destId="{B72555D9-3459-4F1B-B2C8-25D5529F902C}" srcOrd="0" destOrd="0" presId="urn:microsoft.com/office/officeart/2005/8/layout/chevron2"/>
    <dgm:cxn modelId="{E66688A0-1DF1-4D67-BB02-A8102395D0AD}" type="presParOf" srcId="{392510C7-5410-4274-9FAD-9DF4633C5A1B}" destId="{55CC6449-959C-4BAE-B589-94C1166713AA}" srcOrd="1" destOrd="0" presId="urn:microsoft.com/office/officeart/2005/8/layout/chevron2"/>
    <dgm:cxn modelId="{33FFEE8F-7D9C-4FB8-864B-DB31726FBA0D}" type="presParOf" srcId="{47F01B45-42F7-43D0-B481-C4F362D08FAC}" destId="{91DFBE2A-29AB-4D57-92AF-67AFA003DC2D}" srcOrd="7" destOrd="0" presId="urn:microsoft.com/office/officeart/2005/8/layout/chevron2"/>
    <dgm:cxn modelId="{CC255173-1A77-4906-B2C9-99A6C92FC4C6}" type="presParOf" srcId="{47F01B45-42F7-43D0-B481-C4F362D08FAC}" destId="{0202ECD5-A3BD-4E96-A4FF-B9BA1208D597}" srcOrd="8" destOrd="0" presId="urn:microsoft.com/office/officeart/2005/8/layout/chevron2"/>
    <dgm:cxn modelId="{25F6C200-8B79-4BAF-850D-C12C811C06DF}" type="presParOf" srcId="{0202ECD5-A3BD-4E96-A4FF-B9BA1208D597}" destId="{C564D68C-8AC4-47C0-A975-1D0B01CBB016}" srcOrd="0" destOrd="0" presId="urn:microsoft.com/office/officeart/2005/8/layout/chevron2"/>
    <dgm:cxn modelId="{CCEB83A9-22A2-4F9A-A491-9D6F03DEEFAC}" type="presParOf" srcId="{0202ECD5-A3BD-4E96-A4FF-B9BA1208D597}" destId="{5B03361C-35D2-4D6F-8F3F-A1880EB6EC3E}" srcOrd="1" destOrd="0" presId="urn:microsoft.com/office/officeart/2005/8/layout/chevron2"/>
    <dgm:cxn modelId="{B30FC7C0-4F0B-404E-8B25-2586FF328100}" type="presParOf" srcId="{47F01B45-42F7-43D0-B481-C4F362D08FAC}" destId="{E0FF0918-6DCE-4A0D-A02D-CA4770A1E2AE}" srcOrd="9" destOrd="0" presId="urn:microsoft.com/office/officeart/2005/8/layout/chevron2"/>
    <dgm:cxn modelId="{BE4D7D5D-3E7A-4033-985F-D94B76F754C8}" type="presParOf" srcId="{47F01B45-42F7-43D0-B481-C4F362D08FAC}" destId="{681137C8-60A4-42C5-90B5-2460FB128D81}" srcOrd="10" destOrd="0" presId="urn:microsoft.com/office/officeart/2005/8/layout/chevron2"/>
    <dgm:cxn modelId="{DB878909-7E7C-4F53-94FB-AB2FBBE8F2AC}" type="presParOf" srcId="{681137C8-60A4-42C5-90B5-2460FB128D81}" destId="{20DE43DA-FEB2-47E2-BE64-E566BC1438AE}" srcOrd="0" destOrd="0" presId="urn:microsoft.com/office/officeart/2005/8/layout/chevron2"/>
    <dgm:cxn modelId="{86BFCA08-2566-4E5F-B6D9-79D8B673E8C1}" type="presParOf" srcId="{681137C8-60A4-42C5-90B5-2460FB128D81}" destId="{2B57878F-FB63-4BD5-969F-BCD5F0BAA8B8}"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DF1EDF-B255-45A8-AFF8-FCC3C00BAB6F}"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MX"/>
        </a:p>
      </dgm:t>
    </dgm:pt>
    <dgm:pt modelId="{E40C655E-6CC6-40F4-BF46-DDB8476BE325}">
      <dgm:prSet phldrT="[Texto]"/>
      <dgm:spPr/>
      <dgm:t>
        <a:bodyPr/>
        <a:lstStyle/>
        <a:p>
          <a:r>
            <a:rPr lang="es-MX" dirty="0" smtClean="0"/>
            <a:t>LOGIT PARA ELECCIONES MÚLTIPLES</a:t>
          </a:r>
          <a:endParaRPr lang="es-MX" dirty="0"/>
        </a:p>
      </dgm:t>
    </dgm:pt>
    <dgm:pt modelId="{883310A8-D8A3-4695-B657-3171A1EF426A}" type="parTrans" cxnId="{20939E8E-CD5A-43DE-BA85-0EB74265DF21}">
      <dgm:prSet/>
      <dgm:spPr/>
      <dgm:t>
        <a:bodyPr/>
        <a:lstStyle/>
        <a:p>
          <a:endParaRPr lang="es-MX"/>
        </a:p>
      </dgm:t>
    </dgm:pt>
    <dgm:pt modelId="{9BD44260-5B08-4F30-AE42-87B04254D8E2}" type="sibTrans" cxnId="{20939E8E-CD5A-43DE-BA85-0EB74265DF21}">
      <dgm:prSet/>
      <dgm:spPr/>
      <dgm:t>
        <a:bodyPr/>
        <a:lstStyle/>
        <a:p>
          <a:endParaRPr lang="es-MX"/>
        </a:p>
      </dgm:t>
    </dgm:pt>
    <dgm:pt modelId="{D495DE7C-8C2C-447B-B418-8B3F266E6154}">
      <dgm:prSet phldrT="[Texto]" custT="1"/>
      <dgm:spPr/>
      <dgm:t>
        <a:bodyPr/>
        <a:lstStyle/>
        <a:p>
          <a:r>
            <a:rPr lang="es-ES" sz="1200" dirty="0" smtClean="0"/>
            <a:t>Supongamos que el iésimo consumidor ha de elegir entre J posibilidades, la utilidad de escoger la </a:t>
          </a:r>
          <a:r>
            <a:rPr lang="es-ES" sz="1200" dirty="0" err="1" smtClean="0"/>
            <a:t>jésima</a:t>
          </a:r>
          <a:r>
            <a:rPr lang="es-ES" sz="1200" dirty="0" smtClean="0"/>
            <a:t>  porque: </a:t>
          </a:r>
          <a:endParaRPr lang="es-MX" sz="1200" dirty="0" smtClean="0"/>
        </a:p>
      </dgm:t>
    </dgm:pt>
    <dgm:pt modelId="{280D7B2B-AC58-4861-9A45-DA05253A6EE2}" type="parTrans" cxnId="{B2B23D03-458E-487A-91D6-0FC7E6A2D7C8}">
      <dgm:prSet/>
      <dgm:spPr/>
      <dgm:t>
        <a:bodyPr/>
        <a:lstStyle/>
        <a:p>
          <a:endParaRPr lang="es-MX"/>
        </a:p>
      </dgm:t>
    </dgm:pt>
    <dgm:pt modelId="{BC9E1176-9F34-4A27-8D77-E49FD0BAF746}" type="sibTrans" cxnId="{B2B23D03-458E-487A-91D6-0FC7E6A2D7C8}">
      <dgm:prSet/>
      <dgm:spPr/>
      <dgm:t>
        <a:bodyPr/>
        <a:lstStyle/>
        <a:p>
          <a:endParaRPr lang="es-MX"/>
        </a:p>
      </dgm:t>
    </dgm:pt>
    <dgm:pt modelId="{BA3A56D5-3C06-4ECE-BD79-1356EF33C01D}">
      <dgm:prSet phldrT="[Texto]" custT="1"/>
      <dgm:spPr/>
      <dgm:t>
        <a:bodyPr/>
        <a:lstStyle/>
        <a:p>
          <a:r>
            <a:rPr lang="es-ES" sz="1200" dirty="0" smtClean="0"/>
            <a:t>Entre las J utilidades diferentes, la máxima es </a:t>
          </a:r>
          <a:r>
            <a:rPr lang="es-ES" sz="1200" dirty="0" err="1" smtClean="0"/>
            <a:t>U</a:t>
          </a:r>
          <a:r>
            <a:rPr lang="es-ES" sz="1200" baseline="-25000" dirty="0" err="1" smtClean="0"/>
            <a:t>ij</a:t>
          </a:r>
          <a:r>
            <a:rPr lang="es-ES" sz="1200" baseline="-25000" dirty="0" smtClean="0"/>
            <a:t>*. </a:t>
          </a:r>
          <a:r>
            <a:rPr lang="es-ES" sz="1200" dirty="0" smtClean="0"/>
            <a:t> </a:t>
          </a:r>
          <a:endParaRPr lang="es-MX" sz="1200" dirty="0" smtClean="0"/>
        </a:p>
        <a:p>
          <a:r>
            <a:rPr lang="es-ES" sz="1200" dirty="0" err="1" smtClean="0"/>
            <a:t>Prob</a:t>
          </a:r>
          <a:r>
            <a:rPr lang="es-ES" sz="1200" dirty="0" smtClean="0"/>
            <a:t>(</a:t>
          </a:r>
          <a:r>
            <a:rPr lang="es-ES" sz="1200" dirty="0" err="1" smtClean="0"/>
            <a:t>U</a:t>
          </a:r>
          <a:r>
            <a:rPr lang="es-ES" sz="1200" baseline="-25000" dirty="0" err="1" smtClean="0"/>
            <a:t>ij</a:t>
          </a:r>
          <a:r>
            <a:rPr lang="es-ES" sz="1200" dirty="0" smtClean="0"/>
            <a:t>&gt;</a:t>
          </a:r>
          <a:r>
            <a:rPr lang="es-ES" sz="1200" dirty="0" err="1" smtClean="0"/>
            <a:t>U</a:t>
          </a:r>
          <a:r>
            <a:rPr lang="es-ES" sz="1200" baseline="-25000" dirty="0" err="1" smtClean="0"/>
            <a:t>ik</a:t>
          </a:r>
          <a:r>
            <a:rPr lang="es-ES" sz="1200" dirty="0" smtClean="0"/>
            <a:t>) para cualquier otro k ≠ j</a:t>
          </a:r>
          <a:endParaRPr lang="es-MX" sz="1200" dirty="0"/>
        </a:p>
      </dgm:t>
    </dgm:pt>
    <dgm:pt modelId="{155FB459-C1D5-446E-916B-8D2553051065}" type="parTrans" cxnId="{43F9DA56-F97D-442F-95C1-0A11558B5AC0}">
      <dgm:prSet/>
      <dgm:spPr/>
      <dgm:t>
        <a:bodyPr/>
        <a:lstStyle/>
        <a:p>
          <a:endParaRPr lang="es-MX"/>
        </a:p>
      </dgm:t>
    </dgm:pt>
    <dgm:pt modelId="{BAD1E621-3489-4FB5-B793-7E735638EE11}" type="sibTrans" cxnId="{43F9DA56-F97D-442F-95C1-0A11558B5AC0}">
      <dgm:prSet/>
      <dgm:spPr/>
      <dgm:t>
        <a:bodyPr/>
        <a:lstStyle/>
        <a:p>
          <a:endParaRPr lang="es-MX"/>
        </a:p>
      </dgm:t>
    </dgm:pt>
    <dgm:pt modelId="{2407F779-FB74-442D-A750-639F372CEE74}">
      <dgm:prSet phldrT="[Texto]"/>
      <dgm:spPr/>
      <dgm:t>
        <a:bodyPr/>
        <a:lstStyle/>
        <a:p>
          <a:r>
            <a:rPr lang="es-MX" dirty="0" smtClean="0"/>
            <a:t>LOGIT MULTINOMIAL</a:t>
          </a:r>
          <a:endParaRPr lang="es-MX" dirty="0"/>
        </a:p>
      </dgm:t>
    </dgm:pt>
    <dgm:pt modelId="{9CEECA76-B25B-4B20-B902-886A7EEAE0E3}" type="parTrans" cxnId="{64CDF2D1-A155-4BDA-B26E-60669019965A}">
      <dgm:prSet/>
      <dgm:spPr/>
      <dgm:t>
        <a:bodyPr/>
        <a:lstStyle/>
        <a:p>
          <a:endParaRPr lang="es-MX"/>
        </a:p>
      </dgm:t>
    </dgm:pt>
    <dgm:pt modelId="{5C7E80A2-155D-4821-A59A-A1F693466C16}" type="sibTrans" cxnId="{64CDF2D1-A155-4BDA-B26E-60669019965A}">
      <dgm:prSet/>
      <dgm:spPr/>
      <dgm:t>
        <a:bodyPr/>
        <a:lstStyle/>
        <a:p>
          <a:endParaRPr lang="es-MX"/>
        </a:p>
      </dgm:t>
    </dgm:pt>
    <dgm:pt modelId="{0120CE12-DA0E-4E1B-B330-D1FD5BFB3ECE}">
      <dgm:prSet custT="1"/>
      <dgm:spPr/>
      <dgm:t>
        <a:bodyPr/>
        <a:lstStyle/>
        <a:p>
          <a:r>
            <a:rPr lang="es-ES" sz="1200" dirty="0" smtClean="0"/>
            <a:t>Las ecuaciones estimadas proporcionan un conjunto de probabilidades para las J+1 alternativas que puede elegir una persona que haya de tomar una decisión y tenga x</a:t>
          </a:r>
          <a:r>
            <a:rPr lang="es-ES" sz="1200" baseline="-25000" dirty="0" smtClean="0"/>
            <a:t>i </a:t>
          </a:r>
          <a:r>
            <a:rPr lang="es-ES" sz="1200" dirty="0" smtClean="0"/>
            <a:t>como características individuales.</a:t>
          </a:r>
          <a:endParaRPr lang="es-MX" sz="1200" dirty="0" smtClean="0"/>
        </a:p>
      </dgm:t>
    </dgm:pt>
    <dgm:pt modelId="{0EAD5559-6F14-440D-8F61-2E981DE6FD88}" type="parTrans" cxnId="{010F417A-D7C4-4751-89A5-D672279DEC10}">
      <dgm:prSet/>
      <dgm:spPr/>
      <dgm:t>
        <a:bodyPr/>
        <a:lstStyle/>
        <a:p>
          <a:endParaRPr lang="es-MX"/>
        </a:p>
      </dgm:t>
    </dgm:pt>
    <dgm:pt modelId="{051A83E9-91AB-4D28-A721-FD7D510708C6}" type="sibTrans" cxnId="{010F417A-D7C4-4751-89A5-D672279DEC10}">
      <dgm:prSet/>
      <dgm:spPr/>
      <dgm:t>
        <a:bodyPr/>
        <a:lstStyle/>
        <a:p>
          <a:endParaRPr lang="es-MX"/>
        </a:p>
      </dgm:t>
    </dgm:pt>
    <dgm:pt modelId="{46EE7F5E-FDD4-4DF5-AAF8-7BBF2AC18311}">
      <dgm:prSet custT="1"/>
      <dgm:spPr/>
      <dgm:t>
        <a:bodyPr/>
        <a:lstStyle/>
        <a:p>
          <a:r>
            <a:rPr lang="de-DE" sz="1200" dirty="0" smtClean="0"/>
            <a:t>Es un modelo que puede utilizarse cuando las variables explicativas contienen características específicas de los individuos</a:t>
          </a:r>
          <a:endParaRPr lang="es-MX" sz="1200" dirty="0"/>
        </a:p>
      </dgm:t>
    </dgm:pt>
    <dgm:pt modelId="{53D966AA-D938-4ADC-A012-9FA3F408AD16}" type="parTrans" cxnId="{BEFA997D-7DFF-4C1B-BC5E-ED5555D91569}">
      <dgm:prSet/>
      <dgm:spPr/>
      <dgm:t>
        <a:bodyPr/>
        <a:lstStyle/>
        <a:p>
          <a:endParaRPr lang="es-MX"/>
        </a:p>
      </dgm:t>
    </dgm:pt>
    <dgm:pt modelId="{2DFB5088-C69E-4814-8CE3-11A08E8FC7A7}" type="sibTrans" cxnId="{BEFA997D-7DFF-4C1B-BC5E-ED5555D91569}">
      <dgm:prSet/>
      <dgm:spPr/>
      <dgm:t>
        <a:bodyPr/>
        <a:lstStyle/>
        <a:p>
          <a:endParaRPr lang="es-MX"/>
        </a:p>
      </dgm:t>
    </dgm:pt>
    <dgm:pt modelId="{36415B3D-D55E-436E-9470-A09427B89BB3}" type="pres">
      <dgm:prSet presAssocID="{29DF1EDF-B255-45A8-AFF8-FCC3C00BAB6F}" presName="diagram" presStyleCnt="0">
        <dgm:presLayoutVars>
          <dgm:chPref val="1"/>
          <dgm:dir/>
          <dgm:animOne val="branch"/>
          <dgm:animLvl val="lvl"/>
          <dgm:resizeHandles/>
        </dgm:presLayoutVars>
      </dgm:prSet>
      <dgm:spPr/>
      <dgm:t>
        <a:bodyPr/>
        <a:lstStyle/>
        <a:p>
          <a:endParaRPr lang="es-MX"/>
        </a:p>
      </dgm:t>
    </dgm:pt>
    <dgm:pt modelId="{0BD8A1AF-345A-4176-A9F4-2BE355919362}" type="pres">
      <dgm:prSet presAssocID="{E40C655E-6CC6-40F4-BF46-DDB8476BE325}" presName="root" presStyleCnt="0"/>
      <dgm:spPr/>
    </dgm:pt>
    <dgm:pt modelId="{C5629743-3EDB-4A62-A6E3-F6F643083CFB}" type="pres">
      <dgm:prSet presAssocID="{E40C655E-6CC6-40F4-BF46-DDB8476BE325}" presName="rootComposite" presStyleCnt="0"/>
      <dgm:spPr/>
    </dgm:pt>
    <dgm:pt modelId="{E2EDCB92-7D82-4367-9270-C04C72CE3429}" type="pres">
      <dgm:prSet presAssocID="{E40C655E-6CC6-40F4-BF46-DDB8476BE325}" presName="rootText" presStyleLbl="node1" presStyleIdx="0" presStyleCnt="2"/>
      <dgm:spPr/>
      <dgm:t>
        <a:bodyPr/>
        <a:lstStyle/>
        <a:p>
          <a:endParaRPr lang="es-MX"/>
        </a:p>
      </dgm:t>
    </dgm:pt>
    <dgm:pt modelId="{E9A27E29-C35A-400C-A8F4-53E26362BCB0}" type="pres">
      <dgm:prSet presAssocID="{E40C655E-6CC6-40F4-BF46-DDB8476BE325}" presName="rootConnector" presStyleLbl="node1" presStyleIdx="0" presStyleCnt="2"/>
      <dgm:spPr/>
      <dgm:t>
        <a:bodyPr/>
        <a:lstStyle/>
        <a:p>
          <a:endParaRPr lang="es-MX"/>
        </a:p>
      </dgm:t>
    </dgm:pt>
    <dgm:pt modelId="{4EAF580D-32CA-4B63-8402-0D50A9DEA041}" type="pres">
      <dgm:prSet presAssocID="{E40C655E-6CC6-40F4-BF46-DDB8476BE325}" presName="childShape" presStyleCnt="0"/>
      <dgm:spPr/>
    </dgm:pt>
    <dgm:pt modelId="{C832F994-6A53-49BA-8B10-CE7DBCD89AED}" type="pres">
      <dgm:prSet presAssocID="{280D7B2B-AC58-4861-9A45-DA05253A6EE2}" presName="Name13" presStyleLbl="parChTrans1D2" presStyleIdx="0" presStyleCnt="4"/>
      <dgm:spPr/>
      <dgm:t>
        <a:bodyPr/>
        <a:lstStyle/>
        <a:p>
          <a:endParaRPr lang="es-MX"/>
        </a:p>
      </dgm:t>
    </dgm:pt>
    <dgm:pt modelId="{1D3CA0E4-752F-4536-8463-FC56161D216C}" type="pres">
      <dgm:prSet presAssocID="{D495DE7C-8C2C-447B-B418-8B3F266E6154}" presName="childText" presStyleLbl="bgAcc1" presStyleIdx="0" presStyleCnt="4" custScaleX="101300">
        <dgm:presLayoutVars>
          <dgm:bulletEnabled val="1"/>
        </dgm:presLayoutVars>
      </dgm:prSet>
      <dgm:spPr/>
      <dgm:t>
        <a:bodyPr/>
        <a:lstStyle/>
        <a:p>
          <a:endParaRPr lang="es-MX"/>
        </a:p>
      </dgm:t>
    </dgm:pt>
    <dgm:pt modelId="{3114722A-AC69-4E75-8634-91DE219551DC}" type="pres">
      <dgm:prSet presAssocID="{155FB459-C1D5-446E-916B-8D2553051065}" presName="Name13" presStyleLbl="parChTrans1D2" presStyleIdx="1" presStyleCnt="4"/>
      <dgm:spPr/>
      <dgm:t>
        <a:bodyPr/>
        <a:lstStyle/>
        <a:p>
          <a:endParaRPr lang="es-MX"/>
        </a:p>
      </dgm:t>
    </dgm:pt>
    <dgm:pt modelId="{1B36E36E-C829-4200-8B2E-6D54981048B5}" type="pres">
      <dgm:prSet presAssocID="{BA3A56D5-3C06-4ECE-BD79-1356EF33C01D}" presName="childText" presStyleLbl="bgAcc1" presStyleIdx="1" presStyleCnt="4">
        <dgm:presLayoutVars>
          <dgm:bulletEnabled val="1"/>
        </dgm:presLayoutVars>
      </dgm:prSet>
      <dgm:spPr/>
      <dgm:t>
        <a:bodyPr/>
        <a:lstStyle/>
        <a:p>
          <a:endParaRPr lang="es-MX"/>
        </a:p>
      </dgm:t>
    </dgm:pt>
    <dgm:pt modelId="{DFB3CE5F-18C8-4886-98BC-4DEBC94DA577}" type="pres">
      <dgm:prSet presAssocID="{2407F779-FB74-442D-A750-639F372CEE74}" presName="root" presStyleCnt="0"/>
      <dgm:spPr/>
    </dgm:pt>
    <dgm:pt modelId="{F1423BD0-D563-49BE-85AE-AA7C23FD9F43}" type="pres">
      <dgm:prSet presAssocID="{2407F779-FB74-442D-A750-639F372CEE74}" presName="rootComposite" presStyleCnt="0"/>
      <dgm:spPr/>
    </dgm:pt>
    <dgm:pt modelId="{C782CD25-0EC3-4722-B24E-46D38A317DE9}" type="pres">
      <dgm:prSet presAssocID="{2407F779-FB74-442D-A750-639F372CEE74}" presName="rootText" presStyleLbl="node1" presStyleIdx="1" presStyleCnt="2"/>
      <dgm:spPr/>
      <dgm:t>
        <a:bodyPr/>
        <a:lstStyle/>
        <a:p>
          <a:endParaRPr lang="es-MX"/>
        </a:p>
      </dgm:t>
    </dgm:pt>
    <dgm:pt modelId="{22C5343A-0615-4158-99B3-72B86B5828D2}" type="pres">
      <dgm:prSet presAssocID="{2407F779-FB74-442D-A750-639F372CEE74}" presName="rootConnector" presStyleLbl="node1" presStyleIdx="1" presStyleCnt="2"/>
      <dgm:spPr/>
      <dgm:t>
        <a:bodyPr/>
        <a:lstStyle/>
        <a:p>
          <a:endParaRPr lang="es-MX"/>
        </a:p>
      </dgm:t>
    </dgm:pt>
    <dgm:pt modelId="{3044DE66-1F65-468B-A6AE-775252FFD873}" type="pres">
      <dgm:prSet presAssocID="{2407F779-FB74-442D-A750-639F372CEE74}" presName="childShape" presStyleCnt="0"/>
      <dgm:spPr/>
    </dgm:pt>
    <dgm:pt modelId="{DC2C5391-C457-454D-AAFA-2E6F9DFE5547}" type="pres">
      <dgm:prSet presAssocID="{53D966AA-D938-4ADC-A012-9FA3F408AD16}" presName="Name13" presStyleLbl="parChTrans1D2" presStyleIdx="2" presStyleCnt="4"/>
      <dgm:spPr/>
    </dgm:pt>
    <dgm:pt modelId="{3190644E-72AA-4925-835B-3E79C179B071}" type="pres">
      <dgm:prSet presAssocID="{46EE7F5E-FDD4-4DF5-AAF8-7BBF2AC18311}" presName="childText" presStyleLbl="bgAcc1" presStyleIdx="2" presStyleCnt="4">
        <dgm:presLayoutVars>
          <dgm:bulletEnabled val="1"/>
        </dgm:presLayoutVars>
      </dgm:prSet>
      <dgm:spPr/>
    </dgm:pt>
    <dgm:pt modelId="{B62CCCE3-BC69-4EA8-BC69-9014B76C0EF5}" type="pres">
      <dgm:prSet presAssocID="{0EAD5559-6F14-440D-8F61-2E981DE6FD88}" presName="Name13" presStyleLbl="parChTrans1D2" presStyleIdx="3" presStyleCnt="4"/>
      <dgm:spPr/>
    </dgm:pt>
    <dgm:pt modelId="{264BE5C0-9410-4192-B7CA-5FF824923807}" type="pres">
      <dgm:prSet presAssocID="{0120CE12-DA0E-4E1B-B330-D1FD5BFB3ECE}" presName="childText" presStyleLbl="bgAcc1" presStyleIdx="3" presStyleCnt="4" custScaleY="134934">
        <dgm:presLayoutVars>
          <dgm:bulletEnabled val="1"/>
        </dgm:presLayoutVars>
      </dgm:prSet>
      <dgm:spPr/>
    </dgm:pt>
  </dgm:ptLst>
  <dgm:cxnLst>
    <dgm:cxn modelId="{5FA37B39-1F6A-4006-820B-06E2732BA4FE}" type="presOf" srcId="{BA3A56D5-3C06-4ECE-BD79-1356EF33C01D}" destId="{1B36E36E-C829-4200-8B2E-6D54981048B5}" srcOrd="0" destOrd="0" presId="urn:microsoft.com/office/officeart/2005/8/layout/hierarchy3"/>
    <dgm:cxn modelId="{20939E8E-CD5A-43DE-BA85-0EB74265DF21}" srcId="{29DF1EDF-B255-45A8-AFF8-FCC3C00BAB6F}" destId="{E40C655E-6CC6-40F4-BF46-DDB8476BE325}" srcOrd="0" destOrd="0" parTransId="{883310A8-D8A3-4695-B657-3171A1EF426A}" sibTransId="{9BD44260-5B08-4F30-AE42-87B04254D8E2}"/>
    <dgm:cxn modelId="{64CDF2D1-A155-4BDA-B26E-60669019965A}" srcId="{29DF1EDF-B255-45A8-AFF8-FCC3C00BAB6F}" destId="{2407F779-FB74-442D-A750-639F372CEE74}" srcOrd="1" destOrd="0" parTransId="{9CEECA76-B25B-4B20-B902-886A7EEAE0E3}" sibTransId="{5C7E80A2-155D-4821-A59A-A1F693466C16}"/>
    <dgm:cxn modelId="{4651A00C-3824-4DF4-B26A-1A4986ADE9F0}" type="presOf" srcId="{0EAD5559-6F14-440D-8F61-2E981DE6FD88}" destId="{B62CCCE3-BC69-4EA8-BC69-9014B76C0EF5}" srcOrd="0" destOrd="0" presId="urn:microsoft.com/office/officeart/2005/8/layout/hierarchy3"/>
    <dgm:cxn modelId="{9D15CA14-F71F-4A97-8E9E-0577B9BD19AB}" type="presOf" srcId="{D495DE7C-8C2C-447B-B418-8B3F266E6154}" destId="{1D3CA0E4-752F-4536-8463-FC56161D216C}" srcOrd="0" destOrd="0" presId="urn:microsoft.com/office/officeart/2005/8/layout/hierarchy3"/>
    <dgm:cxn modelId="{BEFA997D-7DFF-4C1B-BC5E-ED5555D91569}" srcId="{2407F779-FB74-442D-A750-639F372CEE74}" destId="{46EE7F5E-FDD4-4DF5-AAF8-7BBF2AC18311}" srcOrd="0" destOrd="0" parTransId="{53D966AA-D938-4ADC-A012-9FA3F408AD16}" sibTransId="{2DFB5088-C69E-4814-8CE3-11A08E8FC7A7}"/>
    <dgm:cxn modelId="{F11D06F8-CC8A-400D-B525-7AC9792DD22E}" type="presOf" srcId="{E40C655E-6CC6-40F4-BF46-DDB8476BE325}" destId="{E2EDCB92-7D82-4367-9270-C04C72CE3429}" srcOrd="0" destOrd="0" presId="urn:microsoft.com/office/officeart/2005/8/layout/hierarchy3"/>
    <dgm:cxn modelId="{2C304347-8F4F-4551-A441-CCE9A5CC3637}" type="presOf" srcId="{280D7B2B-AC58-4861-9A45-DA05253A6EE2}" destId="{C832F994-6A53-49BA-8B10-CE7DBCD89AED}" srcOrd="0" destOrd="0" presId="urn:microsoft.com/office/officeart/2005/8/layout/hierarchy3"/>
    <dgm:cxn modelId="{D7E5A9C1-A00A-452F-94C0-E9957ECB981B}" type="presOf" srcId="{E40C655E-6CC6-40F4-BF46-DDB8476BE325}" destId="{E9A27E29-C35A-400C-A8F4-53E26362BCB0}" srcOrd="1" destOrd="0" presId="urn:microsoft.com/office/officeart/2005/8/layout/hierarchy3"/>
    <dgm:cxn modelId="{53478376-0684-4E6A-A198-3E99ECBAA415}" type="presOf" srcId="{53D966AA-D938-4ADC-A012-9FA3F408AD16}" destId="{DC2C5391-C457-454D-AAFA-2E6F9DFE5547}" srcOrd="0" destOrd="0" presId="urn:microsoft.com/office/officeart/2005/8/layout/hierarchy3"/>
    <dgm:cxn modelId="{0249CAB1-E422-45F9-8D4A-AA8A9A888E74}" type="presOf" srcId="{2407F779-FB74-442D-A750-639F372CEE74}" destId="{C782CD25-0EC3-4722-B24E-46D38A317DE9}" srcOrd="0" destOrd="0" presId="urn:microsoft.com/office/officeart/2005/8/layout/hierarchy3"/>
    <dgm:cxn modelId="{B2B23D03-458E-487A-91D6-0FC7E6A2D7C8}" srcId="{E40C655E-6CC6-40F4-BF46-DDB8476BE325}" destId="{D495DE7C-8C2C-447B-B418-8B3F266E6154}" srcOrd="0" destOrd="0" parTransId="{280D7B2B-AC58-4861-9A45-DA05253A6EE2}" sibTransId="{BC9E1176-9F34-4A27-8D77-E49FD0BAF746}"/>
    <dgm:cxn modelId="{B5C3F2B1-EBE9-4C94-8055-D134DCCD4844}" type="presOf" srcId="{46EE7F5E-FDD4-4DF5-AAF8-7BBF2AC18311}" destId="{3190644E-72AA-4925-835B-3E79C179B071}" srcOrd="0" destOrd="0" presId="urn:microsoft.com/office/officeart/2005/8/layout/hierarchy3"/>
    <dgm:cxn modelId="{BC83E4D3-FB20-4468-8DD0-095B50F0BDC0}" type="presOf" srcId="{155FB459-C1D5-446E-916B-8D2553051065}" destId="{3114722A-AC69-4E75-8634-91DE219551DC}" srcOrd="0" destOrd="0" presId="urn:microsoft.com/office/officeart/2005/8/layout/hierarchy3"/>
    <dgm:cxn modelId="{43F9DA56-F97D-442F-95C1-0A11558B5AC0}" srcId="{E40C655E-6CC6-40F4-BF46-DDB8476BE325}" destId="{BA3A56D5-3C06-4ECE-BD79-1356EF33C01D}" srcOrd="1" destOrd="0" parTransId="{155FB459-C1D5-446E-916B-8D2553051065}" sibTransId="{BAD1E621-3489-4FB5-B793-7E735638EE11}"/>
    <dgm:cxn modelId="{010F417A-D7C4-4751-89A5-D672279DEC10}" srcId="{2407F779-FB74-442D-A750-639F372CEE74}" destId="{0120CE12-DA0E-4E1B-B330-D1FD5BFB3ECE}" srcOrd="1" destOrd="0" parTransId="{0EAD5559-6F14-440D-8F61-2E981DE6FD88}" sibTransId="{051A83E9-91AB-4D28-A721-FD7D510708C6}"/>
    <dgm:cxn modelId="{380B3AF7-0F2C-4B40-80C7-B435A4A0B162}" type="presOf" srcId="{0120CE12-DA0E-4E1B-B330-D1FD5BFB3ECE}" destId="{264BE5C0-9410-4192-B7CA-5FF824923807}" srcOrd="0" destOrd="0" presId="urn:microsoft.com/office/officeart/2005/8/layout/hierarchy3"/>
    <dgm:cxn modelId="{88457AEC-05E1-49AF-B2F7-71D733B2A3BB}" type="presOf" srcId="{29DF1EDF-B255-45A8-AFF8-FCC3C00BAB6F}" destId="{36415B3D-D55E-436E-9470-A09427B89BB3}" srcOrd="0" destOrd="0" presId="urn:microsoft.com/office/officeart/2005/8/layout/hierarchy3"/>
    <dgm:cxn modelId="{5F5B65AE-47EF-4F4D-9EB3-BDEBAAE3EF69}" type="presOf" srcId="{2407F779-FB74-442D-A750-639F372CEE74}" destId="{22C5343A-0615-4158-99B3-72B86B5828D2}" srcOrd="1" destOrd="0" presId="urn:microsoft.com/office/officeart/2005/8/layout/hierarchy3"/>
    <dgm:cxn modelId="{89AE1F9C-9A05-4E21-B02D-4B3842C8EB67}" type="presParOf" srcId="{36415B3D-D55E-436E-9470-A09427B89BB3}" destId="{0BD8A1AF-345A-4176-A9F4-2BE355919362}" srcOrd="0" destOrd="0" presId="urn:microsoft.com/office/officeart/2005/8/layout/hierarchy3"/>
    <dgm:cxn modelId="{E04CC6AA-5C49-4AB5-B26B-2C5615BAEE29}" type="presParOf" srcId="{0BD8A1AF-345A-4176-A9F4-2BE355919362}" destId="{C5629743-3EDB-4A62-A6E3-F6F643083CFB}" srcOrd="0" destOrd="0" presId="urn:microsoft.com/office/officeart/2005/8/layout/hierarchy3"/>
    <dgm:cxn modelId="{16E0B4C8-65FB-4C55-B042-6F7C5E502D57}" type="presParOf" srcId="{C5629743-3EDB-4A62-A6E3-F6F643083CFB}" destId="{E2EDCB92-7D82-4367-9270-C04C72CE3429}" srcOrd="0" destOrd="0" presId="urn:microsoft.com/office/officeart/2005/8/layout/hierarchy3"/>
    <dgm:cxn modelId="{6BE94630-38D3-442E-9462-DFD8585C513A}" type="presParOf" srcId="{C5629743-3EDB-4A62-A6E3-F6F643083CFB}" destId="{E9A27E29-C35A-400C-A8F4-53E26362BCB0}" srcOrd="1" destOrd="0" presId="urn:microsoft.com/office/officeart/2005/8/layout/hierarchy3"/>
    <dgm:cxn modelId="{7C02A6DA-DE70-459C-BE98-3B7C1DAD1870}" type="presParOf" srcId="{0BD8A1AF-345A-4176-A9F4-2BE355919362}" destId="{4EAF580D-32CA-4B63-8402-0D50A9DEA041}" srcOrd="1" destOrd="0" presId="urn:microsoft.com/office/officeart/2005/8/layout/hierarchy3"/>
    <dgm:cxn modelId="{2B0E06C2-7882-48E9-BB1B-EEE8074B7E25}" type="presParOf" srcId="{4EAF580D-32CA-4B63-8402-0D50A9DEA041}" destId="{C832F994-6A53-49BA-8B10-CE7DBCD89AED}" srcOrd="0" destOrd="0" presId="urn:microsoft.com/office/officeart/2005/8/layout/hierarchy3"/>
    <dgm:cxn modelId="{7785A40D-9C05-4C7A-B0E4-6CE15B93A367}" type="presParOf" srcId="{4EAF580D-32CA-4B63-8402-0D50A9DEA041}" destId="{1D3CA0E4-752F-4536-8463-FC56161D216C}" srcOrd="1" destOrd="0" presId="urn:microsoft.com/office/officeart/2005/8/layout/hierarchy3"/>
    <dgm:cxn modelId="{98C624CD-CF1C-4D93-AD0F-253BC206151C}" type="presParOf" srcId="{4EAF580D-32CA-4B63-8402-0D50A9DEA041}" destId="{3114722A-AC69-4E75-8634-91DE219551DC}" srcOrd="2" destOrd="0" presId="urn:microsoft.com/office/officeart/2005/8/layout/hierarchy3"/>
    <dgm:cxn modelId="{847E7094-099B-4BDA-90D9-02F7091EB888}" type="presParOf" srcId="{4EAF580D-32CA-4B63-8402-0D50A9DEA041}" destId="{1B36E36E-C829-4200-8B2E-6D54981048B5}" srcOrd="3" destOrd="0" presId="urn:microsoft.com/office/officeart/2005/8/layout/hierarchy3"/>
    <dgm:cxn modelId="{AE45E30D-43D9-4323-93DB-000617CC2026}" type="presParOf" srcId="{36415B3D-D55E-436E-9470-A09427B89BB3}" destId="{DFB3CE5F-18C8-4886-98BC-4DEBC94DA577}" srcOrd="1" destOrd="0" presId="urn:microsoft.com/office/officeart/2005/8/layout/hierarchy3"/>
    <dgm:cxn modelId="{EF880394-4AB9-4673-A57F-57DE6F12BF83}" type="presParOf" srcId="{DFB3CE5F-18C8-4886-98BC-4DEBC94DA577}" destId="{F1423BD0-D563-49BE-85AE-AA7C23FD9F43}" srcOrd="0" destOrd="0" presId="urn:microsoft.com/office/officeart/2005/8/layout/hierarchy3"/>
    <dgm:cxn modelId="{CDA259C1-50E0-4681-8475-33ABD3EBAD06}" type="presParOf" srcId="{F1423BD0-D563-49BE-85AE-AA7C23FD9F43}" destId="{C782CD25-0EC3-4722-B24E-46D38A317DE9}" srcOrd="0" destOrd="0" presId="urn:microsoft.com/office/officeart/2005/8/layout/hierarchy3"/>
    <dgm:cxn modelId="{11E6E540-C806-47CA-85B4-7A49A005EACB}" type="presParOf" srcId="{F1423BD0-D563-49BE-85AE-AA7C23FD9F43}" destId="{22C5343A-0615-4158-99B3-72B86B5828D2}" srcOrd="1" destOrd="0" presId="urn:microsoft.com/office/officeart/2005/8/layout/hierarchy3"/>
    <dgm:cxn modelId="{AB60C5E4-38DC-42F3-B3F3-3304B10FB2A2}" type="presParOf" srcId="{DFB3CE5F-18C8-4886-98BC-4DEBC94DA577}" destId="{3044DE66-1F65-468B-A6AE-775252FFD873}" srcOrd="1" destOrd="0" presId="urn:microsoft.com/office/officeart/2005/8/layout/hierarchy3"/>
    <dgm:cxn modelId="{E287B245-7C2F-4647-9BE0-BE66106AAB69}" type="presParOf" srcId="{3044DE66-1F65-468B-A6AE-775252FFD873}" destId="{DC2C5391-C457-454D-AAFA-2E6F9DFE5547}" srcOrd="0" destOrd="0" presId="urn:microsoft.com/office/officeart/2005/8/layout/hierarchy3"/>
    <dgm:cxn modelId="{DCAE64D6-7A75-4D45-B371-7DA562403F5C}" type="presParOf" srcId="{3044DE66-1F65-468B-A6AE-775252FFD873}" destId="{3190644E-72AA-4925-835B-3E79C179B071}" srcOrd="1" destOrd="0" presId="urn:microsoft.com/office/officeart/2005/8/layout/hierarchy3"/>
    <dgm:cxn modelId="{58D8CF99-9322-462F-A312-207CDB492995}" type="presParOf" srcId="{3044DE66-1F65-468B-A6AE-775252FFD873}" destId="{B62CCCE3-BC69-4EA8-BC69-9014B76C0EF5}" srcOrd="2" destOrd="0" presId="urn:microsoft.com/office/officeart/2005/8/layout/hierarchy3"/>
    <dgm:cxn modelId="{2F55A358-50DE-4103-97E1-E0993D8B834B}" type="presParOf" srcId="{3044DE66-1F65-468B-A6AE-775252FFD873}" destId="{264BE5C0-9410-4192-B7CA-5FF824923807}" srcOrd="3"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3B5D22-9AB6-46F9-A04F-900DE9504327}" type="doc">
      <dgm:prSet loTypeId="urn:microsoft.com/office/officeart/2005/8/layout/cycle7" loCatId="cycle" qsTypeId="urn:microsoft.com/office/officeart/2005/8/quickstyle/simple1" qsCatId="simple" csTypeId="urn:microsoft.com/office/officeart/2005/8/colors/accent2_3" csCatId="accent2" phldr="1"/>
      <dgm:spPr/>
      <dgm:t>
        <a:bodyPr/>
        <a:lstStyle/>
        <a:p>
          <a:endParaRPr lang="es-MX"/>
        </a:p>
      </dgm:t>
    </dgm:pt>
    <dgm:pt modelId="{2978BBAB-959E-4006-A8F7-03DCD159DA45}">
      <dgm:prSet phldrT="[Texto]"/>
      <dgm:spPr/>
      <dgm:t>
        <a:bodyPr/>
        <a:lstStyle/>
        <a:p>
          <a:r>
            <a:rPr lang="es-MX" dirty="0" smtClean="0"/>
            <a:t>OBJETIVOS </a:t>
          </a:r>
          <a:endParaRPr lang="es-MX" dirty="0"/>
        </a:p>
      </dgm:t>
    </dgm:pt>
    <dgm:pt modelId="{3308B049-8A5B-4C09-86B0-8016857DBF46}" type="parTrans" cxnId="{4DD636FD-033D-4959-8094-4543AC5DA655}">
      <dgm:prSet/>
      <dgm:spPr/>
      <dgm:t>
        <a:bodyPr/>
        <a:lstStyle/>
        <a:p>
          <a:endParaRPr lang="es-MX"/>
        </a:p>
      </dgm:t>
    </dgm:pt>
    <dgm:pt modelId="{C52FD22E-CF02-4D6D-9910-03633A1D649B}" type="sibTrans" cxnId="{4DD636FD-033D-4959-8094-4543AC5DA655}">
      <dgm:prSet custT="1"/>
      <dgm:spPr/>
      <dgm:t>
        <a:bodyPr/>
        <a:lstStyle/>
        <a:p>
          <a:r>
            <a:rPr lang="es-MX" sz="1400" dirty="0" smtClean="0"/>
            <a:t>CRECIMIENTO</a:t>
          </a:r>
          <a:r>
            <a:rPr lang="es-MX" sz="500" dirty="0" smtClean="0"/>
            <a:t> SOSTENIBLE</a:t>
          </a:r>
          <a:endParaRPr lang="es-MX" sz="500" dirty="0"/>
        </a:p>
      </dgm:t>
    </dgm:pt>
    <dgm:pt modelId="{4103704C-8840-476B-81CD-C5F66DED403F}">
      <dgm:prSet phldrT="[Texto]" custT="1"/>
      <dgm:spPr/>
      <dgm:t>
        <a:bodyPr/>
        <a:lstStyle/>
        <a:p>
          <a:r>
            <a:rPr lang="es-MX" sz="1400" dirty="0" smtClean="0"/>
            <a:t>DEMANDA</a:t>
          </a:r>
          <a:endParaRPr lang="es-MX" sz="1400" dirty="0"/>
        </a:p>
      </dgm:t>
    </dgm:pt>
    <dgm:pt modelId="{552A9DC8-A665-4753-8600-D5105EE71D56}" type="parTrans" cxnId="{1258D9FF-54EB-4036-8296-A649CDCDB5B8}">
      <dgm:prSet/>
      <dgm:spPr/>
      <dgm:t>
        <a:bodyPr/>
        <a:lstStyle/>
        <a:p>
          <a:endParaRPr lang="es-MX"/>
        </a:p>
      </dgm:t>
    </dgm:pt>
    <dgm:pt modelId="{B84B2F4D-33F7-47E8-9BBB-9C9564069ECF}" type="sibTrans" cxnId="{1258D9FF-54EB-4036-8296-A649CDCDB5B8}">
      <dgm:prSet custT="1"/>
      <dgm:spPr/>
      <dgm:t>
        <a:bodyPr/>
        <a:lstStyle/>
        <a:p>
          <a:endParaRPr lang="es-MX" sz="1200" dirty="0" smtClean="0">
            <a:solidFill>
              <a:schemeClr val="tx2"/>
            </a:solidFill>
          </a:endParaRPr>
        </a:p>
        <a:p>
          <a:endParaRPr lang="es-MX" sz="1200" dirty="0" smtClean="0">
            <a:solidFill>
              <a:schemeClr val="tx2"/>
            </a:solidFill>
          </a:endParaRPr>
        </a:p>
        <a:p>
          <a:r>
            <a:rPr lang="es-MX" sz="1200" dirty="0" smtClean="0">
              <a:solidFill>
                <a:schemeClr val="tx2"/>
              </a:solidFill>
            </a:rPr>
            <a:t>Fallos de mercado</a:t>
          </a:r>
        </a:p>
        <a:p>
          <a:r>
            <a:rPr lang="es-MX" sz="1200" dirty="0" smtClean="0">
              <a:solidFill>
                <a:schemeClr val="tx2"/>
              </a:solidFill>
            </a:rPr>
            <a:t>Externalidades</a:t>
          </a:r>
        </a:p>
        <a:p>
          <a:r>
            <a:rPr lang="es-MX" sz="1200" dirty="0" smtClean="0">
              <a:solidFill>
                <a:schemeClr val="tx2"/>
              </a:solidFill>
            </a:rPr>
            <a:t>Provisión de SS PP</a:t>
          </a:r>
        </a:p>
        <a:p>
          <a:endParaRPr lang="es-MX" sz="1400" dirty="0" smtClean="0"/>
        </a:p>
        <a:p>
          <a:endParaRPr lang="es-MX" sz="1400" dirty="0"/>
        </a:p>
      </dgm:t>
    </dgm:pt>
    <dgm:pt modelId="{C687E4AA-494A-42A1-A744-E747371231A0}">
      <dgm:prSet phldrT="[Texto]" custT="1"/>
      <dgm:spPr/>
      <dgm:t>
        <a:bodyPr/>
        <a:lstStyle/>
        <a:p>
          <a:r>
            <a:rPr lang="es-MX" sz="1600" dirty="0" smtClean="0"/>
            <a:t>OFERTA </a:t>
          </a:r>
          <a:endParaRPr lang="es-MX" sz="1600" dirty="0"/>
        </a:p>
      </dgm:t>
    </dgm:pt>
    <dgm:pt modelId="{2B1F8E13-6D28-4EE8-BC6E-08E34C279C7C}" type="parTrans" cxnId="{65D5741D-EAFE-4AEB-A2A4-AABEFBF108CA}">
      <dgm:prSet/>
      <dgm:spPr/>
      <dgm:t>
        <a:bodyPr/>
        <a:lstStyle/>
        <a:p>
          <a:endParaRPr lang="es-MX"/>
        </a:p>
      </dgm:t>
    </dgm:pt>
    <dgm:pt modelId="{E06F20A5-4839-4B6B-9D49-E39BEEBE8579}" type="sibTrans" cxnId="{65D5741D-EAFE-4AEB-A2A4-AABEFBF108CA}">
      <dgm:prSet custT="1"/>
      <dgm:spPr/>
      <dgm:t>
        <a:bodyPr/>
        <a:lstStyle/>
        <a:p>
          <a:r>
            <a:rPr lang="es-MX" sz="1400" dirty="0" smtClean="0"/>
            <a:t>EFICIENCIA</a:t>
          </a:r>
          <a:endParaRPr lang="es-MX" sz="1400" dirty="0"/>
        </a:p>
      </dgm:t>
    </dgm:pt>
    <dgm:pt modelId="{61E5EF5E-B3B6-4352-A334-AA0A933DC28A}" type="pres">
      <dgm:prSet presAssocID="{173B5D22-9AB6-46F9-A04F-900DE9504327}" presName="Name0" presStyleCnt="0">
        <dgm:presLayoutVars>
          <dgm:dir/>
          <dgm:resizeHandles val="exact"/>
        </dgm:presLayoutVars>
      </dgm:prSet>
      <dgm:spPr/>
      <dgm:t>
        <a:bodyPr/>
        <a:lstStyle/>
        <a:p>
          <a:endParaRPr lang="es-MX"/>
        </a:p>
      </dgm:t>
    </dgm:pt>
    <dgm:pt modelId="{BC7B00F4-2BEF-4653-A280-4A0BC7CFD1C8}" type="pres">
      <dgm:prSet presAssocID="{2978BBAB-959E-4006-A8F7-03DCD159DA45}" presName="node" presStyleLbl="node1" presStyleIdx="0" presStyleCnt="3" custScaleY="50545" custRadScaleRad="115589" custRadScaleInc="289">
        <dgm:presLayoutVars>
          <dgm:bulletEnabled val="1"/>
        </dgm:presLayoutVars>
      </dgm:prSet>
      <dgm:spPr/>
      <dgm:t>
        <a:bodyPr/>
        <a:lstStyle/>
        <a:p>
          <a:endParaRPr lang="es-MX"/>
        </a:p>
      </dgm:t>
    </dgm:pt>
    <dgm:pt modelId="{FF772164-7002-4B38-A118-6FD8E9823CDA}" type="pres">
      <dgm:prSet presAssocID="{C52FD22E-CF02-4D6D-9910-03633A1D649B}" presName="sibTrans" presStyleLbl="sibTrans2D1" presStyleIdx="0" presStyleCnt="3" custScaleX="133428" custScaleY="241182" custLinFactNeighborX="-3747" custLinFactNeighborY="-37332"/>
      <dgm:spPr/>
      <dgm:t>
        <a:bodyPr/>
        <a:lstStyle/>
        <a:p>
          <a:endParaRPr lang="es-MX"/>
        </a:p>
      </dgm:t>
    </dgm:pt>
    <dgm:pt modelId="{A397C793-C697-42AA-ABF3-ECE9C481F101}" type="pres">
      <dgm:prSet presAssocID="{C52FD22E-CF02-4D6D-9910-03633A1D649B}" presName="connectorText" presStyleLbl="sibTrans2D1" presStyleIdx="0" presStyleCnt="3"/>
      <dgm:spPr/>
      <dgm:t>
        <a:bodyPr/>
        <a:lstStyle/>
        <a:p>
          <a:endParaRPr lang="es-MX"/>
        </a:p>
      </dgm:t>
    </dgm:pt>
    <dgm:pt modelId="{2F9338F3-9163-43E8-9B21-79B28ABB5FAB}" type="pres">
      <dgm:prSet presAssocID="{4103704C-8840-476B-81CD-C5F66DED403F}" presName="node" presStyleLbl="node1" presStyleIdx="1" presStyleCnt="3" custScaleX="73393" custScaleY="58666">
        <dgm:presLayoutVars>
          <dgm:bulletEnabled val="1"/>
        </dgm:presLayoutVars>
      </dgm:prSet>
      <dgm:spPr/>
      <dgm:t>
        <a:bodyPr/>
        <a:lstStyle/>
        <a:p>
          <a:endParaRPr lang="es-MX"/>
        </a:p>
      </dgm:t>
    </dgm:pt>
    <dgm:pt modelId="{48FEB25A-FA8A-4AD5-B111-2054CE5D9722}" type="pres">
      <dgm:prSet presAssocID="{B84B2F4D-33F7-47E8-9BBB-9C9564069ECF}" presName="sibTrans" presStyleLbl="sibTrans2D1" presStyleIdx="1" presStyleCnt="3" custScaleX="127433" custScaleY="262417"/>
      <dgm:spPr/>
      <dgm:t>
        <a:bodyPr/>
        <a:lstStyle/>
        <a:p>
          <a:endParaRPr lang="es-MX"/>
        </a:p>
      </dgm:t>
    </dgm:pt>
    <dgm:pt modelId="{56E65A48-B16F-477A-BFC9-D05D40382A9D}" type="pres">
      <dgm:prSet presAssocID="{B84B2F4D-33F7-47E8-9BBB-9C9564069ECF}" presName="connectorText" presStyleLbl="sibTrans2D1" presStyleIdx="1" presStyleCnt="3"/>
      <dgm:spPr/>
      <dgm:t>
        <a:bodyPr/>
        <a:lstStyle/>
        <a:p>
          <a:endParaRPr lang="es-MX"/>
        </a:p>
      </dgm:t>
    </dgm:pt>
    <dgm:pt modelId="{F4C44436-0716-410F-88E5-148EBEC09F62}" type="pres">
      <dgm:prSet presAssocID="{C687E4AA-494A-42A1-A744-E747371231A0}" presName="node" presStyleLbl="node1" presStyleIdx="2" presStyleCnt="3" custScaleX="57902" custScaleY="58666" custRadScaleRad="112237" custRadScaleInc="5436">
        <dgm:presLayoutVars>
          <dgm:bulletEnabled val="1"/>
        </dgm:presLayoutVars>
      </dgm:prSet>
      <dgm:spPr/>
      <dgm:t>
        <a:bodyPr/>
        <a:lstStyle/>
        <a:p>
          <a:endParaRPr lang="es-MX"/>
        </a:p>
      </dgm:t>
    </dgm:pt>
    <dgm:pt modelId="{7E78203B-7F1E-45EB-BD21-3B43819841F9}" type="pres">
      <dgm:prSet presAssocID="{E06F20A5-4839-4B6B-9D49-E39BEEBE8579}" presName="sibTrans" presStyleLbl="sibTrans2D1" presStyleIdx="2" presStyleCnt="3" custScaleX="114530" custScaleY="241181" custLinFactNeighborX="6136" custLinFactNeighborY="-72542"/>
      <dgm:spPr/>
      <dgm:t>
        <a:bodyPr/>
        <a:lstStyle/>
        <a:p>
          <a:endParaRPr lang="es-MX"/>
        </a:p>
      </dgm:t>
    </dgm:pt>
    <dgm:pt modelId="{E1709050-D251-407D-9A9A-323D920F4D32}" type="pres">
      <dgm:prSet presAssocID="{E06F20A5-4839-4B6B-9D49-E39BEEBE8579}" presName="connectorText" presStyleLbl="sibTrans2D1" presStyleIdx="2" presStyleCnt="3"/>
      <dgm:spPr/>
      <dgm:t>
        <a:bodyPr/>
        <a:lstStyle/>
        <a:p>
          <a:endParaRPr lang="es-MX"/>
        </a:p>
      </dgm:t>
    </dgm:pt>
  </dgm:ptLst>
  <dgm:cxnLst>
    <dgm:cxn modelId="{02C8FD93-116D-437D-B945-0D9239903793}" type="presOf" srcId="{4103704C-8840-476B-81CD-C5F66DED403F}" destId="{2F9338F3-9163-43E8-9B21-79B28ABB5FAB}" srcOrd="0" destOrd="0" presId="urn:microsoft.com/office/officeart/2005/8/layout/cycle7"/>
    <dgm:cxn modelId="{E339EF75-0457-4E7A-B682-FD89BB076F96}" type="presOf" srcId="{E06F20A5-4839-4B6B-9D49-E39BEEBE8579}" destId="{E1709050-D251-407D-9A9A-323D920F4D32}" srcOrd="1" destOrd="0" presId="urn:microsoft.com/office/officeart/2005/8/layout/cycle7"/>
    <dgm:cxn modelId="{1EEA09E8-F173-4BD5-A860-6A12FE42F72D}" type="presOf" srcId="{E06F20A5-4839-4B6B-9D49-E39BEEBE8579}" destId="{7E78203B-7F1E-45EB-BD21-3B43819841F9}" srcOrd="0" destOrd="0" presId="urn:microsoft.com/office/officeart/2005/8/layout/cycle7"/>
    <dgm:cxn modelId="{E56F6B15-F56A-4F90-8637-F9F414DBCAA6}" type="presOf" srcId="{C52FD22E-CF02-4D6D-9910-03633A1D649B}" destId="{FF772164-7002-4B38-A118-6FD8E9823CDA}" srcOrd="0" destOrd="0" presId="urn:microsoft.com/office/officeart/2005/8/layout/cycle7"/>
    <dgm:cxn modelId="{4DD636FD-033D-4959-8094-4543AC5DA655}" srcId="{173B5D22-9AB6-46F9-A04F-900DE9504327}" destId="{2978BBAB-959E-4006-A8F7-03DCD159DA45}" srcOrd="0" destOrd="0" parTransId="{3308B049-8A5B-4C09-86B0-8016857DBF46}" sibTransId="{C52FD22E-CF02-4D6D-9910-03633A1D649B}"/>
    <dgm:cxn modelId="{C4C57022-597C-4B92-96A6-A82ADA9E3179}" type="presOf" srcId="{C687E4AA-494A-42A1-A744-E747371231A0}" destId="{F4C44436-0716-410F-88E5-148EBEC09F62}" srcOrd="0" destOrd="0" presId="urn:microsoft.com/office/officeart/2005/8/layout/cycle7"/>
    <dgm:cxn modelId="{65D5741D-EAFE-4AEB-A2A4-AABEFBF108CA}" srcId="{173B5D22-9AB6-46F9-A04F-900DE9504327}" destId="{C687E4AA-494A-42A1-A744-E747371231A0}" srcOrd="2" destOrd="0" parTransId="{2B1F8E13-6D28-4EE8-BC6E-08E34C279C7C}" sibTransId="{E06F20A5-4839-4B6B-9D49-E39BEEBE8579}"/>
    <dgm:cxn modelId="{208AD295-6025-41BD-A371-B1EFADC74906}" type="presOf" srcId="{2978BBAB-959E-4006-A8F7-03DCD159DA45}" destId="{BC7B00F4-2BEF-4653-A280-4A0BC7CFD1C8}" srcOrd="0" destOrd="0" presId="urn:microsoft.com/office/officeart/2005/8/layout/cycle7"/>
    <dgm:cxn modelId="{0B57A9C2-9B37-4D31-A0FF-5FB79F087EEA}" type="presOf" srcId="{C52FD22E-CF02-4D6D-9910-03633A1D649B}" destId="{A397C793-C697-42AA-ABF3-ECE9C481F101}" srcOrd="1" destOrd="0" presId="urn:microsoft.com/office/officeart/2005/8/layout/cycle7"/>
    <dgm:cxn modelId="{9CD3D0B1-B361-47D7-B0D5-07D9B3EAFADD}" type="presOf" srcId="{B84B2F4D-33F7-47E8-9BBB-9C9564069ECF}" destId="{56E65A48-B16F-477A-BFC9-D05D40382A9D}" srcOrd="1" destOrd="0" presId="urn:microsoft.com/office/officeart/2005/8/layout/cycle7"/>
    <dgm:cxn modelId="{97F995C8-E322-4FF8-8A3B-13449B6B0E2C}" type="presOf" srcId="{B84B2F4D-33F7-47E8-9BBB-9C9564069ECF}" destId="{48FEB25A-FA8A-4AD5-B111-2054CE5D9722}" srcOrd="0" destOrd="0" presId="urn:microsoft.com/office/officeart/2005/8/layout/cycle7"/>
    <dgm:cxn modelId="{6CC39F74-E289-4EAE-BD90-4511628D81C6}" type="presOf" srcId="{173B5D22-9AB6-46F9-A04F-900DE9504327}" destId="{61E5EF5E-B3B6-4352-A334-AA0A933DC28A}" srcOrd="0" destOrd="0" presId="urn:microsoft.com/office/officeart/2005/8/layout/cycle7"/>
    <dgm:cxn modelId="{1258D9FF-54EB-4036-8296-A649CDCDB5B8}" srcId="{173B5D22-9AB6-46F9-A04F-900DE9504327}" destId="{4103704C-8840-476B-81CD-C5F66DED403F}" srcOrd="1" destOrd="0" parTransId="{552A9DC8-A665-4753-8600-D5105EE71D56}" sibTransId="{B84B2F4D-33F7-47E8-9BBB-9C9564069ECF}"/>
    <dgm:cxn modelId="{840EE6E3-C407-4CC6-AC66-89A8EC750354}" type="presParOf" srcId="{61E5EF5E-B3B6-4352-A334-AA0A933DC28A}" destId="{BC7B00F4-2BEF-4653-A280-4A0BC7CFD1C8}" srcOrd="0" destOrd="0" presId="urn:microsoft.com/office/officeart/2005/8/layout/cycle7"/>
    <dgm:cxn modelId="{5CB2E116-DB31-4CB6-92DB-6767F6FF61D3}" type="presParOf" srcId="{61E5EF5E-B3B6-4352-A334-AA0A933DC28A}" destId="{FF772164-7002-4B38-A118-6FD8E9823CDA}" srcOrd="1" destOrd="0" presId="urn:microsoft.com/office/officeart/2005/8/layout/cycle7"/>
    <dgm:cxn modelId="{ADCDBD8A-9DBA-42D4-B6F6-6A48AF055359}" type="presParOf" srcId="{FF772164-7002-4B38-A118-6FD8E9823CDA}" destId="{A397C793-C697-42AA-ABF3-ECE9C481F101}" srcOrd="0" destOrd="0" presId="urn:microsoft.com/office/officeart/2005/8/layout/cycle7"/>
    <dgm:cxn modelId="{B1549F65-CC86-44B9-BEC2-9C9FB9C18CD1}" type="presParOf" srcId="{61E5EF5E-B3B6-4352-A334-AA0A933DC28A}" destId="{2F9338F3-9163-43E8-9B21-79B28ABB5FAB}" srcOrd="2" destOrd="0" presId="urn:microsoft.com/office/officeart/2005/8/layout/cycle7"/>
    <dgm:cxn modelId="{82D6C211-0772-4F5F-941D-CE3B4B7D769A}" type="presParOf" srcId="{61E5EF5E-B3B6-4352-A334-AA0A933DC28A}" destId="{48FEB25A-FA8A-4AD5-B111-2054CE5D9722}" srcOrd="3" destOrd="0" presId="urn:microsoft.com/office/officeart/2005/8/layout/cycle7"/>
    <dgm:cxn modelId="{A26C66F8-A643-4EA0-AAC6-A40434BB2654}" type="presParOf" srcId="{48FEB25A-FA8A-4AD5-B111-2054CE5D9722}" destId="{56E65A48-B16F-477A-BFC9-D05D40382A9D}" srcOrd="0" destOrd="0" presId="urn:microsoft.com/office/officeart/2005/8/layout/cycle7"/>
    <dgm:cxn modelId="{F15F0734-1ED7-4B0C-A0A0-BC363A23AC03}" type="presParOf" srcId="{61E5EF5E-B3B6-4352-A334-AA0A933DC28A}" destId="{F4C44436-0716-410F-88E5-148EBEC09F62}" srcOrd="4" destOrd="0" presId="urn:microsoft.com/office/officeart/2005/8/layout/cycle7"/>
    <dgm:cxn modelId="{2A94416A-D580-4FB1-8FD5-0223A4E3480C}" type="presParOf" srcId="{61E5EF5E-B3B6-4352-A334-AA0A933DC28A}" destId="{7E78203B-7F1E-45EB-BD21-3B43819841F9}" srcOrd="5" destOrd="0" presId="urn:microsoft.com/office/officeart/2005/8/layout/cycle7"/>
    <dgm:cxn modelId="{8A548656-9CC6-448D-9DE7-07C0FF314046}" type="presParOf" srcId="{7E78203B-7F1E-45EB-BD21-3B43819841F9}" destId="{E1709050-D251-407D-9A9A-323D920F4D32}" srcOrd="0" destOrd="0" presId="urn:microsoft.com/office/officeart/2005/8/layout/cycle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4685B8C-1FFA-4628-8C64-EB800A67B122}"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s-MX"/>
        </a:p>
      </dgm:t>
    </dgm:pt>
    <dgm:pt modelId="{9E7767A6-6784-4475-BB6F-481EA7076902}">
      <dgm:prSet phldrT="[Texto]"/>
      <dgm:spPr/>
      <dgm:t>
        <a:bodyPr/>
        <a:lstStyle/>
        <a:p>
          <a:r>
            <a:rPr lang="es-ES" dirty="0" smtClean="0"/>
            <a:t>1.- DIRECTOS </a:t>
          </a:r>
        </a:p>
        <a:p>
          <a:r>
            <a:rPr lang="es-ES" dirty="0" smtClean="0"/>
            <a:t>  PREFERENCIA ESTABLECIDA</a:t>
          </a:r>
          <a:endParaRPr lang="es-MX" dirty="0"/>
        </a:p>
      </dgm:t>
    </dgm:pt>
    <dgm:pt modelId="{C00AED6B-03CF-44AD-BF04-29526241BCC5}" type="parTrans" cxnId="{038F0313-7EA6-420C-9EE4-C702547C70CD}">
      <dgm:prSet/>
      <dgm:spPr/>
      <dgm:t>
        <a:bodyPr/>
        <a:lstStyle/>
        <a:p>
          <a:endParaRPr lang="es-MX"/>
        </a:p>
      </dgm:t>
    </dgm:pt>
    <dgm:pt modelId="{91AAE9BC-1E10-4297-9B41-2F7C6CE960D1}" type="sibTrans" cxnId="{038F0313-7EA6-420C-9EE4-C702547C70CD}">
      <dgm:prSet/>
      <dgm:spPr/>
      <dgm:t>
        <a:bodyPr/>
        <a:lstStyle/>
        <a:p>
          <a:endParaRPr lang="es-MX"/>
        </a:p>
      </dgm:t>
    </dgm:pt>
    <dgm:pt modelId="{C1498E24-DB77-4D6D-9EC0-5A5450725BFC}">
      <dgm:prSet phldrT="[Texto]"/>
      <dgm:spPr/>
      <dgm:t>
        <a:bodyPr/>
        <a:lstStyle/>
        <a:p>
          <a:r>
            <a:rPr lang="es-ES" dirty="0" smtClean="0"/>
            <a:t>- Esta opción se adopta cuando no es posible encontrar mercados relacionados con el bien o servicio ambiental, esto implica que se debe inferir el valor económico a partir de simular la creación de un mercado. </a:t>
          </a:r>
        </a:p>
        <a:p>
          <a:r>
            <a:rPr lang="es-ES" dirty="0" smtClean="0"/>
            <a:t>Ej. Valoración contingente</a:t>
          </a:r>
          <a:endParaRPr lang="es-MX" dirty="0"/>
        </a:p>
      </dgm:t>
    </dgm:pt>
    <dgm:pt modelId="{53954B95-B291-4838-AC3D-BA91D811D1B5}" type="parTrans" cxnId="{21BE5756-BDA6-4707-BE1A-D2BC7EB2A0BC}">
      <dgm:prSet/>
      <dgm:spPr/>
      <dgm:t>
        <a:bodyPr/>
        <a:lstStyle/>
        <a:p>
          <a:endParaRPr lang="es-MX"/>
        </a:p>
      </dgm:t>
    </dgm:pt>
    <dgm:pt modelId="{B3DFAA60-72BE-4772-A332-642BB066D542}" type="sibTrans" cxnId="{21BE5756-BDA6-4707-BE1A-D2BC7EB2A0BC}">
      <dgm:prSet/>
      <dgm:spPr/>
      <dgm:t>
        <a:bodyPr/>
        <a:lstStyle/>
        <a:p>
          <a:endParaRPr lang="es-MX"/>
        </a:p>
      </dgm:t>
    </dgm:pt>
    <dgm:pt modelId="{6BEB41E5-B74A-4BA1-89A3-05A63F1F4163}">
      <dgm:prSet/>
      <dgm:spPr/>
      <dgm:t>
        <a:bodyPr/>
        <a:lstStyle/>
        <a:p>
          <a:r>
            <a:rPr lang="es-ES" dirty="0" smtClean="0"/>
            <a:t>2.- INDIRECTOS </a:t>
          </a:r>
        </a:p>
        <a:p>
          <a:r>
            <a:rPr lang="es-ES" dirty="0" smtClean="0"/>
            <a:t>   PREFERENCIA RELEVADA </a:t>
          </a:r>
          <a:endParaRPr lang="es-MX" dirty="0"/>
        </a:p>
      </dgm:t>
    </dgm:pt>
    <dgm:pt modelId="{2B07D5A1-8A10-4E9B-8F65-C411C3050736}" type="parTrans" cxnId="{BD667733-81BA-4B9E-82E2-8DCD879749A4}">
      <dgm:prSet/>
      <dgm:spPr/>
      <dgm:t>
        <a:bodyPr/>
        <a:lstStyle/>
        <a:p>
          <a:endParaRPr lang="es-MX"/>
        </a:p>
      </dgm:t>
    </dgm:pt>
    <dgm:pt modelId="{12981CA4-6E97-4E5F-9BE3-2EF2F17B6BE3}" type="sibTrans" cxnId="{BD667733-81BA-4B9E-82E2-8DCD879749A4}">
      <dgm:prSet/>
      <dgm:spPr/>
      <dgm:t>
        <a:bodyPr/>
        <a:lstStyle/>
        <a:p>
          <a:endParaRPr lang="es-MX"/>
        </a:p>
      </dgm:t>
    </dgm:pt>
    <dgm:pt modelId="{11806A25-41A4-47AC-A540-178EF346BFC6}">
      <dgm:prSet/>
      <dgm:spPr/>
      <dgm:t>
        <a:bodyPr/>
        <a:lstStyle/>
        <a:p>
          <a:r>
            <a:rPr lang="es-ES" dirty="0" smtClean="0"/>
            <a:t>- Consiste en inferir el valor que los individuos confieren al recurso en cuestión, analizando el comportamiento de estos en mercados con los que el recurso está relacionado. </a:t>
          </a:r>
        </a:p>
        <a:p>
          <a:r>
            <a:rPr lang="es-ES" dirty="0" smtClean="0"/>
            <a:t>Ej. Precios Hedónicos y Coste de Viaje</a:t>
          </a:r>
          <a:endParaRPr lang="es-MX" dirty="0"/>
        </a:p>
      </dgm:t>
    </dgm:pt>
    <dgm:pt modelId="{D1469FED-230E-4395-91A3-527F314B8E1B}" type="parTrans" cxnId="{11CE2DA0-3AF2-4B25-84DE-2202D87B12C8}">
      <dgm:prSet/>
      <dgm:spPr/>
      <dgm:t>
        <a:bodyPr/>
        <a:lstStyle/>
        <a:p>
          <a:endParaRPr lang="es-MX"/>
        </a:p>
      </dgm:t>
    </dgm:pt>
    <dgm:pt modelId="{79AC414D-AB37-405B-977B-637B980BE21B}" type="sibTrans" cxnId="{11CE2DA0-3AF2-4B25-84DE-2202D87B12C8}">
      <dgm:prSet/>
      <dgm:spPr/>
      <dgm:t>
        <a:bodyPr/>
        <a:lstStyle/>
        <a:p>
          <a:endParaRPr lang="es-MX"/>
        </a:p>
      </dgm:t>
    </dgm:pt>
    <dgm:pt modelId="{B7697105-9004-43A1-9D37-B3F6CF896D7E}" type="pres">
      <dgm:prSet presAssocID="{D4685B8C-1FFA-4628-8C64-EB800A67B122}" presName="list" presStyleCnt="0">
        <dgm:presLayoutVars>
          <dgm:dir/>
          <dgm:animLvl val="lvl"/>
        </dgm:presLayoutVars>
      </dgm:prSet>
      <dgm:spPr/>
      <dgm:t>
        <a:bodyPr/>
        <a:lstStyle/>
        <a:p>
          <a:endParaRPr lang="es-MX"/>
        </a:p>
      </dgm:t>
    </dgm:pt>
    <dgm:pt modelId="{C7946AEC-B1C6-4A91-A2C6-8158482FE0C7}" type="pres">
      <dgm:prSet presAssocID="{9E7767A6-6784-4475-BB6F-481EA7076902}" presName="posSpace" presStyleCnt="0"/>
      <dgm:spPr/>
    </dgm:pt>
    <dgm:pt modelId="{196D56C3-C625-4F6F-9B22-A6459329E537}" type="pres">
      <dgm:prSet presAssocID="{9E7767A6-6784-4475-BB6F-481EA7076902}" presName="vertFlow" presStyleCnt="0"/>
      <dgm:spPr/>
    </dgm:pt>
    <dgm:pt modelId="{7A40360B-2407-4057-BAFD-08C3C90DA265}" type="pres">
      <dgm:prSet presAssocID="{9E7767A6-6784-4475-BB6F-481EA7076902}" presName="topSpace" presStyleCnt="0"/>
      <dgm:spPr/>
    </dgm:pt>
    <dgm:pt modelId="{19828506-6163-49BF-86A9-BB59758F939E}" type="pres">
      <dgm:prSet presAssocID="{9E7767A6-6784-4475-BB6F-481EA7076902}" presName="firstComp" presStyleCnt="0"/>
      <dgm:spPr/>
    </dgm:pt>
    <dgm:pt modelId="{6C5B6869-3ADB-4AB8-B989-6CDF94FC0552}" type="pres">
      <dgm:prSet presAssocID="{9E7767A6-6784-4475-BB6F-481EA7076902}" presName="firstChild" presStyleLbl="bgAccFollowNode1" presStyleIdx="0" presStyleCnt="2"/>
      <dgm:spPr/>
      <dgm:t>
        <a:bodyPr/>
        <a:lstStyle/>
        <a:p>
          <a:endParaRPr lang="es-MX"/>
        </a:p>
      </dgm:t>
    </dgm:pt>
    <dgm:pt modelId="{09A93352-197F-4946-9C77-59D49F15A3EC}" type="pres">
      <dgm:prSet presAssocID="{9E7767A6-6784-4475-BB6F-481EA7076902}" presName="firstChildTx" presStyleLbl="bgAccFollowNode1" presStyleIdx="0" presStyleCnt="2">
        <dgm:presLayoutVars>
          <dgm:bulletEnabled val="1"/>
        </dgm:presLayoutVars>
      </dgm:prSet>
      <dgm:spPr/>
      <dgm:t>
        <a:bodyPr/>
        <a:lstStyle/>
        <a:p>
          <a:endParaRPr lang="es-MX"/>
        </a:p>
      </dgm:t>
    </dgm:pt>
    <dgm:pt modelId="{3736441D-00B8-463E-A0B5-BCC93EF7BD25}" type="pres">
      <dgm:prSet presAssocID="{9E7767A6-6784-4475-BB6F-481EA7076902}" presName="negSpace" presStyleCnt="0"/>
      <dgm:spPr/>
    </dgm:pt>
    <dgm:pt modelId="{0F391457-9400-48B9-9BB7-7881E1656538}" type="pres">
      <dgm:prSet presAssocID="{9E7767A6-6784-4475-BB6F-481EA7076902}" presName="circle" presStyleLbl="node1" presStyleIdx="0" presStyleCnt="2"/>
      <dgm:spPr/>
      <dgm:t>
        <a:bodyPr/>
        <a:lstStyle/>
        <a:p>
          <a:endParaRPr lang="es-MX"/>
        </a:p>
      </dgm:t>
    </dgm:pt>
    <dgm:pt modelId="{973ED841-451B-4FA1-9DBB-3EB681EEEC04}" type="pres">
      <dgm:prSet presAssocID="{91AAE9BC-1E10-4297-9B41-2F7C6CE960D1}" presName="transSpace" presStyleCnt="0"/>
      <dgm:spPr/>
    </dgm:pt>
    <dgm:pt modelId="{A9BCD4E5-EE63-45D5-A8CA-B9722355A7F7}" type="pres">
      <dgm:prSet presAssocID="{6BEB41E5-B74A-4BA1-89A3-05A63F1F4163}" presName="posSpace" presStyleCnt="0"/>
      <dgm:spPr/>
    </dgm:pt>
    <dgm:pt modelId="{2193BE5A-C5CA-4526-A082-880096F417EF}" type="pres">
      <dgm:prSet presAssocID="{6BEB41E5-B74A-4BA1-89A3-05A63F1F4163}" presName="vertFlow" presStyleCnt="0"/>
      <dgm:spPr/>
    </dgm:pt>
    <dgm:pt modelId="{B8E01D8C-10E0-4580-A2EF-6D2E719A0E2E}" type="pres">
      <dgm:prSet presAssocID="{6BEB41E5-B74A-4BA1-89A3-05A63F1F4163}" presName="topSpace" presStyleCnt="0"/>
      <dgm:spPr/>
    </dgm:pt>
    <dgm:pt modelId="{043E9CE7-FBED-4F48-812F-C720BE9151B6}" type="pres">
      <dgm:prSet presAssocID="{6BEB41E5-B74A-4BA1-89A3-05A63F1F4163}" presName="firstComp" presStyleCnt="0"/>
      <dgm:spPr/>
    </dgm:pt>
    <dgm:pt modelId="{CC526960-6DB9-4896-B921-6244A741B802}" type="pres">
      <dgm:prSet presAssocID="{6BEB41E5-B74A-4BA1-89A3-05A63F1F4163}" presName="firstChild" presStyleLbl="bgAccFollowNode1" presStyleIdx="1" presStyleCnt="2"/>
      <dgm:spPr/>
      <dgm:t>
        <a:bodyPr/>
        <a:lstStyle/>
        <a:p>
          <a:endParaRPr lang="es-MX"/>
        </a:p>
      </dgm:t>
    </dgm:pt>
    <dgm:pt modelId="{9EADF98F-4C9C-44C5-A7DA-64C83DD59390}" type="pres">
      <dgm:prSet presAssocID="{6BEB41E5-B74A-4BA1-89A3-05A63F1F4163}" presName="firstChildTx" presStyleLbl="bgAccFollowNode1" presStyleIdx="1" presStyleCnt="2">
        <dgm:presLayoutVars>
          <dgm:bulletEnabled val="1"/>
        </dgm:presLayoutVars>
      </dgm:prSet>
      <dgm:spPr/>
      <dgm:t>
        <a:bodyPr/>
        <a:lstStyle/>
        <a:p>
          <a:endParaRPr lang="es-MX"/>
        </a:p>
      </dgm:t>
    </dgm:pt>
    <dgm:pt modelId="{B52D0A01-6CDE-4035-9E83-6BCA42625346}" type="pres">
      <dgm:prSet presAssocID="{6BEB41E5-B74A-4BA1-89A3-05A63F1F4163}" presName="negSpace" presStyleCnt="0"/>
      <dgm:spPr/>
    </dgm:pt>
    <dgm:pt modelId="{E4E950BF-3767-4249-B441-557DFF8AD3BF}" type="pres">
      <dgm:prSet presAssocID="{6BEB41E5-B74A-4BA1-89A3-05A63F1F4163}" presName="circle" presStyleLbl="node1" presStyleIdx="1" presStyleCnt="2"/>
      <dgm:spPr/>
      <dgm:t>
        <a:bodyPr/>
        <a:lstStyle/>
        <a:p>
          <a:endParaRPr lang="es-MX"/>
        </a:p>
      </dgm:t>
    </dgm:pt>
  </dgm:ptLst>
  <dgm:cxnLst>
    <dgm:cxn modelId="{21BE5756-BDA6-4707-BE1A-D2BC7EB2A0BC}" srcId="{9E7767A6-6784-4475-BB6F-481EA7076902}" destId="{C1498E24-DB77-4D6D-9EC0-5A5450725BFC}" srcOrd="0" destOrd="0" parTransId="{53954B95-B291-4838-AC3D-BA91D811D1B5}" sibTransId="{B3DFAA60-72BE-4772-A332-642BB066D542}"/>
    <dgm:cxn modelId="{C731E1E8-807D-4DAF-924E-1D636D6A8D2D}" type="presOf" srcId="{11806A25-41A4-47AC-A540-178EF346BFC6}" destId="{CC526960-6DB9-4896-B921-6244A741B802}" srcOrd="0" destOrd="0" presId="urn:microsoft.com/office/officeart/2005/8/layout/hList9"/>
    <dgm:cxn modelId="{E7DA5E98-DFD2-4A1A-AC33-038C3CBE155B}" type="presOf" srcId="{9E7767A6-6784-4475-BB6F-481EA7076902}" destId="{0F391457-9400-48B9-9BB7-7881E1656538}" srcOrd="0" destOrd="0" presId="urn:microsoft.com/office/officeart/2005/8/layout/hList9"/>
    <dgm:cxn modelId="{11CE2DA0-3AF2-4B25-84DE-2202D87B12C8}" srcId="{6BEB41E5-B74A-4BA1-89A3-05A63F1F4163}" destId="{11806A25-41A4-47AC-A540-178EF346BFC6}" srcOrd="0" destOrd="0" parTransId="{D1469FED-230E-4395-91A3-527F314B8E1B}" sibTransId="{79AC414D-AB37-405B-977B-637B980BE21B}"/>
    <dgm:cxn modelId="{4172989A-0BB7-47A4-A86B-8B7BDE466D78}" type="presOf" srcId="{6BEB41E5-B74A-4BA1-89A3-05A63F1F4163}" destId="{E4E950BF-3767-4249-B441-557DFF8AD3BF}" srcOrd="0" destOrd="0" presId="urn:microsoft.com/office/officeart/2005/8/layout/hList9"/>
    <dgm:cxn modelId="{649A3823-22E6-4DC6-B265-1A51F4F93BA0}" type="presOf" srcId="{D4685B8C-1FFA-4628-8C64-EB800A67B122}" destId="{B7697105-9004-43A1-9D37-B3F6CF896D7E}" srcOrd="0" destOrd="0" presId="urn:microsoft.com/office/officeart/2005/8/layout/hList9"/>
    <dgm:cxn modelId="{1DF3E876-BFA7-48EC-ABF3-C82487105ACA}" type="presOf" srcId="{C1498E24-DB77-4D6D-9EC0-5A5450725BFC}" destId="{6C5B6869-3ADB-4AB8-B989-6CDF94FC0552}" srcOrd="0" destOrd="0" presId="urn:microsoft.com/office/officeart/2005/8/layout/hList9"/>
    <dgm:cxn modelId="{BD667733-81BA-4B9E-82E2-8DCD879749A4}" srcId="{D4685B8C-1FFA-4628-8C64-EB800A67B122}" destId="{6BEB41E5-B74A-4BA1-89A3-05A63F1F4163}" srcOrd="1" destOrd="0" parTransId="{2B07D5A1-8A10-4E9B-8F65-C411C3050736}" sibTransId="{12981CA4-6E97-4E5F-9BE3-2EF2F17B6BE3}"/>
    <dgm:cxn modelId="{5DFDA35F-1A85-4E63-BD0A-995699E55FEE}" type="presOf" srcId="{11806A25-41A4-47AC-A540-178EF346BFC6}" destId="{9EADF98F-4C9C-44C5-A7DA-64C83DD59390}" srcOrd="1" destOrd="0" presId="urn:microsoft.com/office/officeart/2005/8/layout/hList9"/>
    <dgm:cxn modelId="{038F0313-7EA6-420C-9EE4-C702547C70CD}" srcId="{D4685B8C-1FFA-4628-8C64-EB800A67B122}" destId="{9E7767A6-6784-4475-BB6F-481EA7076902}" srcOrd="0" destOrd="0" parTransId="{C00AED6B-03CF-44AD-BF04-29526241BCC5}" sibTransId="{91AAE9BC-1E10-4297-9B41-2F7C6CE960D1}"/>
    <dgm:cxn modelId="{E9917A96-693B-4C58-AFA4-91129191B0A8}" type="presOf" srcId="{C1498E24-DB77-4D6D-9EC0-5A5450725BFC}" destId="{09A93352-197F-4946-9C77-59D49F15A3EC}" srcOrd="1" destOrd="0" presId="urn:microsoft.com/office/officeart/2005/8/layout/hList9"/>
    <dgm:cxn modelId="{66582FDB-63B1-4EAF-83D2-CC1341065923}" type="presParOf" srcId="{B7697105-9004-43A1-9D37-B3F6CF896D7E}" destId="{C7946AEC-B1C6-4A91-A2C6-8158482FE0C7}" srcOrd="0" destOrd="0" presId="urn:microsoft.com/office/officeart/2005/8/layout/hList9"/>
    <dgm:cxn modelId="{79BA7174-AA0F-4411-AECC-5146BEC4C7D2}" type="presParOf" srcId="{B7697105-9004-43A1-9D37-B3F6CF896D7E}" destId="{196D56C3-C625-4F6F-9B22-A6459329E537}" srcOrd="1" destOrd="0" presId="urn:microsoft.com/office/officeart/2005/8/layout/hList9"/>
    <dgm:cxn modelId="{7B1CCA2B-1AFB-4288-ABC9-0AB04418730A}" type="presParOf" srcId="{196D56C3-C625-4F6F-9B22-A6459329E537}" destId="{7A40360B-2407-4057-BAFD-08C3C90DA265}" srcOrd="0" destOrd="0" presId="urn:microsoft.com/office/officeart/2005/8/layout/hList9"/>
    <dgm:cxn modelId="{7EA1FC0D-77A8-457F-9A72-7D844E05D58C}" type="presParOf" srcId="{196D56C3-C625-4F6F-9B22-A6459329E537}" destId="{19828506-6163-49BF-86A9-BB59758F939E}" srcOrd="1" destOrd="0" presId="urn:microsoft.com/office/officeart/2005/8/layout/hList9"/>
    <dgm:cxn modelId="{24B1C22F-46FD-489A-8A13-E3D92BDE1591}" type="presParOf" srcId="{19828506-6163-49BF-86A9-BB59758F939E}" destId="{6C5B6869-3ADB-4AB8-B989-6CDF94FC0552}" srcOrd="0" destOrd="0" presId="urn:microsoft.com/office/officeart/2005/8/layout/hList9"/>
    <dgm:cxn modelId="{E70DA8B7-F060-4AB3-BE8A-8E01E068A876}" type="presParOf" srcId="{19828506-6163-49BF-86A9-BB59758F939E}" destId="{09A93352-197F-4946-9C77-59D49F15A3EC}" srcOrd="1" destOrd="0" presId="urn:microsoft.com/office/officeart/2005/8/layout/hList9"/>
    <dgm:cxn modelId="{B3ACF6B6-00F6-4510-B9DF-FE74E81366BD}" type="presParOf" srcId="{B7697105-9004-43A1-9D37-B3F6CF896D7E}" destId="{3736441D-00B8-463E-A0B5-BCC93EF7BD25}" srcOrd="2" destOrd="0" presId="urn:microsoft.com/office/officeart/2005/8/layout/hList9"/>
    <dgm:cxn modelId="{798D7D48-F942-40D4-A90E-760CEEBCC358}" type="presParOf" srcId="{B7697105-9004-43A1-9D37-B3F6CF896D7E}" destId="{0F391457-9400-48B9-9BB7-7881E1656538}" srcOrd="3" destOrd="0" presId="urn:microsoft.com/office/officeart/2005/8/layout/hList9"/>
    <dgm:cxn modelId="{65369A0D-6DC6-4B23-B65E-58BDB90B88B5}" type="presParOf" srcId="{B7697105-9004-43A1-9D37-B3F6CF896D7E}" destId="{973ED841-451B-4FA1-9DBB-3EB681EEEC04}" srcOrd="4" destOrd="0" presId="urn:microsoft.com/office/officeart/2005/8/layout/hList9"/>
    <dgm:cxn modelId="{03355161-DEBB-4407-8543-A6B8D7277AFD}" type="presParOf" srcId="{B7697105-9004-43A1-9D37-B3F6CF896D7E}" destId="{A9BCD4E5-EE63-45D5-A8CA-B9722355A7F7}" srcOrd="5" destOrd="0" presId="urn:microsoft.com/office/officeart/2005/8/layout/hList9"/>
    <dgm:cxn modelId="{71416949-19CB-4E4F-A6CE-3F6A8B1E57AA}" type="presParOf" srcId="{B7697105-9004-43A1-9D37-B3F6CF896D7E}" destId="{2193BE5A-C5CA-4526-A082-880096F417EF}" srcOrd="6" destOrd="0" presId="urn:microsoft.com/office/officeart/2005/8/layout/hList9"/>
    <dgm:cxn modelId="{9F3A3608-8923-4B55-A712-389F130EA6E8}" type="presParOf" srcId="{2193BE5A-C5CA-4526-A082-880096F417EF}" destId="{B8E01D8C-10E0-4580-A2EF-6D2E719A0E2E}" srcOrd="0" destOrd="0" presId="urn:microsoft.com/office/officeart/2005/8/layout/hList9"/>
    <dgm:cxn modelId="{E37021A5-2525-4BB4-A5C3-1AE2D03AEF7D}" type="presParOf" srcId="{2193BE5A-C5CA-4526-A082-880096F417EF}" destId="{043E9CE7-FBED-4F48-812F-C720BE9151B6}" srcOrd="1" destOrd="0" presId="urn:microsoft.com/office/officeart/2005/8/layout/hList9"/>
    <dgm:cxn modelId="{A531B522-6EC8-46F0-ADC1-8C98A551B354}" type="presParOf" srcId="{043E9CE7-FBED-4F48-812F-C720BE9151B6}" destId="{CC526960-6DB9-4896-B921-6244A741B802}" srcOrd="0" destOrd="0" presId="urn:microsoft.com/office/officeart/2005/8/layout/hList9"/>
    <dgm:cxn modelId="{C0AFFE4B-B455-4A01-BB97-B3E643532E4C}" type="presParOf" srcId="{043E9CE7-FBED-4F48-812F-C720BE9151B6}" destId="{9EADF98F-4C9C-44C5-A7DA-64C83DD59390}" srcOrd="1" destOrd="0" presId="urn:microsoft.com/office/officeart/2005/8/layout/hList9"/>
    <dgm:cxn modelId="{9F63790D-AAAE-4D7E-8400-637AE29808D7}" type="presParOf" srcId="{B7697105-9004-43A1-9D37-B3F6CF896D7E}" destId="{B52D0A01-6CDE-4035-9E83-6BCA42625346}" srcOrd="7" destOrd="0" presId="urn:microsoft.com/office/officeart/2005/8/layout/hList9"/>
    <dgm:cxn modelId="{2147B6DA-F1AD-45E9-8259-17CEC0EAD376}" type="presParOf" srcId="{B7697105-9004-43A1-9D37-B3F6CF896D7E}" destId="{E4E950BF-3767-4249-B441-557DFF8AD3BF}" srcOrd="8" destOrd="0" presId="urn:microsoft.com/office/officeart/2005/8/layout/hList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A902B12-599B-4B74-98F2-F071DA00DB8D}"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es-MX"/>
        </a:p>
      </dgm:t>
    </dgm:pt>
    <dgm:pt modelId="{7C3317BA-E1C3-4ABE-A1B9-2D9A72269C6D}">
      <dgm:prSet phldrT="[Texto]"/>
      <dgm:spPr/>
      <dgm:t>
        <a:bodyPr/>
        <a:lstStyle/>
        <a:p>
          <a:r>
            <a:rPr lang="es-MX" dirty="0" smtClean="0"/>
            <a:t>Ai</a:t>
          </a:r>
          <a:endParaRPr lang="es-MX" dirty="0"/>
        </a:p>
      </dgm:t>
    </dgm:pt>
    <dgm:pt modelId="{56D97378-8027-4074-8F55-0BEA16D28DE6}" type="parTrans" cxnId="{EA5C9F66-B710-4365-B53F-436100E1FD13}">
      <dgm:prSet/>
      <dgm:spPr/>
      <dgm:t>
        <a:bodyPr/>
        <a:lstStyle/>
        <a:p>
          <a:endParaRPr lang="es-MX"/>
        </a:p>
      </dgm:t>
    </dgm:pt>
    <dgm:pt modelId="{60FD89BC-C3CF-4777-85CF-F1196E05DF53}" type="sibTrans" cxnId="{EA5C9F66-B710-4365-B53F-436100E1FD13}">
      <dgm:prSet/>
      <dgm:spPr/>
      <dgm:t>
        <a:bodyPr/>
        <a:lstStyle/>
        <a:p>
          <a:endParaRPr lang="es-MX"/>
        </a:p>
      </dgm:t>
    </dgm:pt>
    <dgm:pt modelId="{6992363E-7F9B-4F31-BA57-539828C75075}">
      <dgm:prSet phldrT="[Texto]"/>
      <dgm:spPr/>
      <dgm:t>
        <a:bodyPr/>
        <a:lstStyle/>
        <a:p>
          <a:r>
            <a:rPr lang="es-MX" dirty="0" smtClean="0"/>
            <a:t>Ci</a:t>
          </a:r>
          <a:endParaRPr lang="es-MX" dirty="0"/>
        </a:p>
      </dgm:t>
    </dgm:pt>
    <dgm:pt modelId="{1206ABED-BF2E-4E2C-87D0-5CA5C5253D19}" type="parTrans" cxnId="{036DC315-D21B-4459-9CB0-8F453D080211}">
      <dgm:prSet/>
      <dgm:spPr/>
      <dgm:t>
        <a:bodyPr/>
        <a:lstStyle/>
        <a:p>
          <a:endParaRPr lang="es-MX"/>
        </a:p>
      </dgm:t>
    </dgm:pt>
    <dgm:pt modelId="{7D8D7FDE-96FC-4B19-B3F2-61780D944762}" type="sibTrans" cxnId="{036DC315-D21B-4459-9CB0-8F453D080211}">
      <dgm:prSet/>
      <dgm:spPr/>
      <dgm:t>
        <a:bodyPr/>
        <a:lstStyle/>
        <a:p>
          <a:endParaRPr lang="es-MX"/>
        </a:p>
      </dgm:t>
    </dgm:pt>
    <dgm:pt modelId="{E4847EF1-F5ED-452D-948F-441CF562F273}">
      <dgm:prSet phldrT="[Texto]"/>
      <dgm:spPr/>
      <dgm:t>
        <a:bodyPr/>
        <a:lstStyle/>
        <a:p>
          <a:r>
            <a:rPr lang="es-MX" dirty="0" smtClean="0"/>
            <a:t>Bi</a:t>
          </a:r>
          <a:endParaRPr lang="es-MX" dirty="0"/>
        </a:p>
      </dgm:t>
    </dgm:pt>
    <dgm:pt modelId="{9D3CABDE-26F5-4163-BAB6-FC73CCD76C18}" type="parTrans" cxnId="{6A284455-E3D3-46FD-A6C5-244E48A5BEC7}">
      <dgm:prSet/>
      <dgm:spPr/>
      <dgm:t>
        <a:bodyPr/>
        <a:lstStyle/>
        <a:p>
          <a:endParaRPr lang="es-MX"/>
        </a:p>
      </dgm:t>
    </dgm:pt>
    <dgm:pt modelId="{41E968ED-C7EB-43F6-B10C-67F233D7C718}" type="sibTrans" cxnId="{6A284455-E3D3-46FD-A6C5-244E48A5BEC7}">
      <dgm:prSet/>
      <dgm:spPr/>
      <dgm:t>
        <a:bodyPr/>
        <a:lstStyle/>
        <a:p>
          <a:endParaRPr lang="es-MX"/>
        </a:p>
      </dgm:t>
    </dgm:pt>
    <dgm:pt modelId="{019E49CB-C903-43D1-9764-8CCE8E1B3BDB}">
      <dgm:prSet phldrT="[Texto]"/>
      <dgm:spPr/>
      <dgm:t>
        <a:bodyPr/>
        <a:lstStyle/>
        <a:p>
          <a:r>
            <a:rPr lang="es-MX" dirty="0" smtClean="0"/>
            <a:t>Ni</a:t>
          </a:r>
          <a:endParaRPr lang="es-MX" dirty="0"/>
        </a:p>
      </dgm:t>
    </dgm:pt>
    <dgm:pt modelId="{19020FBC-07C8-46BC-8F8A-F7EF71F17C36}" type="parTrans" cxnId="{AC2FE7D7-14A2-430A-97A9-9575C01A7190}">
      <dgm:prSet/>
      <dgm:spPr/>
      <dgm:t>
        <a:bodyPr/>
        <a:lstStyle/>
        <a:p>
          <a:endParaRPr lang="es-MX"/>
        </a:p>
      </dgm:t>
    </dgm:pt>
    <dgm:pt modelId="{47671D70-3A16-4A6C-B749-E503940E8557}" type="sibTrans" cxnId="{AC2FE7D7-14A2-430A-97A9-9575C01A7190}">
      <dgm:prSet/>
      <dgm:spPr/>
      <dgm:t>
        <a:bodyPr/>
        <a:lstStyle/>
        <a:p>
          <a:endParaRPr lang="es-MX"/>
        </a:p>
      </dgm:t>
    </dgm:pt>
    <dgm:pt modelId="{52A16F23-D305-4174-BC83-F75D9D4FBB9E}" type="pres">
      <dgm:prSet presAssocID="{6A902B12-599B-4B74-98F2-F071DA00DB8D}" presName="compositeShape" presStyleCnt="0">
        <dgm:presLayoutVars>
          <dgm:chMax val="9"/>
          <dgm:dir/>
          <dgm:resizeHandles val="exact"/>
        </dgm:presLayoutVars>
      </dgm:prSet>
      <dgm:spPr/>
      <dgm:t>
        <a:bodyPr/>
        <a:lstStyle/>
        <a:p>
          <a:endParaRPr lang="es-MX"/>
        </a:p>
      </dgm:t>
    </dgm:pt>
    <dgm:pt modelId="{E8DF1523-88D2-4AD5-B8C6-4BB424CA4082}" type="pres">
      <dgm:prSet presAssocID="{6A902B12-599B-4B74-98F2-F071DA00DB8D}" presName="triangle1" presStyleLbl="node1" presStyleIdx="0" presStyleCnt="4">
        <dgm:presLayoutVars>
          <dgm:bulletEnabled val="1"/>
        </dgm:presLayoutVars>
      </dgm:prSet>
      <dgm:spPr/>
      <dgm:t>
        <a:bodyPr/>
        <a:lstStyle/>
        <a:p>
          <a:endParaRPr lang="es-MX"/>
        </a:p>
      </dgm:t>
    </dgm:pt>
    <dgm:pt modelId="{18B7233C-30CC-4987-861E-D0AA2A20E9FA}" type="pres">
      <dgm:prSet presAssocID="{6A902B12-599B-4B74-98F2-F071DA00DB8D}" presName="triangle2" presStyleLbl="node1" presStyleIdx="1" presStyleCnt="4">
        <dgm:presLayoutVars>
          <dgm:bulletEnabled val="1"/>
        </dgm:presLayoutVars>
      </dgm:prSet>
      <dgm:spPr/>
      <dgm:t>
        <a:bodyPr/>
        <a:lstStyle/>
        <a:p>
          <a:endParaRPr lang="es-MX"/>
        </a:p>
      </dgm:t>
    </dgm:pt>
    <dgm:pt modelId="{6E324983-070E-48A2-A1AD-8F71A08DDF79}" type="pres">
      <dgm:prSet presAssocID="{6A902B12-599B-4B74-98F2-F071DA00DB8D}" presName="triangle3" presStyleLbl="node1" presStyleIdx="2" presStyleCnt="4">
        <dgm:presLayoutVars>
          <dgm:bulletEnabled val="1"/>
        </dgm:presLayoutVars>
      </dgm:prSet>
      <dgm:spPr/>
      <dgm:t>
        <a:bodyPr/>
        <a:lstStyle/>
        <a:p>
          <a:endParaRPr lang="es-MX"/>
        </a:p>
      </dgm:t>
    </dgm:pt>
    <dgm:pt modelId="{B69EECEE-3A1C-419D-A78D-DD1C88FA0F61}" type="pres">
      <dgm:prSet presAssocID="{6A902B12-599B-4B74-98F2-F071DA00DB8D}" presName="triangle4" presStyleLbl="node1" presStyleIdx="3" presStyleCnt="4">
        <dgm:presLayoutVars>
          <dgm:bulletEnabled val="1"/>
        </dgm:presLayoutVars>
      </dgm:prSet>
      <dgm:spPr/>
      <dgm:t>
        <a:bodyPr/>
        <a:lstStyle/>
        <a:p>
          <a:endParaRPr lang="es-MX"/>
        </a:p>
      </dgm:t>
    </dgm:pt>
  </dgm:ptLst>
  <dgm:cxnLst>
    <dgm:cxn modelId="{4B80984A-B553-41EA-90E0-3A56FFD16B81}" type="presOf" srcId="{6A902B12-599B-4B74-98F2-F071DA00DB8D}" destId="{52A16F23-D305-4174-BC83-F75D9D4FBB9E}" srcOrd="0" destOrd="0" presId="urn:microsoft.com/office/officeart/2005/8/layout/pyramid4"/>
    <dgm:cxn modelId="{678F979B-21D5-4B5E-9E19-41491EE9C750}" type="presOf" srcId="{6992363E-7F9B-4F31-BA57-539828C75075}" destId="{18B7233C-30CC-4987-861E-D0AA2A20E9FA}" srcOrd="0" destOrd="0" presId="urn:microsoft.com/office/officeart/2005/8/layout/pyramid4"/>
    <dgm:cxn modelId="{036DC315-D21B-4459-9CB0-8F453D080211}" srcId="{6A902B12-599B-4B74-98F2-F071DA00DB8D}" destId="{6992363E-7F9B-4F31-BA57-539828C75075}" srcOrd="1" destOrd="0" parTransId="{1206ABED-BF2E-4E2C-87D0-5CA5C5253D19}" sibTransId="{7D8D7FDE-96FC-4B19-B3F2-61780D944762}"/>
    <dgm:cxn modelId="{25C8EA63-CF71-4250-B6C6-559CAD126D4D}" type="presOf" srcId="{019E49CB-C903-43D1-9764-8CCE8E1B3BDB}" destId="{B69EECEE-3A1C-419D-A78D-DD1C88FA0F61}" srcOrd="0" destOrd="0" presId="urn:microsoft.com/office/officeart/2005/8/layout/pyramid4"/>
    <dgm:cxn modelId="{6A284455-E3D3-46FD-A6C5-244E48A5BEC7}" srcId="{6A902B12-599B-4B74-98F2-F071DA00DB8D}" destId="{E4847EF1-F5ED-452D-948F-441CF562F273}" srcOrd="2" destOrd="0" parTransId="{9D3CABDE-26F5-4163-BAB6-FC73CCD76C18}" sibTransId="{41E968ED-C7EB-43F6-B10C-67F233D7C718}"/>
    <dgm:cxn modelId="{AC2FE7D7-14A2-430A-97A9-9575C01A7190}" srcId="{6A902B12-599B-4B74-98F2-F071DA00DB8D}" destId="{019E49CB-C903-43D1-9764-8CCE8E1B3BDB}" srcOrd="3" destOrd="0" parTransId="{19020FBC-07C8-46BC-8F8A-F7EF71F17C36}" sibTransId="{47671D70-3A16-4A6C-B749-E503940E8557}"/>
    <dgm:cxn modelId="{B5DE5FA3-992A-4E40-9289-A2C19F502D84}" type="presOf" srcId="{E4847EF1-F5ED-452D-948F-441CF562F273}" destId="{6E324983-070E-48A2-A1AD-8F71A08DDF79}" srcOrd="0" destOrd="0" presId="urn:microsoft.com/office/officeart/2005/8/layout/pyramid4"/>
    <dgm:cxn modelId="{B88A51A8-E6EA-47A1-9973-B190E1E6F6EF}" type="presOf" srcId="{7C3317BA-E1C3-4ABE-A1B9-2D9A72269C6D}" destId="{E8DF1523-88D2-4AD5-B8C6-4BB424CA4082}" srcOrd="0" destOrd="0" presId="urn:microsoft.com/office/officeart/2005/8/layout/pyramid4"/>
    <dgm:cxn modelId="{EA5C9F66-B710-4365-B53F-436100E1FD13}" srcId="{6A902B12-599B-4B74-98F2-F071DA00DB8D}" destId="{7C3317BA-E1C3-4ABE-A1B9-2D9A72269C6D}" srcOrd="0" destOrd="0" parTransId="{56D97378-8027-4074-8F55-0BEA16D28DE6}" sibTransId="{60FD89BC-C3CF-4777-85CF-F1196E05DF53}"/>
    <dgm:cxn modelId="{F77239B2-F948-4463-B669-9AE684E5CBBD}" type="presParOf" srcId="{52A16F23-D305-4174-BC83-F75D9D4FBB9E}" destId="{E8DF1523-88D2-4AD5-B8C6-4BB424CA4082}" srcOrd="0" destOrd="0" presId="urn:microsoft.com/office/officeart/2005/8/layout/pyramid4"/>
    <dgm:cxn modelId="{58429BC7-38D9-4EDA-8AAF-5F6E875C8D45}" type="presParOf" srcId="{52A16F23-D305-4174-BC83-F75D9D4FBB9E}" destId="{18B7233C-30CC-4987-861E-D0AA2A20E9FA}" srcOrd="1" destOrd="0" presId="urn:microsoft.com/office/officeart/2005/8/layout/pyramid4"/>
    <dgm:cxn modelId="{7C165961-A5FC-41E2-BAE2-44627B070C4E}" type="presParOf" srcId="{52A16F23-D305-4174-BC83-F75D9D4FBB9E}" destId="{6E324983-070E-48A2-A1AD-8F71A08DDF79}" srcOrd="2" destOrd="0" presId="urn:microsoft.com/office/officeart/2005/8/layout/pyramid4"/>
    <dgm:cxn modelId="{353AA9E8-B384-4176-8470-B27D5A984434}" type="presParOf" srcId="{52A16F23-D305-4174-BC83-F75D9D4FBB9E}" destId="{B69EECEE-3A1C-419D-A78D-DD1C88FA0F61}"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0B33ED9-CBD9-428C-B7B0-FF712C7614B8}"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s-MX"/>
        </a:p>
      </dgm:t>
    </dgm:pt>
    <dgm:pt modelId="{C22D5031-FF8E-4A75-8C52-38A6BCC8970B}">
      <dgm:prSet phldrT="[Texto]" custT="1"/>
      <dgm:spPr/>
      <dgm:t>
        <a:bodyPr/>
        <a:lstStyle/>
        <a:p>
          <a:r>
            <a:rPr lang="es-ES" sz="1800" dirty="0" smtClean="0"/>
            <a:t>P(V)= (Ai) Características estructurales+ (Bi) Características del vecindario +(Ci) Variables ambientales+ N características</a:t>
          </a:r>
          <a:endParaRPr lang="es-MX" sz="1800" dirty="0"/>
        </a:p>
      </dgm:t>
    </dgm:pt>
    <dgm:pt modelId="{7E765A01-E8FC-4695-AEA1-DE22B94908B4}" type="parTrans" cxnId="{A81CAFDF-58AA-4459-A115-E5CD500C9780}">
      <dgm:prSet/>
      <dgm:spPr/>
      <dgm:t>
        <a:bodyPr/>
        <a:lstStyle/>
        <a:p>
          <a:endParaRPr lang="es-MX"/>
        </a:p>
      </dgm:t>
    </dgm:pt>
    <dgm:pt modelId="{1C4E5BE9-A5D7-4045-8DFE-28450BB988E8}" type="sibTrans" cxnId="{A81CAFDF-58AA-4459-A115-E5CD500C9780}">
      <dgm:prSet/>
      <dgm:spPr/>
      <dgm:t>
        <a:bodyPr/>
        <a:lstStyle/>
        <a:p>
          <a:endParaRPr lang="es-MX"/>
        </a:p>
      </dgm:t>
    </dgm:pt>
    <dgm:pt modelId="{5848478A-7E81-47AC-851E-82221753C4E8}" type="pres">
      <dgm:prSet presAssocID="{E0B33ED9-CBD9-428C-B7B0-FF712C7614B8}" presName="linear" presStyleCnt="0">
        <dgm:presLayoutVars>
          <dgm:animLvl val="lvl"/>
          <dgm:resizeHandles val="exact"/>
        </dgm:presLayoutVars>
      </dgm:prSet>
      <dgm:spPr/>
      <dgm:t>
        <a:bodyPr/>
        <a:lstStyle/>
        <a:p>
          <a:endParaRPr lang="es-MX"/>
        </a:p>
      </dgm:t>
    </dgm:pt>
    <dgm:pt modelId="{906D53C5-CB44-4542-BAFF-CEF46C05BA34}" type="pres">
      <dgm:prSet presAssocID="{C22D5031-FF8E-4A75-8C52-38A6BCC8970B}" presName="parentText" presStyleLbl="node1" presStyleIdx="0" presStyleCnt="1" custLinFactY="22260" custLinFactNeighborX="-15541" custLinFactNeighborY="100000">
        <dgm:presLayoutVars>
          <dgm:chMax val="0"/>
          <dgm:bulletEnabled val="1"/>
        </dgm:presLayoutVars>
      </dgm:prSet>
      <dgm:spPr/>
      <dgm:t>
        <a:bodyPr/>
        <a:lstStyle/>
        <a:p>
          <a:endParaRPr lang="es-MX"/>
        </a:p>
      </dgm:t>
    </dgm:pt>
  </dgm:ptLst>
  <dgm:cxnLst>
    <dgm:cxn modelId="{32B153D1-FEA5-4EDB-A17F-86ED477C2158}" type="presOf" srcId="{E0B33ED9-CBD9-428C-B7B0-FF712C7614B8}" destId="{5848478A-7E81-47AC-851E-82221753C4E8}" srcOrd="0" destOrd="0" presId="urn:microsoft.com/office/officeart/2005/8/layout/vList2"/>
    <dgm:cxn modelId="{B397FDF9-E32A-48CC-B49E-864B193DFFF1}" type="presOf" srcId="{C22D5031-FF8E-4A75-8C52-38A6BCC8970B}" destId="{906D53C5-CB44-4542-BAFF-CEF46C05BA34}" srcOrd="0" destOrd="0" presId="urn:microsoft.com/office/officeart/2005/8/layout/vList2"/>
    <dgm:cxn modelId="{A81CAFDF-58AA-4459-A115-E5CD500C9780}" srcId="{E0B33ED9-CBD9-428C-B7B0-FF712C7614B8}" destId="{C22D5031-FF8E-4A75-8C52-38A6BCC8970B}" srcOrd="0" destOrd="0" parTransId="{7E765A01-E8FC-4695-AEA1-DE22B94908B4}" sibTransId="{1C4E5BE9-A5D7-4045-8DFE-28450BB988E8}"/>
    <dgm:cxn modelId="{B43F9695-491F-4A23-BFFE-E23DCBBE7851}" type="presParOf" srcId="{5848478A-7E81-47AC-851E-82221753C4E8}" destId="{906D53C5-CB44-4542-BAFF-CEF46C05BA34}" srcOrd="0"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0B4E78-74B5-4B8F-A2BD-1AB211BDB895}" type="doc">
      <dgm:prSet loTypeId="urn:microsoft.com/office/officeart/2005/8/layout/hProcess7" loCatId="process" qsTypeId="urn:microsoft.com/office/officeart/2005/8/quickstyle/simple1" qsCatId="simple" csTypeId="urn:microsoft.com/office/officeart/2005/8/colors/colorful1" csCatId="colorful" phldr="1"/>
      <dgm:spPr/>
      <dgm:t>
        <a:bodyPr/>
        <a:lstStyle/>
        <a:p>
          <a:endParaRPr lang="es-MX"/>
        </a:p>
      </dgm:t>
    </dgm:pt>
    <dgm:pt modelId="{24968D05-A543-448F-9D4E-C239DE4D3A0F}">
      <dgm:prSet phldrT="[Texto]"/>
      <dgm:spPr/>
      <dgm:t>
        <a:bodyPr/>
        <a:lstStyle/>
        <a:p>
          <a:r>
            <a:rPr lang="es-MX" dirty="0" smtClean="0"/>
            <a:t>Qué es un precio Hedónico</a:t>
          </a:r>
          <a:endParaRPr lang="es-MX" dirty="0"/>
        </a:p>
      </dgm:t>
    </dgm:pt>
    <dgm:pt modelId="{A0458CD6-A605-4DDC-B348-69E80EA8CBF6}" type="parTrans" cxnId="{D47008FE-08F5-4686-8DFE-780655B5A956}">
      <dgm:prSet/>
      <dgm:spPr/>
      <dgm:t>
        <a:bodyPr/>
        <a:lstStyle/>
        <a:p>
          <a:endParaRPr lang="es-MX"/>
        </a:p>
      </dgm:t>
    </dgm:pt>
    <dgm:pt modelId="{1BC735C0-98BB-47A4-AAA6-D2B5B7B755A9}" type="sibTrans" cxnId="{D47008FE-08F5-4686-8DFE-780655B5A956}">
      <dgm:prSet/>
      <dgm:spPr/>
      <dgm:t>
        <a:bodyPr/>
        <a:lstStyle/>
        <a:p>
          <a:endParaRPr lang="es-MX"/>
        </a:p>
      </dgm:t>
    </dgm:pt>
    <dgm:pt modelId="{98A8C30E-B824-4307-B794-50D607AE84E1}">
      <dgm:prSet phldrT="[Texto]"/>
      <dgm:spPr/>
      <dgm:t>
        <a:bodyPr/>
        <a:lstStyle/>
        <a:p>
          <a:r>
            <a:rPr lang="es-ES" dirty="0" smtClean="0"/>
            <a:t>La idea que fundamenta esta técnica es que, el precio de mercado de un bien deberá ser un agregado de los precios individuales de las características del mismo. Así, este método requiere identificar aquellos atributos o características de un activo que conforman su precio de mercado. Aplicando regresiones estadísticas es posible medir el deseo de pagar por aquellos aspectos (cuantitativos y cualitativos) del bien estudiado y estimar su contribución al valor global de mercado.</a:t>
          </a:r>
          <a:endParaRPr lang="es-MX" dirty="0"/>
        </a:p>
      </dgm:t>
    </dgm:pt>
    <dgm:pt modelId="{00B3F722-787E-4A17-8262-75C928F7A013}" type="parTrans" cxnId="{467237D1-4E12-49A0-B49D-17F851D14261}">
      <dgm:prSet/>
      <dgm:spPr/>
      <dgm:t>
        <a:bodyPr/>
        <a:lstStyle/>
        <a:p>
          <a:endParaRPr lang="es-MX"/>
        </a:p>
      </dgm:t>
    </dgm:pt>
    <dgm:pt modelId="{32FED54F-6DCC-4ADC-9F17-B1EFF67F86D4}" type="sibTrans" cxnId="{467237D1-4E12-49A0-B49D-17F851D14261}">
      <dgm:prSet/>
      <dgm:spPr/>
      <dgm:t>
        <a:bodyPr/>
        <a:lstStyle/>
        <a:p>
          <a:endParaRPr lang="es-MX"/>
        </a:p>
      </dgm:t>
    </dgm:pt>
    <dgm:pt modelId="{40ED7B8B-A58A-4B1A-9489-77B19E2563B1}">
      <dgm:prSet phldrT="[Texto]"/>
      <dgm:spPr/>
      <dgm:t>
        <a:bodyPr/>
        <a:lstStyle/>
        <a:p>
          <a:r>
            <a:rPr lang="es-MX" dirty="0" smtClean="0"/>
            <a:t>Precursores</a:t>
          </a:r>
          <a:endParaRPr lang="es-MX" dirty="0"/>
        </a:p>
      </dgm:t>
    </dgm:pt>
    <dgm:pt modelId="{9CF5093B-AF9A-4CCD-8B6E-63273464C6A4}" type="parTrans" cxnId="{CD981B96-95C1-4AB1-A955-2E63E014E07B}">
      <dgm:prSet/>
      <dgm:spPr/>
      <dgm:t>
        <a:bodyPr/>
        <a:lstStyle/>
        <a:p>
          <a:endParaRPr lang="es-MX"/>
        </a:p>
      </dgm:t>
    </dgm:pt>
    <dgm:pt modelId="{44A9CDDA-EA4B-4DB2-817F-93B02E2BBDCD}" type="sibTrans" cxnId="{CD981B96-95C1-4AB1-A955-2E63E014E07B}">
      <dgm:prSet/>
      <dgm:spPr/>
      <dgm:t>
        <a:bodyPr/>
        <a:lstStyle/>
        <a:p>
          <a:endParaRPr lang="es-MX"/>
        </a:p>
      </dgm:t>
    </dgm:pt>
    <dgm:pt modelId="{A63E0D15-837D-4627-8443-A89A2CEB7751}">
      <dgm:prSet phldrT="[Texto]"/>
      <dgm:spPr/>
      <dgm:t>
        <a:bodyPr/>
        <a:lstStyle/>
        <a:p>
          <a:r>
            <a:rPr lang="es-ES" dirty="0" smtClean="0"/>
            <a:t>Freeman (1979) fue quien facilitó la primera justificación teórica para la aplicación de esta metodología al mercado de la vivienda. </a:t>
          </a:r>
        </a:p>
        <a:p>
          <a:endParaRPr lang="es-ES" dirty="0" smtClean="0"/>
        </a:p>
        <a:p>
          <a:r>
            <a:rPr lang="es-ES" dirty="0" smtClean="0"/>
            <a:t>Lancaster (1966) ,  Griliches (1971) y Rosen (1974). </a:t>
          </a:r>
          <a:endParaRPr lang="es-MX" dirty="0"/>
        </a:p>
      </dgm:t>
    </dgm:pt>
    <dgm:pt modelId="{297FA973-38E2-442E-861F-EEB4E5B41B76}" type="parTrans" cxnId="{4A21C582-EDFD-4C09-8E52-2811E3A32A9C}">
      <dgm:prSet/>
      <dgm:spPr/>
      <dgm:t>
        <a:bodyPr/>
        <a:lstStyle/>
        <a:p>
          <a:endParaRPr lang="es-MX"/>
        </a:p>
      </dgm:t>
    </dgm:pt>
    <dgm:pt modelId="{A8B976EC-575D-4453-9028-61FDB99F3D41}" type="sibTrans" cxnId="{4A21C582-EDFD-4C09-8E52-2811E3A32A9C}">
      <dgm:prSet/>
      <dgm:spPr/>
      <dgm:t>
        <a:bodyPr/>
        <a:lstStyle/>
        <a:p>
          <a:endParaRPr lang="es-MX"/>
        </a:p>
      </dgm:t>
    </dgm:pt>
    <dgm:pt modelId="{C16C02BB-B38E-47AA-A2D8-D131D80FF839}" type="pres">
      <dgm:prSet presAssocID="{BA0B4E78-74B5-4B8F-A2BD-1AB211BDB895}" presName="Name0" presStyleCnt="0">
        <dgm:presLayoutVars>
          <dgm:dir/>
          <dgm:animLvl val="lvl"/>
          <dgm:resizeHandles val="exact"/>
        </dgm:presLayoutVars>
      </dgm:prSet>
      <dgm:spPr/>
      <dgm:t>
        <a:bodyPr/>
        <a:lstStyle/>
        <a:p>
          <a:endParaRPr lang="es-MX"/>
        </a:p>
      </dgm:t>
    </dgm:pt>
    <dgm:pt modelId="{E612E810-A479-40DA-94DD-9B4FC5F49582}" type="pres">
      <dgm:prSet presAssocID="{24968D05-A543-448F-9D4E-C239DE4D3A0F}" presName="compositeNode" presStyleCnt="0">
        <dgm:presLayoutVars>
          <dgm:bulletEnabled val="1"/>
        </dgm:presLayoutVars>
      </dgm:prSet>
      <dgm:spPr/>
    </dgm:pt>
    <dgm:pt modelId="{8D1DBDAF-D6B9-4941-BAC2-57C616BB3B2B}" type="pres">
      <dgm:prSet presAssocID="{24968D05-A543-448F-9D4E-C239DE4D3A0F}" presName="bgRect" presStyleLbl="node1" presStyleIdx="0" presStyleCnt="2"/>
      <dgm:spPr/>
      <dgm:t>
        <a:bodyPr/>
        <a:lstStyle/>
        <a:p>
          <a:endParaRPr lang="es-MX"/>
        </a:p>
      </dgm:t>
    </dgm:pt>
    <dgm:pt modelId="{7CA560E9-E0FF-489E-A540-6A598EE2915F}" type="pres">
      <dgm:prSet presAssocID="{24968D05-A543-448F-9D4E-C239DE4D3A0F}" presName="parentNode" presStyleLbl="node1" presStyleIdx="0" presStyleCnt="2">
        <dgm:presLayoutVars>
          <dgm:chMax val="0"/>
          <dgm:bulletEnabled val="1"/>
        </dgm:presLayoutVars>
      </dgm:prSet>
      <dgm:spPr/>
      <dgm:t>
        <a:bodyPr/>
        <a:lstStyle/>
        <a:p>
          <a:endParaRPr lang="es-MX"/>
        </a:p>
      </dgm:t>
    </dgm:pt>
    <dgm:pt modelId="{A899048D-CCF3-4489-BE34-E7F5D19D4BE1}" type="pres">
      <dgm:prSet presAssocID="{24968D05-A543-448F-9D4E-C239DE4D3A0F}" presName="childNode" presStyleLbl="node1" presStyleIdx="0" presStyleCnt="2">
        <dgm:presLayoutVars>
          <dgm:bulletEnabled val="1"/>
        </dgm:presLayoutVars>
      </dgm:prSet>
      <dgm:spPr/>
      <dgm:t>
        <a:bodyPr/>
        <a:lstStyle/>
        <a:p>
          <a:endParaRPr lang="es-MX"/>
        </a:p>
      </dgm:t>
    </dgm:pt>
    <dgm:pt modelId="{139CAC3E-78D9-4218-8156-A0C8124C4B57}" type="pres">
      <dgm:prSet presAssocID="{1BC735C0-98BB-47A4-AAA6-D2B5B7B755A9}" presName="hSp" presStyleCnt="0"/>
      <dgm:spPr/>
    </dgm:pt>
    <dgm:pt modelId="{334631B9-B548-44AA-B5C7-00B1294143D4}" type="pres">
      <dgm:prSet presAssocID="{1BC735C0-98BB-47A4-AAA6-D2B5B7B755A9}" presName="vProcSp" presStyleCnt="0"/>
      <dgm:spPr/>
    </dgm:pt>
    <dgm:pt modelId="{8E420DB5-04B7-45AD-94F3-71D70CF1A79F}" type="pres">
      <dgm:prSet presAssocID="{1BC735C0-98BB-47A4-AAA6-D2B5B7B755A9}" presName="vSp1" presStyleCnt="0"/>
      <dgm:spPr/>
    </dgm:pt>
    <dgm:pt modelId="{B94FB4EC-09DF-4080-9549-05705AF8343A}" type="pres">
      <dgm:prSet presAssocID="{1BC735C0-98BB-47A4-AAA6-D2B5B7B755A9}" presName="simulatedConn" presStyleLbl="solidFgAcc1" presStyleIdx="0" presStyleCnt="1"/>
      <dgm:spPr/>
    </dgm:pt>
    <dgm:pt modelId="{6B3478FC-EA21-4FC5-8B6D-8A53686EB8E5}" type="pres">
      <dgm:prSet presAssocID="{1BC735C0-98BB-47A4-AAA6-D2B5B7B755A9}" presName="vSp2" presStyleCnt="0"/>
      <dgm:spPr/>
    </dgm:pt>
    <dgm:pt modelId="{2BF685F0-0B58-461C-B3F7-308E76C6275E}" type="pres">
      <dgm:prSet presAssocID="{1BC735C0-98BB-47A4-AAA6-D2B5B7B755A9}" presName="sibTrans" presStyleCnt="0"/>
      <dgm:spPr/>
    </dgm:pt>
    <dgm:pt modelId="{2FAB3C8F-27DC-4777-93BF-7374C53048F2}" type="pres">
      <dgm:prSet presAssocID="{40ED7B8B-A58A-4B1A-9489-77B19E2563B1}" presName="compositeNode" presStyleCnt="0">
        <dgm:presLayoutVars>
          <dgm:bulletEnabled val="1"/>
        </dgm:presLayoutVars>
      </dgm:prSet>
      <dgm:spPr/>
    </dgm:pt>
    <dgm:pt modelId="{8CA8B478-EBA0-43A2-AB08-7E35AC3DBE0A}" type="pres">
      <dgm:prSet presAssocID="{40ED7B8B-A58A-4B1A-9489-77B19E2563B1}" presName="bgRect" presStyleLbl="node1" presStyleIdx="1" presStyleCnt="2"/>
      <dgm:spPr/>
      <dgm:t>
        <a:bodyPr/>
        <a:lstStyle/>
        <a:p>
          <a:endParaRPr lang="es-MX"/>
        </a:p>
      </dgm:t>
    </dgm:pt>
    <dgm:pt modelId="{D50D1532-EA36-4A67-8707-8D9F29B61215}" type="pres">
      <dgm:prSet presAssocID="{40ED7B8B-A58A-4B1A-9489-77B19E2563B1}" presName="parentNode" presStyleLbl="node1" presStyleIdx="1" presStyleCnt="2">
        <dgm:presLayoutVars>
          <dgm:chMax val="0"/>
          <dgm:bulletEnabled val="1"/>
        </dgm:presLayoutVars>
      </dgm:prSet>
      <dgm:spPr/>
      <dgm:t>
        <a:bodyPr/>
        <a:lstStyle/>
        <a:p>
          <a:endParaRPr lang="es-MX"/>
        </a:p>
      </dgm:t>
    </dgm:pt>
    <dgm:pt modelId="{AD70E69B-45EB-48A8-A1CB-60523C817F06}" type="pres">
      <dgm:prSet presAssocID="{40ED7B8B-A58A-4B1A-9489-77B19E2563B1}" presName="childNode" presStyleLbl="node1" presStyleIdx="1" presStyleCnt="2">
        <dgm:presLayoutVars>
          <dgm:bulletEnabled val="1"/>
        </dgm:presLayoutVars>
      </dgm:prSet>
      <dgm:spPr/>
      <dgm:t>
        <a:bodyPr/>
        <a:lstStyle/>
        <a:p>
          <a:endParaRPr lang="es-MX"/>
        </a:p>
      </dgm:t>
    </dgm:pt>
  </dgm:ptLst>
  <dgm:cxnLst>
    <dgm:cxn modelId="{C4DD95FE-ABCD-438A-923B-041DBF2EC5E2}" type="presOf" srcId="{A63E0D15-837D-4627-8443-A89A2CEB7751}" destId="{AD70E69B-45EB-48A8-A1CB-60523C817F06}" srcOrd="0" destOrd="0" presId="urn:microsoft.com/office/officeart/2005/8/layout/hProcess7"/>
    <dgm:cxn modelId="{8D86C679-4C18-4983-8C68-A10A42AC850C}" type="presOf" srcId="{98A8C30E-B824-4307-B794-50D607AE84E1}" destId="{A899048D-CCF3-4489-BE34-E7F5D19D4BE1}" srcOrd="0" destOrd="0" presId="urn:microsoft.com/office/officeart/2005/8/layout/hProcess7"/>
    <dgm:cxn modelId="{467237D1-4E12-49A0-B49D-17F851D14261}" srcId="{24968D05-A543-448F-9D4E-C239DE4D3A0F}" destId="{98A8C30E-B824-4307-B794-50D607AE84E1}" srcOrd="0" destOrd="0" parTransId="{00B3F722-787E-4A17-8262-75C928F7A013}" sibTransId="{32FED54F-6DCC-4ADC-9F17-B1EFF67F86D4}"/>
    <dgm:cxn modelId="{4A21C582-EDFD-4C09-8E52-2811E3A32A9C}" srcId="{40ED7B8B-A58A-4B1A-9489-77B19E2563B1}" destId="{A63E0D15-837D-4627-8443-A89A2CEB7751}" srcOrd="0" destOrd="0" parTransId="{297FA973-38E2-442E-861F-EEB4E5B41B76}" sibTransId="{A8B976EC-575D-4453-9028-61FDB99F3D41}"/>
    <dgm:cxn modelId="{CD981B96-95C1-4AB1-A955-2E63E014E07B}" srcId="{BA0B4E78-74B5-4B8F-A2BD-1AB211BDB895}" destId="{40ED7B8B-A58A-4B1A-9489-77B19E2563B1}" srcOrd="1" destOrd="0" parTransId="{9CF5093B-AF9A-4CCD-8B6E-63273464C6A4}" sibTransId="{44A9CDDA-EA4B-4DB2-817F-93B02E2BBDCD}"/>
    <dgm:cxn modelId="{70D87D44-D5FA-42C6-A8C0-27F0F8E4FEE3}" type="presOf" srcId="{40ED7B8B-A58A-4B1A-9489-77B19E2563B1}" destId="{8CA8B478-EBA0-43A2-AB08-7E35AC3DBE0A}" srcOrd="0" destOrd="0" presId="urn:microsoft.com/office/officeart/2005/8/layout/hProcess7"/>
    <dgm:cxn modelId="{A2F9E8D8-C2BA-4FCF-B408-87F0A5F73B8B}" type="presOf" srcId="{BA0B4E78-74B5-4B8F-A2BD-1AB211BDB895}" destId="{C16C02BB-B38E-47AA-A2D8-D131D80FF839}" srcOrd="0" destOrd="0" presId="urn:microsoft.com/office/officeart/2005/8/layout/hProcess7"/>
    <dgm:cxn modelId="{B55157B6-3324-4E0A-9157-E2658804AD77}" type="presOf" srcId="{24968D05-A543-448F-9D4E-C239DE4D3A0F}" destId="{7CA560E9-E0FF-489E-A540-6A598EE2915F}" srcOrd="1" destOrd="0" presId="urn:microsoft.com/office/officeart/2005/8/layout/hProcess7"/>
    <dgm:cxn modelId="{03941F47-DD93-4E28-9B5D-A5A64D9DDFF1}" type="presOf" srcId="{40ED7B8B-A58A-4B1A-9489-77B19E2563B1}" destId="{D50D1532-EA36-4A67-8707-8D9F29B61215}" srcOrd="1" destOrd="0" presId="urn:microsoft.com/office/officeart/2005/8/layout/hProcess7"/>
    <dgm:cxn modelId="{E458F36F-B291-4768-8B6E-49302C199EBE}" type="presOf" srcId="{24968D05-A543-448F-9D4E-C239DE4D3A0F}" destId="{8D1DBDAF-D6B9-4941-BAC2-57C616BB3B2B}" srcOrd="0" destOrd="0" presId="urn:microsoft.com/office/officeart/2005/8/layout/hProcess7"/>
    <dgm:cxn modelId="{D47008FE-08F5-4686-8DFE-780655B5A956}" srcId="{BA0B4E78-74B5-4B8F-A2BD-1AB211BDB895}" destId="{24968D05-A543-448F-9D4E-C239DE4D3A0F}" srcOrd="0" destOrd="0" parTransId="{A0458CD6-A605-4DDC-B348-69E80EA8CBF6}" sibTransId="{1BC735C0-98BB-47A4-AAA6-D2B5B7B755A9}"/>
    <dgm:cxn modelId="{367E78DA-9EE3-4E3D-BE4A-540169C8F1B7}" type="presParOf" srcId="{C16C02BB-B38E-47AA-A2D8-D131D80FF839}" destId="{E612E810-A479-40DA-94DD-9B4FC5F49582}" srcOrd="0" destOrd="0" presId="urn:microsoft.com/office/officeart/2005/8/layout/hProcess7"/>
    <dgm:cxn modelId="{EEC61B58-4075-4D6A-8D41-FDA07D6830D2}" type="presParOf" srcId="{E612E810-A479-40DA-94DD-9B4FC5F49582}" destId="{8D1DBDAF-D6B9-4941-BAC2-57C616BB3B2B}" srcOrd="0" destOrd="0" presId="urn:microsoft.com/office/officeart/2005/8/layout/hProcess7"/>
    <dgm:cxn modelId="{5F3679DE-8CDF-4B6A-B100-367BE83DACF1}" type="presParOf" srcId="{E612E810-A479-40DA-94DD-9B4FC5F49582}" destId="{7CA560E9-E0FF-489E-A540-6A598EE2915F}" srcOrd="1" destOrd="0" presId="urn:microsoft.com/office/officeart/2005/8/layout/hProcess7"/>
    <dgm:cxn modelId="{F9D75BA6-4AAB-4BFC-8265-D17B01F8B196}" type="presParOf" srcId="{E612E810-A479-40DA-94DD-9B4FC5F49582}" destId="{A899048D-CCF3-4489-BE34-E7F5D19D4BE1}" srcOrd="2" destOrd="0" presId="urn:microsoft.com/office/officeart/2005/8/layout/hProcess7"/>
    <dgm:cxn modelId="{69FDC8A3-29EE-4F05-A10C-AEF946E5338F}" type="presParOf" srcId="{C16C02BB-B38E-47AA-A2D8-D131D80FF839}" destId="{139CAC3E-78D9-4218-8156-A0C8124C4B57}" srcOrd="1" destOrd="0" presId="urn:microsoft.com/office/officeart/2005/8/layout/hProcess7"/>
    <dgm:cxn modelId="{F7DC949B-899A-4132-93D3-BF95F5DEC5B2}" type="presParOf" srcId="{C16C02BB-B38E-47AA-A2D8-D131D80FF839}" destId="{334631B9-B548-44AA-B5C7-00B1294143D4}" srcOrd="2" destOrd="0" presId="urn:microsoft.com/office/officeart/2005/8/layout/hProcess7"/>
    <dgm:cxn modelId="{781A3F84-33D9-4EA9-8CB8-46807A79FEBF}" type="presParOf" srcId="{334631B9-B548-44AA-B5C7-00B1294143D4}" destId="{8E420DB5-04B7-45AD-94F3-71D70CF1A79F}" srcOrd="0" destOrd="0" presId="urn:microsoft.com/office/officeart/2005/8/layout/hProcess7"/>
    <dgm:cxn modelId="{BC05FDAA-B132-4385-B7B2-8056A1714420}" type="presParOf" srcId="{334631B9-B548-44AA-B5C7-00B1294143D4}" destId="{B94FB4EC-09DF-4080-9549-05705AF8343A}" srcOrd="1" destOrd="0" presId="urn:microsoft.com/office/officeart/2005/8/layout/hProcess7"/>
    <dgm:cxn modelId="{D5322116-D9F3-4F2C-BA68-8C56701F3BB3}" type="presParOf" srcId="{334631B9-B548-44AA-B5C7-00B1294143D4}" destId="{6B3478FC-EA21-4FC5-8B6D-8A53686EB8E5}" srcOrd="2" destOrd="0" presId="urn:microsoft.com/office/officeart/2005/8/layout/hProcess7"/>
    <dgm:cxn modelId="{A5F9C821-A31F-4C02-8ED2-C014886C0675}" type="presParOf" srcId="{C16C02BB-B38E-47AA-A2D8-D131D80FF839}" destId="{2BF685F0-0B58-461C-B3F7-308E76C6275E}" srcOrd="3" destOrd="0" presId="urn:microsoft.com/office/officeart/2005/8/layout/hProcess7"/>
    <dgm:cxn modelId="{B3E930B5-8EF3-49C1-837E-ADD534104555}" type="presParOf" srcId="{C16C02BB-B38E-47AA-A2D8-D131D80FF839}" destId="{2FAB3C8F-27DC-4777-93BF-7374C53048F2}" srcOrd="4" destOrd="0" presId="urn:microsoft.com/office/officeart/2005/8/layout/hProcess7"/>
    <dgm:cxn modelId="{BA0E98EF-1201-4B61-A2FC-F0317E6E3017}" type="presParOf" srcId="{2FAB3C8F-27DC-4777-93BF-7374C53048F2}" destId="{8CA8B478-EBA0-43A2-AB08-7E35AC3DBE0A}" srcOrd="0" destOrd="0" presId="urn:microsoft.com/office/officeart/2005/8/layout/hProcess7"/>
    <dgm:cxn modelId="{A293DD2D-6736-4A79-8821-11704C7FB6A1}" type="presParOf" srcId="{2FAB3C8F-27DC-4777-93BF-7374C53048F2}" destId="{D50D1532-EA36-4A67-8707-8D9F29B61215}" srcOrd="1" destOrd="0" presId="urn:microsoft.com/office/officeart/2005/8/layout/hProcess7"/>
    <dgm:cxn modelId="{24BCF974-9C79-4750-9360-1F41C9541B98}" type="presParOf" srcId="{2FAB3C8F-27DC-4777-93BF-7374C53048F2}" destId="{AD70E69B-45EB-48A8-A1CB-60523C817F06}" srcOrd="2" destOrd="0" presId="urn:microsoft.com/office/officeart/2005/8/layout/hProcess7"/>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A658D5-B541-47F9-8E50-C84387F5E60E}">
      <dsp:nvSpPr>
        <dsp:cNvPr id="0" name=""/>
        <dsp:cNvSpPr/>
      </dsp:nvSpPr>
      <dsp:spPr>
        <a:xfrm>
          <a:off x="0" y="0"/>
          <a:ext cx="8494176" cy="1850620"/>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s-EC" sz="6500" kern="1200" dirty="0" smtClean="0"/>
            <a:t>VIVIENDA</a:t>
          </a:r>
          <a:endParaRPr lang="es-EC" sz="6500" kern="1200" dirty="0"/>
        </a:p>
      </dsp:txBody>
      <dsp:txXfrm>
        <a:off x="0" y="0"/>
        <a:ext cx="8494176" cy="1850620"/>
      </dsp:txXfrm>
    </dsp:sp>
    <dsp:sp modelId="{F0546607-B39A-4491-9FA7-CE9AED0CD466}">
      <dsp:nvSpPr>
        <dsp:cNvPr id="0" name=""/>
        <dsp:cNvSpPr/>
      </dsp:nvSpPr>
      <dsp:spPr>
        <a:xfrm>
          <a:off x="0" y="1956511"/>
          <a:ext cx="3477015" cy="18506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C" sz="2500" kern="1200" dirty="0" smtClean="0"/>
            <a:t>Bien de primera necesidad para los hogares</a:t>
          </a:r>
        </a:p>
        <a:p>
          <a:pPr lvl="0" algn="ctr" defTabSz="1466850">
            <a:lnSpc>
              <a:spcPct val="90000"/>
            </a:lnSpc>
            <a:spcBef>
              <a:spcPct val="0"/>
            </a:spcBef>
            <a:spcAft>
              <a:spcPct val="35000"/>
            </a:spcAft>
          </a:pPr>
          <a:endParaRPr lang="es-EC" sz="1600" kern="1200" dirty="0" smtClean="0"/>
        </a:p>
        <a:p>
          <a:pPr lvl="0" algn="ctr">
            <a:spcBef>
              <a:spcPct val="0"/>
            </a:spcBef>
          </a:pPr>
          <a:endParaRPr lang="es-EC" sz="1600" kern="1200" dirty="0"/>
        </a:p>
      </dsp:txBody>
      <dsp:txXfrm>
        <a:off x="0" y="1956511"/>
        <a:ext cx="3477015" cy="1850620"/>
      </dsp:txXfrm>
    </dsp:sp>
    <dsp:sp modelId="{F9013D56-DC65-4759-A6EE-7746D2982636}">
      <dsp:nvSpPr>
        <dsp:cNvPr id="0" name=""/>
        <dsp:cNvSpPr/>
      </dsp:nvSpPr>
      <dsp:spPr>
        <a:xfrm>
          <a:off x="642946" y="3929085"/>
          <a:ext cx="2354567" cy="18506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Activo más importante para los hogares</a:t>
          </a:r>
          <a:endParaRPr lang="es-EC" sz="1800" kern="1200" dirty="0"/>
        </a:p>
      </dsp:txBody>
      <dsp:txXfrm>
        <a:off x="642946" y="3929085"/>
        <a:ext cx="2354567" cy="1850620"/>
      </dsp:txXfrm>
    </dsp:sp>
    <dsp:sp modelId="{AA909492-229C-41CF-A3ED-7BF92EE137A1}">
      <dsp:nvSpPr>
        <dsp:cNvPr id="0" name=""/>
        <dsp:cNvSpPr/>
      </dsp:nvSpPr>
      <dsp:spPr>
        <a:xfrm>
          <a:off x="4429153" y="3929085"/>
          <a:ext cx="1524217" cy="1850620"/>
        </a:xfrm>
        <a:prstGeom prst="roundRect">
          <a:avLst>
            <a:gd name="adj" fmla="val 10000"/>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C" sz="1500" b="1" kern="1200" dirty="0" smtClean="0">
              <a:solidFill>
                <a:srgbClr val="0070C0"/>
              </a:solidFill>
            </a:rPr>
            <a:t>MERCADO INMOBILIARIO:</a:t>
          </a:r>
        </a:p>
        <a:p>
          <a:pPr lvl="0" algn="ctr" defTabSz="666750">
            <a:lnSpc>
              <a:spcPct val="90000"/>
            </a:lnSpc>
            <a:spcBef>
              <a:spcPct val="0"/>
            </a:spcBef>
            <a:spcAft>
              <a:spcPct val="35000"/>
            </a:spcAft>
          </a:pPr>
          <a:r>
            <a:rPr lang="es-EC" sz="1500" kern="1200" dirty="0" smtClean="0">
              <a:solidFill>
                <a:srgbClr val="0070C0"/>
              </a:solidFill>
            </a:rPr>
            <a:t>Empleo</a:t>
          </a:r>
        </a:p>
        <a:p>
          <a:pPr lvl="0" algn="ctr" defTabSz="666750">
            <a:lnSpc>
              <a:spcPct val="90000"/>
            </a:lnSpc>
            <a:spcBef>
              <a:spcPct val="0"/>
            </a:spcBef>
            <a:spcAft>
              <a:spcPct val="35000"/>
            </a:spcAft>
          </a:pPr>
          <a:r>
            <a:rPr lang="es-EC" sz="1500" kern="1200" dirty="0" smtClean="0">
              <a:solidFill>
                <a:srgbClr val="0070C0"/>
              </a:solidFill>
            </a:rPr>
            <a:t>Insumos </a:t>
          </a:r>
        </a:p>
        <a:p>
          <a:pPr lvl="0" algn="ctr" defTabSz="666750">
            <a:lnSpc>
              <a:spcPct val="90000"/>
            </a:lnSpc>
            <a:spcBef>
              <a:spcPct val="0"/>
            </a:spcBef>
            <a:spcAft>
              <a:spcPct val="35000"/>
            </a:spcAft>
          </a:pPr>
          <a:r>
            <a:rPr lang="es-EC" sz="1500" kern="1200" dirty="0" smtClean="0">
              <a:solidFill>
                <a:srgbClr val="0070C0"/>
              </a:solidFill>
            </a:rPr>
            <a:t>Otros</a:t>
          </a:r>
          <a:endParaRPr lang="es-EC" sz="1500" kern="1200" dirty="0">
            <a:solidFill>
              <a:srgbClr val="0070C0"/>
            </a:solidFill>
          </a:endParaRPr>
        </a:p>
      </dsp:txBody>
      <dsp:txXfrm>
        <a:off x="4429153" y="3929085"/>
        <a:ext cx="1524217" cy="1850620"/>
      </dsp:txXfrm>
    </dsp:sp>
    <dsp:sp modelId="{B588F386-ABE8-40D1-BE33-DC788C93FC8C}">
      <dsp:nvSpPr>
        <dsp:cNvPr id="0" name=""/>
        <dsp:cNvSpPr/>
      </dsp:nvSpPr>
      <dsp:spPr>
        <a:xfrm>
          <a:off x="4015305" y="2003647"/>
          <a:ext cx="4474052" cy="1850620"/>
        </a:xfrm>
        <a:prstGeom prst="roundRect">
          <a:avLst>
            <a:gd name="adj" fmla="val 10000"/>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466850">
            <a:lnSpc>
              <a:spcPct val="90000"/>
            </a:lnSpc>
            <a:spcBef>
              <a:spcPct val="0"/>
            </a:spcBef>
            <a:spcAft>
              <a:spcPct val="35000"/>
            </a:spcAft>
          </a:pPr>
          <a:r>
            <a:rPr lang="es-EC" sz="3900" kern="1200" dirty="0" smtClean="0">
              <a:solidFill>
                <a:srgbClr val="0070C0"/>
              </a:solidFill>
            </a:rPr>
            <a:t>Bien económico: Sector Construcción</a:t>
          </a:r>
          <a:endParaRPr lang="es-EC" sz="3900" kern="1200" dirty="0">
            <a:solidFill>
              <a:srgbClr val="0070C0"/>
            </a:solidFill>
          </a:endParaRPr>
        </a:p>
      </dsp:txBody>
      <dsp:txXfrm>
        <a:off x="4015305" y="2003647"/>
        <a:ext cx="4474052" cy="1850620"/>
      </dsp:txXfrm>
    </dsp:sp>
    <dsp:sp modelId="{21BBAC6E-74AC-4D80-AA33-83D8F3B33A6C}">
      <dsp:nvSpPr>
        <dsp:cNvPr id="0" name=""/>
        <dsp:cNvSpPr/>
      </dsp:nvSpPr>
      <dsp:spPr>
        <a:xfrm>
          <a:off x="6357984" y="3929085"/>
          <a:ext cx="1498523" cy="1850620"/>
        </a:xfrm>
        <a:prstGeom prst="roundRect">
          <a:avLst>
            <a:gd name="adj" fmla="val 10000"/>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C" sz="1500" b="1" kern="1200" dirty="0" smtClean="0">
              <a:solidFill>
                <a:srgbClr val="0070C0"/>
              </a:solidFill>
            </a:rPr>
            <a:t>MERCADO FINANCIERO (HIPOTECARIO):</a:t>
          </a:r>
        </a:p>
        <a:p>
          <a:pPr lvl="0" algn="ctr" defTabSz="666750">
            <a:lnSpc>
              <a:spcPct val="90000"/>
            </a:lnSpc>
            <a:spcBef>
              <a:spcPct val="0"/>
            </a:spcBef>
            <a:spcAft>
              <a:spcPct val="35000"/>
            </a:spcAft>
          </a:pPr>
          <a:r>
            <a:rPr lang="es-EC" sz="1500" kern="1200" dirty="0" smtClean="0">
              <a:solidFill>
                <a:srgbClr val="0070C0"/>
              </a:solidFill>
            </a:rPr>
            <a:t>Créditos</a:t>
          </a:r>
        </a:p>
        <a:p>
          <a:pPr lvl="0" algn="ctr" defTabSz="666750">
            <a:lnSpc>
              <a:spcPct val="90000"/>
            </a:lnSpc>
            <a:spcBef>
              <a:spcPct val="0"/>
            </a:spcBef>
            <a:spcAft>
              <a:spcPct val="35000"/>
            </a:spcAft>
          </a:pPr>
          <a:r>
            <a:rPr lang="es-EC" sz="1500" kern="1200" dirty="0" smtClean="0">
              <a:solidFill>
                <a:srgbClr val="0070C0"/>
              </a:solidFill>
            </a:rPr>
            <a:t>Intereses</a:t>
          </a:r>
        </a:p>
        <a:p>
          <a:pPr lvl="0" algn="ctr" defTabSz="666750">
            <a:lnSpc>
              <a:spcPct val="90000"/>
            </a:lnSpc>
            <a:spcBef>
              <a:spcPct val="0"/>
            </a:spcBef>
            <a:spcAft>
              <a:spcPct val="35000"/>
            </a:spcAft>
          </a:pPr>
          <a:r>
            <a:rPr lang="es-EC" sz="1500" kern="1200" dirty="0" smtClean="0">
              <a:solidFill>
                <a:srgbClr val="0070C0"/>
              </a:solidFill>
            </a:rPr>
            <a:t>Otros</a:t>
          </a:r>
          <a:endParaRPr lang="es-EC" sz="1500" kern="1200" dirty="0">
            <a:solidFill>
              <a:srgbClr val="0070C0"/>
            </a:solidFill>
          </a:endParaRPr>
        </a:p>
      </dsp:txBody>
      <dsp:txXfrm>
        <a:off x="6357984" y="3929085"/>
        <a:ext cx="1498523" cy="18506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D540FA-EEE9-40FD-98F7-B78A05B1ABED}">
      <dsp:nvSpPr>
        <dsp:cNvPr id="0" name=""/>
        <dsp:cNvSpPr/>
      </dsp:nvSpPr>
      <dsp:spPr>
        <a:xfrm rot="5400000">
          <a:off x="-131693" y="137505"/>
          <a:ext cx="877954" cy="614568"/>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1996</a:t>
          </a:r>
          <a:endParaRPr lang="es-MX" sz="1000" kern="1200" dirty="0"/>
        </a:p>
      </dsp:txBody>
      <dsp:txXfrm rot="5400000">
        <a:off x="-131693" y="137505"/>
        <a:ext cx="877954" cy="614568"/>
      </dsp:txXfrm>
    </dsp:sp>
    <dsp:sp modelId="{09F1AB11-DC44-4F7E-9DF4-EFB64CF3A4E7}">
      <dsp:nvSpPr>
        <dsp:cNvPr id="0" name=""/>
        <dsp:cNvSpPr/>
      </dsp:nvSpPr>
      <dsp:spPr>
        <a:xfrm rot="5400000">
          <a:off x="4083223" y="-3476148"/>
          <a:ext cx="570670" cy="7529363"/>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t>Frecia Plaza : Costo/Beneficio del plan Mucho Lote del municipio Guayaquil, el cual concluye que existe un ahorro positivo para la ciudad cuando se invierte en grupos vulnerables </a:t>
          </a:r>
          <a:r>
            <a:rPr lang="es-ES" sz="1200" kern="1200" dirty="0" smtClean="0"/>
            <a:t>porque los COSTOS </a:t>
          </a:r>
          <a:r>
            <a:rPr lang="es-ES" sz="1200" kern="1200" dirty="0" smtClean="0"/>
            <a:t>EVITADOS </a:t>
          </a:r>
          <a:r>
            <a:rPr lang="es-ES" sz="1200" kern="1200" dirty="0" smtClean="0"/>
            <a:t>son </a:t>
          </a:r>
          <a:r>
            <a:rPr lang="es-ES" sz="1200" kern="1200" dirty="0" smtClean="0"/>
            <a:t>menores.</a:t>
          </a:r>
          <a:endParaRPr lang="es-MX" sz="1200" kern="1200" dirty="0"/>
        </a:p>
      </dsp:txBody>
      <dsp:txXfrm rot="5400000">
        <a:off x="4083223" y="-3476148"/>
        <a:ext cx="570670" cy="7529363"/>
      </dsp:txXfrm>
    </dsp:sp>
    <dsp:sp modelId="{D85B456D-368E-4DBE-969A-261E66A70174}">
      <dsp:nvSpPr>
        <dsp:cNvPr id="0" name=""/>
        <dsp:cNvSpPr/>
      </dsp:nvSpPr>
      <dsp:spPr>
        <a:xfrm rot="5400000">
          <a:off x="-131693" y="981148"/>
          <a:ext cx="877954" cy="614568"/>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2005</a:t>
          </a:r>
          <a:endParaRPr lang="es-MX" sz="1000" kern="1200" dirty="0"/>
        </a:p>
      </dsp:txBody>
      <dsp:txXfrm rot="5400000">
        <a:off x="-131693" y="981148"/>
        <a:ext cx="877954" cy="614568"/>
      </dsp:txXfrm>
    </dsp:sp>
    <dsp:sp modelId="{C8EF85B2-BFB2-495A-993E-56589C5B2C02}">
      <dsp:nvSpPr>
        <dsp:cNvPr id="0" name=""/>
        <dsp:cNvSpPr/>
      </dsp:nvSpPr>
      <dsp:spPr>
        <a:xfrm rot="5400000">
          <a:off x="4021322" y="-2637166"/>
          <a:ext cx="695675" cy="7496686"/>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t>Romero-Villavicencio: Determina los precios de la vivienda a través de precios hedónicos</a:t>
          </a:r>
          <a:r>
            <a:rPr lang="es-ES" sz="1200" kern="1200" dirty="0" smtClean="0"/>
            <a:t>.(Precios implícitos para c/x y descomponer la contribución de c/ característica en el Precio final. </a:t>
          </a:r>
          <a:endParaRPr lang="es-MX" sz="1200" kern="1200" dirty="0"/>
        </a:p>
        <a:p>
          <a:pPr marL="114300" lvl="1" indent="-114300" algn="l" defTabSz="533400">
            <a:lnSpc>
              <a:spcPct val="90000"/>
            </a:lnSpc>
            <a:spcBef>
              <a:spcPct val="0"/>
            </a:spcBef>
            <a:spcAft>
              <a:spcPct val="15000"/>
            </a:spcAft>
            <a:buChar char="••"/>
          </a:pPr>
          <a:r>
            <a:rPr lang="es-ES" sz="1200" kern="1200" dirty="0" smtClean="0"/>
            <a:t>Moscoso </a:t>
          </a:r>
          <a:r>
            <a:rPr lang="es-ES" sz="1200" kern="1200" dirty="0" err="1" smtClean="0"/>
            <a:t>Villao</a:t>
          </a:r>
          <a:r>
            <a:rPr lang="es-ES" sz="1200" kern="1200" dirty="0" smtClean="0"/>
            <a:t>: Titularización de la Cartera Hipotecaria de la Vivienda que genera liquidez, posee garantías y capital de trabajo que servirá para financiar la demanda de vivienda.</a:t>
          </a:r>
          <a:endParaRPr lang="es-MX" sz="1200" kern="1200" dirty="0"/>
        </a:p>
      </dsp:txBody>
      <dsp:txXfrm rot="5400000">
        <a:off x="4021322" y="-2637166"/>
        <a:ext cx="695675" cy="7496686"/>
      </dsp:txXfrm>
    </dsp:sp>
    <dsp:sp modelId="{3CB68DBD-9FFA-4433-B107-35DC13CFB213}">
      <dsp:nvSpPr>
        <dsp:cNvPr id="0" name=""/>
        <dsp:cNvSpPr/>
      </dsp:nvSpPr>
      <dsp:spPr>
        <a:xfrm rot="5400000">
          <a:off x="-131693" y="1762288"/>
          <a:ext cx="877954" cy="614568"/>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2009</a:t>
          </a:r>
          <a:endParaRPr lang="es-MX" sz="1000" kern="1200" dirty="0"/>
        </a:p>
      </dsp:txBody>
      <dsp:txXfrm rot="5400000">
        <a:off x="-131693" y="1762288"/>
        <a:ext cx="877954" cy="614568"/>
      </dsp:txXfrm>
    </dsp:sp>
    <dsp:sp modelId="{88B133F6-7012-4438-8230-766170FBE53C}">
      <dsp:nvSpPr>
        <dsp:cNvPr id="0" name=""/>
        <dsp:cNvSpPr/>
      </dsp:nvSpPr>
      <dsp:spPr>
        <a:xfrm rot="5400000">
          <a:off x="4093914" y="-1848750"/>
          <a:ext cx="570670" cy="7529363"/>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t>Ma. Elena Acosta: Analiza en uno de sus capítulos la urbanización, la demografía, los ingresos, el financiamiento, la institucionalidad y el  marco legal como factores que influyen en el acceso a la vivienda en el Ecuador. </a:t>
          </a:r>
          <a:endParaRPr lang="es-MX" sz="1200" kern="1200" dirty="0"/>
        </a:p>
      </dsp:txBody>
      <dsp:txXfrm rot="5400000">
        <a:off x="4093914" y="-1848750"/>
        <a:ext cx="570670" cy="7529363"/>
      </dsp:txXfrm>
    </dsp:sp>
    <dsp:sp modelId="{B72555D9-3459-4F1B-B2C8-25D5529F902C}">
      <dsp:nvSpPr>
        <dsp:cNvPr id="0" name=""/>
        <dsp:cNvSpPr/>
      </dsp:nvSpPr>
      <dsp:spPr>
        <a:xfrm rot="5400000">
          <a:off x="-131693" y="2543429"/>
          <a:ext cx="877954" cy="614568"/>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1972</a:t>
          </a:r>
        </a:p>
        <a:p>
          <a:pPr lvl="0" algn="ctr" defTabSz="444500">
            <a:lnSpc>
              <a:spcPct val="90000"/>
            </a:lnSpc>
            <a:spcBef>
              <a:spcPct val="0"/>
            </a:spcBef>
            <a:spcAft>
              <a:spcPct val="35000"/>
            </a:spcAft>
          </a:pPr>
          <a:r>
            <a:rPr lang="es-MX" sz="1000" kern="1200" dirty="0" smtClean="0"/>
            <a:t>1977</a:t>
          </a:r>
          <a:endParaRPr lang="es-MX" sz="1000" kern="1200" dirty="0"/>
        </a:p>
      </dsp:txBody>
      <dsp:txXfrm rot="5400000">
        <a:off x="-131693" y="2543429"/>
        <a:ext cx="877954" cy="614568"/>
      </dsp:txXfrm>
    </dsp:sp>
    <dsp:sp modelId="{55CC6449-959C-4BAE-B589-94C1166713AA}">
      <dsp:nvSpPr>
        <dsp:cNvPr id="0" name=""/>
        <dsp:cNvSpPr/>
      </dsp:nvSpPr>
      <dsp:spPr>
        <a:xfrm rot="5400000">
          <a:off x="4093764" y="-1067460"/>
          <a:ext cx="570970" cy="7529363"/>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t>Kain Quigley y Li: Se refieren a las características sociodemográficas  y económicas que influyen al momento de alquilar o comprar una casa.</a:t>
          </a:r>
          <a:endParaRPr lang="es-MX" sz="1200" kern="1200" dirty="0"/>
        </a:p>
      </dsp:txBody>
      <dsp:txXfrm rot="5400000">
        <a:off x="4093764" y="-1067460"/>
        <a:ext cx="570970" cy="7529363"/>
      </dsp:txXfrm>
    </dsp:sp>
    <dsp:sp modelId="{C564D68C-8AC4-47C0-A975-1D0B01CBB016}">
      <dsp:nvSpPr>
        <dsp:cNvPr id="0" name=""/>
        <dsp:cNvSpPr/>
      </dsp:nvSpPr>
      <dsp:spPr>
        <a:xfrm rot="5400000">
          <a:off x="-131693" y="3324569"/>
          <a:ext cx="877954" cy="614568"/>
        </a:xfrm>
        <a:prstGeom prst="chevron">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1997</a:t>
          </a:r>
          <a:endParaRPr lang="es-MX" sz="1000" kern="1200" dirty="0"/>
        </a:p>
      </dsp:txBody>
      <dsp:txXfrm rot="5400000">
        <a:off x="-131693" y="3324569"/>
        <a:ext cx="877954" cy="614568"/>
      </dsp:txXfrm>
    </dsp:sp>
    <dsp:sp modelId="{5B03361C-35D2-4D6F-8F3F-A1880EB6EC3E}">
      <dsp:nvSpPr>
        <dsp:cNvPr id="0" name=""/>
        <dsp:cNvSpPr/>
      </dsp:nvSpPr>
      <dsp:spPr>
        <a:xfrm rot="5400000">
          <a:off x="4093914" y="-286469"/>
          <a:ext cx="570670" cy="7529363"/>
        </a:xfrm>
        <a:prstGeom prst="round2Same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s-ES" sz="1000" kern="1200" dirty="0" smtClean="0"/>
            <a:t> </a:t>
          </a:r>
          <a:r>
            <a:rPr lang="es-ES" sz="1200" kern="1200" dirty="0" smtClean="0"/>
            <a:t>Colom y  Molés: Estudian el comportamiento de la demanda de vivienda de los hogares españoles para dos aspectos simultáneamente, régimen de tenencia y tipo de edificio.</a:t>
          </a:r>
          <a:endParaRPr lang="es-MX" sz="1200" kern="1200" dirty="0"/>
        </a:p>
      </dsp:txBody>
      <dsp:txXfrm rot="5400000">
        <a:off x="4093914" y="-286469"/>
        <a:ext cx="570670" cy="7529363"/>
      </dsp:txXfrm>
    </dsp:sp>
    <dsp:sp modelId="{20DE43DA-FEB2-47E2-BE64-E566BC1438AE}">
      <dsp:nvSpPr>
        <dsp:cNvPr id="0" name=""/>
        <dsp:cNvSpPr/>
      </dsp:nvSpPr>
      <dsp:spPr>
        <a:xfrm rot="5400000">
          <a:off x="-131693" y="4105710"/>
          <a:ext cx="877954" cy="614568"/>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2004</a:t>
          </a:r>
          <a:endParaRPr lang="es-MX" sz="1000" kern="1200" dirty="0"/>
        </a:p>
      </dsp:txBody>
      <dsp:txXfrm rot="5400000">
        <a:off x="-131693" y="4105710"/>
        <a:ext cx="877954" cy="614568"/>
      </dsp:txXfrm>
    </dsp:sp>
    <dsp:sp modelId="{2B57878F-FB63-4BD5-969F-BCD5F0BAA8B8}">
      <dsp:nvSpPr>
        <dsp:cNvPr id="0" name=""/>
        <dsp:cNvSpPr/>
      </dsp:nvSpPr>
      <dsp:spPr>
        <a:xfrm rot="5400000">
          <a:off x="4093914" y="494670"/>
          <a:ext cx="570670" cy="7529363"/>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t>Bilbao C.  Determinación de la demanda de características de vivienda. Aplicación para los principales municipios asturianos. </a:t>
          </a:r>
          <a:r>
            <a:rPr lang="es-ES" sz="1200" b="1" i="1" kern="1200" dirty="0" smtClean="0"/>
            <a:t>DOCUMENTO GUÍA DE TESIS</a:t>
          </a:r>
          <a:endParaRPr lang="es-MX" sz="1200" b="1" i="1" kern="1200" dirty="0"/>
        </a:p>
      </dsp:txBody>
      <dsp:txXfrm rot="5400000">
        <a:off x="4093914" y="494670"/>
        <a:ext cx="570670" cy="752936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EDCB92-7D82-4367-9270-C04C72CE3429}">
      <dsp:nvSpPr>
        <dsp:cNvPr id="0" name=""/>
        <dsp:cNvSpPr/>
      </dsp:nvSpPr>
      <dsp:spPr>
        <a:xfrm>
          <a:off x="687860" y="2173"/>
          <a:ext cx="2298996" cy="11494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s-MX" sz="2400" kern="1200" dirty="0" smtClean="0"/>
            <a:t>LOGIT PARA ELECCIONES MÚLTIPLES</a:t>
          </a:r>
          <a:endParaRPr lang="es-MX" sz="2400" kern="1200" dirty="0"/>
        </a:p>
      </dsp:txBody>
      <dsp:txXfrm>
        <a:off x="687860" y="2173"/>
        <a:ext cx="2298996" cy="1149498"/>
      </dsp:txXfrm>
    </dsp:sp>
    <dsp:sp modelId="{C832F994-6A53-49BA-8B10-CE7DBCD89AED}">
      <dsp:nvSpPr>
        <dsp:cNvPr id="0" name=""/>
        <dsp:cNvSpPr/>
      </dsp:nvSpPr>
      <dsp:spPr>
        <a:xfrm>
          <a:off x="917759" y="1151671"/>
          <a:ext cx="229899" cy="862123"/>
        </a:xfrm>
        <a:custGeom>
          <a:avLst/>
          <a:gdLst/>
          <a:ahLst/>
          <a:cxnLst/>
          <a:rect l="0" t="0" r="0" b="0"/>
          <a:pathLst>
            <a:path>
              <a:moveTo>
                <a:pt x="0" y="0"/>
              </a:moveTo>
              <a:lnTo>
                <a:pt x="0" y="862123"/>
              </a:lnTo>
              <a:lnTo>
                <a:pt x="229899" y="8621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3CA0E4-752F-4536-8463-FC56161D216C}">
      <dsp:nvSpPr>
        <dsp:cNvPr id="0" name=""/>
        <dsp:cNvSpPr/>
      </dsp:nvSpPr>
      <dsp:spPr>
        <a:xfrm>
          <a:off x="1147659" y="1439046"/>
          <a:ext cx="1863106" cy="114949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kern="1200" dirty="0" smtClean="0"/>
            <a:t>Supongamos que el iésimo consumidor ha de elegir entre J posibilidades, la utilidad de escoger la </a:t>
          </a:r>
          <a:r>
            <a:rPr lang="es-ES" sz="1200" kern="1200" dirty="0" err="1" smtClean="0"/>
            <a:t>jésima</a:t>
          </a:r>
          <a:r>
            <a:rPr lang="es-ES" sz="1200" kern="1200" dirty="0" smtClean="0"/>
            <a:t>  porque: </a:t>
          </a:r>
          <a:endParaRPr lang="es-MX" sz="1200" kern="1200" dirty="0" smtClean="0"/>
        </a:p>
      </dsp:txBody>
      <dsp:txXfrm>
        <a:off x="1147659" y="1439046"/>
        <a:ext cx="1863106" cy="1149498"/>
      </dsp:txXfrm>
    </dsp:sp>
    <dsp:sp modelId="{3114722A-AC69-4E75-8634-91DE219551DC}">
      <dsp:nvSpPr>
        <dsp:cNvPr id="0" name=""/>
        <dsp:cNvSpPr/>
      </dsp:nvSpPr>
      <dsp:spPr>
        <a:xfrm>
          <a:off x="917759" y="1151671"/>
          <a:ext cx="229899" cy="2298996"/>
        </a:xfrm>
        <a:custGeom>
          <a:avLst/>
          <a:gdLst/>
          <a:ahLst/>
          <a:cxnLst/>
          <a:rect l="0" t="0" r="0" b="0"/>
          <a:pathLst>
            <a:path>
              <a:moveTo>
                <a:pt x="0" y="0"/>
              </a:moveTo>
              <a:lnTo>
                <a:pt x="0" y="2298996"/>
              </a:lnTo>
              <a:lnTo>
                <a:pt x="229899" y="22989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36E36E-C829-4200-8B2E-6D54981048B5}">
      <dsp:nvSpPr>
        <dsp:cNvPr id="0" name=""/>
        <dsp:cNvSpPr/>
      </dsp:nvSpPr>
      <dsp:spPr>
        <a:xfrm>
          <a:off x="1147659" y="2875918"/>
          <a:ext cx="1839196" cy="114949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kern="1200" dirty="0" smtClean="0"/>
            <a:t>Entre las J utilidades diferentes, la máxima es </a:t>
          </a:r>
          <a:r>
            <a:rPr lang="es-ES" sz="1200" kern="1200" dirty="0" err="1" smtClean="0"/>
            <a:t>U</a:t>
          </a:r>
          <a:r>
            <a:rPr lang="es-ES" sz="1200" kern="1200" baseline="-25000" dirty="0" err="1" smtClean="0"/>
            <a:t>ij</a:t>
          </a:r>
          <a:r>
            <a:rPr lang="es-ES" sz="1200" kern="1200" baseline="-25000" dirty="0" smtClean="0"/>
            <a:t>*. </a:t>
          </a:r>
          <a:r>
            <a:rPr lang="es-ES" sz="1200" kern="1200" dirty="0" smtClean="0"/>
            <a:t> </a:t>
          </a:r>
          <a:endParaRPr lang="es-MX" sz="1200" kern="1200" dirty="0" smtClean="0"/>
        </a:p>
        <a:p>
          <a:pPr lvl="0" algn="ctr" defTabSz="533400">
            <a:lnSpc>
              <a:spcPct val="90000"/>
            </a:lnSpc>
            <a:spcBef>
              <a:spcPct val="0"/>
            </a:spcBef>
            <a:spcAft>
              <a:spcPct val="35000"/>
            </a:spcAft>
          </a:pPr>
          <a:r>
            <a:rPr lang="es-ES" sz="1200" kern="1200" dirty="0" err="1" smtClean="0"/>
            <a:t>Prob</a:t>
          </a:r>
          <a:r>
            <a:rPr lang="es-ES" sz="1200" kern="1200" dirty="0" smtClean="0"/>
            <a:t>(</a:t>
          </a:r>
          <a:r>
            <a:rPr lang="es-ES" sz="1200" kern="1200" dirty="0" err="1" smtClean="0"/>
            <a:t>U</a:t>
          </a:r>
          <a:r>
            <a:rPr lang="es-ES" sz="1200" kern="1200" baseline="-25000" dirty="0" err="1" smtClean="0"/>
            <a:t>ij</a:t>
          </a:r>
          <a:r>
            <a:rPr lang="es-ES" sz="1200" kern="1200" dirty="0" smtClean="0"/>
            <a:t>&gt;</a:t>
          </a:r>
          <a:r>
            <a:rPr lang="es-ES" sz="1200" kern="1200" dirty="0" err="1" smtClean="0"/>
            <a:t>U</a:t>
          </a:r>
          <a:r>
            <a:rPr lang="es-ES" sz="1200" kern="1200" baseline="-25000" dirty="0" err="1" smtClean="0"/>
            <a:t>ik</a:t>
          </a:r>
          <a:r>
            <a:rPr lang="es-ES" sz="1200" kern="1200" dirty="0" smtClean="0"/>
            <a:t>) para cualquier otro k ≠ j</a:t>
          </a:r>
          <a:endParaRPr lang="es-MX" sz="1200" kern="1200" dirty="0"/>
        </a:p>
      </dsp:txBody>
      <dsp:txXfrm>
        <a:off x="1147659" y="2875918"/>
        <a:ext cx="1839196" cy="1149498"/>
      </dsp:txXfrm>
    </dsp:sp>
    <dsp:sp modelId="{C782CD25-0EC3-4722-B24E-46D38A317DE9}">
      <dsp:nvSpPr>
        <dsp:cNvPr id="0" name=""/>
        <dsp:cNvSpPr/>
      </dsp:nvSpPr>
      <dsp:spPr>
        <a:xfrm>
          <a:off x="3561605" y="2173"/>
          <a:ext cx="2298996" cy="11494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s-MX" sz="2400" kern="1200" dirty="0" smtClean="0"/>
            <a:t>LOGIT MULTINOMIAL</a:t>
          </a:r>
          <a:endParaRPr lang="es-MX" sz="2400" kern="1200" dirty="0"/>
        </a:p>
      </dsp:txBody>
      <dsp:txXfrm>
        <a:off x="3561605" y="2173"/>
        <a:ext cx="2298996" cy="1149498"/>
      </dsp:txXfrm>
    </dsp:sp>
    <dsp:sp modelId="{DC2C5391-C457-454D-AAFA-2E6F9DFE5547}">
      <dsp:nvSpPr>
        <dsp:cNvPr id="0" name=""/>
        <dsp:cNvSpPr/>
      </dsp:nvSpPr>
      <dsp:spPr>
        <a:xfrm>
          <a:off x="3791505" y="1151671"/>
          <a:ext cx="229899" cy="862123"/>
        </a:xfrm>
        <a:custGeom>
          <a:avLst/>
          <a:gdLst/>
          <a:ahLst/>
          <a:cxnLst/>
          <a:rect l="0" t="0" r="0" b="0"/>
          <a:pathLst>
            <a:path>
              <a:moveTo>
                <a:pt x="0" y="0"/>
              </a:moveTo>
              <a:lnTo>
                <a:pt x="0" y="862123"/>
              </a:lnTo>
              <a:lnTo>
                <a:pt x="229899" y="8621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90644E-72AA-4925-835B-3E79C179B071}">
      <dsp:nvSpPr>
        <dsp:cNvPr id="0" name=""/>
        <dsp:cNvSpPr/>
      </dsp:nvSpPr>
      <dsp:spPr>
        <a:xfrm>
          <a:off x="4021404" y="1439046"/>
          <a:ext cx="1839196" cy="114949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de-DE" sz="1200" kern="1200" dirty="0" smtClean="0"/>
            <a:t>Es un modelo que puede utilizarse cuando las variables explicativas contienen características específicas de los individuos</a:t>
          </a:r>
          <a:endParaRPr lang="es-MX" sz="1200" kern="1200" dirty="0"/>
        </a:p>
      </dsp:txBody>
      <dsp:txXfrm>
        <a:off x="4021404" y="1439046"/>
        <a:ext cx="1839196" cy="1149498"/>
      </dsp:txXfrm>
    </dsp:sp>
    <dsp:sp modelId="{B62CCCE3-BC69-4EA8-BC69-9014B76C0EF5}">
      <dsp:nvSpPr>
        <dsp:cNvPr id="0" name=""/>
        <dsp:cNvSpPr/>
      </dsp:nvSpPr>
      <dsp:spPr>
        <a:xfrm>
          <a:off x="3791505" y="1151671"/>
          <a:ext cx="229899" cy="2499779"/>
        </a:xfrm>
        <a:custGeom>
          <a:avLst/>
          <a:gdLst/>
          <a:ahLst/>
          <a:cxnLst/>
          <a:rect l="0" t="0" r="0" b="0"/>
          <a:pathLst>
            <a:path>
              <a:moveTo>
                <a:pt x="0" y="0"/>
              </a:moveTo>
              <a:lnTo>
                <a:pt x="0" y="2499779"/>
              </a:lnTo>
              <a:lnTo>
                <a:pt x="229899" y="24997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4BE5C0-9410-4192-B7CA-5FF824923807}">
      <dsp:nvSpPr>
        <dsp:cNvPr id="0" name=""/>
        <dsp:cNvSpPr/>
      </dsp:nvSpPr>
      <dsp:spPr>
        <a:xfrm>
          <a:off x="4021404" y="2875918"/>
          <a:ext cx="1839196" cy="15510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kern="1200" dirty="0" smtClean="0"/>
            <a:t>Las ecuaciones estimadas proporcionan un conjunto de probabilidades para las J+1 alternativas que puede elegir una persona que haya de tomar una decisión y tenga x</a:t>
          </a:r>
          <a:r>
            <a:rPr lang="es-ES" sz="1200" kern="1200" baseline="-25000" dirty="0" smtClean="0"/>
            <a:t>i </a:t>
          </a:r>
          <a:r>
            <a:rPr lang="es-ES" sz="1200" kern="1200" dirty="0" smtClean="0"/>
            <a:t>como características individuales.</a:t>
          </a:r>
          <a:endParaRPr lang="es-MX" sz="1200" kern="1200" dirty="0" smtClean="0"/>
        </a:p>
      </dsp:txBody>
      <dsp:txXfrm>
        <a:off x="4021404" y="2875918"/>
        <a:ext cx="1839196" cy="155106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7B00F4-2BEF-4653-A280-4A0BC7CFD1C8}">
      <dsp:nvSpPr>
        <dsp:cNvPr id="0" name=""/>
        <dsp:cNvSpPr/>
      </dsp:nvSpPr>
      <dsp:spPr>
        <a:xfrm>
          <a:off x="3025798" y="68555"/>
          <a:ext cx="2515154" cy="635642"/>
        </a:xfrm>
        <a:prstGeom prst="roundRect">
          <a:avLst>
            <a:gd name="adj" fmla="val 10000"/>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smtClean="0"/>
            <a:t>OBJETIVOS </a:t>
          </a:r>
          <a:endParaRPr lang="es-MX" sz="2700" kern="1200" dirty="0"/>
        </a:p>
      </dsp:txBody>
      <dsp:txXfrm>
        <a:off x="3025798" y="68555"/>
        <a:ext cx="2515154" cy="635642"/>
      </dsp:txXfrm>
    </dsp:sp>
    <dsp:sp modelId="{FF772164-7002-4B38-A118-6FD8E9823CDA}">
      <dsp:nvSpPr>
        <dsp:cNvPr id="0" name=""/>
        <dsp:cNvSpPr/>
      </dsp:nvSpPr>
      <dsp:spPr>
        <a:xfrm rot="3749137">
          <a:off x="3709325" y="1651291"/>
          <a:ext cx="3020352" cy="1061567"/>
        </a:xfrm>
        <a:prstGeom prst="lef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s-MX" sz="1400" kern="1200" dirty="0" smtClean="0"/>
            <a:t>CRECIMIENTO</a:t>
          </a:r>
          <a:r>
            <a:rPr lang="es-MX" sz="500" kern="1200" dirty="0" smtClean="0"/>
            <a:t> SOSTENIBLE</a:t>
          </a:r>
          <a:endParaRPr lang="es-MX" sz="500" kern="1200" dirty="0"/>
        </a:p>
      </dsp:txBody>
      <dsp:txXfrm rot="3749137">
        <a:off x="3709325" y="1651291"/>
        <a:ext cx="3020352" cy="1061567"/>
      </dsp:txXfrm>
    </dsp:sp>
    <dsp:sp modelId="{2F9338F3-9163-43E8-9B21-79B28ABB5FAB}">
      <dsp:nvSpPr>
        <dsp:cNvPr id="0" name=""/>
        <dsp:cNvSpPr/>
      </dsp:nvSpPr>
      <dsp:spPr>
        <a:xfrm>
          <a:off x="5428890" y="3988587"/>
          <a:ext cx="1845947" cy="737770"/>
        </a:xfrm>
        <a:prstGeom prst="roundRect">
          <a:avLst>
            <a:gd name="adj" fmla="val 10000"/>
          </a:avLst>
        </a:prstGeom>
        <a:solidFill>
          <a:schemeClr val="accent2">
            <a:shade val="80000"/>
            <a:hueOff val="-171064"/>
            <a:satOff val="-20220"/>
            <a:lumOff val="174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DEMANDA</a:t>
          </a:r>
          <a:endParaRPr lang="es-MX" sz="1400" kern="1200" dirty="0"/>
        </a:p>
      </dsp:txBody>
      <dsp:txXfrm>
        <a:off x="5428890" y="3988587"/>
        <a:ext cx="1845947" cy="737770"/>
      </dsp:txXfrm>
    </dsp:sp>
    <dsp:sp modelId="{48FEB25A-FA8A-4AD5-B111-2054CE5D9722}">
      <dsp:nvSpPr>
        <dsp:cNvPr id="0" name=""/>
        <dsp:cNvSpPr/>
      </dsp:nvSpPr>
      <dsp:spPr>
        <a:xfrm rot="10790848">
          <a:off x="2571787" y="3786179"/>
          <a:ext cx="2884646" cy="1155033"/>
        </a:xfrm>
        <a:prstGeom prst="leftRightArrow">
          <a:avLst>
            <a:gd name="adj1" fmla="val 60000"/>
            <a:gd name="adj2" fmla="val 50000"/>
          </a:avLst>
        </a:prstGeom>
        <a:solidFill>
          <a:schemeClr val="accent2">
            <a:shade val="90000"/>
            <a:hueOff val="-171182"/>
            <a:satOff val="-19943"/>
            <a:lumOff val="1633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MX" sz="1200" kern="1200" dirty="0" smtClean="0">
            <a:solidFill>
              <a:schemeClr val="tx2"/>
            </a:solidFill>
          </a:endParaRPr>
        </a:p>
        <a:p>
          <a:pPr lvl="0" algn="ctr" defTabSz="533400">
            <a:lnSpc>
              <a:spcPct val="90000"/>
            </a:lnSpc>
            <a:spcBef>
              <a:spcPct val="0"/>
            </a:spcBef>
            <a:spcAft>
              <a:spcPct val="35000"/>
            </a:spcAft>
          </a:pPr>
          <a:endParaRPr lang="es-MX" sz="1200" kern="1200" dirty="0" smtClean="0">
            <a:solidFill>
              <a:schemeClr val="tx2"/>
            </a:solidFill>
          </a:endParaRPr>
        </a:p>
        <a:p>
          <a:pPr lvl="0" algn="ctr" defTabSz="533400">
            <a:lnSpc>
              <a:spcPct val="90000"/>
            </a:lnSpc>
            <a:spcBef>
              <a:spcPct val="0"/>
            </a:spcBef>
            <a:spcAft>
              <a:spcPct val="35000"/>
            </a:spcAft>
          </a:pPr>
          <a:r>
            <a:rPr lang="es-MX" sz="1200" kern="1200" dirty="0" smtClean="0">
              <a:solidFill>
                <a:schemeClr val="tx2"/>
              </a:solidFill>
            </a:rPr>
            <a:t>Fallos de mercado</a:t>
          </a:r>
        </a:p>
        <a:p>
          <a:pPr lvl="0" algn="ctr" defTabSz="533400">
            <a:lnSpc>
              <a:spcPct val="90000"/>
            </a:lnSpc>
            <a:spcBef>
              <a:spcPct val="0"/>
            </a:spcBef>
            <a:spcAft>
              <a:spcPct val="35000"/>
            </a:spcAft>
          </a:pPr>
          <a:r>
            <a:rPr lang="es-MX" sz="1200" kern="1200" dirty="0" smtClean="0">
              <a:solidFill>
                <a:schemeClr val="tx2"/>
              </a:solidFill>
            </a:rPr>
            <a:t>Externalidades</a:t>
          </a:r>
        </a:p>
        <a:p>
          <a:pPr lvl="0" algn="ctr" defTabSz="533400">
            <a:lnSpc>
              <a:spcPct val="90000"/>
            </a:lnSpc>
            <a:spcBef>
              <a:spcPct val="0"/>
            </a:spcBef>
            <a:spcAft>
              <a:spcPct val="35000"/>
            </a:spcAft>
          </a:pPr>
          <a:r>
            <a:rPr lang="es-MX" sz="1200" kern="1200" dirty="0" smtClean="0">
              <a:solidFill>
                <a:schemeClr val="tx2"/>
              </a:solidFill>
            </a:rPr>
            <a:t>Provisión de SS PP</a:t>
          </a:r>
        </a:p>
        <a:p>
          <a:pPr lvl="0" algn="ctr" defTabSz="533400">
            <a:lnSpc>
              <a:spcPct val="90000"/>
            </a:lnSpc>
            <a:spcBef>
              <a:spcPct val="0"/>
            </a:spcBef>
            <a:spcAft>
              <a:spcPct val="35000"/>
            </a:spcAft>
          </a:pPr>
          <a:endParaRPr lang="es-MX" sz="1400" kern="1200" dirty="0" smtClean="0"/>
        </a:p>
        <a:p>
          <a:pPr lvl="0" algn="ctr" defTabSz="533400">
            <a:lnSpc>
              <a:spcPct val="90000"/>
            </a:lnSpc>
            <a:spcBef>
              <a:spcPct val="0"/>
            </a:spcBef>
            <a:spcAft>
              <a:spcPct val="35000"/>
            </a:spcAft>
          </a:pPr>
          <a:endParaRPr lang="es-MX" sz="1400" kern="1200" dirty="0"/>
        </a:p>
      </dsp:txBody>
      <dsp:txXfrm rot="10790848">
        <a:off x="2571787" y="3786179"/>
        <a:ext cx="2884646" cy="1155033"/>
      </dsp:txXfrm>
    </dsp:sp>
    <dsp:sp modelId="{F4C44436-0716-410F-88E5-148EBEC09F62}">
      <dsp:nvSpPr>
        <dsp:cNvPr id="0" name=""/>
        <dsp:cNvSpPr/>
      </dsp:nvSpPr>
      <dsp:spPr>
        <a:xfrm>
          <a:off x="1143004" y="4000516"/>
          <a:ext cx="1456324" cy="737770"/>
        </a:xfrm>
        <a:prstGeom prst="roundRect">
          <a:avLst>
            <a:gd name="adj" fmla="val 10000"/>
          </a:avLst>
        </a:prstGeom>
        <a:solidFill>
          <a:schemeClr val="accent2">
            <a:shade val="80000"/>
            <a:hueOff val="-342127"/>
            <a:satOff val="-40440"/>
            <a:lumOff val="348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t>OFERTA </a:t>
          </a:r>
          <a:endParaRPr lang="es-MX" sz="1600" kern="1200" dirty="0"/>
        </a:p>
      </dsp:txBody>
      <dsp:txXfrm>
        <a:off x="1143004" y="4000516"/>
        <a:ext cx="1456324" cy="737770"/>
      </dsp:txXfrm>
    </dsp:sp>
    <dsp:sp modelId="{7E78203B-7F1E-45EB-BD21-3B43819841F9}">
      <dsp:nvSpPr>
        <dsp:cNvPr id="0" name=""/>
        <dsp:cNvSpPr/>
      </dsp:nvSpPr>
      <dsp:spPr>
        <a:xfrm rot="18072002">
          <a:off x="1935348" y="1502280"/>
          <a:ext cx="2592566" cy="1061563"/>
        </a:xfrm>
        <a:prstGeom prst="leftRightArrow">
          <a:avLst>
            <a:gd name="adj1" fmla="val 60000"/>
            <a:gd name="adj2" fmla="val 50000"/>
          </a:avLst>
        </a:prstGeom>
        <a:solidFill>
          <a:schemeClr val="accent2">
            <a:shade val="90000"/>
            <a:hueOff val="-342364"/>
            <a:satOff val="-39886"/>
            <a:lumOff val="326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s-MX" sz="1400" kern="1200" dirty="0" smtClean="0"/>
            <a:t>EFICIENCIA</a:t>
          </a:r>
          <a:endParaRPr lang="es-MX" sz="1400" kern="1200" dirty="0"/>
        </a:p>
      </dsp:txBody>
      <dsp:txXfrm rot="18072002">
        <a:off x="1935348" y="1502280"/>
        <a:ext cx="2592566" cy="106156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C5B6869-3ADB-4AB8-B989-6CDF94FC0552}">
      <dsp:nvSpPr>
        <dsp:cNvPr id="0" name=""/>
        <dsp:cNvSpPr/>
      </dsp:nvSpPr>
      <dsp:spPr>
        <a:xfrm>
          <a:off x="1358382" y="1883952"/>
          <a:ext cx="2543984" cy="16968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78232" rIns="78232" bIns="78232" numCol="1" spcCol="1270" anchor="ctr" anchorCtr="0">
          <a:noAutofit/>
        </a:bodyPr>
        <a:lstStyle/>
        <a:p>
          <a:pPr lvl="0" algn="l" defTabSz="488950">
            <a:lnSpc>
              <a:spcPct val="90000"/>
            </a:lnSpc>
            <a:spcBef>
              <a:spcPct val="0"/>
            </a:spcBef>
            <a:spcAft>
              <a:spcPct val="35000"/>
            </a:spcAft>
          </a:pPr>
          <a:r>
            <a:rPr lang="es-ES" sz="1100" kern="1200" dirty="0" smtClean="0"/>
            <a:t>- Esta opción se adopta cuando no es posible encontrar mercados relacionados con el bien o servicio ambiental, esto implica que se debe inferir el valor económico a partir de simular la creación de un mercado. </a:t>
          </a:r>
        </a:p>
        <a:p>
          <a:pPr lvl="0" algn="l" defTabSz="488950">
            <a:lnSpc>
              <a:spcPct val="90000"/>
            </a:lnSpc>
            <a:spcBef>
              <a:spcPct val="0"/>
            </a:spcBef>
            <a:spcAft>
              <a:spcPct val="35000"/>
            </a:spcAft>
          </a:pPr>
          <a:r>
            <a:rPr lang="es-ES" sz="1100" kern="1200" dirty="0" smtClean="0"/>
            <a:t>Ej. Valoración contingente</a:t>
          </a:r>
          <a:endParaRPr lang="es-MX" sz="1100" kern="1200" dirty="0"/>
        </a:p>
      </dsp:txBody>
      <dsp:txXfrm>
        <a:off x="1765419" y="1883952"/>
        <a:ext cx="2136947" cy="1696837"/>
      </dsp:txXfrm>
    </dsp:sp>
    <dsp:sp modelId="{0F391457-9400-48B9-9BB7-7881E1656538}">
      <dsp:nvSpPr>
        <dsp:cNvPr id="0" name=""/>
        <dsp:cNvSpPr/>
      </dsp:nvSpPr>
      <dsp:spPr>
        <a:xfrm>
          <a:off x="1590" y="1205556"/>
          <a:ext cx="1695989" cy="16959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s-ES" sz="1500" kern="1200" dirty="0" smtClean="0"/>
            <a:t>1.- DIRECTOS </a:t>
          </a:r>
        </a:p>
        <a:p>
          <a:pPr lvl="0" algn="ctr" defTabSz="666750">
            <a:lnSpc>
              <a:spcPct val="90000"/>
            </a:lnSpc>
            <a:spcBef>
              <a:spcPct val="0"/>
            </a:spcBef>
            <a:spcAft>
              <a:spcPct val="35000"/>
            </a:spcAft>
          </a:pPr>
          <a:r>
            <a:rPr lang="es-ES" sz="1500" kern="1200" dirty="0" smtClean="0"/>
            <a:t>  PREFERENCIA ESTABLECIDA</a:t>
          </a:r>
          <a:endParaRPr lang="es-MX" sz="1500" kern="1200" dirty="0"/>
        </a:p>
      </dsp:txBody>
      <dsp:txXfrm>
        <a:off x="1590" y="1205556"/>
        <a:ext cx="1695989" cy="1695989"/>
      </dsp:txXfrm>
    </dsp:sp>
    <dsp:sp modelId="{CC526960-6DB9-4896-B921-6244A741B802}">
      <dsp:nvSpPr>
        <dsp:cNvPr id="0" name=""/>
        <dsp:cNvSpPr/>
      </dsp:nvSpPr>
      <dsp:spPr>
        <a:xfrm>
          <a:off x="5598356" y="1883952"/>
          <a:ext cx="2543984" cy="16968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78232" rIns="78232" bIns="78232" numCol="1" spcCol="1270" anchor="ctr" anchorCtr="0">
          <a:noAutofit/>
        </a:bodyPr>
        <a:lstStyle/>
        <a:p>
          <a:pPr lvl="0" algn="l" defTabSz="488950">
            <a:lnSpc>
              <a:spcPct val="90000"/>
            </a:lnSpc>
            <a:spcBef>
              <a:spcPct val="0"/>
            </a:spcBef>
            <a:spcAft>
              <a:spcPct val="35000"/>
            </a:spcAft>
          </a:pPr>
          <a:r>
            <a:rPr lang="es-ES" sz="1100" kern="1200" dirty="0" smtClean="0"/>
            <a:t>- Consiste en inferir el valor que los individuos confieren al recurso en cuestión, analizando el comportamiento de estos en mercados con los que el recurso está relacionado. </a:t>
          </a:r>
        </a:p>
        <a:p>
          <a:pPr lvl="0" algn="l" defTabSz="488950">
            <a:lnSpc>
              <a:spcPct val="90000"/>
            </a:lnSpc>
            <a:spcBef>
              <a:spcPct val="0"/>
            </a:spcBef>
            <a:spcAft>
              <a:spcPct val="35000"/>
            </a:spcAft>
          </a:pPr>
          <a:r>
            <a:rPr lang="es-ES" sz="1100" kern="1200" dirty="0" smtClean="0"/>
            <a:t>Ej. Precios Hedónicos y Coste de Viaje</a:t>
          </a:r>
          <a:endParaRPr lang="es-MX" sz="1100" kern="1200" dirty="0"/>
        </a:p>
      </dsp:txBody>
      <dsp:txXfrm>
        <a:off x="6005394" y="1883952"/>
        <a:ext cx="2136947" cy="1696837"/>
      </dsp:txXfrm>
    </dsp:sp>
    <dsp:sp modelId="{E4E950BF-3767-4249-B441-557DFF8AD3BF}">
      <dsp:nvSpPr>
        <dsp:cNvPr id="0" name=""/>
        <dsp:cNvSpPr/>
      </dsp:nvSpPr>
      <dsp:spPr>
        <a:xfrm>
          <a:off x="4241564" y="1205556"/>
          <a:ext cx="1695989" cy="16959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s-ES" sz="1500" kern="1200" dirty="0" smtClean="0"/>
            <a:t>2.- INDIRECTOS </a:t>
          </a:r>
        </a:p>
        <a:p>
          <a:pPr lvl="0" algn="ctr" defTabSz="666750">
            <a:lnSpc>
              <a:spcPct val="90000"/>
            </a:lnSpc>
            <a:spcBef>
              <a:spcPct val="0"/>
            </a:spcBef>
            <a:spcAft>
              <a:spcPct val="35000"/>
            </a:spcAft>
          </a:pPr>
          <a:r>
            <a:rPr lang="es-ES" sz="1500" kern="1200" dirty="0" smtClean="0"/>
            <a:t>   PREFERENCIA RELEVADA </a:t>
          </a:r>
          <a:endParaRPr lang="es-MX" sz="1500" kern="1200" dirty="0"/>
        </a:p>
      </dsp:txBody>
      <dsp:txXfrm>
        <a:off x="4241564" y="1205556"/>
        <a:ext cx="1695989" cy="169598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DF1523-88D2-4AD5-B8C6-4BB424CA4082}">
      <dsp:nvSpPr>
        <dsp:cNvPr id="0" name=""/>
        <dsp:cNvSpPr/>
      </dsp:nvSpPr>
      <dsp:spPr>
        <a:xfrm>
          <a:off x="1060857" y="0"/>
          <a:ext cx="1807375" cy="1807375"/>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s-MX" sz="4100" kern="1200" dirty="0" smtClean="0"/>
            <a:t>Ai</a:t>
          </a:r>
          <a:endParaRPr lang="es-MX" sz="4100" kern="1200" dirty="0"/>
        </a:p>
      </dsp:txBody>
      <dsp:txXfrm>
        <a:off x="1060857" y="0"/>
        <a:ext cx="1807375" cy="1807375"/>
      </dsp:txXfrm>
    </dsp:sp>
    <dsp:sp modelId="{18B7233C-30CC-4987-861E-D0AA2A20E9FA}">
      <dsp:nvSpPr>
        <dsp:cNvPr id="0" name=""/>
        <dsp:cNvSpPr/>
      </dsp:nvSpPr>
      <dsp:spPr>
        <a:xfrm>
          <a:off x="157169" y="1807375"/>
          <a:ext cx="1807375" cy="1807375"/>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s-MX" sz="4100" kern="1200" dirty="0" smtClean="0"/>
            <a:t>Ci</a:t>
          </a:r>
          <a:endParaRPr lang="es-MX" sz="4100" kern="1200" dirty="0"/>
        </a:p>
      </dsp:txBody>
      <dsp:txXfrm>
        <a:off x="157169" y="1807375"/>
        <a:ext cx="1807375" cy="1807375"/>
      </dsp:txXfrm>
    </dsp:sp>
    <dsp:sp modelId="{6E324983-070E-48A2-A1AD-8F71A08DDF79}">
      <dsp:nvSpPr>
        <dsp:cNvPr id="0" name=""/>
        <dsp:cNvSpPr/>
      </dsp:nvSpPr>
      <dsp:spPr>
        <a:xfrm rot="10800000">
          <a:off x="1060857" y="1807375"/>
          <a:ext cx="1807375" cy="1807375"/>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s-MX" sz="4100" kern="1200" dirty="0" smtClean="0"/>
            <a:t>Bi</a:t>
          </a:r>
          <a:endParaRPr lang="es-MX" sz="4100" kern="1200" dirty="0"/>
        </a:p>
      </dsp:txBody>
      <dsp:txXfrm rot="10800000">
        <a:off x="1060857" y="1807375"/>
        <a:ext cx="1807375" cy="1807375"/>
      </dsp:txXfrm>
    </dsp:sp>
    <dsp:sp modelId="{B69EECEE-3A1C-419D-A78D-DD1C88FA0F61}">
      <dsp:nvSpPr>
        <dsp:cNvPr id="0" name=""/>
        <dsp:cNvSpPr/>
      </dsp:nvSpPr>
      <dsp:spPr>
        <a:xfrm>
          <a:off x="1964545" y="1807375"/>
          <a:ext cx="1807375" cy="1807375"/>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s-MX" sz="4100" kern="1200" dirty="0" smtClean="0"/>
            <a:t>Ni</a:t>
          </a:r>
          <a:endParaRPr lang="es-MX" sz="4100" kern="1200" dirty="0"/>
        </a:p>
      </dsp:txBody>
      <dsp:txXfrm>
        <a:off x="1964545" y="1807375"/>
        <a:ext cx="1807375" cy="180737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6D53C5-CB44-4542-BAFF-CEF46C05BA34}">
      <dsp:nvSpPr>
        <dsp:cNvPr id="0" name=""/>
        <dsp:cNvSpPr/>
      </dsp:nvSpPr>
      <dsp:spPr>
        <a:xfrm>
          <a:off x="0" y="683"/>
          <a:ext cx="7929618" cy="5708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S" sz="1800" kern="1200" dirty="0" smtClean="0"/>
            <a:t>P(V)= (Ai) Características estructurales+ (Bi) Características del vecindario +(Ci) Variables ambientales+ N características</a:t>
          </a:r>
          <a:endParaRPr lang="es-MX" sz="1800" kern="1200" dirty="0"/>
        </a:p>
      </dsp:txBody>
      <dsp:txXfrm>
        <a:off x="0" y="683"/>
        <a:ext cx="7929618" cy="57082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1DBDAF-D6B9-4941-BAC2-57C616BB3B2B}">
      <dsp:nvSpPr>
        <dsp:cNvPr id="0" name=""/>
        <dsp:cNvSpPr/>
      </dsp:nvSpPr>
      <dsp:spPr>
        <a:xfrm>
          <a:off x="918" y="167997"/>
          <a:ext cx="2339397" cy="2807277"/>
        </a:xfrm>
        <a:prstGeom prst="roundRect">
          <a:avLst>
            <a:gd name="adj" fmla="val 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es-MX" sz="1600" kern="1200" dirty="0" smtClean="0"/>
            <a:t>Qué es un precio Hedónico</a:t>
          </a:r>
          <a:endParaRPr lang="es-MX" sz="1600" kern="1200" dirty="0"/>
        </a:p>
      </dsp:txBody>
      <dsp:txXfrm rot="16200000">
        <a:off x="-916125" y="1085041"/>
        <a:ext cx="2301967" cy="467879"/>
      </dsp:txXfrm>
    </dsp:sp>
    <dsp:sp modelId="{A899048D-CCF3-4489-BE34-E7F5D19D4BE1}">
      <dsp:nvSpPr>
        <dsp:cNvPr id="0" name=""/>
        <dsp:cNvSpPr/>
      </dsp:nvSpPr>
      <dsp:spPr>
        <a:xfrm>
          <a:off x="468798" y="167997"/>
          <a:ext cx="1742851" cy="280727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37719" rIns="0" bIns="0" numCol="1" spcCol="1270" anchor="t" anchorCtr="0">
          <a:noAutofit/>
        </a:bodyPr>
        <a:lstStyle/>
        <a:p>
          <a:pPr lvl="0" algn="l" defTabSz="488950">
            <a:lnSpc>
              <a:spcPct val="90000"/>
            </a:lnSpc>
            <a:spcBef>
              <a:spcPct val="0"/>
            </a:spcBef>
            <a:spcAft>
              <a:spcPct val="35000"/>
            </a:spcAft>
          </a:pPr>
          <a:r>
            <a:rPr lang="es-ES" sz="1100" kern="1200" dirty="0" smtClean="0"/>
            <a:t>La idea que fundamenta esta técnica es que, el precio de mercado de un bien deberá ser un agregado de los precios individuales de las características del mismo. Así, este método requiere identificar aquellos atributos o características de un activo que conforman su precio de mercado. Aplicando regresiones estadísticas es posible medir el deseo de pagar por aquellos aspectos (cuantitativos y cualitativos) del bien estudiado y estimar su contribución al valor global de mercado.</a:t>
          </a:r>
          <a:endParaRPr lang="es-MX" sz="1100" kern="1200" dirty="0"/>
        </a:p>
      </dsp:txBody>
      <dsp:txXfrm>
        <a:off x="468798" y="167997"/>
        <a:ext cx="1742851" cy="2807277"/>
      </dsp:txXfrm>
    </dsp:sp>
    <dsp:sp modelId="{8CA8B478-EBA0-43A2-AB08-7E35AC3DBE0A}">
      <dsp:nvSpPr>
        <dsp:cNvPr id="0" name=""/>
        <dsp:cNvSpPr/>
      </dsp:nvSpPr>
      <dsp:spPr>
        <a:xfrm>
          <a:off x="2422195" y="167997"/>
          <a:ext cx="2339397" cy="2807277"/>
        </a:xfrm>
        <a:prstGeom prst="roundRect">
          <a:avLst>
            <a:gd name="adj" fmla="val 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es-MX" sz="1600" kern="1200" dirty="0" smtClean="0"/>
            <a:t>Precursores</a:t>
          </a:r>
          <a:endParaRPr lang="es-MX" sz="1600" kern="1200" dirty="0"/>
        </a:p>
      </dsp:txBody>
      <dsp:txXfrm rot="16200000">
        <a:off x="1505151" y="1085041"/>
        <a:ext cx="2301967" cy="467879"/>
      </dsp:txXfrm>
    </dsp:sp>
    <dsp:sp modelId="{B94FB4EC-09DF-4080-9549-05705AF8343A}">
      <dsp:nvSpPr>
        <dsp:cNvPr id="0" name=""/>
        <dsp:cNvSpPr/>
      </dsp:nvSpPr>
      <dsp:spPr>
        <a:xfrm rot="5400000">
          <a:off x="2227555" y="2399804"/>
          <a:ext cx="412673" cy="350909"/>
        </a:xfrm>
        <a:prstGeom prst="flowChartExtra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70E69B-45EB-48A8-A1CB-60523C817F06}">
      <dsp:nvSpPr>
        <dsp:cNvPr id="0" name=""/>
        <dsp:cNvSpPr/>
      </dsp:nvSpPr>
      <dsp:spPr>
        <a:xfrm>
          <a:off x="2890075" y="167997"/>
          <a:ext cx="1742851" cy="280727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37719" rIns="0" bIns="0" numCol="1" spcCol="1270" anchor="t" anchorCtr="0">
          <a:noAutofit/>
        </a:bodyPr>
        <a:lstStyle/>
        <a:p>
          <a:pPr lvl="0" algn="l" defTabSz="488950">
            <a:lnSpc>
              <a:spcPct val="90000"/>
            </a:lnSpc>
            <a:spcBef>
              <a:spcPct val="0"/>
            </a:spcBef>
            <a:spcAft>
              <a:spcPct val="35000"/>
            </a:spcAft>
          </a:pPr>
          <a:r>
            <a:rPr lang="es-ES" sz="1100" kern="1200" dirty="0" smtClean="0"/>
            <a:t>Freeman (1979) fue quien facilitó la primera justificación teórica para la aplicación de esta metodología al mercado de la vivienda. </a:t>
          </a:r>
        </a:p>
        <a:p>
          <a:pPr lvl="0" algn="l" defTabSz="488950">
            <a:lnSpc>
              <a:spcPct val="90000"/>
            </a:lnSpc>
            <a:spcBef>
              <a:spcPct val="0"/>
            </a:spcBef>
            <a:spcAft>
              <a:spcPct val="35000"/>
            </a:spcAft>
          </a:pPr>
          <a:endParaRPr lang="es-ES" sz="1100" kern="1200" dirty="0" smtClean="0"/>
        </a:p>
        <a:p>
          <a:pPr lvl="0" algn="l" defTabSz="488950">
            <a:lnSpc>
              <a:spcPct val="90000"/>
            </a:lnSpc>
            <a:spcBef>
              <a:spcPct val="0"/>
            </a:spcBef>
            <a:spcAft>
              <a:spcPct val="35000"/>
            </a:spcAft>
          </a:pPr>
          <a:r>
            <a:rPr lang="es-ES" sz="1100" kern="1200" dirty="0" smtClean="0"/>
            <a:t>Lancaster (1966) ,  Griliches (1971) y Rosen (1974). </a:t>
          </a:r>
          <a:endParaRPr lang="es-MX" sz="1100" kern="1200" dirty="0"/>
        </a:p>
      </dsp:txBody>
      <dsp:txXfrm>
        <a:off x="2890075" y="167997"/>
        <a:ext cx="1742851" cy="280727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6D440F-E6E6-4D89-81E9-238FF7DE4E30}" type="datetimeFigureOut">
              <a:rPr lang="es-EC" smtClean="0"/>
              <a:pPr/>
              <a:t>28/04/2010</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2E7A6-361E-4DC5-BF8D-50FD4D44A1F8}"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1</a:t>
            </a:fld>
            <a:endParaRPr lang="es-EC"/>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10</a:t>
            </a:fld>
            <a:endParaRPr lang="es-EC"/>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11</a:t>
            </a:fld>
            <a:endParaRPr lang="es-EC"/>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12</a:t>
            </a:fld>
            <a:endParaRPr lang="es-EC"/>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13</a:t>
            </a:fld>
            <a:endParaRPr lang="es-EC"/>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14</a:t>
            </a:fld>
            <a:endParaRPr lang="es-EC"/>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15</a:t>
            </a:fld>
            <a:endParaRPr lang="es-EC"/>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16</a:t>
            </a:fld>
            <a:endParaRPr lang="es-EC"/>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17</a:t>
            </a:fld>
            <a:endParaRPr lang="es-EC"/>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18</a:t>
            </a:fld>
            <a:endParaRPr lang="es-EC"/>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CF362E9-113A-4590-90F7-FF1F26FD1554}" type="slidenum">
              <a:rPr lang="es-MX" smtClean="0"/>
              <a:pPr/>
              <a:t>19</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2</a:t>
            </a:fld>
            <a:endParaRPr lang="es-EC"/>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CF362E9-113A-4590-90F7-FF1F26FD1554}" type="slidenum">
              <a:rPr lang="es-MX" smtClean="0"/>
              <a:pPr/>
              <a:t>20</a:t>
            </a:fld>
            <a:endParaRPr lang="es-MX"/>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CF362E9-113A-4590-90F7-FF1F26FD1554}" type="slidenum">
              <a:rPr lang="es-MX" smtClean="0"/>
              <a:pPr/>
              <a:t>21</a:t>
            </a:fld>
            <a:endParaRPr lang="es-MX"/>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CF362E9-113A-4590-90F7-FF1F26FD1554}" type="slidenum">
              <a:rPr lang="es-MX" smtClean="0"/>
              <a:pPr/>
              <a:t>22</a:t>
            </a:fld>
            <a:endParaRPr lang="es-MX"/>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CF362E9-113A-4590-90F7-FF1F26FD1554}" type="slidenum">
              <a:rPr lang="es-MX" smtClean="0"/>
              <a:pPr/>
              <a:t>23</a:t>
            </a:fld>
            <a:endParaRPr lang="es-MX"/>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CF362E9-113A-4590-90F7-FF1F26FD1554}" type="slidenum">
              <a:rPr lang="es-MX" smtClean="0"/>
              <a:pPr/>
              <a:t>24</a:t>
            </a:fld>
            <a:endParaRPr lang="es-MX"/>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CF362E9-113A-4590-90F7-FF1F26FD1554}" type="slidenum">
              <a:rPr lang="es-MX" smtClean="0"/>
              <a:pPr/>
              <a:t>25</a:t>
            </a:fld>
            <a:endParaRPr lang="es-MX"/>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CF362E9-113A-4590-90F7-FF1F26FD1554}" type="slidenum">
              <a:rPr lang="es-MX" smtClean="0"/>
              <a:pPr/>
              <a:t>26</a:t>
            </a:fld>
            <a:endParaRPr lang="es-MX"/>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CF362E9-113A-4590-90F7-FF1F26FD1554}" type="slidenum">
              <a:rPr lang="es-MX" smtClean="0"/>
              <a:pPr/>
              <a:t>27</a:t>
            </a:fld>
            <a:endParaRPr lang="es-MX"/>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CF362E9-113A-4590-90F7-FF1F26FD1554}" type="slidenum">
              <a:rPr lang="es-MX" smtClean="0"/>
              <a:pPr/>
              <a:t>28</a:t>
            </a:fld>
            <a:endParaRPr lang="es-MX"/>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CF362E9-113A-4590-90F7-FF1F26FD1554}" type="slidenum">
              <a:rPr lang="es-MX" smtClean="0"/>
              <a:pPr/>
              <a:t>29</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3</a:t>
            </a:fld>
            <a:endParaRPr lang="es-EC"/>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CF362E9-113A-4590-90F7-FF1F26FD1554}" type="slidenum">
              <a:rPr lang="es-MX" smtClean="0"/>
              <a:pPr/>
              <a:t>30</a:t>
            </a:fld>
            <a:endParaRPr lang="es-MX"/>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CF362E9-113A-4590-90F7-FF1F26FD1554}" type="slidenum">
              <a:rPr lang="es-MX" smtClean="0"/>
              <a:pPr/>
              <a:t>31</a:t>
            </a:fld>
            <a:endParaRPr lang="es-MX"/>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32</a:t>
            </a:fld>
            <a:endParaRPr lang="es-EC"/>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33</a:t>
            </a:fld>
            <a:endParaRPr lang="es-EC"/>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34</a:t>
            </a:fld>
            <a:endParaRPr lang="es-EC"/>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35</a:t>
            </a:fld>
            <a:endParaRPr lang="es-EC"/>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36</a:t>
            </a:fld>
            <a:endParaRPr lang="es-EC"/>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37</a:t>
            </a:fld>
            <a:endParaRPr lang="es-EC"/>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38</a:t>
            </a:fld>
            <a:endParaRPr lang="es-EC"/>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4</a:t>
            </a:fld>
            <a:endParaRPr lang="es-EC"/>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i="1" dirty="0" smtClean="0"/>
              <a:t>Los modelos de elección discreta resultan apropiados cuando el objetivo no es predecir el comportamiento medio de un agregado,</a:t>
            </a:r>
            <a:endParaRPr lang="es-MX" dirty="0"/>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5</a:t>
            </a:fld>
            <a:endParaRPr lang="es-EC"/>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dirty="0" smtClean="0"/>
              <a:t>Todos</a:t>
            </a:r>
            <a:r>
              <a:rPr lang="es-MX" baseline="0" dirty="0" smtClean="0"/>
              <a:t> los modelos que estudiaremos tienen en común que en ellos l</a:t>
            </a:r>
            <a:r>
              <a:rPr lang="es-MX" dirty="0" smtClean="0"/>
              <a:t>a variable dependiente toma los valores 0,1,2,…</a:t>
            </a:r>
            <a:endParaRPr lang="es-MX" dirty="0"/>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6</a:t>
            </a:fld>
            <a:endParaRPr lang="es-EC"/>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smtClean="0"/>
              <a:t>Los modelos de elección múltiple pueden venir generados por modelos de utilidad aleatoria</a:t>
            </a:r>
            <a:endParaRPr lang="es-MX" dirty="0" smtClean="0"/>
          </a:p>
          <a:p>
            <a:endParaRPr lang="es-MX" dirty="0"/>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7</a:t>
            </a:fld>
            <a:endParaRPr lang="es-EC"/>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8</a:t>
            </a:fld>
            <a:endParaRPr lang="es-EC"/>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B62E7A6-361E-4DC5-BF8D-50FD4D44A1F8}" type="slidenum">
              <a:rPr lang="es-EC" smtClean="0"/>
              <a:pPr/>
              <a:t>9</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677B932A-87B8-4D6B-84E5-BF2A127875C5}" type="datetimeFigureOut">
              <a:rPr lang="es-EC" smtClean="0"/>
              <a:pPr/>
              <a:t>28/04/2010</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55641807-1B14-4BD6-B5E4-5F9FB090B915}" type="slidenum">
              <a:rPr lang="es-EC" smtClean="0"/>
              <a:pPr/>
              <a:t>‹Nº›</a:t>
            </a:fld>
            <a:endParaRPr lang="es-EC"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77B932A-87B8-4D6B-84E5-BF2A127875C5}" type="datetimeFigureOut">
              <a:rPr lang="es-EC" smtClean="0"/>
              <a:pPr/>
              <a:t>28/04/2010</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55641807-1B14-4BD6-B5E4-5F9FB090B915}" type="slidenum">
              <a:rPr lang="es-EC" smtClean="0"/>
              <a:pPr/>
              <a:t>‹Nº›</a:t>
            </a:fld>
            <a:endParaRPr lang="es-EC"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77B932A-87B8-4D6B-84E5-BF2A127875C5}" type="datetimeFigureOut">
              <a:rPr lang="es-EC" smtClean="0"/>
              <a:pPr/>
              <a:t>28/04/2010</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55641807-1B14-4BD6-B5E4-5F9FB090B915}" type="slidenum">
              <a:rPr lang="es-EC" smtClean="0"/>
              <a:pPr/>
              <a:t>‹Nº›</a:t>
            </a:fld>
            <a:endParaRPr lang="es-EC"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77B932A-87B8-4D6B-84E5-BF2A127875C5}" type="datetimeFigureOut">
              <a:rPr lang="es-EC" smtClean="0"/>
              <a:pPr/>
              <a:t>28/04/2010</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55641807-1B14-4BD6-B5E4-5F9FB090B915}" type="slidenum">
              <a:rPr lang="es-EC" smtClean="0"/>
              <a:pPr/>
              <a:t>‹Nº›</a:t>
            </a:fld>
            <a:endParaRPr lang="es-EC"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77B932A-87B8-4D6B-84E5-BF2A127875C5}" type="datetimeFigureOut">
              <a:rPr lang="es-EC" smtClean="0"/>
              <a:pPr/>
              <a:t>28/04/2010</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55641807-1B14-4BD6-B5E4-5F9FB090B915}" type="slidenum">
              <a:rPr lang="es-EC" smtClean="0"/>
              <a:pPr/>
              <a:t>‹Nº›</a:t>
            </a:fld>
            <a:endParaRPr lang="es-EC"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677B932A-87B8-4D6B-84E5-BF2A127875C5}" type="datetimeFigureOut">
              <a:rPr lang="es-EC" smtClean="0"/>
              <a:pPr/>
              <a:t>28/04/2010</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55641807-1B14-4BD6-B5E4-5F9FB090B915}" type="slidenum">
              <a:rPr lang="es-EC" smtClean="0"/>
              <a:pPr/>
              <a:t>‹Nº›</a:t>
            </a:fld>
            <a:endParaRPr lang="es-EC"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677B932A-87B8-4D6B-84E5-BF2A127875C5}" type="datetimeFigureOut">
              <a:rPr lang="es-EC" smtClean="0"/>
              <a:pPr/>
              <a:t>28/04/2010</a:t>
            </a:fld>
            <a:endParaRPr lang="es-EC" dirty="0"/>
          </a:p>
        </p:txBody>
      </p:sp>
      <p:sp>
        <p:nvSpPr>
          <p:cNvPr id="8" name="7 Marcador de pie de página"/>
          <p:cNvSpPr>
            <a:spLocks noGrp="1"/>
          </p:cNvSpPr>
          <p:nvPr>
            <p:ph type="ftr" sz="quarter" idx="11"/>
          </p:nvPr>
        </p:nvSpPr>
        <p:spPr/>
        <p:txBody>
          <a:bodyPr/>
          <a:lstStyle/>
          <a:p>
            <a:endParaRPr lang="es-EC" dirty="0"/>
          </a:p>
        </p:txBody>
      </p:sp>
      <p:sp>
        <p:nvSpPr>
          <p:cNvPr id="9" name="8 Marcador de número de diapositiva"/>
          <p:cNvSpPr>
            <a:spLocks noGrp="1"/>
          </p:cNvSpPr>
          <p:nvPr>
            <p:ph type="sldNum" sz="quarter" idx="12"/>
          </p:nvPr>
        </p:nvSpPr>
        <p:spPr/>
        <p:txBody>
          <a:bodyPr/>
          <a:lstStyle/>
          <a:p>
            <a:fld id="{55641807-1B14-4BD6-B5E4-5F9FB090B915}" type="slidenum">
              <a:rPr lang="es-EC" smtClean="0"/>
              <a:pPr/>
              <a:t>‹Nº›</a:t>
            </a:fld>
            <a:endParaRPr lang="es-EC"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677B932A-87B8-4D6B-84E5-BF2A127875C5}" type="datetimeFigureOut">
              <a:rPr lang="es-EC" smtClean="0"/>
              <a:pPr/>
              <a:t>28/04/2010</a:t>
            </a:fld>
            <a:endParaRPr lang="es-EC" dirty="0"/>
          </a:p>
        </p:txBody>
      </p:sp>
      <p:sp>
        <p:nvSpPr>
          <p:cNvPr id="4" name="3 Marcador de pie de página"/>
          <p:cNvSpPr>
            <a:spLocks noGrp="1"/>
          </p:cNvSpPr>
          <p:nvPr>
            <p:ph type="ftr" sz="quarter" idx="11"/>
          </p:nvPr>
        </p:nvSpPr>
        <p:spPr/>
        <p:txBody>
          <a:bodyPr/>
          <a:lstStyle/>
          <a:p>
            <a:endParaRPr lang="es-EC" dirty="0"/>
          </a:p>
        </p:txBody>
      </p:sp>
      <p:sp>
        <p:nvSpPr>
          <p:cNvPr id="5" name="4 Marcador de número de diapositiva"/>
          <p:cNvSpPr>
            <a:spLocks noGrp="1"/>
          </p:cNvSpPr>
          <p:nvPr>
            <p:ph type="sldNum" sz="quarter" idx="12"/>
          </p:nvPr>
        </p:nvSpPr>
        <p:spPr/>
        <p:txBody>
          <a:bodyPr/>
          <a:lstStyle/>
          <a:p>
            <a:fld id="{55641807-1B14-4BD6-B5E4-5F9FB090B915}" type="slidenum">
              <a:rPr lang="es-EC" smtClean="0"/>
              <a:pPr/>
              <a:t>‹Nº›</a:t>
            </a:fld>
            <a:endParaRPr lang="es-EC"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77B932A-87B8-4D6B-84E5-BF2A127875C5}" type="datetimeFigureOut">
              <a:rPr lang="es-EC" smtClean="0"/>
              <a:pPr/>
              <a:t>28/04/2010</a:t>
            </a:fld>
            <a:endParaRPr lang="es-EC" dirty="0"/>
          </a:p>
        </p:txBody>
      </p:sp>
      <p:sp>
        <p:nvSpPr>
          <p:cNvPr id="3" name="2 Marcador de pie de página"/>
          <p:cNvSpPr>
            <a:spLocks noGrp="1"/>
          </p:cNvSpPr>
          <p:nvPr>
            <p:ph type="ftr" sz="quarter" idx="11"/>
          </p:nvPr>
        </p:nvSpPr>
        <p:spPr/>
        <p:txBody>
          <a:bodyPr/>
          <a:lstStyle/>
          <a:p>
            <a:endParaRPr lang="es-EC" dirty="0"/>
          </a:p>
        </p:txBody>
      </p:sp>
      <p:sp>
        <p:nvSpPr>
          <p:cNvPr id="4" name="3 Marcador de número de diapositiva"/>
          <p:cNvSpPr>
            <a:spLocks noGrp="1"/>
          </p:cNvSpPr>
          <p:nvPr>
            <p:ph type="sldNum" sz="quarter" idx="12"/>
          </p:nvPr>
        </p:nvSpPr>
        <p:spPr/>
        <p:txBody>
          <a:bodyPr/>
          <a:lstStyle/>
          <a:p>
            <a:fld id="{55641807-1B14-4BD6-B5E4-5F9FB090B915}" type="slidenum">
              <a:rPr lang="es-EC" smtClean="0"/>
              <a:pPr/>
              <a:t>‹Nº›</a:t>
            </a:fld>
            <a:endParaRPr lang="es-EC"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77B932A-87B8-4D6B-84E5-BF2A127875C5}" type="datetimeFigureOut">
              <a:rPr lang="es-EC" smtClean="0"/>
              <a:pPr/>
              <a:t>28/04/2010</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55641807-1B14-4BD6-B5E4-5F9FB090B915}" type="slidenum">
              <a:rPr lang="es-EC" smtClean="0"/>
              <a:pPr/>
              <a:t>‹Nº›</a:t>
            </a:fld>
            <a:endParaRPr lang="es-EC"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77B932A-87B8-4D6B-84E5-BF2A127875C5}" type="datetimeFigureOut">
              <a:rPr lang="es-EC" smtClean="0"/>
              <a:pPr/>
              <a:t>28/04/2010</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55641807-1B14-4BD6-B5E4-5F9FB090B915}" type="slidenum">
              <a:rPr lang="es-EC" smtClean="0"/>
              <a:pPr/>
              <a:t>‹Nº›</a:t>
            </a:fld>
            <a:endParaRPr lang="es-EC"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B932A-87B8-4D6B-84E5-BF2A127875C5}" type="datetimeFigureOut">
              <a:rPr lang="es-EC" smtClean="0"/>
              <a:pPr/>
              <a:t>28/04/2010</a:t>
            </a:fld>
            <a:endParaRPr lang="es-EC"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41807-1B14-4BD6-B5E4-5F9FB090B915}" type="slidenum">
              <a:rPr lang="es-EC" smtClean="0"/>
              <a:pPr/>
              <a:t>‹Nº›</a:t>
            </a:fld>
            <a:endParaRPr lang="es-EC"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diagramData" Target="../diagrams/data8.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17" Type="http://schemas.microsoft.com/office/2007/relationships/diagramDrawing" Target="../diagrams/drawing8.xml"/><Relationship Id="rId2" Type="http://schemas.openxmlformats.org/officeDocument/2006/relationships/notesSlide" Target="../notesSlides/notesSlide10.xml"/><Relationship Id="rId16" Type="http://schemas.openxmlformats.org/officeDocument/2006/relationships/diagramColors" Target="../diagrams/colors8.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5" Type="http://schemas.openxmlformats.org/officeDocument/2006/relationships/diagramQuickStyle" Target="../diagrams/quickStyle8.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 Id="rId1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C" dirty="0" smtClean="0"/>
              <a:t>INTRODUCCION</a:t>
            </a:r>
            <a:endParaRPr lang="es-EC"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VIVIENDA</a:t>
            </a:r>
            <a:endParaRPr lang="es-MX" dirty="0"/>
          </a:p>
        </p:txBody>
      </p:sp>
      <p:sp>
        <p:nvSpPr>
          <p:cNvPr id="4" name="1 Título"/>
          <p:cNvSpPr txBox="1">
            <a:spLocks/>
          </p:cNvSpPr>
          <p:nvPr/>
        </p:nvSpPr>
        <p:spPr>
          <a:xfrm>
            <a:off x="609600" y="427038"/>
            <a:ext cx="8229600" cy="1143000"/>
          </a:xfrm>
          <a:prstGeom prst="rect">
            <a:avLst/>
          </a:prstGeom>
          <a:solidFill>
            <a:schemeClr val="accent2">
              <a:lumMod val="75000"/>
            </a:schemeClr>
          </a:solidFill>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dirty="0" smtClean="0">
                <a:ln>
                  <a:noFill/>
                </a:ln>
                <a:solidFill>
                  <a:schemeClr val="bg1"/>
                </a:solidFill>
                <a:effectLst/>
                <a:uLnTx/>
                <a:uFillTx/>
                <a:latin typeface="+mj-lt"/>
                <a:ea typeface="+mj-ea"/>
                <a:cs typeface="+mj-cs"/>
              </a:rPr>
              <a:t>PRECIO HEDÓNICO PARA</a:t>
            </a:r>
            <a:r>
              <a:rPr kumimoji="0" lang="es-EC" sz="4400" b="0" i="0" u="none" strike="noStrike" kern="1200" cap="none" spc="0" normalizeH="0" noProof="0" dirty="0" smtClean="0">
                <a:ln>
                  <a:noFill/>
                </a:ln>
                <a:solidFill>
                  <a:schemeClr val="bg1"/>
                </a:solidFill>
                <a:effectLst/>
                <a:uLnTx/>
                <a:uFillTx/>
                <a:latin typeface="+mj-lt"/>
                <a:ea typeface="+mj-ea"/>
                <a:cs typeface="+mj-cs"/>
              </a:rPr>
              <a:t> LA VIVIENDA</a:t>
            </a:r>
            <a:r>
              <a:rPr kumimoji="0" lang="es-EC" sz="4400" b="0" i="0" u="none" strike="noStrike" kern="1200" cap="none" spc="0" normalizeH="0" baseline="0" noProof="0" dirty="0" smtClean="0">
                <a:ln>
                  <a:noFill/>
                </a:ln>
                <a:solidFill>
                  <a:schemeClr val="bg1"/>
                </a:solidFill>
                <a:effectLst/>
                <a:uLnTx/>
                <a:uFillTx/>
                <a:latin typeface="+mj-lt"/>
                <a:ea typeface="+mj-ea"/>
                <a:cs typeface="+mj-cs"/>
              </a:rPr>
              <a:t> </a:t>
            </a:r>
            <a:endParaRPr kumimoji="0" lang="es-EC" sz="44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12" name="11 Marcador de contenido"/>
          <p:cNvGraphicFramePr>
            <a:graphicFrameLocks noGrp="1"/>
          </p:cNvGraphicFramePr>
          <p:nvPr>
            <p:ph idx="1"/>
          </p:nvPr>
        </p:nvGraphicFramePr>
        <p:xfrm>
          <a:off x="642910" y="1643050"/>
          <a:ext cx="3929090" cy="3614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12 Diagrama"/>
          <p:cNvGraphicFramePr/>
          <p:nvPr/>
        </p:nvGraphicFramePr>
        <p:xfrm>
          <a:off x="642910" y="5286388"/>
          <a:ext cx="7929618" cy="5715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5" name="14 Diagrama"/>
          <p:cNvGraphicFramePr/>
          <p:nvPr/>
        </p:nvGraphicFramePr>
        <p:xfrm>
          <a:off x="4214810" y="1714488"/>
          <a:ext cx="4762512" cy="314327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ctr">
              <a:buNone/>
            </a:pPr>
            <a:endParaRPr lang="es-EC" sz="4400" dirty="0" smtClean="0"/>
          </a:p>
          <a:p>
            <a:pPr algn="ctr">
              <a:buNone/>
            </a:pPr>
            <a:r>
              <a:rPr lang="es-EC" sz="4400" dirty="0" smtClean="0"/>
              <a:t>CAPITULO III</a:t>
            </a:r>
          </a:p>
          <a:p>
            <a:pPr algn="ctr">
              <a:buNone/>
            </a:pPr>
            <a:r>
              <a:rPr lang="es-ES" sz="3600" dirty="0"/>
              <a:t>REVISIÓN DE LOS FACTORES CONDICIONANTES DE LA DEMANDA DE VIVIENDA </a:t>
            </a:r>
            <a:endParaRPr lang="es-EC"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2">
              <a:lumMod val="60000"/>
              <a:lumOff val="40000"/>
              <a:alpha val="70000"/>
            </a:schemeClr>
          </a:solidFill>
        </p:spPr>
        <p:txBody>
          <a:bodyPr>
            <a:normAutofit fontScale="90000"/>
          </a:bodyPr>
          <a:lstStyle/>
          <a:p>
            <a:r>
              <a:rPr lang="es-EC" dirty="0" smtClean="0"/>
              <a:t>TIPO DE FACTORES QUE CONDICIONAN LA DEMANDA</a:t>
            </a:r>
            <a:endParaRPr lang="es-EC" dirty="0"/>
          </a:p>
        </p:txBody>
      </p:sp>
      <p:sp>
        <p:nvSpPr>
          <p:cNvPr id="4" name="3 Pentágono"/>
          <p:cNvSpPr/>
          <p:nvPr/>
        </p:nvSpPr>
        <p:spPr>
          <a:xfrm>
            <a:off x="1071538" y="1785926"/>
            <a:ext cx="2857520" cy="114300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800" dirty="0" smtClean="0"/>
              <a:t>DEMOGRÁFICAS</a:t>
            </a:r>
            <a:endParaRPr lang="es-EC" sz="2800" dirty="0"/>
          </a:p>
        </p:txBody>
      </p:sp>
      <p:sp>
        <p:nvSpPr>
          <p:cNvPr id="5" name="4 Elipse"/>
          <p:cNvSpPr/>
          <p:nvPr/>
        </p:nvSpPr>
        <p:spPr>
          <a:xfrm>
            <a:off x="4286248" y="1785926"/>
            <a:ext cx="3857652"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dirty="0" smtClean="0"/>
              <a:t>Características de la población/hogares</a:t>
            </a:r>
            <a:endParaRPr lang="es-EC" sz="2400" dirty="0"/>
          </a:p>
        </p:txBody>
      </p:sp>
      <p:sp>
        <p:nvSpPr>
          <p:cNvPr id="6" name="5 Pentágono"/>
          <p:cNvSpPr/>
          <p:nvPr/>
        </p:nvSpPr>
        <p:spPr>
          <a:xfrm>
            <a:off x="1071538" y="3143248"/>
            <a:ext cx="2857520" cy="1143008"/>
          </a:xfrm>
          <a:prstGeom prst="homePlat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800" dirty="0" smtClean="0">
                <a:solidFill>
                  <a:sysClr val="windowText" lastClr="000000"/>
                </a:solidFill>
              </a:rPr>
              <a:t>ECONÓMICAS</a:t>
            </a:r>
            <a:endParaRPr lang="es-EC" sz="2800" dirty="0">
              <a:solidFill>
                <a:sysClr val="windowText" lastClr="000000"/>
              </a:solidFill>
            </a:endParaRPr>
          </a:p>
        </p:txBody>
      </p:sp>
      <p:sp>
        <p:nvSpPr>
          <p:cNvPr id="7" name="6 Elipse"/>
          <p:cNvSpPr/>
          <p:nvPr/>
        </p:nvSpPr>
        <p:spPr>
          <a:xfrm>
            <a:off x="4286248" y="3071810"/>
            <a:ext cx="3857652" cy="107157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ysClr val="windowText" lastClr="000000"/>
                </a:solidFill>
              </a:rPr>
              <a:t>Condicionantes de los ingresos/renta de los demandantes (hogares)</a:t>
            </a:r>
            <a:endParaRPr lang="es-EC" dirty="0">
              <a:solidFill>
                <a:sysClr val="windowText" lastClr="000000"/>
              </a:solidFill>
            </a:endParaRPr>
          </a:p>
        </p:txBody>
      </p:sp>
      <p:sp>
        <p:nvSpPr>
          <p:cNvPr id="9" name="8 Pentágono"/>
          <p:cNvSpPr/>
          <p:nvPr/>
        </p:nvSpPr>
        <p:spPr>
          <a:xfrm>
            <a:off x="1071538" y="4500570"/>
            <a:ext cx="2857520" cy="1143008"/>
          </a:xfrm>
          <a:prstGeom prst="homePlat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800" dirty="0" smtClean="0"/>
              <a:t>POLÍTICAS - LEGALES</a:t>
            </a:r>
            <a:endParaRPr lang="es-EC" sz="2800" dirty="0"/>
          </a:p>
        </p:txBody>
      </p:sp>
      <p:sp>
        <p:nvSpPr>
          <p:cNvPr id="10" name="9 Elipse"/>
          <p:cNvSpPr/>
          <p:nvPr/>
        </p:nvSpPr>
        <p:spPr>
          <a:xfrm>
            <a:off x="4357686" y="4500570"/>
            <a:ext cx="3857652" cy="107157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Condicionantes relacionados al marco legal y políticas públicas</a:t>
            </a:r>
            <a:endParaRPr lang="es-EC"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tx2">
              <a:lumMod val="60000"/>
              <a:lumOff val="40000"/>
            </a:schemeClr>
          </a:solidFill>
        </p:spPr>
        <p:txBody>
          <a:bodyPr/>
          <a:lstStyle/>
          <a:p>
            <a:r>
              <a:rPr lang="es-EC" dirty="0" smtClean="0">
                <a:solidFill>
                  <a:schemeClr val="bg1"/>
                </a:solidFill>
              </a:rPr>
              <a:t>FACTORES DEMOGRÁFICOS</a:t>
            </a:r>
            <a:endParaRPr lang="es-EC" dirty="0">
              <a:solidFill>
                <a:schemeClr val="bg1"/>
              </a:solidFill>
            </a:endParaRPr>
          </a:p>
        </p:txBody>
      </p:sp>
      <p:pic>
        <p:nvPicPr>
          <p:cNvPr id="1026" name="Imagen 9"/>
          <p:cNvPicPr>
            <a:picLocks noChangeAspect="1" noChangeArrowheads="1"/>
          </p:cNvPicPr>
          <p:nvPr/>
        </p:nvPicPr>
        <p:blipFill>
          <a:blip r:embed="rId3" cstate="print"/>
          <a:srcRect/>
          <a:stretch>
            <a:fillRect/>
          </a:stretch>
        </p:blipFill>
        <p:spPr bwMode="auto">
          <a:xfrm>
            <a:off x="428596" y="1500174"/>
            <a:ext cx="5500726" cy="3214710"/>
          </a:xfrm>
          <a:prstGeom prst="rect">
            <a:avLst/>
          </a:prstGeom>
          <a:noFill/>
          <a:ln w="9525">
            <a:noFill/>
            <a:miter lim="800000"/>
            <a:headEnd/>
            <a:tailEnd/>
          </a:ln>
        </p:spPr>
      </p:pic>
      <p:pic>
        <p:nvPicPr>
          <p:cNvPr id="1027" name="Imagen 5"/>
          <p:cNvPicPr>
            <a:picLocks noChangeAspect="1" noChangeArrowheads="1"/>
          </p:cNvPicPr>
          <p:nvPr/>
        </p:nvPicPr>
        <p:blipFill>
          <a:blip r:embed="rId4" cstate="print"/>
          <a:srcRect/>
          <a:stretch>
            <a:fillRect/>
          </a:stretch>
        </p:blipFill>
        <p:spPr bwMode="auto">
          <a:xfrm>
            <a:off x="6000760" y="4714884"/>
            <a:ext cx="2857520" cy="2000240"/>
          </a:xfrm>
          <a:prstGeom prst="rect">
            <a:avLst/>
          </a:prstGeom>
          <a:noFill/>
          <a:ln w="9525">
            <a:noFill/>
            <a:miter lim="800000"/>
            <a:headEnd/>
            <a:tailEnd/>
          </a:ln>
        </p:spPr>
      </p:pic>
      <p:sp>
        <p:nvSpPr>
          <p:cNvPr id="7" name="6 Rectángulo redondeado"/>
          <p:cNvSpPr/>
          <p:nvPr/>
        </p:nvSpPr>
        <p:spPr>
          <a:xfrm>
            <a:off x="6000760" y="1785926"/>
            <a:ext cx="2786082" cy="17145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El número de habitantes en el país mantiene un aumento en términos absolutos.</a:t>
            </a:r>
            <a:endParaRPr lang="es-EC" dirty="0"/>
          </a:p>
        </p:txBody>
      </p:sp>
      <p:sp>
        <p:nvSpPr>
          <p:cNvPr id="8" name="7 Rectángulo redondeado"/>
          <p:cNvSpPr/>
          <p:nvPr/>
        </p:nvSpPr>
        <p:spPr>
          <a:xfrm>
            <a:off x="1714480" y="5072074"/>
            <a:ext cx="3500462"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Mientras que en términos relativos: la </a:t>
            </a:r>
            <a:r>
              <a:rPr lang="es-ES" dirty="0"/>
              <a:t>tasa de crecimiento poblacional ha </a:t>
            </a:r>
            <a:r>
              <a:rPr lang="es-ES" dirty="0" smtClean="0"/>
              <a:t>ido decreciendo.</a:t>
            </a:r>
            <a:endParaRPr lang="es-EC"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tx2">
              <a:lumMod val="60000"/>
              <a:lumOff val="40000"/>
            </a:schemeClr>
          </a:solidFill>
        </p:spPr>
        <p:txBody>
          <a:bodyPr/>
          <a:lstStyle/>
          <a:p>
            <a:r>
              <a:rPr lang="es-EC" dirty="0" smtClean="0">
                <a:solidFill>
                  <a:schemeClr val="bg1"/>
                </a:solidFill>
              </a:rPr>
              <a:t>FACTORES DEMOGRÁFICOS</a:t>
            </a:r>
            <a:endParaRPr lang="es-EC" dirty="0">
              <a:solidFill>
                <a:schemeClr val="bg1"/>
              </a:solidFill>
            </a:endParaRPr>
          </a:p>
        </p:txBody>
      </p:sp>
      <p:sp>
        <p:nvSpPr>
          <p:cNvPr id="4" name="3 CuadroTexto"/>
          <p:cNvSpPr txBox="1"/>
          <p:nvPr/>
        </p:nvSpPr>
        <p:spPr>
          <a:xfrm>
            <a:off x="428596" y="1500174"/>
            <a:ext cx="8072494" cy="1754326"/>
          </a:xfrm>
          <a:prstGeom prst="rect">
            <a:avLst/>
          </a:prstGeom>
          <a:noFill/>
        </p:spPr>
        <p:txBody>
          <a:bodyPr wrap="square" rtlCol="0">
            <a:spAutoFit/>
          </a:bodyPr>
          <a:lstStyle/>
          <a:p>
            <a:pPr algn="just"/>
            <a:r>
              <a:rPr lang="es-EC" b="1" dirty="0" smtClean="0"/>
              <a:t>El crecimiento poblacional incide directamente en la demanda de vivienda: a mayor población, mayor demanda.</a:t>
            </a:r>
            <a:endParaRPr lang="es-EC" b="1" dirty="0"/>
          </a:p>
          <a:p>
            <a:pPr algn="ctr"/>
            <a:endParaRPr lang="es-EC" b="1" dirty="0" smtClean="0"/>
          </a:p>
          <a:p>
            <a:pPr algn="ctr"/>
            <a:r>
              <a:rPr lang="es-EC" b="1" dirty="0" smtClean="0"/>
              <a:t>DÉFICIT TOTAL= DÉFICIT CUANTITATIVO + DÉFICIT CUALITATIVO</a:t>
            </a:r>
          </a:p>
          <a:p>
            <a:pPr algn="just"/>
            <a:endParaRPr lang="es-EC" b="1" dirty="0"/>
          </a:p>
          <a:p>
            <a:pPr algn="just"/>
            <a:r>
              <a:rPr lang="es-EC" b="1" dirty="0" smtClean="0"/>
              <a:t>El déficit cuantitativo en el país es de aproximadamente 631 mil viviendas.</a:t>
            </a:r>
          </a:p>
        </p:txBody>
      </p:sp>
      <p:pic>
        <p:nvPicPr>
          <p:cNvPr id="2051" name="Imagen 10"/>
          <p:cNvPicPr>
            <a:picLocks noChangeAspect="1" noChangeArrowheads="1"/>
          </p:cNvPicPr>
          <p:nvPr/>
        </p:nvPicPr>
        <p:blipFill>
          <a:blip r:embed="rId3" cstate="print"/>
          <a:srcRect b="21374"/>
          <a:stretch>
            <a:fillRect/>
          </a:stretch>
        </p:blipFill>
        <p:spPr bwMode="auto">
          <a:xfrm>
            <a:off x="428596" y="3500438"/>
            <a:ext cx="5643602" cy="2571768"/>
          </a:xfrm>
          <a:prstGeom prst="rect">
            <a:avLst/>
          </a:prstGeom>
          <a:noFill/>
          <a:ln w="9525">
            <a:noFill/>
            <a:miter lim="800000"/>
            <a:headEnd/>
            <a:tailEnd/>
          </a:ln>
        </p:spPr>
      </p:pic>
      <p:sp>
        <p:nvSpPr>
          <p:cNvPr id="7" name="6 CuadroTexto"/>
          <p:cNvSpPr txBox="1"/>
          <p:nvPr/>
        </p:nvSpPr>
        <p:spPr>
          <a:xfrm>
            <a:off x="6215074" y="3571876"/>
            <a:ext cx="2571768" cy="2554545"/>
          </a:xfrm>
          <a:prstGeom prst="rect">
            <a:avLst/>
          </a:prstGeom>
          <a:noFill/>
        </p:spPr>
        <p:txBody>
          <a:bodyPr wrap="square" rtlCol="0">
            <a:spAutoFit/>
          </a:bodyPr>
          <a:lstStyle/>
          <a:p>
            <a:pPr algn="just"/>
            <a:r>
              <a:rPr lang="es-EC" sz="2000" b="1" dirty="0" smtClean="0"/>
              <a:t>El déficit cualitativo tiene que ver con las condiciones de la vivienda, especialmente: Hacinamiento, Acceso a Servicios Básicos y Calidad de Materiales</a:t>
            </a:r>
            <a:endParaRPr lang="es-EC" sz="2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4">
              <a:lumMod val="60000"/>
              <a:lumOff val="40000"/>
            </a:schemeClr>
          </a:solidFill>
        </p:spPr>
        <p:txBody>
          <a:bodyPr>
            <a:normAutofit/>
          </a:bodyPr>
          <a:lstStyle/>
          <a:p>
            <a:r>
              <a:rPr lang="es-EC" dirty="0" smtClean="0"/>
              <a:t>FACTORES ECONÓMICOS</a:t>
            </a:r>
            <a:endParaRPr lang="es-EC" dirty="0"/>
          </a:p>
        </p:txBody>
      </p:sp>
      <p:sp>
        <p:nvSpPr>
          <p:cNvPr id="3" name="2 Marcador de contenido"/>
          <p:cNvSpPr>
            <a:spLocks noGrp="1"/>
          </p:cNvSpPr>
          <p:nvPr>
            <p:ph idx="1"/>
          </p:nvPr>
        </p:nvSpPr>
        <p:spPr>
          <a:xfrm>
            <a:off x="285720" y="1428736"/>
            <a:ext cx="8229600" cy="1471610"/>
          </a:xfrm>
        </p:spPr>
        <p:txBody>
          <a:bodyPr>
            <a:normAutofit/>
          </a:bodyPr>
          <a:lstStyle/>
          <a:p>
            <a:pPr algn="just"/>
            <a:r>
              <a:rPr lang="es-ES" sz="2200" dirty="0" smtClean="0"/>
              <a:t>El </a:t>
            </a:r>
            <a:r>
              <a:rPr lang="es-ES" sz="2200" dirty="0"/>
              <a:t>empleo y la </a:t>
            </a:r>
            <a:r>
              <a:rPr lang="es-ES" sz="2200" dirty="0" smtClean="0"/>
              <a:t>renta son </a:t>
            </a:r>
            <a:r>
              <a:rPr lang="es-ES" sz="2200" dirty="0"/>
              <a:t>factores que condicionan la capacidad de los jefes de hogar para hacer frente a los costes de la </a:t>
            </a:r>
            <a:r>
              <a:rPr lang="es-ES" sz="2200" dirty="0" smtClean="0"/>
              <a:t>vivienda ya sea en alquiler o compra.</a:t>
            </a:r>
            <a:endParaRPr lang="es-EC" sz="2200" dirty="0"/>
          </a:p>
          <a:p>
            <a:pPr algn="just"/>
            <a:endParaRPr lang="es-EC" dirty="0"/>
          </a:p>
        </p:txBody>
      </p:sp>
      <p:pic>
        <p:nvPicPr>
          <p:cNvPr id="3074" name="Imagen 12"/>
          <p:cNvPicPr>
            <a:picLocks noChangeAspect="1" noChangeArrowheads="1"/>
          </p:cNvPicPr>
          <p:nvPr/>
        </p:nvPicPr>
        <p:blipFill>
          <a:blip r:embed="rId3" cstate="print"/>
          <a:srcRect/>
          <a:stretch>
            <a:fillRect/>
          </a:stretch>
        </p:blipFill>
        <p:spPr bwMode="auto">
          <a:xfrm>
            <a:off x="1142976" y="2643182"/>
            <a:ext cx="7215237" cy="38576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4">
              <a:lumMod val="60000"/>
              <a:lumOff val="40000"/>
            </a:schemeClr>
          </a:solidFill>
        </p:spPr>
        <p:txBody>
          <a:bodyPr>
            <a:normAutofit/>
          </a:bodyPr>
          <a:lstStyle/>
          <a:p>
            <a:r>
              <a:rPr lang="es-EC" dirty="0" smtClean="0"/>
              <a:t>FACTORES ECONÓMICOS</a:t>
            </a:r>
            <a:endParaRPr lang="es-EC" dirty="0"/>
          </a:p>
        </p:txBody>
      </p:sp>
      <p:sp>
        <p:nvSpPr>
          <p:cNvPr id="5" name="4 Rectángulo redondeado"/>
          <p:cNvSpPr/>
          <p:nvPr/>
        </p:nvSpPr>
        <p:spPr>
          <a:xfrm>
            <a:off x="285720" y="2000240"/>
            <a:ext cx="2928958" cy="107157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ysClr val="windowText" lastClr="000000"/>
                </a:solidFill>
              </a:rPr>
              <a:t>OFERTA INMOBILIARIA</a:t>
            </a:r>
            <a:endParaRPr lang="es-EC" b="1" dirty="0">
              <a:solidFill>
                <a:sysClr val="windowText" lastClr="000000"/>
              </a:solidFill>
            </a:endParaRPr>
          </a:p>
        </p:txBody>
      </p:sp>
      <p:sp>
        <p:nvSpPr>
          <p:cNvPr id="6" name="5 Rectángulo redondeado"/>
          <p:cNvSpPr/>
          <p:nvPr/>
        </p:nvSpPr>
        <p:spPr>
          <a:xfrm>
            <a:off x="214282" y="4500570"/>
            <a:ext cx="3071834" cy="142876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MERCADO HIPOTECARIO</a:t>
            </a:r>
            <a:endParaRPr lang="es-EC" b="1" dirty="0">
              <a:solidFill>
                <a:schemeClr val="tx1"/>
              </a:solidFill>
            </a:endParaRPr>
          </a:p>
        </p:txBody>
      </p:sp>
      <p:sp>
        <p:nvSpPr>
          <p:cNvPr id="7" name="6 Recortar rectángulo de esquina diagonal"/>
          <p:cNvSpPr/>
          <p:nvPr/>
        </p:nvSpPr>
        <p:spPr>
          <a:xfrm>
            <a:off x="4143372" y="1643050"/>
            <a:ext cx="4500594" cy="2000264"/>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s-EC" b="1" dirty="0" smtClean="0"/>
              <a:t>Sector Privado: </a:t>
            </a:r>
            <a:r>
              <a:rPr lang="es-EC" dirty="0" smtClean="0"/>
              <a:t>Dirigida principalmente a clase media, media-alta</a:t>
            </a:r>
          </a:p>
          <a:p>
            <a:pPr algn="just">
              <a:buFont typeface="Arial" pitchFamily="34" charset="0"/>
              <a:buChar char="•"/>
            </a:pPr>
            <a:r>
              <a:rPr lang="es-EC" b="1" dirty="0" smtClean="0"/>
              <a:t>Sector Público: </a:t>
            </a:r>
            <a:r>
              <a:rPr lang="es-EC" dirty="0" smtClean="0"/>
              <a:t>Dirigida a clase media, media – baja</a:t>
            </a:r>
          </a:p>
          <a:p>
            <a:pPr algn="just">
              <a:buFont typeface="Arial" pitchFamily="34" charset="0"/>
              <a:buChar char="•"/>
            </a:pPr>
            <a:r>
              <a:rPr lang="es-EC" b="1" dirty="0" err="1" smtClean="0"/>
              <a:t>ONGs</a:t>
            </a:r>
            <a:r>
              <a:rPr lang="es-EC" b="1" dirty="0" smtClean="0"/>
              <a:t> : </a:t>
            </a:r>
            <a:r>
              <a:rPr lang="es-EC" dirty="0" smtClean="0"/>
              <a:t>Sectores bajos o de los primeros quintiles de pobreza.</a:t>
            </a:r>
          </a:p>
          <a:p>
            <a:pPr algn="ctr"/>
            <a:endParaRPr lang="es-EC" dirty="0"/>
          </a:p>
        </p:txBody>
      </p:sp>
      <p:sp>
        <p:nvSpPr>
          <p:cNvPr id="8" name="7 Recortar rectángulo de esquina diagonal"/>
          <p:cNvSpPr/>
          <p:nvPr/>
        </p:nvSpPr>
        <p:spPr>
          <a:xfrm>
            <a:off x="4143372" y="4286256"/>
            <a:ext cx="4500594" cy="2000264"/>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s-EC" b="1" dirty="0" smtClean="0"/>
              <a:t>Sector Privado: </a:t>
            </a:r>
            <a:r>
              <a:rPr lang="es-EC" dirty="0" smtClean="0"/>
              <a:t>Bancos, Mutualistas, Cooperativas, etc.</a:t>
            </a:r>
          </a:p>
          <a:p>
            <a:pPr algn="just">
              <a:buFont typeface="Arial" pitchFamily="34" charset="0"/>
              <a:buChar char="•"/>
            </a:pPr>
            <a:r>
              <a:rPr lang="es-EC" b="1" dirty="0" smtClean="0"/>
              <a:t>Sector Público: </a:t>
            </a:r>
            <a:r>
              <a:rPr lang="es-EC" dirty="0" smtClean="0"/>
              <a:t>IEES, BEV, MIDUVI</a:t>
            </a:r>
          </a:p>
          <a:p>
            <a:pPr algn="just">
              <a:buFont typeface="Arial" pitchFamily="34" charset="0"/>
              <a:buChar char="•"/>
            </a:pPr>
            <a:r>
              <a:rPr lang="es-EC" b="1" dirty="0" err="1" smtClean="0"/>
              <a:t>ONGs</a:t>
            </a:r>
            <a:r>
              <a:rPr lang="es-EC" b="1" dirty="0" smtClean="0"/>
              <a:t> : </a:t>
            </a:r>
            <a:r>
              <a:rPr lang="es-EC" dirty="0" smtClean="0"/>
              <a:t>Hogar de Cristo, </a:t>
            </a:r>
            <a:r>
              <a:rPr lang="es-EC" dirty="0" err="1" smtClean="0"/>
              <a:t>Fundaci</a:t>
            </a:r>
            <a:r>
              <a:rPr lang="es-EC" dirty="0" smtClean="0"/>
              <a:t>{</a:t>
            </a:r>
            <a:r>
              <a:rPr lang="es-EC" dirty="0" err="1" smtClean="0"/>
              <a:t>on</a:t>
            </a:r>
            <a:r>
              <a:rPr lang="es-EC" dirty="0" smtClean="0"/>
              <a:t> Mariana de Jesús, Hábitat para la humanidad, etc. </a:t>
            </a:r>
          </a:p>
          <a:p>
            <a:pPr algn="ctr"/>
            <a:endParaRPr lang="es-EC"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2">
              <a:lumMod val="75000"/>
            </a:schemeClr>
          </a:solidFill>
        </p:spPr>
        <p:txBody>
          <a:bodyPr/>
          <a:lstStyle/>
          <a:p>
            <a:r>
              <a:rPr lang="es-EC" dirty="0" smtClean="0">
                <a:solidFill>
                  <a:schemeClr val="bg1"/>
                </a:solidFill>
              </a:rPr>
              <a:t>FACTORES POLITICOS - LEGALES</a:t>
            </a:r>
            <a:endParaRPr lang="es-EC" dirty="0">
              <a:solidFill>
                <a:schemeClr val="bg1"/>
              </a:solidFill>
            </a:endParaRPr>
          </a:p>
        </p:txBody>
      </p:sp>
      <p:sp>
        <p:nvSpPr>
          <p:cNvPr id="4" name="3 Pentágono"/>
          <p:cNvSpPr/>
          <p:nvPr/>
        </p:nvSpPr>
        <p:spPr>
          <a:xfrm>
            <a:off x="214282" y="2214554"/>
            <a:ext cx="2571768" cy="714380"/>
          </a:xfrm>
          <a:prstGeom prst="homePlate">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ROLDOS - HURTADO</a:t>
            </a:r>
            <a:endParaRPr lang="es-EC" dirty="0"/>
          </a:p>
        </p:txBody>
      </p:sp>
      <p:sp>
        <p:nvSpPr>
          <p:cNvPr id="5" name="4 Pentágono"/>
          <p:cNvSpPr/>
          <p:nvPr/>
        </p:nvSpPr>
        <p:spPr>
          <a:xfrm>
            <a:off x="3071802" y="2214554"/>
            <a:ext cx="3214710" cy="785818"/>
          </a:xfrm>
          <a:prstGeom prst="homePlate">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Banco Ecuatoriano Vivienda (creado) + Junta Nacional de Vivienda + IEES</a:t>
            </a:r>
            <a:endParaRPr lang="es-EC" sz="1600" dirty="0"/>
          </a:p>
        </p:txBody>
      </p:sp>
      <p:sp>
        <p:nvSpPr>
          <p:cNvPr id="6" name="5 Rectángulo"/>
          <p:cNvSpPr/>
          <p:nvPr/>
        </p:nvSpPr>
        <p:spPr>
          <a:xfrm>
            <a:off x="214282" y="1500174"/>
            <a:ext cx="2714644" cy="64294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PERIODO DE GOBIERNO</a:t>
            </a:r>
            <a:endParaRPr lang="es-EC" dirty="0">
              <a:solidFill>
                <a:schemeClr val="tx1"/>
              </a:solidFill>
            </a:endParaRPr>
          </a:p>
        </p:txBody>
      </p:sp>
      <p:sp>
        <p:nvSpPr>
          <p:cNvPr id="7" name="6 Rectángulo"/>
          <p:cNvSpPr/>
          <p:nvPr/>
        </p:nvSpPr>
        <p:spPr>
          <a:xfrm>
            <a:off x="3071802" y="1500174"/>
            <a:ext cx="2714644" cy="64294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ENTIDAD DIRECTORA POLITICA VIVIENDA</a:t>
            </a:r>
            <a:endParaRPr lang="es-EC" dirty="0">
              <a:solidFill>
                <a:schemeClr val="tx1"/>
              </a:solidFill>
            </a:endParaRPr>
          </a:p>
        </p:txBody>
      </p:sp>
      <p:sp>
        <p:nvSpPr>
          <p:cNvPr id="8" name="7 Rectángulo"/>
          <p:cNvSpPr/>
          <p:nvPr/>
        </p:nvSpPr>
        <p:spPr>
          <a:xfrm>
            <a:off x="6215074" y="1500174"/>
            <a:ext cx="2714644" cy="64294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NÚMERO DE VIVIENDAS CONSTRUIDAS</a:t>
            </a:r>
            <a:endParaRPr lang="es-EC" dirty="0">
              <a:solidFill>
                <a:schemeClr val="tx1"/>
              </a:solidFill>
            </a:endParaRPr>
          </a:p>
        </p:txBody>
      </p:sp>
      <p:sp>
        <p:nvSpPr>
          <p:cNvPr id="9" name="8 Elipse"/>
          <p:cNvSpPr/>
          <p:nvPr/>
        </p:nvSpPr>
        <p:spPr>
          <a:xfrm>
            <a:off x="6500826" y="2214554"/>
            <a:ext cx="2000264" cy="714380"/>
          </a:xfrm>
          <a:prstGeom prst="ellipse">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46 mil viviendas</a:t>
            </a:r>
            <a:endParaRPr lang="es-EC" dirty="0"/>
          </a:p>
        </p:txBody>
      </p:sp>
      <p:sp>
        <p:nvSpPr>
          <p:cNvPr id="13" name="12 Pentágono"/>
          <p:cNvSpPr/>
          <p:nvPr/>
        </p:nvSpPr>
        <p:spPr>
          <a:xfrm>
            <a:off x="214282" y="3071810"/>
            <a:ext cx="2571768" cy="500066"/>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FEBRES CORDERO - PEÑEHERRERA</a:t>
            </a:r>
            <a:endParaRPr lang="es-EC" sz="1600" dirty="0">
              <a:solidFill>
                <a:schemeClr val="tx1"/>
              </a:solidFill>
            </a:endParaRPr>
          </a:p>
        </p:txBody>
      </p:sp>
      <p:sp>
        <p:nvSpPr>
          <p:cNvPr id="14" name="13 Pentágono"/>
          <p:cNvSpPr/>
          <p:nvPr/>
        </p:nvSpPr>
        <p:spPr>
          <a:xfrm>
            <a:off x="3071802" y="3071810"/>
            <a:ext cx="3143272" cy="571504"/>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Banco Ecuatoriano Vivienda + Junta Nacional de Vivienda</a:t>
            </a:r>
            <a:endParaRPr lang="es-EC" sz="1600" dirty="0">
              <a:solidFill>
                <a:schemeClr val="tx1"/>
              </a:solidFill>
            </a:endParaRPr>
          </a:p>
        </p:txBody>
      </p:sp>
      <p:sp>
        <p:nvSpPr>
          <p:cNvPr id="15" name="14 Elipse"/>
          <p:cNvSpPr/>
          <p:nvPr/>
        </p:nvSpPr>
        <p:spPr>
          <a:xfrm>
            <a:off x="6572264" y="3000372"/>
            <a:ext cx="2000264" cy="57150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104 mil viviendas</a:t>
            </a:r>
            <a:endParaRPr lang="es-EC" sz="1600" dirty="0">
              <a:solidFill>
                <a:schemeClr val="tx1"/>
              </a:solidFill>
            </a:endParaRPr>
          </a:p>
        </p:txBody>
      </p:sp>
      <p:sp>
        <p:nvSpPr>
          <p:cNvPr id="16" name="15 Pentágono"/>
          <p:cNvSpPr/>
          <p:nvPr/>
        </p:nvSpPr>
        <p:spPr>
          <a:xfrm>
            <a:off x="214282" y="3643314"/>
            <a:ext cx="2571768" cy="500066"/>
          </a:xfrm>
          <a:prstGeom prst="homePlat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BORJA - PARODI</a:t>
            </a:r>
            <a:endParaRPr lang="es-EC" sz="1600" dirty="0">
              <a:solidFill>
                <a:schemeClr val="tx1"/>
              </a:solidFill>
            </a:endParaRPr>
          </a:p>
        </p:txBody>
      </p:sp>
      <p:sp>
        <p:nvSpPr>
          <p:cNvPr id="17" name="16 Pentágono"/>
          <p:cNvSpPr/>
          <p:nvPr/>
        </p:nvSpPr>
        <p:spPr>
          <a:xfrm>
            <a:off x="3071802" y="3714752"/>
            <a:ext cx="3143272" cy="500066"/>
          </a:xfrm>
          <a:prstGeom prst="homePlat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Banco Ecuatoriano Vivienda + Junta Nacional de Vivienda</a:t>
            </a:r>
            <a:endParaRPr lang="es-EC" sz="1600" dirty="0">
              <a:solidFill>
                <a:schemeClr val="tx1"/>
              </a:solidFill>
            </a:endParaRPr>
          </a:p>
        </p:txBody>
      </p:sp>
      <p:sp>
        <p:nvSpPr>
          <p:cNvPr id="18" name="17 Elipse"/>
          <p:cNvSpPr/>
          <p:nvPr/>
        </p:nvSpPr>
        <p:spPr>
          <a:xfrm>
            <a:off x="6572264" y="3714752"/>
            <a:ext cx="2000264" cy="57150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84 mil viviendas</a:t>
            </a:r>
            <a:endParaRPr lang="es-EC" sz="1600" dirty="0">
              <a:solidFill>
                <a:schemeClr val="tx1"/>
              </a:solidFill>
            </a:endParaRPr>
          </a:p>
        </p:txBody>
      </p:sp>
      <p:sp>
        <p:nvSpPr>
          <p:cNvPr id="19" name="18 Pentágono"/>
          <p:cNvSpPr/>
          <p:nvPr/>
        </p:nvSpPr>
        <p:spPr>
          <a:xfrm>
            <a:off x="214282" y="4357694"/>
            <a:ext cx="2571768" cy="428628"/>
          </a:xfrm>
          <a:prstGeom prst="homePlat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DURÁN BALLÉN - DAHIK</a:t>
            </a:r>
            <a:endParaRPr lang="es-EC" sz="1600" dirty="0">
              <a:solidFill>
                <a:schemeClr val="tx1"/>
              </a:solidFill>
            </a:endParaRPr>
          </a:p>
        </p:txBody>
      </p:sp>
      <p:sp>
        <p:nvSpPr>
          <p:cNvPr id="20" name="19 Pentágono"/>
          <p:cNvSpPr/>
          <p:nvPr/>
        </p:nvSpPr>
        <p:spPr>
          <a:xfrm>
            <a:off x="3071802" y="4286256"/>
            <a:ext cx="3286148" cy="857256"/>
          </a:xfrm>
          <a:prstGeom prst="homePlat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500" dirty="0" smtClean="0">
                <a:solidFill>
                  <a:schemeClr val="tx1"/>
                </a:solidFill>
              </a:rPr>
              <a:t>MINISTERIO DESARROLLO HUMANO Y VIVIENDA (creado) + Banco Ecuatoriano Vivienda (Segundo piso)</a:t>
            </a:r>
            <a:endParaRPr lang="es-EC" sz="1500" dirty="0">
              <a:solidFill>
                <a:schemeClr val="tx1"/>
              </a:solidFill>
            </a:endParaRPr>
          </a:p>
        </p:txBody>
      </p:sp>
      <p:sp>
        <p:nvSpPr>
          <p:cNvPr id="21" name="20 Elipse"/>
          <p:cNvSpPr/>
          <p:nvPr/>
        </p:nvSpPr>
        <p:spPr>
          <a:xfrm>
            <a:off x="6643702" y="4429132"/>
            <a:ext cx="2000264" cy="7143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75 mil nuevas, 39 mil mejoradas</a:t>
            </a:r>
            <a:endParaRPr lang="es-EC" sz="1600" dirty="0">
              <a:solidFill>
                <a:schemeClr val="tx1"/>
              </a:solidFill>
            </a:endParaRPr>
          </a:p>
        </p:txBody>
      </p:sp>
      <p:sp>
        <p:nvSpPr>
          <p:cNvPr id="22" name="21 Pentágono"/>
          <p:cNvSpPr/>
          <p:nvPr/>
        </p:nvSpPr>
        <p:spPr>
          <a:xfrm>
            <a:off x="214282" y="5214950"/>
            <a:ext cx="2571768" cy="428628"/>
          </a:xfrm>
          <a:prstGeom prst="homePlat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MAHUAD - NOBOA  </a:t>
            </a:r>
            <a:endParaRPr lang="es-EC" sz="1600" dirty="0">
              <a:solidFill>
                <a:schemeClr val="tx1"/>
              </a:solidFill>
            </a:endParaRPr>
          </a:p>
        </p:txBody>
      </p:sp>
      <p:sp>
        <p:nvSpPr>
          <p:cNvPr id="23" name="22 Pentágono"/>
          <p:cNvSpPr/>
          <p:nvPr/>
        </p:nvSpPr>
        <p:spPr>
          <a:xfrm>
            <a:off x="3071802" y="5214950"/>
            <a:ext cx="3143272" cy="500066"/>
          </a:xfrm>
          <a:prstGeom prst="homePlat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MIDUVI + BEV + SISTEMA DE INCENTIVOS (Creado con el BID)</a:t>
            </a:r>
            <a:endParaRPr lang="es-EC" sz="1600" dirty="0">
              <a:solidFill>
                <a:schemeClr val="tx1"/>
              </a:solidFill>
            </a:endParaRPr>
          </a:p>
        </p:txBody>
      </p:sp>
      <p:sp>
        <p:nvSpPr>
          <p:cNvPr id="24" name="23 Elipse"/>
          <p:cNvSpPr/>
          <p:nvPr/>
        </p:nvSpPr>
        <p:spPr>
          <a:xfrm>
            <a:off x="6643702" y="5214950"/>
            <a:ext cx="2000264" cy="571504"/>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25 mil mejoradas</a:t>
            </a:r>
            <a:endParaRPr lang="es-EC" sz="1600" dirty="0">
              <a:solidFill>
                <a:schemeClr val="tx1"/>
              </a:solidFill>
            </a:endParaRPr>
          </a:p>
        </p:txBody>
      </p:sp>
      <p:sp>
        <p:nvSpPr>
          <p:cNvPr id="26" name="25 Pentágono"/>
          <p:cNvSpPr/>
          <p:nvPr/>
        </p:nvSpPr>
        <p:spPr>
          <a:xfrm>
            <a:off x="214282" y="6000768"/>
            <a:ext cx="2571768" cy="428628"/>
          </a:xfrm>
          <a:prstGeom prst="homePlate">
            <a:avLst/>
          </a:prstGeom>
          <a:solidFill>
            <a:srgbClr val="68F8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CORREA - MORENO</a:t>
            </a:r>
            <a:endParaRPr lang="es-EC" sz="1600" dirty="0">
              <a:solidFill>
                <a:schemeClr val="tx1"/>
              </a:solidFill>
            </a:endParaRPr>
          </a:p>
        </p:txBody>
      </p:sp>
      <p:sp>
        <p:nvSpPr>
          <p:cNvPr id="27" name="26 Pentágono"/>
          <p:cNvSpPr/>
          <p:nvPr/>
        </p:nvSpPr>
        <p:spPr>
          <a:xfrm>
            <a:off x="3071802" y="5857892"/>
            <a:ext cx="3429024" cy="857232"/>
          </a:xfrm>
          <a:prstGeom prst="homePlate">
            <a:avLst/>
          </a:prstGeom>
          <a:solidFill>
            <a:srgbClr val="68F8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a:solidFill>
                  <a:schemeClr val="tx1"/>
                </a:solidFill>
              </a:rPr>
              <a:t>MIDUVI + BEV + SISTEMA DE INCENTIVOS (Se duplican bonos y se crea el de </a:t>
            </a:r>
            <a:r>
              <a:rPr lang="es-EC" sz="1600" dirty="0" smtClean="0">
                <a:solidFill>
                  <a:schemeClr val="tx1"/>
                </a:solidFill>
              </a:rPr>
              <a:t>Titulación) </a:t>
            </a:r>
            <a:r>
              <a:rPr lang="es-EC" sz="1600" dirty="0">
                <a:solidFill>
                  <a:schemeClr val="tx1"/>
                </a:solidFill>
              </a:rPr>
              <a:t>+ IEES</a:t>
            </a:r>
          </a:p>
        </p:txBody>
      </p:sp>
      <p:sp>
        <p:nvSpPr>
          <p:cNvPr id="28" name="27 Elipse"/>
          <p:cNvSpPr/>
          <p:nvPr/>
        </p:nvSpPr>
        <p:spPr>
          <a:xfrm>
            <a:off x="6643702" y="5929330"/>
            <a:ext cx="2000264" cy="714380"/>
          </a:xfrm>
          <a:prstGeom prst="ellipse">
            <a:avLst/>
          </a:prstGeom>
          <a:solidFill>
            <a:srgbClr val="68F8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180 </a:t>
            </a:r>
            <a:r>
              <a:rPr lang="es-EC" sz="1600" dirty="0">
                <a:solidFill>
                  <a:schemeClr val="tx1"/>
                </a:solidFill>
              </a:rPr>
              <a:t>mil </a:t>
            </a:r>
            <a:r>
              <a:rPr lang="es-EC" sz="1600" dirty="0" smtClean="0">
                <a:solidFill>
                  <a:schemeClr val="tx1"/>
                </a:solidFill>
              </a:rPr>
              <a:t>nuevas, 25 mil mejoradas</a:t>
            </a:r>
            <a:endParaRPr lang="es-EC" sz="160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2">
              <a:lumMod val="75000"/>
            </a:schemeClr>
          </a:solidFill>
        </p:spPr>
        <p:txBody>
          <a:bodyPr/>
          <a:lstStyle/>
          <a:p>
            <a:r>
              <a:rPr lang="es-EC" dirty="0" smtClean="0">
                <a:solidFill>
                  <a:schemeClr val="bg1"/>
                </a:solidFill>
              </a:rPr>
              <a:t>FACTORES POLITICOS - LEGALES</a:t>
            </a:r>
            <a:endParaRPr lang="es-EC" dirty="0">
              <a:solidFill>
                <a:schemeClr val="bg1"/>
              </a:solidFill>
            </a:endParaRPr>
          </a:p>
        </p:txBody>
      </p:sp>
      <p:sp>
        <p:nvSpPr>
          <p:cNvPr id="3" name="2 Marcador de contenido"/>
          <p:cNvSpPr>
            <a:spLocks noGrp="1"/>
          </p:cNvSpPr>
          <p:nvPr>
            <p:ph idx="1"/>
          </p:nvPr>
        </p:nvSpPr>
        <p:spPr/>
        <p:txBody>
          <a:bodyPr>
            <a:normAutofit fontScale="85000" lnSpcReduction="20000"/>
          </a:bodyPr>
          <a:lstStyle/>
          <a:p>
            <a:r>
              <a:rPr lang="es-ES" dirty="0" smtClean="0"/>
              <a:t>Constitución </a:t>
            </a:r>
            <a:r>
              <a:rPr lang="es-ES" dirty="0"/>
              <a:t>del año </a:t>
            </a:r>
            <a:r>
              <a:rPr lang="es-ES" dirty="0" smtClean="0"/>
              <a:t>1998, Capitulo </a:t>
            </a:r>
            <a:r>
              <a:rPr lang="es-ES" dirty="0"/>
              <a:t>4, artículo 32, inciso 2 que: </a:t>
            </a:r>
            <a:endParaRPr lang="es-ES" dirty="0" smtClean="0"/>
          </a:p>
          <a:p>
            <a:pPr lvl="1"/>
            <a:r>
              <a:rPr lang="es-ES" dirty="0" smtClean="0"/>
              <a:t>“</a:t>
            </a:r>
            <a:r>
              <a:rPr lang="es-ES" dirty="0"/>
              <a:t>El Estado estimulará los programas de vivienda de interés social, para hacer efectivo el derechos de los ciudadanos a la vivienda</a:t>
            </a:r>
            <a:r>
              <a:rPr lang="es-ES" dirty="0" smtClean="0"/>
              <a:t>”.</a:t>
            </a:r>
          </a:p>
          <a:p>
            <a:pPr lvl="1">
              <a:buNone/>
            </a:pPr>
            <a:endParaRPr lang="es-ES" dirty="0" smtClean="0"/>
          </a:p>
          <a:p>
            <a:r>
              <a:rPr lang="es-ES" dirty="0" smtClean="0"/>
              <a:t>Constitución </a:t>
            </a:r>
            <a:r>
              <a:rPr lang="es-ES" dirty="0"/>
              <a:t>del año 2008 se establece en el capítulo </a:t>
            </a:r>
            <a:r>
              <a:rPr lang="es-ES" dirty="0" smtClean="0"/>
              <a:t>2 (“Derechos del buen vivir”), sección </a:t>
            </a:r>
            <a:r>
              <a:rPr lang="es-ES" dirty="0"/>
              <a:t>sexta, para Hábitat y vivienda, la cual en el artículo número 30 expresa:  </a:t>
            </a:r>
            <a:endParaRPr lang="es-ES" dirty="0" smtClean="0"/>
          </a:p>
          <a:p>
            <a:pPr lvl="1"/>
            <a:r>
              <a:rPr lang="es-ES" dirty="0" smtClean="0"/>
              <a:t>“</a:t>
            </a:r>
            <a:r>
              <a:rPr lang="es-ES" dirty="0"/>
              <a:t>Las personas tienen derecho a un hábitat seguro y saludable, y a una vivienda adecuada y digna, con independencia de su situación social y económica”. </a:t>
            </a:r>
            <a:endParaRPr lang="es-EC"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C" dirty="0" smtClean="0"/>
              <a:t>CAPITULO IV.</a:t>
            </a:r>
            <a:br>
              <a:rPr lang="es-EC" dirty="0" smtClean="0"/>
            </a:br>
            <a:r>
              <a:rPr lang="es-ES" b="1" dirty="0"/>
              <a:t>MODELO DE DEMANDA DE VIVIENDA </a:t>
            </a:r>
            <a:endParaRPr lang="es-EC"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357158" y="357166"/>
          <a:ext cx="8501122" cy="58579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60000"/>
              <a:lumOff val="40000"/>
            </a:schemeClr>
          </a:solidFill>
        </p:spPr>
        <p:txBody>
          <a:bodyPr/>
          <a:lstStyle/>
          <a:p>
            <a:r>
              <a:rPr lang="es-EC" dirty="0" smtClean="0"/>
              <a:t>OBJETIVO DEL ESTUDIO</a:t>
            </a:r>
            <a:endParaRPr lang="es-EC" dirty="0"/>
          </a:p>
        </p:txBody>
      </p:sp>
      <p:sp>
        <p:nvSpPr>
          <p:cNvPr id="3" name="2 Marcador de contenido"/>
          <p:cNvSpPr>
            <a:spLocks noGrp="1"/>
          </p:cNvSpPr>
          <p:nvPr>
            <p:ph idx="1"/>
          </p:nvPr>
        </p:nvSpPr>
        <p:spPr/>
        <p:txBody>
          <a:bodyPr>
            <a:normAutofit lnSpcReduction="10000"/>
          </a:bodyPr>
          <a:lstStyle/>
          <a:p>
            <a:pPr algn="just"/>
            <a:r>
              <a:rPr lang="es-ES" dirty="0"/>
              <a:t>E</a:t>
            </a:r>
            <a:r>
              <a:rPr lang="es-ES" dirty="0" smtClean="0"/>
              <a:t>stimar </a:t>
            </a:r>
            <a:r>
              <a:rPr lang="es-ES" dirty="0"/>
              <a:t>un modelo econométrico de demanda de vivienda para el Ecuador. </a:t>
            </a:r>
            <a:endParaRPr lang="es-ES" dirty="0" smtClean="0"/>
          </a:p>
          <a:p>
            <a:pPr algn="just"/>
            <a:r>
              <a:rPr lang="es-ES" dirty="0" smtClean="0"/>
              <a:t>Para </a:t>
            </a:r>
            <a:r>
              <a:rPr lang="es-ES" dirty="0"/>
              <a:t>optimizar los resultados se utilizará  una técnica ampliamente utilizada en la literatura relacionada, una regresión multinomial. Esta técnica facilita analizar la decisión del hogar como una </a:t>
            </a:r>
            <a:r>
              <a:rPr lang="es-ES" dirty="0" smtClean="0"/>
              <a:t>secuencia de factores </a:t>
            </a:r>
            <a:r>
              <a:rPr lang="es-ES" dirty="0"/>
              <a:t>y no como un hecho puntual resultado de escoger una opción. </a:t>
            </a:r>
            <a:endParaRPr lang="es-EC" dirty="0"/>
          </a:p>
          <a:p>
            <a:pPr algn="just"/>
            <a:endParaRPr lang="es-EC" dirty="0"/>
          </a:p>
        </p:txBody>
      </p:sp>
    </p:spTree>
  </p:cSld>
  <p:clrMapOvr>
    <a:masterClrMapping/>
  </p:clrMapOvr>
  <p:transition spd="med">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5">
              <a:lumMod val="40000"/>
              <a:lumOff val="60000"/>
            </a:schemeClr>
          </a:solidFill>
        </p:spPr>
        <p:txBody>
          <a:bodyPr/>
          <a:lstStyle/>
          <a:p>
            <a:r>
              <a:rPr lang="es-EC" dirty="0" smtClean="0"/>
              <a:t>ESTRATEGIA EMPIRICA</a:t>
            </a:r>
            <a:endParaRPr lang="es-EC" dirty="0"/>
          </a:p>
        </p:txBody>
      </p:sp>
      <p:sp>
        <p:nvSpPr>
          <p:cNvPr id="4" name="3 Rectángulo redondeado"/>
          <p:cNvSpPr/>
          <p:nvPr/>
        </p:nvSpPr>
        <p:spPr>
          <a:xfrm>
            <a:off x="428596" y="1928802"/>
            <a:ext cx="1785950"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DEMANDA VIVIENDA</a:t>
            </a:r>
            <a:endParaRPr lang="es-EC" dirty="0"/>
          </a:p>
        </p:txBody>
      </p:sp>
      <p:sp>
        <p:nvSpPr>
          <p:cNvPr id="5" name="4 Igual que"/>
          <p:cNvSpPr/>
          <p:nvPr/>
        </p:nvSpPr>
        <p:spPr>
          <a:xfrm>
            <a:off x="2357422" y="2285992"/>
            <a:ext cx="500066" cy="35719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5 Rectángulo"/>
          <p:cNvSpPr/>
          <p:nvPr/>
        </p:nvSpPr>
        <p:spPr>
          <a:xfrm>
            <a:off x="3857620" y="2000240"/>
            <a:ext cx="2000264" cy="92869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t>FACTORES DEMOGRÁFICOS</a:t>
            </a:r>
            <a:endParaRPr lang="es-EC" b="1" dirty="0"/>
          </a:p>
        </p:txBody>
      </p:sp>
      <p:sp>
        <p:nvSpPr>
          <p:cNvPr id="7" name="6 CuadroTexto"/>
          <p:cNvSpPr txBox="1"/>
          <p:nvPr/>
        </p:nvSpPr>
        <p:spPr>
          <a:xfrm>
            <a:off x="2857488" y="1643050"/>
            <a:ext cx="642942" cy="1508105"/>
          </a:xfrm>
          <a:prstGeom prst="rect">
            <a:avLst/>
          </a:prstGeom>
          <a:noFill/>
          <a:ln>
            <a:noFill/>
          </a:ln>
        </p:spPr>
        <p:txBody>
          <a:bodyPr wrap="square" rtlCol="0">
            <a:spAutoFit/>
          </a:bodyPr>
          <a:lstStyle/>
          <a:p>
            <a:r>
              <a:rPr lang="es-EC" sz="9200" i="1" dirty="0">
                <a:solidFill>
                  <a:schemeClr val="tx2">
                    <a:lumMod val="60000"/>
                    <a:lumOff val="40000"/>
                  </a:schemeClr>
                </a:solidFill>
              </a:rPr>
              <a:t>f</a:t>
            </a:r>
          </a:p>
        </p:txBody>
      </p:sp>
      <p:sp>
        <p:nvSpPr>
          <p:cNvPr id="8" name="7 Abrir corchete"/>
          <p:cNvSpPr/>
          <p:nvPr/>
        </p:nvSpPr>
        <p:spPr>
          <a:xfrm>
            <a:off x="3643306" y="1785926"/>
            <a:ext cx="357190" cy="1285884"/>
          </a:xfrm>
          <a:prstGeom prst="leftBracket">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s-EC"/>
          </a:p>
        </p:txBody>
      </p:sp>
      <p:sp>
        <p:nvSpPr>
          <p:cNvPr id="9" name="8 Más"/>
          <p:cNvSpPr/>
          <p:nvPr/>
        </p:nvSpPr>
        <p:spPr>
          <a:xfrm>
            <a:off x="5929322" y="2285992"/>
            <a:ext cx="357190" cy="35719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9 Rectángulo"/>
          <p:cNvSpPr/>
          <p:nvPr/>
        </p:nvSpPr>
        <p:spPr>
          <a:xfrm>
            <a:off x="6357950" y="2000240"/>
            <a:ext cx="2000264" cy="92869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t>FACTORES ECONÓMICOS</a:t>
            </a:r>
            <a:endParaRPr lang="es-EC" b="1" dirty="0"/>
          </a:p>
        </p:txBody>
      </p:sp>
      <p:sp>
        <p:nvSpPr>
          <p:cNvPr id="11" name="10 Cerrar corchete"/>
          <p:cNvSpPr/>
          <p:nvPr/>
        </p:nvSpPr>
        <p:spPr>
          <a:xfrm>
            <a:off x="8143900" y="1785926"/>
            <a:ext cx="428628" cy="1285884"/>
          </a:xfrm>
          <a:prstGeom prst="rightBracket">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s-EC"/>
          </a:p>
        </p:txBody>
      </p:sp>
      <p:sp>
        <p:nvSpPr>
          <p:cNvPr id="13" name="12 Flecha abajo"/>
          <p:cNvSpPr/>
          <p:nvPr/>
        </p:nvSpPr>
        <p:spPr>
          <a:xfrm>
            <a:off x="7143768" y="3000372"/>
            <a:ext cx="57150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13 Flecha abajo"/>
          <p:cNvSpPr/>
          <p:nvPr/>
        </p:nvSpPr>
        <p:spPr>
          <a:xfrm>
            <a:off x="4572000" y="3000372"/>
            <a:ext cx="57150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6" name="15 Redondear rectángulo de esquina del mismo lado"/>
          <p:cNvSpPr/>
          <p:nvPr/>
        </p:nvSpPr>
        <p:spPr>
          <a:xfrm>
            <a:off x="6286512" y="3500438"/>
            <a:ext cx="2357454" cy="1071570"/>
          </a:xfrm>
          <a:prstGeom prst="round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s-EC" dirty="0" smtClean="0">
                <a:solidFill>
                  <a:sysClr val="windowText" lastClr="000000"/>
                </a:solidFill>
              </a:rPr>
              <a:t>INGRESOS / RENTA</a:t>
            </a:r>
          </a:p>
          <a:p>
            <a:pPr algn="just"/>
            <a:endParaRPr lang="es-EC" dirty="0" smtClean="0">
              <a:solidFill>
                <a:sysClr val="windowText" lastClr="000000"/>
              </a:solidFill>
            </a:endParaRPr>
          </a:p>
          <a:p>
            <a:pPr algn="just">
              <a:buFont typeface="Arial" pitchFamily="34" charset="0"/>
              <a:buChar char="•"/>
            </a:pPr>
            <a:r>
              <a:rPr lang="es-EC" sz="1700" b="1" dirty="0" smtClean="0">
                <a:solidFill>
                  <a:srgbClr val="FF0000"/>
                </a:solidFill>
              </a:rPr>
              <a:t>PRECIO DE ALQUILER O COMPRA</a:t>
            </a:r>
            <a:endParaRPr lang="es-EC" sz="1700" b="1" dirty="0">
              <a:solidFill>
                <a:srgbClr val="FF0000"/>
              </a:solidFill>
            </a:endParaRPr>
          </a:p>
        </p:txBody>
      </p:sp>
      <p:sp>
        <p:nvSpPr>
          <p:cNvPr id="17" name="16 Redondear rectángulo de esquina del mismo lado"/>
          <p:cNvSpPr/>
          <p:nvPr/>
        </p:nvSpPr>
        <p:spPr>
          <a:xfrm>
            <a:off x="3786182" y="3500438"/>
            <a:ext cx="2214578" cy="1071570"/>
          </a:xfrm>
          <a:prstGeom prst="round2Same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s-EC" sz="1600" dirty="0" smtClean="0">
                <a:solidFill>
                  <a:schemeClr val="tx1"/>
                </a:solidFill>
              </a:rPr>
              <a:t>CARACTERÍSTICAS DEL HOGAR</a:t>
            </a:r>
          </a:p>
          <a:p>
            <a:pPr algn="just">
              <a:buFont typeface="Arial" pitchFamily="34" charset="0"/>
              <a:buChar char="•"/>
            </a:pPr>
            <a:r>
              <a:rPr lang="es-EC" sz="1600" dirty="0" smtClean="0">
                <a:solidFill>
                  <a:schemeClr val="tx1"/>
                </a:solidFill>
              </a:rPr>
              <a:t>CARACTERÍSTICAS DEL JEFE/A DEL HOGAR</a:t>
            </a:r>
            <a:endParaRPr lang="es-EC" sz="1600" dirty="0">
              <a:solidFill>
                <a:schemeClr val="tx1"/>
              </a:solidFill>
            </a:endParaRPr>
          </a:p>
        </p:txBody>
      </p:sp>
      <p:sp>
        <p:nvSpPr>
          <p:cNvPr id="19" name="18 Flecha derecha"/>
          <p:cNvSpPr/>
          <p:nvPr/>
        </p:nvSpPr>
        <p:spPr>
          <a:xfrm>
            <a:off x="357158" y="4786298"/>
            <a:ext cx="4286280" cy="2071702"/>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rgbClr val="0070C0"/>
                </a:solidFill>
              </a:rPr>
              <a:t>ETAPA I. </a:t>
            </a:r>
            <a:r>
              <a:rPr lang="es-ES" sz="1600" dirty="0" smtClean="0">
                <a:solidFill>
                  <a:srgbClr val="0070C0"/>
                </a:solidFill>
              </a:rPr>
              <a:t>Estimar </a:t>
            </a:r>
            <a:r>
              <a:rPr lang="es-ES" sz="1600" dirty="0">
                <a:solidFill>
                  <a:srgbClr val="0070C0"/>
                </a:solidFill>
              </a:rPr>
              <a:t>un </a:t>
            </a:r>
            <a:r>
              <a:rPr lang="es-ES" sz="1600" dirty="0" smtClean="0">
                <a:solidFill>
                  <a:srgbClr val="0070C0"/>
                </a:solidFill>
              </a:rPr>
              <a:t>“valor” </a:t>
            </a:r>
            <a:r>
              <a:rPr lang="es-ES" sz="1600" dirty="0">
                <a:solidFill>
                  <a:srgbClr val="0070C0"/>
                </a:solidFill>
              </a:rPr>
              <a:t>para el precio de alquiler y el precio de compra de una vivienda </a:t>
            </a:r>
            <a:r>
              <a:rPr lang="es-ES" sz="1600" dirty="0" smtClean="0">
                <a:solidFill>
                  <a:srgbClr val="0070C0"/>
                </a:solidFill>
              </a:rPr>
              <a:t>promedio. </a:t>
            </a:r>
            <a:r>
              <a:rPr lang="es-ES" sz="1600" b="1" dirty="0" smtClean="0">
                <a:solidFill>
                  <a:srgbClr val="0070C0"/>
                </a:solidFill>
              </a:rPr>
              <a:t>INDICADOR de DESEABILIDAD</a:t>
            </a:r>
            <a:endParaRPr lang="es-EC" sz="1600" b="1" dirty="0">
              <a:solidFill>
                <a:srgbClr val="0070C0"/>
              </a:solidFill>
            </a:endParaRPr>
          </a:p>
        </p:txBody>
      </p:sp>
      <p:sp>
        <p:nvSpPr>
          <p:cNvPr id="21" name="20 Rectángulo redondeado"/>
          <p:cNvSpPr/>
          <p:nvPr/>
        </p:nvSpPr>
        <p:spPr>
          <a:xfrm>
            <a:off x="5072066" y="5000636"/>
            <a:ext cx="3214710" cy="1643074"/>
          </a:xfrm>
          <a:prstGeom prst="roundRect">
            <a:avLst/>
          </a:prstGeom>
          <a:solidFill>
            <a:srgbClr val="B7D0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rgbClr val="0070C0"/>
                </a:solidFill>
              </a:rPr>
              <a:t>ETAPA II.</a:t>
            </a:r>
            <a:r>
              <a:rPr lang="es-ES" b="1" dirty="0">
                <a:solidFill>
                  <a:srgbClr val="0070C0"/>
                </a:solidFill>
              </a:rPr>
              <a:t> </a:t>
            </a:r>
            <a:r>
              <a:rPr lang="es-ES" dirty="0">
                <a:solidFill>
                  <a:srgbClr val="0070C0"/>
                </a:solidFill>
              </a:rPr>
              <a:t>E</a:t>
            </a:r>
            <a:r>
              <a:rPr lang="es-ES" dirty="0" smtClean="0">
                <a:solidFill>
                  <a:srgbClr val="0070C0"/>
                </a:solidFill>
              </a:rPr>
              <a:t>stimar </a:t>
            </a:r>
            <a:r>
              <a:rPr lang="es-ES" dirty="0">
                <a:solidFill>
                  <a:srgbClr val="0070C0"/>
                </a:solidFill>
              </a:rPr>
              <a:t>la</a:t>
            </a:r>
            <a:r>
              <a:rPr lang="es-ES" b="1" dirty="0">
                <a:solidFill>
                  <a:srgbClr val="0070C0"/>
                </a:solidFill>
              </a:rPr>
              <a:t> D</a:t>
            </a:r>
            <a:r>
              <a:rPr lang="es-ES" b="1" dirty="0" smtClean="0">
                <a:solidFill>
                  <a:srgbClr val="0070C0"/>
                </a:solidFill>
              </a:rPr>
              <a:t>emanda </a:t>
            </a:r>
            <a:r>
              <a:rPr lang="es-ES" b="1" dirty="0">
                <a:solidFill>
                  <a:srgbClr val="0070C0"/>
                </a:solidFill>
              </a:rPr>
              <a:t>de alquiler y adquisición </a:t>
            </a:r>
            <a:r>
              <a:rPr lang="es-ES" dirty="0">
                <a:solidFill>
                  <a:srgbClr val="0070C0"/>
                </a:solidFill>
              </a:rPr>
              <a:t>de bienes inmuebles entendido como un proceso de decisión simultánea</a:t>
            </a:r>
            <a:r>
              <a:rPr lang="es-EC" dirty="0" smtClean="0">
                <a:solidFill>
                  <a:srgbClr val="0070C0"/>
                </a:solidFill>
              </a:rPr>
              <a:t> </a:t>
            </a:r>
            <a:endParaRPr lang="es-EC"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ssolve">
                                      <p:cBhvr>
                                        <p:cTn id="21" dur="500"/>
                                        <p:tgtEl>
                                          <p:spTgt spid="8"/>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dissolve">
                                      <p:cBhvr>
                                        <p:cTn id="24" dur="500"/>
                                        <p:tgtEl>
                                          <p:spTgt spid="6"/>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dissolve">
                                      <p:cBhvr>
                                        <p:cTn id="30" dur="500"/>
                                        <p:tgtEl>
                                          <p:spTgt spid="10"/>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dissolv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dissolve">
                                      <p:cBhvr>
                                        <p:cTn id="38" dur="500"/>
                                        <p:tgtEl>
                                          <p:spTgt spid="14"/>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dissolve">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1"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dissolve">
                                      <p:cBhvr>
                                        <p:cTn id="46" dur="500"/>
                                        <p:tgtEl>
                                          <p:spTgt spid="14"/>
                                        </p:tgtEl>
                                      </p:cBhvr>
                                    </p:animEffect>
                                  </p:childTnLst>
                                </p:cTn>
                              </p:par>
                              <p:par>
                                <p:cTn id="47" presetID="9" presetClass="entr" presetSubtype="0" fill="hold" grpId="1"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dissolve">
                                      <p:cBhvr>
                                        <p:cTn id="49" dur="500"/>
                                        <p:tgtEl>
                                          <p:spTgt spid="17"/>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dissolve">
                                      <p:cBhvr>
                                        <p:cTn id="52" dur="500"/>
                                        <p:tgtEl>
                                          <p:spTgt spid="13"/>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dissolve">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dissolve">
                                      <p:cBhvr>
                                        <p:cTn id="60" dur="5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blinds(horizontal)">
                                      <p:cBhvr>
                                        <p:cTn id="6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animBg="1"/>
      <p:bldP spid="9" grpId="0" animBg="1"/>
      <p:bldP spid="10" grpId="0" animBg="1"/>
      <p:bldP spid="11" grpId="0" animBg="1"/>
      <p:bldP spid="13" grpId="0" animBg="1"/>
      <p:bldP spid="14" grpId="0" animBg="1"/>
      <p:bldP spid="14" grpId="1" animBg="1"/>
      <p:bldP spid="16" grpId="0" animBg="1"/>
      <p:bldP spid="17" grpId="0" animBg="1"/>
      <p:bldP spid="17" grpId="1" animBg="1"/>
      <p:bldP spid="19" grpId="0" animBg="1"/>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3">
              <a:lumMod val="60000"/>
              <a:lumOff val="40000"/>
            </a:schemeClr>
          </a:solidFill>
        </p:spPr>
        <p:txBody>
          <a:bodyPr/>
          <a:lstStyle/>
          <a:p>
            <a:r>
              <a:rPr lang="es-EC" dirty="0" smtClean="0"/>
              <a:t>ANALISIS DESCRIPTIVO</a:t>
            </a:r>
            <a:endParaRPr lang="es-EC" dirty="0"/>
          </a:p>
        </p:txBody>
      </p:sp>
      <p:pic>
        <p:nvPicPr>
          <p:cNvPr id="1026" name="Imagen 1"/>
          <p:cNvPicPr>
            <a:picLocks noChangeAspect="1" noChangeArrowheads="1"/>
          </p:cNvPicPr>
          <p:nvPr/>
        </p:nvPicPr>
        <p:blipFill>
          <a:blip r:embed="rId3" cstate="print"/>
          <a:srcRect/>
          <a:stretch>
            <a:fillRect/>
          </a:stretch>
        </p:blipFill>
        <p:spPr bwMode="auto">
          <a:xfrm>
            <a:off x="714348" y="1714488"/>
            <a:ext cx="7643866" cy="3286148"/>
          </a:xfrm>
          <a:prstGeom prst="rect">
            <a:avLst/>
          </a:prstGeom>
          <a:noFill/>
          <a:ln w="9525">
            <a:noFill/>
            <a:miter lim="800000"/>
            <a:headEnd/>
            <a:tailEnd/>
          </a:ln>
        </p:spPr>
      </p:pic>
      <p:sp>
        <p:nvSpPr>
          <p:cNvPr id="5" name="4 CuadroTexto"/>
          <p:cNvSpPr txBox="1"/>
          <p:nvPr/>
        </p:nvSpPr>
        <p:spPr>
          <a:xfrm>
            <a:off x="642910" y="5072074"/>
            <a:ext cx="7786742" cy="1200329"/>
          </a:xfrm>
          <a:prstGeom prst="rect">
            <a:avLst/>
          </a:prstGeom>
          <a:noFill/>
        </p:spPr>
        <p:txBody>
          <a:bodyPr wrap="square" rtlCol="0">
            <a:spAutoFit/>
          </a:bodyPr>
          <a:lstStyle/>
          <a:p>
            <a:pPr algn="just"/>
            <a:r>
              <a:rPr lang="es-ES" dirty="0"/>
              <a:t>Del total de hogares de la encuesta, un 16,6% reside en un espacio de alquiler; mientras que un 64,5% son propietarios. Para facilitar contar con estimaciones adecuadas, se decidió incluir solo productos que cuentan con oferta y demanda en el mercado inmobiliario, esto es, casas/villas o departamentos</a:t>
            </a:r>
            <a:endParaRPr lang="es-EC"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dissolve">
                                      <p:cBhvr>
                                        <p:cTn id="11" dur="500"/>
                                        <p:tgtEl>
                                          <p:spTgt spid="102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a:solidFill>
            <a:schemeClr val="accent3">
              <a:lumMod val="60000"/>
              <a:lumOff val="40000"/>
            </a:schemeClr>
          </a:solidFill>
        </p:spPr>
        <p:txBody>
          <a:bodyPr/>
          <a:lstStyle/>
          <a:p>
            <a:r>
              <a:rPr lang="es-EC" dirty="0" smtClean="0"/>
              <a:t>ANÁLISIS DESCRIPTIVO</a:t>
            </a:r>
            <a:endParaRPr lang="es-EC" dirty="0"/>
          </a:p>
        </p:txBody>
      </p:sp>
      <p:pic>
        <p:nvPicPr>
          <p:cNvPr id="2050" name="Imagen 8"/>
          <p:cNvPicPr>
            <a:picLocks noChangeAspect="1" noChangeArrowheads="1"/>
          </p:cNvPicPr>
          <p:nvPr/>
        </p:nvPicPr>
        <p:blipFill>
          <a:blip r:embed="rId3" cstate="print"/>
          <a:srcRect/>
          <a:stretch>
            <a:fillRect/>
          </a:stretch>
        </p:blipFill>
        <p:spPr bwMode="auto">
          <a:xfrm>
            <a:off x="285720" y="1285860"/>
            <a:ext cx="5608638" cy="5210190"/>
          </a:xfrm>
          <a:prstGeom prst="rect">
            <a:avLst/>
          </a:prstGeom>
          <a:noFill/>
          <a:ln w="9525">
            <a:noFill/>
            <a:miter lim="800000"/>
            <a:headEnd/>
            <a:tailEnd/>
          </a:ln>
        </p:spPr>
      </p:pic>
      <p:sp>
        <p:nvSpPr>
          <p:cNvPr id="6" name="5 CuadroTexto"/>
          <p:cNvSpPr txBox="1"/>
          <p:nvPr/>
        </p:nvSpPr>
        <p:spPr>
          <a:xfrm>
            <a:off x="6000760" y="1285860"/>
            <a:ext cx="2786082" cy="4524315"/>
          </a:xfrm>
          <a:prstGeom prst="rect">
            <a:avLst/>
          </a:prstGeom>
          <a:noFill/>
        </p:spPr>
        <p:txBody>
          <a:bodyPr wrap="square" rtlCol="0">
            <a:spAutoFit/>
          </a:bodyPr>
          <a:lstStyle/>
          <a:p>
            <a:pPr algn="just"/>
            <a:r>
              <a:rPr lang="es-ES" sz="1600" dirty="0" smtClean="0"/>
              <a:t>En </a:t>
            </a:r>
            <a:r>
              <a:rPr lang="es-ES" sz="1600" dirty="0"/>
              <a:t>Guayaquil y Quito, la mayoría de hogares alquilan vivienda, reflejando la existencia de un déficit en la oferta. Este déficit esta focalizado en hogares de ingresos medios-bajos. </a:t>
            </a:r>
            <a:endParaRPr lang="es-ES" sz="1600" dirty="0" smtClean="0"/>
          </a:p>
          <a:p>
            <a:pPr algn="just"/>
            <a:endParaRPr lang="es-ES" sz="1600" dirty="0"/>
          </a:p>
          <a:p>
            <a:pPr algn="just"/>
            <a:r>
              <a:rPr lang="es-ES" sz="1600" dirty="0" smtClean="0"/>
              <a:t>En </a:t>
            </a:r>
            <a:r>
              <a:rPr lang="es-ES" sz="1600" dirty="0"/>
              <a:t>promedio los ingresos de quienes alquilan son inferiores a 220 dólares mensuales, y sus características socio-demográficas muestran un perfil de jefes de hogar con mayor escolaridad, que reside principalmente en el área urbana, y más jóvenes en relación a hogares propietarios.</a:t>
            </a:r>
            <a:endParaRPr lang="es-EC" sz="1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9"/>
          <p:cNvPicPr>
            <a:picLocks noChangeAspect="1" noChangeArrowheads="1"/>
          </p:cNvPicPr>
          <p:nvPr/>
        </p:nvPicPr>
        <p:blipFill>
          <a:blip r:embed="rId3" cstate="print"/>
          <a:srcRect/>
          <a:stretch>
            <a:fillRect/>
          </a:stretch>
        </p:blipFill>
        <p:spPr bwMode="auto">
          <a:xfrm>
            <a:off x="214282" y="1785926"/>
            <a:ext cx="4465638" cy="3429024"/>
          </a:xfrm>
          <a:prstGeom prst="rect">
            <a:avLst/>
          </a:prstGeom>
          <a:noFill/>
        </p:spPr>
      </p:pic>
      <p:pic>
        <p:nvPicPr>
          <p:cNvPr id="4097" name="Imagen 10"/>
          <p:cNvPicPr>
            <a:picLocks noChangeAspect="1" noChangeArrowheads="1"/>
          </p:cNvPicPr>
          <p:nvPr/>
        </p:nvPicPr>
        <p:blipFill>
          <a:blip r:embed="rId4" cstate="print"/>
          <a:srcRect/>
          <a:stretch>
            <a:fillRect/>
          </a:stretch>
        </p:blipFill>
        <p:spPr bwMode="auto">
          <a:xfrm>
            <a:off x="4678362" y="1785926"/>
            <a:ext cx="4465638" cy="3411539"/>
          </a:xfrm>
          <a:prstGeom prst="rect">
            <a:avLst/>
          </a:prstGeom>
          <a:noFill/>
        </p:spPr>
      </p:pic>
      <p:sp>
        <p:nvSpPr>
          <p:cNvPr id="4099" name="Rectangle 3"/>
          <p:cNvSpPr>
            <a:spLocks noChangeArrowheads="1"/>
          </p:cNvSpPr>
          <p:nvPr/>
        </p:nvSpPr>
        <p:spPr bwMode="auto">
          <a:xfrm>
            <a:off x="642910" y="1357298"/>
            <a:ext cx="371474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Ingreso per-cápita del hogar y Precio de alquiler</a:t>
            </a:r>
            <a:endParaRPr kumimoji="0" lang="es-EC"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100" name="Rectangle 4"/>
          <p:cNvSpPr>
            <a:spLocks noChangeArrowheads="1"/>
          </p:cNvSpPr>
          <p:nvPr/>
        </p:nvSpPr>
        <p:spPr bwMode="auto">
          <a:xfrm>
            <a:off x="4852441" y="1428736"/>
            <a:ext cx="4291559"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Ingreso per-cápita del hogar y Precio de compra</a:t>
            </a:r>
            <a:endParaRPr kumimoji="0" lang="es-EC"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8 CuadroTexto"/>
          <p:cNvSpPr txBox="1"/>
          <p:nvPr/>
        </p:nvSpPr>
        <p:spPr>
          <a:xfrm>
            <a:off x="357158" y="5286389"/>
            <a:ext cx="4071966" cy="1200329"/>
          </a:xfrm>
          <a:prstGeom prst="rect">
            <a:avLst/>
          </a:prstGeom>
          <a:noFill/>
        </p:spPr>
        <p:txBody>
          <a:bodyPr wrap="square" rtlCol="0">
            <a:spAutoFit/>
          </a:bodyPr>
          <a:lstStyle/>
          <a:p>
            <a:pPr algn="just">
              <a:buFont typeface="Arial" pitchFamily="34" charset="0"/>
              <a:buChar char="•"/>
            </a:pPr>
            <a:r>
              <a:rPr lang="es-ES" dirty="0"/>
              <a:t>Una gran mayoría de hogares que alquilan se encuentra en niveles bajos de </a:t>
            </a:r>
            <a:r>
              <a:rPr lang="es-ES" dirty="0" smtClean="0"/>
              <a:t>ingresos.</a:t>
            </a:r>
          </a:p>
          <a:p>
            <a:pPr algn="just"/>
            <a:r>
              <a:rPr lang="es-ES" dirty="0" smtClean="0"/>
              <a:t> </a:t>
            </a:r>
          </a:p>
        </p:txBody>
      </p:sp>
      <p:sp>
        <p:nvSpPr>
          <p:cNvPr id="12" name="11 CuadroTexto"/>
          <p:cNvSpPr txBox="1"/>
          <p:nvPr/>
        </p:nvSpPr>
        <p:spPr>
          <a:xfrm>
            <a:off x="4786314" y="5286388"/>
            <a:ext cx="4143404" cy="1477328"/>
          </a:xfrm>
          <a:prstGeom prst="rect">
            <a:avLst/>
          </a:prstGeom>
          <a:noFill/>
        </p:spPr>
        <p:txBody>
          <a:bodyPr wrap="square" rtlCol="0">
            <a:spAutoFit/>
          </a:bodyPr>
          <a:lstStyle/>
          <a:p>
            <a:r>
              <a:rPr lang="es-ES" dirty="0"/>
              <a:t>En el caso de la relación entre ingresos y precio de compra del bien, se observa un menor número de casos y una distribución menos sesgada hacia </a:t>
            </a:r>
            <a:r>
              <a:rPr lang="es-ES" dirty="0" smtClean="0"/>
              <a:t>hogares de bajos ingresos. </a:t>
            </a:r>
          </a:p>
        </p:txBody>
      </p:sp>
      <p:sp>
        <p:nvSpPr>
          <p:cNvPr id="13" name="1 Título"/>
          <p:cNvSpPr txBox="1">
            <a:spLocks/>
          </p:cNvSpPr>
          <p:nvPr/>
        </p:nvSpPr>
        <p:spPr>
          <a:xfrm>
            <a:off x="500034" y="285728"/>
            <a:ext cx="8229600" cy="939784"/>
          </a:xfrm>
          <a:prstGeom prst="rect">
            <a:avLst/>
          </a:prstGeom>
          <a:solidFill>
            <a:schemeClr val="accent3">
              <a:lumMod val="60000"/>
              <a:lumOff val="4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smtClean="0">
                <a:ln>
                  <a:noFill/>
                </a:ln>
                <a:solidFill>
                  <a:schemeClr val="tx1"/>
                </a:solidFill>
                <a:effectLst/>
                <a:uLnTx/>
                <a:uFillTx/>
                <a:latin typeface="+mj-lt"/>
                <a:ea typeface="+mj-ea"/>
                <a:cs typeface="+mj-cs"/>
              </a:rPr>
              <a:t>ANÁLISIS DESCRIPTIVO</a:t>
            </a:r>
            <a:endParaRPr kumimoji="0" lang="es-EC"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2">
              <a:lumMod val="90000"/>
            </a:schemeClr>
          </a:solidFill>
        </p:spPr>
        <p:txBody>
          <a:bodyPr>
            <a:normAutofit fontScale="90000"/>
          </a:bodyPr>
          <a:lstStyle/>
          <a:p>
            <a:r>
              <a:rPr lang="es-EC" dirty="0" smtClean="0"/>
              <a:t>PRIMERA ETAPA: MODELIZACIÓN DE PRECIOS</a:t>
            </a:r>
            <a:endParaRPr lang="es-EC" dirty="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3073" name="Object 1"/>
          <p:cNvGraphicFramePr>
            <a:graphicFrameLocks noChangeAspect="1"/>
          </p:cNvGraphicFramePr>
          <p:nvPr/>
        </p:nvGraphicFramePr>
        <p:xfrm>
          <a:off x="714348" y="3429000"/>
          <a:ext cx="7715304" cy="1428760"/>
        </p:xfrm>
        <a:graphic>
          <a:graphicData uri="http://schemas.openxmlformats.org/presentationml/2006/ole">
            <p:oleObj spid="_x0000_s67586" r:id="rId4" imgW="4178300" imgH="685800" progId="">
              <p:embed/>
            </p:oleObj>
          </a:graphicData>
        </a:graphic>
      </p:graphicFrame>
      <p:sp>
        <p:nvSpPr>
          <p:cNvPr id="11" name="10 CuadroTexto"/>
          <p:cNvSpPr txBox="1"/>
          <p:nvPr/>
        </p:nvSpPr>
        <p:spPr>
          <a:xfrm>
            <a:off x="571472" y="1571612"/>
            <a:ext cx="8143932" cy="1384995"/>
          </a:xfrm>
          <a:prstGeom prst="rect">
            <a:avLst/>
          </a:prstGeom>
          <a:noFill/>
        </p:spPr>
        <p:txBody>
          <a:bodyPr wrap="square" rtlCol="0">
            <a:spAutoFit/>
          </a:bodyPr>
          <a:lstStyle/>
          <a:p>
            <a:pPr algn="just"/>
            <a:r>
              <a:rPr lang="es-ES" sz="2800" dirty="0" smtClean="0"/>
              <a:t>Para </a:t>
            </a:r>
            <a:r>
              <a:rPr lang="es-ES" sz="2800" dirty="0"/>
              <a:t>la estimación de los precios mensuales de alquiler y compra como una </a:t>
            </a:r>
            <a:r>
              <a:rPr lang="es-ES" sz="2800" b="1" dirty="0">
                <a:solidFill>
                  <a:srgbClr val="0070C0"/>
                </a:solidFill>
              </a:rPr>
              <a:t>unidad de medida de la deseabilidad</a:t>
            </a:r>
            <a:r>
              <a:rPr lang="es-ES" sz="2800" dirty="0"/>
              <a:t>, se utilizará la siguiente especificación:</a:t>
            </a:r>
            <a:r>
              <a:rPr lang="es-EC" sz="2800" dirty="0" smtClean="0"/>
              <a:t> </a:t>
            </a:r>
            <a:endParaRPr lang="es-EC"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2">
              <a:lumMod val="90000"/>
            </a:schemeClr>
          </a:solidFill>
        </p:spPr>
        <p:txBody>
          <a:bodyPr/>
          <a:lstStyle/>
          <a:p>
            <a:r>
              <a:rPr lang="es-EC" dirty="0" smtClean="0"/>
              <a:t>ETAPA I. DEFINICION DE VARIABLES </a:t>
            </a:r>
            <a:endParaRPr lang="es-EC" dirty="0"/>
          </a:p>
        </p:txBody>
      </p:sp>
      <p:sp>
        <p:nvSpPr>
          <p:cNvPr id="4" name="3 Rectángulo redondeado"/>
          <p:cNvSpPr/>
          <p:nvPr/>
        </p:nvSpPr>
        <p:spPr>
          <a:xfrm>
            <a:off x="500034" y="1785926"/>
            <a:ext cx="2214578" cy="1000132"/>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t>CARACTERÍSTICAS DEMOGRÁFICAS</a:t>
            </a:r>
            <a:endParaRPr lang="es-EC" b="1" dirty="0"/>
          </a:p>
        </p:txBody>
      </p:sp>
      <p:sp>
        <p:nvSpPr>
          <p:cNvPr id="5" name="4 Rectángulo redondeado"/>
          <p:cNvSpPr/>
          <p:nvPr/>
        </p:nvSpPr>
        <p:spPr>
          <a:xfrm>
            <a:off x="3000364" y="1785926"/>
            <a:ext cx="2857520"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t>CARACTERÍSTICAS DE LA VIVIENDA  </a:t>
            </a:r>
            <a:endParaRPr lang="es-EC" b="1" dirty="0"/>
          </a:p>
        </p:txBody>
      </p:sp>
      <p:sp>
        <p:nvSpPr>
          <p:cNvPr id="6" name="5 Rectángulo redondeado"/>
          <p:cNvSpPr/>
          <p:nvPr/>
        </p:nvSpPr>
        <p:spPr>
          <a:xfrm>
            <a:off x="6215074" y="1857364"/>
            <a:ext cx="2357454" cy="92869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t>ACCESO A SERVICIOS</a:t>
            </a:r>
            <a:endParaRPr lang="es-EC" b="1" dirty="0"/>
          </a:p>
        </p:txBody>
      </p:sp>
      <p:sp>
        <p:nvSpPr>
          <p:cNvPr id="7" name="6 Rectángulo"/>
          <p:cNvSpPr/>
          <p:nvPr/>
        </p:nvSpPr>
        <p:spPr>
          <a:xfrm>
            <a:off x="571472" y="3286124"/>
            <a:ext cx="2143140" cy="3071834"/>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Ciudad donde reside</a:t>
            </a:r>
            <a:endParaRPr lang="es-EC" dirty="0"/>
          </a:p>
        </p:txBody>
      </p:sp>
      <p:sp>
        <p:nvSpPr>
          <p:cNvPr id="8" name="7 Rectángulo"/>
          <p:cNvSpPr/>
          <p:nvPr/>
        </p:nvSpPr>
        <p:spPr>
          <a:xfrm>
            <a:off x="3071802" y="3286124"/>
            <a:ext cx="2714644" cy="3071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s-EC" sz="1600" dirty="0" smtClean="0"/>
              <a:t>Acceso por vía en buen estado</a:t>
            </a:r>
          </a:p>
          <a:p>
            <a:pPr algn="just">
              <a:buFont typeface="Arial" pitchFamily="34" charset="0"/>
              <a:buChar char="•"/>
            </a:pPr>
            <a:r>
              <a:rPr lang="es-EC" sz="1600" dirty="0" smtClean="0"/>
              <a:t>Techo de losa / adecuado</a:t>
            </a:r>
          </a:p>
          <a:p>
            <a:pPr algn="just">
              <a:buFont typeface="Arial" pitchFamily="34" charset="0"/>
              <a:buChar char="•"/>
            </a:pPr>
            <a:r>
              <a:rPr lang="es-EC" sz="1600" dirty="0" smtClean="0"/>
              <a:t>Estado del techo</a:t>
            </a:r>
          </a:p>
          <a:p>
            <a:pPr algn="just">
              <a:buFont typeface="Arial" pitchFamily="34" charset="0"/>
              <a:buChar char="•"/>
            </a:pPr>
            <a:r>
              <a:rPr lang="es-EC" sz="1600" dirty="0" smtClean="0"/>
              <a:t>Paredes de cemento</a:t>
            </a:r>
          </a:p>
          <a:p>
            <a:pPr algn="just">
              <a:buFont typeface="Arial" pitchFamily="34" charset="0"/>
              <a:buChar char="•"/>
            </a:pPr>
            <a:r>
              <a:rPr lang="es-EC" sz="1600" dirty="0" smtClean="0"/>
              <a:t>Estado de las paredes</a:t>
            </a:r>
          </a:p>
          <a:p>
            <a:pPr algn="just">
              <a:buFont typeface="Arial" pitchFamily="34" charset="0"/>
              <a:buChar char="•"/>
            </a:pPr>
            <a:r>
              <a:rPr lang="es-EC" sz="1600" dirty="0" smtClean="0"/>
              <a:t>Piso de cemento / adecuado</a:t>
            </a:r>
          </a:p>
          <a:p>
            <a:pPr algn="just">
              <a:buFont typeface="Arial" pitchFamily="34" charset="0"/>
              <a:buChar char="•"/>
            </a:pPr>
            <a:r>
              <a:rPr lang="es-EC" sz="1600" dirty="0" smtClean="0"/>
              <a:t>Estado del piso</a:t>
            </a:r>
          </a:p>
          <a:p>
            <a:pPr algn="just">
              <a:buFont typeface="Arial" pitchFamily="34" charset="0"/>
              <a:buChar char="•"/>
            </a:pPr>
            <a:r>
              <a:rPr lang="es-EC" sz="1600" dirty="0" smtClean="0"/>
              <a:t>Número de cuartos de la vivienda</a:t>
            </a:r>
          </a:p>
          <a:p>
            <a:pPr algn="just">
              <a:buFont typeface="Arial" pitchFamily="34" charset="0"/>
              <a:buChar char="•"/>
            </a:pPr>
            <a:r>
              <a:rPr lang="es-EC" sz="1600" dirty="0" smtClean="0"/>
              <a:t>Espacio para negocio en la vivienda</a:t>
            </a:r>
            <a:endParaRPr lang="es-EC" sz="1600" dirty="0"/>
          </a:p>
        </p:txBody>
      </p:sp>
      <p:sp>
        <p:nvSpPr>
          <p:cNvPr id="9" name="8 Rectángulo"/>
          <p:cNvSpPr/>
          <p:nvPr/>
        </p:nvSpPr>
        <p:spPr>
          <a:xfrm>
            <a:off x="6286512" y="3286124"/>
            <a:ext cx="2357454" cy="307183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s-EC" dirty="0" smtClean="0"/>
              <a:t>Alcantarillado</a:t>
            </a:r>
          </a:p>
          <a:p>
            <a:pPr algn="just">
              <a:buFont typeface="Arial" pitchFamily="34" charset="0"/>
              <a:buChar char="•"/>
            </a:pPr>
            <a:r>
              <a:rPr lang="es-EC" dirty="0" smtClean="0"/>
              <a:t>Agua por red pública</a:t>
            </a:r>
          </a:p>
          <a:p>
            <a:pPr algn="just">
              <a:buFont typeface="Arial" pitchFamily="34" charset="0"/>
              <a:buChar char="•"/>
            </a:pPr>
            <a:r>
              <a:rPr lang="es-EC" dirty="0" smtClean="0"/>
              <a:t>Agua permanente (abastecimiento)</a:t>
            </a:r>
          </a:p>
          <a:p>
            <a:pPr algn="just">
              <a:buFont typeface="Arial" pitchFamily="34" charset="0"/>
              <a:buChar char="•"/>
            </a:pPr>
            <a:r>
              <a:rPr lang="es-EC" dirty="0" smtClean="0"/>
              <a:t>Recolección de basura</a:t>
            </a:r>
          </a:p>
          <a:p>
            <a:pPr algn="just">
              <a:buFont typeface="Arial" pitchFamily="34" charset="0"/>
              <a:buChar char="•"/>
            </a:pPr>
            <a:r>
              <a:rPr lang="es-EC" dirty="0" smtClean="0"/>
              <a:t>Internet</a:t>
            </a:r>
          </a:p>
          <a:p>
            <a:pPr algn="just">
              <a:buFont typeface="Arial" pitchFamily="34" charset="0"/>
              <a:buChar char="•"/>
            </a:pPr>
            <a:r>
              <a:rPr lang="es-EC" dirty="0" smtClean="0"/>
              <a:t>Televisión por cable</a:t>
            </a:r>
            <a:endParaRPr lang="es-EC"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2">
              <a:lumMod val="90000"/>
            </a:schemeClr>
          </a:solidFill>
        </p:spPr>
        <p:txBody>
          <a:bodyPr/>
          <a:lstStyle/>
          <a:p>
            <a:r>
              <a:rPr lang="es-EC" dirty="0" smtClean="0"/>
              <a:t>ETAPA I. RESULTADOS</a:t>
            </a:r>
            <a:endParaRPr lang="es-EC" dirty="0"/>
          </a:p>
        </p:txBody>
      </p:sp>
      <p:sp>
        <p:nvSpPr>
          <p:cNvPr id="3" name="2 Marcador de contenido"/>
          <p:cNvSpPr>
            <a:spLocks noGrp="1"/>
          </p:cNvSpPr>
          <p:nvPr>
            <p:ph idx="1"/>
          </p:nvPr>
        </p:nvSpPr>
        <p:spPr>
          <a:xfrm>
            <a:off x="6072198" y="1600200"/>
            <a:ext cx="2614602" cy="4525963"/>
          </a:xfrm>
        </p:spPr>
        <p:txBody>
          <a:bodyPr>
            <a:noAutofit/>
          </a:bodyPr>
          <a:lstStyle/>
          <a:p>
            <a:pPr algn="just"/>
            <a:r>
              <a:rPr lang="es-ES" sz="1400" dirty="0"/>
              <a:t>En el caso del modelo de precio de alquiler, resultan estadísticamente significativas las variables de ubicación de la vivienda o departamento (Guayaquil, Cuenca y Quito; siendo esta última ciudad la de mayor costo de alquiler); el material del piso; el número de cuartos en la vivienda; y, el acceso a internet y televisión por cable. </a:t>
            </a:r>
            <a:endParaRPr lang="es-EC" sz="1400" dirty="0"/>
          </a:p>
          <a:p>
            <a:pPr algn="just"/>
            <a:r>
              <a:rPr lang="es-ES" sz="1400" dirty="0" smtClean="0"/>
              <a:t>En </a:t>
            </a:r>
            <a:r>
              <a:rPr lang="es-ES" sz="1400" dirty="0"/>
              <a:t>el modelo de precio mensual de compra resultaron factores explicativos los siguientes factores: vivienda con techo de losa;  paredes en buen estado; espacio exclusivo para actividad económica; y el acceso a internet y televisión por cable. </a:t>
            </a:r>
            <a:endParaRPr lang="es-EC" sz="1400" dirty="0"/>
          </a:p>
          <a:p>
            <a:pPr algn="just"/>
            <a:endParaRPr lang="es-EC" sz="1400" dirty="0"/>
          </a:p>
        </p:txBody>
      </p:sp>
      <p:pic>
        <p:nvPicPr>
          <p:cNvPr id="8" name="7 Imagen"/>
          <p:cNvPicPr/>
          <p:nvPr/>
        </p:nvPicPr>
        <p:blipFill>
          <a:blip r:embed="rId3" cstate="print"/>
          <a:srcRect b="89873"/>
          <a:stretch>
            <a:fillRect/>
          </a:stretch>
        </p:blipFill>
        <p:spPr bwMode="auto">
          <a:xfrm>
            <a:off x="0" y="1285860"/>
            <a:ext cx="5357850" cy="428628"/>
          </a:xfrm>
          <a:prstGeom prst="rect">
            <a:avLst/>
          </a:prstGeom>
          <a:noFill/>
          <a:ln w="9525">
            <a:noFill/>
            <a:miter lim="800000"/>
            <a:headEnd/>
            <a:tailEnd/>
          </a:ln>
        </p:spPr>
      </p:pic>
      <p:pic>
        <p:nvPicPr>
          <p:cNvPr id="9" name="Picture 3"/>
          <p:cNvPicPr>
            <a:picLocks noChangeAspect="1" noChangeArrowheads="1"/>
          </p:cNvPicPr>
          <p:nvPr/>
        </p:nvPicPr>
        <p:blipFill>
          <a:blip r:embed="rId4" cstate="print"/>
          <a:srcRect/>
          <a:stretch>
            <a:fillRect/>
          </a:stretch>
        </p:blipFill>
        <p:spPr bwMode="auto">
          <a:xfrm>
            <a:off x="285720" y="1714488"/>
            <a:ext cx="5429288" cy="4948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3">
              <a:lumMod val="60000"/>
              <a:lumOff val="40000"/>
            </a:schemeClr>
          </a:solidFill>
        </p:spPr>
        <p:txBody>
          <a:bodyPr>
            <a:normAutofit fontScale="90000"/>
          </a:bodyPr>
          <a:lstStyle/>
          <a:p>
            <a:r>
              <a:rPr lang="es-EC" dirty="0" smtClean="0"/>
              <a:t>SEGUNDA ETAPA: MODELO DE DEMANDA</a:t>
            </a:r>
            <a:endParaRPr lang="es-EC" dirty="0"/>
          </a:p>
        </p:txBody>
      </p:sp>
      <p:sp>
        <p:nvSpPr>
          <p:cNvPr id="6" name="5 CuadroTexto"/>
          <p:cNvSpPr txBox="1"/>
          <p:nvPr/>
        </p:nvSpPr>
        <p:spPr>
          <a:xfrm>
            <a:off x="571472" y="1571612"/>
            <a:ext cx="7786742" cy="923330"/>
          </a:xfrm>
          <a:prstGeom prst="rect">
            <a:avLst/>
          </a:prstGeom>
          <a:noFill/>
        </p:spPr>
        <p:txBody>
          <a:bodyPr wrap="square" rtlCol="0">
            <a:spAutoFit/>
          </a:bodyPr>
          <a:lstStyle/>
          <a:p>
            <a:r>
              <a:rPr lang="es-ES" dirty="0"/>
              <a:t>P</a:t>
            </a:r>
            <a:r>
              <a:rPr lang="es-ES" dirty="0" smtClean="0"/>
              <a:t>ara </a:t>
            </a:r>
            <a:r>
              <a:rPr lang="es-ES" dirty="0"/>
              <a:t>establecer la relación de preferencias se asume una función de utilidad que cuantifica la importancia que el hogar otorga a una alternativa en relación a otra (asumiendo un comportamiento racional).</a:t>
            </a:r>
            <a:endParaRPr lang="es-EC" dirty="0"/>
          </a:p>
        </p:txBody>
      </p:sp>
      <p:sp>
        <p:nvSpPr>
          <p:cNvPr id="225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22532" name="Object 4"/>
          <p:cNvGraphicFramePr>
            <a:graphicFrameLocks noChangeAspect="1"/>
          </p:cNvGraphicFramePr>
          <p:nvPr/>
        </p:nvGraphicFramePr>
        <p:xfrm>
          <a:off x="642910" y="2714620"/>
          <a:ext cx="7572428" cy="1285884"/>
        </p:xfrm>
        <a:graphic>
          <a:graphicData uri="http://schemas.openxmlformats.org/presentationml/2006/ole">
            <p:oleObj spid="_x0000_s68610" r:id="rId4" imgW="3822700" imgH="685800" progId="">
              <p:embed/>
            </p:oleObj>
          </a:graphicData>
        </a:graphic>
      </p:graphicFrame>
      <p:sp>
        <p:nvSpPr>
          <p:cNvPr id="9" name="8 CuadroTexto"/>
          <p:cNvSpPr txBox="1"/>
          <p:nvPr/>
        </p:nvSpPr>
        <p:spPr>
          <a:xfrm>
            <a:off x="571472" y="4286256"/>
            <a:ext cx="7786742" cy="2308324"/>
          </a:xfrm>
          <a:prstGeom prst="rect">
            <a:avLst/>
          </a:prstGeom>
          <a:noFill/>
        </p:spPr>
        <p:txBody>
          <a:bodyPr wrap="square" rtlCol="0">
            <a:spAutoFit/>
          </a:bodyPr>
          <a:lstStyle/>
          <a:p>
            <a:pPr algn="just"/>
            <a:r>
              <a:rPr lang="es-ES" dirty="0"/>
              <a:t>Esta etapa requiere la definición de las categorías de </a:t>
            </a:r>
            <a:r>
              <a:rPr lang="es-ES" dirty="0" smtClean="0"/>
              <a:t>análisis:</a:t>
            </a:r>
          </a:p>
          <a:p>
            <a:pPr algn="just"/>
            <a:endParaRPr lang="es-ES" dirty="0" smtClean="0"/>
          </a:p>
          <a:p>
            <a:pPr algn="just">
              <a:buFont typeface="Wingdings" pitchFamily="2" charset="2"/>
              <a:buChar char="ü"/>
            </a:pPr>
            <a:r>
              <a:rPr lang="es-ES" b="1" dirty="0"/>
              <a:t>C</a:t>
            </a:r>
            <a:r>
              <a:rPr lang="es-ES" b="1" dirty="0" smtClean="0"/>
              <a:t>ategoría </a:t>
            </a:r>
            <a:r>
              <a:rPr lang="es-ES" b="1" dirty="0"/>
              <a:t>de comparación </a:t>
            </a:r>
            <a:r>
              <a:rPr lang="es-ES" dirty="0"/>
              <a:t>se utilizarán los hogares que residen en viviendas cedidas, anticresis y recibida por </a:t>
            </a:r>
            <a:r>
              <a:rPr lang="es-ES" dirty="0" smtClean="0"/>
              <a:t>servicios</a:t>
            </a:r>
          </a:p>
          <a:p>
            <a:pPr algn="just"/>
            <a:endParaRPr lang="es-ES" dirty="0" smtClean="0"/>
          </a:p>
          <a:p>
            <a:pPr algn="just">
              <a:buFont typeface="Wingdings" pitchFamily="2" charset="2"/>
              <a:buChar char="ü"/>
            </a:pPr>
            <a:r>
              <a:rPr lang="es-ES" b="1" dirty="0" smtClean="0"/>
              <a:t> Categorías </a:t>
            </a:r>
            <a:r>
              <a:rPr lang="es-ES" b="1" dirty="0"/>
              <a:t>de decisión </a:t>
            </a:r>
            <a:r>
              <a:rPr lang="es-ES" dirty="0"/>
              <a:t>se incluyen </a:t>
            </a:r>
            <a:endParaRPr lang="es-ES" dirty="0" smtClean="0"/>
          </a:p>
          <a:p>
            <a:pPr marL="342900" indent="-342900" algn="just">
              <a:buAutoNum type="alphaLcParenR"/>
            </a:pPr>
            <a:r>
              <a:rPr lang="es-ES" dirty="0" smtClean="0"/>
              <a:t>Hogares </a:t>
            </a:r>
            <a:r>
              <a:rPr lang="es-ES" dirty="0"/>
              <a:t>que alquilan (categoría 1</a:t>
            </a:r>
            <a:r>
              <a:rPr lang="es-ES" dirty="0" smtClean="0"/>
              <a:t>);</a:t>
            </a:r>
          </a:p>
          <a:p>
            <a:pPr marL="342900" indent="-342900" algn="just">
              <a:buAutoNum type="alphaLcParenR"/>
            </a:pPr>
            <a:r>
              <a:rPr lang="es-ES" dirty="0"/>
              <a:t>H</a:t>
            </a:r>
            <a:r>
              <a:rPr lang="es-ES" dirty="0" smtClean="0"/>
              <a:t>ogares </a:t>
            </a:r>
            <a:r>
              <a:rPr lang="es-ES" dirty="0"/>
              <a:t>propietarios anteriores o recientes (categoría 2).</a:t>
            </a:r>
            <a:endParaRPr lang="es-EC"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3">
              <a:lumMod val="60000"/>
              <a:lumOff val="40000"/>
            </a:schemeClr>
          </a:solidFill>
        </p:spPr>
        <p:txBody>
          <a:bodyPr>
            <a:normAutofit fontScale="90000"/>
          </a:bodyPr>
          <a:lstStyle/>
          <a:p>
            <a:r>
              <a:rPr lang="es-EC" dirty="0" smtClean="0"/>
              <a:t>ETAPA II. DEFINICIÓN DE VARIABLES</a:t>
            </a:r>
            <a:endParaRPr lang="es-EC" dirty="0"/>
          </a:p>
        </p:txBody>
      </p:sp>
      <p:sp>
        <p:nvSpPr>
          <p:cNvPr id="5" name="4 Rectángulo"/>
          <p:cNvSpPr/>
          <p:nvPr/>
        </p:nvSpPr>
        <p:spPr>
          <a:xfrm>
            <a:off x="1214414" y="1571612"/>
            <a:ext cx="2428892" cy="1143008"/>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CARACTERISTICAS </a:t>
            </a:r>
          </a:p>
          <a:p>
            <a:pPr algn="ctr"/>
            <a:r>
              <a:rPr lang="es-EC" dirty="0" smtClean="0"/>
              <a:t>DEMOGRÁFICAS</a:t>
            </a:r>
            <a:endParaRPr lang="es-EC" dirty="0"/>
          </a:p>
        </p:txBody>
      </p:sp>
      <p:sp>
        <p:nvSpPr>
          <p:cNvPr id="6" name="5 Rectángulo redondeado"/>
          <p:cNvSpPr/>
          <p:nvPr/>
        </p:nvSpPr>
        <p:spPr>
          <a:xfrm>
            <a:off x="714348" y="2928934"/>
            <a:ext cx="3286148" cy="371477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
            </a:pPr>
            <a:r>
              <a:rPr lang="es-ES" sz="1600" b="1" dirty="0" smtClean="0"/>
              <a:t>Ciudad </a:t>
            </a:r>
            <a:r>
              <a:rPr lang="es-ES" sz="1600" b="1" dirty="0"/>
              <a:t>de residencia. </a:t>
            </a:r>
            <a:endParaRPr lang="es-EC" sz="1600" dirty="0"/>
          </a:p>
          <a:p>
            <a:pPr algn="just">
              <a:buFont typeface="Wingdings" pitchFamily="2" charset="2"/>
              <a:buChar char="§"/>
            </a:pPr>
            <a:r>
              <a:rPr lang="es-ES" sz="1600" b="1" dirty="0"/>
              <a:t>Número de personas en el hogar</a:t>
            </a:r>
            <a:endParaRPr lang="es-EC" sz="1600" dirty="0"/>
          </a:p>
          <a:p>
            <a:pPr algn="just">
              <a:buFont typeface="Wingdings" pitchFamily="2" charset="2"/>
              <a:buChar char="§"/>
            </a:pPr>
            <a:r>
              <a:rPr lang="es-ES" sz="1600" b="1" dirty="0"/>
              <a:t>Número de hogares en la vivienda</a:t>
            </a:r>
            <a:endParaRPr lang="es-EC" sz="1600" dirty="0"/>
          </a:p>
          <a:p>
            <a:pPr algn="just">
              <a:buFont typeface="Wingdings" pitchFamily="2" charset="2"/>
              <a:buChar char="§"/>
            </a:pPr>
            <a:r>
              <a:rPr lang="es-ES" sz="1600" b="1" dirty="0"/>
              <a:t>Hogar es pobre (</a:t>
            </a:r>
            <a:r>
              <a:rPr lang="es-ES" sz="1600" dirty="0"/>
              <a:t>Hogares cuyo consumo per-cápita quincenal ajustado es menor que la línea de pobreza para el año 2006</a:t>
            </a:r>
            <a:r>
              <a:rPr lang="es-ES" sz="1600" b="1" dirty="0"/>
              <a:t>)</a:t>
            </a:r>
            <a:endParaRPr lang="es-EC" sz="1600" dirty="0"/>
          </a:p>
          <a:p>
            <a:pPr algn="just">
              <a:buFont typeface="Wingdings" pitchFamily="2" charset="2"/>
              <a:buChar char="§"/>
            </a:pPr>
            <a:r>
              <a:rPr lang="es-ES" sz="1600" b="1" dirty="0"/>
              <a:t>Área de residencia (urbano=1)</a:t>
            </a:r>
            <a:endParaRPr lang="es-EC" sz="1600" dirty="0"/>
          </a:p>
          <a:p>
            <a:pPr algn="just">
              <a:buFont typeface="Wingdings" pitchFamily="2" charset="2"/>
              <a:buChar char="§"/>
            </a:pPr>
            <a:r>
              <a:rPr lang="es-ES" sz="1600" b="1" dirty="0"/>
              <a:t>Región de residencia (sierra=1</a:t>
            </a:r>
            <a:r>
              <a:rPr lang="es-ES" sz="1600" b="1" dirty="0" smtClean="0"/>
              <a:t>)</a:t>
            </a:r>
            <a:endParaRPr lang="es-EC" sz="1600" dirty="0"/>
          </a:p>
        </p:txBody>
      </p:sp>
      <p:sp>
        <p:nvSpPr>
          <p:cNvPr id="10" name="9 Rectángulo"/>
          <p:cNvSpPr/>
          <p:nvPr/>
        </p:nvSpPr>
        <p:spPr>
          <a:xfrm>
            <a:off x="4714876" y="1571612"/>
            <a:ext cx="3214710" cy="1143008"/>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CARACTERISTICAS </a:t>
            </a:r>
          </a:p>
          <a:p>
            <a:pPr algn="ctr"/>
            <a:r>
              <a:rPr lang="es-EC" dirty="0" smtClean="0"/>
              <a:t>DEL JEFE DEL HOGAR</a:t>
            </a:r>
            <a:endParaRPr lang="es-EC" dirty="0"/>
          </a:p>
        </p:txBody>
      </p:sp>
      <p:sp>
        <p:nvSpPr>
          <p:cNvPr id="11" name="10 Rectángulo redondeado"/>
          <p:cNvSpPr/>
          <p:nvPr/>
        </p:nvSpPr>
        <p:spPr>
          <a:xfrm>
            <a:off x="4286248" y="3000372"/>
            <a:ext cx="4214842" cy="364333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es-ES" sz="1600" b="1" dirty="0"/>
              <a:t>Jefe de hogar es mujer (=1</a:t>
            </a:r>
            <a:r>
              <a:rPr lang="es-ES" sz="1600" b="1" dirty="0" smtClean="0"/>
              <a:t>)</a:t>
            </a:r>
          </a:p>
          <a:p>
            <a:pPr>
              <a:buFont typeface="Wingdings" pitchFamily="2" charset="2"/>
              <a:buChar char="Ø"/>
            </a:pPr>
            <a:endParaRPr lang="es-EC" sz="1600" dirty="0"/>
          </a:p>
          <a:p>
            <a:pPr>
              <a:buFont typeface="Wingdings" pitchFamily="2" charset="2"/>
              <a:buChar char="Ø"/>
            </a:pPr>
            <a:r>
              <a:rPr lang="es-ES" sz="1600" b="1" dirty="0"/>
              <a:t>Escolaridad del jefe del </a:t>
            </a:r>
            <a:r>
              <a:rPr lang="es-ES" sz="1600" b="1" dirty="0" smtClean="0"/>
              <a:t>hogar</a:t>
            </a:r>
          </a:p>
          <a:p>
            <a:pPr>
              <a:buFont typeface="Wingdings" pitchFamily="2" charset="2"/>
              <a:buChar char="Ø"/>
            </a:pPr>
            <a:endParaRPr lang="es-EC" sz="1600" dirty="0"/>
          </a:p>
          <a:p>
            <a:pPr>
              <a:buFont typeface="Wingdings" pitchFamily="2" charset="2"/>
              <a:buChar char="Ø"/>
            </a:pPr>
            <a:r>
              <a:rPr lang="es-ES" sz="1600" b="1" dirty="0"/>
              <a:t>Edad del jefe del </a:t>
            </a:r>
            <a:r>
              <a:rPr lang="es-ES" sz="1600" b="1" dirty="0" smtClean="0"/>
              <a:t>hogar</a:t>
            </a:r>
          </a:p>
          <a:p>
            <a:pPr>
              <a:buFont typeface="Wingdings" pitchFamily="2" charset="2"/>
              <a:buChar char="Ø"/>
            </a:pPr>
            <a:endParaRPr lang="es-EC" sz="1600" dirty="0"/>
          </a:p>
          <a:p>
            <a:pPr>
              <a:buFont typeface="Wingdings" pitchFamily="2" charset="2"/>
              <a:buChar char="Ø"/>
            </a:pPr>
            <a:r>
              <a:rPr lang="es-ES" sz="1600" b="1" dirty="0"/>
              <a:t>El hogar ha migrado el último año (si=1</a:t>
            </a:r>
            <a:r>
              <a:rPr lang="es-ES" sz="1600" b="1" dirty="0" smtClean="0"/>
              <a:t>)</a:t>
            </a:r>
          </a:p>
          <a:p>
            <a:pPr>
              <a:buFont typeface="Wingdings" pitchFamily="2" charset="2"/>
              <a:buChar char="Ø"/>
            </a:pPr>
            <a:endParaRPr lang="es-EC" sz="1600" dirty="0"/>
          </a:p>
          <a:p>
            <a:pPr>
              <a:buFont typeface="Wingdings" pitchFamily="2" charset="2"/>
              <a:buChar char="Ø"/>
            </a:pPr>
            <a:r>
              <a:rPr lang="es-ES" sz="1600" b="1" dirty="0"/>
              <a:t>Jefe de hogar es empleado privado (=1</a:t>
            </a:r>
            <a:r>
              <a:rPr lang="es-ES" sz="1600" b="1" dirty="0" smtClean="0"/>
              <a:t>)</a:t>
            </a:r>
          </a:p>
          <a:p>
            <a:pPr>
              <a:buFont typeface="Wingdings" pitchFamily="2" charset="2"/>
              <a:buChar char="Ø"/>
            </a:pPr>
            <a:endParaRPr lang="es-EC" sz="1600" dirty="0"/>
          </a:p>
          <a:p>
            <a:pPr>
              <a:buFont typeface="Wingdings" pitchFamily="2" charset="2"/>
              <a:buChar char="Ø"/>
            </a:pPr>
            <a:r>
              <a:rPr lang="es-ES" sz="1600" b="1" dirty="0"/>
              <a:t>Jefe de hogar es empleado agrícola (=1</a:t>
            </a:r>
            <a:r>
              <a:rPr lang="es-ES" sz="1600" b="1" dirty="0" smtClean="0"/>
              <a:t>)</a:t>
            </a:r>
          </a:p>
          <a:p>
            <a:pPr>
              <a:buFont typeface="Wingdings" pitchFamily="2" charset="2"/>
              <a:buChar char="Ø"/>
            </a:pPr>
            <a:endParaRPr lang="es-EC" sz="1600" dirty="0"/>
          </a:p>
          <a:p>
            <a:pPr>
              <a:buFont typeface="Wingdings" pitchFamily="2" charset="2"/>
              <a:buChar char="Ø"/>
            </a:pPr>
            <a:r>
              <a:rPr lang="es-ES" sz="1600" b="1" dirty="0"/>
              <a:t>Jefe de hogar es patrono privado (=1</a:t>
            </a:r>
            <a:r>
              <a:rPr lang="es-ES" sz="1600" b="1" dirty="0" smtClean="0"/>
              <a:t>)</a:t>
            </a:r>
          </a:p>
          <a:p>
            <a:pPr>
              <a:buFont typeface="Wingdings" pitchFamily="2" charset="2"/>
              <a:buChar char="Ø"/>
            </a:pPr>
            <a:endParaRPr lang="es-EC" sz="1600" dirty="0"/>
          </a:p>
          <a:p>
            <a:pPr>
              <a:buFont typeface="Wingdings" pitchFamily="2" charset="2"/>
              <a:buChar char="Ø"/>
            </a:pPr>
            <a:r>
              <a:rPr lang="es-ES" sz="1600" b="1" dirty="0"/>
              <a:t>Jefe de hogar es patrono agrícola (=1)</a:t>
            </a:r>
            <a:endParaRPr lang="es-EC"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00B050">
              <a:alpha val="64000"/>
            </a:srgbClr>
          </a:solidFill>
        </p:spPr>
        <p:txBody>
          <a:bodyPr/>
          <a:lstStyle/>
          <a:p>
            <a:r>
              <a:rPr lang="es-EC" dirty="0" smtClean="0"/>
              <a:t>DEFINICION DE VIVIENDA</a:t>
            </a:r>
            <a:endParaRPr lang="es-EC" dirty="0"/>
          </a:p>
        </p:txBody>
      </p:sp>
      <p:sp>
        <p:nvSpPr>
          <p:cNvPr id="3" name="2 Marcador de contenido"/>
          <p:cNvSpPr>
            <a:spLocks noGrp="1"/>
          </p:cNvSpPr>
          <p:nvPr>
            <p:ph idx="1"/>
          </p:nvPr>
        </p:nvSpPr>
        <p:spPr/>
        <p:txBody>
          <a:bodyPr>
            <a:normAutofit fontScale="85000" lnSpcReduction="20000"/>
          </a:bodyPr>
          <a:lstStyle/>
          <a:p>
            <a:pPr algn="just"/>
            <a:r>
              <a:rPr lang="es-EC" dirty="0" smtClean="0"/>
              <a:t>Según las Naciones Unidas la vivienda significa </a:t>
            </a:r>
            <a:r>
              <a:rPr lang="es-ES" dirty="0" smtClean="0"/>
              <a:t>disponer de:</a:t>
            </a:r>
          </a:p>
          <a:p>
            <a:pPr lvl="1" algn="just"/>
            <a:r>
              <a:rPr lang="es-ES" dirty="0" smtClean="0"/>
              <a:t>Un lugar privado y con </a:t>
            </a:r>
            <a:r>
              <a:rPr lang="es-ES" dirty="0"/>
              <a:t>espacio </a:t>
            </a:r>
            <a:r>
              <a:rPr lang="es-ES" dirty="0" smtClean="0"/>
              <a:t>suficiente</a:t>
            </a:r>
          </a:p>
          <a:p>
            <a:pPr lvl="1" algn="just"/>
            <a:r>
              <a:rPr lang="es-ES" dirty="0" smtClean="0"/>
              <a:t>Accesibilidad física</a:t>
            </a:r>
          </a:p>
          <a:p>
            <a:pPr lvl="1" algn="just"/>
            <a:r>
              <a:rPr lang="es-ES" dirty="0" smtClean="0"/>
              <a:t>Seguridad </a:t>
            </a:r>
            <a:r>
              <a:rPr lang="es-ES" dirty="0"/>
              <a:t>adecuada, seguridad de </a:t>
            </a:r>
            <a:r>
              <a:rPr lang="es-ES" dirty="0" smtClean="0"/>
              <a:t>tenencia</a:t>
            </a:r>
          </a:p>
          <a:p>
            <a:pPr lvl="1" algn="just"/>
            <a:r>
              <a:rPr lang="es-ES" dirty="0"/>
              <a:t>E</a:t>
            </a:r>
            <a:r>
              <a:rPr lang="es-ES" dirty="0" smtClean="0"/>
              <a:t>stabilidad </a:t>
            </a:r>
            <a:r>
              <a:rPr lang="es-ES" dirty="0"/>
              <a:t>y durabilidad estructurales, iluminación, ventilación </a:t>
            </a:r>
            <a:r>
              <a:rPr lang="es-ES" dirty="0" smtClean="0"/>
              <a:t>suficiente</a:t>
            </a:r>
          </a:p>
          <a:p>
            <a:pPr lvl="1" algn="just"/>
            <a:r>
              <a:rPr lang="es-ES" dirty="0"/>
              <a:t>U</a:t>
            </a:r>
            <a:r>
              <a:rPr lang="es-ES" dirty="0" smtClean="0"/>
              <a:t>na </a:t>
            </a:r>
            <a:r>
              <a:rPr lang="es-ES" dirty="0"/>
              <a:t>infraestructura básica adecuada que incluya servicios de abastecimiento de agua, saneamiento y eliminación de </a:t>
            </a:r>
            <a:r>
              <a:rPr lang="es-ES" dirty="0" smtClean="0"/>
              <a:t>desechos</a:t>
            </a:r>
          </a:p>
          <a:p>
            <a:pPr lvl="1" algn="just"/>
            <a:r>
              <a:rPr lang="es-ES" dirty="0"/>
              <a:t>F</a:t>
            </a:r>
            <a:r>
              <a:rPr lang="es-ES" dirty="0" smtClean="0"/>
              <a:t>actores </a:t>
            </a:r>
            <a:r>
              <a:rPr lang="es-ES" dirty="0"/>
              <a:t>apropiados de calidad del medio ambiente, </a:t>
            </a:r>
            <a:endParaRPr lang="es-ES" dirty="0" smtClean="0"/>
          </a:p>
          <a:p>
            <a:pPr lvl="1" algn="just"/>
            <a:r>
              <a:rPr lang="es-ES" dirty="0"/>
              <a:t>U</a:t>
            </a:r>
            <a:r>
              <a:rPr lang="es-ES" dirty="0" smtClean="0"/>
              <a:t>n </a:t>
            </a:r>
            <a:r>
              <a:rPr lang="es-ES" dirty="0"/>
              <a:t>costo razonable”</a:t>
            </a:r>
            <a:endParaRPr lang="es-EC"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3">
              <a:lumMod val="60000"/>
              <a:lumOff val="40000"/>
            </a:schemeClr>
          </a:solidFill>
        </p:spPr>
        <p:txBody>
          <a:bodyPr>
            <a:normAutofit fontScale="90000"/>
          </a:bodyPr>
          <a:lstStyle/>
          <a:p>
            <a:r>
              <a:rPr lang="es-EC" dirty="0" smtClean="0"/>
              <a:t>ETAPA II. DEFINICIÓN DE VARIABLES</a:t>
            </a:r>
            <a:endParaRPr lang="es-EC" dirty="0"/>
          </a:p>
        </p:txBody>
      </p:sp>
      <p:sp>
        <p:nvSpPr>
          <p:cNvPr id="5" name="4 Rectángulo"/>
          <p:cNvSpPr/>
          <p:nvPr/>
        </p:nvSpPr>
        <p:spPr>
          <a:xfrm>
            <a:off x="2714612" y="1571612"/>
            <a:ext cx="3214710" cy="114300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CARACTERISTICAS </a:t>
            </a:r>
          </a:p>
          <a:p>
            <a:pPr algn="ctr"/>
            <a:r>
              <a:rPr lang="es-EC" dirty="0" smtClean="0"/>
              <a:t>DE INGRESOS - DESEABILIDAD</a:t>
            </a:r>
            <a:endParaRPr lang="es-EC" dirty="0"/>
          </a:p>
        </p:txBody>
      </p:sp>
      <p:sp>
        <p:nvSpPr>
          <p:cNvPr id="6" name="5 Rectángulo redondeado"/>
          <p:cNvSpPr/>
          <p:nvPr/>
        </p:nvSpPr>
        <p:spPr>
          <a:xfrm>
            <a:off x="2285984" y="2857496"/>
            <a:ext cx="4143404" cy="371477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v"/>
            </a:pPr>
            <a:r>
              <a:rPr lang="es-ES" sz="1600" b="1" dirty="0"/>
              <a:t>Ingreso per-cápita del </a:t>
            </a:r>
            <a:r>
              <a:rPr lang="es-ES" sz="1600" b="1" dirty="0" smtClean="0"/>
              <a:t>hogar</a:t>
            </a:r>
          </a:p>
          <a:p>
            <a:pPr>
              <a:buFont typeface="Wingdings" pitchFamily="2" charset="2"/>
              <a:buChar char="v"/>
            </a:pPr>
            <a:endParaRPr lang="es-EC" sz="1600" dirty="0"/>
          </a:p>
          <a:p>
            <a:pPr>
              <a:buFont typeface="Wingdings" pitchFamily="2" charset="2"/>
              <a:buChar char="v"/>
            </a:pPr>
            <a:r>
              <a:rPr lang="es-ES" sz="1600" b="1" dirty="0"/>
              <a:t>Pago mensual por alquiler estimado (deseabilidad</a:t>
            </a:r>
            <a:r>
              <a:rPr lang="es-ES" sz="1600" b="1" dirty="0" smtClean="0"/>
              <a:t>)</a:t>
            </a:r>
          </a:p>
          <a:p>
            <a:pPr>
              <a:buFont typeface="Wingdings" pitchFamily="2" charset="2"/>
              <a:buChar char="v"/>
            </a:pPr>
            <a:endParaRPr lang="es-EC" sz="1600" dirty="0"/>
          </a:p>
          <a:p>
            <a:pPr>
              <a:buFont typeface="Wingdings" pitchFamily="2" charset="2"/>
              <a:buChar char="v"/>
            </a:pPr>
            <a:r>
              <a:rPr lang="es-ES" sz="1600" b="1" dirty="0"/>
              <a:t>Pago mensual por compra estimado (deseabilidad)</a:t>
            </a:r>
            <a:endParaRPr lang="es-EC" sz="1600" dirty="0"/>
          </a:p>
          <a:p>
            <a:pPr algn="just"/>
            <a:endParaRPr lang="es-EC" sz="1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3">
              <a:lumMod val="60000"/>
              <a:lumOff val="40000"/>
            </a:schemeClr>
          </a:solidFill>
        </p:spPr>
        <p:txBody>
          <a:bodyPr/>
          <a:lstStyle/>
          <a:p>
            <a:r>
              <a:rPr lang="es-EC" dirty="0" smtClean="0"/>
              <a:t>ETAPA II. RESULTADOS</a:t>
            </a:r>
            <a:endParaRPr lang="es-EC" dirty="0"/>
          </a:p>
        </p:txBody>
      </p:sp>
      <p:pic>
        <p:nvPicPr>
          <p:cNvPr id="4" name="3 Imagen"/>
          <p:cNvPicPr/>
          <p:nvPr/>
        </p:nvPicPr>
        <p:blipFill>
          <a:blip r:embed="rId3" cstate="print"/>
          <a:srcRect b="92148"/>
          <a:stretch>
            <a:fillRect/>
          </a:stretch>
        </p:blipFill>
        <p:spPr bwMode="auto">
          <a:xfrm>
            <a:off x="3071802" y="1508760"/>
            <a:ext cx="6072198" cy="420042"/>
          </a:xfrm>
          <a:prstGeom prst="rect">
            <a:avLst/>
          </a:prstGeom>
          <a:noFill/>
          <a:ln w="9525">
            <a:noFill/>
            <a:miter lim="800000"/>
            <a:headEnd/>
            <a:tailEnd/>
          </a:ln>
        </p:spPr>
      </p:pic>
      <p:pic>
        <p:nvPicPr>
          <p:cNvPr id="25601" name="Imagen 112"/>
          <p:cNvPicPr>
            <a:picLocks noChangeAspect="1" noChangeArrowheads="1"/>
          </p:cNvPicPr>
          <p:nvPr/>
        </p:nvPicPr>
        <p:blipFill>
          <a:blip r:embed="rId4" cstate="print"/>
          <a:srcRect/>
          <a:stretch>
            <a:fillRect/>
          </a:stretch>
        </p:blipFill>
        <p:spPr bwMode="auto">
          <a:xfrm>
            <a:off x="2428860" y="1928802"/>
            <a:ext cx="6323018" cy="4624398"/>
          </a:xfrm>
          <a:prstGeom prst="rect">
            <a:avLst/>
          </a:prstGeom>
          <a:noFill/>
          <a:ln w="9525">
            <a:noFill/>
            <a:miter lim="800000"/>
            <a:headEnd/>
            <a:tailEnd/>
          </a:ln>
        </p:spPr>
      </p:pic>
      <p:sp>
        <p:nvSpPr>
          <p:cNvPr id="6" name="5 CuadroTexto"/>
          <p:cNvSpPr txBox="1"/>
          <p:nvPr/>
        </p:nvSpPr>
        <p:spPr>
          <a:xfrm>
            <a:off x="214282" y="3571876"/>
            <a:ext cx="2000264" cy="646331"/>
          </a:xfrm>
          <a:prstGeom prst="rect">
            <a:avLst/>
          </a:prstGeom>
          <a:noFill/>
        </p:spPr>
        <p:txBody>
          <a:bodyPr wrap="square" rtlCol="0">
            <a:spAutoFit/>
          </a:bodyPr>
          <a:lstStyle/>
          <a:p>
            <a:pPr algn="just"/>
            <a:r>
              <a:rPr lang="es-ES" sz="1200" dirty="0"/>
              <a:t>Los resultados obtenidos  pueden ser interpretados en términos de probabilidades. </a:t>
            </a:r>
            <a:endParaRPr lang="es-ES" sz="12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72072"/>
          </a:xfrm>
        </p:spPr>
        <p:txBody>
          <a:bodyPr>
            <a:normAutofit fontScale="40000" lnSpcReduction="20000"/>
          </a:bodyPr>
          <a:lstStyle/>
          <a:p>
            <a:pPr>
              <a:buNone/>
            </a:pPr>
            <a:endParaRPr lang="es-MX" dirty="0" smtClean="0"/>
          </a:p>
          <a:p>
            <a:pPr lvl="0">
              <a:buNone/>
            </a:pPr>
            <a:endParaRPr lang="es-ES" dirty="0" smtClean="0"/>
          </a:p>
          <a:p>
            <a:pPr lvl="0">
              <a:buNone/>
            </a:pPr>
            <a:endParaRPr lang="es-MX" dirty="0" smtClean="0"/>
          </a:p>
          <a:p>
            <a:pPr lvl="0"/>
            <a:r>
              <a:rPr lang="es-ES" dirty="0" smtClean="0"/>
              <a:t>ETAPA I  los resultados explican una relación significativa entre el precio del alquiler y la ubicación geográfica, la calidad y el estado del piso, el número de habitaciones en la vivienda y el acceso a servicios ( internet y TV por cable).</a:t>
            </a:r>
          </a:p>
          <a:p>
            <a:pPr lvl="0"/>
            <a:endParaRPr lang="es-ES" dirty="0" smtClean="0"/>
          </a:p>
          <a:p>
            <a:pPr lvl="0"/>
            <a:r>
              <a:rPr lang="es-ES" dirty="0" smtClean="0"/>
              <a:t> En el caso del precio de compra mensual, sus factores explicativos fueron el material del techo, el estado de las paredes, si existe un espacio para negocio en la vivienda y acceso a servicios como internet y TV por cable. </a:t>
            </a:r>
          </a:p>
          <a:p>
            <a:pPr lvl="0">
              <a:buNone/>
            </a:pPr>
            <a:endParaRPr lang="es-ES" dirty="0" smtClean="0"/>
          </a:p>
          <a:p>
            <a:pPr lvl="0"/>
            <a:r>
              <a:rPr lang="es-ES" dirty="0" smtClean="0"/>
              <a:t>Test de especificación del modelo y de presencia de </a:t>
            </a:r>
            <a:r>
              <a:rPr lang="es-ES" dirty="0" err="1" smtClean="0"/>
              <a:t>heterocedasticidad</a:t>
            </a:r>
            <a:r>
              <a:rPr lang="es-ES" dirty="0" smtClean="0"/>
              <a:t>  permitieron descartar dificultades con los modelos estimados.</a:t>
            </a:r>
          </a:p>
          <a:p>
            <a:pPr lvl="0">
              <a:buNone/>
            </a:pPr>
            <a:endParaRPr lang="es-MX" dirty="0" smtClean="0"/>
          </a:p>
          <a:p>
            <a:pPr lvl="0"/>
            <a:r>
              <a:rPr lang="es-ES" dirty="0" smtClean="0"/>
              <a:t>ETAPA II  de la estrategia empírica se obtuvieron resultados consistentes con lo esperado y los factores identificados en las regresiones de precios. La demanda de alquiler se vincula con hogares más jóvenes en el área urbana, y con ingresos por sobre el promedio. Mientras que la demanda de adquisición se vincula positivamente con hogares de la región Sierra, con jefatura de hogar masculina.</a:t>
            </a:r>
          </a:p>
          <a:p>
            <a:pPr lvl="0">
              <a:buNone/>
            </a:pPr>
            <a:endParaRPr lang="es-ES" dirty="0" smtClean="0"/>
          </a:p>
          <a:p>
            <a:pPr lvl="0"/>
            <a:endParaRPr lang="es-MX" dirty="0" smtClean="0"/>
          </a:p>
          <a:p>
            <a:pPr lvl="0"/>
            <a:r>
              <a:rPr lang="es-ES" dirty="0" smtClean="0"/>
              <a:t>Los coeficientes esperados de las variables de “deseabilidad” que sirvieron en la estrategia de estimación como reemplazos para precios de mercado no funcionaron como se esperaba. A pesar de que los modelos con que fueron construidos demostraron solidez, la ausencia de información de oferta afectó su calidad. </a:t>
            </a:r>
          </a:p>
          <a:p>
            <a:pPr lvl="0">
              <a:buNone/>
            </a:pPr>
            <a:endParaRPr lang="es-MX" dirty="0" smtClean="0"/>
          </a:p>
          <a:p>
            <a:r>
              <a:rPr lang="es-ES" dirty="0" smtClean="0"/>
              <a:t>El estudio llena un vacío en la literatura empírica en el país. No existen estudios econométricos previos que intenten estimar la demanda de vivienda en el país. Esta ausencia debe estar vinculada con la falta de líneas de investigación en el área, y las debilidades de los datos. A pesar de esto, el esfuerzo desarrollado en este trabajo permite identificar buena parte de los factores que inciden en la decisión de adquisición de vivienda o alquiler. </a:t>
            </a:r>
            <a:endParaRPr lang="es-MX" dirty="0"/>
          </a:p>
        </p:txBody>
      </p:sp>
      <p:sp>
        <p:nvSpPr>
          <p:cNvPr id="4" name="1 Título"/>
          <p:cNvSpPr>
            <a:spLocks noGrp="1"/>
          </p:cNvSpPr>
          <p:nvPr>
            <p:ph type="title"/>
          </p:nvPr>
        </p:nvSpPr>
        <p:spPr>
          <a:solidFill>
            <a:schemeClr val="accent2">
              <a:lumMod val="75000"/>
            </a:schemeClr>
          </a:solidFill>
        </p:spPr>
        <p:txBody>
          <a:bodyPr>
            <a:normAutofit/>
          </a:bodyPr>
          <a:lstStyle/>
          <a:p>
            <a:r>
              <a:rPr lang="es-EC" dirty="0" smtClean="0">
                <a:solidFill>
                  <a:schemeClr val="bg1"/>
                </a:solidFill>
              </a:rPr>
              <a:t>CONCLUSIONES </a:t>
            </a:r>
            <a:endParaRPr lang="es-EC"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lvl="0"/>
            <a:r>
              <a:rPr lang="es-ES" dirty="0" smtClean="0"/>
              <a:t>Con base en este trabajo sería posible continuar investigando a futuro el impacto de algunas alternativas de política, como subsidios directos a la adquisición de viviendas (ante el positivo efecto del ingreso), como el Bono de Vivienda, incluso  simular diferentes magnitudes del mismo. Estas líneas quedan abiertas a partir de esta investigación para futuros trabajos y se recomienda sean impulsadas en este centro de investigación.</a:t>
            </a:r>
          </a:p>
          <a:p>
            <a:pPr lvl="0"/>
            <a:endParaRPr lang="es-MX" dirty="0" smtClean="0"/>
          </a:p>
          <a:p>
            <a:r>
              <a:rPr lang="es-ES" dirty="0" smtClean="0"/>
              <a:t>Al mismo tiempo, se hace necesaria una revisión en la información estadística disponible para este tipo de estudios, pues como se ha demostrado en la práctica existen vacíos que dificultan los resultados estadísticos.</a:t>
            </a:r>
            <a:endParaRPr lang="es-MX" dirty="0"/>
          </a:p>
        </p:txBody>
      </p:sp>
      <p:sp>
        <p:nvSpPr>
          <p:cNvPr id="5" name="1 Título"/>
          <p:cNvSpPr>
            <a:spLocks noGrp="1"/>
          </p:cNvSpPr>
          <p:nvPr>
            <p:ph type="title"/>
          </p:nvPr>
        </p:nvSpPr>
        <p:spPr>
          <a:solidFill>
            <a:schemeClr val="accent2">
              <a:lumMod val="75000"/>
            </a:schemeClr>
          </a:solidFill>
        </p:spPr>
        <p:txBody>
          <a:bodyPr>
            <a:normAutofit/>
          </a:bodyPr>
          <a:lstStyle/>
          <a:p>
            <a:r>
              <a:rPr lang="es-EC" dirty="0" smtClean="0">
                <a:solidFill>
                  <a:schemeClr val="bg1"/>
                </a:solidFill>
              </a:rPr>
              <a:t>RECOMENDACIONES </a:t>
            </a:r>
            <a:endParaRPr lang="es-EC"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DEMANDA DE VIVIENDA</a:t>
            </a:r>
            <a:endParaRPr lang="es-MX" dirty="0"/>
          </a:p>
        </p:txBody>
      </p:sp>
      <p:sp>
        <p:nvSpPr>
          <p:cNvPr id="3" name="2 Marcador de contenido"/>
          <p:cNvSpPr>
            <a:spLocks noGrp="1"/>
          </p:cNvSpPr>
          <p:nvPr>
            <p:ph idx="1"/>
          </p:nvPr>
        </p:nvSpPr>
        <p:spPr/>
        <p:txBody>
          <a:bodyPr>
            <a:normAutofit/>
          </a:bodyPr>
          <a:lstStyle/>
          <a:p>
            <a:pPr>
              <a:buNone/>
            </a:pPr>
            <a:endParaRPr lang="es-MX" dirty="0" smtClean="0"/>
          </a:p>
          <a:p>
            <a:pPr>
              <a:buNone/>
            </a:pPr>
            <a:endParaRPr lang="es-MX" dirty="0" smtClean="0"/>
          </a:p>
          <a:p>
            <a:pPr>
              <a:buNone/>
            </a:pPr>
            <a:r>
              <a:rPr lang="es-MX" dirty="0" smtClean="0"/>
              <a:t>			GRACIAS POR SU ATENCIÓN</a:t>
            </a:r>
            <a:endParaRPr lang="es-MX" dirty="0"/>
          </a:p>
        </p:txBody>
      </p:sp>
      <p:sp>
        <p:nvSpPr>
          <p:cNvPr id="4" name="1 Título"/>
          <p:cNvSpPr txBox="1">
            <a:spLocks/>
          </p:cNvSpPr>
          <p:nvPr/>
        </p:nvSpPr>
        <p:spPr>
          <a:xfrm>
            <a:off x="609600" y="427038"/>
            <a:ext cx="8229600" cy="1143000"/>
          </a:xfrm>
          <a:prstGeom prst="rect">
            <a:avLst/>
          </a:prstGeom>
          <a:solidFill>
            <a:schemeClr val="accent2">
              <a:lumMod val="75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dirty="0" smtClean="0">
                <a:ln>
                  <a:noFill/>
                </a:ln>
                <a:solidFill>
                  <a:schemeClr val="bg1"/>
                </a:solidFill>
                <a:effectLst/>
                <a:uLnTx/>
                <a:uFillTx/>
                <a:latin typeface="+mj-lt"/>
                <a:ea typeface="+mj-ea"/>
                <a:cs typeface="+mj-cs"/>
              </a:rPr>
              <a:t>VIVIENDA </a:t>
            </a:r>
            <a:endParaRPr kumimoji="0" lang="es-EC"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VIVIENDA</a:t>
            </a:r>
            <a:endParaRPr lang="es-MX" dirty="0"/>
          </a:p>
        </p:txBody>
      </p:sp>
      <p:sp>
        <p:nvSpPr>
          <p:cNvPr id="3" name="2 Marcador de contenido"/>
          <p:cNvSpPr>
            <a:spLocks noGrp="1"/>
          </p:cNvSpPr>
          <p:nvPr>
            <p:ph idx="1"/>
          </p:nvPr>
        </p:nvSpPr>
        <p:spPr/>
        <p:txBody>
          <a:bodyPr>
            <a:normAutofit fontScale="40000" lnSpcReduction="20000"/>
          </a:bodyPr>
          <a:lstStyle/>
          <a:p>
            <a:pPr>
              <a:buNone/>
            </a:pPr>
            <a:endParaRPr lang="es-MX" dirty="0" smtClean="0"/>
          </a:p>
          <a:p>
            <a:pPr algn="just"/>
            <a:r>
              <a:rPr lang="es-ES" dirty="0" smtClean="0"/>
              <a:t>    En los modelos </a:t>
            </a:r>
            <a:r>
              <a:rPr lang="es-ES" dirty="0" err="1" smtClean="0"/>
              <a:t>logit</a:t>
            </a:r>
            <a:r>
              <a:rPr lang="es-ES" dirty="0" smtClean="0"/>
              <a:t> </a:t>
            </a:r>
            <a:r>
              <a:rPr lang="es-ES" dirty="0" err="1" smtClean="0"/>
              <a:t>multinomial</a:t>
            </a:r>
            <a:r>
              <a:rPr lang="es-ES" dirty="0" smtClean="0"/>
              <a:t> los cocientes de probabilidades son independientes del resto de alternativas.  Esta propiedad simplifica el proceso de estimación, pero supone una restricción en la modelación  del comportamiento de los individuos que no parece muy razonable.  </a:t>
            </a:r>
          </a:p>
          <a:p>
            <a:pPr algn="just"/>
            <a:endParaRPr lang="es-ES" dirty="0" smtClean="0"/>
          </a:p>
          <a:p>
            <a:pPr algn="just"/>
            <a:r>
              <a:rPr lang="es-ES" dirty="0" smtClean="0"/>
              <a:t>La propiedad de que </a:t>
            </a:r>
            <a:r>
              <a:rPr lang="es-ES" dirty="0" err="1" smtClean="0"/>
              <a:t>P</a:t>
            </a:r>
            <a:r>
              <a:rPr lang="es-ES" baseline="-25000" dirty="0" err="1" smtClean="0"/>
              <a:t>j</a:t>
            </a:r>
            <a:r>
              <a:rPr lang="es-ES" dirty="0" smtClean="0"/>
              <a:t>/</a:t>
            </a:r>
            <a:r>
              <a:rPr lang="es-ES" dirty="0" err="1" smtClean="0"/>
              <a:t>P</a:t>
            </a:r>
            <a:r>
              <a:rPr lang="es-ES" baseline="-25000" dirty="0" err="1" smtClean="0"/>
              <a:t>k</a:t>
            </a:r>
            <a:r>
              <a:rPr lang="es-ES" dirty="0" smtClean="0"/>
              <a:t> sea independiente del resto de probabilidades</a:t>
            </a:r>
            <a:r>
              <a:rPr lang="es-ES" baseline="-25000" dirty="0" smtClean="0"/>
              <a:t>, </a:t>
            </a:r>
            <a:r>
              <a:rPr lang="es-ES" dirty="0" smtClean="0"/>
              <a:t>que se satisface en el modelo </a:t>
            </a:r>
            <a:r>
              <a:rPr lang="es-ES" dirty="0" err="1" smtClean="0"/>
              <a:t>logit</a:t>
            </a:r>
            <a:r>
              <a:rPr lang="es-ES" dirty="0" smtClean="0"/>
              <a:t>, recibe el nombre de independencia de alternativas irrelevantes. </a:t>
            </a:r>
          </a:p>
          <a:p>
            <a:pPr algn="just"/>
            <a:endParaRPr lang="es-MX" dirty="0" smtClean="0"/>
          </a:p>
          <a:p>
            <a:pPr algn="just"/>
            <a:r>
              <a:rPr lang="es-ES" dirty="0" smtClean="0"/>
              <a:t>    La hipótesis de independencia es consecuencia de la hipótesis inicial de que las perturbaciones son independientes y </a:t>
            </a:r>
            <a:r>
              <a:rPr lang="es-ES" dirty="0" err="1" smtClean="0"/>
              <a:t>homocedásticas</a:t>
            </a:r>
            <a:r>
              <a:rPr lang="es-ES" dirty="0" smtClean="0"/>
              <a:t>.  </a:t>
            </a:r>
          </a:p>
          <a:p>
            <a:endParaRPr lang="es-ES" dirty="0" smtClean="0"/>
          </a:p>
          <a:p>
            <a:pPr algn="just"/>
            <a:r>
              <a:rPr lang="es-ES" dirty="0" err="1" smtClean="0"/>
              <a:t>Hausman</a:t>
            </a:r>
            <a:r>
              <a:rPr lang="es-ES" dirty="0" smtClean="0"/>
              <a:t> y </a:t>
            </a:r>
            <a:r>
              <a:rPr lang="es-ES" dirty="0" err="1" smtClean="0"/>
              <a:t>McFadden</a:t>
            </a:r>
            <a:r>
              <a:rPr lang="es-ES" dirty="0" smtClean="0"/>
              <a:t> (1984) indican que si un subconjunto del conjunto de alternativas posibles es verdaderamente irrelevante, omitirlo por completo del modelo no conllevará cambios sistemáticos en los estimadores de los parámetros.  </a:t>
            </a:r>
          </a:p>
          <a:p>
            <a:pPr algn="just"/>
            <a:r>
              <a:rPr lang="es-ES" dirty="0" smtClean="0"/>
              <a:t>La exclusión de estas alternativas originaría ineficiencia pero no inconsistencia.  Pero si los cocientes de probabilidades restantes no son en realidad  independientes de estas alternativas, los estimadores de los parámetros que se obtienen cuando se eliminan estas alternativas serán inconsistentes.  </a:t>
            </a:r>
          </a:p>
          <a:p>
            <a:pPr algn="just"/>
            <a:endParaRPr lang="es-ES" dirty="0" smtClean="0"/>
          </a:p>
          <a:p>
            <a:pPr algn="just"/>
            <a:r>
              <a:rPr lang="es-ES" dirty="0" smtClean="0"/>
              <a:t>El estadístico de contraste es </a:t>
            </a:r>
            <a:endParaRPr lang="es-MX" dirty="0" smtClean="0"/>
          </a:p>
          <a:p>
            <a:pPr algn="just"/>
            <a:r>
              <a:rPr lang="es-ES" dirty="0" smtClean="0"/>
              <a:t>    Donde s significa el estimador obtenido con el conjunto restringido, ƒ indica el estimador obtenido con el conjunto de todas las alternativas posibles, y son estimadores respectivos de las matrices de covarianzas asintóticas.  La distribución asintótica del estadístico es </a:t>
            </a:r>
            <a:r>
              <a:rPr lang="es-ES" dirty="0" err="1" smtClean="0"/>
              <a:t>chi</a:t>
            </a:r>
            <a:r>
              <a:rPr lang="es-ES" dirty="0" smtClean="0"/>
              <a:t>-cuadrado con K grados de libertad.</a:t>
            </a:r>
            <a:r>
              <a:rPr lang="es-ES" b="1" dirty="0" smtClean="0"/>
              <a:t> </a:t>
            </a:r>
            <a:endParaRPr lang="es-MX" dirty="0" smtClean="0"/>
          </a:p>
          <a:p>
            <a:pPr>
              <a:buNone/>
            </a:pPr>
            <a:endParaRPr lang="es-MX" dirty="0"/>
          </a:p>
        </p:txBody>
      </p:sp>
      <p:sp>
        <p:nvSpPr>
          <p:cNvPr id="5" name="1 Título"/>
          <p:cNvSpPr txBox="1">
            <a:spLocks/>
          </p:cNvSpPr>
          <p:nvPr/>
        </p:nvSpPr>
        <p:spPr>
          <a:xfrm>
            <a:off x="609600" y="427038"/>
            <a:ext cx="8229600" cy="1143000"/>
          </a:xfrm>
          <a:prstGeom prst="rect">
            <a:avLst/>
          </a:prstGeom>
          <a:solidFill>
            <a:schemeClr val="accent2">
              <a:lumMod val="75000"/>
            </a:schemeClr>
          </a:solidFill>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dirty="0" smtClean="0">
                <a:ln>
                  <a:noFill/>
                </a:ln>
                <a:solidFill>
                  <a:schemeClr val="bg1"/>
                </a:solidFill>
                <a:effectLst/>
                <a:uLnTx/>
                <a:uFillTx/>
                <a:latin typeface="+mj-lt"/>
                <a:ea typeface="+mj-ea"/>
                <a:cs typeface="+mj-cs"/>
              </a:rPr>
              <a:t>INDEPENDENCIA DE ALTERNATIVAS IRRELEVANTES </a:t>
            </a:r>
            <a:endParaRPr kumimoji="0" lang="es-EC"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VIVIENDA</a:t>
            </a:r>
            <a:endParaRPr lang="es-MX" dirty="0"/>
          </a:p>
        </p:txBody>
      </p:sp>
      <p:sp>
        <p:nvSpPr>
          <p:cNvPr id="3" name="2 Marcador de contenido"/>
          <p:cNvSpPr>
            <a:spLocks noGrp="1"/>
          </p:cNvSpPr>
          <p:nvPr>
            <p:ph idx="1"/>
          </p:nvPr>
        </p:nvSpPr>
        <p:spPr/>
        <p:txBody>
          <a:bodyPr>
            <a:normAutofit fontScale="47500" lnSpcReduction="20000"/>
          </a:bodyPr>
          <a:lstStyle/>
          <a:p>
            <a:pPr>
              <a:buNone/>
            </a:pPr>
            <a:r>
              <a:rPr lang="de-DE" dirty="0" smtClean="0"/>
              <a:t>  </a:t>
            </a:r>
            <a:r>
              <a:rPr lang="es-ES" dirty="0" smtClean="0"/>
              <a:t> </a:t>
            </a:r>
            <a:endParaRPr lang="es-ES" dirty="0" smtClean="0"/>
          </a:p>
          <a:p>
            <a:r>
              <a:rPr lang="es-ES" dirty="0" smtClean="0"/>
              <a:t>Antes de continuar, hemos de eliminar una indeterminación que presenta el modelo.  Si definimos ß</a:t>
            </a:r>
            <a:r>
              <a:rPr lang="es-ES" baseline="30000" dirty="0" smtClean="0"/>
              <a:t>*</a:t>
            </a:r>
            <a:r>
              <a:rPr lang="es-ES" baseline="-25000" dirty="0" smtClean="0"/>
              <a:t>j</a:t>
            </a:r>
            <a:r>
              <a:rPr lang="es-ES" dirty="0" smtClean="0"/>
              <a:t> = ß </a:t>
            </a:r>
            <a:r>
              <a:rPr lang="es-ES" baseline="-25000" dirty="0" smtClean="0"/>
              <a:t>j </a:t>
            </a:r>
            <a:r>
              <a:rPr lang="es-ES" dirty="0" smtClean="0"/>
              <a:t>+ q para cualquier vector q, se obtienen exactamente las misma probabilidades, puesto que todos los términos a los que q afecta se cancelan.  Para resolver este problema, podemos normalizar el modelo tomando </a:t>
            </a:r>
            <a:r>
              <a:rPr lang="es-ES" dirty="0" err="1" smtClean="0"/>
              <a:t>ß</a:t>
            </a:r>
            <a:r>
              <a:rPr lang="es-ES" baseline="-25000" dirty="0" err="1" smtClean="0"/>
              <a:t>o</a:t>
            </a:r>
            <a:r>
              <a:rPr lang="es-ES" dirty="0" smtClean="0"/>
              <a:t> = 0. </a:t>
            </a:r>
            <a:endParaRPr lang="es-MX" dirty="0" smtClean="0"/>
          </a:p>
          <a:p>
            <a:pPr>
              <a:buNone/>
            </a:pPr>
            <a:r>
              <a:rPr lang="es-ES" dirty="0" smtClean="0"/>
              <a:t>	Por tanto las probabilidades resultantes son:</a:t>
            </a:r>
            <a:endParaRPr lang="es-MX" dirty="0" smtClean="0"/>
          </a:p>
          <a:p>
            <a:r>
              <a:rPr lang="de-DE" dirty="0" smtClean="0"/>
              <a:t>    Si hacemos J=1 obtenemos la formulación del modelo binomial estudiando en la sección 19.4.  Con esta formulación, los J logaritmos de los cocientes de probabilidades que se obtienen son</a:t>
            </a:r>
          </a:p>
          <a:p>
            <a:pPr>
              <a:buNone/>
            </a:pPr>
            <a:r>
              <a:rPr lang="es-ES" dirty="0" smtClean="0"/>
              <a:t>  </a:t>
            </a:r>
            <a:endParaRPr lang="es-MX" dirty="0" smtClean="0"/>
          </a:p>
          <a:p>
            <a:r>
              <a:rPr lang="es-ES" dirty="0" smtClean="0"/>
              <a:t>    El cociente de probabilidades </a:t>
            </a:r>
            <a:r>
              <a:rPr lang="es-ES" dirty="0" err="1" smtClean="0"/>
              <a:t>P</a:t>
            </a:r>
            <a:r>
              <a:rPr lang="es-ES" baseline="-25000" dirty="0" err="1" smtClean="0"/>
              <a:t>j</a:t>
            </a:r>
            <a:r>
              <a:rPr lang="es-ES" baseline="-25000" dirty="0" smtClean="0"/>
              <a:t> </a:t>
            </a:r>
            <a:r>
              <a:rPr lang="es-ES" dirty="0" smtClean="0"/>
              <a:t>/ </a:t>
            </a:r>
            <a:r>
              <a:rPr lang="es-ES" dirty="0" err="1" smtClean="0"/>
              <a:t>P</a:t>
            </a:r>
            <a:r>
              <a:rPr lang="es-ES" baseline="-25000" dirty="0" err="1" smtClean="0"/>
              <a:t>k</a:t>
            </a:r>
            <a:r>
              <a:rPr lang="es-ES" dirty="0" smtClean="0"/>
              <a:t> no depende del resto de alternativas, lo que en última instancia es consecuencia de suponer que los errores del modelo original son independientes.  Este resultado es de gran utilidad a la hora de estimar el modelo; pero no resulta tan atrayente si tenemos en cuenta lo que quiere decir desde el punto de vista del comportamiento individual.  La estimación del  modelo </a:t>
            </a:r>
            <a:r>
              <a:rPr lang="es-ES" dirty="0" err="1" smtClean="0"/>
              <a:t>logit</a:t>
            </a:r>
            <a:r>
              <a:rPr lang="es-ES" dirty="0" smtClean="0"/>
              <a:t> </a:t>
            </a:r>
            <a:r>
              <a:rPr lang="es-ES" dirty="0" err="1" smtClean="0"/>
              <a:t>multinomial</a:t>
            </a:r>
            <a:r>
              <a:rPr lang="es-ES" dirty="0" smtClean="0"/>
              <a:t> es inmediata. </a:t>
            </a:r>
          </a:p>
          <a:p>
            <a:pPr>
              <a:buNone/>
            </a:pPr>
            <a:r>
              <a:rPr lang="es-ES" dirty="0" smtClean="0"/>
              <a:t> </a:t>
            </a:r>
            <a:endParaRPr lang="es-MX" dirty="0" smtClean="0"/>
          </a:p>
          <a:p>
            <a:r>
              <a:rPr lang="es-ES" dirty="0" smtClean="0"/>
              <a:t>    Con el método de Newton generalmente se encuentra una solución rápidamente, salvo con conjuntos de datos muy específicos.  La verosimilitud logarítmica puede derivarse definiendo, para cada individuo y para cada una de las J + 1 alternativas posibles, </a:t>
            </a:r>
            <a:r>
              <a:rPr lang="es-ES" dirty="0" err="1" smtClean="0"/>
              <a:t>d</a:t>
            </a:r>
            <a:r>
              <a:rPr lang="es-ES" baseline="-25000" dirty="0" err="1" smtClean="0"/>
              <a:t>ij</a:t>
            </a:r>
            <a:r>
              <a:rPr lang="es-ES" baseline="-25000" dirty="0" smtClean="0"/>
              <a:t> </a:t>
            </a:r>
            <a:r>
              <a:rPr lang="es-ES" dirty="0" smtClean="0"/>
              <a:t>= 1 si el individuo i escoge la alternativa j, y 0 en caso contrario.</a:t>
            </a:r>
            <a:r>
              <a:rPr lang="es-MX" dirty="0" smtClean="0"/>
              <a:t> </a:t>
            </a:r>
            <a:r>
              <a:rPr lang="de-DE" dirty="0" smtClean="0"/>
              <a:t> </a:t>
            </a:r>
            <a:endParaRPr lang="es-MX" dirty="0" smtClean="0"/>
          </a:p>
          <a:p>
            <a:endParaRPr lang="es-MX" dirty="0"/>
          </a:p>
        </p:txBody>
      </p:sp>
      <p:sp>
        <p:nvSpPr>
          <p:cNvPr id="4" name="1 Título"/>
          <p:cNvSpPr txBox="1">
            <a:spLocks/>
          </p:cNvSpPr>
          <p:nvPr/>
        </p:nvSpPr>
        <p:spPr>
          <a:xfrm>
            <a:off x="609600" y="427038"/>
            <a:ext cx="8229600" cy="1143000"/>
          </a:xfrm>
          <a:prstGeom prst="rect">
            <a:avLst/>
          </a:prstGeom>
          <a:solidFill>
            <a:schemeClr val="accent2">
              <a:lumMod val="75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dirty="0" smtClean="0">
                <a:ln>
                  <a:noFill/>
                </a:ln>
                <a:solidFill>
                  <a:schemeClr val="bg1"/>
                </a:solidFill>
                <a:effectLst/>
                <a:uLnTx/>
                <a:uFillTx/>
                <a:latin typeface="+mj-lt"/>
                <a:ea typeface="+mj-ea"/>
                <a:cs typeface="+mj-cs"/>
              </a:rPr>
              <a:t>MODELO</a:t>
            </a:r>
            <a:r>
              <a:rPr kumimoji="0" lang="es-EC" sz="4400" b="0" i="0" u="none" strike="noStrike" kern="1200" cap="none" spc="0" normalizeH="0" noProof="0" dirty="0" smtClean="0">
                <a:ln>
                  <a:noFill/>
                </a:ln>
                <a:solidFill>
                  <a:schemeClr val="bg1"/>
                </a:solidFill>
                <a:effectLst/>
                <a:uLnTx/>
                <a:uFillTx/>
                <a:latin typeface="+mj-lt"/>
                <a:ea typeface="+mj-ea"/>
                <a:cs typeface="+mj-cs"/>
              </a:rPr>
              <a:t> </a:t>
            </a:r>
            <a:r>
              <a:rPr kumimoji="0" lang="es-EC" sz="4400" b="0" i="0" u="none" strike="noStrike" kern="1200" cap="none" spc="0" normalizeH="0" baseline="0" noProof="0" dirty="0" smtClean="0">
                <a:ln>
                  <a:noFill/>
                </a:ln>
                <a:solidFill>
                  <a:schemeClr val="bg1"/>
                </a:solidFill>
                <a:effectLst/>
                <a:uLnTx/>
                <a:uFillTx/>
                <a:latin typeface="+mj-lt"/>
                <a:ea typeface="+mj-ea"/>
                <a:cs typeface="+mj-cs"/>
              </a:rPr>
              <a:t>LOGIT MULTINOMIAL </a:t>
            </a:r>
            <a:endParaRPr kumimoji="0" lang="es-EC"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VIVIENDA</a:t>
            </a:r>
            <a:endParaRPr lang="es-MX" dirty="0"/>
          </a:p>
        </p:txBody>
      </p:sp>
      <p:sp>
        <p:nvSpPr>
          <p:cNvPr id="4" name="1 Título"/>
          <p:cNvSpPr txBox="1">
            <a:spLocks/>
          </p:cNvSpPr>
          <p:nvPr/>
        </p:nvSpPr>
        <p:spPr>
          <a:xfrm>
            <a:off x="609600" y="427038"/>
            <a:ext cx="8229600" cy="1143000"/>
          </a:xfrm>
          <a:prstGeom prst="rect">
            <a:avLst/>
          </a:prstGeom>
          <a:solidFill>
            <a:schemeClr val="tx2">
              <a:lumMod val="20000"/>
              <a:lumOff val="8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dirty="0" smtClean="0">
                <a:ln>
                  <a:noFill/>
                </a:ln>
                <a:solidFill>
                  <a:schemeClr val="bg1"/>
                </a:solidFill>
                <a:effectLst/>
                <a:uLnTx/>
                <a:uFillTx/>
                <a:latin typeface="+mj-lt"/>
                <a:ea typeface="+mj-ea"/>
                <a:cs typeface="+mj-cs"/>
              </a:rPr>
              <a:t>MODELOS APLICADOS</a:t>
            </a:r>
            <a:endParaRPr kumimoji="0" lang="es-EC" sz="44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9" name="8 Diagrama"/>
          <p:cNvGraphicFramePr/>
          <p:nvPr/>
        </p:nvGraphicFramePr>
        <p:xfrm>
          <a:off x="642910" y="1643050"/>
          <a:ext cx="8143932"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VIVIENDA</a:t>
            </a:r>
            <a:endParaRPr lang="es-MX" dirty="0"/>
          </a:p>
        </p:txBody>
      </p:sp>
      <p:sp>
        <p:nvSpPr>
          <p:cNvPr id="3" name="2 Marcador de contenido"/>
          <p:cNvSpPr>
            <a:spLocks noGrp="1"/>
          </p:cNvSpPr>
          <p:nvPr>
            <p:ph idx="1"/>
          </p:nvPr>
        </p:nvSpPr>
        <p:spPr/>
        <p:txBody>
          <a:bodyPr>
            <a:normAutofit fontScale="47500" lnSpcReduction="20000"/>
          </a:bodyPr>
          <a:lstStyle/>
          <a:p>
            <a:pPr>
              <a:buNone/>
            </a:pPr>
            <a:endParaRPr lang="es-MX" dirty="0" smtClean="0"/>
          </a:p>
          <a:p>
            <a:pPr algn="just"/>
            <a:r>
              <a:rPr lang="es-MX" i="1" dirty="0" smtClean="0"/>
              <a:t>Analizar </a:t>
            </a:r>
            <a:r>
              <a:rPr lang="es-MX" i="1" dirty="0" smtClean="0"/>
              <a:t>los factores determinantes de la probabilidad de que un agente económico individual elija un curso de acción dentro de un conjunto, generalmente finito, de opciones posibles. </a:t>
            </a:r>
          </a:p>
          <a:p>
            <a:pPr algn="just"/>
            <a:endParaRPr lang="es-MX" i="1" dirty="0" smtClean="0"/>
          </a:p>
          <a:p>
            <a:pPr algn="just"/>
            <a:r>
              <a:rPr lang="es-MX" i="1" dirty="0" smtClean="0"/>
              <a:t>Si el objeto del análisis son las preferencias o utilidades individuales de los agentes económicos, puestas de manifiesto en una elección concreta, la variable explicada suele poseer naturaleza cualitativa y, a la hora de caracterizar el comportamiento probabilístico del atributo, resulta útil predecir la probabilidad asignada a cada una de las modalidades del mismo como función de aquellas características que, </a:t>
            </a:r>
            <a:r>
              <a:rPr lang="es-MX" i="1" dirty="0" err="1" smtClean="0"/>
              <a:t>apriori</a:t>
            </a:r>
            <a:r>
              <a:rPr lang="es-MX" i="1" dirty="0" smtClean="0"/>
              <a:t>, explican la decisión del individuo.</a:t>
            </a:r>
          </a:p>
          <a:p>
            <a:pPr algn="just">
              <a:buNone/>
            </a:pPr>
            <a:endParaRPr lang="es-MX" dirty="0" smtClean="0"/>
          </a:p>
          <a:p>
            <a:pPr>
              <a:buNone/>
            </a:pPr>
            <a:endParaRPr lang="es-MX" dirty="0" smtClean="0"/>
          </a:p>
          <a:p>
            <a:pPr algn="just"/>
            <a:r>
              <a:rPr lang="de-DE" dirty="0" smtClean="0"/>
              <a:t>    </a:t>
            </a:r>
            <a:r>
              <a:rPr lang="de-DE" i="1" dirty="0" smtClean="0"/>
              <a:t>En todos los modelos de elección discreta o tambien llamados modelos  de respuesta cualitativa </a:t>
            </a:r>
            <a:r>
              <a:rPr lang="de-DE" i="1" dirty="0" smtClean="0"/>
              <a:t>(</a:t>
            </a:r>
            <a:r>
              <a:rPr lang="de-DE" i="1" dirty="0" smtClean="0"/>
              <a:t>RC) </a:t>
            </a:r>
            <a:endParaRPr lang="de-DE" i="1" dirty="0" smtClean="0"/>
          </a:p>
          <a:p>
            <a:pPr algn="just"/>
            <a:endParaRPr lang="de-DE" i="1" dirty="0" smtClean="0"/>
          </a:p>
          <a:p>
            <a:pPr algn="just"/>
            <a:r>
              <a:rPr lang="de-DE" i="1" dirty="0" smtClean="0"/>
              <a:t>Al igual que en cualquier regresión se enlaza </a:t>
            </a:r>
            <a:r>
              <a:rPr lang="de-DE" i="1" dirty="0" smtClean="0"/>
              <a:t>la </a:t>
            </a:r>
            <a:r>
              <a:rPr lang="de-DE" i="1" dirty="0" smtClean="0"/>
              <a:t>decisión o resultado con un conjunto de </a:t>
            </a:r>
            <a:r>
              <a:rPr lang="de-DE" i="1" dirty="0" smtClean="0"/>
              <a:t>factores la diferencia se hace porque el anál</a:t>
            </a:r>
            <a:r>
              <a:rPr lang="de-DE" i="1" dirty="0" smtClean="0"/>
              <a:t>isis se lo hace dentro del marco </a:t>
            </a:r>
            <a:r>
              <a:rPr lang="de-DE" i="1" dirty="0" smtClean="0"/>
              <a:t>general </a:t>
            </a:r>
            <a:r>
              <a:rPr lang="de-DE" i="1" dirty="0" smtClean="0"/>
              <a:t>de los modelos de probabilidad:</a:t>
            </a:r>
          </a:p>
          <a:p>
            <a:pPr>
              <a:buNone/>
            </a:pPr>
            <a:endParaRPr lang="es-MX" dirty="0" smtClean="0"/>
          </a:p>
          <a:p>
            <a:pPr algn="ctr"/>
            <a:r>
              <a:rPr lang="de-DE" b="1" i="1" dirty="0" smtClean="0"/>
              <a:t>Prob (ocurre suceso j) =</a:t>
            </a:r>
            <a:r>
              <a:rPr lang="de-DE" i="1" dirty="0" smtClean="0"/>
              <a:t> Prob (Y=j) = F[efectos relevantes: parámetros]</a:t>
            </a:r>
            <a:endParaRPr lang="es-MX" dirty="0" smtClean="0"/>
          </a:p>
        </p:txBody>
      </p:sp>
      <p:sp>
        <p:nvSpPr>
          <p:cNvPr id="4" name="1 Título"/>
          <p:cNvSpPr txBox="1">
            <a:spLocks/>
          </p:cNvSpPr>
          <p:nvPr/>
        </p:nvSpPr>
        <p:spPr>
          <a:xfrm>
            <a:off x="609600" y="427038"/>
            <a:ext cx="8229600" cy="1143000"/>
          </a:xfrm>
          <a:prstGeom prst="rect">
            <a:avLst/>
          </a:prstGeom>
          <a:solidFill>
            <a:schemeClr val="accent2">
              <a:lumMod val="75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dirty="0" smtClean="0">
                <a:ln>
                  <a:noFill/>
                </a:ln>
                <a:solidFill>
                  <a:schemeClr val="bg1"/>
                </a:solidFill>
                <a:effectLst/>
                <a:uLnTx/>
                <a:uFillTx/>
                <a:latin typeface="+mj-lt"/>
                <a:ea typeface="+mj-ea"/>
                <a:cs typeface="+mj-cs"/>
              </a:rPr>
              <a:t>MODELOS DE ELECCIÓN</a:t>
            </a:r>
            <a:r>
              <a:rPr kumimoji="0" lang="es-EC" sz="4400" b="0" i="0" u="none" strike="noStrike" kern="1200" cap="none" spc="0" normalizeH="0" noProof="0" dirty="0" smtClean="0">
                <a:ln>
                  <a:noFill/>
                </a:ln>
                <a:solidFill>
                  <a:schemeClr val="bg1"/>
                </a:solidFill>
                <a:effectLst/>
                <a:uLnTx/>
                <a:uFillTx/>
                <a:latin typeface="+mj-lt"/>
                <a:ea typeface="+mj-ea"/>
                <a:cs typeface="+mj-cs"/>
              </a:rPr>
              <a:t> DISCRETA </a:t>
            </a:r>
            <a:endParaRPr kumimoji="0" lang="es-EC"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857224" y="1571613"/>
          <a:ext cx="7429552" cy="5106634"/>
        </p:xfrm>
        <a:graphic>
          <a:graphicData uri="http://schemas.openxmlformats.org/drawingml/2006/table">
            <a:tbl>
              <a:tblPr/>
              <a:tblGrid>
                <a:gridCol w="1499451"/>
                <a:gridCol w="1421923"/>
                <a:gridCol w="1421923"/>
                <a:gridCol w="1480846"/>
                <a:gridCol w="124563"/>
                <a:gridCol w="1480846"/>
              </a:tblGrid>
              <a:tr h="183000">
                <a:tc rowSpan="2">
                  <a:txBody>
                    <a:bodyPr/>
                    <a:lstStyle/>
                    <a:p>
                      <a:pPr algn="ctr">
                        <a:lnSpc>
                          <a:spcPct val="150000"/>
                        </a:lnSpc>
                        <a:spcAft>
                          <a:spcPts val="1000"/>
                        </a:spcAft>
                      </a:pPr>
                      <a:r>
                        <a:rPr lang="es-ES" sz="700" b="1" dirty="0">
                          <a:latin typeface="Arial"/>
                          <a:ea typeface="Calibri"/>
                          <a:cs typeface="Times New Roman"/>
                        </a:rPr>
                        <a:t>No.</a:t>
                      </a:r>
                      <a:endParaRPr lang="es-MX" sz="900" dirty="0">
                        <a:latin typeface="Calibri"/>
                        <a:ea typeface="Calibri"/>
                        <a:cs typeface="Times New Roman"/>
                      </a:endParaRPr>
                    </a:p>
                    <a:p>
                      <a:pPr algn="ctr">
                        <a:lnSpc>
                          <a:spcPct val="150000"/>
                        </a:lnSpc>
                        <a:spcAft>
                          <a:spcPts val="1000"/>
                        </a:spcAft>
                      </a:pPr>
                      <a:r>
                        <a:rPr lang="es-ES" sz="700" b="1" dirty="0">
                          <a:latin typeface="Arial"/>
                          <a:ea typeface="Calibri"/>
                          <a:cs typeface="Times New Roman"/>
                        </a:rPr>
                        <a:t>de alternativas</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rowSpan="2">
                  <a:txBody>
                    <a:bodyPr/>
                    <a:lstStyle/>
                    <a:p>
                      <a:pPr algn="ctr">
                        <a:lnSpc>
                          <a:spcPct val="150000"/>
                        </a:lnSpc>
                        <a:spcAft>
                          <a:spcPts val="1000"/>
                        </a:spcAft>
                      </a:pPr>
                      <a:endParaRPr lang="es-MX" sz="900" dirty="0">
                        <a:latin typeface="Calibri"/>
                        <a:ea typeface="Calibri"/>
                        <a:cs typeface="Times New Roman"/>
                      </a:endParaRPr>
                    </a:p>
                    <a:p>
                      <a:pPr algn="ctr">
                        <a:lnSpc>
                          <a:spcPct val="150000"/>
                        </a:lnSpc>
                        <a:spcAft>
                          <a:spcPts val="1000"/>
                        </a:spcAft>
                      </a:pPr>
                      <a:r>
                        <a:rPr lang="es-ES" sz="700" b="1" dirty="0">
                          <a:latin typeface="Arial"/>
                          <a:ea typeface="Calibri"/>
                          <a:cs typeface="Times New Roman"/>
                        </a:rPr>
                        <a:t>Tipo de alternativas</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rowSpan="2">
                  <a:txBody>
                    <a:bodyPr/>
                    <a:lstStyle/>
                    <a:p>
                      <a:pPr algn="ctr">
                        <a:lnSpc>
                          <a:spcPct val="150000"/>
                        </a:lnSpc>
                        <a:spcAft>
                          <a:spcPts val="1000"/>
                        </a:spcAft>
                      </a:pPr>
                      <a:endParaRPr lang="es-MX" sz="900" dirty="0">
                        <a:latin typeface="Calibri"/>
                        <a:ea typeface="Calibri"/>
                        <a:cs typeface="Times New Roman"/>
                      </a:endParaRPr>
                    </a:p>
                    <a:p>
                      <a:pPr algn="ctr">
                        <a:lnSpc>
                          <a:spcPct val="150000"/>
                        </a:lnSpc>
                        <a:spcAft>
                          <a:spcPts val="1000"/>
                        </a:spcAft>
                      </a:pPr>
                      <a:r>
                        <a:rPr lang="es-ES" sz="700" b="1" dirty="0">
                          <a:latin typeface="Arial"/>
                          <a:ea typeface="Calibri"/>
                          <a:cs typeface="Times New Roman"/>
                        </a:rPr>
                        <a:t>Tipo de función</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gridSpan="3">
                  <a:txBody>
                    <a:bodyPr/>
                    <a:lstStyle/>
                    <a:p>
                      <a:pPr algn="ctr">
                        <a:lnSpc>
                          <a:spcPct val="150000"/>
                        </a:lnSpc>
                        <a:spcAft>
                          <a:spcPts val="1000"/>
                        </a:spcAft>
                      </a:pPr>
                      <a:r>
                        <a:rPr lang="es-ES" sz="700" b="1">
                          <a:latin typeface="Arial"/>
                          <a:ea typeface="Calibri"/>
                          <a:cs typeface="Times New Roman"/>
                        </a:rPr>
                        <a:t>El regresor se refiere a:</a:t>
                      </a:r>
                      <a:endParaRPr lang="es-MX" sz="90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hMerge="1">
                  <a:txBody>
                    <a:bodyPr/>
                    <a:lstStyle/>
                    <a:p>
                      <a:endParaRPr lang="es-MX"/>
                    </a:p>
                  </a:txBody>
                  <a:tcPr/>
                </a:tc>
                <a:tc hMerge="1">
                  <a:txBody>
                    <a:bodyPr/>
                    <a:lstStyle/>
                    <a:p>
                      <a:endParaRPr lang="es-MX"/>
                    </a:p>
                  </a:txBody>
                  <a:tcPr/>
                </a:tc>
              </a:tr>
              <a:tr h="491081">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a:lnSpc>
                          <a:spcPct val="150000"/>
                        </a:lnSpc>
                        <a:spcAft>
                          <a:spcPts val="1000"/>
                        </a:spcAft>
                      </a:pPr>
                      <a:r>
                        <a:rPr lang="es-ES" sz="700" b="1" dirty="0">
                          <a:latin typeface="Arial"/>
                          <a:ea typeface="Calibri"/>
                          <a:cs typeface="Times New Roman"/>
                        </a:rPr>
                        <a:t>Características</a:t>
                      </a:r>
                      <a:endParaRPr lang="es-MX" sz="900" dirty="0">
                        <a:latin typeface="Calibri"/>
                        <a:ea typeface="Calibri"/>
                        <a:cs typeface="Times New Roman"/>
                      </a:endParaRPr>
                    </a:p>
                    <a:p>
                      <a:pPr algn="ctr">
                        <a:lnSpc>
                          <a:spcPct val="150000"/>
                        </a:lnSpc>
                        <a:spcAft>
                          <a:spcPts val="1000"/>
                        </a:spcAft>
                      </a:pPr>
                      <a:r>
                        <a:rPr lang="es-ES" sz="700" b="1" dirty="0">
                          <a:latin typeface="Arial"/>
                          <a:ea typeface="Calibri"/>
                          <a:cs typeface="Times New Roman"/>
                        </a:rPr>
                        <a:t>(de los individuos)</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gridSpan="2">
                  <a:txBody>
                    <a:bodyPr/>
                    <a:lstStyle/>
                    <a:p>
                      <a:pPr algn="ctr">
                        <a:lnSpc>
                          <a:spcPct val="150000"/>
                        </a:lnSpc>
                        <a:spcAft>
                          <a:spcPts val="1000"/>
                        </a:spcAft>
                      </a:pPr>
                      <a:r>
                        <a:rPr lang="es-ES" sz="700" b="1" dirty="0">
                          <a:latin typeface="Arial"/>
                          <a:ea typeface="Calibri"/>
                          <a:cs typeface="Times New Roman"/>
                        </a:rPr>
                        <a:t>Atributos</a:t>
                      </a:r>
                      <a:endParaRPr lang="es-MX" sz="900" dirty="0">
                        <a:latin typeface="Calibri"/>
                        <a:ea typeface="Calibri"/>
                        <a:cs typeface="Times New Roman"/>
                      </a:endParaRPr>
                    </a:p>
                    <a:p>
                      <a:pPr algn="ctr">
                        <a:lnSpc>
                          <a:spcPct val="150000"/>
                        </a:lnSpc>
                        <a:spcAft>
                          <a:spcPts val="1000"/>
                        </a:spcAft>
                      </a:pPr>
                      <a:r>
                        <a:rPr lang="es-ES" sz="700" b="1" dirty="0">
                          <a:latin typeface="Arial"/>
                          <a:ea typeface="Calibri"/>
                          <a:cs typeface="Times New Roman"/>
                        </a:rPr>
                        <a:t>(de las alternativas)</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hMerge="1">
                  <a:txBody>
                    <a:bodyPr/>
                    <a:lstStyle/>
                    <a:p>
                      <a:endParaRPr lang="es-MX"/>
                    </a:p>
                  </a:txBody>
                  <a:tcPr/>
                </a:tc>
              </a:tr>
              <a:tr h="269633">
                <a:tc rowSpan="3">
                  <a:txBody>
                    <a:bodyPr/>
                    <a:lstStyle/>
                    <a:p>
                      <a:pPr algn="just">
                        <a:lnSpc>
                          <a:spcPct val="150000"/>
                        </a:lnSpc>
                        <a:spcAft>
                          <a:spcPts val="1000"/>
                        </a:spcAft>
                      </a:pPr>
                      <a:r>
                        <a:rPr lang="es-ES" sz="700" b="1" dirty="0">
                          <a:latin typeface="Arial"/>
                          <a:ea typeface="Calibri"/>
                          <a:cs typeface="Times New Roman"/>
                        </a:rPr>
                        <a:t>Modelos de respuesta dicotómica </a:t>
                      </a:r>
                      <a:endParaRPr lang="es-MX" sz="900" dirty="0">
                        <a:latin typeface="Calibri"/>
                        <a:ea typeface="Calibri"/>
                        <a:cs typeface="Times New Roman"/>
                      </a:endParaRPr>
                    </a:p>
                    <a:p>
                      <a:pPr algn="ctr">
                        <a:lnSpc>
                          <a:spcPct val="150000"/>
                        </a:lnSpc>
                        <a:spcAft>
                          <a:spcPts val="1000"/>
                        </a:spcAft>
                      </a:pPr>
                      <a:r>
                        <a:rPr lang="es-ES" sz="700" b="1" dirty="0">
                          <a:latin typeface="Arial"/>
                          <a:ea typeface="Calibri"/>
                          <a:cs typeface="Times New Roman"/>
                        </a:rPr>
                        <a:t>(2 alternativas</a:t>
                      </a:r>
                      <a:r>
                        <a:rPr lang="es-ES" sz="700" b="1" dirty="0" smtClean="0">
                          <a:latin typeface="Arial"/>
                          <a:ea typeface="Calibri"/>
                          <a:cs typeface="Times New Roman"/>
                        </a:rPr>
                        <a:t>) </a:t>
                      </a:r>
                    </a:p>
                    <a:p>
                      <a:pPr algn="ctr">
                        <a:lnSpc>
                          <a:spcPct val="150000"/>
                        </a:lnSpc>
                        <a:spcAft>
                          <a:spcPts val="1000"/>
                        </a:spcAft>
                      </a:pPr>
                      <a:r>
                        <a:rPr lang="es-ES" sz="700" b="1" dirty="0" err="1" smtClean="0">
                          <a:latin typeface="Arial"/>
                          <a:ea typeface="Calibri"/>
                          <a:cs typeface="Times New Roman"/>
                        </a:rPr>
                        <a:t>binomial</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just">
                        <a:lnSpc>
                          <a:spcPct val="150000"/>
                        </a:lnSpc>
                        <a:spcAft>
                          <a:spcPts val="1000"/>
                        </a:spcAft>
                      </a:pPr>
                      <a:endParaRPr lang="es-ES" sz="700" dirty="0">
                        <a:latin typeface="Arial"/>
                        <a:ea typeface="Calibri"/>
                        <a:cs typeface="Times New Roman"/>
                      </a:endParaRPr>
                    </a:p>
                    <a:p>
                      <a:pPr algn="just">
                        <a:lnSpc>
                          <a:spcPct val="150000"/>
                        </a:lnSpc>
                        <a:spcAft>
                          <a:spcPts val="1000"/>
                        </a:spcAft>
                      </a:pPr>
                      <a:r>
                        <a:rPr lang="es-ES" sz="700" dirty="0">
                          <a:latin typeface="Arial"/>
                          <a:ea typeface="Calibri"/>
                          <a:cs typeface="Times New Roman"/>
                        </a:rPr>
                        <a:t>Complementarias</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50000"/>
                        </a:lnSpc>
                        <a:spcAft>
                          <a:spcPts val="1000"/>
                        </a:spcAft>
                      </a:pPr>
                      <a:r>
                        <a:rPr lang="es-ES" sz="700" dirty="0">
                          <a:latin typeface="Arial"/>
                          <a:ea typeface="Calibri"/>
                          <a:cs typeface="Times New Roman"/>
                        </a:rPr>
                        <a:t>Lineal</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just">
                        <a:lnSpc>
                          <a:spcPct val="150000"/>
                        </a:lnSpc>
                        <a:spcAft>
                          <a:spcPts val="1000"/>
                        </a:spcAft>
                      </a:pPr>
                      <a:r>
                        <a:rPr lang="es-ES" sz="700" dirty="0">
                          <a:latin typeface="Arial"/>
                          <a:ea typeface="Calibri"/>
                          <a:cs typeface="Times New Roman"/>
                        </a:rPr>
                        <a:t>Modelo de probabilidad truncado</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306559">
                <a:tc vMerge="1">
                  <a:txBody>
                    <a:bodyPr/>
                    <a:lstStyle/>
                    <a:p>
                      <a:endParaRPr lang="es-MX"/>
                    </a:p>
                  </a:txBody>
                  <a:tcPr/>
                </a:tc>
                <a:tc vMerge="1">
                  <a:txBody>
                    <a:bodyPr/>
                    <a:lstStyle/>
                    <a:p>
                      <a:endParaRPr lang="es-MX"/>
                    </a:p>
                  </a:txBody>
                  <a:tcPr/>
                </a:tc>
                <a:tc>
                  <a:txBody>
                    <a:bodyPr/>
                    <a:lstStyle/>
                    <a:p>
                      <a:pPr>
                        <a:lnSpc>
                          <a:spcPct val="150000"/>
                        </a:lnSpc>
                        <a:spcAft>
                          <a:spcPts val="1000"/>
                        </a:spcAft>
                      </a:pPr>
                      <a:r>
                        <a:rPr lang="es-ES" sz="700">
                          <a:latin typeface="Arial"/>
                          <a:ea typeface="Calibri"/>
                          <a:cs typeface="Times New Roman"/>
                        </a:rPr>
                        <a:t>Logística</a:t>
                      </a:r>
                      <a:endParaRPr lang="es-MX" sz="90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just">
                        <a:lnSpc>
                          <a:spcPct val="150000"/>
                        </a:lnSpc>
                        <a:spcAft>
                          <a:spcPts val="1000"/>
                        </a:spcAft>
                      </a:pPr>
                      <a:r>
                        <a:rPr lang="es-ES" sz="700">
                          <a:latin typeface="Arial"/>
                          <a:ea typeface="Calibri"/>
                          <a:cs typeface="Times New Roman"/>
                        </a:rPr>
                        <a:t>Modelo Logit</a:t>
                      </a:r>
                      <a:endParaRPr lang="es-MX" sz="90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365129">
                <a:tc vMerge="1">
                  <a:txBody>
                    <a:bodyPr/>
                    <a:lstStyle/>
                    <a:p>
                      <a:endParaRPr lang="es-MX"/>
                    </a:p>
                  </a:txBody>
                  <a:tcPr/>
                </a:tc>
                <a:tc vMerge="1">
                  <a:txBody>
                    <a:bodyPr/>
                    <a:lstStyle/>
                    <a:p>
                      <a:endParaRPr lang="es-MX"/>
                    </a:p>
                  </a:txBody>
                  <a:tcPr/>
                </a:tc>
                <a:tc>
                  <a:txBody>
                    <a:bodyPr/>
                    <a:lstStyle/>
                    <a:p>
                      <a:pPr>
                        <a:lnSpc>
                          <a:spcPct val="150000"/>
                        </a:lnSpc>
                        <a:spcAft>
                          <a:spcPts val="1000"/>
                        </a:spcAft>
                      </a:pPr>
                      <a:r>
                        <a:rPr lang="es-ES" sz="700">
                          <a:latin typeface="Arial"/>
                          <a:ea typeface="Calibri"/>
                          <a:cs typeface="Times New Roman"/>
                        </a:rPr>
                        <a:t>Normal Tipificada</a:t>
                      </a:r>
                      <a:endParaRPr lang="es-MX" sz="90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just">
                        <a:lnSpc>
                          <a:spcPct val="150000"/>
                        </a:lnSpc>
                        <a:spcAft>
                          <a:spcPts val="1000"/>
                        </a:spcAft>
                      </a:pPr>
                      <a:r>
                        <a:rPr lang="es-ES" sz="700">
                          <a:latin typeface="Arial"/>
                          <a:ea typeface="Calibri"/>
                          <a:cs typeface="Times New Roman"/>
                        </a:rPr>
                        <a:t>Modelo Probit</a:t>
                      </a:r>
                      <a:endParaRPr lang="es-MX" sz="90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811292">
                <a:tc rowSpan="4">
                  <a:txBody>
                    <a:bodyPr/>
                    <a:lstStyle/>
                    <a:p>
                      <a:pPr algn="just">
                        <a:lnSpc>
                          <a:spcPct val="150000"/>
                        </a:lnSpc>
                        <a:spcAft>
                          <a:spcPts val="1000"/>
                        </a:spcAft>
                      </a:pPr>
                      <a:endParaRPr lang="es-MX" sz="900" dirty="0">
                        <a:latin typeface="Calibri"/>
                        <a:ea typeface="Calibri"/>
                        <a:cs typeface="Times New Roman"/>
                      </a:endParaRPr>
                    </a:p>
                    <a:p>
                      <a:pPr algn="just">
                        <a:lnSpc>
                          <a:spcPct val="150000"/>
                        </a:lnSpc>
                        <a:spcAft>
                          <a:spcPts val="1000"/>
                        </a:spcAft>
                      </a:pPr>
                      <a:r>
                        <a:rPr lang="es-ES" sz="700" b="1" dirty="0">
                          <a:latin typeface="Arial"/>
                          <a:ea typeface="Calibri"/>
                          <a:cs typeface="Times New Roman"/>
                        </a:rPr>
                        <a:t>Modelos de respuesta múltiple</a:t>
                      </a:r>
                      <a:endParaRPr lang="es-MX" sz="900" dirty="0">
                        <a:latin typeface="Calibri"/>
                        <a:ea typeface="Calibri"/>
                        <a:cs typeface="Times New Roman"/>
                      </a:endParaRPr>
                    </a:p>
                    <a:p>
                      <a:pPr algn="ctr">
                        <a:lnSpc>
                          <a:spcPct val="150000"/>
                        </a:lnSpc>
                        <a:spcAft>
                          <a:spcPts val="1000"/>
                        </a:spcAft>
                      </a:pPr>
                      <a:r>
                        <a:rPr lang="es-ES" sz="700" b="1" dirty="0">
                          <a:solidFill>
                            <a:schemeClr val="tx1"/>
                          </a:solidFill>
                          <a:effectLst>
                            <a:outerShdw blurRad="38100" dist="38100" dir="2700000" algn="tl">
                              <a:srgbClr val="000000">
                                <a:alpha val="43137"/>
                              </a:srgbClr>
                            </a:outerShdw>
                          </a:effectLst>
                          <a:latin typeface="Arial"/>
                          <a:ea typeface="Calibri"/>
                          <a:cs typeface="Times New Roman"/>
                        </a:rPr>
                        <a:t>(mas de 2 alternativas</a:t>
                      </a:r>
                      <a:r>
                        <a:rPr lang="es-ES" sz="700" b="1" dirty="0" smtClean="0">
                          <a:solidFill>
                            <a:schemeClr val="tx1"/>
                          </a:solidFill>
                          <a:effectLst>
                            <a:outerShdw blurRad="38100" dist="38100" dir="2700000" algn="tl">
                              <a:srgbClr val="000000">
                                <a:alpha val="43137"/>
                              </a:srgbClr>
                            </a:outerShdw>
                          </a:effectLst>
                          <a:latin typeface="Arial"/>
                          <a:ea typeface="Calibri"/>
                          <a:cs typeface="Times New Roman"/>
                        </a:rPr>
                        <a:t>) </a:t>
                      </a:r>
                      <a:r>
                        <a:rPr lang="es-ES" sz="700" b="1" dirty="0" err="1" smtClean="0">
                          <a:solidFill>
                            <a:schemeClr val="tx1"/>
                          </a:solidFill>
                          <a:effectLst>
                            <a:outerShdw blurRad="38100" dist="38100" dir="2700000" algn="tl">
                              <a:srgbClr val="000000">
                                <a:alpha val="43137"/>
                              </a:srgbClr>
                            </a:outerShdw>
                          </a:effectLst>
                          <a:latin typeface="Arial"/>
                          <a:ea typeface="Calibri"/>
                          <a:cs typeface="Times New Roman"/>
                        </a:rPr>
                        <a:t>multinomial</a:t>
                      </a:r>
                      <a:r>
                        <a:rPr lang="es-ES" sz="700" b="1" dirty="0" smtClean="0">
                          <a:solidFill>
                            <a:schemeClr val="tx1"/>
                          </a:solidFill>
                          <a:effectLst>
                            <a:outerShdw blurRad="38100" dist="38100" dir="2700000" algn="tl">
                              <a:srgbClr val="000000">
                                <a:alpha val="43137"/>
                              </a:srgbClr>
                            </a:outerShdw>
                          </a:effectLst>
                          <a:latin typeface="Arial"/>
                          <a:ea typeface="Calibri"/>
                          <a:cs typeface="Times New Roman"/>
                        </a:rPr>
                        <a:t> </a:t>
                      </a:r>
                      <a:endParaRPr lang="es-MX" sz="9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just">
                        <a:lnSpc>
                          <a:spcPct val="150000"/>
                        </a:lnSpc>
                        <a:spcAft>
                          <a:spcPts val="1000"/>
                        </a:spcAft>
                      </a:pPr>
                      <a:endParaRPr lang="es-ES" sz="700" dirty="0">
                        <a:latin typeface="Arial"/>
                        <a:ea typeface="Calibri"/>
                        <a:cs typeface="Times New Roman"/>
                      </a:endParaRPr>
                    </a:p>
                    <a:p>
                      <a:pPr algn="just">
                        <a:lnSpc>
                          <a:spcPct val="150000"/>
                        </a:lnSpc>
                        <a:spcAft>
                          <a:spcPts val="1000"/>
                        </a:spcAft>
                      </a:pPr>
                      <a:r>
                        <a:rPr lang="es-ES" sz="700" dirty="0">
                          <a:latin typeface="Arial"/>
                          <a:ea typeface="Calibri"/>
                          <a:cs typeface="Times New Roman"/>
                        </a:rPr>
                        <a:t>No </a:t>
                      </a:r>
                      <a:r>
                        <a:rPr lang="es-ES" sz="700" dirty="0" smtClean="0">
                          <a:latin typeface="Arial"/>
                          <a:ea typeface="Calibri"/>
                          <a:cs typeface="Times New Roman"/>
                        </a:rPr>
                        <a:t>ordenadas</a:t>
                      </a:r>
                    </a:p>
                    <a:p>
                      <a:pPr algn="just">
                        <a:lnSpc>
                          <a:spcPct val="150000"/>
                        </a:lnSpc>
                        <a:spcAft>
                          <a:spcPts val="1000"/>
                        </a:spcAft>
                      </a:pPr>
                      <a:r>
                        <a:rPr lang="es-ES" sz="700" dirty="0" smtClean="0">
                          <a:latin typeface="Arial"/>
                          <a:ea typeface="Calibri"/>
                          <a:cs typeface="Times New Roman"/>
                        </a:rPr>
                        <a:t>Área</a:t>
                      </a:r>
                      <a:r>
                        <a:rPr lang="es-ES" sz="700" baseline="0" dirty="0" smtClean="0">
                          <a:latin typeface="Arial"/>
                          <a:ea typeface="Calibri"/>
                          <a:cs typeface="Times New Roman"/>
                        </a:rPr>
                        <a:t> de trabajo escogida x un individuo</a:t>
                      </a:r>
                    </a:p>
                    <a:p>
                      <a:pPr algn="just">
                        <a:lnSpc>
                          <a:spcPct val="150000"/>
                        </a:lnSpc>
                        <a:spcAft>
                          <a:spcPts val="1000"/>
                        </a:spcAft>
                      </a:pPr>
                      <a:r>
                        <a:rPr lang="es-ES" sz="700" baseline="0" dirty="0" smtClean="0">
                          <a:latin typeface="Arial"/>
                          <a:ea typeface="Calibri"/>
                          <a:cs typeface="Times New Roman"/>
                        </a:rPr>
                        <a:t>0=vendedor, 1= ingeniero, 3=político (solo representan categorías)</a:t>
                      </a:r>
                      <a:endParaRPr lang="es-ES" sz="700" dirty="0" smtClean="0">
                        <a:latin typeface="Arial"/>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endParaRPr lang="es-ES" sz="700" dirty="0">
                        <a:latin typeface="Arial"/>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just">
                        <a:lnSpc>
                          <a:spcPct val="150000"/>
                        </a:lnSpc>
                        <a:spcAft>
                          <a:spcPts val="1000"/>
                        </a:spcAft>
                      </a:pPr>
                      <a:r>
                        <a:rPr lang="es-ES" sz="700" dirty="0" err="1">
                          <a:latin typeface="Arial"/>
                          <a:ea typeface="Calibri"/>
                          <a:cs typeface="Times New Roman"/>
                        </a:rPr>
                        <a:t>Logit</a:t>
                      </a:r>
                      <a:r>
                        <a:rPr lang="es-ES" sz="700" dirty="0">
                          <a:latin typeface="Arial"/>
                          <a:ea typeface="Calibri"/>
                          <a:cs typeface="Times New Roman"/>
                        </a:rPr>
                        <a:t> </a:t>
                      </a:r>
                      <a:r>
                        <a:rPr lang="es-ES" sz="700" dirty="0" err="1">
                          <a:latin typeface="Arial"/>
                          <a:ea typeface="Calibri"/>
                          <a:cs typeface="Times New Roman"/>
                        </a:rPr>
                        <a:t>Multinomial</a:t>
                      </a:r>
                      <a:endParaRPr lang="es-MX" sz="900" dirty="0">
                        <a:latin typeface="Calibri"/>
                        <a:ea typeface="Calibri"/>
                        <a:cs typeface="Times New Roman"/>
                      </a:endParaRPr>
                    </a:p>
                    <a:p>
                      <a:pPr algn="just">
                        <a:lnSpc>
                          <a:spcPct val="150000"/>
                        </a:lnSpc>
                        <a:spcAft>
                          <a:spcPts val="1000"/>
                        </a:spcAft>
                      </a:pPr>
                      <a:r>
                        <a:rPr lang="es-ES" sz="700" dirty="0">
                          <a:latin typeface="Arial"/>
                          <a:ea typeface="Calibri"/>
                          <a:cs typeface="Times New Roman"/>
                        </a:rPr>
                        <a:t>- </a:t>
                      </a:r>
                      <a:r>
                        <a:rPr lang="es-ES" sz="700" dirty="0" err="1">
                          <a:latin typeface="Arial"/>
                          <a:ea typeface="Calibri"/>
                          <a:cs typeface="Times New Roman"/>
                        </a:rPr>
                        <a:t>Logit</a:t>
                      </a:r>
                      <a:r>
                        <a:rPr lang="es-ES" sz="700" dirty="0">
                          <a:latin typeface="Arial"/>
                          <a:ea typeface="Calibri"/>
                          <a:cs typeface="Times New Roman"/>
                        </a:rPr>
                        <a:t> anidado</a:t>
                      </a:r>
                      <a:endParaRPr lang="es-MX" sz="900" dirty="0">
                        <a:latin typeface="Calibri"/>
                        <a:ea typeface="Calibri"/>
                        <a:cs typeface="Times New Roman"/>
                      </a:endParaRPr>
                    </a:p>
                    <a:p>
                      <a:pPr algn="just">
                        <a:lnSpc>
                          <a:spcPct val="150000"/>
                        </a:lnSpc>
                        <a:spcAft>
                          <a:spcPts val="1000"/>
                        </a:spcAft>
                      </a:pPr>
                      <a:r>
                        <a:rPr lang="es-ES" sz="700" dirty="0">
                          <a:latin typeface="Arial"/>
                          <a:ea typeface="Calibri"/>
                          <a:cs typeface="Times New Roman"/>
                        </a:rPr>
                        <a:t>- </a:t>
                      </a:r>
                      <a:r>
                        <a:rPr lang="es-ES" sz="700" dirty="0" err="1">
                          <a:latin typeface="Arial"/>
                          <a:ea typeface="Calibri"/>
                          <a:cs typeface="Times New Roman"/>
                        </a:rPr>
                        <a:t>Logit</a:t>
                      </a:r>
                      <a:r>
                        <a:rPr lang="es-ES" sz="700" dirty="0">
                          <a:latin typeface="Arial"/>
                          <a:ea typeface="Calibri"/>
                          <a:cs typeface="Times New Roman"/>
                        </a:rPr>
                        <a:t> mixto</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just">
                        <a:lnSpc>
                          <a:spcPct val="150000"/>
                        </a:lnSpc>
                        <a:spcAft>
                          <a:spcPts val="1000"/>
                        </a:spcAft>
                      </a:pPr>
                      <a:r>
                        <a:rPr lang="es-ES" sz="700" dirty="0" err="1">
                          <a:latin typeface="Arial"/>
                          <a:ea typeface="Calibri"/>
                          <a:cs typeface="Times New Roman"/>
                        </a:rPr>
                        <a:t>Logit</a:t>
                      </a:r>
                      <a:r>
                        <a:rPr lang="es-ES" sz="700" dirty="0">
                          <a:latin typeface="Arial"/>
                          <a:ea typeface="Calibri"/>
                          <a:cs typeface="Times New Roman"/>
                        </a:rPr>
                        <a:t> Condicional</a:t>
                      </a:r>
                      <a:endParaRPr lang="es-MX" sz="900" dirty="0">
                        <a:latin typeface="Calibri"/>
                        <a:ea typeface="Calibri"/>
                        <a:cs typeface="Times New Roman"/>
                      </a:endParaRPr>
                    </a:p>
                    <a:p>
                      <a:pPr algn="just">
                        <a:lnSpc>
                          <a:spcPct val="150000"/>
                        </a:lnSpc>
                        <a:spcAft>
                          <a:spcPts val="1000"/>
                        </a:spcAft>
                      </a:pPr>
                      <a:r>
                        <a:rPr lang="es-ES" sz="700" dirty="0" err="1">
                          <a:latin typeface="Arial"/>
                          <a:ea typeface="Calibri"/>
                          <a:cs typeface="Times New Roman"/>
                        </a:rPr>
                        <a:t>Logit</a:t>
                      </a:r>
                      <a:r>
                        <a:rPr lang="es-ES" sz="700" dirty="0">
                          <a:latin typeface="Arial"/>
                          <a:ea typeface="Calibri"/>
                          <a:cs typeface="Times New Roman"/>
                        </a:rPr>
                        <a:t> anidado</a:t>
                      </a:r>
                      <a:endParaRPr lang="es-MX" sz="900" dirty="0">
                        <a:latin typeface="Calibri"/>
                        <a:ea typeface="Calibri"/>
                        <a:cs typeface="Times New Roman"/>
                      </a:endParaRPr>
                    </a:p>
                    <a:p>
                      <a:pPr algn="just">
                        <a:lnSpc>
                          <a:spcPct val="150000"/>
                        </a:lnSpc>
                        <a:spcAft>
                          <a:spcPts val="1000"/>
                        </a:spcAft>
                      </a:pPr>
                      <a:r>
                        <a:rPr lang="es-ES" sz="700" dirty="0" err="1">
                          <a:latin typeface="Arial"/>
                          <a:ea typeface="Calibri"/>
                          <a:cs typeface="Times New Roman"/>
                        </a:rPr>
                        <a:t>Logit</a:t>
                      </a:r>
                      <a:r>
                        <a:rPr lang="es-ES" sz="700" dirty="0">
                          <a:latin typeface="Arial"/>
                          <a:ea typeface="Calibri"/>
                          <a:cs typeface="Times New Roman"/>
                        </a:rPr>
                        <a:t> mixto</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01292">
                <a:tc vMerge="1">
                  <a:txBody>
                    <a:bodyPr/>
                    <a:lstStyle/>
                    <a:p>
                      <a:endParaRPr lang="es-MX"/>
                    </a:p>
                  </a:txBody>
                  <a:tcPr/>
                </a:tc>
                <a:tc vMerge="1">
                  <a:txBody>
                    <a:bodyPr/>
                    <a:lstStyle/>
                    <a:p>
                      <a:endParaRPr lang="es-MX"/>
                    </a:p>
                  </a:txBody>
                  <a:tcPr/>
                </a:tc>
                <a:tc>
                  <a:txBody>
                    <a:bodyPr/>
                    <a:lstStyle/>
                    <a:p>
                      <a:pPr algn="just">
                        <a:lnSpc>
                          <a:spcPct val="150000"/>
                        </a:lnSpc>
                        <a:spcAft>
                          <a:spcPts val="1000"/>
                        </a:spcAft>
                      </a:pP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just">
                        <a:lnSpc>
                          <a:spcPct val="150000"/>
                        </a:lnSpc>
                        <a:spcAft>
                          <a:spcPts val="1000"/>
                        </a:spcAft>
                      </a:pPr>
                      <a:r>
                        <a:rPr lang="es-ES" sz="700" dirty="0" smtClean="0">
                          <a:latin typeface="Arial"/>
                          <a:ea typeface="Calibri"/>
                          <a:cs typeface="Times New Roman"/>
                        </a:rPr>
                        <a:t>-</a:t>
                      </a:r>
                      <a:r>
                        <a:rPr lang="es-ES" sz="700" dirty="0" err="1">
                          <a:latin typeface="Arial"/>
                          <a:ea typeface="Calibri"/>
                          <a:cs typeface="Times New Roman"/>
                        </a:rPr>
                        <a:t>Probit</a:t>
                      </a:r>
                      <a:r>
                        <a:rPr lang="es-ES" sz="700" dirty="0">
                          <a:latin typeface="Arial"/>
                          <a:ea typeface="Calibri"/>
                          <a:cs typeface="Times New Roman"/>
                        </a:rPr>
                        <a:t> </a:t>
                      </a:r>
                      <a:r>
                        <a:rPr lang="es-ES" sz="700" dirty="0" err="1">
                          <a:latin typeface="Arial"/>
                          <a:ea typeface="Calibri"/>
                          <a:cs typeface="Times New Roman"/>
                        </a:rPr>
                        <a:t>Multinomial</a:t>
                      </a:r>
                      <a:endParaRPr lang="es-MX" sz="900" dirty="0">
                        <a:latin typeface="Calibri"/>
                        <a:ea typeface="Calibri"/>
                        <a:cs typeface="Times New Roman"/>
                      </a:endParaRPr>
                    </a:p>
                    <a:p>
                      <a:pPr algn="just">
                        <a:lnSpc>
                          <a:spcPct val="150000"/>
                        </a:lnSpc>
                        <a:spcAft>
                          <a:spcPts val="1000"/>
                        </a:spcAft>
                      </a:pPr>
                      <a:r>
                        <a:rPr lang="es-ES" sz="700" dirty="0">
                          <a:latin typeface="Arial"/>
                          <a:ea typeface="Calibri"/>
                          <a:cs typeface="Times New Roman"/>
                        </a:rPr>
                        <a:t>-</a:t>
                      </a:r>
                      <a:r>
                        <a:rPr lang="es-ES" sz="700" dirty="0" err="1">
                          <a:latin typeface="Arial"/>
                          <a:ea typeface="Calibri"/>
                          <a:cs typeface="Times New Roman"/>
                        </a:rPr>
                        <a:t>Probit</a:t>
                      </a:r>
                      <a:r>
                        <a:rPr lang="es-ES" sz="700" dirty="0">
                          <a:latin typeface="Arial"/>
                          <a:ea typeface="Calibri"/>
                          <a:cs typeface="Times New Roman"/>
                        </a:rPr>
                        <a:t> </a:t>
                      </a:r>
                      <a:r>
                        <a:rPr lang="es-ES" sz="700" dirty="0" err="1">
                          <a:latin typeface="Arial"/>
                          <a:ea typeface="Calibri"/>
                          <a:cs typeface="Times New Roman"/>
                        </a:rPr>
                        <a:t>multivariante</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just">
                        <a:lnSpc>
                          <a:spcPct val="150000"/>
                        </a:lnSpc>
                        <a:spcAft>
                          <a:spcPts val="1000"/>
                        </a:spcAft>
                      </a:pPr>
                      <a:r>
                        <a:rPr lang="es-ES" sz="700" dirty="0" err="1">
                          <a:latin typeface="Arial"/>
                          <a:ea typeface="Calibri"/>
                          <a:cs typeface="Times New Roman"/>
                        </a:rPr>
                        <a:t>Probit</a:t>
                      </a:r>
                      <a:r>
                        <a:rPr lang="es-ES" sz="700" dirty="0">
                          <a:latin typeface="Arial"/>
                          <a:ea typeface="Calibri"/>
                          <a:cs typeface="Times New Roman"/>
                        </a:rPr>
                        <a:t> Condicional</a:t>
                      </a:r>
                      <a:endParaRPr lang="es-MX" sz="900" dirty="0">
                        <a:latin typeface="Calibri"/>
                        <a:ea typeface="Calibri"/>
                        <a:cs typeface="Times New Roman"/>
                      </a:endParaRPr>
                    </a:p>
                    <a:p>
                      <a:pPr algn="just">
                        <a:lnSpc>
                          <a:spcPct val="150000"/>
                        </a:lnSpc>
                        <a:spcAft>
                          <a:spcPts val="1000"/>
                        </a:spcAft>
                      </a:pPr>
                      <a:r>
                        <a:rPr lang="es-ES" sz="700" dirty="0" err="1">
                          <a:latin typeface="Arial"/>
                          <a:ea typeface="Calibri"/>
                          <a:cs typeface="Times New Roman"/>
                        </a:rPr>
                        <a:t>Probit</a:t>
                      </a:r>
                      <a:r>
                        <a:rPr lang="es-ES" sz="700" dirty="0">
                          <a:latin typeface="Arial"/>
                          <a:ea typeface="Calibri"/>
                          <a:cs typeface="Times New Roman"/>
                        </a:rPr>
                        <a:t> </a:t>
                      </a:r>
                      <a:r>
                        <a:rPr lang="es-ES" sz="700" dirty="0" err="1">
                          <a:latin typeface="Arial"/>
                          <a:ea typeface="Calibri"/>
                          <a:cs typeface="Times New Roman"/>
                        </a:rPr>
                        <a:t>multivariante</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5313">
                <a:tc vMerge="1">
                  <a:txBody>
                    <a:bodyPr/>
                    <a:lstStyle/>
                    <a:p>
                      <a:endParaRPr lang="es-MX"/>
                    </a:p>
                  </a:txBody>
                  <a:tcPr/>
                </a:tc>
                <a:tc rowSpan="2">
                  <a:txBody>
                    <a:bodyPr/>
                    <a:lstStyle/>
                    <a:p>
                      <a:pPr algn="just">
                        <a:lnSpc>
                          <a:spcPct val="150000"/>
                        </a:lnSpc>
                        <a:spcAft>
                          <a:spcPts val="1000"/>
                        </a:spcAft>
                        <a:buFontTx/>
                        <a:buChar char="-"/>
                      </a:pPr>
                      <a:r>
                        <a:rPr lang="es-ES" sz="700" dirty="0" smtClean="0">
                          <a:latin typeface="Arial"/>
                          <a:ea typeface="Calibri"/>
                          <a:cs typeface="Times New Roman"/>
                        </a:rPr>
                        <a:t>Ordenadas </a:t>
                      </a:r>
                      <a:r>
                        <a:rPr lang="es-MX" sz="900" dirty="0" smtClean="0">
                          <a:latin typeface="+mn-lt"/>
                          <a:ea typeface="Calibri"/>
                          <a:cs typeface="Times New Roman"/>
                        </a:rPr>
                        <a:t>Participación laboral, 0=</a:t>
                      </a:r>
                      <a:r>
                        <a:rPr lang="es-MX" sz="900" baseline="0" dirty="0" smtClean="0">
                          <a:latin typeface="+mn-lt"/>
                          <a:ea typeface="Calibri"/>
                          <a:cs typeface="Times New Roman"/>
                        </a:rPr>
                        <a:t>no, 1=si</a:t>
                      </a:r>
                      <a:endParaRPr lang="es-MX" sz="900" dirty="0" smtClean="0">
                        <a:latin typeface="+mn-lt"/>
                        <a:ea typeface="Calibri"/>
                        <a:cs typeface="Times New Roman"/>
                      </a:endParaRPr>
                    </a:p>
                    <a:p>
                      <a:pPr algn="just">
                        <a:lnSpc>
                          <a:spcPct val="150000"/>
                        </a:lnSpc>
                        <a:spcAft>
                          <a:spcPts val="1000"/>
                        </a:spcAft>
                        <a:buFontTx/>
                        <a:buChar char="-"/>
                      </a:pPr>
                      <a:r>
                        <a:rPr lang="es-MX" sz="900" dirty="0" smtClean="0">
                          <a:latin typeface="+mn-lt"/>
                          <a:ea typeface="Calibri"/>
                          <a:cs typeface="Times New Roman"/>
                        </a:rPr>
                        <a:t>Opinión  sobre cierta</a:t>
                      </a:r>
                      <a:r>
                        <a:rPr lang="es-MX" sz="900" baseline="0" dirty="0" smtClean="0">
                          <a:latin typeface="+mn-lt"/>
                          <a:ea typeface="Calibri"/>
                          <a:cs typeface="Times New Roman"/>
                        </a:rPr>
                        <a:t> legislación  0=opuesto, 1=indiferente, 2=a favor ( representan ordenación o recuento).</a:t>
                      </a:r>
                      <a:endParaRPr lang="es-MX" sz="900" dirty="0" smtClean="0">
                        <a:latin typeface="+mn-lt"/>
                        <a:ea typeface="Calibri"/>
                        <a:cs typeface="Times New Roman"/>
                      </a:endParaRPr>
                    </a:p>
                    <a:p>
                      <a:pPr algn="just">
                        <a:lnSpc>
                          <a:spcPct val="150000"/>
                        </a:lnSpc>
                        <a:spcAft>
                          <a:spcPts val="1000"/>
                        </a:spcAft>
                      </a:pP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s-ES" sz="700" dirty="0">
                          <a:latin typeface="Arial"/>
                          <a:ea typeface="Calibri"/>
                          <a:cs typeface="Times New Roman"/>
                        </a:rPr>
                        <a:t>Logística</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a:lnSpc>
                          <a:spcPct val="150000"/>
                        </a:lnSpc>
                        <a:spcAft>
                          <a:spcPts val="1000"/>
                        </a:spcAft>
                      </a:pPr>
                      <a:r>
                        <a:rPr lang="es-ES" sz="700" dirty="0" err="1">
                          <a:latin typeface="Arial"/>
                          <a:ea typeface="Calibri"/>
                          <a:cs typeface="Times New Roman"/>
                        </a:rPr>
                        <a:t>Logit</a:t>
                      </a:r>
                      <a:r>
                        <a:rPr lang="es-ES" sz="700" dirty="0">
                          <a:latin typeface="Arial"/>
                          <a:ea typeface="Calibri"/>
                          <a:cs typeface="Times New Roman"/>
                        </a:rPr>
                        <a:t> Ordenado</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1467361">
                <a:tc vMerge="1">
                  <a:txBody>
                    <a:bodyPr/>
                    <a:lstStyle/>
                    <a:p>
                      <a:endParaRPr lang="es-MX"/>
                    </a:p>
                  </a:txBody>
                  <a:tcPr/>
                </a:tc>
                <a:tc vMerge="1">
                  <a:txBody>
                    <a:bodyPr/>
                    <a:lstStyle/>
                    <a:p>
                      <a:endParaRPr lang="es-MX"/>
                    </a:p>
                  </a:txBody>
                  <a:tcPr/>
                </a:tc>
                <a:tc>
                  <a:txBody>
                    <a:bodyPr/>
                    <a:lstStyle/>
                    <a:p>
                      <a:pPr algn="just">
                        <a:lnSpc>
                          <a:spcPct val="150000"/>
                        </a:lnSpc>
                        <a:spcAft>
                          <a:spcPts val="1000"/>
                        </a:spcAft>
                      </a:pPr>
                      <a:r>
                        <a:rPr lang="es-ES" sz="700" dirty="0">
                          <a:latin typeface="Arial"/>
                          <a:ea typeface="Calibri"/>
                          <a:cs typeface="Times New Roman"/>
                        </a:rPr>
                        <a:t>Normal Tipificada</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a:lnSpc>
                          <a:spcPct val="150000"/>
                        </a:lnSpc>
                        <a:spcAft>
                          <a:spcPts val="1000"/>
                        </a:spcAft>
                      </a:pPr>
                      <a:r>
                        <a:rPr lang="es-ES" sz="700" dirty="0" err="1">
                          <a:latin typeface="Arial"/>
                          <a:ea typeface="Calibri"/>
                          <a:cs typeface="Times New Roman"/>
                        </a:rPr>
                        <a:t>Probit</a:t>
                      </a:r>
                      <a:r>
                        <a:rPr lang="es-ES" sz="700" dirty="0">
                          <a:latin typeface="Arial"/>
                          <a:ea typeface="Calibri"/>
                          <a:cs typeface="Times New Roman"/>
                        </a:rPr>
                        <a:t> Ordenado</a:t>
                      </a:r>
                      <a:endParaRPr lang="es-MX" sz="900" dirty="0">
                        <a:latin typeface="Calibri"/>
                        <a:ea typeface="Calibri"/>
                        <a:cs typeface="Times New Roman"/>
                      </a:endParaRPr>
                    </a:p>
                  </a:txBody>
                  <a:tcPr marL="58843" marR="5884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bl>
          </a:graphicData>
        </a:graphic>
      </p:graphicFrame>
      <p:sp>
        <p:nvSpPr>
          <p:cNvPr id="5" name="1 Título"/>
          <p:cNvSpPr>
            <a:spLocks noGrp="1"/>
          </p:cNvSpPr>
          <p:nvPr>
            <p:ph type="title"/>
          </p:nvPr>
        </p:nvSpPr>
        <p:spPr>
          <a:solidFill>
            <a:schemeClr val="accent2">
              <a:lumMod val="75000"/>
            </a:schemeClr>
          </a:solidFill>
        </p:spPr>
        <p:txBody>
          <a:bodyPr>
            <a:normAutofit fontScale="90000"/>
          </a:bodyPr>
          <a:lstStyle/>
          <a:p>
            <a:r>
              <a:rPr lang="es-EC" dirty="0" smtClean="0">
                <a:solidFill>
                  <a:schemeClr val="bg1"/>
                </a:solidFill>
              </a:rPr>
              <a:t>CLASIFICACIÓN DE LOS MODELOS DE ELECCIÓN DISCRETA</a:t>
            </a:r>
            <a:endParaRPr lang="es-EC" dirty="0">
              <a:solidFill>
                <a:schemeClr val="bg1"/>
              </a:solidFill>
            </a:endParaRPr>
          </a:p>
        </p:txBody>
      </p:sp>
      <p:sp>
        <p:nvSpPr>
          <p:cNvPr id="7" name="6 Flecha derecha"/>
          <p:cNvSpPr/>
          <p:nvPr/>
        </p:nvSpPr>
        <p:spPr>
          <a:xfrm>
            <a:off x="3857620" y="3429000"/>
            <a:ext cx="1000132"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 dirty="0" smtClean="0">
                <a:latin typeface="Arial"/>
                <a:ea typeface="Calibri"/>
                <a:cs typeface="Times New Roman"/>
              </a:rPr>
              <a:t>LOGISTICA </a:t>
            </a:r>
            <a:endParaRPr lang="es-MX" dirty="0"/>
          </a:p>
        </p:txBody>
      </p:sp>
      <p:sp>
        <p:nvSpPr>
          <p:cNvPr id="8" name="7 Flecha derecha"/>
          <p:cNvSpPr/>
          <p:nvPr/>
        </p:nvSpPr>
        <p:spPr>
          <a:xfrm>
            <a:off x="3857620" y="4071942"/>
            <a:ext cx="1000132" cy="64294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spcAft>
                <a:spcPts val="1000"/>
              </a:spcAft>
            </a:pPr>
            <a:r>
              <a:rPr lang="es-ES" sz="800" dirty="0" smtClean="0">
                <a:solidFill>
                  <a:schemeClr val="tx1"/>
                </a:solidFill>
                <a:latin typeface="Arial"/>
                <a:ea typeface="Calibri"/>
                <a:cs typeface="Times New Roman"/>
              </a:rPr>
              <a:t>NORMAL TIPIFICADA </a:t>
            </a:r>
            <a:endParaRPr lang="es-MX" sz="2000" dirty="0">
              <a:solidFill>
                <a:schemeClr val="tx1"/>
              </a:solidFill>
              <a:ea typeface="Calibri"/>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4800" dirty="0" smtClean="0">
                <a:ea typeface="Calibri"/>
                <a:cs typeface="Times New Roman"/>
              </a:rPr>
              <a:t/>
            </a:r>
            <a:br>
              <a:rPr lang="es-MX" sz="4800" dirty="0" smtClean="0">
                <a:ea typeface="Calibri"/>
                <a:cs typeface="Times New Roman"/>
              </a:rPr>
            </a:br>
            <a:endParaRPr lang="es-MX" dirty="0"/>
          </a:p>
        </p:txBody>
      </p:sp>
      <p:sp>
        <p:nvSpPr>
          <p:cNvPr id="3" name="2 Marcador de contenido"/>
          <p:cNvSpPr>
            <a:spLocks noGrp="1"/>
          </p:cNvSpPr>
          <p:nvPr>
            <p:ph idx="1"/>
          </p:nvPr>
        </p:nvSpPr>
        <p:spPr>
          <a:xfrm>
            <a:off x="457200" y="1600201"/>
            <a:ext cx="8229600" cy="971544"/>
          </a:xfrm>
        </p:spPr>
        <p:txBody>
          <a:bodyPr>
            <a:normAutofit/>
          </a:bodyPr>
          <a:lstStyle/>
          <a:p>
            <a:pPr fontAlgn="t"/>
            <a:endParaRPr lang="es-ES" dirty="0" smtClean="0"/>
          </a:p>
          <a:p>
            <a:pPr fontAlgn="t"/>
            <a:endParaRPr lang="es-MX" dirty="0" smtClean="0"/>
          </a:p>
          <a:p>
            <a:pPr fontAlgn="t"/>
            <a:endParaRPr lang="es-ES" dirty="0" smtClean="0"/>
          </a:p>
          <a:p>
            <a:pPr fontAlgn="t">
              <a:buNone/>
            </a:pPr>
            <a:endParaRPr lang="es-MX" dirty="0" smtClean="0"/>
          </a:p>
          <a:p>
            <a:endParaRPr lang="es-MX" dirty="0"/>
          </a:p>
        </p:txBody>
      </p:sp>
      <p:graphicFrame>
        <p:nvGraphicFramePr>
          <p:cNvPr id="4" name="3 Diagrama"/>
          <p:cNvGraphicFramePr/>
          <p:nvPr/>
        </p:nvGraphicFramePr>
        <p:xfrm>
          <a:off x="1357290" y="1643050"/>
          <a:ext cx="6548462" cy="4429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1 Título"/>
          <p:cNvSpPr txBox="1">
            <a:spLocks/>
          </p:cNvSpPr>
          <p:nvPr/>
        </p:nvSpPr>
        <p:spPr>
          <a:xfrm>
            <a:off x="609600" y="427038"/>
            <a:ext cx="8229600" cy="1143000"/>
          </a:xfrm>
          <a:prstGeom prst="rect">
            <a:avLst/>
          </a:prstGeom>
          <a:solidFill>
            <a:schemeClr val="accent2">
              <a:lumMod val="75000"/>
            </a:schemeClr>
          </a:solidFill>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dirty="0" smtClean="0">
                <a:ln>
                  <a:noFill/>
                </a:ln>
                <a:solidFill>
                  <a:schemeClr val="bg1"/>
                </a:solidFill>
                <a:effectLst/>
                <a:uLnTx/>
                <a:uFillTx/>
                <a:latin typeface="+mj-lt"/>
                <a:ea typeface="+mj-ea"/>
                <a:cs typeface="+mj-cs"/>
              </a:rPr>
              <a:t>MODELO </a:t>
            </a:r>
            <a:r>
              <a:rPr lang="es-EC" sz="4400" dirty="0" smtClean="0">
                <a:solidFill>
                  <a:schemeClr val="bg1"/>
                </a:solidFill>
                <a:latin typeface="+mj-lt"/>
                <a:ea typeface="+mj-ea"/>
                <a:cs typeface="+mj-cs"/>
              </a:rPr>
              <a:t>L</a:t>
            </a:r>
            <a:r>
              <a:rPr kumimoji="0" lang="es-EC" sz="4400" b="0" i="0" u="none" strike="noStrike" kern="1200" cap="none" spc="0" normalizeH="0" baseline="0" noProof="0" dirty="0" smtClean="0">
                <a:ln>
                  <a:noFill/>
                </a:ln>
                <a:solidFill>
                  <a:schemeClr val="bg1"/>
                </a:solidFill>
                <a:effectLst/>
                <a:uLnTx/>
                <a:uFillTx/>
                <a:latin typeface="+mj-lt"/>
                <a:ea typeface="+mj-ea"/>
                <a:cs typeface="+mj-cs"/>
              </a:rPr>
              <a:t>OGIT PARA ELECCIONES MULTIPLES  </a:t>
            </a:r>
            <a:r>
              <a:rPr kumimoji="0" lang="es-EC" sz="4400" b="0" i="0" u="none" strike="noStrike" kern="1200" cap="none" spc="0" normalizeH="0" noProof="0" dirty="0" smtClean="0">
                <a:ln>
                  <a:noFill/>
                </a:ln>
                <a:solidFill>
                  <a:schemeClr val="bg1"/>
                </a:solidFill>
                <a:effectLst/>
                <a:uLnTx/>
                <a:uFillTx/>
                <a:latin typeface="+mj-lt"/>
                <a:ea typeface="+mj-ea"/>
                <a:cs typeface="+mj-cs"/>
              </a:rPr>
              <a:t> </a:t>
            </a:r>
            <a:endParaRPr kumimoji="0" lang="es-EC"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VIVIENDA</a:t>
            </a:r>
            <a:endParaRPr lang="es-MX" dirty="0"/>
          </a:p>
        </p:txBody>
      </p:sp>
      <p:sp>
        <p:nvSpPr>
          <p:cNvPr id="4" name="1 Título"/>
          <p:cNvSpPr txBox="1">
            <a:spLocks/>
          </p:cNvSpPr>
          <p:nvPr/>
        </p:nvSpPr>
        <p:spPr>
          <a:xfrm>
            <a:off x="609600" y="427038"/>
            <a:ext cx="8229600" cy="1143000"/>
          </a:xfrm>
          <a:prstGeom prst="rect">
            <a:avLst/>
          </a:prstGeom>
          <a:solidFill>
            <a:schemeClr val="accent2">
              <a:lumMod val="75000"/>
            </a:schemeClr>
          </a:solidFill>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dirty="0" smtClean="0">
                <a:ln>
                  <a:noFill/>
                </a:ln>
                <a:solidFill>
                  <a:schemeClr val="bg1"/>
                </a:solidFill>
                <a:effectLst/>
                <a:uLnTx/>
                <a:uFillTx/>
                <a:latin typeface="+mj-lt"/>
                <a:ea typeface="+mj-ea"/>
                <a:cs typeface="+mj-cs"/>
              </a:rPr>
              <a:t>MÉTODOS DE VALORACIÓN</a:t>
            </a:r>
            <a:r>
              <a:rPr kumimoji="0" lang="es-EC" sz="4400" b="0" i="0" u="none" strike="noStrike" kern="1200" cap="none" spc="0" normalizeH="0" noProof="0" dirty="0" smtClean="0">
                <a:ln>
                  <a:noFill/>
                </a:ln>
                <a:solidFill>
                  <a:schemeClr val="bg1"/>
                </a:solidFill>
                <a:effectLst/>
                <a:uLnTx/>
                <a:uFillTx/>
                <a:latin typeface="+mj-lt"/>
                <a:ea typeface="+mj-ea"/>
                <a:cs typeface="+mj-cs"/>
              </a:rPr>
              <a:t> ECONÓMICA  </a:t>
            </a:r>
            <a:endParaRPr kumimoji="0" lang="es-EC" sz="44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12" name="11 Diagrama"/>
          <p:cNvGraphicFramePr/>
          <p:nvPr/>
        </p:nvGraphicFramePr>
        <p:xfrm>
          <a:off x="642910" y="1571612"/>
          <a:ext cx="8215370"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VIVIENDA</a:t>
            </a:r>
            <a:endParaRPr lang="es-MX" dirty="0"/>
          </a:p>
        </p:txBody>
      </p:sp>
      <p:sp>
        <p:nvSpPr>
          <p:cNvPr id="3" name="2 Marcador de contenido"/>
          <p:cNvSpPr>
            <a:spLocks noGrp="1"/>
          </p:cNvSpPr>
          <p:nvPr>
            <p:ph idx="1"/>
          </p:nvPr>
        </p:nvSpPr>
        <p:spPr/>
        <p:txBody>
          <a:bodyPr>
            <a:normAutofit/>
          </a:bodyPr>
          <a:lstStyle/>
          <a:p>
            <a:pPr>
              <a:buNone/>
            </a:pPr>
            <a:endParaRPr lang="es-MX" dirty="0" smtClean="0"/>
          </a:p>
          <a:p>
            <a:pPr>
              <a:buNone/>
            </a:pPr>
            <a:endParaRPr lang="es-ES" dirty="0" smtClean="0"/>
          </a:p>
          <a:p>
            <a:pPr algn="just">
              <a:buNone/>
            </a:pPr>
            <a:r>
              <a:rPr lang="es-ES" dirty="0" smtClean="0"/>
              <a:t>	</a:t>
            </a:r>
          </a:p>
          <a:p>
            <a:endParaRPr lang="es-MX" dirty="0"/>
          </a:p>
        </p:txBody>
      </p:sp>
      <p:sp>
        <p:nvSpPr>
          <p:cNvPr id="4" name="1 Título"/>
          <p:cNvSpPr txBox="1">
            <a:spLocks/>
          </p:cNvSpPr>
          <p:nvPr/>
        </p:nvSpPr>
        <p:spPr>
          <a:xfrm>
            <a:off x="609600" y="427038"/>
            <a:ext cx="8229600" cy="1143000"/>
          </a:xfrm>
          <a:prstGeom prst="rect">
            <a:avLst/>
          </a:prstGeom>
          <a:solidFill>
            <a:schemeClr val="accent2">
              <a:lumMod val="75000"/>
            </a:schemeClr>
          </a:solidFill>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dirty="0" smtClean="0">
                <a:ln>
                  <a:noFill/>
                </a:ln>
                <a:solidFill>
                  <a:schemeClr val="bg1"/>
                </a:solidFill>
                <a:effectLst/>
                <a:uLnTx/>
                <a:uFillTx/>
                <a:latin typeface="+mj-lt"/>
                <a:ea typeface="+mj-ea"/>
                <a:cs typeface="+mj-cs"/>
              </a:rPr>
              <a:t>MÉTODOS DE VALORACIÓN</a:t>
            </a:r>
            <a:r>
              <a:rPr kumimoji="0" lang="es-EC" sz="4400" b="0" i="0" u="none" strike="noStrike" kern="1200" cap="none" spc="0" normalizeH="0" noProof="0" dirty="0" smtClean="0">
                <a:ln>
                  <a:noFill/>
                </a:ln>
                <a:solidFill>
                  <a:schemeClr val="bg1"/>
                </a:solidFill>
                <a:effectLst/>
                <a:uLnTx/>
                <a:uFillTx/>
                <a:latin typeface="+mj-lt"/>
                <a:ea typeface="+mj-ea"/>
                <a:cs typeface="+mj-cs"/>
              </a:rPr>
              <a:t> ECONÓMICA  </a:t>
            </a:r>
            <a:endParaRPr kumimoji="0" lang="es-EC" sz="44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7" name="6 Diagrama"/>
          <p:cNvGraphicFramePr/>
          <p:nvPr/>
        </p:nvGraphicFramePr>
        <p:xfrm>
          <a:off x="642910" y="1643050"/>
          <a:ext cx="8143932" cy="4786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879</TotalTime>
  <Words>3146</Words>
  <Application>Microsoft Office PowerPoint</Application>
  <PresentationFormat>Presentación en pantalla (4:3)</PresentationFormat>
  <Paragraphs>396</Paragraphs>
  <Slides>38</Slides>
  <Notes>38</Notes>
  <HiddenSlides>0</HiddenSlides>
  <MMClips>0</MMClips>
  <ScaleCrop>false</ScaleCrop>
  <HeadingPairs>
    <vt:vector size="6" baseType="variant">
      <vt:variant>
        <vt:lpstr>Tema</vt:lpstr>
      </vt:variant>
      <vt:variant>
        <vt:i4>1</vt:i4>
      </vt:variant>
      <vt:variant>
        <vt:lpstr>Servidores OLE incrustados</vt:lpstr>
      </vt:variant>
      <vt:variant>
        <vt:i4>0</vt:i4>
      </vt:variant>
      <vt:variant>
        <vt:lpstr>Títulos de diapositiva</vt:lpstr>
      </vt:variant>
      <vt:variant>
        <vt:i4>38</vt:i4>
      </vt:variant>
    </vt:vector>
  </HeadingPairs>
  <TitlesOfParts>
    <vt:vector size="39" baseType="lpstr">
      <vt:lpstr>Tema de Office</vt:lpstr>
      <vt:lpstr>INTRODUCCION</vt:lpstr>
      <vt:lpstr>Diapositiva 2</vt:lpstr>
      <vt:lpstr>DEFINICION DE VIVIENDA</vt:lpstr>
      <vt:lpstr>VIVIENDA</vt:lpstr>
      <vt:lpstr>VIVIENDA</vt:lpstr>
      <vt:lpstr>CLASIFICACIÓN DE LOS MODELOS DE ELECCIÓN DISCRETA</vt:lpstr>
      <vt:lpstr> </vt:lpstr>
      <vt:lpstr>VIVIENDA</vt:lpstr>
      <vt:lpstr>VIVIENDA</vt:lpstr>
      <vt:lpstr>VIVIENDA</vt:lpstr>
      <vt:lpstr>Diapositiva 11</vt:lpstr>
      <vt:lpstr>TIPO DE FACTORES QUE CONDICIONAN LA DEMANDA</vt:lpstr>
      <vt:lpstr>FACTORES DEMOGRÁFICOS</vt:lpstr>
      <vt:lpstr>FACTORES DEMOGRÁFICOS</vt:lpstr>
      <vt:lpstr>FACTORES ECONÓMICOS</vt:lpstr>
      <vt:lpstr>FACTORES ECONÓMICOS</vt:lpstr>
      <vt:lpstr>FACTORES POLITICOS - LEGALES</vt:lpstr>
      <vt:lpstr>FACTORES POLITICOS - LEGALES</vt:lpstr>
      <vt:lpstr>CAPITULO IV. MODELO DE DEMANDA DE VIVIENDA </vt:lpstr>
      <vt:lpstr>OBJETIVO DEL ESTUDIO</vt:lpstr>
      <vt:lpstr>ESTRATEGIA EMPIRICA</vt:lpstr>
      <vt:lpstr>ANALISIS DESCRIPTIVO</vt:lpstr>
      <vt:lpstr>ANÁLISIS DESCRIPTIVO</vt:lpstr>
      <vt:lpstr>Diapositiva 24</vt:lpstr>
      <vt:lpstr>PRIMERA ETAPA: MODELIZACIÓN DE PRECIOS</vt:lpstr>
      <vt:lpstr>ETAPA I. DEFINICION DE VARIABLES </vt:lpstr>
      <vt:lpstr>ETAPA I. RESULTADOS</vt:lpstr>
      <vt:lpstr>SEGUNDA ETAPA: MODELO DE DEMANDA</vt:lpstr>
      <vt:lpstr>ETAPA II. DEFINICIÓN DE VARIABLES</vt:lpstr>
      <vt:lpstr>ETAPA II. DEFINICIÓN DE VARIABLES</vt:lpstr>
      <vt:lpstr>ETAPA II. RESULTADOS</vt:lpstr>
      <vt:lpstr>CONCLUSIONES </vt:lpstr>
      <vt:lpstr>RECOMENDACIONES </vt:lpstr>
      <vt:lpstr>DEMANDA DE VIVIENDA</vt:lpstr>
      <vt:lpstr>Diapositiva 35</vt:lpstr>
      <vt:lpstr>Diapositiva 36</vt:lpstr>
      <vt:lpstr>VIVIENDA</vt:lpstr>
      <vt:lpstr>VIVIENDA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INTRODUCCION</dc:title>
  <dc:creator>DELL</dc:creator>
  <cp:lastModifiedBy>blueconcept</cp:lastModifiedBy>
  <cp:revision>89</cp:revision>
  <dcterms:created xsi:type="dcterms:W3CDTF">2010-04-27T14:47:48Z</dcterms:created>
  <dcterms:modified xsi:type="dcterms:W3CDTF">2010-04-28T17:55:24Z</dcterms:modified>
</cp:coreProperties>
</file>