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76"/>
  </p:notesMasterIdLst>
  <p:sldIdLst>
    <p:sldId id="256" r:id="rId2"/>
    <p:sldId id="259" r:id="rId3"/>
    <p:sldId id="257" r:id="rId4"/>
    <p:sldId id="258" r:id="rId5"/>
    <p:sldId id="260" r:id="rId6"/>
    <p:sldId id="261" r:id="rId7"/>
    <p:sldId id="262" r:id="rId8"/>
    <p:sldId id="263" r:id="rId9"/>
    <p:sldId id="277" r:id="rId10"/>
    <p:sldId id="278" r:id="rId11"/>
    <p:sldId id="279" r:id="rId12"/>
    <p:sldId id="280" r:id="rId13"/>
    <p:sldId id="281" r:id="rId14"/>
    <p:sldId id="282" r:id="rId15"/>
    <p:sldId id="283" r:id="rId16"/>
    <p:sldId id="302" r:id="rId17"/>
    <p:sldId id="303" r:id="rId18"/>
    <p:sldId id="284" r:id="rId19"/>
    <p:sldId id="264" r:id="rId20"/>
    <p:sldId id="265" r:id="rId21"/>
    <p:sldId id="266" r:id="rId22"/>
    <p:sldId id="267" r:id="rId23"/>
    <p:sldId id="268" r:id="rId24"/>
    <p:sldId id="269" r:id="rId25"/>
    <p:sldId id="270" r:id="rId26"/>
    <p:sldId id="271" r:id="rId27"/>
    <p:sldId id="272" r:id="rId28"/>
    <p:sldId id="273" r:id="rId29"/>
    <p:sldId id="27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21" r:id="rId47"/>
    <p:sldId id="305" r:id="rId48"/>
    <p:sldId id="306" r:id="rId49"/>
    <p:sldId id="307" r:id="rId50"/>
    <p:sldId id="308" r:id="rId51"/>
    <p:sldId id="309" r:id="rId52"/>
    <p:sldId id="311" r:id="rId53"/>
    <p:sldId id="312" r:id="rId54"/>
    <p:sldId id="313" r:id="rId55"/>
    <p:sldId id="314" r:id="rId56"/>
    <p:sldId id="315" r:id="rId57"/>
    <p:sldId id="324" r:id="rId58"/>
    <p:sldId id="317" r:id="rId59"/>
    <p:sldId id="318" r:id="rId60"/>
    <p:sldId id="319" r:id="rId61"/>
    <p:sldId id="320" r:id="rId62"/>
    <p:sldId id="322"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9EFF"/>
    <a:srgbClr val="BDC8FF"/>
    <a:srgbClr val="6AB0F0"/>
    <a:srgbClr val="6508A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2" autoAdjust="0"/>
    <p:restoredTop sz="94565" autoAdjust="0"/>
  </p:normalViewPr>
  <p:slideViewPr>
    <p:cSldViewPr>
      <p:cViewPr varScale="1">
        <p:scale>
          <a:sx n="55" d="100"/>
          <a:sy n="55" d="100"/>
        </p:scale>
        <p:origin x="-13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2EED-D496-4ABE-AC1B-25D4FE1A1F0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s-ES"/>
        </a:p>
      </dgm:t>
    </dgm:pt>
    <dgm:pt modelId="{6707EEC8-D16F-4E1F-A827-FE83455BA796}">
      <dgm:prSet custT="1"/>
      <dgm:spPr/>
      <dgm:t>
        <a:bodyPr/>
        <a:lstStyle/>
        <a:p>
          <a:pPr rtl="0"/>
          <a:r>
            <a:rPr lang="es-ES_tradnl" sz="1800" dirty="0" smtClean="0">
              <a:solidFill>
                <a:schemeClr val="tx1"/>
              </a:solidFill>
            </a:rPr>
            <a:t>Necesidad / Problema</a:t>
          </a:r>
          <a:endParaRPr lang="es-ES" sz="1800" dirty="0">
            <a:solidFill>
              <a:schemeClr val="tx1"/>
            </a:solidFill>
          </a:endParaRPr>
        </a:p>
      </dgm:t>
    </dgm:pt>
    <dgm:pt modelId="{0A2FB436-1B58-4A34-90BD-DDD3810A23E2}" type="parTrans" cxnId="{6A801CDF-AF1E-4F01-BAE9-C5B04BD537EC}">
      <dgm:prSet/>
      <dgm:spPr/>
      <dgm:t>
        <a:bodyPr/>
        <a:lstStyle/>
        <a:p>
          <a:endParaRPr lang="es-ES" sz="2800">
            <a:solidFill>
              <a:schemeClr val="tx1"/>
            </a:solidFill>
          </a:endParaRPr>
        </a:p>
      </dgm:t>
    </dgm:pt>
    <dgm:pt modelId="{DB4E82CA-0738-419F-AADC-C256FC25D3F7}" type="sibTrans" cxnId="{6A801CDF-AF1E-4F01-BAE9-C5B04BD537EC}">
      <dgm:prSet custT="1"/>
      <dgm:spPr/>
      <dgm:t>
        <a:bodyPr/>
        <a:lstStyle/>
        <a:p>
          <a:endParaRPr lang="es-ES" sz="1200">
            <a:solidFill>
              <a:schemeClr val="tx1"/>
            </a:solidFill>
          </a:endParaRPr>
        </a:p>
      </dgm:t>
    </dgm:pt>
    <dgm:pt modelId="{F67AE1B1-823C-4364-97E8-6FA9EE10E161}">
      <dgm:prSet custT="1"/>
      <dgm:spPr/>
      <dgm:t>
        <a:bodyPr/>
        <a:lstStyle/>
        <a:p>
          <a:pPr rtl="0"/>
          <a:r>
            <a:rPr lang="es-ES_tradnl" sz="1800" dirty="0" smtClean="0">
              <a:solidFill>
                <a:schemeClr val="tx1"/>
              </a:solidFill>
            </a:rPr>
            <a:t>Búsqueda de Información</a:t>
          </a:r>
          <a:endParaRPr lang="es-ES" sz="1800" dirty="0">
            <a:solidFill>
              <a:schemeClr val="tx1"/>
            </a:solidFill>
          </a:endParaRPr>
        </a:p>
      </dgm:t>
    </dgm:pt>
    <dgm:pt modelId="{2978AC2D-1A05-4479-9464-B50CD6ED2BBB}" type="parTrans" cxnId="{660D933F-0FE0-49EE-94E8-62A331016979}">
      <dgm:prSet/>
      <dgm:spPr/>
      <dgm:t>
        <a:bodyPr/>
        <a:lstStyle/>
        <a:p>
          <a:endParaRPr lang="es-ES" sz="2800">
            <a:solidFill>
              <a:schemeClr val="tx1"/>
            </a:solidFill>
          </a:endParaRPr>
        </a:p>
      </dgm:t>
    </dgm:pt>
    <dgm:pt modelId="{66862803-B25A-4891-A429-B5DB0537F254}" type="sibTrans" cxnId="{660D933F-0FE0-49EE-94E8-62A331016979}">
      <dgm:prSet custT="1"/>
      <dgm:spPr/>
      <dgm:t>
        <a:bodyPr/>
        <a:lstStyle/>
        <a:p>
          <a:endParaRPr lang="es-ES" sz="1200">
            <a:solidFill>
              <a:schemeClr val="tx1"/>
            </a:solidFill>
          </a:endParaRPr>
        </a:p>
      </dgm:t>
    </dgm:pt>
    <dgm:pt modelId="{93116BD8-00C2-464B-A2D9-34635274A1A4}">
      <dgm:prSet custT="1"/>
      <dgm:spPr/>
      <dgm:t>
        <a:bodyPr/>
        <a:lstStyle/>
        <a:p>
          <a:pPr rtl="0"/>
          <a:r>
            <a:rPr lang="es-ES_tradnl" sz="1800" dirty="0" smtClean="0">
              <a:solidFill>
                <a:schemeClr val="tx1"/>
              </a:solidFill>
            </a:rPr>
            <a:t>Evaluación de alternativas</a:t>
          </a:r>
          <a:endParaRPr lang="es-ES" sz="1800" dirty="0">
            <a:solidFill>
              <a:schemeClr val="tx1"/>
            </a:solidFill>
          </a:endParaRPr>
        </a:p>
      </dgm:t>
    </dgm:pt>
    <dgm:pt modelId="{A02F9F99-FC76-4C55-9B38-44C79F7E220D}" type="parTrans" cxnId="{85DC2DB7-A948-43AB-88CD-D791437A4F02}">
      <dgm:prSet/>
      <dgm:spPr/>
      <dgm:t>
        <a:bodyPr/>
        <a:lstStyle/>
        <a:p>
          <a:endParaRPr lang="es-ES" sz="2800">
            <a:solidFill>
              <a:schemeClr val="tx1"/>
            </a:solidFill>
          </a:endParaRPr>
        </a:p>
      </dgm:t>
    </dgm:pt>
    <dgm:pt modelId="{A8D0EE47-268C-4936-A0F4-A9B6A6388C99}" type="sibTrans" cxnId="{85DC2DB7-A948-43AB-88CD-D791437A4F02}">
      <dgm:prSet custT="1"/>
      <dgm:spPr/>
      <dgm:t>
        <a:bodyPr/>
        <a:lstStyle/>
        <a:p>
          <a:endParaRPr lang="es-ES" sz="1200">
            <a:solidFill>
              <a:schemeClr val="tx1"/>
            </a:solidFill>
          </a:endParaRPr>
        </a:p>
      </dgm:t>
    </dgm:pt>
    <dgm:pt modelId="{E3DA6130-C5F8-4D15-AA7B-50B6F26D0594}">
      <dgm:prSet custT="1"/>
      <dgm:spPr/>
      <dgm:t>
        <a:bodyPr/>
        <a:lstStyle/>
        <a:p>
          <a:pPr rtl="0"/>
          <a:r>
            <a:rPr lang="es-ES_tradnl" sz="1800" dirty="0" smtClean="0">
              <a:solidFill>
                <a:schemeClr val="tx1"/>
              </a:solidFill>
            </a:rPr>
            <a:t>Decisión de compra</a:t>
          </a:r>
          <a:endParaRPr lang="es-ES" sz="1800" dirty="0">
            <a:solidFill>
              <a:schemeClr val="tx1"/>
            </a:solidFill>
          </a:endParaRPr>
        </a:p>
      </dgm:t>
    </dgm:pt>
    <dgm:pt modelId="{634710AD-338B-49BB-B104-E59D2424FEEC}" type="parTrans" cxnId="{B2A4E52C-192D-4746-AF01-687E61E9DA09}">
      <dgm:prSet/>
      <dgm:spPr/>
      <dgm:t>
        <a:bodyPr/>
        <a:lstStyle/>
        <a:p>
          <a:endParaRPr lang="es-ES" sz="2800">
            <a:solidFill>
              <a:schemeClr val="tx1"/>
            </a:solidFill>
          </a:endParaRPr>
        </a:p>
      </dgm:t>
    </dgm:pt>
    <dgm:pt modelId="{CF179492-9F32-431F-82C4-55ED5AD9025C}" type="sibTrans" cxnId="{B2A4E52C-192D-4746-AF01-687E61E9DA09}">
      <dgm:prSet custT="1"/>
      <dgm:spPr/>
      <dgm:t>
        <a:bodyPr/>
        <a:lstStyle/>
        <a:p>
          <a:endParaRPr lang="es-ES" sz="1200">
            <a:solidFill>
              <a:schemeClr val="tx1"/>
            </a:solidFill>
          </a:endParaRPr>
        </a:p>
      </dgm:t>
    </dgm:pt>
    <dgm:pt modelId="{AB002247-8943-411F-AD5D-85FC40CE6077}">
      <dgm:prSet custT="1"/>
      <dgm:spPr/>
      <dgm:t>
        <a:bodyPr/>
        <a:lstStyle/>
        <a:p>
          <a:pPr rtl="0"/>
          <a:r>
            <a:rPr lang="es-ES_tradnl" sz="1800" dirty="0" smtClean="0">
              <a:solidFill>
                <a:schemeClr val="tx1"/>
              </a:solidFill>
            </a:rPr>
            <a:t>Compra</a:t>
          </a:r>
          <a:endParaRPr lang="es-ES" sz="1800" dirty="0">
            <a:solidFill>
              <a:schemeClr val="tx1"/>
            </a:solidFill>
          </a:endParaRPr>
        </a:p>
      </dgm:t>
    </dgm:pt>
    <dgm:pt modelId="{B50548B3-7913-4CDB-8D57-5F25EFB05BB4}" type="parTrans" cxnId="{8427D68E-871E-4A10-ADA4-5A3AC9A904F9}">
      <dgm:prSet/>
      <dgm:spPr/>
      <dgm:t>
        <a:bodyPr/>
        <a:lstStyle/>
        <a:p>
          <a:endParaRPr lang="es-ES" sz="2800">
            <a:solidFill>
              <a:schemeClr val="tx1"/>
            </a:solidFill>
          </a:endParaRPr>
        </a:p>
      </dgm:t>
    </dgm:pt>
    <dgm:pt modelId="{1DC8DED4-636D-4D58-AC71-36207F3B9A59}" type="sibTrans" cxnId="{8427D68E-871E-4A10-ADA4-5A3AC9A904F9}">
      <dgm:prSet custT="1"/>
      <dgm:spPr/>
      <dgm:t>
        <a:bodyPr/>
        <a:lstStyle/>
        <a:p>
          <a:endParaRPr lang="es-ES" sz="1200">
            <a:solidFill>
              <a:schemeClr val="tx1"/>
            </a:solidFill>
          </a:endParaRPr>
        </a:p>
      </dgm:t>
    </dgm:pt>
    <dgm:pt modelId="{BF0A0425-20C2-4648-9AB0-7717E623F8EC}">
      <dgm:prSet custT="1"/>
      <dgm:spPr/>
      <dgm:t>
        <a:bodyPr/>
        <a:lstStyle/>
        <a:p>
          <a:pPr rtl="0"/>
          <a:r>
            <a:rPr lang="es-ES_tradnl" sz="1800" dirty="0" smtClean="0">
              <a:solidFill>
                <a:schemeClr val="tx1"/>
              </a:solidFill>
            </a:rPr>
            <a:t>Post-compra y Adopción</a:t>
          </a:r>
          <a:endParaRPr lang="es-ES" sz="1800" dirty="0">
            <a:solidFill>
              <a:schemeClr val="tx1"/>
            </a:solidFill>
          </a:endParaRPr>
        </a:p>
      </dgm:t>
    </dgm:pt>
    <dgm:pt modelId="{EC4A0DEC-DEEF-4B6E-B032-81AF280E2A7A}" type="parTrans" cxnId="{6C2FF623-1726-486C-A3A4-F4A7A87B97AD}">
      <dgm:prSet/>
      <dgm:spPr/>
      <dgm:t>
        <a:bodyPr/>
        <a:lstStyle/>
        <a:p>
          <a:endParaRPr lang="es-ES" sz="2800">
            <a:solidFill>
              <a:schemeClr val="tx1"/>
            </a:solidFill>
          </a:endParaRPr>
        </a:p>
      </dgm:t>
    </dgm:pt>
    <dgm:pt modelId="{78B64305-EC99-4ADF-8525-173C05C96CC8}" type="sibTrans" cxnId="{6C2FF623-1726-486C-A3A4-F4A7A87B97AD}">
      <dgm:prSet custT="1"/>
      <dgm:spPr/>
      <dgm:t>
        <a:bodyPr/>
        <a:lstStyle/>
        <a:p>
          <a:endParaRPr lang="es-ES" sz="1200">
            <a:solidFill>
              <a:schemeClr val="tx1"/>
            </a:solidFill>
          </a:endParaRPr>
        </a:p>
      </dgm:t>
    </dgm:pt>
    <dgm:pt modelId="{FD66D334-5A1D-476E-B6DD-CC1AB7F791F4}" type="pres">
      <dgm:prSet presAssocID="{157A2EED-D496-4ABE-AC1B-25D4FE1A1F07}" presName="diagram" presStyleCnt="0">
        <dgm:presLayoutVars>
          <dgm:dir/>
          <dgm:resizeHandles val="exact"/>
        </dgm:presLayoutVars>
      </dgm:prSet>
      <dgm:spPr/>
      <dgm:t>
        <a:bodyPr/>
        <a:lstStyle/>
        <a:p>
          <a:endParaRPr lang="es-ES"/>
        </a:p>
      </dgm:t>
    </dgm:pt>
    <dgm:pt modelId="{067016BB-7D41-4CBF-9650-4759B82183CC}" type="pres">
      <dgm:prSet presAssocID="{6707EEC8-D16F-4E1F-A827-FE83455BA796}" presName="node" presStyleLbl="node1" presStyleIdx="0" presStyleCnt="6">
        <dgm:presLayoutVars>
          <dgm:bulletEnabled val="1"/>
        </dgm:presLayoutVars>
      </dgm:prSet>
      <dgm:spPr/>
      <dgm:t>
        <a:bodyPr/>
        <a:lstStyle/>
        <a:p>
          <a:endParaRPr lang="es-ES"/>
        </a:p>
      </dgm:t>
    </dgm:pt>
    <dgm:pt modelId="{85694F82-A494-45C2-B1FD-658DA1464B33}" type="pres">
      <dgm:prSet presAssocID="{DB4E82CA-0738-419F-AADC-C256FC25D3F7}" presName="sibTrans" presStyleLbl="sibTrans2D1" presStyleIdx="0" presStyleCnt="5"/>
      <dgm:spPr/>
      <dgm:t>
        <a:bodyPr/>
        <a:lstStyle/>
        <a:p>
          <a:endParaRPr lang="es-ES"/>
        </a:p>
      </dgm:t>
    </dgm:pt>
    <dgm:pt modelId="{8B245C3C-4FC2-45D1-B3D3-E98AC7B523CF}" type="pres">
      <dgm:prSet presAssocID="{DB4E82CA-0738-419F-AADC-C256FC25D3F7}" presName="connectorText" presStyleLbl="sibTrans2D1" presStyleIdx="0" presStyleCnt="5"/>
      <dgm:spPr/>
      <dgm:t>
        <a:bodyPr/>
        <a:lstStyle/>
        <a:p>
          <a:endParaRPr lang="es-ES"/>
        </a:p>
      </dgm:t>
    </dgm:pt>
    <dgm:pt modelId="{756B9B34-6265-406D-8924-205733A0D8A2}" type="pres">
      <dgm:prSet presAssocID="{F67AE1B1-823C-4364-97E8-6FA9EE10E161}" presName="node" presStyleLbl="node1" presStyleIdx="1" presStyleCnt="6">
        <dgm:presLayoutVars>
          <dgm:bulletEnabled val="1"/>
        </dgm:presLayoutVars>
      </dgm:prSet>
      <dgm:spPr/>
      <dgm:t>
        <a:bodyPr/>
        <a:lstStyle/>
        <a:p>
          <a:endParaRPr lang="es-ES"/>
        </a:p>
      </dgm:t>
    </dgm:pt>
    <dgm:pt modelId="{A04574F8-760D-4420-9E1F-B63882B660A2}" type="pres">
      <dgm:prSet presAssocID="{66862803-B25A-4891-A429-B5DB0537F254}" presName="sibTrans" presStyleLbl="sibTrans2D1" presStyleIdx="1" presStyleCnt="5"/>
      <dgm:spPr/>
      <dgm:t>
        <a:bodyPr/>
        <a:lstStyle/>
        <a:p>
          <a:endParaRPr lang="es-ES"/>
        </a:p>
      </dgm:t>
    </dgm:pt>
    <dgm:pt modelId="{48406F79-48B1-4989-ABB9-FAED5C54E843}" type="pres">
      <dgm:prSet presAssocID="{66862803-B25A-4891-A429-B5DB0537F254}" presName="connectorText" presStyleLbl="sibTrans2D1" presStyleIdx="1" presStyleCnt="5"/>
      <dgm:spPr/>
      <dgm:t>
        <a:bodyPr/>
        <a:lstStyle/>
        <a:p>
          <a:endParaRPr lang="es-ES"/>
        </a:p>
      </dgm:t>
    </dgm:pt>
    <dgm:pt modelId="{F0061B3D-F82D-47C9-885F-DB449B86152B}" type="pres">
      <dgm:prSet presAssocID="{93116BD8-00C2-464B-A2D9-34635274A1A4}" presName="node" presStyleLbl="node1" presStyleIdx="2" presStyleCnt="6">
        <dgm:presLayoutVars>
          <dgm:bulletEnabled val="1"/>
        </dgm:presLayoutVars>
      </dgm:prSet>
      <dgm:spPr/>
      <dgm:t>
        <a:bodyPr/>
        <a:lstStyle/>
        <a:p>
          <a:endParaRPr lang="es-ES"/>
        </a:p>
      </dgm:t>
    </dgm:pt>
    <dgm:pt modelId="{DB83C1D3-1153-48D4-8310-7425E4B90C22}" type="pres">
      <dgm:prSet presAssocID="{A8D0EE47-268C-4936-A0F4-A9B6A6388C99}" presName="sibTrans" presStyleLbl="sibTrans2D1" presStyleIdx="2" presStyleCnt="5"/>
      <dgm:spPr/>
      <dgm:t>
        <a:bodyPr/>
        <a:lstStyle/>
        <a:p>
          <a:endParaRPr lang="es-ES"/>
        </a:p>
      </dgm:t>
    </dgm:pt>
    <dgm:pt modelId="{0AAC6460-D0C6-4B9B-90A9-C247BCEF5E7A}" type="pres">
      <dgm:prSet presAssocID="{A8D0EE47-268C-4936-A0F4-A9B6A6388C99}" presName="connectorText" presStyleLbl="sibTrans2D1" presStyleIdx="2" presStyleCnt="5"/>
      <dgm:spPr/>
      <dgm:t>
        <a:bodyPr/>
        <a:lstStyle/>
        <a:p>
          <a:endParaRPr lang="es-ES"/>
        </a:p>
      </dgm:t>
    </dgm:pt>
    <dgm:pt modelId="{8567B34B-CA95-434D-9F05-8EAF27B9F0C4}" type="pres">
      <dgm:prSet presAssocID="{E3DA6130-C5F8-4D15-AA7B-50B6F26D0594}" presName="node" presStyleLbl="node1" presStyleIdx="3" presStyleCnt="6">
        <dgm:presLayoutVars>
          <dgm:bulletEnabled val="1"/>
        </dgm:presLayoutVars>
      </dgm:prSet>
      <dgm:spPr/>
      <dgm:t>
        <a:bodyPr/>
        <a:lstStyle/>
        <a:p>
          <a:endParaRPr lang="es-ES"/>
        </a:p>
      </dgm:t>
    </dgm:pt>
    <dgm:pt modelId="{D77F1F92-03DD-4869-82FA-E73EAB604E92}" type="pres">
      <dgm:prSet presAssocID="{CF179492-9F32-431F-82C4-55ED5AD9025C}" presName="sibTrans" presStyleLbl="sibTrans2D1" presStyleIdx="3" presStyleCnt="5"/>
      <dgm:spPr/>
      <dgm:t>
        <a:bodyPr/>
        <a:lstStyle/>
        <a:p>
          <a:endParaRPr lang="es-ES"/>
        </a:p>
      </dgm:t>
    </dgm:pt>
    <dgm:pt modelId="{391C1E3C-27DF-4D1B-9CE5-819DF88BBBDD}" type="pres">
      <dgm:prSet presAssocID="{CF179492-9F32-431F-82C4-55ED5AD9025C}" presName="connectorText" presStyleLbl="sibTrans2D1" presStyleIdx="3" presStyleCnt="5"/>
      <dgm:spPr/>
      <dgm:t>
        <a:bodyPr/>
        <a:lstStyle/>
        <a:p>
          <a:endParaRPr lang="es-ES"/>
        </a:p>
      </dgm:t>
    </dgm:pt>
    <dgm:pt modelId="{60DD7A69-7B77-4AEF-AC04-DB98A12393A1}" type="pres">
      <dgm:prSet presAssocID="{AB002247-8943-411F-AD5D-85FC40CE6077}" presName="node" presStyleLbl="node1" presStyleIdx="4" presStyleCnt="6">
        <dgm:presLayoutVars>
          <dgm:bulletEnabled val="1"/>
        </dgm:presLayoutVars>
      </dgm:prSet>
      <dgm:spPr/>
      <dgm:t>
        <a:bodyPr/>
        <a:lstStyle/>
        <a:p>
          <a:endParaRPr lang="es-ES"/>
        </a:p>
      </dgm:t>
    </dgm:pt>
    <dgm:pt modelId="{62A6C5F9-C31C-4CAD-8CFA-18037776C177}" type="pres">
      <dgm:prSet presAssocID="{1DC8DED4-636D-4D58-AC71-36207F3B9A59}" presName="sibTrans" presStyleLbl="sibTrans2D1" presStyleIdx="4" presStyleCnt="5"/>
      <dgm:spPr/>
      <dgm:t>
        <a:bodyPr/>
        <a:lstStyle/>
        <a:p>
          <a:endParaRPr lang="es-ES"/>
        </a:p>
      </dgm:t>
    </dgm:pt>
    <dgm:pt modelId="{D5E1197B-ECEB-4109-BAC7-B261196B0742}" type="pres">
      <dgm:prSet presAssocID="{1DC8DED4-636D-4D58-AC71-36207F3B9A59}" presName="connectorText" presStyleLbl="sibTrans2D1" presStyleIdx="4" presStyleCnt="5"/>
      <dgm:spPr/>
      <dgm:t>
        <a:bodyPr/>
        <a:lstStyle/>
        <a:p>
          <a:endParaRPr lang="es-ES"/>
        </a:p>
      </dgm:t>
    </dgm:pt>
    <dgm:pt modelId="{6996B9C6-66F7-4201-A0D2-823CAD0A9819}" type="pres">
      <dgm:prSet presAssocID="{BF0A0425-20C2-4648-9AB0-7717E623F8EC}" presName="node" presStyleLbl="node1" presStyleIdx="5" presStyleCnt="6">
        <dgm:presLayoutVars>
          <dgm:bulletEnabled val="1"/>
        </dgm:presLayoutVars>
      </dgm:prSet>
      <dgm:spPr/>
      <dgm:t>
        <a:bodyPr/>
        <a:lstStyle/>
        <a:p>
          <a:endParaRPr lang="es-ES"/>
        </a:p>
      </dgm:t>
    </dgm:pt>
  </dgm:ptLst>
  <dgm:cxnLst>
    <dgm:cxn modelId="{B9452070-A3A8-4080-ABBA-1F9293698DC7}" type="presOf" srcId="{1DC8DED4-636D-4D58-AC71-36207F3B9A59}" destId="{62A6C5F9-C31C-4CAD-8CFA-18037776C177}" srcOrd="0" destOrd="0" presId="urn:microsoft.com/office/officeart/2005/8/layout/process5"/>
    <dgm:cxn modelId="{42FAF82C-DEE9-4DF7-AA6A-3DDB37795D56}" type="presOf" srcId="{DB4E82CA-0738-419F-AADC-C256FC25D3F7}" destId="{8B245C3C-4FC2-45D1-B3D3-E98AC7B523CF}" srcOrd="1" destOrd="0" presId="urn:microsoft.com/office/officeart/2005/8/layout/process5"/>
    <dgm:cxn modelId="{1C5E6F25-9568-45EE-BEB6-DC09E0121389}" type="presOf" srcId="{157A2EED-D496-4ABE-AC1B-25D4FE1A1F07}" destId="{FD66D334-5A1D-476E-B6DD-CC1AB7F791F4}" srcOrd="0" destOrd="0" presId="urn:microsoft.com/office/officeart/2005/8/layout/process5"/>
    <dgm:cxn modelId="{21D8AEA6-E643-47A1-9270-A4A1EF1D24D5}" type="presOf" srcId="{E3DA6130-C5F8-4D15-AA7B-50B6F26D0594}" destId="{8567B34B-CA95-434D-9F05-8EAF27B9F0C4}" srcOrd="0" destOrd="0" presId="urn:microsoft.com/office/officeart/2005/8/layout/process5"/>
    <dgm:cxn modelId="{8427D68E-871E-4A10-ADA4-5A3AC9A904F9}" srcId="{157A2EED-D496-4ABE-AC1B-25D4FE1A1F07}" destId="{AB002247-8943-411F-AD5D-85FC40CE6077}" srcOrd="4" destOrd="0" parTransId="{B50548B3-7913-4CDB-8D57-5F25EFB05BB4}" sibTransId="{1DC8DED4-636D-4D58-AC71-36207F3B9A59}"/>
    <dgm:cxn modelId="{BB47AE9A-A207-45D1-8344-B478ABE0F853}" type="presOf" srcId="{BF0A0425-20C2-4648-9AB0-7717E623F8EC}" destId="{6996B9C6-66F7-4201-A0D2-823CAD0A9819}" srcOrd="0" destOrd="0" presId="urn:microsoft.com/office/officeart/2005/8/layout/process5"/>
    <dgm:cxn modelId="{B2A4E52C-192D-4746-AF01-687E61E9DA09}" srcId="{157A2EED-D496-4ABE-AC1B-25D4FE1A1F07}" destId="{E3DA6130-C5F8-4D15-AA7B-50B6F26D0594}" srcOrd="3" destOrd="0" parTransId="{634710AD-338B-49BB-B104-E59D2424FEEC}" sibTransId="{CF179492-9F32-431F-82C4-55ED5AD9025C}"/>
    <dgm:cxn modelId="{468A0253-9108-4318-A5E2-3C129B8927FD}" type="presOf" srcId="{93116BD8-00C2-464B-A2D9-34635274A1A4}" destId="{F0061B3D-F82D-47C9-885F-DB449B86152B}" srcOrd="0" destOrd="0" presId="urn:microsoft.com/office/officeart/2005/8/layout/process5"/>
    <dgm:cxn modelId="{4EA3FE3E-34A4-4117-87F1-0E82479A7803}" type="presOf" srcId="{AB002247-8943-411F-AD5D-85FC40CE6077}" destId="{60DD7A69-7B77-4AEF-AC04-DB98A12393A1}" srcOrd="0" destOrd="0" presId="urn:microsoft.com/office/officeart/2005/8/layout/process5"/>
    <dgm:cxn modelId="{D9AB692D-EEBE-41EF-81DF-EDEC9A1863B1}" type="presOf" srcId="{A8D0EE47-268C-4936-A0F4-A9B6A6388C99}" destId="{0AAC6460-D0C6-4B9B-90A9-C247BCEF5E7A}" srcOrd="1" destOrd="0" presId="urn:microsoft.com/office/officeart/2005/8/layout/process5"/>
    <dgm:cxn modelId="{9B83E305-EF9E-466B-AC4D-0BEFEC13144F}" type="presOf" srcId="{66862803-B25A-4891-A429-B5DB0537F254}" destId="{48406F79-48B1-4989-ABB9-FAED5C54E843}" srcOrd="1" destOrd="0" presId="urn:microsoft.com/office/officeart/2005/8/layout/process5"/>
    <dgm:cxn modelId="{F400FCC5-1D7C-44A3-92C7-9A33AE76DFB2}" type="presOf" srcId="{CF179492-9F32-431F-82C4-55ED5AD9025C}" destId="{D77F1F92-03DD-4869-82FA-E73EAB604E92}" srcOrd="0" destOrd="0" presId="urn:microsoft.com/office/officeart/2005/8/layout/process5"/>
    <dgm:cxn modelId="{FF4D61E6-10BD-4310-990F-9DF4EB06028F}" type="presOf" srcId="{6707EEC8-D16F-4E1F-A827-FE83455BA796}" destId="{067016BB-7D41-4CBF-9650-4759B82183CC}" srcOrd="0" destOrd="0" presId="urn:microsoft.com/office/officeart/2005/8/layout/process5"/>
    <dgm:cxn modelId="{6C2FF623-1726-486C-A3A4-F4A7A87B97AD}" srcId="{157A2EED-D496-4ABE-AC1B-25D4FE1A1F07}" destId="{BF0A0425-20C2-4648-9AB0-7717E623F8EC}" srcOrd="5" destOrd="0" parTransId="{EC4A0DEC-DEEF-4B6E-B032-81AF280E2A7A}" sibTransId="{78B64305-EC99-4ADF-8525-173C05C96CC8}"/>
    <dgm:cxn modelId="{14979B49-D389-4F06-8D11-080C93E80B37}" type="presOf" srcId="{F67AE1B1-823C-4364-97E8-6FA9EE10E161}" destId="{756B9B34-6265-406D-8924-205733A0D8A2}" srcOrd="0" destOrd="0" presId="urn:microsoft.com/office/officeart/2005/8/layout/process5"/>
    <dgm:cxn modelId="{D7237808-DBCD-4DCC-9257-9C33C4F0A30C}" type="presOf" srcId="{A8D0EE47-268C-4936-A0F4-A9B6A6388C99}" destId="{DB83C1D3-1153-48D4-8310-7425E4B90C22}" srcOrd="0" destOrd="0" presId="urn:microsoft.com/office/officeart/2005/8/layout/process5"/>
    <dgm:cxn modelId="{02F8C8B1-B58D-43E6-9F7B-F8C8A45DCC0F}" type="presOf" srcId="{1DC8DED4-636D-4D58-AC71-36207F3B9A59}" destId="{D5E1197B-ECEB-4109-BAC7-B261196B0742}" srcOrd="1" destOrd="0" presId="urn:microsoft.com/office/officeart/2005/8/layout/process5"/>
    <dgm:cxn modelId="{6A801CDF-AF1E-4F01-BAE9-C5B04BD537EC}" srcId="{157A2EED-D496-4ABE-AC1B-25D4FE1A1F07}" destId="{6707EEC8-D16F-4E1F-A827-FE83455BA796}" srcOrd="0" destOrd="0" parTransId="{0A2FB436-1B58-4A34-90BD-DDD3810A23E2}" sibTransId="{DB4E82CA-0738-419F-AADC-C256FC25D3F7}"/>
    <dgm:cxn modelId="{660D933F-0FE0-49EE-94E8-62A331016979}" srcId="{157A2EED-D496-4ABE-AC1B-25D4FE1A1F07}" destId="{F67AE1B1-823C-4364-97E8-6FA9EE10E161}" srcOrd="1" destOrd="0" parTransId="{2978AC2D-1A05-4479-9464-B50CD6ED2BBB}" sibTransId="{66862803-B25A-4891-A429-B5DB0537F254}"/>
    <dgm:cxn modelId="{A1FB03AB-B166-4B2F-9CCD-D42216577EF0}" type="presOf" srcId="{CF179492-9F32-431F-82C4-55ED5AD9025C}" destId="{391C1E3C-27DF-4D1B-9CE5-819DF88BBBDD}" srcOrd="1" destOrd="0" presId="urn:microsoft.com/office/officeart/2005/8/layout/process5"/>
    <dgm:cxn modelId="{C6729348-00DB-4C4F-93A0-BC936C856B43}" type="presOf" srcId="{DB4E82CA-0738-419F-AADC-C256FC25D3F7}" destId="{85694F82-A494-45C2-B1FD-658DA1464B33}" srcOrd="0" destOrd="0" presId="urn:microsoft.com/office/officeart/2005/8/layout/process5"/>
    <dgm:cxn modelId="{85DC2DB7-A948-43AB-88CD-D791437A4F02}" srcId="{157A2EED-D496-4ABE-AC1B-25D4FE1A1F07}" destId="{93116BD8-00C2-464B-A2D9-34635274A1A4}" srcOrd="2" destOrd="0" parTransId="{A02F9F99-FC76-4C55-9B38-44C79F7E220D}" sibTransId="{A8D0EE47-268C-4936-A0F4-A9B6A6388C99}"/>
    <dgm:cxn modelId="{ECB213A8-0661-4544-A789-B9269E8982EE}" type="presOf" srcId="{66862803-B25A-4891-A429-B5DB0537F254}" destId="{A04574F8-760D-4420-9E1F-B63882B660A2}" srcOrd="0" destOrd="0" presId="urn:microsoft.com/office/officeart/2005/8/layout/process5"/>
    <dgm:cxn modelId="{DBEECBDE-DC12-4C15-9E78-AB90247FB704}" type="presParOf" srcId="{FD66D334-5A1D-476E-B6DD-CC1AB7F791F4}" destId="{067016BB-7D41-4CBF-9650-4759B82183CC}" srcOrd="0" destOrd="0" presId="urn:microsoft.com/office/officeart/2005/8/layout/process5"/>
    <dgm:cxn modelId="{8A53CB92-493B-491A-A655-5D81FB0A57AB}" type="presParOf" srcId="{FD66D334-5A1D-476E-B6DD-CC1AB7F791F4}" destId="{85694F82-A494-45C2-B1FD-658DA1464B33}" srcOrd="1" destOrd="0" presId="urn:microsoft.com/office/officeart/2005/8/layout/process5"/>
    <dgm:cxn modelId="{AFF0C257-8519-4525-9A14-9066327C8B4C}" type="presParOf" srcId="{85694F82-A494-45C2-B1FD-658DA1464B33}" destId="{8B245C3C-4FC2-45D1-B3D3-E98AC7B523CF}" srcOrd="0" destOrd="0" presId="urn:microsoft.com/office/officeart/2005/8/layout/process5"/>
    <dgm:cxn modelId="{02D6106A-4A8A-498F-AD8D-366A10C02C2E}" type="presParOf" srcId="{FD66D334-5A1D-476E-B6DD-CC1AB7F791F4}" destId="{756B9B34-6265-406D-8924-205733A0D8A2}" srcOrd="2" destOrd="0" presId="urn:microsoft.com/office/officeart/2005/8/layout/process5"/>
    <dgm:cxn modelId="{897180E8-6E3E-4275-B192-50873F1E4265}" type="presParOf" srcId="{FD66D334-5A1D-476E-B6DD-CC1AB7F791F4}" destId="{A04574F8-760D-4420-9E1F-B63882B660A2}" srcOrd="3" destOrd="0" presId="urn:microsoft.com/office/officeart/2005/8/layout/process5"/>
    <dgm:cxn modelId="{D2F3102A-47E3-4036-AC93-F5A1BD4E1C09}" type="presParOf" srcId="{A04574F8-760D-4420-9E1F-B63882B660A2}" destId="{48406F79-48B1-4989-ABB9-FAED5C54E843}" srcOrd="0" destOrd="0" presId="urn:microsoft.com/office/officeart/2005/8/layout/process5"/>
    <dgm:cxn modelId="{E3A79794-A8B7-4C4C-9EF1-478AF99F5EB0}" type="presParOf" srcId="{FD66D334-5A1D-476E-B6DD-CC1AB7F791F4}" destId="{F0061B3D-F82D-47C9-885F-DB449B86152B}" srcOrd="4" destOrd="0" presId="urn:microsoft.com/office/officeart/2005/8/layout/process5"/>
    <dgm:cxn modelId="{91D96584-64C0-44B3-8177-3F37D69B825F}" type="presParOf" srcId="{FD66D334-5A1D-476E-B6DD-CC1AB7F791F4}" destId="{DB83C1D3-1153-48D4-8310-7425E4B90C22}" srcOrd="5" destOrd="0" presId="urn:microsoft.com/office/officeart/2005/8/layout/process5"/>
    <dgm:cxn modelId="{83C6D4D8-2EC0-4A51-9191-42D13386DE1F}" type="presParOf" srcId="{DB83C1D3-1153-48D4-8310-7425E4B90C22}" destId="{0AAC6460-D0C6-4B9B-90A9-C247BCEF5E7A}" srcOrd="0" destOrd="0" presId="urn:microsoft.com/office/officeart/2005/8/layout/process5"/>
    <dgm:cxn modelId="{6596A9D6-4E3B-4CE2-944C-087EDEE31D87}" type="presParOf" srcId="{FD66D334-5A1D-476E-B6DD-CC1AB7F791F4}" destId="{8567B34B-CA95-434D-9F05-8EAF27B9F0C4}" srcOrd="6" destOrd="0" presId="urn:microsoft.com/office/officeart/2005/8/layout/process5"/>
    <dgm:cxn modelId="{14D4BC4F-71EC-4C18-BA9B-6F5E783415BB}" type="presParOf" srcId="{FD66D334-5A1D-476E-B6DD-CC1AB7F791F4}" destId="{D77F1F92-03DD-4869-82FA-E73EAB604E92}" srcOrd="7" destOrd="0" presId="urn:microsoft.com/office/officeart/2005/8/layout/process5"/>
    <dgm:cxn modelId="{3DBE90B1-38B8-407B-B1A8-1145BC200F75}" type="presParOf" srcId="{D77F1F92-03DD-4869-82FA-E73EAB604E92}" destId="{391C1E3C-27DF-4D1B-9CE5-819DF88BBBDD}" srcOrd="0" destOrd="0" presId="urn:microsoft.com/office/officeart/2005/8/layout/process5"/>
    <dgm:cxn modelId="{070D28ED-8A1B-468C-B24D-2E24D251FAAC}" type="presParOf" srcId="{FD66D334-5A1D-476E-B6DD-CC1AB7F791F4}" destId="{60DD7A69-7B77-4AEF-AC04-DB98A12393A1}" srcOrd="8" destOrd="0" presId="urn:microsoft.com/office/officeart/2005/8/layout/process5"/>
    <dgm:cxn modelId="{80BD48BA-BB7B-4090-94DD-116ABED506EA}" type="presParOf" srcId="{FD66D334-5A1D-476E-B6DD-CC1AB7F791F4}" destId="{62A6C5F9-C31C-4CAD-8CFA-18037776C177}" srcOrd="9" destOrd="0" presId="urn:microsoft.com/office/officeart/2005/8/layout/process5"/>
    <dgm:cxn modelId="{C40F18D5-076F-4EAA-9FF5-54C9002180CF}" type="presParOf" srcId="{62A6C5F9-C31C-4CAD-8CFA-18037776C177}" destId="{D5E1197B-ECEB-4109-BAC7-B261196B0742}" srcOrd="0" destOrd="0" presId="urn:microsoft.com/office/officeart/2005/8/layout/process5"/>
    <dgm:cxn modelId="{6B163055-0660-41A4-B7CF-244332881956}" type="presParOf" srcId="{FD66D334-5A1D-476E-B6DD-CC1AB7F791F4}" destId="{6996B9C6-66F7-4201-A0D2-823CAD0A9819}" srcOrd="10" destOrd="0" presId="urn:microsoft.com/office/officeart/2005/8/layout/process5"/>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B0C932-6D9D-4F77-85BA-087E707E9E2C}" type="datetimeFigureOut">
              <a:rPr lang="es-EC"/>
              <a:pPr>
                <a:defRPr/>
              </a:pPr>
              <a:t>02/05/2010</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C87F9F5-7A15-4779-8BC5-5CE4DED99FC3}" type="slidenum">
              <a:rPr lang="es-EC"/>
              <a:pPr>
                <a:defRPr/>
              </a:pPr>
              <a:t>‹Nº›</a:t>
            </a:fld>
            <a:endParaRPr lang="es-EC"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Triángulo isósceles"/>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540544" y="776288"/>
            <a:ext cx="8062912" cy="1470025"/>
          </a:xfrm>
        </p:spPr>
        <p:txBody>
          <a:bodyPr anchor="b"/>
          <a:lstStyle>
            <a:lvl1pPr algn="r">
              <a:defRPr sz="440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27 Marcador de fecha"/>
          <p:cNvSpPr>
            <a:spLocks noGrp="1"/>
          </p:cNvSpPr>
          <p:nvPr>
            <p:ph type="dt" sz="half" idx="10"/>
          </p:nvPr>
        </p:nvSpPr>
        <p:spPr>
          <a:xfrm>
            <a:off x="1371600" y="6011863"/>
            <a:ext cx="5791200" cy="365125"/>
          </a:xfrm>
        </p:spPr>
        <p:txBody>
          <a:bodyPr tIns="0" bIns="0" anchor="t"/>
          <a:lstStyle>
            <a:lvl1pPr algn="r">
              <a:defRPr sz="1000"/>
            </a:lvl1pPr>
          </a:lstStyle>
          <a:p>
            <a:pPr>
              <a:defRPr/>
            </a:pPr>
            <a:fld id="{3B37E4FF-EEBD-476C-8F07-3FBDC0EA52B5}" type="datetimeFigureOut">
              <a:rPr lang="es-EC"/>
              <a:pPr>
                <a:defRPr/>
              </a:pPr>
              <a:t>02/05/2010</a:t>
            </a:fld>
            <a:endParaRPr lang="es-EC" dirty="0"/>
          </a:p>
        </p:txBody>
      </p:sp>
      <p:sp>
        <p:nvSpPr>
          <p:cNvPr id="6" name="16 Marcador de pie de página"/>
          <p:cNvSpPr>
            <a:spLocks noGrp="1"/>
          </p:cNvSpPr>
          <p:nvPr>
            <p:ph type="ftr" sz="quarter" idx="11"/>
          </p:nvPr>
        </p:nvSpPr>
        <p:spPr>
          <a:xfrm>
            <a:off x="1371600" y="5649913"/>
            <a:ext cx="5791200" cy="365125"/>
          </a:xfrm>
        </p:spPr>
        <p:txBody>
          <a:bodyPr tIns="0" bIns="0"/>
          <a:lstStyle>
            <a:lvl1pPr algn="r">
              <a:defRPr sz="1100"/>
            </a:lvl1pPr>
          </a:lstStyle>
          <a:p>
            <a:pPr>
              <a:defRPr/>
            </a:pPr>
            <a:endParaRPr lang="es-EC"/>
          </a:p>
        </p:txBody>
      </p:sp>
      <p:sp>
        <p:nvSpPr>
          <p:cNvPr id="7" name="28 Marcador de número de diapositiva"/>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EDB6A927-3DB0-43F0-B911-600D0C3573BE}" type="slidenum">
              <a:rPr lang="es-EC"/>
              <a:pPr>
                <a:defRPr/>
              </a:pPr>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A47E91AF-D2CA-4D4C-A92D-6231FF26166D}" type="datetimeFigureOut">
              <a:rPr lang="es-EC"/>
              <a:pPr>
                <a:defRPr/>
              </a:pPr>
              <a:t>02/05/2010</a:t>
            </a:fld>
            <a:endParaRPr lang="es-EC" dirty="0"/>
          </a:p>
        </p:txBody>
      </p:sp>
      <p:sp>
        <p:nvSpPr>
          <p:cNvPr id="5" name="2 Marcador de pie de página"/>
          <p:cNvSpPr>
            <a:spLocks noGrp="1"/>
          </p:cNvSpPr>
          <p:nvPr>
            <p:ph type="ftr" sz="quarter" idx="11"/>
          </p:nvPr>
        </p:nvSpPr>
        <p:spPr/>
        <p:txBody>
          <a:bodyPr/>
          <a:lstStyle>
            <a:lvl1pPr>
              <a:defRPr/>
            </a:lvl1pPr>
          </a:lstStyle>
          <a:p>
            <a:pPr>
              <a:defRPr/>
            </a:pPr>
            <a:endParaRPr lang="es-EC"/>
          </a:p>
        </p:txBody>
      </p:sp>
      <p:sp>
        <p:nvSpPr>
          <p:cNvPr id="6" name="22 Marcador de número de diapositiva"/>
          <p:cNvSpPr>
            <a:spLocks noGrp="1"/>
          </p:cNvSpPr>
          <p:nvPr>
            <p:ph type="sldNum" sz="quarter" idx="12"/>
          </p:nvPr>
        </p:nvSpPr>
        <p:spPr/>
        <p:txBody>
          <a:bodyPr/>
          <a:lstStyle>
            <a:lvl1pPr>
              <a:defRPr/>
            </a:lvl1pPr>
          </a:lstStyle>
          <a:p>
            <a:pPr>
              <a:defRPr/>
            </a:pPr>
            <a:fld id="{1E3BDD4E-5890-4AF5-A512-306476784F32}" type="slidenum">
              <a:rPr lang="es-EC"/>
              <a:pPr>
                <a:defRPr/>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049F1CB3-172A-40B4-A19B-FA4FD23F478B}" type="datetimeFigureOut">
              <a:rPr lang="es-EC"/>
              <a:pPr>
                <a:defRPr/>
              </a:pPr>
              <a:t>02/05/2010</a:t>
            </a:fld>
            <a:endParaRPr lang="es-EC" dirty="0"/>
          </a:p>
        </p:txBody>
      </p:sp>
      <p:sp>
        <p:nvSpPr>
          <p:cNvPr id="5" name="2 Marcador de pie de página"/>
          <p:cNvSpPr>
            <a:spLocks noGrp="1"/>
          </p:cNvSpPr>
          <p:nvPr>
            <p:ph type="ftr" sz="quarter" idx="11"/>
          </p:nvPr>
        </p:nvSpPr>
        <p:spPr/>
        <p:txBody>
          <a:bodyPr/>
          <a:lstStyle>
            <a:lvl1pPr>
              <a:defRPr/>
            </a:lvl1pPr>
          </a:lstStyle>
          <a:p>
            <a:pPr>
              <a:defRPr/>
            </a:pPr>
            <a:endParaRPr lang="es-EC"/>
          </a:p>
        </p:txBody>
      </p:sp>
      <p:sp>
        <p:nvSpPr>
          <p:cNvPr id="6" name="22 Marcador de número de diapositiva"/>
          <p:cNvSpPr>
            <a:spLocks noGrp="1"/>
          </p:cNvSpPr>
          <p:nvPr>
            <p:ph type="sldNum" sz="quarter" idx="12"/>
          </p:nvPr>
        </p:nvSpPr>
        <p:spPr/>
        <p:txBody>
          <a:bodyPr/>
          <a:lstStyle>
            <a:lvl1pPr>
              <a:defRPr/>
            </a:lvl1pPr>
          </a:lstStyle>
          <a:p>
            <a:pPr>
              <a:defRPr/>
            </a:pPr>
            <a:fld id="{74E4804D-51DB-4F30-904D-D7D37451B427}" type="slidenum">
              <a:rPr lang="es-EC"/>
              <a:pPr>
                <a:defRPr/>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882808"/>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4791075" y="6480175"/>
            <a:ext cx="2133600" cy="301625"/>
          </a:xfrm>
        </p:spPr>
        <p:txBody>
          <a:bodyPr/>
          <a:lstStyle>
            <a:lvl1pPr>
              <a:defRPr/>
            </a:lvl1pPr>
          </a:lstStyle>
          <a:p>
            <a:pPr>
              <a:defRPr/>
            </a:pPr>
            <a:fld id="{C2BBF2C1-4CF7-40A0-A78B-581EE2DEDD20}" type="datetimeFigureOut">
              <a:rPr lang="es-EC"/>
              <a:pPr>
                <a:defRPr/>
              </a:pPr>
              <a:t>02/05/2010</a:t>
            </a:fld>
            <a:endParaRPr lang="es-EC" dirty="0"/>
          </a:p>
        </p:txBody>
      </p:sp>
      <p:sp>
        <p:nvSpPr>
          <p:cNvPr id="5" name="4 Marcador de pie de página"/>
          <p:cNvSpPr>
            <a:spLocks noGrp="1"/>
          </p:cNvSpPr>
          <p:nvPr>
            <p:ph type="ftr" sz="quarter" idx="11"/>
          </p:nvPr>
        </p:nvSpPr>
        <p:spPr>
          <a:xfrm>
            <a:off x="457200" y="6481763"/>
            <a:ext cx="4259263" cy="300037"/>
          </a:xfrm>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43D5658F-8956-4B34-A406-D4933DF07594}" type="slidenum">
              <a:rPr lang="es-EC"/>
              <a:pPr>
                <a:defRPr/>
              </a:pPr>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4" name="3 Triángulo rectángulo"/>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4 Triángulo isósceles"/>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5 Conector recto"/>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6 Conector recto"/>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lstStyle>
            <a:lvl1pPr marL="0" algn="l">
              <a:buNone/>
              <a:defRPr sz="3600" b="1"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3 Marcador de fecha"/>
          <p:cNvSpPr>
            <a:spLocks noGrp="1"/>
          </p:cNvSpPr>
          <p:nvPr>
            <p:ph type="dt" sz="half" idx="10"/>
          </p:nvPr>
        </p:nvSpPr>
        <p:spPr>
          <a:xfrm>
            <a:off x="6956425" y="6477000"/>
            <a:ext cx="2133600" cy="304800"/>
          </a:xfrm>
        </p:spPr>
        <p:txBody>
          <a:bodyPr/>
          <a:lstStyle>
            <a:lvl1pPr>
              <a:defRPr/>
            </a:lvl1pPr>
          </a:lstStyle>
          <a:p>
            <a:pPr>
              <a:defRPr/>
            </a:pPr>
            <a:fld id="{EC063D80-1926-435C-8C22-B4B14D7944CC}" type="datetimeFigureOut">
              <a:rPr lang="es-EC"/>
              <a:pPr>
                <a:defRPr/>
              </a:pPr>
              <a:t>02/05/2010</a:t>
            </a:fld>
            <a:endParaRPr lang="es-EC" dirty="0"/>
          </a:p>
        </p:txBody>
      </p:sp>
      <p:sp>
        <p:nvSpPr>
          <p:cNvPr id="9" name="4 Marcador de pie de página"/>
          <p:cNvSpPr>
            <a:spLocks noGrp="1"/>
          </p:cNvSpPr>
          <p:nvPr>
            <p:ph type="ftr" sz="quarter" idx="11"/>
          </p:nvPr>
        </p:nvSpPr>
        <p:spPr>
          <a:xfrm>
            <a:off x="2619375" y="6481763"/>
            <a:ext cx="4260850" cy="300037"/>
          </a:xfrm>
        </p:spPr>
        <p:txBody>
          <a:bodyPr/>
          <a:lstStyle>
            <a:lvl1pPr>
              <a:defRPr/>
            </a:lvl1pPr>
          </a:lstStyle>
          <a:p>
            <a:pPr>
              <a:defRPr/>
            </a:pPr>
            <a:endParaRPr lang="es-EC"/>
          </a:p>
        </p:txBody>
      </p:sp>
      <p:sp>
        <p:nvSpPr>
          <p:cNvPr id="10" name="5 Marcador de número de diapositiva"/>
          <p:cNvSpPr>
            <a:spLocks noGrp="1"/>
          </p:cNvSpPr>
          <p:nvPr>
            <p:ph type="sldNum" sz="quarter" idx="12"/>
          </p:nvPr>
        </p:nvSpPr>
        <p:spPr>
          <a:xfrm>
            <a:off x="8450263" y="809625"/>
            <a:ext cx="503237" cy="300038"/>
          </a:xfrm>
        </p:spPr>
        <p:txBody>
          <a:bodyPr/>
          <a:lstStyle>
            <a:lvl1pPr>
              <a:defRPr/>
            </a:lvl1pPr>
          </a:lstStyle>
          <a:p>
            <a:pPr>
              <a:defRPr/>
            </a:pPr>
            <a:fld id="{442B6C9A-2CDF-4D60-AF4E-C29683351CC9}" type="slidenum">
              <a:rPr lang="es-EC"/>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12676310-C778-44A9-AF9A-61F47B66DFB2}" type="datetimeFigureOut">
              <a:rPr lang="es-EC"/>
              <a:pPr>
                <a:defRPr/>
              </a:pPr>
              <a:t>02/05/2010</a:t>
            </a:fld>
            <a:endParaRPr lang="es-EC" dirty="0"/>
          </a:p>
        </p:txBody>
      </p:sp>
      <p:sp>
        <p:nvSpPr>
          <p:cNvPr id="6" name="2 Marcador de pie de página"/>
          <p:cNvSpPr>
            <a:spLocks noGrp="1"/>
          </p:cNvSpPr>
          <p:nvPr>
            <p:ph type="ftr" sz="quarter" idx="11"/>
          </p:nvPr>
        </p:nvSpPr>
        <p:spPr/>
        <p:txBody>
          <a:bodyPr/>
          <a:lstStyle>
            <a:lvl1pPr>
              <a:defRPr/>
            </a:lvl1pPr>
          </a:lstStyle>
          <a:p>
            <a:pPr>
              <a:defRPr/>
            </a:pPr>
            <a:endParaRPr lang="es-EC"/>
          </a:p>
        </p:txBody>
      </p:sp>
      <p:sp>
        <p:nvSpPr>
          <p:cNvPr id="7" name="22 Marcador de número de diapositiva"/>
          <p:cNvSpPr>
            <a:spLocks noGrp="1"/>
          </p:cNvSpPr>
          <p:nvPr>
            <p:ph type="sldNum" sz="quarter" idx="12"/>
          </p:nvPr>
        </p:nvSpPr>
        <p:spPr/>
        <p:txBody>
          <a:bodyPr/>
          <a:lstStyle>
            <a:lvl1pPr>
              <a:defRPr/>
            </a:lvl1pPr>
          </a:lstStyle>
          <a:p>
            <a:pPr>
              <a:defRPr/>
            </a:pPr>
            <a:fld id="{FD67E76C-CB47-454B-9F0C-04F960F73F3C}" type="slidenum">
              <a:rPr lang="es-EC"/>
              <a:pPr>
                <a:defRPr/>
              </a:pPr>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4791075" y="6481763"/>
            <a:ext cx="2130425" cy="301625"/>
          </a:xfrm>
        </p:spPr>
        <p:txBody>
          <a:bodyPr/>
          <a:lstStyle>
            <a:lvl1pPr>
              <a:defRPr/>
            </a:lvl1pPr>
          </a:lstStyle>
          <a:p>
            <a:pPr>
              <a:defRPr/>
            </a:pPr>
            <a:fld id="{0740EF06-C6AB-4599-8527-7534DEC6966D}" type="datetimeFigureOut">
              <a:rPr lang="es-EC"/>
              <a:pPr>
                <a:defRPr/>
              </a:pPr>
              <a:t>02/05/2010</a:t>
            </a:fld>
            <a:endParaRPr lang="es-EC" dirty="0"/>
          </a:p>
        </p:txBody>
      </p:sp>
      <p:sp>
        <p:nvSpPr>
          <p:cNvPr id="8" name="7 Marcador de pie de página"/>
          <p:cNvSpPr>
            <a:spLocks noGrp="1"/>
          </p:cNvSpPr>
          <p:nvPr>
            <p:ph type="ftr" sz="quarter" idx="11"/>
          </p:nvPr>
        </p:nvSpPr>
        <p:spPr>
          <a:xfrm>
            <a:off x="457200" y="6481763"/>
            <a:ext cx="4260850" cy="301625"/>
          </a:xfrm>
        </p:spPr>
        <p:txBody>
          <a:bodyPr/>
          <a:lstStyle>
            <a:lvl1pPr>
              <a:defRPr/>
            </a:lvl1pPr>
          </a:lstStyle>
          <a:p>
            <a:pPr>
              <a:defRPr/>
            </a:pPr>
            <a:endParaRPr lang="es-EC"/>
          </a:p>
        </p:txBody>
      </p:sp>
      <p:sp>
        <p:nvSpPr>
          <p:cNvPr id="9" name="8 Marcador de número de diapositiva"/>
          <p:cNvSpPr>
            <a:spLocks noGrp="1"/>
          </p:cNvSpPr>
          <p:nvPr>
            <p:ph type="sldNum" sz="quarter" idx="12"/>
          </p:nvPr>
        </p:nvSpPr>
        <p:spPr>
          <a:xfrm>
            <a:off x="7589838" y="6483350"/>
            <a:ext cx="503237" cy="301625"/>
          </a:xfrm>
        </p:spPr>
        <p:txBody>
          <a:bodyPr/>
          <a:lstStyle>
            <a:lvl1pPr algn="ctr">
              <a:defRPr/>
            </a:lvl1pPr>
          </a:lstStyle>
          <a:p>
            <a:pPr>
              <a:defRPr/>
            </a:pPr>
            <a:fld id="{E1F161B5-8BDF-4694-B5FE-C224F726F13F}" type="slidenum">
              <a:rPr lang="es-EC"/>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DE6A95EF-7922-4316-9EFA-1CDED2F94C82}" type="datetimeFigureOut">
              <a:rPr lang="es-EC"/>
              <a:pPr>
                <a:defRPr/>
              </a:pPr>
              <a:t>02/05/2010</a:t>
            </a:fld>
            <a:endParaRPr lang="es-EC" dirty="0"/>
          </a:p>
        </p:txBody>
      </p:sp>
      <p:sp>
        <p:nvSpPr>
          <p:cNvPr id="4" name="2 Marcador de pie de página"/>
          <p:cNvSpPr>
            <a:spLocks noGrp="1"/>
          </p:cNvSpPr>
          <p:nvPr>
            <p:ph type="ftr" sz="quarter" idx="11"/>
          </p:nvPr>
        </p:nvSpPr>
        <p:spPr/>
        <p:txBody>
          <a:bodyPr/>
          <a:lstStyle>
            <a:lvl1pPr>
              <a:defRPr/>
            </a:lvl1pPr>
          </a:lstStyle>
          <a:p>
            <a:pPr>
              <a:defRPr/>
            </a:pPr>
            <a:endParaRPr lang="es-EC"/>
          </a:p>
        </p:txBody>
      </p:sp>
      <p:sp>
        <p:nvSpPr>
          <p:cNvPr id="5" name="22 Marcador de número de diapositiva"/>
          <p:cNvSpPr>
            <a:spLocks noGrp="1"/>
          </p:cNvSpPr>
          <p:nvPr>
            <p:ph type="sldNum" sz="quarter" idx="12"/>
          </p:nvPr>
        </p:nvSpPr>
        <p:spPr/>
        <p:txBody>
          <a:bodyPr/>
          <a:lstStyle>
            <a:lvl1pPr>
              <a:defRPr/>
            </a:lvl1pPr>
          </a:lstStyle>
          <a:p>
            <a:pPr>
              <a:defRPr/>
            </a:pPr>
            <a:fld id="{071A149A-B779-40F9-889F-C62193CF8D87}" type="slidenum">
              <a:rPr lang="es-EC"/>
              <a:pPr>
                <a:defRPr/>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55CB4FA0-DD3E-4D86-8684-A35488D91BF7}" type="datetimeFigureOut">
              <a:rPr lang="es-EC"/>
              <a:pPr>
                <a:defRPr/>
              </a:pPr>
              <a:t>02/05/2010</a:t>
            </a:fld>
            <a:endParaRPr lang="es-EC" dirty="0"/>
          </a:p>
        </p:txBody>
      </p:sp>
      <p:sp>
        <p:nvSpPr>
          <p:cNvPr id="3" name="2 Marcador de pie de página"/>
          <p:cNvSpPr>
            <a:spLocks noGrp="1"/>
          </p:cNvSpPr>
          <p:nvPr>
            <p:ph type="ftr" sz="quarter" idx="11"/>
          </p:nvPr>
        </p:nvSpPr>
        <p:spPr/>
        <p:txBody>
          <a:bodyPr/>
          <a:lstStyle>
            <a:lvl1pPr>
              <a:defRPr/>
            </a:lvl1pPr>
          </a:lstStyle>
          <a:p>
            <a:pPr>
              <a:defRPr/>
            </a:pPr>
            <a:endParaRPr lang="es-EC"/>
          </a:p>
        </p:txBody>
      </p:sp>
      <p:sp>
        <p:nvSpPr>
          <p:cNvPr id="4" name="22 Marcador de número de diapositiva"/>
          <p:cNvSpPr>
            <a:spLocks noGrp="1"/>
          </p:cNvSpPr>
          <p:nvPr>
            <p:ph type="sldNum" sz="quarter" idx="12"/>
          </p:nvPr>
        </p:nvSpPr>
        <p:spPr/>
        <p:txBody>
          <a:bodyPr/>
          <a:lstStyle>
            <a:lvl1pPr>
              <a:defRPr/>
            </a:lvl1pPr>
          </a:lstStyle>
          <a:p>
            <a:pPr>
              <a:defRPr/>
            </a:pPr>
            <a:fld id="{F2B72B7C-DBCF-4F2F-9F11-95FC9E1675BD}" type="slidenum">
              <a:rPr lang="es-EC"/>
              <a:pPr>
                <a:defRPr/>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6278563" y="6556375"/>
            <a:ext cx="2133600" cy="301625"/>
          </a:xfrm>
        </p:spPr>
        <p:txBody>
          <a:bodyPr/>
          <a:lstStyle>
            <a:lvl1pPr>
              <a:defRPr sz="900"/>
            </a:lvl1pPr>
          </a:lstStyle>
          <a:p>
            <a:pPr>
              <a:defRPr/>
            </a:pPr>
            <a:fld id="{1C60E663-6761-41EC-B52E-88A7A0243927}" type="datetimeFigureOut">
              <a:rPr lang="es-EC"/>
              <a:pPr>
                <a:defRPr/>
              </a:pPr>
              <a:t>02/05/2010</a:t>
            </a:fld>
            <a:endParaRPr lang="es-EC" dirty="0"/>
          </a:p>
        </p:txBody>
      </p:sp>
      <p:sp>
        <p:nvSpPr>
          <p:cNvPr id="6" name="5 Marcador de pie de página"/>
          <p:cNvSpPr>
            <a:spLocks noGrp="1"/>
          </p:cNvSpPr>
          <p:nvPr>
            <p:ph type="ftr" sz="quarter" idx="11"/>
          </p:nvPr>
        </p:nvSpPr>
        <p:spPr>
          <a:xfrm>
            <a:off x="1135063" y="6556375"/>
            <a:ext cx="5143500" cy="301625"/>
          </a:xfrm>
        </p:spPr>
        <p:txBody>
          <a:bodyPr/>
          <a:lstStyle>
            <a:lvl1pPr>
              <a:defRPr sz="900"/>
            </a:lvl1pPr>
          </a:lstStyle>
          <a:p>
            <a:pPr>
              <a:defRPr/>
            </a:pPr>
            <a:endParaRPr lang="es-EC"/>
          </a:p>
        </p:txBody>
      </p:sp>
      <p:sp>
        <p:nvSpPr>
          <p:cNvPr id="7" name="6 Marcador de número de diapositiva"/>
          <p:cNvSpPr>
            <a:spLocks noGrp="1"/>
          </p:cNvSpPr>
          <p:nvPr>
            <p:ph type="sldNum" sz="quarter" idx="12"/>
          </p:nvPr>
        </p:nvSpPr>
        <p:spPr>
          <a:xfrm>
            <a:off x="8410575" y="6556375"/>
            <a:ext cx="503238" cy="301625"/>
          </a:xfrm>
        </p:spPr>
        <p:txBody>
          <a:bodyPr/>
          <a:lstStyle>
            <a:lvl1pPr>
              <a:defRPr sz="900"/>
            </a:lvl1pPr>
          </a:lstStyle>
          <a:p>
            <a:pPr>
              <a:defRPr/>
            </a:pPr>
            <a:fld id="{3FD5A073-7350-4524-8317-3789FEE64852}" type="slidenum">
              <a:rPr lang="es-EC"/>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6108700" y="6556375"/>
            <a:ext cx="2101850" cy="301625"/>
          </a:xfrm>
        </p:spPr>
        <p:txBody>
          <a:bodyPr/>
          <a:lstStyle>
            <a:lvl1pPr>
              <a:defRPr sz="900"/>
            </a:lvl1pPr>
          </a:lstStyle>
          <a:p>
            <a:pPr>
              <a:defRPr/>
            </a:pPr>
            <a:fld id="{D4C67B22-6C24-4F90-9119-79B68F41F729}" type="datetimeFigureOut">
              <a:rPr lang="es-EC"/>
              <a:pPr>
                <a:defRPr/>
              </a:pPr>
              <a:t>02/05/2010</a:t>
            </a:fld>
            <a:endParaRPr lang="es-EC" dirty="0"/>
          </a:p>
        </p:txBody>
      </p:sp>
      <p:sp>
        <p:nvSpPr>
          <p:cNvPr id="6" name="5 Marcador de pie de página"/>
          <p:cNvSpPr>
            <a:spLocks noGrp="1"/>
          </p:cNvSpPr>
          <p:nvPr>
            <p:ph type="ftr" sz="quarter" idx="11"/>
          </p:nvPr>
        </p:nvSpPr>
        <p:spPr>
          <a:xfrm>
            <a:off x="1169988" y="6557963"/>
            <a:ext cx="4948237" cy="301625"/>
          </a:xfrm>
        </p:spPr>
        <p:txBody>
          <a:bodyPr/>
          <a:lstStyle>
            <a:lvl1pPr>
              <a:defRPr sz="900"/>
            </a:lvl1pPr>
          </a:lstStyle>
          <a:p>
            <a:pPr>
              <a:defRPr/>
            </a:pPr>
            <a:endParaRPr lang="es-EC"/>
          </a:p>
        </p:txBody>
      </p:sp>
      <p:sp>
        <p:nvSpPr>
          <p:cNvPr id="7" name="6 Marcador de número de diapositiva"/>
          <p:cNvSpPr>
            <a:spLocks noGrp="1"/>
          </p:cNvSpPr>
          <p:nvPr>
            <p:ph type="sldNum" sz="quarter" idx="12"/>
          </p:nvPr>
        </p:nvSpPr>
        <p:spPr>
          <a:xfrm>
            <a:off x="8216900" y="6556375"/>
            <a:ext cx="366713" cy="301625"/>
          </a:xfrm>
        </p:spPr>
        <p:txBody>
          <a:bodyPr/>
          <a:lstStyle>
            <a:lvl1pPr algn="ctr">
              <a:defRPr sz="900"/>
            </a:lvl1pPr>
          </a:lstStyle>
          <a:p>
            <a:pPr>
              <a:defRPr/>
            </a:pPr>
            <a:fld id="{B495E8EF-A950-4388-86B9-6E71D99247EC}" type="slidenum">
              <a:rPr lang="es-EC"/>
              <a:pPr>
                <a:defRPr/>
              </a:pPr>
              <a:t>‹Nº›</a:t>
            </a:fld>
            <a:endParaRPr lang="es-EC"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7 Conector recto"/>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8288"/>
            <a:ext cx="8229600" cy="1398587"/>
          </a:xfrm>
          <a:prstGeom prst="rect">
            <a:avLst/>
          </a:prstGeom>
        </p:spPr>
        <p:txBody>
          <a:bodyPr vert="horz" anchor="ctr">
            <a:normAutofit/>
          </a:bodyPr>
          <a:lstStyle/>
          <a:p>
            <a:r>
              <a:rPr lang="es-ES" smtClean="0"/>
              <a:t>Haga clic para modificar el estilo de título del patrón</a:t>
            </a:r>
            <a:endParaRPr lang="en-US"/>
          </a:p>
        </p:txBody>
      </p:sp>
      <p:sp>
        <p:nvSpPr>
          <p:cNvPr id="9222" name="12 Marcador de texto"/>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79269720-7FA2-4201-BCA2-48CB4DDEE966}" type="datetimeFigureOut">
              <a:rPr lang="es-EC"/>
              <a:pPr>
                <a:defRPr/>
              </a:pPr>
              <a:t>02/05/2010</a:t>
            </a:fld>
            <a:endParaRPr lang="es-EC" dirty="0"/>
          </a:p>
        </p:txBody>
      </p:sp>
      <p:sp>
        <p:nvSpPr>
          <p:cNvPr id="3" name="2 Marcador de pie de página"/>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s-EC"/>
          </a:p>
        </p:txBody>
      </p:sp>
      <p:sp>
        <p:nvSpPr>
          <p:cNvPr id="23" name="22 Marcador de número de diapositiva"/>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EC4264BF-23FA-4160-ACE4-8090B07A3FAC}" type="slidenum">
              <a:rPr lang="es-EC"/>
              <a:pPr>
                <a:defRPr/>
              </a:pPr>
              <a:t>‹Nº›</a:t>
            </a:fld>
            <a:endParaRPr lang="es-EC" dirty="0"/>
          </a:p>
        </p:txBody>
      </p:sp>
    </p:spTree>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17" r:id="rId4"/>
    <p:sldLayoutId id="2147483925" r:id="rId5"/>
    <p:sldLayoutId id="2147483918" r:id="rId6"/>
    <p:sldLayoutId id="2147483919" r:id="rId7"/>
    <p:sldLayoutId id="2147483926" r:id="rId8"/>
    <p:sldLayoutId id="2147483927" r:id="rId9"/>
    <p:sldLayoutId id="2147483920" r:id="rId10"/>
    <p:sldLayoutId id="2147483921"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E3E3E3"/>
          </a:solidFill>
          <a:latin typeface="Century Gothic" pitchFamily="34" charset="0"/>
        </a:defRPr>
      </a:lvl2pPr>
      <a:lvl3pPr marL="484188" indent="-484188" algn="l" rtl="0" eaLnBrk="0" fontAlgn="base" hangingPunct="0">
        <a:spcBef>
          <a:spcPct val="0"/>
        </a:spcBef>
        <a:spcAft>
          <a:spcPct val="0"/>
        </a:spcAft>
        <a:defRPr sz="4200">
          <a:solidFill>
            <a:srgbClr val="E3E3E3"/>
          </a:solidFill>
          <a:latin typeface="Century Gothic" pitchFamily="34" charset="0"/>
        </a:defRPr>
      </a:lvl3pPr>
      <a:lvl4pPr marL="484188" indent="-484188" algn="l" rtl="0" eaLnBrk="0" fontAlgn="base" hangingPunct="0">
        <a:spcBef>
          <a:spcPct val="0"/>
        </a:spcBef>
        <a:spcAft>
          <a:spcPct val="0"/>
        </a:spcAft>
        <a:defRPr sz="4200">
          <a:solidFill>
            <a:srgbClr val="E3E3E3"/>
          </a:solidFill>
          <a:latin typeface="Century Gothic" pitchFamily="34" charset="0"/>
        </a:defRPr>
      </a:lvl4pPr>
      <a:lvl5pPr marL="484188" indent="-484188" algn="l" rtl="0" eaLnBrk="0" fontAlgn="base" hangingPunct="0">
        <a:spcBef>
          <a:spcPct val="0"/>
        </a:spcBef>
        <a:spcAft>
          <a:spcPct val="0"/>
        </a:spcAft>
        <a:defRPr sz="4200">
          <a:solidFill>
            <a:srgbClr val="E3E3E3"/>
          </a:solidFill>
          <a:latin typeface="Century Gothic" pitchFamily="34" charset="0"/>
        </a:defRPr>
      </a:lvl5pPr>
      <a:lvl6pPr marL="941388" indent="-484188" algn="l" rtl="0" fontAlgn="base">
        <a:spcBef>
          <a:spcPct val="0"/>
        </a:spcBef>
        <a:spcAft>
          <a:spcPct val="0"/>
        </a:spcAft>
        <a:defRPr sz="4200">
          <a:solidFill>
            <a:srgbClr val="E3E3E3"/>
          </a:solidFill>
          <a:latin typeface="Century Gothic" pitchFamily="34" charset="0"/>
        </a:defRPr>
      </a:lvl6pPr>
      <a:lvl7pPr marL="1398588" indent="-484188" algn="l" rtl="0" fontAlgn="base">
        <a:spcBef>
          <a:spcPct val="0"/>
        </a:spcBef>
        <a:spcAft>
          <a:spcPct val="0"/>
        </a:spcAft>
        <a:defRPr sz="4200">
          <a:solidFill>
            <a:srgbClr val="E3E3E3"/>
          </a:solidFill>
          <a:latin typeface="Century Gothic" pitchFamily="34" charset="0"/>
        </a:defRPr>
      </a:lvl7pPr>
      <a:lvl8pPr marL="1855788" indent="-484188" algn="l" rtl="0" fontAlgn="base">
        <a:spcBef>
          <a:spcPct val="0"/>
        </a:spcBef>
        <a:spcAft>
          <a:spcPct val="0"/>
        </a:spcAft>
        <a:defRPr sz="4200">
          <a:solidFill>
            <a:srgbClr val="E3E3E3"/>
          </a:solidFill>
          <a:latin typeface="Century Gothic" pitchFamily="34" charset="0"/>
        </a:defRPr>
      </a:lvl8pPr>
      <a:lvl9pPr marL="2312988" indent="-484188" algn="l" rtl="0" fontAlgn="base">
        <a:spcBef>
          <a:spcPct val="0"/>
        </a:spcBef>
        <a:spcAft>
          <a:spcPct val="0"/>
        </a:spcAft>
        <a:defRPr sz="4200">
          <a:solidFill>
            <a:srgbClr val="E3E3E3"/>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E6E6E6"/>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images.google.com.ec/imgres?imgurl=http://myasesor.com/serviteca/images/llantas.jpg&amp;imgrefurl=http://myasesor.com/serviteca/llantas.php&amp;usg=__l_tlhq43Qgxn3szAnEVtai1loVs=&amp;h=357&amp;w=272&amp;sz=30&amp;hl=es&amp;start=3&amp;itbs=1&amp;tbnid=1dcOlm4Gr1cbEM:&amp;tbnh=121&amp;tbnw=92&amp;prev=/images?q=llantas&amp;hl=es&amp;gbv=2&amp;tbs=isch"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ec/imgres?imgurl=http://www.fensi.com/Images/reunion.jpg&amp;imgrefurl=http://www.fensi.com/asesorias.html&amp;usg=__hUa2AgXq51jGLzbpDoLzNV_PJDI=&amp;h=321&amp;w=451&amp;sz=138&amp;hl=es&amp;start=3&amp;itbs=1&amp;tbnid=J6Hx22VSobETmM:&amp;tbnh=90&amp;tbnw=127&amp;prev=/images?q=analisis+de+mercado&amp;hl=es&amp;gbv=2&amp;tbs=isch:1"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ec/imgres?imgurl=http://images03.olx.cl/ui/2/24/29/18521529_1.jpg&amp;imgrefurl=http://macul.olx.cl/servicio-automotriz-peugeot-y-citroen-iid-18521529&amp;usg=__jgUXc4qZIl0mjrzyiYAo8NM8RR0=&amp;h=469&amp;w=625&amp;sz=37&amp;hl=es&amp;start=6&amp;itbs=1&amp;tbnid=4zVlmdZvppr3WM:&amp;tbnh=102&amp;tbnw=136&amp;prev=/images?q=servicio+automotriz&amp;hl=es&amp;gbv=2&amp;tbs=isch: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m.ec/imgres?imgurl=http://www.asa.org.uk/NR/rdonlyres/443D1DE0-6C06-4055-8FE4-9815D51FE594/0/finance_300_rfpwo.jpg&amp;imgrefurl=http://www.hormigamillonaria.com/2008/04/08/finanzas-que-son/&amp;usg=__bQaVbfmAK4PiSTLYjF64xSzUSRE=&amp;h=300&amp;w=300&amp;sz=91&amp;hl=es&amp;start=8&amp;itbs=1&amp;tbnid=E-jIrKjOKRpbkM:&amp;tbnh=116&amp;tbnw=116&amp;prev=/images?q=finanzas&amp;hl=es&amp;gbv=2&amp;tbs=isch: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Hoja_de_c_lculo_de_Microsoft_Office_Excel_97-20034.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Hoja_de_c_lculo_de_Microsoft_Office_Excel_97-20035.xls"/><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Hoja_de_c_lculo_de_Microsoft_Office_Excel_97-20036.xls"/></Relationships>
</file>

<file path=ppt/slides/_rels/slide52.xml.rels><?xml version="1.0" encoding="UTF-8" standalone="yes"?>
<Relationships xmlns="http://schemas.openxmlformats.org/package/2006/relationships"><Relationship Id="rId3" Type="http://schemas.openxmlformats.org/officeDocument/2006/relationships/oleObject" Target="../embeddings/Hoja_de_c_lculo_de_Microsoft_Office_Excel_97-20037.xls"/><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Hoja_de_c_lculo_de_Microsoft_Office_Excel_97-20038.xl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Hoja_de_c_lculo_de_Microsoft_Office_Excel_97-20039.xls"/><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Hoja_de_c_lculo_de_Microsoft_Office_Excel_97-200310.xls"/></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ec/imgres?imgurl=http://www.arqhys.com/general/fotos/Analisis%20de%20Mercado.jpg&amp;imgrefurl=http://www.arqhys.com/general/analisis-mercado.html&amp;usg=__hKsGNDTHK5vZrK3qGfpLcOR6hhc=&amp;h=345&amp;w=514&amp;sz=22&amp;hl=es&amp;start=1&amp;itbs=1&amp;tbnid=pTWpId789Tcm3M:&amp;tbnh=88&amp;tbnw=131&amp;prev=/images?q=analisis+de+mercado&amp;hl=es&amp;gbv=2&amp;tbs=isch: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428596" y="2357430"/>
            <a:ext cx="8062912" cy="2357454"/>
          </a:xfrm>
        </p:spPr>
        <p:txBody>
          <a:bodyPr>
            <a:noAutofit/>
          </a:bodyPr>
          <a:lstStyle/>
          <a:p>
            <a:pPr marL="484632" indent="0" algn="ctr" eaLnBrk="1" fontAlgn="auto" hangingPunct="1">
              <a:spcAft>
                <a:spcPts val="0"/>
              </a:spcAft>
              <a:defRPr/>
            </a:pPr>
            <a:r>
              <a:rPr lang="es-ES" sz="2800" b="1" dirty="0" smtClean="0">
                <a:solidFill>
                  <a:schemeClr val="accent1">
                    <a:tint val="83000"/>
                    <a:satMod val="150000"/>
                  </a:schemeClr>
                </a:solidFill>
              </a:rPr>
              <a:t> </a:t>
            </a:r>
            <a:r>
              <a:rPr lang="es-EC" sz="2800" dirty="0" smtClean="0">
                <a:solidFill>
                  <a:schemeClr val="accent1">
                    <a:tint val="83000"/>
                    <a:satMod val="150000"/>
                  </a:schemeClr>
                </a:solidFill>
              </a:rPr>
              <a:t/>
            </a:r>
            <a:br>
              <a:rPr lang="es-EC" sz="2800" dirty="0" smtClean="0">
                <a:solidFill>
                  <a:schemeClr val="accent1">
                    <a:tint val="83000"/>
                    <a:satMod val="150000"/>
                  </a:schemeClr>
                </a:solidFill>
              </a:rPr>
            </a:br>
            <a:r>
              <a:rPr lang="es-EC" sz="2800" dirty="0" smtClean="0">
                <a:solidFill>
                  <a:schemeClr val="accent1">
                    <a:tint val="83000"/>
                    <a:satMod val="150000"/>
                  </a:schemeClr>
                </a:solidFill>
              </a:rPr>
              <a:t/>
            </a:r>
            <a:br>
              <a:rPr lang="es-EC" sz="2800" dirty="0" smtClean="0">
                <a:solidFill>
                  <a:schemeClr val="accent1">
                    <a:tint val="83000"/>
                    <a:satMod val="150000"/>
                  </a:schemeClr>
                </a:solidFill>
              </a:rPr>
            </a:br>
            <a:r>
              <a:rPr lang="es-EC" sz="2800" dirty="0" smtClean="0">
                <a:solidFill>
                  <a:schemeClr val="accent1">
                    <a:tint val="83000"/>
                    <a:satMod val="150000"/>
                  </a:schemeClr>
                </a:solidFill>
              </a:rPr>
              <a:t/>
            </a:r>
            <a:br>
              <a:rPr lang="es-EC" sz="2800" dirty="0" smtClean="0">
                <a:solidFill>
                  <a:schemeClr val="accent1">
                    <a:tint val="83000"/>
                    <a:satMod val="150000"/>
                  </a:schemeClr>
                </a:solidFill>
              </a:rPr>
            </a:br>
            <a:r>
              <a:rPr lang="es-EC" sz="2800" dirty="0" smtClean="0">
                <a:solidFill>
                  <a:schemeClr val="accent1">
                    <a:tint val="83000"/>
                    <a:satMod val="150000"/>
                  </a:schemeClr>
                </a:solidFill>
                <a:latin typeface="Maiandra GD" pitchFamily="34" charset="0"/>
              </a:rPr>
              <a:t>“</a:t>
            </a:r>
            <a:r>
              <a:rPr lang="es-ES" sz="2800" b="1" dirty="0" smtClean="0">
                <a:solidFill>
                  <a:schemeClr val="accent1">
                    <a:tint val="83000"/>
                    <a:satMod val="150000"/>
                  </a:schemeClr>
                </a:solidFill>
                <a:latin typeface="Maiandra GD" pitchFamily="34" charset="0"/>
              </a:rPr>
              <a:t>PROYECTO DE INVERSIÓN PARA LA IMPLEMENTACIÓN DE UN CENTRO DE SERVICIO AUTOMOTRIZ EN EL CANTÓN DAULE”</a:t>
            </a:r>
            <a:r>
              <a:rPr lang="es-EC" sz="2800" dirty="0" smtClean="0">
                <a:solidFill>
                  <a:schemeClr val="accent1">
                    <a:tint val="83000"/>
                    <a:satMod val="150000"/>
                  </a:schemeClr>
                </a:solidFill>
              </a:rPr>
              <a:t/>
            </a:r>
            <a:br>
              <a:rPr lang="es-EC" sz="2800" dirty="0" smtClean="0">
                <a:solidFill>
                  <a:schemeClr val="accent1">
                    <a:tint val="83000"/>
                    <a:satMod val="150000"/>
                  </a:schemeClr>
                </a:solidFill>
              </a:rPr>
            </a:br>
            <a:endParaRPr lang="es-EC" sz="2800" dirty="0">
              <a:solidFill>
                <a:schemeClr val="accent1">
                  <a:tint val="83000"/>
                  <a:satMod val="150000"/>
                </a:schemeClr>
              </a:solidFill>
            </a:endParaRPr>
          </a:p>
        </p:txBody>
      </p:sp>
      <p:sp>
        <p:nvSpPr>
          <p:cNvPr id="9" name="8 Subtítulo"/>
          <p:cNvSpPr>
            <a:spLocks noGrp="1"/>
          </p:cNvSpPr>
          <p:nvPr>
            <p:ph type="subTitle" idx="1"/>
          </p:nvPr>
        </p:nvSpPr>
        <p:spPr>
          <a:xfrm>
            <a:off x="723930" y="4357694"/>
            <a:ext cx="7920036" cy="1714512"/>
          </a:xfrm>
        </p:spPr>
        <p:txBody>
          <a:bodyPr>
            <a:normAutofit fontScale="92500" lnSpcReduction="10000"/>
          </a:bodyPr>
          <a:lstStyle/>
          <a:p>
            <a:pPr algn="just" eaLnBrk="1" fontAlgn="auto" hangingPunct="1">
              <a:spcAft>
                <a:spcPts val="0"/>
              </a:spcAft>
              <a:buFont typeface="Wingdings 2"/>
              <a:buNone/>
              <a:defRPr/>
            </a:pPr>
            <a:r>
              <a:rPr lang="es-EC" sz="2700" b="1" dirty="0" smtClean="0">
                <a:solidFill>
                  <a:schemeClr val="tx1"/>
                </a:solidFill>
                <a:latin typeface="Maiandra GD" pitchFamily="34" charset="0"/>
              </a:rPr>
              <a:t>Presentado por :</a:t>
            </a:r>
          </a:p>
          <a:p>
            <a:pPr algn="ctr" eaLnBrk="1" fontAlgn="auto" hangingPunct="1">
              <a:lnSpc>
                <a:spcPct val="120000"/>
              </a:lnSpc>
              <a:spcAft>
                <a:spcPts val="0"/>
              </a:spcAft>
              <a:buFont typeface="Wingdings 2"/>
              <a:buNone/>
              <a:defRPr/>
            </a:pPr>
            <a:r>
              <a:rPr lang="es-ES" sz="2600" b="1" dirty="0" smtClean="0">
                <a:solidFill>
                  <a:schemeClr val="accent1"/>
                </a:solidFill>
                <a:effectLst>
                  <a:outerShdw blurRad="38100" dist="38100" dir="2700000" algn="tl">
                    <a:srgbClr val="000000">
                      <a:alpha val="43137"/>
                    </a:srgbClr>
                  </a:outerShdw>
                </a:effectLst>
                <a:latin typeface="Maiandra GD" pitchFamily="34" charset="0"/>
              </a:rPr>
              <a:t>IRENE MICHELLE FAJARDO CAMPAÑA</a:t>
            </a:r>
            <a:endParaRPr lang="es-EC" sz="2600" b="1" dirty="0" smtClean="0">
              <a:solidFill>
                <a:schemeClr val="accent1"/>
              </a:solidFill>
              <a:effectLst>
                <a:outerShdw blurRad="38100" dist="38100" dir="2700000" algn="tl">
                  <a:srgbClr val="000000">
                    <a:alpha val="43137"/>
                  </a:srgbClr>
                </a:outerShdw>
              </a:effectLst>
              <a:latin typeface="Maiandra GD" pitchFamily="34" charset="0"/>
            </a:endParaRPr>
          </a:p>
          <a:p>
            <a:pPr algn="ctr" eaLnBrk="1" fontAlgn="auto" hangingPunct="1">
              <a:lnSpc>
                <a:spcPct val="120000"/>
              </a:lnSpc>
              <a:spcAft>
                <a:spcPts val="0"/>
              </a:spcAft>
              <a:buFont typeface="Wingdings 2"/>
              <a:buNone/>
              <a:defRPr/>
            </a:pPr>
            <a:r>
              <a:rPr lang="es-ES" sz="2600" b="1" dirty="0" smtClean="0">
                <a:solidFill>
                  <a:schemeClr val="accent1"/>
                </a:solidFill>
                <a:effectLst>
                  <a:outerShdw blurRad="38100" dist="38100" dir="2700000" algn="tl">
                    <a:srgbClr val="000000">
                      <a:alpha val="43137"/>
                    </a:srgbClr>
                  </a:outerShdw>
                </a:effectLst>
                <a:latin typeface="Maiandra GD" pitchFamily="34" charset="0"/>
              </a:rPr>
              <a:t>LISSETTE GABRIELA SALAZAR RONQUILLO </a:t>
            </a:r>
            <a:endParaRPr lang="es-EC" sz="2600" b="1" dirty="0" smtClean="0">
              <a:solidFill>
                <a:schemeClr val="accent1"/>
              </a:solidFill>
              <a:effectLst>
                <a:outerShdw blurRad="38100" dist="38100" dir="2700000" algn="tl">
                  <a:srgbClr val="000000">
                    <a:alpha val="43137"/>
                  </a:srgbClr>
                </a:outerShdw>
              </a:effectLst>
              <a:latin typeface="Maiandra GD" pitchFamily="34" charset="0"/>
            </a:endParaRPr>
          </a:p>
          <a:p>
            <a:pPr algn="ctr" eaLnBrk="1" fontAlgn="auto" hangingPunct="1">
              <a:lnSpc>
                <a:spcPct val="120000"/>
              </a:lnSpc>
              <a:spcAft>
                <a:spcPts val="0"/>
              </a:spcAft>
              <a:buFont typeface="Wingdings 2"/>
              <a:buNone/>
              <a:defRPr/>
            </a:pPr>
            <a:r>
              <a:rPr lang="es-ES" sz="2600" b="1" dirty="0" smtClean="0">
                <a:solidFill>
                  <a:schemeClr val="accent1"/>
                </a:solidFill>
                <a:effectLst>
                  <a:outerShdw blurRad="38100" dist="38100" dir="2700000" algn="tl">
                    <a:srgbClr val="000000">
                      <a:alpha val="43137"/>
                    </a:srgbClr>
                  </a:outerShdw>
                </a:effectLst>
                <a:latin typeface="Maiandra GD" pitchFamily="34" charset="0"/>
              </a:rPr>
              <a:t>JORGE LUIS ULLAURI SEGARRA</a:t>
            </a:r>
            <a:endParaRPr lang="es-EC" sz="2600" b="1" dirty="0" smtClean="0">
              <a:solidFill>
                <a:schemeClr val="accent1"/>
              </a:solidFill>
              <a:effectLst>
                <a:outerShdw blurRad="38100" dist="38100" dir="2700000" algn="tl">
                  <a:srgbClr val="000000">
                    <a:alpha val="43137"/>
                  </a:srgbClr>
                </a:outerShdw>
              </a:effectLst>
              <a:latin typeface="Maiandra GD" pitchFamily="34" charset="0"/>
            </a:endParaRPr>
          </a:p>
          <a:p>
            <a:pPr algn="ctr" eaLnBrk="1" fontAlgn="auto" hangingPunct="1">
              <a:spcAft>
                <a:spcPts val="0"/>
              </a:spcAft>
              <a:buFont typeface="Wingdings 2"/>
              <a:buNone/>
              <a:defRPr/>
            </a:pPr>
            <a:endParaRPr lang="es-EC" sz="4400" b="1" dirty="0">
              <a:solidFill>
                <a:schemeClr val="accent1"/>
              </a:solidFill>
              <a:latin typeface="Maiandra GD" pitchFamily="34" charset="0"/>
            </a:endParaRPr>
          </a:p>
        </p:txBody>
      </p:sp>
      <p:pic>
        <p:nvPicPr>
          <p:cNvPr id="16388" name="Picture 2" descr="index_r35_c2"/>
          <p:cNvPicPr>
            <a:picLocks noChangeAspect="1" noChangeArrowheads="1"/>
          </p:cNvPicPr>
          <p:nvPr/>
        </p:nvPicPr>
        <p:blipFill>
          <a:blip r:embed="rId2"/>
          <a:srcRect/>
          <a:stretch>
            <a:fillRect/>
          </a:stretch>
        </p:blipFill>
        <p:spPr bwMode="auto">
          <a:xfrm>
            <a:off x="785813" y="642938"/>
            <a:ext cx="1785937" cy="1714500"/>
          </a:xfrm>
          <a:prstGeom prst="rect">
            <a:avLst/>
          </a:prstGeom>
          <a:noFill/>
          <a:ln w="9525">
            <a:noFill/>
            <a:miter lim="800000"/>
            <a:headEnd/>
            <a:tailEnd/>
          </a:ln>
        </p:spPr>
      </p:pic>
      <p:pic>
        <p:nvPicPr>
          <p:cNvPr id="16389" name="Picture 3" descr="LogoFen_Sello"/>
          <p:cNvPicPr>
            <a:picLocks noChangeAspect="1" noChangeArrowheads="1"/>
          </p:cNvPicPr>
          <p:nvPr/>
        </p:nvPicPr>
        <p:blipFill>
          <a:blip r:embed="rId3"/>
          <a:srcRect/>
          <a:stretch>
            <a:fillRect/>
          </a:stretch>
        </p:blipFill>
        <p:spPr bwMode="auto">
          <a:xfrm>
            <a:off x="6429375" y="604838"/>
            <a:ext cx="1785938" cy="168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981075"/>
            <a:ext cx="8291512" cy="1209675"/>
          </a:xfrm>
        </p:spPr>
        <p:txBody>
          <a:bodyPr>
            <a:noAutofit/>
          </a:bodyPr>
          <a:lstStyle/>
          <a:p>
            <a:pPr marL="484632" indent="0" algn="ctr" eaLnBrk="1" fontAlgn="auto" hangingPunct="1">
              <a:spcAft>
                <a:spcPts val="0"/>
              </a:spcAft>
              <a:defRPr/>
            </a:pPr>
            <a:r>
              <a:rPr lang="es-ES_tradnl" altLang="zh-CN" sz="4000" b="1" dirty="0">
                <a:solidFill>
                  <a:schemeClr val="accent1">
                    <a:tint val="83000"/>
                    <a:satMod val="150000"/>
                  </a:schemeClr>
                </a:solidFill>
                <a:latin typeface="Maiandra GD" pitchFamily="34" charset="0"/>
                <a:ea typeface="SimSun" pitchFamily="2" charset="-122"/>
              </a:rPr>
              <a:t>PERSPECTIVAS DE LA </a:t>
            </a:r>
            <a:r>
              <a:rPr lang="es-ES_tradnl" altLang="zh-CN" sz="4000" b="1" dirty="0" smtClean="0">
                <a:solidFill>
                  <a:schemeClr val="accent1">
                    <a:tint val="83000"/>
                    <a:satMod val="150000"/>
                  </a:schemeClr>
                </a:solidFill>
                <a:latin typeface="Maiandra GD" pitchFamily="34" charset="0"/>
                <a:ea typeface="SimSun" pitchFamily="2" charset="-122"/>
              </a:rPr>
              <a:t>INVESTIGACION</a:t>
            </a:r>
            <a:r>
              <a:rPr lang="es-ES_tradnl" altLang="zh-CN" sz="4000" dirty="0">
                <a:solidFill>
                  <a:schemeClr val="accent1">
                    <a:tint val="83000"/>
                    <a:satMod val="150000"/>
                  </a:schemeClr>
                </a:solidFill>
                <a:latin typeface="Maiandra GD" pitchFamily="34" charset="0"/>
                <a:ea typeface="SimSun" pitchFamily="2" charset="-122"/>
              </a:rPr>
              <a:t/>
            </a:r>
            <a:br>
              <a:rPr lang="es-ES_tradnl" altLang="zh-CN" sz="4000" dirty="0">
                <a:solidFill>
                  <a:schemeClr val="accent1">
                    <a:tint val="83000"/>
                    <a:satMod val="150000"/>
                  </a:schemeClr>
                </a:solidFill>
                <a:latin typeface="Maiandra GD" pitchFamily="34" charset="0"/>
                <a:ea typeface="SimSun" pitchFamily="2" charset="-122"/>
              </a:rPr>
            </a:br>
            <a:r>
              <a:rPr lang="es-ES_tradnl" altLang="zh-CN" sz="4000" dirty="0">
                <a:solidFill>
                  <a:schemeClr val="accent1">
                    <a:tint val="83000"/>
                    <a:satMod val="150000"/>
                  </a:schemeClr>
                </a:solidFill>
                <a:latin typeface="Maiandra GD" pitchFamily="34" charset="0"/>
                <a:ea typeface="SimSun" pitchFamily="2" charset="-122"/>
              </a:rPr>
              <a:t/>
            </a:r>
            <a:br>
              <a:rPr lang="es-ES_tradnl" altLang="zh-CN" sz="4000" dirty="0">
                <a:solidFill>
                  <a:schemeClr val="accent1">
                    <a:tint val="83000"/>
                    <a:satMod val="150000"/>
                  </a:schemeClr>
                </a:solidFill>
                <a:latin typeface="Maiandra GD" pitchFamily="34" charset="0"/>
                <a:ea typeface="SimSun" pitchFamily="2" charset="-122"/>
              </a:rPr>
            </a:br>
            <a:endParaRPr lang="es-ES" sz="4000" dirty="0">
              <a:solidFill>
                <a:schemeClr val="accent1">
                  <a:tint val="83000"/>
                  <a:satMod val="150000"/>
                </a:schemeClr>
              </a:solidFill>
              <a:latin typeface="Maiandra GD" pitchFamily="34" charset="0"/>
            </a:endParaRPr>
          </a:p>
        </p:txBody>
      </p:sp>
      <p:sp>
        <p:nvSpPr>
          <p:cNvPr id="25603" name="Rectangle 3"/>
          <p:cNvSpPr>
            <a:spLocks noGrp="1" noChangeArrowheads="1"/>
          </p:cNvSpPr>
          <p:nvPr>
            <p:ph type="body" idx="1"/>
          </p:nvPr>
        </p:nvSpPr>
        <p:spPr>
          <a:xfrm>
            <a:off x="468313" y="1989138"/>
            <a:ext cx="8229600" cy="4525962"/>
          </a:xfrm>
        </p:spPr>
        <p:txBody>
          <a:bodyPr/>
          <a:lstStyle/>
          <a:p>
            <a:pPr algn="just" eaLnBrk="1" hangingPunct="1">
              <a:lnSpc>
                <a:spcPct val="150000"/>
              </a:lnSpc>
              <a:buFont typeface="Wingdings" pitchFamily="2" charset="2"/>
              <a:buChar char="Ø"/>
            </a:pPr>
            <a:r>
              <a:rPr lang="es-EC" sz="2400" smtClean="0">
                <a:latin typeface="Andalus"/>
                <a:ea typeface="Andalus"/>
                <a:cs typeface="Andalus"/>
              </a:rPr>
              <a:t>Necesidades especificas de nuestros clientes potenciales</a:t>
            </a:r>
            <a:endParaRPr lang="es-MX" sz="2400" smtClean="0">
              <a:latin typeface="Andalus"/>
              <a:ea typeface="Andalus"/>
              <a:cs typeface="Andalus"/>
            </a:endParaRPr>
          </a:p>
          <a:p>
            <a:pPr algn="just" eaLnBrk="1" hangingPunct="1">
              <a:lnSpc>
                <a:spcPct val="150000"/>
              </a:lnSpc>
              <a:buFont typeface="Wingdings" pitchFamily="2" charset="2"/>
              <a:buChar char="Ø"/>
            </a:pPr>
            <a:r>
              <a:rPr lang="es-MX" sz="2400" smtClean="0">
                <a:latin typeface="Andalus"/>
                <a:ea typeface="Andalus"/>
                <a:cs typeface="Andalus"/>
              </a:rPr>
              <a:t>Demanda del servicio</a:t>
            </a:r>
          </a:p>
          <a:p>
            <a:pPr algn="just" eaLnBrk="1" hangingPunct="1">
              <a:lnSpc>
                <a:spcPct val="150000"/>
              </a:lnSpc>
              <a:buFont typeface="Wingdings" pitchFamily="2" charset="2"/>
              <a:buChar char="Ø"/>
            </a:pPr>
            <a:r>
              <a:rPr lang="es-MX" sz="2400" smtClean="0">
                <a:latin typeface="Andalus"/>
                <a:ea typeface="Andalus"/>
                <a:cs typeface="Andalus"/>
              </a:rPr>
              <a:t>Precio del servicio</a:t>
            </a:r>
          </a:p>
          <a:p>
            <a:pPr algn="just" eaLnBrk="1" hangingPunct="1">
              <a:lnSpc>
                <a:spcPct val="150000"/>
              </a:lnSpc>
              <a:buFont typeface="Wingdings" pitchFamily="2" charset="2"/>
              <a:buChar char="Ø"/>
            </a:pPr>
            <a:r>
              <a:rPr lang="es-MX" sz="2400" smtClean="0">
                <a:latin typeface="Andalus"/>
                <a:ea typeface="Andalus"/>
                <a:cs typeface="Andalus"/>
              </a:rPr>
              <a:t>Factibilidad del proyecto</a:t>
            </a:r>
          </a:p>
          <a:p>
            <a:pPr algn="just" eaLnBrk="1" hangingPunct="1">
              <a:lnSpc>
                <a:spcPct val="150000"/>
              </a:lnSpc>
              <a:buFont typeface="Wingdings" pitchFamily="2" charset="2"/>
              <a:buChar char="Ø"/>
            </a:pPr>
            <a:r>
              <a:rPr lang="es-MX" sz="2400" smtClean="0">
                <a:latin typeface="Andalus"/>
                <a:ea typeface="Andalus"/>
                <a:cs typeface="Andalus"/>
              </a:rPr>
              <a:t>Viabilidad del proyecto</a:t>
            </a:r>
            <a:endParaRPr lang="es-EC" sz="2400" smtClean="0">
              <a:latin typeface="Andalus"/>
              <a:ea typeface="Andalus"/>
              <a:cs typeface="Andalus"/>
            </a:endParaRPr>
          </a:p>
          <a:p>
            <a:pPr algn="just" eaLnBrk="1" hangingPunct="1">
              <a:lnSpc>
                <a:spcPct val="80000"/>
              </a:lnSpc>
            </a:pPr>
            <a:endParaRPr lang="es-ES" sz="2400" smtClean="0">
              <a:latin typeface="Andalus"/>
              <a:ea typeface="Andalus"/>
              <a:cs typeface="Andalu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marL="484632" indent="0" algn="ctr" eaLnBrk="1" fontAlgn="auto" hangingPunct="1">
              <a:spcAft>
                <a:spcPts val="0"/>
              </a:spcAft>
              <a:defRPr/>
            </a:pPr>
            <a:r>
              <a:rPr lang="es-ES" sz="4000" b="1" dirty="0">
                <a:solidFill>
                  <a:schemeClr val="accent1">
                    <a:tint val="83000"/>
                    <a:satMod val="150000"/>
                  </a:schemeClr>
                </a:solidFill>
                <a:latin typeface="Maiandra GD" pitchFamily="34" charset="0"/>
              </a:rPr>
              <a:t>OBJETIVOS DE LA INVESTIGACION DE MERCADO</a:t>
            </a:r>
            <a:r>
              <a:rPr lang="es-ES" sz="4000" dirty="0">
                <a:solidFill>
                  <a:schemeClr val="accent1">
                    <a:tint val="83000"/>
                    <a:satMod val="150000"/>
                  </a:schemeClr>
                </a:solidFill>
                <a:latin typeface="Maiandra GD" pitchFamily="34" charset="0"/>
              </a:rPr>
              <a:t> </a:t>
            </a:r>
          </a:p>
        </p:txBody>
      </p:sp>
      <p:sp>
        <p:nvSpPr>
          <p:cNvPr id="26627" name="Rectangle 9"/>
          <p:cNvSpPr>
            <a:spLocks noGrp="1" noChangeArrowheads="1"/>
          </p:cNvSpPr>
          <p:nvPr>
            <p:ph type="body" idx="1"/>
          </p:nvPr>
        </p:nvSpPr>
        <p:spPr>
          <a:xfrm>
            <a:off x="457200" y="1882775"/>
            <a:ext cx="8229600" cy="4572000"/>
          </a:xfrm>
        </p:spPr>
        <p:txBody>
          <a:bodyPr/>
          <a:lstStyle/>
          <a:p>
            <a:pPr eaLnBrk="1" hangingPunct="1">
              <a:buFontTx/>
              <a:buNone/>
            </a:pPr>
            <a:endParaRPr lang="es-ES" smtClean="0"/>
          </a:p>
          <a:p>
            <a:pPr eaLnBrk="1" hangingPunct="1">
              <a:buFontTx/>
              <a:buNone/>
            </a:pPr>
            <a:r>
              <a:rPr lang="es-ES" sz="2400" b="1" smtClean="0">
                <a:latin typeface="Andalus"/>
                <a:ea typeface="Andalus"/>
                <a:cs typeface="Andalus"/>
              </a:rPr>
              <a:t>Objetivo General:</a:t>
            </a:r>
          </a:p>
          <a:p>
            <a:pPr eaLnBrk="1" hangingPunct="1">
              <a:buFontTx/>
              <a:buNone/>
            </a:pPr>
            <a:endParaRPr lang="es-ES" sz="2400" b="1" smtClean="0">
              <a:latin typeface="Andalus"/>
              <a:ea typeface="Andalus"/>
              <a:cs typeface="Andalus"/>
            </a:endParaRPr>
          </a:p>
          <a:p>
            <a:pPr algn="just" eaLnBrk="1" hangingPunct="1">
              <a:buFont typeface="Wingdings" pitchFamily="2" charset="2"/>
              <a:buChar char="Ø"/>
            </a:pPr>
            <a:r>
              <a:rPr lang="es-ES" sz="2400" smtClean="0">
                <a:latin typeface="Andalus"/>
                <a:ea typeface="Andalus"/>
                <a:cs typeface="Andalus"/>
              </a:rPr>
              <a:t>Obtener la información necesaria para el proyecto, la misma que nos ayudara a conocer las necesidades de nuestros clientes potenciales y así determinar los diferentes servicios que se ofrecerán.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marL="484632" indent="0" eaLnBrk="1" fontAlgn="auto" hangingPunct="1">
              <a:spcAft>
                <a:spcPts val="0"/>
              </a:spcAft>
              <a:defRPr/>
            </a:pPr>
            <a:r>
              <a:rPr lang="es-ES" sz="2400" b="1" dirty="0">
                <a:solidFill>
                  <a:schemeClr val="tx1"/>
                </a:solidFill>
                <a:effectLst/>
                <a:latin typeface="Andalus" pitchFamily="18" charset="-78"/>
                <a:cs typeface="Andalus" pitchFamily="18" charset="-78"/>
              </a:rPr>
              <a:t>Objetivos Específicos:</a:t>
            </a:r>
          </a:p>
        </p:txBody>
      </p:sp>
      <p:sp>
        <p:nvSpPr>
          <p:cNvPr id="27651" name="Rectangle 3"/>
          <p:cNvSpPr>
            <a:spLocks noGrp="1" noChangeArrowheads="1"/>
          </p:cNvSpPr>
          <p:nvPr>
            <p:ph type="body" idx="1"/>
          </p:nvPr>
        </p:nvSpPr>
        <p:spPr>
          <a:xfrm>
            <a:off x="457200" y="1639888"/>
            <a:ext cx="8229600" cy="4525962"/>
          </a:xfrm>
        </p:spPr>
        <p:txBody>
          <a:bodyPr/>
          <a:lstStyle/>
          <a:p>
            <a:pPr algn="just" eaLnBrk="1" hangingPunct="1">
              <a:lnSpc>
                <a:spcPct val="150000"/>
              </a:lnSpc>
              <a:buFont typeface="Wingdings" pitchFamily="2" charset="2"/>
              <a:buChar char="Ø"/>
            </a:pPr>
            <a:r>
              <a:rPr lang="es-EC" sz="2400" smtClean="0">
                <a:latin typeface="Andalus"/>
                <a:ea typeface="Andalus"/>
                <a:cs typeface="Andalus"/>
              </a:rPr>
              <a:t>Conocer el tamaño del mercado que deseamos cubrir.</a:t>
            </a:r>
          </a:p>
          <a:p>
            <a:pPr algn="just" eaLnBrk="1" hangingPunct="1">
              <a:lnSpc>
                <a:spcPct val="150000"/>
              </a:lnSpc>
              <a:buFont typeface="Wingdings" pitchFamily="2" charset="2"/>
              <a:buChar char="Ø"/>
            </a:pPr>
            <a:r>
              <a:rPr lang="es-EC" sz="2400" smtClean="0">
                <a:latin typeface="Andalus"/>
                <a:ea typeface="Andalus"/>
                <a:cs typeface="Andalus"/>
              </a:rPr>
              <a:t>Conocer las preferencias y expectativas del mercado meta.</a:t>
            </a:r>
          </a:p>
          <a:p>
            <a:pPr algn="just" eaLnBrk="1" hangingPunct="1">
              <a:lnSpc>
                <a:spcPct val="150000"/>
              </a:lnSpc>
              <a:buFont typeface="Wingdings" pitchFamily="2" charset="2"/>
              <a:buChar char="Ø"/>
            </a:pPr>
            <a:r>
              <a:rPr lang="es-EC" sz="2400" smtClean="0">
                <a:latin typeface="Andalus"/>
                <a:ea typeface="Andalus"/>
                <a:cs typeface="Andalus"/>
              </a:rPr>
              <a:t>Determinar un precio base más adecuado, por cada uno de los servicios que se les proporcionaría a los neumáticos. </a:t>
            </a:r>
            <a:endParaRPr lang="es-MX" sz="2400" smtClean="0">
              <a:latin typeface="Andalus"/>
              <a:ea typeface="Andalus"/>
              <a:cs typeface="Andalus"/>
            </a:endParaRPr>
          </a:p>
          <a:p>
            <a:pPr algn="just" eaLnBrk="1" hangingPunct="1">
              <a:lnSpc>
                <a:spcPct val="150000"/>
              </a:lnSpc>
              <a:buFont typeface="Wingdings" pitchFamily="2" charset="2"/>
              <a:buChar char="Ø"/>
            </a:pPr>
            <a:r>
              <a:rPr lang="es-MX" sz="2400" smtClean="0">
                <a:latin typeface="Andalus"/>
                <a:ea typeface="Andalus"/>
                <a:cs typeface="Andalus"/>
              </a:rPr>
              <a:t>Establecer el medio de comunicación óptimo para dar a conocer nuestro servicio.</a:t>
            </a:r>
            <a:endParaRPr lang="es-ES" sz="2400" smtClean="0">
              <a:latin typeface="Andalus"/>
              <a:ea typeface="Andalus"/>
              <a:cs typeface="Andalu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marL="484632" indent="0" algn="ctr" eaLnBrk="1" fontAlgn="auto" hangingPunct="1">
              <a:spcAft>
                <a:spcPts val="0"/>
              </a:spcAft>
              <a:defRPr/>
            </a:pPr>
            <a:r>
              <a:rPr lang="es-ES" sz="4000" b="1" dirty="0">
                <a:solidFill>
                  <a:schemeClr val="accent1">
                    <a:tint val="83000"/>
                    <a:satMod val="150000"/>
                  </a:schemeClr>
                </a:solidFill>
                <a:latin typeface="Maiandra GD" pitchFamily="34" charset="0"/>
              </a:rPr>
              <a:t>DISEÑO DE LA INVESTIGACIÓN</a:t>
            </a:r>
          </a:p>
        </p:txBody>
      </p:sp>
      <p:sp>
        <p:nvSpPr>
          <p:cNvPr id="28675" name="Rectangle 3"/>
          <p:cNvSpPr>
            <a:spLocks noGrp="1" noChangeArrowheads="1"/>
          </p:cNvSpPr>
          <p:nvPr>
            <p:ph type="body" idx="1"/>
          </p:nvPr>
        </p:nvSpPr>
        <p:spPr>
          <a:xfrm>
            <a:off x="457200" y="1855788"/>
            <a:ext cx="8229600" cy="4525962"/>
          </a:xfrm>
        </p:spPr>
        <p:txBody>
          <a:bodyPr/>
          <a:lstStyle/>
          <a:p>
            <a:pPr eaLnBrk="1" hangingPunct="1">
              <a:buFont typeface="Wingdings" pitchFamily="2" charset="2"/>
              <a:buChar char="Ø"/>
            </a:pPr>
            <a:r>
              <a:rPr lang="es-ES" sz="2400" b="1" smtClean="0">
                <a:latin typeface="Andalus"/>
                <a:ea typeface="Andalus"/>
                <a:cs typeface="Andalus"/>
              </a:rPr>
              <a:t>Fase de la Investigación:</a:t>
            </a:r>
          </a:p>
          <a:p>
            <a:pPr algn="ctr" eaLnBrk="1" hangingPunct="1">
              <a:buFontTx/>
              <a:buNone/>
            </a:pPr>
            <a:endParaRPr lang="es-ES" sz="2400" b="1" smtClean="0">
              <a:latin typeface="Andalus"/>
              <a:ea typeface="Andalus"/>
              <a:cs typeface="Andalus"/>
            </a:endParaRPr>
          </a:p>
          <a:p>
            <a:pPr algn="ctr" eaLnBrk="1" hangingPunct="1">
              <a:buFontTx/>
              <a:buNone/>
            </a:pPr>
            <a:r>
              <a:rPr lang="es-ES" sz="2400" smtClean="0">
                <a:latin typeface="Andalus"/>
                <a:ea typeface="Andalus"/>
                <a:cs typeface="Andalus"/>
              </a:rPr>
              <a:t>Exploratoria</a:t>
            </a:r>
          </a:p>
          <a:p>
            <a:pPr algn="ctr" eaLnBrk="1" hangingPunct="1">
              <a:buFontTx/>
              <a:buNone/>
            </a:pPr>
            <a:endParaRPr lang="es-ES" sz="2400" smtClean="0">
              <a:latin typeface="Andalus"/>
              <a:ea typeface="Andalus"/>
              <a:cs typeface="Andalus"/>
            </a:endParaRPr>
          </a:p>
          <a:p>
            <a:pPr eaLnBrk="1" hangingPunct="1">
              <a:buFont typeface="Wingdings" pitchFamily="2" charset="2"/>
              <a:buChar char="Ø"/>
            </a:pPr>
            <a:r>
              <a:rPr lang="es-ES" sz="2400" b="1" smtClean="0">
                <a:latin typeface="Andalus"/>
                <a:ea typeface="Andalus"/>
                <a:cs typeface="Andalus"/>
              </a:rPr>
              <a:t>Fuente de Información:</a:t>
            </a:r>
          </a:p>
          <a:p>
            <a:pPr algn="ctr" eaLnBrk="1" hangingPunct="1">
              <a:buFontTx/>
              <a:buNone/>
            </a:pPr>
            <a:endParaRPr lang="es-ES" sz="2400" b="1" smtClean="0">
              <a:latin typeface="Andalus"/>
              <a:ea typeface="Andalus"/>
              <a:cs typeface="Andalus"/>
            </a:endParaRPr>
          </a:p>
          <a:p>
            <a:pPr algn="ctr" eaLnBrk="1" hangingPunct="1">
              <a:buFontTx/>
              <a:buNone/>
            </a:pPr>
            <a:r>
              <a:rPr lang="es-ES" sz="2400" smtClean="0">
                <a:latin typeface="Andalus"/>
                <a:ea typeface="Andalus"/>
                <a:cs typeface="Andalus"/>
              </a:rPr>
              <a:t>				Entrevistas Cualitativas de Profundidad</a:t>
            </a:r>
          </a:p>
          <a:p>
            <a:pPr eaLnBrk="1" hangingPunct="1"/>
            <a:endParaRPr lang="es-ES" sz="2400" smtClean="0">
              <a:latin typeface="Andalus"/>
              <a:ea typeface="Andalus"/>
              <a:cs typeface="Andalu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marL="484632" indent="0" algn="ctr" eaLnBrk="1" fontAlgn="auto" hangingPunct="1">
              <a:spcAft>
                <a:spcPts val="0"/>
              </a:spcAft>
              <a:defRPr/>
            </a:pPr>
            <a:r>
              <a:rPr lang="es-ES" sz="4000" b="1" dirty="0">
                <a:solidFill>
                  <a:schemeClr val="accent1">
                    <a:tint val="83000"/>
                    <a:satMod val="150000"/>
                  </a:schemeClr>
                </a:solidFill>
                <a:latin typeface="Maiandra GD" pitchFamily="34" charset="0"/>
              </a:rPr>
              <a:t>DISEÑO DE LA MUESTRA</a:t>
            </a:r>
          </a:p>
        </p:txBody>
      </p:sp>
      <p:grpSp>
        <p:nvGrpSpPr>
          <p:cNvPr id="29699" name="Group 15"/>
          <p:cNvGrpSpPr>
            <a:grpSpLocks/>
          </p:cNvGrpSpPr>
          <p:nvPr/>
        </p:nvGrpSpPr>
        <p:grpSpPr bwMode="auto">
          <a:xfrm>
            <a:off x="1403350" y="2500313"/>
            <a:ext cx="7056438" cy="2584450"/>
            <a:chOff x="1908" y="6138"/>
            <a:chExt cx="9900" cy="2650"/>
          </a:xfrm>
        </p:grpSpPr>
        <p:sp>
          <p:nvSpPr>
            <p:cNvPr id="40976" name="Text Box 16"/>
            <p:cNvSpPr txBox="1">
              <a:spLocks noChangeArrowheads="1"/>
            </p:cNvSpPr>
            <p:nvPr/>
          </p:nvSpPr>
          <p:spPr bwMode="auto">
            <a:xfrm>
              <a:off x="4750" y="6138"/>
              <a:ext cx="4140" cy="65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lstStyle/>
            <a:p>
              <a:pPr algn="ctr" fontAlgn="auto">
                <a:spcBef>
                  <a:spcPts val="0"/>
                </a:spcBef>
                <a:spcAft>
                  <a:spcPts val="1000"/>
                </a:spcAft>
                <a:defRPr/>
              </a:pPr>
              <a:r>
                <a:rPr lang="es-MX"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Calibri" pitchFamily="34" charset="0"/>
                </a:rPr>
                <a:t>Coop</a:t>
              </a: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Calibri" pitchFamily="34" charset="0"/>
                </a:rPr>
                <a:t>. Transportes del Cantón Daule</a:t>
              </a:r>
            </a:p>
            <a:p>
              <a:pPr fontAlgn="auto">
                <a:spcBef>
                  <a:spcPts val="0"/>
                </a:spcBef>
                <a:spcAft>
                  <a:spcPts val="0"/>
                </a:spcAft>
                <a:defRPr/>
              </a:pP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endParaRPr>
            </a:p>
          </p:txBody>
        </p:sp>
        <p:sp>
          <p:nvSpPr>
            <p:cNvPr id="40977" name="Text Box 17"/>
            <p:cNvSpPr txBox="1">
              <a:spLocks noChangeArrowheads="1"/>
            </p:cNvSpPr>
            <p:nvPr/>
          </p:nvSpPr>
          <p:spPr bwMode="auto">
            <a:xfrm>
              <a:off x="1908" y="7888"/>
              <a:ext cx="2520" cy="900"/>
            </a:xfrm>
            <a:prstGeom prst="rect">
              <a:avLst/>
            </a:prstGeom>
            <a:ln>
              <a:headEnd/>
              <a:tailEnd/>
            </a:ln>
            <a:scene3d>
              <a:camera prst="orthographicFront"/>
              <a:lightRig rig="threePt" dir="t"/>
            </a:scene3d>
            <a:sp3d>
              <a:bevelT w="139700" prst="cross"/>
            </a:sp3d>
          </p:spPr>
          <p:style>
            <a:lnRef idx="3">
              <a:schemeClr val="lt1"/>
            </a:lnRef>
            <a:fillRef idx="1">
              <a:schemeClr val="accent2"/>
            </a:fillRef>
            <a:effectRef idx="1">
              <a:schemeClr val="accent2"/>
            </a:effectRef>
            <a:fontRef idx="minor">
              <a:schemeClr val="lt1"/>
            </a:fontRef>
          </p:style>
          <p:txBody>
            <a:bodyPr bIns="7200"/>
            <a:lstStyle/>
            <a:p>
              <a:pPr algn="ctr" fontAlgn="auto">
                <a:spcBef>
                  <a:spcPts val="0"/>
                </a:spcBef>
                <a:spcAft>
                  <a:spcPts val="1000"/>
                </a:spcAft>
                <a:defRPr/>
              </a:pPr>
              <a:r>
                <a:rPr lang="es-MX"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Calibri" pitchFamily="34" charset="0"/>
                </a:rPr>
                <a:t>Coop</a:t>
              </a: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Calibri" pitchFamily="34" charset="0"/>
                </a:rPr>
                <a:t>. Señor de los Milagros</a:t>
              </a:r>
            </a:p>
            <a:p>
              <a:pPr fontAlgn="auto">
                <a:spcBef>
                  <a:spcPts val="0"/>
                </a:spcBef>
                <a:spcAft>
                  <a:spcPts val="0"/>
                </a:spcAft>
                <a:defRPr/>
              </a:pP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endParaRPr>
            </a:p>
          </p:txBody>
        </p:sp>
        <p:sp>
          <p:nvSpPr>
            <p:cNvPr id="40978" name="Text Box 18"/>
            <p:cNvSpPr txBox="1">
              <a:spLocks noChangeArrowheads="1"/>
            </p:cNvSpPr>
            <p:nvPr/>
          </p:nvSpPr>
          <p:spPr bwMode="auto">
            <a:xfrm>
              <a:off x="9468" y="7888"/>
              <a:ext cx="2340" cy="900"/>
            </a:xfrm>
            <a:prstGeom prst="rect">
              <a:avLst/>
            </a:prstGeom>
            <a:ln>
              <a:headEnd/>
              <a:tailEnd/>
            </a:ln>
            <a:scene3d>
              <a:camera prst="orthographicFront"/>
              <a:lightRig rig="threePt" dir="t"/>
            </a:scene3d>
            <a:sp3d>
              <a:bevelT w="139700" prst="cross"/>
            </a:sp3d>
          </p:spPr>
          <p:style>
            <a:lnRef idx="3">
              <a:schemeClr val="lt1"/>
            </a:lnRef>
            <a:fillRef idx="1">
              <a:schemeClr val="accent2"/>
            </a:fillRef>
            <a:effectRef idx="1">
              <a:schemeClr val="accent2"/>
            </a:effectRef>
            <a:fontRef idx="minor">
              <a:schemeClr val="lt1"/>
            </a:fontRef>
          </p:style>
          <p:txBody>
            <a:bodyPr bIns="10800"/>
            <a:lstStyle/>
            <a:p>
              <a:pPr algn="ctr" fontAlgn="auto">
                <a:spcBef>
                  <a:spcPts val="0"/>
                </a:spcBef>
                <a:spcAft>
                  <a:spcPts val="1000"/>
                </a:spcAft>
                <a:defRPr/>
              </a:pPr>
              <a:r>
                <a:rPr lang="es-MX"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Calibri" pitchFamily="34" charset="0"/>
                </a:rPr>
                <a:t>Coop</a:t>
              </a: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Calibri" pitchFamily="34" charset="0"/>
                </a:rPr>
                <a:t>. Santa Clara</a:t>
              </a:r>
            </a:p>
            <a:p>
              <a:pPr fontAlgn="auto">
                <a:spcBef>
                  <a:spcPts val="0"/>
                </a:spcBef>
                <a:spcAft>
                  <a:spcPts val="0"/>
                </a:spcAft>
                <a:defRPr/>
              </a:pP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endParaRPr>
            </a:p>
          </p:txBody>
        </p:sp>
        <p:sp>
          <p:nvSpPr>
            <p:cNvPr id="40979" name="Text Box 19"/>
            <p:cNvSpPr txBox="1">
              <a:spLocks noChangeArrowheads="1"/>
            </p:cNvSpPr>
            <p:nvPr/>
          </p:nvSpPr>
          <p:spPr bwMode="auto">
            <a:xfrm>
              <a:off x="7128" y="7888"/>
              <a:ext cx="2160" cy="900"/>
            </a:xfrm>
            <a:prstGeom prst="rect">
              <a:avLst/>
            </a:prstGeom>
            <a:ln>
              <a:headEnd/>
              <a:tailEnd/>
            </a:ln>
            <a:scene3d>
              <a:camera prst="orthographicFront"/>
              <a:lightRig rig="threePt" dir="t"/>
            </a:scene3d>
            <a:sp3d>
              <a:bevelT w="139700" prst="cross"/>
            </a:sp3d>
          </p:spPr>
          <p:style>
            <a:lnRef idx="3">
              <a:schemeClr val="lt1"/>
            </a:lnRef>
            <a:fillRef idx="1">
              <a:schemeClr val="accent2"/>
            </a:fillRef>
            <a:effectRef idx="1">
              <a:schemeClr val="accent2"/>
            </a:effectRef>
            <a:fontRef idx="minor">
              <a:schemeClr val="lt1"/>
            </a:fontRef>
          </p:style>
          <p:txBody>
            <a:bodyPr bIns="10800"/>
            <a:lstStyle/>
            <a:p>
              <a:pPr algn="ctr" fontAlgn="auto">
                <a:spcBef>
                  <a:spcPts val="0"/>
                </a:spcBef>
                <a:spcAft>
                  <a:spcPts val="1000"/>
                </a:spcAft>
                <a:defRPr/>
              </a:pPr>
              <a:r>
                <a:rPr lang="es-MX"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Calibri" pitchFamily="34" charset="0"/>
                </a:rPr>
                <a:t>Coop</a:t>
              </a: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Calibri" pitchFamily="34" charset="0"/>
                </a:rPr>
                <a:t>. Narcisa de Jesús</a:t>
              </a:r>
            </a:p>
            <a:p>
              <a:pPr fontAlgn="auto">
                <a:spcBef>
                  <a:spcPts val="0"/>
                </a:spcBef>
                <a:spcAft>
                  <a:spcPts val="0"/>
                </a:spcAft>
                <a:defRPr/>
              </a:pP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endParaRPr>
            </a:p>
          </p:txBody>
        </p:sp>
        <p:sp>
          <p:nvSpPr>
            <p:cNvPr id="40980" name="Text Box 20"/>
            <p:cNvSpPr txBox="1">
              <a:spLocks noChangeArrowheads="1"/>
            </p:cNvSpPr>
            <p:nvPr/>
          </p:nvSpPr>
          <p:spPr bwMode="auto">
            <a:xfrm>
              <a:off x="4608" y="7888"/>
              <a:ext cx="2340" cy="900"/>
            </a:xfrm>
            <a:prstGeom prst="rect">
              <a:avLst/>
            </a:prstGeom>
            <a:ln>
              <a:headEnd/>
              <a:tailEnd/>
            </a:ln>
            <a:scene3d>
              <a:camera prst="orthographicFront"/>
              <a:lightRig rig="threePt" dir="t"/>
            </a:scene3d>
            <a:sp3d>
              <a:bevelT w="139700" prst="cross"/>
            </a:sp3d>
          </p:spPr>
          <p:style>
            <a:lnRef idx="3">
              <a:schemeClr val="lt1"/>
            </a:lnRef>
            <a:fillRef idx="1">
              <a:schemeClr val="accent2"/>
            </a:fillRef>
            <a:effectRef idx="1">
              <a:schemeClr val="accent2"/>
            </a:effectRef>
            <a:fontRef idx="minor">
              <a:schemeClr val="lt1"/>
            </a:fontRef>
          </p:style>
          <p:txBody>
            <a:bodyPr bIns="10800"/>
            <a:lstStyle/>
            <a:p>
              <a:pPr algn="ctr" fontAlgn="auto">
                <a:spcBef>
                  <a:spcPts val="0"/>
                </a:spcBef>
                <a:spcAft>
                  <a:spcPts val="1000"/>
                </a:spcAft>
                <a:defRPr/>
              </a:pPr>
              <a:r>
                <a:rPr lang="es-MX"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Calibri" pitchFamily="34" charset="0"/>
                </a:rPr>
                <a:t>Coop</a:t>
              </a: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cs typeface="Calibri" pitchFamily="34" charset="0"/>
                </a:rPr>
                <a:t>. Assad Bucaram</a:t>
              </a:r>
            </a:p>
            <a:p>
              <a:pPr fontAlgn="auto">
                <a:spcBef>
                  <a:spcPts val="0"/>
                </a:spcBef>
                <a:spcAft>
                  <a:spcPts val="0"/>
                </a:spcAft>
                <a:defRPr/>
              </a:pP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endParaRPr>
            </a:p>
          </p:txBody>
        </p:sp>
        <p:sp>
          <p:nvSpPr>
            <p:cNvPr id="40981" name="Line 21"/>
            <p:cNvSpPr>
              <a:spLocks noChangeShapeType="1"/>
            </p:cNvSpPr>
            <p:nvPr/>
          </p:nvSpPr>
          <p:spPr bwMode="auto">
            <a:xfrm>
              <a:off x="6948" y="6810"/>
              <a:ext cx="0" cy="719"/>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s-EC">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endParaRPr>
            </a:p>
          </p:txBody>
        </p:sp>
        <p:sp>
          <p:nvSpPr>
            <p:cNvPr id="40982" name="Line 22"/>
            <p:cNvSpPr>
              <a:spLocks noChangeShapeType="1"/>
            </p:cNvSpPr>
            <p:nvPr/>
          </p:nvSpPr>
          <p:spPr bwMode="auto">
            <a:xfrm>
              <a:off x="2988" y="7492"/>
              <a:ext cx="7559" cy="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s-EC">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endParaRPr>
            </a:p>
          </p:txBody>
        </p:sp>
        <p:sp>
          <p:nvSpPr>
            <p:cNvPr id="40983" name="Line 23"/>
            <p:cNvSpPr>
              <a:spLocks noChangeShapeType="1"/>
            </p:cNvSpPr>
            <p:nvPr/>
          </p:nvSpPr>
          <p:spPr bwMode="auto">
            <a:xfrm>
              <a:off x="5868" y="7492"/>
              <a:ext cx="0" cy="361"/>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s-EC">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endParaRPr>
            </a:p>
          </p:txBody>
        </p:sp>
        <p:sp>
          <p:nvSpPr>
            <p:cNvPr id="40984" name="Line 24"/>
            <p:cNvSpPr>
              <a:spLocks noChangeShapeType="1"/>
            </p:cNvSpPr>
            <p:nvPr/>
          </p:nvSpPr>
          <p:spPr bwMode="auto">
            <a:xfrm>
              <a:off x="8209" y="7492"/>
              <a:ext cx="0" cy="361"/>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s-EC">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endParaRPr>
            </a:p>
          </p:txBody>
        </p:sp>
        <p:sp>
          <p:nvSpPr>
            <p:cNvPr id="40985" name="Line 25"/>
            <p:cNvSpPr>
              <a:spLocks noChangeShapeType="1"/>
            </p:cNvSpPr>
            <p:nvPr/>
          </p:nvSpPr>
          <p:spPr bwMode="auto">
            <a:xfrm>
              <a:off x="10547" y="7492"/>
              <a:ext cx="0" cy="361"/>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s-EC">
                <a:ln w="18415" cmpd="sng">
                  <a:solidFill>
                    <a:srgbClr val="FFFFFF"/>
                  </a:solidFill>
                  <a:prstDash val="solid"/>
                </a:ln>
                <a:solidFill>
                  <a:srgbClr val="FFFFFF"/>
                </a:solidFill>
                <a:effectLst>
                  <a:outerShdw blurRad="63500" dir="3600000" algn="tl" rotWithShape="0">
                    <a:srgbClr val="000000">
                      <a:alpha val="70000"/>
                    </a:srgbClr>
                  </a:outerShdw>
                </a:effectLst>
                <a:latin typeface="Maiandra GD" pitchFamily="34" charset="0"/>
              </a:endParaRPr>
            </a:p>
          </p:txBody>
        </p:sp>
      </p:grpSp>
      <p:sp>
        <p:nvSpPr>
          <p:cNvPr id="40986" name="Line 26"/>
          <p:cNvSpPr>
            <a:spLocks noChangeShapeType="1"/>
          </p:cNvSpPr>
          <p:nvPr/>
        </p:nvSpPr>
        <p:spPr bwMode="auto">
          <a:xfrm>
            <a:off x="2143125" y="3857625"/>
            <a:ext cx="6350" cy="354013"/>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es-EC"/>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marL="484632" indent="0" algn="ctr" eaLnBrk="1" fontAlgn="auto" hangingPunct="1">
              <a:spcAft>
                <a:spcPts val="0"/>
              </a:spcAft>
              <a:defRPr/>
            </a:pPr>
            <a:r>
              <a:rPr lang="es-ES" sz="4000" b="1" dirty="0">
                <a:solidFill>
                  <a:schemeClr val="accent1">
                    <a:tint val="83000"/>
                    <a:satMod val="150000"/>
                  </a:schemeClr>
                </a:solidFill>
                <a:latin typeface="Maiandra GD" pitchFamily="34" charset="0"/>
              </a:rPr>
              <a:t>DISEÑO METODOLÓGICO</a:t>
            </a:r>
          </a:p>
        </p:txBody>
      </p:sp>
      <p:sp>
        <p:nvSpPr>
          <p:cNvPr id="30723" name="Rectangle 3"/>
          <p:cNvSpPr>
            <a:spLocks noGrp="1" noChangeArrowheads="1"/>
          </p:cNvSpPr>
          <p:nvPr>
            <p:ph type="body" idx="1"/>
          </p:nvPr>
        </p:nvSpPr>
        <p:spPr>
          <a:xfrm>
            <a:off x="457200" y="2216150"/>
            <a:ext cx="8229600" cy="2570163"/>
          </a:xfrm>
        </p:spPr>
        <p:txBody>
          <a:bodyPr/>
          <a:lstStyle/>
          <a:p>
            <a:pPr eaLnBrk="1" hangingPunct="1">
              <a:buFontTx/>
              <a:buNone/>
            </a:pPr>
            <a:r>
              <a:rPr lang="es-ES" sz="2400" smtClean="0">
                <a:latin typeface="Andalus"/>
                <a:ea typeface="Andalus"/>
                <a:cs typeface="Andalus"/>
              </a:rPr>
              <a:t>Entrevista:</a:t>
            </a:r>
          </a:p>
          <a:p>
            <a:pPr eaLnBrk="1" hangingPunct="1">
              <a:buFontTx/>
              <a:buNone/>
            </a:pPr>
            <a:endParaRPr lang="es-ES" sz="2400" smtClean="0">
              <a:latin typeface="Andalus"/>
              <a:ea typeface="Andalus"/>
              <a:cs typeface="Andalus"/>
            </a:endParaRPr>
          </a:p>
          <a:p>
            <a:pPr eaLnBrk="1" hangingPunct="1">
              <a:buFont typeface="Wingdings" pitchFamily="2" charset="2"/>
              <a:buChar char="Ø"/>
            </a:pPr>
            <a:r>
              <a:rPr lang="es-ES" sz="2400" smtClean="0">
                <a:latin typeface="Andalus"/>
                <a:ea typeface="Andalus"/>
                <a:cs typeface="Andalus"/>
              </a:rPr>
              <a:t>Personal</a:t>
            </a:r>
          </a:p>
          <a:p>
            <a:pPr eaLnBrk="1" hangingPunct="1">
              <a:buFont typeface="Wingdings" pitchFamily="2" charset="2"/>
              <a:buChar char="Ø"/>
            </a:pPr>
            <a:r>
              <a:rPr lang="es-ES" sz="2400" smtClean="0">
                <a:latin typeface="Andalus"/>
                <a:ea typeface="Andalus"/>
                <a:cs typeface="Andalus"/>
              </a:rPr>
              <a:t>No estructurada</a:t>
            </a:r>
          </a:p>
          <a:p>
            <a:pPr eaLnBrk="1" hangingPunct="1">
              <a:buFont typeface="Wingdings" pitchFamily="2" charset="2"/>
              <a:buChar char="Ø"/>
            </a:pPr>
            <a:r>
              <a:rPr lang="es-ES" sz="2400" smtClean="0">
                <a:latin typeface="Andalus"/>
                <a:ea typeface="Andalus"/>
                <a:cs typeface="Andalus"/>
              </a:rPr>
              <a:t>Diálogo abierto</a:t>
            </a:r>
          </a:p>
          <a:p>
            <a:pPr algn="ctr" eaLnBrk="1" hangingPunct="1"/>
            <a:endParaRPr lang="es-ES" sz="2400" smtClean="0"/>
          </a:p>
          <a:p>
            <a:pPr eaLnBrk="1" hangingPunct="1"/>
            <a:endParaRPr lang="es-E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12" name="Rectangle 228"/>
          <p:cNvSpPr>
            <a:spLocks noGrp="1" noChangeArrowheads="1"/>
          </p:cNvSpPr>
          <p:nvPr>
            <p:ph type="title"/>
          </p:nvPr>
        </p:nvSpPr>
        <p:spPr>
          <a:xfrm>
            <a:off x="539750" y="0"/>
            <a:ext cx="8229600" cy="1143000"/>
          </a:xfrm>
        </p:spPr>
        <p:txBody>
          <a:bodyPr/>
          <a:lstStyle/>
          <a:p>
            <a:pPr marL="484632" indent="0" algn="ctr" eaLnBrk="1" fontAlgn="auto" hangingPunct="1">
              <a:spcAft>
                <a:spcPts val="0"/>
              </a:spcAft>
              <a:defRPr/>
            </a:pPr>
            <a:r>
              <a:rPr lang="es-ES" sz="4000" b="1" dirty="0">
                <a:solidFill>
                  <a:schemeClr val="accent1">
                    <a:tint val="83000"/>
                    <a:satMod val="150000"/>
                  </a:schemeClr>
                </a:solidFill>
                <a:latin typeface="Maiandra GD" pitchFamily="34" charset="0"/>
              </a:rPr>
              <a:t>TRABAJO DE CAMPO</a:t>
            </a:r>
          </a:p>
        </p:txBody>
      </p:sp>
      <p:graphicFrame>
        <p:nvGraphicFramePr>
          <p:cNvPr id="42235" name="Group 251"/>
          <p:cNvGraphicFramePr>
            <a:graphicFrameLocks noGrp="1"/>
          </p:cNvGraphicFramePr>
          <p:nvPr>
            <p:ph idx="4294967295"/>
          </p:nvPr>
        </p:nvGraphicFramePr>
        <p:xfrm>
          <a:off x="323850" y="981075"/>
          <a:ext cx="8604250" cy="5397500"/>
        </p:xfrm>
        <a:graphic>
          <a:graphicData uri="http://schemas.openxmlformats.org/drawingml/2006/table">
            <a:tbl>
              <a:tblPr/>
              <a:tblGrid>
                <a:gridCol w="3887788"/>
                <a:gridCol w="1296987"/>
                <a:gridCol w="1150938"/>
                <a:gridCol w="1008062"/>
                <a:gridCol w="1260475"/>
              </a:tblGrid>
              <a:tr h="287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Preguntas:</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 </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 </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 </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 </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309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¿Conoce lo que es un tecnicentro automotriz?</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742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A la hora de acudir a un tecnicentro ¿ Qué aspectos considera mas importantes?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Cercanía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Precios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Precios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Precios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14589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¿Cuál es el motivo principal por el que Ud. lleva sus unidades a un tecnicentro?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Alineación, Cambio de llantas, Cambio de aceite</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Cambio de llantas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Alineación y Balanceo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Revisión de la suspensión, vulcanización</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4921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¿Con qué frecuencia  cambia las llantas?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Cada 4 meses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Cada 4 meses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Cada 6 meses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Cada 4 meses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490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cuánto tiempo cambian el aceite a los buses?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2 semanas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15 días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3 semanas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15 días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4921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cuánto tiempo alinean las llantas?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mes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mes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2 meses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mes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4921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cuanto tiempo balancean sus llantas?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mes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mes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2 meses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mes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5254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¿Cada cuánto tiempo hace inflar las llantas?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Cada mes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Cada semana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Cada mes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cs typeface="Arial" charset="0"/>
                        </a:rPr>
                        <a:t>Cada mes</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504" name="Group 1232"/>
          <p:cNvGraphicFramePr>
            <a:graphicFrameLocks noGrp="1"/>
          </p:cNvGraphicFramePr>
          <p:nvPr/>
        </p:nvGraphicFramePr>
        <p:xfrm>
          <a:off x="539750" y="836613"/>
          <a:ext cx="8280400" cy="5040312"/>
        </p:xfrm>
        <a:graphic>
          <a:graphicData uri="http://schemas.openxmlformats.org/drawingml/2006/table">
            <a:tbl>
              <a:tblPr/>
              <a:tblGrid>
                <a:gridCol w="4630738"/>
                <a:gridCol w="896937"/>
                <a:gridCol w="855663"/>
                <a:gridCol w="874712"/>
                <a:gridCol w="1022350"/>
              </a:tblGrid>
              <a:tr h="701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¿Conoce otra alternativa, a parte del aire, para inflar sus llantas?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¿Sabía que el nitrógeno es utilizado para inflar llantas?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701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¿Sabía que hay más riesgo que explote una llanta con aire que con nitrógeno?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412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¿Sabía que el nitrógeno alarga la vida de sus llantas?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412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¿Sabía que el nitrógeno permite el ahorro de gasolina?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703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¿Conociendo sus ventajas estaría dispuesto a cambiar el aire normal por el nitrógeno?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992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¿Cree que es necesario que se implemente un establecimiento donde se ofrezca un servicio completo y adecuado para el mantenimiento de los neumáticos?</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Si</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r h="7016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ea typeface="Arial Unicode MS" pitchFamily="34" charset="-128"/>
                          <a:cs typeface="Arial Unicode MS" pitchFamily="34" charset="-128"/>
                        </a:rPr>
                        <a:t>¿De qué medio de comunicación se informa con mayor frecuencia?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radio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Prensa escrita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radio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charset="0"/>
                          <a:cs typeface="Arial" charset="0"/>
                        </a:rPr>
                        <a:t>radio</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marL="484632" indent="0" algn="ctr" eaLnBrk="1" fontAlgn="auto" hangingPunct="1">
              <a:spcAft>
                <a:spcPts val="0"/>
              </a:spcAft>
              <a:defRPr/>
            </a:pPr>
            <a:r>
              <a:rPr lang="es-ES" sz="4000" b="1" dirty="0">
                <a:solidFill>
                  <a:schemeClr val="accent1">
                    <a:tint val="83000"/>
                    <a:satMod val="150000"/>
                  </a:schemeClr>
                </a:solidFill>
                <a:latin typeface="Maiandra GD" pitchFamily="34" charset="0"/>
              </a:rPr>
              <a:t>CONCLUSIONES</a:t>
            </a:r>
          </a:p>
        </p:txBody>
      </p:sp>
      <p:sp>
        <p:nvSpPr>
          <p:cNvPr id="33795" name="Rectangle 3"/>
          <p:cNvSpPr>
            <a:spLocks noGrp="1" noChangeArrowheads="1"/>
          </p:cNvSpPr>
          <p:nvPr>
            <p:ph type="body" idx="1"/>
          </p:nvPr>
        </p:nvSpPr>
        <p:spPr>
          <a:xfrm>
            <a:off x="457200" y="1714500"/>
            <a:ext cx="8229600" cy="3357563"/>
          </a:xfrm>
        </p:spPr>
        <p:txBody>
          <a:bodyPr/>
          <a:lstStyle/>
          <a:p>
            <a:pPr algn="just" eaLnBrk="1" hangingPunct="1">
              <a:lnSpc>
                <a:spcPct val="90000"/>
              </a:lnSpc>
              <a:buFont typeface="Wingdings" pitchFamily="2" charset="2"/>
              <a:buChar char="Ø"/>
            </a:pPr>
            <a:r>
              <a:rPr lang="es-ES" sz="2400" smtClean="0">
                <a:latin typeface="Andalus"/>
                <a:ea typeface="Andalus"/>
                <a:cs typeface="Andalus"/>
              </a:rPr>
              <a:t>Por el tipo de servicio que brindan este tipo de vehículos, tienen constantes problemas en sus neumáticos.</a:t>
            </a:r>
          </a:p>
          <a:p>
            <a:pPr algn="just" eaLnBrk="1" hangingPunct="1">
              <a:lnSpc>
                <a:spcPct val="90000"/>
              </a:lnSpc>
              <a:buFont typeface="Wingdings" pitchFamily="2" charset="2"/>
              <a:buChar char="Ø"/>
            </a:pPr>
            <a:endParaRPr lang="es-ES" sz="2400" smtClean="0">
              <a:latin typeface="Andalus"/>
              <a:ea typeface="Andalus"/>
              <a:cs typeface="Andalus"/>
            </a:endParaRPr>
          </a:p>
          <a:p>
            <a:pPr algn="just" eaLnBrk="1" hangingPunct="1">
              <a:lnSpc>
                <a:spcPct val="90000"/>
              </a:lnSpc>
              <a:buFont typeface="Wingdings" pitchFamily="2" charset="2"/>
              <a:buChar char="Ø"/>
            </a:pPr>
            <a:r>
              <a:rPr lang="es-ES" sz="2400" smtClean="0">
                <a:latin typeface="Andalus"/>
                <a:ea typeface="Andalus"/>
                <a:cs typeface="Andalus"/>
              </a:rPr>
              <a:t>Las Unidades de Transporte del Cantón forman parte de un mercado insatisfecho.</a:t>
            </a:r>
          </a:p>
          <a:p>
            <a:pPr algn="just" eaLnBrk="1" hangingPunct="1">
              <a:lnSpc>
                <a:spcPct val="90000"/>
              </a:lnSpc>
              <a:buFont typeface="Wingdings" pitchFamily="2" charset="2"/>
              <a:buChar char="Ø"/>
            </a:pPr>
            <a:endParaRPr lang="es-ES" sz="2400" smtClean="0">
              <a:latin typeface="Andalus"/>
              <a:ea typeface="Andalus"/>
              <a:cs typeface="Andalus"/>
            </a:endParaRPr>
          </a:p>
          <a:p>
            <a:pPr algn="just" eaLnBrk="1" hangingPunct="1">
              <a:lnSpc>
                <a:spcPct val="90000"/>
              </a:lnSpc>
              <a:buFont typeface="Wingdings" pitchFamily="2" charset="2"/>
              <a:buChar char="Ø"/>
            </a:pPr>
            <a:r>
              <a:rPr lang="es-ES" sz="2400" smtClean="0">
                <a:latin typeface="Andalus"/>
                <a:ea typeface="Andalus"/>
                <a:cs typeface="Andalus"/>
              </a:rPr>
              <a:t>Es necesario implementar un Centro de Servicio Automotriz.</a:t>
            </a:r>
          </a:p>
          <a:p>
            <a:pPr eaLnBrk="1" hangingPunct="1">
              <a:lnSpc>
                <a:spcPct val="90000"/>
              </a:lnSpc>
              <a:buFont typeface="Wingdings 2" pitchFamily="18" charset="2"/>
              <a:buNone/>
            </a:pPr>
            <a:endParaRPr lang="es-E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0544" y="1887537"/>
            <a:ext cx="8062912" cy="1470025"/>
          </a:xfrm>
        </p:spPr>
        <p:txBody>
          <a:bodyPr/>
          <a:lstStyle/>
          <a:p>
            <a:pPr marL="484632" indent="0" algn="ctr" eaLnBrk="1" fontAlgn="auto" hangingPunct="1">
              <a:spcAft>
                <a:spcPts val="0"/>
              </a:spcAft>
              <a:defRPr/>
            </a:pPr>
            <a:r>
              <a:rPr lang="es-EC" sz="4800" b="1" dirty="0" smtClean="0">
                <a:solidFill>
                  <a:schemeClr val="accent1">
                    <a:tint val="83000"/>
                    <a:satMod val="150000"/>
                  </a:schemeClr>
                </a:solidFill>
                <a:latin typeface="Maiandra GD" pitchFamily="34" charset="0"/>
              </a:rPr>
              <a:t>PLAN DE MARKETING</a:t>
            </a:r>
            <a:endParaRPr lang="es-EC" sz="4800" dirty="0">
              <a:solidFill>
                <a:schemeClr val="accent1">
                  <a:tint val="83000"/>
                  <a:satMod val="150000"/>
                </a:schemeClr>
              </a:solidFill>
              <a:latin typeface="Maiandra GD" pitchFamily="34" charset="0"/>
            </a:endParaRPr>
          </a:p>
        </p:txBody>
      </p:sp>
      <p:pic>
        <p:nvPicPr>
          <p:cNvPr id="12290" name="Picture 2" descr="http://www.infomipyme.com/Docs/GT/Offline/marketing/imagen/clip_image001_0001.gif"/>
          <p:cNvPicPr>
            <a:picLocks noChangeAspect="1" noChangeArrowheads="1"/>
          </p:cNvPicPr>
          <p:nvPr/>
        </p:nvPicPr>
        <p:blipFill>
          <a:blip r:embed="rId2"/>
          <a:srcRect/>
          <a:stretch>
            <a:fillRect/>
          </a:stretch>
        </p:blipFill>
        <p:spPr bwMode="auto">
          <a:xfrm>
            <a:off x="3143240" y="3786190"/>
            <a:ext cx="3286148" cy="1621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72712"/>
            <a:ext cx="8229600" cy="1399032"/>
          </a:xfrm>
        </p:spPr>
        <p:txBody>
          <a:bodyPr/>
          <a:lstStyle/>
          <a:p>
            <a:pPr marL="484632" indent="0" algn="ctr" eaLnBrk="1" fontAlgn="auto" hangingPunct="1">
              <a:spcAft>
                <a:spcPts val="0"/>
              </a:spcAft>
              <a:defRPr/>
            </a:pPr>
            <a:r>
              <a:rPr lang="es-EC" sz="4000" dirty="0" smtClean="0">
                <a:solidFill>
                  <a:schemeClr val="accent1">
                    <a:tint val="83000"/>
                    <a:satMod val="150000"/>
                  </a:schemeClr>
                </a:solidFill>
                <a:latin typeface="Maiandra GD" pitchFamily="34" charset="0"/>
              </a:rPr>
              <a:t>INTRODUCCIÓN</a:t>
            </a:r>
            <a:endParaRPr lang="es-EC" sz="4000" dirty="0">
              <a:solidFill>
                <a:schemeClr val="accent1">
                  <a:tint val="83000"/>
                  <a:satMod val="150000"/>
                </a:schemeClr>
              </a:solidFill>
              <a:latin typeface="Maiandra GD" pitchFamily="34" charset="0"/>
            </a:endParaRPr>
          </a:p>
        </p:txBody>
      </p:sp>
      <p:sp>
        <p:nvSpPr>
          <p:cNvPr id="17411" name="2 Marcador de contenido"/>
          <p:cNvSpPr>
            <a:spLocks noGrp="1"/>
          </p:cNvSpPr>
          <p:nvPr>
            <p:ph idx="1"/>
          </p:nvPr>
        </p:nvSpPr>
        <p:spPr>
          <a:xfrm>
            <a:off x="357188" y="2811463"/>
            <a:ext cx="8401050" cy="2689225"/>
          </a:xfrm>
        </p:spPr>
        <p:txBody>
          <a:bodyPr/>
          <a:lstStyle/>
          <a:p>
            <a:pPr algn="just" eaLnBrk="1" hangingPunct="1">
              <a:buFont typeface="Wingdings 2" pitchFamily="18" charset="2"/>
              <a:buNone/>
            </a:pPr>
            <a:r>
              <a:rPr lang="es-EC" sz="2400" smtClean="0">
                <a:latin typeface="Andalus"/>
                <a:ea typeface="Andalus"/>
                <a:cs typeface="Andalus"/>
              </a:rPr>
              <a:t>	Este proyecto tiene como propósito principal dar a conocer a los representantes de las unidades de  cooperativas de transporte del Cantón Daule, los motivos por los cuales se verían beneficiados con la implementación de un Centro de Servicio Automotriz que cuente con los servicios adecuados y actualizados para satisfacer la demanda .</a:t>
            </a:r>
          </a:p>
          <a:p>
            <a:pPr eaLnBrk="1" hangingPunct="1"/>
            <a:endParaRPr lang="es-EC" sz="2400" smtClean="0">
              <a:latin typeface="Andalus"/>
              <a:ea typeface="Andalus"/>
              <a:cs typeface="Andalu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67494"/>
            <a:ext cx="8715436" cy="1399032"/>
          </a:xfrm>
        </p:spPr>
        <p:txBody>
          <a:bodyPr>
            <a:noAutofit/>
          </a:bodyPr>
          <a:lstStyle/>
          <a:p>
            <a:pPr marL="484632" indent="0" algn="ctr" eaLnBrk="1" fontAlgn="auto" hangingPunct="1">
              <a:spcAft>
                <a:spcPts val="0"/>
              </a:spcAft>
              <a:defRPr/>
            </a:pPr>
            <a:r>
              <a:rPr lang="es-EC" sz="4000" b="1" dirty="0" smtClean="0">
                <a:solidFill>
                  <a:schemeClr val="accent1">
                    <a:tint val="83000"/>
                    <a:satMod val="150000"/>
                  </a:schemeClr>
                </a:solidFill>
                <a:latin typeface="Maiandra GD" pitchFamily="34" charset="0"/>
              </a:rPr>
              <a:t>OBJETIVOS GENERALES DEL PLAN ESTRATÉGICO DE MARKETING.</a:t>
            </a:r>
            <a:endParaRPr lang="es-EC" sz="4000" dirty="0">
              <a:solidFill>
                <a:schemeClr val="accent1">
                  <a:tint val="83000"/>
                  <a:satMod val="150000"/>
                </a:schemeClr>
              </a:solidFill>
              <a:latin typeface="Maiandra GD" pitchFamily="34" charset="0"/>
            </a:endParaRPr>
          </a:p>
        </p:txBody>
      </p:sp>
      <p:sp>
        <p:nvSpPr>
          <p:cNvPr id="35843" name="2 Marcador de contenido"/>
          <p:cNvSpPr>
            <a:spLocks noGrp="1"/>
          </p:cNvSpPr>
          <p:nvPr>
            <p:ph idx="1"/>
          </p:nvPr>
        </p:nvSpPr>
        <p:spPr>
          <a:xfrm>
            <a:off x="457200" y="1882775"/>
            <a:ext cx="8229600" cy="4403725"/>
          </a:xfrm>
        </p:spPr>
        <p:txBody>
          <a:bodyPr/>
          <a:lstStyle/>
          <a:p>
            <a:pPr algn="just" eaLnBrk="1" hangingPunct="1">
              <a:buFont typeface="Wingdings" pitchFamily="2" charset="2"/>
              <a:buChar char="Ø"/>
            </a:pPr>
            <a:r>
              <a:rPr lang="es-ES_tradnl" sz="2400" smtClean="0">
                <a:latin typeface="Andalus"/>
                <a:ea typeface="Andalus"/>
                <a:cs typeface="Andalus"/>
              </a:rPr>
              <a:t>Lograr una tendencia de crecimiento en las ventas de este servicio,      mínimo del 5% del total anual en un período de 10 años a partir del inicio de la implementación de Tecni-Tire.</a:t>
            </a:r>
            <a:endParaRPr lang="es-EC" sz="2400" smtClean="0">
              <a:latin typeface="Andalus"/>
              <a:ea typeface="Andalus"/>
              <a:cs typeface="Andalus"/>
            </a:endParaRPr>
          </a:p>
          <a:p>
            <a:pPr algn="just" eaLnBrk="1" hangingPunct="1">
              <a:buFont typeface="Wingdings" pitchFamily="2" charset="2"/>
              <a:buChar char="Ø"/>
            </a:pPr>
            <a:r>
              <a:rPr lang="es-ES_tradnl" sz="2400" smtClean="0">
                <a:latin typeface="Andalus"/>
                <a:ea typeface="Andalus"/>
                <a:cs typeface="Andalus"/>
              </a:rPr>
              <a:t>Lograr el posicionamiento del servicio que ofrece Tecni-Tire dentro del mercado objetivo al menos de un 10% del total de este.</a:t>
            </a:r>
            <a:endParaRPr lang="es-EC" sz="2400" smtClean="0">
              <a:latin typeface="Andalus"/>
              <a:ea typeface="Andalus"/>
              <a:cs typeface="Andalus"/>
            </a:endParaRPr>
          </a:p>
          <a:p>
            <a:pPr algn="just" eaLnBrk="1" hangingPunct="1">
              <a:buFont typeface="Wingdings" pitchFamily="2" charset="2"/>
              <a:buChar char="Ø"/>
            </a:pPr>
            <a:r>
              <a:rPr lang="es-EC" sz="2400" smtClean="0">
                <a:latin typeface="Andalus"/>
                <a:ea typeface="Andalus"/>
                <a:cs typeface="Andalus"/>
              </a:rPr>
              <a:t>Buscar constantemente alianzas estratégicas con empresas de bienes o productos complementarios al nuestro, para cubrir mucho mas el mercado meta.</a:t>
            </a:r>
          </a:p>
          <a:p>
            <a:pPr eaLnBrk="1" hangingPunct="1">
              <a:buFont typeface="Wingdings 2" pitchFamily="18" charset="2"/>
              <a:buNone/>
            </a:pPr>
            <a:endParaRPr lang="es-EC" sz="2400" smtClean="0">
              <a:latin typeface="Andalus"/>
              <a:ea typeface="Andalus"/>
              <a:cs typeface="Andalu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7242" y="1000108"/>
            <a:ext cx="8229600" cy="857256"/>
          </a:xfrm>
        </p:spPr>
        <p:txBody>
          <a:bodyPr>
            <a:noAutofit/>
          </a:bodyPr>
          <a:lstStyle/>
          <a:p>
            <a:pPr marL="484632" indent="0" algn="ctr" eaLnBrk="1" fontAlgn="auto" hangingPunct="1">
              <a:spcAft>
                <a:spcPts val="0"/>
              </a:spcAft>
              <a:defRPr/>
            </a:pPr>
            <a:r>
              <a:rPr lang="es-EC" sz="4000" b="1" dirty="0" smtClean="0">
                <a:solidFill>
                  <a:schemeClr val="accent1">
                    <a:tint val="83000"/>
                    <a:satMod val="150000"/>
                  </a:schemeClr>
                </a:solidFill>
                <a:latin typeface="Maiandra GD" pitchFamily="34" charset="0"/>
              </a:rPr>
              <a:t>SEGMENTACIÓN DEL MERCADO</a:t>
            </a:r>
            <a:r>
              <a:rPr lang="es-EC" sz="4000" dirty="0" smtClean="0">
                <a:solidFill>
                  <a:schemeClr val="accent1">
                    <a:tint val="83000"/>
                    <a:satMod val="150000"/>
                  </a:schemeClr>
                </a:solidFill>
                <a:latin typeface="Maiandra GD" pitchFamily="34" charset="0"/>
              </a:rPr>
              <a:t/>
            </a:r>
            <a:br>
              <a:rPr lang="es-EC" sz="4000" dirty="0" smtClean="0">
                <a:solidFill>
                  <a:schemeClr val="accent1">
                    <a:tint val="83000"/>
                    <a:satMod val="150000"/>
                  </a:schemeClr>
                </a:solidFill>
                <a:latin typeface="Maiandra GD" pitchFamily="34" charset="0"/>
              </a:rPr>
            </a:br>
            <a:endParaRPr lang="es-EC" sz="4000" dirty="0">
              <a:solidFill>
                <a:schemeClr val="accent1">
                  <a:tint val="83000"/>
                  <a:satMod val="150000"/>
                </a:schemeClr>
              </a:solidFill>
              <a:latin typeface="Maiandra GD" pitchFamily="34" charset="0"/>
            </a:endParaRPr>
          </a:p>
        </p:txBody>
      </p:sp>
      <p:sp>
        <p:nvSpPr>
          <p:cNvPr id="36867" name="2 Marcador de contenido"/>
          <p:cNvSpPr>
            <a:spLocks noGrp="1"/>
          </p:cNvSpPr>
          <p:nvPr>
            <p:ph idx="1"/>
          </p:nvPr>
        </p:nvSpPr>
        <p:spPr>
          <a:xfrm>
            <a:off x="671513" y="1882775"/>
            <a:ext cx="8043862" cy="3975100"/>
          </a:xfrm>
        </p:spPr>
        <p:txBody>
          <a:bodyPr/>
          <a:lstStyle/>
          <a:p>
            <a:pPr eaLnBrk="1" hangingPunct="1">
              <a:buFont typeface="Wingdings 2" pitchFamily="18" charset="2"/>
              <a:buNone/>
            </a:pPr>
            <a:r>
              <a:rPr lang="es-EC" sz="2800" b="1" smtClean="0">
                <a:latin typeface="Andalus"/>
                <a:ea typeface="Andalus"/>
                <a:cs typeface="Andalus"/>
              </a:rPr>
              <a:t>	Parámetros.</a:t>
            </a:r>
          </a:p>
          <a:p>
            <a:pPr lvl="2" eaLnBrk="1" hangingPunct="1">
              <a:buFont typeface="Arial" pitchFamily="34" charset="0"/>
              <a:buChar char="•"/>
            </a:pPr>
            <a:r>
              <a:rPr lang="es-EC" sz="2800" b="1" smtClean="0">
                <a:latin typeface="Andalus"/>
                <a:ea typeface="Andalus"/>
                <a:cs typeface="Andalus"/>
              </a:rPr>
              <a:t>Geográficos:</a:t>
            </a:r>
            <a:endParaRPr lang="es-EC" sz="2800" smtClean="0">
              <a:latin typeface="Andalus"/>
              <a:ea typeface="Andalus"/>
              <a:cs typeface="Andalus"/>
            </a:endParaRPr>
          </a:p>
          <a:p>
            <a:pPr eaLnBrk="1" hangingPunct="1">
              <a:buFont typeface="Wingdings 2" pitchFamily="18" charset="2"/>
              <a:buNone/>
            </a:pPr>
            <a:r>
              <a:rPr lang="es-EC" sz="2400" smtClean="0">
                <a:latin typeface="Andalus"/>
                <a:ea typeface="Andalus"/>
                <a:cs typeface="Andalus"/>
              </a:rPr>
              <a:t>         	  Tamaño de la provincia</a:t>
            </a:r>
            <a:r>
              <a:rPr lang="es-EC" sz="2400" b="1" smtClean="0">
                <a:latin typeface="Andalus"/>
                <a:ea typeface="Andalus"/>
                <a:cs typeface="Andalus"/>
              </a:rPr>
              <a:t>: </a:t>
            </a:r>
            <a:r>
              <a:rPr lang="es-EC" sz="2400" smtClean="0">
                <a:latin typeface="Andalus"/>
                <a:ea typeface="Andalus"/>
                <a:cs typeface="Andalus"/>
              </a:rPr>
              <a:t>Cantón Daule</a:t>
            </a:r>
          </a:p>
          <a:p>
            <a:pPr lvl="2" eaLnBrk="1" hangingPunct="1">
              <a:buFont typeface="Arial" pitchFamily="34" charset="0"/>
              <a:buChar char="•"/>
            </a:pPr>
            <a:r>
              <a:rPr lang="es-EC" sz="2800" b="1" smtClean="0">
                <a:latin typeface="Andalus"/>
                <a:ea typeface="Andalus"/>
                <a:cs typeface="Andalus"/>
              </a:rPr>
              <a:t>Demográficos:</a:t>
            </a:r>
            <a:endParaRPr lang="es-EC" sz="2800" smtClean="0">
              <a:latin typeface="Andalus"/>
              <a:ea typeface="Andalus"/>
              <a:cs typeface="Andalus"/>
            </a:endParaRPr>
          </a:p>
          <a:p>
            <a:pPr lvl="2" eaLnBrk="1" hangingPunct="1">
              <a:buFont typeface="Wingdings 2" pitchFamily="18" charset="2"/>
              <a:buNone/>
            </a:pPr>
            <a:r>
              <a:rPr lang="es-EC" smtClean="0">
                <a:latin typeface="Andalus"/>
                <a:ea typeface="Andalus"/>
                <a:cs typeface="Andalus"/>
              </a:rPr>
              <a:t>	Edad, Ocupación, Estatus  socioeconómico.</a:t>
            </a:r>
          </a:p>
          <a:p>
            <a:pPr lvl="2" eaLnBrk="1" hangingPunct="1">
              <a:buFont typeface="Arial" pitchFamily="34" charset="0"/>
              <a:buChar char="•"/>
            </a:pPr>
            <a:r>
              <a:rPr lang="es-EC" sz="2800" b="1" smtClean="0">
                <a:latin typeface="Andalus"/>
                <a:ea typeface="Andalus"/>
                <a:cs typeface="Andalus"/>
              </a:rPr>
              <a:t>Psicográficos:</a:t>
            </a:r>
          </a:p>
          <a:p>
            <a:pPr lvl="2" eaLnBrk="1" hangingPunct="1">
              <a:buFont typeface="Wingdings 2" pitchFamily="18" charset="2"/>
              <a:buNone/>
            </a:pPr>
            <a:r>
              <a:rPr lang="es-EC" smtClean="0">
                <a:latin typeface="Andalus"/>
                <a:ea typeface="Andalus"/>
                <a:cs typeface="Andalus"/>
              </a:rPr>
              <a:t>	 Actitudes.</a:t>
            </a:r>
          </a:p>
          <a:p>
            <a:pPr lvl="2" eaLnBrk="1" hangingPunct="1">
              <a:buFont typeface="Wingdings 2" pitchFamily="18" charset="2"/>
              <a:buNone/>
            </a:pPr>
            <a:endParaRPr lang="es-EC" smtClean="0">
              <a:latin typeface="Andalus"/>
              <a:ea typeface="Andalus"/>
              <a:cs typeface="Andalu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algn="ctr" eaLnBrk="1" fontAlgn="auto" hangingPunct="1">
              <a:spcAft>
                <a:spcPts val="0"/>
              </a:spcAft>
              <a:defRPr/>
            </a:pPr>
            <a:r>
              <a:rPr lang="es-ES_tradnl" sz="4000" b="1" dirty="0" smtClean="0">
                <a:solidFill>
                  <a:schemeClr val="accent1">
                    <a:tint val="83000"/>
                    <a:satMod val="150000"/>
                  </a:schemeClr>
                </a:solidFill>
                <a:latin typeface="Maiandra GD" pitchFamily="34" charset="0"/>
              </a:rPr>
              <a:t> PROCESO DE COMPRA O ADQUISICIÓN DEL SERVICIO</a:t>
            </a:r>
            <a:endParaRPr lang="es-EC" sz="4000" dirty="0">
              <a:solidFill>
                <a:schemeClr val="accent1">
                  <a:tint val="83000"/>
                  <a:satMod val="150000"/>
                </a:schemeClr>
              </a:solidFill>
              <a:latin typeface="Maiandra GD" pitchFamily="34" charset="0"/>
            </a:endParaRPr>
          </a:p>
        </p:txBody>
      </p:sp>
      <p:graphicFrame>
        <p:nvGraphicFramePr>
          <p:cNvPr id="4" name="11 Diagrama"/>
          <p:cNvGraphicFramePr/>
          <p:nvPr/>
        </p:nvGraphicFramePr>
        <p:xfrm>
          <a:off x="2064211" y="1976378"/>
          <a:ext cx="5579623" cy="4595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357166"/>
            <a:ext cx="8229600" cy="1095046"/>
          </a:xfrm>
        </p:spPr>
        <p:txBody>
          <a:bodyPr/>
          <a:lstStyle/>
          <a:p>
            <a:pPr marL="484632" indent="0" algn="ctr" eaLnBrk="1" fontAlgn="auto" hangingPunct="1">
              <a:spcAft>
                <a:spcPts val="0"/>
              </a:spcAft>
              <a:defRPr/>
            </a:pPr>
            <a:r>
              <a:rPr lang="es-EC" sz="4000" b="1" dirty="0" smtClean="0">
                <a:solidFill>
                  <a:schemeClr val="accent1">
                    <a:tint val="83000"/>
                    <a:satMod val="150000"/>
                  </a:schemeClr>
                </a:solidFill>
                <a:latin typeface="Maiandra GD" pitchFamily="34" charset="0"/>
              </a:rPr>
              <a:t> ANÁLISIS DE PORTER</a:t>
            </a:r>
            <a:endParaRPr lang="es-EC" sz="4000" dirty="0">
              <a:solidFill>
                <a:schemeClr val="accent1">
                  <a:tint val="83000"/>
                  <a:satMod val="150000"/>
                </a:schemeClr>
              </a:solidFill>
              <a:latin typeface="Maiandra GD" pitchFamily="34" charset="0"/>
            </a:endParaRPr>
          </a:p>
        </p:txBody>
      </p:sp>
      <p:pic>
        <p:nvPicPr>
          <p:cNvPr id="38915" name="Picture 2"/>
          <p:cNvPicPr>
            <a:picLocks noChangeAspect="1" noChangeArrowheads="1"/>
          </p:cNvPicPr>
          <p:nvPr/>
        </p:nvPicPr>
        <p:blipFill>
          <a:blip r:embed="rId2"/>
          <a:srcRect/>
          <a:stretch>
            <a:fillRect/>
          </a:stretch>
        </p:blipFill>
        <p:spPr bwMode="auto">
          <a:xfrm>
            <a:off x="642938" y="1643063"/>
            <a:ext cx="8113712"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58398"/>
            <a:ext cx="8229600" cy="1399032"/>
          </a:xfrm>
        </p:spPr>
        <p:txBody>
          <a:bodyPr/>
          <a:lstStyle/>
          <a:p>
            <a:pPr marL="484632" indent="0" algn="ctr" eaLnBrk="1" fontAlgn="auto" hangingPunct="1">
              <a:spcAft>
                <a:spcPts val="0"/>
              </a:spcAft>
              <a:defRPr/>
            </a:pPr>
            <a:r>
              <a:rPr lang="es-EC" sz="4000" b="1" dirty="0" smtClean="0">
                <a:solidFill>
                  <a:schemeClr val="accent1">
                    <a:tint val="83000"/>
                    <a:satMod val="150000"/>
                  </a:schemeClr>
                </a:solidFill>
                <a:latin typeface="Maiandra GD" pitchFamily="34" charset="0"/>
              </a:rPr>
              <a:t>AMENAZA DE LOS NUEVOS COMPETIDORES</a:t>
            </a:r>
            <a:endParaRPr lang="es-EC" sz="4000" dirty="0">
              <a:solidFill>
                <a:schemeClr val="accent1">
                  <a:tint val="83000"/>
                  <a:satMod val="150000"/>
                </a:schemeClr>
              </a:solidFill>
              <a:latin typeface="Maiandra GD" pitchFamily="34" charset="0"/>
            </a:endParaRPr>
          </a:p>
        </p:txBody>
      </p:sp>
      <p:sp>
        <p:nvSpPr>
          <p:cNvPr id="39939" name="2 Marcador de contenido"/>
          <p:cNvSpPr>
            <a:spLocks noGrp="1"/>
          </p:cNvSpPr>
          <p:nvPr>
            <p:ph idx="1"/>
          </p:nvPr>
        </p:nvSpPr>
        <p:spPr>
          <a:xfrm>
            <a:off x="1343025" y="2811463"/>
            <a:ext cx="7229475" cy="2974975"/>
          </a:xfrm>
        </p:spPr>
        <p:txBody>
          <a:bodyPr/>
          <a:lstStyle/>
          <a:p>
            <a:pPr eaLnBrk="1" hangingPunct="1">
              <a:lnSpc>
                <a:spcPct val="150000"/>
              </a:lnSpc>
              <a:buFont typeface="Wingdings" pitchFamily="2" charset="2"/>
              <a:buChar char="Ø"/>
            </a:pPr>
            <a:r>
              <a:rPr lang="es-EC" sz="2400" b="1" smtClean="0">
                <a:latin typeface="Andalus"/>
                <a:ea typeface="Andalus"/>
                <a:cs typeface="Andalus"/>
              </a:rPr>
              <a:t>Barreras de Entrada</a:t>
            </a:r>
          </a:p>
          <a:p>
            <a:pPr eaLnBrk="1" hangingPunct="1">
              <a:lnSpc>
                <a:spcPct val="150000"/>
              </a:lnSpc>
              <a:buFont typeface="Wingdings" pitchFamily="2" charset="2"/>
              <a:buChar char="Ø"/>
            </a:pPr>
            <a:r>
              <a:rPr lang="es-EC" sz="2400" b="1" smtClean="0">
                <a:latin typeface="Andalus"/>
                <a:ea typeface="Andalus"/>
                <a:cs typeface="Andalus"/>
              </a:rPr>
              <a:t>Economías de Escala. </a:t>
            </a:r>
          </a:p>
          <a:p>
            <a:pPr eaLnBrk="1" hangingPunct="1">
              <a:lnSpc>
                <a:spcPct val="150000"/>
              </a:lnSpc>
              <a:buFont typeface="Wingdings" pitchFamily="2" charset="2"/>
              <a:buChar char="Ø"/>
            </a:pPr>
            <a:r>
              <a:rPr lang="es-EC" sz="2400" b="1" smtClean="0">
                <a:latin typeface="Andalus"/>
                <a:ea typeface="Andalus"/>
                <a:cs typeface="Andalus"/>
              </a:rPr>
              <a:t>Requerimiento de Capital.</a:t>
            </a:r>
            <a:endParaRPr lang="es-EC" sz="2400" smtClean="0">
              <a:latin typeface="Andalus"/>
              <a:ea typeface="Andalus"/>
              <a:cs typeface="Andalus"/>
            </a:endParaRPr>
          </a:p>
          <a:p>
            <a:pPr eaLnBrk="1" hangingPunct="1">
              <a:lnSpc>
                <a:spcPct val="150000"/>
              </a:lnSpc>
            </a:pPr>
            <a:endParaRPr lang="es-EC"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214422"/>
            <a:ext cx="9144000" cy="785818"/>
          </a:xfrm>
        </p:spPr>
        <p:txBody>
          <a:bodyPr>
            <a:noAutofit/>
          </a:bodyPr>
          <a:lstStyle/>
          <a:p>
            <a:pPr marL="484632" indent="0" algn="ctr" eaLnBrk="1" fontAlgn="auto" hangingPunct="1">
              <a:spcAft>
                <a:spcPts val="0"/>
              </a:spcAft>
              <a:defRPr/>
            </a:pPr>
            <a:r>
              <a:rPr lang="es-EC" sz="4000" b="1" dirty="0" smtClean="0">
                <a:solidFill>
                  <a:schemeClr val="accent1">
                    <a:tint val="83000"/>
                    <a:satMod val="150000"/>
                  </a:schemeClr>
                </a:solidFill>
                <a:latin typeface="Maiandra GD" pitchFamily="34" charset="0"/>
              </a:rPr>
              <a:t>GRADO DE RIVALIDAD ENTRE LOS COMPETIDORES DEL MERCADO</a:t>
            </a:r>
            <a:br>
              <a:rPr lang="es-EC" sz="4000" b="1" dirty="0" smtClean="0">
                <a:solidFill>
                  <a:schemeClr val="accent1">
                    <a:tint val="83000"/>
                    <a:satMod val="150000"/>
                  </a:schemeClr>
                </a:solidFill>
                <a:latin typeface="Maiandra GD" pitchFamily="34" charset="0"/>
              </a:rPr>
            </a:br>
            <a:endParaRPr lang="es-EC" sz="4000" b="1" dirty="0">
              <a:solidFill>
                <a:schemeClr val="accent1">
                  <a:tint val="83000"/>
                  <a:satMod val="150000"/>
                </a:schemeClr>
              </a:solidFill>
              <a:latin typeface="Maiandra GD" pitchFamily="34" charset="0"/>
            </a:endParaRPr>
          </a:p>
        </p:txBody>
      </p:sp>
      <p:sp>
        <p:nvSpPr>
          <p:cNvPr id="40963" name="2 Marcador de contenido"/>
          <p:cNvSpPr>
            <a:spLocks noGrp="1"/>
          </p:cNvSpPr>
          <p:nvPr>
            <p:ph idx="1"/>
          </p:nvPr>
        </p:nvSpPr>
        <p:spPr>
          <a:xfrm>
            <a:off x="1028700" y="2428875"/>
            <a:ext cx="7543800" cy="3643313"/>
          </a:xfrm>
        </p:spPr>
        <p:txBody>
          <a:bodyPr/>
          <a:lstStyle/>
          <a:p>
            <a:pPr eaLnBrk="1" hangingPunct="1">
              <a:lnSpc>
                <a:spcPct val="150000"/>
              </a:lnSpc>
              <a:buFont typeface="Wingdings" pitchFamily="2" charset="2"/>
              <a:buChar char="Ø"/>
            </a:pPr>
            <a:r>
              <a:rPr lang="es-EC" sz="2400" b="1" smtClean="0">
                <a:latin typeface="Andalus"/>
                <a:ea typeface="Andalus"/>
                <a:cs typeface="Andalus"/>
              </a:rPr>
              <a:t>Rivalidad entre Competidores.</a:t>
            </a:r>
            <a:endParaRPr lang="es-EC" sz="2400" smtClean="0">
              <a:latin typeface="Andalus"/>
              <a:ea typeface="Andalus"/>
              <a:cs typeface="Andalus"/>
            </a:endParaRPr>
          </a:p>
          <a:p>
            <a:pPr eaLnBrk="1" hangingPunct="1">
              <a:lnSpc>
                <a:spcPct val="150000"/>
              </a:lnSpc>
              <a:buFont typeface="Wingdings" pitchFamily="2" charset="2"/>
              <a:buChar char="Ø"/>
            </a:pPr>
            <a:r>
              <a:rPr lang="es-EC" sz="2400" b="1" smtClean="0">
                <a:latin typeface="Andalus"/>
                <a:ea typeface="Andalus"/>
                <a:cs typeface="Andalus"/>
              </a:rPr>
              <a:t>Crecimiento de la industria</a:t>
            </a:r>
          </a:p>
          <a:p>
            <a:pPr eaLnBrk="1" hangingPunct="1">
              <a:lnSpc>
                <a:spcPct val="150000"/>
              </a:lnSpc>
              <a:buFont typeface="Wingdings" pitchFamily="2" charset="2"/>
              <a:buChar char="Ø"/>
            </a:pPr>
            <a:r>
              <a:rPr lang="es-EC" sz="2400" b="1" smtClean="0">
                <a:latin typeface="Andalus"/>
                <a:ea typeface="Andalus"/>
                <a:cs typeface="Andalus"/>
              </a:rPr>
              <a:t>Capacidad del establecimiento.</a:t>
            </a:r>
            <a:endParaRPr lang="es-EC" sz="2400" smtClean="0">
              <a:latin typeface="Andalus"/>
              <a:ea typeface="Andalus"/>
              <a:cs typeface="Andalus"/>
            </a:endParaRPr>
          </a:p>
          <a:p>
            <a:pPr eaLnBrk="1" hangingPunct="1">
              <a:lnSpc>
                <a:spcPct val="150000"/>
              </a:lnSpc>
              <a:buFont typeface="Wingdings" pitchFamily="2" charset="2"/>
              <a:buChar char="Ø"/>
            </a:pPr>
            <a:r>
              <a:rPr lang="es-EC" sz="2400" b="1" smtClean="0">
                <a:latin typeface="Andalus"/>
                <a:ea typeface="Andalus"/>
                <a:cs typeface="Andalus"/>
              </a:rPr>
              <a:t>Diferenciación del servicio.</a:t>
            </a:r>
            <a:endParaRPr lang="es-EC" sz="2400" smtClean="0">
              <a:latin typeface="Andalus"/>
              <a:ea typeface="Andalus"/>
              <a:cs typeface="Andalus"/>
            </a:endParaRPr>
          </a:p>
          <a:p>
            <a:pPr eaLnBrk="1" hangingPunct="1">
              <a:lnSpc>
                <a:spcPct val="150000"/>
              </a:lnSpc>
              <a:buFont typeface="Wingdings" pitchFamily="2" charset="2"/>
              <a:buChar char="Ø"/>
            </a:pPr>
            <a:r>
              <a:rPr lang="es-EC" sz="2400" b="1" smtClean="0">
                <a:latin typeface="Andalus"/>
                <a:ea typeface="Andalus"/>
                <a:cs typeface="Andalus"/>
              </a:rPr>
              <a:t>Acceso a tecnología más avanzada.</a:t>
            </a:r>
            <a:endParaRPr lang="es-EC" sz="2400" smtClean="0">
              <a:latin typeface="Andalus"/>
              <a:ea typeface="Andalus"/>
              <a:cs typeface="Andalus"/>
            </a:endParaRPr>
          </a:p>
          <a:p>
            <a:pPr eaLnBrk="1" hangingPunct="1"/>
            <a:endParaRPr lang="es-EC" sz="2400" smtClean="0">
              <a:latin typeface="Andalus"/>
              <a:ea typeface="Andalus"/>
              <a:cs typeface="Andalu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356"/>
            <a:ext cx="8229600" cy="1399032"/>
          </a:xfrm>
        </p:spPr>
        <p:txBody>
          <a:bodyPr>
            <a:noAutofit/>
          </a:bodyPr>
          <a:lstStyle/>
          <a:p>
            <a:pPr marL="484632" indent="0" algn="ctr" eaLnBrk="1" fontAlgn="auto" hangingPunct="1">
              <a:spcAft>
                <a:spcPts val="0"/>
              </a:spcAft>
              <a:defRPr/>
            </a:pPr>
            <a:r>
              <a:rPr lang="es-EC" sz="4000" b="1" dirty="0" smtClean="0">
                <a:solidFill>
                  <a:schemeClr val="accent1">
                    <a:tint val="83000"/>
                    <a:satMod val="150000"/>
                  </a:schemeClr>
                </a:solidFill>
                <a:latin typeface="Maiandra GD" pitchFamily="34" charset="0"/>
              </a:rPr>
              <a:t>PODER DE NEGOCIACIÓN DE LOS PROVEEDORES</a:t>
            </a:r>
            <a:endParaRPr lang="es-EC" sz="4000" dirty="0">
              <a:solidFill>
                <a:schemeClr val="accent1">
                  <a:tint val="83000"/>
                  <a:satMod val="150000"/>
                </a:schemeClr>
              </a:solidFill>
              <a:latin typeface="Maiandra GD" pitchFamily="34" charset="0"/>
            </a:endParaRPr>
          </a:p>
        </p:txBody>
      </p:sp>
      <p:sp>
        <p:nvSpPr>
          <p:cNvPr id="41987" name="2 Marcador de contenido"/>
          <p:cNvSpPr>
            <a:spLocks noGrp="1"/>
          </p:cNvSpPr>
          <p:nvPr>
            <p:ph idx="1"/>
          </p:nvPr>
        </p:nvSpPr>
        <p:spPr>
          <a:xfrm>
            <a:off x="1385888" y="2571750"/>
            <a:ext cx="6972300" cy="2546350"/>
          </a:xfrm>
        </p:spPr>
        <p:txBody>
          <a:bodyPr/>
          <a:lstStyle/>
          <a:p>
            <a:pPr eaLnBrk="1" hangingPunct="1">
              <a:lnSpc>
                <a:spcPct val="200000"/>
              </a:lnSpc>
              <a:buFont typeface="Wingdings" pitchFamily="2" charset="2"/>
              <a:buChar char="Ø"/>
            </a:pPr>
            <a:r>
              <a:rPr lang="es-EC" sz="2400" smtClean="0">
                <a:latin typeface="Andalus"/>
                <a:ea typeface="Andalus"/>
                <a:cs typeface="Andalus"/>
              </a:rPr>
              <a:t>Número e importancia</a:t>
            </a:r>
          </a:p>
          <a:p>
            <a:pPr eaLnBrk="1" hangingPunct="1">
              <a:lnSpc>
                <a:spcPct val="200000"/>
              </a:lnSpc>
              <a:buFont typeface="Wingdings" pitchFamily="2" charset="2"/>
              <a:buChar char="Ø"/>
            </a:pPr>
            <a:r>
              <a:rPr lang="es-EC" sz="2400" smtClean="0">
                <a:latin typeface="Andalus"/>
                <a:ea typeface="Andalus"/>
                <a:cs typeface="Andalus"/>
              </a:rPr>
              <a:t>Disponibilidad de sustitutos.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15522"/>
            <a:ext cx="8229600" cy="1399032"/>
          </a:xfrm>
        </p:spPr>
        <p:txBody>
          <a:bodyPr>
            <a:noAutofit/>
          </a:bodyPr>
          <a:lstStyle/>
          <a:p>
            <a:pPr marL="484632" indent="0" algn="ctr" eaLnBrk="1" fontAlgn="auto" hangingPunct="1">
              <a:spcAft>
                <a:spcPts val="0"/>
              </a:spcAft>
              <a:defRPr/>
            </a:pPr>
            <a:r>
              <a:rPr lang="es-EC" sz="4000" b="1" dirty="0" smtClean="0">
                <a:solidFill>
                  <a:schemeClr val="accent1">
                    <a:tint val="83000"/>
                    <a:satMod val="150000"/>
                  </a:schemeClr>
                </a:solidFill>
                <a:latin typeface="Maiandra GD" pitchFamily="34" charset="0"/>
              </a:rPr>
              <a:t>PODER DE NEGOCIACIÓN DE LOS COMPRADORES</a:t>
            </a:r>
            <a:endParaRPr lang="es-EC" sz="4000" dirty="0">
              <a:solidFill>
                <a:schemeClr val="accent1">
                  <a:tint val="83000"/>
                  <a:satMod val="150000"/>
                </a:schemeClr>
              </a:solidFill>
              <a:latin typeface="Maiandra GD" pitchFamily="34" charset="0"/>
            </a:endParaRPr>
          </a:p>
        </p:txBody>
      </p:sp>
      <p:sp>
        <p:nvSpPr>
          <p:cNvPr id="43011" name="2 Marcador de contenido"/>
          <p:cNvSpPr>
            <a:spLocks noGrp="1"/>
          </p:cNvSpPr>
          <p:nvPr>
            <p:ph idx="1"/>
          </p:nvPr>
        </p:nvSpPr>
        <p:spPr>
          <a:xfrm>
            <a:off x="1000125" y="2571750"/>
            <a:ext cx="7543800" cy="3643313"/>
          </a:xfrm>
        </p:spPr>
        <p:txBody>
          <a:bodyPr/>
          <a:lstStyle/>
          <a:p>
            <a:pPr eaLnBrk="1" hangingPunct="1">
              <a:lnSpc>
                <a:spcPct val="150000"/>
              </a:lnSpc>
              <a:buFont typeface="Wingdings" pitchFamily="2" charset="2"/>
              <a:buChar char="Ø"/>
            </a:pPr>
            <a:r>
              <a:rPr lang="es-EC" sz="2600" b="1" smtClean="0">
                <a:latin typeface="Andalus"/>
                <a:ea typeface="Andalus"/>
                <a:cs typeface="Andalus"/>
              </a:rPr>
              <a:t>Número e importancia</a:t>
            </a:r>
          </a:p>
          <a:p>
            <a:pPr eaLnBrk="1" hangingPunct="1">
              <a:lnSpc>
                <a:spcPct val="150000"/>
              </a:lnSpc>
              <a:buFont typeface="Wingdings" pitchFamily="2" charset="2"/>
              <a:buChar char="Ø"/>
            </a:pPr>
            <a:r>
              <a:rPr lang="es-EC" sz="2600" b="1" smtClean="0">
                <a:latin typeface="Andalus"/>
                <a:ea typeface="Andalus"/>
                <a:cs typeface="Andalus"/>
              </a:rPr>
              <a:t>Disponibilidad de sustitutos</a:t>
            </a:r>
          </a:p>
          <a:p>
            <a:pPr eaLnBrk="1" hangingPunct="1">
              <a:lnSpc>
                <a:spcPct val="150000"/>
              </a:lnSpc>
              <a:buFont typeface="Wingdings" pitchFamily="2" charset="2"/>
              <a:buChar char="Ø"/>
            </a:pPr>
            <a:r>
              <a:rPr lang="es-EC" sz="2600" b="1" smtClean="0">
                <a:latin typeface="Andalus"/>
                <a:ea typeface="Andalus"/>
                <a:cs typeface="Andalus"/>
              </a:rPr>
              <a:t>Contribución a la calidad o servicio de los compradores.</a:t>
            </a:r>
            <a:endParaRPr lang="es-EC" sz="2600" smtClean="0">
              <a:latin typeface="Andalus"/>
              <a:ea typeface="Andalus"/>
              <a:cs typeface="Andalus"/>
            </a:endParaRPr>
          </a:p>
          <a:p>
            <a:pPr eaLnBrk="1" hangingPunct="1">
              <a:lnSpc>
                <a:spcPct val="200000"/>
              </a:lnSpc>
            </a:pPr>
            <a:endParaRPr lang="es-EC"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785794"/>
            <a:ext cx="8229600" cy="1399032"/>
          </a:xfrm>
        </p:spPr>
        <p:txBody>
          <a:bodyPr/>
          <a:lstStyle/>
          <a:p>
            <a:pPr marL="484632" indent="0" algn="ctr" eaLnBrk="1" fontAlgn="auto" hangingPunct="1">
              <a:spcAft>
                <a:spcPts val="0"/>
              </a:spcAft>
              <a:defRPr/>
            </a:pPr>
            <a:r>
              <a:rPr lang="es-ES_tradnl" sz="4000" b="1" dirty="0" smtClean="0">
                <a:solidFill>
                  <a:schemeClr val="accent1">
                    <a:tint val="83000"/>
                    <a:satMod val="150000"/>
                  </a:schemeClr>
                </a:solidFill>
                <a:latin typeface="Maiandra GD" pitchFamily="34" charset="0"/>
              </a:rPr>
              <a:t>POSICIONAMIENTO</a:t>
            </a:r>
            <a:endParaRPr lang="es-EC" sz="4000" dirty="0">
              <a:solidFill>
                <a:schemeClr val="accent1">
                  <a:tint val="83000"/>
                  <a:satMod val="150000"/>
                </a:schemeClr>
              </a:solidFill>
              <a:latin typeface="Maiandra GD" pitchFamily="34" charset="0"/>
            </a:endParaRPr>
          </a:p>
        </p:txBody>
      </p:sp>
      <p:sp>
        <p:nvSpPr>
          <p:cNvPr id="44035" name="4 Marcador de contenido"/>
          <p:cNvSpPr>
            <a:spLocks noGrp="1"/>
          </p:cNvSpPr>
          <p:nvPr>
            <p:ph idx="1"/>
          </p:nvPr>
        </p:nvSpPr>
        <p:spPr>
          <a:xfrm>
            <a:off x="857250" y="2500313"/>
            <a:ext cx="7543800" cy="3000375"/>
          </a:xfrm>
        </p:spPr>
        <p:txBody>
          <a:bodyPr/>
          <a:lstStyle/>
          <a:p>
            <a:pPr algn="just" eaLnBrk="1" hangingPunct="1">
              <a:buFont typeface="Wingdings 2" pitchFamily="18" charset="2"/>
              <a:buNone/>
            </a:pPr>
            <a:r>
              <a:rPr lang="es-ES_tradnl" sz="2400" smtClean="0">
                <a:latin typeface="Andalus"/>
                <a:ea typeface="Andalus"/>
                <a:cs typeface="Andalus"/>
              </a:rPr>
              <a:t>	Para las personas que tienen a su disposición vehículos de transportes intercantonales que buscan seguridad y buen funcionamiento de sus neumáticos, “TECNI-TIRE” es el lugar que te provee del mejor y más completo servicio con alta tecnología en su nuevo sistema de llenado con nitrógeno para tus llantas</a:t>
            </a:r>
            <a:r>
              <a:rPr lang="es-EC" sz="2400" smtClean="0">
                <a:latin typeface="Andalus"/>
                <a:ea typeface="Andalus"/>
                <a:cs typeface="Andalus"/>
              </a:rPr>
              <a:t>.</a:t>
            </a:r>
          </a:p>
          <a:p>
            <a:pPr eaLnBrk="1" hangingPunct="1">
              <a:buFont typeface="Wingdings 2" pitchFamily="18" charset="2"/>
              <a:buNone/>
            </a:pPr>
            <a:endParaRPr lang="es-EC" sz="2400" smtClean="0">
              <a:latin typeface="Andalus"/>
              <a:ea typeface="Andalus"/>
              <a:cs typeface="Andalu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5828" y="267494"/>
            <a:ext cx="7400948" cy="1399032"/>
          </a:xfrm>
        </p:spPr>
        <p:txBody>
          <a:bodyPr/>
          <a:lstStyle/>
          <a:p>
            <a:pPr marL="484632" indent="0" algn="ctr" eaLnBrk="1" fontAlgn="auto" hangingPunct="1">
              <a:spcAft>
                <a:spcPts val="0"/>
              </a:spcAft>
              <a:defRPr/>
            </a:pPr>
            <a:r>
              <a:rPr lang="es-EC" sz="4000" b="1" dirty="0" smtClean="0">
                <a:solidFill>
                  <a:schemeClr val="accent1">
                    <a:tint val="83000"/>
                    <a:satMod val="150000"/>
                  </a:schemeClr>
                </a:solidFill>
                <a:latin typeface="Maiandra GD" pitchFamily="34" charset="0"/>
              </a:rPr>
              <a:t>ESTRATEGIA COMPETITIVA</a:t>
            </a:r>
            <a:endParaRPr lang="es-EC" sz="4000" dirty="0">
              <a:solidFill>
                <a:schemeClr val="accent1">
                  <a:tint val="83000"/>
                  <a:satMod val="150000"/>
                </a:schemeClr>
              </a:solidFill>
              <a:latin typeface="Maiandra GD" pitchFamily="34" charset="0"/>
            </a:endParaRPr>
          </a:p>
        </p:txBody>
      </p:sp>
      <p:sp>
        <p:nvSpPr>
          <p:cNvPr id="45059" name="2 Marcador de contenido"/>
          <p:cNvSpPr>
            <a:spLocks noGrp="1"/>
          </p:cNvSpPr>
          <p:nvPr>
            <p:ph idx="1"/>
          </p:nvPr>
        </p:nvSpPr>
        <p:spPr>
          <a:xfrm>
            <a:off x="628650" y="1928813"/>
            <a:ext cx="8229600" cy="4572000"/>
          </a:xfrm>
        </p:spPr>
        <p:txBody>
          <a:bodyPr/>
          <a:lstStyle/>
          <a:p>
            <a:pPr algn="just" eaLnBrk="1" hangingPunct="1">
              <a:buFont typeface="Wingdings" pitchFamily="2" charset="2"/>
              <a:buChar char="Ø"/>
            </a:pPr>
            <a:r>
              <a:rPr lang="es-EC" sz="2400" smtClean="0">
                <a:latin typeface="Andalus"/>
                <a:ea typeface="Andalus"/>
                <a:cs typeface="Andalus"/>
              </a:rPr>
              <a:t>Estrategia competitiva de ENFOQUE ya que de esta manera se concentrará en segmentos estratégicos del mercado sirviendo a los nichos de manera específica como es el caso de las cuatro cooperativas de transporte del cantón Daule.</a:t>
            </a:r>
          </a:p>
          <a:p>
            <a:pPr algn="just" eaLnBrk="1" hangingPunct="1">
              <a:buFont typeface="Wingdings" pitchFamily="2" charset="2"/>
              <a:buChar char="Ø"/>
            </a:pPr>
            <a:endParaRPr lang="es-EC" sz="2400" smtClean="0">
              <a:latin typeface="Andalus"/>
              <a:ea typeface="Andalus"/>
              <a:cs typeface="Andalus"/>
            </a:endParaRPr>
          </a:p>
          <a:p>
            <a:pPr algn="just" eaLnBrk="1" hangingPunct="1">
              <a:buFont typeface="Wingdings" pitchFamily="2" charset="2"/>
              <a:buChar char="Ø"/>
            </a:pPr>
            <a:r>
              <a:rPr lang="es-EC" sz="2400" smtClean="0">
                <a:latin typeface="Andalus"/>
                <a:ea typeface="Andalus"/>
                <a:cs typeface="Andalus"/>
              </a:rPr>
              <a:t>Estrategia competitiva de DIFERENCIACION debido a que la capacidad del establecimiento será mayor al único similar que existe en el marcado ofreciendo el innovador servicio para el llenado de las llantas con nitrógeno.</a:t>
            </a:r>
          </a:p>
          <a:p>
            <a:pPr eaLnBrk="1" hangingPunct="1"/>
            <a:endParaRPr lang="es-EC" sz="2400" smtClean="0">
              <a:latin typeface="Andalus"/>
              <a:ea typeface="Andalus"/>
              <a:cs typeface="Andalu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algn="ctr" eaLnBrk="1" fontAlgn="auto" hangingPunct="1">
              <a:spcAft>
                <a:spcPts val="0"/>
              </a:spcAft>
              <a:defRPr/>
            </a:pPr>
            <a:r>
              <a:rPr lang="es-EC" sz="4000" dirty="0" smtClean="0">
                <a:solidFill>
                  <a:schemeClr val="accent1">
                    <a:tint val="83000"/>
                    <a:satMod val="150000"/>
                  </a:schemeClr>
                </a:solidFill>
                <a:latin typeface="Maiandra GD" pitchFamily="34" charset="0"/>
              </a:rPr>
              <a:t>SERVICIOS</a:t>
            </a:r>
            <a:endParaRPr lang="es-EC" sz="4000" dirty="0">
              <a:solidFill>
                <a:schemeClr val="accent1">
                  <a:tint val="83000"/>
                  <a:satMod val="150000"/>
                </a:schemeClr>
              </a:solidFill>
              <a:latin typeface="Maiandra GD" pitchFamily="34" charset="0"/>
            </a:endParaRPr>
          </a:p>
        </p:txBody>
      </p:sp>
      <p:sp>
        <p:nvSpPr>
          <p:cNvPr id="18435" name="2 Marcador de contenido"/>
          <p:cNvSpPr>
            <a:spLocks noGrp="1"/>
          </p:cNvSpPr>
          <p:nvPr>
            <p:ph idx="1"/>
          </p:nvPr>
        </p:nvSpPr>
        <p:spPr>
          <a:xfrm>
            <a:off x="457200" y="1882775"/>
            <a:ext cx="8229600" cy="3903663"/>
          </a:xfrm>
        </p:spPr>
        <p:txBody>
          <a:bodyPr/>
          <a:lstStyle/>
          <a:p>
            <a:pPr eaLnBrk="1" hangingPunct="1">
              <a:lnSpc>
                <a:spcPct val="150000"/>
              </a:lnSpc>
              <a:buFont typeface="Wingdings" pitchFamily="2" charset="2"/>
              <a:buChar char="Ø"/>
            </a:pPr>
            <a:r>
              <a:rPr lang="es-EC" sz="2400" b="1" smtClean="0">
                <a:latin typeface="Andalus"/>
                <a:ea typeface="Andalus"/>
                <a:cs typeface="Andalus"/>
              </a:rPr>
              <a:t>Venta de llantas</a:t>
            </a:r>
          </a:p>
          <a:p>
            <a:pPr eaLnBrk="1" hangingPunct="1">
              <a:lnSpc>
                <a:spcPct val="150000"/>
              </a:lnSpc>
              <a:buFont typeface="Wingdings" pitchFamily="2" charset="2"/>
              <a:buChar char="Ø"/>
            </a:pPr>
            <a:r>
              <a:rPr lang="es-EC" sz="2400" b="1" smtClean="0">
                <a:latin typeface="Andalus"/>
                <a:ea typeface="Andalus"/>
                <a:cs typeface="Andalus"/>
              </a:rPr>
              <a:t>Enllantaje</a:t>
            </a:r>
            <a:endParaRPr lang="es-EC" sz="2400" smtClean="0">
              <a:latin typeface="Andalus"/>
              <a:ea typeface="Andalus"/>
              <a:cs typeface="Andalus"/>
            </a:endParaRPr>
          </a:p>
          <a:p>
            <a:pPr eaLnBrk="1" hangingPunct="1">
              <a:lnSpc>
                <a:spcPct val="150000"/>
              </a:lnSpc>
              <a:buFont typeface="Wingdings" pitchFamily="2" charset="2"/>
              <a:buChar char="Ø"/>
            </a:pPr>
            <a:r>
              <a:rPr lang="es-EC" sz="2400" b="1" smtClean="0">
                <a:latin typeface="Andalus"/>
                <a:ea typeface="Andalus"/>
                <a:cs typeface="Andalus"/>
              </a:rPr>
              <a:t>Inflado con nitrógeno</a:t>
            </a:r>
            <a:endParaRPr lang="es-EC" sz="2400" smtClean="0">
              <a:latin typeface="Andalus"/>
              <a:ea typeface="Andalus"/>
              <a:cs typeface="Andalus"/>
            </a:endParaRPr>
          </a:p>
          <a:p>
            <a:pPr eaLnBrk="1" hangingPunct="1">
              <a:lnSpc>
                <a:spcPct val="150000"/>
              </a:lnSpc>
              <a:buFont typeface="Wingdings" pitchFamily="2" charset="2"/>
              <a:buChar char="Ø"/>
            </a:pPr>
            <a:r>
              <a:rPr lang="es-EC" sz="2400" b="1" smtClean="0">
                <a:latin typeface="Andalus"/>
                <a:ea typeface="Andalus"/>
                <a:cs typeface="Andalus"/>
              </a:rPr>
              <a:t>Balanceo</a:t>
            </a:r>
            <a:endParaRPr lang="es-EC" sz="2400" smtClean="0">
              <a:latin typeface="Andalus"/>
              <a:ea typeface="Andalus"/>
              <a:cs typeface="Andalus"/>
            </a:endParaRPr>
          </a:p>
          <a:p>
            <a:pPr eaLnBrk="1" hangingPunct="1">
              <a:lnSpc>
                <a:spcPct val="150000"/>
              </a:lnSpc>
              <a:buFont typeface="Wingdings" pitchFamily="2" charset="2"/>
              <a:buChar char="Ø"/>
            </a:pPr>
            <a:r>
              <a:rPr lang="es-EC" sz="2400" b="1" smtClean="0">
                <a:latin typeface="Andalus"/>
                <a:ea typeface="Andalus"/>
                <a:cs typeface="Andalus"/>
              </a:rPr>
              <a:t>Alineación</a:t>
            </a:r>
            <a:endParaRPr lang="es-EC" sz="2400" smtClean="0">
              <a:latin typeface="Andalus"/>
              <a:ea typeface="Andalus"/>
              <a:cs typeface="Andalus"/>
            </a:endParaRPr>
          </a:p>
          <a:p>
            <a:pPr eaLnBrk="1" hangingPunct="1">
              <a:buFont typeface="Wingdings 2" pitchFamily="18" charset="2"/>
              <a:buNone/>
            </a:pPr>
            <a:endParaRPr lang="es-EC"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67494"/>
            <a:ext cx="8229600" cy="1399032"/>
          </a:xfrm>
        </p:spPr>
        <p:txBody>
          <a:bodyPr/>
          <a:lstStyle/>
          <a:p>
            <a:pPr marL="484632" indent="0" algn="ctr" eaLnBrk="1" fontAlgn="auto" hangingPunct="1">
              <a:spcAft>
                <a:spcPts val="0"/>
              </a:spcAft>
              <a:defRPr/>
            </a:pPr>
            <a:r>
              <a:rPr lang="es-ES" sz="4000" b="1" dirty="0">
                <a:solidFill>
                  <a:schemeClr val="accent1">
                    <a:tint val="83000"/>
                    <a:satMod val="150000"/>
                  </a:schemeClr>
                </a:solidFill>
                <a:latin typeface="Maiandra GD" pitchFamily="34" charset="0"/>
              </a:rPr>
              <a:t>CICLO DE VIDA DEL SERVICIO</a:t>
            </a:r>
          </a:p>
        </p:txBody>
      </p:sp>
      <p:pic>
        <p:nvPicPr>
          <p:cNvPr id="46083" name="Picture 2"/>
          <p:cNvPicPr>
            <a:picLocks noChangeAspect="1" noChangeArrowheads="1"/>
          </p:cNvPicPr>
          <p:nvPr/>
        </p:nvPicPr>
        <p:blipFill>
          <a:blip r:embed="rId2"/>
          <a:srcRect/>
          <a:stretch>
            <a:fillRect/>
          </a:stretch>
        </p:blipFill>
        <p:spPr bwMode="auto">
          <a:xfrm>
            <a:off x="1187450" y="1844675"/>
            <a:ext cx="6697663" cy="410845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Rectangle 7"/>
          <p:cNvSpPr>
            <a:spLocks noChangeArrowheads="1"/>
          </p:cNvSpPr>
          <p:nvPr/>
        </p:nvSpPr>
        <p:spPr bwMode="auto">
          <a:xfrm>
            <a:off x="1476375" y="2935288"/>
            <a:ext cx="6335713" cy="831850"/>
          </a:xfrm>
          <a:prstGeom prst="rect">
            <a:avLst/>
          </a:prstGeom>
          <a:noFill/>
          <a:ln w="9525">
            <a:noFill/>
            <a:miter lim="800000"/>
            <a:headEnd/>
            <a:tailEnd/>
          </a:ln>
          <a:effectLst/>
        </p:spPr>
        <p:txBody>
          <a:bodyPr>
            <a:spAutoFit/>
          </a:bodyPr>
          <a:lstStyle/>
          <a:p>
            <a:pPr algn="ctr" fontAlgn="auto">
              <a:spcBef>
                <a:spcPct val="20000"/>
              </a:spcBef>
              <a:spcAft>
                <a:spcPts val="0"/>
              </a:spcAft>
              <a:defRPr/>
            </a:pPr>
            <a:r>
              <a:rPr lang="es-ES" sz="4800" b="1" dirty="0">
                <a:effectLst>
                  <a:outerShdw blurRad="38100" dist="38100" dir="2700000" algn="tl">
                    <a:srgbClr val="000000">
                      <a:alpha val="43137"/>
                    </a:srgbClr>
                  </a:outerShdw>
                </a:effectLst>
                <a:latin typeface="Maiandra GD" pitchFamily="34" charset="0"/>
              </a:rPr>
              <a:t>MARKETING MIX</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67494"/>
            <a:ext cx="8229600" cy="1399032"/>
          </a:xfrm>
        </p:spPr>
        <p:txBody>
          <a:bodyPr/>
          <a:lstStyle/>
          <a:p>
            <a:pPr indent="0" algn="ctr" eaLnBrk="1" fontAlgn="auto" hangingPunct="1">
              <a:spcAft>
                <a:spcPts val="0"/>
              </a:spcAft>
              <a:defRPr/>
            </a:pPr>
            <a:r>
              <a:rPr lang="es-ES" sz="4000" b="1" dirty="0">
                <a:solidFill>
                  <a:schemeClr val="accent1">
                    <a:tint val="83000"/>
                    <a:satMod val="150000"/>
                  </a:schemeClr>
                </a:solidFill>
                <a:latin typeface="Maiandra GD" pitchFamily="34" charset="0"/>
              </a:rPr>
              <a:t>PRODUCTO</a:t>
            </a:r>
          </a:p>
        </p:txBody>
      </p:sp>
      <p:sp>
        <p:nvSpPr>
          <p:cNvPr id="48131" name="Rectangle 9"/>
          <p:cNvSpPr>
            <a:spLocks noGrp="1" noChangeArrowheads="1"/>
          </p:cNvSpPr>
          <p:nvPr>
            <p:ph type="body" sz="half" idx="2"/>
          </p:nvPr>
        </p:nvSpPr>
        <p:spPr>
          <a:xfrm>
            <a:off x="4648200" y="1722438"/>
            <a:ext cx="4038600" cy="4525962"/>
          </a:xfrm>
        </p:spPr>
        <p:txBody>
          <a:bodyPr/>
          <a:lstStyle/>
          <a:p>
            <a:pPr eaLnBrk="1" hangingPunct="1"/>
            <a:endParaRPr lang="es-ES" sz="2400" smtClean="0"/>
          </a:p>
          <a:p>
            <a:pPr eaLnBrk="1" hangingPunct="1">
              <a:buFont typeface="Wingdings" pitchFamily="2" charset="2"/>
              <a:buChar char="Ø"/>
            </a:pPr>
            <a:r>
              <a:rPr lang="es-ES" sz="2400" smtClean="0">
                <a:latin typeface="Andalus"/>
                <a:ea typeface="Andalus"/>
                <a:cs typeface="Andalus"/>
              </a:rPr>
              <a:t>ENLLANTAJE</a:t>
            </a:r>
          </a:p>
        </p:txBody>
      </p:sp>
      <p:pic>
        <p:nvPicPr>
          <p:cNvPr id="48132" name="Picture 5"/>
          <p:cNvPicPr>
            <a:picLocks noChangeAspect="1" noChangeArrowheads="1"/>
          </p:cNvPicPr>
          <p:nvPr/>
        </p:nvPicPr>
        <p:blipFill>
          <a:blip r:embed="rId2"/>
          <a:srcRect/>
          <a:stretch>
            <a:fillRect/>
          </a:stretch>
        </p:blipFill>
        <p:spPr bwMode="auto">
          <a:xfrm>
            <a:off x="4787900" y="3016250"/>
            <a:ext cx="3355975" cy="2236788"/>
          </a:xfrm>
          <a:prstGeom prst="rect">
            <a:avLst/>
          </a:prstGeom>
          <a:noFill/>
          <a:ln w="9525">
            <a:noFill/>
            <a:miter lim="800000"/>
            <a:headEnd/>
            <a:tailEnd/>
          </a:ln>
        </p:spPr>
      </p:pic>
      <p:sp>
        <p:nvSpPr>
          <p:cNvPr id="9" name="Rectangle 8"/>
          <p:cNvSpPr txBox="1">
            <a:spLocks noChangeArrowheads="1"/>
          </p:cNvSpPr>
          <p:nvPr/>
        </p:nvSpPr>
        <p:spPr bwMode="auto">
          <a:xfrm>
            <a:off x="357188" y="2143125"/>
            <a:ext cx="4038600" cy="642938"/>
          </a:xfrm>
          <a:prstGeom prst="rect">
            <a:avLst/>
          </a:prstGeom>
          <a:noFill/>
          <a:ln w="9525">
            <a:noFill/>
            <a:miter lim="800000"/>
            <a:headEnd/>
            <a:tailEnd/>
          </a:ln>
          <a:effectLst/>
        </p:spPr>
        <p:txBody>
          <a:bodyPr/>
          <a:lstStyle/>
          <a:p>
            <a:pPr marL="342900" indent="-342900">
              <a:spcBef>
                <a:spcPct val="20000"/>
              </a:spcBef>
              <a:buFont typeface="Wingdings" pitchFamily="2" charset="2"/>
              <a:buChar char="Ø"/>
              <a:defRPr/>
            </a:pPr>
            <a:r>
              <a:rPr lang="es-ES" sz="2400" kern="0" dirty="0">
                <a:latin typeface="Andalus" pitchFamily="18" charset="-78"/>
                <a:cs typeface="Andalus" pitchFamily="18" charset="-78"/>
              </a:rPr>
              <a:t>BALANCEO</a:t>
            </a:r>
          </a:p>
        </p:txBody>
      </p:sp>
      <p:pic>
        <p:nvPicPr>
          <p:cNvPr id="48134" name="Picture 4" descr="Balanceadora Hunter GSP9700"/>
          <p:cNvPicPr>
            <a:picLocks noChangeAspect="1" noChangeArrowheads="1"/>
          </p:cNvPicPr>
          <p:nvPr/>
        </p:nvPicPr>
        <p:blipFill>
          <a:blip r:embed="rId3"/>
          <a:srcRect/>
          <a:stretch>
            <a:fillRect/>
          </a:stretch>
        </p:blipFill>
        <p:spPr bwMode="auto">
          <a:xfrm>
            <a:off x="684213" y="2857500"/>
            <a:ext cx="2952750" cy="243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18" descr="5384-t00.jpg"/>
          <p:cNvPicPr>
            <a:picLocks noChangeAspect="1" noChangeArrowheads="1"/>
          </p:cNvPicPr>
          <p:nvPr/>
        </p:nvPicPr>
        <p:blipFill>
          <a:blip r:embed="rId2"/>
          <a:srcRect/>
          <a:stretch>
            <a:fillRect/>
          </a:stretch>
        </p:blipFill>
        <p:spPr bwMode="auto">
          <a:xfrm>
            <a:off x="928688" y="1268413"/>
            <a:ext cx="2571750" cy="2205037"/>
          </a:xfrm>
          <a:prstGeom prst="rect">
            <a:avLst/>
          </a:prstGeom>
          <a:noFill/>
          <a:ln w="9525">
            <a:noFill/>
            <a:miter lim="800000"/>
            <a:headEnd/>
            <a:tailEnd/>
          </a:ln>
        </p:spPr>
      </p:pic>
      <p:pic>
        <p:nvPicPr>
          <p:cNvPr id="49155" name="Picture 6"/>
          <p:cNvPicPr>
            <a:picLocks noChangeAspect="1" noChangeArrowheads="1"/>
          </p:cNvPicPr>
          <p:nvPr/>
        </p:nvPicPr>
        <p:blipFill>
          <a:blip r:embed="rId3"/>
          <a:srcRect/>
          <a:stretch>
            <a:fillRect/>
          </a:stretch>
        </p:blipFill>
        <p:spPr bwMode="auto">
          <a:xfrm>
            <a:off x="5051425" y="1412875"/>
            <a:ext cx="2378075" cy="1784350"/>
          </a:xfrm>
          <a:prstGeom prst="rect">
            <a:avLst/>
          </a:prstGeom>
          <a:noFill/>
          <a:ln w="9525">
            <a:noFill/>
            <a:miter lim="800000"/>
            <a:headEnd/>
            <a:tailEnd/>
          </a:ln>
        </p:spPr>
      </p:pic>
      <p:sp>
        <p:nvSpPr>
          <p:cNvPr id="49156" name="Rectangle 9"/>
          <p:cNvSpPr>
            <a:spLocks noGrp="1" noChangeArrowheads="1"/>
          </p:cNvSpPr>
          <p:nvPr>
            <p:ph type="body" sz="half" idx="2"/>
          </p:nvPr>
        </p:nvSpPr>
        <p:spPr>
          <a:xfrm>
            <a:off x="428625" y="476250"/>
            <a:ext cx="4038600" cy="595313"/>
          </a:xfrm>
        </p:spPr>
        <p:txBody>
          <a:bodyPr/>
          <a:lstStyle/>
          <a:p>
            <a:pPr eaLnBrk="1" hangingPunct="1">
              <a:buFont typeface="Wingdings" pitchFamily="2" charset="2"/>
              <a:buChar char="Ø"/>
            </a:pPr>
            <a:r>
              <a:rPr lang="es-ES" sz="2400" smtClean="0"/>
              <a:t>ALINEACIÓN</a:t>
            </a:r>
          </a:p>
        </p:txBody>
      </p:sp>
      <p:sp>
        <p:nvSpPr>
          <p:cNvPr id="58380" name="Rectangle 12"/>
          <p:cNvSpPr>
            <a:spLocks noChangeArrowheads="1"/>
          </p:cNvSpPr>
          <p:nvPr/>
        </p:nvSpPr>
        <p:spPr bwMode="auto">
          <a:xfrm>
            <a:off x="4357688" y="428625"/>
            <a:ext cx="87312" cy="57626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fontAlgn="auto">
              <a:spcBef>
                <a:spcPts val="0"/>
              </a:spcBef>
              <a:spcAft>
                <a:spcPts val="0"/>
              </a:spcAft>
              <a:buFont typeface="Wingdings" pitchFamily="2" charset="2"/>
              <a:buChar char="Ø"/>
              <a:defRPr/>
            </a:pPr>
            <a:r>
              <a:rPr lang="es-ES" sz="2400" b="1" dirty="0"/>
              <a:t> </a:t>
            </a:r>
            <a:r>
              <a:rPr lang="es-ES" sz="2400" dirty="0"/>
              <a:t>INFLADO CON NITRÓGENO</a:t>
            </a:r>
          </a:p>
        </p:txBody>
      </p:sp>
      <p:sp>
        <p:nvSpPr>
          <p:cNvPr id="11" name="Rectangle 12"/>
          <p:cNvSpPr>
            <a:spLocks noChangeArrowheads="1"/>
          </p:cNvSpPr>
          <p:nvPr/>
        </p:nvSpPr>
        <p:spPr bwMode="auto">
          <a:xfrm>
            <a:off x="3643306" y="3643314"/>
            <a:ext cx="45719" cy="5762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fontAlgn="auto">
              <a:spcBef>
                <a:spcPts val="0"/>
              </a:spcBef>
              <a:spcAft>
                <a:spcPts val="0"/>
              </a:spcAft>
              <a:buFont typeface="Wingdings" pitchFamily="2" charset="2"/>
              <a:buChar char="Ø"/>
              <a:defRPr/>
            </a:pPr>
            <a:r>
              <a:rPr lang="es-ES" sz="2400" dirty="0"/>
              <a:t>VENTA DE LLANTAS</a:t>
            </a:r>
          </a:p>
        </p:txBody>
      </p:sp>
      <p:pic>
        <p:nvPicPr>
          <p:cNvPr id="49161" name="ipf1dcOlm4Gr1cbEM:">
            <a:hlinkClick r:id="rId4"/>
          </p:cNvPr>
          <p:cNvPicPr>
            <a:picLocks noChangeAspect="1" noChangeArrowheads="1"/>
          </p:cNvPicPr>
          <p:nvPr/>
        </p:nvPicPr>
        <p:blipFill>
          <a:blip r:embed="rId5"/>
          <a:srcRect/>
          <a:stretch>
            <a:fillRect/>
          </a:stretch>
        </p:blipFill>
        <p:spPr bwMode="auto">
          <a:xfrm>
            <a:off x="4143375" y="4403725"/>
            <a:ext cx="1214438" cy="159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868346"/>
          </a:xfrm>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cs typeface="Andalus" pitchFamily="18" charset="-78"/>
              </a:rPr>
              <a:t>PLAZA</a:t>
            </a:r>
            <a:endParaRPr lang="es-ES" sz="4000" b="1" dirty="0">
              <a:solidFill>
                <a:schemeClr val="accent1">
                  <a:tint val="83000"/>
                  <a:satMod val="150000"/>
                </a:schemeClr>
              </a:solidFill>
              <a:latin typeface="Maiandra GD" pitchFamily="34" charset="0"/>
              <a:cs typeface="Andalus" pitchFamily="18" charset="-78"/>
            </a:endParaRPr>
          </a:p>
        </p:txBody>
      </p:sp>
      <p:sp>
        <p:nvSpPr>
          <p:cNvPr id="50179" name="Rectangle 3"/>
          <p:cNvSpPr>
            <a:spLocks noGrp="1" noChangeArrowheads="1"/>
          </p:cNvSpPr>
          <p:nvPr>
            <p:ph type="body" idx="1"/>
          </p:nvPr>
        </p:nvSpPr>
        <p:spPr>
          <a:xfrm>
            <a:off x="468313" y="1143000"/>
            <a:ext cx="8229600" cy="954088"/>
          </a:xfrm>
        </p:spPr>
        <p:txBody>
          <a:bodyPr/>
          <a:lstStyle/>
          <a:p>
            <a:pPr algn="just" eaLnBrk="1" hangingPunct="1">
              <a:buFontTx/>
              <a:buNone/>
            </a:pPr>
            <a:r>
              <a:rPr lang="es-ES" sz="2400" smtClean="0"/>
              <a:t>  	Único establecimiento ubicado en el Km. 45 vía Daule, junto a la gasolinera Señor de los Milagros.</a:t>
            </a:r>
          </a:p>
        </p:txBody>
      </p:sp>
      <p:sp>
        <p:nvSpPr>
          <p:cNvPr id="6" name="Rectangle 2"/>
          <p:cNvSpPr txBox="1">
            <a:spLocks noChangeArrowheads="1"/>
          </p:cNvSpPr>
          <p:nvPr/>
        </p:nvSpPr>
        <p:spPr bwMode="auto">
          <a:xfrm>
            <a:off x="609600" y="2203450"/>
            <a:ext cx="8229600" cy="868363"/>
          </a:xfrm>
          <a:prstGeom prst="rect">
            <a:avLst/>
          </a:prstGeom>
          <a:noFill/>
          <a:ln w="9525">
            <a:noFill/>
            <a:miter lim="800000"/>
            <a:headEnd/>
            <a:tailEnd/>
          </a:ln>
          <a:effectLst/>
        </p:spPr>
        <p:txBody>
          <a:bodyPr anchor="ctr"/>
          <a:lstStyle/>
          <a:p>
            <a:pPr algn="ctr">
              <a:defRPr/>
            </a:pPr>
            <a:r>
              <a:rPr lang="es-ES" sz="4000" b="1" kern="0" dirty="0">
                <a:solidFill>
                  <a:schemeClr val="tx2"/>
                </a:solidFill>
                <a:effectLst>
                  <a:outerShdw blurRad="38100" dist="38100" dir="2700000" algn="tl">
                    <a:srgbClr val="000000">
                      <a:alpha val="43137"/>
                    </a:srgbClr>
                  </a:outerShdw>
                </a:effectLst>
                <a:latin typeface="Maiandra GD" pitchFamily="34" charset="0"/>
                <a:ea typeface="+mj-ea"/>
                <a:cs typeface="+mj-cs"/>
              </a:rPr>
              <a:t>PROMOCIÓN</a:t>
            </a:r>
          </a:p>
        </p:txBody>
      </p:sp>
      <p:sp>
        <p:nvSpPr>
          <p:cNvPr id="7" name="Rectangle 3"/>
          <p:cNvSpPr txBox="1">
            <a:spLocks noChangeArrowheads="1"/>
          </p:cNvSpPr>
          <p:nvPr/>
        </p:nvSpPr>
        <p:spPr bwMode="auto">
          <a:xfrm>
            <a:off x="771525" y="3070225"/>
            <a:ext cx="8015288" cy="2930525"/>
          </a:xfrm>
          <a:prstGeom prst="rect">
            <a:avLst/>
          </a:prstGeom>
          <a:noFill/>
          <a:ln w="9525">
            <a:noFill/>
            <a:miter lim="800000"/>
            <a:headEnd/>
            <a:tailEnd/>
          </a:ln>
          <a:effectLst/>
        </p:spPr>
        <p:txBody>
          <a:bodyPr/>
          <a:lstStyle/>
          <a:p>
            <a:pPr marL="342900" indent="-342900">
              <a:spcBef>
                <a:spcPct val="20000"/>
              </a:spcBef>
              <a:defRPr/>
            </a:pPr>
            <a:r>
              <a:rPr lang="es-ES" sz="2400" b="1" kern="0" dirty="0">
                <a:latin typeface="Andalus" pitchFamily="18" charset="-78"/>
                <a:cs typeface="Andalus" pitchFamily="18" charset="-78"/>
              </a:rPr>
              <a:t>PUBLICIDAD:</a:t>
            </a:r>
          </a:p>
          <a:p>
            <a:pPr marL="342900" indent="-342900">
              <a:spcBef>
                <a:spcPct val="20000"/>
              </a:spcBef>
              <a:defRPr/>
            </a:pPr>
            <a:endParaRPr lang="es-ES" sz="800" b="1" kern="0" dirty="0">
              <a:latin typeface="Andalus" pitchFamily="18" charset="-78"/>
              <a:cs typeface="Andalus" pitchFamily="18" charset="-78"/>
            </a:endParaRPr>
          </a:p>
          <a:p>
            <a:pPr marL="342900" indent="-342900">
              <a:spcBef>
                <a:spcPct val="20000"/>
              </a:spcBef>
              <a:buFont typeface="Wingdings" pitchFamily="2" charset="2"/>
              <a:buChar char="Ø"/>
              <a:defRPr/>
            </a:pPr>
            <a:r>
              <a:rPr lang="es-ES" sz="2400" kern="0" dirty="0">
                <a:latin typeface="Andalus" pitchFamily="18" charset="-78"/>
                <a:cs typeface="Andalus" pitchFamily="18" charset="-78"/>
              </a:rPr>
              <a:t>Banners Publicitarios</a:t>
            </a:r>
          </a:p>
          <a:p>
            <a:pPr marL="342900" indent="-342900">
              <a:spcBef>
                <a:spcPct val="20000"/>
              </a:spcBef>
              <a:buFont typeface="Wingdings" pitchFamily="2" charset="2"/>
              <a:buChar char="Ø"/>
              <a:defRPr/>
            </a:pPr>
            <a:r>
              <a:rPr lang="es-ES" sz="2400" kern="0" dirty="0">
                <a:latin typeface="Andalus" pitchFamily="18" charset="-78"/>
                <a:cs typeface="Andalus" pitchFamily="18" charset="-78"/>
              </a:rPr>
              <a:t>Guindolas</a:t>
            </a:r>
          </a:p>
          <a:p>
            <a:pPr marL="342900" indent="-342900">
              <a:spcBef>
                <a:spcPct val="20000"/>
              </a:spcBef>
              <a:buFont typeface="Wingdings" pitchFamily="2" charset="2"/>
              <a:buChar char="Ø"/>
              <a:defRPr/>
            </a:pPr>
            <a:r>
              <a:rPr lang="es-ES" sz="2400" kern="0" dirty="0">
                <a:latin typeface="Andalus" pitchFamily="18" charset="-78"/>
                <a:cs typeface="Andalus" pitchFamily="18" charset="-78"/>
              </a:rPr>
              <a:t>Volantes</a:t>
            </a:r>
          </a:p>
          <a:p>
            <a:pPr marL="342900" indent="-342900">
              <a:spcBef>
                <a:spcPct val="20000"/>
              </a:spcBef>
              <a:buFont typeface="Wingdings" pitchFamily="2" charset="2"/>
              <a:buChar char="Ø"/>
              <a:defRPr/>
            </a:pPr>
            <a:r>
              <a:rPr lang="es-ES" sz="2400" kern="0" dirty="0">
                <a:latin typeface="Andalus" pitchFamily="18" charset="-78"/>
                <a:cs typeface="Andalus" pitchFamily="18" charset="-78"/>
              </a:rPr>
              <a:t>Cuñas Radiales</a:t>
            </a:r>
          </a:p>
          <a:p>
            <a:pPr marL="342900" indent="-342900">
              <a:spcBef>
                <a:spcPct val="20000"/>
              </a:spcBef>
              <a:buFont typeface="Wingdings" pitchFamily="2" charset="2"/>
              <a:buChar char="Ø"/>
              <a:defRPr/>
            </a:pPr>
            <a:r>
              <a:rPr lang="es-ES" sz="2400" kern="0" dirty="0">
                <a:latin typeface="Andalus" pitchFamily="18" charset="-78"/>
                <a:cs typeface="Andalus" pitchFamily="18" charset="-78"/>
              </a:rPr>
              <a:t>Impulsadoras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374650" y="274638"/>
            <a:ext cx="8229600" cy="1143000"/>
          </a:xfrm>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PRECIOS</a:t>
            </a:r>
            <a:endParaRPr lang="es-ES" sz="4000" b="1" dirty="0">
              <a:solidFill>
                <a:schemeClr val="accent1">
                  <a:tint val="83000"/>
                  <a:satMod val="150000"/>
                </a:schemeClr>
              </a:solidFill>
              <a:latin typeface="Maiandra GD" pitchFamily="34" charset="0"/>
            </a:endParaRPr>
          </a:p>
        </p:txBody>
      </p:sp>
      <p:graphicFrame>
        <p:nvGraphicFramePr>
          <p:cNvPr id="66680" name="Group 120"/>
          <p:cNvGraphicFramePr>
            <a:graphicFrameLocks noGrp="1"/>
          </p:cNvGraphicFramePr>
          <p:nvPr/>
        </p:nvGraphicFramePr>
        <p:xfrm>
          <a:off x="1403350" y="1700213"/>
          <a:ext cx="6553200" cy="4246562"/>
        </p:xfrm>
        <a:graphic>
          <a:graphicData uri="http://schemas.openxmlformats.org/drawingml/2006/table">
            <a:tbl>
              <a:tblPr/>
              <a:tblGrid>
                <a:gridCol w="4243388"/>
                <a:gridCol w="2309812"/>
              </a:tblGrid>
              <a:tr h="384175">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Arial" pitchFamily="34" charset="0"/>
                        </a:rPr>
                        <a:t>PRECIOS DE LOS SERVICIOS</a:t>
                      </a:r>
                      <a:endParaRPr kumimoji="0" lang="es-ES" sz="18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s-EC"/>
                    </a:p>
                  </a:txBody>
                  <a:tcPr/>
                </a:tc>
              </a:tr>
              <a:tr h="38576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Llantas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$ 400,00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735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Alineación de la suspensión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$ 24,00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576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Balanceo de llantas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$ 6,50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576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Enllantaje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$ 3,50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576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Llenado  de llantas con nitrógeno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$ 5,00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735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Arial" pitchFamily="34" charset="0"/>
                        </a:rPr>
                        <a:t>Cambio de Aceite</a:t>
                      </a:r>
                      <a:endParaRPr kumimoji="0" lang="es-ES" sz="18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rgbClr val="000000"/>
                          </a:solidFill>
                          <a:effectLst/>
                          <a:latin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8576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SAE 5 W 40 + Filtro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$ 69,00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SAE 10 W 30 + Filtro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$ 66,00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SAE 20 W 50 + Filtro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$ 64,00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SAE 40 + Filtro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rPr>
                        <a:t>$ 62,00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20" y="2428868"/>
            <a:ext cx="8715436" cy="1012823"/>
          </a:xfrm>
        </p:spPr>
        <p:txBody>
          <a:bodyPr>
            <a:noAutofit/>
          </a:bodyPr>
          <a:lstStyle/>
          <a:p>
            <a:pPr marL="484632" indent="0" algn="ctr" eaLnBrk="1" fontAlgn="auto" hangingPunct="1">
              <a:spcAft>
                <a:spcPts val="0"/>
              </a:spcAft>
              <a:defRPr/>
            </a:pPr>
            <a:r>
              <a:rPr lang="es-ES" sz="4800" b="1" dirty="0" smtClean="0">
                <a:solidFill>
                  <a:schemeClr val="accent1">
                    <a:tint val="83000"/>
                    <a:satMod val="150000"/>
                  </a:schemeClr>
                </a:solidFill>
                <a:latin typeface="Maiandra GD" pitchFamily="34" charset="0"/>
              </a:rPr>
              <a:t>ESTUDIO ORGANIZACIONAL</a:t>
            </a:r>
            <a:endParaRPr lang="es-ES" sz="4800" b="1" dirty="0">
              <a:solidFill>
                <a:schemeClr val="accent1">
                  <a:tint val="83000"/>
                  <a:satMod val="150000"/>
                </a:schemeClr>
              </a:solidFill>
              <a:latin typeface="Maiandra GD" pitchFamily="34" charset="0"/>
            </a:endParaRPr>
          </a:p>
        </p:txBody>
      </p:sp>
      <p:pic>
        <p:nvPicPr>
          <p:cNvPr id="12290" name="Picture 2" descr="http://t1.gstatic.com/images?q=tbn:J6Hx22VSobETmM:http://www.fensi.com/Images/reunion.jpg">
            <a:hlinkClick r:id="rId2"/>
          </p:cNvPr>
          <p:cNvPicPr>
            <a:picLocks noChangeAspect="1" noChangeArrowheads="1"/>
          </p:cNvPicPr>
          <p:nvPr/>
        </p:nvPicPr>
        <p:blipFill>
          <a:blip r:embed="rId3"/>
          <a:srcRect/>
          <a:stretch>
            <a:fillRect/>
          </a:stretch>
        </p:blipFill>
        <p:spPr bwMode="auto">
          <a:xfrm>
            <a:off x="3786182" y="3786190"/>
            <a:ext cx="2016130" cy="1428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Marcador de contenido"/>
          <p:cNvSpPr>
            <a:spLocks noGrp="1"/>
          </p:cNvSpPr>
          <p:nvPr>
            <p:ph idx="1"/>
          </p:nvPr>
        </p:nvSpPr>
        <p:spPr>
          <a:xfrm>
            <a:off x="457200" y="874713"/>
            <a:ext cx="8229600" cy="4697412"/>
          </a:xfrm>
        </p:spPr>
        <p:txBody>
          <a:bodyPr/>
          <a:lstStyle/>
          <a:p>
            <a:pPr algn="just" eaLnBrk="1" hangingPunct="1">
              <a:buFont typeface="Wingdings 2" pitchFamily="18" charset="2"/>
              <a:buNone/>
            </a:pPr>
            <a:r>
              <a:rPr lang="es-ES" sz="2400" smtClean="0">
                <a:latin typeface="Andalus"/>
                <a:ea typeface="Andalus"/>
                <a:cs typeface="Andalus"/>
              </a:rPr>
              <a:t>	</a:t>
            </a:r>
          </a:p>
          <a:p>
            <a:pPr algn="just" eaLnBrk="1" hangingPunct="1">
              <a:buFont typeface="Wingdings 2" pitchFamily="18" charset="2"/>
              <a:buNone/>
            </a:pPr>
            <a:r>
              <a:rPr lang="es-ES" sz="2400" smtClean="0">
                <a:latin typeface="Andalus"/>
                <a:ea typeface="Andalus"/>
                <a:cs typeface="Andalus"/>
              </a:rPr>
              <a:t>	</a:t>
            </a:r>
            <a:r>
              <a:rPr lang="es-ES" sz="2400" b="1" smtClean="0">
                <a:latin typeface="Andalus"/>
                <a:ea typeface="Andalus"/>
                <a:cs typeface="Andalus"/>
              </a:rPr>
              <a:t>MISIÓN.</a:t>
            </a:r>
          </a:p>
          <a:p>
            <a:pPr algn="just" eaLnBrk="1" hangingPunct="1">
              <a:buFont typeface="Wingdings 2" pitchFamily="18" charset="2"/>
              <a:buNone/>
            </a:pPr>
            <a:r>
              <a:rPr lang="es-ES" sz="2400" smtClean="0">
                <a:latin typeface="Andalus"/>
                <a:ea typeface="Andalus"/>
                <a:cs typeface="Andalus"/>
              </a:rPr>
              <a:t>	</a:t>
            </a:r>
            <a:r>
              <a:rPr lang="es-EC" sz="2400" smtClean="0">
                <a:latin typeface="Andalus"/>
                <a:ea typeface="Andalus"/>
                <a:cs typeface="Andalus"/>
              </a:rPr>
              <a:t>Velar por la seguridad de quienes utilizan el transporte terrestre, haciendo que ellos conozcan de nuestros servicios y los adquieren para mantener en buen estado sus vehículos.</a:t>
            </a:r>
          </a:p>
          <a:p>
            <a:pPr algn="just" eaLnBrk="1" hangingPunct="1">
              <a:buFont typeface="Wingdings 2" pitchFamily="18" charset="2"/>
              <a:buNone/>
            </a:pPr>
            <a:endParaRPr lang="es-EC" sz="2400" smtClean="0">
              <a:latin typeface="Andalus"/>
              <a:ea typeface="Andalus"/>
              <a:cs typeface="Andalus"/>
            </a:endParaRPr>
          </a:p>
          <a:p>
            <a:pPr algn="just" eaLnBrk="1" hangingPunct="1">
              <a:buFont typeface="Wingdings 2" pitchFamily="18" charset="2"/>
              <a:buNone/>
            </a:pPr>
            <a:endParaRPr lang="es-ES" sz="2400" smtClean="0">
              <a:latin typeface="Andalus"/>
              <a:ea typeface="Andalus"/>
              <a:cs typeface="Andalus"/>
            </a:endParaRPr>
          </a:p>
          <a:p>
            <a:pPr algn="just" eaLnBrk="1" hangingPunct="1">
              <a:buFont typeface="Wingdings 2" pitchFamily="18" charset="2"/>
              <a:buNone/>
            </a:pPr>
            <a:r>
              <a:rPr lang="es-ES" sz="2400" smtClean="0">
                <a:latin typeface="Andalus"/>
                <a:ea typeface="Andalus"/>
                <a:cs typeface="Andalus"/>
              </a:rPr>
              <a:t>	</a:t>
            </a:r>
            <a:r>
              <a:rPr lang="es-ES" sz="2400" b="1" smtClean="0">
                <a:latin typeface="Andalus"/>
                <a:ea typeface="Andalus"/>
                <a:cs typeface="Andalus"/>
              </a:rPr>
              <a:t>VISIÓN.</a:t>
            </a:r>
          </a:p>
          <a:p>
            <a:pPr algn="just" eaLnBrk="1" hangingPunct="1">
              <a:buFont typeface="Wingdings 2" pitchFamily="18" charset="2"/>
              <a:buNone/>
            </a:pPr>
            <a:r>
              <a:rPr lang="es-ES" sz="2400" smtClean="0">
                <a:latin typeface="Andalus"/>
                <a:ea typeface="Andalus"/>
                <a:cs typeface="Andalus"/>
              </a:rPr>
              <a:t>	</a:t>
            </a:r>
            <a:r>
              <a:rPr lang="es-EC" sz="2400" smtClean="0">
                <a:latin typeface="Andalus"/>
                <a:ea typeface="Andalus"/>
                <a:cs typeface="Andalus"/>
              </a:rPr>
              <a:t>Ser líderes de mercado comercializando nuestro servicio a nivel nacional y brindando un servicio de buena calidad.</a:t>
            </a:r>
            <a:endParaRPr lang="es-ES" sz="2400" smtClean="0">
              <a:latin typeface="Andalus"/>
              <a:ea typeface="Andalus"/>
              <a:cs typeface="Andalu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ORGANIGRAMA</a:t>
            </a:r>
            <a:br>
              <a:rPr lang="es-ES" sz="4000" b="1" dirty="0" smtClean="0">
                <a:solidFill>
                  <a:schemeClr val="accent1">
                    <a:tint val="83000"/>
                    <a:satMod val="150000"/>
                  </a:schemeClr>
                </a:solidFill>
                <a:latin typeface="Maiandra GD" pitchFamily="34" charset="0"/>
              </a:rPr>
            </a:br>
            <a:endParaRPr lang="es-ES" sz="4000" dirty="0">
              <a:solidFill>
                <a:schemeClr val="accent1">
                  <a:tint val="83000"/>
                  <a:satMod val="150000"/>
                </a:schemeClr>
              </a:solidFill>
              <a:latin typeface="Maiandra GD" pitchFamily="34" charset="0"/>
            </a:endParaRPr>
          </a:p>
        </p:txBody>
      </p:sp>
      <p:pic>
        <p:nvPicPr>
          <p:cNvPr id="1026" name="Diagrama 1"/>
          <p:cNvPicPr>
            <a:picLocks noChangeArrowheads="1"/>
          </p:cNvPicPr>
          <p:nvPr/>
        </p:nvPicPr>
        <p:blipFill>
          <a:blip r:embed="rId2"/>
          <a:srcRect l="-31479" r="-31371"/>
          <a:stretch>
            <a:fillRect/>
          </a:stretch>
        </p:blipFill>
        <p:spPr bwMode="auto">
          <a:xfrm>
            <a:off x="1000125" y="1500188"/>
            <a:ext cx="6858000" cy="46434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SUELDOS</a:t>
            </a:r>
            <a:endParaRPr lang="es-ES" sz="4000" b="1" dirty="0">
              <a:solidFill>
                <a:schemeClr val="accent1">
                  <a:tint val="83000"/>
                  <a:satMod val="150000"/>
                </a:schemeClr>
              </a:solidFill>
              <a:latin typeface="Maiandra GD" pitchFamily="34" charset="0"/>
            </a:endParaRPr>
          </a:p>
        </p:txBody>
      </p:sp>
      <p:graphicFrame>
        <p:nvGraphicFramePr>
          <p:cNvPr id="4" name="3 Tabla"/>
          <p:cNvGraphicFramePr>
            <a:graphicFrameLocks noGrp="1"/>
          </p:cNvGraphicFramePr>
          <p:nvPr/>
        </p:nvGraphicFramePr>
        <p:xfrm>
          <a:off x="428625" y="1643063"/>
          <a:ext cx="8429625" cy="4143375"/>
        </p:xfrm>
        <a:graphic>
          <a:graphicData uri="http://schemas.openxmlformats.org/drawingml/2006/table">
            <a:tbl>
              <a:tblPr/>
              <a:tblGrid>
                <a:gridCol w="585186"/>
                <a:gridCol w="2047311"/>
                <a:gridCol w="706239"/>
                <a:gridCol w="696756"/>
                <a:gridCol w="513223"/>
                <a:gridCol w="668304"/>
                <a:gridCol w="609174"/>
                <a:gridCol w="609174"/>
                <a:gridCol w="668304"/>
                <a:gridCol w="656032"/>
                <a:gridCol w="669979"/>
              </a:tblGrid>
              <a:tr h="398674">
                <a:tc gridSpan="11">
                  <a:txBody>
                    <a:bodyPr/>
                    <a:lstStyle/>
                    <a:p>
                      <a:pPr algn="ctr">
                        <a:lnSpc>
                          <a:spcPct val="115000"/>
                        </a:lnSpc>
                        <a:spcAft>
                          <a:spcPts val="0"/>
                        </a:spcAft>
                      </a:pPr>
                      <a:r>
                        <a:rPr lang="es-ES" sz="1100" b="1" dirty="0">
                          <a:solidFill>
                            <a:schemeClr val="bg1"/>
                          </a:solidFill>
                          <a:latin typeface="+mj-lt"/>
                          <a:ea typeface="Times New Roman"/>
                          <a:cs typeface="Times New Roman"/>
                        </a:rPr>
                        <a:t>SUELDOS Y APORTACIONES</a:t>
                      </a:r>
                      <a:endParaRPr lang="es-ES" sz="1100" dirty="0">
                        <a:solidFill>
                          <a:schemeClr val="bg1"/>
                        </a:solidFill>
                        <a:latin typeface="+mj-lt"/>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9E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84072">
                <a:tc>
                  <a:txBody>
                    <a:bodyPr/>
                    <a:lstStyle/>
                    <a:p>
                      <a:pPr algn="ctr">
                        <a:lnSpc>
                          <a:spcPct val="115000"/>
                        </a:lnSpc>
                        <a:spcAft>
                          <a:spcPts val="0"/>
                        </a:spcAft>
                      </a:pPr>
                      <a:r>
                        <a:rPr lang="es-ES" sz="1000" b="1" dirty="0">
                          <a:solidFill>
                            <a:schemeClr val="bg1"/>
                          </a:solidFill>
                          <a:latin typeface="+mn-lt"/>
                          <a:ea typeface="Times New Roman"/>
                          <a:cs typeface="Andalus" pitchFamily="18" charset="-78"/>
                        </a:rPr>
                        <a:t>No. de personas</a:t>
                      </a:r>
                      <a:endParaRPr lang="es-ES" sz="1000" dirty="0">
                        <a:solidFill>
                          <a:schemeClr val="bg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9EFF"/>
                    </a:solidFill>
                  </a:tcPr>
                </a:tc>
                <a:tc>
                  <a:txBody>
                    <a:bodyPr/>
                    <a:lstStyle/>
                    <a:p>
                      <a:pPr algn="ctr">
                        <a:lnSpc>
                          <a:spcPct val="115000"/>
                        </a:lnSpc>
                        <a:spcAft>
                          <a:spcPts val="0"/>
                        </a:spcAft>
                      </a:pPr>
                      <a:r>
                        <a:rPr lang="es-ES" sz="1000" b="1" dirty="0" smtClean="0">
                          <a:solidFill>
                            <a:schemeClr val="bg1"/>
                          </a:solidFill>
                          <a:latin typeface="+mn-lt"/>
                          <a:ea typeface="Times New Roman"/>
                          <a:cs typeface="Andalus" pitchFamily="18" charset="-78"/>
                        </a:rPr>
                        <a:t>FUNCIONES QUE DESEMPEÑAN</a:t>
                      </a:r>
                      <a:endParaRPr lang="es-ES" sz="1000" dirty="0">
                        <a:solidFill>
                          <a:schemeClr val="bg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9EFF"/>
                    </a:solidFill>
                  </a:tcPr>
                </a:tc>
                <a:tc>
                  <a:txBody>
                    <a:bodyPr/>
                    <a:lstStyle/>
                    <a:p>
                      <a:pPr algn="ctr">
                        <a:lnSpc>
                          <a:spcPct val="115000"/>
                        </a:lnSpc>
                        <a:spcAft>
                          <a:spcPts val="0"/>
                        </a:spcAft>
                      </a:pPr>
                      <a:r>
                        <a:rPr lang="es-ES" sz="1000" b="1" dirty="0">
                          <a:solidFill>
                            <a:schemeClr val="bg1"/>
                          </a:solidFill>
                          <a:latin typeface="Calibri"/>
                          <a:ea typeface="Times New Roman"/>
                          <a:cs typeface="Times New Roman"/>
                        </a:rPr>
                        <a:t>Sueldo por empleado</a:t>
                      </a:r>
                      <a:endParaRPr lang="es-ES" sz="1000" dirty="0">
                        <a:solidFill>
                          <a:schemeClr val="bg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9EFF"/>
                    </a:solidFill>
                  </a:tcPr>
                </a:tc>
                <a:tc>
                  <a:txBody>
                    <a:bodyPr/>
                    <a:lstStyle/>
                    <a:p>
                      <a:pPr algn="ctr">
                        <a:lnSpc>
                          <a:spcPct val="115000"/>
                        </a:lnSpc>
                        <a:spcAft>
                          <a:spcPts val="0"/>
                        </a:spcAft>
                      </a:pPr>
                      <a:r>
                        <a:rPr lang="es-ES" sz="1000" b="1" dirty="0">
                          <a:solidFill>
                            <a:schemeClr val="bg1"/>
                          </a:solidFill>
                          <a:latin typeface="Calibri"/>
                          <a:ea typeface="Times New Roman"/>
                          <a:cs typeface="Times New Roman"/>
                        </a:rPr>
                        <a:t>Sueldo mensual</a:t>
                      </a:r>
                      <a:endParaRPr lang="es-ES" sz="1000" dirty="0">
                        <a:solidFill>
                          <a:schemeClr val="bg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9EFF"/>
                    </a:solidFill>
                  </a:tcPr>
                </a:tc>
                <a:tc>
                  <a:txBody>
                    <a:bodyPr/>
                    <a:lstStyle/>
                    <a:p>
                      <a:pPr algn="ctr">
                        <a:lnSpc>
                          <a:spcPct val="115000"/>
                        </a:lnSpc>
                        <a:spcAft>
                          <a:spcPts val="0"/>
                        </a:spcAft>
                      </a:pPr>
                      <a:r>
                        <a:rPr lang="es-ES" sz="1000" b="1" dirty="0">
                          <a:solidFill>
                            <a:schemeClr val="bg1"/>
                          </a:solidFill>
                          <a:latin typeface="Calibri"/>
                          <a:ea typeface="Times New Roman"/>
                          <a:cs typeface="Times New Roman"/>
                        </a:rPr>
                        <a:t>Aporte patronal</a:t>
                      </a:r>
                      <a:endParaRPr lang="es-ES" sz="1000" dirty="0">
                        <a:solidFill>
                          <a:schemeClr val="bg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9EFF"/>
                    </a:solidFill>
                  </a:tcPr>
                </a:tc>
                <a:tc>
                  <a:txBody>
                    <a:bodyPr/>
                    <a:lstStyle/>
                    <a:p>
                      <a:pPr algn="ctr">
                        <a:lnSpc>
                          <a:spcPct val="115000"/>
                        </a:lnSpc>
                        <a:spcAft>
                          <a:spcPts val="0"/>
                        </a:spcAft>
                      </a:pPr>
                      <a:r>
                        <a:rPr lang="es-ES" sz="1000" b="1" dirty="0">
                          <a:solidFill>
                            <a:schemeClr val="bg1"/>
                          </a:solidFill>
                          <a:latin typeface="Calibri"/>
                          <a:ea typeface="Times New Roman"/>
                          <a:cs typeface="Times New Roman"/>
                        </a:rPr>
                        <a:t>Sueldo anual </a:t>
                      </a:r>
                      <a:endParaRPr lang="es-ES" sz="1000" dirty="0">
                        <a:solidFill>
                          <a:schemeClr val="bg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9EFF"/>
                    </a:solidFill>
                  </a:tcPr>
                </a:tc>
                <a:tc>
                  <a:txBody>
                    <a:bodyPr/>
                    <a:lstStyle/>
                    <a:p>
                      <a:pPr algn="ctr">
                        <a:lnSpc>
                          <a:spcPct val="115000"/>
                        </a:lnSpc>
                        <a:spcAft>
                          <a:spcPts val="0"/>
                        </a:spcAft>
                      </a:pPr>
                      <a:r>
                        <a:rPr lang="es-ES" sz="1000" b="1" dirty="0">
                          <a:solidFill>
                            <a:schemeClr val="bg1"/>
                          </a:solidFill>
                          <a:latin typeface="Calibri"/>
                          <a:ea typeface="Times New Roman"/>
                          <a:cs typeface="Times New Roman"/>
                        </a:rPr>
                        <a:t>13er. Sueldo</a:t>
                      </a:r>
                      <a:endParaRPr lang="es-ES" sz="1000" dirty="0">
                        <a:solidFill>
                          <a:schemeClr val="bg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9EFF"/>
                    </a:solidFill>
                  </a:tcPr>
                </a:tc>
                <a:tc>
                  <a:txBody>
                    <a:bodyPr/>
                    <a:lstStyle/>
                    <a:p>
                      <a:pPr algn="ctr">
                        <a:lnSpc>
                          <a:spcPct val="115000"/>
                        </a:lnSpc>
                        <a:spcAft>
                          <a:spcPts val="0"/>
                        </a:spcAft>
                      </a:pPr>
                      <a:r>
                        <a:rPr lang="es-ES" sz="1000" b="1" dirty="0">
                          <a:solidFill>
                            <a:schemeClr val="bg1"/>
                          </a:solidFill>
                          <a:latin typeface="Calibri"/>
                          <a:ea typeface="Times New Roman"/>
                          <a:cs typeface="Times New Roman"/>
                        </a:rPr>
                        <a:t>14to. Sueldo</a:t>
                      </a:r>
                      <a:endParaRPr lang="es-ES" sz="1000" dirty="0">
                        <a:solidFill>
                          <a:schemeClr val="bg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9EFF"/>
                    </a:solidFill>
                  </a:tcPr>
                </a:tc>
                <a:tc>
                  <a:txBody>
                    <a:bodyPr/>
                    <a:lstStyle/>
                    <a:p>
                      <a:pPr algn="ctr">
                        <a:lnSpc>
                          <a:spcPct val="115000"/>
                        </a:lnSpc>
                        <a:spcAft>
                          <a:spcPts val="0"/>
                        </a:spcAft>
                      </a:pPr>
                      <a:r>
                        <a:rPr lang="es-ES" sz="1000" b="1" dirty="0">
                          <a:solidFill>
                            <a:schemeClr val="bg1"/>
                          </a:solidFill>
                          <a:latin typeface="Calibri"/>
                          <a:ea typeface="Times New Roman"/>
                          <a:cs typeface="Times New Roman"/>
                        </a:rPr>
                        <a:t>Vacaciones</a:t>
                      </a:r>
                      <a:endParaRPr lang="es-ES" sz="1000" dirty="0">
                        <a:solidFill>
                          <a:schemeClr val="bg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9EFF"/>
                    </a:solidFill>
                  </a:tcPr>
                </a:tc>
                <a:tc>
                  <a:txBody>
                    <a:bodyPr/>
                    <a:lstStyle/>
                    <a:p>
                      <a:pPr algn="ctr">
                        <a:lnSpc>
                          <a:spcPct val="115000"/>
                        </a:lnSpc>
                        <a:spcAft>
                          <a:spcPts val="0"/>
                        </a:spcAft>
                      </a:pPr>
                      <a:r>
                        <a:rPr lang="es-ES" sz="1000" b="1" dirty="0">
                          <a:solidFill>
                            <a:schemeClr val="bg1"/>
                          </a:solidFill>
                          <a:latin typeface="Calibri"/>
                          <a:ea typeface="Times New Roman"/>
                          <a:cs typeface="Times New Roman"/>
                        </a:rPr>
                        <a:t>Fondos de reserva</a:t>
                      </a:r>
                      <a:endParaRPr lang="es-ES" sz="1000" dirty="0">
                        <a:solidFill>
                          <a:schemeClr val="bg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9EFF"/>
                    </a:solidFill>
                  </a:tcPr>
                </a:tc>
                <a:tc>
                  <a:txBody>
                    <a:bodyPr/>
                    <a:lstStyle/>
                    <a:p>
                      <a:pPr algn="ctr">
                        <a:lnSpc>
                          <a:spcPct val="115000"/>
                        </a:lnSpc>
                        <a:spcAft>
                          <a:spcPts val="0"/>
                        </a:spcAft>
                      </a:pPr>
                      <a:r>
                        <a:rPr lang="es-ES" sz="1000" b="1" dirty="0">
                          <a:solidFill>
                            <a:schemeClr val="bg1"/>
                          </a:solidFill>
                          <a:latin typeface="Calibri"/>
                          <a:ea typeface="Times New Roman"/>
                          <a:cs typeface="Times New Roman"/>
                        </a:rPr>
                        <a:t>Sueldo Total Anual</a:t>
                      </a:r>
                      <a:endParaRPr lang="es-ES" sz="1000" dirty="0">
                        <a:solidFill>
                          <a:schemeClr val="bg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9EFF"/>
                    </a:solidFill>
                  </a:tcPr>
                </a:tc>
              </a:tr>
              <a:tr h="380283">
                <a:tc>
                  <a:txBody>
                    <a:bodyPr/>
                    <a:lstStyle/>
                    <a:p>
                      <a:pPr algn="ctr">
                        <a:lnSpc>
                          <a:spcPct val="115000"/>
                        </a:lnSpc>
                        <a:spcAft>
                          <a:spcPts val="0"/>
                        </a:spcAft>
                      </a:pPr>
                      <a:r>
                        <a:rPr lang="es-ES" sz="1000" b="1" dirty="0">
                          <a:solidFill>
                            <a:schemeClr val="tx1"/>
                          </a:solidFill>
                          <a:latin typeface="+mn-lt"/>
                          <a:ea typeface="Times New Roman"/>
                          <a:cs typeface="Andalus" pitchFamily="18" charset="-78"/>
                        </a:rPr>
                        <a:t>1</a:t>
                      </a:r>
                      <a:endParaRPr lang="es-ES" sz="1000" dirty="0">
                        <a:solidFill>
                          <a:schemeClr val="tx1"/>
                        </a:solidFill>
                        <a:latin typeface="+mn-lt"/>
                        <a:ea typeface="Calibri"/>
                        <a:cs typeface="Andalus" pitchFamily="18" charset="-78"/>
                      </a:endParaRPr>
                    </a:p>
                  </a:txBody>
                  <a:tcPr marL="28239" marR="2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nSpc>
                          <a:spcPct val="115000"/>
                        </a:lnSpc>
                        <a:spcAft>
                          <a:spcPts val="0"/>
                        </a:spcAft>
                      </a:pPr>
                      <a:r>
                        <a:rPr lang="es-ES" sz="1000" b="1" dirty="0">
                          <a:solidFill>
                            <a:schemeClr val="tx1"/>
                          </a:solidFill>
                          <a:latin typeface="+mn-lt"/>
                          <a:ea typeface="Times New Roman"/>
                          <a:cs typeface="Andalus" pitchFamily="18" charset="-78"/>
                        </a:rPr>
                        <a:t>GERENTE GENERAL</a:t>
                      </a:r>
                      <a:endParaRPr lang="es-ES" sz="1000" dirty="0">
                        <a:solidFill>
                          <a:schemeClr val="tx1"/>
                        </a:solidFill>
                        <a:latin typeface="+mn-lt"/>
                        <a:ea typeface="Calibri"/>
                        <a:cs typeface="Andalus" pitchFamily="18" charset="-78"/>
                      </a:endParaRPr>
                    </a:p>
                  </a:txBody>
                  <a:tcPr marL="28239" marR="2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$ 800,00</a:t>
                      </a:r>
                      <a:endParaRPr lang="es-ES" sz="900" dirty="0">
                        <a:solidFill>
                          <a:schemeClr val="tx1"/>
                        </a:solidFill>
                        <a:latin typeface="Calibri"/>
                        <a:ea typeface="Calibri"/>
                        <a:cs typeface="Calibri"/>
                      </a:endParaRPr>
                    </a:p>
                  </a:txBody>
                  <a:tcPr marL="28239" marR="2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$ 800,00</a:t>
                      </a:r>
                      <a:endParaRPr lang="es-ES" sz="900" dirty="0">
                        <a:solidFill>
                          <a:schemeClr val="tx1"/>
                        </a:solidFill>
                        <a:latin typeface="Calibri"/>
                        <a:ea typeface="Calibri"/>
                        <a:cs typeface="Calibri"/>
                      </a:endParaRPr>
                    </a:p>
                  </a:txBody>
                  <a:tcPr marL="28239" marR="2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$ 90,64</a:t>
                      </a:r>
                      <a:endParaRPr lang="es-ES" sz="900">
                        <a:solidFill>
                          <a:schemeClr val="tx1"/>
                        </a:solidFill>
                        <a:latin typeface="Calibri"/>
                        <a:ea typeface="Calibri"/>
                        <a:cs typeface="Calibri"/>
                      </a:endParaRPr>
                    </a:p>
                  </a:txBody>
                  <a:tcPr marL="28239" marR="2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$ 9.600,00</a:t>
                      </a:r>
                      <a:endParaRPr lang="es-ES" sz="900">
                        <a:solidFill>
                          <a:schemeClr val="tx1"/>
                        </a:solidFill>
                        <a:latin typeface="Calibri"/>
                        <a:ea typeface="Calibri"/>
                        <a:cs typeface="Calibri"/>
                      </a:endParaRPr>
                    </a:p>
                  </a:txBody>
                  <a:tcPr marL="28239" marR="2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$ 800,00</a:t>
                      </a:r>
                      <a:endParaRPr lang="es-ES" sz="900" dirty="0">
                        <a:solidFill>
                          <a:schemeClr val="tx1"/>
                        </a:solidFill>
                        <a:latin typeface="Calibri"/>
                        <a:ea typeface="Calibri"/>
                        <a:cs typeface="Calibri"/>
                      </a:endParaRPr>
                    </a:p>
                  </a:txBody>
                  <a:tcPr marL="28239" marR="2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$ 240,00</a:t>
                      </a:r>
                      <a:endParaRPr lang="es-ES" sz="900">
                        <a:solidFill>
                          <a:schemeClr val="tx1"/>
                        </a:solidFill>
                        <a:latin typeface="Calibri"/>
                        <a:ea typeface="Calibri"/>
                        <a:cs typeface="Calibri"/>
                      </a:endParaRPr>
                    </a:p>
                  </a:txBody>
                  <a:tcPr marL="28239" marR="2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$ 400,00</a:t>
                      </a:r>
                      <a:endParaRPr lang="es-ES" sz="900">
                        <a:solidFill>
                          <a:schemeClr val="tx1"/>
                        </a:solidFill>
                        <a:latin typeface="Calibri"/>
                        <a:ea typeface="Calibri"/>
                        <a:cs typeface="Calibri"/>
                      </a:endParaRPr>
                    </a:p>
                  </a:txBody>
                  <a:tcPr marL="28239" marR="2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$ 800,00</a:t>
                      </a:r>
                      <a:endParaRPr lang="es-ES" sz="900">
                        <a:solidFill>
                          <a:schemeClr val="tx1"/>
                        </a:solidFill>
                        <a:latin typeface="Calibri"/>
                        <a:ea typeface="Calibri"/>
                        <a:cs typeface="Calibri"/>
                      </a:endParaRPr>
                    </a:p>
                  </a:txBody>
                  <a:tcPr marL="28239" marR="2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$ 11.040,00</a:t>
                      </a:r>
                      <a:endParaRPr lang="es-ES" sz="900" dirty="0">
                        <a:solidFill>
                          <a:schemeClr val="tx1"/>
                        </a:solidFill>
                        <a:latin typeface="Calibri"/>
                        <a:ea typeface="Calibri"/>
                        <a:cs typeface="Calibri"/>
                      </a:endParaRPr>
                    </a:p>
                  </a:txBody>
                  <a:tcPr marL="28239" marR="28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80283">
                <a:tc>
                  <a:txBody>
                    <a:bodyPr/>
                    <a:lstStyle/>
                    <a:p>
                      <a:pPr algn="ctr">
                        <a:lnSpc>
                          <a:spcPct val="115000"/>
                        </a:lnSpc>
                        <a:spcAft>
                          <a:spcPts val="0"/>
                        </a:spcAft>
                      </a:pPr>
                      <a:r>
                        <a:rPr lang="es-ES" sz="1000" b="1" dirty="0">
                          <a:solidFill>
                            <a:schemeClr val="tx1"/>
                          </a:solidFill>
                          <a:latin typeface="+mn-lt"/>
                          <a:ea typeface="Times New Roman"/>
                          <a:cs typeface="Andalus" pitchFamily="18" charset="-78"/>
                        </a:rPr>
                        <a:t>1</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nSpc>
                          <a:spcPct val="115000"/>
                        </a:lnSpc>
                        <a:spcAft>
                          <a:spcPts val="0"/>
                        </a:spcAft>
                      </a:pPr>
                      <a:r>
                        <a:rPr lang="es-ES" sz="1000" b="1" dirty="0">
                          <a:solidFill>
                            <a:schemeClr val="tx1"/>
                          </a:solidFill>
                          <a:latin typeface="+mn-lt"/>
                          <a:ea typeface="Times New Roman"/>
                          <a:cs typeface="Andalus" pitchFamily="18" charset="-78"/>
                        </a:rPr>
                        <a:t>GERENTE DE OPERACIONES</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$ 500,00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$ 500,00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$ 56,75</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$ 6.000,00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$ 500,00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$ 240,00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$ 250,00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$ 500,00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$ 6.990,00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80283">
                <a:tc>
                  <a:txBody>
                    <a:bodyPr/>
                    <a:lstStyle/>
                    <a:p>
                      <a:pPr algn="ctr">
                        <a:lnSpc>
                          <a:spcPct val="115000"/>
                        </a:lnSpc>
                        <a:spcAft>
                          <a:spcPts val="0"/>
                        </a:spcAft>
                      </a:pPr>
                      <a:r>
                        <a:rPr lang="es-ES" sz="1000" b="1" dirty="0">
                          <a:solidFill>
                            <a:schemeClr val="tx1"/>
                          </a:solidFill>
                          <a:latin typeface="+mn-lt"/>
                          <a:ea typeface="Times New Roman"/>
                          <a:cs typeface="Andalus" pitchFamily="18" charset="-78"/>
                        </a:rPr>
                        <a:t>1</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nSpc>
                          <a:spcPct val="115000"/>
                        </a:lnSpc>
                        <a:spcAft>
                          <a:spcPts val="0"/>
                        </a:spcAft>
                      </a:pPr>
                      <a:r>
                        <a:rPr lang="es-ES" sz="1000" b="1" dirty="0">
                          <a:solidFill>
                            <a:schemeClr val="tx1"/>
                          </a:solidFill>
                          <a:latin typeface="+mn-lt"/>
                          <a:ea typeface="Times New Roman"/>
                          <a:cs typeface="Andalus" pitchFamily="18" charset="-78"/>
                        </a:rPr>
                        <a:t>BODEGUERO</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$ 240,00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$ 240,00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$ 27,24</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$ 2.880,00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$ 240,00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$ 240,00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$ 120,00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$ 240,00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$ 3.480,00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80283">
                <a:tc>
                  <a:txBody>
                    <a:bodyPr/>
                    <a:lstStyle/>
                    <a:p>
                      <a:pPr algn="ctr">
                        <a:lnSpc>
                          <a:spcPct val="115000"/>
                        </a:lnSpc>
                        <a:spcAft>
                          <a:spcPts val="0"/>
                        </a:spcAft>
                      </a:pPr>
                      <a:r>
                        <a:rPr lang="es-ES" sz="1000" b="1" dirty="0">
                          <a:solidFill>
                            <a:schemeClr val="tx1"/>
                          </a:solidFill>
                          <a:latin typeface="+mn-lt"/>
                          <a:ea typeface="Times New Roman"/>
                          <a:cs typeface="Andalus" pitchFamily="18" charset="-78"/>
                        </a:rPr>
                        <a:t>4</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nSpc>
                          <a:spcPct val="115000"/>
                        </a:lnSpc>
                        <a:spcAft>
                          <a:spcPts val="0"/>
                        </a:spcAft>
                      </a:pPr>
                      <a:r>
                        <a:rPr lang="es-ES" sz="1000" b="1" dirty="0">
                          <a:solidFill>
                            <a:schemeClr val="tx1"/>
                          </a:solidFill>
                          <a:latin typeface="+mn-lt"/>
                          <a:ea typeface="Times New Roman"/>
                          <a:cs typeface="Andalus" pitchFamily="18" charset="-78"/>
                        </a:rPr>
                        <a:t>AUXILIAR</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$ 300,00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$ 1.200,00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$ 136,20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$ 14.400,00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$ 1.200,00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$ 240,00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$ 600,00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$ 1.200,00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$ 16.440,00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80283">
                <a:tc>
                  <a:txBody>
                    <a:bodyPr/>
                    <a:lstStyle/>
                    <a:p>
                      <a:pPr algn="ctr">
                        <a:lnSpc>
                          <a:spcPct val="115000"/>
                        </a:lnSpc>
                        <a:spcAft>
                          <a:spcPts val="0"/>
                        </a:spcAft>
                      </a:pPr>
                      <a:r>
                        <a:rPr lang="es-ES" sz="1000" b="1" dirty="0">
                          <a:solidFill>
                            <a:schemeClr val="tx1"/>
                          </a:solidFill>
                          <a:latin typeface="+mn-lt"/>
                          <a:ea typeface="Times New Roman"/>
                          <a:cs typeface="Andalus" pitchFamily="18" charset="-78"/>
                        </a:rPr>
                        <a:t>1</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nSpc>
                          <a:spcPct val="115000"/>
                        </a:lnSpc>
                        <a:spcAft>
                          <a:spcPts val="0"/>
                        </a:spcAft>
                      </a:pPr>
                      <a:r>
                        <a:rPr lang="es-ES" sz="1000" b="1" dirty="0">
                          <a:solidFill>
                            <a:schemeClr val="tx1"/>
                          </a:solidFill>
                          <a:latin typeface="+mn-lt"/>
                          <a:ea typeface="Times New Roman"/>
                          <a:cs typeface="Andalus" pitchFamily="18" charset="-78"/>
                        </a:rPr>
                        <a:t>ASISTENTE ADMINISTRATIVA/CONTABLE</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$ 320,00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$ 320,00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$ 36,32</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$ 3.840,00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$ 320,00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$ 240,00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$ 160,00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$ 320,00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$ 4.560,00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80283">
                <a:tc>
                  <a:txBody>
                    <a:bodyPr/>
                    <a:lstStyle/>
                    <a:p>
                      <a:pPr algn="ctr">
                        <a:lnSpc>
                          <a:spcPct val="115000"/>
                        </a:lnSpc>
                        <a:spcAft>
                          <a:spcPts val="0"/>
                        </a:spcAft>
                      </a:pPr>
                      <a:r>
                        <a:rPr lang="es-ES" sz="1000" b="1" dirty="0">
                          <a:solidFill>
                            <a:schemeClr val="tx1"/>
                          </a:solidFill>
                          <a:latin typeface="+mn-lt"/>
                          <a:ea typeface="Times New Roman"/>
                          <a:cs typeface="Andalus" pitchFamily="18" charset="-78"/>
                        </a:rPr>
                        <a:t>1</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nSpc>
                          <a:spcPct val="115000"/>
                        </a:lnSpc>
                        <a:spcAft>
                          <a:spcPts val="0"/>
                        </a:spcAft>
                      </a:pPr>
                      <a:r>
                        <a:rPr lang="es-ES" sz="1000" b="1" dirty="0">
                          <a:solidFill>
                            <a:schemeClr val="tx1"/>
                          </a:solidFill>
                          <a:latin typeface="+mn-lt"/>
                          <a:ea typeface="Times New Roman"/>
                          <a:cs typeface="Andalus" pitchFamily="18" charset="-78"/>
                        </a:rPr>
                        <a:t>CAJERA GENERAL/VTAS. INTERNAS</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$ 320,00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$ 320,00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$ 36,32</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$ 3.840,00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$ 320,00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$ 240,00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$ 160,00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$ 320,00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$ 4.560,00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80283">
                <a:tc>
                  <a:txBody>
                    <a:bodyPr/>
                    <a:lstStyle/>
                    <a:p>
                      <a:pPr algn="ctr">
                        <a:lnSpc>
                          <a:spcPct val="115000"/>
                        </a:lnSpc>
                        <a:spcAft>
                          <a:spcPts val="0"/>
                        </a:spcAft>
                      </a:pPr>
                      <a:r>
                        <a:rPr lang="es-ES" sz="1000" b="1" dirty="0">
                          <a:solidFill>
                            <a:schemeClr val="tx1"/>
                          </a:solidFill>
                          <a:latin typeface="+mn-lt"/>
                          <a:ea typeface="Times New Roman"/>
                          <a:cs typeface="Andalus" pitchFamily="18" charset="-78"/>
                        </a:rPr>
                        <a:t>1</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nSpc>
                          <a:spcPct val="115000"/>
                        </a:lnSpc>
                        <a:spcAft>
                          <a:spcPts val="0"/>
                        </a:spcAft>
                      </a:pPr>
                      <a:r>
                        <a:rPr lang="es-ES" sz="1000" b="1" dirty="0">
                          <a:solidFill>
                            <a:schemeClr val="tx1"/>
                          </a:solidFill>
                          <a:latin typeface="+mn-lt"/>
                          <a:ea typeface="Times New Roman"/>
                          <a:cs typeface="Andalus" pitchFamily="18" charset="-78"/>
                        </a:rPr>
                        <a:t>CONSERJE/LIMPIEZA</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$ 240,00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$ 240,00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$ 27,24</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$ 2.880,00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$ 240,00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a:solidFill>
                            <a:schemeClr val="tx1"/>
                          </a:solidFill>
                          <a:latin typeface="Arial"/>
                          <a:ea typeface="Times New Roman"/>
                          <a:cs typeface="Calibri"/>
                        </a:rPr>
                        <a:t>$ 240,00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$ 120,00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$ 240,00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dirty="0">
                          <a:solidFill>
                            <a:schemeClr val="tx1"/>
                          </a:solidFill>
                          <a:latin typeface="Arial"/>
                          <a:ea typeface="Times New Roman"/>
                          <a:cs typeface="Calibri"/>
                        </a:rPr>
                        <a:t>$ 3.480,00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98674">
                <a:tc>
                  <a:txBody>
                    <a:bodyPr/>
                    <a:lstStyle/>
                    <a:p>
                      <a:pPr algn="ctr">
                        <a:lnSpc>
                          <a:spcPct val="115000"/>
                        </a:lnSpc>
                        <a:spcAft>
                          <a:spcPts val="0"/>
                        </a:spcAft>
                      </a:pPr>
                      <a:r>
                        <a:rPr lang="es-ES" sz="1000" b="1" dirty="0">
                          <a:solidFill>
                            <a:schemeClr val="tx1"/>
                          </a:solidFill>
                          <a:latin typeface="+mn-lt"/>
                          <a:ea typeface="Times New Roman"/>
                          <a:cs typeface="Andalus" pitchFamily="18" charset="-78"/>
                        </a:rPr>
                        <a:t>10</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nSpc>
                          <a:spcPct val="115000"/>
                        </a:lnSpc>
                        <a:spcAft>
                          <a:spcPts val="0"/>
                        </a:spcAft>
                      </a:pPr>
                      <a:r>
                        <a:rPr lang="es-ES" sz="1000" b="1" dirty="0">
                          <a:solidFill>
                            <a:schemeClr val="tx1"/>
                          </a:solidFill>
                          <a:latin typeface="+mn-lt"/>
                          <a:ea typeface="Times New Roman"/>
                          <a:cs typeface="Andalus" pitchFamily="18" charset="-78"/>
                        </a:rPr>
                        <a:t>TOTAL</a:t>
                      </a:r>
                      <a:endParaRPr lang="es-ES" sz="1000" dirty="0">
                        <a:solidFill>
                          <a:schemeClr val="tx1"/>
                        </a:solidFill>
                        <a:latin typeface="+mn-lt"/>
                        <a:ea typeface="Calibri"/>
                        <a:cs typeface="Andalus" pitchFamily="18" charset="-78"/>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b="1">
                          <a:solidFill>
                            <a:schemeClr val="tx1"/>
                          </a:solidFill>
                          <a:latin typeface="Arial"/>
                          <a:ea typeface="Times New Roman"/>
                          <a:cs typeface="Calibri"/>
                        </a:rPr>
                        <a:t>$ 2.720,00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b="1">
                          <a:solidFill>
                            <a:schemeClr val="tx1"/>
                          </a:solidFill>
                          <a:latin typeface="Arial"/>
                          <a:ea typeface="Times New Roman"/>
                          <a:cs typeface="Calibri"/>
                        </a:rPr>
                        <a:t>$ 3.620,00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b="1">
                          <a:solidFill>
                            <a:schemeClr val="tx1"/>
                          </a:solidFill>
                          <a:latin typeface="Arial"/>
                          <a:ea typeface="Times New Roman"/>
                          <a:cs typeface="Calibri"/>
                        </a:rPr>
                        <a:t>$ 410,71</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b="1" dirty="0">
                          <a:solidFill>
                            <a:schemeClr val="tx1"/>
                          </a:solidFill>
                          <a:latin typeface="Arial"/>
                          <a:ea typeface="Times New Roman"/>
                          <a:cs typeface="Calibri"/>
                        </a:rPr>
                        <a:t>$ 43.440,00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b="1" dirty="0">
                          <a:solidFill>
                            <a:schemeClr val="tx1"/>
                          </a:solidFill>
                          <a:latin typeface="Arial"/>
                          <a:ea typeface="Times New Roman"/>
                          <a:cs typeface="Calibri"/>
                        </a:rPr>
                        <a:t>$ 3.620,00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b="1">
                          <a:solidFill>
                            <a:schemeClr val="tx1"/>
                          </a:solidFill>
                          <a:latin typeface="Arial"/>
                          <a:ea typeface="Times New Roman"/>
                          <a:cs typeface="Calibri"/>
                        </a:rPr>
                        <a:t>$ 1.680,00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b="1">
                          <a:solidFill>
                            <a:schemeClr val="tx1"/>
                          </a:solidFill>
                          <a:latin typeface="Arial"/>
                          <a:ea typeface="Times New Roman"/>
                          <a:cs typeface="Calibri"/>
                        </a:rPr>
                        <a:t>$ 1.810,00</a:t>
                      </a:r>
                      <a:endParaRPr lang="es-ES" sz="90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b="1" dirty="0">
                          <a:solidFill>
                            <a:schemeClr val="tx1"/>
                          </a:solidFill>
                          <a:latin typeface="Arial"/>
                          <a:ea typeface="Times New Roman"/>
                          <a:cs typeface="Calibri"/>
                        </a:rPr>
                        <a:t>$ 3.620,00</a:t>
                      </a:r>
                      <a:endParaRPr lang="es-ES" sz="900" dirty="0">
                        <a:solidFill>
                          <a:schemeClr val="tx1"/>
                        </a:solidFill>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900" b="1" dirty="0">
                          <a:solidFill>
                            <a:schemeClr val="tx1"/>
                          </a:solidFill>
                          <a:effectLst>
                            <a:outerShdw blurRad="38100" dist="38100" dir="2700000" algn="tl">
                              <a:srgbClr val="000000">
                                <a:alpha val="43137"/>
                              </a:srgbClr>
                            </a:outerShdw>
                          </a:effectLst>
                          <a:latin typeface="Arial"/>
                          <a:ea typeface="Times New Roman"/>
                          <a:cs typeface="Calibri"/>
                        </a:rPr>
                        <a:t>$ 50.550,00</a:t>
                      </a:r>
                      <a:endParaRPr lang="es-ES" sz="900" dirty="0">
                        <a:solidFill>
                          <a:schemeClr val="tx1"/>
                        </a:solidFill>
                        <a:effectLst>
                          <a:outerShdw blurRad="38100" dist="38100" dir="2700000" algn="tl">
                            <a:srgbClr val="000000">
                              <a:alpha val="43137"/>
                            </a:srgbClr>
                          </a:outerShdw>
                        </a:effectLst>
                        <a:latin typeface="Calibri"/>
                        <a:ea typeface="Calibri"/>
                        <a:cs typeface="Calibri"/>
                      </a:endParaRPr>
                    </a:p>
                  </a:txBody>
                  <a:tcPr marL="28239" marR="2823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672646"/>
            <a:ext cx="8229600" cy="1399032"/>
          </a:xfrm>
        </p:spPr>
        <p:txBody>
          <a:bodyPr/>
          <a:lstStyle/>
          <a:p>
            <a:pPr marL="484632" indent="0" algn="ctr" eaLnBrk="1" fontAlgn="auto" hangingPunct="1">
              <a:spcAft>
                <a:spcPts val="0"/>
              </a:spcAft>
              <a:defRPr/>
            </a:pPr>
            <a:r>
              <a:rPr lang="es-EC" sz="4000" b="1" dirty="0" smtClean="0">
                <a:solidFill>
                  <a:schemeClr val="accent1">
                    <a:tint val="83000"/>
                    <a:satMod val="150000"/>
                  </a:schemeClr>
                </a:solidFill>
                <a:latin typeface="Maiandra GD" pitchFamily="34" charset="0"/>
              </a:rPr>
              <a:t>ANTECEDENTES</a:t>
            </a:r>
            <a:endParaRPr lang="es-EC" sz="4000" dirty="0">
              <a:solidFill>
                <a:schemeClr val="accent1">
                  <a:tint val="83000"/>
                  <a:satMod val="150000"/>
                </a:schemeClr>
              </a:solidFill>
              <a:latin typeface="Maiandra GD" pitchFamily="34" charset="0"/>
            </a:endParaRPr>
          </a:p>
        </p:txBody>
      </p:sp>
      <p:sp>
        <p:nvSpPr>
          <p:cNvPr id="19459" name="2 Marcador de contenido"/>
          <p:cNvSpPr>
            <a:spLocks noGrp="1"/>
          </p:cNvSpPr>
          <p:nvPr>
            <p:ph idx="1"/>
          </p:nvPr>
        </p:nvSpPr>
        <p:spPr>
          <a:xfrm>
            <a:off x="457200" y="2311400"/>
            <a:ext cx="8229600" cy="3403600"/>
          </a:xfrm>
        </p:spPr>
        <p:txBody>
          <a:bodyPr/>
          <a:lstStyle/>
          <a:p>
            <a:pPr algn="just" eaLnBrk="1" hangingPunct="1">
              <a:buFont typeface="Wingdings 2" pitchFamily="18" charset="2"/>
              <a:buNone/>
            </a:pPr>
            <a:r>
              <a:rPr lang="es-EC" sz="2400" smtClean="0">
                <a:latin typeface="Andalus"/>
                <a:ea typeface="Andalus"/>
                <a:cs typeface="Andalus"/>
              </a:rPr>
              <a:t>	En este cantón la industria automotriz no se encuentra explotada en su totalidad</a:t>
            </a:r>
          </a:p>
          <a:p>
            <a:pPr algn="just" eaLnBrk="1" hangingPunct="1">
              <a:buFont typeface="Wingdings 2" pitchFamily="18" charset="2"/>
              <a:buNone/>
            </a:pPr>
            <a:r>
              <a:rPr lang="es-EC" sz="2400" smtClean="0">
                <a:latin typeface="Andalus"/>
                <a:ea typeface="Andalus"/>
                <a:cs typeface="Andalus"/>
              </a:rPr>
              <a:t>	</a:t>
            </a:r>
          </a:p>
          <a:p>
            <a:pPr algn="just" eaLnBrk="1" hangingPunct="1">
              <a:buFont typeface="Wingdings 2" pitchFamily="18" charset="2"/>
              <a:buNone/>
            </a:pPr>
            <a:r>
              <a:rPr lang="es-EC" sz="2400" smtClean="0">
                <a:latin typeface="Andalus"/>
                <a:ea typeface="Andalus"/>
                <a:cs typeface="Andalus"/>
              </a:rPr>
              <a:t>	La competencia brinda servicios con las maquinarias obsoletas , y ha ejercido cierto monopolio por ser la única empresa reconocida.</a:t>
            </a:r>
          </a:p>
          <a:p>
            <a:pPr eaLnBrk="1" hangingPunct="1"/>
            <a:endParaRPr lang="es-EC" smtClean="0"/>
          </a:p>
          <a:p>
            <a:pPr eaLnBrk="1" hangingPunct="1"/>
            <a:endParaRPr lang="es-EC"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98" y="2672910"/>
            <a:ext cx="2143140" cy="1399032"/>
          </a:xfrm>
        </p:spPr>
        <p:txBody>
          <a:bodyPr/>
          <a:lstStyle/>
          <a:p>
            <a:pPr marL="484632" indent="0" eaLnBrk="1" fontAlgn="auto" hangingPunct="1">
              <a:spcAft>
                <a:spcPts val="0"/>
              </a:spcAft>
              <a:defRPr/>
            </a:pPr>
            <a:r>
              <a:rPr lang="es-ES" sz="4000" b="1" dirty="0" smtClean="0">
                <a:solidFill>
                  <a:schemeClr val="accent1">
                    <a:tint val="83000"/>
                    <a:satMod val="150000"/>
                  </a:schemeClr>
                </a:solidFill>
                <a:latin typeface="Maiandra GD" pitchFamily="34" charset="0"/>
              </a:rPr>
              <a:t>FODA</a:t>
            </a:r>
            <a:endParaRPr lang="es-ES" sz="4000" b="1" dirty="0">
              <a:solidFill>
                <a:schemeClr val="accent1">
                  <a:tint val="83000"/>
                  <a:satMod val="150000"/>
                </a:schemeClr>
              </a:solidFill>
              <a:latin typeface="Maiandra GD" pitchFamily="34" charset="0"/>
            </a:endParaRPr>
          </a:p>
        </p:txBody>
      </p:sp>
      <p:graphicFrame>
        <p:nvGraphicFramePr>
          <p:cNvPr id="4" name="3 Tabla"/>
          <p:cNvGraphicFramePr>
            <a:graphicFrameLocks noGrp="1"/>
          </p:cNvGraphicFramePr>
          <p:nvPr/>
        </p:nvGraphicFramePr>
        <p:xfrm>
          <a:off x="1714500" y="214313"/>
          <a:ext cx="7358063" cy="6500812"/>
        </p:xfrm>
        <a:graphic>
          <a:graphicData uri="http://schemas.openxmlformats.org/drawingml/2006/table">
            <a:tbl>
              <a:tblPr/>
              <a:tblGrid>
                <a:gridCol w="3679057"/>
                <a:gridCol w="3679057"/>
              </a:tblGrid>
              <a:tr h="249964">
                <a:tc>
                  <a:txBody>
                    <a:bodyPr/>
                    <a:lstStyle/>
                    <a:p>
                      <a:pPr algn="ctr" fontAlgn="b"/>
                      <a:r>
                        <a:rPr lang="es-EC" sz="1200" b="1" i="0" u="none" strike="noStrike" dirty="0">
                          <a:solidFill>
                            <a:schemeClr val="tx1"/>
                          </a:solidFill>
                          <a:latin typeface="+mn-lt"/>
                        </a:rPr>
                        <a:t>FORTALEZAS</a:t>
                      </a:r>
                    </a:p>
                  </a:txBody>
                  <a:tcPr marL="5404" marR="5404" marT="5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200" b="1" i="0" u="none" strike="noStrike" dirty="0">
                          <a:solidFill>
                            <a:schemeClr val="tx1"/>
                          </a:solidFill>
                          <a:latin typeface="+mn-lt"/>
                        </a:rPr>
                        <a:t>OPORTUNIDADES</a:t>
                      </a:r>
                    </a:p>
                  </a:txBody>
                  <a:tcPr marL="5404" marR="5404" marT="5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411094">
                <a:tc>
                  <a:txBody>
                    <a:bodyPr/>
                    <a:lstStyle/>
                    <a:p>
                      <a:pPr algn="l" fontAlgn="ctr"/>
                      <a:r>
                        <a:rPr lang="es-EC" sz="1200" b="0" i="0" u="none" strike="noStrike" dirty="0">
                          <a:solidFill>
                            <a:schemeClr val="tx1"/>
                          </a:solidFill>
                          <a:latin typeface="+mn-lt"/>
                        </a:rPr>
                        <a:t>1.  Las instalaciones constan con maquinaria moderna y análisis computarizado, lo que resulta una ventaja comparativa en el mercado automotriz.</a:t>
                      </a:r>
                    </a:p>
                  </a:txBody>
                  <a:tcPr marL="5404" marR="5404" marT="5404"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C" sz="1200" b="0" i="0" u="none" strike="noStrike">
                          <a:solidFill>
                            <a:schemeClr val="tx1"/>
                          </a:solidFill>
                          <a:latin typeface="+mn-lt"/>
                        </a:rPr>
                        <a:t>1.  Existe una gran oportunidad de ingresar a este mercado debido a que el único Tecnicentro que hay en Daule no se abastece para toda la demanda ni mucho menos atiende al mercado de las unidades de transporte que es donde se focaliza este proyecto.</a:t>
                      </a:r>
                    </a:p>
                  </a:txBody>
                  <a:tcPr marL="5404" marR="5404" marT="54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187115">
                <a:tc>
                  <a:txBody>
                    <a:bodyPr/>
                    <a:lstStyle/>
                    <a:p>
                      <a:pPr algn="l" fontAlgn="b"/>
                      <a:r>
                        <a:rPr lang="es-EC" sz="1200" b="0" i="0" u="none" strike="noStrike">
                          <a:solidFill>
                            <a:schemeClr val="tx1"/>
                          </a:solidFill>
                          <a:latin typeface="+mn-lt"/>
                        </a:rPr>
                        <a:t>2.  Ser los Pioneros en el Cantón Daule en brindar el servicio de utilizar el nitrógeno para el inflado de las llantas, siendo este un gas que lleva consigo varios beneficios para quien lo utiliza a diferencia de el oxigeno.</a:t>
                      </a:r>
                    </a:p>
                  </a:txBody>
                  <a:tcPr marL="5404" marR="5404" marT="5404"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chemeClr val="tx1"/>
                          </a:solidFill>
                          <a:latin typeface="+mn-lt"/>
                        </a:rPr>
                        <a:t>2.  Establecer la confianza y fidelidad del cliente al brindar un excelente servicio y al ser los pioneros del mismo.</a:t>
                      </a:r>
                    </a:p>
                  </a:txBody>
                  <a:tcPr marL="5404" marR="5404" marT="5404"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49964">
                <a:tc>
                  <a:txBody>
                    <a:bodyPr/>
                    <a:lstStyle/>
                    <a:p>
                      <a:pPr algn="ctr" fontAlgn="b"/>
                      <a:r>
                        <a:rPr lang="es-EC" sz="1200" b="1" i="0" u="none" strike="noStrike" dirty="0">
                          <a:solidFill>
                            <a:schemeClr val="tx1"/>
                          </a:solidFill>
                          <a:latin typeface="+mn-lt"/>
                        </a:rPr>
                        <a:t>DEBILIDADES</a:t>
                      </a:r>
                    </a:p>
                  </a:txBody>
                  <a:tcPr marL="5404" marR="5404" marT="5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200" b="1" i="0" u="none" strike="noStrike" dirty="0">
                          <a:solidFill>
                            <a:schemeClr val="tx1"/>
                          </a:solidFill>
                          <a:latin typeface="+mn-lt"/>
                        </a:rPr>
                        <a:t>AMENAZAS</a:t>
                      </a:r>
                    </a:p>
                  </a:txBody>
                  <a:tcPr marL="5404" marR="5404" marT="54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862614">
                <a:tc>
                  <a:txBody>
                    <a:bodyPr/>
                    <a:lstStyle/>
                    <a:p>
                      <a:pPr algn="l" fontAlgn="ctr"/>
                      <a:r>
                        <a:rPr lang="es-EC" sz="1200" b="0" i="0" u="none" strike="noStrike" dirty="0">
                          <a:solidFill>
                            <a:schemeClr val="tx1"/>
                          </a:solidFill>
                          <a:latin typeface="+mn-lt"/>
                        </a:rPr>
                        <a:t>1.  </a:t>
                      </a:r>
                      <a:r>
                        <a:rPr lang="es-EC" sz="1200" b="0" i="0" u="none" strike="noStrike" dirty="0" err="1">
                          <a:solidFill>
                            <a:schemeClr val="tx1"/>
                          </a:solidFill>
                          <a:latin typeface="+mn-lt"/>
                        </a:rPr>
                        <a:t>Tecni</a:t>
                      </a:r>
                      <a:r>
                        <a:rPr lang="es-EC" sz="1200" b="0" i="0" u="none" strike="noStrike" dirty="0">
                          <a:solidFill>
                            <a:schemeClr val="tx1"/>
                          </a:solidFill>
                          <a:latin typeface="+mn-lt"/>
                        </a:rPr>
                        <a:t>-Tire es una nueva marca que está ingresando al mercado.</a:t>
                      </a:r>
                    </a:p>
                  </a:txBody>
                  <a:tcPr marL="5404" marR="5404" marT="5404"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s-EC" sz="1200" b="0" i="0" u="none" strike="noStrike" dirty="0">
                          <a:solidFill>
                            <a:schemeClr val="tx1"/>
                          </a:solidFill>
                          <a:latin typeface="+mn-lt"/>
                        </a:rPr>
                        <a:t>1.  La principal amenaza son los servicios sustitutos al nuestro como son las vulcanizadoras  y demás estaciones de servicio ya que Daule si cuenta con establecimientos de esta índole que aunque no cuenten con las maquinarias y el personal adecuado no garantizando su trabajo, los clientes acuden a estos lugares por decisiones que pasan por precios y tiempo.</a:t>
                      </a:r>
                    </a:p>
                  </a:txBody>
                  <a:tcPr marL="5404" marR="5404" marT="5404"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540106">
                <a:tc>
                  <a:txBody>
                    <a:bodyPr/>
                    <a:lstStyle/>
                    <a:p>
                      <a:pPr algn="l" fontAlgn="ctr"/>
                      <a:r>
                        <a:rPr lang="es-EC" sz="1200" b="0" i="0" u="none" strike="noStrike">
                          <a:solidFill>
                            <a:schemeClr val="tx1"/>
                          </a:solidFill>
                          <a:latin typeface="+mn-lt"/>
                        </a:rPr>
                        <a:t>2.  Gran inversión inicial por la calidad de sus maquinarias por lo que se tratará de recuperarla en un mediano plazo.</a:t>
                      </a:r>
                    </a:p>
                  </a:txBody>
                  <a:tcPr marL="5404" marR="5404" marT="540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1200" b="0" i="0" u="none" strike="noStrike" dirty="0">
                          <a:solidFill>
                            <a:schemeClr val="tx1"/>
                          </a:solidFill>
                          <a:latin typeface="+mn-lt"/>
                        </a:rPr>
                        <a:t>2.  En cuanto a uno de los servicios que se ofrecerá, el mercado tiene posicionado el oxigeno como único gas para inflar neumáticos, lo que induce a realizar una campaña informativa de sus beneficios con relación a este servicio. </a:t>
                      </a:r>
                    </a:p>
                  </a:txBody>
                  <a:tcPr marL="5404" marR="5404" marT="5404" marB="0" anchor="b">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7242" y="2214554"/>
            <a:ext cx="8229600" cy="1143000"/>
          </a:xfrm>
        </p:spPr>
        <p:txBody>
          <a:bodyPr/>
          <a:lstStyle/>
          <a:p>
            <a:pPr marL="484632" indent="0" algn="ctr" eaLnBrk="1" fontAlgn="auto" hangingPunct="1">
              <a:spcAft>
                <a:spcPts val="0"/>
              </a:spcAft>
              <a:defRPr/>
            </a:pPr>
            <a:r>
              <a:rPr lang="es-ES" sz="4800" b="1" dirty="0" smtClean="0">
                <a:solidFill>
                  <a:schemeClr val="accent1">
                    <a:tint val="83000"/>
                    <a:satMod val="150000"/>
                  </a:schemeClr>
                </a:solidFill>
                <a:latin typeface="Maiandra GD" pitchFamily="34" charset="0"/>
              </a:rPr>
              <a:t>ESTUDIO TÉCNICO</a:t>
            </a:r>
            <a:endParaRPr lang="es-ES" sz="4800" b="1" dirty="0">
              <a:solidFill>
                <a:schemeClr val="accent1">
                  <a:tint val="83000"/>
                  <a:satMod val="150000"/>
                </a:schemeClr>
              </a:solidFill>
              <a:latin typeface="Maiandra GD" pitchFamily="34" charset="0"/>
            </a:endParaRPr>
          </a:p>
        </p:txBody>
      </p:sp>
      <p:pic>
        <p:nvPicPr>
          <p:cNvPr id="7170" name="Picture 2" descr="http://t1.gstatic.com/images?q=tbn:4zVlmdZvppr3WM:http://images03.olx.cl/ui/2/24/29/18521529_1.jpg">
            <a:hlinkClick r:id="rId2"/>
          </p:cNvPr>
          <p:cNvPicPr>
            <a:picLocks noChangeAspect="1" noChangeArrowheads="1"/>
          </p:cNvPicPr>
          <p:nvPr/>
        </p:nvPicPr>
        <p:blipFill>
          <a:blip r:embed="rId3"/>
          <a:srcRect/>
          <a:stretch>
            <a:fillRect/>
          </a:stretch>
        </p:blipFill>
        <p:spPr bwMode="auto">
          <a:xfrm>
            <a:off x="3714744" y="3571876"/>
            <a:ext cx="2152655" cy="16144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62"/>
            <a:ext cx="8229600" cy="1095046"/>
          </a:xfrm>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PROCESO DEL SERVICIO</a:t>
            </a:r>
            <a:endParaRPr lang="es-ES" sz="4000" b="1" dirty="0">
              <a:solidFill>
                <a:schemeClr val="accent1">
                  <a:tint val="83000"/>
                  <a:satMod val="150000"/>
                </a:schemeClr>
              </a:solidFill>
              <a:latin typeface="Maiandra GD" pitchFamily="34" charset="0"/>
            </a:endParaRPr>
          </a:p>
        </p:txBody>
      </p:sp>
      <p:grpSp>
        <p:nvGrpSpPr>
          <p:cNvPr id="58371" name="Group 2"/>
          <p:cNvGrpSpPr>
            <a:grpSpLocks/>
          </p:cNvGrpSpPr>
          <p:nvPr/>
        </p:nvGrpSpPr>
        <p:grpSpPr bwMode="auto">
          <a:xfrm>
            <a:off x="2643188" y="857250"/>
            <a:ext cx="3857625" cy="5857875"/>
            <a:chOff x="4958" y="3767"/>
            <a:chExt cx="4806" cy="7854"/>
          </a:xfrm>
        </p:grpSpPr>
        <p:sp>
          <p:nvSpPr>
            <p:cNvPr id="17411" name="AutoShape 3"/>
            <p:cNvSpPr>
              <a:spLocks noChangeArrowheads="1"/>
            </p:cNvSpPr>
            <p:nvPr/>
          </p:nvSpPr>
          <p:spPr bwMode="auto">
            <a:xfrm>
              <a:off x="4958" y="3767"/>
              <a:ext cx="2023" cy="1824"/>
            </a:xfrm>
            <a:prstGeom prst="diamond">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p>
              <a:pPr algn="ctr">
                <a:defRPr/>
              </a:pPr>
              <a:endParaRPr lang="es-ES" sz="1300" dirty="0">
                <a:solidFill>
                  <a:schemeClr val="bg1"/>
                </a:solidFill>
                <a:latin typeface="Times New Roman" pitchFamily="18" charset="0"/>
              </a:endParaRPr>
            </a:p>
            <a:p>
              <a:pPr algn="ctr">
                <a:defRPr/>
              </a:pPr>
              <a:r>
                <a:rPr lang="es-ES" sz="1300" dirty="0">
                  <a:solidFill>
                    <a:schemeClr val="bg1"/>
                  </a:solidFill>
                  <a:latin typeface="Calibri" pitchFamily="34" charset="0"/>
                </a:rPr>
                <a:t>Ventas</a:t>
              </a:r>
            </a:p>
            <a:p>
              <a:pPr>
                <a:defRPr/>
              </a:pPr>
              <a:endParaRPr lang="es-ES" sz="1300" dirty="0">
                <a:solidFill>
                  <a:schemeClr val="bg1"/>
                </a:solidFill>
              </a:endParaRPr>
            </a:p>
          </p:txBody>
        </p:sp>
        <p:sp>
          <p:nvSpPr>
            <p:cNvPr id="17412" name="AutoShape 4"/>
            <p:cNvSpPr>
              <a:spLocks noChangeArrowheads="1"/>
            </p:cNvSpPr>
            <p:nvPr/>
          </p:nvSpPr>
          <p:spPr bwMode="auto">
            <a:xfrm>
              <a:off x="5116" y="6187"/>
              <a:ext cx="1709" cy="1615"/>
            </a:xfrm>
            <a:prstGeom prst="flowChartConnector">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a:lstStyle/>
            <a:p>
              <a:pPr algn="ctr">
                <a:spcAft>
                  <a:spcPts val="1000"/>
                </a:spcAft>
                <a:defRPr/>
              </a:pPr>
              <a:r>
                <a:rPr lang="es-ES" sz="1300">
                  <a:solidFill>
                    <a:schemeClr val="bg1"/>
                  </a:solidFill>
                  <a:latin typeface="Calibri" pitchFamily="34" charset="0"/>
                </a:rPr>
                <a:t>Enllantaje e inflado</a:t>
              </a:r>
              <a:endParaRPr lang="es-ES" sz="1300">
                <a:solidFill>
                  <a:schemeClr val="bg1"/>
                </a:solidFill>
              </a:endParaRPr>
            </a:p>
          </p:txBody>
        </p:sp>
        <p:sp>
          <p:nvSpPr>
            <p:cNvPr id="17413" name="AutoShape 5"/>
            <p:cNvSpPr>
              <a:spLocks noChangeArrowheads="1"/>
            </p:cNvSpPr>
            <p:nvPr/>
          </p:nvSpPr>
          <p:spPr bwMode="auto">
            <a:xfrm>
              <a:off x="8004" y="4282"/>
              <a:ext cx="1758" cy="788"/>
            </a:xfrm>
            <a:prstGeom prst="flowChartProcess">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p>
              <a:pPr algn="ctr">
                <a:defRPr/>
              </a:pPr>
              <a:endParaRPr lang="es-ES" sz="1300">
                <a:solidFill>
                  <a:schemeClr val="bg1"/>
                </a:solidFill>
                <a:latin typeface="Times New Roman" pitchFamily="18" charset="0"/>
              </a:endParaRPr>
            </a:p>
            <a:p>
              <a:pPr algn="ctr">
                <a:defRPr/>
              </a:pPr>
              <a:r>
                <a:rPr lang="es-ES" sz="1300">
                  <a:solidFill>
                    <a:schemeClr val="bg1"/>
                  </a:solidFill>
                  <a:latin typeface="Calibri" pitchFamily="34" charset="0"/>
                </a:rPr>
                <a:t>Cierre</a:t>
              </a:r>
              <a:endParaRPr lang="es-ES" sz="1300">
                <a:solidFill>
                  <a:schemeClr val="bg1"/>
                </a:solidFill>
              </a:endParaRPr>
            </a:p>
          </p:txBody>
        </p:sp>
        <p:sp>
          <p:nvSpPr>
            <p:cNvPr id="17414" name="AutoShape 6"/>
            <p:cNvSpPr>
              <a:spLocks noChangeArrowheads="1"/>
            </p:cNvSpPr>
            <p:nvPr/>
          </p:nvSpPr>
          <p:spPr bwMode="auto">
            <a:xfrm>
              <a:off x="4978" y="8258"/>
              <a:ext cx="2021" cy="1862"/>
            </a:xfrm>
            <a:prstGeom prst="diamond">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p>
              <a:pPr algn="ctr">
                <a:defRPr/>
              </a:pPr>
              <a:endParaRPr lang="es-ES" sz="1300">
                <a:solidFill>
                  <a:schemeClr val="bg1"/>
                </a:solidFill>
                <a:latin typeface="Times New Roman" pitchFamily="18" charset="0"/>
              </a:endParaRPr>
            </a:p>
            <a:p>
              <a:pPr algn="ctr">
                <a:defRPr/>
              </a:pPr>
              <a:r>
                <a:rPr lang="es-ES" sz="1300">
                  <a:solidFill>
                    <a:schemeClr val="bg1"/>
                  </a:solidFill>
                  <a:latin typeface="Calibri" pitchFamily="34" charset="0"/>
                </a:rPr>
                <a:t>Balanceo</a:t>
              </a:r>
            </a:p>
            <a:p>
              <a:pPr>
                <a:defRPr/>
              </a:pPr>
              <a:endParaRPr lang="es-ES" sz="1300">
                <a:solidFill>
                  <a:schemeClr val="bg1"/>
                </a:solidFill>
              </a:endParaRPr>
            </a:p>
          </p:txBody>
        </p:sp>
        <p:sp>
          <p:nvSpPr>
            <p:cNvPr id="17415" name="AutoShape 7"/>
            <p:cNvSpPr>
              <a:spLocks noChangeArrowheads="1"/>
            </p:cNvSpPr>
            <p:nvPr/>
          </p:nvSpPr>
          <p:spPr bwMode="auto">
            <a:xfrm>
              <a:off x="8006" y="8811"/>
              <a:ext cx="1758" cy="788"/>
            </a:xfrm>
            <a:prstGeom prst="flowChartProcess">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p>
              <a:pPr algn="ctr">
                <a:defRPr/>
              </a:pPr>
              <a:r>
                <a:rPr lang="es-ES" sz="1300">
                  <a:solidFill>
                    <a:schemeClr val="bg1"/>
                  </a:solidFill>
                  <a:latin typeface="Calibri" pitchFamily="34" charset="0"/>
                </a:rPr>
                <a:t>Termino del proceso</a:t>
              </a:r>
              <a:endParaRPr lang="es-ES" sz="1300">
                <a:solidFill>
                  <a:schemeClr val="bg1"/>
                </a:solidFill>
              </a:endParaRPr>
            </a:p>
          </p:txBody>
        </p:sp>
        <p:sp>
          <p:nvSpPr>
            <p:cNvPr id="17416" name="AutoShape 8"/>
            <p:cNvSpPr>
              <a:spLocks noChangeArrowheads="1"/>
            </p:cNvSpPr>
            <p:nvPr/>
          </p:nvSpPr>
          <p:spPr bwMode="auto">
            <a:xfrm>
              <a:off x="5098" y="10833"/>
              <a:ext cx="1758" cy="788"/>
            </a:xfrm>
            <a:prstGeom prst="flowChartProcess">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a:lstStyle/>
            <a:p>
              <a:pPr algn="ctr">
                <a:defRPr/>
              </a:pPr>
              <a:endParaRPr lang="es-ES" sz="1300">
                <a:solidFill>
                  <a:schemeClr val="bg1"/>
                </a:solidFill>
                <a:latin typeface="Times New Roman" pitchFamily="18" charset="0"/>
              </a:endParaRPr>
            </a:p>
            <a:p>
              <a:pPr algn="ctr">
                <a:defRPr/>
              </a:pPr>
              <a:r>
                <a:rPr lang="es-ES" sz="1300">
                  <a:solidFill>
                    <a:schemeClr val="bg1"/>
                  </a:solidFill>
                  <a:latin typeface="Calibri" pitchFamily="34" charset="0"/>
                </a:rPr>
                <a:t>Alineación</a:t>
              </a:r>
              <a:endParaRPr lang="es-ES" sz="1300">
                <a:solidFill>
                  <a:schemeClr val="bg1"/>
                </a:solidFill>
              </a:endParaRPr>
            </a:p>
          </p:txBody>
        </p:sp>
        <p:cxnSp>
          <p:nvCxnSpPr>
            <p:cNvPr id="17417" name="AutoShape 9"/>
            <p:cNvCxnSpPr>
              <a:cxnSpLocks noChangeShapeType="1"/>
            </p:cNvCxnSpPr>
            <p:nvPr/>
          </p:nvCxnSpPr>
          <p:spPr bwMode="auto">
            <a:xfrm>
              <a:off x="7049" y="4697"/>
              <a:ext cx="922" cy="17"/>
            </a:xfrm>
            <a:prstGeom prst="straightConnector1">
              <a:avLst/>
            </a:prstGeom>
            <a:ln>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17418" name="AutoShape 10"/>
            <p:cNvCxnSpPr>
              <a:cxnSpLocks noChangeShapeType="1"/>
            </p:cNvCxnSpPr>
            <p:nvPr/>
          </p:nvCxnSpPr>
          <p:spPr bwMode="auto">
            <a:xfrm>
              <a:off x="6004" y="10214"/>
              <a:ext cx="0" cy="519"/>
            </a:xfrm>
            <a:prstGeom prst="straightConnector1">
              <a:avLst/>
            </a:prstGeom>
            <a:ln>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17419" name="AutoShape 11"/>
            <p:cNvCxnSpPr>
              <a:cxnSpLocks noChangeShapeType="1"/>
            </p:cNvCxnSpPr>
            <p:nvPr/>
          </p:nvCxnSpPr>
          <p:spPr bwMode="auto">
            <a:xfrm>
              <a:off x="6004" y="7879"/>
              <a:ext cx="0" cy="385"/>
            </a:xfrm>
            <a:prstGeom prst="straightConnector1">
              <a:avLst/>
            </a:prstGeom>
            <a:ln>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17420" name="AutoShape 12"/>
            <p:cNvCxnSpPr>
              <a:cxnSpLocks noChangeShapeType="1"/>
            </p:cNvCxnSpPr>
            <p:nvPr/>
          </p:nvCxnSpPr>
          <p:spPr bwMode="auto">
            <a:xfrm>
              <a:off x="6004" y="5627"/>
              <a:ext cx="0" cy="485"/>
            </a:xfrm>
            <a:prstGeom prst="straightConnector1">
              <a:avLst/>
            </a:prstGeom>
            <a:ln>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17421" name="AutoShape 13"/>
            <p:cNvCxnSpPr>
              <a:cxnSpLocks noChangeShapeType="1"/>
            </p:cNvCxnSpPr>
            <p:nvPr/>
          </p:nvCxnSpPr>
          <p:spPr bwMode="auto">
            <a:xfrm>
              <a:off x="7041" y="9186"/>
              <a:ext cx="920" cy="15"/>
            </a:xfrm>
            <a:prstGeom prst="straightConnector1">
              <a:avLst/>
            </a:prstGeom>
            <a:ln>
              <a:headEnd/>
              <a:tailEnd type="triangle"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4214813" y="2000250"/>
            <a:ext cx="3871912" cy="2339975"/>
          </a:xfrm>
          <a:prstGeom prst="rect">
            <a:avLst/>
          </a:prstGeom>
          <a:solidFill>
            <a:srgbClr val="FBD4B4"/>
          </a:solidFill>
          <a:ln w="9525">
            <a:solidFill>
              <a:srgbClr val="5F497A"/>
            </a:solidFill>
            <a:miter lim="800000"/>
            <a:headEnd/>
            <a:tailEnd/>
          </a:ln>
        </p:spPr>
      </p:pic>
      <p:sp>
        <p:nvSpPr>
          <p:cNvPr id="59395" name="2 Marcador de contenido"/>
          <p:cNvSpPr>
            <a:spLocks noGrp="1"/>
          </p:cNvSpPr>
          <p:nvPr>
            <p:ph idx="1"/>
          </p:nvPr>
        </p:nvSpPr>
        <p:spPr>
          <a:xfrm>
            <a:off x="457200" y="500063"/>
            <a:ext cx="7829550" cy="5857875"/>
          </a:xfrm>
        </p:spPr>
        <p:txBody>
          <a:bodyPr/>
          <a:lstStyle/>
          <a:p>
            <a:pPr eaLnBrk="1" hangingPunct="1">
              <a:buFont typeface="Wingdings 2" pitchFamily="18" charset="2"/>
              <a:buNone/>
            </a:pPr>
            <a:r>
              <a:rPr lang="es-ES" smtClean="0"/>
              <a:t>	</a:t>
            </a:r>
          </a:p>
          <a:p>
            <a:pPr eaLnBrk="1" hangingPunct="1">
              <a:buFont typeface="Wingdings 2" pitchFamily="18" charset="2"/>
              <a:buNone/>
            </a:pPr>
            <a:r>
              <a:rPr lang="es-ES" smtClean="0"/>
              <a:t>	</a:t>
            </a:r>
            <a:r>
              <a:rPr lang="es-ES" smtClean="0">
                <a:latin typeface="Andalus"/>
                <a:ea typeface="Andalus"/>
                <a:cs typeface="Andalus"/>
              </a:rPr>
              <a:t>LOCALIZACIÓN.</a:t>
            </a:r>
          </a:p>
          <a:p>
            <a:pPr eaLnBrk="1" hangingPunct="1">
              <a:buFont typeface="Wingdings 2" pitchFamily="18" charset="2"/>
              <a:buNone/>
            </a:pPr>
            <a:r>
              <a:rPr lang="es-ES" smtClean="0">
                <a:latin typeface="Andalus"/>
                <a:ea typeface="Andalus"/>
                <a:cs typeface="Andalus"/>
              </a:rPr>
              <a:t>	</a:t>
            </a:r>
            <a:r>
              <a:rPr lang="es-ES" sz="2400" smtClean="0">
                <a:latin typeface="Andalus"/>
                <a:ea typeface="Andalus"/>
                <a:cs typeface="Andalus"/>
              </a:rPr>
              <a:t>km 45 Vía Daule.</a:t>
            </a:r>
          </a:p>
          <a:p>
            <a:pPr eaLnBrk="1" hangingPunct="1">
              <a:buFont typeface="Wingdings 2" pitchFamily="18" charset="2"/>
              <a:buNone/>
            </a:pPr>
            <a:r>
              <a:rPr lang="es-ES" sz="2400" smtClean="0"/>
              <a:t>					  </a:t>
            </a:r>
            <a:r>
              <a:rPr lang="es-ES" sz="1200" smtClean="0">
                <a:solidFill>
                  <a:schemeClr val="bg1"/>
                </a:solidFill>
              </a:rPr>
              <a:t>Bodega</a:t>
            </a:r>
            <a:endParaRPr lang="es-ES" sz="2400" smtClean="0">
              <a:solidFill>
                <a:schemeClr val="bg1"/>
              </a:solidFill>
            </a:endParaRPr>
          </a:p>
          <a:p>
            <a:pPr eaLnBrk="1" hangingPunct="1">
              <a:buFont typeface="Wingdings 2" pitchFamily="18" charset="2"/>
              <a:buNone/>
            </a:pPr>
            <a:r>
              <a:rPr lang="es-ES" sz="2400" smtClean="0"/>
              <a:t>	</a:t>
            </a:r>
            <a:r>
              <a:rPr lang="es-ES" smtClean="0">
                <a:latin typeface="Andalus"/>
                <a:ea typeface="Andalus"/>
                <a:cs typeface="Andalus"/>
              </a:rPr>
              <a:t>TAMAÑO.</a:t>
            </a:r>
            <a:r>
              <a:rPr lang="es-ES" smtClean="0"/>
              <a:t>	   </a:t>
            </a:r>
            <a:r>
              <a:rPr lang="es-ES" sz="1200" smtClean="0"/>
              <a:t>--20m--</a:t>
            </a:r>
            <a:r>
              <a:rPr lang="es-ES" smtClean="0"/>
              <a:t>			</a:t>
            </a:r>
            <a:r>
              <a:rPr lang="es-ES" smtClean="0">
                <a:solidFill>
                  <a:schemeClr val="bg1"/>
                </a:solidFill>
              </a:rPr>
              <a:t>   </a:t>
            </a:r>
            <a:r>
              <a:rPr lang="es-ES" sz="1200" smtClean="0">
                <a:solidFill>
                  <a:schemeClr val="bg1"/>
                </a:solidFill>
              </a:rPr>
              <a:t>Taller</a:t>
            </a:r>
          </a:p>
          <a:p>
            <a:pPr eaLnBrk="1" hangingPunct="1">
              <a:buFont typeface="Wingdings 2" pitchFamily="18" charset="2"/>
              <a:buNone/>
            </a:pPr>
            <a:r>
              <a:rPr lang="es-ES" sz="2400" smtClean="0"/>
              <a:t>	</a:t>
            </a:r>
            <a:r>
              <a:rPr lang="es-ES" sz="2400" smtClean="0">
                <a:latin typeface="Andalus"/>
                <a:ea typeface="Andalus"/>
                <a:cs typeface="Andalus"/>
              </a:rPr>
              <a:t>20 X 25m.</a:t>
            </a:r>
            <a:r>
              <a:rPr lang="es-ES" sz="2400" smtClean="0"/>
              <a:t>		  	  </a:t>
            </a:r>
            <a:r>
              <a:rPr lang="es-ES" sz="1200" smtClean="0">
                <a:solidFill>
                  <a:schemeClr val="bg1"/>
                </a:solidFill>
              </a:rPr>
              <a:t>Oficinas</a:t>
            </a:r>
          </a:p>
          <a:p>
            <a:pPr eaLnBrk="1" hangingPunct="1">
              <a:buFont typeface="Wingdings 2" pitchFamily="18" charset="2"/>
              <a:buNone/>
            </a:pPr>
            <a:endParaRPr lang="es-ES" sz="2400" smtClean="0"/>
          </a:p>
          <a:p>
            <a:pPr eaLnBrk="1" hangingPunct="1">
              <a:buFont typeface="Wingdings 2" pitchFamily="18" charset="2"/>
              <a:buNone/>
            </a:pPr>
            <a:r>
              <a:rPr lang="es-ES" sz="2400" smtClean="0"/>
              <a:t>	</a:t>
            </a:r>
            <a:r>
              <a:rPr lang="es-ES" smtClean="0">
                <a:latin typeface="Andalus"/>
                <a:ea typeface="Andalus"/>
                <a:cs typeface="Andalus"/>
              </a:rPr>
              <a:t>CAPACIDAD.</a:t>
            </a:r>
            <a:r>
              <a:rPr lang="es-ES" smtClean="0"/>
              <a:t>			</a:t>
            </a:r>
          </a:p>
          <a:p>
            <a:pPr eaLnBrk="1" hangingPunct="1">
              <a:buFont typeface="Wingdings 2" pitchFamily="18" charset="2"/>
              <a:buNone/>
            </a:pPr>
            <a:r>
              <a:rPr lang="es-ES" sz="1200" smtClean="0"/>
              <a:t>	</a:t>
            </a:r>
            <a:r>
              <a:rPr lang="es-ES" sz="2400" smtClean="0">
                <a:latin typeface="Andalus"/>
                <a:ea typeface="Andalus"/>
                <a:cs typeface="Andalus"/>
              </a:rPr>
              <a:t> 24 carros al día.</a:t>
            </a:r>
            <a:r>
              <a:rPr lang="es-ES" sz="1200" smtClean="0"/>
              <a:t>              			-- 25m--</a:t>
            </a:r>
            <a:endParaRPr lang="es-ES" smtClean="0"/>
          </a:p>
          <a:p>
            <a:pPr eaLnBrk="1" hangingPunct="1">
              <a:buFont typeface="Wingdings 2" pitchFamily="18" charset="2"/>
              <a:buNone/>
            </a:pPr>
            <a:r>
              <a:rPr lang="es-ES" sz="240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EQUIPOS E INSUMOS</a:t>
            </a:r>
            <a:endParaRPr lang="es-ES" sz="4000" b="1" dirty="0">
              <a:solidFill>
                <a:schemeClr val="accent1">
                  <a:tint val="83000"/>
                  <a:satMod val="150000"/>
                </a:schemeClr>
              </a:solidFill>
              <a:latin typeface="Maiandra GD" pitchFamily="34" charset="0"/>
            </a:endParaRPr>
          </a:p>
        </p:txBody>
      </p:sp>
      <p:sp>
        <p:nvSpPr>
          <p:cNvPr id="60419" name="2 Marcador de contenido"/>
          <p:cNvSpPr>
            <a:spLocks noGrp="1"/>
          </p:cNvSpPr>
          <p:nvPr>
            <p:ph idx="1"/>
          </p:nvPr>
        </p:nvSpPr>
        <p:spPr>
          <a:xfrm>
            <a:off x="428625" y="1285875"/>
            <a:ext cx="8229600" cy="500063"/>
          </a:xfrm>
        </p:spPr>
        <p:txBody>
          <a:bodyPr/>
          <a:lstStyle/>
          <a:p>
            <a:pPr eaLnBrk="1" hangingPunct="1">
              <a:buFont typeface="Wingdings 2" pitchFamily="18" charset="2"/>
              <a:buNone/>
            </a:pPr>
            <a:r>
              <a:rPr lang="es-ES" sz="3600" b="1" smtClean="0">
                <a:latin typeface="Maiandra GD" pitchFamily="34" charset="0"/>
                <a:ea typeface="Andalus"/>
                <a:cs typeface="Andalus"/>
              </a:rPr>
              <a:t>	MAQUINARIA</a:t>
            </a:r>
          </a:p>
        </p:txBody>
      </p:sp>
      <p:graphicFrame>
        <p:nvGraphicFramePr>
          <p:cNvPr id="4" name="3 Tabla"/>
          <p:cNvGraphicFramePr>
            <a:graphicFrameLocks noGrp="1"/>
          </p:cNvGraphicFramePr>
          <p:nvPr/>
        </p:nvGraphicFramePr>
        <p:xfrm>
          <a:off x="1400175" y="2071688"/>
          <a:ext cx="6600825" cy="3687762"/>
        </p:xfrm>
        <a:graphic>
          <a:graphicData uri="http://schemas.openxmlformats.org/drawingml/2006/table">
            <a:tbl>
              <a:tblPr/>
              <a:tblGrid>
                <a:gridCol w="3000537"/>
                <a:gridCol w="1171034"/>
                <a:gridCol w="1116799"/>
                <a:gridCol w="1313117"/>
              </a:tblGrid>
              <a:tr h="372450">
                <a:tc gridSpan="4">
                  <a:txBody>
                    <a:bodyPr/>
                    <a:lstStyle/>
                    <a:p>
                      <a:pPr algn="ctr">
                        <a:lnSpc>
                          <a:spcPct val="115000"/>
                        </a:lnSpc>
                        <a:spcAft>
                          <a:spcPts val="0"/>
                        </a:spcAft>
                      </a:pPr>
                      <a:r>
                        <a:rPr lang="es-ES" sz="1300" b="1" dirty="0" smtClean="0">
                          <a:solidFill>
                            <a:schemeClr val="bg1"/>
                          </a:solidFill>
                          <a:latin typeface="Andalus" pitchFamily="18" charset="-78"/>
                          <a:ea typeface="SimSun"/>
                          <a:cs typeface="Andalus" pitchFamily="18" charset="-78"/>
                        </a:rPr>
                        <a:t>MAQUINARIAS</a:t>
                      </a:r>
                      <a:endParaRPr lang="es-ES" sz="1300" dirty="0">
                        <a:solidFill>
                          <a:schemeClr val="bg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797358">
                <a:tc>
                  <a:txBody>
                    <a:bodyPr/>
                    <a:lstStyle/>
                    <a:p>
                      <a:pPr algn="ctr">
                        <a:lnSpc>
                          <a:spcPct val="115000"/>
                        </a:lnSpc>
                        <a:spcAft>
                          <a:spcPts val="0"/>
                        </a:spcAft>
                      </a:pPr>
                      <a:r>
                        <a:rPr lang="es-ES" sz="1300">
                          <a:solidFill>
                            <a:schemeClr val="bg1"/>
                          </a:solidFill>
                          <a:latin typeface="Andalus" pitchFamily="18" charset="-78"/>
                          <a:ea typeface="SimSun"/>
                          <a:cs typeface="Andalus" pitchFamily="18" charset="-78"/>
                        </a:rPr>
                        <a:t>Equipo </a:t>
                      </a:r>
                      <a:endParaRPr lang="es-ES" sz="1300">
                        <a:solidFill>
                          <a:schemeClr val="bg1"/>
                        </a:solidFill>
                        <a:latin typeface="Andalus" pitchFamily="18" charset="-78"/>
                        <a:ea typeface="Calibri"/>
                        <a:cs typeface="Andalus" pitchFamily="18"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es-ES" sz="1300">
                          <a:solidFill>
                            <a:schemeClr val="bg1"/>
                          </a:solidFill>
                          <a:latin typeface="Andalus" pitchFamily="18" charset="-78"/>
                          <a:ea typeface="SimSun"/>
                          <a:cs typeface="Andalus" pitchFamily="18" charset="-78"/>
                        </a:rPr>
                        <a:t>Cantidad (unidades)</a:t>
                      </a:r>
                      <a:endParaRPr lang="es-ES" sz="1300">
                        <a:solidFill>
                          <a:schemeClr val="bg1"/>
                        </a:solidFill>
                        <a:latin typeface="Andalus" pitchFamily="18" charset="-78"/>
                        <a:ea typeface="Calibri"/>
                        <a:cs typeface="Andalus" pitchFamily="18"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es-ES" sz="1300">
                          <a:solidFill>
                            <a:schemeClr val="bg1"/>
                          </a:solidFill>
                          <a:latin typeface="Andalus" pitchFamily="18" charset="-78"/>
                          <a:ea typeface="SimSun"/>
                          <a:cs typeface="Andalus" pitchFamily="18" charset="-78"/>
                        </a:rPr>
                        <a:t>Costo Unitario (Dólares)</a:t>
                      </a:r>
                      <a:endParaRPr lang="es-ES" sz="1300">
                        <a:solidFill>
                          <a:schemeClr val="bg1"/>
                        </a:solidFill>
                        <a:latin typeface="Andalus" pitchFamily="18" charset="-78"/>
                        <a:ea typeface="Calibri"/>
                        <a:cs typeface="Andalus" pitchFamily="18"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es-ES" sz="1300" dirty="0">
                          <a:solidFill>
                            <a:schemeClr val="bg1"/>
                          </a:solidFill>
                          <a:latin typeface="Andalus" pitchFamily="18" charset="-78"/>
                          <a:ea typeface="SimSun"/>
                          <a:cs typeface="Andalus" pitchFamily="18" charset="-78"/>
                        </a:rPr>
                        <a:t>Costo Total (Dólares)</a:t>
                      </a:r>
                      <a:endParaRPr lang="es-ES" sz="1300" dirty="0">
                        <a:solidFill>
                          <a:schemeClr val="bg1"/>
                        </a:solidFill>
                        <a:latin typeface="Andalus" pitchFamily="18" charset="-78"/>
                        <a:ea typeface="Calibri"/>
                        <a:cs typeface="Andalus" pitchFamily="18"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354615">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Balanceadora </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2</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139700" algn="r">
                        <a:lnSpc>
                          <a:spcPct val="115000"/>
                        </a:lnSpc>
                        <a:spcAft>
                          <a:spcPts val="0"/>
                        </a:spcAft>
                      </a:pPr>
                      <a:r>
                        <a:rPr lang="es-ES" sz="1300">
                          <a:solidFill>
                            <a:schemeClr val="tx1"/>
                          </a:solidFill>
                          <a:latin typeface="Andalus" pitchFamily="18" charset="-78"/>
                          <a:ea typeface="SimSun"/>
                          <a:cs typeface="Andalus" pitchFamily="18" charset="-78"/>
                        </a:rPr>
                        <a:t>$ 5.350,00</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139700" algn="r">
                        <a:lnSpc>
                          <a:spcPct val="115000"/>
                        </a:lnSpc>
                        <a:spcAft>
                          <a:spcPts val="0"/>
                        </a:spcAft>
                      </a:pPr>
                      <a:r>
                        <a:rPr lang="es-ES" sz="1300" dirty="0">
                          <a:solidFill>
                            <a:schemeClr val="tx1"/>
                          </a:solidFill>
                          <a:latin typeface="Andalus" pitchFamily="18" charset="-78"/>
                          <a:ea typeface="SimSun"/>
                          <a:cs typeface="Andalus" pitchFamily="18" charset="-78"/>
                        </a:rPr>
                        <a:t>$ 10.700,00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54615">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Alineadora </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2</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139700" algn="r">
                        <a:lnSpc>
                          <a:spcPct val="115000"/>
                        </a:lnSpc>
                        <a:spcAft>
                          <a:spcPts val="0"/>
                        </a:spcAft>
                      </a:pPr>
                      <a:r>
                        <a:rPr lang="es-ES" sz="1300">
                          <a:solidFill>
                            <a:schemeClr val="tx1"/>
                          </a:solidFill>
                          <a:latin typeface="Andalus" pitchFamily="18" charset="-78"/>
                          <a:ea typeface="SimSun"/>
                          <a:cs typeface="Andalus" pitchFamily="18" charset="-78"/>
                        </a:rPr>
                        <a:t>$ 17.760,00</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139700" algn="r">
                        <a:lnSpc>
                          <a:spcPct val="115000"/>
                        </a:lnSpc>
                        <a:spcAft>
                          <a:spcPts val="0"/>
                        </a:spcAft>
                      </a:pPr>
                      <a:r>
                        <a:rPr lang="es-ES" sz="1300" dirty="0">
                          <a:solidFill>
                            <a:schemeClr val="tx1"/>
                          </a:solidFill>
                          <a:latin typeface="Andalus" pitchFamily="18" charset="-78"/>
                          <a:ea typeface="SimSun"/>
                          <a:cs typeface="Andalus" pitchFamily="18" charset="-78"/>
                        </a:rPr>
                        <a:t>$ 35.520,00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54615">
                <a:tc>
                  <a:txBody>
                    <a:bodyPr/>
                    <a:lstStyle/>
                    <a:p>
                      <a:pPr algn="l">
                        <a:lnSpc>
                          <a:spcPct val="115000"/>
                        </a:lnSpc>
                        <a:spcAft>
                          <a:spcPts val="0"/>
                        </a:spcAft>
                      </a:pPr>
                      <a:r>
                        <a:rPr lang="es-ES" sz="1300" dirty="0">
                          <a:solidFill>
                            <a:schemeClr val="tx1"/>
                          </a:solidFill>
                          <a:latin typeface="Andalus" pitchFamily="18" charset="-78"/>
                          <a:ea typeface="SimSun"/>
                          <a:cs typeface="Andalus" pitchFamily="18" charset="-78"/>
                        </a:rPr>
                        <a:t>Desmontadora de ruedas </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2</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139700" algn="r">
                        <a:lnSpc>
                          <a:spcPct val="115000"/>
                        </a:lnSpc>
                        <a:spcAft>
                          <a:spcPts val="0"/>
                        </a:spcAft>
                      </a:pPr>
                      <a:r>
                        <a:rPr lang="es-ES" sz="1300">
                          <a:solidFill>
                            <a:schemeClr val="tx1"/>
                          </a:solidFill>
                          <a:latin typeface="Andalus" pitchFamily="18" charset="-78"/>
                          <a:ea typeface="SimSun"/>
                          <a:cs typeface="Andalus" pitchFamily="18" charset="-78"/>
                        </a:rPr>
                        <a:t>$ 7.300,00</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139700" algn="r">
                        <a:lnSpc>
                          <a:spcPct val="115000"/>
                        </a:lnSpc>
                        <a:spcAft>
                          <a:spcPts val="0"/>
                        </a:spcAft>
                      </a:pPr>
                      <a:r>
                        <a:rPr lang="es-ES" sz="1300" dirty="0">
                          <a:solidFill>
                            <a:schemeClr val="tx1"/>
                          </a:solidFill>
                          <a:latin typeface="Andalus" pitchFamily="18" charset="-78"/>
                          <a:ea typeface="SimSun"/>
                          <a:cs typeface="Andalus" pitchFamily="18" charset="-78"/>
                        </a:rPr>
                        <a:t>$ 14.600,00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54615">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Rampas</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2</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139700" algn="r">
                        <a:lnSpc>
                          <a:spcPct val="115000"/>
                        </a:lnSpc>
                        <a:spcAft>
                          <a:spcPts val="0"/>
                        </a:spcAft>
                      </a:pPr>
                      <a:r>
                        <a:rPr lang="es-ES" sz="1300">
                          <a:solidFill>
                            <a:schemeClr val="tx1"/>
                          </a:solidFill>
                          <a:latin typeface="Andalus" pitchFamily="18" charset="-78"/>
                          <a:ea typeface="SimSun"/>
                          <a:cs typeface="Andalus" pitchFamily="18" charset="-78"/>
                        </a:rPr>
                        <a:t>$ 3.600,00</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139700" algn="r">
                        <a:lnSpc>
                          <a:spcPct val="115000"/>
                        </a:lnSpc>
                        <a:spcAft>
                          <a:spcPts val="0"/>
                        </a:spcAft>
                      </a:pPr>
                      <a:r>
                        <a:rPr lang="es-ES" sz="1300" dirty="0">
                          <a:solidFill>
                            <a:schemeClr val="tx1"/>
                          </a:solidFill>
                          <a:latin typeface="Andalus" pitchFamily="18" charset="-78"/>
                          <a:ea typeface="SimSun"/>
                          <a:cs typeface="Andalus" pitchFamily="18" charset="-78"/>
                        </a:rPr>
                        <a:t>$ 7.200,00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54615">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Compresor de Nitrógeno 12 HP</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1</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139700" algn="r">
                        <a:lnSpc>
                          <a:spcPct val="115000"/>
                        </a:lnSpc>
                        <a:spcAft>
                          <a:spcPts val="0"/>
                        </a:spcAft>
                      </a:pPr>
                      <a:r>
                        <a:rPr lang="es-ES" sz="1300">
                          <a:solidFill>
                            <a:schemeClr val="tx1"/>
                          </a:solidFill>
                          <a:latin typeface="Andalus" pitchFamily="18" charset="-78"/>
                          <a:ea typeface="SimSun"/>
                          <a:cs typeface="Andalus" pitchFamily="18" charset="-78"/>
                        </a:rPr>
                        <a:t>$ 5.000,00</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139700" algn="r">
                        <a:lnSpc>
                          <a:spcPct val="115000"/>
                        </a:lnSpc>
                        <a:spcAft>
                          <a:spcPts val="0"/>
                        </a:spcAft>
                      </a:pPr>
                      <a:r>
                        <a:rPr lang="es-ES" sz="1300" dirty="0">
                          <a:solidFill>
                            <a:schemeClr val="tx1"/>
                          </a:solidFill>
                          <a:latin typeface="Andalus" pitchFamily="18" charset="-78"/>
                          <a:ea typeface="SimSun"/>
                          <a:cs typeface="Andalus" pitchFamily="18" charset="-78"/>
                        </a:rPr>
                        <a:t>$ 5.000,00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72450">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Racks </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4</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139700" algn="r">
                        <a:lnSpc>
                          <a:spcPct val="115000"/>
                        </a:lnSpc>
                        <a:spcAft>
                          <a:spcPts val="0"/>
                        </a:spcAft>
                      </a:pPr>
                      <a:r>
                        <a:rPr lang="es-ES" sz="1300">
                          <a:solidFill>
                            <a:schemeClr val="tx1"/>
                          </a:solidFill>
                          <a:latin typeface="Andalus" pitchFamily="18" charset="-78"/>
                          <a:ea typeface="SimSun"/>
                          <a:cs typeface="Andalus" pitchFamily="18" charset="-78"/>
                        </a:rPr>
                        <a:t>$ 250,00</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139700" algn="r">
                        <a:lnSpc>
                          <a:spcPct val="115000"/>
                        </a:lnSpc>
                        <a:spcAft>
                          <a:spcPts val="0"/>
                        </a:spcAft>
                      </a:pPr>
                      <a:r>
                        <a:rPr lang="es-ES" sz="1300" dirty="0">
                          <a:solidFill>
                            <a:schemeClr val="tx1"/>
                          </a:solidFill>
                          <a:latin typeface="Andalus" pitchFamily="18" charset="-78"/>
                          <a:ea typeface="SimSun"/>
                          <a:cs typeface="Andalus" pitchFamily="18" charset="-78"/>
                        </a:rPr>
                        <a:t>$ 1.000,00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72450">
                <a:tc>
                  <a:txBody>
                    <a:bodyPr/>
                    <a:lstStyle/>
                    <a:p>
                      <a:pPr algn="ctr">
                        <a:lnSpc>
                          <a:spcPct val="115000"/>
                        </a:lnSpc>
                        <a:spcAft>
                          <a:spcPts val="0"/>
                        </a:spcAft>
                      </a:pPr>
                      <a:r>
                        <a:rPr lang="es-ES" sz="1300" b="1">
                          <a:solidFill>
                            <a:schemeClr val="bg1"/>
                          </a:solidFill>
                          <a:latin typeface="Andalus" pitchFamily="18" charset="-78"/>
                          <a:ea typeface="SimSun"/>
                          <a:cs typeface="Andalus" pitchFamily="18" charset="-78"/>
                        </a:rPr>
                        <a:t>TOTAL</a:t>
                      </a:r>
                      <a:endParaRPr lang="es-ES" sz="1300">
                        <a:solidFill>
                          <a:schemeClr val="bg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a:lnSpc>
                          <a:spcPct val="115000"/>
                        </a:lnSpc>
                        <a:spcAft>
                          <a:spcPts val="0"/>
                        </a:spcAft>
                      </a:pPr>
                      <a:r>
                        <a:rPr lang="es-ES" sz="1300" b="1">
                          <a:solidFill>
                            <a:schemeClr val="bg1"/>
                          </a:solidFill>
                          <a:latin typeface="Andalus" pitchFamily="18" charset="-78"/>
                          <a:ea typeface="SimSun"/>
                          <a:cs typeface="Andalus" pitchFamily="18" charset="-78"/>
                        </a:rPr>
                        <a:t> </a:t>
                      </a:r>
                      <a:endParaRPr lang="es-ES" sz="1300">
                        <a:solidFill>
                          <a:schemeClr val="bg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indent="139700" algn="r">
                        <a:lnSpc>
                          <a:spcPct val="115000"/>
                        </a:lnSpc>
                        <a:spcAft>
                          <a:spcPts val="0"/>
                        </a:spcAft>
                      </a:pPr>
                      <a:r>
                        <a:rPr lang="es-ES" sz="1300" b="1" i="0" dirty="0">
                          <a:solidFill>
                            <a:schemeClr val="bg1"/>
                          </a:solidFill>
                          <a:effectLst>
                            <a:outerShdw blurRad="38100" dist="38100" dir="2700000" algn="tl">
                              <a:srgbClr val="000000">
                                <a:alpha val="43137"/>
                              </a:srgbClr>
                            </a:outerShdw>
                          </a:effectLst>
                          <a:latin typeface="Andalus" pitchFamily="18" charset="-78"/>
                          <a:ea typeface="SimSun"/>
                          <a:cs typeface="Andalus" pitchFamily="18" charset="-78"/>
                        </a:rPr>
                        <a:t>$ 39.260,00</a:t>
                      </a:r>
                      <a:endParaRPr lang="es-ES" sz="1300" i="0" dirty="0">
                        <a:solidFill>
                          <a:schemeClr val="bg1"/>
                        </a:solidFill>
                        <a:effectLst>
                          <a:outerShdw blurRad="38100" dist="38100" dir="2700000" algn="tl">
                            <a:srgbClr val="000000">
                              <a:alpha val="43137"/>
                            </a:srgbClr>
                          </a:outerShdw>
                        </a:effectLst>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indent="139700" algn="r">
                        <a:lnSpc>
                          <a:spcPct val="115000"/>
                        </a:lnSpc>
                        <a:spcAft>
                          <a:spcPts val="0"/>
                        </a:spcAft>
                      </a:pPr>
                      <a:r>
                        <a:rPr lang="es-ES" sz="1300" b="1" i="0" dirty="0">
                          <a:solidFill>
                            <a:schemeClr val="bg1"/>
                          </a:solidFill>
                          <a:effectLst>
                            <a:outerShdw blurRad="38100" dist="38100" dir="2700000" algn="tl">
                              <a:srgbClr val="000000">
                                <a:alpha val="43137"/>
                              </a:srgbClr>
                            </a:outerShdw>
                          </a:effectLst>
                          <a:latin typeface="Andalus" pitchFamily="18" charset="-78"/>
                          <a:ea typeface="SimSun"/>
                          <a:cs typeface="Andalus" pitchFamily="18" charset="-78"/>
                        </a:rPr>
                        <a:t>$ 74.020,00</a:t>
                      </a:r>
                      <a:endParaRPr lang="es-ES" sz="1300" i="0" dirty="0">
                        <a:solidFill>
                          <a:schemeClr val="bg1"/>
                        </a:solidFill>
                        <a:effectLst>
                          <a:outerShdw blurRad="38100" dist="38100" dir="2700000" algn="tl">
                            <a:srgbClr val="000000">
                              <a:alpha val="43137"/>
                            </a:srgbClr>
                          </a:outerShdw>
                        </a:effectLst>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25"/>
            <a:ext cx="8229600" cy="642938"/>
          </a:xfrm>
        </p:spPr>
        <p:txBody>
          <a:bodyPr>
            <a:noAutofit/>
          </a:bodyPr>
          <a:lstStyle/>
          <a:p>
            <a:pPr marL="448056" indent="-384048" eaLnBrk="1" fontAlgn="auto" hangingPunct="1">
              <a:spcAft>
                <a:spcPts val="0"/>
              </a:spcAft>
              <a:buFont typeface="Wingdings 2"/>
              <a:buNone/>
              <a:defRPr/>
            </a:pPr>
            <a:r>
              <a:rPr lang="es-ES" sz="3600" b="1" dirty="0" smtClean="0">
                <a:effectLst>
                  <a:outerShdw blurRad="38100" dist="38100" dir="2700000" algn="tl">
                    <a:srgbClr val="000000">
                      <a:alpha val="43137"/>
                    </a:srgbClr>
                  </a:outerShdw>
                </a:effectLst>
                <a:latin typeface="Maiandra GD" pitchFamily="34" charset="0"/>
              </a:rPr>
              <a:t>	MUEBLES Y ENSERES</a:t>
            </a:r>
            <a:endParaRPr lang="es-ES" sz="3600" b="1" dirty="0">
              <a:effectLst>
                <a:outerShdw blurRad="38100" dist="38100" dir="2700000" algn="tl">
                  <a:srgbClr val="000000">
                    <a:alpha val="43137"/>
                  </a:srgbClr>
                </a:outerShdw>
              </a:effectLst>
              <a:latin typeface="Maiandra GD" pitchFamily="34" charset="0"/>
            </a:endParaRPr>
          </a:p>
        </p:txBody>
      </p:sp>
      <p:graphicFrame>
        <p:nvGraphicFramePr>
          <p:cNvPr id="4" name="3 Tabla"/>
          <p:cNvGraphicFramePr>
            <a:graphicFrameLocks noGrp="1"/>
          </p:cNvGraphicFramePr>
          <p:nvPr/>
        </p:nvGraphicFramePr>
        <p:xfrm>
          <a:off x="1428750" y="1643063"/>
          <a:ext cx="6532563" cy="4121150"/>
        </p:xfrm>
        <a:graphic>
          <a:graphicData uri="http://schemas.openxmlformats.org/drawingml/2006/table">
            <a:tbl>
              <a:tblPr/>
              <a:tblGrid>
                <a:gridCol w="2777672"/>
                <a:gridCol w="1110918"/>
                <a:gridCol w="1321622"/>
                <a:gridCol w="1322377"/>
              </a:tblGrid>
              <a:tr h="344308">
                <a:tc gridSpan="4">
                  <a:txBody>
                    <a:bodyPr/>
                    <a:lstStyle/>
                    <a:p>
                      <a:pPr algn="ctr">
                        <a:lnSpc>
                          <a:spcPct val="115000"/>
                        </a:lnSpc>
                        <a:spcAft>
                          <a:spcPts val="0"/>
                        </a:spcAft>
                      </a:pPr>
                      <a:r>
                        <a:rPr lang="es-ES" sz="1300" b="1" dirty="0">
                          <a:solidFill>
                            <a:schemeClr val="bg1"/>
                          </a:solidFill>
                          <a:latin typeface="Andalus" pitchFamily="18" charset="-78"/>
                          <a:ea typeface="SimSun"/>
                          <a:cs typeface="Andalus" pitchFamily="18" charset="-78"/>
                        </a:rPr>
                        <a:t>Muebles y Enseres </a:t>
                      </a:r>
                      <a:endParaRPr lang="es-ES" sz="1300" dirty="0">
                        <a:solidFill>
                          <a:schemeClr val="bg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788187">
                <a:tc>
                  <a:txBody>
                    <a:bodyPr/>
                    <a:lstStyle/>
                    <a:p>
                      <a:pPr algn="ctr">
                        <a:lnSpc>
                          <a:spcPct val="115000"/>
                        </a:lnSpc>
                        <a:spcAft>
                          <a:spcPts val="0"/>
                        </a:spcAft>
                      </a:pPr>
                      <a:r>
                        <a:rPr lang="es-ES" sz="1300">
                          <a:solidFill>
                            <a:schemeClr val="bg1"/>
                          </a:solidFill>
                          <a:latin typeface="Andalus" pitchFamily="18" charset="-78"/>
                          <a:ea typeface="SimSun"/>
                          <a:cs typeface="Andalus" pitchFamily="18" charset="-78"/>
                        </a:rPr>
                        <a:t>Activo</a:t>
                      </a:r>
                      <a:endParaRPr lang="es-ES" sz="1300">
                        <a:solidFill>
                          <a:schemeClr val="bg1"/>
                        </a:solidFill>
                        <a:latin typeface="Andalus" pitchFamily="18" charset="-78"/>
                        <a:ea typeface="Calibri"/>
                        <a:cs typeface="Andalus" pitchFamily="18"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es-ES" sz="1300">
                          <a:solidFill>
                            <a:schemeClr val="bg1"/>
                          </a:solidFill>
                          <a:latin typeface="Andalus" pitchFamily="18" charset="-78"/>
                          <a:ea typeface="SimSun"/>
                          <a:cs typeface="Andalus" pitchFamily="18" charset="-78"/>
                        </a:rPr>
                        <a:t>Cantidad (unidades)</a:t>
                      </a:r>
                      <a:endParaRPr lang="es-ES" sz="1300">
                        <a:solidFill>
                          <a:schemeClr val="bg1"/>
                        </a:solidFill>
                        <a:latin typeface="Andalus" pitchFamily="18" charset="-78"/>
                        <a:ea typeface="Calibri"/>
                        <a:cs typeface="Andalus" pitchFamily="18"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es-ES" sz="1300">
                          <a:solidFill>
                            <a:schemeClr val="bg1"/>
                          </a:solidFill>
                          <a:latin typeface="Andalus" pitchFamily="18" charset="-78"/>
                          <a:ea typeface="SimSun"/>
                          <a:cs typeface="Andalus" pitchFamily="18" charset="-78"/>
                        </a:rPr>
                        <a:t>Costo Unitario (Dólares)</a:t>
                      </a:r>
                      <a:endParaRPr lang="es-ES" sz="1300">
                        <a:solidFill>
                          <a:schemeClr val="bg1"/>
                        </a:solidFill>
                        <a:latin typeface="Andalus" pitchFamily="18" charset="-78"/>
                        <a:ea typeface="Calibri"/>
                        <a:cs typeface="Andalus" pitchFamily="18"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Aft>
                          <a:spcPts val="0"/>
                        </a:spcAft>
                      </a:pPr>
                      <a:r>
                        <a:rPr lang="es-ES" sz="1300" dirty="0">
                          <a:solidFill>
                            <a:schemeClr val="bg1"/>
                          </a:solidFill>
                          <a:latin typeface="Andalus" pitchFamily="18" charset="-78"/>
                          <a:ea typeface="SimSun"/>
                          <a:cs typeface="Andalus" pitchFamily="18" charset="-78"/>
                        </a:rPr>
                        <a:t>Costo Total (Dólares)</a:t>
                      </a:r>
                      <a:endParaRPr lang="es-ES" sz="1300" dirty="0">
                        <a:solidFill>
                          <a:schemeClr val="bg1"/>
                        </a:solidFill>
                        <a:latin typeface="Andalus" pitchFamily="18" charset="-78"/>
                        <a:ea typeface="Calibri"/>
                        <a:cs typeface="Andalus" pitchFamily="18"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328489">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Computadoras</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4</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dirty="0">
                          <a:solidFill>
                            <a:schemeClr val="tx1"/>
                          </a:solidFill>
                          <a:latin typeface="Andalus" pitchFamily="18" charset="-78"/>
                          <a:ea typeface="SimSun"/>
                          <a:cs typeface="Andalus" pitchFamily="18" charset="-78"/>
                        </a:rPr>
                        <a:t>$ 504,00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dirty="0">
                          <a:solidFill>
                            <a:schemeClr val="tx1"/>
                          </a:solidFill>
                          <a:latin typeface="Andalus" pitchFamily="18" charset="-78"/>
                          <a:ea typeface="SimSun"/>
                          <a:cs typeface="Andalus" pitchFamily="18" charset="-78"/>
                        </a:rPr>
                        <a:t>$ 2.016,00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28489">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Impresoras</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1</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dirty="0">
                          <a:solidFill>
                            <a:schemeClr val="tx1"/>
                          </a:solidFill>
                          <a:latin typeface="Andalus" pitchFamily="18" charset="-78"/>
                          <a:ea typeface="SimSun"/>
                          <a:cs typeface="Andalus" pitchFamily="18" charset="-78"/>
                        </a:rPr>
                        <a:t>$ 60,00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dirty="0">
                          <a:solidFill>
                            <a:schemeClr val="tx1"/>
                          </a:solidFill>
                          <a:latin typeface="Andalus" pitchFamily="18" charset="-78"/>
                          <a:ea typeface="SimSun"/>
                          <a:cs typeface="Andalus" pitchFamily="18" charset="-78"/>
                        </a:rPr>
                        <a:t>$ 60,00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28489">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Escritorios</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4</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dirty="0">
                          <a:solidFill>
                            <a:schemeClr val="tx1"/>
                          </a:solidFill>
                          <a:latin typeface="Andalus" pitchFamily="18" charset="-78"/>
                          <a:ea typeface="SimSun"/>
                          <a:cs typeface="Andalus" pitchFamily="18" charset="-78"/>
                        </a:rPr>
                        <a:t>$ 100,00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dirty="0">
                          <a:solidFill>
                            <a:schemeClr val="tx1"/>
                          </a:solidFill>
                          <a:latin typeface="Andalus" pitchFamily="18" charset="-78"/>
                          <a:ea typeface="SimSun"/>
                          <a:cs typeface="Andalus" pitchFamily="18" charset="-78"/>
                        </a:rPr>
                        <a:t>$ 400,00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28489">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Sillas tipo secretaria</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4</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dirty="0">
                          <a:solidFill>
                            <a:schemeClr val="tx1"/>
                          </a:solidFill>
                          <a:latin typeface="Andalus" pitchFamily="18" charset="-78"/>
                          <a:ea typeface="SimSun"/>
                          <a:cs typeface="Andalus" pitchFamily="18" charset="-78"/>
                        </a:rPr>
                        <a:t>$ 45,00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dirty="0">
                          <a:solidFill>
                            <a:schemeClr val="tx1"/>
                          </a:solidFill>
                          <a:latin typeface="Andalus" pitchFamily="18" charset="-78"/>
                          <a:ea typeface="SimSun"/>
                          <a:cs typeface="Andalus" pitchFamily="18" charset="-78"/>
                        </a:rPr>
                        <a:t>$ 180,00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28489">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Teléfonos </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3</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a:solidFill>
                            <a:schemeClr val="tx1"/>
                          </a:solidFill>
                          <a:latin typeface="Andalus" pitchFamily="18" charset="-78"/>
                          <a:ea typeface="SimSun"/>
                          <a:cs typeface="Andalus" pitchFamily="18" charset="-78"/>
                        </a:rPr>
                        <a:t>$ 18,00</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dirty="0">
                          <a:solidFill>
                            <a:schemeClr val="tx1"/>
                          </a:solidFill>
                          <a:latin typeface="Andalus" pitchFamily="18" charset="-78"/>
                          <a:ea typeface="SimSun"/>
                          <a:cs typeface="Andalus" pitchFamily="18" charset="-78"/>
                        </a:rPr>
                        <a:t>$ 54,00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28489">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Sillas de espera</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4</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a:solidFill>
                            <a:schemeClr val="tx1"/>
                          </a:solidFill>
                          <a:latin typeface="Andalus" pitchFamily="18" charset="-78"/>
                          <a:ea typeface="SimSun"/>
                          <a:cs typeface="Andalus" pitchFamily="18" charset="-78"/>
                        </a:rPr>
                        <a:t>$ 6,00</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dirty="0">
                          <a:solidFill>
                            <a:schemeClr val="tx1"/>
                          </a:solidFill>
                          <a:latin typeface="Andalus" pitchFamily="18" charset="-78"/>
                          <a:ea typeface="SimSun"/>
                          <a:cs typeface="Andalus" pitchFamily="18" charset="-78"/>
                        </a:rPr>
                        <a:t>$ 24,00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28489">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Aire acondicionado</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1</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a:solidFill>
                            <a:schemeClr val="tx1"/>
                          </a:solidFill>
                          <a:latin typeface="Andalus" pitchFamily="18" charset="-78"/>
                          <a:ea typeface="SimSun"/>
                          <a:cs typeface="Andalus" pitchFamily="18" charset="-78"/>
                        </a:rPr>
                        <a:t>$ 400,00</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dirty="0">
                          <a:solidFill>
                            <a:schemeClr val="tx1"/>
                          </a:solidFill>
                          <a:latin typeface="Andalus" pitchFamily="18" charset="-78"/>
                          <a:ea typeface="SimSun"/>
                          <a:cs typeface="Andalus" pitchFamily="18" charset="-78"/>
                        </a:rPr>
                        <a:t>$ 400,00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44308">
                <a:tc>
                  <a:txBody>
                    <a:bodyPr/>
                    <a:lstStyle/>
                    <a:p>
                      <a:pPr algn="l">
                        <a:lnSpc>
                          <a:spcPct val="115000"/>
                        </a:lnSpc>
                        <a:spcAft>
                          <a:spcPts val="0"/>
                        </a:spcAft>
                      </a:pPr>
                      <a:r>
                        <a:rPr lang="es-ES" sz="1300">
                          <a:solidFill>
                            <a:schemeClr val="tx1"/>
                          </a:solidFill>
                          <a:latin typeface="Andalus" pitchFamily="18" charset="-78"/>
                          <a:ea typeface="SimSun"/>
                          <a:cs typeface="Andalus" pitchFamily="18" charset="-78"/>
                        </a:rPr>
                        <a:t>Archivador</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ctr">
                        <a:lnSpc>
                          <a:spcPct val="115000"/>
                        </a:lnSpc>
                        <a:spcAft>
                          <a:spcPts val="0"/>
                        </a:spcAft>
                      </a:pPr>
                      <a:r>
                        <a:rPr lang="es-ES" sz="1300">
                          <a:solidFill>
                            <a:schemeClr val="tx1"/>
                          </a:solidFill>
                          <a:latin typeface="Andalus" pitchFamily="18" charset="-78"/>
                          <a:ea typeface="SimSun"/>
                          <a:cs typeface="Andalus" pitchFamily="18" charset="-78"/>
                        </a:rPr>
                        <a:t>1</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a:solidFill>
                            <a:schemeClr val="tx1"/>
                          </a:solidFill>
                          <a:latin typeface="Andalus" pitchFamily="18" charset="-78"/>
                          <a:ea typeface="SimSun"/>
                          <a:cs typeface="Andalus" pitchFamily="18" charset="-78"/>
                        </a:rPr>
                        <a:t>$ 80,00</a:t>
                      </a:r>
                      <a:endParaRPr lang="es-ES" sz="130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indent="279400" algn="ctr">
                        <a:lnSpc>
                          <a:spcPct val="115000"/>
                        </a:lnSpc>
                        <a:spcAft>
                          <a:spcPts val="0"/>
                        </a:spcAft>
                      </a:pPr>
                      <a:r>
                        <a:rPr lang="es-ES" sz="1300" dirty="0">
                          <a:solidFill>
                            <a:schemeClr val="tx1"/>
                          </a:solidFill>
                          <a:latin typeface="Andalus" pitchFamily="18" charset="-78"/>
                          <a:ea typeface="SimSun"/>
                          <a:cs typeface="Andalus" pitchFamily="18" charset="-78"/>
                        </a:rPr>
                        <a:t>$ 80,00</a:t>
                      </a:r>
                      <a:endParaRPr lang="es-ES" sz="1300" dirty="0">
                        <a:solidFill>
                          <a:schemeClr val="tx1"/>
                        </a:solidFill>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44308">
                <a:tc>
                  <a:txBody>
                    <a:bodyPr/>
                    <a:lstStyle/>
                    <a:p>
                      <a:pPr algn="ctr">
                        <a:lnSpc>
                          <a:spcPct val="115000"/>
                        </a:lnSpc>
                        <a:spcAft>
                          <a:spcPts val="0"/>
                        </a:spcAft>
                      </a:pPr>
                      <a:r>
                        <a:rPr lang="es-ES" sz="1300" b="1">
                          <a:solidFill>
                            <a:srgbClr val="000000"/>
                          </a:solidFill>
                          <a:latin typeface="Andalus" pitchFamily="18" charset="-78"/>
                          <a:ea typeface="SimSun"/>
                          <a:cs typeface="Andalus" pitchFamily="18" charset="-78"/>
                        </a:rPr>
                        <a:t>TOTAL</a:t>
                      </a:r>
                      <a:endParaRPr lang="es-ES" sz="1300">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a:lnSpc>
                          <a:spcPct val="115000"/>
                        </a:lnSpc>
                        <a:spcAft>
                          <a:spcPts val="0"/>
                        </a:spcAft>
                      </a:pPr>
                      <a:r>
                        <a:rPr lang="es-ES" sz="1300" b="1">
                          <a:solidFill>
                            <a:srgbClr val="000000"/>
                          </a:solidFill>
                          <a:latin typeface="Andalus" pitchFamily="18" charset="-78"/>
                          <a:ea typeface="SimSun"/>
                          <a:cs typeface="Andalus" pitchFamily="18" charset="-78"/>
                        </a:rPr>
                        <a:t> </a:t>
                      </a:r>
                      <a:endParaRPr lang="es-ES" sz="1300">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indent="279400" algn="l">
                        <a:lnSpc>
                          <a:spcPct val="115000"/>
                        </a:lnSpc>
                        <a:spcAft>
                          <a:spcPts val="0"/>
                        </a:spcAft>
                      </a:pPr>
                      <a:r>
                        <a:rPr lang="es-ES" sz="1300" b="1" dirty="0">
                          <a:solidFill>
                            <a:srgbClr val="000000"/>
                          </a:solidFill>
                          <a:effectLst>
                            <a:outerShdw blurRad="38100" dist="38100" dir="2700000" algn="tl">
                              <a:srgbClr val="000000">
                                <a:alpha val="43137"/>
                              </a:srgbClr>
                            </a:outerShdw>
                          </a:effectLst>
                          <a:latin typeface="Andalus" pitchFamily="18" charset="-78"/>
                          <a:ea typeface="SimSun"/>
                          <a:cs typeface="Andalus" pitchFamily="18" charset="-78"/>
                        </a:rPr>
                        <a:t>$ 1.213,00</a:t>
                      </a:r>
                      <a:endParaRPr lang="es-ES" sz="1300" dirty="0">
                        <a:effectLst>
                          <a:outerShdw blurRad="38100" dist="38100" dir="2700000" algn="tl">
                            <a:srgbClr val="000000">
                              <a:alpha val="43137"/>
                            </a:srgbClr>
                          </a:outerShdw>
                        </a:effectLst>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indent="279400" algn="l">
                        <a:lnSpc>
                          <a:spcPct val="115000"/>
                        </a:lnSpc>
                        <a:spcAft>
                          <a:spcPts val="0"/>
                        </a:spcAft>
                      </a:pPr>
                      <a:r>
                        <a:rPr lang="es-ES" sz="1300" b="1" dirty="0">
                          <a:solidFill>
                            <a:srgbClr val="000000"/>
                          </a:solidFill>
                          <a:effectLst>
                            <a:outerShdw blurRad="38100" dist="38100" dir="2700000" algn="tl">
                              <a:srgbClr val="000000">
                                <a:alpha val="43137"/>
                              </a:srgbClr>
                            </a:outerShdw>
                          </a:effectLst>
                          <a:latin typeface="Andalus" pitchFamily="18" charset="-78"/>
                          <a:ea typeface="SimSun"/>
                          <a:cs typeface="Andalus" pitchFamily="18" charset="-78"/>
                        </a:rPr>
                        <a:t>$ 3.214,00</a:t>
                      </a:r>
                      <a:endParaRPr lang="es-ES" sz="1300" dirty="0">
                        <a:effectLst>
                          <a:outerShdw blurRad="38100" dist="38100" dir="2700000" algn="tl">
                            <a:srgbClr val="000000">
                              <a:alpha val="43137"/>
                            </a:srgbClr>
                          </a:outerShdw>
                        </a:effectLst>
                        <a:latin typeface="Andalus" pitchFamily="18" charset="-78"/>
                        <a:ea typeface="Calibri"/>
                        <a:cs typeface="Andalus" pitchFamily="18"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57242" y="2214554"/>
            <a:ext cx="8229600" cy="1143000"/>
          </a:xfrm>
          <a:prstGeom prst="rect">
            <a:avLst/>
          </a:prstGeom>
        </p:spPr>
        <p:txBody>
          <a:bodyPr anchor="ctr">
            <a:normAutofit/>
          </a:bodyPr>
          <a:lstStyle/>
          <a:p>
            <a:pPr marL="484632" algn="ctr" fontAlgn="auto">
              <a:spcAft>
                <a:spcPts val="0"/>
              </a:spcAft>
              <a:defRPr/>
            </a:pPr>
            <a:r>
              <a:rPr lang="es-ES" sz="48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aiandra GD" pitchFamily="34" charset="0"/>
                <a:ea typeface="+mj-ea"/>
                <a:cs typeface="+mj-cs"/>
              </a:rPr>
              <a:t>ESTUDIO FINANCIERO</a:t>
            </a:r>
          </a:p>
        </p:txBody>
      </p:sp>
      <p:pic>
        <p:nvPicPr>
          <p:cNvPr id="71682" name="Picture 2" descr="http://t0.gstatic.com/images?q=tbn:E-jIrKjOKRpbkM:http://www.asa.org.uk/NR/rdonlyres/443D1DE0-6C06-4055-8FE4-9815D51FE594/0/finance_300_rfpwo.jpg">
            <a:hlinkClick r:id="rId2"/>
          </p:cNvPr>
          <p:cNvPicPr>
            <a:picLocks noChangeAspect="1" noChangeArrowheads="1"/>
          </p:cNvPicPr>
          <p:nvPr/>
        </p:nvPicPr>
        <p:blipFill>
          <a:blip r:embed="rId3"/>
          <a:srcRect/>
          <a:stretch>
            <a:fillRect/>
          </a:stretch>
        </p:blipFill>
        <p:spPr bwMode="auto">
          <a:xfrm>
            <a:off x="3714744" y="3429000"/>
            <a:ext cx="1928824" cy="1928826"/>
          </a:xfrm>
          <a:prstGeom prst="rect">
            <a:avLst/>
          </a:prstGeom>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41"/>
          <p:cNvGraphicFramePr>
            <a:graphicFrameLocks noChangeAspect="1"/>
          </p:cNvGraphicFramePr>
          <p:nvPr/>
        </p:nvGraphicFramePr>
        <p:xfrm>
          <a:off x="541338" y="2409825"/>
          <a:ext cx="7983537" cy="2733675"/>
        </p:xfrm>
        <a:graphic>
          <a:graphicData uri="http://schemas.openxmlformats.org/presentationml/2006/ole">
            <p:oleObj spid="_x0000_s1026" name="Worksheet" r:id="rId3" imgW="5486400" imgH="1428864" progId="Excel.Sheet.8">
              <p:embed/>
            </p:oleObj>
          </a:graphicData>
        </a:graphic>
      </p:graphicFrame>
      <p:sp>
        <p:nvSpPr>
          <p:cNvPr id="3075" name="Rectangle 142"/>
          <p:cNvSpPr>
            <a:spLocks noGrp="1" noChangeArrowheads="1"/>
          </p:cNvSpPr>
          <p:nvPr>
            <p:ph type="title"/>
          </p:nvPr>
        </p:nvSpPr>
        <p:spPr>
          <a:xfrm>
            <a:off x="457200" y="267494"/>
            <a:ext cx="8229600" cy="1399032"/>
          </a:xfrm>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PLAN DE INVERSIÓN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91"/>
          <p:cNvGraphicFramePr>
            <a:graphicFrameLocks noChangeAspect="1"/>
          </p:cNvGraphicFramePr>
          <p:nvPr/>
        </p:nvGraphicFramePr>
        <p:xfrm>
          <a:off x="323850" y="1341438"/>
          <a:ext cx="8351838" cy="4465637"/>
        </p:xfrm>
        <a:graphic>
          <a:graphicData uri="http://schemas.openxmlformats.org/presentationml/2006/ole">
            <p:oleObj spid="_x0000_s2050" name="Worksheet" r:id="rId3" imgW="5486400" imgH="1990877" progId="Excel.Sheet.8">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85"/>
          <p:cNvGraphicFramePr>
            <a:graphicFrameLocks noChangeAspect="1"/>
          </p:cNvGraphicFramePr>
          <p:nvPr/>
        </p:nvGraphicFramePr>
        <p:xfrm>
          <a:off x="395288" y="1196975"/>
          <a:ext cx="8208962" cy="4895850"/>
        </p:xfrm>
        <a:graphic>
          <a:graphicData uri="http://schemas.openxmlformats.org/presentationml/2006/ole">
            <p:oleObj spid="_x0000_s3074" name="Worksheet" r:id="rId3" imgW="5486400" imgH="2400300" progId="Excel.Shee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algn="ctr" eaLnBrk="1" fontAlgn="auto" hangingPunct="1">
              <a:spcAft>
                <a:spcPts val="0"/>
              </a:spcAft>
              <a:defRPr/>
            </a:pPr>
            <a:r>
              <a:rPr lang="es-EC" sz="4000" dirty="0" smtClean="0">
                <a:solidFill>
                  <a:schemeClr val="accent1">
                    <a:tint val="83000"/>
                    <a:satMod val="150000"/>
                  </a:schemeClr>
                </a:solidFill>
                <a:latin typeface="Maiandra GD" pitchFamily="34" charset="0"/>
              </a:rPr>
              <a:t> </a:t>
            </a:r>
            <a:r>
              <a:rPr lang="es-EC" sz="4000" b="1" dirty="0" smtClean="0">
                <a:solidFill>
                  <a:schemeClr val="accent1">
                    <a:tint val="83000"/>
                    <a:satMod val="150000"/>
                  </a:schemeClr>
                </a:solidFill>
                <a:latin typeface="Maiandra GD" pitchFamily="34" charset="0"/>
              </a:rPr>
              <a:t>OBJETIVOS DEL PROYECTO</a:t>
            </a:r>
            <a:endParaRPr lang="es-EC" sz="4000" dirty="0">
              <a:solidFill>
                <a:schemeClr val="accent1">
                  <a:tint val="83000"/>
                  <a:satMod val="150000"/>
                </a:schemeClr>
              </a:solidFill>
              <a:latin typeface="Maiandra GD" pitchFamily="34" charset="0"/>
            </a:endParaRPr>
          </a:p>
        </p:txBody>
      </p:sp>
      <p:sp>
        <p:nvSpPr>
          <p:cNvPr id="20483" name="2 Marcador de contenido"/>
          <p:cNvSpPr>
            <a:spLocks noGrp="1"/>
          </p:cNvSpPr>
          <p:nvPr>
            <p:ph idx="1"/>
          </p:nvPr>
        </p:nvSpPr>
        <p:spPr>
          <a:xfrm>
            <a:off x="457200" y="2168525"/>
            <a:ext cx="8229600" cy="3260725"/>
          </a:xfrm>
        </p:spPr>
        <p:txBody>
          <a:bodyPr/>
          <a:lstStyle/>
          <a:p>
            <a:pPr eaLnBrk="1" hangingPunct="1">
              <a:buFont typeface="Wingdings 2" pitchFamily="18" charset="2"/>
              <a:buNone/>
            </a:pPr>
            <a:r>
              <a:rPr lang="es-EC" sz="2400" b="1" smtClean="0">
                <a:latin typeface="Andalus"/>
                <a:ea typeface="Andalus"/>
                <a:cs typeface="Andalus"/>
              </a:rPr>
              <a:t>Objetivo General.</a:t>
            </a:r>
          </a:p>
          <a:p>
            <a:pPr eaLnBrk="1" hangingPunct="1">
              <a:buFont typeface="Wingdings 2" pitchFamily="18" charset="2"/>
              <a:buNone/>
            </a:pPr>
            <a:endParaRPr lang="es-EC" sz="2400" b="1" smtClean="0">
              <a:latin typeface="Andalus"/>
              <a:ea typeface="Andalus"/>
              <a:cs typeface="Andalus"/>
            </a:endParaRPr>
          </a:p>
          <a:p>
            <a:pPr lvl="1" eaLnBrk="1" hangingPunct="1">
              <a:buFont typeface="Wingdings" pitchFamily="2" charset="2"/>
              <a:buChar char="Ø"/>
            </a:pPr>
            <a:r>
              <a:rPr lang="es-EC" sz="2400" smtClean="0">
                <a:latin typeface="Andalus"/>
                <a:ea typeface="Andalus"/>
                <a:cs typeface="Andalus"/>
              </a:rPr>
              <a:t>Determinar la factibilidad económica técnica y financiera que tendría un Tecnicentro que atienda al transporte de pasajeros  del Cantón Daule.</a:t>
            </a:r>
          </a:p>
          <a:p>
            <a:pPr lvl="1" eaLnBrk="1" hangingPunct="1"/>
            <a:endParaRPr lang="es-EC" sz="2400" smtClean="0">
              <a:latin typeface="Andalus"/>
              <a:ea typeface="Andalus"/>
              <a:cs typeface="Andalus"/>
            </a:endParaRPr>
          </a:p>
          <a:p>
            <a:pPr eaLnBrk="1" hangingPunct="1">
              <a:buFont typeface="Wingdings 2" pitchFamily="18" charset="2"/>
              <a:buNone/>
            </a:pPr>
            <a:r>
              <a:rPr lang="es-EC" sz="2400" smtClean="0">
                <a:latin typeface="Andalus"/>
                <a:ea typeface="Andalus"/>
                <a:cs typeface="Andalus"/>
              </a:rPr>
              <a:t>		</a:t>
            </a:r>
          </a:p>
          <a:p>
            <a:pPr eaLnBrk="1" hangingPunct="1">
              <a:buFont typeface="Wingdings 2" pitchFamily="18" charset="2"/>
              <a:buNone/>
            </a:pPr>
            <a:endParaRPr lang="es-EC" sz="2400" smtClean="0">
              <a:latin typeface="Andalus"/>
              <a:ea typeface="Andalus"/>
              <a:cs typeface="Andalu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71"/>
          <p:cNvGraphicFramePr>
            <a:graphicFrameLocks noChangeAspect="1"/>
          </p:cNvGraphicFramePr>
          <p:nvPr/>
        </p:nvGraphicFramePr>
        <p:xfrm>
          <a:off x="681038" y="1216025"/>
          <a:ext cx="7748587" cy="4356100"/>
        </p:xfrm>
        <a:graphic>
          <a:graphicData uri="http://schemas.openxmlformats.org/presentationml/2006/ole">
            <p:oleObj spid="_x0000_s4098" name="Worksheet" r:id="rId3" imgW="5257800" imgH="2943111" progId="Excel.Sheet.8">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57"/>
          <p:cNvGraphicFramePr>
            <a:graphicFrameLocks noChangeAspect="1"/>
          </p:cNvGraphicFramePr>
          <p:nvPr/>
        </p:nvGraphicFramePr>
        <p:xfrm>
          <a:off x="1182688" y="571500"/>
          <a:ext cx="7104062" cy="3981450"/>
        </p:xfrm>
        <a:graphic>
          <a:graphicData uri="http://schemas.openxmlformats.org/presentationml/2006/ole">
            <p:oleObj spid="_x0000_s5122" name="Worksheet" r:id="rId3" imgW="3495589" imgH="1962074" progId="Excel.Sheet.8">
              <p:embed/>
            </p:oleObj>
          </a:graphicData>
        </a:graphic>
      </p:graphicFrame>
      <p:graphicFrame>
        <p:nvGraphicFramePr>
          <p:cNvPr id="5123" name="Object 19"/>
          <p:cNvGraphicFramePr>
            <a:graphicFrameLocks noChangeAspect="1"/>
          </p:cNvGraphicFramePr>
          <p:nvPr/>
        </p:nvGraphicFramePr>
        <p:xfrm>
          <a:off x="1143000" y="5068888"/>
          <a:ext cx="7143750" cy="717550"/>
        </p:xfrm>
        <a:graphic>
          <a:graphicData uri="http://schemas.openxmlformats.org/presentationml/2006/ole">
            <p:oleObj spid="_x0000_s5123" name="Hoja de cálculo" r:id="rId4" imgW="3758139" imgH="205897" progId="Excel.Sheet.8">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199"/>
          <p:cNvGraphicFramePr>
            <a:graphicFrameLocks noChangeAspect="1"/>
          </p:cNvGraphicFramePr>
          <p:nvPr/>
        </p:nvGraphicFramePr>
        <p:xfrm>
          <a:off x="609600" y="1981200"/>
          <a:ext cx="8001000" cy="2184400"/>
        </p:xfrm>
        <a:graphic>
          <a:graphicData uri="http://schemas.openxmlformats.org/presentationml/2006/ole">
            <p:oleObj spid="_x0000_s6146" name="Worksheet" r:id="rId3" imgW="6134100" imgH="1638376" progId="Excel.Sheet.8">
              <p:embed/>
            </p:oleObj>
          </a:graphicData>
        </a:graphic>
      </p:graphicFrame>
      <p:sp>
        <p:nvSpPr>
          <p:cNvPr id="9219" name="Rectangle 200"/>
          <p:cNvSpPr>
            <a:spLocks noGrp="1" noChangeArrowheads="1"/>
          </p:cNvSpPr>
          <p:nvPr>
            <p:ph type="title"/>
          </p:nvPr>
        </p:nvSpPr>
        <p:spPr>
          <a:xfrm>
            <a:off x="457200" y="267494"/>
            <a:ext cx="8229600" cy="1399032"/>
          </a:xfrm>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DEMANDA ESTIMADA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52" name="Group 6704"/>
          <p:cNvGraphicFramePr>
            <a:graphicFrameLocks noGrp="1"/>
          </p:cNvGraphicFramePr>
          <p:nvPr/>
        </p:nvGraphicFramePr>
        <p:xfrm>
          <a:off x="250825" y="1125538"/>
          <a:ext cx="8642350" cy="5472112"/>
        </p:xfrm>
        <a:graphic>
          <a:graphicData uri="http://schemas.openxmlformats.org/drawingml/2006/table">
            <a:tbl>
              <a:tblPr/>
              <a:tblGrid>
                <a:gridCol w="1806575"/>
                <a:gridCol w="708025"/>
                <a:gridCol w="617538"/>
                <a:gridCol w="538162"/>
                <a:gridCol w="581025"/>
                <a:gridCol w="581025"/>
                <a:gridCol w="581025"/>
                <a:gridCol w="582613"/>
                <a:gridCol w="530225"/>
                <a:gridCol w="528637"/>
                <a:gridCol w="527050"/>
                <a:gridCol w="531813"/>
                <a:gridCol w="528637"/>
              </a:tblGrid>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1" u="none" strike="noStrike" cap="none" normalizeH="0" baseline="0" dirty="0" smtClean="0">
                          <a:ln>
                            <a:noFill/>
                          </a:ln>
                          <a:solidFill>
                            <a:srgbClr val="000000"/>
                          </a:solidFill>
                          <a:effectLst/>
                          <a:latin typeface="Calibri" pitchFamily="34" charset="0"/>
                        </a:rPr>
                        <a:t>Crecimiento 5%</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1" u="none" strike="noStrike" cap="none" normalizeH="0" baseline="0" smtClean="0">
                          <a:ln>
                            <a:noFill/>
                          </a:ln>
                          <a:solidFill>
                            <a:srgbClr val="000000"/>
                          </a:solidFill>
                          <a:effectLst/>
                          <a:latin typeface="Calibri" pitchFamily="34" charset="0"/>
                        </a:rPr>
                        <a:t>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1</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4</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5</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6</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7</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10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000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000000"/>
                          </a:solidFill>
                          <a:effectLst/>
                          <a:latin typeface="Calibri" pitchFamily="34" charset="0"/>
                        </a:rPr>
                        <a:t>INGRESOS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1" u="none" strike="noStrike" cap="none" normalizeH="0" baseline="0" smtClean="0">
                          <a:ln>
                            <a:noFill/>
                          </a:ln>
                          <a:solidFill>
                            <a:srgbClr val="000000"/>
                          </a:solidFill>
                          <a:effectLst/>
                          <a:latin typeface="Calibri" pitchFamily="34" charset="0"/>
                        </a:rPr>
                        <a:t>PRECIOS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a:t>
                      </a:r>
                      <a:endParaRPr kumimoji="0" lang="es-ES" sz="1800" b="0" i="0" u="none" strike="noStrike" cap="none" normalizeH="0" baseline="0" dirty="0" smtClean="0">
                        <a:ln>
                          <a:noFill/>
                        </a:ln>
                        <a:solidFill>
                          <a:schemeClr val="bg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a:t>
                      </a:r>
                      <a:endParaRPr kumimoji="0" lang="es-ES" sz="1800" b="0" i="0" u="none" strike="noStrike" cap="none" normalizeH="0" baseline="0" dirty="0" smtClean="0">
                        <a:ln>
                          <a:noFill/>
                        </a:ln>
                        <a:solidFill>
                          <a:schemeClr val="bg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Venta de Llanta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$ 400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638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669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703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775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814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854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897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942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989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Cambio de Aceite Al Año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3825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4016</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4217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4428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4649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4882</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5126</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5382</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5651</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5934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000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5 W 40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$ 71</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70%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2678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2811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2952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3100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3255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3417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3588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3768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3956</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4154</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10 W 30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$ 68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10%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383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402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422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443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465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488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513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565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593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20 W 50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$ 66</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10%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383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402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422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443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465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488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513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565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593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000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40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$ 64</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10%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383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402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422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443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465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488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513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565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593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Alineación de la Suspensión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$ 24</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425</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446</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469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492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517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542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570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598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628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659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000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Balanceo de Llantas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$ 6,50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638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669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703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775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814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854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897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942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989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Enllantaje</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$ 3,50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1913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2008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2109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2214</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2325</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2441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2563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2691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2826</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2967</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4937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Llenado  de llantas con nitrógeno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$ 5,00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1913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2008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2109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2214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2325</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2441</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2563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2691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2826</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2967</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4937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Cambio de Aceite / Caja Cambios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638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669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703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775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814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854</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897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942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989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5 W 40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$ 72</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446</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469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492</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517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542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570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598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628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659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692</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10 W 30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$ 69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10%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74</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81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85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90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94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99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000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20 W 50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$ 67</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10%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81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85</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90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94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99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984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40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$ 65</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10%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81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85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90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94</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99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bl>
          </a:graphicData>
        </a:graphic>
      </p:graphicFrame>
      <p:sp>
        <p:nvSpPr>
          <p:cNvPr id="14599" name="Rectangle 6705"/>
          <p:cNvSpPr>
            <a:spLocks noGrp="1" noChangeArrowheads="1"/>
          </p:cNvSpPr>
          <p:nvPr>
            <p:ph type="title"/>
          </p:nvPr>
        </p:nvSpPr>
        <p:spPr>
          <a:xfrm>
            <a:off x="457200" y="44450"/>
            <a:ext cx="8229600" cy="1143000"/>
          </a:xfrm>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INGRESOS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70" name="Group 1338"/>
          <p:cNvGraphicFramePr>
            <a:graphicFrameLocks noGrp="1"/>
          </p:cNvGraphicFramePr>
          <p:nvPr/>
        </p:nvGraphicFramePr>
        <p:xfrm>
          <a:off x="179388" y="1214438"/>
          <a:ext cx="8785225" cy="5184775"/>
        </p:xfrm>
        <a:graphic>
          <a:graphicData uri="http://schemas.openxmlformats.org/drawingml/2006/table">
            <a:tbl>
              <a:tblPr/>
              <a:tblGrid>
                <a:gridCol w="1838325"/>
                <a:gridCol w="715962"/>
                <a:gridCol w="628650"/>
                <a:gridCol w="546100"/>
                <a:gridCol w="592138"/>
                <a:gridCol w="592137"/>
                <a:gridCol w="592138"/>
                <a:gridCol w="590550"/>
                <a:gridCol w="536575"/>
                <a:gridCol w="539750"/>
                <a:gridCol w="536575"/>
                <a:gridCol w="539750"/>
                <a:gridCol w="536575"/>
              </a:tblGrid>
              <a:tr h="2825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1" u="none" strike="noStrike" cap="none" normalizeH="0" baseline="0" dirty="0" smtClean="0">
                          <a:ln>
                            <a:noFill/>
                          </a:ln>
                          <a:solidFill>
                            <a:srgbClr val="000000"/>
                          </a:solidFill>
                          <a:effectLst/>
                          <a:latin typeface="Calibri" pitchFamily="34" charset="0"/>
                        </a:rPr>
                        <a:t>Crecimiento 5%</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1" u="none" strike="noStrike" cap="none" normalizeH="0" baseline="0" smtClean="0">
                          <a:ln>
                            <a:noFill/>
                          </a:ln>
                          <a:solidFill>
                            <a:srgbClr val="000000"/>
                          </a:solidFill>
                          <a:effectLst/>
                          <a:latin typeface="Calibri" pitchFamily="34" charset="0"/>
                        </a:rPr>
                        <a:t>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6</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10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5667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000000"/>
                          </a:solidFill>
                          <a:effectLst/>
                          <a:latin typeface="Calibri" pitchFamily="34" charset="0"/>
                        </a:rPr>
                        <a:t>Costos de Venta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bg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bg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bg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Venta de Llanta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$ 320</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638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669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703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775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814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854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897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942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989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825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Cambio de Aceite Al Año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 </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3825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4016</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4217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4428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4649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4882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5126</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5382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5651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5934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5 W 40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$ 63</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2678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2811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2952</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3100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3255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3417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3588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3768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3956</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4154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825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10 W 30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$ 60</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383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402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422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443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465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488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513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565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593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20 W 50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$ 58</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383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402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422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443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465</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488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513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565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593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825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40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$ 56</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383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402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422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443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465</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488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513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565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593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Alineacion De la Suspension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$ 14</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425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446</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469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492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517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542</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570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598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628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659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825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Balanceo de Llantas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$ 4</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638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669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703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775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814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854</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897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942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989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468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Llenado  de llantas con nitrógeno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$ 3</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1913</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2008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2109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2214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2325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2441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2563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2691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2826</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2967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4667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1" u="none" strike="noStrike" cap="none" normalizeH="0" baseline="0" smtClean="0">
                          <a:ln>
                            <a:noFill/>
                          </a:ln>
                          <a:solidFill>
                            <a:srgbClr val="000000"/>
                          </a:solidFill>
                          <a:effectLst/>
                          <a:latin typeface="Calibri" pitchFamily="34" charset="0"/>
                        </a:rPr>
                        <a:t>Cambio de Aceite / Caja Cambios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638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669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703</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738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775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814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854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bg1"/>
                          </a:solidFill>
                          <a:effectLst/>
                          <a:latin typeface="Calibri" pitchFamily="34" charset="0"/>
                        </a:rPr>
                        <a:t>897</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942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bg1"/>
                          </a:solidFill>
                          <a:effectLst/>
                          <a:latin typeface="Calibri" pitchFamily="34" charset="0"/>
                        </a:rPr>
                        <a:t>989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5 W 40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$ 63</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446</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469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492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517</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542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570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598</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628</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659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692</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825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10 W 30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$ 60</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77</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81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85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90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94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99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841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20 W 50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$ 58</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77</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81</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85</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90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94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99</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2825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Calibri" pitchFamily="34" charset="0"/>
                        </a:rPr>
                        <a:t>SAE 40 + Filtro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000000"/>
                          </a:solidFill>
                          <a:effectLst/>
                          <a:latin typeface="Calibri" pitchFamily="34" charset="0"/>
                        </a:rPr>
                        <a:t>$ 56</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 </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67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70</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74</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bg1"/>
                          </a:solidFill>
                          <a:effectLst/>
                          <a:latin typeface="Calibri" pitchFamily="34" charset="0"/>
                        </a:rPr>
                        <a:t>77</a:t>
                      </a:r>
                      <a:endParaRPr kumimoji="0" lang="es-ES" sz="1800" b="0" i="0" u="none" strike="noStrike" cap="none" normalizeH="0" baseline="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81</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85</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90</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94</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Calibri" pitchFamily="34" charset="0"/>
                        </a:rPr>
                        <a:t>99</a:t>
                      </a:r>
                      <a:endParaRPr kumimoji="0" lang="es-ES" sz="1800" b="0" i="0" u="none" strike="noStrike" cap="none" normalizeH="0" baseline="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bl>
          </a:graphicData>
        </a:graphic>
      </p:graphicFrame>
      <p:sp>
        <p:nvSpPr>
          <p:cNvPr id="15610" name="Rectangle 1339"/>
          <p:cNvSpPr>
            <a:spLocks noGrp="1" noChangeArrowheads="1"/>
          </p:cNvSpPr>
          <p:nvPr>
            <p:ph type="title"/>
          </p:nvPr>
        </p:nvSpPr>
        <p:spPr>
          <a:xfrm>
            <a:off x="457200" y="267494"/>
            <a:ext cx="8229600" cy="1089804"/>
          </a:xfrm>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COSTOS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49" name="Group 2069"/>
          <p:cNvGraphicFramePr>
            <a:graphicFrameLocks noGrp="1"/>
          </p:cNvGraphicFramePr>
          <p:nvPr/>
        </p:nvGraphicFramePr>
        <p:xfrm>
          <a:off x="179388" y="1428750"/>
          <a:ext cx="8964612" cy="4916488"/>
        </p:xfrm>
        <a:graphic>
          <a:graphicData uri="http://schemas.openxmlformats.org/drawingml/2006/table">
            <a:tbl>
              <a:tblPr/>
              <a:tblGrid>
                <a:gridCol w="1674812"/>
                <a:gridCol w="728663"/>
                <a:gridCol w="728662"/>
                <a:gridCol w="730250"/>
                <a:gridCol w="728663"/>
                <a:gridCol w="727075"/>
                <a:gridCol w="730250"/>
                <a:gridCol w="728662"/>
                <a:gridCol w="728663"/>
                <a:gridCol w="730250"/>
                <a:gridCol w="728662"/>
              </a:tblGrid>
              <a:tr h="496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600" b="1" i="1" u="none" strike="noStrike" cap="none" normalizeH="0" baseline="0" dirty="0" smtClean="0">
                          <a:ln>
                            <a:noFill/>
                          </a:ln>
                          <a:solidFill>
                            <a:srgbClr val="000000"/>
                          </a:solidFill>
                          <a:effectLst/>
                          <a:latin typeface="Calibri" pitchFamily="34" charset="0"/>
                        </a:rPr>
                        <a:t>Crecimiento 5%</a:t>
                      </a:r>
                      <a:endParaRPr kumimoji="0" lang="es-ES" sz="16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Calibri" pitchFamily="34" charset="0"/>
                        </a:rPr>
                        <a:t>1</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Calibri" pitchFamily="34" charset="0"/>
                        </a:rPr>
                        <a:t>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Calibri" pitchFamily="34" charset="0"/>
                        </a:rPr>
                        <a:t>3</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Calibri" pitchFamily="34" charset="0"/>
                        </a:rPr>
                        <a:t>4</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Calibri" pitchFamily="34" charset="0"/>
                        </a:rPr>
                        <a:t>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Calibri" pitchFamily="34" charset="0"/>
                        </a:rPr>
                        <a:t>6</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Calibri" pitchFamily="34" charset="0"/>
                        </a:rPr>
                        <a:t>7</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Calibri" pitchFamily="34" charset="0"/>
                        </a:rPr>
                        <a:t>8</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Calibri" pitchFamily="34" charset="0"/>
                        </a:rPr>
                        <a:t>9</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Calibri" pitchFamily="34" charset="0"/>
                        </a:rPr>
                        <a:t>10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438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rgbClr val="000000"/>
                          </a:solidFill>
                          <a:effectLst/>
                          <a:latin typeface="Calibri" pitchFamily="34" charset="0"/>
                        </a:rPr>
                        <a:t>Gastos Administrativos </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endParaRPr kumimoji="0" lang="es-ES" sz="12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endParaRPr kumimoji="0" lang="es-ES" sz="12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endParaRPr kumimoji="0" lang="es-ES" sz="12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496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Alquiler</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$ 6.000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$ 6.000</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$ 6.000</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$ 6.000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$ 6.000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$ 6.000</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$ 6.000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$ 6.000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$ 6.000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$ 6.000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496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Teléfono</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$ 360</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$ 360</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498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Luz</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$ 3.000</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$ 3.000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498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Agua</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$ 192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$ 192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$ 192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$ 192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$ 192</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$ 192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$ 192</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$ 192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$ 192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$ 192</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496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Internet</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$ 420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$ 420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$ 420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$ 420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$ 420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$ 420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$ 420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$ 420</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$ 420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$ 420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496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Sueldos</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$ 50.550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$ 50.550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$ 50.550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$ 50.550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$ 50.550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$ 50.550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$ 50.550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$ 50.550</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$ 50.550</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$ 50.550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500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Publicidad</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$ 1.875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$ 1.875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$ 1.875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$ 1.875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$ 1.875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$ 1.875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$ 1.875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$ 1.875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$ 1.875</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$ 1.875</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496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Suministros de oficina</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rPr>
                        <a:t>$ 360</a:t>
                      </a:r>
                      <a:endParaRPr kumimoji="0" lang="es-ES" sz="12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$ 360</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rgbClr val="000000"/>
                          </a:solidFill>
                          <a:effectLst/>
                          <a:latin typeface="Calibri" pitchFamily="34" charset="0"/>
                        </a:rPr>
                        <a:t>$ 360</a:t>
                      </a:r>
                      <a:endParaRPr kumimoji="0" lang="es-ES" sz="12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bl>
          </a:graphicData>
        </a:graphic>
      </p:graphicFrame>
      <p:sp>
        <p:nvSpPr>
          <p:cNvPr id="16526" name="Rectangle 2070"/>
          <p:cNvSpPr>
            <a:spLocks noGrp="1" noChangeArrowheads="1"/>
          </p:cNvSpPr>
          <p:nvPr>
            <p:ph type="title"/>
          </p:nvPr>
        </p:nvSpPr>
        <p:spPr>
          <a:xfrm>
            <a:off x="457200" y="267494"/>
            <a:ext cx="8229600" cy="1018366"/>
          </a:xfrm>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GASTOS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67494"/>
            <a:ext cx="8229600" cy="1232680"/>
          </a:xfrm>
        </p:spPr>
        <p:txBody>
          <a:bodyPr/>
          <a:lstStyle/>
          <a:p>
            <a:pPr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TASAS REFERENCIALES</a:t>
            </a:r>
          </a:p>
        </p:txBody>
      </p:sp>
      <p:sp>
        <p:nvSpPr>
          <p:cNvPr id="66563" name="Rectangle 3"/>
          <p:cNvSpPr>
            <a:spLocks noGrp="1" noChangeArrowheads="1"/>
          </p:cNvSpPr>
          <p:nvPr>
            <p:ph type="body" sz="half" idx="1"/>
          </p:nvPr>
        </p:nvSpPr>
        <p:spPr>
          <a:xfrm>
            <a:off x="457200" y="1722438"/>
            <a:ext cx="4038600" cy="4525962"/>
          </a:xfrm>
        </p:spPr>
        <p:txBody>
          <a:bodyPr/>
          <a:lstStyle/>
          <a:p>
            <a:pPr eaLnBrk="1" hangingPunct="1">
              <a:buFont typeface="Wingdings" pitchFamily="2" charset="2"/>
              <a:buChar char="Ø"/>
            </a:pPr>
            <a:r>
              <a:rPr lang="es-ES" b="1" smtClean="0"/>
              <a:t>CAPM</a:t>
            </a:r>
          </a:p>
        </p:txBody>
      </p:sp>
      <p:sp>
        <p:nvSpPr>
          <p:cNvPr id="66564" name="Rectangle 4"/>
          <p:cNvSpPr>
            <a:spLocks noGrp="1" noChangeArrowheads="1"/>
          </p:cNvSpPr>
          <p:nvPr>
            <p:ph type="body" sz="half" idx="2"/>
          </p:nvPr>
        </p:nvSpPr>
        <p:spPr>
          <a:xfrm>
            <a:off x="4648200" y="1722438"/>
            <a:ext cx="4038600" cy="4525962"/>
          </a:xfrm>
        </p:spPr>
        <p:txBody>
          <a:bodyPr/>
          <a:lstStyle/>
          <a:p>
            <a:pPr eaLnBrk="1" hangingPunct="1">
              <a:buFont typeface="Wingdings" pitchFamily="2" charset="2"/>
              <a:buChar char="Ø"/>
            </a:pPr>
            <a:r>
              <a:rPr lang="es-ES" b="1" smtClean="0"/>
              <a:t>CCPP</a:t>
            </a:r>
          </a:p>
        </p:txBody>
      </p:sp>
      <p:graphicFrame>
        <p:nvGraphicFramePr>
          <p:cNvPr id="24581" name="Group 5"/>
          <p:cNvGraphicFramePr>
            <a:graphicFrameLocks noGrp="1"/>
          </p:cNvGraphicFramePr>
          <p:nvPr/>
        </p:nvGraphicFramePr>
        <p:xfrm>
          <a:off x="611188" y="2565400"/>
          <a:ext cx="3384550" cy="2682875"/>
        </p:xfrm>
        <a:graphic>
          <a:graphicData uri="http://schemas.openxmlformats.org/drawingml/2006/table">
            <a:tbl>
              <a:tblPr/>
              <a:tblGrid>
                <a:gridCol w="2798762"/>
                <a:gridCol w="585788"/>
              </a:tblGrid>
              <a:tr h="322263">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000000"/>
                          </a:solidFill>
                          <a:effectLst/>
                          <a:latin typeface="Calibri" pitchFamily="34" charset="0"/>
                        </a:rPr>
                        <a:t>CAPM</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s-ES"/>
                    </a:p>
                  </a:txBody>
                  <a:tcPr/>
                </a:tc>
              </a:tr>
              <a:tr h="3238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000000"/>
                          </a:solidFill>
                          <a:effectLst/>
                          <a:latin typeface="Calibri" pitchFamily="34" charset="0"/>
                        </a:rPr>
                        <a:t>Re= Rf+(Rm-Rf)*B</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000000"/>
                          </a:solidFill>
                          <a:effectLst/>
                          <a:latin typeface="Calibri" pitchFamily="34" charset="0"/>
                        </a:rPr>
                        <a:t> </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254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000000"/>
                          </a:solidFill>
                          <a:effectLst/>
                          <a:latin typeface="Calibri" pitchFamily="34" charset="0"/>
                        </a:rPr>
                        <a:t>Re</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000000"/>
                          </a:solidFill>
                          <a:effectLst/>
                          <a:latin typeface="Calibri" pitchFamily="34" charset="0"/>
                        </a:rPr>
                        <a:t>0,17</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3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Calibri" pitchFamily="34" charset="0"/>
                        </a:rPr>
                        <a:t>Rf</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Calibri" pitchFamily="34" charset="0"/>
                        </a:rPr>
                        <a:t>0,04</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3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Calibri" pitchFamily="34" charset="0"/>
                        </a:rPr>
                        <a:t>B</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Calibri" pitchFamily="34" charset="0"/>
                        </a:rPr>
                        <a:t>0,59</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3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Calibri" pitchFamily="34" charset="0"/>
                        </a:rPr>
                        <a:t>Rm</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Calibri" pitchFamily="34" charset="0"/>
                        </a:rPr>
                        <a:t>0,26</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54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Calibri" pitchFamily="34" charset="0"/>
                        </a:rPr>
                        <a:t>Riesgo país</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Calibri" pitchFamily="34" charset="0"/>
                        </a:rPr>
                        <a:t>0,08</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3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000000"/>
                          </a:solidFill>
                          <a:effectLst/>
                          <a:latin typeface="Calibri" pitchFamily="34" charset="0"/>
                        </a:rPr>
                        <a:t>CAPM</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000000"/>
                          </a:solidFill>
                          <a:effectLst/>
                          <a:latin typeface="Calibri" pitchFamily="34" charset="0"/>
                        </a:rPr>
                        <a:t>0,25</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bl>
          </a:graphicData>
        </a:graphic>
      </p:graphicFrame>
      <p:graphicFrame>
        <p:nvGraphicFramePr>
          <p:cNvPr id="24609" name="Group 33"/>
          <p:cNvGraphicFramePr>
            <a:graphicFrameLocks noGrp="1"/>
          </p:cNvGraphicFramePr>
          <p:nvPr/>
        </p:nvGraphicFramePr>
        <p:xfrm>
          <a:off x="4859338" y="2565400"/>
          <a:ext cx="3457575" cy="2735263"/>
        </p:xfrm>
        <a:graphic>
          <a:graphicData uri="http://schemas.openxmlformats.org/drawingml/2006/table">
            <a:tbl>
              <a:tblPr/>
              <a:tblGrid>
                <a:gridCol w="1165225"/>
                <a:gridCol w="2292350"/>
              </a:tblGrid>
              <a:tr h="455613">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000000"/>
                          </a:solidFill>
                          <a:effectLst/>
                          <a:latin typeface="Calibri" pitchFamily="34" charset="0"/>
                        </a:rPr>
                        <a:t>CCPP</a:t>
                      </a:r>
                      <a:endParaRPr kumimoji="0" lang="es-E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s-ES"/>
                    </a:p>
                  </a:txBody>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Calibri" pitchFamily="34" charset="0"/>
                        </a:rPr>
                        <a:t>Kd</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Calibri" pitchFamily="34" charset="0"/>
                        </a:rPr>
                        <a:t>0,1133</a:t>
                      </a:r>
                      <a:endParaRPr kumimoji="0" lang="es-E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5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Calibri" pitchFamily="34" charset="0"/>
                        </a:rPr>
                        <a:t>T</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Calibri" pitchFamily="34" charset="0"/>
                        </a:rPr>
                        <a:t>0,25</a:t>
                      </a:r>
                      <a:endParaRPr kumimoji="0" lang="es-E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40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Calibri" pitchFamily="34" charset="0"/>
                        </a:rPr>
                        <a:t>L</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Calibri" pitchFamily="34" charset="0"/>
                        </a:rPr>
                        <a:t>0,4</a:t>
                      </a:r>
                      <a:endParaRPr kumimoji="0" lang="es-E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7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Calibri" pitchFamily="34" charset="0"/>
                        </a:rPr>
                        <a:t>Ke</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Calibri" pitchFamily="34" charset="0"/>
                        </a:rPr>
                        <a:t>0,3</a:t>
                      </a:r>
                      <a:endParaRPr kumimoji="0" lang="es-ES" sz="16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556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000000"/>
                          </a:solidFill>
                          <a:effectLst/>
                          <a:latin typeface="Calibri" pitchFamily="34" charset="0"/>
                        </a:rPr>
                        <a:t>CCPP</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D3F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000000"/>
                          </a:solidFill>
                          <a:effectLst/>
                          <a:latin typeface="Calibri" pitchFamily="34" charset="0"/>
                        </a:rPr>
                        <a:t>0,186</a:t>
                      </a:r>
                      <a:endParaRPr kumimoji="0" lang="es-E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5D3F9"/>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82563" y="571500"/>
          <a:ext cx="8789987" cy="5929313"/>
        </p:xfrm>
        <a:graphic>
          <a:graphicData uri="http://schemas.openxmlformats.org/presentationml/2006/ole">
            <p:oleObj spid="_x0000_s7170" name="Worksheet" r:id="rId3" imgW="11430000" imgH="5095837" progId="Excel.Sheet.8">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670"/>
          <p:cNvGraphicFramePr>
            <a:graphicFrameLocks noChangeAspect="1"/>
          </p:cNvGraphicFramePr>
          <p:nvPr/>
        </p:nvGraphicFramePr>
        <p:xfrm>
          <a:off x="1617663" y="1857375"/>
          <a:ext cx="2882900" cy="4087813"/>
        </p:xfrm>
        <a:graphic>
          <a:graphicData uri="http://schemas.openxmlformats.org/presentationml/2006/ole">
            <p:oleObj spid="_x0000_s8194" name="Worksheet" r:id="rId3" imgW="1914611" imgH="2705138" progId="Excel.Sheet.8">
              <p:embed/>
            </p:oleObj>
          </a:graphicData>
        </a:graphic>
      </p:graphicFrame>
      <p:graphicFrame>
        <p:nvGraphicFramePr>
          <p:cNvPr id="8195" name="Object 840"/>
          <p:cNvGraphicFramePr>
            <a:graphicFrameLocks noChangeAspect="1"/>
          </p:cNvGraphicFramePr>
          <p:nvPr/>
        </p:nvGraphicFramePr>
        <p:xfrm>
          <a:off x="5073650" y="1847850"/>
          <a:ext cx="2782888" cy="4060825"/>
        </p:xfrm>
        <a:graphic>
          <a:graphicData uri="http://schemas.openxmlformats.org/presentationml/2006/ole">
            <p:oleObj spid="_x0000_s8195" name="Worksheet" r:id="rId4" imgW="1838411" imgH="2705138" progId="Excel.Sheet.8">
              <p:embed/>
            </p:oleObj>
          </a:graphicData>
        </a:graphic>
      </p:graphicFrame>
      <p:sp>
        <p:nvSpPr>
          <p:cNvPr id="11268" name="Rectangle 841"/>
          <p:cNvSpPr>
            <a:spLocks noGrp="1" noChangeArrowheads="1"/>
          </p:cNvSpPr>
          <p:nvPr>
            <p:ph type="title"/>
          </p:nvPr>
        </p:nvSpPr>
        <p:spPr>
          <a:xfrm>
            <a:off x="457200" y="267494"/>
            <a:ext cx="8229600" cy="1399032"/>
          </a:xfrm>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TMAR 18.6%</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14313" y="785813"/>
          <a:ext cx="8786812" cy="5429250"/>
        </p:xfrm>
        <a:graphic>
          <a:graphicData uri="http://schemas.openxmlformats.org/drawingml/2006/table">
            <a:tbl>
              <a:tblPr/>
              <a:tblGrid>
                <a:gridCol w="1574027"/>
                <a:gridCol w="787013"/>
                <a:gridCol w="787013"/>
                <a:gridCol w="787013"/>
                <a:gridCol w="691879"/>
                <a:gridCol w="691879"/>
                <a:gridCol w="691879"/>
                <a:gridCol w="691879"/>
                <a:gridCol w="691879"/>
                <a:gridCol w="691879"/>
                <a:gridCol w="700529"/>
              </a:tblGrid>
              <a:tr h="314299">
                <a:tc gridSpan="11">
                  <a:txBody>
                    <a:bodyPr/>
                    <a:lstStyle/>
                    <a:p>
                      <a:pPr algn="ctr" fontAlgn="b"/>
                      <a:r>
                        <a:rPr lang="es-ES" sz="900" b="1" i="0" u="none" strike="noStrike" dirty="0">
                          <a:solidFill>
                            <a:schemeClr val="bg1"/>
                          </a:solidFill>
                          <a:latin typeface="Calibri"/>
                        </a:rPr>
                        <a:t>ESTADO DE RESULTADOS</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14299">
                <a:tc>
                  <a:txBody>
                    <a:bodyPr/>
                    <a:lstStyle/>
                    <a:p>
                      <a:pPr algn="ctr" fontAlgn="b"/>
                      <a:r>
                        <a:rPr lang="es-ES" sz="900" b="1" i="0" u="none" strike="noStrike" dirty="0">
                          <a:solidFill>
                            <a:schemeClr val="bg1"/>
                          </a:solidFill>
                          <a:latin typeface="Calibri"/>
                        </a:rPr>
                        <a:t>Año</a:t>
                      </a:r>
                    </a:p>
                  </a:txBody>
                  <a:tcPr marL="6000" marR="6000" marT="60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S" sz="900" b="1" i="0" u="none" strike="noStrike" dirty="0">
                          <a:solidFill>
                            <a:schemeClr val="bg1"/>
                          </a:solidFill>
                          <a:latin typeface="Calibri"/>
                        </a:rPr>
                        <a:t>1</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S" sz="900" b="1" i="0" u="none" strike="noStrike" dirty="0">
                          <a:solidFill>
                            <a:schemeClr val="bg1"/>
                          </a:solidFill>
                          <a:latin typeface="Calibri"/>
                        </a:rPr>
                        <a:t>2</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S" sz="900" b="1" i="0" u="none" strike="noStrike" dirty="0">
                          <a:solidFill>
                            <a:schemeClr val="bg1"/>
                          </a:solidFill>
                          <a:latin typeface="Calibri"/>
                        </a:rPr>
                        <a:t>3</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S" sz="900" b="1" i="0" u="none" strike="noStrike" dirty="0">
                          <a:solidFill>
                            <a:schemeClr val="bg1"/>
                          </a:solidFill>
                          <a:latin typeface="Calibri"/>
                        </a:rPr>
                        <a:t>4</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S" sz="900" b="1" i="0" u="none" strike="noStrike" dirty="0">
                          <a:solidFill>
                            <a:schemeClr val="bg1"/>
                          </a:solidFill>
                          <a:latin typeface="Calibri"/>
                        </a:rPr>
                        <a:t>5</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S" sz="900" b="1" i="0" u="none" strike="noStrike" dirty="0">
                          <a:solidFill>
                            <a:schemeClr val="bg1"/>
                          </a:solidFill>
                          <a:latin typeface="Calibri"/>
                        </a:rPr>
                        <a:t>6</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S" sz="900" b="1" i="0" u="none" strike="noStrike" dirty="0">
                          <a:solidFill>
                            <a:schemeClr val="bg1"/>
                          </a:solidFill>
                          <a:latin typeface="Calibri"/>
                        </a:rPr>
                        <a:t>7</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S" sz="900" b="1" i="0" u="none" strike="noStrike" dirty="0">
                          <a:solidFill>
                            <a:schemeClr val="bg1"/>
                          </a:solidFill>
                          <a:latin typeface="Calibri"/>
                        </a:rPr>
                        <a:t>8</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S" sz="900" b="1" i="0" u="none" strike="noStrike" dirty="0">
                          <a:solidFill>
                            <a:schemeClr val="bg1"/>
                          </a:solidFill>
                          <a:latin typeface="Calibri"/>
                        </a:rPr>
                        <a:t>9</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S" sz="900" b="1" i="0" u="none" strike="noStrike" dirty="0">
                          <a:solidFill>
                            <a:schemeClr val="bg1"/>
                          </a:solidFill>
                          <a:latin typeface="Calibri"/>
                        </a:rPr>
                        <a:t>10</a:t>
                      </a:r>
                    </a:p>
                  </a:txBody>
                  <a:tcPr marL="6000" marR="6000" marT="60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314299">
                <a:tc>
                  <a:txBody>
                    <a:bodyPr/>
                    <a:lstStyle/>
                    <a:p>
                      <a:pPr algn="l" fontAlgn="b"/>
                      <a:r>
                        <a:rPr lang="es-ES" sz="900" b="0" i="0" u="none" strike="noStrike">
                          <a:solidFill>
                            <a:schemeClr val="tx1"/>
                          </a:solidFill>
                          <a:latin typeface="Calibri"/>
                        </a:rPr>
                        <a:t>Ventas </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$ 596.381</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$ 626.200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$ 657.510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$ 690.386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$ 724.905</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$ 761.150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$ 799.208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$ 839.168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$ 881.127</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dirty="0">
                          <a:solidFill>
                            <a:schemeClr val="tx1"/>
                          </a:solidFill>
                          <a:latin typeface="Calibri"/>
                        </a:rPr>
                        <a:t>$ 925.183</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14299">
                <a:tc>
                  <a:txBody>
                    <a:bodyPr/>
                    <a:lstStyle/>
                    <a:p>
                      <a:pPr algn="l" fontAlgn="b"/>
                      <a:r>
                        <a:rPr lang="es-ES" sz="900" b="0" i="0" u="none" strike="noStrike">
                          <a:solidFill>
                            <a:schemeClr val="tx1"/>
                          </a:solidFill>
                          <a:latin typeface="Calibri"/>
                        </a:rPr>
                        <a:t>(-)Costo de Ventas</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1" u="none" strike="noStrike">
                          <a:solidFill>
                            <a:schemeClr val="tx1"/>
                          </a:solidFill>
                          <a:latin typeface="Calibri"/>
                        </a:rPr>
                        <a:t>$ 492.648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1" u="none" strike="noStrike">
                          <a:solidFill>
                            <a:schemeClr val="tx1"/>
                          </a:solidFill>
                          <a:latin typeface="Calibri"/>
                        </a:rPr>
                        <a:t>$ 517.280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1" u="none" strike="noStrike">
                          <a:solidFill>
                            <a:schemeClr val="tx1"/>
                          </a:solidFill>
                          <a:latin typeface="Calibri"/>
                        </a:rPr>
                        <a:t>$ 543.144</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1" u="none" strike="noStrike">
                          <a:solidFill>
                            <a:schemeClr val="tx1"/>
                          </a:solidFill>
                          <a:latin typeface="Calibri"/>
                        </a:rPr>
                        <a:t>$ 570.301</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1" u="none" strike="noStrike">
                          <a:solidFill>
                            <a:schemeClr val="tx1"/>
                          </a:solidFill>
                          <a:latin typeface="Calibri"/>
                        </a:rPr>
                        <a:t>$ 598.816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$ 628.757</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$ 660.195</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$ 693.205</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$ 727.865</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dirty="0">
                          <a:solidFill>
                            <a:schemeClr val="tx1"/>
                          </a:solidFill>
                          <a:latin typeface="Calibri"/>
                        </a:rPr>
                        <a:t>$ 764.258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14299">
                <a:tc>
                  <a:txBody>
                    <a:bodyPr/>
                    <a:lstStyle/>
                    <a:p>
                      <a:pPr algn="l" fontAlgn="b"/>
                      <a:r>
                        <a:rPr lang="es-ES" sz="900" b="1" i="0" u="none" strike="noStrike">
                          <a:solidFill>
                            <a:schemeClr val="tx1"/>
                          </a:solidFill>
                          <a:latin typeface="Calibri"/>
                        </a:rPr>
                        <a:t>(=)Utilidad Bruta</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1" u="none" strike="noStrike">
                          <a:solidFill>
                            <a:schemeClr val="tx1"/>
                          </a:solidFill>
                          <a:latin typeface="Calibri"/>
                        </a:rPr>
                        <a:t>$ 103.734</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1" u="none" strike="noStrike">
                          <a:solidFill>
                            <a:schemeClr val="tx1"/>
                          </a:solidFill>
                          <a:latin typeface="Calibri"/>
                        </a:rPr>
                        <a:t>$ 108.920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1" u="none" strike="noStrike">
                          <a:solidFill>
                            <a:schemeClr val="tx1"/>
                          </a:solidFill>
                          <a:latin typeface="Calibri"/>
                        </a:rPr>
                        <a:t>$ 114.366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1" u="none" strike="noStrike">
                          <a:solidFill>
                            <a:schemeClr val="tx1"/>
                          </a:solidFill>
                          <a:latin typeface="Calibri"/>
                        </a:rPr>
                        <a:t>$ 120.085</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1" u="none" strike="noStrike">
                          <a:solidFill>
                            <a:schemeClr val="tx1"/>
                          </a:solidFill>
                          <a:latin typeface="Calibri"/>
                        </a:rPr>
                        <a:t>$ 126.089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$ 132.393</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$ 139.013</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$ 145.963</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$ 153.262</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dirty="0">
                          <a:solidFill>
                            <a:schemeClr val="tx1"/>
                          </a:solidFill>
                          <a:latin typeface="Calibri"/>
                        </a:rPr>
                        <a:t>$ 160.925</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314299">
                <a:tc>
                  <a:txBody>
                    <a:bodyPr/>
                    <a:lstStyle/>
                    <a:p>
                      <a:pPr algn="l" fontAlgn="b"/>
                      <a:r>
                        <a:rPr lang="es-ES" sz="900" b="1" i="0" u="none" strike="noStrike">
                          <a:solidFill>
                            <a:schemeClr val="tx1"/>
                          </a:solidFill>
                          <a:latin typeface="Calibri"/>
                        </a:rPr>
                        <a:t>% Utilidad Bruta</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0" u="none" strike="noStrike">
                          <a:solidFill>
                            <a:schemeClr val="tx1"/>
                          </a:solidFill>
                          <a:latin typeface="Calibri"/>
                        </a:rPr>
                        <a:t>17,39%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0" u="none" strike="noStrike">
                          <a:solidFill>
                            <a:schemeClr val="tx1"/>
                          </a:solidFill>
                          <a:latin typeface="Calibri"/>
                        </a:rPr>
                        <a:t>17,39%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0" u="none" strike="noStrike">
                          <a:solidFill>
                            <a:schemeClr val="tx1"/>
                          </a:solidFill>
                          <a:latin typeface="Calibri"/>
                        </a:rPr>
                        <a:t>17,39%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0" u="none" strike="noStrike">
                          <a:solidFill>
                            <a:schemeClr val="tx1"/>
                          </a:solidFill>
                          <a:latin typeface="Calibri"/>
                        </a:rPr>
                        <a:t>17,39%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0" u="none" strike="noStrike">
                          <a:solidFill>
                            <a:schemeClr val="tx1"/>
                          </a:solidFill>
                          <a:latin typeface="Calibri"/>
                        </a:rPr>
                        <a:t>17,39%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0" u="none" strike="noStrike">
                          <a:solidFill>
                            <a:schemeClr val="tx1"/>
                          </a:solidFill>
                          <a:latin typeface="Calibri"/>
                        </a:rPr>
                        <a:t>17,39%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0" u="none" strike="noStrike">
                          <a:solidFill>
                            <a:schemeClr val="tx1"/>
                          </a:solidFill>
                          <a:latin typeface="Calibri"/>
                        </a:rPr>
                        <a:t>17,39%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0" u="none" strike="noStrike">
                          <a:solidFill>
                            <a:schemeClr val="tx1"/>
                          </a:solidFill>
                          <a:latin typeface="Calibri"/>
                        </a:rPr>
                        <a:t>17,39%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0" u="none" strike="noStrike">
                          <a:solidFill>
                            <a:schemeClr val="tx1"/>
                          </a:solidFill>
                          <a:latin typeface="Calibri"/>
                        </a:rPr>
                        <a:t>17,39%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1" i="0" u="none" strike="noStrike" dirty="0">
                          <a:solidFill>
                            <a:schemeClr val="tx1"/>
                          </a:solidFill>
                          <a:latin typeface="Calibri"/>
                        </a:rPr>
                        <a:t>17,39%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5000"/>
                        <a:lumOff val="35000"/>
                      </a:schemeClr>
                    </a:solidFill>
                  </a:tcPr>
                </a:tc>
              </a:tr>
              <a:tr h="299332">
                <a:tc>
                  <a:txBody>
                    <a:bodyPr/>
                    <a:lstStyle/>
                    <a:p>
                      <a:pPr algn="l" fontAlgn="b"/>
                      <a:r>
                        <a:rPr lang="es-ES" sz="900" b="0" i="0" u="none" strike="noStrike">
                          <a:solidFill>
                            <a:schemeClr val="tx1"/>
                          </a:solidFill>
                          <a:latin typeface="Calibri"/>
                        </a:rPr>
                        <a:t>(-)Gastos Administrativos</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$ 62.757,00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$ 62.757,00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$ 62.757,00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$ 62.757,00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$ 62.757,00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$ 62.757,00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$ 62.757,00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$ 62.757,00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$ 62.757,00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dirty="0">
                          <a:solidFill>
                            <a:schemeClr val="tx1"/>
                          </a:solidFill>
                          <a:latin typeface="Calibri"/>
                        </a:rPr>
                        <a:t>$ 62.757,00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r>
              <a:tr h="314299">
                <a:tc>
                  <a:txBody>
                    <a:bodyPr/>
                    <a:lstStyle/>
                    <a:p>
                      <a:pPr algn="l" fontAlgn="b"/>
                      <a:r>
                        <a:rPr lang="es-ES" sz="900" b="0" i="0" u="none" strike="noStrike" dirty="0">
                          <a:solidFill>
                            <a:schemeClr val="tx1"/>
                          </a:solidFill>
                          <a:latin typeface="Calibri"/>
                        </a:rPr>
                        <a:t>(-)Depreciaciones</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$ 14.009,80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$ 14.009,80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$ 14.009,80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$ 14.009,80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$ 14.009,80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$ 14.009,80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$ 14.009,80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$ 14.009,80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$ 14.009,80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dirty="0">
                          <a:solidFill>
                            <a:schemeClr val="tx1"/>
                          </a:solidFill>
                          <a:latin typeface="Calibri"/>
                        </a:rPr>
                        <a:t>$ 14.009,80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r>
              <a:tr h="299332">
                <a:tc>
                  <a:txBody>
                    <a:bodyPr/>
                    <a:lstStyle/>
                    <a:p>
                      <a:pPr algn="l" fontAlgn="b"/>
                      <a:r>
                        <a:rPr lang="es-ES" sz="900" b="1" i="0" u="none" strike="noStrike">
                          <a:solidFill>
                            <a:schemeClr val="tx1"/>
                          </a:solidFill>
                          <a:latin typeface="Calibri"/>
                        </a:rPr>
                        <a:t>(=)Total de Gastos</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1" i="0" u="none" strike="noStrike">
                          <a:solidFill>
                            <a:schemeClr val="tx1"/>
                          </a:solidFill>
                          <a:latin typeface="Calibri"/>
                        </a:rPr>
                        <a:t>$ 76.766,80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1" i="0" u="none" strike="noStrike">
                          <a:solidFill>
                            <a:schemeClr val="tx1"/>
                          </a:solidFill>
                          <a:latin typeface="Calibri"/>
                        </a:rPr>
                        <a:t>$ 76.766,80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1" i="0" u="none" strike="noStrike">
                          <a:solidFill>
                            <a:schemeClr val="tx1"/>
                          </a:solidFill>
                          <a:latin typeface="Calibri"/>
                        </a:rPr>
                        <a:t>$ 76.766,80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1" i="0" u="none" strike="noStrike">
                          <a:solidFill>
                            <a:schemeClr val="tx1"/>
                          </a:solidFill>
                          <a:latin typeface="Calibri"/>
                        </a:rPr>
                        <a:t>$ 76.766,80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1" i="0" u="none" strike="noStrike">
                          <a:solidFill>
                            <a:schemeClr val="tx1"/>
                          </a:solidFill>
                          <a:latin typeface="Calibri"/>
                        </a:rPr>
                        <a:t>$ 76.766,80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1" i="0" u="none" strike="noStrike">
                          <a:solidFill>
                            <a:schemeClr val="tx1"/>
                          </a:solidFill>
                          <a:latin typeface="Calibri"/>
                        </a:rPr>
                        <a:t>$ 76.766,80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1" i="0" u="none" strike="noStrike">
                          <a:solidFill>
                            <a:schemeClr val="tx1"/>
                          </a:solidFill>
                          <a:latin typeface="Calibri"/>
                        </a:rPr>
                        <a:t>$ 76.766,80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1" i="0" u="none" strike="noStrike">
                          <a:solidFill>
                            <a:schemeClr val="tx1"/>
                          </a:solidFill>
                          <a:latin typeface="Calibri"/>
                        </a:rPr>
                        <a:t>$ 76.766,80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1" i="0" u="none" strike="noStrike">
                          <a:solidFill>
                            <a:schemeClr val="tx1"/>
                          </a:solidFill>
                          <a:latin typeface="Calibri"/>
                        </a:rPr>
                        <a:t>$ 76.766,80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1" i="0" u="none" strike="noStrike" dirty="0">
                          <a:solidFill>
                            <a:schemeClr val="tx1"/>
                          </a:solidFill>
                          <a:latin typeface="Calibri"/>
                        </a:rPr>
                        <a:t>$ 76.766,80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r>
              <a:tr h="547180">
                <a:tc>
                  <a:txBody>
                    <a:bodyPr/>
                    <a:lstStyle/>
                    <a:p>
                      <a:pPr algn="l" fontAlgn="b"/>
                      <a:r>
                        <a:rPr lang="es-ES" sz="900" b="1" i="0" u="none" strike="noStrike">
                          <a:solidFill>
                            <a:schemeClr val="tx1"/>
                          </a:solidFill>
                          <a:latin typeface="Calibri"/>
                        </a:rPr>
                        <a:t>(=)Utilidad Antes de Int. e Imp.</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$ 26.966,72</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$ 32.153,40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$ 37.599,41</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dirty="0">
                          <a:solidFill>
                            <a:schemeClr val="tx1"/>
                          </a:solidFill>
                          <a:latin typeface="Calibri"/>
                        </a:rPr>
                        <a:t>$ 43.317,72</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$ 49.321,95</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$ 55.626,38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$ 62.246,04</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$ 69.196,68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$ 76.494,86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dirty="0">
                          <a:solidFill>
                            <a:schemeClr val="tx1"/>
                          </a:solidFill>
                          <a:latin typeface="Calibri"/>
                        </a:rPr>
                        <a:t>$ 84.157,94</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r>
              <a:tr h="299332">
                <a:tc>
                  <a:txBody>
                    <a:bodyPr/>
                    <a:lstStyle/>
                    <a:p>
                      <a:pPr algn="l" fontAlgn="b"/>
                      <a:r>
                        <a:rPr lang="es-ES" sz="900" b="1" i="0" u="none" strike="noStrike">
                          <a:solidFill>
                            <a:schemeClr val="tx1"/>
                          </a:solidFill>
                          <a:latin typeface="Calibri"/>
                        </a:rPr>
                        <a:t>(-)Interes  (11,33%)</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$ 6.427,50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$ 5.402,18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$ 4.260,70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$ 2.989,89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$ 1.575,09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l" fontAlgn="b"/>
                      <a:r>
                        <a:rPr lang="es-ES" sz="900" b="0" i="0" u="none" strike="noStrike">
                          <a:solidFill>
                            <a:schemeClr val="tx1"/>
                          </a:solidFill>
                          <a:latin typeface="Calibri"/>
                        </a:rPr>
                        <a:t> </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l" fontAlgn="b"/>
                      <a:r>
                        <a:rPr lang="es-ES" sz="900" b="0" i="0" u="none" strike="noStrike">
                          <a:solidFill>
                            <a:schemeClr val="tx1"/>
                          </a:solidFill>
                          <a:latin typeface="Calibri"/>
                        </a:rPr>
                        <a:t> </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l" fontAlgn="b"/>
                      <a:r>
                        <a:rPr lang="es-ES" sz="900" b="0" i="0" u="none" strike="noStrike">
                          <a:solidFill>
                            <a:schemeClr val="tx1"/>
                          </a:solidFill>
                          <a:latin typeface="Calibri"/>
                        </a:rPr>
                        <a:t> </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l" fontAlgn="b"/>
                      <a:r>
                        <a:rPr lang="es-ES" sz="900" b="0" i="0" u="none" strike="noStrike">
                          <a:solidFill>
                            <a:schemeClr val="tx1"/>
                          </a:solidFill>
                          <a:latin typeface="Calibri"/>
                        </a:rPr>
                        <a:t> </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l" fontAlgn="b"/>
                      <a:r>
                        <a:rPr lang="es-ES" sz="900" b="0" i="0" u="none" strike="noStrike" dirty="0">
                          <a:solidFill>
                            <a:schemeClr val="tx1"/>
                          </a:solidFill>
                          <a:latin typeface="Calibri"/>
                        </a:rPr>
                        <a:t> </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r>
              <a:tr h="314299">
                <a:tc>
                  <a:txBody>
                    <a:bodyPr/>
                    <a:lstStyle/>
                    <a:p>
                      <a:pPr algn="l" fontAlgn="b"/>
                      <a:r>
                        <a:rPr lang="es-ES" sz="900" b="1" i="0" u="none" strike="noStrike">
                          <a:solidFill>
                            <a:schemeClr val="tx1"/>
                          </a:solidFill>
                          <a:latin typeface="Calibri"/>
                        </a:rPr>
                        <a:t>(=)Utilidad Antes de Imp.</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$ 20.539,23</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$ 26.751,22</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$ 33.338,71</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$ 40.327,83</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$ 47.746,85</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$ 55.626,38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$ 62.246,04</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$ 69.196,68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$ 76.494,86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dirty="0">
                          <a:solidFill>
                            <a:schemeClr val="tx1"/>
                          </a:solidFill>
                          <a:latin typeface="Calibri"/>
                        </a:rPr>
                        <a:t>$ 84.157,94</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r>
              <a:tr h="299332">
                <a:tc>
                  <a:txBody>
                    <a:bodyPr/>
                    <a:lstStyle/>
                    <a:p>
                      <a:pPr algn="l" fontAlgn="b"/>
                      <a:r>
                        <a:rPr lang="es-ES" sz="900" b="1" i="0" u="none" strike="noStrike">
                          <a:solidFill>
                            <a:schemeClr val="tx1"/>
                          </a:solidFill>
                          <a:latin typeface="Calibri"/>
                        </a:rPr>
                        <a:t>(-)Part. a Trabajadores (15%)</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$ 3.080,88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$ 4.012,68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$ 5.000,81</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$ 6.049,17</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$ 7.162,03</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$ 8.343,96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$ 9.336,91</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$ 10.379,50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a:solidFill>
                            <a:schemeClr val="tx1"/>
                          </a:solidFill>
                          <a:latin typeface="Calibri"/>
                        </a:rPr>
                        <a:t>$ 11.474,23</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c>
                  <a:txBody>
                    <a:bodyPr/>
                    <a:lstStyle/>
                    <a:p>
                      <a:pPr algn="r" fontAlgn="b"/>
                      <a:r>
                        <a:rPr lang="es-ES" sz="900" b="0" i="0" u="none" strike="noStrike" dirty="0">
                          <a:solidFill>
                            <a:schemeClr val="tx1"/>
                          </a:solidFill>
                          <a:latin typeface="Calibri"/>
                        </a:rPr>
                        <a:t>$ 12.623,69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65000"/>
                        <a:lumOff val="35000"/>
                      </a:schemeClr>
                    </a:solidFill>
                  </a:tcPr>
                </a:tc>
              </a:tr>
              <a:tr h="314299">
                <a:tc>
                  <a:txBody>
                    <a:bodyPr/>
                    <a:lstStyle/>
                    <a:p>
                      <a:pPr algn="l" fontAlgn="b"/>
                      <a:r>
                        <a:rPr lang="es-ES" sz="900" b="1" i="0" u="none" strike="noStrike">
                          <a:solidFill>
                            <a:schemeClr val="tx1"/>
                          </a:solidFill>
                          <a:latin typeface="Calibri"/>
                        </a:rPr>
                        <a:t>(-)Impuesto a la Renta (25%)</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$ 4.364,59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$ 5.684,63</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$ 7.084,48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$ 8.569,66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$ 10.146,21</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$ 11.820,61</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$ 13.227,28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$ 14.704,30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a:solidFill>
                            <a:schemeClr val="tx1"/>
                          </a:solidFill>
                          <a:latin typeface="Calibri"/>
                        </a:rPr>
                        <a:t>$ 16.255,16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c>
                  <a:txBody>
                    <a:bodyPr/>
                    <a:lstStyle/>
                    <a:p>
                      <a:pPr algn="r" fontAlgn="b"/>
                      <a:r>
                        <a:rPr lang="es-ES" sz="900" b="0" i="0" u="none" strike="noStrike" dirty="0">
                          <a:solidFill>
                            <a:schemeClr val="tx1"/>
                          </a:solidFill>
                          <a:latin typeface="Calibri"/>
                        </a:rPr>
                        <a:t>$ 17.883,56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2">
                        <a:lumMod val="65000"/>
                        <a:lumOff val="35000"/>
                      </a:schemeClr>
                    </a:solidFill>
                  </a:tcPr>
                </a:tc>
              </a:tr>
              <a:tr h="314299">
                <a:tc>
                  <a:txBody>
                    <a:bodyPr/>
                    <a:lstStyle/>
                    <a:p>
                      <a:pPr algn="l" fontAlgn="b"/>
                      <a:r>
                        <a:rPr lang="es-ES" sz="900" b="1" i="0" u="none" strike="noStrike">
                          <a:solidFill>
                            <a:schemeClr val="bg1"/>
                          </a:solidFill>
                          <a:latin typeface="Calibri"/>
                        </a:rPr>
                        <a:t>(=)Utilidad Neta</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s-ES" sz="900" b="0" i="0" u="none" strike="noStrike">
                          <a:solidFill>
                            <a:schemeClr val="bg1"/>
                          </a:solidFill>
                          <a:latin typeface="Calibri"/>
                        </a:rPr>
                        <a:t>$ 13.093,76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s-ES" sz="900" b="0" i="0" u="none" strike="noStrike">
                          <a:solidFill>
                            <a:schemeClr val="bg1"/>
                          </a:solidFill>
                          <a:latin typeface="Calibri"/>
                        </a:rPr>
                        <a:t>$ 17.053,90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s-ES" sz="900" b="0" i="0" u="none" strike="noStrike">
                          <a:solidFill>
                            <a:schemeClr val="bg1"/>
                          </a:solidFill>
                          <a:latin typeface="Calibri"/>
                        </a:rPr>
                        <a:t>$ 21.253,43</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s-ES" sz="900" b="0" i="0" u="none" strike="noStrike">
                          <a:solidFill>
                            <a:schemeClr val="bg1"/>
                          </a:solidFill>
                          <a:latin typeface="Calibri"/>
                        </a:rPr>
                        <a:t>$ 25.708,99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s-ES" sz="900" b="0" i="0" u="none" strike="noStrike">
                          <a:solidFill>
                            <a:schemeClr val="bg1"/>
                          </a:solidFill>
                          <a:latin typeface="Calibri"/>
                        </a:rPr>
                        <a:t>$ 30.438,62</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r" fontAlgn="b"/>
                      <a:r>
                        <a:rPr lang="es-ES" sz="900" b="0" i="0" u="none" strike="noStrike">
                          <a:solidFill>
                            <a:schemeClr val="bg1"/>
                          </a:solidFill>
                          <a:latin typeface="Calibri"/>
                        </a:rPr>
                        <a:t>$ 35.461,82</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r" fontAlgn="b"/>
                      <a:r>
                        <a:rPr lang="es-ES" sz="900" b="0" i="0" u="none" strike="noStrike">
                          <a:solidFill>
                            <a:schemeClr val="bg1"/>
                          </a:solidFill>
                          <a:latin typeface="Calibri"/>
                        </a:rPr>
                        <a:t>$ 39.681,85</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r" fontAlgn="b"/>
                      <a:r>
                        <a:rPr lang="es-ES" sz="900" b="0" i="0" u="none" strike="noStrike">
                          <a:solidFill>
                            <a:schemeClr val="bg1"/>
                          </a:solidFill>
                          <a:latin typeface="Calibri"/>
                        </a:rPr>
                        <a:t>$ 44.112,89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r" fontAlgn="b"/>
                      <a:r>
                        <a:rPr lang="es-ES" sz="900" b="0" i="0" u="none" strike="noStrike">
                          <a:solidFill>
                            <a:schemeClr val="bg1"/>
                          </a:solidFill>
                          <a:latin typeface="Calibri"/>
                        </a:rPr>
                        <a:t>$ 48.765,47</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a:txBody>
                    <a:bodyPr/>
                    <a:lstStyle/>
                    <a:p>
                      <a:pPr algn="r" fontAlgn="b"/>
                      <a:r>
                        <a:rPr lang="es-ES" sz="900" b="0" i="0" u="none" strike="noStrike" dirty="0">
                          <a:solidFill>
                            <a:schemeClr val="bg1"/>
                          </a:solidFill>
                          <a:latin typeface="Calibri"/>
                        </a:rPr>
                        <a:t>$ 53.650,69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r>
              <a:tr h="541792">
                <a:tc>
                  <a:txBody>
                    <a:bodyPr/>
                    <a:lstStyle/>
                    <a:p>
                      <a:pPr algn="l" fontAlgn="b"/>
                      <a:r>
                        <a:rPr lang="es-ES" sz="900" b="1" i="0" u="none" strike="noStrike" dirty="0">
                          <a:solidFill>
                            <a:schemeClr val="tx1"/>
                          </a:solidFill>
                          <a:latin typeface="Calibri"/>
                        </a:rPr>
                        <a:t>Utilidad Acumulada</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chemeClr val="tx1"/>
                          </a:solidFill>
                          <a:latin typeface="Calibri"/>
                        </a:rPr>
                        <a:t>$ 13.093,76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chemeClr val="tx1"/>
                          </a:solidFill>
                          <a:latin typeface="Calibri"/>
                        </a:rPr>
                        <a:t>$ 30.147,66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chemeClr val="tx1"/>
                          </a:solidFill>
                          <a:latin typeface="Calibri"/>
                        </a:rPr>
                        <a:t>$ 51.401,09</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chemeClr val="tx1"/>
                          </a:solidFill>
                          <a:latin typeface="Calibri"/>
                        </a:rPr>
                        <a:t>$ 77.110,08</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chemeClr val="tx1"/>
                          </a:solidFill>
                          <a:latin typeface="Calibri"/>
                        </a:rPr>
                        <a:t>$ 107.548,70</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chemeClr val="tx1"/>
                          </a:solidFill>
                          <a:latin typeface="Calibri"/>
                        </a:rPr>
                        <a:t>$ 65.900,44</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chemeClr val="tx1"/>
                          </a:solidFill>
                          <a:latin typeface="Calibri"/>
                        </a:rPr>
                        <a:t>$ 75.143,67</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chemeClr val="tx1"/>
                          </a:solidFill>
                          <a:latin typeface="Calibri"/>
                        </a:rPr>
                        <a:t>$ 83.794,74</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chemeClr val="tx1"/>
                          </a:solidFill>
                          <a:latin typeface="Calibri"/>
                        </a:rPr>
                        <a:t>$ 92.878,36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solidFill>
                            <a:schemeClr val="tx1"/>
                          </a:solidFill>
                          <a:latin typeface="Calibri"/>
                        </a:rPr>
                        <a:t>$ 102.416,16</a:t>
                      </a:r>
                    </a:p>
                  </a:txBody>
                  <a:tcPr marL="6000" marR="6000" marT="60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7242" y="-71462"/>
            <a:ext cx="8229600" cy="1399032"/>
          </a:xfrm>
        </p:spPr>
        <p:txBody>
          <a:bodyPr/>
          <a:lstStyle/>
          <a:p>
            <a:pPr marL="484632" indent="0" algn="ctr" eaLnBrk="1" fontAlgn="auto" hangingPunct="1">
              <a:spcAft>
                <a:spcPts val="0"/>
              </a:spcAft>
              <a:defRPr/>
            </a:pPr>
            <a:r>
              <a:rPr lang="es-EC" sz="4000" b="1" dirty="0" smtClean="0">
                <a:solidFill>
                  <a:schemeClr val="accent1">
                    <a:tint val="83000"/>
                    <a:satMod val="150000"/>
                  </a:schemeClr>
                </a:solidFill>
                <a:latin typeface="Maiandra GD" pitchFamily="34" charset="0"/>
              </a:rPr>
              <a:t>OBJETIVOS DEL PROYECTO</a:t>
            </a:r>
            <a:endParaRPr lang="es-EC" sz="4000" dirty="0">
              <a:solidFill>
                <a:schemeClr val="accent1">
                  <a:tint val="83000"/>
                  <a:satMod val="150000"/>
                </a:schemeClr>
              </a:solidFill>
              <a:latin typeface="Maiandra GD" pitchFamily="34" charset="0"/>
            </a:endParaRPr>
          </a:p>
        </p:txBody>
      </p:sp>
      <p:sp>
        <p:nvSpPr>
          <p:cNvPr id="21507" name="2 Marcador de contenido"/>
          <p:cNvSpPr>
            <a:spLocks noGrp="1"/>
          </p:cNvSpPr>
          <p:nvPr>
            <p:ph idx="1"/>
          </p:nvPr>
        </p:nvSpPr>
        <p:spPr>
          <a:xfrm>
            <a:off x="457200" y="1214438"/>
            <a:ext cx="8401050" cy="5072062"/>
          </a:xfrm>
        </p:spPr>
        <p:txBody>
          <a:bodyPr/>
          <a:lstStyle/>
          <a:p>
            <a:pPr eaLnBrk="1" hangingPunct="1">
              <a:buFont typeface="Wingdings 2" pitchFamily="18" charset="2"/>
              <a:buNone/>
            </a:pPr>
            <a:r>
              <a:rPr lang="es-EC" sz="2400" b="1" smtClean="0">
                <a:latin typeface="Andalus"/>
                <a:ea typeface="Andalus"/>
                <a:cs typeface="Andalus"/>
              </a:rPr>
              <a:t>Objetivo Específicos.</a:t>
            </a:r>
          </a:p>
          <a:p>
            <a:pPr eaLnBrk="1" hangingPunct="1">
              <a:buFont typeface="Wingdings 2" pitchFamily="18" charset="2"/>
              <a:buNone/>
            </a:pPr>
            <a:endParaRPr lang="es-EC" sz="800" smtClean="0">
              <a:latin typeface="Andalus"/>
              <a:ea typeface="Andalus"/>
              <a:cs typeface="Andalus"/>
            </a:endParaRPr>
          </a:p>
          <a:p>
            <a:pPr algn="just" eaLnBrk="1" hangingPunct="1">
              <a:buFont typeface="Wingdings" pitchFamily="2" charset="2"/>
              <a:buChar char="Ø"/>
            </a:pPr>
            <a:r>
              <a:rPr lang="es-EC" sz="2400" smtClean="0">
                <a:latin typeface="Andalus"/>
                <a:ea typeface="Andalus"/>
                <a:cs typeface="Andalus"/>
              </a:rPr>
              <a:t>Establecer los requerimientos técnicos, físicos para la instalación de un Centro de Servicio Automotriz en el cantón Daule.</a:t>
            </a:r>
          </a:p>
          <a:p>
            <a:pPr algn="just" eaLnBrk="1" hangingPunct="1">
              <a:buFont typeface="Wingdings" pitchFamily="2" charset="2"/>
              <a:buChar char="Ø"/>
            </a:pPr>
            <a:r>
              <a:rPr lang="es-EC" sz="2400" smtClean="0">
                <a:latin typeface="Andalus"/>
                <a:ea typeface="Andalus"/>
                <a:cs typeface="Andalus"/>
              </a:rPr>
              <a:t>Comprobar que tan factible es la implementación de este  tipo de servicio en el cantón.</a:t>
            </a:r>
          </a:p>
          <a:p>
            <a:pPr algn="just" eaLnBrk="1" hangingPunct="1">
              <a:buFont typeface="Wingdings" pitchFamily="2" charset="2"/>
              <a:buChar char="Ø"/>
            </a:pPr>
            <a:r>
              <a:rPr lang="es-EC" sz="2400" smtClean="0">
                <a:latin typeface="Andalus"/>
                <a:ea typeface="Andalus"/>
                <a:cs typeface="Andalus"/>
              </a:rPr>
              <a:t>Realizar un análisis económico y financiero para cerciorarnos de que tan rentable seria la realización del producto.</a:t>
            </a:r>
          </a:p>
          <a:p>
            <a:pPr algn="just" eaLnBrk="1" hangingPunct="1">
              <a:buFont typeface="Wingdings" pitchFamily="2" charset="2"/>
              <a:buChar char="Ø"/>
            </a:pPr>
            <a:r>
              <a:rPr lang="es-EC" sz="2400" smtClean="0">
                <a:latin typeface="Andalus"/>
                <a:ea typeface="Andalus"/>
                <a:cs typeface="Andalus"/>
              </a:rPr>
              <a:t>Estudiar el mercado de vehículos automotores para tener un enfoque más específico de las necesidades que frecuentemente tienen.</a:t>
            </a:r>
          </a:p>
          <a:p>
            <a:pPr algn="just" eaLnBrk="1" hangingPunct="1">
              <a:buFont typeface="Wingdings" pitchFamily="2" charset="2"/>
              <a:buChar char="Ø"/>
            </a:pPr>
            <a:r>
              <a:rPr lang="es-EC" sz="2400" smtClean="0">
                <a:latin typeface="Andalus"/>
                <a:ea typeface="Andalus"/>
                <a:cs typeface="Andalus"/>
              </a:rPr>
              <a:t>Determinar el impacto ambiental que produciría la implementación de este servicio.</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285" name="Group 397"/>
          <p:cNvGraphicFramePr>
            <a:graphicFrameLocks noGrp="1"/>
          </p:cNvGraphicFramePr>
          <p:nvPr/>
        </p:nvGraphicFramePr>
        <p:xfrm>
          <a:off x="395288" y="1738313"/>
          <a:ext cx="8353425" cy="4643437"/>
        </p:xfrm>
        <a:graphic>
          <a:graphicData uri="http://schemas.openxmlformats.org/drawingml/2006/table">
            <a:tbl>
              <a:tblPr/>
              <a:tblGrid>
                <a:gridCol w="1039812"/>
                <a:gridCol w="1720850"/>
                <a:gridCol w="1509713"/>
                <a:gridCol w="1736725"/>
                <a:gridCol w="2346325"/>
              </a:tblGrid>
              <a:tr h="355600">
                <a:tc gridSpan="5">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Calibri" pitchFamily="34" charset="0"/>
                        </a:rPr>
                        <a:t>PAYBACK</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571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Calibri" pitchFamily="34" charset="0"/>
                        </a:rPr>
                        <a:t>PERIODO</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Calibri" pitchFamily="34" charset="0"/>
                        </a:rPr>
                        <a:t>SALDO DE INVER.</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Calibri" pitchFamily="34" charset="0"/>
                        </a:rPr>
                        <a:t>FLUJO DE CAJA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Calibri" pitchFamily="34" charset="0"/>
                        </a:rPr>
                        <a:t>RENTAB. EXIGIDA</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rgbClr val="000000"/>
                          </a:solidFill>
                          <a:effectLst/>
                          <a:latin typeface="Calibri" pitchFamily="34" charset="0"/>
                        </a:rPr>
                        <a:t>RECUPER. DE INVERSIÓN</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57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0</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 </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rPr>
                        <a:t> </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57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85.094,83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18.054,00</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15.809,41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rPr>
                        <a:t>2.245</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57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82.850,23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20.988,83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15.392,40</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rPr>
                        <a:t>5.596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57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77.253,80</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24.046,88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14.352,66</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rPr>
                        <a:t>9.694</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57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4</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67.559,58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27.231,63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12.551,61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rPr>
                        <a:t>14.680</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57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52.879,55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30.546,46</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9.824,27</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rPr>
                        <a:t>20.722</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587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rPr>
                        <a:t>6</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rPr>
                        <a:t>32.157,36</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rPr>
                        <a:t>49.471,62</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rPr>
                        <a:t>5.974,38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0000"/>
                          </a:solidFill>
                          <a:effectLst/>
                          <a:latin typeface="Calibri" pitchFamily="34" charset="0"/>
                        </a:rPr>
                        <a:t>43.497</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57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rPr>
                        <a:t>7</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rPr>
                        <a:t>-11.339,87</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rPr>
                        <a:t>53.691,65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rPr>
                        <a:t>-2.106,79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Calibri" pitchFamily="34" charset="0"/>
                        </a:rPr>
                        <a:t>55.798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57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8</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-67.138,31</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58.122,69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-12.473,35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rPr>
                        <a:t>70.596</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57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rPr>
                        <a:t>9</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-137.734,35</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62.775,27</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-25.589,09</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rPr>
                        <a:t>88.364</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357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10</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-226.098,70</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86.326,87</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Calibri" pitchFamily="34" charset="0"/>
                        </a:rPr>
                        <a:t>-42.005,93</a:t>
                      </a:r>
                      <a:endParaRPr kumimoji="0" lang="es-ES" sz="14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Calibri" pitchFamily="34" charset="0"/>
                        </a:rPr>
                        <a:t>128.333</a:t>
                      </a:r>
                      <a:endParaRPr kumimoji="0" lang="es-ES" sz="14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bl>
          </a:graphicData>
        </a:graphic>
      </p:graphicFrame>
      <p:sp>
        <p:nvSpPr>
          <p:cNvPr id="18516" name="Rectangle 398"/>
          <p:cNvSpPr>
            <a:spLocks noGrp="1" noChangeArrowheads="1"/>
          </p:cNvSpPr>
          <p:nvPr>
            <p:ph type="title"/>
          </p:nvPr>
        </p:nvSpPr>
        <p:spPr>
          <a:xfrm>
            <a:off x="457200" y="267494"/>
            <a:ext cx="8229600" cy="1399032"/>
          </a:xfrm>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PAYBACK</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40" name="Group 60"/>
          <p:cNvGraphicFramePr>
            <a:graphicFrameLocks noGrp="1"/>
          </p:cNvGraphicFramePr>
          <p:nvPr/>
        </p:nvGraphicFramePr>
        <p:xfrm>
          <a:off x="323850" y="1700213"/>
          <a:ext cx="8424863" cy="4248150"/>
        </p:xfrm>
        <a:graphic>
          <a:graphicData uri="http://schemas.openxmlformats.org/drawingml/2006/table">
            <a:tbl>
              <a:tblPr/>
              <a:tblGrid>
                <a:gridCol w="5264150"/>
                <a:gridCol w="3160713"/>
              </a:tblGrid>
              <a:tr h="846138">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000000"/>
                          </a:solidFill>
                          <a:effectLst/>
                          <a:latin typeface="Calibri" pitchFamily="34" charset="0"/>
                        </a:rPr>
                        <a:t>Punto de Equilibrio en Ventas</a:t>
                      </a:r>
                      <a:endParaRPr kumimoji="0" lang="es-ES" sz="2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s-ES"/>
                    </a:p>
                  </a:txBody>
                  <a:tcPr/>
                </a:tc>
              </a:tr>
              <a:tr h="849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Calibri" pitchFamily="34" charset="0"/>
                        </a:rPr>
                        <a:t>Ventas Netas</a:t>
                      </a:r>
                      <a:endParaRPr kumimoji="0" lang="es-ES"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Calibri" pitchFamily="34" charset="0"/>
                        </a:rPr>
                        <a:t>$ 596.381</a:t>
                      </a:r>
                      <a:endParaRPr kumimoji="0" lang="es-E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850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Calibri" pitchFamily="34" charset="0"/>
                        </a:rPr>
                        <a:t>Costos Variables Totales</a:t>
                      </a:r>
                      <a:endParaRPr kumimoji="0" lang="es-ES"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800" b="1" i="1" u="none" strike="noStrike" cap="none" normalizeH="0" baseline="0" dirty="0" smtClean="0">
                          <a:ln>
                            <a:noFill/>
                          </a:ln>
                          <a:solidFill>
                            <a:schemeClr val="tx1"/>
                          </a:solidFill>
                          <a:effectLst/>
                          <a:latin typeface="Calibri" pitchFamily="34" charset="0"/>
                        </a:rPr>
                        <a:t>$ 492.648</a:t>
                      </a:r>
                      <a:endParaRPr kumimoji="0" lang="es-E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850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Calibri" pitchFamily="34" charset="0"/>
                        </a:rPr>
                        <a:t>Costos Fijos Totales </a:t>
                      </a:r>
                      <a:endParaRPr kumimoji="0" lang="es-ES"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Calibri" pitchFamily="34" charset="0"/>
                        </a:rPr>
                        <a:t>$ 62.757,00</a:t>
                      </a:r>
                      <a:endParaRPr kumimoji="0" lang="es-ES" sz="18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65000"/>
                        <a:lumOff val="35000"/>
                      </a:schemeClr>
                    </a:solidFill>
                  </a:tcPr>
                </a:tc>
              </a:tr>
              <a:tr h="850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Calibri" pitchFamily="34" charset="0"/>
                        </a:rPr>
                        <a:t>Punto de Equilibrio</a:t>
                      </a:r>
                      <a:endParaRPr kumimoji="0" lang="es-ES"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000000"/>
                          </a:solidFill>
                          <a:effectLst/>
                          <a:latin typeface="Calibri" pitchFamily="34" charset="0"/>
                        </a:rPr>
                        <a:t>$ 360.800,42</a:t>
                      </a:r>
                      <a:endParaRPr kumimoji="0" lang="es-ES" sz="18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bl>
          </a:graphicData>
        </a:graphic>
      </p:graphicFrame>
      <p:sp>
        <p:nvSpPr>
          <p:cNvPr id="19477" name="Rectangle 61"/>
          <p:cNvSpPr>
            <a:spLocks noGrp="1" noChangeArrowheads="1"/>
          </p:cNvSpPr>
          <p:nvPr>
            <p:ph type="title"/>
          </p:nvPr>
        </p:nvSpPr>
        <p:spPr>
          <a:xfrm>
            <a:off x="457200" y="267494"/>
            <a:ext cx="8229600" cy="1399032"/>
          </a:xfrm>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PUNTO DE EQUILIBRIO</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57242" y="2500306"/>
            <a:ext cx="8229600" cy="1143000"/>
          </a:xfrm>
          <a:prstGeom prst="rect">
            <a:avLst/>
          </a:prstGeom>
        </p:spPr>
        <p:txBody>
          <a:bodyPr anchor="ctr">
            <a:normAutofit/>
          </a:bodyPr>
          <a:lstStyle/>
          <a:p>
            <a:pPr marL="484632" algn="ctr" fontAlgn="auto">
              <a:spcAft>
                <a:spcPts val="0"/>
              </a:spcAft>
              <a:defRPr/>
            </a:pPr>
            <a:r>
              <a:rPr lang="es-ES" sz="48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aiandra GD" pitchFamily="34" charset="0"/>
                <a:ea typeface="+mj-ea"/>
                <a:cs typeface="+mj-cs"/>
              </a:rPr>
              <a:t>ANÁLISIS DE SENSIBILIDAD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2 Marcador de contenido"/>
          <p:cNvSpPr>
            <a:spLocks noGrp="1"/>
          </p:cNvSpPr>
          <p:nvPr>
            <p:ph idx="1"/>
          </p:nvPr>
        </p:nvSpPr>
        <p:spPr>
          <a:xfrm>
            <a:off x="557213" y="5214938"/>
            <a:ext cx="8229600" cy="831850"/>
          </a:xfrm>
        </p:spPr>
        <p:txBody>
          <a:bodyPr/>
          <a:lstStyle/>
          <a:p>
            <a:pPr>
              <a:buFont typeface="Wingdings 2" pitchFamily="18" charset="2"/>
              <a:buNone/>
            </a:pPr>
            <a:r>
              <a:rPr lang="es-ES" sz="2400" smtClean="0">
                <a:latin typeface="AR ESSENCE"/>
                <a:ea typeface="Andalus"/>
                <a:cs typeface="Andalus"/>
              </a:rPr>
              <a:t>	</a:t>
            </a:r>
            <a:r>
              <a:rPr lang="es-ES" sz="2000" smtClean="0">
                <a:ea typeface="Andalus"/>
                <a:cs typeface="Andalus"/>
              </a:rPr>
              <a:t>La Tasa de Crecimiento de los Costos Fijos, se la fijo en un rango de variación que va desde el 3 % al 6%</a:t>
            </a:r>
            <a:endParaRPr lang="es-EC" sz="2000" smtClean="0">
              <a:ea typeface="Andalus"/>
              <a:cs typeface="Andalus"/>
            </a:endParaRPr>
          </a:p>
        </p:txBody>
      </p:sp>
      <p:pic>
        <p:nvPicPr>
          <p:cNvPr id="71683" name="Gráfico 1"/>
          <p:cNvPicPr>
            <a:picLocks noChangeArrowheads="1"/>
          </p:cNvPicPr>
          <p:nvPr/>
        </p:nvPicPr>
        <p:blipFill>
          <a:blip r:embed="rId2"/>
          <a:srcRect/>
          <a:stretch>
            <a:fillRect/>
          </a:stretch>
        </p:blipFill>
        <p:spPr bwMode="auto">
          <a:xfrm>
            <a:off x="1357313" y="1285875"/>
            <a:ext cx="64293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2 Marcador de contenido"/>
          <p:cNvSpPr>
            <a:spLocks noGrp="1"/>
          </p:cNvSpPr>
          <p:nvPr>
            <p:ph idx="1"/>
          </p:nvPr>
        </p:nvSpPr>
        <p:spPr>
          <a:xfrm>
            <a:off x="457200" y="5143500"/>
            <a:ext cx="8229600" cy="831850"/>
          </a:xfrm>
        </p:spPr>
        <p:txBody>
          <a:bodyPr/>
          <a:lstStyle/>
          <a:p>
            <a:pPr algn="just">
              <a:buFont typeface="Wingdings 2" pitchFamily="18" charset="2"/>
              <a:buNone/>
            </a:pPr>
            <a:r>
              <a:rPr lang="es-ES" sz="2000" smtClean="0"/>
              <a:t>	La tasa de Captación de la Demanda Proyectada, esta tasa refleja el crecimiento de las ventas proyectas en un periodo de tiempo a otro; esta tasa se la estableció en 85%</a:t>
            </a:r>
            <a:endParaRPr lang="es-EC" sz="2000" smtClean="0"/>
          </a:p>
        </p:txBody>
      </p:sp>
      <p:pic>
        <p:nvPicPr>
          <p:cNvPr id="72707" name="Gráfico 2"/>
          <p:cNvPicPr>
            <a:picLocks noChangeArrowheads="1"/>
          </p:cNvPicPr>
          <p:nvPr/>
        </p:nvPicPr>
        <p:blipFill>
          <a:blip r:embed="rId2"/>
          <a:srcRect/>
          <a:stretch>
            <a:fillRect/>
          </a:stretch>
        </p:blipFill>
        <p:spPr bwMode="auto">
          <a:xfrm>
            <a:off x="1500188" y="1428750"/>
            <a:ext cx="6357937" cy="335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0 Marcador de contenido"/>
          <p:cNvSpPr>
            <a:spLocks noGrp="1"/>
          </p:cNvSpPr>
          <p:nvPr>
            <p:ph idx="1"/>
          </p:nvPr>
        </p:nvSpPr>
        <p:spPr>
          <a:xfrm>
            <a:off x="457200" y="5357813"/>
            <a:ext cx="8229600" cy="760412"/>
          </a:xfrm>
        </p:spPr>
        <p:txBody>
          <a:bodyPr/>
          <a:lstStyle/>
          <a:p>
            <a:pPr algn="just">
              <a:buFont typeface="Wingdings 2" pitchFamily="18" charset="2"/>
              <a:buNone/>
            </a:pPr>
            <a:r>
              <a:rPr lang="es-ES" sz="2000" smtClean="0"/>
              <a:t>	El precio, es importante como variable que influye directamente en el proyecto por eso se le asigna una Distribución Normal a los siguientes Precios, con un error estándar del 10 %</a:t>
            </a:r>
            <a:endParaRPr lang="es-EC" sz="2000" smtClean="0"/>
          </a:p>
          <a:p>
            <a:pPr algn="just"/>
            <a:endParaRPr lang="es-EC" sz="2000" smtClean="0"/>
          </a:p>
        </p:txBody>
      </p:sp>
      <p:grpSp>
        <p:nvGrpSpPr>
          <p:cNvPr id="73731" name="12 Grupo"/>
          <p:cNvGrpSpPr>
            <a:grpSpLocks/>
          </p:cNvGrpSpPr>
          <p:nvPr/>
        </p:nvGrpSpPr>
        <p:grpSpPr bwMode="auto">
          <a:xfrm>
            <a:off x="2114550" y="785813"/>
            <a:ext cx="4814888" cy="4214812"/>
            <a:chOff x="2000232" y="1428736"/>
            <a:chExt cx="4814906" cy="4214842"/>
          </a:xfrm>
        </p:grpSpPr>
        <p:pic>
          <p:nvPicPr>
            <p:cNvPr id="73732" name="Gráfico 3"/>
            <p:cNvPicPr>
              <a:picLocks noChangeArrowheads="1"/>
            </p:cNvPicPr>
            <p:nvPr/>
          </p:nvPicPr>
          <p:blipFill>
            <a:blip r:embed="rId2"/>
            <a:srcRect/>
            <a:stretch>
              <a:fillRect/>
            </a:stretch>
          </p:blipFill>
          <p:spPr bwMode="auto">
            <a:xfrm>
              <a:off x="2000232" y="1428736"/>
              <a:ext cx="2171700" cy="1295400"/>
            </a:xfrm>
            <a:prstGeom prst="rect">
              <a:avLst/>
            </a:prstGeom>
            <a:noFill/>
            <a:ln w="9525">
              <a:noFill/>
              <a:miter lim="800000"/>
              <a:headEnd/>
              <a:tailEnd/>
            </a:ln>
          </p:spPr>
        </p:pic>
        <p:pic>
          <p:nvPicPr>
            <p:cNvPr id="73733" name="Gráfico 4"/>
            <p:cNvPicPr>
              <a:picLocks noChangeArrowheads="1"/>
            </p:cNvPicPr>
            <p:nvPr/>
          </p:nvPicPr>
          <p:blipFill>
            <a:blip r:embed="rId3"/>
            <a:srcRect/>
            <a:stretch>
              <a:fillRect/>
            </a:stretch>
          </p:blipFill>
          <p:spPr bwMode="auto">
            <a:xfrm>
              <a:off x="4643438" y="1428736"/>
              <a:ext cx="2171700" cy="1295400"/>
            </a:xfrm>
            <a:prstGeom prst="rect">
              <a:avLst/>
            </a:prstGeom>
            <a:noFill/>
            <a:ln w="9525">
              <a:noFill/>
              <a:miter lim="800000"/>
              <a:headEnd/>
              <a:tailEnd/>
            </a:ln>
          </p:spPr>
        </p:pic>
        <p:pic>
          <p:nvPicPr>
            <p:cNvPr id="73734" name="Gráfico 5"/>
            <p:cNvPicPr>
              <a:picLocks noChangeArrowheads="1"/>
            </p:cNvPicPr>
            <p:nvPr/>
          </p:nvPicPr>
          <p:blipFill>
            <a:blip r:embed="rId4"/>
            <a:srcRect/>
            <a:stretch>
              <a:fillRect/>
            </a:stretch>
          </p:blipFill>
          <p:spPr bwMode="auto">
            <a:xfrm>
              <a:off x="2000232" y="2928934"/>
              <a:ext cx="2171700" cy="1295400"/>
            </a:xfrm>
            <a:prstGeom prst="rect">
              <a:avLst/>
            </a:prstGeom>
            <a:noFill/>
            <a:ln w="9525">
              <a:noFill/>
              <a:miter lim="800000"/>
              <a:headEnd/>
              <a:tailEnd/>
            </a:ln>
          </p:spPr>
        </p:pic>
        <p:pic>
          <p:nvPicPr>
            <p:cNvPr id="73735" name="Gráfico 6"/>
            <p:cNvPicPr>
              <a:picLocks noChangeArrowheads="1"/>
            </p:cNvPicPr>
            <p:nvPr/>
          </p:nvPicPr>
          <p:blipFill>
            <a:blip r:embed="rId5"/>
            <a:srcRect/>
            <a:stretch>
              <a:fillRect/>
            </a:stretch>
          </p:blipFill>
          <p:spPr bwMode="auto">
            <a:xfrm>
              <a:off x="4643438" y="2928934"/>
              <a:ext cx="2171700" cy="1295400"/>
            </a:xfrm>
            <a:prstGeom prst="rect">
              <a:avLst/>
            </a:prstGeom>
            <a:noFill/>
            <a:ln w="9525">
              <a:noFill/>
              <a:miter lim="800000"/>
              <a:headEnd/>
              <a:tailEnd/>
            </a:ln>
          </p:spPr>
        </p:pic>
        <p:pic>
          <p:nvPicPr>
            <p:cNvPr id="73736" name="Gráfico 7"/>
            <p:cNvPicPr>
              <a:picLocks noChangeArrowheads="1"/>
            </p:cNvPicPr>
            <p:nvPr/>
          </p:nvPicPr>
          <p:blipFill>
            <a:blip r:embed="rId6"/>
            <a:srcRect/>
            <a:stretch>
              <a:fillRect/>
            </a:stretch>
          </p:blipFill>
          <p:spPr bwMode="auto">
            <a:xfrm>
              <a:off x="2000232" y="4348178"/>
              <a:ext cx="2171700" cy="1295400"/>
            </a:xfrm>
            <a:prstGeom prst="rect">
              <a:avLst/>
            </a:prstGeom>
            <a:noFill/>
            <a:ln w="9525">
              <a:noFill/>
              <a:miter lim="800000"/>
              <a:headEnd/>
              <a:tailEnd/>
            </a:ln>
          </p:spPr>
        </p:pic>
        <p:pic>
          <p:nvPicPr>
            <p:cNvPr id="73737" name="Gráfico 8"/>
            <p:cNvPicPr>
              <a:picLocks noChangeArrowheads="1"/>
            </p:cNvPicPr>
            <p:nvPr/>
          </p:nvPicPr>
          <p:blipFill>
            <a:blip r:embed="rId7"/>
            <a:srcRect/>
            <a:stretch>
              <a:fillRect/>
            </a:stretch>
          </p:blipFill>
          <p:spPr bwMode="auto">
            <a:xfrm>
              <a:off x="4643438" y="4286256"/>
              <a:ext cx="2171700" cy="1295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6 Marcador de contenido"/>
          <p:cNvSpPr>
            <a:spLocks noGrp="1"/>
          </p:cNvSpPr>
          <p:nvPr>
            <p:ph idx="1"/>
          </p:nvPr>
        </p:nvSpPr>
        <p:spPr>
          <a:xfrm>
            <a:off x="457200" y="5000625"/>
            <a:ext cx="8229600" cy="760413"/>
          </a:xfrm>
        </p:spPr>
        <p:txBody>
          <a:bodyPr/>
          <a:lstStyle/>
          <a:p>
            <a:pPr algn="just">
              <a:buFont typeface="Wingdings 2" pitchFamily="18" charset="2"/>
              <a:buNone/>
            </a:pPr>
            <a:r>
              <a:rPr lang="es-ES" sz="2000" i="1" smtClean="0"/>
              <a:t>	El precio, es importante como variable que influye directamente en el proyecto por eso se le asigna una Distribución Normal a los siguientes Precios, con un error estándar del 10 %</a:t>
            </a:r>
            <a:endParaRPr lang="es-EC" sz="2000" smtClean="0"/>
          </a:p>
          <a:p>
            <a:pPr algn="just"/>
            <a:endParaRPr lang="es-EC" sz="2000" smtClean="0"/>
          </a:p>
        </p:txBody>
      </p:sp>
      <p:grpSp>
        <p:nvGrpSpPr>
          <p:cNvPr id="74755" name="8 Grupo"/>
          <p:cNvGrpSpPr>
            <a:grpSpLocks/>
          </p:cNvGrpSpPr>
          <p:nvPr/>
        </p:nvGrpSpPr>
        <p:grpSpPr bwMode="auto">
          <a:xfrm>
            <a:off x="1571625" y="1143000"/>
            <a:ext cx="6143625" cy="3286125"/>
            <a:chOff x="1357290" y="1928802"/>
            <a:chExt cx="6143668" cy="3286148"/>
          </a:xfrm>
        </p:grpSpPr>
        <p:pic>
          <p:nvPicPr>
            <p:cNvPr id="74756" name="Gráfico 9"/>
            <p:cNvPicPr>
              <a:picLocks noChangeArrowheads="1"/>
            </p:cNvPicPr>
            <p:nvPr/>
          </p:nvPicPr>
          <p:blipFill>
            <a:blip r:embed="rId2"/>
            <a:srcRect/>
            <a:stretch>
              <a:fillRect/>
            </a:stretch>
          </p:blipFill>
          <p:spPr bwMode="auto">
            <a:xfrm>
              <a:off x="1357290" y="1928802"/>
              <a:ext cx="2571768" cy="1509714"/>
            </a:xfrm>
            <a:prstGeom prst="rect">
              <a:avLst/>
            </a:prstGeom>
            <a:noFill/>
            <a:ln w="9525">
              <a:noFill/>
              <a:miter lim="800000"/>
              <a:headEnd/>
              <a:tailEnd/>
            </a:ln>
          </p:spPr>
        </p:pic>
        <p:pic>
          <p:nvPicPr>
            <p:cNvPr id="74757" name="Gráfico 10"/>
            <p:cNvPicPr>
              <a:picLocks noChangeArrowheads="1"/>
            </p:cNvPicPr>
            <p:nvPr/>
          </p:nvPicPr>
          <p:blipFill>
            <a:blip r:embed="rId3"/>
            <a:srcRect/>
            <a:stretch>
              <a:fillRect/>
            </a:stretch>
          </p:blipFill>
          <p:spPr bwMode="auto">
            <a:xfrm>
              <a:off x="5072066" y="1928802"/>
              <a:ext cx="2428892" cy="1500198"/>
            </a:xfrm>
            <a:prstGeom prst="rect">
              <a:avLst/>
            </a:prstGeom>
            <a:noFill/>
            <a:ln w="9525">
              <a:noFill/>
              <a:miter lim="800000"/>
              <a:headEnd/>
              <a:tailEnd/>
            </a:ln>
          </p:spPr>
        </p:pic>
        <p:pic>
          <p:nvPicPr>
            <p:cNvPr id="74758" name="Gráfico 11"/>
            <p:cNvPicPr>
              <a:picLocks noChangeArrowheads="1"/>
            </p:cNvPicPr>
            <p:nvPr/>
          </p:nvPicPr>
          <p:blipFill>
            <a:blip r:embed="rId4"/>
            <a:srcRect/>
            <a:stretch>
              <a:fillRect/>
            </a:stretch>
          </p:blipFill>
          <p:spPr bwMode="auto">
            <a:xfrm>
              <a:off x="3143240" y="3786190"/>
              <a:ext cx="2428892" cy="1428760"/>
            </a:xfrm>
            <a:prstGeom prst="rect">
              <a:avLst/>
            </a:prstGeom>
            <a:noFill/>
            <a:ln w="9525">
              <a:noFill/>
              <a:miter lim="800000"/>
              <a:headEnd/>
              <a:tailEnd/>
            </a:ln>
          </p:spPr>
        </p:pic>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696122"/>
            <a:ext cx="8229600" cy="1304118"/>
          </a:xfrm>
        </p:spPr>
        <p:txBody>
          <a:bodyPr>
            <a:noAutofit/>
          </a:bodyPr>
          <a:lstStyle/>
          <a:p>
            <a:pPr algn="ctr">
              <a:defRPr/>
            </a:pPr>
            <a:r>
              <a:rPr lang="es-ES" sz="4000" dirty="0" smtClean="0">
                <a:latin typeface="Maiandra GD" pitchFamily="34" charset="0"/>
              </a:rPr>
              <a:t>CRITERIOS DE SIMULACIÓN EN CRYSTALL BALL</a:t>
            </a:r>
            <a:r>
              <a:rPr lang="es-EC" sz="4000" dirty="0" smtClean="0">
                <a:latin typeface="Maiandra GD" pitchFamily="34" charset="0"/>
              </a:rPr>
              <a:t/>
            </a:r>
            <a:br>
              <a:rPr lang="es-EC" sz="4000" dirty="0" smtClean="0">
                <a:latin typeface="Maiandra GD" pitchFamily="34" charset="0"/>
              </a:rPr>
            </a:br>
            <a:endParaRPr lang="es-EC" sz="4000" dirty="0">
              <a:latin typeface="Maiandra GD" pitchFamily="34" charset="0"/>
            </a:endParaRPr>
          </a:p>
        </p:txBody>
      </p:sp>
      <p:sp>
        <p:nvSpPr>
          <p:cNvPr id="75779" name="5 Marcador de contenido"/>
          <p:cNvSpPr>
            <a:spLocks noGrp="1"/>
          </p:cNvSpPr>
          <p:nvPr>
            <p:ph idx="1"/>
          </p:nvPr>
        </p:nvSpPr>
        <p:spPr>
          <a:xfrm>
            <a:off x="557213" y="1785938"/>
            <a:ext cx="8229600" cy="903287"/>
          </a:xfrm>
        </p:spPr>
        <p:txBody>
          <a:bodyPr/>
          <a:lstStyle/>
          <a:p>
            <a:pPr algn="just">
              <a:buFont typeface="Wingdings 2" pitchFamily="18" charset="2"/>
              <a:buNone/>
            </a:pPr>
            <a:r>
              <a:rPr lang="es-ES" sz="2000" smtClean="0"/>
              <a:t>	Los resultados reflejan un horizonte de análisis del VAN, que va desde -$ 88.528,58 como valor mínimo durante las simulación del proyecto y $ 253.085,42 como valor máximo del proyecto</a:t>
            </a:r>
            <a:endParaRPr lang="es-EC" sz="2000" smtClean="0"/>
          </a:p>
        </p:txBody>
      </p:sp>
      <p:pic>
        <p:nvPicPr>
          <p:cNvPr id="75780" name="Gráfico 13"/>
          <p:cNvPicPr>
            <a:picLocks noChangeArrowheads="1"/>
          </p:cNvPicPr>
          <p:nvPr/>
        </p:nvPicPr>
        <p:blipFill>
          <a:blip r:embed="rId2"/>
          <a:srcRect/>
          <a:stretch>
            <a:fillRect/>
          </a:stretch>
        </p:blipFill>
        <p:spPr bwMode="auto">
          <a:xfrm>
            <a:off x="2143125" y="3429000"/>
            <a:ext cx="5143500" cy="300037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5828" y="285728"/>
            <a:ext cx="7686700" cy="1399032"/>
          </a:xfrm>
        </p:spPr>
        <p:txBody>
          <a:bodyPr>
            <a:noAutofit/>
          </a:bodyPr>
          <a:lstStyle/>
          <a:p>
            <a:pPr algn="ctr">
              <a:defRPr/>
            </a:pPr>
            <a:r>
              <a:rPr lang="es-ES" sz="4000" b="1" dirty="0" smtClean="0">
                <a:latin typeface="Maiandra GD" pitchFamily="34" charset="0"/>
              </a:rPr>
              <a:t>ANÁLISIS DE LOS ESCENARIOS</a:t>
            </a:r>
            <a:r>
              <a:rPr lang="es-EC" sz="4000" dirty="0" smtClean="0">
                <a:latin typeface="Maiandra GD" pitchFamily="34" charset="0"/>
              </a:rPr>
              <a:t/>
            </a:r>
            <a:br>
              <a:rPr lang="es-EC" sz="4000" dirty="0" smtClean="0">
                <a:latin typeface="Maiandra GD" pitchFamily="34" charset="0"/>
              </a:rPr>
            </a:br>
            <a:endParaRPr lang="es-EC" sz="4000" dirty="0">
              <a:latin typeface="Maiandra GD" pitchFamily="34" charset="0"/>
            </a:endParaRPr>
          </a:p>
        </p:txBody>
      </p:sp>
      <p:sp>
        <p:nvSpPr>
          <p:cNvPr id="76803" name="2 Marcador de contenido"/>
          <p:cNvSpPr>
            <a:spLocks noGrp="1"/>
          </p:cNvSpPr>
          <p:nvPr>
            <p:ph idx="1"/>
          </p:nvPr>
        </p:nvSpPr>
        <p:spPr>
          <a:xfrm>
            <a:off x="457200" y="1143000"/>
            <a:ext cx="8229600" cy="1617663"/>
          </a:xfrm>
        </p:spPr>
        <p:txBody>
          <a:bodyPr/>
          <a:lstStyle/>
          <a:p>
            <a:pPr>
              <a:buFont typeface="Wingdings 2" pitchFamily="18" charset="2"/>
              <a:buNone/>
            </a:pPr>
            <a:r>
              <a:rPr lang="es-ES" sz="2000" b="1" smtClean="0"/>
              <a:t>	Escenario Pesimista</a:t>
            </a:r>
            <a:endParaRPr lang="es-EC" sz="2000" smtClean="0"/>
          </a:p>
          <a:p>
            <a:pPr>
              <a:buFont typeface="Wingdings 2" pitchFamily="18" charset="2"/>
              <a:buNone/>
            </a:pPr>
            <a:r>
              <a:rPr lang="es-ES" sz="2000" smtClean="0"/>
              <a:t>	Este escenario refleja cual es la probabilidad de tener un VAN, menor a cero, es decir un proyecto cuyos flujos no generen los ingresos suficientes que puedan cubrir la inversión; esta probabilidad esta ubicada en 7.01%, con un nivel de confianza del 95%</a:t>
            </a:r>
            <a:endParaRPr lang="es-EC" sz="2000" smtClean="0"/>
          </a:p>
          <a:p>
            <a:pPr>
              <a:buFont typeface="Wingdings 2" pitchFamily="18" charset="2"/>
              <a:buNone/>
            </a:pPr>
            <a:endParaRPr lang="es-EC" sz="2000" smtClean="0"/>
          </a:p>
        </p:txBody>
      </p:sp>
      <p:pic>
        <p:nvPicPr>
          <p:cNvPr id="76804" name="Gráfico 14"/>
          <p:cNvPicPr>
            <a:picLocks noChangeArrowheads="1"/>
          </p:cNvPicPr>
          <p:nvPr/>
        </p:nvPicPr>
        <p:blipFill>
          <a:blip r:embed="rId2"/>
          <a:srcRect/>
          <a:stretch>
            <a:fillRect/>
          </a:stretch>
        </p:blipFill>
        <p:spPr bwMode="auto">
          <a:xfrm>
            <a:off x="2286000" y="3357563"/>
            <a:ext cx="4643438" cy="3171825"/>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2 Marcador de contenido"/>
          <p:cNvSpPr>
            <a:spLocks noGrp="1"/>
          </p:cNvSpPr>
          <p:nvPr>
            <p:ph idx="1"/>
          </p:nvPr>
        </p:nvSpPr>
        <p:spPr>
          <a:xfrm>
            <a:off x="457200" y="642938"/>
            <a:ext cx="8229600" cy="1571625"/>
          </a:xfrm>
        </p:spPr>
        <p:txBody>
          <a:bodyPr/>
          <a:lstStyle/>
          <a:p>
            <a:pPr algn="just">
              <a:buFont typeface="Wingdings 2" pitchFamily="18" charset="2"/>
              <a:buNone/>
            </a:pPr>
            <a:r>
              <a:rPr lang="es-ES" sz="2000" b="1" smtClean="0"/>
              <a:t>	Escenario Conservador</a:t>
            </a:r>
            <a:endParaRPr lang="es-EC" sz="2000" smtClean="0"/>
          </a:p>
          <a:p>
            <a:pPr algn="just">
              <a:buFont typeface="Wingdings 2" pitchFamily="18" charset="2"/>
              <a:buNone/>
            </a:pPr>
            <a:r>
              <a:rPr lang="es-ES" sz="2000" smtClean="0"/>
              <a:t>	Este es un escenario en el cual se establece un criterio, que el proyecto genere flujos mayores a cero pero no mayor a $ 100.000,00; esta probabilidad conservadora esta ubicada en 75.45%, con un nivel de confianza de  75.45%,  cuyos flujos no se lleven a la exageración del 95%</a:t>
            </a:r>
            <a:endParaRPr lang="es-EC" sz="2000" smtClean="0"/>
          </a:p>
        </p:txBody>
      </p:sp>
      <p:pic>
        <p:nvPicPr>
          <p:cNvPr id="77827" name="Gráfico 16"/>
          <p:cNvPicPr>
            <a:picLocks noChangeArrowheads="1"/>
          </p:cNvPicPr>
          <p:nvPr/>
        </p:nvPicPr>
        <p:blipFill>
          <a:blip r:embed="rId2"/>
          <a:srcRect/>
          <a:stretch>
            <a:fillRect/>
          </a:stretch>
        </p:blipFill>
        <p:spPr bwMode="auto">
          <a:xfrm>
            <a:off x="1928813" y="3214688"/>
            <a:ext cx="4929187" cy="32146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72646"/>
            <a:ext cx="8229600" cy="1399032"/>
          </a:xfrm>
        </p:spPr>
        <p:txBody>
          <a:bodyPr/>
          <a:lstStyle/>
          <a:p>
            <a:pPr marL="484632" indent="0" algn="ctr" eaLnBrk="1" fontAlgn="auto" hangingPunct="1">
              <a:spcAft>
                <a:spcPts val="0"/>
              </a:spcAft>
              <a:defRPr/>
            </a:pPr>
            <a:r>
              <a:rPr lang="es-EC" sz="4000" b="1" dirty="0" smtClean="0">
                <a:solidFill>
                  <a:schemeClr val="accent1">
                    <a:tint val="83000"/>
                    <a:satMod val="150000"/>
                  </a:schemeClr>
                </a:solidFill>
                <a:latin typeface="Maiandra GD" pitchFamily="34" charset="0"/>
              </a:rPr>
              <a:t>UBICACIÓN DEL PROYECTO</a:t>
            </a:r>
            <a:endParaRPr lang="es-EC" sz="4000" dirty="0">
              <a:solidFill>
                <a:schemeClr val="accent1">
                  <a:tint val="83000"/>
                  <a:satMod val="150000"/>
                </a:schemeClr>
              </a:solidFill>
              <a:latin typeface="Maiandra GD" pitchFamily="34" charset="0"/>
            </a:endParaRPr>
          </a:p>
        </p:txBody>
      </p:sp>
      <p:sp>
        <p:nvSpPr>
          <p:cNvPr id="22531" name="2 Marcador de contenido"/>
          <p:cNvSpPr>
            <a:spLocks noGrp="1"/>
          </p:cNvSpPr>
          <p:nvPr>
            <p:ph idx="1"/>
          </p:nvPr>
        </p:nvSpPr>
        <p:spPr>
          <a:xfrm>
            <a:off x="285750" y="2357438"/>
            <a:ext cx="8229600" cy="3286125"/>
          </a:xfrm>
        </p:spPr>
        <p:txBody>
          <a:bodyPr/>
          <a:lstStyle/>
          <a:p>
            <a:pPr algn="just" eaLnBrk="1" hangingPunct="1">
              <a:buFont typeface="Wingdings 2" pitchFamily="18" charset="2"/>
              <a:buNone/>
            </a:pPr>
            <a:r>
              <a:rPr lang="es-EC" sz="2400" smtClean="0">
                <a:latin typeface="Andalus"/>
                <a:ea typeface="Andalus"/>
                <a:cs typeface="Andalus"/>
              </a:rPr>
              <a:t>	El Tecnicentro estará ubicado en el Cantón Daule, Provincia del Guayas, a la altura del Km.45 vía a Daule, aquí se alquilará un local en una de las propiedades de la Cooperativa de Transporte Señor de los Milagros donde se atenderá a los clientes con un cálido y excelente servicio además de proporcionarle todo lo relacionado al cambio y mantenimiento de sus llantas y demás accesorios.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2 Marcador de contenido"/>
          <p:cNvSpPr>
            <a:spLocks noGrp="1"/>
          </p:cNvSpPr>
          <p:nvPr>
            <p:ph idx="1"/>
          </p:nvPr>
        </p:nvSpPr>
        <p:spPr>
          <a:xfrm>
            <a:off x="457200" y="642938"/>
            <a:ext cx="8229600" cy="1546225"/>
          </a:xfrm>
        </p:spPr>
        <p:txBody>
          <a:bodyPr/>
          <a:lstStyle/>
          <a:p>
            <a:pPr algn="just">
              <a:buFont typeface="Wingdings 2" pitchFamily="18" charset="2"/>
              <a:buNone/>
            </a:pPr>
            <a:r>
              <a:rPr lang="es-ES" sz="2000" b="1" smtClean="0"/>
              <a:t>	Escenario Optimista</a:t>
            </a:r>
            <a:endParaRPr lang="es-EC" sz="2000" smtClean="0"/>
          </a:p>
          <a:p>
            <a:pPr algn="just">
              <a:buFont typeface="Wingdings 2" pitchFamily="18" charset="2"/>
              <a:buNone/>
            </a:pPr>
            <a:r>
              <a:rPr lang="es-ES" sz="2000" smtClean="0"/>
              <a:t>	Este escenario se establece, como el escenario mas exitoso, el cual representa la probabilidad de alcanzar el flujo mas alto y de generar valores mayores a cero, el cual esta ubicado en 92.99% de probabilidad con un nivel de confianza del 95%.</a:t>
            </a:r>
            <a:endParaRPr lang="es-EC" sz="2000" smtClean="0"/>
          </a:p>
          <a:p>
            <a:pPr algn="just"/>
            <a:endParaRPr lang="es-EC" sz="2000" smtClean="0"/>
          </a:p>
        </p:txBody>
      </p:sp>
      <p:pic>
        <p:nvPicPr>
          <p:cNvPr id="78851" name="Gráfico 12"/>
          <p:cNvPicPr>
            <a:picLocks noChangeArrowheads="1"/>
          </p:cNvPicPr>
          <p:nvPr/>
        </p:nvPicPr>
        <p:blipFill>
          <a:blip r:embed="rId2"/>
          <a:srcRect/>
          <a:stretch>
            <a:fillRect/>
          </a:stretch>
        </p:blipFill>
        <p:spPr bwMode="auto">
          <a:xfrm>
            <a:off x="2000250" y="3000375"/>
            <a:ext cx="5072063" cy="34290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14588" y="267494"/>
            <a:ext cx="4829180" cy="1399032"/>
          </a:xfrm>
        </p:spPr>
        <p:txBody>
          <a:bodyPr/>
          <a:lstStyle/>
          <a:p>
            <a:pPr>
              <a:defRPr/>
            </a:pPr>
            <a:r>
              <a:rPr lang="es-ES" sz="4000" b="1" dirty="0" smtClean="0">
                <a:latin typeface="Maiandra GD" pitchFamily="34" charset="0"/>
              </a:rPr>
              <a:t>CONCLUSIONES</a:t>
            </a:r>
            <a:r>
              <a:rPr lang="es-EC" sz="4000" dirty="0" smtClean="0">
                <a:latin typeface="Maiandra GD" pitchFamily="34" charset="0"/>
              </a:rPr>
              <a:t/>
            </a:r>
            <a:br>
              <a:rPr lang="es-EC" sz="4000" dirty="0" smtClean="0">
                <a:latin typeface="Maiandra GD" pitchFamily="34" charset="0"/>
              </a:rPr>
            </a:br>
            <a:endParaRPr lang="es-EC" sz="4000" dirty="0">
              <a:latin typeface="Maiandra GD" pitchFamily="34" charset="0"/>
            </a:endParaRPr>
          </a:p>
        </p:txBody>
      </p:sp>
      <p:sp>
        <p:nvSpPr>
          <p:cNvPr id="79875" name="3 Marcador de contenido"/>
          <p:cNvSpPr>
            <a:spLocks noGrp="1"/>
          </p:cNvSpPr>
          <p:nvPr>
            <p:ph idx="1"/>
          </p:nvPr>
        </p:nvSpPr>
        <p:spPr>
          <a:xfrm>
            <a:off x="357188" y="1143000"/>
            <a:ext cx="8229600" cy="4475163"/>
          </a:xfrm>
        </p:spPr>
        <p:txBody>
          <a:bodyPr/>
          <a:lstStyle/>
          <a:p>
            <a:pPr>
              <a:buFont typeface="Wingdings 2" pitchFamily="18" charset="2"/>
              <a:buNone/>
            </a:pPr>
            <a:r>
              <a:rPr lang="es-ES" sz="2400" smtClean="0">
                <a:latin typeface="Maiandra GD" pitchFamily="34" charset="0"/>
              </a:rPr>
              <a:t>	Con los respectivos estudios, se ha llegado a  las siguientes conclusiones</a:t>
            </a:r>
            <a:endParaRPr lang="es-EC" sz="2400" smtClean="0">
              <a:latin typeface="Maiandra GD" pitchFamily="34" charset="0"/>
            </a:endParaRPr>
          </a:p>
          <a:p>
            <a:pPr>
              <a:buFont typeface="Wingdings 2" pitchFamily="18" charset="2"/>
              <a:buNone/>
            </a:pPr>
            <a:r>
              <a:rPr lang="es-ES" sz="2400" smtClean="0">
                <a:latin typeface="Maiandra GD" pitchFamily="34" charset="0"/>
              </a:rPr>
              <a:t> </a:t>
            </a:r>
            <a:endParaRPr lang="es-EC" sz="2400" smtClean="0">
              <a:latin typeface="Maiandra GD" pitchFamily="34" charset="0"/>
            </a:endParaRPr>
          </a:p>
          <a:p>
            <a:pPr lvl="1"/>
            <a:r>
              <a:rPr lang="es-ES" sz="2400" smtClean="0">
                <a:latin typeface="Maiandra GD" pitchFamily="34" charset="0"/>
              </a:rPr>
              <a:t>Pese al criterio  conservador al cual se sometió el proyecto, durante su análisis financiero y económico, el mismo resultó económicamente factible, al ser la rentabilidad ofrecida por el proyecto (TIR) mayor que la mínima rentabilidad exigida por el inversionista (TMAR), resultado corroborado por el valor actual neto del proyecto (VAN) que es positivo. </a:t>
            </a:r>
            <a:endParaRPr lang="es-EC" sz="2400" smtClean="0">
              <a:latin typeface="Maiandra GD" pitchFamily="34" charset="0"/>
            </a:endParaRPr>
          </a:p>
          <a:p>
            <a:pPr lvl="1"/>
            <a:r>
              <a:rPr lang="es-ES" sz="2400" smtClean="0">
                <a:latin typeface="Maiandra GD" pitchFamily="34" charset="0"/>
              </a:rPr>
              <a:t>La factibilidad económica del proyecto se mantiene, incluso frente a eventuales variaciones en el precio de venta, cantidades demandadas, tasa de descuentos, Riesgo País que es un factor que castiga</a:t>
            </a:r>
            <a:endParaRPr lang="es-EC" sz="2400" smtClean="0">
              <a:latin typeface="Maiandra GD" pitchFamily="34" charset="0"/>
            </a:endParaRPr>
          </a:p>
          <a:p>
            <a:endParaRPr lang="es-EC" sz="2400" smtClean="0">
              <a:latin typeface="Maiandra GD"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sz="4000" dirty="0" smtClean="0">
                <a:latin typeface="Maiandra GD" pitchFamily="34" charset="0"/>
              </a:rPr>
              <a:t>CONCLUSIONES DEL PROYECTO</a:t>
            </a:r>
            <a:endParaRPr lang="es-ES" sz="4000" dirty="0">
              <a:latin typeface="Maiandra GD" pitchFamily="34" charset="0"/>
            </a:endParaRPr>
          </a:p>
        </p:txBody>
      </p:sp>
      <p:sp>
        <p:nvSpPr>
          <p:cNvPr id="80899" name="2 Marcador de contenido"/>
          <p:cNvSpPr>
            <a:spLocks noGrp="1"/>
          </p:cNvSpPr>
          <p:nvPr>
            <p:ph idx="1"/>
          </p:nvPr>
        </p:nvSpPr>
        <p:spPr>
          <a:xfrm>
            <a:off x="457200" y="1643063"/>
            <a:ext cx="8229600" cy="4572000"/>
          </a:xfrm>
        </p:spPr>
        <p:txBody>
          <a:bodyPr/>
          <a:lstStyle/>
          <a:p>
            <a:pPr algn="just">
              <a:buFont typeface="Wingdings" pitchFamily="2" charset="2"/>
              <a:buChar char="Ø"/>
            </a:pPr>
            <a:r>
              <a:rPr lang="es-ES_tradnl" sz="2000" smtClean="0">
                <a:latin typeface="Maiandra GD" pitchFamily="34" charset="0"/>
              </a:rPr>
              <a:t>El Centro de Servicio Automotriz Tecni - Tire estarán ubicado en el Cantón Daule, Provincia del Guayas, a la altura del Km.45 vía a Daule, aquí se alquilará un local en una de las propiedades de la Cooperativa de Transporte Señor de los Milagros, es un lugar estratégicamente adecuado ya que estamos junto a una gasolinera (Gasolinera Petróleos &amp; Servicios), se consideró que era un lugar de suficiente afluencia diaria y de fácil acceso para los clientes ya que se encuentra en la avenida principal al ingreso del cantón Daule.</a:t>
            </a:r>
            <a:endParaRPr lang="es-ES" sz="2000" smtClean="0">
              <a:latin typeface="Maiandra GD" pitchFamily="34" charset="0"/>
            </a:endParaRPr>
          </a:p>
          <a:p>
            <a:pPr algn="just">
              <a:buFont typeface="Wingdings" pitchFamily="2" charset="2"/>
              <a:buChar char="Ø"/>
            </a:pPr>
            <a:r>
              <a:rPr lang="es-ES_tradnl" sz="2000" smtClean="0">
                <a:latin typeface="Maiandra GD" pitchFamily="34" charset="0"/>
              </a:rPr>
              <a:t>En base a estrategias bien desarrolladas se proyecta vender un promedio de 53 llantas aproximadamente por mes</a:t>
            </a:r>
            <a:endParaRPr lang="es-ES" sz="2000" smtClean="0">
              <a:latin typeface="Maiandra GD" pitchFamily="34" charset="0"/>
            </a:endParaRPr>
          </a:p>
          <a:p>
            <a:pPr algn="just">
              <a:buFont typeface="Wingdings" pitchFamily="2" charset="2"/>
              <a:buChar char="Ø"/>
            </a:pPr>
            <a:r>
              <a:rPr lang="es-ES_tradnl" sz="2000" smtClean="0">
                <a:latin typeface="Maiandra GD" pitchFamily="34" charset="0"/>
              </a:rPr>
              <a:t>Según los datos arrojados por el flujo de caja, el proyecto es altamente rentable ya que nos da un VAN de</a:t>
            </a:r>
            <a:r>
              <a:rPr lang="es-ES_tradnl" sz="2000" b="1" smtClean="0">
                <a:latin typeface="Maiandra GD" pitchFamily="34" charset="0"/>
              </a:rPr>
              <a:t> </a:t>
            </a:r>
            <a:r>
              <a:rPr lang="es-EC" sz="2000" b="1" smtClean="0">
                <a:latin typeface="Maiandra GD" pitchFamily="34" charset="0"/>
              </a:rPr>
              <a:t>$ 56.066,18</a:t>
            </a:r>
            <a:r>
              <a:rPr lang="es-ES_tradnl" sz="2000" smtClean="0">
                <a:latin typeface="Maiandra GD" pitchFamily="34" charset="0"/>
              </a:rPr>
              <a:t> y una TIR del </a:t>
            </a:r>
            <a:r>
              <a:rPr lang="es-EC" sz="2000" b="1" smtClean="0">
                <a:latin typeface="Maiandra GD" pitchFamily="34" charset="0"/>
              </a:rPr>
              <a:t>30,6%, </a:t>
            </a:r>
            <a:r>
              <a:rPr lang="es-EC" sz="2000" smtClean="0">
                <a:latin typeface="Maiandra GD" pitchFamily="34" charset="0"/>
              </a:rPr>
              <a:t>siendo ésta mayor a la TMAR de </a:t>
            </a:r>
            <a:r>
              <a:rPr lang="es-EC" sz="2000" b="1" smtClean="0">
                <a:latin typeface="Maiandra GD" pitchFamily="34" charset="0"/>
              </a:rPr>
              <a:t>18.6%</a:t>
            </a:r>
            <a:r>
              <a:rPr lang="es-EC" sz="2000" smtClean="0">
                <a:latin typeface="Maiandra GD" pitchFamily="34" charset="0"/>
              </a:rPr>
              <a:t> lo que resulta favorable para el proyecto.</a:t>
            </a:r>
            <a:endParaRPr lang="es-ES" sz="2000" smtClean="0">
              <a:latin typeface="Maiandra GD"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2 Marcador de contenido"/>
          <p:cNvSpPr>
            <a:spLocks noGrp="1"/>
          </p:cNvSpPr>
          <p:nvPr>
            <p:ph idx="1"/>
          </p:nvPr>
        </p:nvSpPr>
        <p:spPr>
          <a:xfrm>
            <a:off x="457200" y="1428750"/>
            <a:ext cx="8229600" cy="3429000"/>
          </a:xfrm>
        </p:spPr>
        <p:txBody>
          <a:bodyPr/>
          <a:lstStyle/>
          <a:p>
            <a:pPr algn="just">
              <a:buFont typeface="Wingdings" pitchFamily="2" charset="2"/>
              <a:buChar char="Ø"/>
            </a:pPr>
            <a:r>
              <a:rPr lang="es-ES_tradnl" sz="2000" smtClean="0">
                <a:latin typeface="Maiandra GD" pitchFamily="34" charset="0"/>
              </a:rPr>
              <a:t>Este será un proyecto que brindara servicios  por tanto los costos variables no tendrán mayor incidencia.</a:t>
            </a:r>
            <a:endParaRPr lang="es-ES" sz="2000" smtClean="0">
              <a:latin typeface="Maiandra GD" pitchFamily="34" charset="0"/>
            </a:endParaRPr>
          </a:p>
          <a:p>
            <a:pPr algn="just">
              <a:buFont typeface="Wingdings" pitchFamily="2" charset="2"/>
              <a:buChar char="Ø"/>
            </a:pPr>
            <a:r>
              <a:rPr lang="es-ES_tradnl" sz="2000" smtClean="0">
                <a:latin typeface="Maiandra GD" pitchFamily="34" charset="0"/>
              </a:rPr>
              <a:t>Si se logra poner en marcha este proyecto traerá grandes beneficios ya que proporcionará plazas de trabajo y al mismo tiempo inyectará  dinero a la economía del cantón Daule. </a:t>
            </a:r>
            <a:endParaRPr lang="es-ES" sz="2000" smtClean="0">
              <a:latin typeface="Maiandra GD" pitchFamily="34" charset="0"/>
            </a:endParaRPr>
          </a:p>
          <a:p>
            <a:pPr algn="just">
              <a:buFont typeface="Wingdings" pitchFamily="2" charset="2"/>
              <a:buChar char="Ø"/>
            </a:pPr>
            <a:r>
              <a:rPr lang="es-ES_tradnl" sz="2000" smtClean="0">
                <a:latin typeface="Maiandra GD" pitchFamily="34" charset="0"/>
              </a:rPr>
              <a:t>El beneficio también se verá reflejado en las personas que usan el servicio de transporte de pasajeros a diario, ya que con unas unidades de transporte en mejores condiciones, se sentirán más seguros y cómodos al viajar.</a:t>
            </a:r>
            <a:endParaRPr lang="es-ES" sz="2000" smtClean="0">
              <a:latin typeface="Maiandra GD" pitchFamily="34" charset="0"/>
            </a:endParaRPr>
          </a:p>
          <a:p>
            <a:endParaRPr lang="es-ES" sz="200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S" sz="4000" dirty="0" smtClean="0">
                <a:latin typeface="Maiandra GD" pitchFamily="34" charset="0"/>
              </a:rPr>
              <a:t>RECOMENDACIONES</a:t>
            </a:r>
            <a:endParaRPr lang="es-ES" sz="4000" dirty="0">
              <a:latin typeface="Maiandra GD" pitchFamily="34" charset="0"/>
            </a:endParaRPr>
          </a:p>
        </p:txBody>
      </p:sp>
      <p:sp>
        <p:nvSpPr>
          <p:cNvPr id="82947" name="2 Marcador de contenido"/>
          <p:cNvSpPr>
            <a:spLocks noGrp="1"/>
          </p:cNvSpPr>
          <p:nvPr>
            <p:ph idx="1"/>
          </p:nvPr>
        </p:nvSpPr>
        <p:spPr>
          <a:xfrm>
            <a:off x="457200" y="1882775"/>
            <a:ext cx="8229600" cy="4572000"/>
          </a:xfrm>
        </p:spPr>
        <p:txBody>
          <a:bodyPr/>
          <a:lstStyle/>
          <a:p>
            <a:pPr>
              <a:buFont typeface="Wingdings" pitchFamily="2" charset="2"/>
              <a:buChar char="Ø"/>
            </a:pPr>
            <a:r>
              <a:rPr lang="es-ES_tradnl" sz="2400" smtClean="0">
                <a:latin typeface="Maiandra GD" pitchFamily="34" charset="0"/>
              </a:rPr>
              <a:t>Brindar una atención de primera, tratar de suplir en la mayor proporción las necesidades de los futuros clientes.</a:t>
            </a:r>
            <a:endParaRPr lang="es-ES" sz="2400" smtClean="0">
              <a:latin typeface="Maiandra GD" pitchFamily="34" charset="0"/>
            </a:endParaRPr>
          </a:p>
          <a:p>
            <a:pPr>
              <a:buFont typeface="Wingdings" pitchFamily="2" charset="2"/>
              <a:buChar char="Ø"/>
            </a:pPr>
            <a:r>
              <a:rPr lang="es-ES_tradnl" sz="2400" smtClean="0">
                <a:latin typeface="Maiandra GD" pitchFamily="34" charset="0"/>
              </a:rPr>
              <a:t>Establecer excelentes relaciones con los principales proveedores.</a:t>
            </a:r>
            <a:endParaRPr lang="es-ES" sz="2400" smtClean="0">
              <a:latin typeface="Maiandra GD" pitchFamily="34" charset="0"/>
            </a:endParaRPr>
          </a:p>
          <a:p>
            <a:pPr>
              <a:buFont typeface="Wingdings" pitchFamily="2" charset="2"/>
              <a:buChar char="Ø"/>
            </a:pPr>
            <a:r>
              <a:rPr lang="es-ES_tradnl" sz="2400" smtClean="0">
                <a:latin typeface="Maiandra GD" pitchFamily="34" charset="0"/>
              </a:rPr>
              <a:t>Brindar promociones y descuentos a los clientes que mantengan fidelidad con la empresa</a:t>
            </a:r>
            <a:endParaRPr lang="es-ES" sz="2400" smtClean="0">
              <a:latin typeface="Maiandra GD" pitchFamily="34" charset="0"/>
            </a:endParaRPr>
          </a:p>
          <a:p>
            <a:pPr>
              <a:buFont typeface="Wingdings" pitchFamily="2" charset="2"/>
              <a:buChar char="Ø"/>
            </a:pPr>
            <a:r>
              <a:rPr lang="es-ES_tradnl" sz="2400" smtClean="0">
                <a:latin typeface="Maiandra GD" pitchFamily="34" charset="0"/>
              </a:rPr>
              <a:t>Fomentar un ambiente agradable en el Centro de Servicios, de manera que el cliente se sienta cómodo y regrese cotidianamente.</a:t>
            </a:r>
            <a:endParaRPr lang="es-ES" sz="2400" smtClean="0">
              <a:latin typeface="Maiandra GD" pitchFamily="34" charset="0"/>
            </a:endParaRPr>
          </a:p>
          <a:p>
            <a:endParaRPr lang="es-E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484632" indent="0" algn="ctr" eaLnBrk="1" fontAlgn="auto" hangingPunct="1">
              <a:spcAft>
                <a:spcPts val="0"/>
              </a:spcAft>
              <a:defRPr/>
            </a:pPr>
            <a:r>
              <a:rPr lang="es-ES" sz="4000" b="1" dirty="0" smtClean="0">
                <a:solidFill>
                  <a:schemeClr val="accent1">
                    <a:tint val="83000"/>
                    <a:satMod val="150000"/>
                  </a:schemeClr>
                </a:solidFill>
                <a:latin typeface="Maiandra GD" pitchFamily="34" charset="0"/>
              </a:rPr>
              <a:t>IMPACTO AMBIENTAL</a:t>
            </a:r>
            <a:endParaRPr lang="es-EC" sz="4000" dirty="0">
              <a:solidFill>
                <a:schemeClr val="accent1">
                  <a:tint val="83000"/>
                  <a:satMod val="150000"/>
                </a:schemeClr>
              </a:solidFill>
              <a:latin typeface="Maiandra GD" pitchFamily="34" charset="0"/>
            </a:endParaRPr>
          </a:p>
        </p:txBody>
      </p:sp>
      <p:sp>
        <p:nvSpPr>
          <p:cNvPr id="23555" name="2 Marcador de contenido"/>
          <p:cNvSpPr>
            <a:spLocks noGrp="1"/>
          </p:cNvSpPr>
          <p:nvPr>
            <p:ph idx="1"/>
          </p:nvPr>
        </p:nvSpPr>
        <p:spPr>
          <a:xfrm>
            <a:off x="457200" y="1500188"/>
            <a:ext cx="8229600" cy="4332287"/>
          </a:xfrm>
        </p:spPr>
        <p:txBody>
          <a:bodyPr/>
          <a:lstStyle/>
          <a:p>
            <a:pPr algn="just" eaLnBrk="1" hangingPunct="1">
              <a:buFont typeface="Wingdings 2" pitchFamily="18" charset="2"/>
              <a:buNone/>
            </a:pPr>
            <a:r>
              <a:rPr lang="es-ES" sz="2400" smtClean="0">
                <a:latin typeface="Andalus"/>
                <a:ea typeface="Andalus"/>
                <a:cs typeface="Andalus"/>
              </a:rPr>
              <a:t>	El aceite usado en equipos de transporte o maquinaria industrial, se contamina con impurezas físicas y químicas. Cuando se eliminan estos aceites de manera incorrecta, constituyen una amenaza para la salud de personas y para el medio ambiente</a:t>
            </a:r>
          </a:p>
          <a:p>
            <a:pPr algn="just" eaLnBrk="1" hangingPunct="1">
              <a:buFont typeface="Wingdings 2" pitchFamily="18" charset="2"/>
              <a:buNone/>
            </a:pPr>
            <a:endParaRPr lang="es-ES" sz="2400" smtClean="0">
              <a:latin typeface="Andalus"/>
              <a:ea typeface="Andalus"/>
              <a:cs typeface="Andalus"/>
            </a:endParaRPr>
          </a:p>
          <a:p>
            <a:pPr algn="just" eaLnBrk="1" hangingPunct="1">
              <a:buFont typeface="Wingdings 2" pitchFamily="18" charset="2"/>
              <a:buNone/>
            </a:pPr>
            <a:r>
              <a:rPr lang="es-ES" sz="2400" smtClean="0">
                <a:latin typeface="Andalus"/>
                <a:ea typeface="Andalus"/>
                <a:cs typeface="Andalus"/>
              </a:rPr>
              <a:t>	Se eliminarán estos desechos de la siguiente manera: </a:t>
            </a:r>
          </a:p>
          <a:p>
            <a:pPr lvl="2" algn="just" eaLnBrk="1" hangingPunct="1">
              <a:buFont typeface="Wingdings" pitchFamily="2" charset="2"/>
              <a:buChar char="Ø"/>
            </a:pPr>
            <a:r>
              <a:rPr lang="es-ES" smtClean="0">
                <a:latin typeface="Andalus"/>
                <a:ea typeface="Andalus"/>
                <a:cs typeface="Andalus"/>
              </a:rPr>
              <a:t>El aceite quemado, será entregado a las empresas autorizadas recicladoras de 	aceite.</a:t>
            </a:r>
          </a:p>
          <a:p>
            <a:pPr lvl="2" algn="just" eaLnBrk="1" hangingPunct="1">
              <a:buFont typeface="Wingdings" pitchFamily="2" charset="2"/>
              <a:buChar char="Ø"/>
            </a:pPr>
            <a:r>
              <a:rPr lang="es-ES" smtClean="0">
                <a:latin typeface="Andalus"/>
                <a:ea typeface="Andalus"/>
                <a:cs typeface="Andalus"/>
              </a:rPr>
              <a:t>las llantas que ya no sirvan se hará un convenio con la Municipalidad del cantón para que ellos se encarguen de enviarlas al botadero Municipal.</a:t>
            </a:r>
            <a:endParaRPr lang="es-EC" smtClean="0">
              <a:latin typeface="Andalus"/>
              <a:ea typeface="Andalus"/>
              <a:cs typeface="Andalus"/>
            </a:endParaRPr>
          </a:p>
          <a:p>
            <a:pPr algn="just" eaLnBrk="1" hangingPunct="1">
              <a:buFont typeface="Wingdings 2" pitchFamily="18" charset="2"/>
              <a:buNone/>
            </a:pPr>
            <a:endParaRPr lang="es-EC" sz="2400" smtClean="0">
              <a:latin typeface="Andalus"/>
              <a:ea typeface="Andalus"/>
              <a:cs typeface="Andalu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3" name="Rectangle 35"/>
          <p:cNvSpPr>
            <a:spLocks noGrp="1" noChangeArrowheads="1"/>
          </p:cNvSpPr>
          <p:nvPr>
            <p:ph type="ctrTitle"/>
          </p:nvPr>
        </p:nvSpPr>
        <p:spPr>
          <a:xfrm>
            <a:off x="685800" y="1571612"/>
            <a:ext cx="7772400" cy="1470025"/>
          </a:xfrm>
        </p:spPr>
        <p:txBody>
          <a:bodyPr/>
          <a:lstStyle/>
          <a:p>
            <a:pPr marL="484632" indent="0" algn="ctr" eaLnBrk="1" fontAlgn="auto" hangingPunct="1">
              <a:spcAft>
                <a:spcPts val="0"/>
              </a:spcAft>
              <a:defRPr/>
            </a:pPr>
            <a:r>
              <a:rPr lang="es-ES" b="1" dirty="0">
                <a:solidFill>
                  <a:schemeClr val="accent1">
                    <a:tint val="83000"/>
                    <a:satMod val="150000"/>
                  </a:schemeClr>
                </a:solidFill>
                <a:latin typeface="Maiandra GD" pitchFamily="34" charset="0"/>
              </a:rPr>
              <a:t>ANÁLISIS DE MERCADO</a:t>
            </a:r>
          </a:p>
        </p:txBody>
      </p:sp>
      <p:pic>
        <p:nvPicPr>
          <p:cNvPr id="24579" name="Picture 2" descr="http://t1.gstatic.com/images?q=tbn:pTWpId789Tcm3M:http://www.arqhys.com/general/fotos/Analisis%2520de%2520Mercado.jpg">
            <a:hlinkClick r:id="rId2"/>
          </p:cNvPr>
          <p:cNvPicPr>
            <a:picLocks noChangeAspect="1" noChangeArrowheads="1"/>
          </p:cNvPicPr>
          <p:nvPr/>
        </p:nvPicPr>
        <p:blipFill>
          <a:blip r:embed="rId3"/>
          <a:srcRect/>
          <a:stretch>
            <a:fillRect/>
          </a:stretch>
        </p:blipFill>
        <p:spPr bwMode="auto">
          <a:xfrm>
            <a:off x="3571875" y="3571875"/>
            <a:ext cx="2311400"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1026</TotalTime>
  <Words>3235</Words>
  <Application>Microsoft Office PowerPoint</Application>
  <PresentationFormat>Presentación en pantalla (4:3)</PresentationFormat>
  <Paragraphs>1305</Paragraphs>
  <Slides>74</Slides>
  <Notes>0</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2</vt:i4>
      </vt:variant>
      <vt:variant>
        <vt:lpstr>Títulos de diapositiva</vt:lpstr>
      </vt:variant>
      <vt:variant>
        <vt:i4>74</vt:i4>
      </vt:variant>
    </vt:vector>
  </HeadingPairs>
  <TitlesOfParts>
    <vt:vector size="89" baseType="lpstr">
      <vt:lpstr>Arial</vt:lpstr>
      <vt:lpstr>Century Gothic</vt:lpstr>
      <vt:lpstr>Wingdings 2</vt:lpstr>
      <vt:lpstr>Verdana</vt:lpstr>
      <vt:lpstr>Calibri</vt:lpstr>
      <vt:lpstr>Andalus</vt:lpstr>
      <vt:lpstr>Wingdings</vt:lpstr>
      <vt:lpstr>Arial Unicode MS</vt:lpstr>
      <vt:lpstr>Maiandra GD</vt:lpstr>
      <vt:lpstr>Times New Roman</vt:lpstr>
      <vt:lpstr>SimSun</vt:lpstr>
      <vt:lpstr>AR ESSENCE</vt:lpstr>
      <vt:lpstr>Brío</vt:lpstr>
      <vt:lpstr>Worksheet</vt:lpstr>
      <vt:lpstr>Hoja de cálculo</vt:lpstr>
      <vt:lpstr>    “PROYECTO DE INVERSIÓN PARA LA IMPLEMENTACIÓN DE UN CENTRO DE SERVICIO AUTOMOTRIZ EN EL CANTÓN DAULE” </vt:lpstr>
      <vt:lpstr>INTRODUCCIÓN</vt:lpstr>
      <vt:lpstr>SERVICIOS</vt:lpstr>
      <vt:lpstr>ANTECEDENTES</vt:lpstr>
      <vt:lpstr> OBJETIVOS DEL PROYECTO</vt:lpstr>
      <vt:lpstr>OBJETIVOS DEL PROYECTO</vt:lpstr>
      <vt:lpstr>UBICACIÓN DEL PROYECTO</vt:lpstr>
      <vt:lpstr>IMPACTO AMBIENTAL</vt:lpstr>
      <vt:lpstr>ANÁLISIS DE MERCADO</vt:lpstr>
      <vt:lpstr>PERSPECTIVAS DE LA INVESTIGACION  </vt:lpstr>
      <vt:lpstr>OBJETIVOS DE LA INVESTIGACION DE MERCADO </vt:lpstr>
      <vt:lpstr>Objetivos Específicos:</vt:lpstr>
      <vt:lpstr>DISEÑO DE LA INVESTIGACIÓN</vt:lpstr>
      <vt:lpstr>DISEÑO DE LA MUESTRA</vt:lpstr>
      <vt:lpstr>DISEÑO METODOLÓGICO</vt:lpstr>
      <vt:lpstr>TRABAJO DE CAMPO</vt:lpstr>
      <vt:lpstr>Diapositiva 17</vt:lpstr>
      <vt:lpstr>CONCLUSIONES</vt:lpstr>
      <vt:lpstr>PLAN DE MARKETING</vt:lpstr>
      <vt:lpstr>OBJETIVOS GENERALES DEL PLAN ESTRATÉGICO DE MARKETING.</vt:lpstr>
      <vt:lpstr>SEGMENTACIÓN DEL MERCADO </vt:lpstr>
      <vt:lpstr> PROCESO DE COMPRA O ADQUISICIÓN DEL SERVICIO</vt:lpstr>
      <vt:lpstr> ANÁLISIS DE PORTER</vt:lpstr>
      <vt:lpstr>AMENAZA DE LOS NUEVOS COMPETIDORES</vt:lpstr>
      <vt:lpstr>GRADO DE RIVALIDAD ENTRE LOS COMPETIDORES DEL MERCADO </vt:lpstr>
      <vt:lpstr>PODER DE NEGOCIACIÓN DE LOS PROVEEDORES</vt:lpstr>
      <vt:lpstr>PODER DE NEGOCIACIÓN DE LOS COMPRADORES</vt:lpstr>
      <vt:lpstr>POSICIONAMIENTO</vt:lpstr>
      <vt:lpstr>ESTRATEGIA COMPETITIVA</vt:lpstr>
      <vt:lpstr>CICLO DE VIDA DEL SERVICIO</vt:lpstr>
      <vt:lpstr>Diapositiva 31</vt:lpstr>
      <vt:lpstr>PRODUCTO</vt:lpstr>
      <vt:lpstr>Diapositiva 33</vt:lpstr>
      <vt:lpstr>PLAZA</vt:lpstr>
      <vt:lpstr>PRECIOS</vt:lpstr>
      <vt:lpstr>ESTUDIO ORGANIZACIONAL</vt:lpstr>
      <vt:lpstr>Diapositiva 37</vt:lpstr>
      <vt:lpstr>ORGANIGRAMA </vt:lpstr>
      <vt:lpstr>SUELDOS</vt:lpstr>
      <vt:lpstr>FODA</vt:lpstr>
      <vt:lpstr>ESTUDIO TÉCNICO</vt:lpstr>
      <vt:lpstr>PROCESO DEL SERVICIO</vt:lpstr>
      <vt:lpstr>Diapositiva 43</vt:lpstr>
      <vt:lpstr>EQUIPOS E INSUMOS</vt:lpstr>
      <vt:lpstr>Diapositiva 45</vt:lpstr>
      <vt:lpstr>Diapositiva 46</vt:lpstr>
      <vt:lpstr>PLAN DE INVERSIÓN</vt:lpstr>
      <vt:lpstr>Diapositiva 48</vt:lpstr>
      <vt:lpstr>Diapositiva 49</vt:lpstr>
      <vt:lpstr>Diapositiva 50</vt:lpstr>
      <vt:lpstr>Diapositiva 51</vt:lpstr>
      <vt:lpstr>DEMANDA ESTIMADA</vt:lpstr>
      <vt:lpstr>INGRESOS</vt:lpstr>
      <vt:lpstr>COSTOS</vt:lpstr>
      <vt:lpstr>GASTOS</vt:lpstr>
      <vt:lpstr>TASAS REFERENCIALES</vt:lpstr>
      <vt:lpstr>Diapositiva 57</vt:lpstr>
      <vt:lpstr>TMAR 18.6%</vt:lpstr>
      <vt:lpstr>Diapositiva 59</vt:lpstr>
      <vt:lpstr>PAYBACK</vt:lpstr>
      <vt:lpstr>PUNTO DE EQUILIBRIO</vt:lpstr>
      <vt:lpstr>Diapositiva 62</vt:lpstr>
      <vt:lpstr>Diapositiva 63</vt:lpstr>
      <vt:lpstr>Diapositiva 64</vt:lpstr>
      <vt:lpstr>Diapositiva 65</vt:lpstr>
      <vt:lpstr>Diapositiva 66</vt:lpstr>
      <vt:lpstr>CRITERIOS DE SIMULACIÓN EN CRYSTALL BALL </vt:lpstr>
      <vt:lpstr>ANÁLISIS DE LOS ESCENARIOS </vt:lpstr>
      <vt:lpstr>Diapositiva 69</vt:lpstr>
      <vt:lpstr>Diapositiva 70</vt:lpstr>
      <vt:lpstr>CONCLUSIONES </vt:lpstr>
      <vt:lpstr>CONCLUSIONES DEL PROYECTO</vt:lpstr>
      <vt:lpstr>Diapositiva 73</vt:lpstr>
      <vt:lpstr>RECOMENDACIONES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Gissela</cp:lastModifiedBy>
  <cp:revision>98</cp:revision>
  <dcterms:created xsi:type="dcterms:W3CDTF">2010-05-01T23:44:42Z</dcterms:created>
  <dcterms:modified xsi:type="dcterms:W3CDTF">2010-05-03T04:23:21Z</dcterms:modified>
</cp:coreProperties>
</file>