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s-EC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B84A2125-E0D6-481D-B74B-3CC54FBA50BE}" type="datetimeFigureOut">
              <a:rPr lang="es-EC"/>
              <a:pPr/>
              <a:t>29/06/2010</a:t>
            </a:fld>
            <a:endParaRPr lang="es-EC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</a:defRPr>
            </a:lvl1pPr>
          </a:lstStyle>
          <a:p>
            <a:endParaRPr lang="es-EC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ranklin Gothic Book" pitchFamily="34" charset="0"/>
              </a:defRPr>
            </a:lvl1pPr>
          </a:lstStyle>
          <a:p>
            <a:fld id="{03D0D11E-23DC-4E46-8DF2-BB68E519902E}" type="slidenum">
              <a:rPr lang="es-EC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5753BC-6CD5-4C0F-86C7-7EE41183D71D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086415-4B60-4357-A1A6-38075F7B8B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D22773-0393-494A-B0A1-3808200017F2}" type="slidenum">
              <a:rPr lang="es-MX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MX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C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943E4-1344-4E1F-B494-8F9AC12C4085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990C2-9A7C-4AF7-A530-E4605445FCB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A5C31-0749-4D28-AA5C-5B44245E24FC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C0820-F161-4027-BDC3-8F6629D25C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0B57-57AE-40E6-9A93-5CDA185808CF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A9D5-8886-4D6F-9D62-5B3B7D2C9D9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AF4C2-382E-4E34-82ED-60F4DD0DA9C9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84140-8DD1-41DC-B8DB-3ACBBBBF57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E2521-7DF5-43A9-A798-D1F588F96166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2817B-38FA-40DE-AC88-87D521B628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DA5BE-4D7B-46A9-B478-F5114049F5FD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68BAD-4ADA-40D9-8060-9C31662892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BA2A-B3EA-43BE-8ED8-AE1B37769139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DEBE3-3F42-4524-99D2-E7D1C1B77A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69CEF-A703-4353-A16F-B64B625AD902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B11ED-6225-4336-ACE2-B51BDC18B60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E264A-0DD8-4E9D-92BD-C663FFD85C1D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38FB-BAF9-4821-8AF0-FCFA363C3A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98AF-9FD0-47B7-8B31-1082736E1008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80184-F628-4189-8EB1-2AEF7ABA61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7C9D8-EFFF-4342-8381-1C3DD516D6A0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600B4-3A5A-4217-9831-C0331F0D1F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651506-D0AE-4898-AFC6-CBBFD6BD3997}" type="datetimeFigureOut">
              <a:rPr lang="en-US"/>
              <a:pPr>
                <a:defRPr/>
              </a:pPr>
              <a:t>6/29/2010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FE9BC8-C52D-4A92-B47B-B526CDA136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_fico_de_Microsoft_Office_Excel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Gr_fico_de_Microsoft_Office_Excel2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75" y="4941888"/>
            <a:ext cx="8458200" cy="15113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C" sz="2200" smtClean="0">
                <a:solidFill>
                  <a:srgbClr val="443329"/>
                </a:solidFill>
              </a:rPr>
              <a:t>Pedro Ortiz Medina</a:t>
            </a:r>
          </a:p>
          <a:p>
            <a:pPr>
              <a:lnSpc>
                <a:spcPct val="80000"/>
              </a:lnSpc>
            </a:pPr>
            <a:r>
              <a:rPr lang="es-EC" sz="2200" smtClean="0">
                <a:solidFill>
                  <a:srgbClr val="443329"/>
                </a:solidFill>
              </a:rPr>
              <a:t>Escuela Superior Politécnica del Litoral</a:t>
            </a:r>
          </a:p>
          <a:p>
            <a:pPr>
              <a:lnSpc>
                <a:spcPct val="80000"/>
              </a:lnSpc>
            </a:pPr>
            <a:r>
              <a:rPr lang="es-EC" sz="2200" smtClean="0">
                <a:solidFill>
                  <a:srgbClr val="443329"/>
                </a:solidFill>
              </a:rPr>
              <a:t>ICM- ESPOL</a:t>
            </a:r>
          </a:p>
          <a:p>
            <a:pPr>
              <a:lnSpc>
                <a:spcPct val="80000"/>
              </a:lnSpc>
            </a:pPr>
            <a:r>
              <a:rPr lang="es-EC" sz="2200" smtClean="0">
                <a:solidFill>
                  <a:srgbClr val="443329"/>
                </a:solidFill>
              </a:rPr>
              <a:t>Ingeniería en Estadística Informática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331913" y="1268413"/>
            <a:ext cx="712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400" b="1" i="1"/>
              <a:t>Sustentación del Proyecto de Tesina</a:t>
            </a:r>
            <a:endParaRPr lang="es-ES" sz="2400" b="1" i="1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55650" y="2420938"/>
            <a:ext cx="81375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3000" b="1" i="1"/>
              <a:t>Factores y Relaciones que afectan a la Incorporación de Tecnologías de Información y Comunicación en la Educación Superior.</a:t>
            </a:r>
            <a:endParaRPr lang="es-ES" sz="3000" b="1" i="1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260350"/>
            <a:ext cx="1901825" cy="1011238"/>
          </a:xfrm>
          <a:prstGeom prst="rect">
            <a:avLst/>
          </a:prstGeom>
          <a:noFill/>
        </p:spPr>
      </p:pic>
      <p:pic>
        <p:nvPicPr>
          <p:cNvPr id="10254" name="Picture 14" descr="logo espo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88913"/>
            <a:ext cx="1490662" cy="1427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857375" y="1285875"/>
            <a:ext cx="5843588" cy="4286250"/>
            <a:chOff x="2996" y="9167"/>
            <a:chExt cx="6739" cy="3692"/>
          </a:xfrm>
        </p:grpSpPr>
        <p:grpSp>
          <p:nvGrpSpPr>
            <p:cNvPr id="19461" name="Group 3"/>
            <p:cNvGrpSpPr>
              <a:grpSpLocks/>
            </p:cNvGrpSpPr>
            <p:nvPr/>
          </p:nvGrpSpPr>
          <p:grpSpPr bwMode="auto">
            <a:xfrm>
              <a:off x="2996" y="9167"/>
              <a:ext cx="6739" cy="3692"/>
              <a:chOff x="2988" y="6986"/>
              <a:chExt cx="6739" cy="3692"/>
            </a:xfrm>
          </p:grpSpPr>
          <p:cxnSp>
            <p:nvCxnSpPr>
              <p:cNvPr id="19463" name="AutoShape 4"/>
              <p:cNvCxnSpPr>
                <a:cxnSpLocks noChangeShapeType="1"/>
              </p:cNvCxnSpPr>
              <p:nvPr/>
            </p:nvCxnSpPr>
            <p:spPr bwMode="auto">
              <a:xfrm>
                <a:off x="7562" y="7607"/>
                <a:ext cx="666" cy="124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9464" name="AutoShape 5"/>
              <p:cNvCxnSpPr>
                <a:cxnSpLocks noChangeShapeType="1"/>
              </p:cNvCxnSpPr>
              <p:nvPr/>
            </p:nvCxnSpPr>
            <p:spPr bwMode="auto">
              <a:xfrm flipV="1">
                <a:off x="7485" y="9068"/>
                <a:ext cx="743" cy="126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9465" name="AutoShape 6"/>
              <p:cNvCxnSpPr>
                <a:cxnSpLocks noChangeShapeType="1"/>
              </p:cNvCxnSpPr>
              <p:nvPr/>
            </p:nvCxnSpPr>
            <p:spPr bwMode="auto">
              <a:xfrm>
                <a:off x="4890" y="7341"/>
                <a:ext cx="770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grpSp>
            <p:nvGrpSpPr>
              <p:cNvPr id="19466" name="Group 7"/>
              <p:cNvGrpSpPr>
                <a:grpSpLocks/>
              </p:cNvGrpSpPr>
              <p:nvPr/>
            </p:nvGrpSpPr>
            <p:grpSpPr bwMode="auto">
              <a:xfrm>
                <a:off x="2988" y="6986"/>
                <a:ext cx="6739" cy="3692"/>
                <a:chOff x="2988" y="7421"/>
                <a:chExt cx="6739" cy="3692"/>
              </a:xfrm>
            </p:grpSpPr>
            <p:sp>
              <p:nvSpPr>
                <p:cNvPr id="194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660" y="10406"/>
                  <a:ext cx="1825" cy="6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s-EC">
                      <a:latin typeface="Calibri" pitchFamily="34" charset="0"/>
                    </a:rPr>
                    <a:t>Capacitación en TIC´s</a:t>
                  </a:r>
                  <a:endParaRPr lang="es-EC" sz="4400"/>
                </a:p>
              </p:txBody>
            </p:sp>
            <p:sp>
              <p:nvSpPr>
                <p:cNvPr id="1946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228" y="9115"/>
                  <a:ext cx="1499" cy="39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s-EC" sz="1500">
                      <a:latin typeface="Calibri" pitchFamily="34" charset="0"/>
                    </a:rPr>
                    <a:t>Adopción de TIC´s</a:t>
                  </a:r>
                  <a:endParaRPr lang="es-EC" sz="1500"/>
                </a:p>
              </p:txBody>
            </p:sp>
            <p:sp>
              <p:nvSpPr>
                <p:cNvPr id="1946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988" y="7597"/>
                  <a:ext cx="1902" cy="5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s-EC" sz="1400">
                      <a:latin typeface="Calibri" pitchFamily="34" charset="0"/>
                    </a:rPr>
                    <a:t>Actitud de uso de Computadores en General</a:t>
                  </a:r>
                  <a:endParaRPr lang="es-EC" sz="4000"/>
                </a:p>
              </p:txBody>
            </p:sp>
            <p:sp>
              <p:nvSpPr>
                <p:cNvPr id="19470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660" y="9021"/>
                  <a:ext cx="1902" cy="5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s-EC" sz="1400">
                      <a:latin typeface="Calibri" pitchFamily="34" charset="0"/>
                    </a:rPr>
                    <a:t>Actitud de uso de Computadores en Educación</a:t>
                  </a:r>
                  <a:endParaRPr lang="es-EC" sz="4000"/>
                </a:p>
              </p:txBody>
            </p:sp>
            <p:sp>
              <p:nvSpPr>
                <p:cNvPr id="1947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60" y="7589"/>
                  <a:ext cx="1902" cy="5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es-EC" sz="1600">
                      <a:latin typeface="Calibri" pitchFamily="34" charset="0"/>
                    </a:rPr>
                    <a:t>Innovación Tecnológica</a:t>
                  </a:r>
                  <a:endParaRPr lang="es-EC"/>
                </a:p>
              </p:txBody>
            </p:sp>
            <p:sp>
              <p:nvSpPr>
                <p:cNvPr id="1947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7698" y="8056"/>
                  <a:ext cx="779" cy="57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600">
                      <a:latin typeface="Calibri" pitchFamily="34" charset="0"/>
                    </a:rPr>
                    <a:t>β=.39</a:t>
                  </a:r>
                  <a:endParaRPr lang="es-EC" sz="4400"/>
                </a:p>
              </p:txBody>
            </p:sp>
            <p:sp>
              <p:nvSpPr>
                <p:cNvPr id="1947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339" y="10080"/>
                  <a:ext cx="779" cy="32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600">
                      <a:latin typeface="Calibri" pitchFamily="34" charset="0"/>
                    </a:rPr>
                    <a:t>β=.14</a:t>
                  </a:r>
                  <a:endParaRPr lang="es-EC"/>
                </a:p>
              </p:txBody>
            </p:sp>
            <p:sp>
              <p:nvSpPr>
                <p:cNvPr id="19474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563" y="9120"/>
                  <a:ext cx="779" cy="57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400">
                      <a:latin typeface="Calibri" pitchFamily="34" charset="0"/>
                    </a:rPr>
                    <a:t>β=.04</a:t>
                  </a:r>
                  <a:endParaRPr lang="es-EC" sz="4000"/>
                </a:p>
              </p:txBody>
            </p:sp>
            <p:sp>
              <p:nvSpPr>
                <p:cNvPr id="1947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339" y="8481"/>
                  <a:ext cx="779" cy="39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400">
                      <a:latin typeface="Calibri" pitchFamily="34" charset="0"/>
                    </a:rPr>
                    <a:t>β=.32</a:t>
                  </a:r>
                  <a:endParaRPr lang="es-EC" sz="4000"/>
                </a:p>
              </p:txBody>
            </p:sp>
            <p:sp>
              <p:nvSpPr>
                <p:cNvPr id="1947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10" y="10474"/>
                  <a:ext cx="779" cy="639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600">
                      <a:latin typeface="Calibri" pitchFamily="34" charset="0"/>
                    </a:rPr>
                    <a:t>β=.21</a:t>
                  </a:r>
                  <a:endParaRPr lang="es-EC" sz="4400"/>
                </a:p>
              </p:txBody>
            </p:sp>
            <p:sp>
              <p:nvSpPr>
                <p:cNvPr id="19477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5012" y="7421"/>
                  <a:ext cx="779" cy="39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600">
                      <a:latin typeface="Calibri" pitchFamily="34" charset="0"/>
                    </a:rPr>
                    <a:t>β=.14</a:t>
                  </a:r>
                  <a:endParaRPr lang="es-EC" sz="4400"/>
                </a:p>
              </p:txBody>
            </p:sp>
            <p:grpSp>
              <p:nvGrpSpPr>
                <p:cNvPr id="19478" name="Group 19"/>
                <p:cNvGrpSpPr>
                  <a:grpSpLocks/>
                </p:cNvGrpSpPr>
                <p:nvPr/>
              </p:nvGrpSpPr>
              <p:grpSpPr bwMode="auto">
                <a:xfrm>
                  <a:off x="5339" y="8042"/>
                  <a:ext cx="321" cy="1277"/>
                  <a:chOff x="5339" y="8056"/>
                  <a:chExt cx="321" cy="1277"/>
                </a:xfrm>
              </p:grpSpPr>
              <p:cxnSp>
                <p:nvCxnSpPr>
                  <p:cNvPr id="19493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8056"/>
                    <a:ext cx="0" cy="12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94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9333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9495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8056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pSp>
              <p:nvGrpSpPr>
                <p:cNvPr id="19479" name="Group 23"/>
                <p:cNvGrpSpPr>
                  <a:grpSpLocks/>
                </p:cNvGrpSpPr>
                <p:nvPr/>
              </p:nvGrpSpPr>
              <p:grpSpPr bwMode="auto">
                <a:xfrm>
                  <a:off x="5050" y="7933"/>
                  <a:ext cx="610" cy="2783"/>
                  <a:chOff x="5339" y="8056"/>
                  <a:chExt cx="321" cy="1277"/>
                </a:xfrm>
              </p:grpSpPr>
              <p:cxnSp>
                <p:nvCxnSpPr>
                  <p:cNvPr id="19490" name="AutoShape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8056"/>
                    <a:ext cx="0" cy="12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91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9333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9492" name="AutoShape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8056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sp>
              <p:nvSpPr>
                <p:cNvPr id="194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980" y="9112"/>
                  <a:ext cx="779" cy="39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400">
                      <a:latin typeface="Calibri" pitchFamily="34" charset="0"/>
                    </a:rPr>
                    <a:t>β=.22</a:t>
                  </a:r>
                  <a:endParaRPr lang="es-EC"/>
                </a:p>
              </p:txBody>
            </p:sp>
            <p:grpSp>
              <p:nvGrpSpPr>
                <p:cNvPr id="19481" name="Group 28"/>
                <p:cNvGrpSpPr>
                  <a:grpSpLocks/>
                </p:cNvGrpSpPr>
                <p:nvPr/>
              </p:nvGrpSpPr>
              <p:grpSpPr bwMode="auto">
                <a:xfrm>
                  <a:off x="3922" y="8160"/>
                  <a:ext cx="1738" cy="1231"/>
                  <a:chOff x="3922" y="8160"/>
                  <a:chExt cx="1738" cy="1231"/>
                </a:xfrm>
              </p:grpSpPr>
              <p:cxnSp>
                <p:nvCxnSpPr>
                  <p:cNvPr id="19488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922" y="8160"/>
                    <a:ext cx="0" cy="1231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 w="med" len="med"/>
                    <a:tailEnd/>
                  </a:ln>
                </p:spPr>
              </p:cxnSp>
              <p:cxnSp>
                <p:nvCxnSpPr>
                  <p:cNvPr id="19489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922" y="9391"/>
                    <a:ext cx="1738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grpSp>
              <p:nvGrpSpPr>
                <p:cNvPr id="19482" name="Group 31"/>
                <p:cNvGrpSpPr>
                  <a:grpSpLocks/>
                </p:cNvGrpSpPr>
                <p:nvPr/>
              </p:nvGrpSpPr>
              <p:grpSpPr bwMode="auto">
                <a:xfrm>
                  <a:off x="5339" y="9503"/>
                  <a:ext cx="321" cy="965"/>
                  <a:chOff x="5339" y="8056"/>
                  <a:chExt cx="321" cy="1277"/>
                </a:xfrm>
              </p:grpSpPr>
              <p:cxnSp>
                <p:nvCxnSpPr>
                  <p:cNvPr id="19485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8056"/>
                    <a:ext cx="0" cy="1277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9486" name="AutoShape 3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9333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9487" name="AutoShape 3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339" y="8056"/>
                    <a:ext cx="32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sp>
              <p:nvSpPr>
                <p:cNvPr id="1948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7848" y="10351"/>
                  <a:ext cx="779" cy="57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400">
                      <a:latin typeface="Calibri" pitchFamily="34" charset="0"/>
                    </a:rPr>
                    <a:t>β=.57</a:t>
                  </a:r>
                  <a:endParaRPr lang="es-EC"/>
                </a:p>
              </p:txBody>
            </p:sp>
            <p:sp>
              <p:nvSpPr>
                <p:cNvPr id="1948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8589" y="8901"/>
                  <a:ext cx="1071" cy="571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s-EC" sz="1600" b="1">
                      <a:latin typeface="Calibri" pitchFamily="34" charset="0"/>
                    </a:rPr>
                    <a:t>R</a:t>
                  </a:r>
                  <a:r>
                    <a:rPr lang="es-EC" sz="1600" b="1" baseline="30000">
                      <a:latin typeface="Calibri" pitchFamily="34" charset="0"/>
                    </a:rPr>
                    <a:t>2</a:t>
                  </a:r>
                  <a:r>
                    <a:rPr lang="es-EC" sz="1600" b="1">
                      <a:latin typeface="Calibri" pitchFamily="34" charset="0"/>
                    </a:rPr>
                    <a:t>=.59</a:t>
                  </a:r>
                  <a:endParaRPr lang="es-EC" sz="4400" b="1"/>
                </a:p>
              </p:txBody>
            </p:sp>
          </p:grpSp>
        </p:grpSp>
        <p:cxnSp>
          <p:nvCxnSpPr>
            <p:cNvPr id="19462" name="AutoShape 37"/>
            <p:cNvCxnSpPr>
              <a:cxnSpLocks noChangeShapeType="1"/>
            </p:cNvCxnSpPr>
            <p:nvPr/>
          </p:nvCxnSpPr>
          <p:spPr bwMode="auto">
            <a:xfrm>
              <a:off x="7577" y="11065"/>
              <a:ext cx="69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0" name="39 Rectángulo"/>
          <p:cNvSpPr/>
          <p:nvPr/>
        </p:nvSpPr>
        <p:spPr>
          <a:xfrm>
            <a:off x="214313" y="5643563"/>
            <a:ext cx="8715375" cy="1314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23850" indent="-323850">
              <a:buFont typeface="Arial" charset="0"/>
              <a:buChar char="•"/>
            </a:pPr>
            <a:r>
              <a:rPr lang="es-EC" sz="1600">
                <a:latin typeface="Franklin Gothic Book" pitchFamily="34" charset="0"/>
              </a:rPr>
              <a:t>59% del modelo fue explicado (</a:t>
            </a:r>
            <a:r>
              <a:rPr lang="es-EC" sz="1600" i="1">
                <a:latin typeface="Franklin Gothic Book" pitchFamily="34" charset="0"/>
              </a:rPr>
              <a:t>R</a:t>
            </a:r>
            <a:r>
              <a:rPr lang="es-EC" sz="1600" i="1" baseline="30000">
                <a:latin typeface="Franklin Gothic Book" pitchFamily="34" charset="0"/>
              </a:rPr>
              <a:t>2</a:t>
            </a:r>
            <a:r>
              <a:rPr lang="es-EC" sz="1600">
                <a:latin typeface="Franklin Gothic Book" pitchFamily="34" charset="0"/>
              </a:rPr>
              <a:t>=.59) usando como predictores aquellas variables en las que se encuentra una correlación significativa con la variable dependiente (AMOS)</a:t>
            </a:r>
          </a:p>
          <a:p>
            <a:pPr marL="323850" indent="-323850">
              <a:buFont typeface="Arial" charset="0"/>
              <a:buChar char="•"/>
            </a:pPr>
            <a:r>
              <a:rPr lang="es-EC" sz="1600">
                <a:latin typeface="Franklin Gothic Book" pitchFamily="34" charset="0"/>
              </a:rPr>
              <a:t>El ajuste del modelo fue probado usando la prueba Ji-cuadrada  </a:t>
            </a:r>
            <a:r>
              <a:rPr lang="es-EC" sz="1600" i="1">
                <a:latin typeface="Franklin Gothic Book" pitchFamily="34" charset="0"/>
              </a:rPr>
              <a:t>X²</a:t>
            </a:r>
            <a:r>
              <a:rPr lang="es-EC" sz="1600">
                <a:latin typeface="Franklin Gothic Book" pitchFamily="34" charset="0"/>
              </a:rPr>
              <a:t> (3) = 952,75; resultando un modelo altamente significativo (</a:t>
            </a:r>
            <a:r>
              <a:rPr lang="es-EC" sz="1600" i="1">
                <a:latin typeface="Franklin Gothic Book" pitchFamily="34" charset="0"/>
              </a:rPr>
              <a:t>p</a:t>
            </a:r>
            <a:r>
              <a:rPr lang="es-EC" sz="1600">
                <a:latin typeface="Franklin Gothic Book" pitchFamily="34" charset="0"/>
              </a:rPr>
              <a:t>&lt;.001).</a:t>
            </a:r>
            <a:r>
              <a:rPr lang="en-US" sz="1600">
                <a:latin typeface="Franklin Gothic Book" pitchFamily="34" charset="0"/>
              </a:rPr>
              <a:t> </a:t>
            </a:r>
            <a:endParaRPr lang="es-EC" sz="1600">
              <a:latin typeface="Franklin Gothic Book" pitchFamily="34" charset="0"/>
            </a:endParaRPr>
          </a:p>
          <a:p>
            <a:pPr marL="323850" indent="-323850"/>
            <a:endParaRPr lang="es-EC" sz="1600">
              <a:latin typeface="Franklin Gothic Book" pitchFamily="34" charset="0"/>
            </a:endParaRP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323850" y="5461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Análisis de Caminos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700" smtClean="0"/>
              <a:t>El Profesor usa las computadoras principalmente para apoyar sus tareas administrativas relacionadas para enseñar los cursos. </a:t>
            </a:r>
          </a:p>
          <a:p>
            <a:endParaRPr lang="es-ES" sz="2700" smtClean="0"/>
          </a:p>
          <a:p>
            <a:r>
              <a:rPr lang="es-ES" sz="2700" smtClean="0"/>
              <a:t>El profesor usó las computadoras para innovar su enseñanza y el aprendizaje de sus estudiantes. </a:t>
            </a:r>
          </a:p>
          <a:p>
            <a:endParaRPr lang="es-ES" sz="2700" smtClean="0"/>
          </a:p>
          <a:p>
            <a:r>
              <a:rPr lang="es-ES" sz="2700" smtClean="0"/>
              <a:t>Los resultados similares fueron obtenidos por el cuban (2001) profesores usaron las computadoras para los propósitos administrativos o en casa.</a:t>
            </a:r>
            <a:endParaRPr lang="es-EC" smtClean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23850" y="5461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/>
              <a:t>DISCUSION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C" sz="2700" smtClean="0"/>
              <a:t>El entrenamiento recibido por los docentes en TIC´s tuvo un impacto positive en la adopción de tecnologías en el aula.</a:t>
            </a:r>
          </a:p>
          <a:p>
            <a:pPr>
              <a:lnSpc>
                <a:spcPct val="90000"/>
              </a:lnSpc>
            </a:pPr>
            <a:r>
              <a:rPr lang="es-EC" sz="2700" smtClean="0"/>
              <a:t>Las actitudes hacia la tecnología y la innovación tecnológica que los maestros llevan a su aula de clase se relacionan positivamente al nivel de adopción de TIC´s.</a:t>
            </a:r>
          </a:p>
          <a:p>
            <a:pPr>
              <a:lnSpc>
                <a:spcPct val="90000"/>
              </a:lnSpc>
            </a:pPr>
            <a:r>
              <a:rPr lang="es-EC" sz="2700" smtClean="0"/>
              <a:t>Género, edad y experiencia  usando computadores no reflejan un impacto en la adopción de computadores en educación </a:t>
            </a:r>
            <a:r>
              <a:rPr lang="es-EC" sz="2700" b="1" smtClean="0"/>
              <a:t>en este estudio.</a:t>
            </a:r>
          </a:p>
          <a:p>
            <a:pPr>
              <a:lnSpc>
                <a:spcPct val="90000"/>
              </a:lnSpc>
            </a:pPr>
            <a:r>
              <a:rPr lang="es-ES" sz="2700" smtClean="0"/>
              <a:t>El último podría enlazarse al hecho que los profesores eran principalmente de ingeniería, informática y del departamento de economía.</a:t>
            </a:r>
            <a:r>
              <a:rPr lang="es-ES" smtClean="0"/>
              <a:t> </a:t>
            </a:r>
            <a:endParaRPr lang="es-EC" sz="2700" smtClean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3850" y="5461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/>
              <a:t>DISCUSION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C" sz="3000" smtClean="0"/>
              <a:t>No se puede generalizar los resultados:</a:t>
            </a:r>
          </a:p>
          <a:p>
            <a:pPr lvl="1">
              <a:lnSpc>
                <a:spcPct val="80000"/>
              </a:lnSpc>
            </a:pPr>
            <a:r>
              <a:rPr lang="es-EC" sz="2600" smtClean="0"/>
              <a:t>Contexto Ecuatoriano</a:t>
            </a:r>
          </a:p>
          <a:p>
            <a:pPr lvl="1">
              <a:lnSpc>
                <a:spcPct val="80000"/>
              </a:lnSpc>
            </a:pPr>
            <a:r>
              <a:rPr lang="es-EC" sz="2600" smtClean="0"/>
              <a:t>Solo 14 universidades de un total de 72.</a:t>
            </a:r>
          </a:p>
          <a:p>
            <a:pPr lvl="1">
              <a:lnSpc>
                <a:spcPct val="80000"/>
              </a:lnSpc>
            </a:pPr>
            <a:r>
              <a:rPr lang="es-EC" sz="2600" smtClean="0"/>
              <a:t>Las universidades son parte de CEDIA.</a:t>
            </a:r>
          </a:p>
          <a:p>
            <a:pPr lvl="1">
              <a:lnSpc>
                <a:spcPct val="80000"/>
              </a:lnSpc>
            </a:pPr>
            <a:r>
              <a:rPr lang="es-EC" sz="2600" smtClean="0"/>
              <a:t>Solamente análisis cuantitativo.</a:t>
            </a:r>
          </a:p>
          <a:p>
            <a:pPr lvl="1">
              <a:lnSpc>
                <a:spcPct val="80000"/>
              </a:lnSpc>
            </a:pPr>
            <a:r>
              <a:rPr lang="es-EC" sz="2600" smtClean="0"/>
              <a:t>La composición de la población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es-EC" sz="2600" smtClean="0"/>
          </a:p>
          <a:p>
            <a:pPr>
              <a:lnSpc>
                <a:spcPct val="80000"/>
              </a:lnSpc>
            </a:pPr>
            <a:r>
              <a:rPr lang="en-US" sz="3000" smtClean="0"/>
              <a:t>El </a:t>
            </a:r>
            <a:r>
              <a:rPr lang="es-EC" sz="3000" smtClean="0"/>
              <a:t>estudio</a:t>
            </a:r>
            <a:r>
              <a:rPr lang="en-US" sz="3000" smtClean="0"/>
              <a:t> </a:t>
            </a:r>
            <a:r>
              <a:rPr lang="es-ES" sz="2700" smtClean="0"/>
              <a:t>contribuye entendiendo bien que los profesores adoptan la tecnología en el aula </a:t>
            </a:r>
            <a:r>
              <a:rPr lang="es-ES" sz="2700" b="1" smtClean="0"/>
              <a:t>basada fuertemente en su conocimiento</a:t>
            </a:r>
            <a:r>
              <a:rPr lang="es-ES" sz="2700" smtClean="0"/>
              <a:t> </a:t>
            </a:r>
            <a:r>
              <a:rPr lang="es-ES" sz="2700" b="1" smtClean="0"/>
              <a:t>usándolos dentro del aula</a:t>
            </a:r>
            <a:r>
              <a:rPr lang="es-ES" sz="2700" smtClean="0"/>
              <a:t> y también basándose en el nivel de innovación tecnológico.</a:t>
            </a:r>
            <a:r>
              <a:rPr lang="es-ES" smtClean="0"/>
              <a:t>  </a:t>
            </a:r>
            <a:endParaRPr lang="es-EC" sz="3000" smtClean="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23850" y="5461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/>
              <a:t>CONCLUSIONES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z="4000" smtClean="0"/>
              <a:t>Muchas Gracias!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s-EC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mtClean="0"/>
              <a:t>CEDIA. </a:t>
            </a:r>
            <a:r>
              <a:rPr lang="es-EC" sz="3000" smtClean="0"/>
              <a:t>Consorcio Ecuatoriano de Universidades para el Desarrollo de Internet Avanzado.</a:t>
            </a:r>
          </a:p>
          <a:p>
            <a:endParaRPr lang="es-EC" sz="3000" smtClean="0"/>
          </a:p>
          <a:p>
            <a:r>
              <a:rPr lang="es-EC" smtClean="0"/>
              <a:t>Apoyo del CONESUP. </a:t>
            </a:r>
            <a:r>
              <a:rPr lang="es-EC" sz="3000" smtClean="0"/>
              <a:t>Consejo Nacional de Educación Superior.</a:t>
            </a:r>
          </a:p>
          <a:p>
            <a:endParaRPr lang="es-EC" sz="3000" smtClean="0"/>
          </a:p>
          <a:p>
            <a:r>
              <a:rPr lang="es-EC" smtClean="0"/>
              <a:t>14 Universidades participaron en el desarrollo del estudio durante el 2007 (19% de todas las universidades en el Ecuador).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856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CONTEXTO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53975" y="2801938"/>
            <a:ext cx="9090025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6588125" y="765175"/>
            <a:ext cx="1152525" cy="431800"/>
          </a:xfrm>
          <a:custGeom>
            <a:avLst/>
            <a:gdLst>
              <a:gd name="T0" fmla="*/ 273 w 681"/>
              <a:gd name="T1" fmla="*/ 272 h 272"/>
              <a:gd name="T2" fmla="*/ 0 w 681"/>
              <a:gd name="T3" fmla="*/ 0 h 272"/>
              <a:gd name="T4" fmla="*/ 681 w 681"/>
              <a:gd name="T5" fmla="*/ 0 h 272"/>
              <a:gd name="T6" fmla="*/ 0 60000 65536"/>
              <a:gd name="T7" fmla="*/ 0 60000 65536"/>
              <a:gd name="T8" fmla="*/ 0 60000 65536"/>
              <a:gd name="T9" fmla="*/ 0 w 681"/>
              <a:gd name="T10" fmla="*/ 0 h 272"/>
              <a:gd name="T11" fmla="*/ 681 w 681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1" h="272">
                <a:moveTo>
                  <a:pt x="273" y="272"/>
                </a:moveTo>
                <a:lnTo>
                  <a:pt x="0" y="0"/>
                </a:lnTo>
                <a:lnTo>
                  <a:pt x="681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22225" y="6183313"/>
            <a:ext cx="9072563" cy="1587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17463" y="5724525"/>
            <a:ext cx="9072562" cy="1588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flipH="1" flipV="1">
            <a:off x="17463" y="3525838"/>
            <a:ext cx="4010025" cy="3332162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7463" y="5270500"/>
            <a:ext cx="9090025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7463" y="4813300"/>
            <a:ext cx="9090025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0" y="4359275"/>
            <a:ext cx="9090025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17463" y="3914775"/>
            <a:ext cx="9072562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 flipV="1">
            <a:off x="17463" y="1911350"/>
            <a:ext cx="5824537" cy="494665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17463" y="2795588"/>
            <a:ext cx="4911725" cy="4062412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1054100" y="3802063"/>
            <a:ext cx="2362200" cy="1800225"/>
          </a:xfrm>
          <a:custGeom>
            <a:avLst/>
            <a:gdLst>
              <a:gd name="T0" fmla="*/ 318 w 1497"/>
              <a:gd name="T1" fmla="*/ 1134 h 1134"/>
              <a:gd name="T2" fmla="*/ 1361 w 1497"/>
              <a:gd name="T3" fmla="*/ 1134 h 1134"/>
              <a:gd name="T4" fmla="*/ 0 w 1497"/>
              <a:gd name="T5" fmla="*/ 0 h 1134"/>
              <a:gd name="T6" fmla="*/ 1497 w 1497"/>
              <a:gd name="T7" fmla="*/ 0 h 1134"/>
              <a:gd name="T8" fmla="*/ 0 60000 65536"/>
              <a:gd name="T9" fmla="*/ 0 60000 65536"/>
              <a:gd name="T10" fmla="*/ 0 60000 65536"/>
              <a:gd name="T11" fmla="*/ 0 60000 65536"/>
              <a:gd name="T12" fmla="*/ 0 w 1497"/>
              <a:gd name="T13" fmla="*/ 0 h 1134"/>
              <a:gd name="T14" fmla="*/ 1497 w 1497"/>
              <a:gd name="T15" fmla="*/ 1134 h 11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97" h="1134">
                <a:moveTo>
                  <a:pt x="318" y="1134"/>
                </a:moveTo>
                <a:lnTo>
                  <a:pt x="1361" y="1134"/>
                </a:lnTo>
                <a:lnTo>
                  <a:pt x="0" y="0"/>
                </a:lnTo>
                <a:lnTo>
                  <a:pt x="1497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 flipV="1">
            <a:off x="17463" y="1103313"/>
            <a:ext cx="6665912" cy="5754687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2916238" y="6394450"/>
            <a:ext cx="214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2414588" y="6105525"/>
            <a:ext cx="358775" cy="215900"/>
          </a:xfrm>
          <a:custGeom>
            <a:avLst/>
            <a:gdLst>
              <a:gd name="T0" fmla="*/ 227 w 227"/>
              <a:gd name="T1" fmla="*/ 0 h 136"/>
              <a:gd name="T2" fmla="*/ 0 w 227"/>
              <a:gd name="T3" fmla="*/ 0 h 136"/>
              <a:gd name="T4" fmla="*/ 182 w 227"/>
              <a:gd name="T5" fmla="*/ 136 h 136"/>
              <a:gd name="T6" fmla="*/ 0 60000 65536"/>
              <a:gd name="T7" fmla="*/ 0 60000 65536"/>
              <a:gd name="T8" fmla="*/ 0 60000 65536"/>
              <a:gd name="T9" fmla="*/ 0 w 227"/>
              <a:gd name="T10" fmla="*/ 0 h 136"/>
              <a:gd name="T11" fmla="*/ 227 w 227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136">
                <a:moveTo>
                  <a:pt x="227" y="0"/>
                </a:moveTo>
                <a:lnTo>
                  <a:pt x="0" y="0"/>
                </a:lnTo>
                <a:lnTo>
                  <a:pt x="182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5318125" y="3336925"/>
            <a:ext cx="430213" cy="142875"/>
          </a:xfrm>
          <a:custGeom>
            <a:avLst/>
            <a:gdLst>
              <a:gd name="T0" fmla="*/ 0 w 272"/>
              <a:gd name="T1" fmla="*/ 0 h 90"/>
              <a:gd name="T2" fmla="*/ 91 w 272"/>
              <a:gd name="T3" fmla="*/ 90 h 90"/>
              <a:gd name="T4" fmla="*/ 272 w 272"/>
              <a:gd name="T5" fmla="*/ 90 h 90"/>
              <a:gd name="T6" fmla="*/ 0 60000 65536"/>
              <a:gd name="T7" fmla="*/ 0 60000 65536"/>
              <a:gd name="T8" fmla="*/ 0 60000 65536"/>
              <a:gd name="T9" fmla="*/ 0 w 272"/>
              <a:gd name="T10" fmla="*/ 0 h 90"/>
              <a:gd name="T11" fmla="*/ 272 w 272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90">
                <a:moveTo>
                  <a:pt x="0" y="0"/>
                </a:moveTo>
                <a:lnTo>
                  <a:pt x="91" y="90"/>
                </a:lnTo>
                <a:lnTo>
                  <a:pt x="272" y="9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846513" y="3729038"/>
            <a:ext cx="142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3775075" y="3946525"/>
            <a:ext cx="35877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3346450" y="3946525"/>
            <a:ext cx="4286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2916238" y="3946525"/>
            <a:ext cx="358775" cy="215900"/>
          </a:xfrm>
          <a:custGeom>
            <a:avLst/>
            <a:gdLst>
              <a:gd name="T0" fmla="*/ 227 w 227"/>
              <a:gd name="T1" fmla="*/ 0 h 136"/>
              <a:gd name="T2" fmla="*/ 0 w 227"/>
              <a:gd name="T3" fmla="*/ 0 h 136"/>
              <a:gd name="T4" fmla="*/ 136 w 227"/>
              <a:gd name="T5" fmla="*/ 136 h 136"/>
              <a:gd name="T6" fmla="*/ 0 60000 65536"/>
              <a:gd name="T7" fmla="*/ 0 60000 65536"/>
              <a:gd name="T8" fmla="*/ 0 60000 65536"/>
              <a:gd name="T9" fmla="*/ 0 w 227"/>
              <a:gd name="T10" fmla="*/ 0 h 136"/>
              <a:gd name="T11" fmla="*/ 227 w 227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136">
                <a:moveTo>
                  <a:pt x="227" y="0"/>
                </a:moveTo>
                <a:lnTo>
                  <a:pt x="0" y="0"/>
                </a:lnTo>
                <a:lnTo>
                  <a:pt x="136" y="13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>
            <a:off x="2487613" y="3916363"/>
            <a:ext cx="714375" cy="179387"/>
          </a:xfrm>
          <a:custGeom>
            <a:avLst/>
            <a:gdLst>
              <a:gd name="T0" fmla="*/ 453 w 453"/>
              <a:gd name="T1" fmla="*/ 0 h 113"/>
              <a:gd name="T2" fmla="*/ 0 w 453"/>
              <a:gd name="T3" fmla="*/ 0 h 113"/>
              <a:gd name="T4" fmla="*/ 156 w 453"/>
              <a:gd name="T5" fmla="*/ 113 h 113"/>
              <a:gd name="T6" fmla="*/ 0 60000 65536"/>
              <a:gd name="T7" fmla="*/ 0 60000 65536"/>
              <a:gd name="T8" fmla="*/ 0 60000 65536"/>
              <a:gd name="T9" fmla="*/ 0 w 453"/>
              <a:gd name="T10" fmla="*/ 0 h 113"/>
              <a:gd name="T11" fmla="*/ 453 w 453"/>
              <a:gd name="T12" fmla="*/ 113 h 1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3" h="113">
                <a:moveTo>
                  <a:pt x="453" y="0"/>
                </a:moveTo>
                <a:lnTo>
                  <a:pt x="0" y="0"/>
                </a:lnTo>
                <a:lnTo>
                  <a:pt x="156" y="113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11" name="Freeform 23"/>
          <p:cNvSpPr>
            <a:spLocks/>
          </p:cNvSpPr>
          <p:nvPr/>
        </p:nvSpPr>
        <p:spPr bwMode="auto">
          <a:xfrm>
            <a:off x="2776538" y="3627438"/>
            <a:ext cx="315912" cy="63500"/>
          </a:xfrm>
          <a:custGeom>
            <a:avLst/>
            <a:gdLst>
              <a:gd name="T0" fmla="*/ 201 w 201"/>
              <a:gd name="T1" fmla="*/ 40 h 40"/>
              <a:gd name="T2" fmla="*/ 60 w 201"/>
              <a:gd name="T3" fmla="*/ 40 h 40"/>
              <a:gd name="T4" fmla="*/ 0 w 201"/>
              <a:gd name="T5" fmla="*/ 0 h 40"/>
              <a:gd name="T6" fmla="*/ 0 60000 65536"/>
              <a:gd name="T7" fmla="*/ 0 60000 65536"/>
              <a:gd name="T8" fmla="*/ 0 60000 65536"/>
              <a:gd name="T9" fmla="*/ 0 w 201"/>
              <a:gd name="T10" fmla="*/ 0 h 40"/>
              <a:gd name="T11" fmla="*/ 201 w 201"/>
              <a:gd name="T12" fmla="*/ 40 h 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" h="40">
                <a:moveTo>
                  <a:pt x="201" y="40"/>
                </a:moveTo>
                <a:lnTo>
                  <a:pt x="60" y="4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12" name="Freeform 24"/>
          <p:cNvSpPr>
            <a:spLocks/>
          </p:cNvSpPr>
          <p:nvPr/>
        </p:nvSpPr>
        <p:spPr bwMode="auto">
          <a:xfrm>
            <a:off x="5207000" y="2720975"/>
            <a:ext cx="501650" cy="504825"/>
          </a:xfrm>
          <a:custGeom>
            <a:avLst/>
            <a:gdLst>
              <a:gd name="T0" fmla="*/ 318 w 318"/>
              <a:gd name="T1" fmla="*/ 318 h 318"/>
              <a:gd name="T2" fmla="*/ 0 w 318"/>
              <a:gd name="T3" fmla="*/ 0 h 318"/>
              <a:gd name="T4" fmla="*/ 227 w 318"/>
              <a:gd name="T5" fmla="*/ 0 h 318"/>
              <a:gd name="T6" fmla="*/ 0 60000 65536"/>
              <a:gd name="T7" fmla="*/ 0 60000 65536"/>
              <a:gd name="T8" fmla="*/ 0 60000 65536"/>
              <a:gd name="T9" fmla="*/ 0 w 318"/>
              <a:gd name="T10" fmla="*/ 0 h 318"/>
              <a:gd name="T11" fmla="*/ 318 w 318"/>
              <a:gd name="T12" fmla="*/ 318 h 3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" h="318">
                <a:moveTo>
                  <a:pt x="318" y="318"/>
                </a:moveTo>
                <a:lnTo>
                  <a:pt x="0" y="0"/>
                </a:lnTo>
                <a:lnTo>
                  <a:pt x="227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 flipV="1">
            <a:off x="623888" y="12700"/>
            <a:ext cx="7775575" cy="684530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 flipH="1" flipV="1">
            <a:off x="1531938" y="12700"/>
            <a:ext cx="7562850" cy="664845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2441575" y="12700"/>
            <a:ext cx="6653213" cy="5832475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 flipH="1" flipV="1">
            <a:off x="3351213" y="12700"/>
            <a:ext cx="5743575" cy="496570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 flipH="1" flipV="1">
            <a:off x="4259263" y="12700"/>
            <a:ext cx="4835525" cy="4138613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 flipH="1" flipV="1">
            <a:off x="5168900" y="12700"/>
            <a:ext cx="3781425" cy="3227388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 flipH="1" flipV="1">
            <a:off x="6002338" y="12700"/>
            <a:ext cx="3092450" cy="2587625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 flipH="1" flipV="1">
            <a:off x="6910388" y="12700"/>
            <a:ext cx="2184400" cy="1760538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 flipV="1">
            <a:off x="7896225" y="12700"/>
            <a:ext cx="1198563" cy="95885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H="1" flipV="1">
            <a:off x="8812213" y="-3175"/>
            <a:ext cx="269875" cy="201613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 flipH="1" flipV="1">
            <a:off x="17463" y="209550"/>
            <a:ext cx="7575550" cy="664845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H="1" flipV="1">
            <a:off x="17463" y="4349750"/>
            <a:ext cx="3070225" cy="250825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23813" y="3540125"/>
            <a:ext cx="9066212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17463" y="3165475"/>
            <a:ext cx="9072562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 flipV="1">
            <a:off x="17463" y="2035175"/>
            <a:ext cx="9077325" cy="3175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17463" y="2416175"/>
            <a:ext cx="9107487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17463" y="1649413"/>
            <a:ext cx="9072562" cy="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 flipV="1">
            <a:off x="38100" y="1179513"/>
            <a:ext cx="9051925" cy="4762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17463" y="747713"/>
            <a:ext cx="9072562" cy="1587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22225" y="344488"/>
            <a:ext cx="9072563" cy="3175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V="1">
            <a:off x="22225" y="6630988"/>
            <a:ext cx="9072563" cy="1587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Freeform 46"/>
          <p:cNvSpPr>
            <a:spLocks/>
          </p:cNvSpPr>
          <p:nvPr/>
        </p:nvSpPr>
        <p:spPr bwMode="auto">
          <a:xfrm>
            <a:off x="3630613" y="3946525"/>
            <a:ext cx="1862137" cy="1150938"/>
          </a:xfrm>
          <a:custGeom>
            <a:avLst/>
            <a:gdLst>
              <a:gd name="T0" fmla="*/ 0 w 1179"/>
              <a:gd name="T1" fmla="*/ 0 h 725"/>
              <a:gd name="T2" fmla="*/ 318 w 1179"/>
              <a:gd name="T3" fmla="*/ 0 h 725"/>
              <a:gd name="T4" fmla="*/ 1179 w 1179"/>
              <a:gd name="T5" fmla="*/ 725 h 725"/>
              <a:gd name="T6" fmla="*/ 862 w 1179"/>
              <a:gd name="T7" fmla="*/ 725 h 725"/>
              <a:gd name="T8" fmla="*/ 0 60000 65536"/>
              <a:gd name="T9" fmla="*/ 0 60000 65536"/>
              <a:gd name="T10" fmla="*/ 0 60000 65536"/>
              <a:gd name="T11" fmla="*/ 0 60000 65536"/>
              <a:gd name="T12" fmla="*/ 0 w 1179"/>
              <a:gd name="T13" fmla="*/ 0 h 725"/>
              <a:gd name="T14" fmla="*/ 1179 w 1179"/>
              <a:gd name="T15" fmla="*/ 725 h 7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79" h="725">
                <a:moveTo>
                  <a:pt x="0" y="0"/>
                </a:moveTo>
                <a:lnTo>
                  <a:pt x="318" y="0"/>
                </a:lnTo>
                <a:lnTo>
                  <a:pt x="1179" y="725"/>
                </a:lnTo>
                <a:lnTo>
                  <a:pt x="862" y="725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35" name="Freeform 47"/>
          <p:cNvSpPr>
            <a:spLocks/>
          </p:cNvSpPr>
          <p:nvPr/>
        </p:nvSpPr>
        <p:spPr bwMode="auto">
          <a:xfrm>
            <a:off x="1268413" y="3873500"/>
            <a:ext cx="3151187" cy="2592388"/>
          </a:xfrm>
          <a:custGeom>
            <a:avLst/>
            <a:gdLst>
              <a:gd name="T0" fmla="*/ 1452 w 1996"/>
              <a:gd name="T1" fmla="*/ 0 h 1633"/>
              <a:gd name="T2" fmla="*/ 544 w 1996"/>
              <a:gd name="T3" fmla="*/ 0 h 1633"/>
              <a:gd name="T4" fmla="*/ 0 w 1996"/>
              <a:gd name="T5" fmla="*/ 0 h 1633"/>
              <a:gd name="T6" fmla="*/ 1996 w 1996"/>
              <a:gd name="T7" fmla="*/ 1633 h 1633"/>
              <a:gd name="T8" fmla="*/ 998 w 1996"/>
              <a:gd name="T9" fmla="*/ 1633 h 163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96"/>
              <a:gd name="T16" fmla="*/ 0 h 1633"/>
              <a:gd name="T17" fmla="*/ 1996 w 1996"/>
              <a:gd name="T18" fmla="*/ 1633 h 163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96" h="1633">
                <a:moveTo>
                  <a:pt x="1452" y="0"/>
                </a:moveTo>
                <a:lnTo>
                  <a:pt x="544" y="0"/>
                </a:lnTo>
                <a:lnTo>
                  <a:pt x="0" y="0"/>
                </a:lnTo>
                <a:lnTo>
                  <a:pt x="1996" y="1633"/>
                </a:lnTo>
                <a:lnTo>
                  <a:pt x="998" y="1633"/>
                </a:ln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36" name="AutoShape 48"/>
          <p:cNvSpPr>
            <a:spLocks noChangeArrowheads="1"/>
          </p:cNvSpPr>
          <p:nvPr/>
        </p:nvSpPr>
        <p:spPr bwMode="auto">
          <a:xfrm flipH="1">
            <a:off x="3095625" y="3575050"/>
            <a:ext cx="849313" cy="431800"/>
          </a:xfrm>
          <a:prstGeom prst="cube">
            <a:avLst>
              <a:gd name="adj" fmla="val 42917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37" name="AutoShape 49"/>
          <p:cNvSpPr>
            <a:spLocks noChangeArrowheads="1"/>
          </p:cNvSpPr>
          <p:nvPr/>
        </p:nvSpPr>
        <p:spPr bwMode="auto">
          <a:xfrm flipH="1">
            <a:off x="4705350" y="4881563"/>
            <a:ext cx="434975" cy="352425"/>
          </a:xfrm>
          <a:prstGeom prst="cube">
            <a:avLst>
              <a:gd name="adj" fmla="val 38019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38" name="AutoShape 50"/>
          <p:cNvSpPr>
            <a:spLocks noChangeArrowheads="1"/>
          </p:cNvSpPr>
          <p:nvPr/>
        </p:nvSpPr>
        <p:spPr bwMode="auto">
          <a:xfrm flipH="1">
            <a:off x="2557463" y="6249988"/>
            <a:ext cx="436562" cy="352425"/>
          </a:xfrm>
          <a:prstGeom prst="cube">
            <a:avLst>
              <a:gd name="adj" fmla="val 38019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39" name="AutoShape 51"/>
          <p:cNvSpPr>
            <a:spLocks noChangeArrowheads="1"/>
          </p:cNvSpPr>
          <p:nvPr/>
        </p:nvSpPr>
        <p:spPr bwMode="auto">
          <a:xfrm flipH="1">
            <a:off x="5494338" y="2578100"/>
            <a:ext cx="160337" cy="196850"/>
          </a:xfrm>
          <a:prstGeom prst="cube">
            <a:avLst>
              <a:gd name="adj" fmla="val 41426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pic>
        <p:nvPicPr>
          <p:cNvPr id="12340" name="Picture 52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5413" y="922338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1" name="Picture 53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8825" y="1698625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2" name="Picture 54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6249988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3" name="Picture 55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1925" y="5962650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4" name="Picture 56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1925" y="3441700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5" name="Picture 57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573463"/>
            <a:ext cx="215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6" name="Picture 58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0013" y="3978275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7" name="Picture 59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0825" y="4089400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8" name="Picture 60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0613" y="4233863"/>
            <a:ext cx="215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49" name="Picture 61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089400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50" name="Picture 62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7000" y="3225800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51" name="Freeform 63"/>
          <p:cNvSpPr>
            <a:spLocks/>
          </p:cNvSpPr>
          <p:nvPr/>
        </p:nvSpPr>
        <p:spPr bwMode="auto">
          <a:xfrm>
            <a:off x="6588125" y="1125538"/>
            <a:ext cx="287338" cy="144462"/>
          </a:xfrm>
          <a:custGeom>
            <a:avLst/>
            <a:gdLst>
              <a:gd name="T0" fmla="*/ 0 w 182"/>
              <a:gd name="T1" fmla="*/ 0 h 91"/>
              <a:gd name="T2" fmla="*/ 91 w 182"/>
              <a:gd name="T3" fmla="*/ 91 h 91"/>
              <a:gd name="T4" fmla="*/ 182 w 182"/>
              <a:gd name="T5" fmla="*/ 91 h 91"/>
              <a:gd name="T6" fmla="*/ 0 60000 65536"/>
              <a:gd name="T7" fmla="*/ 0 60000 65536"/>
              <a:gd name="T8" fmla="*/ 0 60000 65536"/>
              <a:gd name="T9" fmla="*/ 0 w 182"/>
              <a:gd name="T10" fmla="*/ 0 h 91"/>
              <a:gd name="T11" fmla="*/ 182 w 182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91">
                <a:moveTo>
                  <a:pt x="0" y="0"/>
                </a:moveTo>
                <a:lnTo>
                  <a:pt x="91" y="91"/>
                </a:lnTo>
                <a:lnTo>
                  <a:pt x="182" y="9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52" name="Freeform 64"/>
          <p:cNvSpPr>
            <a:spLocks/>
          </p:cNvSpPr>
          <p:nvPr/>
        </p:nvSpPr>
        <p:spPr bwMode="auto">
          <a:xfrm>
            <a:off x="7497763" y="1425575"/>
            <a:ext cx="311150" cy="144463"/>
          </a:xfrm>
          <a:custGeom>
            <a:avLst/>
            <a:gdLst>
              <a:gd name="T0" fmla="*/ 227 w 227"/>
              <a:gd name="T1" fmla="*/ 91 h 91"/>
              <a:gd name="T2" fmla="*/ 90 w 227"/>
              <a:gd name="T3" fmla="*/ 0 h 91"/>
              <a:gd name="T4" fmla="*/ 0 w 227"/>
              <a:gd name="T5" fmla="*/ 0 h 91"/>
              <a:gd name="T6" fmla="*/ 0 60000 65536"/>
              <a:gd name="T7" fmla="*/ 0 60000 65536"/>
              <a:gd name="T8" fmla="*/ 0 60000 65536"/>
              <a:gd name="T9" fmla="*/ 0 w 227"/>
              <a:gd name="T10" fmla="*/ 0 h 91"/>
              <a:gd name="T11" fmla="*/ 227 w 227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91">
                <a:moveTo>
                  <a:pt x="227" y="91"/>
                </a:moveTo>
                <a:lnTo>
                  <a:pt x="9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 flipH="1" flipV="1">
            <a:off x="6996113" y="1497013"/>
            <a:ext cx="21431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54" name="AutoShape 66"/>
          <p:cNvSpPr>
            <a:spLocks noChangeArrowheads="1"/>
          </p:cNvSpPr>
          <p:nvPr/>
        </p:nvSpPr>
        <p:spPr bwMode="auto">
          <a:xfrm flipH="1">
            <a:off x="6781800" y="1209675"/>
            <a:ext cx="787400" cy="360363"/>
          </a:xfrm>
          <a:prstGeom prst="cube">
            <a:avLst>
              <a:gd name="adj" fmla="val 42917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55" name="Text Box 67"/>
          <p:cNvSpPr txBox="1">
            <a:spLocks noChangeArrowheads="1"/>
          </p:cNvSpPr>
          <p:nvPr/>
        </p:nvSpPr>
        <p:spPr bwMode="auto">
          <a:xfrm>
            <a:off x="7927975" y="1425575"/>
            <a:ext cx="420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ESPE</a:t>
            </a:r>
          </a:p>
        </p:txBody>
      </p:sp>
      <p:sp>
        <p:nvSpPr>
          <p:cNvPr id="12356" name="Text Box 68"/>
          <p:cNvSpPr txBox="1">
            <a:spLocks noChangeArrowheads="1"/>
          </p:cNvSpPr>
          <p:nvPr/>
        </p:nvSpPr>
        <p:spPr bwMode="auto">
          <a:xfrm>
            <a:off x="6300788" y="765175"/>
            <a:ext cx="4222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UTE</a:t>
            </a: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5940425" y="981075"/>
            <a:ext cx="420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UCE</a:t>
            </a: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6989763" y="1844675"/>
            <a:ext cx="7159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FUNDACYT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6996113" y="1354138"/>
            <a:ext cx="5016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solidFill>
                  <a:srgbClr val="CC0099"/>
                </a:solidFill>
                <a:latin typeface="Arial Narrow" pitchFamily="34" charset="0"/>
              </a:rPr>
              <a:t>QUITO</a:t>
            </a:r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6948488" y="1177925"/>
            <a:ext cx="5762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Telconet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7524750" y="404813"/>
            <a:ext cx="573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IBARRA</a:t>
            </a:r>
          </a:p>
        </p:txBody>
      </p: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4067175" y="4724400"/>
            <a:ext cx="420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UC</a:t>
            </a:r>
          </a:p>
        </p:txBody>
      </p:sp>
      <p:sp>
        <p:nvSpPr>
          <p:cNvPr id="12363" name="Text Box 75"/>
          <p:cNvSpPr txBox="1">
            <a:spLocks noChangeArrowheads="1"/>
          </p:cNvSpPr>
          <p:nvPr/>
        </p:nvSpPr>
        <p:spPr bwMode="auto">
          <a:xfrm>
            <a:off x="3995738" y="4233863"/>
            <a:ext cx="422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INP</a:t>
            </a: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6065838" y="2001838"/>
            <a:ext cx="1073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STO.DOMINGO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4979988" y="3041650"/>
            <a:ext cx="5730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ESPOCH</a:t>
            </a: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3846513" y="3370263"/>
            <a:ext cx="4302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UCSG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2570163" y="4119563"/>
            <a:ext cx="422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UIE</a:t>
            </a:r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4491038" y="4665663"/>
            <a:ext cx="6445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CUENCA</a:t>
            </a: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2628900" y="6610350"/>
            <a:ext cx="5730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LOJA</a:t>
            </a:r>
          </a:p>
        </p:txBody>
      </p:sp>
      <p:sp>
        <p:nvSpPr>
          <p:cNvPr id="12370" name="Text Box 82"/>
          <p:cNvSpPr txBox="1">
            <a:spLocks noChangeArrowheads="1"/>
          </p:cNvSpPr>
          <p:nvPr/>
        </p:nvSpPr>
        <p:spPr bwMode="auto">
          <a:xfrm>
            <a:off x="5364163" y="3500438"/>
            <a:ext cx="787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RIOBAMBA</a:t>
            </a:r>
          </a:p>
        </p:txBody>
      </p:sp>
      <p:sp>
        <p:nvSpPr>
          <p:cNvPr id="12371" name="Text Box 83"/>
          <p:cNvSpPr txBox="1">
            <a:spLocks noChangeArrowheads="1"/>
          </p:cNvSpPr>
          <p:nvPr/>
        </p:nvSpPr>
        <p:spPr bwMode="auto">
          <a:xfrm>
            <a:off x="3203575" y="3789363"/>
            <a:ext cx="787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solidFill>
                  <a:srgbClr val="CC0099"/>
                </a:solidFill>
                <a:latin typeface="Franklin Gothic Book" pitchFamily="34" charset="0"/>
              </a:rPr>
              <a:t>GUAYAQUIL</a:t>
            </a:r>
          </a:p>
        </p:txBody>
      </p:sp>
      <p:sp>
        <p:nvSpPr>
          <p:cNvPr id="12372" name="Text Box 84"/>
          <p:cNvSpPr txBox="1">
            <a:spLocks noChangeArrowheads="1"/>
          </p:cNvSpPr>
          <p:nvPr/>
        </p:nvSpPr>
        <p:spPr bwMode="auto">
          <a:xfrm>
            <a:off x="3203575" y="3573463"/>
            <a:ext cx="7175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Franklin Gothic Book" pitchFamily="34" charset="0"/>
              </a:rPr>
              <a:t>Telconet</a:t>
            </a:r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5292725" y="2420938"/>
            <a:ext cx="7159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AMBATO</a:t>
            </a:r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3489325" y="4378325"/>
            <a:ext cx="5715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INOCAR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2987675" y="6105525"/>
            <a:ext cx="4206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UNL</a:t>
            </a:r>
          </a:p>
        </p:txBody>
      </p:sp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2557463" y="5746750"/>
            <a:ext cx="4222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UTPL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2843213" y="5084763"/>
            <a:ext cx="787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4776788" y="4305300"/>
            <a:ext cx="78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4716463" y="2781300"/>
            <a:ext cx="6334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6669088" y="592138"/>
            <a:ext cx="6715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285750" y="357188"/>
            <a:ext cx="515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2000" b="1">
                <a:latin typeface="Franklin Gothic Book" pitchFamily="34" charset="0"/>
              </a:rPr>
              <a:t>CEDIA – Red de Investigación Académica </a:t>
            </a:r>
          </a:p>
          <a:p>
            <a:r>
              <a:rPr lang="es-EC" sz="2000" b="1">
                <a:latin typeface="Franklin Gothic Book" pitchFamily="34" charset="0"/>
              </a:rPr>
              <a:t>Conexiones  – Julio 2007</a:t>
            </a:r>
          </a:p>
        </p:txBody>
      </p:sp>
      <p:pic>
        <p:nvPicPr>
          <p:cNvPr id="12382" name="Picture 94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8588" y="1125538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7920038" y="1146175"/>
            <a:ext cx="4206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USFQ</a:t>
            </a:r>
          </a:p>
        </p:txBody>
      </p:sp>
      <p:sp>
        <p:nvSpPr>
          <p:cNvPr id="12384" name="Line 96"/>
          <p:cNvSpPr>
            <a:spLocks noChangeShapeType="1"/>
          </p:cNvSpPr>
          <p:nvPr/>
        </p:nvSpPr>
        <p:spPr bwMode="auto">
          <a:xfrm>
            <a:off x="7458075" y="1257300"/>
            <a:ext cx="29051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385" name="Picture 97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1250" y="981075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86" name="Freeform 98"/>
          <p:cNvSpPr>
            <a:spLocks/>
          </p:cNvSpPr>
          <p:nvPr/>
        </p:nvSpPr>
        <p:spPr bwMode="auto">
          <a:xfrm>
            <a:off x="7246938" y="1125538"/>
            <a:ext cx="214312" cy="71437"/>
          </a:xfrm>
          <a:custGeom>
            <a:avLst/>
            <a:gdLst>
              <a:gd name="T0" fmla="*/ 46 w 136"/>
              <a:gd name="T1" fmla="*/ 45 h 45"/>
              <a:gd name="T2" fmla="*/ 0 w 136"/>
              <a:gd name="T3" fmla="*/ 0 h 45"/>
              <a:gd name="T4" fmla="*/ 136 w 136"/>
              <a:gd name="T5" fmla="*/ 0 h 45"/>
              <a:gd name="T6" fmla="*/ 0 60000 65536"/>
              <a:gd name="T7" fmla="*/ 0 60000 65536"/>
              <a:gd name="T8" fmla="*/ 0 60000 65536"/>
              <a:gd name="T9" fmla="*/ 0 w 136"/>
              <a:gd name="T10" fmla="*/ 0 h 45"/>
              <a:gd name="T11" fmla="*/ 136 w 136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45">
                <a:moveTo>
                  <a:pt x="46" y="45"/>
                </a:moveTo>
                <a:lnTo>
                  <a:pt x="0" y="0"/>
                </a:lnTo>
                <a:lnTo>
                  <a:pt x="136" y="0"/>
                </a:ln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7605713" y="908050"/>
            <a:ext cx="4206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800" b="1">
                <a:latin typeface="Arial Narrow" pitchFamily="34" charset="0"/>
              </a:rPr>
              <a:t>UIE</a:t>
            </a:r>
            <a:endParaRPr lang="en-US" sz="800" b="1">
              <a:latin typeface="Arial Narrow" pitchFamily="34" charset="0"/>
            </a:endParaRPr>
          </a:p>
        </p:txBody>
      </p:sp>
      <p:pic>
        <p:nvPicPr>
          <p:cNvPr id="12388" name="Picture 100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492375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89" name="Line 101"/>
          <p:cNvSpPr>
            <a:spLocks noChangeShapeType="1"/>
          </p:cNvSpPr>
          <p:nvPr/>
        </p:nvSpPr>
        <p:spPr bwMode="auto">
          <a:xfrm>
            <a:off x="5651500" y="2636838"/>
            <a:ext cx="214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5795963" y="2276475"/>
            <a:ext cx="4222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UTA</a:t>
            </a:r>
          </a:p>
        </p:txBody>
      </p:sp>
      <p:sp>
        <p:nvSpPr>
          <p:cNvPr id="12391" name="Line 103"/>
          <p:cNvSpPr>
            <a:spLocks noChangeShapeType="1"/>
          </p:cNvSpPr>
          <p:nvPr/>
        </p:nvSpPr>
        <p:spPr bwMode="auto">
          <a:xfrm flipH="1" flipV="1">
            <a:off x="17463" y="5905500"/>
            <a:ext cx="1200150" cy="952500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2" name="Line 104"/>
          <p:cNvSpPr>
            <a:spLocks noChangeShapeType="1"/>
          </p:cNvSpPr>
          <p:nvPr/>
        </p:nvSpPr>
        <p:spPr bwMode="auto">
          <a:xfrm flipH="1">
            <a:off x="195263" y="6610350"/>
            <a:ext cx="787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3" name="Line 105"/>
          <p:cNvSpPr>
            <a:spLocks noChangeShapeType="1"/>
          </p:cNvSpPr>
          <p:nvPr/>
        </p:nvSpPr>
        <p:spPr bwMode="auto">
          <a:xfrm flipH="1" flipV="1">
            <a:off x="17463" y="5230813"/>
            <a:ext cx="2116137" cy="1627187"/>
          </a:xfrm>
          <a:prstGeom prst="line">
            <a:avLst/>
          </a:prstGeom>
          <a:noFill/>
          <a:ln w="12700">
            <a:solidFill>
              <a:srgbClr val="DADADA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>
            <a:off x="482600" y="5602288"/>
            <a:ext cx="1358900" cy="1008062"/>
          </a:xfrm>
          <a:custGeom>
            <a:avLst/>
            <a:gdLst>
              <a:gd name="T0" fmla="*/ 680 w 861"/>
              <a:gd name="T1" fmla="*/ 0 h 635"/>
              <a:gd name="T2" fmla="*/ 0 w 861"/>
              <a:gd name="T3" fmla="*/ 0 h 635"/>
              <a:gd name="T4" fmla="*/ 861 w 861"/>
              <a:gd name="T5" fmla="*/ 635 h 635"/>
              <a:gd name="T6" fmla="*/ 317 w 861"/>
              <a:gd name="T7" fmla="*/ 635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861"/>
              <a:gd name="T13" fmla="*/ 0 h 635"/>
              <a:gd name="T14" fmla="*/ 861 w 861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1" h="635">
                <a:moveTo>
                  <a:pt x="680" y="0"/>
                </a:moveTo>
                <a:lnTo>
                  <a:pt x="0" y="0"/>
                </a:lnTo>
                <a:lnTo>
                  <a:pt x="861" y="635"/>
                </a:lnTo>
                <a:lnTo>
                  <a:pt x="317" y="635"/>
                </a:ln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1042988" y="5241925"/>
            <a:ext cx="108108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PUNTA CARNERO</a:t>
            </a:r>
          </a:p>
        </p:txBody>
      </p:sp>
      <p:sp>
        <p:nvSpPr>
          <p:cNvPr id="12396" name="Text Box 108"/>
          <p:cNvSpPr txBox="1">
            <a:spLocks noChangeArrowheads="1"/>
          </p:cNvSpPr>
          <p:nvPr/>
        </p:nvSpPr>
        <p:spPr bwMode="auto">
          <a:xfrm>
            <a:off x="601663" y="6249988"/>
            <a:ext cx="8588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SANTIAGO</a:t>
            </a:r>
          </a:p>
        </p:txBody>
      </p:sp>
      <p:sp>
        <p:nvSpPr>
          <p:cNvPr id="12397" name="Text Box 109"/>
          <p:cNvSpPr txBox="1">
            <a:spLocks noChangeArrowheads="1"/>
          </p:cNvSpPr>
          <p:nvPr/>
        </p:nvSpPr>
        <p:spPr bwMode="auto">
          <a:xfrm>
            <a:off x="250825" y="6643688"/>
            <a:ext cx="7921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 redCLARA</a:t>
            </a:r>
          </a:p>
        </p:txBody>
      </p:sp>
      <p:sp>
        <p:nvSpPr>
          <p:cNvPr id="12398" name="AutoShape 110"/>
          <p:cNvSpPr>
            <a:spLocks noChangeArrowheads="1"/>
          </p:cNvSpPr>
          <p:nvPr/>
        </p:nvSpPr>
        <p:spPr bwMode="auto">
          <a:xfrm flipH="1">
            <a:off x="912813" y="6465888"/>
            <a:ext cx="160337" cy="196850"/>
          </a:xfrm>
          <a:prstGeom prst="cube">
            <a:avLst>
              <a:gd name="adj" fmla="val 41426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399" name="Text Box 111"/>
          <p:cNvSpPr txBox="1">
            <a:spLocks noChangeArrowheads="1"/>
          </p:cNvSpPr>
          <p:nvPr/>
        </p:nvSpPr>
        <p:spPr bwMode="auto">
          <a:xfrm>
            <a:off x="323850" y="4868863"/>
            <a:ext cx="21605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CC"/>
                </a:solidFill>
                <a:latin typeface="Franklin Gothic Book" pitchFamily="34" charset="0"/>
              </a:rPr>
              <a:t>TRONCAL INTERNACIONAL –  10 MPBS</a:t>
            </a:r>
          </a:p>
        </p:txBody>
      </p:sp>
      <p:sp>
        <p:nvSpPr>
          <p:cNvPr id="12400" name="AutoShape 112"/>
          <p:cNvSpPr>
            <a:spLocks noChangeArrowheads="1"/>
          </p:cNvSpPr>
          <p:nvPr/>
        </p:nvSpPr>
        <p:spPr bwMode="auto">
          <a:xfrm flipH="1">
            <a:off x="1412875" y="5457825"/>
            <a:ext cx="285750" cy="215900"/>
          </a:xfrm>
          <a:prstGeom prst="cube">
            <a:avLst>
              <a:gd name="adj" fmla="val 38019"/>
            </a:avLst>
          </a:prstGeom>
          <a:solidFill>
            <a:srgbClr val="FF66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01" name="Text Box 113"/>
          <p:cNvSpPr txBox="1">
            <a:spLocks noChangeArrowheads="1"/>
          </p:cNvSpPr>
          <p:nvPr/>
        </p:nvSpPr>
        <p:spPr bwMode="auto">
          <a:xfrm>
            <a:off x="6516688" y="3284538"/>
            <a:ext cx="5730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UNACH</a:t>
            </a:r>
          </a:p>
        </p:txBody>
      </p:sp>
      <p:pic>
        <p:nvPicPr>
          <p:cNvPr id="12402" name="Picture 114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284538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03" name="Line 115"/>
          <p:cNvSpPr>
            <a:spLocks noChangeShapeType="1"/>
          </p:cNvSpPr>
          <p:nvPr/>
        </p:nvSpPr>
        <p:spPr bwMode="auto">
          <a:xfrm>
            <a:off x="6084888" y="34290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04" name="Text Box 116"/>
          <p:cNvSpPr txBox="1">
            <a:spLocks noChangeArrowheads="1"/>
          </p:cNvSpPr>
          <p:nvPr/>
        </p:nvSpPr>
        <p:spPr bwMode="auto">
          <a:xfrm>
            <a:off x="6877050" y="260350"/>
            <a:ext cx="5032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sz="800" b="1">
                <a:latin typeface="Arial Narrow" pitchFamily="34" charset="0"/>
              </a:rPr>
              <a:t>PUCESI</a:t>
            </a:r>
            <a:endParaRPr lang="en-US" sz="800" b="1">
              <a:latin typeface="Arial Narrow" pitchFamily="34" charset="0"/>
            </a:endParaRPr>
          </a:p>
        </p:txBody>
      </p:sp>
      <p:sp>
        <p:nvSpPr>
          <p:cNvPr id="12405" name="Freeform 117"/>
          <p:cNvSpPr>
            <a:spLocks/>
          </p:cNvSpPr>
          <p:nvPr/>
        </p:nvSpPr>
        <p:spPr bwMode="auto">
          <a:xfrm>
            <a:off x="7308850" y="549275"/>
            <a:ext cx="431800" cy="142875"/>
          </a:xfrm>
          <a:custGeom>
            <a:avLst/>
            <a:gdLst>
              <a:gd name="T0" fmla="*/ 272 w 272"/>
              <a:gd name="T1" fmla="*/ 90 h 90"/>
              <a:gd name="T2" fmla="*/ 90 w 272"/>
              <a:gd name="T3" fmla="*/ 90 h 90"/>
              <a:gd name="T4" fmla="*/ 28 w 272"/>
              <a:gd name="T5" fmla="*/ 32 h 90"/>
              <a:gd name="T6" fmla="*/ 0 w 272"/>
              <a:gd name="T7" fmla="*/ 0 h 90"/>
              <a:gd name="T8" fmla="*/ 45 w 272"/>
              <a:gd name="T9" fmla="*/ 0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2"/>
              <a:gd name="T16" fmla="*/ 0 h 90"/>
              <a:gd name="T17" fmla="*/ 272 w 272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2" h="90">
                <a:moveTo>
                  <a:pt x="272" y="90"/>
                </a:moveTo>
                <a:lnTo>
                  <a:pt x="90" y="90"/>
                </a:lnTo>
                <a:lnTo>
                  <a:pt x="28" y="32"/>
                </a:lnTo>
                <a:lnTo>
                  <a:pt x="0" y="0"/>
                </a:lnTo>
                <a:lnTo>
                  <a:pt x="45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pic>
        <p:nvPicPr>
          <p:cNvPr id="12406" name="Picture 118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404813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07" name="Freeform 119"/>
          <p:cNvSpPr>
            <a:spLocks/>
          </p:cNvSpPr>
          <p:nvPr/>
        </p:nvSpPr>
        <p:spPr bwMode="auto">
          <a:xfrm>
            <a:off x="6227763" y="1773238"/>
            <a:ext cx="431800" cy="71437"/>
          </a:xfrm>
          <a:custGeom>
            <a:avLst/>
            <a:gdLst>
              <a:gd name="T0" fmla="*/ 272 w 272"/>
              <a:gd name="T1" fmla="*/ 45 h 45"/>
              <a:gd name="T2" fmla="*/ 46 w 272"/>
              <a:gd name="T3" fmla="*/ 45 h 45"/>
              <a:gd name="T4" fmla="*/ 0 w 272"/>
              <a:gd name="T5" fmla="*/ 0 h 45"/>
              <a:gd name="T6" fmla="*/ 0 60000 65536"/>
              <a:gd name="T7" fmla="*/ 0 60000 65536"/>
              <a:gd name="T8" fmla="*/ 0 60000 65536"/>
              <a:gd name="T9" fmla="*/ 0 w 272"/>
              <a:gd name="T10" fmla="*/ 0 h 45"/>
              <a:gd name="T11" fmla="*/ 272 w 272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45">
                <a:moveTo>
                  <a:pt x="272" y="45"/>
                </a:moveTo>
                <a:lnTo>
                  <a:pt x="46" y="45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pic>
        <p:nvPicPr>
          <p:cNvPr id="12408" name="Picture 120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1628775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09" name="Text Box 121"/>
          <p:cNvSpPr txBox="1">
            <a:spLocks noChangeArrowheads="1"/>
          </p:cNvSpPr>
          <p:nvPr/>
        </p:nvSpPr>
        <p:spPr bwMode="auto">
          <a:xfrm>
            <a:off x="5651500" y="1557338"/>
            <a:ext cx="5762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PUCESD</a:t>
            </a:r>
          </a:p>
        </p:txBody>
      </p:sp>
      <p:sp>
        <p:nvSpPr>
          <p:cNvPr id="12410" name="AutoShape 122"/>
          <p:cNvSpPr>
            <a:spLocks noChangeArrowheads="1"/>
          </p:cNvSpPr>
          <p:nvPr/>
        </p:nvSpPr>
        <p:spPr bwMode="auto">
          <a:xfrm flipH="1">
            <a:off x="7712075" y="633413"/>
            <a:ext cx="160338" cy="193675"/>
          </a:xfrm>
          <a:prstGeom prst="cube">
            <a:avLst>
              <a:gd name="adj" fmla="val 26810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11" name="Freeform 123"/>
          <p:cNvSpPr>
            <a:spLocks/>
          </p:cNvSpPr>
          <p:nvPr/>
        </p:nvSpPr>
        <p:spPr bwMode="auto">
          <a:xfrm>
            <a:off x="6408738" y="1270000"/>
            <a:ext cx="360362" cy="73025"/>
          </a:xfrm>
          <a:custGeom>
            <a:avLst/>
            <a:gdLst>
              <a:gd name="T0" fmla="*/ 182 w 182"/>
              <a:gd name="T1" fmla="*/ 46 h 46"/>
              <a:gd name="T2" fmla="*/ 46 w 182"/>
              <a:gd name="T3" fmla="*/ 46 h 46"/>
              <a:gd name="T4" fmla="*/ 0 w 182"/>
              <a:gd name="T5" fmla="*/ 0 h 46"/>
              <a:gd name="T6" fmla="*/ 0 60000 65536"/>
              <a:gd name="T7" fmla="*/ 0 60000 65536"/>
              <a:gd name="T8" fmla="*/ 0 60000 65536"/>
              <a:gd name="T9" fmla="*/ 0 w 182"/>
              <a:gd name="T10" fmla="*/ 0 h 46"/>
              <a:gd name="T11" fmla="*/ 182 w 182"/>
              <a:gd name="T12" fmla="*/ 46 h 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46">
                <a:moveTo>
                  <a:pt x="182" y="46"/>
                </a:moveTo>
                <a:lnTo>
                  <a:pt x="46" y="46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pic>
        <p:nvPicPr>
          <p:cNvPr id="12412" name="Picture 124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1125538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13" name="Picture 125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3513" y="1497013"/>
            <a:ext cx="214312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6986588" y="3000375"/>
            <a:ext cx="7191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500563" y="3644900"/>
            <a:ext cx="78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sp>
        <p:nvSpPr>
          <p:cNvPr id="12416" name="Line 128"/>
          <p:cNvSpPr>
            <a:spLocks noChangeShapeType="1"/>
          </p:cNvSpPr>
          <p:nvPr/>
        </p:nvSpPr>
        <p:spPr bwMode="auto">
          <a:xfrm flipH="1">
            <a:off x="4476750" y="5029200"/>
            <a:ext cx="228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417" name="Picture 129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4663" y="4868863"/>
            <a:ext cx="215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18" name="Freeform 130"/>
          <p:cNvSpPr>
            <a:spLocks/>
          </p:cNvSpPr>
          <p:nvPr/>
        </p:nvSpPr>
        <p:spPr bwMode="auto">
          <a:xfrm>
            <a:off x="3924300" y="3505200"/>
            <a:ext cx="2447925" cy="355600"/>
          </a:xfrm>
          <a:custGeom>
            <a:avLst/>
            <a:gdLst>
              <a:gd name="T0" fmla="*/ 0 w 1542"/>
              <a:gd name="T1" fmla="*/ 224 h 224"/>
              <a:gd name="T2" fmla="*/ 1542 w 1542"/>
              <a:gd name="T3" fmla="*/ 224 h 224"/>
              <a:gd name="T4" fmla="*/ 1320 w 1542"/>
              <a:gd name="T5" fmla="*/ 0 h 224"/>
              <a:gd name="T6" fmla="*/ 0 60000 65536"/>
              <a:gd name="T7" fmla="*/ 0 60000 65536"/>
              <a:gd name="T8" fmla="*/ 0 60000 65536"/>
              <a:gd name="T9" fmla="*/ 0 w 1542"/>
              <a:gd name="T10" fmla="*/ 0 h 224"/>
              <a:gd name="T11" fmla="*/ 1542 w 154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224">
                <a:moveTo>
                  <a:pt x="0" y="224"/>
                </a:moveTo>
                <a:lnTo>
                  <a:pt x="1542" y="224"/>
                </a:lnTo>
                <a:lnTo>
                  <a:pt x="132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19" name="Freeform 131"/>
          <p:cNvSpPr>
            <a:spLocks/>
          </p:cNvSpPr>
          <p:nvPr/>
        </p:nvSpPr>
        <p:spPr bwMode="auto">
          <a:xfrm>
            <a:off x="5940425" y="1933575"/>
            <a:ext cx="2376488" cy="1279525"/>
          </a:xfrm>
          <a:custGeom>
            <a:avLst/>
            <a:gdLst>
              <a:gd name="T0" fmla="*/ 0 w 1497"/>
              <a:gd name="T1" fmla="*/ 806 h 806"/>
              <a:gd name="T2" fmla="*/ 1497 w 1497"/>
              <a:gd name="T3" fmla="*/ 806 h 806"/>
              <a:gd name="T4" fmla="*/ 590 w 1497"/>
              <a:gd name="T5" fmla="*/ 0 h 806"/>
              <a:gd name="T6" fmla="*/ 0 60000 65536"/>
              <a:gd name="T7" fmla="*/ 0 60000 65536"/>
              <a:gd name="T8" fmla="*/ 0 60000 65536"/>
              <a:gd name="T9" fmla="*/ 0 w 1497"/>
              <a:gd name="T10" fmla="*/ 0 h 806"/>
              <a:gd name="T11" fmla="*/ 1497 w 1497"/>
              <a:gd name="T12" fmla="*/ 806 h 8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97" h="806">
                <a:moveTo>
                  <a:pt x="0" y="806"/>
                </a:moveTo>
                <a:lnTo>
                  <a:pt x="1497" y="806"/>
                </a:lnTo>
                <a:lnTo>
                  <a:pt x="59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20" name="AutoShape 132"/>
          <p:cNvSpPr>
            <a:spLocks noChangeArrowheads="1"/>
          </p:cNvSpPr>
          <p:nvPr/>
        </p:nvSpPr>
        <p:spPr bwMode="auto">
          <a:xfrm flipH="1">
            <a:off x="5564188" y="3154363"/>
            <a:ext cx="506412" cy="352425"/>
          </a:xfrm>
          <a:prstGeom prst="cube">
            <a:avLst>
              <a:gd name="adj" fmla="val 38019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21" name="Freeform 133"/>
          <p:cNvSpPr>
            <a:spLocks/>
          </p:cNvSpPr>
          <p:nvPr/>
        </p:nvSpPr>
        <p:spPr bwMode="auto">
          <a:xfrm>
            <a:off x="6443663" y="1484313"/>
            <a:ext cx="433387" cy="288925"/>
          </a:xfrm>
          <a:custGeom>
            <a:avLst/>
            <a:gdLst>
              <a:gd name="T0" fmla="*/ 182 w 273"/>
              <a:gd name="T1" fmla="*/ 182 h 182"/>
              <a:gd name="T2" fmla="*/ 0 w 273"/>
              <a:gd name="T3" fmla="*/ 0 h 182"/>
              <a:gd name="T4" fmla="*/ 273 w 273"/>
              <a:gd name="T5" fmla="*/ 0 h 182"/>
              <a:gd name="T6" fmla="*/ 0 60000 65536"/>
              <a:gd name="T7" fmla="*/ 0 60000 65536"/>
              <a:gd name="T8" fmla="*/ 0 60000 65536"/>
              <a:gd name="T9" fmla="*/ 0 w 273"/>
              <a:gd name="T10" fmla="*/ 0 h 182"/>
              <a:gd name="T11" fmla="*/ 273 w 273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" h="182">
                <a:moveTo>
                  <a:pt x="182" y="182"/>
                </a:moveTo>
                <a:lnTo>
                  <a:pt x="0" y="0"/>
                </a:lnTo>
                <a:lnTo>
                  <a:pt x="273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22" name="AutoShape 134"/>
          <p:cNvSpPr>
            <a:spLocks noChangeArrowheads="1"/>
          </p:cNvSpPr>
          <p:nvPr/>
        </p:nvSpPr>
        <p:spPr bwMode="auto">
          <a:xfrm flipH="1">
            <a:off x="6637338" y="1757363"/>
            <a:ext cx="239712" cy="242887"/>
          </a:xfrm>
          <a:prstGeom prst="cube">
            <a:avLst>
              <a:gd name="adj" fmla="val 38019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pic>
        <p:nvPicPr>
          <p:cNvPr id="12423" name="Picture 135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1925" y="3441700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424" name="Picture 136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284538"/>
            <a:ext cx="215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25" name="Text Box 137"/>
          <p:cNvSpPr txBox="1">
            <a:spLocks noChangeArrowheads="1"/>
          </p:cNvSpPr>
          <p:nvPr/>
        </p:nvSpPr>
        <p:spPr bwMode="auto">
          <a:xfrm>
            <a:off x="3132138" y="2636838"/>
            <a:ext cx="71596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CC0099"/>
                </a:solidFill>
                <a:latin typeface="Franklin Gothic Book" pitchFamily="34" charset="0"/>
              </a:rPr>
              <a:t>MILAGRO</a:t>
            </a:r>
          </a:p>
        </p:txBody>
      </p:sp>
      <p:sp>
        <p:nvSpPr>
          <p:cNvPr id="12426" name="Freeform 138"/>
          <p:cNvSpPr>
            <a:spLocks/>
          </p:cNvSpPr>
          <p:nvPr/>
        </p:nvSpPr>
        <p:spPr bwMode="auto">
          <a:xfrm>
            <a:off x="2484438" y="2636838"/>
            <a:ext cx="503237" cy="71437"/>
          </a:xfrm>
          <a:custGeom>
            <a:avLst/>
            <a:gdLst>
              <a:gd name="T0" fmla="*/ 317 w 317"/>
              <a:gd name="T1" fmla="*/ 45 h 45"/>
              <a:gd name="T2" fmla="*/ 45 w 317"/>
              <a:gd name="T3" fmla="*/ 45 h 45"/>
              <a:gd name="T4" fmla="*/ 0 w 317"/>
              <a:gd name="T5" fmla="*/ 0 h 45"/>
              <a:gd name="T6" fmla="*/ 0 60000 65536"/>
              <a:gd name="T7" fmla="*/ 0 60000 65536"/>
              <a:gd name="T8" fmla="*/ 0 60000 65536"/>
              <a:gd name="T9" fmla="*/ 0 w 317"/>
              <a:gd name="T10" fmla="*/ 0 h 45"/>
              <a:gd name="T11" fmla="*/ 317 w 317"/>
              <a:gd name="T12" fmla="*/ 45 h 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7" h="45">
                <a:moveTo>
                  <a:pt x="317" y="45"/>
                </a:moveTo>
                <a:lnTo>
                  <a:pt x="45" y="45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pic>
        <p:nvPicPr>
          <p:cNvPr id="12427" name="Picture 139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0" y="2446338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28" name="Text Box 140"/>
          <p:cNvSpPr txBox="1">
            <a:spLocks noChangeArrowheads="1"/>
          </p:cNvSpPr>
          <p:nvPr/>
        </p:nvSpPr>
        <p:spPr bwMode="auto">
          <a:xfrm>
            <a:off x="2195513" y="2276475"/>
            <a:ext cx="5016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UNEMI</a:t>
            </a:r>
          </a:p>
        </p:txBody>
      </p:sp>
      <p:sp>
        <p:nvSpPr>
          <p:cNvPr id="12429" name="Freeform 141"/>
          <p:cNvSpPr>
            <a:spLocks/>
          </p:cNvSpPr>
          <p:nvPr/>
        </p:nvSpPr>
        <p:spPr bwMode="auto">
          <a:xfrm>
            <a:off x="3419475" y="3429000"/>
            <a:ext cx="215900" cy="144463"/>
          </a:xfrm>
          <a:custGeom>
            <a:avLst/>
            <a:gdLst>
              <a:gd name="T0" fmla="*/ 91 w 136"/>
              <a:gd name="T1" fmla="*/ 91 h 91"/>
              <a:gd name="T2" fmla="*/ 0 w 136"/>
              <a:gd name="T3" fmla="*/ 0 h 91"/>
              <a:gd name="T4" fmla="*/ 136 w 136"/>
              <a:gd name="T5" fmla="*/ 0 h 91"/>
              <a:gd name="T6" fmla="*/ 0 60000 65536"/>
              <a:gd name="T7" fmla="*/ 0 60000 65536"/>
              <a:gd name="T8" fmla="*/ 0 60000 65536"/>
              <a:gd name="T9" fmla="*/ 0 w 136"/>
              <a:gd name="T10" fmla="*/ 0 h 91"/>
              <a:gd name="T11" fmla="*/ 136 w 136"/>
              <a:gd name="T12" fmla="*/ 91 h 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" h="91">
                <a:moveTo>
                  <a:pt x="91" y="91"/>
                </a:moveTo>
                <a:lnTo>
                  <a:pt x="0" y="0"/>
                </a:lnTo>
                <a:lnTo>
                  <a:pt x="13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30" name="Freeform 142"/>
          <p:cNvSpPr>
            <a:spLocks/>
          </p:cNvSpPr>
          <p:nvPr/>
        </p:nvSpPr>
        <p:spPr bwMode="auto">
          <a:xfrm>
            <a:off x="2627313" y="2852738"/>
            <a:ext cx="720725" cy="720725"/>
          </a:xfrm>
          <a:custGeom>
            <a:avLst/>
            <a:gdLst>
              <a:gd name="T0" fmla="*/ 454 w 454"/>
              <a:gd name="T1" fmla="*/ 454 h 454"/>
              <a:gd name="T2" fmla="*/ 0 w 454"/>
              <a:gd name="T3" fmla="*/ 0 h 454"/>
              <a:gd name="T4" fmla="*/ 272 w 454"/>
              <a:gd name="T5" fmla="*/ 0 h 454"/>
              <a:gd name="T6" fmla="*/ 0 60000 65536"/>
              <a:gd name="T7" fmla="*/ 0 60000 65536"/>
              <a:gd name="T8" fmla="*/ 0 60000 65536"/>
              <a:gd name="T9" fmla="*/ 0 w 454"/>
              <a:gd name="T10" fmla="*/ 0 h 454"/>
              <a:gd name="T11" fmla="*/ 454 w 454"/>
              <a:gd name="T12" fmla="*/ 454 h 4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54" h="454">
                <a:moveTo>
                  <a:pt x="454" y="454"/>
                </a:moveTo>
                <a:lnTo>
                  <a:pt x="0" y="0"/>
                </a:lnTo>
                <a:lnTo>
                  <a:pt x="27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31" name="AutoShape 143"/>
          <p:cNvSpPr>
            <a:spLocks noChangeArrowheads="1"/>
          </p:cNvSpPr>
          <p:nvPr/>
        </p:nvSpPr>
        <p:spPr bwMode="auto">
          <a:xfrm flipH="1">
            <a:off x="2987675" y="2636838"/>
            <a:ext cx="215900" cy="287337"/>
          </a:xfrm>
          <a:prstGeom prst="cube">
            <a:avLst>
              <a:gd name="adj" fmla="val 38019"/>
            </a:avLst>
          </a:prstGeom>
          <a:solidFill>
            <a:srgbClr val="F6BF6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C">
              <a:latin typeface="Franklin Gothic Book" pitchFamily="34" charset="0"/>
            </a:endParaRPr>
          </a:p>
        </p:txBody>
      </p:sp>
      <p:sp>
        <p:nvSpPr>
          <p:cNvPr id="12432" name="Text Box 144"/>
          <p:cNvSpPr txBox="1">
            <a:spLocks noChangeArrowheads="1"/>
          </p:cNvSpPr>
          <p:nvPr/>
        </p:nvSpPr>
        <p:spPr bwMode="auto">
          <a:xfrm>
            <a:off x="2555875" y="3213100"/>
            <a:ext cx="5746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ESPOL</a:t>
            </a:r>
          </a:p>
        </p:txBody>
      </p:sp>
      <p:pic>
        <p:nvPicPr>
          <p:cNvPr id="12433" name="Picture 145" descr="j01941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1773238"/>
            <a:ext cx="214313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34" name="Line 146"/>
          <p:cNvSpPr>
            <a:spLocks noChangeShapeType="1"/>
          </p:cNvSpPr>
          <p:nvPr/>
        </p:nvSpPr>
        <p:spPr bwMode="auto">
          <a:xfrm>
            <a:off x="7380288" y="1557338"/>
            <a:ext cx="334962" cy="296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35" name="Text Box 147"/>
          <p:cNvSpPr txBox="1">
            <a:spLocks noChangeArrowheads="1"/>
          </p:cNvSpPr>
          <p:nvPr/>
        </p:nvSpPr>
        <p:spPr bwMode="auto">
          <a:xfrm>
            <a:off x="7885113" y="1773238"/>
            <a:ext cx="4206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>
                <a:latin typeface="Arial Narrow" pitchFamily="34" charset="0"/>
              </a:rPr>
              <a:t>EPN</a:t>
            </a:r>
          </a:p>
        </p:txBody>
      </p:sp>
      <p:sp>
        <p:nvSpPr>
          <p:cNvPr id="12436" name="Text Box 148"/>
          <p:cNvSpPr txBox="1">
            <a:spLocks noChangeArrowheads="1"/>
          </p:cNvSpPr>
          <p:nvPr/>
        </p:nvSpPr>
        <p:spPr bwMode="auto">
          <a:xfrm>
            <a:off x="2843213" y="2997200"/>
            <a:ext cx="78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Franklin Gothic Book" pitchFamily="34" charset="0"/>
              </a:rPr>
              <a:t>10 MBPS</a:t>
            </a:r>
          </a:p>
        </p:txBody>
      </p:sp>
      <p:pic>
        <p:nvPicPr>
          <p:cNvPr id="124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7775" y="3929063"/>
            <a:ext cx="28162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" name="155 Elipse"/>
          <p:cNvSpPr/>
          <p:nvPr/>
        </p:nvSpPr>
        <p:spPr>
          <a:xfrm>
            <a:off x="6929438" y="5286375"/>
            <a:ext cx="357187" cy="35718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157" name="156 Elipse"/>
          <p:cNvSpPr/>
          <p:nvPr/>
        </p:nvSpPr>
        <p:spPr>
          <a:xfrm>
            <a:off x="7500938" y="4572000"/>
            <a:ext cx="357187" cy="35718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C"/>
          </a:p>
        </p:txBody>
      </p:sp>
      <p:sp>
        <p:nvSpPr>
          <p:cNvPr id="158" name="157 Elipse"/>
          <p:cNvSpPr/>
          <p:nvPr/>
        </p:nvSpPr>
        <p:spPr>
          <a:xfrm>
            <a:off x="7286625" y="5715000"/>
            <a:ext cx="357188" cy="35718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vc</a:t>
            </a:r>
            <a:endParaRPr lang="es-EC" dirty="0"/>
          </a:p>
        </p:txBody>
      </p:sp>
      <p:sp>
        <p:nvSpPr>
          <p:cNvPr id="159" name="158 Elipse"/>
          <p:cNvSpPr/>
          <p:nvPr/>
        </p:nvSpPr>
        <p:spPr>
          <a:xfrm>
            <a:off x="7143750" y="6143625"/>
            <a:ext cx="357188" cy="357188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vc</a:t>
            </a:r>
            <a:endParaRPr lang="es-EC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¿Qué factores son los que cooperan en la adopción de TIC´s  en el aula al nivel Universitario? </a:t>
            </a:r>
          </a:p>
          <a:p>
            <a:endParaRPr lang="es-ES" smtClean="0"/>
          </a:p>
          <a:p>
            <a:r>
              <a:rPr lang="es-ES" smtClean="0"/>
              <a:t>¿Qué relaciones de los factores directos e indirectos son los que afecta la adopción de TIC´s en el aula al nivel Universitario? </a:t>
            </a:r>
            <a:endParaRPr lang="es-EC" smtClean="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476250"/>
            <a:ext cx="88201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000" b="1"/>
              <a:t>PREGUNTAS DE INVESTIGACIÓN</a:t>
            </a:r>
            <a:endParaRPr lang="es-ES" sz="3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28625" y="1357313"/>
            <a:ext cx="5614988" cy="1042987"/>
          </a:xfrm>
        </p:spPr>
        <p:txBody>
          <a:bodyPr/>
          <a:lstStyle/>
          <a:p>
            <a:r>
              <a:rPr lang="es-EC" sz="3000" smtClean="0"/>
              <a:t>233 profesores de diferentes universidades.</a:t>
            </a:r>
          </a:p>
        </p:txBody>
      </p:sp>
      <p:graphicFrame>
        <p:nvGraphicFramePr>
          <p:cNvPr id="14340" name="3 Gráfico"/>
          <p:cNvGraphicFramePr>
            <a:graphicFrameLocks/>
          </p:cNvGraphicFramePr>
          <p:nvPr/>
        </p:nvGraphicFramePr>
        <p:xfrm>
          <a:off x="6008688" y="1711325"/>
          <a:ext cx="3076575" cy="4165600"/>
        </p:xfrm>
        <a:graphic>
          <a:graphicData uri="http://schemas.openxmlformats.org/presentationml/2006/ole">
            <p:oleObj spid="_x0000_s14340" name="Gráfico" r:id="rId4" imgW="3105302" imgH="4210202" progId="Excel.Chart.8">
              <p:embed/>
            </p:oleObj>
          </a:graphicData>
        </a:graphic>
      </p:graphicFrame>
      <p:sp>
        <p:nvSpPr>
          <p:cNvPr id="14341" name="4 Rectángulo"/>
          <p:cNvSpPr>
            <a:spLocks noChangeArrowheads="1"/>
          </p:cNvSpPr>
          <p:nvPr/>
        </p:nvSpPr>
        <p:spPr bwMode="auto">
          <a:xfrm>
            <a:off x="428625" y="2559050"/>
            <a:ext cx="5715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1313" indent="-341313"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24% de </a:t>
            </a:r>
            <a:r>
              <a:rPr lang="es-EC" sz="2800">
                <a:latin typeface="Franklin Gothic Book" pitchFamily="34" charset="0"/>
              </a:rPr>
              <a:t>Ingeniería</a:t>
            </a:r>
            <a:r>
              <a:rPr lang="en-US" sz="2800">
                <a:latin typeface="Franklin Gothic Book" pitchFamily="34" charset="0"/>
              </a:rPr>
              <a:t> en </a:t>
            </a:r>
            <a:r>
              <a:rPr lang="es-EC" sz="2800">
                <a:latin typeface="Franklin Gothic Book" pitchFamily="34" charset="0"/>
              </a:rPr>
              <a:t>Computación</a:t>
            </a:r>
          </a:p>
          <a:p>
            <a:pPr marL="341313" indent="-341313"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20% </a:t>
            </a:r>
            <a:r>
              <a:rPr lang="es-EC" sz="2800">
                <a:latin typeface="Franklin Gothic Book" pitchFamily="34" charset="0"/>
              </a:rPr>
              <a:t>eran</a:t>
            </a:r>
            <a:r>
              <a:rPr lang="en-US" sz="2800">
                <a:latin typeface="Franklin Gothic Book" pitchFamily="34" charset="0"/>
              </a:rPr>
              <a:t> de </a:t>
            </a:r>
            <a:r>
              <a:rPr lang="es-EC" sz="2800">
                <a:latin typeface="Franklin Gothic Book" pitchFamily="34" charset="0"/>
              </a:rPr>
              <a:t>Economía</a:t>
            </a:r>
            <a:r>
              <a:rPr lang="en-US" sz="2800">
                <a:latin typeface="Franklin Gothic Book" pitchFamily="34" charset="0"/>
              </a:rPr>
              <a:t> y </a:t>
            </a:r>
            <a:r>
              <a:rPr lang="es-EC" sz="2800">
                <a:latin typeface="Franklin Gothic Book" pitchFamily="34" charset="0"/>
              </a:rPr>
              <a:t>Administración</a:t>
            </a:r>
          </a:p>
          <a:p>
            <a:pPr marL="341313" indent="-341313"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14% </a:t>
            </a:r>
            <a:r>
              <a:rPr lang="es-EC" sz="2800">
                <a:latin typeface="Franklin Gothic Book" pitchFamily="34" charset="0"/>
              </a:rPr>
              <a:t>eran</a:t>
            </a:r>
            <a:r>
              <a:rPr lang="en-US" sz="2800">
                <a:latin typeface="Franklin Gothic Book" pitchFamily="34" charset="0"/>
              </a:rPr>
              <a:t> de </a:t>
            </a:r>
            <a:r>
              <a:rPr lang="es-EC" sz="2800">
                <a:latin typeface="Franklin Gothic Book" pitchFamily="34" charset="0"/>
              </a:rPr>
              <a:t>Ciencias</a:t>
            </a:r>
            <a:r>
              <a:rPr lang="en-US" sz="2800">
                <a:latin typeface="Franklin Gothic Book" pitchFamily="34" charset="0"/>
              </a:rPr>
              <a:t> de la </a:t>
            </a:r>
            <a:r>
              <a:rPr lang="es-EC" sz="2800">
                <a:latin typeface="Franklin Gothic Book" pitchFamily="34" charset="0"/>
              </a:rPr>
              <a:t>Educación</a:t>
            </a:r>
            <a:r>
              <a:rPr lang="en-US" sz="2800">
                <a:latin typeface="Franklin Gothic Book" pitchFamily="34" charset="0"/>
              </a:rPr>
              <a:t> y </a:t>
            </a:r>
            <a:r>
              <a:rPr lang="es-EC" sz="2800">
                <a:latin typeface="Franklin Gothic Book" pitchFamily="34" charset="0"/>
              </a:rPr>
              <a:t>Psicología</a:t>
            </a:r>
          </a:p>
          <a:p>
            <a:pPr marL="341313" indent="-341313">
              <a:buFont typeface="Arial" charset="0"/>
              <a:buChar char="•"/>
            </a:pPr>
            <a:r>
              <a:rPr lang="en-US" sz="2800">
                <a:latin typeface="Franklin Gothic Book" pitchFamily="34" charset="0"/>
              </a:rPr>
              <a:t>14% </a:t>
            </a:r>
            <a:r>
              <a:rPr lang="es-EC" sz="2800">
                <a:latin typeface="Franklin Gothic Book" pitchFamily="34" charset="0"/>
              </a:rPr>
              <a:t>eran de otras especialidades como medicina y agricultura</a:t>
            </a:r>
            <a:r>
              <a:rPr lang="en-US" sz="2800">
                <a:latin typeface="Franklin Gothic Book" pitchFamily="34" charset="0"/>
              </a:rPr>
              <a:t>.</a:t>
            </a:r>
            <a:endParaRPr lang="es-EC" sz="2800">
              <a:latin typeface="Franklin Gothic Book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95288" y="333375"/>
            <a:ext cx="8748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Estudio – Datos obtenidos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C" sz="2400" b="1" smtClean="0"/>
              <a:t>Cuestionario 1:</a:t>
            </a:r>
            <a:r>
              <a:rPr lang="es-EC" sz="2400" smtClean="0"/>
              <a:t> Frecuencia de Uso de la Tecnología dentro y fuera del Salón de Clase (17 items).</a:t>
            </a:r>
          </a:p>
          <a:p>
            <a:pPr>
              <a:lnSpc>
                <a:spcPct val="90000"/>
              </a:lnSpc>
            </a:pPr>
            <a:endParaRPr lang="es-EC" sz="2400" smtClean="0"/>
          </a:p>
          <a:p>
            <a:pPr lvl="1">
              <a:lnSpc>
                <a:spcPct val="90000"/>
              </a:lnSpc>
            </a:pPr>
            <a:r>
              <a:rPr lang="es-EC" sz="2400" smtClean="0"/>
              <a:t>Uso de la Tecnología en la parte administrativa (6 items)</a:t>
            </a:r>
          </a:p>
          <a:p>
            <a:pPr lvl="1">
              <a:lnSpc>
                <a:spcPct val="90000"/>
              </a:lnSpc>
            </a:pPr>
            <a:r>
              <a:rPr lang="es-EC" sz="2400" smtClean="0"/>
              <a:t>Uso de la Tecnología como soporte al dictado de clases (5 items) </a:t>
            </a:r>
          </a:p>
          <a:p>
            <a:pPr lvl="1">
              <a:lnSpc>
                <a:spcPct val="90000"/>
              </a:lnSpc>
            </a:pPr>
            <a:r>
              <a:rPr lang="es-EC" sz="2400" smtClean="0"/>
              <a:t>Uso de la Tecnología con Agente Innovador (6 items). </a:t>
            </a:r>
          </a:p>
          <a:p>
            <a:pPr lvl="1">
              <a:lnSpc>
                <a:spcPct val="90000"/>
              </a:lnSpc>
            </a:pPr>
            <a:r>
              <a:rPr lang="es-EC" sz="2400" smtClean="0"/>
              <a:t>Experiencia de los profesores en el uso de la Tecnología,  Entrenamiento en TIC´s recibidos durante los últimos 10 años.</a:t>
            </a:r>
          </a:p>
          <a:p>
            <a:pPr>
              <a:lnSpc>
                <a:spcPct val="90000"/>
              </a:lnSpc>
            </a:pPr>
            <a:endParaRPr lang="es-EC" sz="2400" b="1" smtClean="0"/>
          </a:p>
          <a:p>
            <a:pPr>
              <a:lnSpc>
                <a:spcPct val="90000"/>
              </a:lnSpc>
            </a:pPr>
            <a:r>
              <a:rPr lang="es-EC" sz="2400" b="1" smtClean="0"/>
              <a:t>Q1:</a:t>
            </a:r>
            <a:r>
              <a:rPr lang="es-EC" sz="2400" smtClean="0"/>
              <a:t> Puntaje (0-20) para evaluar el nivel de adopción de TIC´s en el aula y también para categorizar el uso de las TIC´s.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68313" y="473075"/>
            <a:ext cx="8675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Método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400" smtClean="0"/>
              <a:t>Cuestionario 2:Actitudes en relación a la tecnologías y la innovación tecnológica (20 items).</a:t>
            </a:r>
          </a:p>
          <a:p>
            <a:pPr lvl="1"/>
            <a:r>
              <a:rPr lang="es-EC" sz="2000" smtClean="0"/>
              <a:t>Actitudes en relación a las computadoras en educación, actitudes en relación a computadoras en general y la innovación tecnológica (van Braak, Tondeur &amp; Valcke, 2004).</a:t>
            </a:r>
          </a:p>
          <a:p>
            <a:r>
              <a:rPr lang="es-EC" sz="2400" smtClean="0"/>
              <a:t>Q2 fue adaptado a nuestro contexto, mostrando una consistencia interna (α = 0.70) y respondió a un 55% de la varianza compartida entre los items. </a:t>
            </a:r>
          </a:p>
          <a:p>
            <a:r>
              <a:rPr lang="es-EC" sz="2400" smtClean="0"/>
              <a:t>Los Factores como la edad, género, actitudes hacia las computadoras en general, actitudes hacia las computadoras en la educación, la innovación tecnológica, entrenamiento tecnológico recibido por los maestros, horas dedicadas a enseñar, fueron incorporadas en el estudio.</a:t>
            </a:r>
          </a:p>
          <a:p>
            <a:endParaRPr lang="es-EC" sz="2400" smtClean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8313" y="546100"/>
            <a:ext cx="8675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Método - Cont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382905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C" sz="3000" smtClean="0"/>
              <a:t>Mayor puntaje, más adoptador de tecnología el maestros es. </a:t>
            </a:r>
          </a:p>
          <a:p>
            <a:pPr>
              <a:lnSpc>
                <a:spcPct val="80000"/>
              </a:lnSpc>
            </a:pPr>
            <a:endParaRPr lang="es-EC" sz="3000" smtClean="0"/>
          </a:p>
          <a:p>
            <a:pPr>
              <a:lnSpc>
                <a:spcPct val="80000"/>
              </a:lnSpc>
            </a:pPr>
            <a:r>
              <a:rPr lang="es-EC" sz="3000" smtClean="0"/>
              <a:t>Adopción de Tecnología – Promedio de 13.3/20  (1, 1.5 y 2  fueron usados para  calcular el puntaje final)</a:t>
            </a:r>
          </a:p>
        </p:txBody>
      </p:sp>
      <p:graphicFrame>
        <p:nvGraphicFramePr>
          <p:cNvPr id="17412" name="3 Gráfico"/>
          <p:cNvGraphicFramePr>
            <a:graphicFrameLocks/>
          </p:cNvGraphicFramePr>
          <p:nvPr/>
        </p:nvGraphicFramePr>
        <p:xfrm>
          <a:off x="4356100" y="1436688"/>
          <a:ext cx="4732338" cy="4368800"/>
        </p:xfrm>
        <a:graphic>
          <a:graphicData uri="http://schemas.openxmlformats.org/presentationml/2006/ole">
            <p:oleObj spid="_x0000_s17412" name="Gráfico" r:id="rId4" imgW="4705502" imgH="4343400" progId="Excel.Chart.8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3850" y="5461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HALLAZGOS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C" sz="2700" smtClean="0"/>
              <a:t>Existen una fuerte correlación entre la edad y los años usando TIC´s y las horas dedicadas a enseñar.</a:t>
            </a:r>
          </a:p>
          <a:p>
            <a:pPr>
              <a:lnSpc>
                <a:spcPct val="80000"/>
              </a:lnSpc>
            </a:pPr>
            <a:r>
              <a:rPr lang="es-EC" sz="2700" smtClean="0"/>
              <a:t>La adopción de computadoras en la práctica docente parecería tener una fuerte correlación entre: la capacidad recibida de los docentes en el uso de TIC´s (</a:t>
            </a:r>
            <a:r>
              <a:rPr lang="es-EC" sz="2700" i="1" smtClean="0"/>
              <a:t>r</a:t>
            </a:r>
            <a:r>
              <a:rPr lang="es-EC" sz="2700" smtClean="0"/>
              <a:t>=.355, </a:t>
            </a:r>
            <a:r>
              <a:rPr lang="es-EC" sz="2700" i="1" smtClean="0"/>
              <a:t>p</a:t>
            </a:r>
            <a:r>
              <a:rPr lang="es-EC" sz="2700" smtClean="0"/>
              <a:t>&lt;.001), la actitud frente a los computadores en la educación (</a:t>
            </a:r>
            <a:r>
              <a:rPr lang="es-EC" sz="2700" i="1" smtClean="0"/>
              <a:t>r</a:t>
            </a:r>
            <a:r>
              <a:rPr lang="es-EC" sz="2700" smtClean="0"/>
              <a:t>=.157, </a:t>
            </a:r>
            <a:r>
              <a:rPr lang="es-EC" sz="2700" i="1" smtClean="0"/>
              <a:t>p</a:t>
            </a:r>
            <a:r>
              <a:rPr lang="es-EC" sz="2700" smtClean="0"/>
              <a:t>&lt;.05) y la innovación tecnológica (</a:t>
            </a:r>
            <a:r>
              <a:rPr lang="es-EC" sz="2700" i="1" smtClean="0"/>
              <a:t>r</a:t>
            </a:r>
            <a:r>
              <a:rPr lang="es-EC" sz="2700" smtClean="0"/>
              <a:t>=.223, </a:t>
            </a:r>
            <a:r>
              <a:rPr lang="es-EC" sz="2700" i="1" smtClean="0"/>
              <a:t>p</a:t>
            </a:r>
            <a:r>
              <a:rPr lang="es-EC" sz="2700" smtClean="0"/>
              <a:t>&lt;.001).</a:t>
            </a:r>
          </a:p>
          <a:p>
            <a:pPr>
              <a:lnSpc>
                <a:spcPct val="80000"/>
              </a:lnSpc>
            </a:pPr>
            <a:r>
              <a:rPr lang="es-EC" sz="2700" smtClean="0"/>
              <a:t> Una alta correlación también se observa entre la innovación tecnológica de los docentes y sus actitudes frente a los computadores en general (</a:t>
            </a:r>
            <a:r>
              <a:rPr lang="es-EC" sz="2700" i="1" smtClean="0"/>
              <a:t>r</a:t>
            </a:r>
            <a:r>
              <a:rPr lang="es-EC" sz="2700" smtClean="0"/>
              <a:t>=.151, </a:t>
            </a:r>
            <a:r>
              <a:rPr lang="es-EC" sz="2700" i="1" smtClean="0"/>
              <a:t>p</a:t>
            </a:r>
            <a:r>
              <a:rPr lang="es-EC" sz="2700" smtClean="0"/>
              <a:t>&lt;.05) y los computadores en la educación (</a:t>
            </a:r>
            <a:r>
              <a:rPr lang="es-EC" sz="2700" i="1" smtClean="0"/>
              <a:t>r</a:t>
            </a:r>
            <a:r>
              <a:rPr lang="es-EC" sz="2700" smtClean="0"/>
              <a:t>=.324, </a:t>
            </a:r>
            <a:r>
              <a:rPr lang="es-EC" sz="2700" i="1" smtClean="0"/>
              <a:t>p</a:t>
            </a:r>
            <a:r>
              <a:rPr lang="es-EC" sz="2700" smtClean="0"/>
              <a:t>&lt;.001), y también con su entrenamiento en TIC´s (</a:t>
            </a:r>
            <a:r>
              <a:rPr lang="es-EC" sz="2700" i="1" smtClean="0"/>
              <a:t>r</a:t>
            </a:r>
            <a:r>
              <a:rPr lang="es-EC" sz="2700" smtClean="0"/>
              <a:t>=.223, </a:t>
            </a:r>
            <a:r>
              <a:rPr lang="es-EC" sz="2700" i="1" smtClean="0"/>
              <a:t>p</a:t>
            </a:r>
            <a:r>
              <a:rPr lang="es-EC" sz="2700" smtClean="0"/>
              <a:t>&lt;.001).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23850" y="546100"/>
            <a:ext cx="8496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3200" b="1"/>
              <a:t>HALLAZGOS</a:t>
            </a:r>
            <a:endParaRPr lang="es-ES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295</TotalTime>
  <Words>985</Words>
  <Application>Microsoft Office PowerPoint</Application>
  <PresentationFormat>Presentación en pantalla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Franklin Gothic Book</vt:lpstr>
      <vt:lpstr>Arial</vt:lpstr>
      <vt:lpstr>Franklin Gothic Medium</vt:lpstr>
      <vt:lpstr>Wingdings 2</vt:lpstr>
      <vt:lpstr>Calibri</vt:lpstr>
      <vt:lpstr>Arial Narrow</vt:lpstr>
      <vt:lpstr>Viajes</vt:lpstr>
      <vt:lpstr>Gráfico de Microsoft Office Excel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Otilia Maria Alejandro Molina</dc:creator>
  <cp:lastModifiedBy>ehernand</cp:lastModifiedBy>
  <cp:revision>10</cp:revision>
  <dcterms:created xsi:type="dcterms:W3CDTF">2008-03-03T21:02:35Z</dcterms:created>
  <dcterms:modified xsi:type="dcterms:W3CDTF">2010-06-29T21:54:53Z</dcterms:modified>
</cp:coreProperties>
</file>