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6"/>
  </p:notesMasterIdLst>
  <p:sldIdLst>
    <p:sldId id="266" r:id="rId2"/>
    <p:sldId id="280" r:id="rId3"/>
    <p:sldId id="281" r:id="rId4"/>
    <p:sldId id="273" r:id="rId5"/>
    <p:sldId id="282" r:id="rId6"/>
    <p:sldId id="283" r:id="rId7"/>
    <p:sldId id="284" r:id="rId8"/>
    <p:sldId id="285" r:id="rId9"/>
    <p:sldId id="288" r:id="rId10"/>
    <p:sldId id="286" r:id="rId11"/>
    <p:sldId id="287" r:id="rId12"/>
    <p:sldId id="289" r:id="rId13"/>
    <p:sldId id="290" r:id="rId14"/>
    <p:sldId id="291" r:id="rId15"/>
    <p:sldId id="299" r:id="rId16"/>
    <p:sldId id="276" r:id="rId17"/>
    <p:sldId id="278" r:id="rId18"/>
    <p:sldId id="275" r:id="rId19"/>
    <p:sldId id="292" r:id="rId20"/>
    <p:sldId id="294" r:id="rId21"/>
    <p:sldId id="295" r:id="rId22"/>
    <p:sldId id="296" r:id="rId23"/>
    <p:sldId id="297" r:id="rId24"/>
    <p:sldId id="300"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85694" autoAdjust="0"/>
  </p:normalViewPr>
  <p:slideViewPr>
    <p:cSldViewPr>
      <p:cViewPr varScale="1">
        <p:scale>
          <a:sx n="75" d="100"/>
          <a:sy n="75" d="100"/>
        </p:scale>
        <p:origin x="-13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9FDD0-9990-469A-8D44-333EE36C6079}" type="datetimeFigureOut">
              <a:rPr lang="es-ES" smtClean="0"/>
              <a:pPr/>
              <a:t>26/10/2009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96A85-BAD3-409B-B3C1-3E6DF62C3C9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algn="just"/>
            <a:r>
              <a:rPr lang="es-ES" dirty="0" smtClean="0"/>
              <a:t>El </a:t>
            </a:r>
            <a:r>
              <a:rPr lang="es-ES" sz="1200" dirty="0" smtClean="0"/>
              <a:t>proyecto a realizar consiste en la implementación de una centralita telefónica basada en Asterisk capaz de acceder a la red GSM por medio del módulo Chan Mobile., el mismo que permite  usar celulares como gateways a través de un enlace </a:t>
            </a:r>
            <a:r>
              <a:rPr lang="es-ES" sz="1200" dirty="0" err="1" smtClean="0"/>
              <a:t>bluetooth</a:t>
            </a:r>
            <a:r>
              <a:rPr lang="es-ES" sz="1200" dirty="0" smtClean="0"/>
              <a:t>, para el flujo de llamadas salientes desde la red de telefonía IP conectada al servidor Asterisk que requieran establecer comunicación con dispositivos móviles.</a:t>
            </a:r>
          </a:p>
          <a:p>
            <a:pPr algn="just">
              <a:buNone/>
            </a:pPr>
            <a:endParaRPr lang="es-ES" sz="1200" dirty="0" smtClean="0"/>
          </a:p>
          <a:p>
            <a:pPr algn="just"/>
            <a:r>
              <a:rPr lang="es-ES" sz="1200" dirty="0" smtClean="0"/>
              <a:t>Con la implementación de este proyecto buscamos administrar de forma eficiente los recursos económicos como tecnológicos, para su uso empresarial.</a:t>
            </a:r>
          </a:p>
          <a:p>
            <a:endParaRPr lang="es-ES" dirty="0"/>
          </a:p>
        </p:txBody>
      </p:sp>
      <p:sp>
        <p:nvSpPr>
          <p:cNvPr id="4" name="3 Marcador de número de diapositiva"/>
          <p:cNvSpPr>
            <a:spLocks noGrp="1"/>
          </p:cNvSpPr>
          <p:nvPr>
            <p:ph type="sldNum" sz="quarter" idx="10"/>
          </p:nvPr>
        </p:nvSpPr>
        <p:spPr/>
        <p:txBody>
          <a:bodyPr/>
          <a:lstStyle/>
          <a:p>
            <a:fld id="{E8896A85-BAD3-409B-B3C1-3E6DF62C3C91}" type="slidenum">
              <a:rPr lang="es-ES" smtClean="0"/>
              <a:pPr/>
              <a:t>4</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En las primeras versiones se utilizaba el  paquete </a:t>
            </a:r>
            <a:r>
              <a:rPr lang="es-ES" sz="1200" dirty="0" err="1" smtClean="0"/>
              <a:t>chan_bluetooth</a:t>
            </a:r>
            <a:r>
              <a:rPr lang="es-ES" sz="1200" dirty="0" smtClean="0"/>
              <a:t> de </a:t>
            </a:r>
            <a:r>
              <a:rPr lang="es-ES" sz="1200" dirty="0" err="1" smtClean="0"/>
              <a:t>Theo</a:t>
            </a:r>
            <a:r>
              <a:rPr lang="es-ES" sz="1200" dirty="0" smtClean="0"/>
              <a:t> </a:t>
            </a:r>
            <a:r>
              <a:rPr lang="es-ES" sz="1200" dirty="0" err="1" smtClean="0"/>
              <a:t>Zourzouvillys</a:t>
            </a:r>
            <a:r>
              <a:rPr lang="es-ES" sz="1200" dirty="0" smtClean="0"/>
              <a:t> la cual estaba en cierto sentido desactualizada, durante algunos meses atrás en el </a:t>
            </a:r>
            <a:r>
              <a:rPr lang="es-ES" sz="1200" dirty="0" err="1" smtClean="0"/>
              <a:t>trunk</a:t>
            </a:r>
            <a:r>
              <a:rPr lang="es-ES" sz="1200" dirty="0" smtClean="0"/>
              <a:t> de Asterisk se comenzó con el desarrollo del software </a:t>
            </a:r>
            <a:r>
              <a:rPr lang="es-ES" sz="1200" dirty="0" err="1" smtClean="0"/>
              <a:t>chan_cellphone</a:t>
            </a:r>
            <a:r>
              <a:rPr lang="es-ES" sz="1200" dirty="0" smtClean="0"/>
              <a:t> el cual derivo en la versión que actualmente se conoce como </a:t>
            </a:r>
            <a:r>
              <a:rPr lang="es-ES" sz="1200" dirty="0" err="1" smtClean="0"/>
              <a:t>chan_mobile</a:t>
            </a:r>
            <a:r>
              <a:rPr lang="es-ES" sz="1200" dirty="0" smtClean="0"/>
              <a:t> y que esta disponible vía SVN y en la versión 1.6.x de Asterisk.</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E8896A85-BAD3-409B-B3C1-3E6DF62C3C91}" type="slidenum">
              <a:rPr lang="es-ES" smtClean="0"/>
              <a:pPr/>
              <a:t>12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lvl="0"/>
            <a:endParaRPr lang="es-ES" dirty="0" smtClean="0"/>
          </a:p>
          <a:p>
            <a:pPr lvl="0"/>
            <a:r>
              <a:rPr lang="es-ES_tradnl" dirty="0" smtClean="0"/>
              <a:t>Toda la gama de opciones que brinda el software libre nos libra de las limitaciones del software privativo, en el cual solo estamos destinados a ser meros espectadores. Esto nos ayuda a encontrar cualquier tipo de solución de igual manera que si pagáramos por algún sistema, pero con la libertar de mejorar los resultados en nuestro requerimiento y a mucho menor costo.</a:t>
            </a:r>
            <a:endParaRPr lang="es-ES" dirty="0" smtClean="0"/>
          </a:p>
          <a:p>
            <a:pPr lvl="0"/>
            <a:r>
              <a:rPr lang="es-ES_tradnl" dirty="0" smtClean="0"/>
              <a:t>Con la ley de portabilidad numérica, los números por sí solos no indicarían a que operadora pertenecen (Ver ANEXO A), por lo que nuestro plan de marcado dejará de funcionar y las llamadas podrían salir por la operadora que no corresponde.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E8896A85-BAD3-409B-B3C1-3E6DF62C3C91}" type="slidenum">
              <a:rPr lang="es-ES" smtClean="0"/>
              <a:pPr/>
              <a:t>21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DC5E689-9D4B-4C7E-94E5-0408203A9943}" type="datetimeFigureOut">
              <a:rPr lang="es-ES" smtClean="0"/>
              <a:pPr/>
              <a:t>26/10/2009</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6C1024F7-5E96-47C7-AFEF-EED490C74ED3}"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C5E689-9D4B-4C7E-94E5-0408203A9943}" type="datetimeFigureOut">
              <a:rPr lang="es-ES" smtClean="0"/>
              <a:pPr/>
              <a:t>26/10/2009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1024F7-5E96-47C7-AFEF-EED490C74ED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3"/>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3"/>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C5E689-9D4B-4C7E-94E5-0408203A9943}" type="datetimeFigureOut">
              <a:rPr lang="es-ES" smtClean="0"/>
              <a:pPr/>
              <a:t>26/10/2009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1024F7-5E96-47C7-AFEF-EED490C74ED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C5E689-9D4B-4C7E-94E5-0408203A9943}" type="datetimeFigureOut">
              <a:rPr lang="es-ES" smtClean="0"/>
              <a:pPr/>
              <a:t>26/10/2009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1024F7-5E96-47C7-AFEF-EED490C74ED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DC5E689-9D4B-4C7E-94E5-0408203A9943}" type="datetimeFigureOut">
              <a:rPr lang="es-ES" smtClean="0"/>
              <a:pPr/>
              <a:t>26/10/2009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1024F7-5E96-47C7-AFEF-EED490C74ED3}"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DC5E689-9D4B-4C7E-94E5-0408203A9943}" type="datetimeFigureOut">
              <a:rPr lang="es-ES" smtClean="0"/>
              <a:pPr/>
              <a:t>26/10/2009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C1024F7-5E96-47C7-AFEF-EED490C74ED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DC5E689-9D4B-4C7E-94E5-0408203A9943}" type="datetimeFigureOut">
              <a:rPr lang="es-ES" smtClean="0"/>
              <a:pPr/>
              <a:t>26/10/2009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C1024F7-5E96-47C7-AFEF-EED490C74ED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DC5E689-9D4B-4C7E-94E5-0408203A9943}" type="datetimeFigureOut">
              <a:rPr lang="es-ES" smtClean="0"/>
              <a:pPr/>
              <a:t>26/10/2009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C1024F7-5E96-47C7-AFEF-EED490C74ED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C5E689-9D4B-4C7E-94E5-0408203A9943}" type="datetimeFigureOut">
              <a:rPr lang="es-ES" smtClean="0"/>
              <a:pPr/>
              <a:t>26/10/2009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C1024F7-5E96-47C7-AFEF-EED490C74ED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DC5E689-9D4B-4C7E-94E5-0408203A9943}" type="datetimeFigureOut">
              <a:rPr lang="es-ES" smtClean="0"/>
              <a:pPr/>
              <a:t>26/10/2009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C1024F7-5E96-47C7-AFEF-EED490C74ED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DC5E689-9D4B-4C7E-94E5-0408203A9943}" type="datetimeFigureOut">
              <a:rPr lang="es-ES" smtClean="0"/>
              <a:pPr/>
              <a:t>26/10/2009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2"/>
            <a:ext cx="609600" cy="365125"/>
          </a:xfrm>
        </p:spPr>
        <p:txBody>
          <a:bodyPr/>
          <a:lstStyle/>
          <a:p>
            <a:fld id="{6C1024F7-5E96-47C7-AFEF-EED490C74ED3}"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2"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2"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DC5E689-9D4B-4C7E-94E5-0408203A9943}" type="datetimeFigureOut">
              <a:rPr lang="es-ES" smtClean="0"/>
              <a:pPr/>
              <a:t>26/10/2009</a:t>
            </a:fld>
            <a:endParaRPr lang="es-ES"/>
          </a:p>
        </p:txBody>
      </p:sp>
      <p:sp>
        <p:nvSpPr>
          <p:cNvPr id="22" name="21 Marcador de pie de página"/>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1024F7-5E96-47C7-AFEF-EED490C74ED3}"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Extensions.pptx" TargetMode="External"/><Relationship Id="rId2" Type="http://schemas.openxmlformats.org/officeDocument/2006/relationships/hyperlink" Target="Esquema%20de%20Colas.ppt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Final3.av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14283" y="1371600"/>
            <a:ext cx="8643999" cy="1828800"/>
          </a:xfrm>
        </p:spPr>
        <p:txBody>
          <a:bodyPr>
            <a:normAutofit fontScale="90000"/>
          </a:bodyPr>
          <a:lstStyle/>
          <a:p>
            <a:pPr algn="ctr"/>
            <a:r>
              <a:rPr lang="es-ES_tradnl" dirty="0" smtClean="0">
                <a:solidFill>
                  <a:schemeClr val="accent3">
                    <a:lumMod val="40000"/>
                    <a:lumOff val="60000"/>
                  </a:schemeClr>
                </a:solidFill>
              </a:rPr>
              <a:t>Instalación y Configuración del Chan Mobile en Asterisk y su Conexión</a:t>
            </a:r>
            <a:r>
              <a:rPr lang="en-US" dirty="0" smtClean="0">
                <a:solidFill>
                  <a:schemeClr val="accent3">
                    <a:lumMod val="40000"/>
                    <a:lumOff val="60000"/>
                  </a:schemeClr>
                </a:solidFill>
              </a:rPr>
              <a:t> a la Red GSM</a:t>
            </a:r>
            <a:endParaRPr lang="es-ES" dirty="0">
              <a:solidFill>
                <a:schemeClr val="accent3">
                  <a:lumMod val="40000"/>
                  <a:lumOff val="60000"/>
                </a:schemeClr>
              </a:solidFill>
            </a:endParaRPr>
          </a:p>
        </p:txBody>
      </p:sp>
      <p:sp>
        <p:nvSpPr>
          <p:cNvPr id="5" name="4 Subtítulo"/>
          <p:cNvSpPr>
            <a:spLocks noGrp="1"/>
          </p:cNvSpPr>
          <p:nvPr>
            <p:ph type="subTitle" idx="1"/>
          </p:nvPr>
        </p:nvSpPr>
        <p:spPr>
          <a:xfrm>
            <a:off x="533400" y="3228537"/>
            <a:ext cx="7854696" cy="2557918"/>
          </a:xfrm>
        </p:spPr>
        <p:txBody>
          <a:bodyPr>
            <a:normAutofit/>
          </a:bodyPr>
          <a:lstStyle/>
          <a:p>
            <a:endParaRPr lang="en-US" dirty="0" smtClean="0"/>
          </a:p>
          <a:p>
            <a:endParaRPr lang="en-US" dirty="0" smtClean="0"/>
          </a:p>
          <a:p>
            <a:r>
              <a:rPr lang="en-US" dirty="0" smtClean="0"/>
              <a:t>Wendy Andrade I.</a:t>
            </a:r>
          </a:p>
          <a:p>
            <a:r>
              <a:rPr lang="en-US" dirty="0" smtClean="0"/>
              <a:t>Jason </a:t>
            </a:r>
            <a:r>
              <a:rPr lang="en-US" dirty="0" err="1" smtClean="0"/>
              <a:t>Jij</a:t>
            </a:r>
            <a:r>
              <a:rPr lang="es-ES_tradnl" dirty="0" smtClean="0"/>
              <a:t>ó</a:t>
            </a:r>
            <a:r>
              <a:rPr lang="en-US" dirty="0" smtClean="0"/>
              <a:t>n A.</a:t>
            </a:r>
          </a:p>
          <a:p>
            <a:r>
              <a:rPr lang="es-ES_tradnl" dirty="0" err="1" smtClean="0"/>
              <a:t>Fredy</a:t>
            </a:r>
            <a:r>
              <a:rPr lang="es-ES_tradnl" dirty="0" smtClean="0"/>
              <a:t> </a:t>
            </a:r>
            <a:r>
              <a:rPr lang="es-ES_tradnl" dirty="0" err="1" smtClean="0"/>
              <a:t>Buenaño</a:t>
            </a:r>
            <a:r>
              <a:rPr lang="es-ES_tradnl" dirty="0" smtClean="0"/>
              <a:t> V.</a:t>
            </a:r>
            <a:endParaRPr lang="es-E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Hardware</a:t>
            </a:r>
            <a:endParaRPr lang="es-ES" dirty="0"/>
          </a:p>
        </p:txBody>
      </p:sp>
      <p:sp>
        <p:nvSpPr>
          <p:cNvPr id="3" name="2 Marcador de contenido"/>
          <p:cNvSpPr>
            <a:spLocks noGrp="1"/>
          </p:cNvSpPr>
          <p:nvPr>
            <p:ph idx="1"/>
          </p:nvPr>
        </p:nvSpPr>
        <p:spPr/>
        <p:txBody>
          <a:bodyPr>
            <a:normAutofit fontScale="85000" lnSpcReduction="10000"/>
          </a:bodyPr>
          <a:lstStyle/>
          <a:p>
            <a:r>
              <a:rPr lang="en-US" dirty="0" smtClean="0"/>
              <a:t>Gateway</a:t>
            </a:r>
          </a:p>
          <a:p>
            <a:pPr marL="717550" indent="6350" algn="just">
              <a:buFont typeface="Wingdings 2"/>
              <a:buNone/>
            </a:pPr>
            <a:r>
              <a:rPr lang="es-ES" dirty="0" smtClean="0"/>
              <a:t>Teléfonos celulares con capacidad </a:t>
            </a:r>
            <a:r>
              <a:rPr lang="es-ES" dirty="0" err="1" smtClean="0"/>
              <a:t>bluetooth</a:t>
            </a:r>
            <a:r>
              <a:rPr lang="es-ES" dirty="0" smtClean="0"/>
              <a:t> compatibles con la librería chan Mobile.</a:t>
            </a:r>
          </a:p>
          <a:p>
            <a:pPr marL="260350" indent="6350">
              <a:buFont typeface="Wingdings 2"/>
              <a:buNone/>
            </a:pPr>
            <a:endParaRPr lang="es-ES" dirty="0" smtClean="0"/>
          </a:p>
          <a:p>
            <a:pPr marL="260350" indent="6350">
              <a:buFont typeface="Wingdings 2"/>
              <a:buNone/>
            </a:pPr>
            <a:r>
              <a:rPr lang="es-ES" dirty="0" smtClean="0"/>
              <a:t>Características</a:t>
            </a:r>
          </a:p>
          <a:p>
            <a:pPr marL="260350" indent="6350">
              <a:buFont typeface="Wingdings 2"/>
              <a:buNone/>
            </a:pPr>
            <a:endParaRPr lang="en-US" dirty="0" smtClean="0"/>
          </a:p>
          <a:p>
            <a:pPr marL="260350" indent="6350">
              <a:buFont typeface="Wingdings 2"/>
              <a:buNone/>
            </a:pPr>
            <a:endParaRPr lang="en-US" dirty="0" smtClean="0"/>
          </a:p>
          <a:p>
            <a:pPr marL="260350" indent="6350">
              <a:buFont typeface="Wingdings 2"/>
              <a:buNone/>
            </a:pPr>
            <a:endParaRPr lang="es-ES" dirty="0" smtClean="0"/>
          </a:p>
          <a:p>
            <a:endParaRPr lang="en-US" dirty="0" smtClean="0"/>
          </a:p>
          <a:p>
            <a:endParaRPr lang="en-US" dirty="0" smtClean="0"/>
          </a:p>
          <a:p>
            <a:r>
              <a:rPr lang="en-US" dirty="0" err="1" smtClean="0"/>
              <a:t>Telefonos</a:t>
            </a:r>
            <a:r>
              <a:rPr lang="en-US" dirty="0" smtClean="0"/>
              <a:t> IP</a:t>
            </a:r>
            <a:endParaRPr lang="es-ES" dirty="0" smtClean="0"/>
          </a:p>
          <a:p>
            <a:pPr marL="717550" indent="6350" algn="just">
              <a:buFont typeface="Wingdings 2"/>
              <a:buNone/>
            </a:pPr>
            <a:r>
              <a:rPr lang="es-ES" dirty="0" smtClean="0"/>
              <a:t>Las extensiones se simularán con teléfonos IP y/o </a:t>
            </a:r>
            <a:r>
              <a:rPr lang="es-ES" dirty="0" err="1" smtClean="0"/>
              <a:t>softphones</a:t>
            </a:r>
            <a:r>
              <a:rPr lang="es-ES" dirty="0" smtClean="0"/>
              <a:t>.</a:t>
            </a:r>
          </a:p>
          <a:p>
            <a:endParaRPr lang="es-ES" dirty="0"/>
          </a:p>
        </p:txBody>
      </p:sp>
      <p:graphicFrame>
        <p:nvGraphicFramePr>
          <p:cNvPr id="4" name="3 Tabla"/>
          <p:cNvGraphicFramePr>
            <a:graphicFrameLocks noGrp="1"/>
          </p:cNvGraphicFramePr>
          <p:nvPr/>
        </p:nvGraphicFramePr>
        <p:xfrm>
          <a:off x="857225" y="4000506"/>
          <a:ext cx="4321810" cy="1334817"/>
        </p:xfrm>
        <a:graphic>
          <a:graphicData uri="http://schemas.openxmlformats.org/drawingml/2006/table">
            <a:tbl>
              <a:tblPr>
                <a:tableStyleId>{8A107856-5554-42FB-B03E-39F5DBC370BA}</a:tableStyleId>
              </a:tblPr>
              <a:tblGrid>
                <a:gridCol w="2070100"/>
                <a:gridCol w="1125855"/>
                <a:gridCol w="1125855"/>
              </a:tblGrid>
              <a:tr h="196968">
                <a:tc>
                  <a:txBody>
                    <a:bodyPr/>
                    <a:lstStyle/>
                    <a:p>
                      <a:pPr algn="just">
                        <a:lnSpc>
                          <a:spcPct val="200000"/>
                        </a:lnSpc>
                        <a:spcAft>
                          <a:spcPts val="0"/>
                        </a:spcAft>
                      </a:pPr>
                      <a:r>
                        <a:rPr lang="es-ES_tradnl" sz="1200" b="1" dirty="0">
                          <a:effectLst>
                            <a:outerShdw blurRad="38100" dist="38100" dir="2700000" algn="tl">
                              <a:srgbClr val="000000">
                                <a:alpha val="43137"/>
                              </a:srgbClr>
                            </a:outerShdw>
                          </a:effectLst>
                        </a:rPr>
                        <a:t>Gateway</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lnSpc>
                          <a:spcPct val="200000"/>
                        </a:lnSpc>
                        <a:spcAft>
                          <a:spcPts val="0"/>
                        </a:spcAft>
                      </a:pPr>
                      <a:r>
                        <a:rPr lang="es-ES_tradnl" sz="1200" b="1" dirty="0">
                          <a:effectLst>
                            <a:outerShdw blurRad="38100" dist="38100" dir="2700000" algn="tl">
                              <a:srgbClr val="000000">
                                <a:alpha val="43137"/>
                              </a:srgbClr>
                            </a:outerShdw>
                          </a:effectLst>
                        </a:rPr>
                        <a:t>Marca</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lnSpc>
                          <a:spcPct val="200000"/>
                        </a:lnSpc>
                        <a:spcAft>
                          <a:spcPts val="0"/>
                        </a:spcAft>
                      </a:pPr>
                      <a:r>
                        <a:rPr lang="es-ES_tradnl" sz="1200" b="1" dirty="0">
                          <a:effectLst>
                            <a:outerShdw blurRad="38100" dist="38100" dir="2700000" algn="tl">
                              <a:srgbClr val="000000">
                                <a:alpha val="43137"/>
                              </a:srgbClr>
                            </a:outerShdw>
                          </a:effectLst>
                        </a:rPr>
                        <a:t>Modelo</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tc>
              </a:tr>
              <a:tr h="168894">
                <a:tc>
                  <a:txBody>
                    <a:bodyPr/>
                    <a:lstStyle/>
                    <a:p>
                      <a:pPr algn="just">
                        <a:lnSpc>
                          <a:spcPct val="200000"/>
                        </a:lnSpc>
                        <a:spcAft>
                          <a:spcPts val="0"/>
                        </a:spcAft>
                      </a:pPr>
                      <a:r>
                        <a:rPr lang="es-ES_tradnl" sz="1200"/>
                        <a:t>Gateway 1 : Porta </a:t>
                      </a:r>
                      <a:endParaRPr lang="es-ES" sz="1200">
                        <a:latin typeface="Times New Roman"/>
                        <a:ea typeface="Times New Roman"/>
                      </a:endParaRPr>
                    </a:p>
                  </a:txBody>
                  <a:tcPr marL="68580" marR="68580" marT="0" marB="0"/>
                </a:tc>
                <a:tc>
                  <a:txBody>
                    <a:bodyPr/>
                    <a:lstStyle/>
                    <a:p>
                      <a:pPr algn="just">
                        <a:lnSpc>
                          <a:spcPct val="200000"/>
                        </a:lnSpc>
                        <a:spcAft>
                          <a:spcPts val="0"/>
                        </a:spcAft>
                      </a:pPr>
                      <a:r>
                        <a:rPr lang="es-ES_tradnl" sz="1200" dirty="0"/>
                        <a:t>Motorola</a:t>
                      </a:r>
                      <a:endParaRPr lang="es-ES" sz="1200" dirty="0">
                        <a:latin typeface="Times New Roman"/>
                        <a:ea typeface="Times New Roman"/>
                      </a:endParaRPr>
                    </a:p>
                  </a:txBody>
                  <a:tcPr marL="68580" marR="68580" marT="0" marB="0"/>
                </a:tc>
                <a:tc>
                  <a:txBody>
                    <a:bodyPr/>
                    <a:lstStyle/>
                    <a:p>
                      <a:pPr algn="just">
                        <a:lnSpc>
                          <a:spcPct val="200000"/>
                        </a:lnSpc>
                        <a:spcAft>
                          <a:spcPts val="0"/>
                        </a:spcAft>
                      </a:pPr>
                      <a:r>
                        <a:rPr lang="es-ES_tradnl" sz="1200" dirty="0"/>
                        <a:t>V3</a:t>
                      </a:r>
                      <a:endParaRPr lang="es-ES" sz="1200" dirty="0">
                        <a:latin typeface="Times New Roman"/>
                        <a:ea typeface="Times New Roman"/>
                      </a:endParaRPr>
                    </a:p>
                  </a:txBody>
                  <a:tcPr marL="68580" marR="68580" marT="0" marB="0"/>
                </a:tc>
              </a:tr>
              <a:tr h="168894">
                <a:tc>
                  <a:txBody>
                    <a:bodyPr/>
                    <a:lstStyle/>
                    <a:p>
                      <a:pPr algn="just">
                        <a:lnSpc>
                          <a:spcPct val="200000"/>
                        </a:lnSpc>
                        <a:spcAft>
                          <a:spcPts val="0"/>
                        </a:spcAft>
                      </a:pPr>
                      <a:r>
                        <a:rPr lang="es-ES_tradnl" sz="1200"/>
                        <a:t>Gateway 2 : Movistar</a:t>
                      </a:r>
                      <a:endParaRPr lang="es-ES" sz="1200">
                        <a:latin typeface="Times New Roman"/>
                        <a:ea typeface="Times New Roman"/>
                      </a:endParaRPr>
                    </a:p>
                  </a:txBody>
                  <a:tcPr marL="68580" marR="68580" marT="0" marB="0"/>
                </a:tc>
                <a:tc>
                  <a:txBody>
                    <a:bodyPr/>
                    <a:lstStyle/>
                    <a:p>
                      <a:pPr algn="just">
                        <a:lnSpc>
                          <a:spcPct val="200000"/>
                        </a:lnSpc>
                        <a:spcAft>
                          <a:spcPts val="0"/>
                        </a:spcAft>
                      </a:pPr>
                      <a:r>
                        <a:rPr lang="es-ES_tradnl" sz="1200"/>
                        <a:t>Nokia</a:t>
                      </a:r>
                      <a:endParaRPr lang="es-ES" sz="1200">
                        <a:latin typeface="Times New Roman"/>
                        <a:ea typeface="Times New Roman"/>
                      </a:endParaRPr>
                    </a:p>
                  </a:txBody>
                  <a:tcPr marL="68580" marR="68580" marT="0" marB="0"/>
                </a:tc>
                <a:tc>
                  <a:txBody>
                    <a:bodyPr/>
                    <a:lstStyle/>
                    <a:p>
                      <a:pPr algn="just">
                        <a:lnSpc>
                          <a:spcPct val="200000"/>
                        </a:lnSpc>
                        <a:spcAft>
                          <a:spcPts val="0"/>
                        </a:spcAft>
                      </a:pPr>
                      <a:r>
                        <a:rPr lang="es-ES_tradnl" sz="1200"/>
                        <a:t>6230</a:t>
                      </a:r>
                      <a:endParaRPr lang="es-ES" sz="1200">
                        <a:latin typeface="Times New Roman"/>
                        <a:ea typeface="Times New Roman"/>
                      </a:endParaRPr>
                    </a:p>
                  </a:txBody>
                  <a:tcPr marL="68580" marR="68580" marT="0" marB="0"/>
                </a:tc>
              </a:tr>
              <a:tr h="393936">
                <a:tc>
                  <a:txBody>
                    <a:bodyPr/>
                    <a:lstStyle/>
                    <a:p>
                      <a:pPr algn="just">
                        <a:lnSpc>
                          <a:spcPct val="200000"/>
                        </a:lnSpc>
                        <a:spcAft>
                          <a:spcPts val="0"/>
                        </a:spcAft>
                      </a:pPr>
                      <a:r>
                        <a:rPr lang="es-ES_tradnl" sz="1200" dirty="0"/>
                        <a:t>Gateway 3 : Alegro PCS</a:t>
                      </a:r>
                      <a:endParaRPr lang="es-ES" sz="1200" dirty="0">
                        <a:latin typeface="Times New Roman"/>
                        <a:ea typeface="Times New Roman"/>
                      </a:endParaRPr>
                    </a:p>
                  </a:txBody>
                  <a:tcPr marL="68580" marR="68580" marT="0" marB="0"/>
                </a:tc>
                <a:tc>
                  <a:txBody>
                    <a:bodyPr/>
                    <a:lstStyle/>
                    <a:p>
                      <a:pPr algn="just">
                        <a:lnSpc>
                          <a:spcPct val="200000"/>
                        </a:lnSpc>
                        <a:spcAft>
                          <a:spcPts val="0"/>
                        </a:spcAft>
                      </a:pPr>
                      <a:r>
                        <a:rPr lang="es-ES_tradnl" sz="1200"/>
                        <a:t>Nokia</a:t>
                      </a:r>
                      <a:endParaRPr lang="es-ES" sz="1200">
                        <a:latin typeface="Times New Roman"/>
                        <a:ea typeface="Times New Roman"/>
                      </a:endParaRPr>
                    </a:p>
                  </a:txBody>
                  <a:tcPr marL="68580" marR="68580" marT="0" marB="0"/>
                </a:tc>
                <a:tc>
                  <a:txBody>
                    <a:bodyPr/>
                    <a:lstStyle/>
                    <a:p>
                      <a:pPr algn="just">
                        <a:lnSpc>
                          <a:spcPct val="200000"/>
                        </a:lnSpc>
                        <a:spcAft>
                          <a:spcPts val="0"/>
                        </a:spcAft>
                      </a:pPr>
                      <a:r>
                        <a:rPr lang="es-ES_tradnl" sz="1200" dirty="0"/>
                        <a:t>3120 </a:t>
                      </a:r>
                      <a:r>
                        <a:rPr lang="es-ES_tradnl" sz="1200" dirty="0" err="1"/>
                        <a:t>classic</a:t>
                      </a:r>
                      <a:endParaRPr lang="es-ES" sz="1200" dirty="0">
                        <a:latin typeface="Times New Roman"/>
                        <a:ea typeface="Times New Roman"/>
                      </a:endParaRPr>
                    </a:p>
                  </a:txBody>
                  <a:tcPr marL="68580" marR="68580" marT="0" marB="0"/>
                </a:tc>
              </a:tr>
            </a:tbl>
          </a:graphicData>
        </a:graphic>
      </p:graphicFrame>
      <p:pic>
        <p:nvPicPr>
          <p:cNvPr id="63491" name="Picture 3"/>
          <p:cNvPicPr>
            <a:picLocks noChangeAspect="1" noChangeArrowheads="1"/>
          </p:cNvPicPr>
          <p:nvPr/>
        </p:nvPicPr>
        <p:blipFill>
          <a:blip r:embed="rId2"/>
          <a:srcRect/>
          <a:stretch>
            <a:fillRect/>
          </a:stretch>
        </p:blipFill>
        <p:spPr bwMode="auto">
          <a:xfrm>
            <a:off x="5572134" y="3714754"/>
            <a:ext cx="519113" cy="160496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3493" name="Picture 5"/>
          <p:cNvPicPr>
            <a:picLocks noChangeAspect="1" noChangeArrowheads="1"/>
          </p:cNvPicPr>
          <p:nvPr/>
        </p:nvPicPr>
        <p:blipFill>
          <a:blip r:embed="rId3"/>
          <a:srcRect/>
          <a:stretch>
            <a:fillRect/>
          </a:stretch>
        </p:blipFill>
        <p:spPr bwMode="auto">
          <a:xfrm>
            <a:off x="6286512" y="4071942"/>
            <a:ext cx="542925" cy="12319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3495" name="Picture 7"/>
          <p:cNvPicPr>
            <a:picLocks noChangeAspect="1" noChangeArrowheads="1"/>
          </p:cNvPicPr>
          <p:nvPr/>
        </p:nvPicPr>
        <p:blipFill>
          <a:blip r:embed="rId4"/>
          <a:srcRect/>
          <a:stretch>
            <a:fillRect/>
          </a:stretch>
        </p:blipFill>
        <p:spPr bwMode="auto">
          <a:xfrm>
            <a:off x="6929456" y="4071944"/>
            <a:ext cx="665163" cy="129381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Software</a:t>
            </a:r>
            <a:endParaRPr lang="es-ES" dirty="0"/>
          </a:p>
        </p:txBody>
      </p:sp>
      <p:sp>
        <p:nvSpPr>
          <p:cNvPr id="3" name="2 Marcador de contenido"/>
          <p:cNvSpPr>
            <a:spLocks noGrp="1"/>
          </p:cNvSpPr>
          <p:nvPr>
            <p:ph idx="1"/>
          </p:nvPr>
        </p:nvSpPr>
        <p:spPr/>
        <p:txBody>
          <a:bodyPr>
            <a:normAutofit fontScale="85000" lnSpcReduction="20000"/>
          </a:bodyPr>
          <a:lstStyle/>
          <a:p>
            <a:r>
              <a:rPr lang="en-US" dirty="0" smtClean="0"/>
              <a:t>Asterisk</a:t>
            </a:r>
          </a:p>
          <a:p>
            <a:endParaRPr lang="en-US" dirty="0" smtClean="0"/>
          </a:p>
          <a:p>
            <a:endParaRPr lang="en-US" dirty="0" smtClean="0"/>
          </a:p>
          <a:p>
            <a:endParaRPr lang="en-US" dirty="0" smtClean="0"/>
          </a:p>
          <a:p>
            <a:endParaRPr lang="en-US" dirty="0" smtClean="0"/>
          </a:p>
          <a:p>
            <a:r>
              <a:rPr lang="en-US" dirty="0" err="1" smtClean="0"/>
              <a:t>BlueZ</a:t>
            </a:r>
            <a:endParaRPr lang="en-US" dirty="0" smtClean="0"/>
          </a:p>
          <a:p>
            <a:pPr marL="541338" indent="0" algn="just">
              <a:buNone/>
            </a:pPr>
            <a:r>
              <a:rPr lang="es-ES_tradnl" dirty="0" err="1" smtClean="0"/>
              <a:t>Bluez</a:t>
            </a:r>
            <a:r>
              <a:rPr lang="es-ES_tradnl" dirty="0" smtClean="0"/>
              <a:t> proporciona soporte para el núcleo Bluetooth y los protocolos de capas. Es flexible, eficiente y utiliza una aplicación modular.</a:t>
            </a:r>
          </a:p>
          <a:p>
            <a:pPr marL="541338" indent="0" algn="just">
              <a:buNone/>
            </a:pPr>
            <a:endParaRPr lang="es-ES_tradnl" dirty="0" smtClean="0"/>
          </a:p>
          <a:p>
            <a:pPr marL="1437323" lvl="1" indent="0">
              <a:tabLst>
                <a:tab pos="1071563" algn="l"/>
              </a:tabLst>
            </a:pPr>
            <a:r>
              <a:rPr lang="es-ES_tradnl" dirty="0" smtClean="0"/>
              <a:t>Librerías necesarias: </a:t>
            </a:r>
            <a:endParaRPr lang="es-ES" dirty="0" smtClean="0"/>
          </a:p>
          <a:p>
            <a:pPr marL="2154238" lvl="2" indent="-180975">
              <a:tabLst>
                <a:tab pos="1071563" algn="l"/>
                <a:tab pos="2154238" algn="l"/>
              </a:tabLst>
            </a:pPr>
            <a:r>
              <a:rPr lang="es-ES_tradnl" dirty="0" err="1" smtClean="0"/>
              <a:t>bluez-utils</a:t>
            </a:r>
            <a:r>
              <a:rPr lang="es-ES_tradnl" dirty="0" smtClean="0"/>
              <a:t> </a:t>
            </a:r>
            <a:endParaRPr lang="es-ES" dirty="0" smtClean="0"/>
          </a:p>
          <a:p>
            <a:pPr marL="2154238" lvl="2" indent="-180975">
              <a:tabLst>
                <a:tab pos="1071563" algn="l"/>
                <a:tab pos="2154238" algn="l"/>
              </a:tabLst>
            </a:pPr>
            <a:r>
              <a:rPr lang="es-ES_tradnl" dirty="0" err="1" smtClean="0"/>
              <a:t>bluez-libs</a:t>
            </a:r>
            <a:r>
              <a:rPr lang="es-ES_tradnl" dirty="0" smtClean="0"/>
              <a:t> </a:t>
            </a:r>
            <a:endParaRPr lang="es-ES" dirty="0" smtClean="0"/>
          </a:p>
          <a:p>
            <a:pPr marL="2154238" lvl="2" indent="-180975">
              <a:tabLst>
                <a:tab pos="1071563" algn="l"/>
                <a:tab pos="2154238" algn="l"/>
              </a:tabLst>
            </a:pPr>
            <a:r>
              <a:rPr lang="es-ES_tradnl" dirty="0" err="1" smtClean="0"/>
              <a:t>bluez-libs-devel</a:t>
            </a:r>
            <a:endParaRPr lang="es-ES" dirty="0" smtClean="0"/>
          </a:p>
          <a:p>
            <a:endParaRPr lang="en-US" dirty="0" smtClean="0"/>
          </a:p>
          <a:p>
            <a:endParaRPr lang="es-ES" dirty="0"/>
          </a:p>
        </p:txBody>
      </p:sp>
      <p:graphicFrame>
        <p:nvGraphicFramePr>
          <p:cNvPr id="4" name="3 Tabla"/>
          <p:cNvGraphicFramePr>
            <a:graphicFrameLocks noGrp="1"/>
          </p:cNvGraphicFramePr>
          <p:nvPr/>
        </p:nvGraphicFramePr>
        <p:xfrm>
          <a:off x="2000232" y="2500307"/>
          <a:ext cx="4286280" cy="644099"/>
        </p:xfrm>
        <a:graphic>
          <a:graphicData uri="http://schemas.openxmlformats.org/drawingml/2006/table">
            <a:tbl>
              <a:tblPr>
                <a:tableStyleId>{8A107856-5554-42FB-B03E-39F5DBC370BA}</a:tableStyleId>
              </a:tblPr>
              <a:tblGrid>
                <a:gridCol w="1955145"/>
                <a:gridCol w="2331135"/>
              </a:tblGrid>
              <a:tr h="169593">
                <a:tc>
                  <a:txBody>
                    <a:bodyPr/>
                    <a:lstStyle/>
                    <a:p>
                      <a:pPr marL="270510" algn="l">
                        <a:lnSpc>
                          <a:spcPct val="200000"/>
                        </a:lnSpc>
                        <a:spcAft>
                          <a:spcPts val="0"/>
                        </a:spcAft>
                      </a:pPr>
                      <a:r>
                        <a:rPr lang="es-ES_tradnl" sz="1200" b="1" dirty="0">
                          <a:effectLst>
                            <a:outerShdw blurRad="38100" dist="38100" dir="2700000" algn="tl">
                              <a:srgbClr val="000000">
                                <a:alpha val="43137"/>
                              </a:srgbClr>
                            </a:outerShdw>
                          </a:effectLst>
                        </a:rPr>
                        <a:t>Software IP PBX</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270510" algn="l">
                        <a:lnSpc>
                          <a:spcPct val="200000"/>
                        </a:lnSpc>
                        <a:spcAft>
                          <a:spcPts val="0"/>
                        </a:spcAft>
                        <a:tabLst>
                          <a:tab pos="1419225" algn="l"/>
                        </a:tabLst>
                      </a:pPr>
                      <a:r>
                        <a:rPr lang="es-ES_tradnl" sz="1200" dirty="0"/>
                        <a:t>Asterisk versión 1.6.0.10</a:t>
                      </a:r>
                      <a:endParaRPr lang="es-ES" sz="1200" dirty="0">
                        <a:latin typeface="Times New Roman"/>
                        <a:ea typeface="Times New Roman"/>
                      </a:endParaRPr>
                    </a:p>
                  </a:txBody>
                  <a:tcPr marL="68580" marR="68580" marT="0" marB="0"/>
                </a:tc>
              </a:tr>
              <a:tr h="330472">
                <a:tc>
                  <a:txBody>
                    <a:bodyPr/>
                    <a:lstStyle/>
                    <a:p>
                      <a:pPr marL="270510" algn="l">
                        <a:lnSpc>
                          <a:spcPct val="200000"/>
                        </a:lnSpc>
                        <a:spcAft>
                          <a:spcPts val="0"/>
                        </a:spcAft>
                      </a:pPr>
                      <a:r>
                        <a:rPr lang="es-ES_tradnl" sz="1200" b="1" dirty="0" err="1">
                          <a:effectLst>
                            <a:outerShdw blurRad="38100" dist="38100" dir="2700000" algn="tl">
                              <a:srgbClr val="000000">
                                <a:alpha val="43137"/>
                              </a:srgbClr>
                            </a:outerShdw>
                          </a:effectLst>
                        </a:rPr>
                        <a:t>Add-on</a:t>
                      </a:r>
                      <a:r>
                        <a:rPr lang="es-ES_tradnl" sz="1200" b="1" dirty="0">
                          <a:effectLst>
                            <a:outerShdw blurRad="38100" dist="38100" dir="2700000" algn="tl">
                              <a:srgbClr val="000000">
                                <a:alpha val="43137"/>
                              </a:srgbClr>
                            </a:outerShdw>
                          </a:effectLst>
                        </a:rPr>
                        <a:t> </a:t>
                      </a:r>
                      <a:r>
                        <a:rPr lang="es-ES_tradnl" sz="1200" b="1" dirty="0" err="1">
                          <a:effectLst>
                            <a:outerShdw blurRad="38100" dist="38100" dir="2700000" algn="tl">
                              <a:srgbClr val="000000">
                                <a:alpha val="43137"/>
                              </a:srgbClr>
                            </a:outerShdw>
                          </a:effectLst>
                        </a:rPr>
                        <a:t>Chan_mobile</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270510" algn="l">
                        <a:lnSpc>
                          <a:spcPct val="200000"/>
                        </a:lnSpc>
                        <a:spcAft>
                          <a:spcPts val="0"/>
                        </a:spcAft>
                      </a:pPr>
                      <a:r>
                        <a:rPr lang="es-ES_tradnl" sz="1200" dirty="0" err="1"/>
                        <a:t>Asterisk</a:t>
                      </a:r>
                      <a:r>
                        <a:rPr lang="es-ES_tradnl" sz="1200" dirty="0"/>
                        <a:t> </a:t>
                      </a:r>
                      <a:r>
                        <a:rPr lang="es-ES_tradnl" sz="1200" dirty="0" err="1"/>
                        <a:t>Addons</a:t>
                      </a:r>
                      <a:r>
                        <a:rPr lang="es-ES_tradnl" sz="1200" dirty="0"/>
                        <a:t>  1.6.0.3</a:t>
                      </a:r>
                      <a:endParaRPr lang="es-ES"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Software</a:t>
            </a:r>
            <a:endParaRPr lang="es-ES" dirty="0"/>
          </a:p>
        </p:txBody>
      </p:sp>
      <p:sp>
        <p:nvSpPr>
          <p:cNvPr id="3" name="2 Marcador de contenido"/>
          <p:cNvSpPr>
            <a:spLocks noGrp="1"/>
          </p:cNvSpPr>
          <p:nvPr>
            <p:ph idx="1"/>
          </p:nvPr>
        </p:nvSpPr>
        <p:spPr/>
        <p:txBody>
          <a:bodyPr>
            <a:normAutofit fontScale="92500" lnSpcReduction="20000"/>
          </a:bodyPr>
          <a:lstStyle/>
          <a:p>
            <a:r>
              <a:rPr lang="en-US" dirty="0" smtClean="0">
                <a:latin typeface="+mj-lt"/>
              </a:rPr>
              <a:t>Chan Mobile</a:t>
            </a:r>
          </a:p>
          <a:p>
            <a:pPr lvl="1"/>
            <a:r>
              <a:rPr lang="en-US" dirty="0" err="1" smtClean="0">
                <a:latin typeface="+mj-lt"/>
              </a:rPr>
              <a:t>Versiones</a:t>
            </a:r>
            <a:r>
              <a:rPr lang="en-US" dirty="0" smtClean="0">
                <a:latin typeface="+mj-lt"/>
              </a:rPr>
              <a:t>: </a:t>
            </a:r>
          </a:p>
          <a:p>
            <a:pPr marL="1088073" lvl="1" indent="0">
              <a:buNone/>
            </a:pPr>
            <a:r>
              <a:rPr lang="es-ES" sz="2200" dirty="0" err="1" smtClean="0">
                <a:latin typeface="+mj-lt"/>
              </a:rPr>
              <a:t>chan_bluetooth</a:t>
            </a:r>
            <a:r>
              <a:rPr lang="es-ES" sz="2200" dirty="0" smtClean="0">
                <a:latin typeface="+mj-lt"/>
              </a:rPr>
              <a:t> -&gt; </a:t>
            </a:r>
            <a:r>
              <a:rPr lang="es-ES" sz="2200" dirty="0" err="1" smtClean="0">
                <a:latin typeface="+mj-lt"/>
              </a:rPr>
              <a:t>chan_cellphone</a:t>
            </a:r>
            <a:r>
              <a:rPr lang="es-ES" sz="2200" dirty="0" smtClean="0">
                <a:latin typeface="+mj-lt"/>
              </a:rPr>
              <a:t> -&gt; </a:t>
            </a:r>
            <a:r>
              <a:rPr lang="es-ES" sz="2200" dirty="0" err="1" smtClean="0">
                <a:latin typeface="+mj-lt"/>
              </a:rPr>
              <a:t>chan_mobile</a:t>
            </a:r>
            <a:endParaRPr lang="es-ES" sz="2200" dirty="0" smtClean="0">
              <a:latin typeface="+mj-lt"/>
            </a:endParaRPr>
          </a:p>
          <a:p>
            <a:pPr marL="1071563" lvl="1" indent="0">
              <a:buNone/>
            </a:pPr>
            <a:r>
              <a:rPr lang="es-ES" sz="2200" dirty="0" smtClean="0">
                <a:latin typeface="+mj-lt"/>
              </a:rPr>
              <a:t>Disponible vía SVN y en la versión 1.6.x de Asterisk.</a:t>
            </a:r>
          </a:p>
          <a:p>
            <a:pPr marL="1071563" lvl="1" indent="0">
              <a:buNone/>
            </a:pPr>
            <a:endParaRPr lang="en-US" dirty="0" smtClean="0">
              <a:latin typeface="+mj-lt"/>
            </a:endParaRPr>
          </a:p>
          <a:p>
            <a:pPr algn="just">
              <a:buNone/>
            </a:pPr>
            <a:r>
              <a:rPr lang="es-ES" sz="2400" dirty="0" smtClean="0">
                <a:latin typeface="+mj-lt"/>
              </a:rPr>
              <a:t>	</a:t>
            </a:r>
            <a:r>
              <a:rPr lang="es-ES" sz="2200" dirty="0" err="1" smtClean="0">
                <a:latin typeface="+mj-lt"/>
              </a:rPr>
              <a:t>Chan_mobile</a:t>
            </a:r>
            <a:r>
              <a:rPr lang="es-ES" sz="2200" dirty="0" smtClean="0">
                <a:latin typeface="+mj-lt"/>
              </a:rPr>
              <a:t> es un driver de canal de Asterisk, que permite el uso de dispositivos </a:t>
            </a:r>
            <a:r>
              <a:rPr lang="es-ES" sz="2200" dirty="0" err="1" smtClean="0">
                <a:latin typeface="+mj-lt"/>
              </a:rPr>
              <a:t>bluetooth</a:t>
            </a:r>
            <a:r>
              <a:rPr lang="es-ES" sz="2200" dirty="0" smtClean="0">
                <a:latin typeface="+mj-lt"/>
              </a:rPr>
              <a:t> como canales FXS o FXO.</a:t>
            </a:r>
          </a:p>
          <a:p>
            <a:pPr algn="just">
              <a:buNone/>
            </a:pPr>
            <a:endParaRPr lang="es-ES" sz="2400" dirty="0" smtClean="0">
              <a:latin typeface="+mj-lt"/>
            </a:endParaRPr>
          </a:p>
          <a:p>
            <a:pPr lvl="1"/>
            <a:r>
              <a:rPr lang="es-ES" dirty="0" err="1" smtClean="0">
                <a:latin typeface="+mj-lt"/>
              </a:rPr>
              <a:t>Caracteristicas</a:t>
            </a:r>
            <a:r>
              <a:rPr lang="es-ES" dirty="0" smtClean="0">
                <a:latin typeface="+mj-lt"/>
              </a:rPr>
              <a:t>:  </a:t>
            </a:r>
            <a:endParaRPr lang="en-US" dirty="0" err="1" smtClean="0">
              <a:latin typeface="+mj-lt"/>
            </a:endParaRPr>
          </a:p>
          <a:p>
            <a:pPr algn="just">
              <a:buNone/>
            </a:pPr>
            <a:r>
              <a:rPr lang="en-US" sz="1800" b="1" dirty="0" smtClean="0">
                <a:latin typeface="+mj-lt"/>
              </a:rPr>
              <a:t>		</a:t>
            </a:r>
            <a:endParaRPr lang="en-US" sz="1800" dirty="0" smtClean="0">
              <a:latin typeface="+mj-lt"/>
            </a:endParaRPr>
          </a:p>
          <a:p>
            <a:pPr marL="1250950" lvl="4" indent="-179388"/>
            <a:r>
              <a:rPr lang="es-ES" sz="1900" dirty="0" smtClean="0">
                <a:latin typeface="+mj-lt"/>
              </a:rPr>
              <a:t>Soporta múltiples adaptadores Bluetooth </a:t>
            </a:r>
          </a:p>
          <a:p>
            <a:pPr marL="1250950" lvl="4" indent="-179388"/>
            <a:r>
              <a:rPr lang="es-ES" sz="1900" dirty="0" smtClean="0">
                <a:latin typeface="+mj-lt"/>
              </a:rPr>
              <a:t>Soporta múltiples dispositivos Bluetooth </a:t>
            </a:r>
          </a:p>
          <a:p>
            <a:pPr marL="1250950" lvl="4" indent="-179388"/>
            <a:r>
              <a:rPr lang="es-ES" sz="1900" dirty="0" smtClean="0">
                <a:latin typeface="+mj-lt"/>
              </a:rPr>
              <a:t>Usar teléfonos móviles y / o auriculares </a:t>
            </a:r>
          </a:p>
          <a:p>
            <a:pPr marL="1250950" lvl="4" indent="-179388"/>
            <a:r>
              <a:rPr lang="es-ES" sz="1900" dirty="0" smtClean="0">
                <a:latin typeface="+mj-lt"/>
              </a:rPr>
              <a:t>Enviar y recibir SMS </a:t>
            </a:r>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Configuración</a:t>
            </a:r>
            <a:r>
              <a:rPr lang="en-US" dirty="0" smtClean="0"/>
              <a:t> Asterisk</a:t>
            </a:r>
            <a:endParaRPr lang="es-ES" dirty="0"/>
          </a:p>
        </p:txBody>
      </p:sp>
      <p:sp>
        <p:nvSpPr>
          <p:cNvPr id="3" name="2 Marcador de contenido"/>
          <p:cNvSpPr>
            <a:spLocks noGrp="1"/>
          </p:cNvSpPr>
          <p:nvPr>
            <p:ph idx="1"/>
          </p:nvPr>
        </p:nvSpPr>
        <p:spPr>
          <a:xfrm>
            <a:off x="1285854" y="2571744"/>
            <a:ext cx="4257676" cy="2922280"/>
          </a:xfrm>
        </p:spPr>
        <p:txBody>
          <a:bodyPr>
            <a:normAutofit/>
          </a:bodyPr>
          <a:lstStyle/>
          <a:p>
            <a:pPr marL="444500" indent="-444500"/>
            <a:r>
              <a:rPr lang="es-ES" sz="3600" dirty="0" err="1" smtClean="0"/>
              <a:t>Sip.conf</a:t>
            </a:r>
            <a:endParaRPr lang="es-ES" sz="3600" dirty="0" smtClean="0"/>
          </a:p>
          <a:p>
            <a:pPr marL="444500" indent="-444500" algn="just"/>
            <a:r>
              <a:rPr lang="en-US" sz="3600" dirty="0" err="1" smtClean="0"/>
              <a:t>Mobile.conf</a:t>
            </a:r>
            <a:endParaRPr lang="en-US" sz="3600" dirty="0" smtClean="0"/>
          </a:p>
          <a:p>
            <a:pPr marL="444500" indent="-444500" algn="just"/>
            <a:r>
              <a:rPr lang="es-ES" sz="3600" dirty="0" err="1" smtClean="0"/>
              <a:t>Extensions.conf</a:t>
            </a:r>
            <a:endParaRPr lang="es-ES" sz="3600" dirty="0" smtClean="0"/>
          </a:p>
          <a:p>
            <a:endParaRPr lang="es-ES" dirty="0"/>
          </a:p>
        </p:txBody>
      </p:sp>
      <p:pic>
        <p:nvPicPr>
          <p:cNvPr id="71682" name="Picture 2"/>
          <p:cNvPicPr>
            <a:picLocks noChangeAspect="1" noChangeArrowheads="1"/>
          </p:cNvPicPr>
          <p:nvPr/>
        </p:nvPicPr>
        <p:blipFill>
          <a:blip r:embed="rId2"/>
          <a:srcRect/>
          <a:stretch>
            <a:fillRect/>
          </a:stretch>
        </p:blipFill>
        <p:spPr bwMode="auto">
          <a:xfrm>
            <a:off x="5286382" y="2643183"/>
            <a:ext cx="2809575" cy="1849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Sip.conf</a:t>
            </a:r>
            <a:endParaRPr lang="es-ES" dirty="0"/>
          </a:p>
        </p:txBody>
      </p:sp>
      <p:sp>
        <p:nvSpPr>
          <p:cNvPr id="3" name="2 Marcador de contenido"/>
          <p:cNvSpPr>
            <a:spLocks noGrp="1"/>
          </p:cNvSpPr>
          <p:nvPr>
            <p:ph idx="1"/>
          </p:nvPr>
        </p:nvSpPr>
        <p:spPr>
          <a:xfrm>
            <a:off x="457200" y="1935480"/>
            <a:ext cx="8229600" cy="4636792"/>
          </a:xfrm>
        </p:spPr>
        <p:txBody>
          <a:bodyPr>
            <a:normAutofit/>
          </a:bodyPr>
          <a:lstStyle/>
          <a:p>
            <a:pPr marL="0" indent="0" algn="just">
              <a:buNone/>
            </a:pPr>
            <a:r>
              <a:rPr lang="es-ES_tradnl" dirty="0" err="1" smtClean="0">
                <a:latin typeface="+mj-lt"/>
              </a:rPr>
              <a:t>Configuracion</a:t>
            </a:r>
            <a:r>
              <a:rPr lang="es-ES_tradnl" dirty="0" smtClean="0">
                <a:latin typeface="+mj-lt"/>
              </a:rPr>
              <a:t> de las extensiones que utilizaran el protocolo SIP.</a:t>
            </a:r>
          </a:p>
          <a:p>
            <a:pPr marL="0" indent="0" algn="just">
              <a:buNone/>
            </a:pPr>
            <a:r>
              <a:rPr lang="es-ES_tradnl" dirty="0" smtClean="0">
                <a:latin typeface="+mj-lt"/>
              </a:rPr>
              <a:t>	</a:t>
            </a:r>
            <a:r>
              <a:rPr lang="es-ES_tradnl" dirty="0" smtClean="0">
                <a:solidFill>
                  <a:schemeClr val="accent4">
                    <a:lumMod val="75000"/>
                  </a:schemeClr>
                </a:solidFill>
                <a:latin typeface="+mj-lt"/>
              </a:rPr>
              <a:t> </a:t>
            </a:r>
            <a:r>
              <a:rPr lang="es-ES_tradnl" dirty="0" smtClean="0">
                <a:solidFill>
                  <a:schemeClr val="accent4">
                    <a:lumMod val="75000"/>
                  </a:schemeClr>
                </a:solidFill>
                <a:effectLst>
                  <a:outerShdw blurRad="38100" dist="38100" dir="2700000" algn="tl">
                    <a:srgbClr val="000000">
                      <a:alpha val="43137"/>
                    </a:srgbClr>
                  </a:outerShdw>
                </a:effectLst>
                <a:latin typeface="+mj-lt"/>
              </a:rPr>
              <a:t>Normal		Privilegiada</a:t>
            </a:r>
            <a:endParaRPr lang="es-ES" dirty="0" smtClean="0">
              <a:solidFill>
                <a:schemeClr val="accent4">
                  <a:lumMod val="75000"/>
                </a:schemeClr>
              </a:solidFill>
              <a:effectLst>
                <a:outerShdw blurRad="38100" dist="38100" dir="2700000" algn="tl">
                  <a:srgbClr val="000000">
                    <a:alpha val="43137"/>
                  </a:srgbClr>
                </a:outerShdw>
              </a:effectLst>
              <a:latin typeface="+mj-lt"/>
            </a:endParaRPr>
          </a:p>
          <a:p>
            <a:endParaRPr lang="en-US" dirty="0" smtClean="0">
              <a:latin typeface="+mj-lt"/>
            </a:endParaRPr>
          </a:p>
          <a:p>
            <a:pPr lvl="8">
              <a:buNone/>
            </a:pPr>
            <a:r>
              <a:rPr lang="en-US" b="1" i="1" dirty="0" smtClean="0">
                <a:latin typeface="+mj-lt"/>
              </a:rPr>
              <a:t> </a:t>
            </a:r>
            <a:endParaRPr lang="es-ES" dirty="0">
              <a:latin typeface="+mj-lt"/>
            </a:endParaRPr>
          </a:p>
        </p:txBody>
      </p:sp>
      <p:sp>
        <p:nvSpPr>
          <p:cNvPr id="5" name="4 CuadroTexto"/>
          <p:cNvSpPr txBox="1"/>
          <p:nvPr/>
        </p:nvSpPr>
        <p:spPr>
          <a:xfrm>
            <a:off x="1428730" y="3500440"/>
            <a:ext cx="2143140" cy="2585323"/>
          </a:xfrm>
          <a:prstGeom prst="rect">
            <a:avLst/>
          </a:prstGeom>
          <a:noFill/>
        </p:spPr>
        <p:txBody>
          <a:bodyPr wrap="square" rtlCol="0">
            <a:spAutoFit/>
          </a:bodyPr>
          <a:lstStyle/>
          <a:p>
            <a:pPr marL="0" lvl="8" algn="just">
              <a:buNone/>
            </a:pPr>
            <a:r>
              <a:rPr lang="en-US" b="1" i="1" dirty="0" smtClean="0"/>
              <a:t>[1001] </a:t>
            </a:r>
          </a:p>
          <a:p>
            <a:pPr marL="0" lvl="8" algn="just">
              <a:buNone/>
            </a:pPr>
            <a:r>
              <a:rPr lang="en-US" b="1" i="1" dirty="0" smtClean="0"/>
              <a:t>type=friend</a:t>
            </a:r>
            <a:endParaRPr lang="es-ES" dirty="0" smtClean="0"/>
          </a:p>
          <a:p>
            <a:pPr marL="0" lvl="8" algn="just">
              <a:buNone/>
            </a:pPr>
            <a:r>
              <a:rPr lang="en-US" b="1" i="1" dirty="0" smtClean="0"/>
              <a:t>secret=1001</a:t>
            </a:r>
            <a:endParaRPr lang="es-ES" dirty="0" smtClean="0"/>
          </a:p>
          <a:p>
            <a:pPr marL="0" lvl="8" algn="just">
              <a:buNone/>
            </a:pPr>
            <a:r>
              <a:rPr lang="en-US" b="1" i="1" dirty="0" smtClean="0"/>
              <a:t>qualify=yes</a:t>
            </a:r>
            <a:endParaRPr lang="es-ES" dirty="0" smtClean="0"/>
          </a:p>
          <a:p>
            <a:pPr marL="0" lvl="8" algn="just">
              <a:buNone/>
            </a:pPr>
            <a:r>
              <a:rPr lang="en-US" b="1" i="1" dirty="0" smtClean="0"/>
              <a:t> </a:t>
            </a:r>
            <a:r>
              <a:rPr lang="en-US" b="1" i="1" dirty="0" err="1" smtClean="0"/>
              <a:t>nat</a:t>
            </a:r>
            <a:r>
              <a:rPr lang="en-US" b="1" i="1" dirty="0" smtClean="0"/>
              <a:t>=no</a:t>
            </a:r>
            <a:endParaRPr lang="es-ES" dirty="0" smtClean="0"/>
          </a:p>
          <a:p>
            <a:pPr marL="0" lvl="8" algn="just">
              <a:buNone/>
            </a:pPr>
            <a:r>
              <a:rPr lang="en-US" b="1" i="1" dirty="0" smtClean="0"/>
              <a:t>host=dynamic</a:t>
            </a:r>
            <a:endParaRPr lang="es-ES" dirty="0" smtClean="0"/>
          </a:p>
          <a:p>
            <a:pPr marL="0" lvl="8" algn="just">
              <a:buNone/>
            </a:pPr>
            <a:r>
              <a:rPr lang="en-US" b="1" i="1" dirty="0" err="1" smtClean="0"/>
              <a:t>canreinvite</a:t>
            </a:r>
            <a:r>
              <a:rPr lang="en-US" b="1" i="1" dirty="0" smtClean="0"/>
              <a:t>=no</a:t>
            </a:r>
            <a:endParaRPr lang="es-ES" dirty="0" smtClean="0"/>
          </a:p>
          <a:p>
            <a:pPr marL="0" lvl="8" algn="just">
              <a:buNone/>
            </a:pPr>
            <a:r>
              <a:rPr lang="en-US" b="1" i="1" dirty="0" smtClean="0"/>
              <a:t>context=internal</a:t>
            </a:r>
            <a:endParaRPr lang="es-ES" dirty="0" smtClean="0"/>
          </a:p>
          <a:p>
            <a:pPr algn="just"/>
            <a:endParaRPr lang="es-ES" dirty="0"/>
          </a:p>
        </p:txBody>
      </p:sp>
      <p:sp>
        <p:nvSpPr>
          <p:cNvPr id="6" name="5 CuadroTexto"/>
          <p:cNvSpPr txBox="1"/>
          <p:nvPr/>
        </p:nvSpPr>
        <p:spPr>
          <a:xfrm>
            <a:off x="4286250" y="3214686"/>
            <a:ext cx="2143140" cy="2862322"/>
          </a:xfrm>
          <a:prstGeom prst="rect">
            <a:avLst/>
          </a:prstGeom>
          <a:noFill/>
        </p:spPr>
        <p:txBody>
          <a:bodyPr wrap="square" rtlCol="0">
            <a:spAutoFit/>
          </a:bodyPr>
          <a:lstStyle/>
          <a:p>
            <a:pPr lvl="8">
              <a:buNone/>
            </a:pPr>
            <a:endParaRPr lang="es-ES" dirty="0" smtClean="0"/>
          </a:p>
          <a:p>
            <a:pPr marL="0" lvl="8">
              <a:buNone/>
            </a:pPr>
            <a:r>
              <a:rPr lang="en-US" b="1" i="1" dirty="0" smtClean="0"/>
              <a:t>[1901]</a:t>
            </a:r>
            <a:endParaRPr lang="es-ES" b="1" i="1" dirty="0" smtClean="0"/>
          </a:p>
          <a:p>
            <a:pPr marL="0" lvl="8">
              <a:buNone/>
            </a:pPr>
            <a:r>
              <a:rPr lang="en-US" b="1" i="1" dirty="0" smtClean="0"/>
              <a:t>type=friend</a:t>
            </a:r>
            <a:endParaRPr lang="es-ES" dirty="0" smtClean="0"/>
          </a:p>
          <a:p>
            <a:pPr marL="0" lvl="8">
              <a:buNone/>
            </a:pPr>
            <a:r>
              <a:rPr lang="en-US" b="1" i="1" dirty="0" smtClean="0"/>
              <a:t>secret=1901</a:t>
            </a:r>
            <a:endParaRPr lang="es-ES" dirty="0" smtClean="0"/>
          </a:p>
          <a:p>
            <a:pPr marL="0" lvl="8">
              <a:buNone/>
            </a:pPr>
            <a:r>
              <a:rPr lang="en-US" b="1" i="1" dirty="0" smtClean="0"/>
              <a:t>qualify=yes</a:t>
            </a:r>
            <a:endParaRPr lang="es-ES" dirty="0" smtClean="0"/>
          </a:p>
          <a:p>
            <a:pPr marL="0" lvl="8">
              <a:buNone/>
            </a:pPr>
            <a:r>
              <a:rPr lang="en-US" b="1" i="1" dirty="0" smtClean="0"/>
              <a:t> </a:t>
            </a:r>
            <a:r>
              <a:rPr lang="en-US" b="1" i="1" dirty="0" err="1" smtClean="0"/>
              <a:t>nat</a:t>
            </a:r>
            <a:r>
              <a:rPr lang="en-US" b="1" i="1" dirty="0" smtClean="0"/>
              <a:t>=no</a:t>
            </a:r>
            <a:endParaRPr lang="es-ES" dirty="0" smtClean="0"/>
          </a:p>
          <a:p>
            <a:pPr marL="0" lvl="8">
              <a:buNone/>
            </a:pPr>
            <a:r>
              <a:rPr lang="en-US" b="1" i="1" dirty="0" smtClean="0"/>
              <a:t>host=dynamic</a:t>
            </a:r>
            <a:endParaRPr lang="es-ES" dirty="0" smtClean="0"/>
          </a:p>
          <a:p>
            <a:pPr marL="0" lvl="8">
              <a:buNone/>
            </a:pPr>
            <a:r>
              <a:rPr lang="es-ES_tradnl" b="1" i="1" dirty="0" err="1" smtClean="0"/>
              <a:t>canreinvite</a:t>
            </a:r>
            <a:r>
              <a:rPr lang="es-ES_tradnl" b="1" i="1" dirty="0" smtClean="0"/>
              <a:t>=no</a:t>
            </a:r>
            <a:endParaRPr lang="es-ES" dirty="0" smtClean="0"/>
          </a:p>
          <a:p>
            <a:pPr marL="0" lvl="8">
              <a:buNone/>
            </a:pPr>
            <a:r>
              <a:rPr lang="es-ES_tradnl" b="1" i="1" dirty="0" err="1" smtClean="0"/>
              <a:t>context</a:t>
            </a:r>
            <a:r>
              <a:rPr lang="es-ES_tradnl" b="1" i="1" dirty="0" smtClean="0"/>
              <a:t>=</a:t>
            </a:r>
            <a:r>
              <a:rPr lang="es-ES_tradnl" b="1" i="1" dirty="0" err="1" smtClean="0"/>
              <a:t>internal</a:t>
            </a:r>
            <a:endParaRPr lang="es-ES" dirty="0" smtClean="0"/>
          </a:p>
          <a:p>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28596" y="1285860"/>
            <a:ext cx="8229600" cy="1143000"/>
          </a:xfrm>
        </p:spPr>
        <p:txBody>
          <a:bodyPr>
            <a:normAutofit fontScale="90000"/>
          </a:bodyPr>
          <a:lstStyle/>
          <a:p>
            <a:r>
              <a:rPr lang="es-ES" dirty="0" smtClean="0"/>
              <a:t/>
            </a:r>
            <a:br>
              <a:rPr lang="es-ES" dirty="0" smtClean="0"/>
            </a:br>
            <a:endParaRPr lang="es-ES" dirty="0"/>
          </a:p>
        </p:txBody>
      </p:sp>
      <p:sp>
        <p:nvSpPr>
          <p:cNvPr id="6" name="1 Título"/>
          <p:cNvSpPr txBox="1">
            <a:spLocks/>
          </p:cNvSpPr>
          <p:nvPr/>
        </p:nvSpPr>
        <p:spPr>
          <a:xfrm>
            <a:off x="571472" y="785794"/>
            <a:ext cx="3676648" cy="1070818"/>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mj-lt"/>
                <a:ea typeface="+mj-ea"/>
                <a:cs typeface="+mj-cs"/>
              </a:rPr>
              <a:t>Mobile.conf</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7 Rectángulo"/>
          <p:cNvSpPr/>
          <p:nvPr/>
        </p:nvSpPr>
        <p:spPr>
          <a:xfrm>
            <a:off x="571472" y="1928802"/>
            <a:ext cx="8143932" cy="646331"/>
          </a:xfrm>
          <a:prstGeom prst="rect">
            <a:avLst/>
          </a:prstGeom>
        </p:spPr>
        <p:txBody>
          <a:bodyPr wrap="square">
            <a:spAutoFit/>
          </a:bodyPr>
          <a:lstStyle/>
          <a:p>
            <a:pPr algn="just"/>
            <a:r>
              <a:rPr lang="es-ES_tradnl" dirty="0" smtClean="0"/>
              <a:t>Configuraciones de los parámetros requeridos para poder conectar un dispositivo móvil mediante </a:t>
            </a:r>
            <a:r>
              <a:rPr lang="es-ES_tradnl" dirty="0" err="1" smtClean="0"/>
              <a:t>bluetooth</a:t>
            </a:r>
            <a:r>
              <a:rPr lang="es-ES_tradnl" dirty="0" smtClean="0"/>
              <a:t> con el servidor asterisk.</a:t>
            </a:r>
            <a:endParaRPr lang="es-ES" dirty="0" smtClean="0"/>
          </a:p>
        </p:txBody>
      </p:sp>
      <p:sp>
        <p:nvSpPr>
          <p:cNvPr id="9" name="Rectangle 1"/>
          <p:cNvSpPr>
            <a:spLocks noChangeArrowheads="1"/>
          </p:cNvSpPr>
          <p:nvPr/>
        </p:nvSpPr>
        <p:spPr bwMode="auto">
          <a:xfrm>
            <a:off x="1214414" y="2857496"/>
            <a:ext cx="2857520" cy="1021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50000"/>
              </a:lnSpc>
              <a:spcBef>
                <a:spcPct val="0"/>
              </a:spcBef>
              <a:spcAft>
                <a:spcPct val="0"/>
              </a:spcAft>
              <a:buClrTx/>
              <a:buSzTx/>
              <a:buFont typeface="+mj-lt"/>
              <a:buAutoNum type="arabicPeriod"/>
              <a:tabLst>
                <a:tab pos="539750" algn="l"/>
                <a:tab pos="809625"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[adapter]</a:t>
            </a:r>
            <a:endParaRPr kumimoji="0" lang="es-ES" sz="1100" b="0" i="0" u="none" strike="noStrike" cap="none" normalizeH="0" baseline="0" dirty="0" smtClean="0">
              <a:ln>
                <a:noFill/>
              </a:ln>
              <a:solidFill>
                <a:schemeClr val="tx1"/>
              </a:solidFill>
              <a:effectLst/>
              <a:latin typeface="Arial"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tab pos="539750" algn="l"/>
                <a:tab pos="809625"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id=blue</a:t>
            </a:r>
            <a:endParaRPr kumimoji="0" lang="es-ES" sz="1100" b="0" i="0" u="none" strike="noStrike" cap="none" normalizeH="0" baseline="0" dirty="0" smtClean="0">
              <a:ln>
                <a:noFill/>
              </a:ln>
              <a:solidFill>
                <a:schemeClr val="tx1"/>
              </a:solidFill>
              <a:effectLst/>
              <a:latin typeface="Arial"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tab pos="539750" algn="l"/>
                <a:tab pos="809625"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address=00:11:67:D6:38:2E</a:t>
            </a:r>
            <a:endParaRPr kumimoji="0" lang="en-US" sz="3200" b="0" i="0" u="none" strike="noStrike" cap="none" normalizeH="0" baseline="0" dirty="0" smtClean="0">
              <a:ln>
                <a:noFill/>
              </a:ln>
              <a:solidFill>
                <a:schemeClr val="tx1"/>
              </a:solidFill>
              <a:effectLst/>
              <a:latin typeface="Arial" pitchFamily="34" charset="0"/>
            </a:endParaRPr>
          </a:p>
        </p:txBody>
      </p:sp>
      <p:sp>
        <p:nvSpPr>
          <p:cNvPr id="10" name="Rectangle 2"/>
          <p:cNvSpPr>
            <a:spLocks noChangeArrowheads="1"/>
          </p:cNvSpPr>
          <p:nvPr/>
        </p:nvSpPr>
        <p:spPr bwMode="auto">
          <a:xfrm>
            <a:off x="4572000" y="2786057"/>
            <a:ext cx="2928959" cy="2314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50000"/>
              </a:lnSpc>
              <a:spcBef>
                <a:spcPct val="0"/>
              </a:spcBef>
              <a:spcAft>
                <a:spcPct val="0"/>
              </a:spcAft>
              <a:buClrTx/>
              <a:buSzTx/>
              <a:buFont typeface="+mj-lt"/>
              <a:buAutoNum type="arabicPeriod"/>
              <a:tabLst>
                <a:tab pos="539750" algn="l"/>
                <a:tab pos="809625"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4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porta</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1100" b="0" i="0" u="none" strike="noStrike" cap="none" normalizeH="0" baseline="0" dirty="0" smtClean="0">
              <a:ln>
                <a:noFill/>
              </a:ln>
              <a:solidFill>
                <a:schemeClr val="tx1"/>
              </a:solidFill>
              <a:effectLst/>
              <a:latin typeface="Arial"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tab pos="539750" algn="l"/>
                <a:tab pos="809625"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address=00:17:84:4E:91:FA</a:t>
            </a:r>
            <a:endParaRPr kumimoji="0" lang="es-ES" sz="1100" b="0" i="0" u="none" strike="noStrike" cap="none" normalizeH="0" baseline="0" dirty="0" smtClean="0">
              <a:ln>
                <a:noFill/>
              </a:ln>
              <a:solidFill>
                <a:schemeClr val="tx1"/>
              </a:solidFill>
              <a:effectLst/>
              <a:latin typeface="Arial"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tab pos="539750" algn="l"/>
                <a:tab pos="809625"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port=7</a:t>
            </a:r>
            <a:endParaRPr kumimoji="0" lang="es-ES" sz="1100" b="0" i="0" u="none" strike="noStrike" cap="none" normalizeH="0" baseline="0" dirty="0" smtClean="0">
              <a:ln>
                <a:noFill/>
              </a:ln>
              <a:solidFill>
                <a:schemeClr val="tx1"/>
              </a:solidFill>
              <a:effectLst/>
              <a:latin typeface="Arial"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tab pos="539750" algn="l"/>
                <a:tab pos="809625"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context=incoming-mobile</a:t>
            </a:r>
            <a:endParaRPr kumimoji="0" lang="es-ES" sz="1100" b="0" i="0" u="none" strike="noStrike" cap="none" normalizeH="0" baseline="0" dirty="0" smtClean="0">
              <a:ln>
                <a:noFill/>
              </a:ln>
              <a:solidFill>
                <a:schemeClr val="tx1"/>
              </a:solidFill>
              <a:effectLst/>
              <a:latin typeface="Arial"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tab pos="539750" algn="l"/>
                <a:tab pos="809625"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adapter=blue</a:t>
            </a:r>
            <a:endParaRPr kumimoji="0" lang="es-ES" sz="1100" b="0" i="0" u="none" strike="noStrike" cap="none" normalizeH="0" baseline="0" dirty="0" smtClean="0">
              <a:ln>
                <a:noFill/>
              </a:ln>
              <a:solidFill>
                <a:schemeClr val="tx1"/>
              </a:solidFill>
              <a:effectLst/>
              <a:latin typeface="Arial"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tab pos="539750" algn="l"/>
                <a:tab pos="809625" algn="l"/>
              </a:tabLst>
            </a:pPr>
            <a:r>
              <a:rPr kumimoji="0" lang="en-US" sz="14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nocallsetup</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=yes</a:t>
            </a:r>
            <a:endParaRPr kumimoji="0" lang="es-ES" sz="1100" b="0" i="0" u="none" strike="noStrike" cap="none" normalizeH="0" baseline="0" dirty="0" smtClean="0">
              <a:ln>
                <a:noFill/>
              </a:ln>
              <a:solidFill>
                <a:schemeClr val="tx1"/>
              </a:solidFill>
              <a:effectLst/>
              <a:latin typeface="Arial"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tab pos="539750" algn="l"/>
                <a:tab pos="809625"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group=1</a:t>
            </a:r>
            <a:endParaRPr kumimoji="0" lang="en-US"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1143000"/>
          </a:xfrm>
        </p:spPr>
        <p:txBody>
          <a:bodyPr/>
          <a:lstStyle/>
          <a:p>
            <a:r>
              <a:rPr lang="en-US" dirty="0" smtClean="0"/>
              <a:t>Plan de </a:t>
            </a:r>
            <a:r>
              <a:rPr lang="es-ES_tradnl" dirty="0" smtClean="0"/>
              <a:t>Numeración</a:t>
            </a:r>
            <a:endParaRPr lang="es-ES_tradnl" dirty="0"/>
          </a:p>
        </p:txBody>
      </p:sp>
      <p:sp>
        <p:nvSpPr>
          <p:cNvPr id="32773" name="Rectangle 5"/>
          <p:cNvSpPr>
            <a:spLocks noChangeArrowheads="1"/>
          </p:cNvSpPr>
          <p:nvPr/>
        </p:nvSpPr>
        <p:spPr bwMode="auto">
          <a:xfrm>
            <a:off x="2"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3" name="12 Tabla"/>
          <p:cNvGraphicFramePr>
            <a:graphicFrameLocks noGrp="1"/>
          </p:cNvGraphicFramePr>
          <p:nvPr/>
        </p:nvGraphicFramePr>
        <p:xfrm>
          <a:off x="785786" y="1785926"/>
          <a:ext cx="3357586" cy="1643074"/>
        </p:xfrm>
        <a:graphic>
          <a:graphicData uri="http://schemas.openxmlformats.org/drawingml/2006/table">
            <a:tbl>
              <a:tblPr>
                <a:tableStyleId>{8A107856-5554-42FB-B03E-39F5DBC370BA}</a:tableStyleId>
              </a:tblPr>
              <a:tblGrid>
                <a:gridCol w="942199"/>
                <a:gridCol w="787841"/>
                <a:gridCol w="813773"/>
                <a:gridCol w="813773"/>
              </a:tblGrid>
              <a:tr h="164307">
                <a:tc gridSpan="4">
                  <a:txBody>
                    <a:bodyPr/>
                    <a:lstStyle/>
                    <a:p>
                      <a:pPr algn="ctr">
                        <a:spcAft>
                          <a:spcPts val="0"/>
                        </a:spcAft>
                        <a:tabLst>
                          <a:tab pos="540385" algn="l"/>
                          <a:tab pos="810260" algn="l"/>
                        </a:tabLst>
                      </a:pPr>
                      <a:r>
                        <a:rPr lang="es-ES_tradnl" sz="1000" dirty="0">
                          <a:latin typeface="+mj-lt"/>
                        </a:rPr>
                        <a:t>SERIES NUMERICAS </a:t>
                      </a:r>
                      <a:r>
                        <a:rPr lang="es-ES_tradnl" sz="1000" dirty="0" smtClean="0">
                          <a:latin typeface="+mj-lt"/>
                        </a:rPr>
                        <a:t>ALEGRO PCS</a:t>
                      </a:r>
                      <a:endParaRPr lang="es-ES" sz="1000" dirty="0">
                        <a:latin typeface="+mj-lt"/>
                        <a:ea typeface="Times New Roman"/>
                        <a:cs typeface="Times New Roman"/>
                      </a:endParaRPr>
                    </a:p>
                  </a:txBody>
                  <a:tcPr marL="50036" marR="50036"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164307">
                <a:tc rowSpan="2">
                  <a:txBody>
                    <a:bodyPr/>
                    <a:lstStyle/>
                    <a:p>
                      <a:pPr algn="ctr">
                        <a:spcAft>
                          <a:spcPts val="0"/>
                        </a:spcAft>
                        <a:tabLst>
                          <a:tab pos="540385" algn="l"/>
                          <a:tab pos="810260" algn="l"/>
                        </a:tabLst>
                      </a:pPr>
                      <a:r>
                        <a:rPr lang="es-ES_tradnl" sz="1000">
                          <a:latin typeface="+mj-lt"/>
                        </a:rPr>
                        <a:t>OPERADOR</a:t>
                      </a:r>
                      <a:endParaRPr lang="es-ES" sz="1000">
                        <a:latin typeface="+mj-lt"/>
                        <a:ea typeface="Times New Roman"/>
                        <a:cs typeface="Times New Roman"/>
                      </a:endParaRPr>
                    </a:p>
                  </a:txBody>
                  <a:tcPr marL="50036" marR="50036" marT="0" marB="0" anchor="ctr"/>
                </a:tc>
                <a:tc gridSpan="3">
                  <a:txBody>
                    <a:bodyPr/>
                    <a:lstStyle/>
                    <a:p>
                      <a:pPr algn="ctr">
                        <a:spcAft>
                          <a:spcPts val="0"/>
                        </a:spcAft>
                        <a:tabLst>
                          <a:tab pos="540385" algn="l"/>
                          <a:tab pos="810260" algn="l"/>
                        </a:tabLst>
                      </a:pPr>
                      <a:r>
                        <a:rPr lang="es-ES_tradnl" sz="1000">
                          <a:latin typeface="+mj-lt"/>
                        </a:rPr>
                        <a:t>SERIE ASIGNADA</a:t>
                      </a:r>
                      <a:endParaRPr lang="es-ES" sz="1000">
                        <a:latin typeface="+mj-lt"/>
                        <a:ea typeface="Times New Roman"/>
                        <a:cs typeface="Times New Roman"/>
                      </a:endParaRPr>
                    </a:p>
                  </a:txBody>
                  <a:tcPr marL="50036" marR="50036" marT="0" marB="0" anchor="ctr"/>
                </a:tc>
                <a:tc hMerge="1">
                  <a:txBody>
                    <a:bodyPr/>
                    <a:lstStyle/>
                    <a:p>
                      <a:endParaRPr lang="es-ES"/>
                    </a:p>
                  </a:txBody>
                  <a:tcPr/>
                </a:tc>
                <a:tc hMerge="1">
                  <a:txBody>
                    <a:bodyPr/>
                    <a:lstStyle/>
                    <a:p>
                      <a:endParaRPr lang="es-ES"/>
                    </a:p>
                  </a:txBody>
                  <a:tcPr/>
                </a:tc>
              </a:tr>
              <a:tr h="328615">
                <a:tc vMerge="1">
                  <a:txBody>
                    <a:bodyPr/>
                    <a:lstStyle/>
                    <a:p>
                      <a:endParaRPr lang="es-ES"/>
                    </a:p>
                  </a:txBody>
                  <a:tcPr/>
                </a:tc>
                <a:tc>
                  <a:txBody>
                    <a:bodyPr/>
                    <a:lstStyle/>
                    <a:p>
                      <a:pPr algn="ctr">
                        <a:spcAft>
                          <a:spcPts val="0"/>
                        </a:spcAft>
                        <a:tabLst>
                          <a:tab pos="540385" algn="l"/>
                          <a:tab pos="810260" algn="l"/>
                        </a:tabLst>
                      </a:pPr>
                      <a:r>
                        <a:rPr lang="es-ES_tradnl" sz="1000">
                          <a:latin typeface="+mj-lt"/>
                        </a:rPr>
                        <a:t>PREFIJO</a:t>
                      </a:r>
                      <a:endParaRPr lang="es-ES" sz="1000">
                        <a:latin typeface="+mj-lt"/>
                        <a:ea typeface="Times New Roman"/>
                        <a:cs typeface="Times New Roman"/>
                      </a:endParaRPr>
                    </a:p>
                  </a:txBody>
                  <a:tcPr marL="50036" marR="50036" marT="0" marB="0" anchor="ctr"/>
                </a:tc>
                <a:tc>
                  <a:txBody>
                    <a:bodyPr/>
                    <a:lstStyle/>
                    <a:p>
                      <a:pPr algn="ctr">
                        <a:spcAft>
                          <a:spcPts val="0"/>
                        </a:spcAft>
                        <a:tabLst>
                          <a:tab pos="540385" algn="l"/>
                          <a:tab pos="810260" algn="l"/>
                        </a:tabLst>
                      </a:pPr>
                      <a:r>
                        <a:rPr lang="es-ES_tradnl" sz="1000">
                          <a:latin typeface="+mj-lt"/>
                        </a:rPr>
                        <a:t>1ºDIGITO</a:t>
                      </a:r>
                      <a:endParaRPr lang="es-ES" sz="1000">
                        <a:latin typeface="+mj-lt"/>
                        <a:ea typeface="Times New Roman"/>
                        <a:cs typeface="Times New Roman"/>
                      </a:endParaRPr>
                    </a:p>
                  </a:txBody>
                  <a:tcPr marL="50036" marR="50036" marT="0" marB="0" anchor="ctr"/>
                </a:tc>
                <a:tc>
                  <a:txBody>
                    <a:bodyPr/>
                    <a:lstStyle/>
                    <a:p>
                      <a:pPr algn="ctr">
                        <a:spcAft>
                          <a:spcPts val="0"/>
                        </a:spcAft>
                        <a:tabLst>
                          <a:tab pos="540385" algn="l"/>
                          <a:tab pos="810260" algn="l"/>
                        </a:tabLst>
                      </a:pPr>
                      <a:r>
                        <a:rPr lang="es-ES_tradnl" sz="1000">
                          <a:latin typeface="+mj-lt"/>
                        </a:rPr>
                        <a:t>2º DIGITO</a:t>
                      </a:r>
                      <a:endParaRPr lang="es-ES" sz="1000">
                        <a:latin typeface="+mj-lt"/>
                        <a:ea typeface="Times New Roman"/>
                        <a:cs typeface="Times New Roman"/>
                      </a:endParaRPr>
                    </a:p>
                  </a:txBody>
                  <a:tcPr marL="50036" marR="50036" marT="0" marB="0" anchor="ctr"/>
                </a:tc>
              </a:tr>
              <a:tr h="657230">
                <a:tc>
                  <a:txBody>
                    <a:bodyPr/>
                    <a:lstStyle/>
                    <a:p>
                      <a:pPr algn="ctr">
                        <a:lnSpc>
                          <a:spcPct val="200000"/>
                        </a:lnSpc>
                        <a:spcAft>
                          <a:spcPts val="0"/>
                        </a:spcAft>
                        <a:tabLst>
                          <a:tab pos="540385" algn="l"/>
                          <a:tab pos="810260" algn="l"/>
                        </a:tabLst>
                      </a:pPr>
                      <a:endParaRPr lang="es-ES" sz="1000">
                        <a:latin typeface="+mj-lt"/>
                      </a:endParaRPr>
                    </a:p>
                    <a:p>
                      <a:pPr algn="ctr">
                        <a:spcAft>
                          <a:spcPts val="0"/>
                        </a:spcAft>
                        <a:tabLst>
                          <a:tab pos="540385" algn="l"/>
                          <a:tab pos="810260" algn="l"/>
                        </a:tabLst>
                      </a:pPr>
                      <a:r>
                        <a:rPr lang="es-ES_tradnl" sz="1000">
                          <a:latin typeface="+mj-lt"/>
                        </a:rPr>
                        <a:t>ALEGRO</a:t>
                      </a:r>
                      <a:endParaRPr lang="es-ES" sz="1000">
                        <a:latin typeface="+mj-lt"/>
                      </a:endParaRPr>
                    </a:p>
                    <a:p>
                      <a:pPr algn="ctr">
                        <a:spcAft>
                          <a:spcPts val="0"/>
                        </a:spcAft>
                        <a:tabLst>
                          <a:tab pos="540385" algn="l"/>
                          <a:tab pos="810260" algn="l"/>
                        </a:tabLst>
                      </a:pPr>
                      <a:r>
                        <a:rPr lang="es-ES_tradnl" sz="1000">
                          <a:latin typeface="+mj-lt"/>
                        </a:rPr>
                        <a:t>TELECSA</a:t>
                      </a:r>
                      <a:endParaRPr lang="es-ES" sz="1000">
                        <a:latin typeface="+mj-lt"/>
                        <a:ea typeface="Times New Roman"/>
                        <a:cs typeface="Times New Roman"/>
                      </a:endParaRPr>
                    </a:p>
                  </a:txBody>
                  <a:tcPr marL="50036" marR="50036" marT="0" marB="0"/>
                </a:tc>
                <a:tc>
                  <a:txBody>
                    <a:bodyPr/>
                    <a:lstStyle/>
                    <a:p>
                      <a:pPr algn="ctr">
                        <a:spcAft>
                          <a:spcPts val="0"/>
                        </a:spcAft>
                      </a:pPr>
                      <a:r>
                        <a:rPr lang="es-ES_tradnl" sz="1000">
                          <a:latin typeface="+mj-lt"/>
                        </a:rPr>
                        <a:t>8</a:t>
                      </a:r>
                      <a:endParaRPr lang="es-ES" sz="1000">
                        <a:latin typeface="+mj-lt"/>
                        <a:ea typeface="Times New Roman"/>
                        <a:cs typeface="Times New Roman"/>
                      </a:endParaRPr>
                    </a:p>
                  </a:txBody>
                  <a:tcPr marL="50036" marR="50036" marT="0" marB="0" anchor="ctr"/>
                </a:tc>
                <a:tc>
                  <a:txBody>
                    <a:bodyPr/>
                    <a:lstStyle/>
                    <a:p>
                      <a:pPr algn="ctr">
                        <a:spcAft>
                          <a:spcPts val="0"/>
                        </a:spcAft>
                        <a:tabLst>
                          <a:tab pos="540385" algn="l"/>
                          <a:tab pos="810260" algn="l"/>
                        </a:tabLst>
                      </a:pPr>
                      <a:r>
                        <a:rPr lang="es-ES_tradnl" sz="1000">
                          <a:latin typeface="+mj-lt"/>
                        </a:rPr>
                        <a:t>2</a:t>
                      </a:r>
                      <a:endParaRPr lang="es-ES" sz="1000">
                        <a:latin typeface="+mj-lt"/>
                        <a:ea typeface="Times New Roman"/>
                        <a:cs typeface="Times New Roman"/>
                      </a:endParaRPr>
                    </a:p>
                  </a:txBody>
                  <a:tcPr marL="50036" marR="50036" marT="0" marB="0" anchor="ctr"/>
                </a:tc>
                <a:tc>
                  <a:txBody>
                    <a:bodyPr/>
                    <a:lstStyle/>
                    <a:p>
                      <a:pPr algn="ctr">
                        <a:lnSpc>
                          <a:spcPct val="200000"/>
                        </a:lnSpc>
                        <a:spcAft>
                          <a:spcPts val="0"/>
                        </a:spcAft>
                        <a:tabLst>
                          <a:tab pos="540385" algn="l"/>
                          <a:tab pos="810260" algn="l"/>
                        </a:tabLst>
                      </a:pPr>
                      <a:r>
                        <a:rPr lang="es-ES_tradnl" sz="1000" dirty="0" smtClean="0">
                          <a:latin typeface="+mj-lt"/>
                        </a:rPr>
                        <a:t>0-4</a:t>
                      </a:r>
                      <a:endParaRPr lang="es-ES" sz="1000" dirty="0">
                        <a:latin typeface="+mj-lt"/>
                        <a:ea typeface="Times New Roman"/>
                        <a:cs typeface="Times New Roman"/>
                      </a:endParaRPr>
                    </a:p>
                  </a:txBody>
                  <a:tcPr marL="50036" marR="50036" marT="0" marB="0"/>
                </a:tc>
              </a:tr>
              <a:tr h="328615">
                <a:tc>
                  <a:txBody>
                    <a:bodyPr/>
                    <a:lstStyle/>
                    <a:p>
                      <a:pPr algn="ctr">
                        <a:lnSpc>
                          <a:spcPct val="200000"/>
                        </a:lnSpc>
                        <a:spcAft>
                          <a:spcPts val="0"/>
                        </a:spcAft>
                        <a:tabLst>
                          <a:tab pos="540385" algn="l"/>
                          <a:tab pos="810260" algn="l"/>
                        </a:tabLst>
                      </a:pPr>
                      <a:endParaRPr lang="es-ES" sz="1000" dirty="0">
                        <a:latin typeface="+mj-lt"/>
                        <a:ea typeface="Times New Roman"/>
                        <a:cs typeface="Times New Roman"/>
                      </a:endParaRPr>
                    </a:p>
                  </a:txBody>
                  <a:tcPr marL="50036" marR="50036" marT="0" marB="0"/>
                </a:tc>
                <a:tc>
                  <a:txBody>
                    <a:bodyPr/>
                    <a:lstStyle/>
                    <a:p>
                      <a:pPr algn="ctr">
                        <a:spcAft>
                          <a:spcPts val="0"/>
                        </a:spcAft>
                        <a:tabLst>
                          <a:tab pos="540385" algn="l"/>
                          <a:tab pos="810260" algn="l"/>
                        </a:tabLst>
                      </a:pPr>
                      <a:r>
                        <a:rPr lang="es-ES_tradnl" sz="1000">
                          <a:latin typeface="+mj-lt"/>
                        </a:rPr>
                        <a:t>9</a:t>
                      </a:r>
                      <a:endParaRPr lang="es-ES" sz="1000">
                        <a:latin typeface="+mj-lt"/>
                        <a:ea typeface="Times New Roman"/>
                        <a:cs typeface="Times New Roman"/>
                      </a:endParaRPr>
                    </a:p>
                  </a:txBody>
                  <a:tcPr marL="50036" marR="50036" marT="0" marB="0" anchor="ctr"/>
                </a:tc>
                <a:tc>
                  <a:txBody>
                    <a:bodyPr/>
                    <a:lstStyle/>
                    <a:p>
                      <a:pPr algn="ctr">
                        <a:spcAft>
                          <a:spcPts val="0"/>
                        </a:spcAft>
                        <a:tabLst>
                          <a:tab pos="540385" algn="l"/>
                          <a:tab pos="810260" algn="l"/>
                        </a:tabLst>
                      </a:pPr>
                      <a:r>
                        <a:rPr lang="es-ES_tradnl" sz="1000">
                          <a:latin typeface="+mj-lt"/>
                        </a:rPr>
                        <a:t>9</a:t>
                      </a:r>
                      <a:endParaRPr lang="es-ES" sz="1000">
                        <a:latin typeface="+mj-lt"/>
                        <a:ea typeface="Times New Roman"/>
                        <a:cs typeface="Times New Roman"/>
                      </a:endParaRPr>
                    </a:p>
                  </a:txBody>
                  <a:tcPr marL="50036" marR="50036" marT="0" marB="0" anchor="ctr"/>
                </a:tc>
                <a:tc>
                  <a:txBody>
                    <a:bodyPr/>
                    <a:lstStyle/>
                    <a:p>
                      <a:pPr algn="ctr">
                        <a:lnSpc>
                          <a:spcPct val="200000"/>
                        </a:lnSpc>
                        <a:spcAft>
                          <a:spcPts val="0"/>
                        </a:spcAft>
                        <a:tabLst>
                          <a:tab pos="540385" algn="l"/>
                          <a:tab pos="810260" algn="l"/>
                        </a:tabLst>
                      </a:pPr>
                      <a:r>
                        <a:rPr lang="es-ES_tradnl" sz="1000" dirty="0" smtClean="0">
                          <a:latin typeface="+mj-lt"/>
                        </a:rPr>
                        <a:t>0-9</a:t>
                      </a:r>
                      <a:endParaRPr lang="es-ES" sz="1000" dirty="0">
                        <a:latin typeface="+mj-lt"/>
                        <a:ea typeface="Times New Roman"/>
                        <a:cs typeface="Times New Roman"/>
                      </a:endParaRPr>
                    </a:p>
                  </a:txBody>
                  <a:tcPr marL="50036" marR="50036" marT="0" marB="0"/>
                </a:tc>
              </a:tr>
            </a:tbl>
          </a:graphicData>
        </a:graphic>
      </p:graphicFrame>
      <p:graphicFrame>
        <p:nvGraphicFramePr>
          <p:cNvPr id="15" name="14 Tabla"/>
          <p:cNvGraphicFramePr>
            <a:graphicFrameLocks noGrp="1"/>
          </p:cNvGraphicFramePr>
          <p:nvPr/>
        </p:nvGraphicFramePr>
        <p:xfrm>
          <a:off x="785786" y="3714752"/>
          <a:ext cx="3357586" cy="2428891"/>
        </p:xfrm>
        <a:graphic>
          <a:graphicData uri="http://schemas.openxmlformats.org/drawingml/2006/table">
            <a:tbl>
              <a:tblPr>
                <a:tableStyleId>{8A107856-5554-42FB-B03E-39F5DBC370BA}</a:tableStyleId>
              </a:tblPr>
              <a:tblGrid>
                <a:gridCol w="860209"/>
                <a:gridCol w="832459"/>
                <a:gridCol w="832459"/>
                <a:gridCol w="832459"/>
              </a:tblGrid>
              <a:tr h="161926">
                <a:tc gridSpan="4">
                  <a:txBody>
                    <a:bodyPr/>
                    <a:lstStyle/>
                    <a:p>
                      <a:pPr algn="ctr">
                        <a:spcAft>
                          <a:spcPts val="0"/>
                        </a:spcAft>
                        <a:tabLst>
                          <a:tab pos="540385" algn="l"/>
                          <a:tab pos="810260" algn="l"/>
                        </a:tabLst>
                      </a:pPr>
                      <a:r>
                        <a:rPr lang="es-ES_tradnl" sz="1000" dirty="0">
                          <a:latin typeface="+mj-lt"/>
                        </a:rPr>
                        <a:t>SERIES </a:t>
                      </a:r>
                      <a:r>
                        <a:rPr lang="es-ES_tradnl" sz="1000" dirty="0" smtClean="0">
                          <a:latin typeface="+mj-lt"/>
                        </a:rPr>
                        <a:t>NUMERICAS MOVISTAR</a:t>
                      </a:r>
                      <a:endParaRPr lang="es-ES" sz="1000" dirty="0">
                        <a:latin typeface="+mj-lt"/>
                        <a:ea typeface="Times New Roman"/>
                        <a:cs typeface="Times New Roman"/>
                      </a:endParaRPr>
                    </a:p>
                  </a:txBody>
                  <a:tcPr marL="26326" marR="26326"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161926">
                <a:tc rowSpan="2">
                  <a:txBody>
                    <a:bodyPr/>
                    <a:lstStyle/>
                    <a:p>
                      <a:pPr algn="ctr">
                        <a:spcAft>
                          <a:spcPts val="0"/>
                        </a:spcAft>
                        <a:tabLst>
                          <a:tab pos="540385" algn="l"/>
                          <a:tab pos="810260" algn="l"/>
                        </a:tabLst>
                      </a:pPr>
                      <a:r>
                        <a:rPr lang="es-ES_tradnl" sz="1000">
                          <a:latin typeface="+mj-lt"/>
                        </a:rPr>
                        <a:t>OPERADOR</a:t>
                      </a:r>
                      <a:endParaRPr lang="es-ES" sz="1000">
                        <a:latin typeface="+mj-lt"/>
                        <a:ea typeface="Times New Roman"/>
                        <a:cs typeface="Times New Roman"/>
                      </a:endParaRPr>
                    </a:p>
                  </a:txBody>
                  <a:tcPr marL="26326" marR="26326" marT="0" marB="0" anchor="ctr"/>
                </a:tc>
                <a:tc gridSpan="3">
                  <a:txBody>
                    <a:bodyPr/>
                    <a:lstStyle/>
                    <a:p>
                      <a:pPr algn="ctr">
                        <a:spcAft>
                          <a:spcPts val="0"/>
                        </a:spcAft>
                        <a:tabLst>
                          <a:tab pos="2811145" algn="l"/>
                        </a:tabLst>
                      </a:pPr>
                      <a:r>
                        <a:rPr lang="es-ES_tradnl" sz="1000">
                          <a:latin typeface="+mj-lt"/>
                        </a:rPr>
                        <a:t>SERIE ASIGNADA</a:t>
                      </a:r>
                      <a:endParaRPr lang="es-ES" sz="1000">
                        <a:latin typeface="+mj-lt"/>
                        <a:ea typeface="Times New Roman"/>
                        <a:cs typeface="Times New Roman"/>
                      </a:endParaRPr>
                    </a:p>
                  </a:txBody>
                  <a:tcPr marL="26326" marR="26326" marT="0" marB="0" anchor="ctr"/>
                </a:tc>
                <a:tc hMerge="1">
                  <a:txBody>
                    <a:bodyPr/>
                    <a:lstStyle/>
                    <a:p>
                      <a:endParaRPr lang="es-ES"/>
                    </a:p>
                  </a:txBody>
                  <a:tcPr/>
                </a:tc>
                <a:tc hMerge="1">
                  <a:txBody>
                    <a:bodyPr/>
                    <a:lstStyle/>
                    <a:p>
                      <a:endParaRPr lang="es-ES"/>
                    </a:p>
                  </a:txBody>
                  <a:tcPr/>
                </a:tc>
              </a:tr>
              <a:tr h="161926">
                <a:tc vMerge="1">
                  <a:txBody>
                    <a:bodyPr/>
                    <a:lstStyle/>
                    <a:p>
                      <a:endParaRPr lang="es-ES"/>
                    </a:p>
                  </a:txBody>
                  <a:tcPr/>
                </a:tc>
                <a:tc>
                  <a:txBody>
                    <a:bodyPr/>
                    <a:lstStyle/>
                    <a:p>
                      <a:pPr algn="ctr">
                        <a:spcAft>
                          <a:spcPts val="0"/>
                        </a:spcAft>
                        <a:tabLst>
                          <a:tab pos="540385" algn="l"/>
                          <a:tab pos="810260" algn="l"/>
                        </a:tabLst>
                      </a:pPr>
                      <a:r>
                        <a:rPr lang="es-ES_tradnl" sz="1000">
                          <a:latin typeface="+mj-lt"/>
                        </a:rPr>
                        <a:t>PREFIJO</a:t>
                      </a:r>
                      <a:endParaRPr lang="es-ES" sz="1000">
                        <a:latin typeface="+mj-lt"/>
                        <a:ea typeface="Times New Roman"/>
                        <a:cs typeface="Times New Roman"/>
                      </a:endParaRPr>
                    </a:p>
                  </a:txBody>
                  <a:tcPr marL="26326" marR="26326" marT="0" marB="0" anchor="ctr"/>
                </a:tc>
                <a:tc>
                  <a:txBody>
                    <a:bodyPr/>
                    <a:lstStyle/>
                    <a:p>
                      <a:pPr algn="ctr">
                        <a:spcAft>
                          <a:spcPts val="0"/>
                        </a:spcAft>
                        <a:tabLst>
                          <a:tab pos="540385" algn="l"/>
                          <a:tab pos="810260" algn="l"/>
                        </a:tabLst>
                      </a:pPr>
                      <a:r>
                        <a:rPr lang="es-ES_tradnl" sz="1000">
                          <a:latin typeface="+mj-lt"/>
                        </a:rPr>
                        <a:t>1º DIGITO</a:t>
                      </a:r>
                      <a:endParaRPr lang="es-ES" sz="1000">
                        <a:latin typeface="+mj-lt"/>
                        <a:ea typeface="Times New Roman"/>
                        <a:cs typeface="Times New Roman"/>
                      </a:endParaRPr>
                    </a:p>
                  </a:txBody>
                  <a:tcPr marL="26326" marR="26326" marT="0" marB="0" anchor="ctr"/>
                </a:tc>
                <a:tc>
                  <a:txBody>
                    <a:bodyPr/>
                    <a:lstStyle/>
                    <a:p>
                      <a:pPr algn="ctr">
                        <a:spcAft>
                          <a:spcPts val="0"/>
                        </a:spcAft>
                        <a:tabLst>
                          <a:tab pos="540385" algn="l"/>
                          <a:tab pos="810260" algn="l"/>
                        </a:tabLst>
                      </a:pPr>
                      <a:r>
                        <a:rPr lang="es-ES_tradnl" sz="1000">
                          <a:latin typeface="+mj-lt"/>
                        </a:rPr>
                        <a:t>2ºDIGITO</a:t>
                      </a:r>
                      <a:endParaRPr lang="es-ES" sz="1000">
                        <a:latin typeface="+mj-lt"/>
                        <a:ea typeface="Times New Roman"/>
                        <a:cs typeface="Times New Roman"/>
                      </a:endParaRPr>
                    </a:p>
                  </a:txBody>
                  <a:tcPr marL="26326" marR="26326" marT="0" marB="0" anchor="ctr"/>
                </a:tc>
              </a:tr>
              <a:tr h="971557">
                <a:tc>
                  <a:txBody>
                    <a:bodyPr/>
                    <a:lstStyle/>
                    <a:p>
                      <a:pPr algn="just">
                        <a:lnSpc>
                          <a:spcPct val="200000"/>
                        </a:lnSpc>
                        <a:spcAft>
                          <a:spcPts val="0"/>
                        </a:spcAft>
                        <a:tabLst>
                          <a:tab pos="540385" algn="l"/>
                          <a:tab pos="810260" algn="l"/>
                        </a:tabLst>
                      </a:pPr>
                      <a:endParaRPr lang="es-ES" sz="1000" dirty="0">
                        <a:latin typeface="+mj-lt"/>
                      </a:endParaRPr>
                    </a:p>
                    <a:p>
                      <a:pPr algn="ctr">
                        <a:spcAft>
                          <a:spcPts val="0"/>
                        </a:spcAft>
                        <a:tabLst>
                          <a:tab pos="540385" algn="l"/>
                          <a:tab pos="810260" algn="l"/>
                        </a:tabLst>
                      </a:pPr>
                      <a:r>
                        <a:rPr lang="es-ES_tradnl" sz="1000" dirty="0">
                          <a:latin typeface="+mj-lt"/>
                        </a:rPr>
                        <a:t>MOVISTAR</a:t>
                      </a:r>
                      <a:endParaRPr lang="es-ES" sz="1000" dirty="0">
                        <a:latin typeface="+mj-lt"/>
                      </a:endParaRPr>
                    </a:p>
                    <a:p>
                      <a:pPr algn="ctr">
                        <a:spcAft>
                          <a:spcPts val="0"/>
                        </a:spcAft>
                        <a:tabLst>
                          <a:tab pos="540385" algn="l"/>
                          <a:tab pos="810260" algn="l"/>
                        </a:tabLst>
                      </a:pPr>
                      <a:r>
                        <a:rPr lang="es-ES_tradnl" sz="1000" dirty="0" smtClean="0">
                          <a:latin typeface="+mj-lt"/>
                        </a:rPr>
                        <a:t>OTECEL</a:t>
                      </a:r>
                      <a:endParaRPr lang="es-ES" sz="1000" dirty="0">
                        <a:latin typeface="+mj-lt"/>
                      </a:endParaRPr>
                    </a:p>
                  </a:txBody>
                  <a:tcPr marL="26326" marR="26326" marT="0" marB="0"/>
                </a:tc>
                <a:tc>
                  <a:txBody>
                    <a:bodyPr/>
                    <a:lstStyle/>
                    <a:p>
                      <a:pPr algn="ctr">
                        <a:spcAft>
                          <a:spcPts val="0"/>
                        </a:spcAft>
                        <a:tabLst>
                          <a:tab pos="540385" algn="l"/>
                          <a:tab pos="810260" algn="l"/>
                        </a:tabLst>
                      </a:pPr>
                      <a:r>
                        <a:rPr lang="es-ES_tradnl" sz="1000">
                          <a:latin typeface="+mj-lt"/>
                        </a:rPr>
                        <a:t>8</a:t>
                      </a:r>
                      <a:endParaRPr lang="es-ES" sz="1000">
                        <a:latin typeface="+mj-lt"/>
                        <a:ea typeface="Times New Roman"/>
                        <a:cs typeface="Times New Roman"/>
                      </a:endParaRPr>
                    </a:p>
                  </a:txBody>
                  <a:tcPr marL="26326" marR="26326" marT="0" marB="0" anchor="ctr"/>
                </a:tc>
                <a:tc>
                  <a:txBody>
                    <a:bodyPr/>
                    <a:lstStyle/>
                    <a:p>
                      <a:pPr algn="ctr">
                        <a:spcAft>
                          <a:spcPts val="0"/>
                        </a:spcAft>
                        <a:tabLst>
                          <a:tab pos="540385" algn="l"/>
                          <a:tab pos="810260" algn="l"/>
                        </a:tabLst>
                      </a:pPr>
                      <a:r>
                        <a:rPr lang="es-ES_tradnl" sz="1000">
                          <a:latin typeface="+mj-lt"/>
                        </a:rPr>
                        <a:t>3, 4, 7 </a:t>
                      </a:r>
                      <a:endParaRPr lang="es-ES" sz="1000">
                        <a:latin typeface="+mj-lt"/>
                        <a:ea typeface="Times New Roman"/>
                        <a:cs typeface="Times New Roman"/>
                      </a:endParaRPr>
                    </a:p>
                  </a:txBody>
                  <a:tcPr marL="26326" marR="26326" marT="0" marB="0" anchor="ctr"/>
                </a:tc>
                <a:tc>
                  <a:txBody>
                    <a:bodyPr/>
                    <a:lstStyle/>
                    <a:p>
                      <a:pPr algn="ctr">
                        <a:lnSpc>
                          <a:spcPct val="200000"/>
                        </a:lnSpc>
                        <a:spcAft>
                          <a:spcPts val="0"/>
                        </a:spcAft>
                        <a:tabLst>
                          <a:tab pos="540385" algn="l"/>
                          <a:tab pos="810260" algn="l"/>
                        </a:tabLst>
                      </a:pPr>
                      <a:r>
                        <a:rPr lang="es-ES_tradnl" sz="1000" dirty="0" smtClean="0">
                          <a:latin typeface="+mj-lt"/>
                        </a:rPr>
                        <a:t>0-9</a:t>
                      </a:r>
                      <a:endParaRPr lang="es-ES" sz="1000" dirty="0">
                        <a:latin typeface="+mj-lt"/>
                        <a:ea typeface="Times New Roman"/>
                        <a:cs typeface="Times New Roman"/>
                      </a:endParaRPr>
                    </a:p>
                  </a:txBody>
                  <a:tcPr marL="26326" marR="26326" marT="0" marB="0"/>
                </a:tc>
              </a:tr>
              <a:tr h="323852">
                <a:tc>
                  <a:txBody>
                    <a:bodyPr/>
                    <a:lstStyle/>
                    <a:p>
                      <a:pPr algn="just">
                        <a:spcAft>
                          <a:spcPts val="0"/>
                        </a:spcAft>
                        <a:tabLst>
                          <a:tab pos="540385" algn="l"/>
                          <a:tab pos="810260" algn="l"/>
                        </a:tabLst>
                      </a:pPr>
                      <a:endParaRPr lang="es-ES" sz="1000" dirty="0">
                        <a:latin typeface="+mj-lt"/>
                        <a:ea typeface="Times New Roman"/>
                        <a:cs typeface="Times New Roman"/>
                      </a:endParaRPr>
                    </a:p>
                  </a:txBody>
                  <a:tcPr marL="26326" marR="26326" marT="0" marB="0"/>
                </a:tc>
                <a:tc>
                  <a:txBody>
                    <a:bodyPr/>
                    <a:lstStyle/>
                    <a:p>
                      <a:pPr algn="ctr">
                        <a:spcAft>
                          <a:spcPts val="0"/>
                        </a:spcAft>
                        <a:tabLst>
                          <a:tab pos="540385" algn="l"/>
                          <a:tab pos="810260" algn="l"/>
                        </a:tabLst>
                      </a:pPr>
                      <a:r>
                        <a:rPr lang="es-ES_tradnl" sz="1000">
                          <a:latin typeface="+mj-lt"/>
                        </a:rPr>
                        <a:t>9</a:t>
                      </a:r>
                      <a:endParaRPr lang="es-ES" sz="1000">
                        <a:latin typeface="+mj-lt"/>
                        <a:ea typeface="Times New Roman"/>
                        <a:cs typeface="Times New Roman"/>
                      </a:endParaRPr>
                    </a:p>
                  </a:txBody>
                  <a:tcPr marL="26326" marR="26326" marT="0" marB="0" anchor="ctr"/>
                </a:tc>
                <a:tc>
                  <a:txBody>
                    <a:bodyPr/>
                    <a:lstStyle/>
                    <a:p>
                      <a:pPr algn="ctr">
                        <a:spcAft>
                          <a:spcPts val="0"/>
                        </a:spcAft>
                        <a:tabLst>
                          <a:tab pos="540385" algn="l"/>
                          <a:tab pos="810260" algn="l"/>
                        </a:tabLst>
                      </a:pPr>
                      <a:r>
                        <a:rPr lang="es-ES_tradnl" sz="1000">
                          <a:latin typeface="+mj-lt"/>
                        </a:rPr>
                        <a:t>5, 8</a:t>
                      </a:r>
                      <a:endParaRPr lang="es-ES" sz="1000">
                        <a:latin typeface="+mj-lt"/>
                        <a:ea typeface="Times New Roman"/>
                        <a:cs typeface="Times New Roman"/>
                      </a:endParaRPr>
                    </a:p>
                  </a:txBody>
                  <a:tcPr marL="26326" marR="26326" marT="0" marB="0" anchor="ctr"/>
                </a:tc>
                <a:tc>
                  <a:txBody>
                    <a:bodyPr/>
                    <a:lstStyle/>
                    <a:p>
                      <a:pPr algn="ctr">
                        <a:lnSpc>
                          <a:spcPct val="200000"/>
                        </a:lnSpc>
                        <a:spcAft>
                          <a:spcPts val="0"/>
                        </a:spcAft>
                        <a:tabLst>
                          <a:tab pos="540385" algn="l"/>
                          <a:tab pos="810260" algn="l"/>
                        </a:tabLst>
                      </a:pPr>
                      <a:r>
                        <a:rPr lang="es-ES_tradnl" sz="1000" dirty="0" smtClean="0">
                          <a:latin typeface="+mj-lt"/>
                        </a:rPr>
                        <a:t>0-9</a:t>
                      </a:r>
                      <a:endParaRPr lang="es-ES" sz="1000" dirty="0">
                        <a:latin typeface="+mj-lt"/>
                        <a:ea typeface="Times New Roman"/>
                        <a:cs typeface="Times New Roman"/>
                      </a:endParaRPr>
                    </a:p>
                  </a:txBody>
                  <a:tcPr marL="26326" marR="26326" marT="0" marB="0"/>
                </a:tc>
              </a:tr>
              <a:tr h="323852">
                <a:tc>
                  <a:txBody>
                    <a:bodyPr/>
                    <a:lstStyle/>
                    <a:p>
                      <a:pPr algn="ctr">
                        <a:spcAft>
                          <a:spcPts val="0"/>
                        </a:spcAft>
                        <a:tabLst>
                          <a:tab pos="540385" algn="l"/>
                          <a:tab pos="810260" algn="l"/>
                        </a:tabLst>
                      </a:pPr>
                      <a:endParaRPr lang="es-ES" sz="1000" dirty="0">
                        <a:latin typeface="+mj-lt"/>
                        <a:ea typeface="Times New Roman"/>
                        <a:cs typeface="Times New Roman"/>
                      </a:endParaRPr>
                    </a:p>
                  </a:txBody>
                  <a:tcPr marL="26326" marR="26326" marT="0" marB="0" anchor="ctr"/>
                </a:tc>
                <a:tc>
                  <a:txBody>
                    <a:bodyPr/>
                    <a:lstStyle/>
                    <a:p>
                      <a:pPr algn="ctr">
                        <a:spcAft>
                          <a:spcPts val="0"/>
                        </a:spcAft>
                        <a:tabLst>
                          <a:tab pos="540385" algn="l"/>
                          <a:tab pos="810260" algn="l"/>
                        </a:tabLst>
                      </a:pPr>
                      <a:r>
                        <a:rPr lang="es-ES_tradnl" sz="1000">
                          <a:latin typeface="+mj-lt"/>
                        </a:rPr>
                        <a:t>9</a:t>
                      </a:r>
                      <a:endParaRPr lang="es-ES" sz="1000">
                        <a:latin typeface="+mj-lt"/>
                        <a:ea typeface="Times New Roman"/>
                        <a:cs typeface="Times New Roman"/>
                      </a:endParaRPr>
                    </a:p>
                  </a:txBody>
                  <a:tcPr marL="26326" marR="26326" marT="0" marB="0" anchor="ctr"/>
                </a:tc>
                <a:tc>
                  <a:txBody>
                    <a:bodyPr/>
                    <a:lstStyle/>
                    <a:p>
                      <a:pPr algn="ctr">
                        <a:spcAft>
                          <a:spcPts val="0"/>
                        </a:spcAft>
                        <a:tabLst>
                          <a:tab pos="540385" algn="l"/>
                          <a:tab pos="810260" algn="l"/>
                        </a:tabLst>
                      </a:pPr>
                      <a:r>
                        <a:rPr lang="es-ES_tradnl" sz="1000">
                          <a:latin typeface="+mj-lt"/>
                        </a:rPr>
                        <a:t>2</a:t>
                      </a:r>
                      <a:endParaRPr lang="es-ES" sz="1000">
                        <a:latin typeface="+mj-lt"/>
                        <a:ea typeface="Times New Roman"/>
                        <a:cs typeface="Times New Roman"/>
                      </a:endParaRPr>
                    </a:p>
                  </a:txBody>
                  <a:tcPr marL="26326" marR="26326" marT="0" marB="0" anchor="ctr"/>
                </a:tc>
                <a:tc>
                  <a:txBody>
                    <a:bodyPr/>
                    <a:lstStyle/>
                    <a:p>
                      <a:pPr algn="ctr">
                        <a:lnSpc>
                          <a:spcPct val="200000"/>
                        </a:lnSpc>
                        <a:spcAft>
                          <a:spcPts val="0"/>
                        </a:spcAft>
                        <a:tabLst>
                          <a:tab pos="540385" algn="l"/>
                          <a:tab pos="810260" algn="l"/>
                        </a:tabLst>
                      </a:pPr>
                      <a:r>
                        <a:rPr lang="es-ES_tradnl" sz="1000" dirty="0" smtClean="0">
                          <a:latin typeface="+mj-lt"/>
                        </a:rPr>
                        <a:t>5-9</a:t>
                      </a:r>
                      <a:endParaRPr lang="es-ES" sz="1000" dirty="0">
                        <a:latin typeface="+mj-lt"/>
                        <a:ea typeface="Times New Roman"/>
                        <a:cs typeface="Times New Roman"/>
                      </a:endParaRPr>
                    </a:p>
                  </a:txBody>
                  <a:tcPr marL="26326" marR="26326" marT="0" marB="0"/>
                </a:tc>
              </a:tr>
              <a:tr h="323852">
                <a:tc>
                  <a:txBody>
                    <a:bodyPr/>
                    <a:lstStyle/>
                    <a:p>
                      <a:pPr algn="ctr">
                        <a:spcAft>
                          <a:spcPts val="0"/>
                        </a:spcAft>
                        <a:tabLst>
                          <a:tab pos="540385" algn="l"/>
                          <a:tab pos="810260" algn="l"/>
                        </a:tabLst>
                      </a:pPr>
                      <a:endParaRPr lang="es-ES" sz="1000" dirty="0">
                        <a:latin typeface="+mj-lt"/>
                        <a:ea typeface="Times New Roman"/>
                        <a:cs typeface="Times New Roman"/>
                      </a:endParaRPr>
                    </a:p>
                  </a:txBody>
                  <a:tcPr marL="26326" marR="26326" marT="0" marB="0" anchor="ctr"/>
                </a:tc>
                <a:tc>
                  <a:txBody>
                    <a:bodyPr/>
                    <a:lstStyle/>
                    <a:p>
                      <a:pPr algn="ctr">
                        <a:spcAft>
                          <a:spcPts val="0"/>
                        </a:spcAft>
                        <a:tabLst>
                          <a:tab pos="540385" algn="l"/>
                          <a:tab pos="810260" algn="l"/>
                        </a:tabLst>
                      </a:pPr>
                      <a:r>
                        <a:rPr lang="es-ES_tradnl" sz="1000">
                          <a:latin typeface="+mj-lt"/>
                        </a:rPr>
                        <a:t>9</a:t>
                      </a:r>
                      <a:endParaRPr lang="es-ES" sz="1000">
                        <a:latin typeface="+mj-lt"/>
                        <a:ea typeface="Times New Roman"/>
                        <a:cs typeface="Times New Roman"/>
                      </a:endParaRPr>
                    </a:p>
                  </a:txBody>
                  <a:tcPr marL="26326" marR="26326" marT="0" marB="0" anchor="ctr"/>
                </a:tc>
                <a:tc>
                  <a:txBody>
                    <a:bodyPr/>
                    <a:lstStyle/>
                    <a:p>
                      <a:pPr algn="ctr">
                        <a:spcAft>
                          <a:spcPts val="0"/>
                        </a:spcAft>
                        <a:tabLst>
                          <a:tab pos="540385" algn="l"/>
                          <a:tab pos="810260" algn="l"/>
                        </a:tabLst>
                      </a:pPr>
                      <a:r>
                        <a:rPr lang="es-ES_tradnl" sz="1000">
                          <a:latin typeface="+mj-lt"/>
                        </a:rPr>
                        <a:t>9</a:t>
                      </a:r>
                      <a:endParaRPr lang="es-ES" sz="1000">
                        <a:latin typeface="+mj-lt"/>
                        <a:ea typeface="Times New Roman"/>
                        <a:cs typeface="Times New Roman"/>
                      </a:endParaRPr>
                    </a:p>
                  </a:txBody>
                  <a:tcPr marL="26326" marR="26326" marT="0" marB="0" anchor="ctr"/>
                </a:tc>
                <a:tc>
                  <a:txBody>
                    <a:bodyPr/>
                    <a:lstStyle/>
                    <a:p>
                      <a:pPr algn="ctr">
                        <a:lnSpc>
                          <a:spcPct val="200000"/>
                        </a:lnSpc>
                        <a:spcAft>
                          <a:spcPts val="0"/>
                        </a:spcAft>
                        <a:tabLst>
                          <a:tab pos="540385" algn="l"/>
                          <a:tab pos="810260" algn="l"/>
                        </a:tabLst>
                      </a:pPr>
                      <a:r>
                        <a:rPr lang="es-ES_tradnl" sz="1000" dirty="0" smtClean="0">
                          <a:latin typeface="+mj-lt"/>
                        </a:rPr>
                        <a:t>0,2,7-9</a:t>
                      </a:r>
                      <a:endParaRPr lang="es-ES" sz="1000" dirty="0">
                        <a:latin typeface="+mj-lt"/>
                        <a:ea typeface="Times New Roman"/>
                        <a:cs typeface="Times New Roman"/>
                      </a:endParaRPr>
                    </a:p>
                  </a:txBody>
                  <a:tcPr marL="26326" marR="26326" marT="0" marB="0"/>
                </a:tc>
              </a:tr>
            </a:tbl>
          </a:graphicData>
        </a:graphic>
      </p:graphicFrame>
      <p:graphicFrame>
        <p:nvGraphicFramePr>
          <p:cNvPr id="16" name="15 Tabla"/>
          <p:cNvGraphicFramePr>
            <a:graphicFrameLocks noGrp="1"/>
          </p:cNvGraphicFramePr>
          <p:nvPr/>
        </p:nvGraphicFramePr>
        <p:xfrm>
          <a:off x="4643438" y="1857364"/>
          <a:ext cx="4071967" cy="4286282"/>
        </p:xfrm>
        <a:graphic>
          <a:graphicData uri="http://schemas.openxmlformats.org/drawingml/2006/table">
            <a:tbl>
              <a:tblPr>
                <a:tableStyleId>{8A107856-5554-42FB-B03E-39F5DBC370BA}</a:tableStyleId>
              </a:tblPr>
              <a:tblGrid>
                <a:gridCol w="1221589"/>
                <a:gridCol w="922115"/>
                <a:gridCol w="1130061"/>
                <a:gridCol w="798202"/>
              </a:tblGrid>
              <a:tr h="521892">
                <a:tc gridSpan="4">
                  <a:txBody>
                    <a:bodyPr/>
                    <a:lstStyle/>
                    <a:p>
                      <a:pPr algn="ctr">
                        <a:lnSpc>
                          <a:spcPct val="200000"/>
                        </a:lnSpc>
                        <a:spcAft>
                          <a:spcPts val="0"/>
                        </a:spcAft>
                        <a:tabLst>
                          <a:tab pos="540385" algn="l"/>
                          <a:tab pos="810260" algn="l"/>
                        </a:tabLst>
                      </a:pPr>
                      <a:r>
                        <a:rPr lang="es-ES_tradnl" sz="1000" dirty="0"/>
                        <a:t>SERIES </a:t>
                      </a:r>
                      <a:r>
                        <a:rPr lang="es-ES_tradnl" sz="1000" dirty="0" smtClean="0"/>
                        <a:t>NUMERICAS PORTA</a:t>
                      </a:r>
                      <a:endParaRPr lang="es-ES" sz="1000" dirty="0">
                        <a:latin typeface="Times New Roman"/>
                        <a:ea typeface="Times New Roman"/>
                        <a:cs typeface="Times New Roman"/>
                      </a:endParaRPr>
                    </a:p>
                  </a:txBody>
                  <a:tcPr marL="21876" marR="21876"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448828">
                <a:tc rowSpan="2">
                  <a:txBody>
                    <a:bodyPr/>
                    <a:lstStyle/>
                    <a:p>
                      <a:pPr algn="ctr">
                        <a:spcAft>
                          <a:spcPts val="0"/>
                        </a:spcAft>
                        <a:tabLst>
                          <a:tab pos="540385" algn="l"/>
                          <a:tab pos="810260" algn="l"/>
                        </a:tabLst>
                      </a:pPr>
                      <a:r>
                        <a:rPr lang="es-ES_tradnl" sz="1000" dirty="0">
                          <a:latin typeface="+mj-lt"/>
                        </a:rPr>
                        <a:t>OPERADOR</a:t>
                      </a:r>
                      <a:endParaRPr lang="es-ES" sz="1000" dirty="0">
                        <a:latin typeface="+mj-lt"/>
                        <a:ea typeface="Times New Roman"/>
                        <a:cs typeface="Times New Roman"/>
                      </a:endParaRPr>
                    </a:p>
                  </a:txBody>
                  <a:tcPr marL="21876" marR="21876" marT="0" marB="0" anchor="ctr"/>
                </a:tc>
                <a:tc gridSpan="3">
                  <a:txBody>
                    <a:bodyPr/>
                    <a:lstStyle/>
                    <a:p>
                      <a:pPr algn="ctr">
                        <a:lnSpc>
                          <a:spcPct val="200000"/>
                        </a:lnSpc>
                        <a:spcAft>
                          <a:spcPts val="0"/>
                        </a:spcAft>
                        <a:tabLst>
                          <a:tab pos="540385" algn="l"/>
                          <a:tab pos="810260" algn="l"/>
                        </a:tabLst>
                      </a:pPr>
                      <a:r>
                        <a:rPr lang="es-ES_tradnl" sz="1000" dirty="0">
                          <a:latin typeface="+mj-lt"/>
                        </a:rPr>
                        <a:t>SERIE ASIGNADA</a:t>
                      </a:r>
                      <a:endParaRPr lang="es-ES" sz="1000" dirty="0">
                        <a:latin typeface="+mj-lt"/>
                        <a:ea typeface="Times New Roman"/>
                        <a:cs typeface="Times New Roman"/>
                      </a:endParaRPr>
                    </a:p>
                  </a:txBody>
                  <a:tcPr marL="21876" marR="21876" marT="0" marB="0" anchor="ctr"/>
                </a:tc>
                <a:tc hMerge="1">
                  <a:txBody>
                    <a:bodyPr/>
                    <a:lstStyle/>
                    <a:p>
                      <a:endParaRPr lang="es-ES"/>
                    </a:p>
                  </a:txBody>
                  <a:tcPr/>
                </a:tc>
                <a:tc hMerge="1">
                  <a:txBody>
                    <a:bodyPr/>
                    <a:lstStyle/>
                    <a:p>
                      <a:endParaRPr lang="es-ES"/>
                    </a:p>
                  </a:txBody>
                  <a:tcPr/>
                </a:tc>
              </a:tr>
              <a:tr h="549530">
                <a:tc vMerge="1">
                  <a:txBody>
                    <a:bodyPr/>
                    <a:lstStyle/>
                    <a:p>
                      <a:endParaRPr lang="es-ES"/>
                    </a:p>
                  </a:txBody>
                  <a:tcPr/>
                </a:tc>
                <a:tc>
                  <a:txBody>
                    <a:bodyPr/>
                    <a:lstStyle/>
                    <a:p>
                      <a:pPr algn="ctr">
                        <a:lnSpc>
                          <a:spcPct val="200000"/>
                        </a:lnSpc>
                        <a:spcAft>
                          <a:spcPts val="0"/>
                        </a:spcAft>
                        <a:tabLst>
                          <a:tab pos="540385" algn="l"/>
                          <a:tab pos="810260" algn="l"/>
                        </a:tabLst>
                      </a:pPr>
                      <a:r>
                        <a:rPr lang="es-ES_tradnl" sz="1000" dirty="0">
                          <a:latin typeface="+mj-lt"/>
                        </a:rPr>
                        <a:t>PREFIJO</a:t>
                      </a:r>
                      <a:endParaRPr lang="es-ES" sz="1000" dirty="0">
                        <a:latin typeface="+mj-lt"/>
                        <a:ea typeface="Times New Roman"/>
                        <a:cs typeface="Times New Roman"/>
                      </a:endParaRPr>
                    </a:p>
                  </a:txBody>
                  <a:tcPr marL="21876" marR="21876" marT="0" marB="0" anchor="ctr"/>
                </a:tc>
                <a:tc>
                  <a:txBody>
                    <a:bodyPr/>
                    <a:lstStyle/>
                    <a:p>
                      <a:pPr algn="ctr">
                        <a:lnSpc>
                          <a:spcPct val="200000"/>
                        </a:lnSpc>
                        <a:spcAft>
                          <a:spcPts val="0"/>
                        </a:spcAft>
                        <a:tabLst>
                          <a:tab pos="540385" algn="l"/>
                          <a:tab pos="810260" algn="l"/>
                        </a:tabLst>
                      </a:pPr>
                      <a:r>
                        <a:rPr lang="es-ES_tradnl" sz="1000" dirty="0" smtClean="0">
                          <a:latin typeface="+mj-lt"/>
                        </a:rPr>
                        <a:t>1º DIGITO</a:t>
                      </a:r>
                      <a:endParaRPr lang="es-ES" sz="1000" dirty="0">
                        <a:latin typeface="+mj-lt"/>
                        <a:ea typeface="Times New Roman"/>
                        <a:cs typeface="Times New Roman"/>
                      </a:endParaRPr>
                    </a:p>
                  </a:txBody>
                  <a:tcPr marL="21876" marR="21876" marT="0" marB="0" anchor="ctr"/>
                </a:tc>
                <a:tc>
                  <a:txBody>
                    <a:bodyPr/>
                    <a:lstStyle/>
                    <a:p>
                      <a:pPr algn="ctr">
                        <a:lnSpc>
                          <a:spcPct val="200000"/>
                        </a:lnSpc>
                        <a:spcAft>
                          <a:spcPts val="0"/>
                        </a:spcAft>
                        <a:tabLst>
                          <a:tab pos="540385" algn="l"/>
                          <a:tab pos="810260" algn="l"/>
                        </a:tabLst>
                      </a:pPr>
                      <a:r>
                        <a:rPr lang="es-ES_tradnl" sz="1000">
                          <a:latin typeface="+mj-lt"/>
                        </a:rPr>
                        <a:t>2ºDIGITO</a:t>
                      </a:r>
                      <a:endParaRPr lang="es-ES" sz="1000">
                        <a:latin typeface="+mj-lt"/>
                        <a:ea typeface="Times New Roman"/>
                        <a:cs typeface="Times New Roman"/>
                      </a:endParaRPr>
                    </a:p>
                  </a:txBody>
                  <a:tcPr marL="21876" marR="21876" marT="0" marB="0" anchor="ctr"/>
                </a:tc>
              </a:tr>
              <a:tr h="970720">
                <a:tc>
                  <a:txBody>
                    <a:bodyPr/>
                    <a:lstStyle/>
                    <a:p>
                      <a:pPr algn="ctr">
                        <a:spcAft>
                          <a:spcPts val="0"/>
                        </a:spcAft>
                        <a:tabLst>
                          <a:tab pos="540385" algn="l"/>
                          <a:tab pos="810260" algn="l"/>
                        </a:tabLst>
                      </a:pPr>
                      <a:endParaRPr lang="es-ES" sz="1000" dirty="0">
                        <a:latin typeface="+mj-lt"/>
                      </a:endParaRPr>
                    </a:p>
                    <a:p>
                      <a:pPr algn="ctr">
                        <a:spcAft>
                          <a:spcPts val="0"/>
                        </a:spcAft>
                        <a:tabLst>
                          <a:tab pos="540385" algn="l"/>
                          <a:tab pos="810260" algn="l"/>
                        </a:tabLst>
                      </a:pPr>
                      <a:r>
                        <a:rPr lang="es-ES_tradnl" sz="1000" dirty="0">
                          <a:latin typeface="+mj-lt"/>
                        </a:rPr>
                        <a:t>PORTA</a:t>
                      </a:r>
                      <a:endParaRPr lang="es-ES" sz="1000" dirty="0">
                        <a:latin typeface="+mj-lt"/>
                      </a:endParaRPr>
                    </a:p>
                    <a:p>
                      <a:pPr algn="ctr">
                        <a:lnSpc>
                          <a:spcPct val="200000"/>
                        </a:lnSpc>
                        <a:spcAft>
                          <a:spcPts val="0"/>
                        </a:spcAft>
                        <a:tabLst>
                          <a:tab pos="540385" algn="l"/>
                          <a:tab pos="810260" algn="l"/>
                        </a:tabLst>
                      </a:pPr>
                      <a:r>
                        <a:rPr lang="es-ES_tradnl" sz="1000" dirty="0">
                          <a:latin typeface="+mj-lt"/>
                        </a:rPr>
                        <a:t>CONECEL</a:t>
                      </a:r>
                      <a:endParaRPr lang="es-ES" sz="1000" dirty="0">
                        <a:latin typeface="+mj-lt"/>
                        <a:ea typeface="Times New Roman"/>
                        <a:cs typeface="Times New Roman"/>
                      </a:endParaRPr>
                    </a:p>
                  </a:txBody>
                  <a:tcPr marL="21876" marR="21876" marT="0" marB="0"/>
                </a:tc>
                <a:tc>
                  <a:txBody>
                    <a:bodyPr/>
                    <a:lstStyle/>
                    <a:p>
                      <a:pPr algn="ctr">
                        <a:spcAft>
                          <a:spcPts val="0"/>
                        </a:spcAft>
                        <a:tabLst>
                          <a:tab pos="540385" algn="l"/>
                          <a:tab pos="810260" algn="l"/>
                        </a:tabLst>
                      </a:pPr>
                      <a:r>
                        <a:rPr lang="es-ES_tradnl" sz="1000">
                          <a:latin typeface="+mj-lt"/>
                        </a:rPr>
                        <a:t>8</a:t>
                      </a:r>
                      <a:endParaRPr lang="es-ES" sz="1000">
                        <a:latin typeface="+mj-lt"/>
                        <a:ea typeface="Times New Roman"/>
                        <a:cs typeface="Times New Roman"/>
                      </a:endParaRPr>
                    </a:p>
                  </a:txBody>
                  <a:tcPr marL="21876" marR="21876" marT="0" marB="0" anchor="ctr"/>
                </a:tc>
                <a:tc>
                  <a:txBody>
                    <a:bodyPr/>
                    <a:lstStyle/>
                    <a:p>
                      <a:pPr algn="ctr">
                        <a:spcAft>
                          <a:spcPts val="0"/>
                        </a:spcAft>
                        <a:tabLst>
                          <a:tab pos="540385" algn="l"/>
                          <a:tab pos="810260" algn="l"/>
                        </a:tabLst>
                      </a:pPr>
                      <a:r>
                        <a:rPr lang="es-ES_tradnl" sz="1000" dirty="0">
                          <a:latin typeface="+mj-lt"/>
                        </a:rPr>
                        <a:t>2</a:t>
                      </a:r>
                      <a:endParaRPr lang="es-ES" sz="1000" dirty="0">
                        <a:latin typeface="+mj-lt"/>
                        <a:ea typeface="Times New Roman"/>
                        <a:cs typeface="Times New Roman"/>
                      </a:endParaRPr>
                    </a:p>
                  </a:txBody>
                  <a:tcPr marL="21876" marR="21876" marT="0" marB="0" anchor="ctr"/>
                </a:tc>
                <a:tc>
                  <a:txBody>
                    <a:bodyPr/>
                    <a:lstStyle/>
                    <a:p>
                      <a:pPr algn="ctr">
                        <a:lnSpc>
                          <a:spcPct val="200000"/>
                        </a:lnSpc>
                        <a:spcAft>
                          <a:spcPts val="0"/>
                        </a:spcAft>
                        <a:tabLst>
                          <a:tab pos="540385" algn="l"/>
                          <a:tab pos="810260" algn="l"/>
                        </a:tabLst>
                      </a:pPr>
                      <a:r>
                        <a:rPr lang="es-ES_tradnl" sz="1000" dirty="0" smtClean="0">
                          <a:latin typeface="+mj-lt"/>
                        </a:rPr>
                        <a:t>5-9</a:t>
                      </a:r>
                      <a:endParaRPr lang="es-ES" sz="1000" dirty="0">
                        <a:latin typeface="+mj-lt"/>
                        <a:ea typeface="Times New Roman"/>
                        <a:cs typeface="Times New Roman"/>
                      </a:endParaRPr>
                    </a:p>
                  </a:txBody>
                  <a:tcPr marL="21876" marR="21876" marT="0" marB="0"/>
                </a:tc>
              </a:tr>
              <a:tr h="448828">
                <a:tc>
                  <a:txBody>
                    <a:bodyPr/>
                    <a:lstStyle/>
                    <a:p>
                      <a:pPr algn="ctr">
                        <a:lnSpc>
                          <a:spcPct val="200000"/>
                        </a:lnSpc>
                        <a:spcAft>
                          <a:spcPts val="0"/>
                        </a:spcAft>
                        <a:tabLst>
                          <a:tab pos="540385" algn="l"/>
                          <a:tab pos="810260" algn="l"/>
                        </a:tabLst>
                      </a:pPr>
                      <a:endParaRPr lang="es-ES" sz="1000" dirty="0">
                        <a:latin typeface="+mj-lt"/>
                        <a:ea typeface="Times New Roman"/>
                        <a:cs typeface="Times New Roman"/>
                      </a:endParaRPr>
                    </a:p>
                  </a:txBody>
                  <a:tcPr marL="21876" marR="21876" marT="0" marB="0"/>
                </a:tc>
                <a:tc>
                  <a:txBody>
                    <a:bodyPr/>
                    <a:lstStyle/>
                    <a:p>
                      <a:pPr algn="ctr">
                        <a:lnSpc>
                          <a:spcPct val="200000"/>
                        </a:lnSpc>
                        <a:spcAft>
                          <a:spcPts val="0"/>
                        </a:spcAft>
                        <a:tabLst>
                          <a:tab pos="540385" algn="l"/>
                          <a:tab pos="810260" algn="l"/>
                        </a:tabLst>
                      </a:pPr>
                      <a:r>
                        <a:rPr lang="es-ES_tradnl" sz="1000">
                          <a:latin typeface="+mj-lt"/>
                        </a:rPr>
                        <a:t>8</a:t>
                      </a:r>
                      <a:endParaRPr lang="es-ES" sz="1000">
                        <a:latin typeface="+mj-lt"/>
                        <a:ea typeface="Times New Roman"/>
                        <a:cs typeface="Times New Roman"/>
                      </a:endParaRPr>
                    </a:p>
                  </a:txBody>
                  <a:tcPr marL="21876" marR="21876" marT="0" marB="0" anchor="ctr"/>
                </a:tc>
                <a:tc>
                  <a:txBody>
                    <a:bodyPr/>
                    <a:lstStyle/>
                    <a:p>
                      <a:pPr algn="ctr">
                        <a:lnSpc>
                          <a:spcPct val="200000"/>
                        </a:lnSpc>
                        <a:spcAft>
                          <a:spcPts val="0"/>
                        </a:spcAft>
                        <a:tabLst>
                          <a:tab pos="540385" algn="l"/>
                          <a:tab pos="810260" algn="l"/>
                        </a:tabLst>
                      </a:pPr>
                      <a:r>
                        <a:rPr lang="es-ES_tradnl" sz="1000" dirty="0">
                          <a:latin typeface="+mj-lt"/>
                        </a:rPr>
                        <a:t>0, 1, 5, 6, 8, 9</a:t>
                      </a:r>
                      <a:endParaRPr lang="es-ES" sz="1000" dirty="0">
                        <a:latin typeface="+mj-lt"/>
                        <a:ea typeface="Times New Roman"/>
                        <a:cs typeface="Times New Roman"/>
                      </a:endParaRPr>
                    </a:p>
                  </a:txBody>
                  <a:tcPr marL="21876" marR="21876" marT="0" marB="0" anchor="ctr"/>
                </a:tc>
                <a:tc>
                  <a:txBody>
                    <a:bodyPr/>
                    <a:lstStyle/>
                    <a:p>
                      <a:pPr algn="ctr">
                        <a:lnSpc>
                          <a:spcPct val="200000"/>
                        </a:lnSpc>
                        <a:spcAft>
                          <a:spcPts val="0"/>
                        </a:spcAft>
                        <a:tabLst>
                          <a:tab pos="540385" algn="l"/>
                          <a:tab pos="810260" algn="l"/>
                        </a:tabLst>
                      </a:pPr>
                      <a:r>
                        <a:rPr lang="es-ES_tradnl" sz="1000" dirty="0" smtClean="0">
                          <a:latin typeface="+mj-lt"/>
                        </a:rPr>
                        <a:t>0-9</a:t>
                      </a:r>
                      <a:endParaRPr lang="es-ES" sz="1000" dirty="0">
                        <a:latin typeface="+mj-lt"/>
                        <a:ea typeface="Times New Roman"/>
                        <a:cs typeface="Times New Roman"/>
                      </a:endParaRPr>
                    </a:p>
                  </a:txBody>
                  <a:tcPr marL="21876" marR="21876" marT="0" marB="0"/>
                </a:tc>
              </a:tr>
              <a:tr h="448828">
                <a:tc>
                  <a:txBody>
                    <a:bodyPr/>
                    <a:lstStyle/>
                    <a:p>
                      <a:pPr algn="ctr">
                        <a:spcAft>
                          <a:spcPts val="0"/>
                        </a:spcAft>
                        <a:tabLst>
                          <a:tab pos="540385" algn="l"/>
                          <a:tab pos="810260" algn="l"/>
                        </a:tabLst>
                      </a:pPr>
                      <a:endParaRPr lang="es-ES" sz="1000" dirty="0">
                        <a:latin typeface="+mj-lt"/>
                        <a:ea typeface="Times New Roman"/>
                        <a:cs typeface="Times New Roman"/>
                      </a:endParaRPr>
                    </a:p>
                  </a:txBody>
                  <a:tcPr marL="21876" marR="21876" marT="0" marB="0" anchor="ctr"/>
                </a:tc>
                <a:tc>
                  <a:txBody>
                    <a:bodyPr/>
                    <a:lstStyle/>
                    <a:p>
                      <a:pPr algn="ctr">
                        <a:spcAft>
                          <a:spcPts val="0"/>
                        </a:spcAft>
                        <a:tabLst>
                          <a:tab pos="540385" algn="l"/>
                          <a:tab pos="810260" algn="l"/>
                        </a:tabLst>
                      </a:pPr>
                      <a:r>
                        <a:rPr lang="es-ES_tradnl" sz="1000" dirty="0">
                          <a:latin typeface="+mj-lt"/>
                        </a:rPr>
                        <a:t>9</a:t>
                      </a:r>
                      <a:endParaRPr lang="es-ES" sz="1000" dirty="0">
                        <a:latin typeface="+mj-lt"/>
                        <a:ea typeface="Times New Roman"/>
                        <a:cs typeface="Times New Roman"/>
                      </a:endParaRPr>
                    </a:p>
                  </a:txBody>
                  <a:tcPr marL="21876" marR="21876" marT="0" marB="0" anchor="ctr"/>
                </a:tc>
                <a:tc>
                  <a:txBody>
                    <a:bodyPr/>
                    <a:lstStyle/>
                    <a:p>
                      <a:pPr algn="ctr">
                        <a:spcAft>
                          <a:spcPts val="0"/>
                        </a:spcAft>
                        <a:tabLst>
                          <a:tab pos="540385" algn="l"/>
                          <a:tab pos="810260" algn="l"/>
                        </a:tabLst>
                      </a:pPr>
                      <a:r>
                        <a:rPr lang="es-ES_tradnl" sz="1000">
                          <a:latin typeface="+mj-lt"/>
                        </a:rPr>
                        <a:t>0, 1, 3, 4, 7</a:t>
                      </a:r>
                      <a:endParaRPr lang="es-ES" sz="1000">
                        <a:latin typeface="+mj-lt"/>
                        <a:ea typeface="Times New Roman"/>
                        <a:cs typeface="Times New Roman"/>
                      </a:endParaRPr>
                    </a:p>
                  </a:txBody>
                  <a:tcPr marL="21876" marR="21876" marT="0" marB="0" anchor="ctr"/>
                </a:tc>
                <a:tc>
                  <a:txBody>
                    <a:bodyPr/>
                    <a:lstStyle/>
                    <a:p>
                      <a:pPr algn="ctr">
                        <a:lnSpc>
                          <a:spcPct val="200000"/>
                        </a:lnSpc>
                        <a:spcAft>
                          <a:spcPts val="0"/>
                        </a:spcAft>
                        <a:tabLst>
                          <a:tab pos="540385" algn="l"/>
                          <a:tab pos="810260" algn="l"/>
                        </a:tabLst>
                      </a:pPr>
                      <a:r>
                        <a:rPr lang="es-ES_tradnl" sz="1000" dirty="0" smtClean="0">
                          <a:latin typeface="+mj-lt"/>
                        </a:rPr>
                        <a:t>0-9</a:t>
                      </a:r>
                      <a:endParaRPr lang="es-ES" sz="1000" dirty="0">
                        <a:latin typeface="+mj-lt"/>
                        <a:ea typeface="Times New Roman"/>
                        <a:cs typeface="Times New Roman"/>
                      </a:endParaRPr>
                    </a:p>
                  </a:txBody>
                  <a:tcPr marL="21876" marR="21876" marT="0" marB="0"/>
                </a:tc>
              </a:tr>
              <a:tr h="448828">
                <a:tc>
                  <a:txBody>
                    <a:bodyPr/>
                    <a:lstStyle/>
                    <a:p>
                      <a:pPr algn="ctr">
                        <a:lnSpc>
                          <a:spcPct val="200000"/>
                        </a:lnSpc>
                        <a:spcAft>
                          <a:spcPts val="0"/>
                        </a:spcAft>
                        <a:tabLst>
                          <a:tab pos="540385" algn="l"/>
                          <a:tab pos="810260" algn="l"/>
                        </a:tabLst>
                      </a:pPr>
                      <a:endParaRPr lang="es-ES" sz="1000" dirty="0">
                        <a:latin typeface="+mj-lt"/>
                        <a:ea typeface="Times New Roman"/>
                        <a:cs typeface="Times New Roman"/>
                      </a:endParaRPr>
                    </a:p>
                  </a:txBody>
                  <a:tcPr marL="21876" marR="21876" marT="0" marB="0"/>
                </a:tc>
                <a:tc>
                  <a:txBody>
                    <a:bodyPr/>
                    <a:lstStyle/>
                    <a:p>
                      <a:pPr algn="ctr">
                        <a:spcAft>
                          <a:spcPts val="0"/>
                        </a:spcAft>
                        <a:tabLst>
                          <a:tab pos="540385" algn="l"/>
                          <a:tab pos="810260" algn="l"/>
                        </a:tabLst>
                      </a:pPr>
                      <a:r>
                        <a:rPr lang="es-ES_tradnl" sz="1000" dirty="0">
                          <a:latin typeface="+mj-lt"/>
                        </a:rPr>
                        <a:t>9</a:t>
                      </a:r>
                      <a:endParaRPr lang="es-ES" sz="1000" dirty="0">
                        <a:latin typeface="+mj-lt"/>
                        <a:ea typeface="Times New Roman"/>
                        <a:cs typeface="Times New Roman"/>
                      </a:endParaRPr>
                    </a:p>
                  </a:txBody>
                  <a:tcPr marL="21876" marR="21876" marT="0" marB="0" anchor="ctr"/>
                </a:tc>
                <a:tc>
                  <a:txBody>
                    <a:bodyPr/>
                    <a:lstStyle/>
                    <a:p>
                      <a:pPr algn="ctr">
                        <a:spcAft>
                          <a:spcPts val="0"/>
                        </a:spcAft>
                        <a:tabLst>
                          <a:tab pos="540385" algn="l"/>
                          <a:tab pos="810260" algn="l"/>
                        </a:tabLst>
                      </a:pPr>
                      <a:r>
                        <a:rPr lang="es-ES_tradnl" sz="1000" dirty="0">
                          <a:latin typeface="+mj-lt"/>
                        </a:rPr>
                        <a:t>2</a:t>
                      </a:r>
                      <a:endParaRPr lang="es-ES" sz="1000" dirty="0">
                        <a:latin typeface="+mj-lt"/>
                        <a:ea typeface="Times New Roman"/>
                        <a:cs typeface="Times New Roman"/>
                      </a:endParaRPr>
                    </a:p>
                  </a:txBody>
                  <a:tcPr marL="21876" marR="21876" marT="0" marB="0" anchor="ctr"/>
                </a:tc>
                <a:tc>
                  <a:txBody>
                    <a:bodyPr/>
                    <a:lstStyle/>
                    <a:p>
                      <a:pPr algn="ctr">
                        <a:lnSpc>
                          <a:spcPct val="200000"/>
                        </a:lnSpc>
                        <a:spcAft>
                          <a:spcPts val="0"/>
                        </a:spcAft>
                        <a:tabLst>
                          <a:tab pos="540385" algn="l"/>
                          <a:tab pos="810260" algn="l"/>
                        </a:tabLst>
                      </a:pPr>
                      <a:r>
                        <a:rPr lang="es-ES_tradnl" sz="1000" dirty="0" smtClean="0">
                          <a:latin typeface="+mj-lt"/>
                        </a:rPr>
                        <a:t>0-4</a:t>
                      </a:r>
                      <a:endParaRPr lang="es-ES" sz="1000" dirty="0">
                        <a:latin typeface="+mj-lt"/>
                        <a:ea typeface="Times New Roman"/>
                        <a:cs typeface="Times New Roman"/>
                      </a:endParaRPr>
                    </a:p>
                  </a:txBody>
                  <a:tcPr marL="21876" marR="21876" marT="0" marB="0"/>
                </a:tc>
              </a:tr>
              <a:tr h="448828">
                <a:tc>
                  <a:txBody>
                    <a:bodyPr/>
                    <a:lstStyle/>
                    <a:p>
                      <a:pPr algn="ctr">
                        <a:lnSpc>
                          <a:spcPct val="200000"/>
                        </a:lnSpc>
                        <a:spcAft>
                          <a:spcPts val="0"/>
                        </a:spcAft>
                        <a:tabLst>
                          <a:tab pos="540385" algn="l"/>
                          <a:tab pos="810260" algn="l"/>
                        </a:tabLst>
                      </a:pPr>
                      <a:endParaRPr lang="es-ES" sz="1000" dirty="0">
                        <a:latin typeface="+mj-lt"/>
                        <a:ea typeface="Times New Roman"/>
                        <a:cs typeface="Times New Roman"/>
                      </a:endParaRPr>
                    </a:p>
                  </a:txBody>
                  <a:tcPr marL="21876" marR="21876" marT="0" marB="0"/>
                </a:tc>
                <a:tc>
                  <a:txBody>
                    <a:bodyPr/>
                    <a:lstStyle/>
                    <a:p>
                      <a:pPr algn="ctr">
                        <a:lnSpc>
                          <a:spcPct val="200000"/>
                        </a:lnSpc>
                        <a:spcAft>
                          <a:spcPts val="0"/>
                        </a:spcAft>
                        <a:tabLst>
                          <a:tab pos="540385" algn="l"/>
                          <a:tab pos="810260" algn="l"/>
                        </a:tabLst>
                      </a:pPr>
                      <a:r>
                        <a:rPr lang="es-ES_tradnl" sz="1000" dirty="0">
                          <a:latin typeface="+mj-lt"/>
                        </a:rPr>
                        <a:t>9</a:t>
                      </a:r>
                      <a:endParaRPr lang="es-ES" sz="1000" dirty="0">
                        <a:latin typeface="+mj-lt"/>
                        <a:ea typeface="Times New Roman"/>
                        <a:cs typeface="Times New Roman"/>
                      </a:endParaRPr>
                    </a:p>
                  </a:txBody>
                  <a:tcPr marL="21876" marR="21876" marT="0" marB="0" anchor="ctr"/>
                </a:tc>
                <a:tc>
                  <a:txBody>
                    <a:bodyPr/>
                    <a:lstStyle/>
                    <a:p>
                      <a:pPr algn="ctr">
                        <a:lnSpc>
                          <a:spcPct val="200000"/>
                        </a:lnSpc>
                        <a:spcAft>
                          <a:spcPts val="0"/>
                        </a:spcAft>
                        <a:tabLst>
                          <a:tab pos="540385" algn="l"/>
                          <a:tab pos="810260" algn="l"/>
                        </a:tabLst>
                      </a:pPr>
                      <a:r>
                        <a:rPr lang="es-ES_tradnl" sz="1000">
                          <a:latin typeface="+mj-lt"/>
                        </a:rPr>
                        <a:t>9</a:t>
                      </a:r>
                      <a:endParaRPr lang="es-ES" sz="1000">
                        <a:latin typeface="+mj-lt"/>
                        <a:ea typeface="Times New Roman"/>
                        <a:cs typeface="Times New Roman"/>
                      </a:endParaRPr>
                    </a:p>
                  </a:txBody>
                  <a:tcPr marL="21876" marR="21876" marT="0" marB="0" anchor="ctr"/>
                </a:tc>
                <a:tc>
                  <a:txBody>
                    <a:bodyPr/>
                    <a:lstStyle/>
                    <a:p>
                      <a:pPr algn="ctr">
                        <a:lnSpc>
                          <a:spcPct val="200000"/>
                        </a:lnSpc>
                        <a:spcAft>
                          <a:spcPts val="0"/>
                        </a:spcAft>
                        <a:tabLst>
                          <a:tab pos="540385" algn="l"/>
                          <a:tab pos="810260" algn="l"/>
                        </a:tabLst>
                      </a:pPr>
                      <a:r>
                        <a:rPr lang="es-ES_tradnl" sz="1000" dirty="0" smtClean="0">
                          <a:latin typeface="+mj-lt"/>
                        </a:rPr>
                        <a:t>1,3-6</a:t>
                      </a:r>
                      <a:endParaRPr lang="es-ES" sz="1000" dirty="0">
                        <a:latin typeface="+mj-lt"/>
                        <a:ea typeface="Times New Roman"/>
                        <a:cs typeface="Times New Roman"/>
                      </a:endParaRPr>
                    </a:p>
                  </a:txBody>
                  <a:tcPr marL="21876" marR="21876"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500174"/>
            <a:ext cx="8229600" cy="1143000"/>
          </a:xfrm>
        </p:spPr>
        <p:txBody>
          <a:bodyPr>
            <a:normAutofit fontScale="90000"/>
          </a:bodyPr>
          <a:lstStyle/>
          <a:p>
            <a:r>
              <a:rPr lang="en-US" dirty="0" err="1" smtClean="0"/>
              <a:t>Esquema</a:t>
            </a:r>
            <a:r>
              <a:rPr lang="en-US" dirty="0" smtClean="0"/>
              <a:t> de Colas</a:t>
            </a:r>
            <a:br>
              <a:rPr lang="en-US" dirty="0" smtClean="0"/>
            </a:br>
            <a:endParaRPr lang="es-ES" dirty="0"/>
          </a:p>
        </p:txBody>
      </p:sp>
      <p:sp>
        <p:nvSpPr>
          <p:cNvPr id="4" name="3 Rectángulo">
            <a:hlinkClick r:id="rId2" action="ppaction://hlinkpres?slideindex=1&amp;slidetitle="/>
          </p:cNvPr>
          <p:cNvSpPr/>
          <p:nvPr/>
        </p:nvSpPr>
        <p:spPr>
          <a:xfrm>
            <a:off x="2143108" y="2428868"/>
            <a:ext cx="3501115" cy="369332"/>
          </a:xfrm>
          <a:prstGeom prst="rect">
            <a:avLst/>
          </a:prstGeom>
        </p:spPr>
        <p:txBody>
          <a:bodyPr wrap="square">
            <a:spAutoFit/>
          </a:bodyPr>
          <a:lstStyle/>
          <a:p>
            <a:pPr algn="ctr">
              <a:buFont typeface="Arial" pitchFamily="34" charset="0"/>
              <a:buChar char="•"/>
            </a:pPr>
            <a:r>
              <a:rPr lang="en-US" dirty="0" err="1" smtClean="0"/>
              <a:t>Ver</a:t>
            </a:r>
            <a:r>
              <a:rPr lang="en-US" dirty="0" smtClean="0"/>
              <a:t> </a:t>
            </a:r>
            <a:r>
              <a:rPr lang="en-US" dirty="0" err="1" smtClean="0"/>
              <a:t>Diagrama</a:t>
            </a:r>
            <a:r>
              <a:rPr lang="en-US" dirty="0" smtClean="0"/>
              <a:t> de </a:t>
            </a:r>
            <a:r>
              <a:rPr lang="en-US" dirty="0" err="1" smtClean="0"/>
              <a:t>flujo</a:t>
            </a:r>
            <a:endParaRPr lang="es-ES" dirty="0"/>
          </a:p>
        </p:txBody>
      </p:sp>
      <p:sp>
        <p:nvSpPr>
          <p:cNvPr id="5" name="1 Título"/>
          <p:cNvSpPr txBox="1">
            <a:spLocks/>
          </p:cNvSpPr>
          <p:nvPr/>
        </p:nvSpPr>
        <p:spPr>
          <a:xfrm>
            <a:off x="500034" y="3429000"/>
            <a:ext cx="8229600" cy="1143000"/>
          </a:xfrm>
          <a:prstGeom prst="rect">
            <a:avLst/>
          </a:prstGeom>
        </p:spPr>
        <p:txBody>
          <a:bodyPr vert="horz" lIns="0" rIns="0" bIns="0" anchor="b">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mj-lt"/>
                <a:ea typeface="+mj-ea"/>
                <a:cs typeface="+mj-cs"/>
              </a:rPr>
              <a:t>Extension.conf</a:t>
            </a:r>
            <a:r>
              <a:rPr kumimoji="0" lang="en-US" sz="5000" b="0" i="0" u="none" strike="noStrike" kern="1200" cap="none" spc="0" normalizeH="0" baseline="0" noProof="0" dirty="0" smtClean="0">
                <a:ln>
                  <a:noFill/>
                </a:ln>
                <a:solidFill>
                  <a:schemeClr val="tx2"/>
                </a:solidFill>
                <a:effectLst/>
                <a:uLnTx/>
                <a:uFillTx/>
                <a:latin typeface="+mj-lt"/>
                <a:ea typeface="+mj-ea"/>
                <a:cs typeface="+mj-cs"/>
              </a:rPr>
              <a:t/>
            </a:r>
            <a:br>
              <a:rPr kumimoji="0" lang="en-US" sz="5000" b="0" i="0" u="none" strike="noStrike" kern="1200" cap="none" spc="0" normalizeH="0" baseline="0" noProof="0" dirty="0" smtClean="0">
                <a:ln>
                  <a:noFill/>
                </a:ln>
                <a:solidFill>
                  <a:schemeClr val="tx2"/>
                </a:solidFill>
                <a:effectLst/>
                <a:uLnTx/>
                <a:uFillTx/>
                <a:latin typeface="+mj-lt"/>
                <a:ea typeface="+mj-ea"/>
                <a:cs typeface="+mj-cs"/>
              </a:rPr>
            </a:b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5 Rectángulo">
            <a:hlinkClick r:id="rId3" action="ppaction://hlinkpres?slideindex=1&amp;slidetitle="/>
          </p:cNvPr>
          <p:cNvSpPr/>
          <p:nvPr/>
        </p:nvSpPr>
        <p:spPr>
          <a:xfrm>
            <a:off x="2571736" y="4643446"/>
            <a:ext cx="3501115" cy="369332"/>
          </a:xfrm>
          <a:prstGeom prst="rect">
            <a:avLst/>
          </a:prstGeom>
        </p:spPr>
        <p:txBody>
          <a:bodyPr wrap="square">
            <a:spAutoFit/>
          </a:bodyPr>
          <a:lstStyle/>
          <a:p>
            <a:pPr algn="ctr">
              <a:buFont typeface="Arial" pitchFamily="34" charset="0"/>
              <a:buChar char="•"/>
            </a:pPr>
            <a:r>
              <a:rPr lang="en-US" dirty="0" err="1" smtClean="0"/>
              <a:t>Ver</a:t>
            </a:r>
            <a:r>
              <a:rPr lang="en-US" dirty="0" smtClean="0"/>
              <a:t> </a:t>
            </a:r>
            <a:r>
              <a:rPr lang="es-ES" dirty="0" smtClean="0"/>
              <a:t> Archivo de Configuración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Mensajes</a:t>
            </a:r>
            <a:r>
              <a:rPr lang="en-US" dirty="0" smtClean="0"/>
              <a:t> de </a:t>
            </a:r>
            <a:r>
              <a:rPr lang="en-US" dirty="0" err="1" smtClean="0"/>
              <a:t>Texto</a:t>
            </a:r>
            <a:endParaRPr lang="es-ES" dirty="0"/>
          </a:p>
        </p:txBody>
      </p:sp>
      <p:sp>
        <p:nvSpPr>
          <p:cNvPr id="31746" name="Rectangle 2"/>
          <p:cNvSpPr>
            <a:spLocks noChangeArrowheads="1"/>
          </p:cNvSpPr>
          <p:nvPr/>
        </p:nvSpPr>
        <p:spPr bwMode="auto">
          <a:xfrm>
            <a:off x="2"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1745" name="Object 1"/>
          <p:cNvGraphicFramePr>
            <a:graphicFrameLocks noChangeAspect="1"/>
          </p:cNvGraphicFramePr>
          <p:nvPr/>
        </p:nvGraphicFramePr>
        <p:xfrm>
          <a:off x="714350" y="2285994"/>
          <a:ext cx="1538289" cy="3596719"/>
        </p:xfrm>
        <a:graphic>
          <a:graphicData uri="http://schemas.openxmlformats.org/presentationml/2006/ole">
            <p:oleObj spid="_x0000_s31745" name="Visio" r:id="rId3" imgW="1318879" imgH="3094672" progId="Visio.Drawing.11">
              <p:embed/>
            </p:oleObj>
          </a:graphicData>
        </a:graphic>
      </p:graphicFrame>
      <p:graphicFrame>
        <p:nvGraphicFramePr>
          <p:cNvPr id="7" name="6 Tabla"/>
          <p:cNvGraphicFramePr>
            <a:graphicFrameLocks noGrp="1"/>
          </p:cNvGraphicFramePr>
          <p:nvPr/>
        </p:nvGraphicFramePr>
        <p:xfrm>
          <a:off x="2643174" y="2143116"/>
          <a:ext cx="6215075" cy="1818249"/>
        </p:xfrm>
        <a:graphic>
          <a:graphicData uri="http://schemas.openxmlformats.org/drawingml/2006/table">
            <a:tbl>
              <a:tblPr>
                <a:tableStyleId>{2D5ABB26-0587-4C30-8999-92F81FD0307C}</a:tableStyleId>
              </a:tblPr>
              <a:tblGrid>
                <a:gridCol w="6215075"/>
              </a:tblGrid>
              <a:tr h="288644">
                <a:tc>
                  <a:txBody>
                    <a:bodyPr/>
                    <a:lstStyle/>
                    <a:p>
                      <a:pPr marL="228600" indent="-228600" algn="just">
                        <a:lnSpc>
                          <a:spcPct val="200000"/>
                        </a:lnSpc>
                        <a:spcAft>
                          <a:spcPts val="0"/>
                        </a:spcAft>
                        <a:buFont typeface="+mj-lt"/>
                        <a:buAutoNum type="arabicPeriod"/>
                        <a:tabLst>
                          <a:tab pos="540385" algn="l"/>
                          <a:tab pos="810260" algn="l"/>
                        </a:tabLst>
                      </a:pPr>
                      <a:r>
                        <a:rPr lang="es-ES_tradnl" sz="1200" dirty="0">
                          <a:latin typeface="+mj-lt"/>
                        </a:rPr>
                        <a:t>Determinar el Estado del móvil Gateway de mensajería</a:t>
                      </a:r>
                      <a:endParaRPr lang="es-ES" sz="1200" dirty="0">
                        <a:latin typeface="+mj-lt"/>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288644">
                <a:tc>
                  <a:txBody>
                    <a:bodyPr/>
                    <a:lstStyle/>
                    <a:p>
                      <a:pPr marL="228600" indent="-228600" algn="just">
                        <a:lnSpc>
                          <a:spcPct val="200000"/>
                        </a:lnSpc>
                        <a:spcAft>
                          <a:spcPts val="0"/>
                        </a:spcAft>
                        <a:buFont typeface="+mj-lt"/>
                        <a:buNone/>
                        <a:tabLst>
                          <a:tab pos="540385" algn="l"/>
                          <a:tab pos="810260" algn="l"/>
                        </a:tabLst>
                      </a:pPr>
                      <a:r>
                        <a:rPr lang="es-ES_tradnl" sz="1200" dirty="0" smtClean="0">
                          <a:latin typeface="+mj-lt"/>
                        </a:rPr>
                        <a:t>2.   Si </a:t>
                      </a:r>
                      <a:r>
                        <a:rPr lang="es-ES_tradnl" sz="1200" dirty="0">
                          <a:latin typeface="+mj-lt"/>
                        </a:rPr>
                        <a:t>esta disponible sigue con la prioridad 3 caso contrario salta a la prioridad 7</a:t>
                      </a:r>
                      <a:endParaRPr lang="es-ES" sz="1200" dirty="0">
                        <a:latin typeface="+mj-lt"/>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288644">
                <a:tc>
                  <a:txBody>
                    <a:bodyPr/>
                    <a:lstStyle/>
                    <a:p>
                      <a:pPr marL="228600" indent="-228600" algn="just">
                        <a:lnSpc>
                          <a:spcPct val="200000"/>
                        </a:lnSpc>
                        <a:spcAft>
                          <a:spcPts val="0"/>
                        </a:spcAft>
                        <a:buFont typeface="+mj-lt"/>
                        <a:buNone/>
                        <a:tabLst>
                          <a:tab pos="540385" algn="l"/>
                          <a:tab pos="810260" algn="l"/>
                        </a:tabLst>
                      </a:pPr>
                      <a:r>
                        <a:rPr lang="es-ES_tradnl" sz="1200" dirty="0" smtClean="0">
                          <a:latin typeface="+mj-lt"/>
                        </a:rPr>
                        <a:t>3.</a:t>
                      </a:r>
                      <a:r>
                        <a:rPr lang="es-ES_tradnl" sz="1200" baseline="0" dirty="0" smtClean="0">
                          <a:latin typeface="+mj-lt"/>
                        </a:rPr>
                        <a:t>   </a:t>
                      </a:r>
                      <a:r>
                        <a:rPr lang="es-ES_tradnl" sz="1200" dirty="0" smtClean="0">
                          <a:latin typeface="+mj-lt"/>
                        </a:rPr>
                        <a:t>Se </a:t>
                      </a:r>
                      <a:r>
                        <a:rPr lang="es-ES_tradnl" sz="1200" dirty="0">
                          <a:latin typeface="+mj-lt"/>
                        </a:rPr>
                        <a:t>define la prioridad 3, </a:t>
                      </a:r>
                      <a:r>
                        <a:rPr lang="es-ES_tradnl" sz="1200" dirty="0" smtClean="0">
                          <a:latin typeface="+mj-lt"/>
                        </a:rPr>
                        <a:t>envío </a:t>
                      </a:r>
                      <a:r>
                        <a:rPr lang="es-ES_tradnl" sz="1200" dirty="0">
                          <a:latin typeface="+mj-lt"/>
                        </a:rPr>
                        <a:t>del mensaje de texto</a:t>
                      </a:r>
                      <a:endParaRPr lang="es-ES" sz="1200" dirty="0">
                        <a:latin typeface="+mj-lt"/>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288644">
                <a:tc>
                  <a:txBody>
                    <a:bodyPr/>
                    <a:lstStyle/>
                    <a:p>
                      <a:pPr marL="228600" indent="-228600" algn="just">
                        <a:lnSpc>
                          <a:spcPct val="200000"/>
                        </a:lnSpc>
                        <a:spcAft>
                          <a:spcPts val="0"/>
                        </a:spcAft>
                        <a:buFont typeface="+mj-lt"/>
                        <a:buNone/>
                        <a:tabLst>
                          <a:tab pos="540385" algn="l"/>
                          <a:tab pos="810260" algn="l"/>
                        </a:tabLst>
                      </a:pPr>
                      <a:r>
                        <a:rPr lang="es-ES_tradnl" sz="1200" dirty="0" smtClean="0">
                          <a:latin typeface="+mj-lt"/>
                        </a:rPr>
                        <a:t>4.   Se </a:t>
                      </a:r>
                      <a:r>
                        <a:rPr lang="es-ES_tradnl" sz="1200" dirty="0">
                          <a:latin typeface="+mj-lt"/>
                        </a:rPr>
                        <a:t>define prioridad 4 la cual da a conocer el usuario que se </a:t>
                      </a:r>
                      <a:r>
                        <a:rPr lang="es-ES_tradnl" sz="1200" dirty="0" smtClean="0">
                          <a:latin typeface="+mj-lt"/>
                        </a:rPr>
                        <a:t>envío </a:t>
                      </a:r>
                      <a:r>
                        <a:rPr lang="es-ES_tradnl" sz="1200" dirty="0">
                          <a:latin typeface="+mj-lt"/>
                        </a:rPr>
                        <a:t>el mensaje de texto</a:t>
                      </a:r>
                      <a:endParaRPr lang="es-ES" sz="1200" dirty="0">
                        <a:latin typeface="+mj-lt"/>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r h="559933">
                <a:tc>
                  <a:txBody>
                    <a:bodyPr/>
                    <a:lstStyle/>
                    <a:p>
                      <a:pPr marL="228600" indent="-228600" algn="just">
                        <a:lnSpc>
                          <a:spcPct val="200000"/>
                        </a:lnSpc>
                        <a:spcAft>
                          <a:spcPts val="0"/>
                        </a:spcAft>
                        <a:buFont typeface="+mj-lt"/>
                        <a:buNone/>
                        <a:tabLst>
                          <a:tab pos="540385" algn="l"/>
                          <a:tab pos="810260" algn="l"/>
                        </a:tabLst>
                      </a:pPr>
                      <a:r>
                        <a:rPr lang="es-ES_tradnl" sz="1200" dirty="0" smtClean="0">
                          <a:latin typeface="+mj-lt"/>
                        </a:rPr>
                        <a:t>5. Se </a:t>
                      </a:r>
                      <a:r>
                        <a:rPr lang="es-ES_tradnl" sz="1200" dirty="0">
                          <a:latin typeface="+mj-lt"/>
                        </a:rPr>
                        <a:t>define la prioridad 7 que da a conocer al usuario que el móvil no se encuentra disponible</a:t>
                      </a:r>
                      <a:endParaRPr lang="es-ES" sz="1200" dirty="0">
                        <a:latin typeface="+mj-lt"/>
                        <a:ea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8" name="7 Tabla"/>
          <p:cNvGraphicFramePr>
            <a:graphicFrameLocks noGrp="1"/>
          </p:cNvGraphicFramePr>
          <p:nvPr/>
        </p:nvGraphicFramePr>
        <p:xfrm>
          <a:off x="2643174" y="4214818"/>
          <a:ext cx="5532463" cy="1475288"/>
        </p:xfrm>
        <a:graphic>
          <a:graphicData uri="http://schemas.openxmlformats.org/drawingml/2006/table">
            <a:tbl>
              <a:tblPr/>
              <a:tblGrid>
                <a:gridCol w="1273511"/>
                <a:gridCol w="4258952"/>
              </a:tblGrid>
              <a:tr h="218825">
                <a:tc>
                  <a:txBody>
                    <a:bodyPr/>
                    <a:lstStyle/>
                    <a:p>
                      <a:pPr algn="ctr">
                        <a:lnSpc>
                          <a:spcPct val="200000"/>
                        </a:lnSpc>
                        <a:spcAft>
                          <a:spcPts val="0"/>
                        </a:spcAft>
                        <a:tabLst>
                          <a:tab pos="540385" algn="l"/>
                          <a:tab pos="810260" algn="l"/>
                        </a:tabLst>
                      </a:pPr>
                      <a:r>
                        <a:rPr lang="es-ES" sz="1100" i="1" dirty="0">
                          <a:latin typeface="Arial"/>
                          <a:ea typeface="Times New Roman"/>
                        </a:rPr>
                        <a:t>Mensaje 1</a:t>
                      </a:r>
                      <a:endParaRPr lang="es-E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tabLst>
                          <a:tab pos="540385" algn="l"/>
                          <a:tab pos="810260" algn="l"/>
                        </a:tabLst>
                      </a:pPr>
                      <a:r>
                        <a:rPr lang="es-ES" sz="1100" i="1" dirty="0">
                          <a:latin typeface="Arial"/>
                          <a:ea typeface="Times New Roman"/>
                        </a:rPr>
                        <a:t>La Reunión está establecida para el DD/MM a las HH:MM</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825">
                <a:tc>
                  <a:txBody>
                    <a:bodyPr/>
                    <a:lstStyle/>
                    <a:p>
                      <a:pPr algn="ctr">
                        <a:lnSpc>
                          <a:spcPct val="200000"/>
                        </a:lnSpc>
                        <a:spcAft>
                          <a:spcPts val="0"/>
                        </a:spcAft>
                        <a:tabLst>
                          <a:tab pos="540385" algn="l"/>
                          <a:tab pos="810260" algn="l"/>
                        </a:tabLst>
                      </a:pPr>
                      <a:r>
                        <a:rPr lang="es-ES_tradnl" sz="1100" i="1">
                          <a:latin typeface="Arial"/>
                          <a:ea typeface="Times New Roman"/>
                        </a:rPr>
                        <a:t>Mensaje 2</a:t>
                      </a:r>
                      <a:endParaRPr lang="es-E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tabLst>
                          <a:tab pos="540385" algn="l"/>
                          <a:tab pos="810260" algn="l"/>
                        </a:tabLst>
                      </a:pPr>
                      <a:r>
                        <a:rPr lang="es-ES_tradnl" sz="1100" i="1">
                          <a:latin typeface="Arial"/>
                          <a:ea typeface="Times New Roman"/>
                        </a:rPr>
                        <a:t>Reunión se ha cancelado</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825">
                <a:tc>
                  <a:txBody>
                    <a:bodyPr/>
                    <a:lstStyle/>
                    <a:p>
                      <a:pPr algn="ctr">
                        <a:lnSpc>
                          <a:spcPct val="200000"/>
                        </a:lnSpc>
                        <a:spcAft>
                          <a:spcPts val="0"/>
                        </a:spcAft>
                        <a:tabLst>
                          <a:tab pos="540385" algn="l"/>
                          <a:tab pos="810260" algn="l"/>
                        </a:tabLst>
                      </a:pPr>
                      <a:r>
                        <a:rPr lang="es-ES_tradnl" sz="1100" i="1">
                          <a:latin typeface="Arial"/>
                          <a:ea typeface="Times New Roman"/>
                        </a:rPr>
                        <a:t>Mensaje 3</a:t>
                      </a:r>
                      <a:endParaRPr lang="es-E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tabLst>
                          <a:tab pos="540385" algn="l"/>
                          <a:tab pos="810260" algn="l"/>
                        </a:tabLst>
                      </a:pPr>
                      <a:r>
                        <a:rPr lang="es-ES_tradnl" sz="1100" i="1">
                          <a:latin typeface="Arial"/>
                          <a:ea typeface="Times New Roman"/>
                        </a:rPr>
                        <a:t>No Me encuentro disponible, Llámeme el </a:t>
                      </a:r>
                      <a:r>
                        <a:rPr lang="es-ES" sz="1100" i="1">
                          <a:latin typeface="Arial"/>
                          <a:ea typeface="Times New Roman"/>
                        </a:rPr>
                        <a:t>DD/MM a las HH:MM</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825">
                <a:tc>
                  <a:txBody>
                    <a:bodyPr/>
                    <a:lstStyle/>
                    <a:p>
                      <a:pPr algn="ctr">
                        <a:lnSpc>
                          <a:spcPct val="200000"/>
                        </a:lnSpc>
                        <a:spcAft>
                          <a:spcPts val="0"/>
                        </a:spcAft>
                        <a:tabLst>
                          <a:tab pos="540385" algn="l"/>
                          <a:tab pos="810260" algn="l"/>
                        </a:tabLst>
                      </a:pPr>
                      <a:r>
                        <a:rPr lang="es-ES" sz="1100" i="1">
                          <a:latin typeface="Arial"/>
                          <a:ea typeface="Times New Roman"/>
                        </a:rPr>
                        <a:t>Mensaje 4</a:t>
                      </a:r>
                      <a:endParaRPr lang="es-E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tabLst>
                          <a:tab pos="540385" algn="l"/>
                          <a:tab pos="810260" algn="l"/>
                        </a:tabLst>
                      </a:pPr>
                      <a:r>
                        <a:rPr lang="en-US" sz="1100" i="1">
                          <a:latin typeface="Arial"/>
                          <a:ea typeface="Times New Roman"/>
                        </a:rPr>
                        <a:t>Favor,  llame al  XXXXXXXXX</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144">
                <a:tc>
                  <a:txBody>
                    <a:bodyPr/>
                    <a:lstStyle/>
                    <a:p>
                      <a:pPr algn="ctr">
                        <a:lnSpc>
                          <a:spcPct val="200000"/>
                        </a:lnSpc>
                        <a:spcAft>
                          <a:spcPts val="0"/>
                        </a:spcAft>
                        <a:tabLst>
                          <a:tab pos="540385" algn="l"/>
                          <a:tab pos="810260" algn="l"/>
                        </a:tabLst>
                      </a:pPr>
                      <a:r>
                        <a:rPr lang="es-ES_tradnl" sz="1100" i="1">
                          <a:latin typeface="Arial"/>
                          <a:ea typeface="Times New Roman"/>
                        </a:rPr>
                        <a:t>Mensaje 5</a:t>
                      </a:r>
                      <a:endParaRPr lang="es-E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tabLst>
                          <a:tab pos="540385" algn="l"/>
                          <a:tab pos="810260" algn="l"/>
                        </a:tabLst>
                      </a:pPr>
                      <a:r>
                        <a:rPr lang="es-ES_tradnl" sz="1100" i="1" dirty="0">
                          <a:latin typeface="Arial"/>
                          <a:ea typeface="Times New Roman"/>
                        </a:rPr>
                        <a:t>Llego tarde, </a:t>
                      </a:r>
                      <a:r>
                        <a:rPr lang="es-ES_tradnl" sz="1100" i="1" dirty="0" smtClean="0">
                          <a:latin typeface="Arial"/>
                          <a:ea typeface="Times New Roman"/>
                        </a:rPr>
                        <a:t>Estaré ahí </a:t>
                      </a:r>
                      <a:r>
                        <a:rPr lang="es-ES_tradnl" sz="1100" i="1" dirty="0">
                          <a:latin typeface="Arial"/>
                          <a:ea typeface="Times New Roman"/>
                        </a:rPr>
                        <a:t>a las </a:t>
                      </a:r>
                      <a:r>
                        <a:rPr lang="es-ES" sz="1100" i="1" dirty="0">
                          <a:latin typeface="Arial"/>
                          <a:ea typeface="Times New Roman"/>
                        </a:rPr>
                        <a:t>HH:MM</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n-US" dirty="0" smtClean="0"/>
          </a:p>
          <a:p>
            <a:endParaRPr lang="es-ES" dirty="0"/>
          </a:p>
        </p:txBody>
      </p:sp>
      <p:sp>
        <p:nvSpPr>
          <p:cNvPr id="6" name="Rectangle 2"/>
          <p:cNvSpPr>
            <a:spLocks noChangeArrowheads="1"/>
          </p:cNvSpPr>
          <p:nvPr/>
        </p:nvSpPr>
        <p:spPr bwMode="auto">
          <a:xfrm>
            <a:off x="357158" y="2214554"/>
            <a:ext cx="8786842"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r>
              <a:rPr lang="es-ES_tradnl" sz="1100" b="1" dirty="0" smtClean="0">
                <a:latin typeface="Arial" pitchFamily="34" charset="0"/>
                <a:cs typeface="Arial" pitchFamily="34" charset="0"/>
              </a:rPr>
              <a:t>[mensajes]</a:t>
            </a:r>
            <a:endParaRPr lang="es-ES" sz="1100" b="1" dirty="0" smtClean="0">
              <a:latin typeface="Arial" pitchFamily="34" charset="0"/>
              <a:cs typeface="Arial" pitchFamily="34" charset="0"/>
            </a:endParaRPr>
          </a:p>
          <a:p>
            <a:pPr marL="228600" indent="-228600"/>
            <a:r>
              <a:rPr lang="es-ES_tradnl" sz="1100" b="1" dirty="0" smtClean="0">
                <a:latin typeface="Arial" pitchFamily="34" charset="0"/>
                <a:cs typeface="Arial" pitchFamily="34" charset="0"/>
              </a:rPr>
              <a:t> </a:t>
            </a:r>
            <a:endParaRPr lang="es-ES" sz="1100" b="1" dirty="0" smtClean="0">
              <a:latin typeface="Arial" pitchFamily="34" charset="0"/>
              <a:cs typeface="Arial" pitchFamily="34" charset="0"/>
            </a:endParaRPr>
          </a:p>
          <a:p>
            <a:pPr marL="228600" indent="-228600">
              <a:lnSpc>
                <a:spcPct val="150000"/>
              </a:lnSpc>
              <a:buFont typeface="+mj-lt"/>
              <a:buAutoNum type="arabicPeriod"/>
            </a:pPr>
            <a:r>
              <a:rPr lang="es-ES_tradnl" sz="1100" b="1" dirty="0" err="1" smtClean="0">
                <a:latin typeface="Arial" pitchFamily="34" charset="0"/>
                <a:cs typeface="Arial" pitchFamily="34" charset="0"/>
              </a:rPr>
              <a:t>exten</a:t>
            </a:r>
            <a:r>
              <a:rPr lang="es-ES_tradnl" sz="1100" b="1" dirty="0" smtClean="0">
                <a:latin typeface="Arial" pitchFamily="34" charset="0"/>
                <a:cs typeface="Arial" pitchFamily="34" charset="0"/>
              </a:rPr>
              <a:t> =&gt; _001XXXXXXXXXXXXXXXXX,1, </a:t>
            </a:r>
            <a:r>
              <a:rPr lang="es-ES_tradnl" sz="1100" b="1" dirty="0" err="1" smtClean="0">
                <a:latin typeface="Arial" pitchFamily="34" charset="0"/>
                <a:cs typeface="Arial" pitchFamily="34" charset="0"/>
              </a:rPr>
              <a:t>MobileStatus</a:t>
            </a:r>
            <a:r>
              <a:rPr lang="es-ES_tradnl" sz="1100" b="1" dirty="0" smtClean="0">
                <a:latin typeface="Arial" pitchFamily="34" charset="0"/>
                <a:cs typeface="Arial" pitchFamily="34" charset="0"/>
              </a:rPr>
              <a:t>(${CELLSMS},SMSTATUS) </a:t>
            </a:r>
            <a:endParaRPr lang="es-ES" sz="1100" b="1" dirty="0" smtClean="0">
              <a:latin typeface="Arial" pitchFamily="34" charset="0"/>
              <a:cs typeface="Arial" pitchFamily="34" charset="0"/>
            </a:endParaRPr>
          </a:p>
          <a:p>
            <a:pPr marL="228600" indent="-228600">
              <a:lnSpc>
                <a:spcPct val="150000"/>
              </a:lnSpc>
              <a:buFont typeface="+mj-lt"/>
              <a:buAutoNum type="arabicPeriod"/>
            </a:pPr>
            <a:r>
              <a:rPr lang="es-ES_tradnl" sz="1100" b="1" dirty="0" err="1" smtClean="0">
                <a:latin typeface="Arial" pitchFamily="34" charset="0"/>
                <a:cs typeface="Arial" pitchFamily="34" charset="0"/>
              </a:rPr>
              <a:t>exten</a:t>
            </a:r>
            <a:r>
              <a:rPr lang="es-ES_tradnl" sz="1100" b="1" dirty="0" smtClean="0">
                <a:latin typeface="Arial" pitchFamily="34" charset="0"/>
                <a:cs typeface="Arial" pitchFamily="34" charset="0"/>
              </a:rPr>
              <a:t> =&gt; _001XXXXXXXXXXXXXXXXX,2, </a:t>
            </a:r>
            <a:r>
              <a:rPr lang="es-ES_tradnl" sz="1100" b="1" dirty="0" err="1" smtClean="0">
                <a:latin typeface="Arial" pitchFamily="34" charset="0"/>
                <a:cs typeface="Arial" pitchFamily="34" charset="0"/>
              </a:rPr>
              <a:t>GotoIf</a:t>
            </a:r>
            <a:r>
              <a:rPr lang="es-ES_tradnl" sz="1100" b="1" dirty="0" smtClean="0">
                <a:latin typeface="Arial" pitchFamily="34" charset="0"/>
                <a:cs typeface="Arial" pitchFamily="34" charset="0"/>
              </a:rPr>
              <a:t>($[${SMSTATUS}=2]?3:7) </a:t>
            </a:r>
            <a:endParaRPr lang="es-ES" sz="1100" b="1" dirty="0" smtClean="0">
              <a:latin typeface="Arial" pitchFamily="34" charset="0"/>
              <a:cs typeface="Arial" pitchFamily="34" charset="0"/>
            </a:endParaRPr>
          </a:p>
          <a:p>
            <a:pPr marL="228600" indent="-228600">
              <a:lnSpc>
                <a:spcPct val="150000"/>
              </a:lnSpc>
              <a:buFont typeface="+mj-lt"/>
              <a:buAutoNum type="arabicPeriod"/>
            </a:pPr>
            <a:r>
              <a:rPr lang="es-ES_tradnl" sz="1100" b="1" dirty="0" err="1" smtClean="0">
                <a:latin typeface="Arial" pitchFamily="34" charset="0"/>
                <a:cs typeface="Arial" pitchFamily="34" charset="0"/>
              </a:rPr>
              <a:t>exten</a:t>
            </a:r>
            <a:r>
              <a:rPr lang="es-ES_tradnl" sz="1100" b="1" dirty="0" smtClean="0">
                <a:latin typeface="Arial" pitchFamily="34" charset="0"/>
                <a:cs typeface="Arial" pitchFamily="34" charset="0"/>
              </a:rPr>
              <a:t> =&gt; _001XXXXXXXXXXXXXXXXX,3, </a:t>
            </a:r>
            <a:r>
              <a:rPr lang="es-ES_tradnl" sz="1100" b="1" dirty="0" err="1" smtClean="0">
                <a:latin typeface="Arial" pitchFamily="34" charset="0"/>
                <a:cs typeface="Arial" pitchFamily="34" charset="0"/>
              </a:rPr>
              <a:t>MobileSendSMS</a:t>
            </a:r>
            <a:r>
              <a:rPr lang="es-ES_tradnl" sz="1100" b="1" dirty="0" smtClean="0">
                <a:latin typeface="Arial" pitchFamily="34" charset="0"/>
                <a:cs typeface="Arial" pitchFamily="34" charset="0"/>
              </a:rPr>
              <a:t>(${CELLSMS},${EXTEN:3:9},La </a:t>
            </a:r>
            <a:r>
              <a:rPr lang="es-ES_tradnl" sz="1100" b="1" dirty="0" err="1" smtClean="0">
                <a:latin typeface="Arial" pitchFamily="34" charset="0"/>
                <a:cs typeface="Arial" pitchFamily="34" charset="0"/>
              </a:rPr>
              <a:t>Reunion</a:t>
            </a:r>
            <a:r>
              <a:rPr lang="es-ES_tradnl" sz="1100" b="1" dirty="0" smtClean="0">
                <a:latin typeface="Arial" pitchFamily="34" charset="0"/>
                <a:cs typeface="Arial" pitchFamily="34" charset="0"/>
              </a:rPr>
              <a:t> esta establecida para el ${EXTEN:12:2}/${EXTEN:14:2} a las ${EXTEN:16:2}:${EXTEN:18:2} ) </a:t>
            </a:r>
            <a:endParaRPr lang="es-ES" sz="1100" b="1" dirty="0" smtClean="0">
              <a:latin typeface="Arial" pitchFamily="34" charset="0"/>
              <a:cs typeface="Arial" pitchFamily="34" charset="0"/>
            </a:endParaRPr>
          </a:p>
          <a:p>
            <a:pPr marL="228600" indent="-228600">
              <a:lnSpc>
                <a:spcPct val="150000"/>
              </a:lnSpc>
              <a:buFont typeface="+mj-lt"/>
              <a:buAutoNum type="arabicPeriod"/>
            </a:pPr>
            <a:r>
              <a:rPr lang="es-ES_tradnl" sz="1100" b="1" dirty="0" err="1" smtClean="0">
                <a:latin typeface="Arial" pitchFamily="34" charset="0"/>
                <a:cs typeface="Arial" pitchFamily="34" charset="0"/>
              </a:rPr>
              <a:t>exten</a:t>
            </a:r>
            <a:r>
              <a:rPr lang="es-ES_tradnl" sz="1100" b="1" dirty="0" smtClean="0">
                <a:latin typeface="Arial" pitchFamily="34" charset="0"/>
                <a:cs typeface="Arial" pitchFamily="34" charset="0"/>
              </a:rPr>
              <a:t> =&gt; _001XXXXXXXXXXXXXXXXX,4,Playback(cm-</a:t>
            </a:r>
            <a:r>
              <a:rPr lang="es-ES_tradnl" sz="1100" b="1" dirty="0" err="1" smtClean="0">
                <a:latin typeface="Arial" pitchFamily="34" charset="0"/>
                <a:cs typeface="Arial" pitchFamily="34" charset="0"/>
              </a:rPr>
              <a:t>smsexitoso</a:t>
            </a:r>
            <a:r>
              <a:rPr lang="es-ES_tradnl" sz="1100" b="1" dirty="0" smtClean="0">
                <a:latin typeface="Arial" pitchFamily="34" charset="0"/>
                <a:cs typeface="Arial" pitchFamily="34" charset="0"/>
              </a:rPr>
              <a:t>) </a:t>
            </a:r>
            <a:endParaRPr lang="es-ES" sz="1100" b="1" dirty="0" smtClean="0">
              <a:latin typeface="Arial" pitchFamily="34" charset="0"/>
              <a:cs typeface="Arial" pitchFamily="34" charset="0"/>
            </a:endParaRPr>
          </a:p>
          <a:p>
            <a:pPr marL="228600" indent="-228600">
              <a:lnSpc>
                <a:spcPct val="150000"/>
              </a:lnSpc>
              <a:buFont typeface="+mj-lt"/>
              <a:buAutoNum type="arabicPeriod"/>
            </a:pPr>
            <a:r>
              <a:rPr lang="es-ES_tradnl" sz="1100" b="1" dirty="0" err="1" smtClean="0">
                <a:latin typeface="Arial" pitchFamily="34" charset="0"/>
                <a:cs typeface="Arial" pitchFamily="34" charset="0"/>
              </a:rPr>
              <a:t>exten</a:t>
            </a:r>
            <a:r>
              <a:rPr lang="es-ES_tradnl" sz="1100" b="1" dirty="0" smtClean="0">
                <a:latin typeface="Arial" pitchFamily="34" charset="0"/>
                <a:cs typeface="Arial" pitchFamily="34" charset="0"/>
              </a:rPr>
              <a:t> =&gt; _001XXXXXXXXXXXXXXXXX,7,Playback(cm-</a:t>
            </a:r>
            <a:r>
              <a:rPr lang="es-ES_tradnl" sz="1100" b="1" dirty="0" err="1" smtClean="0">
                <a:latin typeface="Arial" pitchFamily="34" charset="0"/>
                <a:cs typeface="Arial" pitchFamily="34" charset="0"/>
              </a:rPr>
              <a:t>smsfallido</a:t>
            </a:r>
            <a:r>
              <a:rPr lang="es-ES_tradnl" sz="1100" b="1" dirty="0" smtClean="0">
                <a:latin typeface="Arial" pitchFamily="34" charset="0"/>
                <a:cs typeface="Arial" pitchFamily="34" charset="0"/>
              </a:rPr>
              <a:t>)</a:t>
            </a:r>
            <a:endParaRPr lang="es-ES" sz="1100" b="1" dirty="0" smtClean="0">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39750" algn="l"/>
                <a:tab pos="809625" algn="l"/>
                <a:tab pos="1350963" algn="l"/>
              </a:tabLst>
            </a:pPr>
            <a:endParaRPr kumimoji="0" lang="es-ES" sz="24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39750" algn="l"/>
                <a:tab pos="809625" algn="l"/>
                <a:tab pos="1350963" algn="l"/>
              </a:tabLst>
            </a:pPr>
            <a:endParaRPr kumimoji="0" lang="es-ES" sz="2400" b="0" i="0" u="none" strike="noStrike" cap="none" normalizeH="0" baseline="0" dirty="0" smtClean="0">
              <a:ln>
                <a:noFill/>
              </a:ln>
              <a:solidFill>
                <a:schemeClr val="tx1"/>
              </a:solidFill>
              <a:effectLst/>
              <a:latin typeface="Arial" pitchFamily="34" charset="0"/>
            </a:endParaRPr>
          </a:p>
          <a:p>
            <a:pPr marL="228600" indent="-228600">
              <a:lnSpc>
                <a:spcPct val="150000"/>
              </a:lnSpc>
              <a:buFont typeface="+mj-lt"/>
              <a:buAutoNum type="arabicPeriod"/>
            </a:pPr>
            <a:r>
              <a:rPr lang="en-US" sz="1100" b="1" dirty="0" err="1" smtClean="0">
                <a:latin typeface="Arial" pitchFamily="34" charset="0"/>
                <a:cs typeface="Arial" pitchFamily="34" charset="0"/>
              </a:rPr>
              <a:t>exten</a:t>
            </a:r>
            <a:r>
              <a:rPr lang="en-US" sz="1100" b="1" dirty="0" smtClean="0">
                <a:latin typeface="Arial" pitchFamily="34" charset="0"/>
                <a:cs typeface="Arial" pitchFamily="34" charset="0"/>
              </a:rPr>
              <a:t> =&gt; _002XXXXXXXXX,1,MobileStatus(${CELLSMS},SMSTATUS) </a:t>
            </a:r>
          </a:p>
          <a:p>
            <a:pPr marL="228600" indent="-228600">
              <a:lnSpc>
                <a:spcPct val="150000"/>
              </a:lnSpc>
              <a:buFont typeface="+mj-lt"/>
              <a:buAutoNum type="arabicPeriod"/>
            </a:pPr>
            <a:r>
              <a:rPr lang="en-US" sz="1100" b="1" dirty="0" err="1" smtClean="0">
                <a:latin typeface="Arial" pitchFamily="34" charset="0"/>
                <a:cs typeface="Arial" pitchFamily="34" charset="0"/>
              </a:rPr>
              <a:t>exten</a:t>
            </a:r>
            <a:r>
              <a:rPr lang="en-US" sz="1100" b="1" dirty="0" smtClean="0">
                <a:latin typeface="Arial" pitchFamily="34" charset="0"/>
                <a:cs typeface="Arial" pitchFamily="34" charset="0"/>
              </a:rPr>
              <a:t> =&gt; _002XXXXXXXXX,2, </a:t>
            </a:r>
            <a:r>
              <a:rPr lang="en-US" sz="1100" b="1" dirty="0" err="1" smtClean="0">
                <a:latin typeface="Arial" pitchFamily="34" charset="0"/>
                <a:cs typeface="Arial" pitchFamily="34" charset="0"/>
              </a:rPr>
              <a:t>GotoIf</a:t>
            </a:r>
            <a:r>
              <a:rPr lang="en-US" sz="1100" b="1" dirty="0" smtClean="0">
                <a:latin typeface="Arial" pitchFamily="34" charset="0"/>
                <a:cs typeface="Arial" pitchFamily="34" charset="0"/>
              </a:rPr>
              <a:t>($[${SMSTATUS}=2]?3:7) </a:t>
            </a:r>
            <a:endParaRPr lang="es-ES" sz="1100" b="1" dirty="0" smtClean="0">
              <a:latin typeface="Arial" pitchFamily="34" charset="0"/>
              <a:cs typeface="Arial" pitchFamily="34" charset="0"/>
            </a:endParaRPr>
          </a:p>
          <a:p>
            <a:pPr marL="228600" indent="-228600">
              <a:lnSpc>
                <a:spcPct val="150000"/>
              </a:lnSpc>
              <a:buFont typeface="+mj-lt"/>
              <a:buAutoNum type="arabicPeriod"/>
            </a:pPr>
            <a:r>
              <a:rPr lang="en-US" sz="1100" b="1" dirty="0" err="1" smtClean="0">
                <a:latin typeface="Arial" pitchFamily="34" charset="0"/>
                <a:cs typeface="Arial" pitchFamily="34" charset="0"/>
              </a:rPr>
              <a:t>exten</a:t>
            </a:r>
            <a:r>
              <a:rPr lang="en-US" sz="1100" b="1" dirty="0" smtClean="0">
                <a:latin typeface="Arial" pitchFamily="34" charset="0"/>
                <a:cs typeface="Arial" pitchFamily="34" charset="0"/>
              </a:rPr>
              <a:t> =&gt; _002XXXXXXXXX,3, </a:t>
            </a:r>
            <a:r>
              <a:rPr lang="es-ES_tradnl" sz="1100" b="1" dirty="0" err="1" smtClean="0">
                <a:latin typeface="Arial" pitchFamily="34" charset="0"/>
                <a:cs typeface="Arial" pitchFamily="34" charset="0"/>
              </a:rPr>
              <a:t>MobileSendSMS</a:t>
            </a:r>
            <a:r>
              <a:rPr lang="es-ES_tradnl" sz="1100" b="1" dirty="0" smtClean="0">
                <a:latin typeface="Arial" pitchFamily="34" charset="0"/>
                <a:cs typeface="Arial" pitchFamily="34" charset="0"/>
              </a:rPr>
              <a:t>(${CELLSMS},${EXTEN:3:9},La </a:t>
            </a:r>
            <a:r>
              <a:rPr lang="es-ES_tradnl" sz="1100" b="1" dirty="0" err="1" smtClean="0">
                <a:latin typeface="Arial" pitchFamily="34" charset="0"/>
                <a:cs typeface="Arial" pitchFamily="34" charset="0"/>
              </a:rPr>
              <a:t>Reunion</a:t>
            </a:r>
            <a:r>
              <a:rPr lang="es-ES_tradnl" sz="1100" b="1" dirty="0" smtClean="0">
                <a:latin typeface="Arial" pitchFamily="34" charset="0"/>
                <a:cs typeface="Arial" pitchFamily="34" charset="0"/>
              </a:rPr>
              <a:t> se ha cancelado)</a:t>
            </a:r>
            <a:endParaRPr lang="es-ES" sz="1100" b="1" dirty="0" smtClean="0">
              <a:latin typeface="Arial" pitchFamily="34" charset="0"/>
              <a:cs typeface="Arial" pitchFamily="34" charset="0"/>
            </a:endParaRPr>
          </a:p>
          <a:p>
            <a:pPr marL="228600" indent="-228600">
              <a:lnSpc>
                <a:spcPct val="150000"/>
              </a:lnSpc>
              <a:buFont typeface="+mj-lt"/>
              <a:buAutoNum type="arabicPeriod"/>
            </a:pPr>
            <a:r>
              <a:rPr lang="en-US" sz="1100" b="1" dirty="0" err="1" smtClean="0">
                <a:latin typeface="Arial" pitchFamily="34" charset="0"/>
                <a:cs typeface="Arial" pitchFamily="34" charset="0"/>
              </a:rPr>
              <a:t>exten</a:t>
            </a:r>
            <a:r>
              <a:rPr lang="en-US" sz="1100" b="1" dirty="0" smtClean="0">
                <a:latin typeface="Arial" pitchFamily="34" charset="0"/>
                <a:cs typeface="Arial" pitchFamily="34" charset="0"/>
              </a:rPr>
              <a:t> =&gt; _002XXXXXXXXX,4,Playback(cm-</a:t>
            </a:r>
            <a:r>
              <a:rPr lang="en-US" sz="1100" b="1" dirty="0" err="1" smtClean="0">
                <a:latin typeface="Arial" pitchFamily="34" charset="0"/>
                <a:cs typeface="Arial" pitchFamily="34" charset="0"/>
              </a:rPr>
              <a:t>smsexitoso</a:t>
            </a:r>
            <a:r>
              <a:rPr lang="en-US" sz="1100" b="1" dirty="0" smtClean="0">
                <a:latin typeface="Arial" pitchFamily="34" charset="0"/>
                <a:cs typeface="Arial" pitchFamily="34" charset="0"/>
              </a:rPr>
              <a:t>)</a:t>
            </a:r>
            <a:endParaRPr lang="es-ES" sz="1100" b="1" dirty="0" smtClean="0">
              <a:latin typeface="Arial" pitchFamily="34" charset="0"/>
              <a:cs typeface="Arial" pitchFamily="34" charset="0"/>
            </a:endParaRPr>
          </a:p>
          <a:p>
            <a:pPr marL="228600" indent="-228600">
              <a:lnSpc>
                <a:spcPct val="150000"/>
              </a:lnSpc>
              <a:buFont typeface="+mj-lt"/>
              <a:buAutoNum type="arabicPeriod"/>
            </a:pPr>
            <a:r>
              <a:rPr lang="en-US" sz="1100" b="1" dirty="0" err="1" smtClean="0">
                <a:latin typeface="Arial" pitchFamily="34" charset="0"/>
                <a:cs typeface="Arial" pitchFamily="34" charset="0"/>
              </a:rPr>
              <a:t>exten</a:t>
            </a:r>
            <a:r>
              <a:rPr lang="en-US" sz="1100" b="1" dirty="0" smtClean="0">
                <a:latin typeface="Arial" pitchFamily="34" charset="0"/>
                <a:cs typeface="Arial" pitchFamily="34" charset="0"/>
              </a:rPr>
              <a:t> =&gt; _002XXXXXXXXX,7,Playback(cm-</a:t>
            </a:r>
            <a:r>
              <a:rPr lang="en-US" sz="1100" b="1" dirty="0" err="1" smtClean="0">
                <a:latin typeface="Arial" pitchFamily="34" charset="0"/>
                <a:cs typeface="Arial" pitchFamily="34" charset="0"/>
              </a:rPr>
              <a:t>smsfallido</a:t>
            </a:r>
            <a:r>
              <a:rPr lang="en-US" sz="1100" b="1" dirty="0" smtClean="0">
                <a:latin typeface="Arial" pitchFamily="34" charset="0"/>
                <a:cs typeface="Arial" pitchFamily="34" charset="0"/>
              </a:rPr>
              <a:t>)</a:t>
            </a:r>
            <a:endParaRPr lang="es-ES" sz="1100" b="1" dirty="0" smtClean="0">
              <a:latin typeface="Arial" pitchFamily="34" charset="0"/>
              <a:cs typeface="Arial" pitchFamily="34" charset="0"/>
            </a:endParaRPr>
          </a:p>
          <a:p>
            <a:pPr marL="228600" marR="0" lvl="0" indent="-228600" fontAlgn="base">
              <a:lnSpc>
                <a:spcPct val="150000"/>
              </a:lnSpc>
              <a:spcBef>
                <a:spcPct val="0"/>
              </a:spcBef>
              <a:spcAft>
                <a:spcPct val="0"/>
              </a:spcAft>
              <a:buClrTx/>
              <a:buSzTx/>
              <a:buFont typeface="+mj-lt"/>
              <a:buAutoNum type="arabicPeriod"/>
              <a:tabLst>
                <a:tab pos="539750" algn="l"/>
                <a:tab pos="809625" algn="l"/>
                <a:tab pos="1350963" algn="l"/>
              </a:tabLst>
            </a:pPr>
            <a:endParaRPr lang="es-ES" sz="1100" b="1" dirty="0" smtClean="0">
              <a:latin typeface="Arial" pitchFamily="34" charset="0"/>
              <a:cs typeface="Arial" pitchFamily="34" charset="0"/>
            </a:endParaRPr>
          </a:p>
        </p:txBody>
      </p:sp>
      <p:sp>
        <p:nvSpPr>
          <p:cNvPr id="7" name="1 Título"/>
          <p:cNvSpPr txBox="1">
            <a:spLocks/>
          </p:cNvSpPr>
          <p:nvPr/>
        </p:nvSpPr>
        <p:spPr>
          <a:xfrm>
            <a:off x="428596" y="1000108"/>
            <a:ext cx="4714908" cy="1000124"/>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mj-lt"/>
                <a:ea typeface="+mj-ea"/>
                <a:cs typeface="+mj-cs"/>
              </a:rPr>
              <a:t>Extensions.conf</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4 CuadroTexto"/>
          <p:cNvSpPr txBox="1"/>
          <p:nvPr/>
        </p:nvSpPr>
        <p:spPr>
          <a:xfrm>
            <a:off x="2357422" y="2143116"/>
            <a:ext cx="6572296" cy="369332"/>
          </a:xfrm>
          <a:prstGeom prst="rect">
            <a:avLst/>
          </a:prstGeom>
          <a:noFill/>
        </p:spPr>
        <p:txBody>
          <a:bodyPr wrap="square" rtlCol="0">
            <a:spAutoFit/>
          </a:bodyPr>
          <a:lstStyle/>
          <a:p>
            <a:pPr algn="r"/>
            <a:r>
              <a:rPr lang="es-ES" i="1" dirty="0" smtClean="0">
                <a:solidFill>
                  <a:schemeClr val="accent2">
                    <a:lumMod val="60000"/>
                    <a:lumOff val="40000"/>
                  </a:schemeClr>
                </a:solidFill>
                <a:effectLst>
                  <a:outerShdw blurRad="38100" dist="38100" dir="2700000" algn="tl">
                    <a:srgbClr val="000000">
                      <a:alpha val="43137"/>
                    </a:srgbClr>
                  </a:outerShdw>
                </a:effectLst>
              </a:rPr>
              <a:t>LA REUNION ESTA ESTABLECIDA PARA EL 31/10 A LAS 12:00</a:t>
            </a:r>
            <a:endParaRPr lang="es-ES" i="1" dirty="0">
              <a:solidFill>
                <a:schemeClr val="accent2">
                  <a:lumMod val="60000"/>
                  <a:lumOff val="40000"/>
                </a:schemeClr>
              </a:solidFill>
              <a:effectLst>
                <a:outerShdw blurRad="38100" dist="38100" dir="2700000" algn="tl">
                  <a:srgbClr val="000000">
                    <a:alpha val="43137"/>
                  </a:srgbClr>
                </a:outerShdw>
              </a:effectLst>
            </a:endParaRPr>
          </a:p>
        </p:txBody>
      </p:sp>
      <p:sp>
        <p:nvSpPr>
          <p:cNvPr id="8" name="7 CuadroTexto"/>
          <p:cNvSpPr txBox="1"/>
          <p:nvPr/>
        </p:nvSpPr>
        <p:spPr>
          <a:xfrm>
            <a:off x="2357422" y="4357694"/>
            <a:ext cx="6572296" cy="369332"/>
          </a:xfrm>
          <a:prstGeom prst="rect">
            <a:avLst/>
          </a:prstGeom>
          <a:noFill/>
        </p:spPr>
        <p:txBody>
          <a:bodyPr wrap="square" rtlCol="0">
            <a:spAutoFit/>
          </a:bodyPr>
          <a:lstStyle/>
          <a:p>
            <a:pPr algn="r"/>
            <a:r>
              <a:rPr lang="es-ES" i="1" dirty="0" smtClean="0">
                <a:solidFill>
                  <a:schemeClr val="accent2">
                    <a:lumMod val="60000"/>
                    <a:lumOff val="40000"/>
                  </a:schemeClr>
                </a:solidFill>
                <a:effectLst>
                  <a:outerShdw blurRad="38100" dist="38100" dir="2700000" algn="tl">
                    <a:srgbClr val="000000">
                      <a:alpha val="43137"/>
                    </a:srgbClr>
                  </a:outerShdw>
                </a:effectLst>
              </a:rPr>
              <a:t>LA REUNION SE HA CANCELADO </a:t>
            </a:r>
            <a:endParaRPr lang="es-ES" i="1" dirty="0">
              <a:solidFill>
                <a:schemeClr val="accent2">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428596" y="2786059"/>
            <a:ext cx="4081917" cy="2857520"/>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n-US" dirty="0" err="1" smtClean="0"/>
              <a:t>Antecedentes</a:t>
            </a:r>
            <a:endParaRPr lang="es-ES" dirty="0"/>
          </a:p>
        </p:txBody>
      </p:sp>
      <p:sp>
        <p:nvSpPr>
          <p:cNvPr id="3" name="2 Marcador de contenido"/>
          <p:cNvSpPr>
            <a:spLocks noGrp="1"/>
          </p:cNvSpPr>
          <p:nvPr>
            <p:ph idx="1"/>
          </p:nvPr>
        </p:nvSpPr>
        <p:spPr>
          <a:xfrm>
            <a:off x="4643439" y="1285860"/>
            <a:ext cx="4257676" cy="5286412"/>
          </a:xfrm>
        </p:spPr>
        <p:txBody>
          <a:bodyPr>
            <a:noAutofit/>
          </a:bodyPr>
          <a:lstStyle/>
          <a:p>
            <a:pPr algn="just"/>
            <a:r>
              <a:rPr lang="es-ES_tradnl" sz="2000" dirty="0" smtClean="0"/>
              <a:t>Las comunicaciones juegan un papel esencial y pueden ser decisivas en el éxito o fracaso de un modelo de negocios.</a:t>
            </a:r>
          </a:p>
          <a:p>
            <a:pPr algn="just"/>
            <a:endParaRPr lang="es-ES_tradnl" sz="2000" dirty="0" smtClean="0"/>
          </a:p>
          <a:p>
            <a:pPr algn="just"/>
            <a:r>
              <a:rPr lang="es-ES_tradnl" sz="2000" dirty="0" smtClean="0"/>
              <a:t>Emerge un Software para PBX con gran nivel de popularidad debido en gran medida a su flexibilidad además de todos los beneficios de ser Open </a:t>
            </a:r>
            <a:r>
              <a:rPr lang="es-ES_tradnl" sz="2000" dirty="0" err="1" smtClean="0"/>
              <a:t>Source</a:t>
            </a:r>
            <a:r>
              <a:rPr lang="es-ES_tradnl" sz="2000" dirty="0" smtClean="0"/>
              <a:t>, su nombre es Asterisk.</a:t>
            </a:r>
          </a:p>
          <a:p>
            <a:pPr algn="just"/>
            <a:endParaRPr lang="es-ES_tradnl" sz="2000" dirty="0" smtClean="0"/>
          </a:p>
          <a:p>
            <a:pPr algn="just"/>
            <a:r>
              <a:rPr lang="es-ES_tradnl" sz="2000" dirty="0" smtClean="0"/>
              <a:t>Tradicionalmente la conexión a la red GSM es a través de una tarjeta adicional FXS/FXO en el servidor Asterisk y una base celular. </a:t>
            </a:r>
            <a:endParaRPr lang="es-E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Pruebas</a:t>
            </a:r>
            <a:endParaRPr lang="es-ES" dirty="0"/>
          </a:p>
        </p:txBody>
      </p:sp>
      <p:sp>
        <p:nvSpPr>
          <p:cNvPr id="3" name="2 Marcador de contenido"/>
          <p:cNvSpPr>
            <a:spLocks noGrp="1"/>
          </p:cNvSpPr>
          <p:nvPr>
            <p:ph idx="1"/>
          </p:nvPr>
        </p:nvSpPr>
        <p:spPr/>
        <p:txBody>
          <a:bodyPr/>
          <a:lstStyle/>
          <a:p>
            <a:endParaRPr lang="en-US" dirty="0" smtClean="0"/>
          </a:p>
          <a:p>
            <a:endParaRPr lang="en-US" dirty="0" smtClean="0"/>
          </a:p>
          <a:p>
            <a:endParaRPr lang="en-US" dirty="0" smtClean="0"/>
          </a:p>
          <a:p>
            <a:pPr algn="ctr"/>
            <a:r>
              <a:rPr lang="en-US" dirty="0" err="1" smtClean="0">
                <a:hlinkClick r:id="rId2" action="ppaction://hlinkfile"/>
              </a:rPr>
              <a:t>Ver</a:t>
            </a:r>
            <a:r>
              <a:rPr lang="en-US" dirty="0" smtClean="0">
                <a:hlinkClick r:id="rId2" action="ppaction://hlinkfile"/>
              </a:rPr>
              <a:t> Video</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Conclusiones</a:t>
            </a:r>
            <a:endParaRPr lang="es-ES" dirty="0"/>
          </a:p>
        </p:txBody>
      </p:sp>
      <p:sp>
        <p:nvSpPr>
          <p:cNvPr id="3" name="2 Marcador de contenido"/>
          <p:cNvSpPr>
            <a:spLocks noGrp="1"/>
          </p:cNvSpPr>
          <p:nvPr>
            <p:ph idx="1"/>
          </p:nvPr>
        </p:nvSpPr>
        <p:spPr/>
        <p:txBody>
          <a:bodyPr>
            <a:normAutofit fontScale="92500" lnSpcReduction="20000"/>
          </a:bodyPr>
          <a:lstStyle/>
          <a:p>
            <a:pPr lvl="0" algn="just"/>
            <a:r>
              <a:rPr lang="es-ES_tradnl" dirty="0" smtClean="0"/>
              <a:t>El software libre provee de herramientas útiles y adaptables al  entorno sin costo alguno. </a:t>
            </a:r>
          </a:p>
          <a:p>
            <a:pPr lvl="0" algn="just"/>
            <a:endParaRPr lang="es-ES" dirty="0" smtClean="0"/>
          </a:p>
          <a:p>
            <a:pPr lvl="0" algn="just"/>
            <a:r>
              <a:rPr lang="es-ES_tradnl" dirty="0" smtClean="0"/>
              <a:t>El uso de </a:t>
            </a:r>
            <a:r>
              <a:rPr lang="es-ES_tradnl" dirty="0" err="1" smtClean="0"/>
              <a:t>bluetooth</a:t>
            </a:r>
            <a:r>
              <a:rPr lang="es-ES_tradnl" dirty="0" smtClean="0"/>
              <a:t> para conexión a red GSM es más  económico que adquirir una tarjeta FXO/FXS para conectar una base celular.</a:t>
            </a:r>
          </a:p>
          <a:p>
            <a:pPr lvl="0" algn="just"/>
            <a:endParaRPr lang="es-ES" dirty="0" smtClean="0"/>
          </a:p>
          <a:p>
            <a:pPr lvl="0" algn="just"/>
            <a:r>
              <a:rPr lang="es-ES_tradnl" dirty="0" smtClean="0"/>
              <a:t>La redirección de llamadas según la operadora destino ahorra costos de interconexión.</a:t>
            </a:r>
          </a:p>
          <a:p>
            <a:pPr lvl="0" algn="just"/>
            <a:endParaRPr lang="es-ES" dirty="0" smtClean="0"/>
          </a:p>
          <a:p>
            <a:pPr lvl="0" algn="just"/>
            <a:r>
              <a:rPr lang="es-ES_tradnl" dirty="0" smtClean="0"/>
              <a:t>La concurrencia de llamadas manejada eficazmente, aprovechará de mejor manera los recursos. </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Recomendaciones</a:t>
            </a:r>
            <a:endParaRPr lang="es-ES" dirty="0"/>
          </a:p>
        </p:txBody>
      </p:sp>
      <p:sp>
        <p:nvSpPr>
          <p:cNvPr id="3" name="2 Marcador de contenido"/>
          <p:cNvSpPr>
            <a:spLocks noGrp="1"/>
          </p:cNvSpPr>
          <p:nvPr>
            <p:ph idx="1"/>
          </p:nvPr>
        </p:nvSpPr>
        <p:spPr/>
        <p:txBody>
          <a:bodyPr>
            <a:normAutofit fontScale="77500" lnSpcReduction="20000"/>
          </a:bodyPr>
          <a:lstStyle/>
          <a:p>
            <a:pPr lvl="0" algn="just"/>
            <a:r>
              <a:rPr lang="es-ES_tradnl" dirty="0" smtClean="0"/>
              <a:t>Determinar las características de los equipos servidores en función del número de usuarios y tipo de servicios.</a:t>
            </a:r>
            <a:endParaRPr lang="es-ES" dirty="0" smtClean="0"/>
          </a:p>
          <a:p>
            <a:pPr algn="just">
              <a:buNone/>
            </a:pPr>
            <a:r>
              <a:rPr lang="es-ES_tradnl" dirty="0" smtClean="0"/>
              <a:t> </a:t>
            </a:r>
            <a:endParaRPr lang="es-ES" dirty="0" smtClean="0"/>
          </a:p>
          <a:p>
            <a:pPr lvl="0" algn="just"/>
            <a:r>
              <a:rPr lang="es-ES_tradnl" dirty="0" smtClean="0"/>
              <a:t>Contratar el Ancho de Banda necesario para el buen funcionamiento del sistema dependiendo de las funcionalidades y el número de usuarios.</a:t>
            </a:r>
            <a:endParaRPr lang="es-ES" dirty="0" smtClean="0"/>
          </a:p>
          <a:p>
            <a:pPr algn="just">
              <a:buNone/>
            </a:pPr>
            <a:r>
              <a:rPr lang="es-ES_tradnl" dirty="0" smtClean="0"/>
              <a:t> </a:t>
            </a:r>
            <a:endParaRPr lang="es-ES" dirty="0" smtClean="0"/>
          </a:p>
          <a:p>
            <a:pPr lvl="0" algn="just"/>
            <a:r>
              <a:rPr lang="es-ES_tradnl" dirty="0" smtClean="0"/>
              <a:t>Tener precaución de que los dispositivos móviles que se comunican al servidor y los dispositivos </a:t>
            </a:r>
            <a:r>
              <a:rPr lang="es-ES_tradnl" dirty="0" err="1" smtClean="0"/>
              <a:t>bluetooth</a:t>
            </a:r>
            <a:r>
              <a:rPr lang="es-ES_tradnl" dirty="0" smtClean="0"/>
              <a:t>, se encuentren dentro de la lista de equipos que funcionan correctamente, para evitar malos resultados en la calidad del servicio.</a:t>
            </a:r>
            <a:endParaRPr lang="es-ES" dirty="0" smtClean="0"/>
          </a:p>
          <a:p>
            <a:pPr algn="just">
              <a:buNone/>
            </a:pPr>
            <a:r>
              <a:rPr lang="es-ES_tradnl" dirty="0" smtClean="0"/>
              <a:t> </a:t>
            </a:r>
            <a:endParaRPr lang="es-ES" dirty="0" smtClean="0"/>
          </a:p>
          <a:p>
            <a:pPr lvl="0" algn="just"/>
            <a:r>
              <a:rPr lang="es-ES_tradnl" dirty="0" smtClean="0"/>
              <a:t>Hasta que se implemente la portabilidad hay que tener cuidado de siempre actualizar los códigos de las operadoras ya que aparecen nuevos códigos que si no los actualizamos podríamos llamar por otra operadora que no corresponda.</a:t>
            </a:r>
            <a:endParaRPr lang="es-ES" dirty="0" smtClean="0"/>
          </a:p>
          <a:p>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428604"/>
            <a:ext cx="8572528" cy="1143000"/>
          </a:xfrm>
        </p:spPr>
        <p:txBody>
          <a:bodyPr>
            <a:noAutofit/>
          </a:bodyPr>
          <a:lstStyle/>
          <a:p>
            <a:r>
              <a:rPr lang="es-ES" sz="4000" dirty="0" smtClean="0"/>
              <a:t>Portabilidad Numérica</a:t>
            </a:r>
            <a:endParaRPr lang="es-ES" sz="4000" dirty="0"/>
          </a:p>
        </p:txBody>
      </p:sp>
      <p:sp>
        <p:nvSpPr>
          <p:cNvPr id="3" name="2 Marcador de contenido"/>
          <p:cNvSpPr>
            <a:spLocks noGrp="1"/>
          </p:cNvSpPr>
          <p:nvPr>
            <p:ph idx="1"/>
          </p:nvPr>
        </p:nvSpPr>
        <p:spPr>
          <a:xfrm>
            <a:off x="457202" y="1935480"/>
            <a:ext cx="4257676" cy="3779536"/>
          </a:xfrm>
        </p:spPr>
        <p:txBody>
          <a:bodyPr>
            <a:normAutofit/>
          </a:bodyPr>
          <a:lstStyle/>
          <a:p>
            <a:pPr marL="84138" indent="96838" algn="just">
              <a:buNone/>
            </a:pPr>
            <a:r>
              <a:rPr lang="es-ES_tradnl" sz="2000" dirty="0" smtClean="0"/>
              <a:t>  Utilizando el método de </a:t>
            </a:r>
            <a:r>
              <a:rPr lang="es-ES_tradnl" sz="2000" dirty="0" err="1" smtClean="0"/>
              <a:t>All</a:t>
            </a:r>
            <a:r>
              <a:rPr lang="es-ES_tradnl" sz="2000" dirty="0" smtClean="0"/>
              <a:t> </a:t>
            </a:r>
            <a:r>
              <a:rPr lang="es-ES_tradnl" sz="2000" dirty="0" err="1" smtClean="0"/>
              <a:t>Call</a:t>
            </a:r>
            <a:r>
              <a:rPr lang="es-ES_tradnl" sz="2000" dirty="0" smtClean="0"/>
              <a:t> </a:t>
            </a:r>
            <a:r>
              <a:rPr lang="es-ES_tradnl" sz="2000" dirty="0" err="1" smtClean="0"/>
              <a:t>Query</a:t>
            </a:r>
            <a:r>
              <a:rPr lang="es-ES_tradnl" sz="2000" dirty="0" smtClean="0"/>
              <a:t> (Consulta de todas las llamadas), El operador que origina la llamada siempre chequea una base de datos centralizada y obtiene la ruta para la llamada.</a:t>
            </a:r>
            <a:endParaRPr lang="es-ES" sz="2000" b="1" dirty="0" smtClean="0"/>
          </a:p>
          <a:p>
            <a:pPr marL="84138" indent="96838" algn="just">
              <a:buNone/>
            </a:pPr>
            <a:r>
              <a:rPr lang="es-ES_tradnl" sz="2000" dirty="0" smtClean="0"/>
              <a:t>   De esta manera habrá que obtener a qué empresa se deberá llamar y solucionar el problema de ya no poder crear un dial plan por código.</a:t>
            </a:r>
            <a:endParaRPr lang="es-ES" sz="2000" b="1" dirty="0" smtClean="0"/>
          </a:p>
          <a:p>
            <a:endParaRPr lang="es-ES" sz="1800" dirty="0"/>
          </a:p>
        </p:txBody>
      </p:sp>
      <p:pic>
        <p:nvPicPr>
          <p:cNvPr id="78850" name="Picture 2"/>
          <p:cNvPicPr>
            <a:picLocks noChangeAspect="1" noChangeArrowheads="1"/>
          </p:cNvPicPr>
          <p:nvPr/>
        </p:nvPicPr>
        <p:blipFill>
          <a:blip r:embed="rId2"/>
          <a:srcRect/>
          <a:stretch>
            <a:fillRect/>
          </a:stretch>
        </p:blipFill>
        <p:spPr bwMode="auto">
          <a:xfrm>
            <a:off x="4786314" y="2000241"/>
            <a:ext cx="4065587" cy="314327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Preguntas</a:t>
            </a:r>
            <a:endParaRPr lang="es-ES" dirty="0"/>
          </a:p>
        </p:txBody>
      </p:sp>
      <p:sp>
        <p:nvSpPr>
          <p:cNvPr id="3" name="2 Marcador de contenido"/>
          <p:cNvSpPr>
            <a:spLocks noGrp="1"/>
          </p:cNvSpPr>
          <p:nvPr>
            <p:ph idx="1"/>
          </p:nvPr>
        </p:nvSpPr>
        <p:spPr/>
        <p:txBody>
          <a:bodyPr/>
          <a:lstStyle/>
          <a:p>
            <a:endParaRPr lang="es-ES"/>
          </a:p>
        </p:txBody>
      </p:sp>
      <p:pic>
        <p:nvPicPr>
          <p:cNvPr id="65539" name="Picture 3"/>
          <p:cNvPicPr>
            <a:picLocks noChangeAspect="1" noChangeArrowheads="1"/>
          </p:cNvPicPr>
          <p:nvPr/>
        </p:nvPicPr>
        <p:blipFill>
          <a:blip r:embed="rId2"/>
          <a:srcRect/>
          <a:stretch>
            <a:fillRect/>
          </a:stretch>
        </p:blipFill>
        <p:spPr bwMode="auto">
          <a:xfrm>
            <a:off x="2857488" y="2214554"/>
            <a:ext cx="3149600" cy="3582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sp>
        <p:nvSpPr>
          <p:cNvPr id="3" name="2 Marcador de contenido"/>
          <p:cNvSpPr>
            <a:spLocks noGrp="1"/>
          </p:cNvSpPr>
          <p:nvPr>
            <p:ph idx="1"/>
          </p:nvPr>
        </p:nvSpPr>
        <p:spPr>
          <a:xfrm>
            <a:off x="1142976" y="1935480"/>
            <a:ext cx="7543824" cy="4708230"/>
          </a:xfrm>
          <a:ln>
            <a:noFill/>
          </a:ln>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lgn="just"/>
            <a:r>
              <a:rPr lang="es-ES_tradnl" sz="2900" dirty="0" smtClean="0"/>
              <a:t>Implementar un sistema PBX que permita la comunicación con la red GSM, de manera sencilla, rápida, escalable y de bajo costo, dentro de un ambiente empresarial, a fin de cubrir las continuas exigencias propias del crecimiento y desarrollo de las redes de voz.</a:t>
            </a:r>
          </a:p>
          <a:p>
            <a:pPr algn="just"/>
            <a:endParaRPr lang="es-ES_tradnl" dirty="0" smtClean="0"/>
          </a:p>
          <a:p>
            <a:pPr marL="981075" lvl="1" indent="-266700" algn="just">
              <a:tabLst>
                <a:tab pos="7805738" algn="l"/>
              </a:tabLst>
            </a:pPr>
            <a:r>
              <a:rPr lang="es-ES_tradnl" dirty="0" smtClean="0"/>
              <a:t>Independizar el flujo de llamadas a teléfonos móviles del resto de posibles tipos de tráfico telefónico.</a:t>
            </a:r>
          </a:p>
          <a:p>
            <a:pPr marL="981075" lvl="1" indent="-266700" algn="just">
              <a:tabLst>
                <a:tab pos="7805738" algn="l"/>
              </a:tabLst>
            </a:pPr>
            <a:endParaRPr lang="es-ES" dirty="0" smtClean="0"/>
          </a:p>
          <a:p>
            <a:pPr marL="981075" lvl="1" indent="-266700" algn="just">
              <a:tabLst>
                <a:tab pos="7805738" algn="l"/>
              </a:tabLst>
            </a:pPr>
            <a:r>
              <a:rPr lang="es-ES_tradnl" dirty="0" smtClean="0"/>
              <a:t>Promover el uso de redes tipo PAN (Personal </a:t>
            </a:r>
            <a:r>
              <a:rPr lang="es-ES_tradnl" dirty="0" err="1" smtClean="0"/>
              <a:t>Area</a:t>
            </a:r>
            <a:r>
              <a:rPr lang="es-ES_tradnl" dirty="0" smtClean="0"/>
              <a:t> Network) para tráfico de </a:t>
            </a:r>
            <a:r>
              <a:rPr lang="es-ES_tradnl" dirty="0" err="1" smtClean="0"/>
              <a:t>VoIP</a:t>
            </a:r>
            <a:r>
              <a:rPr lang="es-ES_tradnl" dirty="0" smtClean="0"/>
              <a:t>.</a:t>
            </a:r>
          </a:p>
          <a:p>
            <a:pPr marL="981075" lvl="1" indent="-266700" algn="just">
              <a:tabLst>
                <a:tab pos="7805738" algn="l"/>
              </a:tabLst>
            </a:pPr>
            <a:endParaRPr lang="es-ES" dirty="0" smtClean="0"/>
          </a:p>
          <a:p>
            <a:pPr marL="981075" lvl="1" indent="-266700" algn="just">
              <a:tabLst>
                <a:tab pos="7805738" algn="l"/>
              </a:tabLst>
            </a:pPr>
            <a:r>
              <a:rPr lang="es-ES_tradnl" dirty="0" smtClean="0"/>
              <a:t>Definir un plan eficaz para el manejo de concurrencia de llamadas que hagan un uso correcto de los recursos disponibles.</a:t>
            </a:r>
          </a:p>
          <a:p>
            <a:pPr marL="981075" lvl="1" indent="-266700" algn="just">
              <a:tabLst>
                <a:tab pos="7805738" algn="l"/>
              </a:tabLst>
            </a:pPr>
            <a:endParaRPr lang="es-ES" dirty="0" smtClean="0"/>
          </a:p>
          <a:p>
            <a:pPr marL="981075" lvl="1" indent="-266700" algn="just">
              <a:tabLst>
                <a:tab pos="7805738" algn="l"/>
              </a:tabLst>
            </a:pPr>
            <a:r>
              <a:rPr lang="es-ES_tradnl" dirty="0" smtClean="0"/>
              <a:t>Aislar el tráfico telefónico hacia la red GSM separándolo por operadoras de telefonía celular.</a:t>
            </a:r>
          </a:p>
          <a:p>
            <a:pPr marL="981075" lvl="1" indent="-266700" algn="just">
              <a:tabLst>
                <a:tab pos="7805738" algn="l"/>
              </a:tabLst>
            </a:pPr>
            <a:endParaRPr lang="es-ES" dirty="0" smtClean="0"/>
          </a:p>
          <a:p>
            <a:pPr marL="981075" lvl="1" indent="-266700" algn="just">
              <a:tabLst>
                <a:tab pos="7805738" algn="l"/>
              </a:tabLst>
            </a:pPr>
            <a:r>
              <a:rPr lang="es-ES_tradnl" dirty="0" smtClean="0"/>
              <a:t>Promover la implementación de software libre en centrales telefónicas para su uso empresarial como reemplazo a centrales privativas.</a:t>
            </a:r>
            <a:endParaRPr lang="es-ES" dirty="0" smtClean="0"/>
          </a:p>
          <a:p>
            <a:pPr lvl="1"/>
            <a:endParaRPr lang="es-ES" dirty="0"/>
          </a:p>
        </p:txBody>
      </p:sp>
      <p:pic>
        <p:nvPicPr>
          <p:cNvPr id="62466" name="Picture 2"/>
          <p:cNvPicPr>
            <a:picLocks noChangeAspect="1" noChangeArrowheads="1"/>
          </p:cNvPicPr>
          <p:nvPr/>
        </p:nvPicPr>
        <p:blipFill>
          <a:blip r:embed="rId2"/>
          <a:srcRect/>
          <a:stretch>
            <a:fillRect/>
          </a:stretch>
        </p:blipFill>
        <p:spPr bwMode="auto">
          <a:xfrm>
            <a:off x="-142909" y="1"/>
            <a:ext cx="7050673" cy="6843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Descripción</a:t>
            </a:r>
            <a:r>
              <a:rPr lang="en-US" dirty="0" smtClean="0"/>
              <a:t> </a:t>
            </a:r>
            <a:endParaRPr lang="es-ES" dirty="0"/>
          </a:p>
        </p:txBody>
      </p:sp>
      <p:sp>
        <p:nvSpPr>
          <p:cNvPr id="3" name="2 Marcador de contenido"/>
          <p:cNvSpPr>
            <a:spLocks noGrp="1"/>
          </p:cNvSpPr>
          <p:nvPr>
            <p:ph idx="1"/>
          </p:nvPr>
        </p:nvSpPr>
        <p:spPr>
          <a:xfrm>
            <a:off x="357157" y="2143116"/>
            <a:ext cx="8501123" cy="1857388"/>
          </a:xfrm>
        </p:spPr>
        <p:txBody>
          <a:bodyPr>
            <a:noAutofit/>
          </a:bodyPr>
          <a:lstStyle/>
          <a:p>
            <a:pPr algn="just"/>
            <a:r>
              <a:rPr lang="es-ES" sz="2400" dirty="0" smtClean="0"/>
              <a:t>El</a:t>
            </a:r>
            <a:r>
              <a:rPr lang="es-ES" sz="2800" dirty="0" smtClean="0"/>
              <a:t> </a:t>
            </a:r>
            <a:r>
              <a:rPr lang="es-ES" sz="2000" dirty="0" smtClean="0"/>
              <a:t>proyecto a realizar consiste en la implementación de una centralita telefónica basada en Asterisk capaz de acceder a la red GSM por medio del módulo Chan Mobile.</a:t>
            </a:r>
          </a:p>
          <a:p>
            <a:pPr algn="just"/>
            <a:endParaRPr lang="es-ES" sz="2000" dirty="0" smtClean="0"/>
          </a:p>
          <a:p>
            <a:pPr algn="just"/>
            <a:r>
              <a:rPr lang="es-ES" sz="2000" dirty="0" smtClean="0"/>
              <a:t>Con la implementación de este proyecto buscamos administrar de forma eficiente los recursos económicos como tecnológicos, para su uso empresarial.</a:t>
            </a:r>
          </a:p>
          <a:p>
            <a:endParaRPr lang="es-ES" sz="2800" dirty="0"/>
          </a:p>
        </p:txBody>
      </p:sp>
      <p:pic>
        <p:nvPicPr>
          <p:cNvPr id="9" name="Picture 3" descr="C:\Documents and Settings\Jason Jijón\Escritorio\VoIP\concurrencia.gif"/>
          <p:cNvPicPr>
            <a:picLocks noChangeAspect="1" noChangeArrowheads="1"/>
          </p:cNvPicPr>
          <p:nvPr/>
        </p:nvPicPr>
        <p:blipFill>
          <a:blip r:embed="rId3"/>
          <a:srcRect/>
          <a:stretch>
            <a:fillRect/>
          </a:stretch>
        </p:blipFill>
        <p:spPr bwMode="auto">
          <a:xfrm>
            <a:off x="1000100" y="4786322"/>
            <a:ext cx="7267576" cy="15621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Esquema</a:t>
            </a:r>
            <a:endParaRPr lang="es-ES" dirty="0"/>
          </a:p>
        </p:txBody>
      </p:sp>
      <p:pic>
        <p:nvPicPr>
          <p:cNvPr id="46081" name="Picture 1"/>
          <p:cNvPicPr>
            <a:picLocks noChangeAspect="1" noChangeArrowheads="1"/>
          </p:cNvPicPr>
          <p:nvPr/>
        </p:nvPicPr>
        <p:blipFill>
          <a:blip r:embed="rId2"/>
          <a:srcRect/>
          <a:stretch>
            <a:fillRect/>
          </a:stretch>
        </p:blipFill>
        <p:spPr bwMode="auto">
          <a:xfrm>
            <a:off x="1357290" y="2000240"/>
            <a:ext cx="6631006" cy="3987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a:t>
            </a:r>
            <a:endParaRPr lang="es-ES" dirty="0"/>
          </a:p>
        </p:txBody>
      </p:sp>
      <p:sp>
        <p:nvSpPr>
          <p:cNvPr id="3" name="2 Marcador de contenido"/>
          <p:cNvSpPr>
            <a:spLocks noGrp="1"/>
          </p:cNvSpPr>
          <p:nvPr>
            <p:ph idx="1"/>
          </p:nvPr>
        </p:nvSpPr>
        <p:spPr>
          <a:xfrm>
            <a:off x="571474" y="1928802"/>
            <a:ext cx="5500727" cy="4500594"/>
          </a:xfrm>
        </p:spPr>
        <p:txBody>
          <a:bodyPr>
            <a:normAutofit fontScale="85000" lnSpcReduction="10000"/>
          </a:bodyPr>
          <a:lstStyle/>
          <a:p>
            <a:pPr algn="just"/>
            <a:r>
              <a:rPr lang="es-ES_tradnl" dirty="0" smtClean="0"/>
              <a:t>Para cumplir nuestros objetivos realizaremos una instalación de Asterisk sobre un servidor con  sistema operativo Red </a:t>
            </a:r>
            <a:r>
              <a:rPr lang="es-ES_tradnl" dirty="0" err="1" smtClean="0"/>
              <a:t>Hat</a:t>
            </a:r>
            <a:r>
              <a:rPr lang="es-ES_tradnl" dirty="0" smtClean="0"/>
              <a:t> Enterprise Linux. </a:t>
            </a:r>
          </a:p>
          <a:p>
            <a:pPr algn="just"/>
            <a:endParaRPr lang="es-ES_tradnl" dirty="0" smtClean="0"/>
          </a:p>
          <a:p>
            <a:pPr algn="just"/>
            <a:r>
              <a:rPr lang="es-ES_tradnl" dirty="0" smtClean="0"/>
              <a:t>Dotaremos al servidor de conexiones </a:t>
            </a:r>
            <a:r>
              <a:rPr lang="es-ES_tradnl" dirty="0" err="1" smtClean="0"/>
              <a:t>bluetooth</a:t>
            </a:r>
            <a:r>
              <a:rPr lang="es-ES_tradnl" dirty="0" smtClean="0"/>
              <a:t> para poder establecer los canales  de comunicación con operadoras de telefonía celular. </a:t>
            </a:r>
          </a:p>
          <a:p>
            <a:pPr algn="just"/>
            <a:endParaRPr lang="es-ES_tradnl" dirty="0" smtClean="0"/>
          </a:p>
          <a:p>
            <a:pPr algn="just"/>
            <a:r>
              <a:rPr lang="es-ES_tradnl" dirty="0" smtClean="0"/>
              <a:t>Se efectuará una configuración el manejo de llamadas salientes y el envío de mensajes de texto predefinidos.</a:t>
            </a:r>
            <a:endParaRPr lang="es-ES" dirty="0"/>
          </a:p>
        </p:txBody>
      </p:sp>
      <p:pic>
        <p:nvPicPr>
          <p:cNvPr id="60418" name="Picture 2"/>
          <p:cNvPicPr>
            <a:picLocks noChangeAspect="1" noChangeArrowheads="1"/>
          </p:cNvPicPr>
          <p:nvPr/>
        </p:nvPicPr>
        <p:blipFill>
          <a:blip r:embed="rId2"/>
          <a:srcRect/>
          <a:stretch>
            <a:fillRect/>
          </a:stretch>
        </p:blipFill>
        <p:spPr bwMode="auto">
          <a:xfrm>
            <a:off x="6357952" y="4643447"/>
            <a:ext cx="2441203" cy="15593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Componentes</a:t>
            </a:r>
            <a:endParaRPr lang="es-ES" dirty="0"/>
          </a:p>
        </p:txBody>
      </p:sp>
      <p:sp>
        <p:nvSpPr>
          <p:cNvPr id="3" name="2 Marcador de contenido"/>
          <p:cNvSpPr>
            <a:spLocks noGrp="1"/>
          </p:cNvSpPr>
          <p:nvPr>
            <p:ph idx="1"/>
          </p:nvPr>
        </p:nvSpPr>
        <p:spPr>
          <a:xfrm>
            <a:off x="457201" y="1935480"/>
            <a:ext cx="4329115" cy="4389120"/>
          </a:xfrm>
        </p:spPr>
        <p:txBody>
          <a:bodyPr>
            <a:normAutofit/>
          </a:bodyPr>
          <a:lstStyle/>
          <a:p>
            <a:r>
              <a:rPr lang="en-US" sz="3200" dirty="0" smtClean="0"/>
              <a:t>Hardware</a:t>
            </a:r>
          </a:p>
          <a:p>
            <a:pPr lvl="2"/>
            <a:r>
              <a:rPr lang="en-US" sz="2800" dirty="0" err="1" smtClean="0"/>
              <a:t>Servidor</a:t>
            </a:r>
            <a:endParaRPr lang="en-US" sz="2800" dirty="0" smtClean="0"/>
          </a:p>
          <a:p>
            <a:pPr lvl="2"/>
            <a:r>
              <a:rPr lang="en-US" sz="2800" dirty="0" smtClean="0"/>
              <a:t>Bluetooth Dongle</a:t>
            </a:r>
          </a:p>
          <a:p>
            <a:pPr lvl="2"/>
            <a:r>
              <a:rPr lang="en-US" sz="2800" dirty="0" smtClean="0"/>
              <a:t>Gateway</a:t>
            </a:r>
          </a:p>
          <a:p>
            <a:r>
              <a:rPr lang="en-US" sz="3200" dirty="0" smtClean="0"/>
              <a:t>Software y </a:t>
            </a:r>
            <a:r>
              <a:rPr lang="en-US" sz="3200" dirty="0" err="1" smtClean="0"/>
              <a:t>Librerias</a:t>
            </a:r>
            <a:endParaRPr lang="en-US" sz="3200" dirty="0" smtClean="0"/>
          </a:p>
          <a:p>
            <a:pPr marL="914083" lvl="2" indent="-246063"/>
            <a:r>
              <a:rPr lang="en-US" sz="2800" dirty="0" smtClean="0"/>
              <a:t>Asterisk </a:t>
            </a:r>
          </a:p>
          <a:p>
            <a:pPr marL="914083" lvl="2" indent="-246063"/>
            <a:r>
              <a:rPr lang="en-US" sz="2800" dirty="0" err="1" smtClean="0"/>
              <a:t>Chan_mobile</a:t>
            </a:r>
            <a:r>
              <a:rPr lang="en-US" sz="2800" dirty="0" smtClean="0"/>
              <a:t> </a:t>
            </a:r>
          </a:p>
          <a:p>
            <a:pPr marL="914083" lvl="2" indent="-246063"/>
            <a:r>
              <a:rPr lang="en-US" sz="2800" dirty="0" err="1" smtClean="0"/>
              <a:t>Blue_Z</a:t>
            </a:r>
            <a:endParaRPr lang="es-ES" sz="2800" dirty="0"/>
          </a:p>
        </p:txBody>
      </p:sp>
      <p:pic>
        <p:nvPicPr>
          <p:cNvPr id="61442" name="Picture 2"/>
          <p:cNvPicPr>
            <a:picLocks noChangeAspect="1" noChangeArrowheads="1"/>
          </p:cNvPicPr>
          <p:nvPr/>
        </p:nvPicPr>
        <p:blipFill>
          <a:blip r:embed="rId2"/>
          <a:srcRect/>
          <a:stretch>
            <a:fillRect/>
          </a:stretch>
        </p:blipFill>
        <p:spPr bwMode="auto">
          <a:xfrm>
            <a:off x="6786579" y="1428736"/>
            <a:ext cx="1239960" cy="192882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1443" name="Picture 3"/>
          <p:cNvPicPr>
            <a:picLocks noChangeAspect="1" noChangeArrowheads="1"/>
          </p:cNvPicPr>
          <p:nvPr/>
        </p:nvPicPr>
        <p:blipFill>
          <a:blip r:embed="rId3"/>
          <a:srcRect/>
          <a:stretch>
            <a:fillRect/>
          </a:stretch>
        </p:blipFill>
        <p:spPr bwMode="auto">
          <a:xfrm rot="19574283">
            <a:off x="5849519" y="3175601"/>
            <a:ext cx="942303" cy="102711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1444" name="Picture 4"/>
          <p:cNvPicPr>
            <a:picLocks noChangeAspect="1" noChangeArrowheads="1"/>
          </p:cNvPicPr>
          <p:nvPr/>
        </p:nvPicPr>
        <p:blipFill>
          <a:blip r:embed="rId4"/>
          <a:srcRect/>
          <a:stretch>
            <a:fillRect/>
          </a:stretch>
        </p:blipFill>
        <p:spPr bwMode="auto">
          <a:xfrm>
            <a:off x="5000630" y="4286256"/>
            <a:ext cx="1206500" cy="14605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Hardware</a:t>
            </a:r>
            <a:endParaRPr lang="es-ES" dirty="0"/>
          </a:p>
        </p:txBody>
      </p:sp>
      <p:sp>
        <p:nvSpPr>
          <p:cNvPr id="3" name="2 Marcador de contenido"/>
          <p:cNvSpPr>
            <a:spLocks noGrp="1"/>
          </p:cNvSpPr>
          <p:nvPr>
            <p:ph idx="1"/>
          </p:nvPr>
        </p:nvSpPr>
        <p:spPr/>
        <p:txBody>
          <a:bodyPr>
            <a:normAutofit/>
          </a:bodyPr>
          <a:lstStyle/>
          <a:p>
            <a:r>
              <a:rPr lang="es-ES" dirty="0" smtClean="0"/>
              <a:t>Servidor</a:t>
            </a:r>
          </a:p>
          <a:p>
            <a:pPr marL="717550" indent="6350" algn="just">
              <a:buNone/>
            </a:pPr>
            <a:r>
              <a:rPr lang="es-ES" sz="2000" dirty="0" smtClean="0"/>
              <a:t>Se usará como PBX a un servidor Asterisk sobre la plataforma Linux (Red </a:t>
            </a:r>
            <a:r>
              <a:rPr lang="es-ES" sz="2000" dirty="0" err="1" smtClean="0"/>
              <a:t>Hat</a:t>
            </a:r>
            <a:r>
              <a:rPr lang="es-ES" sz="2000" dirty="0" smtClean="0"/>
              <a:t> Enterprise Linux).</a:t>
            </a:r>
          </a:p>
          <a:p>
            <a:endParaRPr lang="en-US" sz="900" dirty="0" smtClean="0"/>
          </a:p>
          <a:p>
            <a:pPr marL="273050" indent="-6350">
              <a:buNone/>
            </a:pPr>
            <a:r>
              <a:rPr lang="es-ES" dirty="0" smtClean="0"/>
              <a:t>Características</a:t>
            </a:r>
            <a:endParaRPr lang="es-ES" dirty="0"/>
          </a:p>
        </p:txBody>
      </p:sp>
      <p:graphicFrame>
        <p:nvGraphicFramePr>
          <p:cNvPr id="5" name="4 Tabla"/>
          <p:cNvGraphicFramePr>
            <a:graphicFrameLocks noGrp="1"/>
          </p:cNvGraphicFramePr>
          <p:nvPr/>
        </p:nvGraphicFramePr>
        <p:xfrm>
          <a:off x="3857620" y="3429000"/>
          <a:ext cx="4286282" cy="1410907"/>
        </p:xfrm>
        <a:graphic>
          <a:graphicData uri="http://schemas.openxmlformats.org/drawingml/2006/table">
            <a:tbl>
              <a:tblPr>
                <a:tableStyleId>{8A107856-5554-42FB-B03E-39F5DBC370BA}</a:tableStyleId>
              </a:tblPr>
              <a:tblGrid>
                <a:gridCol w="2164307"/>
                <a:gridCol w="2121975"/>
              </a:tblGrid>
              <a:tr h="214314">
                <a:tc>
                  <a:txBody>
                    <a:bodyPr/>
                    <a:lstStyle/>
                    <a:p>
                      <a:pPr algn="l">
                        <a:lnSpc>
                          <a:spcPct val="200000"/>
                        </a:lnSpc>
                        <a:spcAft>
                          <a:spcPts val="0"/>
                        </a:spcAft>
                      </a:pPr>
                      <a:r>
                        <a:rPr lang="es-ES_tradnl" sz="1200" b="1" dirty="0">
                          <a:effectLst>
                            <a:outerShdw blurRad="38100" dist="38100" dir="2700000" algn="tl">
                              <a:srgbClr val="000000">
                                <a:alpha val="43137"/>
                              </a:srgbClr>
                            </a:outerShdw>
                          </a:effectLst>
                        </a:rPr>
                        <a:t>Procesador</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l">
                        <a:lnSpc>
                          <a:spcPct val="200000"/>
                        </a:lnSpc>
                        <a:spcAft>
                          <a:spcPts val="0"/>
                        </a:spcAft>
                      </a:pPr>
                      <a:r>
                        <a:rPr lang="es-ES_tradnl" sz="1200" dirty="0"/>
                        <a:t>Intel Pentium 4 de 3GHZ</a:t>
                      </a:r>
                      <a:endParaRPr lang="es-ES" sz="1200" dirty="0">
                        <a:latin typeface="Times New Roman"/>
                        <a:ea typeface="Times New Roman"/>
                      </a:endParaRPr>
                    </a:p>
                  </a:txBody>
                  <a:tcPr marL="68580" marR="68580" marT="0" marB="0" anchor="ctr"/>
                </a:tc>
              </a:tr>
              <a:tr h="365760">
                <a:tc>
                  <a:txBody>
                    <a:bodyPr/>
                    <a:lstStyle/>
                    <a:p>
                      <a:pPr algn="l">
                        <a:lnSpc>
                          <a:spcPct val="200000"/>
                        </a:lnSpc>
                        <a:spcAft>
                          <a:spcPts val="0"/>
                        </a:spcAft>
                      </a:pPr>
                      <a:r>
                        <a:rPr lang="es-ES_tradnl" sz="1200" b="1" dirty="0">
                          <a:effectLst>
                            <a:outerShdw blurRad="38100" dist="38100" dir="2700000" algn="tl">
                              <a:srgbClr val="000000">
                                <a:alpha val="43137"/>
                              </a:srgbClr>
                            </a:outerShdw>
                          </a:effectLst>
                        </a:rPr>
                        <a:t>RAM</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l">
                        <a:lnSpc>
                          <a:spcPct val="200000"/>
                        </a:lnSpc>
                        <a:spcAft>
                          <a:spcPts val="0"/>
                        </a:spcAft>
                      </a:pPr>
                      <a:r>
                        <a:rPr lang="es-ES_tradnl" sz="1200" dirty="0"/>
                        <a:t>1.5 GB</a:t>
                      </a:r>
                      <a:endParaRPr lang="es-ES" sz="1200" dirty="0">
                        <a:latin typeface="Times New Roman"/>
                        <a:ea typeface="Times New Roman"/>
                      </a:endParaRPr>
                    </a:p>
                  </a:txBody>
                  <a:tcPr marL="68580" marR="68580" marT="0" marB="0" anchor="ctr"/>
                </a:tc>
              </a:tr>
              <a:tr h="365760">
                <a:tc>
                  <a:txBody>
                    <a:bodyPr/>
                    <a:lstStyle/>
                    <a:p>
                      <a:pPr algn="l">
                        <a:lnSpc>
                          <a:spcPct val="200000"/>
                        </a:lnSpc>
                        <a:spcAft>
                          <a:spcPts val="0"/>
                        </a:spcAft>
                      </a:pPr>
                      <a:r>
                        <a:rPr lang="es-ES_tradnl" sz="1200" b="1" dirty="0">
                          <a:effectLst>
                            <a:outerShdw blurRad="38100" dist="38100" dir="2700000" algn="tl">
                              <a:srgbClr val="000000">
                                <a:alpha val="43137"/>
                              </a:srgbClr>
                            </a:outerShdw>
                          </a:effectLst>
                        </a:rPr>
                        <a:t>Disco Duro</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l">
                        <a:lnSpc>
                          <a:spcPct val="200000"/>
                        </a:lnSpc>
                        <a:spcAft>
                          <a:spcPts val="0"/>
                        </a:spcAft>
                      </a:pPr>
                      <a:r>
                        <a:rPr lang="es-ES_tradnl" sz="1200" dirty="0"/>
                        <a:t>20GB</a:t>
                      </a:r>
                      <a:endParaRPr lang="es-ES" sz="1200" dirty="0">
                        <a:latin typeface="Times New Roman"/>
                        <a:ea typeface="Times New Roman"/>
                      </a:endParaRPr>
                    </a:p>
                  </a:txBody>
                  <a:tcPr marL="68580" marR="68580" marT="0" marB="0" anchor="ctr"/>
                </a:tc>
              </a:tr>
              <a:tr h="365760">
                <a:tc>
                  <a:txBody>
                    <a:bodyPr/>
                    <a:lstStyle/>
                    <a:p>
                      <a:pPr algn="l">
                        <a:lnSpc>
                          <a:spcPct val="200000"/>
                        </a:lnSpc>
                        <a:spcAft>
                          <a:spcPts val="0"/>
                        </a:spcAft>
                      </a:pPr>
                      <a:r>
                        <a:rPr lang="es-ES_tradnl" sz="1200" b="1" dirty="0">
                          <a:effectLst>
                            <a:outerShdw blurRad="38100" dist="38100" dir="2700000" algn="tl">
                              <a:srgbClr val="000000">
                                <a:alpha val="43137"/>
                              </a:srgbClr>
                            </a:outerShdw>
                          </a:effectLst>
                        </a:rPr>
                        <a:t>Tarjeta de Red</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l">
                        <a:lnSpc>
                          <a:spcPct val="200000"/>
                        </a:lnSpc>
                        <a:spcAft>
                          <a:spcPts val="0"/>
                        </a:spcAft>
                      </a:pPr>
                      <a:r>
                        <a:rPr lang="es-ES_tradnl" sz="1200" dirty="0"/>
                        <a:t>10/100 Mbps</a:t>
                      </a:r>
                      <a:endParaRPr lang="es-ES" sz="1200" dirty="0">
                        <a:latin typeface="Times New Roman"/>
                        <a:ea typeface="Times New Roman"/>
                      </a:endParaRPr>
                    </a:p>
                  </a:txBody>
                  <a:tcPr marL="68580" marR="68580" marT="0" marB="0" anchor="ctr"/>
                </a:tc>
              </a:tr>
            </a:tbl>
          </a:graphicData>
        </a:graphic>
      </p:graphicFrame>
      <p:graphicFrame>
        <p:nvGraphicFramePr>
          <p:cNvPr id="6" name="5 Tabla"/>
          <p:cNvGraphicFramePr>
            <a:graphicFrameLocks noGrp="1"/>
          </p:cNvGraphicFramePr>
          <p:nvPr/>
        </p:nvGraphicFramePr>
        <p:xfrm>
          <a:off x="3857620" y="5143514"/>
          <a:ext cx="4286280" cy="940881"/>
        </p:xfrm>
        <a:graphic>
          <a:graphicData uri="http://schemas.openxmlformats.org/drawingml/2006/table">
            <a:tbl>
              <a:tblPr>
                <a:tableStyleId>{8A107856-5554-42FB-B03E-39F5DBC370BA}</a:tableStyleId>
              </a:tblPr>
              <a:tblGrid>
                <a:gridCol w="1955145"/>
                <a:gridCol w="2331135"/>
              </a:tblGrid>
              <a:tr h="38975">
                <a:tc>
                  <a:txBody>
                    <a:bodyPr/>
                    <a:lstStyle/>
                    <a:p>
                      <a:pPr marL="270510" algn="l">
                        <a:lnSpc>
                          <a:spcPct val="200000"/>
                        </a:lnSpc>
                        <a:spcAft>
                          <a:spcPts val="0"/>
                        </a:spcAft>
                      </a:pPr>
                      <a:r>
                        <a:rPr lang="es-ES_tradnl" sz="1200" b="1" dirty="0">
                          <a:effectLst>
                            <a:outerShdw blurRad="38100" dist="38100" dir="2700000" algn="tl">
                              <a:srgbClr val="000000">
                                <a:alpha val="43137"/>
                              </a:srgbClr>
                            </a:outerShdw>
                          </a:effectLst>
                        </a:rPr>
                        <a:t>Sistema Operativo</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marL="270510" algn="l">
                        <a:lnSpc>
                          <a:spcPct val="200000"/>
                        </a:lnSpc>
                        <a:spcAft>
                          <a:spcPts val="0"/>
                        </a:spcAft>
                      </a:pPr>
                      <a:r>
                        <a:rPr lang="es-ES_tradnl" sz="1200" dirty="0"/>
                        <a:t>Red </a:t>
                      </a:r>
                      <a:r>
                        <a:rPr lang="es-ES_tradnl" sz="1200" dirty="0" err="1"/>
                        <a:t>Hat</a:t>
                      </a:r>
                      <a:r>
                        <a:rPr lang="es-ES_tradnl" sz="1200" dirty="0"/>
                        <a:t> Enterprise Linux 5</a:t>
                      </a:r>
                      <a:endParaRPr lang="es-ES" sz="1200" dirty="0">
                        <a:latin typeface="Times New Roman"/>
                        <a:ea typeface="Times New Roman"/>
                      </a:endParaRPr>
                    </a:p>
                  </a:txBody>
                  <a:tcPr marL="68580" marR="68580" marT="0" marB="0" anchor="ctr"/>
                </a:tc>
              </a:tr>
              <a:tr h="38975">
                <a:tc>
                  <a:txBody>
                    <a:bodyPr/>
                    <a:lstStyle/>
                    <a:p>
                      <a:pPr marL="270510" algn="l">
                        <a:lnSpc>
                          <a:spcPct val="200000"/>
                        </a:lnSpc>
                        <a:spcAft>
                          <a:spcPts val="0"/>
                        </a:spcAft>
                      </a:pPr>
                      <a:r>
                        <a:rPr lang="es-ES_tradnl" sz="1200" b="1" dirty="0">
                          <a:effectLst>
                            <a:outerShdw blurRad="38100" dist="38100" dir="2700000" algn="tl">
                              <a:srgbClr val="000000">
                                <a:alpha val="43137"/>
                              </a:srgbClr>
                            </a:outerShdw>
                          </a:effectLst>
                        </a:rPr>
                        <a:t>Software IP PBX</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270510" algn="l">
                        <a:lnSpc>
                          <a:spcPct val="200000"/>
                        </a:lnSpc>
                        <a:spcAft>
                          <a:spcPts val="0"/>
                        </a:spcAft>
                        <a:tabLst>
                          <a:tab pos="1419225" algn="l"/>
                        </a:tabLst>
                      </a:pPr>
                      <a:r>
                        <a:rPr lang="es-ES_tradnl" sz="1200" dirty="0"/>
                        <a:t>Asterisk versión 1.6.0.10</a:t>
                      </a:r>
                      <a:endParaRPr lang="es-ES" sz="1200" dirty="0">
                        <a:latin typeface="Times New Roman"/>
                        <a:ea typeface="Times New Roman"/>
                      </a:endParaRPr>
                    </a:p>
                  </a:txBody>
                  <a:tcPr marL="68580" marR="68580" marT="0" marB="0"/>
                </a:tc>
              </a:tr>
              <a:tr h="136362">
                <a:tc>
                  <a:txBody>
                    <a:bodyPr/>
                    <a:lstStyle/>
                    <a:p>
                      <a:pPr marL="270510" algn="l">
                        <a:lnSpc>
                          <a:spcPct val="200000"/>
                        </a:lnSpc>
                        <a:spcAft>
                          <a:spcPts val="0"/>
                        </a:spcAft>
                      </a:pPr>
                      <a:r>
                        <a:rPr lang="es-ES_tradnl" sz="1200" b="1" dirty="0" err="1">
                          <a:effectLst>
                            <a:outerShdw blurRad="38100" dist="38100" dir="2700000" algn="tl">
                              <a:srgbClr val="000000">
                                <a:alpha val="43137"/>
                              </a:srgbClr>
                            </a:outerShdw>
                          </a:effectLst>
                        </a:rPr>
                        <a:t>Add-on</a:t>
                      </a:r>
                      <a:r>
                        <a:rPr lang="es-ES_tradnl" sz="1200" b="1" dirty="0">
                          <a:effectLst>
                            <a:outerShdw blurRad="38100" dist="38100" dir="2700000" algn="tl">
                              <a:srgbClr val="000000">
                                <a:alpha val="43137"/>
                              </a:srgbClr>
                            </a:outerShdw>
                          </a:effectLst>
                        </a:rPr>
                        <a:t> </a:t>
                      </a:r>
                      <a:r>
                        <a:rPr lang="es-ES_tradnl" sz="1200" b="1" dirty="0" err="1">
                          <a:effectLst>
                            <a:outerShdw blurRad="38100" dist="38100" dir="2700000" algn="tl">
                              <a:srgbClr val="000000">
                                <a:alpha val="43137"/>
                              </a:srgbClr>
                            </a:outerShdw>
                          </a:effectLst>
                        </a:rPr>
                        <a:t>Chan_mobile</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marL="270510" algn="l">
                        <a:lnSpc>
                          <a:spcPct val="200000"/>
                        </a:lnSpc>
                        <a:spcAft>
                          <a:spcPts val="0"/>
                        </a:spcAft>
                      </a:pPr>
                      <a:r>
                        <a:rPr lang="es-ES_tradnl" sz="1200" dirty="0" err="1"/>
                        <a:t>Asterisk</a:t>
                      </a:r>
                      <a:r>
                        <a:rPr lang="es-ES_tradnl" sz="1200" dirty="0"/>
                        <a:t> </a:t>
                      </a:r>
                      <a:r>
                        <a:rPr lang="es-ES_tradnl" sz="1200" dirty="0" err="1"/>
                        <a:t>Addons</a:t>
                      </a:r>
                      <a:r>
                        <a:rPr lang="es-ES_tradnl" sz="1200" dirty="0"/>
                        <a:t>  1.6.0.3</a:t>
                      </a:r>
                      <a:endParaRPr lang="es-ES" sz="1200" dirty="0">
                        <a:latin typeface="Times New Roman"/>
                        <a:ea typeface="Times New Roman"/>
                      </a:endParaRPr>
                    </a:p>
                  </a:txBody>
                  <a:tcPr marL="68580" marR="68580" marT="0" marB="0"/>
                </a:tc>
              </a:tr>
            </a:tbl>
          </a:graphicData>
        </a:graphic>
      </p:graphicFrame>
      <p:pic>
        <p:nvPicPr>
          <p:cNvPr id="7" name="Picture 2"/>
          <p:cNvPicPr>
            <a:picLocks noChangeAspect="1" noChangeArrowheads="1"/>
          </p:cNvPicPr>
          <p:nvPr/>
        </p:nvPicPr>
        <p:blipFill>
          <a:blip r:embed="rId2"/>
          <a:srcRect/>
          <a:stretch>
            <a:fillRect/>
          </a:stretch>
        </p:blipFill>
        <p:spPr bwMode="auto">
          <a:xfrm>
            <a:off x="1428728" y="3929066"/>
            <a:ext cx="1239960" cy="192882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Hardware</a:t>
            </a:r>
            <a:endParaRPr lang="es-ES" dirty="0"/>
          </a:p>
        </p:txBody>
      </p:sp>
      <p:sp>
        <p:nvSpPr>
          <p:cNvPr id="3" name="2 Marcador de contenido"/>
          <p:cNvSpPr>
            <a:spLocks noGrp="1"/>
          </p:cNvSpPr>
          <p:nvPr>
            <p:ph idx="1"/>
          </p:nvPr>
        </p:nvSpPr>
        <p:spPr/>
        <p:txBody>
          <a:bodyPr/>
          <a:lstStyle/>
          <a:p>
            <a:r>
              <a:rPr lang="en-US" dirty="0" smtClean="0"/>
              <a:t>Bluetooth Dongle</a:t>
            </a:r>
          </a:p>
          <a:p>
            <a:pPr marL="639763" lvl="1" indent="-14288" algn="just">
              <a:buNone/>
            </a:pPr>
            <a:r>
              <a:rPr lang="es-ES_tradnl" dirty="0" smtClean="0"/>
              <a:t>La conexión del Servidor Asterisk con los Gateways se dará por medio de un </a:t>
            </a:r>
            <a:r>
              <a:rPr lang="es-ES_tradnl" dirty="0" err="1" smtClean="0"/>
              <a:t>bluetooth</a:t>
            </a:r>
            <a:r>
              <a:rPr lang="es-ES_tradnl" dirty="0" smtClean="0"/>
              <a:t> </a:t>
            </a:r>
            <a:r>
              <a:rPr lang="es-ES_tradnl" dirty="0" err="1" smtClean="0"/>
              <a:t>dongle</a:t>
            </a:r>
            <a:r>
              <a:rPr lang="es-ES_tradnl" dirty="0" smtClean="0"/>
              <a:t>.</a:t>
            </a:r>
          </a:p>
          <a:p>
            <a:pPr marL="639763" lvl="1" indent="-14288" algn="just">
              <a:buNone/>
            </a:pPr>
            <a:endParaRPr lang="es-ES_tradnl" dirty="0" smtClean="0"/>
          </a:p>
          <a:p>
            <a:pPr marL="265113" lvl="1" indent="0" algn="just">
              <a:buNone/>
            </a:pPr>
            <a:r>
              <a:rPr lang="es-ES_tradnl" dirty="0" smtClean="0"/>
              <a:t>Características</a:t>
            </a:r>
            <a:endParaRPr lang="es-ES" dirty="0" smtClean="0"/>
          </a:p>
          <a:p>
            <a:endParaRPr lang="en-US" dirty="0" smtClean="0"/>
          </a:p>
          <a:p>
            <a:endParaRPr lang="es-ES" dirty="0"/>
          </a:p>
        </p:txBody>
      </p:sp>
      <p:graphicFrame>
        <p:nvGraphicFramePr>
          <p:cNvPr id="4" name="3 Tabla"/>
          <p:cNvGraphicFramePr>
            <a:graphicFrameLocks noGrp="1"/>
          </p:cNvGraphicFramePr>
          <p:nvPr/>
        </p:nvGraphicFramePr>
        <p:xfrm>
          <a:off x="2357423" y="4357695"/>
          <a:ext cx="4410710" cy="1254508"/>
        </p:xfrm>
        <a:graphic>
          <a:graphicData uri="http://schemas.openxmlformats.org/drawingml/2006/table">
            <a:tbl>
              <a:tblPr>
                <a:tableStyleId>{8A107856-5554-42FB-B03E-39F5DBC370BA}</a:tableStyleId>
              </a:tblPr>
              <a:tblGrid>
                <a:gridCol w="2045335"/>
                <a:gridCol w="2365375"/>
              </a:tblGrid>
              <a:tr h="146294">
                <a:tc>
                  <a:txBody>
                    <a:bodyPr/>
                    <a:lstStyle/>
                    <a:p>
                      <a:pPr algn="just">
                        <a:lnSpc>
                          <a:spcPct val="200000"/>
                        </a:lnSpc>
                        <a:spcAft>
                          <a:spcPts val="0"/>
                        </a:spcAft>
                      </a:pPr>
                      <a:r>
                        <a:rPr lang="es-ES_tradnl" sz="1200" b="1" dirty="0">
                          <a:effectLst>
                            <a:outerShdw blurRad="38100" dist="38100" dir="2700000" algn="tl">
                              <a:srgbClr val="000000">
                                <a:alpha val="43137"/>
                              </a:srgbClr>
                            </a:outerShdw>
                          </a:effectLst>
                        </a:rPr>
                        <a:t>Bluetooth </a:t>
                      </a:r>
                      <a:r>
                        <a:rPr lang="es-ES_tradnl" sz="1200" b="1" dirty="0" err="1">
                          <a:effectLst>
                            <a:outerShdw blurRad="38100" dist="38100" dir="2700000" algn="tl">
                              <a:srgbClr val="000000">
                                <a:alpha val="43137"/>
                              </a:srgbClr>
                            </a:outerShdw>
                          </a:effectLst>
                        </a:rPr>
                        <a:t>Dongle</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just">
                        <a:lnSpc>
                          <a:spcPct val="200000"/>
                        </a:lnSpc>
                        <a:spcAft>
                          <a:spcPts val="0"/>
                        </a:spcAft>
                      </a:pPr>
                      <a:r>
                        <a:rPr lang="es-ES_tradnl" sz="1200"/>
                        <a:t>Omega EDR Class ll</a:t>
                      </a:r>
                      <a:endParaRPr lang="es-ES" sz="1200">
                        <a:latin typeface="Times New Roman"/>
                        <a:ea typeface="Times New Roman"/>
                      </a:endParaRPr>
                    </a:p>
                  </a:txBody>
                  <a:tcPr marL="68580" marR="68580" marT="0" marB="0" anchor="ctr"/>
                </a:tc>
              </a:tr>
              <a:tr h="146294">
                <a:tc>
                  <a:txBody>
                    <a:bodyPr/>
                    <a:lstStyle/>
                    <a:p>
                      <a:pPr algn="just">
                        <a:lnSpc>
                          <a:spcPct val="200000"/>
                        </a:lnSpc>
                        <a:spcAft>
                          <a:spcPts val="0"/>
                        </a:spcAft>
                      </a:pPr>
                      <a:r>
                        <a:rPr lang="es-ES_tradnl" sz="1200" b="1" dirty="0">
                          <a:effectLst>
                            <a:outerShdw blurRad="38100" dist="38100" dir="2700000" algn="tl">
                              <a:srgbClr val="000000">
                                <a:alpha val="43137"/>
                              </a:srgbClr>
                            </a:outerShdw>
                          </a:effectLst>
                        </a:rPr>
                        <a:t>Distancia</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just">
                        <a:lnSpc>
                          <a:spcPct val="200000"/>
                        </a:lnSpc>
                        <a:spcAft>
                          <a:spcPts val="0"/>
                        </a:spcAft>
                      </a:pPr>
                      <a:r>
                        <a:rPr lang="es-ES_tradnl" sz="1200"/>
                        <a:t>100 metros sin obstáculo</a:t>
                      </a:r>
                      <a:endParaRPr lang="es-ES" sz="1200">
                        <a:latin typeface="Times New Roman"/>
                        <a:ea typeface="Times New Roman"/>
                      </a:endParaRPr>
                    </a:p>
                  </a:txBody>
                  <a:tcPr marL="68580" marR="68580" marT="0" marB="0" anchor="ctr"/>
                </a:tc>
              </a:tr>
              <a:tr h="146294">
                <a:tc>
                  <a:txBody>
                    <a:bodyPr/>
                    <a:lstStyle/>
                    <a:p>
                      <a:pPr algn="just">
                        <a:lnSpc>
                          <a:spcPct val="200000"/>
                        </a:lnSpc>
                        <a:spcAft>
                          <a:spcPts val="0"/>
                        </a:spcAft>
                      </a:pPr>
                      <a:r>
                        <a:rPr lang="es-ES_tradnl" sz="1200" b="1" dirty="0">
                          <a:effectLst>
                            <a:outerShdw blurRad="38100" dist="38100" dir="2700000" algn="tl">
                              <a:srgbClr val="000000">
                                <a:alpha val="43137"/>
                              </a:srgbClr>
                            </a:outerShdw>
                          </a:effectLst>
                        </a:rPr>
                        <a:t>Tasa Transferencia</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just">
                        <a:lnSpc>
                          <a:spcPct val="200000"/>
                        </a:lnSpc>
                        <a:spcAft>
                          <a:spcPts val="0"/>
                        </a:spcAft>
                      </a:pPr>
                      <a:r>
                        <a:rPr lang="es-ES_tradnl" sz="1200"/>
                        <a:t>723KBPS/ACL 64Kbps/SCO</a:t>
                      </a:r>
                      <a:endParaRPr lang="es-ES" sz="1200">
                        <a:latin typeface="Times New Roman"/>
                        <a:ea typeface="Times New Roman"/>
                      </a:endParaRPr>
                    </a:p>
                  </a:txBody>
                  <a:tcPr marL="68580" marR="68580" marT="0" marB="0" anchor="ctr"/>
                </a:tc>
              </a:tr>
              <a:tr h="204059">
                <a:tc>
                  <a:txBody>
                    <a:bodyPr/>
                    <a:lstStyle/>
                    <a:p>
                      <a:pPr algn="just">
                        <a:lnSpc>
                          <a:spcPct val="200000"/>
                        </a:lnSpc>
                        <a:spcAft>
                          <a:spcPts val="0"/>
                        </a:spcAft>
                      </a:pPr>
                      <a:r>
                        <a:rPr lang="es-ES_tradnl" sz="1200" b="1" dirty="0">
                          <a:effectLst>
                            <a:outerShdw blurRad="38100" dist="38100" dir="2700000" algn="tl">
                              <a:srgbClr val="000000">
                                <a:alpha val="43137"/>
                              </a:srgbClr>
                            </a:outerShdw>
                          </a:effectLst>
                        </a:rPr>
                        <a:t>Frecuencia</a:t>
                      </a:r>
                      <a:endParaRPr lang="es-ES" sz="1200" b="1"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just">
                        <a:lnSpc>
                          <a:spcPct val="200000"/>
                        </a:lnSpc>
                        <a:spcAft>
                          <a:spcPts val="0"/>
                        </a:spcAft>
                      </a:pPr>
                      <a:r>
                        <a:rPr lang="es-ES_tradnl" sz="1200" dirty="0"/>
                        <a:t>2.400~2.4835GHZ Banda ISM</a:t>
                      </a:r>
                      <a:endParaRPr lang="es-ES" sz="1200" dirty="0">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1533</TotalTime>
  <Words>1329</Words>
  <Application>Microsoft Office PowerPoint</Application>
  <PresentationFormat>Presentación en pantalla (4:3)</PresentationFormat>
  <Paragraphs>303</Paragraphs>
  <Slides>24</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6" baseType="lpstr">
      <vt:lpstr>Flujo</vt:lpstr>
      <vt:lpstr>Visio</vt:lpstr>
      <vt:lpstr>Instalación y Configuración del Chan Mobile en Asterisk y su Conexión a la Red GSM</vt:lpstr>
      <vt:lpstr>Antecedentes</vt:lpstr>
      <vt:lpstr>Objetivos</vt:lpstr>
      <vt:lpstr>Descripción </vt:lpstr>
      <vt:lpstr>Esquema</vt:lpstr>
      <vt:lpstr>Metodología</vt:lpstr>
      <vt:lpstr>Componentes</vt:lpstr>
      <vt:lpstr>Hardware</vt:lpstr>
      <vt:lpstr>Hardware</vt:lpstr>
      <vt:lpstr>Hardware</vt:lpstr>
      <vt:lpstr>Software</vt:lpstr>
      <vt:lpstr>Software</vt:lpstr>
      <vt:lpstr>Configuración Asterisk</vt:lpstr>
      <vt:lpstr>Sip.conf</vt:lpstr>
      <vt:lpstr> </vt:lpstr>
      <vt:lpstr>Plan de Numeración</vt:lpstr>
      <vt:lpstr>Esquema de Colas </vt:lpstr>
      <vt:lpstr>Mensajes de Texto</vt:lpstr>
      <vt:lpstr>Diapositiva 19</vt:lpstr>
      <vt:lpstr>Pruebas</vt:lpstr>
      <vt:lpstr>Conclusiones</vt:lpstr>
      <vt:lpstr>Recomendaciones</vt:lpstr>
      <vt:lpstr>Portabilidad Numérica</vt:lpstr>
      <vt:lpstr>Preguntas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Jason Jijón</dc:creator>
  <cp:lastModifiedBy>Familia Andrade Izurieta</cp:lastModifiedBy>
  <cp:revision>133</cp:revision>
  <dcterms:created xsi:type="dcterms:W3CDTF">2009-07-13T00:00:53Z</dcterms:created>
  <dcterms:modified xsi:type="dcterms:W3CDTF">2009-10-26T15:14:20Z</dcterms:modified>
</cp:coreProperties>
</file>