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7" r:id="rId25"/>
    <p:sldId id="288" r:id="rId26"/>
    <p:sldId id="290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82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72A766B-FF01-442D-BB31-D8C9D572CA70}" type="datetimeFigureOut">
              <a:rPr lang="es-ES" smtClean="0"/>
              <a:pPr/>
              <a:t>22/06/2010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1D7BF0A-98AE-48F9-BFE7-74D384456D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766B-FF01-442D-BB31-D8C9D572CA70}" type="datetimeFigureOut">
              <a:rPr lang="es-ES" smtClean="0"/>
              <a:pPr/>
              <a:t>22/06/2010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BF0A-98AE-48F9-BFE7-74D384456D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766B-FF01-442D-BB31-D8C9D572CA70}" type="datetimeFigureOut">
              <a:rPr lang="es-ES" smtClean="0"/>
              <a:pPr/>
              <a:t>22/06/2010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BF0A-98AE-48F9-BFE7-74D384456D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72A766B-FF01-442D-BB31-D8C9D572CA70}" type="datetimeFigureOut">
              <a:rPr lang="es-ES" smtClean="0"/>
              <a:pPr/>
              <a:t>22/06/2010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BF0A-98AE-48F9-BFE7-74D384456D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72A766B-FF01-442D-BB31-D8C9D572CA70}" type="datetimeFigureOut">
              <a:rPr lang="es-ES" smtClean="0"/>
              <a:pPr/>
              <a:t>22/06/2010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1D7BF0A-98AE-48F9-BFE7-74D384456D4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72A766B-FF01-442D-BB31-D8C9D572CA70}" type="datetimeFigureOut">
              <a:rPr lang="es-ES" smtClean="0"/>
              <a:pPr/>
              <a:t>22/06/2010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1D7BF0A-98AE-48F9-BFE7-74D384456D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72A766B-FF01-442D-BB31-D8C9D572CA70}" type="datetimeFigureOut">
              <a:rPr lang="es-ES" smtClean="0"/>
              <a:pPr/>
              <a:t>22/06/2010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1D7BF0A-98AE-48F9-BFE7-74D384456D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766B-FF01-442D-BB31-D8C9D572CA70}" type="datetimeFigureOut">
              <a:rPr lang="es-ES" smtClean="0"/>
              <a:pPr/>
              <a:t>22/06/2010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BF0A-98AE-48F9-BFE7-74D384456D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72A766B-FF01-442D-BB31-D8C9D572CA70}" type="datetimeFigureOut">
              <a:rPr lang="es-ES" smtClean="0"/>
              <a:pPr/>
              <a:t>22/06/2010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1D7BF0A-98AE-48F9-BFE7-74D384456D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72A766B-FF01-442D-BB31-D8C9D572CA70}" type="datetimeFigureOut">
              <a:rPr lang="es-ES" smtClean="0"/>
              <a:pPr/>
              <a:t>22/06/2010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1D7BF0A-98AE-48F9-BFE7-74D384456D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72A766B-FF01-442D-BB31-D8C9D572CA70}" type="datetimeFigureOut">
              <a:rPr lang="es-ES" smtClean="0"/>
              <a:pPr/>
              <a:t>22/06/2010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1D7BF0A-98AE-48F9-BFE7-74D384456D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72A766B-FF01-442D-BB31-D8C9D572CA70}" type="datetimeFigureOut">
              <a:rPr lang="es-ES" smtClean="0"/>
              <a:pPr/>
              <a:t>22/06/2010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1D7BF0A-98AE-48F9-BFE7-74D384456D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062912" cy="1470025"/>
          </a:xfrm>
        </p:spPr>
        <p:txBody>
          <a:bodyPr>
            <a:normAutofit/>
          </a:bodyPr>
          <a:lstStyle/>
          <a:p>
            <a:r>
              <a:rPr lang="es-ES" dirty="0" smtClean="0"/>
              <a:t>MÓDULO DE ORIENTACIÓN MAGNÉTICA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3357562"/>
            <a:ext cx="8062912" cy="1752600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Misael Ramírez</a:t>
            </a:r>
          </a:p>
          <a:p>
            <a:r>
              <a:rPr lang="es-ES" sz="4000" b="1" dirty="0" smtClean="0"/>
              <a:t>Rodrigo Lino</a:t>
            </a:r>
            <a:endParaRPr lang="es-ES" sz="4000" b="1" dirty="0"/>
          </a:p>
        </p:txBody>
      </p:sp>
      <p:pic>
        <p:nvPicPr>
          <p:cNvPr id="4" name="3 Imagen" descr="HM55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285992"/>
            <a:ext cx="3845347" cy="321471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71538" y="5643578"/>
            <a:ext cx="3260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rgbClr val="FFFF00"/>
                </a:solidFill>
              </a:rPr>
              <a:t>Módulo Compás Hitachi </a:t>
            </a:r>
          </a:p>
          <a:p>
            <a:r>
              <a:rPr lang="es-EC" sz="2000" b="1" dirty="0" smtClean="0">
                <a:solidFill>
                  <a:srgbClr val="FFFF00"/>
                </a:solidFill>
              </a:rPr>
              <a:t>                HM55B </a:t>
            </a:r>
            <a:endParaRPr lang="es-E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Configuración HM55B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6095748" cy="33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357694"/>
            <a:ext cx="4000528" cy="233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SET Comando HM55B</a:t>
            </a:r>
            <a:endParaRPr lang="es-ES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8264123" cy="361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Banderas de Estado HM55B</a:t>
            </a:r>
            <a:endParaRPr lang="es-E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40" y="2143116"/>
            <a:ext cx="9117560" cy="289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Protocolo de Comunicación</a:t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Reset HM55B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6191284" cy="360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Protocolo de Comunicación</a:t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Empezar Medición HM55B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357430"/>
            <a:ext cx="6858048" cy="346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Protocolo de Comunicación</a:t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Validando Estado de Medición HM55B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2500306"/>
            <a:ext cx="6261506" cy="323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Protocolo de Comunicación </a:t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Recepción Coordenadas X e Y  HM55B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800580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29190" y="571480"/>
            <a:ext cx="6300774" cy="571520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Diagrama de flujo</a:t>
            </a:r>
            <a:endParaRPr lang="es-ES" sz="3600" dirty="0"/>
          </a:p>
        </p:txBody>
      </p:sp>
      <p:pic>
        <p:nvPicPr>
          <p:cNvPr id="5" name="4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928802"/>
            <a:ext cx="2913520" cy="95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214950"/>
            <a:ext cx="2902280" cy="96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786446" y="3214686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Menú 1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786446" y="485776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Menú 2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786446" y="1571612"/>
            <a:ext cx="193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Recolectado datos</a:t>
            </a:r>
            <a:endParaRPr lang="es-ES" b="1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44" y="571480"/>
            <a:ext cx="5203825" cy="596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571876"/>
            <a:ext cx="2905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429000"/>
            <a:ext cx="204831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286388"/>
            <a:ext cx="1918018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37401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500042"/>
            <a:ext cx="22288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CuadroTexto"/>
          <p:cNvSpPr txBox="1"/>
          <p:nvPr/>
        </p:nvSpPr>
        <p:spPr>
          <a:xfrm>
            <a:off x="4714876" y="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Funcione</a:t>
            </a:r>
            <a:r>
              <a:rPr lang="es-EC" b="1" dirty="0" smtClean="0">
                <a:solidFill>
                  <a:schemeClr val="accent1"/>
                </a:solidFill>
              </a:rPr>
              <a:t>s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429520" y="450057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solidFill>
                  <a:srgbClr val="FFFF00"/>
                </a:solidFill>
              </a:rPr>
              <a:t>Comando</a:t>
            </a:r>
          </a:p>
          <a:p>
            <a:r>
              <a:rPr lang="es-EC" sz="1400" dirty="0" smtClean="0">
                <a:solidFill>
                  <a:srgbClr val="FFFF00"/>
                </a:solidFill>
              </a:rPr>
              <a:t>    </a:t>
            </a:r>
            <a:r>
              <a:rPr lang="es-EC" sz="1400" dirty="0" err="1" smtClean="0">
                <a:solidFill>
                  <a:srgbClr val="FFFF00"/>
                </a:solidFill>
              </a:rPr>
              <a:t>Reset</a:t>
            </a:r>
            <a:endParaRPr lang="es-ES" sz="1400" dirty="0">
              <a:solidFill>
                <a:srgbClr val="FFFF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429520" y="633478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solidFill>
                  <a:srgbClr val="FFFF00"/>
                </a:solidFill>
              </a:rPr>
              <a:t>Comando</a:t>
            </a:r>
          </a:p>
          <a:p>
            <a:r>
              <a:rPr lang="es-EC" sz="1400" dirty="0" smtClean="0">
                <a:solidFill>
                  <a:srgbClr val="FFFF00"/>
                </a:solidFill>
              </a:rPr>
              <a:t> </a:t>
            </a:r>
            <a:r>
              <a:rPr lang="es-EC" sz="1400" dirty="0" err="1" smtClean="0">
                <a:solidFill>
                  <a:srgbClr val="FFFF00"/>
                </a:solidFill>
              </a:rPr>
              <a:t>Measure</a:t>
            </a:r>
            <a:endParaRPr lang="es-ES" sz="1400" dirty="0">
              <a:solidFill>
                <a:srgbClr val="FFFF00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500042"/>
            <a:ext cx="223837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CuadroTexto"/>
          <p:cNvSpPr txBox="1"/>
          <p:nvPr/>
        </p:nvSpPr>
        <p:spPr>
          <a:xfrm>
            <a:off x="357158" y="428604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/>
                </a:solidFill>
              </a:rPr>
              <a:t>Procedimiento utilizado para la obtención de los</a:t>
            </a:r>
          </a:p>
          <a:p>
            <a:r>
              <a:rPr lang="es-EC" b="1" dirty="0" smtClean="0">
                <a:solidFill>
                  <a:schemeClr val="accent1"/>
                </a:solidFill>
              </a:rPr>
              <a:t>Valores X, Y e Θ</a:t>
            </a:r>
            <a:endParaRPr lang="es-E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214950"/>
            <a:ext cx="23717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485291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785794"/>
            <a:ext cx="26003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5857884" y="21429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Funciones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00034" y="514351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solidFill>
                  <a:srgbClr val="FFFF00"/>
                </a:solidFill>
              </a:rPr>
              <a:t>Comando</a:t>
            </a:r>
          </a:p>
          <a:p>
            <a:r>
              <a:rPr lang="es-EC" sz="1400" dirty="0" smtClean="0">
                <a:solidFill>
                  <a:srgbClr val="FFFF00"/>
                </a:solidFill>
              </a:rPr>
              <a:t>    Status</a:t>
            </a:r>
            <a:endParaRPr lang="es-ES" sz="1400" dirty="0">
              <a:solidFill>
                <a:srgbClr val="FFFF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14282" y="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/>
                </a:solidFill>
              </a:rPr>
              <a:t>Procedimiento utilizado para la obtención de los</a:t>
            </a:r>
          </a:p>
          <a:p>
            <a:r>
              <a:rPr lang="es-EC" b="1" dirty="0" smtClean="0">
                <a:solidFill>
                  <a:schemeClr val="accent1"/>
                </a:solidFill>
              </a:rPr>
              <a:t>Valores X, Y e Θ </a:t>
            </a:r>
            <a:endParaRPr lang="es-E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s-ES" dirty="0" smtClean="0"/>
              <a:t>Diagrama de bloques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143512"/>
            <a:ext cx="8686800" cy="1714488"/>
          </a:xfrm>
        </p:spPr>
        <p:txBody>
          <a:bodyPr>
            <a:normAutofit/>
          </a:bodyPr>
          <a:lstStyle/>
          <a:p>
            <a:endParaRPr lang="es-E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0542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071810"/>
            <a:ext cx="3733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8"/>
            <a:ext cx="31623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1000100" y="21429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/>
                </a:solidFill>
              </a:rPr>
              <a:t>Procedimiento utilizado para la obtención de los</a:t>
            </a:r>
          </a:p>
          <a:p>
            <a:r>
              <a:rPr lang="es-EC" b="1" dirty="0" smtClean="0">
                <a:solidFill>
                  <a:schemeClr val="accent1"/>
                </a:solidFill>
              </a:rPr>
              <a:t>Valores X, Y e Θ 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000628" y="235743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solidFill>
                  <a:srgbClr val="FF0000"/>
                </a:solidFill>
              </a:rPr>
              <a:t>Comando</a:t>
            </a:r>
          </a:p>
          <a:p>
            <a:r>
              <a:rPr lang="es-EC" sz="1400" dirty="0" smtClean="0">
                <a:solidFill>
                  <a:srgbClr val="FF0000"/>
                </a:solidFill>
              </a:rPr>
              <a:t>    Status</a:t>
            </a:r>
            <a:endParaRPr lang="es-E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57488" y="21429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/>
                </a:solidFill>
              </a:rPr>
              <a:t>Procedimiento utilizado para la obtención de los</a:t>
            </a:r>
          </a:p>
          <a:p>
            <a:r>
              <a:rPr lang="es-EC" b="1" dirty="0" smtClean="0">
                <a:solidFill>
                  <a:schemeClr val="accent1"/>
                </a:solidFill>
              </a:rPr>
              <a:t>Valores X, Y e Θ </a:t>
            </a:r>
            <a:endParaRPr lang="es-ES" b="1" dirty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736"/>
            <a:ext cx="3714776" cy="504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714356"/>
            <a:ext cx="5143536" cy="714372"/>
          </a:xfrm>
        </p:spPr>
        <p:txBody>
          <a:bodyPr>
            <a:normAutofit/>
          </a:bodyPr>
          <a:lstStyle/>
          <a:p>
            <a:r>
              <a:rPr lang="es-ES" sz="1800" dirty="0" smtClean="0"/>
              <a:t>Comando </a:t>
            </a:r>
            <a:r>
              <a:rPr lang="es-ES" sz="1800" dirty="0" err="1" smtClean="0"/>
              <a:t>Reset</a:t>
            </a:r>
            <a:endParaRPr lang="es-E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5715016"/>
            <a:ext cx="92911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5072066" y="571480"/>
            <a:ext cx="4357718" cy="100010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Comando Medir</a:t>
            </a:r>
            <a:endParaRPr kumimoji="0" lang="es-ES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357554" y="142852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 smtClean="0">
                <a:solidFill>
                  <a:srgbClr val="92D050"/>
                </a:solidFill>
              </a:rPr>
              <a:t>Simulación</a:t>
            </a:r>
            <a:endParaRPr lang="es-ES" sz="3200" dirty="0">
              <a:solidFill>
                <a:srgbClr val="92D05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357298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357298"/>
            <a:ext cx="2357454" cy="236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357694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 Título"/>
          <p:cNvSpPr txBox="1">
            <a:spLocks/>
          </p:cNvSpPr>
          <p:nvPr/>
        </p:nvSpPr>
        <p:spPr>
          <a:xfrm>
            <a:off x="2928926" y="3714752"/>
            <a:ext cx="7286676" cy="8572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Comando Status</a:t>
            </a:r>
            <a:endParaRPr kumimoji="0" lang="es-ES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1736" y="500042"/>
            <a:ext cx="4214842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Lectura de X e Y</a:t>
            </a:r>
            <a:endParaRPr lang="es-ES" sz="32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5715016"/>
            <a:ext cx="92911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699869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es-ES" sz="4400" dirty="0" smtClean="0"/>
              <a:t>Conclusiones</a:t>
            </a:r>
            <a:endParaRPr lang="es-ES" sz="44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42926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Mediciones  con interferencia provoca errores.</a:t>
            </a:r>
          </a:p>
          <a:p>
            <a:pPr>
              <a:buNone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Sensor simulado con microcontrolador.</a:t>
            </a:r>
          </a:p>
          <a:p>
            <a:pPr>
              <a:buNone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Implementación de nuevas funciones.</a:t>
            </a:r>
          </a:p>
          <a:p>
            <a:pPr>
              <a:buNone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Sensor usado en robótica.</a:t>
            </a:r>
          </a:p>
          <a:p>
            <a:pPr>
              <a:buNone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Posible implementación con sonido.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286380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/>
          <a:lstStyle/>
          <a:p>
            <a:pPr algn="ctr"/>
            <a:r>
              <a:rPr lang="es-ES" sz="4400" dirty="0" smtClean="0"/>
              <a:t>Recomendaciones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00034" y="2286000"/>
            <a:ext cx="8229600" cy="300038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Conocimiento del formato de los datos. de medición.</a:t>
            </a:r>
          </a:p>
          <a:p>
            <a:pPr>
              <a:buNone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Calibración mediante software.</a:t>
            </a:r>
          </a:p>
          <a:p>
            <a:pPr>
              <a:buNone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Evitar la exposición a fuertes campos magnéticos.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4814886"/>
            <a:ext cx="8229600" cy="2043114"/>
          </a:xfrm>
        </p:spPr>
        <p:txBody>
          <a:bodyPr/>
          <a:lstStyle/>
          <a:p>
            <a:r>
              <a:rPr lang="es-ES" dirty="0" smtClean="0"/>
              <a:t>En la navegación marítima y aérea</a:t>
            </a:r>
          </a:p>
          <a:p>
            <a:r>
              <a:rPr lang="es-ES" dirty="0" smtClean="0"/>
              <a:t>Elaboración pilotos automáticos</a:t>
            </a:r>
          </a:p>
          <a:p>
            <a:r>
              <a:rPr lang="es-ES" dirty="0" smtClean="0"/>
              <a:t>Orientación sin GPS</a:t>
            </a:r>
          </a:p>
          <a:p>
            <a:endParaRPr lang="es-ES" dirty="0"/>
          </a:p>
        </p:txBody>
      </p:sp>
      <p:pic>
        <p:nvPicPr>
          <p:cNvPr id="4" name="3 Imagen" descr="BrujulaMagnet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357166"/>
            <a:ext cx="2020469" cy="2000264"/>
          </a:xfrm>
          <a:prstGeom prst="rect">
            <a:avLst/>
          </a:prstGeom>
        </p:spPr>
      </p:pic>
      <p:pic>
        <p:nvPicPr>
          <p:cNvPr id="5" name="4 Imagen" descr="brujula-en map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736"/>
            <a:ext cx="2282364" cy="1785950"/>
          </a:xfrm>
          <a:prstGeom prst="rect">
            <a:avLst/>
          </a:prstGeom>
        </p:spPr>
      </p:pic>
      <p:pic>
        <p:nvPicPr>
          <p:cNvPr id="6" name="5 Imagen" descr="brujula-gps-marina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2428868"/>
            <a:ext cx="388212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/>
          <a:lstStyle/>
          <a:p>
            <a:r>
              <a:rPr lang="es-ES" dirty="0" smtClean="0"/>
              <a:t>Alcances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85852" y="2357430"/>
            <a:ext cx="6400800" cy="2643206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r>
              <a:rPr lang="es-ES" b="1" dirty="0" smtClean="0">
                <a:solidFill>
                  <a:srgbClr val="00B050"/>
                </a:solidFill>
              </a:rPr>
              <a:t>Implementación Compás 3 </a:t>
            </a:r>
            <a:r>
              <a:rPr lang="es-ES" b="1" dirty="0" err="1" smtClean="0">
                <a:solidFill>
                  <a:srgbClr val="00B050"/>
                </a:solidFill>
              </a:rPr>
              <a:t>wire</a:t>
            </a:r>
            <a:r>
              <a:rPr lang="es-ES" b="1" dirty="0" smtClean="0"/>
              <a:t>.</a:t>
            </a:r>
          </a:p>
          <a:p>
            <a:r>
              <a:rPr lang="es-ES" b="1" dirty="0" smtClean="0">
                <a:solidFill>
                  <a:srgbClr val="FFFF00"/>
                </a:solidFill>
              </a:rPr>
              <a:t>Medición periódica 30 segundos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Almacenamiento Datalogger</a:t>
            </a:r>
          </a:p>
          <a:p>
            <a:r>
              <a:rPr lang="es-E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Visualización GLCD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/>
          <a:lstStyle/>
          <a:p>
            <a:r>
              <a:rPr lang="es-ES" dirty="0" smtClean="0"/>
              <a:t>ANTECEDENTES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85918" y="3500438"/>
            <a:ext cx="8229600" cy="1400172"/>
          </a:xfrm>
        </p:spPr>
        <p:txBody>
          <a:bodyPr/>
          <a:lstStyle/>
          <a:p>
            <a:r>
              <a:rPr lang="es-ES" dirty="0" smtClean="0"/>
              <a:t>Sol , estrellas , luna, </a:t>
            </a:r>
          </a:p>
          <a:p>
            <a:r>
              <a:rPr lang="es-ES" dirty="0" smtClean="0"/>
              <a:t>Brújula sencilla</a:t>
            </a:r>
          </a:p>
          <a:p>
            <a:endParaRPr lang="es-ES" dirty="0"/>
          </a:p>
        </p:txBody>
      </p:sp>
      <p:pic>
        <p:nvPicPr>
          <p:cNvPr id="4" name="3 Imagen" descr="brujul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857232"/>
            <a:ext cx="2635254" cy="2489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399032"/>
          </a:xfrm>
        </p:spPr>
        <p:txBody>
          <a:bodyPr/>
          <a:lstStyle/>
          <a:p>
            <a:r>
              <a:rPr lang="es-ES" dirty="0" smtClean="0"/>
              <a:t>PIC 18F4431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3000372"/>
            <a:ext cx="8229600" cy="2643206"/>
          </a:xfrm>
        </p:spPr>
        <p:txBody>
          <a:bodyPr>
            <a:normAutofit fontScale="32500" lnSpcReduction="20000"/>
          </a:bodyPr>
          <a:lstStyle/>
          <a:p>
            <a:r>
              <a:rPr lang="es-ES" sz="8600" dirty="0" smtClean="0"/>
              <a:t>Microchip</a:t>
            </a:r>
          </a:p>
          <a:p>
            <a:r>
              <a:rPr lang="es-ES" sz="8600" dirty="0" smtClean="0"/>
              <a:t>8 </a:t>
            </a:r>
            <a:r>
              <a:rPr lang="es-ES" sz="8600" dirty="0" err="1" smtClean="0"/>
              <a:t>Mhz</a:t>
            </a:r>
            <a:endParaRPr lang="es-ES" sz="8600" dirty="0" smtClean="0"/>
          </a:p>
          <a:p>
            <a:r>
              <a:rPr lang="es-ES" sz="8600" dirty="0" smtClean="0"/>
              <a:t>40 pines (36 entrada/salida)</a:t>
            </a:r>
          </a:p>
          <a:p>
            <a:r>
              <a:rPr lang="es-ES" sz="8600" dirty="0" smtClean="0"/>
              <a:t>8 canales </a:t>
            </a:r>
            <a:r>
              <a:rPr lang="es-ES" sz="8600" dirty="0" err="1" smtClean="0"/>
              <a:t>PWM</a:t>
            </a:r>
            <a:endParaRPr lang="es-ES" sz="8600" dirty="0" smtClean="0"/>
          </a:p>
          <a:p>
            <a:r>
              <a:rPr lang="es-ES" sz="8600" dirty="0" smtClean="0"/>
              <a:t>A/D</a:t>
            </a:r>
          </a:p>
          <a:p>
            <a:r>
              <a:rPr lang="es-ES" sz="8600" dirty="0" smtClean="0"/>
              <a:t>Comunicación </a:t>
            </a:r>
            <a:r>
              <a:rPr lang="es-ES" sz="8600" dirty="0" err="1" smtClean="0"/>
              <a:t>Uart</a:t>
            </a:r>
            <a:r>
              <a:rPr lang="es-ES" sz="8600" dirty="0" smtClean="0"/>
              <a:t>, I2C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207568" y="-1195409"/>
            <a:ext cx="22955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MÓDULO HM55B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2143116"/>
            <a:ext cx="8229600" cy="3543312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Hitachi</a:t>
            </a:r>
          </a:p>
          <a:p>
            <a:r>
              <a:rPr lang="es-ES" dirty="0" smtClean="0"/>
              <a:t>Sensor de campo magnético</a:t>
            </a:r>
          </a:p>
          <a:p>
            <a:r>
              <a:rPr lang="es-ES" smtClean="0"/>
              <a:t>0.3 </a:t>
            </a:r>
            <a:r>
              <a:rPr lang="es-ES" dirty="0" smtClean="0"/>
              <a:t>pulgadas</a:t>
            </a:r>
          </a:p>
          <a:p>
            <a:r>
              <a:rPr lang="es-ES" dirty="0" smtClean="0"/>
              <a:t>6 pines conexión</a:t>
            </a:r>
          </a:p>
          <a:p>
            <a:r>
              <a:rPr lang="es-ES" dirty="0" smtClean="0"/>
              <a:t>Muy sensible al campo magnético</a:t>
            </a:r>
          </a:p>
          <a:p>
            <a:r>
              <a:rPr lang="es-ES" dirty="0" smtClean="0"/>
              <a:t>Compatibilidad módulos Basic Stamp</a:t>
            </a:r>
          </a:p>
          <a:p>
            <a:r>
              <a:rPr lang="es-ES" dirty="0" smtClean="0"/>
              <a:t>Basic</a:t>
            </a:r>
            <a:endParaRPr lang="es-ES" dirty="0"/>
          </a:p>
        </p:txBody>
      </p:sp>
      <p:pic>
        <p:nvPicPr>
          <p:cNvPr id="4" name="3 Imagen" descr="HM55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428604"/>
            <a:ext cx="2381250" cy="199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858312" cy="104186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Sensores Similares y Proveedores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14554"/>
            <a:ext cx="2000264" cy="174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571472" y="1428736"/>
            <a:ext cx="3010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 smtClean="0"/>
          </a:p>
          <a:p>
            <a:r>
              <a:rPr lang="es-ES" sz="1400" dirty="0" smtClean="0"/>
              <a:t> </a:t>
            </a:r>
            <a:r>
              <a:rPr lang="es-ES" sz="1400" b="1" dirty="0" smtClean="0"/>
              <a:t>HMC1051/HMC1052L/HMC1053 </a:t>
            </a:r>
            <a:endParaRPr lang="es-ES" sz="1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285992"/>
            <a:ext cx="2314620" cy="16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642910" y="128586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err="1" smtClean="0">
                <a:solidFill>
                  <a:srgbClr val="FFFF00"/>
                </a:solidFill>
              </a:rPr>
              <a:t>Honeywell</a:t>
            </a:r>
            <a:r>
              <a:rPr lang="es-EC" b="1" dirty="0" smtClean="0">
                <a:solidFill>
                  <a:srgbClr val="FFFF00"/>
                </a:solidFill>
              </a:rPr>
              <a:t> </a:t>
            </a:r>
            <a:r>
              <a:rPr lang="es-EC" b="1" dirty="0" err="1" smtClean="0">
                <a:solidFill>
                  <a:srgbClr val="FFFF00"/>
                </a:solidFill>
              </a:rPr>
              <a:t>Aerospace</a:t>
            </a:r>
            <a:r>
              <a:rPr lang="es-EC" b="1" dirty="0" smtClean="0">
                <a:solidFill>
                  <a:srgbClr val="FFFF00"/>
                </a:solidFill>
              </a:rPr>
              <a:t> Plymouth</a:t>
            </a:r>
          </a:p>
          <a:p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786446" y="128586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err="1" smtClean="0">
                <a:solidFill>
                  <a:srgbClr val="FFFF00"/>
                </a:solidFill>
              </a:rPr>
              <a:t>Spartons</a:t>
            </a:r>
            <a:r>
              <a:rPr lang="es-EC" b="1" dirty="0" smtClean="0">
                <a:solidFill>
                  <a:srgbClr val="FFFF00"/>
                </a:solidFill>
              </a:rPr>
              <a:t> </a:t>
            </a:r>
            <a:r>
              <a:rPr lang="es-EC" b="1" dirty="0" err="1" smtClean="0">
                <a:solidFill>
                  <a:srgbClr val="FFFF00"/>
                </a:solidFill>
              </a:rPr>
              <a:t>Electronics</a:t>
            </a:r>
            <a:endParaRPr lang="es-EC" b="1" dirty="0" smtClean="0">
              <a:solidFill>
                <a:srgbClr val="FFFF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643306" y="600076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err="1" smtClean="0">
                <a:solidFill>
                  <a:srgbClr val="FFFF00"/>
                </a:solidFill>
              </a:rPr>
              <a:t>Electroavil</a:t>
            </a:r>
            <a:r>
              <a:rPr lang="es-EC" b="1" dirty="0" smtClean="0">
                <a:solidFill>
                  <a:srgbClr val="FFFF00"/>
                </a:solidFill>
              </a:rPr>
              <a:t>-es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715008" y="1428736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 smtClean="0"/>
          </a:p>
          <a:p>
            <a:r>
              <a:rPr lang="es-ES" sz="1400" dirty="0" smtClean="0"/>
              <a:t> </a:t>
            </a:r>
            <a:r>
              <a:rPr lang="es-ES" sz="1400" b="1" dirty="0" smtClean="0"/>
              <a:t>SPARTON SP3002D-4D KIT </a:t>
            </a:r>
          </a:p>
          <a:p>
            <a:r>
              <a:rPr lang="es-ES" sz="1400" b="1" dirty="0" smtClean="0"/>
              <a:t>COMPASS DEVELOPMENT KIT </a:t>
            </a:r>
            <a:endParaRPr lang="es-ES" sz="1400" dirty="0"/>
          </a:p>
        </p:txBody>
      </p:sp>
      <p:pic>
        <p:nvPicPr>
          <p:cNvPr id="14" name="13 Imagen" descr="HM55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4143380"/>
            <a:ext cx="2245683" cy="1877391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3571868" y="633478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MODULO COMPAS </a:t>
            </a:r>
          </a:p>
          <a:p>
            <a:r>
              <a:rPr lang="es-EC" sz="1400" b="1" dirty="0" smtClean="0"/>
              <a:t>   HITACHI HM55B</a:t>
            </a:r>
            <a:endParaRPr lang="es-E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Funcionamiento HM55B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529534" cy="486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400</TotalTime>
  <Words>277</Words>
  <Application>Microsoft Office PowerPoint</Application>
  <PresentationFormat>Presentación en pantalla (4:3)</PresentationFormat>
  <Paragraphs>95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Brío</vt:lpstr>
      <vt:lpstr>MÓDULO DE ORIENTACIÓN MAGNÉTICA</vt:lpstr>
      <vt:lpstr>Diagrama de bloques</vt:lpstr>
      <vt:lpstr>INTRODUCCIÓN</vt:lpstr>
      <vt:lpstr>Alcances </vt:lpstr>
      <vt:lpstr>ANTECEDENTES</vt:lpstr>
      <vt:lpstr>PIC 18F4431</vt:lpstr>
      <vt:lpstr>MÓDULO HM55B</vt:lpstr>
      <vt:lpstr>Sensores Similares y Proveedores</vt:lpstr>
      <vt:lpstr>Funcionamiento HM55B</vt:lpstr>
      <vt:lpstr>Configuración HM55B</vt:lpstr>
      <vt:lpstr>SET Comando HM55B</vt:lpstr>
      <vt:lpstr>Banderas de Estado HM55B</vt:lpstr>
      <vt:lpstr>Protocolo de Comunicación Reset HM55B</vt:lpstr>
      <vt:lpstr>Protocolo de Comunicación Empezar Medición HM55B</vt:lpstr>
      <vt:lpstr>Protocolo de Comunicación Validando Estado de Medición HM55B</vt:lpstr>
      <vt:lpstr>Protocolo de Comunicación  Recepción Coordenadas X e Y  HM55B</vt:lpstr>
      <vt:lpstr>Diagrama de flujo</vt:lpstr>
      <vt:lpstr>Diapositiva 18</vt:lpstr>
      <vt:lpstr>Diapositiva 19</vt:lpstr>
      <vt:lpstr>Diapositiva 20</vt:lpstr>
      <vt:lpstr>Diapositiva 21</vt:lpstr>
      <vt:lpstr>Diapositiva 22</vt:lpstr>
      <vt:lpstr>Comando Reset</vt:lpstr>
      <vt:lpstr>Lectura de X e Y</vt:lpstr>
      <vt:lpstr>Conclusiones</vt:lpstr>
      <vt:lpstr>Recomendaciones</vt:lpstr>
    </vt:vector>
  </TitlesOfParts>
  <Company>ESPOL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DE ORIENTACIÓN MAGNÉTICA</dc:title>
  <dc:creator>Rodrigo</dc:creator>
  <cp:lastModifiedBy>Rodrigo</cp:lastModifiedBy>
  <cp:revision>71</cp:revision>
  <dcterms:created xsi:type="dcterms:W3CDTF">2010-04-21T05:58:45Z</dcterms:created>
  <dcterms:modified xsi:type="dcterms:W3CDTF">2010-06-22T22:36:24Z</dcterms:modified>
</cp:coreProperties>
</file>