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3"/>
  </p:notesMasterIdLst>
  <p:sldIdLst>
    <p:sldId id="256" r:id="rId2"/>
    <p:sldId id="257" r:id="rId3"/>
    <p:sldId id="261" r:id="rId4"/>
    <p:sldId id="260" r:id="rId5"/>
    <p:sldId id="267" r:id="rId6"/>
    <p:sldId id="259" r:id="rId7"/>
    <p:sldId id="264" r:id="rId8"/>
    <p:sldId id="266" r:id="rId9"/>
    <p:sldId id="269" r:id="rId10"/>
    <p:sldId id="271" r:id="rId11"/>
    <p:sldId id="272" r:id="rId12"/>
    <p:sldId id="273" r:id="rId13"/>
    <p:sldId id="274" r:id="rId14"/>
    <p:sldId id="275" r:id="rId15"/>
    <p:sldId id="286" r:id="rId16"/>
    <p:sldId id="287" r:id="rId17"/>
    <p:sldId id="262" r:id="rId18"/>
    <p:sldId id="263" r:id="rId19"/>
    <p:sldId id="265" r:id="rId20"/>
    <p:sldId id="268" r:id="rId21"/>
    <p:sldId id="276" r:id="rId22"/>
    <p:sldId id="270" r:id="rId23"/>
    <p:sldId id="277" r:id="rId24"/>
    <p:sldId id="278" r:id="rId25"/>
    <p:sldId id="279" r:id="rId26"/>
    <p:sldId id="281" r:id="rId27"/>
    <p:sldId id="280" r:id="rId28"/>
    <p:sldId id="282" r:id="rId29"/>
    <p:sldId id="283" r:id="rId30"/>
    <p:sldId id="284" r:id="rId31"/>
    <p:sldId id="288" r:id="rId3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71" autoAdjust="0"/>
  </p:normalViewPr>
  <p:slideViewPr>
    <p:cSldViewPr>
      <p:cViewPr varScale="1">
        <p:scale>
          <a:sx n="36" d="100"/>
          <a:sy n="36" d="100"/>
        </p:scale>
        <p:origin x="-78" y="-678"/>
      </p:cViewPr>
      <p:guideLst>
        <p:guide orient="horz" pos="2160"/>
        <p:guide pos="2880"/>
      </p:guideLst>
    </p:cSldViewPr>
  </p:slideViewPr>
  <p:outlineViewPr>
    <p:cViewPr>
      <p:scale>
        <a:sx n="33" d="100"/>
        <a:sy n="33" d="100"/>
      </p:scale>
      <p:origin x="0" y="24708"/>
    </p:cViewPr>
  </p:outlineViewPr>
  <p:notesTextViewPr>
    <p:cViewPr>
      <p:scale>
        <a:sx n="100" d="100"/>
        <a:sy n="100" d="100"/>
      </p:scale>
      <p:origin x="0" y="0"/>
    </p:cViewPr>
  </p:notesTextViewPr>
  <p:sorterViewPr>
    <p:cViewPr>
      <p:scale>
        <a:sx n="66" d="100"/>
        <a:sy n="66" d="100"/>
      </p:scale>
      <p:origin x="0" y="372"/>
    </p:cViewPr>
  </p:sorterViewPr>
  <p:notesViewPr>
    <p:cSldViewPr>
      <p:cViewPr varScale="1">
        <p:scale>
          <a:sx n="56" d="100"/>
          <a:sy n="56" d="100"/>
        </p:scale>
        <p:origin x="-181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FE67B03-3A45-4374-8AE1-FD1B907FB2B5}" type="datetimeFigureOut">
              <a:rPr lang="en-US"/>
              <a:pPr>
                <a:defRPr/>
              </a:pPr>
              <a:t>6/30/2010</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02516BB-98A3-4BC7-8FF2-41A723D6C4F9}"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D24D59-D63D-448D-B29C-A008FF993A5B}"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61D501-114A-46E9-8936-5DBB8017686B}" type="slidenum">
              <a:rPr lang="en-US" smtClean="0"/>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8E218FA6-0408-4B76-8DB2-B2E1D1368253}" type="datetimeFigureOut">
              <a:rPr lang="es-ES"/>
              <a:pPr>
                <a:defRPr/>
              </a:pPr>
              <a:t>30/06/2010</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E5F1426E-C220-4D2D-A1A4-2C442F2D0DD2}"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E15A8BA9-11E8-474F-8740-9681583E42B6}"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874EFF7-E55D-4F8F-983C-1D1CD6D0964B}"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BDBAD57-C9C3-4F19-B7E3-FCCD95E9E918}"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A0DCBB2-33FF-4712-83D1-7C2546DF7F8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F5A526C1-6A53-47C1-B946-C7AE7F2C81A4}"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C6FC0D20-2711-4F33-A66D-B4DF849ADA1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E3E0ABC-439E-47A4-A9D5-E58282631F82}" type="datetimeFigureOut">
              <a:rPr lang="es-ES"/>
              <a:pPr>
                <a:defRPr/>
              </a:pPr>
              <a:t>30/06/2010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B23E83B-C10D-4F25-A68E-04C28B9940E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A376AB7E-88D6-4701-9D0E-93BC880145F9}" type="datetimeFigureOut">
              <a:rPr lang="es-ES"/>
              <a:pPr>
                <a:defRPr/>
              </a:pPr>
              <a:t>30/06/2010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D86A3B48-BDE2-4846-95E5-1914C2CEDEA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0B463E2F-533E-4966-BEEF-75E67DFFFA11}" type="datetimeFigureOut">
              <a:rPr lang="es-ES"/>
              <a:pPr>
                <a:defRPr/>
              </a:pPr>
              <a:t>30/06/2010</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850F4217-AD0E-45FD-8753-F18F4D7AAA9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65C4B52A-3F51-4858-8A37-0957FAC64C29}" type="datetimeFigureOut">
              <a:rPr lang="es-ES"/>
              <a:pPr>
                <a:defRPr/>
              </a:pPr>
              <a:t>30/06/2010</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49EE51D5-87CE-4107-A367-35BED9FFB65C}"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4E891D98-F595-4524-846A-CBCBB664F635}" type="datetimeFigureOut">
              <a:rPr lang="es-ES"/>
              <a:pPr>
                <a:defRPr/>
              </a:pPr>
              <a:t>30/06/2010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7F739810-34AF-43CB-82EC-9C62A338DD7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AA974427-DA2B-4F74-9653-217C14A5D53E}" type="datetimeFigureOut">
              <a:rPr lang="es-ES"/>
              <a:pPr>
                <a:defRPr/>
              </a:pPr>
              <a:t>30/06/2010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9DFFDAB2-DCF9-4710-A6E2-81CAC5D3168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D80CF8E6-9721-4CF3-BF2E-DB90BF4398CA}" type="datetimeFigureOut">
              <a:rPr lang="es-ES"/>
              <a:pPr>
                <a:defRPr/>
              </a:pPr>
              <a:t>30/06/2010</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3A8F231F-4389-4B7F-A78D-0FF4A0C904C3}"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05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205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249235B-E3B1-42E6-92E8-F1BBE4878AB5}" type="datetimeFigureOut">
              <a:rPr lang="es-ES"/>
              <a:pPr>
                <a:defRPr/>
              </a:pPr>
              <a:t>30/06/2010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3DBA9DE-8D11-4B7F-BDE7-F593EAF61718}" type="slidenum">
              <a:rPr lang="es-ES"/>
              <a:pPr>
                <a:defRPr/>
              </a:pPr>
              <a:t>‹Nº›</a:t>
            </a:fld>
            <a:endParaRPr lang="es-ES"/>
          </a:p>
        </p:txBody>
      </p:sp>
      <p:grpSp>
        <p:nvGrpSpPr>
          <p:cNvPr id="2057"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4139" r:id="rId1"/>
    <p:sldLayoutId id="2147484131" r:id="rId2"/>
    <p:sldLayoutId id="2147484140" r:id="rId3"/>
    <p:sldLayoutId id="2147484132" r:id="rId4"/>
    <p:sldLayoutId id="2147484133" r:id="rId5"/>
    <p:sldLayoutId id="2147484134" r:id="rId6"/>
    <p:sldLayoutId id="2147484135" r:id="rId7"/>
    <p:sldLayoutId id="2147484136" r:id="rId8"/>
    <p:sldLayoutId id="2147484141" r:id="rId9"/>
    <p:sldLayoutId id="2147484137" r:id="rId10"/>
    <p:sldLayoutId id="214748413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E66C7D"/>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E66C7D"/>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BB76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IPERVINCULOS/ORDEN%20DE%20DETERMINACINO.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IPERVINCULOS/INSPECCION%20CONTABLE.do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IPERVINCULOS/ACTA%20CONCLUSION%20INSPECCION%20CONTABLE.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IPERVINCULOS/INSPECCION%20CONTABLE.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IPERVINCULOS/REQ112.doc" TargetMode="External"/><Relationship Id="rId2" Type="http://schemas.openxmlformats.org/officeDocument/2006/relationships/hyperlink" Target="HIPERVINCULOS/REQ111.doc" TargetMode="External"/><Relationship Id="rId1" Type="http://schemas.openxmlformats.org/officeDocument/2006/relationships/slideLayout" Target="../slideLayouts/slideLayout2.xml"/><Relationship Id="rId5" Type="http://schemas.openxmlformats.org/officeDocument/2006/relationships/hyperlink" Target="HIPERVINCULOS/REQ114.doc" TargetMode="External"/><Relationship Id="rId4" Type="http://schemas.openxmlformats.org/officeDocument/2006/relationships/hyperlink" Target="HIPERVINCULOS/REQ113.doc"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IPERVINCULOS/GLOSAS.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IPERVINCULOS/LECTURA%20ACTA%20BORRADOR.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IPERVINCULOS/ACTA%20DE%20LECTURA%20Y%20REVISION.d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47712" y="630218"/>
            <a:ext cx="7215238" cy="4214842"/>
          </a:xfrm>
        </p:spPr>
        <p:txBody>
          <a:bodyPr>
            <a:noAutofit/>
          </a:bodyPr>
          <a:lstStyle/>
          <a:p>
            <a:pPr algn="ctr" eaLnBrk="1" fontAlgn="auto" hangingPunct="1">
              <a:spcAft>
                <a:spcPts val="0"/>
              </a:spcAft>
              <a:defRPr/>
            </a:pPr>
            <a:r>
              <a:rPr lang="es-ES" sz="3200" dirty="0" smtClean="0">
                <a:solidFill>
                  <a:schemeClr val="tx1"/>
                </a:solidFill>
              </a:rPr>
              <a:t>“Análisis de las fases del proceso y control de determinación tributaria a una empresa de venta de madera no trabajada durante el ejercicio fiscal 2007 realizado por la Administración Tributaria.”</a:t>
            </a:r>
            <a:r>
              <a:rPr lang="es-ES" sz="3200" dirty="0" smtClean="0"/>
              <a:t/>
            </a:r>
            <a:br>
              <a:rPr lang="es-ES" sz="3200" dirty="0" smtClean="0"/>
            </a:br>
            <a:r>
              <a:rPr lang="es-ES" sz="3200" dirty="0" smtClean="0">
                <a:solidFill>
                  <a:schemeClr val="tx1"/>
                </a:solidFill>
              </a:rPr>
              <a:t/>
            </a:r>
            <a:br>
              <a:rPr lang="es-ES" sz="3200" dirty="0" smtClean="0">
                <a:solidFill>
                  <a:schemeClr val="tx1"/>
                </a:solidFill>
              </a:rPr>
            </a:br>
            <a:endParaRPr lang="es-ES" sz="3200" dirty="0">
              <a:solidFill>
                <a:schemeClr val="tx1"/>
              </a:solidFill>
            </a:endParaRPr>
          </a:p>
        </p:txBody>
      </p:sp>
      <p:sp>
        <p:nvSpPr>
          <p:cNvPr id="6147" name="3 CuadroTexto"/>
          <p:cNvSpPr txBox="1">
            <a:spLocks noChangeArrowheads="1"/>
          </p:cNvSpPr>
          <p:nvPr/>
        </p:nvSpPr>
        <p:spPr bwMode="auto">
          <a:xfrm>
            <a:off x="5072063" y="5857875"/>
            <a:ext cx="3929062" cy="708025"/>
          </a:xfrm>
          <a:prstGeom prst="rect">
            <a:avLst/>
          </a:prstGeom>
          <a:noFill/>
          <a:ln w="9525">
            <a:noFill/>
            <a:miter lim="800000"/>
            <a:headEnd/>
            <a:tailEnd/>
          </a:ln>
        </p:spPr>
        <p:txBody>
          <a:bodyPr>
            <a:spAutoFit/>
          </a:bodyPr>
          <a:lstStyle/>
          <a:p>
            <a:r>
              <a:rPr lang="en-US" sz="2000">
                <a:solidFill>
                  <a:schemeClr val="bg1"/>
                </a:solidFill>
                <a:latin typeface="Constantia" pitchFamily="18" charset="0"/>
              </a:rPr>
              <a:t>Ma. Verónica Medina Santana</a:t>
            </a:r>
          </a:p>
          <a:p>
            <a:r>
              <a:rPr lang="en-US" sz="2000">
                <a:solidFill>
                  <a:schemeClr val="bg1"/>
                </a:solidFill>
                <a:latin typeface="Constantia" pitchFamily="18" charset="0"/>
              </a:rPr>
              <a:t>Nathalia Pinos Ullauri</a:t>
            </a:r>
            <a:endParaRPr lang="es-ES" sz="2000">
              <a:solidFill>
                <a:schemeClr val="bg1"/>
              </a:solidFill>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500063" y="642938"/>
            <a:ext cx="8229600" cy="776287"/>
          </a:xfrm>
        </p:spPr>
        <p:txBody>
          <a:bodyPr/>
          <a:lstStyle/>
          <a:p>
            <a:pPr algn="ctr" eaLnBrk="1" hangingPunct="1"/>
            <a:r>
              <a:rPr lang="en-US" sz="4200" i="1" smtClean="0"/>
              <a:t>Requerimiento de Información</a:t>
            </a:r>
            <a:endParaRPr lang="es-ES" sz="4200" i="1" smtClean="0"/>
          </a:p>
        </p:txBody>
      </p:sp>
      <p:sp>
        <p:nvSpPr>
          <p:cNvPr id="14339" name="2 Marcador de contenido"/>
          <p:cNvSpPr>
            <a:spLocks noGrp="1"/>
          </p:cNvSpPr>
          <p:nvPr>
            <p:ph idx="1"/>
          </p:nvPr>
        </p:nvSpPr>
        <p:spPr>
          <a:xfrm>
            <a:off x="457200" y="1428750"/>
            <a:ext cx="8229600" cy="4895850"/>
          </a:xfrm>
        </p:spPr>
        <p:txBody>
          <a:bodyPr/>
          <a:lstStyle/>
          <a:p>
            <a:pPr algn="just" eaLnBrk="1" hangingPunct="1">
              <a:buFont typeface="Wingdings 2" pitchFamily="18" charset="2"/>
              <a:buNone/>
              <a:defRPr/>
            </a:pPr>
            <a:r>
              <a:rPr lang="es-MX" dirty="0" smtClean="0"/>
              <a:t>	</a:t>
            </a:r>
            <a:r>
              <a:rPr lang="es-MX" sz="2200" dirty="0" smtClean="0"/>
              <a:t>Posterior a la Inspección Contable el auditor asignado puede emitir Requerimientos de Información para solicitar documentación que estime necesarios a fin de esclarecer las inconsistencias y diferencias encontradas en el análisis o en la inspección, de acuerdo con el Art. 242 del Reglamento para la Aplicación de la Ley Orgánica del Régimen Tributario.</a:t>
            </a:r>
          </a:p>
          <a:p>
            <a:pPr algn="just" eaLnBrk="1" hangingPunct="1">
              <a:buFont typeface="Wingdings 2" pitchFamily="18" charset="2"/>
              <a:buNone/>
              <a:defRPr/>
            </a:pPr>
            <a:endParaRPr lang="es-MX" sz="2200" dirty="0" smtClean="0"/>
          </a:p>
          <a:p>
            <a:pPr algn="just" eaLnBrk="1" hangingPunct="1">
              <a:buFont typeface="Wingdings 2" pitchFamily="18" charset="2"/>
              <a:buNone/>
              <a:defRPr/>
            </a:pPr>
            <a:r>
              <a:rPr lang="es-ES" sz="2200" dirty="0" smtClean="0"/>
              <a:t>	En caso de que la empresa no ingrese la información solicitada la Administración Tributaria deberá emitir la correspondiente </a:t>
            </a:r>
            <a:r>
              <a:rPr lang="es-ES" sz="2400" i="1" u="sng" dirty="0" smtClean="0">
                <a:solidFill>
                  <a:schemeClr val="tx2">
                    <a:lumMod val="75000"/>
                  </a:schemeClr>
                </a:solidFill>
              </a:rPr>
              <a:t>Preventiva de Sanción </a:t>
            </a:r>
            <a:r>
              <a:rPr lang="es-ES" sz="2200" dirty="0" smtClean="0"/>
              <a:t>y otorgar 10 días laborables para la presentación de la información solicitada, si posterior a este plazo no presenta la información la Administración Tributaria sancionará de acuerdo al Art. 323 del Código Tributario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28625" y="571500"/>
            <a:ext cx="8229600" cy="704850"/>
          </a:xfrm>
        </p:spPr>
        <p:txBody>
          <a:bodyPr/>
          <a:lstStyle/>
          <a:p>
            <a:pPr algn="ctr"/>
            <a:r>
              <a:rPr lang="en-US" sz="4200" i="1" smtClean="0"/>
              <a:t>Acta de Borrador</a:t>
            </a:r>
            <a:endParaRPr lang="es-ES" sz="4200" i="1" smtClean="0"/>
          </a:p>
        </p:txBody>
      </p:sp>
      <p:sp>
        <p:nvSpPr>
          <p:cNvPr id="16387" name="2 Marcador de contenido"/>
          <p:cNvSpPr>
            <a:spLocks noGrp="1"/>
          </p:cNvSpPr>
          <p:nvPr>
            <p:ph idx="1"/>
          </p:nvPr>
        </p:nvSpPr>
        <p:spPr>
          <a:xfrm>
            <a:off x="457200" y="1285875"/>
            <a:ext cx="8229600" cy="5038725"/>
          </a:xfrm>
        </p:spPr>
        <p:txBody>
          <a:bodyPr/>
          <a:lstStyle/>
          <a:p>
            <a:pPr algn="just">
              <a:buFont typeface="Wingdings 2" pitchFamily="18" charset="2"/>
              <a:buNone/>
            </a:pPr>
            <a:r>
              <a:rPr lang="es-ES" sz="2200" smtClean="0"/>
              <a:t>	Después que la Administración Tributaria revise la información ingresada por la compañía que fue solicitada mediante  los Requerimientos de Información, Inspecciones contables, y Oficios de comparecencia el auditor encargado deberá elaborar la ACTA DE BORRADOR lo suficientemente motivada para establecer los hechos que causaron la determinación y tendrá que estar sustentada y contener la información que indica el Art. 244 del RLORTI:</a:t>
            </a:r>
          </a:p>
          <a:p>
            <a:pPr marL="850900" lvl="1" indent="-457200">
              <a:buFont typeface="Calibri" pitchFamily="34" charset="0"/>
              <a:buAutoNum type="arabicPeriod"/>
            </a:pPr>
            <a:r>
              <a:rPr lang="es-ES" sz="2000" smtClean="0"/>
              <a:t>Identificación de la autoridad que la emite.</a:t>
            </a:r>
          </a:p>
          <a:p>
            <a:pPr marL="850900" lvl="1" indent="-457200">
              <a:buFont typeface="Calibri" pitchFamily="34" charset="0"/>
              <a:buAutoNum type="arabicPeriod"/>
            </a:pPr>
            <a:r>
              <a:rPr lang="es-ES" sz="2000" smtClean="0"/>
              <a:t>Número del acta de determinación.</a:t>
            </a:r>
          </a:p>
          <a:p>
            <a:pPr marL="850900" lvl="1" indent="-457200">
              <a:buFont typeface="Calibri" pitchFamily="34" charset="0"/>
              <a:buAutoNum type="arabicPeriod"/>
            </a:pPr>
            <a:r>
              <a:rPr lang="es-ES" sz="2000" smtClean="0"/>
              <a:t>Nombres y apellidos, razón social o denominación del sujeto pasivo, según corresponda.</a:t>
            </a:r>
          </a:p>
          <a:p>
            <a:pPr marL="850900" lvl="1" indent="-457200">
              <a:buFont typeface="Calibri" pitchFamily="34" charset="0"/>
              <a:buAutoNum type="arabicPeriod"/>
            </a:pPr>
            <a:r>
              <a:rPr lang="es-ES" sz="2000" smtClean="0"/>
              <a:t>Número de registro único de contribuyentes o de cédula de identidad o de documento de identificación del sujeto pasivo.</a:t>
            </a:r>
          </a:p>
          <a:p>
            <a:pPr algn="just"/>
            <a:endParaRPr lang="es-ES"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28625" y="642938"/>
            <a:ext cx="8229600" cy="776287"/>
          </a:xfrm>
        </p:spPr>
        <p:txBody>
          <a:bodyPr/>
          <a:lstStyle/>
          <a:p>
            <a:pPr algn="ctr"/>
            <a:r>
              <a:rPr lang="en-US" sz="4200" i="1" smtClean="0"/>
              <a:t>Acta de Borrador</a:t>
            </a:r>
            <a:endParaRPr lang="es-ES" sz="4200" smtClean="0"/>
          </a:p>
        </p:txBody>
      </p:sp>
      <p:sp>
        <p:nvSpPr>
          <p:cNvPr id="17411" name="2 Marcador de contenido"/>
          <p:cNvSpPr>
            <a:spLocks noGrp="1"/>
          </p:cNvSpPr>
          <p:nvPr>
            <p:ph idx="1"/>
          </p:nvPr>
        </p:nvSpPr>
        <p:spPr>
          <a:xfrm>
            <a:off x="457200" y="1428750"/>
            <a:ext cx="8229600" cy="4895850"/>
          </a:xfrm>
        </p:spPr>
        <p:txBody>
          <a:bodyPr/>
          <a:lstStyle/>
          <a:p>
            <a:pPr marL="736600" lvl="1" indent="-342900">
              <a:buFont typeface="Calibri" pitchFamily="34" charset="0"/>
              <a:buAutoNum type="arabicPeriod" startAt="5"/>
            </a:pPr>
            <a:r>
              <a:rPr lang="es-ES" sz="1800" smtClean="0"/>
              <a:t>Nombres y apellidos, y, número de registro único de contribuyentes o de cédula de identidad o de documento de identificación del representante legal, de ser el caso.</a:t>
            </a:r>
          </a:p>
          <a:p>
            <a:pPr marL="736600" lvl="1" indent="-342900">
              <a:buFont typeface="Calibri" pitchFamily="34" charset="0"/>
              <a:buAutoNum type="arabicPeriod" startAt="5"/>
            </a:pPr>
            <a:r>
              <a:rPr lang="es-ES" sz="1800" smtClean="0"/>
              <a:t>Nombres y apellidos, y, número de registro único de contribuyentes del contador, de ser el caso.</a:t>
            </a:r>
          </a:p>
          <a:p>
            <a:pPr marL="736600" lvl="1" indent="-342900">
              <a:buFont typeface="Calibri" pitchFamily="34" charset="0"/>
              <a:buAutoNum type="arabicPeriod" startAt="5"/>
            </a:pPr>
            <a:r>
              <a:rPr lang="es-ES" sz="1800" smtClean="0"/>
              <a:t>Dirección del domicilio fiscal del sujeto pasivo.</a:t>
            </a:r>
          </a:p>
          <a:p>
            <a:pPr marL="736600" lvl="1" indent="-342900">
              <a:buFont typeface="Calibri" pitchFamily="34" charset="0"/>
              <a:buAutoNum type="arabicPeriod" startAt="5"/>
            </a:pPr>
            <a:r>
              <a:rPr lang="es-ES" sz="1800" smtClean="0"/>
              <a:t>Obligaciones tributarias a las que se refiere la determinación tributaria.</a:t>
            </a:r>
          </a:p>
          <a:p>
            <a:pPr marL="736600" lvl="1" indent="-342900">
              <a:buFont typeface="Calibri" pitchFamily="34" charset="0"/>
              <a:buAutoNum type="arabicPeriod" startAt="5"/>
            </a:pPr>
            <a:r>
              <a:rPr lang="es-ES" sz="1800" smtClean="0"/>
              <a:t>Fundamentos de hecho y de derecho de cada una de las glosas.</a:t>
            </a:r>
          </a:p>
          <a:p>
            <a:pPr marL="736600" lvl="1" indent="-342900">
              <a:buFont typeface="Calibri" pitchFamily="34" charset="0"/>
              <a:buAutoNum type="arabicPeriod" startAt="5"/>
            </a:pPr>
            <a:r>
              <a:rPr lang="es-ES" sz="1800" smtClean="0"/>
              <a:t>Valor del impuesto causado y a pagar según corresponda.</a:t>
            </a:r>
          </a:p>
          <a:p>
            <a:pPr marL="736600" lvl="1" indent="-342900">
              <a:buFont typeface="Calibri" pitchFamily="34" charset="0"/>
              <a:buAutoNum type="arabicPeriod" startAt="5"/>
            </a:pPr>
            <a:r>
              <a:rPr lang="es-ES" sz="1800" smtClean="0"/>
              <a:t>Valor de las multas y recargos que correspondan.</a:t>
            </a:r>
          </a:p>
          <a:p>
            <a:pPr marL="736600" lvl="1" indent="-342900">
              <a:buFont typeface="Calibri" pitchFamily="34" charset="0"/>
              <a:buAutoNum type="arabicPeriod" startAt="5"/>
            </a:pPr>
            <a:r>
              <a:rPr lang="es-ES" sz="1800" smtClean="0"/>
              <a:t>Tasas de interés por mora tributaria aplicables a los correspondientes períodos.</a:t>
            </a:r>
          </a:p>
          <a:p>
            <a:pPr marL="736600" lvl="1" indent="-342900">
              <a:buFont typeface="Calibri" pitchFamily="34" charset="0"/>
              <a:buAutoNum type="arabicPeriod" startAt="5"/>
            </a:pPr>
            <a:r>
              <a:rPr lang="es-ES" sz="1800" smtClean="0"/>
              <a:t>Lugar y fecha de emisión del acta de determinación.</a:t>
            </a:r>
          </a:p>
          <a:p>
            <a:pPr marL="736600" lvl="1" indent="-342900">
              <a:buFont typeface="Calibri" pitchFamily="34" charset="0"/>
              <a:buAutoNum type="arabicPeriod" startAt="5"/>
            </a:pPr>
            <a:r>
              <a:rPr lang="es-ES" sz="1800" smtClean="0"/>
              <a:t>Firma del funcionario responsable del proceso de determinación.</a:t>
            </a:r>
          </a:p>
          <a:p>
            <a:endParaRPr lang="es-E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Marcador de contenido"/>
          <p:cNvSpPr>
            <a:spLocks noGrp="1"/>
          </p:cNvSpPr>
          <p:nvPr>
            <p:ph idx="1"/>
          </p:nvPr>
        </p:nvSpPr>
        <p:spPr>
          <a:xfrm>
            <a:off x="457200" y="428625"/>
            <a:ext cx="8229600" cy="5895975"/>
          </a:xfrm>
        </p:spPr>
        <p:txBody>
          <a:bodyPr/>
          <a:lstStyle/>
          <a:p>
            <a:pPr algn="just">
              <a:buFont typeface="Wingdings 2" pitchFamily="18" charset="2"/>
              <a:buNone/>
            </a:pPr>
            <a:r>
              <a:rPr lang="en-US" sz="3800" i="1" smtClean="0">
                <a:solidFill>
                  <a:schemeClr val="tx2"/>
                </a:solidFill>
              </a:rPr>
              <a:t>	Oficio para la lectura de Acta de Borrador</a:t>
            </a:r>
          </a:p>
          <a:p>
            <a:pPr algn="just">
              <a:buFont typeface="Wingdings 2" pitchFamily="18" charset="2"/>
              <a:buNone/>
            </a:pPr>
            <a:r>
              <a:rPr lang="es-ES" smtClean="0"/>
              <a:t>	</a:t>
            </a:r>
            <a:r>
              <a:rPr lang="es-ES" sz="2200" smtClean="0"/>
              <a:t>Cuando la ACTA DE BORRADOR este lista la Administración Tributaria deberá notificar mediante Oficio la hora y la fecha exacta de la lectura de la misma.</a:t>
            </a:r>
          </a:p>
          <a:p>
            <a:pPr algn="just">
              <a:buFont typeface="Wingdings 2" pitchFamily="18" charset="2"/>
              <a:buNone/>
            </a:pPr>
            <a:r>
              <a:rPr lang="es-ES" sz="4200" i="1" smtClean="0">
                <a:solidFill>
                  <a:schemeClr val="tx2"/>
                </a:solidFill>
              </a:rPr>
              <a:t>	</a:t>
            </a:r>
            <a:r>
              <a:rPr lang="es-ES" sz="3800" i="1" smtClean="0">
                <a:solidFill>
                  <a:schemeClr val="tx2"/>
                </a:solidFill>
              </a:rPr>
              <a:t>Acta de Lectura y Revisión del Acta Borrador</a:t>
            </a:r>
          </a:p>
          <a:p>
            <a:pPr algn="just">
              <a:buFont typeface="Wingdings 2" pitchFamily="18" charset="2"/>
              <a:buNone/>
            </a:pPr>
            <a:r>
              <a:rPr lang="es-ES" sz="2200" smtClean="0"/>
              <a:t>	En este documento quederá expresado los fundamentos expuestos por la Administración y los del Sujeto Pasivo, se firmaran 2 ejemplares con todas las firmas de los que estén presente al momento de la lectura, siendo estos los funcionarios y los representantes de la empresa.</a:t>
            </a:r>
            <a:endParaRPr lang="es-ES" sz="2200" i="1" smtClean="0">
              <a:solidFill>
                <a:schemeClr val="tx2"/>
              </a:solidFill>
            </a:endParaRPr>
          </a:p>
          <a:p>
            <a:pPr algn="just"/>
            <a:endParaRPr lang="es-ES"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500063" y="571500"/>
            <a:ext cx="8229600" cy="704850"/>
          </a:xfrm>
        </p:spPr>
        <p:txBody>
          <a:bodyPr/>
          <a:lstStyle/>
          <a:p>
            <a:pPr algn="ctr"/>
            <a:r>
              <a:rPr lang="es-EC" sz="4200" i="1" smtClean="0"/>
              <a:t>Acta Definitiva</a:t>
            </a:r>
            <a:endParaRPr lang="es-ES" sz="4200" i="1" smtClean="0"/>
          </a:p>
        </p:txBody>
      </p:sp>
      <p:sp>
        <p:nvSpPr>
          <p:cNvPr id="19459" name="2 Marcador de contenido"/>
          <p:cNvSpPr>
            <a:spLocks noGrp="1"/>
          </p:cNvSpPr>
          <p:nvPr>
            <p:ph idx="1"/>
          </p:nvPr>
        </p:nvSpPr>
        <p:spPr>
          <a:xfrm>
            <a:off x="457200" y="1357313"/>
            <a:ext cx="8229600" cy="4967287"/>
          </a:xfrm>
        </p:spPr>
        <p:txBody>
          <a:bodyPr/>
          <a:lstStyle/>
          <a:p>
            <a:pPr algn="just"/>
            <a:r>
              <a:rPr lang="es-ES" sz="2200" smtClean="0"/>
              <a:t>A partir del día siguiente a la revisión del acta borrador, el sujeto pasivo tendrá el plazo improrrogable de veinte días para aceptar las glosas y los valores determinados, o para fundamentar sus reparos al acta borrador, para lo cual deberá presentar a la Administración Tributaria los respectivos documentos de descargo.</a:t>
            </a:r>
          </a:p>
          <a:p>
            <a:pPr algn="just"/>
            <a:endParaRPr lang="es-ES" sz="2200" smtClean="0"/>
          </a:p>
          <a:p>
            <a:pPr algn="just"/>
            <a:r>
              <a:rPr lang="es-ES" sz="2200" smtClean="0"/>
              <a:t>La Acta Definitiva deberá contener los mismos requisitos previstos para las actas borrador, excepto el señalado en el numeral 14, debido a que será suscrita por el Director General, Director Regional o Director Provincial, en este caso, será notificada al sujeto pasivo, sentándose en la misma la razón de la notificación. </a:t>
            </a:r>
          </a:p>
          <a:p>
            <a:pPr algn="just">
              <a:buFont typeface="Wingdings 2" pitchFamily="18" charset="2"/>
              <a:buNone/>
            </a:pPr>
            <a:r>
              <a:rPr lang="es-ES" sz="2200" smtClean="0"/>
              <a:t/>
            </a:r>
            <a:br>
              <a:rPr lang="es-ES" sz="2200" smtClean="0"/>
            </a:br>
            <a:endParaRPr lang="es-ES" sz="2200" smtClean="0"/>
          </a:p>
          <a:p>
            <a:endParaRPr lang="es-ES"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28625" y="642938"/>
            <a:ext cx="8229600" cy="704850"/>
          </a:xfrm>
        </p:spPr>
        <p:txBody>
          <a:bodyPr/>
          <a:lstStyle/>
          <a:p>
            <a:pPr algn="ctr"/>
            <a:r>
              <a:rPr lang="es-ES" sz="4200" i="1" smtClean="0"/>
              <a:t>Reclamo Administrativo</a:t>
            </a:r>
          </a:p>
        </p:txBody>
      </p:sp>
      <p:sp>
        <p:nvSpPr>
          <p:cNvPr id="3" name="2 Marcador de contenido"/>
          <p:cNvSpPr>
            <a:spLocks noGrp="1"/>
          </p:cNvSpPr>
          <p:nvPr>
            <p:ph idx="1"/>
          </p:nvPr>
        </p:nvSpPr>
        <p:spPr>
          <a:xfrm>
            <a:off x="457200" y="1571625"/>
            <a:ext cx="8229600" cy="4752975"/>
          </a:xfrm>
        </p:spPr>
        <p:txBody>
          <a:bodyPr/>
          <a:lstStyle/>
          <a:p>
            <a:pPr algn="just">
              <a:buFont typeface="Wingdings 2" pitchFamily="18" charset="2"/>
              <a:buNone/>
              <a:defRPr/>
            </a:pPr>
            <a:r>
              <a:rPr lang="es-ES" dirty="0" smtClean="0"/>
              <a:t>	</a:t>
            </a:r>
            <a:r>
              <a:rPr lang="es-ES" sz="2200" dirty="0" smtClean="0"/>
              <a:t>Si posterior a la notificación de el </a:t>
            </a:r>
            <a:r>
              <a:rPr lang="es-ES" sz="2200" i="1" dirty="0" smtClean="0"/>
              <a:t>ACTA DEFINITIVA </a:t>
            </a:r>
            <a:r>
              <a:rPr lang="es-ES" sz="2200" dirty="0" smtClean="0"/>
              <a:t>el contribuyente esta en desacuerdo con las glosas detalladas tiene la facultad de ingresar un Reclamo Administrativo a la Administración Tributaria en un lapso de 20 días posteriores contados a partir del día hábil siguiente a la notificación, el mismo que debe contener la siguiente información:</a:t>
            </a:r>
          </a:p>
          <a:p>
            <a:pPr algn="just">
              <a:buFont typeface="Wingdings 2" pitchFamily="18" charset="2"/>
              <a:buNone/>
              <a:defRPr/>
            </a:pPr>
            <a:endParaRPr lang="es-ES" sz="2200" dirty="0" smtClean="0"/>
          </a:p>
          <a:p>
            <a:pPr marL="823913" lvl="1" indent="-457200" algn="just">
              <a:buFont typeface="+mj-lt"/>
              <a:buAutoNum type="arabicPeriod"/>
              <a:defRPr/>
            </a:pPr>
            <a:r>
              <a:rPr lang="es-ES" sz="2000" dirty="0" smtClean="0"/>
              <a:t>La designación de la-autoridad administrativa ante quien se la formule;</a:t>
            </a:r>
          </a:p>
          <a:p>
            <a:pPr marL="823913" lvl="1" indent="-457200" algn="just">
              <a:buFont typeface="+mj-lt"/>
              <a:buAutoNum type="arabicPeriod"/>
              <a:defRPr/>
            </a:pPr>
            <a:r>
              <a:rPr lang="es-ES" sz="2000" dirty="0" smtClean="0"/>
              <a:t>El nombre y apellido del compareciente; el derecho por el que lo hace; el número del registro de contribuyentes, o el de la cédula de identidad, en su caso.</a:t>
            </a:r>
          </a:p>
          <a:p>
            <a:pPr marL="457200" indent="-457200">
              <a:buFont typeface="+mj-lt"/>
              <a:buAutoNum type="arabicPeriod"/>
              <a:defRPr/>
            </a:pPr>
            <a:endParaRPr lang="es-ES" sz="2200" dirty="0" smtClean="0"/>
          </a:p>
          <a:p>
            <a:pPr algn="just">
              <a:buFont typeface="Wingdings 2" pitchFamily="18" charset="2"/>
              <a:buNone/>
              <a:defRPr/>
            </a:pPr>
            <a:endParaRPr lang="es-ES" sz="2200" dirty="0" smtClean="0"/>
          </a:p>
          <a:p>
            <a:pPr>
              <a:defRPr/>
            </a:pPr>
            <a:endParaRPr lang="es-E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428625" y="642938"/>
            <a:ext cx="8229600" cy="704850"/>
          </a:xfrm>
        </p:spPr>
        <p:txBody>
          <a:bodyPr/>
          <a:lstStyle/>
          <a:p>
            <a:pPr algn="ctr"/>
            <a:r>
              <a:rPr lang="es-ES" sz="4200" i="1" smtClean="0"/>
              <a:t>Reclamo Administrativo</a:t>
            </a:r>
            <a:endParaRPr lang="es-ES" sz="4200" smtClean="0"/>
          </a:p>
        </p:txBody>
      </p:sp>
      <p:sp>
        <p:nvSpPr>
          <p:cNvPr id="3" name="2 Marcador de contenido"/>
          <p:cNvSpPr>
            <a:spLocks noGrp="1"/>
          </p:cNvSpPr>
          <p:nvPr>
            <p:ph idx="1"/>
          </p:nvPr>
        </p:nvSpPr>
        <p:spPr>
          <a:xfrm>
            <a:off x="457200" y="1357313"/>
            <a:ext cx="8229600" cy="4967287"/>
          </a:xfrm>
        </p:spPr>
        <p:txBody>
          <a:bodyPr/>
          <a:lstStyle/>
          <a:p>
            <a:pPr marL="823913" lvl="1" indent="-457200">
              <a:buFont typeface="+mj-lt"/>
              <a:buAutoNum type="arabicPeriod" startAt="3"/>
              <a:defRPr/>
            </a:pPr>
            <a:r>
              <a:rPr lang="es-ES" sz="2000" dirty="0" smtClean="0"/>
              <a:t>La indicación de su domicilio permanente, y para notificaciones, el que señalare;</a:t>
            </a:r>
          </a:p>
          <a:p>
            <a:pPr marL="823913" lvl="1" indent="-457200">
              <a:buFont typeface="+mj-lt"/>
              <a:buAutoNum type="arabicPeriod" startAt="3"/>
              <a:defRPr/>
            </a:pPr>
            <a:r>
              <a:rPr lang="es-ES" sz="2000" dirty="0" smtClean="0"/>
              <a:t>Mención del acto administrativo objeto del reclamo y la expresión de los fundamentos de hecho y de derecho en que se apoya, expuestos clara y sucintamente;</a:t>
            </a:r>
          </a:p>
          <a:p>
            <a:pPr marL="823913" lvl="1" indent="-457200">
              <a:buFont typeface="+mj-lt"/>
              <a:buAutoNum type="arabicPeriod" startAt="3"/>
              <a:defRPr/>
            </a:pPr>
            <a:r>
              <a:rPr lang="es-ES" sz="2000" dirty="0" smtClean="0"/>
              <a:t>La petición o pretensión concreta que se formule; y,</a:t>
            </a:r>
          </a:p>
          <a:p>
            <a:pPr marL="823913" lvl="1" indent="-457200">
              <a:buFont typeface="+mj-lt"/>
              <a:buAutoNum type="arabicPeriod" startAt="3"/>
              <a:defRPr/>
            </a:pPr>
            <a:r>
              <a:rPr lang="es-ES" sz="2000" dirty="0" smtClean="0"/>
              <a:t>La firma del compareciente, representante o procurador y la del abogado que lo patrocine.</a:t>
            </a:r>
          </a:p>
          <a:p>
            <a:pPr marL="823913" lvl="1" indent="-457200">
              <a:buFont typeface="Wingdings 2" pitchFamily="18" charset="2"/>
              <a:buNone/>
              <a:defRPr/>
            </a:pPr>
            <a:r>
              <a:rPr lang="es-ES" sz="2000" dirty="0" smtClean="0"/>
              <a:t>	A la reclamación se adjuntarán las pruebas de que se disponga o se solicitará la concesión de un plazo para el efecto.</a:t>
            </a:r>
          </a:p>
          <a:p>
            <a:pPr lvl="1">
              <a:defRPr/>
            </a:pPr>
            <a:endParaRPr lang="es-E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539750" y="1700213"/>
            <a:ext cx="7848600" cy="2944812"/>
          </a:xfrm>
        </p:spPr>
        <p:txBody>
          <a:bodyPr/>
          <a:lstStyle/>
          <a:p>
            <a:pPr algn="ctr" eaLnBrk="1" hangingPunct="1"/>
            <a:r>
              <a:rPr lang="es-MX" sz="4400" i="1" smtClean="0"/>
              <a:t>CASO PRACTICO:</a:t>
            </a:r>
            <a:br>
              <a:rPr lang="es-MX" sz="4400" i="1" smtClean="0"/>
            </a:br>
            <a:r>
              <a:rPr lang="es-MX" sz="4800" i="1" u="sng" smtClean="0"/>
              <a:t>MADERA DE BALSA S.A.</a:t>
            </a:r>
            <a:br>
              <a:rPr lang="es-MX" sz="4800" i="1" u="sng" smtClean="0"/>
            </a:br>
            <a:r>
              <a:rPr lang="es-MX" sz="4800" i="1" smtClean="0"/>
              <a:t>IMPUESTO A LA RENTA DEL AÑO 2007</a:t>
            </a:r>
            <a:endParaRPr lang="es-ES" sz="4800" i="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1"/>
          </p:nvPr>
        </p:nvSpPr>
        <p:spPr>
          <a:xfrm>
            <a:off x="457200" y="620713"/>
            <a:ext cx="8229600" cy="5703887"/>
          </a:xfrm>
        </p:spPr>
        <p:txBody>
          <a:bodyPr/>
          <a:lstStyle/>
          <a:p>
            <a:pPr eaLnBrk="1" hangingPunct="1">
              <a:lnSpc>
                <a:spcPct val="90000"/>
              </a:lnSpc>
              <a:buFont typeface="Wingdings 2" pitchFamily="18" charset="2"/>
              <a:buNone/>
            </a:pPr>
            <a:r>
              <a:rPr lang="es-ES" sz="2200" smtClean="0"/>
              <a:t>	</a:t>
            </a:r>
          </a:p>
          <a:p>
            <a:pPr algn="just" eaLnBrk="1" hangingPunct="1">
              <a:lnSpc>
                <a:spcPct val="90000"/>
              </a:lnSpc>
              <a:buFont typeface="Wingdings 2" pitchFamily="18" charset="2"/>
              <a:buNone/>
            </a:pPr>
            <a:r>
              <a:rPr lang="es-MX" sz="3200" i="1" smtClean="0">
                <a:solidFill>
                  <a:schemeClr val="tx2"/>
                </a:solidFill>
              </a:rPr>
              <a:t>	Conocimiento del Negocio</a:t>
            </a:r>
          </a:p>
          <a:p>
            <a:pPr algn="just" eaLnBrk="1" hangingPunct="1">
              <a:lnSpc>
                <a:spcPct val="90000"/>
              </a:lnSpc>
              <a:buFont typeface="Wingdings 2" pitchFamily="18" charset="2"/>
              <a:buNone/>
            </a:pPr>
            <a:r>
              <a:rPr lang="es-ES" sz="2200" smtClean="0"/>
              <a:t> 	La Compañía MADERA DE BALSA S.A. es una sociedad anónima constituida en el Ecuador el 1 de septiembre del año 1995; y subsidiaria de Cia MADERA DE BALSA Holding Inc. de Estados Unidos; su actividad económica consiste en procesar la madera balsa que adquieren en estado natural; de acuerdo a las especificaciones de la casa matriz para su exportación; de esta manera Cia MADERA DE BALSA Holding se convierte en su único cliente. Sus principales proveedores son los pequeños agricultores de la zona.</a:t>
            </a:r>
          </a:p>
          <a:p>
            <a:pPr eaLnBrk="1" hangingPunct="1">
              <a:lnSpc>
                <a:spcPct val="90000"/>
              </a:lnSpc>
              <a:buFont typeface="Wingdings 2" pitchFamily="18" charset="2"/>
              <a:buNone/>
            </a:pPr>
            <a:endParaRPr lang="es-MX" sz="2000" i="1" smtClean="0">
              <a:solidFill>
                <a:schemeClr val="tx2"/>
              </a:solidFill>
            </a:endParaRPr>
          </a:p>
          <a:p>
            <a:pPr eaLnBrk="1" hangingPunct="1">
              <a:lnSpc>
                <a:spcPct val="90000"/>
              </a:lnSpc>
              <a:buFont typeface="Wingdings 2" pitchFamily="18" charset="2"/>
              <a:buNone/>
            </a:pPr>
            <a:r>
              <a:rPr lang="es-MX" sz="3200" i="1" smtClean="0">
                <a:solidFill>
                  <a:schemeClr val="tx2"/>
                </a:solidFill>
              </a:rPr>
              <a:t>	Actividad Económica.</a:t>
            </a:r>
          </a:p>
          <a:p>
            <a:pPr eaLnBrk="1" hangingPunct="1">
              <a:lnSpc>
                <a:spcPct val="90000"/>
              </a:lnSpc>
              <a:buFont typeface="Wingdings 2" pitchFamily="18" charset="2"/>
              <a:buNone/>
            </a:pPr>
            <a:r>
              <a:rPr lang="es-ES" smtClean="0"/>
              <a:t>	</a:t>
            </a:r>
            <a:r>
              <a:rPr lang="es-ES" sz="2200" smtClean="0"/>
              <a:t>La actividad económica de la Compañía MADERA DE BALSA S.A. es la venta a su casa matriz de madera de balsa no trabajada.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68313" y="765175"/>
            <a:ext cx="8229600" cy="722313"/>
          </a:xfrm>
        </p:spPr>
        <p:txBody>
          <a:bodyPr/>
          <a:lstStyle/>
          <a:p>
            <a:pPr eaLnBrk="1" hangingPunct="1"/>
            <a:r>
              <a:rPr lang="es-MX" sz="4200" i="1" smtClean="0"/>
              <a:t>Orden de determinación</a:t>
            </a:r>
            <a:endParaRPr lang="es-ES" sz="4200" i="1" smtClean="0"/>
          </a:p>
        </p:txBody>
      </p:sp>
      <p:sp>
        <p:nvSpPr>
          <p:cNvPr id="24579" name="Rectangle 3"/>
          <p:cNvSpPr>
            <a:spLocks noGrp="1"/>
          </p:cNvSpPr>
          <p:nvPr>
            <p:ph type="body" idx="1"/>
          </p:nvPr>
        </p:nvSpPr>
        <p:spPr/>
        <p:txBody>
          <a:bodyPr/>
          <a:lstStyle/>
          <a:p>
            <a:pPr algn="just" eaLnBrk="1" hangingPunct="1">
              <a:buFont typeface="Wingdings 2" pitchFamily="18" charset="2"/>
              <a:buNone/>
            </a:pPr>
            <a:r>
              <a:rPr lang="es-ES" sz="2200" smtClean="0"/>
              <a:t>	La Administración Tributaria consideró realizar una determinación a  la declaración del Impuesto a la Renta del año 2007 presentada por la empresa MADERA DE BALSA S.A.,  por este motivo emitió la Orden de determinación </a:t>
            </a:r>
            <a:r>
              <a:rPr lang="es-ES" sz="2200" smtClean="0">
                <a:latin typeface="Arial Unicode MS" pitchFamily="34" charset="-128"/>
                <a:ea typeface="Arial Unicode MS" pitchFamily="34" charset="-128"/>
                <a:cs typeface="Arial Unicode MS" pitchFamily="34" charset="-128"/>
                <a:hlinkClick r:id="rId2" action="ppaction://hlinkfile"/>
              </a:rPr>
              <a:t>No. RLS-ATROD2008-09-0015</a:t>
            </a:r>
            <a:r>
              <a:rPr lang="es-ES" sz="2200" smtClean="0">
                <a:hlinkClick r:id="rId2" action="ppaction://hlinkfile"/>
              </a:rPr>
              <a:t> </a:t>
            </a:r>
            <a:r>
              <a:rPr lang="es-ES" sz="2200" smtClean="0"/>
              <a:t>con fecha 02 de junio de 2008, misma que fue notificada el 03 del mismo mes y año, de acuerdo al Art. </a:t>
            </a:r>
            <a:r>
              <a:rPr lang="es-ES" sz="2200" smtClean="0">
                <a:latin typeface="Arial Unicode MS" pitchFamily="34" charset="-128"/>
              </a:rPr>
              <a:t>241</a:t>
            </a:r>
            <a:r>
              <a:rPr lang="es-ES" sz="2200" smtClean="0"/>
              <a:t> del Reglamento para la Aplicación de la Ley Orgánica de Régimen Tributario Interno</a:t>
            </a:r>
            <a:r>
              <a:rPr lang="es-ES"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68313" y="692150"/>
            <a:ext cx="8229600" cy="1143000"/>
          </a:xfrm>
        </p:spPr>
        <p:txBody>
          <a:bodyPr/>
          <a:lstStyle/>
          <a:p>
            <a:pPr algn="ctr" eaLnBrk="1" hangingPunct="1"/>
            <a:r>
              <a:rPr lang="en-US" sz="4200" i="1" smtClean="0"/>
              <a:t>Facultades de la Administración Tributaria</a:t>
            </a:r>
            <a:endParaRPr lang="es-ES" sz="4200" i="1" smtClean="0"/>
          </a:p>
        </p:txBody>
      </p:sp>
      <p:sp>
        <p:nvSpPr>
          <p:cNvPr id="7171" name="2 Marcador de contenido"/>
          <p:cNvSpPr>
            <a:spLocks noGrp="1"/>
          </p:cNvSpPr>
          <p:nvPr>
            <p:ph idx="1"/>
          </p:nvPr>
        </p:nvSpPr>
        <p:spPr/>
        <p:txBody>
          <a:bodyPr/>
          <a:lstStyle/>
          <a:p>
            <a:pPr marL="495300" indent="-495300" algn="just" eaLnBrk="1" hangingPunct="1">
              <a:buFont typeface="Wingdings 2" pitchFamily="18" charset="2"/>
              <a:buNone/>
            </a:pPr>
            <a:r>
              <a:rPr lang="es-ES" sz="2400" smtClean="0"/>
              <a:t>	Las facultades de la Administración Tributaria de acuerdo al Art. 2 de la ley de Creación del Servicio de Rentas Internas, son las siguientes:</a:t>
            </a:r>
          </a:p>
          <a:p>
            <a:pPr marL="495300" indent="-495300" algn="just" eaLnBrk="1" hangingPunct="1">
              <a:buFont typeface="Wingdings 2" pitchFamily="18" charset="2"/>
              <a:buNone/>
            </a:pPr>
            <a:endParaRPr lang="es-ES" sz="2400" smtClean="0"/>
          </a:p>
          <a:p>
            <a:pPr marL="914400" lvl="1" indent="-457200" algn="just" eaLnBrk="1" hangingPunct="1">
              <a:buFont typeface="Wingdings 2" pitchFamily="18" charset="2"/>
              <a:buAutoNum type="arabicPeriod"/>
            </a:pPr>
            <a:r>
              <a:rPr lang="es-MX" sz="2000" smtClean="0"/>
              <a:t>Aplicación de la ley; </a:t>
            </a:r>
          </a:p>
          <a:p>
            <a:pPr marL="914400" lvl="1" indent="-457200" algn="just" eaLnBrk="1" hangingPunct="1">
              <a:buFont typeface="Wingdings 2" pitchFamily="18" charset="2"/>
              <a:buAutoNum type="arabicPeriod"/>
            </a:pPr>
            <a:r>
              <a:rPr lang="es-MX" sz="2000" smtClean="0"/>
              <a:t>Determinadora de la obligación tributaria;</a:t>
            </a:r>
          </a:p>
          <a:p>
            <a:pPr marL="914400" lvl="1" indent="-457200" algn="just" eaLnBrk="1" hangingPunct="1">
              <a:buFont typeface="Wingdings 2" pitchFamily="18" charset="2"/>
              <a:buAutoNum type="arabicPeriod"/>
            </a:pPr>
            <a:r>
              <a:rPr lang="es-MX" sz="2000" smtClean="0"/>
              <a:t>Resolución de los reclamos y recursos de los sujetos pasivos;</a:t>
            </a:r>
          </a:p>
          <a:p>
            <a:pPr marL="914400" lvl="1" indent="-457200" algn="just" eaLnBrk="1" hangingPunct="1">
              <a:buFont typeface="Wingdings 2" pitchFamily="18" charset="2"/>
              <a:buAutoNum type="arabicPeriod"/>
            </a:pPr>
            <a:r>
              <a:rPr lang="es-MX" sz="2000" smtClean="0"/>
              <a:t>Potestad sancionadora por infracciones de la ley tributaria o sus reglamentos;</a:t>
            </a:r>
            <a:endParaRPr lang="es-ES" sz="2000" smtClean="0"/>
          </a:p>
          <a:p>
            <a:pPr marL="914400" lvl="1" indent="-457200" algn="just" eaLnBrk="1" hangingPunct="1">
              <a:buFont typeface="Wingdings 2" pitchFamily="18" charset="2"/>
              <a:buAutoNum type="arabicPeriod"/>
            </a:pPr>
            <a:r>
              <a:rPr lang="es-ES" sz="2000" smtClean="0"/>
              <a:t>Recaudación de los tributos</a:t>
            </a:r>
            <a:r>
              <a:rPr lang="es-ES"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68313" y="620713"/>
            <a:ext cx="8229600" cy="795337"/>
          </a:xfrm>
        </p:spPr>
        <p:txBody>
          <a:bodyPr/>
          <a:lstStyle/>
          <a:p>
            <a:pPr eaLnBrk="1" hangingPunct="1"/>
            <a:r>
              <a:rPr lang="es-MX" sz="4200" i="1" smtClean="0"/>
              <a:t>Inspección Contable</a:t>
            </a:r>
            <a:endParaRPr lang="es-ES" sz="4200" i="1" smtClean="0"/>
          </a:p>
        </p:txBody>
      </p:sp>
      <p:sp>
        <p:nvSpPr>
          <p:cNvPr id="25603" name="Rectangle 3"/>
          <p:cNvSpPr>
            <a:spLocks noGrp="1"/>
          </p:cNvSpPr>
          <p:nvPr>
            <p:ph type="body" idx="1"/>
          </p:nvPr>
        </p:nvSpPr>
        <p:spPr>
          <a:xfrm>
            <a:off x="457200" y="1557338"/>
            <a:ext cx="8229600" cy="4767262"/>
          </a:xfrm>
        </p:spPr>
        <p:txBody>
          <a:bodyPr/>
          <a:lstStyle/>
          <a:p>
            <a:pPr algn="just" eaLnBrk="1" hangingPunct="1">
              <a:buFont typeface="Wingdings 2" pitchFamily="18" charset="2"/>
              <a:buNone/>
            </a:pPr>
            <a:r>
              <a:rPr lang="es-MX" sz="2200" smtClean="0"/>
              <a:t>	El funcionario responsable del caso emitió el Oficio de Inspección Contable No. </a:t>
            </a:r>
            <a:r>
              <a:rPr lang="es-ES" sz="2200" smtClean="0">
                <a:latin typeface="Arial Unicode MS" pitchFamily="34" charset="-128"/>
                <a:hlinkClick r:id="rId3" action="ppaction://hlinkfile"/>
              </a:rPr>
              <a:t>RLS-ATRRIC2008-0036</a:t>
            </a:r>
            <a:r>
              <a:rPr lang="es-ES" sz="2200" smtClean="0"/>
              <a:t> con fecha 10 de junio del 2008, notificado legalmente el 11 del mismo mes y año</a:t>
            </a:r>
            <a:r>
              <a:rPr lang="es-ES" smtClean="0"/>
              <a:t>.</a:t>
            </a:r>
          </a:p>
          <a:p>
            <a:pPr algn="just" eaLnBrk="1" hangingPunct="1">
              <a:buFont typeface="Wingdings 2" pitchFamily="18" charset="2"/>
              <a:buNone/>
            </a:pPr>
            <a:r>
              <a:rPr lang="es-MX" sz="2200" smtClean="0"/>
              <a:t>	La empresa MADERA DE BALSA S.A. al recibir el Oficio de Inspección Contable, tienen que preparar la información solicitada por la Administración Tributaria a fin de tenerla al momento en que el equipo de auditores se presenten en las oficinas de la empresa y evitar alguna sanción por la no presentación de la información según lo indica el Art. 96 del Código Tributario.</a:t>
            </a:r>
            <a:r>
              <a:rPr lang="es-ES" sz="22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68313" y="620713"/>
            <a:ext cx="8229600" cy="795337"/>
          </a:xfrm>
        </p:spPr>
        <p:txBody>
          <a:bodyPr/>
          <a:lstStyle/>
          <a:p>
            <a:pPr eaLnBrk="1" hangingPunct="1"/>
            <a:r>
              <a:rPr lang="es-MX" sz="4200" i="1" smtClean="0"/>
              <a:t>Inspección Contable</a:t>
            </a:r>
            <a:endParaRPr lang="es-ES" sz="4200" i="1" smtClean="0"/>
          </a:p>
        </p:txBody>
      </p:sp>
      <p:sp>
        <p:nvSpPr>
          <p:cNvPr id="26627" name="Rectangle 3"/>
          <p:cNvSpPr>
            <a:spLocks noGrp="1"/>
          </p:cNvSpPr>
          <p:nvPr>
            <p:ph type="body" idx="1"/>
          </p:nvPr>
        </p:nvSpPr>
        <p:spPr>
          <a:xfrm>
            <a:off x="457200" y="1557338"/>
            <a:ext cx="8229600" cy="4767262"/>
          </a:xfrm>
        </p:spPr>
        <p:txBody>
          <a:bodyPr/>
          <a:lstStyle/>
          <a:p>
            <a:pPr algn="just" eaLnBrk="1" hangingPunct="1">
              <a:buFont typeface="Wingdings 2" pitchFamily="18" charset="2"/>
              <a:buNone/>
            </a:pPr>
            <a:r>
              <a:rPr lang="es-ES" sz="2200" smtClean="0"/>
              <a:t>	Es así que el 16 de junio del 2008 el equipo de auditores se presentó en las oficinas de MADERA DE BALSA S.A. </a:t>
            </a:r>
          </a:p>
          <a:p>
            <a:pPr algn="just" eaLnBrk="1" hangingPunct="1">
              <a:buFont typeface="Wingdings 2" pitchFamily="18" charset="2"/>
              <a:buNone/>
            </a:pPr>
            <a:endParaRPr lang="es-ES" sz="2200" smtClean="0"/>
          </a:p>
          <a:p>
            <a:pPr algn="just" eaLnBrk="1" hangingPunct="1">
              <a:buFont typeface="Wingdings 2" pitchFamily="18" charset="2"/>
              <a:buNone/>
            </a:pPr>
            <a:r>
              <a:rPr lang="es-ES" sz="2200" smtClean="0"/>
              <a:t>	Debido al volumen de información dicha inspección duro 8 días, al culminar una inspección contable el auditor encargado deberá emitir una Acta de Conclusión de Inspección Contable, según lo establece el Art. 243 del Reglamento para la Aplicación de la Ley Orgánica de Régimen Tributario Interno; por lo tanto se emitió el Acta No. </a:t>
            </a:r>
            <a:r>
              <a:rPr lang="es-ES" sz="2200" smtClean="0">
                <a:latin typeface="Arial Unicode MS" pitchFamily="34" charset="-128"/>
                <a:hlinkClick r:id="rId3" action="ppaction://hlinkfile"/>
              </a:rPr>
              <a:t>RLS-ATRCIC2008-0049</a:t>
            </a:r>
            <a:endParaRPr lang="es-ES" sz="2200" smtClean="0">
              <a:latin typeface="Arial Unicode MS" pitchFamily="34" charset="-128"/>
              <a:hlinkClick r:id="rId4" action="ppaction://hlinkfile"/>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642938" y="1571625"/>
            <a:ext cx="8229600" cy="1143000"/>
          </a:xfrm>
        </p:spPr>
        <p:txBody>
          <a:bodyPr/>
          <a:lstStyle/>
          <a:p>
            <a:pPr eaLnBrk="1" hangingPunct="1"/>
            <a:r>
              <a:rPr lang="es-MX" sz="4000" i="1" smtClean="0"/>
              <a:t>Requerimientos de Información y trámites ingresados por la Compañía  Madera de Balsa S.A. </a:t>
            </a:r>
            <a:endParaRPr lang="en-US" sz="4000" i="1" smtClean="0"/>
          </a:p>
        </p:txBody>
      </p:sp>
      <p:sp>
        <p:nvSpPr>
          <p:cNvPr id="27651" name="Rectangle 3"/>
          <p:cNvSpPr>
            <a:spLocks noGrp="1"/>
          </p:cNvSpPr>
          <p:nvPr>
            <p:ph type="body" idx="1"/>
          </p:nvPr>
        </p:nvSpPr>
        <p:spPr>
          <a:xfrm>
            <a:off x="285750" y="3000375"/>
            <a:ext cx="8229600" cy="3038475"/>
          </a:xfrm>
        </p:spPr>
        <p:txBody>
          <a:bodyPr/>
          <a:lstStyle/>
          <a:p>
            <a:pPr algn="just" eaLnBrk="1" hangingPunct="1">
              <a:buFont typeface="Wingdings 2" pitchFamily="18" charset="2"/>
              <a:buNone/>
            </a:pPr>
            <a:r>
              <a:rPr lang="es-MX" sz="2200" smtClean="0"/>
              <a:t>	Posterior a la Inspección Contable el auditor asignado puede emitir Requerimientos de Información para solicitar documentación que estime necesarios a fin de esclarecer las inconsistencias y diferencias encontradas en el análisis o en la inspección, de acuerdo con el Art. 242 del Reglamento para la Aplicación de la Ley Orgánica del Régimen Tributario. </a:t>
            </a:r>
          </a:p>
          <a:p>
            <a:pPr algn="just" eaLnBrk="1" hangingPunct="1"/>
            <a:endParaRPr lang="en-US" sz="2200" smtClean="0"/>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contenido"/>
          <p:cNvSpPr>
            <a:spLocks noGrp="1"/>
          </p:cNvSpPr>
          <p:nvPr>
            <p:ph idx="1"/>
          </p:nvPr>
        </p:nvSpPr>
        <p:spPr>
          <a:xfrm>
            <a:off x="0" y="785813"/>
            <a:ext cx="8715375" cy="1752600"/>
          </a:xfrm>
        </p:spPr>
        <p:txBody>
          <a:bodyPr/>
          <a:lstStyle/>
          <a:p>
            <a:pPr algn="just">
              <a:buFont typeface="Wingdings 2" pitchFamily="18" charset="2"/>
              <a:buNone/>
            </a:pPr>
            <a:r>
              <a:rPr lang="es-EC" sz="2400" smtClean="0"/>
              <a:t>	Conforme lo señalado anteriormente, la Administración Tributaria emitió varios Requerimientos de Información a la Compañía Madera de Balsa S.A.; los mismos que se detallan a continuación:</a:t>
            </a:r>
          </a:p>
          <a:p>
            <a:pPr algn="just"/>
            <a:endParaRPr lang="en-US" smtClean="0"/>
          </a:p>
        </p:txBody>
      </p:sp>
      <p:graphicFrame>
        <p:nvGraphicFramePr>
          <p:cNvPr id="6" name="5 Tabla"/>
          <p:cNvGraphicFramePr>
            <a:graphicFrameLocks noGrp="1"/>
          </p:cNvGraphicFramePr>
          <p:nvPr/>
        </p:nvGraphicFramePr>
        <p:xfrm>
          <a:off x="357188" y="2428875"/>
          <a:ext cx="8501124" cy="3870960"/>
        </p:xfrm>
        <a:graphic>
          <a:graphicData uri="http://schemas.openxmlformats.org/drawingml/2006/table">
            <a:tbl>
              <a:tblPr firstRow="1" bandRow="1">
                <a:tableStyleId>{5C22544A-7EE6-4342-B048-85BDC9FD1C3A}</a:tableStyleId>
              </a:tblPr>
              <a:tblGrid>
                <a:gridCol w="1857388"/>
                <a:gridCol w="1071570"/>
                <a:gridCol w="1214446"/>
                <a:gridCol w="4357720"/>
              </a:tblGrid>
              <a:tr h="370840">
                <a:tc>
                  <a:txBody>
                    <a:bodyPr/>
                    <a:lstStyle/>
                    <a:p>
                      <a:pPr algn="ctr"/>
                      <a:r>
                        <a:rPr lang="es-EC" sz="1400" dirty="0" smtClean="0">
                          <a:latin typeface="+mj-lt"/>
                        </a:rPr>
                        <a:t>No. Requerimiento</a:t>
                      </a:r>
                      <a:r>
                        <a:rPr lang="es-EC" sz="1400" baseline="0" dirty="0" smtClean="0">
                          <a:latin typeface="+mj-lt"/>
                        </a:rPr>
                        <a:t> de Información</a:t>
                      </a:r>
                      <a:endParaRPr lang="en-US" sz="1400" dirty="0">
                        <a:latin typeface="+mj-lt"/>
                      </a:endParaRPr>
                    </a:p>
                  </a:txBody>
                  <a:tcPr/>
                </a:tc>
                <a:tc>
                  <a:txBody>
                    <a:bodyPr/>
                    <a:lstStyle/>
                    <a:p>
                      <a:pPr algn="ctr"/>
                      <a:r>
                        <a:rPr lang="es-EC" sz="1400" dirty="0" smtClean="0">
                          <a:latin typeface="+mj-lt"/>
                        </a:rPr>
                        <a:t>Fecha Emisión</a:t>
                      </a:r>
                      <a:endParaRPr lang="en-US" sz="1400" dirty="0">
                        <a:latin typeface="+mj-lt"/>
                      </a:endParaRPr>
                    </a:p>
                  </a:txBody>
                  <a:tcPr/>
                </a:tc>
                <a:tc>
                  <a:txBody>
                    <a:bodyPr/>
                    <a:lstStyle/>
                    <a:p>
                      <a:pPr algn="ctr"/>
                      <a:r>
                        <a:rPr lang="es-EC" sz="1400" dirty="0" smtClean="0">
                          <a:latin typeface="+mj-lt"/>
                        </a:rPr>
                        <a:t>Fecha Notificación</a:t>
                      </a:r>
                      <a:endParaRPr lang="en-US" sz="1400" dirty="0">
                        <a:latin typeface="+mj-lt"/>
                      </a:endParaRPr>
                    </a:p>
                  </a:txBody>
                  <a:tcPr/>
                </a:tc>
                <a:tc>
                  <a:txBody>
                    <a:bodyPr/>
                    <a:lstStyle/>
                    <a:p>
                      <a:pPr algn="ctr"/>
                      <a:r>
                        <a:rPr lang="es-EC" sz="1400" dirty="0" smtClean="0">
                          <a:latin typeface="+mj-lt"/>
                        </a:rPr>
                        <a:t>Resumen Información</a:t>
                      </a:r>
                      <a:r>
                        <a:rPr lang="es-EC" sz="1400" baseline="0" dirty="0" smtClean="0">
                          <a:latin typeface="+mj-lt"/>
                        </a:rPr>
                        <a:t> Requerida</a:t>
                      </a:r>
                      <a:endParaRPr lang="en-US" sz="1400" dirty="0">
                        <a:latin typeface="+mj-lt"/>
                      </a:endParaRPr>
                    </a:p>
                  </a:txBody>
                  <a:tcPr/>
                </a:tc>
              </a:tr>
              <a:tr h="370840">
                <a:tc>
                  <a:txBody>
                    <a:bodyPr/>
                    <a:lstStyle/>
                    <a:p>
                      <a:r>
                        <a:rPr kumimoji="0" lang="es-ES" sz="1400" kern="1200" dirty="0" smtClean="0">
                          <a:solidFill>
                            <a:schemeClr val="dk1"/>
                          </a:solidFill>
                          <a:latin typeface="+mj-lt"/>
                          <a:ea typeface="+mn-ea"/>
                          <a:cs typeface="+mn-cs"/>
                          <a:hlinkClick r:id="rId2" action="ppaction://hlinkfile"/>
                        </a:rPr>
                        <a:t>RLS-ATRRIN2008-0111 </a:t>
                      </a:r>
                      <a:endParaRPr lang="en-US" sz="1400" dirty="0">
                        <a:latin typeface="+mj-lt"/>
                      </a:endParaRPr>
                    </a:p>
                  </a:txBody>
                  <a:tcPr/>
                </a:tc>
                <a:tc>
                  <a:txBody>
                    <a:bodyPr/>
                    <a:lstStyle/>
                    <a:p>
                      <a:r>
                        <a:rPr lang="es-EC" sz="1400" dirty="0" smtClean="0">
                          <a:latin typeface="+mj-lt"/>
                        </a:rPr>
                        <a:t>30/06/2008</a:t>
                      </a:r>
                      <a:endParaRPr lang="en-US" sz="1400" dirty="0">
                        <a:latin typeface="+mj-lt"/>
                      </a:endParaRPr>
                    </a:p>
                  </a:txBody>
                  <a:tcPr/>
                </a:tc>
                <a:tc>
                  <a:txBody>
                    <a:bodyPr/>
                    <a:lstStyle/>
                    <a:p>
                      <a:r>
                        <a:rPr lang="es-EC" sz="1400" dirty="0" smtClean="0">
                          <a:latin typeface="+mj-lt"/>
                        </a:rPr>
                        <a:t>01/07/20008</a:t>
                      </a:r>
                      <a:endParaRPr lang="en-US" sz="1400" dirty="0">
                        <a:latin typeface="+mj-lt"/>
                      </a:endParaRPr>
                    </a:p>
                  </a:txBody>
                  <a:tcPr/>
                </a:tc>
                <a:tc>
                  <a:txBody>
                    <a:bodyPr/>
                    <a:lstStyle/>
                    <a:p>
                      <a:pPr algn="just"/>
                      <a:r>
                        <a:rPr kumimoji="0" lang="es-ES" sz="1400" kern="1200" dirty="0" smtClean="0">
                          <a:solidFill>
                            <a:schemeClr val="dk1"/>
                          </a:solidFill>
                          <a:latin typeface="+mj-lt"/>
                          <a:ea typeface="+mn-ea"/>
                          <a:cs typeface="+mn-cs"/>
                        </a:rPr>
                        <a:t>listados de la documentación soporte y mayores contables conciliados con los principales casilleros de su declaración de Impuesto a la Renta</a:t>
                      </a:r>
                      <a:endParaRPr lang="en-US" sz="1400" dirty="0">
                        <a:latin typeface="+mj-lt"/>
                      </a:endParaRPr>
                    </a:p>
                  </a:txBody>
                  <a:tcPr/>
                </a:tc>
              </a:tr>
              <a:tr h="370840">
                <a:tc>
                  <a:txBody>
                    <a:bodyPr/>
                    <a:lstStyle/>
                    <a:p>
                      <a:pPr marL="0" algn="just" rtl="0" eaLnBrk="1" latinLnBrk="0" hangingPunct="1"/>
                      <a:r>
                        <a:rPr kumimoji="0" lang="es-ES" sz="1400" kern="1200" dirty="0" smtClean="0">
                          <a:solidFill>
                            <a:schemeClr val="dk1"/>
                          </a:solidFill>
                          <a:latin typeface="+mj-lt"/>
                          <a:ea typeface="+mn-ea"/>
                          <a:cs typeface="+mn-cs"/>
                          <a:hlinkClick r:id="rId3" action="ppaction://hlinkfile"/>
                        </a:rPr>
                        <a:t>RLS-ATRRIN2008-0112</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04/08/2008</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05/08/2008</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S" sz="1400" kern="1200" dirty="0" smtClean="0">
                          <a:solidFill>
                            <a:schemeClr val="dk1"/>
                          </a:solidFill>
                          <a:latin typeface="+mj-lt"/>
                          <a:ea typeface="+mn-ea"/>
                          <a:cs typeface="+mn-cs"/>
                        </a:rPr>
                        <a:t>copias certificadas de los comprobantes de venta sustento del casillero 719 correspondiente a “Mano de Obra Directa Sueldos y Salarios”</a:t>
                      </a:r>
                      <a:endParaRPr kumimoji="0" lang="en-US" sz="1400" kern="1200" dirty="0" smtClean="0">
                        <a:solidFill>
                          <a:schemeClr val="dk1"/>
                        </a:solidFill>
                        <a:latin typeface="+mj-lt"/>
                        <a:ea typeface="+mn-ea"/>
                        <a:cs typeface="+mn-cs"/>
                      </a:endParaRPr>
                    </a:p>
                  </a:txBody>
                  <a:tcPr/>
                </a:tc>
              </a:tr>
              <a:tr h="370840">
                <a:tc>
                  <a:txBody>
                    <a:bodyPr/>
                    <a:lstStyle/>
                    <a:p>
                      <a:pPr marL="0" algn="just" rtl="0" eaLnBrk="1" latinLnBrk="0" hangingPunct="1"/>
                      <a:r>
                        <a:rPr kumimoji="0" lang="es-ES" sz="1400" kern="1200" dirty="0" smtClean="0">
                          <a:solidFill>
                            <a:schemeClr val="dk1"/>
                          </a:solidFill>
                          <a:latin typeface="+mj-lt"/>
                          <a:ea typeface="+mn-ea"/>
                          <a:cs typeface="+mn-cs"/>
                          <a:hlinkClick r:id="rId4" action="ppaction://hlinkfile"/>
                        </a:rPr>
                        <a:t>RLS-ATRRIN2008-0113</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18/08/2008</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19/08/2008</a:t>
                      </a:r>
                      <a:endParaRPr kumimoji="0" lang="en-US" sz="1400" kern="1200" dirty="0" smtClean="0">
                        <a:solidFill>
                          <a:schemeClr val="dk1"/>
                        </a:solidFill>
                        <a:latin typeface="+mj-lt"/>
                        <a:ea typeface="+mn-ea"/>
                        <a:cs typeface="+mn-cs"/>
                      </a:endParaRPr>
                    </a:p>
                  </a:txBody>
                  <a:tcPr/>
                </a:tc>
                <a:tc>
                  <a:txBody>
                    <a:bodyPr/>
                    <a:lstStyle/>
                    <a:p>
                      <a:pPr algn="just"/>
                      <a:r>
                        <a:rPr kumimoji="0" lang="es-ES" sz="1400" kern="1200" dirty="0" smtClean="0">
                          <a:solidFill>
                            <a:schemeClr val="dk1"/>
                          </a:solidFill>
                          <a:latin typeface="+mj-lt"/>
                          <a:ea typeface="+mn-ea"/>
                          <a:cs typeface="+mn-cs"/>
                        </a:rPr>
                        <a:t>documentación soporte de los registros contables contenido en cada una de las cuentas auxiliares; consignadas en los casilleros 716 “</a:t>
                      </a:r>
                      <a:r>
                        <a:rPr kumimoji="0" lang="es-EC" sz="1400" kern="1200" dirty="0" smtClean="0">
                          <a:solidFill>
                            <a:schemeClr val="dk1"/>
                          </a:solidFill>
                          <a:latin typeface="+mj-lt"/>
                          <a:ea typeface="+mn-ea"/>
                          <a:cs typeface="+mn-cs"/>
                        </a:rPr>
                        <a:t>COMPRAS NETAS LOCALES MATERIA PRIMA</a:t>
                      </a:r>
                      <a:r>
                        <a:rPr kumimoji="0" lang="es-ES" sz="1400" kern="1200" dirty="0" smtClean="0">
                          <a:solidFill>
                            <a:schemeClr val="dk1"/>
                          </a:solidFill>
                          <a:latin typeface="+mj-lt"/>
                          <a:ea typeface="+mn-ea"/>
                          <a:cs typeface="+mn-cs"/>
                        </a:rPr>
                        <a:t>”, 748 “</a:t>
                      </a:r>
                      <a:r>
                        <a:rPr kumimoji="0" lang="es-EC" sz="1400" kern="1200" dirty="0" smtClean="0">
                          <a:solidFill>
                            <a:schemeClr val="dk1"/>
                          </a:solidFill>
                          <a:latin typeface="+mj-lt"/>
                          <a:ea typeface="+mn-ea"/>
                          <a:cs typeface="+mn-cs"/>
                        </a:rPr>
                        <a:t>OTROS GASTOS DE ADMINISTRACIÓN Y VENTAS</a:t>
                      </a:r>
                      <a:r>
                        <a:rPr kumimoji="0" lang="es-ES" sz="1400" kern="1200" dirty="0" smtClean="0">
                          <a:solidFill>
                            <a:schemeClr val="dk1"/>
                          </a:solidFill>
                          <a:latin typeface="+mj-lt"/>
                          <a:ea typeface="+mn-ea"/>
                          <a:cs typeface="+mn-cs"/>
                        </a:rPr>
                        <a:t>”; y casillero 776 “INTERESES Y COMISIONES AL EXTERIOR”.</a:t>
                      </a:r>
                      <a:endParaRPr kumimoji="0" lang="en-US" sz="1400" kern="1200" dirty="0">
                        <a:solidFill>
                          <a:schemeClr val="dk1"/>
                        </a:solidFill>
                        <a:latin typeface="+mj-lt"/>
                        <a:ea typeface="+mn-ea"/>
                        <a:cs typeface="+mn-cs"/>
                      </a:endParaRPr>
                    </a:p>
                  </a:txBody>
                  <a:tcPr/>
                </a:tc>
              </a:tr>
              <a:tr h="370840">
                <a:tc>
                  <a:txBody>
                    <a:bodyPr/>
                    <a:lstStyle/>
                    <a:p>
                      <a:pPr marL="0" algn="just" rtl="0" eaLnBrk="1" latinLnBrk="0" hangingPunct="1"/>
                      <a:r>
                        <a:rPr kumimoji="0" lang="es-ES" sz="1400" kern="1200" dirty="0" smtClean="0">
                          <a:solidFill>
                            <a:schemeClr val="dk1"/>
                          </a:solidFill>
                          <a:latin typeface="+mj-lt"/>
                          <a:ea typeface="+mn-ea"/>
                          <a:cs typeface="+mn-cs"/>
                          <a:hlinkClick r:id="rId5" action="ppaction://hlinkfile"/>
                        </a:rPr>
                        <a:t>RLS-ATRRIN2008-0114</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08/09/2008</a:t>
                      </a:r>
                      <a:endParaRPr kumimoji="0" lang="en-US" sz="1400" kern="1200" dirty="0" smtClean="0">
                        <a:solidFill>
                          <a:schemeClr val="dk1"/>
                        </a:solidFill>
                        <a:latin typeface="+mj-lt"/>
                        <a:ea typeface="+mn-ea"/>
                        <a:cs typeface="+mn-cs"/>
                      </a:endParaRPr>
                    </a:p>
                  </a:txBody>
                  <a:tcPr/>
                </a:tc>
                <a:tc>
                  <a:txBody>
                    <a:bodyPr/>
                    <a:lstStyle/>
                    <a:p>
                      <a:pPr marL="0" algn="just" rtl="0" eaLnBrk="1" latinLnBrk="0" hangingPunct="1"/>
                      <a:r>
                        <a:rPr kumimoji="0" lang="es-EC" sz="1400" kern="1200" dirty="0" smtClean="0">
                          <a:solidFill>
                            <a:schemeClr val="dk1"/>
                          </a:solidFill>
                          <a:latin typeface="+mj-lt"/>
                          <a:ea typeface="+mn-ea"/>
                          <a:cs typeface="+mn-cs"/>
                        </a:rPr>
                        <a:t>09/09/2008</a:t>
                      </a:r>
                      <a:endParaRPr kumimoji="0" lang="en-US" sz="1400" kern="1200" dirty="0" smtClean="0">
                        <a:solidFill>
                          <a:schemeClr val="dk1"/>
                        </a:solidFill>
                        <a:latin typeface="+mj-lt"/>
                        <a:ea typeface="+mn-ea"/>
                        <a:cs typeface="+mn-cs"/>
                      </a:endParaRPr>
                    </a:p>
                  </a:txBody>
                  <a:tcPr/>
                </a:tc>
                <a:tc>
                  <a:txBody>
                    <a:bodyPr/>
                    <a:lstStyle/>
                    <a:p>
                      <a:pPr algn="just"/>
                      <a:r>
                        <a:rPr kumimoji="0" lang="es-ES" sz="1400" kern="1200" dirty="0" smtClean="0">
                          <a:solidFill>
                            <a:schemeClr val="dk1"/>
                          </a:solidFill>
                          <a:latin typeface="+mj-lt"/>
                          <a:ea typeface="+mn-ea"/>
                          <a:cs typeface="+mn-cs"/>
                        </a:rPr>
                        <a:t>detalle minucioso de los rubros contenidos en el casillero de Gastos no deducibles</a:t>
                      </a:r>
                      <a:endParaRPr kumimoji="0" lang="en-US" sz="1400" kern="1200" dirty="0">
                        <a:solidFill>
                          <a:schemeClr val="dk1"/>
                        </a:solidFill>
                        <a:latin typeface="+mj-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500063" y="428625"/>
            <a:ext cx="8229600" cy="1143000"/>
          </a:xfrm>
        </p:spPr>
        <p:txBody>
          <a:bodyPr/>
          <a:lstStyle/>
          <a:p>
            <a:r>
              <a:rPr lang="es-EC" sz="4000" i="1" smtClean="0"/>
              <a:t>Diferencias encontradas en el proceso de determinación </a:t>
            </a:r>
            <a:endParaRPr lang="en-US" sz="4000" i="1" smtClean="0"/>
          </a:p>
        </p:txBody>
      </p:sp>
      <p:sp>
        <p:nvSpPr>
          <p:cNvPr id="29699" name="2 Marcador de contenido"/>
          <p:cNvSpPr>
            <a:spLocks noGrp="1"/>
          </p:cNvSpPr>
          <p:nvPr>
            <p:ph idx="1"/>
          </p:nvPr>
        </p:nvSpPr>
        <p:spPr>
          <a:xfrm>
            <a:off x="214313" y="1714500"/>
            <a:ext cx="8472487" cy="1279525"/>
          </a:xfrm>
        </p:spPr>
        <p:txBody>
          <a:bodyPr/>
          <a:lstStyle/>
          <a:p>
            <a:pPr algn="just">
              <a:buFont typeface="Wingdings 2" pitchFamily="18" charset="2"/>
              <a:buNone/>
            </a:pPr>
            <a:r>
              <a:rPr lang="es-ES" sz="2200" smtClean="0"/>
              <a:t>	Las diferencias encontradas por la Administración Tributaria, constan en el Acta de Borrador No. </a:t>
            </a:r>
            <a:r>
              <a:rPr lang="es-ES" sz="2200" smtClean="0">
                <a:hlinkClick r:id="rId2" action="ppaction://hlinkfile"/>
              </a:rPr>
              <a:t>RLS-ATRABD2008-0100</a:t>
            </a:r>
            <a:r>
              <a:rPr lang="es-ES" sz="2200" smtClean="0"/>
              <a:t>, tal cual se resume a continuación:</a:t>
            </a:r>
          </a:p>
          <a:p>
            <a:pPr algn="just">
              <a:buFont typeface="Wingdings 2" pitchFamily="18" charset="2"/>
              <a:buNone/>
            </a:pPr>
            <a:endParaRPr lang="en-US" smtClean="0"/>
          </a:p>
        </p:txBody>
      </p:sp>
      <p:graphicFrame>
        <p:nvGraphicFramePr>
          <p:cNvPr id="4" name="3 Tabla"/>
          <p:cNvGraphicFramePr>
            <a:graphicFrameLocks noGrp="1"/>
          </p:cNvGraphicFramePr>
          <p:nvPr/>
        </p:nvGraphicFramePr>
        <p:xfrm>
          <a:off x="642938" y="3143250"/>
          <a:ext cx="7929618" cy="2364105"/>
        </p:xfrm>
        <a:graphic>
          <a:graphicData uri="http://schemas.openxmlformats.org/drawingml/2006/table">
            <a:tbl>
              <a:tblPr/>
              <a:tblGrid>
                <a:gridCol w="4714908"/>
                <a:gridCol w="1428760"/>
                <a:gridCol w="1785950"/>
              </a:tblGrid>
              <a:tr h="90170">
                <a:tc gridSpan="3">
                  <a:txBody>
                    <a:bodyPr/>
                    <a:lstStyle/>
                    <a:p>
                      <a:pPr algn="ctr">
                        <a:lnSpc>
                          <a:spcPct val="115000"/>
                        </a:lnSpc>
                        <a:spcAft>
                          <a:spcPts val="0"/>
                        </a:spcAft>
                      </a:pPr>
                      <a:r>
                        <a:rPr lang="es-ES" sz="1600" b="1" dirty="0">
                          <a:latin typeface="+mj-lt"/>
                          <a:ea typeface="Calibri"/>
                          <a:cs typeface="Times New Roman"/>
                        </a:rPr>
                        <a:t>Total Costos y Gastos No Deducibles</a:t>
                      </a:r>
                      <a:endParaRPr lang="en-US" sz="16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tc hMerge="1">
                  <a:txBody>
                    <a:bodyPr/>
                    <a:lstStyle/>
                    <a:p>
                      <a:endParaRPr lang="en-US"/>
                    </a:p>
                  </a:txBody>
                  <a:tcPr/>
                </a:tc>
              </a:tr>
              <a:tr h="42545">
                <a:tc>
                  <a:txBody>
                    <a:bodyPr/>
                    <a:lstStyle/>
                    <a:p>
                      <a:pPr algn="ctr">
                        <a:lnSpc>
                          <a:spcPct val="115000"/>
                        </a:lnSpc>
                        <a:spcAft>
                          <a:spcPts val="0"/>
                        </a:spcAft>
                      </a:pPr>
                      <a:r>
                        <a:rPr lang="es-ES" sz="1600" b="1" dirty="0">
                          <a:latin typeface="+mj-lt"/>
                          <a:ea typeface="Calibri"/>
                          <a:cs typeface="Times New Roman"/>
                        </a:rPr>
                        <a:t>Concepto</a:t>
                      </a:r>
                      <a:endParaRPr lang="en-US" sz="16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0"/>
                        </a:spcAft>
                      </a:pPr>
                      <a:r>
                        <a:rPr lang="es-ES" sz="1600" b="1">
                          <a:latin typeface="+mj-lt"/>
                          <a:ea typeface="Calibri"/>
                          <a:cs typeface="Times New Roman"/>
                        </a:rPr>
                        <a:t>Casillero</a:t>
                      </a:r>
                      <a:endParaRPr lang="en-US" sz="160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ct val="115000"/>
                        </a:lnSpc>
                        <a:spcAft>
                          <a:spcPts val="0"/>
                        </a:spcAft>
                      </a:pPr>
                      <a:r>
                        <a:rPr lang="es-ES" sz="1600" b="1" dirty="0" smtClean="0">
                          <a:solidFill>
                            <a:srgbClr val="000000"/>
                          </a:solidFill>
                          <a:latin typeface="+mj-lt"/>
                          <a:ea typeface="Calibri"/>
                          <a:cs typeface="Times New Roman"/>
                        </a:rPr>
                        <a:t>USD </a:t>
                      </a:r>
                      <a:r>
                        <a:rPr lang="es-ES" sz="1600" b="1" dirty="0">
                          <a:solidFill>
                            <a:srgbClr val="000000"/>
                          </a:solidFill>
                          <a:latin typeface="+mj-lt"/>
                          <a:ea typeface="Calibri"/>
                          <a:cs typeface="Times New Roman"/>
                        </a:rPr>
                        <a:t>$</a:t>
                      </a:r>
                      <a:endParaRPr lang="en-US" sz="16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153670">
                <a:tc>
                  <a:txBody>
                    <a:bodyPr/>
                    <a:lstStyle/>
                    <a:p>
                      <a:pPr>
                        <a:lnSpc>
                          <a:spcPct val="115000"/>
                        </a:lnSpc>
                        <a:spcAft>
                          <a:spcPts val="0"/>
                        </a:spcAft>
                      </a:pPr>
                      <a:r>
                        <a:rPr lang="es-ES" sz="1400" dirty="0">
                          <a:solidFill>
                            <a:srgbClr val="000000"/>
                          </a:solidFill>
                          <a:latin typeface="+mj-lt"/>
                          <a:ea typeface="Calibri"/>
                          <a:cs typeface="Times New Roman"/>
                        </a:rPr>
                        <a:t>Compras Netas Locales de Materia Prima</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000000"/>
                          </a:solidFill>
                          <a:latin typeface="+mj-lt"/>
                          <a:ea typeface="Calibri"/>
                          <a:cs typeface="Times New Roman"/>
                        </a:rPr>
                        <a:t>716</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95,847.86</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670">
                <a:tc>
                  <a:txBody>
                    <a:bodyPr/>
                    <a:lstStyle/>
                    <a:p>
                      <a:pPr>
                        <a:lnSpc>
                          <a:spcPct val="115000"/>
                        </a:lnSpc>
                        <a:spcAft>
                          <a:spcPts val="0"/>
                        </a:spcAft>
                      </a:pPr>
                      <a:r>
                        <a:rPr lang="es-ES" sz="1400" dirty="0">
                          <a:solidFill>
                            <a:srgbClr val="000000"/>
                          </a:solidFill>
                          <a:latin typeface="+mj-lt"/>
                          <a:ea typeface="Calibri"/>
                          <a:cs typeface="Times New Roman"/>
                        </a:rPr>
                        <a:t>Mano de </a:t>
                      </a:r>
                      <a:r>
                        <a:rPr lang="es-ES" sz="1400" dirty="0" smtClean="0">
                          <a:solidFill>
                            <a:srgbClr val="000000"/>
                          </a:solidFill>
                          <a:latin typeface="+mj-lt"/>
                          <a:ea typeface="Calibri"/>
                          <a:cs typeface="Times New Roman"/>
                        </a:rPr>
                        <a:t>Obra </a:t>
                      </a:r>
                      <a:r>
                        <a:rPr lang="es-ES" sz="1400" dirty="0">
                          <a:solidFill>
                            <a:srgbClr val="000000"/>
                          </a:solidFill>
                          <a:latin typeface="+mj-lt"/>
                          <a:ea typeface="Calibri"/>
                          <a:cs typeface="Times New Roman"/>
                        </a:rPr>
                        <a:t>Directa Sueldos y Salarios </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000000"/>
                          </a:solidFill>
                          <a:latin typeface="+mj-lt"/>
                          <a:ea typeface="Calibri"/>
                          <a:cs typeface="Times New Roman"/>
                        </a:rPr>
                        <a:t>719</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66,629.98 </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95">
                <a:tc>
                  <a:txBody>
                    <a:bodyPr/>
                    <a:lstStyle/>
                    <a:p>
                      <a:pPr>
                        <a:lnSpc>
                          <a:spcPct val="115000"/>
                        </a:lnSpc>
                        <a:spcAft>
                          <a:spcPts val="0"/>
                        </a:spcAft>
                      </a:pPr>
                      <a:r>
                        <a:rPr lang="es-ES" sz="1400" dirty="0">
                          <a:solidFill>
                            <a:srgbClr val="000000"/>
                          </a:solidFill>
                          <a:latin typeface="+mj-lt"/>
                          <a:ea typeface="Calibri"/>
                          <a:cs typeface="Times New Roman"/>
                        </a:rPr>
                        <a:t>Otros Costos </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000000"/>
                          </a:solidFill>
                          <a:latin typeface="+mj-lt"/>
                          <a:ea typeface="Calibri"/>
                          <a:cs typeface="Times New Roman"/>
                        </a:rPr>
                        <a:t>748</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5,258.57 </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95">
                <a:tc>
                  <a:txBody>
                    <a:bodyPr/>
                    <a:lstStyle/>
                    <a:p>
                      <a:pPr>
                        <a:lnSpc>
                          <a:spcPct val="115000"/>
                        </a:lnSpc>
                        <a:spcAft>
                          <a:spcPts val="0"/>
                        </a:spcAft>
                      </a:pPr>
                      <a:r>
                        <a:rPr lang="es-ES" sz="1400" dirty="0">
                          <a:solidFill>
                            <a:srgbClr val="000000"/>
                          </a:solidFill>
                          <a:latin typeface="+mj-lt"/>
                          <a:ea typeface="Calibri"/>
                          <a:cs typeface="Times New Roman"/>
                        </a:rPr>
                        <a:t>Sueldos y Salarios</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000000"/>
                          </a:solidFill>
                          <a:latin typeface="+mj-lt"/>
                          <a:ea typeface="Calibri"/>
                          <a:cs typeface="Times New Roman"/>
                        </a:rPr>
                        <a:t>750</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20,585.88</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45">
                <a:tc>
                  <a:txBody>
                    <a:bodyPr/>
                    <a:lstStyle/>
                    <a:p>
                      <a:pPr>
                        <a:lnSpc>
                          <a:spcPct val="115000"/>
                        </a:lnSpc>
                        <a:spcAft>
                          <a:spcPts val="0"/>
                        </a:spcAft>
                      </a:pPr>
                      <a:r>
                        <a:rPr lang="es-ES" sz="1400" dirty="0">
                          <a:solidFill>
                            <a:srgbClr val="000000"/>
                          </a:solidFill>
                          <a:latin typeface="+mj-lt"/>
                          <a:ea typeface="Calibri"/>
                          <a:cs typeface="Times New Roman"/>
                        </a:rPr>
                        <a:t>Compras Netas Locales de Materia Prima</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solidFill>
                            <a:srgbClr val="000000"/>
                          </a:solidFill>
                          <a:latin typeface="+mj-lt"/>
                          <a:ea typeface="Calibri"/>
                          <a:cs typeface="Times New Roman"/>
                        </a:rPr>
                        <a:t>716</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95,847.86</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s-ES" sz="1400" dirty="0">
                          <a:solidFill>
                            <a:srgbClr val="000000"/>
                          </a:solidFill>
                          <a:latin typeface="+mj-lt"/>
                          <a:ea typeface="Calibri"/>
                          <a:cs typeface="Times New Roman"/>
                        </a:rPr>
                        <a:t>Intereses y Comisiones al Exterior</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a:solidFill>
                            <a:srgbClr val="000000"/>
                          </a:solidFill>
                          <a:latin typeface="+mj-lt"/>
                          <a:ea typeface="Calibri"/>
                          <a:cs typeface="Times New Roman"/>
                        </a:rPr>
                        <a:t>776</a:t>
                      </a:r>
                      <a:endParaRPr lang="en-US" sz="140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400" dirty="0">
                          <a:latin typeface="+mj-lt"/>
                          <a:ea typeface="Calibri"/>
                          <a:cs typeface="Times New Roman"/>
                        </a:rPr>
                        <a:t>      13,152.67</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50">
                <a:tc gridSpan="2">
                  <a:txBody>
                    <a:bodyPr/>
                    <a:lstStyle/>
                    <a:p>
                      <a:pPr>
                        <a:lnSpc>
                          <a:spcPct val="115000"/>
                        </a:lnSpc>
                        <a:spcAft>
                          <a:spcPts val="0"/>
                        </a:spcAft>
                      </a:pPr>
                      <a:r>
                        <a:rPr lang="es-ES" sz="1400" b="1" dirty="0">
                          <a:solidFill>
                            <a:srgbClr val="000000"/>
                          </a:solidFill>
                          <a:latin typeface="+mj-lt"/>
                          <a:ea typeface="Calibri"/>
                          <a:cs typeface="Times New Roman"/>
                        </a:rPr>
                        <a:t>Total</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lnSpc>
                          <a:spcPct val="115000"/>
                        </a:lnSpc>
                        <a:spcAft>
                          <a:spcPts val="0"/>
                        </a:spcAft>
                      </a:pPr>
                      <a:r>
                        <a:rPr lang="es-ES" sz="1400" b="1" dirty="0">
                          <a:solidFill>
                            <a:srgbClr val="000000"/>
                          </a:solidFill>
                          <a:latin typeface="+mj-lt"/>
                          <a:ea typeface="Calibri"/>
                          <a:cs typeface="Times New Roman"/>
                        </a:rPr>
                        <a:t>   201,474.96 </a:t>
                      </a:r>
                      <a:endParaRPr lang="en-US" sz="1400" dirty="0">
                        <a:latin typeface="+mj-lt"/>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contenido"/>
          <p:cNvSpPr>
            <a:spLocks noGrp="1"/>
          </p:cNvSpPr>
          <p:nvPr>
            <p:ph idx="1"/>
          </p:nvPr>
        </p:nvSpPr>
        <p:spPr/>
        <p:txBody>
          <a:bodyPr/>
          <a:lstStyle/>
          <a:p>
            <a:pPr algn="just"/>
            <a:r>
              <a:rPr lang="es-ES" sz="2200" smtClean="0"/>
              <a:t>Una vez que la ACTA DE BORRADOR esta lista se la debe leer conjuntamente con el sujeto pasivo, para esto se le debe notificar mediante Oficio, en donde se indique la hora y la fecha exacta de la lectura.</a:t>
            </a:r>
          </a:p>
          <a:p>
            <a:pPr algn="just"/>
            <a:endParaRPr lang="en-US" sz="1800" smtClean="0"/>
          </a:p>
          <a:p>
            <a:pPr algn="just"/>
            <a:r>
              <a:rPr lang="es-ES" sz="2200" smtClean="0"/>
              <a:t>A fin de cumplir con lo estipulado en el Art. 244 del Reglamento para la Aplicación de la Ley Orgánica del Régimen Tributario Interno, la Administración Tributaria le emite el Oficio No. </a:t>
            </a:r>
            <a:r>
              <a:rPr lang="es-ES" sz="2200" smtClean="0">
                <a:hlinkClick r:id="rId2" action="ppaction://hlinkfile"/>
              </a:rPr>
              <a:t>RLS-ATRLAB2008-0198</a:t>
            </a:r>
            <a:r>
              <a:rPr lang="es-ES" sz="2200" smtClean="0"/>
              <a:t> con fecha 13 de octubre del 2008 a la compañía MADERA DE BALSA S.A.</a:t>
            </a:r>
            <a:endParaRPr lang="en-US" sz="2200" smtClean="0"/>
          </a:p>
        </p:txBody>
      </p:sp>
      <p:sp>
        <p:nvSpPr>
          <p:cNvPr id="30723" name="1 Título"/>
          <p:cNvSpPr>
            <a:spLocks noGrp="1"/>
          </p:cNvSpPr>
          <p:nvPr>
            <p:ph type="title"/>
          </p:nvPr>
        </p:nvSpPr>
        <p:spPr>
          <a:xfrm>
            <a:off x="428625" y="500063"/>
            <a:ext cx="8229600" cy="1143000"/>
          </a:xfrm>
        </p:spPr>
        <p:txBody>
          <a:bodyPr/>
          <a:lstStyle/>
          <a:p>
            <a:r>
              <a:rPr lang="es-EC" sz="4000" i="1" smtClean="0"/>
              <a:t>Oficio de lectura Acta Borrador</a:t>
            </a:r>
            <a:endParaRPr lang="en-US" sz="4000" i="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contenido"/>
          <p:cNvSpPr>
            <a:spLocks noGrp="1"/>
          </p:cNvSpPr>
          <p:nvPr>
            <p:ph idx="1"/>
          </p:nvPr>
        </p:nvSpPr>
        <p:spPr>
          <a:xfrm>
            <a:off x="214313" y="1857375"/>
            <a:ext cx="8686800" cy="4389438"/>
          </a:xfrm>
        </p:spPr>
        <p:txBody>
          <a:bodyPr/>
          <a:lstStyle/>
          <a:p>
            <a:pPr algn="just">
              <a:buFont typeface="Wingdings 2" pitchFamily="18" charset="2"/>
              <a:buNone/>
            </a:pPr>
            <a:r>
              <a:rPr lang="es-ES" sz="2200" smtClean="0"/>
              <a:t>	Después de la lectura de la ACTA DE BORRADOR se debe emitir un Oficio por la ACTA DE LECTURA Y REVISIÓN DEL ACTA BORRADOR a fin de que quede expreso los fundamentos expuestos por la Administración y los del Sujeto Pasivo, firmaran 2 ejemplares con todas las firmas de los que estén presente al momento de la lectura, siendo estos los funcionarios y los representantes de la empresa, dando conformidad con lo establecido en el Art. 244 del Reglamento para la Aplicación de la Ley Orgánica del Régimen Tributario Interno, a continuación se indica el </a:t>
            </a:r>
            <a:r>
              <a:rPr lang="es-ES" sz="2200" smtClean="0">
                <a:hlinkClick r:id="rId2" action="ppaction://hlinkfile"/>
              </a:rPr>
              <a:t>ACTA DE LECTURA Y REVISIÓN DEL ACTA DE BORRADOR </a:t>
            </a:r>
            <a:r>
              <a:rPr lang="es-ES" sz="2200" smtClean="0"/>
              <a:t>de la compañía MADERA DE BALSA S.A. </a:t>
            </a:r>
            <a:endParaRPr lang="en-US" sz="2200" smtClean="0"/>
          </a:p>
        </p:txBody>
      </p:sp>
      <p:sp>
        <p:nvSpPr>
          <p:cNvPr id="31747" name="1 Título"/>
          <p:cNvSpPr>
            <a:spLocks noGrp="1"/>
          </p:cNvSpPr>
          <p:nvPr>
            <p:ph type="title"/>
          </p:nvPr>
        </p:nvSpPr>
        <p:spPr>
          <a:xfrm>
            <a:off x="428625" y="500063"/>
            <a:ext cx="8229600" cy="1143000"/>
          </a:xfrm>
        </p:spPr>
        <p:txBody>
          <a:bodyPr/>
          <a:lstStyle/>
          <a:p>
            <a:r>
              <a:rPr lang="es-EC" sz="4000" i="1" smtClean="0"/>
              <a:t>Acta de lectura Acta Borrador</a:t>
            </a:r>
            <a:endParaRPr lang="en-US" sz="4000" i="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contenido"/>
          <p:cNvSpPr>
            <a:spLocks noGrp="1"/>
          </p:cNvSpPr>
          <p:nvPr>
            <p:ph idx="1"/>
          </p:nvPr>
        </p:nvSpPr>
        <p:spPr>
          <a:xfrm>
            <a:off x="428625" y="1857375"/>
            <a:ext cx="8286750" cy="4389438"/>
          </a:xfrm>
        </p:spPr>
        <p:txBody>
          <a:bodyPr/>
          <a:lstStyle/>
          <a:p>
            <a:pPr algn="just"/>
            <a:r>
              <a:rPr lang="es-ES" sz="2200" smtClean="0"/>
              <a:t>Transcurridos los 20 días hábiles después de la lectura del ACTA DE BORRADOR, se modificarán las glosas que se vean afectadas por la información ingresada por el sujeto pasivo y el funcionario encargado de la auditoría emitirá la ACTA DE DETERMINACIÓN. </a:t>
            </a:r>
            <a:endParaRPr lang="en-US" sz="2200" smtClean="0"/>
          </a:p>
          <a:p>
            <a:pPr algn="just"/>
            <a:endParaRPr lang="en-US" sz="2200" smtClean="0"/>
          </a:p>
          <a:p>
            <a:pPr algn="just"/>
            <a:r>
              <a:rPr lang="es-ES" sz="2200" smtClean="0"/>
              <a:t>El ACTA DE DETERMINACIÓN contendrá los mismos requisitos que el ACTA DE BORRADOR como se establece en el Art. 244 del Reglamento para la Aplicación de la Ley Orgánica del Régimen Tributario Interno.</a:t>
            </a:r>
          </a:p>
        </p:txBody>
      </p:sp>
      <p:sp>
        <p:nvSpPr>
          <p:cNvPr id="32771" name="1 Título"/>
          <p:cNvSpPr>
            <a:spLocks noGrp="1"/>
          </p:cNvSpPr>
          <p:nvPr>
            <p:ph type="title"/>
          </p:nvPr>
        </p:nvSpPr>
        <p:spPr>
          <a:xfrm>
            <a:off x="428625" y="571500"/>
            <a:ext cx="8229600" cy="1143000"/>
          </a:xfrm>
        </p:spPr>
        <p:txBody>
          <a:bodyPr/>
          <a:lstStyle/>
          <a:p>
            <a:r>
              <a:rPr lang="es-EC" sz="4000" i="1" smtClean="0"/>
              <a:t>Acta de Determinación </a:t>
            </a:r>
            <a:endParaRPr lang="en-US" sz="4000" i="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285750" y="2214563"/>
            <a:ext cx="8501063" cy="3071812"/>
          </a:xfrm>
        </p:spPr>
        <p:txBody>
          <a:bodyPr/>
          <a:lstStyle/>
          <a:p>
            <a:pPr algn="just"/>
            <a:r>
              <a:rPr lang="es-ES" sz="2200" smtClean="0"/>
              <a:t>En el caso que estamos considerando la empresa MADERA DE BALSA S.A. no ingresó ningún trámite que justificará las glosas indicada en el ACTA DE BORRADOR por lo tanto se ratificaron las glosas en la ACTA DE DETERMINACIÓN, dando lugar a la siguiente obligación tributaria con respecto al Impuesto a la Renta del año 2007:</a:t>
            </a:r>
            <a:endParaRPr lang="en-US" sz="2200" smtClean="0"/>
          </a:p>
          <a:p>
            <a:pPr algn="just"/>
            <a:endParaRPr lang="en-US" sz="2200" smtClean="0"/>
          </a:p>
          <a:p>
            <a:pPr algn="just"/>
            <a:endParaRPr lang="en-US" sz="2200" smtClean="0"/>
          </a:p>
        </p:txBody>
      </p:sp>
      <p:sp>
        <p:nvSpPr>
          <p:cNvPr id="33795" name="1 Título"/>
          <p:cNvSpPr>
            <a:spLocks noGrp="1"/>
          </p:cNvSpPr>
          <p:nvPr>
            <p:ph type="title"/>
          </p:nvPr>
        </p:nvSpPr>
        <p:spPr>
          <a:xfrm>
            <a:off x="428625" y="571500"/>
            <a:ext cx="8229600" cy="1143000"/>
          </a:xfrm>
        </p:spPr>
        <p:txBody>
          <a:bodyPr/>
          <a:lstStyle/>
          <a:p>
            <a:r>
              <a:rPr lang="es-EC" sz="4000" i="1" smtClean="0"/>
              <a:t>Acta de Determinación </a:t>
            </a:r>
            <a:endParaRPr lang="en-US" sz="4000" i="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graphicFrame>
        <p:nvGraphicFramePr>
          <p:cNvPr id="1026" name="Object 1"/>
          <p:cNvGraphicFramePr>
            <a:graphicFrameLocks noChangeAspect="1"/>
          </p:cNvGraphicFramePr>
          <p:nvPr/>
        </p:nvGraphicFramePr>
        <p:xfrm>
          <a:off x="571500" y="850900"/>
          <a:ext cx="8143875" cy="5691188"/>
        </p:xfrm>
        <a:graphic>
          <a:graphicData uri="http://schemas.openxmlformats.org/presentationml/2006/ole">
            <p:oleObj spid="_x0000_s1026" name="Worksheet" r:id="rId3" imgW="5648249" imgH="4581449" progId="Excel.Shee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68313" y="836613"/>
            <a:ext cx="8229600" cy="795337"/>
          </a:xfrm>
        </p:spPr>
        <p:txBody>
          <a:bodyPr/>
          <a:lstStyle/>
          <a:p>
            <a:pPr algn="ctr" eaLnBrk="1" hangingPunct="1"/>
            <a:r>
              <a:rPr lang="es-MX" sz="4200" i="1" smtClean="0"/>
              <a:t>Sistemas de determinación</a:t>
            </a:r>
            <a:endParaRPr lang="es-ES" sz="4200" i="1" smtClean="0"/>
          </a:p>
        </p:txBody>
      </p:sp>
      <p:sp>
        <p:nvSpPr>
          <p:cNvPr id="8195" name="Rectangle 3"/>
          <p:cNvSpPr>
            <a:spLocks noGrp="1"/>
          </p:cNvSpPr>
          <p:nvPr>
            <p:ph type="body" idx="1"/>
          </p:nvPr>
        </p:nvSpPr>
        <p:spPr/>
        <p:txBody>
          <a:bodyPr/>
          <a:lstStyle/>
          <a:p>
            <a:pPr marL="495300" indent="-495300" algn="just" eaLnBrk="1" hangingPunct="1">
              <a:buFont typeface="Wingdings 2" pitchFamily="18" charset="2"/>
              <a:buNone/>
            </a:pPr>
            <a:r>
              <a:rPr lang="es-MX" sz="2400" smtClean="0"/>
              <a:t>	La determinación de la obligación tributaria se efectuará por cualquiera de los siguientes sistemas:</a:t>
            </a:r>
          </a:p>
          <a:p>
            <a:pPr marL="495300" indent="-495300" eaLnBrk="1" hangingPunct="1">
              <a:buFont typeface="Wingdings 2" pitchFamily="18" charset="2"/>
              <a:buNone/>
            </a:pPr>
            <a:endParaRPr lang="es-MX" sz="2400" smtClean="0"/>
          </a:p>
          <a:p>
            <a:pPr marL="850900" lvl="1" indent="-457200" eaLnBrk="1" hangingPunct="1">
              <a:buFont typeface="Wingdings 2" pitchFamily="18" charset="2"/>
              <a:buAutoNum type="arabicPeriod"/>
            </a:pPr>
            <a:r>
              <a:rPr lang="es-MX" sz="2200" smtClean="0"/>
              <a:t>Por declaración del sujeto pasivo;</a:t>
            </a:r>
          </a:p>
          <a:p>
            <a:pPr marL="850900" lvl="1" indent="-457200" eaLnBrk="1" hangingPunct="1">
              <a:buFont typeface="Wingdings 2" pitchFamily="18" charset="2"/>
              <a:buAutoNum type="arabicPeriod"/>
            </a:pPr>
            <a:r>
              <a:rPr lang="es-MX" sz="2200" smtClean="0"/>
              <a:t>Por actuación de la administración; o,</a:t>
            </a:r>
          </a:p>
          <a:p>
            <a:pPr marL="850900" lvl="1" indent="-457200" eaLnBrk="1" hangingPunct="1">
              <a:buFont typeface="Wingdings 2" pitchFamily="18" charset="2"/>
              <a:buAutoNum type="arabicPeriod"/>
            </a:pPr>
            <a:r>
              <a:rPr lang="es-MX" sz="2200" smtClean="0"/>
              <a:t>De modo mixto.</a:t>
            </a:r>
            <a:endParaRPr lang="es-ES" sz="2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457200" y="704850"/>
            <a:ext cx="8229600" cy="1223963"/>
          </a:xfrm>
        </p:spPr>
        <p:txBody>
          <a:bodyPr/>
          <a:lstStyle/>
          <a:p>
            <a:r>
              <a:rPr lang="es-EC" sz="4000" i="1" smtClean="0"/>
              <a:t>Cálculo de participación a trabajadores</a:t>
            </a:r>
            <a:endParaRPr lang="en-US" sz="4000" i="1" smtClean="0"/>
          </a:p>
        </p:txBody>
      </p:sp>
      <p:graphicFrame>
        <p:nvGraphicFramePr>
          <p:cNvPr id="4" name="3 Tabla"/>
          <p:cNvGraphicFramePr>
            <a:graphicFrameLocks noGrp="1"/>
          </p:cNvGraphicFramePr>
          <p:nvPr/>
        </p:nvGraphicFramePr>
        <p:xfrm>
          <a:off x="785813" y="1928813"/>
          <a:ext cx="7858180" cy="1962912"/>
        </p:xfrm>
        <a:graphic>
          <a:graphicData uri="http://schemas.openxmlformats.org/drawingml/2006/table">
            <a:tbl>
              <a:tblPr/>
              <a:tblGrid>
                <a:gridCol w="6574177"/>
                <a:gridCol w="1284003"/>
              </a:tblGrid>
              <a:tr h="142876">
                <a:tc>
                  <a:txBody>
                    <a:bodyPr/>
                    <a:lstStyle/>
                    <a:p>
                      <a:pPr algn="ctr">
                        <a:lnSpc>
                          <a:spcPct val="115000"/>
                        </a:lnSpc>
                        <a:spcAft>
                          <a:spcPts val="0"/>
                        </a:spcAft>
                      </a:pPr>
                      <a:r>
                        <a:rPr lang="es-ES" sz="1400" b="1" dirty="0">
                          <a:latin typeface="+mj-lt"/>
                          <a:ea typeface="Calibri"/>
                          <a:cs typeface="Times New Roman"/>
                        </a:rPr>
                        <a:t>Concepto</a:t>
                      </a:r>
                      <a:endParaRPr lang="en-US" sz="1400" dirty="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3B3B3"/>
                    </a:solidFill>
                  </a:tcPr>
                </a:tc>
                <a:tc>
                  <a:txBody>
                    <a:bodyPr/>
                    <a:lstStyle/>
                    <a:p>
                      <a:pPr algn="ctr">
                        <a:lnSpc>
                          <a:spcPct val="115000"/>
                        </a:lnSpc>
                        <a:spcAft>
                          <a:spcPts val="0"/>
                        </a:spcAft>
                      </a:pPr>
                      <a:r>
                        <a:rPr lang="es-ES" sz="1400" b="1">
                          <a:latin typeface="+mj-lt"/>
                          <a:ea typeface="Calibri"/>
                          <a:cs typeface="Times New Roman"/>
                        </a:rPr>
                        <a:t>Monto</a:t>
                      </a:r>
                      <a:endParaRPr lang="en-US" sz="140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3B3B3"/>
                    </a:solidFill>
                  </a:tcPr>
                </a:tc>
              </a:tr>
              <a:tr h="158750">
                <a:tc>
                  <a:txBody>
                    <a:bodyPr/>
                    <a:lstStyle/>
                    <a:p>
                      <a:pPr>
                        <a:lnSpc>
                          <a:spcPct val="115000"/>
                        </a:lnSpc>
                        <a:spcAft>
                          <a:spcPts val="0"/>
                        </a:spcAft>
                      </a:pPr>
                      <a:r>
                        <a:rPr lang="es-ES_tradnl" sz="1400" b="1" dirty="0">
                          <a:solidFill>
                            <a:srgbClr val="000000"/>
                          </a:solidFill>
                          <a:latin typeface="+mj-lt"/>
                          <a:ea typeface="Calibri"/>
                          <a:cs typeface="Times New Roman"/>
                        </a:rPr>
                        <a:t>UTILIDAD DEL EJERCICIO</a:t>
                      </a:r>
                      <a:endParaRPr lang="en-US" sz="1400" dirty="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s-ES_tradnl" sz="1400" b="1">
                          <a:solidFill>
                            <a:srgbClr val="000000"/>
                          </a:solidFill>
                          <a:latin typeface="+mj-lt"/>
                          <a:ea typeface="Calibri"/>
                          <a:cs typeface="Times New Roman"/>
                        </a:rPr>
                        <a:t>-13.702,19</a:t>
                      </a:r>
                      <a:endParaRPr lang="en-US" sz="140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50800">
                <a:tc>
                  <a:txBody>
                    <a:bodyPr/>
                    <a:lstStyle/>
                    <a:p>
                      <a:pPr algn="r">
                        <a:lnSpc>
                          <a:spcPct val="115000"/>
                        </a:lnSpc>
                        <a:spcAft>
                          <a:spcPts val="0"/>
                        </a:spcAft>
                      </a:pPr>
                      <a:r>
                        <a:rPr lang="es-ES_tradnl" sz="1400" dirty="0">
                          <a:solidFill>
                            <a:srgbClr val="000000"/>
                          </a:solidFill>
                          <a:latin typeface="+mj-lt"/>
                          <a:ea typeface="Calibri"/>
                          <a:cs typeface="Times New Roman"/>
                        </a:rPr>
                        <a:t> </a:t>
                      </a:r>
                      <a:endParaRPr lang="en-US" sz="1400" dirty="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_tradnl" sz="1400">
                          <a:solidFill>
                            <a:srgbClr val="000000"/>
                          </a:solidFill>
                          <a:latin typeface="+mj-lt"/>
                          <a:ea typeface="Calibri"/>
                          <a:cs typeface="Times New Roman"/>
                        </a:rPr>
                        <a:t> </a:t>
                      </a:r>
                      <a:endParaRPr lang="en-US" sz="140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58750">
                <a:tc>
                  <a:txBody>
                    <a:bodyPr/>
                    <a:lstStyle/>
                    <a:p>
                      <a:pPr>
                        <a:lnSpc>
                          <a:spcPct val="115000"/>
                        </a:lnSpc>
                        <a:spcAft>
                          <a:spcPts val="0"/>
                        </a:spcAft>
                      </a:pPr>
                      <a:r>
                        <a:rPr lang="es-ES_tradnl" sz="1400" b="1">
                          <a:solidFill>
                            <a:srgbClr val="000000"/>
                          </a:solidFill>
                          <a:latin typeface="+mj-lt"/>
                          <a:ea typeface="Calibri"/>
                          <a:cs typeface="Times New Roman"/>
                        </a:rPr>
                        <a:t>GASTOS NO DEDUCIBLES EN EL PAIS(Según Cía):</a:t>
                      </a:r>
                      <a:endParaRPr lang="en-US" sz="140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_tradnl" sz="1400" dirty="0">
                          <a:solidFill>
                            <a:srgbClr val="000000"/>
                          </a:solidFill>
                          <a:latin typeface="+mj-lt"/>
                          <a:ea typeface="Calibri"/>
                          <a:cs typeface="Times New Roman"/>
                        </a:rPr>
                        <a:t> </a:t>
                      </a:r>
                      <a:endParaRPr lang="en-US" sz="1400" dirty="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58750">
                <a:tc>
                  <a:txBody>
                    <a:bodyPr/>
                    <a:lstStyle/>
                    <a:p>
                      <a:pPr>
                        <a:lnSpc>
                          <a:spcPct val="115000"/>
                        </a:lnSpc>
                        <a:spcAft>
                          <a:spcPts val="0"/>
                        </a:spcAft>
                      </a:pPr>
                      <a:r>
                        <a:rPr lang="es-ES_tradnl" sz="1400">
                          <a:solidFill>
                            <a:srgbClr val="000000"/>
                          </a:solidFill>
                          <a:latin typeface="+mj-lt"/>
                          <a:ea typeface="Calibri"/>
                          <a:cs typeface="Times New Roman"/>
                        </a:rPr>
                        <a:t>Depreciación de Activos Fijos (Casillero 726)</a:t>
                      </a:r>
                      <a:endParaRPr lang="en-US" sz="140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_tradnl" sz="1400" dirty="0">
                          <a:solidFill>
                            <a:srgbClr val="000000"/>
                          </a:solidFill>
                          <a:latin typeface="+mj-lt"/>
                          <a:ea typeface="Calibri"/>
                          <a:cs typeface="Times New Roman"/>
                        </a:rPr>
                        <a:t>17.001,46</a:t>
                      </a:r>
                      <a:endParaRPr lang="en-US" sz="1400" dirty="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92075">
                <a:tc>
                  <a:txBody>
                    <a:bodyPr/>
                    <a:lstStyle/>
                    <a:p>
                      <a:pPr>
                        <a:lnSpc>
                          <a:spcPct val="115000"/>
                        </a:lnSpc>
                        <a:spcAft>
                          <a:spcPts val="0"/>
                        </a:spcAft>
                      </a:pPr>
                      <a:r>
                        <a:rPr lang="es-ES_tradnl" sz="1400">
                          <a:solidFill>
                            <a:srgbClr val="000000"/>
                          </a:solidFill>
                          <a:latin typeface="+mj-lt"/>
                          <a:ea typeface="Calibri"/>
                          <a:cs typeface="Times New Roman"/>
                        </a:rPr>
                        <a:t> </a:t>
                      </a:r>
                      <a:endParaRPr lang="en-US" sz="140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_tradnl" sz="1400" dirty="0">
                          <a:solidFill>
                            <a:srgbClr val="000000"/>
                          </a:solidFill>
                          <a:latin typeface="+mj-lt"/>
                          <a:ea typeface="Calibri"/>
                          <a:cs typeface="Times New Roman"/>
                        </a:rPr>
                        <a:t>  </a:t>
                      </a:r>
                      <a:endParaRPr lang="en-US" sz="1400" dirty="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58750">
                <a:tc>
                  <a:txBody>
                    <a:bodyPr/>
                    <a:lstStyle/>
                    <a:p>
                      <a:pPr>
                        <a:lnSpc>
                          <a:spcPct val="115000"/>
                        </a:lnSpc>
                        <a:spcAft>
                          <a:spcPts val="0"/>
                        </a:spcAft>
                      </a:pPr>
                      <a:r>
                        <a:rPr lang="es-ES_tradnl" sz="1400" b="1">
                          <a:solidFill>
                            <a:srgbClr val="000000"/>
                          </a:solidFill>
                          <a:latin typeface="+mj-lt"/>
                          <a:ea typeface="Calibri"/>
                          <a:cs typeface="Times New Roman"/>
                        </a:rPr>
                        <a:t>BASE PARA EL CÁLCULO DE LA PARTICIPACIÓNA T RABAJADORES</a:t>
                      </a:r>
                      <a:endParaRPr lang="en-US" sz="140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s-ES_tradnl" sz="1400" b="1" dirty="0">
                          <a:solidFill>
                            <a:srgbClr val="000000"/>
                          </a:solidFill>
                          <a:latin typeface="+mj-lt"/>
                          <a:ea typeface="Calibri"/>
                          <a:cs typeface="Times New Roman"/>
                        </a:rPr>
                        <a:t>3.299,27</a:t>
                      </a:r>
                      <a:endParaRPr lang="en-US" sz="1400" dirty="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58750">
                <a:tc>
                  <a:txBody>
                    <a:bodyPr/>
                    <a:lstStyle/>
                    <a:p>
                      <a:pPr>
                        <a:lnSpc>
                          <a:spcPct val="115000"/>
                        </a:lnSpc>
                        <a:spcAft>
                          <a:spcPts val="0"/>
                        </a:spcAft>
                      </a:pPr>
                      <a:r>
                        <a:rPr lang="es-ES_tradnl" sz="1400" b="1" dirty="0">
                          <a:solidFill>
                            <a:srgbClr val="000000"/>
                          </a:solidFill>
                          <a:latin typeface="+mj-lt"/>
                          <a:ea typeface="Calibri"/>
                          <a:cs typeface="Times New Roman"/>
                        </a:rPr>
                        <a:t>15% PARTICIPACIÓN A TRABAJADORES</a:t>
                      </a:r>
                      <a:endParaRPr lang="en-US" sz="1400" dirty="0">
                        <a:latin typeface="+mj-lt"/>
                        <a:ea typeface="Calibri"/>
                        <a:cs typeface="Times New Roman"/>
                      </a:endParaRPr>
                    </a:p>
                  </a:txBody>
                  <a:tcPr marL="19050" marR="1905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b="1" dirty="0">
                          <a:solidFill>
                            <a:srgbClr val="000000"/>
                          </a:solidFill>
                          <a:latin typeface="+mj-lt"/>
                          <a:ea typeface="Calibri"/>
                          <a:cs typeface="Times New Roman"/>
                        </a:rPr>
                        <a:t>US$    494.89</a:t>
                      </a:r>
                      <a:endParaRPr lang="en-US" sz="1400" dirty="0">
                        <a:latin typeface="+mj-lt"/>
                        <a:ea typeface="Calibri"/>
                        <a:cs typeface="Times New Roman"/>
                      </a:endParaRPr>
                    </a:p>
                  </a:txBody>
                  <a:tcPr marL="19050" marR="190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58369" name="Rectangle 1"/>
          <p:cNvSpPr>
            <a:spLocks noChangeArrowheads="1"/>
          </p:cNvSpPr>
          <p:nvPr/>
        </p:nvSpPr>
        <p:spPr bwMode="auto">
          <a:xfrm>
            <a:off x="857250" y="4214813"/>
            <a:ext cx="7643813" cy="2032000"/>
          </a:xfrm>
          <a:prstGeom prst="rect">
            <a:avLst/>
          </a:prstGeom>
          <a:noFill/>
          <a:ln w="9525">
            <a:noFill/>
            <a:miter lim="800000"/>
            <a:headEnd/>
            <a:tailEnd/>
          </a:ln>
          <a:effectLst/>
        </p:spPr>
        <p:txBody>
          <a:bodyPr anchor="ctr">
            <a:spAutoFit/>
          </a:bodyPr>
          <a:lstStyle/>
          <a:p>
            <a:pPr algn="just" eaLnBrk="0" hangingPunct="0">
              <a:defRPr/>
            </a:pPr>
            <a:r>
              <a:rPr lang="es-ES" b="1" dirty="0">
                <a:latin typeface="+mn-lt"/>
                <a:ea typeface="Calibri" pitchFamily="34" charset="0"/>
                <a:cs typeface="Arial" pitchFamily="34" charset="0"/>
              </a:rPr>
              <a:t>CÁLCULO DE PARTICIPACIÓN A TRABAJADORES</a:t>
            </a:r>
            <a:endParaRPr lang="en-US" dirty="0">
              <a:latin typeface="+mn-lt"/>
              <a:cs typeface="Arial" pitchFamily="34" charset="0"/>
            </a:endParaRPr>
          </a:p>
          <a:p>
            <a:pPr algn="just" eaLnBrk="0" hangingPunct="0">
              <a:defRPr/>
            </a:pPr>
            <a:r>
              <a:rPr lang="es-ES" dirty="0">
                <a:latin typeface="+mn-lt"/>
                <a:ea typeface="Times New Roman" pitchFamily="18" charset="0"/>
                <a:cs typeface="Arial" pitchFamily="34" charset="0"/>
              </a:rPr>
              <a:t>Nota: </a:t>
            </a:r>
            <a:r>
              <a:rPr lang="es-MX" dirty="0">
                <a:latin typeface="+mn-lt"/>
                <a:ea typeface="Times New Roman" pitchFamily="18" charset="0"/>
                <a:cs typeface="Arial" pitchFamily="34" charset="0"/>
              </a:rPr>
              <a:t>A la utilidad del ejercicio se le sumo únicamente el Gasto por Depreciación de Activos Fijos, por ser éste un gasto contable. No se tomo en cuenta para el cálculo de la participación de trabajadores, los gastos considerados por la Administración Tributaria como no deducibles dentro de la presente Acta, por cuanto dichos gastos representaron egreso de efectivo y afectaron a la cuenta caja o bancos, según sea el caso.</a:t>
            </a:r>
            <a:endParaRPr lang="es-MX" dirty="0">
              <a:latin typeface="+mn-lt"/>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2357438" y="2643188"/>
            <a:ext cx="4429125" cy="1143000"/>
          </a:xfrm>
        </p:spPr>
        <p:txBody>
          <a:bodyPr/>
          <a:lstStyle/>
          <a:p>
            <a:r>
              <a:rPr lang="es-EC" sz="6200" smtClean="0"/>
              <a:t>GRACIAS…</a:t>
            </a:r>
            <a:endParaRPr lang="en-US" sz="6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68313" y="692150"/>
            <a:ext cx="8229600" cy="866775"/>
          </a:xfrm>
        </p:spPr>
        <p:txBody>
          <a:bodyPr/>
          <a:lstStyle/>
          <a:p>
            <a:pPr algn="ctr" eaLnBrk="1" hangingPunct="1"/>
            <a:r>
              <a:rPr lang="es-MX" sz="4200" i="1" smtClean="0"/>
              <a:t>Caducidad</a:t>
            </a:r>
            <a:r>
              <a:rPr lang="es-MX" smtClean="0"/>
              <a:t> </a:t>
            </a:r>
            <a:endParaRPr lang="es-ES" smtClean="0"/>
          </a:p>
        </p:txBody>
      </p:sp>
      <p:sp>
        <p:nvSpPr>
          <p:cNvPr id="9219" name="Rectangle 3"/>
          <p:cNvSpPr>
            <a:spLocks noGrp="1"/>
          </p:cNvSpPr>
          <p:nvPr>
            <p:ph type="body" idx="1"/>
          </p:nvPr>
        </p:nvSpPr>
        <p:spPr/>
        <p:txBody>
          <a:bodyPr/>
          <a:lstStyle/>
          <a:p>
            <a:pPr marL="419100" indent="-419100" algn="just" eaLnBrk="1" hangingPunct="1">
              <a:buFont typeface="Wingdings 2" pitchFamily="18" charset="2"/>
              <a:buNone/>
            </a:pPr>
            <a:r>
              <a:rPr lang="es-ES" sz="2200" smtClean="0"/>
              <a:t>	Caduca la facultad de la administración para determinar la obligación tributaria, sin que se requiera pronunciamiento previo:</a:t>
            </a:r>
          </a:p>
          <a:p>
            <a:pPr marL="774700" lvl="1" indent="-381000" algn="just" eaLnBrk="1" hangingPunct="1">
              <a:buFont typeface="Wingdings 2" pitchFamily="18" charset="2"/>
              <a:buAutoNum type="arabicPeriod"/>
            </a:pPr>
            <a:r>
              <a:rPr lang="es-ES" sz="2000" smtClean="0"/>
              <a:t>En tres años, contados desde la fecha de la declaración, en los tributos que la ley exija determinación por el sujeto pasivo, en el caso del artículo 89, según el Código Tributario;</a:t>
            </a:r>
          </a:p>
          <a:p>
            <a:pPr marL="774700" lvl="1" indent="-381000" algn="just" eaLnBrk="1" hangingPunct="1">
              <a:buFont typeface="Wingdings 2" pitchFamily="18" charset="2"/>
              <a:buAutoNum type="arabicPeriod"/>
            </a:pPr>
            <a:r>
              <a:rPr lang="es-ES" sz="2000" smtClean="0"/>
              <a:t>En seis años, contados desde la fecha en que venció el plazo para presentar la declaración, respecto de los mismos tributos, cuando no se hubieren declarado en todo o en parte; y,</a:t>
            </a:r>
          </a:p>
          <a:p>
            <a:pPr marL="774700" lvl="1" indent="-381000" algn="just" eaLnBrk="1" hangingPunct="1">
              <a:buFont typeface="Wingdings 2" pitchFamily="18" charset="2"/>
              <a:buAutoNum type="arabicPeriod"/>
            </a:pPr>
            <a:r>
              <a:rPr lang="es-ES" sz="2000" smtClean="0"/>
              <a:t>En un año, cuando se trate de verificar un acto de determinación practicado por el sujeto activo o en forma mixta, contado desde la fecha de la notificación de tales actos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68313" y="692150"/>
            <a:ext cx="8229600" cy="866775"/>
          </a:xfrm>
        </p:spPr>
        <p:txBody>
          <a:bodyPr/>
          <a:lstStyle/>
          <a:p>
            <a:pPr algn="ctr" eaLnBrk="1" hangingPunct="1"/>
            <a:r>
              <a:rPr lang="es-MX" sz="4200" i="1" smtClean="0"/>
              <a:t>Interrupción de la Caducidad</a:t>
            </a:r>
            <a:endParaRPr lang="es-ES" sz="4200" i="1" smtClean="0"/>
          </a:p>
        </p:txBody>
      </p:sp>
      <p:sp>
        <p:nvSpPr>
          <p:cNvPr id="10243" name="Rectangle 3"/>
          <p:cNvSpPr>
            <a:spLocks noGrp="1"/>
          </p:cNvSpPr>
          <p:nvPr>
            <p:ph type="body" idx="1"/>
          </p:nvPr>
        </p:nvSpPr>
        <p:spPr>
          <a:xfrm>
            <a:off x="323850" y="2349500"/>
            <a:ext cx="8229600" cy="3149600"/>
          </a:xfrm>
        </p:spPr>
        <p:txBody>
          <a:bodyPr/>
          <a:lstStyle/>
          <a:p>
            <a:pPr algn="just" eaLnBrk="1" hangingPunct="1">
              <a:buFont typeface="Wingdings 2" pitchFamily="18" charset="2"/>
              <a:buNone/>
            </a:pPr>
            <a:r>
              <a:rPr lang="es-ES" sz="2200" smtClean="0"/>
              <a:t>	Se entenderá que la orden de determinación no produce efecto legal alguno cuando los actos de fiscalización no se iniciaren dentro de 20 días hábiles, contados desde la fecha de notificación con la orden de determinación o si, iniciados, se suspendieren por más de 15 días consecutivos. Sin embargo, el sujeto activo podrá expedir una nueva orden de determinación, siempre que aún se encuentre pendiente el respectivo plazo de caducidad, según el artículo precedente.</a:t>
            </a:r>
            <a:r>
              <a:rPr lang="es-E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Título"/>
          <p:cNvSpPr>
            <a:spLocks noGrp="1"/>
          </p:cNvSpPr>
          <p:nvPr>
            <p:ph type="title"/>
          </p:nvPr>
        </p:nvSpPr>
        <p:spPr>
          <a:xfrm>
            <a:off x="323850" y="765175"/>
            <a:ext cx="8229600" cy="1143000"/>
          </a:xfrm>
        </p:spPr>
        <p:txBody>
          <a:bodyPr/>
          <a:lstStyle/>
          <a:p>
            <a:pPr algn="ctr" eaLnBrk="1" hangingPunct="1"/>
            <a:r>
              <a:rPr lang="es-ES" sz="4200" i="1" smtClean="0"/>
              <a:t>Fases del proceso y control de la Determinación Tributaria</a:t>
            </a:r>
          </a:p>
        </p:txBody>
      </p:sp>
      <p:sp>
        <p:nvSpPr>
          <p:cNvPr id="10243" name="1 Marcador de contenido"/>
          <p:cNvSpPr>
            <a:spLocks noGrp="1"/>
          </p:cNvSpPr>
          <p:nvPr>
            <p:ph idx="1"/>
          </p:nvPr>
        </p:nvSpPr>
        <p:spPr/>
        <p:txBody>
          <a:bodyPr/>
          <a:lstStyle/>
          <a:p>
            <a:pPr algn="just" eaLnBrk="1" hangingPunct="1">
              <a:buFont typeface="Wingdings 2" pitchFamily="18" charset="2"/>
              <a:buNone/>
              <a:defRPr/>
            </a:pPr>
            <a:r>
              <a:rPr lang="es-MX" dirty="0" smtClean="0"/>
              <a:t>	La Determinación Tributaria comprende las siguientes fases:</a:t>
            </a:r>
          </a:p>
          <a:p>
            <a:pPr marL="742950" lvl="1" indent="-285750" eaLnBrk="1" hangingPunct="1">
              <a:buFont typeface="Wingdings" pitchFamily="2" charset="2"/>
              <a:buChar char="Ø"/>
              <a:defRPr/>
            </a:pPr>
            <a:r>
              <a:rPr lang="es-MX" dirty="0" smtClean="0"/>
              <a:t>Orden de determinación.</a:t>
            </a:r>
          </a:p>
          <a:p>
            <a:pPr marL="1017587" lvl="2" indent="-285750" eaLnBrk="1" hangingPunct="1">
              <a:buClr>
                <a:schemeClr val="accent3">
                  <a:lumMod val="75000"/>
                </a:schemeClr>
              </a:buClr>
              <a:buFont typeface="Wingdings" pitchFamily="2" charset="2"/>
              <a:buChar char="Ø"/>
              <a:defRPr/>
            </a:pPr>
            <a:r>
              <a:rPr lang="es-MX" sz="2400" dirty="0" smtClean="0"/>
              <a:t>Inspección Contable.</a:t>
            </a:r>
          </a:p>
          <a:p>
            <a:pPr marL="1017587" lvl="2" indent="-285750" eaLnBrk="1" hangingPunct="1">
              <a:buClr>
                <a:schemeClr val="accent3">
                  <a:lumMod val="75000"/>
                </a:schemeClr>
              </a:buClr>
              <a:buFont typeface="Wingdings" pitchFamily="2" charset="2"/>
              <a:buChar char="Ø"/>
              <a:defRPr/>
            </a:pPr>
            <a:r>
              <a:rPr lang="es-MX" sz="2400" dirty="0" smtClean="0"/>
              <a:t>Acta de Conclusión de Inspección.</a:t>
            </a:r>
          </a:p>
          <a:p>
            <a:pPr marL="1017587" lvl="2" indent="-285750" eaLnBrk="1" hangingPunct="1">
              <a:buClr>
                <a:schemeClr val="accent3">
                  <a:lumMod val="75000"/>
                </a:schemeClr>
              </a:buClr>
              <a:buFont typeface="Wingdings" pitchFamily="2" charset="2"/>
              <a:buChar char="Ø"/>
              <a:defRPr/>
            </a:pPr>
            <a:r>
              <a:rPr lang="es-MX" sz="2400" dirty="0" smtClean="0"/>
              <a:t>Requerimiento de Información.</a:t>
            </a:r>
          </a:p>
          <a:p>
            <a:pPr marL="742950" lvl="1" indent="-285750" eaLnBrk="1" hangingPunct="1">
              <a:buFont typeface="Wingdings" pitchFamily="2" charset="2"/>
              <a:buChar char="Ø"/>
              <a:defRPr/>
            </a:pPr>
            <a:r>
              <a:rPr lang="es-MX" dirty="0" smtClean="0"/>
              <a:t>Acta de Borrador.</a:t>
            </a:r>
          </a:p>
          <a:p>
            <a:pPr marL="742950" lvl="1" indent="-285750" eaLnBrk="1" hangingPunct="1">
              <a:buFont typeface="Wingdings" pitchFamily="2" charset="2"/>
              <a:buChar char="Ø"/>
              <a:defRPr/>
            </a:pPr>
            <a:r>
              <a:rPr lang="es-MX" dirty="0" smtClean="0"/>
              <a:t>Oficio para la lectura del Acta de Borrador.</a:t>
            </a:r>
          </a:p>
          <a:p>
            <a:pPr marL="742950" lvl="1" indent="-285750" eaLnBrk="1" hangingPunct="1">
              <a:buFont typeface="Wingdings" pitchFamily="2" charset="2"/>
              <a:buChar char="Ø"/>
              <a:defRPr/>
            </a:pPr>
            <a:r>
              <a:rPr lang="es-MX" dirty="0" smtClean="0"/>
              <a:t>Acta de Lectura  y Revisión del Acta de Borrador.</a:t>
            </a:r>
          </a:p>
          <a:p>
            <a:pPr marL="742950" lvl="1" indent="-285750" eaLnBrk="1" hangingPunct="1">
              <a:buFont typeface="Wingdings" pitchFamily="2" charset="2"/>
              <a:buChar char="Ø"/>
              <a:defRPr/>
            </a:pPr>
            <a:r>
              <a:rPr lang="es-MX" dirty="0" smtClean="0"/>
              <a:t>Acta de Borrador.</a:t>
            </a:r>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MX" dirty="0" smtClean="0"/>
          </a:p>
          <a:p>
            <a:pPr marL="742950" lvl="1" indent="-285750" eaLnBrk="1" hangingPunct="1">
              <a:buFont typeface="Wingdings" pitchFamily="2" charset="2"/>
              <a:buChar char="Ø"/>
              <a:defRPr/>
            </a:pPr>
            <a:endParaRPr lang="es-ES" dirty="0" smtClean="0"/>
          </a:p>
          <a:p>
            <a:pPr eaLnBrk="1" hangingPunct="1">
              <a:defRPr/>
            </a:pPr>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32" dur="5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37" dur="500"/>
                                        <p:tgtEl>
                                          <p:spTgt spid="1024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43">
                                            <p:txEl>
                                              <p:pRg st="8" end="8"/>
                                            </p:txEl>
                                          </p:spTgt>
                                        </p:tgtEl>
                                        <p:attrNameLst>
                                          <p:attrName>style.visibility</p:attrName>
                                        </p:attrNameLst>
                                      </p:cBhvr>
                                      <p:to>
                                        <p:strVal val="visible"/>
                                      </p:to>
                                    </p:set>
                                    <p:animEffect transition="in" filter="blinds(horizontal)">
                                      <p:cBhvr>
                                        <p:cTn id="42"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468313" y="620713"/>
            <a:ext cx="8229600" cy="650875"/>
          </a:xfrm>
        </p:spPr>
        <p:txBody>
          <a:bodyPr/>
          <a:lstStyle/>
          <a:p>
            <a:pPr algn="ctr" eaLnBrk="1" hangingPunct="1"/>
            <a:r>
              <a:rPr lang="es-MX" sz="4000" i="1" smtClean="0"/>
              <a:t>Orden de determinación</a:t>
            </a:r>
            <a:endParaRPr lang="es-ES" sz="4000" i="1" smtClean="0"/>
          </a:p>
        </p:txBody>
      </p:sp>
      <p:sp>
        <p:nvSpPr>
          <p:cNvPr id="12291" name="Rectangle 3"/>
          <p:cNvSpPr>
            <a:spLocks noGrp="1"/>
          </p:cNvSpPr>
          <p:nvPr>
            <p:ph type="body" idx="1"/>
          </p:nvPr>
        </p:nvSpPr>
        <p:spPr>
          <a:xfrm>
            <a:off x="457200" y="1268413"/>
            <a:ext cx="8229600" cy="5056187"/>
          </a:xfrm>
        </p:spPr>
        <p:txBody>
          <a:bodyPr/>
          <a:lstStyle/>
          <a:p>
            <a:pPr eaLnBrk="1" hangingPunct="1">
              <a:lnSpc>
                <a:spcPct val="90000"/>
              </a:lnSpc>
              <a:buFont typeface="Wingdings 2" pitchFamily="18" charset="2"/>
              <a:buNone/>
            </a:pPr>
            <a:r>
              <a:rPr lang="es-ES" sz="2200" smtClean="0"/>
              <a:t>	La orden de determinación contendrá los siguientes requisitos:</a:t>
            </a:r>
          </a:p>
          <a:p>
            <a:pPr lvl="1" eaLnBrk="1" hangingPunct="1">
              <a:lnSpc>
                <a:spcPct val="90000"/>
              </a:lnSpc>
              <a:buFont typeface="Wingdings" pitchFamily="2" charset="2"/>
              <a:buChar char="Ø"/>
            </a:pPr>
            <a:r>
              <a:rPr lang="es-ES" sz="2000" smtClean="0"/>
              <a:t>Identificación de la autoridad que la emite.</a:t>
            </a:r>
          </a:p>
          <a:p>
            <a:pPr lvl="1" eaLnBrk="1" hangingPunct="1">
              <a:lnSpc>
                <a:spcPct val="90000"/>
              </a:lnSpc>
              <a:buFont typeface="Wingdings" pitchFamily="2" charset="2"/>
              <a:buChar char="Ø"/>
            </a:pPr>
            <a:r>
              <a:rPr lang="es-ES" sz="2000" smtClean="0"/>
              <a:t>Número de la orden de determinación.</a:t>
            </a:r>
          </a:p>
          <a:p>
            <a:pPr lvl="1" eaLnBrk="1" hangingPunct="1">
              <a:lnSpc>
                <a:spcPct val="90000"/>
              </a:lnSpc>
              <a:buFont typeface="Wingdings" pitchFamily="2" charset="2"/>
              <a:buChar char="Ø"/>
            </a:pPr>
            <a:r>
              <a:rPr lang="es-ES" sz="2000" smtClean="0"/>
              <a:t>Nombres y apellidos, razón social o denominación del sujeto pasivo, según corresponda.</a:t>
            </a:r>
          </a:p>
          <a:p>
            <a:pPr lvl="1" eaLnBrk="1" hangingPunct="1">
              <a:lnSpc>
                <a:spcPct val="90000"/>
              </a:lnSpc>
              <a:buFont typeface="Wingdings" pitchFamily="2" charset="2"/>
              <a:buChar char="Ø"/>
            </a:pPr>
            <a:r>
              <a:rPr lang="es-ES" sz="2000" smtClean="0"/>
              <a:t>Número de registro único de contribuyentes o de cédula de identidad o de documento de identificación del sujeto pasivo.</a:t>
            </a:r>
          </a:p>
          <a:p>
            <a:pPr lvl="1" eaLnBrk="1" hangingPunct="1">
              <a:lnSpc>
                <a:spcPct val="90000"/>
              </a:lnSpc>
              <a:buFont typeface="Wingdings" pitchFamily="2" charset="2"/>
              <a:buChar char="Ø"/>
            </a:pPr>
            <a:r>
              <a:rPr lang="es-ES" sz="2000" smtClean="0"/>
              <a:t>Nombres y apellidos, y, número de registro único de contribuyentes o de cédula de identidad o de documento de identificación del representante legal, de ser el caso.</a:t>
            </a:r>
          </a:p>
          <a:p>
            <a:pPr lvl="1" eaLnBrk="1" hangingPunct="1">
              <a:lnSpc>
                <a:spcPct val="90000"/>
              </a:lnSpc>
              <a:buFont typeface="Wingdings" pitchFamily="2" charset="2"/>
              <a:buChar char="Ø"/>
            </a:pPr>
            <a:r>
              <a:rPr lang="es-ES" sz="2000" smtClean="0"/>
              <a:t>Dirección del domicilio fiscal del sujeto pasivo.</a:t>
            </a:r>
          </a:p>
          <a:p>
            <a:pPr lvl="1" eaLnBrk="1" hangingPunct="1">
              <a:lnSpc>
                <a:spcPct val="90000"/>
              </a:lnSpc>
              <a:buFont typeface="Wingdings" pitchFamily="2" charset="2"/>
              <a:buChar char="Ø"/>
            </a:pPr>
            <a:r>
              <a:rPr lang="es-ES" sz="2000" smtClean="0"/>
              <a:t>Obligaciones tributarias a determinar.</a:t>
            </a:r>
          </a:p>
          <a:p>
            <a:pPr lvl="1" eaLnBrk="1" hangingPunct="1">
              <a:lnSpc>
                <a:spcPct val="90000"/>
              </a:lnSpc>
              <a:buFont typeface="Wingdings" pitchFamily="2" charset="2"/>
              <a:buChar char="Ø"/>
            </a:pPr>
            <a:r>
              <a:rPr lang="es-ES" sz="2000" smtClean="0"/>
              <a:t>Funcionario responsable del proceso de determinación.</a:t>
            </a:r>
          </a:p>
          <a:p>
            <a:pPr lvl="1" eaLnBrk="1" hangingPunct="1">
              <a:lnSpc>
                <a:spcPct val="90000"/>
              </a:lnSpc>
              <a:buFont typeface="Wingdings" pitchFamily="2" charset="2"/>
              <a:buChar char="Ø"/>
            </a:pPr>
            <a:r>
              <a:rPr lang="es-ES" sz="2000" smtClean="0"/>
              <a:t>Lugar y fecha de emisión.</a:t>
            </a:r>
          </a:p>
          <a:p>
            <a:pPr lvl="1" eaLnBrk="1" hangingPunct="1">
              <a:lnSpc>
                <a:spcPct val="90000"/>
              </a:lnSpc>
              <a:buFont typeface="Wingdings" pitchFamily="2" charset="2"/>
              <a:buChar char="Ø"/>
            </a:pPr>
            <a:r>
              <a:rPr lang="es-ES" sz="2000" smtClean="0"/>
              <a:t>Razón de la notificación.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395288" y="620713"/>
            <a:ext cx="8229600" cy="795337"/>
          </a:xfrm>
        </p:spPr>
        <p:txBody>
          <a:bodyPr/>
          <a:lstStyle/>
          <a:p>
            <a:pPr algn="ctr" eaLnBrk="1" hangingPunct="1"/>
            <a:r>
              <a:rPr lang="es-MX" sz="4000" i="1" smtClean="0"/>
              <a:t>Inspección Contable</a:t>
            </a:r>
            <a:endParaRPr lang="es-ES" sz="4000" i="1" smtClean="0"/>
          </a:p>
        </p:txBody>
      </p:sp>
      <p:sp>
        <p:nvSpPr>
          <p:cNvPr id="13315" name="Rectangle 3"/>
          <p:cNvSpPr>
            <a:spLocks noGrp="1"/>
          </p:cNvSpPr>
          <p:nvPr>
            <p:ph type="body" idx="1"/>
          </p:nvPr>
        </p:nvSpPr>
        <p:spPr>
          <a:xfrm>
            <a:off x="457200" y="1557338"/>
            <a:ext cx="8229600" cy="4767262"/>
          </a:xfrm>
        </p:spPr>
        <p:txBody>
          <a:bodyPr/>
          <a:lstStyle/>
          <a:p>
            <a:pPr algn="just" eaLnBrk="1" hangingPunct="1">
              <a:lnSpc>
                <a:spcPct val="90000"/>
              </a:lnSpc>
              <a:buFont typeface="Wingdings 2" pitchFamily="18" charset="2"/>
              <a:buNone/>
            </a:pPr>
            <a:r>
              <a:rPr lang="es-ES" sz="2000" smtClean="0"/>
              <a:t>	Una vez notificada la Orden de determinación el funcionario asignado tiene 20 días para iniciar los actos de fiscalización.</a:t>
            </a:r>
          </a:p>
          <a:p>
            <a:pPr algn="just" eaLnBrk="1" hangingPunct="1">
              <a:lnSpc>
                <a:spcPct val="90000"/>
              </a:lnSpc>
              <a:buFont typeface="Wingdings 2" pitchFamily="18" charset="2"/>
              <a:buNone/>
            </a:pPr>
            <a:endParaRPr lang="es-ES" sz="2000" smtClean="0"/>
          </a:p>
          <a:p>
            <a:pPr algn="just" eaLnBrk="1" hangingPunct="1">
              <a:lnSpc>
                <a:spcPct val="90000"/>
              </a:lnSpc>
              <a:buFont typeface="Wingdings 2" pitchFamily="18" charset="2"/>
              <a:buNone/>
            </a:pPr>
            <a:r>
              <a:rPr lang="es-ES" sz="2000" smtClean="0"/>
              <a:t>	Con el fin de conocer el negocio el funcionario responsable emitirá el correspondiente Oficio de Inspección Contable dentro del proceso de determinación y podrá verificar los registros contables, procesos y sistemas relacionados con temas tributarios, así como de sus respectivos soportes y archivos, tanto físicos como magnéticos, en el domicilio fiscal del sujeto pasivo o en el lugar donde mantenga tal información. </a:t>
            </a:r>
          </a:p>
          <a:p>
            <a:pPr algn="just" eaLnBrk="1" hangingPunct="1">
              <a:lnSpc>
                <a:spcPct val="90000"/>
              </a:lnSpc>
              <a:buFont typeface="Wingdings 2" pitchFamily="18" charset="2"/>
              <a:buNone/>
            </a:pPr>
            <a:endParaRPr lang="es-ES" sz="2000" smtClean="0"/>
          </a:p>
          <a:p>
            <a:pPr algn="just" eaLnBrk="1" hangingPunct="1">
              <a:lnSpc>
                <a:spcPct val="90000"/>
              </a:lnSpc>
              <a:buFont typeface="Wingdings 2" pitchFamily="18" charset="2"/>
              <a:buNone/>
            </a:pPr>
            <a:r>
              <a:rPr lang="es-ES" sz="2000" smtClean="0"/>
              <a:t>	Además, el funcionario responsable del proceso de determinación podrá requerir, dentro de las diligencias de inspección o de comparecencia efectuadas a los sujetos pasivos, la información y los documentos que considere necesarios.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395288" y="692150"/>
            <a:ext cx="8229600" cy="722313"/>
          </a:xfrm>
        </p:spPr>
        <p:txBody>
          <a:bodyPr/>
          <a:lstStyle/>
          <a:p>
            <a:pPr algn="ctr" eaLnBrk="1" hangingPunct="1"/>
            <a:r>
              <a:rPr lang="es-MX" sz="4200" i="1" smtClean="0"/>
              <a:t>Acta de Conclusión de Inspección</a:t>
            </a:r>
            <a:endParaRPr lang="es-ES" sz="4200" i="1" smtClean="0"/>
          </a:p>
        </p:txBody>
      </p:sp>
      <p:sp>
        <p:nvSpPr>
          <p:cNvPr id="14339" name="Rectangle 3"/>
          <p:cNvSpPr>
            <a:spLocks noGrp="1"/>
          </p:cNvSpPr>
          <p:nvPr>
            <p:ph type="body" idx="1"/>
          </p:nvPr>
        </p:nvSpPr>
        <p:spPr>
          <a:xfrm>
            <a:off x="395288" y="1916113"/>
            <a:ext cx="8229600" cy="3697287"/>
          </a:xfrm>
        </p:spPr>
        <p:txBody>
          <a:bodyPr/>
          <a:lstStyle/>
          <a:p>
            <a:pPr algn="just" eaLnBrk="1" hangingPunct="1">
              <a:buFont typeface="Wingdings 2" pitchFamily="18" charset="2"/>
              <a:buNone/>
            </a:pPr>
            <a:r>
              <a:rPr lang="es-ES" b="1" smtClean="0"/>
              <a:t>	</a:t>
            </a:r>
            <a:r>
              <a:rPr lang="es-ES" sz="2200" smtClean="0"/>
              <a:t>Al culminar una inspección contable quedará sentado en una Acta de Conclusión de Inspección Contable toda la información y documentación que el contribuyente haya presentado, la misma que deberá ser firmada, en dos ejemplares, tanto por el funcionario responsable del proceso de determinación u otro facultado para el efecto, como por el sujeto pasivo o por su respectivo representante debidamente autorizado; uno de los ejemplares del acta se entregará al sujeto pasivo y otro se agregará al expediente del proceso de determinación.</a:t>
            </a:r>
            <a:r>
              <a:rPr lang="es-ES"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Flow</Template>
  <TotalTime>580</TotalTime>
  <Words>999</Words>
  <Application>Microsoft Office PowerPoint</Application>
  <PresentationFormat>Presentación en pantalla (4:3)</PresentationFormat>
  <Paragraphs>202</Paragraphs>
  <Slides>31</Slides>
  <Notes>2</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40" baseType="lpstr">
      <vt:lpstr>Arial</vt:lpstr>
      <vt:lpstr>Calibri</vt:lpstr>
      <vt:lpstr>Constantia</vt:lpstr>
      <vt:lpstr>Wingdings 2</vt:lpstr>
      <vt:lpstr>Wingdings</vt:lpstr>
      <vt:lpstr>Arial Unicode MS</vt:lpstr>
      <vt:lpstr>Times New Roman</vt:lpstr>
      <vt:lpstr>Flujo</vt:lpstr>
      <vt:lpstr>Hoja de cálculo de Microsoft Office Excel 97-2003</vt:lpstr>
      <vt:lpstr>“Análisis de las fases del proceso y control de determinación tributaria a una empresa de venta de madera no trabajada durante el ejercicio fiscal 2007 realizado por la Administración Tributaria.”  </vt:lpstr>
      <vt:lpstr>Facultades de la Administración Tributaria</vt:lpstr>
      <vt:lpstr>Sistemas de determinación</vt:lpstr>
      <vt:lpstr>Caducidad </vt:lpstr>
      <vt:lpstr>Interrupción de la Caducidad</vt:lpstr>
      <vt:lpstr>Fases del proceso y control de la Determinación Tributaria</vt:lpstr>
      <vt:lpstr>Orden de determinación</vt:lpstr>
      <vt:lpstr>Inspección Contable</vt:lpstr>
      <vt:lpstr>Acta de Conclusión de Inspección</vt:lpstr>
      <vt:lpstr>Requerimiento de Información</vt:lpstr>
      <vt:lpstr>Acta de Borrador</vt:lpstr>
      <vt:lpstr>Acta de Borrador</vt:lpstr>
      <vt:lpstr>Diapositiva 13</vt:lpstr>
      <vt:lpstr>Acta Definitiva</vt:lpstr>
      <vt:lpstr>Reclamo Administrativo</vt:lpstr>
      <vt:lpstr>Reclamo Administrativo</vt:lpstr>
      <vt:lpstr>CASO PRACTICO: MADERA DE BALSA S.A. IMPUESTO A LA RENTA DEL AÑO 2007</vt:lpstr>
      <vt:lpstr>Diapositiva 18</vt:lpstr>
      <vt:lpstr>Orden de determinación</vt:lpstr>
      <vt:lpstr>Inspección Contable</vt:lpstr>
      <vt:lpstr>Inspección Contable</vt:lpstr>
      <vt:lpstr>Requerimientos de Información y trámites ingresados por la Compañía  Madera de Balsa S.A. </vt:lpstr>
      <vt:lpstr>Diapositiva 23</vt:lpstr>
      <vt:lpstr>Diferencias encontradas en el proceso de determinación </vt:lpstr>
      <vt:lpstr>Oficio de lectura Acta Borrador</vt:lpstr>
      <vt:lpstr>Acta de lectura Acta Borrador</vt:lpstr>
      <vt:lpstr>Acta de Determinación </vt:lpstr>
      <vt:lpstr>Acta de Determinación </vt:lpstr>
      <vt:lpstr>Diapositiva 29</vt:lpstr>
      <vt:lpstr>Cálculo de participación a trabajadores</vt:lpstr>
      <vt:lpstr>GRACIAS…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fases del proceso y control de determinación tributaria a una empresa de venta de madera no trabajada durante el ejercicio fiscal 2007 realizado por la Administración Tributaria.”</dc:title>
  <dc:creator>PAVILION</dc:creator>
  <cp:lastModifiedBy>ehernand</cp:lastModifiedBy>
  <cp:revision>64</cp:revision>
  <dcterms:created xsi:type="dcterms:W3CDTF">2009-02-02T02:08:57Z</dcterms:created>
  <dcterms:modified xsi:type="dcterms:W3CDTF">2010-06-30T19:09:22Z</dcterms:modified>
</cp:coreProperties>
</file>