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96" r:id="rId4"/>
    <p:sldId id="259" r:id="rId5"/>
    <p:sldId id="265" r:id="rId6"/>
    <p:sldId id="283" r:id="rId7"/>
    <p:sldId id="280" r:id="rId8"/>
    <p:sldId id="279" r:id="rId9"/>
    <p:sldId id="306" r:id="rId10"/>
    <p:sldId id="281" r:id="rId11"/>
    <p:sldId id="298" r:id="rId12"/>
    <p:sldId id="299" r:id="rId13"/>
    <p:sldId id="282" r:id="rId14"/>
    <p:sldId id="300" r:id="rId15"/>
    <p:sldId id="284" r:id="rId16"/>
    <p:sldId id="285" r:id="rId17"/>
    <p:sldId id="286" r:id="rId18"/>
    <p:sldId id="307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1" r:id="rId28"/>
    <p:sldId id="303" r:id="rId29"/>
    <p:sldId id="295" r:id="rId30"/>
    <p:sldId id="302" r:id="rId31"/>
    <p:sldId id="304" r:id="rId32"/>
    <p:sldId id="30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esentacion_Avance_Seminario&amp;Zu&#241;iga\Cuadros-Estadisticos-Cap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s-EC" sz="1200"/>
            </a:pPr>
            <a:r>
              <a:rPr lang="en-US" sz="1200"/>
              <a:t>Problemas Globales  de las PC's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'PC''s'!$D$3</c:f>
              <c:strCache>
                <c:ptCount val="1"/>
                <c:pt idx="0">
                  <c:v>Fuente de
Poder</c:v>
                </c:pt>
              </c:strCache>
            </c:strRef>
          </c:tx>
          <c:cat>
            <c:strRef>
              <c:f>'PC''s'!$A$33</c:f>
              <c:strCache>
                <c:ptCount val="1"/>
                <c:pt idx="0">
                  <c:v>Problemas presentados</c:v>
                </c:pt>
              </c:strCache>
            </c:strRef>
          </c:cat>
          <c:val>
            <c:numRef>
              <c:f>'PC''s'!$D$32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'PC''s'!$E$3</c:f>
              <c:strCache>
                <c:ptCount val="1"/>
                <c:pt idx="0">
                  <c:v>Arranque
(Boot)</c:v>
                </c:pt>
              </c:strCache>
            </c:strRef>
          </c:tx>
          <c:cat>
            <c:strRef>
              <c:f>'PC''s'!$A$33</c:f>
              <c:strCache>
                <c:ptCount val="1"/>
                <c:pt idx="0">
                  <c:v>Problemas presentados</c:v>
                </c:pt>
              </c:strCache>
            </c:strRef>
          </c:cat>
          <c:val>
            <c:numRef>
              <c:f>'PC''s'!$E$32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'PC''s'!$F$3</c:f>
              <c:strCache>
                <c:ptCount val="1"/>
                <c:pt idx="0">
                  <c:v>Virus</c:v>
                </c:pt>
              </c:strCache>
            </c:strRef>
          </c:tx>
          <c:cat>
            <c:strRef>
              <c:f>'PC''s'!$A$33</c:f>
              <c:strCache>
                <c:ptCount val="1"/>
                <c:pt idx="0">
                  <c:v>Problemas presentados</c:v>
                </c:pt>
              </c:strCache>
            </c:strRef>
          </c:cat>
          <c:val>
            <c:numRef>
              <c:f>'PC''s'!$F$32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3"/>
          <c:order val="3"/>
          <c:tx>
            <c:strRef>
              <c:f>'PC''s'!$G$3</c:f>
              <c:strCache>
                <c:ptCount val="1"/>
                <c:pt idx="0">
                  <c:v>Problemas con
el monitor</c:v>
                </c:pt>
              </c:strCache>
            </c:strRef>
          </c:tx>
          <c:cat>
            <c:strRef>
              <c:f>'PC''s'!$A$33</c:f>
              <c:strCache>
                <c:ptCount val="1"/>
                <c:pt idx="0">
                  <c:v>Problemas presentados</c:v>
                </c:pt>
              </c:strCache>
            </c:strRef>
          </c:cat>
          <c:val>
            <c:numRef>
              <c:f>'PC''s'!$G$32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'PC''s'!$H$3</c:f>
              <c:strCache>
                <c:ptCount val="1"/>
                <c:pt idx="0">
                  <c:v>Cambios de 
Voltaje bruscos</c:v>
                </c:pt>
              </c:strCache>
            </c:strRef>
          </c:tx>
          <c:cat>
            <c:strRef>
              <c:f>'PC''s'!$A$33</c:f>
              <c:strCache>
                <c:ptCount val="1"/>
                <c:pt idx="0">
                  <c:v>Problemas presentados</c:v>
                </c:pt>
              </c:strCache>
            </c:strRef>
          </c:cat>
          <c:val>
            <c:numRef>
              <c:f>'PC''s'!$H$32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hape val="box"/>
        <c:axId val="208862208"/>
        <c:axId val="208913152"/>
        <c:axId val="0"/>
      </c:bar3DChart>
      <c:catAx>
        <c:axId val="208862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 sz="1000"/>
            </a:pPr>
            <a:endParaRPr lang="en-US"/>
          </a:p>
        </c:txPr>
        <c:crossAx val="208913152"/>
        <c:crosses val="autoZero"/>
        <c:auto val="1"/>
        <c:lblAlgn val="ctr"/>
        <c:lblOffset val="100"/>
      </c:catAx>
      <c:valAx>
        <c:axId val="208913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 sz="1000"/>
                </a:pPr>
                <a:r>
                  <a:rPr lang="en-US" sz="1000"/>
                  <a:t>Días de problemas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C" sz="1000"/>
            </a:pPr>
            <a:endParaRPr lang="en-US"/>
          </a:p>
        </c:txPr>
        <c:crossAx val="208862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C" sz="1000"/>
          </a:pPr>
          <a:endParaRPr lang="en-US"/>
        </a:p>
      </c:txPr>
    </c:legend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CA786-62DC-4474-80BC-AD7C9EE9F235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58DA95EA-5A98-47C7-ACA6-DE02C516BDE0}">
      <dgm:prSet phldrT="[Text]"/>
      <dgm:spPr/>
      <dgm:t>
        <a:bodyPr/>
        <a:lstStyle/>
        <a:p>
          <a:r>
            <a:rPr lang="es-EC" b="1" dirty="0" smtClean="0"/>
            <a:t>PLANIFICAR</a:t>
          </a:r>
          <a:endParaRPr lang="en-US" b="1" dirty="0"/>
        </a:p>
      </dgm:t>
    </dgm:pt>
    <dgm:pt modelId="{A273D66D-3A99-4441-AF6E-5299173B3368}" type="parTrans" cxnId="{7F02C5AC-0C35-4E26-98CB-C39568D59408}">
      <dgm:prSet/>
      <dgm:spPr/>
      <dgm:t>
        <a:bodyPr/>
        <a:lstStyle/>
        <a:p>
          <a:endParaRPr lang="en-US" b="1"/>
        </a:p>
      </dgm:t>
    </dgm:pt>
    <dgm:pt modelId="{174A5FA7-D454-4C50-B1B8-198C094C7503}" type="sibTrans" cxnId="{7F02C5AC-0C35-4E26-98CB-C39568D59408}">
      <dgm:prSet/>
      <dgm:spPr/>
      <dgm:t>
        <a:bodyPr/>
        <a:lstStyle/>
        <a:p>
          <a:endParaRPr lang="en-US" b="1"/>
        </a:p>
      </dgm:t>
    </dgm:pt>
    <dgm:pt modelId="{8A648E55-EE55-492C-AF22-730A3A42CB3F}">
      <dgm:prSet phldrT="[Text]"/>
      <dgm:spPr/>
      <dgm:t>
        <a:bodyPr/>
        <a:lstStyle/>
        <a:p>
          <a:r>
            <a:rPr lang="es-EC" b="1" dirty="0" smtClean="0"/>
            <a:t>HACER</a:t>
          </a:r>
          <a:endParaRPr lang="en-US" b="1" dirty="0"/>
        </a:p>
      </dgm:t>
    </dgm:pt>
    <dgm:pt modelId="{8D6BCF86-25DC-4260-B87F-EE40C98AFA18}" type="parTrans" cxnId="{616AF8C6-D1E8-4209-895B-AF387F6F91E0}">
      <dgm:prSet/>
      <dgm:spPr/>
      <dgm:t>
        <a:bodyPr/>
        <a:lstStyle/>
        <a:p>
          <a:endParaRPr lang="en-US" b="1"/>
        </a:p>
      </dgm:t>
    </dgm:pt>
    <dgm:pt modelId="{98DD51FD-E804-4944-A992-4EA2F12B3B5B}" type="sibTrans" cxnId="{616AF8C6-D1E8-4209-895B-AF387F6F91E0}">
      <dgm:prSet/>
      <dgm:spPr/>
      <dgm:t>
        <a:bodyPr/>
        <a:lstStyle/>
        <a:p>
          <a:endParaRPr lang="en-US" b="1"/>
        </a:p>
      </dgm:t>
    </dgm:pt>
    <dgm:pt modelId="{C642331C-1718-4E60-A193-260E5623C609}">
      <dgm:prSet phldrT="[Text]"/>
      <dgm:spPr/>
      <dgm:t>
        <a:bodyPr/>
        <a:lstStyle/>
        <a:p>
          <a:r>
            <a:rPr lang="es-EC" b="1" dirty="0" smtClean="0"/>
            <a:t>VERIFICAR</a:t>
          </a:r>
          <a:endParaRPr lang="en-US" b="1" dirty="0"/>
        </a:p>
      </dgm:t>
    </dgm:pt>
    <dgm:pt modelId="{2E49D047-F207-4460-8AE4-DEC9D237EC1F}" type="parTrans" cxnId="{A6B08DF1-140B-42AC-BA2A-817011374C0B}">
      <dgm:prSet/>
      <dgm:spPr/>
      <dgm:t>
        <a:bodyPr/>
        <a:lstStyle/>
        <a:p>
          <a:endParaRPr lang="en-US" b="1"/>
        </a:p>
      </dgm:t>
    </dgm:pt>
    <dgm:pt modelId="{696FDFBC-F7A3-4A27-9305-D5998D8A9C23}" type="sibTrans" cxnId="{A6B08DF1-140B-42AC-BA2A-817011374C0B}">
      <dgm:prSet/>
      <dgm:spPr/>
      <dgm:t>
        <a:bodyPr/>
        <a:lstStyle/>
        <a:p>
          <a:endParaRPr lang="en-US" b="1"/>
        </a:p>
      </dgm:t>
    </dgm:pt>
    <dgm:pt modelId="{CF093E79-067D-4940-A606-430DB4B7753F}">
      <dgm:prSet phldrT="[Text]"/>
      <dgm:spPr/>
      <dgm:t>
        <a:bodyPr/>
        <a:lstStyle/>
        <a:p>
          <a:r>
            <a:rPr lang="es-EC" b="1" dirty="0" smtClean="0"/>
            <a:t>ACTUAR</a:t>
          </a:r>
          <a:endParaRPr lang="en-US" b="1" dirty="0"/>
        </a:p>
      </dgm:t>
    </dgm:pt>
    <dgm:pt modelId="{582BA1A9-2180-49AC-BD21-C9767E6CF365}" type="parTrans" cxnId="{8F1CFFF2-052B-4BBE-9315-C8124EEF9742}">
      <dgm:prSet/>
      <dgm:spPr/>
      <dgm:t>
        <a:bodyPr/>
        <a:lstStyle/>
        <a:p>
          <a:endParaRPr lang="en-US" b="1"/>
        </a:p>
      </dgm:t>
    </dgm:pt>
    <dgm:pt modelId="{02053B2E-AE89-4202-AEF1-9584DB19901A}" type="sibTrans" cxnId="{8F1CFFF2-052B-4BBE-9315-C8124EEF9742}">
      <dgm:prSet/>
      <dgm:spPr/>
      <dgm:t>
        <a:bodyPr/>
        <a:lstStyle/>
        <a:p>
          <a:endParaRPr lang="en-US" b="1"/>
        </a:p>
      </dgm:t>
    </dgm:pt>
    <dgm:pt modelId="{D778AD25-083A-46B7-9261-8B1552146CA0}" type="pres">
      <dgm:prSet presAssocID="{EE1CA786-62DC-4474-80BC-AD7C9EE9F235}" presName="compositeShape" presStyleCnt="0">
        <dgm:presLayoutVars>
          <dgm:chMax val="7"/>
          <dgm:dir/>
          <dgm:resizeHandles val="exact"/>
        </dgm:presLayoutVars>
      </dgm:prSet>
      <dgm:spPr/>
    </dgm:pt>
    <dgm:pt modelId="{137B6171-56F9-4329-9E03-1C1852443759}" type="pres">
      <dgm:prSet presAssocID="{EE1CA786-62DC-4474-80BC-AD7C9EE9F235}" presName="wedge1" presStyleLbl="node1" presStyleIdx="0" presStyleCnt="4"/>
      <dgm:spPr/>
      <dgm:t>
        <a:bodyPr/>
        <a:lstStyle/>
        <a:p>
          <a:endParaRPr lang="en-US"/>
        </a:p>
      </dgm:t>
    </dgm:pt>
    <dgm:pt modelId="{AF7EC2C8-AECB-44D3-9DB9-E0875012CFE3}" type="pres">
      <dgm:prSet presAssocID="{EE1CA786-62DC-4474-80BC-AD7C9EE9F235}" presName="dummy1a" presStyleCnt="0"/>
      <dgm:spPr/>
    </dgm:pt>
    <dgm:pt modelId="{0E7C1190-E985-4332-8AAE-CCDBAF87DBBB}" type="pres">
      <dgm:prSet presAssocID="{EE1CA786-62DC-4474-80BC-AD7C9EE9F235}" presName="dummy1b" presStyleCnt="0"/>
      <dgm:spPr/>
    </dgm:pt>
    <dgm:pt modelId="{EAFB075A-0C51-4B67-ABDA-B1AF0BDD2EB2}" type="pres">
      <dgm:prSet presAssocID="{EE1CA786-62DC-4474-80BC-AD7C9EE9F23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D79C9-89EE-4F4D-B076-664CD3BE1468}" type="pres">
      <dgm:prSet presAssocID="{EE1CA786-62DC-4474-80BC-AD7C9EE9F235}" presName="wedge2" presStyleLbl="node1" presStyleIdx="1" presStyleCnt="4"/>
      <dgm:spPr/>
      <dgm:t>
        <a:bodyPr/>
        <a:lstStyle/>
        <a:p>
          <a:endParaRPr lang="en-US"/>
        </a:p>
      </dgm:t>
    </dgm:pt>
    <dgm:pt modelId="{8E507AB4-A795-45F0-8528-EA6AAACA62E0}" type="pres">
      <dgm:prSet presAssocID="{EE1CA786-62DC-4474-80BC-AD7C9EE9F235}" presName="dummy2a" presStyleCnt="0"/>
      <dgm:spPr/>
    </dgm:pt>
    <dgm:pt modelId="{B642C72B-C28D-4242-87DB-4E2B0B89032A}" type="pres">
      <dgm:prSet presAssocID="{EE1CA786-62DC-4474-80BC-AD7C9EE9F235}" presName="dummy2b" presStyleCnt="0"/>
      <dgm:spPr/>
    </dgm:pt>
    <dgm:pt modelId="{D59F02EC-64E8-4CF2-9C95-D36F36810B30}" type="pres">
      <dgm:prSet presAssocID="{EE1CA786-62DC-4474-80BC-AD7C9EE9F23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35AEA-C6D8-4DC5-BEBF-5DD8E441E599}" type="pres">
      <dgm:prSet presAssocID="{EE1CA786-62DC-4474-80BC-AD7C9EE9F235}" presName="wedge3" presStyleLbl="node1" presStyleIdx="2" presStyleCnt="4"/>
      <dgm:spPr/>
      <dgm:t>
        <a:bodyPr/>
        <a:lstStyle/>
        <a:p>
          <a:endParaRPr lang="en-US"/>
        </a:p>
      </dgm:t>
    </dgm:pt>
    <dgm:pt modelId="{DB961428-A582-4A5A-98AF-53B7E6CC8EFF}" type="pres">
      <dgm:prSet presAssocID="{EE1CA786-62DC-4474-80BC-AD7C9EE9F235}" presName="dummy3a" presStyleCnt="0"/>
      <dgm:spPr/>
    </dgm:pt>
    <dgm:pt modelId="{363EE311-94EB-44F2-BA7B-14CC63E58CD1}" type="pres">
      <dgm:prSet presAssocID="{EE1CA786-62DC-4474-80BC-AD7C9EE9F235}" presName="dummy3b" presStyleCnt="0"/>
      <dgm:spPr/>
    </dgm:pt>
    <dgm:pt modelId="{522A15FA-21F8-4BCA-8C24-E97B51B72F53}" type="pres">
      <dgm:prSet presAssocID="{EE1CA786-62DC-4474-80BC-AD7C9EE9F23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E175C-C23C-41E8-AC5F-7D12710A46D5}" type="pres">
      <dgm:prSet presAssocID="{EE1CA786-62DC-4474-80BC-AD7C9EE9F235}" presName="wedge4" presStyleLbl="node1" presStyleIdx="3" presStyleCnt="4"/>
      <dgm:spPr/>
      <dgm:t>
        <a:bodyPr/>
        <a:lstStyle/>
        <a:p>
          <a:endParaRPr lang="en-US"/>
        </a:p>
      </dgm:t>
    </dgm:pt>
    <dgm:pt modelId="{9B471510-D361-43E8-BC52-8CD101EF65BD}" type="pres">
      <dgm:prSet presAssocID="{EE1CA786-62DC-4474-80BC-AD7C9EE9F235}" presName="dummy4a" presStyleCnt="0"/>
      <dgm:spPr/>
    </dgm:pt>
    <dgm:pt modelId="{7F33043A-26C9-48C4-96B9-43070098A4B8}" type="pres">
      <dgm:prSet presAssocID="{EE1CA786-62DC-4474-80BC-AD7C9EE9F235}" presName="dummy4b" presStyleCnt="0"/>
      <dgm:spPr/>
    </dgm:pt>
    <dgm:pt modelId="{DEFDECE5-669E-4938-A23A-74B62B75727F}" type="pres">
      <dgm:prSet presAssocID="{EE1CA786-62DC-4474-80BC-AD7C9EE9F23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5C5B9-89F0-454E-99F8-1086E471676B}" type="pres">
      <dgm:prSet presAssocID="{174A5FA7-D454-4C50-B1B8-198C094C7503}" presName="arrowWedge1" presStyleLbl="fgSibTrans2D1" presStyleIdx="0" presStyleCnt="4"/>
      <dgm:spPr/>
    </dgm:pt>
    <dgm:pt modelId="{DC6C153C-32DC-41D1-BAD7-576467C53989}" type="pres">
      <dgm:prSet presAssocID="{98DD51FD-E804-4944-A992-4EA2F12B3B5B}" presName="arrowWedge2" presStyleLbl="fgSibTrans2D1" presStyleIdx="1" presStyleCnt="4"/>
      <dgm:spPr/>
    </dgm:pt>
    <dgm:pt modelId="{C51A5180-A937-4A1A-882B-1238633B6B81}" type="pres">
      <dgm:prSet presAssocID="{696FDFBC-F7A3-4A27-9305-D5998D8A9C23}" presName="arrowWedge3" presStyleLbl="fgSibTrans2D1" presStyleIdx="2" presStyleCnt="4"/>
      <dgm:spPr/>
    </dgm:pt>
    <dgm:pt modelId="{4368EAB5-4169-4319-B2AA-628DA4920E1C}" type="pres">
      <dgm:prSet presAssocID="{02053B2E-AE89-4202-AEF1-9584DB19901A}" presName="arrowWedge4" presStyleLbl="fgSibTrans2D1" presStyleIdx="3" presStyleCnt="4"/>
      <dgm:spPr/>
    </dgm:pt>
  </dgm:ptLst>
  <dgm:cxnLst>
    <dgm:cxn modelId="{8F1CFFF2-052B-4BBE-9315-C8124EEF9742}" srcId="{EE1CA786-62DC-4474-80BC-AD7C9EE9F235}" destId="{CF093E79-067D-4940-A606-430DB4B7753F}" srcOrd="3" destOrd="0" parTransId="{582BA1A9-2180-49AC-BD21-C9767E6CF365}" sibTransId="{02053B2E-AE89-4202-AEF1-9584DB19901A}"/>
    <dgm:cxn modelId="{3D7DA22D-6434-44F5-B630-AFAD07A6B512}" type="presOf" srcId="{58DA95EA-5A98-47C7-ACA6-DE02C516BDE0}" destId="{EAFB075A-0C51-4B67-ABDA-B1AF0BDD2EB2}" srcOrd="1" destOrd="0" presId="urn:microsoft.com/office/officeart/2005/8/layout/cycle8"/>
    <dgm:cxn modelId="{AEAB453D-2579-4349-8451-F1D96A056B65}" type="presOf" srcId="{EE1CA786-62DC-4474-80BC-AD7C9EE9F235}" destId="{D778AD25-083A-46B7-9261-8B1552146CA0}" srcOrd="0" destOrd="0" presId="urn:microsoft.com/office/officeart/2005/8/layout/cycle8"/>
    <dgm:cxn modelId="{A6B08DF1-140B-42AC-BA2A-817011374C0B}" srcId="{EE1CA786-62DC-4474-80BC-AD7C9EE9F235}" destId="{C642331C-1718-4E60-A193-260E5623C609}" srcOrd="2" destOrd="0" parTransId="{2E49D047-F207-4460-8AE4-DEC9D237EC1F}" sibTransId="{696FDFBC-F7A3-4A27-9305-D5998D8A9C23}"/>
    <dgm:cxn modelId="{960C5E6A-26ED-45F9-8E5A-2CC8A45F0777}" type="presOf" srcId="{CF093E79-067D-4940-A606-430DB4B7753F}" destId="{71FE175C-C23C-41E8-AC5F-7D12710A46D5}" srcOrd="0" destOrd="0" presId="urn:microsoft.com/office/officeart/2005/8/layout/cycle8"/>
    <dgm:cxn modelId="{3EF228FD-5BCA-42A9-96C4-F444FA107D2E}" type="presOf" srcId="{58DA95EA-5A98-47C7-ACA6-DE02C516BDE0}" destId="{137B6171-56F9-4329-9E03-1C1852443759}" srcOrd="0" destOrd="0" presId="urn:microsoft.com/office/officeart/2005/8/layout/cycle8"/>
    <dgm:cxn modelId="{B4A6E516-A077-459D-8E3A-8293AF69B30F}" type="presOf" srcId="{8A648E55-EE55-492C-AF22-730A3A42CB3F}" destId="{D59F02EC-64E8-4CF2-9C95-D36F36810B30}" srcOrd="1" destOrd="0" presId="urn:microsoft.com/office/officeart/2005/8/layout/cycle8"/>
    <dgm:cxn modelId="{8ECB09C9-C848-4BB3-9286-B8EF6301BEF1}" type="presOf" srcId="{8A648E55-EE55-492C-AF22-730A3A42CB3F}" destId="{134D79C9-89EE-4F4D-B076-664CD3BE1468}" srcOrd="0" destOrd="0" presId="urn:microsoft.com/office/officeart/2005/8/layout/cycle8"/>
    <dgm:cxn modelId="{7F02C5AC-0C35-4E26-98CB-C39568D59408}" srcId="{EE1CA786-62DC-4474-80BC-AD7C9EE9F235}" destId="{58DA95EA-5A98-47C7-ACA6-DE02C516BDE0}" srcOrd="0" destOrd="0" parTransId="{A273D66D-3A99-4441-AF6E-5299173B3368}" sibTransId="{174A5FA7-D454-4C50-B1B8-198C094C7503}"/>
    <dgm:cxn modelId="{804DDC34-1E0F-46EC-B5AF-3B51003DD253}" type="presOf" srcId="{C642331C-1718-4E60-A193-260E5623C609}" destId="{50935AEA-C6D8-4DC5-BEBF-5DD8E441E599}" srcOrd="0" destOrd="0" presId="urn:microsoft.com/office/officeart/2005/8/layout/cycle8"/>
    <dgm:cxn modelId="{BDDF09C7-5E5A-4D59-9D91-837DC6A22814}" type="presOf" srcId="{CF093E79-067D-4940-A606-430DB4B7753F}" destId="{DEFDECE5-669E-4938-A23A-74B62B75727F}" srcOrd="1" destOrd="0" presId="urn:microsoft.com/office/officeart/2005/8/layout/cycle8"/>
    <dgm:cxn modelId="{616AF8C6-D1E8-4209-895B-AF387F6F91E0}" srcId="{EE1CA786-62DC-4474-80BC-AD7C9EE9F235}" destId="{8A648E55-EE55-492C-AF22-730A3A42CB3F}" srcOrd="1" destOrd="0" parTransId="{8D6BCF86-25DC-4260-B87F-EE40C98AFA18}" sibTransId="{98DD51FD-E804-4944-A992-4EA2F12B3B5B}"/>
    <dgm:cxn modelId="{31951EFA-32E6-4E8A-BF0D-3175FE400EDE}" type="presOf" srcId="{C642331C-1718-4E60-A193-260E5623C609}" destId="{522A15FA-21F8-4BCA-8C24-E97B51B72F53}" srcOrd="1" destOrd="0" presId="urn:microsoft.com/office/officeart/2005/8/layout/cycle8"/>
    <dgm:cxn modelId="{421CCBCF-B402-4EF8-A055-7814DB7EC8FE}" type="presParOf" srcId="{D778AD25-083A-46B7-9261-8B1552146CA0}" destId="{137B6171-56F9-4329-9E03-1C1852443759}" srcOrd="0" destOrd="0" presId="urn:microsoft.com/office/officeart/2005/8/layout/cycle8"/>
    <dgm:cxn modelId="{1B267158-AECF-40FC-BF4A-6D0F067E89DD}" type="presParOf" srcId="{D778AD25-083A-46B7-9261-8B1552146CA0}" destId="{AF7EC2C8-AECB-44D3-9DB9-E0875012CFE3}" srcOrd="1" destOrd="0" presId="urn:microsoft.com/office/officeart/2005/8/layout/cycle8"/>
    <dgm:cxn modelId="{63950157-E1E0-4A9C-A1C1-80B5099A4B3E}" type="presParOf" srcId="{D778AD25-083A-46B7-9261-8B1552146CA0}" destId="{0E7C1190-E985-4332-8AAE-CCDBAF87DBBB}" srcOrd="2" destOrd="0" presId="urn:microsoft.com/office/officeart/2005/8/layout/cycle8"/>
    <dgm:cxn modelId="{FB4FE45C-2F5D-43EA-8859-492FACD8321F}" type="presParOf" srcId="{D778AD25-083A-46B7-9261-8B1552146CA0}" destId="{EAFB075A-0C51-4B67-ABDA-B1AF0BDD2EB2}" srcOrd="3" destOrd="0" presId="urn:microsoft.com/office/officeart/2005/8/layout/cycle8"/>
    <dgm:cxn modelId="{0280EE77-F140-4A1B-9B61-D83C23BE1ABF}" type="presParOf" srcId="{D778AD25-083A-46B7-9261-8B1552146CA0}" destId="{134D79C9-89EE-4F4D-B076-664CD3BE1468}" srcOrd="4" destOrd="0" presId="urn:microsoft.com/office/officeart/2005/8/layout/cycle8"/>
    <dgm:cxn modelId="{A3784E5C-79E7-471B-A4D8-8577DDF4B232}" type="presParOf" srcId="{D778AD25-083A-46B7-9261-8B1552146CA0}" destId="{8E507AB4-A795-45F0-8528-EA6AAACA62E0}" srcOrd="5" destOrd="0" presId="urn:microsoft.com/office/officeart/2005/8/layout/cycle8"/>
    <dgm:cxn modelId="{655953D1-98BD-4272-B661-38EEA2A2EF4C}" type="presParOf" srcId="{D778AD25-083A-46B7-9261-8B1552146CA0}" destId="{B642C72B-C28D-4242-87DB-4E2B0B89032A}" srcOrd="6" destOrd="0" presId="urn:microsoft.com/office/officeart/2005/8/layout/cycle8"/>
    <dgm:cxn modelId="{7168A92D-9986-4BE2-94B7-817BFC71EA61}" type="presParOf" srcId="{D778AD25-083A-46B7-9261-8B1552146CA0}" destId="{D59F02EC-64E8-4CF2-9C95-D36F36810B30}" srcOrd="7" destOrd="0" presId="urn:microsoft.com/office/officeart/2005/8/layout/cycle8"/>
    <dgm:cxn modelId="{24783E69-381E-4D14-B87D-4282F8A3FA84}" type="presParOf" srcId="{D778AD25-083A-46B7-9261-8B1552146CA0}" destId="{50935AEA-C6D8-4DC5-BEBF-5DD8E441E599}" srcOrd="8" destOrd="0" presId="urn:microsoft.com/office/officeart/2005/8/layout/cycle8"/>
    <dgm:cxn modelId="{2AB30F38-B0D5-4112-86EF-E263C1D7866A}" type="presParOf" srcId="{D778AD25-083A-46B7-9261-8B1552146CA0}" destId="{DB961428-A582-4A5A-98AF-53B7E6CC8EFF}" srcOrd="9" destOrd="0" presId="urn:microsoft.com/office/officeart/2005/8/layout/cycle8"/>
    <dgm:cxn modelId="{C8F824F6-6B70-41A9-B2EF-BA3256D1478C}" type="presParOf" srcId="{D778AD25-083A-46B7-9261-8B1552146CA0}" destId="{363EE311-94EB-44F2-BA7B-14CC63E58CD1}" srcOrd="10" destOrd="0" presId="urn:microsoft.com/office/officeart/2005/8/layout/cycle8"/>
    <dgm:cxn modelId="{0A619B4F-B549-4A40-82CB-27DB15AEACD1}" type="presParOf" srcId="{D778AD25-083A-46B7-9261-8B1552146CA0}" destId="{522A15FA-21F8-4BCA-8C24-E97B51B72F53}" srcOrd="11" destOrd="0" presId="urn:microsoft.com/office/officeart/2005/8/layout/cycle8"/>
    <dgm:cxn modelId="{6D7A6426-1EB4-4834-9EDA-AFD692163748}" type="presParOf" srcId="{D778AD25-083A-46B7-9261-8B1552146CA0}" destId="{71FE175C-C23C-41E8-AC5F-7D12710A46D5}" srcOrd="12" destOrd="0" presId="urn:microsoft.com/office/officeart/2005/8/layout/cycle8"/>
    <dgm:cxn modelId="{7EC88D49-395F-415B-B76E-89A8DC958109}" type="presParOf" srcId="{D778AD25-083A-46B7-9261-8B1552146CA0}" destId="{9B471510-D361-43E8-BC52-8CD101EF65BD}" srcOrd="13" destOrd="0" presId="urn:microsoft.com/office/officeart/2005/8/layout/cycle8"/>
    <dgm:cxn modelId="{3517479B-AE68-4D4E-92DE-632BAA431C27}" type="presParOf" srcId="{D778AD25-083A-46B7-9261-8B1552146CA0}" destId="{7F33043A-26C9-48C4-96B9-43070098A4B8}" srcOrd="14" destOrd="0" presId="urn:microsoft.com/office/officeart/2005/8/layout/cycle8"/>
    <dgm:cxn modelId="{8425CF5F-9E7D-4340-9EFF-B59FF40099A1}" type="presParOf" srcId="{D778AD25-083A-46B7-9261-8B1552146CA0}" destId="{DEFDECE5-669E-4938-A23A-74B62B75727F}" srcOrd="15" destOrd="0" presId="urn:microsoft.com/office/officeart/2005/8/layout/cycle8"/>
    <dgm:cxn modelId="{5DF7F439-1727-427D-A202-D3DB55D4C984}" type="presParOf" srcId="{D778AD25-083A-46B7-9261-8B1552146CA0}" destId="{4BF5C5B9-89F0-454E-99F8-1086E471676B}" srcOrd="16" destOrd="0" presId="urn:microsoft.com/office/officeart/2005/8/layout/cycle8"/>
    <dgm:cxn modelId="{B3E0EB1B-1D74-4603-9437-CBD60F096E5E}" type="presParOf" srcId="{D778AD25-083A-46B7-9261-8B1552146CA0}" destId="{DC6C153C-32DC-41D1-BAD7-576467C53989}" srcOrd="17" destOrd="0" presId="urn:microsoft.com/office/officeart/2005/8/layout/cycle8"/>
    <dgm:cxn modelId="{54C3E19D-D0FD-48DB-B330-FC034532F62B}" type="presParOf" srcId="{D778AD25-083A-46B7-9261-8B1552146CA0}" destId="{C51A5180-A937-4A1A-882B-1238633B6B81}" srcOrd="18" destOrd="0" presId="urn:microsoft.com/office/officeart/2005/8/layout/cycle8"/>
    <dgm:cxn modelId="{A7ED7C78-2667-4D25-83CA-AABD0F32B5D6}" type="presParOf" srcId="{D778AD25-083A-46B7-9261-8B1552146CA0}" destId="{4368EAB5-4169-4319-B2AA-628DA4920E1C}" srcOrd="19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7946-742F-422F-9CCA-0E00C10F54CD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FB3C-5437-4440-B5F4-9E277C5DEB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C097-5425-4700-985A-FEB9DFC858AE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7CEF-3723-41A7-8BB4-19E7CB1F40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78A1-D756-4A2F-87E4-FB0E5A43BBDF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FCE3-DBC8-4FF7-95A4-C7FB56D106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6CAA-8D4F-48C5-A973-A210DCE1A5F4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914B-90DC-4F43-8B8F-C62AA3638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DBA8-AEDA-4E28-A42C-13C37241C8FC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601F-1BEA-46C7-9B1F-57FDC3946F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4157-BA93-40F4-B58C-98F13A7C4FEE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34DF-B2CF-4454-9620-B7C5CA8146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7D05-B90B-48F1-B0A9-86760845BFC4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C7C7-4D28-44AD-A714-32EB61582E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9D56-C144-4BCB-A0DE-750E53A5830D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5F6-427B-4DAB-B90B-26405866F0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251-4874-4FEE-8AE3-D9AB42AC1EE8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9C74-B11E-4FAB-A9C7-84CD69DC6D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9D68-7C41-4C8B-B124-28FA507CCFE5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5D9C-8B72-4C8A-8A23-53E6F1533A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531B-E527-40CE-ADA0-150496175C12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5C20-F9AB-4013-83C6-4D68BA8A2E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6E254-E318-4685-A623-365138D72552}" type="datetimeFigureOut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1FF07E-B5A2-4A36-B58F-9466B487D4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Hoja_de_c_lculo_de_Microsoft_Office_Excel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Hoja_de_c_lculo_de_Microsoft_Office_Excel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Hoja_de_c_lculo_de_Microsoft_Office_Excel4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9" descr="totally_global_world_t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an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2057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590800" y="37338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>
                <a:latin typeface="Calibri" pitchFamily="34" charset="0"/>
              </a:rPr>
              <a:t>IVETTE SEMINARIO – LUISA ZÚÑIGA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066800" y="8382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>
                <a:latin typeface="Calibri" pitchFamily="34" charset="0"/>
              </a:rPr>
              <a:t>“</a:t>
            </a:r>
            <a:r>
              <a:rPr lang="es-ES" sz="2400" b="1">
                <a:latin typeface="Calibri" pitchFamily="34" charset="0"/>
              </a:rPr>
              <a:t>Diseño de un Sistema de Gestión y Control Operacional de los activos de una empresa que se dedica a la comercialización de camarón, productos de bambú, y servicios de capacitación en calidad, seguridad y medio ambiente, ubicada en la ciudad de Guayaquil, durante el período 2009”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MANTENIMIENTO PLANIFICADO</a:t>
            </a: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609600" y="1981200"/>
            <a:ext cx="4114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Ausencia Planes de Mantenimiento.</a:t>
            </a:r>
          </a:p>
          <a:p>
            <a:pPr algn="just">
              <a:buFont typeface="Arial" charset="0"/>
              <a:buChar char="•"/>
            </a:pPr>
            <a:endParaRPr lang="es-ES_tradnl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Falta de Órdenes de Mantenimiento.</a:t>
            </a:r>
          </a:p>
          <a:p>
            <a:pPr algn="just">
              <a:buFont typeface="Arial" charset="0"/>
              <a:buChar char="•"/>
            </a:pPr>
            <a:endParaRPr lang="es-ES_tradnl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No se toman acciones de mejora ni de prevención.</a:t>
            </a:r>
          </a:p>
          <a:p>
            <a:pPr algn="just">
              <a:buFont typeface="Arial" charset="0"/>
              <a:buChar char="•"/>
            </a:pPr>
            <a:endParaRPr lang="es-ES_tradnl" sz="2000">
              <a:latin typeface="Calibri" pitchFamily="34" charset="0"/>
            </a:endParaRPr>
          </a:p>
          <a:p>
            <a:pPr algn="just"/>
            <a:endParaRPr lang="es-ES_tradnl" sz="2000">
              <a:latin typeface="Calibri" pitchFamily="34" charset="0"/>
            </a:endParaRPr>
          </a:p>
        </p:txBody>
      </p:sp>
      <p:sp>
        <p:nvSpPr>
          <p:cNvPr id="14343" name="7 CuadroTexto"/>
          <p:cNvSpPr txBox="1">
            <a:spLocks noChangeArrowheads="1"/>
          </p:cNvSpPr>
          <p:nvPr/>
        </p:nvSpPr>
        <p:spPr bwMode="auto">
          <a:xfrm>
            <a:off x="5181600" y="1981200"/>
            <a:ext cx="3276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Se elaboró:</a:t>
            </a:r>
          </a:p>
          <a:p>
            <a:endParaRPr lang="es-ES_tradnl" sz="2000">
              <a:latin typeface="Calibri" pitchFamily="34" charset="0"/>
            </a:endParaRPr>
          </a:p>
          <a:p>
            <a:r>
              <a:rPr lang="es-ES_tradnl" sz="2000">
                <a:latin typeface="Calibri" pitchFamily="34" charset="0"/>
              </a:rPr>
              <a:t>  Planes de Mantenimiento.</a:t>
            </a:r>
          </a:p>
          <a:p>
            <a:endParaRPr lang="es-ES_tradnl" sz="2000">
              <a:latin typeface="Calibri" pitchFamily="34" charset="0"/>
            </a:endParaRPr>
          </a:p>
          <a:p>
            <a:r>
              <a:rPr lang="es-ES_tradnl" sz="2000">
                <a:latin typeface="Calibri" pitchFamily="34" charset="0"/>
              </a:rPr>
              <a:t>  Ordenes de Mantenimiento.</a:t>
            </a:r>
          </a:p>
          <a:p>
            <a:endParaRPr lang="es-ES_tradnl" sz="2000">
              <a:latin typeface="Calibri" pitchFamily="34" charset="0"/>
            </a:endParaRPr>
          </a:p>
          <a:p>
            <a:r>
              <a:rPr lang="es-ES_tradnl" sz="2000">
                <a:latin typeface="Calibri" pitchFamily="34" charset="0"/>
              </a:rPr>
              <a:t>  Análisis de Averías.</a:t>
            </a:r>
          </a:p>
          <a:p>
            <a:endParaRPr lang="es-ES_tradnl" sz="2000">
              <a:latin typeface="Calibri" pitchFamily="34" charset="0"/>
            </a:endParaRPr>
          </a:p>
          <a:p>
            <a:r>
              <a:rPr lang="es-ES_tradnl" sz="2000">
                <a:latin typeface="Calibri" pitchFamily="34" charset="0"/>
              </a:rPr>
              <a:t>  Registro de Averías.</a:t>
            </a:r>
          </a:p>
          <a:p>
            <a:endParaRPr lang="es-ES_tradnl" sz="2000">
              <a:latin typeface="Calibri" pitchFamily="34" charset="0"/>
            </a:endParaRPr>
          </a:p>
        </p:txBody>
      </p:sp>
      <p:sp>
        <p:nvSpPr>
          <p:cNvPr id="14344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_tradnl" sz="2000">
                <a:latin typeface="Calibri" pitchFamily="34" charset="0"/>
              </a:rPr>
              <a:t>Cero averías, aumentar disponibilidad y eficiencia de equipos.</a:t>
            </a:r>
          </a:p>
          <a:p>
            <a:pPr algn="just"/>
            <a:endParaRPr lang="es-ES_tradnl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totally_global_world_q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447800" y="0"/>
          <a:ext cx="6096000" cy="6858000"/>
        </p:xfrm>
        <a:graphic>
          <a:graphicData uri="http://schemas.openxmlformats.org/presentationml/2006/ole">
            <p:oleObj spid="_x0000_s2050" name="Worksheet" r:id="rId4" imgW="5534143" imgH="7686743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totally_global_world_q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23838" y="1300163"/>
          <a:ext cx="8791575" cy="2725737"/>
        </p:xfrm>
        <a:graphic>
          <a:graphicData uri="http://schemas.openxmlformats.org/presentationml/2006/ole">
            <p:oleObj spid="_x0000_s3074" name="Hoja de cálculo" r:id="rId4" imgW="9001049" imgH="28099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MANTENIMIENTO DE LA CALIDAD</a:t>
            </a:r>
          </a:p>
        </p:txBody>
      </p: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5366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_tradnl" sz="2000">
                <a:latin typeface="Calibri" pitchFamily="34" charset="0"/>
              </a:rPr>
              <a:t>Cero defectos, cero retrabajo y cero rechazo.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09600" y="1981200"/>
            <a:ext cx="419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Ausencia de procedimientos de mantenimiento.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Falta de priorización de equipos críticos.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Desconocimiento de acciones preventivas.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5181600" y="19812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Documentación.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Importancia de equipos críticos.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 Acciones preventivas.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totally_global_world_q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838200" y="0"/>
          <a:ext cx="7727950" cy="6477000"/>
        </p:xfrm>
        <a:graphic>
          <a:graphicData uri="http://schemas.openxmlformats.org/presentationml/2006/ole">
            <p:oleObj spid="_x0000_s4098" name="Hoja de cálculo" r:id="rId4" imgW="5029200" imgH="642000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990600" y="5334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PREVENCIÓN DEL MANTENIEMINTO</a:t>
            </a:r>
          </a:p>
        </p:txBody>
      </p: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762000" y="18288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5181600" y="19050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6390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" sz="2000">
                <a:latin typeface="Calibri" pitchFamily="34" charset="0"/>
              </a:rPr>
              <a:t>Reducir el tiempo de introducción de nuevos productos, equipos y</a:t>
            </a:r>
          </a:p>
          <a:p>
            <a:pPr algn="ctr"/>
            <a:r>
              <a:rPr lang="en-US" sz="2000">
                <a:latin typeface="Calibri" pitchFamily="34" charset="0"/>
              </a:rPr>
              <a:t>procesos.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762000" y="2743200"/>
            <a:ext cx="403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Ausencia de detalle de los equipos.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5105400" y="266700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CAPEX en los activos.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ÁREAS ADMINISTRATIVAS</a:t>
            </a: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7414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n-US" sz="2000">
                <a:latin typeface="Calibri" pitchFamily="34" charset="0"/>
              </a:rPr>
              <a:t>Aumentar el potencial de departamentos que </a:t>
            </a:r>
            <a:r>
              <a:rPr lang="es-ES" sz="2000">
                <a:latin typeface="Calibri" pitchFamily="34" charset="0"/>
              </a:rPr>
              <a:t>ofrecen el apoyo necesario para que el proceso productivo funcione </a:t>
            </a:r>
            <a:r>
              <a:rPr lang="en-US" sz="2000">
                <a:latin typeface="Calibri" pitchFamily="34" charset="0"/>
              </a:rPr>
              <a:t>eficientemente.</a:t>
            </a:r>
          </a:p>
          <a:p>
            <a:endParaRPr lang="en-US" sz="2000">
              <a:latin typeface="Calibri" pitchFamily="34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85800" y="2057400"/>
            <a:ext cx="403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Independientes unas de otras.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Documentación. 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Falta de comunicación entre departamentos.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Toma de decisiones por separado.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105400" y="2057400"/>
            <a:ext cx="403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Reuniones de consensos.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Comunicación efectiva departamental.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Toma de decisiones en conjunto.</a:t>
            </a:r>
          </a:p>
          <a:p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EDUCACIÓN Y ENTRENAMIENTO</a:t>
            </a:r>
          </a:p>
        </p:txBody>
      </p:sp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8438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" sz="2000">
                <a:latin typeface="Calibri" pitchFamily="34" charset="0"/>
              </a:rPr>
              <a:t>Elevar nivel de capacitación de los operadores.</a:t>
            </a:r>
          </a:p>
          <a:p>
            <a:endParaRPr lang="en-US" sz="2000">
              <a:latin typeface="Calibri" pitchFamily="34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4114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Procedimientos de capacitación e inducción.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 Ausencia de registros de las capacitaciones.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Falta de actualizaciones a planes y procedimientos.</a:t>
            </a:r>
            <a:endParaRPr lang="en-US">
              <a:latin typeface="Calibri" pitchFamily="34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029200" y="1981200"/>
            <a:ext cx="4114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Fichas de Registros.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Campañas de capacitación.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Mejoras en los programas de inducción.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EDUCACIÓN Y ENTRENAMIENTO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 l="30214" t="9670" r="32044" b="12283"/>
          <a:stretch>
            <a:fillRect/>
          </a:stretch>
        </p:blipFill>
        <p:spPr bwMode="auto">
          <a:xfrm>
            <a:off x="457200" y="914400"/>
            <a:ext cx="4495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4"/>
          <a:srcRect l="30241" t="9263" r="31225" b="14814"/>
          <a:stretch>
            <a:fillRect/>
          </a:stretch>
        </p:blipFill>
        <p:spPr bwMode="auto">
          <a:xfrm>
            <a:off x="5257800" y="1752600"/>
            <a:ext cx="2514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5"/>
          <a:srcRect l="30163" t="8352" r="31427" b="11610"/>
          <a:stretch>
            <a:fillRect/>
          </a:stretch>
        </p:blipFill>
        <p:spPr bwMode="auto">
          <a:xfrm>
            <a:off x="6477000" y="35814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SEGURIDAD, SALUD Y MEDIO AMBIENTE</a:t>
            </a:r>
          </a:p>
        </p:txBody>
      </p:sp>
      <p:sp>
        <p:nvSpPr>
          <p:cNvPr id="20484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" sz="2000">
                <a:latin typeface="Calibri" pitchFamily="34" charset="0"/>
              </a:rPr>
              <a:t>Cero accidentes y cero contaminación ambiental.</a:t>
            </a:r>
          </a:p>
          <a:p>
            <a:endParaRPr lang="en-US" sz="2000">
              <a:latin typeface="Calibri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403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 Falta de concientización.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 Desconocimiento de procesos y operaciones.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 Ausencia de compromiso.</a:t>
            </a:r>
            <a:endParaRPr lang="en-US">
              <a:latin typeface="Calibri" pitchFamily="34" charset="0"/>
            </a:endParaRP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5105400" y="1981200"/>
            <a:ext cx="381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Análisis de Riesgos. 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Análisis de Impactos Ambientales.</a:t>
            </a:r>
          </a:p>
          <a:p>
            <a:pPr algn="just"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Normativa, Decreto 2393.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239569" cy="534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1524000" y="228600"/>
            <a:ext cx="6400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latin typeface="Calibri" pitchFamily="34" charset="0"/>
              </a:rPr>
              <a:t>¿PORQUÉ LA GERENCIA DE ACTIVOS?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totally_global_world_t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667000" y="1828800"/>
            <a:ext cx="3200400" cy="3124200"/>
          </a:xfrm>
          <a:prstGeom prst="star5">
            <a:avLst/>
          </a:prstGeom>
          <a:solidFill>
            <a:srgbClr val="FFFFFF"/>
          </a:solidFill>
          <a:ln w="12700">
            <a:solidFill>
              <a:srgbClr val="CC99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es-EC" sz="11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es-EC" b="1">
                <a:latin typeface="Arial" pitchFamily="34" charset="0"/>
              </a:rPr>
              <a:t>LAS 5´S</a:t>
            </a:r>
            <a:endParaRPr lang="en-US">
              <a:latin typeface="Arial" pitchFamily="34" charset="0"/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t</a:t>
            </a:r>
            <a:endParaRPr lang="en-US" smtClean="0"/>
          </a:p>
        </p:txBody>
      </p:sp>
      <p:grpSp>
        <p:nvGrpSpPr>
          <p:cNvPr id="21509" name="Group 1"/>
          <p:cNvGrpSpPr>
            <a:grpSpLocks/>
          </p:cNvGrpSpPr>
          <p:nvPr/>
        </p:nvGrpSpPr>
        <p:grpSpPr bwMode="auto">
          <a:xfrm>
            <a:off x="1143000" y="533400"/>
            <a:ext cx="6781800" cy="5029200"/>
            <a:chOff x="1780" y="7082"/>
            <a:chExt cx="9556" cy="5158"/>
          </a:xfrm>
        </p:grpSpPr>
        <p:sp>
          <p:nvSpPr>
            <p:cNvPr id="11266" name="AutoShape 2"/>
            <p:cNvSpPr>
              <a:spLocks noChangeArrowheads="1"/>
            </p:cNvSpPr>
            <p:nvPr/>
          </p:nvSpPr>
          <p:spPr bwMode="auto">
            <a:xfrm>
              <a:off x="7234" y="10884"/>
              <a:ext cx="2713" cy="1256"/>
            </a:xfrm>
            <a:prstGeom prst="flowChartMagneticTape">
              <a:avLst/>
            </a:prstGeom>
            <a:ln w="127000" cmpd="dbl">
              <a:solidFill>
                <a:srgbClr val="CC990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 dirty="0">
                  <a:latin typeface="Arial" pitchFamily="34" charset="0"/>
                </a:rPr>
                <a:t>Higiene y visualización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7234" y="8578"/>
              <a:ext cx="2713" cy="1256"/>
            </a:xfrm>
            <a:prstGeom prst="flowChartMagneticTape">
              <a:avLst/>
            </a:prstGeom>
            <a:ln w="127000" cmpd="dbl">
              <a:solidFill>
                <a:srgbClr val="CC990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Organización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4493" y="7082"/>
              <a:ext cx="2713" cy="1256"/>
            </a:xfrm>
            <a:prstGeom prst="flowChartMagneticTape">
              <a:avLst/>
            </a:prstGeom>
            <a:ln w="127000" cmpd="dbl">
              <a:solidFill>
                <a:srgbClr val="CC990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Clasificación y descarte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2232" y="10884"/>
              <a:ext cx="2713" cy="1256"/>
            </a:xfrm>
            <a:prstGeom prst="flowChartMagneticTape">
              <a:avLst/>
            </a:prstGeom>
            <a:ln w="127000" cmpd="dbl">
              <a:solidFill>
                <a:srgbClr val="CC990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Disciplina y compromiso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1780" y="8578"/>
              <a:ext cx="2713" cy="1256"/>
            </a:xfrm>
            <a:prstGeom prst="flowChartMagneticTape">
              <a:avLst/>
            </a:prstGeom>
            <a:ln w="127000" cmpd="dbl">
              <a:solidFill>
                <a:srgbClr val="CC990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 dirty="0">
                  <a:latin typeface="Arial" pitchFamily="34" charset="0"/>
                </a:rPr>
                <a:t>Limpieza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6514" y="7785"/>
              <a:ext cx="1389" cy="637"/>
            </a:xfrm>
            <a:prstGeom prst="ellipse">
              <a:avLst/>
            </a:prstGeom>
            <a:ln w="31750">
              <a:solidFill>
                <a:srgbClr val="CC9900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SEIRI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9141" y="9310"/>
              <a:ext cx="1759" cy="637"/>
            </a:xfrm>
            <a:prstGeom prst="ellipse">
              <a:avLst/>
            </a:prstGeom>
            <a:ln w="31750">
              <a:solidFill>
                <a:srgbClr val="CC9900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SEITON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3768" y="9310"/>
              <a:ext cx="1389" cy="637"/>
            </a:xfrm>
            <a:prstGeom prst="ellipse">
              <a:avLst/>
            </a:prstGeom>
            <a:ln w="31750">
              <a:solidFill>
                <a:srgbClr val="CC9900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SEISO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9368" y="11603"/>
              <a:ext cx="1968" cy="637"/>
            </a:xfrm>
            <a:prstGeom prst="ellipse">
              <a:avLst/>
            </a:prstGeom>
            <a:ln w="31750">
              <a:solidFill>
                <a:srgbClr val="CC9900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SEIKETSU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4075" y="11603"/>
              <a:ext cx="2271" cy="637"/>
            </a:xfrm>
            <a:prstGeom prst="ellipse">
              <a:avLst/>
            </a:prstGeom>
            <a:ln w="31750">
              <a:solidFill>
                <a:srgbClr val="CC9900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>
                  <a:latin typeface="Arial" pitchFamily="34" charset="0"/>
                </a:rPr>
                <a:t>SHITSUKE</a:t>
              </a:r>
              <a:endParaRPr lang="en-US" sz="120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SEIRI: CLASIFICACIÓN</a:t>
            </a:r>
          </a:p>
        </p:txBody>
      </p:sp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22533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85800" y="55626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“Sólo lo que se necesita, en la cantidad que se necesita, y sólo cuando se necesita”. 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685800" y="2057400"/>
            <a:ext cx="411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Equipos, suministros que no se necesitan con frecuencia ubicados en los escritorios.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Documentación no tan necesaria a disponibilidad de todos los usuarios.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257800" y="2057400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Material necesario.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Disponibilidad de documentos.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SEITON: ORDENAR</a:t>
            </a:r>
          </a:p>
        </p:txBody>
      </p:sp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23557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pic>
        <p:nvPicPr>
          <p:cNvPr id="23558" name="Picture 2" descr="H:\Fotos-5S\DSC04701.JPG"/>
          <p:cNvPicPr>
            <a:picLocks noChangeAspect="1" noChangeArrowheads="1"/>
          </p:cNvPicPr>
          <p:nvPr/>
        </p:nvPicPr>
        <p:blipFill>
          <a:blip r:embed="rId3"/>
          <a:srcRect l="12161"/>
          <a:stretch>
            <a:fillRect/>
          </a:stretch>
        </p:blipFill>
        <p:spPr bwMode="auto">
          <a:xfrm>
            <a:off x="5334000" y="2057400"/>
            <a:ext cx="330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H:\Fotos-5S\DSC04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905000" y="58674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Un lugar para cada cosa y cada cosa en su lugar.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SEISO: LIMPIEZA</a:t>
            </a:r>
          </a:p>
        </p:txBody>
      </p:sp>
      <p:sp>
        <p:nvSpPr>
          <p:cNvPr id="24580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24581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048000" y="2438400"/>
            <a:ext cx="403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Limpieza a diario de pisos, paredes, baños.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Puestos de trabajos limpios.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Buena imagen y pulcritud.</a:t>
            </a:r>
            <a:endParaRPr lang="en-US">
              <a:latin typeface="Calibri" pitchFamily="34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3733800" y="5715000"/>
            <a:ext cx="288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La Limpieza es inspección.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latin typeface="Calibri" pitchFamily="34" charset="0"/>
              </a:rPr>
              <a:t>SEIKETSU: HIGIENE Y VISUALIZACIÓN</a:t>
            </a:r>
          </a:p>
        </p:txBody>
      </p:sp>
      <p:sp>
        <p:nvSpPr>
          <p:cNvPr id="25604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25605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85800" y="1905000"/>
            <a:ext cx="3886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Limpieza adecuada.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Falta de orden.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Ausencia de uso de equipos de protección personal.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Personal con vestimenta adecuada y buena imagen.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029200" y="1981200"/>
            <a:ext cx="3886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Ambiente limpio y seguro.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Orden.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Uso adecuado de EPP.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447800" y="563880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Personas y Máquinas en buenas condiciones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SHITSUKE: DISCIPLINA</a:t>
            </a:r>
          </a:p>
        </p:txBody>
      </p:sp>
      <p:sp>
        <p:nvSpPr>
          <p:cNvPr id="26628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26629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609600" y="2057400"/>
            <a:ext cx="411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Ausencia de hábitos.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Desconocimiento de la filosofía de las 5S´s.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Falta de compromiso para mejoras.</a:t>
            </a:r>
            <a:endParaRPr lang="en-US">
              <a:latin typeface="Calibri" pitchFamily="34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5181600" y="2057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Filosofía de las 5S´s.</a:t>
            </a:r>
          </a:p>
          <a:p>
            <a:pPr>
              <a:buFont typeface="Arial" charset="0"/>
              <a:buChar char="•"/>
            </a:pPr>
            <a:endParaRPr lang="es-EC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C">
                <a:latin typeface="Calibri" pitchFamily="34" charset="0"/>
              </a:rPr>
              <a:t> Hábitos comunes y focalizados.</a:t>
            </a:r>
            <a:endParaRPr lang="en-US">
              <a:latin typeface="Calibri" pitchFamily="34" charset="0"/>
            </a:endParaRP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905000" y="57912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Trabajar de manera más sana y mejor –Hábito-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9" descr="totally_global_world_t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838200" y="3581400"/>
            <a:ext cx="754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4400" b="1">
                <a:latin typeface="Calibri" pitchFamily="34" charset="0"/>
              </a:rPr>
              <a:t>CONCLUSIONES</a:t>
            </a:r>
            <a:endParaRPr lang="en-US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807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 Evaluar el desenvolvimiento de los equipos, valorando su eficacia y   </a:t>
            </a:r>
          </a:p>
          <a:p>
            <a:pPr algn="just"/>
            <a:r>
              <a:rPr lang="es-ES" sz="2000">
                <a:latin typeface="Calibri" pitchFamily="34" charset="0"/>
              </a:rPr>
              <a:t>     eficiencia por medio del rendimiento, calidad y disponibilidad de equipos </a:t>
            </a:r>
          </a:p>
          <a:p>
            <a:pPr algn="just"/>
            <a:r>
              <a:rPr lang="es-ES" sz="2000">
                <a:latin typeface="Calibri" pitchFamily="34" charset="0"/>
              </a:rPr>
              <a:t>     críticos.</a:t>
            </a:r>
            <a:endParaRPr lang="en-US" sz="2000">
              <a:latin typeface="Calibri" pitchFamily="34" charset="0"/>
            </a:endParaRPr>
          </a:p>
          <a:p>
            <a:pPr algn="just"/>
            <a:endParaRPr lang="es-ES" sz="2000">
              <a:latin typeface="Calibri" pitchFamily="34" charset="0"/>
            </a:endParaRPr>
          </a:p>
          <a:p>
            <a:pPr algn="just"/>
            <a:endParaRPr lang="en-US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Fallas o averías sean manejables y en algunos casos sean evitables.</a:t>
            </a:r>
          </a:p>
          <a:p>
            <a:pPr algn="just"/>
            <a:r>
              <a:rPr lang="es-ES" sz="2000">
                <a:latin typeface="Calibri" pitchFamily="34" charset="0"/>
              </a:rPr>
              <a:t>    Análisis de la matriz Efecto- Falla, acciones correctivas, historial de fallas y    </a:t>
            </a:r>
          </a:p>
          <a:p>
            <a:pPr algn="just"/>
            <a:r>
              <a:rPr lang="es-ES" sz="2000">
                <a:latin typeface="Calibri" pitchFamily="34" charset="0"/>
              </a:rPr>
              <a:t>    toma de acciones.</a:t>
            </a:r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914400" y="1828800"/>
            <a:ext cx="7467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Conocimientos básicos de los equipos críticos encontrados, mantenimiento autónomo diario en cada equipo.</a:t>
            </a:r>
          </a:p>
          <a:p>
            <a:pPr algn="just"/>
            <a:endParaRPr lang="en-US" sz="2000">
              <a:latin typeface="Calibri" pitchFamily="34" charset="0"/>
            </a:endParaRPr>
          </a:p>
          <a:p>
            <a:pPr algn="just"/>
            <a:endParaRPr lang="en-US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La creación de procedimientos ayudará a la inducción del personal.</a:t>
            </a:r>
          </a:p>
          <a:p>
            <a:pPr algn="just"/>
            <a:endParaRPr lang="en-US" sz="2000">
              <a:latin typeface="Calibri" pitchFamily="34" charset="0"/>
            </a:endParaRPr>
          </a:p>
          <a:p>
            <a:pPr algn="just"/>
            <a:r>
              <a:rPr lang="es-ES" sz="2000">
                <a:latin typeface="Calibri" pitchFamily="34" charset="0"/>
              </a:rPr>
              <a:t> </a:t>
            </a:r>
            <a:endParaRPr lang="en-US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Aplicación de mantenimientos programados minimizarán probabilidades de ocurrencia, disminuye gastos en los que incurría anteriormente.</a:t>
            </a:r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9" descr="totally_global_world_t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838200" y="3581400"/>
            <a:ext cx="754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4400" b="1">
                <a:latin typeface="Calibri" pitchFamily="34" charset="0"/>
              </a:rPr>
              <a:t>RECOMENDACIONES</a:t>
            </a:r>
            <a:endParaRPr lang="en-US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3 CuadroTexto"/>
          <p:cNvSpPr txBox="1">
            <a:spLocks noChangeArrowheads="1"/>
          </p:cNvSpPr>
          <p:nvPr/>
        </p:nvSpPr>
        <p:spPr bwMode="auto">
          <a:xfrm>
            <a:off x="609600" y="5334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latin typeface="Calibri" pitchFamily="34" charset="0"/>
              </a:rPr>
              <a:t>CICLO PHVA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828800"/>
          <a:ext cx="56388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rot="16200000">
            <a:off x="3771900" y="2705100"/>
            <a:ext cx="3124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MEJORA CONTÍNUA</a:t>
            </a:r>
            <a:endParaRPr lang="en-US" b="1" dirty="0"/>
          </a:p>
        </p:txBody>
      </p:sp>
      <p:pic>
        <p:nvPicPr>
          <p:cNvPr id="8198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286000"/>
            <a:ext cx="23685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6 CuadroTexto"/>
          <p:cNvSpPr txBox="1">
            <a:spLocks noChangeArrowheads="1"/>
          </p:cNvSpPr>
          <p:nvPr/>
        </p:nvSpPr>
        <p:spPr bwMode="auto">
          <a:xfrm>
            <a:off x="4114800" y="19812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Calibri" pitchFamily="34" charset="0"/>
              </a:rPr>
              <a:t>P</a:t>
            </a:r>
          </a:p>
        </p:txBody>
      </p:sp>
      <p:sp>
        <p:nvSpPr>
          <p:cNvPr id="8200" name="7 CuadroTexto"/>
          <p:cNvSpPr txBox="1">
            <a:spLocks noChangeArrowheads="1"/>
          </p:cNvSpPr>
          <p:nvPr/>
        </p:nvSpPr>
        <p:spPr bwMode="auto">
          <a:xfrm>
            <a:off x="990600" y="19812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Calibri" pitchFamily="34" charset="0"/>
              </a:rPr>
              <a:t>A</a:t>
            </a:r>
          </a:p>
        </p:txBody>
      </p:sp>
      <p:sp>
        <p:nvSpPr>
          <p:cNvPr id="8201" name="8 CuadroTexto"/>
          <p:cNvSpPr txBox="1">
            <a:spLocks noChangeArrowheads="1"/>
          </p:cNvSpPr>
          <p:nvPr/>
        </p:nvSpPr>
        <p:spPr bwMode="auto">
          <a:xfrm>
            <a:off x="990600" y="46482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Calibri" pitchFamily="34" charset="0"/>
              </a:rPr>
              <a:t>V</a:t>
            </a:r>
          </a:p>
        </p:txBody>
      </p:sp>
      <p:sp>
        <p:nvSpPr>
          <p:cNvPr id="8202" name="9 CuadroTexto"/>
          <p:cNvSpPr txBox="1">
            <a:spLocks noChangeArrowheads="1"/>
          </p:cNvSpPr>
          <p:nvPr/>
        </p:nvSpPr>
        <p:spPr bwMode="auto">
          <a:xfrm>
            <a:off x="4038600" y="46482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Calibri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914400" y="1828800"/>
            <a:ext cx="7467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es-ES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>
                <a:latin typeface="Calibri" pitchFamily="34" charset="0"/>
              </a:rPr>
              <a:t>Implementación del  sistema para la mejora continua de la organización, y mejoras realizadas para administrar equipos críticos.</a:t>
            </a:r>
          </a:p>
          <a:p>
            <a:pPr algn="just"/>
            <a:endParaRPr lang="es-ES" sz="2000">
              <a:latin typeface="Calibri" pitchFamily="34" charset="0"/>
            </a:endParaRPr>
          </a:p>
          <a:p>
            <a:pPr algn="just"/>
            <a:endParaRPr lang="es-ES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>
                <a:latin typeface="Calibri" pitchFamily="34" charset="0"/>
              </a:rPr>
              <a:t>Cada proceso debe ser mejorado constantemente, acciones óptimas.</a:t>
            </a:r>
            <a:endParaRPr lang="en-US" sz="2000">
              <a:latin typeface="Calibri" pitchFamily="34" charset="0"/>
            </a:endParaRPr>
          </a:p>
          <a:p>
            <a:pPr algn="just"/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7467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>
                <a:latin typeface="Calibri" pitchFamily="34" charset="0"/>
              </a:rPr>
              <a:t>Capacitación del personal sobre el uso del equipo, identificación de problemas presentes.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>
                <a:latin typeface="Calibri" pitchFamily="34" charset="0"/>
              </a:rPr>
              <a:t>Detalles son los que mejoran los procesos.</a:t>
            </a:r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>
                <a:latin typeface="Calibri" pitchFamily="34" charset="0"/>
              </a:rPr>
              <a:t>Capacitación al personal , con conceptos de la calidad total, para que puedan entender y adaptarse al proceso de mejora contínua.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746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9600">
                <a:latin typeface="Calibri" pitchFamily="34" charset="0"/>
              </a:rPr>
              <a:t>GRACIAS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9220" name="Picture 8" descr="totally_global_world_s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golden_globe_spinning_example"/>
          <p:cNvPicPr>
            <a:picLocks noChangeAspect="1" noChangeArrowheads="1" noCrop="1"/>
          </p:cNvPicPr>
          <p:nvPr/>
        </p:nvPicPr>
        <p:blipFill>
          <a:blip r:embed="rId3">
            <a:lum bright="-16000" contrast="-12000"/>
          </a:blip>
          <a:srcRect/>
          <a:stretch>
            <a:fillRect/>
          </a:stretch>
        </p:blipFill>
        <p:spPr bwMode="auto">
          <a:xfrm>
            <a:off x="8191500" y="5943600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962400" y="1828800"/>
            <a:ext cx="4800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>
                <a:latin typeface="Calibri" pitchFamily="34" charset="0"/>
              </a:rPr>
              <a:t>La  empresa posee tres filiales, que se dedican a comercializar camarones, productos de bambú y capacitaciones de sistemas de gestión a nivel empresarial.</a:t>
            </a:r>
          </a:p>
          <a:p>
            <a:pPr algn="just"/>
            <a:endParaRPr lang="es-ES" sz="2400">
              <a:latin typeface="Calibri" pitchFamily="34" charset="0"/>
            </a:endParaRPr>
          </a:p>
          <a:p>
            <a:pPr algn="just"/>
            <a:r>
              <a:rPr lang="es-ES" sz="2400">
                <a:latin typeface="Calibri" pitchFamily="34" charset="0"/>
              </a:rPr>
              <a:t>Opera como Sociedad Anónima  desde 1999, sus oficinas están ubicadas en la ciudad de Guayaquil y Samborondón.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9223" name="Picture 4" descr="empre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25908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3429000" y="60960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>
                <a:latin typeface="Calibri" pitchFamily="34" charset="0"/>
              </a:rPr>
              <a:t>CONOCIMIENTO DEL </a:t>
            </a:r>
          </a:p>
          <a:p>
            <a:pPr algn="ctr"/>
            <a:r>
              <a:rPr lang="es-EC" sz="3600" b="1">
                <a:latin typeface="Calibri" pitchFamily="34" charset="0"/>
              </a:rPr>
              <a:t>NEGOCIO</a:t>
            </a:r>
            <a:endParaRPr 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9" descr="totally_global_world_t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8200" y="3429000"/>
            <a:ext cx="7543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4400" b="1">
                <a:latin typeface="Calibri" pitchFamily="34" charset="0"/>
              </a:rPr>
              <a:t>SISTEMA DE GESTIÓN Y CONTROL OPERACIONAL</a:t>
            </a:r>
            <a:endParaRPr lang="en-US" sz="4400" b="1">
              <a:latin typeface="Calibri" pitchFamily="34" charset="0"/>
            </a:endParaRPr>
          </a:p>
        </p:txBody>
      </p: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6172200" y="5715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>
                <a:latin typeface="Calibri" pitchFamily="34" charset="0"/>
              </a:rPr>
              <a:t>8 PILARES DEL TPM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MEJORAS ENFOCADAS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1270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" sz="2000">
                <a:latin typeface="Calibri" pitchFamily="34" charset="0"/>
              </a:rPr>
              <a:t>Reducir pérdidas y aumentar el potencial productivo.</a:t>
            </a:r>
            <a:endParaRPr lang="es-ES_tradnl" sz="2000">
              <a:latin typeface="Calibri" pitchFamily="34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85800" y="1981200"/>
            <a:ext cx="403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Máquinas en stand by.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Retraso en las actividades operativas.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Trabajos acumulados.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5105400" y="1981200"/>
            <a:ext cx="4038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Equipos operativos.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Reducción de acumulación de trabajo.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C" sz="2000">
                <a:latin typeface="Calibri" pitchFamily="34" charset="0"/>
              </a:rPr>
              <a:t> Mantenimientos en período justo.</a:t>
            </a:r>
          </a:p>
          <a:p>
            <a:pPr algn="just">
              <a:buFont typeface="Arial" charset="0"/>
              <a:buChar char="•"/>
            </a:pPr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Identificación de equipos críticos.</a:t>
            </a:r>
          </a:p>
          <a:p>
            <a:pPr algn="just"/>
            <a:endParaRPr lang="es-EC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4953000" y="228600"/>
          <a:ext cx="3962400" cy="13068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13759"/>
                <a:gridCol w="2948641"/>
              </a:tblGrid>
              <a:tr h="251193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/>
                        <a:t>EQUIPOS CRÍTICOS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193"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23875" algn="l"/>
                        </a:tabLst>
                      </a:pPr>
                      <a:r>
                        <a:rPr lang="es-ES" sz="1600" b="1" dirty="0"/>
                        <a:t>No.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/>
                        <a:t>Nombre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193"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/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b="1"/>
                        <a:t>Impresora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21"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/>
                        <a:t>12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/>
                        <a:t>Computadoras de escritorio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685800" y="16764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totally_global_world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MANTENIMIENTO AUTÓNOMO</a:t>
            </a:r>
          </a:p>
        </p:txBody>
      </p:sp>
      <p:sp>
        <p:nvSpPr>
          <p:cNvPr id="13316" name="3 CuadroTexto"/>
          <p:cNvSpPr txBox="1">
            <a:spLocks noChangeArrowheads="1"/>
          </p:cNvSpPr>
          <p:nvPr/>
        </p:nvSpPr>
        <p:spPr bwMode="auto">
          <a:xfrm>
            <a:off x="7620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ANTES</a:t>
            </a:r>
          </a:p>
        </p:txBody>
      </p:sp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51816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latin typeface="Calibri" pitchFamily="34" charset="0"/>
              </a:rPr>
              <a:t>AHORA</a:t>
            </a:r>
          </a:p>
        </p:txBody>
      </p:sp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609600" y="2057400"/>
            <a:ext cx="4267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Falta de conocimiento de equipos.</a:t>
            </a:r>
          </a:p>
          <a:p>
            <a:pPr algn="just"/>
            <a:endParaRPr lang="es-ES_tradnl" sz="2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Ausencia de procedimientos.</a:t>
            </a:r>
          </a:p>
          <a:p>
            <a:pPr algn="just"/>
            <a:endParaRPr lang="es-ES_tradnl" sz="2000">
              <a:latin typeface="Calibri" pitchFamily="34" charset="0"/>
            </a:endParaRPr>
          </a:p>
          <a:p>
            <a:pPr algn="just"/>
            <a:endParaRPr lang="es-ES_tradnl" sz="2000">
              <a:latin typeface="Calibri" pitchFamily="34" charset="0"/>
            </a:endParaRPr>
          </a:p>
        </p:txBody>
      </p:sp>
      <p:sp>
        <p:nvSpPr>
          <p:cNvPr id="13319" name="6 CuadroTexto"/>
          <p:cNvSpPr txBox="1">
            <a:spLocks noChangeArrowheads="1"/>
          </p:cNvSpPr>
          <p:nvPr/>
        </p:nvSpPr>
        <p:spPr bwMode="auto">
          <a:xfrm>
            <a:off x="5181600" y="2057400"/>
            <a:ext cx="373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Tarjeta de Activos.</a:t>
            </a:r>
          </a:p>
          <a:p>
            <a:endParaRPr lang="es-ES_tradnl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_tradnl" sz="2000">
                <a:latin typeface="Calibri" pitchFamily="34" charset="0"/>
              </a:rPr>
              <a:t> Procedimientos de Operación.</a:t>
            </a:r>
          </a:p>
          <a:p>
            <a:endParaRPr lang="es-ES_tradnl" sz="2000">
              <a:latin typeface="Calibri" pitchFamily="34" charset="0"/>
            </a:endParaRPr>
          </a:p>
        </p:txBody>
      </p:sp>
      <p:sp>
        <p:nvSpPr>
          <p:cNvPr id="13320" name="8 CuadroTexto"/>
          <p:cNvSpPr txBox="1">
            <a:spLocks noChangeArrowheads="1"/>
          </p:cNvSpPr>
          <p:nvPr/>
        </p:nvSpPr>
        <p:spPr bwMode="auto">
          <a:xfrm>
            <a:off x="609600" y="5334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 b="1">
                <a:latin typeface="Calibri" pitchFamily="34" charset="0"/>
              </a:rPr>
              <a:t>BENEFICIO:</a:t>
            </a:r>
          </a:p>
          <a:p>
            <a:pPr algn="ctr"/>
            <a:r>
              <a:rPr lang="es-ES" sz="2000">
                <a:latin typeface="Calibri" pitchFamily="34" charset="0"/>
              </a:rPr>
              <a:t>Incrementar habilidad/competencia técnica del operador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totally_global_world_q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2 CuadroTexto"/>
          <p:cNvSpPr txBox="1">
            <a:spLocks noChangeArrowheads="1"/>
          </p:cNvSpPr>
          <p:nvPr/>
        </p:nvSpPr>
        <p:spPr bwMode="auto">
          <a:xfrm>
            <a:off x="14478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latin typeface="Calibri" pitchFamily="34" charset="0"/>
              </a:rPr>
              <a:t>MANTENIMIENTO AUTÓNOMO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3838" y="1090613"/>
          <a:ext cx="8678862" cy="4776787"/>
        </p:xfrm>
        <a:graphic>
          <a:graphicData uri="http://schemas.openxmlformats.org/presentationml/2006/ole">
            <p:oleObj spid="_x0000_s1026" name="Hoja de cálculo" r:id="rId4" imgW="10287000" imgH="329580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946</TotalTime>
  <Words>951</Words>
  <Application>Microsoft Office PowerPoint</Application>
  <PresentationFormat>Presentación en pantalla (4:3)</PresentationFormat>
  <Paragraphs>244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Calibri</vt:lpstr>
      <vt:lpstr>Arial</vt:lpstr>
      <vt:lpstr>Times New Roman</vt:lpstr>
      <vt:lpstr>Wingdings</vt:lpstr>
      <vt:lpstr>Office Theme</vt:lpstr>
      <vt:lpstr>Hoja de cálculo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t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ICM - 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lmzuniga</dc:creator>
  <cp:lastModifiedBy>ehernand</cp:lastModifiedBy>
  <cp:revision>144</cp:revision>
  <dcterms:created xsi:type="dcterms:W3CDTF">2009-07-27T18:36:45Z</dcterms:created>
  <dcterms:modified xsi:type="dcterms:W3CDTF">2010-06-30T19:28:21Z</dcterms:modified>
</cp:coreProperties>
</file>