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CC"/>
    <a:srgbClr val="663300"/>
    <a:srgbClr val="FF9900"/>
    <a:srgbClr val="6699FF"/>
    <a:srgbClr val="FFCC99"/>
    <a:srgbClr val="0000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32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32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32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grpSp>
          <p:nvGrpSpPr>
            <p:cNvPr id="1321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321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321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32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32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2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2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1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1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1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1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2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321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21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321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21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32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32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 sz="1800"/>
            </a:p>
          </p:txBody>
        </p:sp>
      </p:grpSp>
      <p:sp>
        <p:nvSpPr>
          <p:cNvPr id="13215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215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215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3215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3215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31B8A3-00A7-4E28-BE6D-D769A84982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BBDC4-A00A-43A2-B4C4-59A0686BD35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BB8AD-28CA-4544-A5EA-F1A5D38A4C1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4A00026E-8446-484C-AAD2-89BED263C18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4F0A8-C6A1-4A6A-859A-0B053E4E1B5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79E30-9732-4B85-9D6F-6FA8CF3C999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A35F4-2BAD-44C2-9ECE-62D3A4A140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E2D4C-F819-45C1-A87F-0B4949BA78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9FF9E-7F5E-468C-A9E7-B90904E7145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9F8BC-18FB-4242-BCE7-630D42308F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CD66-E21B-4ED0-AE8A-6E3289CB52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15FA2-07FF-41EE-8491-07183800BA9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3107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3107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grpSp>
          <p:nvGrpSpPr>
            <p:cNvPr id="13107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3107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3108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3108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3108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108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108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08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08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08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08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108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3109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09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3109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3109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0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3111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3111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1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1800"/>
            </a:p>
          </p:txBody>
        </p:sp>
        <p:sp>
          <p:nvSpPr>
            <p:cNvPr id="13112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2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 sz="1800"/>
            </a:p>
          </p:txBody>
        </p:sp>
      </p:grpSp>
      <p:sp>
        <p:nvSpPr>
          <p:cNvPr id="13112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3113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113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/>
          </a:p>
        </p:txBody>
      </p:sp>
      <p:sp>
        <p:nvSpPr>
          <p:cNvPr id="13113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/>
          </a:p>
        </p:txBody>
      </p:sp>
      <p:sp>
        <p:nvSpPr>
          <p:cNvPr id="13113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EFC1796-5F57-42EB-89DF-790661031B9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.ec/imgres?imgurl=http://www.navarretense.com/Lupa.jpg&amp;imgrefurl=http://www.navarretense.com/la_prensa_es_el_espia.htm&amp;usg=__fIBRMB-ABjFQTzD3KMliFP_On7w=&amp;h=640&amp;w=506&amp;sz=37&amp;hl=es&amp;start=11&amp;um=1&amp;tbnid=_ZL0teKDS3eh0M:&amp;tbnh=137&amp;tbnw=108&amp;prev=/images%3Fq%3Dlupa%2B-%2Bpapel%26ndsp%3D18%26hl%3Des%26rlz%3D1R2ADFA_esEC340%26sa%3DN%26um%3D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com.ec/imgres?imgurl=http://www.adrformacion.com/udsimg/nego/3/esquema6.jpg&amp;imgrefurl=http://fatima-orggestioncentros.blogspot.com/2007/10/planificacin.html&amp;usg=__-Tx7cq0LMQPrNCDLq3UXQdQDXQo=&amp;h=1060&amp;w=1044&amp;sz=60&amp;hl=es&amp;start=10&amp;um=1&amp;tbnid=RHgemAqcOR9oYM:&amp;tbnh=150&amp;tbnw=148&amp;prev=/images%3Fq%3Dplanificaci%25C3%25B3n%26gbv%3D2%26hl%3Des%26um%3D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ec/imgres?imgurl=http://www.iiiepe.edu.mx/files/images/la_petite_examen.jpg&amp;imgrefurl=http://www.iiiepe.edu.mx/es/difusion/monitoreducativo/172&amp;usg=__KtL03tL_VxzvfqF0GgoTyNkZcNo=&amp;h=340&amp;w=400&amp;sz=38&amp;hl=es&amp;start=60&amp;um=1&amp;tbnid=_iWyaxmF6_m_MM:&amp;tbnh=105&amp;tbnw=124&amp;prev=/images%3Fq%3Dexamen%26ndsp%3D21%26hl%3Des%26sa%3DN%26start%3D42%26um%3D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m.ec/imgres?imgurl=http://www.los6000dechile.cl/images/informe/informe_24_barrancasblancas.jpg&amp;imgrefurl=http://www.los6000dechile.cl/cumbres/24_barrancasblancas.html&amp;usg=__p2ISgzOJvQxIerrr3-CYx8aVnHs=&amp;h=480&amp;w=344&amp;sz=21&amp;hl=es&amp;start=19&amp;um=1&amp;tbnid=_40azNlZrduQwM:&amp;tbnh=129&amp;tbnw=92&amp;prev=/images%3Fq%3Dinforme%26hl%3Des%26um%3D1" TargetMode="External"/><Relationship Id="rId7" Type="http://schemas.openxmlformats.org/officeDocument/2006/relationships/hyperlink" Target="http://images.google.com.ec/imgres?imgurl=http://www.fabhuelva.org/gestor/ficheros/imagennoticia50_0.jpg&amp;imgrefurl=http://www.fabhuelva.org/index.php%3Fpage%3D33&amp;usg=__QAsfzZfdMiWEesMFZ6m6AMQ4eCQ=&amp;h=395&amp;w=541&amp;sz=42&amp;hl=es&amp;start=1&amp;um=1&amp;tbnid=57xlUPrmuDLBOM:&amp;tbnh=96&amp;tbnw=132&amp;prev=/images%3Fq%3Drecomendaciones%26hl%3Des%26um%3D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m.ec/imgres?imgurl=http://www.monografias.com/trabajos13/ysabel/Image637.gif&amp;imgrefurl=http://www.monografias.com/trabajos13/ysabel/ysabel.shtml&amp;usg=__D01QUVVrajun-Xp528yWv4G12nI=&amp;h=932&amp;w=890&amp;sz=73&amp;hl=es&amp;start=3&amp;um=1&amp;tbnid=xHCKQphn5BgzTM:&amp;tbnh=147&amp;tbnw=140&amp;prev=/images%3Fq%3Dconclusiones%26hl%3Des%26um%3D1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7386638" cy="1871662"/>
          </a:xfrm>
        </p:spPr>
        <p:txBody>
          <a:bodyPr/>
          <a:lstStyle/>
          <a:p>
            <a:pPr>
              <a:buFontTx/>
              <a:buNone/>
            </a:pPr>
            <a:r>
              <a:rPr lang="es-AR" sz="1800" b="1">
                <a:solidFill>
                  <a:srgbClr val="FFFFFF"/>
                </a:solidFill>
              </a:rPr>
              <a:t>ESCUELA SUPERIOR POLITÉCNICA DEL LITORAL</a:t>
            </a:r>
          </a:p>
          <a:p>
            <a:pPr>
              <a:buFontTx/>
              <a:buNone/>
            </a:pPr>
            <a:r>
              <a:rPr lang="es-AR" sz="1400" b="1">
                <a:solidFill>
                  <a:srgbClr val="FFFFFF"/>
                </a:solidFill>
              </a:rPr>
              <a:t>INSTITUTO DE CIENCIAS MATEMÁTICAS</a:t>
            </a:r>
          </a:p>
          <a:p>
            <a:pPr>
              <a:buFontTx/>
              <a:buNone/>
            </a:pPr>
            <a:r>
              <a:rPr lang="es-AR" sz="1200" b="1">
                <a:solidFill>
                  <a:srgbClr val="FFFFFF"/>
                </a:solidFill>
              </a:rPr>
              <a:t>Guayaquil – Ecuador</a:t>
            </a:r>
            <a:endParaRPr lang="es-AR" sz="1200" b="1" i="1">
              <a:solidFill>
                <a:srgbClr val="FFFFFF"/>
              </a:solidFill>
            </a:endParaRPr>
          </a:p>
          <a:p>
            <a:pPr>
              <a:buFontTx/>
              <a:buNone/>
            </a:pPr>
            <a:r>
              <a:rPr lang="es-AR" sz="1200" b="1" i="1">
                <a:solidFill>
                  <a:srgbClr val="FFFFFF"/>
                </a:solidFill>
              </a:rPr>
              <a:t>2009</a:t>
            </a:r>
            <a:endParaRPr lang="es-ES" sz="12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3525" y="1052513"/>
            <a:ext cx="7386638" cy="5043487"/>
          </a:xfrm>
        </p:spPr>
        <p:txBody>
          <a:bodyPr/>
          <a:lstStyle/>
          <a:p>
            <a:pPr algn="ctr">
              <a:buFontTx/>
              <a:buNone/>
            </a:pPr>
            <a:r>
              <a:rPr lang="es-AR" sz="8000" b="1" i="1">
                <a:solidFill>
                  <a:schemeClr val="hlink"/>
                </a:solidFill>
                <a:latin typeface="Times New Roman" pitchFamily="18" charset="0"/>
              </a:rPr>
              <a:t>GRACIAS </a:t>
            </a:r>
          </a:p>
          <a:p>
            <a:pPr algn="ctr">
              <a:buFontTx/>
              <a:buNone/>
            </a:pPr>
            <a:r>
              <a:rPr lang="es-AR" sz="8000" b="1" i="1">
                <a:solidFill>
                  <a:schemeClr val="accent2"/>
                </a:solidFill>
                <a:latin typeface="Times New Roman" pitchFamily="18" charset="0"/>
              </a:rPr>
              <a:t>POR SU</a:t>
            </a:r>
            <a:r>
              <a:rPr lang="es-AR" sz="8000" b="1" i="1">
                <a:latin typeface="Times New Roman" pitchFamily="18" charset="0"/>
              </a:rPr>
              <a:t> </a:t>
            </a:r>
            <a:r>
              <a:rPr lang="es-AR" sz="8000" b="1" i="1">
                <a:solidFill>
                  <a:schemeClr val="hlink"/>
                </a:solidFill>
                <a:latin typeface="Times New Roman" pitchFamily="18" charset="0"/>
              </a:rPr>
              <a:t>ATENCIÓN</a:t>
            </a:r>
            <a:r>
              <a:rPr lang="es-AR" sz="8000">
                <a:solidFill>
                  <a:schemeClr val="hlink"/>
                </a:solidFill>
                <a:latin typeface="Times New Roman" pitchFamily="18" charset="0"/>
              </a:rPr>
              <a:t> !!!</a:t>
            </a:r>
            <a:endParaRPr lang="es-ES" sz="800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323850" y="260350"/>
            <a:ext cx="1439863" cy="201612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FFCC99"/>
              </a:solidFill>
            </a:endParaRPr>
          </a:p>
        </p:txBody>
      </p:sp>
      <p:sp>
        <p:nvSpPr>
          <p:cNvPr id="154632" name="AutoShape 8"/>
          <p:cNvSpPr>
            <a:spLocks noChangeArrowheads="1"/>
          </p:cNvSpPr>
          <p:nvPr/>
        </p:nvSpPr>
        <p:spPr bwMode="auto">
          <a:xfrm>
            <a:off x="2627313" y="4941888"/>
            <a:ext cx="2592387" cy="1582737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4635" name="AutoShape 11"/>
          <p:cNvSpPr>
            <a:spLocks noChangeArrowheads="1"/>
          </p:cNvSpPr>
          <p:nvPr/>
        </p:nvSpPr>
        <p:spPr bwMode="auto">
          <a:xfrm rot="7744472">
            <a:off x="6228556" y="261144"/>
            <a:ext cx="1439863" cy="2016125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pic>
        <p:nvPicPr>
          <p:cNvPr id="154637" name="Picture 13" descr="66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588" y="765175"/>
            <a:ext cx="711200" cy="1068388"/>
          </a:xfrm>
          <a:prstGeom prst="rect">
            <a:avLst/>
          </a:prstGeom>
          <a:noFill/>
        </p:spPr>
      </p:pic>
      <p:pic>
        <p:nvPicPr>
          <p:cNvPr id="154641" name="Picture 17" descr="homb00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908050"/>
            <a:ext cx="782638" cy="590550"/>
          </a:xfrm>
          <a:prstGeom prst="rect">
            <a:avLst/>
          </a:prstGeom>
          <a:noFill/>
        </p:spPr>
      </p:pic>
      <p:pic>
        <p:nvPicPr>
          <p:cNvPr id="154643" name="Picture 19" descr="graciasWHT.gif (5898 bytes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5589588"/>
            <a:ext cx="647700" cy="517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7543800" cy="2057400"/>
          </a:xfrm>
        </p:spPr>
        <p:txBody>
          <a:bodyPr/>
          <a:lstStyle/>
          <a:p>
            <a:pPr algn="just"/>
            <a:r>
              <a:rPr lang="es-AR" sz="2400" b="1" i="1">
                <a:latin typeface="Constantia" pitchFamily="18" charset="0"/>
              </a:rPr>
              <a:t>“Análisis del cumplimiento tributario de una empresa cuya actividad es la transportación de</a:t>
            </a:r>
            <a:br>
              <a:rPr lang="es-AR" sz="2400" b="1" i="1">
                <a:latin typeface="Constantia" pitchFamily="18" charset="0"/>
              </a:rPr>
            </a:br>
            <a:r>
              <a:rPr lang="es-AR" sz="2400" b="1" i="1">
                <a:latin typeface="Constantia" pitchFamily="18" charset="0"/>
              </a:rPr>
              <a:t> combustible y derivados de petróleo, por vía marítima y cabotaje; correspondiente al período fiscal 2008.”</a:t>
            </a:r>
            <a:endParaRPr lang="es-ES" sz="2400" b="1" i="1">
              <a:latin typeface="Constant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500438"/>
            <a:ext cx="6983412" cy="974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AR">
                <a:solidFill>
                  <a:srgbClr val="FF9900"/>
                </a:solidFill>
                <a:latin typeface="Monotype Corsiva" pitchFamily="66" charset="0"/>
              </a:rPr>
              <a:t>María Soledad Novillo Bustos.</a:t>
            </a:r>
          </a:p>
          <a:p>
            <a:pPr>
              <a:lnSpc>
                <a:spcPct val="90000"/>
              </a:lnSpc>
            </a:pPr>
            <a:r>
              <a:rPr lang="es-AR">
                <a:solidFill>
                  <a:srgbClr val="FF9900"/>
                </a:solidFill>
                <a:latin typeface="Monotype Corsiva" pitchFamily="66" charset="0"/>
              </a:rPr>
              <a:t>Alex Andrés Bayas Egas.</a:t>
            </a:r>
            <a:endParaRPr lang="es-ES">
              <a:solidFill>
                <a:srgbClr val="FF9900"/>
              </a:solidFill>
              <a:latin typeface="Monotype Corsiva" pitchFamily="66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56100" y="5661025"/>
            <a:ext cx="32400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</a:pPr>
            <a:r>
              <a:rPr lang="es-AR" sz="1400" b="1" i="1">
                <a:solidFill>
                  <a:srgbClr val="FF9900"/>
                </a:solidFill>
                <a:latin typeface="Book Antiqua" pitchFamily="18" charset="0"/>
              </a:rPr>
              <a:t>Previo a la obtención del título de:</a:t>
            </a:r>
          </a:p>
          <a:p>
            <a:pPr algn="r">
              <a:spcBef>
                <a:spcPct val="20000"/>
              </a:spcBef>
            </a:pPr>
            <a:r>
              <a:rPr lang="pt-BR" sz="1000" b="1">
                <a:solidFill>
                  <a:srgbClr val="FF9900"/>
                </a:solidFill>
                <a:latin typeface="Book Antiqua" pitchFamily="18" charset="0"/>
              </a:rPr>
              <a:t>AUDITOR- CPA</a:t>
            </a:r>
          </a:p>
          <a:p>
            <a:pPr algn="r">
              <a:spcBef>
                <a:spcPct val="20000"/>
              </a:spcBef>
            </a:pPr>
            <a:r>
              <a:rPr lang="pt-BR" sz="1000" b="1">
                <a:solidFill>
                  <a:srgbClr val="FF9900"/>
                </a:solidFill>
                <a:latin typeface="Book Antiqua" pitchFamily="18" charset="0"/>
              </a:rPr>
              <a:t>2009.</a:t>
            </a:r>
            <a:endParaRPr lang="es-ES" sz="1000" b="1">
              <a:solidFill>
                <a:srgbClr val="FF9900"/>
              </a:solidFill>
              <a:latin typeface="Book Antiqua" pitchFamily="18" charset="0"/>
            </a:endParaRPr>
          </a:p>
        </p:txBody>
      </p:sp>
      <p:sp>
        <p:nvSpPr>
          <p:cNvPr id="2056" name="DownRibbonSharp"/>
          <p:cNvSpPr>
            <a:spLocks noEditPoints="1" noChangeArrowheads="1"/>
          </p:cNvSpPr>
          <p:nvPr/>
        </p:nvSpPr>
        <p:spPr bwMode="auto">
          <a:xfrm>
            <a:off x="0" y="5516563"/>
            <a:ext cx="2051050" cy="931862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1600 0 2700"/>
              <a:gd name="G6" fmla="*/ G5 1 2"/>
              <a:gd name="G7" fmla="+- 2700 0 0"/>
              <a:gd name="T0" fmla="*/ 10800 w 21600"/>
              <a:gd name="T1" fmla="*/ 2700 h 21600"/>
              <a:gd name="T2" fmla="*/ 2700 w 21600"/>
              <a:gd name="T3" fmla="*/ 9450 h 21600"/>
              <a:gd name="T4" fmla="*/ 10800 w 21600"/>
              <a:gd name="T5" fmla="*/ 21600 h 21600"/>
              <a:gd name="T6" fmla="*/ 18900 w 21600"/>
              <a:gd name="T7" fmla="*/ 9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7 h 21600"/>
              <a:gd name="T14" fmla="*/ G4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661025"/>
            <a:ext cx="79216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4400" b="1" i="1">
                <a:solidFill>
                  <a:srgbClr val="FF9900"/>
                </a:solidFill>
                <a:latin typeface="Book Antiqua" pitchFamily="18" charset="0"/>
              </a:rPr>
              <a:t>Conocimiento del Negocio</a:t>
            </a:r>
            <a:endParaRPr lang="es-ES" sz="4400" b="1" i="1">
              <a:solidFill>
                <a:srgbClr val="FF9900"/>
              </a:solidFill>
              <a:latin typeface="Book Antiqua" pitchFamily="18" charset="0"/>
            </a:endParaRPr>
          </a:p>
        </p:txBody>
      </p:sp>
      <p:graphicFrame>
        <p:nvGraphicFramePr>
          <p:cNvPr id="54277" name="Diagram 5"/>
          <p:cNvGraphicFramePr>
            <a:graphicFrameLocks/>
          </p:cNvGraphicFramePr>
          <p:nvPr>
            <p:ph idx="1"/>
          </p:nvPr>
        </p:nvGraphicFramePr>
        <p:xfrm>
          <a:off x="250825" y="1598613"/>
          <a:ext cx="7399338" cy="4497387"/>
        </p:xfrm>
        <a:graphic>
          <a:graphicData uri="http://schemas.openxmlformats.org/drawingml/2006/compatibility">
            <com:legacyDrawing xmlns:com="http://schemas.openxmlformats.org/drawingml/2006/compatibility" spid="_x0000_s54277"/>
          </a:graphicData>
        </a:graphic>
      </p:graphicFrame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427538" y="2492375"/>
            <a:ext cx="12239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>
                <a:solidFill>
                  <a:srgbClr val="800000"/>
                </a:solidFill>
              </a:rPr>
              <a:t>Característica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003800" y="3429000"/>
            <a:ext cx="16557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100" b="1">
                <a:solidFill>
                  <a:srgbClr val="800000"/>
                </a:solidFill>
              </a:rPr>
              <a:t>Comunicación</a:t>
            </a:r>
            <a:endParaRPr lang="es-ES" sz="1100" b="1">
              <a:solidFill>
                <a:srgbClr val="800000"/>
              </a:solidFill>
            </a:endParaRP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3924300" y="5229225"/>
            <a:ext cx="13684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Valores y Cultura </a:t>
            </a:r>
          </a:p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Organizacional 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2987675" y="5157788"/>
            <a:ext cx="8636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100" b="1" i="1">
                <a:solidFill>
                  <a:srgbClr val="800000"/>
                </a:solidFill>
              </a:rPr>
              <a:t>Actividad </a:t>
            </a:r>
          </a:p>
          <a:p>
            <a:pPr algn="ctr">
              <a:spcBef>
                <a:spcPct val="50000"/>
              </a:spcBef>
            </a:pPr>
            <a:r>
              <a:rPr lang="es-AR" sz="1100" b="1" i="1">
                <a:solidFill>
                  <a:srgbClr val="800000"/>
                </a:solidFill>
              </a:rPr>
              <a:t>Principal</a:t>
            </a:r>
            <a:endParaRPr lang="es-ES" sz="1100" b="1" i="1">
              <a:solidFill>
                <a:srgbClr val="800000"/>
              </a:solidFill>
            </a:endParaRP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1692275" y="3357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600" b="1">
                <a:solidFill>
                  <a:srgbClr val="800000"/>
                </a:solidFill>
              </a:rPr>
              <a:t>  Ventas</a:t>
            </a:r>
            <a:endParaRPr lang="es-ES" sz="1600" b="1">
              <a:solidFill>
                <a:srgbClr val="800000"/>
              </a:solidFill>
            </a:endParaRP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2411413" y="2276475"/>
            <a:ext cx="865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200" b="1">
                <a:solidFill>
                  <a:srgbClr val="800000"/>
                </a:solidFill>
              </a:rPr>
              <a:t>Costos y </a:t>
            </a:r>
          </a:p>
          <a:p>
            <a:pPr algn="ctr">
              <a:spcBef>
                <a:spcPct val="50000"/>
              </a:spcBef>
            </a:pPr>
            <a:r>
              <a:rPr lang="es-AR" sz="1200" b="1">
                <a:solidFill>
                  <a:srgbClr val="800000"/>
                </a:solidFill>
              </a:rPr>
              <a:t>Gastos</a:t>
            </a:r>
            <a:r>
              <a:rPr lang="es-AR" sz="1200"/>
              <a:t> </a:t>
            </a:r>
            <a:endParaRPr lang="es-ES" sz="1200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 rot="-542517">
            <a:off x="4500563" y="3644900"/>
            <a:ext cx="576262" cy="360363"/>
          </a:xfrm>
          <a:prstGeom prst="notchedRightArrow">
            <a:avLst>
              <a:gd name="adj1" fmla="val 50000"/>
              <a:gd name="adj2" fmla="val 39978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rot="1901977">
            <a:off x="4432300" y="4052888"/>
            <a:ext cx="495300" cy="360362"/>
          </a:xfrm>
          <a:prstGeom prst="notchedRightArrow">
            <a:avLst>
              <a:gd name="adj1" fmla="val 50000"/>
              <a:gd name="adj2" fmla="val 34361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 rot="8733116">
            <a:off x="3059113" y="4076700"/>
            <a:ext cx="433387" cy="360363"/>
          </a:xfrm>
          <a:prstGeom prst="notchedRightArrow">
            <a:avLst>
              <a:gd name="adj1" fmla="val 50000"/>
              <a:gd name="adj2" fmla="val 30066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rot="6228069">
            <a:off x="3421063" y="4437062"/>
            <a:ext cx="503238" cy="360363"/>
          </a:xfrm>
          <a:prstGeom prst="notchedRightArrow">
            <a:avLst>
              <a:gd name="adj1" fmla="val 50000"/>
              <a:gd name="adj2" fmla="val 3491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 rot="4108323">
            <a:off x="4054475" y="4438651"/>
            <a:ext cx="503237" cy="360362"/>
          </a:xfrm>
          <a:prstGeom prst="notchedRightArrow">
            <a:avLst>
              <a:gd name="adj1" fmla="val 50000"/>
              <a:gd name="adj2" fmla="val 3491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 rot="11467334">
            <a:off x="2843213" y="3573463"/>
            <a:ext cx="503237" cy="360362"/>
          </a:xfrm>
          <a:prstGeom prst="notchedRightArrow">
            <a:avLst>
              <a:gd name="adj1" fmla="val 50000"/>
              <a:gd name="adj2" fmla="val 3491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 rot="35539446">
            <a:off x="3132138" y="3068637"/>
            <a:ext cx="503238" cy="360363"/>
          </a:xfrm>
          <a:prstGeom prst="notchedRightArrow">
            <a:avLst>
              <a:gd name="adj1" fmla="val 50000"/>
              <a:gd name="adj2" fmla="val 3491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 rot="16200000">
            <a:off x="3744119" y="2888457"/>
            <a:ext cx="431800" cy="360362"/>
          </a:xfrm>
          <a:prstGeom prst="notchedRightArrow">
            <a:avLst>
              <a:gd name="adj1" fmla="val 50000"/>
              <a:gd name="adj2" fmla="val 29956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 rot="-2646498">
            <a:off x="4211638" y="3068638"/>
            <a:ext cx="525462" cy="360362"/>
          </a:xfrm>
          <a:prstGeom prst="notchedRightArrow">
            <a:avLst>
              <a:gd name="adj1" fmla="val 50000"/>
              <a:gd name="adj2" fmla="val 36454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i="1">
                <a:solidFill>
                  <a:srgbClr val="FF9900"/>
                </a:solidFill>
                <a:latin typeface="Book Antiqua" pitchFamily="18" charset="0"/>
              </a:rPr>
              <a:t>RIESGOS</a:t>
            </a:r>
            <a:endParaRPr lang="es-ES" b="1" i="1">
              <a:solidFill>
                <a:srgbClr val="FF9900"/>
              </a:solidFill>
              <a:latin typeface="Book Antiqua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endParaRPr lang="en-US"/>
          </a:p>
        </p:txBody>
      </p:sp>
      <p:sp>
        <p:nvSpPr>
          <p:cNvPr id="32772" name="filecab2"/>
          <p:cNvSpPr>
            <a:spLocks noEditPoints="1" noChangeArrowheads="1"/>
          </p:cNvSpPr>
          <p:nvPr/>
        </p:nvSpPr>
        <p:spPr bwMode="auto">
          <a:xfrm>
            <a:off x="2843213" y="3068638"/>
            <a:ext cx="1512887" cy="86518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32773" name="Picture 5" descr="barbuqu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3357563"/>
            <a:ext cx="1800225" cy="223837"/>
          </a:xfrm>
          <a:prstGeom prst="rect">
            <a:avLst/>
          </a:prstGeom>
          <a:noFill/>
        </p:spPr>
      </p:pic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441700" y="2205038"/>
            <a:ext cx="1800225" cy="71913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AR" sz="1400" b="1" i="1">
                <a:solidFill>
                  <a:srgbClr val="800000"/>
                </a:solidFill>
              </a:rPr>
              <a:t>Riesgo Inherente</a:t>
            </a:r>
            <a:endParaRPr lang="es-ES" sz="1400" b="1" i="1">
              <a:solidFill>
                <a:srgbClr val="80000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979613" y="2420938"/>
            <a:ext cx="865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/>
              <a:t>Riesgo</a:t>
            </a:r>
          </a:p>
          <a:p>
            <a:pPr>
              <a:spcBef>
                <a:spcPct val="50000"/>
              </a:spcBef>
            </a:pPr>
            <a:r>
              <a:rPr lang="es-AR" sz="1200"/>
              <a:t>País</a:t>
            </a:r>
            <a:endParaRPr lang="es-ES" sz="1200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4427538" y="2922588"/>
            <a:ext cx="1709737" cy="792162"/>
          </a:xfrm>
          <a:prstGeom prst="cloudCallout">
            <a:avLst>
              <a:gd name="adj1" fmla="val -51579"/>
              <a:gd name="adj2" fmla="val 536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AR" sz="1200" b="1" i="1">
                <a:solidFill>
                  <a:srgbClr val="800000"/>
                </a:solidFill>
              </a:rPr>
              <a:t>Riesgo por la </a:t>
            </a:r>
          </a:p>
          <a:p>
            <a:pPr algn="ctr"/>
            <a:r>
              <a:rPr lang="es-AR" sz="1200" b="1" i="1">
                <a:solidFill>
                  <a:srgbClr val="800000"/>
                </a:solidFill>
              </a:rPr>
              <a:t>Actividad Empresarial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4649788" y="3924300"/>
            <a:ext cx="1511300" cy="719138"/>
          </a:xfrm>
          <a:prstGeom prst="cloudCallout">
            <a:avLst>
              <a:gd name="adj1" fmla="val -72269"/>
              <a:gd name="adj2" fmla="val -35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AR" sz="1200" b="1" i="1">
                <a:solidFill>
                  <a:srgbClr val="800000"/>
                </a:solidFill>
              </a:rPr>
              <a:t>Riesgo </a:t>
            </a:r>
          </a:p>
          <a:p>
            <a:pPr algn="ctr"/>
            <a:r>
              <a:rPr lang="es-AR" sz="1200" b="1" i="1">
                <a:solidFill>
                  <a:srgbClr val="800000"/>
                </a:solidFill>
              </a:rPr>
              <a:t>País 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1695450" y="2205038"/>
            <a:ext cx="1581150" cy="792162"/>
          </a:xfrm>
          <a:prstGeom prst="cloudCallout">
            <a:avLst>
              <a:gd name="adj1" fmla="val 31125"/>
              <a:gd name="adj2" fmla="val 5060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AR" sz="1200" b="1" i="1">
                <a:solidFill>
                  <a:srgbClr val="800000"/>
                </a:solidFill>
              </a:rPr>
              <a:t>R.  por la Ubicación </a:t>
            </a:r>
          </a:p>
          <a:p>
            <a:pPr algn="ctr"/>
            <a:r>
              <a:rPr lang="es-AR" sz="1200" b="1" i="1">
                <a:solidFill>
                  <a:srgbClr val="800000"/>
                </a:solidFill>
              </a:rPr>
              <a:t>Geográfica 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1042988" y="2997200"/>
            <a:ext cx="1581150" cy="725488"/>
          </a:xfrm>
          <a:prstGeom prst="cloudCallout">
            <a:avLst>
              <a:gd name="adj1" fmla="val 59338"/>
              <a:gd name="adj2" fmla="val 4387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AR" sz="1200" b="1" i="1">
                <a:solidFill>
                  <a:srgbClr val="800000"/>
                </a:solidFill>
              </a:rPr>
              <a:t>Riesgo de Recursos</a:t>
            </a:r>
            <a:r>
              <a:rPr lang="es-AR" sz="1200"/>
              <a:t> </a:t>
            </a:r>
            <a:endParaRPr lang="es-ES" sz="1200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1258888" y="3933825"/>
            <a:ext cx="1439862" cy="719138"/>
          </a:xfrm>
          <a:prstGeom prst="cloudCallout">
            <a:avLst>
              <a:gd name="adj1" fmla="val 56176"/>
              <a:gd name="adj2" fmla="val -5993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AR" sz="1200" b="1" i="1">
                <a:solidFill>
                  <a:srgbClr val="800000"/>
                </a:solidFill>
              </a:rPr>
              <a:t>Riesgo de </a:t>
            </a:r>
          </a:p>
          <a:p>
            <a:pPr algn="ctr"/>
            <a:r>
              <a:rPr lang="es-AR" sz="1200" b="1" i="1">
                <a:solidFill>
                  <a:srgbClr val="800000"/>
                </a:solidFill>
              </a:rPr>
              <a:t>Control.</a:t>
            </a:r>
            <a:endParaRPr lang="es-ES" sz="1200" b="1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62000" indent="-762000" algn="ctr"/>
            <a:r>
              <a:rPr lang="es-AR" sz="3600" b="1" i="1">
                <a:solidFill>
                  <a:srgbClr val="FF9900"/>
                </a:solidFill>
                <a:latin typeface="Book Antiqua" pitchFamily="18" charset="0"/>
              </a:rPr>
              <a:t>Metodología de la Auditoria Tributaria</a:t>
            </a:r>
            <a:r>
              <a:rPr lang="es-AR" sz="3600" b="1"/>
              <a:t> </a:t>
            </a:r>
            <a:endParaRPr lang="es-ES" sz="3600" b="1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</p:txBody>
      </p:sp>
      <p:sp>
        <p:nvSpPr>
          <p:cNvPr id="133129" name="Documents"/>
          <p:cNvSpPr>
            <a:spLocks noEditPoints="1" noChangeArrowheads="1"/>
          </p:cNvSpPr>
          <p:nvPr/>
        </p:nvSpPr>
        <p:spPr bwMode="auto">
          <a:xfrm>
            <a:off x="3203575" y="2636838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33131" name="Picture 11" descr="Lup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3600" y="2997200"/>
            <a:ext cx="909638" cy="1152525"/>
          </a:xfrm>
          <a:prstGeom prst="rect">
            <a:avLst/>
          </a:prstGeom>
          <a:noFill/>
        </p:spPr>
      </p:pic>
      <p:sp>
        <p:nvSpPr>
          <p:cNvPr id="133139" name="AutoShape 19"/>
          <p:cNvSpPr>
            <a:spLocks noChangeArrowheads="1"/>
          </p:cNvSpPr>
          <p:nvPr/>
        </p:nvSpPr>
        <p:spPr bwMode="auto">
          <a:xfrm rot="-907339">
            <a:off x="4767263" y="1423988"/>
            <a:ext cx="2020887" cy="141605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0" name="AutoShape 20"/>
          <p:cNvSpPr>
            <a:spLocks noChangeArrowheads="1"/>
          </p:cNvSpPr>
          <p:nvPr/>
        </p:nvSpPr>
        <p:spPr bwMode="auto">
          <a:xfrm rot="1466101">
            <a:off x="4859338" y="4221163"/>
            <a:ext cx="2087562" cy="1295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1" name="AutoShape 21"/>
          <p:cNvSpPr>
            <a:spLocks noChangeArrowheads="1"/>
          </p:cNvSpPr>
          <p:nvPr/>
        </p:nvSpPr>
        <p:spPr bwMode="auto">
          <a:xfrm rot="2161642">
            <a:off x="1141413" y="1497013"/>
            <a:ext cx="2147887" cy="1439862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2" name="AutoShape 22"/>
          <p:cNvSpPr>
            <a:spLocks noChangeArrowheads="1"/>
          </p:cNvSpPr>
          <p:nvPr/>
        </p:nvSpPr>
        <p:spPr bwMode="auto">
          <a:xfrm rot="-651632">
            <a:off x="827088" y="4221163"/>
            <a:ext cx="2376487" cy="1223962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3" name="Text Box 23"/>
          <p:cNvSpPr txBox="1">
            <a:spLocks noChangeArrowheads="1"/>
          </p:cNvSpPr>
          <p:nvPr/>
        </p:nvSpPr>
        <p:spPr bwMode="auto">
          <a:xfrm>
            <a:off x="5148263" y="1989138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44" name="Text Box 24"/>
          <p:cNvSpPr txBox="1">
            <a:spLocks noChangeArrowheads="1"/>
          </p:cNvSpPr>
          <p:nvPr/>
        </p:nvSpPr>
        <p:spPr bwMode="auto">
          <a:xfrm rot="-2227855">
            <a:off x="5076825" y="2060575"/>
            <a:ext cx="1152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>
                <a:solidFill>
                  <a:srgbClr val="800000"/>
                </a:solidFill>
              </a:rPr>
              <a:t>Planeación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133145" name="Text Box 25"/>
          <p:cNvSpPr txBox="1">
            <a:spLocks noChangeArrowheads="1"/>
          </p:cNvSpPr>
          <p:nvPr/>
        </p:nvSpPr>
        <p:spPr bwMode="auto">
          <a:xfrm rot="1667141">
            <a:off x="5219700" y="4652963"/>
            <a:ext cx="1465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>
                <a:solidFill>
                  <a:srgbClr val="800000"/>
                </a:solidFill>
              </a:rPr>
              <a:t>Instrumentación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 rot="-2282823">
            <a:off x="1395413" y="4700588"/>
            <a:ext cx="1081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>
                <a:solidFill>
                  <a:srgbClr val="800000"/>
                </a:solidFill>
              </a:rPr>
              <a:t>Examen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133147" name="Text Box 27"/>
          <p:cNvSpPr txBox="1">
            <a:spLocks noChangeArrowheads="1"/>
          </p:cNvSpPr>
          <p:nvPr/>
        </p:nvSpPr>
        <p:spPr bwMode="auto">
          <a:xfrm rot="2196424">
            <a:off x="1763713" y="2060575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>
                <a:solidFill>
                  <a:srgbClr val="800000"/>
                </a:solidFill>
              </a:rPr>
              <a:t>Informe</a:t>
            </a:r>
            <a:endParaRPr lang="es-ES" sz="1200" b="1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i="1">
                <a:solidFill>
                  <a:srgbClr val="FF9900"/>
                </a:solidFill>
                <a:latin typeface="Book Antiqua" pitchFamily="18" charset="0"/>
              </a:rPr>
              <a:t>PLANEACIÓN</a:t>
            </a:r>
            <a:endParaRPr lang="es-ES" b="1" i="1">
              <a:solidFill>
                <a:srgbClr val="FF9900"/>
              </a:solidFill>
              <a:latin typeface="Book Antiqua" pitchFamily="18" charset="0"/>
            </a:endParaRPr>
          </a:p>
        </p:txBody>
      </p:sp>
      <p:sp>
        <p:nvSpPr>
          <p:cNvPr id="134173" name="AutoShape 29"/>
          <p:cNvSpPr>
            <a:spLocks noChangeArrowheads="1"/>
          </p:cNvSpPr>
          <p:nvPr/>
        </p:nvSpPr>
        <p:spPr bwMode="auto">
          <a:xfrm rot="7739453">
            <a:off x="2175669" y="1905794"/>
            <a:ext cx="1008063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4" name="AutoShape 30"/>
          <p:cNvSpPr>
            <a:spLocks noChangeArrowheads="1"/>
          </p:cNvSpPr>
          <p:nvPr/>
        </p:nvSpPr>
        <p:spPr bwMode="auto">
          <a:xfrm rot="10800000">
            <a:off x="3419475" y="1341438"/>
            <a:ext cx="1008063" cy="9350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5" name="AutoShape 31"/>
          <p:cNvSpPr>
            <a:spLocks noChangeArrowheads="1"/>
          </p:cNvSpPr>
          <p:nvPr/>
        </p:nvSpPr>
        <p:spPr bwMode="auto">
          <a:xfrm rot="5661832">
            <a:off x="1727994" y="2953544"/>
            <a:ext cx="1008063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6" name="AutoShape 32"/>
          <p:cNvSpPr>
            <a:spLocks noChangeArrowheads="1"/>
          </p:cNvSpPr>
          <p:nvPr/>
        </p:nvSpPr>
        <p:spPr bwMode="auto">
          <a:xfrm rot="3099072">
            <a:off x="2134394" y="4150519"/>
            <a:ext cx="1036638" cy="10223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77" name="AutoShape 33"/>
          <p:cNvSpPr>
            <a:spLocks noChangeArrowheads="1"/>
          </p:cNvSpPr>
          <p:nvPr/>
        </p:nvSpPr>
        <p:spPr bwMode="auto">
          <a:xfrm>
            <a:off x="3419475" y="4652963"/>
            <a:ext cx="1008063" cy="10810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sz="1100" b="1" i="1">
                <a:solidFill>
                  <a:srgbClr val="800000"/>
                </a:solidFill>
              </a:rPr>
              <a:t>Proced.</a:t>
            </a:r>
          </a:p>
          <a:p>
            <a:pPr algn="ctr"/>
            <a:r>
              <a:rPr lang="es-AR" sz="1100" b="1" i="1">
                <a:solidFill>
                  <a:srgbClr val="800000"/>
                </a:solidFill>
              </a:rPr>
              <a:t>Métodos</a:t>
            </a:r>
          </a:p>
          <a:p>
            <a:pPr algn="ctr"/>
            <a:r>
              <a:rPr lang="es-AR" sz="1100" b="1" i="1">
                <a:solidFill>
                  <a:srgbClr val="800000"/>
                </a:solidFill>
              </a:rPr>
              <a:t>a emplear</a:t>
            </a:r>
            <a:endParaRPr lang="es-ES" sz="1100" b="1" i="1">
              <a:solidFill>
                <a:srgbClr val="800000"/>
              </a:solidFill>
            </a:endParaRPr>
          </a:p>
        </p:txBody>
      </p:sp>
      <p:sp>
        <p:nvSpPr>
          <p:cNvPr id="134178" name="AutoShape 34"/>
          <p:cNvSpPr>
            <a:spLocks noChangeArrowheads="1"/>
          </p:cNvSpPr>
          <p:nvPr/>
        </p:nvSpPr>
        <p:spPr bwMode="auto">
          <a:xfrm rot="-2789361">
            <a:off x="4623594" y="4153694"/>
            <a:ext cx="982662" cy="1028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80" name="AutoShape 36"/>
          <p:cNvSpPr>
            <a:spLocks noChangeArrowheads="1"/>
          </p:cNvSpPr>
          <p:nvPr/>
        </p:nvSpPr>
        <p:spPr bwMode="auto">
          <a:xfrm rot="16200000">
            <a:off x="5148262" y="2924176"/>
            <a:ext cx="1008063" cy="10080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82" name="AutoShape 38"/>
          <p:cNvSpPr>
            <a:spLocks noChangeArrowheads="1"/>
          </p:cNvSpPr>
          <p:nvPr/>
        </p:nvSpPr>
        <p:spPr bwMode="auto">
          <a:xfrm rot="13189843">
            <a:off x="4618038" y="1716088"/>
            <a:ext cx="1008062" cy="9366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83" name="AutoShape 39"/>
          <p:cNvSpPr>
            <a:spLocks noChangeArrowheads="1"/>
          </p:cNvSpPr>
          <p:nvPr/>
        </p:nvSpPr>
        <p:spPr bwMode="auto">
          <a:xfrm>
            <a:off x="2916238" y="2492375"/>
            <a:ext cx="2016125" cy="1944688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4171" name="Picture 27" descr="esquema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141663"/>
            <a:ext cx="711200" cy="647700"/>
          </a:xfrm>
          <a:prstGeom prst="rect">
            <a:avLst/>
          </a:prstGeom>
          <a:noFill/>
        </p:spPr>
      </p:pic>
      <p:sp>
        <p:nvSpPr>
          <p:cNvPr id="134184" name="Text Box 40"/>
          <p:cNvSpPr txBox="1">
            <a:spLocks noChangeArrowheads="1"/>
          </p:cNvSpPr>
          <p:nvPr/>
        </p:nvSpPr>
        <p:spPr bwMode="auto">
          <a:xfrm rot="-45880748">
            <a:off x="2185988" y="2043113"/>
            <a:ext cx="784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>
                <a:solidFill>
                  <a:srgbClr val="800000"/>
                </a:solidFill>
              </a:rPr>
              <a:t>Motivo</a:t>
            </a:r>
            <a:endParaRPr lang="es-ES" sz="1200" b="1" i="1">
              <a:solidFill>
                <a:srgbClr val="800000"/>
              </a:solidFill>
            </a:endParaRP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348038" y="1341438"/>
            <a:ext cx="11509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100" b="1" i="1">
                <a:solidFill>
                  <a:srgbClr val="800000"/>
                </a:solidFill>
              </a:rPr>
              <a:t>Obligación tributaria</a:t>
            </a:r>
            <a:endParaRPr lang="es-ES" sz="1100" b="1" i="1">
              <a:solidFill>
                <a:srgbClr val="800000"/>
              </a:solidFill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 rot="2212337">
            <a:off x="4794250" y="1751013"/>
            <a:ext cx="10144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100" b="1" i="1">
                <a:solidFill>
                  <a:srgbClr val="800000"/>
                </a:solidFill>
              </a:rPr>
              <a:t>Alcance de Auditoría</a:t>
            </a:r>
            <a:endParaRPr lang="es-ES" sz="1100" b="1" i="1">
              <a:solidFill>
                <a:srgbClr val="800000"/>
              </a:solidFill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 rot="5119664">
            <a:off x="5417344" y="3372644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Objetivo de Auditoría.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 rot="-2815160">
            <a:off x="4568825" y="4621213"/>
            <a:ext cx="1438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Riesgo de </a:t>
            </a:r>
          </a:p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Auditoría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 rot="3260627">
            <a:off x="1983582" y="4650581"/>
            <a:ext cx="935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900" b="1" i="1">
                <a:solidFill>
                  <a:srgbClr val="800000"/>
                </a:solidFill>
              </a:rPr>
              <a:t>Preparación del proyecto</a:t>
            </a:r>
            <a:endParaRPr lang="es-ES" sz="900" b="1" i="1">
              <a:solidFill>
                <a:srgbClr val="800000"/>
              </a:solidFill>
            </a:endParaRP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 rot="5676659">
            <a:off x="1458119" y="3229769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Diagnóstico Preliminar.</a:t>
            </a:r>
            <a:endParaRPr lang="es-ES" sz="1000" b="1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i="1">
                <a:solidFill>
                  <a:srgbClr val="FF9900"/>
                </a:solidFill>
                <a:latin typeface="Book Antiqua" pitchFamily="18" charset="0"/>
              </a:rPr>
              <a:t>INSTRUMENTACIÓN</a:t>
            </a:r>
            <a:endParaRPr lang="es-ES" b="1" i="1">
              <a:solidFill>
                <a:srgbClr val="FF9900"/>
              </a:solidFill>
              <a:latin typeface="Book Antiqua" pitchFamily="18" charset="0"/>
            </a:endParaRPr>
          </a:p>
        </p:txBody>
      </p:sp>
      <p:graphicFrame>
        <p:nvGraphicFramePr>
          <p:cNvPr id="135197" name="Diagram 29"/>
          <p:cNvGraphicFramePr>
            <a:graphicFrameLocks/>
          </p:cNvGraphicFramePr>
          <p:nvPr>
            <p:ph type="dgm" idx="1"/>
          </p:nvPr>
        </p:nvGraphicFramePr>
        <p:xfrm>
          <a:off x="106363" y="1427163"/>
          <a:ext cx="7631112" cy="4749800"/>
        </p:xfrm>
        <a:graphic>
          <a:graphicData uri="http://schemas.openxmlformats.org/drawingml/2006/compatibility">
            <com:legacyDrawing xmlns:com="http://schemas.openxmlformats.org/drawingml/2006/compatibility" spid="_x0000_s135197"/>
          </a:graphicData>
        </a:graphic>
      </p:graphicFrame>
      <p:sp>
        <p:nvSpPr>
          <p:cNvPr id="135237" name="Text Box 69"/>
          <p:cNvSpPr txBox="1">
            <a:spLocks noChangeArrowheads="1"/>
          </p:cNvSpPr>
          <p:nvPr/>
        </p:nvSpPr>
        <p:spPr bwMode="auto">
          <a:xfrm>
            <a:off x="3635375" y="3716338"/>
            <a:ext cx="64928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500" b="1">
                <a:latin typeface="Book Antiqua" pitchFamily="18" charset="0"/>
              </a:rPr>
              <a:t>INSTRUMEN</a:t>
            </a:r>
          </a:p>
          <a:p>
            <a:pPr algn="ctr">
              <a:spcBef>
                <a:spcPct val="50000"/>
              </a:spcBef>
            </a:pPr>
            <a:r>
              <a:rPr lang="es-AR" sz="500" b="1">
                <a:latin typeface="Book Antiqua" pitchFamily="18" charset="0"/>
              </a:rPr>
              <a:t>TACIÓN </a:t>
            </a:r>
            <a:endParaRPr lang="es-ES" sz="500" b="1">
              <a:latin typeface="Book Antiqua" pitchFamily="18" charset="0"/>
            </a:endParaRPr>
          </a:p>
        </p:txBody>
      </p:sp>
      <p:sp>
        <p:nvSpPr>
          <p:cNvPr id="135238" name="Text Box 70"/>
          <p:cNvSpPr txBox="1">
            <a:spLocks noChangeArrowheads="1"/>
          </p:cNvSpPr>
          <p:nvPr/>
        </p:nvSpPr>
        <p:spPr bwMode="auto">
          <a:xfrm>
            <a:off x="3348038" y="2565400"/>
            <a:ext cx="12239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200" b="1">
                <a:latin typeface="Book Antiqua" pitchFamily="18" charset="0"/>
              </a:rPr>
              <a:t>Recopilación </a:t>
            </a:r>
          </a:p>
          <a:p>
            <a:pPr algn="ctr">
              <a:spcBef>
                <a:spcPct val="50000"/>
              </a:spcBef>
            </a:pPr>
            <a:r>
              <a:rPr lang="es-AR" sz="1200" b="1">
                <a:latin typeface="Book Antiqua" pitchFamily="18" charset="0"/>
              </a:rPr>
              <a:t>De información</a:t>
            </a:r>
            <a:endParaRPr lang="es-ES" sz="1200" b="1">
              <a:latin typeface="Book Antiqua" pitchFamily="18" charset="0"/>
            </a:endParaRPr>
          </a:p>
        </p:txBody>
      </p:sp>
      <p:sp>
        <p:nvSpPr>
          <p:cNvPr id="135239" name="Text Box 71"/>
          <p:cNvSpPr txBox="1">
            <a:spLocks noChangeArrowheads="1"/>
          </p:cNvSpPr>
          <p:nvPr/>
        </p:nvSpPr>
        <p:spPr bwMode="auto">
          <a:xfrm>
            <a:off x="4284663" y="39338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>
                <a:latin typeface="Book Antiqua" pitchFamily="18" charset="0"/>
              </a:rPr>
              <a:t>Técnicas de recolección</a:t>
            </a:r>
            <a:endParaRPr lang="es-ES" sz="1200" b="1">
              <a:latin typeface="Book Antiqua" pitchFamily="18" charset="0"/>
            </a:endParaRPr>
          </a:p>
        </p:txBody>
      </p:sp>
      <p:sp>
        <p:nvSpPr>
          <p:cNvPr id="135240" name="Text Box 72"/>
          <p:cNvSpPr txBox="1">
            <a:spLocks noChangeArrowheads="1"/>
          </p:cNvSpPr>
          <p:nvPr/>
        </p:nvSpPr>
        <p:spPr bwMode="auto">
          <a:xfrm>
            <a:off x="2484438" y="4005263"/>
            <a:ext cx="14398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100" b="1">
                <a:latin typeface="Book Antiqua" pitchFamily="18" charset="0"/>
              </a:rPr>
              <a:t>Procedimientos</a:t>
            </a:r>
            <a:endParaRPr lang="es-ES" sz="1100" b="1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i="1">
                <a:solidFill>
                  <a:srgbClr val="FF9900"/>
                </a:solidFill>
                <a:latin typeface="Book Antiqua" pitchFamily="18" charset="0"/>
              </a:rPr>
              <a:t>EXAMEN </a:t>
            </a:r>
            <a:endParaRPr lang="es-ES" b="1" i="1">
              <a:solidFill>
                <a:srgbClr val="FF9900"/>
              </a:solidFill>
              <a:latin typeface="Book Antiqua" pitchFamily="18" charset="0"/>
            </a:endParaRPr>
          </a:p>
        </p:txBody>
      </p:sp>
      <p:sp>
        <p:nvSpPr>
          <p:cNvPr id="136198" name="Form"/>
          <p:cNvSpPr>
            <a:spLocks noEditPoints="1" noChangeArrowheads="1"/>
          </p:cNvSpPr>
          <p:nvPr/>
        </p:nvSpPr>
        <p:spPr bwMode="auto">
          <a:xfrm>
            <a:off x="2987675" y="2781300"/>
            <a:ext cx="1809750" cy="22193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36197" name="Picture 5" descr="la_petite_exame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2924175"/>
            <a:ext cx="1366837" cy="1584325"/>
          </a:xfrm>
          <a:prstGeom prst="rect">
            <a:avLst/>
          </a:prstGeom>
          <a:noFill/>
        </p:spPr>
      </p:pic>
      <p:sp>
        <p:nvSpPr>
          <p:cNvPr id="136199" name="AutoShape 7"/>
          <p:cNvSpPr>
            <a:spLocks noChangeArrowheads="1"/>
          </p:cNvSpPr>
          <p:nvPr/>
        </p:nvSpPr>
        <p:spPr bwMode="auto">
          <a:xfrm rot="2418212">
            <a:off x="2051050" y="1989138"/>
            <a:ext cx="1008063" cy="792162"/>
          </a:xfrm>
          <a:prstGeom prst="rightArrowCallout">
            <a:avLst>
              <a:gd name="adj1" fmla="val 25000"/>
              <a:gd name="adj2" fmla="val 25000"/>
              <a:gd name="adj3" fmla="val 21209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AutoShape 8"/>
          <p:cNvSpPr>
            <a:spLocks noChangeArrowheads="1"/>
          </p:cNvSpPr>
          <p:nvPr/>
        </p:nvSpPr>
        <p:spPr bwMode="auto">
          <a:xfrm>
            <a:off x="1692275" y="2997200"/>
            <a:ext cx="1079500" cy="792163"/>
          </a:xfrm>
          <a:prstGeom prst="rightArrowCallout">
            <a:avLst>
              <a:gd name="adj1" fmla="val 25000"/>
              <a:gd name="adj2" fmla="val 25000"/>
              <a:gd name="adj3" fmla="val 2271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1" name="AutoShape 9"/>
          <p:cNvSpPr>
            <a:spLocks noChangeArrowheads="1"/>
          </p:cNvSpPr>
          <p:nvPr/>
        </p:nvSpPr>
        <p:spPr bwMode="auto">
          <a:xfrm rot="16200000">
            <a:off x="3402806" y="5534820"/>
            <a:ext cx="1114425" cy="792162"/>
          </a:xfrm>
          <a:prstGeom prst="rightArrowCallout">
            <a:avLst>
              <a:gd name="adj1" fmla="val 25000"/>
              <a:gd name="adj2" fmla="val 25000"/>
              <a:gd name="adj3" fmla="val 2344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2" name="AutoShape 10"/>
          <p:cNvSpPr>
            <a:spLocks noChangeArrowheads="1"/>
          </p:cNvSpPr>
          <p:nvPr/>
        </p:nvSpPr>
        <p:spPr bwMode="auto">
          <a:xfrm rot="13645992">
            <a:off x="4788694" y="5372894"/>
            <a:ext cx="1079500" cy="792162"/>
          </a:xfrm>
          <a:prstGeom prst="rightArrowCallout">
            <a:avLst>
              <a:gd name="adj1" fmla="val 25000"/>
              <a:gd name="adj2" fmla="val 25000"/>
              <a:gd name="adj3" fmla="val 2271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AutoShape 11"/>
          <p:cNvSpPr>
            <a:spLocks noChangeArrowheads="1"/>
          </p:cNvSpPr>
          <p:nvPr/>
        </p:nvSpPr>
        <p:spPr bwMode="auto">
          <a:xfrm rot="10800000">
            <a:off x="5292725" y="4149725"/>
            <a:ext cx="1079500" cy="792163"/>
          </a:xfrm>
          <a:prstGeom prst="rightArrowCallout">
            <a:avLst>
              <a:gd name="adj1" fmla="val 25000"/>
              <a:gd name="adj2" fmla="val 25000"/>
              <a:gd name="adj3" fmla="val 22712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4" name="AutoShape 12"/>
          <p:cNvSpPr>
            <a:spLocks noChangeArrowheads="1"/>
          </p:cNvSpPr>
          <p:nvPr/>
        </p:nvSpPr>
        <p:spPr bwMode="auto">
          <a:xfrm rot="10800000">
            <a:off x="5219700" y="2997200"/>
            <a:ext cx="1152525" cy="792163"/>
          </a:xfrm>
          <a:prstGeom prst="rightArrowCallout">
            <a:avLst>
              <a:gd name="adj1" fmla="val 25000"/>
              <a:gd name="adj2" fmla="val 25000"/>
              <a:gd name="adj3" fmla="val 24248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AutoShape 13"/>
          <p:cNvSpPr>
            <a:spLocks noChangeArrowheads="1"/>
          </p:cNvSpPr>
          <p:nvPr/>
        </p:nvSpPr>
        <p:spPr bwMode="auto">
          <a:xfrm rot="7352505">
            <a:off x="4661694" y="1899444"/>
            <a:ext cx="1044575" cy="792163"/>
          </a:xfrm>
          <a:prstGeom prst="rightArrowCallout">
            <a:avLst>
              <a:gd name="adj1" fmla="val 25000"/>
              <a:gd name="adj2" fmla="val 25000"/>
              <a:gd name="adj3" fmla="val 21977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6" name="AutoShape 14"/>
          <p:cNvSpPr>
            <a:spLocks noChangeArrowheads="1"/>
          </p:cNvSpPr>
          <p:nvPr/>
        </p:nvSpPr>
        <p:spPr bwMode="auto">
          <a:xfrm rot="5400000">
            <a:off x="3294063" y="1825625"/>
            <a:ext cx="1042987" cy="792163"/>
          </a:xfrm>
          <a:prstGeom prst="rightArrowCallout">
            <a:avLst>
              <a:gd name="adj1" fmla="val 25000"/>
              <a:gd name="adj2" fmla="val 25000"/>
              <a:gd name="adj3" fmla="val 21944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8" name="AutoShape 16"/>
          <p:cNvSpPr>
            <a:spLocks noChangeArrowheads="1"/>
          </p:cNvSpPr>
          <p:nvPr/>
        </p:nvSpPr>
        <p:spPr bwMode="auto">
          <a:xfrm>
            <a:off x="1763713" y="4149725"/>
            <a:ext cx="1079500" cy="792163"/>
          </a:xfrm>
          <a:prstGeom prst="rightArrowCallout">
            <a:avLst>
              <a:gd name="adj1" fmla="val 25000"/>
              <a:gd name="adj2" fmla="val 25000"/>
              <a:gd name="adj3" fmla="val 22712"/>
              <a:gd name="adj4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AutoShape 17"/>
          <p:cNvSpPr>
            <a:spLocks noChangeArrowheads="1"/>
          </p:cNvSpPr>
          <p:nvPr/>
        </p:nvSpPr>
        <p:spPr bwMode="auto">
          <a:xfrm rot="-2437567">
            <a:off x="2124075" y="5229225"/>
            <a:ext cx="1081088" cy="792163"/>
          </a:xfrm>
          <a:prstGeom prst="rightArrowCallout">
            <a:avLst>
              <a:gd name="adj1" fmla="val 25000"/>
              <a:gd name="adj2" fmla="val 25000"/>
              <a:gd name="adj3" fmla="val 22745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12" name="Text Box 20"/>
          <p:cNvSpPr txBox="1">
            <a:spLocks noChangeArrowheads="1"/>
          </p:cNvSpPr>
          <p:nvPr/>
        </p:nvSpPr>
        <p:spPr bwMode="auto">
          <a:xfrm>
            <a:off x="3348038" y="1844675"/>
            <a:ext cx="1008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Introducción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 rot="1968770">
            <a:off x="4859338" y="1989138"/>
            <a:ext cx="1008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/>
              <a:t>Propósito</a:t>
            </a:r>
            <a:endParaRPr lang="es-ES" sz="1200" b="1" i="1"/>
          </a:p>
        </p:txBody>
      </p:sp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5580063" y="3213100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Papeles de trabajo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5508625" y="4365625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/>
              <a:t>Diagrama Ishikawa</a:t>
            </a:r>
            <a:endParaRPr lang="es-ES" sz="1000" b="1" i="1"/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 rot="-2543004">
            <a:off x="4937125" y="5564188"/>
            <a:ext cx="973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Objetivos de la planeación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3492500" y="5876925"/>
            <a:ext cx="9350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/>
              <a:t>Conocimiento del negocio</a:t>
            </a:r>
            <a:endParaRPr lang="es-ES" sz="1000" b="1" i="1"/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 rot="2802328">
            <a:off x="2266951" y="5513387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Control Interno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1692275" y="4292600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000" b="1"/>
              <a:t>Cuentas relacionadas.</a:t>
            </a:r>
            <a:endParaRPr lang="es-ES" sz="1000" b="1"/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1547813" y="32845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000" b="1" i="1">
                <a:solidFill>
                  <a:srgbClr val="800000"/>
                </a:solidFill>
              </a:rPr>
              <a:t>Evaluación de procesos</a:t>
            </a:r>
            <a:endParaRPr lang="es-ES" sz="1000" b="1" i="1">
              <a:solidFill>
                <a:srgbClr val="800000"/>
              </a:solidFill>
            </a:endParaRPr>
          </a:p>
        </p:txBody>
      </p:sp>
      <p:sp>
        <p:nvSpPr>
          <p:cNvPr id="136221" name="Text Box 29"/>
          <p:cNvSpPr txBox="1">
            <a:spLocks noChangeArrowheads="1"/>
          </p:cNvSpPr>
          <p:nvPr/>
        </p:nvSpPr>
        <p:spPr bwMode="auto">
          <a:xfrm rot="18680453">
            <a:off x="1966119" y="2107406"/>
            <a:ext cx="90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i="1"/>
              <a:t>Pruebas.</a:t>
            </a:r>
            <a:endParaRPr lang="es-ES" sz="1200" b="1" i="1"/>
          </a:p>
        </p:txBody>
      </p:sp>
      <p:sp>
        <p:nvSpPr>
          <p:cNvPr id="136222" name="AutoShape 30"/>
          <p:cNvSpPr>
            <a:spLocks noChangeArrowheads="1"/>
          </p:cNvSpPr>
          <p:nvPr/>
        </p:nvSpPr>
        <p:spPr bwMode="auto">
          <a:xfrm rot="-3007498">
            <a:off x="1763713" y="1844675"/>
            <a:ext cx="576262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3" name="AutoShape 31"/>
          <p:cNvSpPr>
            <a:spLocks noChangeArrowheads="1"/>
          </p:cNvSpPr>
          <p:nvPr/>
        </p:nvSpPr>
        <p:spPr bwMode="auto">
          <a:xfrm rot="16200000">
            <a:off x="1258888" y="3213100"/>
            <a:ext cx="576262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4" name="AutoShape 32"/>
          <p:cNvSpPr>
            <a:spLocks noChangeArrowheads="1"/>
          </p:cNvSpPr>
          <p:nvPr/>
        </p:nvSpPr>
        <p:spPr bwMode="auto">
          <a:xfrm rot="16200000">
            <a:off x="1331913" y="4365625"/>
            <a:ext cx="576262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5" name="AutoShape 33"/>
          <p:cNvSpPr>
            <a:spLocks noChangeArrowheads="1"/>
          </p:cNvSpPr>
          <p:nvPr/>
        </p:nvSpPr>
        <p:spPr bwMode="auto">
          <a:xfrm rot="35432351">
            <a:off x="1835150" y="5878513"/>
            <a:ext cx="576263" cy="287337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6" name="AutoShape 34"/>
          <p:cNvSpPr>
            <a:spLocks noChangeArrowheads="1"/>
          </p:cNvSpPr>
          <p:nvPr/>
        </p:nvSpPr>
        <p:spPr bwMode="auto">
          <a:xfrm rot="10800000">
            <a:off x="3708400" y="6453188"/>
            <a:ext cx="576263" cy="287337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7" name="AutoShape 35"/>
          <p:cNvSpPr>
            <a:spLocks noChangeArrowheads="1"/>
          </p:cNvSpPr>
          <p:nvPr/>
        </p:nvSpPr>
        <p:spPr bwMode="auto">
          <a:xfrm rot="7945516">
            <a:off x="5507037" y="6094413"/>
            <a:ext cx="576263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8" name="AutoShape 36"/>
          <p:cNvSpPr>
            <a:spLocks noChangeArrowheads="1"/>
          </p:cNvSpPr>
          <p:nvPr/>
        </p:nvSpPr>
        <p:spPr bwMode="auto">
          <a:xfrm rot="5400000">
            <a:off x="6227763" y="4365625"/>
            <a:ext cx="576262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29" name="AutoShape 37"/>
          <p:cNvSpPr>
            <a:spLocks noChangeArrowheads="1"/>
          </p:cNvSpPr>
          <p:nvPr/>
        </p:nvSpPr>
        <p:spPr bwMode="auto">
          <a:xfrm rot="5400000">
            <a:off x="6227763" y="3213100"/>
            <a:ext cx="576262" cy="287338"/>
          </a:xfrm>
          <a:prstGeom prst="ribbon2">
            <a:avLst>
              <a:gd name="adj1" fmla="val 12708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30" name="AutoShape 38"/>
          <p:cNvSpPr>
            <a:spLocks noChangeArrowheads="1"/>
          </p:cNvSpPr>
          <p:nvPr/>
        </p:nvSpPr>
        <p:spPr bwMode="auto">
          <a:xfrm rot="1866920">
            <a:off x="5292725" y="1628775"/>
            <a:ext cx="576263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231" name="AutoShape 39"/>
          <p:cNvSpPr>
            <a:spLocks noChangeArrowheads="1"/>
          </p:cNvSpPr>
          <p:nvPr/>
        </p:nvSpPr>
        <p:spPr bwMode="auto">
          <a:xfrm>
            <a:off x="3492500" y="1412875"/>
            <a:ext cx="576263" cy="287338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19250" y="2852738"/>
            <a:ext cx="3167063" cy="11509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20713"/>
            <a:ext cx="3024188" cy="1296987"/>
          </a:xfrm>
          <a:prstGeom prst="actionButtonDocumen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2" name="AutoShape 6">
            <a:hlinkClick r:id="" action="ppaction://noaction" highlightClick="1">
              <a:snd r:embed="rId2" name="applause.wav" builtIn="1"/>
            </a:hlinkClick>
          </p:cNvPr>
          <p:cNvSpPr>
            <a:spLocks noChangeArrowheads="1"/>
          </p:cNvSpPr>
          <p:nvPr/>
        </p:nvSpPr>
        <p:spPr bwMode="auto">
          <a:xfrm>
            <a:off x="3419475" y="5300663"/>
            <a:ext cx="3240088" cy="1079500"/>
          </a:xfrm>
          <a:prstGeom prst="actionButtonSou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-180975" y="692150"/>
            <a:ext cx="16573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500" b="1" i="1">
                <a:solidFill>
                  <a:srgbClr val="800000"/>
                </a:solidFill>
              </a:rPr>
              <a:t>INFORME</a:t>
            </a:r>
            <a:endParaRPr lang="es-ES" sz="1500" b="1" i="1">
              <a:solidFill>
                <a:srgbClr val="800000"/>
              </a:solidFill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339975" y="3213100"/>
            <a:ext cx="20161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500" b="1" i="1">
                <a:solidFill>
                  <a:srgbClr val="800000"/>
                </a:solidFill>
              </a:rPr>
              <a:t>CONCLUSIONES </a:t>
            </a:r>
            <a:endParaRPr lang="es-ES" sz="1500" b="1" i="1">
              <a:solidFill>
                <a:srgbClr val="800000"/>
              </a:solidFill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003800" y="5661025"/>
            <a:ext cx="16557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300" b="1" i="1">
                <a:solidFill>
                  <a:srgbClr val="800000"/>
                </a:solidFill>
              </a:rPr>
              <a:t>Recomendaciones</a:t>
            </a:r>
            <a:endParaRPr lang="es-ES" sz="1300" b="1" i="1">
              <a:solidFill>
                <a:srgbClr val="800000"/>
              </a:solidFill>
            </a:endParaRPr>
          </a:p>
        </p:txBody>
      </p:sp>
      <p:pic>
        <p:nvPicPr>
          <p:cNvPr id="137228" name="Picture 12" descr="informe_24_barrancasblanca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620713"/>
            <a:ext cx="876300" cy="1300162"/>
          </a:xfrm>
          <a:prstGeom prst="rect">
            <a:avLst/>
          </a:prstGeom>
          <a:noFill/>
        </p:spPr>
      </p:pic>
      <p:pic>
        <p:nvPicPr>
          <p:cNvPr id="137230" name="Picture 14" descr="Image637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7900" y="2852738"/>
            <a:ext cx="1096963" cy="1152525"/>
          </a:xfrm>
          <a:prstGeom prst="rect">
            <a:avLst/>
          </a:prstGeom>
          <a:noFill/>
        </p:spPr>
      </p:pic>
      <p:pic>
        <p:nvPicPr>
          <p:cNvPr id="137232" name="Picture 16" descr="imagennoticia50_0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59563" y="5300663"/>
            <a:ext cx="1008062" cy="1081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369</TotalTime>
  <Words>176</Words>
  <Application>Microsoft Office PowerPoint</Application>
  <PresentationFormat>Presentación en pantalla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Constantia</vt:lpstr>
      <vt:lpstr>Monotype Corsiva</vt:lpstr>
      <vt:lpstr>Book Antiqua</vt:lpstr>
      <vt:lpstr>Times New Roman</vt:lpstr>
      <vt:lpstr>Quimono</vt:lpstr>
      <vt:lpstr>Diapositiva 1</vt:lpstr>
      <vt:lpstr>“Análisis del cumplimiento tributario de una empresa cuya actividad es la transportación de  combustible y derivados de petróleo, por vía marítima y cabotaje; correspondiente al período fiscal 2008.”</vt:lpstr>
      <vt:lpstr>Conocimiento del Negocio</vt:lpstr>
      <vt:lpstr>RIESGOS</vt:lpstr>
      <vt:lpstr>Metodología de la Auditoria Tributaria </vt:lpstr>
      <vt:lpstr>PLANEACIÓN</vt:lpstr>
      <vt:lpstr>INSTRUMENTACIÓN</vt:lpstr>
      <vt:lpstr>EXAMEN </vt:lpstr>
      <vt:lpstr>Diapositiva 9</vt:lpstr>
      <vt:lpstr>Diapositiva 10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ehernand</cp:lastModifiedBy>
  <cp:revision>23</cp:revision>
  <dcterms:created xsi:type="dcterms:W3CDTF">2009-08-19T00:26:18Z</dcterms:created>
  <dcterms:modified xsi:type="dcterms:W3CDTF">2010-07-28T22:58:59Z</dcterms:modified>
</cp:coreProperties>
</file>