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1626" r:id="rId2"/>
    <p:sldId id="1748" r:id="rId3"/>
    <p:sldId id="1739" r:id="rId4"/>
    <p:sldId id="1740" r:id="rId5"/>
    <p:sldId id="1741" r:id="rId6"/>
    <p:sldId id="1742" r:id="rId7"/>
    <p:sldId id="1743" r:id="rId8"/>
    <p:sldId id="1699" r:id="rId9"/>
    <p:sldId id="1744" r:id="rId10"/>
    <p:sldId id="1745" r:id="rId11"/>
    <p:sldId id="1746" r:id="rId12"/>
    <p:sldId id="1747" r:id="rId13"/>
    <p:sldId id="1749" r:id="rId14"/>
    <p:sldId id="1750" r:id="rId15"/>
    <p:sldId id="1751" r:id="rId16"/>
    <p:sldId id="1752" r:id="rId17"/>
    <p:sldId id="1753" r:id="rId18"/>
    <p:sldId id="1754" r:id="rId19"/>
    <p:sldId id="1755" r:id="rId20"/>
    <p:sldId id="1756" r:id="rId21"/>
    <p:sldId id="1757" r:id="rId22"/>
    <p:sldId id="1758" r:id="rId23"/>
    <p:sldId id="1759" r:id="rId24"/>
    <p:sldId id="1760" r:id="rId25"/>
    <p:sldId id="1761" r:id="rId26"/>
    <p:sldId id="1762" r:id="rId27"/>
    <p:sldId id="1763" r:id="rId28"/>
    <p:sldId id="1764" r:id="rId29"/>
    <p:sldId id="1765" r:id="rId30"/>
    <p:sldId id="1766" r:id="rId31"/>
    <p:sldId id="1767" r:id="rId32"/>
    <p:sldId id="1768" r:id="rId33"/>
    <p:sldId id="1777" r:id="rId34"/>
    <p:sldId id="1769" r:id="rId35"/>
    <p:sldId id="1771" r:id="rId36"/>
    <p:sldId id="1770" r:id="rId37"/>
    <p:sldId id="1772" r:id="rId38"/>
    <p:sldId id="1773" r:id="rId39"/>
    <p:sldId id="1775" r:id="rId40"/>
    <p:sldId id="1774" r:id="rId41"/>
    <p:sldId id="1619" r:id="rId42"/>
  </p:sldIdLst>
  <p:sldSz cx="9906000" cy="6858000" type="A4"/>
  <p:notesSz cx="6856413" cy="9713913"/>
  <p:defaultTextStyle>
    <a:defPPr>
      <a:defRPr lang="es-ES"/>
    </a:defPPr>
    <a:lvl1pPr algn="l" rtl="0" eaLnBrk="0" fontAlgn="base" hangingPunct="0">
      <a:lnSpc>
        <a:spcPct val="90000"/>
      </a:lnSpc>
      <a:spcBef>
        <a:spcPct val="90000"/>
      </a:spcBef>
      <a:spcAft>
        <a:spcPct val="0"/>
      </a:spcAft>
      <a:buClr>
        <a:srgbClr val="BF900D"/>
      </a:buClr>
      <a:defRPr sz="1400" kern="1200">
        <a:solidFill>
          <a:schemeClr val="tx1"/>
        </a:solidFill>
        <a:latin typeface="Arial" charset="0"/>
        <a:ea typeface="+mn-ea"/>
        <a:cs typeface="+mn-cs"/>
      </a:defRPr>
    </a:lvl1pPr>
    <a:lvl2pPr marL="457200" algn="l" rtl="0" eaLnBrk="0" fontAlgn="base" hangingPunct="0">
      <a:lnSpc>
        <a:spcPct val="90000"/>
      </a:lnSpc>
      <a:spcBef>
        <a:spcPct val="90000"/>
      </a:spcBef>
      <a:spcAft>
        <a:spcPct val="0"/>
      </a:spcAft>
      <a:buClr>
        <a:srgbClr val="BF900D"/>
      </a:buClr>
      <a:defRPr sz="1400" kern="1200">
        <a:solidFill>
          <a:schemeClr val="tx1"/>
        </a:solidFill>
        <a:latin typeface="Arial" charset="0"/>
        <a:ea typeface="+mn-ea"/>
        <a:cs typeface="+mn-cs"/>
      </a:defRPr>
    </a:lvl2pPr>
    <a:lvl3pPr marL="914400" algn="l" rtl="0" eaLnBrk="0" fontAlgn="base" hangingPunct="0">
      <a:lnSpc>
        <a:spcPct val="90000"/>
      </a:lnSpc>
      <a:spcBef>
        <a:spcPct val="90000"/>
      </a:spcBef>
      <a:spcAft>
        <a:spcPct val="0"/>
      </a:spcAft>
      <a:buClr>
        <a:srgbClr val="BF900D"/>
      </a:buClr>
      <a:defRPr sz="1400" kern="1200">
        <a:solidFill>
          <a:schemeClr val="tx1"/>
        </a:solidFill>
        <a:latin typeface="Arial" charset="0"/>
        <a:ea typeface="+mn-ea"/>
        <a:cs typeface="+mn-cs"/>
      </a:defRPr>
    </a:lvl3pPr>
    <a:lvl4pPr marL="1371600" algn="l" rtl="0" eaLnBrk="0" fontAlgn="base" hangingPunct="0">
      <a:lnSpc>
        <a:spcPct val="90000"/>
      </a:lnSpc>
      <a:spcBef>
        <a:spcPct val="90000"/>
      </a:spcBef>
      <a:spcAft>
        <a:spcPct val="0"/>
      </a:spcAft>
      <a:buClr>
        <a:srgbClr val="BF900D"/>
      </a:buClr>
      <a:defRPr sz="1400" kern="1200">
        <a:solidFill>
          <a:schemeClr val="tx1"/>
        </a:solidFill>
        <a:latin typeface="Arial" charset="0"/>
        <a:ea typeface="+mn-ea"/>
        <a:cs typeface="+mn-cs"/>
      </a:defRPr>
    </a:lvl4pPr>
    <a:lvl5pPr marL="1828800" algn="l" rtl="0" eaLnBrk="0" fontAlgn="base" hangingPunct="0">
      <a:lnSpc>
        <a:spcPct val="90000"/>
      </a:lnSpc>
      <a:spcBef>
        <a:spcPct val="90000"/>
      </a:spcBef>
      <a:spcAft>
        <a:spcPct val="0"/>
      </a:spcAft>
      <a:buClr>
        <a:srgbClr val="BF900D"/>
      </a:buClr>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99"/>
    <a:srgbClr val="FF2929"/>
    <a:srgbClr val="FF0000"/>
    <a:srgbClr val="66CCFF"/>
    <a:srgbClr val="FFFFFF"/>
    <a:srgbClr val="00FF00"/>
    <a:srgbClr val="C0C0C0"/>
    <a:srgbClr val="EAEAEA"/>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60"/>
  </p:normalViewPr>
  <p:slideViewPr>
    <p:cSldViewPr snapToGrid="0">
      <p:cViewPr varScale="1">
        <p:scale>
          <a:sx n="107" d="100"/>
          <a:sy n="107" d="100"/>
        </p:scale>
        <p:origin x="-864" y="-96"/>
      </p:cViewPr>
      <p:guideLst>
        <p:guide orient="horz" pos="2255"/>
        <p:guide pos="31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78" y="-96"/>
      </p:cViewPr>
      <p:guideLst>
        <p:guide orient="horz" pos="3059"/>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1A11E-913F-4F86-987A-803D02FDD60F}" type="doc">
      <dgm:prSet loTypeId="urn:microsoft.com/office/officeart/2005/8/layout/arrow4" loCatId="relationship" qsTypeId="urn:microsoft.com/office/officeart/2005/8/quickstyle/simple5" qsCatId="simple" csTypeId="urn:microsoft.com/office/officeart/2005/8/colors/accent0_1" csCatId="mainScheme" phldr="1"/>
      <dgm:spPr/>
      <dgm:t>
        <a:bodyPr/>
        <a:lstStyle/>
        <a:p>
          <a:endParaRPr lang="es-EC"/>
        </a:p>
      </dgm:t>
    </dgm:pt>
    <dgm:pt modelId="{C82AAA33-CB1F-4A70-8355-F9DA51526960}">
      <dgm:prSet phldrT="[Texto]"/>
      <dgm:spPr/>
      <dgm:t>
        <a:bodyPr/>
        <a:lstStyle/>
        <a:p>
          <a:r>
            <a:rPr lang="es-ES_tradnl" dirty="0" smtClean="0"/>
            <a:t>La facturación se incrementa en 30%</a:t>
          </a:r>
          <a:endParaRPr lang="es-EC" dirty="0"/>
        </a:p>
      </dgm:t>
    </dgm:pt>
    <dgm:pt modelId="{8DCBF071-F51F-4FAA-83E7-97BD780AEA5F}" type="parTrans" cxnId="{DAFE18C4-706B-48BF-9C09-9CE0D574DD16}">
      <dgm:prSet/>
      <dgm:spPr/>
      <dgm:t>
        <a:bodyPr/>
        <a:lstStyle/>
        <a:p>
          <a:endParaRPr lang="es-EC"/>
        </a:p>
      </dgm:t>
    </dgm:pt>
    <dgm:pt modelId="{478CFCDE-0F5F-476F-B094-D1BB1F28B474}" type="sibTrans" cxnId="{DAFE18C4-706B-48BF-9C09-9CE0D574DD16}">
      <dgm:prSet/>
      <dgm:spPr/>
      <dgm:t>
        <a:bodyPr/>
        <a:lstStyle/>
        <a:p>
          <a:endParaRPr lang="es-EC"/>
        </a:p>
      </dgm:t>
    </dgm:pt>
    <dgm:pt modelId="{C378B87A-5D18-47C1-BDF8-DE4B334E8C36}">
      <dgm:prSet phldrT="[Texto]"/>
      <dgm:spPr/>
      <dgm:t>
        <a:bodyPr/>
        <a:lstStyle/>
        <a:p>
          <a:r>
            <a:rPr lang="es-ES_tradnl" dirty="0" smtClean="0"/>
            <a:t>Los costos operativos se reducen en  14%</a:t>
          </a:r>
          <a:endParaRPr lang="es-EC" dirty="0"/>
        </a:p>
      </dgm:t>
    </dgm:pt>
    <dgm:pt modelId="{09EA45D7-38BA-4FBB-9A0C-CAC43614FC9E}" type="parTrans" cxnId="{8D018F78-BE35-462A-8F96-57E6D410ECF5}">
      <dgm:prSet/>
      <dgm:spPr/>
      <dgm:t>
        <a:bodyPr/>
        <a:lstStyle/>
        <a:p>
          <a:endParaRPr lang="es-EC"/>
        </a:p>
      </dgm:t>
    </dgm:pt>
    <dgm:pt modelId="{6426EF05-D558-4271-9EF7-25CCA3C9850B}" type="sibTrans" cxnId="{8D018F78-BE35-462A-8F96-57E6D410ECF5}">
      <dgm:prSet/>
      <dgm:spPr/>
      <dgm:t>
        <a:bodyPr/>
        <a:lstStyle/>
        <a:p>
          <a:endParaRPr lang="es-EC"/>
        </a:p>
      </dgm:t>
    </dgm:pt>
    <dgm:pt modelId="{4805164F-25C4-4B53-B278-991AE5FD546F}" type="pres">
      <dgm:prSet presAssocID="{3131A11E-913F-4F86-987A-803D02FDD60F}" presName="compositeShape" presStyleCnt="0">
        <dgm:presLayoutVars>
          <dgm:chMax val="2"/>
          <dgm:dir/>
          <dgm:resizeHandles val="exact"/>
        </dgm:presLayoutVars>
      </dgm:prSet>
      <dgm:spPr/>
      <dgm:t>
        <a:bodyPr/>
        <a:lstStyle/>
        <a:p>
          <a:endParaRPr lang="es-EC"/>
        </a:p>
      </dgm:t>
    </dgm:pt>
    <dgm:pt modelId="{C2EE175F-61A8-4213-A2A0-E96238BF5A92}" type="pres">
      <dgm:prSet presAssocID="{C82AAA33-CB1F-4A70-8355-F9DA51526960}" presName="upArrow" presStyleLbl="node1" presStyleIdx="0" presStyleCnt="2"/>
      <dgm:spPr/>
    </dgm:pt>
    <dgm:pt modelId="{A26E7F51-2DB0-40E6-9156-7CFCC613E6CE}" type="pres">
      <dgm:prSet presAssocID="{C82AAA33-CB1F-4A70-8355-F9DA51526960}" presName="upArrowText" presStyleLbl="revTx" presStyleIdx="0" presStyleCnt="2">
        <dgm:presLayoutVars>
          <dgm:chMax val="0"/>
          <dgm:bulletEnabled val="1"/>
        </dgm:presLayoutVars>
      </dgm:prSet>
      <dgm:spPr/>
      <dgm:t>
        <a:bodyPr/>
        <a:lstStyle/>
        <a:p>
          <a:endParaRPr lang="es-EC"/>
        </a:p>
      </dgm:t>
    </dgm:pt>
    <dgm:pt modelId="{ADB96D35-05FF-437C-B8AF-8A58E5D79427}" type="pres">
      <dgm:prSet presAssocID="{C378B87A-5D18-47C1-BDF8-DE4B334E8C36}" presName="downArrow" presStyleLbl="node1" presStyleIdx="1" presStyleCnt="2"/>
      <dgm:spPr/>
    </dgm:pt>
    <dgm:pt modelId="{35E62F7B-9F75-43AC-BDEC-E259B42B278E}" type="pres">
      <dgm:prSet presAssocID="{C378B87A-5D18-47C1-BDF8-DE4B334E8C36}" presName="downArrowText" presStyleLbl="revTx" presStyleIdx="1" presStyleCnt="2">
        <dgm:presLayoutVars>
          <dgm:chMax val="0"/>
          <dgm:bulletEnabled val="1"/>
        </dgm:presLayoutVars>
      </dgm:prSet>
      <dgm:spPr/>
      <dgm:t>
        <a:bodyPr/>
        <a:lstStyle/>
        <a:p>
          <a:endParaRPr lang="es-EC"/>
        </a:p>
      </dgm:t>
    </dgm:pt>
  </dgm:ptLst>
  <dgm:cxnLst>
    <dgm:cxn modelId="{259210B0-45A2-4F68-AE18-FA48EB564EBA}" type="presOf" srcId="{C82AAA33-CB1F-4A70-8355-F9DA51526960}" destId="{A26E7F51-2DB0-40E6-9156-7CFCC613E6CE}" srcOrd="0" destOrd="0" presId="urn:microsoft.com/office/officeart/2005/8/layout/arrow4"/>
    <dgm:cxn modelId="{B8B1D241-7E12-4E94-ADFF-54BD5ACFFA9D}" type="presOf" srcId="{3131A11E-913F-4F86-987A-803D02FDD60F}" destId="{4805164F-25C4-4B53-B278-991AE5FD546F}" srcOrd="0" destOrd="0" presId="urn:microsoft.com/office/officeart/2005/8/layout/arrow4"/>
    <dgm:cxn modelId="{17D6331E-BD56-4BB0-9BCD-B94B70A663DE}" type="presOf" srcId="{C378B87A-5D18-47C1-BDF8-DE4B334E8C36}" destId="{35E62F7B-9F75-43AC-BDEC-E259B42B278E}" srcOrd="0" destOrd="0" presId="urn:microsoft.com/office/officeart/2005/8/layout/arrow4"/>
    <dgm:cxn modelId="{8D018F78-BE35-462A-8F96-57E6D410ECF5}" srcId="{3131A11E-913F-4F86-987A-803D02FDD60F}" destId="{C378B87A-5D18-47C1-BDF8-DE4B334E8C36}" srcOrd="1" destOrd="0" parTransId="{09EA45D7-38BA-4FBB-9A0C-CAC43614FC9E}" sibTransId="{6426EF05-D558-4271-9EF7-25CCA3C9850B}"/>
    <dgm:cxn modelId="{DAFE18C4-706B-48BF-9C09-9CE0D574DD16}" srcId="{3131A11E-913F-4F86-987A-803D02FDD60F}" destId="{C82AAA33-CB1F-4A70-8355-F9DA51526960}" srcOrd="0" destOrd="0" parTransId="{8DCBF071-F51F-4FAA-83E7-97BD780AEA5F}" sibTransId="{478CFCDE-0F5F-476F-B094-D1BB1F28B474}"/>
    <dgm:cxn modelId="{ACD6AA99-48DA-421C-A032-F4EF5EFD514A}" type="presParOf" srcId="{4805164F-25C4-4B53-B278-991AE5FD546F}" destId="{C2EE175F-61A8-4213-A2A0-E96238BF5A92}" srcOrd="0" destOrd="0" presId="urn:microsoft.com/office/officeart/2005/8/layout/arrow4"/>
    <dgm:cxn modelId="{3C73F655-3EFD-44A1-92E0-0F517B708CF6}" type="presParOf" srcId="{4805164F-25C4-4B53-B278-991AE5FD546F}" destId="{A26E7F51-2DB0-40E6-9156-7CFCC613E6CE}" srcOrd="1" destOrd="0" presId="urn:microsoft.com/office/officeart/2005/8/layout/arrow4"/>
    <dgm:cxn modelId="{A72B443D-6879-4F13-B68F-068CC4F46392}" type="presParOf" srcId="{4805164F-25C4-4B53-B278-991AE5FD546F}" destId="{ADB96D35-05FF-437C-B8AF-8A58E5D79427}" srcOrd="2" destOrd="0" presId="urn:microsoft.com/office/officeart/2005/8/layout/arrow4"/>
    <dgm:cxn modelId="{7FA0B5E4-45AA-44B8-AB38-B40CFE146BD8}" type="presParOf" srcId="{4805164F-25C4-4B53-B278-991AE5FD546F}" destId="{35E62F7B-9F75-43AC-BDEC-E259B42B278E}" srcOrd="3" destOrd="0" presId="urn:microsoft.com/office/officeart/2005/8/layout/arrow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EE175F-61A8-4213-A2A0-E96238BF5A92}">
      <dsp:nvSpPr>
        <dsp:cNvPr id="0" name=""/>
        <dsp:cNvSpPr/>
      </dsp:nvSpPr>
      <dsp:spPr>
        <a:xfrm>
          <a:off x="78885" y="0"/>
          <a:ext cx="1031758" cy="773819"/>
        </a:xfrm>
        <a:prstGeom prst="upArrow">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26E7F51-2DB0-40E6-9156-7CFCC613E6CE}">
      <dsp:nvSpPr>
        <dsp:cNvPr id="0" name=""/>
        <dsp:cNvSpPr/>
      </dsp:nvSpPr>
      <dsp:spPr>
        <a:xfrm>
          <a:off x="1141597" y="0"/>
          <a:ext cx="1947285" cy="77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pPr>
          <a:r>
            <a:rPr lang="es-ES_tradnl" sz="1600" kern="1200" dirty="0" smtClean="0"/>
            <a:t>La facturación se incrementa en 30%</a:t>
          </a:r>
          <a:endParaRPr lang="es-EC" sz="1600" kern="1200" dirty="0"/>
        </a:p>
      </dsp:txBody>
      <dsp:txXfrm>
        <a:off x="1141597" y="0"/>
        <a:ext cx="1947285" cy="773819"/>
      </dsp:txXfrm>
    </dsp:sp>
    <dsp:sp modelId="{ADB96D35-05FF-437C-B8AF-8A58E5D79427}">
      <dsp:nvSpPr>
        <dsp:cNvPr id="0" name=""/>
        <dsp:cNvSpPr/>
      </dsp:nvSpPr>
      <dsp:spPr>
        <a:xfrm>
          <a:off x="388413" y="838303"/>
          <a:ext cx="1031758" cy="773819"/>
        </a:xfrm>
        <a:prstGeom prst="downArrow">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5E62F7B-9F75-43AC-BDEC-E259B42B278E}">
      <dsp:nvSpPr>
        <dsp:cNvPr id="0" name=""/>
        <dsp:cNvSpPr/>
      </dsp:nvSpPr>
      <dsp:spPr>
        <a:xfrm>
          <a:off x="1451124" y="838303"/>
          <a:ext cx="1947285" cy="77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pPr>
          <a:r>
            <a:rPr lang="es-ES_tradnl" sz="1600" kern="1200" dirty="0" smtClean="0"/>
            <a:t>Los costos operativos se reducen en  14%</a:t>
          </a:r>
          <a:endParaRPr lang="es-EC" sz="1600" kern="1200" dirty="0"/>
        </a:p>
      </dsp:txBody>
      <dsp:txXfrm>
        <a:off x="1451124" y="838303"/>
        <a:ext cx="1947285" cy="773819"/>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Rot="1" noChangeArrowheads="1" noTextEdit="1"/>
          </p:cNvSpPr>
          <p:nvPr>
            <p:ph type="sldImg" idx="2"/>
          </p:nvPr>
        </p:nvSpPr>
        <p:spPr bwMode="auto">
          <a:xfrm>
            <a:off x="968375" y="846138"/>
            <a:ext cx="4921250" cy="3406775"/>
          </a:xfrm>
          <a:prstGeom prst="rect">
            <a:avLst/>
          </a:prstGeom>
          <a:noFill/>
          <a:ln w="12700">
            <a:solidFill>
              <a:schemeClr val="tx1"/>
            </a:solidFill>
            <a:miter lim="800000"/>
            <a:headEnd/>
            <a:tailEnd/>
          </a:ln>
        </p:spPr>
      </p:sp>
      <p:sp>
        <p:nvSpPr>
          <p:cNvPr id="3075" name="Rectangle 3"/>
          <p:cNvSpPr>
            <a:spLocks noGrp="1" noChangeArrowheads="1"/>
          </p:cNvSpPr>
          <p:nvPr>
            <p:ph type="body" sz="quarter" idx="3"/>
          </p:nvPr>
        </p:nvSpPr>
        <p:spPr bwMode="auto">
          <a:xfrm>
            <a:off x="914400" y="4619625"/>
            <a:ext cx="5027613" cy="40862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 noProof="0" smtClean="0"/>
              <a:t>Haga clic para editar el estilo del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xfrm>
            <a:off x="798513" y="728663"/>
            <a:ext cx="5260975" cy="3643312"/>
          </a:xfrm>
          <a:ln/>
        </p:spPr>
      </p:sp>
      <p:sp>
        <p:nvSpPr>
          <p:cNvPr id="46083" name="Rectangle 3"/>
          <p:cNvSpPr>
            <a:spLocks noGrp="1" noChangeArrowheads="1"/>
          </p:cNvSpPr>
          <p:nvPr>
            <p:ph type="body" idx="1"/>
          </p:nvPr>
        </p:nvSpPr>
        <p:spPr>
          <a:xfrm>
            <a:off x="685800" y="4614863"/>
            <a:ext cx="5484813" cy="4370387"/>
          </a:xfrm>
          <a:noFill/>
          <a:ln/>
        </p:spPr>
        <p:txBody>
          <a:bodyPr/>
          <a:lstStyle/>
          <a:p>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5529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ln/>
        </p:spPr>
      </p:sp>
      <p:sp>
        <p:nvSpPr>
          <p:cNvPr id="5734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ln/>
        </p:spPr>
      </p:sp>
      <p:sp>
        <p:nvSpPr>
          <p:cNvPr id="5939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a:ln/>
        </p:spPr>
      </p:sp>
      <p:sp>
        <p:nvSpPr>
          <p:cNvPr id="6041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a:ln/>
        </p:spPr>
      </p:sp>
      <p:sp>
        <p:nvSpPr>
          <p:cNvPr id="6144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a:ln/>
        </p:spPr>
      </p:sp>
      <p:sp>
        <p:nvSpPr>
          <p:cNvPr id="6349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a:ln/>
        </p:spPr>
      </p:sp>
      <p:sp>
        <p:nvSpPr>
          <p:cNvPr id="6451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a:ln/>
        </p:spPr>
      </p:sp>
      <p:sp>
        <p:nvSpPr>
          <p:cNvPr id="4710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a:ln/>
        </p:spPr>
      </p:sp>
      <p:sp>
        <p:nvSpPr>
          <p:cNvPr id="6553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a:ln/>
        </p:spPr>
      </p:sp>
      <p:sp>
        <p:nvSpPr>
          <p:cNvPr id="6656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a:ln/>
        </p:spPr>
      </p:sp>
      <p:sp>
        <p:nvSpPr>
          <p:cNvPr id="6963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a:ln/>
        </p:spPr>
      </p:sp>
      <p:sp>
        <p:nvSpPr>
          <p:cNvPr id="7065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a:ln/>
        </p:spPr>
      </p:sp>
      <p:sp>
        <p:nvSpPr>
          <p:cNvPr id="7168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a:ln/>
        </p:spPr>
      </p:sp>
      <p:sp>
        <p:nvSpPr>
          <p:cNvPr id="7270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a:ln/>
        </p:spPr>
      </p:sp>
      <p:sp>
        <p:nvSpPr>
          <p:cNvPr id="7373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a:ln/>
        </p:spPr>
      </p:sp>
      <p:sp>
        <p:nvSpPr>
          <p:cNvPr id="7475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a:ln/>
        </p:spPr>
      </p:sp>
      <p:sp>
        <p:nvSpPr>
          <p:cNvPr id="7577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a:ln/>
        </p:spPr>
      </p:sp>
      <p:sp>
        <p:nvSpPr>
          <p:cNvPr id="7680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a:ln/>
        </p:spPr>
      </p:sp>
      <p:sp>
        <p:nvSpPr>
          <p:cNvPr id="7782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a:ln/>
        </p:spPr>
      </p:sp>
      <p:sp>
        <p:nvSpPr>
          <p:cNvPr id="7885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a:ln/>
        </p:spPr>
      </p:sp>
      <p:sp>
        <p:nvSpPr>
          <p:cNvPr id="7987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a:ln/>
        </p:spPr>
      </p:sp>
      <p:sp>
        <p:nvSpPr>
          <p:cNvPr id="8089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Marcador de imagen de diapositiva"/>
          <p:cNvSpPr>
            <a:spLocks noGrp="1" noRot="1" noChangeAspect="1" noTextEdit="1"/>
          </p:cNvSpPr>
          <p:nvPr>
            <p:ph type="sldImg"/>
          </p:nvPr>
        </p:nvSpPr>
        <p:spPr>
          <a:ln/>
        </p:spPr>
      </p:sp>
      <p:sp>
        <p:nvSpPr>
          <p:cNvPr id="8192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ln/>
        </p:spPr>
      </p:sp>
      <p:sp>
        <p:nvSpPr>
          <p:cNvPr id="8294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imagen de diapositiva"/>
          <p:cNvSpPr>
            <a:spLocks noGrp="1" noRot="1" noChangeAspect="1" noTextEdit="1"/>
          </p:cNvSpPr>
          <p:nvPr>
            <p:ph type="sldImg"/>
          </p:nvPr>
        </p:nvSpPr>
        <p:spPr>
          <a:ln/>
        </p:spPr>
      </p:sp>
      <p:sp>
        <p:nvSpPr>
          <p:cNvPr id="8397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Marcador de imagen de diapositiva"/>
          <p:cNvSpPr>
            <a:spLocks noGrp="1" noRot="1" noChangeAspect="1" noTextEdit="1"/>
          </p:cNvSpPr>
          <p:nvPr>
            <p:ph type="sldImg"/>
          </p:nvPr>
        </p:nvSpPr>
        <p:spPr>
          <a:ln/>
        </p:spPr>
      </p:sp>
      <p:sp>
        <p:nvSpPr>
          <p:cNvPr id="8499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Marcador de imagen de diapositiva"/>
          <p:cNvSpPr>
            <a:spLocks noGrp="1" noRot="1" noChangeAspect="1" noTextEdit="1"/>
          </p:cNvSpPr>
          <p:nvPr>
            <p:ph type="sldImg"/>
          </p:nvPr>
        </p:nvSpPr>
        <p:spPr>
          <a:ln/>
        </p:spPr>
      </p:sp>
      <p:sp>
        <p:nvSpPr>
          <p:cNvPr id="8601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a:ln/>
        </p:spPr>
      </p:sp>
      <p:sp>
        <p:nvSpPr>
          <p:cNvPr id="8704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a:ln/>
        </p:spPr>
      </p:sp>
      <p:sp>
        <p:nvSpPr>
          <p:cNvPr id="51203"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52227"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a:ln/>
        </p:spPr>
      </p:sp>
      <p:sp>
        <p:nvSpPr>
          <p:cNvPr id="53251"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a:ln/>
        </p:spPr>
      </p:sp>
      <p:sp>
        <p:nvSpPr>
          <p:cNvPr id="54275" name="2 Marcador de notas"/>
          <p:cNvSpPr>
            <a:spLocks noGrp="1"/>
          </p:cNvSpPr>
          <p:nvPr>
            <p:ph type="body" idx="1"/>
          </p:nvPr>
        </p:nvSpPr>
        <p:spPr>
          <a:noFill/>
          <a:ln/>
        </p:spPr>
        <p:txBody>
          <a:bodyPr/>
          <a:lstStyle/>
          <a:p>
            <a:endParaRPr lang="es-EC"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1"/>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61213" y="236538"/>
            <a:ext cx="2386012" cy="2668587"/>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0" y="236538"/>
            <a:ext cx="7008813" cy="26685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247650" y="998538"/>
            <a:ext cx="4573588" cy="1906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973638" y="998538"/>
            <a:ext cx="4573587" cy="1906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575175" y="6573838"/>
            <a:ext cx="1033463" cy="271462"/>
          </a:xfrm>
          <a:prstGeom prst="rect">
            <a:avLst/>
          </a:prstGeom>
          <a:noFill/>
          <a:ln w="9525">
            <a:noFill/>
            <a:miter lim="800000"/>
            <a:headEnd/>
            <a:tailEnd/>
          </a:ln>
          <a:effectLst/>
        </p:spPr>
        <p:txBody>
          <a:bodyPr wrap="none" lIns="90488" tIns="44450" rIns="90488" bIns="44450">
            <a:spAutoFit/>
          </a:bodyPr>
          <a:lstStyle/>
          <a:p>
            <a:pPr>
              <a:lnSpc>
                <a:spcPct val="100000"/>
              </a:lnSpc>
              <a:spcBef>
                <a:spcPct val="0"/>
              </a:spcBef>
              <a:buClrTx/>
              <a:defRPr/>
            </a:pPr>
            <a:r>
              <a:rPr lang="es-ES" sz="1200" b="1">
                <a:latin typeface="Franklin Gothic Book" pitchFamily="34" charset="0"/>
              </a:rPr>
              <a:t>Página  </a:t>
            </a:r>
            <a:fld id="{9B54F92A-313A-4045-B478-39AF70F43F01}" type="slidenum">
              <a:rPr lang="es-ES" sz="1200" b="1">
                <a:latin typeface="Franklin Gothic Book" pitchFamily="34" charset="0"/>
              </a:rPr>
              <a:pPr>
                <a:lnSpc>
                  <a:spcPct val="100000"/>
                </a:lnSpc>
                <a:spcBef>
                  <a:spcPct val="0"/>
                </a:spcBef>
                <a:buClrTx/>
                <a:defRPr/>
              </a:pPr>
              <a:t>‹Nº›</a:t>
            </a:fld>
            <a:endParaRPr lang="es-ES" sz="1200" b="1">
              <a:latin typeface="Franklin Gothic Book" pitchFamily="34" charset="0"/>
            </a:endParaRPr>
          </a:p>
        </p:txBody>
      </p:sp>
      <p:sp>
        <p:nvSpPr>
          <p:cNvPr id="1029" name="Rectangle 3"/>
          <p:cNvSpPr>
            <a:spLocks noGrp="1" noChangeArrowheads="1"/>
          </p:cNvSpPr>
          <p:nvPr>
            <p:ph type="body" idx="1"/>
          </p:nvPr>
        </p:nvSpPr>
        <p:spPr bwMode="auto">
          <a:xfrm>
            <a:off x="247650" y="998538"/>
            <a:ext cx="9299575" cy="1906587"/>
          </a:xfrm>
          <a:prstGeom prst="rect">
            <a:avLst/>
          </a:prstGeom>
          <a:noFill/>
          <a:ln w="9525">
            <a:noFill/>
            <a:miter lim="800000"/>
            <a:headEnd/>
            <a:tailEnd/>
          </a:ln>
        </p:spPr>
        <p:txBody>
          <a:bodyPr vert="horz" wrap="square" lIns="76200" tIns="38100" rIns="76200" bIns="3810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ChangeArrowheads="1"/>
          </p:cNvSpPr>
          <p:nvPr/>
        </p:nvSpPr>
        <p:spPr bwMode="auto">
          <a:xfrm>
            <a:off x="63500" y="6599238"/>
            <a:ext cx="1362075" cy="241300"/>
          </a:xfrm>
          <a:prstGeom prst="rect">
            <a:avLst/>
          </a:prstGeom>
          <a:noFill/>
          <a:ln w="9525">
            <a:noFill/>
            <a:miter lim="800000"/>
            <a:headEnd/>
            <a:tailEnd/>
          </a:ln>
          <a:effectLst/>
        </p:spPr>
        <p:txBody>
          <a:bodyPr wrap="none" lIns="90488" tIns="44450" rIns="90488" bIns="44450">
            <a:spAutoFit/>
          </a:bodyPr>
          <a:lstStyle/>
          <a:p>
            <a:pPr>
              <a:lnSpc>
                <a:spcPct val="100000"/>
              </a:lnSpc>
              <a:spcBef>
                <a:spcPct val="0"/>
              </a:spcBef>
              <a:buClrTx/>
              <a:defRPr/>
            </a:pPr>
            <a:r>
              <a:rPr lang="es-ES" sz="1000" b="1">
                <a:latin typeface="Lucida Sans Unicode" pitchFamily="34" charset="0"/>
              </a:rPr>
              <a:t>Guayaquil, Ecuador</a:t>
            </a:r>
          </a:p>
        </p:txBody>
      </p:sp>
      <p:sp>
        <p:nvSpPr>
          <p:cNvPr id="1031" name="Rectangle 5"/>
          <p:cNvSpPr>
            <a:spLocks noGrp="1" noChangeArrowheads="1"/>
          </p:cNvSpPr>
          <p:nvPr>
            <p:ph type="title"/>
          </p:nvPr>
        </p:nvSpPr>
        <p:spPr bwMode="auto">
          <a:xfrm>
            <a:off x="0" y="236538"/>
            <a:ext cx="9372600" cy="350837"/>
          </a:xfrm>
          <a:prstGeom prst="rect">
            <a:avLst/>
          </a:prstGeom>
          <a:noFill/>
          <a:ln w="9525">
            <a:noFill/>
            <a:miter lim="800000"/>
            <a:headEnd/>
            <a:tailEnd/>
          </a:ln>
        </p:spPr>
        <p:txBody>
          <a:bodyPr vert="horz" wrap="square" lIns="76200" tIns="38100" rIns="76200" bIns="38100" numCol="1" anchor="b" anchorCtr="0" compatLnSpc="1">
            <a:prstTxWarp prst="textNoShape">
              <a:avLst/>
            </a:prstTxWarp>
            <a:spAutoFit/>
          </a:bodyPr>
          <a:lstStyle/>
          <a:p>
            <a:pPr lvl="0"/>
            <a:r>
              <a:rPr lang="es-ES" smtClean="0"/>
              <a:t>Clic para editar estilo título patrón</a:t>
            </a:r>
          </a:p>
        </p:txBody>
      </p:sp>
      <p:sp>
        <p:nvSpPr>
          <p:cNvPr id="2" name="Rectangle 7"/>
          <p:cNvSpPr>
            <a:spLocks noChangeArrowheads="1"/>
          </p:cNvSpPr>
          <p:nvPr userDrawn="1"/>
        </p:nvSpPr>
        <p:spPr bwMode="auto">
          <a:xfrm>
            <a:off x="23813" y="663575"/>
            <a:ext cx="2439987" cy="55563"/>
          </a:xfrm>
          <a:prstGeom prst="rect">
            <a:avLst/>
          </a:prstGeom>
          <a:solidFill>
            <a:srgbClr val="3366FF"/>
          </a:solidFill>
          <a:ln w="9525" algn="ctr">
            <a:noFill/>
            <a:miter lim="800000"/>
            <a:headEnd/>
            <a:tailEnd/>
          </a:ln>
          <a:effectLst/>
        </p:spPr>
        <p:txBody>
          <a:bodyPr wrap="none" lIns="92075" tIns="46038" rIns="92075" bIns="46038" anchor="ctr"/>
          <a:lstStyle/>
          <a:p>
            <a:pPr algn="ctr" eaLnBrk="1" hangingPunct="1">
              <a:lnSpc>
                <a:spcPct val="100000"/>
              </a:lnSpc>
              <a:spcBef>
                <a:spcPct val="0"/>
              </a:spcBef>
              <a:buClrTx/>
              <a:defRPr/>
            </a:pPr>
            <a:endParaRPr lang="en-US" sz="1800"/>
          </a:p>
        </p:txBody>
      </p:sp>
      <p:sp>
        <p:nvSpPr>
          <p:cNvPr id="1032" name="Rectangle 8"/>
          <p:cNvSpPr>
            <a:spLocks noChangeArrowheads="1"/>
          </p:cNvSpPr>
          <p:nvPr userDrawn="1"/>
        </p:nvSpPr>
        <p:spPr bwMode="auto">
          <a:xfrm>
            <a:off x="1409700" y="663575"/>
            <a:ext cx="8280400" cy="55563"/>
          </a:xfrm>
          <a:prstGeom prst="rect">
            <a:avLst/>
          </a:prstGeom>
          <a:gradFill rotWithShape="1">
            <a:gsLst>
              <a:gs pos="0">
                <a:srgbClr val="3366FF"/>
              </a:gs>
              <a:gs pos="100000">
                <a:schemeClr val="bg1"/>
              </a:gs>
            </a:gsLst>
            <a:lin ang="0" scaled="1"/>
          </a:gradFill>
          <a:ln w="9525" algn="ctr">
            <a:noFill/>
            <a:miter lim="800000"/>
            <a:headEnd/>
            <a:tailEnd/>
          </a:ln>
          <a:effectLst/>
        </p:spPr>
        <p:txBody>
          <a:bodyPr wrap="none" lIns="92075" tIns="46038" rIns="92075" bIns="46038" anchor="ctr"/>
          <a:lstStyle/>
          <a:p>
            <a:pPr algn="ctr" eaLnBrk="1" hangingPunct="1">
              <a:lnSpc>
                <a:spcPct val="100000"/>
              </a:lnSpc>
              <a:spcBef>
                <a:spcPct val="0"/>
              </a:spcBef>
              <a:buClrTx/>
              <a:defRPr/>
            </a:pPr>
            <a:endParaRPr lang="en-US" sz="1800"/>
          </a:p>
        </p:txBody>
      </p:sp>
      <p:sp>
        <p:nvSpPr>
          <p:cNvPr id="1033" name="Rectangle 9"/>
          <p:cNvSpPr>
            <a:spLocks noChangeArrowheads="1"/>
          </p:cNvSpPr>
          <p:nvPr userDrawn="1"/>
        </p:nvSpPr>
        <p:spPr bwMode="auto">
          <a:xfrm>
            <a:off x="1625600" y="809625"/>
            <a:ext cx="8280400" cy="55563"/>
          </a:xfrm>
          <a:prstGeom prst="rect">
            <a:avLst/>
          </a:prstGeom>
          <a:solidFill>
            <a:srgbClr val="3366FF">
              <a:alpha val="70000"/>
            </a:srgbClr>
          </a:solidFill>
          <a:ln w="9525">
            <a:noFill/>
            <a:miter lim="800000"/>
            <a:headEnd/>
            <a:tailEnd/>
          </a:ln>
          <a:effectLst/>
        </p:spPr>
        <p:txBody>
          <a:bodyPr wrap="none" lIns="92075" tIns="46038" rIns="92075" bIns="46038" anchor="ctr"/>
          <a:lstStyle/>
          <a:p>
            <a:pPr algn="ctr" eaLnBrk="1" hangingPunct="1">
              <a:lnSpc>
                <a:spcPct val="100000"/>
              </a:lnSpc>
              <a:spcBef>
                <a:spcPct val="0"/>
              </a:spcBef>
              <a:buClrTx/>
              <a:defRPr/>
            </a:pPr>
            <a:endParaRPr lang="en-US" sz="1800"/>
          </a:p>
        </p:txBody>
      </p:sp>
      <p:sp>
        <p:nvSpPr>
          <p:cNvPr id="1036" name="Rectangle 12"/>
          <p:cNvSpPr>
            <a:spLocks noChangeArrowheads="1"/>
          </p:cNvSpPr>
          <p:nvPr userDrawn="1"/>
        </p:nvSpPr>
        <p:spPr bwMode="auto">
          <a:xfrm>
            <a:off x="8566150" y="584200"/>
            <a:ext cx="1425575" cy="214313"/>
          </a:xfrm>
          <a:prstGeom prst="rect">
            <a:avLst/>
          </a:prstGeom>
          <a:noFill/>
          <a:ln w="9525">
            <a:noFill/>
            <a:miter lim="800000"/>
            <a:headEnd/>
            <a:tailEnd/>
          </a:ln>
          <a:effectLst/>
        </p:spPr>
        <p:txBody>
          <a:bodyPr lIns="92075" tIns="46038" rIns="92075" bIns="46038">
            <a:spAutoFit/>
          </a:bodyPr>
          <a:lstStyle/>
          <a:p>
            <a:pPr algn="ctr">
              <a:lnSpc>
                <a:spcPct val="100000"/>
              </a:lnSpc>
              <a:spcBef>
                <a:spcPct val="0"/>
              </a:spcBef>
              <a:buClrTx/>
              <a:defRPr/>
            </a:pPr>
            <a:r>
              <a:rPr lang="es-ES" sz="800">
                <a:latin typeface="Arial" pitchFamily="34" charset="0"/>
              </a:rPr>
              <a:t>21 de diciembre del 2009</a:t>
            </a:r>
          </a:p>
        </p:txBody>
      </p:sp>
      <p:graphicFrame>
        <p:nvGraphicFramePr>
          <p:cNvPr id="3" name="Object 11"/>
          <p:cNvGraphicFramePr>
            <a:graphicFrameLocks noChangeAspect="1"/>
          </p:cNvGraphicFramePr>
          <p:nvPr/>
        </p:nvGraphicFramePr>
        <p:xfrm>
          <a:off x="8483600" y="127000"/>
          <a:ext cx="1384300" cy="487363"/>
        </p:xfrm>
        <a:graphic>
          <a:graphicData uri="http://schemas.openxmlformats.org/presentationml/2006/ole">
            <p:oleObj spid="_x0000_s1026" name="Imagen de mapa de bits" r:id="rId14" imgW="1486107" imgH="523810" progId="Paint.Picture">
              <p:embed/>
            </p:oleObj>
          </a:graphicData>
        </a:graphic>
      </p:graphicFrame>
    </p:spTree>
  </p:cSld>
  <p:clrMap bg1="lt1" tx1="dk1" bg2="lt2" tx2="dk2" accent1="accent1" accent2="accent2" accent3="accent3" accent4="accent4" accent5="accent5" accent6="accent6" hlink="hlink" folHlink="folHlink"/>
  <p:sldLayoutIdLst>
    <p:sldLayoutId id="2147483897"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pitchFamily="34" charset="0"/>
        </a:defRPr>
      </a:lvl2pPr>
      <a:lvl3pPr algn="l" rtl="0" eaLnBrk="0" fontAlgn="base" hangingPunct="0">
        <a:lnSpc>
          <a:spcPct val="90000"/>
        </a:lnSpc>
        <a:spcBef>
          <a:spcPct val="0"/>
        </a:spcBef>
        <a:spcAft>
          <a:spcPct val="0"/>
        </a:spcAft>
        <a:defRPr sz="2000" b="1">
          <a:solidFill>
            <a:schemeClr val="tx1"/>
          </a:solidFill>
          <a:latin typeface="Arial" pitchFamily="34" charset="0"/>
        </a:defRPr>
      </a:lvl3pPr>
      <a:lvl4pPr algn="l" rtl="0" eaLnBrk="0" fontAlgn="base" hangingPunct="0">
        <a:lnSpc>
          <a:spcPct val="90000"/>
        </a:lnSpc>
        <a:spcBef>
          <a:spcPct val="0"/>
        </a:spcBef>
        <a:spcAft>
          <a:spcPct val="0"/>
        </a:spcAft>
        <a:defRPr sz="2000" b="1">
          <a:solidFill>
            <a:schemeClr val="tx1"/>
          </a:solidFill>
          <a:latin typeface="Arial" pitchFamily="34" charset="0"/>
        </a:defRPr>
      </a:lvl4pPr>
      <a:lvl5pPr algn="l" rtl="0" eaLnBrk="0" fontAlgn="base" hangingPunct="0">
        <a:lnSpc>
          <a:spcPct val="90000"/>
        </a:lnSpc>
        <a:spcBef>
          <a:spcPct val="0"/>
        </a:spcBef>
        <a:spcAft>
          <a:spcPct val="0"/>
        </a:spcAft>
        <a:defRPr sz="2000" b="1">
          <a:solidFill>
            <a:schemeClr val="tx1"/>
          </a:solidFill>
          <a:latin typeface="Arial" pitchFamily="34" charset="0"/>
        </a:defRPr>
      </a:lvl5pPr>
      <a:lvl6pPr marL="457200" algn="l" rtl="0" eaLnBrk="0" fontAlgn="base" hangingPunct="0">
        <a:lnSpc>
          <a:spcPct val="90000"/>
        </a:lnSpc>
        <a:spcBef>
          <a:spcPct val="0"/>
        </a:spcBef>
        <a:spcAft>
          <a:spcPct val="0"/>
        </a:spcAft>
        <a:defRPr sz="2000" b="1">
          <a:solidFill>
            <a:schemeClr val="tx1"/>
          </a:solidFill>
          <a:latin typeface="Arial" pitchFamily="34" charset="0"/>
        </a:defRPr>
      </a:lvl6pPr>
      <a:lvl7pPr marL="914400" algn="l" rtl="0" eaLnBrk="0" fontAlgn="base" hangingPunct="0">
        <a:lnSpc>
          <a:spcPct val="90000"/>
        </a:lnSpc>
        <a:spcBef>
          <a:spcPct val="0"/>
        </a:spcBef>
        <a:spcAft>
          <a:spcPct val="0"/>
        </a:spcAft>
        <a:defRPr sz="2000" b="1">
          <a:solidFill>
            <a:schemeClr val="tx1"/>
          </a:solidFill>
          <a:latin typeface="Arial" pitchFamily="34" charset="0"/>
        </a:defRPr>
      </a:lvl7pPr>
      <a:lvl8pPr marL="1371600" algn="l" rtl="0" eaLnBrk="0" fontAlgn="base" hangingPunct="0">
        <a:lnSpc>
          <a:spcPct val="90000"/>
        </a:lnSpc>
        <a:spcBef>
          <a:spcPct val="0"/>
        </a:spcBef>
        <a:spcAft>
          <a:spcPct val="0"/>
        </a:spcAft>
        <a:defRPr sz="2000" b="1">
          <a:solidFill>
            <a:schemeClr val="tx1"/>
          </a:solidFill>
          <a:latin typeface="Arial" pitchFamily="34" charset="0"/>
        </a:defRPr>
      </a:lvl8pPr>
      <a:lvl9pPr marL="1828800" algn="l" rtl="0" eaLnBrk="0" fontAlgn="base" hangingPunct="0">
        <a:lnSpc>
          <a:spcPct val="90000"/>
        </a:lnSpc>
        <a:spcBef>
          <a:spcPct val="0"/>
        </a:spcBef>
        <a:spcAft>
          <a:spcPct val="0"/>
        </a:spcAft>
        <a:defRPr sz="2000" b="1">
          <a:solidFill>
            <a:schemeClr val="tx1"/>
          </a:solidFill>
          <a:latin typeface="Arial" pitchFamily="34" charset="0"/>
        </a:defRPr>
      </a:lvl9pPr>
    </p:titleStyle>
    <p:bodyStyle>
      <a:lvl1pPr marL="285750" indent="-285750" algn="l" rtl="0" eaLnBrk="0" fontAlgn="base" hangingPunct="0">
        <a:lnSpc>
          <a:spcPct val="90000"/>
        </a:lnSpc>
        <a:spcBef>
          <a:spcPct val="90000"/>
        </a:spcBef>
        <a:spcAft>
          <a:spcPct val="0"/>
        </a:spcAft>
        <a:buClr>
          <a:srgbClr val="BF900D"/>
        </a:buClr>
        <a:buFont typeface="Wingdings 3" pitchFamily="18" charset="2"/>
        <a:buChar char="à"/>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rgbClr val="BF900D"/>
        </a:buClr>
        <a:buFont typeface="Webdings" pitchFamily="18" charset="2"/>
        <a:buChar char="4"/>
        <a:defRPr sz="2200">
          <a:solidFill>
            <a:schemeClr val="tx1"/>
          </a:solidFill>
          <a:latin typeface="+mn-lt"/>
        </a:defRPr>
      </a:lvl2pPr>
      <a:lvl3pPr marL="1143000" indent="-22860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3pPr>
      <a:lvl4pPr marL="15430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4pPr>
      <a:lvl5pPr marL="20002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5pPr>
      <a:lvl6pPr marL="24574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6pPr>
      <a:lvl7pPr marL="29146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7pPr>
      <a:lvl8pPr marL="33718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8pPr>
      <a:lvl9pPr marL="3829050" indent="-171450" algn="l" rtl="0" eaLnBrk="0" fontAlgn="base" hangingPunct="0">
        <a:lnSpc>
          <a:spcPct val="90000"/>
        </a:lnSpc>
        <a:spcBef>
          <a:spcPct val="30000"/>
        </a:spcBef>
        <a:spcAft>
          <a:spcPct val="0"/>
        </a:spcAft>
        <a:buClr>
          <a:srgbClr val="BF900D"/>
        </a:buClr>
        <a:buFont typeface="Webdings" pitchFamily="18" charset="2"/>
        <a:buChar char="4"/>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25.emf"/><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6.emf"/></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8.emf"/></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9.emf"/></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0.emf"/></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1.emf"/></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2.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37.emf"/><Relationship Id="rId3" Type="http://schemas.openxmlformats.org/officeDocument/2006/relationships/image" Target="../media/image3.emf"/><Relationship Id="rId7" Type="http://schemas.openxmlformats.org/officeDocument/2006/relationships/image" Target="../media/image36.emf"/><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35.emf"/><Relationship Id="rId5" Type="http://schemas.openxmlformats.org/officeDocument/2006/relationships/image" Target="../media/image34.emf"/><Relationship Id="rId4" Type="http://schemas.openxmlformats.org/officeDocument/2006/relationships/image" Target="../media/image33.emf"/></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38.emf"/></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39.emf"/></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emf"/><Relationship Id="rId7" Type="http://schemas.openxmlformats.org/officeDocument/2006/relationships/diagramQuickStyle" Target="../diagrams/quickStyle1.xml"/><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0.emf"/><Relationship Id="rId9" Type="http://schemas.microsoft.com/office/2007/relationships/diagramDrawing" Target="../diagrams/drawing1.xml"/></Relationships>
</file>

<file path=ppt/slides/_rels/slide3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0" y="2722563"/>
            <a:ext cx="9906000" cy="2222500"/>
          </a:xfrm>
          <a:prstGeom prst="rect">
            <a:avLst/>
          </a:prstGeom>
          <a:gradFill rotWithShape="1">
            <a:gsLst>
              <a:gs pos="0">
                <a:srgbClr val="EAEAEA"/>
              </a:gs>
              <a:gs pos="100000">
                <a:srgbClr val="3366FF"/>
              </a:gs>
            </a:gsLst>
            <a:path path="shape">
              <a:fillToRect l="50000" t="50000" r="50000" b="50000"/>
            </a:path>
          </a:gradFill>
          <a:ln w="9525">
            <a:noFill/>
            <a:miter lim="800000"/>
            <a:headEnd/>
            <a:tailEnd/>
          </a:ln>
          <a:effectLst>
            <a:outerShdw dist="107763" dir="13500000" algn="ctr" rotWithShape="0">
              <a:schemeClr val="bg2">
                <a:alpha val="50000"/>
              </a:schemeClr>
            </a:outerShdw>
          </a:effectLst>
        </p:spPr>
        <p:txBody>
          <a:bodyPr>
            <a:spAutoFit/>
          </a:bodyPr>
          <a:lstStyle/>
          <a:p>
            <a:pPr algn="ctr" eaLnBrk="1" hangingPunct="1">
              <a:lnSpc>
                <a:spcPct val="100000"/>
              </a:lnSpc>
              <a:spcBef>
                <a:spcPct val="0"/>
              </a:spcBef>
              <a:buClrTx/>
              <a:defRPr/>
            </a:pPr>
            <a:endParaRPr lang="es-MX" sz="2400" b="1" i="1" u="sng" dirty="0">
              <a:solidFill>
                <a:schemeClr val="bg1"/>
              </a:solidFill>
              <a:effectLst>
                <a:outerShdw blurRad="38100" dist="38100" dir="2700000" algn="tl">
                  <a:srgbClr val="000000"/>
                </a:outerShdw>
              </a:effectLst>
              <a:latin typeface="Arial" pitchFamily="34" charset="0"/>
            </a:endParaRPr>
          </a:p>
          <a:p>
            <a:pPr algn="ctr" eaLnBrk="1" hangingPunct="1">
              <a:lnSpc>
                <a:spcPct val="100000"/>
              </a:lnSpc>
              <a:spcBef>
                <a:spcPct val="0"/>
              </a:spcBef>
              <a:buClrTx/>
              <a:defRPr/>
            </a:pPr>
            <a:r>
              <a:rPr lang="es-MX" sz="2400" b="1" i="1" u="sng" dirty="0">
                <a:solidFill>
                  <a:schemeClr val="bg1"/>
                </a:solidFill>
                <a:effectLst>
                  <a:outerShdw blurRad="38100" dist="38100" dir="2700000" algn="tl">
                    <a:srgbClr val="000000"/>
                  </a:outerShdw>
                </a:effectLst>
                <a:latin typeface="Arial" pitchFamily="34" charset="0"/>
              </a:rPr>
              <a:t>Mejoramiento de los Procesos y Desarrollo de Indicadores de Control en una Compañía de Transporte con el fin de Disminuir sus Costos Operativos</a:t>
            </a:r>
            <a:endParaRPr lang="es-MX" sz="3400" b="1" i="1" u="sng" dirty="0">
              <a:solidFill>
                <a:schemeClr val="bg1"/>
              </a:solidFill>
              <a:effectLst>
                <a:outerShdw blurRad="38100" dist="38100" dir="2700000" algn="tl">
                  <a:srgbClr val="000000"/>
                </a:outerShdw>
              </a:effectLst>
              <a:latin typeface="Arial" pitchFamily="34" charset="0"/>
            </a:endParaRPr>
          </a:p>
          <a:p>
            <a:pPr algn="ctr" eaLnBrk="1" hangingPunct="1">
              <a:lnSpc>
                <a:spcPct val="100000"/>
              </a:lnSpc>
              <a:spcBef>
                <a:spcPct val="0"/>
              </a:spcBef>
              <a:buClrTx/>
              <a:defRPr/>
            </a:pPr>
            <a:endParaRPr lang="es-MX" sz="2000" b="1" i="1" u="sng" dirty="0">
              <a:solidFill>
                <a:schemeClr val="bg1"/>
              </a:solidFill>
              <a:effectLst>
                <a:outerShdw blurRad="38100" dist="38100" dir="2700000" algn="tl">
                  <a:srgbClr val="000000"/>
                </a:outerShdw>
              </a:effectLst>
              <a:latin typeface="Arial" pitchFamily="34" charset="0"/>
            </a:endParaRPr>
          </a:p>
          <a:p>
            <a:pPr algn="ctr" eaLnBrk="1" hangingPunct="1">
              <a:lnSpc>
                <a:spcPct val="100000"/>
              </a:lnSpc>
              <a:spcBef>
                <a:spcPct val="0"/>
              </a:spcBef>
              <a:buClrTx/>
              <a:defRPr/>
            </a:pPr>
            <a:endParaRPr lang="en-US" sz="2400" b="1" i="1" u="sng" dirty="0">
              <a:solidFill>
                <a:schemeClr val="bg1"/>
              </a:solidFill>
              <a:effectLst>
                <a:outerShdw blurRad="38100" dist="38100" dir="2700000" algn="tl">
                  <a:srgbClr val="000000"/>
                </a:outerShdw>
              </a:effectLst>
              <a:latin typeface="Arial" pitchFamily="34" charset="0"/>
            </a:endParaRPr>
          </a:p>
        </p:txBody>
      </p:sp>
      <p:sp>
        <p:nvSpPr>
          <p:cNvPr id="2052" name="Text Box 4"/>
          <p:cNvSpPr txBox="1">
            <a:spLocks noChangeArrowheads="1"/>
          </p:cNvSpPr>
          <p:nvPr/>
        </p:nvSpPr>
        <p:spPr bwMode="auto">
          <a:xfrm>
            <a:off x="6502400" y="5543550"/>
            <a:ext cx="2962275" cy="32067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lIns="76200" tIns="38100" rIns="76200" bIns="38100">
            <a:spAutoFit/>
          </a:bodyPr>
          <a:lstStyle/>
          <a:p>
            <a:pPr>
              <a:lnSpc>
                <a:spcPct val="100000"/>
              </a:lnSpc>
              <a:spcBef>
                <a:spcPct val="50000"/>
              </a:spcBef>
              <a:buClrTx/>
              <a:defRPr/>
            </a:pPr>
            <a:r>
              <a:rPr lang="es-ES_tradnl" sz="1600" dirty="0">
                <a:ln w="18415" cmpd="sng">
                  <a:solidFill>
                    <a:srgbClr val="FFFFFF"/>
                  </a:solidFill>
                  <a:prstDash val="solid"/>
                </a:ln>
                <a:solidFill>
                  <a:srgbClr val="FFFFFF"/>
                </a:solidFill>
                <a:effectLst>
                  <a:outerShdw blurRad="63500" dir="3600000" algn="tl" rotWithShape="0">
                    <a:srgbClr val="000000">
                      <a:alpha val="70000"/>
                    </a:srgbClr>
                  </a:outerShdw>
                </a:effectLst>
              </a:rPr>
              <a:t>Hilda Ximena Ordoñez Bermeo</a:t>
            </a:r>
          </a:p>
        </p:txBody>
      </p:sp>
      <p:graphicFrame>
        <p:nvGraphicFramePr>
          <p:cNvPr id="2050" name="Object 5"/>
          <p:cNvGraphicFramePr>
            <a:graphicFrameLocks noChangeAspect="1"/>
          </p:cNvGraphicFramePr>
          <p:nvPr/>
        </p:nvGraphicFramePr>
        <p:xfrm>
          <a:off x="3492500" y="1285875"/>
          <a:ext cx="2927350" cy="1031875"/>
        </p:xfrm>
        <a:graphic>
          <a:graphicData uri="http://schemas.openxmlformats.org/presentationml/2006/ole">
            <p:oleObj spid="_x0000_s2050" name="Bitmap Image" r:id="rId4" imgW="1486107" imgH="523810" progId="Paint.Picture">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36538"/>
            <a:ext cx="7688263" cy="350837"/>
          </a:xfrm>
          <a:noFill/>
        </p:spPr>
        <p:txBody>
          <a:bodyPr/>
          <a:lstStyle/>
          <a:p>
            <a:r>
              <a:rPr lang="es-MX" smtClean="0">
                <a:solidFill>
                  <a:srgbClr val="000099"/>
                </a:solidFill>
              </a:rPr>
              <a:t>Resultados Levantamiento de Procesos</a:t>
            </a:r>
            <a:endParaRPr lang="es-ES" smtClean="0">
              <a:solidFill>
                <a:srgbClr val="000099"/>
              </a:solidFill>
            </a:endParaRPr>
          </a:p>
        </p:txBody>
      </p:sp>
      <p:pic>
        <p:nvPicPr>
          <p:cNvPr id="12291" name="Picture 3"/>
          <p:cNvPicPr>
            <a:picLocks noChangeAspect="1" noChangeArrowheads="1"/>
          </p:cNvPicPr>
          <p:nvPr/>
        </p:nvPicPr>
        <p:blipFill>
          <a:blip r:embed="rId3" cstate="print"/>
          <a:srcRect/>
          <a:stretch>
            <a:fillRect/>
          </a:stretch>
        </p:blipFill>
        <p:spPr bwMode="auto">
          <a:xfrm>
            <a:off x="396875" y="1290638"/>
            <a:ext cx="9148763" cy="4978400"/>
          </a:xfrm>
          <a:prstGeom prst="rect">
            <a:avLst/>
          </a:prstGeom>
          <a:noFill/>
          <a:ln w="9525" algn="ctr">
            <a:noFill/>
            <a:miter lim="800000"/>
            <a:headEnd/>
            <a:tailEnd/>
          </a:ln>
        </p:spPr>
      </p:pic>
      <p:sp>
        <p:nvSpPr>
          <p:cNvPr id="12292" name="4 Rectángulo"/>
          <p:cNvSpPr>
            <a:spLocks noChangeArrowheads="1"/>
          </p:cNvSpPr>
          <p:nvPr/>
        </p:nvSpPr>
        <p:spPr bwMode="auto">
          <a:xfrm>
            <a:off x="482600" y="1330325"/>
            <a:ext cx="5326063" cy="368300"/>
          </a:xfrm>
          <a:prstGeom prst="rect">
            <a:avLst/>
          </a:prstGeom>
          <a:noFill/>
          <a:ln w="9525">
            <a:noFill/>
            <a:miter lim="800000"/>
            <a:headEnd/>
            <a:tailEnd/>
          </a:ln>
        </p:spPr>
        <p:txBody>
          <a:bodyPr wrap="none">
            <a:spAutoFit/>
          </a:bodyPr>
          <a:lstStyle/>
          <a:p>
            <a:r>
              <a:rPr lang="es-ES_tradnl" sz="2000" b="1">
                <a:solidFill>
                  <a:srgbClr val="000099"/>
                </a:solidFill>
              </a:rPr>
              <a:t>Transporte Local / Diagrama Causa Efecto</a:t>
            </a:r>
          </a:p>
        </p:txBody>
      </p:sp>
      <p:pic>
        <p:nvPicPr>
          <p:cNvPr id="35842" name="Picture 2"/>
          <p:cNvPicPr>
            <a:picLocks noChangeAspect="1" noChangeArrowheads="1"/>
          </p:cNvPicPr>
          <p:nvPr/>
        </p:nvPicPr>
        <p:blipFill>
          <a:blip r:embed="rId4" cstate="print"/>
          <a:srcRect/>
          <a:stretch>
            <a:fillRect/>
          </a:stretch>
        </p:blipFill>
        <p:spPr bwMode="auto">
          <a:xfrm>
            <a:off x="2006600" y="1762125"/>
            <a:ext cx="5324475" cy="3905250"/>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amond(in)">
                                      <p:cBhvr>
                                        <p:cTn id="7" dur="2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13315"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Levantamiento de Actividades </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331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13317" name="Picture 5"/>
          <p:cNvPicPr>
            <a:picLocks noChangeAspect="1" noChangeArrowheads="1"/>
          </p:cNvPicPr>
          <p:nvPr/>
        </p:nvPicPr>
        <p:blipFill>
          <a:blip r:embed="rId4" cstate="print"/>
          <a:srcRect/>
          <a:stretch>
            <a:fillRect/>
          </a:stretch>
        </p:blipFill>
        <p:spPr bwMode="auto">
          <a:xfrm>
            <a:off x="609600" y="1281113"/>
            <a:ext cx="8878888" cy="4308475"/>
          </a:xfrm>
          <a:prstGeom prst="rect">
            <a:avLst/>
          </a:prstGeom>
          <a:solidFill>
            <a:schemeClr val="bg1"/>
          </a:solidFill>
          <a:ln w="9525" algn="ctr">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14339"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Resultados de Levantamiento de Actividades </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4340"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37890" name="Picture 2"/>
          <p:cNvPicPr>
            <a:picLocks noChangeAspect="1" noChangeArrowheads="1"/>
          </p:cNvPicPr>
          <p:nvPr/>
        </p:nvPicPr>
        <p:blipFill>
          <a:blip r:embed="rId4" cstate="print"/>
          <a:srcRect/>
          <a:stretch>
            <a:fillRect/>
          </a:stretch>
        </p:blipFill>
        <p:spPr bwMode="auto">
          <a:xfrm>
            <a:off x="1638300" y="1939925"/>
            <a:ext cx="3910013" cy="3089275"/>
          </a:xfrm>
          <a:prstGeom prst="rect">
            <a:avLst/>
          </a:prstGeom>
          <a:noFill/>
          <a:ln w="9525" algn="ctr">
            <a:noFill/>
            <a:miter lim="800000"/>
            <a:headEnd/>
            <a:tailEnd/>
          </a:ln>
        </p:spPr>
      </p:pic>
      <p:sp>
        <p:nvSpPr>
          <p:cNvPr id="14342" name="7 Rectángulo"/>
          <p:cNvSpPr>
            <a:spLocks noChangeArrowheads="1"/>
          </p:cNvSpPr>
          <p:nvPr/>
        </p:nvSpPr>
        <p:spPr bwMode="auto">
          <a:xfrm>
            <a:off x="457200" y="1101725"/>
            <a:ext cx="2351088" cy="368300"/>
          </a:xfrm>
          <a:prstGeom prst="rect">
            <a:avLst/>
          </a:prstGeom>
          <a:noFill/>
          <a:ln w="9525">
            <a:noFill/>
            <a:miter lim="800000"/>
            <a:headEnd/>
            <a:tailEnd/>
          </a:ln>
        </p:spPr>
        <p:txBody>
          <a:bodyPr wrap="none">
            <a:spAutoFit/>
          </a:bodyPr>
          <a:lstStyle/>
          <a:p>
            <a:r>
              <a:rPr lang="es-ES_tradnl" sz="2000" b="1">
                <a:solidFill>
                  <a:srgbClr val="000099"/>
                </a:solidFill>
              </a:rPr>
              <a:t>Horas Laboradas </a:t>
            </a:r>
          </a:p>
        </p:txBody>
      </p:sp>
      <p:sp>
        <p:nvSpPr>
          <p:cNvPr id="9" name="8 Rectángulo"/>
          <p:cNvSpPr/>
          <p:nvPr/>
        </p:nvSpPr>
        <p:spPr>
          <a:xfrm>
            <a:off x="6096000" y="2678113"/>
            <a:ext cx="2451100" cy="145097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8 Choferes,</a:t>
            </a:r>
          </a:p>
          <a:p>
            <a:pPr>
              <a:defRPr/>
            </a:pPr>
            <a:r>
              <a:rPr lang="es-ES_tradnl" dirty="0"/>
              <a:t>3 Ayudantes de choferes,</a:t>
            </a:r>
          </a:p>
          <a:p>
            <a:pPr>
              <a:defRPr/>
            </a:pPr>
            <a:r>
              <a:rPr lang="es-ES_tradnl" dirty="0"/>
              <a:t>Asistente de transporte, y</a:t>
            </a:r>
          </a:p>
          <a:p>
            <a:pPr>
              <a:defRPr/>
            </a:pPr>
            <a:r>
              <a:rPr lang="es-ES_tradnl" dirty="0"/>
              <a:t>Jefe de transporte</a:t>
            </a:r>
          </a:p>
        </p:txBody>
      </p:sp>
      <p:pic>
        <p:nvPicPr>
          <p:cNvPr id="37891" name="Picture 3"/>
          <p:cNvPicPr>
            <a:picLocks noChangeAspect="1" noChangeArrowheads="1"/>
          </p:cNvPicPr>
          <p:nvPr/>
        </p:nvPicPr>
        <p:blipFill>
          <a:blip r:embed="rId5" cstate="print"/>
          <a:srcRect/>
          <a:stretch>
            <a:fillRect/>
          </a:stretch>
        </p:blipFill>
        <p:spPr bwMode="auto">
          <a:xfrm>
            <a:off x="1490663" y="2101850"/>
            <a:ext cx="4422775" cy="2603500"/>
          </a:xfrm>
          <a:prstGeom prst="rect">
            <a:avLst/>
          </a:prstGeom>
          <a:noFill/>
          <a:ln w="9525" algn="ctr">
            <a:noFill/>
            <a:miter lim="800000"/>
            <a:headEnd/>
            <a:tailEnd/>
          </a:ln>
        </p:spPr>
      </p:pic>
      <p:graphicFrame>
        <p:nvGraphicFramePr>
          <p:cNvPr id="10" name="9 Tabla"/>
          <p:cNvGraphicFramePr>
            <a:graphicFrameLocks noGrp="1"/>
          </p:cNvGraphicFramePr>
          <p:nvPr/>
        </p:nvGraphicFramePr>
        <p:xfrm>
          <a:off x="969963" y="5140325"/>
          <a:ext cx="5029200" cy="647700"/>
        </p:xfrm>
        <a:graphic>
          <a:graphicData uri="http://schemas.openxmlformats.org/drawingml/2006/table">
            <a:tbl>
              <a:tblPr firstRow="1" bandRow="1">
                <a:tableStyleId>{10A1B5D5-9B99-4C35-A422-299274C87663}</a:tableStyleId>
              </a:tblPr>
              <a:tblGrid>
                <a:gridCol w="1676400"/>
                <a:gridCol w="1676400"/>
                <a:gridCol w="1676400"/>
              </a:tblGrid>
              <a:tr h="343141">
                <a:tc>
                  <a:txBody>
                    <a:bodyPr/>
                    <a:lstStyle/>
                    <a:p>
                      <a:pPr algn="ctr"/>
                      <a:r>
                        <a:rPr lang="es-ES_tradnl" sz="1400" dirty="0" smtClean="0"/>
                        <a:t>Viajes con</a:t>
                      </a:r>
                      <a:r>
                        <a:rPr lang="es-ES_tradnl" sz="1400" baseline="0" dirty="0" smtClean="0"/>
                        <a:t> estiba</a:t>
                      </a:r>
                      <a:endParaRPr lang="es-ES_tradnl" sz="1400" dirty="0"/>
                    </a:p>
                  </a:txBody>
                  <a:tcPr/>
                </a:tc>
                <a:tc>
                  <a:txBody>
                    <a:bodyPr/>
                    <a:lstStyle/>
                    <a:p>
                      <a:pPr algn="ctr"/>
                      <a:r>
                        <a:rPr lang="es-ES_tradnl" sz="1400" dirty="0" smtClean="0"/>
                        <a:t>Viajes sin estiba</a:t>
                      </a:r>
                      <a:endParaRPr lang="es-ES_tradnl" sz="1400" dirty="0"/>
                    </a:p>
                  </a:txBody>
                  <a:tcPr/>
                </a:tc>
                <a:tc>
                  <a:txBody>
                    <a:bodyPr/>
                    <a:lstStyle/>
                    <a:p>
                      <a:pPr algn="ctr"/>
                      <a:r>
                        <a:rPr lang="es-ES_tradnl" sz="1400" dirty="0" smtClean="0"/>
                        <a:t>Total de viajes</a:t>
                      </a:r>
                      <a:endParaRPr lang="es-ES_tradnl" sz="1400" dirty="0"/>
                    </a:p>
                  </a:txBody>
                  <a:tcPr/>
                </a:tc>
              </a:tr>
              <a:tr h="266074">
                <a:tc>
                  <a:txBody>
                    <a:bodyPr/>
                    <a:lstStyle/>
                    <a:p>
                      <a:pPr algn="ctr"/>
                      <a:r>
                        <a:rPr lang="es-ES_tradnl" sz="1400" dirty="0" smtClean="0"/>
                        <a:t>8</a:t>
                      </a:r>
                      <a:endParaRPr lang="es-ES_tradnl" sz="1400" dirty="0"/>
                    </a:p>
                  </a:txBody>
                  <a:tcPr/>
                </a:tc>
                <a:tc>
                  <a:txBody>
                    <a:bodyPr/>
                    <a:lstStyle/>
                    <a:p>
                      <a:pPr algn="ctr"/>
                      <a:r>
                        <a:rPr lang="es-ES_tradnl" sz="1400" dirty="0" smtClean="0"/>
                        <a:t>78</a:t>
                      </a:r>
                      <a:endParaRPr lang="es-ES_tradnl" sz="1400" dirty="0"/>
                    </a:p>
                  </a:txBody>
                  <a:tcPr/>
                </a:tc>
                <a:tc>
                  <a:txBody>
                    <a:bodyPr/>
                    <a:lstStyle/>
                    <a:p>
                      <a:pPr algn="ctr"/>
                      <a:r>
                        <a:rPr lang="es-ES_tradnl" sz="1400" dirty="0" smtClean="0"/>
                        <a:t>86</a:t>
                      </a:r>
                      <a:endParaRPr lang="es-ES_tradnl"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37890"/>
                                        </p:tgtEl>
                                      </p:cBhvr>
                                    </p:animEffect>
                                    <p:set>
                                      <p:cBhvr>
                                        <p:cTn id="7" dur="1" fill="hold">
                                          <p:stCondLst>
                                            <p:cond delay="499"/>
                                          </p:stCondLst>
                                        </p:cTn>
                                        <p:tgtEl>
                                          <p:spTgt spid="37890"/>
                                        </p:tgtEl>
                                        <p:attrNameLst>
                                          <p:attrName>style.visibility</p:attrName>
                                        </p:attrNameLst>
                                      </p:cBhvr>
                                      <p:to>
                                        <p:strVal val="hidden"/>
                                      </p:to>
                                    </p:set>
                                  </p:childTnLst>
                                </p:cTn>
                              </p:par>
                              <p:par>
                                <p:cTn id="8" presetID="4" presetClass="entr" presetSubtype="16" fill="hold" nodeType="withEffect">
                                  <p:stCondLst>
                                    <p:cond delay="0"/>
                                  </p:stCondLst>
                                  <p:childTnLst>
                                    <p:set>
                                      <p:cBhvr>
                                        <p:cTn id="9" dur="1" fill="hold">
                                          <p:stCondLst>
                                            <p:cond delay="0"/>
                                          </p:stCondLst>
                                        </p:cTn>
                                        <p:tgtEl>
                                          <p:spTgt spid="37891"/>
                                        </p:tgtEl>
                                        <p:attrNameLst>
                                          <p:attrName>style.visibility</p:attrName>
                                        </p:attrNameLst>
                                      </p:cBhvr>
                                      <p:to>
                                        <p:strVal val="visible"/>
                                      </p:to>
                                    </p:set>
                                    <p:animEffect transition="in" filter="box(in)">
                                      <p:cBhvr>
                                        <p:cTn id="10" dur="500"/>
                                        <p:tgtEl>
                                          <p:spTgt spid="37891"/>
                                        </p:tgtEl>
                                      </p:cBhvr>
                                    </p:animEffect>
                                  </p:childTnLst>
                                </p:cTn>
                              </p:par>
                              <p:par>
                                <p:cTn id="11" presetID="4" presetClass="entr" presetSubtype="16"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ox(in)">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15363"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Estudio de Grupo</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5364"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6" name="5 Rectángulo"/>
          <p:cNvSpPr/>
          <p:nvPr/>
        </p:nvSpPr>
        <p:spPr>
          <a:xfrm>
            <a:off x="5956300" y="1941513"/>
            <a:ext cx="2451100" cy="338931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El estudio de grupo consiste en observar a las personas y el entorno que participan en un proceso durante un día normal de labores; registrando todas las  actividades que realizan los colaboradores en intervalos de cinco minutos relacionados entre sí y por último, clasificar cada una de las actividades en las siguientes categorías: trabaja, fuera de su lugar y tiempo disponible, lo cual permite obtener un porcentaje por categorías.</a:t>
            </a:r>
          </a:p>
        </p:txBody>
      </p:sp>
      <p:pic>
        <p:nvPicPr>
          <p:cNvPr id="38914" name="Picture 2"/>
          <p:cNvPicPr>
            <a:picLocks noChangeAspect="1" noChangeArrowheads="1"/>
          </p:cNvPicPr>
          <p:nvPr/>
        </p:nvPicPr>
        <p:blipFill>
          <a:blip r:embed="rId4" cstate="print"/>
          <a:srcRect/>
          <a:stretch>
            <a:fillRect/>
          </a:stretch>
        </p:blipFill>
        <p:spPr bwMode="auto">
          <a:xfrm>
            <a:off x="1227138" y="1581150"/>
            <a:ext cx="4187825" cy="3060700"/>
          </a:xfrm>
          <a:prstGeom prst="rect">
            <a:avLst/>
          </a:prstGeom>
          <a:noFill/>
          <a:ln w="9525" algn="ctr">
            <a:noFill/>
            <a:miter lim="800000"/>
            <a:headEnd/>
            <a:tailEnd/>
          </a:ln>
        </p:spPr>
      </p:pic>
      <p:sp>
        <p:nvSpPr>
          <p:cNvPr id="8" name="7 Rectángulo"/>
          <p:cNvSpPr/>
          <p:nvPr/>
        </p:nvSpPr>
        <p:spPr>
          <a:xfrm>
            <a:off x="2019300" y="4811713"/>
            <a:ext cx="2717800" cy="118586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nSpc>
                <a:spcPct val="100000"/>
              </a:lnSpc>
              <a:spcBef>
                <a:spcPts val="600"/>
              </a:spcBef>
              <a:defRPr/>
            </a:pPr>
            <a:r>
              <a:rPr lang="es-ES_tradnl" dirty="0"/>
              <a:t>1 Chofer del camión 1</a:t>
            </a:r>
          </a:p>
          <a:p>
            <a:pPr>
              <a:lnSpc>
                <a:spcPct val="100000"/>
              </a:lnSpc>
              <a:spcBef>
                <a:spcPts val="600"/>
              </a:spcBef>
              <a:defRPr/>
            </a:pPr>
            <a:r>
              <a:rPr lang="es-ES_tradnl" dirty="0"/>
              <a:t>2 Ayudante de chofer camión 1</a:t>
            </a:r>
          </a:p>
          <a:p>
            <a:pPr>
              <a:lnSpc>
                <a:spcPct val="100000"/>
              </a:lnSpc>
              <a:spcBef>
                <a:spcPts val="600"/>
              </a:spcBef>
              <a:defRPr/>
            </a:pPr>
            <a:r>
              <a:rPr lang="es-ES_tradnl" dirty="0"/>
              <a:t>3 Chofer del camión 2 y</a:t>
            </a:r>
          </a:p>
          <a:p>
            <a:pPr>
              <a:lnSpc>
                <a:spcPct val="100000"/>
              </a:lnSpc>
              <a:spcBef>
                <a:spcPts val="600"/>
              </a:spcBef>
              <a:defRPr/>
            </a:pPr>
            <a:r>
              <a:rPr lang="es-ES_tradnl" dirty="0"/>
              <a:t>4 Ayudante de chofer camión 2.</a:t>
            </a:r>
          </a:p>
        </p:txBody>
      </p:sp>
      <p:pic>
        <p:nvPicPr>
          <p:cNvPr id="38915" name="Picture 3"/>
          <p:cNvPicPr>
            <a:picLocks noChangeAspect="1" noChangeArrowheads="1"/>
          </p:cNvPicPr>
          <p:nvPr/>
        </p:nvPicPr>
        <p:blipFill>
          <a:blip r:embed="rId5" cstate="print"/>
          <a:srcRect/>
          <a:stretch>
            <a:fillRect/>
          </a:stretch>
        </p:blipFill>
        <p:spPr bwMode="auto">
          <a:xfrm>
            <a:off x="1793875" y="2233613"/>
            <a:ext cx="3498850" cy="1679575"/>
          </a:xfrm>
          <a:prstGeom prst="rect">
            <a:avLst/>
          </a:prstGeom>
          <a:noFill/>
          <a:ln w="9525" algn="ctr">
            <a:noFill/>
            <a:miter lim="800000"/>
            <a:headEnd/>
            <a:tailEnd/>
          </a:ln>
        </p:spPr>
      </p:pic>
      <p:sp>
        <p:nvSpPr>
          <p:cNvPr id="15369" name="9 Rectángulo"/>
          <p:cNvSpPr>
            <a:spLocks noChangeArrowheads="1"/>
          </p:cNvSpPr>
          <p:nvPr/>
        </p:nvSpPr>
        <p:spPr bwMode="auto">
          <a:xfrm>
            <a:off x="457200" y="1101725"/>
            <a:ext cx="2251075" cy="368300"/>
          </a:xfrm>
          <a:prstGeom prst="rect">
            <a:avLst/>
          </a:prstGeom>
          <a:noFill/>
          <a:ln w="9525">
            <a:noFill/>
            <a:miter lim="800000"/>
            <a:headEnd/>
            <a:tailEnd/>
          </a:ln>
        </p:spPr>
        <p:txBody>
          <a:bodyPr wrap="none">
            <a:spAutoFit/>
          </a:bodyPr>
          <a:lstStyle/>
          <a:p>
            <a:r>
              <a:rPr lang="es-ES_tradnl" sz="2000" b="1">
                <a:solidFill>
                  <a:srgbClr val="000099"/>
                </a:solidFill>
              </a:rPr>
              <a:t>Transporte Local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8914"/>
                                        </p:tgtEl>
                                        <p:attrNameLst>
                                          <p:attrName>ppt_x</p:attrName>
                                        </p:attrNameLst>
                                      </p:cBhvr>
                                      <p:tavLst>
                                        <p:tav tm="0">
                                          <p:val>
                                            <p:strVal val="ppt_x"/>
                                          </p:val>
                                        </p:tav>
                                        <p:tav tm="100000">
                                          <p:val>
                                            <p:strVal val="ppt_x"/>
                                          </p:val>
                                        </p:tav>
                                      </p:tavLst>
                                    </p:anim>
                                    <p:anim calcmode="lin" valueType="num">
                                      <p:cBhvr additive="base">
                                        <p:cTn id="7" dur="500"/>
                                        <p:tgtEl>
                                          <p:spTgt spid="38914"/>
                                        </p:tgtEl>
                                        <p:attrNameLst>
                                          <p:attrName>ppt_y</p:attrName>
                                        </p:attrNameLst>
                                      </p:cBhvr>
                                      <p:tavLst>
                                        <p:tav tm="0">
                                          <p:val>
                                            <p:strVal val="ppt_y"/>
                                          </p:val>
                                        </p:tav>
                                        <p:tav tm="100000">
                                          <p:val>
                                            <p:strVal val="1+ppt_h/2"/>
                                          </p:val>
                                        </p:tav>
                                      </p:tavLst>
                                    </p:anim>
                                    <p:set>
                                      <p:cBhvr>
                                        <p:cTn id="8" dur="1" fill="hold">
                                          <p:stCondLst>
                                            <p:cond delay="499"/>
                                          </p:stCondLst>
                                        </p:cTn>
                                        <p:tgtEl>
                                          <p:spTgt spid="38914"/>
                                        </p:tgtEl>
                                        <p:attrNameLst>
                                          <p:attrName>style.visibility</p:attrName>
                                        </p:attrNameLst>
                                      </p:cBhvr>
                                      <p:to>
                                        <p:strVal val="hidden"/>
                                      </p:to>
                                    </p:set>
                                  </p:childTnLst>
                                </p:cTn>
                              </p:par>
                              <p:par>
                                <p:cTn id="9" presetID="2" presetClass="entr" presetSubtype="1" fill="hold" nodeType="withEffect">
                                  <p:stCondLst>
                                    <p:cond delay="0"/>
                                  </p:stCondLst>
                                  <p:childTnLst>
                                    <p:set>
                                      <p:cBhvr>
                                        <p:cTn id="10" dur="1" fill="hold">
                                          <p:stCondLst>
                                            <p:cond delay="0"/>
                                          </p:stCondLst>
                                        </p:cTn>
                                        <p:tgtEl>
                                          <p:spTgt spid="38915"/>
                                        </p:tgtEl>
                                        <p:attrNameLst>
                                          <p:attrName>style.visibility</p:attrName>
                                        </p:attrNameLst>
                                      </p:cBhvr>
                                      <p:to>
                                        <p:strVal val="visible"/>
                                      </p:to>
                                    </p:set>
                                    <p:anim calcmode="lin" valueType="num">
                                      <p:cBhvr additive="base">
                                        <p:cTn id="11" dur="500" fill="hold"/>
                                        <p:tgtEl>
                                          <p:spTgt spid="38915"/>
                                        </p:tgtEl>
                                        <p:attrNameLst>
                                          <p:attrName>ppt_x</p:attrName>
                                        </p:attrNameLst>
                                      </p:cBhvr>
                                      <p:tavLst>
                                        <p:tav tm="0">
                                          <p:val>
                                            <p:strVal val="#ppt_x"/>
                                          </p:val>
                                        </p:tav>
                                        <p:tav tm="100000">
                                          <p:val>
                                            <p:strVal val="#ppt_x"/>
                                          </p:val>
                                        </p:tav>
                                      </p:tavLst>
                                    </p:anim>
                                    <p:anim calcmode="lin" valueType="num">
                                      <p:cBhvr additive="base">
                                        <p:cTn id="12" dur="500" fill="hold"/>
                                        <p:tgtEl>
                                          <p:spTgt spid="389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16387"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Análisis Complementarios</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6388" name="9 Rectángulo"/>
          <p:cNvSpPr>
            <a:spLocks noChangeArrowheads="1"/>
          </p:cNvSpPr>
          <p:nvPr/>
        </p:nvSpPr>
        <p:spPr bwMode="auto">
          <a:xfrm>
            <a:off x="457200" y="1101725"/>
            <a:ext cx="8990013" cy="368300"/>
          </a:xfrm>
          <a:prstGeom prst="rect">
            <a:avLst/>
          </a:prstGeom>
          <a:noFill/>
          <a:ln w="9525">
            <a:noFill/>
            <a:miter lim="800000"/>
            <a:headEnd/>
            <a:tailEnd/>
          </a:ln>
        </p:spPr>
        <p:txBody>
          <a:bodyPr wrap="none">
            <a:spAutoFit/>
          </a:bodyPr>
          <a:lstStyle/>
          <a:p>
            <a:r>
              <a:rPr lang="es-ES" sz="2000">
                <a:solidFill>
                  <a:srgbClr val="000099"/>
                </a:solidFill>
              </a:rPr>
              <a:t>Hora de llegada de unidades a la empresa productora de envases de plástico</a:t>
            </a:r>
            <a:endParaRPr lang="es-ES_tradnl" sz="2000">
              <a:solidFill>
                <a:srgbClr val="000099"/>
              </a:solidFill>
            </a:endParaRPr>
          </a:p>
        </p:txBody>
      </p:sp>
      <p:pic>
        <p:nvPicPr>
          <p:cNvPr id="39938" name="Picture 2"/>
          <p:cNvPicPr>
            <a:picLocks noChangeAspect="1" noChangeArrowheads="1"/>
          </p:cNvPicPr>
          <p:nvPr/>
        </p:nvPicPr>
        <p:blipFill>
          <a:blip r:embed="rId4" cstate="print"/>
          <a:srcRect/>
          <a:stretch>
            <a:fillRect/>
          </a:stretch>
        </p:blipFill>
        <p:spPr bwMode="auto">
          <a:xfrm>
            <a:off x="452438" y="1817688"/>
            <a:ext cx="4541837" cy="3057525"/>
          </a:xfrm>
          <a:prstGeom prst="rect">
            <a:avLst/>
          </a:prstGeom>
          <a:noFill/>
          <a:ln w="9525" algn="ctr">
            <a:noFill/>
            <a:miter lim="800000"/>
            <a:headEnd/>
            <a:tailEnd/>
          </a:ln>
        </p:spPr>
      </p:pic>
      <p:pic>
        <p:nvPicPr>
          <p:cNvPr id="39939" name="Picture 3"/>
          <p:cNvPicPr>
            <a:picLocks noChangeAspect="1" noChangeArrowheads="1"/>
          </p:cNvPicPr>
          <p:nvPr/>
        </p:nvPicPr>
        <p:blipFill>
          <a:blip r:embed="rId5" cstate="print"/>
          <a:srcRect/>
          <a:stretch>
            <a:fillRect/>
          </a:stretch>
        </p:blipFill>
        <p:spPr bwMode="auto">
          <a:xfrm>
            <a:off x="5214938" y="1892300"/>
            <a:ext cx="4148137" cy="2989263"/>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ox(in)">
                                      <p:cBhvr>
                                        <p:cTn id="7" dur="500"/>
                                        <p:tgtEl>
                                          <p:spTgt spid="39938"/>
                                        </p:tgtEl>
                                      </p:cBhvr>
                                    </p:animEffect>
                                  </p:childTnLst>
                                </p:cTn>
                              </p:par>
                              <p:par>
                                <p:cTn id="8" presetID="4" presetClass="entr" presetSubtype="16" fill="hold" nodeType="withEffect">
                                  <p:stCondLst>
                                    <p:cond delay="0"/>
                                  </p:stCondLst>
                                  <p:childTnLst>
                                    <p:set>
                                      <p:cBhvr>
                                        <p:cTn id="9" dur="1" fill="hold">
                                          <p:stCondLst>
                                            <p:cond delay="0"/>
                                          </p:stCondLst>
                                        </p:cTn>
                                        <p:tgtEl>
                                          <p:spTgt spid="39939"/>
                                        </p:tgtEl>
                                        <p:attrNameLst>
                                          <p:attrName>style.visibility</p:attrName>
                                        </p:attrNameLst>
                                      </p:cBhvr>
                                      <p:to>
                                        <p:strVal val="visible"/>
                                      </p:to>
                                    </p:set>
                                    <p:animEffect transition="in" filter="box(in)">
                                      <p:cBhvr>
                                        <p:cTn id="10"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9"/>
          <p:cNvPicPr>
            <a:picLocks noChangeAspect="1" noChangeArrowheads="1"/>
          </p:cNvPicPr>
          <p:nvPr/>
        </p:nvPicPr>
        <p:blipFill>
          <a:blip r:embed="rId3" cstate="print"/>
          <a:srcRect/>
          <a:stretch>
            <a:fillRect/>
          </a:stretch>
        </p:blipFill>
        <p:spPr bwMode="auto">
          <a:xfrm>
            <a:off x="422275" y="1092200"/>
            <a:ext cx="9148763" cy="5173663"/>
          </a:xfrm>
          <a:prstGeom prst="rect">
            <a:avLst/>
          </a:prstGeom>
          <a:noFill/>
          <a:ln w="9525">
            <a:noFill/>
            <a:miter lim="800000"/>
            <a:headEnd/>
            <a:tailEnd/>
          </a:ln>
        </p:spPr>
      </p:pic>
      <p:sp>
        <p:nvSpPr>
          <p:cNvPr id="17411"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Análisis Complementarios</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7412" name="9 Rectángulo"/>
          <p:cNvSpPr>
            <a:spLocks noChangeArrowheads="1"/>
          </p:cNvSpPr>
          <p:nvPr/>
        </p:nvSpPr>
        <p:spPr bwMode="auto">
          <a:xfrm>
            <a:off x="457200" y="1350963"/>
            <a:ext cx="7810500" cy="369887"/>
          </a:xfrm>
          <a:prstGeom prst="rect">
            <a:avLst/>
          </a:prstGeom>
          <a:noFill/>
          <a:ln w="9525">
            <a:noFill/>
            <a:miter lim="800000"/>
            <a:headEnd/>
            <a:tailEnd/>
          </a:ln>
        </p:spPr>
        <p:txBody>
          <a:bodyPr wrap="none">
            <a:spAutoFit/>
          </a:bodyPr>
          <a:lstStyle/>
          <a:p>
            <a:r>
              <a:rPr lang="es-ES" sz="2000">
                <a:solidFill>
                  <a:srgbClr val="000099"/>
                </a:solidFill>
              </a:rPr>
              <a:t>Tiempo de espera de unidades para ser cargadas por segunda vez</a:t>
            </a:r>
            <a:endParaRPr lang="es-ES_tradnl" sz="2000">
              <a:solidFill>
                <a:srgbClr val="000099"/>
              </a:solidFill>
            </a:endParaRPr>
          </a:p>
        </p:txBody>
      </p:sp>
      <p:pic>
        <p:nvPicPr>
          <p:cNvPr id="54274" name="Picture 2"/>
          <p:cNvPicPr>
            <a:picLocks noChangeAspect="1" noChangeArrowheads="1"/>
          </p:cNvPicPr>
          <p:nvPr/>
        </p:nvPicPr>
        <p:blipFill>
          <a:blip r:embed="rId4" cstate="print"/>
          <a:srcRect/>
          <a:stretch>
            <a:fillRect/>
          </a:stretch>
        </p:blipFill>
        <p:spPr bwMode="auto">
          <a:xfrm>
            <a:off x="411163" y="2146300"/>
            <a:ext cx="4321175" cy="2841625"/>
          </a:xfrm>
          <a:prstGeom prst="rect">
            <a:avLst/>
          </a:prstGeom>
          <a:noFill/>
          <a:ln w="9525" algn="ctr">
            <a:noFill/>
            <a:miter lim="800000"/>
            <a:headEnd/>
            <a:tailEnd/>
          </a:ln>
        </p:spPr>
      </p:pic>
      <p:pic>
        <p:nvPicPr>
          <p:cNvPr id="54275" name="Picture 3"/>
          <p:cNvPicPr>
            <a:picLocks noChangeAspect="1" noChangeArrowheads="1"/>
          </p:cNvPicPr>
          <p:nvPr/>
        </p:nvPicPr>
        <p:blipFill>
          <a:blip r:embed="rId5" cstate="print"/>
          <a:srcRect/>
          <a:stretch>
            <a:fillRect/>
          </a:stretch>
        </p:blipFill>
        <p:spPr bwMode="auto">
          <a:xfrm>
            <a:off x="4879975" y="2197100"/>
            <a:ext cx="4552950" cy="2794000"/>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checkerboard(across)">
                                      <p:cBhvr>
                                        <p:cTn id="7" dur="500"/>
                                        <p:tgtEl>
                                          <p:spTgt spid="54274"/>
                                        </p:tgtEl>
                                      </p:cBhvr>
                                    </p:animEffect>
                                  </p:childTnLst>
                                </p:cTn>
                              </p:par>
                              <p:par>
                                <p:cTn id="8" presetID="5" presetClass="entr" presetSubtype="10" fill="hold" nodeType="withEffect">
                                  <p:stCondLst>
                                    <p:cond delay="0"/>
                                  </p:stCondLst>
                                  <p:childTnLst>
                                    <p:set>
                                      <p:cBhvr>
                                        <p:cTn id="9" dur="1" fill="hold">
                                          <p:stCondLst>
                                            <p:cond delay="0"/>
                                          </p:stCondLst>
                                        </p:cTn>
                                        <p:tgtEl>
                                          <p:spTgt spid="54275"/>
                                        </p:tgtEl>
                                        <p:attrNameLst>
                                          <p:attrName>style.visibility</p:attrName>
                                        </p:attrNameLst>
                                      </p:cBhvr>
                                      <p:to>
                                        <p:strVal val="visible"/>
                                      </p:to>
                                    </p:set>
                                    <p:animEffect transition="in" filter="checkerboard(across)">
                                      <p:cBhvr>
                                        <p:cTn id="10"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9"/>
          <p:cNvPicPr>
            <a:picLocks noChangeAspect="1" noChangeArrowheads="1"/>
          </p:cNvPicPr>
          <p:nvPr/>
        </p:nvPicPr>
        <p:blipFill>
          <a:blip r:embed="rId3" cstate="print"/>
          <a:srcRect/>
          <a:stretch>
            <a:fillRect/>
          </a:stretch>
        </p:blipFill>
        <p:spPr bwMode="auto">
          <a:xfrm>
            <a:off x="422275" y="1092200"/>
            <a:ext cx="9148763" cy="5173663"/>
          </a:xfrm>
          <a:prstGeom prst="rect">
            <a:avLst/>
          </a:prstGeom>
          <a:noFill/>
          <a:ln w="9525">
            <a:noFill/>
            <a:miter lim="800000"/>
            <a:headEnd/>
            <a:tailEnd/>
          </a:ln>
        </p:spPr>
      </p:pic>
      <p:sp>
        <p:nvSpPr>
          <p:cNvPr id="18435"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Análisis Complementarios</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18436" name="9 Rectángulo"/>
          <p:cNvSpPr>
            <a:spLocks noChangeArrowheads="1"/>
          </p:cNvSpPr>
          <p:nvPr/>
        </p:nvSpPr>
        <p:spPr bwMode="auto">
          <a:xfrm>
            <a:off x="457200" y="1392238"/>
            <a:ext cx="6373813" cy="369887"/>
          </a:xfrm>
          <a:prstGeom prst="rect">
            <a:avLst/>
          </a:prstGeom>
          <a:noFill/>
          <a:ln w="9525">
            <a:noFill/>
            <a:miter lim="800000"/>
            <a:headEnd/>
            <a:tailEnd/>
          </a:ln>
        </p:spPr>
        <p:txBody>
          <a:bodyPr wrap="none">
            <a:spAutoFit/>
          </a:bodyPr>
          <a:lstStyle/>
          <a:p>
            <a:r>
              <a:rPr lang="es-ES" sz="2000">
                <a:solidFill>
                  <a:srgbClr val="000099"/>
                </a:solidFill>
              </a:rPr>
              <a:t>Tiempo promedio de elaboración de guías de remisión</a:t>
            </a:r>
            <a:endParaRPr lang="es-ES_tradnl" sz="2000">
              <a:solidFill>
                <a:srgbClr val="000099"/>
              </a:solidFill>
            </a:endParaRPr>
          </a:p>
        </p:txBody>
      </p:sp>
      <p:pic>
        <p:nvPicPr>
          <p:cNvPr id="18437" name="Picture 2"/>
          <p:cNvPicPr>
            <a:picLocks noChangeAspect="1" noChangeArrowheads="1"/>
          </p:cNvPicPr>
          <p:nvPr/>
        </p:nvPicPr>
        <p:blipFill>
          <a:blip r:embed="rId4" cstate="print"/>
          <a:srcRect/>
          <a:stretch>
            <a:fillRect/>
          </a:stretch>
        </p:blipFill>
        <p:spPr bwMode="auto">
          <a:xfrm>
            <a:off x="1154113" y="2519363"/>
            <a:ext cx="3716337" cy="1757362"/>
          </a:xfrm>
          <a:prstGeom prst="rect">
            <a:avLst/>
          </a:prstGeom>
          <a:noFill/>
          <a:ln w="9525" algn="ctr">
            <a:noFill/>
            <a:miter lim="800000"/>
            <a:headEnd/>
            <a:tailEnd/>
          </a:ln>
        </p:spPr>
      </p:pic>
      <p:sp>
        <p:nvSpPr>
          <p:cNvPr id="8" name="7 Rectángulo"/>
          <p:cNvSpPr/>
          <p:nvPr/>
        </p:nvSpPr>
        <p:spPr>
          <a:xfrm>
            <a:off x="5748338" y="2427288"/>
            <a:ext cx="2451100" cy="183673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Los análisis complementarios permiten observar que las unidades asignadas a la empresa productora de envases son utilizadas de manera inadecuada, lo cual se corrobora con la información recolectada.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9"/>
          <p:cNvPicPr>
            <a:picLocks noChangeAspect="1" noChangeArrowheads="1"/>
          </p:cNvPicPr>
          <p:nvPr/>
        </p:nvPicPr>
        <p:blipFill>
          <a:blip r:embed="rId3" cstate="print"/>
          <a:srcRect/>
          <a:stretch>
            <a:fillRect/>
          </a:stretch>
        </p:blipFill>
        <p:spPr bwMode="auto">
          <a:xfrm>
            <a:off x="352425" y="1119188"/>
            <a:ext cx="9148763" cy="5173662"/>
          </a:xfrm>
          <a:prstGeom prst="rect">
            <a:avLst/>
          </a:prstGeom>
          <a:noFill/>
          <a:ln w="9525">
            <a:noFill/>
            <a:miter lim="800000"/>
            <a:headEnd/>
            <a:tailEnd/>
          </a:ln>
        </p:spPr>
      </p:pic>
      <p:sp>
        <p:nvSpPr>
          <p:cNvPr id="19459" name="Rectangle 2"/>
          <p:cNvSpPr>
            <a:spLocks noGrp="1" noChangeArrowheads="1"/>
          </p:cNvSpPr>
          <p:nvPr>
            <p:ph type="title" idx="4294967295"/>
          </p:nvPr>
        </p:nvSpPr>
        <p:spPr>
          <a:xfrm>
            <a:off x="0" y="290513"/>
            <a:ext cx="9004300" cy="908050"/>
          </a:xfrm>
          <a:noFill/>
        </p:spPr>
        <p:txBody>
          <a:bodyPr/>
          <a:lstStyle/>
          <a:p>
            <a:pPr marL="342900" indent="-342900"/>
            <a:r>
              <a:rPr lang="es-ES_tradnl" smtClean="0">
                <a:solidFill>
                  <a:srgbClr val="000099"/>
                </a:solidFill>
              </a:rPr>
              <a:t>Identificación de Áreas de Oportunidad de Mejora</a:t>
            </a:r>
            <a:br>
              <a:rPr lang="es-ES_tradnl" smtClean="0">
                <a:solidFill>
                  <a:srgbClr val="000099"/>
                </a:solidFill>
              </a:rPr>
            </a:br>
            <a:r>
              <a:rPr lang="es-EC" smtClean="0">
                <a:solidFill>
                  <a:srgbClr val="000099"/>
                </a:solidFill>
                <a:ea typeface="Calibri" pitchFamily="34" charset="0"/>
                <a:cs typeface="Calibri" pitchFamily="34" charset="0"/>
              </a:rPr>
              <a:t/>
            </a:r>
            <a:br>
              <a:rPr lang="es-EC" smtClean="0">
                <a:solidFill>
                  <a:srgbClr val="000099"/>
                </a:solidFill>
                <a:ea typeface="Calibri" pitchFamily="34" charset="0"/>
                <a:cs typeface="Calibri" pitchFamily="34" charset="0"/>
              </a:rPr>
            </a:br>
            <a:endParaRPr lang="es-ES" smtClean="0">
              <a:solidFill>
                <a:srgbClr val="000099"/>
              </a:solidFill>
            </a:endParaRPr>
          </a:p>
        </p:txBody>
      </p:sp>
      <p:sp>
        <p:nvSpPr>
          <p:cNvPr id="19460" name="Rectangle 1"/>
          <p:cNvSpPr>
            <a:spLocks noChangeArrowheads="1"/>
          </p:cNvSpPr>
          <p:nvPr/>
        </p:nvSpPr>
        <p:spPr bwMode="auto">
          <a:xfrm>
            <a:off x="166688" y="1081088"/>
            <a:ext cx="6761162" cy="354012"/>
          </a:xfrm>
          <a:prstGeom prst="rect">
            <a:avLst/>
          </a:prstGeom>
          <a:noFill/>
          <a:ln w="9525" algn="ctr">
            <a:noFill/>
            <a:miter lim="800000"/>
            <a:headEnd/>
            <a:tailEnd/>
          </a:ln>
        </p:spPr>
        <p:txBody>
          <a:bodyPr lIns="76200" tIns="38100" rIns="76200" bIns="38100" anchor="ctr">
            <a:spAutoFit/>
          </a:bodyPr>
          <a:lstStyle/>
          <a:p>
            <a:pPr indent="220663" algn="just"/>
            <a:r>
              <a:rPr lang="es-ES_tradnl" sz="2000">
                <a:solidFill>
                  <a:srgbClr val="000099"/>
                </a:solidFill>
                <a:ea typeface="Calibri" pitchFamily="34" charset="0"/>
                <a:cs typeface="Times New Roman" pitchFamily="18" charset="0"/>
              </a:rPr>
              <a:t>Transporte de carga pesada desde el puerto.</a:t>
            </a:r>
          </a:p>
        </p:txBody>
      </p:sp>
      <p:graphicFrame>
        <p:nvGraphicFramePr>
          <p:cNvPr id="9" name="8 Tabla"/>
          <p:cNvGraphicFramePr>
            <a:graphicFrameLocks noGrp="1"/>
          </p:cNvGraphicFramePr>
          <p:nvPr/>
        </p:nvGraphicFramePr>
        <p:xfrm>
          <a:off x="346075" y="1504950"/>
          <a:ext cx="9102725" cy="4914900"/>
        </p:xfrm>
        <a:graphic>
          <a:graphicData uri="http://schemas.openxmlformats.org/drawingml/2006/table">
            <a:tbl>
              <a:tblPr firstRow="1" bandRow="1">
                <a:tableStyleId>{74C1A8A3-306A-4EB7-A6B1-4F7E0EB9C5D6}</a:tableStyleId>
              </a:tblPr>
              <a:tblGrid>
                <a:gridCol w="3034145"/>
                <a:gridCol w="3034145"/>
                <a:gridCol w="3034145"/>
              </a:tblGrid>
              <a:tr h="434896">
                <a:tc>
                  <a:txBody>
                    <a:bodyPr/>
                    <a:lstStyle/>
                    <a:p>
                      <a:r>
                        <a:rPr lang="es-ES_tradnl" sz="1800" b="1" i="0" kern="1200" dirty="0" smtClean="0">
                          <a:solidFill>
                            <a:srgbClr val="000099"/>
                          </a:solidFill>
                          <a:latin typeface="+mn-lt"/>
                          <a:ea typeface="+mn-ea"/>
                          <a:cs typeface="+mn-cs"/>
                        </a:rPr>
                        <a:t>Área de oportunidad </a:t>
                      </a:r>
                      <a:endParaRPr lang="es-ES_tradnl" i="0" dirty="0">
                        <a:solidFill>
                          <a:srgbClr val="000099"/>
                        </a:solidFill>
                      </a:endParaRPr>
                    </a:p>
                  </a:txBody>
                  <a:tcPr/>
                </a:tc>
                <a:tc>
                  <a:txBody>
                    <a:bodyPr/>
                    <a:lstStyle/>
                    <a:p>
                      <a:r>
                        <a:rPr lang="es-ES_tradnl" sz="1800" b="1" i="0" kern="1200" dirty="0" smtClean="0">
                          <a:solidFill>
                            <a:srgbClr val="000099"/>
                          </a:solidFill>
                          <a:latin typeface="+mn-lt"/>
                          <a:ea typeface="+mn-ea"/>
                          <a:cs typeface="+mn-cs"/>
                        </a:rPr>
                        <a:t>Descripción:</a:t>
                      </a:r>
                      <a:endParaRPr lang="es-ES_tradnl" i="0" dirty="0">
                        <a:solidFill>
                          <a:srgbClr val="000099"/>
                        </a:solidFill>
                      </a:endParaRPr>
                    </a:p>
                  </a:txBody>
                  <a:tcPr/>
                </a:tc>
                <a:tc>
                  <a:txBody>
                    <a:bodyPr/>
                    <a:lstStyle/>
                    <a:p>
                      <a:r>
                        <a:rPr lang="es-ES_tradnl" sz="1800" b="1" i="0" kern="1200" dirty="0" smtClean="0">
                          <a:solidFill>
                            <a:srgbClr val="000099"/>
                          </a:solidFill>
                          <a:latin typeface="+mn-lt"/>
                          <a:ea typeface="+mn-ea"/>
                          <a:cs typeface="+mn-cs"/>
                        </a:rPr>
                        <a:t>Acción correctiva</a:t>
                      </a:r>
                      <a:endParaRPr lang="es-ES_tradnl" i="0" dirty="0">
                        <a:solidFill>
                          <a:srgbClr val="000099"/>
                        </a:solidFill>
                      </a:endParaRPr>
                    </a:p>
                  </a:txBody>
                  <a:tcPr/>
                </a:tc>
              </a:tr>
              <a:tr h="1413734">
                <a:tc>
                  <a:txBody>
                    <a:bodyPr/>
                    <a:lstStyle/>
                    <a:p>
                      <a:pPr algn="l"/>
                      <a:endParaRPr lang="es-ES_tradnl" sz="1600" kern="1200" dirty="0" smtClean="0">
                        <a:solidFill>
                          <a:schemeClr val="dk1"/>
                        </a:solidFill>
                        <a:latin typeface="+mn-lt"/>
                        <a:ea typeface="+mn-ea"/>
                        <a:cs typeface="+mn-cs"/>
                      </a:endParaRPr>
                    </a:p>
                    <a:p>
                      <a:pPr algn="l"/>
                      <a:endParaRPr lang="es-ES_tradnl" sz="1600" kern="1200" dirty="0" smtClean="0">
                        <a:solidFill>
                          <a:schemeClr val="dk1"/>
                        </a:solidFill>
                        <a:latin typeface="+mn-lt"/>
                        <a:ea typeface="+mn-ea"/>
                        <a:cs typeface="+mn-cs"/>
                      </a:endParaRPr>
                    </a:p>
                    <a:p>
                      <a:pPr algn="l"/>
                      <a:r>
                        <a:rPr lang="es-ES_tradnl" sz="1600" kern="1200" dirty="0" smtClean="0">
                          <a:solidFill>
                            <a:schemeClr val="dk1"/>
                          </a:solidFill>
                          <a:latin typeface="+mn-lt"/>
                          <a:ea typeface="+mn-ea"/>
                          <a:cs typeface="+mn-cs"/>
                        </a:rPr>
                        <a:t>Pago de almacenaje en el puerto</a:t>
                      </a:r>
                      <a:endParaRPr lang="es-ES_tradn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_tradnl" sz="1400" kern="1200" dirty="0" smtClean="0">
                          <a:solidFill>
                            <a:schemeClr val="dk1"/>
                          </a:solidFill>
                          <a:latin typeface="+mn-lt"/>
                          <a:ea typeface="+mn-ea"/>
                          <a:cs typeface="+mn-cs"/>
                        </a:rPr>
                        <a:t>El jefe de transporte se encarga de ir a las oficinas del banco a pagar los valores por almacenaje en el puerto, lo cual no le corresponde, ya que dicha actividad  no tiene relación con su función.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kern="1200" dirty="0" smtClean="0">
                          <a:solidFill>
                            <a:schemeClr val="dk1"/>
                          </a:solidFill>
                          <a:latin typeface="+mn-lt"/>
                          <a:ea typeface="+mn-ea"/>
                          <a:cs typeface="+mn-cs"/>
                        </a:rPr>
                        <a:t>Eliminar dicha actividad del proceso y los nuevos encargados de la misma serán los colaboradores de la empresa productora de envases de hojalata.</a:t>
                      </a:r>
                    </a:p>
                    <a:p>
                      <a:endParaRPr lang="es-ES_tradnl" dirty="0"/>
                    </a:p>
                  </a:txBody>
                  <a:tcPr/>
                </a:tc>
              </a:tr>
              <a:tr h="642128">
                <a:tc>
                  <a:txBody>
                    <a:bodyPr/>
                    <a:lstStyle/>
                    <a:p>
                      <a:endParaRPr lang="es-ES_tradnl" sz="1600" kern="1200" dirty="0" smtClean="0">
                        <a:solidFill>
                          <a:schemeClr val="dk1"/>
                        </a:solidFill>
                        <a:latin typeface="+mn-lt"/>
                        <a:ea typeface="+mn-ea"/>
                        <a:cs typeface="+mn-cs"/>
                      </a:endParaRPr>
                    </a:p>
                    <a:p>
                      <a:r>
                        <a:rPr lang="es-ES_tradnl" sz="1600" kern="1200" dirty="0" smtClean="0">
                          <a:solidFill>
                            <a:schemeClr val="dk1"/>
                          </a:solidFill>
                          <a:latin typeface="+mn-lt"/>
                          <a:ea typeface="+mn-ea"/>
                          <a:cs typeface="+mn-cs"/>
                        </a:rPr>
                        <a:t>Planificación diaria de viajes</a:t>
                      </a:r>
                      <a:endParaRPr lang="es-ES_tradnl" sz="1600" dirty="0"/>
                    </a:p>
                  </a:txBody>
                  <a:tcPr/>
                </a:tc>
                <a:tc>
                  <a:txBody>
                    <a:bodyPr/>
                    <a:lstStyle/>
                    <a:p>
                      <a:r>
                        <a:rPr lang="es-ES_tradnl" sz="1400" kern="1200" dirty="0" smtClean="0">
                          <a:solidFill>
                            <a:schemeClr val="dk1"/>
                          </a:solidFill>
                          <a:latin typeface="+mn-lt"/>
                          <a:ea typeface="+mn-ea"/>
                          <a:cs typeface="+mn-cs"/>
                        </a:rPr>
                        <a:t>no se</a:t>
                      </a:r>
                      <a:r>
                        <a:rPr lang="es-ES_tradnl" sz="1400" kern="1200" baseline="0" dirty="0" smtClean="0">
                          <a:solidFill>
                            <a:schemeClr val="dk1"/>
                          </a:solidFill>
                          <a:latin typeface="+mn-lt"/>
                          <a:ea typeface="+mn-ea"/>
                          <a:cs typeface="+mn-cs"/>
                        </a:rPr>
                        <a:t> </a:t>
                      </a:r>
                      <a:r>
                        <a:rPr lang="es-ES_tradnl" sz="1400" kern="1200" dirty="0" smtClean="0">
                          <a:solidFill>
                            <a:schemeClr val="dk1"/>
                          </a:solidFill>
                          <a:latin typeface="+mn-lt"/>
                          <a:ea typeface="+mn-ea"/>
                          <a:cs typeface="+mn-cs"/>
                        </a:rPr>
                        <a:t>planifica los viajes a realizarse, la empresa de envases de hojalata cuenta con una programación de arribos de buques al puerto</a:t>
                      </a:r>
                    </a:p>
                  </a:txBody>
                  <a:tcPr/>
                </a:tc>
                <a:tc>
                  <a:txBody>
                    <a:bodyPr/>
                    <a:lstStyle/>
                    <a:p>
                      <a:r>
                        <a:rPr lang="es-ES_tradnl" sz="1400" kern="1200" dirty="0" smtClean="0">
                          <a:solidFill>
                            <a:schemeClr val="dk1"/>
                          </a:solidFill>
                          <a:latin typeface="+mn-lt"/>
                          <a:ea typeface="+mn-ea"/>
                          <a:cs typeface="+mn-cs"/>
                        </a:rPr>
                        <a:t>Solicitar al cliente la información de los arribos de buques al puerto, se conoce que el tiempo de desaduanización es de 5 días laborales. </a:t>
                      </a:r>
                    </a:p>
                  </a:txBody>
                  <a:tcPr/>
                </a:tc>
              </a:tr>
              <a:tr h="0">
                <a:tc>
                  <a:txBody>
                    <a:bodyPr/>
                    <a:lstStyle/>
                    <a:p>
                      <a:r>
                        <a:rPr lang="es-ES_tradnl" sz="1600" kern="1200" dirty="0" smtClean="0">
                          <a:solidFill>
                            <a:schemeClr val="dk1"/>
                          </a:solidFill>
                          <a:latin typeface="+mn-lt"/>
                          <a:ea typeface="+mn-ea"/>
                          <a:cs typeface="+mn-cs"/>
                        </a:rPr>
                        <a:t>Control tiempos de las unidades</a:t>
                      </a:r>
                    </a:p>
                  </a:txBody>
                  <a:tcPr/>
                </a:tc>
                <a:tc>
                  <a:txBody>
                    <a:bodyPr/>
                    <a:lstStyle/>
                    <a:p>
                      <a:r>
                        <a:rPr lang="es-ES_tradnl" sz="1400" kern="1200" dirty="0" smtClean="0">
                          <a:solidFill>
                            <a:schemeClr val="dk1"/>
                          </a:solidFill>
                          <a:latin typeface="+mn-lt"/>
                          <a:ea typeface="+mn-ea"/>
                          <a:cs typeface="+mn-cs"/>
                        </a:rPr>
                        <a:t>El jefe de transporte no lleva un control de los tiempos de las unidades</a:t>
                      </a:r>
                    </a:p>
                  </a:txBody>
                  <a:tcPr/>
                </a:tc>
                <a:tc>
                  <a:txBody>
                    <a:bodyPr/>
                    <a:lstStyle/>
                    <a:p>
                      <a:r>
                        <a:rPr lang="es-ES_tradnl" sz="1400" kern="1200" dirty="0" smtClean="0">
                          <a:solidFill>
                            <a:schemeClr val="dk1"/>
                          </a:solidFill>
                          <a:latin typeface="+mn-lt"/>
                          <a:ea typeface="+mn-ea"/>
                          <a:cs typeface="+mn-cs"/>
                        </a:rPr>
                        <a:t>Elaborar un formato denominado “Reporte de Transporte” para Indicadores</a:t>
                      </a:r>
                      <a:r>
                        <a:rPr lang="es-ES_tradnl" sz="1400" kern="1200" baseline="0" dirty="0" smtClean="0">
                          <a:solidFill>
                            <a:schemeClr val="dk1"/>
                          </a:solidFill>
                          <a:latin typeface="+mn-lt"/>
                          <a:ea typeface="+mn-ea"/>
                          <a:cs typeface="+mn-cs"/>
                        </a:rPr>
                        <a:t> de Control.</a:t>
                      </a:r>
                      <a:endParaRPr lang="es-ES_tradnl" sz="1400" kern="1200" dirty="0" smtClean="0">
                        <a:solidFill>
                          <a:schemeClr val="dk1"/>
                        </a:solidFill>
                        <a:latin typeface="+mn-lt"/>
                        <a:ea typeface="+mn-ea"/>
                        <a:cs typeface="+mn-cs"/>
                      </a:endParaRPr>
                    </a:p>
                  </a:txBody>
                  <a:tcPr/>
                </a:tc>
              </a:tr>
              <a:tr h="642128">
                <a:tc>
                  <a:txBody>
                    <a:bodyPr/>
                    <a:lstStyle/>
                    <a:p>
                      <a:endParaRPr lang="es-ES_tradnl" sz="1600" kern="1200" dirty="0" smtClean="0">
                        <a:solidFill>
                          <a:schemeClr val="dk1"/>
                        </a:solidFill>
                        <a:latin typeface="+mn-lt"/>
                        <a:ea typeface="+mn-ea"/>
                        <a:cs typeface="+mn-cs"/>
                      </a:endParaRPr>
                    </a:p>
                    <a:p>
                      <a:r>
                        <a:rPr lang="es-ES_tradnl" sz="1600" kern="1200" dirty="0" smtClean="0">
                          <a:solidFill>
                            <a:schemeClr val="dk1"/>
                          </a:solidFill>
                          <a:latin typeface="+mn-lt"/>
                          <a:ea typeface="+mn-ea"/>
                          <a:cs typeface="+mn-cs"/>
                        </a:rPr>
                        <a:t>Tiempo de recorrido de las unidades</a:t>
                      </a:r>
                      <a:endParaRPr lang="es-ES_tradn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kern="1200" dirty="0" smtClean="0">
                          <a:solidFill>
                            <a:schemeClr val="dk1"/>
                          </a:solidFill>
                          <a:latin typeface="+mn-lt"/>
                          <a:ea typeface="+mn-ea"/>
                          <a:cs typeface="+mn-cs"/>
                        </a:rPr>
                        <a:t>Las unidades realizan a diario el mismo recorrido pero en algunas ocasiones tardan más tiempo en trasladarse.</a:t>
                      </a:r>
                    </a:p>
                  </a:txBody>
                  <a:tcPr/>
                </a:tc>
                <a:tc>
                  <a:txBody>
                    <a:bodyPr/>
                    <a:lstStyle/>
                    <a:p>
                      <a:r>
                        <a:rPr lang="es-ES_tradnl" sz="1400" kern="1200" dirty="0" smtClean="0">
                          <a:solidFill>
                            <a:schemeClr val="dk1"/>
                          </a:solidFill>
                          <a:latin typeface="+mn-lt"/>
                          <a:ea typeface="+mn-ea"/>
                          <a:cs typeface="+mn-cs"/>
                        </a:rPr>
                        <a:t>Elaborar una tabla con los tiempos promedio por recorrido, ésta tabla servirá de ayuda para controlar que la información registrada en el reporte de transporte sea fiable </a:t>
                      </a:r>
                    </a:p>
                  </a:txBody>
                  <a:tcPr/>
                </a:tc>
              </a:tr>
            </a:tbl>
          </a:graphicData>
        </a:graphic>
      </p:graphicFrame>
      <p:pic>
        <p:nvPicPr>
          <p:cNvPr id="56323" name="Picture 3"/>
          <p:cNvPicPr>
            <a:picLocks noChangeAspect="1" noChangeArrowheads="1"/>
          </p:cNvPicPr>
          <p:nvPr/>
        </p:nvPicPr>
        <p:blipFill>
          <a:blip r:embed="rId4" cstate="print"/>
          <a:srcRect/>
          <a:stretch>
            <a:fillRect/>
          </a:stretch>
        </p:blipFill>
        <p:spPr bwMode="auto">
          <a:xfrm>
            <a:off x="222250" y="2120900"/>
            <a:ext cx="9453563" cy="2640013"/>
          </a:xfrm>
          <a:prstGeom prst="rect">
            <a:avLst/>
          </a:prstGeom>
          <a:noFill/>
          <a:ln w="9525" algn="ctr">
            <a:noFill/>
            <a:miter lim="800000"/>
            <a:headEnd/>
            <a:tailEnd/>
          </a:ln>
        </p:spPr>
      </p:pic>
      <p:pic>
        <p:nvPicPr>
          <p:cNvPr id="56324" name="Picture 4"/>
          <p:cNvPicPr>
            <a:picLocks noChangeAspect="1" noChangeArrowheads="1"/>
          </p:cNvPicPr>
          <p:nvPr/>
        </p:nvPicPr>
        <p:blipFill>
          <a:blip r:embed="rId5" cstate="print"/>
          <a:srcRect/>
          <a:stretch>
            <a:fillRect/>
          </a:stretch>
        </p:blipFill>
        <p:spPr bwMode="auto">
          <a:xfrm>
            <a:off x="677863" y="725488"/>
            <a:ext cx="8686800" cy="5808662"/>
          </a:xfrm>
          <a:prstGeom prst="rect">
            <a:avLst/>
          </a:prstGeom>
          <a:solidFill>
            <a:schemeClr val="bg1"/>
          </a:solidFill>
          <a:ln w="9525" algn="ctr">
            <a:noFill/>
            <a:miter lim="800000"/>
            <a:headEnd/>
            <a:tailEnd/>
          </a:ln>
        </p:spPr>
      </p:pic>
      <p:pic>
        <p:nvPicPr>
          <p:cNvPr id="56325" name="Picture 5"/>
          <p:cNvPicPr>
            <a:picLocks noChangeAspect="1" noChangeArrowheads="1"/>
          </p:cNvPicPr>
          <p:nvPr/>
        </p:nvPicPr>
        <p:blipFill>
          <a:blip r:embed="rId6" cstate="print"/>
          <a:srcRect/>
          <a:stretch>
            <a:fillRect/>
          </a:stretch>
        </p:blipFill>
        <p:spPr bwMode="auto">
          <a:xfrm>
            <a:off x="3398838" y="1419225"/>
            <a:ext cx="2987675" cy="4246563"/>
          </a:xfrm>
          <a:prstGeom prst="rect">
            <a:avLst/>
          </a:prstGeom>
          <a:solidFill>
            <a:schemeClr val="bg1"/>
          </a:solid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diamond(in)">
                                      <p:cBhvr>
                                        <p:cTn id="7" dur="2000"/>
                                        <p:tgtEl>
                                          <p:spTgt spid="563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6323"/>
                                        </p:tgtEl>
                                      </p:cBhvr>
                                    </p:animEffect>
                                    <p:set>
                                      <p:cBhvr>
                                        <p:cTn id="12" dur="1" fill="hold">
                                          <p:stCondLst>
                                            <p:cond delay="1999"/>
                                          </p:stCondLst>
                                        </p:cTn>
                                        <p:tgtEl>
                                          <p:spTgt spid="5632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6324"/>
                                        </p:tgtEl>
                                        <p:attrNameLst>
                                          <p:attrName>style.visibility</p:attrName>
                                        </p:attrNameLst>
                                      </p:cBhvr>
                                      <p:to>
                                        <p:strVal val="visible"/>
                                      </p:to>
                                    </p:set>
                                    <p:anim calcmode="lin" valueType="num">
                                      <p:cBhvr additive="base">
                                        <p:cTn id="17" dur="500" fill="hold"/>
                                        <p:tgtEl>
                                          <p:spTgt spid="56324"/>
                                        </p:tgtEl>
                                        <p:attrNameLst>
                                          <p:attrName>ppt_x</p:attrName>
                                        </p:attrNameLst>
                                      </p:cBhvr>
                                      <p:tavLst>
                                        <p:tav tm="0">
                                          <p:val>
                                            <p:strVal val="#ppt_x"/>
                                          </p:val>
                                        </p:tav>
                                        <p:tav tm="100000">
                                          <p:val>
                                            <p:strVal val="#ppt_x"/>
                                          </p:val>
                                        </p:tav>
                                      </p:tavLst>
                                    </p:anim>
                                    <p:anim calcmode="lin" valueType="num">
                                      <p:cBhvr additive="base">
                                        <p:cTn id="18" dur="500" fill="hold"/>
                                        <p:tgtEl>
                                          <p:spTgt spid="5632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56324"/>
                                        </p:tgtEl>
                                      </p:cBhvr>
                                    </p:animEffect>
                                    <p:set>
                                      <p:cBhvr>
                                        <p:cTn id="23" dur="1" fill="hold">
                                          <p:stCondLst>
                                            <p:cond delay="499"/>
                                          </p:stCondLst>
                                        </p:cTn>
                                        <p:tgtEl>
                                          <p:spTgt spid="5632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6325"/>
                                        </p:tgtEl>
                                        <p:attrNameLst>
                                          <p:attrName>style.visibility</p:attrName>
                                        </p:attrNameLst>
                                      </p:cBhvr>
                                      <p:to>
                                        <p:strVal val="visible"/>
                                      </p:to>
                                    </p:set>
                                    <p:animEffect transition="in" filter="blinds(horizontal)">
                                      <p:cBhvr>
                                        <p:cTn id="28" dur="500"/>
                                        <p:tgtEl>
                                          <p:spTgt spid="5632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nodeType="clickEffect">
                                  <p:stCondLst>
                                    <p:cond delay="0"/>
                                  </p:stCondLst>
                                  <p:childTnLst>
                                    <p:animEffect transition="out" filter="blinds(horizontal)">
                                      <p:cBhvr>
                                        <p:cTn id="32" dur="500"/>
                                        <p:tgtEl>
                                          <p:spTgt spid="56325"/>
                                        </p:tgtEl>
                                      </p:cBhvr>
                                    </p:animEffect>
                                    <p:set>
                                      <p:cBhvr>
                                        <p:cTn id="33" dur="1" fill="hold">
                                          <p:stCondLst>
                                            <p:cond delay="499"/>
                                          </p:stCondLst>
                                        </p:cTn>
                                        <p:tgtEl>
                                          <p:spTgt spid="563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9"/>
          <p:cNvPicPr>
            <a:picLocks noChangeAspect="1" noChangeArrowheads="1"/>
          </p:cNvPicPr>
          <p:nvPr/>
        </p:nvPicPr>
        <p:blipFill>
          <a:blip r:embed="rId3" cstate="print"/>
          <a:srcRect/>
          <a:stretch>
            <a:fillRect/>
          </a:stretch>
        </p:blipFill>
        <p:spPr bwMode="auto">
          <a:xfrm>
            <a:off x="352425" y="1166813"/>
            <a:ext cx="9148763" cy="5173662"/>
          </a:xfrm>
          <a:prstGeom prst="rect">
            <a:avLst/>
          </a:prstGeom>
          <a:noFill/>
          <a:ln w="9525">
            <a:noFill/>
            <a:miter lim="800000"/>
            <a:headEnd/>
            <a:tailEnd/>
          </a:ln>
        </p:spPr>
      </p:pic>
      <p:sp>
        <p:nvSpPr>
          <p:cNvPr id="20483" name="Rectangle 2"/>
          <p:cNvSpPr>
            <a:spLocks noGrp="1" noChangeArrowheads="1"/>
          </p:cNvSpPr>
          <p:nvPr>
            <p:ph type="title" idx="4294967295"/>
          </p:nvPr>
        </p:nvSpPr>
        <p:spPr>
          <a:xfrm>
            <a:off x="0" y="290513"/>
            <a:ext cx="9004300" cy="908050"/>
          </a:xfrm>
          <a:noFill/>
        </p:spPr>
        <p:txBody>
          <a:bodyPr/>
          <a:lstStyle/>
          <a:p>
            <a:pPr marL="342900" indent="-342900"/>
            <a:r>
              <a:rPr lang="es-ES_tradnl" smtClean="0">
                <a:solidFill>
                  <a:srgbClr val="000099"/>
                </a:solidFill>
              </a:rPr>
              <a:t>Identificación de Áreas de Oportunidad de Mejora</a:t>
            </a:r>
            <a:br>
              <a:rPr lang="es-ES_tradnl" smtClean="0">
                <a:solidFill>
                  <a:srgbClr val="000099"/>
                </a:solidFill>
              </a:rPr>
            </a:br>
            <a:r>
              <a:rPr lang="es-EC" smtClean="0">
                <a:solidFill>
                  <a:srgbClr val="000099"/>
                </a:solidFill>
                <a:ea typeface="Calibri" pitchFamily="34" charset="0"/>
                <a:cs typeface="Calibri" pitchFamily="34" charset="0"/>
              </a:rPr>
              <a:t/>
            </a:r>
            <a:br>
              <a:rPr lang="es-EC" smtClean="0">
                <a:solidFill>
                  <a:srgbClr val="000099"/>
                </a:solidFill>
                <a:ea typeface="Calibri" pitchFamily="34" charset="0"/>
                <a:cs typeface="Calibri" pitchFamily="34" charset="0"/>
              </a:rPr>
            </a:br>
            <a:endParaRPr lang="es-ES" smtClean="0">
              <a:solidFill>
                <a:srgbClr val="000099"/>
              </a:solidFill>
            </a:endParaRPr>
          </a:p>
        </p:txBody>
      </p:sp>
      <p:sp>
        <p:nvSpPr>
          <p:cNvPr id="20484" name="Rectangle 1"/>
          <p:cNvSpPr>
            <a:spLocks noChangeArrowheads="1"/>
          </p:cNvSpPr>
          <p:nvPr/>
        </p:nvSpPr>
        <p:spPr bwMode="auto">
          <a:xfrm>
            <a:off x="166688" y="1174750"/>
            <a:ext cx="6761162" cy="354013"/>
          </a:xfrm>
          <a:prstGeom prst="rect">
            <a:avLst/>
          </a:prstGeom>
          <a:noFill/>
          <a:ln w="9525" algn="ctr">
            <a:noFill/>
            <a:miter lim="800000"/>
            <a:headEnd/>
            <a:tailEnd/>
          </a:ln>
        </p:spPr>
        <p:txBody>
          <a:bodyPr lIns="76200" tIns="38100" rIns="76200" bIns="38100" anchor="ctr">
            <a:spAutoFit/>
          </a:bodyPr>
          <a:lstStyle/>
          <a:p>
            <a:pPr indent="220663" algn="just"/>
            <a:r>
              <a:rPr lang="es-ES_tradnl" sz="2000" b="1">
                <a:solidFill>
                  <a:srgbClr val="000099"/>
                </a:solidFill>
                <a:ea typeface="Calibri" pitchFamily="34" charset="0"/>
                <a:cs typeface="Times New Roman" pitchFamily="18" charset="0"/>
              </a:rPr>
              <a:t>Transporte Local</a:t>
            </a:r>
          </a:p>
        </p:txBody>
      </p:sp>
      <p:graphicFrame>
        <p:nvGraphicFramePr>
          <p:cNvPr id="11" name="10 Tabla"/>
          <p:cNvGraphicFramePr>
            <a:graphicFrameLocks noGrp="1"/>
          </p:cNvGraphicFramePr>
          <p:nvPr/>
        </p:nvGraphicFramePr>
        <p:xfrm>
          <a:off x="441325" y="1590675"/>
          <a:ext cx="8734425" cy="5126038"/>
        </p:xfrm>
        <a:graphic>
          <a:graphicData uri="http://schemas.openxmlformats.org/drawingml/2006/table">
            <a:tbl>
              <a:tblPr firstRow="1" bandRow="1">
                <a:tableStyleId>{EB344D84-9AFB-497E-A393-DC336BA19D2E}</a:tableStyleId>
              </a:tblPr>
              <a:tblGrid>
                <a:gridCol w="2911366"/>
                <a:gridCol w="2911366"/>
                <a:gridCol w="2911366"/>
              </a:tblGrid>
              <a:tr h="370840">
                <a:tc>
                  <a:txBody>
                    <a:bodyPr/>
                    <a:lstStyle/>
                    <a:p>
                      <a:r>
                        <a:rPr lang="es-ES_tradnl" sz="1800" b="1" i="0" kern="1200" dirty="0" smtClean="0">
                          <a:solidFill>
                            <a:srgbClr val="000099"/>
                          </a:solidFill>
                          <a:latin typeface="+mn-lt"/>
                          <a:ea typeface="+mn-ea"/>
                          <a:cs typeface="+mn-cs"/>
                        </a:rPr>
                        <a:t>Área de oportunidad </a:t>
                      </a:r>
                      <a:endParaRPr lang="es-ES_tradnl" i="0" dirty="0">
                        <a:solidFill>
                          <a:srgbClr val="000099"/>
                        </a:solidFill>
                      </a:endParaRPr>
                    </a:p>
                  </a:txBody>
                  <a:tcPr/>
                </a:tc>
                <a:tc>
                  <a:txBody>
                    <a:bodyPr/>
                    <a:lstStyle/>
                    <a:p>
                      <a:r>
                        <a:rPr lang="es-ES_tradnl" sz="1800" b="1" i="0" kern="1200" dirty="0" smtClean="0">
                          <a:solidFill>
                            <a:srgbClr val="000099"/>
                          </a:solidFill>
                          <a:latin typeface="+mn-lt"/>
                          <a:ea typeface="+mn-ea"/>
                          <a:cs typeface="+mn-cs"/>
                        </a:rPr>
                        <a:t>Descripción</a:t>
                      </a:r>
                    </a:p>
                  </a:txBody>
                  <a:tcPr/>
                </a:tc>
                <a:tc>
                  <a:txBody>
                    <a:bodyPr/>
                    <a:lstStyle/>
                    <a:p>
                      <a:r>
                        <a:rPr lang="es-ES_tradnl" sz="1800" b="1" i="0" kern="1200" dirty="0" smtClean="0">
                          <a:solidFill>
                            <a:srgbClr val="000099"/>
                          </a:solidFill>
                          <a:latin typeface="+mn-lt"/>
                          <a:ea typeface="+mn-ea"/>
                          <a:cs typeface="+mn-cs"/>
                        </a:rPr>
                        <a:t>Acción correctiva</a:t>
                      </a:r>
                    </a:p>
                  </a:txBody>
                  <a:tcPr/>
                </a:tc>
              </a:tr>
              <a:tr h="370840">
                <a:tc>
                  <a:txBody>
                    <a:bodyPr/>
                    <a:lstStyle/>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endParaRPr lang="es-ES_tradnl" sz="1800" kern="1200" dirty="0" smtClean="0">
                        <a:solidFill>
                          <a:schemeClr val="dk1"/>
                        </a:solidFill>
                        <a:latin typeface="+mn-lt"/>
                        <a:ea typeface="+mn-ea"/>
                        <a:cs typeface="+mn-cs"/>
                      </a:endParaRPr>
                    </a:p>
                    <a:p>
                      <a:r>
                        <a:rPr lang="es-ES_tradnl" sz="1800" kern="1200" dirty="0" smtClean="0">
                          <a:solidFill>
                            <a:schemeClr val="dk1"/>
                          </a:solidFill>
                          <a:latin typeface="+mn-lt"/>
                          <a:ea typeface="+mn-ea"/>
                          <a:cs typeface="+mn-cs"/>
                        </a:rPr>
                        <a:t>Tiempo de trabajo de choferes y ayudantes</a:t>
                      </a:r>
                      <a:endParaRPr lang="es-ES_trad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kern="1200" dirty="0" smtClean="0">
                          <a:solidFill>
                            <a:schemeClr val="dk1"/>
                          </a:solidFill>
                          <a:latin typeface="+mn-lt"/>
                          <a:ea typeface="+mn-ea"/>
                          <a:cs typeface="+mn-cs"/>
                        </a:rPr>
                        <a:t>Se puede observar que los “tiempos de para”, tanto de las unidades como de los colaboradores es elevado. Estas unidades producen mensualmente valores de facturación muy variables, los mismos dependen del uso de la empresa productora de envases plásticos. Por esto, ellos son los indicados para encargarse de administrar y dar buen uso a las dos unidades asignadas.</a:t>
                      </a:r>
                    </a:p>
                    <a:p>
                      <a:endParaRPr lang="es-ES_trad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kern="1200" dirty="0" smtClean="0">
                          <a:solidFill>
                            <a:schemeClr val="dk1"/>
                          </a:solidFill>
                          <a:latin typeface="+mn-lt"/>
                          <a:ea typeface="+mn-ea"/>
                          <a:cs typeface="+mn-cs"/>
                        </a:rPr>
                        <a:t>Colocar las unidades en alquiler, para que exista un ingreso constante por estas unidades, en el caso que no se les asigne viajes, será responsabilidad directa de la empresa productora de envases de plástico, la cual pagará un valor diario por el alquiler, independientemente del uso, esto asegura que las unidades sean utilizadas con la mayor eficacia posible.</a:t>
                      </a:r>
                    </a:p>
                    <a:p>
                      <a:endParaRPr lang="es-ES_tradnl"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9"/>
          <p:cNvPicPr>
            <a:picLocks noChangeAspect="1" noChangeArrowheads="1"/>
          </p:cNvPicPr>
          <p:nvPr/>
        </p:nvPicPr>
        <p:blipFill>
          <a:blip r:embed="rId3" cstate="print"/>
          <a:srcRect/>
          <a:stretch>
            <a:fillRect/>
          </a:stretch>
        </p:blipFill>
        <p:spPr bwMode="auto">
          <a:xfrm>
            <a:off x="352425" y="1166813"/>
            <a:ext cx="9148763" cy="5173662"/>
          </a:xfrm>
          <a:prstGeom prst="rect">
            <a:avLst/>
          </a:prstGeom>
          <a:noFill/>
          <a:ln w="9525">
            <a:noFill/>
            <a:miter lim="800000"/>
            <a:headEnd/>
            <a:tailEnd/>
          </a:ln>
        </p:spPr>
      </p:pic>
      <p:sp>
        <p:nvSpPr>
          <p:cNvPr id="21507" name="Rectangle 2"/>
          <p:cNvSpPr>
            <a:spLocks noGrp="1" noChangeArrowheads="1"/>
          </p:cNvSpPr>
          <p:nvPr>
            <p:ph type="title" idx="4294967295"/>
          </p:nvPr>
        </p:nvSpPr>
        <p:spPr>
          <a:xfrm>
            <a:off x="0" y="290513"/>
            <a:ext cx="9004300" cy="908050"/>
          </a:xfrm>
          <a:noFill/>
        </p:spPr>
        <p:txBody>
          <a:bodyPr/>
          <a:lstStyle/>
          <a:p>
            <a:pPr marL="342900" indent="-342900"/>
            <a:r>
              <a:rPr lang="es-ES_tradnl" smtClean="0">
                <a:solidFill>
                  <a:srgbClr val="000099"/>
                </a:solidFill>
              </a:rPr>
              <a:t>Identificación de Áreas de Oportunidad de Mejora</a:t>
            </a:r>
            <a:br>
              <a:rPr lang="es-ES_tradnl" smtClean="0">
                <a:solidFill>
                  <a:srgbClr val="000099"/>
                </a:solidFill>
              </a:rPr>
            </a:br>
            <a:r>
              <a:rPr lang="es-EC" smtClean="0">
                <a:solidFill>
                  <a:srgbClr val="000099"/>
                </a:solidFill>
                <a:ea typeface="Calibri" pitchFamily="34" charset="0"/>
                <a:cs typeface="Calibri" pitchFamily="34" charset="0"/>
              </a:rPr>
              <a:t/>
            </a:r>
            <a:br>
              <a:rPr lang="es-EC" smtClean="0">
                <a:solidFill>
                  <a:srgbClr val="000099"/>
                </a:solidFill>
                <a:ea typeface="Calibri" pitchFamily="34" charset="0"/>
                <a:cs typeface="Calibri" pitchFamily="34" charset="0"/>
              </a:rPr>
            </a:br>
            <a:endParaRPr lang="es-ES" smtClean="0">
              <a:solidFill>
                <a:srgbClr val="000099"/>
              </a:solidFill>
            </a:endParaRPr>
          </a:p>
        </p:txBody>
      </p:sp>
      <p:sp>
        <p:nvSpPr>
          <p:cNvPr id="56321" name="Rectangle 1"/>
          <p:cNvSpPr>
            <a:spLocks noChangeArrowheads="1"/>
          </p:cNvSpPr>
          <p:nvPr/>
        </p:nvSpPr>
        <p:spPr bwMode="auto">
          <a:xfrm>
            <a:off x="481013" y="1254125"/>
            <a:ext cx="8899525" cy="6724650"/>
          </a:xfrm>
          <a:prstGeom prst="rect">
            <a:avLst/>
          </a:prstGeom>
          <a:noFill/>
          <a:ln w="9525" cap="flat" cmpd="sng" algn="ctr">
            <a:noFill/>
            <a:prstDash val="solid"/>
            <a:miter lim="800000"/>
            <a:headEnd/>
            <a:tailEnd/>
          </a:ln>
          <a:effectLst/>
        </p:spPr>
        <p:txBody>
          <a:bodyPr lIns="76200" tIns="38100" rIns="76200" bIns="38100" anchor="ctr">
            <a:spAutoFit/>
          </a:bodyPr>
          <a:lstStyle/>
          <a:p>
            <a:pPr indent="220663">
              <a:defRPr/>
            </a:pPr>
            <a:r>
              <a:rPr lang="es-ES_tradnl" sz="2000" b="1" dirty="0">
                <a:solidFill>
                  <a:srgbClr val="000099"/>
                </a:solidFill>
                <a:latin typeface="Arial" pitchFamily="34" charset="0"/>
                <a:ea typeface="Calibri" pitchFamily="34" charset="0"/>
                <a:cs typeface="Times New Roman" pitchFamily="18" charset="0"/>
              </a:rPr>
              <a:t>Generales</a:t>
            </a:r>
          </a:p>
          <a:p>
            <a:pPr indent="220663">
              <a:buFont typeface="Arial" pitchFamily="34" charset="0"/>
              <a:buChar char="•"/>
              <a:defRPr/>
            </a:pPr>
            <a:r>
              <a:rPr lang="es-ES_tradnl" sz="2000" dirty="0">
                <a:latin typeface="Arial" pitchFamily="34" charset="0"/>
                <a:ea typeface="Calibri" pitchFamily="34" charset="0"/>
                <a:cs typeface="Times New Roman" pitchFamily="18" charset="0"/>
              </a:rPr>
              <a:t>Eliminación de ayudante de chofer extra</a:t>
            </a:r>
          </a:p>
          <a:p>
            <a:pPr indent="220663">
              <a:buFont typeface="Arial" pitchFamily="34" charset="0"/>
              <a:buChar char="•"/>
              <a:defRPr/>
            </a:pPr>
            <a:r>
              <a:rPr lang="es-ES_tradnl" sz="2000" dirty="0">
                <a:latin typeface="Arial" pitchFamily="34" charset="0"/>
                <a:ea typeface="Calibri" pitchFamily="34" charset="0"/>
                <a:cs typeface="Times New Roman" pitchFamily="18" charset="0"/>
              </a:rPr>
              <a:t>Aumento de actividades Asistente de Transporte</a:t>
            </a:r>
          </a:p>
          <a:p>
            <a:pPr algn="just">
              <a:defRPr/>
            </a:pPr>
            <a:r>
              <a:rPr lang="es-ES_tradnl" sz="2000" dirty="0">
                <a:latin typeface="Arial" pitchFamily="34" charset="0"/>
              </a:rPr>
              <a:t>Preparación de reportes mensuales de tiempos de transporte por cada unidad, para controlar los tiempos de las unidades.</a:t>
            </a:r>
          </a:p>
          <a:p>
            <a:pPr algn="just">
              <a:defRPr/>
            </a:pPr>
            <a:r>
              <a:rPr lang="es-ES_tradnl" sz="2000" dirty="0">
                <a:latin typeface="Arial" pitchFamily="34" charset="0"/>
              </a:rPr>
              <a:t>Elaboración de planificación diaria para transportes de carga pesada.</a:t>
            </a:r>
          </a:p>
          <a:p>
            <a:pPr algn="just">
              <a:defRPr/>
            </a:pPr>
            <a:r>
              <a:rPr lang="es-ES_tradnl" sz="2000" dirty="0">
                <a:latin typeface="Arial" pitchFamily="34" charset="0"/>
              </a:rPr>
              <a:t>Generación de Indicadores de Control</a:t>
            </a:r>
          </a:p>
          <a:p>
            <a:pPr algn="just">
              <a:buFont typeface="Arial" pitchFamily="34" charset="0"/>
              <a:buChar char="•"/>
              <a:defRPr/>
            </a:pPr>
            <a:r>
              <a:rPr lang="es-ES_tradnl" sz="2000" dirty="0">
                <a:latin typeface="Arial" pitchFamily="34" charset="0"/>
              </a:rPr>
              <a:t>Implementación de plan de mantenimiento</a:t>
            </a:r>
          </a:p>
          <a:p>
            <a:pPr algn="just">
              <a:defRPr/>
            </a:pPr>
            <a:endParaRPr lang="es-ES_tradnl" sz="2000" dirty="0">
              <a:latin typeface="Arial" pitchFamily="34" charset="0"/>
            </a:endParaRPr>
          </a:p>
          <a:p>
            <a:pPr indent="220663">
              <a:buFont typeface="Arial" pitchFamily="34" charset="0"/>
              <a:buChar char="•"/>
              <a:defRPr/>
            </a:pPr>
            <a:endParaRPr lang="es-ES_tradnl" sz="2000" dirty="0">
              <a:latin typeface="Arial" pitchFamily="34" charset="0"/>
              <a:ea typeface="Calibri" pitchFamily="34" charset="0"/>
              <a:cs typeface="Times New Roman" pitchFamily="18" charset="0"/>
            </a:endParaRPr>
          </a:p>
          <a:p>
            <a:pPr indent="220663">
              <a:buFont typeface="Arial" pitchFamily="34" charset="0"/>
              <a:buChar char="•"/>
              <a:defRPr/>
            </a:pPr>
            <a:endParaRPr lang="es-ES_tradnl" sz="2000" b="1" dirty="0">
              <a:solidFill>
                <a:srgbClr val="000099"/>
              </a:solidFill>
              <a:latin typeface="Arial" pitchFamily="34" charset="0"/>
              <a:ea typeface="Calibri" pitchFamily="34" charset="0"/>
              <a:cs typeface="Times New Roman" pitchFamily="18" charset="0"/>
            </a:endParaRPr>
          </a:p>
          <a:p>
            <a:pPr indent="220663">
              <a:defRPr/>
            </a:pPr>
            <a:endParaRPr lang="es-ES_tradnl" sz="2000" b="1" dirty="0">
              <a:solidFill>
                <a:srgbClr val="000099"/>
              </a:solidFill>
              <a:latin typeface="Arial" pitchFamily="34" charset="0"/>
              <a:ea typeface="Calibri" pitchFamily="34" charset="0"/>
              <a:cs typeface="Times New Roman" pitchFamily="18" charset="0"/>
            </a:endParaRPr>
          </a:p>
          <a:p>
            <a:pPr indent="220663" algn="just">
              <a:buFont typeface="Arial" pitchFamily="34" charset="0"/>
              <a:buChar char="•"/>
              <a:defRPr/>
            </a:pPr>
            <a:endParaRPr lang="es-ES_tradnl" sz="2000" b="1" dirty="0">
              <a:solidFill>
                <a:srgbClr val="000099"/>
              </a:solidFill>
              <a:latin typeface="Arial" pitchFamily="34" charset="0"/>
              <a:ea typeface="Calibri" pitchFamily="34" charset="0"/>
              <a:cs typeface="Times New Roman" pitchFamily="18" charset="0"/>
            </a:endParaRPr>
          </a:p>
        </p:txBody>
      </p:sp>
      <p:pic>
        <p:nvPicPr>
          <p:cNvPr id="58370" name="Picture 2"/>
          <p:cNvPicPr>
            <a:picLocks noChangeAspect="1" noChangeArrowheads="1"/>
          </p:cNvPicPr>
          <p:nvPr/>
        </p:nvPicPr>
        <p:blipFill>
          <a:blip r:embed="rId4" cstate="print"/>
          <a:srcRect/>
          <a:stretch>
            <a:fillRect/>
          </a:stretch>
        </p:blipFill>
        <p:spPr bwMode="auto">
          <a:xfrm>
            <a:off x="2317750" y="331788"/>
            <a:ext cx="5264150" cy="6194425"/>
          </a:xfrm>
          <a:prstGeom prst="rect">
            <a:avLst/>
          </a:prstGeom>
          <a:solidFill>
            <a:schemeClr val="bg1"/>
          </a:solidFill>
          <a:ln w="9525" algn="ctr">
            <a:noFill/>
            <a:miter lim="800000"/>
            <a:headEnd/>
            <a:tailEnd/>
          </a:ln>
        </p:spPr>
      </p:pic>
      <p:pic>
        <p:nvPicPr>
          <p:cNvPr id="58372" name="Picture 4"/>
          <p:cNvPicPr>
            <a:picLocks noChangeAspect="1" noChangeArrowheads="1"/>
          </p:cNvPicPr>
          <p:nvPr/>
        </p:nvPicPr>
        <p:blipFill>
          <a:blip r:embed="rId5" cstate="print"/>
          <a:srcRect/>
          <a:stretch>
            <a:fillRect/>
          </a:stretch>
        </p:blipFill>
        <p:spPr bwMode="auto">
          <a:xfrm>
            <a:off x="3259138" y="2863850"/>
            <a:ext cx="3381375" cy="1130300"/>
          </a:xfrm>
          <a:prstGeom prst="rect">
            <a:avLst/>
          </a:prstGeom>
          <a:solidFill>
            <a:schemeClr val="bg1"/>
          </a:solid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nodeType="clickEffect">
                                  <p:stCondLst>
                                    <p:cond delay="0"/>
                                  </p:stCondLst>
                                  <p:childTnLst>
                                    <p:animEffect transition="out" filter="blinds(horizontal)">
                                      <p:cBhvr>
                                        <p:cTn id="12" dur="500"/>
                                        <p:tgtEl>
                                          <p:spTgt spid="58370"/>
                                        </p:tgtEl>
                                      </p:cBhvr>
                                    </p:animEffect>
                                    <p:set>
                                      <p:cBhvr>
                                        <p:cTn id="13" dur="1" fill="hold">
                                          <p:stCondLst>
                                            <p:cond delay="499"/>
                                          </p:stCondLst>
                                        </p:cTn>
                                        <p:tgtEl>
                                          <p:spTgt spid="58370"/>
                                        </p:tgtEl>
                                        <p:attrNameLst>
                                          <p:attrName>style.visibility</p:attrName>
                                        </p:attrNameLst>
                                      </p:cBhvr>
                                      <p:to>
                                        <p:strVal val="hidden"/>
                                      </p:to>
                                    </p:set>
                                  </p:childTnLst>
                                </p:cTn>
                              </p:par>
                              <p:par>
                                <p:cTn id="14" presetID="2" presetClass="entr" presetSubtype="4" fill="hold" nodeType="withEffect">
                                  <p:stCondLst>
                                    <p:cond delay="0"/>
                                  </p:stCondLst>
                                  <p:childTnLst>
                                    <p:set>
                                      <p:cBhvr>
                                        <p:cTn id="15" dur="1" fill="hold">
                                          <p:stCondLst>
                                            <p:cond delay="0"/>
                                          </p:stCondLst>
                                        </p:cTn>
                                        <p:tgtEl>
                                          <p:spTgt spid="58372"/>
                                        </p:tgtEl>
                                        <p:attrNameLst>
                                          <p:attrName>style.visibility</p:attrName>
                                        </p:attrNameLst>
                                      </p:cBhvr>
                                      <p:to>
                                        <p:strVal val="visible"/>
                                      </p:to>
                                    </p:set>
                                    <p:anim calcmode="lin" valueType="num">
                                      <p:cBhvr additive="base">
                                        <p:cTn id="16" dur="500" fill="hold"/>
                                        <p:tgtEl>
                                          <p:spTgt spid="58372"/>
                                        </p:tgtEl>
                                        <p:attrNameLst>
                                          <p:attrName>ppt_x</p:attrName>
                                        </p:attrNameLst>
                                      </p:cBhvr>
                                      <p:tavLst>
                                        <p:tav tm="0">
                                          <p:val>
                                            <p:strVal val="#ppt_x"/>
                                          </p:val>
                                        </p:tav>
                                        <p:tav tm="100000">
                                          <p:val>
                                            <p:strVal val="#ppt_x"/>
                                          </p:val>
                                        </p:tav>
                                      </p:tavLst>
                                    </p:anim>
                                    <p:anim calcmode="lin" valueType="num">
                                      <p:cBhvr additive="base">
                                        <p:cTn id="17"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58372"/>
                                        </p:tgtEl>
                                      </p:cBhvr>
                                    </p:animEffect>
                                    <p:set>
                                      <p:cBhvr>
                                        <p:cTn id="22" dur="1" fill="hold">
                                          <p:stCondLst>
                                            <p:cond delay="1999"/>
                                          </p:stCondLst>
                                        </p:cTn>
                                        <p:tgtEl>
                                          <p:spTgt spid="583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4099"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4100"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4101" name="Rectangle 2"/>
          <p:cNvSpPr txBox="1">
            <a:spLocks noChangeArrowheads="1"/>
          </p:cNvSpPr>
          <p:nvPr/>
        </p:nvSpPr>
        <p:spPr bwMode="auto">
          <a:xfrm>
            <a:off x="469900" y="10588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Descripción General</a:t>
            </a:r>
            <a:endParaRPr lang="es-ES" sz="2400" b="1">
              <a:solidFill>
                <a:schemeClr val="bg1"/>
              </a:solidFill>
            </a:endParaRPr>
          </a:p>
        </p:txBody>
      </p:sp>
      <p:sp>
        <p:nvSpPr>
          <p:cNvPr id="27654" name="Rectangle 2"/>
          <p:cNvSpPr>
            <a:spLocks noChangeArrowheads="1"/>
          </p:cNvSpPr>
          <p:nvPr/>
        </p:nvSpPr>
        <p:spPr bwMode="auto">
          <a:xfrm>
            <a:off x="381000" y="2108200"/>
            <a:ext cx="9093200" cy="3802063"/>
          </a:xfrm>
          <a:prstGeom prst="roundRect">
            <a:avLst>
              <a:gd name="adj" fmla="val 16667"/>
            </a:avLst>
          </a:prstGeom>
          <a:ln>
            <a:headEnd/>
            <a:tailEnd/>
          </a:ln>
        </p:spPr>
        <p:style>
          <a:lnRef idx="1">
            <a:schemeClr val="accent3"/>
          </a:lnRef>
          <a:fillRef idx="1001">
            <a:schemeClr val="lt1"/>
          </a:fillRef>
          <a:effectRef idx="1">
            <a:schemeClr val="accent3"/>
          </a:effectRef>
          <a:fontRef idx="minor">
            <a:schemeClr val="dk1"/>
          </a:fontRef>
        </p:style>
        <p:txBody>
          <a:bodyPr lIns="76200" tIns="38100" rIns="76200" bIns="38100" anchor="b">
            <a:spAutoFit/>
          </a:bodyPr>
          <a:lstStyle/>
          <a:p>
            <a:pPr algn="just">
              <a:spcAft>
                <a:spcPts val="1000"/>
              </a:spcAft>
              <a:defRPr/>
            </a:pPr>
            <a:r>
              <a:rPr lang="es-ES" sz="1600" dirty="0"/>
              <a:t>La empresa donde se elabora el estudio se dedica a transportar mercadería exclusivamente del Grupo Industrial al cual pertenece</a:t>
            </a:r>
          </a:p>
          <a:p>
            <a:pPr algn="just">
              <a:spcAft>
                <a:spcPts val="1000"/>
              </a:spcAft>
              <a:defRPr/>
            </a:pPr>
            <a:r>
              <a:rPr lang="es-ES" sz="1600" dirty="0"/>
              <a:t>Los procesos analizados son:</a:t>
            </a:r>
          </a:p>
          <a:p>
            <a:pPr>
              <a:defRPr/>
            </a:pPr>
            <a:r>
              <a:rPr lang="es-ES_tradnl" sz="1600" i="1" dirty="0"/>
              <a:t>Transporte de mercadería de Importación: </a:t>
            </a:r>
            <a:r>
              <a:rPr lang="es-ES_tradnl" sz="1600" dirty="0"/>
              <a:t>Se retira del puerto contenedores y carga suelta de materia prima y/o producto terminado hacia las instalaciones de las empresas del grupo industrial, para este proceso la empresa cuenta con cinco unidades, dos trailers y tres mulas cada una con un chofer  asignado.</a:t>
            </a:r>
          </a:p>
          <a:p>
            <a:pPr>
              <a:defRPr/>
            </a:pPr>
            <a:r>
              <a:rPr lang="es-ES_tradnl" sz="1600" i="1" dirty="0"/>
              <a:t>Transporte Local de Producto Terminado: </a:t>
            </a:r>
            <a:r>
              <a:rPr lang="es-ES_tradnl" sz="1600" dirty="0"/>
              <a:t>Se transporta el producto en su etapa final desde las bodegas de las empresas del grupo hasta los diferentes clientes, en este proceso se cuenta con dos plataformas, las cuales tienen asignado un chofer cada una y cuentan con tres ayudantes asignados.</a:t>
            </a:r>
            <a:endParaRPr lang="es-E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9"/>
          <p:cNvPicPr>
            <a:picLocks noChangeAspect="1" noChangeArrowheads="1"/>
          </p:cNvPicPr>
          <p:nvPr/>
        </p:nvPicPr>
        <p:blipFill>
          <a:blip r:embed="rId3" cstate="print"/>
          <a:srcRect/>
          <a:stretch>
            <a:fillRect/>
          </a:stretch>
        </p:blipFill>
        <p:spPr bwMode="auto">
          <a:xfrm>
            <a:off x="349250" y="1793875"/>
            <a:ext cx="9148763" cy="4430713"/>
          </a:xfrm>
          <a:prstGeom prst="rect">
            <a:avLst/>
          </a:prstGeom>
          <a:noFill/>
          <a:ln w="9525">
            <a:noFill/>
            <a:miter lim="800000"/>
            <a:headEnd/>
            <a:tailEnd/>
          </a:ln>
        </p:spPr>
      </p:pic>
      <p:sp>
        <p:nvSpPr>
          <p:cNvPr id="22531"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22532"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22533" name="Rectangle 2"/>
          <p:cNvSpPr txBox="1">
            <a:spLocks noChangeArrowheads="1"/>
          </p:cNvSpPr>
          <p:nvPr/>
        </p:nvSpPr>
        <p:spPr bwMode="auto">
          <a:xfrm>
            <a:off x="520700" y="1038225"/>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Puesta a Punto de Procesos</a:t>
            </a:r>
            <a:endParaRPr lang="es-ES" sz="2400" b="1">
              <a:solidFill>
                <a:schemeClr val="bg1"/>
              </a:solidFill>
            </a:endParaRPr>
          </a:p>
        </p:txBody>
      </p:sp>
      <p:sp>
        <p:nvSpPr>
          <p:cNvPr id="22534"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22535" name="Rectangle 2"/>
          <p:cNvSpPr>
            <a:spLocks noChangeArrowheads="1"/>
          </p:cNvSpPr>
          <p:nvPr/>
        </p:nvSpPr>
        <p:spPr bwMode="auto">
          <a:xfrm>
            <a:off x="598488" y="2381250"/>
            <a:ext cx="7947025" cy="2568575"/>
          </a:xfrm>
          <a:prstGeom prst="rect">
            <a:avLst/>
          </a:prstGeom>
          <a:noFill/>
          <a:ln w="9525" algn="ctr">
            <a:noFill/>
            <a:miter lim="800000"/>
            <a:headEnd/>
            <a:tailEnd/>
          </a:ln>
        </p:spPr>
        <p:txBody>
          <a:bodyPr lIns="76200" tIns="38100" rIns="76200" bIns="38100" anchor="ctr">
            <a:spAutoFit/>
          </a:bodyPr>
          <a:lstStyle/>
          <a:p>
            <a:pPr algn="just">
              <a:buFont typeface="Arial" charset="0"/>
              <a:buChar char="•"/>
              <a:tabLst>
                <a:tab pos="427038" algn="l"/>
                <a:tab pos="654050" algn="l"/>
                <a:tab pos="1200150" algn="l"/>
                <a:tab pos="4721225" algn="l"/>
              </a:tabLst>
            </a:pPr>
            <a:r>
              <a:rPr lang="es-ES_tradnl" sz="2000" b="1">
                <a:cs typeface="Times New Roman" pitchFamily="18" charset="0"/>
              </a:rPr>
              <a:t>Proceso de transporte de carga pesada desde el puerto</a:t>
            </a:r>
          </a:p>
          <a:p>
            <a:pPr algn="just">
              <a:buFont typeface="Arial" charset="0"/>
              <a:buChar char="•"/>
              <a:tabLst>
                <a:tab pos="427038" algn="l"/>
                <a:tab pos="654050" algn="l"/>
                <a:tab pos="1200150" algn="l"/>
                <a:tab pos="4721225" algn="l"/>
              </a:tabLst>
            </a:pPr>
            <a:endParaRPr lang="es-ES_tradnl" sz="2000" b="1">
              <a:cs typeface="Times New Roman" pitchFamily="18" charset="0"/>
            </a:endParaRPr>
          </a:p>
          <a:p>
            <a:pPr algn="just">
              <a:buFont typeface="Arial" charset="0"/>
              <a:buChar char="•"/>
              <a:tabLst>
                <a:tab pos="427038" algn="l"/>
                <a:tab pos="654050" algn="l"/>
                <a:tab pos="1200150" algn="l"/>
                <a:tab pos="4721225" algn="l"/>
              </a:tabLst>
            </a:pPr>
            <a:r>
              <a:rPr lang="es-ES_tradnl" sz="2000" b="1"/>
              <a:t>Proceso de transporte local</a:t>
            </a:r>
          </a:p>
          <a:p>
            <a:pPr algn="just">
              <a:tabLst>
                <a:tab pos="427038" algn="l"/>
                <a:tab pos="654050" algn="l"/>
                <a:tab pos="1200150" algn="l"/>
                <a:tab pos="4721225" algn="l"/>
              </a:tabLst>
            </a:pPr>
            <a:endParaRPr lang="es-ES_tradnl" sz="2000" b="1">
              <a:cs typeface="Times New Roman" pitchFamily="18" charset="0"/>
            </a:endParaRPr>
          </a:p>
          <a:p>
            <a:pPr algn="just">
              <a:tabLst>
                <a:tab pos="427038" algn="l"/>
                <a:tab pos="654050" algn="l"/>
                <a:tab pos="1200150" algn="l"/>
                <a:tab pos="4721225" algn="l"/>
              </a:tabLst>
            </a:pPr>
            <a:endParaRPr lang="es-ES_tradnl" sz="20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23555" name="Rectangle 2"/>
          <p:cNvSpPr>
            <a:spLocks noGrp="1" noChangeArrowheads="1"/>
          </p:cNvSpPr>
          <p:nvPr>
            <p:ph type="title" idx="4294967295"/>
          </p:nvPr>
        </p:nvSpPr>
        <p:spPr>
          <a:xfrm>
            <a:off x="0" y="290513"/>
            <a:ext cx="9004300" cy="630237"/>
          </a:xfrm>
          <a:noFill/>
        </p:spPr>
        <p:txBody>
          <a:bodyPr/>
          <a:lstStyle/>
          <a:p>
            <a:r>
              <a:rPr lang="es-ES_tradnl" smtClean="0">
                <a:solidFill>
                  <a:srgbClr val="000099"/>
                </a:solidFill>
              </a:rPr>
              <a:t>TRANSPORTE DE CARGA PESADA PROPUESTO </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355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23557" name="Picture 2"/>
          <p:cNvPicPr>
            <a:picLocks noChangeAspect="1" noChangeArrowheads="1"/>
          </p:cNvPicPr>
          <p:nvPr/>
        </p:nvPicPr>
        <p:blipFill>
          <a:blip r:embed="rId4" cstate="print"/>
          <a:srcRect/>
          <a:stretch>
            <a:fillRect/>
          </a:stretch>
        </p:blipFill>
        <p:spPr bwMode="auto">
          <a:xfrm>
            <a:off x="611188" y="930275"/>
            <a:ext cx="8050212" cy="5211763"/>
          </a:xfrm>
          <a:prstGeom prst="rect">
            <a:avLst/>
          </a:prstGeom>
          <a:noFill/>
          <a:ln w="9525" algn="ctr">
            <a:noFill/>
            <a:miter lim="800000"/>
            <a:headEnd/>
            <a:tailEnd/>
          </a:ln>
        </p:spPr>
      </p:pic>
      <p:sp>
        <p:nvSpPr>
          <p:cNvPr id="7" name="6 Elipse"/>
          <p:cNvSpPr/>
          <p:nvPr/>
        </p:nvSpPr>
        <p:spPr bwMode="auto">
          <a:xfrm>
            <a:off x="1320800" y="1176338"/>
            <a:ext cx="2133600" cy="1262062"/>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
        <p:nvSpPr>
          <p:cNvPr id="8" name="7 Elipse"/>
          <p:cNvSpPr/>
          <p:nvPr/>
        </p:nvSpPr>
        <p:spPr bwMode="auto">
          <a:xfrm>
            <a:off x="3273425" y="1095375"/>
            <a:ext cx="2133600" cy="1263650"/>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
        <p:nvSpPr>
          <p:cNvPr id="9" name="8 Elipse"/>
          <p:cNvSpPr/>
          <p:nvPr/>
        </p:nvSpPr>
        <p:spPr bwMode="auto">
          <a:xfrm>
            <a:off x="5080000" y="2655888"/>
            <a:ext cx="2133600" cy="1263650"/>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
        <p:nvSpPr>
          <p:cNvPr id="10" name="9 Elipse"/>
          <p:cNvSpPr/>
          <p:nvPr/>
        </p:nvSpPr>
        <p:spPr bwMode="auto">
          <a:xfrm>
            <a:off x="1277938" y="4397375"/>
            <a:ext cx="2133600" cy="1263650"/>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
        <p:nvSpPr>
          <p:cNvPr id="11" name="10 Elipse"/>
          <p:cNvSpPr/>
          <p:nvPr/>
        </p:nvSpPr>
        <p:spPr bwMode="auto">
          <a:xfrm>
            <a:off x="6894513" y="4310063"/>
            <a:ext cx="2133600" cy="1263650"/>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ox(i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2000"/>
                                        <p:tgtEl>
                                          <p:spTgt spid="11"/>
                                        </p:tgtEl>
                                      </p:cBhvr>
                                    </p:animEffect>
                                    <p:set>
                                      <p:cBhvr>
                                        <p:cTn id="5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24579" name="Rectangle 2"/>
          <p:cNvSpPr>
            <a:spLocks noGrp="1" noChangeArrowheads="1"/>
          </p:cNvSpPr>
          <p:nvPr>
            <p:ph type="title" idx="4294967295"/>
          </p:nvPr>
        </p:nvSpPr>
        <p:spPr>
          <a:xfrm>
            <a:off x="0" y="315913"/>
            <a:ext cx="9004300" cy="630237"/>
          </a:xfrm>
          <a:noFill/>
        </p:spPr>
        <p:txBody>
          <a:bodyPr/>
          <a:lstStyle/>
          <a:p>
            <a:r>
              <a:rPr lang="es-ES_tradnl" smtClean="0">
                <a:solidFill>
                  <a:srgbClr val="000099"/>
                </a:solidFill>
              </a:rPr>
              <a:t>TRANSPORTE LOCAL PROPUESTO</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4580"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24581" name="Picture 2"/>
          <p:cNvPicPr>
            <a:picLocks noChangeAspect="1" noChangeArrowheads="1"/>
          </p:cNvPicPr>
          <p:nvPr/>
        </p:nvPicPr>
        <p:blipFill>
          <a:blip r:embed="rId4" cstate="print"/>
          <a:srcRect/>
          <a:stretch>
            <a:fillRect/>
          </a:stretch>
        </p:blipFill>
        <p:spPr bwMode="auto">
          <a:xfrm>
            <a:off x="712788" y="915988"/>
            <a:ext cx="8551862" cy="5270500"/>
          </a:xfrm>
          <a:prstGeom prst="rect">
            <a:avLst/>
          </a:prstGeom>
          <a:noFill/>
          <a:ln w="9525" algn="ctr">
            <a:noFill/>
            <a:miter lim="800000"/>
            <a:headEnd/>
            <a:tailEnd/>
          </a:ln>
        </p:spPr>
      </p:pic>
      <p:sp>
        <p:nvSpPr>
          <p:cNvPr id="7" name="6 Elipse"/>
          <p:cNvSpPr/>
          <p:nvPr/>
        </p:nvSpPr>
        <p:spPr bwMode="auto">
          <a:xfrm>
            <a:off x="5254625" y="4321175"/>
            <a:ext cx="2133600" cy="1263650"/>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lIns="76200" tIns="38100" rIns="76200" bIns="38100">
            <a:spAutoFit/>
          </a:bodyPr>
          <a:lstStyle/>
          <a:p>
            <a:pPr>
              <a:defRPr/>
            </a:pPr>
            <a:endParaRPr lang="es-ES_tradnl">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9"/>
          <p:cNvPicPr>
            <a:picLocks noChangeAspect="1" noChangeArrowheads="1"/>
          </p:cNvPicPr>
          <p:nvPr/>
        </p:nvPicPr>
        <p:blipFill>
          <a:blip r:embed="rId3" cstate="print"/>
          <a:srcRect/>
          <a:stretch>
            <a:fillRect/>
          </a:stretch>
        </p:blipFill>
        <p:spPr bwMode="auto">
          <a:xfrm>
            <a:off x="349250" y="1793875"/>
            <a:ext cx="9148763" cy="4430713"/>
          </a:xfrm>
          <a:prstGeom prst="rect">
            <a:avLst/>
          </a:prstGeom>
          <a:noFill/>
          <a:ln w="9525">
            <a:noFill/>
            <a:miter lim="800000"/>
            <a:headEnd/>
            <a:tailEnd/>
          </a:ln>
        </p:spPr>
      </p:pic>
      <p:sp>
        <p:nvSpPr>
          <p:cNvPr id="25603"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25604"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25605" name="Rectangle 2"/>
          <p:cNvSpPr txBox="1">
            <a:spLocks noChangeArrowheads="1"/>
          </p:cNvSpPr>
          <p:nvPr/>
        </p:nvSpPr>
        <p:spPr bwMode="auto">
          <a:xfrm>
            <a:off x="520700" y="1038225"/>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ES_tradnl" sz="2400" b="1">
                <a:solidFill>
                  <a:schemeClr val="accent1"/>
                </a:solidFill>
              </a:rPr>
              <a:t>Desarrollo de Indicadores de Control</a:t>
            </a:r>
            <a:endParaRPr lang="es-ES" sz="2400" b="1">
              <a:solidFill>
                <a:schemeClr val="accent1"/>
              </a:solidFill>
            </a:endParaRPr>
          </a:p>
        </p:txBody>
      </p:sp>
      <p:sp>
        <p:nvSpPr>
          <p:cNvPr id="2560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25607" name="Rectangle 1"/>
          <p:cNvSpPr>
            <a:spLocks noChangeArrowheads="1"/>
          </p:cNvSpPr>
          <p:nvPr/>
        </p:nvSpPr>
        <p:spPr bwMode="auto">
          <a:xfrm>
            <a:off x="527050" y="1874838"/>
            <a:ext cx="8337550" cy="4065587"/>
          </a:xfrm>
          <a:prstGeom prst="rect">
            <a:avLst/>
          </a:prstGeom>
          <a:noFill/>
          <a:ln w="9525" algn="ctr">
            <a:noFill/>
            <a:miter lim="800000"/>
            <a:headEnd/>
            <a:tailEnd/>
          </a:ln>
        </p:spPr>
        <p:txBody>
          <a:bodyPr lIns="76200" tIns="38100" rIns="76200" bIns="38100" anchor="ctr">
            <a:spAutoFit/>
          </a:bodyPr>
          <a:lstStyle/>
          <a:p>
            <a:pPr algn="just">
              <a:tabLst>
                <a:tab pos="1187450" algn="l"/>
              </a:tabLst>
            </a:pPr>
            <a:endParaRPr lang="es-MX" sz="1800" i="1">
              <a:cs typeface="Times New Roman" pitchFamily="18" charset="0"/>
            </a:endParaRPr>
          </a:p>
          <a:p>
            <a:pPr algn="just">
              <a:tabLst>
                <a:tab pos="1187450" algn="l"/>
              </a:tabLst>
            </a:pPr>
            <a:r>
              <a:rPr lang="es-MX" sz="1800" i="1">
                <a:cs typeface="Times New Roman" pitchFamily="18" charset="0"/>
              </a:rPr>
              <a:t>“Lo que no se puede medir, no se puede controlar; lo que no se puede controlar, no se puede administrar; lo que no se puede administrar es un caos”</a:t>
            </a:r>
            <a:r>
              <a:rPr lang="es-EC" sz="1800" i="1">
                <a:cs typeface="Times New Roman" pitchFamily="18" charset="0"/>
              </a:rPr>
              <a:t>.</a:t>
            </a:r>
          </a:p>
          <a:p>
            <a:pPr algn="just">
              <a:tabLst>
                <a:tab pos="1187450" algn="l"/>
              </a:tabLst>
            </a:pPr>
            <a:endParaRPr lang="es-EC" sz="1800" i="1">
              <a:cs typeface="Times New Roman" pitchFamily="18" charset="0"/>
            </a:endParaRPr>
          </a:p>
          <a:p>
            <a:pPr algn="just">
              <a:buFont typeface="Arial" charset="0"/>
              <a:buChar char="•"/>
              <a:tabLst>
                <a:tab pos="1187450" algn="l"/>
              </a:tabLst>
            </a:pPr>
            <a:r>
              <a:rPr lang="es-ES_tradnl" sz="1800" b="1"/>
              <a:t>Indicadores de Tiempo</a:t>
            </a:r>
            <a:endParaRPr lang="es-ES_tradnl" sz="1800"/>
          </a:p>
          <a:p>
            <a:pPr algn="just">
              <a:buFont typeface="Arial" charset="0"/>
              <a:buChar char="•"/>
              <a:tabLst>
                <a:tab pos="1187450" algn="l"/>
              </a:tabLst>
            </a:pPr>
            <a:r>
              <a:rPr lang="es-ES_tradnl" sz="1800" b="1"/>
              <a:t>Indicadores Financieros</a:t>
            </a:r>
          </a:p>
          <a:p>
            <a:pPr marL="0" lvl="1" algn="just">
              <a:buFont typeface="Arial" charset="0"/>
              <a:buChar char="•"/>
              <a:tabLst>
                <a:tab pos="1187450" algn="l"/>
              </a:tabLst>
            </a:pPr>
            <a:r>
              <a:rPr lang="es-ES_tradnl" sz="1800" b="1"/>
              <a:t>Indicadores de Gestión Administrativa </a:t>
            </a:r>
          </a:p>
          <a:p>
            <a:pPr algn="just">
              <a:tabLst>
                <a:tab pos="1187450" algn="l"/>
              </a:tabLst>
            </a:pPr>
            <a:endParaRPr lang="es-ES_tradnl" sz="1800"/>
          </a:p>
          <a:p>
            <a:pPr algn="just">
              <a:tabLst>
                <a:tab pos="1187450" algn="l"/>
              </a:tabLst>
            </a:pPr>
            <a:endParaRPr lang="es-EC" sz="1800" i="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26627" name="Rectangle 2"/>
          <p:cNvSpPr>
            <a:spLocks noGrp="1" noChangeArrowheads="1"/>
          </p:cNvSpPr>
          <p:nvPr>
            <p:ph type="title" idx="4294967295"/>
          </p:nvPr>
        </p:nvSpPr>
        <p:spPr>
          <a:xfrm>
            <a:off x="0" y="315913"/>
            <a:ext cx="9004300" cy="908050"/>
          </a:xfrm>
          <a:noFill/>
        </p:spPr>
        <p:txBody>
          <a:bodyPr/>
          <a:lstStyle/>
          <a:p>
            <a:r>
              <a:rPr lang="es-ES_tradnl" smtClean="0">
                <a:solidFill>
                  <a:srgbClr val="000099"/>
                </a:solidFill>
              </a:rPr>
              <a:t>Indicadores de Control</a:t>
            </a:r>
            <a:r>
              <a:rPr lang="es-ES" smtClean="0">
                <a:solidFill>
                  <a:schemeClr val="accent1"/>
                </a:solidFill>
              </a:rPr>
              <a:t/>
            </a:r>
            <a:br>
              <a:rPr lang="es-ES" smtClean="0">
                <a:solidFill>
                  <a:schemeClr val="accent1"/>
                </a:solidFill>
              </a:rPr>
            </a:b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6628"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8" name="Rectangle 2"/>
          <p:cNvSpPr txBox="1">
            <a:spLocks noChangeArrowheads="1"/>
          </p:cNvSpPr>
          <p:nvPr/>
        </p:nvSpPr>
        <p:spPr bwMode="auto">
          <a:xfrm>
            <a:off x="446088" y="995363"/>
            <a:ext cx="9004300" cy="2016125"/>
          </a:xfrm>
          <a:prstGeom prst="rect">
            <a:avLst/>
          </a:prstGeom>
          <a:noFill/>
          <a:ln w="9525">
            <a:noFill/>
            <a:miter lim="800000"/>
            <a:headEnd/>
            <a:tailEnd/>
          </a:ln>
        </p:spPr>
        <p:txBody>
          <a:bodyPr lIns="76200" tIns="38100" rIns="76200" bIns="38100" anchor="b">
            <a:spAutoFit/>
          </a:bodyPr>
          <a:lstStyle/>
          <a:p>
            <a:pPr>
              <a:spcBef>
                <a:spcPct val="0"/>
              </a:spcBef>
              <a:buClrTx/>
              <a:defRPr/>
            </a:pPr>
            <a:r>
              <a:rPr lang="es-ES_tradnl" sz="2000" b="1" i="1" kern="0" dirty="0">
                <a:solidFill>
                  <a:srgbClr val="000099"/>
                </a:solidFill>
                <a:latin typeface="+mj-lt"/>
                <a:ea typeface="+mj-ea"/>
                <a:cs typeface="+mj-cs"/>
              </a:rPr>
              <a:t>Indicadores de Tiempo</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_tradnl" sz="2000" b="1" dirty="0">
                <a:solidFill>
                  <a:srgbClr val="000099"/>
                </a:solidFill>
                <a:latin typeface="Arial" pitchFamily="34" charset="0"/>
              </a:rPr>
              <a:t>Indicador de Utilización de las unidades</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 sz="2000" b="1" kern="0" dirty="0">
                <a:solidFill>
                  <a:schemeClr val="accent1"/>
                </a:solidFill>
                <a:latin typeface="+mj-lt"/>
                <a:ea typeface="+mj-ea"/>
                <a:cs typeface="+mj-cs"/>
              </a:rPr>
              <a:t/>
            </a:r>
            <a:br>
              <a:rPr lang="es-ES" sz="2000" b="1" kern="0" dirty="0">
                <a:solidFill>
                  <a:schemeClr val="accent1"/>
                </a:solidFill>
                <a:latin typeface="+mj-lt"/>
                <a:ea typeface="+mj-ea"/>
                <a:cs typeface="+mj-cs"/>
              </a:rPr>
            </a:br>
            <a:r>
              <a:rPr lang="es-EC" sz="2000" b="1" kern="0" dirty="0">
                <a:latin typeface="+mj-lt"/>
                <a:ea typeface="Calibri" pitchFamily="34" charset="0"/>
                <a:cs typeface="Calibri" pitchFamily="34" charset="0"/>
              </a:rPr>
              <a:t/>
            </a:r>
            <a:br>
              <a:rPr lang="es-EC" sz="2000" b="1" kern="0" dirty="0">
                <a:latin typeface="+mj-lt"/>
                <a:ea typeface="Calibri" pitchFamily="34" charset="0"/>
                <a:cs typeface="Calibri" pitchFamily="34" charset="0"/>
              </a:rPr>
            </a:br>
            <a:endParaRPr lang="es-ES" sz="2000" b="1" kern="0" dirty="0">
              <a:latin typeface="+mj-lt"/>
              <a:ea typeface="+mj-ea"/>
              <a:cs typeface="+mj-cs"/>
            </a:endParaRPr>
          </a:p>
        </p:txBody>
      </p:sp>
      <p:sp>
        <p:nvSpPr>
          <p:cNvPr id="9" name="8 Rectángulo"/>
          <p:cNvSpPr/>
          <p:nvPr/>
        </p:nvSpPr>
        <p:spPr>
          <a:xfrm>
            <a:off x="6848475" y="2535238"/>
            <a:ext cx="2451100" cy="20320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 El índice de utilización de las unidades se calcula dividiendo el número de horas de movilización, de espera, de carga/descarga, sin ruta y horas en el taller, cada uno para el total de horas laboradas, lo cual mostrará como se distribuye el tiempo total laborado.</a:t>
            </a:r>
          </a:p>
        </p:txBody>
      </p:sp>
      <p:pic>
        <p:nvPicPr>
          <p:cNvPr id="26631" name="Picture 2"/>
          <p:cNvPicPr>
            <a:picLocks noChangeAspect="1" noChangeArrowheads="1"/>
          </p:cNvPicPr>
          <p:nvPr/>
        </p:nvPicPr>
        <p:blipFill>
          <a:blip r:embed="rId4" cstate="print"/>
          <a:srcRect/>
          <a:stretch>
            <a:fillRect/>
          </a:stretch>
        </p:blipFill>
        <p:spPr bwMode="auto">
          <a:xfrm>
            <a:off x="442913" y="2074863"/>
            <a:ext cx="6294437" cy="32258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27651" name="Rectangle 2"/>
          <p:cNvSpPr>
            <a:spLocks noGrp="1" noChangeArrowheads="1"/>
          </p:cNvSpPr>
          <p:nvPr>
            <p:ph type="title" idx="4294967295"/>
          </p:nvPr>
        </p:nvSpPr>
        <p:spPr>
          <a:xfrm>
            <a:off x="0" y="315913"/>
            <a:ext cx="9004300" cy="908050"/>
          </a:xfrm>
          <a:noFill/>
        </p:spPr>
        <p:txBody>
          <a:bodyPr/>
          <a:lstStyle/>
          <a:p>
            <a:r>
              <a:rPr lang="es-ES_tradnl" smtClean="0">
                <a:solidFill>
                  <a:srgbClr val="000099"/>
                </a:solidFill>
              </a:rPr>
              <a:t>Indicadores de Control</a:t>
            </a:r>
            <a:r>
              <a:rPr lang="es-ES" smtClean="0">
                <a:solidFill>
                  <a:schemeClr val="accent1"/>
                </a:solidFill>
              </a:rPr>
              <a:t/>
            </a:r>
            <a:br>
              <a:rPr lang="es-ES" smtClean="0">
                <a:solidFill>
                  <a:schemeClr val="accent1"/>
                </a:solidFill>
              </a:rPr>
            </a:b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7652"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8" name="Rectangle 2"/>
          <p:cNvSpPr txBox="1">
            <a:spLocks noChangeArrowheads="1"/>
          </p:cNvSpPr>
          <p:nvPr/>
        </p:nvSpPr>
        <p:spPr bwMode="auto">
          <a:xfrm>
            <a:off x="446088" y="995363"/>
            <a:ext cx="9004300" cy="2016125"/>
          </a:xfrm>
          <a:prstGeom prst="rect">
            <a:avLst/>
          </a:prstGeom>
          <a:noFill/>
          <a:ln w="9525">
            <a:noFill/>
            <a:miter lim="800000"/>
            <a:headEnd/>
            <a:tailEnd/>
          </a:ln>
        </p:spPr>
        <p:txBody>
          <a:bodyPr lIns="76200" tIns="38100" rIns="76200" bIns="38100" anchor="b">
            <a:spAutoFit/>
          </a:bodyPr>
          <a:lstStyle/>
          <a:p>
            <a:pPr>
              <a:spcBef>
                <a:spcPct val="0"/>
              </a:spcBef>
              <a:buClrTx/>
              <a:defRPr/>
            </a:pPr>
            <a:r>
              <a:rPr lang="es-ES_tradnl" sz="2000" b="1" i="1" kern="0" dirty="0">
                <a:solidFill>
                  <a:srgbClr val="000099"/>
                </a:solidFill>
                <a:latin typeface="+mj-lt"/>
                <a:ea typeface="+mj-ea"/>
                <a:cs typeface="+mj-cs"/>
              </a:rPr>
              <a:t>Indicadores de Tiempo</a:t>
            </a:r>
          </a:p>
          <a:p>
            <a:pPr>
              <a:defRPr/>
            </a:pPr>
            <a:r>
              <a:rPr lang="es-ES_tradnl" sz="2000" b="1" dirty="0">
                <a:solidFill>
                  <a:srgbClr val="000099"/>
                </a:solidFill>
                <a:latin typeface="Arial" pitchFamily="34" charset="0"/>
              </a:rPr>
              <a:t>Eficiencia de las unidades</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 sz="2000" b="1" kern="0" dirty="0">
                <a:solidFill>
                  <a:schemeClr val="accent1"/>
                </a:solidFill>
                <a:latin typeface="+mj-lt"/>
                <a:ea typeface="+mj-ea"/>
                <a:cs typeface="+mj-cs"/>
              </a:rPr>
              <a:t/>
            </a:r>
            <a:br>
              <a:rPr lang="es-ES" sz="2000" b="1" kern="0" dirty="0">
                <a:solidFill>
                  <a:schemeClr val="accent1"/>
                </a:solidFill>
                <a:latin typeface="+mj-lt"/>
                <a:ea typeface="+mj-ea"/>
                <a:cs typeface="+mj-cs"/>
              </a:rPr>
            </a:br>
            <a:r>
              <a:rPr lang="es-EC" sz="2000" b="1" kern="0" dirty="0">
                <a:latin typeface="+mj-lt"/>
                <a:ea typeface="Calibri" pitchFamily="34" charset="0"/>
                <a:cs typeface="Calibri" pitchFamily="34" charset="0"/>
              </a:rPr>
              <a:t/>
            </a:r>
            <a:br>
              <a:rPr lang="es-EC" sz="2000" b="1" kern="0" dirty="0">
                <a:latin typeface="+mj-lt"/>
                <a:ea typeface="Calibri" pitchFamily="34" charset="0"/>
                <a:cs typeface="Calibri" pitchFamily="34" charset="0"/>
              </a:rPr>
            </a:br>
            <a:endParaRPr lang="es-ES" sz="2000" b="1" kern="0" dirty="0">
              <a:latin typeface="+mj-lt"/>
              <a:ea typeface="+mj-ea"/>
              <a:cs typeface="+mj-cs"/>
            </a:endParaRPr>
          </a:p>
        </p:txBody>
      </p:sp>
      <p:sp>
        <p:nvSpPr>
          <p:cNvPr id="9" name="8 Rectángulo"/>
          <p:cNvSpPr/>
          <p:nvPr/>
        </p:nvSpPr>
        <p:spPr>
          <a:xfrm>
            <a:off x="6848475" y="2782888"/>
            <a:ext cx="2451100" cy="145097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 dirty="0"/>
              <a:t>La eficiencia se calcula dividiendo el total de horas trabajadas (horas de movilización más horas de carga/descarga) entre el número total de horas laboradas.</a:t>
            </a:r>
            <a:endParaRPr lang="es-ES_tradnl" dirty="0"/>
          </a:p>
        </p:txBody>
      </p:sp>
      <p:pic>
        <p:nvPicPr>
          <p:cNvPr id="27655" name="Picture 2"/>
          <p:cNvPicPr>
            <a:picLocks noChangeAspect="1" noChangeArrowheads="1"/>
          </p:cNvPicPr>
          <p:nvPr/>
        </p:nvPicPr>
        <p:blipFill>
          <a:blip r:embed="rId4" cstate="print"/>
          <a:srcRect/>
          <a:stretch>
            <a:fillRect/>
          </a:stretch>
        </p:blipFill>
        <p:spPr bwMode="auto">
          <a:xfrm>
            <a:off x="379413" y="2214563"/>
            <a:ext cx="6376987" cy="2744787"/>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28675" name="Rectangle 2"/>
          <p:cNvSpPr>
            <a:spLocks noGrp="1" noChangeArrowheads="1"/>
          </p:cNvSpPr>
          <p:nvPr>
            <p:ph type="title" idx="4294967295"/>
          </p:nvPr>
        </p:nvSpPr>
        <p:spPr>
          <a:xfrm>
            <a:off x="0" y="315913"/>
            <a:ext cx="9004300" cy="908050"/>
          </a:xfrm>
          <a:noFill/>
        </p:spPr>
        <p:txBody>
          <a:bodyPr/>
          <a:lstStyle/>
          <a:p>
            <a:r>
              <a:rPr lang="es-ES_tradnl" smtClean="0">
                <a:solidFill>
                  <a:srgbClr val="000099"/>
                </a:solidFill>
              </a:rPr>
              <a:t>Indicadores de Control</a:t>
            </a:r>
            <a:r>
              <a:rPr lang="es-ES" smtClean="0">
                <a:solidFill>
                  <a:schemeClr val="accent1"/>
                </a:solidFill>
              </a:rPr>
              <a:t/>
            </a:r>
            <a:br>
              <a:rPr lang="es-ES" smtClean="0">
                <a:solidFill>
                  <a:schemeClr val="accent1"/>
                </a:solidFill>
              </a:rPr>
            </a:b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867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8" name="Rectangle 2"/>
          <p:cNvSpPr txBox="1">
            <a:spLocks noChangeArrowheads="1"/>
          </p:cNvSpPr>
          <p:nvPr/>
        </p:nvSpPr>
        <p:spPr bwMode="auto">
          <a:xfrm>
            <a:off x="446088" y="995363"/>
            <a:ext cx="9004300" cy="2016125"/>
          </a:xfrm>
          <a:prstGeom prst="rect">
            <a:avLst/>
          </a:prstGeom>
          <a:noFill/>
          <a:ln w="9525">
            <a:noFill/>
            <a:miter lim="800000"/>
            <a:headEnd/>
            <a:tailEnd/>
          </a:ln>
        </p:spPr>
        <p:txBody>
          <a:bodyPr lIns="76200" tIns="38100" rIns="76200" bIns="38100" anchor="b">
            <a:spAutoFit/>
          </a:bodyPr>
          <a:lstStyle/>
          <a:p>
            <a:pPr>
              <a:spcBef>
                <a:spcPct val="0"/>
              </a:spcBef>
              <a:buClrTx/>
              <a:defRPr/>
            </a:pPr>
            <a:r>
              <a:rPr lang="es-ES_tradnl" sz="2000" b="1" i="1" kern="0" dirty="0">
                <a:solidFill>
                  <a:srgbClr val="000099"/>
                </a:solidFill>
                <a:latin typeface="+mj-lt"/>
                <a:ea typeface="+mj-ea"/>
                <a:cs typeface="+mj-cs"/>
              </a:rPr>
              <a:t>Indicadores Financieros</a:t>
            </a:r>
          </a:p>
          <a:p>
            <a:pPr>
              <a:defRPr/>
            </a:pPr>
            <a:r>
              <a:rPr lang="es-ES_tradnl" sz="2000" b="1" dirty="0">
                <a:solidFill>
                  <a:srgbClr val="000099"/>
                </a:solidFill>
                <a:latin typeface="Arial" pitchFamily="34" charset="0"/>
              </a:rPr>
              <a:t>Índice de facturación mensual</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 sz="2000" b="1" kern="0" dirty="0">
                <a:solidFill>
                  <a:schemeClr val="accent1"/>
                </a:solidFill>
                <a:latin typeface="+mj-lt"/>
                <a:ea typeface="+mj-ea"/>
                <a:cs typeface="+mj-cs"/>
              </a:rPr>
              <a:t/>
            </a:r>
            <a:br>
              <a:rPr lang="es-ES" sz="2000" b="1" kern="0" dirty="0">
                <a:solidFill>
                  <a:schemeClr val="accent1"/>
                </a:solidFill>
                <a:latin typeface="+mj-lt"/>
                <a:ea typeface="+mj-ea"/>
                <a:cs typeface="+mj-cs"/>
              </a:rPr>
            </a:br>
            <a:r>
              <a:rPr lang="es-EC" sz="2000" b="1" kern="0" dirty="0">
                <a:latin typeface="+mj-lt"/>
                <a:ea typeface="Calibri" pitchFamily="34" charset="0"/>
                <a:cs typeface="Calibri" pitchFamily="34" charset="0"/>
              </a:rPr>
              <a:t/>
            </a:r>
            <a:br>
              <a:rPr lang="es-EC" sz="2000" b="1" kern="0" dirty="0">
                <a:latin typeface="+mj-lt"/>
                <a:ea typeface="Calibri" pitchFamily="34" charset="0"/>
                <a:cs typeface="Calibri" pitchFamily="34" charset="0"/>
              </a:rPr>
            </a:br>
            <a:endParaRPr lang="es-ES" sz="2000" b="1" kern="0" dirty="0">
              <a:latin typeface="+mj-lt"/>
              <a:ea typeface="+mj-ea"/>
              <a:cs typeface="+mj-cs"/>
            </a:endParaRPr>
          </a:p>
        </p:txBody>
      </p:sp>
      <p:sp>
        <p:nvSpPr>
          <p:cNvPr id="9" name="8 Rectángulo"/>
          <p:cNvSpPr/>
          <p:nvPr/>
        </p:nvSpPr>
        <p:spPr>
          <a:xfrm>
            <a:off x="6848475" y="1868488"/>
            <a:ext cx="2451100" cy="35829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El índice de facturación mensual muestra el valor en dólares que facturan las unidades mensualmente</a:t>
            </a:r>
            <a:r>
              <a:rPr lang="es-ES" dirty="0"/>
              <a:t>.</a:t>
            </a:r>
          </a:p>
          <a:p>
            <a:pPr>
              <a:defRPr/>
            </a:pPr>
            <a:r>
              <a:rPr lang="es-ES_tradnl" dirty="0"/>
              <a:t>Los costos de operación y administrativos de las unidades suman en promedio el valor de </a:t>
            </a:r>
            <a:r>
              <a:rPr lang="es-ES_tradnl" b="1" dirty="0"/>
              <a:t>$17,600</a:t>
            </a:r>
            <a:r>
              <a:rPr lang="es-ES_tradnl" dirty="0"/>
              <a:t> mensuales $12,300 y $5,300</a:t>
            </a:r>
          </a:p>
          <a:p>
            <a:pPr>
              <a:defRPr/>
            </a:pPr>
            <a:r>
              <a:rPr lang="es-ES_tradnl" dirty="0"/>
              <a:t>Se definió que el objetivo es obtener un beneficio equivalente al 15% de los costos, por lo tanto la empresa espera facturar en promedio </a:t>
            </a:r>
            <a:r>
              <a:rPr lang="es-ES_tradnl" b="1" dirty="0"/>
              <a:t>$20,700</a:t>
            </a:r>
            <a:r>
              <a:rPr lang="es-ES_tradnl" dirty="0"/>
              <a:t> al mes</a:t>
            </a:r>
          </a:p>
        </p:txBody>
      </p:sp>
      <p:pic>
        <p:nvPicPr>
          <p:cNvPr id="28679" name="Picture 2"/>
          <p:cNvPicPr>
            <a:picLocks noChangeAspect="1" noChangeArrowheads="1"/>
          </p:cNvPicPr>
          <p:nvPr/>
        </p:nvPicPr>
        <p:blipFill>
          <a:blip r:embed="rId4" cstate="print"/>
          <a:srcRect/>
          <a:stretch>
            <a:fillRect/>
          </a:stretch>
        </p:blipFill>
        <p:spPr bwMode="auto">
          <a:xfrm>
            <a:off x="755650" y="2112963"/>
            <a:ext cx="6002338" cy="3344862"/>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29699" name="Rectangle 2"/>
          <p:cNvSpPr>
            <a:spLocks noGrp="1" noChangeArrowheads="1"/>
          </p:cNvSpPr>
          <p:nvPr>
            <p:ph type="title" idx="4294967295"/>
          </p:nvPr>
        </p:nvSpPr>
        <p:spPr>
          <a:xfrm>
            <a:off x="0" y="315913"/>
            <a:ext cx="9004300" cy="908050"/>
          </a:xfrm>
          <a:noFill/>
        </p:spPr>
        <p:txBody>
          <a:bodyPr/>
          <a:lstStyle/>
          <a:p>
            <a:r>
              <a:rPr lang="es-ES_tradnl" smtClean="0">
                <a:solidFill>
                  <a:srgbClr val="000099"/>
                </a:solidFill>
              </a:rPr>
              <a:t>Indicadores de Control</a:t>
            </a:r>
            <a:r>
              <a:rPr lang="es-ES" smtClean="0">
                <a:solidFill>
                  <a:schemeClr val="accent1"/>
                </a:solidFill>
              </a:rPr>
              <a:t/>
            </a:r>
            <a:br>
              <a:rPr lang="es-ES" smtClean="0">
                <a:solidFill>
                  <a:schemeClr val="accent1"/>
                </a:solidFill>
              </a:rPr>
            </a:b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29700"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8" name="Rectangle 2"/>
          <p:cNvSpPr txBox="1">
            <a:spLocks noChangeArrowheads="1"/>
          </p:cNvSpPr>
          <p:nvPr/>
        </p:nvSpPr>
        <p:spPr bwMode="auto">
          <a:xfrm>
            <a:off x="446088" y="995363"/>
            <a:ext cx="9004300" cy="2016125"/>
          </a:xfrm>
          <a:prstGeom prst="rect">
            <a:avLst/>
          </a:prstGeom>
          <a:noFill/>
          <a:ln w="9525">
            <a:noFill/>
            <a:miter lim="800000"/>
            <a:headEnd/>
            <a:tailEnd/>
          </a:ln>
        </p:spPr>
        <p:txBody>
          <a:bodyPr lIns="76200" tIns="38100" rIns="76200" bIns="38100" anchor="b">
            <a:spAutoFit/>
          </a:bodyPr>
          <a:lstStyle/>
          <a:p>
            <a:pPr>
              <a:spcBef>
                <a:spcPct val="0"/>
              </a:spcBef>
              <a:buClrTx/>
              <a:defRPr/>
            </a:pPr>
            <a:r>
              <a:rPr lang="es-ES_tradnl" sz="2000" b="1" i="1" dirty="0">
                <a:solidFill>
                  <a:srgbClr val="000099"/>
                </a:solidFill>
                <a:latin typeface="Arial" pitchFamily="34" charset="0"/>
              </a:rPr>
              <a:t>Indicadores de Gestión Administrativa </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_tradnl" sz="2000" b="1" dirty="0">
                <a:solidFill>
                  <a:srgbClr val="000099"/>
                </a:solidFill>
                <a:latin typeface="Arial" pitchFamily="34" charset="0"/>
              </a:rPr>
              <a:t>Indicador cumplimiento a la planificación</a:t>
            </a:r>
          </a:p>
          <a:p>
            <a:pPr>
              <a:spcBef>
                <a:spcPct val="0"/>
              </a:spcBef>
              <a:buClrTx/>
              <a:defRPr/>
            </a:pPr>
            <a:endParaRPr lang="es-ES_tradnl" sz="2000" b="1" kern="0" dirty="0">
              <a:solidFill>
                <a:srgbClr val="000099"/>
              </a:solidFill>
              <a:latin typeface="+mj-lt"/>
              <a:ea typeface="+mj-ea"/>
              <a:cs typeface="+mj-cs"/>
            </a:endParaRPr>
          </a:p>
          <a:p>
            <a:pPr>
              <a:spcBef>
                <a:spcPct val="0"/>
              </a:spcBef>
              <a:buClrTx/>
              <a:defRPr/>
            </a:pPr>
            <a:r>
              <a:rPr lang="es-ES" sz="2000" b="1" kern="0" dirty="0">
                <a:solidFill>
                  <a:schemeClr val="accent1"/>
                </a:solidFill>
                <a:latin typeface="+mj-lt"/>
                <a:ea typeface="+mj-ea"/>
                <a:cs typeface="+mj-cs"/>
              </a:rPr>
              <a:t/>
            </a:r>
            <a:br>
              <a:rPr lang="es-ES" sz="2000" b="1" kern="0" dirty="0">
                <a:solidFill>
                  <a:schemeClr val="accent1"/>
                </a:solidFill>
                <a:latin typeface="+mj-lt"/>
                <a:ea typeface="+mj-ea"/>
                <a:cs typeface="+mj-cs"/>
              </a:rPr>
            </a:br>
            <a:r>
              <a:rPr lang="es-EC" sz="2000" b="1" kern="0" dirty="0">
                <a:latin typeface="+mj-lt"/>
                <a:ea typeface="Calibri" pitchFamily="34" charset="0"/>
                <a:cs typeface="Calibri" pitchFamily="34" charset="0"/>
              </a:rPr>
              <a:t/>
            </a:r>
            <a:br>
              <a:rPr lang="es-EC" sz="2000" b="1" kern="0" dirty="0">
                <a:latin typeface="+mj-lt"/>
                <a:ea typeface="Calibri" pitchFamily="34" charset="0"/>
                <a:cs typeface="Calibri" pitchFamily="34" charset="0"/>
              </a:rPr>
            </a:br>
            <a:endParaRPr lang="es-ES" sz="2000" b="1" kern="0" dirty="0">
              <a:latin typeface="+mj-lt"/>
              <a:ea typeface="+mj-ea"/>
              <a:cs typeface="+mj-cs"/>
            </a:endParaRPr>
          </a:p>
        </p:txBody>
      </p:sp>
      <p:sp>
        <p:nvSpPr>
          <p:cNvPr id="9" name="8 Rectángulo"/>
          <p:cNvSpPr/>
          <p:nvPr/>
        </p:nvSpPr>
        <p:spPr>
          <a:xfrm>
            <a:off x="6786563" y="2938463"/>
            <a:ext cx="2451100" cy="106203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Para calcular el indicador se divide el número de viajes realizados entre el número de viajes planificados en el mes.</a:t>
            </a:r>
          </a:p>
        </p:txBody>
      </p:sp>
      <p:pic>
        <p:nvPicPr>
          <p:cNvPr id="29703" name="Picture 2"/>
          <p:cNvPicPr>
            <a:picLocks noChangeAspect="1" noChangeArrowheads="1"/>
          </p:cNvPicPr>
          <p:nvPr/>
        </p:nvPicPr>
        <p:blipFill>
          <a:blip r:embed="rId4" cstate="print"/>
          <a:srcRect/>
          <a:stretch>
            <a:fillRect/>
          </a:stretch>
        </p:blipFill>
        <p:spPr bwMode="auto">
          <a:xfrm>
            <a:off x="903288" y="2076450"/>
            <a:ext cx="5770562" cy="31623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9"/>
          <p:cNvPicPr>
            <a:picLocks noChangeAspect="1" noChangeArrowheads="1"/>
          </p:cNvPicPr>
          <p:nvPr/>
        </p:nvPicPr>
        <p:blipFill>
          <a:blip r:embed="rId3" cstate="print"/>
          <a:srcRect/>
          <a:stretch>
            <a:fillRect/>
          </a:stretch>
        </p:blipFill>
        <p:spPr bwMode="auto">
          <a:xfrm>
            <a:off x="349250" y="1793875"/>
            <a:ext cx="9148763" cy="4430713"/>
          </a:xfrm>
          <a:prstGeom prst="rect">
            <a:avLst/>
          </a:prstGeom>
          <a:noFill/>
          <a:ln w="9525">
            <a:noFill/>
            <a:miter lim="800000"/>
            <a:headEnd/>
            <a:tailEnd/>
          </a:ln>
        </p:spPr>
      </p:pic>
      <p:sp>
        <p:nvSpPr>
          <p:cNvPr id="30723"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30724"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30725" name="Rectangle 2"/>
          <p:cNvSpPr txBox="1">
            <a:spLocks noChangeArrowheads="1"/>
          </p:cNvSpPr>
          <p:nvPr/>
        </p:nvSpPr>
        <p:spPr bwMode="auto">
          <a:xfrm>
            <a:off x="520700" y="1038225"/>
            <a:ext cx="8909050" cy="741363"/>
          </a:xfrm>
          <a:prstGeom prst="rect">
            <a:avLst/>
          </a:prstGeom>
          <a:noFill/>
          <a:ln w="9525">
            <a:noFill/>
            <a:miter lim="800000"/>
            <a:headEnd/>
            <a:tailEnd/>
          </a:ln>
        </p:spPr>
        <p:txBody>
          <a:bodyPr lIns="76200" tIns="38100" rIns="76200" bIns="38100" anchor="b">
            <a:spAutoFit/>
          </a:bodyPr>
          <a:lstStyle/>
          <a:p>
            <a:pPr marL="0" lvl="1" algn="ctr">
              <a:spcBef>
                <a:spcPct val="0"/>
              </a:spcBef>
              <a:buClrTx/>
            </a:pPr>
            <a:r>
              <a:rPr lang="es-ES_tradnl" sz="2400" b="1">
                <a:solidFill>
                  <a:schemeClr val="accent1"/>
                </a:solidFill>
              </a:rPr>
              <a:t>Manual de procedimientos</a:t>
            </a:r>
          </a:p>
          <a:p>
            <a:pPr algn="ctr">
              <a:spcBef>
                <a:spcPct val="0"/>
              </a:spcBef>
              <a:buClrTx/>
            </a:pPr>
            <a:endParaRPr lang="es-ES" sz="2400" b="1">
              <a:solidFill>
                <a:schemeClr val="accent1"/>
              </a:solidFill>
            </a:endParaRPr>
          </a:p>
        </p:txBody>
      </p:sp>
      <p:sp>
        <p:nvSpPr>
          <p:cNvPr id="3072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30727" name="Rectangle 1"/>
          <p:cNvSpPr>
            <a:spLocks noChangeArrowheads="1"/>
          </p:cNvSpPr>
          <p:nvPr/>
        </p:nvSpPr>
        <p:spPr bwMode="auto">
          <a:xfrm>
            <a:off x="419100" y="1795463"/>
            <a:ext cx="8337550" cy="5062537"/>
          </a:xfrm>
          <a:prstGeom prst="rect">
            <a:avLst/>
          </a:prstGeom>
          <a:noFill/>
          <a:ln w="9525" algn="ctr">
            <a:noFill/>
            <a:miter lim="800000"/>
            <a:headEnd/>
            <a:tailEnd/>
          </a:ln>
        </p:spPr>
        <p:txBody>
          <a:bodyPr lIns="76200" tIns="38100" rIns="76200" bIns="38100" anchor="ctr">
            <a:spAutoFit/>
          </a:bodyPr>
          <a:lstStyle/>
          <a:p>
            <a:endParaRPr lang="en-US" sz="1800"/>
          </a:p>
          <a:p>
            <a:r>
              <a:rPr lang="en-US" sz="1800"/>
              <a:t>Es el documento que contiene la descripción de actividades para cada una de las funciones dentro de la organización</a:t>
            </a:r>
            <a:endParaRPr lang="es-ES" sz="1800"/>
          </a:p>
          <a:p>
            <a:pPr>
              <a:buFont typeface="Arial" charset="0"/>
              <a:buChar char="•"/>
            </a:pPr>
            <a:r>
              <a:rPr lang="es-ES" sz="1800"/>
              <a:t>Estructura organizacional</a:t>
            </a:r>
            <a:endParaRPr lang="es-ES_tradnl" sz="1800"/>
          </a:p>
          <a:p>
            <a:pPr>
              <a:buFont typeface="Arial" charset="0"/>
              <a:buChar char="•"/>
            </a:pPr>
            <a:r>
              <a:rPr lang="es-ES" sz="1800"/>
              <a:t>Descripción de cargo</a:t>
            </a:r>
            <a:endParaRPr lang="es-ES_tradnl" sz="1800"/>
          </a:p>
          <a:p>
            <a:pPr>
              <a:buFont typeface="Arial" charset="0"/>
              <a:buChar char="•"/>
            </a:pPr>
            <a:r>
              <a:rPr lang="es-EC" sz="1800"/>
              <a:t>Procesos propuestos</a:t>
            </a:r>
            <a:endParaRPr lang="es-ES_tradnl" sz="1800"/>
          </a:p>
          <a:p>
            <a:pPr>
              <a:buFont typeface="Arial" charset="0"/>
              <a:buChar char="•"/>
            </a:pPr>
            <a:r>
              <a:rPr lang="es-EC" sz="1800"/>
              <a:t>Indicadores de gestión</a:t>
            </a:r>
            <a:endParaRPr lang="es-ES_tradnl" sz="1800"/>
          </a:p>
          <a:p>
            <a:pPr>
              <a:buFont typeface="Arial" charset="0"/>
              <a:buChar char="•"/>
            </a:pPr>
            <a:r>
              <a:rPr lang="es-EC" sz="1800"/>
              <a:t>Políticas Generales</a:t>
            </a:r>
            <a:endParaRPr lang="es-ES_tradnl" sz="1800"/>
          </a:p>
          <a:p>
            <a:pPr algn="just"/>
            <a:endParaRPr lang="es-ES_tradnl" sz="1800" b="1"/>
          </a:p>
          <a:p>
            <a:pPr algn="just"/>
            <a:endParaRPr lang="es-ES_tradnl" sz="1800"/>
          </a:p>
          <a:p>
            <a:pPr algn="just"/>
            <a:endParaRPr lang="es-EC" sz="1800" i="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31747" name="Rectangle 2"/>
          <p:cNvSpPr>
            <a:spLocks noGrp="1" noChangeArrowheads="1"/>
          </p:cNvSpPr>
          <p:nvPr>
            <p:ph type="title" idx="4294967295"/>
          </p:nvPr>
        </p:nvSpPr>
        <p:spPr>
          <a:xfrm>
            <a:off x="0" y="315913"/>
            <a:ext cx="9004300" cy="1184275"/>
          </a:xfrm>
          <a:noFill/>
        </p:spPr>
        <p:txBody>
          <a:bodyPr/>
          <a:lstStyle/>
          <a:p>
            <a:r>
              <a:rPr lang="es-ES" smtClean="0">
                <a:solidFill>
                  <a:srgbClr val="000099"/>
                </a:solidFill>
              </a:rPr>
              <a:t>Estructura organizacional</a:t>
            </a:r>
            <a:r>
              <a:rPr lang="es-ES_tradnl" smtClean="0">
                <a:solidFill>
                  <a:srgbClr val="000099"/>
                </a:solidFill>
              </a:rPr>
              <a:t/>
            </a:r>
            <a:br>
              <a:rPr lang="es-ES_tradnl" smtClean="0">
                <a:solidFill>
                  <a:srgbClr val="000099"/>
                </a:solidFill>
              </a:rPr>
            </a:br>
            <a:r>
              <a:rPr lang="es-ES" smtClean="0">
                <a:solidFill>
                  <a:srgbClr val="000099"/>
                </a:solidFill>
              </a:rPr>
              <a:t/>
            </a:r>
            <a:br>
              <a:rPr lang="es-ES" smtClean="0">
                <a:solidFill>
                  <a:srgbClr val="000099"/>
                </a:solidFill>
              </a:rPr>
            </a:br>
            <a:r>
              <a:rPr lang="es-EC" smtClean="0">
                <a:solidFill>
                  <a:srgbClr val="000099"/>
                </a:solidFill>
                <a:ea typeface="Calibri" pitchFamily="34" charset="0"/>
                <a:cs typeface="Calibri" pitchFamily="34" charset="0"/>
              </a:rPr>
              <a:t/>
            </a:r>
            <a:br>
              <a:rPr lang="es-EC" smtClean="0">
                <a:solidFill>
                  <a:srgbClr val="000099"/>
                </a:solidFill>
                <a:ea typeface="Calibri" pitchFamily="34" charset="0"/>
                <a:cs typeface="Calibri" pitchFamily="34" charset="0"/>
              </a:rPr>
            </a:br>
            <a:endParaRPr lang="es-ES" smtClean="0">
              <a:solidFill>
                <a:srgbClr val="000099"/>
              </a:solidFill>
            </a:endParaRPr>
          </a:p>
        </p:txBody>
      </p:sp>
      <p:sp>
        <p:nvSpPr>
          <p:cNvPr id="31748"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31749" name="Picture 2"/>
          <p:cNvPicPr>
            <a:picLocks noChangeAspect="1" noChangeArrowheads="1"/>
          </p:cNvPicPr>
          <p:nvPr/>
        </p:nvPicPr>
        <p:blipFill>
          <a:blip r:embed="rId4" cstate="print"/>
          <a:srcRect/>
          <a:stretch>
            <a:fillRect/>
          </a:stretch>
        </p:blipFill>
        <p:spPr bwMode="auto">
          <a:xfrm>
            <a:off x="1162050" y="1058863"/>
            <a:ext cx="6675438" cy="502285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5123"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5124"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5125" name="Rectangle 2"/>
          <p:cNvSpPr txBox="1">
            <a:spLocks noChangeArrowheads="1"/>
          </p:cNvSpPr>
          <p:nvPr/>
        </p:nvSpPr>
        <p:spPr bwMode="auto">
          <a:xfrm>
            <a:off x="520700" y="10334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Objetivo General</a:t>
            </a:r>
            <a:endParaRPr lang="es-ES" sz="2400" b="1">
              <a:solidFill>
                <a:schemeClr val="bg1"/>
              </a:solidFill>
            </a:endParaRPr>
          </a:p>
        </p:txBody>
      </p:sp>
      <p:sp>
        <p:nvSpPr>
          <p:cNvPr id="27654" name="Rectangle 2"/>
          <p:cNvSpPr>
            <a:spLocks noChangeArrowheads="1"/>
          </p:cNvSpPr>
          <p:nvPr/>
        </p:nvSpPr>
        <p:spPr bwMode="auto">
          <a:xfrm>
            <a:off x="644525" y="2560638"/>
            <a:ext cx="8432800" cy="1990725"/>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lgn="just">
              <a:lnSpc>
                <a:spcPct val="200000"/>
              </a:lnSpc>
              <a:spcAft>
                <a:spcPts val="1000"/>
              </a:spcAft>
              <a:defRPr/>
            </a:pPr>
            <a:r>
              <a:rPr lang="es-EC" sz="1600" dirty="0">
                <a:ea typeface="Calibri" pitchFamily="34" charset="0"/>
                <a:cs typeface="Calibri" pitchFamily="34" charset="0"/>
              </a:rPr>
              <a:t>Disminuir costos operativos a través de la organización y control de los procesos involucrados en la transportación de carga pesada y local.</a:t>
            </a:r>
          </a:p>
          <a:p>
            <a:pPr algn="just">
              <a:spcAft>
                <a:spcPts val="1000"/>
              </a:spcAft>
              <a:defRPr/>
            </a:pPr>
            <a:endParaRPr lang="es-ES"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32771" name="Rectangle 2"/>
          <p:cNvSpPr>
            <a:spLocks noGrp="1" noChangeArrowheads="1"/>
          </p:cNvSpPr>
          <p:nvPr>
            <p:ph type="title" idx="4294967295"/>
          </p:nvPr>
        </p:nvSpPr>
        <p:spPr>
          <a:xfrm>
            <a:off x="0" y="315913"/>
            <a:ext cx="9004300" cy="1462087"/>
          </a:xfrm>
          <a:noFill/>
        </p:spPr>
        <p:txBody>
          <a:bodyPr/>
          <a:lstStyle/>
          <a:p>
            <a:r>
              <a:rPr lang="es-ES" smtClean="0">
                <a:solidFill>
                  <a:srgbClr val="000099"/>
                </a:solidFill>
              </a:rPr>
              <a:t>Descripción de cargo</a:t>
            </a:r>
            <a:r>
              <a:rPr lang="es-ES_tradnl" smtClean="0">
                <a:solidFill>
                  <a:srgbClr val="000099"/>
                </a:solidFill>
              </a:rPr>
              <a:t/>
            </a:r>
            <a:br>
              <a:rPr lang="es-ES_tradnl" smtClean="0">
                <a:solidFill>
                  <a:srgbClr val="000099"/>
                </a:solidFill>
              </a:rPr>
            </a:br>
            <a:r>
              <a:rPr lang="es-ES_tradnl" smtClean="0">
                <a:solidFill>
                  <a:srgbClr val="000099"/>
                </a:solidFill>
              </a:rPr>
              <a:t/>
            </a:r>
            <a:br>
              <a:rPr lang="es-ES_tradnl" smtClean="0">
                <a:solidFill>
                  <a:srgbClr val="000099"/>
                </a:solidFill>
              </a:rPr>
            </a:br>
            <a:r>
              <a:rPr lang="es-ES" smtClean="0">
                <a:solidFill>
                  <a:srgbClr val="000099"/>
                </a:solidFill>
              </a:rPr>
              <a:t/>
            </a:r>
            <a:br>
              <a:rPr lang="es-ES" smtClean="0">
                <a:solidFill>
                  <a:srgbClr val="000099"/>
                </a:solidFill>
              </a:rPr>
            </a:br>
            <a:r>
              <a:rPr lang="es-EC" smtClean="0">
                <a:solidFill>
                  <a:srgbClr val="000099"/>
                </a:solidFill>
                <a:ea typeface="Calibri" pitchFamily="34" charset="0"/>
                <a:cs typeface="Calibri" pitchFamily="34" charset="0"/>
              </a:rPr>
              <a:t/>
            </a:r>
            <a:br>
              <a:rPr lang="es-EC" smtClean="0">
                <a:solidFill>
                  <a:srgbClr val="000099"/>
                </a:solidFill>
                <a:ea typeface="Calibri" pitchFamily="34" charset="0"/>
                <a:cs typeface="Calibri" pitchFamily="34" charset="0"/>
              </a:rPr>
            </a:br>
            <a:endParaRPr lang="es-ES" smtClean="0">
              <a:solidFill>
                <a:srgbClr val="000099"/>
              </a:solidFill>
            </a:endParaRPr>
          </a:p>
        </p:txBody>
      </p:sp>
      <p:sp>
        <p:nvSpPr>
          <p:cNvPr id="32772"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32773" name="Picture 2"/>
          <p:cNvPicPr>
            <a:picLocks noChangeAspect="1" noChangeArrowheads="1"/>
          </p:cNvPicPr>
          <p:nvPr/>
        </p:nvPicPr>
        <p:blipFill>
          <a:blip r:embed="rId4" cstate="print"/>
          <a:srcRect/>
          <a:stretch>
            <a:fillRect/>
          </a:stretch>
        </p:blipFill>
        <p:spPr bwMode="auto">
          <a:xfrm>
            <a:off x="1519238" y="1362075"/>
            <a:ext cx="6807200" cy="4230688"/>
          </a:xfrm>
          <a:prstGeom prst="rect">
            <a:avLst/>
          </a:prstGeom>
          <a:noFill/>
          <a:ln w="9525" algn="ctr">
            <a:noFill/>
            <a:miter lim="800000"/>
            <a:headEnd/>
            <a:tailEnd/>
          </a:ln>
        </p:spPr>
      </p:pic>
      <p:pic>
        <p:nvPicPr>
          <p:cNvPr id="69635" name="Picture 3"/>
          <p:cNvPicPr>
            <a:picLocks noChangeAspect="1" noChangeArrowheads="1"/>
          </p:cNvPicPr>
          <p:nvPr/>
        </p:nvPicPr>
        <p:blipFill>
          <a:blip r:embed="rId5" cstate="print"/>
          <a:srcRect/>
          <a:stretch>
            <a:fillRect/>
          </a:stretch>
        </p:blipFill>
        <p:spPr bwMode="auto">
          <a:xfrm>
            <a:off x="1487488" y="1341438"/>
            <a:ext cx="7467600" cy="3889375"/>
          </a:xfrm>
          <a:prstGeom prst="rect">
            <a:avLst/>
          </a:prstGeom>
          <a:noFill/>
          <a:ln w="9525" algn="ctr">
            <a:noFill/>
            <a:miter lim="800000"/>
            <a:headEnd/>
            <a:tailEnd/>
          </a:ln>
        </p:spPr>
      </p:pic>
      <p:pic>
        <p:nvPicPr>
          <p:cNvPr id="69636" name="Picture 4"/>
          <p:cNvPicPr>
            <a:picLocks noChangeAspect="1" noChangeArrowheads="1"/>
          </p:cNvPicPr>
          <p:nvPr/>
        </p:nvPicPr>
        <p:blipFill>
          <a:blip r:embed="rId6" cstate="print"/>
          <a:srcRect/>
          <a:stretch>
            <a:fillRect/>
          </a:stretch>
        </p:blipFill>
        <p:spPr bwMode="auto">
          <a:xfrm>
            <a:off x="1255713" y="1273175"/>
            <a:ext cx="7127875" cy="4621213"/>
          </a:xfrm>
          <a:prstGeom prst="rect">
            <a:avLst/>
          </a:prstGeom>
          <a:noFill/>
          <a:ln w="9525" algn="ctr">
            <a:noFill/>
            <a:miter lim="800000"/>
            <a:headEnd/>
            <a:tailEnd/>
          </a:ln>
        </p:spPr>
      </p:pic>
      <p:pic>
        <p:nvPicPr>
          <p:cNvPr id="69637" name="Picture 5"/>
          <p:cNvPicPr>
            <a:picLocks noChangeAspect="1" noChangeArrowheads="1"/>
          </p:cNvPicPr>
          <p:nvPr/>
        </p:nvPicPr>
        <p:blipFill>
          <a:blip r:embed="rId7" cstate="print"/>
          <a:srcRect/>
          <a:stretch>
            <a:fillRect/>
          </a:stretch>
        </p:blipFill>
        <p:spPr bwMode="auto">
          <a:xfrm>
            <a:off x="1289050" y="1162050"/>
            <a:ext cx="7708900" cy="4541838"/>
          </a:xfrm>
          <a:prstGeom prst="rect">
            <a:avLst/>
          </a:prstGeom>
          <a:noFill/>
          <a:ln w="9525" algn="ctr">
            <a:noFill/>
            <a:miter lim="800000"/>
            <a:headEnd/>
            <a:tailEnd/>
          </a:ln>
        </p:spPr>
      </p:pic>
      <p:pic>
        <p:nvPicPr>
          <p:cNvPr id="69638" name="Picture 6"/>
          <p:cNvPicPr>
            <a:picLocks noChangeAspect="1" noChangeArrowheads="1"/>
          </p:cNvPicPr>
          <p:nvPr/>
        </p:nvPicPr>
        <p:blipFill>
          <a:blip r:embed="rId8" cstate="print"/>
          <a:srcRect/>
          <a:stretch>
            <a:fillRect/>
          </a:stretch>
        </p:blipFill>
        <p:spPr bwMode="auto">
          <a:xfrm>
            <a:off x="1549400" y="1379538"/>
            <a:ext cx="6773863" cy="3609975"/>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32773"/>
                                        </p:tgtEl>
                                      </p:cBhvr>
                                    </p:animEffect>
                                    <p:set>
                                      <p:cBhvr>
                                        <p:cTn id="7" dur="1" fill="hold">
                                          <p:stCondLst>
                                            <p:cond delay="499"/>
                                          </p:stCondLst>
                                        </p:cTn>
                                        <p:tgtEl>
                                          <p:spTgt spid="32773"/>
                                        </p:tgtEl>
                                        <p:attrNameLst>
                                          <p:attrName>style.visibility</p:attrName>
                                        </p:attrNameLst>
                                      </p:cBhvr>
                                      <p:to>
                                        <p:strVal val="hidden"/>
                                      </p:to>
                                    </p:set>
                                  </p:childTnLst>
                                </p:cTn>
                              </p:par>
                              <p:par>
                                <p:cTn id="8" presetID="4" presetClass="entr" presetSubtype="16" fill="hold" nodeType="withEffect">
                                  <p:stCondLst>
                                    <p:cond delay="0"/>
                                  </p:stCondLst>
                                  <p:childTnLst>
                                    <p:set>
                                      <p:cBhvr>
                                        <p:cTn id="9" dur="1" fill="hold">
                                          <p:stCondLst>
                                            <p:cond delay="0"/>
                                          </p:stCondLst>
                                        </p:cTn>
                                        <p:tgtEl>
                                          <p:spTgt spid="69635"/>
                                        </p:tgtEl>
                                        <p:attrNameLst>
                                          <p:attrName>style.visibility</p:attrName>
                                        </p:attrNameLst>
                                      </p:cBhvr>
                                      <p:to>
                                        <p:strVal val="visible"/>
                                      </p:to>
                                    </p:set>
                                    <p:animEffect transition="in" filter="box(in)">
                                      <p:cBhvr>
                                        <p:cTn id="10" dur="500"/>
                                        <p:tgtEl>
                                          <p:spTgt spid="6963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69635"/>
                                        </p:tgtEl>
                                      </p:cBhvr>
                                    </p:animEffect>
                                    <p:set>
                                      <p:cBhvr>
                                        <p:cTn id="15" dur="1" fill="hold">
                                          <p:stCondLst>
                                            <p:cond delay="499"/>
                                          </p:stCondLst>
                                        </p:cTn>
                                        <p:tgtEl>
                                          <p:spTgt spid="69635"/>
                                        </p:tgtEl>
                                        <p:attrNameLst>
                                          <p:attrName>style.visibility</p:attrName>
                                        </p:attrNameLst>
                                      </p:cBhvr>
                                      <p:to>
                                        <p:strVal val="hidden"/>
                                      </p:to>
                                    </p:set>
                                  </p:childTnLst>
                                </p:cTn>
                              </p:par>
                              <p:par>
                                <p:cTn id="16" presetID="2" presetClass="entr" presetSubtype="4" fill="hold" nodeType="withEffect">
                                  <p:stCondLst>
                                    <p:cond delay="0"/>
                                  </p:stCondLst>
                                  <p:childTnLst>
                                    <p:set>
                                      <p:cBhvr>
                                        <p:cTn id="17" dur="1" fill="hold">
                                          <p:stCondLst>
                                            <p:cond delay="0"/>
                                          </p:stCondLst>
                                        </p:cTn>
                                        <p:tgtEl>
                                          <p:spTgt spid="69636"/>
                                        </p:tgtEl>
                                        <p:attrNameLst>
                                          <p:attrName>style.visibility</p:attrName>
                                        </p:attrNameLst>
                                      </p:cBhvr>
                                      <p:to>
                                        <p:strVal val="visible"/>
                                      </p:to>
                                    </p:set>
                                    <p:anim calcmode="lin" valueType="num">
                                      <p:cBhvr additive="base">
                                        <p:cTn id="18" dur="500" fill="hold"/>
                                        <p:tgtEl>
                                          <p:spTgt spid="69636"/>
                                        </p:tgtEl>
                                        <p:attrNameLst>
                                          <p:attrName>ppt_x</p:attrName>
                                        </p:attrNameLst>
                                      </p:cBhvr>
                                      <p:tavLst>
                                        <p:tav tm="0">
                                          <p:val>
                                            <p:strVal val="#ppt_x"/>
                                          </p:val>
                                        </p:tav>
                                        <p:tav tm="100000">
                                          <p:val>
                                            <p:strVal val="#ppt_x"/>
                                          </p:val>
                                        </p:tav>
                                      </p:tavLst>
                                    </p:anim>
                                    <p:anim calcmode="lin" valueType="num">
                                      <p:cBhvr additive="base">
                                        <p:cTn id="19" dur="500" fill="hold"/>
                                        <p:tgtEl>
                                          <p:spTgt spid="6963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nodeType="clickEffect">
                                  <p:stCondLst>
                                    <p:cond delay="0"/>
                                  </p:stCondLst>
                                  <p:childTnLst>
                                    <p:animEffect transition="out" filter="diamond(in)">
                                      <p:cBhvr>
                                        <p:cTn id="23" dur="2000"/>
                                        <p:tgtEl>
                                          <p:spTgt spid="69636"/>
                                        </p:tgtEl>
                                      </p:cBhvr>
                                    </p:animEffect>
                                    <p:set>
                                      <p:cBhvr>
                                        <p:cTn id="24" dur="1" fill="hold">
                                          <p:stCondLst>
                                            <p:cond delay="1999"/>
                                          </p:stCondLst>
                                        </p:cTn>
                                        <p:tgtEl>
                                          <p:spTgt spid="69636"/>
                                        </p:tgtEl>
                                        <p:attrNameLst>
                                          <p:attrName>style.visibility</p:attrName>
                                        </p:attrNameLst>
                                      </p:cBhvr>
                                      <p:to>
                                        <p:strVal val="hidden"/>
                                      </p:to>
                                    </p:set>
                                  </p:childTnLst>
                                </p:cTn>
                              </p:par>
                              <p:par>
                                <p:cTn id="25" presetID="2" presetClass="entr" presetSubtype="4" fill="hold" nodeType="withEffect">
                                  <p:stCondLst>
                                    <p:cond delay="0"/>
                                  </p:stCondLst>
                                  <p:childTnLst>
                                    <p:set>
                                      <p:cBhvr>
                                        <p:cTn id="26" dur="1" fill="hold">
                                          <p:stCondLst>
                                            <p:cond delay="0"/>
                                          </p:stCondLst>
                                        </p:cTn>
                                        <p:tgtEl>
                                          <p:spTgt spid="69637"/>
                                        </p:tgtEl>
                                        <p:attrNameLst>
                                          <p:attrName>style.visibility</p:attrName>
                                        </p:attrNameLst>
                                      </p:cBhvr>
                                      <p:to>
                                        <p:strVal val="visible"/>
                                      </p:to>
                                    </p:set>
                                    <p:anim calcmode="lin" valueType="num">
                                      <p:cBhvr additive="base">
                                        <p:cTn id="27" dur="500" fill="hold"/>
                                        <p:tgtEl>
                                          <p:spTgt spid="69637"/>
                                        </p:tgtEl>
                                        <p:attrNameLst>
                                          <p:attrName>ppt_x</p:attrName>
                                        </p:attrNameLst>
                                      </p:cBhvr>
                                      <p:tavLst>
                                        <p:tav tm="0">
                                          <p:val>
                                            <p:strVal val="#ppt_x"/>
                                          </p:val>
                                        </p:tav>
                                        <p:tav tm="100000">
                                          <p:val>
                                            <p:strVal val="#ppt_x"/>
                                          </p:val>
                                        </p:tav>
                                      </p:tavLst>
                                    </p:anim>
                                    <p:anim calcmode="lin" valueType="num">
                                      <p:cBhvr additive="base">
                                        <p:cTn id="28" dur="500" fill="hold"/>
                                        <p:tgtEl>
                                          <p:spTgt spid="6963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nodeType="clickEffect">
                                  <p:stCondLst>
                                    <p:cond delay="0"/>
                                  </p:stCondLst>
                                  <p:childTnLst>
                                    <p:animEffect transition="out" filter="blinds(horizontal)">
                                      <p:cBhvr>
                                        <p:cTn id="32" dur="500"/>
                                        <p:tgtEl>
                                          <p:spTgt spid="69637"/>
                                        </p:tgtEl>
                                      </p:cBhvr>
                                    </p:animEffect>
                                    <p:set>
                                      <p:cBhvr>
                                        <p:cTn id="33" dur="1" fill="hold">
                                          <p:stCondLst>
                                            <p:cond delay="499"/>
                                          </p:stCondLst>
                                        </p:cTn>
                                        <p:tgtEl>
                                          <p:spTgt spid="69637"/>
                                        </p:tgtEl>
                                        <p:attrNameLst>
                                          <p:attrName>style.visibility</p:attrName>
                                        </p:attrNameLst>
                                      </p:cBhvr>
                                      <p:to>
                                        <p:strVal val="hidden"/>
                                      </p:to>
                                    </p:set>
                                  </p:childTnLst>
                                </p:cTn>
                              </p:par>
                              <p:par>
                                <p:cTn id="34" presetID="4" presetClass="entr" presetSubtype="16" fill="hold" nodeType="withEffect">
                                  <p:stCondLst>
                                    <p:cond delay="0"/>
                                  </p:stCondLst>
                                  <p:childTnLst>
                                    <p:set>
                                      <p:cBhvr>
                                        <p:cTn id="35" dur="1" fill="hold">
                                          <p:stCondLst>
                                            <p:cond delay="0"/>
                                          </p:stCondLst>
                                        </p:cTn>
                                        <p:tgtEl>
                                          <p:spTgt spid="69638"/>
                                        </p:tgtEl>
                                        <p:attrNameLst>
                                          <p:attrName>style.visibility</p:attrName>
                                        </p:attrNameLst>
                                      </p:cBhvr>
                                      <p:to>
                                        <p:strVal val="visible"/>
                                      </p:to>
                                    </p:set>
                                    <p:animEffect transition="in" filter="box(in)">
                                      <p:cBhvr>
                                        <p:cTn id="36" dur="500"/>
                                        <p:tgtEl>
                                          <p:spTgt spid="6963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2000"/>
                                        <p:tgtEl>
                                          <p:spTgt spid="69638"/>
                                        </p:tgtEl>
                                      </p:cBhvr>
                                    </p:animEffect>
                                    <p:set>
                                      <p:cBhvr>
                                        <p:cTn id="41" dur="1" fill="hold">
                                          <p:stCondLst>
                                            <p:cond delay="1999"/>
                                          </p:stCondLst>
                                        </p:cTn>
                                        <p:tgtEl>
                                          <p:spTgt spid="696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33795" name="Rectangle 2"/>
          <p:cNvSpPr>
            <a:spLocks noGrp="1" noChangeArrowheads="1"/>
          </p:cNvSpPr>
          <p:nvPr>
            <p:ph type="title" idx="4294967295"/>
          </p:nvPr>
        </p:nvSpPr>
        <p:spPr>
          <a:xfrm>
            <a:off x="0" y="315913"/>
            <a:ext cx="9004300" cy="354012"/>
          </a:xfrm>
          <a:noFill/>
        </p:spPr>
        <p:txBody>
          <a:bodyPr/>
          <a:lstStyle/>
          <a:p>
            <a:r>
              <a:rPr lang="es-EC" smtClean="0">
                <a:solidFill>
                  <a:srgbClr val="000099"/>
                </a:solidFill>
              </a:rPr>
              <a:t>Procesos propuestos</a:t>
            </a:r>
            <a:endParaRPr lang="es-ES_tradnl" smtClean="0">
              <a:solidFill>
                <a:srgbClr val="000099"/>
              </a:solidFill>
            </a:endParaRPr>
          </a:p>
        </p:txBody>
      </p:sp>
      <p:sp>
        <p:nvSpPr>
          <p:cNvPr id="3379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33797" name="Picture 2"/>
          <p:cNvPicPr>
            <a:picLocks noChangeAspect="1" noChangeArrowheads="1"/>
          </p:cNvPicPr>
          <p:nvPr/>
        </p:nvPicPr>
        <p:blipFill>
          <a:blip r:embed="rId4" cstate="print"/>
          <a:srcRect/>
          <a:stretch>
            <a:fillRect/>
          </a:stretch>
        </p:blipFill>
        <p:spPr bwMode="auto">
          <a:xfrm>
            <a:off x="473075" y="1131888"/>
            <a:ext cx="8058150" cy="52197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69"/>
          <p:cNvPicPr>
            <a:picLocks noChangeAspect="1" noChangeArrowheads="1"/>
          </p:cNvPicPr>
          <p:nvPr/>
        </p:nvPicPr>
        <p:blipFill>
          <a:blip r:embed="rId3" cstate="print"/>
          <a:srcRect/>
          <a:stretch>
            <a:fillRect/>
          </a:stretch>
        </p:blipFill>
        <p:spPr bwMode="auto">
          <a:xfrm>
            <a:off x="442913" y="1155700"/>
            <a:ext cx="9148762" cy="5173663"/>
          </a:xfrm>
          <a:prstGeom prst="rect">
            <a:avLst/>
          </a:prstGeom>
          <a:noFill/>
          <a:ln w="9525">
            <a:noFill/>
            <a:miter lim="800000"/>
            <a:headEnd/>
            <a:tailEnd/>
          </a:ln>
        </p:spPr>
      </p:pic>
      <p:sp>
        <p:nvSpPr>
          <p:cNvPr id="34819" name="Rectangle 2"/>
          <p:cNvSpPr>
            <a:spLocks noGrp="1" noChangeArrowheads="1"/>
          </p:cNvSpPr>
          <p:nvPr>
            <p:ph type="title" idx="4294967295"/>
          </p:nvPr>
        </p:nvSpPr>
        <p:spPr>
          <a:xfrm>
            <a:off x="0" y="315913"/>
            <a:ext cx="9004300" cy="354012"/>
          </a:xfrm>
          <a:noFill/>
        </p:spPr>
        <p:txBody>
          <a:bodyPr/>
          <a:lstStyle/>
          <a:p>
            <a:r>
              <a:rPr lang="es-EC" smtClean="0">
                <a:solidFill>
                  <a:srgbClr val="000099"/>
                </a:solidFill>
              </a:rPr>
              <a:t>Indicadores de gestión</a:t>
            </a:r>
            <a:endParaRPr lang="es-ES_tradnl" smtClean="0">
              <a:solidFill>
                <a:srgbClr val="000099"/>
              </a:solidFill>
            </a:endParaRPr>
          </a:p>
        </p:txBody>
      </p:sp>
      <p:sp>
        <p:nvSpPr>
          <p:cNvPr id="34820"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6" name="Rectangle 2"/>
          <p:cNvSpPr>
            <a:spLocks noChangeArrowheads="1"/>
          </p:cNvSpPr>
          <p:nvPr/>
        </p:nvSpPr>
        <p:spPr bwMode="auto">
          <a:xfrm>
            <a:off x="381000" y="1052513"/>
            <a:ext cx="9093200" cy="4830762"/>
          </a:xfrm>
          <a:prstGeom prst="roundRect">
            <a:avLst>
              <a:gd name="adj" fmla="val 16667"/>
            </a:avLst>
          </a:prstGeom>
          <a:ln>
            <a:headEnd/>
            <a:tailEnd/>
          </a:ln>
        </p:spPr>
        <p:style>
          <a:lnRef idx="1">
            <a:schemeClr val="accent3"/>
          </a:lnRef>
          <a:fillRef idx="1001">
            <a:schemeClr val="lt1"/>
          </a:fillRef>
          <a:effectRef idx="1">
            <a:schemeClr val="accent3"/>
          </a:effectRef>
          <a:fontRef idx="minor">
            <a:schemeClr val="dk1"/>
          </a:fontRef>
        </p:style>
        <p:txBody>
          <a:bodyPr lIns="76200" tIns="38100" rIns="76200" bIns="38100" anchor="b">
            <a:spAutoFit/>
          </a:bodyPr>
          <a:lstStyle/>
          <a:p>
            <a:pPr algn="just">
              <a:spcAft>
                <a:spcPts val="1000"/>
              </a:spcAft>
              <a:defRPr/>
            </a:pPr>
            <a:r>
              <a:rPr lang="es-EC" sz="1600" dirty="0"/>
              <a:t>Aunque una empresa cuente con magníficos planes, una estructura organizacional adecuada y procesos eficientes, la administración  no podrá verificar la situación real de la organización si no existe un mecanismo que registre e informe si los hechos van de acuerdo a los objetivos.</a:t>
            </a:r>
          </a:p>
          <a:p>
            <a:pPr algn="just">
              <a:tabLst>
                <a:tab pos="457200" algn="l"/>
                <a:tab pos="609600" algn="l"/>
                <a:tab pos="685800" algn="l"/>
                <a:tab pos="762000" algn="l"/>
              </a:tabLst>
              <a:defRPr/>
            </a:pPr>
            <a:r>
              <a:rPr lang="es-EC" sz="1600" b="1" dirty="0">
                <a:solidFill>
                  <a:srgbClr val="000099"/>
                </a:solidFill>
                <a:ea typeface="Times New Roman" pitchFamily="18" charset="0"/>
                <a:cs typeface="Times New Roman" pitchFamily="18" charset="0"/>
              </a:rPr>
              <a:t>UTILIZACION DE UNIDADES</a:t>
            </a:r>
            <a:endParaRPr lang="en-US" sz="1600" b="1" i="1" dirty="0">
              <a:solidFill>
                <a:srgbClr val="000099"/>
              </a:solidFill>
              <a:ea typeface="Times New Roman" pitchFamily="18" charset="0"/>
              <a:cs typeface="Times New Roman" pitchFamily="18" charset="0"/>
            </a:endParaRPr>
          </a:p>
          <a:p>
            <a:pPr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Responsable Principal</a:t>
            </a:r>
            <a:endParaRPr lang="en-US" b="1" i="1" dirty="0">
              <a:ea typeface="Times New Roman" pitchFamily="18" charset="0"/>
              <a:cs typeface="Times New Roman" pitchFamily="18" charset="0"/>
            </a:endParaRPr>
          </a:p>
          <a:p>
            <a:pPr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Jefe Administrativo / Jefe de Transporte</a:t>
            </a:r>
            <a:endParaRPr lang="es-ES_tradnl" dirty="0"/>
          </a:p>
          <a:p>
            <a:pPr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 Objetivo</a:t>
            </a:r>
            <a:endParaRPr lang="es-ES_tradnl" dirty="0"/>
          </a:p>
          <a:p>
            <a:pPr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Monitorear la distribución de los tiempos de las unidades.</a:t>
            </a:r>
            <a:endParaRPr lang="es-ES_tradnl" dirty="0"/>
          </a:p>
          <a:p>
            <a:pPr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Frecuencia de Elaboración</a:t>
            </a:r>
            <a:endParaRPr lang="es-ES_tradnl" dirty="0"/>
          </a:p>
          <a:p>
            <a:pPr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El indicador tiene una frecuencia de elaboración mensual</a:t>
            </a:r>
            <a:endParaRPr lang="en-US" b="1" i="1" dirty="0">
              <a:ea typeface="Times New Roman" pitchFamily="18" charset="0"/>
              <a:cs typeface="Times New Roman" pitchFamily="18" charset="0"/>
            </a:endParaRPr>
          </a:p>
          <a:p>
            <a:pPr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Lista de Distribución y propósito</a:t>
            </a:r>
            <a:endParaRPr lang="en-US" b="1" i="1" dirty="0">
              <a:ea typeface="Times New Roman" pitchFamily="18" charset="0"/>
              <a:cs typeface="Times New Roman" pitchFamily="18" charset="0"/>
            </a:endParaRPr>
          </a:p>
          <a:p>
            <a:pPr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Asistente Transporte - Jefe de Transporte - Jefe Administrativo - Gerente General</a:t>
            </a:r>
            <a:endParaRPr lang="es-ES_tradnl" dirty="0"/>
          </a:p>
          <a:p>
            <a:pPr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Interpretación de los resultados</a:t>
            </a:r>
            <a:endParaRPr lang="es-ES_tradnl" dirty="0"/>
          </a:p>
          <a:p>
            <a:pPr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El indicador muestra la distribución del tiempo de las unidades en porcentaje, los tiempos que se reflejan en el indicador son: tiempo de movilización, tiempo de espera innecesaria, tiempo de carga y descarga, tiempo de para en el taller, tiempo sin ruta, cuando la suma de  tiempo de movilización y de carga y descarga resulta mínimo el 50% las unidades están siendo utilizadas de manera correcta</a:t>
            </a:r>
            <a:r>
              <a:rPr lang="es-EC" sz="1600" dirty="0">
                <a:ea typeface="Times New Roman" pitchFamily="18" charset="0"/>
                <a:cs typeface="Times New Roman" pitchFamily="18" charset="0"/>
              </a:rPr>
              <a:t>. </a:t>
            </a:r>
            <a:endParaRPr lang="es-ES_tradnl" sz="1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69"/>
          <p:cNvPicPr>
            <a:picLocks noChangeAspect="1" noChangeArrowheads="1"/>
          </p:cNvPicPr>
          <p:nvPr/>
        </p:nvPicPr>
        <p:blipFill>
          <a:blip r:embed="rId3" cstate="print"/>
          <a:srcRect/>
          <a:stretch>
            <a:fillRect/>
          </a:stretch>
        </p:blipFill>
        <p:spPr bwMode="auto">
          <a:xfrm>
            <a:off x="442913" y="1155700"/>
            <a:ext cx="9148762" cy="5173663"/>
          </a:xfrm>
          <a:prstGeom prst="rect">
            <a:avLst/>
          </a:prstGeom>
          <a:noFill/>
          <a:ln w="9525">
            <a:noFill/>
            <a:miter lim="800000"/>
            <a:headEnd/>
            <a:tailEnd/>
          </a:ln>
        </p:spPr>
      </p:pic>
      <p:sp>
        <p:nvSpPr>
          <p:cNvPr id="35843" name="Rectangle 2"/>
          <p:cNvSpPr>
            <a:spLocks noGrp="1" noChangeArrowheads="1"/>
          </p:cNvSpPr>
          <p:nvPr>
            <p:ph type="title" idx="4294967295"/>
          </p:nvPr>
        </p:nvSpPr>
        <p:spPr>
          <a:xfrm>
            <a:off x="0" y="315913"/>
            <a:ext cx="9004300" cy="354012"/>
          </a:xfrm>
          <a:noFill/>
        </p:spPr>
        <p:txBody>
          <a:bodyPr/>
          <a:lstStyle/>
          <a:p>
            <a:r>
              <a:rPr lang="es-EC" smtClean="0">
                <a:solidFill>
                  <a:srgbClr val="000099"/>
                </a:solidFill>
              </a:rPr>
              <a:t>Indicadores de gestión</a:t>
            </a:r>
            <a:endParaRPr lang="es-ES_tradnl" smtClean="0">
              <a:solidFill>
                <a:srgbClr val="000099"/>
              </a:solidFill>
            </a:endParaRPr>
          </a:p>
        </p:txBody>
      </p:sp>
      <p:sp>
        <p:nvSpPr>
          <p:cNvPr id="35844"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6" name="Rectangle 2"/>
          <p:cNvSpPr>
            <a:spLocks noChangeArrowheads="1"/>
          </p:cNvSpPr>
          <p:nvPr/>
        </p:nvSpPr>
        <p:spPr bwMode="auto">
          <a:xfrm>
            <a:off x="708025" y="876300"/>
            <a:ext cx="8443913" cy="5567363"/>
          </a:xfrm>
          <a:prstGeom prst="roundRect">
            <a:avLst>
              <a:gd name="adj" fmla="val 16667"/>
            </a:avLst>
          </a:prstGeom>
          <a:ln>
            <a:headEnd/>
            <a:tailEnd/>
          </a:ln>
        </p:spPr>
        <p:style>
          <a:lnRef idx="1">
            <a:schemeClr val="accent3"/>
          </a:lnRef>
          <a:fillRef idx="1001">
            <a:schemeClr val="lt1"/>
          </a:fillRef>
          <a:effectRef idx="1">
            <a:schemeClr val="accent3"/>
          </a:effectRef>
          <a:fontRef idx="minor">
            <a:schemeClr val="dk1"/>
          </a:fontRef>
        </p:style>
        <p:txBody>
          <a:bodyPr lIns="76200" tIns="38100" rIns="76200" bIns="38100" anchor="b">
            <a:spAutoFit/>
          </a:bodyPr>
          <a:lstStyle/>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Acciones Correctivas</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Las acciones correctivas que se pueden tomar al momento de detectar que la utilización de las unidades sea menor al 50% será revisar de manera detallada la información de los repostes de transporte para localizar la causa raíz del problema.</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Unidad de Medida</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Porcentaje de tiempo utilizado en cada actividad.</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Origen de los datos</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Reportes de Transporte.</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Cálculo</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Se calcula dividiendo el número de horas de movilización, espera, carga/descarga, sin ruta y taller, cada uno entre el total de horas laboradas lo cual mostrará como se distribuye el tiempo total laborado.</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Valores Objetivos:</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Movilización 30%</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Carga y descarga 20%</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Frecuencia de cálculo de Objetivos</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Anual</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Responsable de establecer Objetivos</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Jefe Transporte</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Período Base</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No aplica</a:t>
            </a:r>
            <a:endParaRPr lang="es-ES_tradnl" dirty="0"/>
          </a:p>
          <a:p>
            <a:pPr indent="228600" algn="just">
              <a:lnSpc>
                <a:spcPct val="100000"/>
              </a:lnSpc>
              <a:spcBef>
                <a:spcPct val="0"/>
              </a:spcBef>
              <a:buClrTx/>
              <a:tabLst>
                <a:tab pos="457200" algn="l"/>
                <a:tab pos="609600" algn="l"/>
                <a:tab pos="685800" algn="l"/>
                <a:tab pos="762000" algn="l"/>
              </a:tabLst>
              <a:defRPr/>
            </a:pPr>
            <a:r>
              <a:rPr lang="es-EC" b="1" i="1" dirty="0">
                <a:ea typeface="Times New Roman" pitchFamily="18" charset="0"/>
                <a:cs typeface="Times New Roman" pitchFamily="18" charset="0"/>
              </a:rPr>
              <a:t>Frecuencia de cálculo de Período Base</a:t>
            </a:r>
            <a:endParaRPr lang="es-ES_tradnl" dirty="0"/>
          </a:p>
          <a:p>
            <a:pPr indent="228600" algn="just">
              <a:lnSpc>
                <a:spcPct val="100000"/>
              </a:lnSpc>
              <a:spcBef>
                <a:spcPct val="0"/>
              </a:spcBef>
              <a:buClrTx/>
              <a:tabLst>
                <a:tab pos="457200" algn="l"/>
                <a:tab pos="609600" algn="l"/>
                <a:tab pos="685800" algn="l"/>
                <a:tab pos="762000" algn="l"/>
              </a:tabLst>
              <a:defRPr/>
            </a:pPr>
            <a:r>
              <a:rPr lang="es-EC" dirty="0">
                <a:ea typeface="Times New Roman" pitchFamily="18" charset="0"/>
                <a:cs typeface="Times New Roman" pitchFamily="18" charset="0"/>
              </a:rPr>
              <a:t>No aplica</a:t>
            </a:r>
            <a:endParaRPr lang="es-ES_tradn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9"/>
          <p:cNvPicPr>
            <a:picLocks noChangeAspect="1" noChangeArrowheads="1"/>
          </p:cNvPicPr>
          <p:nvPr/>
        </p:nvPicPr>
        <p:blipFill>
          <a:blip r:embed="rId3" cstate="print"/>
          <a:srcRect/>
          <a:stretch>
            <a:fillRect/>
          </a:stretch>
        </p:blipFill>
        <p:spPr bwMode="auto">
          <a:xfrm>
            <a:off x="442913" y="1049338"/>
            <a:ext cx="9148762" cy="5173662"/>
          </a:xfrm>
          <a:prstGeom prst="rect">
            <a:avLst/>
          </a:prstGeom>
          <a:noFill/>
          <a:ln w="9525">
            <a:noFill/>
            <a:miter lim="800000"/>
            <a:headEnd/>
            <a:tailEnd/>
          </a:ln>
        </p:spPr>
      </p:pic>
      <p:sp>
        <p:nvSpPr>
          <p:cNvPr id="36867" name="Rectangle 2"/>
          <p:cNvSpPr>
            <a:spLocks noGrp="1" noChangeArrowheads="1"/>
          </p:cNvSpPr>
          <p:nvPr>
            <p:ph type="title" idx="4294967295"/>
          </p:nvPr>
        </p:nvSpPr>
        <p:spPr>
          <a:xfrm>
            <a:off x="0" y="315913"/>
            <a:ext cx="9004300" cy="354012"/>
          </a:xfrm>
          <a:noFill/>
        </p:spPr>
        <p:txBody>
          <a:bodyPr/>
          <a:lstStyle/>
          <a:p>
            <a:r>
              <a:rPr lang="es-EC" smtClean="0">
                <a:solidFill>
                  <a:srgbClr val="000099"/>
                </a:solidFill>
              </a:rPr>
              <a:t>Políticas Generales</a:t>
            </a:r>
            <a:endParaRPr lang="es-ES_tradnl" smtClean="0">
              <a:solidFill>
                <a:srgbClr val="000099"/>
              </a:solidFill>
            </a:endParaRPr>
          </a:p>
        </p:txBody>
      </p:sp>
      <p:sp>
        <p:nvSpPr>
          <p:cNvPr id="36868"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36869" name="Picture 2"/>
          <p:cNvPicPr>
            <a:picLocks noChangeAspect="1" noChangeArrowheads="1"/>
          </p:cNvPicPr>
          <p:nvPr/>
        </p:nvPicPr>
        <p:blipFill>
          <a:blip r:embed="rId4" cstate="print"/>
          <a:srcRect/>
          <a:stretch>
            <a:fillRect/>
          </a:stretch>
        </p:blipFill>
        <p:spPr bwMode="auto">
          <a:xfrm>
            <a:off x="1660525" y="998538"/>
            <a:ext cx="6581775" cy="4867275"/>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37891"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37892"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37893" name="Rectangle 2"/>
          <p:cNvSpPr txBox="1">
            <a:spLocks noChangeArrowheads="1"/>
          </p:cNvSpPr>
          <p:nvPr/>
        </p:nvSpPr>
        <p:spPr bwMode="auto">
          <a:xfrm>
            <a:off x="520700" y="10334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Resultados Obtenidos</a:t>
            </a:r>
            <a:endParaRPr lang="es-ES" sz="2400" b="1">
              <a:solidFill>
                <a:schemeClr val="bg1"/>
              </a:solidFill>
            </a:endParaRPr>
          </a:p>
        </p:txBody>
      </p:sp>
      <p:sp>
        <p:nvSpPr>
          <p:cNvPr id="27654" name="Rectangle 2"/>
          <p:cNvSpPr>
            <a:spLocks noChangeArrowheads="1"/>
          </p:cNvSpPr>
          <p:nvPr/>
        </p:nvSpPr>
        <p:spPr bwMode="auto">
          <a:xfrm>
            <a:off x="425450" y="1787525"/>
            <a:ext cx="9001125" cy="3762375"/>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defRPr/>
            </a:pPr>
            <a:r>
              <a:rPr lang="es-ES_tradnl" sz="1600" i="1" dirty="0"/>
              <a:t>Eliminación de actividades innecesarias</a:t>
            </a:r>
            <a:endParaRPr lang="es-ES_tradnl" sz="1600" dirty="0"/>
          </a:p>
          <a:p>
            <a:pPr>
              <a:defRPr/>
            </a:pPr>
            <a:r>
              <a:rPr lang="es-ES_tradnl" sz="1600" i="1" dirty="0"/>
              <a:t>Planificación de viajes diarios</a:t>
            </a:r>
            <a:endParaRPr lang="es-EC" sz="1600" dirty="0"/>
          </a:p>
          <a:p>
            <a:pPr>
              <a:defRPr/>
            </a:pPr>
            <a:r>
              <a:rPr lang="es-ES_tradnl" sz="1600" i="1" dirty="0"/>
              <a:t>Control de tiempos de unidades, p</a:t>
            </a:r>
            <a:r>
              <a:rPr lang="es-ES_tradnl" sz="1600" dirty="0"/>
              <a:t>ermite mantener un registro completo del movimiento de las unidades, donde se podrá detectar cualquier anomalía en los recorridos realizados diariamente</a:t>
            </a:r>
            <a:endParaRPr lang="es-EC" sz="1600" dirty="0"/>
          </a:p>
          <a:p>
            <a:pPr>
              <a:defRPr/>
            </a:pPr>
            <a:r>
              <a:rPr lang="es-ES_tradnl" sz="1600" i="1" dirty="0"/>
              <a:t>Implantación de revisión de tiempos de transporte por medio del reporte de tiempos estándar,</a:t>
            </a:r>
            <a:r>
              <a:rPr lang="es-ES_tradnl" sz="1600" dirty="0"/>
              <a:t> facilita el control de los tiempos de recorrido registrados en el reporte de transporte.</a:t>
            </a:r>
          </a:p>
          <a:p>
            <a:pPr>
              <a:defRPr/>
            </a:pPr>
            <a:r>
              <a:rPr lang="es-ES_tradnl" sz="1600" i="1" dirty="0"/>
              <a:t>Elaboración diaria de Indicadores de control</a:t>
            </a:r>
            <a:endParaRPr lang="es-EC" sz="1600" dirty="0"/>
          </a:p>
          <a:p>
            <a:pPr>
              <a:defRPr/>
            </a:pPr>
            <a:r>
              <a:rPr lang="es-ES_tradnl" sz="1600" i="1" dirty="0"/>
              <a:t>Cambio de método de trabajo</a:t>
            </a:r>
            <a:endParaRPr lang="es-ES_tradnl"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38915"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38916"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38917" name="Rectangle 2"/>
          <p:cNvSpPr txBox="1">
            <a:spLocks noChangeArrowheads="1"/>
          </p:cNvSpPr>
          <p:nvPr/>
        </p:nvSpPr>
        <p:spPr bwMode="auto">
          <a:xfrm>
            <a:off x="520700" y="10334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Resultados Obtenidos</a:t>
            </a:r>
            <a:endParaRPr lang="es-ES" sz="2400" b="1">
              <a:solidFill>
                <a:schemeClr val="bg1"/>
              </a:solidFill>
            </a:endParaRPr>
          </a:p>
        </p:txBody>
      </p:sp>
      <p:sp>
        <p:nvSpPr>
          <p:cNvPr id="27654" name="Rectangle 2"/>
          <p:cNvSpPr>
            <a:spLocks noChangeArrowheads="1"/>
          </p:cNvSpPr>
          <p:nvPr/>
        </p:nvSpPr>
        <p:spPr bwMode="auto">
          <a:xfrm>
            <a:off x="425450" y="1890713"/>
            <a:ext cx="9001125" cy="229235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defRPr/>
            </a:pPr>
            <a:r>
              <a:rPr lang="es-EC" sz="1600" dirty="0"/>
              <a:t>Aumento de la facturación, que del mes de enero a julio del 2008 fue $17,078 a $24,368 que se registra desde agosto a diciembre del año 2008.</a:t>
            </a:r>
            <a:endParaRPr lang="es-ES_tradnl" sz="1600" dirty="0"/>
          </a:p>
          <a:p>
            <a:pPr>
              <a:defRPr/>
            </a:pPr>
            <a:r>
              <a:rPr lang="es-EC" sz="1600" dirty="0"/>
              <a:t>Los costos operativos se reducen por medio de la eliminación de recursos no necesarios para los procesos de $7,180 registrados de enero a julio en promedio a $ 6,600 de agosto a diciembre.</a:t>
            </a:r>
          </a:p>
          <a:p>
            <a:pPr>
              <a:defRPr/>
            </a:pPr>
            <a:r>
              <a:rPr lang="es-EC" sz="1600" dirty="0"/>
              <a:t>Los costos operativos promedio de enero a julio son de $12,300 y de agosto a diciembre se reducen a $10,615 lo que indica que los procesos se vuelven más eficientes.</a:t>
            </a:r>
            <a:endParaRPr lang="es-ES" sz="2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39939" name="Rectangle 2"/>
          <p:cNvSpPr>
            <a:spLocks noGrp="1" noChangeArrowheads="1"/>
          </p:cNvSpPr>
          <p:nvPr>
            <p:ph type="title" idx="4294967295"/>
          </p:nvPr>
        </p:nvSpPr>
        <p:spPr>
          <a:xfrm>
            <a:off x="0" y="239713"/>
            <a:ext cx="7688263" cy="630237"/>
          </a:xfrm>
          <a:noFill/>
        </p:spPr>
        <p:txBody>
          <a:bodyPr/>
          <a:lstStyle/>
          <a:p>
            <a:r>
              <a:rPr lang="es-MX" smtClean="0">
                <a:solidFill>
                  <a:srgbClr val="000099"/>
                </a:solidFill>
              </a:rPr>
              <a:t>Análisis Costo - Beneficio</a:t>
            </a:r>
            <a:r>
              <a:rPr lang="es-ES" smtClean="0">
                <a:solidFill>
                  <a:srgbClr val="000099"/>
                </a:solidFill>
              </a:rPr>
              <a:t/>
            </a:r>
            <a:br>
              <a:rPr lang="es-ES" smtClean="0">
                <a:solidFill>
                  <a:srgbClr val="000099"/>
                </a:solidFill>
              </a:rPr>
            </a:br>
            <a:endParaRPr lang="es-EC" smtClean="0">
              <a:solidFill>
                <a:srgbClr val="000099"/>
              </a:solidFill>
            </a:endParaRPr>
          </a:p>
        </p:txBody>
      </p:sp>
      <p:sp>
        <p:nvSpPr>
          <p:cNvPr id="39940" name="4 Rectángulo redondeado"/>
          <p:cNvSpPr>
            <a:spLocks noChangeArrowheads="1"/>
          </p:cNvSpPr>
          <p:nvPr/>
        </p:nvSpPr>
        <p:spPr bwMode="auto">
          <a:xfrm>
            <a:off x="450850" y="1044575"/>
            <a:ext cx="8990013" cy="458788"/>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lgn="ctr"/>
            <a:r>
              <a:rPr lang="es-EC" sz="1800" b="1">
                <a:solidFill>
                  <a:schemeClr val="bg1"/>
                </a:solidFill>
              </a:rPr>
              <a:t>COSTOS DE IMPLEMENTACION</a:t>
            </a:r>
          </a:p>
        </p:txBody>
      </p:sp>
      <p:sp>
        <p:nvSpPr>
          <p:cNvPr id="27654" name="Rectangle 2"/>
          <p:cNvSpPr>
            <a:spLocks noChangeArrowheads="1"/>
          </p:cNvSpPr>
          <p:nvPr/>
        </p:nvSpPr>
        <p:spPr bwMode="auto">
          <a:xfrm>
            <a:off x="425450" y="1890713"/>
            <a:ext cx="9001125" cy="4008437"/>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defRPr/>
            </a:pPr>
            <a:r>
              <a:rPr lang="es-ES_tradnl" sz="1600" dirty="0"/>
              <a:t>El costo del proyecto se resume en el pago de los honorarios percibidos por el consultor $1000 al mes incluyendo todos los beneficios de ley.</a:t>
            </a:r>
          </a:p>
          <a:p>
            <a:pPr>
              <a:defRPr/>
            </a:pPr>
            <a:r>
              <a:rPr lang="es-ES_tradnl" sz="1600" dirty="0"/>
              <a:t>El proyecto tuvo una duración de seis meses</a:t>
            </a:r>
          </a:p>
          <a:p>
            <a:pPr>
              <a:defRPr/>
            </a:pPr>
            <a:r>
              <a:rPr lang="es-ES_tradnl" sz="1600" dirty="0"/>
              <a:t>Dos meses en el diagnóstico</a:t>
            </a:r>
          </a:p>
          <a:p>
            <a:pPr>
              <a:defRPr/>
            </a:pPr>
            <a:r>
              <a:rPr lang="es-ES_tradnl" sz="1600" dirty="0"/>
              <a:t>Un mes en identificación de mejoras</a:t>
            </a:r>
          </a:p>
          <a:p>
            <a:pPr>
              <a:defRPr/>
            </a:pPr>
            <a:r>
              <a:rPr lang="es-ES_tradnl" sz="1600" dirty="0"/>
              <a:t>Un mes planteamiento de indicadores</a:t>
            </a:r>
          </a:p>
          <a:p>
            <a:pPr>
              <a:defRPr/>
            </a:pPr>
            <a:r>
              <a:rPr lang="es-ES_tradnl" sz="1600" dirty="0"/>
              <a:t>Dos meses para dar seguimiento y controlar las mejoras implementadas. </a:t>
            </a:r>
          </a:p>
          <a:p>
            <a:pPr algn="ctr">
              <a:defRPr/>
            </a:pPr>
            <a:r>
              <a:rPr lang="es-ES_tradnl" sz="1600" dirty="0"/>
              <a:t>Por lo tanto el costo total del proyecto fue de </a:t>
            </a:r>
            <a:r>
              <a:rPr lang="es-ES_tradnl" sz="1600" b="1" dirty="0">
                <a:solidFill>
                  <a:srgbClr val="FF0000"/>
                </a:solidFill>
              </a:rPr>
              <a:t>$6000.</a:t>
            </a:r>
            <a:endParaRPr lang="es-EC" sz="1600" b="1" dirty="0">
              <a:solidFill>
                <a:srgbClr val="FF0000"/>
              </a:solidFill>
            </a:endParaRPr>
          </a:p>
          <a:p>
            <a:pPr>
              <a:defRPr/>
            </a:pPr>
            <a:endParaRPr lang="es-EC"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69"/>
          <p:cNvPicPr>
            <a:picLocks noChangeAspect="1" noChangeArrowheads="1"/>
          </p:cNvPicPr>
          <p:nvPr/>
        </p:nvPicPr>
        <p:blipFill>
          <a:blip r:embed="rId3" cstate="print"/>
          <a:srcRect/>
          <a:stretch>
            <a:fillRect/>
          </a:stretch>
        </p:blipFill>
        <p:spPr bwMode="auto">
          <a:xfrm>
            <a:off x="371475" y="1911350"/>
            <a:ext cx="9148763" cy="4430713"/>
          </a:xfrm>
          <a:prstGeom prst="rect">
            <a:avLst/>
          </a:prstGeom>
          <a:noFill/>
          <a:ln w="9525">
            <a:noFill/>
            <a:miter lim="800000"/>
            <a:headEnd/>
            <a:tailEnd/>
          </a:ln>
        </p:spPr>
      </p:pic>
      <p:sp>
        <p:nvSpPr>
          <p:cNvPr id="40963" name="Rectangle 2"/>
          <p:cNvSpPr>
            <a:spLocks noGrp="1" noChangeArrowheads="1"/>
          </p:cNvSpPr>
          <p:nvPr>
            <p:ph type="title" idx="4294967295"/>
          </p:nvPr>
        </p:nvSpPr>
        <p:spPr>
          <a:xfrm>
            <a:off x="0" y="239713"/>
            <a:ext cx="7688263" cy="630237"/>
          </a:xfrm>
          <a:noFill/>
        </p:spPr>
        <p:txBody>
          <a:bodyPr/>
          <a:lstStyle/>
          <a:p>
            <a:r>
              <a:rPr lang="es-MX" smtClean="0">
                <a:solidFill>
                  <a:srgbClr val="000099"/>
                </a:solidFill>
              </a:rPr>
              <a:t>Análisis Costo - Beneficio</a:t>
            </a:r>
            <a:r>
              <a:rPr lang="es-ES" smtClean="0">
                <a:solidFill>
                  <a:srgbClr val="000099"/>
                </a:solidFill>
              </a:rPr>
              <a:t/>
            </a:r>
            <a:br>
              <a:rPr lang="es-ES" smtClean="0">
                <a:solidFill>
                  <a:srgbClr val="000099"/>
                </a:solidFill>
              </a:rPr>
            </a:br>
            <a:endParaRPr lang="es-EC" smtClean="0"/>
          </a:p>
        </p:txBody>
      </p:sp>
      <p:sp>
        <p:nvSpPr>
          <p:cNvPr id="40964"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40965" name="Rectangle 2"/>
          <p:cNvSpPr txBox="1">
            <a:spLocks noChangeArrowheads="1"/>
          </p:cNvSpPr>
          <p:nvPr/>
        </p:nvSpPr>
        <p:spPr bwMode="auto">
          <a:xfrm>
            <a:off x="520700" y="10334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Calculo de Beneficios</a:t>
            </a:r>
            <a:endParaRPr lang="es-ES" sz="2400" b="1">
              <a:solidFill>
                <a:schemeClr val="bg1"/>
              </a:solidFill>
            </a:endParaRPr>
          </a:p>
        </p:txBody>
      </p:sp>
      <p:pic>
        <p:nvPicPr>
          <p:cNvPr id="40966" name="Picture 2"/>
          <p:cNvPicPr>
            <a:picLocks noChangeAspect="1" noChangeArrowheads="1"/>
          </p:cNvPicPr>
          <p:nvPr/>
        </p:nvPicPr>
        <p:blipFill>
          <a:blip r:embed="rId4" cstate="print"/>
          <a:srcRect/>
          <a:stretch>
            <a:fillRect/>
          </a:stretch>
        </p:blipFill>
        <p:spPr bwMode="auto">
          <a:xfrm>
            <a:off x="928688" y="2327275"/>
            <a:ext cx="4776787" cy="1616075"/>
          </a:xfrm>
          <a:prstGeom prst="rect">
            <a:avLst/>
          </a:prstGeom>
          <a:solidFill>
            <a:schemeClr val="bg1"/>
          </a:solidFill>
          <a:ln w="9525" algn="ctr">
            <a:noFill/>
            <a:miter lim="800000"/>
            <a:headEnd/>
            <a:tailEnd/>
          </a:ln>
        </p:spPr>
      </p:pic>
      <p:graphicFrame>
        <p:nvGraphicFramePr>
          <p:cNvPr id="9" name="8 Diagrama"/>
          <p:cNvGraphicFramePr/>
          <p:nvPr/>
        </p:nvGraphicFramePr>
        <p:xfrm>
          <a:off x="5885645" y="2331076"/>
          <a:ext cx="3477296" cy="16121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10 CuadroTexto"/>
          <p:cNvSpPr txBox="1"/>
          <p:nvPr/>
        </p:nvSpPr>
        <p:spPr>
          <a:xfrm>
            <a:off x="2266950" y="4352925"/>
            <a:ext cx="5486400" cy="4810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C" dirty="0"/>
              <a:t>Por lo tanto si se calcula la diferencia entre los beneficios y costos mensuales obtenemos </a:t>
            </a:r>
            <a:r>
              <a:rPr lang="es-EC" b="1" dirty="0"/>
              <a:t>beneficios mensuales </a:t>
            </a:r>
            <a:r>
              <a:rPr lang="es-EC" dirty="0"/>
              <a:t>de </a:t>
            </a:r>
            <a:r>
              <a:rPr lang="en-US" b="1" dirty="0">
                <a:solidFill>
                  <a:srgbClr val="FF0000"/>
                </a:solidFill>
              </a:rPr>
              <a:t>$7,975 </a:t>
            </a:r>
            <a:endParaRPr lang="es-EC" b="1" dirty="0">
              <a:solidFill>
                <a:srgbClr val="FF0000"/>
              </a:solidFill>
            </a:endParaRPr>
          </a:p>
        </p:txBody>
      </p:sp>
      <p:sp>
        <p:nvSpPr>
          <p:cNvPr id="12" name="11 Flecha abajo"/>
          <p:cNvSpPr>
            <a:spLocks noChangeArrowheads="1"/>
          </p:cNvSpPr>
          <p:nvPr/>
        </p:nvSpPr>
        <p:spPr bwMode="auto">
          <a:xfrm>
            <a:off x="4675188" y="4970463"/>
            <a:ext cx="385762" cy="334962"/>
          </a:xfrm>
          <a:prstGeom prst="downArrow">
            <a:avLst>
              <a:gd name="adj1" fmla="val 50000"/>
              <a:gd name="adj2" fmla="val 50000"/>
            </a:avLst>
          </a:prstGeom>
          <a:solidFill>
            <a:srgbClr val="FF3300"/>
          </a:solidFill>
          <a:ln w="9525" algn="ctr">
            <a:noFill/>
            <a:round/>
            <a:headEnd/>
            <a:tailEnd/>
          </a:ln>
        </p:spPr>
        <p:txBody>
          <a:bodyPr wrap="none" lIns="76200" tIns="38100" rIns="76200" bIns="38100">
            <a:spAutoFit/>
          </a:bodyPr>
          <a:lstStyle/>
          <a:p>
            <a:endParaRPr lang="es-EC"/>
          </a:p>
        </p:txBody>
      </p:sp>
      <p:sp>
        <p:nvSpPr>
          <p:cNvPr id="13" name="12 CuadroTexto"/>
          <p:cNvSpPr txBox="1"/>
          <p:nvPr/>
        </p:nvSpPr>
        <p:spPr>
          <a:xfrm>
            <a:off x="2047875" y="5381625"/>
            <a:ext cx="5895975" cy="2857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s-ES_tradnl" dirty="0"/>
              <a:t>Lo cual proyectado a un año suma la cantidad </a:t>
            </a:r>
            <a:r>
              <a:rPr lang="es-ES_tradnl" dirty="0">
                <a:solidFill>
                  <a:srgbClr val="FF0000"/>
                </a:solidFill>
              </a:rPr>
              <a:t>de </a:t>
            </a:r>
            <a:r>
              <a:rPr lang="es-ES_tradnl" b="1" dirty="0">
                <a:solidFill>
                  <a:srgbClr val="FF0000"/>
                </a:solidFill>
              </a:rPr>
              <a:t>$95,700 </a:t>
            </a:r>
            <a:r>
              <a:rPr lang="es-ES_tradnl" dirty="0"/>
              <a:t>en</a:t>
            </a:r>
            <a:r>
              <a:rPr lang="es-ES_tradnl" b="1" dirty="0"/>
              <a:t> </a:t>
            </a:r>
            <a:r>
              <a:rPr lang="es-ES_tradnl" dirty="0"/>
              <a:t>ahorros</a:t>
            </a:r>
            <a:r>
              <a:rPr lang="es-ES_tradnl" b="1" dirty="0"/>
              <a:t>.</a:t>
            </a:r>
            <a:r>
              <a:rPr lang="es-ES_tradnl" dirty="0"/>
              <a:t> </a:t>
            </a:r>
            <a:endParaRPr lang="es-EC"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linds(horizont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69"/>
          <p:cNvPicPr>
            <a:picLocks noChangeAspect="1" noChangeArrowheads="1"/>
          </p:cNvPicPr>
          <p:nvPr/>
        </p:nvPicPr>
        <p:blipFill>
          <a:blip r:embed="rId3" cstate="print"/>
          <a:srcRect/>
          <a:stretch>
            <a:fillRect/>
          </a:stretch>
        </p:blipFill>
        <p:spPr bwMode="auto">
          <a:xfrm>
            <a:off x="358775" y="1860550"/>
            <a:ext cx="9148763" cy="4430713"/>
          </a:xfrm>
          <a:prstGeom prst="rect">
            <a:avLst/>
          </a:prstGeom>
          <a:noFill/>
          <a:ln w="9525">
            <a:noFill/>
            <a:miter lim="800000"/>
            <a:headEnd/>
            <a:tailEnd/>
          </a:ln>
        </p:spPr>
      </p:pic>
      <p:sp>
        <p:nvSpPr>
          <p:cNvPr id="41987" name="4 Rectángulo redondeado"/>
          <p:cNvSpPr>
            <a:spLocks noChangeArrowheads="1"/>
          </p:cNvSpPr>
          <p:nvPr/>
        </p:nvSpPr>
        <p:spPr bwMode="auto">
          <a:xfrm>
            <a:off x="450850" y="1044575"/>
            <a:ext cx="8990013" cy="576263"/>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lgn="ctr"/>
            <a:r>
              <a:rPr lang="es-EC" sz="2400" b="1">
                <a:solidFill>
                  <a:schemeClr val="bg1"/>
                </a:solidFill>
              </a:rPr>
              <a:t>CONCLUSIONES</a:t>
            </a:r>
          </a:p>
        </p:txBody>
      </p:sp>
      <p:sp>
        <p:nvSpPr>
          <p:cNvPr id="27654" name="Rectangle 2"/>
          <p:cNvSpPr>
            <a:spLocks noChangeArrowheads="1"/>
          </p:cNvSpPr>
          <p:nvPr/>
        </p:nvSpPr>
        <p:spPr bwMode="auto">
          <a:xfrm>
            <a:off x="425450" y="1890713"/>
            <a:ext cx="9001125" cy="4008437"/>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defRPr/>
            </a:pPr>
            <a:r>
              <a:rPr lang="es-ES_tradnl" sz="1600" dirty="0"/>
              <a:t>Se redujeron los costos operativos por medio del mejoramiento en los procesos, organización, control de los mismos y aplicación de indicadores de control.</a:t>
            </a:r>
          </a:p>
          <a:p>
            <a:pPr>
              <a:buFont typeface="Arial" pitchFamily="34" charset="0"/>
              <a:buChar char="•"/>
              <a:defRPr/>
            </a:pPr>
            <a:r>
              <a:rPr lang="es-ES_tradnl" sz="1600" dirty="0"/>
              <a:t>Por medio de la aplicación de herramientas sencillas de análisis , se identificaron de manera rápida las deficiencias existentes en los procesos</a:t>
            </a:r>
          </a:p>
          <a:p>
            <a:pPr>
              <a:buFont typeface="Arial" pitchFamily="34" charset="0"/>
              <a:buChar char="•"/>
              <a:defRPr/>
            </a:pPr>
            <a:r>
              <a:rPr lang="es-ES_tradnl" sz="1600" dirty="0"/>
              <a:t>Se implementaron las mejoras propuestas lo cual permitió que los procesos se modifiquen y organicen, logrando mejoras significativas en la facturación y disminución de los costos operativos, a corto plazo.</a:t>
            </a:r>
          </a:p>
          <a:p>
            <a:pPr>
              <a:buFont typeface="Arial" pitchFamily="34" charset="0"/>
              <a:buChar char="•"/>
              <a:defRPr/>
            </a:pPr>
            <a:r>
              <a:rPr lang="es-ES_tradnl" sz="1600" dirty="0"/>
              <a:t>Se diseñó un conjunto de indicadores  que controlan cada uno de los procesos analizados lo que permite monitorear el cumplimiento de los objetivos propuestos  esto asegura la rápida identificación de problemas y la ejecución de acciones correctivas.</a:t>
            </a:r>
            <a:endParaRPr lang="es-EC" sz="1600" dirty="0"/>
          </a:p>
          <a:p>
            <a:pPr>
              <a:buFont typeface="Arial" pitchFamily="34" charset="0"/>
              <a:buChar char="•"/>
              <a:defRPr/>
            </a:pPr>
            <a:r>
              <a:rPr lang="es-ES_tradnl" sz="1600" dirty="0"/>
              <a:t>Se desarrolló un manual de procedimientos que contiene las mejoras propuestas además contiene una descripción completa de los indicadores de control. </a:t>
            </a:r>
            <a:endParaRPr lang="es-EC"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9"/>
          <p:cNvPicPr>
            <a:picLocks noChangeAspect="1" noChangeArrowheads="1"/>
          </p:cNvPicPr>
          <p:nvPr/>
        </p:nvPicPr>
        <p:blipFill>
          <a:blip r:embed="rId3" cstate="print"/>
          <a:srcRect/>
          <a:stretch>
            <a:fillRect/>
          </a:stretch>
        </p:blipFill>
        <p:spPr bwMode="auto">
          <a:xfrm>
            <a:off x="396875" y="1746250"/>
            <a:ext cx="9148763" cy="4430713"/>
          </a:xfrm>
          <a:prstGeom prst="rect">
            <a:avLst/>
          </a:prstGeom>
          <a:noFill/>
          <a:ln w="9525">
            <a:noFill/>
            <a:miter lim="800000"/>
            <a:headEnd/>
            <a:tailEnd/>
          </a:ln>
        </p:spPr>
      </p:pic>
      <p:sp>
        <p:nvSpPr>
          <p:cNvPr id="6147"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6148"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6149" name="Rectangle 2"/>
          <p:cNvSpPr txBox="1">
            <a:spLocks noChangeArrowheads="1"/>
          </p:cNvSpPr>
          <p:nvPr/>
        </p:nvSpPr>
        <p:spPr bwMode="auto">
          <a:xfrm>
            <a:off x="520700" y="1038225"/>
            <a:ext cx="8909050" cy="404813"/>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ES" sz="2400" b="1">
                <a:solidFill>
                  <a:schemeClr val="bg1"/>
                </a:solidFill>
              </a:rPr>
              <a:t>Metodologia de la Tesis</a:t>
            </a:r>
          </a:p>
        </p:txBody>
      </p:sp>
      <p:pic>
        <p:nvPicPr>
          <p:cNvPr id="6150" name="Picture 10"/>
          <p:cNvPicPr>
            <a:picLocks noChangeAspect="1" noChangeArrowheads="1"/>
          </p:cNvPicPr>
          <p:nvPr/>
        </p:nvPicPr>
        <p:blipFill>
          <a:blip r:embed="rId4" cstate="print"/>
          <a:srcRect/>
          <a:stretch>
            <a:fillRect/>
          </a:stretch>
        </p:blipFill>
        <p:spPr bwMode="auto">
          <a:xfrm>
            <a:off x="3492500" y="1776413"/>
            <a:ext cx="3079750" cy="418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69"/>
          <p:cNvPicPr>
            <a:picLocks noChangeAspect="1" noChangeArrowheads="1"/>
          </p:cNvPicPr>
          <p:nvPr/>
        </p:nvPicPr>
        <p:blipFill>
          <a:blip r:embed="rId3" cstate="print"/>
          <a:srcRect/>
          <a:stretch>
            <a:fillRect/>
          </a:stretch>
        </p:blipFill>
        <p:spPr bwMode="auto">
          <a:xfrm>
            <a:off x="371475" y="1911350"/>
            <a:ext cx="9148763" cy="4430713"/>
          </a:xfrm>
          <a:prstGeom prst="rect">
            <a:avLst/>
          </a:prstGeom>
          <a:noFill/>
          <a:ln w="9525">
            <a:noFill/>
            <a:miter lim="800000"/>
            <a:headEnd/>
            <a:tailEnd/>
          </a:ln>
        </p:spPr>
      </p:pic>
      <p:sp>
        <p:nvSpPr>
          <p:cNvPr id="43011" name="Rectangle 2"/>
          <p:cNvSpPr>
            <a:spLocks noGrp="1" noChangeArrowheads="1"/>
          </p:cNvSpPr>
          <p:nvPr>
            <p:ph type="title" idx="4294967295"/>
          </p:nvPr>
        </p:nvSpPr>
        <p:spPr>
          <a:xfrm>
            <a:off x="0" y="239713"/>
            <a:ext cx="7688263" cy="354012"/>
          </a:xfrm>
          <a:noFill/>
        </p:spPr>
        <p:txBody>
          <a:bodyPr/>
          <a:lstStyle/>
          <a:p>
            <a:endParaRPr lang="es-EC" smtClean="0"/>
          </a:p>
        </p:txBody>
      </p:sp>
      <p:sp>
        <p:nvSpPr>
          <p:cNvPr id="43012"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43013" name="Rectangle 2"/>
          <p:cNvSpPr txBox="1">
            <a:spLocks noChangeArrowheads="1"/>
          </p:cNvSpPr>
          <p:nvPr/>
        </p:nvSpPr>
        <p:spPr bwMode="auto">
          <a:xfrm>
            <a:off x="520700" y="1033463"/>
            <a:ext cx="8909050" cy="409575"/>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RECOMENDACIONES</a:t>
            </a:r>
            <a:endParaRPr lang="es-ES" sz="2400" b="1">
              <a:solidFill>
                <a:schemeClr val="bg1"/>
              </a:solidFill>
            </a:endParaRPr>
          </a:p>
        </p:txBody>
      </p:sp>
      <p:sp>
        <p:nvSpPr>
          <p:cNvPr id="14" name="Rectangle 2"/>
          <p:cNvSpPr>
            <a:spLocks noChangeArrowheads="1"/>
          </p:cNvSpPr>
          <p:nvPr/>
        </p:nvSpPr>
        <p:spPr bwMode="auto">
          <a:xfrm>
            <a:off x="481013" y="1992313"/>
            <a:ext cx="9001125" cy="229235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lIns="76200" tIns="38100" rIns="76200" bIns="38100" anchor="b">
            <a:spAutoFit/>
          </a:bodyPr>
          <a:lstStyle/>
          <a:p>
            <a:pPr>
              <a:buFont typeface="Arial" pitchFamily="34" charset="0"/>
              <a:buChar char="•"/>
              <a:defRPr/>
            </a:pPr>
            <a:r>
              <a:rPr lang="es-ES_tradnl" sz="1600" dirty="0"/>
              <a:t>Se recomienda aplicar el estudio en todas las secciones de la empresa.</a:t>
            </a:r>
            <a:endParaRPr lang="es-EC" sz="1600" dirty="0"/>
          </a:p>
          <a:p>
            <a:pPr>
              <a:buFont typeface="Arial" pitchFamily="34" charset="0"/>
              <a:buChar char="•"/>
              <a:defRPr/>
            </a:pPr>
            <a:r>
              <a:rPr lang="es-ES_tradnl" sz="1600" dirty="0"/>
              <a:t>Es necesario que el jefe de transporte controle de cerca el cumplimiento de todas las propuestas, ya que si se descuida el control todo regresará a su estado inicial.</a:t>
            </a:r>
          </a:p>
          <a:p>
            <a:pPr>
              <a:buFont typeface="Arial" pitchFamily="34" charset="0"/>
              <a:buChar char="•"/>
              <a:defRPr/>
            </a:pPr>
            <a:r>
              <a:rPr lang="es-ES_tradnl" sz="1600" dirty="0"/>
              <a:t>Buscar la manera de reducir los tiempos de las unidades en el taller por medio de la correcta aplicación de la propuesta de mantenimiento, presentada en este trabajo</a:t>
            </a:r>
            <a:endParaRPr lang="es-EC" sz="1600" dirty="0"/>
          </a:p>
          <a:p>
            <a:pPr>
              <a:defRPr/>
            </a:pPr>
            <a:endParaRPr lang="es-EC" sz="1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609600" y="2960688"/>
            <a:ext cx="8066088" cy="1311275"/>
          </a:xfrm>
          <a:prstGeom prst="rect">
            <a:avLst/>
          </a:prstGeom>
          <a:solidFill>
            <a:srgbClr val="EAEAEA"/>
          </a:solidFill>
          <a:ln w="38100">
            <a:noFill/>
            <a:miter lim="800000"/>
            <a:headEnd/>
            <a:tailEnd/>
          </a:ln>
          <a:effectLst>
            <a:outerShdw dist="35921" dir="2700000" algn="ctr" rotWithShape="0">
              <a:schemeClr val="bg2">
                <a:alpha val="50000"/>
              </a:schemeClr>
            </a:outerShdw>
          </a:effectLst>
        </p:spPr>
        <p:txBody>
          <a:bodyPr wrap="none" anchor="ctr"/>
          <a:lstStyle/>
          <a:p>
            <a:pPr>
              <a:buFont typeface="Wingdings 3" pitchFamily="18" charset="2"/>
              <a:buNone/>
              <a:defRPr/>
            </a:pPr>
            <a:endParaRPr lang="es-ES"/>
          </a:p>
        </p:txBody>
      </p:sp>
      <p:sp>
        <p:nvSpPr>
          <p:cNvPr id="44035" name="Rectangle 4"/>
          <p:cNvSpPr>
            <a:spLocks noGrp="1" noChangeArrowheads="1"/>
          </p:cNvSpPr>
          <p:nvPr>
            <p:ph type="body" idx="4294967295"/>
          </p:nvPr>
        </p:nvSpPr>
        <p:spPr>
          <a:xfrm>
            <a:off x="676275" y="3148013"/>
            <a:ext cx="7667625" cy="971550"/>
          </a:xfrm>
        </p:spPr>
        <p:txBody>
          <a:bodyPr/>
          <a:lstStyle/>
          <a:p>
            <a:pPr marL="0" indent="0" algn="ctr">
              <a:lnSpc>
                <a:spcPct val="60000"/>
              </a:lnSpc>
              <a:buFont typeface="Wingdings 3" pitchFamily="18" charset="2"/>
              <a:buNone/>
            </a:pPr>
            <a:r>
              <a:rPr lang="es-MX" sz="2800" i="1" smtClean="0"/>
              <a:t>FIN</a:t>
            </a:r>
          </a:p>
          <a:p>
            <a:pPr marL="0" indent="0" algn="ctr">
              <a:lnSpc>
                <a:spcPct val="60000"/>
              </a:lnSpc>
              <a:buFont typeface="Wingdings 3" pitchFamily="18" charset="2"/>
              <a:buNone/>
            </a:pPr>
            <a:r>
              <a:rPr lang="es-MX" sz="2800" i="1" smtClean="0"/>
              <a:t>MUCHAS GRACIAS</a:t>
            </a:r>
            <a:endParaRPr lang="es-ES" sz="2800" i="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9"/>
          <p:cNvPicPr>
            <a:picLocks noChangeAspect="1" noChangeArrowheads="1"/>
          </p:cNvPicPr>
          <p:nvPr/>
        </p:nvPicPr>
        <p:blipFill>
          <a:blip r:embed="rId3" cstate="print"/>
          <a:srcRect/>
          <a:stretch>
            <a:fillRect/>
          </a:stretch>
        </p:blipFill>
        <p:spPr bwMode="auto">
          <a:xfrm>
            <a:off x="396875" y="1746250"/>
            <a:ext cx="9148763" cy="4430713"/>
          </a:xfrm>
          <a:prstGeom prst="rect">
            <a:avLst/>
          </a:prstGeom>
          <a:noFill/>
          <a:ln w="9525">
            <a:noFill/>
            <a:miter lim="800000"/>
            <a:headEnd/>
            <a:tailEnd/>
          </a:ln>
        </p:spPr>
      </p:pic>
      <p:sp>
        <p:nvSpPr>
          <p:cNvPr id="7171" name="Rectangle 2"/>
          <p:cNvSpPr>
            <a:spLocks noGrp="1" noChangeArrowheads="1"/>
          </p:cNvSpPr>
          <p:nvPr>
            <p:ph type="title" idx="4294967295"/>
          </p:nvPr>
        </p:nvSpPr>
        <p:spPr>
          <a:xfrm>
            <a:off x="0" y="239713"/>
            <a:ext cx="7688263" cy="350837"/>
          </a:xfrm>
          <a:noFill/>
        </p:spPr>
        <p:txBody>
          <a:bodyPr/>
          <a:lstStyle/>
          <a:p>
            <a:endParaRPr lang="es-EC" smtClean="0"/>
          </a:p>
        </p:txBody>
      </p:sp>
      <p:sp>
        <p:nvSpPr>
          <p:cNvPr id="7172" name="4 Rectángulo redondeado"/>
          <p:cNvSpPr>
            <a:spLocks noChangeArrowheads="1"/>
          </p:cNvSpPr>
          <p:nvPr/>
        </p:nvSpPr>
        <p:spPr bwMode="auto">
          <a:xfrm>
            <a:off x="450850" y="1044575"/>
            <a:ext cx="8990013" cy="381000"/>
          </a:xfrm>
          <a:prstGeom prst="roundRect">
            <a:avLst>
              <a:gd name="adj" fmla="val 50000"/>
            </a:avLst>
          </a:prstGeom>
          <a:solidFill>
            <a:srgbClr val="000099"/>
          </a:solidFill>
          <a:ln w="9525">
            <a:noFill/>
            <a:round/>
            <a:headEnd/>
            <a:tailEnd/>
          </a:ln>
        </p:spPr>
        <p:txBody>
          <a:bodyPr lIns="76200" tIns="38100" rIns="76200" bIns="38100">
            <a:spAutoFit/>
          </a:bodyPr>
          <a:lstStyle/>
          <a:p>
            <a:pPr marL="285750" indent="-285750"/>
            <a:endParaRPr lang="es-EC"/>
          </a:p>
        </p:txBody>
      </p:sp>
      <p:sp>
        <p:nvSpPr>
          <p:cNvPr id="7173" name="Rectangle 2"/>
          <p:cNvSpPr txBox="1">
            <a:spLocks noChangeArrowheads="1"/>
          </p:cNvSpPr>
          <p:nvPr/>
        </p:nvSpPr>
        <p:spPr bwMode="auto">
          <a:xfrm>
            <a:off x="520700" y="1038225"/>
            <a:ext cx="8909050" cy="404813"/>
          </a:xfrm>
          <a:prstGeom prst="rect">
            <a:avLst/>
          </a:prstGeom>
          <a:noFill/>
          <a:ln w="9525">
            <a:noFill/>
            <a:miter lim="800000"/>
            <a:headEnd/>
            <a:tailEnd/>
          </a:ln>
        </p:spPr>
        <p:txBody>
          <a:bodyPr lIns="76200" tIns="38100" rIns="76200" bIns="38100" anchor="b">
            <a:spAutoFit/>
          </a:bodyPr>
          <a:lstStyle/>
          <a:p>
            <a:pPr algn="ctr">
              <a:spcBef>
                <a:spcPct val="0"/>
              </a:spcBef>
              <a:buClrTx/>
            </a:pPr>
            <a:r>
              <a:rPr lang="es-MX" sz="2400" b="1">
                <a:solidFill>
                  <a:schemeClr val="bg1"/>
                </a:solidFill>
              </a:rPr>
              <a:t>Análisis de la Situación Actual</a:t>
            </a:r>
            <a:endParaRPr lang="es-ES" sz="2400" b="1">
              <a:solidFill>
                <a:schemeClr val="bg1"/>
              </a:solidFill>
            </a:endParaRPr>
          </a:p>
        </p:txBody>
      </p:sp>
      <p:sp>
        <p:nvSpPr>
          <p:cNvPr id="7174"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sp>
        <p:nvSpPr>
          <p:cNvPr id="7175" name="Rectangle 2"/>
          <p:cNvSpPr>
            <a:spLocks noChangeArrowheads="1"/>
          </p:cNvSpPr>
          <p:nvPr/>
        </p:nvSpPr>
        <p:spPr bwMode="auto">
          <a:xfrm>
            <a:off x="565150" y="1824038"/>
            <a:ext cx="8413750" cy="3683000"/>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buFontTx/>
              <a:buChar char="•"/>
            </a:pPr>
            <a:r>
              <a:rPr lang="es-EC" sz="1800">
                <a:ea typeface="Calibri" pitchFamily="34" charset="0"/>
                <a:cs typeface="Calibri" pitchFamily="34" charset="0"/>
              </a:rPr>
              <a:t>Levantamiento de Procesos</a:t>
            </a:r>
          </a:p>
          <a:p>
            <a:pPr algn="just">
              <a:lnSpc>
                <a:spcPct val="200000"/>
              </a:lnSpc>
              <a:spcAft>
                <a:spcPts val="1000"/>
              </a:spcAft>
              <a:buFontTx/>
              <a:buChar char="•"/>
            </a:pPr>
            <a:r>
              <a:rPr lang="es-EC" sz="1800">
                <a:ea typeface="Calibri" pitchFamily="34" charset="0"/>
                <a:cs typeface="Calibri" pitchFamily="34" charset="0"/>
              </a:rPr>
              <a:t>Levantamiento de Actividades por Persona</a:t>
            </a:r>
          </a:p>
          <a:p>
            <a:pPr algn="just">
              <a:lnSpc>
                <a:spcPct val="200000"/>
              </a:lnSpc>
              <a:spcAft>
                <a:spcPts val="1000"/>
              </a:spcAft>
              <a:buFontTx/>
              <a:buChar char="•"/>
            </a:pPr>
            <a:r>
              <a:rPr lang="es-EC" sz="1800">
                <a:ea typeface="Calibri" pitchFamily="34" charset="0"/>
                <a:cs typeface="Calibri" pitchFamily="34" charset="0"/>
              </a:rPr>
              <a:t>Estudio de Grupo</a:t>
            </a:r>
            <a:endParaRPr lang="es-EC" sz="2400">
              <a:ea typeface="Calibri" pitchFamily="34" charset="0"/>
              <a:cs typeface="Calibri" pitchFamily="34" charset="0"/>
            </a:endParaRPr>
          </a:p>
          <a:p>
            <a:pPr algn="just">
              <a:spcAft>
                <a:spcPts val="1000"/>
              </a:spcAft>
            </a:pPr>
            <a:endParaRPr lang="es-ES" sz="2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8195" name="Rectangle 2"/>
          <p:cNvSpPr>
            <a:spLocks noGrp="1" noChangeArrowheads="1"/>
          </p:cNvSpPr>
          <p:nvPr>
            <p:ph type="title" idx="4294967295"/>
          </p:nvPr>
        </p:nvSpPr>
        <p:spPr>
          <a:xfrm>
            <a:off x="0" y="290513"/>
            <a:ext cx="9004300" cy="630237"/>
          </a:xfrm>
          <a:noFill/>
        </p:spPr>
        <p:txBody>
          <a:bodyPr/>
          <a:lstStyle/>
          <a:p>
            <a:r>
              <a:rPr lang="es-EC" smtClean="0">
                <a:solidFill>
                  <a:srgbClr val="000099"/>
                </a:solidFill>
                <a:ea typeface="Calibri" pitchFamily="34" charset="0"/>
                <a:cs typeface="Calibri" pitchFamily="34" charset="0"/>
              </a:rPr>
              <a:t>Levantamiento de Procesos </a:t>
            </a:r>
            <a:r>
              <a:rPr lang="es-ES_tradnl" smtClean="0">
                <a:solidFill>
                  <a:srgbClr val="000099"/>
                </a:solidFill>
              </a:rPr>
              <a:t>TRANSPORTE DE CARGA PESADA </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8196"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8197" name="Picture 3"/>
          <p:cNvPicPr>
            <a:picLocks noChangeAspect="1" noChangeArrowheads="1"/>
          </p:cNvPicPr>
          <p:nvPr/>
        </p:nvPicPr>
        <p:blipFill>
          <a:blip r:embed="rId4" cstate="print"/>
          <a:srcRect/>
          <a:stretch>
            <a:fillRect/>
          </a:stretch>
        </p:blipFill>
        <p:spPr bwMode="auto">
          <a:xfrm>
            <a:off x="652463" y="914400"/>
            <a:ext cx="8455025" cy="531971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9"/>
          <p:cNvPicPr>
            <a:picLocks noChangeAspect="1" noChangeArrowheads="1"/>
          </p:cNvPicPr>
          <p:nvPr/>
        </p:nvPicPr>
        <p:blipFill>
          <a:blip r:embed="rId3" cstate="print"/>
          <a:srcRect/>
          <a:stretch>
            <a:fillRect/>
          </a:stretch>
        </p:blipFill>
        <p:spPr bwMode="auto">
          <a:xfrm>
            <a:off x="396875" y="1003300"/>
            <a:ext cx="9148763" cy="5173663"/>
          </a:xfrm>
          <a:prstGeom prst="rect">
            <a:avLst/>
          </a:prstGeom>
          <a:noFill/>
          <a:ln w="9525">
            <a:noFill/>
            <a:miter lim="800000"/>
            <a:headEnd/>
            <a:tailEnd/>
          </a:ln>
        </p:spPr>
      </p:pic>
      <p:sp>
        <p:nvSpPr>
          <p:cNvPr id="9219" name="Rectangle 2"/>
          <p:cNvSpPr>
            <a:spLocks noGrp="1" noChangeArrowheads="1"/>
          </p:cNvSpPr>
          <p:nvPr>
            <p:ph type="title" idx="4294967295"/>
          </p:nvPr>
        </p:nvSpPr>
        <p:spPr>
          <a:xfrm>
            <a:off x="0" y="315913"/>
            <a:ext cx="9004300" cy="630237"/>
          </a:xfrm>
          <a:noFill/>
        </p:spPr>
        <p:txBody>
          <a:bodyPr/>
          <a:lstStyle/>
          <a:p>
            <a:r>
              <a:rPr lang="es-EC" smtClean="0">
                <a:solidFill>
                  <a:srgbClr val="000099"/>
                </a:solidFill>
                <a:ea typeface="Calibri" pitchFamily="34" charset="0"/>
                <a:cs typeface="Calibri" pitchFamily="34" charset="0"/>
              </a:rPr>
              <a:t>Levantamiento de Procesos </a:t>
            </a:r>
            <a:r>
              <a:rPr lang="es-ES_tradnl" smtClean="0">
                <a:solidFill>
                  <a:srgbClr val="000099"/>
                </a:solidFill>
              </a:rPr>
              <a:t>TRANSPORTE LOCAL</a:t>
            </a:r>
            <a:r>
              <a:rPr lang="es-EC" smtClean="0">
                <a:ea typeface="Calibri" pitchFamily="34" charset="0"/>
                <a:cs typeface="Calibri" pitchFamily="34" charset="0"/>
              </a:rPr>
              <a:t/>
            </a:r>
            <a:br>
              <a:rPr lang="es-EC" smtClean="0">
                <a:ea typeface="Calibri" pitchFamily="34" charset="0"/>
                <a:cs typeface="Calibri" pitchFamily="34" charset="0"/>
              </a:rPr>
            </a:br>
            <a:endParaRPr lang="es-ES" smtClean="0"/>
          </a:p>
        </p:txBody>
      </p:sp>
      <p:sp>
        <p:nvSpPr>
          <p:cNvPr id="9220" name="Rectangle 2"/>
          <p:cNvSpPr>
            <a:spLocks noChangeArrowheads="1"/>
          </p:cNvSpPr>
          <p:nvPr/>
        </p:nvSpPr>
        <p:spPr bwMode="auto">
          <a:xfrm>
            <a:off x="466725" y="3646488"/>
            <a:ext cx="8432800" cy="1838325"/>
          </a:xfrm>
          <a:prstGeom prst="roundRect">
            <a:avLst>
              <a:gd name="adj" fmla="val 16667"/>
            </a:avLst>
          </a:prstGeom>
          <a:noFill/>
          <a:ln w="9525">
            <a:noFill/>
            <a:miter lim="800000"/>
            <a:headEnd/>
            <a:tailEnd/>
          </a:ln>
        </p:spPr>
        <p:txBody>
          <a:bodyPr lIns="76200" tIns="38100" rIns="76200" bIns="38100" anchor="b">
            <a:spAutoFit/>
          </a:bodyPr>
          <a:lstStyle/>
          <a:p>
            <a:pPr algn="just">
              <a:lnSpc>
                <a:spcPct val="200000"/>
              </a:lnSpc>
              <a:spcAft>
                <a:spcPts val="1000"/>
              </a:spcAft>
            </a:pPr>
            <a:endParaRPr lang="es-EC" sz="2400">
              <a:ea typeface="Calibri" pitchFamily="34" charset="0"/>
              <a:cs typeface="Calibri" pitchFamily="34" charset="0"/>
            </a:endParaRPr>
          </a:p>
          <a:p>
            <a:pPr algn="just">
              <a:spcAft>
                <a:spcPts val="1000"/>
              </a:spcAft>
            </a:pPr>
            <a:endParaRPr lang="es-ES" sz="2200"/>
          </a:p>
        </p:txBody>
      </p:sp>
      <p:pic>
        <p:nvPicPr>
          <p:cNvPr id="9221" name="Picture 2"/>
          <p:cNvPicPr>
            <a:picLocks noChangeAspect="1" noChangeArrowheads="1"/>
          </p:cNvPicPr>
          <p:nvPr/>
        </p:nvPicPr>
        <p:blipFill>
          <a:blip r:embed="rId4" cstate="print"/>
          <a:srcRect/>
          <a:stretch>
            <a:fillRect/>
          </a:stretch>
        </p:blipFill>
        <p:spPr bwMode="auto">
          <a:xfrm>
            <a:off x="608013" y="965200"/>
            <a:ext cx="8086725" cy="5424488"/>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236538"/>
            <a:ext cx="7688263" cy="350837"/>
          </a:xfrm>
          <a:noFill/>
        </p:spPr>
        <p:txBody>
          <a:bodyPr/>
          <a:lstStyle/>
          <a:p>
            <a:r>
              <a:rPr lang="es-MX" smtClean="0">
                <a:solidFill>
                  <a:srgbClr val="000099"/>
                </a:solidFill>
              </a:rPr>
              <a:t>Resultados Levantamiento de Procesos</a:t>
            </a:r>
            <a:endParaRPr lang="es-ES" smtClean="0">
              <a:solidFill>
                <a:srgbClr val="000099"/>
              </a:solidFill>
            </a:endParaRPr>
          </a:p>
        </p:txBody>
      </p:sp>
      <p:pic>
        <p:nvPicPr>
          <p:cNvPr id="10243" name="Picture 3"/>
          <p:cNvPicPr>
            <a:picLocks noChangeAspect="1" noChangeArrowheads="1"/>
          </p:cNvPicPr>
          <p:nvPr/>
        </p:nvPicPr>
        <p:blipFill>
          <a:blip r:embed="rId3" cstate="print"/>
          <a:srcRect/>
          <a:stretch>
            <a:fillRect/>
          </a:stretch>
        </p:blipFill>
        <p:spPr bwMode="auto">
          <a:xfrm>
            <a:off x="396875" y="1290638"/>
            <a:ext cx="9148763" cy="4978400"/>
          </a:xfrm>
          <a:prstGeom prst="rect">
            <a:avLst/>
          </a:prstGeom>
          <a:noFill/>
          <a:ln w="9525" algn="ctr">
            <a:noFill/>
            <a:miter lim="800000"/>
            <a:headEnd/>
            <a:tailEnd/>
          </a:ln>
        </p:spPr>
      </p:pic>
      <p:graphicFrame>
        <p:nvGraphicFramePr>
          <p:cNvPr id="9" name="8 Tabla"/>
          <p:cNvGraphicFramePr>
            <a:graphicFrameLocks noGrp="1"/>
          </p:cNvGraphicFramePr>
          <p:nvPr/>
        </p:nvGraphicFramePr>
        <p:xfrm>
          <a:off x="1092200" y="2357438"/>
          <a:ext cx="7607300" cy="2382520"/>
        </p:xfrm>
        <a:graphic>
          <a:graphicData uri="http://schemas.openxmlformats.org/drawingml/2006/table">
            <a:tbl>
              <a:tblPr firstRow="1" bandRow="1">
                <a:tableStyleId>{6E25E649-3F16-4E02-A733-19D2CDBF48F0}</a:tableStyleId>
              </a:tblPr>
              <a:tblGrid>
                <a:gridCol w="3671985"/>
                <a:gridCol w="3935315"/>
              </a:tblGrid>
              <a:tr h="370840">
                <a:tc>
                  <a:txBody>
                    <a:bodyPr/>
                    <a:lstStyle/>
                    <a:p>
                      <a:r>
                        <a:rPr lang="es-ES_tradnl" dirty="0" smtClean="0">
                          <a:solidFill>
                            <a:srgbClr val="000099"/>
                          </a:solidFill>
                        </a:rPr>
                        <a:t>Transporte Carga Pesada</a:t>
                      </a:r>
                      <a:endParaRPr lang="es-ES_tradnl" dirty="0">
                        <a:solidFill>
                          <a:srgbClr val="000099"/>
                        </a:solidFill>
                      </a:endParaRPr>
                    </a:p>
                  </a:txBody>
                  <a:tcPr/>
                </a:tc>
                <a:tc>
                  <a:txBody>
                    <a:bodyPr/>
                    <a:lstStyle/>
                    <a:p>
                      <a:r>
                        <a:rPr lang="es-ES_tradnl" dirty="0" smtClean="0">
                          <a:solidFill>
                            <a:srgbClr val="000099"/>
                          </a:solidFill>
                        </a:rPr>
                        <a:t>Transporte</a:t>
                      </a:r>
                      <a:r>
                        <a:rPr lang="es-ES_tradnl" baseline="0" dirty="0" smtClean="0">
                          <a:solidFill>
                            <a:srgbClr val="000099"/>
                          </a:solidFill>
                        </a:rPr>
                        <a:t> Local</a:t>
                      </a:r>
                      <a:endParaRPr lang="es-ES_tradnl" dirty="0">
                        <a:solidFill>
                          <a:srgbClr val="000099"/>
                        </a:solidFill>
                      </a:endParaRPr>
                    </a:p>
                  </a:txBody>
                  <a:tcPr/>
                </a:tc>
              </a:tr>
              <a:tr h="370840">
                <a:tc>
                  <a:txBody>
                    <a:bodyPr/>
                    <a:lstStyle/>
                    <a:p>
                      <a:pPr>
                        <a:buFont typeface="Arial" pitchFamily="34" charset="0"/>
                        <a:buChar char="•"/>
                      </a:pPr>
                      <a:r>
                        <a:rPr lang="es-ES_tradnl" dirty="0" smtClean="0"/>
                        <a:t>Falta</a:t>
                      </a:r>
                      <a:r>
                        <a:rPr lang="es-ES_tradnl" baseline="0" dirty="0" smtClean="0"/>
                        <a:t> de Control de las unidades</a:t>
                      </a:r>
                    </a:p>
                    <a:p>
                      <a:pPr>
                        <a:buFont typeface="Arial" pitchFamily="34" charset="0"/>
                        <a:buNone/>
                      </a:pPr>
                      <a:endParaRPr lang="es-ES_tradnl" baseline="0" dirty="0" smtClean="0"/>
                    </a:p>
                    <a:p>
                      <a:pPr>
                        <a:buFont typeface="Arial" pitchFamily="34" charset="0"/>
                        <a:buChar char="•"/>
                      </a:pPr>
                      <a:r>
                        <a:rPr lang="es-ES_tradnl" baseline="0" dirty="0" smtClean="0"/>
                        <a:t>Ejecución de Actividades Innecesarias</a:t>
                      </a:r>
                    </a:p>
                    <a:p>
                      <a:pPr>
                        <a:buFont typeface="Arial" pitchFamily="34" charset="0"/>
                        <a:buChar char="•"/>
                      </a:pPr>
                      <a:endParaRPr lang="es-ES_tradnl" baseline="0" dirty="0" smtClean="0"/>
                    </a:p>
                    <a:p>
                      <a:pPr>
                        <a:buFont typeface="Arial" pitchFamily="34" charset="0"/>
                        <a:buChar char="•"/>
                      </a:pPr>
                      <a:r>
                        <a:rPr lang="es-ES_tradnl" baseline="0" dirty="0" smtClean="0"/>
                        <a:t>Falta de Planificación de Viajes</a:t>
                      </a:r>
                    </a:p>
                    <a:p>
                      <a:pPr>
                        <a:buFont typeface="Arial" pitchFamily="34" charset="0"/>
                        <a:buChar char="•"/>
                      </a:pPr>
                      <a:endParaRPr lang="es-ES_tradnl" dirty="0"/>
                    </a:p>
                  </a:txBody>
                  <a:tcPr/>
                </a:tc>
                <a:tc>
                  <a:txBody>
                    <a:bodyPr/>
                    <a:lstStyle/>
                    <a:p>
                      <a:pPr>
                        <a:buFont typeface="Arial" pitchFamily="34" charset="0"/>
                        <a:buChar char="•"/>
                      </a:pPr>
                      <a:r>
                        <a:rPr lang="es-ES_tradnl" dirty="0" smtClean="0"/>
                        <a:t>Tiempos de espera de unidades elevados.</a:t>
                      </a:r>
                      <a:endParaRPr lang="es-ES_tradnl" dirty="0"/>
                    </a:p>
                  </a:txBody>
                  <a:tcPr/>
                </a:tc>
              </a:tr>
            </a:tbl>
          </a:graphicData>
        </a:graphic>
      </p:graphicFrame>
      <p:sp>
        <p:nvSpPr>
          <p:cNvPr id="10" name="Rectangle 2"/>
          <p:cNvSpPr txBox="1">
            <a:spLocks noChangeArrowheads="1"/>
          </p:cNvSpPr>
          <p:nvPr/>
        </p:nvSpPr>
        <p:spPr bwMode="auto">
          <a:xfrm>
            <a:off x="368300" y="1379538"/>
            <a:ext cx="7688263" cy="350837"/>
          </a:xfrm>
          <a:prstGeom prst="rect">
            <a:avLst/>
          </a:prstGeom>
          <a:noFill/>
          <a:ln w="9525">
            <a:noFill/>
            <a:miter lim="800000"/>
            <a:headEnd/>
            <a:tailEnd/>
          </a:ln>
        </p:spPr>
        <p:txBody>
          <a:bodyPr lIns="76200" tIns="38100" rIns="76200" bIns="38100" anchor="b">
            <a:spAutoFit/>
          </a:bodyPr>
          <a:lstStyle/>
          <a:p>
            <a:pPr>
              <a:spcBef>
                <a:spcPct val="0"/>
              </a:spcBef>
              <a:buClrTx/>
              <a:defRPr/>
            </a:pPr>
            <a:r>
              <a:rPr lang="es-MX" sz="2000" b="1" kern="0" dirty="0">
                <a:solidFill>
                  <a:srgbClr val="000099"/>
                </a:solidFill>
                <a:latin typeface="+mj-lt"/>
                <a:ea typeface="+mj-ea"/>
                <a:cs typeface="+mj-cs"/>
              </a:rPr>
              <a:t>Problemas identificados en Levantamiento de Procesos</a:t>
            </a:r>
            <a:endParaRPr lang="es-ES" sz="2000" b="1" kern="0"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36538"/>
            <a:ext cx="7688263" cy="350837"/>
          </a:xfrm>
          <a:noFill/>
        </p:spPr>
        <p:txBody>
          <a:bodyPr/>
          <a:lstStyle/>
          <a:p>
            <a:r>
              <a:rPr lang="es-MX" smtClean="0">
                <a:solidFill>
                  <a:srgbClr val="000099"/>
                </a:solidFill>
              </a:rPr>
              <a:t>Resultados Levantamiento de Procesos</a:t>
            </a:r>
            <a:endParaRPr lang="es-ES" smtClean="0">
              <a:solidFill>
                <a:srgbClr val="000099"/>
              </a:solidFill>
            </a:endParaRPr>
          </a:p>
        </p:txBody>
      </p:sp>
      <p:pic>
        <p:nvPicPr>
          <p:cNvPr id="11267" name="Picture 3"/>
          <p:cNvPicPr>
            <a:picLocks noChangeAspect="1" noChangeArrowheads="1"/>
          </p:cNvPicPr>
          <p:nvPr/>
        </p:nvPicPr>
        <p:blipFill>
          <a:blip r:embed="rId3" cstate="print"/>
          <a:srcRect/>
          <a:stretch>
            <a:fillRect/>
          </a:stretch>
        </p:blipFill>
        <p:spPr bwMode="auto">
          <a:xfrm>
            <a:off x="396875" y="1290638"/>
            <a:ext cx="9148763" cy="4978400"/>
          </a:xfrm>
          <a:prstGeom prst="rect">
            <a:avLst/>
          </a:prstGeom>
          <a:noFill/>
          <a:ln w="9525" algn="ctr">
            <a:noFill/>
            <a:miter lim="800000"/>
            <a:headEnd/>
            <a:tailEnd/>
          </a:ln>
        </p:spPr>
      </p:pic>
      <p:sp>
        <p:nvSpPr>
          <p:cNvPr id="11268" name="4 Rectángulo"/>
          <p:cNvSpPr>
            <a:spLocks noChangeArrowheads="1"/>
          </p:cNvSpPr>
          <p:nvPr/>
        </p:nvSpPr>
        <p:spPr bwMode="auto">
          <a:xfrm>
            <a:off x="482600" y="1330325"/>
            <a:ext cx="6354763" cy="368300"/>
          </a:xfrm>
          <a:prstGeom prst="rect">
            <a:avLst/>
          </a:prstGeom>
          <a:noFill/>
          <a:ln w="9525">
            <a:noFill/>
            <a:miter lim="800000"/>
            <a:headEnd/>
            <a:tailEnd/>
          </a:ln>
        </p:spPr>
        <p:txBody>
          <a:bodyPr wrap="none">
            <a:spAutoFit/>
          </a:bodyPr>
          <a:lstStyle/>
          <a:p>
            <a:r>
              <a:rPr lang="es-ES_tradnl" sz="2000" b="1">
                <a:solidFill>
                  <a:srgbClr val="000099"/>
                </a:solidFill>
              </a:rPr>
              <a:t>Transporte Carga Pesada / Diagrama Causa Efecto</a:t>
            </a:r>
          </a:p>
        </p:txBody>
      </p:sp>
      <p:pic>
        <p:nvPicPr>
          <p:cNvPr id="34818" name="Picture 2"/>
          <p:cNvPicPr>
            <a:picLocks noChangeAspect="1" noChangeArrowheads="1"/>
          </p:cNvPicPr>
          <p:nvPr/>
        </p:nvPicPr>
        <p:blipFill>
          <a:blip r:embed="rId4" cstate="print"/>
          <a:srcRect/>
          <a:stretch>
            <a:fillRect/>
          </a:stretch>
        </p:blipFill>
        <p:spPr bwMode="auto">
          <a:xfrm>
            <a:off x="1328738" y="2082800"/>
            <a:ext cx="7281862" cy="3567113"/>
          </a:xfrm>
          <a:prstGeom prst="rect">
            <a:avLst/>
          </a:prstGeom>
          <a:noFill/>
          <a:ln w="9525" algn="ctr">
            <a:noFill/>
            <a:miter lim="800000"/>
            <a:headEnd/>
            <a:tailEnd/>
          </a:ln>
        </p:spPr>
      </p:pic>
      <p:pic>
        <p:nvPicPr>
          <p:cNvPr id="34819" name="Picture 3"/>
          <p:cNvPicPr>
            <a:picLocks noChangeAspect="1" noChangeArrowheads="1"/>
          </p:cNvPicPr>
          <p:nvPr/>
        </p:nvPicPr>
        <p:blipFill>
          <a:blip r:embed="rId5" cstate="print"/>
          <a:srcRect/>
          <a:stretch>
            <a:fillRect/>
          </a:stretch>
        </p:blipFill>
        <p:spPr bwMode="auto">
          <a:xfrm>
            <a:off x="1574800" y="2173288"/>
            <a:ext cx="5380038" cy="3232150"/>
          </a:xfrm>
          <a:prstGeom prst="rect">
            <a:avLst/>
          </a:prstGeom>
          <a:noFill/>
          <a:ln w="9525" algn="ctr">
            <a:noFill/>
            <a:miter lim="800000"/>
            <a:headEnd/>
            <a:tailEnd/>
          </a:ln>
        </p:spPr>
      </p:pic>
      <p:pic>
        <p:nvPicPr>
          <p:cNvPr id="34820" name="Picture 4"/>
          <p:cNvPicPr>
            <a:picLocks noChangeAspect="1" noChangeArrowheads="1"/>
          </p:cNvPicPr>
          <p:nvPr/>
        </p:nvPicPr>
        <p:blipFill>
          <a:blip r:embed="rId6" cstate="print"/>
          <a:srcRect/>
          <a:stretch>
            <a:fillRect/>
          </a:stretch>
        </p:blipFill>
        <p:spPr bwMode="auto">
          <a:xfrm>
            <a:off x="1701800" y="2019300"/>
            <a:ext cx="6145213" cy="3598863"/>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34818"/>
                                        </p:tgtEl>
                                      </p:cBhvr>
                                    </p:animEffect>
                                    <p:set>
                                      <p:cBhvr>
                                        <p:cTn id="12" dur="1" fill="hold">
                                          <p:stCondLst>
                                            <p:cond delay="499"/>
                                          </p:stCondLst>
                                        </p:cTn>
                                        <p:tgtEl>
                                          <p:spTgt spid="348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4819"/>
                                        </p:tgtEl>
                                        <p:attrNameLst>
                                          <p:attrName>style.visibility</p:attrName>
                                        </p:attrNameLst>
                                      </p:cBhvr>
                                      <p:to>
                                        <p:strVal val="visible"/>
                                      </p:to>
                                    </p:set>
                                    <p:animEffect transition="in" filter="blinds(horizontal)">
                                      <p:cBhvr>
                                        <p:cTn id="17" dur="500"/>
                                        <p:tgtEl>
                                          <p:spTgt spid="3481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nodeType="clickEffect">
                                  <p:stCondLst>
                                    <p:cond delay="0"/>
                                  </p:stCondLst>
                                  <p:childTnLst>
                                    <p:animEffect transition="out" filter="checkerboard(across)">
                                      <p:cBhvr>
                                        <p:cTn id="21" dur="500"/>
                                        <p:tgtEl>
                                          <p:spTgt spid="34819"/>
                                        </p:tgtEl>
                                      </p:cBhvr>
                                    </p:animEffect>
                                    <p:set>
                                      <p:cBhvr>
                                        <p:cTn id="22" dur="1" fill="hold">
                                          <p:stCondLst>
                                            <p:cond delay="499"/>
                                          </p:stCondLst>
                                        </p:cTn>
                                        <p:tgtEl>
                                          <p:spTgt spid="348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4820"/>
                                        </p:tgtEl>
                                        <p:attrNameLst>
                                          <p:attrName>style.visibility</p:attrName>
                                        </p:attrNameLst>
                                      </p:cBhvr>
                                      <p:to>
                                        <p:strVal val="visible"/>
                                      </p:to>
                                    </p:set>
                                    <p:animEffect transition="in" filter="blinds(horizontal)">
                                      <p:cBhvr>
                                        <p:cTn id="2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avier_Template1">
  <a:themeElements>
    <a:clrScheme name="">
      <a:dk1>
        <a:srgbClr val="000000"/>
      </a:dk1>
      <a:lt1>
        <a:srgbClr val="FFFFFF"/>
      </a:lt1>
      <a:dk2>
        <a:srgbClr val="000000"/>
      </a:dk2>
      <a:lt2>
        <a:srgbClr val="919191"/>
      </a:lt2>
      <a:accent1>
        <a:srgbClr val="FFFFFF"/>
      </a:accent1>
      <a:accent2>
        <a:srgbClr val="F5D888"/>
      </a:accent2>
      <a:accent3>
        <a:srgbClr val="FFFFFF"/>
      </a:accent3>
      <a:accent4>
        <a:srgbClr val="000000"/>
      </a:accent4>
      <a:accent5>
        <a:srgbClr val="FFFFFF"/>
      </a:accent5>
      <a:accent6>
        <a:srgbClr val="DEC47B"/>
      </a:accent6>
      <a:hlink>
        <a:srgbClr val="EBB110"/>
      </a:hlink>
      <a:folHlink>
        <a:srgbClr val="FC8845"/>
      </a:folHlink>
    </a:clrScheme>
    <a:fontScheme name="Javier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3300"/>
        </a:solidFill>
        <a:ln w="9525" cap="flat" cmpd="sng" algn="ctr">
          <a:noFill/>
          <a:prstDash val="solid"/>
          <a:round/>
          <a:headEnd type="none" w="med" len="med"/>
          <a:tailEnd type="none" w="med" len="med"/>
        </a:ln>
        <a:effectLst/>
      </a:spPr>
      <a:bodyPr vert="horz" wrap="none" lIns="76200" tIns="38100" rIns="76200" bIns="38100" numCol="1" anchor="t" anchorCtr="0" compatLnSpc="1">
        <a:prstTxWarp prst="textNoShape">
          <a:avLst/>
        </a:prstTxWarp>
        <a:spAutoFit/>
      </a:bodyPr>
      <a:lstStyle>
        <a:defPPr marL="0" marR="0" indent="0" algn="l" defTabSz="914400" rtl="0" eaLnBrk="0" fontAlgn="base" latinLnBrk="0" hangingPunct="0">
          <a:lnSpc>
            <a:spcPct val="90000"/>
          </a:lnSpc>
          <a:spcBef>
            <a:spcPct val="90000"/>
          </a:spcBef>
          <a:spcAft>
            <a:spcPct val="0"/>
          </a:spcAft>
          <a:buClr>
            <a:srgbClr val="BF900D"/>
          </a:buClr>
          <a:buSzTx/>
          <a:buFontTx/>
          <a:buNone/>
          <a:tabLst/>
          <a:defRPr kumimoji="0" lang="es-E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F3300"/>
        </a:solidFill>
        <a:ln w="9525" cap="flat" cmpd="sng" algn="ctr">
          <a:noFill/>
          <a:prstDash val="solid"/>
          <a:round/>
          <a:headEnd type="none" w="med" len="med"/>
          <a:tailEnd type="none" w="med" len="med"/>
        </a:ln>
        <a:effectLst/>
      </a:spPr>
      <a:bodyPr vert="horz" wrap="none" lIns="76200" tIns="38100" rIns="76200" bIns="38100" numCol="1" anchor="t" anchorCtr="0" compatLnSpc="1">
        <a:prstTxWarp prst="textNoShape">
          <a:avLst/>
        </a:prstTxWarp>
        <a:spAutoFit/>
      </a:bodyPr>
      <a:lstStyle>
        <a:defPPr marL="0" marR="0" indent="0" algn="l" defTabSz="914400" rtl="0" eaLnBrk="0" fontAlgn="base" latinLnBrk="0" hangingPunct="0">
          <a:lnSpc>
            <a:spcPct val="90000"/>
          </a:lnSpc>
          <a:spcBef>
            <a:spcPct val="90000"/>
          </a:spcBef>
          <a:spcAft>
            <a:spcPct val="0"/>
          </a:spcAft>
          <a:buClr>
            <a:srgbClr val="BF900D"/>
          </a:buClr>
          <a:buSzTx/>
          <a:buFontTx/>
          <a:buNone/>
          <a:tabLst/>
          <a:defRPr kumimoji="0" lang="es-E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Javier_Template1 1">
        <a:dk1>
          <a:srgbClr val="000000"/>
        </a:dk1>
        <a:lt1>
          <a:srgbClr val="FFFFFF"/>
        </a:lt1>
        <a:dk2>
          <a:srgbClr val="000000"/>
        </a:dk2>
        <a:lt2>
          <a:srgbClr val="919191"/>
        </a:lt2>
        <a:accent1>
          <a:srgbClr val="F2F2F2"/>
        </a:accent1>
        <a:accent2>
          <a:srgbClr val="FFFFFF"/>
        </a:accent2>
        <a:accent3>
          <a:srgbClr val="FFFFFF"/>
        </a:accent3>
        <a:accent4>
          <a:srgbClr val="000000"/>
        </a:accent4>
        <a:accent5>
          <a:srgbClr val="F7F7F7"/>
        </a:accent5>
        <a:accent6>
          <a:srgbClr val="E7E7E7"/>
        </a:accent6>
        <a:hlink>
          <a:srgbClr val="006157"/>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Office\Templates\Javier\Javier_Template1.pot</Template>
  <TotalTime>70243</TotalTime>
  <Pages>6</Pages>
  <Words>2112</Words>
  <Application>Microsoft Office PowerPoint</Application>
  <PresentationFormat>A4 (210 x 297 mm)</PresentationFormat>
  <Paragraphs>230</Paragraphs>
  <Slides>41</Slides>
  <Notes>41</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41</vt:i4>
      </vt:variant>
    </vt:vector>
  </HeadingPairs>
  <TitlesOfParts>
    <vt:vector size="51" baseType="lpstr">
      <vt:lpstr>Arial</vt:lpstr>
      <vt:lpstr>Wingdings 3</vt:lpstr>
      <vt:lpstr>Webdings</vt:lpstr>
      <vt:lpstr>Franklin Gothic Book</vt:lpstr>
      <vt:lpstr>Lucida Sans Unicode</vt:lpstr>
      <vt:lpstr>Calibri</vt:lpstr>
      <vt:lpstr>Times New Roman</vt:lpstr>
      <vt:lpstr>Javier_Template1</vt:lpstr>
      <vt:lpstr>Imagen de mapa de bits</vt:lpstr>
      <vt:lpstr>PBrush</vt:lpstr>
      <vt:lpstr>Diapositiva 1</vt:lpstr>
      <vt:lpstr>Diapositiva 2</vt:lpstr>
      <vt:lpstr>Diapositiva 3</vt:lpstr>
      <vt:lpstr>Diapositiva 4</vt:lpstr>
      <vt:lpstr>Diapositiva 5</vt:lpstr>
      <vt:lpstr>Levantamiento de Procesos TRANSPORTE DE CARGA PESADA  </vt:lpstr>
      <vt:lpstr>Levantamiento de Procesos TRANSPORTE LOCAL </vt:lpstr>
      <vt:lpstr>Resultados Levantamiento de Procesos</vt:lpstr>
      <vt:lpstr>Resultados Levantamiento de Procesos</vt:lpstr>
      <vt:lpstr>Resultados Levantamiento de Procesos</vt:lpstr>
      <vt:lpstr>Levantamiento de Actividades  </vt:lpstr>
      <vt:lpstr>Resultados de Levantamiento de Actividades  </vt:lpstr>
      <vt:lpstr>Estudio de Grupo </vt:lpstr>
      <vt:lpstr>Análisis Complementarios </vt:lpstr>
      <vt:lpstr>Análisis Complementarios </vt:lpstr>
      <vt:lpstr>Análisis Complementarios </vt:lpstr>
      <vt:lpstr>Identificación de Áreas de Oportunidad de Mejora  </vt:lpstr>
      <vt:lpstr>Identificación de Áreas de Oportunidad de Mejora  </vt:lpstr>
      <vt:lpstr>Identificación de Áreas de Oportunidad de Mejora  </vt:lpstr>
      <vt:lpstr>Diapositiva 20</vt:lpstr>
      <vt:lpstr>TRANSPORTE DE CARGA PESADA PROPUESTO  </vt:lpstr>
      <vt:lpstr>TRANSPORTE LOCAL PROPUESTO </vt:lpstr>
      <vt:lpstr>Diapositiva 23</vt:lpstr>
      <vt:lpstr>Indicadores de Control  </vt:lpstr>
      <vt:lpstr>Indicadores de Control  </vt:lpstr>
      <vt:lpstr>Indicadores de Control  </vt:lpstr>
      <vt:lpstr>Indicadores de Control  </vt:lpstr>
      <vt:lpstr>Diapositiva 28</vt:lpstr>
      <vt:lpstr>Estructura organizacional   </vt:lpstr>
      <vt:lpstr>Descripción de cargo    </vt:lpstr>
      <vt:lpstr>Procesos propuestos</vt:lpstr>
      <vt:lpstr>Indicadores de gestión</vt:lpstr>
      <vt:lpstr>Indicadores de gestión</vt:lpstr>
      <vt:lpstr>Políticas Generales</vt:lpstr>
      <vt:lpstr>Diapositiva 35</vt:lpstr>
      <vt:lpstr>Diapositiva 36</vt:lpstr>
      <vt:lpstr>Análisis Costo - Beneficio </vt:lpstr>
      <vt:lpstr>Análisis Costo - Beneficio </vt:lpstr>
      <vt:lpstr>Diapositiva 39</vt:lpstr>
      <vt:lpstr>Diapositiva 40</vt:lpstr>
      <vt:lpstr>Diapositiva 41</vt:lpstr>
    </vt:vector>
  </TitlesOfParts>
  <Company>Fadesa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de Grado: HXOB</dc:title>
  <dc:creator>HXOB</dc:creator>
  <cp:lastModifiedBy>José Rodríguez Rojas</cp:lastModifiedBy>
  <cp:revision>3149</cp:revision>
  <cp:lastPrinted>2001-09-16T22:23:41Z</cp:lastPrinted>
  <dcterms:created xsi:type="dcterms:W3CDTF">2001-02-22T06:48:19Z</dcterms:created>
  <dcterms:modified xsi:type="dcterms:W3CDTF">2010-10-12T19:36:43Z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pietario">
    <vt:lpwstr>J. Alonso Contreras</vt:lpwstr>
  </property>
  <property fmtid="{D5CDD505-2E9C-101B-9397-08002B2CF9AE}" pid="3" name="Proyecto">
    <vt:lpwstr>Programa de Planeación Estratégica y Tablero de Mando Integral</vt:lpwstr>
  </property>
  <property fmtid="{D5CDD505-2E9C-101B-9397-08002B2CF9AE}" pid="4" name="Cliente">
    <vt:lpwstr>Mineros, S.A.</vt:lpwstr>
  </property>
  <property fmtid="{D5CDD505-2E9C-101B-9397-08002B2CF9AE}" pid="5" name="Correo">
    <vt:lpwstr>alonsocontreras@exatec.itesm.mx</vt:lpwstr>
  </property>
</Properties>
</file>