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 name="6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8 Título"/>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6" name="29 Marcador de fecha"/>
          <p:cNvSpPr>
            <a:spLocks noGrp="1"/>
          </p:cNvSpPr>
          <p:nvPr>
            <p:ph type="dt" sz="half" idx="10"/>
          </p:nvPr>
        </p:nvSpPr>
        <p:spPr/>
        <p:txBody>
          <a:bodyPr/>
          <a:lstStyle>
            <a:lvl1pPr>
              <a:defRPr/>
            </a:lvl1pPr>
          </a:lstStyle>
          <a:p>
            <a:pPr>
              <a:defRPr/>
            </a:pPr>
            <a:fld id="{4D6BB28B-6B7E-4A3C-9B89-2D1F8EB764BE}" type="datetimeFigureOut">
              <a:rPr lang="es-ES"/>
              <a:pPr>
                <a:defRPr/>
              </a:pPr>
              <a:t>28/09/2009</a:t>
            </a:fld>
            <a:endParaRPr lang="es-ES"/>
          </a:p>
        </p:txBody>
      </p:sp>
      <p:sp>
        <p:nvSpPr>
          <p:cNvPr id="7" name="18 Marcador de pie de página"/>
          <p:cNvSpPr>
            <a:spLocks noGrp="1"/>
          </p:cNvSpPr>
          <p:nvPr>
            <p:ph type="ftr" sz="quarter" idx="11"/>
          </p:nvPr>
        </p:nvSpPr>
        <p:spPr/>
        <p:txBody>
          <a:bodyPr/>
          <a:lstStyle>
            <a:lvl1pPr>
              <a:defRPr/>
            </a:lvl1pPr>
          </a:lstStyle>
          <a:p>
            <a:pPr>
              <a:defRPr/>
            </a:pPr>
            <a:endParaRPr lang="es-ES"/>
          </a:p>
        </p:txBody>
      </p:sp>
      <p:sp>
        <p:nvSpPr>
          <p:cNvPr id="8" name="26 Marcador de número de diapositiva"/>
          <p:cNvSpPr>
            <a:spLocks noGrp="1"/>
          </p:cNvSpPr>
          <p:nvPr>
            <p:ph type="sldNum" sz="quarter" idx="12"/>
          </p:nvPr>
        </p:nvSpPr>
        <p:spPr/>
        <p:txBody>
          <a:bodyPr/>
          <a:lstStyle>
            <a:lvl1pPr>
              <a:defRPr/>
            </a:lvl1pPr>
          </a:lstStyle>
          <a:p>
            <a:pPr>
              <a:defRPr/>
            </a:pPr>
            <a:fld id="{01D697CD-58B5-48A1-9EAA-5BFE02EE0DE7}"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57FA8CAA-76DA-4D53-8B97-8F9B3569A0F6}" type="datetimeFigureOut">
              <a:rPr lang="es-ES"/>
              <a:pPr>
                <a:defRPr/>
              </a:pPr>
              <a:t>28/09/2009</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27A7D976-3EB9-42BA-BCA8-D54AD40FAE6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313B54CA-B1B9-42FD-831C-16F80A6295F1}" type="datetimeFigureOut">
              <a:rPr lang="es-ES"/>
              <a:pPr>
                <a:defRPr/>
              </a:pPr>
              <a:t>28/09/2009</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A8DD7C4E-81E2-44C3-8383-16426E95A43C}"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9D5BA07-6909-4B60-9EE6-EE48FD3491BB}" type="datetimeFigureOut">
              <a:rPr lang="es-ES"/>
              <a:pPr>
                <a:defRPr/>
              </a:pPr>
              <a:t>28/09/2009</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868D677F-9643-4727-8BEA-02FBB14C1443}"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4" name="6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4E8FD9EA-8706-42B4-A51A-AAAE2B900174}" type="datetimeFigureOut">
              <a:rPr lang="es-ES"/>
              <a:pPr>
                <a:defRPr/>
              </a:pPr>
              <a:t>28/09/2009</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B76489BB-2598-4E6F-8290-341D906B78E4}"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A34C8EB1-60EA-4A80-9D36-8AE7708E94FD}" type="datetimeFigureOut">
              <a:rPr lang="es-ES"/>
              <a:pPr>
                <a:defRPr/>
              </a:pPr>
              <a:t>28/09/2009</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B517A015-8DD1-4A53-8101-3B58EC70AB9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pPr>
              <a:defRPr/>
            </a:pPr>
            <a:fld id="{8F5FBF9B-EF36-4912-B64A-7A02CDD1D306}" type="datetimeFigureOut">
              <a:rPr lang="es-ES"/>
              <a:pPr>
                <a:defRPr/>
              </a:pPr>
              <a:t>28/09/2009</a:t>
            </a:fld>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F420CC89-CFB6-4886-B9F9-6297E7190F7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lstStyle>
            <a:lvl1pPr algn="l">
              <a:defRPr sz="4600"/>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163F6133-8636-42F5-9C0C-96E847B8BF73}" type="datetimeFigureOut">
              <a:rPr lang="es-ES"/>
              <a:pPr>
                <a:defRPr/>
              </a:pPr>
              <a:t>28/09/2009</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2189FF44-E587-4F70-8A2A-20B24ECF068A}"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158045CE-3F74-47EC-9FCF-8AB2D8EB0ABA}" type="datetimeFigureOut">
              <a:rPr lang="es-ES"/>
              <a:pPr>
                <a:defRPr/>
              </a:pPr>
              <a:t>28/09/2009</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2D8BC1DD-55B1-481C-88BC-B7AB448604E5}"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B6CE948A-C0E7-4BCC-A98B-3FF2BED64391}" type="datetimeFigureOut">
              <a:rPr lang="es-ES"/>
              <a:pPr>
                <a:defRPr/>
              </a:pPr>
              <a:t>28/09/2009</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8156575" y="6421438"/>
            <a:ext cx="762000" cy="365125"/>
          </a:xfrm>
        </p:spPr>
        <p:txBody>
          <a:bodyPr/>
          <a:lstStyle>
            <a:lvl1pPr>
              <a:defRPr/>
            </a:lvl1pPr>
          </a:lstStyle>
          <a:p>
            <a:pPr>
              <a:defRPr/>
            </a:pPr>
            <a:fld id="{0A92E7B7-20F2-40D1-9A63-E171BB398B95}"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CA060FB6-3D2C-4A2A-8860-D43DE9822406}" type="datetimeFigureOut">
              <a:rPr lang="es-ES"/>
              <a:pPr>
                <a:defRPr/>
              </a:pPr>
              <a:t>28/09/2009</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2865A86A-AFAC-4D81-A1D8-F6D0D72614D8}"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8 Marcador de título"/>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C510DA79-817F-4FE7-8DA1-512CBF80973A}" type="datetimeFigureOut">
              <a:rPr lang="es-ES"/>
              <a:pPr>
                <a:defRPr/>
              </a:pPr>
              <a:t>28/09/2009</a:t>
            </a:fld>
            <a:endParaRPr lang="es-ES"/>
          </a:p>
        </p:txBody>
      </p:sp>
      <p:sp>
        <p:nvSpPr>
          <p:cNvPr id="22" name="21 Marcador de pie de página"/>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s-ES"/>
          </a:p>
        </p:txBody>
      </p:sp>
      <p:sp>
        <p:nvSpPr>
          <p:cNvPr id="18" name="17 Marcador de número de diapositiva"/>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1564BBB6-C712-4FD0-A8B5-87757E69DA98}"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a:defRPr>
      </a:lvl2pPr>
      <a:lvl3pPr algn="l" rtl="0" fontAlgn="base">
        <a:spcBef>
          <a:spcPct val="0"/>
        </a:spcBef>
        <a:spcAft>
          <a:spcPct val="0"/>
        </a:spcAft>
        <a:defRPr sz="4600">
          <a:solidFill>
            <a:schemeClr val="tx1"/>
          </a:solidFill>
          <a:latin typeface="Franklin Gothic Book"/>
        </a:defRPr>
      </a:lvl3pPr>
      <a:lvl4pPr algn="l" rtl="0" fontAlgn="base">
        <a:spcBef>
          <a:spcPct val="0"/>
        </a:spcBef>
        <a:spcAft>
          <a:spcPct val="0"/>
        </a:spcAft>
        <a:defRPr sz="4600">
          <a:solidFill>
            <a:schemeClr val="tx1"/>
          </a:solidFill>
          <a:latin typeface="Franklin Gothic Book"/>
        </a:defRPr>
      </a:lvl4pPr>
      <a:lvl5pPr algn="l" rtl="0" fontAlgn="base">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fontAlgn="auto">
              <a:spcAft>
                <a:spcPts val="0"/>
              </a:spcAft>
              <a:defRPr/>
            </a:pPr>
            <a:r>
              <a:rPr lang="es-ES"/>
              <a:t/>
            </a:r>
            <a:br>
              <a:rPr lang="es-ES"/>
            </a:br>
            <a:endParaRPr lang="es-ES"/>
          </a:p>
        </p:txBody>
      </p:sp>
      <p:sp>
        <p:nvSpPr>
          <p:cNvPr id="13314" name="2 Subtítulo"/>
          <p:cNvSpPr>
            <a:spLocks noGrp="1"/>
          </p:cNvSpPr>
          <p:nvPr>
            <p:ph type="subTitle" idx="1"/>
          </p:nvPr>
        </p:nvSpPr>
        <p:spPr>
          <a:xfrm>
            <a:off x="1285875" y="1285875"/>
            <a:ext cx="6400800" cy="1752600"/>
          </a:xfrm>
        </p:spPr>
        <p:txBody>
          <a:bodyPr/>
          <a:lstStyle/>
          <a:p>
            <a:r>
              <a:rPr lang="es-EC" b="1" smtClean="0"/>
              <a:t>Análisis del cumplimiento tributario de una Empresa de Servicios de Transporte Marítimo Internacional “NAVIERA S.A.”  ubicada en la Ciudad de Guayaquil, durante el ejercicio fiscal correspondiente al año 2008</a:t>
            </a:r>
            <a:endParaRPr lang="es-ES" smtClean="0"/>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p:txBody>
          <a:bodyPr/>
          <a:lstStyle/>
          <a:p>
            <a:r>
              <a:rPr lang="es-ES_tradnl" smtClean="0"/>
              <a:t>MATERIALIDAD</a:t>
            </a:r>
          </a:p>
        </p:txBody>
      </p:sp>
      <p:sp>
        <p:nvSpPr>
          <p:cNvPr id="23554" name="2 Marcador de contenido"/>
          <p:cNvSpPr>
            <a:spLocks noGrp="1"/>
          </p:cNvSpPr>
          <p:nvPr>
            <p:ph idx="1"/>
          </p:nvPr>
        </p:nvSpPr>
        <p:spPr/>
        <p:txBody>
          <a:bodyPr/>
          <a:lstStyle/>
          <a:p>
            <a:endParaRPr lang="es-ES_tradnl" smtClean="0"/>
          </a:p>
        </p:txBody>
      </p:sp>
      <p:pic>
        <p:nvPicPr>
          <p:cNvPr id="23598" name="Picture 46"/>
          <p:cNvPicPr>
            <a:picLocks noChangeAspect="1" noChangeArrowheads="1"/>
          </p:cNvPicPr>
          <p:nvPr/>
        </p:nvPicPr>
        <p:blipFill>
          <a:blip r:embed="rId2"/>
          <a:srcRect/>
          <a:stretch>
            <a:fillRect/>
          </a:stretch>
        </p:blipFill>
        <p:spPr bwMode="auto">
          <a:xfrm>
            <a:off x="395288" y="1628775"/>
            <a:ext cx="7488237" cy="3313113"/>
          </a:xfrm>
          <a:prstGeom prst="rect">
            <a:avLst/>
          </a:prstGeom>
          <a:noFill/>
        </p:spPr>
      </p:pic>
      <p:sp>
        <p:nvSpPr>
          <p:cNvPr id="23599" name="Text Box 47"/>
          <p:cNvSpPr txBox="1">
            <a:spLocks noChangeArrowheads="1"/>
          </p:cNvSpPr>
          <p:nvPr/>
        </p:nvSpPr>
        <p:spPr bwMode="auto">
          <a:xfrm>
            <a:off x="611188" y="5013325"/>
            <a:ext cx="7129462" cy="915988"/>
          </a:xfrm>
          <a:prstGeom prst="rect">
            <a:avLst/>
          </a:prstGeom>
          <a:noFill/>
          <a:ln w="9525">
            <a:noFill/>
            <a:miter lim="800000"/>
            <a:headEnd/>
            <a:tailEnd/>
          </a:ln>
          <a:effectLst/>
        </p:spPr>
        <p:txBody>
          <a:bodyPr>
            <a:spAutoFit/>
          </a:bodyPr>
          <a:lstStyle/>
          <a:p>
            <a:pPr algn="just">
              <a:spcBef>
                <a:spcPct val="50000"/>
              </a:spcBef>
            </a:pPr>
            <a:r>
              <a:rPr lang="es-ES_tradnl" dirty="0"/>
              <a:t>Nos permite medir que tipo de diferencia tiene la empresa al momento de hacer nuestra auditoria y de esta forma emitir un criterio con los resultados obtenidos.</a:t>
            </a:r>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s-ES_tradnl" sz="4200" smtClean="0"/>
              <a:t>CRUCE DEL IVA vs. LIBROS</a:t>
            </a:r>
          </a:p>
        </p:txBody>
      </p:sp>
      <p:sp>
        <p:nvSpPr>
          <p:cNvPr id="29699" name="Rectangle 3"/>
          <p:cNvSpPr>
            <a:spLocks noGrp="1"/>
          </p:cNvSpPr>
          <p:nvPr>
            <p:ph type="body" idx="1"/>
          </p:nvPr>
        </p:nvSpPr>
        <p:spPr>
          <a:xfrm>
            <a:off x="468313" y="1412875"/>
            <a:ext cx="7467600" cy="5111750"/>
          </a:xfrm>
        </p:spPr>
        <p:txBody>
          <a:bodyPr/>
          <a:lstStyle/>
          <a:p>
            <a:pPr algn="just">
              <a:buFont typeface="Wingdings 2" pitchFamily="18" charset="2"/>
              <a:buNone/>
            </a:pPr>
            <a:r>
              <a:rPr lang="es-EC" sz="1800" dirty="0" smtClean="0"/>
              <a:t>La información ha sido receptada de los Libros de contabilidad de NAVIERA S.A..  comparativos a las declaraciones que el contribuyente ha efectuado mensualmente según formulario 101</a:t>
            </a:r>
            <a:endParaRPr lang="es-ES_tradnl" sz="1800" dirty="0" smtClean="0"/>
          </a:p>
        </p:txBody>
      </p:sp>
      <p:pic>
        <p:nvPicPr>
          <p:cNvPr id="29700" name="Picture 4"/>
          <p:cNvPicPr>
            <a:picLocks noChangeAspect="1" noChangeArrowheads="1"/>
          </p:cNvPicPr>
          <p:nvPr/>
        </p:nvPicPr>
        <p:blipFill>
          <a:blip r:embed="rId2"/>
          <a:srcRect/>
          <a:stretch>
            <a:fillRect/>
          </a:stretch>
        </p:blipFill>
        <p:spPr bwMode="auto">
          <a:xfrm>
            <a:off x="468313" y="2420938"/>
            <a:ext cx="7416800" cy="3168650"/>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s-EC" sz="4000" b="1" smtClean="0"/>
              <a:t>CRUCE DE  RETENCIONES EN LA FUENTE VS LIBROS</a:t>
            </a:r>
            <a:r>
              <a:rPr lang="es-ES_tradnl" sz="4200" smtClean="0"/>
              <a:t> </a:t>
            </a:r>
          </a:p>
        </p:txBody>
      </p:sp>
      <p:sp>
        <p:nvSpPr>
          <p:cNvPr id="30723" name="Rectangle 3"/>
          <p:cNvSpPr>
            <a:spLocks noGrp="1"/>
          </p:cNvSpPr>
          <p:nvPr>
            <p:ph type="body" idx="1"/>
          </p:nvPr>
        </p:nvSpPr>
        <p:spPr/>
        <p:txBody>
          <a:bodyPr/>
          <a:lstStyle/>
          <a:p>
            <a:pPr marL="608013" indent="-571500" algn="just"/>
            <a:r>
              <a:rPr lang="es-EC" sz="2000" dirty="0" smtClean="0"/>
              <a:t>Por error contable se registró $2.40 en el mes de febrero, el cual fue reversado el siguiente mes. </a:t>
            </a:r>
          </a:p>
          <a:p>
            <a:pPr marL="608013" indent="-571500" algn="just"/>
            <a:r>
              <a:rPr lang="es-EC" sz="2000" dirty="0" smtClean="0"/>
              <a:t>Por error contable se registró $5.01 en el mes de marzo, el cual fue reversado al siguiente mes.</a:t>
            </a:r>
            <a:endParaRPr lang="es-ES_tradnl" sz="2000" dirty="0" smtClean="0"/>
          </a:p>
        </p:txBody>
      </p:sp>
      <p:pic>
        <p:nvPicPr>
          <p:cNvPr id="30724" name="Picture 4"/>
          <p:cNvPicPr>
            <a:picLocks noChangeAspect="1" noChangeArrowheads="1"/>
          </p:cNvPicPr>
          <p:nvPr/>
        </p:nvPicPr>
        <p:blipFill>
          <a:blip r:embed="rId2"/>
          <a:srcRect/>
          <a:stretch>
            <a:fillRect/>
          </a:stretch>
        </p:blipFill>
        <p:spPr bwMode="auto">
          <a:xfrm>
            <a:off x="468313" y="3213100"/>
            <a:ext cx="7416800" cy="3240088"/>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s-EC" sz="4000" b="1" smtClean="0"/>
              <a:t>CAMBIO DE DOMICILIO</a:t>
            </a:r>
            <a:r>
              <a:rPr lang="es-ES_tradnl" sz="4000" smtClean="0"/>
              <a:t> Y </a:t>
            </a:r>
            <a:r>
              <a:rPr lang="es-EC" sz="4000" b="1" smtClean="0"/>
              <a:t>REFORMAS ESTATUTARIAS</a:t>
            </a:r>
            <a:r>
              <a:rPr lang="es-EC" sz="4200" smtClean="0"/>
              <a:t> </a:t>
            </a:r>
            <a:endParaRPr lang="es-ES_tradnl" sz="4200" smtClean="0"/>
          </a:p>
        </p:txBody>
      </p:sp>
      <p:sp>
        <p:nvSpPr>
          <p:cNvPr id="31747" name="Rectangle 3"/>
          <p:cNvSpPr>
            <a:spLocks noGrp="1"/>
          </p:cNvSpPr>
          <p:nvPr>
            <p:ph type="body" idx="1"/>
          </p:nvPr>
        </p:nvSpPr>
        <p:spPr>
          <a:xfrm>
            <a:off x="457200" y="1600200"/>
            <a:ext cx="7467600" cy="5257800"/>
          </a:xfrm>
        </p:spPr>
        <p:txBody>
          <a:bodyPr/>
          <a:lstStyle/>
          <a:p>
            <a:pPr algn="just">
              <a:buFont typeface="Wingdings 2" pitchFamily="18" charset="2"/>
              <a:buNone/>
            </a:pPr>
            <a:r>
              <a:rPr lang="es-EC" sz="2000" dirty="0" smtClean="0"/>
              <a:t>No han existido cambios de domicilio ni en el RUC con respecto a la actividad económica de la empresa.</a:t>
            </a:r>
          </a:p>
          <a:p>
            <a:pPr algn="just">
              <a:buFont typeface="Wingdings 2" pitchFamily="18" charset="2"/>
              <a:buNone/>
            </a:pPr>
            <a:r>
              <a:rPr lang="es-EC" sz="2000" dirty="0" smtClean="0"/>
              <a:t>Se verificó si existían reformas estatutarias realizadas en el período examinado año fiscal 2008, tales como:</a:t>
            </a:r>
            <a:endParaRPr lang="es-ES_tradnl" sz="2000" dirty="0" smtClean="0"/>
          </a:p>
        </p:txBody>
      </p:sp>
      <p:pic>
        <p:nvPicPr>
          <p:cNvPr id="31748" name="Picture 4"/>
          <p:cNvPicPr>
            <a:picLocks noChangeAspect="1" noChangeArrowheads="1"/>
          </p:cNvPicPr>
          <p:nvPr/>
        </p:nvPicPr>
        <p:blipFill>
          <a:blip r:embed="rId2"/>
          <a:srcRect/>
          <a:stretch>
            <a:fillRect/>
          </a:stretch>
        </p:blipFill>
        <p:spPr bwMode="auto">
          <a:xfrm>
            <a:off x="1908175" y="3068638"/>
            <a:ext cx="4608513" cy="3789362"/>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s-EC" sz="3200" b="1" smtClean="0"/>
              <a:t>COMPAÑÍAS RELACIONADAS</a:t>
            </a:r>
            <a:r>
              <a:rPr lang="es-ES_tradnl" sz="3200" smtClean="0"/>
              <a:t> Y </a:t>
            </a:r>
            <a:r>
              <a:rPr lang="es-EC" sz="3200" b="1" smtClean="0"/>
              <a:t>EXISTENCIA DE LOS PROVEEDORES</a:t>
            </a:r>
            <a:r>
              <a:rPr lang="es-ES_tradnl" sz="4200" smtClean="0"/>
              <a:t> </a:t>
            </a:r>
          </a:p>
        </p:txBody>
      </p:sp>
      <p:sp>
        <p:nvSpPr>
          <p:cNvPr id="32771" name="Rectangle 3"/>
          <p:cNvSpPr>
            <a:spLocks noGrp="1"/>
          </p:cNvSpPr>
          <p:nvPr>
            <p:ph type="body" idx="1"/>
          </p:nvPr>
        </p:nvSpPr>
        <p:spPr>
          <a:xfrm>
            <a:off x="457200" y="1600200"/>
            <a:ext cx="7467600" cy="5257800"/>
          </a:xfrm>
        </p:spPr>
        <p:txBody>
          <a:bodyPr/>
          <a:lstStyle/>
          <a:p>
            <a:pPr>
              <a:lnSpc>
                <a:spcPct val="80000"/>
              </a:lnSpc>
              <a:buFont typeface="Wingdings 2" pitchFamily="18" charset="2"/>
              <a:buNone/>
            </a:pPr>
            <a:endParaRPr lang="es-ES_tradnl" sz="2600" dirty="0" smtClean="0"/>
          </a:p>
          <a:p>
            <a:pPr>
              <a:lnSpc>
                <a:spcPct val="80000"/>
              </a:lnSpc>
              <a:buFont typeface="Wingdings 2" pitchFamily="18" charset="2"/>
              <a:buNone/>
            </a:pPr>
            <a:endParaRPr lang="es-ES_tradnl" sz="2600" dirty="0" smtClean="0"/>
          </a:p>
          <a:p>
            <a:pPr>
              <a:lnSpc>
                <a:spcPct val="80000"/>
              </a:lnSpc>
              <a:buFont typeface="Wingdings 2" pitchFamily="18" charset="2"/>
              <a:buNone/>
            </a:pPr>
            <a:endParaRPr lang="es-ES_tradnl" sz="2600" dirty="0" smtClean="0"/>
          </a:p>
          <a:p>
            <a:pPr>
              <a:lnSpc>
                <a:spcPct val="80000"/>
              </a:lnSpc>
              <a:buFont typeface="Wingdings 2" pitchFamily="18" charset="2"/>
              <a:buNone/>
            </a:pPr>
            <a:endParaRPr lang="es-ES_tradnl" sz="2600" dirty="0" smtClean="0"/>
          </a:p>
          <a:p>
            <a:pPr>
              <a:lnSpc>
                <a:spcPct val="80000"/>
              </a:lnSpc>
              <a:buFont typeface="Wingdings 2" pitchFamily="18" charset="2"/>
              <a:buNone/>
            </a:pPr>
            <a:endParaRPr lang="es-ES_tradnl" sz="2600" dirty="0" smtClean="0"/>
          </a:p>
          <a:p>
            <a:pPr>
              <a:lnSpc>
                <a:spcPct val="80000"/>
              </a:lnSpc>
              <a:buFont typeface="Wingdings 2" pitchFamily="18" charset="2"/>
              <a:buNone/>
            </a:pPr>
            <a:endParaRPr lang="es-ES_tradnl" sz="2600" dirty="0" smtClean="0"/>
          </a:p>
          <a:p>
            <a:pPr>
              <a:lnSpc>
                <a:spcPct val="80000"/>
              </a:lnSpc>
              <a:buFont typeface="Wingdings 2" pitchFamily="18" charset="2"/>
              <a:buNone/>
            </a:pPr>
            <a:endParaRPr lang="es-EC" sz="2000" dirty="0" smtClean="0"/>
          </a:p>
          <a:p>
            <a:pPr>
              <a:lnSpc>
                <a:spcPct val="80000"/>
              </a:lnSpc>
              <a:buFont typeface="Wingdings 2" pitchFamily="18" charset="2"/>
              <a:buNone/>
            </a:pPr>
            <a:endParaRPr lang="es-EC" sz="2000" dirty="0" smtClean="0"/>
          </a:p>
          <a:p>
            <a:pPr>
              <a:lnSpc>
                <a:spcPct val="80000"/>
              </a:lnSpc>
              <a:buFont typeface="Wingdings 2" pitchFamily="18" charset="2"/>
              <a:buNone/>
            </a:pPr>
            <a:endParaRPr lang="es-EC" sz="2000" dirty="0" smtClean="0"/>
          </a:p>
          <a:p>
            <a:pPr>
              <a:lnSpc>
                <a:spcPct val="80000"/>
              </a:lnSpc>
              <a:buFont typeface="Wingdings 2" pitchFamily="18" charset="2"/>
              <a:buNone/>
            </a:pPr>
            <a:endParaRPr lang="es-EC" sz="2000" dirty="0" smtClean="0"/>
          </a:p>
          <a:p>
            <a:pPr>
              <a:lnSpc>
                <a:spcPct val="80000"/>
              </a:lnSpc>
              <a:buFont typeface="Wingdings 2" pitchFamily="18" charset="2"/>
              <a:buNone/>
            </a:pPr>
            <a:endParaRPr lang="es-EC" sz="2000" dirty="0" smtClean="0"/>
          </a:p>
          <a:p>
            <a:pPr algn="just">
              <a:lnSpc>
                <a:spcPct val="80000"/>
              </a:lnSpc>
              <a:buFont typeface="Wingdings 2" pitchFamily="18" charset="2"/>
              <a:buNone/>
            </a:pPr>
            <a:r>
              <a:rPr lang="es-EC" sz="2000" dirty="0" smtClean="0"/>
              <a:t>La empresa NAVIERA S.A al momento de realizarse la auditoría para el período fiscal 2008 no posee ninguna deuda tributaria</a:t>
            </a:r>
            <a:r>
              <a:rPr lang="es-ES_tradnl" sz="2600" dirty="0" smtClean="0"/>
              <a:t> </a:t>
            </a:r>
          </a:p>
        </p:txBody>
      </p:sp>
      <p:pic>
        <p:nvPicPr>
          <p:cNvPr id="32772" name="Picture 4"/>
          <p:cNvPicPr>
            <a:picLocks noChangeAspect="1" noChangeArrowheads="1"/>
          </p:cNvPicPr>
          <p:nvPr/>
        </p:nvPicPr>
        <p:blipFill>
          <a:blip r:embed="rId2"/>
          <a:srcRect/>
          <a:stretch>
            <a:fillRect/>
          </a:stretch>
        </p:blipFill>
        <p:spPr bwMode="auto">
          <a:xfrm>
            <a:off x="539750" y="1484313"/>
            <a:ext cx="7416800" cy="1944687"/>
          </a:xfrm>
          <a:prstGeom prst="rect">
            <a:avLst/>
          </a:prstGeom>
          <a:noFill/>
        </p:spPr>
      </p:pic>
      <p:pic>
        <p:nvPicPr>
          <p:cNvPr id="32774" name="Picture 6"/>
          <p:cNvPicPr>
            <a:picLocks noChangeAspect="1" noChangeArrowheads="1"/>
          </p:cNvPicPr>
          <p:nvPr/>
        </p:nvPicPr>
        <p:blipFill>
          <a:blip r:embed="rId3"/>
          <a:srcRect/>
          <a:stretch>
            <a:fillRect/>
          </a:stretch>
        </p:blipFill>
        <p:spPr bwMode="auto">
          <a:xfrm>
            <a:off x="539750" y="3644900"/>
            <a:ext cx="7488238" cy="1800225"/>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s-EC" sz="3600" b="1" smtClean="0"/>
              <a:t>REINVERSIÓN DE UTILIDADES</a:t>
            </a:r>
            <a:r>
              <a:rPr lang="es-ES_tradnl" smtClean="0"/>
              <a:t> </a:t>
            </a:r>
          </a:p>
        </p:txBody>
      </p:sp>
      <p:sp>
        <p:nvSpPr>
          <p:cNvPr id="33795" name="Rectangle 3"/>
          <p:cNvSpPr>
            <a:spLocks noGrp="1"/>
          </p:cNvSpPr>
          <p:nvPr>
            <p:ph type="body" idx="1"/>
          </p:nvPr>
        </p:nvSpPr>
        <p:spPr>
          <a:xfrm>
            <a:off x="457200" y="1600200"/>
            <a:ext cx="7467600" cy="5257800"/>
          </a:xfrm>
        </p:spPr>
        <p:txBody>
          <a:bodyPr/>
          <a:lstStyle/>
          <a:p>
            <a:pPr algn="just">
              <a:buFont typeface="Wingdings 2" pitchFamily="18" charset="2"/>
              <a:buNone/>
            </a:pPr>
            <a:r>
              <a:rPr lang="es-EC" sz="2000" dirty="0" smtClean="0"/>
              <a:t>La empresa “NAVIERA S.A.” no hizo reinversión de utilidades por la pérdida que tuvo en el ejercicio contable del 2008. A continuación presentaremos un resumen de las cuentas patrimoniales donde se hace referencia los saldos desde 2007 al 2008.</a:t>
            </a:r>
          </a:p>
          <a:p>
            <a:pPr>
              <a:buFont typeface="Wingdings 2" pitchFamily="18" charset="2"/>
              <a:buNone/>
            </a:pPr>
            <a:endParaRPr lang="es-ES_tradnl" sz="2000" dirty="0" smtClean="0"/>
          </a:p>
        </p:txBody>
      </p:sp>
      <p:pic>
        <p:nvPicPr>
          <p:cNvPr id="33796" name="Picture 4"/>
          <p:cNvPicPr>
            <a:picLocks noChangeAspect="1" noChangeArrowheads="1"/>
          </p:cNvPicPr>
          <p:nvPr/>
        </p:nvPicPr>
        <p:blipFill>
          <a:blip r:embed="rId2"/>
          <a:srcRect/>
          <a:stretch>
            <a:fillRect/>
          </a:stretch>
        </p:blipFill>
        <p:spPr bwMode="auto">
          <a:xfrm>
            <a:off x="611188" y="3284538"/>
            <a:ext cx="6985000" cy="3313112"/>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s-EC" sz="3200" b="1" smtClean="0"/>
              <a:t>PAGOS Y DECLARACIONES DE IMPUESTOS OPORTUNAS</a:t>
            </a:r>
            <a:r>
              <a:rPr lang="es-ES_tradnl" sz="4200" smtClean="0"/>
              <a:t> </a:t>
            </a:r>
          </a:p>
        </p:txBody>
      </p:sp>
      <p:sp>
        <p:nvSpPr>
          <p:cNvPr id="34819" name="Rectangle 3"/>
          <p:cNvSpPr>
            <a:spLocks noGrp="1"/>
          </p:cNvSpPr>
          <p:nvPr>
            <p:ph type="body" idx="1"/>
          </p:nvPr>
        </p:nvSpPr>
        <p:spPr>
          <a:xfrm>
            <a:off x="457200" y="1600200"/>
            <a:ext cx="7467600" cy="4924425"/>
          </a:xfrm>
        </p:spPr>
        <p:txBody>
          <a:bodyPr/>
          <a:lstStyle/>
          <a:p>
            <a:pPr>
              <a:buFont typeface="Wingdings 2" pitchFamily="18" charset="2"/>
              <a:buNone/>
            </a:pPr>
            <a:endParaRPr lang="es-ES_tradnl" smtClean="0"/>
          </a:p>
        </p:txBody>
      </p:sp>
      <p:pic>
        <p:nvPicPr>
          <p:cNvPr id="34820" name="Picture 4"/>
          <p:cNvPicPr>
            <a:picLocks noChangeAspect="1" noChangeArrowheads="1"/>
          </p:cNvPicPr>
          <p:nvPr/>
        </p:nvPicPr>
        <p:blipFill>
          <a:blip r:embed="rId2"/>
          <a:srcRect/>
          <a:stretch>
            <a:fillRect/>
          </a:stretch>
        </p:blipFill>
        <p:spPr bwMode="auto">
          <a:xfrm>
            <a:off x="468313" y="1628775"/>
            <a:ext cx="7488237" cy="2376488"/>
          </a:xfrm>
          <a:prstGeom prst="rect">
            <a:avLst/>
          </a:prstGeom>
          <a:noFill/>
        </p:spPr>
      </p:pic>
      <p:pic>
        <p:nvPicPr>
          <p:cNvPr id="34821" name="Picture 5"/>
          <p:cNvPicPr>
            <a:picLocks noChangeAspect="1" noChangeArrowheads="1"/>
          </p:cNvPicPr>
          <p:nvPr/>
        </p:nvPicPr>
        <p:blipFill>
          <a:blip r:embed="rId3"/>
          <a:srcRect/>
          <a:stretch>
            <a:fillRect/>
          </a:stretch>
        </p:blipFill>
        <p:spPr bwMode="auto">
          <a:xfrm>
            <a:off x="468313" y="4292600"/>
            <a:ext cx="7416800" cy="2160588"/>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s-EC" sz="3600" b="1" smtClean="0"/>
              <a:t>VENTAS (Formulario 101 VS 104)</a:t>
            </a:r>
            <a:r>
              <a:rPr lang="es-ES_tradnl" smtClean="0"/>
              <a:t> </a:t>
            </a:r>
          </a:p>
        </p:txBody>
      </p:sp>
      <p:pic>
        <p:nvPicPr>
          <p:cNvPr id="35844" name="Imagen 62"/>
          <p:cNvPicPr>
            <a:picLocks noGrp="1" noChangeAspect="1" noChangeArrowheads="1"/>
          </p:cNvPicPr>
          <p:nvPr>
            <p:ph type="body" idx="1"/>
          </p:nvPr>
        </p:nvPicPr>
        <p:blipFill>
          <a:blip r:embed="rId2"/>
          <a:srcRect/>
          <a:stretch>
            <a:fillRect/>
          </a:stretch>
        </p:blipFill>
        <p:spPr>
          <a:xfrm>
            <a:off x="611188" y="1484313"/>
            <a:ext cx="6916737" cy="3121025"/>
          </a:xfrm>
          <a:noFill/>
          <a:ln/>
        </p:spPr>
      </p:pic>
      <p:sp>
        <p:nvSpPr>
          <p:cNvPr id="35845" name="Text Box 5"/>
          <p:cNvSpPr txBox="1">
            <a:spLocks noChangeArrowheads="1"/>
          </p:cNvSpPr>
          <p:nvPr/>
        </p:nvSpPr>
        <p:spPr bwMode="auto">
          <a:xfrm>
            <a:off x="611188" y="4797425"/>
            <a:ext cx="6985000" cy="1739900"/>
          </a:xfrm>
          <a:prstGeom prst="rect">
            <a:avLst/>
          </a:prstGeom>
          <a:noFill/>
          <a:ln w="9525">
            <a:noFill/>
            <a:miter lim="800000"/>
            <a:headEnd/>
            <a:tailEnd/>
          </a:ln>
          <a:effectLst/>
        </p:spPr>
        <p:txBody>
          <a:bodyPr>
            <a:spAutoFit/>
          </a:bodyPr>
          <a:lstStyle/>
          <a:p>
            <a:pPr algn="just"/>
            <a:r>
              <a:rPr lang="es-EC" dirty="0"/>
              <a:t>En el casillero 601 no se han  incluido las ventas de activos fijos por $13,392.86.  La diferencia en el mes de marzo por $2,589.95 es el saldo por notas de crédito  compensadas en el siguiente mes.</a:t>
            </a:r>
          </a:p>
          <a:p>
            <a:pPr algn="just"/>
            <a:r>
              <a:rPr lang="es-EC" dirty="0"/>
              <a:t>La diferencia en el mes de abril por $759.03 es el saldo por las notas de crédito compensadas en el siguiente mes.</a:t>
            </a:r>
            <a:endParaRPr lang="es-ES_tradnl" dirty="0"/>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s-ES_tradnl" smtClean="0"/>
              <a:t>INGRESOS EXENTOS</a:t>
            </a:r>
          </a:p>
        </p:txBody>
      </p:sp>
      <p:sp>
        <p:nvSpPr>
          <p:cNvPr id="36867" name="Rectangle 3"/>
          <p:cNvSpPr>
            <a:spLocks noGrp="1"/>
          </p:cNvSpPr>
          <p:nvPr>
            <p:ph type="body" idx="1"/>
          </p:nvPr>
        </p:nvSpPr>
        <p:spPr/>
        <p:txBody>
          <a:bodyPr/>
          <a:lstStyle/>
          <a:p>
            <a:pPr algn="just">
              <a:buFont typeface="Wingdings 2" pitchFamily="18" charset="2"/>
              <a:buNone/>
            </a:pPr>
            <a:r>
              <a:rPr lang="es-EC" sz="2000" dirty="0" smtClean="0"/>
              <a:t>Hemos evaluado nuestros ingresos exentos de conformidad  con el artículo  9 de la  LORTI, que define a los ingresos exentos tales como dividendos ganados, enajenación ocasional de inmuebles, acciones y participaciones, y ganancias de capital  distribuidos por los fondos de inversiones.</a:t>
            </a:r>
            <a:endParaRPr lang="es-ES_tradnl" sz="2000" dirty="0" smtClean="0"/>
          </a:p>
        </p:txBody>
      </p:sp>
      <p:pic>
        <p:nvPicPr>
          <p:cNvPr id="36868" name="Picture 4"/>
          <p:cNvPicPr>
            <a:picLocks noChangeAspect="1" noChangeArrowheads="1"/>
          </p:cNvPicPr>
          <p:nvPr/>
        </p:nvPicPr>
        <p:blipFill>
          <a:blip r:embed="rId2"/>
          <a:srcRect/>
          <a:stretch>
            <a:fillRect/>
          </a:stretch>
        </p:blipFill>
        <p:spPr bwMode="auto">
          <a:xfrm>
            <a:off x="468313" y="4076700"/>
            <a:ext cx="7416800" cy="1439863"/>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s-EC" sz="4200" b="1" smtClean="0"/>
              <a:t>GASTOS NO DEDUCIBLES</a:t>
            </a:r>
            <a:r>
              <a:rPr lang="es-ES_tradnl" sz="4200" smtClean="0"/>
              <a:t> </a:t>
            </a:r>
          </a:p>
        </p:txBody>
      </p:sp>
      <p:sp>
        <p:nvSpPr>
          <p:cNvPr id="37891" name="Rectangle 3"/>
          <p:cNvSpPr>
            <a:spLocks noGrp="1"/>
          </p:cNvSpPr>
          <p:nvPr>
            <p:ph type="body" idx="1"/>
          </p:nvPr>
        </p:nvSpPr>
        <p:spPr>
          <a:xfrm>
            <a:off x="457200" y="1268413"/>
            <a:ext cx="7467600" cy="5589587"/>
          </a:xfrm>
        </p:spPr>
        <p:txBody>
          <a:bodyPr/>
          <a:lstStyle/>
          <a:p>
            <a:pPr>
              <a:buFont typeface="Wingdings 2" pitchFamily="18" charset="2"/>
              <a:buNone/>
            </a:pPr>
            <a:endParaRPr lang="es-ES_tradnl" smtClean="0"/>
          </a:p>
        </p:txBody>
      </p:sp>
      <p:pic>
        <p:nvPicPr>
          <p:cNvPr id="37892" name="Picture 4"/>
          <p:cNvPicPr>
            <a:picLocks noChangeAspect="1" noChangeArrowheads="1"/>
          </p:cNvPicPr>
          <p:nvPr/>
        </p:nvPicPr>
        <p:blipFill>
          <a:blip r:embed="rId2"/>
          <a:srcRect/>
          <a:stretch>
            <a:fillRect/>
          </a:stretch>
        </p:blipFill>
        <p:spPr bwMode="auto">
          <a:xfrm>
            <a:off x="539750" y="1341438"/>
            <a:ext cx="6624638" cy="5516562"/>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title"/>
          </p:nvPr>
        </p:nvSpPr>
        <p:spPr/>
        <p:txBody>
          <a:bodyPr/>
          <a:lstStyle/>
          <a:p>
            <a:r>
              <a:rPr lang="es-ES" smtClean="0"/>
              <a:t>OBJETIVO GENERAL</a:t>
            </a:r>
          </a:p>
        </p:txBody>
      </p:sp>
      <p:sp>
        <p:nvSpPr>
          <p:cNvPr id="3" name="2 Marcador de contenido"/>
          <p:cNvSpPr>
            <a:spLocks noGrp="1"/>
          </p:cNvSpPr>
          <p:nvPr>
            <p:ph idx="1"/>
          </p:nvPr>
        </p:nvSpPr>
        <p:spPr/>
        <p:txBody>
          <a:bodyPr>
            <a:normAutofit fontScale="55000" lnSpcReduction="20000"/>
          </a:bodyPr>
          <a:lstStyle/>
          <a:p>
            <a:pPr marL="420624" indent="-384048" algn="just" fontAlgn="auto">
              <a:spcAft>
                <a:spcPts val="0"/>
              </a:spcAft>
              <a:buFont typeface="Wingdings 2"/>
              <a:buChar char=""/>
              <a:defRPr/>
            </a:pPr>
            <a:r>
              <a:rPr lang="es-EC" dirty="0"/>
              <a:t>Nuestro objetivo es identificar la existencia de contingencias y valorar su importancia económica y financiera,  a partir de una evaluación de cumplimiento de las diversas obligaciones tributarias de la Empresa de Servicios Marítimos Internacionales NAVIERA S.A  en el ejercicio tributario del año 2008.</a:t>
            </a:r>
            <a:endParaRPr lang="es-ES" dirty="0"/>
          </a:p>
          <a:p>
            <a:pPr marL="420624" indent="-384048" fontAlgn="auto">
              <a:spcAft>
                <a:spcPts val="0"/>
              </a:spcAft>
              <a:buFont typeface="Wingdings 2"/>
              <a:buNone/>
              <a:defRPr/>
            </a:pPr>
            <a:endParaRPr lang="es-EC" b="1" dirty="0" smtClean="0"/>
          </a:p>
          <a:p>
            <a:pPr marL="420624" indent="-384048" fontAlgn="auto">
              <a:spcAft>
                <a:spcPts val="0"/>
              </a:spcAft>
              <a:buFont typeface="Wingdings 2"/>
              <a:buNone/>
              <a:defRPr/>
            </a:pPr>
            <a:r>
              <a:rPr lang="es-EC" b="1" dirty="0" smtClean="0"/>
              <a:t>OBJETIVOS </a:t>
            </a:r>
            <a:r>
              <a:rPr lang="es-EC" b="1" dirty="0"/>
              <a:t>ESPECÍFICOS</a:t>
            </a:r>
            <a:endParaRPr lang="es-ES" dirty="0"/>
          </a:p>
          <a:p>
            <a:pPr marL="420624" indent="-384048" algn="just" fontAlgn="auto">
              <a:spcAft>
                <a:spcPts val="0"/>
              </a:spcAft>
              <a:buFont typeface="Wingdings 2"/>
              <a:buChar char=""/>
              <a:defRPr/>
            </a:pPr>
            <a:r>
              <a:rPr lang="es-EC" dirty="0"/>
              <a:t>Verificar la razonabilidad de los Estados Financieros </a:t>
            </a:r>
            <a:endParaRPr lang="es-ES" dirty="0"/>
          </a:p>
          <a:p>
            <a:pPr marL="420624" indent="-384048" algn="just" fontAlgn="auto">
              <a:spcAft>
                <a:spcPts val="0"/>
              </a:spcAft>
              <a:buFont typeface="Wingdings 2"/>
              <a:buChar char=""/>
              <a:defRPr/>
            </a:pPr>
            <a:r>
              <a:rPr lang="es-EC" dirty="0"/>
              <a:t>Interpretar la situación tributaria de la empresa</a:t>
            </a:r>
            <a:r>
              <a:rPr lang="es-EC" dirty="0" smtClean="0"/>
              <a:t>.</a:t>
            </a:r>
            <a:r>
              <a:rPr lang="es-EC" dirty="0"/>
              <a:t> </a:t>
            </a:r>
            <a:endParaRPr lang="es-ES" dirty="0"/>
          </a:p>
          <a:p>
            <a:pPr marL="420624" indent="-384048" algn="just" fontAlgn="auto">
              <a:spcAft>
                <a:spcPts val="0"/>
              </a:spcAft>
              <a:buFont typeface="Wingdings 2"/>
              <a:buChar char=""/>
              <a:defRPr/>
            </a:pPr>
            <a:r>
              <a:rPr lang="es-EC" dirty="0"/>
              <a:t>Establecer que la empresa haya reflejado adecuadamente sus obligaciones tributarias.</a:t>
            </a:r>
            <a:endParaRPr lang="es-ES" dirty="0"/>
          </a:p>
          <a:p>
            <a:pPr marL="420624" indent="-384048" algn="just" fontAlgn="auto">
              <a:spcAft>
                <a:spcPts val="0"/>
              </a:spcAft>
              <a:buFont typeface="Wingdings 2"/>
              <a:buChar char=""/>
              <a:defRPr/>
            </a:pPr>
            <a:r>
              <a:rPr lang="es-EC" dirty="0"/>
              <a:t>Determinar si se han realizado los pagos según los plazos y requisitos formales establecidos por la administración tributaria.</a:t>
            </a:r>
            <a:endParaRPr lang="es-ES" dirty="0"/>
          </a:p>
          <a:p>
            <a:pPr marL="420624" indent="-384048" algn="just" fontAlgn="auto">
              <a:spcAft>
                <a:spcPts val="0"/>
              </a:spcAft>
              <a:buFont typeface="Wingdings 2"/>
              <a:buChar char=""/>
              <a:defRPr/>
            </a:pPr>
            <a:r>
              <a:rPr lang="es-EC" dirty="0"/>
              <a:t>Establecer que las bases imponibles, créditos e impuestos tributarios estén debidamente aplicados y sustentados.</a:t>
            </a:r>
            <a:endParaRPr lang="es-ES" dirty="0"/>
          </a:p>
          <a:p>
            <a:pPr marL="420624" indent="-384048" algn="just" fontAlgn="auto">
              <a:spcAft>
                <a:spcPts val="0"/>
              </a:spcAft>
              <a:buFont typeface="Wingdings 2"/>
              <a:buChar char=""/>
              <a:defRPr/>
            </a:pPr>
            <a:r>
              <a:rPr lang="es-EC" dirty="0"/>
              <a:t>Identificar y determinar la importancia de las obligaciones tributarias fomentando una conducta ética y </a:t>
            </a:r>
            <a:r>
              <a:rPr lang="es-EC" dirty="0" smtClean="0"/>
              <a:t>moral.</a:t>
            </a:r>
            <a:endParaRPr lang="es-ES" dirty="0"/>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s-EC" b="1" dirty="0" smtClean="0"/>
              <a:t>GASTOS DE VIAJE</a:t>
            </a:r>
            <a:endParaRPr lang="es-ES_tradnl" dirty="0" smtClean="0"/>
          </a:p>
        </p:txBody>
      </p:sp>
      <p:sp>
        <p:nvSpPr>
          <p:cNvPr id="38915" name="Rectangle 3"/>
          <p:cNvSpPr>
            <a:spLocks noGrp="1"/>
          </p:cNvSpPr>
          <p:nvPr>
            <p:ph type="body" idx="1"/>
          </p:nvPr>
        </p:nvSpPr>
        <p:spPr>
          <a:xfrm>
            <a:off x="457200" y="1142984"/>
            <a:ext cx="7467600" cy="5715016"/>
          </a:xfrm>
        </p:spPr>
        <p:txBody>
          <a:bodyPr/>
          <a:lstStyle/>
          <a:p>
            <a:pPr algn="just"/>
            <a:r>
              <a:rPr lang="es-EC" sz="2000" dirty="0" smtClean="0"/>
              <a:t>Para   determinar el gasto máximo deducible durante el período 2008, nos hemos basado en la LORTI artículo 10 numeral 6 donde indica que el máximo valor deducible está basado en el 3% de los Ingresos </a:t>
            </a:r>
            <a:r>
              <a:rPr lang="es-EC" sz="2000" dirty="0" smtClean="0"/>
              <a:t>Gravados.</a:t>
            </a:r>
            <a:r>
              <a:rPr lang="es-ES" sz="2000" dirty="0" smtClean="0"/>
              <a:t> </a:t>
            </a:r>
            <a:r>
              <a:rPr lang="es-EC" sz="2000" dirty="0" smtClean="0"/>
              <a:t>A </a:t>
            </a:r>
            <a:r>
              <a:rPr lang="es-EC" sz="2000" dirty="0" smtClean="0"/>
              <a:t>continuación  presentamos el detalle:</a:t>
            </a:r>
            <a:endParaRPr lang="es-ES" sz="2000" dirty="0" smtClean="0"/>
          </a:p>
          <a:p>
            <a:pPr>
              <a:buNone/>
            </a:pPr>
            <a:endParaRPr lang="es-ES_tradnl" dirty="0" smtClean="0"/>
          </a:p>
        </p:txBody>
      </p:sp>
      <p:pic>
        <p:nvPicPr>
          <p:cNvPr id="21506" name="Picture 2"/>
          <p:cNvPicPr>
            <a:picLocks noChangeAspect="1" noChangeArrowheads="1"/>
          </p:cNvPicPr>
          <p:nvPr/>
        </p:nvPicPr>
        <p:blipFill>
          <a:blip r:embed="rId2"/>
          <a:srcRect/>
          <a:stretch>
            <a:fillRect/>
          </a:stretch>
        </p:blipFill>
        <p:spPr bwMode="auto">
          <a:xfrm>
            <a:off x="1500166" y="2795569"/>
            <a:ext cx="5572164" cy="4062431"/>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GASTOS DE GESTIÓN</a:t>
            </a:r>
            <a:endParaRPr lang="es-ES" dirty="0"/>
          </a:p>
        </p:txBody>
      </p:sp>
      <p:pic>
        <p:nvPicPr>
          <p:cNvPr id="22530" name="Picture 2"/>
          <p:cNvPicPr>
            <a:picLocks noGrp="1" noChangeAspect="1" noChangeArrowheads="1"/>
          </p:cNvPicPr>
          <p:nvPr>
            <p:ph idx="1"/>
          </p:nvPr>
        </p:nvPicPr>
        <p:blipFill>
          <a:blip r:embed="rId2"/>
          <a:srcRect/>
          <a:stretch>
            <a:fillRect/>
          </a:stretch>
        </p:blipFill>
        <p:spPr bwMode="auto">
          <a:xfrm>
            <a:off x="1071538" y="1785926"/>
            <a:ext cx="6858048" cy="4429156"/>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500570"/>
            <a:ext cx="7143800" cy="701356"/>
          </a:xfrm>
        </p:spPr>
        <p:txBody>
          <a:bodyPr/>
          <a:lstStyle/>
          <a:p>
            <a:r>
              <a:rPr lang="es-EC" sz="1600" b="0" dirty="0" smtClean="0">
                <a:solidFill>
                  <a:schemeClr val="tx1"/>
                </a:solidFill>
                <a:latin typeface="+mn-lt"/>
              </a:rPr>
              <a:t>Por error contable  se registró $2.40 en el mes de febrero, el cual fue reversado al siguiente mes.</a:t>
            </a:r>
            <a:r>
              <a:rPr lang="es-ES" sz="1600" b="0" dirty="0" smtClean="0">
                <a:solidFill>
                  <a:schemeClr val="tx1"/>
                </a:solidFill>
                <a:latin typeface="+mn-lt"/>
              </a:rPr>
              <a:t/>
            </a:r>
            <a:br>
              <a:rPr lang="es-ES" sz="1600" b="0" dirty="0" smtClean="0">
                <a:solidFill>
                  <a:schemeClr val="tx1"/>
                </a:solidFill>
                <a:latin typeface="+mn-lt"/>
              </a:rPr>
            </a:br>
            <a:r>
              <a:rPr lang="es-EC" sz="1600" b="0" dirty="0" smtClean="0">
                <a:solidFill>
                  <a:schemeClr val="tx1"/>
                </a:solidFill>
                <a:latin typeface="+mn-lt"/>
              </a:rPr>
              <a:t>Por error contable se registró $5.01 en el mes de Marzo, el cual fue reversado al siguiente mes.</a:t>
            </a:r>
            <a:r>
              <a:rPr lang="es-ES" sz="1600" b="0" dirty="0" smtClean="0">
                <a:solidFill>
                  <a:schemeClr val="tx1"/>
                </a:solidFill>
                <a:latin typeface="+mn-lt"/>
              </a:rPr>
              <a:t/>
            </a:r>
            <a:br>
              <a:rPr lang="es-ES" sz="1600" b="0" dirty="0" smtClean="0">
                <a:solidFill>
                  <a:schemeClr val="tx1"/>
                </a:solidFill>
                <a:latin typeface="+mn-lt"/>
              </a:rPr>
            </a:br>
            <a:r>
              <a:rPr lang="es-EC" sz="1600" b="0" dirty="0" smtClean="0">
                <a:solidFill>
                  <a:schemeClr val="tx1"/>
                </a:solidFill>
                <a:latin typeface="+mn-lt"/>
              </a:rPr>
              <a:t>La diferencia existente entre estos formularios no sobrepasa mi materialidad calculada.</a:t>
            </a:r>
            <a:r>
              <a:rPr lang="es-ES" sz="1600" b="0" dirty="0" smtClean="0">
                <a:solidFill>
                  <a:schemeClr val="tx1"/>
                </a:solidFill>
                <a:latin typeface="+mn-lt"/>
              </a:rPr>
              <a:t/>
            </a:r>
            <a:br>
              <a:rPr lang="es-ES" sz="1600" b="0" dirty="0" smtClean="0">
                <a:solidFill>
                  <a:schemeClr val="tx1"/>
                </a:solidFill>
                <a:latin typeface="+mn-lt"/>
              </a:rPr>
            </a:br>
            <a:r>
              <a:rPr lang="es-EC" sz="1600" b="0" dirty="0" smtClean="0">
                <a:solidFill>
                  <a:schemeClr val="tx1"/>
                </a:solidFill>
                <a:latin typeface="+mn-lt"/>
              </a:rPr>
              <a:t>Se hizo los cruces respectivos para verificar si las exportaciones cumplían con los parámetros impuestos por la ley.</a:t>
            </a:r>
            <a:r>
              <a:rPr lang="es-ES" dirty="0" smtClean="0">
                <a:solidFill>
                  <a:schemeClr val="tx1"/>
                </a:solidFill>
              </a:rPr>
              <a:t/>
            </a:r>
            <a:br>
              <a:rPr lang="es-ES" dirty="0" smtClean="0">
                <a:solidFill>
                  <a:schemeClr val="tx1"/>
                </a:solidFill>
              </a:rPr>
            </a:br>
            <a:endParaRPr lang="es-ES" dirty="0">
              <a:solidFill>
                <a:schemeClr val="tx1"/>
              </a:solidFill>
            </a:endParaRPr>
          </a:p>
        </p:txBody>
      </p:sp>
      <p:sp>
        <p:nvSpPr>
          <p:cNvPr id="3" name="2 Marcador de texto"/>
          <p:cNvSpPr>
            <a:spLocks noGrp="1"/>
          </p:cNvSpPr>
          <p:nvPr>
            <p:ph type="body" idx="2"/>
          </p:nvPr>
        </p:nvSpPr>
        <p:spPr>
          <a:xfrm>
            <a:off x="457200" y="500042"/>
            <a:ext cx="7043758" cy="628782"/>
          </a:xfrm>
        </p:spPr>
        <p:txBody>
          <a:bodyPr/>
          <a:lstStyle/>
          <a:p>
            <a:r>
              <a:rPr lang="es-EC" sz="2800" b="1" dirty="0" smtClean="0"/>
              <a:t>COMPARACIÓN COMPRAS (101 VS 103)</a:t>
            </a:r>
            <a:endParaRPr lang="es-ES" sz="2800" dirty="0"/>
          </a:p>
        </p:txBody>
      </p:sp>
      <p:pic>
        <p:nvPicPr>
          <p:cNvPr id="37890" name="Picture 2"/>
          <p:cNvPicPr>
            <a:picLocks noGrp="1" noChangeAspect="1" noChangeArrowheads="1"/>
          </p:cNvPicPr>
          <p:nvPr>
            <p:ph sz="half" idx="1"/>
          </p:nvPr>
        </p:nvPicPr>
        <p:blipFill>
          <a:blip r:embed="rId2"/>
          <a:srcRect/>
          <a:stretch>
            <a:fillRect/>
          </a:stretch>
        </p:blipFill>
        <p:spPr bwMode="auto">
          <a:xfrm>
            <a:off x="428596" y="1214422"/>
            <a:ext cx="7086600" cy="3033280"/>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7072362" cy="730250"/>
          </a:xfrm>
        </p:spPr>
        <p:txBody>
          <a:bodyPr/>
          <a:lstStyle/>
          <a:p>
            <a:r>
              <a:rPr lang="es-EC" sz="3200" dirty="0" smtClean="0">
                <a:latin typeface="+mn-lt"/>
              </a:rPr>
              <a:t>ANTICIPO IMPUESTO A LA RENTA </a:t>
            </a:r>
            <a:endParaRPr lang="es-ES" sz="3200" dirty="0">
              <a:latin typeface="+mn-lt"/>
            </a:endParaRPr>
          </a:p>
        </p:txBody>
      </p:sp>
      <p:sp>
        <p:nvSpPr>
          <p:cNvPr id="3" name="2 Marcador de texto"/>
          <p:cNvSpPr>
            <a:spLocks noGrp="1"/>
          </p:cNvSpPr>
          <p:nvPr>
            <p:ph type="body" idx="2"/>
          </p:nvPr>
        </p:nvSpPr>
        <p:spPr>
          <a:xfrm>
            <a:off x="357158" y="4429132"/>
            <a:ext cx="7215238" cy="1571636"/>
          </a:xfrm>
        </p:spPr>
        <p:txBody>
          <a:bodyPr/>
          <a:lstStyle/>
          <a:p>
            <a:r>
              <a:rPr lang="es-EC" sz="2000" dirty="0" smtClean="0"/>
              <a:t>Para determinar el anticipo de impuesto a la renta del periodo fiscal 2009 nos hemos basado en la ley de régimen interno tributario artículo </a:t>
            </a:r>
            <a:r>
              <a:rPr lang="es-EC" sz="2000" dirty="0" smtClean="0"/>
              <a:t>41. </a:t>
            </a:r>
            <a:r>
              <a:rPr lang="es-EC" sz="2000" dirty="0" smtClean="0"/>
              <a:t>Y además la norma establece escoger el mayor anticipo para el pagó. Por lo tanto el cálculo 1 entraría como anticipo para el año 2009.</a:t>
            </a:r>
            <a:endParaRPr lang="es-ES" sz="2000" dirty="0"/>
          </a:p>
        </p:txBody>
      </p:sp>
      <p:pic>
        <p:nvPicPr>
          <p:cNvPr id="38914" name="Picture 2"/>
          <p:cNvPicPr>
            <a:picLocks noGrp="1" noChangeAspect="1" noChangeArrowheads="1"/>
          </p:cNvPicPr>
          <p:nvPr>
            <p:ph sz="half" idx="1"/>
          </p:nvPr>
        </p:nvPicPr>
        <p:blipFill>
          <a:blip r:embed="rId2"/>
          <a:srcRect/>
          <a:stretch>
            <a:fillRect/>
          </a:stretch>
        </p:blipFill>
        <p:spPr bwMode="auto">
          <a:xfrm>
            <a:off x="428596" y="1214422"/>
            <a:ext cx="7072362" cy="3071834"/>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7429552" cy="1071570"/>
          </a:xfrm>
        </p:spPr>
        <p:txBody>
          <a:bodyPr/>
          <a:lstStyle/>
          <a:p>
            <a:r>
              <a:rPr lang="es-EC" sz="3600" dirty="0" smtClean="0">
                <a:latin typeface="+mn-lt"/>
              </a:rPr>
              <a:t>CONCILIACIÓN TRIBUTARIA SEGÚN AUDITORES</a:t>
            </a:r>
            <a:endParaRPr lang="es-ES" sz="3600" dirty="0">
              <a:latin typeface="+mn-lt"/>
            </a:endParaRPr>
          </a:p>
        </p:txBody>
      </p:sp>
      <p:sp>
        <p:nvSpPr>
          <p:cNvPr id="3" name="2 Marcador de texto"/>
          <p:cNvSpPr>
            <a:spLocks noGrp="1"/>
          </p:cNvSpPr>
          <p:nvPr>
            <p:ph type="body" idx="2"/>
          </p:nvPr>
        </p:nvSpPr>
        <p:spPr>
          <a:xfrm>
            <a:off x="571472" y="5943600"/>
            <a:ext cx="6500858" cy="914400"/>
          </a:xfrm>
        </p:spPr>
        <p:txBody>
          <a:bodyPr/>
          <a:lstStyle/>
          <a:p>
            <a:r>
              <a:rPr lang="es-EC" dirty="0" smtClean="0"/>
              <a:t>No se encontró diferencias relevantes al momento de realizar la Auditoria Tributaria en la empresa NAVIERA S.A</a:t>
            </a:r>
            <a:endParaRPr lang="es-ES" dirty="0" smtClean="0"/>
          </a:p>
          <a:p>
            <a:endParaRPr lang="es-ES" dirty="0"/>
          </a:p>
        </p:txBody>
      </p:sp>
      <p:pic>
        <p:nvPicPr>
          <p:cNvPr id="39938" name="Picture 2"/>
          <p:cNvPicPr>
            <a:picLocks noGrp="1" noChangeAspect="1" noChangeArrowheads="1"/>
          </p:cNvPicPr>
          <p:nvPr>
            <p:ph sz="half" idx="1"/>
          </p:nvPr>
        </p:nvPicPr>
        <p:blipFill>
          <a:blip r:embed="rId2"/>
          <a:srcRect/>
          <a:stretch>
            <a:fillRect/>
          </a:stretch>
        </p:blipFill>
        <p:spPr bwMode="auto">
          <a:xfrm>
            <a:off x="571472" y="1428736"/>
            <a:ext cx="6429420" cy="4429156"/>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71480"/>
            <a:ext cx="6643734" cy="571504"/>
          </a:xfrm>
        </p:spPr>
        <p:txBody>
          <a:bodyPr/>
          <a:lstStyle/>
          <a:p>
            <a:pPr lvl="0"/>
            <a:r>
              <a:rPr lang="es-EC" sz="4000" dirty="0" smtClean="0">
                <a:latin typeface="+mn-lt"/>
              </a:rPr>
              <a:t>CONCLUSIONES </a:t>
            </a:r>
            <a:r>
              <a:rPr lang="es-ES" sz="4000" dirty="0" smtClean="0">
                <a:latin typeface="+mn-lt"/>
              </a:rPr>
              <a:t/>
            </a:r>
            <a:br>
              <a:rPr lang="es-ES" sz="4000" dirty="0" smtClean="0">
                <a:latin typeface="+mn-lt"/>
              </a:rPr>
            </a:br>
            <a:endParaRPr lang="es-ES" sz="4000" b="0" dirty="0">
              <a:solidFill>
                <a:schemeClr val="tx1"/>
              </a:solidFill>
              <a:effectLst/>
              <a:latin typeface="+mn-lt"/>
            </a:endParaRPr>
          </a:p>
        </p:txBody>
      </p:sp>
      <p:sp>
        <p:nvSpPr>
          <p:cNvPr id="3" name="2 Marcador de texto"/>
          <p:cNvSpPr>
            <a:spLocks noGrp="1"/>
          </p:cNvSpPr>
          <p:nvPr>
            <p:ph type="body" idx="1"/>
          </p:nvPr>
        </p:nvSpPr>
        <p:spPr>
          <a:xfrm>
            <a:off x="571472" y="1285860"/>
            <a:ext cx="7715304" cy="5572140"/>
          </a:xfrm>
        </p:spPr>
        <p:txBody>
          <a:bodyPr/>
          <a:lstStyle/>
          <a:p>
            <a:pPr algn="just"/>
            <a:endParaRPr lang="es-EC" sz="1200" dirty="0" smtClean="0"/>
          </a:p>
          <a:p>
            <a:pPr algn="just"/>
            <a:endParaRPr lang="es-EC" sz="1200" dirty="0" smtClean="0"/>
          </a:p>
          <a:p>
            <a:pPr algn="just"/>
            <a:endParaRPr lang="es-EC" sz="1400" dirty="0" smtClean="0"/>
          </a:p>
          <a:p>
            <a:pPr algn="just"/>
            <a:endParaRPr lang="es-EC" sz="1200" dirty="0" smtClean="0"/>
          </a:p>
          <a:p>
            <a:pPr algn="just"/>
            <a:r>
              <a:rPr lang="es-EC" sz="1400" dirty="0" smtClean="0"/>
              <a:t>Esta </a:t>
            </a:r>
            <a:r>
              <a:rPr lang="es-EC" sz="1400" dirty="0" smtClean="0"/>
              <a:t>auditoría tributaria se ha realizado en base a la normativa legal vigente para los trámites tributarios, y se han realizado las siguientes conclusiones:</a:t>
            </a:r>
            <a:endParaRPr lang="es-ES" sz="1400" dirty="0" smtClean="0"/>
          </a:p>
          <a:p>
            <a:pPr lvl="0" algn="just">
              <a:buFont typeface="Arial" pitchFamily="34" charset="0"/>
              <a:buChar char="•"/>
            </a:pPr>
            <a:r>
              <a:rPr lang="es-EC" sz="1400" dirty="0" smtClean="0"/>
              <a:t>No se encontraron  desviaciones  tributarias relevantes en los registros contables registrados ni en los Estados Financieros de la compañía.</a:t>
            </a:r>
            <a:endParaRPr lang="es-ES" sz="1400" dirty="0" smtClean="0"/>
          </a:p>
          <a:p>
            <a:pPr lvl="0" algn="just">
              <a:buFont typeface="Arial" pitchFamily="34" charset="0"/>
              <a:buChar char="•"/>
            </a:pPr>
            <a:r>
              <a:rPr lang="es-EC" sz="1400" dirty="0" smtClean="0"/>
              <a:t>Las declaraciones y pagos del Impuesto a la Renta, Retenciones en el IVA, Retenciones en la Fuente  con  valores respectivamente  de $3,201.30, $45,553.59 y $126,727.38 fueron realizadas correctamente,  de manera oportuna y sin omitir ninguna partida.</a:t>
            </a:r>
            <a:endParaRPr lang="es-ES" sz="1400" dirty="0" smtClean="0"/>
          </a:p>
          <a:p>
            <a:pPr lvl="0" algn="just">
              <a:buFont typeface="Arial" pitchFamily="34" charset="0"/>
              <a:buChar char="•"/>
            </a:pPr>
            <a:r>
              <a:rPr lang="es-EC" sz="1400" dirty="0" smtClean="0"/>
              <a:t>Fue confirmado que se han venido aplicando las leyes de manera correcta en todos los meses correspondientes al período de análisis.</a:t>
            </a:r>
            <a:endParaRPr lang="es-ES" sz="1400" dirty="0" smtClean="0"/>
          </a:p>
          <a:p>
            <a:pPr lvl="0" algn="just">
              <a:buFont typeface="Arial" pitchFamily="34" charset="0"/>
              <a:buChar char="•"/>
            </a:pPr>
            <a:r>
              <a:rPr lang="es-EC" sz="1400" dirty="0" smtClean="0"/>
              <a:t>La empresa posee un buen sistema contable adaptado a sus necesidades, hecho por el cual no se han evidenciado errores significativos.</a:t>
            </a:r>
            <a:endParaRPr lang="es-ES" sz="1400" dirty="0" smtClean="0"/>
          </a:p>
          <a:p>
            <a:pPr lvl="0" algn="just">
              <a:buFont typeface="Arial" pitchFamily="34" charset="0"/>
              <a:buChar char="•"/>
            </a:pPr>
            <a:r>
              <a:rPr lang="es-EC" sz="1400" dirty="0" smtClean="0"/>
              <a:t>Entre los datos relevantes para la realización de la conciliación tributaria se encontró:</a:t>
            </a:r>
            <a:endParaRPr lang="es-ES" sz="1400" dirty="0" smtClean="0"/>
          </a:p>
          <a:p>
            <a:pPr lvl="1" algn="just"/>
            <a:r>
              <a:rPr lang="es-EC" sz="1400" dirty="0" smtClean="0"/>
              <a:t>Los Ingresos Exentos ascienden a $53,362.01</a:t>
            </a:r>
            <a:endParaRPr lang="es-ES" sz="1400" dirty="0" smtClean="0"/>
          </a:p>
          <a:p>
            <a:pPr lvl="1" algn="just"/>
            <a:r>
              <a:rPr lang="es-EC" sz="1400" dirty="0" smtClean="0"/>
              <a:t>Los Gastos No Deducibles a $159,232.30</a:t>
            </a:r>
            <a:endParaRPr lang="es-ES" sz="1400" dirty="0" smtClean="0"/>
          </a:p>
          <a:p>
            <a:pPr lvl="1" algn="just"/>
            <a:r>
              <a:rPr lang="es-EC" sz="1400" dirty="0" smtClean="0"/>
              <a:t>Los Gastos de Viaje a $ </a:t>
            </a:r>
            <a:r>
              <a:rPr lang="es-EC" sz="1400" dirty="0" smtClean="0"/>
              <a:t>24,611.27</a:t>
            </a:r>
            <a:endParaRPr lang="es-ES" sz="1400" dirty="0" smtClean="0"/>
          </a:p>
          <a:p>
            <a:pPr lvl="0" algn="just">
              <a:buFont typeface="Arial" pitchFamily="34" charset="0"/>
              <a:buChar char="•"/>
            </a:pPr>
            <a:r>
              <a:rPr lang="es-EC" sz="1400" dirty="0" smtClean="0"/>
              <a:t>Al realizar el cruce de información correspondiente al Formulario 101 vs 104 se encontró una diferencia por $16,741.84, la misma que ha sido justificada, por medio de la venta de activos fijos  $13,392.86 y con saldos de notas de crédito por $2,589.95 durante el mes de marzo que ya fueron compensadas en el mes siguiente.</a:t>
            </a:r>
            <a:endParaRPr lang="es-ES" sz="1400" dirty="0" smtClean="0"/>
          </a:p>
          <a:p>
            <a:pPr lvl="0" algn="just">
              <a:buFont typeface="Arial" pitchFamily="34" charset="0"/>
              <a:buChar char="•"/>
            </a:pPr>
            <a:r>
              <a:rPr lang="es-EC" sz="1400" dirty="0" smtClean="0"/>
              <a:t>La provisión de Cuentas Incobrables se la está llevando a cabo correctamente, aunque existe una diferencia de $ 437.26 esta es inmaterial. </a:t>
            </a:r>
            <a:endParaRPr lang="es-ES" sz="1400" dirty="0" smtClean="0"/>
          </a:p>
          <a:p>
            <a:pPr lvl="0" algn="just">
              <a:buFont typeface="Arial" pitchFamily="34" charset="0"/>
              <a:buChar char="•"/>
            </a:pPr>
            <a:r>
              <a:rPr lang="es-EC" sz="1400" dirty="0" smtClean="0"/>
              <a:t>La compañía registró sus ingresos mal, haciendo las correcciones en el mes de marzo del 2009, con soporte de las sustitutivas.</a:t>
            </a:r>
            <a:endParaRPr lang="es-ES" sz="1400" dirty="0" smtClean="0"/>
          </a:p>
          <a:p>
            <a:endParaRPr lang="es-ES" sz="1400" dirty="0"/>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3"/>
            <a:ext cx="6629400" cy="928694"/>
          </a:xfrm>
        </p:spPr>
        <p:txBody>
          <a:bodyPr/>
          <a:lstStyle/>
          <a:p>
            <a:r>
              <a:rPr lang="es-ES" sz="4000" b="0" dirty="0" smtClean="0">
                <a:solidFill>
                  <a:schemeClr val="tx1"/>
                </a:solidFill>
                <a:effectLst/>
                <a:latin typeface="+mn-lt"/>
              </a:rPr>
              <a:t>RECOMENDACIONES</a:t>
            </a:r>
            <a:endParaRPr lang="es-ES" sz="4000" b="0" dirty="0">
              <a:solidFill>
                <a:schemeClr val="tx1"/>
              </a:solidFill>
              <a:effectLst/>
              <a:latin typeface="+mn-lt"/>
            </a:endParaRPr>
          </a:p>
        </p:txBody>
      </p:sp>
      <p:sp>
        <p:nvSpPr>
          <p:cNvPr id="3" name="2 Marcador de texto"/>
          <p:cNvSpPr>
            <a:spLocks noGrp="1"/>
          </p:cNvSpPr>
          <p:nvPr>
            <p:ph type="body" idx="1"/>
          </p:nvPr>
        </p:nvSpPr>
        <p:spPr>
          <a:xfrm>
            <a:off x="500034" y="1500174"/>
            <a:ext cx="6629400" cy="3500462"/>
          </a:xfrm>
        </p:spPr>
        <p:txBody>
          <a:bodyPr/>
          <a:lstStyle/>
          <a:p>
            <a:endParaRPr lang="es-ES" b="1" dirty="0" smtClean="0"/>
          </a:p>
          <a:p>
            <a:r>
              <a:rPr lang="es-EC" dirty="0" smtClean="0"/>
              <a:t> </a:t>
            </a:r>
            <a:endParaRPr lang="es-ES" dirty="0" smtClean="0"/>
          </a:p>
          <a:p>
            <a:pPr lvl="1" algn="just">
              <a:buFont typeface="Arial" pitchFamily="34" charset="0"/>
              <a:buChar char="•"/>
            </a:pPr>
            <a:r>
              <a:rPr lang="es-EC" dirty="0" smtClean="0"/>
              <a:t>Registrar las declaraciones de los formularios con los valores correspondientes  en el período adecuado, para evitar las declaraciones sustitutivas que generen multas.</a:t>
            </a:r>
            <a:endParaRPr lang="es-ES" dirty="0" smtClean="0"/>
          </a:p>
          <a:p>
            <a:pPr algn="just"/>
            <a:r>
              <a:rPr lang="es-EC" dirty="0" smtClean="0"/>
              <a:t> </a:t>
            </a:r>
            <a:endParaRPr lang="es-ES" dirty="0" smtClean="0"/>
          </a:p>
          <a:p>
            <a:pPr lvl="1" algn="just">
              <a:buFont typeface="Arial" pitchFamily="34" charset="0"/>
              <a:buChar char="•"/>
            </a:pPr>
            <a:r>
              <a:rPr lang="es-EC" dirty="0" smtClean="0"/>
              <a:t>Planificar  adecuadamente  las actividades relacionadas con las cuentas que puedan influir  considerablemente  a las declaraciones tributarias. </a:t>
            </a:r>
            <a:endParaRPr lang="es-ES" dirty="0" smtClean="0"/>
          </a:p>
          <a:p>
            <a:endParaRPr lang="es-ES" dirty="0"/>
          </a:p>
        </p:txBody>
      </p:sp>
    </p:spTree>
  </p:cSld>
  <p:clrMapOvr>
    <a:masterClrMapping/>
  </p:clrMapOvr>
  <p:transition>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6" name="5 Marcador de contenido"/>
          <p:cNvSpPr>
            <a:spLocks noGrp="1"/>
          </p:cNvSpPr>
          <p:nvPr>
            <p:ph idx="1"/>
          </p:nvPr>
        </p:nvSpPr>
        <p:spPr/>
        <p:txBody>
          <a:bodyPr/>
          <a:lstStyle/>
          <a:p>
            <a:endParaRPr lang="es-ES" dirty="0"/>
          </a:p>
        </p:txBody>
      </p:sp>
      <p:sp>
        <p:nvSpPr>
          <p:cNvPr id="7" name="6 Rectángulo"/>
          <p:cNvSpPr/>
          <p:nvPr/>
        </p:nvSpPr>
        <p:spPr>
          <a:xfrm>
            <a:off x="1113361" y="2967335"/>
            <a:ext cx="3377849" cy="923330"/>
          </a:xfrm>
          <a:prstGeom prst="rect">
            <a:avLst/>
          </a:prstGeom>
          <a:noFill/>
        </p:spPr>
        <p:txBody>
          <a:bodyPr wrap="none" lIns="91440" tIns="45720" rIns="91440" bIns="45720">
            <a:spAutoFit/>
          </a:bodyPr>
          <a:lstStyle/>
          <a:p>
            <a:pPr algn="ctr"/>
            <a:r>
              <a:rPr lang="es-E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GRACIAS</a:t>
            </a:r>
            <a:endParaRPr lang="es-E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title"/>
          </p:nvPr>
        </p:nvSpPr>
        <p:spPr/>
        <p:txBody>
          <a:bodyPr/>
          <a:lstStyle/>
          <a:p>
            <a:r>
              <a:rPr lang="es-ES" smtClean="0"/>
              <a:t>BASE LEGAL</a:t>
            </a:r>
          </a:p>
        </p:txBody>
      </p:sp>
      <p:sp>
        <p:nvSpPr>
          <p:cNvPr id="3" name="2 Marcador de contenido"/>
          <p:cNvSpPr>
            <a:spLocks noGrp="1"/>
          </p:cNvSpPr>
          <p:nvPr>
            <p:ph idx="1"/>
          </p:nvPr>
        </p:nvSpPr>
        <p:spPr/>
        <p:txBody>
          <a:bodyPr>
            <a:normAutofit lnSpcReduction="10000"/>
          </a:bodyPr>
          <a:lstStyle/>
          <a:p>
            <a:pPr marL="420624" indent="-384048" algn="just" fontAlgn="auto">
              <a:spcAft>
                <a:spcPts val="0"/>
              </a:spcAft>
              <a:buFont typeface="Wingdings 2"/>
              <a:buChar char=""/>
              <a:defRPr/>
            </a:pPr>
            <a:r>
              <a:rPr lang="es-ES" dirty="0" smtClean="0"/>
              <a:t>Las bases legales en la cual sustentamos nuestra auditoria de cumplimiento:</a:t>
            </a:r>
          </a:p>
          <a:p>
            <a:pPr marL="420624" indent="-384048" algn="just" fontAlgn="auto">
              <a:spcAft>
                <a:spcPts val="0"/>
              </a:spcAft>
              <a:buFont typeface="Wingdings 2"/>
              <a:buChar char=""/>
              <a:defRPr/>
            </a:pPr>
            <a:r>
              <a:rPr lang="es-EC" dirty="0" smtClean="0"/>
              <a:t>leyes orgánicas de rentas tributarias  internas(LORTI).</a:t>
            </a:r>
          </a:p>
          <a:p>
            <a:pPr marL="420624" indent="-384048" algn="just" fontAlgn="auto">
              <a:spcAft>
                <a:spcPts val="0"/>
              </a:spcAft>
              <a:buFont typeface="Wingdings 2"/>
              <a:buChar char=""/>
              <a:defRPr/>
            </a:pPr>
            <a:r>
              <a:rPr lang="es-EC" dirty="0" smtClean="0"/>
              <a:t>El Código Tributario.</a:t>
            </a:r>
          </a:p>
          <a:p>
            <a:pPr marL="420624" indent="-384048" algn="just" fontAlgn="auto">
              <a:spcAft>
                <a:spcPts val="0"/>
              </a:spcAft>
              <a:buFont typeface="Wingdings 2"/>
              <a:buChar char=""/>
              <a:defRPr/>
            </a:pPr>
            <a:r>
              <a:rPr lang="es-EC" dirty="0" smtClean="0"/>
              <a:t>El Reglamento General de la Actividad Portuaria en el Ecuador (RGAPE).</a:t>
            </a:r>
          </a:p>
          <a:p>
            <a:pPr marL="420624" indent="-384048" algn="just" fontAlgn="auto">
              <a:spcAft>
                <a:spcPts val="0"/>
              </a:spcAft>
              <a:buFont typeface="Wingdings 2"/>
              <a:buChar char=""/>
              <a:defRPr/>
            </a:pPr>
            <a:r>
              <a:rPr lang="es-EC" dirty="0" smtClean="0"/>
              <a:t>Ley Orgánica de Aduanas(LOA)</a:t>
            </a:r>
            <a:endParaRPr lang="es-ES" dirty="0"/>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ES" dirty="0" smtClean="0"/>
              <a:t>DESCRIPCIÓN DE LA EMPRESA</a:t>
            </a:r>
            <a:endParaRPr lang="es-ES" dirty="0"/>
          </a:p>
        </p:txBody>
      </p:sp>
      <p:pic>
        <p:nvPicPr>
          <p:cNvPr id="16386" name="3 Marcador de contenido" descr="incoterms_espanol.jpg"/>
          <p:cNvPicPr>
            <a:picLocks noGrp="1" noChangeAspect="1"/>
          </p:cNvPicPr>
          <p:nvPr>
            <p:ph idx="1"/>
          </p:nvPr>
        </p:nvPicPr>
        <p:blipFill>
          <a:blip r:embed="rId2"/>
          <a:srcRect/>
          <a:stretch>
            <a:fillRect/>
          </a:stretch>
        </p:blipFill>
        <p:spPr>
          <a:xfrm>
            <a:off x="642938" y="3000375"/>
            <a:ext cx="6870700" cy="2819400"/>
          </a:xfrm>
        </p:spPr>
      </p:pic>
      <p:sp>
        <p:nvSpPr>
          <p:cNvPr id="16387" name="4 CuadroTexto"/>
          <p:cNvSpPr txBox="1">
            <a:spLocks noChangeArrowheads="1"/>
          </p:cNvSpPr>
          <p:nvPr/>
        </p:nvSpPr>
        <p:spPr bwMode="auto">
          <a:xfrm>
            <a:off x="714375" y="1714500"/>
            <a:ext cx="6715125" cy="923925"/>
          </a:xfrm>
          <a:prstGeom prst="rect">
            <a:avLst/>
          </a:prstGeom>
          <a:noFill/>
          <a:ln w="9525">
            <a:noFill/>
            <a:miter lim="800000"/>
            <a:headEnd/>
            <a:tailEnd/>
          </a:ln>
        </p:spPr>
        <p:txBody>
          <a:bodyPr>
            <a:spAutoFit/>
          </a:bodyPr>
          <a:lstStyle/>
          <a:p>
            <a:pPr>
              <a:buFont typeface="Arial" charset="0"/>
              <a:buChar char="•"/>
            </a:pPr>
            <a:r>
              <a:rPr lang="es-ES"/>
              <a:t>Detalle de la constitución.</a:t>
            </a:r>
          </a:p>
          <a:p>
            <a:pPr>
              <a:buFont typeface="Arial" charset="0"/>
              <a:buChar char="•"/>
            </a:pPr>
            <a:r>
              <a:rPr lang="es-ES"/>
              <a:t>Giro del Negocio.</a:t>
            </a:r>
          </a:p>
          <a:p>
            <a:pPr>
              <a:buFont typeface="Arial" charset="0"/>
              <a:buChar char="•"/>
            </a:pPr>
            <a:r>
              <a:rPr lang="es-ES"/>
              <a:t>Proceso de la NAVIERA.</a:t>
            </a: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p:txBody>
          <a:bodyPr/>
          <a:lstStyle/>
          <a:p>
            <a:r>
              <a:rPr lang="es-ES" sz="3600" b="1" smtClean="0"/>
              <a:t>Riesgos asumidos por NAVIERA S.A.</a:t>
            </a:r>
          </a:p>
        </p:txBody>
      </p:sp>
      <p:sp>
        <p:nvSpPr>
          <p:cNvPr id="17410" name="2 Marcador de contenido"/>
          <p:cNvSpPr>
            <a:spLocks noGrp="1"/>
          </p:cNvSpPr>
          <p:nvPr>
            <p:ph idx="1"/>
          </p:nvPr>
        </p:nvSpPr>
        <p:spPr>
          <a:xfrm>
            <a:off x="500063" y="1285875"/>
            <a:ext cx="7467600" cy="4525963"/>
          </a:xfrm>
        </p:spPr>
        <p:txBody>
          <a:bodyPr/>
          <a:lstStyle/>
          <a:p>
            <a:r>
              <a:rPr lang="es-ES" sz="1800" smtClean="0"/>
              <a:t>Riesgo de Mercado.</a:t>
            </a:r>
          </a:p>
          <a:p>
            <a:r>
              <a:rPr lang="es-ES" sz="1800" smtClean="0"/>
              <a:t>Riesgo Legal.</a:t>
            </a:r>
          </a:p>
          <a:p>
            <a:r>
              <a:rPr lang="es-ES" sz="1800" smtClean="0"/>
              <a:t>Riesgo Operativo.</a:t>
            </a:r>
          </a:p>
          <a:p>
            <a:r>
              <a:rPr lang="es-ES" sz="1800" smtClean="0"/>
              <a:t>Riesgo de Tipo de Cambio</a:t>
            </a:r>
          </a:p>
          <a:p>
            <a:r>
              <a:rPr lang="es-ES" sz="1800" smtClean="0"/>
              <a:t>Entorno Macroeconómico.</a:t>
            </a:r>
          </a:p>
          <a:p>
            <a:pPr>
              <a:buFont typeface="Wingdings 2" pitchFamily="18" charset="2"/>
              <a:buNone/>
            </a:pPr>
            <a:endParaRPr lang="es-ES" smtClean="0"/>
          </a:p>
          <a:p>
            <a:endParaRPr lang="es-ES" smtClean="0"/>
          </a:p>
          <a:p>
            <a:endParaRPr lang="es-ES" smtClean="0"/>
          </a:p>
        </p:txBody>
      </p:sp>
      <p:graphicFrame>
        <p:nvGraphicFramePr>
          <p:cNvPr id="4" name="3 Tabla"/>
          <p:cNvGraphicFramePr>
            <a:graphicFrameLocks noGrp="1"/>
          </p:cNvGraphicFramePr>
          <p:nvPr/>
        </p:nvGraphicFramePr>
        <p:xfrm>
          <a:off x="571500" y="3286125"/>
          <a:ext cx="7358115" cy="2519442"/>
        </p:xfrm>
        <a:graphic>
          <a:graphicData uri="http://schemas.openxmlformats.org/drawingml/2006/table">
            <a:tbl>
              <a:tblPr firstRow="1" bandRow="1">
                <a:tableStyleId>{5C22544A-7EE6-4342-B048-85BDC9FD1C3A}</a:tableStyleId>
              </a:tblPr>
              <a:tblGrid>
                <a:gridCol w="2428894"/>
                <a:gridCol w="1143008"/>
                <a:gridCol w="1071570"/>
                <a:gridCol w="1285884"/>
                <a:gridCol w="1428759"/>
              </a:tblGrid>
              <a:tr h="264126">
                <a:tc>
                  <a:txBody>
                    <a:bodyPr/>
                    <a:lstStyle/>
                    <a:p>
                      <a:pPr algn="just">
                        <a:spcAft>
                          <a:spcPts val="0"/>
                        </a:spcAft>
                      </a:pPr>
                      <a:r>
                        <a:rPr lang="es-EC" sz="1100" b="1" dirty="0">
                          <a:solidFill>
                            <a:srgbClr val="000000"/>
                          </a:solidFill>
                          <a:latin typeface="Calibri"/>
                          <a:ea typeface="Times New Roman"/>
                          <a:cs typeface="Arial"/>
                        </a:rPr>
                        <a:t>INGRESOS OPERACIONALES</a:t>
                      </a:r>
                      <a:endParaRPr lang="es-ES" sz="1200" dirty="0">
                        <a:latin typeface="Times New Roman"/>
                        <a:ea typeface="Times New Roman"/>
                      </a:endParaRPr>
                    </a:p>
                  </a:txBody>
                  <a:tcPr marL="44450" marR="44450" marT="0" marB="0" anchor="b"/>
                </a:tc>
                <a:tc>
                  <a:txBody>
                    <a:bodyPr/>
                    <a:lstStyle/>
                    <a:p>
                      <a:pPr algn="ctr">
                        <a:spcAft>
                          <a:spcPts val="0"/>
                        </a:spcAft>
                      </a:pPr>
                      <a:r>
                        <a:rPr lang="es-EC" sz="1100" b="1">
                          <a:solidFill>
                            <a:srgbClr val="000000"/>
                          </a:solidFill>
                          <a:latin typeface="Calibri"/>
                          <a:ea typeface="Times New Roman"/>
                          <a:cs typeface="Arial"/>
                        </a:rPr>
                        <a:t>2007</a:t>
                      </a:r>
                      <a:endParaRPr lang="es-ES" sz="1200">
                        <a:latin typeface="Times New Roman"/>
                        <a:ea typeface="Times New Roman"/>
                      </a:endParaRPr>
                    </a:p>
                  </a:txBody>
                  <a:tcPr marL="44450" marR="44450" marT="0" marB="0" anchor="b"/>
                </a:tc>
                <a:tc>
                  <a:txBody>
                    <a:bodyPr/>
                    <a:lstStyle/>
                    <a:p>
                      <a:pPr algn="ctr">
                        <a:spcAft>
                          <a:spcPts val="0"/>
                        </a:spcAft>
                      </a:pPr>
                      <a:r>
                        <a:rPr lang="es-EC" sz="1100" b="1">
                          <a:solidFill>
                            <a:srgbClr val="000000"/>
                          </a:solidFill>
                          <a:latin typeface="Calibri"/>
                          <a:ea typeface="Times New Roman"/>
                          <a:cs typeface="Arial"/>
                        </a:rPr>
                        <a:t>2008</a:t>
                      </a:r>
                      <a:endParaRPr lang="es-ES" sz="1200">
                        <a:latin typeface="Times New Roman"/>
                        <a:ea typeface="Times New Roman"/>
                      </a:endParaRPr>
                    </a:p>
                  </a:txBody>
                  <a:tcPr marL="44450" marR="44450" marT="0" marB="0" anchor="b"/>
                </a:tc>
                <a:tc>
                  <a:txBody>
                    <a:bodyPr/>
                    <a:lstStyle/>
                    <a:p>
                      <a:pPr algn="ctr">
                        <a:spcAft>
                          <a:spcPts val="0"/>
                        </a:spcAft>
                      </a:pPr>
                      <a:r>
                        <a:rPr lang="es-EC" sz="1100" b="1">
                          <a:solidFill>
                            <a:srgbClr val="000000"/>
                          </a:solidFill>
                          <a:latin typeface="Calibri"/>
                          <a:ea typeface="Times New Roman"/>
                          <a:cs typeface="Arial"/>
                        </a:rPr>
                        <a:t>PORCENTAJE DE VARIACIÓN</a:t>
                      </a:r>
                      <a:endParaRPr lang="es-ES" sz="1200">
                        <a:latin typeface="Times New Roman"/>
                        <a:ea typeface="Times New Roman"/>
                      </a:endParaRPr>
                    </a:p>
                  </a:txBody>
                  <a:tcPr marL="44450" marR="44450" marT="0" marB="0" anchor="b"/>
                </a:tc>
                <a:tc>
                  <a:txBody>
                    <a:bodyPr/>
                    <a:lstStyle/>
                    <a:p>
                      <a:pPr algn="ctr">
                        <a:spcAft>
                          <a:spcPts val="0"/>
                        </a:spcAft>
                      </a:pPr>
                      <a:r>
                        <a:rPr lang="es-EC" sz="1100" b="1">
                          <a:solidFill>
                            <a:srgbClr val="000000"/>
                          </a:solidFill>
                          <a:latin typeface="Calibri"/>
                          <a:ea typeface="Times New Roman"/>
                          <a:cs typeface="Arial"/>
                        </a:rPr>
                        <a:t>DECRECIMIENTO EN DÓLARES</a:t>
                      </a:r>
                      <a:endParaRPr lang="es-ES" sz="1200">
                        <a:latin typeface="Times New Roman"/>
                        <a:ea typeface="Times New Roman"/>
                      </a:endParaRPr>
                    </a:p>
                  </a:txBody>
                  <a:tcPr marL="44450" marR="44450" marT="0" marB="0" anchor="b"/>
                </a:tc>
              </a:tr>
              <a:tr h="264126">
                <a:tc>
                  <a:txBody>
                    <a:bodyPr/>
                    <a:lstStyle/>
                    <a:p>
                      <a:pPr>
                        <a:spcAft>
                          <a:spcPts val="0"/>
                        </a:spcAft>
                      </a:pPr>
                      <a:r>
                        <a:rPr lang="es-EC" sz="1100">
                          <a:solidFill>
                            <a:srgbClr val="000000"/>
                          </a:solidFill>
                          <a:latin typeface="Calibri"/>
                          <a:ea typeface="Times New Roman"/>
                          <a:cs typeface="Arial"/>
                        </a:rPr>
                        <a:t>COMISIONES POR FLETES</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183.879,18</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175.435,67</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-4,59%</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FF0000"/>
                          </a:solidFill>
                          <a:latin typeface="Calibri"/>
                          <a:ea typeface="Times New Roman"/>
                          <a:cs typeface="Arial"/>
                        </a:rPr>
                        <a:t>8.443,51</a:t>
                      </a:r>
                      <a:endParaRPr lang="es-ES" sz="1200">
                        <a:latin typeface="Times New Roman"/>
                        <a:ea typeface="Times New Roman"/>
                      </a:endParaRPr>
                    </a:p>
                  </a:txBody>
                  <a:tcPr marL="44450" marR="44450" marT="0" marB="0" anchor="b"/>
                </a:tc>
              </a:tr>
              <a:tr h="264126">
                <a:tc>
                  <a:txBody>
                    <a:bodyPr/>
                    <a:lstStyle/>
                    <a:p>
                      <a:pPr>
                        <a:spcAft>
                          <a:spcPts val="0"/>
                        </a:spcAft>
                      </a:pPr>
                      <a:r>
                        <a:rPr lang="es-EC" sz="1100">
                          <a:solidFill>
                            <a:srgbClr val="000000"/>
                          </a:solidFill>
                          <a:latin typeface="Calibri"/>
                          <a:ea typeface="Times New Roman"/>
                          <a:cs typeface="Arial"/>
                        </a:rPr>
                        <a:t>COMISIONES POR SOBREESTADÍA</a:t>
                      </a:r>
                      <a:endParaRPr lang="es-ES" sz="1200">
                        <a:latin typeface="Times New Roman"/>
                        <a:ea typeface="Times New Roman"/>
                      </a:endParaRPr>
                    </a:p>
                  </a:txBody>
                  <a:tcPr marL="44450" marR="44450" marT="0" marB="0" anchor="b"/>
                </a:tc>
                <a:tc>
                  <a:txBody>
                    <a:bodyPr/>
                    <a:lstStyle/>
                    <a:p>
                      <a:pPr algn="r">
                        <a:spcAft>
                          <a:spcPts val="0"/>
                        </a:spcAft>
                      </a:pPr>
                      <a:r>
                        <a:rPr lang="es-EC" sz="1100" dirty="0">
                          <a:solidFill>
                            <a:srgbClr val="000000"/>
                          </a:solidFill>
                          <a:latin typeface="Calibri"/>
                          <a:ea typeface="Times New Roman"/>
                          <a:cs typeface="Arial"/>
                        </a:rPr>
                        <a:t>3.035,74</a:t>
                      </a:r>
                      <a:endParaRPr lang="es-ES" sz="1200" dirty="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1.612,80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-46,87%</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FF0000"/>
                          </a:solidFill>
                          <a:latin typeface="Calibri"/>
                          <a:ea typeface="Times New Roman"/>
                          <a:cs typeface="Arial"/>
                        </a:rPr>
                        <a:t>1.422,94</a:t>
                      </a:r>
                      <a:endParaRPr lang="es-ES" sz="1200">
                        <a:latin typeface="Times New Roman"/>
                        <a:ea typeface="Times New Roman"/>
                      </a:endParaRPr>
                    </a:p>
                  </a:txBody>
                  <a:tcPr marL="44450" marR="44450" marT="0" marB="0" anchor="b"/>
                </a:tc>
              </a:tr>
              <a:tr h="264126">
                <a:tc>
                  <a:txBody>
                    <a:bodyPr/>
                    <a:lstStyle/>
                    <a:p>
                      <a:pPr>
                        <a:spcAft>
                          <a:spcPts val="0"/>
                        </a:spcAft>
                      </a:pPr>
                      <a:r>
                        <a:rPr lang="es-EC" sz="1100">
                          <a:solidFill>
                            <a:srgbClr val="000000"/>
                          </a:solidFill>
                          <a:latin typeface="Calibri"/>
                          <a:ea typeface="Times New Roman"/>
                          <a:cs typeface="Arial"/>
                        </a:rPr>
                        <a:t>COMISIONES DE AGENCIAMIENTO</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5.500,00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12.450,00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126,36%</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6.950,00</a:t>
                      </a:r>
                      <a:endParaRPr lang="es-ES" sz="1200">
                        <a:latin typeface="Times New Roman"/>
                        <a:ea typeface="Times New Roman"/>
                      </a:endParaRPr>
                    </a:p>
                  </a:txBody>
                  <a:tcPr marL="44450" marR="44450" marT="0" marB="0" anchor="b"/>
                </a:tc>
              </a:tr>
              <a:tr h="264126">
                <a:tc>
                  <a:txBody>
                    <a:bodyPr/>
                    <a:lstStyle/>
                    <a:p>
                      <a:pPr>
                        <a:spcAft>
                          <a:spcPts val="0"/>
                        </a:spcAft>
                      </a:pPr>
                      <a:r>
                        <a:rPr lang="es-EC" sz="1100">
                          <a:solidFill>
                            <a:srgbClr val="000000"/>
                          </a:solidFill>
                          <a:latin typeface="Calibri"/>
                          <a:ea typeface="Times New Roman"/>
                          <a:cs typeface="Arial"/>
                        </a:rPr>
                        <a:t>COMISIÓN ATENCIÓN DE BUQUES</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65.270,16</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62.260,00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-4,61%</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FF0000"/>
                          </a:solidFill>
                          <a:latin typeface="Calibri"/>
                          <a:ea typeface="Times New Roman"/>
                          <a:cs typeface="Arial"/>
                        </a:rPr>
                        <a:t>3.010,16</a:t>
                      </a:r>
                      <a:endParaRPr lang="es-ES" sz="1200">
                        <a:latin typeface="Times New Roman"/>
                        <a:ea typeface="Times New Roman"/>
                      </a:endParaRPr>
                    </a:p>
                  </a:txBody>
                  <a:tcPr marL="44450" marR="44450" marT="0" marB="0" anchor="b"/>
                </a:tc>
              </a:tr>
              <a:tr h="264126">
                <a:tc>
                  <a:txBody>
                    <a:bodyPr/>
                    <a:lstStyle/>
                    <a:p>
                      <a:pPr>
                        <a:spcAft>
                          <a:spcPts val="0"/>
                        </a:spcAft>
                      </a:pPr>
                      <a:r>
                        <a:rPr lang="es-EC" sz="1100">
                          <a:solidFill>
                            <a:srgbClr val="000000"/>
                          </a:solidFill>
                          <a:latin typeface="Calibri"/>
                          <a:ea typeface="Times New Roman"/>
                          <a:cs typeface="Arial"/>
                        </a:rPr>
                        <a:t>DESCARGA ALMACENAMIENTO Y MANEJO DE DOCUMENTOS</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740.912,00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564.246,83</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-23,84%</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FF0000"/>
                          </a:solidFill>
                          <a:latin typeface="Calibri"/>
                          <a:ea typeface="Times New Roman"/>
                          <a:cs typeface="Arial"/>
                        </a:rPr>
                        <a:t>176.665,17</a:t>
                      </a:r>
                      <a:endParaRPr lang="es-ES" sz="1200">
                        <a:latin typeface="Times New Roman"/>
                        <a:ea typeface="Times New Roman"/>
                      </a:endParaRPr>
                    </a:p>
                  </a:txBody>
                  <a:tcPr marL="44450" marR="44450" marT="0" marB="0" anchor="b"/>
                </a:tc>
              </a:tr>
              <a:tr h="264126">
                <a:tc>
                  <a:txBody>
                    <a:bodyPr/>
                    <a:lstStyle/>
                    <a:p>
                      <a:pPr algn="l">
                        <a:spcAft>
                          <a:spcPts val="0"/>
                        </a:spcAft>
                      </a:pPr>
                      <a:endParaRPr lang="es-EC" sz="1200">
                        <a:solidFill>
                          <a:srgbClr val="000000"/>
                        </a:solidFill>
                        <a:latin typeface="Calibri"/>
                        <a:ea typeface="Times New Roman"/>
                        <a:cs typeface="Arial"/>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998.597,08</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816.005,30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-18,28%</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FF0000"/>
                          </a:solidFill>
                          <a:latin typeface="Calibri"/>
                          <a:ea typeface="Times New Roman"/>
                          <a:cs typeface="Arial"/>
                        </a:rPr>
                        <a:t>182.591,78</a:t>
                      </a:r>
                      <a:endParaRPr lang="es-ES" sz="1200">
                        <a:latin typeface="Times New Roman"/>
                        <a:ea typeface="Times New Roman"/>
                      </a:endParaRPr>
                    </a:p>
                  </a:txBody>
                  <a:tcPr marL="44450" marR="44450" marT="0" marB="0" anchor="b"/>
                </a:tc>
              </a:tr>
              <a:tr h="264126">
                <a:tc>
                  <a:txBody>
                    <a:bodyPr/>
                    <a:lstStyle/>
                    <a:p>
                      <a:pPr algn="l">
                        <a:spcAft>
                          <a:spcPts val="0"/>
                        </a:spcAft>
                      </a:pPr>
                      <a:r>
                        <a:rPr lang="es-EC" sz="1100">
                          <a:solidFill>
                            <a:srgbClr val="000000"/>
                          </a:solidFill>
                          <a:latin typeface="Calibri"/>
                          <a:ea typeface="Times New Roman"/>
                          <a:cs typeface="Arial"/>
                        </a:rPr>
                        <a:t>OTROS INGRESOS</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307.128,27</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204.227,97</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-33,50%</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FF0000"/>
                          </a:solidFill>
                          <a:latin typeface="Calibri"/>
                          <a:ea typeface="Times New Roman"/>
                          <a:cs typeface="Arial"/>
                        </a:rPr>
                        <a:t>102.900,30</a:t>
                      </a:r>
                      <a:endParaRPr lang="es-ES" sz="1200">
                        <a:latin typeface="Times New Roman"/>
                        <a:ea typeface="Times New Roman"/>
                      </a:endParaRPr>
                    </a:p>
                  </a:txBody>
                  <a:tcPr marL="44450" marR="44450" marT="0" marB="0" anchor="b"/>
                </a:tc>
              </a:tr>
              <a:tr h="264126">
                <a:tc>
                  <a:txBody>
                    <a:bodyPr/>
                    <a:lstStyle/>
                    <a:p>
                      <a:pPr algn="l">
                        <a:spcAft>
                          <a:spcPts val="0"/>
                        </a:spcAft>
                      </a:pPr>
                      <a:r>
                        <a:rPr lang="es-EC" sz="1100" dirty="0">
                          <a:solidFill>
                            <a:srgbClr val="000000"/>
                          </a:solidFill>
                          <a:latin typeface="Calibri"/>
                          <a:ea typeface="Times New Roman"/>
                          <a:cs typeface="Arial"/>
                        </a:rPr>
                        <a:t>TOTAL INGRESOS 2007</a:t>
                      </a:r>
                      <a:endParaRPr lang="es-ES" sz="1200" dirty="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1.305.725,35</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1.020.233,27</a:t>
                      </a:r>
                      <a:endParaRPr lang="es-ES" sz="1200">
                        <a:latin typeface="Times New Roman"/>
                        <a:ea typeface="Times New Roman"/>
                      </a:endParaRPr>
                    </a:p>
                  </a:txBody>
                  <a:tcPr marL="44450" marR="44450" marT="0" marB="0" anchor="b"/>
                </a:tc>
                <a:tc>
                  <a:txBody>
                    <a:bodyPr/>
                    <a:lstStyle/>
                    <a:p>
                      <a:pPr algn="r">
                        <a:spcAft>
                          <a:spcPts val="0"/>
                        </a:spcAft>
                      </a:pPr>
                      <a:r>
                        <a:rPr lang="es-EC" sz="1100">
                          <a:solidFill>
                            <a:srgbClr val="000000"/>
                          </a:solidFill>
                          <a:latin typeface="Calibri"/>
                          <a:ea typeface="Times New Roman"/>
                          <a:cs typeface="Arial"/>
                        </a:rPr>
                        <a:t>-21,86%</a:t>
                      </a:r>
                      <a:endParaRPr lang="es-ES" sz="1200">
                        <a:latin typeface="Times New Roman"/>
                        <a:ea typeface="Times New Roman"/>
                      </a:endParaRPr>
                    </a:p>
                  </a:txBody>
                  <a:tcPr marL="44450" marR="44450" marT="0" marB="0" anchor="b"/>
                </a:tc>
                <a:tc>
                  <a:txBody>
                    <a:bodyPr/>
                    <a:lstStyle/>
                    <a:p>
                      <a:pPr algn="r">
                        <a:spcAft>
                          <a:spcPts val="0"/>
                        </a:spcAft>
                      </a:pPr>
                      <a:r>
                        <a:rPr lang="es-EC" sz="1100" dirty="0">
                          <a:solidFill>
                            <a:srgbClr val="FF0000"/>
                          </a:solidFill>
                          <a:latin typeface="Calibri"/>
                          <a:ea typeface="Times New Roman"/>
                          <a:cs typeface="Arial"/>
                        </a:rPr>
                        <a:t>285.492,08</a:t>
                      </a:r>
                      <a:endParaRPr lang="es-ES" sz="1200" dirty="0">
                        <a:latin typeface="Times New Roman"/>
                        <a:ea typeface="Times New Roman"/>
                      </a:endParaRPr>
                    </a:p>
                  </a:txBody>
                  <a:tcPr marL="44450" marR="44450" marT="0" marB="0" anchor="b"/>
                </a:tc>
              </a:tr>
            </a:tbl>
          </a:graphicData>
        </a:graphic>
      </p:graphicFrame>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title"/>
          </p:nvPr>
        </p:nvSpPr>
        <p:spPr>
          <a:xfrm>
            <a:off x="428625" y="142875"/>
            <a:ext cx="7467600" cy="1143000"/>
          </a:xfrm>
        </p:spPr>
        <p:txBody>
          <a:bodyPr/>
          <a:lstStyle/>
          <a:p>
            <a:pPr algn="ctr"/>
            <a:r>
              <a:rPr lang="es-ES" sz="3600" smtClean="0"/>
              <a:t>ESTUDIO DE MERCADO</a:t>
            </a:r>
          </a:p>
        </p:txBody>
      </p:sp>
      <p:sp>
        <p:nvSpPr>
          <p:cNvPr id="18434" name="4 Marcador de contenido" descr="Dibujo tesos.bmp"/>
          <p:cNvSpPr>
            <a:spLocks noGrp="1" noChangeAspect="1"/>
          </p:cNvSpPr>
          <p:nvPr>
            <p:ph idx="1"/>
          </p:nvPr>
        </p:nvSpPr>
        <p:spPr>
          <a:xfrm>
            <a:off x="428625" y="1428750"/>
            <a:ext cx="3429000" cy="4714875"/>
          </a:xfrm>
        </p:spPr>
        <p:txBody>
          <a:bodyPr/>
          <a:lstStyle/>
          <a:p>
            <a:endParaRPr lang="es-ES_tradnl"/>
          </a:p>
        </p:txBody>
      </p:sp>
      <p:pic>
        <p:nvPicPr>
          <p:cNvPr id="18435" name="Imagen 23"/>
          <p:cNvPicPr>
            <a:picLocks noChangeAspect="1" noChangeArrowheads="1"/>
          </p:cNvPicPr>
          <p:nvPr/>
        </p:nvPicPr>
        <p:blipFill>
          <a:blip r:embed="rId2"/>
          <a:srcRect/>
          <a:stretch>
            <a:fillRect/>
          </a:stretch>
        </p:blipFill>
        <p:spPr bwMode="auto">
          <a:xfrm>
            <a:off x="4357688" y="1571625"/>
            <a:ext cx="4362450" cy="1571625"/>
          </a:xfrm>
          <a:prstGeom prst="rect">
            <a:avLst/>
          </a:prstGeom>
          <a:noFill/>
          <a:ln w="9525">
            <a:noFill/>
            <a:miter lim="800000"/>
            <a:headEnd/>
            <a:tailEnd/>
          </a:ln>
        </p:spPr>
      </p:pic>
      <p:pic>
        <p:nvPicPr>
          <p:cNvPr id="18436" name="Gráfico 2"/>
          <p:cNvPicPr>
            <a:picLocks noChangeArrowheads="1"/>
          </p:cNvPicPr>
          <p:nvPr/>
        </p:nvPicPr>
        <p:blipFill>
          <a:blip r:embed="rId3"/>
          <a:srcRect b="-46"/>
          <a:stretch>
            <a:fillRect/>
          </a:stretch>
        </p:blipFill>
        <p:spPr bwMode="auto">
          <a:xfrm>
            <a:off x="4286250" y="3286125"/>
            <a:ext cx="4591050" cy="2781300"/>
          </a:xfrm>
          <a:prstGeom prst="rect">
            <a:avLst/>
          </a:prstGeom>
          <a:noFill/>
          <a:ln w="9525">
            <a:noFill/>
            <a:miter lim="800000"/>
            <a:headEnd/>
            <a:tailEnd/>
          </a:ln>
        </p:spPr>
      </p:pic>
      <p:sp>
        <p:nvSpPr>
          <p:cNvPr id="18437" name="Oval 4"/>
          <p:cNvSpPr>
            <a:spLocks noChangeArrowheads="1"/>
          </p:cNvSpPr>
          <p:nvPr/>
        </p:nvSpPr>
        <p:spPr bwMode="auto">
          <a:xfrm>
            <a:off x="5572125" y="4143375"/>
            <a:ext cx="676275" cy="514350"/>
          </a:xfrm>
          <a:prstGeom prst="ellipse">
            <a:avLst/>
          </a:prstGeom>
          <a:noFill/>
          <a:ln w="22225" cap="rnd">
            <a:solidFill>
              <a:srgbClr val="FF0000"/>
            </a:solidFill>
            <a:prstDash val="sysDot"/>
            <a:round/>
            <a:headEnd/>
            <a:tailEnd/>
          </a:ln>
        </p:spPr>
        <p:txBody>
          <a:bodyPr/>
          <a:lstStyle/>
          <a:p>
            <a:endParaRPr lang="es-ES_tradnl"/>
          </a:p>
        </p:txBody>
      </p:sp>
      <p:sp>
        <p:nvSpPr>
          <p:cNvPr id="18438" name="AutoShape 5"/>
          <p:cNvSpPr>
            <a:spLocks noChangeArrowheads="1"/>
          </p:cNvSpPr>
          <p:nvPr/>
        </p:nvSpPr>
        <p:spPr bwMode="auto">
          <a:xfrm>
            <a:off x="4714875" y="4214813"/>
            <a:ext cx="695325" cy="447675"/>
          </a:xfrm>
          <a:prstGeom prst="rightArrow">
            <a:avLst>
              <a:gd name="adj1" fmla="val 50000"/>
              <a:gd name="adj2" fmla="val 38830"/>
            </a:avLst>
          </a:prstGeom>
          <a:solidFill>
            <a:srgbClr val="FFFF00"/>
          </a:solidFill>
          <a:ln w="25400">
            <a:solidFill>
              <a:srgbClr val="FF0000"/>
            </a:solidFill>
            <a:miter lim="800000"/>
            <a:headEnd/>
            <a:tailEnd/>
          </a:ln>
        </p:spPr>
        <p:txBody>
          <a:bodyPr/>
          <a:lstStyle/>
          <a:p>
            <a:endParaRPr lang="es-ES_tradnl"/>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1 Título"/>
          <p:cNvSpPr>
            <a:spLocks noGrp="1"/>
          </p:cNvSpPr>
          <p:nvPr>
            <p:ph type="title"/>
          </p:nvPr>
        </p:nvSpPr>
        <p:spPr/>
        <p:txBody>
          <a:bodyPr/>
          <a:lstStyle/>
          <a:p>
            <a:pPr algn="ctr"/>
            <a:r>
              <a:rPr lang="es-ES" smtClean="0"/>
              <a:t>ANALISIS ESTADISTICO</a:t>
            </a:r>
          </a:p>
        </p:txBody>
      </p:sp>
      <p:graphicFrame>
        <p:nvGraphicFramePr>
          <p:cNvPr id="2050" name="Object 2"/>
          <p:cNvGraphicFramePr>
            <a:graphicFrameLocks noChangeAspect="1"/>
          </p:cNvGraphicFramePr>
          <p:nvPr/>
        </p:nvGraphicFramePr>
        <p:xfrm>
          <a:off x="1428750" y="1285875"/>
          <a:ext cx="5486400" cy="2357438"/>
        </p:xfrm>
        <a:graphic>
          <a:graphicData uri="http://schemas.openxmlformats.org/presentationml/2006/ole">
            <p:oleObj spid="_x0000_s2050" r:id="rId3" imgW="5486400" imgH="3657600" progId="">
              <p:embed/>
            </p:oleObj>
          </a:graphicData>
        </a:graphic>
      </p:graphicFrame>
      <p:graphicFrame>
        <p:nvGraphicFramePr>
          <p:cNvPr id="2051" name="Object 3"/>
          <p:cNvGraphicFramePr>
            <a:graphicFrameLocks noChangeAspect="1"/>
          </p:cNvGraphicFramePr>
          <p:nvPr/>
        </p:nvGraphicFramePr>
        <p:xfrm>
          <a:off x="1428750" y="4071938"/>
          <a:ext cx="5486400" cy="2500312"/>
        </p:xfrm>
        <a:graphic>
          <a:graphicData uri="http://schemas.openxmlformats.org/presentationml/2006/ole">
            <p:oleObj spid="_x0000_s2051" r:id="rId4" imgW="5486400" imgH="3657600" progId="">
              <p:embed/>
            </p:oleObj>
          </a:graphicData>
        </a:graphic>
      </p:graphicFrame>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ES" dirty="0" smtClean="0"/>
              <a:t>PLANEACION DE LA AUDITORIA</a:t>
            </a:r>
            <a:endParaRPr lang="es-ES" dirty="0"/>
          </a:p>
        </p:txBody>
      </p:sp>
      <p:sp>
        <p:nvSpPr>
          <p:cNvPr id="3" name="2 Marcador de contenido"/>
          <p:cNvSpPr>
            <a:spLocks noGrp="1"/>
          </p:cNvSpPr>
          <p:nvPr>
            <p:ph idx="1"/>
          </p:nvPr>
        </p:nvSpPr>
        <p:spPr>
          <a:xfrm>
            <a:off x="457200" y="1357313"/>
            <a:ext cx="7467600" cy="4768850"/>
          </a:xfrm>
        </p:spPr>
        <p:txBody>
          <a:bodyPr>
            <a:normAutofit fontScale="55000" lnSpcReduction="20000"/>
          </a:bodyPr>
          <a:lstStyle/>
          <a:p>
            <a:pPr marL="420624" indent="-384048" fontAlgn="auto">
              <a:spcAft>
                <a:spcPts val="0"/>
              </a:spcAft>
              <a:buFont typeface="Wingdings 2"/>
              <a:buNone/>
              <a:defRPr/>
            </a:pPr>
            <a:r>
              <a:rPr lang="es-EC" b="1" dirty="0" smtClean="0"/>
              <a:t>       OBJETIVOS DE LA AUDITORÍA </a:t>
            </a:r>
            <a:endParaRPr lang="es-ES" dirty="0" smtClean="0"/>
          </a:p>
          <a:p>
            <a:pPr marL="420624" indent="-384048" algn="just" fontAlgn="auto">
              <a:spcAft>
                <a:spcPts val="0"/>
              </a:spcAft>
              <a:buFont typeface="Wingdings 2"/>
              <a:buChar char=""/>
              <a:defRPr/>
            </a:pPr>
            <a:r>
              <a:rPr lang="es-EC" dirty="0" smtClean="0"/>
              <a:t>Los objetivos generales para este trabajo consisten en la evaluación del cumplimiento de la normativa legal  y disposiciones emitidas sobre las obligaciones tributarias aplicables  a las empresas de servicios de transporte marítimo internacional.</a:t>
            </a:r>
            <a:endParaRPr lang="es-ES" dirty="0" smtClean="0"/>
          </a:p>
          <a:p>
            <a:pPr marL="420624" indent="-384048" algn="just" fontAlgn="auto">
              <a:spcAft>
                <a:spcPts val="0"/>
              </a:spcAft>
              <a:buFont typeface="Wingdings 2"/>
              <a:buNone/>
              <a:defRPr/>
            </a:pPr>
            <a:r>
              <a:rPr lang="es-EC" b="1" dirty="0" smtClean="0"/>
              <a:t>       </a:t>
            </a:r>
          </a:p>
          <a:p>
            <a:pPr marL="420624" indent="-384048" fontAlgn="auto">
              <a:spcAft>
                <a:spcPts val="0"/>
              </a:spcAft>
              <a:buFont typeface="Wingdings 2"/>
              <a:buNone/>
              <a:defRPr/>
            </a:pPr>
            <a:r>
              <a:rPr lang="es-EC" b="1" dirty="0" smtClean="0"/>
              <a:t>      OBJETIVOS ESPECÍFICOS DEL ANÁLISIS DEL CUMPLIMIENTO TRIBUTARIO DE NAVIERA S.A.</a:t>
            </a:r>
            <a:r>
              <a:rPr lang="es-ES" dirty="0" smtClean="0"/>
              <a:t>  </a:t>
            </a:r>
          </a:p>
          <a:p>
            <a:pPr marL="420624" indent="-384048" algn="just" fontAlgn="auto">
              <a:spcAft>
                <a:spcPts val="0"/>
              </a:spcAft>
              <a:buFont typeface="Wingdings 2"/>
              <a:buNone/>
              <a:defRPr/>
            </a:pPr>
            <a:r>
              <a:rPr lang="es-ES" dirty="0" smtClean="0"/>
              <a:t>       </a:t>
            </a:r>
            <a:r>
              <a:rPr lang="es-EC" dirty="0" smtClean="0"/>
              <a:t>Asegurarnos de la razonabilidad  de la estimación para  impuesto  de renta  del ejercicio.</a:t>
            </a:r>
            <a:endParaRPr lang="es-ES" dirty="0" smtClean="0"/>
          </a:p>
          <a:p>
            <a:pPr marL="420624" indent="-384048" algn="just" fontAlgn="auto">
              <a:spcAft>
                <a:spcPts val="0"/>
              </a:spcAft>
              <a:buFont typeface="Wingdings 2"/>
              <a:buChar char=""/>
              <a:defRPr/>
            </a:pPr>
            <a:r>
              <a:rPr lang="es-EC" dirty="0" smtClean="0"/>
              <a:t>Comprobar  que el pago  para impuestos  ha sido  determinado  de tal manera  que no se  esperen  diferencias  importantes al momento  de revisión  por parte de  las autoridades  fiscales.</a:t>
            </a:r>
            <a:endParaRPr lang="es-ES" dirty="0" smtClean="0"/>
          </a:p>
          <a:p>
            <a:pPr marL="420624" indent="-384048" algn="just" fontAlgn="auto">
              <a:spcAft>
                <a:spcPts val="0"/>
              </a:spcAft>
              <a:buFont typeface="Wingdings 2"/>
              <a:buChar char=""/>
              <a:defRPr/>
            </a:pPr>
            <a:r>
              <a:rPr lang="es-EC" dirty="0" smtClean="0"/>
              <a:t>Verificar que se ha cumplido con todas las obligaciones tributarias determinadas en la Ley de Régimen Tributario Interno y su Reglamento</a:t>
            </a:r>
            <a:endParaRPr lang="es-ES" dirty="0" smtClean="0"/>
          </a:p>
          <a:p>
            <a:pPr marL="420624" indent="-384048" algn="just" fontAlgn="auto">
              <a:spcAft>
                <a:spcPts val="0"/>
              </a:spcAft>
              <a:buFont typeface="Wingdings 2"/>
              <a:buChar char=""/>
              <a:defRPr/>
            </a:pPr>
            <a:r>
              <a:rPr lang="es-EC" dirty="0" smtClean="0"/>
              <a:t>Comprobar que se haya efectuado el pago de otros impuestos y contribuciones a la que está sujeta la compañía.</a:t>
            </a:r>
            <a:endParaRPr lang="es-ES" dirty="0" smtClean="0"/>
          </a:p>
          <a:p>
            <a:pPr marL="420624" indent="-384048" algn="just" fontAlgn="auto">
              <a:spcAft>
                <a:spcPts val="0"/>
              </a:spcAft>
              <a:buFont typeface="Wingdings 2"/>
              <a:buChar char=""/>
              <a:defRPr/>
            </a:pPr>
            <a:r>
              <a:rPr lang="es-EC" dirty="0" smtClean="0"/>
              <a:t>Comprobar su adecuada  presentación en los estados financieros.</a:t>
            </a:r>
            <a:endParaRPr lang="es-ES" dirty="0" smtClean="0"/>
          </a:p>
          <a:p>
            <a:pPr marL="420624" indent="-384048" fontAlgn="auto">
              <a:spcAft>
                <a:spcPts val="0"/>
              </a:spcAft>
              <a:buFont typeface="Wingdings 2"/>
              <a:buChar char=""/>
              <a:defRPr/>
            </a:pPr>
            <a:endParaRPr lang="es-ES" dirty="0"/>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p:txBody>
          <a:bodyPr/>
          <a:lstStyle/>
          <a:p>
            <a:r>
              <a:rPr lang="es-ES" smtClean="0"/>
              <a:t>EJECUCION DE LA AUDITORIA</a:t>
            </a:r>
          </a:p>
        </p:txBody>
      </p:sp>
      <p:graphicFrame>
        <p:nvGraphicFramePr>
          <p:cNvPr id="4" name="3 Marcador de contenido"/>
          <p:cNvGraphicFramePr>
            <a:graphicFrameLocks noGrp="1"/>
          </p:cNvGraphicFramePr>
          <p:nvPr>
            <p:ph idx="1"/>
          </p:nvPr>
        </p:nvGraphicFramePr>
        <p:xfrm>
          <a:off x="500063" y="1285875"/>
          <a:ext cx="7467600" cy="2438400"/>
        </p:xfrm>
        <a:graphic>
          <a:graphicData uri="http://schemas.openxmlformats.org/drawingml/2006/table">
            <a:tbl>
              <a:tblPr/>
              <a:tblGrid>
                <a:gridCol w="1357312"/>
                <a:gridCol w="1285875"/>
                <a:gridCol w="1428750"/>
                <a:gridCol w="1071563"/>
                <a:gridCol w="1214437"/>
                <a:gridCol w="1109663"/>
              </a:tblGrid>
              <a:tr h="14763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TOMA DE LA MUESTRA</a:t>
                      </a:r>
                      <a:endParaRPr kumimoji="0" lang="es-ES" sz="1000" b="1" i="0" u="none" strike="noStrike" cap="none" normalizeH="0" baseline="0" smtClean="0">
                        <a:ln>
                          <a:noFill/>
                        </a:ln>
                        <a:solidFill>
                          <a:srgbClr val="FFFFFF"/>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ESTRATO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POBLACIÓN</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DESVIACIÓN</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Ni.бi</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Wi</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000" b="1" i="0" u="none" strike="noStrike" cap="none" normalizeH="0" baseline="0" smtClean="0">
                          <a:ln>
                            <a:noFill/>
                          </a:ln>
                          <a:solidFill>
                            <a:srgbClr val="000000"/>
                          </a:solidFill>
                          <a:effectLst/>
                          <a:latin typeface="Calibri" pitchFamily="34" charset="0"/>
                          <a:cs typeface="Times New Roman" pitchFamily="18" charset="0"/>
                        </a:rPr>
                        <a:t>Numero de Muestras</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ENERO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245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15,60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3822,00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7,78%</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FEBRERO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271</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16,60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4498,60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9,16%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18</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MARZO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292</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15,40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4496,80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9,16%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18</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ABRIL</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300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15,30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4590,00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9,35%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19</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MAYO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305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15,25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4651,25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9,47%</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JUNIO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204</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16,10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3284,40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6,69%</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14</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JULIO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305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14,65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4468,25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9,10%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19</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AGOSTO</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290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13,10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3799,00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7,74%</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SEPTIEMBRE</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270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14,20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3834,00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7,81%</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OCTUBRE</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336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15,15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5090,40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10,37%</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22</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NOVIEMBRE</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196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14,11</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2765,56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5,63%</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12</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DICIEMBRE</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290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13,09</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3796,10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7,73%</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DFE4"/>
                    </a:solidFill>
                  </a:tcPr>
                </a:tc>
              </a:tr>
              <a:tr h="147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 </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3304</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178,55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49096,36</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100,00%</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smtClean="0">
                          <a:ln>
                            <a:noFill/>
                          </a:ln>
                          <a:solidFill>
                            <a:srgbClr val="000000"/>
                          </a:solidFill>
                          <a:effectLst/>
                          <a:latin typeface="Calibri" pitchFamily="34" charset="0"/>
                          <a:cs typeface="Times New Roman" pitchFamily="18" charset="0"/>
                        </a:rPr>
                        <a:t>205</a:t>
                      </a:r>
                      <a:endParaRPr kumimoji="0" lang="es-ES"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0F2"/>
                    </a:solidFill>
                  </a:tcPr>
                </a:tc>
              </a:tr>
            </a:tbl>
          </a:graphicData>
        </a:graphic>
      </p:graphicFrame>
      <p:graphicFrame>
        <p:nvGraphicFramePr>
          <p:cNvPr id="5" name="4 Tabla"/>
          <p:cNvGraphicFramePr>
            <a:graphicFrameLocks noGrp="1"/>
          </p:cNvGraphicFramePr>
          <p:nvPr/>
        </p:nvGraphicFramePr>
        <p:xfrm>
          <a:off x="500063" y="3865563"/>
          <a:ext cx="7572429" cy="2586223"/>
        </p:xfrm>
        <a:graphic>
          <a:graphicData uri="http://schemas.openxmlformats.org/drawingml/2006/table">
            <a:tbl>
              <a:tblPr firstRow="1" bandRow="1">
                <a:tableStyleId>{5C22544A-7EE6-4342-B048-85BDC9FD1C3A}</a:tableStyleId>
              </a:tblPr>
              <a:tblGrid>
                <a:gridCol w="841381"/>
                <a:gridCol w="841381"/>
                <a:gridCol w="841381"/>
                <a:gridCol w="841381"/>
                <a:gridCol w="841381"/>
                <a:gridCol w="841381"/>
                <a:gridCol w="841381"/>
                <a:gridCol w="841381"/>
                <a:gridCol w="841381"/>
              </a:tblGrid>
              <a:tr h="141380">
                <a:tc>
                  <a:txBody>
                    <a:bodyPr/>
                    <a:lstStyle/>
                    <a:p>
                      <a:pPr algn="ctr">
                        <a:spcAft>
                          <a:spcPts val="0"/>
                        </a:spcAft>
                      </a:pPr>
                      <a:endParaRPr lang="es-ES" sz="1000" dirty="0">
                        <a:latin typeface="Times New Roman"/>
                        <a:ea typeface="Times New Roman"/>
                      </a:endParaRPr>
                    </a:p>
                  </a:txBody>
                  <a:tcPr marL="44450" marR="44450" marT="0" marB="0" anchor="b"/>
                </a:tc>
                <a:tc gridSpan="2">
                  <a:txBody>
                    <a:bodyPr/>
                    <a:lstStyle/>
                    <a:p>
                      <a:pPr algn="ctr">
                        <a:spcAft>
                          <a:spcPts val="0"/>
                        </a:spcAft>
                      </a:pPr>
                      <a:r>
                        <a:rPr lang="es-EC" sz="1000" b="1" dirty="0">
                          <a:solidFill>
                            <a:srgbClr val="FFFFFF"/>
                          </a:solidFill>
                          <a:latin typeface="Calibri"/>
                          <a:ea typeface="Times New Roman"/>
                        </a:rPr>
                        <a:t>TOTAL COMPRAS</a:t>
                      </a:r>
                      <a:endParaRPr lang="es-ES" sz="1000" dirty="0">
                        <a:latin typeface="Times New Roman"/>
                        <a:ea typeface="Times New Roman"/>
                      </a:endParaRPr>
                    </a:p>
                  </a:txBody>
                  <a:tcPr marL="44450" marR="44450" marT="0" marB="0" anchor="b"/>
                </a:tc>
                <a:tc hMerge="1">
                  <a:txBody>
                    <a:bodyPr/>
                    <a:lstStyle/>
                    <a:p>
                      <a:endParaRPr lang="es-ES"/>
                    </a:p>
                  </a:txBody>
                  <a:tcPr/>
                </a:tc>
                <a:tc gridSpan="2">
                  <a:txBody>
                    <a:bodyPr/>
                    <a:lstStyle/>
                    <a:p>
                      <a:pPr algn="ctr">
                        <a:spcAft>
                          <a:spcPts val="0"/>
                        </a:spcAft>
                      </a:pPr>
                      <a:r>
                        <a:rPr lang="es-EC" sz="1000" b="1">
                          <a:solidFill>
                            <a:srgbClr val="FFFFFF"/>
                          </a:solidFill>
                          <a:latin typeface="Calibri"/>
                          <a:ea typeface="Times New Roman"/>
                        </a:rPr>
                        <a:t>MUESTRA</a:t>
                      </a:r>
                      <a:endParaRPr lang="es-ES" sz="1000">
                        <a:latin typeface="Times New Roman"/>
                        <a:ea typeface="Times New Roman"/>
                      </a:endParaRPr>
                    </a:p>
                  </a:txBody>
                  <a:tcPr marL="44450" marR="44450" marT="0" marB="0" anchor="b"/>
                </a:tc>
                <a:tc hMerge="1">
                  <a:txBody>
                    <a:bodyPr/>
                    <a:lstStyle/>
                    <a:p>
                      <a:endParaRPr lang="es-ES"/>
                    </a:p>
                  </a:txBody>
                  <a:tcPr/>
                </a:tc>
                <a:tc gridSpan="2">
                  <a:txBody>
                    <a:bodyPr/>
                    <a:lstStyle/>
                    <a:p>
                      <a:pPr algn="ctr">
                        <a:spcAft>
                          <a:spcPts val="0"/>
                        </a:spcAft>
                      </a:pPr>
                      <a:r>
                        <a:rPr lang="es-EC" sz="1000" b="1">
                          <a:solidFill>
                            <a:srgbClr val="FFFFFF"/>
                          </a:solidFill>
                          <a:latin typeface="Calibri"/>
                          <a:ea typeface="Times New Roman"/>
                        </a:rPr>
                        <a:t>%</a:t>
                      </a:r>
                      <a:endParaRPr lang="es-ES" sz="1000">
                        <a:latin typeface="Times New Roman"/>
                        <a:ea typeface="Times New Roman"/>
                      </a:endParaRPr>
                    </a:p>
                  </a:txBody>
                  <a:tcPr marL="44450" marR="44450" marT="0" marB="0" anchor="b"/>
                </a:tc>
                <a:tc hMerge="1">
                  <a:txBody>
                    <a:bodyPr/>
                    <a:lstStyle/>
                    <a:p>
                      <a:endParaRPr lang="es-ES"/>
                    </a:p>
                  </a:txBody>
                  <a:tcPr/>
                </a:tc>
                <a:tc gridSpan="2">
                  <a:txBody>
                    <a:bodyPr/>
                    <a:lstStyle/>
                    <a:p>
                      <a:pPr algn="ctr">
                        <a:spcAft>
                          <a:spcPts val="0"/>
                        </a:spcAft>
                      </a:pPr>
                      <a:r>
                        <a:rPr lang="es-EC" sz="1000" b="1">
                          <a:solidFill>
                            <a:srgbClr val="FFFFFF"/>
                          </a:solidFill>
                          <a:latin typeface="Calibri"/>
                          <a:ea typeface="Times New Roman"/>
                        </a:rPr>
                        <a:t>OBSERVADAS</a:t>
                      </a:r>
                      <a:endParaRPr lang="es-ES" sz="1000">
                        <a:latin typeface="Times New Roman"/>
                        <a:ea typeface="Times New Roman"/>
                      </a:endParaRPr>
                    </a:p>
                  </a:txBody>
                  <a:tcPr marL="44450" marR="44450" marT="0" marB="0" anchor="b"/>
                </a:tc>
                <a:tc hMerge="1">
                  <a:txBody>
                    <a:bodyPr/>
                    <a:lstStyle/>
                    <a:p>
                      <a:endParaRPr lang="es-ES"/>
                    </a:p>
                  </a:txBody>
                  <a:tcPr/>
                </a:tc>
              </a:tr>
              <a:tr h="151261">
                <a:tc>
                  <a:txBody>
                    <a:bodyPr/>
                    <a:lstStyle/>
                    <a:p>
                      <a:pPr algn="ctr">
                        <a:spcAft>
                          <a:spcPts val="0"/>
                        </a:spcAft>
                      </a:pPr>
                      <a:r>
                        <a:rPr lang="es-EC" sz="1000" b="1" dirty="0">
                          <a:solidFill>
                            <a:srgbClr val="FFFFFF"/>
                          </a:solidFill>
                          <a:latin typeface="Calibri"/>
                          <a:ea typeface="Times New Roman"/>
                        </a:rPr>
                        <a:t>MESES</a:t>
                      </a:r>
                      <a:endParaRPr lang="es-ES" sz="1000" dirty="0">
                        <a:latin typeface="Times New Roman"/>
                        <a:ea typeface="Times New Roman"/>
                      </a:endParaRPr>
                    </a:p>
                  </a:txBody>
                  <a:tcPr marL="44450" marR="44450" marT="0" marB="0" anchor="b"/>
                </a:tc>
                <a:tc>
                  <a:txBody>
                    <a:bodyPr/>
                    <a:lstStyle/>
                    <a:p>
                      <a:pPr algn="ctr">
                        <a:spcAft>
                          <a:spcPts val="0"/>
                        </a:spcAft>
                      </a:pPr>
                      <a:r>
                        <a:rPr lang="es-EC" sz="1000" b="1" dirty="0">
                          <a:solidFill>
                            <a:srgbClr val="FFFFFF"/>
                          </a:solidFill>
                          <a:latin typeface="Calibri"/>
                          <a:ea typeface="Times New Roman"/>
                        </a:rPr>
                        <a:t>Nº</a:t>
                      </a:r>
                      <a:endParaRPr lang="es-ES" sz="1000" dirty="0">
                        <a:latin typeface="Times New Roman"/>
                        <a:ea typeface="Times New Roman"/>
                      </a:endParaRPr>
                    </a:p>
                  </a:txBody>
                  <a:tcPr marL="44450" marR="44450" marT="0" marB="0" anchor="b"/>
                </a:tc>
                <a:tc>
                  <a:txBody>
                    <a:bodyPr/>
                    <a:lstStyle/>
                    <a:p>
                      <a:pPr algn="ctr">
                        <a:spcAft>
                          <a:spcPts val="0"/>
                        </a:spcAft>
                      </a:pPr>
                      <a:r>
                        <a:rPr lang="es-EC" sz="1000" b="1" dirty="0">
                          <a:solidFill>
                            <a:srgbClr val="FFFFFF"/>
                          </a:solidFill>
                          <a:latin typeface="Calibri"/>
                          <a:ea typeface="Times New Roman"/>
                        </a:rPr>
                        <a:t>VALOR</a:t>
                      </a:r>
                      <a:endParaRPr lang="es-ES" sz="1000" dirty="0">
                        <a:latin typeface="Times New Roman"/>
                        <a:ea typeface="Times New Roman"/>
                      </a:endParaRPr>
                    </a:p>
                  </a:txBody>
                  <a:tcPr marL="44450" marR="44450" marT="0" marB="0" anchor="b"/>
                </a:tc>
                <a:tc>
                  <a:txBody>
                    <a:bodyPr/>
                    <a:lstStyle/>
                    <a:p>
                      <a:pPr algn="ctr">
                        <a:spcAft>
                          <a:spcPts val="0"/>
                        </a:spcAft>
                      </a:pPr>
                      <a:r>
                        <a:rPr lang="es-EC" sz="1000" b="1" dirty="0">
                          <a:solidFill>
                            <a:srgbClr val="FFFFFF"/>
                          </a:solidFill>
                          <a:latin typeface="Calibri"/>
                          <a:ea typeface="Times New Roman"/>
                        </a:rPr>
                        <a:t>Nº</a:t>
                      </a:r>
                      <a:endParaRPr lang="es-ES" sz="1000" dirty="0">
                        <a:latin typeface="Times New Roman"/>
                        <a:ea typeface="Times New Roman"/>
                      </a:endParaRPr>
                    </a:p>
                  </a:txBody>
                  <a:tcPr marL="44450" marR="44450" marT="0" marB="0" anchor="b"/>
                </a:tc>
                <a:tc>
                  <a:txBody>
                    <a:bodyPr/>
                    <a:lstStyle/>
                    <a:p>
                      <a:pPr algn="ctr">
                        <a:spcAft>
                          <a:spcPts val="0"/>
                        </a:spcAft>
                      </a:pPr>
                      <a:r>
                        <a:rPr lang="es-EC" sz="1000" b="1" dirty="0">
                          <a:solidFill>
                            <a:srgbClr val="FFFFFF"/>
                          </a:solidFill>
                          <a:latin typeface="Calibri"/>
                          <a:ea typeface="Times New Roman"/>
                        </a:rPr>
                        <a:t>VALOR</a:t>
                      </a:r>
                      <a:endParaRPr lang="es-ES" sz="1000" dirty="0">
                        <a:latin typeface="Times New Roman"/>
                        <a:ea typeface="Times New Roman"/>
                      </a:endParaRPr>
                    </a:p>
                  </a:txBody>
                  <a:tcPr marL="44450" marR="44450" marT="0" marB="0" anchor="b"/>
                </a:tc>
                <a:tc>
                  <a:txBody>
                    <a:bodyPr/>
                    <a:lstStyle/>
                    <a:p>
                      <a:pPr algn="ctr">
                        <a:spcAft>
                          <a:spcPts val="0"/>
                        </a:spcAft>
                      </a:pPr>
                      <a:r>
                        <a:rPr lang="es-EC" sz="1000" b="1">
                          <a:solidFill>
                            <a:srgbClr val="FFFFFF"/>
                          </a:solidFill>
                          <a:latin typeface="Calibri"/>
                          <a:ea typeface="Times New Roman"/>
                        </a:rPr>
                        <a:t>Nº</a:t>
                      </a:r>
                      <a:endParaRPr lang="es-ES" sz="1000">
                        <a:latin typeface="Times New Roman"/>
                        <a:ea typeface="Times New Roman"/>
                      </a:endParaRPr>
                    </a:p>
                  </a:txBody>
                  <a:tcPr marL="44450" marR="44450" marT="0" marB="0" anchor="b"/>
                </a:tc>
                <a:tc>
                  <a:txBody>
                    <a:bodyPr/>
                    <a:lstStyle/>
                    <a:p>
                      <a:pPr algn="ctr">
                        <a:spcAft>
                          <a:spcPts val="0"/>
                        </a:spcAft>
                      </a:pPr>
                      <a:r>
                        <a:rPr lang="es-EC" sz="1000" b="1">
                          <a:solidFill>
                            <a:srgbClr val="FFFFFF"/>
                          </a:solidFill>
                          <a:latin typeface="Calibri"/>
                          <a:ea typeface="Times New Roman"/>
                        </a:rPr>
                        <a:t>VALOR</a:t>
                      </a:r>
                      <a:endParaRPr lang="es-ES" sz="1000">
                        <a:latin typeface="Times New Roman"/>
                        <a:ea typeface="Times New Roman"/>
                      </a:endParaRPr>
                    </a:p>
                  </a:txBody>
                  <a:tcPr marL="44450" marR="44450" marT="0" marB="0" anchor="b"/>
                </a:tc>
                <a:tc>
                  <a:txBody>
                    <a:bodyPr/>
                    <a:lstStyle/>
                    <a:p>
                      <a:pPr algn="ctr">
                        <a:spcAft>
                          <a:spcPts val="0"/>
                        </a:spcAft>
                      </a:pPr>
                      <a:r>
                        <a:rPr lang="es-EC" sz="1000" b="1">
                          <a:solidFill>
                            <a:srgbClr val="FFFFFF"/>
                          </a:solidFill>
                          <a:latin typeface="Calibri"/>
                          <a:ea typeface="Times New Roman"/>
                        </a:rPr>
                        <a:t>Nº</a:t>
                      </a:r>
                      <a:endParaRPr lang="es-ES" sz="1000">
                        <a:latin typeface="Times New Roman"/>
                        <a:ea typeface="Times New Roman"/>
                      </a:endParaRPr>
                    </a:p>
                  </a:txBody>
                  <a:tcPr marL="44450" marR="44450" marT="0" marB="0" anchor="b"/>
                </a:tc>
                <a:tc>
                  <a:txBody>
                    <a:bodyPr/>
                    <a:lstStyle/>
                    <a:p>
                      <a:pPr algn="ctr">
                        <a:spcAft>
                          <a:spcPts val="0"/>
                        </a:spcAft>
                      </a:pPr>
                      <a:r>
                        <a:rPr lang="es-EC" sz="1000" b="1">
                          <a:solidFill>
                            <a:srgbClr val="FFFFFF"/>
                          </a:solidFill>
                          <a:latin typeface="Calibri"/>
                          <a:ea typeface="Times New Roman"/>
                        </a:rPr>
                        <a:t>VALOR</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Enero</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245</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latin typeface="Arial"/>
                          <a:ea typeface="Times New Roman"/>
                        </a:rPr>
                        <a:t>5.893,42</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16</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1050,00</a:t>
                      </a:r>
                      <a:endParaRPr lang="es-ES" sz="1000" dirty="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6,53</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17,82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 </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Febrero</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271</a:t>
                      </a:r>
                      <a:endParaRPr lang="es-ES" sz="1000">
                        <a:latin typeface="Times New Roman"/>
                        <a:ea typeface="Times New Roman"/>
                      </a:endParaRPr>
                    </a:p>
                  </a:txBody>
                  <a:tcPr marL="44450" marR="44450" marT="0" marB="0" anchor="b"/>
                </a:tc>
                <a:tc>
                  <a:txBody>
                    <a:bodyPr/>
                    <a:lstStyle/>
                    <a:p>
                      <a:pPr algn="r">
                        <a:spcAft>
                          <a:spcPts val="0"/>
                        </a:spcAft>
                      </a:pPr>
                      <a:r>
                        <a:rPr lang="es-EC" sz="1000" dirty="0">
                          <a:latin typeface="Arial"/>
                          <a:ea typeface="Times New Roman"/>
                        </a:rPr>
                        <a:t>3.565,58</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18</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574,25</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6,64</a:t>
                      </a:r>
                      <a:endParaRPr lang="es-ES" sz="1000" dirty="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16,11</a:t>
                      </a:r>
                      <a:endParaRPr lang="es-ES" sz="100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Marzo</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292</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60.808,83</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18</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15205,77</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6,16</a:t>
                      </a:r>
                      <a:endParaRPr lang="es-ES" sz="1000" dirty="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25,01</a:t>
                      </a:r>
                      <a:endParaRPr lang="es-ES" sz="100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Abril</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300</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25.370,92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19</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3200,50</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6,33</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12,61</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Mayo</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305</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21.586,92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20</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2400,00</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6,56</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11,12</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Junio</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204</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20.625,00</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14</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2100,50</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6,86</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10,18</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Julio</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305</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21.861,92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19</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2350,11</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6,23</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10,75</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Agosto</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290</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4.962,58</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15</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750,21</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5,17</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15,12</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339781">
                <a:tc>
                  <a:txBody>
                    <a:bodyPr/>
                    <a:lstStyle/>
                    <a:p>
                      <a:pPr algn="just">
                        <a:spcAft>
                          <a:spcPts val="0"/>
                        </a:spcAft>
                      </a:pPr>
                      <a:r>
                        <a:rPr lang="es-EC" sz="1000">
                          <a:solidFill>
                            <a:srgbClr val="000000"/>
                          </a:solidFill>
                          <a:latin typeface="Calibri"/>
                          <a:ea typeface="Times New Roman"/>
                        </a:rPr>
                        <a:t>Septiembre</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270</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7.947,67</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16</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2340,25</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5,93</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29,45</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51261">
                <a:tc>
                  <a:txBody>
                    <a:bodyPr/>
                    <a:lstStyle/>
                    <a:p>
                      <a:pPr algn="just">
                        <a:spcAft>
                          <a:spcPts val="0"/>
                        </a:spcAft>
                      </a:pPr>
                      <a:r>
                        <a:rPr lang="es-EC" sz="1000">
                          <a:solidFill>
                            <a:srgbClr val="000000"/>
                          </a:solidFill>
                          <a:latin typeface="Calibri"/>
                          <a:ea typeface="Times New Roman"/>
                        </a:rPr>
                        <a:t>Octubre</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336</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35.942,58</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8489,17</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6,55</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23,62</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90014">
                <a:tc>
                  <a:txBody>
                    <a:bodyPr/>
                    <a:lstStyle/>
                    <a:p>
                      <a:pPr algn="just">
                        <a:spcAft>
                          <a:spcPts val="0"/>
                        </a:spcAft>
                      </a:pPr>
                      <a:r>
                        <a:rPr lang="es-EC" sz="1000">
                          <a:solidFill>
                            <a:srgbClr val="000000"/>
                          </a:solidFill>
                          <a:latin typeface="Calibri"/>
                          <a:ea typeface="Times New Roman"/>
                        </a:rPr>
                        <a:t>Noviembre</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196</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6.505,00</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1575,00</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6,12</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24,21</a:t>
                      </a:r>
                      <a:endParaRPr lang="es-ES" sz="1000" dirty="0">
                        <a:latin typeface="Times New Roman"/>
                        <a:ea typeface="Times New Roman"/>
                      </a:endParaRPr>
                    </a:p>
                  </a:txBody>
                  <a:tcPr marL="44450" marR="44450" marT="0" marB="0" anchor="b"/>
                </a:tc>
                <a:tc>
                  <a:txBody>
                    <a:bodyPr/>
                    <a:lstStyle/>
                    <a:p>
                      <a:pPr algn="r">
                        <a:spcAft>
                          <a:spcPts val="0"/>
                        </a:spcAft>
                      </a:pPr>
                      <a:endParaRPr lang="es-EC" sz="100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90014">
                <a:tc>
                  <a:txBody>
                    <a:bodyPr/>
                    <a:lstStyle/>
                    <a:p>
                      <a:pPr algn="just">
                        <a:spcAft>
                          <a:spcPts val="0"/>
                        </a:spcAft>
                      </a:pPr>
                      <a:r>
                        <a:rPr lang="es-EC" sz="1000">
                          <a:solidFill>
                            <a:srgbClr val="000000"/>
                          </a:solidFill>
                          <a:latin typeface="Calibri"/>
                          <a:ea typeface="Times New Roman"/>
                        </a:rPr>
                        <a:t>Diciembre</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290</a:t>
                      </a:r>
                      <a:endParaRPr lang="es-ES" sz="1000">
                        <a:latin typeface="Times New Roman"/>
                        <a:ea typeface="Times New Roman"/>
                      </a:endParaRPr>
                    </a:p>
                  </a:txBody>
                  <a:tcPr marL="44450" marR="44450" marT="0" marB="0" anchor="b"/>
                </a:tc>
                <a:tc>
                  <a:txBody>
                    <a:bodyPr/>
                    <a:lstStyle/>
                    <a:p>
                      <a:pPr algn="r">
                        <a:spcAft>
                          <a:spcPts val="0"/>
                        </a:spcAft>
                      </a:pPr>
                      <a:r>
                        <a:rPr lang="es-EC" sz="1000">
                          <a:latin typeface="Arial"/>
                          <a:ea typeface="Times New Roman"/>
                        </a:rPr>
                        <a:t>6.658,75</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16</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1384,00</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5,52</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20,78</a:t>
                      </a:r>
                      <a:endParaRPr lang="es-ES" sz="1000" dirty="0">
                        <a:latin typeface="Times New Roman"/>
                        <a:ea typeface="Times New Roman"/>
                      </a:endParaRPr>
                    </a:p>
                  </a:txBody>
                  <a:tcPr marL="44450" marR="44450" marT="0" marB="0" anchor="b"/>
                </a:tc>
                <a:tc>
                  <a:txBody>
                    <a:bodyPr/>
                    <a:lstStyle/>
                    <a:p>
                      <a:pPr algn="r">
                        <a:spcAft>
                          <a:spcPts val="0"/>
                        </a:spcAft>
                      </a:pPr>
                      <a:endParaRPr lang="es-EC" sz="1000" dirty="0">
                        <a:solidFill>
                          <a:srgbClr val="000000"/>
                        </a:solidFill>
                        <a:latin typeface="Calibri"/>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N/D</a:t>
                      </a:r>
                      <a:endParaRPr lang="es-ES" sz="1000">
                        <a:latin typeface="Times New Roman"/>
                        <a:ea typeface="Times New Roman"/>
                      </a:endParaRPr>
                    </a:p>
                  </a:txBody>
                  <a:tcPr marL="44450" marR="44450" marT="0" marB="0" anchor="b"/>
                </a:tc>
              </a:tr>
              <a:tr h="190014">
                <a:tc>
                  <a:txBody>
                    <a:bodyPr/>
                    <a:lstStyle/>
                    <a:p>
                      <a:pPr algn="just">
                        <a:spcAft>
                          <a:spcPts val="0"/>
                        </a:spcAft>
                      </a:pPr>
                      <a:r>
                        <a:rPr lang="es-EC" sz="1000">
                          <a:solidFill>
                            <a:srgbClr val="000000"/>
                          </a:solidFill>
                          <a:latin typeface="Calibri"/>
                          <a:ea typeface="Times New Roman"/>
                        </a:rPr>
                        <a:t>TOTALES</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3304</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221.729,17</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205</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41419,76</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6,22</a:t>
                      </a:r>
                      <a:endParaRPr lang="es-ES" sz="1000">
                        <a:latin typeface="Times New Roman"/>
                        <a:ea typeface="Times New Roman"/>
                      </a:endParaRPr>
                    </a:p>
                  </a:txBody>
                  <a:tcPr marL="44450" marR="44450" marT="0" marB="0" anchor="b"/>
                </a:tc>
                <a:tc>
                  <a:txBody>
                    <a:bodyPr/>
                    <a:lstStyle/>
                    <a:p>
                      <a:pPr algn="r">
                        <a:spcAft>
                          <a:spcPts val="0"/>
                        </a:spcAft>
                      </a:pPr>
                      <a:r>
                        <a:rPr lang="es-EC" sz="1000">
                          <a:solidFill>
                            <a:srgbClr val="000000"/>
                          </a:solidFill>
                          <a:latin typeface="Calibri"/>
                          <a:ea typeface="Times New Roman"/>
                        </a:rPr>
                        <a:t>18,06</a:t>
                      </a:r>
                      <a:endParaRPr lang="es-ES" sz="100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0</a:t>
                      </a:r>
                      <a:endParaRPr lang="es-ES" sz="1000" dirty="0">
                        <a:latin typeface="Times New Roman"/>
                        <a:ea typeface="Times New Roman"/>
                      </a:endParaRPr>
                    </a:p>
                  </a:txBody>
                  <a:tcPr marL="44450" marR="44450" marT="0" marB="0" anchor="b"/>
                </a:tc>
                <a:tc>
                  <a:txBody>
                    <a:bodyPr/>
                    <a:lstStyle/>
                    <a:p>
                      <a:pPr algn="r">
                        <a:spcAft>
                          <a:spcPts val="0"/>
                        </a:spcAft>
                      </a:pPr>
                      <a:r>
                        <a:rPr lang="es-EC" sz="1000" dirty="0">
                          <a:solidFill>
                            <a:srgbClr val="000000"/>
                          </a:solidFill>
                          <a:latin typeface="Calibri"/>
                          <a:ea typeface="Times New Roman"/>
                        </a:rPr>
                        <a:t>0</a:t>
                      </a:r>
                      <a:endParaRPr lang="es-ES" sz="1000" dirty="0">
                        <a:latin typeface="Times New Roman"/>
                        <a:ea typeface="Times New Roman"/>
                      </a:endParaRPr>
                    </a:p>
                  </a:txBody>
                  <a:tcPr marL="44450" marR="44450" marT="0" marB="0" anchor="b"/>
                </a:tc>
              </a:tr>
            </a:tbl>
          </a:graphicData>
        </a:graphic>
      </p:graphicFrame>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Técnic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235</TotalTime>
  <Words>1439</Words>
  <Application>Microsoft Office PowerPoint</Application>
  <PresentationFormat>Presentación en pantalla (4:3)</PresentationFormat>
  <Paragraphs>355</Paragraphs>
  <Slides>27</Slides>
  <Notes>0</Notes>
  <HiddenSlides>0</HiddenSlides>
  <MMClips>0</MMClips>
  <ScaleCrop>false</ScaleCrop>
  <HeadingPairs>
    <vt:vector size="6" baseType="variant">
      <vt:variant>
        <vt:lpstr>Tema</vt:lpstr>
      </vt:variant>
      <vt:variant>
        <vt:i4>1</vt:i4>
      </vt:variant>
      <vt:variant>
        <vt:lpstr>Servidores OLE incrustados</vt:lpstr>
      </vt:variant>
      <vt:variant>
        <vt:i4>0</vt:i4>
      </vt:variant>
      <vt:variant>
        <vt:lpstr>Títulos de diapositiva</vt:lpstr>
      </vt:variant>
      <vt:variant>
        <vt:i4>27</vt:i4>
      </vt:variant>
    </vt:vector>
  </HeadingPairs>
  <TitlesOfParts>
    <vt:vector size="28" baseType="lpstr">
      <vt:lpstr>Técnico</vt:lpstr>
      <vt:lpstr> </vt:lpstr>
      <vt:lpstr>OBJETIVO GENERAL</vt:lpstr>
      <vt:lpstr>BASE LEGAL</vt:lpstr>
      <vt:lpstr>DESCRIPCIÓN DE LA EMPRESA</vt:lpstr>
      <vt:lpstr>Riesgos asumidos por NAVIERA S.A.</vt:lpstr>
      <vt:lpstr>ESTUDIO DE MERCADO</vt:lpstr>
      <vt:lpstr>ANALISIS ESTADISTICO</vt:lpstr>
      <vt:lpstr>PLANEACION DE LA AUDITORIA</vt:lpstr>
      <vt:lpstr>EJECUCION DE LA AUDITORIA</vt:lpstr>
      <vt:lpstr>MATERIALIDAD</vt:lpstr>
      <vt:lpstr>CRUCE DEL IVA vs. LIBROS</vt:lpstr>
      <vt:lpstr>CRUCE DE  RETENCIONES EN LA FUENTE VS LIBROS </vt:lpstr>
      <vt:lpstr>CAMBIO DE DOMICILIO Y REFORMAS ESTATUTARIAS </vt:lpstr>
      <vt:lpstr>COMPAÑÍAS RELACIONADAS Y EXISTENCIA DE LOS PROVEEDORES </vt:lpstr>
      <vt:lpstr>REINVERSIÓN DE UTILIDADES </vt:lpstr>
      <vt:lpstr>PAGOS Y DECLARACIONES DE IMPUESTOS OPORTUNAS </vt:lpstr>
      <vt:lpstr>VENTAS (Formulario 101 VS 104) </vt:lpstr>
      <vt:lpstr>INGRESOS EXENTOS</vt:lpstr>
      <vt:lpstr>GASTOS NO DEDUCIBLES </vt:lpstr>
      <vt:lpstr>GASTOS DE VIAJE</vt:lpstr>
      <vt:lpstr>GASTOS DE GESTIÓN</vt:lpstr>
      <vt:lpstr>Por error contable  se registró $2.40 en el mes de febrero, el cual fue reversado al siguiente mes. Por error contable se registró $5.01 en el mes de Marzo, el cual fue reversado al siguiente mes. La diferencia existente entre estos formularios no sobrepasa mi materialidad calculada. Se hizo los cruces respectivos para verificar si las exportaciones cumplían con los parámetros impuestos por la ley. </vt:lpstr>
      <vt:lpstr>ANTICIPO IMPUESTO A LA RENTA </vt:lpstr>
      <vt:lpstr>CONCILIACIÓN TRIBUTARIA SEGÚN AUDITORES</vt:lpstr>
      <vt:lpstr>CONCLUSIONES  </vt:lpstr>
      <vt:lpstr>RECOMENDACIONES</vt:lpstr>
      <vt:lpstr>Diapositiva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usuario</dc:creator>
  <cp:lastModifiedBy>mcajamarca</cp:lastModifiedBy>
  <cp:revision>24</cp:revision>
  <dcterms:created xsi:type="dcterms:W3CDTF">2009-03-27T00:00:19Z</dcterms:created>
  <dcterms:modified xsi:type="dcterms:W3CDTF">2009-09-28T17:05:51Z</dcterms:modified>
</cp:coreProperties>
</file>