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sldIdLst>
    <p:sldId id="256" r:id="rId2"/>
    <p:sldId id="317" r:id="rId3"/>
    <p:sldId id="258" r:id="rId4"/>
    <p:sldId id="297" r:id="rId5"/>
    <p:sldId id="262" r:id="rId6"/>
    <p:sldId id="295" r:id="rId7"/>
    <p:sldId id="263" r:id="rId8"/>
    <p:sldId id="309" r:id="rId9"/>
    <p:sldId id="266" r:id="rId10"/>
    <p:sldId id="267" r:id="rId11"/>
    <p:sldId id="278" r:id="rId12"/>
    <p:sldId id="272" r:id="rId13"/>
    <p:sldId id="279" r:id="rId14"/>
    <p:sldId id="280" r:id="rId15"/>
    <p:sldId id="274" r:id="rId16"/>
    <p:sldId id="281" r:id="rId17"/>
    <p:sldId id="276" r:id="rId18"/>
    <p:sldId id="310" r:id="rId19"/>
    <p:sldId id="282" r:id="rId20"/>
    <p:sldId id="298" r:id="rId21"/>
    <p:sldId id="299" r:id="rId22"/>
    <p:sldId id="305" r:id="rId23"/>
    <p:sldId id="307" r:id="rId24"/>
    <p:sldId id="316" r:id="rId25"/>
    <p:sldId id="306" r:id="rId26"/>
    <p:sldId id="308" r:id="rId27"/>
    <p:sldId id="283" r:id="rId28"/>
    <p:sldId id="294" r:id="rId29"/>
    <p:sldId id="287" r:id="rId30"/>
    <p:sldId id="289" r:id="rId31"/>
    <p:sldId id="290" r:id="rId32"/>
    <p:sldId id="291" r:id="rId33"/>
    <p:sldId id="284" r:id="rId34"/>
    <p:sldId id="285" r:id="rId35"/>
    <p:sldId id="315" r:id="rId3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5F5F5F"/>
    <a:srgbClr val="ECF1A9"/>
    <a:srgbClr val="F4F7CD"/>
    <a:srgbClr val="E3EB7B"/>
    <a:srgbClr val="008000"/>
    <a:srgbClr val="0033CC"/>
    <a:srgbClr val="00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19" autoAdjust="0"/>
    <p:restoredTop sz="92170" autoAdjust="0"/>
  </p:normalViewPr>
  <p:slideViewPr>
    <p:cSldViewPr>
      <p:cViewPr>
        <p:scale>
          <a:sx n="80" d="100"/>
          <a:sy n="80" d="100"/>
        </p:scale>
        <p:origin x="-58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7" Type="http://schemas.openxmlformats.org/officeDocument/2006/relationships/image" Target="../media/image130.wmf"/><Relationship Id="rId2" Type="http://schemas.openxmlformats.org/officeDocument/2006/relationships/image" Target="../media/image125.wmf"/><Relationship Id="rId1" Type="http://schemas.openxmlformats.org/officeDocument/2006/relationships/image" Target="../media/image124.wmf"/><Relationship Id="rId6" Type="http://schemas.openxmlformats.org/officeDocument/2006/relationships/image" Target="../media/image129.wmf"/><Relationship Id="rId5" Type="http://schemas.openxmlformats.org/officeDocument/2006/relationships/image" Target="../media/image128.wmf"/><Relationship Id="rId4" Type="http://schemas.openxmlformats.org/officeDocument/2006/relationships/image" Target="../media/image12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1126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s-ES" sz="2400">
                <a:latin typeface="Times New Roman" pitchFamily="18" charset="0"/>
              </a:endParaRPr>
            </a:p>
          </p:txBody>
        </p:sp>
        <p:grpSp>
          <p:nvGrpSpPr>
            <p:cNvPr id="11268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1269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ES" sz="2400">
                  <a:latin typeface="Times New Roman" pitchFamily="18" charset="0"/>
                </a:endParaRPr>
              </a:p>
            </p:txBody>
          </p:sp>
          <p:sp>
            <p:nvSpPr>
              <p:cNvPr id="11270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ES" sz="2400">
                  <a:latin typeface="Times New Roman" pitchFamily="18" charset="0"/>
                </a:endParaRPr>
              </a:p>
            </p:txBody>
          </p:sp>
          <p:sp>
            <p:nvSpPr>
              <p:cNvPr id="11271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1272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11273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ES" sz="2400">
                  <a:latin typeface="Times New Roman" pitchFamily="18" charset="0"/>
                </a:endParaRPr>
              </a:p>
            </p:txBody>
          </p:sp>
          <p:sp>
            <p:nvSpPr>
              <p:cNvPr id="11274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1127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1277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3C054EB-F2A7-4A43-9A34-AA22990B941A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ECFB1-15A9-43A5-9498-F31E96B08586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E70109-1339-4967-9D66-ED78129C411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9FF319-7B50-41B0-BA7D-026ADD58736E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813E2D1-D6F6-40C2-9F83-B97A8F20508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DE06F93-11F1-4C10-B81E-0CE07DC89F0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A7E7A-A916-4EF3-8903-0F7E1890CC6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B6981-A935-402F-8229-184EA4DC80FE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938E7-9235-465D-B00D-F18622A9F53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E9535-8031-461F-8FD0-46D1CB99415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34927-D12D-4A55-BF31-849634EDF309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2F5E3-099B-4B1A-BC24-FBF58914703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1891E-7B18-4B2D-B223-B6CEB823047A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9FFB21-4512-4AC8-B00F-88A20166CE2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24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s-ES" sz="2400">
                <a:latin typeface="Times New Roman" pitchFamily="18" charset="0"/>
              </a:endParaRPr>
            </a:p>
          </p:txBody>
        </p:sp>
        <p:grpSp>
          <p:nvGrpSpPr>
            <p:cNvPr id="1024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24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ES" sz="2400">
                  <a:latin typeface="Times New Roman" pitchFamily="18" charset="0"/>
                </a:endParaRPr>
              </a:p>
            </p:txBody>
          </p:sp>
          <p:sp>
            <p:nvSpPr>
              <p:cNvPr id="1024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1024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s-ES"/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s-ES"/>
          </a:p>
        </p:txBody>
      </p:sp>
      <p:sp>
        <p:nvSpPr>
          <p:cNvPr id="1025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01B1EF7E-C436-45B7-A624-BFA06AE2BECE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emf"/><Relationship Id="rId4" Type="http://schemas.openxmlformats.org/officeDocument/2006/relationships/oleObject" Target="../embeddings/Gr_fico_de_Microsoft_Office_Excel2.xls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9.wmf"/><Relationship Id="rId7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hyperlink" Target="FOTOS%20MAQUINAS/Transportador%20sinfin.JP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42.jpeg"/><Relationship Id="rId18" Type="http://schemas.openxmlformats.org/officeDocument/2006/relationships/image" Target="../media/image17.png"/><Relationship Id="rId3" Type="http://schemas.openxmlformats.org/officeDocument/2006/relationships/image" Target="../media/image36.png"/><Relationship Id="rId7" Type="http://schemas.openxmlformats.org/officeDocument/2006/relationships/hyperlink" Target="FOTOS%20MAQUINAS/Area%20de%20premezclas.JPG" TargetMode="External"/><Relationship Id="rId12" Type="http://schemas.openxmlformats.org/officeDocument/2006/relationships/image" Target="../media/image41.wmf"/><Relationship Id="rId1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.jpeg"/><Relationship Id="rId1" Type="http://schemas.openxmlformats.org/officeDocument/2006/relationships/vmlDrawing" Target="../drawings/vmlDrawing3.vml"/><Relationship Id="rId6" Type="http://schemas.openxmlformats.org/officeDocument/2006/relationships/hyperlink" Target="FOTOS%20MAQUINAS/Equipos%20de%20empaque-L1.JPG" TargetMode="External"/><Relationship Id="rId11" Type="http://schemas.openxmlformats.org/officeDocument/2006/relationships/image" Target="../media/image40.jpe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19" Type="http://schemas.openxmlformats.org/officeDocument/2006/relationships/image" Target="../media/image47.wmf"/><Relationship Id="rId4" Type="http://schemas.openxmlformats.org/officeDocument/2006/relationships/image" Target="../media/image37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1.wmf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12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6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jpeg"/><Relationship Id="rId11" Type="http://schemas.openxmlformats.org/officeDocument/2006/relationships/image" Target="../media/image46.jpeg"/><Relationship Id="rId5" Type="http://schemas.openxmlformats.org/officeDocument/2006/relationships/image" Target="../media/image51.jpeg"/><Relationship Id="rId15" Type="http://schemas.openxmlformats.org/officeDocument/2006/relationships/image" Target="../media/image43.jpeg"/><Relationship Id="rId10" Type="http://schemas.openxmlformats.org/officeDocument/2006/relationships/image" Target="../media/image55.jpeg"/><Relationship Id="rId4" Type="http://schemas.openxmlformats.org/officeDocument/2006/relationships/image" Target="../media/image50.jpeg"/><Relationship Id="rId9" Type="http://schemas.openxmlformats.org/officeDocument/2006/relationships/image" Target="../media/image54.jpeg"/><Relationship Id="rId1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59.emf"/><Relationship Id="rId7" Type="http://schemas.openxmlformats.org/officeDocument/2006/relationships/image" Target="../media/image61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60.png"/><Relationship Id="rId10" Type="http://schemas.openxmlformats.org/officeDocument/2006/relationships/image" Target="../media/image55.jpeg"/><Relationship Id="rId4" Type="http://schemas.openxmlformats.org/officeDocument/2006/relationships/slide" Target="slide25.xml"/><Relationship Id="rId9" Type="http://schemas.openxmlformats.org/officeDocument/2006/relationships/image" Target="../media/image41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12" Type="http://schemas.openxmlformats.org/officeDocument/2006/relationships/image" Target="../media/image77.emf"/><Relationship Id="rId2" Type="http://schemas.openxmlformats.org/officeDocument/2006/relationships/image" Target="../media/image67.png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11" Type="http://schemas.openxmlformats.org/officeDocument/2006/relationships/image" Target="../media/image76.emf"/><Relationship Id="rId5" Type="http://schemas.openxmlformats.org/officeDocument/2006/relationships/image" Target="../media/image70.emf"/><Relationship Id="rId15" Type="http://schemas.openxmlformats.org/officeDocument/2006/relationships/image" Target="../media/image80.emf"/><Relationship Id="rId10" Type="http://schemas.openxmlformats.org/officeDocument/2006/relationships/image" Target="../media/image75.png"/><Relationship Id="rId4" Type="http://schemas.openxmlformats.org/officeDocument/2006/relationships/image" Target="../media/image69.emf"/><Relationship Id="rId9" Type="http://schemas.openxmlformats.org/officeDocument/2006/relationships/image" Target="../media/image74.png"/><Relationship Id="rId14" Type="http://schemas.openxmlformats.org/officeDocument/2006/relationships/image" Target="../media/image7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53.jpeg"/><Relationship Id="rId18" Type="http://schemas.openxmlformats.org/officeDocument/2006/relationships/image" Target="../media/image95.emf"/><Relationship Id="rId3" Type="http://schemas.openxmlformats.org/officeDocument/2006/relationships/image" Target="../media/image83.png"/><Relationship Id="rId7" Type="http://schemas.openxmlformats.org/officeDocument/2006/relationships/image" Target="../media/image87.emf"/><Relationship Id="rId12" Type="http://schemas.openxmlformats.org/officeDocument/2006/relationships/image" Target="../media/image91.emf"/><Relationship Id="rId17" Type="http://schemas.openxmlformats.org/officeDocument/2006/relationships/image" Target="../media/image94.emf"/><Relationship Id="rId2" Type="http://schemas.openxmlformats.org/officeDocument/2006/relationships/image" Target="../media/image82.png"/><Relationship Id="rId16" Type="http://schemas.openxmlformats.org/officeDocument/2006/relationships/image" Target="../media/image4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11" Type="http://schemas.openxmlformats.org/officeDocument/2006/relationships/image" Target="../media/image90.emf"/><Relationship Id="rId5" Type="http://schemas.openxmlformats.org/officeDocument/2006/relationships/image" Target="../media/image85.emf"/><Relationship Id="rId15" Type="http://schemas.openxmlformats.org/officeDocument/2006/relationships/image" Target="../media/image93.emf"/><Relationship Id="rId10" Type="http://schemas.openxmlformats.org/officeDocument/2006/relationships/image" Target="../media/image89.emf"/><Relationship Id="rId4" Type="http://schemas.openxmlformats.org/officeDocument/2006/relationships/image" Target="../media/image84.wmf"/><Relationship Id="rId9" Type="http://schemas.openxmlformats.org/officeDocument/2006/relationships/image" Target="../media/image44.jpeg"/><Relationship Id="rId14" Type="http://schemas.openxmlformats.org/officeDocument/2006/relationships/image" Target="../media/image9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7" Type="http://schemas.openxmlformats.org/officeDocument/2006/relationships/image" Target="../media/image106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e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emf"/><Relationship Id="rId13" Type="http://schemas.openxmlformats.org/officeDocument/2006/relationships/image" Target="../media/image118.emf"/><Relationship Id="rId3" Type="http://schemas.openxmlformats.org/officeDocument/2006/relationships/image" Target="../media/image108.emf"/><Relationship Id="rId7" Type="http://schemas.openxmlformats.org/officeDocument/2006/relationships/image" Target="../media/image112.emf"/><Relationship Id="rId12" Type="http://schemas.openxmlformats.org/officeDocument/2006/relationships/image" Target="../media/image117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emf"/><Relationship Id="rId11" Type="http://schemas.openxmlformats.org/officeDocument/2006/relationships/image" Target="../media/image116.emf"/><Relationship Id="rId5" Type="http://schemas.openxmlformats.org/officeDocument/2006/relationships/image" Target="../media/image110.emf"/><Relationship Id="rId10" Type="http://schemas.openxmlformats.org/officeDocument/2006/relationships/image" Target="../media/image115.emf"/><Relationship Id="rId4" Type="http://schemas.openxmlformats.org/officeDocument/2006/relationships/image" Target="../media/image109.emf"/><Relationship Id="rId9" Type="http://schemas.openxmlformats.org/officeDocument/2006/relationships/image" Target="../media/image11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://images.google.com.ec/imgres?imgurl=http://www.jazztelia.com/myfiles/arevacos/1143455503_cerdo.jpg&amp;imgrefurl=http://www.jazztelia.com/arevacos/categoria/tecnologia&amp;h=400&amp;w=400&amp;sz=25&amp;hl=es&amp;start=12&amp;tbnid=LTgVT9ZJTr6hgM:&amp;tbnh=124&amp;tbnw=124&amp;prev=/images%3Fq%3Dcerdo%26gbv%3D2%26hl%3Des%26sa%3DG" TargetMode="External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.ec/imgres?imgurl=http://www.gastronomiavasca.net/glosario-file/450/Camaron.jpg&amp;imgrefurl=http://www.gastronomiavasca.net/hl/glosario/picture%3Fitem_id%3D450&amp;h=378&amp;w=300&amp;sz=21&amp;hl=es&amp;start=2&amp;tbnid=2IWOyUF7oOq23M:&amp;tbnh=122&amp;tbnw=97&amp;prev=/images%3Fq%3Dcamar%25C3%25B3n%26gbv%3D2%26hl%3Des%26sa%3DG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8.bin"/><Relationship Id="rId12" Type="http://schemas.openxmlformats.org/officeDocument/2006/relationships/slide" Target="slide8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32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31.emf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10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20.emf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oleObject" Target="../embeddings/Gr_fico_de_Microsoft_Office_Excel1.xls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773488"/>
            <a:ext cx="6858000" cy="1960562"/>
          </a:xfrm>
        </p:spPr>
        <p:txBody>
          <a:bodyPr/>
          <a:lstStyle/>
          <a:p>
            <a:r>
              <a:rPr lang="es-ES" b="1">
                <a:solidFill>
                  <a:srgbClr val="000099"/>
                </a:solidFill>
              </a:rPr>
              <a:t>PROYECTO DE REINGENIERÍA DEL PROCESO PRODUCTIVO DE UNA PLANTA DE ALIMENTOS BALANCEADOS</a:t>
            </a:r>
            <a:endParaRPr lang="es-ES" sz="2000" b="1">
              <a:solidFill>
                <a:srgbClr val="000099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057400" y="2492375"/>
            <a:ext cx="6629400" cy="860425"/>
          </a:xfrm>
        </p:spPr>
        <p:txBody>
          <a:bodyPr/>
          <a:lstStyle/>
          <a:p>
            <a:r>
              <a:rPr lang="es-ES"/>
              <a:t>TESIS DE GRADO</a:t>
            </a:r>
          </a:p>
        </p:txBody>
      </p:sp>
      <p:pic>
        <p:nvPicPr>
          <p:cNvPr id="2053" name="Picture 5" descr="logos_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981075"/>
            <a:ext cx="2305050" cy="133032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395288" y="5997575"/>
            <a:ext cx="810101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3200" b="1">
                <a:solidFill>
                  <a:srgbClr val="008000"/>
                </a:solidFill>
                <a:latin typeface="Times New Roman" pitchFamily="18" charset="0"/>
              </a:rPr>
              <a:t>ANDRES TAPIA ESPAÑA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3.1. Análisis de costos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 cstate="print"/>
          <a:srcRect l="24214" r="11156"/>
          <a:stretch>
            <a:fillRect/>
          </a:stretch>
        </p:blipFill>
        <p:spPr bwMode="auto">
          <a:xfrm>
            <a:off x="1981200" y="1773238"/>
            <a:ext cx="5399088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124075" y="6003925"/>
            <a:ext cx="2952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1">
                <a:solidFill>
                  <a:srgbClr val="0033CC"/>
                </a:solidFill>
              </a:rPr>
              <a:t>Fuente: Dpto. Financiero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/>
              <a:t>3.2. Descripción del proceso productivo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s-ES" sz="2400"/>
          </a:p>
          <a:p>
            <a:pPr>
              <a:buFont typeface="Wingdings" pitchFamily="2" charset="2"/>
              <a:buNone/>
            </a:pPr>
            <a:r>
              <a:rPr lang="es-ES" sz="2400"/>
              <a:t>     </a:t>
            </a:r>
          </a:p>
          <a:p>
            <a:pPr>
              <a:buFont typeface="Wingdings" pitchFamily="2" charset="2"/>
              <a:buNone/>
            </a:pPr>
            <a:r>
              <a:rPr lang="es-ES" sz="2400"/>
              <a:t>		LÍNEA DE </a:t>
            </a:r>
          </a:p>
          <a:p>
            <a:pPr>
              <a:buFont typeface="Wingdings" pitchFamily="2" charset="2"/>
              <a:buNone/>
            </a:pPr>
            <a:r>
              <a:rPr lang="es-ES" sz="2400"/>
              <a:t>    PRODUCCIÓN 1</a:t>
            </a:r>
          </a:p>
          <a:p>
            <a:pPr>
              <a:buFont typeface="Wingdings" pitchFamily="2" charset="2"/>
              <a:buNone/>
            </a:pPr>
            <a:endParaRPr lang="es-ES" sz="2400"/>
          </a:p>
          <a:p>
            <a:pPr>
              <a:buFont typeface="Wingdings" pitchFamily="2" charset="2"/>
              <a:buNone/>
            </a:pPr>
            <a:endParaRPr lang="es-ES" sz="2400"/>
          </a:p>
          <a:p>
            <a:pPr>
              <a:buFont typeface="Wingdings" pitchFamily="2" charset="2"/>
              <a:buNone/>
            </a:pPr>
            <a:r>
              <a:rPr lang="es-ES" sz="2400"/>
              <a:t>         LÍNEA DE </a:t>
            </a:r>
          </a:p>
          <a:p>
            <a:pPr>
              <a:buFont typeface="Wingdings" pitchFamily="2" charset="2"/>
              <a:buNone/>
            </a:pPr>
            <a:r>
              <a:rPr lang="es-ES" sz="2400"/>
              <a:t>    PRODUCCIÓN 2</a:t>
            </a:r>
          </a:p>
          <a:p>
            <a:pPr>
              <a:buFont typeface="Wingdings" pitchFamily="2" charset="2"/>
              <a:buNone/>
            </a:pPr>
            <a:endParaRPr lang="es-ES" sz="2400"/>
          </a:p>
          <a:p>
            <a:pPr>
              <a:buFont typeface="Wingdings" pitchFamily="2" charset="2"/>
              <a:buNone/>
            </a:pPr>
            <a:r>
              <a:rPr lang="es-ES" sz="2400"/>
              <a:t>   </a:t>
            </a:r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 flipV="1">
            <a:off x="3851275" y="2205038"/>
            <a:ext cx="936625" cy="6477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3851275" y="2852738"/>
            <a:ext cx="1008063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3851275" y="2852738"/>
            <a:ext cx="1008063" cy="57626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4787900" y="1989138"/>
            <a:ext cx="165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Polvo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4859338" y="2636838"/>
            <a:ext cx="165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Pelet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4787900" y="3206750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Granulado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6659563" y="1989138"/>
            <a:ext cx="165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Aves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6659563" y="2420938"/>
            <a:ext cx="165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Cerdos</a:t>
            </a: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6659563" y="2917825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Ganado</a:t>
            </a: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588125" y="3422650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 Otros</a:t>
            </a: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5508625" y="2205038"/>
            <a:ext cx="1150938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 flipV="1">
            <a:off x="5580063" y="2276475"/>
            <a:ext cx="1079500" cy="57626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 flipV="1">
            <a:off x="5940425" y="2349500"/>
            <a:ext cx="719138" cy="100806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V="1">
            <a:off x="5580063" y="2636838"/>
            <a:ext cx="1152525" cy="2159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5580063" y="2852738"/>
            <a:ext cx="1152525" cy="2889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004" name="Line 20"/>
          <p:cNvSpPr>
            <a:spLocks noChangeShapeType="1"/>
          </p:cNvSpPr>
          <p:nvPr/>
        </p:nvSpPr>
        <p:spPr bwMode="auto">
          <a:xfrm>
            <a:off x="5580063" y="2852738"/>
            <a:ext cx="1152525" cy="6477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005" name="Line 21"/>
          <p:cNvSpPr>
            <a:spLocks noChangeShapeType="1"/>
          </p:cNvSpPr>
          <p:nvPr/>
        </p:nvSpPr>
        <p:spPr bwMode="auto">
          <a:xfrm flipV="1">
            <a:off x="5940425" y="2708275"/>
            <a:ext cx="863600" cy="64928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5940425" y="3357563"/>
            <a:ext cx="792163" cy="14287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4787900" y="4070350"/>
            <a:ext cx="1008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Pelet</a:t>
            </a:r>
          </a:p>
        </p:txBody>
      </p:sp>
      <p:sp>
        <p:nvSpPr>
          <p:cNvPr id="42009" name="Text Box 25"/>
          <p:cNvSpPr txBox="1">
            <a:spLocks noChangeArrowheads="1"/>
          </p:cNvSpPr>
          <p:nvPr/>
        </p:nvSpPr>
        <p:spPr bwMode="auto">
          <a:xfrm>
            <a:off x="4787900" y="5006975"/>
            <a:ext cx="1368425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Granulado</a:t>
            </a: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 flipV="1">
            <a:off x="3851275" y="4292600"/>
            <a:ext cx="936625" cy="576263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011" name="Line 27"/>
          <p:cNvSpPr>
            <a:spLocks noChangeShapeType="1"/>
          </p:cNvSpPr>
          <p:nvPr/>
        </p:nvSpPr>
        <p:spPr bwMode="auto">
          <a:xfrm>
            <a:off x="3851275" y="4868863"/>
            <a:ext cx="1008063" cy="36036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012" name="Text Box 28"/>
          <p:cNvSpPr txBox="1">
            <a:spLocks noChangeArrowheads="1"/>
          </p:cNvSpPr>
          <p:nvPr/>
        </p:nvSpPr>
        <p:spPr bwMode="auto">
          <a:xfrm>
            <a:off x="6732588" y="4005263"/>
            <a:ext cx="1223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Aves</a:t>
            </a:r>
          </a:p>
        </p:txBody>
      </p:sp>
      <p:sp>
        <p:nvSpPr>
          <p:cNvPr id="42013" name="Text Box 29"/>
          <p:cNvSpPr txBox="1">
            <a:spLocks noChangeArrowheads="1"/>
          </p:cNvSpPr>
          <p:nvPr/>
        </p:nvSpPr>
        <p:spPr bwMode="auto">
          <a:xfrm>
            <a:off x="6732588" y="4508500"/>
            <a:ext cx="1223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Cerdos</a:t>
            </a:r>
          </a:p>
        </p:txBody>
      </p:sp>
      <p:sp>
        <p:nvSpPr>
          <p:cNvPr id="42014" name="Text Box 30"/>
          <p:cNvSpPr txBox="1">
            <a:spLocks noChangeArrowheads="1"/>
          </p:cNvSpPr>
          <p:nvPr/>
        </p:nvSpPr>
        <p:spPr bwMode="auto">
          <a:xfrm>
            <a:off x="6732588" y="5013325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Camarones</a:t>
            </a:r>
          </a:p>
        </p:txBody>
      </p:sp>
      <p:sp>
        <p:nvSpPr>
          <p:cNvPr id="42015" name="Text Box 31"/>
          <p:cNvSpPr txBox="1">
            <a:spLocks noChangeArrowheads="1"/>
          </p:cNvSpPr>
          <p:nvPr/>
        </p:nvSpPr>
        <p:spPr bwMode="auto">
          <a:xfrm>
            <a:off x="6732588" y="5516563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Otros</a:t>
            </a:r>
          </a:p>
        </p:txBody>
      </p:sp>
      <p:sp>
        <p:nvSpPr>
          <p:cNvPr id="42016" name="Line 32"/>
          <p:cNvSpPr>
            <a:spLocks noChangeShapeType="1"/>
          </p:cNvSpPr>
          <p:nvPr/>
        </p:nvSpPr>
        <p:spPr bwMode="auto">
          <a:xfrm>
            <a:off x="5508625" y="4221163"/>
            <a:ext cx="122396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017" name="Line 33"/>
          <p:cNvSpPr>
            <a:spLocks noChangeShapeType="1"/>
          </p:cNvSpPr>
          <p:nvPr/>
        </p:nvSpPr>
        <p:spPr bwMode="auto">
          <a:xfrm>
            <a:off x="5508625" y="4264025"/>
            <a:ext cx="1295400" cy="431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018" name="Line 34"/>
          <p:cNvSpPr>
            <a:spLocks noChangeShapeType="1"/>
          </p:cNvSpPr>
          <p:nvPr/>
        </p:nvSpPr>
        <p:spPr bwMode="auto">
          <a:xfrm>
            <a:off x="5508625" y="4292600"/>
            <a:ext cx="1295400" cy="865188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019" name="Line 35"/>
          <p:cNvSpPr>
            <a:spLocks noChangeShapeType="1"/>
          </p:cNvSpPr>
          <p:nvPr/>
        </p:nvSpPr>
        <p:spPr bwMode="auto">
          <a:xfrm>
            <a:off x="5508625" y="4365625"/>
            <a:ext cx="1295400" cy="1295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021" name="Line 37"/>
          <p:cNvSpPr>
            <a:spLocks noChangeShapeType="1"/>
          </p:cNvSpPr>
          <p:nvPr/>
        </p:nvSpPr>
        <p:spPr bwMode="auto">
          <a:xfrm flipV="1">
            <a:off x="6011863" y="4797425"/>
            <a:ext cx="792162" cy="4318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022" name="Line 38"/>
          <p:cNvSpPr>
            <a:spLocks noChangeShapeType="1"/>
          </p:cNvSpPr>
          <p:nvPr/>
        </p:nvSpPr>
        <p:spPr bwMode="auto">
          <a:xfrm>
            <a:off x="6011863" y="5229225"/>
            <a:ext cx="79216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023" name="Line 39"/>
          <p:cNvSpPr>
            <a:spLocks noChangeShapeType="1"/>
          </p:cNvSpPr>
          <p:nvPr/>
        </p:nvSpPr>
        <p:spPr bwMode="auto">
          <a:xfrm>
            <a:off x="6011863" y="5229225"/>
            <a:ext cx="792162" cy="5048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024" name="Line 40"/>
          <p:cNvSpPr>
            <a:spLocks noChangeShapeType="1"/>
          </p:cNvSpPr>
          <p:nvPr/>
        </p:nvSpPr>
        <p:spPr bwMode="auto">
          <a:xfrm flipV="1">
            <a:off x="6011863" y="4365625"/>
            <a:ext cx="720725" cy="8636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030" name="Rectangle 46"/>
          <p:cNvSpPr>
            <a:spLocks noChangeArrowheads="1"/>
          </p:cNvSpPr>
          <p:nvPr/>
        </p:nvSpPr>
        <p:spPr bwMode="auto">
          <a:xfrm>
            <a:off x="1042988" y="1773238"/>
            <a:ext cx="7273925" cy="4608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pSp>
        <p:nvGrpSpPr>
          <p:cNvPr id="42031" name="Group 47"/>
          <p:cNvGrpSpPr>
            <a:grpSpLocks/>
          </p:cNvGrpSpPr>
          <p:nvPr/>
        </p:nvGrpSpPr>
        <p:grpSpPr bwMode="auto">
          <a:xfrm>
            <a:off x="1692275" y="1557338"/>
            <a:ext cx="5759450" cy="4967287"/>
            <a:chOff x="975" y="1298"/>
            <a:chExt cx="2832" cy="2492"/>
          </a:xfrm>
        </p:grpSpPr>
        <p:grpSp>
          <p:nvGrpSpPr>
            <p:cNvPr id="42032" name="Group 48"/>
            <p:cNvGrpSpPr>
              <a:grpSpLocks/>
            </p:cNvGrpSpPr>
            <p:nvPr/>
          </p:nvGrpSpPr>
          <p:grpSpPr bwMode="auto">
            <a:xfrm>
              <a:off x="975" y="1570"/>
              <a:ext cx="2832" cy="2220"/>
              <a:chOff x="3168" y="9648"/>
              <a:chExt cx="7080" cy="5550"/>
            </a:xfrm>
          </p:grpSpPr>
          <p:pic>
            <p:nvPicPr>
              <p:cNvPr id="42033" name="Picture 4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-5154" r="-2037"/>
              <a:stretch>
                <a:fillRect/>
              </a:stretch>
            </p:blipFill>
            <p:spPr bwMode="auto">
              <a:xfrm>
                <a:off x="3168" y="9648"/>
                <a:ext cx="7080" cy="5550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42034" name="Oval 50"/>
              <p:cNvSpPr>
                <a:spLocks noChangeArrowheads="1"/>
              </p:cNvSpPr>
              <p:nvPr/>
            </p:nvSpPr>
            <p:spPr bwMode="auto">
              <a:xfrm>
                <a:off x="6198" y="10188"/>
                <a:ext cx="1065" cy="198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42035" name="Text Box 51"/>
            <p:cNvSpPr txBox="1">
              <a:spLocks noChangeArrowheads="1"/>
            </p:cNvSpPr>
            <p:nvPr/>
          </p:nvSpPr>
          <p:spPr bwMode="auto">
            <a:xfrm>
              <a:off x="1383" y="1298"/>
              <a:ext cx="2268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/>
                <a:t>        Cadena de valor de Balanfeed</a:t>
              </a:r>
            </a:p>
          </p:txBody>
        </p:sp>
      </p:grpSp>
      <p:graphicFrame>
        <p:nvGraphicFramePr>
          <p:cNvPr id="42036" name="Object 52"/>
          <p:cNvGraphicFramePr>
            <a:graphicFrameLocks noChangeAspect="1"/>
          </p:cNvGraphicFramePr>
          <p:nvPr>
            <p:ph sz="half" idx="2"/>
          </p:nvPr>
        </p:nvGraphicFramePr>
        <p:xfrm>
          <a:off x="1258888" y="1571625"/>
          <a:ext cx="6913562" cy="5313363"/>
        </p:xfrm>
        <a:graphic>
          <a:graphicData uri="http://schemas.openxmlformats.org/presentationml/2006/ole">
            <p:oleObj spid="_x0000_s42036" name="Gráfico" r:id="rId4" imgW="4591050" imgH="4324350" progId="Excel.Chart.8">
              <p:embed/>
            </p:oleObj>
          </a:graphicData>
        </a:graphic>
      </p:graphicFrame>
      <p:sp>
        <p:nvSpPr>
          <p:cNvPr id="42040" name="Rectangle 56"/>
          <p:cNvSpPr>
            <a:spLocks noChangeArrowheads="1"/>
          </p:cNvSpPr>
          <p:nvPr/>
        </p:nvSpPr>
        <p:spPr bwMode="auto">
          <a:xfrm>
            <a:off x="611188" y="1628775"/>
            <a:ext cx="7921625" cy="5229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42041" name="Picture 57"/>
          <p:cNvPicPr>
            <a:picLocks noChangeAspect="1" noChangeArrowheads="1"/>
          </p:cNvPicPr>
          <p:nvPr/>
        </p:nvPicPr>
        <p:blipFill>
          <a:blip r:embed="rId5" cstate="print"/>
          <a:srcRect t="1091" r="50841"/>
          <a:stretch>
            <a:fillRect/>
          </a:stretch>
        </p:blipFill>
        <p:spPr bwMode="auto">
          <a:xfrm>
            <a:off x="250825" y="1628775"/>
            <a:ext cx="7345363" cy="51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2042" name="Picture 58"/>
          <p:cNvPicPr>
            <a:picLocks noChangeAspect="1" noChangeArrowheads="1"/>
          </p:cNvPicPr>
          <p:nvPr/>
        </p:nvPicPr>
        <p:blipFill>
          <a:blip r:embed="rId5" cstate="print"/>
          <a:srcRect l="49159" r="151"/>
          <a:stretch>
            <a:fillRect/>
          </a:stretch>
        </p:blipFill>
        <p:spPr bwMode="auto">
          <a:xfrm>
            <a:off x="1558925" y="1568450"/>
            <a:ext cx="7573963" cy="5241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2043" name="Text Box 59"/>
          <p:cNvSpPr txBox="1">
            <a:spLocks noChangeArrowheads="1"/>
          </p:cNvSpPr>
          <p:nvPr/>
        </p:nvSpPr>
        <p:spPr bwMode="auto">
          <a:xfrm>
            <a:off x="2195513" y="6546850"/>
            <a:ext cx="2952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1">
                <a:solidFill>
                  <a:srgbClr val="0033CC"/>
                </a:solidFill>
              </a:rPr>
              <a:t>Fuente: Dpto. de Contabilidad</a:t>
            </a:r>
          </a:p>
        </p:txBody>
      </p:sp>
      <p:sp>
        <p:nvSpPr>
          <p:cNvPr id="42044" name="Text Box 60"/>
          <p:cNvSpPr txBox="1">
            <a:spLocks noChangeArrowheads="1"/>
          </p:cNvSpPr>
          <p:nvPr/>
        </p:nvSpPr>
        <p:spPr bwMode="auto">
          <a:xfrm>
            <a:off x="3924300" y="2349500"/>
            <a:ext cx="3384550" cy="1192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rgbClr val="0033CC"/>
                </a:solidFill>
              </a:rPr>
              <a:t>Macro ingredientes:</a:t>
            </a:r>
            <a:r>
              <a:rPr lang="es-ES"/>
              <a:t> 95.5%</a:t>
            </a:r>
          </a:p>
          <a:p>
            <a:pPr>
              <a:spcBef>
                <a:spcPct val="50000"/>
              </a:spcBef>
            </a:pPr>
            <a:r>
              <a:rPr lang="es-ES">
                <a:solidFill>
                  <a:srgbClr val="0033CC"/>
                </a:solidFill>
              </a:rPr>
              <a:t>Micro ingredientes:</a:t>
            </a:r>
            <a:r>
              <a:rPr lang="es-ES"/>
              <a:t>  2.8%</a:t>
            </a:r>
          </a:p>
          <a:p>
            <a:pPr>
              <a:spcBef>
                <a:spcPct val="50000"/>
              </a:spcBef>
            </a:pPr>
            <a:r>
              <a:rPr lang="es-ES">
                <a:solidFill>
                  <a:srgbClr val="0033CC"/>
                </a:solidFill>
              </a:rPr>
              <a:t>Líquidos:</a:t>
            </a:r>
            <a:r>
              <a:rPr lang="es-ES"/>
              <a:t> 2.7%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2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2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4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4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4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4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42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42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4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6" dur="500"/>
                                        <p:tgtEl>
                                          <p:spTgt spid="42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2" dur="500"/>
                                        <p:tgtEl>
                                          <p:spTgt spid="42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4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nimBg="1"/>
      <p:bldP spid="41989" grpId="0" animBg="1"/>
      <p:bldP spid="41990" grpId="0" animBg="1"/>
      <p:bldP spid="41991" grpId="0"/>
      <p:bldP spid="41992" grpId="0"/>
      <p:bldP spid="41993" grpId="0"/>
      <p:bldP spid="41994" grpId="0"/>
      <p:bldP spid="41995" grpId="0"/>
      <p:bldP spid="41996" grpId="0"/>
      <p:bldP spid="41997" grpId="0"/>
      <p:bldP spid="41999" grpId="0" animBg="1"/>
      <p:bldP spid="42000" grpId="0" animBg="1"/>
      <p:bldP spid="42001" grpId="0" animBg="1"/>
      <p:bldP spid="42002" grpId="0" animBg="1"/>
      <p:bldP spid="42003" grpId="0" animBg="1"/>
      <p:bldP spid="42004" grpId="0" animBg="1"/>
      <p:bldP spid="42005" grpId="0" animBg="1"/>
      <p:bldP spid="42006" grpId="0" animBg="1"/>
      <p:bldP spid="42008" grpId="0"/>
      <p:bldP spid="42009" grpId="0"/>
      <p:bldP spid="42010" grpId="0" animBg="1"/>
      <p:bldP spid="42011" grpId="0" animBg="1"/>
      <p:bldP spid="42012" grpId="0"/>
      <p:bldP spid="42013" grpId="0"/>
      <p:bldP spid="42014" grpId="0"/>
      <p:bldP spid="42015" grpId="0"/>
      <p:bldP spid="42016" grpId="0" animBg="1"/>
      <p:bldP spid="42017" grpId="0" animBg="1"/>
      <p:bldP spid="42018" grpId="0" animBg="1"/>
      <p:bldP spid="42019" grpId="0" animBg="1"/>
      <p:bldP spid="42021" grpId="0" animBg="1"/>
      <p:bldP spid="42022" grpId="0" animBg="1"/>
      <p:bldP spid="42023" grpId="0" animBg="1"/>
      <p:bldP spid="42024" grpId="0" animBg="1"/>
      <p:bldP spid="42030" grpId="0" animBg="1"/>
      <p:bldOleChart spid="42036" grpId="0"/>
      <p:bldP spid="42040" grpId="0" animBg="1"/>
      <p:bldP spid="42043" grpId="0"/>
      <p:bldP spid="42043" grpId="1"/>
      <p:bldP spid="42044" grpId="0" animBg="1"/>
      <p:bldP spid="4204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905750" cy="1143000"/>
          </a:xfrm>
        </p:spPr>
        <p:txBody>
          <a:bodyPr/>
          <a:lstStyle/>
          <a:p>
            <a:r>
              <a:rPr lang="es-ES" sz="3600"/>
              <a:t>3.3. Diagramación y análisis de valor del 	proceso productivo</a:t>
            </a:r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-11113" y="1931988"/>
            <a:ext cx="8543926" cy="4824412"/>
            <a:chOff x="1889" y="1983"/>
            <a:chExt cx="13209" cy="8164"/>
          </a:xfrm>
        </p:grpSpPr>
        <p:pic>
          <p:nvPicPr>
            <p:cNvPr id="35845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t="9261" b="2565"/>
            <a:stretch>
              <a:fillRect/>
            </a:stretch>
          </p:blipFill>
          <p:spPr bwMode="auto">
            <a:xfrm>
              <a:off x="1889" y="1983"/>
              <a:ext cx="13050" cy="7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56549" t="36430" r="19041" b="14694"/>
            <a:stretch>
              <a:fillRect/>
            </a:stretch>
          </p:blipFill>
          <p:spPr bwMode="auto">
            <a:xfrm>
              <a:off x="12758" y="2725"/>
              <a:ext cx="2340" cy="19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5847" name="Text Box 7"/>
            <p:cNvSpPr txBox="1">
              <a:spLocks noChangeArrowheads="1"/>
            </p:cNvSpPr>
            <p:nvPr/>
          </p:nvSpPr>
          <p:spPr bwMode="auto">
            <a:xfrm>
              <a:off x="11408" y="8181"/>
              <a:ext cx="2970" cy="196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35854" name="AutoShape 14">
            <a:hlinkClick r:id="rId4" action="ppaction://hlinkfile" highlightClick="1"/>
          </p:cNvPr>
          <p:cNvSpPr>
            <a:spLocks noChangeArrowheads="1"/>
          </p:cNvSpPr>
          <p:nvPr/>
        </p:nvSpPr>
        <p:spPr bwMode="auto">
          <a:xfrm>
            <a:off x="2268538" y="5876925"/>
            <a:ext cx="215900" cy="215900"/>
          </a:xfrm>
          <a:prstGeom prst="actionButtonMovi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628775"/>
            <a:ext cx="7200900" cy="433388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s-ES" sz="1800">
                <a:solidFill>
                  <a:srgbClr val="0000FF"/>
                </a:solidFill>
              </a:rPr>
              <a:t>Diagrama de flujo  (molienda y dosificación de macro ingredientes)</a:t>
            </a: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3203575" y="2420938"/>
            <a:ext cx="3744913" cy="39608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4211638" y="3789363"/>
            <a:ext cx="3744912" cy="2349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35858" name="Picture 18" descr="DSC01999"/>
          <p:cNvPicPr>
            <a:picLocks noChangeAspect="1" noChangeArrowheads="1"/>
          </p:cNvPicPr>
          <p:nvPr/>
        </p:nvPicPr>
        <p:blipFill>
          <a:blip r:embed="rId5" cstate="print">
            <a:lum contrast="2000"/>
          </a:blip>
          <a:srcRect/>
          <a:stretch>
            <a:fillRect/>
          </a:stretch>
        </p:blipFill>
        <p:spPr bwMode="auto">
          <a:xfrm>
            <a:off x="3419475" y="3068638"/>
            <a:ext cx="1981200" cy="2647950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2987675" y="4437063"/>
            <a:ext cx="4318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35860" name="Picture 20" descr="DSC020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1989138"/>
            <a:ext cx="1620837" cy="2016125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5861" name="Line 21"/>
          <p:cNvSpPr>
            <a:spLocks noChangeShapeType="1"/>
          </p:cNvSpPr>
          <p:nvPr/>
        </p:nvSpPr>
        <p:spPr bwMode="auto">
          <a:xfrm flipV="1">
            <a:off x="6794500" y="3429000"/>
            <a:ext cx="360363" cy="33496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35862" name="Picture 22" descr="DSC02005"/>
          <p:cNvPicPr>
            <a:picLocks noChangeAspect="1" noChangeArrowheads="1"/>
          </p:cNvPicPr>
          <p:nvPr/>
        </p:nvPicPr>
        <p:blipFill>
          <a:blip r:embed="rId7" cstate="print"/>
          <a:srcRect l="9125" t="22972" r="4607"/>
          <a:stretch>
            <a:fillRect/>
          </a:stretch>
        </p:blipFill>
        <p:spPr bwMode="auto">
          <a:xfrm>
            <a:off x="3779838" y="4652963"/>
            <a:ext cx="3105150" cy="2105025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5863" name="Line 23"/>
          <p:cNvSpPr>
            <a:spLocks noChangeShapeType="1"/>
          </p:cNvSpPr>
          <p:nvPr/>
        </p:nvSpPr>
        <p:spPr bwMode="auto">
          <a:xfrm>
            <a:off x="3276600" y="5865813"/>
            <a:ext cx="4318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35864" name="Picture 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2813" y="4579938"/>
            <a:ext cx="51784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5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5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35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35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5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6" grpId="0" animBg="1"/>
      <p:bldP spid="35857" grpId="0" animBg="1"/>
      <p:bldP spid="35859" grpId="0" animBg="1"/>
      <p:bldP spid="35859" grpId="1" animBg="1"/>
      <p:bldP spid="35861" grpId="0" animBg="1"/>
      <p:bldP spid="35863" grpId="0" animBg="1"/>
      <p:bldP spid="3586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3" cstate="print"/>
          <a:srcRect l="2182" t="10638" b="16479"/>
          <a:stretch>
            <a:fillRect/>
          </a:stretch>
        </p:blipFill>
        <p:spPr bwMode="auto">
          <a:xfrm>
            <a:off x="0" y="2349500"/>
            <a:ext cx="88931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78" name="Group 70"/>
          <p:cNvGrpSpPr>
            <a:grpSpLocks/>
          </p:cNvGrpSpPr>
          <p:nvPr/>
        </p:nvGrpSpPr>
        <p:grpSpPr bwMode="auto">
          <a:xfrm>
            <a:off x="107950" y="1517650"/>
            <a:ext cx="1685925" cy="2919413"/>
            <a:chOff x="68" y="956"/>
            <a:chExt cx="1062" cy="1839"/>
          </a:xfrm>
        </p:grpSpPr>
        <p:pic>
          <p:nvPicPr>
            <p:cNvPr id="43071" name="Picture 63" descr="Dosif"/>
            <p:cNvPicPr>
              <a:picLocks noChangeAspect="1" noChangeArrowheads="1"/>
            </p:cNvPicPr>
            <p:nvPr/>
          </p:nvPicPr>
          <p:blipFill>
            <a:blip r:embed="rId4" cstate="print"/>
            <a:srcRect t="14174"/>
            <a:stretch>
              <a:fillRect/>
            </a:stretch>
          </p:blipFill>
          <p:spPr bwMode="auto">
            <a:xfrm>
              <a:off x="68" y="956"/>
              <a:ext cx="1062" cy="1336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43072" name="Line 64"/>
            <p:cNvSpPr>
              <a:spLocks noChangeShapeType="1"/>
            </p:cNvSpPr>
            <p:nvPr/>
          </p:nvSpPr>
          <p:spPr bwMode="auto">
            <a:xfrm>
              <a:off x="839" y="2296"/>
              <a:ext cx="0" cy="49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905750" cy="1143000"/>
          </a:xfrm>
        </p:spPr>
        <p:txBody>
          <a:bodyPr/>
          <a:lstStyle/>
          <a:p>
            <a:r>
              <a:rPr lang="es-ES" sz="3600"/>
              <a:t>3.3. Diagramación y análisis de valor del 	proceso productivo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557338"/>
            <a:ext cx="7200900" cy="433387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s-ES" sz="2400">
                <a:solidFill>
                  <a:srgbClr val="0000FF"/>
                </a:solidFill>
              </a:rPr>
              <a:t>Diagrama de flujo  (Línea 1)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231775" y="4818063"/>
            <a:ext cx="490538" cy="3317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s-ES" sz="600" i="1"/>
              <a:t>DESDE EL BANCO DE TOLVAS</a:t>
            </a:r>
            <a:endParaRPr lang="es-ES"/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>
            <a:off x="365125" y="5121275"/>
            <a:ext cx="0" cy="333375"/>
          </a:xfrm>
          <a:prstGeom prst="line">
            <a:avLst/>
          </a:prstGeom>
          <a:noFill/>
          <a:ln w="2540">
            <a:solidFill>
              <a:srgbClr val="FF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s-ES"/>
          </a:p>
        </p:txBody>
      </p:sp>
      <p:graphicFrame>
        <p:nvGraphicFramePr>
          <p:cNvPr id="43020" name="Object 12"/>
          <p:cNvGraphicFramePr>
            <a:graphicFrameLocks noChangeAspect="1"/>
          </p:cNvGraphicFramePr>
          <p:nvPr/>
        </p:nvGraphicFramePr>
        <p:xfrm>
          <a:off x="7380288" y="2189163"/>
          <a:ext cx="1584325" cy="2190750"/>
        </p:xfrm>
        <a:graphic>
          <a:graphicData uri="http://schemas.openxmlformats.org/presentationml/2006/ole">
            <p:oleObj spid="_x0000_s43020" name="AutoCAD Drawing" r:id="rId5" imgW="8372520" imgH="3295800" progId="AutoCAD.Drawing.16">
              <p:embed/>
            </p:oleObj>
          </a:graphicData>
        </a:graphic>
      </p:graphicFrame>
      <p:sp>
        <p:nvSpPr>
          <p:cNvPr id="43022" name="AutoShape 14">
            <a:hlinkClick r:id="rId6" action="ppaction://hlinkfile" highlightClick="1"/>
          </p:cNvPr>
          <p:cNvSpPr>
            <a:spLocks noChangeArrowheads="1"/>
          </p:cNvSpPr>
          <p:nvPr/>
        </p:nvSpPr>
        <p:spPr bwMode="auto">
          <a:xfrm>
            <a:off x="6732588" y="5662613"/>
            <a:ext cx="215900" cy="142875"/>
          </a:xfrm>
          <a:prstGeom prst="actionButtonMovi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3025" name="Text Box 17">
            <a:hlinkClick r:id="rId7" action="ppaction://hlinkfile"/>
          </p:cNvPr>
          <p:cNvSpPr txBox="1">
            <a:spLocks noChangeArrowheads="1"/>
          </p:cNvSpPr>
          <p:nvPr/>
        </p:nvSpPr>
        <p:spPr bwMode="auto">
          <a:xfrm>
            <a:off x="1835150" y="3933825"/>
            <a:ext cx="1152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000"/>
              <a:t>Premezclas</a:t>
            </a: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979613" y="4149725"/>
            <a:ext cx="0" cy="43180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4643438" y="2276475"/>
            <a:ext cx="2665412" cy="39608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4716463" y="4221163"/>
            <a:ext cx="3744912" cy="2159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43036" name="Rectangle 28"/>
          <p:cNvSpPr>
            <a:spLocks noChangeArrowheads="1"/>
          </p:cNvSpPr>
          <p:nvPr/>
        </p:nvSpPr>
        <p:spPr bwMode="auto">
          <a:xfrm>
            <a:off x="3490913" y="4922838"/>
            <a:ext cx="1728787" cy="1314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2627313" y="2565400"/>
            <a:ext cx="865187" cy="4005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3276600" y="2133600"/>
            <a:ext cx="1366838" cy="4537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0" y="2490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43043" name="Object 35"/>
          <p:cNvGraphicFramePr>
            <a:graphicFrameLocks noChangeAspect="1"/>
          </p:cNvGraphicFramePr>
          <p:nvPr/>
        </p:nvGraphicFramePr>
        <p:xfrm>
          <a:off x="2816225" y="2276475"/>
          <a:ext cx="2663825" cy="1576388"/>
        </p:xfrm>
        <a:graphic>
          <a:graphicData uri="http://schemas.openxmlformats.org/presentationml/2006/ole">
            <p:oleObj spid="_x0000_s43043" r:id="rId8" imgW="6095238" imgH="4571429" progId="MSPhotoEd.3">
              <p:embed/>
            </p:oleObj>
          </a:graphicData>
        </a:graphic>
      </p:graphicFrame>
      <p:sp>
        <p:nvSpPr>
          <p:cNvPr id="43045" name="Line 37"/>
          <p:cNvSpPr>
            <a:spLocks noChangeShapeType="1"/>
          </p:cNvSpPr>
          <p:nvPr/>
        </p:nvSpPr>
        <p:spPr bwMode="auto">
          <a:xfrm flipV="1">
            <a:off x="2268538" y="3429000"/>
            <a:ext cx="503237" cy="504825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3046" name="Line 38"/>
          <p:cNvSpPr>
            <a:spLocks noChangeShapeType="1"/>
          </p:cNvSpPr>
          <p:nvPr/>
        </p:nvSpPr>
        <p:spPr bwMode="auto">
          <a:xfrm>
            <a:off x="2406650" y="4527550"/>
            <a:ext cx="647700" cy="0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43048" name="Picture 40" descr="DSC02019"/>
          <p:cNvPicPr>
            <a:picLocks noChangeAspect="1" noChangeArrowheads="1"/>
          </p:cNvPicPr>
          <p:nvPr/>
        </p:nvPicPr>
        <p:blipFill>
          <a:blip r:embed="rId9" cstate="print">
            <a:lum contrast="2000"/>
          </a:blip>
          <a:srcRect/>
          <a:stretch>
            <a:fillRect/>
          </a:stretch>
        </p:blipFill>
        <p:spPr bwMode="auto">
          <a:xfrm>
            <a:off x="3059113" y="4225925"/>
            <a:ext cx="1724025" cy="2292350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</p:spPr>
      </p:pic>
      <p:sp>
        <p:nvSpPr>
          <p:cNvPr id="43049" name="Line 41"/>
          <p:cNvSpPr>
            <a:spLocks noChangeShapeType="1"/>
          </p:cNvSpPr>
          <p:nvPr/>
        </p:nvSpPr>
        <p:spPr bwMode="auto">
          <a:xfrm>
            <a:off x="2124075" y="4941888"/>
            <a:ext cx="719138" cy="287337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43047" name="Picture 39" descr="DSC02069"/>
          <p:cNvPicPr>
            <a:picLocks noChangeAspect="1" noChangeArrowheads="1"/>
          </p:cNvPicPr>
          <p:nvPr/>
        </p:nvPicPr>
        <p:blipFill>
          <a:blip r:embed="rId10" cstate="print">
            <a:lum contrast="2000"/>
          </a:blip>
          <a:srcRect/>
          <a:stretch>
            <a:fillRect/>
          </a:stretch>
        </p:blipFill>
        <p:spPr bwMode="auto">
          <a:xfrm>
            <a:off x="2930525" y="4221163"/>
            <a:ext cx="1857375" cy="2476500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</p:spPr>
      </p:pic>
      <p:grpSp>
        <p:nvGrpSpPr>
          <p:cNvPr id="43054" name="Group 46"/>
          <p:cNvGrpSpPr>
            <a:grpSpLocks/>
          </p:cNvGrpSpPr>
          <p:nvPr/>
        </p:nvGrpSpPr>
        <p:grpSpPr bwMode="auto">
          <a:xfrm>
            <a:off x="3187700" y="2060575"/>
            <a:ext cx="2679700" cy="1876425"/>
            <a:chOff x="1928" y="1298"/>
            <a:chExt cx="1688" cy="1182"/>
          </a:xfrm>
        </p:grpSpPr>
        <p:sp>
          <p:nvSpPr>
            <p:cNvPr id="43052" name="Line 44"/>
            <p:cNvSpPr>
              <a:spLocks noChangeShapeType="1"/>
            </p:cNvSpPr>
            <p:nvPr/>
          </p:nvSpPr>
          <p:spPr bwMode="auto">
            <a:xfrm flipV="1">
              <a:off x="1928" y="1673"/>
              <a:ext cx="272" cy="91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pic>
          <p:nvPicPr>
            <p:cNvPr id="43053" name="Picture 45" descr="DSC02040"/>
            <p:cNvPicPr>
              <a:picLocks noChangeAspect="1" noChangeArrowheads="1"/>
            </p:cNvPicPr>
            <p:nvPr/>
          </p:nvPicPr>
          <p:blipFill>
            <a:blip r:embed="rId11" cstate="print">
              <a:lum contrast="2000"/>
            </a:blip>
            <a:srcRect l="33371" t="25716" r="13289" b="15089"/>
            <a:stretch>
              <a:fillRect/>
            </a:stretch>
          </p:blipFill>
          <p:spPr bwMode="auto">
            <a:xfrm>
              <a:off x="2200" y="1298"/>
              <a:ext cx="1416" cy="1182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43081" name="Group 73"/>
          <p:cNvGrpSpPr>
            <a:grpSpLocks/>
          </p:cNvGrpSpPr>
          <p:nvPr/>
        </p:nvGrpSpPr>
        <p:grpSpPr bwMode="auto">
          <a:xfrm>
            <a:off x="4548188" y="4238625"/>
            <a:ext cx="2665412" cy="2663825"/>
            <a:chOff x="2925" y="2705"/>
            <a:chExt cx="1679" cy="1678"/>
          </a:xfrm>
        </p:grpSpPr>
        <p:pic>
          <p:nvPicPr>
            <p:cNvPr id="43055" name="Picture 4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302" y="2705"/>
              <a:ext cx="1302" cy="1678"/>
            </a:xfrm>
            <a:prstGeom prst="rect">
              <a:avLst/>
            </a:prstGeom>
            <a:noFill/>
          </p:spPr>
        </p:pic>
        <p:sp>
          <p:nvSpPr>
            <p:cNvPr id="43056" name="Line 48"/>
            <p:cNvSpPr>
              <a:spLocks noChangeShapeType="1"/>
            </p:cNvSpPr>
            <p:nvPr/>
          </p:nvSpPr>
          <p:spPr bwMode="auto">
            <a:xfrm>
              <a:off x="2925" y="2840"/>
              <a:ext cx="376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3061" name="Group 53"/>
          <p:cNvGrpSpPr>
            <a:grpSpLocks/>
          </p:cNvGrpSpPr>
          <p:nvPr/>
        </p:nvGrpSpPr>
        <p:grpSpPr bwMode="auto">
          <a:xfrm>
            <a:off x="6804025" y="3616325"/>
            <a:ext cx="2281238" cy="1812925"/>
            <a:chOff x="4286" y="2272"/>
            <a:chExt cx="1437" cy="1142"/>
          </a:xfrm>
        </p:grpSpPr>
        <p:pic>
          <p:nvPicPr>
            <p:cNvPr id="43059" name="Picture 51" descr="DSC02526"/>
            <p:cNvPicPr>
              <a:picLocks noChangeAspect="1" noChangeArrowheads="1"/>
            </p:cNvPicPr>
            <p:nvPr/>
          </p:nvPicPr>
          <p:blipFill>
            <a:blip r:embed="rId13" cstate="print">
              <a:lum contrast="2000"/>
            </a:blip>
            <a:srcRect l="15164" t="4097" b="20880"/>
            <a:stretch>
              <a:fillRect/>
            </a:stretch>
          </p:blipFill>
          <p:spPr bwMode="auto">
            <a:xfrm>
              <a:off x="4340" y="2272"/>
              <a:ext cx="1383" cy="886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</p:pic>
        <p:sp>
          <p:nvSpPr>
            <p:cNvPr id="43060" name="Line 52"/>
            <p:cNvSpPr>
              <a:spLocks noChangeShapeType="1"/>
            </p:cNvSpPr>
            <p:nvPr/>
          </p:nvSpPr>
          <p:spPr bwMode="auto">
            <a:xfrm flipV="1">
              <a:off x="4286" y="3158"/>
              <a:ext cx="182" cy="25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3064" name="Group 56"/>
          <p:cNvGrpSpPr>
            <a:grpSpLocks/>
          </p:cNvGrpSpPr>
          <p:nvPr/>
        </p:nvGrpSpPr>
        <p:grpSpPr bwMode="auto">
          <a:xfrm>
            <a:off x="5651500" y="2249488"/>
            <a:ext cx="3386138" cy="1304925"/>
            <a:chOff x="3560" y="1383"/>
            <a:chExt cx="2133" cy="822"/>
          </a:xfrm>
        </p:grpSpPr>
        <p:pic>
          <p:nvPicPr>
            <p:cNvPr id="43062" name="Picture 54" descr="DSC02544"/>
            <p:cNvPicPr>
              <a:picLocks noChangeAspect="1" noChangeArrowheads="1"/>
            </p:cNvPicPr>
            <p:nvPr/>
          </p:nvPicPr>
          <p:blipFill>
            <a:blip r:embed="rId14" cstate="print">
              <a:lum contrast="2000"/>
            </a:blip>
            <a:srcRect t="6322" b="16124"/>
            <a:stretch>
              <a:fillRect/>
            </a:stretch>
          </p:blipFill>
          <p:spPr bwMode="auto">
            <a:xfrm>
              <a:off x="3923" y="1383"/>
              <a:ext cx="1770" cy="822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</p:pic>
        <p:sp>
          <p:nvSpPr>
            <p:cNvPr id="43063" name="Line 55"/>
            <p:cNvSpPr>
              <a:spLocks noChangeShapeType="1"/>
            </p:cNvSpPr>
            <p:nvPr/>
          </p:nvSpPr>
          <p:spPr bwMode="auto">
            <a:xfrm flipV="1">
              <a:off x="3560" y="1842"/>
              <a:ext cx="318" cy="227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3069" name="Group 61"/>
          <p:cNvGrpSpPr>
            <a:grpSpLocks/>
          </p:cNvGrpSpPr>
          <p:nvPr/>
        </p:nvGrpSpPr>
        <p:grpSpPr bwMode="auto">
          <a:xfrm>
            <a:off x="4211638" y="2852738"/>
            <a:ext cx="2881312" cy="2436812"/>
            <a:chOff x="2653" y="1604"/>
            <a:chExt cx="2157" cy="1728"/>
          </a:xfrm>
        </p:grpSpPr>
        <p:pic>
          <p:nvPicPr>
            <p:cNvPr id="43065" name="Picture 57" descr="FOTO 038"/>
            <p:cNvPicPr>
              <a:picLocks noChangeAspect="1" noChangeArrowheads="1"/>
            </p:cNvPicPr>
            <p:nvPr/>
          </p:nvPicPr>
          <p:blipFill>
            <a:blip r:embed="rId15" cstate="print">
              <a:lum contrast="2000"/>
            </a:blip>
            <a:srcRect l="15620" r="20654"/>
            <a:stretch>
              <a:fillRect/>
            </a:stretch>
          </p:blipFill>
          <p:spPr bwMode="auto">
            <a:xfrm>
              <a:off x="3340" y="1604"/>
              <a:ext cx="1470" cy="1728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</p:pic>
        <p:sp>
          <p:nvSpPr>
            <p:cNvPr id="43067" name="Line 59"/>
            <p:cNvSpPr>
              <a:spLocks noChangeShapeType="1"/>
            </p:cNvSpPr>
            <p:nvPr/>
          </p:nvSpPr>
          <p:spPr bwMode="auto">
            <a:xfrm>
              <a:off x="2653" y="3249"/>
              <a:ext cx="681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3070" name="Group 62"/>
          <p:cNvGrpSpPr>
            <a:grpSpLocks/>
          </p:cNvGrpSpPr>
          <p:nvPr/>
        </p:nvGrpSpPr>
        <p:grpSpPr bwMode="auto">
          <a:xfrm>
            <a:off x="4227513" y="5445125"/>
            <a:ext cx="3944937" cy="1181100"/>
            <a:chOff x="2663" y="3385"/>
            <a:chExt cx="2681" cy="744"/>
          </a:xfrm>
        </p:grpSpPr>
        <p:pic>
          <p:nvPicPr>
            <p:cNvPr id="43066" name="Picture 58" descr="VIAJE A TEXAS A&amp;M UNIVERSITY 164"/>
            <p:cNvPicPr>
              <a:picLocks noChangeAspect="1" noChangeArrowheads="1"/>
            </p:cNvPicPr>
            <p:nvPr/>
          </p:nvPicPr>
          <p:blipFill>
            <a:blip r:embed="rId16" cstate="print">
              <a:lum contrast="2000"/>
            </a:blip>
            <a:srcRect l="7921" t="32129" r="10674" b="21725"/>
            <a:stretch>
              <a:fillRect/>
            </a:stretch>
          </p:blipFill>
          <p:spPr bwMode="auto">
            <a:xfrm>
              <a:off x="3334" y="3385"/>
              <a:ext cx="2010" cy="744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</p:pic>
        <p:sp>
          <p:nvSpPr>
            <p:cNvPr id="43068" name="Line 60"/>
            <p:cNvSpPr>
              <a:spLocks noChangeShapeType="1"/>
            </p:cNvSpPr>
            <p:nvPr/>
          </p:nvSpPr>
          <p:spPr bwMode="auto">
            <a:xfrm>
              <a:off x="2663" y="3566"/>
              <a:ext cx="681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3076" name="Group 68"/>
          <p:cNvGrpSpPr>
            <a:grpSpLocks/>
          </p:cNvGrpSpPr>
          <p:nvPr/>
        </p:nvGrpSpPr>
        <p:grpSpPr bwMode="auto">
          <a:xfrm>
            <a:off x="395288" y="5300663"/>
            <a:ext cx="2874962" cy="1295400"/>
            <a:chOff x="249" y="3339"/>
            <a:chExt cx="1811" cy="816"/>
          </a:xfrm>
        </p:grpSpPr>
        <p:pic>
          <p:nvPicPr>
            <p:cNvPr id="43073" name="Picture 65" descr="DSC02560"/>
            <p:cNvPicPr>
              <a:picLocks noChangeAspect="1" noChangeArrowheads="1"/>
            </p:cNvPicPr>
            <p:nvPr/>
          </p:nvPicPr>
          <p:blipFill>
            <a:blip r:embed="rId17" cstate="print"/>
            <a:srcRect l="25600" t="38554" r="13155" b="11900"/>
            <a:stretch>
              <a:fillRect/>
            </a:stretch>
          </p:blipFill>
          <p:spPr bwMode="auto">
            <a:xfrm>
              <a:off x="839" y="3339"/>
              <a:ext cx="1221" cy="816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43074" name="Line 66"/>
            <p:cNvSpPr>
              <a:spLocks noChangeShapeType="1"/>
            </p:cNvSpPr>
            <p:nvPr/>
          </p:nvSpPr>
          <p:spPr bwMode="auto">
            <a:xfrm>
              <a:off x="249" y="3929"/>
              <a:ext cx="544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43075" name="Line 67"/>
            <p:cNvSpPr>
              <a:spLocks noChangeShapeType="1"/>
            </p:cNvSpPr>
            <p:nvPr/>
          </p:nvSpPr>
          <p:spPr bwMode="auto">
            <a:xfrm flipV="1">
              <a:off x="249" y="3793"/>
              <a:ext cx="0" cy="13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43079" name="Picture 71"/>
          <p:cNvPicPr>
            <a:picLocks noChangeAspect="1" noChangeArrowheads="1"/>
          </p:cNvPicPr>
          <p:nvPr/>
        </p:nvPicPr>
        <p:blipFill>
          <a:blip r:embed="rId18" cstate="print">
            <a:lum contrast="2000"/>
          </a:blip>
          <a:srcRect/>
          <a:stretch>
            <a:fillRect/>
          </a:stretch>
        </p:blipFill>
        <p:spPr bwMode="auto">
          <a:xfrm>
            <a:off x="5176838" y="1989138"/>
            <a:ext cx="1987550" cy="2016125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43082" name="Picture 74"/>
          <p:cNvPicPr>
            <a:picLocks noChangeAspect="1" noChangeArrowheads="1"/>
          </p:cNvPicPr>
          <p:nvPr/>
        </p:nvPicPr>
        <p:blipFill>
          <a:blip r:embed="rId19" cstate="print"/>
          <a:srcRect t="-9883"/>
          <a:stretch>
            <a:fillRect/>
          </a:stretch>
        </p:blipFill>
        <p:spPr bwMode="auto">
          <a:xfrm>
            <a:off x="7308850" y="4551363"/>
            <a:ext cx="1816100" cy="219075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4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3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43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43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3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43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43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43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3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43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43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4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43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4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4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4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3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43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43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43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43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43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43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4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4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34" grpId="0" animBg="1"/>
      <p:bldP spid="43036" grpId="0" animBg="1"/>
      <p:bldP spid="43032" grpId="0" animBg="1"/>
      <p:bldP spid="43037" grpId="0" animBg="1"/>
      <p:bldP spid="43044" grpId="0" animBg="1"/>
      <p:bldP spid="43045" grpId="0" animBg="1"/>
      <p:bldP spid="43045" grpId="1" animBg="1"/>
      <p:bldP spid="43046" grpId="0" animBg="1"/>
      <p:bldP spid="43046" grpId="1" animBg="1"/>
      <p:bldP spid="43049" grpId="0" animBg="1"/>
      <p:bldP spid="4304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3" cstate="print"/>
          <a:srcRect t="14948" r="8717" b="13776"/>
          <a:stretch>
            <a:fillRect/>
          </a:stretch>
        </p:blipFill>
        <p:spPr bwMode="auto">
          <a:xfrm>
            <a:off x="34925" y="2133600"/>
            <a:ext cx="7956550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905750" cy="1143000"/>
          </a:xfrm>
        </p:spPr>
        <p:txBody>
          <a:bodyPr/>
          <a:lstStyle/>
          <a:p>
            <a:r>
              <a:rPr lang="es-ES" sz="3600"/>
              <a:t>3.3. Diagramación y análisis de valor del 	proceso productivo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557338"/>
            <a:ext cx="7200900" cy="433387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s-ES" sz="2400">
                <a:solidFill>
                  <a:srgbClr val="0000FF"/>
                </a:solidFill>
              </a:rPr>
              <a:t>Diagrama de flujo  (Línea 2)</a:t>
            </a: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1619250" y="1989138"/>
            <a:ext cx="1368425" cy="43926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2987675" y="2349500"/>
            <a:ext cx="1954213" cy="41481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4064" name="Rectangle 32"/>
          <p:cNvSpPr>
            <a:spLocks noChangeArrowheads="1"/>
          </p:cNvSpPr>
          <p:nvPr/>
        </p:nvSpPr>
        <p:spPr bwMode="auto">
          <a:xfrm>
            <a:off x="4732338" y="2430463"/>
            <a:ext cx="1423987" cy="4435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4065" name="Rectangle 33"/>
          <p:cNvSpPr>
            <a:spLocks noChangeArrowheads="1"/>
          </p:cNvSpPr>
          <p:nvPr/>
        </p:nvSpPr>
        <p:spPr bwMode="auto">
          <a:xfrm>
            <a:off x="5938838" y="2422525"/>
            <a:ext cx="2520950" cy="4435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pSp>
        <p:nvGrpSpPr>
          <p:cNvPr id="44060" name="Group 28"/>
          <p:cNvGrpSpPr>
            <a:grpSpLocks/>
          </p:cNvGrpSpPr>
          <p:nvPr/>
        </p:nvGrpSpPr>
        <p:grpSpPr bwMode="auto">
          <a:xfrm>
            <a:off x="1476375" y="2028825"/>
            <a:ext cx="2316163" cy="2695575"/>
            <a:chOff x="930" y="1278"/>
            <a:chExt cx="1459" cy="1698"/>
          </a:xfrm>
        </p:grpSpPr>
        <p:pic>
          <p:nvPicPr>
            <p:cNvPr id="44054" name="Picture 22" descr="DSC0206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1" y="1278"/>
              <a:ext cx="1278" cy="1698"/>
            </a:xfrm>
            <a:prstGeom prst="rect">
              <a:avLst/>
            </a:prstGeom>
            <a:noFill/>
            <a:ln w="222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44055" name="Line 23"/>
            <p:cNvSpPr>
              <a:spLocks noChangeShapeType="1"/>
            </p:cNvSpPr>
            <p:nvPr/>
          </p:nvSpPr>
          <p:spPr bwMode="auto">
            <a:xfrm>
              <a:off x="930" y="2750"/>
              <a:ext cx="181" cy="0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4062" name="Group 30"/>
          <p:cNvGrpSpPr>
            <a:grpSpLocks/>
          </p:cNvGrpSpPr>
          <p:nvPr/>
        </p:nvGrpSpPr>
        <p:grpSpPr bwMode="auto">
          <a:xfrm>
            <a:off x="2555875" y="3716338"/>
            <a:ext cx="1962150" cy="2016125"/>
            <a:chOff x="1610" y="2296"/>
            <a:chExt cx="1236" cy="1270"/>
          </a:xfrm>
        </p:grpSpPr>
        <p:pic>
          <p:nvPicPr>
            <p:cNvPr id="44053" name="Picture 21" descr="DSC02535"/>
            <p:cNvPicPr>
              <a:picLocks noChangeAspect="1" noChangeArrowheads="1"/>
            </p:cNvPicPr>
            <p:nvPr/>
          </p:nvPicPr>
          <p:blipFill>
            <a:blip r:embed="rId5" cstate="print"/>
            <a:srcRect l="20178" t="7719" r="11060" b="21074"/>
            <a:stretch>
              <a:fillRect/>
            </a:stretch>
          </p:blipFill>
          <p:spPr bwMode="auto">
            <a:xfrm>
              <a:off x="1927" y="2296"/>
              <a:ext cx="919" cy="1270"/>
            </a:xfrm>
            <a:prstGeom prst="rect">
              <a:avLst/>
            </a:prstGeom>
            <a:noFill/>
            <a:ln w="22225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</p:pic>
        <p:sp>
          <p:nvSpPr>
            <p:cNvPr id="44058" name="Line 26"/>
            <p:cNvSpPr>
              <a:spLocks noChangeShapeType="1"/>
            </p:cNvSpPr>
            <p:nvPr/>
          </p:nvSpPr>
          <p:spPr bwMode="auto">
            <a:xfrm rot="16200000" flipH="1">
              <a:off x="1746" y="3158"/>
              <a:ext cx="0" cy="272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4067" name="Group 35"/>
          <p:cNvGrpSpPr>
            <a:grpSpLocks/>
          </p:cNvGrpSpPr>
          <p:nvPr/>
        </p:nvGrpSpPr>
        <p:grpSpPr bwMode="auto">
          <a:xfrm>
            <a:off x="3160713" y="5157788"/>
            <a:ext cx="2016125" cy="1655762"/>
            <a:chOff x="1985" y="3249"/>
            <a:chExt cx="1270" cy="1043"/>
          </a:xfrm>
        </p:grpSpPr>
        <p:pic>
          <p:nvPicPr>
            <p:cNvPr id="44052" name="Picture 20" descr="DSC02537"/>
            <p:cNvPicPr>
              <a:picLocks noChangeAspect="1" noChangeArrowheads="1"/>
            </p:cNvPicPr>
            <p:nvPr/>
          </p:nvPicPr>
          <p:blipFill>
            <a:blip r:embed="rId6" cstate="print"/>
            <a:srcRect l="23341" b="38902"/>
            <a:stretch>
              <a:fillRect/>
            </a:stretch>
          </p:blipFill>
          <p:spPr bwMode="auto">
            <a:xfrm>
              <a:off x="1985" y="3537"/>
              <a:ext cx="1270" cy="755"/>
            </a:xfrm>
            <a:prstGeom prst="rect">
              <a:avLst/>
            </a:prstGeom>
            <a:noFill/>
            <a:ln w="222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44059" name="Line 27"/>
            <p:cNvSpPr>
              <a:spLocks noChangeShapeType="1"/>
            </p:cNvSpPr>
            <p:nvPr/>
          </p:nvSpPr>
          <p:spPr bwMode="auto">
            <a:xfrm>
              <a:off x="2154" y="3249"/>
              <a:ext cx="0" cy="272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4069" name="Group 37"/>
          <p:cNvGrpSpPr>
            <a:grpSpLocks/>
          </p:cNvGrpSpPr>
          <p:nvPr/>
        </p:nvGrpSpPr>
        <p:grpSpPr bwMode="auto">
          <a:xfrm>
            <a:off x="2843213" y="2051050"/>
            <a:ext cx="2449512" cy="1871663"/>
            <a:chOff x="1791" y="1344"/>
            <a:chExt cx="1543" cy="1179"/>
          </a:xfrm>
        </p:grpSpPr>
        <p:pic>
          <p:nvPicPr>
            <p:cNvPr id="44051" name="Picture 19" descr="DSC02524"/>
            <p:cNvPicPr>
              <a:picLocks noChangeAspect="1" noChangeArrowheads="1"/>
            </p:cNvPicPr>
            <p:nvPr/>
          </p:nvPicPr>
          <p:blipFill>
            <a:blip r:embed="rId7" cstate="print"/>
            <a:srcRect b="14383"/>
            <a:stretch>
              <a:fillRect/>
            </a:stretch>
          </p:blipFill>
          <p:spPr bwMode="auto">
            <a:xfrm>
              <a:off x="1791" y="1344"/>
              <a:ext cx="1543" cy="1000"/>
            </a:xfrm>
            <a:prstGeom prst="rect">
              <a:avLst/>
            </a:prstGeom>
            <a:noFill/>
            <a:ln w="222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44068" name="Line 36"/>
            <p:cNvSpPr>
              <a:spLocks noChangeShapeType="1"/>
            </p:cNvSpPr>
            <p:nvPr/>
          </p:nvSpPr>
          <p:spPr bwMode="auto">
            <a:xfrm flipV="1">
              <a:off x="2562" y="2341"/>
              <a:ext cx="0" cy="182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aphicFrame>
        <p:nvGraphicFramePr>
          <p:cNvPr id="44041" name="Object 9"/>
          <p:cNvGraphicFramePr>
            <a:graphicFrameLocks noChangeAspect="1"/>
          </p:cNvGraphicFramePr>
          <p:nvPr/>
        </p:nvGraphicFramePr>
        <p:xfrm>
          <a:off x="6804025" y="1485900"/>
          <a:ext cx="2209800" cy="2879725"/>
        </p:xfrm>
        <a:graphic>
          <a:graphicData uri="http://schemas.openxmlformats.org/presentationml/2006/ole">
            <p:oleObj spid="_x0000_s44041" name="AutoCAD Drawing" r:id="rId8" imgW="8372520" imgH="3295800" progId="AutoCAD.Drawing.16">
              <p:embed/>
            </p:oleObj>
          </a:graphicData>
        </a:graphic>
      </p:graphicFrame>
      <p:grpSp>
        <p:nvGrpSpPr>
          <p:cNvPr id="44071" name="Group 39"/>
          <p:cNvGrpSpPr>
            <a:grpSpLocks/>
          </p:cNvGrpSpPr>
          <p:nvPr/>
        </p:nvGrpSpPr>
        <p:grpSpPr bwMode="auto">
          <a:xfrm>
            <a:off x="5795963" y="4292600"/>
            <a:ext cx="2447925" cy="1474788"/>
            <a:chOff x="3981" y="3657"/>
            <a:chExt cx="1542" cy="929"/>
          </a:xfrm>
        </p:grpSpPr>
        <p:pic>
          <p:nvPicPr>
            <p:cNvPr id="44050" name="Picture 18" descr="DSC0253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286" y="3657"/>
              <a:ext cx="1237" cy="929"/>
            </a:xfrm>
            <a:prstGeom prst="rect">
              <a:avLst/>
            </a:prstGeom>
            <a:noFill/>
            <a:ln w="222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44070" name="Line 38"/>
            <p:cNvSpPr>
              <a:spLocks noChangeShapeType="1"/>
            </p:cNvSpPr>
            <p:nvPr/>
          </p:nvSpPr>
          <p:spPr bwMode="auto">
            <a:xfrm>
              <a:off x="3981" y="4247"/>
              <a:ext cx="272" cy="0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4075" name="Group 43"/>
          <p:cNvGrpSpPr>
            <a:grpSpLocks/>
          </p:cNvGrpSpPr>
          <p:nvPr/>
        </p:nvGrpSpPr>
        <p:grpSpPr bwMode="auto">
          <a:xfrm>
            <a:off x="1187450" y="4652963"/>
            <a:ext cx="2139950" cy="1922462"/>
            <a:chOff x="748" y="2931"/>
            <a:chExt cx="1348" cy="1211"/>
          </a:xfrm>
        </p:grpSpPr>
        <p:pic>
          <p:nvPicPr>
            <p:cNvPr id="44072" name="Picture 40" descr="DSC02056"/>
            <p:cNvPicPr>
              <a:picLocks noChangeAspect="1" noChangeArrowheads="1"/>
            </p:cNvPicPr>
            <p:nvPr/>
          </p:nvPicPr>
          <p:blipFill>
            <a:blip r:embed="rId10" cstate="print"/>
            <a:srcRect t="2658" r="42432" b="6909"/>
            <a:stretch>
              <a:fillRect/>
            </a:stretch>
          </p:blipFill>
          <p:spPr bwMode="auto">
            <a:xfrm>
              <a:off x="1066" y="2931"/>
              <a:ext cx="1030" cy="1211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44074" name="Line 42"/>
            <p:cNvSpPr>
              <a:spLocks noChangeShapeType="1"/>
            </p:cNvSpPr>
            <p:nvPr/>
          </p:nvSpPr>
          <p:spPr bwMode="auto">
            <a:xfrm>
              <a:off x="748" y="3793"/>
              <a:ext cx="272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4080" name="Group 48"/>
          <p:cNvGrpSpPr>
            <a:grpSpLocks/>
          </p:cNvGrpSpPr>
          <p:nvPr/>
        </p:nvGrpSpPr>
        <p:grpSpPr bwMode="auto">
          <a:xfrm>
            <a:off x="3348038" y="5229225"/>
            <a:ext cx="2514600" cy="1295400"/>
            <a:chOff x="2109" y="3294"/>
            <a:chExt cx="1584" cy="816"/>
          </a:xfrm>
        </p:grpSpPr>
        <p:pic>
          <p:nvPicPr>
            <p:cNvPr id="44077" name="Picture 45" descr="DSC02560"/>
            <p:cNvPicPr>
              <a:picLocks noChangeAspect="1" noChangeArrowheads="1"/>
            </p:cNvPicPr>
            <p:nvPr/>
          </p:nvPicPr>
          <p:blipFill>
            <a:blip r:embed="rId11" cstate="print"/>
            <a:srcRect l="25600" t="38554" r="13155" b="11900"/>
            <a:stretch>
              <a:fillRect/>
            </a:stretch>
          </p:blipFill>
          <p:spPr bwMode="auto">
            <a:xfrm>
              <a:off x="2472" y="3294"/>
              <a:ext cx="1221" cy="816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44079" name="Line 47"/>
            <p:cNvSpPr>
              <a:spLocks noChangeShapeType="1"/>
            </p:cNvSpPr>
            <p:nvPr/>
          </p:nvSpPr>
          <p:spPr bwMode="auto">
            <a:xfrm flipH="1" flipV="1">
              <a:off x="2109" y="4020"/>
              <a:ext cx="31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4083" name="Group 51"/>
          <p:cNvGrpSpPr>
            <a:grpSpLocks/>
          </p:cNvGrpSpPr>
          <p:nvPr/>
        </p:nvGrpSpPr>
        <p:grpSpPr bwMode="auto">
          <a:xfrm>
            <a:off x="1636713" y="4121150"/>
            <a:ext cx="2447925" cy="2476500"/>
            <a:chOff x="1031" y="2596"/>
            <a:chExt cx="1542" cy="1560"/>
          </a:xfrm>
        </p:grpSpPr>
        <p:sp>
          <p:nvSpPr>
            <p:cNvPr id="44081" name="Line 49"/>
            <p:cNvSpPr>
              <a:spLocks noChangeShapeType="1"/>
            </p:cNvSpPr>
            <p:nvPr/>
          </p:nvSpPr>
          <p:spPr bwMode="auto">
            <a:xfrm>
              <a:off x="1031" y="3231"/>
              <a:ext cx="317" cy="0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pic>
          <p:nvPicPr>
            <p:cNvPr id="44082" name="Picture 50" descr="DSC02069"/>
            <p:cNvPicPr>
              <a:picLocks noChangeAspect="1" noChangeArrowheads="1"/>
            </p:cNvPicPr>
            <p:nvPr/>
          </p:nvPicPr>
          <p:blipFill>
            <a:blip r:embed="rId12" cstate="print">
              <a:lum contrast="2000"/>
            </a:blip>
            <a:srcRect/>
            <a:stretch>
              <a:fillRect/>
            </a:stretch>
          </p:blipFill>
          <p:spPr bwMode="auto">
            <a:xfrm>
              <a:off x="1403" y="2596"/>
              <a:ext cx="1170" cy="1560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44084" name="Group 52"/>
          <p:cNvGrpSpPr>
            <a:grpSpLocks/>
          </p:cNvGrpSpPr>
          <p:nvPr/>
        </p:nvGrpSpPr>
        <p:grpSpPr bwMode="auto">
          <a:xfrm>
            <a:off x="2554288" y="3500438"/>
            <a:ext cx="2665412" cy="2663825"/>
            <a:chOff x="2925" y="1979"/>
            <a:chExt cx="1822" cy="1866"/>
          </a:xfrm>
        </p:grpSpPr>
        <p:pic>
          <p:nvPicPr>
            <p:cNvPr id="44085" name="Picture 5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334" y="1979"/>
              <a:ext cx="1413" cy="1866"/>
            </a:xfrm>
            <a:prstGeom prst="rect">
              <a:avLst/>
            </a:prstGeom>
            <a:noFill/>
          </p:spPr>
        </p:pic>
        <p:sp>
          <p:nvSpPr>
            <p:cNvPr id="44086" name="Line 54"/>
            <p:cNvSpPr>
              <a:spLocks noChangeShapeType="1"/>
            </p:cNvSpPr>
            <p:nvPr/>
          </p:nvSpPr>
          <p:spPr bwMode="auto">
            <a:xfrm>
              <a:off x="2925" y="2840"/>
              <a:ext cx="408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4087" name="Group 55"/>
          <p:cNvGrpSpPr>
            <a:grpSpLocks/>
          </p:cNvGrpSpPr>
          <p:nvPr/>
        </p:nvGrpSpPr>
        <p:grpSpPr bwMode="auto">
          <a:xfrm>
            <a:off x="4203700" y="5013325"/>
            <a:ext cx="4256088" cy="1181100"/>
            <a:chOff x="2663" y="3385"/>
            <a:chExt cx="2681" cy="744"/>
          </a:xfrm>
        </p:grpSpPr>
        <p:pic>
          <p:nvPicPr>
            <p:cNvPr id="44088" name="Picture 56" descr="VIAJE A TEXAS A&amp;M UNIVERSITY 164"/>
            <p:cNvPicPr>
              <a:picLocks noChangeAspect="1" noChangeArrowheads="1"/>
            </p:cNvPicPr>
            <p:nvPr/>
          </p:nvPicPr>
          <p:blipFill>
            <a:blip r:embed="rId14" cstate="print">
              <a:lum contrast="2000"/>
            </a:blip>
            <a:srcRect l="7921" t="32129" r="10674" b="21725"/>
            <a:stretch>
              <a:fillRect/>
            </a:stretch>
          </p:blipFill>
          <p:spPr bwMode="auto">
            <a:xfrm>
              <a:off x="3334" y="3385"/>
              <a:ext cx="2010" cy="744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</p:pic>
        <p:sp>
          <p:nvSpPr>
            <p:cNvPr id="44089" name="Line 57"/>
            <p:cNvSpPr>
              <a:spLocks noChangeShapeType="1"/>
            </p:cNvSpPr>
            <p:nvPr/>
          </p:nvSpPr>
          <p:spPr bwMode="auto">
            <a:xfrm>
              <a:off x="2663" y="3566"/>
              <a:ext cx="681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4090" name="Group 58"/>
          <p:cNvGrpSpPr>
            <a:grpSpLocks/>
          </p:cNvGrpSpPr>
          <p:nvPr/>
        </p:nvGrpSpPr>
        <p:grpSpPr bwMode="auto">
          <a:xfrm>
            <a:off x="5435600" y="2249488"/>
            <a:ext cx="3386138" cy="1304925"/>
            <a:chOff x="3560" y="1383"/>
            <a:chExt cx="2133" cy="822"/>
          </a:xfrm>
        </p:grpSpPr>
        <p:pic>
          <p:nvPicPr>
            <p:cNvPr id="44091" name="Picture 59" descr="DSC02544"/>
            <p:cNvPicPr>
              <a:picLocks noChangeAspect="1" noChangeArrowheads="1"/>
            </p:cNvPicPr>
            <p:nvPr/>
          </p:nvPicPr>
          <p:blipFill>
            <a:blip r:embed="rId15" cstate="print">
              <a:lum contrast="2000"/>
            </a:blip>
            <a:srcRect t="6322" b="16124"/>
            <a:stretch>
              <a:fillRect/>
            </a:stretch>
          </p:blipFill>
          <p:spPr bwMode="auto">
            <a:xfrm>
              <a:off x="3923" y="1383"/>
              <a:ext cx="1770" cy="822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</p:pic>
        <p:sp>
          <p:nvSpPr>
            <p:cNvPr id="44092" name="Line 60"/>
            <p:cNvSpPr>
              <a:spLocks noChangeShapeType="1"/>
            </p:cNvSpPr>
            <p:nvPr/>
          </p:nvSpPr>
          <p:spPr bwMode="auto">
            <a:xfrm flipV="1">
              <a:off x="3560" y="1842"/>
              <a:ext cx="318" cy="227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44093" name="Picture 61"/>
          <p:cNvPicPr>
            <a:picLocks noChangeAspect="1" noChangeArrowheads="1"/>
          </p:cNvPicPr>
          <p:nvPr/>
        </p:nvPicPr>
        <p:blipFill>
          <a:blip r:embed="rId16" cstate="print"/>
          <a:srcRect l="24043" r="13214"/>
          <a:stretch>
            <a:fillRect/>
          </a:stretch>
        </p:blipFill>
        <p:spPr bwMode="auto">
          <a:xfrm>
            <a:off x="5219700" y="4221163"/>
            <a:ext cx="3779838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4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44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44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44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44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4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44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44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44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44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4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44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44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44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44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44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44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44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7" grpId="0" animBg="1"/>
      <p:bldP spid="44061" grpId="0" animBg="1"/>
      <p:bldP spid="44064" grpId="0" animBg="1"/>
      <p:bldP spid="440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/>
              <a:t>3.3. Diagramación y análisis de valor del 	proceso productivo</a:t>
            </a:r>
          </a:p>
        </p:txBody>
      </p:sp>
      <p:grpSp>
        <p:nvGrpSpPr>
          <p:cNvPr id="37946" name="Group 58"/>
          <p:cNvGrpSpPr>
            <a:grpSpLocks/>
          </p:cNvGrpSpPr>
          <p:nvPr/>
        </p:nvGrpSpPr>
        <p:grpSpPr bwMode="auto">
          <a:xfrm>
            <a:off x="1558925" y="1916113"/>
            <a:ext cx="4597400" cy="4897437"/>
            <a:chOff x="619" y="210"/>
            <a:chExt cx="3528" cy="4037"/>
          </a:xfrm>
        </p:grpSpPr>
        <p:pic>
          <p:nvPicPr>
            <p:cNvPr id="37928" name="Picture 40"/>
            <p:cNvPicPr>
              <a:picLocks noChangeAspect="1" noChangeArrowheads="1"/>
            </p:cNvPicPr>
            <p:nvPr/>
          </p:nvPicPr>
          <p:blipFill>
            <a:blip r:embed="rId2" cstate="print">
              <a:lum bright="-18000" contrast="36000"/>
            </a:blip>
            <a:srcRect l="4274" t="7286" r="2469" b="9503"/>
            <a:stretch>
              <a:fillRect/>
            </a:stretch>
          </p:blipFill>
          <p:spPr bwMode="auto">
            <a:xfrm>
              <a:off x="907" y="210"/>
              <a:ext cx="3179" cy="4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7929" name="Group 41"/>
            <p:cNvGrpSpPr>
              <a:grpSpLocks/>
            </p:cNvGrpSpPr>
            <p:nvPr/>
          </p:nvGrpSpPr>
          <p:grpSpPr bwMode="auto">
            <a:xfrm>
              <a:off x="619" y="647"/>
              <a:ext cx="3528" cy="3600"/>
              <a:chOff x="1548" y="4428"/>
              <a:chExt cx="8820" cy="9000"/>
            </a:xfrm>
          </p:grpSpPr>
          <p:sp>
            <p:nvSpPr>
              <p:cNvPr id="37930" name="Text Box 42"/>
              <p:cNvSpPr txBox="1">
                <a:spLocks noChangeArrowheads="1"/>
              </p:cNvSpPr>
              <p:nvPr/>
            </p:nvSpPr>
            <p:spPr bwMode="auto">
              <a:xfrm>
                <a:off x="2988" y="4428"/>
                <a:ext cx="126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s-ES" sz="1000"/>
                  <a:t>LÍNEA 1</a:t>
                </a:r>
              </a:p>
            </p:txBody>
          </p:sp>
          <p:sp>
            <p:nvSpPr>
              <p:cNvPr id="37931" name="Text Box 43"/>
              <p:cNvSpPr txBox="1">
                <a:spLocks noChangeArrowheads="1"/>
              </p:cNvSpPr>
              <p:nvPr/>
            </p:nvSpPr>
            <p:spPr bwMode="auto">
              <a:xfrm>
                <a:off x="8928" y="4608"/>
                <a:ext cx="144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s-ES" sz="1000"/>
                  <a:t>LÍNEA 2</a:t>
                </a:r>
                <a:r>
                  <a:rPr lang="es-ES" sz="1200"/>
                  <a:t> </a:t>
                </a:r>
                <a:endParaRPr lang="es-ES"/>
              </a:p>
            </p:txBody>
          </p:sp>
          <p:sp>
            <p:nvSpPr>
              <p:cNvPr id="37932" name="Text Box 44"/>
              <p:cNvSpPr txBox="1">
                <a:spLocks noChangeArrowheads="1"/>
              </p:cNvSpPr>
              <p:nvPr/>
            </p:nvSpPr>
            <p:spPr bwMode="auto">
              <a:xfrm>
                <a:off x="6408" y="6408"/>
                <a:ext cx="720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es-ES" sz="600"/>
                  <a:t>PTZ-01-L1</a:t>
                </a:r>
              </a:p>
            </p:txBody>
          </p:sp>
          <p:sp>
            <p:nvSpPr>
              <p:cNvPr id="37933" name="Text Box 45"/>
              <p:cNvSpPr txBox="1">
                <a:spLocks noChangeArrowheads="1"/>
              </p:cNvSpPr>
              <p:nvPr/>
            </p:nvSpPr>
            <p:spPr bwMode="auto">
              <a:xfrm>
                <a:off x="6048" y="5868"/>
                <a:ext cx="720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es-ES" sz="600"/>
                  <a:t>PTZ-02-L1</a:t>
                </a:r>
              </a:p>
            </p:txBody>
          </p:sp>
          <p:sp>
            <p:nvSpPr>
              <p:cNvPr id="37934" name="Line 46"/>
              <p:cNvSpPr>
                <a:spLocks noChangeShapeType="1"/>
              </p:cNvSpPr>
              <p:nvPr/>
            </p:nvSpPr>
            <p:spPr bwMode="auto">
              <a:xfrm flipH="1">
                <a:off x="6048" y="6588"/>
                <a:ext cx="540" cy="7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935" name="Line 47"/>
              <p:cNvSpPr>
                <a:spLocks noChangeShapeType="1"/>
              </p:cNvSpPr>
              <p:nvPr/>
            </p:nvSpPr>
            <p:spPr bwMode="auto">
              <a:xfrm flipH="1">
                <a:off x="5688" y="6048"/>
                <a:ext cx="540" cy="10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936" name="Line 48"/>
              <p:cNvSpPr>
                <a:spLocks noChangeShapeType="1"/>
              </p:cNvSpPr>
              <p:nvPr/>
            </p:nvSpPr>
            <p:spPr bwMode="auto">
              <a:xfrm flipH="1">
                <a:off x="9468" y="7668"/>
                <a:ext cx="540" cy="10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37937" name="Group 49"/>
              <p:cNvGrpSpPr>
                <a:grpSpLocks/>
              </p:cNvGrpSpPr>
              <p:nvPr/>
            </p:nvGrpSpPr>
            <p:grpSpPr bwMode="auto">
              <a:xfrm>
                <a:off x="1548" y="10368"/>
                <a:ext cx="2520" cy="1260"/>
                <a:chOff x="1548" y="10548"/>
                <a:chExt cx="2520" cy="1260"/>
              </a:xfrm>
            </p:grpSpPr>
            <p:sp>
              <p:nvSpPr>
                <p:cNvPr id="37938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1548" y="11448"/>
                  <a:ext cx="988" cy="1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r>
                    <a:rPr lang="es-ES" sz="700"/>
                    <a:t>MTM-01-L1</a:t>
                  </a:r>
                  <a:endParaRPr lang="es-ES"/>
                </a:p>
              </p:txBody>
            </p:sp>
            <p:sp>
              <p:nvSpPr>
                <p:cNvPr id="37939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2988" y="11628"/>
                  <a:ext cx="1080" cy="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r>
                    <a:rPr lang="es-ES" sz="700"/>
                    <a:t>MMT-01-L2</a:t>
                  </a:r>
                  <a:endParaRPr lang="es-ES"/>
                </a:p>
              </p:txBody>
            </p:sp>
            <p:sp>
              <p:nvSpPr>
                <p:cNvPr id="3794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2088" y="10548"/>
                  <a:ext cx="1260" cy="9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37941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3168" y="10548"/>
                  <a:ext cx="720" cy="108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37942" name="Text Box 54"/>
              <p:cNvSpPr txBox="1">
                <a:spLocks noChangeArrowheads="1"/>
              </p:cNvSpPr>
              <p:nvPr/>
            </p:nvSpPr>
            <p:spPr bwMode="auto">
              <a:xfrm>
                <a:off x="9648" y="7488"/>
                <a:ext cx="720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es-ES" sz="600"/>
                  <a:t>PTZ-02-L2</a:t>
                </a:r>
              </a:p>
            </p:txBody>
          </p:sp>
          <p:sp>
            <p:nvSpPr>
              <p:cNvPr id="37943" name="Text Box 55"/>
              <p:cNvSpPr txBox="1">
                <a:spLocks noChangeArrowheads="1"/>
              </p:cNvSpPr>
              <p:nvPr/>
            </p:nvSpPr>
            <p:spPr bwMode="auto">
              <a:xfrm>
                <a:off x="8568" y="13068"/>
                <a:ext cx="900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es-ES" sz="700"/>
                  <a:t>MMT-02-L2</a:t>
                </a:r>
                <a:endParaRPr lang="es-ES"/>
              </a:p>
            </p:txBody>
          </p:sp>
          <p:sp>
            <p:nvSpPr>
              <p:cNvPr id="37944" name="Line 56"/>
              <p:cNvSpPr>
                <a:spLocks noChangeShapeType="1"/>
              </p:cNvSpPr>
              <p:nvPr/>
            </p:nvSpPr>
            <p:spPr bwMode="auto">
              <a:xfrm>
                <a:off x="8028" y="10728"/>
                <a:ext cx="720" cy="21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37949" name="Text Box 61"/>
          <p:cNvSpPr txBox="1">
            <a:spLocks noChangeArrowheads="1"/>
          </p:cNvSpPr>
          <p:nvPr/>
        </p:nvSpPr>
        <p:spPr bwMode="auto">
          <a:xfrm>
            <a:off x="6186488" y="2924175"/>
            <a:ext cx="29575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2000"/>
              <a:t>Área de la Torre de Producción: 1.080 m</a:t>
            </a:r>
            <a:r>
              <a:rPr lang="es-ES" sz="2000" baseline="30000"/>
              <a:t>2</a:t>
            </a:r>
            <a:endParaRPr lang="es-ES" sz="2000"/>
          </a:p>
          <a:p>
            <a:endParaRPr lang="es-ES" sz="2000"/>
          </a:p>
          <a:p>
            <a:r>
              <a:rPr lang="es-ES" sz="2000"/>
              <a:t>Altura máxima: 27,30 m</a:t>
            </a:r>
          </a:p>
        </p:txBody>
      </p:sp>
      <p:sp>
        <p:nvSpPr>
          <p:cNvPr id="37950" name="Text Box 62"/>
          <p:cNvSpPr txBox="1">
            <a:spLocks noChangeArrowheads="1"/>
          </p:cNvSpPr>
          <p:nvPr/>
        </p:nvSpPr>
        <p:spPr bwMode="auto">
          <a:xfrm>
            <a:off x="1331913" y="4868863"/>
            <a:ext cx="863600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1000"/>
              <a:t>MOLIENDA</a:t>
            </a:r>
            <a:endParaRPr lang="es-ES"/>
          </a:p>
        </p:txBody>
      </p:sp>
      <p:sp>
        <p:nvSpPr>
          <p:cNvPr id="37951" name="Rectangle 63"/>
          <p:cNvSpPr>
            <a:spLocks noGrp="1" noChangeArrowheads="1"/>
          </p:cNvSpPr>
          <p:nvPr>
            <p:ph type="body" idx="1"/>
          </p:nvPr>
        </p:nvSpPr>
        <p:spPr>
          <a:xfrm>
            <a:off x="827088" y="1557338"/>
            <a:ext cx="7200900" cy="433387"/>
          </a:xfrm>
          <a:noFill/>
          <a:ln/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s-ES" sz="2400">
                <a:solidFill>
                  <a:srgbClr val="0000FF"/>
                </a:solidFill>
              </a:rPr>
              <a:t>Distribución de los equipos</a:t>
            </a:r>
          </a:p>
        </p:txBody>
      </p:sp>
      <p:sp>
        <p:nvSpPr>
          <p:cNvPr id="37952" name="Rectangle 6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532813" y="6524625"/>
            <a:ext cx="360362" cy="14446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99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7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/>
              <a:t>3.3. Diagramación y análisis de valor del 	proceso productivo</a:t>
            </a:r>
          </a:p>
        </p:txBody>
      </p:sp>
      <p:sp>
        <p:nvSpPr>
          <p:cNvPr id="45080" name="Rectangle 24"/>
          <p:cNvSpPr>
            <a:spLocks noGrp="1" noChangeArrowheads="1"/>
          </p:cNvSpPr>
          <p:nvPr>
            <p:ph type="body" idx="1"/>
          </p:nvPr>
        </p:nvSpPr>
        <p:spPr>
          <a:xfrm>
            <a:off x="827088" y="1557338"/>
            <a:ext cx="7200900" cy="433387"/>
          </a:xfrm>
          <a:noFill/>
          <a:ln/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s-ES" sz="2400">
                <a:solidFill>
                  <a:srgbClr val="0000FF"/>
                </a:solidFill>
              </a:rPr>
              <a:t>Análisis de valor</a:t>
            </a:r>
          </a:p>
        </p:txBody>
      </p:sp>
      <p:pic>
        <p:nvPicPr>
          <p:cNvPr id="45081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2190750"/>
            <a:ext cx="7453312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3.4. Análisis de operaciones</a:t>
            </a:r>
          </a:p>
        </p:txBody>
      </p:sp>
      <p:grpSp>
        <p:nvGrpSpPr>
          <p:cNvPr id="39941" name="Group 5"/>
          <p:cNvGrpSpPr>
            <a:grpSpLocks noChangeAspect="1"/>
          </p:cNvGrpSpPr>
          <p:nvPr/>
        </p:nvGrpSpPr>
        <p:grpSpPr bwMode="auto">
          <a:xfrm>
            <a:off x="971550" y="1671638"/>
            <a:ext cx="7416800" cy="4767262"/>
            <a:chOff x="3015" y="2628"/>
            <a:chExt cx="7380" cy="4745"/>
          </a:xfrm>
        </p:grpSpPr>
        <p:sp>
          <p:nvSpPr>
            <p:cNvPr id="39942" name="AutoShape 6"/>
            <p:cNvSpPr>
              <a:spLocks noChangeAspect="1" noChangeArrowheads="1"/>
            </p:cNvSpPr>
            <p:nvPr/>
          </p:nvSpPr>
          <p:spPr bwMode="auto">
            <a:xfrm>
              <a:off x="3015" y="2628"/>
              <a:ext cx="7380" cy="4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9943" name="Rectangle 7"/>
            <p:cNvSpPr>
              <a:spLocks noChangeArrowheads="1"/>
            </p:cNvSpPr>
            <p:nvPr/>
          </p:nvSpPr>
          <p:spPr bwMode="auto">
            <a:xfrm>
              <a:off x="3015" y="2628"/>
              <a:ext cx="7380" cy="4745"/>
            </a:xfrm>
            <a:prstGeom prst="rect">
              <a:avLst/>
            </a:prstGeom>
            <a:gradFill rotWithShape="1">
              <a:gsLst>
                <a:gs pos="0">
                  <a:srgbClr val="CCFFCC">
                    <a:alpha val="59000"/>
                  </a:srgbClr>
                </a:gs>
                <a:gs pos="50000">
                  <a:srgbClr val="CCFFCC">
                    <a:gamma/>
                    <a:tint val="0"/>
                    <a:invGamma/>
                    <a:alpha val="59000"/>
                  </a:srgbClr>
                </a:gs>
                <a:gs pos="100000">
                  <a:srgbClr val="CCFFCC">
                    <a:alpha val="59000"/>
                  </a:srgbClr>
                </a:gs>
              </a:gsLst>
              <a:lin ang="18900000" scaled="1"/>
            </a:gra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9944" name="AutoShape 8"/>
            <p:cNvSpPr>
              <a:spLocks noChangeArrowheads="1"/>
            </p:cNvSpPr>
            <p:nvPr/>
          </p:nvSpPr>
          <p:spPr bwMode="auto">
            <a:xfrm>
              <a:off x="6255" y="3528"/>
              <a:ext cx="540" cy="900"/>
            </a:xfrm>
            <a:prstGeom prst="up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9050" algn="ctr">
              <a:miter lim="800000"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>
              <a:flatTx/>
            </a:bodyPr>
            <a:lstStyle/>
            <a:p>
              <a:endParaRPr lang="es-ES"/>
            </a:p>
          </p:txBody>
        </p:sp>
        <p:sp>
          <p:nvSpPr>
            <p:cNvPr id="39945" name="AutoShape 9"/>
            <p:cNvSpPr>
              <a:spLocks noChangeArrowheads="1"/>
            </p:cNvSpPr>
            <p:nvPr/>
          </p:nvSpPr>
          <p:spPr bwMode="auto">
            <a:xfrm rot="2239683">
              <a:off x="7155" y="3708"/>
              <a:ext cx="540" cy="900"/>
            </a:xfrm>
            <a:prstGeom prst="up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9050" algn="ctr">
              <a:miter lim="800000"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>
              <a:flatTx/>
            </a:bodyPr>
            <a:lstStyle/>
            <a:p>
              <a:endParaRPr lang="es-ES"/>
            </a:p>
          </p:txBody>
        </p:sp>
        <p:sp>
          <p:nvSpPr>
            <p:cNvPr id="39946" name="AutoShape 10"/>
            <p:cNvSpPr>
              <a:spLocks noChangeArrowheads="1"/>
            </p:cNvSpPr>
            <p:nvPr/>
          </p:nvSpPr>
          <p:spPr bwMode="auto">
            <a:xfrm rot="-2701616">
              <a:off x="5365" y="3691"/>
              <a:ext cx="540" cy="900"/>
            </a:xfrm>
            <a:prstGeom prst="up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9050" algn="ctr">
              <a:miter lim="800000"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vert="eaVert">
              <a:flatTx/>
            </a:bodyPr>
            <a:lstStyle/>
            <a:p>
              <a:endParaRPr lang="es-ES"/>
            </a:p>
          </p:txBody>
        </p:sp>
        <p:sp>
          <p:nvSpPr>
            <p:cNvPr id="39947" name="Oval 11"/>
            <p:cNvSpPr>
              <a:spLocks noChangeArrowheads="1"/>
            </p:cNvSpPr>
            <p:nvPr/>
          </p:nvSpPr>
          <p:spPr bwMode="auto">
            <a:xfrm>
              <a:off x="5175" y="4248"/>
              <a:ext cx="2700" cy="1620"/>
            </a:xfrm>
            <a:prstGeom prst="ellipse">
              <a:avLst/>
            </a:prstGeom>
            <a:gradFill rotWithShape="1">
              <a:gsLst>
                <a:gs pos="0">
                  <a:srgbClr val="800000">
                    <a:gamma/>
                    <a:shade val="46275"/>
                    <a:invGamma/>
                  </a:srgbClr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31750"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800000"/>
              </a:extrusionClr>
            </a:sp3d>
          </p:spPr>
          <p:txBody>
            <a:bodyPr>
              <a:flatTx/>
            </a:bodyPr>
            <a:lstStyle/>
            <a:p>
              <a:pPr algn="ctr"/>
              <a:endParaRPr lang="es-ES" sz="1200"/>
            </a:p>
            <a:p>
              <a:pPr algn="ctr"/>
              <a:r>
                <a:rPr lang="es-ES" sz="1200" b="1">
                  <a:solidFill>
                    <a:schemeClr val="bg1"/>
                  </a:solidFill>
                </a:rPr>
                <a:t>Análisis de Operaciones</a:t>
              </a:r>
              <a:endParaRPr lang="es-ES">
                <a:solidFill>
                  <a:schemeClr val="bg1"/>
                </a:solidFill>
              </a:endParaRPr>
            </a:p>
          </p:txBody>
        </p:sp>
        <p:sp>
          <p:nvSpPr>
            <p:cNvPr id="39948" name="Text Box 12"/>
            <p:cNvSpPr txBox="1">
              <a:spLocks noChangeArrowheads="1"/>
            </p:cNvSpPr>
            <p:nvPr/>
          </p:nvSpPr>
          <p:spPr bwMode="auto">
            <a:xfrm>
              <a:off x="6435" y="3596"/>
              <a:ext cx="180" cy="18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es-ES" sz="1000" b="1"/>
                <a:t> 1</a:t>
              </a:r>
              <a:endParaRPr lang="es-ES" sz="1000"/>
            </a:p>
          </p:txBody>
        </p:sp>
        <p:sp>
          <p:nvSpPr>
            <p:cNvPr id="39949" name="Text Box 13"/>
            <p:cNvSpPr txBox="1">
              <a:spLocks noChangeArrowheads="1"/>
            </p:cNvSpPr>
            <p:nvPr/>
          </p:nvSpPr>
          <p:spPr bwMode="auto">
            <a:xfrm>
              <a:off x="7472" y="3886"/>
              <a:ext cx="180" cy="18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es-ES" sz="1000" b="1"/>
                <a:t> 2</a:t>
              </a:r>
              <a:endParaRPr lang="es-ES" sz="1000"/>
            </a:p>
          </p:txBody>
        </p:sp>
        <p:sp>
          <p:nvSpPr>
            <p:cNvPr id="39950" name="Text Box 14"/>
            <p:cNvSpPr txBox="1">
              <a:spLocks noChangeArrowheads="1"/>
            </p:cNvSpPr>
            <p:nvPr/>
          </p:nvSpPr>
          <p:spPr bwMode="auto">
            <a:xfrm>
              <a:off x="5372" y="3871"/>
              <a:ext cx="180" cy="18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es-ES" sz="1000" b="1"/>
                <a:t>10</a:t>
              </a:r>
              <a:endParaRPr lang="es-ES" sz="1000"/>
            </a:p>
          </p:txBody>
        </p:sp>
        <p:sp>
          <p:nvSpPr>
            <p:cNvPr id="39951" name="Text Box 15"/>
            <p:cNvSpPr txBox="1">
              <a:spLocks noChangeArrowheads="1"/>
            </p:cNvSpPr>
            <p:nvPr/>
          </p:nvSpPr>
          <p:spPr bwMode="auto">
            <a:xfrm>
              <a:off x="4358" y="3135"/>
              <a:ext cx="1497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s-ES" sz="1400"/>
                <a:t>Distribución</a:t>
              </a:r>
            </a:p>
            <a:p>
              <a:pPr algn="ctr"/>
              <a:r>
                <a:rPr lang="es-ES" sz="1400"/>
                <a:t>del equipo</a:t>
              </a:r>
            </a:p>
            <a:p>
              <a:pPr algn="ctr"/>
              <a:r>
                <a:rPr lang="es-ES" sz="1400"/>
                <a:t>en planta</a:t>
              </a:r>
            </a:p>
          </p:txBody>
        </p:sp>
        <p:sp>
          <p:nvSpPr>
            <p:cNvPr id="39952" name="Text Box 16"/>
            <p:cNvSpPr txBox="1">
              <a:spLocks noChangeArrowheads="1"/>
            </p:cNvSpPr>
            <p:nvPr/>
          </p:nvSpPr>
          <p:spPr bwMode="auto">
            <a:xfrm>
              <a:off x="7692" y="6404"/>
              <a:ext cx="1082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s-ES" sz="1400"/>
                <a:t>Manejo de</a:t>
              </a:r>
            </a:p>
            <a:p>
              <a:pPr algn="ctr"/>
              <a:r>
                <a:rPr lang="es-ES" sz="1400"/>
                <a:t>materiales</a:t>
              </a:r>
            </a:p>
          </p:txBody>
        </p:sp>
        <p:sp>
          <p:nvSpPr>
            <p:cNvPr id="39953" name="Text Box 17"/>
            <p:cNvSpPr txBox="1">
              <a:spLocks noChangeArrowheads="1"/>
            </p:cNvSpPr>
            <p:nvPr/>
          </p:nvSpPr>
          <p:spPr bwMode="auto">
            <a:xfrm>
              <a:off x="7514" y="3530"/>
              <a:ext cx="1442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s-ES" sz="1400"/>
                <a:t>Diseño del</a:t>
              </a:r>
            </a:p>
            <a:p>
              <a:pPr algn="ctr"/>
              <a:r>
                <a:rPr lang="es-ES" sz="1400"/>
                <a:t>producto</a:t>
              </a:r>
            </a:p>
          </p:txBody>
        </p:sp>
        <p:sp>
          <p:nvSpPr>
            <p:cNvPr id="39954" name="Text Box 18"/>
            <p:cNvSpPr txBox="1">
              <a:spLocks noChangeArrowheads="1"/>
            </p:cNvSpPr>
            <p:nvPr/>
          </p:nvSpPr>
          <p:spPr bwMode="auto">
            <a:xfrm>
              <a:off x="3430" y="4113"/>
              <a:ext cx="1214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s-ES" sz="1400"/>
                <a:t>Condiciones</a:t>
              </a:r>
            </a:p>
            <a:p>
              <a:pPr algn="ctr"/>
              <a:r>
                <a:rPr lang="es-ES" sz="1400"/>
                <a:t>de trabajo</a:t>
              </a:r>
            </a:p>
          </p:txBody>
        </p:sp>
        <p:sp>
          <p:nvSpPr>
            <p:cNvPr id="39955" name="Text Box 19"/>
            <p:cNvSpPr txBox="1">
              <a:spLocks noChangeArrowheads="1"/>
            </p:cNvSpPr>
            <p:nvPr/>
          </p:nvSpPr>
          <p:spPr bwMode="auto">
            <a:xfrm>
              <a:off x="3034" y="5508"/>
              <a:ext cx="1441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s-ES" sz="1400"/>
                <a:t>Preparación de</a:t>
              </a:r>
            </a:p>
            <a:p>
              <a:pPr algn="ctr"/>
              <a:r>
                <a:rPr lang="es-ES" sz="1400"/>
                <a:t>la maquinaria</a:t>
              </a:r>
            </a:p>
          </p:txBody>
        </p:sp>
        <p:sp>
          <p:nvSpPr>
            <p:cNvPr id="39956" name="Text Box 20"/>
            <p:cNvSpPr txBox="1">
              <a:spLocks noChangeArrowheads="1"/>
            </p:cNvSpPr>
            <p:nvPr/>
          </p:nvSpPr>
          <p:spPr bwMode="auto">
            <a:xfrm>
              <a:off x="8563" y="4511"/>
              <a:ext cx="1620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s-ES" sz="1400"/>
                <a:t>Tolerancias y especificaciones</a:t>
              </a:r>
            </a:p>
          </p:txBody>
        </p:sp>
        <p:sp>
          <p:nvSpPr>
            <p:cNvPr id="39957" name="Text Box 21"/>
            <p:cNvSpPr txBox="1">
              <a:spLocks noChangeArrowheads="1"/>
            </p:cNvSpPr>
            <p:nvPr/>
          </p:nvSpPr>
          <p:spPr bwMode="auto">
            <a:xfrm>
              <a:off x="8236" y="5799"/>
              <a:ext cx="14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s-ES" sz="1400"/>
                <a:t>Materiales</a:t>
              </a:r>
            </a:p>
          </p:txBody>
        </p:sp>
        <p:sp>
          <p:nvSpPr>
            <p:cNvPr id="39958" name="Text Box 22"/>
            <p:cNvSpPr txBox="1">
              <a:spLocks noChangeArrowheads="1"/>
            </p:cNvSpPr>
            <p:nvPr/>
          </p:nvSpPr>
          <p:spPr bwMode="auto">
            <a:xfrm>
              <a:off x="5718" y="6766"/>
              <a:ext cx="1432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s-ES" sz="1400"/>
                <a:t>Procesos</a:t>
              </a:r>
            </a:p>
            <a:p>
              <a:pPr algn="ctr"/>
              <a:r>
                <a:rPr lang="es-ES" sz="1400"/>
                <a:t>de manufactura</a:t>
              </a:r>
            </a:p>
          </p:txBody>
        </p:sp>
        <p:sp>
          <p:nvSpPr>
            <p:cNvPr id="39959" name="Text Box 23"/>
            <p:cNvSpPr txBox="1">
              <a:spLocks noChangeArrowheads="1"/>
            </p:cNvSpPr>
            <p:nvPr/>
          </p:nvSpPr>
          <p:spPr bwMode="auto">
            <a:xfrm>
              <a:off x="3734" y="6404"/>
              <a:ext cx="1440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s-ES" sz="1400"/>
                <a:t>Herramientas </a:t>
              </a:r>
            </a:p>
            <a:p>
              <a:pPr algn="ctr"/>
              <a:r>
                <a:rPr lang="es-ES" sz="1400"/>
                <a:t>y accesorios</a:t>
              </a:r>
            </a:p>
          </p:txBody>
        </p:sp>
        <p:sp>
          <p:nvSpPr>
            <p:cNvPr id="39960" name="AutoShape 24"/>
            <p:cNvSpPr>
              <a:spLocks noChangeArrowheads="1"/>
            </p:cNvSpPr>
            <p:nvPr/>
          </p:nvSpPr>
          <p:spPr bwMode="auto">
            <a:xfrm rot="7211538">
              <a:off x="7773" y="5114"/>
              <a:ext cx="540" cy="900"/>
            </a:xfrm>
            <a:prstGeom prst="up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9050" algn="ctr">
              <a:miter lim="800000"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rot="10800000" vert="eaVert">
              <a:flatTx/>
            </a:bodyPr>
            <a:lstStyle/>
            <a:p>
              <a:endParaRPr lang="es-ES"/>
            </a:p>
          </p:txBody>
        </p:sp>
        <p:sp>
          <p:nvSpPr>
            <p:cNvPr id="39961" name="AutoShape 25"/>
            <p:cNvSpPr>
              <a:spLocks noChangeArrowheads="1"/>
            </p:cNvSpPr>
            <p:nvPr/>
          </p:nvSpPr>
          <p:spPr bwMode="auto">
            <a:xfrm rot="4438710">
              <a:off x="7953" y="4265"/>
              <a:ext cx="540" cy="900"/>
            </a:xfrm>
            <a:prstGeom prst="up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9050" algn="ctr">
              <a:miter lim="800000"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rot="10800000" vert="eaVert">
              <a:flatTx/>
            </a:bodyPr>
            <a:lstStyle/>
            <a:p>
              <a:endParaRPr lang="es-ES"/>
            </a:p>
          </p:txBody>
        </p:sp>
        <p:sp>
          <p:nvSpPr>
            <p:cNvPr id="39962" name="Text Box 26"/>
            <p:cNvSpPr txBox="1">
              <a:spLocks noChangeArrowheads="1"/>
            </p:cNvSpPr>
            <p:nvPr/>
          </p:nvSpPr>
          <p:spPr bwMode="auto">
            <a:xfrm>
              <a:off x="8354" y="4581"/>
              <a:ext cx="180" cy="18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es-ES" sz="1000"/>
                <a:t> </a:t>
              </a:r>
              <a:r>
                <a:rPr lang="es-ES" sz="1000" b="1"/>
                <a:t>3</a:t>
              </a:r>
              <a:endParaRPr lang="es-ES" sz="1000"/>
            </a:p>
          </p:txBody>
        </p:sp>
        <p:sp>
          <p:nvSpPr>
            <p:cNvPr id="39963" name="Text Box 27"/>
            <p:cNvSpPr txBox="1">
              <a:spLocks noChangeArrowheads="1"/>
            </p:cNvSpPr>
            <p:nvPr/>
          </p:nvSpPr>
          <p:spPr bwMode="auto">
            <a:xfrm>
              <a:off x="8168" y="5610"/>
              <a:ext cx="180" cy="18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es-ES" sz="1000"/>
                <a:t> </a:t>
              </a:r>
              <a:r>
                <a:rPr lang="es-ES" sz="1000" b="1"/>
                <a:t>4</a:t>
              </a:r>
              <a:endParaRPr lang="es-ES" sz="1000"/>
            </a:p>
          </p:txBody>
        </p:sp>
        <p:sp>
          <p:nvSpPr>
            <p:cNvPr id="39964" name="AutoShape 28"/>
            <p:cNvSpPr>
              <a:spLocks noChangeArrowheads="1"/>
            </p:cNvSpPr>
            <p:nvPr/>
          </p:nvSpPr>
          <p:spPr bwMode="auto">
            <a:xfrm rot="8274115">
              <a:off x="7189" y="5620"/>
              <a:ext cx="540" cy="900"/>
            </a:xfrm>
            <a:prstGeom prst="up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9050" algn="ctr">
              <a:miter lim="800000"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rot="10800000">
              <a:flatTx/>
            </a:bodyPr>
            <a:lstStyle/>
            <a:p>
              <a:endParaRPr lang="es-ES"/>
            </a:p>
          </p:txBody>
        </p:sp>
        <p:sp>
          <p:nvSpPr>
            <p:cNvPr id="39965" name="Text Box 29"/>
            <p:cNvSpPr txBox="1">
              <a:spLocks noChangeArrowheads="1"/>
            </p:cNvSpPr>
            <p:nvPr/>
          </p:nvSpPr>
          <p:spPr bwMode="auto">
            <a:xfrm>
              <a:off x="7488" y="6167"/>
              <a:ext cx="180" cy="18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es-ES" sz="1000"/>
                <a:t> </a:t>
              </a:r>
              <a:r>
                <a:rPr lang="es-ES" sz="1000" b="1"/>
                <a:t>5</a:t>
              </a:r>
              <a:endParaRPr lang="es-ES" sz="1000"/>
            </a:p>
          </p:txBody>
        </p:sp>
        <p:sp>
          <p:nvSpPr>
            <p:cNvPr id="39966" name="AutoShape 30"/>
            <p:cNvSpPr>
              <a:spLocks noChangeArrowheads="1"/>
            </p:cNvSpPr>
            <p:nvPr/>
          </p:nvSpPr>
          <p:spPr bwMode="auto">
            <a:xfrm rot="10800000">
              <a:off x="6255" y="5868"/>
              <a:ext cx="540" cy="720"/>
            </a:xfrm>
            <a:prstGeom prst="upArrow">
              <a:avLst>
                <a:gd name="adj1" fmla="val 50000"/>
                <a:gd name="adj2" fmla="val 33333"/>
              </a:avLst>
            </a:prstGeom>
            <a:gradFill rotWithShape="1">
              <a:gsLst>
                <a:gs pos="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9050" algn="ctr">
              <a:miter lim="800000"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>
              <a:flatTx/>
            </a:bodyPr>
            <a:lstStyle/>
            <a:p>
              <a:endParaRPr lang="es-ES" sz="1200"/>
            </a:p>
            <a:p>
              <a:endParaRPr lang="es-ES"/>
            </a:p>
          </p:txBody>
        </p:sp>
        <p:sp>
          <p:nvSpPr>
            <p:cNvPr id="39967" name="Text Box 31"/>
            <p:cNvSpPr txBox="1">
              <a:spLocks noChangeArrowheads="1"/>
            </p:cNvSpPr>
            <p:nvPr/>
          </p:nvSpPr>
          <p:spPr bwMode="auto">
            <a:xfrm>
              <a:off x="6452" y="6374"/>
              <a:ext cx="180" cy="18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es-ES" sz="1000" b="1"/>
                <a:t>6</a:t>
              </a:r>
              <a:endParaRPr lang="es-ES" sz="1000"/>
            </a:p>
          </p:txBody>
        </p:sp>
        <p:sp>
          <p:nvSpPr>
            <p:cNvPr id="39968" name="AutoShape 32"/>
            <p:cNvSpPr>
              <a:spLocks noChangeArrowheads="1"/>
            </p:cNvSpPr>
            <p:nvPr/>
          </p:nvSpPr>
          <p:spPr bwMode="auto">
            <a:xfrm rot="-51606299">
              <a:off x="5243" y="5597"/>
              <a:ext cx="540" cy="940"/>
            </a:xfrm>
            <a:prstGeom prst="upArrow">
              <a:avLst>
                <a:gd name="adj1" fmla="val 50000"/>
                <a:gd name="adj2" fmla="val 43519"/>
              </a:avLst>
            </a:prstGeom>
            <a:gradFill rotWithShape="1">
              <a:gsLst>
                <a:gs pos="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9050" algn="ctr">
              <a:miter lim="800000"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rot="10800000">
              <a:flatTx/>
            </a:bodyPr>
            <a:lstStyle/>
            <a:p>
              <a:endParaRPr lang="es-ES"/>
            </a:p>
          </p:txBody>
        </p:sp>
        <p:sp>
          <p:nvSpPr>
            <p:cNvPr id="39969" name="AutoShape 33"/>
            <p:cNvSpPr>
              <a:spLocks noChangeArrowheads="1"/>
            </p:cNvSpPr>
            <p:nvPr/>
          </p:nvSpPr>
          <p:spPr bwMode="auto">
            <a:xfrm rot="-50114366">
              <a:off x="4686" y="5046"/>
              <a:ext cx="540" cy="900"/>
            </a:xfrm>
            <a:prstGeom prst="up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9050" algn="ctr">
              <a:miter lim="800000"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vert="eaVert">
              <a:flatTx/>
            </a:bodyPr>
            <a:lstStyle/>
            <a:p>
              <a:endParaRPr lang="es-ES"/>
            </a:p>
          </p:txBody>
        </p:sp>
        <p:sp>
          <p:nvSpPr>
            <p:cNvPr id="39970" name="AutoShape 34"/>
            <p:cNvSpPr>
              <a:spLocks noChangeArrowheads="1"/>
            </p:cNvSpPr>
            <p:nvPr/>
          </p:nvSpPr>
          <p:spPr bwMode="auto">
            <a:xfrm rot="-26020074">
              <a:off x="4618" y="4197"/>
              <a:ext cx="540" cy="900"/>
            </a:xfrm>
            <a:prstGeom prst="up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9050" algn="ctr">
              <a:miter lim="800000"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vert="eaVert">
              <a:flatTx/>
            </a:bodyPr>
            <a:lstStyle/>
            <a:p>
              <a:endParaRPr lang="es-ES"/>
            </a:p>
          </p:txBody>
        </p:sp>
        <p:sp>
          <p:nvSpPr>
            <p:cNvPr id="39971" name="Text Box 35"/>
            <p:cNvSpPr txBox="1">
              <a:spLocks noChangeArrowheads="1"/>
            </p:cNvSpPr>
            <p:nvPr/>
          </p:nvSpPr>
          <p:spPr bwMode="auto">
            <a:xfrm>
              <a:off x="4618" y="5542"/>
              <a:ext cx="180" cy="18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es-ES" sz="1000"/>
                <a:t> </a:t>
              </a:r>
              <a:r>
                <a:rPr lang="es-ES" sz="1000" b="1"/>
                <a:t>8</a:t>
              </a:r>
              <a:endParaRPr lang="es-ES" sz="1000"/>
            </a:p>
          </p:txBody>
        </p:sp>
        <p:sp>
          <p:nvSpPr>
            <p:cNvPr id="39972" name="Text Box 36"/>
            <p:cNvSpPr txBox="1">
              <a:spLocks noChangeArrowheads="1"/>
            </p:cNvSpPr>
            <p:nvPr/>
          </p:nvSpPr>
          <p:spPr bwMode="auto">
            <a:xfrm>
              <a:off x="5236" y="6228"/>
              <a:ext cx="180" cy="18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es-ES" sz="1000" b="1"/>
                <a:t> 7</a:t>
              </a:r>
              <a:endParaRPr lang="es-ES" sz="1000"/>
            </a:p>
          </p:txBody>
        </p:sp>
        <p:sp>
          <p:nvSpPr>
            <p:cNvPr id="39973" name="Text Box 37"/>
            <p:cNvSpPr txBox="1">
              <a:spLocks noChangeArrowheads="1"/>
            </p:cNvSpPr>
            <p:nvPr/>
          </p:nvSpPr>
          <p:spPr bwMode="auto">
            <a:xfrm>
              <a:off x="4533" y="4474"/>
              <a:ext cx="180" cy="18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es-ES" sz="1000"/>
                <a:t> </a:t>
              </a:r>
              <a:r>
                <a:rPr lang="es-ES" sz="1000" b="1"/>
                <a:t>9</a:t>
              </a:r>
              <a:endParaRPr lang="es-ES" sz="1000"/>
            </a:p>
          </p:txBody>
        </p:sp>
        <p:sp>
          <p:nvSpPr>
            <p:cNvPr id="39974" name="Text Box 38"/>
            <p:cNvSpPr txBox="1">
              <a:spLocks noChangeArrowheads="1"/>
            </p:cNvSpPr>
            <p:nvPr/>
          </p:nvSpPr>
          <p:spPr bwMode="auto">
            <a:xfrm>
              <a:off x="5896" y="2991"/>
              <a:ext cx="1439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s-ES" sz="1400"/>
                <a:t>Finalidad</a:t>
              </a:r>
            </a:p>
            <a:p>
              <a:pPr algn="ctr"/>
              <a:r>
                <a:rPr lang="es-ES" sz="1400"/>
                <a:t>de la operación</a:t>
              </a:r>
            </a:p>
          </p:txBody>
        </p:sp>
      </p:grpSp>
      <p:sp>
        <p:nvSpPr>
          <p:cNvPr id="40009" name="Oval 73"/>
          <p:cNvSpPr>
            <a:spLocks noChangeArrowheads="1"/>
          </p:cNvSpPr>
          <p:nvPr/>
        </p:nvSpPr>
        <p:spPr bwMode="auto">
          <a:xfrm>
            <a:off x="3852863" y="1989138"/>
            <a:ext cx="1655762" cy="576262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0010" name="Oval 74"/>
          <p:cNvSpPr>
            <a:spLocks noChangeArrowheads="1"/>
          </p:cNvSpPr>
          <p:nvPr/>
        </p:nvSpPr>
        <p:spPr bwMode="auto">
          <a:xfrm>
            <a:off x="5435600" y="2492375"/>
            <a:ext cx="1655763" cy="576263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0011" name="Oval 75"/>
          <p:cNvSpPr>
            <a:spLocks noChangeArrowheads="1"/>
          </p:cNvSpPr>
          <p:nvPr/>
        </p:nvSpPr>
        <p:spPr bwMode="auto">
          <a:xfrm>
            <a:off x="6372225" y="4724400"/>
            <a:ext cx="1223963" cy="504825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0012" name="Oval 76"/>
          <p:cNvSpPr>
            <a:spLocks noChangeArrowheads="1"/>
          </p:cNvSpPr>
          <p:nvPr/>
        </p:nvSpPr>
        <p:spPr bwMode="auto">
          <a:xfrm>
            <a:off x="5364163" y="5373688"/>
            <a:ext cx="1655762" cy="576262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0013" name="Oval 77"/>
          <p:cNvSpPr>
            <a:spLocks noChangeArrowheads="1"/>
          </p:cNvSpPr>
          <p:nvPr/>
        </p:nvSpPr>
        <p:spPr bwMode="auto">
          <a:xfrm>
            <a:off x="3636963" y="5805488"/>
            <a:ext cx="1655762" cy="576262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0014" name="Oval 78"/>
          <p:cNvSpPr>
            <a:spLocks noChangeArrowheads="1"/>
          </p:cNvSpPr>
          <p:nvPr/>
        </p:nvSpPr>
        <p:spPr bwMode="auto">
          <a:xfrm>
            <a:off x="2339975" y="2133600"/>
            <a:ext cx="1439863" cy="719138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0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0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0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09" grpId="0" animBg="1"/>
      <p:bldP spid="40010" grpId="0" animBg="1"/>
      <p:bldP spid="40011" grpId="0" animBg="1"/>
      <p:bldP spid="40012" grpId="0" animBg="1"/>
      <p:bldP spid="40013" grpId="0" animBg="1"/>
      <p:bldP spid="400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01" name="Rectangle 9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3.4. Análisis de operaciones</a:t>
            </a:r>
          </a:p>
        </p:txBody>
      </p:sp>
      <p:graphicFrame>
        <p:nvGraphicFramePr>
          <p:cNvPr id="94450" name="Group 242"/>
          <p:cNvGraphicFramePr>
            <a:graphicFrameLocks noGrp="1"/>
          </p:cNvGraphicFramePr>
          <p:nvPr>
            <p:ph sz="half" idx="1"/>
          </p:nvPr>
        </p:nvGraphicFramePr>
        <p:xfrm>
          <a:off x="914400" y="1922463"/>
          <a:ext cx="7329488" cy="4530726"/>
        </p:xfrm>
        <a:graphic>
          <a:graphicData uri="http://schemas.openxmlformats.org/drawingml/2006/table">
            <a:tbl>
              <a:tblPr/>
              <a:tblGrid>
                <a:gridCol w="2700338"/>
                <a:gridCol w="533400"/>
                <a:gridCol w="706437"/>
                <a:gridCol w="3389313"/>
              </a:tblGrid>
              <a:tr h="5651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Preguntas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Si 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Notas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</a:tr>
              <a:tr h="563563">
                <a:tc gridSpan="4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(1) Finalidad de la operación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9890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¿Puede eliminarse alguna operación?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 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Todas las operaciones son necesarias.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¿Se puede variar el orden de las operaciones?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  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4338" name="Picture 130"/>
          <p:cNvPicPr>
            <a:picLocks noChangeAspect="1" noChangeArrowheads="1"/>
          </p:cNvPicPr>
          <p:nvPr/>
        </p:nvPicPr>
        <p:blipFill>
          <a:blip r:embed="rId2" cstate="print"/>
          <a:srcRect r="41109" b="2542"/>
          <a:stretch>
            <a:fillRect/>
          </a:stretch>
        </p:blipFill>
        <p:spPr bwMode="auto">
          <a:xfrm>
            <a:off x="684213" y="1862138"/>
            <a:ext cx="8280400" cy="4806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94364" name="Group 156"/>
          <p:cNvGrpSpPr>
            <a:grpSpLocks/>
          </p:cNvGrpSpPr>
          <p:nvPr/>
        </p:nvGrpSpPr>
        <p:grpSpPr bwMode="auto">
          <a:xfrm>
            <a:off x="2987675" y="3213100"/>
            <a:ext cx="5238750" cy="3489325"/>
            <a:chOff x="1896" y="2014"/>
            <a:chExt cx="3300" cy="2198"/>
          </a:xfrm>
        </p:grpSpPr>
        <p:grpSp>
          <p:nvGrpSpPr>
            <p:cNvPr id="94359" name="Group 151"/>
            <p:cNvGrpSpPr>
              <a:grpSpLocks/>
            </p:cNvGrpSpPr>
            <p:nvPr/>
          </p:nvGrpSpPr>
          <p:grpSpPr bwMode="auto">
            <a:xfrm>
              <a:off x="1896" y="2014"/>
              <a:ext cx="3057" cy="2198"/>
              <a:chOff x="1896" y="2014"/>
              <a:chExt cx="3057" cy="2198"/>
            </a:xfrm>
          </p:grpSpPr>
          <p:sp>
            <p:nvSpPr>
              <p:cNvPr id="94339" name="Rectangle 131"/>
              <p:cNvSpPr>
                <a:spLocks noChangeArrowheads="1"/>
              </p:cNvSpPr>
              <p:nvPr/>
            </p:nvSpPr>
            <p:spPr bwMode="auto">
              <a:xfrm>
                <a:off x="1896" y="3612"/>
                <a:ext cx="726" cy="237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4340" name="Line 132"/>
              <p:cNvSpPr>
                <a:spLocks noChangeShapeType="1"/>
              </p:cNvSpPr>
              <p:nvPr/>
            </p:nvSpPr>
            <p:spPr bwMode="auto">
              <a:xfrm>
                <a:off x="2608" y="3849"/>
                <a:ext cx="182" cy="18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341" name="AutoShape 133"/>
              <p:cNvSpPr>
                <a:spLocks noChangeArrowheads="1"/>
              </p:cNvSpPr>
              <p:nvPr/>
            </p:nvSpPr>
            <p:spPr bwMode="auto">
              <a:xfrm>
                <a:off x="2761" y="3985"/>
                <a:ext cx="272" cy="227"/>
              </a:xfrm>
              <a:prstGeom prst="flowChartConnector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s-ES" sz="2400" b="1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94342" name="Rectangle 134"/>
              <p:cNvSpPr>
                <a:spLocks noChangeArrowheads="1"/>
              </p:cNvSpPr>
              <p:nvPr/>
            </p:nvSpPr>
            <p:spPr bwMode="auto">
              <a:xfrm>
                <a:off x="4059" y="2014"/>
                <a:ext cx="726" cy="237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4343" name="Line 135"/>
              <p:cNvSpPr>
                <a:spLocks noChangeShapeType="1"/>
              </p:cNvSpPr>
              <p:nvPr/>
            </p:nvSpPr>
            <p:spPr bwMode="auto">
              <a:xfrm>
                <a:off x="4771" y="2251"/>
                <a:ext cx="182" cy="18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94344" name="AutoShape 136"/>
            <p:cNvSpPr>
              <a:spLocks noChangeArrowheads="1"/>
            </p:cNvSpPr>
            <p:nvPr/>
          </p:nvSpPr>
          <p:spPr bwMode="auto">
            <a:xfrm>
              <a:off x="4924" y="2387"/>
              <a:ext cx="272" cy="227"/>
            </a:xfrm>
            <a:prstGeom prst="flowChartConnector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s-ES" sz="24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4363" name="Group 155"/>
          <p:cNvGrpSpPr>
            <a:grpSpLocks/>
          </p:cNvGrpSpPr>
          <p:nvPr/>
        </p:nvGrpSpPr>
        <p:grpSpPr bwMode="auto">
          <a:xfrm>
            <a:off x="1835150" y="4149725"/>
            <a:ext cx="2665413" cy="1600200"/>
            <a:chOff x="1156" y="2614"/>
            <a:chExt cx="1679" cy="1008"/>
          </a:xfrm>
        </p:grpSpPr>
        <p:sp>
          <p:nvSpPr>
            <p:cNvPr id="94345" name="Rectangle 137"/>
            <p:cNvSpPr>
              <a:spLocks noChangeArrowheads="1"/>
            </p:cNvSpPr>
            <p:nvPr/>
          </p:nvSpPr>
          <p:spPr bwMode="auto">
            <a:xfrm>
              <a:off x="1156" y="2614"/>
              <a:ext cx="726" cy="328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4346" name="Line 138"/>
            <p:cNvSpPr>
              <a:spLocks noChangeShapeType="1"/>
            </p:cNvSpPr>
            <p:nvPr/>
          </p:nvSpPr>
          <p:spPr bwMode="auto">
            <a:xfrm flipV="1">
              <a:off x="1882" y="2830"/>
              <a:ext cx="22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347" name="AutoShape 139"/>
            <p:cNvSpPr>
              <a:spLocks noChangeArrowheads="1"/>
            </p:cNvSpPr>
            <p:nvPr/>
          </p:nvSpPr>
          <p:spPr bwMode="auto">
            <a:xfrm>
              <a:off x="2109" y="2715"/>
              <a:ext cx="272" cy="227"/>
            </a:xfrm>
            <a:prstGeom prst="flowChartConnector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s-ES" sz="24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94351" name="Rectangle 143"/>
            <p:cNvSpPr>
              <a:spLocks noChangeArrowheads="1"/>
            </p:cNvSpPr>
            <p:nvPr/>
          </p:nvSpPr>
          <p:spPr bwMode="auto">
            <a:xfrm>
              <a:off x="1893" y="3260"/>
              <a:ext cx="726" cy="36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4352" name="Line 144"/>
            <p:cNvSpPr>
              <a:spLocks noChangeShapeType="1"/>
            </p:cNvSpPr>
            <p:nvPr/>
          </p:nvSpPr>
          <p:spPr bwMode="auto">
            <a:xfrm flipV="1">
              <a:off x="2245" y="3033"/>
              <a:ext cx="318" cy="22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353" name="AutoShape 145"/>
            <p:cNvSpPr>
              <a:spLocks noChangeArrowheads="1"/>
            </p:cNvSpPr>
            <p:nvPr/>
          </p:nvSpPr>
          <p:spPr bwMode="auto">
            <a:xfrm>
              <a:off x="2563" y="2876"/>
              <a:ext cx="272" cy="227"/>
            </a:xfrm>
            <a:prstGeom prst="flowChartConnector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s-ES" sz="2400" b="1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94356" name="Rectangle 148"/>
          <p:cNvSpPr>
            <a:spLocks noChangeArrowheads="1"/>
          </p:cNvSpPr>
          <p:nvPr/>
        </p:nvSpPr>
        <p:spPr bwMode="auto">
          <a:xfrm>
            <a:off x="6948488" y="1916113"/>
            <a:ext cx="2195512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94358" name="Text Box 150"/>
          <p:cNvSpPr txBox="1">
            <a:spLocks noChangeArrowheads="1"/>
          </p:cNvSpPr>
          <p:nvPr/>
        </p:nvSpPr>
        <p:spPr bwMode="auto">
          <a:xfrm>
            <a:off x="827088" y="1557338"/>
            <a:ext cx="38163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Cambio de orden de operaciones</a:t>
            </a:r>
          </a:p>
        </p:txBody>
      </p:sp>
      <p:grpSp>
        <p:nvGrpSpPr>
          <p:cNvPr id="94561" name="Group 353"/>
          <p:cNvGrpSpPr>
            <a:grpSpLocks/>
          </p:cNvGrpSpPr>
          <p:nvPr/>
        </p:nvGrpSpPr>
        <p:grpSpPr bwMode="auto">
          <a:xfrm>
            <a:off x="1835150" y="3811588"/>
            <a:ext cx="1944688" cy="360362"/>
            <a:chOff x="1156" y="2426"/>
            <a:chExt cx="1225" cy="227"/>
          </a:xfrm>
        </p:grpSpPr>
        <p:sp>
          <p:nvSpPr>
            <p:cNvPr id="94562" name="Rectangle 354"/>
            <p:cNvSpPr>
              <a:spLocks noChangeArrowheads="1"/>
            </p:cNvSpPr>
            <p:nvPr/>
          </p:nvSpPr>
          <p:spPr bwMode="auto">
            <a:xfrm>
              <a:off x="1156" y="2478"/>
              <a:ext cx="726" cy="147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4563" name="Line 355"/>
            <p:cNvSpPr>
              <a:spLocks noChangeShapeType="1"/>
            </p:cNvSpPr>
            <p:nvPr/>
          </p:nvSpPr>
          <p:spPr bwMode="auto">
            <a:xfrm flipV="1">
              <a:off x="1882" y="2555"/>
              <a:ext cx="22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564" name="AutoShape 356"/>
            <p:cNvSpPr>
              <a:spLocks noChangeArrowheads="1"/>
            </p:cNvSpPr>
            <p:nvPr/>
          </p:nvSpPr>
          <p:spPr bwMode="auto">
            <a:xfrm>
              <a:off x="2109" y="2426"/>
              <a:ext cx="272" cy="227"/>
            </a:xfrm>
            <a:prstGeom prst="flowChartConnector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s-ES" sz="2400" b="1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94354" name="Picture 146"/>
          <p:cNvPicPr>
            <a:picLocks noChangeAspect="1" noChangeArrowheads="1"/>
          </p:cNvPicPr>
          <p:nvPr/>
        </p:nvPicPr>
        <p:blipFill>
          <a:blip r:embed="rId3" cstate="print"/>
          <a:srcRect l="7552" t="3050" r="53168" b="4108"/>
          <a:stretch>
            <a:fillRect/>
          </a:stretch>
        </p:blipFill>
        <p:spPr bwMode="auto">
          <a:xfrm>
            <a:off x="1763713" y="1866900"/>
            <a:ext cx="5256212" cy="4868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4419" name="Rectangle 211"/>
          <p:cNvSpPr>
            <a:spLocks noChangeArrowheads="1"/>
          </p:cNvSpPr>
          <p:nvPr/>
        </p:nvSpPr>
        <p:spPr bwMode="auto">
          <a:xfrm>
            <a:off x="611188" y="1555750"/>
            <a:ext cx="8532812" cy="5302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pSp>
        <p:nvGrpSpPr>
          <p:cNvPr id="94565" name="Group 357"/>
          <p:cNvGrpSpPr>
            <a:grpSpLocks/>
          </p:cNvGrpSpPr>
          <p:nvPr/>
        </p:nvGrpSpPr>
        <p:grpSpPr bwMode="auto">
          <a:xfrm>
            <a:off x="1042988" y="2060575"/>
            <a:ext cx="7777162" cy="3881438"/>
            <a:chOff x="657" y="960"/>
            <a:chExt cx="4899" cy="2445"/>
          </a:xfrm>
        </p:grpSpPr>
        <p:grpSp>
          <p:nvGrpSpPr>
            <p:cNvPr id="94566" name="Group 358"/>
            <p:cNvGrpSpPr>
              <a:grpSpLocks/>
            </p:cNvGrpSpPr>
            <p:nvPr/>
          </p:nvGrpSpPr>
          <p:grpSpPr bwMode="auto">
            <a:xfrm>
              <a:off x="657" y="960"/>
              <a:ext cx="4899" cy="1699"/>
              <a:chOff x="657" y="935"/>
              <a:chExt cx="4899" cy="1699"/>
            </a:xfrm>
          </p:grpSpPr>
          <p:grpSp>
            <p:nvGrpSpPr>
              <p:cNvPr id="94567" name="Group 359"/>
              <p:cNvGrpSpPr>
                <a:grpSpLocks/>
              </p:cNvGrpSpPr>
              <p:nvPr/>
            </p:nvGrpSpPr>
            <p:grpSpPr bwMode="auto">
              <a:xfrm>
                <a:off x="657" y="1015"/>
                <a:ext cx="4899" cy="1619"/>
                <a:chOff x="521" y="1298"/>
                <a:chExt cx="4899" cy="1619"/>
              </a:xfrm>
            </p:grpSpPr>
            <p:sp>
              <p:nvSpPr>
                <p:cNvPr id="94568" name="Rectangle 360"/>
                <p:cNvSpPr>
                  <a:spLocks noChangeArrowheads="1"/>
                </p:cNvSpPr>
                <p:nvPr/>
              </p:nvSpPr>
              <p:spPr bwMode="auto">
                <a:xfrm>
                  <a:off x="521" y="2092"/>
                  <a:ext cx="4899" cy="24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r>
                    <a:rPr lang="es-ES" sz="2000" b="1">
                      <a:cs typeface="Times New Roman" pitchFamily="18" charset="0"/>
                    </a:rPr>
                    <a:t>(4) Materiales</a:t>
                  </a:r>
                </a:p>
              </p:txBody>
            </p:sp>
            <p:sp>
              <p:nvSpPr>
                <p:cNvPr id="94569" name="Rectangle 361"/>
                <p:cNvSpPr>
                  <a:spLocks noChangeArrowheads="1"/>
                </p:cNvSpPr>
                <p:nvPr/>
              </p:nvSpPr>
              <p:spPr bwMode="auto">
                <a:xfrm>
                  <a:off x="2877" y="1547"/>
                  <a:ext cx="2543" cy="5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s-ES">
                      <a:solidFill>
                        <a:srgbClr val="000000"/>
                      </a:solidFill>
                      <a:cs typeface="Times New Roman" pitchFamily="18" charset="0"/>
                    </a:rPr>
                    <a:t>Pelets de camarón de </a:t>
                  </a:r>
                  <a:r>
                    <a:rPr lang="en-US">
                      <a:solidFill>
                        <a:srgbClr val="000000"/>
                      </a:solidFill>
                      <a:cs typeface="Times New Roman" pitchFamily="18" charset="0"/>
                    </a:rPr>
                    <a:t>Ø</a:t>
                  </a:r>
                  <a:r>
                    <a:rPr lang="es-ES">
                      <a:solidFill>
                        <a:srgbClr val="000000"/>
                      </a:solidFill>
                      <a:cs typeface="Times New Roman" pitchFamily="18" charset="0"/>
                    </a:rPr>
                    <a:t>2.2mm a </a:t>
                  </a:r>
                  <a:r>
                    <a:rPr lang="en-US">
                      <a:solidFill>
                        <a:srgbClr val="000000"/>
                      </a:solidFill>
                      <a:cs typeface="Times New Roman" pitchFamily="18" charset="0"/>
                    </a:rPr>
                    <a:t>Ø</a:t>
                  </a:r>
                  <a:r>
                    <a:rPr lang="es-ES">
                      <a:solidFill>
                        <a:srgbClr val="000000"/>
                      </a:solidFill>
                      <a:cs typeface="Times New Roman" pitchFamily="18" charset="0"/>
                    </a:rPr>
                    <a:t>1.8 mm (mejorar conversión). </a:t>
                  </a:r>
                </a:p>
              </p:txBody>
            </p:sp>
            <p:sp>
              <p:nvSpPr>
                <p:cNvPr id="94570" name="Rectangle 362"/>
                <p:cNvSpPr>
                  <a:spLocks noChangeArrowheads="1"/>
                </p:cNvSpPr>
                <p:nvPr/>
              </p:nvSpPr>
              <p:spPr bwMode="auto">
                <a:xfrm>
                  <a:off x="2404" y="1547"/>
                  <a:ext cx="473" cy="5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endParaRPr lang="es-ES">
                    <a:cs typeface="Times New Roman" pitchFamily="18" charset="0"/>
                  </a:endParaRPr>
                </a:p>
                <a:p>
                  <a:pPr algn="ctr"/>
                  <a:r>
                    <a:rPr lang="es-ES">
                      <a:cs typeface="Times New Roman" pitchFamily="18" charset="0"/>
                    </a:rPr>
                    <a:t>SI </a:t>
                  </a:r>
                  <a:endParaRPr lang="es-ES"/>
                </a:p>
              </p:txBody>
            </p:sp>
            <p:sp>
              <p:nvSpPr>
                <p:cNvPr id="94571" name="Rectangle 363"/>
                <p:cNvSpPr>
                  <a:spLocks noChangeArrowheads="1"/>
                </p:cNvSpPr>
                <p:nvPr/>
              </p:nvSpPr>
              <p:spPr bwMode="auto">
                <a:xfrm>
                  <a:off x="521" y="1547"/>
                  <a:ext cx="1883" cy="5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r>
                    <a:rPr lang="es-ES">
                      <a:cs typeface="Times New Roman" pitchFamily="18" charset="0"/>
                    </a:rPr>
                    <a:t>¿Se puede variar?</a:t>
                  </a:r>
                  <a:endParaRPr lang="es-ES"/>
                </a:p>
              </p:txBody>
            </p:sp>
            <p:sp>
              <p:nvSpPr>
                <p:cNvPr id="94572" name="Rectangle 364"/>
                <p:cNvSpPr>
                  <a:spLocks noChangeArrowheads="1"/>
                </p:cNvSpPr>
                <p:nvPr/>
              </p:nvSpPr>
              <p:spPr bwMode="auto">
                <a:xfrm>
                  <a:off x="2877" y="2341"/>
                  <a:ext cx="2543" cy="5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itchFamily="2" charset="2"/>
                    <a:buNone/>
                  </a:pPr>
                  <a:r>
                    <a:rPr lang="es-ES" sz="1700">
                      <a:solidFill>
                        <a:srgbClr val="000000"/>
                      </a:solidFill>
                      <a:cs typeface="Times New Roman" pitchFamily="18" charset="0"/>
                    </a:rPr>
                    <a:t>Reemplazando el trigo por maíz en Alimentos de Camarones, mejorando el pulverizado.</a:t>
                  </a:r>
                  <a:r>
                    <a:rPr lang="es-ES" sz="2000">
                      <a:solidFill>
                        <a:srgbClr val="000000"/>
                      </a:solidFill>
                    </a:rPr>
                    <a:t> </a:t>
                  </a:r>
                </a:p>
              </p:txBody>
            </p:sp>
            <p:sp>
              <p:nvSpPr>
                <p:cNvPr id="94573" name="Rectangle 365"/>
                <p:cNvSpPr>
                  <a:spLocks noChangeArrowheads="1"/>
                </p:cNvSpPr>
                <p:nvPr/>
              </p:nvSpPr>
              <p:spPr bwMode="auto">
                <a:xfrm>
                  <a:off x="2404" y="2341"/>
                  <a:ext cx="473" cy="5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endParaRPr lang="es-ES"/>
                </a:p>
                <a:p>
                  <a:pPr algn="ctr"/>
                  <a:r>
                    <a:rPr lang="es-ES"/>
                    <a:t>SI</a:t>
                  </a:r>
                </a:p>
              </p:txBody>
            </p:sp>
            <p:sp>
              <p:nvSpPr>
                <p:cNvPr id="94574" name="Rectangle 366"/>
                <p:cNvSpPr>
                  <a:spLocks noChangeArrowheads="1"/>
                </p:cNvSpPr>
                <p:nvPr/>
              </p:nvSpPr>
              <p:spPr bwMode="auto">
                <a:xfrm>
                  <a:off x="521" y="2341"/>
                  <a:ext cx="1883" cy="5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itchFamily="2" charset="2"/>
                    <a:buNone/>
                  </a:pPr>
                  <a:r>
                    <a:rPr lang="es-ES">
                      <a:cs typeface="Times New Roman" pitchFamily="18" charset="0"/>
                    </a:rPr>
                    <a:t>¿Pueden sustituirse por otros más baratos?</a:t>
                  </a:r>
                  <a:r>
                    <a:rPr lang="es-ES"/>
                    <a:t> </a:t>
                  </a:r>
                </a:p>
              </p:txBody>
            </p:sp>
            <p:sp>
              <p:nvSpPr>
                <p:cNvPr id="94575" name="Rectangle 367"/>
                <p:cNvSpPr>
                  <a:spLocks noChangeArrowheads="1"/>
                </p:cNvSpPr>
                <p:nvPr/>
              </p:nvSpPr>
              <p:spPr bwMode="auto">
                <a:xfrm>
                  <a:off x="521" y="1298"/>
                  <a:ext cx="4899" cy="24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r>
                    <a:rPr lang="es-ES" sz="2000" b="1"/>
                    <a:t>(2) Diseño del producto</a:t>
                  </a:r>
                </a:p>
              </p:txBody>
            </p:sp>
          </p:grpSp>
          <p:sp>
            <p:nvSpPr>
              <p:cNvPr id="94576" name="Text Box 368"/>
              <p:cNvSpPr txBox="1">
                <a:spLocks noChangeArrowheads="1"/>
              </p:cNvSpPr>
              <p:nvPr/>
            </p:nvSpPr>
            <p:spPr bwMode="auto">
              <a:xfrm>
                <a:off x="3470" y="935"/>
                <a:ext cx="204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s-ES"/>
              </a:p>
            </p:txBody>
          </p:sp>
          <p:sp>
            <p:nvSpPr>
              <p:cNvPr id="94577" name="Line 369"/>
              <p:cNvSpPr>
                <a:spLocks noChangeShapeType="1"/>
              </p:cNvSpPr>
              <p:nvPr/>
            </p:nvSpPr>
            <p:spPr bwMode="auto">
              <a:xfrm>
                <a:off x="657" y="2634"/>
                <a:ext cx="4899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578" name="Line 370"/>
              <p:cNvSpPr>
                <a:spLocks noChangeShapeType="1"/>
              </p:cNvSpPr>
              <p:nvPr/>
            </p:nvSpPr>
            <p:spPr bwMode="auto">
              <a:xfrm>
                <a:off x="657" y="1015"/>
                <a:ext cx="0" cy="1619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579" name="Line 371"/>
              <p:cNvSpPr>
                <a:spLocks noChangeShapeType="1"/>
              </p:cNvSpPr>
              <p:nvPr/>
            </p:nvSpPr>
            <p:spPr bwMode="auto">
              <a:xfrm>
                <a:off x="5556" y="1264"/>
                <a:ext cx="0" cy="137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580" name="Line 372"/>
              <p:cNvSpPr>
                <a:spLocks noChangeShapeType="1"/>
              </p:cNvSpPr>
              <p:nvPr/>
            </p:nvSpPr>
            <p:spPr bwMode="auto">
              <a:xfrm>
                <a:off x="657" y="2069"/>
                <a:ext cx="489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581" name="Line 373"/>
              <p:cNvSpPr>
                <a:spLocks noChangeShapeType="1"/>
              </p:cNvSpPr>
              <p:nvPr/>
            </p:nvSpPr>
            <p:spPr bwMode="auto">
              <a:xfrm>
                <a:off x="2540" y="2058"/>
                <a:ext cx="0" cy="57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582" name="Line 374"/>
              <p:cNvSpPr>
                <a:spLocks noChangeShapeType="1"/>
              </p:cNvSpPr>
              <p:nvPr/>
            </p:nvSpPr>
            <p:spPr bwMode="auto">
              <a:xfrm>
                <a:off x="3013" y="2058"/>
                <a:ext cx="0" cy="576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94583" name="Group 375"/>
            <p:cNvGrpSpPr>
              <a:grpSpLocks/>
            </p:cNvGrpSpPr>
            <p:nvPr/>
          </p:nvGrpSpPr>
          <p:grpSpPr bwMode="auto">
            <a:xfrm>
              <a:off x="657" y="1015"/>
              <a:ext cx="4899" cy="2390"/>
              <a:chOff x="657" y="1015"/>
              <a:chExt cx="4899" cy="2390"/>
            </a:xfrm>
          </p:grpSpPr>
          <p:grpSp>
            <p:nvGrpSpPr>
              <p:cNvPr id="94584" name="Group 376"/>
              <p:cNvGrpSpPr>
                <a:grpSpLocks/>
              </p:cNvGrpSpPr>
              <p:nvPr/>
            </p:nvGrpSpPr>
            <p:grpSpPr bwMode="auto">
              <a:xfrm>
                <a:off x="657" y="1015"/>
                <a:ext cx="4899" cy="794"/>
                <a:chOff x="657" y="1015"/>
                <a:chExt cx="4899" cy="794"/>
              </a:xfrm>
            </p:grpSpPr>
            <p:sp>
              <p:nvSpPr>
                <p:cNvPr id="94585" name="Line 377"/>
                <p:cNvSpPr>
                  <a:spLocks noChangeShapeType="1"/>
                </p:cNvSpPr>
                <p:nvPr/>
              </p:nvSpPr>
              <p:spPr bwMode="auto">
                <a:xfrm>
                  <a:off x="657" y="1026"/>
                  <a:ext cx="4899" cy="0"/>
                </a:xfrm>
                <a:prstGeom prst="line">
                  <a:avLst/>
                </a:pr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4586" name="Line 378"/>
                <p:cNvSpPr>
                  <a:spLocks noChangeShapeType="1"/>
                </p:cNvSpPr>
                <p:nvPr/>
              </p:nvSpPr>
              <p:spPr bwMode="auto">
                <a:xfrm>
                  <a:off x="657" y="1264"/>
                  <a:ext cx="4899" cy="0"/>
                </a:xfrm>
                <a:prstGeom prst="line">
                  <a:avLst/>
                </a:pr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4587" name="Line 379"/>
                <p:cNvSpPr>
                  <a:spLocks noChangeShapeType="1"/>
                </p:cNvSpPr>
                <p:nvPr/>
              </p:nvSpPr>
              <p:spPr bwMode="auto">
                <a:xfrm>
                  <a:off x="2540" y="1264"/>
                  <a:ext cx="0" cy="545"/>
                </a:xfrm>
                <a:prstGeom prst="line">
                  <a:avLst/>
                </a:pr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4588" name="Line 380"/>
                <p:cNvSpPr>
                  <a:spLocks noChangeShapeType="1"/>
                </p:cNvSpPr>
                <p:nvPr/>
              </p:nvSpPr>
              <p:spPr bwMode="auto">
                <a:xfrm>
                  <a:off x="3013" y="1264"/>
                  <a:ext cx="0" cy="545"/>
                </a:xfrm>
                <a:prstGeom prst="line">
                  <a:avLst/>
                </a:pr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4589" name="Line 381"/>
                <p:cNvSpPr>
                  <a:spLocks noChangeShapeType="1"/>
                </p:cNvSpPr>
                <p:nvPr/>
              </p:nvSpPr>
              <p:spPr bwMode="auto">
                <a:xfrm>
                  <a:off x="657" y="1809"/>
                  <a:ext cx="4899" cy="0"/>
                </a:xfrm>
                <a:prstGeom prst="line">
                  <a:avLst/>
                </a:pr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4590" name="Line 382"/>
                <p:cNvSpPr>
                  <a:spLocks noChangeShapeType="1"/>
                </p:cNvSpPr>
                <p:nvPr/>
              </p:nvSpPr>
              <p:spPr bwMode="auto">
                <a:xfrm>
                  <a:off x="5556" y="1015"/>
                  <a:ext cx="0" cy="249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4591" name="Text Box 383"/>
                <p:cNvSpPr txBox="1">
                  <a:spLocks noChangeArrowheads="1"/>
                </p:cNvSpPr>
                <p:nvPr/>
              </p:nvSpPr>
              <p:spPr bwMode="auto">
                <a:xfrm>
                  <a:off x="2686" y="1527"/>
                  <a:ext cx="11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94592" name="Group 384"/>
              <p:cNvGrpSpPr>
                <a:grpSpLocks/>
              </p:cNvGrpSpPr>
              <p:nvPr/>
            </p:nvGrpSpPr>
            <p:grpSpPr bwMode="auto">
              <a:xfrm>
                <a:off x="657" y="2523"/>
                <a:ext cx="4899" cy="882"/>
                <a:chOff x="657" y="2548"/>
                <a:chExt cx="4899" cy="882"/>
              </a:xfrm>
            </p:grpSpPr>
            <p:sp>
              <p:nvSpPr>
                <p:cNvPr id="94593" name="Rectangle 385"/>
                <p:cNvSpPr>
                  <a:spLocks noChangeArrowheads="1"/>
                </p:cNvSpPr>
                <p:nvPr/>
              </p:nvSpPr>
              <p:spPr bwMode="auto">
                <a:xfrm>
                  <a:off x="3013" y="2877"/>
                  <a:ext cx="2543" cy="5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buFontTx/>
                    <a:buChar char="•"/>
                  </a:pPr>
                  <a:r>
                    <a:rPr lang="es-ES" sz="1700">
                      <a:solidFill>
                        <a:srgbClr val="000000"/>
                      </a:solidFill>
                      <a:cs typeface="Times New Roman" pitchFamily="18" charset="0"/>
                    </a:rPr>
                    <a:t>Dosificación automática (ingredientes)</a:t>
                  </a:r>
                </a:p>
                <a:p>
                  <a:pPr>
                    <a:buFontTx/>
                    <a:buChar char="•"/>
                  </a:pPr>
                  <a:r>
                    <a:rPr lang="es-ES" sz="1700">
                      <a:solidFill>
                        <a:srgbClr val="000000"/>
                      </a:solidFill>
                      <a:cs typeface="Times New Roman" pitchFamily="18" charset="0"/>
                    </a:rPr>
                    <a:t>Integración de Líneas en una elevada torre de producción</a:t>
                  </a:r>
                </a:p>
              </p:txBody>
            </p:sp>
            <p:sp>
              <p:nvSpPr>
                <p:cNvPr id="94594" name="Rectangle 386"/>
                <p:cNvSpPr>
                  <a:spLocks noChangeArrowheads="1"/>
                </p:cNvSpPr>
                <p:nvPr/>
              </p:nvSpPr>
              <p:spPr bwMode="auto">
                <a:xfrm>
                  <a:off x="2540" y="2877"/>
                  <a:ext cx="473" cy="5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endParaRPr lang="es-ES">
                    <a:cs typeface="Times New Roman" pitchFamily="18" charset="0"/>
                  </a:endParaRPr>
                </a:p>
                <a:p>
                  <a:pPr algn="ctr"/>
                  <a:r>
                    <a:rPr lang="es-ES">
                      <a:cs typeface="Times New Roman" pitchFamily="18" charset="0"/>
                    </a:rPr>
                    <a:t>SI </a:t>
                  </a:r>
                  <a:endParaRPr lang="es-ES"/>
                </a:p>
              </p:txBody>
            </p:sp>
            <p:sp>
              <p:nvSpPr>
                <p:cNvPr id="94595" name="Rectangle 387"/>
                <p:cNvSpPr>
                  <a:spLocks noChangeArrowheads="1"/>
                </p:cNvSpPr>
                <p:nvPr/>
              </p:nvSpPr>
              <p:spPr bwMode="auto">
                <a:xfrm>
                  <a:off x="657" y="2877"/>
                  <a:ext cx="1883" cy="5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r>
                    <a:rPr lang="es-ES">
                      <a:cs typeface="Times New Roman" pitchFamily="18" charset="0"/>
                    </a:rPr>
                    <a:t>¿Se puede reducir?</a:t>
                  </a:r>
                  <a:endParaRPr lang="es-ES"/>
                </a:p>
              </p:txBody>
            </p:sp>
            <p:sp>
              <p:nvSpPr>
                <p:cNvPr id="94596" name="Rectangle 388"/>
                <p:cNvSpPr>
                  <a:spLocks noChangeArrowheads="1"/>
                </p:cNvSpPr>
                <p:nvPr/>
              </p:nvSpPr>
              <p:spPr bwMode="auto">
                <a:xfrm>
                  <a:off x="657" y="2628"/>
                  <a:ext cx="4899" cy="249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r>
                    <a:rPr lang="es-ES" sz="2000" b="1"/>
                    <a:t>(5) Manejo de materiales</a:t>
                  </a:r>
                </a:p>
              </p:txBody>
            </p:sp>
            <p:sp>
              <p:nvSpPr>
                <p:cNvPr id="94597" name="Text Box 389"/>
                <p:cNvSpPr txBox="1">
                  <a:spLocks noChangeArrowheads="1"/>
                </p:cNvSpPr>
                <p:nvPr/>
              </p:nvSpPr>
              <p:spPr bwMode="auto">
                <a:xfrm>
                  <a:off x="3470" y="2548"/>
                  <a:ext cx="2041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s-ES"/>
                </a:p>
              </p:txBody>
            </p:sp>
            <p:sp>
              <p:nvSpPr>
                <p:cNvPr id="94598" name="Line 390"/>
                <p:cNvSpPr>
                  <a:spLocks noChangeShapeType="1"/>
                </p:cNvSpPr>
                <p:nvPr/>
              </p:nvSpPr>
              <p:spPr bwMode="auto">
                <a:xfrm>
                  <a:off x="657" y="2639"/>
                  <a:ext cx="4899" cy="0"/>
                </a:xfrm>
                <a:prstGeom prst="line">
                  <a:avLst/>
                </a:pr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4599" name="Line 391"/>
                <p:cNvSpPr>
                  <a:spLocks noChangeShapeType="1"/>
                </p:cNvSpPr>
                <p:nvPr/>
              </p:nvSpPr>
              <p:spPr bwMode="auto">
                <a:xfrm>
                  <a:off x="657" y="2877"/>
                  <a:ext cx="4899" cy="0"/>
                </a:xfrm>
                <a:prstGeom prst="line">
                  <a:avLst/>
                </a:pr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4600" name="Line 392"/>
                <p:cNvSpPr>
                  <a:spLocks noChangeShapeType="1"/>
                </p:cNvSpPr>
                <p:nvPr/>
              </p:nvSpPr>
              <p:spPr bwMode="auto">
                <a:xfrm>
                  <a:off x="657" y="2663"/>
                  <a:ext cx="0" cy="757"/>
                </a:xfrm>
                <a:prstGeom prst="line">
                  <a:avLst/>
                </a:pr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4601" name="Line 393"/>
                <p:cNvSpPr>
                  <a:spLocks noChangeShapeType="1"/>
                </p:cNvSpPr>
                <p:nvPr/>
              </p:nvSpPr>
              <p:spPr bwMode="auto">
                <a:xfrm>
                  <a:off x="2540" y="2877"/>
                  <a:ext cx="0" cy="545"/>
                </a:xfrm>
                <a:prstGeom prst="line">
                  <a:avLst/>
                </a:pr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4602" name="Line 394"/>
                <p:cNvSpPr>
                  <a:spLocks noChangeShapeType="1"/>
                </p:cNvSpPr>
                <p:nvPr/>
              </p:nvSpPr>
              <p:spPr bwMode="auto">
                <a:xfrm>
                  <a:off x="3013" y="2877"/>
                  <a:ext cx="0" cy="545"/>
                </a:xfrm>
                <a:prstGeom prst="line">
                  <a:avLst/>
                </a:pr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4603" name="Line 395"/>
                <p:cNvSpPr>
                  <a:spLocks noChangeShapeType="1"/>
                </p:cNvSpPr>
                <p:nvPr/>
              </p:nvSpPr>
              <p:spPr bwMode="auto">
                <a:xfrm>
                  <a:off x="5556" y="2877"/>
                  <a:ext cx="0" cy="553"/>
                </a:xfrm>
                <a:prstGeom prst="line">
                  <a:avLst/>
                </a:pr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4604" name="Line 396"/>
                <p:cNvSpPr>
                  <a:spLocks noChangeShapeType="1"/>
                </p:cNvSpPr>
                <p:nvPr/>
              </p:nvSpPr>
              <p:spPr bwMode="auto">
                <a:xfrm>
                  <a:off x="657" y="3421"/>
                  <a:ext cx="4899" cy="0"/>
                </a:xfrm>
                <a:prstGeom prst="line">
                  <a:avLst/>
                </a:pr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4605" name="Line 397"/>
                <p:cNvSpPr>
                  <a:spLocks noChangeShapeType="1"/>
                </p:cNvSpPr>
                <p:nvPr/>
              </p:nvSpPr>
              <p:spPr bwMode="auto">
                <a:xfrm>
                  <a:off x="5556" y="2628"/>
                  <a:ext cx="0" cy="249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4606" name="Text Box 398"/>
                <p:cNvSpPr txBox="1">
                  <a:spLocks noChangeArrowheads="1"/>
                </p:cNvSpPr>
                <p:nvPr/>
              </p:nvSpPr>
              <p:spPr bwMode="auto">
                <a:xfrm>
                  <a:off x="2686" y="3140"/>
                  <a:ext cx="11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s-ES"/>
                </a:p>
              </p:txBody>
            </p:sp>
          </p:grpSp>
        </p:grpSp>
      </p:grpSp>
      <p:sp>
        <p:nvSpPr>
          <p:cNvPr id="94607" name="Rectangle 399"/>
          <p:cNvSpPr>
            <a:spLocks noChangeArrowheads="1"/>
          </p:cNvSpPr>
          <p:nvPr/>
        </p:nvSpPr>
        <p:spPr bwMode="auto">
          <a:xfrm>
            <a:off x="971550" y="3429000"/>
            <a:ext cx="78486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94609" name="Rectangle 40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01025" y="5700713"/>
            <a:ext cx="574675" cy="2159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94608" name="Rectangle 400"/>
          <p:cNvSpPr>
            <a:spLocks noChangeArrowheads="1"/>
          </p:cNvSpPr>
          <p:nvPr/>
        </p:nvSpPr>
        <p:spPr bwMode="auto">
          <a:xfrm>
            <a:off x="971550" y="4691063"/>
            <a:ext cx="7921625" cy="1258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94610" name="Picture 4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860800"/>
            <a:ext cx="4240213" cy="2592388"/>
          </a:xfrm>
          <a:prstGeom prst="rect">
            <a:avLst/>
          </a:prstGeom>
          <a:noFill/>
        </p:spPr>
      </p:pic>
      <p:sp>
        <p:nvSpPr>
          <p:cNvPr id="94611" name="Text Box 403"/>
          <p:cNvSpPr txBox="1">
            <a:spLocks noChangeArrowheads="1"/>
          </p:cNvSpPr>
          <p:nvPr/>
        </p:nvSpPr>
        <p:spPr bwMode="auto">
          <a:xfrm>
            <a:off x="3708400" y="3644900"/>
            <a:ext cx="388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>
                <a:solidFill>
                  <a:srgbClr val="008000"/>
                </a:solidFill>
              </a:rPr>
              <a:t>50% mayor cantidad de pelets/Kg</a:t>
            </a:r>
          </a:p>
        </p:txBody>
      </p:sp>
      <p:sp>
        <p:nvSpPr>
          <p:cNvPr id="94635" name="Rectangle 427"/>
          <p:cNvSpPr>
            <a:spLocks noChangeArrowheads="1"/>
          </p:cNvSpPr>
          <p:nvPr/>
        </p:nvSpPr>
        <p:spPr bwMode="auto">
          <a:xfrm>
            <a:off x="684213" y="1584325"/>
            <a:ext cx="8388350" cy="5229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pSp>
        <p:nvGrpSpPr>
          <p:cNvPr id="94636" name="Group 428"/>
          <p:cNvGrpSpPr>
            <a:grpSpLocks/>
          </p:cNvGrpSpPr>
          <p:nvPr/>
        </p:nvGrpSpPr>
        <p:grpSpPr bwMode="auto">
          <a:xfrm>
            <a:off x="898525" y="1614488"/>
            <a:ext cx="7777163" cy="1309687"/>
            <a:chOff x="567" y="936"/>
            <a:chExt cx="4899" cy="825"/>
          </a:xfrm>
        </p:grpSpPr>
        <p:sp>
          <p:nvSpPr>
            <p:cNvPr id="94637" name="Rectangle 429"/>
            <p:cNvSpPr>
              <a:spLocks noChangeArrowheads="1"/>
            </p:cNvSpPr>
            <p:nvPr/>
          </p:nvSpPr>
          <p:spPr bwMode="auto">
            <a:xfrm>
              <a:off x="567" y="936"/>
              <a:ext cx="4899" cy="249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r>
                <a:rPr lang="es-ES" sz="2000" b="1">
                  <a:cs typeface="Times New Roman" pitchFamily="18" charset="0"/>
                </a:rPr>
                <a:t>(6) Procesos de Manufactura</a:t>
              </a:r>
            </a:p>
          </p:txBody>
        </p:sp>
        <p:sp>
          <p:nvSpPr>
            <p:cNvPr id="94638" name="Rectangle 430"/>
            <p:cNvSpPr>
              <a:spLocks noChangeArrowheads="1"/>
            </p:cNvSpPr>
            <p:nvPr/>
          </p:nvSpPr>
          <p:spPr bwMode="auto">
            <a:xfrm>
              <a:off x="2923" y="1185"/>
              <a:ext cx="254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None/>
              </a:pPr>
              <a:r>
                <a:rPr lang="es-ES">
                  <a:solidFill>
                    <a:srgbClr val="000000"/>
                  </a:solidFill>
                </a:rPr>
                <a:t>Maquinaria con vida útil cumplida. </a:t>
              </a:r>
            </a:p>
            <a:p>
              <a: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None/>
              </a:pPr>
              <a:r>
                <a:rPr lang="es-ES">
                  <a:solidFill>
                    <a:srgbClr val="000000"/>
                  </a:solidFill>
                </a:rPr>
                <a:t>Tecnología obsoleta.</a:t>
              </a:r>
            </a:p>
            <a:p>
              <a: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None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94639" name="Rectangle 431"/>
            <p:cNvSpPr>
              <a:spLocks noChangeArrowheads="1"/>
            </p:cNvSpPr>
            <p:nvPr/>
          </p:nvSpPr>
          <p:spPr bwMode="auto">
            <a:xfrm>
              <a:off x="2407" y="1117"/>
              <a:ext cx="4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s-ES"/>
            </a:p>
            <a:p>
              <a:pPr algn="ctr"/>
              <a:r>
                <a:rPr lang="es-ES"/>
                <a:t>NO</a:t>
              </a:r>
            </a:p>
          </p:txBody>
        </p:sp>
        <p:sp>
          <p:nvSpPr>
            <p:cNvPr id="94640" name="Rectangle 432"/>
            <p:cNvSpPr>
              <a:spLocks noChangeArrowheads="1"/>
            </p:cNvSpPr>
            <p:nvPr/>
          </p:nvSpPr>
          <p:spPr bwMode="auto">
            <a:xfrm>
              <a:off x="567" y="1130"/>
              <a:ext cx="188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None/>
              </a:pPr>
              <a:r>
                <a:rPr lang="es-ES"/>
                <a:t>¿Las máquinas que se utilizan son adecuados para el proceso? </a:t>
              </a:r>
            </a:p>
          </p:txBody>
        </p:sp>
        <p:sp>
          <p:nvSpPr>
            <p:cNvPr id="94641" name="Line 433"/>
            <p:cNvSpPr>
              <a:spLocks noChangeShapeType="1"/>
            </p:cNvSpPr>
            <p:nvPr/>
          </p:nvSpPr>
          <p:spPr bwMode="auto">
            <a:xfrm>
              <a:off x="567" y="1706"/>
              <a:ext cx="4899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642" name="Line 434"/>
            <p:cNvSpPr>
              <a:spLocks noChangeShapeType="1"/>
            </p:cNvSpPr>
            <p:nvPr/>
          </p:nvSpPr>
          <p:spPr bwMode="auto">
            <a:xfrm>
              <a:off x="567" y="1185"/>
              <a:ext cx="489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643" name="Line 435"/>
            <p:cNvSpPr>
              <a:spLocks noChangeShapeType="1"/>
            </p:cNvSpPr>
            <p:nvPr/>
          </p:nvSpPr>
          <p:spPr bwMode="auto">
            <a:xfrm>
              <a:off x="2923" y="1185"/>
              <a:ext cx="2" cy="52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644" name="Line 436"/>
            <p:cNvSpPr>
              <a:spLocks noChangeShapeType="1"/>
            </p:cNvSpPr>
            <p:nvPr/>
          </p:nvSpPr>
          <p:spPr bwMode="auto">
            <a:xfrm>
              <a:off x="567" y="936"/>
              <a:ext cx="0" cy="77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645" name="Line 437"/>
            <p:cNvSpPr>
              <a:spLocks noChangeShapeType="1"/>
            </p:cNvSpPr>
            <p:nvPr/>
          </p:nvSpPr>
          <p:spPr bwMode="auto">
            <a:xfrm flipH="1">
              <a:off x="5465" y="936"/>
              <a:ext cx="1" cy="77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646" name="Line 438"/>
            <p:cNvSpPr>
              <a:spLocks noChangeShapeType="1"/>
            </p:cNvSpPr>
            <p:nvPr/>
          </p:nvSpPr>
          <p:spPr bwMode="auto">
            <a:xfrm flipH="1">
              <a:off x="2381" y="1200"/>
              <a:ext cx="1" cy="5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647" name="Line 439"/>
            <p:cNvSpPr>
              <a:spLocks noChangeShapeType="1"/>
            </p:cNvSpPr>
            <p:nvPr/>
          </p:nvSpPr>
          <p:spPr bwMode="auto">
            <a:xfrm>
              <a:off x="567" y="936"/>
              <a:ext cx="4899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94648" name="Group 440"/>
          <p:cNvGrpSpPr>
            <a:grpSpLocks/>
          </p:cNvGrpSpPr>
          <p:nvPr/>
        </p:nvGrpSpPr>
        <p:grpSpPr bwMode="auto">
          <a:xfrm>
            <a:off x="698500" y="2951163"/>
            <a:ext cx="8266113" cy="3933825"/>
            <a:chOff x="385" y="1842"/>
            <a:chExt cx="5207" cy="2478"/>
          </a:xfrm>
        </p:grpSpPr>
        <p:pic>
          <p:nvPicPr>
            <p:cNvPr id="94649" name="Picture 441" descr="DSC0253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44" y="3158"/>
              <a:ext cx="1237" cy="929"/>
            </a:xfrm>
            <a:prstGeom prst="rect">
              <a:avLst/>
            </a:prstGeom>
            <a:noFill/>
            <a:ln w="222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94650" name="Text Box 442"/>
            <p:cNvSpPr txBox="1">
              <a:spLocks noChangeArrowheads="1"/>
            </p:cNvSpPr>
            <p:nvPr/>
          </p:nvSpPr>
          <p:spPr bwMode="auto">
            <a:xfrm>
              <a:off x="2789" y="4089"/>
              <a:ext cx="11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/>
                <a:t>Homogenizador</a:t>
              </a:r>
            </a:p>
          </p:txBody>
        </p:sp>
        <p:pic>
          <p:nvPicPr>
            <p:cNvPr id="94651" name="Picture 443" descr="DSC02537"/>
            <p:cNvPicPr>
              <a:picLocks noChangeAspect="1" noChangeArrowheads="1"/>
            </p:cNvPicPr>
            <p:nvPr/>
          </p:nvPicPr>
          <p:blipFill>
            <a:blip r:embed="rId7" cstate="print"/>
            <a:srcRect l="23341" b="38902"/>
            <a:stretch>
              <a:fillRect/>
            </a:stretch>
          </p:blipFill>
          <p:spPr bwMode="auto">
            <a:xfrm>
              <a:off x="2744" y="1842"/>
              <a:ext cx="1406" cy="821"/>
            </a:xfrm>
            <a:prstGeom prst="rect">
              <a:avLst/>
            </a:prstGeom>
            <a:noFill/>
            <a:ln w="222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94652" name="Text Box 444"/>
            <p:cNvSpPr txBox="1">
              <a:spLocks noChangeArrowheads="1"/>
            </p:cNvSpPr>
            <p:nvPr/>
          </p:nvSpPr>
          <p:spPr bwMode="auto">
            <a:xfrm>
              <a:off x="2699" y="2704"/>
              <a:ext cx="140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/>
                <a:t>Enfriador horizontal</a:t>
              </a:r>
            </a:p>
          </p:txBody>
        </p:sp>
        <p:pic>
          <p:nvPicPr>
            <p:cNvPr id="94653" name="Picture 445" descr="DSC01999"/>
            <p:cNvPicPr>
              <a:picLocks noChangeAspect="1" noChangeArrowheads="1"/>
            </p:cNvPicPr>
            <p:nvPr/>
          </p:nvPicPr>
          <p:blipFill>
            <a:blip r:embed="rId8" cstate="print">
              <a:lum contrast="2000"/>
            </a:blip>
            <a:srcRect/>
            <a:stretch>
              <a:fillRect/>
            </a:stretch>
          </p:blipFill>
          <p:spPr bwMode="auto">
            <a:xfrm>
              <a:off x="1601" y="2024"/>
              <a:ext cx="1052" cy="1406"/>
            </a:xfrm>
            <a:prstGeom prst="rect">
              <a:avLst/>
            </a:prstGeom>
            <a:noFill/>
            <a:ln w="31750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94654" name="Text Box 446"/>
            <p:cNvSpPr txBox="1">
              <a:spLocks noChangeArrowheads="1"/>
            </p:cNvSpPr>
            <p:nvPr/>
          </p:nvSpPr>
          <p:spPr bwMode="auto">
            <a:xfrm>
              <a:off x="1701" y="3475"/>
              <a:ext cx="6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/>
                <a:t>Molinos</a:t>
              </a:r>
            </a:p>
          </p:txBody>
        </p:sp>
        <p:pic>
          <p:nvPicPr>
            <p:cNvPr id="94655" name="Picture 44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5" y="1933"/>
              <a:ext cx="1126" cy="1542"/>
            </a:xfrm>
            <a:prstGeom prst="rect">
              <a:avLst/>
            </a:prstGeom>
            <a:noFill/>
          </p:spPr>
        </p:pic>
        <p:sp>
          <p:nvSpPr>
            <p:cNvPr id="94656" name="Text Box 448"/>
            <p:cNvSpPr txBox="1">
              <a:spLocks noChangeArrowheads="1"/>
            </p:cNvSpPr>
            <p:nvPr/>
          </p:nvSpPr>
          <p:spPr bwMode="auto">
            <a:xfrm>
              <a:off x="476" y="3475"/>
              <a:ext cx="10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/>
                <a:t>Peletizadoras</a:t>
              </a:r>
            </a:p>
          </p:txBody>
        </p:sp>
        <p:pic>
          <p:nvPicPr>
            <p:cNvPr id="94657" name="Picture 449" descr="DSC02056"/>
            <p:cNvPicPr>
              <a:picLocks noChangeAspect="1" noChangeArrowheads="1"/>
            </p:cNvPicPr>
            <p:nvPr/>
          </p:nvPicPr>
          <p:blipFill>
            <a:blip r:embed="rId10" cstate="print"/>
            <a:srcRect t="2658" r="42432" b="6909"/>
            <a:stretch>
              <a:fillRect/>
            </a:stretch>
          </p:blipFill>
          <p:spPr bwMode="auto">
            <a:xfrm>
              <a:off x="4332" y="2115"/>
              <a:ext cx="1260" cy="1482"/>
            </a:xfrm>
            <a:prstGeom prst="rect">
              <a:avLst/>
            </a:prstGeom>
            <a:noFill/>
            <a:ln w="28575">
              <a:solidFill>
                <a:srgbClr val="000080"/>
              </a:solidFill>
              <a:miter lim="800000"/>
              <a:headEnd/>
              <a:tailEnd/>
            </a:ln>
          </p:spPr>
        </p:pic>
        <p:sp>
          <p:nvSpPr>
            <p:cNvPr id="94658" name="Text Box 450"/>
            <p:cNvSpPr txBox="1">
              <a:spLocks noChangeArrowheads="1"/>
            </p:cNvSpPr>
            <p:nvPr/>
          </p:nvSpPr>
          <p:spPr bwMode="auto">
            <a:xfrm>
              <a:off x="4468" y="3657"/>
              <a:ext cx="1043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/>
                <a:t>Mezcladoras verticales</a:t>
              </a:r>
            </a:p>
          </p:txBody>
        </p:sp>
      </p:grpSp>
      <p:sp>
        <p:nvSpPr>
          <p:cNvPr id="94690" name="Rectangle 482"/>
          <p:cNvSpPr>
            <a:spLocks noChangeArrowheads="1"/>
          </p:cNvSpPr>
          <p:nvPr/>
        </p:nvSpPr>
        <p:spPr bwMode="auto">
          <a:xfrm>
            <a:off x="684213" y="2060575"/>
            <a:ext cx="8459787" cy="4537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pSp>
        <p:nvGrpSpPr>
          <p:cNvPr id="94671" name="Group 463"/>
          <p:cNvGrpSpPr>
            <a:grpSpLocks/>
          </p:cNvGrpSpPr>
          <p:nvPr/>
        </p:nvGrpSpPr>
        <p:grpSpPr bwMode="auto">
          <a:xfrm>
            <a:off x="889000" y="2011363"/>
            <a:ext cx="7786688" cy="2052637"/>
            <a:chOff x="607" y="1366"/>
            <a:chExt cx="4905" cy="1293"/>
          </a:xfrm>
        </p:grpSpPr>
        <p:sp>
          <p:nvSpPr>
            <p:cNvPr id="94672" name="Line 464"/>
            <p:cNvSpPr>
              <a:spLocks noChangeShapeType="1"/>
            </p:cNvSpPr>
            <p:nvPr/>
          </p:nvSpPr>
          <p:spPr bwMode="auto">
            <a:xfrm>
              <a:off x="612" y="2659"/>
              <a:ext cx="4899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673" name="Rectangle 465"/>
            <p:cNvSpPr>
              <a:spLocks noChangeArrowheads="1"/>
            </p:cNvSpPr>
            <p:nvPr/>
          </p:nvSpPr>
          <p:spPr bwMode="auto">
            <a:xfrm>
              <a:off x="2968" y="1389"/>
              <a:ext cx="2543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457200" indent="-45720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None/>
              </a:pPr>
              <a:r>
                <a:rPr lang="es-ES"/>
                <a:t>Según Reimer (1992):</a:t>
              </a:r>
            </a:p>
            <a:p>
              <a:pPr marL="457200" indent="-45720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</a:pPr>
              <a:r>
                <a:rPr lang="es-ES"/>
                <a:t>40% Formulación </a:t>
              </a:r>
            </a:p>
            <a:p>
              <a:pPr marL="457200" indent="-45720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</a:pPr>
              <a:r>
                <a:rPr lang="en-US"/>
                <a:t>20% Tamaño de partícula</a:t>
              </a:r>
            </a:p>
            <a:p>
              <a:pPr marL="457200" indent="-45720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</a:pPr>
              <a:r>
                <a:rPr lang="en-US"/>
                <a:t>20% Acondicionamiento</a:t>
              </a:r>
              <a:endParaRPr lang="es-ES"/>
            </a:p>
            <a:p>
              <a:pPr marL="457200" indent="-45720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</a:pPr>
              <a:r>
                <a:rPr lang="es-ES"/>
                <a:t>15% Peletización</a:t>
              </a:r>
            </a:p>
            <a:p>
              <a:pPr marL="457200" indent="-45720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</a:pPr>
              <a:r>
                <a:rPr lang="es-ES"/>
                <a:t>  5%  Enfriamiento</a:t>
              </a:r>
            </a:p>
          </p:txBody>
        </p:sp>
        <p:sp>
          <p:nvSpPr>
            <p:cNvPr id="94674" name="Rectangle 466"/>
            <p:cNvSpPr>
              <a:spLocks noChangeArrowheads="1"/>
            </p:cNvSpPr>
            <p:nvPr/>
          </p:nvSpPr>
          <p:spPr bwMode="auto">
            <a:xfrm>
              <a:off x="2452" y="1675"/>
              <a:ext cx="4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s-ES"/>
            </a:p>
            <a:p>
              <a:pPr algn="ctr"/>
              <a:r>
                <a:rPr lang="es-ES"/>
                <a:t>SI</a:t>
              </a:r>
            </a:p>
          </p:txBody>
        </p:sp>
        <p:sp>
          <p:nvSpPr>
            <p:cNvPr id="94675" name="Rectangle 467"/>
            <p:cNvSpPr>
              <a:spLocks noChangeArrowheads="1"/>
            </p:cNvSpPr>
            <p:nvPr/>
          </p:nvSpPr>
          <p:spPr bwMode="auto">
            <a:xfrm>
              <a:off x="612" y="1811"/>
              <a:ext cx="188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None/>
              </a:pPr>
              <a:r>
                <a:rPr lang="es-ES"/>
                <a:t>¿Se puede aumentar la calidad del producto modificando factores físicos o químicos del proceso? </a:t>
              </a:r>
            </a:p>
          </p:txBody>
        </p:sp>
        <p:sp>
          <p:nvSpPr>
            <p:cNvPr id="94676" name="Line 468"/>
            <p:cNvSpPr>
              <a:spLocks noChangeShapeType="1"/>
            </p:cNvSpPr>
            <p:nvPr/>
          </p:nvSpPr>
          <p:spPr bwMode="auto">
            <a:xfrm>
              <a:off x="612" y="2659"/>
              <a:ext cx="4899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677" name="Line 469"/>
            <p:cNvSpPr>
              <a:spLocks noChangeShapeType="1"/>
            </p:cNvSpPr>
            <p:nvPr/>
          </p:nvSpPr>
          <p:spPr bwMode="auto">
            <a:xfrm>
              <a:off x="612" y="1366"/>
              <a:ext cx="489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678" name="Line 470"/>
            <p:cNvSpPr>
              <a:spLocks noChangeShapeType="1"/>
            </p:cNvSpPr>
            <p:nvPr/>
          </p:nvSpPr>
          <p:spPr bwMode="auto">
            <a:xfrm>
              <a:off x="607" y="1375"/>
              <a:ext cx="0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679" name="Line 471"/>
            <p:cNvSpPr>
              <a:spLocks noChangeShapeType="1"/>
            </p:cNvSpPr>
            <p:nvPr/>
          </p:nvSpPr>
          <p:spPr bwMode="auto">
            <a:xfrm>
              <a:off x="2428" y="1389"/>
              <a:ext cx="0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680" name="Line 472"/>
            <p:cNvSpPr>
              <a:spLocks noChangeShapeType="1"/>
            </p:cNvSpPr>
            <p:nvPr/>
          </p:nvSpPr>
          <p:spPr bwMode="auto">
            <a:xfrm>
              <a:off x="2976" y="1389"/>
              <a:ext cx="0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681" name="Line 473"/>
            <p:cNvSpPr>
              <a:spLocks noChangeShapeType="1"/>
            </p:cNvSpPr>
            <p:nvPr/>
          </p:nvSpPr>
          <p:spPr bwMode="auto">
            <a:xfrm>
              <a:off x="5512" y="1382"/>
              <a:ext cx="0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94682" name="Group 474"/>
          <p:cNvGrpSpPr>
            <a:grpSpLocks/>
          </p:cNvGrpSpPr>
          <p:nvPr/>
        </p:nvGrpSpPr>
        <p:grpSpPr bwMode="auto">
          <a:xfrm>
            <a:off x="828675" y="4221163"/>
            <a:ext cx="8280400" cy="2563812"/>
            <a:chOff x="340" y="2704"/>
            <a:chExt cx="5216" cy="1615"/>
          </a:xfrm>
        </p:grpSpPr>
        <p:sp>
          <p:nvSpPr>
            <p:cNvPr id="94683" name="Line 475"/>
            <p:cNvSpPr>
              <a:spLocks noChangeShapeType="1"/>
            </p:cNvSpPr>
            <p:nvPr/>
          </p:nvSpPr>
          <p:spPr bwMode="auto">
            <a:xfrm>
              <a:off x="1973" y="2840"/>
              <a:ext cx="499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684" name="Line 476"/>
            <p:cNvSpPr>
              <a:spLocks noChangeShapeType="1"/>
            </p:cNvSpPr>
            <p:nvPr/>
          </p:nvSpPr>
          <p:spPr bwMode="auto">
            <a:xfrm>
              <a:off x="1973" y="3172"/>
              <a:ext cx="499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685" name="Line 477"/>
            <p:cNvSpPr>
              <a:spLocks noChangeShapeType="1"/>
            </p:cNvSpPr>
            <p:nvPr/>
          </p:nvSpPr>
          <p:spPr bwMode="auto">
            <a:xfrm>
              <a:off x="1973" y="3521"/>
              <a:ext cx="499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686" name="Line 478"/>
            <p:cNvSpPr>
              <a:spLocks noChangeShapeType="1"/>
            </p:cNvSpPr>
            <p:nvPr/>
          </p:nvSpPr>
          <p:spPr bwMode="auto">
            <a:xfrm>
              <a:off x="1973" y="3884"/>
              <a:ext cx="499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687" name="Line 479"/>
            <p:cNvSpPr>
              <a:spLocks noChangeShapeType="1"/>
            </p:cNvSpPr>
            <p:nvPr/>
          </p:nvSpPr>
          <p:spPr bwMode="auto">
            <a:xfrm>
              <a:off x="1973" y="4247"/>
              <a:ext cx="499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94688" name="Rectangle 480"/>
            <p:cNvSpPr>
              <a:spLocks noChangeArrowheads="1"/>
            </p:cNvSpPr>
            <p:nvPr/>
          </p:nvSpPr>
          <p:spPr bwMode="auto">
            <a:xfrm>
              <a:off x="340" y="2704"/>
              <a:ext cx="2880" cy="1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s-ES"/>
                <a:t>40% Formulación </a:t>
              </a:r>
            </a:p>
            <a:p>
              <a:endParaRPr lang="es-ES"/>
            </a:p>
            <a:p>
              <a:r>
                <a:rPr lang="en-US"/>
                <a:t>20% Tamaño partícula</a:t>
              </a:r>
            </a:p>
            <a:p>
              <a:endParaRPr lang="en-US"/>
            </a:p>
            <a:p>
              <a:r>
                <a:rPr lang="en-US"/>
                <a:t>20% Acondicionamiento</a:t>
              </a:r>
            </a:p>
            <a:p>
              <a:endParaRPr lang="es-ES"/>
            </a:p>
            <a:p>
              <a:r>
                <a:rPr lang="es-ES"/>
                <a:t>15% Peletización</a:t>
              </a:r>
            </a:p>
            <a:p>
              <a:endParaRPr lang="es-ES"/>
            </a:p>
            <a:p>
              <a:r>
                <a:rPr lang="es-ES"/>
                <a:t>  5%  Enfriamiento</a:t>
              </a:r>
            </a:p>
          </p:txBody>
        </p:sp>
        <p:sp>
          <p:nvSpPr>
            <p:cNvPr id="94689" name="Rectangle 481"/>
            <p:cNvSpPr>
              <a:spLocks noChangeArrowheads="1"/>
            </p:cNvSpPr>
            <p:nvPr/>
          </p:nvSpPr>
          <p:spPr bwMode="auto">
            <a:xfrm>
              <a:off x="2517" y="2704"/>
              <a:ext cx="3039" cy="16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s-ES"/>
                <a:t>Dosificación exacta de ingredientes. </a:t>
              </a:r>
            </a:p>
            <a:p>
              <a:endParaRPr lang="es-ES"/>
            </a:p>
            <a:p>
              <a:r>
                <a:rPr lang="en-US"/>
                <a:t>Molienda con una criba. Micropulverización</a:t>
              </a:r>
            </a:p>
            <a:p>
              <a:endParaRPr lang="en-US"/>
            </a:p>
            <a:p>
              <a:r>
                <a:rPr lang="es-ES"/>
                <a:t>Mayor tiempo de retención</a:t>
              </a:r>
            </a:p>
            <a:p>
              <a:endParaRPr lang="es-ES"/>
            </a:p>
            <a:p>
              <a:r>
                <a:rPr lang="es-ES"/>
                <a:t>Pelets de 1.8mm (camarón)</a:t>
              </a:r>
            </a:p>
            <a:p>
              <a:endParaRPr lang="es-ES"/>
            </a:p>
            <a:p>
              <a:r>
                <a:rPr lang="es-ES"/>
                <a:t>Uso de enfriadores de contraflujo.</a:t>
              </a:r>
            </a:p>
          </p:txBody>
        </p:sp>
      </p:grpSp>
      <p:sp>
        <p:nvSpPr>
          <p:cNvPr id="94691" name="Rectangle 48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818563" y="6453188"/>
            <a:ext cx="323850" cy="40481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pSp>
        <p:nvGrpSpPr>
          <p:cNvPr id="94692" name="Group 484"/>
          <p:cNvGrpSpPr>
            <a:grpSpLocks/>
          </p:cNvGrpSpPr>
          <p:nvPr/>
        </p:nvGrpSpPr>
        <p:grpSpPr bwMode="auto">
          <a:xfrm>
            <a:off x="900113" y="4076700"/>
            <a:ext cx="7853362" cy="1800225"/>
            <a:chOff x="612" y="2659"/>
            <a:chExt cx="4947" cy="1134"/>
          </a:xfrm>
        </p:grpSpPr>
        <p:sp>
          <p:nvSpPr>
            <p:cNvPr id="94693" name="Rectangle 485"/>
            <p:cNvSpPr>
              <a:spLocks noChangeArrowheads="1"/>
            </p:cNvSpPr>
            <p:nvPr/>
          </p:nvSpPr>
          <p:spPr bwMode="auto">
            <a:xfrm>
              <a:off x="3016" y="3217"/>
              <a:ext cx="254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None/>
              </a:pPr>
              <a:r>
                <a:rPr lang="es-ES">
                  <a:solidFill>
                    <a:srgbClr val="000000"/>
                  </a:solidFill>
                </a:rPr>
                <a:t>Integración de líneas de producción</a:t>
              </a:r>
            </a:p>
          </p:txBody>
        </p:sp>
        <p:grpSp>
          <p:nvGrpSpPr>
            <p:cNvPr id="94694" name="Group 486"/>
            <p:cNvGrpSpPr>
              <a:grpSpLocks/>
            </p:cNvGrpSpPr>
            <p:nvPr/>
          </p:nvGrpSpPr>
          <p:grpSpPr bwMode="auto">
            <a:xfrm>
              <a:off x="612" y="2659"/>
              <a:ext cx="4899" cy="939"/>
              <a:chOff x="612" y="2659"/>
              <a:chExt cx="4899" cy="939"/>
            </a:xfrm>
          </p:grpSpPr>
          <p:sp>
            <p:nvSpPr>
              <p:cNvPr id="94695" name="Rectangle 487"/>
              <p:cNvSpPr>
                <a:spLocks noChangeArrowheads="1"/>
              </p:cNvSpPr>
              <p:nvPr/>
            </p:nvSpPr>
            <p:spPr bwMode="auto">
              <a:xfrm>
                <a:off x="612" y="2659"/>
                <a:ext cx="4899" cy="24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r>
                  <a:rPr lang="es-ES" sz="2000" b="1">
                    <a:cs typeface="Times New Roman" pitchFamily="18" charset="0"/>
                  </a:rPr>
                  <a:t>(10) Distribución de equipo en planta</a:t>
                </a:r>
              </a:p>
            </p:txBody>
          </p:sp>
          <p:sp>
            <p:nvSpPr>
              <p:cNvPr id="94696" name="Rectangle 488"/>
              <p:cNvSpPr>
                <a:spLocks noChangeArrowheads="1"/>
              </p:cNvSpPr>
              <p:nvPr/>
            </p:nvSpPr>
            <p:spPr bwMode="auto">
              <a:xfrm>
                <a:off x="2968" y="2908"/>
                <a:ext cx="2543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itchFamily="2" charset="2"/>
                  <a:buNone/>
                </a:pPr>
                <a:r>
                  <a:rPr lang="es-ES">
                    <a:solidFill>
                      <a:srgbClr val="000000"/>
                    </a:solidFill>
                  </a:rPr>
                  <a:t>Se requiere muchos elevadores.</a:t>
                </a:r>
              </a:p>
              <a:p>
                <a: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itchFamily="2" charset="2"/>
                  <a:buNone/>
                </a:pPr>
                <a:endParaRPr lang="es-ES">
                  <a:solidFill>
                    <a:srgbClr val="000000"/>
                  </a:solidFill>
                </a:endParaRPr>
              </a:p>
            </p:txBody>
          </p:sp>
          <p:sp>
            <p:nvSpPr>
              <p:cNvPr id="94697" name="Rectangle 489"/>
              <p:cNvSpPr>
                <a:spLocks noChangeArrowheads="1"/>
              </p:cNvSpPr>
              <p:nvPr/>
            </p:nvSpPr>
            <p:spPr bwMode="auto">
              <a:xfrm>
                <a:off x="2452" y="2704"/>
                <a:ext cx="473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s-ES"/>
              </a:p>
              <a:p>
                <a:pPr algn="ctr"/>
                <a:r>
                  <a:rPr lang="es-ES"/>
                  <a:t>NO</a:t>
                </a:r>
              </a:p>
            </p:txBody>
          </p:sp>
          <p:sp>
            <p:nvSpPr>
              <p:cNvPr id="94698" name="Rectangle 490"/>
              <p:cNvSpPr>
                <a:spLocks noChangeArrowheads="1"/>
              </p:cNvSpPr>
              <p:nvPr/>
            </p:nvSpPr>
            <p:spPr bwMode="auto">
              <a:xfrm>
                <a:off x="612" y="2842"/>
                <a:ext cx="1883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itchFamily="2" charset="2"/>
                  <a:buNone/>
                </a:pPr>
                <a:r>
                  <a:rPr lang="es-ES"/>
                  <a:t>¿Es la adecuada? </a:t>
                </a:r>
              </a:p>
            </p:txBody>
          </p:sp>
          <p:sp>
            <p:nvSpPr>
              <p:cNvPr id="94699" name="Line 491"/>
              <p:cNvSpPr>
                <a:spLocks noChangeShapeType="1"/>
              </p:cNvSpPr>
              <p:nvPr/>
            </p:nvSpPr>
            <p:spPr bwMode="auto">
              <a:xfrm>
                <a:off x="612" y="3158"/>
                <a:ext cx="4899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700" name="Line 492"/>
              <p:cNvSpPr>
                <a:spLocks noChangeShapeType="1"/>
              </p:cNvSpPr>
              <p:nvPr/>
            </p:nvSpPr>
            <p:spPr bwMode="auto">
              <a:xfrm>
                <a:off x="612" y="2908"/>
                <a:ext cx="489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701" name="Line 493"/>
              <p:cNvSpPr>
                <a:spLocks noChangeShapeType="1"/>
              </p:cNvSpPr>
              <p:nvPr/>
            </p:nvSpPr>
            <p:spPr bwMode="auto">
              <a:xfrm>
                <a:off x="2968" y="2908"/>
                <a:ext cx="3" cy="658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702" name="Line 494"/>
              <p:cNvSpPr>
                <a:spLocks noChangeShapeType="1"/>
              </p:cNvSpPr>
              <p:nvPr/>
            </p:nvSpPr>
            <p:spPr bwMode="auto">
              <a:xfrm>
                <a:off x="612" y="2659"/>
                <a:ext cx="0" cy="907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703" name="Line 495"/>
              <p:cNvSpPr>
                <a:spLocks noChangeShapeType="1"/>
              </p:cNvSpPr>
              <p:nvPr/>
            </p:nvSpPr>
            <p:spPr bwMode="auto">
              <a:xfrm flipH="1">
                <a:off x="5511" y="2659"/>
                <a:ext cx="0" cy="907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704" name="Line 496"/>
              <p:cNvSpPr>
                <a:spLocks noChangeShapeType="1"/>
              </p:cNvSpPr>
              <p:nvPr/>
            </p:nvSpPr>
            <p:spPr bwMode="auto">
              <a:xfrm flipH="1">
                <a:off x="2426" y="2923"/>
                <a:ext cx="1" cy="6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705" name="Line 497"/>
              <p:cNvSpPr>
                <a:spLocks noChangeShapeType="1"/>
              </p:cNvSpPr>
              <p:nvPr/>
            </p:nvSpPr>
            <p:spPr bwMode="auto">
              <a:xfrm>
                <a:off x="612" y="3566"/>
                <a:ext cx="4899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706" name="Rectangle 498"/>
              <p:cNvSpPr>
                <a:spLocks noChangeArrowheads="1"/>
              </p:cNvSpPr>
              <p:nvPr/>
            </p:nvSpPr>
            <p:spPr bwMode="auto">
              <a:xfrm>
                <a:off x="612" y="3159"/>
                <a:ext cx="1883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itchFamily="2" charset="2"/>
                  <a:buNone/>
                </a:pPr>
                <a:r>
                  <a:rPr lang="es-ES"/>
                  <a:t>¿Se pueden juntas equipos similares? </a:t>
                </a:r>
              </a:p>
            </p:txBody>
          </p:sp>
          <p:sp>
            <p:nvSpPr>
              <p:cNvPr id="94707" name="Rectangle 499"/>
              <p:cNvSpPr>
                <a:spLocks noChangeArrowheads="1"/>
              </p:cNvSpPr>
              <p:nvPr/>
            </p:nvSpPr>
            <p:spPr bwMode="auto">
              <a:xfrm>
                <a:off x="2452" y="3022"/>
                <a:ext cx="473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s-ES"/>
              </a:p>
              <a:p>
                <a:pPr algn="ctr"/>
                <a:r>
                  <a:rPr lang="es-ES"/>
                  <a:t>SI</a:t>
                </a:r>
              </a:p>
            </p:txBody>
          </p:sp>
          <p:sp>
            <p:nvSpPr>
              <p:cNvPr id="94708" name="Line 500"/>
              <p:cNvSpPr>
                <a:spLocks noChangeShapeType="1"/>
              </p:cNvSpPr>
              <p:nvPr/>
            </p:nvSpPr>
            <p:spPr bwMode="auto">
              <a:xfrm>
                <a:off x="612" y="2659"/>
                <a:ext cx="4899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4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4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4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9" dur="500"/>
                                        <p:tgtEl>
                                          <p:spTgt spid="9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500"/>
                                        <p:tgtEl>
                                          <p:spTgt spid="9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4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9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94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94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4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94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94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94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94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94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94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94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94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94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9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9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94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9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94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9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56" grpId="0" animBg="1"/>
      <p:bldP spid="94419" grpId="0" animBg="1"/>
      <p:bldP spid="94607" grpId="0" animBg="1"/>
      <p:bldP spid="94607" grpId="1" animBg="1"/>
      <p:bldP spid="94609" grpId="0" animBg="1"/>
      <p:bldP spid="94608" grpId="0" animBg="1"/>
      <p:bldP spid="94608" grpId="1" animBg="1"/>
      <p:bldP spid="94611" grpId="0"/>
      <p:bldP spid="94611" grpId="1"/>
      <p:bldP spid="94635" grpId="0" animBg="1"/>
      <p:bldP spid="94690" grpId="0" animBg="1"/>
      <p:bldP spid="9469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800"/>
              <a:t>4. DISEÑO DEL NUEVO PROCESO</a:t>
            </a:r>
            <a:br>
              <a:rPr lang="es-ES" sz="3800"/>
            </a:br>
            <a:r>
              <a:rPr lang="es-ES" sz="3800"/>
              <a:t>    PRODUCTIVO</a:t>
            </a:r>
          </a:p>
        </p:txBody>
      </p:sp>
      <p:pic>
        <p:nvPicPr>
          <p:cNvPr id="46088" name="Picture 8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2133600"/>
            <a:ext cx="6802437" cy="2068513"/>
          </a:xfrm>
          <a:noFill/>
          <a:ln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INTRODUCCIÓN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600200"/>
            <a:ext cx="6265862" cy="676275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s-ES" sz="2200"/>
              <a:t>              </a:t>
            </a:r>
            <a:r>
              <a:rPr lang="es-ES" sz="2200" b="1">
                <a:solidFill>
                  <a:srgbClr val="0033CC"/>
                </a:solidFill>
              </a:rPr>
              <a:t>Empresas de alimentos  balanceados</a:t>
            </a:r>
            <a:endParaRPr lang="es-ES" sz="2200"/>
          </a:p>
        </p:txBody>
      </p:sp>
      <p:sp>
        <p:nvSpPr>
          <p:cNvPr id="112644" name="AutoShape 4"/>
          <p:cNvSpPr>
            <a:spLocks noChangeArrowheads="1"/>
          </p:cNvSpPr>
          <p:nvPr/>
        </p:nvSpPr>
        <p:spPr bwMode="auto">
          <a:xfrm>
            <a:off x="2339975" y="2276475"/>
            <a:ext cx="1079500" cy="1655763"/>
          </a:xfrm>
          <a:prstGeom prst="curvedRightArrow">
            <a:avLst>
              <a:gd name="adj1" fmla="val 30676"/>
              <a:gd name="adj2" fmla="val 61353"/>
              <a:gd name="adj3" fmla="val 33333"/>
            </a:avLst>
          </a:prstGeom>
          <a:gradFill rotWithShape="1">
            <a:gsLst>
              <a:gs pos="0">
                <a:srgbClr val="008000"/>
              </a:gs>
              <a:gs pos="50000">
                <a:srgbClr val="008000">
                  <a:gamma/>
                  <a:tint val="0"/>
                  <a:invGamma/>
                </a:srgbClr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12645" name="AutoShape 5"/>
          <p:cNvSpPr>
            <a:spLocks noChangeArrowheads="1"/>
          </p:cNvSpPr>
          <p:nvPr/>
        </p:nvSpPr>
        <p:spPr bwMode="auto">
          <a:xfrm flipV="1">
            <a:off x="5292725" y="2138363"/>
            <a:ext cx="1008063" cy="1728787"/>
          </a:xfrm>
          <a:prstGeom prst="curvedLeftArrow">
            <a:avLst>
              <a:gd name="adj1" fmla="val 34299"/>
              <a:gd name="adj2" fmla="val 68598"/>
              <a:gd name="adj3" fmla="val 33333"/>
            </a:avLst>
          </a:prstGeom>
          <a:gradFill rotWithShape="1">
            <a:gsLst>
              <a:gs pos="0">
                <a:srgbClr val="008000"/>
              </a:gs>
              <a:gs pos="50000">
                <a:srgbClr val="008000">
                  <a:gamma/>
                  <a:tint val="0"/>
                  <a:invGamma/>
                </a:srgbClr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3348038" y="2584450"/>
            <a:ext cx="18716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/>
              <a:t>Mejoramiento de Procesos Productivos</a:t>
            </a:r>
          </a:p>
        </p:txBody>
      </p:sp>
      <p:sp>
        <p:nvSpPr>
          <p:cNvPr id="112648" name="AutoShape 8"/>
          <p:cNvSpPr>
            <a:spLocks noChangeArrowheads="1"/>
          </p:cNvSpPr>
          <p:nvPr/>
        </p:nvSpPr>
        <p:spPr bwMode="auto">
          <a:xfrm>
            <a:off x="4140200" y="2060575"/>
            <a:ext cx="288925" cy="576263"/>
          </a:xfrm>
          <a:prstGeom prst="downArrow">
            <a:avLst>
              <a:gd name="adj1" fmla="val 50000"/>
              <a:gd name="adj2" fmla="val 49863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12649" name="AutoShape 9"/>
          <p:cNvSpPr>
            <a:spLocks noChangeArrowheads="1"/>
          </p:cNvSpPr>
          <p:nvPr/>
        </p:nvSpPr>
        <p:spPr bwMode="auto">
          <a:xfrm>
            <a:off x="4211638" y="3789363"/>
            <a:ext cx="288925" cy="576262"/>
          </a:xfrm>
          <a:prstGeom prst="downArrow">
            <a:avLst>
              <a:gd name="adj1" fmla="val 50000"/>
              <a:gd name="adj2" fmla="val 49863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3060700" y="4340225"/>
            <a:ext cx="2663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>
                <a:solidFill>
                  <a:srgbClr val="006699"/>
                </a:solidFill>
              </a:rPr>
              <a:t>Competitividad</a:t>
            </a:r>
          </a:p>
        </p:txBody>
      </p:sp>
      <p:sp>
        <p:nvSpPr>
          <p:cNvPr id="112651" name="AutoShape 11"/>
          <p:cNvSpPr>
            <a:spLocks noChangeArrowheads="1"/>
          </p:cNvSpPr>
          <p:nvPr/>
        </p:nvSpPr>
        <p:spPr bwMode="auto">
          <a:xfrm rot="10800000">
            <a:off x="4211638" y="4797425"/>
            <a:ext cx="288925" cy="576263"/>
          </a:xfrm>
          <a:prstGeom prst="downArrow">
            <a:avLst>
              <a:gd name="adj1" fmla="val 50000"/>
              <a:gd name="adj2" fmla="val 49863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12652" name="Rectangle 12"/>
          <p:cNvSpPr>
            <a:spLocks noChangeArrowheads="1"/>
          </p:cNvSpPr>
          <p:nvPr/>
        </p:nvSpPr>
        <p:spPr bwMode="auto">
          <a:xfrm>
            <a:off x="2195513" y="5445125"/>
            <a:ext cx="33131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s-ES"/>
              <a:t>              </a:t>
            </a:r>
            <a:r>
              <a:rPr lang="es-ES" sz="2200" b="1">
                <a:solidFill>
                  <a:srgbClr val="0033CC"/>
                </a:solidFill>
              </a:rPr>
              <a:t>REINGENIERÍA </a:t>
            </a:r>
            <a:endParaRPr lang="es-ES" sz="2200"/>
          </a:p>
        </p:txBody>
      </p:sp>
      <p:sp>
        <p:nvSpPr>
          <p:cNvPr id="112653" name="AutoShape 13"/>
          <p:cNvSpPr>
            <a:spLocks/>
          </p:cNvSpPr>
          <p:nvPr/>
        </p:nvSpPr>
        <p:spPr bwMode="auto">
          <a:xfrm>
            <a:off x="5364163" y="4581525"/>
            <a:ext cx="792162" cy="2087563"/>
          </a:xfrm>
          <a:prstGeom prst="leftBrace">
            <a:avLst>
              <a:gd name="adj1" fmla="val 21961"/>
              <a:gd name="adj2" fmla="val 50000"/>
            </a:avLst>
          </a:prstGeom>
          <a:noFill/>
          <a:ln w="349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12654" name="Text Box 14"/>
          <p:cNvSpPr txBox="1">
            <a:spLocks noChangeArrowheads="1"/>
          </p:cNvSpPr>
          <p:nvPr/>
        </p:nvSpPr>
        <p:spPr bwMode="auto">
          <a:xfrm>
            <a:off x="6011863" y="4973638"/>
            <a:ext cx="280828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>
                <a:solidFill>
                  <a:srgbClr val="6600CC"/>
                </a:solidFill>
              </a:rPr>
              <a:t>-Calidad  </a:t>
            </a:r>
          </a:p>
          <a:p>
            <a:pPr>
              <a:spcBef>
                <a:spcPct val="50000"/>
              </a:spcBef>
            </a:pPr>
            <a:r>
              <a:rPr lang="es-ES" sz="2000" b="1">
                <a:solidFill>
                  <a:srgbClr val="6600CC"/>
                </a:solidFill>
              </a:rPr>
              <a:t>-Costos </a:t>
            </a:r>
          </a:p>
          <a:p>
            <a:pPr>
              <a:spcBef>
                <a:spcPct val="50000"/>
              </a:spcBef>
            </a:pPr>
            <a:r>
              <a:rPr lang="es-ES" sz="2000" b="1">
                <a:solidFill>
                  <a:srgbClr val="6600CC"/>
                </a:solidFill>
              </a:rPr>
              <a:t>-Servicio </a:t>
            </a:r>
          </a:p>
          <a:p>
            <a:pPr>
              <a:spcBef>
                <a:spcPct val="50000"/>
              </a:spcBef>
            </a:pPr>
            <a:r>
              <a:rPr lang="es-ES" sz="2000" b="1">
                <a:solidFill>
                  <a:srgbClr val="6600CC"/>
                </a:solidFill>
              </a:rPr>
              <a:t>-Rapidez de entrega</a:t>
            </a:r>
          </a:p>
        </p:txBody>
      </p:sp>
      <p:sp>
        <p:nvSpPr>
          <p:cNvPr id="112656" name="Text Box 16"/>
          <p:cNvSpPr txBox="1">
            <a:spLocks noChangeArrowheads="1"/>
          </p:cNvSpPr>
          <p:nvPr/>
        </p:nvSpPr>
        <p:spPr bwMode="auto">
          <a:xfrm>
            <a:off x="6011863" y="4616450"/>
            <a:ext cx="266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u="sng">
                <a:solidFill>
                  <a:srgbClr val="0033CC"/>
                </a:solidFill>
              </a:rPr>
              <a:t>Medidas críticas</a:t>
            </a:r>
          </a:p>
        </p:txBody>
      </p:sp>
      <p:sp>
        <p:nvSpPr>
          <p:cNvPr id="112657" name="AutoShape 17"/>
          <p:cNvSpPr>
            <a:spLocks noChangeArrowheads="1"/>
          </p:cNvSpPr>
          <p:nvPr/>
        </p:nvSpPr>
        <p:spPr bwMode="auto">
          <a:xfrm>
            <a:off x="5364163" y="5445125"/>
            <a:ext cx="792162" cy="431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12658" name="Text Box 18"/>
          <p:cNvSpPr txBox="1">
            <a:spLocks noChangeArrowheads="1"/>
          </p:cNvSpPr>
          <p:nvPr/>
        </p:nvSpPr>
        <p:spPr bwMode="auto">
          <a:xfrm>
            <a:off x="6227763" y="5300663"/>
            <a:ext cx="15128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>
                <a:solidFill>
                  <a:srgbClr val="008000"/>
                </a:solidFill>
              </a:rPr>
              <a:t>EMPEZAR DE NUEVO</a:t>
            </a:r>
          </a:p>
        </p:txBody>
      </p:sp>
      <p:pic>
        <p:nvPicPr>
          <p:cNvPr id="112659" name="Picture 19" descr="j023468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4868863"/>
            <a:ext cx="2376488" cy="1570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2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12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12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12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 animBg="1"/>
      <p:bldP spid="112645" grpId="0" animBg="1"/>
      <p:bldP spid="112646" grpId="0"/>
      <p:bldP spid="112648" grpId="0" animBg="1"/>
      <p:bldP spid="112649" grpId="0" animBg="1"/>
      <p:bldP spid="112650" grpId="0"/>
      <p:bldP spid="112651" grpId="0" animBg="1"/>
      <p:bldP spid="112652" grpId="0"/>
      <p:bldP spid="112653" grpId="0" animBg="1"/>
      <p:bldP spid="112653" grpId="1" animBg="1"/>
      <p:bldP spid="112654" grpId="1"/>
      <p:bldP spid="112654" grpId="2"/>
      <p:bldP spid="112656" grpId="0"/>
      <p:bldP spid="112656" grpId="1"/>
      <p:bldP spid="112657" grpId="0" animBg="1"/>
      <p:bldP spid="11265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800"/>
              <a:t>4.1. Determinación de necesidades </a:t>
            </a:r>
            <a:br>
              <a:rPr lang="es-ES" sz="3800"/>
            </a:br>
            <a:r>
              <a:rPr lang="es-ES" sz="3800"/>
              <a:t>       de capacidad</a:t>
            </a: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6732588" y="2565400"/>
            <a:ext cx="2303462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 u="sng">
                <a:solidFill>
                  <a:srgbClr val="0000FF"/>
                </a:solidFill>
              </a:rPr>
              <a:t>Capacidad Actual:</a:t>
            </a:r>
            <a:r>
              <a:rPr lang="es-ES" sz="1700">
                <a:solidFill>
                  <a:srgbClr val="0000FF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s-ES" sz="1700"/>
              <a:t>11,23TM/hora</a:t>
            </a:r>
          </a:p>
          <a:p>
            <a:pPr>
              <a:spcBef>
                <a:spcPct val="50000"/>
              </a:spcBef>
            </a:pPr>
            <a:r>
              <a:rPr lang="es-ES" sz="1700"/>
              <a:t>27 días/mes</a:t>
            </a:r>
          </a:p>
          <a:p>
            <a:pPr>
              <a:spcBef>
                <a:spcPct val="50000"/>
              </a:spcBef>
            </a:pPr>
            <a:r>
              <a:rPr lang="es-ES" sz="1700"/>
              <a:t>24 horas/día</a:t>
            </a:r>
          </a:p>
          <a:p>
            <a:pPr>
              <a:spcBef>
                <a:spcPct val="50000"/>
              </a:spcBef>
            </a:pPr>
            <a:r>
              <a:rPr lang="es-ES" sz="1700"/>
              <a:t>7.277 TM/mes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6732588" y="4581525"/>
            <a:ext cx="2303462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 u="sng">
                <a:solidFill>
                  <a:srgbClr val="0000FF"/>
                </a:solidFill>
              </a:rPr>
              <a:t>Capacidad Requerida:</a:t>
            </a:r>
            <a:r>
              <a:rPr lang="es-ES" sz="1700"/>
              <a:t> </a:t>
            </a:r>
          </a:p>
          <a:p>
            <a:pPr>
              <a:spcBef>
                <a:spcPct val="50000"/>
              </a:spcBef>
            </a:pPr>
            <a:r>
              <a:rPr lang="es-ES" sz="1700"/>
              <a:t>12.307 TM/mes</a:t>
            </a:r>
          </a:p>
          <a:p>
            <a:pPr>
              <a:spcBef>
                <a:spcPct val="50000"/>
              </a:spcBef>
            </a:pPr>
            <a:r>
              <a:rPr lang="es-ES" sz="1700"/>
              <a:t>18.99 TM/hora</a:t>
            </a:r>
          </a:p>
          <a:p>
            <a:pPr>
              <a:spcBef>
                <a:spcPct val="50000"/>
              </a:spcBef>
            </a:pPr>
            <a:endParaRPr lang="es-ES">
              <a:solidFill>
                <a:srgbClr val="0000FF"/>
              </a:solidFill>
            </a:endParaRPr>
          </a:p>
        </p:txBody>
      </p:sp>
      <p:grpSp>
        <p:nvGrpSpPr>
          <p:cNvPr id="67594" name="Group 10"/>
          <p:cNvGrpSpPr>
            <a:grpSpLocks/>
          </p:cNvGrpSpPr>
          <p:nvPr/>
        </p:nvGrpSpPr>
        <p:grpSpPr bwMode="auto">
          <a:xfrm>
            <a:off x="260350" y="1628775"/>
            <a:ext cx="6553200" cy="5016500"/>
            <a:chOff x="164" y="1026"/>
            <a:chExt cx="4128" cy="3160"/>
          </a:xfrm>
        </p:grpSpPr>
        <p:pic>
          <p:nvPicPr>
            <p:cNvPr id="67590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4" y="1298"/>
              <a:ext cx="4128" cy="2888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67593" name="Text Box 9"/>
            <p:cNvSpPr txBox="1">
              <a:spLocks noChangeArrowheads="1"/>
            </p:cNvSpPr>
            <p:nvPr/>
          </p:nvSpPr>
          <p:spPr bwMode="auto">
            <a:xfrm>
              <a:off x="1202" y="1026"/>
              <a:ext cx="24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/>
                <a:t>CAPACIDAD REAL ACTUAL</a:t>
              </a:r>
            </a:p>
          </p:txBody>
        </p:sp>
      </p:grp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611188" y="6381750"/>
            <a:ext cx="287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1">
                <a:solidFill>
                  <a:srgbClr val="0033CC"/>
                </a:solidFill>
              </a:rPr>
              <a:t>Fuente: Dpto. de Producción</a:t>
            </a: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3348038" y="2011363"/>
            <a:ext cx="1439862" cy="2303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4787900" y="2060575"/>
            <a:ext cx="1800225" cy="2305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3325813" y="4654550"/>
            <a:ext cx="1462087" cy="1654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4787900" y="4676775"/>
            <a:ext cx="1871663" cy="1631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3708400" y="6210300"/>
            <a:ext cx="2951163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3708400" y="4292600"/>
            <a:ext cx="2951163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7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1" grpId="0"/>
      <p:bldP spid="67592" grpId="0"/>
      <p:bldP spid="67596" grpId="0" animBg="1"/>
      <p:bldP spid="67597" grpId="0" animBg="1"/>
      <p:bldP spid="67598" grpId="0" animBg="1"/>
      <p:bldP spid="67599" grpId="0" animBg="1"/>
      <p:bldP spid="67600" grpId="0" animBg="1"/>
      <p:bldP spid="6760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800"/>
              <a:t>4.1. Determinación de necesidades </a:t>
            </a:r>
            <a:br>
              <a:rPr lang="es-ES" sz="3800"/>
            </a:br>
            <a:r>
              <a:rPr lang="es-ES" sz="3800"/>
              <a:t>       de capacidad</a:t>
            </a:r>
          </a:p>
        </p:txBody>
      </p:sp>
      <p:pic>
        <p:nvPicPr>
          <p:cNvPr id="69020" name="Picture 412"/>
          <p:cNvPicPr>
            <a:picLocks noChangeAspect="1" noChangeArrowheads="1"/>
          </p:cNvPicPr>
          <p:nvPr/>
        </p:nvPicPr>
        <p:blipFill>
          <a:blip r:embed="rId2" cstate="print"/>
          <a:srcRect l="12904" t="9602" r="7845"/>
          <a:stretch>
            <a:fillRect/>
          </a:stretch>
        </p:blipFill>
        <p:spPr bwMode="auto">
          <a:xfrm>
            <a:off x="663575" y="4437063"/>
            <a:ext cx="65532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9023" name="Group 415"/>
          <p:cNvGrpSpPr>
            <a:grpSpLocks/>
          </p:cNvGrpSpPr>
          <p:nvPr/>
        </p:nvGrpSpPr>
        <p:grpSpPr bwMode="auto">
          <a:xfrm>
            <a:off x="1763713" y="1628775"/>
            <a:ext cx="5184775" cy="2376488"/>
            <a:chOff x="114" y="1026"/>
            <a:chExt cx="3220" cy="1498"/>
          </a:xfrm>
        </p:grpSpPr>
        <p:pic>
          <p:nvPicPr>
            <p:cNvPr id="69017" name="Picture 409"/>
            <p:cNvPicPr>
              <a:picLocks noChangeAspect="1" noChangeArrowheads="1"/>
            </p:cNvPicPr>
            <p:nvPr/>
          </p:nvPicPr>
          <p:blipFill>
            <a:blip r:embed="rId3" cstate="print"/>
            <a:srcRect t="20596"/>
            <a:stretch>
              <a:fillRect/>
            </a:stretch>
          </p:blipFill>
          <p:spPr bwMode="auto">
            <a:xfrm>
              <a:off x="114" y="1298"/>
              <a:ext cx="3220" cy="1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9022" name="Text Box 414"/>
            <p:cNvSpPr txBox="1">
              <a:spLocks noChangeArrowheads="1"/>
            </p:cNvSpPr>
            <p:nvPr/>
          </p:nvSpPr>
          <p:spPr bwMode="auto">
            <a:xfrm>
              <a:off x="431" y="1026"/>
              <a:ext cx="290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1400"/>
                <a:t>a) DISTRIBUCIÓN DE DEMANDA DE ALIMENTO POR TIPO DE TEXTURA Y LINEA DE PRODUCCIÓN (2018)</a:t>
              </a:r>
            </a:p>
          </p:txBody>
        </p:sp>
      </p:grpSp>
      <p:sp>
        <p:nvSpPr>
          <p:cNvPr id="69024" name="Rectangle 416"/>
          <p:cNvSpPr>
            <a:spLocks noChangeArrowheads="1"/>
          </p:cNvSpPr>
          <p:nvPr/>
        </p:nvSpPr>
        <p:spPr bwMode="auto">
          <a:xfrm>
            <a:off x="790575" y="4060825"/>
            <a:ext cx="5653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/>
              <a:t>b) DETERMINACIÓN DE FUNCIONES DE CAPACIDADES REALES</a:t>
            </a:r>
          </a:p>
        </p:txBody>
      </p:sp>
      <p:sp>
        <p:nvSpPr>
          <p:cNvPr id="69026" name="Oval 418"/>
          <p:cNvSpPr>
            <a:spLocks noChangeArrowheads="1"/>
          </p:cNvSpPr>
          <p:nvPr/>
        </p:nvSpPr>
        <p:spPr bwMode="auto">
          <a:xfrm>
            <a:off x="6577013" y="5527675"/>
            <a:ext cx="504825" cy="215900"/>
          </a:xfrm>
          <a:prstGeom prst="ellips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69027" name="Oval 419"/>
          <p:cNvSpPr>
            <a:spLocks noChangeArrowheads="1"/>
          </p:cNvSpPr>
          <p:nvPr/>
        </p:nvSpPr>
        <p:spPr bwMode="auto">
          <a:xfrm>
            <a:off x="6410325" y="3654425"/>
            <a:ext cx="504825" cy="21590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69028" name="Oval 420"/>
          <p:cNvSpPr>
            <a:spLocks noChangeArrowheads="1"/>
          </p:cNvSpPr>
          <p:nvPr/>
        </p:nvSpPr>
        <p:spPr bwMode="auto">
          <a:xfrm>
            <a:off x="6567488" y="6469063"/>
            <a:ext cx="504825" cy="21590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69029" name="Oval 421"/>
          <p:cNvSpPr>
            <a:spLocks noChangeArrowheads="1"/>
          </p:cNvSpPr>
          <p:nvPr/>
        </p:nvSpPr>
        <p:spPr bwMode="auto">
          <a:xfrm>
            <a:off x="5183188" y="3644900"/>
            <a:ext cx="504825" cy="215900"/>
          </a:xfrm>
          <a:prstGeom prst="ellips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69030" name="Line 422"/>
          <p:cNvSpPr>
            <a:spLocks noChangeShapeType="1"/>
          </p:cNvSpPr>
          <p:nvPr/>
        </p:nvSpPr>
        <p:spPr bwMode="auto">
          <a:xfrm>
            <a:off x="7153275" y="5651500"/>
            <a:ext cx="431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9031" name="Text Box 423"/>
          <p:cNvSpPr txBox="1">
            <a:spLocks noChangeArrowheads="1"/>
          </p:cNvSpPr>
          <p:nvPr/>
        </p:nvSpPr>
        <p:spPr bwMode="auto">
          <a:xfrm>
            <a:off x="7524750" y="545941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A=6,62</a:t>
            </a:r>
          </a:p>
        </p:txBody>
      </p:sp>
      <p:sp>
        <p:nvSpPr>
          <p:cNvPr id="69032" name="Line 424"/>
          <p:cNvSpPr>
            <a:spLocks noChangeShapeType="1"/>
          </p:cNvSpPr>
          <p:nvPr/>
        </p:nvSpPr>
        <p:spPr bwMode="auto">
          <a:xfrm>
            <a:off x="7113588" y="6553200"/>
            <a:ext cx="4318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9033" name="Text Box 425"/>
          <p:cNvSpPr txBox="1">
            <a:spLocks noChangeArrowheads="1"/>
          </p:cNvSpPr>
          <p:nvPr/>
        </p:nvSpPr>
        <p:spPr bwMode="auto">
          <a:xfrm>
            <a:off x="7524750" y="6375400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B=4,06</a:t>
            </a:r>
          </a:p>
        </p:txBody>
      </p:sp>
      <p:sp>
        <p:nvSpPr>
          <p:cNvPr id="69021" name="Text Box 413"/>
          <p:cNvSpPr txBox="1">
            <a:spLocks noChangeArrowheads="1"/>
          </p:cNvSpPr>
          <p:nvPr/>
        </p:nvSpPr>
        <p:spPr bwMode="auto">
          <a:xfrm>
            <a:off x="5184775" y="4311650"/>
            <a:ext cx="2112963" cy="2430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  <a:p>
            <a:pPr>
              <a:spcBef>
                <a:spcPct val="50000"/>
              </a:spcBef>
            </a:pPr>
            <a:endParaRPr lang="es-ES"/>
          </a:p>
          <a:p>
            <a:pPr>
              <a:spcBef>
                <a:spcPct val="50000"/>
              </a:spcBef>
            </a:pPr>
            <a:endParaRPr lang="es-ES"/>
          </a:p>
          <a:p>
            <a:pPr>
              <a:spcBef>
                <a:spcPct val="50000"/>
              </a:spcBef>
            </a:pPr>
            <a:endParaRPr lang="es-ES"/>
          </a:p>
          <a:p>
            <a:pPr>
              <a:spcBef>
                <a:spcPct val="50000"/>
              </a:spcBef>
            </a:pPr>
            <a:endParaRPr lang="es-ES"/>
          </a:p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69034" name="Oval 426"/>
          <p:cNvSpPr>
            <a:spLocks noChangeArrowheads="1"/>
          </p:cNvSpPr>
          <p:nvPr/>
        </p:nvSpPr>
        <p:spPr bwMode="auto">
          <a:xfrm>
            <a:off x="3760788" y="5373688"/>
            <a:ext cx="1223962" cy="215900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69035" name="Oval 427"/>
          <p:cNvSpPr>
            <a:spLocks noChangeArrowheads="1"/>
          </p:cNvSpPr>
          <p:nvPr/>
        </p:nvSpPr>
        <p:spPr bwMode="auto">
          <a:xfrm>
            <a:off x="3741738" y="6156325"/>
            <a:ext cx="1223962" cy="196850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pSp>
        <p:nvGrpSpPr>
          <p:cNvPr id="69041" name="Group 433"/>
          <p:cNvGrpSpPr>
            <a:grpSpLocks/>
          </p:cNvGrpSpPr>
          <p:nvPr/>
        </p:nvGrpSpPr>
        <p:grpSpPr bwMode="auto">
          <a:xfrm>
            <a:off x="4384675" y="4772025"/>
            <a:ext cx="3211513" cy="1754188"/>
            <a:chOff x="2762" y="3006"/>
            <a:chExt cx="2023" cy="1105"/>
          </a:xfrm>
        </p:grpSpPr>
        <p:grpSp>
          <p:nvGrpSpPr>
            <p:cNvPr id="69040" name="Group 432"/>
            <p:cNvGrpSpPr>
              <a:grpSpLocks/>
            </p:cNvGrpSpPr>
            <p:nvPr/>
          </p:nvGrpSpPr>
          <p:grpSpPr bwMode="auto">
            <a:xfrm>
              <a:off x="2762" y="3006"/>
              <a:ext cx="2023" cy="1105"/>
              <a:chOff x="2762" y="3006"/>
              <a:chExt cx="2023" cy="1105"/>
            </a:xfrm>
          </p:grpSpPr>
          <p:sp>
            <p:nvSpPr>
              <p:cNvPr id="69036" name="Oval 428"/>
              <p:cNvSpPr>
                <a:spLocks noChangeArrowheads="1"/>
              </p:cNvSpPr>
              <p:nvPr/>
            </p:nvSpPr>
            <p:spPr bwMode="auto">
              <a:xfrm>
                <a:off x="2762" y="3006"/>
                <a:ext cx="499" cy="515"/>
              </a:xfrm>
              <a:prstGeom prst="ellipse">
                <a:avLst/>
              </a:prstGeom>
              <a:noFill/>
              <a:ln w="2540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9037" name="Oval 429"/>
              <p:cNvSpPr>
                <a:spLocks noChangeArrowheads="1"/>
              </p:cNvSpPr>
              <p:nvPr/>
            </p:nvSpPr>
            <p:spPr bwMode="auto">
              <a:xfrm>
                <a:off x="2768" y="3578"/>
                <a:ext cx="499" cy="533"/>
              </a:xfrm>
              <a:prstGeom prst="ellipse">
                <a:avLst/>
              </a:prstGeom>
              <a:noFill/>
              <a:ln w="2540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69038" name="Line 430"/>
              <p:cNvSpPr>
                <a:spLocks noChangeShapeType="1"/>
              </p:cNvSpPr>
              <p:nvPr/>
            </p:nvSpPr>
            <p:spPr bwMode="auto">
              <a:xfrm flipH="1" flipV="1">
                <a:off x="3288" y="3249"/>
                <a:ext cx="1497" cy="272"/>
              </a:xfrm>
              <a:prstGeom prst="line">
                <a:avLst/>
              </a:prstGeom>
              <a:noFill/>
              <a:ln w="1905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69039" name="Line 431"/>
            <p:cNvSpPr>
              <a:spLocks noChangeShapeType="1"/>
            </p:cNvSpPr>
            <p:nvPr/>
          </p:nvSpPr>
          <p:spPr bwMode="auto">
            <a:xfrm flipH="1" flipV="1">
              <a:off x="3288" y="3838"/>
              <a:ext cx="1497" cy="227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9043" name="Rectangle 435"/>
          <p:cNvSpPr>
            <a:spLocks noChangeArrowheads="1"/>
          </p:cNvSpPr>
          <p:nvPr/>
        </p:nvSpPr>
        <p:spPr bwMode="auto">
          <a:xfrm>
            <a:off x="611188" y="1628775"/>
            <a:ext cx="8532812" cy="5040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69044" name="Picture 436"/>
          <p:cNvPicPr>
            <a:picLocks noChangeAspect="1" noChangeArrowheads="1"/>
          </p:cNvPicPr>
          <p:nvPr/>
        </p:nvPicPr>
        <p:blipFill>
          <a:blip r:embed="rId4" cstate="print"/>
          <a:srcRect t="8060" b="-12682"/>
          <a:stretch>
            <a:fillRect/>
          </a:stretch>
        </p:blipFill>
        <p:spPr bwMode="auto">
          <a:xfrm>
            <a:off x="755650" y="2203450"/>
            <a:ext cx="7777163" cy="4657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69045" name="Text Box 437"/>
          <p:cNvSpPr txBox="1">
            <a:spLocks noChangeArrowheads="1"/>
          </p:cNvSpPr>
          <p:nvPr/>
        </p:nvSpPr>
        <p:spPr bwMode="auto">
          <a:xfrm>
            <a:off x="1187450" y="1916113"/>
            <a:ext cx="6553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CAPACIDADES REALES Y TEÓRICAS FUTURAS</a:t>
            </a:r>
          </a:p>
        </p:txBody>
      </p:sp>
      <p:sp>
        <p:nvSpPr>
          <p:cNvPr id="69046" name="Text Box 438"/>
          <p:cNvSpPr txBox="1">
            <a:spLocks noChangeArrowheads="1"/>
          </p:cNvSpPr>
          <p:nvPr/>
        </p:nvSpPr>
        <p:spPr bwMode="auto">
          <a:xfrm>
            <a:off x="6777038" y="2227263"/>
            <a:ext cx="1800225" cy="4081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  <a:p>
            <a:pPr>
              <a:spcBef>
                <a:spcPct val="50000"/>
              </a:spcBef>
            </a:pPr>
            <a:endParaRPr lang="es-ES"/>
          </a:p>
          <a:p>
            <a:pPr>
              <a:spcBef>
                <a:spcPct val="50000"/>
              </a:spcBef>
            </a:pPr>
            <a:endParaRPr lang="es-ES"/>
          </a:p>
          <a:p>
            <a:pPr>
              <a:spcBef>
                <a:spcPct val="50000"/>
              </a:spcBef>
            </a:pPr>
            <a:endParaRPr lang="es-ES"/>
          </a:p>
          <a:p>
            <a:pPr>
              <a:spcBef>
                <a:spcPct val="50000"/>
              </a:spcBef>
            </a:pPr>
            <a:endParaRPr lang="es-ES"/>
          </a:p>
          <a:p>
            <a:pPr>
              <a:spcBef>
                <a:spcPct val="50000"/>
              </a:spcBef>
            </a:pPr>
            <a:endParaRPr lang="es-ES"/>
          </a:p>
          <a:p>
            <a:pPr>
              <a:spcBef>
                <a:spcPct val="50000"/>
              </a:spcBef>
            </a:pPr>
            <a:endParaRPr lang="es-ES"/>
          </a:p>
          <a:p>
            <a:pPr>
              <a:spcBef>
                <a:spcPct val="50000"/>
              </a:spcBef>
            </a:pPr>
            <a:endParaRPr lang="es-ES"/>
          </a:p>
          <a:p>
            <a:pPr>
              <a:spcBef>
                <a:spcPct val="50000"/>
              </a:spcBef>
            </a:pPr>
            <a:endParaRPr lang="es-ES"/>
          </a:p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69047" name="Text Box 439"/>
          <p:cNvSpPr txBox="1">
            <a:spLocks noChangeArrowheads="1"/>
          </p:cNvSpPr>
          <p:nvPr/>
        </p:nvSpPr>
        <p:spPr bwMode="auto">
          <a:xfrm>
            <a:off x="4284663" y="4076700"/>
            <a:ext cx="2519362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                             </a:t>
            </a:r>
          </a:p>
        </p:txBody>
      </p:sp>
      <p:sp>
        <p:nvSpPr>
          <p:cNvPr id="69048" name="Text Box 440"/>
          <p:cNvSpPr txBox="1">
            <a:spLocks noChangeArrowheads="1"/>
          </p:cNvSpPr>
          <p:nvPr/>
        </p:nvSpPr>
        <p:spPr bwMode="auto">
          <a:xfrm>
            <a:off x="4284663" y="5805488"/>
            <a:ext cx="2519362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                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9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9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69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69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69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9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1000"/>
                                        <p:tgtEl>
                                          <p:spTgt spid="69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1000"/>
                                        <p:tgtEl>
                                          <p:spTgt spid="6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6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69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69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9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69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69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9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9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9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9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9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9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69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6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" dur="500"/>
                                        <p:tgtEl>
                                          <p:spTgt spid="69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69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500"/>
                                        <p:tgtEl>
                                          <p:spTgt spid="69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24" grpId="0"/>
      <p:bldP spid="69026" grpId="0" animBg="1"/>
      <p:bldP spid="69027" grpId="0" animBg="1"/>
      <p:bldP spid="69028" grpId="0" animBg="1"/>
      <p:bldP spid="69029" grpId="0" animBg="1"/>
      <p:bldP spid="69030" grpId="0" animBg="1"/>
      <p:bldP spid="69031" grpId="0"/>
      <p:bldP spid="69032" grpId="0" animBg="1"/>
      <p:bldP spid="69033" grpId="0"/>
      <p:bldP spid="69021" grpId="0" animBg="1"/>
      <p:bldP spid="69021" grpId="1" animBg="1"/>
      <p:bldP spid="69034" grpId="0" animBg="1"/>
      <p:bldP spid="69034" grpId="1" animBg="1"/>
      <p:bldP spid="69035" grpId="0" animBg="1"/>
      <p:bldP spid="69035" grpId="1" animBg="1"/>
      <p:bldP spid="69043" grpId="0" animBg="1"/>
      <p:bldP spid="69045" grpId="0"/>
      <p:bldP spid="69046" grpId="0" animBg="1"/>
      <p:bldP spid="69046" grpId="1" animBg="1"/>
      <p:bldP spid="69047" grpId="0" animBg="1"/>
      <p:bldP spid="69047" grpId="1" animBg="1"/>
      <p:bldP spid="69048" grpId="0" animBg="1"/>
      <p:bldP spid="6904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98" name="Group 122"/>
          <p:cNvGrpSpPr>
            <a:grpSpLocks/>
          </p:cNvGrpSpPr>
          <p:nvPr/>
        </p:nvGrpSpPr>
        <p:grpSpPr bwMode="auto">
          <a:xfrm>
            <a:off x="611188" y="1589088"/>
            <a:ext cx="6840537" cy="5235575"/>
            <a:chOff x="385" y="1001"/>
            <a:chExt cx="4309" cy="3298"/>
          </a:xfrm>
        </p:grpSpPr>
        <p:sp>
          <p:nvSpPr>
            <p:cNvPr id="75791" name="Text Box 15"/>
            <p:cNvSpPr txBox="1">
              <a:spLocks noChangeArrowheads="1"/>
            </p:cNvSpPr>
            <p:nvPr/>
          </p:nvSpPr>
          <p:spPr bwMode="auto">
            <a:xfrm>
              <a:off x="4495" y="2508"/>
              <a:ext cx="182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500" b="1" i="1"/>
                <a:t>TRS-44</a:t>
              </a:r>
            </a:p>
          </p:txBody>
        </p:sp>
        <p:pic>
          <p:nvPicPr>
            <p:cNvPr id="7578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3120" t="2228" b="1833"/>
            <a:stretch>
              <a:fillRect/>
            </a:stretch>
          </p:blipFill>
          <p:spPr bwMode="auto">
            <a:xfrm>
              <a:off x="385" y="1001"/>
              <a:ext cx="4309" cy="3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90550" y="260350"/>
            <a:ext cx="8553450" cy="1143000"/>
          </a:xfrm>
        </p:spPr>
        <p:txBody>
          <a:bodyPr/>
          <a:lstStyle/>
          <a:p>
            <a:r>
              <a:rPr lang="es-ES" sz="3200"/>
              <a:t> 4.2. Determinación de requerimientos técnicos</a:t>
            </a:r>
            <a:br>
              <a:rPr lang="es-ES" sz="3200"/>
            </a:br>
            <a:r>
              <a:rPr lang="es-ES" sz="3600"/>
              <a:t> </a:t>
            </a:r>
            <a:r>
              <a:rPr lang="es-ES" sz="3200"/>
              <a:t>4.3. Diagramación del nuevo proceso productivo</a:t>
            </a:r>
          </a:p>
        </p:txBody>
      </p:sp>
      <p:pic>
        <p:nvPicPr>
          <p:cNvPr id="7578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2188" y="1484313"/>
            <a:ext cx="18097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9" name="Text Box 13"/>
          <p:cNvSpPr txBox="1">
            <a:spLocks noChangeArrowheads="1"/>
          </p:cNvSpPr>
          <p:nvPr/>
        </p:nvSpPr>
        <p:spPr bwMode="auto">
          <a:xfrm>
            <a:off x="7092950" y="3600450"/>
            <a:ext cx="574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75790" name="Text Box 14"/>
          <p:cNvSpPr txBox="1">
            <a:spLocks noChangeArrowheads="1"/>
          </p:cNvSpPr>
          <p:nvPr/>
        </p:nvSpPr>
        <p:spPr bwMode="auto">
          <a:xfrm>
            <a:off x="7019925" y="3611563"/>
            <a:ext cx="288925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500" b="1" i="1"/>
              <a:t>TMi-24</a:t>
            </a:r>
          </a:p>
        </p:txBody>
      </p:sp>
      <p:sp>
        <p:nvSpPr>
          <p:cNvPr id="75794" name="Rectangle 18"/>
          <p:cNvSpPr>
            <a:spLocks noChangeArrowheads="1"/>
          </p:cNvSpPr>
          <p:nvPr/>
        </p:nvSpPr>
        <p:spPr bwMode="auto">
          <a:xfrm>
            <a:off x="1692275" y="3706813"/>
            <a:ext cx="3240088" cy="863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5795" name="Rectangle 19"/>
          <p:cNvSpPr>
            <a:spLocks noChangeArrowheads="1"/>
          </p:cNvSpPr>
          <p:nvPr/>
        </p:nvSpPr>
        <p:spPr bwMode="auto">
          <a:xfrm>
            <a:off x="1692275" y="4845050"/>
            <a:ext cx="1008063" cy="11525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5796" name="Rectangle 20"/>
          <p:cNvSpPr>
            <a:spLocks noChangeArrowheads="1"/>
          </p:cNvSpPr>
          <p:nvPr/>
        </p:nvSpPr>
        <p:spPr bwMode="auto">
          <a:xfrm>
            <a:off x="3663950" y="4908550"/>
            <a:ext cx="1114425" cy="7921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5801" name="Rectangle 25"/>
          <p:cNvSpPr>
            <a:spLocks noChangeArrowheads="1"/>
          </p:cNvSpPr>
          <p:nvPr/>
        </p:nvSpPr>
        <p:spPr bwMode="auto">
          <a:xfrm>
            <a:off x="4068763" y="5772150"/>
            <a:ext cx="863600" cy="576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5802" name="Rectangle 26"/>
          <p:cNvSpPr>
            <a:spLocks noChangeArrowheads="1"/>
          </p:cNvSpPr>
          <p:nvPr/>
        </p:nvSpPr>
        <p:spPr bwMode="auto">
          <a:xfrm>
            <a:off x="4768850" y="4576763"/>
            <a:ext cx="1223963" cy="11525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5804" name="Rectangle 28"/>
          <p:cNvSpPr>
            <a:spLocks noChangeArrowheads="1"/>
          </p:cNvSpPr>
          <p:nvPr/>
        </p:nvSpPr>
        <p:spPr bwMode="auto">
          <a:xfrm>
            <a:off x="1692275" y="4548188"/>
            <a:ext cx="3240088" cy="3603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5805" name="Rectangle 29"/>
          <p:cNvSpPr>
            <a:spLocks noChangeArrowheads="1"/>
          </p:cNvSpPr>
          <p:nvPr/>
        </p:nvSpPr>
        <p:spPr bwMode="auto">
          <a:xfrm>
            <a:off x="1960563" y="5945188"/>
            <a:ext cx="666750" cy="2587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5806" name="Rectangle 30"/>
          <p:cNvSpPr>
            <a:spLocks noChangeArrowheads="1"/>
          </p:cNvSpPr>
          <p:nvPr/>
        </p:nvSpPr>
        <p:spPr bwMode="auto">
          <a:xfrm>
            <a:off x="4984750" y="5700713"/>
            <a:ext cx="1008063" cy="5032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5803" name="Rectangle 27"/>
          <p:cNvSpPr>
            <a:spLocks noChangeArrowheads="1"/>
          </p:cNvSpPr>
          <p:nvPr/>
        </p:nvSpPr>
        <p:spPr bwMode="auto">
          <a:xfrm>
            <a:off x="2555875" y="4797425"/>
            <a:ext cx="1152525" cy="13350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5808" name="Rectangle 32"/>
          <p:cNvSpPr>
            <a:spLocks noChangeArrowheads="1"/>
          </p:cNvSpPr>
          <p:nvPr/>
        </p:nvSpPr>
        <p:spPr bwMode="auto">
          <a:xfrm>
            <a:off x="3276600" y="6348413"/>
            <a:ext cx="1635125" cy="1190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5810" name="Rectangle 34"/>
          <p:cNvSpPr>
            <a:spLocks noChangeArrowheads="1"/>
          </p:cNvSpPr>
          <p:nvPr/>
        </p:nvSpPr>
        <p:spPr bwMode="auto">
          <a:xfrm flipV="1">
            <a:off x="3132138" y="6059488"/>
            <a:ext cx="360362" cy="3603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5811" name="Rectangle 35"/>
          <p:cNvSpPr>
            <a:spLocks noChangeArrowheads="1"/>
          </p:cNvSpPr>
          <p:nvPr/>
        </p:nvSpPr>
        <p:spPr bwMode="auto">
          <a:xfrm flipV="1">
            <a:off x="4787900" y="5988050"/>
            <a:ext cx="215900" cy="3603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5812" name="Rectangle 36"/>
          <p:cNvSpPr>
            <a:spLocks noChangeArrowheads="1"/>
          </p:cNvSpPr>
          <p:nvPr/>
        </p:nvSpPr>
        <p:spPr bwMode="auto">
          <a:xfrm flipV="1">
            <a:off x="2627313" y="6059488"/>
            <a:ext cx="433387" cy="5048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5813" name="Rectangle 37"/>
          <p:cNvSpPr>
            <a:spLocks noChangeArrowheads="1"/>
          </p:cNvSpPr>
          <p:nvPr/>
        </p:nvSpPr>
        <p:spPr bwMode="auto">
          <a:xfrm flipV="1">
            <a:off x="2843213" y="6434138"/>
            <a:ext cx="3241675" cy="1635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5816" name="Text Box 40"/>
          <p:cNvSpPr txBox="1">
            <a:spLocks noChangeArrowheads="1"/>
          </p:cNvSpPr>
          <p:nvPr/>
        </p:nvSpPr>
        <p:spPr bwMode="auto">
          <a:xfrm>
            <a:off x="7034213" y="3602038"/>
            <a:ext cx="288925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500" b="1" i="1"/>
              <a:t>TMI-24</a:t>
            </a:r>
          </a:p>
        </p:txBody>
      </p:sp>
      <p:grpSp>
        <p:nvGrpSpPr>
          <p:cNvPr id="75799" name="Group 23"/>
          <p:cNvGrpSpPr>
            <a:grpSpLocks/>
          </p:cNvGrpSpPr>
          <p:nvPr/>
        </p:nvGrpSpPr>
        <p:grpSpPr bwMode="auto">
          <a:xfrm>
            <a:off x="5292725" y="3324225"/>
            <a:ext cx="2087563" cy="3240088"/>
            <a:chOff x="3334" y="1933"/>
            <a:chExt cx="1315" cy="2223"/>
          </a:xfrm>
        </p:grpSpPr>
        <p:sp>
          <p:nvSpPr>
            <p:cNvPr id="75797" name="Rectangle 21"/>
            <p:cNvSpPr>
              <a:spLocks noChangeArrowheads="1"/>
            </p:cNvSpPr>
            <p:nvPr/>
          </p:nvSpPr>
          <p:spPr bwMode="auto">
            <a:xfrm>
              <a:off x="3334" y="1933"/>
              <a:ext cx="1315" cy="95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5798" name="Rectangle 22"/>
            <p:cNvSpPr>
              <a:spLocks noChangeArrowheads="1"/>
            </p:cNvSpPr>
            <p:nvPr/>
          </p:nvSpPr>
          <p:spPr bwMode="auto">
            <a:xfrm>
              <a:off x="3642" y="2886"/>
              <a:ext cx="953" cy="12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75818" name="Rectangle 42"/>
          <p:cNvSpPr>
            <a:spLocks noChangeArrowheads="1"/>
          </p:cNvSpPr>
          <p:nvPr/>
        </p:nvSpPr>
        <p:spPr bwMode="auto">
          <a:xfrm>
            <a:off x="1908175" y="6161088"/>
            <a:ext cx="863600" cy="6635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5819" name="Rectangle 43"/>
          <p:cNvSpPr>
            <a:spLocks noChangeArrowheads="1"/>
          </p:cNvSpPr>
          <p:nvPr/>
        </p:nvSpPr>
        <p:spPr bwMode="auto">
          <a:xfrm>
            <a:off x="4932363" y="6161088"/>
            <a:ext cx="1008062" cy="330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5820" name="Rectangle 44"/>
          <p:cNvSpPr>
            <a:spLocks noChangeArrowheads="1"/>
          </p:cNvSpPr>
          <p:nvPr/>
        </p:nvSpPr>
        <p:spPr bwMode="auto">
          <a:xfrm>
            <a:off x="2771775" y="6564313"/>
            <a:ext cx="3313113" cy="260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pSp>
        <p:nvGrpSpPr>
          <p:cNvPr id="75837" name="Group 61"/>
          <p:cNvGrpSpPr>
            <a:grpSpLocks/>
          </p:cNvGrpSpPr>
          <p:nvPr/>
        </p:nvGrpSpPr>
        <p:grpSpPr bwMode="auto">
          <a:xfrm>
            <a:off x="3873500" y="3324225"/>
            <a:ext cx="3455988" cy="2216150"/>
            <a:chOff x="2440" y="2115"/>
            <a:chExt cx="2177" cy="1396"/>
          </a:xfrm>
        </p:grpSpPr>
        <p:pic>
          <p:nvPicPr>
            <p:cNvPr id="75834" name="Picture 5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0" y="2115"/>
              <a:ext cx="2177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5835" name="Line 59"/>
            <p:cNvSpPr>
              <a:spLocks noChangeShapeType="1"/>
            </p:cNvSpPr>
            <p:nvPr/>
          </p:nvSpPr>
          <p:spPr bwMode="auto">
            <a:xfrm>
              <a:off x="2597" y="3022"/>
              <a:ext cx="499" cy="0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75843" name="Group 67"/>
          <p:cNvGrpSpPr>
            <a:grpSpLocks/>
          </p:cNvGrpSpPr>
          <p:nvPr/>
        </p:nvGrpSpPr>
        <p:grpSpPr bwMode="auto">
          <a:xfrm>
            <a:off x="4692650" y="3727450"/>
            <a:ext cx="2687638" cy="2332038"/>
            <a:chOff x="2956" y="2369"/>
            <a:chExt cx="1693" cy="1469"/>
          </a:xfrm>
        </p:grpSpPr>
        <p:sp>
          <p:nvSpPr>
            <p:cNvPr id="75836" name="Line 60"/>
            <p:cNvSpPr>
              <a:spLocks noChangeShapeType="1"/>
            </p:cNvSpPr>
            <p:nvPr/>
          </p:nvSpPr>
          <p:spPr bwMode="auto">
            <a:xfrm>
              <a:off x="2956" y="3276"/>
              <a:ext cx="499" cy="0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pic>
          <p:nvPicPr>
            <p:cNvPr id="75842" name="Picture 66"/>
            <p:cNvPicPr>
              <a:picLocks noChangeAspect="1" noChangeArrowheads="1"/>
            </p:cNvPicPr>
            <p:nvPr/>
          </p:nvPicPr>
          <p:blipFill>
            <a:blip r:embed="rId5" cstate="print"/>
            <a:srcRect l="32764" r="22424"/>
            <a:stretch>
              <a:fillRect/>
            </a:stretch>
          </p:blipFill>
          <p:spPr bwMode="auto">
            <a:xfrm>
              <a:off x="3470" y="2369"/>
              <a:ext cx="1179" cy="1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5793" name="Rectangle 17"/>
          <p:cNvSpPr>
            <a:spLocks noChangeArrowheads="1"/>
          </p:cNvSpPr>
          <p:nvPr/>
        </p:nvSpPr>
        <p:spPr bwMode="auto">
          <a:xfrm>
            <a:off x="1763713" y="2349500"/>
            <a:ext cx="3240087" cy="16557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pSp>
        <p:nvGrpSpPr>
          <p:cNvPr id="75847" name="Group 71"/>
          <p:cNvGrpSpPr>
            <a:grpSpLocks/>
          </p:cNvGrpSpPr>
          <p:nvPr/>
        </p:nvGrpSpPr>
        <p:grpSpPr bwMode="auto">
          <a:xfrm>
            <a:off x="4989513" y="4540250"/>
            <a:ext cx="3663950" cy="1995488"/>
            <a:chOff x="3163" y="2614"/>
            <a:chExt cx="2392" cy="1348"/>
          </a:xfrm>
        </p:grpSpPr>
        <p:sp>
          <p:nvSpPr>
            <p:cNvPr id="75838" name="Line 62"/>
            <p:cNvSpPr>
              <a:spLocks noChangeShapeType="1"/>
            </p:cNvSpPr>
            <p:nvPr/>
          </p:nvSpPr>
          <p:spPr bwMode="auto">
            <a:xfrm>
              <a:off x="3163" y="3702"/>
              <a:ext cx="499" cy="0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pic>
          <p:nvPicPr>
            <p:cNvPr id="75844" name="Picture 68"/>
            <p:cNvPicPr>
              <a:picLocks noChangeAspect="1" noChangeArrowheads="1"/>
            </p:cNvPicPr>
            <p:nvPr/>
          </p:nvPicPr>
          <p:blipFill>
            <a:blip r:embed="rId6" cstate="print"/>
            <a:srcRect l="29538"/>
            <a:stretch>
              <a:fillRect/>
            </a:stretch>
          </p:blipFill>
          <p:spPr bwMode="auto">
            <a:xfrm>
              <a:off x="3606" y="2614"/>
              <a:ext cx="1949" cy="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5861" name="Group 85"/>
          <p:cNvGrpSpPr>
            <a:grpSpLocks/>
          </p:cNvGrpSpPr>
          <p:nvPr/>
        </p:nvGrpSpPr>
        <p:grpSpPr bwMode="auto">
          <a:xfrm>
            <a:off x="4643438" y="1595438"/>
            <a:ext cx="2879725" cy="1922462"/>
            <a:chOff x="2789" y="981"/>
            <a:chExt cx="2132" cy="1476"/>
          </a:xfrm>
        </p:grpSpPr>
        <p:pic>
          <p:nvPicPr>
            <p:cNvPr id="75856" name="Picture 8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89" y="981"/>
              <a:ext cx="2132" cy="1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5860" name="Line 84"/>
            <p:cNvSpPr>
              <a:spLocks noChangeShapeType="1"/>
            </p:cNvSpPr>
            <p:nvPr/>
          </p:nvSpPr>
          <p:spPr bwMode="auto">
            <a:xfrm flipV="1">
              <a:off x="4052" y="2184"/>
              <a:ext cx="0" cy="273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75877" name="Picture 101" descr="Escanear003"/>
          <p:cNvPicPr>
            <a:picLocks noChangeAspect="1" noChangeArrowheads="1"/>
          </p:cNvPicPr>
          <p:nvPr/>
        </p:nvPicPr>
        <p:blipFill>
          <a:blip r:embed="rId8" cstate="print"/>
          <a:srcRect l="1695"/>
          <a:stretch>
            <a:fillRect/>
          </a:stretch>
        </p:blipFill>
        <p:spPr bwMode="auto">
          <a:xfrm>
            <a:off x="1652588" y="5526088"/>
            <a:ext cx="3311525" cy="1287462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5878" name="Text Box 102"/>
          <p:cNvSpPr txBox="1">
            <a:spLocks noChangeArrowheads="1"/>
          </p:cNvSpPr>
          <p:nvPr/>
        </p:nvSpPr>
        <p:spPr bwMode="auto">
          <a:xfrm>
            <a:off x="4211638" y="4149725"/>
            <a:ext cx="5048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4 m</a:t>
            </a:r>
            <a:r>
              <a:rPr lang="es-ES" sz="1100" b="1" baseline="300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75879" name="Text Box 103"/>
          <p:cNvSpPr txBox="1">
            <a:spLocks noChangeArrowheads="1"/>
          </p:cNvSpPr>
          <p:nvPr/>
        </p:nvSpPr>
        <p:spPr bwMode="auto">
          <a:xfrm>
            <a:off x="827088" y="6264275"/>
            <a:ext cx="7921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20 tph</a:t>
            </a:r>
          </a:p>
        </p:txBody>
      </p:sp>
      <p:sp>
        <p:nvSpPr>
          <p:cNvPr id="75880" name="Text Box 104"/>
          <p:cNvSpPr txBox="1">
            <a:spLocks noChangeArrowheads="1"/>
          </p:cNvSpPr>
          <p:nvPr/>
        </p:nvSpPr>
        <p:spPr bwMode="auto">
          <a:xfrm>
            <a:off x="1692275" y="1628775"/>
            <a:ext cx="7921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20 tph</a:t>
            </a:r>
          </a:p>
        </p:txBody>
      </p:sp>
      <p:sp>
        <p:nvSpPr>
          <p:cNvPr id="75881" name="Text Box 105"/>
          <p:cNvSpPr txBox="1">
            <a:spLocks noChangeArrowheads="1"/>
          </p:cNvSpPr>
          <p:nvPr/>
        </p:nvSpPr>
        <p:spPr bwMode="auto">
          <a:xfrm>
            <a:off x="1619250" y="5473700"/>
            <a:ext cx="12239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17 tph, 3mm</a:t>
            </a:r>
          </a:p>
        </p:txBody>
      </p:sp>
      <p:sp>
        <p:nvSpPr>
          <p:cNvPr id="75882" name="Text Box 106"/>
          <p:cNvSpPr txBox="1">
            <a:spLocks noChangeArrowheads="1"/>
          </p:cNvSpPr>
          <p:nvPr/>
        </p:nvSpPr>
        <p:spPr bwMode="auto">
          <a:xfrm>
            <a:off x="3635375" y="5545138"/>
            <a:ext cx="12239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13 tph, 3mm</a:t>
            </a:r>
          </a:p>
        </p:txBody>
      </p:sp>
      <p:sp>
        <p:nvSpPr>
          <p:cNvPr id="75883" name="Text Box 107"/>
          <p:cNvSpPr txBox="1">
            <a:spLocks noChangeArrowheads="1"/>
          </p:cNvSpPr>
          <p:nvPr/>
        </p:nvSpPr>
        <p:spPr bwMode="auto">
          <a:xfrm>
            <a:off x="5457825" y="5999163"/>
            <a:ext cx="720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14 tph</a:t>
            </a:r>
          </a:p>
        </p:txBody>
      </p:sp>
      <p:sp>
        <p:nvSpPr>
          <p:cNvPr id="75884" name="Text Box 108"/>
          <p:cNvSpPr txBox="1">
            <a:spLocks noChangeArrowheads="1"/>
          </p:cNvSpPr>
          <p:nvPr/>
        </p:nvSpPr>
        <p:spPr bwMode="auto">
          <a:xfrm>
            <a:off x="1498600" y="5905500"/>
            <a:ext cx="720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18 tph</a:t>
            </a:r>
          </a:p>
        </p:txBody>
      </p:sp>
      <p:sp>
        <p:nvSpPr>
          <p:cNvPr id="75885" name="Text Box 109"/>
          <p:cNvSpPr txBox="1">
            <a:spLocks noChangeArrowheads="1"/>
          </p:cNvSpPr>
          <p:nvPr/>
        </p:nvSpPr>
        <p:spPr bwMode="auto">
          <a:xfrm>
            <a:off x="3492500" y="5949950"/>
            <a:ext cx="10080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     6 tph (camarón)</a:t>
            </a:r>
          </a:p>
        </p:txBody>
      </p:sp>
      <p:sp>
        <p:nvSpPr>
          <p:cNvPr id="75886" name="Text Box 110"/>
          <p:cNvSpPr txBox="1">
            <a:spLocks noChangeArrowheads="1"/>
          </p:cNvSpPr>
          <p:nvPr/>
        </p:nvSpPr>
        <p:spPr bwMode="auto">
          <a:xfrm>
            <a:off x="3275013" y="1655763"/>
            <a:ext cx="7921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20 tph</a:t>
            </a:r>
          </a:p>
        </p:txBody>
      </p:sp>
      <p:grpSp>
        <p:nvGrpSpPr>
          <p:cNvPr id="75876" name="Group 100"/>
          <p:cNvGrpSpPr>
            <a:grpSpLocks/>
          </p:cNvGrpSpPr>
          <p:nvPr/>
        </p:nvGrpSpPr>
        <p:grpSpPr bwMode="auto">
          <a:xfrm>
            <a:off x="2124075" y="1539875"/>
            <a:ext cx="2592388" cy="1438275"/>
            <a:chOff x="2154" y="935"/>
            <a:chExt cx="1633" cy="970"/>
          </a:xfrm>
        </p:grpSpPr>
        <p:pic>
          <p:nvPicPr>
            <p:cNvPr id="75874" name="Picture 9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95" y="935"/>
              <a:ext cx="1392" cy="970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  <a:effectLst/>
          </p:spPr>
        </p:pic>
        <p:sp>
          <p:nvSpPr>
            <p:cNvPr id="75875" name="Line 99"/>
            <p:cNvSpPr>
              <a:spLocks noChangeShapeType="1"/>
            </p:cNvSpPr>
            <p:nvPr/>
          </p:nvSpPr>
          <p:spPr bwMode="auto">
            <a:xfrm>
              <a:off x="2154" y="1207"/>
              <a:ext cx="227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5891" name="Text Box 115"/>
          <p:cNvSpPr txBox="1">
            <a:spLocks noChangeArrowheads="1"/>
          </p:cNvSpPr>
          <p:nvPr/>
        </p:nvSpPr>
        <p:spPr bwMode="auto">
          <a:xfrm>
            <a:off x="5076825" y="3340100"/>
            <a:ext cx="503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000" b="1">
                <a:solidFill>
                  <a:srgbClr val="0033CC"/>
                </a:solidFill>
              </a:rPr>
              <a:t>6tolvas 1.4m</a:t>
            </a:r>
            <a:r>
              <a:rPr lang="es-ES" sz="1000" b="1" baseline="300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75892" name="Text Box 116"/>
          <p:cNvSpPr txBox="1">
            <a:spLocks noChangeArrowheads="1"/>
          </p:cNvSpPr>
          <p:nvPr/>
        </p:nvSpPr>
        <p:spPr bwMode="auto">
          <a:xfrm>
            <a:off x="6442075" y="3284538"/>
            <a:ext cx="1225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rgbClr val="0033CC"/>
                </a:solidFill>
              </a:rPr>
              <a:t>18 tolvas      0.2m</a:t>
            </a:r>
            <a:r>
              <a:rPr lang="es-ES" sz="1000" b="1" baseline="300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75893" name="Text Box 117"/>
          <p:cNvSpPr txBox="1">
            <a:spLocks noChangeArrowheads="1"/>
          </p:cNvSpPr>
          <p:nvPr/>
        </p:nvSpPr>
        <p:spPr bwMode="auto">
          <a:xfrm>
            <a:off x="1763713" y="4221163"/>
            <a:ext cx="5048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4 m</a:t>
            </a:r>
            <a:r>
              <a:rPr lang="es-ES" sz="1100" b="1" baseline="30000">
                <a:solidFill>
                  <a:srgbClr val="0033CC"/>
                </a:solidFill>
              </a:rPr>
              <a:t>3</a:t>
            </a:r>
          </a:p>
        </p:txBody>
      </p:sp>
      <p:pic>
        <p:nvPicPr>
          <p:cNvPr id="75894" name="Picture 118"/>
          <p:cNvPicPr>
            <a:picLocks noChangeAspect="1" noChangeArrowheads="1"/>
          </p:cNvPicPr>
          <p:nvPr/>
        </p:nvPicPr>
        <p:blipFill>
          <a:blip r:embed="rId10" cstate="print"/>
          <a:srcRect l="19678" t="31250" r="17192" b="28020"/>
          <a:stretch>
            <a:fillRect/>
          </a:stretch>
        </p:blipFill>
        <p:spPr bwMode="auto">
          <a:xfrm>
            <a:off x="1824038" y="2503488"/>
            <a:ext cx="2879725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888" name="Text Box 112"/>
          <p:cNvSpPr txBox="1">
            <a:spLocks noChangeArrowheads="1"/>
          </p:cNvSpPr>
          <p:nvPr/>
        </p:nvSpPr>
        <p:spPr bwMode="auto">
          <a:xfrm>
            <a:off x="3201988" y="2520950"/>
            <a:ext cx="5778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28m</a:t>
            </a:r>
            <a:r>
              <a:rPr lang="es-ES" sz="1100" b="1" baseline="300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75890" name="Text Box 114"/>
          <p:cNvSpPr txBox="1">
            <a:spLocks noChangeArrowheads="1"/>
          </p:cNvSpPr>
          <p:nvPr/>
        </p:nvSpPr>
        <p:spPr bwMode="auto">
          <a:xfrm>
            <a:off x="3756025" y="2520950"/>
            <a:ext cx="5778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14m</a:t>
            </a:r>
            <a:r>
              <a:rPr lang="es-ES" sz="1100" b="1" baseline="300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75897" name="AutoShape 121"/>
          <p:cNvSpPr>
            <a:spLocks/>
          </p:cNvSpPr>
          <p:nvPr/>
        </p:nvSpPr>
        <p:spPr bwMode="auto">
          <a:xfrm>
            <a:off x="4716463" y="3643313"/>
            <a:ext cx="863600" cy="865187"/>
          </a:xfrm>
          <a:prstGeom prst="borderCallout3">
            <a:avLst>
              <a:gd name="adj1" fmla="val 13213"/>
              <a:gd name="adj2" fmla="val 108824"/>
              <a:gd name="adj3" fmla="val 13213"/>
              <a:gd name="adj4" fmla="val 137866"/>
              <a:gd name="adj5" fmla="val 13759"/>
              <a:gd name="adj6" fmla="val 137866"/>
              <a:gd name="adj7" fmla="val 13944"/>
              <a:gd name="adj8" fmla="val 127204"/>
            </a:avLst>
          </a:prstGeom>
          <a:solidFill>
            <a:srgbClr val="FFFF99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36000" tIns="0" rIns="0" bIns="0"/>
          <a:lstStyle/>
          <a:p>
            <a:r>
              <a:rPr lang="es-ES" sz="900"/>
              <a:t>Fosfatos</a:t>
            </a:r>
          </a:p>
          <a:p>
            <a:r>
              <a:rPr lang="es-ES" sz="900"/>
              <a:t>Urea</a:t>
            </a:r>
          </a:p>
          <a:p>
            <a:r>
              <a:rPr lang="es-ES" sz="900"/>
              <a:t>Sal</a:t>
            </a:r>
          </a:p>
          <a:p>
            <a:r>
              <a:rPr lang="es-ES" sz="900"/>
              <a:t>Caliza</a:t>
            </a:r>
          </a:p>
          <a:p>
            <a:r>
              <a:rPr lang="es-ES" sz="900"/>
              <a:t>Harina huesos</a:t>
            </a:r>
          </a:p>
          <a:p>
            <a:r>
              <a:rPr lang="es-ES" sz="900"/>
              <a:t>Apanadura</a:t>
            </a:r>
          </a:p>
        </p:txBody>
      </p:sp>
      <p:grpSp>
        <p:nvGrpSpPr>
          <p:cNvPr id="75833" name="Group 57"/>
          <p:cNvGrpSpPr>
            <a:grpSpLocks/>
          </p:cNvGrpSpPr>
          <p:nvPr/>
        </p:nvGrpSpPr>
        <p:grpSpPr bwMode="auto">
          <a:xfrm>
            <a:off x="4284663" y="3633788"/>
            <a:ext cx="3817937" cy="1749425"/>
            <a:chOff x="2925" y="2296"/>
            <a:chExt cx="2405" cy="1102"/>
          </a:xfrm>
        </p:grpSpPr>
        <p:pic>
          <p:nvPicPr>
            <p:cNvPr id="75826" name="Picture 5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107" y="2432"/>
              <a:ext cx="2223" cy="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5832" name="Line 56"/>
            <p:cNvSpPr>
              <a:spLocks noChangeShapeType="1"/>
            </p:cNvSpPr>
            <p:nvPr/>
          </p:nvSpPr>
          <p:spPr bwMode="auto">
            <a:xfrm>
              <a:off x="2925" y="2296"/>
              <a:ext cx="409" cy="182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5899" name="Text Box 123"/>
          <p:cNvSpPr txBox="1">
            <a:spLocks noChangeArrowheads="1"/>
          </p:cNvSpPr>
          <p:nvPr/>
        </p:nvSpPr>
        <p:spPr bwMode="auto">
          <a:xfrm>
            <a:off x="3490913" y="2060575"/>
            <a:ext cx="8651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14 tolvas</a:t>
            </a:r>
            <a:endParaRPr lang="es-ES" sz="1100" b="1" baseline="30000">
              <a:solidFill>
                <a:srgbClr val="0033CC"/>
              </a:solidFill>
            </a:endParaRPr>
          </a:p>
        </p:txBody>
      </p:sp>
      <p:grpSp>
        <p:nvGrpSpPr>
          <p:cNvPr id="75873" name="Group 97"/>
          <p:cNvGrpSpPr>
            <a:grpSpLocks/>
          </p:cNvGrpSpPr>
          <p:nvPr/>
        </p:nvGrpSpPr>
        <p:grpSpPr bwMode="auto">
          <a:xfrm>
            <a:off x="3203575" y="1557338"/>
            <a:ext cx="3384550" cy="3240087"/>
            <a:chOff x="2102" y="977"/>
            <a:chExt cx="2184" cy="2090"/>
          </a:xfrm>
        </p:grpSpPr>
        <p:pic>
          <p:nvPicPr>
            <p:cNvPr id="75863" name="Picture 87"/>
            <p:cNvPicPr>
              <a:picLocks noChangeAspect="1" noChangeArrowheads="1"/>
            </p:cNvPicPr>
            <p:nvPr/>
          </p:nvPicPr>
          <p:blipFill>
            <a:blip r:embed="rId12" cstate="print"/>
            <a:srcRect l="17879" r="17323"/>
            <a:stretch>
              <a:fillRect/>
            </a:stretch>
          </p:blipFill>
          <p:spPr bwMode="auto">
            <a:xfrm>
              <a:off x="3009" y="977"/>
              <a:ext cx="1277" cy="1183"/>
            </a:xfrm>
            <a:prstGeom prst="rect">
              <a:avLst/>
            </a:prstGeom>
            <a:noFill/>
          </p:spPr>
        </p:pic>
        <p:sp>
          <p:nvSpPr>
            <p:cNvPr id="75869" name="Line 93"/>
            <p:cNvSpPr>
              <a:spLocks noChangeShapeType="1"/>
            </p:cNvSpPr>
            <p:nvPr/>
          </p:nvSpPr>
          <p:spPr bwMode="auto">
            <a:xfrm>
              <a:off x="2102" y="2840"/>
              <a:ext cx="952" cy="0"/>
            </a:xfrm>
            <a:prstGeom prst="line">
              <a:avLst/>
            </a:prstGeom>
            <a:noFill/>
            <a:ln w="19050" cap="rnd">
              <a:solidFill>
                <a:srgbClr val="008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75870" name="Line 94"/>
            <p:cNvSpPr>
              <a:spLocks noChangeShapeType="1"/>
            </p:cNvSpPr>
            <p:nvPr/>
          </p:nvSpPr>
          <p:spPr bwMode="auto">
            <a:xfrm flipV="1">
              <a:off x="3054" y="1661"/>
              <a:ext cx="0" cy="1179"/>
            </a:xfrm>
            <a:prstGeom prst="line">
              <a:avLst/>
            </a:prstGeom>
            <a:noFill/>
            <a:ln w="15875" cap="rnd">
              <a:solidFill>
                <a:srgbClr val="008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75871" name="Line 95"/>
            <p:cNvSpPr>
              <a:spLocks noChangeShapeType="1"/>
            </p:cNvSpPr>
            <p:nvPr/>
          </p:nvSpPr>
          <p:spPr bwMode="auto">
            <a:xfrm>
              <a:off x="3054" y="1661"/>
              <a:ext cx="273" cy="0"/>
            </a:xfrm>
            <a:prstGeom prst="line">
              <a:avLst/>
            </a:prstGeom>
            <a:noFill/>
            <a:ln w="15875" cap="rnd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75872" name="Line 96"/>
            <p:cNvSpPr>
              <a:spLocks noChangeShapeType="1"/>
            </p:cNvSpPr>
            <p:nvPr/>
          </p:nvSpPr>
          <p:spPr bwMode="auto">
            <a:xfrm>
              <a:off x="2102" y="2840"/>
              <a:ext cx="0" cy="227"/>
            </a:xfrm>
            <a:prstGeom prst="line">
              <a:avLst/>
            </a:prstGeom>
            <a:noFill/>
            <a:ln w="15875" cap="rnd">
              <a:solidFill>
                <a:srgbClr val="008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75900" name="Group 124"/>
          <p:cNvGrpSpPr>
            <a:grpSpLocks/>
          </p:cNvGrpSpPr>
          <p:nvPr/>
        </p:nvGrpSpPr>
        <p:grpSpPr bwMode="auto">
          <a:xfrm>
            <a:off x="5651500" y="5416550"/>
            <a:ext cx="1511300" cy="1441450"/>
            <a:chOff x="1031" y="2596"/>
            <a:chExt cx="1542" cy="1560"/>
          </a:xfrm>
        </p:grpSpPr>
        <p:sp>
          <p:nvSpPr>
            <p:cNvPr id="75901" name="Line 125"/>
            <p:cNvSpPr>
              <a:spLocks noChangeShapeType="1"/>
            </p:cNvSpPr>
            <p:nvPr/>
          </p:nvSpPr>
          <p:spPr bwMode="auto">
            <a:xfrm>
              <a:off x="1031" y="3231"/>
              <a:ext cx="317" cy="0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pic>
          <p:nvPicPr>
            <p:cNvPr id="75902" name="Picture 126" descr="DSC02069"/>
            <p:cNvPicPr>
              <a:picLocks noChangeAspect="1" noChangeArrowheads="1"/>
            </p:cNvPicPr>
            <p:nvPr/>
          </p:nvPicPr>
          <p:blipFill>
            <a:blip r:embed="rId13" cstate="print">
              <a:lum contrast="2000"/>
            </a:blip>
            <a:srcRect/>
            <a:stretch>
              <a:fillRect/>
            </a:stretch>
          </p:blipFill>
          <p:spPr bwMode="auto">
            <a:xfrm>
              <a:off x="1403" y="2596"/>
              <a:ext cx="1170" cy="1560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75849" name="Picture 73"/>
          <p:cNvPicPr>
            <a:picLocks noChangeAspect="1" noChangeArrowheads="1"/>
          </p:cNvPicPr>
          <p:nvPr/>
        </p:nvPicPr>
        <p:blipFill>
          <a:blip r:embed="rId14" cstate="print"/>
          <a:srcRect l="28416" r="17256"/>
          <a:stretch>
            <a:fillRect/>
          </a:stretch>
        </p:blipFill>
        <p:spPr bwMode="auto">
          <a:xfrm>
            <a:off x="2555875" y="5589588"/>
            <a:ext cx="15843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903" name="AutoShape 127"/>
          <p:cNvSpPr>
            <a:spLocks/>
          </p:cNvSpPr>
          <p:nvPr/>
        </p:nvSpPr>
        <p:spPr bwMode="auto">
          <a:xfrm>
            <a:off x="7380288" y="3716338"/>
            <a:ext cx="863600" cy="1584325"/>
          </a:xfrm>
          <a:prstGeom prst="borderCallout3">
            <a:avLst>
              <a:gd name="adj1" fmla="val 7213"/>
              <a:gd name="adj2" fmla="val -8824"/>
              <a:gd name="adj3" fmla="val 7213"/>
              <a:gd name="adj4" fmla="val -64889"/>
              <a:gd name="adj5" fmla="val 7213"/>
              <a:gd name="adj6" fmla="val -64889"/>
              <a:gd name="adj7" fmla="val 8014"/>
              <a:gd name="adj8" fmla="val -61398"/>
            </a:avLst>
          </a:prstGeom>
          <a:solidFill>
            <a:srgbClr val="FFFF99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36000" tIns="0" rIns="0" bIns="0"/>
          <a:lstStyle/>
          <a:p>
            <a:r>
              <a:rPr lang="es-ES" sz="900"/>
              <a:t>Vitaminas</a:t>
            </a:r>
          </a:p>
          <a:p>
            <a:r>
              <a:rPr lang="es-ES" sz="900"/>
              <a:t>Proteínas</a:t>
            </a:r>
          </a:p>
          <a:p>
            <a:r>
              <a:rPr lang="es-ES" sz="900"/>
              <a:t>Minerales</a:t>
            </a:r>
          </a:p>
          <a:p>
            <a:r>
              <a:rPr lang="es-ES" sz="900"/>
              <a:t>Aglutinantes</a:t>
            </a:r>
          </a:p>
          <a:p>
            <a:r>
              <a:rPr lang="es-ES" sz="900"/>
              <a:t>Saborizantes</a:t>
            </a:r>
          </a:p>
          <a:p>
            <a:r>
              <a:rPr lang="es-ES" sz="900"/>
              <a:t>Pigmentantes</a:t>
            </a:r>
          </a:p>
          <a:p>
            <a:r>
              <a:rPr lang="es-ES" sz="900"/>
              <a:t>Antifúngicos</a:t>
            </a:r>
          </a:p>
          <a:p>
            <a:r>
              <a:rPr lang="es-ES" sz="900"/>
              <a:t>Aminoacidos</a:t>
            </a:r>
          </a:p>
          <a:p>
            <a:r>
              <a:rPr lang="es-ES" sz="900"/>
              <a:t>Antioxidantes</a:t>
            </a:r>
          </a:p>
          <a:p>
            <a:r>
              <a:rPr lang="es-ES" sz="900"/>
              <a:t>Enzimas</a:t>
            </a:r>
          </a:p>
          <a:p>
            <a:r>
              <a:rPr lang="es-ES" sz="900"/>
              <a:t>Coccidiostatos</a:t>
            </a:r>
          </a:p>
          <a:p>
            <a:endParaRPr lang="es-ES" sz="900"/>
          </a:p>
        </p:txBody>
      </p:sp>
      <p:sp>
        <p:nvSpPr>
          <p:cNvPr id="75904" name="Text Box 128"/>
          <p:cNvSpPr txBox="1">
            <a:spLocks noChangeArrowheads="1"/>
          </p:cNvSpPr>
          <p:nvPr/>
        </p:nvSpPr>
        <p:spPr bwMode="auto">
          <a:xfrm>
            <a:off x="2987675" y="6597650"/>
            <a:ext cx="7921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20 tph</a:t>
            </a:r>
          </a:p>
        </p:txBody>
      </p:sp>
      <p:sp>
        <p:nvSpPr>
          <p:cNvPr id="75905" name="Text Box 129"/>
          <p:cNvSpPr txBox="1">
            <a:spLocks noChangeArrowheads="1"/>
          </p:cNvSpPr>
          <p:nvPr/>
        </p:nvSpPr>
        <p:spPr bwMode="auto">
          <a:xfrm>
            <a:off x="5940425" y="6597650"/>
            <a:ext cx="7921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20 tph</a:t>
            </a:r>
          </a:p>
        </p:txBody>
      </p:sp>
      <p:sp>
        <p:nvSpPr>
          <p:cNvPr id="75906" name="Text Box 130"/>
          <p:cNvSpPr txBox="1">
            <a:spLocks noChangeArrowheads="1"/>
          </p:cNvSpPr>
          <p:nvPr/>
        </p:nvSpPr>
        <p:spPr bwMode="auto">
          <a:xfrm>
            <a:off x="6443663" y="1773238"/>
            <a:ext cx="1081087" cy="777875"/>
          </a:xfrm>
          <a:prstGeom prst="rect">
            <a:avLst/>
          </a:prstGeom>
          <a:solidFill>
            <a:srgbClr val="FFFF99"/>
          </a:solidFill>
          <a:ln w="222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18000" tIns="36000" rIns="18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900"/>
              <a:t>Aceite de Palma Aceite de Pescado  Lecitina de Soya Melaza                       Agua</a:t>
            </a:r>
          </a:p>
        </p:txBody>
      </p:sp>
      <p:sp>
        <p:nvSpPr>
          <p:cNvPr id="75907" name="Text Box 131"/>
          <p:cNvSpPr txBox="1">
            <a:spLocks noChangeArrowheads="1"/>
          </p:cNvSpPr>
          <p:nvPr/>
        </p:nvSpPr>
        <p:spPr bwMode="auto">
          <a:xfrm>
            <a:off x="2627313" y="5949950"/>
            <a:ext cx="10810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160 Kg/min</a:t>
            </a:r>
            <a:endParaRPr lang="es-ES" sz="1100" b="1" baseline="30000">
              <a:solidFill>
                <a:srgbClr val="0033CC"/>
              </a:solidFill>
            </a:endParaRPr>
          </a:p>
        </p:txBody>
      </p:sp>
      <p:pic>
        <p:nvPicPr>
          <p:cNvPr id="75908" name="Picture 132"/>
          <p:cNvPicPr>
            <a:picLocks noChangeAspect="1" noChangeArrowheads="1"/>
          </p:cNvPicPr>
          <p:nvPr/>
        </p:nvPicPr>
        <p:blipFill>
          <a:blip r:embed="rId15" cstate="print"/>
          <a:srcRect l="19994" r="18578"/>
          <a:stretch>
            <a:fillRect/>
          </a:stretch>
        </p:blipFill>
        <p:spPr bwMode="auto">
          <a:xfrm>
            <a:off x="4643438" y="1603375"/>
            <a:ext cx="2952750" cy="2416175"/>
          </a:xfrm>
          <a:prstGeom prst="rect">
            <a:avLst/>
          </a:prstGeom>
          <a:noFill/>
        </p:spPr>
      </p:pic>
      <p:sp>
        <p:nvSpPr>
          <p:cNvPr id="75909" name="Text Box 133"/>
          <p:cNvSpPr txBox="1">
            <a:spLocks noChangeArrowheads="1"/>
          </p:cNvSpPr>
          <p:nvPr/>
        </p:nvSpPr>
        <p:spPr bwMode="auto">
          <a:xfrm>
            <a:off x="2700338" y="4076700"/>
            <a:ext cx="10810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Sublote: 2MT</a:t>
            </a:r>
            <a:endParaRPr lang="es-ES" sz="1100" b="1" baseline="30000">
              <a:solidFill>
                <a:srgbClr val="0033CC"/>
              </a:solidFill>
            </a:endParaRPr>
          </a:p>
        </p:txBody>
      </p:sp>
      <p:grpSp>
        <p:nvGrpSpPr>
          <p:cNvPr id="75913" name="Group 137"/>
          <p:cNvGrpSpPr>
            <a:grpSpLocks/>
          </p:cNvGrpSpPr>
          <p:nvPr/>
        </p:nvGrpSpPr>
        <p:grpSpPr bwMode="auto">
          <a:xfrm>
            <a:off x="1697038" y="4508500"/>
            <a:ext cx="7265987" cy="2232025"/>
            <a:chOff x="1069" y="2840"/>
            <a:chExt cx="4577" cy="1479"/>
          </a:xfrm>
        </p:grpSpPr>
        <p:pic>
          <p:nvPicPr>
            <p:cNvPr id="75910" name="Picture 134"/>
            <p:cNvPicPr>
              <a:picLocks noChangeAspect="1" noChangeArrowheads="1"/>
            </p:cNvPicPr>
            <p:nvPr/>
          </p:nvPicPr>
          <p:blipFill>
            <a:blip r:embed="rId16" cstate="print"/>
            <a:srcRect r="8194" b="5927"/>
            <a:stretch>
              <a:fillRect/>
            </a:stretch>
          </p:blipFill>
          <p:spPr bwMode="auto">
            <a:xfrm>
              <a:off x="1069" y="2840"/>
              <a:ext cx="4577" cy="1479"/>
            </a:xfrm>
            <a:prstGeom prst="rect">
              <a:avLst/>
            </a:prstGeom>
            <a:solidFill>
              <a:schemeClr val="bg1"/>
            </a:solidFill>
            <a:ln w="38100" cmpd="dbl">
              <a:solidFill>
                <a:srgbClr val="008000"/>
              </a:solidFill>
              <a:miter lim="800000"/>
              <a:headEnd/>
              <a:tailEnd/>
            </a:ln>
            <a:effectLst/>
          </p:spPr>
        </p:pic>
        <p:sp>
          <p:nvSpPr>
            <p:cNvPr id="75911" name="Rectangle 135"/>
            <p:cNvSpPr>
              <a:spLocks noChangeArrowheads="1"/>
            </p:cNvSpPr>
            <p:nvPr/>
          </p:nvSpPr>
          <p:spPr bwMode="auto">
            <a:xfrm>
              <a:off x="2290" y="3748"/>
              <a:ext cx="908" cy="90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75912" name="Rectangle 136"/>
            <p:cNvSpPr>
              <a:spLocks noChangeArrowheads="1"/>
            </p:cNvSpPr>
            <p:nvPr/>
          </p:nvSpPr>
          <p:spPr bwMode="auto">
            <a:xfrm>
              <a:off x="4694" y="3657"/>
              <a:ext cx="908" cy="90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5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5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5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75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75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75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5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5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5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75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75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75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75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75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7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75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5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759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75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500"/>
                                        <p:tgtEl>
                                          <p:spTgt spid="75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75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75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75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75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8" dur="500"/>
                                        <p:tgtEl>
                                          <p:spTgt spid="7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2" dur="500"/>
                                        <p:tgtEl>
                                          <p:spTgt spid="75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75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8" dur="500"/>
                                        <p:tgtEl>
                                          <p:spTgt spid="75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500"/>
                                        <p:tgtEl>
                                          <p:spTgt spid="75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7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75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75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75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7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7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7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7" dur="500"/>
                                        <p:tgtEl>
                                          <p:spTgt spid="75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2" dur="500"/>
                                        <p:tgtEl>
                                          <p:spTgt spid="75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7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8" dur="500"/>
                                        <p:tgtEl>
                                          <p:spTgt spid="75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1" dur="500"/>
                                        <p:tgtEl>
                                          <p:spTgt spid="75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7" dur="500"/>
                                        <p:tgtEl>
                                          <p:spTgt spid="75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0" dur="500"/>
                                        <p:tgtEl>
                                          <p:spTgt spid="75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4" dur="500"/>
                                        <p:tgtEl>
                                          <p:spTgt spid="75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500"/>
                                        <p:tgtEl>
                                          <p:spTgt spid="7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2" dur="500"/>
                                        <p:tgtEl>
                                          <p:spTgt spid="75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75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0" dur="500"/>
                                        <p:tgtEl>
                                          <p:spTgt spid="75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75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5" dur="500"/>
                                        <p:tgtEl>
                                          <p:spTgt spid="75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8" dur="500"/>
                                        <p:tgtEl>
                                          <p:spTgt spid="75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1" dur="500"/>
                                        <p:tgtEl>
                                          <p:spTgt spid="75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4" dur="500"/>
                                        <p:tgtEl>
                                          <p:spTgt spid="75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7" dur="500"/>
                                        <p:tgtEl>
                                          <p:spTgt spid="758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1" dur="500"/>
                                        <p:tgtEl>
                                          <p:spTgt spid="75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4" dur="500"/>
                                        <p:tgtEl>
                                          <p:spTgt spid="75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8" dur="500"/>
                                        <p:tgtEl>
                                          <p:spTgt spid="75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1" dur="500"/>
                                        <p:tgtEl>
                                          <p:spTgt spid="75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4" dur="500"/>
                                        <p:tgtEl>
                                          <p:spTgt spid="75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7" dur="500"/>
                                        <p:tgtEl>
                                          <p:spTgt spid="75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758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4" dur="500"/>
                                        <p:tgtEl>
                                          <p:spTgt spid="75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7" dur="500"/>
                                        <p:tgtEl>
                                          <p:spTgt spid="75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4" grpId="0" animBg="1"/>
      <p:bldP spid="75795" grpId="0" animBg="1"/>
      <p:bldP spid="75796" grpId="0" animBg="1"/>
      <p:bldP spid="75801" grpId="0" animBg="1"/>
      <p:bldP spid="75802" grpId="0" animBg="1"/>
      <p:bldP spid="75804" grpId="0" animBg="1"/>
      <p:bldP spid="75805" grpId="0" animBg="1"/>
      <p:bldP spid="75806" grpId="0" animBg="1"/>
      <p:bldP spid="75803" grpId="0" animBg="1"/>
      <p:bldP spid="75808" grpId="0" animBg="1"/>
      <p:bldP spid="75810" grpId="0" animBg="1"/>
      <p:bldP spid="75811" grpId="0" animBg="1"/>
      <p:bldP spid="75812" grpId="0" animBg="1"/>
      <p:bldP spid="75813" grpId="0" animBg="1"/>
      <p:bldP spid="75818" grpId="0" animBg="1"/>
      <p:bldP spid="75819" grpId="0" animBg="1"/>
      <p:bldP spid="75820" grpId="0" animBg="1"/>
      <p:bldP spid="75793" grpId="0" animBg="1"/>
      <p:bldP spid="75878" grpId="0"/>
      <p:bldP spid="75879" grpId="0"/>
      <p:bldP spid="75880" grpId="0"/>
      <p:bldP spid="75881" grpId="0"/>
      <p:bldP spid="75882" grpId="0"/>
      <p:bldP spid="75883" grpId="0"/>
      <p:bldP spid="75884" grpId="0"/>
      <p:bldP spid="75885" grpId="0"/>
      <p:bldP spid="75886" grpId="1"/>
      <p:bldP spid="75891" grpId="0"/>
      <p:bldP spid="75892" grpId="0"/>
      <p:bldP spid="75893" grpId="0"/>
      <p:bldP spid="75888" grpId="0"/>
      <p:bldP spid="75890" grpId="0"/>
      <p:bldP spid="75897" grpId="0" animBg="1"/>
      <p:bldP spid="75897" grpId="1" animBg="1"/>
      <p:bldP spid="75899" grpId="0"/>
      <p:bldP spid="75903" grpId="0" animBg="1"/>
      <p:bldP spid="75903" grpId="1" animBg="1"/>
      <p:bldP spid="75904" grpId="0"/>
      <p:bldP spid="75905" grpId="0"/>
      <p:bldP spid="75906" grpId="0" animBg="1"/>
      <p:bldP spid="75906" grpId="1" animBg="1"/>
      <p:bldP spid="75907" grpId="0"/>
      <p:bldP spid="7590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8" name="Group 4"/>
          <p:cNvGrpSpPr>
            <a:grpSpLocks/>
          </p:cNvGrpSpPr>
          <p:nvPr/>
        </p:nvGrpSpPr>
        <p:grpSpPr bwMode="auto">
          <a:xfrm>
            <a:off x="623888" y="1700213"/>
            <a:ext cx="7548562" cy="5157787"/>
            <a:chOff x="2165" y="3725"/>
            <a:chExt cx="10260" cy="7092"/>
          </a:xfrm>
        </p:grpSpPr>
        <p:pic>
          <p:nvPicPr>
            <p:cNvPr id="7782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l="2484" t="4749"/>
            <a:stretch>
              <a:fillRect/>
            </a:stretch>
          </p:blipFill>
          <p:spPr bwMode="auto">
            <a:xfrm>
              <a:off x="2165" y="3725"/>
              <a:ext cx="10260" cy="7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71703" t="39648" r="24164" b="53032"/>
            <a:stretch>
              <a:fillRect/>
            </a:stretch>
          </p:blipFill>
          <p:spPr bwMode="auto">
            <a:xfrm>
              <a:off x="6305" y="7258"/>
              <a:ext cx="435" cy="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31" name="Text Box 7"/>
            <p:cNvSpPr txBox="1">
              <a:spLocks noChangeArrowheads="1"/>
            </p:cNvSpPr>
            <p:nvPr/>
          </p:nvSpPr>
          <p:spPr bwMode="auto">
            <a:xfrm>
              <a:off x="6845" y="7488"/>
              <a:ext cx="540" cy="1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es-ES" sz="500" b="1" i="1"/>
                <a:t>ACD-02</a:t>
              </a:r>
              <a:endParaRPr lang="es-ES"/>
            </a:p>
          </p:txBody>
        </p:sp>
        <p:pic>
          <p:nvPicPr>
            <p:cNvPr id="7783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 l="71703" t="42065" r="24164" b="53032"/>
            <a:stretch>
              <a:fillRect/>
            </a:stretch>
          </p:blipFill>
          <p:spPr bwMode="auto">
            <a:xfrm>
              <a:off x="4535" y="7308"/>
              <a:ext cx="510" cy="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783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488" y="1700213"/>
            <a:ext cx="1890712" cy="2808287"/>
          </a:xfrm>
          <a:prstGeom prst="rect">
            <a:avLst/>
          </a:prstGeom>
          <a:noFill/>
        </p:spPr>
      </p:pic>
      <p:sp>
        <p:nvSpPr>
          <p:cNvPr id="77836" name="Rectangle 12"/>
          <p:cNvSpPr>
            <a:spLocks noChangeArrowheads="1"/>
          </p:cNvSpPr>
          <p:nvPr/>
        </p:nvSpPr>
        <p:spPr bwMode="auto">
          <a:xfrm>
            <a:off x="2057400" y="2565400"/>
            <a:ext cx="2227263" cy="24479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7837" name="Rectangle 13"/>
          <p:cNvSpPr>
            <a:spLocks noChangeArrowheads="1"/>
          </p:cNvSpPr>
          <p:nvPr/>
        </p:nvSpPr>
        <p:spPr bwMode="auto">
          <a:xfrm>
            <a:off x="3563938" y="4941888"/>
            <a:ext cx="593725" cy="3603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7838" name="Rectangle 14"/>
          <p:cNvSpPr>
            <a:spLocks noChangeArrowheads="1"/>
          </p:cNvSpPr>
          <p:nvPr/>
        </p:nvSpPr>
        <p:spPr bwMode="auto">
          <a:xfrm>
            <a:off x="2124075" y="5084763"/>
            <a:ext cx="593725" cy="5048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7839" name="Rectangle 15"/>
          <p:cNvSpPr>
            <a:spLocks noChangeArrowheads="1"/>
          </p:cNvSpPr>
          <p:nvPr/>
        </p:nvSpPr>
        <p:spPr bwMode="auto">
          <a:xfrm>
            <a:off x="2124075" y="5013325"/>
            <a:ext cx="1079500" cy="576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77840" name="Rectangle 16"/>
          <p:cNvSpPr>
            <a:spLocks noChangeArrowheads="1"/>
          </p:cNvSpPr>
          <p:nvPr/>
        </p:nvSpPr>
        <p:spPr bwMode="auto">
          <a:xfrm>
            <a:off x="2843213" y="4797425"/>
            <a:ext cx="504825" cy="11525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7841" name="Rectangle 17"/>
          <p:cNvSpPr>
            <a:spLocks noChangeArrowheads="1"/>
          </p:cNvSpPr>
          <p:nvPr/>
        </p:nvSpPr>
        <p:spPr bwMode="auto">
          <a:xfrm>
            <a:off x="3492500" y="5294313"/>
            <a:ext cx="719138" cy="4333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7842" name="Rectangle 18"/>
          <p:cNvSpPr>
            <a:spLocks noChangeArrowheads="1"/>
          </p:cNvSpPr>
          <p:nvPr/>
        </p:nvSpPr>
        <p:spPr bwMode="auto">
          <a:xfrm>
            <a:off x="4144963" y="4724400"/>
            <a:ext cx="571500" cy="12969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7843" name="Rectangle 19"/>
          <p:cNvSpPr>
            <a:spLocks noChangeArrowheads="1"/>
          </p:cNvSpPr>
          <p:nvPr/>
        </p:nvSpPr>
        <p:spPr bwMode="auto">
          <a:xfrm>
            <a:off x="2195513" y="5661025"/>
            <a:ext cx="576262" cy="576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77844" name="Rectangle 20"/>
          <p:cNvSpPr>
            <a:spLocks noChangeArrowheads="1"/>
          </p:cNvSpPr>
          <p:nvPr/>
        </p:nvSpPr>
        <p:spPr bwMode="auto">
          <a:xfrm>
            <a:off x="5402263" y="1700213"/>
            <a:ext cx="1330325" cy="26654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77845" name="Rectangle 21"/>
          <p:cNvSpPr>
            <a:spLocks noChangeArrowheads="1"/>
          </p:cNvSpPr>
          <p:nvPr/>
        </p:nvSpPr>
        <p:spPr bwMode="auto">
          <a:xfrm>
            <a:off x="3503613" y="5661025"/>
            <a:ext cx="576262" cy="576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77846" name="Rectangle 22"/>
          <p:cNvSpPr>
            <a:spLocks noChangeArrowheads="1"/>
          </p:cNvSpPr>
          <p:nvPr/>
        </p:nvSpPr>
        <p:spPr bwMode="auto">
          <a:xfrm>
            <a:off x="4738688" y="1628775"/>
            <a:ext cx="674687" cy="4968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77847" name="Rectangle 23"/>
          <p:cNvSpPr>
            <a:spLocks noChangeArrowheads="1"/>
          </p:cNvSpPr>
          <p:nvPr/>
        </p:nvSpPr>
        <p:spPr bwMode="auto">
          <a:xfrm>
            <a:off x="2268538" y="6043613"/>
            <a:ext cx="2519362" cy="5540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77848" name="Rectangle 24"/>
          <p:cNvSpPr>
            <a:spLocks noChangeArrowheads="1"/>
          </p:cNvSpPr>
          <p:nvPr/>
        </p:nvSpPr>
        <p:spPr bwMode="auto">
          <a:xfrm>
            <a:off x="6011863" y="4321175"/>
            <a:ext cx="1152525" cy="11239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77849" name="Rectangle 25"/>
          <p:cNvSpPr>
            <a:spLocks noChangeArrowheads="1"/>
          </p:cNvSpPr>
          <p:nvPr/>
        </p:nvSpPr>
        <p:spPr bwMode="auto">
          <a:xfrm>
            <a:off x="5364163" y="5445125"/>
            <a:ext cx="2520950" cy="7921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77850" name="Rectangle 26"/>
          <p:cNvSpPr>
            <a:spLocks noChangeArrowheads="1"/>
          </p:cNvSpPr>
          <p:nvPr/>
        </p:nvSpPr>
        <p:spPr bwMode="auto">
          <a:xfrm>
            <a:off x="5651500" y="4365625"/>
            <a:ext cx="215900" cy="11239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grpSp>
        <p:nvGrpSpPr>
          <p:cNvPr id="77870" name="Group 46"/>
          <p:cNvGrpSpPr>
            <a:grpSpLocks/>
          </p:cNvGrpSpPr>
          <p:nvPr/>
        </p:nvGrpSpPr>
        <p:grpSpPr bwMode="auto">
          <a:xfrm>
            <a:off x="4067175" y="5013325"/>
            <a:ext cx="3744913" cy="1674813"/>
            <a:chOff x="2744" y="2704"/>
            <a:chExt cx="2359" cy="1055"/>
          </a:xfrm>
        </p:grpSpPr>
        <p:pic>
          <p:nvPicPr>
            <p:cNvPr id="77868" name="Picture 44"/>
            <p:cNvPicPr>
              <a:picLocks noChangeAspect="1" noChangeArrowheads="1"/>
            </p:cNvPicPr>
            <p:nvPr/>
          </p:nvPicPr>
          <p:blipFill>
            <a:blip r:embed="rId5" cstate="print"/>
            <a:srcRect l="22551" r="13029" b="21751"/>
            <a:stretch>
              <a:fillRect/>
            </a:stretch>
          </p:blipFill>
          <p:spPr bwMode="auto">
            <a:xfrm>
              <a:off x="3198" y="2704"/>
              <a:ext cx="1905" cy="1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7869" name="Line 45"/>
            <p:cNvSpPr>
              <a:spLocks noChangeShapeType="1"/>
            </p:cNvSpPr>
            <p:nvPr/>
          </p:nvSpPr>
          <p:spPr bwMode="auto">
            <a:xfrm>
              <a:off x="2744" y="3294"/>
              <a:ext cx="499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77874" name="Group 50"/>
          <p:cNvGrpSpPr>
            <a:grpSpLocks/>
          </p:cNvGrpSpPr>
          <p:nvPr/>
        </p:nvGrpSpPr>
        <p:grpSpPr bwMode="auto">
          <a:xfrm>
            <a:off x="6804025" y="3500438"/>
            <a:ext cx="2341563" cy="2592387"/>
            <a:chOff x="4309" y="2205"/>
            <a:chExt cx="1475" cy="1633"/>
          </a:xfrm>
        </p:grpSpPr>
        <p:pic>
          <p:nvPicPr>
            <p:cNvPr id="77871" name="Picture 47"/>
            <p:cNvPicPr>
              <a:picLocks noChangeAspect="1" noChangeArrowheads="1"/>
            </p:cNvPicPr>
            <p:nvPr/>
          </p:nvPicPr>
          <p:blipFill>
            <a:blip r:embed="rId6" cstate="print"/>
            <a:srcRect l="30286" t="-2899" r="22351"/>
            <a:stretch>
              <a:fillRect/>
            </a:stretch>
          </p:blipFill>
          <p:spPr bwMode="auto">
            <a:xfrm>
              <a:off x="4468" y="2205"/>
              <a:ext cx="1316" cy="16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7865" name="Line 41"/>
            <p:cNvSpPr>
              <a:spLocks noChangeShapeType="1"/>
            </p:cNvSpPr>
            <p:nvPr/>
          </p:nvSpPr>
          <p:spPr bwMode="auto">
            <a:xfrm>
              <a:off x="4309" y="2976"/>
              <a:ext cx="251" cy="13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77880" name="Group 56"/>
          <p:cNvGrpSpPr>
            <a:grpSpLocks/>
          </p:cNvGrpSpPr>
          <p:nvPr/>
        </p:nvGrpSpPr>
        <p:grpSpPr bwMode="auto">
          <a:xfrm>
            <a:off x="5862638" y="3787775"/>
            <a:ext cx="3894137" cy="1873250"/>
            <a:chOff x="3424" y="2205"/>
            <a:chExt cx="2676" cy="1270"/>
          </a:xfrm>
        </p:grpSpPr>
        <p:pic>
          <p:nvPicPr>
            <p:cNvPr id="77878" name="Picture 5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24" y="2205"/>
              <a:ext cx="2676" cy="1270"/>
            </a:xfrm>
            <a:prstGeom prst="rect">
              <a:avLst/>
            </a:prstGeom>
            <a:noFill/>
          </p:spPr>
        </p:pic>
        <p:sp>
          <p:nvSpPr>
            <p:cNvPr id="77879" name="Line 55"/>
            <p:cNvSpPr>
              <a:spLocks noChangeShapeType="1"/>
            </p:cNvSpPr>
            <p:nvPr/>
          </p:nvSpPr>
          <p:spPr bwMode="auto">
            <a:xfrm flipV="1">
              <a:off x="4241" y="3203"/>
              <a:ext cx="0" cy="27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77888" name="Group 64"/>
          <p:cNvGrpSpPr>
            <a:grpSpLocks/>
          </p:cNvGrpSpPr>
          <p:nvPr/>
        </p:nvGrpSpPr>
        <p:grpSpPr bwMode="auto">
          <a:xfrm>
            <a:off x="6372225" y="1673225"/>
            <a:ext cx="2735263" cy="1009650"/>
            <a:chOff x="4014" y="1054"/>
            <a:chExt cx="1723" cy="636"/>
          </a:xfrm>
        </p:grpSpPr>
        <p:pic>
          <p:nvPicPr>
            <p:cNvPr id="77886" name="Picture 62" descr="DSC02544"/>
            <p:cNvPicPr>
              <a:picLocks noChangeAspect="1" noChangeArrowheads="1"/>
            </p:cNvPicPr>
            <p:nvPr/>
          </p:nvPicPr>
          <p:blipFill>
            <a:blip r:embed="rId8" cstate="print">
              <a:lum contrast="2000"/>
            </a:blip>
            <a:srcRect t="6322" b="16124"/>
            <a:stretch>
              <a:fillRect/>
            </a:stretch>
          </p:blipFill>
          <p:spPr bwMode="auto">
            <a:xfrm>
              <a:off x="4241" y="1054"/>
              <a:ext cx="1496" cy="636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</p:pic>
        <p:sp>
          <p:nvSpPr>
            <p:cNvPr id="77887" name="Line 63"/>
            <p:cNvSpPr>
              <a:spLocks noChangeShapeType="1"/>
            </p:cNvSpPr>
            <p:nvPr/>
          </p:nvSpPr>
          <p:spPr bwMode="auto">
            <a:xfrm>
              <a:off x="4014" y="1389"/>
              <a:ext cx="227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7890" name="Rectangle 66"/>
          <p:cNvSpPr>
            <a:spLocks noGrp="1" noChangeArrowheads="1"/>
          </p:cNvSpPr>
          <p:nvPr>
            <p:ph type="title"/>
          </p:nvPr>
        </p:nvSpPr>
        <p:spPr>
          <a:xfrm>
            <a:off x="590550" y="211138"/>
            <a:ext cx="8553450" cy="1143000"/>
          </a:xfrm>
          <a:noFill/>
          <a:ln/>
        </p:spPr>
        <p:txBody>
          <a:bodyPr/>
          <a:lstStyle/>
          <a:p>
            <a:r>
              <a:rPr lang="es-ES" sz="3200"/>
              <a:t> 4.2. Determinación de requerimientos técnicos</a:t>
            </a:r>
            <a:br>
              <a:rPr lang="es-ES" sz="3200"/>
            </a:br>
            <a:r>
              <a:rPr lang="es-ES" sz="3200"/>
              <a:t> 4.3. Diagramación del nuevo proceso productivo</a:t>
            </a:r>
          </a:p>
        </p:txBody>
      </p:sp>
      <p:grpSp>
        <p:nvGrpSpPr>
          <p:cNvPr id="77896" name="Group 72"/>
          <p:cNvGrpSpPr>
            <a:grpSpLocks/>
          </p:cNvGrpSpPr>
          <p:nvPr/>
        </p:nvGrpSpPr>
        <p:grpSpPr bwMode="auto">
          <a:xfrm>
            <a:off x="4062413" y="4652963"/>
            <a:ext cx="2592387" cy="1684337"/>
            <a:chOff x="2517" y="3004"/>
            <a:chExt cx="1633" cy="1061"/>
          </a:xfrm>
        </p:grpSpPr>
        <p:pic>
          <p:nvPicPr>
            <p:cNvPr id="77894" name="Picture 70" descr="FOTO 038"/>
            <p:cNvPicPr>
              <a:picLocks noChangeAspect="1" noChangeArrowheads="1"/>
            </p:cNvPicPr>
            <p:nvPr/>
          </p:nvPicPr>
          <p:blipFill>
            <a:blip r:embed="rId9" cstate="print">
              <a:lum contrast="2000"/>
            </a:blip>
            <a:srcRect l="15620" r="20654"/>
            <a:stretch>
              <a:fillRect/>
            </a:stretch>
          </p:blipFill>
          <p:spPr bwMode="auto">
            <a:xfrm>
              <a:off x="3037" y="3004"/>
              <a:ext cx="1113" cy="1061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</p:pic>
        <p:sp>
          <p:nvSpPr>
            <p:cNvPr id="77895" name="Line 71"/>
            <p:cNvSpPr>
              <a:spLocks noChangeShapeType="1"/>
            </p:cNvSpPr>
            <p:nvPr/>
          </p:nvSpPr>
          <p:spPr bwMode="auto">
            <a:xfrm>
              <a:off x="2517" y="3533"/>
              <a:ext cx="516" cy="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prstDash val="dash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7897" name="Text Box 73"/>
          <p:cNvSpPr txBox="1">
            <a:spLocks noChangeArrowheads="1"/>
          </p:cNvSpPr>
          <p:nvPr/>
        </p:nvSpPr>
        <p:spPr bwMode="auto">
          <a:xfrm>
            <a:off x="611188" y="2736850"/>
            <a:ext cx="7921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20 tph</a:t>
            </a:r>
          </a:p>
        </p:txBody>
      </p:sp>
      <p:sp>
        <p:nvSpPr>
          <p:cNvPr id="77898" name="Text Box 74"/>
          <p:cNvSpPr txBox="1">
            <a:spLocks noChangeArrowheads="1"/>
          </p:cNvSpPr>
          <p:nvPr/>
        </p:nvSpPr>
        <p:spPr bwMode="auto">
          <a:xfrm>
            <a:off x="1069975" y="4725988"/>
            <a:ext cx="129698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14 tph, 3.2mm</a:t>
            </a:r>
          </a:p>
        </p:txBody>
      </p:sp>
      <p:sp>
        <p:nvSpPr>
          <p:cNvPr id="77899" name="Text Box 75"/>
          <p:cNvSpPr txBox="1">
            <a:spLocks noChangeArrowheads="1"/>
          </p:cNvSpPr>
          <p:nvPr/>
        </p:nvSpPr>
        <p:spPr bwMode="auto">
          <a:xfrm>
            <a:off x="3944938" y="4584700"/>
            <a:ext cx="98742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6 tph, 1.8mm  11tph, 3.2mm</a:t>
            </a:r>
          </a:p>
        </p:txBody>
      </p:sp>
      <p:sp>
        <p:nvSpPr>
          <p:cNvPr id="77900" name="Text Box 76"/>
          <p:cNvSpPr txBox="1">
            <a:spLocks noChangeArrowheads="1"/>
          </p:cNvSpPr>
          <p:nvPr/>
        </p:nvSpPr>
        <p:spPr bwMode="auto">
          <a:xfrm>
            <a:off x="4140200" y="4149725"/>
            <a:ext cx="936625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000" b="1">
                <a:solidFill>
                  <a:schemeClr val="hlink"/>
                </a:solidFill>
              </a:rPr>
              <a:t>270seg</a:t>
            </a:r>
          </a:p>
        </p:txBody>
      </p:sp>
      <p:sp>
        <p:nvSpPr>
          <p:cNvPr id="77901" name="Text Box 77"/>
          <p:cNvSpPr txBox="1">
            <a:spLocks noChangeArrowheads="1"/>
          </p:cNvSpPr>
          <p:nvPr/>
        </p:nvSpPr>
        <p:spPr bwMode="auto">
          <a:xfrm>
            <a:off x="1835150" y="4392613"/>
            <a:ext cx="720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chemeClr val="hlink"/>
                </a:solidFill>
              </a:rPr>
              <a:t>90 seg</a:t>
            </a:r>
          </a:p>
        </p:txBody>
      </p:sp>
      <p:sp>
        <p:nvSpPr>
          <p:cNvPr id="77902" name="Text Box 78"/>
          <p:cNvSpPr txBox="1">
            <a:spLocks noChangeArrowheads="1"/>
          </p:cNvSpPr>
          <p:nvPr/>
        </p:nvSpPr>
        <p:spPr bwMode="auto">
          <a:xfrm>
            <a:off x="3924300" y="5157788"/>
            <a:ext cx="11525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chemeClr val="hlink"/>
                </a:solidFill>
              </a:rPr>
              <a:t>15min, 3.5m</a:t>
            </a:r>
            <a:r>
              <a:rPr lang="es-ES" sz="1100" b="1" baseline="3000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77905" name="Text Box 81"/>
          <p:cNvSpPr txBox="1">
            <a:spLocks noChangeArrowheads="1"/>
          </p:cNvSpPr>
          <p:nvPr/>
        </p:nvSpPr>
        <p:spPr bwMode="auto">
          <a:xfrm>
            <a:off x="5435600" y="4652963"/>
            <a:ext cx="129698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 10 tph, 2.2mm</a:t>
            </a:r>
          </a:p>
        </p:txBody>
      </p:sp>
      <p:grpSp>
        <p:nvGrpSpPr>
          <p:cNvPr id="77892" name="Group 68"/>
          <p:cNvGrpSpPr>
            <a:grpSpLocks/>
          </p:cNvGrpSpPr>
          <p:nvPr/>
        </p:nvGrpSpPr>
        <p:grpSpPr bwMode="auto">
          <a:xfrm>
            <a:off x="34925" y="3933825"/>
            <a:ext cx="2305050" cy="2447925"/>
            <a:chOff x="-69" y="2381"/>
            <a:chExt cx="1588" cy="1639"/>
          </a:xfrm>
        </p:grpSpPr>
        <p:pic>
          <p:nvPicPr>
            <p:cNvPr id="77864" name="Picture 40"/>
            <p:cNvPicPr>
              <a:picLocks noChangeAspect="1" noChangeArrowheads="1"/>
            </p:cNvPicPr>
            <p:nvPr/>
          </p:nvPicPr>
          <p:blipFill>
            <a:blip r:embed="rId10" cstate="print"/>
            <a:srcRect l="29846" r="22409" b="4048"/>
            <a:stretch>
              <a:fillRect/>
            </a:stretch>
          </p:blipFill>
          <p:spPr bwMode="auto">
            <a:xfrm>
              <a:off x="-69" y="2381"/>
              <a:ext cx="1451" cy="16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7866" name="Line 42"/>
            <p:cNvSpPr>
              <a:spLocks noChangeShapeType="1"/>
            </p:cNvSpPr>
            <p:nvPr/>
          </p:nvSpPr>
          <p:spPr bwMode="auto">
            <a:xfrm>
              <a:off x="1245" y="3418"/>
              <a:ext cx="274" cy="6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prstDash val="dash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77858" name="Group 34"/>
          <p:cNvGrpSpPr>
            <a:grpSpLocks/>
          </p:cNvGrpSpPr>
          <p:nvPr/>
        </p:nvGrpSpPr>
        <p:grpSpPr bwMode="auto">
          <a:xfrm>
            <a:off x="4356100" y="3141663"/>
            <a:ext cx="2736850" cy="2879725"/>
            <a:chOff x="2971" y="2115"/>
            <a:chExt cx="1724" cy="1814"/>
          </a:xfrm>
        </p:grpSpPr>
        <p:pic>
          <p:nvPicPr>
            <p:cNvPr id="77854" name="Picture 30"/>
            <p:cNvPicPr>
              <a:picLocks noChangeAspect="1" noChangeArrowheads="1"/>
            </p:cNvPicPr>
            <p:nvPr/>
          </p:nvPicPr>
          <p:blipFill>
            <a:blip r:embed="rId11" cstate="print"/>
            <a:srcRect l="35640" r="24577" b="5913"/>
            <a:stretch>
              <a:fillRect/>
            </a:stretch>
          </p:blipFill>
          <p:spPr bwMode="auto">
            <a:xfrm>
              <a:off x="3379" y="2115"/>
              <a:ext cx="1316" cy="1814"/>
            </a:xfrm>
            <a:prstGeom prst="rect">
              <a:avLst/>
            </a:prstGeom>
            <a:noFill/>
          </p:spPr>
        </p:pic>
        <p:sp>
          <p:nvSpPr>
            <p:cNvPr id="77856" name="Line 32"/>
            <p:cNvSpPr>
              <a:spLocks noChangeShapeType="1"/>
            </p:cNvSpPr>
            <p:nvPr/>
          </p:nvSpPr>
          <p:spPr bwMode="auto">
            <a:xfrm>
              <a:off x="2971" y="2931"/>
              <a:ext cx="453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77863" name="Group 39"/>
          <p:cNvGrpSpPr>
            <a:grpSpLocks/>
          </p:cNvGrpSpPr>
          <p:nvPr/>
        </p:nvGrpSpPr>
        <p:grpSpPr bwMode="auto">
          <a:xfrm>
            <a:off x="4357688" y="4021138"/>
            <a:ext cx="2878137" cy="2720975"/>
            <a:chOff x="2881" y="2387"/>
            <a:chExt cx="1813" cy="1714"/>
          </a:xfrm>
        </p:grpSpPr>
        <p:sp>
          <p:nvSpPr>
            <p:cNvPr id="77857" name="Line 33"/>
            <p:cNvSpPr>
              <a:spLocks noChangeShapeType="1"/>
            </p:cNvSpPr>
            <p:nvPr/>
          </p:nvSpPr>
          <p:spPr bwMode="auto">
            <a:xfrm>
              <a:off x="2881" y="3113"/>
              <a:ext cx="453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pic>
          <p:nvPicPr>
            <p:cNvPr id="77862" name="Picture 38"/>
            <p:cNvPicPr>
              <a:picLocks noChangeAspect="1" noChangeArrowheads="1"/>
            </p:cNvPicPr>
            <p:nvPr/>
          </p:nvPicPr>
          <p:blipFill>
            <a:blip r:embed="rId12" cstate="print"/>
            <a:srcRect l="34280" r="23216"/>
            <a:stretch>
              <a:fillRect/>
            </a:stretch>
          </p:blipFill>
          <p:spPr bwMode="auto">
            <a:xfrm>
              <a:off x="3288" y="2387"/>
              <a:ext cx="1406" cy="1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7908" name="Text Box 84"/>
          <p:cNvSpPr txBox="1">
            <a:spLocks noChangeArrowheads="1"/>
          </p:cNvSpPr>
          <p:nvPr/>
        </p:nvSpPr>
        <p:spPr bwMode="auto">
          <a:xfrm>
            <a:off x="3779838" y="6143625"/>
            <a:ext cx="1296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12 tph,3.2mm</a:t>
            </a:r>
          </a:p>
        </p:txBody>
      </p:sp>
      <p:sp>
        <p:nvSpPr>
          <p:cNvPr id="77904" name="Text Box 80"/>
          <p:cNvSpPr txBox="1">
            <a:spLocks noChangeArrowheads="1"/>
          </p:cNvSpPr>
          <p:nvPr/>
        </p:nvSpPr>
        <p:spPr bwMode="auto">
          <a:xfrm>
            <a:off x="2051050" y="6264275"/>
            <a:ext cx="129698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14 tph,3.2mm</a:t>
            </a:r>
          </a:p>
        </p:txBody>
      </p:sp>
      <p:grpSp>
        <p:nvGrpSpPr>
          <p:cNvPr id="77884" name="Group 60"/>
          <p:cNvGrpSpPr>
            <a:grpSpLocks/>
          </p:cNvGrpSpPr>
          <p:nvPr/>
        </p:nvGrpSpPr>
        <p:grpSpPr bwMode="auto">
          <a:xfrm>
            <a:off x="4405313" y="2852738"/>
            <a:ext cx="2449512" cy="1920875"/>
            <a:chOff x="2743" y="1752"/>
            <a:chExt cx="1543" cy="1210"/>
          </a:xfrm>
        </p:grpSpPr>
        <p:pic>
          <p:nvPicPr>
            <p:cNvPr id="77882" name="Picture 58" descr="DSC02524"/>
            <p:cNvPicPr>
              <a:picLocks noChangeAspect="1" noChangeArrowheads="1"/>
            </p:cNvPicPr>
            <p:nvPr/>
          </p:nvPicPr>
          <p:blipFill>
            <a:blip r:embed="rId13" cstate="print"/>
            <a:srcRect b="14409"/>
            <a:stretch>
              <a:fillRect/>
            </a:stretch>
          </p:blipFill>
          <p:spPr bwMode="auto">
            <a:xfrm>
              <a:off x="2743" y="1752"/>
              <a:ext cx="1543" cy="1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77883" name="Line 59"/>
            <p:cNvSpPr>
              <a:spLocks noChangeShapeType="1"/>
            </p:cNvSpPr>
            <p:nvPr/>
          </p:nvSpPr>
          <p:spPr bwMode="auto">
            <a:xfrm flipV="1">
              <a:off x="2880" y="2780"/>
              <a:ext cx="0" cy="182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7909" name="Text Box 85"/>
          <p:cNvSpPr txBox="1">
            <a:spLocks noChangeArrowheads="1"/>
          </p:cNvSpPr>
          <p:nvPr/>
        </p:nvSpPr>
        <p:spPr bwMode="auto">
          <a:xfrm>
            <a:off x="3922713" y="4868863"/>
            <a:ext cx="1296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100" b="1">
                <a:solidFill>
                  <a:srgbClr val="0033CC"/>
                </a:solidFill>
              </a:rPr>
              <a:t>9 tph,2.2mm</a:t>
            </a:r>
          </a:p>
        </p:txBody>
      </p:sp>
      <p:pic>
        <p:nvPicPr>
          <p:cNvPr id="77910" name="Picture 86"/>
          <p:cNvPicPr>
            <a:picLocks noChangeAspect="1" noChangeArrowheads="1"/>
          </p:cNvPicPr>
          <p:nvPr/>
        </p:nvPicPr>
        <p:blipFill>
          <a:blip r:embed="rId14" cstate="print"/>
          <a:srcRect l="13316" r="4128" b="12740"/>
          <a:stretch>
            <a:fillRect/>
          </a:stretch>
        </p:blipFill>
        <p:spPr bwMode="auto">
          <a:xfrm>
            <a:off x="2433638" y="5842000"/>
            <a:ext cx="5307012" cy="938213"/>
          </a:xfrm>
          <a:prstGeom prst="rect">
            <a:avLst/>
          </a:prstGeom>
          <a:solidFill>
            <a:srgbClr val="CCFFCC"/>
          </a:solidFill>
          <a:ln w="57150" cmpd="thinThick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77911" name="Picture 87"/>
          <p:cNvPicPr>
            <a:picLocks noChangeAspect="1" noChangeArrowheads="1"/>
          </p:cNvPicPr>
          <p:nvPr/>
        </p:nvPicPr>
        <p:blipFill>
          <a:blip r:embed="rId15" cstate="print"/>
          <a:srcRect l="18643" t="41374" r="60864" b="17854"/>
          <a:stretch>
            <a:fillRect/>
          </a:stretch>
        </p:blipFill>
        <p:spPr bwMode="auto">
          <a:xfrm>
            <a:off x="4859338" y="6308725"/>
            <a:ext cx="1368425" cy="4556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77920" name="Picture 96"/>
          <p:cNvPicPr>
            <a:picLocks noChangeAspect="1" noChangeArrowheads="1"/>
          </p:cNvPicPr>
          <p:nvPr/>
        </p:nvPicPr>
        <p:blipFill>
          <a:blip r:embed="rId16" cstate="print"/>
          <a:srcRect t="-9883"/>
          <a:stretch>
            <a:fillRect/>
          </a:stretch>
        </p:blipFill>
        <p:spPr bwMode="auto">
          <a:xfrm>
            <a:off x="7119938" y="3290888"/>
            <a:ext cx="1989137" cy="24003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7921" name="Picture 97"/>
          <p:cNvPicPr>
            <a:picLocks noChangeAspect="1" noChangeArrowheads="1"/>
          </p:cNvPicPr>
          <p:nvPr/>
        </p:nvPicPr>
        <p:blipFill>
          <a:blip r:embed="rId17" cstate="print"/>
          <a:srcRect r="-10800" b="8235"/>
          <a:stretch>
            <a:fillRect/>
          </a:stretch>
        </p:blipFill>
        <p:spPr bwMode="auto">
          <a:xfrm>
            <a:off x="2051050" y="5734050"/>
            <a:ext cx="6192838" cy="1155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7922" name="AutoShape 98"/>
          <p:cNvSpPr>
            <a:spLocks noChangeArrowheads="1"/>
          </p:cNvSpPr>
          <p:nvPr/>
        </p:nvSpPr>
        <p:spPr bwMode="auto">
          <a:xfrm>
            <a:off x="2051050" y="5373688"/>
            <a:ext cx="2592388" cy="1295400"/>
          </a:xfrm>
          <a:prstGeom prst="wedgeRectCallout">
            <a:avLst>
              <a:gd name="adj1" fmla="val 58634"/>
              <a:gd name="adj2" fmla="val -63727"/>
            </a:avLst>
          </a:prstGeom>
          <a:solidFill>
            <a:srgbClr val="FFFF99"/>
          </a:solidFill>
          <a:ln w="222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lIns="18000" tIns="36000" rIns="18000" bIns="10800"/>
          <a:lstStyle/>
          <a:p>
            <a:r>
              <a:rPr lang="es-ES" sz="1300"/>
              <a:t>Capacidad: 100Kg/min (=6tph)</a:t>
            </a:r>
          </a:p>
          <a:p>
            <a:r>
              <a:rPr lang="es-ES" sz="1300"/>
              <a:t>Tiempo de retención: 4.5min Masa: 450Kg</a:t>
            </a:r>
          </a:p>
          <a:p>
            <a:r>
              <a:rPr lang="es-ES" sz="1300"/>
              <a:t>Densidad: 0.587Kg/litro</a:t>
            </a:r>
          </a:p>
          <a:p>
            <a:r>
              <a:rPr lang="es-ES" sz="1300"/>
              <a:t>% Llenado: 70%(máx)</a:t>
            </a:r>
          </a:p>
          <a:p>
            <a:r>
              <a:rPr lang="es-ES" sz="1300" b="1"/>
              <a:t>Volumen de Acond.: 1.095 litros</a:t>
            </a:r>
          </a:p>
        </p:txBody>
      </p:sp>
      <p:pic>
        <p:nvPicPr>
          <p:cNvPr id="77923" name="Picture 99"/>
          <p:cNvPicPr>
            <a:picLocks noChangeAspect="1" noChangeArrowheads="1"/>
          </p:cNvPicPr>
          <p:nvPr/>
        </p:nvPicPr>
        <p:blipFill>
          <a:blip r:embed="rId18" cstate="print"/>
          <a:srcRect l="13348" t="14449"/>
          <a:stretch>
            <a:fillRect/>
          </a:stretch>
        </p:blipFill>
        <p:spPr bwMode="auto">
          <a:xfrm>
            <a:off x="1979613" y="1557338"/>
            <a:ext cx="4673600" cy="1279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7924" name="Oval 100"/>
          <p:cNvSpPr>
            <a:spLocks noChangeArrowheads="1"/>
          </p:cNvSpPr>
          <p:nvPr/>
        </p:nvSpPr>
        <p:spPr bwMode="auto">
          <a:xfrm>
            <a:off x="5746750" y="2038350"/>
            <a:ext cx="649288" cy="166688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77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7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79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7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7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7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7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7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77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77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77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77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77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77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77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779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77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7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7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7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7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3" dur="5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779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9" dur="500"/>
                                        <p:tgtEl>
                                          <p:spTgt spid="77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7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77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779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77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77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7" dur="500"/>
                                        <p:tgtEl>
                                          <p:spTgt spid="77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3" dur="500"/>
                                        <p:tgtEl>
                                          <p:spTgt spid="77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7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9" dur="500"/>
                                        <p:tgtEl>
                                          <p:spTgt spid="77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4" dur="5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7" dur="5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0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3" dur="5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6" dur="5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9" dur="500"/>
                                        <p:tgtEl>
                                          <p:spTgt spid="77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2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6" dur="500"/>
                                        <p:tgtEl>
                                          <p:spTgt spid="7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9" dur="500"/>
                                        <p:tgtEl>
                                          <p:spTgt spid="7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7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7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0" dur="500"/>
                                        <p:tgtEl>
                                          <p:spTgt spid="77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4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7" dur="500"/>
                                        <p:tgtEl>
                                          <p:spTgt spid="778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0" dur="500"/>
                                        <p:tgtEl>
                                          <p:spTgt spid="77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3" dur="500"/>
                                        <p:tgtEl>
                                          <p:spTgt spid="77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6" dur="500"/>
                                        <p:tgtEl>
                                          <p:spTgt spid="778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0" dur="500"/>
                                        <p:tgtEl>
                                          <p:spTgt spid="77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4" dur="5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7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3" dur="500"/>
                                        <p:tgtEl>
                                          <p:spTgt spid="778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9" dur="500"/>
                                        <p:tgtEl>
                                          <p:spTgt spid="77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3" dur="500"/>
                                        <p:tgtEl>
                                          <p:spTgt spid="77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6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0" dur="500"/>
                                        <p:tgtEl>
                                          <p:spTgt spid="7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2" dur="500"/>
                                        <p:tgtEl>
                                          <p:spTgt spid="77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6" dur="500"/>
                                        <p:tgtEl>
                                          <p:spTgt spid="7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0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3" dur="500"/>
                                        <p:tgtEl>
                                          <p:spTgt spid="77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7" dur="500"/>
                                        <p:tgtEl>
                                          <p:spTgt spid="7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6" grpId="0" animBg="1"/>
      <p:bldP spid="77837" grpId="0" animBg="1"/>
      <p:bldP spid="77838" grpId="0" animBg="1"/>
      <p:bldP spid="77839" grpId="0" animBg="1"/>
      <p:bldP spid="77840" grpId="0" animBg="1"/>
      <p:bldP spid="77841" grpId="0" animBg="1"/>
      <p:bldP spid="77842" grpId="0" animBg="1"/>
      <p:bldP spid="77843" grpId="0" animBg="1"/>
      <p:bldP spid="77844" grpId="0" animBg="1"/>
      <p:bldP spid="77845" grpId="0" animBg="1"/>
      <p:bldP spid="77846" grpId="0" animBg="1"/>
      <p:bldP spid="77847" grpId="0" animBg="1"/>
      <p:bldP spid="77848" grpId="0" animBg="1"/>
      <p:bldP spid="77849" grpId="0" animBg="1"/>
      <p:bldP spid="77850" grpId="0" animBg="1"/>
      <p:bldP spid="77897" grpId="0"/>
      <p:bldP spid="77898" grpId="0"/>
      <p:bldP spid="77898" grpId="1"/>
      <p:bldP spid="77899" grpId="0" animBg="1"/>
      <p:bldP spid="77899" grpId="1" animBg="1"/>
      <p:bldP spid="77900" grpId="0" animBg="1"/>
      <p:bldP spid="77900" grpId="1" animBg="1"/>
      <p:bldP spid="77901" grpId="0"/>
      <p:bldP spid="77901" grpId="1"/>
      <p:bldP spid="77902" grpId="0"/>
      <p:bldP spid="77902" grpId="1"/>
      <p:bldP spid="77905" grpId="0"/>
      <p:bldP spid="77908" grpId="0"/>
      <p:bldP spid="77904" grpId="0"/>
      <p:bldP spid="77909" grpId="0"/>
      <p:bldP spid="77922" grpId="1" uiExpand="1" build="allAtOnce" animBg="1"/>
      <p:bldP spid="77922" grpId="2" uiExpand="1" build="allAtOnce" animBg="1"/>
      <p:bldP spid="77924" grpId="0" animBg="1"/>
      <p:bldP spid="7792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77813"/>
            <a:ext cx="8229600" cy="1143000"/>
          </a:xfrm>
        </p:spPr>
        <p:txBody>
          <a:bodyPr/>
          <a:lstStyle/>
          <a:p>
            <a:r>
              <a:rPr lang="es-ES" sz="3200"/>
              <a:t>4.2. Determinación de requerimientos técnicos</a:t>
            </a:r>
            <a:br>
              <a:rPr lang="es-ES" sz="3200"/>
            </a:br>
            <a:r>
              <a:rPr lang="es-ES" sz="3200"/>
              <a:t>4.3. Diagramación del nuevo proceso productivo</a:t>
            </a:r>
          </a:p>
        </p:txBody>
      </p:sp>
      <p:pic>
        <p:nvPicPr>
          <p:cNvPr id="110597" name="Picture 5"/>
          <p:cNvPicPr>
            <a:picLocks noChangeAspect="1" noChangeArrowheads="1"/>
          </p:cNvPicPr>
          <p:nvPr/>
        </p:nvPicPr>
        <p:blipFill>
          <a:blip r:embed="rId2" cstate="print"/>
          <a:srcRect t="-3226"/>
          <a:stretch>
            <a:fillRect/>
          </a:stretch>
        </p:blipFill>
        <p:spPr bwMode="auto">
          <a:xfrm>
            <a:off x="971550" y="1700213"/>
            <a:ext cx="3629025" cy="1809750"/>
          </a:xfrm>
          <a:prstGeom prst="rect">
            <a:avLst/>
          </a:prstGeom>
          <a:noFill/>
        </p:spPr>
      </p:pic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3" cstate="print"/>
          <a:srcRect t="8641"/>
          <a:stretch>
            <a:fillRect/>
          </a:stretch>
        </p:blipFill>
        <p:spPr bwMode="auto">
          <a:xfrm>
            <a:off x="971550" y="3509963"/>
            <a:ext cx="3629025" cy="2466975"/>
          </a:xfrm>
          <a:prstGeom prst="rect">
            <a:avLst/>
          </a:prstGeom>
          <a:noFill/>
        </p:spPr>
      </p:pic>
      <p:sp>
        <p:nvSpPr>
          <p:cNvPr id="110598" name="Rectangle 6"/>
          <p:cNvSpPr>
            <a:spLocks noChangeArrowheads="1"/>
          </p:cNvSpPr>
          <p:nvPr/>
        </p:nvSpPr>
        <p:spPr bwMode="auto">
          <a:xfrm>
            <a:off x="-171450" y="1154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110599" name="Rectangle 7"/>
          <p:cNvSpPr>
            <a:spLocks noChangeArrowheads="1"/>
          </p:cNvSpPr>
          <p:nvPr/>
        </p:nvSpPr>
        <p:spPr bwMode="auto">
          <a:xfrm>
            <a:off x="171450" y="2963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110600" name="Rectangle 8"/>
          <p:cNvSpPr>
            <a:spLocks noChangeArrowheads="1"/>
          </p:cNvSpPr>
          <p:nvPr/>
        </p:nvSpPr>
        <p:spPr bwMode="auto">
          <a:xfrm>
            <a:off x="1763713" y="6021388"/>
            <a:ext cx="19129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_tradnl" sz="1200" b="1">
                <a:cs typeface="Times New Roman" pitchFamily="18" charset="0"/>
              </a:rPr>
              <a:t>SISTEMA DE CONTROL</a:t>
            </a:r>
            <a:endParaRPr lang="es-ES_tradnl"/>
          </a:p>
        </p:txBody>
      </p:sp>
      <p:sp>
        <p:nvSpPr>
          <p:cNvPr id="110602" name="Rectangle 10"/>
          <p:cNvSpPr>
            <a:spLocks noChangeArrowheads="1"/>
          </p:cNvSpPr>
          <p:nvPr/>
        </p:nvSpPr>
        <p:spPr bwMode="auto">
          <a:xfrm>
            <a:off x="0" y="1782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pic>
        <p:nvPicPr>
          <p:cNvPr id="110601" name="Picture 9"/>
          <p:cNvPicPr>
            <a:picLocks noChangeAspect="1" noChangeArrowheads="1"/>
          </p:cNvPicPr>
          <p:nvPr/>
        </p:nvPicPr>
        <p:blipFill>
          <a:blip r:embed="rId4" cstate="print"/>
          <a:srcRect b="4021"/>
          <a:stretch>
            <a:fillRect/>
          </a:stretch>
        </p:blipFill>
        <p:spPr bwMode="auto">
          <a:xfrm>
            <a:off x="4716463" y="1989138"/>
            <a:ext cx="4032250" cy="3095625"/>
          </a:xfrm>
          <a:prstGeom prst="rect">
            <a:avLst/>
          </a:prstGeom>
          <a:noFill/>
        </p:spPr>
      </p:pic>
      <p:sp>
        <p:nvSpPr>
          <p:cNvPr id="110603" name="Rectangle 11"/>
          <p:cNvSpPr>
            <a:spLocks noChangeArrowheads="1"/>
          </p:cNvSpPr>
          <p:nvPr/>
        </p:nvSpPr>
        <p:spPr bwMode="auto">
          <a:xfrm>
            <a:off x="5076825" y="5084763"/>
            <a:ext cx="31416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_tradnl" sz="1200" b="1">
                <a:cs typeface="Times New Roman" pitchFamily="18" charset="0"/>
              </a:rPr>
              <a:t>REPORTES DEL SISTEMA DE CONTROL</a:t>
            </a:r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0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0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0" grpId="0"/>
      <p:bldP spid="11060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35150"/>
          </a:xfrm>
          <a:solidFill>
            <a:schemeClr val="bg1"/>
          </a:solidFill>
        </p:spPr>
        <p:txBody>
          <a:bodyPr/>
          <a:lstStyle/>
          <a:p>
            <a:endParaRPr lang="es-ES" sz="3800"/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 cstate="print">
            <a:lum bright="-12000" contrast="30000"/>
          </a:blip>
          <a:srcRect l="3941" t="1947" r="11255" b="7353"/>
          <a:stretch>
            <a:fillRect/>
          </a:stretch>
        </p:blipFill>
        <p:spPr bwMode="auto">
          <a:xfrm>
            <a:off x="2668588" y="430213"/>
            <a:ext cx="4279900" cy="645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5867400" y="2781300"/>
            <a:ext cx="28082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s-ES" altLang="zh-CN">
                <a:ea typeface="宋体" pitchFamily="2" charset="-122"/>
              </a:rPr>
              <a:t>Área de la Torre </a:t>
            </a:r>
          </a:p>
          <a:p>
            <a:r>
              <a:rPr lang="es-ES" altLang="zh-CN">
                <a:ea typeface="宋体" pitchFamily="2" charset="-122"/>
              </a:rPr>
              <a:t> de Producción: 350 m</a:t>
            </a:r>
            <a:r>
              <a:rPr lang="es-ES" altLang="zh-CN" baseline="30000">
                <a:ea typeface="宋体" pitchFamily="2" charset="-122"/>
              </a:rPr>
              <a:t>2</a:t>
            </a:r>
          </a:p>
          <a:p>
            <a:pPr>
              <a:buFontTx/>
              <a:buChar char="•"/>
            </a:pPr>
            <a:endParaRPr lang="es-ES" altLang="zh-CN">
              <a:ea typeface="宋体" pitchFamily="2" charset="-122"/>
            </a:endParaRPr>
          </a:p>
          <a:p>
            <a:pPr>
              <a:buFontTx/>
              <a:buChar char="•"/>
            </a:pPr>
            <a:r>
              <a:rPr lang="es-ES" altLang="zh-CN">
                <a:ea typeface="宋体" pitchFamily="2" charset="-122"/>
              </a:rPr>
              <a:t>Altura máxima: 36,6 m</a:t>
            </a:r>
            <a:endParaRPr lang="es-ES"/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496888" y="260350"/>
            <a:ext cx="2635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s-ES" sz="3000"/>
              <a:t>Distribución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s-ES" sz="3000"/>
              <a:t>de los equipos</a:t>
            </a:r>
          </a:p>
        </p:txBody>
      </p:sp>
      <p:sp>
        <p:nvSpPr>
          <p:cNvPr id="76809" name="Rectangle 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740775" y="6657975"/>
            <a:ext cx="358775" cy="18891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99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es-ES"/>
          </a:p>
        </p:txBody>
      </p:sp>
      <p:pic>
        <p:nvPicPr>
          <p:cNvPr id="76810" name="Picture 10"/>
          <p:cNvPicPr>
            <a:picLocks noChangeAspect="1" noChangeArrowheads="1"/>
          </p:cNvPicPr>
          <p:nvPr/>
        </p:nvPicPr>
        <p:blipFill>
          <a:blip r:embed="rId2" cstate="print">
            <a:lum bright="-12000" contrast="30000"/>
          </a:blip>
          <a:srcRect l="3941" t="1947" r="15482" b="7353"/>
          <a:stretch>
            <a:fillRect/>
          </a:stretch>
        </p:blipFill>
        <p:spPr bwMode="auto">
          <a:xfrm>
            <a:off x="4968875" y="187325"/>
            <a:ext cx="4065588" cy="645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6811" name="Group 11"/>
          <p:cNvGrpSpPr>
            <a:grpSpLocks/>
          </p:cNvGrpSpPr>
          <p:nvPr/>
        </p:nvGrpSpPr>
        <p:grpSpPr bwMode="auto">
          <a:xfrm>
            <a:off x="250825" y="1196975"/>
            <a:ext cx="4597400" cy="4897438"/>
            <a:chOff x="619" y="210"/>
            <a:chExt cx="3528" cy="4037"/>
          </a:xfrm>
        </p:grpSpPr>
        <p:pic>
          <p:nvPicPr>
            <p:cNvPr id="76812" name="Picture 12"/>
            <p:cNvPicPr>
              <a:picLocks noChangeAspect="1" noChangeArrowheads="1"/>
            </p:cNvPicPr>
            <p:nvPr/>
          </p:nvPicPr>
          <p:blipFill>
            <a:blip r:embed="rId4" cstate="print">
              <a:lum bright="-18000" contrast="36000"/>
            </a:blip>
            <a:srcRect l="4274" t="7286" r="2469" b="9503"/>
            <a:stretch>
              <a:fillRect/>
            </a:stretch>
          </p:blipFill>
          <p:spPr bwMode="auto">
            <a:xfrm>
              <a:off x="907" y="210"/>
              <a:ext cx="3179" cy="4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6813" name="Group 13"/>
            <p:cNvGrpSpPr>
              <a:grpSpLocks/>
            </p:cNvGrpSpPr>
            <p:nvPr/>
          </p:nvGrpSpPr>
          <p:grpSpPr bwMode="auto">
            <a:xfrm>
              <a:off x="619" y="647"/>
              <a:ext cx="3528" cy="3600"/>
              <a:chOff x="1548" y="4428"/>
              <a:chExt cx="8820" cy="9000"/>
            </a:xfrm>
          </p:grpSpPr>
          <p:sp>
            <p:nvSpPr>
              <p:cNvPr id="76814" name="Text Box 14"/>
              <p:cNvSpPr txBox="1">
                <a:spLocks noChangeArrowheads="1"/>
              </p:cNvSpPr>
              <p:nvPr/>
            </p:nvSpPr>
            <p:spPr bwMode="auto">
              <a:xfrm>
                <a:off x="2988" y="4428"/>
                <a:ext cx="126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s-ES" sz="1000"/>
                  <a:t>LÍNEA 1</a:t>
                </a:r>
              </a:p>
            </p:txBody>
          </p:sp>
          <p:sp>
            <p:nvSpPr>
              <p:cNvPr id="76815" name="Text Box 15"/>
              <p:cNvSpPr txBox="1">
                <a:spLocks noChangeArrowheads="1"/>
              </p:cNvSpPr>
              <p:nvPr/>
            </p:nvSpPr>
            <p:spPr bwMode="auto">
              <a:xfrm>
                <a:off x="8928" y="4608"/>
                <a:ext cx="144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s-ES" sz="1000"/>
                  <a:t>LÍNEA 2</a:t>
                </a:r>
                <a:r>
                  <a:rPr lang="es-ES" sz="1200"/>
                  <a:t> </a:t>
                </a:r>
                <a:endParaRPr lang="es-ES"/>
              </a:p>
            </p:txBody>
          </p:sp>
          <p:sp>
            <p:nvSpPr>
              <p:cNvPr id="76816" name="Text Box 16"/>
              <p:cNvSpPr txBox="1">
                <a:spLocks noChangeArrowheads="1"/>
              </p:cNvSpPr>
              <p:nvPr/>
            </p:nvSpPr>
            <p:spPr bwMode="auto">
              <a:xfrm>
                <a:off x="6408" y="6408"/>
                <a:ext cx="720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es-ES" sz="600"/>
                  <a:t>PTZ-01-L1</a:t>
                </a:r>
              </a:p>
            </p:txBody>
          </p:sp>
          <p:sp>
            <p:nvSpPr>
              <p:cNvPr id="76817" name="Text Box 17"/>
              <p:cNvSpPr txBox="1">
                <a:spLocks noChangeArrowheads="1"/>
              </p:cNvSpPr>
              <p:nvPr/>
            </p:nvSpPr>
            <p:spPr bwMode="auto">
              <a:xfrm>
                <a:off x="6048" y="5868"/>
                <a:ext cx="720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es-ES" sz="600"/>
                  <a:t>PTZ-02-L1</a:t>
                </a:r>
              </a:p>
            </p:txBody>
          </p:sp>
          <p:sp>
            <p:nvSpPr>
              <p:cNvPr id="76818" name="Line 18"/>
              <p:cNvSpPr>
                <a:spLocks noChangeShapeType="1"/>
              </p:cNvSpPr>
              <p:nvPr/>
            </p:nvSpPr>
            <p:spPr bwMode="auto">
              <a:xfrm flipH="1">
                <a:off x="6048" y="6588"/>
                <a:ext cx="540" cy="7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19" name="Line 19"/>
              <p:cNvSpPr>
                <a:spLocks noChangeShapeType="1"/>
              </p:cNvSpPr>
              <p:nvPr/>
            </p:nvSpPr>
            <p:spPr bwMode="auto">
              <a:xfrm flipH="1">
                <a:off x="5688" y="6048"/>
                <a:ext cx="540" cy="10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20" name="Line 20"/>
              <p:cNvSpPr>
                <a:spLocks noChangeShapeType="1"/>
              </p:cNvSpPr>
              <p:nvPr/>
            </p:nvSpPr>
            <p:spPr bwMode="auto">
              <a:xfrm flipH="1">
                <a:off x="9468" y="7668"/>
                <a:ext cx="540" cy="10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76821" name="Group 21"/>
              <p:cNvGrpSpPr>
                <a:grpSpLocks/>
              </p:cNvGrpSpPr>
              <p:nvPr/>
            </p:nvGrpSpPr>
            <p:grpSpPr bwMode="auto">
              <a:xfrm>
                <a:off x="1548" y="10368"/>
                <a:ext cx="2520" cy="1260"/>
                <a:chOff x="1548" y="10548"/>
                <a:chExt cx="2520" cy="1260"/>
              </a:xfrm>
            </p:grpSpPr>
            <p:sp>
              <p:nvSpPr>
                <p:cNvPr id="76822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548" y="11448"/>
                  <a:ext cx="988" cy="1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r>
                    <a:rPr lang="es-ES" sz="700"/>
                    <a:t>MTM-01-L1</a:t>
                  </a:r>
                  <a:endParaRPr lang="es-ES"/>
                </a:p>
              </p:txBody>
            </p:sp>
            <p:sp>
              <p:nvSpPr>
                <p:cNvPr id="76823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988" y="11628"/>
                  <a:ext cx="1080" cy="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r>
                    <a:rPr lang="es-ES" sz="700"/>
                    <a:t>MMT-01-L2</a:t>
                  </a:r>
                  <a:endParaRPr lang="es-ES"/>
                </a:p>
              </p:txBody>
            </p:sp>
            <p:sp>
              <p:nvSpPr>
                <p:cNvPr id="76824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2088" y="10548"/>
                  <a:ext cx="1260" cy="90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76825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168" y="10548"/>
                  <a:ext cx="720" cy="108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76826" name="Text Box 26"/>
              <p:cNvSpPr txBox="1">
                <a:spLocks noChangeArrowheads="1"/>
              </p:cNvSpPr>
              <p:nvPr/>
            </p:nvSpPr>
            <p:spPr bwMode="auto">
              <a:xfrm>
                <a:off x="9648" y="7488"/>
                <a:ext cx="720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es-ES" sz="600"/>
                  <a:t>PTZ-02-L2</a:t>
                </a:r>
              </a:p>
            </p:txBody>
          </p:sp>
          <p:sp>
            <p:nvSpPr>
              <p:cNvPr id="76827" name="Text Box 27"/>
              <p:cNvSpPr txBox="1">
                <a:spLocks noChangeArrowheads="1"/>
              </p:cNvSpPr>
              <p:nvPr/>
            </p:nvSpPr>
            <p:spPr bwMode="auto">
              <a:xfrm>
                <a:off x="8568" y="13068"/>
                <a:ext cx="900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r>
                  <a:rPr lang="es-ES" sz="700"/>
                  <a:t>MMT-02-L2</a:t>
                </a:r>
                <a:endParaRPr lang="es-ES"/>
              </a:p>
            </p:txBody>
          </p:sp>
          <p:sp>
            <p:nvSpPr>
              <p:cNvPr id="76828" name="Line 28"/>
              <p:cNvSpPr>
                <a:spLocks noChangeShapeType="1"/>
              </p:cNvSpPr>
              <p:nvPr/>
            </p:nvSpPr>
            <p:spPr bwMode="auto">
              <a:xfrm>
                <a:off x="8028" y="10728"/>
                <a:ext cx="720" cy="21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grpSp>
        <p:nvGrpSpPr>
          <p:cNvPr id="76835" name="Group 35"/>
          <p:cNvGrpSpPr>
            <a:grpSpLocks/>
          </p:cNvGrpSpPr>
          <p:nvPr/>
        </p:nvGrpSpPr>
        <p:grpSpPr bwMode="auto">
          <a:xfrm>
            <a:off x="684213" y="5992813"/>
            <a:ext cx="4678362" cy="1757362"/>
            <a:chOff x="431" y="3775"/>
            <a:chExt cx="2947" cy="1107"/>
          </a:xfrm>
        </p:grpSpPr>
        <p:sp>
          <p:nvSpPr>
            <p:cNvPr id="76829" name="Text Box 29"/>
            <p:cNvSpPr txBox="1">
              <a:spLocks noChangeArrowheads="1"/>
            </p:cNvSpPr>
            <p:nvPr/>
          </p:nvSpPr>
          <p:spPr bwMode="auto">
            <a:xfrm>
              <a:off x="431" y="3775"/>
              <a:ext cx="1451" cy="1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s-ES" sz="2000"/>
                <a:t>Área:1.080 m</a:t>
              </a:r>
              <a:r>
                <a:rPr lang="es-ES" sz="2000" baseline="30000"/>
                <a:t>2</a:t>
              </a:r>
              <a:endParaRPr lang="es-ES" sz="2000"/>
            </a:p>
            <a:p>
              <a:r>
                <a:rPr lang="es-ES" sz="2000"/>
                <a:t>Altura: 27,3 m</a:t>
              </a:r>
            </a:p>
          </p:txBody>
        </p:sp>
        <p:sp>
          <p:nvSpPr>
            <p:cNvPr id="76831" name="Text Box 31"/>
            <p:cNvSpPr txBox="1">
              <a:spLocks noChangeArrowheads="1"/>
            </p:cNvSpPr>
            <p:nvPr/>
          </p:nvSpPr>
          <p:spPr bwMode="auto">
            <a:xfrm>
              <a:off x="1927" y="3793"/>
              <a:ext cx="1451" cy="1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s-ES" sz="2000"/>
                <a:t>350 m</a:t>
              </a:r>
              <a:r>
                <a:rPr lang="es-ES" sz="2000" baseline="30000"/>
                <a:t>2</a:t>
              </a:r>
              <a:endParaRPr lang="es-ES" sz="2000"/>
            </a:p>
            <a:p>
              <a:r>
                <a:rPr lang="es-ES" sz="2000"/>
                <a:t>36,6 m</a:t>
              </a:r>
            </a:p>
          </p:txBody>
        </p:sp>
        <p:sp>
          <p:nvSpPr>
            <p:cNvPr id="76832" name="Line 32"/>
            <p:cNvSpPr>
              <a:spLocks noChangeShapeType="1"/>
            </p:cNvSpPr>
            <p:nvPr/>
          </p:nvSpPr>
          <p:spPr bwMode="auto">
            <a:xfrm>
              <a:off x="1565" y="3929"/>
              <a:ext cx="31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76833" name="Line 33"/>
            <p:cNvSpPr>
              <a:spLocks noChangeShapeType="1"/>
            </p:cNvSpPr>
            <p:nvPr/>
          </p:nvSpPr>
          <p:spPr bwMode="auto">
            <a:xfrm>
              <a:off x="1565" y="4131"/>
              <a:ext cx="31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6834" name="AutoShape 34"/>
          <p:cNvSpPr>
            <a:spLocks noChangeArrowheads="1"/>
          </p:cNvSpPr>
          <p:nvPr/>
        </p:nvSpPr>
        <p:spPr bwMode="auto">
          <a:xfrm>
            <a:off x="4859338" y="3789363"/>
            <a:ext cx="1081087" cy="215900"/>
          </a:xfrm>
          <a:prstGeom prst="rightArrow">
            <a:avLst>
              <a:gd name="adj1" fmla="val 50000"/>
              <a:gd name="adj2" fmla="val 125184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6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4.4. Análisis de valor</a:t>
            </a: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989138"/>
            <a:ext cx="705802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957388"/>
            <a:ext cx="7561262" cy="2911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5. EVALUACIÓN FINANCIERA</a:t>
            </a:r>
          </a:p>
        </p:txBody>
      </p:sp>
      <p:pic>
        <p:nvPicPr>
          <p:cNvPr id="47131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205038"/>
            <a:ext cx="6624638" cy="260508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5.1. Estimación de ingresos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925" y="1628775"/>
            <a:ext cx="6408738" cy="1960563"/>
          </a:xfrm>
          <a:noFill/>
          <a:ln/>
        </p:spPr>
      </p:pic>
      <p:grpSp>
        <p:nvGrpSpPr>
          <p:cNvPr id="59401" name="Group 9"/>
          <p:cNvGrpSpPr>
            <a:grpSpLocks/>
          </p:cNvGrpSpPr>
          <p:nvPr/>
        </p:nvGrpSpPr>
        <p:grpSpPr bwMode="auto">
          <a:xfrm>
            <a:off x="5221288" y="1930400"/>
            <a:ext cx="3454400" cy="2454275"/>
            <a:chOff x="1474" y="2341"/>
            <a:chExt cx="2449" cy="1839"/>
          </a:xfrm>
        </p:grpSpPr>
        <p:pic>
          <p:nvPicPr>
            <p:cNvPr id="59399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t="22108"/>
            <a:stretch>
              <a:fillRect/>
            </a:stretch>
          </p:blipFill>
          <p:spPr bwMode="auto">
            <a:xfrm>
              <a:off x="1474" y="2341"/>
              <a:ext cx="2449" cy="1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9400" name="Text Box 8"/>
            <p:cNvSpPr txBox="1">
              <a:spLocks noChangeArrowheads="1"/>
            </p:cNvSpPr>
            <p:nvPr/>
          </p:nvSpPr>
          <p:spPr bwMode="auto">
            <a:xfrm>
              <a:off x="1791" y="3974"/>
              <a:ext cx="2042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1200"/>
                <a:t>Fuente: Banco Central del Ecuador</a:t>
              </a:r>
            </a:p>
          </p:txBody>
        </p:sp>
      </p:grpSp>
      <p:grpSp>
        <p:nvGrpSpPr>
          <p:cNvPr id="59406" name="Group 14"/>
          <p:cNvGrpSpPr>
            <a:grpSpLocks/>
          </p:cNvGrpSpPr>
          <p:nvPr/>
        </p:nvGrpSpPr>
        <p:grpSpPr bwMode="auto">
          <a:xfrm>
            <a:off x="179388" y="4514850"/>
            <a:ext cx="8640762" cy="2154238"/>
            <a:chOff x="249" y="2844"/>
            <a:chExt cx="5171" cy="1266"/>
          </a:xfrm>
        </p:grpSpPr>
        <p:grpSp>
          <p:nvGrpSpPr>
            <p:cNvPr id="59402" name="Group 10"/>
            <p:cNvGrpSpPr>
              <a:grpSpLocks/>
            </p:cNvGrpSpPr>
            <p:nvPr/>
          </p:nvGrpSpPr>
          <p:grpSpPr bwMode="auto">
            <a:xfrm>
              <a:off x="249" y="3133"/>
              <a:ext cx="5171" cy="977"/>
              <a:chOff x="793" y="1343"/>
              <a:chExt cx="4241" cy="772"/>
            </a:xfrm>
          </p:grpSpPr>
          <p:pic>
            <p:nvPicPr>
              <p:cNvPr id="59403" name="Picture 1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b="20494"/>
              <a:stretch>
                <a:fillRect/>
              </a:stretch>
            </p:blipFill>
            <p:spPr bwMode="auto">
              <a:xfrm>
                <a:off x="793" y="1343"/>
                <a:ext cx="2636" cy="772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59404" name="Picture 1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37665" b="20412"/>
              <a:stretch>
                <a:fillRect/>
              </a:stretch>
            </p:blipFill>
            <p:spPr bwMode="auto">
              <a:xfrm>
                <a:off x="3384" y="1343"/>
                <a:ext cx="1650" cy="772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59405" name="Text Box 13"/>
            <p:cNvSpPr txBox="1">
              <a:spLocks noChangeArrowheads="1"/>
            </p:cNvSpPr>
            <p:nvPr/>
          </p:nvSpPr>
          <p:spPr bwMode="auto">
            <a:xfrm>
              <a:off x="1292" y="2844"/>
              <a:ext cx="3176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/>
                <a:t>Ventas proyectadas en toneladas (2009-2018)</a:t>
              </a:r>
            </a:p>
          </p:txBody>
        </p:sp>
      </p:grpSp>
      <p:pic>
        <p:nvPicPr>
          <p:cNvPr id="59407" name="Picture 15"/>
          <p:cNvPicPr>
            <a:picLocks noChangeAspect="1" noChangeArrowheads="1"/>
          </p:cNvPicPr>
          <p:nvPr/>
        </p:nvPicPr>
        <p:blipFill>
          <a:blip r:embed="rId6" cstate="print"/>
          <a:srcRect l="3946" r="21680"/>
          <a:stretch>
            <a:fillRect/>
          </a:stretch>
        </p:blipFill>
        <p:spPr bwMode="auto">
          <a:xfrm>
            <a:off x="611188" y="1628775"/>
            <a:ext cx="7993062" cy="2728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59793" name="Picture 401"/>
          <p:cNvPicPr>
            <a:picLocks noChangeAspect="1" noChangeArrowheads="1"/>
          </p:cNvPicPr>
          <p:nvPr/>
        </p:nvPicPr>
        <p:blipFill>
          <a:blip r:embed="rId7" cstate="print"/>
          <a:srcRect r="-14337"/>
          <a:stretch>
            <a:fillRect/>
          </a:stretch>
        </p:blipFill>
        <p:spPr bwMode="auto">
          <a:xfrm>
            <a:off x="611188" y="1609725"/>
            <a:ext cx="8353425" cy="5262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9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5.2. Estimación de egresos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600325"/>
            <a:ext cx="72009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92275" y="1511300"/>
            <a:ext cx="9577388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06" name="Oval 6"/>
          <p:cNvSpPr>
            <a:spLocks noChangeArrowheads="1"/>
          </p:cNvSpPr>
          <p:nvPr/>
        </p:nvSpPr>
        <p:spPr bwMode="auto">
          <a:xfrm>
            <a:off x="3735388" y="3597275"/>
            <a:ext cx="1296987" cy="287338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51208" name="AutoShape 8"/>
          <p:cNvSpPr>
            <a:spLocks noChangeArrowheads="1"/>
          </p:cNvSpPr>
          <p:nvPr/>
        </p:nvSpPr>
        <p:spPr bwMode="auto">
          <a:xfrm>
            <a:off x="5435600" y="2122488"/>
            <a:ext cx="3384550" cy="1871662"/>
          </a:xfrm>
          <a:prstGeom prst="wedgeRectCallout">
            <a:avLst>
              <a:gd name="adj1" fmla="val -63509"/>
              <a:gd name="adj2" fmla="val 38380"/>
            </a:avLst>
          </a:prstGeom>
          <a:solidFill>
            <a:srgbClr val="FFFF99"/>
          </a:solidFill>
          <a:ln w="317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s-ES" sz="1700" b="1"/>
              <a:t>Reemplazo de trigo por maíz:</a:t>
            </a:r>
          </a:p>
          <a:p>
            <a:r>
              <a:rPr lang="es-ES" sz="1700"/>
              <a:t>-30% formulación</a:t>
            </a:r>
          </a:p>
          <a:p>
            <a:r>
              <a:rPr lang="es-ES" sz="1700"/>
              <a:t>-Trigo: $364/TM </a:t>
            </a:r>
          </a:p>
          <a:p>
            <a:r>
              <a:rPr lang="es-ES" sz="1700"/>
              <a:t>-Maíz: $247/TM</a:t>
            </a:r>
          </a:p>
          <a:p>
            <a:r>
              <a:rPr lang="es-ES" sz="1700" b="1"/>
              <a:t>Ahorro:$35,1/TM (8,6%) </a:t>
            </a:r>
          </a:p>
          <a:p>
            <a:r>
              <a:rPr lang="es-ES" sz="1700" b="1">
                <a:solidFill>
                  <a:srgbClr val="0033CC"/>
                </a:solidFill>
              </a:rPr>
              <a:t>+1% reducción de pérdidas humedad.</a:t>
            </a: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2882900" y="1522413"/>
            <a:ext cx="4176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/>
              <a:t>COSTOS DE MATERIAS PRIMAS</a:t>
            </a:r>
          </a:p>
        </p:txBody>
      </p:sp>
      <p:pic>
        <p:nvPicPr>
          <p:cNvPr id="51210" name="Picture 10"/>
          <p:cNvPicPr>
            <a:picLocks noChangeAspect="1" noChangeArrowheads="1"/>
          </p:cNvPicPr>
          <p:nvPr/>
        </p:nvPicPr>
        <p:blipFill>
          <a:blip r:embed="rId4" cstate="print"/>
          <a:srcRect r="-17307" b="-5975"/>
          <a:stretch>
            <a:fillRect/>
          </a:stretch>
        </p:blipFill>
        <p:spPr bwMode="auto">
          <a:xfrm>
            <a:off x="611188" y="1803400"/>
            <a:ext cx="8532812" cy="2562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51455" name="Picture 255"/>
          <p:cNvPicPr>
            <a:picLocks noChangeAspect="1" noChangeArrowheads="1"/>
          </p:cNvPicPr>
          <p:nvPr/>
        </p:nvPicPr>
        <p:blipFill>
          <a:blip r:embed="rId5" cstate="print"/>
          <a:srcRect t="19527"/>
          <a:stretch>
            <a:fillRect/>
          </a:stretch>
        </p:blipFill>
        <p:spPr bwMode="auto">
          <a:xfrm>
            <a:off x="600075" y="4292600"/>
            <a:ext cx="7345363" cy="2398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1457" name="Rectangle 257"/>
          <p:cNvSpPr>
            <a:spLocks noChangeArrowheads="1"/>
          </p:cNvSpPr>
          <p:nvPr/>
        </p:nvSpPr>
        <p:spPr bwMode="auto">
          <a:xfrm>
            <a:off x="900113" y="1557338"/>
            <a:ext cx="7848600" cy="53006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51456" name="Text Box 256"/>
          <p:cNvSpPr txBox="1">
            <a:spLocks noChangeArrowheads="1"/>
          </p:cNvSpPr>
          <p:nvPr/>
        </p:nvSpPr>
        <p:spPr bwMode="auto">
          <a:xfrm>
            <a:off x="2987675" y="1577975"/>
            <a:ext cx="2881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/>
              <a:t>COSTOS OPERATIVOS</a:t>
            </a:r>
          </a:p>
        </p:txBody>
      </p:sp>
      <p:pic>
        <p:nvPicPr>
          <p:cNvPr id="51458" name="Picture 258"/>
          <p:cNvPicPr>
            <a:picLocks noChangeAspect="1" noChangeArrowheads="1"/>
          </p:cNvPicPr>
          <p:nvPr/>
        </p:nvPicPr>
        <p:blipFill>
          <a:blip r:embed="rId6" cstate="print"/>
          <a:srcRect r="24223"/>
          <a:stretch>
            <a:fillRect/>
          </a:stretch>
        </p:blipFill>
        <p:spPr bwMode="auto">
          <a:xfrm>
            <a:off x="-1044575" y="2220913"/>
            <a:ext cx="5184775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459" name="AutoShape 259"/>
          <p:cNvSpPr>
            <a:spLocks noChangeArrowheads="1"/>
          </p:cNvSpPr>
          <p:nvPr/>
        </p:nvSpPr>
        <p:spPr bwMode="auto">
          <a:xfrm>
            <a:off x="4140200" y="3575050"/>
            <a:ext cx="431800" cy="358775"/>
          </a:xfrm>
          <a:prstGeom prst="rightArrow">
            <a:avLst>
              <a:gd name="adj1" fmla="val 50000"/>
              <a:gd name="adj2" fmla="val 30088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51461" name="Picture 261"/>
          <p:cNvPicPr>
            <a:picLocks noChangeAspect="1" noChangeArrowheads="1"/>
          </p:cNvPicPr>
          <p:nvPr/>
        </p:nvPicPr>
        <p:blipFill>
          <a:blip r:embed="rId7" cstate="print"/>
          <a:srcRect l="16844"/>
          <a:stretch>
            <a:fillRect/>
          </a:stretch>
        </p:blipFill>
        <p:spPr bwMode="auto">
          <a:xfrm>
            <a:off x="4643438" y="3192463"/>
            <a:ext cx="56896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462" name="Text Box 262"/>
          <p:cNvSpPr txBox="1">
            <a:spLocks noChangeArrowheads="1"/>
          </p:cNvSpPr>
          <p:nvPr/>
        </p:nvSpPr>
        <p:spPr bwMode="auto">
          <a:xfrm>
            <a:off x="1619250" y="1909763"/>
            <a:ext cx="1439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AÑO 2007</a:t>
            </a:r>
          </a:p>
        </p:txBody>
      </p:sp>
      <p:sp>
        <p:nvSpPr>
          <p:cNvPr id="51463" name="Text Box 263"/>
          <p:cNvSpPr txBox="1">
            <a:spLocks noChangeArrowheads="1"/>
          </p:cNvSpPr>
          <p:nvPr/>
        </p:nvSpPr>
        <p:spPr bwMode="auto">
          <a:xfrm>
            <a:off x="6084888" y="2852738"/>
            <a:ext cx="1439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AÑO 2008</a:t>
            </a:r>
          </a:p>
        </p:txBody>
      </p:sp>
      <p:pic>
        <p:nvPicPr>
          <p:cNvPr id="51467" name="Picture 267"/>
          <p:cNvPicPr>
            <a:picLocks noChangeAspect="1" noChangeArrowheads="1"/>
          </p:cNvPicPr>
          <p:nvPr/>
        </p:nvPicPr>
        <p:blipFill>
          <a:blip r:embed="rId8" cstate="print"/>
          <a:srcRect l="24269" r="24580" b="2544"/>
          <a:stretch>
            <a:fillRect/>
          </a:stretch>
        </p:blipFill>
        <p:spPr bwMode="auto">
          <a:xfrm>
            <a:off x="611188" y="2205038"/>
            <a:ext cx="3527425" cy="2736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1468" name="Text Box 268"/>
          <p:cNvSpPr txBox="1">
            <a:spLocks noChangeArrowheads="1"/>
          </p:cNvSpPr>
          <p:nvPr/>
        </p:nvSpPr>
        <p:spPr bwMode="auto">
          <a:xfrm>
            <a:off x="1619250" y="1909763"/>
            <a:ext cx="1439863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AÑO 2008</a:t>
            </a:r>
          </a:p>
        </p:txBody>
      </p:sp>
      <p:sp>
        <p:nvSpPr>
          <p:cNvPr id="51469" name="Oval 269"/>
          <p:cNvSpPr>
            <a:spLocks noChangeArrowheads="1"/>
          </p:cNvSpPr>
          <p:nvPr/>
        </p:nvSpPr>
        <p:spPr bwMode="auto">
          <a:xfrm>
            <a:off x="8045450" y="4703763"/>
            <a:ext cx="936625" cy="215900"/>
          </a:xfrm>
          <a:prstGeom prst="ellips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51470" name="AutoShape 270"/>
          <p:cNvSpPr>
            <a:spLocks noChangeArrowheads="1"/>
          </p:cNvSpPr>
          <p:nvPr/>
        </p:nvSpPr>
        <p:spPr bwMode="auto">
          <a:xfrm flipH="1">
            <a:off x="4138613" y="3573463"/>
            <a:ext cx="433387" cy="358775"/>
          </a:xfrm>
          <a:prstGeom prst="rightArrow">
            <a:avLst>
              <a:gd name="adj1" fmla="val 50000"/>
              <a:gd name="adj2" fmla="val 30199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51472" name="AutoShape 272"/>
          <p:cNvSpPr>
            <a:spLocks noChangeArrowheads="1"/>
          </p:cNvSpPr>
          <p:nvPr/>
        </p:nvSpPr>
        <p:spPr bwMode="auto">
          <a:xfrm>
            <a:off x="4356100" y="1989138"/>
            <a:ext cx="4464050" cy="358775"/>
          </a:xfrm>
          <a:prstGeom prst="wedgeRectCallout">
            <a:avLst>
              <a:gd name="adj1" fmla="val -56116"/>
              <a:gd name="adj2" fmla="val 103981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s-ES"/>
              <a:t>10% de ahorro por tener equipos nuevos.</a:t>
            </a:r>
          </a:p>
        </p:txBody>
      </p:sp>
      <p:sp>
        <p:nvSpPr>
          <p:cNvPr id="51474" name="AutoShape 274"/>
          <p:cNvSpPr>
            <a:spLocks noChangeArrowheads="1"/>
          </p:cNvSpPr>
          <p:nvPr/>
        </p:nvSpPr>
        <p:spPr bwMode="auto">
          <a:xfrm>
            <a:off x="4427538" y="2708275"/>
            <a:ext cx="4464050" cy="647700"/>
          </a:xfrm>
          <a:prstGeom prst="wedgeRectCallout">
            <a:avLst>
              <a:gd name="adj1" fmla="val -57185"/>
              <a:gd name="adj2" fmla="val -458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s-ES"/>
              <a:t>20.6% de ahorro por reducir la carga instalada de 114 a 90 KW-h/TM.</a:t>
            </a:r>
          </a:p>
        </p:txBody>
      </p:sp>
      <p:pic>
        <p:nvPicPr>
          <p:cNvPr id="51476" name="Picture 276"/>
          <p:cNvPicPr>
            <a:picLocks noChangeAspect="1" noChangeArrowheads="1"/>
          </p:cNvPicPr>
          <p:nvPr/>
        </p:nvPicPr>
        <p:blipFill>
          <a:blip r:embed="rId9" cstate="print"/>
          <a:srcRect l="5780" t="-2443"/>
          <a:stretch>
            <a:fillRect/>
          </a:stretch>
        </p:blipFill>
        <p:spPr bwMode="auto">
          <a:xfrm>
            <a:off x="598488" y="3933825"/>
            <a:ext cx="8604250" cy="2995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1477" name="AutoShape 277"/>
          <p:cNvSpPr>
            <a:spLocks noChangeArrowheads="1"/>
          </p:cNvSpPr>
          <p:nvPr/>
        </p:nvSpPr>
        <p:spPr bwMode="auto">
          <a:xfrm>
            <a:off x="4356100" y="3540125"/>
            <a:ext cx="3311525" cy="360363"/>
          </a:xfrm>
          <a:prstGeom prst="wedgeRectCallout">
            <a:avLst>
              <a:gd name="adj1" fmla="val -59634"/>
              <a:gd name="adj2" fmla="val 315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s-ES"/>
              <a:t>Reducción de US$150.084</a:t>
            </a:r>
          </a:p>
        </p:txBody>
      </p:sp>
      <p:sp>
        <p:nvSpPr>
          <p:cNvPr id="51478" name="Rectangle 278"/>
          <p:cNvSpPr>
            <a:spLocks noChangeArrowheads="1"/>
          </p:cNvSpPr>
          <p:nvPr/>
        </p:nvSpPr>
        <p:spPr bwMode="auto">
          <a:xfrm>
            <a:off x="6227763" y="6526213"/>
            <a:ext cx="2592387" cy="2159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51487" name="AutoShape 287"/>
          <p:cNvSpPr>
            <a:spLocks noChangeArrowheads="1"/>
          </p:cNvSpPr>
          <p:nvPr/>
        </p:nvSpPr>
        <p:spPr bwMode="auto">
          <a:xfrm>
            <a:off x="4500563" y="4076700"/>
            <a:ext cx="3311525" cy="360363"/>
          </a:xfrm>
          <a:prstGeom prst="wedgeRectCallout">
            <a:avLst>
              <a:gd name="adj1" fmla="val -62176"/>
              <a:gd name="adj2" fmla="val -80838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s-ES"/>
              <a:t>Incremento a US$280.643</a:t>
            </a:r>
          </a:p>
        </p:txBody>
      </p:sp>
      <p:sp>
        <p:nvSpPr>
          <p:cNvPr id="51479" name="Rectangle 279"/>
          <p:cNvSpPr>
            <a:spLocks noChangeArrowheads="1"/>
          </p:cNvSpPr>
          <p:nvPr/>
        </p:nvSpPr>
        <p:spPr bwMode="auto">
          <a:xfrm>
            <a:off x="576263" y="1871663"/>
            <a:ext cx="8532812" cy="4941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51485" name="Picture 285"/>
          <p:cNvPicPr>
            <a:picLocks noChangeAspect="1" noChangeArrowheads="1"/>
          </p:cNvPicPr>
          <p:nvPr/>
        </p:nvPicPr>
        <p:blipFill>
          <a:blip r:embed="rId10" cstate="print"/>
          <a:srcRect t="9492"/>
          <a:stretch>
            <a:fillRect/>
          </a:stretch>
        </p:blipFill>
        <p:spPr bwMode="auto">
          <a:xfrm>
            <a:off x="1331913" y="1989138"/>
            <a:ext cx="69850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486" name="Picture 28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03350" y="4437063"/>
            <a:ext cx="6840538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489" name="Text Box 289"/>
          <p:cNvSpPr txBox="1">
            <a:spLocks noChangeArrowheads="1"/>
          </p:cNvSpPr>
          <p:nvPr/>
        </p:nvSpPr>
        <p:spPr bwMode="auto">
          <a:xfrm>
            <a:off x="2986088" y="1622425"/>
            <a:ext cx="2881312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/>
              <a:t>GASTOS</a:t>
            </a:r>
          </a:p>
        </p:txBody>
      </p:sp>
      <p:pic>
        <p:nvPicPr>
          <p:cNvPr id="51494" name="Picture 29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4213" y="2205038"/>
            <a:ext cx="813752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495" name="Picture 29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1188" y="3573463"/>
            <a:ext cx="8424862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496" name="AutoShape 296"/>
          <p:cNvSpPr>
            <a:spLocks noChangeArrowheads="1"/>
          </p:cNvSpPr>
          <p:nvPr/>
        </p:nvSpPr>
        <p:spPr bwMode="auto">
          <a:xfrm>
            <a:off x="4932363" y="2205038"/>
            <a:ext cx="3889375" cy="431800"/>
          </a:xfrm>
          <a:prstGeom prst="wedgeRectCallout">
            <a:avLst>
              <a:gd name="adj1" fmla="val 898"/>
              <a:gd name="adj2" fmla="val 10331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s-ES" altLang="zh-CN" sz="1200" b="1">
                <a:ea typeface="宋体" pitchFamily="2" charset="-122"/>
              </a:rPr>
              <a:t>ACUERDO MINISTERIAL DE TRABAJO Y EMPLEO No. 189,  27 DE DICIEMBRE, 2007</a:t>
            </a:r>
            <a:endParaRPr lang="es-ES" sz="1200" b="1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2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1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1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1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1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1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5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5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5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5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5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51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5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51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51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5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5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51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51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51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5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51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"/>
                                        <p:tgtEl>
                                          <p:spTgt spid="51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5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5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51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5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5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6" dur="500"/>
                                        <p:tgtEl>
                                          <p:spTgt spid="51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9" dur="500"/>
                                        <p:tgtEl>
                                          <p:spTgt spid="51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2" dur="500"/>
                                        <p:tgtEl>
                                          <p:spTgt spid="51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6" dur="500"/>
                                        <p:tgtEl>
                                          <p:spTgt spid="51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9" dur="500"/>
                                        <p:tgtEl>
                                          <p:spTgt spid="5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5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 animBg="1"/>
      <p:bldP spid="51208" grpId="0" uiExpand="1" build="allAtOnce" animBg="1"/>
      <p:bldP spid="51209" grpId="0"/>
      <p:bldP spid="51457" grpId="0" animBg="1"/>
      <p:bldP spid="51456" grpId="0"/>
      <p:bldP spid="51456" grpId="1"/>
      <p:bldP spid="51459" grpId="0" animBg="1"/>
      <p:bldP spid="51459" grpId="1" animBg="1"/>
      <p:bldP spid="51462" grpId="0"/>
      <p:bldP spid="51463" grpId="0"/>
      <p:bldP spid="51463" grpId="1"/>
      <p:bldP spid="51468" grpId="1" animBg="1"/>
      <p:bldP spid="51469" grpId="0" animBg="1"/>
      <p:bldP spid="51469" grpId="1" animBg="1"/>
      <p:bldP spid="51470" grpId="0" animBg="1"/>
      <p:bldP spid="51470" grpId="1" animBg="1"/>
      <p:bldP spid="51472" grpId="0" animBg="1"/>
      <p:bldP spid="51474" grpId="0" animBg="1"/>
      <p:bldP spid="51477" grpId="0" animBg="1"/>
      <p:bldP spid="51478" grpId="0" animBg="1"/>
      <p:bldP spid="51478" grpId="1" animBg="1"/>
      <p:bldP spid="51487" grpId="0" animBg="1"/>
      <p:bldP spid="51479" grpId="0" animBg="1"/>
      <p:bldP spid="51489" grpId="0" animBg="1"/>
      <p:bldP spid="51496" grpId="0" animBg="1"/>
      <p:bldP spid="5149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77813"/>
            <a:ext cx="7772400" cy="1143000"/>
          </a:xfrm>
        </p:spPr>
        <p:txBody>
          <a:bodyPr/>
          <a:lstStyle/>
          <a:p>
            <a:r>
              <a:rPr lang="es-ES"/>
              <a:t>1.ANTECEDENTES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12775" y="1844675"/>
            <a:ext cx="7772400" cy="2376488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s-ES" sz="2400">
                <a:solidFill>
                  <a:srgbClr val="000099"/>
                </a:solidFill>
              </a:rPr>
              <a:t>Empresa:</a:t>
            </a:r>
            <a:r>
              <a:rPr lang="es-ES" sz="2400"/>
              <a:t> BALANFEED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s-ES" sz="24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s-ES" sz="2400">
                <a:solidFill>
                  <a:srgbClr val="000099"/>
                </a:solidFill>
              </a:rPr>
              <a:t>Año constitución</a:t>
            </a:r>
            <a:r>
              <a:rPr lang="es-ES" sz="2400"/>
              <a:t>: 1975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s-ES" sz="24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s-ES" sz="2400">
                <a:solidFill>
                  <a:srgbClr val="000099"/>
                </a:solidFill>
              </a:rPr>
              <a:t>Giro de negocio:</a:t>
            </a:r>
            <a:r>
              <a:rPr lang="es-ES" sz="2400"/>
              <a:t> Producción y comercialización de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s-ES" sz="2400"/>
              <a:t>                            alimentos balanceados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s-ES" sz="24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s-ES" sz="1400">
              <a:solidFill>
                <a:srgbClr val="000099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s-ES" sz="1800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539750" y="5013325"/>
            <a:ext cx="1728788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s-ES" sz="2400">
                <a:solidFill>
                  <a:srgbClr val="000099"/>
                </a:solidFill>
              </a:rPr>
              <a:t>Principales 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s-ES" sz="2400">
                <a:solidFill>
                  <a:srgbClr val="000099"/>
                </a:solidFill>
              </a:rPr>
              <a:t>Problemas </a:t>
            </a:r>
            <a:endParaRPr lang="es-ES" sz="2400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V="1">
            <a:off x="2197100" y="4868863"/>
            <a:ext cx="503238" cy="5048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2197100" y="5373688"/>
            <a:ext cx="503238" cy="5032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2628900" y="4581525"/>
            <a:ext cx="316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Tecnología obsoleta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573338" y="5734050"/>
            <a:ext cx="25923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/>
              <a:t>Insuficiente capacidad productiva</a:t>
            </a: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4932363" y="4797425"/>
            <a:ext cx="431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292725" y="4365625"/>
            <a:ext cx="1727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"/>
              <a:t>Altos costos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/>
              <a:t>Calidad media</a:t>
            </a: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5005388" y="5949950"/>
            <a:ext cx="431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5364163" y="5649913"/>
            <a:ext cx="165735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Dificultad de</a:t>
            </a:r>
          </a:p>
          <a:p>
            <a:pPr>
              <a:spcBef>
                <a:spcPct val="50000"/>
              </a:spcBef>
            </a:pPr>
            <a:r>
              <a:rPr lang="es-ES"/>
              <a:t>crecimiento</a:t>
            </a: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6932613" y="5013325"/>
            <a:ext cx="226695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200" b="1">
                <a:solidFill>
                  <a:srgbClr val="008000"/>
                </a:solidFill>
              </a:rPr>
              <a:t>Pérdida de </a:t>
            </a:r>
          </a:p>
          <a:p>
            <a:pPr algn="ctr">
              <a:spcBef>
                <a:spcPct val="50000"/>
              </a:spcBef>
            </a:pPr>
            <a:r>
              <a:rPr lang="es-ES" sz="2200" b="1">
                <a:solidFill>
                  <a:srgbClr val="008000"/>
                </a:solidFill>
              </a:rPr>
              <a:t>competitividad</a:t>
            </a:r>
          </a:p>
        </p:txBody>
      </p:sp>
      <p:sp>
        <p:nvSpPr>
          <p:cNvPr id="13330" name="AutoShape 18"/>
          <p:cNvSpPr>
            <a:spLocks/>
          </p:cNvSpPr>
          <p:nvPr/>
        </p:nvSpPr>
        <p:spPr bwMode="auto">
          <a:xfrm>
            <a:off x="6692900" y="4292600"/>
            <a:ext cx="576263" cy="2232025"/>
          </a:xfrm>
          <a:prstGeom prst="rightBrace">
            <a:avLst>
              <a:gd name="adj1" fmla="val 32277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539750" y="4365625"/>
            <a:ext cx="8424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644525" y="4292600"/>
            <a:ext cx="8499475" cy="256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pic>
        <p:nvPicPr>
          <p:cNvPr id="13334" name="Picture 22" descr="FOTO 005"/>
          <p:cNvPicPr>
            <a:picLocks noChangeAspect="1" noChangeArrowheads="1"/>
          </p:cNvPicPr>
          <p:nvPr/>
        </p:nvPicPr>
        <p:blipFill>
          <a:blip r:embed="rId2" cstate="print"/>
          <a:srcRect l="19957" t="20177" b="10089"/>
          <a:stretch>
            <a:fillRect/>
          </a:stretch>
        </p:blipFill>
        <p:spPr bwMode="auto">
          <a:xfrm>
            <a:off x="779463" y="4437063"/>
            <a:ext cx="1687512" cy="19431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3338" name="Picture 26" descr="1143455503_cerd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147" r="2206"/>
          <a:stretch>
            <a:fillRect/>
          </a:stretch>
        </p:blipFill>
        <p:spPr bwMode="auto">
          <a:xfrm>
            <a:off x="2484438" y="4437063"/>
            <a:ext cx="1728787" cy="1943100"/>
          </a:xfrm>
          <a:prstGeom prst="rect">
            <a:avLst/>
          </a:prstGeom>
          <a:noFill/>
          <a:ln w="25400" algn="ctr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13342" name="Picture 30" descr="vaca"/>
          <p:cNvPicPr>
            <a:picLocks noChangeAspect="1" noChangeArrowheads="1"/>
          </p:cNvPicPr>
          <p:nvPr/>
        </p:nvPicPr>
        <p:blipFill>
          <a:blip r:embed="rId5" cstate="print"/>
          <a:srcRect l="45082" r="2773"/>
          <a:stretch>
            <a:fillRect/>
          </a:stretch>
        </p:blipFill>
        <p:spPr bwMode="auto">
          <a:xfrm>
            <a:off x="4213225" y="4437063"/>
            <a:ext cx="1485900" cy="1944687"/>
          </a:xfrm>
          <a:prstGeom prst="rect">
            <a:avLst/>
          </a:prstGeom>
          <a:noFill/>
          <a:ln w="25400" algn="ctr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13346" name="Picture 34" descr="Camaron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525" y="4437063"/>
            <a:ext cx="1604963" cy="1944687"/>
          </a:xfrm>
          <a:prstGeom prst="rect">
            <a:avLst/>
          </a:prstGeom>
          <a:noFill/>
          <a:ln w="25400" algn="ctr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13347" name="Picture 35"/>
          <p:cNvPicPr>
            <a:picLocks noChangeAspect="1" noChangeArrowheads="1"/>
          </p:cNvPicPr>
          <p:nvPr/>
        </p:nvPicPr>
        <p:blipFill>
          <a:blip r:embed="rId8" cstate="print"/>
          <a:srcRect l="11874" r="33801" b="3694"/>
          <a:stretch>
            <a:fillRect/>
          </a:stretch>
        </p:blipFill>
        <p:spPr bwMode="auto">
          <a:xfrm>
            <a:off x="7346950" y="4437063"/>
            <a:ext cx="1655763" cy="1944687"/>
          </a:xfrm>
          <a:prstGeom prst="rect">
            <a:avLst/>
          </a:prstGeom>
          <a:noFill/>
          <a:ln w="25400" algn="ctr">
            <a:solidFill>
              <a:srgbClr val="0000FF"/>
            </a:solidFill>
            <a:miter lim="800000"/>
            <a:headEnd/>
            <a:tailEnd/>
          </a:ln>
          <a:effectLst/>
        </p:spPr>
      </p:pic>
      <p:sp>
        <p:nvSpPr>
          <p:cNvPr id="13352" name="Rectangle 40"/>
          <p:cNvSpPr>
            <a:spLocks noChangeArrowheads="1"/>
          </p:cNvSpPr>
          <p:nvPr/>
        </p:nvSpPr>
        <p:spPr bwMode="auto">
          <a:xfrm>
            <a:off x="611188" y="1701800"/>
            <a:ext cx="8532812" cy="4967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3353" name="Text Box 41"/>
          <p:cNvSpPr txBox="1">
            <a:spLocks noChangeArrowheads="1"/>
          </p:cNvSpPr>
          <p:nvPr/>
        </p:nvSpPr>
        <p:spPr bwMode="auto">
          <a:xfrm>
            <a:off x="684213" y="1862138"/>
            <a:ext cx="8459787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 sz="2000" b="1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endParaRPr lang="es-ES" sz="2000" b="1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r>
              <a:rPr lang="es-ES" sz="2200" b="1">
                <a:solidFill>
                  <a:srgbClr val="000099"/>
                </a:solidFill>
              </a:rPr>
              <a:t>OBJETIVO</a:t>
            </a:r>
            <a:r>
              <a:rPr lang="es-ES" sz="2200"/>
              <a:t>        </a:t>
            </a:r>
            <a:r>
              <a:rPr lang="es-ES" sz="2200" b="1"/>
              <a:t>Estudio de Prefactibilidad</a:t>
            </a:r>
          </a:p>
          <a:p>
            <a:pPr>
              <a:spcBef>
                <a:spcPct val="50000"/>
              </a:spcBef>
            </a:pPr>
            <a:endParaRPr lang="es-ES" sz="2200">
              <a:solidFill>
                <a:srgbClr val="5F5F5F"/>
              </a:solidFill>
            </a:endParaRPr>
          </a:p>
          <a:p>
            <a:pPr>
              <a:spcBef>
                <a:spcPct val="50000"/>
              </a:spcBef>
            </a:pPr>
            <a:endParaRPr lang="es-ES" sz="2200">
              <a:solidFill>
                <a:srgbClr val="5F5F5F"/>
              </a:solidFill>
            </a:endParaRPr>
          </a:p>
          <a:p>
            <a:pPr>
              <a:spcBef>
                <a:spcPct val="50000"/>
              </a:spcBef>
            </a:pPr>
            <a:r>
              <a:rPr lang="es-ES" sz="2200" b="1">
                <a:solidFill>
                  <a:srgbClr val="000099"/>
                </a:solidFill>
              </a:rPr>
              <a:t>EXPECTATIVAS</a:t>
            </a:r>
            <a:r>
              <a:rPr lang="es-ES" sz="2200" b="1">
                <a:solidFill>
                  <a:srgbClr val="0000FF"/>
                </a:solidFill>
              </a:rPr>
              <a:t>:</a:t>
            </a:r>
            <a:r>
              <a:rPr lang="es-ES" sz="2200"/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200"/>
              <a:t>TIR&gt;15% (rendimiento mínimo)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sz="2200"/>
              <a:t> Tiempo de Recuperación de Inversión &lt;6 años</a:t>
            </a:r>
          </a:p>
        </p:txBody>
      </p:sp>
      <p:sp>
        <p:nvSpPr>
          <p:cNvPr id="13354" name="Line 42"/>
          <p:cNvSpPr>
            <a:spLocks noChangeShapeType="1"/>
          </p:cNvSpPr>
          <p:nvPr/>
        </p:nvSpPr>
        <p:spPr bwMode="auto">
          <a:xfrm>
            <a:off x="2195513" y="3013075"/>
            <a:ext cx="576262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3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3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3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33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33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133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20" grpId="0" animBg="1"/>
      <p:bldP spid="13321" grpId="0"/>
      <p:bldP spid="13322" grpId="0"/>
      <p:bldP spid="13323" grpId="0" animBg="1"/>
      <p:bldP spid="13324" grpId="0"/>
      <p:bldP spid="13325" grpId="0" animBg="1"/>
      <p:bldP spid="13326" grpId="0"/>
      <p:bldP spid="13329" grpId="0"/>
      <p:bldP spid="13330" grpId="0" animBg="1"/>
      <p:bldP spid="13332" grpId="0" animBg="1"/>
      <p:bldP spid="13352" grpId="0" animBg="1"/>
      <p:bldP spid="1335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800"/>
              <a:t>5.3. Estimación de estados de </a:t>
            </a:r>
            <a:br>
              <a:rPr lang="es-ES" sz="3800"/>
            </a:br>
            <a:r>
              <a:rPr lang="es-ES" sz="3800"/>
              <a:t>       resultados</a:t>
            </a:r>
          </a:p>
        </p:txBody>
      </p:sp>
      <p:pic>
        <p:nvPicPr>
          <p:cNvPr id="53564" name="Picture 316"/>
          <p:cNvPicPr>
            <a:picLocks noChangeAspect="1" noChangeArrowheads="1"/>
          </p:cNvPicPr>
          <p:nvPr/>
        </p:nvPicPr>
        <p:blipFill>
          <a:blip r:embed="rId2" cstate="print"/>
          <a:srcRect l="6976" r="14951"/>
          <a:stretch>
            <a:fillRect/>
          </a:stretch>
        </p:blipFill>
        <p:spPr bwMode="auto">
          <a:xfrm>
            <a:off x="0" y="4292600"/>
            <a:ext cx="8677275" cy="2509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53565" name="Picture 317"/>
          <p:cNvPicPr>
            <a:picLocks noChangeAspect="1" noChangeArrowheads="1"/>
          </p:cNvPicPr>
          <p:nvPr/>
        </p:nvPicPr>
        <p:blipFill>
          <a:blip r:embed="rId3" cstate="print"/>
          <a:srcRect l="13306" r="14087"/>
          <a:stretch>
            <a:fillRect/>
          </a:stretch>
        </p:blipFill>
        <p:spPr bwMode="auto">
          <a:xfrm>
            <a:off x="1042988" y="1965325"/>
            <a:ext cx="8062912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571" name="Oval 323"/>
          <p:cNvSpPr>
            <a:spLocks noChangeArrowheads="1"/>
          </p:cNvSpPr>
          <p:nvPr/>
        </p:nvSpPr>
        <p:spPr bwMode="auto">
          <a:xfrm>
            <a:off x="7667625" y="6369050"/>
            <a:ext cx="1008063" cy="239713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53572" name="Picture 324"/>
          <p:cNvPicPr>
            <a:picLocks noChangeAspect="1" noChangeArrowheads="1"/>
          </p:cNvPicPr>
          <p:nvPr/>
        </p:nvPicPr>
        <p:blipFill>
          <a:blip r:embed="rId4" cstate="print"/>
          <a:srcRect l="17172" t="-4970" r="18520"/>
          <a:stretch>
            <a:fillRect/>
          </a:stretch>
        </p:blipFill>
        <p:spPr bwMode="auto">
          <a:xfrm>
            <a:off x="0" y="1844675"/>
            <a:ext cx="4184650" cy="2447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3570" name="Oval 322"/>
          <p:cNvSpPr>
            <a:spLocks noChangeArrowheads="1"/>
          </p:cNvSpPr>
          <p:nvPr/>
        </p:nvSpPr>
        <p:spPr bwMode="auto">
          <a:xfrm>
            <a:off x="3287713" y="3856038"/>
            <a:ext cx="1008062" cy="242887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71" grpId="0" animBg="1"/>
      <p:bldP spid="5357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800"/>
              <a:t>5.4. Estimación de flujos de efectivos</a:t>
            </a:r>
            <a:br>
              <a:rPr lang="es-ES" sz="3800"/>
            </a:br>
            <a:r>
              <a:rPr lang="es-ES" sz="3800"/>
              <a:t>       incrementales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800225"/>
            <a:ext cx="6769100" cy="2252663"/>
          </a:xfrm>
          <a:noFill/>
          <a:ln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4149725"/>
            <a:ext cx="676910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5.5. Determinación de la viabilidad</a:t>
            </a:r>
          </a:p>
        </p:txBody>
      </p:sp>
      <p:graphicFrame>
        <p:nvGraphicFramePr>
          <p:cNvPr id="55308" name="Object 12"/>
          <p:cNvGraphicFramePr>
            <a:graphicFrameLocks noChangeAspect="1"/>
          </p:cNvGraphicFramePr>
          <p:nvPr>
            <p:ph sz="half" idx="1"/>
          </p:nvPr>
        </p:nvGraphicFramePr>
        <p:xfrm>
          <a:off x="1187450" y="4135438"/>
          <a:ext cx="1944688" cy="446087"/>
        </p:xfrm>
        <a:graphic>
          <a:graphicData uri="http://schemas.openxmlformats.org/presentationml/2006/ole">
            <p:oleObj spid="_x0000_s55308" name="Ecuación" r:id="rId3" imgW="774360" imgH="177480" progId="Equation.3">
              <p:embed/>
            </p:oleObj>
          </a:graphicData>
        </a:graphic>
      </p:graphicFrame>
      <p:graphicFrame>
        <p:nvGraphicFramePr>
          <p:cNvPr id="55310" name="Object 14"/>
          <p:cNvGraphicFramePr>
            <a:graphicFrameLocks noChangeAspect="1"/>
          </p:cNvGraphicFramePr>
          <p:nvPr>
            <p:ph sz="quarter" idx="2"/>
          </p:nvPr>
        </p:nvGraphicFramePr>
        <p:xfrm>
          <a:off x="3092450" y="4183063"/>
          <a:ext cx="5976938" cy="436562"/>
        </p:xfrm>
        <a:graphic>
          <a:graphicData uri="http://schemas.openxmlformats.org/presentationml/2006/ole">
            <p:oleObj spid="_x0000_s55310" name="Ecuación" r:id="rId4" imgW="2781000" imgH="203040" progId="Equation.3">
              <p:embed/>
            </p:oleObj>
          </a:graphicData>
        </a:graphic>
      </p:graphicFrame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55300" name="Object 4"/>
          <p:cNvGraphicFramePr>
            <a:graphicFrameLocks noChangeAspect="1"/>
          </p:cNvGraphicFramePr>
          <p:nvPr/>
        </p:nvGraphicFramePr>
        <p:xfrm>
          <a:off x="671513" y="2532063"/>
          <a:ext cx="7370762" cy="825500"/>
        </p:xfrm>
        <a:graphic>
          <a:graphicData uri="http://schemas.openxmlformats.org/presentationml/2006/ole">
            <p:oleObj spid="_x0000_s55300" name="Ecuación" r:id="rId5" imgW="3886200" imgH="431640" progId="Equation.3">
              <p:embed/>
            </p:oleObj>
          </a:graphicData>
        </a:graphic>
      </p:graphicFrame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55302" name="Object 6"/>
          <p:cNvGraphicFramePr>
            <a:graphicFrameLocks noChangeAspect="1"/>
          </p:cNvGraphicFramePr>
          <p:nvPr/>
        </p:nvGraphicFramePr>
        <p:xfrm>
          <a:off x="755650" y="5027613"/>
          <a:ext cx="8137525" cy="777875"/>
        </p:xfrm>
        <a:graphic>
          <a:graphicData uri="http://schemas.openxmlformats.org/presentationml/2006/ole">
            <p:oleObj spid="_x0000_s55302" name="Ecuación" r:id="rId6" imgW="4978400" imgH="431800" progId="Equation.3">
              <p:embed/>
            </p:oleObj>
          </a:graphicData>
        </a:graphic>
      </p:graphicFrame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900113" y="1773238"/>
            <a:ext cx="5184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>
                <a:solidFill>
                  <a:srgbClr val="0000FF"/>
                </a:solidFill>
              </a:rPr>
              <a:t>VALOR PRESENTE NETO (VPN)</a:t>
            </a:r>
            <a:r>
              <a:rPr lang="es-ES" sz="2400"/>
              <a:t>:</a:t>
            </a:r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>
            <a:off x="1763713" y="3068638"/>
            <a:ext cx="0" cy="57626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611188" y="3716338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Flujo de efectivo</a:t>
            </a:r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>
            <a:off x="2771775" y="3429000"/>
            <a:ext cx="0" cy="792163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0" y="0"/>
            <a:ext cx="698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es-ES" sz="1200">
                <a:cs typeface="Times New Roman" pitchFamily="18" charset="0"/>
              </a:rPr>
              <a:t>            </a:t>
            </a:r>
            <a:endParaRPr lang="es-ES"/>
          </a:p>
        </p:txBody>
      </p:sp>
      <p:sp>
        <p:nvSpPr>
          <p:cNvPr id="5531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5321" name="Rectangle 25"/>
          <p:cNvSpPr>
            <a:spLocks noChangeArrowheads="1"/>
          </p:cNvSpPr>
          <p:nvPr/>
        </p:nvSpPr>
        <p:spPr bwMode="auto">
          <a:xfrm>
            <a:off x="611188" y="1700213"/>
            <a:ext cx="8424862" cy="4321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55322" name="Text Box 26"/>
          <p:cNvSpPr txBox="1">
            <a:spLocks noChangeArrowheads="1"/>
          </p:cNvSpPr>
          <p:nvPr/>
        </p:nvSpPr>
        <p:spPr bwMode="auto">
          <a:xfrm>
            <a:off x="684213" y="1844675"/>
            <a:ext cx="5903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>
                <a:solidFill>
                  <a:srgbClr val="0000FF"/>
                </a:solidFill>
              </a:rPr>
              <a:t>TASA INTERNA DE RETORNO (TIR):</a:t>
            </a:r>
          </a:p>
        </p:txBody>
      </p:sp>
      <p:graphicFrame>
        <p:nvGraphicFramePr>
          <p:cNvPr id="55323" name="Object 27"/>
          <p:cNvGraphicFramePr>
            <a:graphicFrameLocks noChangeAspect="1"/>
          </p:cNvGraphicFramePr>
          <p:nvPr/>
        </p:nvGraphicFramePr>
        <p:xfrm>
          <a:off x="827088" y="2492375"/>
          <a:ext cx="8064500" cy="817563"/>
        </p:xfrm>
        <a:graphic>
          <a:graphicData uri="http://schemas.openxmlformats.org/presentationml/2006/ole">
            <p:oleObj spid="_x0000_s55323" name="Ecuación" r:id="rId7" imgW="4419600" imgH="444500" progId="Equation.3">
              <p:embed/>
            </p:oleObj>
          </a:graphicData>
        </a:graphic>
      </p:graphicFrame>
      <p:graphicFrame>
        <p:nvGraphicFramePr>
          <p:cNvPr id="55324" name="Object 28"/>
          <p:cNvGraphicFramePr>
            <a:graphicFrameLocks noChangeAspect="1"/>
          </p:cNvGraphicFramePr>
          <p:nvPr/>
        </p:nvGraphicFramePr>
        <p:xfrm>
          <a:off x="3635375" y="3573463"/>
          <a:ext cx="4968875" cy="871537"/>
        </p:xfrm>
        <a:graphic>
          <a:graphicData uri="http://schemas.openxmlformats.org/presentationml/2006/ole">
            <p:oleObj spid="_x0000_s55324" name="Ecuación" r:id="rId8" imgW="2247840" imgH="393480" progId="Equation.3">
              <p:embed/>
            </p:oleObj>
          </a:graphicData>
        </a:graphic>
      </p:graphicFrame>
      <p:graphicFrame>
        <p:nvGraphicFramePr>
          <p:cNvPr id="55325" name="Object 29"/>
          <p:cNvGraphicFramePr>
            <a:graphicFrameLocks noChangeAspect="1"/>
          </p:cNvGraphicFramePr>
          <p:nvPr/>
        </p:nvGraphicFramePr>
        <p:xfrm>
          <a:off x="827088" y="3776663"/>
          <a:ext cx="2447925" cy="525462"/>
        </p:xfrm>
        <a:graphic>
          <a:graphicData uri="http://schemas.openxmlformats.org/presentationml/2006/ole">
            <p:oleObj spid="_x0000_s55325" name="Ecuación" r:id="rId9" imgW="825480" imgH="177480" progId="Equation.3">
              <p:embed/>
            </p:oleObj>
          </a:graphicData>
        </a:graphic>
      </p:graphicFrame>
      <p:sp>
        <p:nvSpPr>
          <p:cNvPr id="55326" name="Rectangle 30"/>
          <p:cNvSpPr>
            <a:spLocks noChangeArrowheads="1"/>
          </p:cNvSpPr>
          <p:nvPr/>
        </p:nvSpPr>
        <p:spPr bwMode="auto">
          <a:xfrm>
            <a:off x="684213" y="1844675"/>
            <a:ext cx="8424862" cy="4321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55327" name="Text Box 31"/>
          <p:cNvSpPr txBox="1">
            <a:spLocks noChangeArrowheads="1"/>
          </p:cNvSpPr>
          <p:nvPr/>
        </p:nvSpPr>
        <p:spPr bwMode="auto">
          <a:xfrm>
            <a:off x="900113" y="1989138"/>
            <a:ext cx="655161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200">
                <a:solidFill>
                  <a:srgbClr val="0000FF"/>
                </a:solidFill>
              </a:rPr>
              <a:t>TIEMPO DE RECUPERACIÓN DESCONTADO:</a:t>
            </a:r>
          </a:p>
        </p:txBody>
      </p:sp>
      <p:pic>
        <p:nvPicPr>
          <p:cNvPr id="55328" name="Picture 32"/>
          <p:cNvPicPr>
            <a:picLocks noChangeAspect="1" noChangeArrowheads="1"/>
          </p:cNvPicPr>
          <p:nvPr/>
        </p:nvPicPr>
        <p:blipFill>
          <a:blip r:embed="rId10" cstate="print"/>
          <a:srcRect r="3629"/>
          <a:stretch>
            <a:fillRect/>
          </a:stretch>
        </p:blipFill>
        <p:spPr bwMode="auto">
          <a:xfrm>
            <a:off x="827088" y="2636838"/>
            <a:ext cx="7632700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36" name="Picture 40"/>
          <p:cNvPicPr>
            <a:picLocks noChangeAspect="1" noChangeArrowheads="1"/>
          </p:cNvPicPr>
          <p:nvPr/>
        </p:nvPicPr>
        <p:blipFill>
          <a:blip r:embed="rId11" cstate="print"/>
          <a:srcRect l="10876" t="-74840" b="-49730"/>
          <a:stretch>
            <a:fillRect/>
          </a:stretch>
        </p:blipFill>
        <p:spPr bwMode="auto">
          <a:xfrm>
            <a:off x="614363" y="1846263"/>
            <a:ext cx="8278812" cy="4535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5335" name="AutoShape 39"/>
          <p:cNvSpPr>
            <a:spLocks noChangeArrowheads="1"/>
          </p:cNvSpPr>
          <p:nvPr/>
        </p:nvSpPr>
        <p:spPr bwMode="auto">
          <a:xfrm>
            <a:off x="2843213" y="2133600"/>
            <a:ext cx="3960812" cy="863600"/>
          </a:xfrm>
          <a:prstGeom prst="wedgeRectCallout">
            <a:avLst>
              <a:gd name="adj1" fmla="val 40662"/>
              <a:gd name="adj2" fmla="val 82171"/>
            </a:avLst>
          </a:prstGeom>
          <a:solidFill>
            <a:srgbClr val="CCFFFF"/>
          </a:solidFill>
          <a:ln w="1905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s-ES" b="1"/>
              <a:t>Precios:</a:t>
            </a:r>
            <a:r>
              <a:rPr lang="es-ES"/>
              <a:t> No crecen según inflación de 3.76%, sino al 2.76% anual.</a:t>
            </a:r>
          </a:p>
          <a:p>
            <a:r>
              <a:rPr lang="es-ES" b="1"/>
              <a:t>Inversión:</a:t>
            </a:r>
            <a:r>
              <a:rPr lang="es-ES"/>
              <a:t> 10% mayor.  </a:t>
            </a:r>
          </a:p>
          <a:p>
            <a:pPr algn="ctr"/>
            <a:endParaRPr lang="es-ES"/>
          </a:p>
        </p:txBody>
      </p:sp>
      <p:sp>
        <p:nvSpPr>
          <p:cNvPr id="55334" name="AutoShape 38"/>
          <p:cNvSpPr>
            <a:spLocks noChangeArrowheads="1"/>
          </p:cNvSpPr>
          <p:nvPr/>
        </p:nvSpPr>
        <p:spPr bwMode="auto">
          <a:xfrm rot="10800000">
            <a:off x="3348038" y="5418138"/>
            <a:ext cx="4752975" cy="647700"/>
          </a:xfrm>
          <a:prstGeom prst="wedgeRectCallout">
            <a:avLst>
              <a:gd name="adj1" fmla="val -47931"/>
              <a:gd name="adj2" fmla="val 117153"/>
            </a:avLst>
          </a:prstGeom>
          <a:solidFill>
            <a:srgbClr val="FFFF99"/>
          </a:solidFill>
          <a:ln w="1905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r>
              <a:rPr lang="es-ES" b="1"/>
              <a:t>Ventas:</a:t>
            </a:r>
            <a:r>
              <a:rPr lang="es-ES"/>
              <a:t> 1 punto % menor a lo proyectado.</a:t>
            </a:r>
          </a:p>
          <a:p>
            <a:r>
              <a:rPr lang="es-ES" b="1"/>
              <a:t>Ahorros en costos de MP:</a:t>
            </a:r>
            <a:r>
              <a:rPr lang="es-ES"/>
              <a:t> A la Mitad</a:t>
            </a:r>
          </a:p>
        </p:txBody>
      </p:sp>
      <p:sp>
        <p:nvSpPr>
          <p:cNvPr id="55330" name="Text Box 34"/>
          <p:cNvSpPr txBox="1">
            <a:spLocks noChangeArrowheads="1"/>
          </p:cNvSpPr>
          <p:nvPr/>
        </p:nvSpPr>
        <p:spPr bwMode="auto">
          <a:xfrm>
            <a:off x="827088" y="1633538"/>
            <a:ext cx="410368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200" b="1">
                <a:solidFill>
                  <a:srgbClr val="0000FF"/>
                </a:solidFill>
              </a:rPr>
              <a:t>ANÁLISIS DE SENSIBILIDAD:</a:t>
            </a:r>
          </a:p>
        </p:txBody>
      </p:sp>
      <p:sp>
        <p:nvSpPr>
          <p:cNvPr id="55338" name="Rectangle 4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8459788" y="6669088"/>
            <a:ext cx="684212" cy="2159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55340" name="Text Box 44"/>
          <p:cNvSpPr txBox="1">
            <a:spLocks noChangeArrowheads="1"/>
          </p:cNvSpPr>
          <p:nvPr/>
        </p:nvSpPr>
        <p:spPr bwMode="auto">
          <a:xfrm>
            <a:off x="827088" y="4222750"/>
            <a:ext cx="719137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t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VPN</a:t>
            </a:r>
          </a:p>
        </p:txBody>
      </p:sp>
      <p:sp>
        <p:nvSpPr>
          <p:cNvPr id="55341" name="AutoShape 45"/>
          <p:cNvSpPr>
            <a:spLocks noChangeArrowheads="1"/>
          </p:cNvSpPr>
          <p:nvPr/>
        </p:nvSpPr>
        <p:spPr bwMode="auto">
          <a:xfrm>
            <a:off x="4211638" y="2133600"/>
            <a:ext cx="3960812" cy="863600"/>
          </a:xfrm>
          <a:prstGeom prst="wedgeRectCallout">
            <a:avLst>
              <a:gd name="adj1" fmla="val 40662"/>
              <a:gd name="adj2" fmla="val 82171"/>
            </a:avLst>
          </a:prstGeom>
          <a:solidFill>
            <a:srgbClr val="FFFF99"/>
          </a:solidFill>
          <a:ln w="1905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s-ES" b="1"/>
              <a:t>Precios:</a:t>
            </a:r>
            <a:r>
              <a:rPr lang="es-ES"/>
              <a:t> No crecen según inflación de 3.76%, sino al 2.76% anual.</a:t>
            </a:r>
          </a:p>
          <a:p>
            <a:r>
              <a:rPr lang="es-ES" b="1"/>
              <a:t>Inversión:</a:t>
            </a:r>
            <a:r>
              <a:rPr lang="es-ES"/>
              <a:t> 10% mayor.  </a:t>
            </a:r>
          </a:p>
          <a:p>
            <a:pPr algn="ctr"/>
            <a:endParaRPr lang="es-E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5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5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5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5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5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55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55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5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5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5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55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55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5" grpId="0" animBg="1"/>
      <p:bldP spid="55306" grpId="0"/>
      <p:bldP spid="55307" grpId="0" animBg="1"/>
      <p:bldP spid="55321" grpId="0" animBg="1"/>
      <p:bldP spid="55322" grpId="0"/>
      <p:bldP spid="55326" grpId="0" animBg="1"/>
      <p:bldP spid="55326" grpId="1" animBg="1"/>
      <p:bldP spid="55327" grpId="0"/>
      <p:bldP spid="55335" grpId="0" animBg="1"/>
      <p:bldP spid="55335" grpId="1" animBg="1"/>
      <p:bldP spid="55334" grpId="0" animBg="1"/>
      <p:bldP spid="55330" grpId="0"/>
      <p:bldP spid="55340" grpId="0" animBg="1"/>
      <p:bldP spid="5534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6.1. CONCLUSIONES</a:t>
            </a: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684213" y="1628775"/>
            <a:ext cx="7705725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s-ES" sz="2200" b="1">
                <a:solidFill>
                  <a:srgbClr val="0000FF"/>
                </a:solidFill>
              </a:rPr>
              <a:t>1. Crecimiento Anual de Ventas: </a:t>
            </a:r>
          </a:p>
          <a:p>
            <a:pPr marL="342900" indent="-342900">
              <a:spcBef>
                <a:spcPct val="50000"/>
              </a:spcBef>
            </a:pPr>
            <a:r>
              <a:rPr lang="es-ES" sz="2200"/>
              <a:t>	6% (1-5</a:t>
            </a:r>
            <a:r>
              <a:rPr lang="es-ES" sz="2200" baseline="30000"/>
              <a:t>to</a:t>
            </a:r>
            <a:r>
              <a:rPr lang="es-ES" sz="2200"/>
              <a:t> año) y 5% (6-10</a:t>
            </a:r>
            <a:r>
              <a:rPr lang="es-ES" sz="2200" baseline="30000"/>
              <a:t>mo</a:t>
            </a:r>
            <a:r>
              <a:rPr lang="es-ES" sz="2200"/>
              <a:t> año)</a:t>
            </a:r>
          </a:p>
          <a:p>
            <a:pPr marL="342900" indent="-342900">
              <a:spcBef>
                <a:spcPct val="50000"/>
              </a:spcBef>
            </a:pPr>
            <a:r>
              <a:rPr lang="es-ES" sz="2200"/>
              <a:t>    76.546 TM (2007) </a:t>
            </a:r>
            <a:r>
              <a:rPr lang="es-ES" sz="2200" b="1">
                <a:solidFill>
                  <a:schemeClr val="accent2"/>
                </a:solidFill>
                <a:sym typeface="Wingdings" pitchFamily="2" charset="2"/>
              </a:rPr>
              <a:t></a:t>
            </a:r>
            <a:r>
              <a:rPr lang="es-ES" sz="2200"/>
              <a:t> 135.093 TM (2018)</a:t>
            </a:r>
          </a:p>
          <a:p>
            <a:pPr marL="342900" indent="-342900">
              <a:spcBef>
                <a:spcPct val="50000"/>
              </a:spcBef>
            </a:pPr>
            <a:r>
              <a:rPr lang="es-ES" sz="2200" b="1">
                <a:solidFill>
                  <a:srgbClr val="0000FF"/>
                </a:solidFill>
              </a:rPr>
              <a:t>2. Incremento de Capacidad: </a:t>
            </a:r>
          </a:p>
          <a:p>
            <a:pPr marL="342900" indent="-342900">
              <a:spcBef>
                <a:spcPct val="50000"/>
              </a:spcBef>
            </a:pPr>
            <a:r>
              <a:rPr lang="es-ES" sz="2200" b="1">
                <a:solidFill>
                  <a:srgbClr val="0000FF"/>
                </a:solidFill>
              </a:rPr>
              <a:t>    </a:t>
            </a:r>
            <a:r>
              <a:rPr lang="es-ES" sz="2200"/>
              <a:t>11.23 a 18.99 TM/h</a:t>
            </a:r>
          </a:p>
          <a:p>
            <a:pPr marL="342900" indent="-342900">
              <a:spcBef>
                <a:spcPct val="50000"/>
              </a:spcBef>
            </a:pPr>
            <a:r>
              <a:rPr lang="es-ES" sz="2200" b="1">
                <a:solidFill>
                  <a:srgbClr val="0000FF"/>
                </a:solidFill>
              </a:rPr>
              <a:t>3. Rediseño de Procesos:</a:t>
            </a:r>
          </a:p>
          <a:p>
            <a:pPr marL="342900" indent="-342900">
              <a:spcBef>
                <a:spcPct val="50000"/>
              </a:spcBef>
            </a:pPr>
            <a:r>
              <a:rPr lang="es-ES" sz="2200" b="1">
                <a:solidFill>
                  <a:srgbClr val="0000FF"/>
                </a:solidFill>
              </a:rPr>
              <a:t>     </a:t>
            </a:r>
            <a:r>
              <a:rPr lang="es-ES" sz="2200"/>
              <a:t>Integración de Líneas de Producción</a:t>
            </a:r>
          </a:p>
          <a:p>
            <a:pPr marL="342900" indent="-342900">
              <a:spcBef>
                <a:spcPct val="50000"/>
              </a:spcBef>
            </a:pPr>
            <a:r>
              <a:rPr lang="es-ES" sz="2200"/>
              <a:t>     Reordenamiento y automatización de operaciones.</a:t>
            </a:r>
          </a:p>
          <a:p>
            <a:pPr marL="342900" indent="-342900">
              <a:spcBef>
                <a:spcPct val="50000"/>
              </a:spcBef>
            </a:pPr>
            <a:r>
              <a:rPr lang="es-ES" sz="2200" b="1">
                <a:solidFill>
                  <a:srgbClr val="0000FF"/>
                </a:solidFill>
              </a:rPr>
              <a:t>4. Viabilidad del Proyecto:</a:t>
            </a:r>
          </a:p>
          <a:p>
            <a:pPr marL="342900" indent="-342900">
              <a:spcBef>
                <a:spcPct val="50000"/>
              </a:spcBef>
            </a:pPr>
            <a:r>
              <a:rPr lang="es-ES" sz="2200"/>
              <a:t>    TIR&gt;15%         VPN&gt;0               T&lt;6 años</a:t>
            </a:r>
          </a:p>
        </p:txBody>
      </p:sp>
      <p:sp>
        <p:nvSpPr>
          <p:cNvPr id="48141" name="AutoShape 13"/>
          <p:cNvSpPr>
            <a:spLocks noChangeArrowheads="1"/>
          </p:cNvSpPr>
          <p:nvPr/>
        </p:nvSpPr>
        <p:spPr bwMode="auto">
          <a:xfrm>
            <a:off x="4787900" y="3141663"/>
            <a:ext cx="4138613" cy="1366837"/>
          </a:xfrm>
          <a:prstGeom prst="wedgeRectCallout">
            <a:avLst>
              <a:gd name="adj1" fmla="val -64731"/>
              <a:gd name="adj2" fmla="val 44079"/>
            </a:avLst>
          </a:prstGeom>
          <a:solidFill>
            <a:srgbClr val="FFFF99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buFontTx/>
              <a:buAutoNum type="alphaLcParenR"/>
            </a:pPr>
            <a:r>
              <a:rPr lang="es-ES" sz="2000"/>
              <a:t>Reducción de actividades de no Valor (L</a:t>
            </a:r>
            <a:r>
              <a:rPr lang="es-ES" sz="2000" baseline="-25000"/>
              <a:t>1</a:t>
            </a:r>
            <a:r>
              <a:rPr lang="es-ES" sz="2000"/>
              <a:t>:5, L</a:t>
            </a:r>
            <a:r>
              <a:rPr lang="es-ES" sz="2000" baseline="-25000"/>
              <a:t>2</a:t>
            </a:r>
            <a:r>
              <a:rPr lang="es-ES" sz="2000"/>
              <a:t>:8).</a:t>
            </a:r>
          </a:p>
          <a:p>
            <a:pPr marL="342900" indent="-342900">
              <a:buFontTx/>
              <a:buAutoNum type="alphaLcParenR" startAt="2"/>
            </a:pPr>
            <a:r>
              <a:rPr lang="es-ES" sz="2000"/>
              <a:t>Reducción de costos.</a:t>
            </a:r>
          </a:p>
          <a:p>
            <a:pPr marL="342900" indent="-342900">
              <a:buFontTx/>
              <a:buAutoNum type="alphaLcParenR" startAt="2"/>
            </a:pPr>
            <a:r>
              <a:rPr lang="es-ES" sz="2000"/>
              <a:t>Mejoramiento de calidad.</a:t>
            </a:r>
          </a:p>
          <a:p>
            <a:pPr marL="342900" indent="-342900"/>
            <a:endParaRPr lang="es-ES" sz="200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8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8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8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8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8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8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6.2. RECOMENDACIONES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3132138" y="2211388"/>
            <a:ext cx="295275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200"/>
              <a:t>-Costos</a:t>
            </a:r>
          </a:p>
          <a:p>
            <a:pPr>
              <a:spcBef>
                <a:spcPct val="50000"/>
              </a:spcBef>
            </a:pPr>
            <a:r>
              <a:rPr lang="es-ES" sz="2200"/>
              <a:t>-Calidad de Servicio</a:t>
            </a: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3203575" y="1700213"/>
            <a:ext cx="24479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200" b="1" u="sng">
                <a:solidFill>
                  <a:srgbClr val="0000FF"/>
                </a:solidFill>
              </a:rPr>
              <a:t>Diferenciación</a:t>
            </a:r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539750" y="2276475"/>
            <a:ext cx="25923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200"/>
              <a:t>Reposicionamiento de la Compañía</a:t>
            </a:r>
          </a:p>
        </p:txBody>
      </p:sp>
      <p:sp>
        <p:nvSpPr>
          <p:cNvPr id="49168" name="AutoShape 16"/>
          <p:cNvSpPr>
            <a:spLocks/>
          </p:cNvSpPr>
          <p:nvPr/>
        </p:nvSpPr>
        <p:spPr bwMode="auto">
          <a:xfrm>
            <a:off x="2987675" y="1700213"/>
            <a:ext cx="360363" cy="1944687"/>
          </a:xfrm>
          <a:prstGeom prst="leftBrace">
            <a:avLst>
              <a:gd name="adj1" fmla="val 44971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9169" name="AutoShape 17"/>
          <p:cNvSpPr>
            <a:spLocks/>
          </p:cNvSpPr>
          <p:nvPr/>
        </p:nvSpPr>
        <p:spPr bwMode="auto">
          <a:xfrm>
            <a:off x="5580063" y="1628775"/>
            <a:ext cx="649287" cy="2087563"/>
          </a:xfrm>
          <a:prstGeom prst="rightBrace">
            <a:avLst>
              <a:gd name="adj1" fmla="val 26793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6300788" y="1773238"/>
            <a:ext cx="22320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200" b="1">
                <a:solidFill>
                  <a:srgbClr val="0033CC"/>
                </a:solidFill>
              </a:rPr>
              <a:t>Mayor Valor </a:t>
            </a:r>
          </a:p>
          <a:p>
            <a:pPr algn="ctr">
              <a:spcBef>
                <a:spcPct val="50000"/>
              </a:spcBef>
            </a:pPr>
            <a:r>
              <a:rPr lang="es-ES" sz="2200" b="1">
                <a:solidFill>
                  <a:srgbClr val="0033CC"/>
                </a:solidFill>
              </a:rPr>
              <a:t>Agregado al </a:t>
            </a:r>
          </a:p>
          <a:p>
            <a:pPr algn="ctr">
              <a:spcBef>
                <a:spcPct val="50000"/>
              </a:spcBef>
            </a:pPr>
            <a:r>
              <a:rPr lang="es-ES" sz="2200" b="1">
                <a:solidFill>
                  <a:srgbClr val="0033CC"/>
                </a:solidFill>
              </a:rPr>
              <a:t>Cliente</a:t>
            </a:r>
          </a:p>
        </p:txBody>
      </p:sp>
      <p:sp>
        <p:nvSpPr>
          <p:cNvPr id="49171" name="AutoShape 19"/>
          <p:cNvSpPr>
            <a:spLocks noChangeArrowheads="1"/>
          </p:cNvSpPr>
          <p:nvPr/>
        </p:nvSpPr>
        <p:spPr bwMode="auto">
          <a:xfrm>
            <a:off x="7091363" y="3284538"/>
            <a:ext cx="360362" cy="7207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6372225" y="3933825"/>
            <a:ext cx="18716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>
                <a:solidFill>
                  <a:srgbClr val="008000"/>
                </a:solidFill>
              </a:rPr>
              <a:t>Mayores Ventas</a:t>
            </a:r>
          </a:p>
        </p:txBody>
      </p:sp>
      <p:sp>
        <p:nvSpPr>
          <p:cNvPr id="49173" name="Text Box 21"/>
          <p:cNvSpPr txBox="1">
            <a:spLocks noChangeArrowheads="1"/>
          </p:cNvSpPr>
          <p:nvPr/>
        </p:nvSpPr>
        <p:spPr bwMode="auto">
          <a:xfrm>
            <a:off x="3130550" y="5716588"/>
            <a:ext cx="273685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200" b="1">
                <a:solidFill>
                  <a:srgbClr val="008000"/>
                </a:solidFill>
              </a:rPr>
              <a:t>Estructura Organizacional Sólida</a:t>
            </a:r>
          </a:p>
        </p:txBody>
      </p:sp>
      <p:sp>
        <p:nvSpPr>
          <p:cNvPr id="49174" name="AutoShape 22"/>
          <p:cNvSpPr>
            <a:spLocks noChangeArrowheads="1"/>
          </p:cNvSpPr>
          <p:nvPr/>
        </p:nvSpPr>
        <p:spPr bwMode="auto">
          <a:xfrm>
            <a:off x="7091363" y="4797425"/>
            <a:ext cx="360362" cy="1152525"/>
          </a:xfrm>
          <a:prstGeom prst="downArrow">
            <a:avLst>
              <a:gd name="adj1" fmla="val 50000"/>
              <a:gd name="adj2" fmla="val 7995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>
              <a:solidFill>
                <a:schemeClr val="accent2"/>
              </a:solidFill>
            </a:endParaRPr>
          </a:p>
        </p:txBody>
      </p:sp>
      <p:sp>
        <p:nvSpPr>
          <p:cNvPr id="49175" name="Text Box 23"/>
          <p:cNvSpPr txBox="1">
            <a:spLocks noChangeArrowheads="1"/>
          </p:cNvSpPr>
          <p:nvPr/>
        </p:nvSpPr>
        <p:spPr bwMode="auto">
          <a:xfrm>
            <a:off x="6227763" y="5867400"/>
            <a:ext cx="20161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800" b="1">
                <a:solidFill>
                  <a:schemeClr val="hlink"/>
                </a:solidFill>
              </a:rPr>
              <a:t>Mayores Ganancias</a:t>
            </a:r>
          </a:p>
        </p:txBody>
      </p:sp>
      <p:pic>
        <p:nvPicPr>
          <p:cNvPr id="49177" name="Picture 25" descr="j028320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4724400"/>
            <a:ext cx="1323975" cy="1225550"/>
          </a:xfrm>
          <a:prstGeom prst="rect">
            <a:avLst/>
          </a:prstGeom>
          <a:noFill/>
        </p:spPr>
      </p:pic>
      <p:sp>
        <p:nvSpPr>
          <p:cNvPr id="49178" name="AutoShape 26"/>
          <p:cNvSpPr>
            <a:spLocks noChangeArrowheads="1"/>
          </p:cNvSpPr>
          <p:nvPr/>
        </p:nvSpPr>
        <p:spPr bwMode="auto">
          <a:xfrm>
            <a:off x="2771775" y="3716338"/>
            <a:ext cx="1079500" cy="1655762"/>
          </a:xfrm>
          <a:prstGeom prst="curvedRightArrow">
            <a:avLst>
              <a:gd name="adj1" fmla="val 30676"/>
              <a:gd name="adj2" fmla="val 61353"/>
              <a:gd name="adj3" fmla="val 33333"/>
            </a:avLst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9180" name="Rectangle 28"/>
          <p:cNvSpPr>
            <a:spLocks noChangeArrowheads="1"/>
          </p:cNvSpPr>
          <p:nvPr/>
        </p:nvSpPr>
        <p:spPr bwMode="auto">
          <a:xfrm>
            <a:off x="3397250" y="4008438"/>
            <a:ext cx="2249488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>
                <a:solidFill>
                  <a:srgbClr val="008000"/>
                </a:solidFill>
              </a:rPr>
              <a:t>Mejoramiento </a:t>
            </a:r>
          </a:p>
          <a:p>
            <a:pPr algn="ctr">
              <a:spcBef>
                <a:spcPct val="50000"/>
              </a:spcBef>
            </a:pPr>
            <a:r>
              <a:rPr lang="es-ES" sz="2400" b="1">
                <a:solidFill>
                  <a:srgbClr val="008000"/>
                </a:solidFill>
              </a:rPr>
              <a:t>Contínuo</a:t>
            </a:r>
          </a:p>
        </p:txBody>
      </p:sp>
      <p:sp>
        <p:nvSpPr>
          <p:cNvPr id="49182" name="AutoShape 30"/>
          <p:cNvSpPr>
            <a:spLocks noChangeArrowheads="1"/>
          </p:cNvSpPr>
          <p:nvPr/>
        </p:nvSpPr>
        <p:spPr bwMode="auto">
          <a:xfrm flipV="1">
            <a:off x="5219700" y="3578225"/>
            <a:ext cx="1008063" cy="1728788"/>
          </a:xfrm>
          <a:prstGeom prst="curvedLeftArrow">
            <a:avLst>
              <a:gd name="adj1" fmla="val 34299"/>
              <a:gd name="adj2" fmla="val 68598"/>
              <a:gd name="adj3" fmla="val 33333"/>
            </a:avLst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9183" name="AutoShape 31"/>
          <p:cNvSpPr>
            <a:spLocks noChangeArrowheads="1"/>
          </p:cNvSpPr>
          <p:nvPr/>
        </p:nvSpPr>
        <p:spPr bwMode="auto">
          <a:xfrm rot="10800000">
            <a:off x="4356100" y="5013325"/>
            <a:ext cx="360363" cy="7207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/>
            <a:endParaRPr lang="es-ES">
              <a:solidFill>
                <a:schemeClr val="accent2"/>
              </a:solidFill>
            </a:endParaRPr>
          </a:p>
        </p:txBody>
      </p:sp>
      <p:sp>
        <p:nvSpPr>
          <p:cNvPr id="49184" name="AutoShape 32"/>
          <p:cNvSpPr>
            <a:spLocks noChangeArrowheads="1"/>
          </p:cNvSpPr>
          <p:nvPr/>
        </p:nvSpPr>
        <p:spPr bwMode="auto">
          <a:xfrm rot="10800000">
            <a:off x="4283075" y="3335338"/>
            <a:ext cx="360363" cy="7207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/>
            <a:endParaRPr lang="es-ES">
              <a:solidFill>
                <a:schemeClr val="accent2"/>
              </a:solidFill>
            </a:endParaRPr>
          </a:p>
        </p:txBody>
      </p:sp>
      <p:pic>
        <p:nvPicPr>
          <p:cNvPr id="49185" name="Picture 33" descr="j0233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797425"/>
            <a:ext cx="2028825" cy="206057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9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9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9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9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9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9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9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9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9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/>
      <p:bldP spid="49164" grpId="0"/>
      <p:bldP spid="49168" grpId="0" animBg="1"/>
      <p:bldP spid="49169" grpId="0" animBg="1"/>
      <p:bldP spid="49170" grpId="0"/>
      <p:bldP spid="49171" grpId="0" animBg="1"/>
      <p:bldP spid="49172" grpId="0"/>
      <p:bldP spid="49173" grpId="0"/>
      <p:bldP spid="49174" grpId="0" animBg="1"/>
      <p:bldP spid="49175" grpId="0"/>
      <p:bldP spid="49178" grpId="0" animBg="1"/>
      <p:bldP spid="49180" grpId="0"/>
      <p:bldP spid="49182" grpId="0" animBg="1"/>
      <p:bldP spid="49183" grpId="0" animBg="1"/>
      <p:bldP spid="4918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2411413" y="1989138"/>
            <a:ext cx="4752975" cy="316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s-E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MUCHAS </a:t>
            </a:r>
          </a:p>
          <a:p>
            <a:pPr algn="ctr"/>
            <a:r>
              <a:rPr lang="es-E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GRACIAS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03" name="Group 15"/>
          <p:cNvGrpSpPr>
            <a:grpSpLocks/>
          </p:cNvGrpSpPr>
          <p:nvPr/>
        </p:nvGrpSpPr>
        <p:grpSpPr bwMode="auto">
          <a:xfrm>
            <a:off x="1706563" y="1557338"/>
            <a:ext cx="6465887" cy="5457825"/>
            <a:chOff x="681" y="981"/>
            <a:chExt cx="4073" cy="3438"/>
          </a:xfrm>
        </p:grpSpPr>
        <p:grpSp>
          <p:nvGrpSpPr>
            <p:cNvPr id="63499" name="Group 11"/>
            <p:cNvGrpSpPr>
              <a:grpSpLocks/>
            </p:cNvGrpSpPr>
            <p:nvPr/>
          </p:nvGrpSpPr>
          <p:grpSpPr bwMode="auto">
            <a:xfrm>
              <a:off x="793" y="981"/>
              <a:ext cx="3961" cy="3438"/>
              <a:chOff x="340" y="1038"/>
              <a:chExt cx="4073" cy="3662"/>
            </a:xfrm>
          </p:grpSpPr>
          <p:pic>
            <p:nvPicPr>
              <p:cNvPr id="63494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6926" t="46581" r="2559" b="-1172"/>
              <a:stretch>
                <a:fillRect/>
              </a:stretch>
            </p:blipFill>
            <p:spPr bwMode="auto">
              <a:xfrm>
                <a:off x="340" y="1534"/>
                <a:ext cx="4069" cy="31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496" name="Picture 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47597" t="21295" r="2570" b="70030"/>
              <a:stretch>
                <a:fillRect/>
              </a:stretch>
            </p:blipFill>
            <p:spPr bwMode="auto">
              <a:xfrm>
                <a:off x="2160" y="1038"/>
                <a:ext cx="2250" cy="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497" name="Picture 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47597" t="42590" r="2547" b="52681"/>
              <a:stretch>
                <a:fillRect/>
              </a:stretch>
            </p:blipFill>
            <p:spPr bwMode="auto">
              <a:xfrm>
                <a:off x="2154" y="1344"/>
                <a:ext cx="2259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3501" name="Text Box 13"/>
            <p:cNvSpPr txBox="1">
              <a:spLocks noChangeArrowheads="1"/>
            </p:cNvSpPr>
            <p:nvPr/>
          </p:nvSpPr>
          <p:spPr bwMode="auto">
            <a:xfrm>
              <a:off x="681" y="1854"/>
              <a:ext cx="136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s-ES"/>
            </a:p>
          </p:txBody>
        </p:sp>
        <p:sp>
          <p:nvSpPr>
            <p:cNvPr id="63502" name="Text Box 14"/>
            <p:cNvSpPr txBox="1">
              <a:spLocks noChangeArrowheads="1"/>
            </p:cNvSpPr>
            <p:nvPr/>
          </p:nvSpPr>
          <p:spPr bwMode="auto">
            <a:xfrm>
              <a:off x="724" y="3022"/>
              <a:ext cx="136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s-ES"/>
            </a:p>
          </p:txBody>
        </p:sp>
      </p:grp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/>
              <a:t>Metodología y estructura de la tesis</a:t>
            </a:r>
          </a:p>
        </p:txBody>
      </p:sp>
      <p:sp>
        <p:nvSpPr>
          <p:cNvPr id="63504" name="Line 16"/>
          <p:cNvSpPr>
            <a:spLocks noChangeShapeType="1"/>
          </p:cNvSpPr>
          <p:nvPr/>
        </p:nvSpPr>
        <p:spPr bwMode="auto">
          <a:xfrm>
            <a:off x="3924300" y="5013325"/>
            <a:ext cx="792163" cy="5032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6349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 l="6850" t="-795" r="-2710" b="51202"/>
          <a:stretch>
            <a:fillRect/>
          </a:stretch>
        </p:blipFill>
        <p:spPr>
          <a:xfrm>
            <a:off x="1908175" y="1579563"/>
            <a:ext cx="6554788" cy="4375150"/>
          </a:xfrm>
          <a:solidFill>
            <a:schemeClr val="bg1"/>
          </a:solidFill>
          <a:ln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6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2. ANÁLISIS DEL MERCADO</a:t>
            </a:r>
          </a:p>
        </p:txBody>
      </p:sp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636838"/>
            <a:ext cx="80645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2.1. Análisis del mercado local</a:t>
            </a:r>
          </a:p>
        </p:txBody>
      </p:sp>
      <p:pic>
        <p:nvPicPr>
          <p:cNvPr id="61445" name="Picture 5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1700213"/>
            <a:ext cx="6264275" cy="4002087"/>
          </a:xfrm>
          <a:noFill/>
          <a:ln/>
        </p:spPr>
      </p:pic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1403350" y="5932488"/>
            <a:ext cx="7273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/>
              <a:t>Fuente: AFABA (Asociación de Fabricantes de Alimentos Balanceados)</a:t>
            </a:r>
          </a:p>
        </p:txBody>
      </p:sp>
      <p:pic>
        <p:nvPicPr>
          <p:cNvPr id="61452" name="Picture 12"/>
          <p:cNvPicPr>
            <a:picLocks noChangeAspect="1" noChangeArrowheads="1"/>
          </p:cNvPicPr>
          <p:nvPr/>
        </p:nvPicPr>
        <p:blipFill>
          <a:blip r:embed="rId3" cstate="print"/>
          <a:srcRect l="9848"/>
          <a:stretch>
            <a:fillRect/>
          </a:stretch>
        </p:blipFill>
        <p:spPr bwMode="auto">
          <a:xfrm>
            <a:off x="900113" y="1700213"/>
            <a:ext cx="7488237" cy="4425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5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773238"/>
            <a:ext cx="6913563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468" name="Group 12"/>
          <p:cNvGrpSpPr>
            <a:grpSpLocks/>
          </p:cNvGrpSpPr>
          <p:nvPr/>
        </p:nvGrpSpPr>
        <p:grpSpPr bwMode="auto">
          <a:xfrm>
            <a:off x="1116013" y="1700213"/>
            <a:ext cx="7343775" cy="5157787"/>
            <a:chOff x="521" y="981"/>
            <a:chExt cx="4990" cy="3138"/>
          </a:xfrm>
        </p:grpSpPr>
        <p:pic>
          <p:nvPicPr>
            <p:cNvPr id="19469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1" y="981"/>
              <a:ext cx="4990" cy="3138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9470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18" y="1616"/>
              <a:ext cx="3367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2.2. Análisis de ventas históricas</a:t>
            </a:r>
          </a:p>
        </p:txBody>
      </p:sp>
      <p:grpSp>
        <p:nvGrpSpPr>
          <p:cNvPr id="19465" name="Group 9"/>
          <p:cNvGrpSpPr>
            <a:grpSpLocks/>
          </p:cNvGrpSpPr>
          <p:nvPr/>
        </p:nvGrpSpPr>
        <p:grpSpPr bwMode="auto">
          <a:xfrm>
            <a:off x="1042988" y="1628775"/>
            <a:ext cx="7489825" cy="5229225"/>
            <a:chOff x="521" y="1117"/>
            <a:chExt cx="3946" cy="2842"/>
          </a:xfrm>
        </p:grpSpPr>
        <p:pic>
          <p:nvPicPr>
            <p:cNvPr id="1946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1" y="1117"/>
              <a:ext cx="3946" cy="2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4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 l="5362" r="61049" b="11444"/>
            <a:stretch>
              <a:fillRect/>
            </a:stretch>
          </p:blipFill>
          <p:spPr bwMode="auto">
            <a:xfrm>
              <a:off x="2835" y="1661"/>
              <a:ext cx="1315" cy="790"/>
            </a:xfrm>
            <a:prstGeom prst="rect">
              <a:avLst/>
            </a:prstGeom>
            <a:noFill/>
          </p:spPr>
        </p:pic>
      </p:grpSp>
      <p:pic>
        <p:nvPicPr>
          <p:cNvPr id="19476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9400" y="1773238"/>
            <a:ext cx="2838450" cy="28797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grpSp>
        <p:nvGrpSpPr>
          <p:cNvPr id="19467" name="Group 11"/>
          <p:cNvGrpSpPr>
            <a:grpSpLocks/>
          </p:cNvGrpSpPr>
          <p:nvPr/>
        </p:nvGrpSpPr>
        <p:grpSpPr bwMode="auto">
          <a:xfrm>
            <a:off x="898525" y="1655763"/>
            <a:ext cx="7705725" cy="5229225"/>
            <a:chOff x="1156" y="1162"/>
            <a:chExt cx="4037" cy="3017"/>
          </a:xfrm>
        </p:grpSpPr>
        <p:pic>
          <p:nvPicPr>
            <p:cNvPr id="19462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56" y="1162"/>
              <a:ext cx="4037" cy="3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19466" name="Text Box 10"/>
            <p:cNvSpPr txBox="1">
              <a:spLocks noChangeArrowheads="1"/>
            </p:cNvSpPr>
            <p:nvPr/>
          </p:nvSpPr>
          <p:spPr bwMode="auto">
            <a:xfrm>
              <a:off x="2472" y="1501"/>
              <a:ext cx="1043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400" b="1"/>
                <a:t>BALANFEED</a:t>
              </a:r>
            </a:p>
          </p:txBody>
        </p:sp>
      </p:grp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1114425" y="6364288"/>
            <a:ext cx="2952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 b="1">
                <a:solidFill>
                  <a:srgbClr val="0033CC"/>
                </a:solidFill>
              </a:rPr>
              <a:t>Fuente: Dpto. de Ventas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2.3. Proyecciones de ventas futuras</a:t>
            </a:r>
          </a:p>
        </p:txBody>
      </p:sp>
      <p:pic>
        <p:nvPicPr>
          <p:cNvPr id="7987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1773238"/>
            <a:ext cx="6697663" cy="4833937"/>
          </a:xfrm>
          <a:noFill/>
          <a:ln/>
        </p:spPr>
      </p:pic>
      <p:sp>
        <p:nvSpPr>
          <p:cNvPr id="79877" name="Oval 5"/>
          <p:cNvSpPr>
            <a:spLocks noChangeArrowheads="1"/>
          </p:cNvSpPr>
          <p:nvPr/>
        </p:nvSpPr>
        <p:spPr bwMode="auto">
          <a:xfrm>
            <a:off x="6300788" y="5876925"/>
            <a:ext cx="935037" cy="287338"/>
          </a:xfrm>
          <a:prstGeom prst="ellips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>
            <a:off x="7235825" y="6021388"/>
            <a:ext cx="360363" cy="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7596188" y="5661025"/>
            <a:ext cx="1403350" cy="673100"/>
          </a:xfrm>
          <a:prstGeom prst="rect">
            <a:avLst/>
          </a:prstGeom>
          <a:noFill/>
          <a:ln w="31750" cap="rnd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>
                <a:solidFill>
                  <a:srgbClr val="008000"/>
                </a:solidFill>
              </a:rPr>
              <a:t>Capacidad requerida</a:t>
            </a:r>
          </a:p>
        </p:txBody>
      </p:sp>
      <p:pic>
        <p:nvPicPr>
          <p:cNvPr id="79880" name="Picture 8"/>
          <p:cNvPicPr>
            <a:picLocks noChangeAspect="1" noChangeArrowheads="1"/>
          </p:cNvPicPr>
          <p:nvPr/>
        </p:nvPicPr>
        <p:blipFill>
          <a:blip r:embed="rId4" cstate="print"/>
          <a:srcRect l="2574"/>
          <a:stretch>
            <a:fillRect/>
          </a:stretch>
        </p:blipFill>
        <p:spPr bwMode="auto">
          <a:xfrm>
            <a:off x="755650" y="2492375"/>
            <a:ext cx="8172450" cy="283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684213" y="1557338"/>
            <a:ext cx="8459787" cy="50403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graphicFrame>
        <p:nvGraphicFramePr>
          <p:cNvPr id="79882" name="Object 10"/>
          <p:cNvGraphicFramePr>
            <a:graphicFrameLocks noChangeAspect="1"/>
          </p:cNvGraphicFramePr>
          <p:nvPr/>
        </p:nvGraphicFramePr>
        <p:xfrm>
          <a:off x="2124075" y="1773238"/>
          <a:ext cx="5545138" cy="4859337"/>
        </p:xfrm>
        <a:graphic>
          <a:graphicData uri="http://schemas.openxmlformats.org/presentationml/2006/ole">
            <p:oleObj spid="_x0000_s79882" name="Gráfico" r:id="rId5" imgW="3771900" imgH="3305175" progId="Excel.Chart.8">
              <p:embed/>
            </p:oleObj>
          </a:graphicData>
        </a:graphic>
      </p:graphicFrame>
      <p:grpSp>
        <p:nvGrpSpPr>
          <p:cNvPr id="79883" name="Group 11"/>
          <p:cNvGrpSpPr>
            <a:grpSpLocks/>
          </p:cNvGrpSpPr>
          <p:nvPr/>
        </p:nvGrpSpPr>
        <p:grpSpPr bwMode="auto">
          <a:xfrm>
            <a:off x="1593850" y="1773238"/>
            <a:ext cx="6218238" cy="3859212"/>
            <a:chOff x="823" y="1117"/>
            <a:chExt cx="3917" cy="2431"/>
          </a:xfrm>
        </p:grpSpPr>
        <p:pic>
          <p:nvPicPr>
            <p:cNvPr id="79884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39" y="1117"/>
              <a:ext cx="3901" cy="1238"/>
            </a:xfrm>
            <a:prstGeom prst="rect">
              <a:avLst/>
            </a:prstGeom>
            <a:noFill/>
          </p:spPr>
        </p:pic>
        <p:pic>
          <p:nvPicPr>
            <p:cNvPr id="7988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23" y="2304"/>
              <a:ext cx="3917" cy="1244"/>
            </a:xfrm>
            <a:prstGeom prst="rect">
              <a:avLst/>
            </a:prstGeom>
            <a:noFill/>
          </p:spPr>
        </p:pic>
      </p:grpSp>
      <p:sp>
        <p:nvSpPr>
          <p:cNvPr id="79887" name="Rectangle 15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8459788" y="6669088"/>
            <a:ext cx="684212" cy="2159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7" grpId="0" animBg="1"/>
      <p:bldP spid="79877" grpId="1" animBg="1"/>
      <p:bldP spid="79878" grpId="0" animBg="1"/>
      <p:bldP spid="79878" grpId="1" animBg="1"/>
      <p:bldP spid="79879" grpId="0" animBg="1"/>
      <p:bldP spid="79879" grpId="1" animBg="1"/>
      <p:bldP spid="79881" grpId="0" animBg="1"/>
      <p:bldOleChart spid="79882" grpId="0"/>
      <p:bldOleChart spid="7988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354887" cy="1143000"/>
          </a:xfrm>
        </p:spPr>
        <p:txBody>
          <a:bodyPr/>
          <a:lstStyle/>
          <a:p>
            <a:r>
              <a:rPr lang="es-ES" sz="4000"/>
              <a:t>3. ANÁLISIS DEL PROCESO</a:t>
            </a:r>
            <a:br>
              <a:rPr lang="es-ES" sz="4000"/>
            </a:br>
            <a:r>
              <a:rPr lang="es-ES" sz="4000"/>
              <a:t>    PRODUCTIVO ACTUAL</a:t>
            </a:r>
          </a:p>
        </p:txBody>
      </p:sp>
      <p:grpSp>
        <p:nvGrpSpPr>
          <p:cNvPr id="32394" name="Group 2698"/>
          <p:cNvGrpSpPr>
            <a:grpSpLocks/>
          </p:cNvGrpSpPr>
          <p:nvPr/>
        </p:nvGrpSpPr>
        <p:grpSpPr bwMode="auto">
          <a:xfrm>
            <a:off x="827088" y="2205038"/>
            <a:ext cx="7632700" cy="2160587"/>
            <a:chOff x="521" y="1389"/>
            <a:chExt cx="4808" cy="1361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6258" t="27646" r="9293" b="53810"/>
            <a:stretch>
              <a:fillRect/>
            </a:stretch>
          </p:blipFill>
          <p:spPr bwMode="auto">
            <a:xfrm>
              <a:off x="521" y="1389"/>
              <a:ext cx="4808" cy="1361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5605" name="Rectangle 5"/>
            <p:cNvSpPr>
              <a:spLocks noChangeArrowheads="1"/>
            </p:cNvSpPr>
            <p:nvPr/>
          </p:nvSpPr>
          <p:spPr bwMode="auto">
            <a:xfrm>
              <a:off x="1247" y="2667"/>
              <a:ext cx="318" cy="8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pas">
  <a:themeElements>
    <a:clrScheme name="Capa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Capas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pa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a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a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a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a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a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3767</TotalTime>
  <Words>1236</Words>
  <Application>Microsoft Office PowerPoint</Application>
  <PresentationFormat>Presentación en pantalla (4:3)</PresentationFormat>
  <Paragraphs>399</Paragraphs>
  <Slides>35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4</vt:i4>
      </vt:variant>
      <vt:variant>
        <vt:lpstr>Títulos de diapositiva</vt:lpstr>
      </vt:variant>
      <vt:variant>
        <vt:i4>35</vt:i4>
      </vt:variant>
    </vt:vector>
  </HeadingPairs>
  <TitlesOfParts>
    <vt:vector size="44" baseType="lpstr">
      <vt:lpstr>Arial</vt:lpstr>
      <vt:lpstr>Times New Roman</vt:lpstr>
      <vt:lpstr>Wingdings</vt:lpstr>
      <vt:lpstr>宋体</vt:lpstr>
      <vt:lpstr>Capas</vt:lpstr>
      <vt:lpstr>AutoCAD Drawing</vt:lpstr>
      <vt:lpstr>MSPhotoEd.3</vt:lpstr>
      <vt:lpstr>Gráfico de Microsoft Office Excel</vt:lpstr>
      <vt:lpstr>Microsoft Editor de ecuaciones 3.0</vt:lpstr>
      <vt:lpstr>TESIS DE GRADO</vt:lpstr>
      <vt:lpstr>INTRODUCCIÓN</vt:lpstr>
      <vt:lpstr>1.ANTECEDENTES</vt:lpstr>
      <vt:lpstr>Metodología y estructura de la tesis</vt:lpstr>
      <vt:lpstr>2. ANÁLISIS DEL MERCADO</vt:lpstr>
      <vt:lpstr>2.1. Análisis del mercado local</vt:lpstr>
      <vt:lpstr>2.2. Análisis de ventas históricas</vt:lpstr>
      <vt:lpstr>2.3. Proyecciones de ventas futuras</vt:lpstr>
      <vt:lpstr>3. ANÁLISIS DEL PROCESO     PRODUCTIVO ACTUAL</vt:lpstr>
      <vt:lpstr>3.1. Análisis de costos</vt:lpstr>
      <vt:lpstr>3.2. Descripción del proceso productivo</vt:lpstr>
      <vt:lpstr>3.3. Diagramación y análisis de valor del  proceso productivo</vt:lpstr>
      <vt:lpstr>3.3. Diagramación y análisis de valor del  proceso productivo</vt:lpstr>
      <vt:lpstr>3.3. Diagramación y análisis de valor del  proceso productivo</vt:lpstr>
      <vt:lpstr>3.3. Diagramación y análisis de valor del  proceso productivo</vt:lpstr>
      <vt:lpstr>3.3. Diagramación y análisis de valor del  proceso productivo</vt:lpstr>
      <vt:lpstr>3.4. Análisis de operaciones</vt:lpstr>
      <vt:lpstr>3.4. Análisis de operaciones</vt:lpstr>
      <vt:lpstr>4. DISEÑO DEL NUEVO PROCESO     PRODUCTIVO</vt:lpstr>
      <vt:lpstr>4.1. Determinación de necesidades         de capacidad</vt:lpstr>
      <vt:lpstr>4.1. Determinación de necesidades         de capacidad</vt:lpstr>
      <vt:lpstr> 4.2. Determinación de requerimientos técnicos  4.3. Diagramación del nuevo proceso productivo</vt:lpstr>
      <vt:lpstr> 4.2. Determinación de requerimientos técnicos  4.3. Diagramación del nuevo proceso productivo</vt:lpstr>
      <vt:lpstr>4.2. Determinación de requerimientos técnicos 4.3. Diagramación del nuevo proceso productivo</vt:lpstr>
      <vt:lpstr>Diapositiva 25</vt:lpstr>
      <vt:lpstr>4.4. Análisis de valor</vt:lpstr>
      <vt:lpstr>5. EVALUACIÓN FINANCIERA</vt:lpstr>
      <vt:lpstr>5.1. Estimación de ingresos</vt:lpstr>
      <vt:lpstr>5.2. Estimación de egresos</vt:lpstr>
      <vt:lpstr>5.3. Estimación de estados de         resultados</vt:lpstr>
      <vt:lpstr>5.4. Estimación de flujos de efectivos        incrementales</vt:lpstr>
      <vt:lpstr>5.5. Determinación de la viabilidad</vt:lpstr>
      <vt:lpstr>6.1. CONCLUSIONES</vt:lpstr>
      <vt:lpstr>6.2. RECOMENDACIONES</vt:lpstr>
      <vt:lpstr>Diapositiva 35</vt:lpstr>
    </vt:vector>
  </TitlesOfParts>
  <Company>MOLINOS CHAMPION S. A.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DE REI</dc:title>
  <dc:creator>atapia</dc:creator>
  <cp:lastModifiedBy>Grace Vasquez</cp:lastModifiedBy>
  <cp:revision>76</cp:revision>
  <dcterms:created xsi:type="dcterms:W3CDTF">2008-02-29T14:17:41Z</dcterms:created>
  <dcterms:modified xsi:type="dcterms:W3CDTF">2010-08-20T16:44:13Z</dcterms:modified>
</cp:coreProperties>
</file>