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6"/>
  </p:notesMasterIdLst>
  <p:sldIdLst>
    <p:sldId id="256" r:id="rId2"/>
    <p:sldId id="257" r:id="rId3"/>
    <p:sldId id="258" r:id="rId4"/>
    <p:sldId id="260" r:id="rId5"/>
    <p:sldId id="259" r:id="rId6"/>
    <p:sldId id="269" r:id="rId7"/>
    <p:sldId id="297" r:id="rId8"/>
    <p:sldId id="261" r:id="rId9"/>
    <p:sldId id="262" r:id="rId10"/>
    <p:sldId id="263" r:id="rId11"/>
    <p:sldId id="264" r:id="rId12"/>
    <p:sldId id="265" r:id="rId13"/>
    <p:sldId id="266" r:id="rId14"/>
    <p:sldId id="267" r:id="rId15"/>
    <p:sldId id="298" r:id="rId16"/>
    <p:sldId id="299"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95" r:id="rId32"/>
    <p:sldId id="296" r:id="rId33"/>
    <p:sldId id="300" r:id="rId34"/>
    <p:sldId id="283" r:id="rId35"/>
    <p:sldId id="284" r:id="rId36"/>
    <p:sldId id="285" r:id="rId37"/>
    <p:sldId id="286" r:id="rId38"/>
    <p:sldId id="287" r:id="rId39"/>
    <p:sldId id="288" r:id="rId40"/>
    <p:sldId id="290" r:id="rId41"/>
    <p:sldId id="291" r:id="rId42"/>
    <p:sldId id="292" r:id="rId43"/>
    <p:sldId id="293" r:id="rId44"/>
    <p:sldId id="294"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88F4B-4A84-47EB-A057-F3A86047AB85}" type="datetimeFigureOut">
              <a:rPr lang="es-ES" smtClean="0"/>
              <a:pPr/>
              <a:t>20/06/2010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C7F2B-DE49-4156-8D0D-C950E46B42B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44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92C7F2B-DE49-4156-8D0D-C950E46B42BA}"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5194300"/>
            <a:ext cx="7467600" cy="914400"/>
          </a:xfrm>
        </p:spPr>
        <p:txBody>
          <a:bodyPr anchor="b"/>
          <a:lstStyle>
            <a:lvl1pPr algn="l">
              <a:defRPr/>
            </a:lvl1pPr>
          </a:lstStyle>
          <a:p>
            <a:r>
              <a:rPr lang="es-ES" smtClean="0"/>
              <a:t>Haga clic para modificar el estilo de título del patrón</a:t>
            </a:r>
            <a:endParaRPr lang="es-ES"/>
          </a:p>
        </p:txBody>
      </p:sp>
      <p:sp>
        <p:nvSpPr>
          <p:cNvPr id="368643" name="Rectangle 3"/>
          <p:cNvSpPr>
            <a:spLocks noGrp="1" noChangeArrowheads="1"/>
          </p:cNvSpPr>
          <p:nvPr>
            <p:ph type="subTitle" idx="1"/>
          </p:nvPr>
        </p:nvSpPr>
        <p:spPr>
          <a:xfrm>
            <a:off x="152400" y="6032500"/>
            <a:ext cx="6400800" cy="749300"/>
          </a:xfrm>
        </p:spPr>
        <p:txBody>
          <a:bodyPr/>
          <a:lstStyle>
            <a:lvl1pPr marL="0" indent="0">
              <a:buFont typeface="Wingdings" pitchFamily="2" charset="2"/>
              <a:buNone/>
              <a:defRPr/>
            </a:lvl1pPr>
          </a:lstStyle>
          <a:p>
            <a:r>
              <a:rPr lang="es-ES" smtClean="0"/>
              <a:t>Haga clic para modificar el estilo de subtítulo del patrón</a:t>
            </a:r>
            <a:endParaRPr lang="es-ES"/>
          </a:p>
        </p:txBody>
      </p:sp>
      <p:sp>
        <p:nvSpPr>
          <p:cNvPr id="368644" name="Rectangle 4"/>
          <p:cNvSpPr>
            <a:spLocks noGrp="1" noChangeArrowheads="1"/>
          </p:cNvSpPr>
          <p:nvPr>
            <p:ph type="dt" sz="quarter" idx="2"/>
          </p:nvPr>
        </p:nvSpPr>
        <p:spPr>
          <a:xfrm>
            <a:off x="457200" y="6245225"/>
            <a:ext cx="2133600" cy="476250"/>
          </a:xfrm>
        </p:spPr>
        <p:txBody>
          <a:bodyPr/>
          <a:lstStyle>
            <a:lvl1pPr>
              <a:spcBef>
                <a:spcPct val="0"/>
              </a:spcBef>
              <a:defRPr>
                <a:latin typeface="Times New Roman" pitchFamily="18" charset="0"/>
              </a:defRPr>
            </a:lvl1pPr>
          </a:lstStyle>
          <a:p>
            <a:endParaRPr lang="es-ES"/>
          </a:p>
        </p:txBody>
      </p:sp>
      <p:sp>
        <p:nvSpPr>
          <p:cNvPr id="368645" name="Rectangle 5"/>
          <p:cNvSpPr>
            <a:spLocks noGrp="1" noChangeArrowheads="1"/>
          </p:cNvSpPr>
          <p:nvPr>
            <p:ph type="ftr" sz="quarter" idx="3"/>
          </p:nvPr>
        </p:nvSpPr>
        <p:spPr>
          <a:xfrm>
            <a:off x="3124200" y="6245225"/>
            <a:ext cx="2895600" cy="476250"/>
          </a:xfrm>
        </p:spPr>
        <p:txBody>
          <a:bodyPr/>
          <a:lstStyle>
            <a:lvl1pPr>
              <a:spcBef>
                <a:spcPct val="0"/>
              </a:spcBef>
              <a:defRPr>
                <a:latin typeface="Times New Roman" pitchFamily="18" charset="0"/>
              </a:defRPr>
            </a:lvl1pPr>
          </a:lstStyle>
          <a:p>
            <a:endParaRPr lang="es-ES"/>
          </a:p>
        </p:txBody>
      </p:sp>
      <p:sp>
        <p:nvSpPr>
          <p:cNvPr id="368646" name="Rectangle 6"/>
          <p:cNvSpPr>
            <a:spLocks noGrp="1" noChangeArrowheads="1"/>
          </p:cNvSpPr>
          <p:nvPr>
            <p:ph type="sldNum" sz="quarter" idx="4"/>
          </p:nvPr>
        </p:nvSpPr>
        <p:spPr>
          <a:xfrm>
            <a:off x="6553200" y="6245225"/>
            <a:ext cx="2133600" cy="476250"/>
          </a:xfrm>
        </p:spPr>
        <p:txBody>
          <a:bodyPr/>
          <a:lstStyle>
            <a:lvl1pPr>
              <a:spcBef>
                <a:spcPct val="0"/>
              </a:spcBef>
              <a:defRPr>
                <a:latin typeface="Times New Roman" pitchFamily="18" charset="0"/>
              </a:defRPr>
            </a:lvl1pPr>
          </a:lstStyle>
          <a:p>
            <a:fld id="{8ED0BEAB-1CBE-4F25-BD49-03DE545830E1}"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B6B82C1-3A88-4E00-BE5E-3A88FE4AC9DD}"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2400"/>
            <a:ext cx="19812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152400"/>
            <a:ext cx="57912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3645B17-61AE-4424-B7AC-82057E301F75}"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3F304CB-E428-4675-A5A7-AEA585EA3753}"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2489027-62BE-476E-8CC7-8A675BC8163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244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5F7930A-11B0-4792-B0FF-7B8ADBE9441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A3D8B06-EFEB-4364-9ACD-8927437BA474}"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02783136-8C9A-4C5E-B594-006E2E74DE8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E79572A7-FD2D-40A9-98CA-DD5861FAF93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D2B0AEB-B1B8-432B-85C7-6B2E72E72DED}"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CD6943E-9650-424A-9341-24222310CAC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a:t>
            </a:r>
          </a:p>
        </p:txBody>
      </p:sp>
      <p:sp>
        <p:nvSpPr>
          <p:cNvPr id="367619" name="Rectangle 3"/>
          <p:cNvSpPr>
            <a:spLocks noGrp="1" noChangeArrowheads="1"/>
          </p:cNvSpPr>
          <p:nvPr>
            <p:ph type="body" idx="1"/>
          </p:nvPr>
        </p:nvSpPr>
        <p:spPr bwMode="auto">
          <a:xfrm>
            <a:off x="685800" y="14478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los estilos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67620" name="Rectangle 4"/>
          <p:cNvSpPr>
            <a:spLocks noGrp="1" noChangeArrowheads="1"/>
          </p:cNvSpPr>
          <p:nvPr>
            <p:ph type="dt" sz="half" idx="2"/>
          </p:nvPr>
        </p:nvSpPr>
        <p:spPr bwMode="auto">
          <a:xfrm>
            <a:off x="685800" y="6172200"/>
            <a:ext cx="154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s-ES"/>
          </a:p>
        </p:txBody>
      </p:sp>
      <p:sp>
        <p:nvSpPr>
          <p:cNvPr id="367621" name="Rectangle 5"/>
          <p:cNvSpPr>
            <a:spLocks noGrp="1" noChangeArrowheads="1"/>
          </p:cNvSpPr>
          <p:nvPr>
            <p:ph type="ftr" sz="quarter" idx="3"/>
          </p:nvPr>
        </p:nvSpPr>
        <p:spPr bwMode="auto">
          <a:xfrm>
            <a:off x="2438400" y="6172200"/>
            <a:ext cx="408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s-ES"/>
          </a:p>
        </p:txBody>
      </p:sp>
      <p:sp>
        <p:nvSpPr>
          <p:cNvPr id="367622" name="Rectangle 6"/>
          <p:cNvSpPr>
            <a:spLocks noGrp="1" noChangeArrowheads="1"/>
          </p:cNvSpPr>
          <p:nvPr>
            <p:ph type="sldNum" sz="quarter" idx="4"/>
          </p:nvPr>
        </p:nvSpPr>
        <p:spPr bwMode="auto">
          <a:xfrm>
            <a:off x="6705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cs typeface="Arial" charset="0"/>
              </a:defRPr>
            </a:lvl1pPr>
          </a:lstStyle>
          <a:p>
            <a:fld id="{2D0CEDE1-D291-46D8-AF3E-E4A3C7291837}"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ile:///E:\Proyectos\SysBSC\SysBSC\SysBSC\BSCSistemaCalidad%20SQL2005.pd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357562"/>
            <a:ext cx="7772400" cy="1470025"/>
          </a:xfrm>
        </p:spPr>
        <p:txBody>
          <a:bodyPr/>
          <a:lstStyle/>
          <a:p>
            <a:pPr algn="ctr"/>
            <a:r>
              <a:rPr lang="es-ES" dirty="0" smtClean="0"/>
              <a:t>ESCUELA SUPERIOR</a:t>
            </a:r>
            <a:br>
              <a:rPr lang="es-ES" dirty="0" smtClean="0"/>
            </a:br>
            <a:r>
              <a:rPr lang="es-ES" dirty="0" smtClean="0"/>
              <a:t>POLITÉCNICA DEL LITORAL </a:t>
            </a:r>
            <a:endParaRPr lang="es-ES" dirty="0"/>
          </a:p>
        </p:txBody>
      </p:sp>
      <p:sp>
        <p:nvSpPr>
          <p:cNvPr id="3" name="2 Subtítulo"/>
          <p:cNvSpPr>
            <a:spLocks noGrp="1"/>
          </p:cNvSpPr>
          <p:nvPr>
            <p:ph type="subTitle" idx="1"/>
          </p:nvPr>
        </p:nvSpPr>
        <p:spPr/>
        <p:txBody>
          <a:bodyPr/>
          <a:lstStyle/>
          <a:p>
            <a:pPr algn="ctr"/>
            <a:endParaRPr lang="es-ES" dirty="0"/>
          </a:p>
        </p:txBody>
      </p:sp>
      <p:pic>
        <p:nvPicPr>
          <p:cNvPr id="1026" name="Picture 2"/>
          <p:cNvPicPr>
            <a:picLocks noChangeAspect="1" noChangeArrowheads="1"/>
          </p:cNvPicPr>
          <p:nvPr/>
        </p:nvPicPr>
        <p:blipFill>
          <a:blip r:embed="rId3"/>
          <a:srcRect/>
          <a:stretch>
            <a:fillRect/>
          </a:stretch>
        </p:blipFill>
        <p:spPr bwMode="auto">
          <a:xfrm>
            <a:off x="3776668" y="1000108"/>
            <a:ext cx="1581150" cy="1581150"/>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0"/>
            <a:ext cx="8858312" cy="88581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SISTEMA DE CALIDAD ISO 9001:2008</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500166" y="785794"/>
            <a:ext cx="7086600" cy="3505200"/>
          </a:xfrm>
        </p:spPr>
        <p:txBody>
          <a:bodyPr/>
          <a:lstStyle/>
          <a:p>
            <a:endParaRPr lang="es-ES" dirty="0" smtClean="0"/>
          </a:p>
          <a:p>
            <a:r>
              <a:rPr lang="es-ES" sz="3100" dirty="0" smtClean="0"/>
              <a:t>Formar parte de la estrategia empresarial</a:t>
            </a:r>
          </a:p>
          <a:p>
            <a:pPr lvl="1"/>
            <a:r>
              <a:rPr lang="es-ES" dirty="0" smtClean="0"/>
              <a:t>Norma ISO 9001:2008</a:t>
            </a:r>
          </a:p>
          <a:p>
            <a:r>
              <a:rPr lang="es-ES" sz="3100" dirty="0" smtClean="0"/>
              <a:t>Enfoque basado en procesos</a:t>
            </a:r>
          </a:p>
          <a:p>
            <a:r>
              <a:rPr lang="es-ES" sz="3100" dirty="0" smtClean="0"/>
              <a:t>Propuesta de valor al cliente</a:t>
            </a:r>
          </a:p>
          <a:p>
            <a:r>
              <a:rPr lang="es-ES" sz="3100" dirty="0" smtClean="0"/>
              <a:t>Compromiso de la dirección</a:t>
            </a:r>
          </a:p>
          <a:p>
            <a:r>
              <a:rPr lang="es-ES" sz="3100" dirty="0" smtClean="0"/>
              <a:t>Cumplimiento de requisitos</a:t>
            </a:r>
          </a:p>
          <a:p>
            <a:pPr lvl="1"/>
            <a:r>
              <a:rPr lang="es-ES" dirty="0" smtClean="0"/>
              <a:t>Establecidos por la Norma</a:t>
            </a:r>
          </a:p>
          <a:p>
            <a:pPr lvl="1"/>
            <a:r>
              <a:rPr lang="es-ES" dirty="0" smtClean="0"/>
              <a:t>Establecidos por el cliente</a:t>
            </a:r>
          </a:p>
          <a:p>
            <a:r>
              <a:rPr lang="es-ES" sz="3100" dirty="0" smtClean="0"/>
              <a:t>Mejora Continua</a:t>
            </a:r>
          </a:p>
          <a:p>
            <a:pPr lvl="1"/>
            <a:endParaRPr lang="es-ES" dirty="0" smtClean="0"/>
          </a:p>
          <a:p>
            <a:endParaRPr lang="es-ES" dirty="0" smtClean="0"/>
          </a:p>
          <a:p>
            <a:pPr lvl="1">
              <a:buNone/>
            </a:pPr>
            <a:endParaRPr lang="es-E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2"/>
            <a:ext cx="8858312" cy="714380"/>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CUADRO DE MANDO INTEGRAL</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71538" y="1571612"/>
            <a:ext cx="7358114" cy="3990988"/>
          </a:xfrm>
        </p:spPr>
        <p:txBody>
          <a:bodyPr/>
          <a:lstStyle/>
          <a:p>
            <a:r>
              <a:rPr lang="es-ES" dirty="0" smtClean="0"/>
              <a:t>Robert </a:t>
            </a:r>
            <a:r>
              <a:rPr lang="es-ES" dirty="0" err="1" smtClean="0"/>
              <a:t>Kaplan</a:t>
            </a:r>
            <a:r>
              <a:rPr lang="es-ES" dirty="0" smtClean="0"/>
              <a:t> y David </a:t>
            </a:r>
            <a:r>
              <a:rPr lang="es-ES" dirty="0" err="1" smtClean="0"/>
              <a:t>Norton</a:t>
            </a:r>
            <a:endParaRPr lang="es-ES" dirty="0" smtClean="0"/>
          </a:p>
          <a:p>
            <a:r>
              <a:rPr lang="es-ES" dirty="0" smtClean="0"/>
              <a:t>Información financiera y no financiera</a:t>
            </a:r>
          </a:p>
          <a:p>
            <a:r>
              <a:rPr lang="es-ES" dirty="0" smtClean="0"/>
              <a:t>Desempeño organización</a:t>
            </a:r>
          </a:p>
          <a:p>
            <a:r>
              <a:rPr lang="es-ES" dirty="0" smtClean="0"/>
              <a:t>Enfocada a habilidades y conocimientos de las personas</a:t>
            </a:r>
          </a:p>
          <a:p>
            <a:r>
              <a:rPr lang="es-ES" dirty="0" smtClean="0"/>
              <a:t>Decisión de los directivos</a:t>
            </a:r>
          </a:p>
          <a:p>
            <a:r>
              <a:rPr lang="es-ES" dirty="0" smtClean="0"/>
              <a:t>Involucra a toda la organización</a:t>
            </a:r>
          </a:p>
          <a:p>
            <a:pPr>
              <a:buNone/>
            </a:pPr>
            <a:endParaRPr lang="es-ES" dirty="0" smtClean="0"/>
          </a:p>
          <a:p>
            <a:endParaRPr lang="es-E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71546"/>
            <a:ext cx="8501122" cy="5000660"/>
          </a:xfrm>
        </p:spPr>
        <p:txBody>
          <a:bodyPr/>
          <a:lstStyle/>
          <a:p>
            <a:endParaRPr lang="es-ES" dirty="0" smtClean="0"/>
          </a:p>
          <a:p>
            <a:r>
              <a:rPr lang="es-ES" dirty="0" smtClean="0"/>
              <a:t>Perspectivas del CMI</a:t>
            </a:r>
          </a:p>
          <a:p>
            <a:pPr lvl="1"/>
            <a:r>
              <a:rPr lang="es-ES" dirty="0" smtClean="0"/>
              <a:t>Aprendizaje y desarrollo</a:t>
            </a:r>
          </a:p>
          <a:p>
            <a:pPr lvl="1"/>
            <a:r>
              <a:rPr lang="es-ES" dirty="0" smtClean="0"/>
              <a:t>Procesos</a:t>
            </a:r>
          </a:p>
          <a:p>
            <a:pPr lvl="1"/>
            <a:r>
              <a:rPr lang="es-ES" dirty="0" smtClean="0"/>
              <a:t>Clientes</a:t>
            </a:r>
          </a:p>
          <a:p>
            <a:pPr lvl="1"/>
            <a:r>
              <a:rPr lang="es-ES" dirty="0" smtClean="0"/>
              <a:t>Financiera</a:t>
            </a:r>
          </a:p>
          <a:p>
            <a:pPr lvl="1"/>
            <a:endParaRPr lang="es-ES" dirty="0"/>
          </a:p>
        </p:txBody>
      </p:sp>
      <p:pic>
        <p:nvPicPr>
          <p:cNvPr id="5" name="4 Imagen" descr="TesisGraficoGeneral.jpg"/>
          <p:cNvPicPr>
            <a:picLocks noChangeAspect="1"/>
          </p:cNvPicPr>
          <p:nvPr/>
        </p:nvPicPr>
        <p:blipFill>
          <a:blip r:embed="rId3"/>
          <a:stretch>
            <a:fillRect/>
          </a:stretch>
        </p:blipFill>
        <p:spPr>
          <a:xfrm>
            <a:off x="5000628" y="2934265"/>
            <a:ext cx="3689352" cy="3620521"/>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715436" cy="88581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SISTEMAS INFORMATICOS</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71538" y="1428736"/>
            <a:ext cx="7610500" cy="3990988"/>
          </a:xfrm>
        </p:spPr>
        <p:txBody>
          <a:bodyPr/>
          <a:lstStyle/>
          <a:p>
            <a:r>
              <a:rPr lang="es-ES" dirty="0" smtClean="0"/>
              <a:t>Parte fundamental de toda organización </a:t>
            </a:r>
          </a:p>
          <a:p>
            <a:r>
              <a:rPr lang="es-ES" dirty="0" smtClean="0"/>
              <a:t>Sistemas Integrados</a:t>
            </a:r>
          </a:p>
          <a:p>
            <a:r>
              <a:rPr lang="es-ES" dirty="0" smtClean="0"/>
              <a:t>Repositorios de información</a:t>
            </a:r>
          </a:p>
          <a:p>
            <a:r>
              <a:rPr lang="es-ES" dirty="0" smtClean="0"/>
              <a:t>Inteligencia de Negocios</a:t>
            </a:r>
          </a:p>
          <a:p>
            <a:pPr lvl="1"/>
            <a:r>
              <a:rPr lang="es-ES" dirty="0" smtClean="0"/>
              <a:t>Herramientas de extracción, transformación y carga</a:t>
            </a:r>
          </a:p>
          <a:p>
            <a:pPr lvl="1"/>
            <a:r>
              <a:rPr lang="es-ES" dirty="0" smtClean="0"/>
              <a:t>Herramientas de análisis</a:t>
            </a:r>
          </a:p>
          <a:p>
            <a:pPr lvl="1"/>
            <a:r>
              <a:rPr lang="es-ES" dirty="0" smtClean="0"/>
              <a:t>Minería de datos</a:t>
            </a:r>
          </a:p>
          <a:p>
            <a:pPr>
              <a:buNone/>
            </a:pPr>
            <a:endParaRPr lang="es-ES" dirty="0" smtClean="0"/>
          </a:p>
          <a:p>
            <a:pPr lvl="1"/>
            <a:endParaRPr lang="es-ES" dirty="0" smtClean="0"/>
          </a:p>
          <a:p>
            <a:endParaRPr lang="es-E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7290" y="1500174"/>
            <a:ext cx="7086600" cy="2214578"/>
          </a:xfrm>
        </p:spPr>
        <p:txBody>
          <a:bodyPr/>
          <a:lstStyle/>
          <a:p>
            <a:r>
              <a:rPr lang="es-ES" dirty="0" smtClean="0"/>
              <a:t>Herramientas de desarrollo</a:t>
            </a:r>
          </a:p>
          <a:p>
            <a:r>
              <a:rPr lang="es-ES" dirty="0" smtClean="0"/>
              <a:t>Herramientas de administración del desarrollo</a:t>
            </a:r>
          </a:p>
          <a:p>
            <a:r>
              <a:rPr lang="es-ES" dirty="0" smtClean="0"/>
              <a:t>Herramientas de desarrollo</a:t>
            </a:r>
          </a:p>
          <a:p>
            <a:pPr lvl="1"/>
            <a:r>
              <a:rPr lang="es-ES" dirty="0" smtClean="0"/>
              <a:t>Alto nivel (analistas)</a:t>
            </a:r>
          </a:p>
          <a:p>
            <a:pPr lvl="1"/>
            <a:r>
              <a:rPr lang="es-ES" dirty="0" smtClean="0"/>
              <a:t>Bajo nivel (programadores)</a:t>
            </a:r>
          </a:p>
          <a:p>
            <a:pPr lvl="1"/>
            <a:r>
              <a:rPr lang="es-ES" dirty="0" smtClean="0"/>
              <a:t>Gestión de proyectos (directores de proyecto) </a:t>
            </a:r>
          </a:p>
          <a:p>
            <a:pPr lvl="1"/>
            <a:endParaRPr lang="es-ES" dirty="0"/>
          </a:p>
        </p:txBody>
      </p:sp>
      <p:pic>
        <p:nvPicPr>
          <p:cNvPr id="4" name="3 Imagen" descr="sybase_powerdesigner_11.jpg"/>
          <p:cNvPicPr>
            <a:picLocks noChangeAspect="1"/>
          </p:cNvPicPr>
          <p:nvPr/>
        </p:nvPicPr>
        <p:blipFill>
          <a:blip r:embed="rId3"/>
          <a:stretch>
            <a:fillRect/>
          </a:stretch>
        </p:blipFill>
        <p:spPr>
          <a:xfrm>
            <a:off x="285720" y="5214950"/>
            <a:ext cx="928694" cy="1393041"/>
          </a:xfrm>
          <a:prstGeom prst="rect">
            <a:avLst/>
          </a:prstGeom>
          <a:noFill/>
          <a:ln w="9525">
            <a:noFill/>
            <a:miter lim="800000"/>
            <a:headEnd/>
            <a:tailEnd/>
          </a:ln>
          <a:effectLst>
            <a:outerShdw blurRad="266700" dist="215900" dir="8760000" algn="r" rotWithShape="0">
              <a:prstClr val="black">
                <a:alpha val="40000"/>
              </a:prstClr>
            </a:outerShdw>
          </a:effectLst>
        </p:spPr>
      </p:pic>
      <p:pic>
        <p:nvPicPr>
          <p:cNvPr id="5" name="4 Imagen" descr="POWER.jpeg"/>
          <p:cNvPicPr>
            <a:picLocks noChangeAspect="1"/>
          </p:cNvPicPr>
          <p:nvPr/>
        </p:nvPicPr>
        <p:blipFill>
          <a:blip r:embed="rId4"/>
          <a:stretch>
            <a:fillRect/>
          </a:stretch>
        </p:blipFill>
        <p:spPr>
          <a:xfrm>
            <a:off x="4071934" y="5572140"/>
            <a:ext cx="1571636" cy="1039698"/>
          </a:xfrm>
          <a:prstGeom prst="rect">
            <a:avLst/>
          </a:prstGeom>
          <a:noFill/>
          <a:ln w="9525">
            <a:noFill/>
            <a:miter lim="800000"/>
            <a:headEnd/>
            <a:tailEnd/>
          </a:ln>
          <a:effectLst>
            <a:outerShdw blurRad="266700" dist="215900" dir="8760000" algn="r" rotWithShape="0">
              <a:prstClr val="black">
                <a:alpha val="40000"/>
              </a:prstClr>
            </a:outerShdw>
          </a:effectLst>
        </p:spPr>
      </p:pic>
      <p:pic>
        <p:nvPicPr>
          <p:cNvPr id="6" name="5 Imagen" descr="VSTS_2.png"/>
          <p:cNvPicPr>
            <a:picLocks noChangeAspect="1"/>
          </p:cNvPicPr>
          <p:nvPr/>
        </p:nvPicPr>
        <p:blipFill>
          <a:blip r:embed="rId5" cstate="print"/>
          <a:stretch>
            <a:fillRect/>
          </a:stretch>
        </p:blipFill>
        <p:spPr>
          <a:xfrm>
            <a:off x="7072330" y="5500702"/>
            <a:ext cx="1823949" cy="1071570"/>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00034" y="2786058"/>
            <a:ext cx="8286808" cy="1066800"/>
          </a:xfrm>
        </p:spPr>
        <p:txBody>
          <a:bodyPr/>
          <a:lstStyle/>
          <a:p>
            <a:r>
              <a:rPr lang="es-ES" dirty="0" smtClean="0"/>
              <a:t>CAPITULO 2</a:t>
            </a:r>
            <a:br>
              <a:rPr lang="es-ES" dirty="0" smtClean="0"/>
            </a:br>
            <a:r>
              <a:rPr lang="es-ES" dirty="0" smtClean="0"/>
              <a:t>DISEÑO METODOLÓGICO</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610600" cy="64294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INTEGRACIÓN DE SISTEMAS</a:t>
            </a:r>
            <a:endParaRPr lang="es-ES" sz="3600" dirty="0">
              <a:solidFill>
                <a:schemeClr val="bg1">
                  <a:lumMod val="50000"/>
                </a:schemeClr>
              </a:solidFill>
              <a:effectLst>
                <a:outerShdw blurRad="38100" dist="38100" dir="2700000" algn="tl">
                  <a:srgbClr val="000000">
                    <a:alpha val="43137"/>
                  </a:srgbClr>
                </a:outerShdw>
              </a:effectLst>
            </a:endParaRPr>
          </a:p>
        </p:txBody>
      </p:sp>
      <p:pic>
        <p:nvPicPr>
          <p:cNvPr id="4" name="3 Imagen" descr="TesisGraficoGeneral.jpg"/>
          <p:cNvPicPr>
            <a:picLocks noChangeAspect="1"/>
          </p:cNvPicPr>
          <p:nvPr/>
        </p:nvPicPr>
        <p:blipFill>
          <a:blip r:embed="rId3" cstate="print"/>
          <a:stretch>
            <a:fillRect/>
          </a:stretch>
        </p:blipFill>
        <p:spPr>
          <a:xfrm>
            <a:off x="2714612" y="1500174"/>
            <a:ext cx="3982677" cy="5000660"/>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715436" cy="100013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DISEÑO METODOLOGICO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500166" y="1285860"/>
            <a:ext cx="7086600" cy="3919550"/>
          </a:xfrm>
        </p:spPr>
        <p:txBody>
          <a:bodyPr/>
          <a:lstStyle/>
          <a:p>
            <a:r>
              <a:rPr lang="es-ES" sz="3100" dirty="0" smtClean="0"/>
              <a:t>Sistema de Calidad</a:t>
            </a:r>
          </a:p>
          <a:p>
            <a:pPr lvl="1"/>
            <a:r>
              <a:rPr lang="es-ES" sz="2700" dirty="0" smtClean="0"/>
              <a:t>Parte de la estrategia</a:t>
            </a:r>
          </a:p>
          <a:p>
            <a:pPr lvl="1"/>
            <a:r>
              <a:rPr lang="es-ES" sz="2700" dirty="0" smtClean="0"/>
              <a:t>Alineado con la estrategia</a:t>
            </a:r>
          </a:p>
          <a:p>
            <a:r>
              <a:rPr lang="es-ES" sz="3100" dirty="0" smtClean="0"/>
              <a:t>Sistema de Información</a:t>
            </a:r>
          </a:p>
          <a:p>
            <a:pPr lvl="1"/>
            <a:r>
              <a:rPr lang="es-ES" sz="2700" dirty="0" smtClean="0"/>
              <a:t>Alineado con la estrategia</a:t>
            </a:r>
          </a:p>
          <a:p>
            <a:pPr lvl="1"/>
            <a:r>
              <a:rPr lang="es-ES" sz="2700" dirty="0" smtClean="0"/>
              <a:t> Aportando valor a las unidades de negocio</a:t>
            </a:r>
          </a:p>
          <a:p>
            <a:r>
              <a:rPr lang="es-ES" sz="3100" dirty="0" smtClean="0"/>
              <a:t>Etapas de desarrollo</a:t>
            </a:r>
          </a:p>
          <a:p>
            <a:pPr lvl="1"/>
            <a:r>
              <a:rPr lang="es-ES" sz="2700" dirty="0" smtClean="0"/>
              <a:t>Diseño estratégico</a:t>
            </a:r>
          </a:p>
          <a:p>
            <a:pPr lvl="1"/>
            <a:r>
              <a:rPr lang="es-ES" sz="2700" dirty="0" smtClean="0"/>
              <a:t>Análisis y diseño del Sistema de Información</a:t>
            </a:r>
          </a:p>
          <a:p>
            <a:pPr lvl="1"/>
            <a:endParaRPr lang="es-E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8039128" cy="857256"/>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DISEÑO ESTRATÉGICO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571604" y="1500174"/>
            <a:ext cx="7086600" cy="3929090"/>
          </a:xfrm>
        </p:spPr>
        <p:txBody>
          <a:bodyPr/>
          <a:lstStyle/>
          <a:p>
            <a:r>
              <a:rPr lang="es-ES" dirty="0" smtClean="0"/>
              <a:t>Proporciona visión clara</a:t>
            </a:r>
          </a:p>
          <a:p>
            <a:r>
              <a:rPr lang="es-ES" dirty="0" smtClean="0"/>
              <a:t>Importante involucramiento de la organización</a:t>
            </a:r>
          </a:p>
          <a:p>
            <a:r>
              <a:rPr lang="es-ES" dirty="0" smtClean="0"/>
              <a:t>Coherencia con Misión, Visión y retos estratégicos</a:t>
            </a:r>
          </a:p>
          <a:p>
            <a:pPr lvl="1"/>
            <a:r>
              <a:rPr lang="es-ES" dirty="0" smtClean="0"/>
              <a:t>Política y objetivos de calidad </a:t>
            </a:r>
          </a:p>
          <a:p>
            <a:pPr lvl="1"/>
            <a:r>
              <a:rPr lang="es-ES" dirty="0" smtClean="0"/>
              <a:t>Un solo propósito</a:t>
            </a:r>
          </a:p>
          <a:p>
            <a:endParaRPr lang="es-E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324880" cy="9286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LA ORGANIZACIÓN</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285852" y="1214422"/>
            <a:ext cx="7086600" cy="3776674"/>
          </a:xfrm>
        </p:spPr>
        <p:txBody>
          <a:bodyPr/>
          <a:lstStyle/>
          <a:p>
            <a:r>
              <a:rPr lang="es-ES" dirty="0" smtClean="0"/>
              <a:t>Empresa de Fumigación Aérea ABC y venta de insumos para la fumigación</a:t>
            </a:r>
          </a:p>
          <a:p>
            <a:r>
              <a:rPr lang="es-ES" dirty="0" smtClean="0"/>
              <a:t> Clientes</a:t>
            </a:r>
          </a:p>
          <a:p>
            <a:pPr lvl="1"/>
            <a:r>
              <a:rPr lang="es-ES" sz="2500" dirty="0" smtClean="0"/>
              <a:t>Productores bananeros – 80% </a:t>
            </a:r>
          </a:p>
          <a:p>
            <a:pPr lvl="1"/>
            <a:r>
              <a:rPr lang="es-ES" sz="2500" dirty="0" smtClean="0"/>
              <a:t>Productores otros cultivos – 20%</a:t>
            </a:r>
          </a:p>
          <a:p>
            <a:r>
              <a:rPr lang="es-ES" dirty="0" smtClean="0"/>
              <a:t>Flota de avionetas</a:t>
            </a:r>
          </a:p>
          <a:p>
            <a:r>
              <a:rPr lang="es-ES" dirty="0" smtClean="0"/>
              <a:t>Pistas </a:t>
            </a:r>
          </a:p>
          <a:p>
            <a:pPr lvl="1"/>
            <a:r>
              <a:rPr lang="es-ES" sz="2500" dirty="0" smtClean="0"/>
              <a:t>Guayas</a:t>
            </a:r>
          </a:p>
          <a:p>
            <a:pPr lvl="1"/>
            <a:r>
              <a:rPr lang="es-ES" sz="2500" dirty="0" smtClean="0"/>
              <a:t>El Oro</a:t>
            </a:r>
          </a:p>
          <a:p>
            <a:pPr lvl="1"/>
            <a:r>
              <a:rPr lang="es-ES" sz="2500" dirty="0" smtClean="0"/>
              <a:t>Los Ríos</a:t>
            </a:r>
            <a:endParaRPr lang="es-ES" sz="2500"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142984"/>
            <a:ext cx="8229600" cy="3868742"/>
          </a:xfrm>
        </p:spPr>
        <p:txBody>
          <a:bodyPr>
            <a:normAutofit/>
          </a:bodyPr>
          <a:lstStyle/>
          <a:p>
            <a:pPr algn="ctr"/>
            <a:r>
              <a:rPr lang="es-EC" sz="4000" b="1" dirty="0"/>
              <a:t>INSTITUTO DE CIENCIAS MATEMÁTICAS</a:t>
            </a:r>
            <a:r>
              <a:rPr lang="es-ES" sz="3200" dirty="0"/>
              <a:t/>
            </a:r>
            <a:br>
              <a:rPr lang="es-ES" sz="3200" dirty="0"/>
            </a:br>
            <a:r>
              <a:rPr lang="es-ES" sz="3200" dirty="0" smtClean="0"/>
              <a:t/>
            </a:r>
            <a:br>
              <a:rPr lang="es-ES" sz="3200" dirty="0" smtClean="0"/>
            </a:br>
            <a:r>
              <a:rPr lang="es-EC" sz="4000" b="1" dirty="0"/>
              <a:t>PROYECTO DE GRADUACIÓN</a:t>
            </a:r>
            <a:r>
              <a:rPr lang="es-ES" sz="4000" dirty="0"/>
              <a:t/>
            </a:r>
            <a:br>
              <a:rPr lang="es-ES" sz="4000" dirty="0"/>
            </a:br>
            <a:endParaRPr lang="es-ES" sz="40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110566" cy="9286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MISIÓN</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4348" y="2285992"/>
            <a:ext cx="7858180" cy="3214710"/>
          </a:xfrm>
        </p:spPr>
        <p:txBody>
          <a:bodyPr/>
          <a:lstStyle/>
          <a:p>
            <a:pPr algn="ctr">
              <a:buNone/>
            </a:pPr>
            <a:r>
              <a:rPr lang="es-ES" i="1" dirty="0" smtClean="0"/>
              <a:t>    “Mantenernos a la vanguardia en la fumigación aérea y venta de insumos agrícolas, promoviendo el crecimiento del sector agrícola, utilizando para esto los mejores recursos humanos y tecnológicos, sin descuidar al medio ambiente”.</a:t>
            </a:r>
            <a:endParaRPr lang="es-E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715436" cy="64294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VISIÓN</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142976" y="2357430"/>
            <a:ext cx="7086600" cy="3505200"/>
          </a:xfrm>
        </p:spPr>
        <p:txBody>
          <a:bodyPr/>
          <a:lstStyle/>
          <a:p>
            <a:pPr algn="ctr">
              <a:buNone/>
            </a:pPr>
            <a:r>
              <a:rPr lang="es-ES" i="1" dirty="0" smtClean="0"/>
              <a:t>   “Lograr el reconocimiento a nivel nacional e internacional como la primera empresa de fumigación aérea y venta de insumos agrícolas”.</a:t>
            </a:r>
            <a:endParaRPr lang="es-ES" dirty="0" smtClean="0"/>
          </a:p>
          <a:p>
            <a:pPr>
              <a:buNone/>
            </a:pPr>
            <a:endParaRPr lang="es-ES"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53442" cy="928670"/>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RETOS ESTRATÉGICOS</a:t>
            </a:r>
          </a:p>
        </p:txBody>
      </p:sp>
      <p:sp>
        <p:nvSpPr>
          <p:cNvPr id="3" name="2 Marcador de contenido"/>
          <p:cNvSpPr>
            <a:spLocks noGrp="1"/>
          </p:cNvSpPr>
          <p:nvPr>
            <p:ph idx="1"/>
          </p:nvPr>
        </p:nvSpPr>
        <p:spPr>
          <a:xfrm>
            <a:off x="1357290" y="1214422"/>
            <a:ext cx="7086600" cy="3505200"/>
          </a:xfrm>
        </p:spPr>
        <p:txBody>
          <a:bodyPr/>
          <a:lstStyle/>
          <a:p>
            <a:pPr lvl="0"/>
            <a:r>
              <a:rPr lang="es-EC" sz="3100" dirty="0" smtClean="0"/>
              <a:t>Implementar y mantener un SC ISO 9001:2008.</a:t>
            </a:r>
            <a:endParaRPr lang="es-ES" sz="3100" dirty="0" smtClean="0"/>
          </a:p>
          <a:p>
            <a:pPr lvl="0"/>
            <a:r>
              <a:rPr lang="es-EC" sz="3100" dirty="0" smtClean="0"/>
              <a:t>Aumentar la rentabilidad de la organización.</a:t>
            </a:r>
            <a:endParaRPr lang="es-ES" sz="3100" dirty="0" smtClean="0"/>
          </a:p>
          <a:p>
            <a:pPr lvl="0"/>
            <a:r>
              <a:rPr lang="es-EC" sz="3100" dirty="0" smtClean="0"/>
              <a:t>Fomentar la mejora continua a todos los niveles de la organización.</a:t>
            </a:r>
            <a:endParaRPr lang="es-ES" sz="3100" dirty="0" smtClean="0"/>
          </a:p>
          <a:p>
            <a:pPr lvl="0"/>
            <a:r>
              <a:rPr lang="es-EC" sz="3100" dirty="0" smtClean="0"/>
              <a:t>Capacitar a todo el personal en las áreas de su competencia.</a:t>
            </a:r>
            <a:endParaRPr lang="es-ES" sz="3100" dirty="0" smtClean="0"/>
          </a:p>
          <a:p>
            <a:pPr lvl="0"/>
            <a:r>
              <a:rPr lang="es-EC" sz="3100" dirty="0" smtClean="0"/>
              <a:t>Mantener la  satisfacción del cliente, ofreciendo productos y servicios de calidad.</a:t>
            </a:r>
            <a:endParaRPr lang="es-ES" sz="31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110566" cy="9286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ALCANCE DEL SISTEMA DE CALIDAD</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85786" y="1714488"/>
            <a:ext cx="7858180" cy="4857784"/>
          </a:xfrm>
        </p:spPr>
        <p:txBody>
          <a:bodyPr/>
          <a:lstStyle/>
          <a:p>
            <a:r>
              <a:rPr lang="es-ES" dirty="0" smtClean="0"/>
              <a:t>Sistema de Calidad </a:t>
            </a:r>
          </a:p>
          <a:p>
            <a:pPr lvl="1"/>
            <a:r>
              <a:rPr lang="es-ES" dirty="0" smtClean="0"/>
              <a:t>Basado en ISO 9001:2008</a:t>
            </a:r>
          </a:p>
          <a:p>
            <a:pPr lvl="2"/>
            <a:r>
              <a:rPr lang="es-ES" dirty="0" smtClean="0"/>
              <a:t>Prestación del servicio de fumigación</a:t>
            </a:r>
          </a:p>
          <a:p>
            <a:pPr lvl="1"/>
            <a:r>
              <a:rPr lang="es-ES" dirty="0" smtClean="0"/>
              <a:t>Cuadro de Mando Integral</a:t>
            </a:r>
          </a:p>
          <a:p>
            <a:pPr lvl="2"/>
            <a:r>
              <a:rPr lang="es-ES" dirty="0" smtClean="0"/>
              <a:t>Procesos de apoyo</a:t>
            </a:r>
          </a:p>
          <a:p>
            <a:r>
              <a:rPr lang="es-ES" dirty="0" smtClean="0"/>
              <a:t>Incluye</a:t>
            </a:r>
          </a:p>
          <a:p>
            <a:pPr lvl="1"/>
            <a:r>
              <a:rPr lang="es-ES" dirty="0" smtClean="0"/>
              <a:t>Todas actividades del servicio</a:t>
            </a:r>
          </a:p>
          <a:p>
            <a:pPr lvl="1"/>
            <a:r>
              <a:rPr lang="es-ES" dirty="0" smtClean="0"/>
              <a:t>Actividades de apoyo</a:t>
            </a:r>
          </a:p>
          <a:p>
            <a:endParaRPr lang="es-ES" dirty="0"/>
          </a:p>
        </p:txBody>
      </p:sp>
    </p:spTree>
  </p:cSld>
  <p:clrMapOvr>
    <a:overrideClrMapping bg1="dk2" tx1="lt1" bg2="dk1"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39900" y="5291932"/>
            <a:ext cx="5824538" cy="952500"/>
          </a:xfrm>
          <a:prstGeom prst="flowChartAlternateProcess">
            <a:avLst/>
          </a:prstGeom>
          <a:solidFill>
            <a:schemeClr val="bg1"/>
          </a:solidFill>
          <a:ln w="9525">
            <a:miter lim="800000"/>
            <a:headEnd/>
            <a:tailEnd/>
          </a:ln>
          <a:scene3d>
            <a:camera prst="legacyObliqueTopLeft"/>
            <a:lightRig rig="legacyFlat3" dir="t"/>
          </a:scene3d>
          <a:sp3d extrusionH="201600" prstMaterial="legacyMatte">
            <a:bevelT w="13500" h="13500" prst="angle"/>
            <a:bevelB w="13500" h="13500" prst="angle"/>
            <a:extrusionClr>
              <a:schemeClr val="bg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 name="Text Box 3"/>
          <p:cNvSpPr txBox="1">
            <a:spLocks noChangeArrowheads="1"/>
          </p:cNvSpPr>
          <p:nvPr/>
        </p:nvSpPr>
        <p:spPr bwMode="auto">
          <a:xfrm>
            <a:off x="3517900" y="4956969"/>
            <a:ext cx="2182813" cy="669925"/>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endParaRPr lang="es-ES_tradnl" sz="1200" b="1">
              <a:latin typeface="Arial" charset="0"/>
            </a:endParaRPr>
          </a:p>
          <a:p>
            <a:pPr algn="ctr"/>
            <a:r>
              <a:rPr lang="es-ES_tradnl" sz="1400" b="1">
                <a:latin typeface="Arial" charset="0"/>
              </a:rPr>
              <a:t>PROCESOS DE APOYO</a:t>
            </a:r>
            <a:endParaRPr lang="es-ES_tradnl" sz="1200" b="1">
              <a:latin typeface="Arial" charset="0"/>
            </a:endParaRPr>
          </a:p>
          <a:p>
            <a:pPr algn="ctr"/>
            <a:endParaRPr lang="es-ES_tradnl" sz="1200" b="1">
              <a:latin typeface="Arial" charset="0"/>
            </a:endParaRPr>
          </a:p>
        </p:txBody>
      </p:sp>
      <p:sp>
        <p:nvSpPr>
          <p:cNvPr id="6" name="AutoShape 4"/>
          <p:cNvSpPr>
            <a:spLocks noChangeArrowheads="1"/>
          </p:cNvSpPr>
          <p:nvPr/>
        </p:nvSpPr>
        <p:spPr bwMode="auto">
          <a:xfrm>
            <a:off x="2413000" y="865982"/>
            <a:ext cx="4191000" cy="776287"/>
          </a:xfrm>
          <a:prstGeom prst="flowChartAlternateProcess">
            <a:avLst/>
          </a:prstGeom>
          <a:solidFill>
            <a:schemeClr val="bg1"/>
          </a:solidFill>
          <a:ln w="9525">
            <a:miter lim="800000"/>
            <a:headEnd/>
            <a:tailEnd/>
          </a:ln>
          <a:scene3d>
            <a:camera prst="legacyObliqueTopLeft"/>
            <a:lightRig rig="legacyFlat3" dir="t"/>
          </a:scene3d>
          <a:sp3d extrusionH="201600" prstMaterial="legacyMatte">
            <a:bevelT w="13500" h="13500" prst="angle"/>
            <a:bevelB w="13500" h="13500" prst="angle"/>
            <a:extrusionClr>
              <a:schemeClr val="bg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7" name="Text Box 5"/>
          <p:cNvSpPr txBox="1">
            <a:spLocks noChangeArrowheads="1"/>
          </p:cNvSpPr>
          <p:nvPr/>
        </p:nvSpPr>
        <p:spPr bwMode="auto">
          <a:xfrm>
            <a:off x="2565400" y="865982"/>
            <a:ext cx="4038600" cy="304800"/>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_tradnl" sz="1400" b="1">
                <a:latin typeface="Arial" charset="0"/>
              </a:rPr>
              <a:t>RESPONSABILIDAD DE LA DIRECCION</a:t>
            </a:r>
            <a:endParaRPr lang="es-ES_tradnl" sz="1200" b="1">
              <a:latin typeface="Arial" charset="0"/>
            </a:endParaRPr>
          </a:p>
        </p:txBody>
      </p:sp>
      <p:sp>
        <p:nvSpPr>
          <p:cNvPr id="8" name="AutoShape 6"/>
          <p:cNvSpPr>
            <a:spLocks noChangeArrowheads="1"/>
          </p:cNvSpPr>
          <p:nvPr/>
        </p:nvSpPr>
        <p:spPr bwMode="auto">
          <a:xfrm>
            <a:off x="4394200" y="1794669"/>
            <a:ext cx="3657600" cy="1804988"/>
          </a:xfrm>
          <a:prstGeom prst="flowChartAlternateProcess">
            <a:avLst/>
          </a:prstGeom>
          <a:solidFill>
            <a:schemeClr val="bg1"/>
          </a:solidFill>
          <a:ln w="9525">
            <a:miter lim="800000"/>
            <a:headEnd/>
            <a:tailEnd/>
          </a:ln>
          <a:scene3d>
            <a:camera prst="legacyObliqueTopLeft"/>
            <a:lightRig rig="legacyFlat3" dir="t"/>
          </a:scene3d>
          <a:sp3d extrusionH="201600" prstMaterial="legacyMatte">
            <a:bevelT w="13500" h="13500" prst="angle"/>
            <a:bevelB w="13500" h="13500" prst="angle"/>
            <a:extrusionClr>
              <a:schemeClr val="bg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9" name="Text Box 7"/>
          <p:cNvSpPr txBox="1">
            <a:spLocks noChangeArrowheads="1"/>
          </p:cNvSpPr>
          <p:nvPr/>
        </p:nvSpPr>
        <p:spPr bwMode="auto">
          <a:xfrm>
            <a:off x="5232400" y="1723232"/>
            <a:ext cx="2051050" cy="304800"/>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ES_tradnl" sz="1400" b="1">
                <a:latin typeface="Arial" charset="0"/>
              </a:rPr>
              <a:t>MEDICION Y MEJORA</a:t>
            </a:r>
            <a:endParaRPr lang="es-ES_tradnl" sz="1200" b="1">
              <a:latin typeface="Arial" charset="0"/>
            </a:endParaRPr>
          </a:p>
        </p:txBody>
      </p:sp>
      <p:sp>
        <p:nvSpPr>
          <p:cNvPr id="10" name="AutoShape 8"/>
          <p:cNvSpPr>
            <a:spLocks noChangeArrowheads="1"/>
          </p:cNvSpPr>
          <p:nvPr/>
        </p:nvSpPr>
        <p:spPr bwMode="auto">
          <a:xfrm>
            <a:off x="989013" y="1794669"/>
            <a:ext cx="3303587" cy="1495425"/>
          </a:xfrm>
          <a:prstGeom prst="flowChartAlternateProcess">
            <a:avLst/>
          </a:prstGeom>
          <a:solidFill>
            <a:schemeClr val="bg1"/>
          </a:solidFill>
          <a:ln w="9525">
            <a:miter lim="800000"/>
            <a:headEnd/>
            <a:tailEnd/>
          </a:ln>
          <a:scene3d>
            <a:camera prst="legacyObliqueTopLeft"/>
            <a:lightRig rig="legacyFlat3" dir="t"/>
          </a:scene3d>
          <a:sp3d extrusionH="201600" prstMaterial="legacyMatte">
            <a:bevelT w="13500" h="13500" prst="angle"/>
            <a:bevelB w="13500" h="13500" prst="angle"/>
            <a:extrusionClr>
              <a:schemeClr val="bg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11" name="Text Box 9"/>
          <p:cNvSpPr txBox="1">
            <a:spLocks noChangeArrowheads="1"/>
          </p:cNvSpPr>
          <p:nvPr/>
        </p:nvSpPr>
        <p:spPr bwMode="auto">
          <a:xfrm>
            <a:off x="1346200" y="1794669"/>
            <a:ext cx="2389188" cy="304800"/>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ES_tradnl" sz="1400" b="1">
                <a:latin typeface="Arial" charset="0"/>
              </a:rPr>
              <a:t> GESTION DE RECURSOS</a:t>
            </a:r>
            <a:endParaRPr lang="es-ES_tradnl" sz="1200" b="1">
              <a:latin typeface="Arial" charset="0"/>
            </a:endParaRPr>
          </a:p>
        </p:txBody>
      </p:sp>
      <p:sp>
        <p:nvSpPr>
          <p:cNvPr id="12" name="AutoShape 10"/>
          <p:cNvSpPr>
            <a:spLocks noChangeArrowheads="1"/>
          </p:cNvSpPr>
          <p:nvPr/>
        </p:nvSpPr>
        <p:spPr bwMode="auto">
          <a:xfrm>
            <a:off x="508000" y="4079082"/>
            <a:ext cx="8253413" cy="941387"/>
          </a:xfrm>
          <a:prstGeom prst="flowChartAlternateProcess">
            <a:avLst/>
          </a:prstGeom>
          <a:solidFill>
            <a:schemeClr val="bg1"/>
          </a:solidFill>
          <a:ln w="9525">
            <a:miter lim="800000"/>
            <a:headEnd/>
            <a:tailEnd/>
          </a:ln>
          <a:scene3d>
            <a:camera prst="legacyObliqueTopLeft"/>
            <a:lightRig rig="legacyFlat3" dir="t"/>
          </a:scene3d>
          <a:sp3d extrusionH="201600" prstMaterial="legacyMatte">
            <a:bevelT w="13500" h="13500" prst="angle"/>
            <a:bevelB w="13500" h="13500" prst="angle"/>
            <a:extrusionClr>
              <a:schemeClr val="bg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endParaRPr lang="es-ES"/>
          </a:p>
        </p:txBody>
      </p:sp>
      <p:sp>
        <p:nvSpPr>
          <p:cNvPr id="13" name="Text Box 11"/>
          <p:cNvSpPr txBox="1">
            <a:spLocks noChangeArrowheads="1"/>
          </p:cNvSpPr>
          <p:nvPr/>
        </p:nvSpPr>
        <p:spPr bwMode="auto">
          <a:xfrm>
            <a:off x="3382963" y="3667919"/>
            <a:ext cx="2617787" cy="769938"/>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_tradnl" sz="1800" b="1" dirty="0">
                <a:solidFill>
                  <a:schemeClr val="bg1"/>
                </a:solidFill>
                <a:latin typeface="Arial" charset="0"/>
              </a:rPr>
              <a:t>PROCESO PRINCIPAL</a:t>
            </a:r>
          </a:p>
          <a:p>
            <a:pPr algn="ctr"/>
            <a:r>
              <a:rPr lang="es-ES_tradnl" sz="1400" b="1" dirty="0">
                <a:latin typeface="Arial" charset="0"/>
              </a:rPr>
              <a:t>PROCESOS DE OPERACION</a:t>
            </a:r>
            <a:endParaRPr lang="es-ES_tradnl" sz="1200" b="1" dirty="0">
              <a:latin typeface="Arial" charset="0"/>
            </a:endParaRPr>
          </a:p>
          <a:p>
            <a:pPr algn="ctr"/>
            <a:endParaRPr lang="es-ES_tradnl" sz="1200" b="1" dirty="0">
              <a:solidFill>
                <a:schemeClr val="bg1"/>
              </a:solidFill>
              <a:latin typeface="Arial" charset="0"/>
            </a:endParaRPr>
          </a:p>
        </p:txBody>
      </p:sp>
      <p:sp>
        <p:nvSpPr>
          <p:cNvPr id="14" name="Rectangle 12"/>
          <p:cNvSpPr>
            <a:spLocks noChangeArrowheads="1"/>
          </p:cNvSpPr>
          <p:nvPr/>
        </p:nvSpPr>
        <p:spPr bwMode="auto">
          <a:xfrm>
            <a:off x="2717800" y="1151732"/>
            <a:ext cx="914400" cy="436562"/>
          </a:xfrm>
          <a:prstGeom prst="rect">
            <a:avLst/>
          </a:prstGeom>
          <a:gradFill rotWithShape="0">
            <a:gsLst>
              <a:gs pos="0">
                <a:srgbClr val="FF7C80"/>
              </a:gs>
              <a:gs pos="50000">
                <a:srgbClr val="FFFFFF"/>
              </a:gs>
              <a:gs pos="100000">
                <a:srgbClr val="FF7C80"/>
              </a:gs>
            </a:gsLst>
            <a:lin ang="5400000" scaled="1"/>
          </a:gra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_tradnl" sz="1000">
                <a:solidFill>
                  <a:schemeClr val="bg1"/>
                </a:solidFill>
                <a:latin typeface="Arial" charset="0"/>
              </a:rPr>
              <a:t>Planificación</a:t>
            </a:r>
          </a:p>
          <a:p>
            <a:pPr algn="ctr"/>
            <a:r>
              <a:rPr lang="es-ES_tradnl" sz="1000">
                <a:solidFill>
                  <a:schemeClr val="bg1"/>
                </a:solidFill>
                <a:latin typeface="Arial" charset="0"/>
              </a:rPr>
              <a:t>de la calidad</a:t>
            </a:r>
            <a:endParaRPr lang="es-ES_tradnl" sz="1000">
              <a:solidFill>
                <a:schemeClr val="bg1"/>
              </a:solidFill>
            </a:endParaRPr>
          </a:p>
        </p:txBody>
      </p:sp>
      <p:sp>
        <p:nvSpPr>
          <p:cNvPr id="15" name="Rectangle 13"/>
          <p:cNvSpPr>
            <a:spLocks noChangeArrowheads="1"/>
          </p:cNvSpPr>
          <p:nvPr/>
        </p:nvSpPr>
        <p:spPr bwMode="auto">
          <a:xfrm>
            <a:off x="4013200" y="1137444"/>
            <a:ext cx="884238" cy="442913"/>
          </a:xfrm>
          <a:prstGeom prst="rect">
            <a:avLst/>
          </a:prstGeom>
          <a:gradFill rotWithShape="0">
            <a:gsLst>
              <a:gs pos="0">
                <a:srgbClr val="FF7C80"/>
              </a:gs>
              <a:gs pos="50000">
                <a:srgbClr val="FFFFFF"/>
              </a:gs>
              <a:gs pos="100000">
                <a:srgbClr val="FF7C80"/>
              </a:gs>
            </a:gsLst>
            <a:lin ang="5400000" scaled="1"/>
          </a:gra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s-ES_tradnl" sz="1000">
                <a:solidFill>
                  <a:schemeClr val="bg1"/>
                </a:solidFill>
                <a:latin typeface="Arial" charset="0"/>
              </a:rPr>
              <a:t> Revisión</a:t>
            </a:r>
          </a:p>
          <a:p>
            <a:pPr algn="ctr"/>
            <a:r>
              <a:rPr lang="es-ES_tradnl" sz="1000">
                <a:solidFill>
                  <a:schemeClr val="bg1"/>
                </a:solidFill>
                <a:latin typeface="Arial" charset="0"/>
              </a:rPr>
              <a:t>Gerencial</a:t>
            </a:r>
          </a:p>
        </p:txBody>
      </p:sp>
      <p:sp>
        <p:nvSpPr>
          <p:cNvPr id="16" name="Rectangle 14"/>
          <p:cNvSpPr>
            <a:spLocks noChangeArrowheads="1"/>
          </p:cNvSpPr>
          <p:nvPr/>
        </p:nvSpPr>
        <p:spPr bwMode="auto">
          <a:xfrm>
            <a:off x="2641600" y="2151857"/>
            <a:ext cx="1447800" cy="523875"/>
          </a:xfrm>
          <a:prstGeom prst="rect">
            <a:avLst/>
          </a:prstGeom>
          <a:gradFill rotWithShape="0">
            <a:gsLst>
              <a:gs pos="0">
                <a:srgbClr val="66FF33"/>
              </a:gs>
              <a:gs pos="50000">
                <a:srgbClr val="66FF33">
                  <a:gamma/>
                  <a:tint val="0"/>
                  <a:invGamma/>
                </a:srgbClr>
              </a:gs>
              <a:gs pos="100000">
                <a:srgbClr val="66FF33"/>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Administración</a:t>
            </a:r>
          </a:p>
          <a:p>
            <a:pPr algn="ctr">
              <a:defRPr/>
            </a:pPr>
            <a:r>
              <a:rPr lang="es-ES_tradnl" sz="1000" dirty="0">
                <a:solidFill>
                  <a:schemeClr val="bg1"/>
                </a:solidFill>
                <a:latin typeface="Arial" charset="0"/>
              </a:rPr>
              <a:t>de equipo e</a:t>
            </a:r>
          </a:p>
          <a:p>
            <a:pPr algn="ctr">
              <a:defRPr/>
            </a:pPr>
            <a:r>
              <a:rPr lang="es-ES_tradnl" sz="1000" dirty="0">
                <a:solidFill>
                  <a:schemeClr val="bg1"/>
                </a:solidFill>
                <a:latin typeface="Arial" charset="0"/>
              </a:rPr>
              <a:t>Infraestructura</a:t>
            </a:r>
          </a:p>
        </p:txBody>
      </p:sp>
      <p:sp>
        <p:nvSpPr>
          <p:cNvPr id="17" name="Rectangle 15"/>
          <p:cNvSpPr>
            <a:spLocks noChangeArrowheads="1"/>
          </p:cNvSpPr>
          <p:nvPr/>
        </p:nvSpPr>
        <p:spPr bwMode="auto">
          <a:xfrm>
            <a:off x="1117600" y="2151857"/>
            <a:ext cx="1270000" cy="523875"/>
          </a:xfrm>
          <a:prstGeom prst="rect">
            <a:avLst/>
          </a:prstGeom>
          <a:gradFill rotWithShape="0">
            <a:gsLst>
              <a:gs pos="0">
                <a:srgbClr val="FFCC00"/>
              </a:gs>
              <a:gs pos="50000">
                <a:srgbClr val="FFCC00">
                  <a:gamma/>
                  <a:tint val="0"/>
                  <a:invGamma/>
                </a:srgbClr>
              </a:gs>
              <a:gs pos="100000">
                <a:srgbClr val="FF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Administración del</a:t>
            </a:r>
          </a:p>
          <a:p>
            <a:pPr algn="ctr">
              <a:defRPr/>
            </a:pPr>
            <a:r>
              <a:rPr lang="es-ES_tradnl" sz="1000" dirty="0">
                <a:solidFill>
                  <a:schemeClr val="bg1"/>
                </a:solidFill>
                <a:latin typeface="Arial" charset="0"/>
              </a:rPr>
              <a:t>Capital humano</a:t>
            </a:r>
          </a:p>
          <a:p>
            <a:pPr algn="ctr">
              <a:defRPr/>
            </a:pPr>
            <a:endParaRPr lang="es-ES_tradnl" sz="1000" dirty="0">
              <a:solidFill>
                <a:schemeClr val="bg1"/>
              </a:solidFill>
              <a:latin typeface="Arial" charset="0"/>
            </a:endParaRPr>
          </a:p>
        </p:txBody>
      </p:sp>
      <p:sp>
        <p:nvSpPr>
          <p:cNvPr id="18" name="Rectangle 16"/>
          <p:cNvSpPr>
            <a:spLocks noChangeArrowheads="1"/>
          </p:cNvSpPr>
          <p:nvPr/>
        </p:nvSpPr>
        <p:spPr bwMode="auto">
          <a:xfrm>
            <a:off x="7061200" y="2366169"/>
            <a:ext cx="914400" cy="514350"/>
          </a:xfrm>
          <a:prstGeom prst="rect">
            <a:avLst/>
          </a:prstGeom>
          <a:gradFill rotWithShape="0">
            <a:gsLst>
              <a:gs pos="0">
                <a:srgbClr val="FFFF00"/>
              </a:gs>
              <a:gs pos="50000">
                <a:srgbClr val="FFFF00">
                  <a:gamma/>
                  <a:tint val="0"/>
                  <a:invGamma/>
                </a:srgbClr>
              </a:gs>
              <a:gs pos="100000">
                <a:srgbClr val="FFFF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Medición de</a:t>
            </a:r>
          </a:p>
          <a:p>
            <a:pPr algn="ctr">
              <a:defRPr/>
            </a:pPr>
            <a:r>
              <a:rPr lang="es-ES_tradnl" sz="1000" dirty="0">
                <a:solidFill>
                  <a:schemeClr val="bg1"/>
                </a:solidFill>
                <a:latin typeface="Arial" charset="0"/>
              </a:rPr>
              <a:t>la satisfacción</a:t>
            </a:r>
          </a:p>
          <a:p>
            <a:pPr algn="ctr">
              <a:defRPr/>
            </a:pPr>
            <a:r>
              <a:rPr lang="es-ES_tradnl" sz="1000" dirty="0">
                <a:solidFill>
                  <a:schemeClr val="bg1"/>
                </a:solidFill>
                <a:latin typeface="Arial" charset="0"/>
              </a:rPr>
              <a:t>del cliente</a:t>
            </a:r>
          </a:p>
        </p:txBody>
      </p:sp>
      <p:sp>
        <p:nvSpPr>
          <p:cNvPr id="19" name="Rectangle 17"/>
          <p:cNvSpPr>
            <a:spLocks noChangeArrowheads="1"/>
          </p:cNvSpPr>
          <p:nvPr/>
        </p:nvSpPr>
        <p:spPr bwMode="auto">
          <a:xfrm>
            <a:off x="5994400" y="2366169"/>
            <a:ext cx="990600" cy="514350"/>
          </a:xfrm>
          <a:prstGeom prst="rect">
            <a:avLst/>
          </a:prstGeom>
          <a:gradFill rotWithShape="0">
            <a:gsLst>
              <a:gs pos="0">
                <a:srgbClr val="FFCC00"/>
              </a:gs>
              <a:gs pos="50000">
                <a:srgbClr val="FFCC00">
                  <a:gamma/>
                  <a:tint val="0"/>
                  <a:invGamma/>
                </a:srgbClr>
              </a:gs>
              <a:gs pos="100000">
                <a:srgbClr val="FF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Auditorías</a:t>
            </a:r>
          </a:p>
          <a:p>
            <a:pPr algn="ctr">
              <a:defRPr/>
            </a:pPr>
            <a:r>
              <a:rPr lang="es-ES_tradnl" sz="1000" dirty="0">
                <a:solidFill>
                  <a:schemeClr val="bg1"/>
                </a:solidFill>
                <a:latin typeface="Arial" charset="0"/>
              </a:rPr>
              <a:t>del</a:t>
            </a:r>
          </a:p>
          <a:p>
            <a:pPr algn="ctr">
              <a:defRPr/>
            </a:pPr>
            <a:r>
              <a:rPr lang="es-ES_tradnl" sz="1000" dirty="0">
                <a:solidFill>
                  <a:schemeClr val="bg1"/>
                </a:solidFill>
                <a:latin typeface="Arial" charset="0"/>
              </a:rPr>
              <a:t>sistema</a:t>
            </a:r>
          </a:p>
        </p:txBody>
      </p:sp>
      <p:sp>
        <p:nvSpPr>
          <p:cNvPr id="20" name="Rectangle 18"/>
          <p:cNvSpPr>
            <a:spLocks noChangeArrowheads="1"/>
          </p:cNvSpPr>
          <p:nvPr/>
        </p:nvSpPr>
        <p:spPr bwMode="auto">
          <a:xfrm>
            <a:off x="5994400" y="3080544"/>
            <a:ext cx="914400" cy="455613"/>
          </a:xfrm>
          <a:prstGeom prst="rect">
            <a:avLst/>
          </a:prstGeom>
          <a:gradFill rotWithShape="0">
            <a:gsLst>
              <a:gs pos="0">
                <a:srgbClr val="FFCC00"/>
              </a:gs>
              <a:gs pos="50000">
                <a:srgbClr val="FFCC00">
                  <a:gamma/>
                  <a:tint val="0"/>
                  <a:invGamma/>
                </a:srgbClr>
              </a:gs>
              <a:gs pos="100000">
                <a:srgbClr val="FF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Control de</a:t>
            </a:r>
          </a:p>
          <a:p>
            <a:pPr algn="ctr">
              <a:defRPr/>
            </a:pPr>
            <a:r>
              <a:rPr lang="es-ES_tradnl" sz="1000" dirty="0">
                <a:solidFill>
                  <a:schemeClr val="bg1"/>
                </a:solidFill>
                <a:latin typeface="Arial" charset="0"/>
              </a:rPr>
              <a:t>equipos de</a:t>
            </a:r>
          </a:p>
          <a:p>
            <a:pPr algn="ctr">
              <a:defRPr/>
            </a:pPr>
            <a:r>
              <a:rPr lang="es-ES_tradnl" sz="1000" dirty="0">
                <a:solidFill>
                  <a:schemeClr val="bg1"/>
                </a:solidFill>
                <a:latin typeface="Arial" charset="0"/>
              </a:rPr>
              <a:t>medición</a:t>
            </a:r>
          </a:p>
        </p:txBody>
      </p:sp>
      <p:sp>
        <p:nvSpPr>
          <p:cNvPr id="21" name="Rectangle 19"/>
          <p:cNvSpPr>
            <a:spLocks noChangeArrowheads="1"/>
          </p:cNvSpPr>
          <p:nvPr/>
        </p:nvSpPr>
        <p:spPr bwMode="auto">
          <a:xfrm>
            <a:off x="3435350" y="4317207"/>
            <a:ext cx="1155700" cy="592137"/>
          </a:xfrm>
          <a:prstGeom prst="rect">
            <a:avLst/>
          </a:prstGeom>
          <a:gradFill rotWithShape="0">
            <a:gsLst>
              <a:gs pos="0">
                <a:srgbClr val="99CC00"/>
              </a:gs>
              <a:gs pos="50000">
                <a:srgbClr val="99CC00">
                  <a:gamma/>
                  <a:tint val="0"/>
                  <a:invGamma/>
                </a:srgbClr>
              </a:gs>
              <a:gs pos="100000">
                <a:srgbClr val="99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a:solidFill>
                  <a:schemeClr val="bg1"/>
                </a:solidFill>
                <a:latin typeface="Arial" charset="0"/>
              </a:rPr>
              <a:t>Mercadeo y</a:t>
            </a:r>
          </a:p>
          <a:p>
            <a:pPr algn="ctr">
              <a:defRPr/>
            </a:pPr>
            <a:r>
              <a:rPr lang="es-ES_tradnl" sz="1000">
                <a:solidFill>
                  <a:schemeClr val="bg1"/>
                </a:solidFill>
                <a:latin typeface="Arial" charset="0"/>
              </a:rPr>
              <a:t>Ventas</a:t>
            </a:r>
          </a:p>
        </p:txBody>
      </p:sp>
      <p:sp>
        <p:nvSpPr>
          <p:cNvPr id="22" name="Rectangle 23"/>
          <p:cNvSpPr>
            <a:spLocks noChangeArrowheads="1"/>
          </p:cNvSpPr>
          <p:nvPr/>
        </p:nvSpPr>
        <p:spPr bwMode="auto">
          <a:xfrm>
            <a:off x="5232400" y="1137444"/>
            <a:ext cx="1143000" cy="442913"/>
          </a:xfrm>
          <a:prstGeom prst="rect">
            <a:avLst/>
          </a:prstGeom>
          <a:gradFill rotWithShape="0">
            <a:gsLst>
              <a:gs pos="0">
                <a:srgbClr val="FF7C80"/>
              </a:gs>
              <a:gs pos="50000">
                <a:srgbClr val="FFFFFF"/>
              </a:gs>
              <a:gs pos="100000">
                <a:srgbClr val="FF7C80"/>
              </a:gs>
            </a:gsLst>
            <a:lin ang="5400000" scaled="1"/>
          </a:gra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lnSpc>
                <a:spcPct val="90000"/>
              </a:lnSpc>
            </a:pPr>
            <a:r>
              <a:rPr lang="es-ES_tradnl" sz="900">
                <a:solidFill>
                  <a:schemeClr val="bg1"/>
                </a:solidFill>
                <a:latin typeface="Arial" charset="0"/>
              </a:rPr>
              <a:t>Sistema de gestión </a:t>
            </a:r>
          </a:p>
          <a:p>
            <a:pPr algn="ctr">
              <a:lnSpc>
                <a:spcPct val="90000"/>
              </a:lnSpc>
            </a:pPr>
            <a:r>
              <a:rPr lang="es-ES_tradnl" sz="900">
                <a:solidFill>
                  <a:schemeClr val="bg1"/>
                </a:solidFill>
                <a:latin typeface="Arial" charset="0"/>
              </a:rPr>
              <a:t>de la calidad</a:t>
            </a:r>
            <a:endParaRPr lang="es-ES_tradnl" sz="900">
              <a:solidFill>
                <a:schemeClr val="bg1"/>
              </a:solidFill>
            </a:endParaRPr>
          </a:p>
        </p:txBody>
      </p:sp>
      <p:sp>
        <p:nvSpPr>
          <p:cNvPr id="23" name="Rectangle 24"/>
          <p:cNvSpPr>
            <a:spLocks noChangeArrowheads="1"/>
          </p:cNvSpPr>
          <p:nvPr/>
        </p:nvSpPr>
        <p:spPr bwMode="auto">
          <a:xfrm>
            <a:off x="584200" y="4280694"/>
            <a:ext cx="1143000" cy="609600"/>
          </a:xfrm>
          <a:prstGeom prst="rect">
            <a:avLst/>
          </a:prstGeom>
          <a:gradFill rotWithShape="0">
            <a:gsLst>
              <a:gs pos="0">
                <a:srgbClr val="FF99FF"/>
              </a:gs>
              <a:gs pos="50000">
                <a:srgbClr val="FF99FF">
                  <a:gamma/>
                  <a:tint val="0"/>
                  <a:invGamma/>
                </a:srgbClr>
              </a:gs>
              <a:gs pos="100000">
                <a:srgbClr val="FF99FF"/>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900" dirty="0">
                <a:solidFill>
                  <a:schemeClr val="bg1"/>
                </a:solidFill>
                <a:latin typeface="Arial" charset="0"/>
              </a:rPr>
              <a:t>Administración de las</a:t>
            </a:r>
          </a:p>
          <a:p>
            <a:pPr algn="ctr">
              <a:defRPr/>
            </a:pPr>
            <a:r>
              <a:rPr lang="es-ES_tradnl" sz="900" dirty="0">
                <a:solidFill>
                  <a:schemeClr val="bg1"/>
                </a:solidFill>
                <a:latin typeface="Arial" charset="0"/>
              </a:rPr>
              <a:t>Compras</a:t>
            </a:r>
          </a:p>
        </p:txBody>
      </p:sp>
      <p:sp>
        <p:nvSpPr>
          <p:cNvPr id="24" name="Rectangle 25"/>
          <p:cNvSpPr>
            <a:spLocks noChangeArrowheads="1"/>
          </p:cNvSpPr>
          <p:nvPr/>
        </p:nvSpPr>
        <p:spPr bwMode="auto">
          <a:xfrm>
            <a:off x="6985000" y="3080544"/>
            <a:ext cx="990600" cy="457200"/>
          </a:xfrm>
          <a:prstGeom prst="rect">
            <a:avLst/>
          </a:prstGeom>
          <a:gradFill rotWithShape="0">
            <a:gsLst>
              <a:gs pos="0">
                <a:srgbClr val="FFCC00"/>
              </a:gs>
              <a:gs pos="50000">
                <a:srgbClr val="FFCC00">
                  <a:gamma/>
                  <a:tint val="0"/>
                  <a:invGamma/>
                </a:srgbClr>
              </a:gs>
              <a:gs pos="100000">
                <a:srgbClr val="FF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Monitoreo,</a:t>
            </a:r>
          </a:p>
          <a:p>
            <a:pPr algn="ctr">
              <a:defRPr/>
            </a:pPr>
            <a:r>
              <a:rPr lang="es-ES_tradnl" sz="1000" dirty="0">
                <a:solidFill>
                  <a:schemeClr val="bg1"/>
                </a:solidFill>
                <a:latin typeface="Arial" charset="0"/>
              </a:rPr>
              <a:t>evaluación y</a:t>
            </a:r>
          </a:p>
          <a:p>
            <a:pPr algn="ctr">
              <a:defRPr/>
            </a:pPr>
            <a:r>
              <a:rPr lang="es-ES_tradnl" sz="1000" dirty="0" err="1">
                <a:solidFill>
                  <a:schemeClr val="bg1"/>
                </a:solidFill>
                <a:latin typeface="Arial" charset="0"/>
              </a:rPr>
              <a:t>medicióna</a:t>
            </a:r>
            <a:endParaRPr lang="es-ES_tradnl" sz="1000" dirty="0">
              <a:solidFill>
                <a:schemeClr val="bg1"/>
              </a:solidFill>
              <a:latin typeface="Arial" charset="0"/>
            </a:endParaRPr>
          </a:p>
        </p:txBody>
      </p:sp>
      <p:sp>
        <p:nvSpPr>
          <p:cNvPr id="25" name="Rectangle 26"/>
          <p:cNvSpPr>
            <a:spLocks noChangeArrowheads="1"/>
          </p:cNvSpPr>
          <p:nvPr/>
        </p:nvSpPr>
        <p:spPr bwMode="auto">
          <a:xfrm>
            <a:off x="4699000" y="2366169"/>
            <a:ext cx="1219200" cy="533400"/>
          </a:xfrm>
          <a:prstGeom prst="rect">
            <a:avLst/>
          </a:prstGeom>
          <a:gradFill rotWithShape="0">
            <a:gsLst>
              <a:gs pos="0">
                <a:srgbClr val="FF99CC"/>
              </a:gs>
              <a:gs pos="50000">
                <a:srgbClr val="FF99CC">
                  <a:gamma/>
                  <a:tint val="0"/>
                  <a:invGamma/>
                </a:srgbClr>
              </a:gs>
              <a:gs pos="100000">
                <a:srgbClr val="FF99CC"/>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Atención</a:t>
            </a:r>
          </a:p>
          <a:p>
            <a:pPr algn="ctr">
              <a:defRPr/>
            </a:pPr>
            <a:r>
              <a:rPr lang="es-ES_tradnl" sz="1000" dirty="0">
                <a:solidFill>
                  <a:schemeClr val="bg1"/>
                </a:solidFill>
                <a:latin typeface="Arial" charset="0"/>
              </a:rPr>
              <a:t>quejas y </a:t>
            </a:r>
          </a:p>
          <a:p>
            <a:pPr algn="ctr">
              <a:defRPr/>
            </a:pPr>
            <a:r>
              <a:rPr lang="es-ES_tradnl" sz="1000" dirty="0">
                <a:solidFill>
                  <a:schemeClr val="bg1"/>
                </a:solidFill>
                <a:latin typeface="Arial" charset="0"/>
              </a:rPr>
              <a:t>reclamos</a:t>
            </a:r>
          </a:p>
        </p:txBody>
      </p:sp>
      <p:sp>
        <p:nvSpPr>
          <p:cNvPr id="26" name="Rectangle 27"/>
          <p:cNvSpPr>
            <a:spLocks noChangeArrowheads="1"/>
          </p:cNvSpPr>
          <p:nvPr/>
        </p:nvSpPr>
        <p:spPr bwMode="auto">
          <a:xfrm>
            <a:off x="4699000" y="3009107"/>
            <a:ext cx="1143000" cy="533400"/>
          </a:xfrm>
          <a:prstGeom prst="rect">
            <a:avLst/>
          </a:prstGeom>
          <a:gradFill rotWithShape="0">
            <a:gsLst>
              <a:gs pos="0">
                <a:srgbClr val="FF7C80"/>
              </a:gs>
              <a:gs pos="50000">
                <a:srgbClr val="FF7C80">
                  <a:gamma/>
                  <a:tint val="0"/>
                  <a:invGamma/>
                </a:srgbClr>
              </a:gs>
              <a:gs pos="100000">
                <a:srgbClr val="FF7C8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dirty="0">
                <a:solidFill>
                  <a:schemeClr val="bg1"/>
                </a:solidFill>
                <a:latin typeface="Arial" charset="0"/>
              </a:rPr>
              <a:t>Acciones </a:t>
            </a:r>
          </a:p>
          <a:p>
            <a:pPr algn="ctr">
              <a:defRPr/>
            </a:pPr>
            <a:r>
              <a:rPr lang="es-ES_tradnl" sz="1000" dirty="0">
                <a:solidFill>
                  <a:schemeClr val="bg1"/>
                </a:solidFill>
                <a:latin typeface="Arial" charset="0"/>
              </a:rPr>
              <a:t>correctivas y</a:t>
            </a:r>
          </a:p>
          <a:p>
            <a:pPr algn="ctr">
              <a:defRPr/>
            </a:pPr>
            <a:r>
              <a:rPr lang="es-ES_tradnl" sz="1000" dirty="0">
                <a:solidFill>
                  <a:schemeClr val="bg1"/>
                </a:solidFill>
                <a:latin typeface="Arial" charset="0"/>
              </a:rPr>
              <a:t> preventivas</a:t>
            </a:r>
          </a:p>
        </p:txBody>
      </p:sp>
      <p:grpSp>
        <p:nvGrpSpPr>
          <p:cNvPr id="27" name="Group 28"/>
          <p:cNvGrpSpPr>
            <a:grpSpLocks/>
          </p:cNvGrpSpPr>
          <p:nvPr/>
        </p:nvGrpSpPr>
        <p:grpSpPr bwMode="auto">
          <a:xfrm rot="246013">
            <a:off x="609600" y="4752182"/>
            <a:ext cx="758825" cy="465137"/>
            <a:chOff x="205" y="1262"/>
            <a:chExt cx="689" cy="383"/>
          </a:xfrm>
        </p:grpSpPr>
        <p:sp>
          <p:nvSpPr>
            <p:cNvPr id="88" name="Freeform 29"/>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89" name="Freeform 30"/>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90" name="Group 31"/>
            <p:cNvGrpSpPr>
              <a:grpSpLocks/>
            </p:cNvGrpSpPr>
            <p:nvPr/>
          </p:nvGrpSpPr>
          <p:grpSpPr bwMode="auto">
            <a:xfrm>
              <a:off x="205" y="1262"/>
              <a:ext cx="689" cy="383"/>
              <a:chOff x="205" y="1262"/>
              <a:chExt cx="689" cy="383"/>
            </a:xfrm>
          </p:grpSpPr>
          <p:sp>
            <p:nvSpPr>
              <p:cNvPr id="91" name="Freeform 32"/>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92" name="Freeform 33"/>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grpSp>
        <p:nvGrpSpPr>
          <p:cNvPr id="28" name="Group 34"/>
          <p:cNvGrpSpPr>
            <a:grpSpLocks/>
          </p:cNvGrpSpPr>
          <p:nvPr/>
        </p:nvGrpSpPr>
        <p:grpSpPr bwMode="auto">
          <a:xfrm rot="-10712211">
            <a:off x="1581149" y="1242214"/>
            <a:ext cx="1136651" cy="654051"/>
            <a:chOff x="205" y="1262"/>
            <a:chExt cx="689" cy="383"/>
          </a:xfrm>
        </p:grpSpPr>
        <p:sp>
          <p:nvSpPr>
            <p:cNvPr id="83" name="Freeform 35"/>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84" name="Freeform 36"/>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85" name="Group 37"/>
            <p:cNvGrpSpPr>
              <a:grpSpLocks/>
            </p:cNvGrpSpPr>
            <p:nvPr/>
          </p:nvGrpSpPr>
          <p:grpSpPr bwMode="auto">
            <a:xfrm>
              <a:off x="205" y="1262"/>
              <a:ext cx="689" cy="383"/>
              <a:chOff x="205" y="1262"/>
              <a:chExt cx="689" cy="383"/>
            </a:xfrm>
          </p:grpSpPr>
          <p:sp>
            <p:nvSpPr>
              <p:cNvPr id="86" name="Freeform 38"/>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87" name="Freeform 39"/>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grpSp>
        <p:nvGrpSpPr>
          <p:cNvPr id="29" name="Group 40"/>
          <p:cNvGrpSpPr>
            <a:grpSpLocks/>
          </p:cNvGrpSpPr>
          <p:nvPr/>
        </p:nvGrpSpPr>
        <p:grpSpPr bwMode="auto">
          <a:xfrm rot="-6264778">
            <a:off x="6426188" y="1102524"/>
            <a:ext cx="1387476" cy="1022347"/>
            <a:chOff x="205" y="1262"/>
            <a:chExt cx="689" cy="383"/>
          </a:xfrm>
        </p:grpSpPr>
        <p:sp>
          <p:nvSpPr>
            <p:cNvPr id="78" name="Freeform 41"/>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79" name="Freeform 42"/>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80" name="Group 43"/>
            <p:cNvGrpSpPr>
              <a:grpSpLocks/>
            </p:cNvGrpSpPr>
            <p:nvPr/>
          </p:nvGrpSpPr>
          <p:grpSpPr bwMode="auto">
            <a:xfrm>
              <a:off x="205" y="1262"/>
              <a:ext cx="689" cy="383"/>
              <a:chOff x="205" y="1262"/>
              <a:chExt cx="689" cy="383"/>
            </a:xfrm>
          </p:grpSpPr>
          <p:sp>
            <p:nvSpPr>
              <p:cNvPr id="81" name="Freeform 44"/>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82" name="Freeform 45"/>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grpSp>
        <p:nvGrpSpPr>
          <p:cNvPr id="30" name="Group 46"/>
          <p:cNvGrpSpPr>
            <a:grpSpLocks/>
          </p:cNvGrpSpPr>
          <p:nvPr/>
        </p:nvGrpSpPr>
        <p:grpSpPr bwMode="auto">
          <a:xfrm rot="20785470" flipH="1">
            <a:off x="7616827" y="3061490"/>
            <a:ext cx="739773" cy="476249"/>
            <a:chOff x="205" y="1262"/>
            <a:chExt cx="689" cy="383"/>
          </a:xfrm>
        </p:grpSpPr>
        <p:sp>
          <p:nvSpPr>
            <p:cNvPr id="73" name="Freeform 47"/>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74" name="Freeform 48"/>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75" name="Group 49"/>
            <p:cNvGrpSpPr>
              <a:grpSpLocks/>
            </p:cNvGrpSpPr>
            <p:nvPr/>
          </p:nvGrpSpPr>
          <p:grpSpPr bwMode="auto">
            <a:xfrm>
              <a:off x="205" y="1262"/>
              <a:ext cx="689" cy="383"/>
              <a:chOff x="205" y="1262"/>
              <a:chExt cx="689" cy="383"/>
            </a:xfrm>
          </p:grpSpPr>
          <p:sp>
            <p:nvSpPr>
              <p:cNvPr id="76" name="Freeform 50"/>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77" name="Freeform 51"/>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sp>
        <p:nvSpPr>
          <p:cNvPr id="31" name="Rectangle 52"/>
          <p:cNvSpPr>
            <a:spLocks noChangeArrowheads="1"/>
          </p:cNvSpPr>
          <p:nvPr/>
        </p:nvSpPr>
        <p:spPr bwMode="auto">
          <a:xfrm>
            <a:off x="4851400" y="4285457"/>
            <a:ext cx="1143000" cy="604837"/>
          </a:xfrm>
          <a:prstGeom prst="rect">
            <a:avLst/>
          </a:prstGeom>
          <a:gradFill rotWithShape="0">
            <a:gsLst>
              <a:gs pos="0">
                <a:srgbClr val="99CC00"/>
              </a:gs>
              <a:gs pos="50000">
                <a:srgbClr val="99CC00">
                  <a:gamma/>
                  <a:tint val="0"/>
                  <a:invGamma/>
                </a:srgbClr>
              </a:gs>
              <a:gs pos="100000">
                <a:srgbClr val="99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a:solidFill>
                  <a:schemeClr val="bg1"/>
                </a:solidFill>
                <a:latin typeface="Arial" charset="0"/>
              </a:rPr>
              <a:t>Fumigación</a:t>
            </a:r>
          </a:p>
        </p:txBody>
      </p:sp>
      <p:sp>
        <p:nvSpPr>
          <p:cNvPr id="32" name="Rectangle 53"/>
          <p:cNvSpPr>
            <a:spLocks noChangeArrowheads="1"/>
          </p:cNvSpPr>
          <p:nvPr/>
        </p:nvSpPr>
        <p:spPr bwMode="auto">
          <a:xfrm>
            <a:off x="6249988" y="4258469"/>
            <a:ext cx="1193800" cy="631825"/>
          </a:xfrm>
          <a:prstGeom prst="rect">
            <a:avLst/>
          </a:prstGeom>
          <a:gradFill rotWithShape="0">
            <a:gsLst>
              <a:gs pos="0">
                <a:srgbClr val="99CC00"/>
              </a:gs>
              <a:gs pos="50000">
                <a:srgbClr val="99CC00">
                  <a:gamma/>
                  <a:tint val="0"/>
                  <a:invGamma/>
                </a:srgbClr>
              </a:gs>
              <a:gs pos="100000">
                <a:srgbClr val="99CC00"/>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a:solidFill>
                  <a:schemeClr val="bg1"/>
                </a:solidFill>
                <a:latin typeface="Arial" charset="0"/>
              </a:rPr>
              <a:t>Facturación </a:t>
            </a:r>
          </a:p>
          <a:p>
            <a:pPr algn="ctr">
              <a:defRPr/>
            </a:pPr>
            <a:r>
              <a:rPr lang="es-ES_tradnl" sz="1000">
                <a:solidFill>
                  <a:schemeClr val="bg1"/>
                </a:solidFill>
                <a:latin typeface="Arial" charset="0"/>
              </a:rPr>
              <a:t>Y Cobranzas </a:t>
            </a:r>
          </a:p>
          <a:p>
            <a:pPr algn="ctr">
              <a:defRPr/>
            </a:pPr>
            <a:r>
              <a:rPr lang="es-ES_tradnl" sz="1000">
                <a:solidFill>
                  <a:schemeClr val="bg1"/>
                </a:solidFill>
                <a:latin typeface="Arial" charset="0"/>
              </a:rPr>
              <a:t>al Cliente</a:t>
            </a:r>
          </a:p>
        </p:txBody>
      </p:sp>
      <p:sp>
        <p:nvSpPr>
          <p:cNvPr id="33" name="Text Box 54"/>
          <p:cNvSpPr txBox="1">
            <a:spLocks noChangeArrowheads="1"/>
          </p:cNvSpPr>
          <p:nvPr/>
        </p:nvSpPr>
        <p:spPr bwMode="auto">
          <a:xfrm>
            <a:off x="204788" y="1373982"/>
            <a:ext cx="350837" cy="2308225"/>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solidFill>
                  <a:schemeClr val="bg1"/>
                </a:solidFill>
              </a:rPr>
              <a:t>C</a:t>
            </a:r>
          </a:p>
          <a:p>
            <a:r>
              <a:rPr lang="en-US" sz="1800" dirty="0">
                <a:solidFill>
                  <a:schemeClr val="bg1"/>
                </a:solidFill>
              </a:rPr>
              <a:t>L</a:t>
            </a:r>
          </a:p>
          <a:p>
            <a:r>
              <a:rPr lang="en-US" sz="1800" dirty="0">
                <a:solidFill>
                  <a:schemeClr val="bg1"/>
                </a:solidFill>
              </a:rPr>
              <a:t>I</a:t>
            </a:r>
          </a:p>
          <a:p>
            <a:r>
              <a:rPr lang="en-US" sz="1800" dirty="0">
                <a:solidFill>
                  <a:schemeClr val="bg1"/>
                </a:solidFill>
              </a:rPr>
              <a:t>E</a:t>
            </a:r>
          </a:p>
          <a:p>
            <a:r>
              <a:rPr lang="en-US" sz="1800" dirty="0">
                <a:solidFill>
                  <a:schemeClr val="bg1"/>
                </a:solidFill>
              </a:rPr>
              <a:t>N</a:t>
            </a:r>
          </a:p>
          <a:p>
            <a:r>
              <a:rPr lang="en-US" sz="1800" dirty="0">
                <a:solidFill>
                  <a:schemeClr val="bg1"/>
                </a:solidFill>
              </a:rPr>
              <a:t>T</a:t>
            </a:r>
          </a:p>
          <a:p>
            <a:r>
              <a:rPr lang="en-US" sz="1800" dirty="0">
                <a:solidFill>
                  <a:schemeClr val="bg1"/>
                </a:solidFill>
              </a:rPr>
              <a:t>E</a:t>
            </a:r>
          </a:p>
          <a:p>
            <a:r>
              <a:rPr lang="en-US" sz="1800" dirty="0">
                <a:solidFill>
                  <a:schemeClr val="bg1"/>
                </a:solidFill>
              </a:rPr>
              <a:t>S</a:t>
            </a:r>
          </a:p>
        </p:txBody>
      </p:sp>
      <p:sp>
        <p:nvSpPr>
          <p:cNvPr id="34" name="Text Box 56"/>
          <p:cNvSpPr txBox="1">
            <a:spLocks noChangeArrowheads="1"/>
          </p:cNvSpPr>
          <p:nvPr/>
        </p:nvSpPr>
        <p:spPr bwMode="auto">
          <a:xfrm>
            <a:off x="8585200" y="1581944"/>
            <a:ext cx="352425" cy="2308225"/>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solidFill>
                  <a:schemeClr val="bg1"/>
                </a:solidFill>
              </a:rPr>
              <a:t>C</a:t>
            </a:r>
          </a:p>
          <a:p>
            <a:r>
              <a:rPr lang="en-US" sz="1800" dirty="0">
                <a:solidFill>
                  <a:schemeClr val="bg1"/>
                </a:solidFill>
              </a:rPr>
              <a:t>L</a:t>
            </a:r>
          </a:p>
          <a:p>
            <a:r>
              <a:rPr lang="en-US" sz="1800" dirty="0">
                <a:solidFill>
                  <a:schemeClr val="bg1"/>
                </a:solidFill>
              </a:rPr>
              <a:t>I</a:t>
            </a:r>
          </a:p>
          <a:p>
            <a:r>
              <a:rPr lang="en-US" sz="1800" dirty="0">
                <a:solidFill>
                  <a:schemeClr val="bg1"/>
                </a:solidFill>
              </a:rPr>
              <a:t>E</a:t>
            </a:r>
          </a:p>
          <a:p>
            <a:r>
              <a:rPr lang="en-US" sz="1800" dirty="0">
                <a:solidFill>
                  <a:schemeClr val="bg1"/>
                </a:solidFill>
              </a:rPr>
              <a:t>N</a:t>
            </a:r>
          </a:p>
          <a:p>
            <a:r>
              <a:rPr lang="en-US" sz="1800" dirty="0">
                <a:solidFill>
                  <a:schemeClr val="bg1"/>
                </a:solidFill>
              </a:rPr>
              <a:t>T</a:t>
            </a:r>
          </a:p>
          <a:p>
            <a:r>
              <a:rPr lang="en-US" sz="1800" dirty="0">
                <a:solidFill>
                  <a:schemeClr val="bg1"/>
                </a:solidFill>
              </a:rPr>
              <a:t>E</a:t>
            </a:r>
          </a:p>
          <a:p>
            <a:r>
              <a:rPr lang="en-US" sz="1800" dirty="0">
                <a:solidFill>
                  <a:schemeClr val="bg1"/>
                </a:solidFill>
              </a:rPr>
              <a:t>S</a:t>
            </a:r>
          </a:p>
        </p:txBody>
      </p:sp>
      <p:sp>
        <p:nvSpPr>
          <p:cNvPr id="35" name="WordArt 58" descr="Narrow vertical"/>
          <p:cNvSpPr>
            <a:spLocks noChangeArrowheads="1" noChangeShapeType="1" noTextEdit="1"/>
          </p:cNvSpPr>
          <p:nvPr/>
        </p:nvSpPr>
        <p:spPr bwMode="auto">
          <a:xfrm rot="20055384">
            <a:off x="412750" y="902494"/>
            <a:ext cx="2000250" cy="604838"/>
          </a:xfrm>
          <a:prstGeom prst="rect">
            <a:avLst/>
          </a:prstGeom>
        </p:spPr>
        <p:txBody>
          <a:bodyPr wrap="none" numCol="1" fromWordArt="1">
            <a:prstTxWarp prst="textChevron">
              <a:avLst>
                <a:gd name="adj" fmla="val 25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endParaRPr lang="es-ES" sz="20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endParaRPr>
          </a:p>
        </p:txBody>
      </p:sp>
      <p:grpSp>
        <p:nvGrpSpPr>
          <p:cNvPr id="36" name="Group 67"/>
          <p:cNvGrpSpPr>
            <a:grpSpLocks/>
          </p:cNvGrpSpPr>
          <p:nvPr/>
        </p:nvGrpSpPr>
        <p:grpSpPr bwMode="auto">
          <a:xfrm rot="7649960">
            <a:off x="495296" y="3226592"/>
            <a:ext cx="1136651" cy="654051"/>
            <a:chOff x="205" y="1262"/>
            <a:chExt cx="689" cy="383"/>
          </a:xfrm>
        </p:grpSpPr>
        <p:sp>
          <p:nvSpPr>
            <p:cNvPr id="68" name="Freeform 68"/>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69" name="Freeform 69"/>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70" name="Group 70"/>
            <p:cNvGrpSpPr>
              <a:grpSpLocks/>
            </p:cNvGrpSpPr>
            <p:nvPr/>
          </p:nvGrpSpPr>
          <p:grpSpPr bwMode="auto">
            <a:xfrm>
              <a:off x="205" y="1262"/>
              <a:ext cx="689" cy="383"/>
              <a:chOff x="205" y="1262"/>
              <a:chExt cx="689" cy="383"/>
            </a:xfrm>
          </p:grpSpPr>
          <p:sp>
            <p:nvSpPr>
              <p:cNvPr id="71" name="Freeform 71"/>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72" name="Freeform 72"/>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sp>
        <p:nvSpPr>
          <p:cNvPr id="37" name="Rectangle 73"/>
          <p:cNvSpPr>
            <a:spLocks noChangeArrowheads="1"/>
          </p:cNvSpPr>
          <p:nvPr/>
        </p:nvSpPr>
        <p:spPr bwMode="auto">
          <a:xfrm>
            <a:off x="2413000" y="5484019"/>
            <a:ext cx="1011238" cy="666750"/>
          </a:xfrm>
          <a:prstGeom prst="rect">
            <a:avLst/>
          </a:prstGeom>
          <a:gradFill rotWithShape="0">
            <a:gsLst>
              <a:gs pos="0">
                <a:srgbClr val="FF99FF"/>
              </a:gs>
              <a:gs pos="50000">
                <a:srgbClr val="FF99FF">
                  <a:gamma/>
                  <a:tint val="0"/>
                  <a:invGamma/>
                </a:srgbClr>
              </a:gs>
              <a:gs pos="100000">
                <a:srgbClr val="FF99FF"/>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S_tradnl" sz="1000">
                <a:solidFill>
                  <a:schemeClr val="bg1"/>
                </a:solidFill>
                <a:latin typeface="Arial" charset="0"/>
              </a:rPr>
              <a:t>Hardware </a:t>
            </a:r>
          </a:p>
          <a:p>
            <a:pPr algn="ctr">
              <a:defRPr/>
            </a:pPr>
            <a:r>
              <a:rPr lang="es-ES_tradnl" sz="1000">
                <a:solidFill>
                  <a:schemeClr val="bg1"/>
                </a:solidFill>
                <a:latin typeface="Arial" charset="0"/>
              </a:rPr>
              <a:t>Y Software</a:t>
            </a:r>
          </a:p>
          <a:p>
            <a:pPr algn="ctr">
              <a:defRPr/>
            </a:pPr>
            <a:endParaRPr lang="es-ES_tradnl" sz="1000">
              <a:solidFill>
                <a:schemeClr val="bg1"/>
              </a:solidFill>
              <a:latin typeface="Arial" charset="0"/>
            </a:endParaRPr>
          </a:p>
        </p:txBody>
      </p:sp>
      <p:sp>
        <p:nvSpPr>
          <p:cNvPr id="38" name="Rectangle 74"/>
          <p:cNvSpPr>
            <a:spLocks noChangeArrowheads="1"/>
          </p:cNvSpPr>
          <p:nvPr/>
        </p:nvSpPr>
        <p:spPr bwMode="auto">
          <a:xfrm>
            <a:off x="1270000" y="2794794"/>
            <a:ext cx="1143000" cy="457200"/>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err="1">
                <a:solidFill>
                  <a:schemeClr val="bg1"/>
                </a:solidFill>
                <a:latin typeface="Arial" charset="0"/>
              </a:rPr>
              <a:t>Ambiente</a:t>
            </a:r>
            <a:r>
              <a:rPr lang="en-US" sz="1000" dirty="0">
                <a:solidFill>
                  <a:schemeClr val="bg1"/>
                </a:solidFill>
                <a:latin typeface="Arial" charset="0"/>
              </a:rPr>
              <a:t> de</a:t>
            </a:r>
          </a:p>
          <a:p>
            <a:pPr algn="ctr">
              <a:defRPr/>
            </a:pPr>
            <a:r>
              <a:rPr lang="en-US" sz="1000" dirty="0" err="1">
                <a:solidFill>
                  <a:schemeClr val="bg1"/>
                </a:solidFill>
                <a:latin typeface="Arial" charset="0"/>
              </a:rPr>
              <a:t>Trabajo</a:t>
            </a:r>
            <a:endParaRPr lang="es-ES" sz="1000" dirty="0">
              <a:solidFill>
                <a:schemeClr val="bg1"/>
              </a:solidFill>
              <a:latin typeface="Arial" charset="0"/>
            </a:endParaRPr>
          </a:p>
        </p:txBody>
      </p:sp>
      <p:sp>
        <p:nvSpPr>
          <p:cNvPr id="39" name="Rectangle 75"/>
          <p:cNvSpPr>
            <a:spLocks noChangeArrowheads="1"/>
          </p:cNvSpPr>
          <p:nvPr/>
        </p:nvSpPr>
        <p:spPr bwMode="auto">
          <a:xfrm>
            <a:off x="4699000" y="2008982"/>
            <a:ext cx="3200400" cy="304800"/>
          </a:xfrm>
          <a:prstGeom prst="rect">
            <a:avLst/>
          </a:prstGeom>
          <a:gradFill rotWithShape="0">
            <a:gsLst>
              <a:gs pos="0">
                <a:schemeClr val="accent1"/>
              </a:gs>
              <a:gs pos="50000">
                <a:schemeClr val="bg1"/>
              </a:gs>
              <a:gs pos="100000">
                <a:schemeClr val="accent1"/>
              </a:gs>
            </a:gsLst>
            <a:lin ang="5400000" scaled="1"/>
          </a:gra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n-US" sz="1000" dirty="0" err="1">
                <a:latin typeface="Century" pitchFamily="18" charset="0"/>
              </a:rPr>
              <a:t>Elaboracion</a:t>
            </a:r>
            <a:r>
              <a:rPr lang="en-US" sz="1000" dirty="0">
                <a:latin typeface="Century" pitchFamily="18" charset="0"/>
              </a:rPr>
              <a:t> y control de </a:t>
            </a:r>
            <a:r>
              <a:rPr lang="en-US" sz="1000" dirty="0" err="1">
                <a:latin typeface="Century" pitchFamily="18" charset="0"/>
              </a:rPr>
              <a:t>presupuestos</a:t>
            </a:r>
            <a:endParaRPr lang="es-ES" sz="1000" dirty="0">
              <a:latin typeface="Century" pitchFamily="18" charset="0"/>
            </a:endParaRPr>
          </a:p>
        </p:txBody>
      </p:sp>
      <p:sp>
        <p:nvSpPr>
          <p:cNvPr id="40" name="Rectangle 76"/>
          <p:cNvSpPr>
            <a:spLocks noChangeArrowheads="1"/>
          </p:cNvSpPr>
          <p:nvPr/>
        </p:nvSpPr>
        <p:spPr bwMode="auto">
          <a:xfrm>
            <a:off x="5700713" y="5484019"/>
            <a:ext cx="1284287" cy="685800"/>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C" sz="1000">
                <a:solidFill>
                  <a:schemeClr val="bg1"/>
                </a:solidFill>
                <a:latin typeface="Arial" charset="0"/>
              </a:rPr>
              <a:t>Reportes Financieros</a:t>
            </a:r>
          </a:p>
          <a:p>
            <a:pPr algn="ctr">
              <a:defRPr/>
            </a:pPr>
            <a:r>
              <a:rPr lang="es-EC" sz="1000">
                <a:solidFill>
                  <a:schemeClr val="bg1"/>
                </a:solidFill>
                <a:latin typeface="Arial" charset="0"/>
              </a:rPr>
              <a:t> e Impuestos</a:t>
            </a:r>
            <a:endParaRPr lang="es-ES" sz="1000">
              <a:solidFill>
                <a:schemeClr val="bg1"/>
              </a:solidFill>
              <a:latin typeface="Arial" charset="0"/>
            </a:endParaRPr>
          </a:p>
        </p:txBody>
      </p:sp>
      <p:grpSp>
        <p:nvGrpSpPr>
          <p:cNvPr id="41" name="Group 81"/>
          <p:cNvGrpSpPr>
            <a:grpSpLocks/>
          </p:cNvGrpSpPr>
          <p:nvPr/>
        </p:nvGrpSpPr>
        <p:grpSpPr bwMode="auto">
          <a:xfrm rot="246013">
            <a:off x="6877049" y="3586967"/>
            <a:ext cx="758825" cy="620715"/>
            <a:chOff x="205" y="1262"/>
            <a:chExt cx="689" cy="383"/>
          </a:xfrm>
        </p:grpSpPr>
        <p:sp>
          <p:nvSpPr>
            <p:cNvPr id="63" name="Freeform 82"/>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64" name="Freeform 83"/>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65" name="Group 84"/>
            <p:cNvGrpSpPr>
              <a:grpSpLocks/>
            </p:cNvGrpSpPr>
            <p:nvPr/>
          </p:nvGrpSpPr>
          <p:grpSpPr bwMode="auto">
            <a:xfrm>
              <a:off x="205" y="1262"/>
              <a:ext cx="689" cy="383"/>
              <a:chOff x="205" y="1262"/>
              <a:chExt cx="689" cy="383"/>
            </a:xfrm>
          </p:grpSpPr>
          <p:sp>
            <p:nvSpPr>
              <p:cNvPr id="66" name="Freeform 85"/>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67" name="Freeform 86"/>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sp>
        <p:nvSpPr>
          <p:cNvPr id="42" name="Rectangle 87"/>
          <p:cNvSpPr>
            <a:spLocks noChangeArrowheads="1"/>
          </p:cNvSpPr>
          <p:nvPr/>
        </p:nvSpPr>
        <p:spPr bwMode="auto">
          <a:xfrm>
            <a:off x="7612063" y="4285457"/>
            <a:ext cx="1023937" cy="627062"/>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C" sz="1000">
                <a:solidFill>
                  <a:schemeClr val="bg1"/>
                </a:solidFill>
                <a:latin typeface="Arial" charset="0"/>
              </a:rPr>
              <a:t>Flujos de Fondos</a:t>
            </a:r>
            <a:endParaRPr lang="en-US" sz="1000">
              <a:solidFill>
                <a:schemeClr val="bg1"/>
              </a:solidFill>
              <a:latin typeface="Arial" charset="0"/>
            </a:endParaRPr>
          </a:p>
        </p:txBody>
      </p:sp>
      <p:sp>
        <p:nvSpPr>
          <p:cNvPr id="43" name="Rectangle 88"/>
          <p:cNvSpPr>
            <a:spLocks noChangeArrowheads="1"/>
          </p:cNvSpPr>
          <p:nvPr/>
        </p:nvSpPr>
        <p:spPr bwMode="auto">
          <a:xfrm>
            <a:off x="4013200" y="5484019"/>
            <a:ext cx="1181100" cy="666750"/>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C" sz="1000">
                <a:solidFill>
                  <a:schemeClr val="bg1"/>
                </a:solidFill>
                <a:latin typeface="Arial" charset="0"/>
              </a:rPr>
              <a:t>Soporte Tecnico y </a:t>
            </a:r>
          </a:p>
          <a:p>
            <a:pPr algn="ctr">
              <a:defRPr/>
            </a:pPr>
            <a:r>
              <a:rPr lang="es-EC" sz="1000">
                <a:solidFill>
                  <a:schemeClr val="bg1"/>
                </a:solidFill>
                <a:latin typeface="Arial" charset="0"/>
              </a:rPr>
              <a:t>Comunicaciones</a:t>
            </a:r>
            <a:endParaRPr lang="en-US" sz="1000">
              <a:solidFill>
                <a:schemeClr val="bg1"/>
              </a:solidFill>
              <a:latin typeface="Arial" charset="0"/>
            </a:endParaRPr>
          </a:p>
        </p:txBody>
      </p:sp>
      <p:sp>
        <p:nvSpPr>
          <p:cNvPr id="44" name="AutoShape 80"/>
          <p:cNvSpPr>
            <a:spLocks noChangeArrowheads="1"/>
          </p:cNvSpPr>
          <p:nvPr/>
        </p:nvSpPr>
        <p:spPr bwMode="auto">
          <a:xfrm>
            <a:off x="6846888" y="4928394"/>
            <a:ext cx="436562" cy="382588"/>
          </a:xfrm>
          <a:prstGeom prst="upArrow">
            <a:avLst>
              <a:gd name="adj1" fmla="val 50000"/>
              <a:gd name="adj2" fmla="val 25000"/>
            </a:avLst>
          </a:prstGeom>
          <a:solidFill>
            <a:srgbClr val="CCFF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45" name="Rectangle 89"/>
          <p:cNvSpPr>
            <a:spLocks noChangeArrowheads="1"/>
          </p:cNvSpPr>
          <p:nvPr/>
        </p:nvSpPr>
        <p:spPr bwMode="auto">
          <a:xfrm>
            <a:off x="1993900" y="4258469"/>
            <a:ext cx="1143000" cy="631825"/>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r>
              <a:rPr lang="es-EC" sz="1000" dirty="0">
                <a:solidFill>
                  <a:schemeClr val="bg1"/>
                </a:solidFill>
                <a:latin typeface="Arial" charset="0"/>
              </a:rPr>
              <a:t>Administración</a:t>
            </a:r>
          </a:p>
          <a:p>
            <a:pPr algn="ctr">
              <a:defRPr/>
            </a:pPr>
            <a:r>
              <a:rPr lang="es-EC" sz="1000" dirty="0">
                <a:solidFill>
                  <a:schemeClr val="bg1"/>
                </a:solidFill>
                <a:latin typeface="Arial" charset="0"/>
              </a:rPr>
              <a:t> de</a:t>
            </a:r>
          </a:p>
          <a:p>
            <a:pPr algn="ctr">
              <a:defRPr/>
            </a:pPr>
            <a:r>
              <a:rPr lang="es-EC" sz="1000" dirty="0">
                <a:solidFill>
                  <a:schemeClr val="bg1"/>
                </a:solidFill>
                <a:latin typeface="Arial" charset="0"/>
              </a:rPr>
              <a:t>Bodega</a:t>
            </a:r>
            <a:endParaRPr lang="en-US" sz="1000" dirty="0">
              <a:solidFill>
                <a:schemeClr val="bg1"/>
              </a:solidFill>
              <a:latin typeface="Arial" charset="0"/>
            </a:endParaRPr>
          </a:p>
        </p:txBody>
      </p:sp>
      <p:grpSp>
        <p:nvGrpSpPr>
          <p:cNvPr id="46" name="Group 61"/>
          <p:cNvGrpSpPr>
            <a:grpSpLocks/>
          </p:cNvGrpSpPr>
          <p:nvPr/>
        </p:nvGrpSpPr>
        <p:grpSpPr bwMode="auto">
          <a:xfrm rot="2203043">
            <a:off x="7556500" y="4679156"/>
            <a:ext cx="758825" cy="465137"/>
            <a:chOff x="205" y="1262"/>
            <a:chExt cx="689" cy="383"/>
          </a:xfrm>
        </p:grpSpPr>
        <p:sp>
          <p:nvSpPr>
            <p:cNvPr id="58" name="Freeform 62"/>
            <p:cNvSpPr>
              <a:spLocks/>
            </p:cNvSpPr>
            <p:nvPr/>
          </p:nvSpPr>
          <p:spPr bwMode="auto">
            <a:xfrm>
              <a:off x="441" y="1336"/>
              <a:ext cx="149" cy="57"/>
            </a:xfrm>
            <a:custGeom>
              <a:avLst/>
              <a:gdLst>
                <a:gd name="T0" fmla="*/ 0 w 447"/>
                <a:gd name="T1" fmla="*/ 33 h 173"/>
                <a:gd name="T2" fmla="*/ 0 w 447"/>
                <a:gd name="T3" fmla="*/ 0 h 173"/>
                <a:gd name="T4" fmla="*/ 149 w 447"/>
                <a:gd name="T5" fmla="*/ 26 h 173"/>
                <a:gd name="T6" fmla="*/ 147 w 447"/>
                <a:gd name="T7" fmla="*/ 41 h 173"/>
                <a:gd name="T8" fmla="*/ 136 w 447"/>
                <a:gd name="T9" fmla="*/ 57 h 173"/>
                <a:gd name="T10" fmla="*/ 0 w 447"/>
                <a:gd name="T11" fmla="*/ 33 h 173"/>
                <a:gd name="T12" fmla="*/ 0 60000 65536"/>
                <a:gd name="T13" fmla="*/ 0 60000 65536"/>
                <a:gd name="T14" fmla="*/ 0 60000 65536"/>
                <a:gd name="T15" fmla="*/ 0 60000 65536"/>
                <a:gd name="T16" fmla="*/ 0 60000 65536"/>
                <a:gd name="T17" fmla="*/ 0 60000 65536"/>
                <a:gd name="T18" fmla="*/ 0 w 447"/>
                <a:gd name="T19" fmla="*/ 0 h 173"/>
                <a:gd name="T20" fmla="*/ 447 w 447"/>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447" h="173">
                  <a:moveTo>
                    <a:pt x="0" y="101"/>
                  </a:moveTo>
                  <a:lnTo>
                    <a:pt x="0" y="0"/>
                  </a:lnTo>
                  <a:lnTo>
                    <a:pt x="447" y="79"/>
                  </a:lnTo>
                  <a:lnTo>
                    <a:pt x="440" y="125"/>
                  </a:lnTo>
                  <a:lnTo>
                    <a:pt x="409" y="173"/>
                  </a:lnTo>
                  <a:lnTo>
                    <a:pt x="0" y="101"/>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9" name="Freeform 63"/>
            <p:cNvSpPr>
              <a:spLocks/>
            </p:cNvSpPr>
            <p:nvPr/>
          </p:nvSpPr>
          <p:spPr bwMode="auto">
            <a:xfrm>
              <a:off x="750" y="1382"/>
              <a:ext cx="144" cy="56"/>
            </a:xfrm>
            <a:custGeom>
              <a:avLst/>
              <a:gdLst>
                <a:gd name="T0" fmla="*/ 144 w 430"/>
                <a:gd name="T1" fmla="*/ 56 h 167"/>
                <a:gd name="T2" fmla="*/ 144 w 430"/>
                <a:gd name="T3" fmla="*/ 24 h 167"/>
                <a:gd name="T4" fmla="*/ 0 w 430"/>
                <a:gd name="T5" fmla="*/ 0 h 167"/>
                <a:gd name="T6" fmla="*/ 0 w 430"/>
                <a:gd name="T7" fmla="*/ 40 h 167"/>
                <a:gd name="T8" fmla="*/ 144 w 430"/>
                <a:gd name="T9" fmla="*/ 56 h 167"/>
                <a:gd name="T10" fmla="*/ 0 60000 65536"/>
                <a:gd name="T11" fmla="*/ 0 60000 65536"/>
                <a:gd name="T12" fmla="*/ 0 60000 65536"/>
                <a:gd name="T13" fmla="*/ 0 60000 65536"/>
                <a:gd name="T14" fmla="*/ 0 60000 65536"/>
                <a:gd name="T15" fmla="*/ 0 w 430"/>
                <a:gd name="T16" fmla="*/ 0 h 167"/>
                <a:gd name="T17" fmla="*/ 430 w 430"/>
                <a:gd name="T18" fmla="*/ 167 h 167"/>
              </a:gdLst>
              <a:ahLst/>
              <a:cxnLst>
                <a:cxn ang="T10">
                  <a:pos x="T0" y="T1"/>
                </a:cxn>
                <a:cxn ang="T11">
                  <a:pos x="T2" y="T3"/>
                </a:cxn>
                <a:cxn ang="T12">
                  <a:pos x="T4" y="T5"/>
                </a:cxn>
                <a:cxn ang="T13">
                  <a:pos x="T6" y="T7"/>
                </a:cxn>
                <a:cxn ang="T14">
                  <a:pos x="T8" y="T9"/>
                </a:cxn>
              </a:cxnLst>
              <a:rect l="T15" t="T16" r="T17" b="T18"/>
              <a:pathLst>
                <a:path w="430" h="167">
                  <a:moveTo>
                    <a:pt x="430" y="167"/>
                  </a:moveTo>
                  <a:lnTo>
                    <a:pt x="429" y="73"/>
                  </a:lnTo>
                  <a:lnTo>
                    <a:pt x="0" y="0"/>
                  </a:lnTo>
                  <a:lnTo>
                    <a:pt x="0" y="119"/>
                  </a:lnTo>
                  <a:lnTo>
                    <a:pt x="430" y="167"/>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nvGrpSpPr>
            <p:cNvPr id="60" name="Group 64"/>
            <p:cNvGrpSpPr>
              <a:grpSpLocks/>
            </p:cNvGrpSpPr>
            <p:nvPr/>
          </p:nvGrpSpPr>
          <p:grpSpPr bwMode="auto">
            <a:xfrm>
              <a:off x="205" y="1262"/>
              <a:ext cx="689" cy="383"/>
              <a:chOff x="205" y="1262"/>
              <a:chExt cx="689" cy="383"/>
            </a:xfrm>
          </p:grpSpPr>
          <p:sp>
            <p:nvSpPr>
              <p:cNvPr id="61" name="Freeform 65"/>
              <p:cNvSpPr>
                <a:spLocks/>
              </p:cNvSpPr>
              <p:nvPr/>
            </p:nvSpPr>
            <p:spPr bwMode="auto">
              <a:xfrm>
                <a:off x="205" y="1298"/>
                <a:ext cx="689" cy="347"/>
              </a:xfrm>
              <a:custGeom>
                <a:avLst/>
                <a:gdLst>
                  <a:gd name="T0" fmla="*/ 39 w 2066"/>
                  <a:gd name="T1" fmla="*/ 347 h 1041"/>
                  <a:gd name="T2" fmla="*/ 80 w 2066"/>
                  <a:gd name="T3" fmla="*/ 347 h 1041"/>
                  <a:gd name="T4" fmla="*/ 123 w 2066"/>
                  <a:gd name="T5" fmla="*/ 345 h 1041"/>
                  <a:gd name="T6" fmla="*/ 163 w 2066"/>
                  <a:gd name="T7" fmla="*/ 339 h 1041"/>
                  <a:gd name="T8" fmla="*/ 209 w 2066"/>
                  <a:gd name="T9" fmla="*/ 329 h 1041"/>
                  <a:gd name="T10" fmla="*/ 253 w 2066"/>
                  <a:gd name="T11" fmla="*/ 315 h 1041"/>
                  <a:gd name="T12" fmla="*/ 299 w 2066"/>
                  <a:gd name="T13" fmla="*/ 296 h 1041"/>
                  <a:gd name="T14" fmla="*/ 341 w 2066"/>
                  <a:gd name="T15" fmla="*/ 275 h 1041"/>
                  <a:gd name="T16" fmla="*/ 380 w 2066"/>
                  <a:gd name="T17" fmla="*/ 256 h 1041"/>
                  <a:gd name="T18" fmla="*/ 420 w 2066"/>
                  <a:gd name="T19" fmla="*/ 233 h 1041"/>
                  <a:gd name="T20" fmla="*/ 458 w 2066"/>
                  <a:gd name="T21" fmla="*/ 207 h 1041"/>
                  <a:gd name="T22" fmla="*/ 494 w 2066"/>
                  <a:gd name="T23" fmla="*/ 178 h 1041"/>
                  <a:gd name="T24" fmla="*/ 524 w 2066"/>
                  <a:gd name="T25" fmla="*/ 149 h 1041"/>
                  <a:gd name="T26" fmla="*/ 544 w 2066"/>
                  <a:gd name="T27" fmla="*/ 121 h 1041"/>
                  <a:gd name="T28" fmla="*/ 667 w 2066"/>
                  <a:gd name="T29" fmla="*/ 130 h 1041"/>
                  <a:gd name="T30" fmla="*/ 628 w 2066"/>
                  <a:gd name="T31" fmla="*/ 113 h 1041"/>
                  <a:gd name="T32" fmla="*/ 598 w 2066"/>
                  <a:gd name="T33" fmla="*/ 95 h 1041"/>
                  <a:gd name="T34" fmla="*/ 574 w 2066"/>
                  <a:gd name="T35" fmla="*/ 79 h 1041"/>
                  <a:gd name="T36" fmla="*/ 548 w 2066"/>
                  <a:gd name="T37" fmla="*/ 61 h 1041"/>
                  <a:gd name="T38" fmla="*/ 519 w 2066"/>
                  <a:gd name="T39" fmla="*/ 36 h 1041"/>
                  <a:gd name="T40" fmla="*/ 494 w 2066"/>
                  <a:gd name="T41" fmla="*/ 11 h 1041"/>
                  <a:gd name="T42" fmla="*/ 472 w 2066"/>
                  <a:gd name="T43" fmla="*/ 4 h 1041"/>
                  <a:gd name="T44" fmla="*/ 448 w 2066"/>
                  <a:gd name="T45" fmla="*/ 15 h 1041"/>
                  <a:gd name="T46" fmla="*/ 420 w 2066"/>
                  <a:gd name="T47" fmla="*/ 28 h 1041"/>
                  <a:gd name="T48" fmla="*/ 393 w 2066"/>
                  <a:gd name="T49" fmla="*/ 36 h 1041"/>
                  <a:gd name="T50" fmla="*/ 364 w 2066"/>
                  <a:gd name="T51" fmla="*/ 44 h 1041"/>
                  <a:gd name="T52" fmla="*/ 332 w 2066"/>
                  <a:gd name="T53" fmla="*/ 52 h 1041"/>
                  <a:gd name="T54" fmla="*/ 302 w 2066"/>
                  <a:gd name="T55" fmla="*/ 59 h 1041"/>
                  <a:gd name="T56" fmla="*/ 274 w 2066"/>
                  <a:gd name="T57" fmla="*/ 65 h 1041"/>
                  <a:gd name="T58" fmla="*/ 236 w 2066"/>
                  <a:gd name="T59" fmla="*/ 71 h 1041"/>
                  <a:gd name="T60" fmla="*/ 376 w 2066"/>
                  <a:gd name="T61" fmla="*/ 118 h 1041"/>
                  <a:gd name="T62" fmla="*/ 343 w 2066"/>
                  <a:gd name="T63" fmla="*/ 161 h 1041"/>
                  <a:gd name="T64" fmla="*/ 318 w 2066"/>
                  <a:gd name="T65" fmla="*/ 187 h 1041"/>
                  <a:gd name="T66" fmla="*/ 282 w 2066"/>
                  <a:gd name="T67" fmla="*/ 221 h 1041"/>
                  <a:gd name="T68" fmla="*/ 238 w 2066"/>
                  <a:gd name="T69" fmla="*/ 251 h 1041"/>
                  <a:gd name="T70" fmla="*/ 196 w 2066"/>
                  <a:gd name="T71" fmla="*/ 273 h 1041"/>
                  <a:gd name="T72" fmla="*/ 167 w 2066"/>
                  <a:gd name="T73" fmla="*/ 288 h 1041"/>
                  <a:gd name="T74" fmla="*/ 124 w 2066"/>
                  <a:gd name="T75" fmla="*/ 300 h 1041"/>
                  <a:gd name="T76" fmla="*/ 70 w 2066"/>
                  <a:gd name="T77" fmla="*/ 313 h 1041"/>
                  <a:gd name="T78" fmla="*/ 0 w 2066"/>
                  <a:gd name="T79" fmla="*/ 318 h 10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6"/>
                  <a:gd name="T121" fmla="*/ 0 h 1041"/>
                  <a:gd name="T122" fmla="*/ 2066 w 2066"/>
                  <a:gd name="T123" fmla="*/ 1041 h 10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6" h="1041">
                    <a:moveTo>
                      <a:pt x="1" y="1035"/>
                    </a:moveTo>
                    <a:lnTo>
                      <a:pt x="117" y="1041"/>
                    </a:lnTo>
                    <a:lnTo>
                      <a:pt x="173" y="1041"/>
                    </a:lnTo>
                    <a:lnTo>
                      <a:pt x="241" y="1041"/>
                    </a:lnTo>
                    <a:lnTo>
                      <a:pt x="305" y="1039"/>
                    </a:lnTo>
                    <a:lnTo>
                      <a:pt x="368" y="1035"/>
                    </a:lnTo>
                    <a:lnTo>
                      <a:pt x="432" y="1029"/>
                    </a:lnTo>
                    <a:lnTo>
                      <a:pt x="488" y="1017"/>
                    </a:lnTo>
                    <a:lnTo>
                      <a:pt x="551" y="1005"/>
                    </a:lnTo>
                    <a:lnTo>
                      <a:pt x="626" y="987"/>
                    </a:lnTo>
                    <a:lnTo>
                      <a:pt x="694" y="963"/>
                    </a:lnTo>
                    <a:lnTo>
                      <a:pt x="758" y="944"/>
                    </a:lnTo>
                    <a:lnTo>
                      <a:pt x="830" y="917"/>
                    </a:lnTo>
                    <a:lnTo>
                      <a:pt x="897" y="887"/>
                    </a:lnTo>
                    <a:lnTo>
                      <a:pt x="965" y="857"/>
                    </a:lnTo>
                    <a:lnTo>
                      <a:pt x="1022" y="826"/>
                    </a:lnTo>
                    <a:lnTo>
                      <a:pt x="1087" y="796"/>
                    </a:lnTo>
                    <a:lnTo>
                      <a:pt x="1140" y="767"/>
                    </a:lnTo>
                    <a:lnTo>
                      <a:pt x="1200" y="733"/>
                    </a:lnTo>
                    <a:lnTo>
                      <a:pt x="1260" y="698"/>
                    </a:lnTo>
                    <a:lnTo>
                      <a:pt x="1320" y="656"/>
                    </a:lnTo>
                    <a:lnTo>
                      <a:pt x="1373" y="622"/>
                    </a:lnTo>
                    <a:lnTo>
                      <a:pt x="1430" y="575"/>
                    </a:lnTo>
                    <a:lnTo>
                      <a:pt x="1482" y="534"/>
                    </a:lnTo>
                    <a:lnTo>
                      <a:pt x="1531" y="492"/>
                    </a:lnTo>
                    <a:lnTo>
                      <a:pt x="1572" y="446"/>
                    </a:lnTo>
                    <a:lnTo>
                      <a:pt x="1605" y="407"/>
                    </a:lnTo>
                    <a:lnTo>
                      <a:pt x="1632" y="364"/>
                    </a:lnTo>
                    <a:lnTo>
                      <a:pt x="2066" y="421"/>
                    </a:lnTo>
                    <a:lnTo>
                      <a:pt x="2000" y="391"/>
                    </a:lnTo>
                    <a:lnTo>
                      <a:pt x="1947" y="364"/>
                    </a:lnTo>
                    <a:lnTo>
                      <a:pt x="1883" y="338"/>
                    </a:lnTo>
                    <a:lnTo>
                      <a:pt x="1835" y="310"/>
                    </a:lnTo>
                    <a:lnTo>
                      <a:pt x="1794" y="285"/>
                    </a:lnTo>
                    <a:lnTo>
                      <a:pt x="1756" y="265"/>
                    </a:lnTo>
                    <a:lnTo>
                      <a:pt x="1720" y="237"/>
                    </a:lnTo>
                    <a:lnTo>
                      <a:pt x="1683" y="212"/>
                    </a:lnTo>
                    <a:lnTo>
                      <a:pt x="1644" y="182"/>
                    </a:lnTo>
                    <a:lnTo>
                      <a:pt x="1602" y="146"/>
                    </a:lnTo>
                    <a:lnTo>
                      <a:pt x="1556" y="109"/>
                    </a:lnTo>
                    <a:lnTo>
                      <a:pt x="1520" y="73"/>
                    </a:lnTo>
                    <a:lnTo>
                      <a:pt x="1480" y="33"/>
                    </a:lnTo>
                    <a:lnTo>
                      <a:pt x="1449" y="0"/>
                    </a:lnTo>
                    <a:lnTo>
                      <a:pt x="1415" y="11"/>
                    </a:lnTo>
                    <a:lnTo>
                      <a:pt x="1381" y="30"/>
                    </a:lnTo>
                    <a:lnTo>
                      <a:pt x="1344" y="45"/>
                    </a:lnTo>
                    <a:lnTo>
                      <a:pt x="1302" y="64"/>
                    </a:lnTo>
                    <a:lnTo>
                      <a:pt x="1258" y="83"/>
                    </a:lnTo>
                    <a:lnTo>
                      <a:pt x="1218" y="95"/>
                    </a:lnTo>
                    <a:lnTo>
                      <a:pt x="1179" y="107"/>
                    </a:lnTo>
                    <a:lnTo>
                      <a:pt x="1135" y="122"/>
                    </a:lnTo>
                    <a:lnTo>
                      <a:pt x="1090" y="132"/>
                    </a:lnTo>
                    <a:lnTo>
                      <a:pt x="1041" y="146"/>
                    </a:lnTo>
                    <a:lnTo>
                      <a:pt x="997" y="157"/>
                    </a:lnTo>
                    <a:lnTo>
                      <a:pt x="954" y="168"/>
                    </a:lnTo>
                    <a:lnTo>
                      <a:pt x="907" y="176"/>
                    </a:lnTo>
                    <a:lnTo>
                      <a:pt x="864" y="186"/>
                    </a:lnTo>
                    <a:lnTo>
                      <a:pt x="822" y="195"/>
                    </a:lnTo>
                    <a:lnTo>
                      <a:pt x="773" y="206"/>
                    </a:lnTo>
                    <a:lnTo>
                      <a:pt x="707" y="213"/>
                    </a:lnTo>
                    <a:lnTo>
                      <a:pt x="1159" y="293"/>
                    </a:lnTo>
                    <a:lnTo>
                      <a:pt x="1128" y="353"/>
                    </a:lnTo>
                    <a:lnTo>
                      <a:pt x="1095" y="398"/>
                    </a:lnTo>
                    <a:lnTo>
                      <a:pt x="1029" y="484"/>
                    </a:lnTo>
                    <a:lnTo>
                      <a:pt x="992" y="522"/>
                    </a:lnTo>
                    <a:lnTo>
                      <a:pt x="954" y="561"/>
                    </a:lnTo>
                    <a:lnTo>
                      <a:pt x="901" y="609"/>
                    </a:lnTo>
                    <a:lnTo>
                      <a:pt x="845" y="662"/>
                    </a:lnTo>
                    <a:lnTo>
                      <a:pt x="788" y="700"/>
                    </a:lnTo>
                    <a:lnTo>
                      <a:pt x="713" y="752"/>
                    </a:lnTo>
                    <a:lnTo>
                      <a:pt x="649" y="785"/>
                    </a:lnTo>
                    <a:lnTo>
                      <a:pt x="589" y="819"/>
                    </a:lnTo>
                    <a:lnTo>
                      <a:pt x="536" y="845"/>
                    </a:lnTo>
                    <a:lnTo>
                      <a:pt x="500" y="863"/>
                    </a:lnTo>
                    <a:lnTo>
                      <a:pt x="432" y="882"/>
                    </a:lnTo>
                    <a:lnTo>
                      <a:pt x="371" y="901"/>
                    </a:lnTo>
                    <a:lnTo>
                      <a:pt x="305" y="923"/>
                    </a:lnTo>
                    <a:lnTo>
                      <a:pt x="211" y="938"/>
                    </a:lnTo>
                    <a:lnTo>
                      <a:pt x="139" y="949"/>
                    </a:lnTo>
                    <a:lnTo>
                      <a:pt x="0" y="953"/>
                    </a:lnTo>
                    <a:lnTo>
                      <a:pt x="1" y="1035"/>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62" name="Freeform 66"/>
              <p:cNvSpPr>
                <a:spLocks/>
              </p:cNvSpPr>
              <p:nvPr/>
            </p:nvSpPr>
            <p:spPr bwMode="auto">
              <a:xfrm>
                <a:off x="205" y="1262"/>
                <a:ext cx="689" cy="358"/>
              </a:xfrm>
              <a:custGeom>
                <a:avLst/>
                <a:gdLst>
                  <a:gd name="T0" fmla="*/ 38 w 2066"/>
                  <a:gd name="T1" fmla="*/ 358 h 1074"/>
                  <a:gd name="T2" fmla="*/ 80 w 2066"/>
                  <a:gd name="T3" fmla="*/ 358 h 1074"/>
                  <a:gd name="T4" fmla="*/ 122 w 2066"/>
                  <a:gd name="T5" fmla="*/ 355 h 1074"/>
                  <a:gd name="T6" fmla="*/ 162 w 2066"/>
                  <a:gd name="T7" fmla="*/ 349 h 1074"/>
                  <a:gd name="T8" fmla="*/ 208 w 2066"/>
                  <a:gd name="T9" fmla="*/ 339 h 1074"/>
                  <a:gd name="T10" fmla="*/ 252 w 2066"/>
                  <a:gd name="T11" fmla="*/ 324 h 1074"/>
                  <a:gd name="T12" fmla="*/ 298 w 2066"/>
                  <a:gd name="T13" fmla="*/ 305 h 1074"/>
                  <a:gd name="T14" fmla="*/ 340 w 2066"/>
                  <a:gd name="T15" fmla="*/ 284 h 1074"/>
                  <a:gd name="T16" fmla="*/ 379 w 2066"/>
                  <a:gd name="T17" fmla="*/ 263 h 1074"/>
                  <a:gd name="T18" fmla="*/ 420 w 2066"/>
                  <a:gd name="T19" fmla="*/ 240 h 1074"/>
                  <a:gd name="T20" fmla="*/ 457 w 2066"/>
                  <a:gd name="T21" fmla="*/ 213 h 1074"/>
                  <a:gd name="T22" fmla="*/ 494 w 2066"/>
                  <a:gd name="T23" fmla="*/ 183 h 1074"/>
                  <a:gd name="T24" fmla="*/ 523 w 2066"/>
                  <a:gd name="T25" fmla="*/ 153 h 1074"/>
                  <a:gd name="T26" fmla="*/ 544 w 2066"/>
                  <a:gd name="T27" fmla="*/ 125 h 1074"/>
                  <a:gd name="T28" fmla="*/ 666 w 2066"/>
                  <a:gd name="T29" fmla="*/ 134 h 1074"/>
                  <a:gd name="T30" fmla="*/ 627 w 2066"/>
                  <a:gd name="T31" fmla="*/ 116 h 1074"/>
                  <a:gd name="T32" fmla="*/ 597 w 2066"/>
                  <a:gd name="T33" fmla="*/ 98 h 1074"/>
                  <a:gd name="T34" fmla="*/ 573 w 2066"/>
                  <a:gd name="T35" fmla="*/ 82 h 1074"/>
                  <a:gd name="T36" fmla="*/ 548 w 2066"/>
                  <a:gd name="T37" fmla="*/ 63 h 1074"/>
                  <a:gd name="T38" fmla="*/ 518 w 2066"/>
                  <a:gd name="T39" fmla="*/ 38 h 1074"/>
                  <a:gd name="T40" fmla="*/ 493 w 2066"/>
                  <a:gd name="T41" fmla="*/ 12 h 1074"/>
                  <a:gd name="T42" fmla="*/ 471 w 2066"/>
                  <a:gd name="T43" fmla="*/ 4 h 1074"/>
                  <a:gd name="T44" fmla="*/ 448 w 2066"/>
                  <a:gd name="T45" fmla="*/ 16 h 1074"/>
                  <a:gd name="T46" fmla="*/ 419 w 2066"/>
                  <a:gd name="T47" fmla="*/ 29 h 1074"/>
                  <a:gd name="T48" fmla="*/ 392 w 2066"/>
                  <a:gd name="T49" fmla="*/ 37 h 1074"/>
                  <a:gd name="T50" fmla="*/ 363 w 2066"/>
                  <a:gd name="T51" fmla="*/ 46 h 1074"/>
                  <a:gd name="T52" fmla="*/ 331 w 2066"/>
                  <a:gd name="T53" fmla="*/ 54 h 1074"/>
                  <a:gd name="T54" fmla="*/ 302 w 2066"/>
                  <a:gd name="T55" fmla="*/ 61 h 1074"/>
                  <a:gd name="T56" fmla="*/ 273 w 2066"/>
                  <a:gd name="T57" fmla="*/ 67 h 1074"/>
                  <a:gd name="T58" fmla="*/ 236 w 2066"/>
                  <a:gd name="T59" fmla="*/ 73 h 1074"/>
                  <a:gd name="T60" fmla="*/ 376 w 2066"/>
                  <a:gd name="T61" fmla="*/ 121 h 1074"/>
                  <a:gd name="T62" fmla="*/ 342 w 2066"/>
                  <a:gd name="T63" fmla="*/ 166 h 1074"/>
                  <a:gd name="T64" fmla="*/ 317 w 2066"/>
                  <a:gd name="T65" fmla="*/ 193 h 1074"/>
                  <a:gd name="T66" fmla="*/ 281 w 2066"/>
                  <a:gd name="T67" fmla="*/ 228 h 1074"/>
                  <a:gd name="T68" fmla="*/ 249 w 2066"/>
                  <a:gd name="T69" fmla="*/ 255 h 1074"/>
                  <a:gd name="T70" fmla="*/ 224 w 2066"/>
                  <a:gd name="T71" fmla="*/ 276 h 1074"/>
                  <a:gd name="T72" fmla="*/ 193 w 2066"/>
                  <a:gd name="T73" fmla="*/ 297 h 1074"/>
                  <a:gd name="T74" fmla="*/ 161 w 2066"/>
                  <a:gd name="T75" fmla="*/ 314 h 1074"/>
                  <a:gd name="T76" fmla="*/ 122 w 2066"/>
                  <a:gd name="T77" fmla="*/ 328 h 1074"/>
                  <a:gd name="T78" fmla="*/ 81 w 2066"/>
                  <a:gd name="T79" fmla="*/ 339 h 1074"/>
                  <a:gd name="T80" fmla="*/ 36 w 2066"/>
                  <a:gd name="T81" fmla="*/ 348 h 10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6"/>
                  <a:gd name="T124" fmla="*/ 0 h 1074"/>
                  <a:gd name="T125" fmla="*/ 2066 w 2066"/>
                  <a:gd name="T126" fmla="*/ 1074 h 10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6" h="1074">
                    <a:moveTo>
                      <a:pt x="0" y="1066"/>
                    </a:moveTo>
                    <a:lnTo>
                      <a:pt x="114" y="1074"/>
                    </a:lnTo>
                    <a:lnTo>
                      <a:pt x="171" y="1074"/>
                    </a:lnTo>
                    <a:lnTo>
                      <a:pt x="239" y="1074"/>
                    </a:lnTo>
                    <a:lnTo>
                      <a:pt x="303" y="1070"/>
                    </a:lnTo>
                    <a:lnTo>
                      <a:pt x="365" y="1066"/>
                    </a:lnTo>
                    <a:lnTo>
                      <a:pt x="429" y="1059"/>
                    </a:lnTo>
                    <a:lnTo>
                      <a:pt x="486" y="1047"/>
                    </a:lnTo>
                    <a:lnTo>
                      <a:pt x="549" y="1035"/>
                    </a:lnTo>
                    <a:lnTo>
                      <a:pt x="624" y="1016"/>
                    </a:lnTo>
                    <a:lnTo>
                      <a:pt x="692" y="992"/>
                    </a:lnTo>
                    <a:lnTo>
                      <a:pt x="756" y="972"/>
                    </a:lnTo>
                    <a:lnTo>
                      <a:pt x="827" y="946"/>
                    </a:lnTo>
                    <a:lnTo>
                      <a:pt x="895" y="914"/>
                    </a:lnTo>
                    <a:lnTo>
                      <a:pt x="963" y="883"/>
                    </a:lnTo>
                    <a:lnTo>
                      <a:pt x="1019" y="852"/>
                    </a:lnTo>
                    <a:lnTo>
                      <a:pt x="1085" y="820"/>
                    </a:lnTo>
                    <a:lnTo>
                      <a:pt x="1137" y="790"/>
                    </a:lnTo>
                    <a:lnTo>
                      <a:pt x="1198" y="755"/>
                    </a:lnTo>
                    <a:lnTo>
                      <a:pt x="1258" y="720"/>
                    </a:lnTo>
                    <a:lnTo>
                      <a:pt x="1318" y="676"/>
                    </a:lnTo>
                    <a:lnTo>
                      <a:pt x="1371" y="640"/>
                    </a:lnTo>
                    <a:lnTo>
                      <a:pt x="1427" y="593"/>
                    </a:lnTo>
                    <a:lnTo>
                      <a:pt x="1480" y="550"/>
                    </a:lnTo>
                    <a:lnTo>
                      <a:pt x="1529" y="506"/>
                    </a:lnTo>
                    <a:lnTo>
                      <a:pt x="1569" y="458"/>
                    </a:lnTo>
                    <a:lnTo>
                      <a:pt x="1603" y="419"/>
                    </a:lnTo>
                    <a:lnTo>
                      <a:pt x="1630" y="375"/>
                    </a:lnTo>
                    <a:lnTo>
                      <a:pt x="2066" y="433"/>
                    </a:lnTo>
                    <a:lnTo>
                      <a:pt x="1997" y="403"/>
                    </a:lnTo>
                    <a:lnTo>
                      <a:pt x="1945" y="375"/>
                    </a:lnTo>
                    <a:lnTo>
                      <a:pt x="1881" y="348"/>
                    </a:lnTo>
                    <a:lnTo>
                      <a:pt x="1833" y="320"/>
                    </a:lnTo>
                    <a:lnTo>
                      <a:pt x="1791" y="294"/>
                    </a:lnTo>
                    <a:lnTo>
                      <a:pt x="1754" y="274"/>
                    </a:lnTo>
                    <a:lnTo>
                      <a:pt x="1717" y="245"/>
                    </a:lnTo>
                    <a:lnTo>
                      <a:pt x="1681" y="218"/>
                    </a:lnTo>
                    <a:lnTo>
                      <a:pt x="1642" y="188"/>
                    </a:lnTo>
                    <a:lnTo>
                      <a:pt x="1599" y="151"/>
                    </a:lnTo>
                    <a:lnTo>
                      <a:pt x="1554" y="114"/>
                    </a:lnTo>
                    <a:lnTo>
                      <a:pt x="1518" y="77"/>
                    </a:lnTo>
                    <a:lnTo>
                      <a:pt x="1478" y="35"/>
                    </a:lnTo>
                    <a:lnTo>
                      <a:pt x="1446" y="0"/>
                    </a:lnTo>
                    <a:lnTo>
                      <a:pt x="1412" y="12"/>
                    </a:lnTo>
                    <a:lnTo>
                      <a:pt x="1378" y="33"/>
                    </a:lnTo>
                    <a:lnTo>
                      <a:pt x="1342" y="49"/>
                    </a:lnTo>
                    <a:lnTo>
                      <a:pt x="1299" y="68"/>
                    </a:lnTo>
                    <a:lnTo>
                      <a:pt x="1255" y="87"/>
                    </a:lnTo>
                    <a:lnTo>
                      <a:pt x="1215" y="100"/>
                    </a:lnTo>
                    <a:lnTo>
                      <a:pt x="1176" y="112"/>
                    </a:lnTo>
                    <a:lnTo>
                      <a:pt x="1132" y="126"/>
                    </a:lnTo>
                    <a:lnTo>
                      <a:pt x="1087" y="137"/>
                    </a:lnTo>
                    <a:lnTo>
                      <a:pt x="1038" y="151"/>
                    </a:lnTo>
                    <a:lnTo>
                      <a:pt x="994" y="162"/>
                    </a:lnTo>
                    <a:lnTo>
                      <a:pt x="952" y="173"/>
                    </a:lnTo>
                    <a:lnTo>
                      <a:pt x="905" y="182"/>
                    </a:lnTo>
                    <a:lnTo>
                      <a:pt x="861" y="192"/>
                    </a:lnTo>
                    <a:lnTo>
                      <a:pt x="820" y="201"/>
                    </a:lnTo>
                    <a:lnTo>
                      <a:pt x="771" y="212"/>
                    </a:lnTo>
                    <a:lnTo>
                      <a:pt x="707" y="220"/>
                    </a:lnTo>
                    <a:lnTo>
                      <a:pt x="1156" y="301"/>
                    </a:lnTo>
                    <a:lnTo>
                      <a:pt x="1126" y="364"/>
                    </a:lnTo>
                    <a:lnTo>
                      <a:pt x="1092" y="411"/>
                    </a:lnTo>
                    <a:lnTo>
                      <a:pt x="1027" y="497"/>
                    </a:lnTo>
                    <a:lnTo>
                      <a:pt x="989" y="539"/>
                    </a:lnTo>
                    <a:lnTo>
                      <a:pt x="952" y="578"/>
                    </a:lnTo>
                    <a:lnTo>
                      <a:pt x="884" y="644"/>
                    </a:lnTo>
                    <a:lnTo>
                      <a:pt x="842" y="683"/>
                    </a:lnTo>
                    <a:lnTo>
                      <a:pt x="794" y="731"/>
                    </a:lnTo>
                    <a:lnTo>
                      <a:pt x="748" y="766"/>
                    </a:lnTo>
                    <a:lnTo>
                      <a:pt x="711" y="797"/>
                    </a:lnTo>
                    <a:lnTo>
                      <a:pt x="673" y="828"/>
                    </a:lnTo>
                    <a:lnTo>
                      <a:pt x="628" y="859"/>
                    </a:lnTo>
                    <a:lnTo>
                      <a:pt x="579" y="890"/>
                    </a:lnTo>
                    <a:lnTo>
                      <a:pt x="530" y="914"/>
                    </a:lnTo>
                    <a:lnTo>
                      <a:pt x="482" y="942"/>
                    </a:lnTo>
                    <a:lnTo>
                      <a:pt x="422" y="965"/>
                    </a:lnTo>
                    <a:lnTo>
                      <a:pt x="365" y="983"/>
                    </a:lnTo>
                    <a:lnTo>
                      <a:pt x="303" y="1000"/>
                    </a:lnTo>
                    <a:lnTo>
                      <a:pt x="242" y="1016"/>
                    </a:lnTo>
                    <a:lnTo>
                      <a:pt x="178" y="1031"/>
                    </a:lnTo>
                    <a:lnTo>
                      <a:pt x="108" y="1045"/>
                    </a:lnTo>
                    <a:lnTo>
                      <a:pt x="0" y="1066"/>
                    </a:lnTo>
                    <a:close/>
                  </a:path>
                </a:pathLst>
              </a:custGeom>
              <a:solidFill>
                <a:srgbClr val="CCFFFF"/>
              </a:solidFill>
              <a:ln w="9525">
                <a:solidFill>
                  <a:srgbClr val="00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grpSp>
      </p:grpSp>
      <p:sp>
        <p:nvSpPr>
          <p:cNvPr id="47" name="AutoShape 90"/>
          <p:cNvSpPr>
            <a:spLocks noChangeArrowheads="1"/>
          </p:cNvSpPr>
          <p:nvPr/>
        </p:nvSpPr>
        <p:spPr bwMode="auto">
          <a:xfrm>
            <a:off x="2205038" y="4909344"/>
            <a:ext cx="436562" cy="382588"/>
          </a:xfrm>
          <a:prstGeom prst="upArrow">
            <a:avLst>
              <a:gd name="adj1" fmla="val 50000"/>
              <a:gd name="adj2" fmla="val 25000"/>
            </a:avLst>
          </a:prstGeom>
          <a:solidFill>
            <a:srgbClr val="CCFF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48" name="Line 91"/>
          <p:cNvSpPr>
            <a:spLocks noChangeShapeType="1"/>
          </p:cNvSpPr>
          <p:nvPr/>
        </p:nvSpPr>
        <p:spPr bwMode="auto">
          <a:xfrm>
            <a:off x="1727200" y="4585494"/>
            <a:ext cx="198438" cy="0"/>
          </a:xfrm>
          <a:prstGeom prst="line">
            <a:avLst/>
          </a:prstGeom>
          <a:noFill/>
          <a:ln w="952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49" name="Line 92"/>
          <p:cNvSpPr>
            <a:spLocks noChangeShapeType="1"/>
          </p:cNvSpPr>
          <p:nvPr/>
        </p:nvSpPr>
        <p:spPr bwMode="auto">
          <a:xfrm>
            <a:off x="3136900" y="4585494"/>
            <a:ext cx="287338" cy="0"/>
          </a:xfrm>
          <a:prstGeom prst="line">
            <a:avLst/>
          </a:prstGeom>
          <a:noFill/>
          <a:ln w="952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0" name="Line 93"/>
          <p:cNvSpPr>
            <a:spLocks noChangeShapeType="1"/>
          </p:cNvSpPr>
          <p:nvPr/>
        </p:nvSpPr>
        <p:spPr bwMode="auto">
          <a:xfrm>
            <a:off x="4591050" y="4585494"/>
            <a:ext cx="266700" cy="0"/>
          </a:xfrm>
          <a:prstGeom prst="line">
            <a:avLst/>
          </a:prstGeom>
          <a:noFill/>
          <a:ln w="952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1" name="Line 94"/>
          <p:cNvSpPr>
            <a:spLocks noChangeShapeType="1"/>
          </p:cNvSpPr>
          <p:nvPr/>
        </p:nvSpPr>
        <p:spPr bwMode="auto">
          <a:xfrm>
            <a:off x="5994400" y="4628357"/>
            <a:ext cx="255588" cy="0"/>
          </a:xfrm>
          <a:prstGeom prst="line">
            <a:avLst/>
          </a:prstGeom>
          <a:noFill/>
          <a:ln w="952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2" name="Line 96"/>
          <p:cNvSpPr>
            <a:spLocks noChangeShapeType="1"/>
          </p:cNvSpPr>
          <p:nvPr/>
        </p:nvSpPr>
        <p:spPr bwMode="auto">
          <a:xfrm flipV="1">
            <a:off x="7443788" y="4628357"/>
            <a:ext cx="168275" cy="0"/>
          </a:xfrm>
          <a:prstGeom prst="line">
            <a:avLst/>
          </a:prstGeom>
          <a:noFill/>
          <a:ln w="9525">
            <a:solidFill>
              <a:schemeClr val="tx1"/>
            </a:solidFill>
            <a:round/>
            <a:headEnd/>
            <a:tailEnd type="triangle" w="med" len="me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s-ES"/>
          </a:p>
        </p:txBody>
      </p:sp>
      <p:sp>
        <p:nvSpPr>
          <p:cNvPr id="53" name="Rectangle 99"/>
          <p:cNvSpPr>
            <a:spLocks noChangeArrowheads="1"/>
          </p:cNvSpPr>
          <p:nvPr/>
        </p:nvSpPr>
        <p:spPr bwMode="auto">
          <a:xfrm>
            <a:off x="2717800" y="2794794"/>
            <a:ext cx="1371600" cy="457200"/>
          </a:xfrm>
          <a:prstGeom prst="rect">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1000" dirty="0">
              <a:solidFill>
                <a:schemeClr val="bg1"/>
              </a:solidFill>
              <a:latin typeface="Arial" charset="0"/>
            </a:endParaRPr>
          </a:p>
          <a:p>
            <a:pPr algn="ctr">
              <a:defRPr/>
            </a:pPr>
            <a:r>
              <a:rPr lang="en-US" sz="1000" dirty="0" err="1">
                <a:solidFill>
                  <a:schemeClr val="bg1"/>
                </a:solidFill>
                <a:latin typeface="Arial" charset="0"/>
              </a:rPr>
              <a:t>Mantenimiento</a:t>
            </a:r>
            <a:r>
              <a:rPr lang="en-US" sz="1000" dirty="0">
                <a:solidFill>
                  <a:schemeClr val="bg1"/>
                </a:solidFill>
                <a:latin typeface="Arial" charset="0"/>
              </a:rPr>
              <a:t> </a:t>
            </a:r>
          </a:p>
          <a:p>
            <a:pPr algn="ctr">
              <a:defRPr/>
            </a:pPr>
            <a:r>
              <a:rPr lang="en-US" sz="1000" dirty="0">
                <a:solidFill>
                  <a:schemeClr val="bg1"/>
                </a:solidFill>
                <a:latin typeface="Arial" charset="0"/>
              </a:rPr>
              <a:t>y </a:t>
            </a:r>
            <a:r>
              <a:rPr lang="en-US" sz="1000" dirty="0" err="1">
                <a:solidFill>
                  <a:schemeClr val="bg1"/>
                </a:solidFill>
                <a:latin typeface="Arial" charset="0"/>
              </a:rPr>
              <a:t>Reparaciones</a:t>
            </a:r>
            <a:endParaRPr lang="en-US" sz="1000" dirty="0">
              <a:solidFill>
                <a:schemeClr val="bg1"/>
              </a:solidFill>
              <a:latin typeface="Arial" charset="0"/>
            </a:endParaRPr>
          </a:p>
          <a:p>
            <a:pPr algn="ctr">
              <a:defRPr/>
            </a:pPr>
            <a:endParaRPr lang="es-ES" sz="1000" dirty="0">
              <a:solidFill>
                <a:schemeClr val="bg1"/>
              </a:solidFill>
              <a:latin typeface="Arial" charset="0"/>
            </a:endParaRPr>
          </a:p>
        </p:txBody>
      </p:sp>
      <p:sp>
        <p:nvSpPr>
          <p:cNvPr id="54" name="92 CuadroTexto"/>
          <p:cNvSpPr txBox="1">
            <a:spLocks noChangeArrowheads="1"/>
          </p:cNvSpPr>
          <p:nvPr/>
        </p:nvSpPr>
        <p:spPr bwMode="auto">
          <a:xfrm rot="19111794">
            <a:off x="831850" y="970757"/>
            <a:ext cx="1914525" cy="338137"/>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ES" sz="1600" b="1" dirty="0">
                <a:solidFill>
                  <a:schemeClr val="bg1"/>
                </a:solidFill>
              </a:rPr>
              <a:t>COMUNICACION</a:t>
            </a:r>
          </a:p>
        </p:txBody>
      </p:sp>
      <p:sp>
        <p:nvSpPr>
          <p:cNvPr id="55" name="93 CuadroTexto"/>
          <p:cNvSpPr txBox="1">
            <a:spLocks noChangeArrowheads="1"/>
          </p:cNvSpPr>
          <p:nvPr/>
        </p:nvSpPr>
        <p:spPr bwMode="auto">
          <a:xfrm rot="2684311">
            <a:off x="6353175" y="1199357"/>
            <a:ext cx="2557463" cy="338137"/>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ES" sz="1600" b="1" dirty="0">
                <a:solidFill>
                  <a:schemeClr val="bg1"/>
                </a:solidFill>
              </a:rPr>
              <a:t>RETROALIMENTACION</a:t>
            </a:r>
          </a:p>
        </p:txBody>
      </p:sp>
      <p:sp>
        <p:nvSpPr>
          <p:cNvPr id="56" name="94 CuadroTexto"/>
          <p:cNvSpPr txBox="1">
            <a:spLocks noChangeArrowheads="1"/>
          </p:cNvSpPr>
          <p:nvPr/>
        </p:nvSpPr>
        <p:spPr bwMode="auto">
          <a:xfrm rot="19680395">
            <a:off x="361950" y="5214144"/>
            <a:ext cx="1455738" cy="338138"/>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ES" sz="1600" b="1">
                <a:solidFill>
                  <a:schemeClr val="bg1"/>
                </a:solidFill>
              </a:rPr>
              <a:t>REQUISITOS</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43998" cy="9286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POLITICA DE CALIDAD</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14282" y="1428736"/>
            <a:ext cx="8643998" cy="5143536"/>
          </a:xfrm>
        </p:spPr>
        <p:txBody>
          <a:bodyPr/>
          <a:lstStyle/>
          <a:p>
            <a:pPr algn="ctr">
              <a:buNone/>
            </a:pPr>
            <a:r>
              <a:rPr lang="es-ES" sz="2900" dirty="0" smtClean="0"/>
              <a:t>    Nuestro objetivo es mantenernos a la vanguardia en las áreas que laboramos, sirviendo con calidad y eficacia a nuestros clientes para lograr la satisfacción y confianza de quienes contratan nuestros servicios, brindándoles productos y servicios basados en los requisitos del cliente, ISO 9001:2008 e ISO 14000, así como con el concurso de un personal bien entrenado y comprometido en la misión y objetivos de calidad, valiéndonos de la mejor tecnología, asegurando el respeto al Medio Ambiente y el mejoramiento constante. </a:t>
            </a:r>
          </a:p>
          <a:p>
            <a:endParaRPr lang="es-ES" sz="2900"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501122" cy="928694"/>
          </a:xfrm>
          <a:noFill/>
          <a:ln w="9525">
            <a:noFill/>
            <a:miter lim="800000"/>
            <a:headEnd/>
            <a:tailEnd/>
          </a:ln>
          <a:effectLst/>
        </p:spPr>
        <p:txBody>
          <a:bodyPr vert="horz" wrap="square" lIns="91440" tIns="45720" rIns="91440" bIns="45720" numCol="1" anchor="b" anchorCtr="0" compatLnSpc="1">
            <a:prstTxWarp prst="textNoShape">
              <a:avLst/>
            </a:prstTxWarp>
            <a:normAutofit fontScale="90000"/>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OBJETIVOS E INDICADORES DE CALIDAD</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5" name="4 Marcador de contenido"/>
          <p:cNvSpPr>
            <a:spLocks noGrp="1"/>
          </p:cNvSpPr>
          <p:nvPr>
            <p:ph idx="1"/>
          </p:nvPr>
        </p:nvSpPr>
        <p:spPr>
          <a:xfrm>
            <a:off x="857224" y="1285860"/>
            <a:ext cx="8001056" cy="4500594"/>
          </a:xfrm>
        </p:spPr>
        <p:txBody>
          <a:bodyPr/>
          <a:lstStyle/>
          <a:p>
            <a:pPr lvl="0"/>
            <a:r>
              <a:rPr lang="es-EC" sz="2700" dirty="0" smtClean="0"/>
              <a:t>Incrementar la  capacitación al personal.</a:t>
            </a:r>
          </a:p>
          <a:p>
            <a:pPr lvl="1"/>
            <a:r>
              <a:rPr lang="es-EC" sz="2700" dirty="0" smtClean="0"/>
              <a:t>Rotación de empleados ((ES – EN) / CE) * 100</a:t>
            </a:r>
            <a:endParaRPr lang="es-ES" sz="2700" dirty="0" smtClean="0"/>
          </a:p>
          <a:p>
            <a:pPr lvl="1"/>
            <a:r>
              <a:rPr lang="es-EC" sz="2700" dirty="0" smtClean="0"/>
              <a:t>Costo de formación por empleado (CCA / CE)</a:t>
            </a:r>
            <a:endParaRPr lang="es-ES" sz="2700" dirty="0" smtClean="0"/>
          </a:p>
          <a:p>
            <a:pPr lvl="1"/>
            <a:r>
              <a:rPr lang="es-EC" sz="2700" dirty="0" smtClean="0"/>
              <a:t>Número de empleados capacitados </a:t>
            </a:r>
            <a:endParaRPr lang="es-ES" sz="2700" dirty="0" smtClean="0"/>
          </a:p>
          <a:p>
            <a:pPr lvl="0"/>
            <a:r>
              <a:rPr lang="es-EC" sz="2700" dirty="0" smtClean="0"/>
              <a:t>Reducir la contaminación en áreas pobladas y en vertientes de agua durante la fumigación.</a:t>
            </a:r>
            <a:endParaRPr lang="es-ES" sz="2700" dirty="0" smtClean="0"/>
          </a:p>
          <a:p>
            <a:pPr lvl="1"/>
            <a:r>
              <a:rPr lang="es-EC" sz="2700" dirty="0" smtClean="0"/>
              <a:t>Número de reglamentaciones incumplidas (multas)</a:t>
            </a:r>
            <a:endParaRPr lang="es-ES" sz="2700" dirty="0" smtClean="0"/>
          </a:p>
          <a:p>
            <a:pPr lvl="1"/>
            <a:r>
              <a:rPr lang="es-EC" sz="2700" dirty="0" smtClean="0"/>
              <a:t>Número de hectáreas totales fumigadas sin contaminación</a:t>
            </a:r>
            <a:endParaRPr lang="es-ES" sz="2700" dirty="0" smtClean="0"/>
          </a:p>
          <a:p>
            <a:pPr lvl="1"/>
            <a:r>
              <a:rPr lang="es-EC" sz="2700" dirty="0" smtClean="0"/>
              <a:t>Número de hectáreas con quejas de contaminación.</a:t>
            </a:r>
            <a:endParaRPr lang="es-ES" sz="2700" dirty="0" smtClean="0"/>
          </a:p>
          <a:p>
            <a:pPr lvl="0"/>
            <a:endParaRPr lang="es-ES" sz="2700" dirty="0" smtClean="0"/>
          </a:p>
          <a:p>
            <a:endParaRPr lang="es-ES" sz="2700"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357298"/>
            <a:ext cx="7858180" cy="4572032"/>
          </a:xfrm>
        </p:spPr>
        <p:txBody>
          <a:bodyPr/>
          <a:lstStyle/>
          <a:p>
            <a:pPr lvl="0"/>
            <a:r>
              <a:rPr lang="es-EC" dirty="0" smtClean="0"/>
              <a:t>Incrementar las ventas.</a:t>
            </a:r>
          </a:p>
          <a:p>
            <a:pPr lvl="1"/>
            <a:r>
              <a:rPr lang="es-EC" dirty="0" smtClean="0"/>
              <a:t>Cuota de Mercado  (VT / VTS)</a:t>
            </a:r>
            <a:endParaRPr lang="es-ES" sz="2000" dirty="0" smtClean="0"/>
          </a:p>
          <a:p>
            <a:pPr lvl="1"/>
            <a:r>
              <a:rPr lang="es-EC" dirty="0" smtClean="0"/>
              <a:t>Ventas Netas (VB – IM)</a:t>
            </a:r>
            <a:endParaRPr lang="es-ES" sz="2000" dirty="0" smtClean="0"/>
          </a:p>
          <a:p>
            <a:pPr lvl="1"/>
            <a:r>
              <a:rPr lang="es-EC" dirty="0" smtClean="0"/>
              <a:t>Media de duración de relación con el cliente (CN - CR)</a:t>
            </a:r>
            <a:endParaRPr lang="es-ES" dirty="0" smtClean="0"/>
          </a:p>
          <a:p>
            <a:pPr lvl="0"/>
            <a:r>
              <a:rPr lang="es-EC" dirty="0" smtClean="0"/>
              <a:t>Aumentar la productividad y eficiencia de los procesos.</a:t>
            </a:r>
          </a:p>
          <a:p>
            <a:pPr lvl="1"/>
            <a:r>
              <a:rPr lang="es-EC" dirty="0" smtClean="0"/>
              <a:t>Porcentaje de </a:t>
            </a:r>
            <a:r>
              <a:rPr lang="es-EC" dirty="0" err="1" smtClean="0"/>
              <a:t>reprocesos</a:t>
            </a:r>
            <a:r>
              <a:rPr lang="es-EC" dirty="0" smtClean="0"/>
              <a:t> (fumigaciones doblemente hechas)  (HVF/HFF)</a:t>
            </a:r>
            <a:endParaRPr lang="es-ES" sz="1600" dirty="0" smtClean="0"/>
          </a:p>
          <a:p>
            <a:pPr lvl="1"/>
            <a:r>
              <a:rPr lang="es-EC" dirty="0" smtClean="0"/>
              <a:t>Porcentaje de hectáreas fumigadas sin infecciones (HFI / HFF)</a:t>
            </a:r>
            <a:endParaRPr lang="es-ES" sz="1600" dirty="0" smtClean="0"/>
          </a:p>
          <a:p>
            <a:pPr lvl="1"/>
            <a:endParaRPr lang="es-ES" dirty="0" smtClean="0"/>
          </a:p>
          <a:p>
            <a:pPr lvl="0"/>
            <a:endParaRPr lang="es-E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2976" y="1285860"/>
            <a:ext cx="7286676" cy="3714776"/>
          </a:xfrm>
        </p:spPr>
        <p:txBody>
          <a:bodyPr/>
          <a:lstStyle/>
          <a:p>
            <a:pPr lvl="1"/>
            <a:r>
              <a:rPr lang="es-EC" dirty="0" smtClean="0"/>
              <a:t>Productividad mensual de empleados por fumigación (HFF/CF )</a:t>
            </a:r>
          </a:p>
          <a:p>
            <a:pPr lvl="0"/>
            <a:r>
              <a:rPr lang="es-EC" dirty="0" smtClean="0"/>
              <a:t>Incrementar la inversión de nueva tecnología.</a:t>
            </a:r>
          </a:p>
          <a:p>
            <a:pPr lvl="1"/>
            <a:r>
              <a:rPr lang="es-EC" dirty="0" smtClean="0"/>
              <a:t>Recursos totales de sistemas informáticos</a:t>
            </a:r>
            <a:endParaRPr lang="es-ES" dirty="0" smtClean="0"/>
          </a:p>
          <a:p>
            <a:pPr lvl="1"/>
            <a:r>
              <a:rPr lang="es-EC" dirty="0" smtClean="0"/>
              <a:t>Inversiones en nuevos proyectos informáticos</a:t>
            </a:r>
            <a:endParaRPr lang="es-ES" dirty="0" smtClean="0"/>
          </a:p>
          <a:p>
            <a:pPr lvl="1"/>
            <a:r>
              <a:rPr lang="es-EC" dirty="0" smtClean="0"/>
              <a:t>Gasto total en I + D</a:t>
            </a:r>
            <a:endParaRPr lang="es-ES" dirty="0" smtClean="0"/>
          </a:p>
          <a:p>
            <a:endParaRPr lang="es-ES" dirty="0"/>
          </a:p>
        </p:txBody>
      </p:sp>
      <p:pic>
        <p:nvPicPr>
          <p:cNvPr id="4" name="3 Imagen" descr="tecnologia1.jpg"/>
          <p:cNvPicPr>
            <a:picLocks noChangeAspect="1"/>
          </p:cNvPicPr>
          <p:nvPr/>
        </p:nvPicPr>
        <p:blipFill>
          <a:blip r:embed="rId3" cstate="print"/>
          <a:stretch>
            <a:fillRect/>
          </a:stretch>
        </p:blipFill>
        <p:spPr>
          <a:xfrm>
            <a:off x="7000892" y="4786627"/>
            <a:ext cx="2143108" cy="2071373"/>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786842" cy="857256"/>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RELACION OBJETIVOS CON ISO 9001</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00034" y="1571612"/>
            <a:ext cx="8358246" cy="3990988"/>
          </a:xfrm>
        </p:spPr>
        <p:txBody>
          <a:bodyPr/>
          <a:lstStyle/>
          <a:p>
            <a:pPr lvl="0"/>
            <a:r>
              <a:rPr lang="es-EC" dirty="0" smtClean="0"/>
              <a:t>Incrementar la  capacitación al personal.</a:t>
            </a:r>
          </a:p>
          <a:p>
            <a:pPr lvl="1"/>
            <a:r>
              <a:rPr lang="es-EC" dirty="0" smtClean="0"/>
              <a:t>Relación clausula 6.2.1. </a:t>
            </a:r>
            <a:r>
              <a:rPr lang="es-EC" b="1" i="1" dirty="0" smtClean="0"/>
              <a:t>Generalidades </a:t>
            </a:r>
            <a:r>
              <a:rPr lang="es-EC" dirty="0" smtClean="0"/>
              <a:t>– (Personal)</a:t>
            </a:r>
          </a:p>
          <a:p>
            <a:pPr lvl="1"/>
            <a:endParaRPr lang="es-ES" dirty="0" smtClean="0"/>
          </a:p>
          <a:p>
            <a:pPr lvl="0"/>
            <a:r>
              <a:rPr lang="es-EC" dirty="0" smtClean="0"/>
              <a:t>Reducir la contaminación en áreas pobladas y en vertientes de agua durante la fumigación.</a:t>
            </a:r>
          </a:p>
          <a:p>
            <a:pPr lvl="1"/>
            <a:r>
              <a:rPr lang="es-EC" dirty="0" smtClean="0"/>
              <a:t>Relación clausula 7.2.1. </a:t>
            </a:r>
            <a:r>
              <a:rPr lang="es-EC" b="1" i="1" dirty="0" smtClean="0"/>
              <a:t>Determinación de requisitos relacionados con el producto</a:t>
            </a:r>
            <a:r>
              <a:rPr lang="es-EC" dirty="0" smtClean="0"/>
              <a:t> – (Normalización)</a:t>
            </a:r>
          </a:p>
          <a:p>
            <a:pPr lvl="1"/>
            <a:endParaRPr lang="es-ES" dirty="0" smtClean="0"/>
          </a:p>
          <a:p>
            <a:pPr lvl="0"/>
            <a:endParaRPr lang="es-ES" dirty="0" smtClean="0"/>
          </a:p>
          <a:p>
            <a:endParaRPr lang="es-E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3929074"/>
            <a:ext cx="8229600" cy="1143000"/>
          </a:xfrm>
        </p:spPr>
        <p:txBody>
          <a:bodyPr>
            <a:normAutofit fontScale="90000"/>
          </a:bodyPr>
          <a:lstStyle/>
          <a:p>
            <a:pPr algn="ctr"/>
            <a:r>
              <a:rPr lang="es-EC" sz="3100" b="1" dirty="0"/>
              <a:t>PREVIO A LA OBTENCIÓN DEL TÍTULO </a:t>
            </a:r>
            <a:r>
              <a:rPr lang="es-EC" sz="3100" b="1" dirty="0" smtClean="0"/>
              <a:t>DE</a:t>
            </a:r>
            <a:r>
              <a:rPr lang="es-EC" sz="3600" b="1" dirty="0" smtClean="0"/>
              <a:t/>
            </a:r>
            <a:br>
              <a:rPr lang="es-EC" sz="3600" b="1" dirty="0" smtClean="0"/>
            </a:br>
            <a:r>
              <a:rPr lang="es-EC" sz="3600" b="1" dirty="0"/>
              <a:t/>
            </a:r>
            <a:br>
              <a:rPr lang="es-EC" sz="3600" b="1" dirty="0"/>
            </a:br>
            <a:r>
              <a:rPr lang="es-ES" dirty="0"/>
              <a:t/>
            </a:r>
            <a:br>
              <a:rPr lang="es-ES" dirty="0"/>
            </a:br>
            <a:r>
              <a:rPr lang="es-EC" b="1" dirty="0"/>
              <a:t>“MAGISTER EN GESTIÓN DE LA PRODUCTIVIDAD </a:t>
            </a:r>
            <a:r>
              <a:rPr lang="es-ES" dirty="0"/>
              <a:t/>
            </a:r>
            <a:br>
              <a:rPr lang="es-ES" dirty="0"/>
            </a:br>
            <a:r>
              <a:rPr lang="es-EC" b="1" dirty="0"/>
              <a:t>Y LA CALIDAD”</a:t>
            </a:r>
            <a:r>
              <a:rPr lang="es-ES" dirty="0"/>
              <a:t/>
            </a:r>
            <a:br>
              <a:rPr lang="es-ES" dirty="0"/>
            </a:br>
            <a:endParaRPr lang="es-E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285728"/>
            <a:ext cx="7896252" cy="3848112"/>
          </a:xfrm>
        </p:spPr>
        <p:txBody>
          <a:bodyPr/>
          <a:lstStyle/>
          <a:p>
            <a:pPr lvl="0"/>
            <a:r>
              <a:rPr lang="es-EC" dirty="0" smtClean="0"/>
              <a:t>Incrementar las ventas.</a:t>
            </a:r>
          </a:p>
          <a:p>
            <a:pPr lvl="1"/>
            <a:r>
              <a:rPr lang="es-EC" dirty="0" smtClean="0"/>
              <a:t>Relación clausula 6.1. </a:t>
            </a:r>
            <a:r>
              <a:rPr lang="es-EC" b="1" i="1" dirty="0" smtClean="0"/>
              <a:t>Provisión de recursos</a:t>
            </a:r>
            <a:r>
              <a:rPr lang="es-EC" dirty="0" smtClean="0"/>
              <a:t> – (Recursos)</a:t>
            </a:r>
          </a:p>
          <a:p>
            <a:pPr lvl="0"/>
            <a:r>
              <a:rPr lang="es-EC" dirty="0" smtClean="0"/>
              <a:t>Aumentar la productividad y eficiencia de los procesos.</a:t>
            </a:r>
          </a:p>
          <a:p>
            <a:pPr lvl="1"/>
            <a:r>
              <a:rPr lang="es-EC" dirty="0" smtClean="0"/>
              <a:t>Relación clausula 6.1. </a:t>
            </a:r>
            <a:r>
              <a:rPr lang="es-EC" b="1" i="1" dirty="0" smtClean="0"/>
              <a:t>Provisión de recursos</a:t>
            </a:r>
            <a:r>
              <a:rPr lang="es-EC" dirty="0" smtClean="0"/>
              <a:t> – (Recursos)</a:t>
            </a:r>
            <a:endParaRPr lang="es-ES" dirty="0" smtClean="0"/>
          </a:p>
          <a:p>
            <a:pPr lvl="0"/>
            <a:r>
              <a:rPr lang="es-EC" dirty="0" smtClean="0"/>
              <a:t>Incrementar la inversión de nueva tecnología.</a:t>
            </a:r>
          </a:p>
          <a:p>
            <a:pPr lvl="1"/>
            <a:r>
              <a:rPr lang="es-EC" dirty="0" smtClean="0"/>
              <a:t>Relación clausula 4.1. </a:t>
            </a:r>
            <a:r>
              <a:rPr lang="es-EC" b="1" i="1" dirty="0" smtClean="0"/>
              <a:t>Requisitos generales</a:t>
            </a:r>
            <a:r>
              <a:rPr lang="es-EC" dirty="0" smtClean="0"/>
              <a:t> – (Procesos)</a:t>
            </a:r>
          </a:p>
          <a:p>
            <a:pPr lvl="1"/>
            <a:r>
              <a:rPr lang="es-EC" dirty="0" smtClean="0"/>
              <a:t>Relación clausula 6.3. </a:t>
            </a:r>
            <a:r>
              <a:rPr lang="es-EC" b="1" i="1" dirty="0" smtClean="0"/>
              <a:t>Infraestructura </a:t>
            </a:r>
            <a:r>
              <a:rPr lang="es-EC" dirty="0" smtClean="0"/>
              <a:t>– (Infraestructura)</a:t>
            </a:r>
          </a:p>
          <a:p>
            <a:pPr lvl="1"/>
            <a:endParaRPr lang="es-E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572560" cy="785818"/>
          </a:xfrm>
          <a:noFill/>
          <a:ln w="9525">
            <a:noFill/>
            <a:miter lim="800000"/>
            <a:headEnd/>
            <a:tailEnd/>
          </a:ln>
          <a:effectLst/>
        </p:spPr>
        <p:txBody>
          <a:bodyPr vert="horz" wrap="square" lIns="91440" tIns="45720" rIns="91440" bIns="45720" numCol="1" anchor="b" anchorCtr="0" compatLnSpc="1">
            <a:prstTxWarp prst="textNoShape">
              <a:avLst/>
            </a:prstTxWarp>
            <a:normAutofit fontScale="90000"/>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PROCESOS RELACIONADOS EN ISO Y CMI</a:t>
            </a:r>
          </a:p>
        </p:txBody>
      </p:sp>
      <p:sp>
        <p:nvSpPr>
          <p:cNvPr id="3" name="2 Marcador de contenido"/>
          <p:cNvSpPr>
            <a:spLocks noGrp="1"/>
          </p:cNvSpPr>
          <p:nvPr>
            <p:ph idx="1"/>
          </p:nvPr>
        </p:nvSpPr>
        <p:spPr>
          <a:xfrm>
            <a:off x="571472" y="1857340"/>
            <a:ext cx="8286808" cy="5000660"/>
          </a:xfrm>
        </p:spPr>
        <p:txBody>
          <a:bodyPr/>
          <a:lstStyle/>
          <a:p>
            <a:r>
              <a:rPr lang="es-ES" dirty="0" smtClean="0"/>
              <a:t>CMI identificar procesos críticos</a:t>
            </a:r>
          </a:p>
          <a:p>
            <a:pPr lvl="2"/>
            <a:r>
              <a:rPr lang="es-ES" dirty="0" smtClean="0"/>
              <a:t>Procesos de producción y/o entrega de servicios</a:t>
            </a:r>
          </a:p>
          <a:p>
            <a:pPr lvl="2"/>
            <a:r>
              <a:rPr lang="es-ES" dirty="0" smtClean="0"/>
              <a:t>Procesos relacionados con los clientes</a:t>
            </a:r>
          </a:p>
          <a:p>
            <a:pPr lvl="2"/>
            <a:r>
              <a:rPr lang="es-ES" dirty="0" smtClean="0"/>
              <a:t>Procesos de innovación y realización del producto</a:t>
            </a:r>
          </a:p>
          <a:p>
            <a:pPr lvl="2"/>
            <a:r>
              <a:rPr lang="es-ES" dirty="0" smtClean="0"/>
              <a:t>Procesos relacionados con el entorno (clientes internos y externos)</a:t>
            </a:r>
          </a:p>
          <a:p>
            <a:pPr lvl="1">
              <a:buNone/>
            </a:pPr>
            <a:endParaRPr lang="es-ES" dirty="0" smtClean="0"/>
          </a:p>
          <a:p>
            <a:pPr lvl="1"/>
            <a:endParaRPr lang="es-E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643050"/>
            <a:ext cx="7924800" cy="4572000"/>
          </a:xfrm>
        </p:spPr>
        <p:txBody>
          <a:bodyPr/>
          <a:lstStyle/>
          <a:p>
            <a:r>
              <a:rPr lang="es-ES" dirty="0" smtClean="0"/>
              <a:t>ISO requiere procesos</a:t>
            </a:r>
          </a:p>
          <a:p>
            <a:pPr lvl="2"/>
            <a:r>
              <a:rPr lang="es-ES" dirty="0" smtClean="0"/>
              <a:t>Procesos de comunicación y revisión (Responsabilidad de la Dirección)</a:t>
            </a:r>
          </a:p>
          <a:p>
            <a:pPr lvl="2"/>
            <a:r>
              <a:rPr lang="es-ES" dirty="0" smtClean="0"/>
              <a:t>Procesos relacionados con el producto (Realización del producto)</a:t>
            </a:r>
          </a:p>
          <a:p>
            <a:pPr lvl="2"/>
            <a:r>
              <a:rPr lang="es-ES" dirty="0" smtClean="0"/>
              <a:t>Procesos de análisis y mejora (Medición, análisis y mejora)</a:t>
            </a:r>
          </a:p>
          <a:p>
            <a:pPr lvl="2"/>
            <a:r>
              <a:rPr lang="es-ES" dirty="0" smtClean="0"/>
              <a:t>Procesos de competencia (Gestión de los recursos)</a:t>
            </a:r>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00034" y="2786058"/>
            <a:ext cx="8286808" cy="1066800"/>
          </a:xfrm>
        </p:spPr>
        <p:txBody>
          <a:bodyPr/>
          <a:lstStyle/>
          <a:p>
            <a:r>
              <a:rPr lang="es-ES" dirty="0" smtClean="0"/>
              <a:t>CAPITULO 3</a:t>
            </a:r>
            <a:br>
              <a:rPr lang="es-ES" dirty="0" smtClean="0"/>
            </a:br>
            <a:r>
              <a:rPr lang="es-ES" dirty="0" smtClean="0"/>
              <a:t>DESARROLLO DEL SISTEMA INFORMÁTICO</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358246" cy="785818"/>
          </a:xfrm>
          <a:noFill/>
          <a:ln w="9525">
            <a:noFill/>
            <a:miter lim="800000"/>
            <a:headEnd/>
            <a:tailEnd/>
          </a:ln>
          <a:effectLst/>
        </p:spPr>
        <p:txBody>
          <a:bodyPr vert="horz" wrap="square" lIns="91440" tIns="45720" rIns="91440" bIns="45720" numCol="1" anchor="b" anchorCtr="0" compatLnSpc="1">
            <a:prstTxWarp prst="textNoShape">
              <a:avLst/>
            </a:prstTxWarp>
            <a:normAutofit fontScale="90000"/>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DESARROLLO DEL SISTEMA INFORMÁTICO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85786" y="1643050"/>
            <a:ext cx="7715304" cy="4500594"/>
          </a:xfrm>
        </p:spPr>
        <p:txBody>
          <a:bodyPr/>
          <a:lstStyle/>
          <a:p>
            <a:r>
              <a:rPr lang="es-ES" dirty="0" smtClean="0"/>
              <a:t>Requerimientos </a:t>
            </a:r>
          </a:p>
          <a:p>
            <a:pPr lvl="1"/>
            <a:r>
              <a:rPr lang="es-ES" dirty="0" smtClean="0"/>
              <a:t>Forma de ejecución</a:t>
            </a:r>
          </a:p>
          <a:p>
            <a:pPr lvl="1"/>
            <a:r>
              <a:rPr lang="es-ES" dirty="0" smtClean="0"/>
              <a:t>Configuración Inicial	</a:t>
            </a:r>
          </a:p>
          <a:p>
            <a:pPr lvl="2"/>
            <a:r>
              <a:rPr lang="es-EC" dirty="0" smtClean="0"/>
              <a:t>Empresa</a:t>
            </a:r>
            <a:endParaRPr lang="es-ES" sz="1600" dirty="0" smtClean="0"/>
          </a:p>
          <a:p>
            <a:pPr lvl="2"/>
            <a:r>
              <a:rPr lang="es-EC" dirty="0" smtClean="0"/>
              <a:t>Proyecto</a:t>
            </a:r>
            <a:endParaRPr lang="es-ES" sz="1600" dirty="0" smtClean="0"/>
          </a:p>
          <a:p>
            <a:pPr lvl="2"/>
            <a:r>
              <a:rPr lang="es-EC" dirty="0" smtClean="0"/>
              <a:t>Perspectivas</a:t>
            </a:r>
            <a:endParaRPr lang="es-ES" sz="1600" dirty="0" smtClean="0"/>
          </a:p>
          <a:p>
            <a:pPr lvl="2"/>
            <a:r>
              <a:rPr lang="es-EC" dirty="0" smtClean="0"/>
              <a:t>Objetivos</a:t>
            </a:r>
            <a:endParaRPr lang="es-ES" sz="1600" dirty="0" smtClean="0"/>
          </a:p>
          <a:p>
            <a:pPr lvl="2"/>
            <a:r>
              <a:rPr lang="es-EC" dirty="0" smtClean="0"/>
              <a:t>Indicadores</a:t>
            </a:r>
            <a:endParaRPr lang="es-ES" sz="1600" dirty="0" smtClean="0"/>
          </a:p>
          <a:p>
            <a:pPr lvl="2"/>
            <a:r>
              <a:rPr lang="es-EC" dirty="0" smtClean="0"/>
              <a:t>Iniciativas</a:t>
            </a:r>
            <a:endParaRPr lang="es-ES" sz="1600" dirty="0" smtClean="0"/>
          </a:p>
          <a:p>
            <a:pPr lvl="2"/>
            <a:r>
              <a:rPr lang="es-EC" dirty="0" smtClean="0"/>
              <a:t>Actividades</a:t>
            </a:r>
            <a:endParaRPr lang="es-ES" sz="1600" dirty="0" smtClean="0"/>
          </a:p>
          <a:p>
            <a:pPr lvl="2"/>
            <a:r>
              <a:rPr lang="es-EC" dirty="0" smtClean="0"/>
              <a:t>Responsables</a:t>
            </a:r>
            <a:endParaRPr lang="es-ES" sz="1600" dirty="0" smtClean="0"/>
          </a:p>
        </p:txBody>
      </p:sp>
      <p:pic>
        <p:nvPicPr>
          <p:cNvPr id="4" name="3 Imagen" descr="SITEMASINFORMA.bmp"/>
          <p:cNvPicPr>
            <a:picLocks noChangeAspect="1"/>
          </p:cNvPicPr>
          <p:nvPr/>
        </p:nvPicPr>
        <p:blipFill>
          <a:blip r:embed="rId5"/>
          <a:stretch>
            <a:fillRect/>
          </a:stretch>
        </p:blipFill>
        <p:spPr>
          <a:xfrm>
            <a:off x="5572132" y="3571876"/>
            <a:ext cx="2905127" cy="2571768"/>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500174"/>
            <a:ext cx="7858180" cy="2862258"/>
          </a:xfrm>
        </p:spPr>
        <p:txBody>
          <a:bodyPr/>
          <a:lstStyle/>
          <a:p>
            <a:r>
              <a:rPr lang="es-ES" dirty="0" smtClean="0"/>
              <a:t>Origen de la información</a:t>
            </a:r>
          </a:p>
          <a:p>
            <a:pPr lvl="1"/>
            <a:r>
              <a:rPr lang="es-ES" dirty="0" smtClean="0"/>
              <a:t>Bases de datos existentes	</a:t>
            </a:r>
          </a:p>
          <a:p>
            <a:pPr lvl="1"/>
            <a:r>
              <a:rPr lang="es-ES" dirty="0" smtClean="0"/>
              <a:t>Otras fuentes de datos</a:t>
            </a:r>
          </a:p>
          <a:p>
            <a:r>
              <a:rPr lang="es-ES" dirty="0" smtClean="0"/>
              <a:t>Alimentación de información en el Sistema Informático</a:t>
            </a:r>
          </a:p>
          <a:p>
            <a:pPr lvl="1"/>
            <a:r>
              <a:rPr lang="es-ES" dirty="0" smtClean="0"/>
              <a:t>Utilizando herramientas ETL</a:t>
            </a:r>
          </a:p>
          <a:p>
            <a:pPr lvl="1"/>
            <a:r>
              <a:rPr lang="es-ES" dirty="0" smtClean="0"/>
              <a:t>Alimentación manual</a:t>
            </a:r>
            <a:endParaRPr lang="es-ES"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643998" cy="9286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ANALISIS Y DISEÑO DEL SISTEMA</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71472" y="2057400"/>
            <a:ext cx="8039128" cy="3505200"/>
          </a:xfrm>
        </p:spPr>
        <p:txBody>
          <a:bodyPr/>
          <a:lstStyle/>
          <a:p>
            <a:r>
              <a:rPr lang="es-ES" dirty="0" smtClean="0"/>
              <a:t>Elementos de entrada</a:t>
            </a:r>
          </a:p>
          <a:p>
            <a:pPr lvl="1"/>
            <a:r>
              <a:rPr lang="es-ES" dirty="0" smtClean="0"/>
              <a:t>Definición de unidades de medida y peso para los indicadores.</a:t>
            </a:r>
          </a:p>
          <a:p>
            <a:pPr lvl="2"/>
            <a:r>
              <a:rPr lang="es-EC" dirty="0" smtClean="0"/>
              <a:t>Incrementar la capacitación al personal durante un año. Perspectiva del Aprendizaje y Desarrollo</a:t>
            </a:r>
            <a:endParaRPr lang="es-ES" sz="1600" dirty="0" smtClean="0"/>
          </a:p>
          <a:p>
            <a:pPr lvl="2"/>
            <a:endParaRPr lang="es-ES" dirty="0"/>
          </a:p>
        </p:txBody>
      </p:sp>
      <p:graphicFrame>
        <p:nvGraphicFramePr>
          <p:cNvPr id="4" name="3 Tabla"/>
          <p:cNvGraphicFramePr>
            <a:graphicFrameLocks noGrp="1"/>
          </p:cNvGraphicFramePr>
          <p:nvPr/>
        </p:nvGraphicFramePr>
        <p:xfrm>
          <a:off x="1214414" y="4572008"/>
          <a:ext cx="6858048" cy="1285884"/>
        </p:xfrm>
        <a:graphic>
          <a:graphicData uri="http://schemas.openxmlformats.org/drawingml/2006/table">
            <a:tbl>
              <a:tblPr/>
              <a:tblGrid>
                <a:gridCol w="3278497"/>
                <a:gridCol w="3579551"/>
              </a:tblGrid>
              <a:tr h="321471">
                <a:tc>
                  <a:txBody>
                    <a:bodyPr/>
                    <a:lstStyle/>
                    <a:p>
                      <a:pPr algn="ctr">
                        <a:lnSpc>
                          <a:spcPct val="150000"/>
                        </a:lnSpc>
                        <a:spcAft>
                          <a:spcPts val="0"/>
                        </a:spcAft>
                      </a:pPr>
                      <a:r>
                        <a:rPr lang="es-EC" sz="1200" b="1" dirty="0">
                          <a:solidFill>
                            <a:schemeClr val="bg1"/>
                          </a:solidFill>
                          <a:effectLst>
                            <a:outerShdw blurRad="38100" dist="38100" dir="2700000" algn="tl">
                              <a:srgbClr val="000000">
                                <a:alpha val="43137"/>
                              </a:srgbClr>
                            </a:outerShdw>
                          </a:effectLst>
                          <a:latin typeface="Arial"/>
                          <a:ea typeface="Calibri"/>
                          <a:cs typeface="Times New Roman"/>
                        </a:rPr>
                        <a:t>Indicador</a:t>
                      </a:r>
                      <a:endParaRPr lang="es-ES" sz="11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C" sz="1200" b="1" dirty="0">
                          <a:solidFill>
                            <a:schemeClr val="bg1"/>
                          </a:solidFill>
                          <a:effectLst>
                            <a:outerShdw blurRad="38100" dist="38100" dir="2700000" algn="tl">
                              <a:srgbClr val="000000">
                                <a:alpha val="43137"/>
                              </a:srgbClr>
                            </a:outerShdw>
                          </a:effectLst>
                          <a:latin typeface="Arial"/>
                          <a:ea typeface="Calibri"/>
                          <a:cs typeface="Times New Roman"/>
                        </a:rPr>
                        <a:t>Unidad de medida</a:t>
                      </a:r>
                      <a:endParaRPr lang="es-ES" sz="1100"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21471">
                <a:tc>
                  <a:txBody>
                    <a:bodyPr/>
                    <a:lstStyle/>
                    <a:p>
                      <a:pPr algn="just">
                        <a:lnSpc>
                          <a:spcPct val="150000"/>
                        </a:lnSpc>
                        <a:spcAft>
                          <a:spcPts val="0"/>
                        </a:spcAft>
                      </a:pPr>
                      <a:r>
                        <a:rPr lang="es-EC" sz="1200" dirty="0">
                          <a:solidFill>
                            <a:schemeClr val="bg1"/>
                          </a:solidFill>
                          <a:latin typeface="Arial"/>
                          <a:ea typeface="Calibri"/>
                          <a:cs typeface="Times New Roman"/>
                        </a:rPr>
                        <a:t>Rotación de empleados </a:t>
                      </a:r>
                      <a:endParaRPr lang="es-E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a:solidFill>
                            <a:schemeClr val="bg1"/>
                          </a:solidFill>
                          <a:latin typeface="Arial"/>
                          <a:ea typeface="Calibri"/>
                          <a:cs typeface="Times New Roman"/>
                        </a:rPr>
                        <a:t>Porcentaje</a:t>
                      </a:r>
                      <a:endParaRPr lang="es-ES"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1471">
                <a:tc>
                  <a:txBody>
                    <a:bodyPr/>
                    <a:lstStyle/>
                    <a:p>
                      <a:pPr algn="just">
                        <a:lnSpc>
                          <a:spcPct val="150000"/>
                        </a:lnSpc>
                        <a:spcAft>
                          <a:spcPts val="0"/>
                        </a:spcAft>
                      </a:pPr>
                      <a:r>
                        <a:rPr lang="es-EC" sz="1200">
                          <a:solidFill>
                            <a:schemeClr val="bg1"/>
                          </a:solidFill>
                          <a:latin typeface="Arial"/>
                          <a:ea typeface="Calibri"/>
                          <a:cs typeface="Times New Roman"/>
                        </a:rPr>
                        <a:t>Costo de formación por empleado</a:t>
                      </a:r>
                      <a:endParaRPr lang="es-ES"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a:solidFill>
                            <a:schemeClr val="bg1"/>
                          </a:solidFill>
                          <a:latin typeface="Arial"/>
                          <a:ea typeface="Calibri"/>
                          <a:cs typeface="Times New Roman"/>
                        </a:rPr>
                        <a:t>unidades monetarias</a:t>
                      </a:r>
                      <a:endParaRPr lang="es-ES"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21471">
                <a:tc>
                  <a:txBody>
                    <a:bodyPr/>
                    <a:lstStyle/>
                    <a:p>
                      <a:pPr algn="just">
                        <a:lnSpc>
                          <a:spcPct val="150000"/>
                        </a:lnSpc>
                        <a:spcAft>
                          <a:spcPts val="0"/>
                        </a:spcAft>
                      </a:pPr>
                      <a:r>
                        <a:rPr lang="es-EC" sz="1200" dirty="0">
                          <a:solidFill>
                            <a:schemeClr val="bg1"/>
                          </a:solidFill>
                          <a:latin typeface="Arial"/>
                          <a:ea typeface="Calibri"/>
                          <a:cs typeface="Times New Roman"/>
                        </a:rPr>
                        <a:t>Número de empleados capacitados</a:t>
                      </a:r>
                      <a:endParaRPr lang="es-E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dirty="0">
                          <a:solidFill>
                            <a:schemeClr val="bg1"/>
                          </a:solidFill>
                          <a:latin typeface="Arial"/>
                          <a:ea typeface="Calibri"/>
                          <a:cs typeface="Times New Roman"/>
                        </a:rPr>
                        <a:t>(cifras – empleados)</a:t>
                      </a:r>
                      <a:endParaRPr lang="es-E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71480"/>
            <a:ext cx="7858180" cy="4991120"/>
          </a:xfrm>
        </p:spPr>
        <p:txBody>
          <a:bodyPr/>
          <a:lstStyle/>
          <a:p>
            <a:pPr lvl="2"/>
            <a:endParaRPr lang="es-EC" dirty="0" smtClean="0"/>
          </a:p>
          <a:p>
            <a:pPr lvl="2"/>
            <a:endParaRPr lang="es-EC" dirty="0" smtClean="0"/>
          </a:p>
          <a:p>
            <a:pPr lvl="2"/>
            <a:r>
              <a:rPr lang="es-EC" dirty="0" smtClean="0"/>
              <a:t>Reducir las hectáreas contaminadas en áreas pobladas y en vertientes de agua durante la fumigación. </a:t>
            </a:r>
            <a:r>
              <a:rPr lang="es-EC" b="1" dirty="0" smtClean="0"/>
              <a:t>Perspectiva del Cliente</a:t>
            </a:r>
          </a:p>
          <a:p>
            <a:pPr lvl="2"/>
            <a:endParaRPr lang="es-EC" sz="1600" b="1" dirty="0" smtClean="0"/>
          </a:p>
          <a:p>
            <a:pPr lvl="2"/>
            <a:endParaRPr lang="es-EC" sz="1600" b="1" dirty="0" smtClean="0"/>
          </a:p>
          <a:p>
            <a:pPr lvl="2"/>
            <a:endParaRPr lang="es-EC" sz="1600" b="1" dirty="0" smtClean="0"/>
          </a:p>
          <a:p>
            <a:pPr lvl="2"/>
            <a:endParaRPr lang="es-EC" sz="1600" b="1" dirty="0" smtClean="0"/>
          </a:p>
          <a:p>
            <a:pPr lvl="2"/>
            <a:endParaRPr lang="es-EC" sz="1600" b="1" dirty="0" smtClean="0"/>
          </a:p>
          <a:p>
            <a:pPr lvl="2"/>
            <a:endParaRPr lang="es-EC" sz="1600" b="1" dirty="0" smtClean="0"/>
          </a:p>
          <a:p>
            <a:pPr lvl="2">
              <a:buNone/>
            </a:pPr>
            <a:endParaRPr lang="es-EC" sz="1600" b="1" dirty="0" smtClean="0"/>
          </a:p>
          <a:p>
            <a:pPr lvl="2"/>
            <a:r>
              <a:rPr lang="es-EC" dirty="0" smtClean="0"/>
              <a:t>Incremento de Ventas. Perspectiva Financiera</a:t>
            </a:r>
            <a:endParaRPr lang="es-ES" sz="1600" dirty="0" smtClean="0"/>
          </a:p>
          <a:p>
            <a:pPr lvl="2"/>
            <a:endParaRPr lang="es-ES" sz="1600" dirty="0" smtClean="0"/>
          </a:p>
          <a:p>
            <a:pPr lvl="2"/>
            <a:endParaRPr lang="es-ES" dirty="0"/>
          </a:p>
        </p:txBody>
      </p:sp>
      <p:graphicFrame>
        <p:nvGraphicFramePr>
          <p:cNvPr id="4" name="3 Tabla"/>
          <p:cNvGraphicFramePr>
            <a:graphicFrameLocks noGrp="1"/>
          </p:cNvGraphicFramePr>
          <p:nvPr/>
        </p:nvGraphicFramePr>
        <p:xfrm>
          <a:off x="1285852" y="2857496"/>
          <a:ext cx="6500858" cy="1303026"/>
        </p:xfrm>
        <a:graphic>
          <a:graphicData uri="http://schemas.openxmlformats.org/drawingml/2006/table">
            <a:tbl>
              <a:tblPr/>
              <a:tblGrid>
                <a:gridCol w="4429156"/>
                <a:gridCol w="2071702"/>
              </a:tblGrid>
              <a:tr h="302895">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Indicador</a:t>
                      </a:r>
                      <a:endParaRPr lang="es-ES" sz="1100"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Unidad de medida</a:t>
                      </a:r>
                      <a:endParaRPr lang="es-ES" sz="1100"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02895">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Número de reglamentaciones incumplidas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dirty="0">
                          <a:solidFill>
                            <a:schemeClr val="bg1">
                              <a:lumMod val="50000"/>
                            </a:schemeClr>
                          </a:solidFill>
                          <a:latin typeface="Arial"/>
                          <a:ea typeface="Calibri"/>
                          <a:cs typeface="Times New Roman"/>
                        </a:rPr>
                        <a:t>cifras - multas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94341">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Número de hectáreas totales fumigadas sin contaminación</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a:solidFill>
                            <a:schemeClr val="bg1">
                              <a:lumMod val="50000"/>
                            </a:schemeClr>
                          </a:solidFill>
                          <a:latin typeface="Arial"/>
                          <a:ea typeface="Calibri"/>
                          <a:cs typeface="Times New Roman"/>
                        </a:rPr>
                        <a:t>cifras - hectáreas</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2895">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Número de hectáreas contaminadas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dirty="0">
                          <a:solidFill>
                            <a:schemeClr val="bg1">
                              <a:lumMod val="50000"/>
                            </a:schemeClr>
                          </a:solidFill>
                          <a:latin typeface="Arial"/>
                          <a:ea typeface="Calibri"/>
                          <a:cs typeface="Times New Roman"/>
                        </a:rPr>
                        <a:t>cifras - hectáreas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5" name="4 Tabla"/>
          <p:cNvGraphicFramePr>
            <a:graphicFrameLocks noGrp="1"/>
          </p:cNvGraphicFramePr>
          <p:nvPr/>
        </p:nvGraphicFramePr>
        <p:xfrm>
          <a:off x="1500166" y="5286388"/>
          <a:ext cx="6286544" cy="1214448"/>
        </p:xfrm>
        <a:graphic>
          <a:graphicData uri="http://schemas.openxmlformats.org/drawingml/2006/table">
            <a:tbl>
              <a:tblPr/>
              <a:tblGrid>
                <a:gridCol w="4049302"/>
                <a:gridCol w="2237242"/>
              </a:tblGrid>
              <a:tr h="303612">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Indicador</a:t>
                      </a:r>
                      <a:endParaRPr lang="es-ES" sz="1100" b="1"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Unidad de medida</a:t>
                      </a:r>
                      <a:endParaRPr lang="es-ES" sz="1100" b="1"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03612">
                <a:tc>
                  <a:txBody>
                    <a:bodyPr/>
                    <a:lstStyle/>
                    <a:p>
                      <a:pPr algn="just">
                        <a:lnSpc>
                          <a:spcPct val="150000"/>
                        </a:lnSpc>
                        <a:spcAft>
                          <a:spcPts val="0"/>
                        </a:spcAft>
                      </a:pPr>
                      <a:r>
                        <a:rPr lang="es-EC" sz="1200" b="0" dirty="0">
                          <a:solidFill>
                            <a:schemeClr val="bg1">
                              <a:lumMod val="50000"/>
                            </a:schemeClr>
                          </a:solidFill>
                          <a:latin typeface="Arial"/>
                          <a:ea typeface="Calibri"/>
                          <a:cs typeface="Times New Roman"/>
                        </a:rPr>
                        <a:t>Cuota de mercado</a:t>
                      </a:r>
                      <a:endParaRPr lang="es-ES" sz="1100" b="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0">
                          <a:solidFill>
                            <a:schemeClr val="bg1">
                              <a:lumMod val="50000"/>
                            </a:schemeClr>
                          </a:solidFill>
                          <a:latin typeface="Arial"/>
                          <a:ea typeface="Calibri"/>
                          <a:cs typeface="Times New Roman"/>
                        </a:rPr>
                        <a:t>porcentaje</a:t>
                      </a:r>
                      <a:endParaRPr lang="es-ES" sz="1100" b="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3612">
                <a:tc>
                  <a:txBody>
                    <a:bodyPr/>
                    <a:lstStyle/>
                    <a:p>
                      <a:pPr algn="just">
                        <a:lnSpc>
                          <a:spcPct val="150000"/>
                        </a:lnSpc>
                        <a:spcAft>
                          <a:spcPts val="0"/>
                        </a:spcAft>
                      </a:pPr>
                      <a:r>
                        <a:rPr lang="es-EC" sz="1200" b="0" dirty="0">
                          <a:solidFill>
                            <a:schemeClr val="bg1">
                              <a:lumMod val="50000"/>
                            </a:schemeClr>
                          </a:solidFill>
                          <a:latin typeface="Arial"/>
                          <a:ea typeface="Calibri"/>
                          <a:cs typeface="Times New Roman"/>
                        </a:rPr>
                        <a:t>Ventas Netas</a:t>
                      </a:r>
                      <a:endParaRPr lang="es-ES" sz="1100" b="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0">
                          <a:solidFill>
                            <a:schemeClr val="bg1">
                              <a:lumMod val="50000"/>
                            </a:schemeClr>
                          </a:solidFill>
                          <a:latin typeface="Arial"/>
                          <a:ea typeface="Calibri"/>
                          <a:cs typeface="Times New Roman"/>
                        </a:rPr>
                        <a:t>unidades monetarias</a:t>
                      </a:r>
                      <a:endParaRPr lang="es-ES" sz="1100" b="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03612">
                <a:tc>
                  <a:txBody>
                    <a:bodyPr/>
                    <a:lstStyle/>
                    <a:p>
                      <a:pPr algn="just">
                        <a:lnSpc>
                          <a:spcPct val="150000"/>
                        </a:lnSpc>
                        <a:spcAft>
                          <a:spcPts val="0"/>
                        </a:spcAft>
                      </a:pPr>
                      <a:r>
                        <a:rPr lang="es-EC" sz="1200" b="0">
                          <a:solidFill>
                            <a:schemeClr val="bg1">
                              <a:lumMod val="50000"/>
                            </a:schemeClr>
                          </a:solidFill>
                          <a:latin typeface="Arial"/>
                          <a:ea typeface="Calibri"/>
                          <a:cs typeface="Times New Roman"/>
                        </a:rPr>
                        <a:t>Media de duración de relación con el cliente</a:t>
                      </a:r>
                      <a:endParaRPr lang="es-ES" sz="1100" b="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0" dirty="0">
                          <a:solidFill>
                            <a:schemeClr val="bg1">
                              <a:lumMod val="50000"/>
                            </a:schemeClr>
                          </a:solidFill>
                          <a:latin typeface="Arial"/>
                          <a:ea typeface="Calibri"/>
                          <a:cs typeface="Times New Roman"/>
                        </a:rPr>
                        <a:t>cifra - días</a:t>
                      </a:r>
                      <a:endParaRPr lang="es-ES" sz="1100" b="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00034" y="571480"/>
            <a:ext cx="7858180" cy="4991120"/>
          </a:xfrm>
        </p:spPr>
        <p:txBody>
          <a:bodyPr/>
          <a:lstStyle/>
          <a:p>
            <a:pPr lvl="2"/>
            <a:endParaRPr lang="es-EC" dirty="0" smtClean="0"/>
          </a:p>
          <a:p>
            <a:pPr lvl="2"/>
            <a:endParaRPr lang="es-EC" dirty="0" smtClean="0"/>
          </a:p>
          <a:p>
            <a:pPr lvl="2"/>
            <a:r>
              <a:rPr lang="es-EC" dirty="0" smtClean="0"/>
              <a:t>Aumentar la productividad de los procesos. </a:t>
            </a:r>
            <a:r>
              <a:rPr lang="es-EC" b="1" dirty="0" smtClean="0"/>
              <a:t>Perspectiva de Procesos</a:t>
            </a:r>
            <a:endParaRPr lang="es-ES" sz="1600" dirty="0" smtClean="0"/>
          </a:p>
          <a:p>
            <a:pPr lvl="2"/>
            <a:endParaRPr lang="es-EC" b="1" dirty="0" smtClean="0"/>
          </a:p>
          <a:p>
            <a:pPr lvl="2"/>
            <a:endParaRPr lang="es-EC" sz="1600" b="1" dirty="0" smtClean="0"/>
          </a:p>
          <a:p>
            <a:pPr lvl="2"/>
            <a:endParaRPr lang="es-EC" sz="1600" b="1" dirty="0" smtClean="0"/>
          </a:p>
          <a:p>
            <a:pPr lvl="2"/>
            <a:endParaRPr lang="es-EC" sz="1600" b="1" dirty="0" smtClean="0"/>
          </a:p>
          <a:p>
            <a:pPr lvl="2"/>
            <a:endParaRPr lang="es-EC" sz="1600" b="1" dirty="0" smtClean="0"/>
          </a:p>
          <a:p>
            <a:pPr lvl="2"/>
            <a:endParaRPr lang="es-EC" sz="1600" b="1" dirty="0" smtClean="0"/>
          </a:p>
          <a:p>
            <a:pPr lvl="2"/>
            <a:r>
              <a:rPr lang="es-EC" dirty="0" smtClean="0"/>
              <a:t>Incrementar la inversión de nueva tecnología. </a:t>
            </a:r>
            <a:r>
              <a:rPr lang="es-EC" b="1" dirty="0" smtClean="0"/>
              <a:t>Perspectiva del Aprendizaje y Desarrollo</a:t>
            </a:r>
            <a:endParaRPr lang="es-ES" sz="1600" dirty="0" smtClean="0"/>
          </a:p>
          <a:p>
            <a:pPr lvl="2"/>
            <a:endParaRPr lang="es-ES" sz="1600" dirty="0" smtClean="0"/>
          </a:p>
          <a:p>
            <a:pPr lvl="2"/>
            <a:endParaRPr lang="es-ES" sz="1600" dirty="0" smtClean="0"/>
          </a:p>
          <a:p>
            <a:pPr lvl="2"/>
            <a:endParaRPr lang="es-ES" dirty="0"/>
          </a:p>
        </p:txBody>
      </p:sp>
      <p:graphicFrame>
        <p:nvGraphicFramePr>
          <p:cNvPr id="5" name="4 Tabla"/>
          <p:cNvGraphicFramePr>
            <a:graphicFrameLocks noGrp="1"/>
          </p:cNvGraphicFramePr>
          <p:nvPr/>
        </p:nvGraphicFramePr>
        <p:xfrm>
          <a:off x="1428728" y="2571744"/>
          <a:ext cx="6429420" cy="1428760"/>
        </p:xfrm>
        <a:graphic>
          <a:graphicData uri="http://schemas.openxmlformats.org/drawingml/2006/table">
            <a:tbl>
              <a:tblPr/>
              <a:tblGrid>
                <a:gridCol w="3772498"/>
                <a:gridCol w="2656922"/>
              </a:tblGrid>
              <a:tr h="250033">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Indicador</a:t>
                      </a:r>
                      <a:endParaRPr lang="es-ES" sz="1100" b="1"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C" sz="1200" b="1"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Unidad de medida</a:t>
                      </a:r>
                      <a:endParaRPr lang="es-ES" sz="1100" b="1"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250033">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Porcentaje de </a:t>
                      </a:r>
                      <a:r>
                        <a:rPr lang="es-EC" sz="1200" dirty="0" err="1">
                          <a:solidFill>
                            <a:schemeClr val="bg1">
                              <a:lumMod val="50000"/>
                            </a:schemeClr>
                          </a:solidFill>
                          <a:latin typeface="Arial"/>
                          <a:ea typeface="Calibri"/>
                          <a:cs typeface="Times New Roman"/>
                        </a:rPr>
                        <a:t>reprocesos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a:solidFill>
                            <a:schemeClr val="bg1">
                              <a:lumMod val="50000"/>
                            </a:schemeClr>
                          </a:solidFill>
                          <a:latin typeface="Arial"/>
                          <a:ea typeface="Calibri"/>
                          <a:cs typeface="Times New Roman"/>
                        </a:rPr>
                        <a:t>porcentaje</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80054">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Porcentaje de hectáreas fumigadas sin infecciones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a:solidFill>
                            <a:schemeClr val="bg1">
                              <a:lumMod val="50000"/>
                            </a:schemeClr>
                          </a:solidFill>
                          <a:latin typeface="Arial"/>
                          <a:ea typeface="Calibri"/>
                          <a:cs typeface="Times New Roman"/>
                        </a:rPr>
                        <a:t>porcentaje</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00066">
                <a:tc>
                  <a:txBody>
                    <a:bodyPr/>
                    <a:lstStyle/>
                    <a:p>
                      <a:pPr algn="just">
                        <a:lnSpc>
                          <a:spcPct val="150000"/>
                        </a:lnSpc>
                        <a:spcAft>
                          <a:spcPts val="0"/>
                        </a:spcAft>
                      </a:pPr>
                      <a:r>
                        <a:rPr lang="es-EC" sz="1200" dirty="0">
                          <a:solidFill>
                            <a:schemeClr val="bg1">
                              <a:lumMod val="50000"/>
                            </a:schemeClr>
                          </a:solidFill>
                          <a:latin typeface="Arial"/>
                          <a:ea typeface="Calibri"/>
                          <a:cs typeface="Times New Roman"/>
                        </a:rPr>
                        <a:t>Productividad mensual de empleados por fumigación</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r>
                        <a:rPr lang="es-EC" sz="1200" b="1" dirty="0">
                          <a:solidFill>
                            <a:schemeClr val="bg1">
                              <a:lumMod val="50000"/>
                            </a:schemeClr>
                          </a:solidFill>
                          <a:latin typeface="Arial"/>
                          <a:ea typeface="Calibri"/>
                          <a:cs typeface="Times New Roman"/>
                        </a:rPr>
                        <a:t>porcentaje</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graphicFrame>
        <p:nvGraphicFramePr>
          <p:cNvPr id="6" name="5 Tabla"/>
          <p:cNvGraphicFramePr>
            <a:graphicFrameLocks noGrp="1"/>
          </p:cNvGraphicFramePr>
          <p:nvPr/>
        </p:nvGraphicFramePr>
        <p:xfrm>
          <a:off x="1428728" y="5072074"/>
          <a:ext cx="6357982" cy="1274452"/>
        </p:xfrm>
        <a:graphic>
          <a:graphicData uri="http://schemas.openxmlformats.org/drawingml/2006/table">
            <a:tbl>
              <a:tblPr/>
              <a:tblGrid>
                <a:gridCol w="3500480"/>
                <a:gridCol w="2857502"/>
              </a:tblGrid>
              <a:tr h="214314">
                <a:tc>
                  <a:txBody>
                    <a:bodyPr/>
                    <a:lstStyle/>
                    <a:p>
                      <a:pPr algn="ctr">
                        <a:lnSpc>
                          <a:spcPct val="150000"/>
                        </a:lnSpc>
                        <a:spcAft>
                          <a:spcPts val="0"/>
                        </a:spcAft>
                      </a:pPr>
                      <a:r>
                        <a:rPr lang="es-EC" sz="1200" b="0"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Indicador</a:t>
                      </a:r>
                      <a:endParaRPr lang="es-ES" sz="1100" b="0"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C" sz="1200" b="0" dirty="0">
                          <a:solidFill>
                            <a:schemeClr val="bg1">
                              <a:lumMod val="50000"/>
                            </a:schemeClr>
                          </a:solidFill>
                          <a:effectLst>
                            <a:outerShdw blurRad="38100" dist="38100" dir="2700000" algn="tl">
                              <a:srgbClr val="000000">
                                <a:alpha val="43137"/>
                              </a:srgbClr>
                            </a:outerShdw>
                          </a:effectLst>
                          <a:latin typeface="Arial"/>
                          <a:ea typeface="Calibri"/>
                          <a:cs typeface="Times New Roman"/>
                        </a:rPr>
                        <a:t>Unidad de medida</a:t>
                      </a:r>
                      <a:endParaRPr lang="es-ES" sz="1100" b="0" dirty="0">
                        <a:solidFill>
                          <a:schemeClr val="bg1">
                            <a:lumMod val="50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68622">
                <a:tc>
                  <a:txBody>
                    <a:bodyPr/>
                    <a:lstStyle/>
                    <a:p>
                      <a:pPr algn="just">
                        <a:lnSpc>
                          <a:spcPct val="150000"/>
                        </a:lnSpc>
                        <a:spcAft>
                          <a:spcPts val="0"/>
                        </a:spcAft>
                      </a:pPr>
                      <a:r>
                        <a:rPr lang="es-EC" sz="1200">
                          <a:solidFill>
                            <a:schemeClr val="bg1">
                              <a:lumMod val="50000"/>
                            </a:schemeClr>
                          </a:solidFill>
                          <a:latin typeface="Arial"/>
                          <a:ea typeface="Calibri"/>
                          <a:cs typeface="Times New Roman"/>
                        </a:rPr>
                        <a:t>Recursos totales de sistemas informáticos</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s-EC" sz="1200" b="1">
                          <a:solidFill>
                            <a:schemeClr val="bg1">
                              <a:lumMod val="50000"/>
                            </a:schemeClr>
                          </a:solidFill>
                          <a:latin typeface="Arial"/>
                          <a:ea typeface="Calibri"/>
                          <a:cs typeface="Times New Roman"/>
                        </a:rPr>
                        <a:t>unidades monetarias</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57190">
                <a:tc>
                  <a:txBody>
                    <a:bodyPr/>
                    <a:lstStyle/>
                    <a:p>
                      <a:pPr algn="just">
                        <a:lnSpc>
                          <a:spcPct val="150000"/>
                        </a:lnSpc>
                        <a:spcAft>
                          <a:spcPts val="0"/>
                        </a:spcAft>
                      </a:pPr>
                      <a:r>
                        <a:rPr lang="es-EC" sz="1200">
                          <a:solidFill>
                            <a:schemeClr val="bg1">
                              <a:lumMod val="50000"/>
                            </a:schemeClr>
                          </a:solidFill>
                          <a:latin typeface="Arial"/>
                          <a:ea typeface="Calibri"/>
                          <a:cs typeface="Times New Roman"/>
                        </a:rPr>
                        <a:t>Inversiones en nuevos proyectos informáticos</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s-EC" sz="1200" b="1">
                          <a:solidFill>
                            <a:schemeClr val="bg1">
                              <a:lumMod val="50000"/>
                            </a:schemeClr>
                          </a:solidFill>
                          <a:latin typeface="Arial"/>
                          <a:ea typeface="Calibri"/>
                          <a:cs typeface="Times New Roman"/>
                        </a:rPr>
                        <a:t>unidades monetarias</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14314">
                <a:tc>
                  <a:txBody>
                    <a:bodyPr/>
                    <a:lstStyle/>
                    <a:p>
                      <a:pPr algn="just">
                        <a:lnSpc>
                          <a:spcPct val="150000"/>
                        </a:lnSpc>
                        <a:spcAft>
                          <a:spcPts val="0"/>
                        </a:spcAft>
                      </a:pPr>
                      <a:r>
                        <a:rPr lang="es-EC" sz="1200">
                          <a:solidFill>
                            <a:schemeClr val="bg1">
                              <a:lumMod val="50000"/>
                            </a:schemeClr>
                          </a:solidFill>
                          <a:latin typeface="Arial"/>
                          <a:ea typeface="Calibri"/>
                          <a:cs typeface="Times New Roman"/>
                        </a:rPr>
                        <a:t>Gasto total en I + D</a:t>
                      </a:r>
                      <a:endParaRPr lang="es-ES" sz="110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es-EC" sz="1200" b="1" dirty="0">
                          <a:solidFill>
                            <a:schemeClr val="bg1">
                              <a:lumMod val="50000"/>
                            </a:schemeClr>
                          </a:solidFill>
                          <a:latin typeface="Arial"/>
                          <a:ea typeface="Calibri"/>
                          <a:cs typeface="Times New Roman"/>
                        </a:rPr>
                        <a:t>unidades monetarias</a:t>
                      </a:r>
                      <a:endParaRPr lang="es-ES" sz="1100" dirty="0">
                        <a:solidFill>
                          <a:schemeClr val="bg1">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43998" cy="785794"/>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MODELO CONCEPTUAL Y FÍSICO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4348" y="1000108"/>
            <a:ext cx="7539062" cy="785818"/>
          </a:xfrm>
        </p:spPr>
        <p:txBody>
          <a:bodyPr/>
          <a:lstStyle/>
          <a:p>
            <a:endParaRPr lang="es-ES" dirty="0" smtClean="0"/>
          </a:p>
          <a:p>
            <a:r>
              <a:rPr lang="es-ES" dirty="0" smtClean="0"/>
              <a:t>Flujo de procesos</a:t>
            </a:r>
          </a:p>
          <a:p>
            <a:endParaRPr lang="es-ES" dirty="0" smtClean="0"/>
          </a:p>
          <a:p>
            <a:endParaRPr lang="es-ES" dirty="0" smtClean="0"/>
          </a:p>
          <a:p>
            <a:endParaRPr lang="es-ES" dirty="0" smtClean="0"/>
          </a:p>
          <a:p>
            <a:pPr>
              <a:buNone/>
            </a:pPr>
            <a:endParaRPr lang="es-ES" dirty="0" smtClean="0"/>
          </a:p>
          <a:p>
            <a:endParaRPr lang="es-ES" dirty="0" smtClean="0"/>
          </a:p>
          <a:p>
            <a:endParaRPr lang="es-ES" dirty="0" smtClean="0"/>
          </a:p>
          <a:p>
            <a:r>
              <a:rPr lang="es-ES" dirty="0" smtClean="0">
                <a:hlinkClick r:id="rId3" action="ppaction://hlinkfile"/>
              </a:rPr>
              <a:t>Modelo Entidad Relación</a:t>
            </a:r>
            <a:endParaRPr lang="es-ES" dirty="0"/>
          </a:p>
        </p:txBody>
      </p:sp>
      <p:pic>
        <p:nvPicPr>
          <p:cNvPr id="4" name="3 Imagen" descr="TesisGraficopROCESOS.jpg"/>
          <p:cNvPicPr>
            <a:picLocks noChangeAspect="1"/>
          </p:cNvPicPr>
          <p:nvPr/>
        </p:nvPicPr>
        <p:blipFill>
          <a:blip r:embed="rId4" cstate="print"/>
          <a:stretch>
            <a:fillRect/>
          </a:stretch>
        </p:blipFill>
        <p:spPr>
          <a:xfrm>
            <a:off x="5214942" y="1857364"/>
            <a:ext cx="3564278" cy="3522516"/>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1071546"/>
            <a:ext cx="8229600" cy="5143528"/>
          </a:xfrm>
        </p:spPr>
        <p:txBody>
          <a:bodyPr>
            <a:normAutofit/>
          </a:bodyPr>
          <a:lstStyle/>
          <a:p>
            <a:pPr algn="ctr"/>
            <a:r>
              <a:rPr lang="es-EC" sz="3100" b="1" dirty="0" smtClean="0"/>
              <a:t>AUTOR</a:t>
            </a:r>
            <a:br>
              <a:rPr lang="es-EC" sz="3100" b="1" dirty="0" smtClean="0"/>
            </a:br>
            <a:r>
              <a:rPr lang="es-EC" sz="3100" b="1" dirty="0" smtClean="0"/>
              <a:t>RODRIGO </a:t>
            </a:r>
            <a:r>
              <a:rPr lang="es-EC" sz="3100" b="1" dirty="0"/>
              <a:t>FERNANDO MORALES </a:t>
            </a:r>
            <a:r>
              <a:rPr lang="es-EC" sz="3100" b="1" dirty="0" smtClean="0"/>
              <a:t>SALTOS</a:t>
            </a:r>
            <a:br>
              <a:rPr lang="es-EC" sz="3100" b="1" dirty="0" smtClean="0"/>
            </a:br>
            <a:r>
              <a:rPr lang="es-EC" sz="3100" b="1" dirty="0"/>
              <a:t/>
            </a:r>
            <a:br>
              <a:rPr lang="es-EC" sz="3100" b="1" dirty="0"/>
            </a:br>
            <a:r>
              <a:rPr lang="es-EC" sz="3100" b="1" dirty="0"/>
              <a:t>Guayaquil – Ecuador</a:t>
            </a:r>
            <a:r>
              <a:rPr lang="es-ES" sz="3100" dirty="0"/>
              <a:t/>
            </a:r>
            <a:br>
              <a:rPr lang="es-ES" sz="3100" dirty="0"/>
            </a:br>
            <a:r>
              <a:rPr lang="es-EC" sz="3100" b="1" dirty="0"/>
              <a:t> </a:t>
            </a:r>
            <a:r>
              <a:rPr lang="es-ES" sz="3100" dirty="0"/>
              <a:t/>
            </a:r>
            <a:br>
              <a:rPr lang="es-ES" sz="3100" dirty="0"/>
            </a:br>
            <a:r>
              <a:rPr lang="es-EC" sz="3100" b="1" dirty="0"/>
              <a:t>AÑO</a:t>
            </a:r>
            <a:r>
              <a:rPr lang="es-ES" sz="3100" dirty="0"/>
              <a:t/>
            </a:r>
            <a:br>
              <a:rPr lang="es-ES" sz="3100" dirty="0"/>
            </a:br>
            <a:r>
              <a:rPr lang="es-EC" sz="3100" b="1" dirty="0"/>
              <a:t>2010 – 2011</a:t>
            </a:r>
            <a:r>
              <a:rPr lang="es-ES" sz="4000" dirty="0"/>
              <a:t/>
            </a:r>
            <a:br>
              <a:rPr lang="es-ES" sz="4000" dirty="0"/>
            </a:br>
            <a:r>
              <a:rPr lang="es-ES" dirty="0"/>
              <a:t/>
            </a:r>
            <a:br>
              <a:rPr lang="es-ES" dirty="0"/>
            </a:br>
            <a:endParaRPr lang="es-ES"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715436" cy="785818"/>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DESARROLLO DEL SISTEMA</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406" y="1785926"/>
            <a:ext cx="8072494" cy="3505200"/>
          </a:xfrm>
        </p:spPr>
        <p:txBody>
          <a:bodyPr/>
          <a:lstStyle/>
          <a:p>
            <a:r>
              <a:rPr lang="es-ES" dirty="0" smtClean="0"/>
              <a:t>Estructura de datos</a:t>
            </a:r>
          </a:p>
          <a:p>
            <a:pPr lvl="1"/>
            <a:r>
              <a:rPr lang="es-ES" dirty="0" smtClean="0"/>
              <a:t>Herramienta de </a:t>
            </a:r>
            <a:r>
              <a:rPr lang="es-ES" dirty="0" err="1" smtClean="0"/>
              <a:t>modelamiento</a:t>
            </a:r>
            <a:endParaRPr lang="es-ES" dirty="0" smtClean="0"/>
          </a:p>
          <a:p>
            <a:pPr lvl="2"/>
            <a:r>
              <a:rPr lang="es-ES" dirty="0" err="1" smtClean="0"/>
              <a:t>Sybase</a:t>
            </a:r>
            <a:r>
              <a:rPr lang="es-ES" dirty="0" smtClean="0"/>
              <a:t> </a:t>
            </a:r>
            <a:r>
              <a:rPr lang="es-ES" dirty="0" err="1" smtClean="0"/>
              <a:t>Designer</a:t>
            </a:r>
            <a:endParaRPr lang="es-ES" dirty="0" smtClean="0"/>
          </a:p>
          <a:p>
            <a:pPr lvl="1"/>
            <a:r>
              <a:rPr lang="es-ES" dirty="0" smtClean="0"/>
              <a:t>Base de datos</a:t>
            </a:r>
          </a:p>
          <a:p>
            <a:pPr lvl="2"/>
            <a:r>
              <a:rPr lang="es-ES" dirty="0" smtClean="0"/>
              <a:t>SQL Server 2008</a:t>
            </a:r>
          </a:p>
          <a:p>
            <a:r>
              <a:rPr lang="es-ES" dirty="0" smtClean="0"/>
              <a:t>Estructura del Aplicativo</a:t>
            </a:r>
          </a:p>
          <a:p>
            <a:pPr lvl="1"/>
            <a:r>
              <a:rPr lang="es-ES" dirty="0" smtClean="0"/>
              <a:t>Herramienta de desarrollo</a:t>
            </a:r>
          </a:p>
          <a:p>
            <a:pPr lvl="2"/>
            <a:r>
              <a:rPr lang="es-ES" dirty="0" err="1" smtClean="0"/>
              <a:t>Power</a:t>
            </a:r>
            <a:r>
              <a:rPr lang="es-ES" dirty="0" smtClean="0"/>
              <a:t> </a:t>
            </a:r>
            <a:r>
              <a:rPr lang="es-ES" dirty="0" err="1" smtClean="0"/>
              <a:t>Builder</a:t>
            </a:r>
            <a:r>
              <a:rPr lang="es-ES" dirty="0" smtClean="0"/>
              <a:t> 11.5</a:t>
            </a:r>
          </a:p>
          <a:p>
            <a:endParaRPr lang="es-ES" dirty="0"/>
          </a:p>
        </p:txBody>
      </p:sp>
      <p:pic>
        <p:nvPicPr>
          <p:cNvPr id="1026" name="Picture 2"/>
          <p:cNvPicPr>
            <a:picLocks noChangeAspect="1" noChangeArrowheads="1"/>
          </p:cNvPicPr>
          <p:nvPr/>
        </p:nvPicPr>
        <p:blipFill>
          <a:blip r:embed="rId3"/>
          <a:srcRect/>
          <a:stretch>
            <a:fillRect/>
          </a:stretch>
        </p:blipFill>
        <p:spPr bwMode="auto">
          <a:xfrm>
            <a:off x="5143504" y="4857760"/>
            <a:ext cx="3692557" cy="1714512"/>
          </a:xfrm>
          <a:prstGeom prst="rect">
            <a:avLst/>
          </a:prstGeom>
          <a:noFill/>
          <a:ln w="9525">
            <a:noFill/>
            <a:miter lim="800000"/>
            <a:headEnd/>
            <a:tailEnd/>
          </a:ln>
          <a:effectLst>
            <a:outerShdw blurRad="266700" dist="215900" dir="8760000" algn="r" rotWithShape="0">
              <a:prstClr val="black">
                <a:alpha val="40000"/>
              </a:prstClr>
            </a:outerShdw>
          </a:effectLst>
        </p:spPr>
      </p:pic>
      <p:pic>
        <p:nvPicPr>
          <p:cNvPr id="1027" name="Picture 3"/>
          <p:cNvPicPr>
            <a:picLocks noChangeAspect="1" noChangeArrowheads="1"/>
          </p:cNvPicPr>
          <p:nvPr/>
        </p:nvPicPr>
        <p:blipFill>
          <a:blip r:embed="rId4"/>
          <a:srcRect/>
          <a:stretch>
            <a:fillRect/>
          </a:stretch>
        </p:blipFill>
        <p:spPr bwMode="auto">
          <a:xfrm>
            <a:off x="5214942" y="2857496"/>
            <a:ext cx="3594119" cy="1667406"/>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501122" cy="1214422"/>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PANTALLAS DEL APLICATIVO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42910" y="1643050"/>
            <a:ext cx="8143932" cy="714380"/>
          </a:xfrm>
        </p:spPr>
        <p:txBody>
          <a:bodyPr/>
          <a:lstStyle/>
          <a:p>
            <a:r>
              <a:rPr lang="es-ES" dirty="0" smtClean="0"/>
              <a:t>Presentación de resultados</a:t>
            </a:r>
          </a:p>
          <a:p>
            <a:endParaRPr lang="es-ES" dirty="0"/>
          </a:p>
        </p:txBody>
      </p:sp>
      <p:pic>
        <p:nvPicPr>
          <p:cNvPr id="4" name="3 Imagen"/>
          <p:cNvPicPr/>
          <p:nvPr/>
        </p:nvPicPr>
        <p:blipFill>
          <a:blip r:embed="rId3"/>
          <a:srcRect/>
          <a:stretch>
            <a:fillRect/>
          </a:stretch>
        </p:blipFill>
        <p:spPr bwMode="auto">
          <a:xfrm>
            <a:off x="1000100" y="2571744"/>
            <a:ext cx="7643866" cy="3643338"/>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42"/>
            <a:ext cx="8358246" cy="5072098"/>
          </a:xfrm>
        </p:spPr>
        <p:txBody>
          <a:bodyPr/>
          <a:lstStyle/>
          <a:p>
            <a:endParaRPr lang="es-ES" dirty="0" smtClean="0"/>
          </a:p>
          <a:p>
            <a:endParaRPr lang="es-ES" dirty="0" smtClean="0"/>
          </a:p>
          <a:p>
            <a:r>
              <a:rPr lang="es-ES" dirty="0" smtClean="0"/>
              <a:t>Semáforos como indicadores</a:t>
            </a:r>
          </a:p>
          <a:p>
            <a:endParaRPr lang="es-ES" dirty="0"/>
          </a:p>
        </p:txBody>
      </p:sp>
      <p:pic>
        <p:nvPicPr>
          <p:cNvPr id="5" name="4 Imagen"/>
          <p:cNvPicPr/>
          <p:nvPr/>
        </p:nvPicPr>
        <p:blipFill>
          <a:blip r:embed="rId3"/>
          <a:srcRect/>
          <a:stretch>
            <a:fillRect/>
          </a:stretch>
        </p:blipFill>
        <p:spPr bwMode="auto">
          <a:xfrm>
            <a:off x="642910" y="2357430"/>
            <a:ext cx="7929618" cy="3786214"/>
          </a:xfrm>
          <a:prstGeom prst="rect">
            <a:avLst/>
          </a:prstGeom>
          <a:noFill/>
          <a:ln w="9525">
            <a:noFill/>
            <a:miter lim="800000"/>
            <a:headEnd/>
            <a:tailEnd/>
          </a:ln>
          <a:effectLst>
            <a:outerShdw blurRad="266700" dist="215900" dir="8760000" algn="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2285992"/>
            <a:ext cx="7086600" cy="1371600"/>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CONCLUSIONES Y RECOMENDACIONES</a:t>
            </a:r>
            <a:endParaRPr lang="es-ES" sz="3600"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357430"/>
            <a:ext cx="7086600" cy="1371600"/>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GRACIAS</a:t>
            </a:r>
            <a:endParaRPr lang="es-ES" sz="3600" dirty="0">
              <a:solidFill>
                <a:schemeClr val="bg1">
                  <a:lumMod val="50000"/>
                </a:schemeClr>
              </a:solidFill>
              <a:effectLst>
                <a:outerShdw blurRad="38100" dist="38100" dir="2700000" algn="tl">
                  <a:srgbClr val="000000">
                    <a:alpha val="43137"/>
                  </a:srgbClr>
                </a:outerShdw>
              </a:effectLst>
            </a:endParaRPr>
          </a:p>
        </p:txBody>
      </p:sp>
    </p:spTree>
  </p:cSld>
  <p:clrMapOvr>
    <a:overrideClrMapping bg1="dk2" tx1="lt1" bg2="dk1"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4714908"/>
          </a:xfrm>
        </p:spPr>
        <p:txBody>
          <a:bodyPr>
            <a:normAutofit fontScale="90000"/>
          </a:bodyPr>
          <a:lstStyle/>
          <a:p>
            <a:pPr algn="ctr"/>
            <a:r>
              <a:rPr lang="es-EC" sz="3600" dirty="0" smtClean="0">
                <a:solidFill>
                  <a:schemeClr val="bg1">
                    <a:lumMod val="50000"/>
                  </a:schemeClr>
                </a:solidFill>
                <a:effectLst>
                  <a:outerShdw blurRad="38100" dist="38100" dir="2700000" algn="tl">
                    <a:srgbClr val="000000">
                      <a:alpha val="43137"/>
                    </a:srgbClr>
                  </a:outerShdw>
                </a:effectLst>
              </a:rPr>
              <a:t>TEMA</a:t>
            </a:r>
            <a:r>
              <a:rPr lang="es-EC" sz="3600" b="1" dirty="0" smtClean="0"/>
              <a:t/>
            </a:r>
            <a:br>
              <a:rPr lang="es-EC" sz="3600" b="1" dirty="0" smtClean="0"/>
            </a:br>
            <a:r>
              <a:rPr lang="es-EC" sz="3600" b="1" dirty="0" smtClean="0"/>
              <a:t/>
            </a:r>
            <a:br>
              <a:rPr lang="es-EC" sz="3600" b="1" dirty="0" smtClean="0"/>
            </a:br>
            <a:r>
              <a:rPr lang="es-EC" sz="3600" b="1" dirty="0" smtClean="0"/>
              <a:t/>
            </a:r>
            <a:br>
              <a:rPr lang="es-EC" sz="3600" b="1" dirty="0" smtClean="0"/>
            </a:br>
            <a:r>
              <a:rPr lang="es-EC" sz="3600" b="1" dirty="0" smtClean="0"/>
              <a:t/>
            </a:r>
            <a:br>
              <a:rPr lang="es-EC" sz="3600" b="1" dirty="0" smtClean="0"/>
            </a:br>
            <a:r>
              <a:rPr lang="es-EC" sz="3600" b="1" dirty="0" smtClean="0"/>
              <a:t>DESARROLLO </a:t>
            </a:r>
            <a:r>
              <a:rPr lang="es-EC" sz="3600" b="1" dirty="0"/>
              <a:t>DE SISTEMA INFORMÁTICO DE TABLERO DE MANDO INTEGRAL PARA UN SISTEMA DE GESTIÓN DE </a:t>
            </a:r>
            <a:r>
              <a:rPr lang="es-EC" sz="3600" b="1" dirty="0" smtClean="0"/>
              <a:t>CALIDAD</a:t>
            </a:r>
            <a:r>
              <a:rPr lang="es-ES" dirty="0"/>
              <a:t/>
            </a:r>
            <a:br>
              <a:rPr lang="es-ES" dirty="0"/>
            </a:br>
            <a:endParaRPr lang="es-E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85786" y="1643050"/>
            <a:ext cx="7443790" cy="3143272"/>
          </a:xfrm>
        </p:spPr>
        <p:txBody>
          <a:bodyPr/>
          <a:lstStyle/>
          <a:p>
            <a:pPr algn="ctr">
              <a:buNone/>
            </a:pPr>
            <a:r>
              <a:rPr lang="es-ES" dirty="0" smtClean="0"/>
              <a:t>    La empresa de fumigación ABC, tiene como objetivo el diseño e implementación de un SI que permitirá alinear la política de calidad (acorde con la estrategia de la organización) con el SC mediante el CMI. Esto permitirá monitorear el estado de los indicadores creados para cada objetivo.</a:t>
            </a:r>
            <a:endParaRPr lang="es-E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786058"/>
            <a:ext cx="8286808" cy="1066800"/>
          </a:xfrm>
        </p:spPr>
        <p:txBody>
          <a:bodyPr/>
          <a:lstStyle/>
          <a:p>
            <a:r>
              <a:rPr lang="es-ES" dirty="0" smtClean="0"/>
              <a:t>CAPITULO 1</a:t>
            </a:r>
            <a:br>
              <a:rPr lang="es-ES" dirty="0" smtClean="0"/>
            </a:br>
            <a:r>
              <a:rPr lang="es-ES" dirty="0" smtClean="0"/>
              <a:t>MARCO DE REFERENCIA</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0"/>
            <a:ext cx="7086600" cy="1000108"/>
          </a:xfrm>
        </p:spPr>
        <p:txBody>
          <a:bodyPr>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EMPRESAS CON PROYECCIÓN</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571604" y="1643050"/>
            <a:ext cx="7086600" cy="3505200"/>
          </a:xfrm>
        </p:spPr>
        <p:txBody>
          <a:bodyPr/>
          <a:lstStyle/>
          <a:p>
            <a:r>
              <a:rPr lang="es-ES" sz="2400" dirty="0" smtClean="0"/>
              <a:t>Análisis de reportes financieros</a:t>
            </a:r>
          </a:p>
          <a:p>
            <a:r>
              <a:rPr lang="es-ES" sz="2400" dirty="0" smtClean="0"/>
              <a:t>Análisis de variables - Procesos clave</a:t>
            </a:r>
          </a:p>
          <a:p>
            <a:pPr lvl="1"/>
            <a:r>
              <a:rPr lang="es-ES" sz="2000" dirty="0" smtClean="0"/>
              <a:t>Monitoreo de variables – Múltiples perspectivas</a:t>
            </a:r>
          </a:p>
          <a:p>
            <a:pPr lvl="1"/>
            <a:r>
              <a:rPr lang="es-ES" sz="2000" dirty="0" smtClean="0"/>
              <a:t>Mejor toma de decisiones</a:t>
            </a:r>
          </a:p>
          <a:p>
            <a:r>
              <a:rPr lang="es-ES" sz="2400" dirty="0" smtClean="0"/>
              <a:t>Adopción herramientas de gestión </a:t>
            </a:r>
          </a:p>
          <a:p>
            <a:pPr lvl="1"/>
            <a:r>
              <a:rPr lang="es-ES" sz="2000" dirty="0" smtClean="0"/>
              <a:t>Cuadro de Mando Integral</a:t>
            </a:r>
          </a:p>
          <a:p>
            <a:pPr lvl="1"/>
            <a:r>
              <a:rPr lang="es-ES" sz="2000" dirty="0" smtClean="0"/>
              <a:t>Sistemas de Calidad (ISO 9004 – Directrices para la mejora del desempeño  )</a:t>
            </a:r>
          </a:p>
          <a:p>
            <a:r>
              <a:rPr lang="es-ES" sz="2400" dirty="0" smtClean="0"/>
              <a:t>Información </a:t>
            </a:r>
          </a:p>
          <a:p>
            <a:pPr lvl="1"/>
            <a:r>
              <a:rPr lang="es-ES" sz="2000" dirty="0" smtClean="0"/>
              <a:t>Extracción del conocimiento</a:t>
            </a:r>
          </a:p>
          <a:p>
            <a:pPr lvl="1"/>
            <a:r>
              <a:rPr lang="es-ES" sz="2000" dirty="0" smtClean="0"/>
              <a:t>Inteligencia de negocio</a:t>
            </a:r>
          </a:p>
          <a:p>
            <a:endParaRPr lang="es-ES" dirty="0" smtClean="0"/>
          </a:p>
          <a:p>
            <a:pPr lvl="1"/>
            <a:endParaRPr lang="es-ES" sz="2000" dirty="0" smtClean="0"/>
          </a:p>
          <a:p>
            <a:endParaRPr lang="es-ES" sz="24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110566" cy="742936"/>
          </a:xfrm>
          <a:noFill/>
          <a:ln w="9525">
            <a:noFill/>
            <a:miter lim="800000"/>
            <a:headEnd/>
            <a:tailEnd/>
          </a:ln>
          <a:effectLst/>
        </p:spPr>
        <p:txBody>
          <a:bodyPr vert="horz" wrap="square" lIns="91440" tIns="45720" rIns="91440" bIns="45720" numCol="1" anchor="b" anchorCtr="0" compatLnSpc="1">
            <a:prstTxWarp prst="textNoShape">
              <a:avLst/>
            </a:prstTxWarp>
            <a:normAutofit/>
          </a:bodyPr>
          <a:lstStyle/>
          <a:p>
            <a:pPr algn="ctr"/>
            <a:r>
              <a:rPr lang="es-ES" sz="3600" dirty="0" smtClean="0">
                <a:solidFill>
                  <a:schemeClr val="bg1">
                    <a:lumMod val="50000"/>
                  </a:schemeClr>
                </a:solidFill>
                <a:effectLst>
                  <a:outerShdw blurRad="38100" dist="38100" dir="2700000" algn="tl">
                    <a:srgbClr val="000000">
                      <a:alpha val="43137"/>
                    </a:srgbClr>
                  </a:outerShdw>
                </a:effectLst>
              </a:rPr>
              <a:t>ETAPAS DE DESARROLLO</a:t>
            </a:r>
            <a:endParaRPr lang="es-ES" sz="3600" dirty="0">
              <a:solidFill>
                <a:schemeClr val="bg1">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357290" y="2143116"/>
            <a:ext cx="7086600" cy="3505200"/>
          </a:xfrm>
        </p:spPr>
        <p:txBody>
          <a:bodyPr/>
          <a:lstStyle/>
          <a:p>
            <a:r>
              <a:rPr lang="es-ES" dirty="0" smtClean="0"/>
              <a:t>Elaboración de Sistema de Información</a:t>
            </a:r>
          </a:p>
          <a:p>
            <a:pPr lvl="1"/>
            <a:r>
              <a:rPr lang="es-ES" dirty="0" smtClean="0"/>
              <a:t>Cuadro de Mando Integral</a:t>
            </a:r>
          </a:p>
          <a:p>
            <a:pPr lvl="1"/>
            <a:r>
              <a:rPr lang="es-ES" dirty="0" smtClean="0"/>
              <a:t>Sistema de Calidad</a:t>
            </a:r>
          </a:p>
          <a:p>
            <a:r>
              <a:rPr lang="es-ES" dirty="0" smtClean="0"/>
              <a:t>Definición de similitudes</a:t>
            </a:r>
          </a:p>
          <a:p>
            <a:pPr lvl="1"/>
            <a:r>
              <a:rPr lang="es-ES" dirty="0" smtClean="0"/>
              <a:t>Cuadro de Mando Integral</a:t>
            </a:r>
          </a:p>
          <a:p>
            <a:pPr lvl="1"/>
            <a:r>
              <a:rPr lang="es-ES" dirty="0" smtClean="0"/>
              <a:t>Sistema de Calidad</a:t>
            </a:r>
          </a:p>
          <a:p>
            <a:endParaRPr lang="es-E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01140804">
  <a:themeElements>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Tema d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themeOverride>
</file>

<file path=ppt/theme/themeOverride2.xml><?xml version="1.0" encoding="utf-8"?>
<a:themeOverride xmlns:a="http://schemas.openxmlformats.org/drawingml/2006/main">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themeOverride>
</file>

<file path=ppt/theme/themeOverride3.xml><?xml version="1.0" encoding="utf-8"?>
<a:themeOverride xmlns:a="http://schemas.openxmlformats.org/drawingml/2006/main">
  <a:clrScheme name="Tema de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themeOverride>
</file>

<file path=docProps/app.xml><?xml version="1.0" encoding="utf-8"?>
<Properties xmlns="http://schemas.openxmlformats.org/officeDocument/2006/extended-properties" xmlns:vt="http://schemas.openxmlformats.org/officeDocument/2006/docPropsVTypes">
  <Template/>
  <TotalTime>50696</TotalTime>
  <Words>1447</Words>
  <Application>Microsoft Office PowerPoint</Application>
  <PresentationFormat>Presentación en pantalla (4:3)</PresentationFormat>
  <Paragraphs>395</Paragraphs>
  <Slides>44</Slides>
  <Notes>44</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01140804</vt:lpstr>
      <vt:lpstr>ESCUELA SUPERIOR POLITÉCNICA DEL LITORAL </vt:lpstr>
      <vt:lpstr>INSTITUTO DE CIENCIAS MATEMÁTICAS  PROYECTO DE GRADUACIÓN </vt:lpstr>
      <vt:lpstr>PREVIO A LA OBTENCIÓN DEL TÍTULO DE   “MAGISTER EN GESTIÓN DE LA PRODUCTIVIDAD  Y LA CALIDAD” </vt:lpstr>
      <vt:lpstr>AUTOR RODRIGO FERNANDO MORALES SALTOS  Guayaquil – Ecuador   AÑO 2010 – 2011  </vt:lpstr>
      <vt:lpstr>TEMA    DESARROLLO DE SISTEMA INFORMÁTICO DE TABLERO DE MANDO INTEGRAL PARA UN SISTEMA DE GESTIÓN DE CALIDAD </vt:lpstr>
      <vt:lpstr>Diapositiva 6</vt:lpstr>
      <vt:lpstr>CAPITULO 1 MARCO DE REFERENCIA</vt:lpstr>
      <vt:lpstr>EMPRESAS CON PROYECCIÓN</vt:lpstr>
      <vt:lpstr>ETAPAS DE DESARROLLO</vt:lpstr>
      <vt:lpstr>SISTEMA DE CALIDAD ISO 9001:2008</vt:lpstr>
      <vt:lpstr>CUADRO DE MANDO INTEGRAL</vt:lpstr>
      <vt:lpstr>Diapositiva 12</vt:lpstr>
      <vt:lpstr>SISTEMAS INFORMATICOS</vt:lpstr>
      <vt:lpstr>Diapositiva 14</vt:lpstr>
      <vt:lpstr>CAPITULO 2 DISEÑO METODOLÓGICO</vt:lpstr>
      <vt:lpstr>INTEGRACIÓN DE SISTEMAS</vt:lpstr>
      <vt:lpstr>DISEÑO METODOLOGICO</vt:lpstr>
      <vt:lpstr>DISEÑO ESTRATÉGICO</vt:lpstr>
      <vt:lpstr>LA ORGANIZACIÓN</vt:lpstr>
      <vt:lpstr>MISIÓN</vt:lpstr>
      <vt:lpstr>VISIÓN</vt:lpstr>
      <vt:lpstr>RETOS ESTRATÉGICOS</vt:lpstr>
      <vt:lpstr>ALCANCE DEL SISTEMA DE CALIDAD</vt:lpstr>
      <vt:lpstr>Diapositiva 24</vt:lpstr>
      <vt:lpstr>POLITICA DE CALIDAD</vt:lpstr>
      <vt:lpstr>OBJETIVOS E INDICADORES DE CALIDAD</vt:lpstr>
      <vt:lpstr>Diapositiva 27</vt:lpstr>
      <vt:lpstr>Diapositiva 28</vt:lpstr>
      <vt:lpstr>RELACION OBJETIVOS CON ISO 9001</vt:lpstr>
      <vt:lpstr>Diapositiva 30</vt:lpstr>
      <vt:lpstr>PROCESOS RELACIONADOS EN ISO Y CMI</vt:lpstr>
      <vt:lpstr>Diapositiva 32</vt:lpstr>
      <vt:lpstr>CAPITULO 3 DESARROLLO DEL SISTEMA INFORMÁTICO</vt:lpstr>
      <vt:lpstr>DESARROLLO DEL SISTEMA INFORMÁTICO</vt:lpstr>
      <vt:lpstr>Diapositiva 35</vt:lpstr>
      <vt:lpstr>ANALISIS Y DISEÑO DEL SISTEMA</vt:lpstr>
      <vt:lpstr>Diapositiva 37</vt:lpstr>
      <vt:lpstr>Diapositiva 38</vt:lpstr>
      <vt:lpstr>MODELO CONCEPTUAL Y FÍSICO</vt:lpstr>
      <vt:lpstr>DESARROLLO DEL SISTEMA</vt:lpstr>
      <vt:lpstr>PANTALLAS DEL APLICATIVO</vt:lpstr>
      <vt:lpstr>Diapositiva 42</vt:lpstr>
      <vt:lpstr>CONCLUSIONES Y RECOMENDACIONES</vt:lpstr>
      <vt:lpstr>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dc:title>
  <dc:creator>rmorales</dc:creator>
  <cp:lastModifiedBy>Rodrigo</cp:lastModifiedBy>
  <cp:revision>154</cp:revision>
  <dcterms:created xsi:type="dcterms:W3CDTF">2010-06-15T14:01:47Z</dcterms:created>
  <dcterms:modified xsi:type="dcterms:W3CDTF">2010-06-21T01:05:19Z</dcterms:modified>
</cp:coreProperties>
</file>