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5"/>
  </p:notesMasterIdLst>
  <p:sldIdLst>
    <p:sldId id="256" r:id="rId2"/>
    <p:sldId id="257" r:id="rId3"/>
    <p:sldId id="271" r:id="rId4"/>
    <p:sldId id="258" r:id="rId5"/>
    <p:sldId id="259" r:id="rId6"/>
    <p:sldId id="272" r:id="rId7"/>
    <p:sldId id="260" r:id="rId8"/>
    <p:sldId id="273" r:id="rId9"/>
    <p:sldId id="261" r:id="rId10"/>
    <p:sldId id="276" r:id="rId11"/>
    <p:sldId id="278" r:id="rId12"/>
    <p:sldId id="283" r:id="rId13"/>
    <p:sldId id="281" r:id="rId14"/>
    <p:sldId id="280" r:id="rId15"/>
    <p:sldId id="284" r:id="rId16"/>
    <p:sldId id="290" r:id="rId17"/>
    <p:sldId id="288" r:id="rId18"/>
    <p:sldId id="268" r:id="rId19"/>
    <p:sldId id="287" r:id="rId20"/>
    <p:sldId id="289" r:id="rId21"/>
    <p:sldId id="269" r:id="rId22"/>
    <p:sldId id="270" r:id="rId23"/>
    <p:sldId id="286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00" autoAdjust="0"/>
  </p:normalViewPr>
  <p:slideViewPr>
    <p:cSldViewPr>
      <p:cViewPr varScale="1">
        <p:scale>
          <a:sx n="39" d="100"/>
          <a:sy n="39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B1EA38-294E-4D91-87B4-4C20765412D5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536C89-4350-4381-98F7-317A9D486A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XQ LOS ESFUERZO DE RUPTURA PARA CIERTOS % AUMENTA EN CIERTOS DIAS DE CURADO Y EN OTROS DISMINUYE</a:t>
            </a: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BF38C-4325-41A9-810A-10C31DC2263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FB93E-9DBE-464A-A608-DC0015AFE8B6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B1DB0-C2A8-4036-8BE4-9A200672810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4D9964-9792-4015-9003-810DB26BD2C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EL </a:t>
            </a:r>
            <a:r>
              <a:rPr lang="es-ES" dirty="0" err="1" smtClean="0"/>
              <a:t>Modeamiento</a:t>
            </a:r>
            <a:r>
              <a:rPr lang="es-ES" dirty="0" smtClean="0"/>
              <a:t> MATEMATICO SE Basa en la aplicación de un algoritmo realizado en </a:t>
            </a:r>
            <a:r>
              <a:rPr lang="es-ES" dirty="0" err="1" smtClean="0"/>
              <a:t>matlab</a:t>
            </a:r>
            <a:r>
              <a:rPr lang="es-ES" dirty="0" smtClean="0"/>
              <a:t> que usa como herramienta de aproximación el método numérico de Newton </a:t>
            </a:r>
            <a:r>
              <a:rPr lang="es-ES" dirty="0" err="1" smtClean="0"/>
              <a:t>Raphson</a:t>
            </a:r>
            <a:r>
              <a:rPr lang="es-ES" dirty="0" smtClean="0"/>
              <a:t>; el cual nos permite converger cuadráticamente a la respuesta.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Para ingresar al algoritmo se debe tener el esfuerzo de fluencia, modelo de Young, valores de a y 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Donde</a:t>
            </a: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dirty="0" smtClean="0"/>
              <a:t>permite capturar el esfuerzo de ruptura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M= corrector plástico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Ambas variables son del material.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/>
              <a:t>  </a:t>
            </a: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2FA90-9346-4945-AD63-6FA6FD3E89F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1A76F-A484-4577-8CCC-17C8ADE2236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>
                <a:solidFill>
                  <a:srgbClr val="FF0000"/>
                </a:solidFill>
              </a:rPr>
              <a:t>PENDIENTE 5 AL 22.5</a:t>
            </a: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1B227F-E360-49CA-A4DA-92DAA88EFB2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B9FDFE-6713-402E-8464-8DA234B2B96B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RSQ=MUESTRA EL PORCENTAJE EN QUE LOS VALORES TEORICOS CONCUERDAN CON LOS DATOS EXPERIMENTALES.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0C1F6-19E2-447B-9CC2-9D9C7C5E5521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EN EL GRAFICO SUPERIOR ENTRE ESF DE RUPTURA VERSU DIAS DE CURADO ES CRECIENTE.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LA RELACION RUPTURA VS % DE ZEOLITA NO SIGNIFICA UN INCREMENTO DE LA RESISTENCIA A MAYOR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 % YA QUE DECAE PASANDO EL 20%; 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ES DECIR ESTE ES EL LIMITE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VELOCIDAD DE REACION DE LA ZEOLITA.</a:t>
            </a:r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" smtClean="0"/>
          </a:p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E3BF61-06DB-4921-8414-BADE716352E8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INVESTIGAR SOBRE CALOR DE HIDRATACION</a:t>
            </a: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449D9-FAB7-4B13-A3C9-AED9B563CFE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CB1F-DCE6-4E08-9B79-4C3ED32ECE99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4876-D82C-4390-9E47-0117F6076E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D7CC-0918-4796-A51B-A12231587789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063E-BFCF-4BC2-A421-98F243ACDF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72FC-22EB-4DEE-9ABB-5613F3147FB9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1D54-3D12-4C42-A55E-2365D53C39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856F-0FF6-4BBD-AAD0-6979B5F64478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8DAE2-B919-4D1F-96D8-F71B00D58D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965D-CC79-40C1-B589-1C1C438D5B99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8765-157D-4265-8842-A1BB1741EE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99C5-3930-4AEB-9E45-93B226F8EDAC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8495-9742-47E8-80B9-23BB17C6FD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DD9C6-03B4-4D1B-A1E1-13308E5F4FAD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C4FC-A3F4-44B6-BE05-14AB08B7AB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1FE6-8B4C-4FEC-B3F6-7D6362B4E17D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7B9CC-52CB-4A7E-88F4-7F863E90E3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2449-0FB0-4882-9279-01286C6DCF48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EE98-9815-4CDD-98F4-76F9B66917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A3315-6A8C-4EA6-A09C-9427C8699647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F2E2-CD48-4D10-84F9-27D59851E9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9D99-EDDE-4284-928E-B7444612BBED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DFB7-562D-472A-A929-ED64029C90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18A24A-CC77-4143-9A86-B02588B01377}" type="datetimeFigureOut">
              <a:rPr lang="es-ES"/>
              <a:pPr>
                <a:defRPr/>
              </a:pPr>
              <a:t>06/10/2010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FC0E7A-B2DD-4742-9C1C-29516C4D5D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391400" cy="3200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3600" dirty="0"/>
              <a:t>DETERMINACION DE LA VARIACION EN LA RESISTENCIA A LA COMPRESION DE LA PASTA DE CEMENTO TIPO I MEDIANTE LA ADICION DE </a:t>
            </a:r>
            <a:r>
              <a:rPr lang="es-ES_tradnl" sz="3600" dirty="0" smtClean="0"/>
              <a:t>(5, 10, 15, 20 Y 25)% </a:t>
            </a:r>
            <a:r>
              <a:rPr lang="es-ES_tradnl" sz="3600" dirty="0"/>
              <a:t>DE ZEOLITA I Y CURADO EN AIRE</a:t>
            </a:r>
            <a:endParaRPr lang="es-ES" sz="3600" dirty="0"/>
          </a:p>
        </p:txBody>
      </p:sp>
      <p:sp>
        <p:nvSpPr>
          <p:cNvPr id="3075" name="4 CuadroTexto"/>
          <p:cNvSpPr txBox="1">
            <a:spLocks noChangeArrowheads="1"/>
          </p:cNvSpPr>
          <p:nvPr/>
        </p:nvSpPr>
        <p:spPr bwMode="auto">
          <a:xfrm>
            <a:off x="1905000" y="3886200"/>
            <a:ext cx="5791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2800" b="1">
                <a:latin typeface="Tw Cen MT" pitchFamily="34" charset="0"/>
              </a:rPr>
              <a:t>INTEGRANTES:</a:t>
            </a:r>
          </a:p>
          <a:p>
            <a:pPr algn="r"/>
            <a:r>
              <a:rPr lang="es-ES" sz="2800" b="1">
                <a:latin typeface="Tw Cen MT" pitchFamily="34" charset="0"/>
              </a:rPr>
              <a:t>ACURIO MÓNICA</a:t>
            </a:r>
          </a:p>
          <a:p>
            <a:pPr algn="r"/>
            <a:r>
              <a:rPr lang="es-ES" sz="2800" b="1">
                <a:latin typeface="Tw Cen MT" pitchFamily="34" charset="0"/>
              </a:rPr>
              <a:t>AVECILLAS HUGO</a:t>
            </a:r>
          </a:p>
          <a:p>
            <a:pPr algn="r"/>
            <a:r>
              <a:rPr lang="es-ES" sz="2800" b="1">
                <a:latin typeface="Tw Cen MT" pitchFamily="34" charset="0"/>
              </a:rPr>
              <a:t>CABEZAS PAULINA</a:t>
            </a:r>
          </a:p>
          <a:p>
            <a:pPr algn="r"/>
            <a:r>
              <a:rPr lang="es-ES" sz="2800" b="1">
                <a:latin typeface="Tw Cen MT" pitchFamily="34" charset="0"/>
              </a:rPr>
              <a:t>FUENTES XAVIER</a:t>
            </a:r>
          </a:p>
          <a:p>
            <a:pPr algn="r"/>
            <a:endParaRPr lang="es-ES" sz="2800" b="1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57188" y="285750"/>
            <a:ext cx="8534400" cy="758825"/>
          </a:xfrm>
        </p:spPr>
        <p:txBody>
          <a:bodyPr/>
          <a:lstStyle/>
          <a:p>
            <a:r>
              <a:rPr lang="es-ES" sz="3600" b="1" smtClean="0">
                <a:solidFill>
                  <a:srgbClr val="7B9899"/>
                </a:solidFill>
              </a:rPr>
              <a:t>PREPARACION Y RUPTURA DE MUESTRAS</a:t>
            </a:r>
          </a:p>
        </p:txBody>
      </p:sp>
      <p:pic>
        <p:nvPicPr>
          <p:cNvPr id="12291" name="Picture 8" descr="C:\Users\Xavier Fuentes\Desktop\info tesis\capituos tesis\aprobados\fotos&amp;videos\ENSAYO COMPRESION\04082008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2428875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500188"/>
            <a:ext cx="242887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C:\Users\Xavier Fuentes\Desktop\info tesis\capituos tesis\aprobados\fotos&amp;videos\ENSAYO COMPRESION\04082008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19600"/>
            <a:ext cx="2425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C:\Users\Xavier Fuentes\Desktop\info tesis\capituos tesis\aprobados\fotos&amp;videos\ENSAYO COMPRESION\05082008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419600"/>
            <a:ext cx="2425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C:\Users\Xavier Fuentes\Desktop\info tesis\capituos tesis\aprobados\fotos&amp;videos\ENSAYO COMPRESION\08082008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19600"/>
            <a:ext cx="2427288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derecha"/>
          <p:cNvSpPr/>
          <p:nvPr/>
        </p:nvSpPr>
        <p:spPr>
          <a:xfrm>
            <a:off x="2928938" y="2286000"/>
            <a:ext cx="428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6000750" y="2286000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5638800" y="4876800"/>
            <a:ext cx="481013" cy="41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2299" name="Imagen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0325" y="1447800"/>
            <a:ext cx="2505075" cy="181927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2" name="21 Flecha derecha"/>
          <p:cNvSpPr/>
          <p:nvPr/>
        </p:nvSpPr>
        <p:spPr>
          <a:xfrm rot="10800000">
            <a:off x="2667000" y="5029200"/>
            <a:ext cx="35718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" name="22 Flecha derecha"/>
          <p:cNvSpPr/>
          <p:nvPr/>
        </p:nvSpPr>
        <p:spPr>
          <a:xfrm rot="5400000">
            <a:off x="7435850" y="3490913"/>
            <a:ext cx="655637" cy="40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302" name="24 CuadroTexto"/>
          <p:cNvSpPr txBox="1">
            <a:spLocks noChangeArrowheads="1"/>
          </p:cNvSpPr>
          <p:nvPr/>
        </p:nvSpPr>
        <p:spPr bwMode="auto">
          <a:xfrm>
            <a:off x="609600" y="1143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w Cen MT" pitchFamily="34" charset="0"/>
              </a:rPr>
              <a:t>PESADO</a:t>
            </a:r>
          </a:p>
        </p:txBody>
      </p:sp>
      <p:sp>
        <p:nvSpPr>
          <p:cNvPr id="12303" name="25 CuadroTexto"/>
          <p:cNvSpPr txBox="1">
            <a:spLocks noChangeArrowheads="1"/>
          </p:cNvSpPr>
          <p:nvPr/>
        </p:nvSpPr>
        <p:spPr bwMode="auto">
          <a:xfrm>
            <a:off x="3810000" y="1143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w Cen MT" pitchFamily="34" charset="0"/>
              </a:rPr>
              <a:t>MEZCLADO</a:t>
            </a:r>
          </a:p>
        </p:txBody>
      </p:sp>
      <p:sp>
        <p:nvSpPr>
          <p:cNvPr id="12304" name="26 CuadroTexto"/>
          <p:cNvSpPr txBox="1">
            <a:spLocks noChangeArrowheads="1"/>
          </p:cNvSpPr>
          <p:nvPr/>
        </p:nvSpPr>
        <p:spPr bwMode="auto">
          <a:xfrm>
            <a:off x="6629400" y="1066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w Cen MT" pitchFamily="34" charset="0"/>
              </a:rPr>
              <a:t>APISONAMIENTO</a:t>
            </a:r>
          </a:p>
        </p:txBody>
      </p:sp>
      <p:sp>
        <p:nvSpPr>
          <p:cNvPr id="12305" name="27 CuadroTexto"/>
          <p:cNvSpPr txBox="1">
            <a:spLocks noChangeArrowheads="1"/>
          </p:cNvSpPr>
          <p:nvPr/>
        </p:nvSpPr>
        <p:spPr bwMode="auto">
          <a:xfrm>
            <a:off x="6629400" y="4038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w Cen MT" pitchFamily="34" charset="0"/>
              </a:rPr>
              <a:t>LLENADO </a:t>
            </a:r>
          </a:p>
        </p:txBody>
      </p:sp>
      <p:sp>
        <p:nvSpPr>
          <p:cNvPr id="12306" name="29 CuadroTexto"/>
          <p:cNvSpPr txBox="1">
            <a:spLocks noChangeArrowheads="1"/>
          </p:cNvSpPr>
          <p:nvPr/>
        </p:nvSpPr>
        <p:spPr bwMode="auto">
          <a:xfrm>
            <a:off x="2971800" y="3810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w Cen MT" pitchFamily="34" charset="0"/>
              </a:rPr>
              <a:t>DESMOLDADO Y  PROCESO DE CURADO</a:t>
            </a:r>
          </a:p>
        </p:txBody>
      </p:sp>
      <p:sp>
        <p:nvSpPr>
          <p:cNvPr id="12307" name="30 CuadroTexto"/>
          <p:cNvSpPr txBox="1">
            <a:spLocks noChangeArrowheads="1"/>
          </p:cNvSpPr>
          <p:nvPr/>
        </p:nvSpPr>
        <p:spPr bwMode="auto">
          <a:xfrm>
            <a:off x="304800" y="38100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w Cen MT" pitchFamily="34" charset="0"/>
              </a:rPr>
              <a:t>ENSAYO DE COMPRESION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RECOLECCION DE DATOS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914400" y="1530350"/>
          <a:ext cx="6734175" cy="3956050"/>
        </p:xfrm>
        <a:graphic>
          <a:graphicData uri="http://schemas.openxmlformats.org/presentationml/2006/ole">
            <p:oleObj spid="_x0000_s1026" name="Worksheet" r:id="rId3" imgW="5295967" imgH="30861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762000"/>
            <a:ext cx="6783388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785938" y="371475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onstantia" pitchFamily="18" charset="0"/>
              </a:rPr>
              <a:t>Syo</a:t>
            </a:r>
            <a:endParaRPr lang="es-MX">
              <a:latin typeface="Constantia" pitchFamily="18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785938" y="1643063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onstantia" pitchFamily="18" charset="0"/>
              </a:rPr>
              <a:t>St</a:t>
            </a:r>
            <a:endParaRPr lang="es-MX">
              <a:latin typeface="Constantia" pitchFamily="18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2214563" y="264318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onstantia" pitchFamily="18" charset="0"/>
              </a:rPr>
              <a:t>Sn</a:t>
            </a:r>
            <a:endParaRPr lang="es-MX">
              <a:latin typeface="Constantia" pitchFamily="18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5400000" flipH="1" flipV="1">
            <a:off x="1214438" y="2857500"/>
            <a:ext cx="1643062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6200000" flipH="1">
            <a:off x="1750219" y="2393157"/>
            <a:ext cx="714375" cy="7143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8 CuadroTexto"/>
          <p:cNvSpPr txBox="1">
            <a:spLocks noChangeArrowheads="1"/>
          </p:cNvSpPr>
          <p:nvPr/>
        </p:nvSpPr>
        <p:spPr bwMode="auto">
          <a:xfrm>
            <a:off x="1905000" y="0"/>
            <a:ext cx="533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>
                <a:latin typeface="Tw Cen MT" pitchFamily="34" charset="0"/>
              </a:rPr>
              <a:t>MODELAMIENTO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1231900"/>
            <a:ext cx="80835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4 CuadroTexto"/>
          <p:cNvSpPr txBox="1">
            <a:spLocks noChangeArrowheads="1"/>
          </p:cNvSpPr>
          <p:nvPr/>
        </p:nvSpPr>
        <p:spPr bwMode="auto">
          <a:xfrm>
            <a:off x="1447800" y="533400"/>
            <a:ext cx="670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Tw Cen MT" pitchFamily="34" charset="0"/>
              </a:rPr>
              <a:t>  ESTIMACION DEL ESFUERZO DE FLUENCIA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7B9899"/>
                </a:solidFill>
              </a:rPr>
              <a:t>MODELAMIENTO MATEMATICO</a:t>
            </a:r>
          </a:p>
        </p:txBody>
      </p:sp>
      <p:pic>
        <p:nvPicPr>
          <p:cNvPr id="15363" name="Picture 2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786063"/>
            <a:ext cx="25495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4478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VALIDACION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362200" y="990600"/>
          <a:ext cx="4495800" cy="4846608"/>
        </p:xfrm>
        <a:graphic>
          <a:graphicData uri="http://schemas.openxmlformats.org/drawingml/2006/table">
            <a:tbl>
              <a:tblPr/>
              <a:tblGrid>
                <a:gridCol w="2166829"/>
                <a:gridCol w="2328971"/>
              </a:tblGrid>
              <a:tr h="445656">
                <a:tc gridSpan="2">
                  <a:txBody>
                    <a:bodyPr/>
                    <a:lstStyle/>
                    <a:p>
                      <a:pPr algn="l" rtl="0" fontAlgn="b"/>
                      <a:endParaRPr lang="es-ES" sz="1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2570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97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PORCENTAJE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ERROR RELATIVO PROMEDIO POR PORCENTAJE (%)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18.3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7.5%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18.1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35.99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12.50%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51.38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15%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29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17.50%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26.9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11.82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39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22.50%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16.78</a:t>
                      </a:r>
                    </a:p>
                  </a:txBody>
                  <a:tcPr marL="7354" marR="7354" marT="7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781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ERROR RELATIVO GENERAL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26.03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9781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CAPACIDAD DE RESPUESTA</a:t>
                      </a:r>
                    </a:p>
                  </a:txBody>
                  <a:tcPr marL="7354" marR="7354" marT="73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73.97</a:t>
                      </a:r>
                    </a:p>
                  </a:txBody>
                  <a:tcPr marL="7354" marR="7354" marT="73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Datos Experimentales de Cemento Tipo I y IV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05000" y="1828800"/>
          <a:ext cx="5791201" cy="4595813"/>
        </p:xfrm>
        <a:graphic>
          <a:graphicData uri="http://schemas.openxmlformats.org/drawingml/2006/table">
            <a:tbl>
              <a:tblPr/>
              <a:tblGrid>
                <a:gridCol w="2320819"/>
                <a:gridCol w="1735191"/>
                <a:gridCol w="1735191"/>
              </a:tblGrid>
              <a:tr h="9100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Días de Curado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TIPO </a:t>
                      </a:r>
                      <a:r>
                        <a:rPr lang="es-ES" sz="2800" b="0" i="0" u="none" strike="noStrike" dirty="0" smtClean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IV </a:t>
                      </a:r>
                      <a:endParaRPr lang="es-ES" sz="2800" b="0" i="0" u="none" strike="noStrike" dirty="0">
                        <a:solidFill>
                          <a:srgbClr val="000000"/>
                        </a:solidFill>
                        <a:latin typeface="Bell MT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i="0" u="none" strike="noStrike" dirty="0" smtClean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TIPO I</a:t>
                      </a:r>
                      <a:endParaRPr lang="es-ES" sz="2800" b="1" i="0" u="none" strike="noStrike" dirty="0">
                        <a:solidFill>
                          <a:srgbClr val="000000"/>
                        </a:solidFill>
                        <a:latin typeface="Bell MT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9100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 smtClean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47.76</a:t>
                      </a:r>
                      <a:endParaRPr lang="es-ES" sz="3600" b="0" i="0" u="none" strike="noStrike" dirty="0">
                        <a:solidFill>
                          <a:srgbClr val="000000"/>
                        </a:solidFill>
                        <a:latin typeface="Bell MT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77.81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9100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 smtClean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49.96</a:t>
                      </a:r>
                      <a:endParaRPr lang="es-ES" sz="3600" b="0" i="0" u="none" strike="noStrike" dirty="0">
                        <a:solidFill>
                          <a:srgbClr val="000000"/>
                        </a:solidFill>
                        <a:latin typeface="Bell MT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84.37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9100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 smtClean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42.73</a:t>
                      </a:r>
                      <a:endParaRPr lang="es-ES" sz="3600" b="0" i="0" u="none" strike="noStrike" dirty="0">
                        <a:solidFill>
                          <a:srgbClr val="000000"/>
                        </a:solidFill>
                        <a:latin typeface="Bell MT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64.60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9555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 smtClean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16.30</a:t>
                      </a:r>
                      <a:endParaRPr lang="es-ES" sz="3600" b="0" i="0" u="none" strike="noStrike" dirty="0">
                        <a:solidFill>
                          <a:srgbClr val="000000"/>
                        </a:solidFill>
                        <a:latin typeface="Bell MT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600" b="0" i="0" u="none" strike="noStrike" dirty="0">
                          <a:solidFill>
                            <a:srgbClr val="000000"/>
                          </a:solidFill>
                          <a:latin typeface="Bell MT" pitchFamily="18" charset="0"/>
                        </a:rPr>
                        <a:t>74.11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Porcentaje de Variación de Adición de Zeolita Por Días y Por Porcentaje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38200" y="2209800"/>
          <a:ext cx="7848600" cy="3371851"/>
        </p:xfrm>
        <a:graphic>
          <a:graphicData uri="http://schemas.openxmlformats.org/drawingml/2006/table">
            <a:tbl>
              <a:tblPr/>
              <a:tblGrid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  <a:gridCol w="981075"/>
              </a:tblGrid>
              <a:tr h="481693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16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16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16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-10.47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16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-10.96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1693"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ANALISIS DE RESULTADOS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14400" y="1590675"/>
          <a:ext cx="7391399" cy="4505706"/>
        </p:xfrm>
        <a:graphic>
          <a:graphicData uri="http://schemas.openxmlformats.org/drawingml/2006/table">
            <a:tbl>
              <a:tblPr/>
              <a:tblGrid>
                <a:gridCol w="1520524"/>
                <a:gridCol w="1968412"/>
                <a:gridCol w="3370310"/>
                <a:gridCol w="532153"/>
              </a:tblGrid>
              <a:tr h="245078">
                <a:tc>
                  <a:txBody>
                    <a:bodyPr/>
                    <a:lstStyle/>
                    <a:p>
                      <a:endParaRPr lang="es-ES" sz="1000" dirty="0"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000">
                        <a:latin typeface="Calibri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R-SQ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Regresión </a:t>
                      </a:r>
                      <a:r>
                        <a:rPr lang="es-EC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Polinomial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f’c=66.8-0.344*%Z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34,20%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Modelo Polinómica cubica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f’c=79.49-2.693*%Z+0.0972*%Z</a:t>
                      </a:r>
                      <a:r>
                        <a:rPr lang="es-EC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-0.000747*%Z</a:t>
                      </a:r>
                      <a:r>
                        <a:rPr lang="es-EC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75,20%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Regresión Polinomial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f’c=59.9-0.287*%Z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Modelo Polinómica cubica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=51.50+2.653*%</a:t>
                      </a:r>
                      <a:r>
                        <a:rPr lang="es-EC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Z-01811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*%Z</a:t>
                      </a:r>
                      <a:r>
                        <a:rPr lang="es-EC" sz="11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+0.004033*%Z</a:t>
                      </a:r>
                      <a:r>
                        <a:rPr lang="es-EC" sz="11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Regresión Polinomial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f’c=78.3-0.483*%Z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7,30%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Modelo Polinómica cubica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f’c=171.1-28.02*%Z+2.199*%Z</a:t>
                      </a:r>
                      <a:r>
                        <a:rPr lang="es-EC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-0.05055*%Z</a:t>
                      </a:r>
                      <a:r>
                        <a:rPr lang="es-EC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86,10%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Regresión Polinomial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</a:t>
                      </a: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=85.4-1.12*%Z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39,60%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6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Modelo Polinómica cubica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f’c=170.5-26.04*%Z+1.969*%Z</a:t>
                      </a:r>
                      <a:r>
                        <a:rPr lang="es-EC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-0.04492*%Z</a:t>
                      </a:r>
                      <a:r>
                        <a:rPr lang="es-EC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99,80%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SUPERFICIE DE RESPUESTA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67988"/>
            <a:ext cx="6248400" cy="47011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PLANTEAMIENTO DEL PROBLEMA 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2743200"/>
          </a:xfrm>
        </p:spPr>
        <p:txBody>
          <a:bodyPr/>
          <a:lstStyle/>
          <a:p>
            <a:pPr algn="just"/>
            <a:r>
              <a:rPr lang="es-ES" smtClean="0"/>
              <a:t>Encontrar  la </a:t>
            </a:r>
            <a:r>
              <a:rPr lang="es-ES" b="1" smtClean="0"/>
              <a:t>Mezcla Optima </a:t>
            </a:r>
            <a:r>
              <a:rPr lang="es-ES" smtClean="0"/>
              <a:t>entre Cemento Tipo I y Un Porcentaje de Zeolita ( del Tipo Mordenita ) que mejore la Resistencia  a la Compresión Uniaxial de la Pasta de Cemento.</a:t>
            </a:r>
          </a:p>
          <a:p>
            <a:endParaRPr lang="es-ES" smtClean="0"/>
          </a:p>
          <a:p>
            <a:endParaRPr lang="es-ES" smtClean="0"/>
          </a:p>
        </p:txBody>
      </p:sp>
      <p:pic>
        <p:nvPicPr>
          <p:cNvPr id="4100" name="Imagen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648200"/>
            <a:ext cx="29860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5334000" y="60960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Tw Cen MT" pitchFamily="34" charset="0"/>
              </a:rPr>
              <a:t>Muestra de Zeolita Extraída de las Cercanías de Guayaquil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286000"/>
            <a:ext cx="8153400" cy="3124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De acuerdo al análisis realizado se observa que a 28 días de curado, los porcentajes de 5 y 20% de adición de Zeolita  presentaron una mayor resistencia a la compresión en comparación con el control(pasta de Cemento tipo I  74.11MPa) de 80.49MPa y 82.23MPa respectivamente.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smtClean="0"/>
              <a:t>Del análisis estadístico de todos los porcentajes se determinó que a mayor días de curado la resistencia a la compresión aumenta.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smtClean="0"/>
              <a:t>Un incremento de Zeolita a la pasta de Cemento no involucra un aumento proporcional a la resistencia a la compresión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s-ES" dirty="0" smtClean="0"/>
              <a:t>La capacidad de respuesta del modelamiento matemático basados en los criterios establecidos para el comportamiento del material es de 73.97%</a:t>
            </a:r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RECOMENDACIONES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Realizar el ensayo de compresión con una maquina de velocidad de aplicación de carga constante.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Un correcto apisonamiento de la mezcla reduce las burbujas de aire existentes en la pasta evitando así la porosidad.</a:t>
            </a: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Tener cuidado con la variación de temperatura y humedad relativa, pues afectarán directamente al proceso de curado y con esto al posible deterioro de la resistencia a la compresión.</a:t>
            </a:r>
            <a:endParaRPr lang="es-E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s-ES" smtClean="0"/>
              <a:t>RECOMENDACIONES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5334000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Debe eliminarse las curvaturas o rebabas del espécimen a fin de obtener una carga uniformemente distribuida.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dirty="0" smtClean="0"/>
              <a:t>Utilizar el equipos de seguridad necesario para evitar que el operador sufra algún percance, el momento de ruptura del espécimen 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Para evitar errores de observación, usar maquinas de ensayo con display digital para mayor precisión de toma de datos.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 Establecer relación de costos-beneficio entre Cemento, aditivos del cemento  y Zeolita.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JUSTIFICACION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mtClean="0"/>
              <a:t>De investigaciones anteriormente realizadas se concluyó que la adición de un material puzolánico a la pasta de Cemento, produjo como resultado un incremento en la Resistencia a la Compresión uniaxial.</a:t>
            </a:r>
          </a:p>
          <a:p>
            <a:pPr algn="just"/>
            <a:r>
              <a:rPr lang="es-ES" smtClean="0"/>
              <a:t>Por esta razón  se escogió un material puzolánico de la zona, en este caso Zeolita del Tipo Mordenita.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HIPOTESIS 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09800"/>
          </a:xfrm>
        </p:spPr>
        <p:txBody>
          <a:bodyPr/>
          <a:lstStyle/>
          <a:p>
            <a:r>
              <a:rPr lang="es-EC" smtClean="0"/>
              <a:t>La adición de  Zeolita al cemento Portland Tipo I y curado al aire aumenta la Resistencia a la compresión uniaxial.</a:t>
            </a:r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OBJETIVOS 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mtClean="0"/>
              <a:t>OBJETIVO GENERAL: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mtClean="0"/>
              <a:t>    </a:t>
            </a:r>
            <a:r>
              <a:rPr lang="es-EC" smtClean="0"/>
              <a:t>Determinar el porcentaje de variación en la resistencia a la compresión de la pasta de cemento tipo I curado al ambiente cuando se le adiciona 5, 10, 15, 20 y 25% de Zeolita Tipo I.</a:t>
            </a:r>
            <a:endParaRPr lang="es-ES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OBJETIVOS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OBJETIVOS ESPECIFICOS:</a:t>
            </a:r>
          </a:p>
          <a:p>
            <a:pPr>
              <a:buFontTx/>
              <a:buChar char="-"/>
            </a:pPr>
            <a:r>
              <a:rPr lang="es-EC" smtClean="0"/>
              <a:t>Identificar la Resistencia a la compresión </a:t>
            </a:r>
          </a:p>
          <a:p>
            <a:pPr>
              <a:buFontTx/>
              <a:buChar char="-"/>
            </a:pPr>
            <a:r>
              <a:rPr lang="es-EC" smtClean="0"/>
              <a:t>Implementar la metodología experimental </a:t>
            </a:r>
          </a:p>
          <a:p>
            <a:pPr>
              <a:buFontTx/>
              <a:buChar char="-"/>
            </a:pPr>
            <a:r>
              <a:rPr lang="es-EC" smtClean="0"/>
              <a:t>Implementar un algoritmo en MATLAB</a:t>
            </a:r>
          </a:p>
          <a:p>
            <a:pPr>
              <a:buFontTx/>
              <a:buChar char="-"/>
            </a:pPr>
            <a:r>
              <a:rPr lang="es-EC" smtClean="0"/>
              <a:t>Comparar los resultados obtenidos experimentalmente </a:t>
            </a:r>
          </a:p>
          <a:p>
            <a:pPr>
              <a:buFontTx/>
              <a:buChar char="-"/>
            </a:pPr>
            <a:r>
              <a:rPr lang="es-EC" smtClean="0"/>
              <a:t>Validar mediante pruebas experimentales el modelo matemático 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7200" smtClean="0"/>
              <a:t>METODOLOGIA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DISEÑO DEL EXPERIMENTO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371600" y="2057400"/>
          <a:ext cx="6095993" cy="909924"/>
        </p:xfrm>
        <a:graphic>
          <a:graphicData uri="http://schemas.openxmlformats.org/drawingml/2006/table">
            <a:tbl>
              <a:tblPr/>
              <a:tblGrid>
                <a:gridCol w="869798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</a:tblGrid>
              <a:tr h="1566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Zeolita</a:t>
                      </a:r>
                    </a:p>
                  </a:txBody>
                  <a:tcPr marL="7458" marR="7458" marT="7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16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Dias de curado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26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371600" y="3962400"/>
          <a:ext cx="6095993" cy="909924"/>
        </p:xfrm>
        <a:graphic>
          <a:graphicData uri="http://schemas.openxmlformats.org/drawingml/2006/table">
            <a:tbl>
              <a:tblPr/>
              <a:tblGrid>
                <a:gridCol w="869798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  <a:gridCol w="348413"/>
              </a:tblGrid>
              <a:tr h="15662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DE Zeolita</a:t>
                      </a:r>
                    </a:p>
                  </a:txBody>
                  <a:tcPr marL="7458" marR="7458" marT="7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16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Dias de curado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M3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168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26"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65" name="8 CuadroTexto"/>
          <p:cNvSpPr txBox="1">
            <a:spLocks noChangeArrowheads="1"/>
          </p:cNvSpPr>
          <p:nvPr/>
        </p:nvSpPr>
        <p:spPr bwMode="auto">
          <a:xfrm>
            <a:off x="2743200" y="16002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Tw Cen MT" pitchFamily="34" charset="0"/>
              </a:rPr>
              <a:t>PROBETAS PARA CALIBRACION</a:t>
            </a:r>
          </a:p>
        </p:txBody>
      </p:sp>
      <p:sp>
        <p:nvSpPr>
          <p:cNvPr id="10466" name="9 CuadroTexto"/>
          <p:cNvSpPr txBox="1">
            <a:spLocks noChangeArrowheads="1"/>
          </p:cNvSpPr>
          <p:nvPr/>
        </p:nvSpPr>
        <p:spPr bwMode="auto">
          <a:xfrm>
            <a:off x="2133600" y="35052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Tw Cen MT" pitchFamily="34" charset="0"/>
              </a:rPr>
              <a:t>PROBETAS PARA VALIDACION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PROCESO DE MOLIENDA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448550" cy="4962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1010</Words>
  <Application>Microsoft Office PowerPoint</Application>
  <PresentationFormat>Presentación en pantalla (4:3)</PresentationFormat>
  <Paragraphs>393</Paragraphs>
  <Slides>23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Tw Cen MT</vt:lpstr>
      <vt:lpstr>Wingdings</vt:lpstr>
      <vt:lpstr>Constantia</vt:lpstr>
      <vt:lpstr>Bell MT</vt:lpstr>
      <vt:lpstr>Times New Roman</vt:lpstr>
      <vt:lpstr>Tema de Office</vt:lpstr>
      <vt:lpstr>Hoja de cálculo de Microsoft Office Excel 97-2003</vt:lpstr>
      <vt:lpstr>DETERMINACION DE LA VARIACION EN LA RESISTENCIA A LA COMPRESION DE LA PASTA DE CEMENTO TIPO I MEDIANTE LA ADICION DE (5, 10, 15, 20 Y 25)% DE ZEOLITA I Y CURADO EN AIRE</vt:lpstr>
      <vt:lpstr>PLANTEAMIENTO DEL PROBLEMA </vt:lpstr>
      <vt:lpstr>JUSTIFICACION</vt:lpstr>
      <vt:lpstr>HIPOTESIS </vt:lpstr>
      <vt:lpstr>OBJETIVOS </vt:lpstr>
      <vt:lpstr>OBJETIVOS</vt:lpstr>
      <vt:lpstr>METODOLOGIA</vt:lpstr>
      <vt:lpstr>DISEÑO DEL EXPERIMENTO</vt:lpstr>
      <vt:lpstr>PROCESO DE MOLIENDA</vt:lpstr>
      <vt:lpstr>PREPARACION Y RUPTURA DE MUESTRAS</vt:lpstr>
      <vt:lpstr>RECOLECCION DE DATOS</vt:lpstr>
      <vt:lpstr>Diapositiva 12</vt:lpstr>
      <vt:lpstr>Diapositiva 13</vt:lpstr>
      <vt:lpstr>MODELAMIENTO MATEMATICO</vt:lpstr>
      <vt:lpstr>VALIDACION</vt:lpstr>
      <vt:lpstr>Datos Experimentales de Cemento Tipo I y IV</vt:lpstr>
      <vt:lpstr>Porcentaje de Variación de Adición de Zeolita Por Días y Por Porcentaje</vt:lpstr>
      <vt:lpstr>ANALISIS DE RESULTADOS</vt:lpstr>
      <vt:lpstr>SUPERFICIE DE RESPUESTA</vt:lpstr>
      <vt:lpstr>Conclusiones</vt:lpstr>
      <vt:lpstr>CONCLUSIONES</vt:lpstr>
      <vt:lpstr>RECOMENDACIONES</vt:lpstr>
      <vt:lpstr>RECOMENDACIONES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DETERMINACION DE LA VARIACION EN LA RESISTENCIA A LA COMPRESION DE LA PASTA DE CEMENTO TIPO I MEDIANTE LA ADICION DE (5, 10, 15, 20 Y 25)% DE ZEOLITA I Y CURADO EN AIRE</dc:title>
  <dc:creator>As4720z</dc:creator>
  <cp:lastModifiedBy>Janeth Chilan</cp:lastModifiedBy>
  <cp:revision>44</cp:revision>
  <dcterms:created xsi:type="dcterms:W3CDTF">2008-10-04T19:49:10Z</dcterms:created>
  <dcterms:modified xsi:type="dcterms:W3CDTF">2010-10-06T15:01:04Z</dcterms:modified>
</cp:coreProperties>
</file>