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70" r:id="rId3"/>
    <p:sldId id="260" r:id="rId4"/>
    <p:sldId id="279" r:id="rId5"/>
    <p:sldId id="262" r:id="rId6"/>
    <p:sldId id="271" r:id="rId7"/>
    <p:sldId id="272" r:id="rId8"/>
    <p:sldId id="274" r:id="rId9"/>
    <p:sldId id="280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99F"/>
    <a:srgbClr val="2D749B"/>
    <a:srgbClr val="F6BF76"/>
    <a:srgbClr val="3FAF96"/>
    <a:srgbClr val="C36166"/>
    <a:srgbClr val="EC736A"/>
    <a:srgbClr val="EF8D85"/>
    <a:srgbClr val="C950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770" autoAdjust="0"/>
    <p:restoredTop sz="90300" autoAdjust="0"/>
  </p:normalViewPr>
  <p:slideViewPr>
    <p:cSldViewPr>
      <p:cViewPr>
        <p:scale>
          <a:sx n="71" d="100"/>
          <a:sy n="71" d="100"/>
        </p:scale>
        <p:origin x="1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_municipio\espol\metr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_municipio\espol\metr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_municipio\espol\metr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ES"/>
            </a:pPr>
            <a:r>
              <a:rPr lang="es-ES"/>
              <a:t>Usabilidad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00294906956858E-2"/>
          <c:y val="0.36260182754933412"/>
          <c:w val="0.91003450411395159"/>
          <c:h val="0.5509784193642466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Percent val="1"/>
          </c:dLbls>
          <c:cat>
            <c:numRef>
              <c:f>'prueba 3'!$C$30:$C$32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'prueba 3'!$D$30:$D$32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lang="es-ES"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ES"/>
            </a:pPr>
            <a:r>
              <a:rPr lang="es-ES"/>
              <a:t>Retroalimentación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002949069568552E-2"/>
          <c:y val="0.36260182754933412"/>
          <c:w val="0.91003450411395159"/>
          <c:h val="0.5509784193642466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Percent val="1"/>
          </c:dLbls>
          <c:cat>
            <c:numRef>
              <c:f>'prueba 3'!$H$30:$H$32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'prueba 3'!$I$30:$I$32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lang="es-ES"/>
          </a:pPr>
          <a:endParaRPr lang="es-E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ES"/>
            </a:pPr>
            <a:r>
              <a:rPr lang="es-ES"/>
              <a:t>Motivación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2129483814523183E-2"/>
          <c:y val="0.26834464031096544"/>
          <c:w val="0.7935188101487316"/>
          <c:h val="0.5512366836498379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Percent val="1"/>
          </c:dLbls>
          <c:cat>
            <c:numRef>
              <c:f>'prueba 3'!$C$41:$C$42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cat>
          <c:val>
            <c:numRef>
              <c:f>'prueba 3'!$D$41:$D$42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 rtl="0">
            <a:defRPr lang="es-ES"/>
          </a:pPr>
          <a:endParaRPr lang="es-ES"/>
        </a:p>
      </c:txPr>
    </c:legend>
    <c:plotVisOnly val="1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35A4-A902-4117-9E6D-DAB031E5509C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A314-0CD9-4DFA-A66D-4A4862CAD3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para disminuir los desequilibrios, inequidades de desarrollo social y humano de la ciudad.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A314-0CD9-4DFA-A66D-4A4862CAD34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854153-9550-49DA-AEC5-BDF33164BB04}" type="datetimeFigureOut">
              <a:rPr lang="es-ES" smtClean="0"/>
              <a:pPr/>
              <a:t>25/02/2010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61C64-8855-4B59-B548-F570A7B38BC0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499846"/>
            <a:ext cx="2357454" cy="25722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86512" y="4533920"/>
            <a:ext cx="2673088" cy="17526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s-EC" sz="3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s-EC" sz="2800" dirty="0" smtClean="0"/>
              <a:t>Mónica Baquerizo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s-EC" sz="2800" dirty="0" smtClean="0"/>
              <a:t>Darwin Coronel A.</a:t>
            </a:r>
          </a:p>
        </p:txBody>
      </p:sp>
      <p:pic>
        <p:nvPicPr>
          <p:cNvPr id="16" name="0 Imagen" descr="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212" y="3890978"/>
            <a:ext cx="11728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348" y="1285400"/>
            <a:ext cx="7772400" cy="1285884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/>
          <a:p>
            <a:pPr algn="ctr"/>
            <a:r>
              <a:rPr lang="es-ES" sz="6000" b="1" dirty="0" smtClean="0"/>
              <a:t>ANÁLISIS, DISEÑO E IMPLEMENTACIÓN DE UN PORTAL WEB PARA ADMINISTRAR LA INFORMACIÓN DE LOS PROYECTOS DE ORGANIZACIONES SIN FINES DE LUCRO QUE SON REALIZADOS EN CONJUNTO CON EL MUNICIPIO DE GUAYAQUIL</a:t>
            </a:r>
            <a:endParaRPr lang="es-ES" sz="2800" dirty="0"/>
          </a:p>
        </p:txBody>
      </p:sp>
      <p:pic>
        <p:nvPicPr>
          <p:cNvPr id="14" name="13 Imagen" descr="vineta_mod.jpg"/>
          <p:cNvPicPr>
            <a:picLocks noChangeAspect="1"/>
          </p:cNvPicPr>
          <p:nvPr/>
        </p:nvPicPr>
        <p:blipFill>
          <a:blip r:embed="rId4"/>
          <a:srcRect r="83280"/>
          <a:stretch>
            <a:fillRect/>
          </a:stretch>
        </p:blipFill>
        <p:spPr>
          <a:xfrm>
            <a:off x="1428728" y="2571284"/>
            <a:ext cx="1571636" cy="124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71736" y="2928474"/>
            <a:ext cx="5857916" cy="428628"/>
          </a:xfrm>
          <a:prstGeom prst="rect">
            <a:avLst/>
          </a:prstGeom>
        </p:spPr>
        <p:txBody>
          <a:bodyPr vert="horz" lIns="0" rIns="0" bIns="0" anchor="b">
            <a:normAutofit fontScale="40000" lnSpcReduction="20000"/>
          </a:bodyPr>
          <a:lstStyle/>
          <a:p>
            <a:pPr algn="ctr"/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" sz="4400" dirty="0" smtClean="0"/>
              <a:t>Red de Información de Organizaciones Sociales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Resultado de las Pruebas</a:t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2428868"/>
          <a:ext cx="4400552" cy="220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2928926" y="4500570"/>
          <a:ext cx="34290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929190" y="2428868"/>
          <a:ext cx="380047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428625" y="1714500"/>
            <a:ext cx="400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/>
              <a:t>Facilidad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navegación</a:t>
            </a:r>
            <a:r>
              <a:rPr lang="en-US" dirty="0"/>
              <a:t>,</a:t>
            </a:r>
          </a:p>
          <a:p>
            <a:r>
              <a:rPr lang="es-ES" dirty="0"/>
              <a:t>interfaz predictiva para el </a:t>
            </a:r>
            <a:r>
              <a:rPr lang="es-ES" dirty="0" smtClean="0"/>
              <a:t>usuario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4786342" y="1714488"/>
            <a:ext cx="400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Capacidad </a:t>
            </a:r>
            <a:r>
              <a:rPr lang="es-ES" dirty="0"/>
              <a:t>de motivar y</a:t>
            </a:r>
          </a:p>
          <a:p>
            <a:r>
              <a:rPr lang="es-ES" dirty="0"/>
              <a:t>generar interés </a:t>
            </a:r>
            <a:r>
              <a:rPr lang="es-ES" dirty="0" smtClean="0"/>
              <a:t> para utilizar el portal.</a:t>
            </a:r>
            <a:endParaRPr lang="en-US" dirty="0"/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214282" y="5072074"/>
            <a:ext cx="34289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Mensajes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presentan</a:t>
            </a:r>
            <a:r>
              <a:rPr lang="en-US" dirty="0" smtClean="0"/>
              <a:t> en el portal.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dirty="0" smtClean="0"/>
              <a:t>El almacenamiento de datos de forma estructurada facilita la manipulación y consulta.</a:t>
            </a:r>
          </a:p>
          <a:p>
            <a:pPr lvl="0"/>
            <a:endParaRPr lang="es-ES" dirty="0" smtClean="0"/>
          </a:p>
          <a:p>
            <a:pPr lvl="0"/>
            <a:r>
              <a:rPr lang="es-EC" dirty="0" smtClean="0"/>
              <a:t>El uso del sistema ayuda a la canalización de recursos.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0"/>
            <a:r>
              <a:rPr lang="es-EC" dirty="0" smtClean="0"/>
              <a:t>El sistema es flexible.</a:t>
            </a:r>
            <a:endParaRPr lang="es-ES" dirty="0" smtClean="0"/>
          </a:p>
          <a:p>
            <a:pPr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pPr lvl="0"/>
            <a:r>
              <a:rPr lang="es-EC" dirty="0" smtClean="0"/>
              <a:t>El uso del portal mantiene la información actualizada.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0"/>
            <a:r>
              <a:rPr lang="es-EC" dirty="0" smtClean="0"/>
              <a:t>Permite la integración de  otros módulos.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EC" dirty="0" smtClean="0"/>
              <a:t>Se sugiere que existan consultas  en la sección de las  organizaciones.</a:t>
            </a:r>
            <a:endParaRPr lang="es-ES" dirty="0" smtClean="0"/>
          </a:p>
          <a:p>
            <a:pPr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pPr lvl="0"/>
            <a:r>
              <a:rPr lang="es-EC" dirty="0" smtClean="0"/>
              <a:t>En caso de que se quiera expandir el sistema, recomendamos seguir la estructura MVC.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Si se desean ver los gráficos en 3D, se sugiere que se  adquiera la licencia de la librería </a:t>
            </a:r>
            <a:r>
              <a:rPr lang="es-EC" dirty="0" err="1" smtClean="0"/>
              <a:t>FusionCharts</a:t>
            </a:r>
            <a:r>
              <a:rPr lang="es-EC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pPr lvl="0"/>
            <a:r>
              <a:rPr lang="es-EC" dirty="0" smtClean="0"/>
              <a:t>Implementar los módulos de administración del Portal.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  <p:pic>
        <p:nvPicPr>
          <p:cNvPr id="3074" name="Picture 2" descr="C:\Documents and Settings\Monique\Escritorio\fotos presentacion de tesis\DSC00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1"/>
            <a:ext cx="6000792" cy="4500594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071678"/>
            <a:ext cx="1061815" cy="1000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357298"/>
            <a:ext cx="8358246" cy="507209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EC" dirty="0" smtClean="0"/>
              <a:t>Antecedentes</a:t>
            </a:r>
          </a:p>
          <a:p>
            <a:pPr>
              <a:buClrTx/>
            </a:pPr>
            <a:r>
              <a:rPr lang="es-EC" dirty="0" smtClean="0"/>
              <a:t>Descripción del problema</a:t>
            </a:r>
          </a:p>
          <a:p>
            <a:pPr>
              <a:buClrTx/>
            </a:pPr>
            <a:r>
              <a:rPr lang="es-EC" dirty="0" smtClean="0"/>
              <a:t>Objetivos</a:t>
            </a:r>
          </a:p>
          <a:p>
            <a:pPr>
              <a:buClrTx/>
            </a:pPr>
            <a:r>
              <a:rPr lang="es-EC" dirty="0" smtClean="0"/>
              <a:t>Análisis, Diseño e Implementación</a:t>
            </a:r>
            <a:endParaRPr lang="es-EC" sz="1000" dirty="0" smtClean="0"/>
          </a:p>
          <a:p>
            <a:pPr>
              <a:buClrTx/>
            </a:pPr>
            <a:r>
              <a:rPr lang="es-EC" dirty="0" smtClean="0"/>
              <a:t>Presentación del Prototipo en la M. I. Municipalidad de Guayaquil</a:t>
            </a:r>
            <a:endParaRPr lang="es-EC" sz="1000" dirty="0" smtClean="0"/>
          </a:p>
          <a:p>
            <a:pPr>
              <a:buClrTx/>
            </a:pPr>
            <a:r>
              <a:rPr lang="es-EC" dirty="0" smtClean="0"/>
              <a:t>Pruebas</a:t>
            </a:r>
            <a:endParaRPr lang="es-EC" sz="1000" dirty="0" smtClean="0"/>
          </a:p>
          <a:p>
            <a:pPr>
              <a:buClrTx/>
            </a:pPr>
            <a:r>
              <a:rPr lang="es-EC" dirty="0" smtClean="0"/>
              <a:t>Resultados de las pruebas</a:t>
            </a:r>
            <a:endParaRPr lang="es-EC" sz="1000" dirty="0" smtClean="0"/>
          </a:p>
          <a:p>
            <a:pPr>
              <a:buClrTx/>
            </a:pPr>
            <a:r>
              <a:rPr lang="es-EC" dirty="0" smtClean="0"/>
              <a:t>Conclusiones</a:t>
            </a:r>
            <a:endParaRPr lang="es-EC" sz="1000" dirty="0" smtClean="0"/>
          </a:p>
          <a:p>
            <a:pPr>
              <a:buClrTx/>
            </a:pPr>
            <a:r>
              <a:rPr lang="es-EC" dirty="0" smtClean="0"/>
              <a:t>Recomendaciones</a:t>
            </a:r>
            <a:endParaRPr lang="en-US" dirty="0" smtClean="0"/>
          </a:p>
          <a:p>
            <a:pPr>
              <a:buNone/>
            </a:pPr>
            <a:endParaRPr lang="es-EC" sz="3900" dirty="0" smtClean="0">
              <a:cs typeface="Arial" pitchFamily="34" charset="0"/>
            </a:endParaRPr>
          </a:p>
          <a:p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endParaRPr lang="es-EC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s-EC" dirty="0" smtClean="0"/>
              <a:t>Antecedentes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357298"/>
            <a:ext cx="742955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2000" dirty="0" smtClean="0"/>
              <a:t>     El Municipio de Guayaquil creó  las Mesas de Concertación con el propósito de ayudar al </a:t>
            </a:r>
            <a:r>
              <a:rPr lang="es-ES" sz="2000" dirty="0" smtClean="0"/>
              <a:t>desarrollo humano y social de la ciudad. </a:t>
            </a:r>
          </a:p>
          <a:p>
            <a:pPr>
              <a:buNone/>
            </a:pPr>
            <a:r>
              <a:rPr lang="es-ES" sz="2000" dirty="0" smtClean="0"/>
              <a:t>	</a:t>
            </a:r>
          </a:p>
          <a:p>
            <a:pPr>
              <a:buNone/>
            </a:pPr>
            <a:r>
              <a:rPr lang="es-ES" sz="2000" dirty="0" smtClean="0"/>
              <a:t>	Las Mesas  trabajan con las organizaciones  para ayudar  a</a:t>
            </a:r>
            <a:r>
              <a:rPr lang="es-EC" sz="2000" dirty="0" smtClean="0"/>
              <a:t> grupos poblacionales en condiciones de mayor vulnerabilidad.</a:t>
            </a:r>
          </a:p>
          <a:p>
            <a:pPr>
              <a:buNone/>
            </a:pPr>
            <a:endParaRPr lang="es-EC" sz="2000" dirty="0" smtClean="0"/>
          </a:p>
          <a:p>
            <a:pPr algn="just">
              <a:buNone/>
            </a:pPr>
            <a:r>
              <a:rPr lang="es-EC" sz="2000" dirty="0" smtClean="0"/>
              <a:t>	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500034" y="3714752"/>
            <a:ext cx="1857388" cy="1857388"/>
            <a:chOff x="500034" y="3714752"/>
            <a:chExt cx="1857388" cy="1857388"/>
          </a:xfrm>
        </p:grpSpPr>
        <p:pic>
          <p:nvPicPr>
            <p:cNvPr id="1027" name="Picture 3" descr="G:\fotos presentacion de tesis\P1070804.JPG"/>
            <p:cNvPicPr>
              <a:picLocks noChangeAspect="1" noChangeArrowheads="1"/>
            </p:cNvPicPr>
            <p:nvPr/>
          </p:nvPicPr>
          <p:blipFill>
            <a:blip r:embed="rId3" cstate="print"/>
            <a:srcRect l="19225" t="2746" r="4562"/>
            <a:stretch>
              <a:fillRect/>
            </a:stretch>
          </p:blipFill>
          <p:spPr bwMode="auto">
            <a:xfrm>
              <a:off x="500034" y="3714752"/>
              <a:ext cx="1857388" cy="1857388"/>
            </a:xfrm>
            <a:prstGeom prst="rect">
              <a:avLst/>
            </a:prstGeom>
            <a:noFill/>
          </p:spPr>
        </p:pic>
        <p:sp>
          <p:nvSpPr>
            <p:cNvPr id="13" name="12 Rectángulo"/>
            <p:cNvSpPr/>
            <p:nvPr/>
          </p:nvSpPr>
          <p:spPr>
            <a:xfrm>
              <a:off x="500034" y="3714752"/>
              <a:ext cx="1214446" cy="500066"/>
            </a:xfrm>
            <a:prstGeom prst="rect">
              <a:avLst/>
            </a:prstGeom>
            <a:solidFill>
              <a:srgbClr val="C36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/>
                <a:t>Mesa Cantonal de Infancia</a:t>
              </a:r>
              <a:endParaRPr lang="es-ES" sz="1200" b="1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714612" y="3714752"/>
            <a:ext cx="1874916" cy="1857388"/>
            <a:chOff x="3143240" y="3714752"/>
            <a:chExt cx="1874916" cy="1857388"/>
          </a:xfrm>
        </p:grpSpPr>
        <p:pic>
          <p:nvPicPr>
            <p:cNvPr id="1028" name="Picture 4" descr="G:\fotos presentacion de tesis\P1070803.JPG"/>
            <p:cNvPicPr>
              <a:picLocks noChangeAspect="1" noChangeArrowheads="1"/>
            </p:cNvPicPr>
            <p:nvPr/>
          </p:nvPicPr>
          <p:blipFill>
            <a:blip r:embed="rId4" cstate="print"/>
            <a:srcRect l="25405" t="2950" r="1128"/>
            <a:stretch>
              <a:fillRect/>
            </a:stretch>
          </p:blipFill>
          <p:spPr bwMode="auto">
            <a:xfrm>
              <a:off x="3143240" y="3714752"/>
              <a:ext cx="1874916" cy="1857388"/>
            </a:xfrm>
            <a:prstGeom prst="rect">
              <a:avLst/>
            </a:prstGeom>
            <a:noFill/>
          </p:spPr>
        </p:pic>
        <p:sp>
          <p:nvSpPr>
            <p:cNvPr id="14" name="13 Rectángulo"/>
            <p:cNvSpPr/>
            <p:nvPr/>
          </p:nvSpPr>
          <p:spPr>
            <a:xfrm>
              <a:off x="3143240" y="3714752"/>
              <a:ext cx="1857388" cy="357190"/>
            </a:xfrm>
            <a:prstGeom prst="rect">
              <a:avLst/>
            </a:prstGeom>
            <a:solidFill>
              <a:srgbClr val="3FA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/>
                <a:t>Mesa Cantonal de Jóvenes</a:t>
              </a:r>
              <a:endParaRPr lang="es-ES" sz="1200" b="1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072066" y="3714752"/>
            <a:ext cx="1857388" cy="1912951"/>
            <a:chOff x="5286380" y="3643314"/>
            <a:chExt cx="1857388" cy="1912951"/>
          </a:xfrm>
        </p:grpSpPr>
        <p:pic>
          <p:nvPicPr>
            <p:cNvPr id="4" name="Picture 5" descr="G:\fotos presentacion de tesis\P1070801.JPG"/>
            <p:cNvPicPr>
              <a:picLocks noChangeAspect="1" noChangeArrowheads="1"/>
            </p:cNvPicPr>
            <p:nvPr/>
          </p:nvPicPr>
          <p:blipFill>
            <a:blip r:embed="rId5" cstate="print"/>
            <a:srcRect l="16371" t="4354" r="14328" b="5920"/>
            <a:stretch>
              <a:fillRect/>
            </a:stretch>
          </p:blipFill>
          <p:spPr bwMode="auto">
            <a:xfrm rot="16200000">
              <a:off x="5258599" y="3671096"/>
              <a:ext cx="1912950" cy="1857388"/>
            </a:xfrm>
            <a:prstGeom prst="rect">
              <a:avLst/>
            </a:prstGeom>
            <a:noFill/>
          </p:spPr>
        </p:pic>
        <p:sp>
          <p:nvSpPr>
            <p:cNvPr id="15" name="14 Rectángulo"/>
            <p:cNvSpPr/>
            <p:nvPr/>
          </p:nvSpPr>
          <p:spPr>
            <a:xfrm>
              <a:off x="5286380" y="3643314"/>
              <a:ext cx="1857388" cy="571504"/>
            </a:xfrm>
            <a:prstGeom prst="rect">
              <a:avLst/>
            </a:prstGeom>
            <a:solidFill>
              <a:srgbClr val="F6B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/>
                <a:t>Mesa Cantonal de Adultos Mayores</a:t>
              </a:r>
              <a:endParaRPr lang="es-ES" sz="1200" b="1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429520" y="3500438"/>
            <a:ext cx="1473410" cy="2357455"/>
            <a:chOff x="7429520" y="3500438"/>
            <a:chExt cx="1473410" cy="2357455"/>
          </a:xfrm>
        </p:grpSpPr>
        <p:pic>
          <p:nvPicPr>
            <p:cNvPr id="1026" name="Picture 2" descr="G:\fotos presentacion de tesis\P1070796.JPG"/>
            <p:cNvPicPr>
              <a:picLocks noChangeAspect="1" noChangeArrowheads="1"/>
            </p:cNvPicPr>
            <p:nvPr/>
          </p:nvPicPr>
          <p:blipFill>
            <a:blip r:embed="rId6" cstate="print"/>
            <a:srcRect l="9612" t="8240" r="2502" b="18514"/>
            <a:stretch>
              <a:fillRect/>
            </a:stretch>
          </p:blipFill>
          <p:spPr bwMode="auto">
            <a:xfrm rot="5400000">
              <a:off x="6987497" y="3942461"/>
              <a:ext cx="2357455" cy="1473410"/>
            </a:xfrm>
            <a:prstGeom prst="rect">
              <a:avLst/>
            </a:prstGeom>
            <a:noFill/>
          </p:spPr>
        </p:pic>
        <p:sp>
          <p:nvSpPr>
            <p:cNvPr id="19" name="18 Rectángulo"/>
            <p:cNvSpPr/>
            <p:nvPr/>
          </p:nvSpPr>
          <p:spPr>
            <a:xfrm>
              <a:off x="7429520" y="3500438"/>
              <a:ext cx="1428792" cy="500066"/>
            </a:xfrm>
            <a:prstGeom prst="rect">
              <a:avLst/>
            </a:prstGeom>
            <a:solidFill>
              <a:srgbClr val="387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/>
                <a:t>Mesa Cantonal de Discapacitados</a:t>
              </a:r>
              <a:endParaRPr lang="es-E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s-EC" sz="2700" dirty="0" smtClean="0"/>
          </a:p>
          <a:p>
            <a:pPr algn="just"/>
            <a:r>
              <a:rPr lang="es-EC" sz="2700" dirty="0" smtClean="0"/>
              <a:t>Incremento de información en diferentes formatos.</a:t>
            </a:r>
          </a:p>
          <a:p>
            <a:pPr algn="just"/>
            <a:endParaRPr lang="es-EC" sz="2700" dirty="0" smtClean="0"/>
          </a:p>
          <a:p>
            <a:pPr algn="just"/>
            <a:r>
              <a:rPr lang="es-EC" sz="2700" dirty="0" smtClean="0"/>
              <a:t>Los datos en las Mesas de Concertación se repiten.</a:t>
            </a:r>
          </a:p>
          <a:p>
            <a:pPr algn="just"/>
            <a:endParaRPr lang="es-EC" sz="2700" dirty="0" smtClean="0"/>
          </a:p>
          <a:p>
            <a:pPr algn="just"/>
            <a:r>
              <a:rPr lang="es-EC" sz="2700" dirty="0" smtClean="0"/>
              <a:t>Información desactualizada.</a:t>
            </a:r>
          </a:p>
          <a:p>
            <a:pPr algn="just"/>
            <a:endParaRPr lang="es-EC" sz="2700" dirty="0" smtClean="0"/>
          </a:p>
          <a:p>
            <a:pPr algn="just"/>
            <a:r>
              <a:rPr lang="es-ES" sz="2700" dirty="0" smtClean="0"/>
              <a:t>Desconocimiento de la cantidad de proyectos que se ejecutan en un área de desarrollo.</a:t>
            </a:r>
            <a:endParaRPr lang="es-EC" sz="2700" dirty="0" smtClean="0"/>
          </a:p>
          <a:p>
            <a:pPr algn="just">
              <a:buNone/>
            </a:pPr>
            <a:endParaRPr lang="es-EC" sz="20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857364"/>
            <a:ext cx="7467600" cy="35719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sz="2900" dirty="0" smtClean="0"/>
              <a:t>Diseñar formularios para levantar y procesar datos de las organizaciones.</a:t>
            </a:r>
          </a:p>
          <a:p>
            <a:pPr lvl="0"/>
            <a:endParaRPr lang="es-ES" sz="2900" dirty="0" smtClean="0"/>
          </a:p>
          <a:p>
            <a:pPr lvl="0"/>
            <a:r>
              <a:rPr lang="es-ES" sz="2900" dirty="0" smtClean="0"/>
              <a:t>Presentar información, que facilite a la toma de decisiones y a la canalización de recursos económicos.</a:t>
            </a:r>
          </a:p>
          <a:p>
            <a:pPr lvl="0"/>
            <a:endParaRPr lang="es-ES" sz="2900" dirty="0" smtClean="0"/>
          </a:p>
          <a:p>
            <a:r>
              <a:rPr lang="es-ES" sz="2900" dirty="0" smtClean="0"/>
              <a:t>Facilitar la actualización de información de las organizaciones.</a:t>
            </a:r>
          </a:p>
          <a:p>
            <a:pPr algn="just"/>
            <a:endParaRPr lang="es-ES" sz="2800" dirty="0" smtClean="0"/>
          </a:p>
          <a:p>
            <a:pPr algn="just"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Análisis, Diseño e Implementación</a:t>
            </a:r>
            <a:endParaRPr lang="es-ES" dirty="0"/>
          </a:p>
        </p:txBody>
      </p:sp>
      <p:pic>
        <p:nvPicPr>
          <p:cNvPr id="1035" name="Picture 11" descr="C:\Documents and Settings\Monique\Escritorio\107_PANA\P107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357322" cy="1017992"/>
          </a:xfrm>
          <a:prstGeom prst="rect">
            <a:avLst/>
          </a:prstGeom>
          <a:noFill/>
        </p:spPr>
      </p:pic>
      <p:pic>
        <p:nvPicPr>
          <p:cNvPr id="1037" name="Picture 13" descr="G:\diapositivas_fotos\anci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928934"/>
            <a:ext cx="928694" cy="1049331"/>
          </a:xfrm>
          <a:prstGeom prst="rect">
            <a:avLst/>
          </a:prstGeom>
          <a:noFill/>
        </p:spPr>
      </p:pic>
      <p:pic>
        <p:nvPicPr>
          <p:cNvPr id="1038" name="Picture 14" descr="G:\diapositivas_fotos\Jovenes computador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286388"/>
            <a:ext cx="1385115" cy="946227"/>
          </a:xfrm>
          <a:prstGeom prst="rect">
            <a:avLst/>
          </a:prstGeom>
          <a:noFill/>
        </p:spPr>
      </p:pic>
      <p:pic>
        <p:nvPicPr>
          <p:cNvPr id="1040" name="Picture 16" descr="G:\diapositivas_fotos\ni_os_abandonados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071546"/>
            <a:ext cx="1096573" cy="1143008"/>
          </a:xfrm>
          <a:prstGeom prst="rect">
            <a:avLst/>
          </a:prstGeom>
          <a:noFill/>
        </p:spPr>
      </p:pic>
      <p:pic>
        <p:nvPicPr>
          <p:cNvPr id="1041" name="Picture 17" descr="G:\diapositivas_fotos\WebJovenesEmb2009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86124"/>
            <a:ext cx="1428760" cy="1008537"/>
          </a:xfrm>
          <a:prstGeom prst="rect">
            <a:avLst/>
          </a:prstGeom>
          <a:noFill/>
        </p:spPr>
      </p:pic>
      <p:pic>
        <p:nvPicPr>
          <p:cNvPr id="1042" name="Picture 18" descr="D:\wamp\www\rios\static\images\Mapa de Guayaquil 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8638" y="1428736"/>
            <a:ext cx="2366106" cy="4857784"/>
          </a:xfrm>
          <a:prstGeom prst="rect">
            <a:avLst/>
          </a:prstGeom>
          <a:noFill/>
        </p:spPr>
      </p:pic>
      <p:grpSp>
        <p:nvGrpSpPr>
          <p:cNvPr id="28" name="27 Grupo"/>
          <p:cNvGrpSpPr/>
          <p:nvPr/>
        </p:nvGrpSpPr>
        <p:grpSpPr>
          <a:xfrm>
            <a:off x="4714910" y="1142984"/>
            <a:ext cx="4429122" cy="4857784"/>
            <a:chOff x="3240001" y="1571613"/>
            <a:chExt cx="3619250" cy="307183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/>
            <a:srcRect l="-46" t="19385" r="3512" b="7377"/>
            <a:stretch>
              <a:fillRect/>
            </a:stretch>
          </p:blipFill>
          <p:spPr bwMode="auto">
            <a:xfrm>
              <a:off x="3243190" y="1571613"/>
              <a:ext cx="3616061" cy="205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9"/>
            <a:srcRect l="6383" t="23437" r="6383" b="17969"/>
            <a:stretch>
              <a:fillRect/>
            </a:stretch>
          </p:blipFill>
          <p:spPr bwMode="auto">
            <a:xfrm>
              <a:off x="3240001" y="2820810"/>
              <a:ext cx="3618017" cy="182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Presentación del Prototipo en la </a:t>
            </a:r>
            <a:br>
              <a:rPr lang="es-EC" dirty="0" smtClean="0"/>
            </a:br>
            <a:r>
              <a:rPr lang="es-EC" dirty="0" smtClean="0"/>
              <a:t>M. I. Municipalidad de Guayaquil</a:t>
            </a:r>
            <a:endParaRPr lang="es-ES" dirty="0"/>
          </a:p>
        </p:txBody>
      </p:sp>
      <p:pic>
        <p:nvPicPr>
          <p:cNvPr id="2050" name="Picture 2" descr="C:\Documents and Settings\Monique\Escritorio\107_PANA\P1070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EC" sz="2700" dirty="0" smtClean="0"/>
              <a:t>Tiempo que se demoran las organizaciones en registrarse.</a:t>
            </a:r>
          </a:p>
          <a:p>
            <a:pPr lvl="1">
              <a:buNone/>
            </a:pPr>
            <a:endParaRPr lang="es-ES" sz="2700" dirty="0" smtClean="0"/>
          </a:p>
          <a:p>
            <a:pPr lvl="1"/>
            <a:r>
              <a:rPr lang="es-EC" sz="2700" dirty="0" smtClean="0"/>
              <a:t>Tiempo que se demoran las organizaciones en llenar los formularios.</a:t>
            </a:r>
          </a:p>
          <a:p>
            <a:pPr lvl="1">
              <a:buNone/>
            </a:pPr>
            <a:endParaRPr lang="es-ES" sz="2700" dirty="0" smtClean="0"/>
          </a:p>
          <a:p>
            <a:pPr lvl="1"/>
            <a:r>
              <a:rPr lang="es-EC" sz="2700" dirty="0" smtClean="0"/>
              <a:t>Encuesta</a:t>
            </a:r>
            <a:br>
              <a:rPr lang="es-EC" sz="2700" dirty="0" smtClean="0"/>
            </a:br>
            <a:r>
              <a:rPr lang="es-EC" sz="2700" dirty="0" smtClean="0"/>
              <a:t>	</a:t>
            </a:r>
            <a:r>
              <a:rPr lang="es-EC" dirty="0" smtClean="0"/>
              <a:t>- U</a:t>
            </a:r>
            <a:r>
              <a:rPr lang="es-EC" sz="2500" dirty="0" smtClean="0"/>
              <a:t>sabilidad.</a:t>
            </a:r>
          </a:p>
          <a:p>
            <a:pPr lvl="2"/>
            <a:r>
              <a:rPr lang="es-EC" sz="2500" dirty="0" smtClean="0"/>
              <a:t>- Motivación para volver a usar el sistema.</a:t>
            </a:r>
          </a:p>
          <a:p>
            <a:pPr lvl="2"/>
            <a:r>
              <a:rPr lang="es-EC" sz="2500" dirty="0" smtClean="0"/>
              <a:t>- Retroalimentación.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 de las Pruebas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El tiempo promedio que tomó a los usuarios en llenar el formulario de registro: 3,5 min.</a:t>
            </a:r>
          </a:p>
          <a:p>
            <a:endParaRPr lang="es-ES" dirty="0" smtClean="0"/>
          </a:p>
          <a:p>
            <a:r>
              <a:rPr lang="es-EC" dirty="0" smtClean="0"/>
              <a:t>El tiempo promedio en llenar </a:t>
            </a:r>
            <a:r>
              <a:rPr lang="es-EC" dirty="0" smtClean="0"/>
              <a:t>los </a:t>
            </a:r>
            <a:r>
              <a:rPr lang="es-EC" dirty="0" smtClean="0"/>
              <a:t>formularios: 10,8 min.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1010</TotalTime>
  <Words>353</Words>
  <Application>Microsoft Office PowerPoint</Application>
  <PresentationFormat>Presentación en pantalla (4:3)</PresentationFormat>
  <Paragraphs>90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Diapositiva 1</vt:lpstr>
      <vt:lpstr>Agenda</vt:lpstr>
      <vt:lpstr>Antecedentes</vt:lpstr>
      <vt:lpstr>Descripción del Problema</vt:lpstr>
      <vt:lpstr>Objetivos</vt:lpstr>
      <vt:lpstr>Análisis, Diseño e Implementación</vt:lpstr>
      <vt:lpstr>Presentación del Prototipo en la  M. I. Municipalidad de Guayaquil</vt:lpstr>
      <vt:lpstr>Pruebas</vt:lpstr>
      <vt:lpstr>Resultado de las Pruebas</vt:lpstr>
      <vt:lpstr>Resultado de las Pruebas </vt:lpstr>
      <vt:lpstr>Conclusiones</vt:lpstr>
      <vt:lpstr>Recomendaciones</vt:lpstr>
      <vt:lpstr>Muchas gracias por su atención</vt:lpstr>
    </vt:vector>
  </TitlesOfParts>
  <Company>Monique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Monique</dc:creator>
  <cp:lastModifiedBy>Monique</cp:lastModifiedBy>
  <cp:revision>136</cp:revision>
  <dcterms:created xsi:type="dcterms:W3CDTF">2010-02-19T02:47:43Z</dcterms:created>
  <dcterms:modified xsi:type="dcterms:W3CDTF">2010-02-26T05:02:13Z</dcterms:modified>
</cp:coreProperties>
</file>