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95" r:id="rId4"/>
    <p:sldId id="294" r:id="rId5"/>
    <p:sldId id="260" r:id="rId6"/>
    <p:sldId id="261" r:id="rId7"/>
    <p:sldId id="263" r:id="rId8"/>
    <p:sldId id="293" r:id="rId9"/>
    <p:sldId id="265" r:id="rId10"/>
    <p:sldId id="289" r:id="rId11"/>
    <p:sldId id="291" r:id="rId12"/>
    <p:sldId id="262" r:id="rId13"/>
    <p:sldId id="290" r:id="rId14"/>
    <p:sldId id="292" r:id="rId1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71" autoAdjust="0"/>
    <p:restoredTop sz="86355" autoAdjust="0"/>
  </p:normalViewPr>
  <p:slideViewPr>
    <p:cSldViewPr>
      <p:cViewPr varScale="1">
        <p:scale>
          <a:sx n="70" d="100"/>
          <a:sy n="70" d="100"/>
        </p:scale>
        <p:origin x="-4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267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4D91-1285-4474-BD0B-7E051A8E0BC3}" type="datetimeFigureOut">
              <a:rPr lang="es-EC" smtClean="0"/>
              <a:pPr/>
              <a:t>04/02/2010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CF7CF-AA76-4AD0-AAA7-CD7962A8396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Verde" TargetMode="External"/><Relationship Id="rId2" Type="http://schemas.openxmlformats.org/officeDocument/2006/relationships/hyperlink" Target="http://es.wikipedia.org/wiki/Roj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es.wikipedia.org/wiki/Azu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643469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"Diseño e Implementación de una Herramienta Didáctica de Software para el Procesamiento Digital Básico de Imágenes para los Estudiantes de la Facultad de Ingeniería en Electricidad y Computación"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7554" y="5715016"/>
            <a:ext cx="4986350" cy="638164"/>
          </a:xfrm>
        </p:spPr>
        <p:txBody>
          <a:bodyPr>
            <a:normAutofit fontScale="92500" lnSpcReduction="20000"/>
          </a:bodyPr>
          <a:lstStyle/>
          <a:p>
            <a:r>
              <a:rPr lang="es-EC" sz="2000" dirty="0" smtClean="0"/>
              <a:t>Por: Alex F. Guerrero E.</a:t>
            </a:r>
          </a:p>
          <a:p>
            <a:r>
              <a:rPr lang="es-EC" sz="2000" dirty="0" smtClean="0"/>
              <a:t>Fecha: 04/02/2010</a:t>
            </a:r>
            <a:endParaRPr lang="es-EC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Imágenes a color: Modelo RGB</a:t>
            </a:r>
            <a:endParaRPr lang="es-EC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ES" sz="2000" dirty="0" smtClean="0"/>
              <a:t>Las imágenes digitales a color están gobernadas por los mismos conceptos de muestreo, cuantificación y resolución que las imágenes en escala de grises. </a:t>
            </a:r>
          </a:p>
          <a:p>
            <a:pPr>
              <a:lnSpc>
                <a:spcPct val="80000"/>
              </a:lnSpc>
              <a:buNone/>
            </a:pPr>
            <a:endParaRPr lang="es-ES" sz="2000" dirty="0" smtClean="0"/>
          </a:p>
          <a:p>
            <a:pPr>
              <a:lnSpc>
                <a:spcPct val="80000"/>
              </a:lnSpc>
            </a:pPr>
            <a:r>
              <a:rPr lang="es-ES" sz="2000" dirty="0" smtClean="0"/>
              <a:t>Sin embargo, en lugar de un único valor de intensidad que expresa el nivel de gris, los píxeles de las imágenes a color están cuantificados usando tres componentes independientes uno por cada color primario (</a:t>
            </a:r>
            <a:r>
              <a:rPr lang="es-ES" sz="2000" b="1" dirty="0" smtClean="0"/>
              <a:t>RGB = rojo, verde y azul</a:t>
            </a:r>
            <a:r>
              <a:rPr lang="es-ES" sz="2000" dirty="0" smtClean="0"/>
              <a:t>). </a:t>
            </a:r>
          </a:p>
          <a:p>
            <a:pPr>
              <a:lnSpc>
                <a:spcPct val="80000"/>
              </a:lnSpc>
              <a:buNone/>
            </a:pPr>
            <a:endParaRPr lang="es-ES" sz="2000" dirty="0" smtClean="0"/>
          </a:p>
          <a:p>
            <a:pPr>
              <a:lnSpc>
                <a:spcPct val="80000"/>
              </a:lnSpc>
            </a:pPr>
            <a:r>
              <a:rPr lang="es-ES" sz="2000" dirty="0" smtClean="0"/>
              <a:t>Combinando distintas intensidades de estos tres colores, podemos obtener todos los colores visibles.</a:t>
            </a:r>
            <a:endParaRPr lang="es-EC" sz="2000" dirty="0" smtClean="0"/>
          </a:p>
          <a:p>
            <a:endParaRPr lang="es-EC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Modelo CMY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r>
              <a:rPr lang="es-ES" sz="5000" dirty="0" smtClean="0"/>
              <a:t>En algunos casos, son más apropiados modelos diferentes del RGB para </a:t>
            </a:r>
          </a:p>
          <a:p>
            <a:pPr>
              <a:lnSpc>
                <a:spcPct val="80000"/>
              </a:lnSpc>
              <a:buNone/>
            </a:pPr>
            <a:r>
              <a:rPr lang="es-ES" sz="5000" dirty="0" smtClean="0"/>
              <a:t>	algoritmos y aplicaciones específicas. De cualquier manera, cualquier otro </a:t>
            </a:r>
          </a:p>
          <a:p>
            <a:pPr>
              <a:lnSpc>
                <a:spcPct val="80000"/>
              </a:lnSpc>
              <a:buNone/>
            </a:pPr>
            <a:r>
              <a:rPr lang="es-ES" sz="5000" dirty="0" smtClean="0"/>
              <a:t>	modelo sólo requiere una conversión matemática simple para obtener el </a:t>
            </a:r>
          </a:p>
          <a:p>
            <a:pPr>
              <a:lnSpc>
                <a:spcPct val="80000"/>
              </a:lnSpc>
              <a:buNone/>
            </a:pPr>
            <a:r>
              <a:rPr lang="es-ES" sz="5000" dirty="0" smtClean="0"/>
              <a:t>	modelo RGB.</a:t>
            </a:r>
          </a:p>
          <a:p>
            <a:pPr>
              <a:lnSpc>
                <a:spcPct val="80000"/>
              </a:lnSpc>
              <a:buNone/>
            </a:pPr>
            <a:endParaRPr lang="es-ES" sz="5000" dirty="0" smtClean="0"/>
          </a:p>
          <a:p>
            <a:pPr>
              <a:lnSpc>
                <a:spcPct val="80000"/>
              </a:lnSpc>
              <a:buNone/>
            </a:pPr>
            <a:endParaRPr lang="es-ES" sz="5000" dirty="0" smtClean="0"/>
          </a:p>
          <a:p>
            <a:pPr>
              <a:lnSpc>
                <a:spcPct val="80000"/>
              </a:lnSpc>
            </a:pPr>
            <a:r>
              <a:rPr lang="es-ES" sz="5000" b="1" dirty="0" smtClean="0"/>
              <a:t>Para imprimir</a:t>
            </a:r>
            <a:r>
              <a:rPr lang="es-ES" sz="5000" dirty="0" smtClean="0"/>
              <a:t> una imagen digital, es necesario convertir la imagen RGB al </a:t>
            </a:r>
          </a:p>
          <a:p>
            <a:pPr>
              <a:lnSpc>
                <a:spcPct val="80000"/>
              </a:lnSpc>
              <a:buNone/>
            </a:pPr>
            <a:r>
              <a:rPr lang="es-ES" sz="5000" dirty="0" smtClean="0"/>
              <a:t>	modelo CMY (</a:t>
            </a:r>
            <a:r>
              <a:rPr lang="es-ES" sz="5000" b="1" dirty="0" smtClean="0"/>
              <a:t>cian-magenta-amarillo</a:t>
            </a:r>
            <a:r>
              <a:rPr lang="es-ES" sz="5000" dirty="0" smtClean="0"/>
              <a:t>). </a:t>
            </a:r>
          </a:p>
          <a:p>
            <a:pPr>
              <a:lnSpc>
                <a:spcPct val="80000"/>
              </a:lnSpc>
              <a:buNone/>
            </a:pPr>
            <a:endParaRPr lang="es-ES" sz="5000" dirty="0" smtClean="0"/>
          </a:p>
          <a:p>
            <a:pPr>
              <a:lnSpc>
                <a:spcPct val="80000"/>
              </a:lnSpc>
            </a:pPr>
            <a:r>
              <a:rPr lang="es-ES" sz="5000" dirty="0" smtClean="0"/>
              <a:t>La conversión es:</a:t>
            </a:r>
          </a:p>
          <a:p>
            <a:pPr>
              <a:lnSpc>
                <a:spcPct val="80000"/>
              </a:lnSpc>
              <a:buNone/>
            </a:pPr>
            <a:endParaRPr lang="es-ES" dirty="0" smtClean="0"/>
          </a:p>
          <a:p>
            <a:pPr>
              <a:lnSpc>
                <a:spcPct val="80000"/>
              </a:lnSpc>
              <a:buNone/>
            </a:pPr>
            <a:endParaRPr lang="es-ES" dirty="0" smtClean="0"/>
          </a:p>
          <a:p>
            <a:pPr>
              <a:lnSpc>
                <a:spcPct val="80000"/>
              </a:lnSpc>
              <a:buNone/>
            </a:pPr>
            <a:r>
              <a:rPr lang="es-ES" dirty="0" smtClean="0"/>
              <a:t>                        </a:t>
            </a:r>
            <a:r>
              <a:rPr lang="es-ES" sz="4200" dirty="0" smtClean="0"/>
              <a:t> R           L              C</a:t>
            </a:r>
          </a:p>
          <a:p>
            <a:pPr>
              <a:lnSpc>
                <a:spcPct val="80000"/>
              </a:lnSpc>
              <a:buNone/>
            </a:pPr>
            <a:r>
              <a:rPr lang="es-ES" sz="4200" dirty="0" smtClean="0"/>
              <a:t>                    G    =     L       -     M     </a:t>
            </a:r>
          </a:p>
          <a:p>
            <a:pPr>
              <a:lnSpc>
                <a:spcPct val="80000"/>
              </a:lnSpc>
              <a:buNone/>
            </a:pPr>
            <a:r>
              <a:rPr lang="es-ES" sz="4200" dirty="0" smtClean="0"/>
              <a:t>                    B           L              Y</a:t>
            </a:r>
          </a:p>
          <a:p>
            <a:pPr>
              <a:lnSpc>
                <a:spcPct val="80000"/>
              </a:lnSpc>
              <a:buNone/>
            </a:pPr>
            <a:r>
              <a:rPr lang="es-ES" sz="4200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s-ES" sz="4200" dirty="0" smtClean="0"/>
              <a:t>		</a:t>
            </a:r>
          </a:p>
          <a:p>
            <a:pPr>
              <a:lnSpc>
                <a:spcPct val="80000"/>
              </a:lnSpc>
              <a:buNone/>
            </a:pPr>
            <a:r>
              <a:rPr lang="es-ES" sz="4200" dirty="0" smtClean="0"/>
              <a:t>		</a:t>
            </a:r>
            <a:r>
              <a:rPr lang="es-ES" sz="5000" dirty="0" smtClean="0"/>
              <a:t>siendo L+1 es la cantidad de niveles de color de la imagen.</a:t>
            </a:r>
          </a:p>
          <a:p>
            <a:pPr>
              <a:lnSpc>
                <a:spcPct val="80000"/>
              </a:lnSpc>
              <a:buNone/>
            </a:pPr>
            <a:endParaRPr lang="es-ES" dirty="0" smtClean="0"/>
          </a:p>
          <a:p>
            <a:pPr>
              <a:lnSpc>
                <a:spcPct val="80000"/>
              </a:lnSpc>
              <a:buNone/>
            </a:pPr>
            <a:r>
              <a:rPr lang="es-ES" sz="2800" dirty="0" smtClean="0"/>
              <a:t>	</a:t>
            </a:r>
          </a:p>
          <a:p>
            <a:pPr>
              <a:buNone/>
            </a:pPr>
            <a:endParaRPr lang="es-EC" dirty="0"/>
          </a:p>
        </p:txBody>
      </p:sp>
      <p:sp>
        <p:nvSpPr>
          <p:cNvPr id="4" name="AutoShape 6"/>
          <p:cNvSpPr>
            <a:spLocks/>
          </p:cNvSpPr>
          <p:nvPr/>
        </p:nvSpPr>
        <p:spPr bwMode="auto">
          <a:xfrm>
            <a:off x="1428728" y="4214818"/>
            <a:ext cx="45719" cy="857256"/>
          </a:xfrm>
          <a:prstGeom prst="leftBracket">
            <a:avLst>
              <a:gd name="adj" fmla="val 12592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5" name="AutoShape 6"/>
          <p:cNvSpPr>
            <a:spLocks/>
          </p:cNvSpPr>
          <p:nvPr/>
        </p:nvSpPr>
        <p:spPr bwMode="auto">
          <a:xfrm>
            <a:off x="2071670" y="4214818"/>
            <a:ext cx="45719" cy="857256"/>
          </a:xfrm>
          <a:prstGeom prst="leftBracket">
            <a:avLst>
              <a:gd name="adj" fmla="val 12592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2786050" y="4214818"/>
            <a:ext cx="71438" cy="857256"/>
          </a:xfrm>
          <a:prstGeom prst="leftBracket">
            <a:avLst>
              <a:gd name="adj" fmla="val 12592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7" name="AutoShape 8"/>
          <p:cNvSpPr>
            <a:spLocks/>
          </p:cNvSpPr>
          <p:nvPr/>
        </p:nvSpPr>
        <p:spPr bwMode="auto">
          <a:xfrm>
            <a:off x="1714480" y="4214818"/>
            <a:ext cx="71438" cy="857256"/>
          </a:xfrm>
          <a:prstGeom prst="rightBracket">
            <a:avLst>
              <a:gd name="adj" fmla="val 1259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2357422" y="4214818"/>
            <a:ext cx="45719" cy="857256"/>
          </a:xfrm>
          <a:prstGeom prst="rightBracket">
            <a:avLst>
              <a:gd name="adj" fmla="val 1259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3143240" y="4214818"/>
            <a:ext cx="71438" cy="857256"/>
          </a:xfrm>
          <a:prstGeom prst="rightBracket">
            <a:avLst>
              <a:gd name="adj" fmla="val 1259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Ej. Conversión de colores</a:t>
            </a:r>
            <a:endParaRPr lang="es-EC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Imagen comparativa en la que se observan las diferencias en el color entre el modelo RGB (izquierda) y el modelo CMYK (derecha).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C" sz="2000" dirty="0" smtClean="0"/>
          </a:p>
          <a:p>
            <a:endParaRPr lang="es-EC" sz="2000" dirty="0" smtClean="0"/>
          </a:p>
          <a:p>
            <a:endParaRPr lang="es-EC" sz="2000" dirty="0" smtClean="0"/>
          </a:p>
          <a:p>
            <a:endParaRPr lang="es-EC" sz="2000" dirty="0" smtClean="0"/>
          </a:p>
          <a:p>
            <a:endParaRPr lang="es-EC" sz="2000" dirty="0" smtClean="0"/>
          </a:p>
          <a:p>
            <a:endParaRPr lang="es-EC" sz="2000" dirty="0" smtClean="0"/>
          </a:p>
          <a:p>
            <a:endParaRPr lang="es-EC" sz="2000" dirty="0" smtClean="0"/>
          </a:p>
        </p:txBody>
      </p:sp>
      <p:pic>
        <p:nvPicPr>
          <p:cNvPr id="6" name="5 Imagen" descr="Punto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714620"/>
            <a:ext cx="6480407" cy="2419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Modelo YIQ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r>
              <a:rPr lang="es-ES" sz="5000" dirty="0" smtClean="0"/>
              <a:t>El modelo YIQ se usa en las </a:t>
            </a:r>
            <a:r>
              <a:rPr lang="es-ES" sz="5000" b="1" dirty="0" smtClean="0"/>
              <a:t>televisiones</a:t>
            </a:r>
            <a:r>
              <a:rPr lang="es-ES" sz="5000" dirty="0" smtClean="0"/>
              <a:t> comerciales. </a:t>
            </a:r>
          </a:p>
          <a:p>
            <a:pPr>
              <a:lnSpc>
                <a:spcPct val="80000"/>
              </a:lnSpc>
              <a:buNone/>
            </a:pPr>
            <a:r>
              <a:rPr lang="es-ES" dirty="0" smtClean="0"/>
              <a:t>	</a:t>
            </a:r>
          </a:p>
          <a:p>
            <a:pPr>
              <a:lnSpc>
                <a:spcPct val="120000"/>
              </a:lnSpc>
            </a:pPr>
            <a:r>
              <a:rPr lang="es-ES" sz="5000" dirty="0" smtClean="0"/>
              <a:t>Básicamente, YIQ es una recodificación de RGB para mantener la compatibilidad con las televisiones en blanco y negro. De hecho, la componente </a:t>
            </a:r>
            <a:r>
              <a:rPr lang="es-ES" sz="5000" b="1" dirty="0" smtClean="0"/>
              <a:t>Y</a:t>
            </a:r>
            <a:r>
              <a:rPr lang="es-ES" sz="5000" dirty="0" smtClean="0"/>
              <a:t> (</a:t>
            </a:r>
            <a:r>
              <a:rPr lang="es-ES" sz="5000" b="1" i="1" dirty="0" smtClean="0"/>
              <a:t>luminancia</a:t>
            </a:r>
            <a:r>
              <a:rPr lang="es-ES" sz="5000" dirty="0" smtClean="0"/>
              <a:t>) provee toda la información requerida para una televisión en blanco y negro. La conversión de RGB a YIQ es:</a:t>
            </a:r>
          </a:p>
          <a:p>
            <a:pPr lvl="5">
              <a:lnSpc>
                <a:spcPct val="80000"/>
              </a:lnSpc>
              <a:buNone/>
            </a:pPr>
            <a:r>
              <a:rPr lang="es-ES" dirty="0" smtClean="0"/>
              <a:t>    </a:t>
            </a:r>
            <a:endParaRPr lang="es-ES" sz="4200" dirty="0" smtClean="0"/>
          </a:p>
          <a:p>
            <a:pPr lvl="5">
              <a:lnSpc>
                <a:spcPct val="80000"/>
              </a:lnSpc>
              <a:buNone/>
            </a:pPr>
            <a:r>
              <a:rPr lang="es-ES" sz="4200" dirty="0" smtClean="0"/>
              <a:t>	Y        0.299        0.587        0.114             R</a:t>
            </a:r>
          </a:p>
          <a:p>
            <a:pPr lvl="5">
              <a:lnSpc>
                <a:spcPct val="80000"/>
              </a:lnSpc>
              <a:buNone/>
            </a:pPr>
            <a:r>
              <a:rPr lang="es-ES" sz="4200" dirty="0" smtClean="0"/>
              <a:t>   	I    =   0.596        -0.275      -0.321       *   G</a:t>
            </a:r>
          </a:p>
          <a:p>
            <a:pPr lvl="5">
              <a:lnSpc>
                <a:spcPct val="80000"/>
              </a:lnSpc>
              <a:buNone/>
            </a:pPr>
            <a:r>
              <a:rPr lang="es-ES" sz="4200" dirty="0" smtClean="0"/>
              <a:t>    Q        0.212        -0.523      0.311             B</a:t>
            </a:r>
          </a:p>
          <a:p>
            <a:pPr>
              <a:lnSpc>
                <a:spcPct val="80000"/>
              </a:lnSpc>
              <a:buNone/>
            </a:pPr>
            <a:endParaRPr lang="es-ES" dirty="0" smtClean="0"/>
          </a:p>
          <a:p>
            <a:pPr>
              <a:lnSpc>
                <a:spcPct val="80000"/>
              </a:lnSpc>
              <a:buNone/>
            </a:pPr>
            <a:endParaRPr lang="es-ES" dirty="0" smtClean="0"/>
          </a:p>
          <a:p>
            <a:pPr>
              <a:lnSpc>
                <a:spcPct val="120000"/>
              </a:lnSpc>
            </a:pPr>
            <a:r>
              <a:rPr lang="es-ES" sz="5000" dirty="0" smtClean="0"/>
              <a:t>Si sólo tenemos en cuenta la componente Y de la imagen, lo que obtenemos es una imagen en escala de grises. Así pues, la forma de </a:t>
            </a:r>
            <a:r>
              <a:rPr lang="es-ES" sz="5000" b="1" dirty="0" smtClean="0"/>
              <a:t>obtener una imagen en escala de grises a partir de una en RGB</a:t>
            </a:r>
            <a:r>
              <a:rPr lang="es-ES" sz="5000" dirty="0" smtClean="0"/>
              <a:t> es aplicando al valor RGB de cada píxel, la fórmula </a:t>
            </a:r>
          </a:p>
          <a:p>
            <a:pPr>
              <a:lnSpc>
                <a:spcPct val="80000"/>
              </a:lnSpc>
              <a:buNone/>
            </a:pPr>
            <a:endParaRPr lang="es-ES" sz="5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s-ES" sz="5000" dirty="0" smtClean="0">
                <a:latin typeface="Calibri" pitchFamily="34" charset="0"/>
              </a:rPr>
              <a:t>			Y = 0.299*R + 0.587*G + 0.114*B.</a:t>
            </a:r>
          </a:p>
          <a:p>
            <a:endParaRPr lang="es-EC" dirty="0"/>
          </a:p>
        </p:txBody>
      </p:sp>
      <p:sp>
        <p:nvSpPr>
          <p:cNvPr id="4" name="AutoShape 6"/>
          <p:cNvSpPr>
            <a:spLocks/>
          </p:cNvSpPr>
          <p:nvPr/>
        </p:nvSpPr>
        <p:spPr bwMode="auto">
          <a:xfrm>
            <a:off x="2928926" y="3286124"/>
            <a:ext cx="45719" cy="857256"/>
          </a:xfrm>
          <a:prstGeom prst="leftBracket">
            <a:avLst>
              <a:gd name="adj" fmla="val 12592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5" name="AutoShape 6"/>
          <p:cNvSpPr>
            <a:spLocks/>
          </p:cNvSpPr>
          <p:nvPr/>
        </p:nvSpPr>
        <p:spPr bwMode="auto">
          <a:xfrm>
            <a:off x="3500430" y="3286124"/>
            <a:ext cx="45719" cy="857256"/>
          </a:xfrm>
          <a:prstGeom prst="leftBracket">
            <a:avLst>
              <a:gd name="adj" fmla="val 12592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357950" y="3286124"/>
            <a:ext cx="45719" cy="857256"/>
          </a:xfrm>
          <a:prstGeom prst="leftBracket">
            <a:avLst>
              <a:gd name="adj" fmla="val 12592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7" name="AutoShape 8"/>
          <p:cNvSpPr>
            <a:spLocks/>
          </p:cNvSpPr>
          <p:nvPr/>
        </p:nvSpPr>
        <p:spPr bwMode="auto">
          <a:xfrm>
            <a:off x="5857884" y="3286124"/>
            <a:ext cx="45719" cy="857256"/>
          </a:xfrm>
          <a:prstGeom prst="rightBracket">
            <a:avLst>
              <a:gd name="adj" fmla="val 1259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8" name="AutoShape 8"/>
          <p:cNvSpPr>
            <a:spLocks/>
          </p:cNvSpPr>
          <p:nvPr/>
        </p:nvSpPr>
        <p:spPr bwMode="auto">
          <a:xfrm>
            <a:off x="6572264" y="3286124"/>
            <a:ext cx="45719" cy="857256"/>
          </a:xfrm>
          <a:prstGeom prst="rightBracket">
            <a:avLst>
              <a:gd name="adj" fmla="val 1259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3214678" y="3286124"/>
            <a:ext cx="45719" cy="857256"/>
          </a:xfrm>
          <a:prstGeom prst="rightBracket">
            <a:avLst>
              <a:gd name="adj" fmla="val 12592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Modelo HSI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Otro modelo muy utilizado es el HSI que representa el color de una manera intuitiva (es decir, de la forma en los humanos percibimos el color). La componente I se corresponde con la </a:t>
            </a:r>
            <a:r>
              <a:rPr lang="es-ES" sz="2000" b="1" i="1" dirty="0" smtClean="0"/>
              <a:t>intensidad</a:t>
            </a:r>
            <a:r>
              <a:rPr lang="es-ES" sz="2000" dirty="0" smtClean="0"/>
              <a:t>, H con el </a:t>
            </a:r>
            <a:r>
              <a:rPr lang="es-ES" sz="2000" b="1" i="1" dirty="0" smtClean="0"/>
              <a:t>color</a:t>
            </a:r>
            <a:r>
              <a:rPr lang="es-ES" sz="2000" dirty="0" smtClean="0"/>
              <a:t> y S con la </a:t>
            </a:r>
            <a:r>
              <a:rPr lang="es-ES" sz="2000" b="1" i="1" dirty="0" smtClean="0"/>
              <a:t>saturación</a:t>
            </a:r>
            <a:r>
              <a:rPr lang="es-ES" sz="2000" dirty="0" smtClean="0"/>
              <a:t>. Este modelo es muy utilizado en algoritmos de procesamiento de imágenes basados en propiedades del </a:t>
            </a:r>
            <a:r>
              <a:rPr lang="es-ES" sz="2000" b="1" dirty="0" smtClean="0"/>
              <a:t>sistema de visión humano</a:t>
            </a:r>
            <a:r>
              <a:rPr lang="es-ES" sz="2000" dirty="0" smtClean="0"/>
              <a:t>.</a:t>
            </a:r>
          </a:p>
          <a:p>
            <a:pPr>
              <a:lnSpc>
                <a:spcPct val="90000"/>
              </a:lnSpc>
            </a:pPr>
            <a:endParaRPr lang="es-ES" sz="2000" dirty="0" smtClean="0"/>
          </a:p>
          <a:p>
            <a:r>
              <a:rPr lang="es-ES" sz="2000" dirty="0" smtClean="0"/>
              <a:t>La conversión de RGB a HSI es más complicada. Pero la componente I es fácil de calcular:</a:t>
            </a:r>
          </a:p>
          <a:p>
            <a:pPr lvl="3">
              <a:lnSpc>
                <a:spcPct val="90000"/>
              </a:lnSpc>
              <a:buNone/>
            </a:pPr>
            <a:r>
              <a:rPr lang="es-ES" dirty="0" smtClean="0"/>
              <a:t>			</a:t>
            </a:r>
          </a:p>
          <a:p>
            <a:pPr lvl="3">
              <a:lnSpc>
                <a:spcPct val="90000"/>
              </a:lnSpc>
              <a:buNone/>
            </a:pPr>
            <a:r>
              <a:rPr lang="es-ES" dirty="0" smtClean="0"/>
              <a:t>			I= 1/3 * (R+G+B)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Tipos de Imágenes:</a:t>
            </a:r>
            <a:r>
              <a:rPr lang="es-ES" dirty="0" smtClean="0"/>
              <a:t/>
            </a:r>
            <a:br>
              <a:rPr lang="es-ES" dirty="0" smtClean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000" dirty="0" smtClean="0"/>
              <a:t>Una imagen natural capturada con una cámara, un telescopio, un microscopio o cualquier otro tipo de instrumento óptico presenta una variación de sombras y tonos continua. Imágenes de este tipo se llaman </a:t>
            </a:r>
            <a:r>
              <a:rPr lang="es-ES" sz="2000" b="1" i="1" dirty="0" smtClean="0"/>
              <a:t>imágenes analógicas.</a:t>
            </a:r>
          </a:p>
          <a:p>
            <a:endParaRPr lang="es-ES" sz="2000" b="1" dirty="0" smtClean="0"/>
          </a:p>
          <a:p>
            <a:pPr>
              <a:buNone/>
            </a:pPr>
            <a:endParaRPr lang="es-ES" sz="2000" b="1" dirty="0" smtClean="0"/>
          </a:p>
          <a:p>
            <a:r>
              <a:rPr lang="es-ES" sz="2000" dirty="0" smtClean="0"/>
              <a:t>Para que una imagen analógica, en blanco y negro, en escala de grises o a color, pueda ser "manipulada" usando un computador,  primero debe convertirse a un formato adecuado. Este formato es la </a:t>
            </a:r>
            <a:r>
              <a:rPr lang="es-ES" sz="2000" b="1" i="1" dirty="0" smtClean="0"/>
              <a:t>imagen digital</a:t>
            </a:r>
            <a:r>
              <a:rPr lang="es-ES" sz="2000" i="1" dirty="0" smtClean="0"/>
              <a:t> </a:t>
            </a:r>
            <a:r>
              <a:rPr lang="es-ES" sz="2000" dirty="0" smtClean="0"/>
              <a:t>correspondiente.   </a:t>
            </a:r>
            <a:br>
              <a:rPr lang="es-ES" sz="2000" dirty="0" smtClean="0"/>
            </a:br>
            <a:r>
              <a:rPr lang="es-ES" sz="2000" dirty="0" smtClean="0"/>
              <a:t>                          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La transformación de una imagen analógica a otra discreta se llama </a:t>
            </a:r>
            <a:r>
              <a:rPr lang="es-ES" sz="2000" b="1" i="1" dirty="0" smtClean="0"/>
              <a:t>digitalización</a:t>
            </a:r>
            <a:r>
              <a:rPr lang="es-ES" sz="2000" dirty="0" smtClean="0"/>
              <a:t> y es el primer paso en cualquier aplicación de procesamiento de imágenes digitales.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600" dirty="0" smtClean="0"/>
              <a:t>Captura de Imagen</a:t>
            </a:r>
            <a:endParaRPr lang="es-EC" sz="36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25609" y="1600200"/>
            <a:ext cx="6492782" cy="4525963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Clasificación de imágenes digitales:</a:t>
            </a:r>
            <a:r>
              <a:rPr lang="es-ES" dirty="0" smtClean="0"/>
              <a:t/>
            </a:r>
            <a:br>
              <a:rPr lang="es-ES" dirty="0" smtClean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Clasificación de imágenes digitales:</a:t>
            </a:r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Por dimensión: Imágenes 2D y 3D</a:t>
            </a:r>
          </a:p>
          <a:p>
            <a:pPr>
              <a:buFont typeface="Wingdings" pitchFamily="2" charset="2"/>
              <a:buChar char="Ø"/>
            </a:pPr>
            <a:r>
              <a:rPr lang="es-ES" sz="2000" dirty="0" smtClean="0"/>
              <a:t>Por paleta de colores: imágenes binarias, en escala de grises y a color.</a:t>
            </a:r>
          </a:p>
          <a:p>
            <a:endParaRPr lang="es-EC" dirty="0"/>
          </a:p>
        </p:txBody>
      </p:sp>
      <p:pic>
        <p:nvPicPr>
          <p:cNvPr id="4" name="Picture 6" descr="sf.gif (50820 bytes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00430" y="3000372"/>
            <a:ext cx="2438400" cy="2438400"/>
          </a:xfrm>
          <a:prstGeom prst="rect">
            <a:avLst/>
          </a:prstGeom>
          <a:noFill/>
        </p:spPr>
      </p:pic>
      <p:pic>
        <p:nvPicPr>
          <p:cNvPr id="5" name="Picture 10" descr="pid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357950" y="3143248"/>
            <a:ext cx="2047875" cy="2185987"/>
          </a:xfrm>
          <a:prstGeom prst="rect">
            <a:avLst/>
          </a:prstGeom>
          <a:noFill/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3286116" y="5643578"/>
            <a:ext cx="297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/>
              <a:t>Imagen en escala de grises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715140" y="5572140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/>
              <a:t>Imagen a color</a:t>
            </a:r>
          </a:p>
        </p:txBody>
      </p:sp>
      <p:graphicFrame>
        <p:nvGraphicFramePr>
          <p:cNvPr id="8" name="Object 18"/>
          <p:cNvGraphicFramePr>
            <a:graphicFrameLocks noChangeAspect="1"/>
          </p:cNvGraphicFramePr>
          <p:nvPr/>
        </p:nvGraphicFramePr>
        <p:xfrm>
          <a:off x="714348" y="3071810"/>
          <a:ext cx="2181225" cy="2162175"/>
        </p:xfrm>
        <a:graphic>
          <a:graphicData uri="http://schemas.openxmlformats.org/presentationml/2006/ole">
            <p:oleObj spid="_x0000_s20482" name="Imagen de mapa de bits" r:id="rId5" imgW="2180952" imgH="2161905" progId="PBrush">
              <p:embed/>
            </p:oleObj>
          </a:graphicData>
        </a:graphic>
      </p:graphicFrame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928662" y="5429264"/>
            <a:ext cx="169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/>
              <a:t>Imagen binaria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s-EC" sz="3600" dirty="0" smtClean="0"/>
              <a:t>Imágenes en 2D </a:t>
            </a:r>
            <a:endParaRPr lang="es-EC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r>
              <a:rPr lang="es-ES" sz="2000" dirty="0" smtClean="0"/>
              <a:t>Nos centraremos en imágenes digitales cuadradas o rectangulares, cuyos píxeles </a:t>
            </a:r>
            <a:r>
              <a:rPr lang="es-ES" sz="2000" i="1" dirty="0" smtClean="0">
                <a:latin typeface="Times New Roman" pitchFamily="18" charset="0"/>
              </a:rPr>
              <a:t>(x,y)</a:t>
            </a:r>
            <a:r>
              <a:rPr lang="es-ES" sz="2000" dirty="0" smtClean="0"/>
              <a:t> representan regiones cuadradas.</a:t>
            </a:r>
          </a:p>
          <a:p>
            <a:r>
              <a:rPr lang="es-ES" sz="2000" dirty="0" smtClean="0"/>
              <a:t> La coordenada </a:t>
            </a:r>
            <a:r>
              <a:rPr lang="es-ES" sz="2000" i="1" dirty="0" smtClean="0">
                <a:latin typeface="Times New Roman" pitchFamily="18" charset="0"/>
              </a:rPr>
              <a:t>x</a:t>
            </a:r>
            <a:r>
              <a:rPr lang="es-ES" sz="2000" dirty="0" smtClean="0"/>
              <a:t> especifica la fila donde está localizado el píxel; la coordenada </a:t>
            </a:r>
            <a:r>
              <a:rPr lang="es-ES" sz="2000" i="1" dirty="0" smtClean="0">
                <a:latin typeface="Times New Roman" pitchFamily="18" charset="0"/>
              </a:rPr>
              <a:t>y</a:t>
            </a:r>
            <a:r>
              <a:rPr lang="es-ES" sz="2000" dirty="0" smtClean="0"/>
              <a:t> representa la columna. </a:t>
            </a:r>
          </a:p>
          <a:p>
            <a:r>
              <a:rPr lang="es-ES" sz="2000" dirty="0" smtClean="0"/>
              <a:t>Por convención, el píxel </a:t>
            </a:r>
            <a:r>
              <a:rPr lang="es-ES" sz="2000" i="1" dirty="0" smtClean="0">
                <a:latin typeface="Times New Roman" pitchFamily="18" charset="0"/>
              </a:rPr>
              <a:t>(0,0)</a:t>
            </a:r>
            <a:r>
              <a:rPr lang="es-ES" sz="2000" dirty="0" smtClean="0"/>
              <a:t> está localizado en la esquina superior izquierda de la imagen.</a:t>
            </a:r>
          </a:p>
          <a:p>
            <a:pPr algn="ctr">
              <a:buNone/>
            </a:pPr>
            <a:endParaRPr lang="es-EC" sz="2000" dirty="0" smtClean="0"/>
          </a:p>
          <a:p>
            <a:pPr algn="ctr">
              <a:buNone/>
            </a:pPr>
            <a:endParaRPr lang="es-EC" sz="2000" dirty="0"/>
          </a:p>
        </p:txBody>
      </p:sp>
      <p:pic>
        <p:nvPicPr>
          <p:cNvPr id="9" name="8 Imagen" descr="Punto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643314"/>
            <a:ext cx="2124075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EC" sz="4000" dirty="0" smtClean="0"/>
              <a:t>Imágenes en 2D </a:t>
            </a:r>
            <a:endParaRPr lang="es-EC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s-ES" sz="2000" dirty="0" smtClean="0"/>
              <a:t>Una </a:t>
            </a:r>
            <a:r>
              <a:rPr lang="es-ES" sz="2000" b="1" dirty="0" smtClean="0"/>
              <a:t>imagen digital de</a:t>
            </a:r>
            <a:r>
              <a:rPr lang="es-ES" sz="2000" dirty="0" smtClean="0"/>
              <a:t> </a:t>
            </a:r>
            <a:r>
              <a:rPr lang="es-ES" sz="2000" i="1" dirty="0" err="1" smtClean="0">
                <a:latin typeface="Times New Roman" pitchFamily="18" charset="0"/>
              </a:rPr>
              <a:t>MxN</a:t>
            </a:r>
            <a:r>
              <a:rPr lang="es-ES" sz="2000" b="1" dirty="0" smtClean="0"/>
              <a:t> píxeles en escala de grises (con L niveles de gris) es una función </a:t>
            </a:r>
          </a:p>
          <a:p>
            <a:pPr algn="ctr"/>
            <a:r>
              <a:rPr lang="es-ES" sz="2000" b="1" i="1" dirty="0" smtClean="0">
                <a:latin typeface="Times New Roman" pitchFamily="18" charset="0"/>
              </a:rPr>
              <a:t>f: [0,M-1] x [0,N-1] -&gt; [0, L-1],</a:t>
            </a:r>
            <a:r>
              <a:rPr lang="es-ES" sz="2000" dirty="0" smtClean="0"/>
              <a:t> </a:t>
            </a:r>
          </a:p>
          <a:p>
            <a:pPr>
              <a:buNone/>
            </a:pPr>
            <a:r>
              <a:rPr lang="es-ES" sz="2000" dirty="0" smtClean="0"/>
              <a:t>	tal que a cada punto (píxel) </a:t>
            </a:r>
            <a:r>
              <a:rPr lang="es-ES" sz="2000" i="1" dirty="0" smtClean="0">
                <a:latin typeface="Times New Roman" pitchFamily="18" charset="0"/>
              </a:rPr>
              <a:t>(x,y),</a:t>
            </a:r>
            <a:r>
              <a:rPr lang="es-ES" sz="2000" dirty="0" smtClean="0"/>
              <a:t> le asigna un valor (nivel de gris).</a:t>
            </a:r>
          </a:p>
          <a:p>
            <a:pPr algn="ctr">
              <a:buNone/>
            </a:pPr>
            <a:endParaRPr lang="es-EC" sz="2000" dirty="0" smtClean="0"/>
          </a:p>
          <a:p>
            <a:pPr algn="ctr">
              <a:buNone/>
            </a:pPr>
            <a:endParaRPr lang="es-EC" sz="2000" dirty="0" smtClean="0"/>
          </a:p>
          <a:p>
            <a:pPr algn="ctr">
              <a:buNone/>
            </a:pPr>
            <a:endParaRPr lang="es-EC" sz="2000" dirty="0" smtClean="0"/>
          </a:p>
          <a:p>
            <a:pPr algn="ctr">
              <a:buNone/>
            </a:pPr>
            <a:endParaRPr lang="es-EC" sz="2000" dirty="0" smtClean="0"/>
          </a:p>
          <a:p>
            <a:pPr algn="ctr">
              <a:buNone/>
            </a:pPr>
            <a:endParaRPr lang="es-EC" sz="2000" dirty="0" smtClean="0"/>
          </a:p>
          <a:p>
            <a:pPr algn="ctr">
              <a:buNone/>
            </a:pPr>
            <a:endParaRPr lang="es-EC" sz="2000" dirty="0" smtClean="0"/>
          </a:p>
          <a:p>
            <a:pPr algn="ctr">
              <a:buNone/>
            </a:pPr>
            <a:endParaRPr lang="es-EC" sz="2000" dirty="0" smtClean="0"/>
          </a:p>
          <a:p>
            <a:r>
              <a:rPr lang="es-ES" sz="2000" dirty="0" smtClean="0"/>
              <a:t>La cuantificación consiste en una paleta de 256 niveles de gris (donde 0 indica el color negro y 255 el color blanco):</a:t>
            </a:r>
          </a:p>
          <a:p>
            <a:pPr>
              <a:buNone/>
            </a:pPr>
            <a:endParaRPr lang="es-EC" sz="2000" dirty="0"/>
          </a:p>
        </p:txBody>
      </p:sp>
      <p:pic>
        <p:nvPicPr>
          <p:cNvPr id="8" name="7 Imagen" descr="Punto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2643182"/>
            <a:ext cx="2286016" cy="2441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EC" sz="4000" dirty="0" smtClean="0"/>
              <a:t>Muestreo</a:t>
            </a:r>
            <a:endParaRPr lang="es-EC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/>
              <a:t>Consiste en una subdivisión de la imagen analógica en porciones. Nos centraremos en imágenes 2D. Existen particiones que envuelven polígonos regulares: triángulos, cuadrados y hexágonos.</a:t>
            </a:r>
          </a:p>
          <a:p>
            <a:pPr algn="ctr">
              <a:buNone/>
            </a:pPr>
            <a:endParaRPr lang="es-ES" sz="2000" dirty="0" smtClean="0"/>
          </a:p>
          <a:p>
            <a:pPr algn="just"/>
            <a:endParaRPr lang="es-ES" sz="2000" dirty="0" smtClean="0"/>
          </a:p>
          <a:p>
            <a:pPr algn="ctr">
              <a:buNone/>
            </a:pPr>
            <a:endParaRPr lang="es-ES" sz="2000" dirty="0"/>
          </a:p>
          <a:p>
            <a:pPr algn="just">
              <a:buNone/>
            </a:pPr>
            <a:endParaRPr lang="es-ES" sz="2000" dirty="0" smtClean="0"/>
          </a:p>
          <a:p>
            <a:pPr algn="ctr">
              <a:buNone/>
            </a:pPr>
            <a:endParaRPr lang="es-EC" sz="2000" dirty="0" smtClean="0"/>
          </a:p>
          <a:p>
            <a:pPr algn="ctr">
              <a:buNone/>
            </a:pPr>
            <a:endParaRPr lang="es-EC" sz="2000" dirty="0"/>
          </a:p>
        </p:txBody>
      </p:sp>
      <p:pic>
        <p:nvPicPr>
          <p:cNvPr id="5" name="Picture 12" descr="pi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781300"/>
            <a:ext cx="752475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s-EC" sz="4000" dirty="0" smtClean="0"/>
              <a:t>Cuantificación</a:t>
            </a:r>
            <a:endParaRPr lang="es-EC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es-ES" sz="2000" dirty="0" smtClean="0"/>
              <a:t>La salida de estos sensores es un valor (</a:t>
            </a:r>
            <a:r>
              <a:rPr lang="es-ES" sz="2000" b="1" dirty="0" smtClean="0"/>
              <a:t>amplitud</a:t>
            </a:r>
            <a:r>
              <a:rPr lang="es-ES" sz="2000" dirty="0" smtClean="0"/>
              <a:t>) dentro de una escala (</a:t>
            </a:r>
            <a:r>
              <a:rPr lang="es-ES" sz="2000" b="1" dirty="0" smtClean="0"/>
              <a:t>color</a:t>
            </a:r>
            <a:r>
              <a:rPr lang="es-ES" sz="2000" dirty="0" smtClean="0"/>
              <a:t>). La salida pueden ser, o bien un único valor (</a:t>
            </a:r>
            <a:r>
              <a:rPr lang="es-ES" sz="2000" b="1" dirty="0" smtClean="0"/>
              <a:t>escala de grises</a:t>
            </a:r>
            <a:r>
              <a:rPr lang="es-ES" sz="2000" dirty="0" smtClean="0"/>
              <a:t>) o bien un vector con tres valores por polígono (</a:t>
            </a:r>
            <a:r>
              <a:rPr lang="es-ES" sz="2000" b="1" dirty="0" smtClean="0"/>
              <a:t>RGB</a:t>
            </a:r>
            <a:r>
              <a:rPr lang="es-ES" sz="2000" dirty="0" smtClean="0"/>
              <a:t>) que se corresponden con la intensidad de color rojo (R), verde (G) y azul (B). La escala de colores también tiene un rango discreto (por ejemplo, de 8-bits = 256 valores). </a:t>
            </a:r>
          </a:p>
          <a:p>
            <a:pPr>
              <a:lnSpc>
                <a:spcPct val="80000"/>
              </a:lnSpc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Las imágenes en escala de grises con sólo 2 colores: blanco y negro (0 y 1, respectivamente), se llaman </a:t>
            </a:r>
            <a:r>
              <a:rPr lang="es-ES" sz="2000" b="1" i="1" dirty="0" smtClean="0"/>
              <a:t>imágenes binarias</a:t>
            </a:r>
            <a:r>
              <a:rPr lang="es-ES" sz="2000" i="1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es-ES" sz="2000" b="1" dirty="0" smtClean="0"/>
          </a:p>
          <a:p>
            <a:pPr>
              <a:lnSpc>
                <a:spcPct val="80000"/>
              </a:lnSpc>
              <a:buNone/>
            </a:pPr>
            <a:r>
              <a:rPr lang="es-ES" sz="2000" dirty="0" smtClean="0"/>
              <a:t>	A este proceso de discretización del color se le llama c</a:t>
            </a:r>
            <a:r>
              <a:rPr lang="es-ES" sz="2000" b="1" dirty="0" smtClean="0"/>
              <a:t>uantificación</a:t>
            </a:r>
            <a:r>
              <a:rPr lang="es-ES" sz="2000" dirty="0" smtClean="0"/>
              <a:t>.</a:t>
            </a:r>
          </a:p>
          <a:p>
            <a:pPr>
              <a:lnSpc>
                <a:spcPct val="80000"/>
              </a:lnSpc>
              <a:buNone/>
            </a:pPr>
            <a:endParaRPr lang="es-ES" sz="2000" b="1" dirty="0" smtClean="0"/>
          </a:p>
          <a:p>
            <a:pPr>
              <a:lnSpc>
                <a:spcPct val="80000"/>
              </a:lnSpc>
              <a:buNone/>
            </a:pPr>
            <a:r>
              <a:rPr lang="es-ES" sz="2000" dirty="0" smtClean="0"/>
              <a:t>	Un polígono de color constante se llamará </a:t>
            </a:r>
            <a:r>
              <a:rPr lang="es-ES" sz="2000" b="1" i="1" dirty="0" smtClean="0"/>
              <a:t>píxel</a:t>
            </a:r>
            <a:r>
              <a:rPr lang="es-ES" sz="2000" dirty="0" smtClean="0"/>
              <a:t>.</a:t>
            </a:r>
          </a:p>
          <a:p>
            <a:pPr algn="just"/>
            <a:endParaRPr lang="es-ES" sz="2000" dirty="0" smtClean="0"/>
          </a:p>
          <a:p>
            <a:pPr algn="just"/>
            <a:endParaRPr lang="es-ES" sz="2000" dirty="0" smtClean="0"/>
          </a:p>
          <a:p>
            <a:pPr algn="ctr">
              <a:buNone/>
            </a:pPr>
            <a:endParaRPr lang="es-ES" sz="2000" dirty="0"/>
          </a:p>
          <a:p>
            <a:pPr algn="just">
              <a:buNone/>
            </a:pPr>
            <a:endParaRPr lang="es-ES" sz="2000" dirty="0" smtClean="0"/>
          </a:p>
          <a:p>
            <a:pPr algn="ctr">
              <a:buNone/>
            </a:pPr>
            <a:endParaRPr lang="es-EC" sz="2000" dirty="0" smtClean="0"/>
          </a:p>
          <a:p>
            <a:pPr algn="ctr">
              <a:buNone/>
            </a:pPr>
            <a:endParaRPr lang="es-EC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Colores RGB y CMY</a:t>
            </a:r>
            <a:endParaRPr lang="es-EC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El </a:t>
            </a:r>
            <a:r>
              <a:rPr lang="es-ES" sz="2000" b="1" dirty="0" smtClean="0"/>
              <a:t>cian</a:t>
            </a:r>
            <a:r>
              <a:rPr lang="es-ES" sz="2000" dirty="0" smtClean="0"/>
              <a:t> es el opuesto al </a:t>
            </a:r>
            <a:r>
              <a:rPr lang="es-ES" sz="2000" dirty="0" smtClean="0">
                <a:hlinkClick r:id="rId2" tooltip="Rojo"/>
              </a:rPr>
              <a:t>rojo</a:t>
            </a:r>
            <a:r>
              <a:rPr lang="es-ES" sz="2000" dirty="0" smtClean="0"/>
              <a:t>,  lo que significa que actúa como un filtro que absorbe dicho color (-R +G +B).</a:t>
            </a:r>
            <a:r>
              <a:rPr lang="es-ES" sz="2000" b="1" dirty="0" smtClean="0"/>
              <a:t>Magenta</a:t>
            </a:r>
            <a:r>
              <a:rPr lang="es-ES" sz="2000" dirty="0" smtClean="0"/>
              <a:t> es el opuesto al </a:t>
            </a:r>
            <a:r>
              <a:rPr lang="es-ES" sz="2000" u="sng" dirty="0" smtClean="0">
                <a:hlinkClick r:id="rId3" tooltip="Verde"/>
              </a:rPr>
              <a:t>verde</a:t>
            </a:r>
            <a:r>
              <a:rPr lang="es-ES" sz="2000" dirty="0" smtClean="0"/>
              <a:t> (+R -G +B) y </a:t>
            </a:r>
            <a:r>
              <a:rPr lang="es-ES" sz="2000" b="1" dirty="0" smtClean="0"/>
              <a:t>amarillo</a:t>
            </a:r>
            <a:r>
              <a:rPr lang="es-ES" sz="2000" dirty="0" smtClean="0"/>
              <a:t> el opuesto al </a:t>
            </a:r>
            <a:r>
              <a:rPr lang="es-ES" sz="2000" u="sng" dirty="0" smtClean="0">
                <a:hlinkClick r:id="rId4" tooltip="Azul"/>
              </a:rPr>
              <a:t>azul</a:t>
            </a:r>
            <a:r>
              <a:rPr lang="es-ES" sz="2000" dirty="0" smtClean="0"/>
              <a:t> (+R +G -B).</a:t>
            </a:r>
            <a:endParaRPr lang="es-EC" sz="2000" dirty="0"/>
          </a:p>
        </p:txBody>
      </p:sp>
      <p:pic>
        <p:nvPicPr>
          <p:cNvPr id="6" name="5 Imagen" descr="Punto0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3071810"/>
            <a:ext cx="2786082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504</Words>
  <Application>Microsoft Office PowerPoint</Application>
  <PresentationFormat>Presentación en pantalla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Imagen de mapa de bits</vt:lpstr>
      <vt:lpstr>"Diseño e Implementación de una Herramienta Didáctica de Software para el Procesamiento Digital Básico de Imágenes para los Estudiantes de la Facultad de Ingeniería en Electricidad y Computación"</vt:lpstr>
      <vt:lpstr>Tipos de Imágenes: </vt:lpstr>
      <vt:lpstr>Captura de Imagen</vt:lpstr>
      <vt:lpstr>Clasificación de imágenes digitales: </vt:lpstr>
      <vt:lpstr>Imágenes en 2D </vt:lpstr>
      <vt:lpstr>Imágenes en 2D </vt:lpstr>
      <vt:lpstr>Muestreo</vt:lpstr>
      <vt:lpstr>Cuantificación</vt:lpstr>
      <vt:lpstr>Colores RGB y CMY</vt:lpstr>
      <vt:lpstr>Imágenes a color: Modelo RGB</vt:lpstr>
      <vt:lpstr>Modelo CMY</vt:lpstr>
      <vt:lpstr>Ej. Conversión de colores</vt:lpstr>
      <vt:lpstr>Modelo YIQ</vt:lpstr>
      <vt:lpstr>Modelo HSI</vt:lpstr>
    </vt:vector>
  </TitlesOfParts>
  <Company>AFGE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Formatos de Imágenes</dc:title>
  <dc:creator>Alex Guerrero Echeverría</dc:creator>
  <cp:lastModifiedBy>Alex Guerrero Echeverría</cp:lastModifiedBy>
  <cp:revision>24</cp:revision>
  <dcterms:created xsi:type="dcterms:W3CDTF">2010-02-04T02:48:34Z</dcterms:created>
  <dcterms:modified xsi:type="dcterms:W3CDTF">2010-02-04T19:15:42Z</dcterms:modified>
</cp:coreProperties>
</file>