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79" r:id="rId9"/>
    <p:sldId id="269" r:id="rId10"/>
    <p:sldId id="270" r:id="rId11"/>
    <p:sldId id="271" r:id="rId12"/>
    <p:sldId id="272" r:id="rId13"/>
    <p:sldId id="273" r:id="rId14"/>
    <p:sldId id="277" r:id="rId15"/>
    <p:sldId id="278" r:id="rId16"/>
    <p:sldId id="281" r:id="rId17"/>
    <p:sldId id="282" r:id="rId18"/>
    <p:sldId id="274" r:id="rId19"/>
    <p:sldId id="284" r:id="rId20"/>
    <p:sldId id="283" r:id="rId21"/>
    <p:sldId id="285" r:id="rId22"/>
    <p:sldId id="275" r:id="rId23"/>
    <p:sldId id="276" r:id="rId2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>
      <p:cViewPr varScale="1">
        <p:scale>
          <a:sx n="65" d="100"/>
          <a:sy n="65" d="100"/>
        </p:scale>
        <p:origin x="-6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1432-5A5C-49B3-9FD4-337BE0191E50}" type="datetimeFigureOut">
              <a:rPr lang="es-EC" smtClean="0"/>
              <a:t>04/02/2010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DD51-645C-4D4C-974C-FD4006825DC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1432-5A5C-49B3-9FD4-337BE0191E50}" type="datetimeFigureOut">
              <a:rPr lang="es-EC" smtClean="0"/>
              <a:t>04/02/2010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DD51-645C-4D4C-974C-FD4006825DC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1432-5A5C-49B3-9FD4-337BE0191E50}" type="datetimeFigureOut">
              <a:rPr lang="es-EC" smtClean="0"/>
              <a:t>04/02/2010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DD51-645C-4D4C-974C-FD4006825DC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1432-5A5C-49B3-9FD4-337BE0191E50}" type="datetimeFigureOut">
              <a:rPr lang="es-EC" smtClean="0"/>
              <a:t>04/02/2010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DD51-645C-4D4C-974C-FD4006825DC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1432-5A5C-49B3-9FD4-337BE0191E50}" type="datetimeFigureOut">
              <a:rPr lang="es-EC" smtClean="0"/>
              <a:t>04/02/2010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DD51-645C-4D4C-974C-FD4006825DC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1432-5A5C-49B3-9FD4-337BE0191E50}" type="datetimeFigureOut">
              <a:rPr lang="es-EC" smtClean="0"/>
              <a:t>04/02/2010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DD51-645C-4D4C-974C-FD4006825DC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1432-5A5C-49B3-9FD4-337BE0191E50}" type="datetimeFigureOut">
              <a:rPr lang="es-EC" smtClean="0"/>
              <a:t>04/02/2010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DD51-645C-4D4C-974C-FD4006825DC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1432-5A5C-49B3-9FD4-337BE0191E50}" type="datetimeFigureOut">
              <a:rPr lang="es-EC" smtClean="0"/>
              <a:t>04/02/2010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DD51-645C-4D4C-974C-FD4006825DC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1432-5A5C-49B3-9FD4-337BE0191E50}" type="datetimeFigureOut">
              <a:rPr lang="es-EC" smtClean="0"/>
              <a:t>04/02/2010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DD51-645C-4D4C-974C-FD4006825DC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1432-5A5C-49B3-9FD4-337BE0191E50}" type="datetimeFigureOut">
              <a:rPr lang="es-EC" smtClean="0"/>
              <a:t>04/02/2010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DD51-645C-4D4C-974C-FD4006825DC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1432-5A5C-49B3-9FD4-337BE0191E50}" type="datetimeFigureOut">
              <a:rPr lang="es-EC" smtClean="0"/>
              <a:t>04/02/2010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DD51-645C-4D4C-974C-FD4006825DC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61432-5A5C-49B3-9FD4-337BE0191E50}" type="datetimeFigureOut">
              <a:rPr lang="es-EC" smtClean="0"/>
              <a:t>04/02/2010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CDD51-645C-4D4C-974C-FD4006825DCF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Filtros y Detectores de Borde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Filtro Gaussiano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758138" cy="45259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cs typeface="Arial" charset="0"/>
              </a:rPr>
              <a:t>Se usa para suavizar la imagen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ES_tradnl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cs typeface="Arial" charset="0"/>
              </a:rPr>
              <a:t>El suavizado es dependiente de la desviación estándar de la mascara.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ES_tradnl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cs typeface="Arial" charset="0"/>
              </a:rPr>
              <a:t>A mayor </a:t>
            </a:r>
            <a:r>
              <a:rPr lang="el-GR" sz="2000" dirty="0" smtClean="0">
                <a:cs typeface="Arial" charset="0"/>
              </a:rPr>
              <a:t>σ</a:t>
            </a:r>
            <a:r>
              <a:rPr lang="es-ES_tradnl" sz="2000" baseline="30000" dirty="0" smtClean="0">
                <a:cs typeface="Arial" charset="0"/>
              </a:rPr>
              <a:t>2</a:t>
            </a:r>
            <a:r>
              <a:rPr lang="es-ES_tradnl" sz="2000" dirty="0" smtClean="0">
                <a:cs typeface="Arial" charset="0"/>
              </a:rPr>
              <a:t> el suavizado es mayor.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ES_tradnl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cs typeface="Arial" charset="0"/>
              </a:rPr>
              <a:t>La mascara es no lineal pero el filtro es lineal</a:t>
            </a:r>
            <a:r>
              <a:rPr lang="es-ES_tradnl" sz="2000" dirty="0" smtClean="0">
                <a:cs typeface="Arial" charset="0"/>
              </a:rPr>
              <a:t>.</a:t>
            </a:r>
            <a:endParaRPr lang="es-EC" dirty="0" smtClean="0"/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EC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PE" sz="20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Ej. Filtro Gaussiano</a:t>
            </a:r>
            <a:endParaRPr lang="es-EC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714488"/>
            <a:ext cx="5500704" cy="437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4 CuadroTexto"/>
          <p:cNvSpPr txBox="1">
            <a:spLocks noGrp="1" noChangeArrowheads="1"/>
          </p:cNvSpPr>
          <p:nvPr>
            <p:ph idx="1"/>
          </p:nvPr>
        </p:nvSpPr>
        <p:spPr bwMode="auto">
          <a:xfrm>
            <a:off x="500034" y="2428868"/>
            <a:ext cx="9092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s-PE" dirty="0"/>
              <a:t>σ= </a:t>
            </a:r>
            <a:r>
              <a:rPr lang="es-PE" dirty="0" smtClean="0"/>
              <a:t>1</a:t>
            </a:r>
            <a:endParaRPr lang="es-PE" dirty="0"/>
          </a:p>
        </p:txBody>
      </p:sp>
      <p:sp>
        <p:nvSpPr>
          <p:cNvPr id="8" name="4 CuadroTexto"/>
          <p:cNvSpPr txBox="1">
            <a:spLocks noChangeArrowheads="1"/>
          </p:cNvSpPr>
          <p:nvPr/>
        </p:nvSpPr>
        <p:spPr bwMode="auto">
          <a:xfrm>
            <a:off x="500034" y="4572008"/>
            <a:ext cx="9092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σ= 3</a:t>
            </a:r>
            <a:endParaRPr kumimoji="0" lang="es-P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4 CuadroTexto"/>
          <p:cNvSpPr txBox="1">
            <a:spLocks noChangeArrowheads="1"/>
          </p:cNvSpPr>
          <p:nvPr/>
        </p:nvSpPr>
        <p:spPr bwMode="auto">
          <a:xfrm>
            <a:off x="7572396" y="2428868"/>
            <a:ext cx="9092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σ= 2</a:t>
            </a:r>
            <a:endParaRPr kumimoji="0" lang="es-P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7643834" y="4643446"/>
            <a:ext cx="9092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sz="3200" dirty="0"/>
              <a:t>σ=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Filtro Unsharp para acentuar contraste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45259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s-PE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PE" sz="2000" dirty="0" smtClean="0">
              <a:cs typeface="Aria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00313" y="1143000"/>
            <a:ext cx="3629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/>
              <a:t>&gt;&gt; </a:t>
            </a:r>
            <a:r>
              <a:rPr lang="es-ES" sz="2400" dirty="0" smtClean="0"/>
              <a:t>y=fspecial</a:t>
            </a:r>
            <a:r>
              <a:rPr lang="es-ES" sz="2400" dirty="0"/>
              <a:t>('</a:t>
            </a:r>
            <a:r>
              <a:rPr lang="es-ES" sz="2400" dirty="0" err="1"/>
              <a:t>unsharp</a:t>
            </a:r>
            <a:r>
              <a:rPr lang="es-ES" sz="2400" dirty="0"/>
              <a:t>');</a:t>
            </a:r>
            <a:r>
              <a:rPr lang="es-ES" dirty="0"/>
              <a:t> </a:t>
            </a:r>
            <a:endParaRPr lang="en-GB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1785926"/>
            <a:ext cx="5364163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785938"/>
            <a:ext cx="5400675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Detectores de Bordes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45259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C" sz="2000" dirty="0" smtClean="0"/>
              <a:t>Los bordes de una imagen digital se definen como transiciones entre dos regiones de niveles de gris significativamente distintos</a:t>
            </a:r>
            <a:r>
              <a:rPr lang="es-EC" sz="2000" dirty="0" smtClean="0"/>
              <a:t>.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endParaRPr lang="es-EC" sz="2000" dirty="0" smtClean="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S_tradnl" altLang="es-ES_tradnl" sz="2000" dirty="0" smtClean="0"/>
              <a:t>Métodos basados en el gradiente: detectan los bordes en base a las derivadas espaciales de la imagen que se calculan mediante operadores de convolución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EC" sz="2000" dirty="0" smtClean="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C" sz="2000" dirty="0" smtClean="0"/>
              <a:t>En </a:t>
            </a:r>
            <a:r>
              <a:rPr lang="es-EC" sz="2000" dirty="0" smtClean="0"/>
              <a:t>Matlab primero se transforma a la imagen original </a:t>
            </a:r>
            <a:r>
              <a:rPr lang="es-EC" sz="2000" i="1" dirty="0" smtClean="0"/>
              <a:t>I(x , y)</a:t>
            </a:r>
            <a:r>
              <a:rPr lang="es-EC" sz="2000" dirty="0" smtClean="0"/>
              <a:t> </a:t>
            </a:r>
            <a:r>
              <a:rPr lang="es-EC" sz="2000" dirty="0" smtClean="0"/>
              <a:t>a escala de grises por medio de la función </a:t>
            </a:r>
            <a:r>
              <a:rPr lang="es-EC" sz="2000" i="1" dirty="0" smtClean="0"/>
              <a:t>rgb2gray </a:t>
            </a:r>
            <a:r>
              <a:rPr lang="es-EC" sz="2000" dirty="0" smtClean="0"/>
              <a:t>para poder aplicar la detección de bordes.</a:t>
            </a:r>
            <a:endParaRPr lang="es-EC" sz="2000" i="1" dirty="0" smtClean="0"/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endParaRPr lang="es-EC" sz="2000" i="1" dirty="0" smtClean="0"/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EC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PE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PE" sz="20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Detección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214554"/>
            <a:ext cx="2828916" cy="3400436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</a:pPr>
            <a:r>
              <a:rPr lang="es-ES_tradnl" dirty="0" smtClean="0"/>
              <a:t>La suavización de la imagen evita que se sobredetecten los bordes.</a:t>
            </a:r>
          </a:p>
          <a:p>
            <a:pPr>
              <a:spcBef>
                <a:spcPct val="50000"/>
              </a:spcBef>
            </a:pPr>
            <a:r>
              <a:rPr lang="es-ES_tradnl" dirty="0" smtClean="0"/>
              <a:t>Los máximos de la primera derivada o los cruces por cero de la segunda derivada  permiten detectar los bordes.</a:t>
            </a:r>
          </a:p>
          <a:p>
            <a:endParaRPr lang="es-EC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071678"/>
            <a:ext cx="4999038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Ej. Detección de borde</a:t>
            </a:r>
            <a:endParaRPr lang="es-EC" sz="3600" dirty="0"/>
          </a:p>
        </p:txBody>
      </p:sp>
      <p:pic>
        <p:nvPicPr>
          <p:cNvPr id="4" name="Picture 102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868" y="1600200"/>
            <a:ext cx="35542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Detector Prewitt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2000" dirty="0"/>
              <a:t>Se define como la aplicación de  8 matrices  pixel a pixel a la imagen. La respuesta es la suma de los bordes bien marcados. </a:t>
            </a:r>
          </a:p>
          <a:p>
            <a:endParaRPr lang="es-EC" dirty="0" smtClean="0"/>
          </a:p>
          <a:p>
            <a:r>
              <a:rPr lang="es-EC" sz="2000" dirty="0"/>
              <a:t>Los nombres de cada matriz  se define como un punto cardinal: Norte, Sur, Este, </a:t>
            </a:r>
            <a:r>
              <a:rPr lang="es-EC" sz="2000" dirty="0" smtClean="0"/>
              <a:t>Oeste</a:t>
            </a:r>
            <a:r>
              <a:rPr lang="es-EC" sz="2000" dirty="0"/>
              <a:t>, Noroeste, Noreste, Suroeste, Sureste</a:t>
            </a:r>
            <a:r>
              <a:rPr lang="es-EC" sz="2000" dirty="0" smtClean="0"/>
              <a:t>.</a:t>
            </a:r>
          </a:p>
          <a:p>
            <a:endParaRPr lang="es-EC" sz="2000" dirty="0"/>
          </a:p>
          <a:p>
            <a:r>
              <a:rPr lang="es-EC" sz="2000" dirty="0"/>
              <a:t>Se invoca a la función</a:t>
            </a:r>
            <a:r>
              <a:rPr lang="es-EC" sz="2000" i="1" dirty="0"/>
              <a:t> edge</a:t>
            </a:r>
            <a:r>
              <a:rPr lang="es-EC" sz="2000" dirty="0"/>
              <a:t> para el detector de borde </a:t>
            </a:r>
            <a:r>
              <a:rPr lang="es-EC" sz="2000" i="1" dirty="0"/>
              <a:t>‘</a:t>
            </a:r>
            <a:r>
              <a:rPr lang="es-EC" sz="2000" i="1" dirty="0" err="1"/>
              <a:t>prewitt</a:t>
            </a:r>
            <a:r>
              <a:rPr lang="es-EC" sz="2000" i="1" dirty="0"/>
              <a:t>’ </a:t>
            </a:r>
            <a:r>
              <a:rPr lang="es-EC" sz="2000" dirty="0"/>
              <a:t>asumiendo los parámetros de umbral (</a:t>
            </a:r>
            <a:r>
              <a:rPr lang="es-EC" sz="2000" dirty="0" err="1"/>
              <a:t>threshold</a:t>
            </a:r>
            <a:r>
              <a:rPr lang="es-EC" sz="2000" dirty="0"/>
              <a:t>) y la dirección del gradiente (</a:t>
            </a:r>
            <a:r>
              <a:rPr lang="es-EC" sz="2000" dirty="0" err="1"/>
              <a:t>direction</a:t>
            </a:r>
            <a:r>
              <a:rPr lang="es-EC" sz="2000" dirty="0"/>
              <a:t>) por default. Al definirlo de esta manera se considera en horizontal y vertical.</a:t>
            </a:r>
          </a:p>
          <a:p>
            <a:endParaRPr lang="es-EC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Método de Prewitt</a:t>
            </a:r>
            <a:endParaRPr lang="es-EC" sz="36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3116"/>
            <a:ext cx="5929354" cy="352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Prewitt</a:t>
            </a:r>
            <a:endParaRPr lang="es-EC" dirty="0"/>
          </a:p>
        </p:txBody>
      </p:sp>
      <p:sp>
        <p:nvSpPr>
          <p:cNvPr id="4" name="13 Marcador de contenido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ES" sz="2000" i="1" u="sng" dirty="0" err="1" smtClean="0">
                <a:cs typeface="Arial" charset="0"/>
              </a:rPr>
              <a:t>Prewit</a:t>
            </a:r>
            <a:r>
              <a:rPr lang="es-ES" sz="2000" i="1" dirty="0" smtClean="0">
                <a:cs typeface="Arial" charset="0"/>
              </a:rPr>
              <a:t>:</a:t>
            </a:r>
            <a:r>
              <a:rPr lang="es-ES" sz="2000" dirty="0" smtClean="0">
                <a:cs typeface="Arial" charset="0"/>
              </a:rPr>
              <a:t> Acentuar transiciones horizontales 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ES" sz="2000" dirty="0" smtClean="0">
                <a:cs typeface="Arial" charset="0"/>
              </a:rPr>
              <a:t>Máscara:  w =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ES" sz="2000" dirty="0" smtClean="0">
                <a:cs typeface="Courier New" pitchFamily="49" charset="0"/>
              </a:rPr>
              <a:t>    	   </a:t>
            </a:r>
            <a:r>
              <a:rPr lang="es-ES" sz="2000" dirty="0" smtClean="0">
                <a:cs typeface="Courier New" pitchFamily="49" charset="0"/>
              </a:rPr>
              <a:t>                </a:t>
            </a:r>
            <a:r>
              <a:rPr lang="es-ES" sz="2000" dirty="0" smtClean="0">
                <a:cs typeface="Courier New" pitchFamily="49" charset="0"/>
              </a:rPr>
              <a:t>[ 1     1     1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ES" sz="2000" dirty="0" smtClean="0">
                <a:cs typeface="Courier New" pitchFamily="49" charset="0"/>
              </a:rPr>
              <a:t>    		 </a:t>
            </a:r>
            <a:r>
              <a:rPr lang="es-ES" sz="2000" dirty="0" smtClean="0">
                <a:cs typeface="Courier New" pitchFamily="49" charset="0"/>
              </a:rPr>
              <a:t>          0     </a:t>
            </a:r>
            <a:r>
              <a:rPr lang="es-ES" sz="2000" dirty="0" smtClean="0">
                <a:cs typeface="Courier New" pitchFamily="49" charset="0"/>
              </a:rPr>
              <a:t>0     0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ES" sz="2000" dirty="0" smtClean="0">
                <a:cs typeface="Courier New" pitchFamily="49" charset="0"/>
              </a:rPr>
              <a:t>   	 </a:t>
            </a:r>
            <a:r>
              <a:rPr lang="es-ES" sz="2000" dirty="0" smtClean="0">
                <a:cs typeface="Courier New" pitchFamily="49" charset="0"/>
              </a:rPr>
              <a:t>                  </a:t>
            </a:r>
            <a:r>
              <a:rPr lang="es-ES" sz="2000" dirty="0" smtClean="0">
                <a:cs typeface="Courier New" pitchFamily="49" charset="0"/>
              </a:rPr>
              <a:t>-1    -1    -1]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s-ES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ES" sz="2000" i="1" u="sng" dirty="0" smtClean="0">
                <a:cs typeface="Arial" charset="0"/>
              </a:rPr>
              <a:t>Sobel</a:t>
            </a:r>
            <a:r>
              <a:rPr lang="es-ES" sz="2000" i="1" dirty="0" smtClean="0">
                <a:cs typeface="Arial" charset="0"/>
              </a:rPr>
              <a:t>:</a:t>
            </a:r>
            <a:r>
              <a:rPr lang="es-ES" sz="2000" dirty="0" smtClean="0">
                <a:cs typeface="Arial" charset="0"/>
              </a:rPr>
              <a:t> Acentuar transiciones horizontales 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ES" sz="2000" dirty="0" smtClean="0">
                <a:cs typeface="Arial" charset="0"/>
              </a:rPr>
              <a:t>Máscara:  w =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ES" sz="2000" dirty="0" smtClean="0">
                <a:cs typeface="Courier New" pitchFamily="49" charset="0"/>
              </a:rPr>
              <a:t>    	   </a:t>
            </a:r>
            <a:r>
              <a:rPr lang="es-ES" sz="2000" dirty="0" smtClean="0">
                <a:cs typeface="Courier New" pitchFamily="49" charset="0"/>
              </a:rPr>
              <a:t>	        </a:t>
            </a:r>
            <a:r>
              <a:rPr lang="es-ES" sz="2000" dirty="0" smtClean="0">
                <a:cs typeface="Courier New" pitchFamily="49" charset="0"/>
              </a:rPr>
              <a:t>[1     2     1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ES" sz="2000" dirty="0" smtClean="0">
                <a:cs typeface="Courier New" pitchFamily="49" charset="0"/>
              </a:rPr>
              <a:t>    	     </a:t>
            </a:r>
            <a:r>
              <a:rPr lang="es-ES" sz="2000" dirty="0" smtClean="0">
                <a:cs typeface="Courier New" pitchFamily="49" charset="0"/>
              </a:rPr>
              <a:t>              0     </a:t>
            </a:r>
            <a:r>
              <a:rPr lang="es-ES" sz="2000" dirty="0" smtClean="0">
                <a:cs typeface="Courier New" pitchFamily="49" charset="0"/>
              </a:rPr>
              <a:t>0     0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ES" sz="2000" dirty="0" smtClean="0">
                <a:cs typeface="Courier New" pitchFamily="49" charset="0"/>
              </a:rPr>
              <a:t>    	    </a:t>
            </a:r>
            <a:r>
              <a:rPr lang="es-ES" sz="2000" dirty="0" smtClean="0">
                <a:cs typeface="Courier New" pitchFamily="49" charset="0"/>
              </a:rPr>
              <a:t>               -</a:t>
            </a:r>
            <a:r>
              <a:rPr lang="es-ES" sz="2000" dirty="0" smtClean="0">
                <a:cs typeface="Courier New" pitchFamily="49" charset="0"/>
              </a:rPr>
              <a:t>1    -2    -1]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s-ES" sz="2000" dirty="0" smtClean="0">
              <a:cs typeface="Courier New" pitchFamily="49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ES" sz="2000" dirty="0" smtClean="0">
                <a:cs typeface="Arial" charset="0"/>
              </a:rPr>
              <a:t>Para </a:t>
            </a:r>
            <a:r>
              <a:rPr lang="es-ES" sz="2000" dirty="0" smtClean="0">
                <a:cs typeface="Arial" charset="0"/>
              </a:rPr>
              <a:t>acentuar transiciones verticales usar la transpuesta</a:t>
            </a:r>
            <a:endParaRPr lang="es-PE" sz="2000" dirty="0" smtClean="0">
              <a:cs typeface="Arial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928802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63" y="3929066"/>
            <a:ext cx="2024046" cy="151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Método de Canny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2000" dirty="0"/>
              <a:t>El método utiliza dos umbrales, para detectar los bordes fuertes y débiles, e incluye los bordes débiles en la salida sólo si están conectados a los bordes fuertes</a:t>
            </a:r>
            <a:r>
              <a:rPr lang="es-EC" sz="2000" dirty="0" smtClean="0"/>
              <a:t>.</a:t>
            </a:r>
          </a:p>
          <a:p>
            <a:endParaRPr lang="es-EC" sz="2000" dirty="0" smtClean="0"/>
          </a:p>
          <a:p>
            <a:r>
              <a:rPr lang="es-EC" sz="2000" dirty="0"/>
              <a:t>En este método se tiene más probabilidades de detectar ciertos bordes </a:t>
            </a:r>
            <a:r>
              <a:rPr lang="es-EC" sz="2000" dirty="0" smtClean="0"/>
              <a:t>débiles y se lo considera como uno de los mejores en la detección de bordes.</a:t>
            </a:r>
          </a:p>
          <a:p>
            <a:endParaRPr lang="es-EC" sz="2000" dirty="0"/>
          </a:p>
          <a:p>
            <a:r>
              <a:rPr lang="es-EC" sz="2000" dirty="0"/>
              <a:t>El método de Canny encuentra bordes buscando máximos locales del </a:t>
            </a:r>
            <a:r>
              <a:rPr lang="es-EC" sz="2000" dirty="0" smtClean="0"/>
              <a:t>gradiente.</a:t>
            </a:r>
          </a:p>
          <a:p>
            <a:endParaRPr lang="es-EC" sz="2000" dirty="0" smtClean="0"/>
          </a:p>
          <a:p>
            <a:endParaRPr lang="es-EC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Filtro definición</a:t>
            </a:r>
            <a:endParaRPr lang="es-EC" sz="36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Se le llama filtrado al proceso mediante el cual se modifica una señal determinada de tal manera que las amplitudes relativas de las </a:t>
            </a:r>
            <a:r>
              <a:rPr lang="es-ES" sz="2000" dirty="0" smtClean="0"/>
              <a:t>componentes </a:t>
            </a:r>
            <a:r>
              <a:rPr lang="es-ES" sz="2000" dirty="0"/>
              <a:t>en frecuencia cambian o incluso son </a:t>
            </a:r>
            <a:r>
              <a:rPr lang="es-ES" sz="2000" dirty="0" smtClean="0"/>
              <a:t>eliminadas.</a:t>
            </a:r>
          </a:p>
          <a:p>
            <a:pPr>
              <a:buNone/>
            </a:pPr>
            <a:r>
              <a:rPr lang="es-ES" sz="2000" dirty="0" smtClean="0"/>
              <a:t>					</a:t>
            </a:r>
            <a:endParaRPr lang="es-ES" sz="2000" dirty="0"/>
          </a:p>
          <a:p>
            <a:endParaRPr lang="es-ES" sz="2000" dirty="0"/>
          </a:p>
          <a:p>
            <a:endParaRPr lang="es-ES" sz="2000" dirty="0" smtClean="0"/>
          </a:p>
          <a:p>
            <a:endParaRPr lang="es-ES" sz="2000" dirty="0"/>
          </a:p>
          <a:p>
            <a:r>
              <a:rPr lang="es-ES" sz="2000" dirty="0" smtClean="0"/>
              <a:t>También </a:t>
            </a:r>
            <a:r>
              <a:rPr lang="es-ES" sz="2000" dirty="0"/>
              <a:t>sirven para restaurar una señal, cuando haya una señal que haya sido deformada de alguna forma. </a:t>
            </a:r>
            <a:endParaRPr lang="es-ES" sz="2000" dirty="0" smtClean="0"/>
          </a:p>
          <a:p>
            <a:pPr>
              <a:buNone/>
            </a:pPr>
            <a:endParaRPr lang="es-ES" sz="2000" dirty="0" smtClean="0"/>
          </a:p>
          <a:p>
            <a:r>
              <a:rPr lang="es-EC" sz="2000" dirty="0" smtClean="0"/>
              <a:t>La función en Matlab que permite generar un filtro para aplicarlo sobre una 	imagen en 2-D es </a:t>
            </a:r>
            <a:r>
              <a:rPr lang="es-EC" sz="2000" i="1" dirty="0" smtClean="0"/>
              <a:t>fspecial</a:t>
            </a:r>
            <a:r>
              <a:rPr lang="es-EC" sz="2000" dirty="0" smtClean="0"/>
              <a:t>, y contiene filtros predefinidos en 2-D.</a:t>
            </a:r>
          </a:p>
          <a:p>
            <a:endParaRPr lang="es-ES" sz="2000" dirty="0" smtClean="0"/>
          </a:p>
          <a:p>
            <a:endParaRPr lang="es-ES" sz="2000" dirty="0"/>
          </a:p>
          <a:p>
            <a:endParaRPr lang="es-EC" sz="2000" dirty="0"/>
          </a:p>
        </p:txBody>
      </p:sp>
      <p:pic>
        <p:nvPicPr>
          <p:cNvPr id="12" name="11 Imagen" descr="Punto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928934"/>
            <a:ext cx="5524523" cy="833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Método de Canny</a:t>
            </a:r>
            <a:endParaRPr lang="es-EC" sz="36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214554"/>
            <a:ext cx="5881406" cy="32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Prewitt vs. Canny</a:t>
            </a:r>
            <a:endParaRPr lang="es-EC" sz="36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3116"/>
            <a:ext cx="4714908" cy="232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3 Marcador de contenido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143116"/>
            <a:ext cx="4071966" cy="231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Filtros Fotográficos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000" dirty="0" smtClean="0"/>
              <a:t>Los filtros fotográficos permiten ver las imágenes tal y como desea tomarlas y es la razón por la cual son tan importantes. </a:t>
            </a:r>
          </a:p>
          <a:p>
            <a:pPr algn="just"/>
            <a:r>
              <a:rPr lang="es-ES" sz="2000" dirty="0" smtClean="0"/>
              <a:t>Una de las formas mas fáciles de mejorar su fotografía digital es aprender a utilizar los filtros fotográficos.</a:t>
            </a:r>
          </a:p>
          <a:p>
            <a:pPr algn="just"/>
            <a:endParaRPr lang="es-ES" sz="2000" dirty="0" smtClean="0"/>
          </a:p>
          <a:p>
            <a:pPr algn="ctr">
              <a:buNone/>
            </a:pPr>
            <a:endParaRPr lang="es-EC" dirty="0"/>
          </a:p>
        </p:txBody>
      </p:sp>
      <p:pic>
        <p:nvPicPr>
          <p:cNvPr id="4" name="3 Imagen" descr="Punto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4143380"/>
            <a:ext cx="2286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Filtros Fotográficos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b="1" dirty="0" smtClean="0"/>
              <a:t>Filtros Polarizadores </a:t>
            </a:r>
            <a:r>
              <a:rPr lang="es-ES" sz="2000" dirty="0" smtClean="0"/>
              <a:t>.- Es un filtro indispensable para eliminar los brillos en el agua y los reflejos en los vidrios.</a:t>
            </a:r>
          </a:p>
          <a:p>
            <a:endParaRPr lang="es-ES" sz="2000" dirty="0" smtClean="0"/>
          </a:p>
          <a:p>
            <a:r>
              <a:rPr lang="es-ES" sz="2000" b="1" dirty="0" smtClean="0"/>
              <a:t> Filtros de Densidad Neutral (ND)</a:t>
            </a:r>
            <a:r>
              <a:rPr lang="es-ES" sz="2000" dirty="0" smtClean="0"/>
              <a:t>.-</a:t>
            </a:r>
            <a:r>
              <a:rPr lang="es-ES" sz="2000" b="1" dirty="0" smtClean="0"/>
              <a:t> </a:t>
            </a:r>
            <a:r>
              <a:rPr lang="es-ES" sz="2000" dirty="0" smtClean="0"/>
              <a:t>Estos son los filtros necesarios para regular el contraste de las escenas.</a:t>
            </a:r>
          </a:p>
          <a:p>
            <a:endParaRPr lang="es-ES" sz="2000" dirty="0" smtClean="0"/>
          </a:p>
          <a:p>
            <a:r>
              <a:rPr lang="es-ES" sz="2000" b="1" dirty="0" smtClean="0"/>
              <a:t>Filtros de Color</a:t>
            </a:r>
            <a:r>
              <a:rPr lang="es-ES" sz="2000" dirty="0" smtClean="0"/>
              <a:t>.- Los filtros de color permiten cambiar la tonalidad de sus fotografías. </a:t>
            </a:r>
          </a:p>
          <a:p>
            <a:endParaRPr lang="es-ES" sz="2000" dirty="0" smtClean="0"/>
          </a:p>
          <a:p>
            <a:r>
              <a:rPr lang="es-ES" sz="2000" b="1" dirty="0" smtClean="0"/>
              <a:t>Filtros Especializados</a:t>
            </a:r>
            <a:r>
              <a:rPr lang="es-ES" sz="2000" dirty="0" smtClean="0"/>
              <a:t>.- Dentro de esta categoría se encuentran los filtros que se sales de las otras clasificaciones. </a:t>
            </a:r>
            <a:endParaRPr lang="es-EC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/>
              <a:t>Filtros en el dominio del espacio:</a:t>
            </a:r>
            <a:r>
              <a:rPr lang="es-ES" dirty="0" smtClean="0"/>
              <a:t/>
            </a:r>
            <a:br>
              <a:rPr lang="es-ES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cs typeface="Arial" charset="0"/>
              </a:rPr>
              <a:t>Filtros</a:t>
            </a:r>
          </a:p>
          <a:p>
            <a:pPr marL="857250" lvl="1" indent="-457200"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cs typeface="Arial" charset="0"/>
              </a:rPr>
              <a:t>Filtros espaciales</a:t>
            </a:r>
          </a:p>
          <a:p>
            <a:pPr marL="1257300" lvl="2" indent="-457200"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cs typeface="Arial" charset="0"/>
              </a:rPr>
              <a:t>Filtros lineales</a:t>
            </a:r>
          </a:p>
          <a:p>
            <a:pPr marL="1714500" lvl="3" indent="-457200">
              <a:spcBef>
                <a:spcPct val="0"/>
              </a:spcBef>
              <a:spcAft>
                <a:spcPct val="0"/>
              </a:spcAft>
            </a:pPr>
            <a:r>
              <a:rPr lang="es-ES_tradnl" dirty="0" smtClean="0">
                <a:cs typeface="Arial" charset="0"/>
              </a:rPr>
              <a:t>Filtros pasa bajos</a:t>
            </a:r>
          </a:p>
          <a:p>
            <a:pPr marL="1714500" lvl="3" indent="-457200">
              <a:spcBef>
                <a:spcPct val="0"/>
              </a:spcBef>
              <a:spcAft>
                <a:spcPct val="0"/>
              </a:spcAft>
            </a:pPr>
            <a:r>
              <a:rPr lang="es-ES_tradnl" dirty="0" smtClean="0">
                <a:cs typeface="Arial" charset="0"/>
              </a:rPr>
              <a:t>Filtro pasa altos</a:t>
            </a:r>
          </a:p>
          <a:p>
            <a:pPr marL="1714500" lvl="3" indent="-457200">
              <a:spcBef>
                <a:spcPct val="0"/>
              </a:spcBef>
              <a:spcAft>
                <a:spcPct val="0"/>
              </a:spcAft>
            </a:pPr>
            <a:r>
              <a:rPr lang="es-ES_tradnl" dirty="0" smtClean="0">
                <a:cs typeface="Arial" charset="0"/>
              </a:rPr>
              <a:t>Filtro pasa bandas</a:t>
            </a:r>
          </a:p>
          <a:p>
            <a:pPr marL="1257300" lvl="2" indent="-457200">
              <a:spcBef>
                <a:spcPct val="0"/>
              </a:spcBef>
              <a:spcAft>
                <a:spcPct val="0"/>
              </a:spcAft>
            </a:pPr>
            <a:endParaRPr lang="es-ES_tradnl" sz="2000" dirty="0" smtClean="0">
              <a:cs typeface="Arial" charset="0"/>
            </a:endParaRPr>
          </a:p>
          <a:p>
            <a:pPr marL="1257300" lvl="2" indent="-457200"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cs typeface="Arial" charset="0"/>
              </a:rPr>
              <a:t>Filtros no lineales</a:t>
            </a:r>
          </a:p>
          <a:p>
            <a:pPr marL="1714500" lvl="3" indent="-457200">
              <a:spcBef>
                <a:spcPct val="0"/>
              </a:spcBef>
              <a:spcAft>
                <a:spcPct val="0"/>
              </a:spcAft>
            </a:pPr>
            <a:r>
              <a:rPr lang="es-ES_tradnl" dirty="0" smtClean="0">
                <a:cs typeface="Arial" charset="0"/>
              </a:rPr>
              <a:t>Filtro max</a:t>
            </a:r>
          </a:p>
          <a:p>
            <a:pPr marL="1714500" lvl="3" indent="-457200">
              <a:spcBef>
                <a:spcPct val="0"/>
              </a:spcBef>
              <a:spcAft>
                <a:spcPct val="0"/>
              </a:spcAft>
            </a:pPr>
            <a:r>
              <a:rPr lang="es-ES_tradnl" dirty="0" smtClean="0">
                <a:cs typeface="Arial" charset="0"/>
              </a:rPr>
              <a:t>Filtro min</a:t>
            </a:r>
          </a:p>
          <a:p>
            <a:pPr marL="1714500" lvl="3" indent="-457200">
              <a:spcBef>
                <a:spcPct val="0"/>
              </a:spcBef>
              <a:spcAft>
                <a:spcPct val="0"/>
              </a:spcAft>
            </a:pPr>
            <a:r>
              <a:rPr lang="es-ES_tradnl" dirty="0" smtClean="0">
                <a:cs typeface="Arial" charset="0"/>
              </a:rPr>
              <a:t>Filtro mediana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Filtro espacial</a:t>
            </a:r>
            <a:endParaRPr lang="es-EC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PE" sz="2000" dirty="0" smtClean="0">
                <a:cs typeface="Arial" charset="0"/>
              </a:rPr>
              <a:t>Es un tipo de operación que altera el valor de un píxel en función de los valores de los píxeles que le rodean</a:t>
            </a:r>
            <a:r>
              <a:rPr lang="es-PE" sz="2000" dirty="0" smtClean="0">
                <a:cs typeface="Arial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PE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PE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PE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PE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PE" sz="2000" dirty="0" smtClean="0">
                <a:cs typeface="Arial" charset="0"/>
              </a:rPr>
              <a:t>También se le denomina procesamiento basado en la vecindad u operación de vecindad.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ES_tradnl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cs typeface="Arial" charset="0"/>
              </a:rPr>
              <a:t>Filtrar una imagen consiste en aplicar una transformación de forma que se acentúen o disminuyan ciertos aspectos.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ES_tradnl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ES_tradnl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ES_tradnl" dirty="0" smtClean="0">
              <a:latin typeface="Arial" charset="0"/>
              <a:cs typeface="Arial" charset="0"/>
            </a:endParaRPr>
          </a:p>
          <a:p>
            <a:endParaRPr lang="es-EC" dirty="0"/>
          </a:p>
        </p:txBody>
      </p:sp>
      <p:grpSp>
        <p:nvGrpSpPr>
          <p:cNvPr id="3" name="5 Grupo"/>
          <p:cNvGrpSpPr>
            <a:grpSpLocks/>
          </p:cNvGrpSpPr>
          <p:nvPr/>
        </p:nvGrpSpPr>
        <p:grpSpPr bwMode="auto">
          <a:xfrm>
            <a:off x="1714480" y="2714620"/>
            <a:ext cx="5868987" cy="720725"/>
            <a:chOff x="1500188" y="2143125"/>
            <a:chExt cx="5868987" cy="720725"/>
          </a:xfrm>
        </p:grpSpPr>
        <p:sp>
          <p:nvSpPr>
            <p:cNvPr id="19" name="18 Rectángulo"/>
            <p:cNvSpPr/>
            <p:nvPr/>
          </p:nvSpPr>
          <p:spPr>
            <a:xfrm>
              <a:off x="3714750" y="2143125"/>
              <a:ext cx="1439863" cy="72072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_tradnl" dirty="0">
                  <a:solidFill>
                    <a:srgbClr val="FF3300"/>
                  </a:solidFill>
                </a:rPr>
                <a:t>h</a:t>
              </a:r>
              <a:endParaRPr lang="es-PE" dirty="0">
                <a:solidFill>
                  <a:srgbClr val="FF3300"/>
                </a:solidFill>
              </a:endParaRPr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1500188" y="2143125"/>
              <a:ext cx="1439862" cy="7207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s-ES_tradnl" sz="2000" dirty="0">
                  <a:solidFill>
                    <a:schemeClr val="tx1"/>
                  </a:solidFill>
                </a:rPr>
                <a:t>f</a:t>
              </a:r>
              <a:r>
                <a:rPr lang="es-ES_tradnl" sz="2000" dirty="0" smtClean="0">
                  <a:solidFill>
                    <a:schemeClr val="tx1"/>
                  </a:solidFill>
                </a:rPr>
                <a:t>( x , y )</a:t>
              </a:r>
              <a:endParaRPr lang="es-PE" sz="2000" dirty="0">
                <a:solidFill>
                  <a:schemeClr val="tx1"/>
                </a:solidFill>
              </a:endParaRPr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5929313" y="2143125"/>
              <a:ext cx="1439862" cy="7207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s-ES_tradnl" sz="2000" dirty="0">
                  <a:solidFill>
                    <a:schemeClr val="tx1"/>
                  </a:solidFill>
                </a:rPr>
                <a:t>g</a:t>
              </a:r>
              <a:r>
                <a:rPr lang="es-ES_tradnl" sz="2000" dirty="0" smtClean="0">
                  <a:solidFill>
                    <a:schemeClr val="tx1"/>
                  </a:solidFill>
                </a:rPr>
                <a:t>( x , y )</a:t>
              </a:r>
              <a:endParaRPr lang="es-PE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21 Conector recto de flecha"/>
            <p:cNvCxnSpPr>
              <a:stCxn id="20" idx="3"/>
              <a:endCxn id="19" idx="1"/>
            </p:cNvCxnSpPr>
            <p:nvPr/>
          </p:nvCxnSpPr>
          <p:spPr>
            <a:xfrm>
              <a:off x="2940050" y="2503488"/>
              <a:ext cx="7747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 de flecha"/>
            <p:cNvCxnSpPr>
              <a:stCxn id="19" idx="3"/>
              <a:endCxn id="21" idx="1"/>
            </p:cNvCxnSpPr>
            <p:nvPr/>
          </p:nvCxnSpPr>
          <p:spPr>
            <a:xfrm>
              <a:off x="5154613" y="2503488"/>
              <a:ext cx="7747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Tipos de Filtros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45259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PE" sz="2000" dirty="0" smtClean="0">
                <a:cs typeface="Arial" charset="0"/>
              </a:rPr>
              <a:t>Filtro espacial - </a:t>
            </a:r>
            <a:r>
              <a:rPr lang="es-ES_tradnl" sz="2000" dirty="0" smtClean="0">
                <a:cs typeface="Arial" charset="0"/>
              </a:rPr>
              <a:t>convolución</a:t>
            </a:r>
            <a:endParaRPr lang="es-PE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PE" sz="2000" dirty="0" smtClean="0">
                <a:cs typeface="Arial" charset="0"/>
              </a:rPr>
              <a:t>La alteración del píxel se realiza dependiendo de los valores de los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PE" sz="2000" dirty="0" smtClean="0">
                <a:cs typeface="Arial" charset="0"/>
              </a:rPr>
              <a:t> 	píxeles del entorno sin realizar ninguna modificación previa de sus valores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ES_tradnl" sz="2000" i="1" dirty="0" smtClean="0">
                <a:cs typeface="Arial" charset="0"/>
              </a:rPr>
              <a:t> </a:t>
            </a:r>
            <a:r>
              <a:rPr lang="es-ES_tradnl" sz="2000" i="1" dirty="0" smtClean="0">
                <a:cs typeface="Arial" charset="0"/>
              </a:rPr>
              <a:t>g(x , y</a:t>
            </a:r>
            <a:r>
              <a:rPr lang="es-ES_tradnl" sz="2000" i="1" dirty="0" smtClean="0">
                <a:cs typeface="Arial" charset="0"/>
              </a:rPr>
              <a:t>) = </a:t>
            </a:r>
            <a:r>
              <a:rPr lang="es-ES_tradnl" sz="2000" i="1" dirty="0" smtClean="0">
                <a:solidFill>
                  <a:srgbClr val="FF3300"/>
                </a:solidFill>
                <a:cs typeface="Arial" charset="0"/>
              </a:rPr>
              <a:t>h(x , y</a:t>
            </a:r>
            <a:r>
              <a:rPr lang="es-ES_tradnl" sz="2000" i="1" dirty="0" smtClean="0">
                <a:solidFill>
                  <a:srgbClr val="FF3300"/>
                </a:solidFill>
                <a:cs typeface="Arial" charset="0"/>
              </a:rPr>
              <a:t>) </a:t>
            </a:r>
            <a:r>
              <a:rPr lang="es-ES_tradnl" sz="2000" i="1" dirty="0" smtClean="0">
                <a:cs typeface="Arial" charset="0"/>
              </a:rPr>
              <a:t>* </a:t>
            </a:r>
            <a:r>
              <a:rPr lang="es-ES_tradnl" sz="2000" i="1" dirty="0" smtClean="0">
                <a:cs typeface="Arial" charset="0"/>
              </a:rPr>
              <a:t>f(x , y</a:t>
            </a:r>
            <a:r>
              <a:rPr lang="es-ES_tradnl" sz="2000" i="1" dirty="0" smtClean="0">
                <a:cs typeface="Arial" charset="0"/>
              </a:rPr>
              <a:t>)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ES_tradnl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PE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PE" sz="2000" dirty="0" smtClean="0">
                <a:cs typeface="Arial" charset="0"/>
              </a:rPr>
              <a:t>Filtrado frecuencial - </a:t>
            </a:r>
            <a:r>
              <a:rPr lang="es-ES_tradnl" sz="2000" dirty="0" smtClean="0">
                <a:cs typeface="Arial" charset="0"/>
              </a:rPr>
              <a:t>multiplicación + transformadas de Fourier</a:t>
            </a:r>
            <a:endParaRPr lang="es-PE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PE" sz="2000" dirty="0" smtClean="0">
                <a:cs typeface="Arial" charset="0"/>
              </a:rPr>
              <a:t>Requiere de la aplicación de la transformada  de Fourier.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ES_tradnl" sz="2000" dirty="0" smtClean="0">
              <a:cs typeface="Arial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s-ES_tradnl" sz="2000" i="1" dirty="0" smtClean="0">
                <a:cs typeface="Arial" charset="0"/>
              </a:rPr>
              <a:t>G(u , v</a:t>
            </a:r>
            <a:r>
              <a:rPr lang="es-ES_tradnl" sz="2000" i="1" dirty="0" smtClean="0">
                <a:cs typeface="Arial" charset="0"/>
              </a:rPr>
              <a:t>) = </a:t>
            </a:r>
            <a:r>
              <a:rPr lang="es-ES_tradnl" sz="2000" i="1" dirty="0" smtClean="0">
                <a:solidFill>
                  <a:srgbClr val="FF3300"/>
                </a:solidFill>
                <a:cs typeface="Arial" charset="0"/>
              </a:rPr>
              <a:t>H(u , v</a:t>
            </a:r>
            <a:r>
              <a:rPr lang="es-ES_tradnl" sz="2000" i="1" dirty="0" smtClean="0">
                <a:solidFill>
                  <a:srgbClr val="FF3300"/>
                </a:solidFill>
                <a:cs typeface="Arial" charset="0"/>
              </a:rPr>
              <a:t>)</a:t>
            </a:r>
            <a:r>
              <a:rPr lang="es-ES_tradnl" sz="2000" i="1" dirty="0" smtClean="0">
                <a:cs typeface="Arial" charset="0"/>
              </a:rPr>
              <a:t> </a:t>
            </a:r>
            <a:r>
              <a:rPr lang="es-ES_tradnl" sz="2000" i="1" dirty="0" smtClean="0">
                <a:cs typeface="Arial" charset="0"/>
              </a:rPr>
              <a:t>F(u , v</a:t>
            </a:r>
            <a:r>
              <a:rPr lang="es-ES_tradnl" sz="2000" i="1" dirty="0" smtClean="0">
                <a:cs typeface="Arial" charset="0"/>
              </a:rPr>
              <a:t>) </a:t>
            </a:r>
            <a:r>
              <a:rPr lang="es-ES_tradnl" sz="2000" i="1" dirty="0" smtClean="0">
                <a:cs typeface="Arial" charset="0"/>
              </a:rPr>
              <a:t>g(x , y) </a:t>
            </a:r>
            <a:r>
              <a:rPr lang="es-ES_tradnl" sz="2000" i="1" dirty="0" smtClean="0">
                <a:cs typeface="Arial" charset="0"/>
              </a:rPr>
              <a:t>= </a:t>
            </a:r>
            <a:r>
              <a:rPr lang="es-ES_tradnl" sz="2000" i="1" dirty="0" smtClean="0">
                <a:cs typeface="Arial" charset="0"/>
              </a:rPr>
              <a:t>T[f(x , y</a:t>
            </a:r>
            <a:r>
              <a:rPr lang="es-ES_tradnl" sz="2000" i="1" dirty="0" smtClean="0">
                <a:cs typeface="Arial" charset="0"/>
              </a:rPr>
              <a:t>)]</a:t>
            </a:r>
          </a:p>
          <a:p>
            <a:endParaRPr lang="es-EC" dirty="0"/>
          </a:p>
        </p:txBody>
      </p:sp>
      <p:pic>
        <p:nvPicPr>
          <p:cNvPr id="10" name="Picture 3" descr="d:\Desarrolloweb\Office_Live_WEB\image_image1\filgaus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7150" y="1071563"/>
            <a:ext cx="24288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214813"/>
            <a:ext cx="1978025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Generación de Filtros en Matlab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pt-BR" sz="2000" dirty="0" smtClean="0">
                <a:cs typeface="Courier New" pitchFamily="49" charset="0"/>
              </a:rPr>
              <a:t>h = fspecial(</a:t>
            </a:r>
            <a:r>
              <a:rPr lang="pt-BR" sz="2000" i="1" dirty="0" smtClean="0">
                <a:cs typeface="Courier New" pitchFamily="49" charset="0"/>
              </a:rPr>
              <a:t>type</a:t>
            </a:r>
            <a:r>
              <a:rPr lang="pt-BR" sz="2000" dirty="0" smtClean="0">
                <a:cs typeface="Courier New" pitchFamily="49" charset="0"/>
              </a:rPr>
              <a:t>)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pt-BR" sz="2000" dirty="0" smtClean="0">
                <a:cs typeface="Courier New" pitchFamily="49" charset="0"/>
              </a:rPr>
              <a:t>h = fspecial(</a:t>
            </a:r>
            <a:r>
              <a:rPr lang="pt-BR" sz="2000" i="1" dirty="0" smtClean="0">
                <a:cs typeface="Courier New" pitchFamily="49" charset="0"/>
              </a:rPr>
              <a:t>type</a:t>
            </a:r>
            <a:r>
              <a:rPr lang="pt-BR" sz="2000" dirty="0" smtClean="0">
                <a:cs typeface="Courier New" pitchFamily="49" charset="0"/>
              </a:rPr>
              <a:t>, parameters)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pt-BR" sz="2000" dirty="0" smtClean="0">
              <a:cs typeface="Arial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PE" sz="2000" dirty="0" smtClean="0">
                <a:cs typeface="Arial" charset="0"/>
              </a:rPr>
              <a:t>Crea un filtro bidimensional </a:t>
            </a:r>
            <a:r>
              <a:rPr lang="es-PE" sz="2000" dirty="0" smtClean="0">
                <a:solidFill>
                  <a:srgbClr val="FF0000"/>
                </a:solidFill>
                <a:cs typeface="Arial" charset="0"/>
              </a:rPr>
              <a:t>h</a:t>
            </a:r>
            <a:r>
              <a:rPr lang="es-PE" sz="2000" dirty="0" smtClean="0">
                <a:cs typeface="Arial" charset="0"/>
              </a:rPr>
              <a:t> del tipo especificado.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PE" sz="2000" dirty="0" smtClean="0">
                <a:cs typeface="Arial" charset="0"/>
              </a:rPr>
              <a:t>Devuelve como un kernel de correlación, que es la forma adecuada para usar con </a:t>
            </a:r>
            <a:r>
              <a:rPr lang="es-PE" sz="2000" i="1" dirty="0" smtClean="0">
                <a:cs typeface="Courier New" pitchFamily="49" charset="0"/>
              </a:rPr>
              <a:t>imfilter</a:t>
            </a:r>
            <a:r>
              <a:rPr lang="es-PE" sz="2000" dirty="0" smtClean="0">
                <a:cs typeface="Courier New" pitchFamily="49" charset="0"/>
              </a:rPr>
              <a:t>.</a:t>
            </a:r>
            <a:endParaRPr lang="es-PE" sz="2000" dirty="0" smtClean="0">
              <a:cs typeface="Courier New" pitchFamily="49" charset="0"/>
            </a:endParaRPr>
          </a:p>
          <a:p>
            <a:pPr algn="ctr">
              <a:buNone/>
            </a:pPr>
            <a:endParaRPr lang="es-EC" dirty="0"/>
          </a:p>
        </p:txBody>
      </p:sp>
      <p:pic>
        <p:nvPicPr>
          <p:cNvPr id="8" name="7 Imagen" descr="Punto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3500438"/>
            <a:ext cx="5743591" cy="2565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Filtro Promedio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cs typeface="Arial" charset="0"/>
              </a:rPr>
              <a:t>Obtiene el valor promedio de los pixeles. </a:t>
            </a:r>
            <a:r>
              <a:rPr lang="es-PE" sz="2000" dirty="0" smtClean="0">
                <a:cs typeface="Arial" charset="0"/>
              </a:rPr>
              <a:t>También se denomina filtro de </a:t>
            </a:r>
            <a:r>
              <a:rPr lang="es-PE" sz="2000" i="1" dirty="0" smtClean="0">
                <a:cs typeface="Arial" charset="0"/>
              </a:rPr>
              <a:t>media</a:t>
            </a:r>
            <a:r>
              <a:rPr lang="es-PE" sz="2000" i="1" dirty="0" smtClean="0">
                <a:cs typeface="Arial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endParaRPr lang="es-PE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PE" sz="2000" dirty="0" smtClean="0">
                <a:cs typeface="Arial" charset="0"/>
              </a:rPr>
              <a:t>Su efecto es el difuminado o suavizado de la imagen y se aplica junto con el de mediana para eliminar ruidos.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PE" sz="20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PE" sz="2000" dirty="0" smtClean="0">
                <a:cs typeface="Arial" charset="0"/>
              </a:rPr>
              <a:t>Este filtro se puede implementar con la siguiente </a:t>
            </a:r>
            <a:r>
              <a:rPr lang="es-PE" sz="2000" dirty="0" smtClean="0">
                <a:cs typeface="Arial" charset="0"/>
              </a:rPr>
              <a:t>máscara(kernel) </a:t>
            </a:r>
            <a:r>
              <a:rPr lang="es-PE" sz="2000" dirty="0" smtClean="0">
                <a:cs typeface="Arial" charset="0"/>
              </a:rPr>
              <a:t>para un tamaño 3x3</a:t>
            </a:r>
            <a:r>
              <a:rPr lang="es-PE" sz="2000" dirty="0" smtClean="0">
                <a:cs typeface="Arial" charset="0"/>
              </a:rPr>
              <a:t>:</a:t>
            </a:r>
            <a:endParaRPr lang="es-ES_tradnl" sz="2000" dirty="0" smtClean="0">
              <a:cs typeface="Arial" charset="0"/>
            </a:endParaRPr>
          </a:p>
          <a:p>
            <a:pPr algn="ctr">
              <a:buNone/>
            </a:pPr>
            <a:endParaRPr lang="es-EC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500694" y="3143248"/>
          <a:ext cx="2643207" cy="1108710"/>
        </p:xfrm>
        <a:graphic>
          <a:graphicData uri="http://schemas.openxmlformats.org/drawingml/2006/table">
            <a:tbl>
              <a:tblPr/>
              <a:tblGrid>
                <a:gridCol w="881069"/>
                <a:gridCol w="881069"/>
                <a:gridCol w="88106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1/9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/>
                        <a:t>1/9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/>
                        <a:t>1/9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/>
                        <a:t>1/9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1/9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/>
                        <a:t>1/9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/>
                        <a:t>1/9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/>
                        <a:t>1/9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1/9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Filtro Promedio</a:t>
            </a:r>
            <a:endParaRPr lang="es-EC" sz="36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3116"/>
            <a:ext cx="6143668" cy="356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Ej. Filtro Promedio</a:t>
            </a:r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7358114" cy="442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771</Words>
  <Application>Microsoft Office PowerPoint</Application>
  <PresentationFormat>Presentación en pantalla (4:3)</PresentationFormat>
  <Paragraphs>138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Filtros y Detectores de Borde</vt:lpstr>
      <vt:lpstr>Filtro definición</vt:lpstr>
      <vt:lpstr>Filtros en el dominio del espacio: </vt:lpstr>
      <vt:lpstr>Filtro espacial</vt:lpstr>
      <vt:lpstr>Tipos de Filtros</vt:lpstr>
      <vt:lpstr>Generación de Filtros en Matlab</vt:lpstr>
      <vt:lpstr>Filtro Promedio</vt:lpstr>
      <vt:lpstr>Filtro Promedio</vt:lpstr>
      <vt:lpstr>Ej. Filtro Promedio</vt:lpstr>
      <vt:lpstr>Filtro Gaussiano</vt:lpstr>
      <vt:lpstr>Ej. Filtro Gaussiano</vt:lpstr>
      <vt:lpstr>Filtro Unsharp para acentuar contraste</vt:lpstr>
      <vt:lpstr>Detectores de Bordes</vt:lpstr>
      <vt:lpstr>Detección</vt:lpstr>
      <vt:lpstr>Ej. Detección de borde</vt:lpstr>
      <vt:lpstr>Detector Prewitt</vt:lpstr>
      <vt:lpstr>Método de Prewitt</vt:lpstr>
      <vt:lpstr>Prewitt</vt:lpstr>
      <vt:lpstr>Método de Canny</vt:lpstr>
      <vt:lpstr>Método de Canny</vt:lpstr>
      <vt:lpstr>Prewitt vs. Canny</vt:lpstr>
      <vt:lpstr>Filtros Fotográficos</vt:lpstr>
      <vt:lpstr>Filtros Fotográficos</vt:lpstr>
    </vt:vector>
  </TitlesOfParts>
  <Company>AFGE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Alex Guerrero Echeverría</dc:creator>
  <cp:lastModifiedBy>Alex Guerrero Echeverría</cp:lastModifiedBy>
  <cp:revision>6</cp:revision>
  <dcterms:created xsi:type="dcterms:W3CDTF">2010-02-04T15:44:07Z</dcterms:created>
  <dcterms:modified xsi:type="dcterms:W3CDTF">2010-02-04T17:17:49Z</dcterms:modified>
</cp:coreProperties>
</file>