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sldIdLst>
    <p:sldId id="256" r:id="rId2"/>
    <p:sldId id="270" r:id="rId3"/>
    <p:sldId id="257" r:id="rId4"/>
    <p:sldId id="271" r:id="rId5"/>
    <p:sldId id="272" r:id="rId6"/>
    <p:sldId id="260" r:id="rId7"/>
    <p:sldId id="30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6" r:id="rId19"/>
    <p:sldId id="275" r:id="rId20"/>
    <p:sldId id="279" r:id="rId21"/>
    <p:sldId id="278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8" r:id="rId30"/>
    <p:sldId id="289" r:id="rId31"/>
    <p:sldId id="308" r:id="rId32"/>
    <p:sldId id="291" r:id="rId33"/>
    <p:sldId id="292" r:id="rId34"/>
    <p:sldId id="294" r:id="rId35"/>
    <p:sldId id="293" r:id="rId36"/>
    <p:sldId id="295" r:id="rId37"/>
    <p:sldId id="296" r:id="rId38"/>
    <p:sldId id="297" r:id="rId39"/>
    <p:sldId id="300" r:id="rId40"/>
    <p:sldId id="301" r:id="rId41"/>
    <p:sldId id="298" r:id="rId42"/>
    <p:sldId id="299" r:id="rId43"/>
    <p:sldId id="304" r:id="rId44"/>
    <p:sldId id="302" r:id="rId45"/>
    <p:sldId id="303" r:id="rId46"/>
    <p:sldId id="306" r:id="rId47"/>
    <p:sldId id="305" r:id="rId48"/>
    <p:sldId id="307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nal\Desktop\la%20tesis\CAPITULO%20FINANCIERO%20%20CON%20ANALISIS%20DE%20SENSIBILIDAD%20COS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nal\Desktop\la%20tesis\CAPITULO%20FINANCIERO%20%20CON%20ANALISIS%20DE%20SENSIBILIDAD%20CO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txPr>
        <a:bodyPr/>
        <a:lstStyle/>
        <a:p>
          <a:pPr>
            <a:defRPr lang="es-ES"/>
          </a:pPr>
          <a:endParaRPr lang="es-ES"/>
        </a:p>
      </c:txPr>
    </c:title>
    <c:plotArea>
      <c:layout/>
      <c:lineChart>
        <c:grouping val="standard"/>
        <c:ser>
          <c:idx val="1"/>
          <c:order val="0"/>
          <c:tx>
            <c:strRef>
              <c:f>'ANALISIS SENSIB.'!$C$17</c:f>
              <c:strCache>
                <c:ptCount val="1"/>
                <c:pt idx="0">
                  <c:v>VAN </c:v>
                </c:pt>
              </c:strCache>
            </c:strRef>
          </c:tx>
          <c:marker>
            <c:symbol val="none"/>
          </c:marker>
          <c:cat>
            <c:numRef>
              <c:f>'ANALISIS SENSIB.'!$B$18:$B$22</c:f>
              <c:numCache>
                <c:formatCode>_-[$$-300A]\ * #,##0.00_ ;_-[$$-300A]\ * \-#,##0.00\ ;_-[$$-300A]\ * "-"??_ ;_-@_ </c:formatCode>
                <c:ptCount val="5"/>
                <c:pt idx="0">
                  <c:v>43560</c:v>
                </c:pt>
                <c:pt idx="1">
                  <c:v>39600</c:v>
                </c:pt>
                <c:pt idx="2">
                  <c:v>36000</c:v>
                </c:pt>
                <c:pt idx="3">
                  <c:v>32400</c:v>
                </c:pt>
                <c:pt idx="4">
                  <c:v>29160</c:v>
                </c:pt>
              </c:numCache>
            </c:numRef>
          </c:cat>
          <c:val>
            <c:numRef>
              <c:f>'ANALISIS SENSIB.'!$C$18:$C$22</c:f>
              <c:numCache>
                <c:formatCode>_-[$$-300A]\ * #,##0.00_ ;_-[$$-300A]\ * \-#,##0.00\ ;_-[$$-300A]\ * "-"??_ ;_-@_ </c:formatCode>
                <c:ptCount val="5"/>
                <c:pt idx="0">
                  <c:v>871284.83000000031</c:v>
                </c:pt>
                <c:pt idx="1">
                  <c:v>519453.18</c:v>
                </c:pt>
                <c:pt idx="2">
                  <c:v>199606.23</c:v>
                </c:pt>
                <c:pt idx="3">
                  <c:v>-120240.7</c:v>
                </c:pt>
                <c:pt idx="4">
                  <c:v>-408102.98000000016</c:v>
                </c:pt>
              </c:numCache>
            </c:numRef>
          </c:val>
        </c:ser>
        <c:marker val="1"/>
        <c:axId val="117023872"/>
        <c:axId val="117025408"/>
      </c:lineChart>
      <c:catAx>
        <c:axId val="117023872"/>
        <c:scaling>
          <c:orientation val="minMax"/>
        </c:scaling>
        <c:axPos val="b"/>
        <c:numFmt formatCode="_-[$$-300A]\ * #,##0.00_ ;_-[$$-300A]\ * \-#,##0.00\ ;_-[$$-300A]\ * &quot;-&quot;??_ ;_-@_ 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17025408"/>
        <c:crosses val="autoZero"/>
        <c:auto val="1"/>
        <c:lblAlgn val="ctr"/>
        <c:lblOffset val="100"/>
      </c:catAx>
      <c:valAx>
        <c:axId val="117025408"/>
        <c:scaling>
          <c:orientation val="minMax"/>
        </c:scaling>
        <c:axPos val="l"/>
        <c:majorGridlines/>
        <c:numFmt formatCode="_-[$$-300A]\ * #,##0.00_ ;_-[$$-300A]\ * \-#,##0.00\ ;_-[$$-300A]\ * &quot;-&quot;??_ ;_-@_ 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17023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txPr>
        <a:bodyPr/>
        <a:lstStyle/>
        <a:p>
          <a:pPr>
            <a:defRPr lang="es-ES"/>
          </a:pPr>
          <a:endParaRPr lang="es-ES"/>
        </a:p>
      </c:txPr>
    </c:title>
    <c:plotArea>
      <c:layout/>
      <c:lineChart>
        <c:grouping val="standard"/>
        <c:ser>
          <c:idx val="1"/>
          <c:order val="0"/>
          <c:tx>
            <c:strRef>
              <c:f>'ANALISIS SENSIB.'!$C$30</c:f>
              <c:strCache>
                <c:ptCount val="1"/>
                <c:pt idx="0">
                  <c:v>VAN </c:v>
                </c:pt>
              </c:strCache>
            </c:strRef>
          </c:tx>
          <c:marker>
            <c:symbol val="none"/>
          </c:marker>
          <c:cat>
            <c:numRef>
              <c:f>'ANALISIS SENSIB.'!$B$31:$B$35</c:f>
              <c:numCache>
                <c:formatCode>_-[$$-300A]\ * #,##0.00_ ;_-[$$-300A]\ * \-#,##0.00\ ;_-[$$-300A]\ * "-"??_ ;_-@_ </c:formatCode>
                <c:ptCount val="5"/>
                <c:pt idx="0">
                  <c:v>27395.7552</c:v>
                </c:pt>
                <c:pt idx="1">
                  <c:v>24905.232</c:v>
                </c:pt>
                <c:pt idx="2">
                  <c:v>22641.119999999981</c:v>
                </c:pt>
                <c:pt idx="3">
                  <c:v>20377.007999999998</c:v>
                </c:pt>
                <c:pt idx="4">
                  <c:v>18339.307199999999</c:v>
                </c:pt>
              </c:numCache>
            </c:numRef>
          </c:cat>
          <c:val>
            <c:numRef>
              <c:f>'ANALISIS SENSIB.'!$C$31:$C$35</c:f>
              <c:numCache>
                <c:formatCode>_-[$$-300A]\ * #,##0.00_ ;_-[$$-300A]\ * \-#,##0.00\ ;_-[$$-300A]\ * "-"??_ ;_-@_ </c:formatCode>
                <c:ptCount val="5"/>
                <c:pt idx="0">
                  <c:v>-233294.04</c:v>
                </c:pt>
                <c:pt idx="1">
                  <c:v>-6536.3600000000024</c:v>
                </c:pt>
                <c:pt idx="2">
                  <c:v>199606.23</c:v>
                </c:pt>
                <c:pt idx="3">
                  <c:v>405748.82</c:v>
                </c:pt>
                <c:pt idx="4">
                  <c:v>591277.25</c:v>
                </c:pt>
              </c:numCache>
            </c:numRef>
          </c:val>
        </c:ser>
        <c:marker val="1"/>
        <c:axId val="119995776"/>
        <c:axId val="119149696"/>
      </c:lineChart>
      <c:catAx>
        <c:axId val="119995776"/>
        <c:scaling>
          <c:orientation val="minMax"/>
        </c:scaling>
        <c:axPos val="b"/>
        <c:numFmt formatCode="_-[$$-300A]\ * #,##0.00_ ;_-[$$-300A]\ * \-#,##0.00\ ;_-[$$-300A]\ * &quot;-&quot;??_ ;_-@_ 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19149696"/>
        <c:crosses val="autoZero"/>
        <c:auto val="1"/>
        <c:lblAlgn val="ctr"/>
        <c:lblOffset val="100"/>
      </c:catAx>
      <c:valAx>
        <c:axId val="119149696"/>
        <c:scaling>
          <c:orientation val="minMax"/>
        </c:scaling>
        <c:axPos val="l"/>
        <c:majorGridlines/>
        <c:numFmt formatCode="_-[$$-300A]\ * #,##0.00_ ;_-[$$-300A]\ * \-#,##0.00\ ;_-[$$-300A]\ * &quot;-&quot;??_ ;_-@_ 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199957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E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F721D-F4B0-4114-A820-8CBDB824D14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6C1A39A-85B7-4D02-B069-3CB20C0149CF}">
      <dgm:prSet phldrT="[Texto]" custT="1"/>
      <dgm:spPr/>
      <dgm:t>
        <a:bodyPr/>
        <a:lstStyle/>
        <a:p>
          <a:r>
            <a:rPr lang="es-ES" sz="1200"/>
            <a:t>Competidores Existentes</a:t>
          </a:r>
        </a:p>
      </dgm:t>
    </dgm:pt>
    <dgm:pt modelId="{6C802746-01EB-465D-AAE4-89D9719D750A}" type="parTrans" cxnId="{FDD014C0-13E8-4EAA-87A8-DBF0ED63C7FD}">
      <dgm:prSet/>
      <dgm:spPr/>
      <dgm:t>
        <a:bodyPr/>
        <a:lstStyle/>
        <a:p>
          <a:endParaRPr lang="es-ES"/>
        </a:p>
      </dgm:t>
    </dgm:pt>
    <dgm:pt modelId="{7C4B6F4B-5CE8-46E6-BED6-D6CF35404BE5}" type="sibTrans" cxnId="{FDD014C0-13E8-4EAA-87A8-DBF0ED63C7FD}">
      <dgm:prSet/>
      <dgm:spPr/>
      <dgm:t>
        <a:bodyPr/>
        <a:lstStyle/>
        <a:p>
          <a:endParaRPr lang="es-ES"/>
        </a:p>
      </dgm:t>
    </dgm:pt>
    <dgm:pt modelId="{9BE6B125-C620-458F-B924-27396D8112CD}">
      <dgm:prSet phldrT="[Texto]" custT="1"/>
      <dgm:spPr/>
      <dgm:t>
        <a:bodyPr/>
        <a:lstStyle/>
        <a:p>
          <a:r>
            <a:rPr lang="es-ES" sz="1400"/>
            <a:t>Competidores Potenciales</a:t>
          </a:r>
        </a:p>
      </dgm:t>
    </dgm:pt>
    <dgm:pt modelId="{CDD050F7-0FB7-4ABB-ABB2-B406FFD90726}" type="parTrans" cxnId="{E34C0028-EAC4-4AF8-80F1-F3E9A0976732}">
      <dgm:prSet/>
      <dgm:spPr/>
      <dgm:t>
        <a:bodyPr/>
        <a:lstStyle/>
        <a:p>
          <a:endParaRPr lang="es-ES"/>
        </a:p>
      </dgm:t>
    </dgm:pt>
    <dgm:pt modelId="{7F56345F-2061-4583-AA3C-49DDFC905CB4}" type="sibTrans" cxnId="{E34C0028-EAC4-4AF8-80F1-F3E9A0976732}">
      <dgm:prSet/>
      <dgm:spPr/>
      <dgm:t>
        <a:bodyPr/>
        <a:lstStyle/>
        <a:p>
          <a:endParaRPr lang="es-ES"/>
        </a:p>
      </dgm:t>
    </dgm:pt>
    <dgm:pt modelId="{CE16BCDB-084B-4625-8AEF-9DFC6EC756F5}">
      <dgm:prSet phldrT="[Texto]"/>
      <dgm:spPr/>
      <dgm:t>
        <a:bodyPr/>
        <a:lstStyle/>
        <a:p>
          <a:r>
            <a:rPr lang="es-ES"/>
            <a:t>Clientes</a:t>
          </a:r>
        </a:p>
      </dgm:t>
    </dgm:pt>
    <dgm:pt modelId="{771B6110-596A-479E-BA67-DF3F87EF5F18}" type="parTrans" cxnId="{F3D140B0-9661-4DE0-B74E-30E70D251AB0}">
      <dgm:prSet/>
      <dgm:spPr/>
      <dgm:t>
        <a:bodyPr/>
        <a:lstStyle/>
        <a:p>
          <a:endParaRPr lang="es-ES"/>
        </a:p>
      </dgm:t>
    </dgm:pt>
    <dgm:pt modelId="{75331BC0-F389-4D07-B4BD-7151811E173E}" type="sibTrans" cxnId="{F3D140B0-9661-4DE0-B74E-30E70D251AB0}">
      <dgm:prSet/>
      <dgm:spPr/>
      <dgm:t>
        <a:bodyPr/>
        <a:lstStyle/>
        <a:p>
          <a:endParaRPr lang="es-ES"/>
        </a:p>
      </dgm:t>
    </dgm:pt>
    <dgm:pt modelId="{1818563D-3057-4DC5-A133-090940CA3FC9}">
      <dgm:prSet phldrT="[Texto]" custT="1"/>
      <dgm:spPr/>
      <dgm:t>
        <a:bodyPr/>
        <a:lstStyle/>
        <a:p>
          <a:r>
            <a:rPr lang="es-ES" sz="1600"/>
            <a:t>Proveedores</a:t>
          </a:r>
        </a:p>
      </dgm:t>
    </dgm:pt>
    <dgm:pt modelId="{2930DE7E-31D3-4BF9-B5AF-7D30FEE896C9}" type="parTrans" cxnId="{9FD12F5F-4448-485F-BB6F-BF06579F1C5C}">
      <dgm:prSet/>
      <dgm:spPr/>
      <dgm:t>
        <a:bodyPr/>
        <a:lstStyle/>
        <a:p>
          <a:endParaRPr lang="es-ES"/>
        </a:p>
      </dgm:t>
    </dgm:pt>
    <dgm:pt modelId="{11B25EE6-3F78-4BD2-B384-CCD53A3911AA}" type="sibTrans" cxnId="{9FD12F5F-4448-485F-BB6F-BF06579F1C5C}">
      <dgm:prSet/>
      <dgm:spPr/>
      <dgm:t>
        <a:bodyPr/>
        <a:lstStyle/>
        <a:p>
          <a:endParaRPr lang="es-ES"/>
        </a:p>
      </dgm:t>
    </dgm:pt>
    <dgm:pt modelId="{5B37A69F-F67D-4A6B-9C72-9FA7D4A8A9AF}">
      <dgm:prSet phldrT="[Texto]" custT="1"/>
      <dgm:spPr/>
      <dgm:t>
        <a:bodyPr/>
        <a:lstStyle/>
        <a:p>
          <a:r>
            <a:rPr lang="es-ES" sz="1800"/>
            <a:t>Sustitutos</a:t>
          </a:r>
        </a:p>
      </dgm:t>
    </dgm:pt>
    <dgm:pt modelId="{6E778290-F89A-41C7-9379-FCA948133FCF}" type="parTrans" cxnId="{69F43B55-B2A4-4348-B5C7-5A95FFA5CF1B}">
      <dgm:prSet/>
      <dgm:spPr/>
      <dgm:t>
        <a:bodyPr/>
        <a:lstStyle/>
        <a:p>
          <a:endParaRPr lang="es-ES"/>
        </a:p>
      </dgm:t>
    </dgm:pt>
    <dgm:pt modelId="{714CB97F-ABA8-40A1-9945-7BE5AA27DDC8}" type="sibTrans" cxnId="{69F43B55-B2A4-4348-B5C7-5A95FFA5CF1B}">
      <dgm:prSet/>
      <dgm:spPr/>
      <dgm:t>
        <a:bodyPr/>
        <a:lstStyle/>
        <a:p>
          <a:endParaRPr lang="es-ES"/>
        </a:p>
      </dgm:t>
    </dgm:pt>
    <dgm:pt modelId="{64AC32BD-B954-4C39-ACDE-E06BC2679360}" type="pres">
      <dgm:prSet presAssocID="{897F721D-F4B0-4114-A820-8CBDB824D1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3DC55A-725E-4832-8D72-7DDD814730E4}" type="pres">
      <dgm:prSet presAssocID="{16C1A39A-85B7-4D02-B069-3CB20C0149CF}" presName="centerShape" presStyleLbl="node0" presStyleIdx="0" presStyleCnt="1" custScaleX="147712"/>
      <dgm:spPr/>
      <dgm:t>
        <a:bodyPr/>
        <a:lstStyle/>
        <a:p>
          <a:endParaRPr lang="es-ES"/>
        </a:p>
      </dgm:t>
    </dgm:pt>
    <dgm:pt modelId="{2AF8BC16-F586-41BE-83D9-BD91E14FFECA}" type="pres">
      <dgm:prSet presAssocID="{CDD050F7-0FB7-4ABB-ABB2-B406FFD90726}" presName="parTrans" presStyleLbl="sibTrans2D1" presStyleIdx="0" presStyleCnt="4"/>
      <dgm:spPr/>
      <dgm:t>
        <a:bodyPr/>
        <a:lstStyle/>
        <a:p>
          <a:endParaRPr lang="es-ES"/>
        </a:p>
      </dgm:t>
    </dgm:pt>
    <dgm:pt modelId="{ECFB2850-33DB-4C21-AA6C-1C72035156CF}" type="pres">
      <dgm:prSet presAssocID="{CDD050F7-0FB7-4ABB-ABB2-B406FFD9072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F9101E27-9534-42F1-B6B9-4AC9009B8E90}" type="pres">
      <dgm:prSet presAssocID="{9BE6B125-C620-458F-B924-27396D8112CD}" presName="node" presStyleLbl="node1" presStyleIdx="0" presStyleCnt="4" custScaleX="14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FEB36A-4CAF-4FD8-B7EF-C87CD3A56270}" type="pres">
      <dgm:prSet presAssocID="{771B6110-596A-479E-BA67-DF3F87EF5F18}" presName="parTrans" presStyleLbl="sibTrans2D1" presStyleIdx="1" presStyleCnt="4"/>
      <dgm:spPr/>
      <dgm:t>
        <a:bodyPr/>
        <a:lstStyle/>
        <a:p>
          <a:endParaRPr lang="es-ES"/>
        </a:p>
      </dgm:t>
    </dgm:pt>
    <dgm:pt modelId="{CCD79CC7-B345-4473-9A81-BC84AD7E8C3A}" type="pres">
      <dgm:prSet presAssocID="{771B6110-596A-479E-BA67-DF3F87EF5F18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38F098C-13CF-461A-8493-F8D6FF78EB54}" type="pres">
      <dgm:prSet presAssocID="{CE16BCDB-084B-4625-8AEF-9DFC6EC756F5}" presName="node" presStyleLbl="node1" presStyleIdx="1" presStyleCnt="4" custScaleX="136449" custRadScaleRad="127209" custRadScaleInc="-13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B32A2E-88EB-4171-A007-38ABF025EF48}" type="pres">
      <dgm:prSet presAssocID="{2930DE7E-31D3-4BF9-B5AF-7D30FEE896C9}" presName="parTrans" presStyleLbl="sibTrans2D1" presStyleIdx="2" presStyleCnt="4"/>
      <dgm:spPr/>
      <dgm:t>
        <a:bodyPr/>
        <a:lstStyle/>
        <a:p>
          <a:endParaRPr lang="es-ES"/>
        </a:p>
      </dgm:t>
    </dgm:pt>
    <dgm:pt modelId="{16AB0534-2B5E-40FC-918D-0C474AF27A00}" type="pres">
      <dgm:prSet presAssocID="{2930DE7E-31D3-4BF9-B5AF-7D30FEE896C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0329E148-E728-460C-8563-673EAF388FDC}" type="pres">
      <dgm:prSet presAssocID="{1818563D-3057-4DC5-A133-090940CA3FC9}" presName="node" presStyleLbl="node1" presStyleIdx="2" presStyleCnt="4" custScaleX="141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C4051-6383-496A-B74C-320F66DFFF66}" type="pres">
      <dgm:prSet presAssocID="{6E778290-F89A-41C7-9379-FCA948133FCF}" presName="parTrans" presStyleLbl="sibTrans2D1" presStyleIdx="3" presStyleCnt="4"/>
      <dgm:spPr/>
      <dgm:t>
        <a:bodyPr/>
        <a:lstStyle/>
        <a:p>
          <a:endParaRPr lang="es-ES"/>
        </a:p>
      </dgm:t>
    </dgm:pt>
    <dgm:pt modelId="{7E393A00-CE56-44AE-B611-6F0509A32ECA}" type="pres">
      <dgm:prSet presAssocID="{6E778290-F89A-41C7-9379-FCA948133FCF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1248EAE8-5739-4D6D-B068-D3DB43953C9E}" type="pres">
      <dgm:prSet presAssocID="{5B37A69F-F67D-4A6B-9C72-9FA7D4A8A9AF}" presName="node" presStyleLbl="node1" presStyleIdx="3" presStyleCnt="4" custScaleX="135026" custRadScaleRad="1271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5F63B7-DCBA-4A53-A8D2-8CE7FE0E2E79}" type="presOf" srcId="{2930DE7E-31D3-4BF9-B5AF-7D30FEE896C9}" destId="{20B32A2E-88EB-4171-A007-38ABF025EF48}" srcOrd="0" destOrd="0" presId="urn:microsoft.com/office/officeart/2005/8/layout/radial5"/>
    <dgm:cxn modelId="{A1CC8011-6545-43A0-ABFD-F49F8A317A33}" type="presOf" srcId="{2930DE7E-31D3-4BF9-B5AF-7D30FEE896C9}" destId="{16AB0534-2B5E-40FC-918D-0C474AF27A00}" srcOrd="1" destOrd="0" presId="urn:microsoft.com/office/officeart/2005/8/layout/radial5"/>
    <dgm:cxn modelId="{9CF26017-0D36-44B2-AEA4-D6CBDF6AAB4C}" type="presOf" srcId="{5B37A69F-F67D-4A6B-9C72-9FA7D4A8A9AF}" destId="{1248EAE8-5739-4D6D-B068-D3DB43953C9E}" srcOrd="0" destOrd="0" presId="urn:microsoft.com/office/officeart/2005/8/layout/radial5"/>
    <dgm:cxn modelId="{CC8E41B3-9E5A-4FB0-A19F-87742A1A35A2}" type="presOf" srcId="{771B6110-596A-479E-BA67-DF3F87EF5F18}" destId="{CCD79CC7-B345-4473-9A81-BC84AD7E8C3A}" srcOrd="1" destOrd="0" presId="urn:microsoft.com/office/officeart/2005/8/layout/radial5"/>
    <dgm:cxn modelId="{B283F46E-A5BC-4798-B4D5-E17554FF7035}" type="presOf" srcId="{CDD050F7-0FB7-4ABB-ABB2-B406FFD90726}" destId="{2AF8BC16-F586-41BE-83D9-BD91E14FFECA}" srcOrd="0" destOrd="0" presId="urn:microsoft.com/office/officeart/2005/8/layout/radial5"/>
    <dgm:cxn modelId="{57F9BABC-A6A7-45D7-8137-821F63B482B5}" type="presOf" srcId="{9BE6B125-C620-458F-B924-27396D8112CD}" destId="{F9101E27-9534-42F1-B6B9-4AC9009B8E90}" srcOrd="0" destOrd="0" presId="urn:microsoft.com/office/officeart/2005/8/layout/radial5"/>
    <dgm:cxn modelId="{5C6F4D9F-DE08-473E-B57D-2AD3AEBA63DD}" type="presOf" srcId="{1818563D-3057-4DC5-A133-090940CA3FC9}" destId="{0329E148-E728-460C-8563-673EAF388FDC}" srcOrd="0" destOrd="0" presId="urn:microsoft.com/office/officeart/2005/8/layout/radial5"/>
    <dgm:cxn modelId="{D152EA48-01F4-4AB9-9B0B-4948E5EF61C9}" type="presOf" srcId="{16C1A39A-85B7-4D02-B069-3CB20C0149CF}" destId="{8F3DC55A-725E-4832-8D72-7DDD814730E4}" srcOrd="0" destOrd="0" presId="urn:microsoft.com/office/officeart/2005/8/layout/radial5"/>
    <dgm:cxn modelId="{F3D140B0-9661-4DE0-B74E-30E70D251AB0}" srcId="{16C1A39A-85B7-4D02-B069-3CB20C0149CF}" destId="{CE16BCDB-084B-4625-8AEF-9DFC6EC756F5}" srcOrd="1" destOrd="0" parTransId="{771B6110-596A-479E-BA67-DF3F87EF5F18}" sibTransId="{75331BC0-F389-4D07-B4BD-7151811E173E}"/>
    <dgm:cxn modelId="{85B09085-EF63-42C3-BA3E-ADE632D9996B}" type="presOf" srcId="{771B6110-596A-479E-BA67-DF3F87EF5F18}" destId="{7DFEB36A-4CAF-4FD8-B7EF-C87CD3A56270}" srcOrd="0" destOrd="0" presId="urn:microsoft.com/office/officeart/2005/8/layout/radial5"/>
    <dgm:cxn modelId="{69F43B55-B2A4-4348-B5C7-5A95FFA5CF1B}" srcId="{16C1A39A-85B7-4D02-B069-3CB20C0149CF}" destId="{5B37A69F-F67D-4A6B-9C72-9FA7D4A8A9AF}" srcOrd="3" destOrd="0" parTransId="{6E778290-F89A-41C7-9379-FCA948133FCF}" sibTransId="{714CB97F-ABA8-40A1-9945-7BE5AA27DDC8}"/>
    <dgm:cxn modelId="{230E4F66-7C0D-4896-852A-5E15EC27082E}" type="presOf" srcId="{6E778290-F89A-41C7-9379-FCA948133FCF}" destId="{E55C4051-6383-496A-B74C-320F66DFFF66}" srcOrd="0" destOrd="0" presId="urn:microsoft.com/office/officeart/2005/8/layout/radial5"/>
    <dgm:cxn modelId="{9FD12F5F-4448-485F-BB6F-BF06579F1C5C}" srcId="{16C1A39A-85B7-4D02-B069-3CB20C0149CF}" destId="{1818563D-3057-4DC5-A133-090940CA3FC9}" srcOrd="2" destOrd="0" parTransId="{2930DE7E-31D3-4BF9-B5AF-7D30FEE896C9}" sibTransId="{11B25EE6-3F78-4BD2-B384-CCD53A3911AA}"/>
    <dgm:cxn modelId="{FDD014C0-13E8-4EAA-87A8-DBF0ED63C7FD}" srcId="{897F721D-F4B0-4114-A820-8CBDB824D140}" destId="{16C1A39A-85B7-4D02-B069-3CB20C0149CF}" srcOrd="0" destOrd="0" parTransId="{6C802746-01EB-465D-AAE4-89D9719D750A}" sibTransId="{7C4B6F4B-5CE8-46E6-BED6-D6CF35404BE5}"/>
    <dgm:cxn modelId="{5E0EAEBB-8F74-42A8-A2BE-867CEB8635EC}" type="presOf" srcId="{CE16BCDB-084B-4625-8AEF-9DFC6EC756F5}" destId="{338F098C-13CF-461A-8493-F8D6FF78EB54}" srcOrd="0" destOrd="0" presId="urn:microsoft.com/office/officeart/2005/8/layout/radial5"/>
    <dgm:cxn modelId="{5B5F1967-E1B6-4780-9492-BC1ABC9D04EB}" type="presOf" srcId="{6E778290-F89A-41C7-9379-FCA948133FCF}" destId="{7E393A00-CE56-44AE-B611-6F0509A32ECA}" srcOrd="1" destOrd="0" presId="urn:microsoft.com/office/officeart/2005/8/layout/radial5"/>
    <dgm:cxn modelId="{905F1FB6-8B87-4A4E-B4BF-28C933E8FDEE}" type="presOf" srcId="{CDD050F7-0FB7-4ABB-ABB2-B406FFD90726}" destId="{ECFB2850-33DB-4C21-AA6C-1C72035156CF}" srcOrd="1" destOrd="0" presId="urn:microsoft.com/office/officeart/2005/8/layout/radial5"/>
    <dgm:cxn modelId="{E34C0028-EAC4-4AF8-80F1-F3E9A0976732}" srcId="{16C1A39A-85B7-4D02-B069-3CB20C0149CF}" destId="{9BE6B125-C620-458F-B924-27396D8112CD}" srcOrd="0" destOrd="0" parTransId="{CDD050F7-0FB7-4ABB-ABB2-B406FFD90726}" sibTransId="{7F56345F-2061-4583-AA3C-49DDFC905CB4}"/>
    <dgm:cxn modelId="{0B16820B-DDBB-444F-88C4-4550AB54CC59}" type="presOf" srcId="{897F721D-F4B0-4114-A820-8CBDB824D140}" destId="{64AC32BD-B954-4C39-ACDE-E06BC2679360}" srcOrd="0" destOrd="0" presId="urn:microsoft.com/office/officeart/2005/8/layout/radial5"/>
    <dgm:cxn modelId="{6A0DBE1E-8A90-4B6D-AAD7-C370FA8146F8}" type="presParOf" srcId="{64AC32BD-B954-4C39-ACDE-E06BC2679360}" destId="{8F3DC55A-725E-4832-8D72-7DDD814730E4}" srcOrd="0" destOrd="0" presId="urn:microsoft.com/office/officeart/2005/8/layout/radial5"/>
    <dgm:cxn modelId="{3DAC5060-B996-4DEB-947A-BDCAD0D34B5D}" type="presParOf" srcId="{64AC32BD-B954-4C39-ACDE-E06BC2679360}" destId="{2AF8BC16-F586-41BE-83D9-BD91E14FFECA}" srcOrd="1" destOrd="0" presId="urn:microsoft.com/office/officeart/2005/8/layout/radial5"/>
    <dgm:cxn modelId="{4A45D178-4851-4546-BE56-3F1E3502FC1A}" type="presParOf" srcId="{2AF8BC16-F586-41BE-83D9-BD91E14FFECA}" destId="{ECFB2850-33DB-4C21-AA6C-1C72035156CF}" srcOrd="0" destOrd="0" presId="urn:microsoft.com/office/officeart/2005/8/layout/radial5"/>
    <dgm:cxn modelId="{7321BB11-03E0-4076-8737-108614EAE1A6}" type="presParOf" srcId="{64AC32BD-B954-4C39-ACDE-E06BC2679360}" destId="{F9101E27-9534-42F1-B6B9-4AC9009B8E90}" srcOrd="2" destOrd="0" presId="urn:microsoft.com/office/officeart/2005/8/layout/radial5"/>
    <dgm:cxn modelId="{57423E23-321E-4F9A-88EB-361822E7FE1B}" type="presParOf" srcId="{64AC32BD-B954-4C39-ACDE-E06BC2679360}" destId="{7DFEB36A-4CAF-4FD8-B7EF-C87CD3A56270}" srcOrd="3" destOrd="0" presId="urn:microsoft.com/office/officeart/2005/8/layout/radial5"/>
    <dgm:cxn modelId="{09C4FDD3-B98F-4B8E-A253-1AE5B08CAC80}" type="presParOf" srcId="{7DFEB36A-4CAF-4FD8-B7EF-C87CD3A56270}" destId="{CCD79CC7-B345-4473-9A81-BC84AD7E8C3A}" srcOrd="0" destOrd="0" presId="urn:microsoft.com/office/officeart/2005/8/layout/radial5"/>
    <dgm:cxn modelId="{C1D4D28A-3ACB-4B44-943A-F3AC34AB6E1E}" type="presParOf" srcId="{64AC32BD-B954-4C39-ACDE-E06BC2679360}" destId="{338F098C-13CF-461A-8493-F8D6FF78EB54}" srcOrd="4" destOrd="0" presId="urn:microsoft.com/office/officeart/2005/8/layout/radial5"/>
    <dgm:cxn modelId="{0E663746-2BA9-44F5-8A29-F94CA7E5253B}" type="presParOf" srcId="{64AC32BD-B954-4C39-ACDE-E06BC2679360}" destId="{20B32A2E-88EB-4171-A007-38ABF025EF48}" srcOrd="5" destOrd="0" presId="urn:microsoft.com/office/officeart/2005/8/layout/radial5"/>
    <dgm:cxn modelId="{47937793-21CD-4F6E-9B00-531F9CBBDFC1}" type="presParOf" srcId="{20B32A2E-88EB-4171-A007-38ABF025EF48}" destId="{16AB0534-2B5E-40FC-918D-0C474AF27A00}" srcOrd="0" destOrd="0" presId="urn:microsoft.com/office/officeart/2005/8/layout/radial5"/>
    <dgm:cxn modelId="{8B11C369-8F03-4C64-8D2F-9DB8E9B23928}" type="presParOf" srcId="{64AC32BD-B954-4C39-ACDE-E06BC2679360}" destId="{0329E148-E728-460C-8563-673EAF388FDC}" srcOrd="6" destOrd="0" presId="urn:microsoft.com/office/officeart/2005/8/layout/radial5"/>
    <dgm:cxn modelId="{6B6E74CB-8973-4050-A73A-85FCAF72B67A}" type="presParOf" srcId="{64AC32BD-B954-4C39-ACDE-E06BC2679360}" destId="{E55C4051-6383-496A-B74C-320F66DFFF66}" srcOrd="7" destOrd="0" presId="urn:microsoft.com/office/officeart/2005/8/layout/radial5"/>
    <dgm:cxn modelId="{CA2E0EE0-1A4B-4AC1-8A4A-97338E450069}" type="presParOf" srcId="{E55C4051-6383-496A-B74C-320F66DFFF66}" destId="{7E393A00-CE56-44AE-B611-6F0509A32ECA}" srcOrd="0" destOrd="0" presId="urn:microsoft.com/office/officeart/2005/8/layout/radial5"/>
    <dgm:cxn modelId="{9BF5873E-8B77-47A1-BBAB-1E92B29DE5A8}" type="presParOf" srcId="{64AC32BD-B954-4C39-ACDE-E06BC2679360}" destId="{1248EAE8-5739-4D6D-B068-D3DB43953C9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7E79D-BF3F-4CBF-AA5C-AA6C66BDC3F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/>
      <dgm:spPr/>
    </dgm:pt>
    <dgm:pt modelId="{0B91B505-12D8-4BAA-8CB7-D983343AB72C}">
      <dgm:prSet/>
      <dgm:spPr/>
      <dgm:t>
        <a:bodyPr/>
        <a:lstStyle/>
        <a:p>
          <a:pPr marR="0" algn="ctr" rtl="0"/>
          <a:endParaRPr lang="es-ES" baseline="0" smtClean="0">
            <a:latin typeface="Times New Roman"/>
          </a:endParaRPr>
        </a:p>
        <a:p>
          <a:pPr marR="0" algn="ctr" rtl="0"/>
          <a:r>
            <a:rPr lang="es-ES" baseline="0" smtClean="0">
              <a:latin typeface="Calibri"/>
            </a:rPr>
            <a:t>VILLA NOVA</a:t>
          </a:r>
          <a:endParaRPr lang="es-ES" smtClean="0"/>
        </a:p>
      </dgm:t>
    </dgm:pt>
    <dgm:pt modelId="{009FDC90-0B1B-4D27-885A-D833446CEC33}" type="parTrans" cxnId="{52117378-24F3-4D10-A670-A6680CB172B5}">
      <dgm:prSet/>
      <dgm:spPr/>
      <dgm:t>
        <a:bodyPr/>
        <a:lstStyle/>
        <a:p>
          <a:endParaRPr lang="es-ES"/>
        </a:p>
      </dgm:t>
    </dgm:pt>
    <dgm:pt modelId="{728F45D6-7BEA-4DE6-B4F9-041A24D4CC6D}" type="sibTrans" cxnId="{52117378-24F3-4D10-A670-A6680CB172B5}">
      <dgm:prSet/>
      <dgm:spPr/>
      <dgm:t>
        <a:bodyPr/>
        <a:lstStyle/>
        <a:p>
          <a:endParaRPr lang="es-ES"/>
        </a:p>
      </dgm:t>
    </dgm:pt>
    <dgm:pt modelId="{005D2D5E-5421-4C8E-A587-640FB6E4BE5B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GERENTE GENERAL</a:t>
          </a:r>
          <a:endParaRPr lang="es-ES" smtClean="0"/>
        </a:p>
      </dgm:t>
    </dgm:pt>
    <dgm:pt modelId="{ED82243B-5070-4FDB-90D8-D0891068D327}" type="parTrans" cxnId="{71A37680-B33F-46F9-82A1-E1EB3808E56B}">
      <dgm:prSet/>
      <dgm:spPr/>
      <dgm:t>
        <a:bodyPr/>
        <a:lstStyle/>
        <a:p>
          <a:endParaRPr lang="es-ES"/>
        </a:p>
      </dgm:t>
    </dgm:pt>
    <dgm:pt modelId="{2582DC52-1B74-41A2-8C23-B28C760EFCF8}" type="sibTrans" cxnId="{71A37680-B33F-46F9-82A1-E1EB3808E56B}">
      <dgm:prSet/>
      <dgm:spPr/>
      <dgm:t>
        <a:bodyPr/>
        <a:lstStyle/>
        <a:p>
          <a:endParaRPr lang="es-ES"/>
        </a:p>
      </dgm:t>
    </dgm:pt>
    <dgm:pt modelId="{B7D8579D-F5C6-4F7B-8E5E-020FCC3CC531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GERENTE FINANCIERO</a:t>
          </a:r>
          <a:endParaRPr lang="es-ES" smtClean="0"/>
        </a:p>
      </dgm:t>
    </dgm:pt>
    <dgm:pt modelId="{117EA1A5-A2E7-44FA-88BA-9943C4128AF9}" type="parTrans" cxnId="{B74E4C1B-932C-4FDE-A44A-5A6A2C5BED12}">
      <dgm:prSet/>
      <dgm:spPr/>
      <dgm:t>
        <a:bodyPr/>
        <a:lstStyle/>
        <a:p>
          <a:endParaRPr lang="es-ES"/>
        </a:p>
      </dgm:t>
    </dgm:pt>
    <dgm:pt modelId="{2E342DD9-E15F-434E-BDCD-C1A5310D5096}" type="sibTrans" cxnId="{B74E4C1B-932C-4FDE-A44A-5A6A2C5BED12}">
      <dgm:prSet/>
      <dgm:spPr/>
      <dgm:t>
        <a:bodyPr/>
        <a:lstStyle/>
        <a:p>
          <a:endParaRPr lang="es-ES"/>
        </a:p>
      </dgm:t>
    </dgm:pt>
    <dgm:pt modelId="{691CAF63-7DEC-4C1D-B124-E79655203345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GERENTE ADMINISTRATIVO</a:t>
          </a:r>
          <a:endParaRPr lang="es-ES" smtClean="0"/>
        </a:p>
      </dgm:t>
    </dgm:pt>
    <dgm:pt modelId="{7118D62B-36E7-457C-835A-DFD1CFCE55ED}" type="parTrans" cxnId="{23871523-68E6-4C6D-9B8E-5F22FA061A77}">
      <dgm:prSet/>
      <dgm:spPr/>
      <dgm:t>
        <a:bodyPr/>
        <a:lstStyle/>
        <a:p>
          <a:endParaRPr lang="es-ES"/>
        </a:p>
      </dgm:t>
    </dgm:pt>
    <dgm:pt modelId="{41407381-40B4-4C2B-AA96-7C83C22D2B41}" type="sibTrans" cxnId="{23871523-68E6-4C6D-9B8E-5F22FA061A77}">
      <dgm:prSet/>
      <dgm:spPr/>
      <dgm:t>
        <a:bodyPr/>
        <a:lstStyle/>
        <a:p>
          <a:endParaRPr lang="es-ES"/>
        </a:p>
      </dgm:t>
    </dgm:pt>
    <dgm:pt modelId="{06B96CBB-BBC0-4284-B393-4C4B1301D1E4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ASISTENTE ADMINISTRATIVO</a:t>
          </a:r>
          <a:endParaRPr lang="es-ES" smtClean="0"/>
        </a:p>
      </dgm:t>
    </dgm:pt>
    <dgm:pt modelId="{56929208-B8B0-4EED-9BA0-CF87E4675501}" type="parTrans" cxnId="{5B5C9793-4CAB-4F80-A2C9-B0661345F19F}">
      <dgm:prSet/>
      <dgm:spPr/>
      <dgm:t>
        <a:bodyPr/>
        <a:lstStyle/>
        <a:p>
          <a:endParaRPr lang="es-ES"/>
        </a:p>
      </dgm:t>
    </dgm:pt>
    <dgm:pt modelId="{A68853F2-CD15-491D-AE2A-8A78DBA17FAB}" type="sibTrans" cxnId="{5B5C9793-4CAB-4F80-A2C9-B0661345F19F}">
      <dgm:prSet/>
      <dgm:spPr/>
      <dgm:t>
        <a:bodyPr/>
        <a:lstStyle/>
        <a:p>
          <a:endParaRPr lang="es-ES"/>
        </a:p>
      </dgm:t>
    </dgm:pt>
    <dgm:pt modelId="{019465B3-EF9C-4ED4-B868-601611BEC3C4}" type="asst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ASISTENTE DE MANTENIMIENTO</a:t>
          </a:r>
          <a:endParaRPr lang="es-ES" smtClean="0"/>
        </a:p>
      </dgm:t>
    </dgm:pt>
    <dgm:pt modelId="{B9410BB8-4F26-485A-9FFB-06C62785D7BD}" type="parTrans" cxnId="{B4F375FD-4F20-4DB1-B7AB-0DBD214A40D1}">
      <dgm:prSet/>
      <dgm:spPr/>
      <dgm:t>
        <a:bodyPr/>
        <a:lstStyle/>
        <a:p>
          <a:endParaRPr lang="es-ES"/>
        </a:p>
      </dgm:t>
    </dgm:pt>
    <dgm:pt modelId="{44B7B6BC-D009-4E10-832B-AF251D668E6A}" type="sibTrans" cxnId="{B4F375FD-4F20-4DB1-B7AB-0DBD214A40D1}">
      <dgm:prSet/>
      <dgm:spPr/>
      <dgm:t>
        <a:bodyPr/>
        <a:lstStyle/>
        <a:p>
          <a:endParaRPr lang="es-ES"/>
        </a:p>
      </dgm:t>
    </dgm:pt>
    <dgm:pt modelId="{BCD07755-54EF-48D7-94BC-FFBC55126FF2}" type="asst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GUARDIA (2)</a:t>
          </a:r>
          <a:endParaRPr lang="es-ES" smtClean="0"/>
        </a:p>
      </dgm:t>
    </dgm:pt>
    <dgm:pt modelId="{47AD7A4E-5DDA-4A7F-BFE9-4057B8573935}" type="parTrans" cxnId="{44AE9BF1-A2EF-4164-BB53-34A0B663EE02}">
      <dgm:prSet/>
      <dgm:spPr/>
      <dgm:t>
        <a:bodyPr/>
        <a:lstStyle/>
        <a:p>
          <a:endParaRPr lang="es-ES"/>
        </a:p>
      </dgm:t>
    </dgm:pt>
    <dgm:pt modelId="{A0689028-9473-4944-AE08-97DA78626C5E}" type="sibTrans" cxnId="{44AE9BF1-A2EF-4164-BB53-34A0B663EE02}">
      <dgm:prSet/>
      <dgm:spPr/>
      <dgm:t>
        <a:bodyPr/>
        <a:lstStyle/>
        <a:p>
          <a:endParaRPr lang="es-ES"/>
        </a:p>
      </dgm:t>
    </dgm:pt>
    <dgm:pt modelId="{016E0253-5E73-4D10-BF12-70734C9CE35F}" type="asst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ASISTENTE DE LIMPIEZA</a:t>
          </a:r>
          <a:endParaRPr lang="es-ES" smtClean="0"/>
        </a:p>
      </dgm:t>
    </dgm:pt>
    <dgm:pt modelId="{52DC6D70-8C62-4E3F-A334-E7AC5E5B7832}" type="parTrans" cxnId="{ACFAA6B1-BB56-4856-BC2A-3621ED9F8CA5}">
      <dgm:prSet/>
      <dgm:spPr/>
      <dgm:t>
        <a:bodyPr/>
        <a:lstStyle/>
        <a:p>
          <a:endParaRPr lang="es-ES"/>
        </a:p>
      </dgm:t>
    </dgm:pt>
    <dgm:pt modelId="{5FBBA612-A84D-4DA3-968A-5D076F6F595E}" type="sibTrans" cxnId="{ACFAA6B1-BB56-4856-BC2A-3621ED9F8CA5}">
      <dgm:prSet/>
      <dgm:spPr/>
      <dgm:t>
        <a:bodyPr/>
        <a:lstStyle/>
        <a:p>
          <a:endParaRPr lang="es-ES"/>
        </a:p>
      </dgm:t>
    </dgm:pt>
    <dgm:pt modelId="{23B4A67B-691B-49E0-B319-37A4EC838E74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GERENTE COMERCIAL Y MARKETING</a:t>
          </a:r>
          <a:endParaRPr lang="es-ES" smtClean="0"/>
        </a:p>
      </dgm:t>
    </dgm:pt>
    <dgm:pt modelId="{99B6EEC5-2CB6-4F2E-B4B8-327E02230C2E}" type="parTrans" cxnId="{0FF10687-7B1F-44F2-A226-C881198CAE69}">
      <dgm:prSet/>
      <dgm:spPr/>
      <dgm:t>
        <a:bodyPr/>
        <a:lstStyle/>
        <a:p>
          <a:endParaRPr lang="es-ES"/>
        </a:p>
      </dgm:t>
    </dgm:pt>
    <dgm:pt modelId="{F01FEA5C-E1CF-4587-B325-D5C27B8B86F7}" type="sibTrans" cxnId="{0FF10687-7B1F-44F2-A226-C881198CAE69}">
      <dgm:prSet/>
      <dgm:spPr/>
      <dgm:t>
        <a:bodyPr/>
        <a:lstStyle/>
        <a:p>
          <a:endParaRPr lang="es-ES"/>
        </a:p>
      </dgm:t>
    </dgm:pt>
    <dgm:pt modelId="{20E3E51F-A593-4341-BD56-4E90CBD1A3D6}">
      <dgm:prSet/>
      <dgm:spPr/>
      <dgm:t>
        <a:bodyPr/>
        <a:lstStyle/>
        <a:p>
          <a:pPr marR="0" algn="ctr" rtl="0"/>
          <a:r>
            <a:rPr lang="es-ES" baseline="0" smtClean="0">
              <a:latin typeface="Calibri"/>
            </a:rPr>
            <a:t>VENDEDORES (3)</a:t>
          </a:r>
          <a:endParaRPr lang="es-ES" smtClean="0"/>
        </a:p>
      </dgm:t>
    </dgm:pt>
    <dgm:pt modelId="{A0F091D8-4B68-4F9D-919E-B3B603E8B274}" type="parTrans" cxnId="{EE8C335C-EA4F-4AA0-950C-E59B82E95E57}">
      <dgm:prSet/>
      <dgm:spPr/>
      <dgm:t>
        <a:bodyPr/>
        <a:lstStyle/>
        <a:p>
          <a:endParaRPr lang="es-ES"/>
        </a:p>
      </dgm:t>
    </dgm:pt>
    <dgm:pt modelId="{D281A49F-197F-4945-9A56-E4C70BF6224F}" type="sibTrans" cxnId="{EE8C335C-EA4F-4AA0-950C-E59B82E95E57}">
      <dgm:prSet/>
      <dgm:spPr/>
      <dgm:t>
        <a:bodyPr/>
        <a:lstStyle/>
        <a:p>
          <a:endParaRPr lang="es-ES"/>
        </a:p>
      </dgm:t>
    </dgm:pt>
    <dgm:pt modelId="{AC10DB8F-721B-4573-A93E-5259DB15263A}" type="pres">
      <dgm:prSet presAssocID="{9097E79D-BF3F-4CBF-AA5C-AA6C66BDC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3D159B-1223-4535-87E2-5D03D798BA2C}" type="pres">
      <dgm:prSet presAssocID="{0B91B505-12D8-4BAA-8CB7-D983343AB72C}" presName="hierRoot1" presStyleCnt="0">
        <dgm:presLayoutVars>
          <dgm:hierBranch/>
        </dgm:presLayoutVars>
      </dgm:prSet>
      <dgm:spPr/>
    </dgm:pt>
    <dgm:pt modelId="{031B0C75-B5FA-4273-B0CB-5BF31AF2559B}" type="pres">
      <dgm:prSet presAssocID="{0B91B505-12D8-4BAA-8CB7-D983343AB72C}" presName="rootComposite1" presStyleCnt="0"/>
      <dgm:spPr/>
    </dgm:pt>
    <dgm:pt modelId="{8D4FB72C-3CD4-4439-8A74-8B89A3A3F21D}" type="pres">
      <dgm:prSet presAssocID="{0B91B505-12D8-4BAA-8CB7-D983343AB7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1918C6-6962-4E41-A66B-5CC261A0D2D8}" type="pres">
      <dgm:prSet presAssocID="{0B91B505-12D8-4BAA-8CB7-D983343AB7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A795B5D-1117-40E5-ACDE-4EE3CD473E64}" type="pres">
      <dgm:prSet presAssocID="{0B91B505-12D8-4BAA-8CB7-D983343AB72C}" presName="hierChild2" presStyleCnt="0"/>
      <dgm:spPr/>
    </dgm:pt>
    <dgm:pt modelId="{81133F34-70EA-45AE-97AA-BFCA93B76C89}" type="pres">
      <dgm:prSet presAssocID="{ED82243B-5070-4FDB-90D8-D0891068D327}" presName="Name35" presStyleLbl="parChTrans1D2" presStyleIdx="0" presStyleCnt="4"/>
      <dgm:spPr/>
      <dgm:t>
        <a:bodyPr/>
        <a:lstStyle/>
        <a:p>
          <a:endParaRPr lang="es-ES"/>
        </a:p>
      </dgm:t>
    </dgm:pt>
    <dgm:pt modelId="{89A3077C-4F8D-4FD6-B883-9334D542188C}" type="pres">
      <dgm:prSet presAssocID="{005D2D5E-5421-4C8E-A587-640FB6E4BE5B}" presName="hierRoot2" presStyleCnt="0">
        <dgm:presLayoutVars>
          <dgm:hierBranch/>
        </dgm:presLayoutVars>
      </dgm:prSet>
      <dgm:spPr/>
    </dgm:pt>
    <dgm:pt modelId="{609812B7-C1D2-411D-98AD-079F5B914505}" type="pres">
      <dgm:prSet presAssocID="{005D2D5E-5421-4C8E-A587-640FB6E4BE5B}" presName="rootComposite" presStyleCnt="0"/>
      <dgm:spPr/>
    </dgm:pt>
    <dgm:pt modelId="{619F356F-592A-4F75-A417-E0B2939A292E}" type="pres">
      <dgm:prSet presAssocID="{005D2D5E-5421-4C8E-A587-640FB6E4BE5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BEF663-69D6-45E4-AC04-E54C8BFEC700}" type="pres">
      <dgm:prSet presAssocID="{005D2D5E-5421-4C8E-A587-640FB6E4BE5B}" presName="rootConnector" presStyleLbl="node2" presStyleIdx="0" presStyleCnt="4"/>
      <dgm:spPr/>
      <dgm:t>
        <a:bodyPr/>
        <a:lstStyle/>
        <a:p>
          <a:endParaRPr lang="es-ES"/>
        </a:p>
      </dgm:t>
    </dgm:pt>
    <dgm:pt modelId="{C890975C-1BC6-460C-ACA1-347E46CB21F2}" type="pres">
      <dgm:prSet presAssocID="{005D2D5E-5421-4C8E-A587-640FB6E4BE5B}" presName="hierChild4" presStyleCnt="0"/>
      <dgm:spPr/>
    </dgm:pt>
    <dgm:pt modelId="{012D2146-9916-4FD0-97FA-47204B2240E5}" type="pres">
      <dgm:prSet presAssocID="{005D2D5E-5421-4C8E-A587-640FB6E4BE5B}" presName="hierChild5" presStyleCnt="0"/>
      <dgm:spPr/>
    </dgm:pt>
    <dgm:pt modelId="{59C40B94-8018-4D09-81BB-0C64E631719D}" type="pres">
      <dgm:prSet presAssocID="{117EA1A5-A2E7-44FA-88BA-9943C4128AF9}" presName="Name35" presStyleLbl="parChTrans1D2" presStyleIdx="1" presStyleCnt="4"/>
      <dgm:spPr/>
      <dgm:t>
        <a:bodyPr/>
        <a:lstStyle/>
        <a:p>
          <a:endParaRPr lang="es-ES"/>
        </a:p>
      </dgm:t>
    </dgm:pt>
    <dgm:pt modelId="{D5E5B4CC-B614-4EDA-BC10-376B25408F2D}" type="pres">
      <dgm:prSet presAssocID="{B7D8579D-F5C6-4F7B-8E5E-020FCC3CC531}" presName="hierRoot2" presStyleCnt="0">
        <dgm:presLayoutVars>
          <dgm:hierBranch/>
        </dgm:presLayoutVars>
      </dgm:prSet>
      <dgm:spPr/>
    </dgm:pt>
    <dgm:pt modelId="{CD3A15C2-5C84-43B0-B1AC-8416D87E8CA0}" type="pres">
      <dgm:prSet presAssocID="{B7D8579D-F5C6-4F7B-8E5E-020FCC3CC531}" presName="rootComposite" presStyleCnt="0"/>
      <dgm:spPr/>
    </dgm:pt>
    <dgm:pt modelId="{755BDF64-2E15-461E-BB20-1F172961C515}" type="pres">
      <dgm:prSet presAssocID="{B7D8579D-F5C6-4F7B-8E5E-020FCC3CC53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B9020B-6B45-4E7C-9969-A288CAD3ABA9}" type="pres">
      <dgm:prSet presAssocID="{B7D8579D-F5C6-4F7B-8E5E-020FCC3CC531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665A11-6CC4-46B3-98B6-911B3C3338D8}" type="pres">
      <dgm:prSet presAssocID="{B7D8579D-F5C6-4F7B-8E5E-020FCC3CC531}" presName="hierChild4" presStyleCnt="0"/>
      <dgm:spPr/>
    </dgm:pt>
    <dgm:pt modelId="{1EE49B7A-48EB-427B-8E71-9E85D9066D96}" type="pres">
      <dgm:prSet presAssocID="{B7D8579D-F5C6-4F7B-8E5E-020FCC3CC531}" presName="hierChild5" presStyleCnt="0"/>
      <dgm:spPr/>
    </dgm:pt>
    <dgm:pt modelId="{B0646E41-F1FF-43A9-A738-DE85245D3096}" type="pres">
      <dgm:prSet presAssocID="{7118D62B-36E7-457C-835A-DFD1CFCE55ED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E93AA61-A432-4A8A-B286-F1FFBC93FA2E}" type="pres">
      <dgm:prSet presAssocID="{691CAF63-7DEC-4C1D-B124-E79655203345}" presName="hierRoot2" presStyleCnt="0">
        <dgm:presLayoutVars>
          <dgm:hierBranch/>
        </dgm:presLayoutVars>
      </dgm:prSet>
      <dgm:spPr/>
    </dgm:pt>
    <dgm:pt modelId="{F5E922DD-488C-4B5D-AC68-22DA2F8D1AC0}" type="pres">
      <dgm:prSet presAssocID="{691CAF63-7DEC-4C1D-B124-E79655203345}" presName="rootComposite" presStyleCnt="0"/>
      <dgm:spPr/>
    </dgm:pt>
    <dgm:pt modelId="{21E444EB-91C4-4D35-8436-27DFE50ADB13}" type="pres">
      <dgm:prSet presAssocID="{691CAF63-7DEC-4C1D-B124-E7965520334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D44C0C-6821-494C-B6FD-63CF1166007D}" type="pres">
      <dgm:prSet presAssocID="{691CAF63-7DEC-4C1D-B124-E79655203345}" presName="rootConnector" presStyleLbl="node2" presStyleIdx="2" presStyleCnt="4"/>
      <dgm:spPr/>
      <dgm:t>
        <a:bodyPr/>
        <a:lstStyle/>
        <a:p>
          <a:endParaRPr lang="es-ES"/>
        </a:p>
      </dgm:t>
    </dgm:pt>
    <dgm:pt modelId="{F1A2237E-F63B-4B77-BEEF-ABDC3A9DA34A}" type="pres">
      <dgm:prSet presAssocID="{691CAF63-7DEC-4C1D-B124-E79655203345}" presName="hierChild4" presStyleCnt="0"/>
      <dgm:spPr/>
    </dgm:pt>
    <dgm:pt modelId="{EA05664C-B867-4792-BE9A-BB8863332607}" type="pres">
      <dgm:prSet presAssocID="{56929208-B8B0-4EED-9BA0-CF87E46755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9EA47A9-6B25-4755-B2B9-600669ABDB0D}" type="pres">
      <dgm:prSet presAssocID="{06B96CBB-BBC0-4284-B393-4C4B1301D1E4}" presName="hierRoot2" presStyleCnt="0">
        <dgm:presLayoutVars>
          <dgm:hierBranch val="r"/>
        </dgm:presLayoutVars>
      </dgm:prSet>
      <dgm:spPr/>
    </dgm:pt>
    <dgm:pt modelId="{8468EB90-5C1D-4A47-BF42-35DBB3BA4478}" type="pres">
      <dgm:prSet presAssocID="{06B96CBB-BBC0-4284-B393-4C4B1301D1E4}" presName="rootComposite" presStyleCnt="0"/>
      <dgm:spPr/>
    </dgm:pt>
    <dgm:pt modelId="{D4FAAD5B-9B52-483C-8C1C-CA693CE84B84}" type="pres">
      <dgm:prSet presAssocID="{06B96CBB-BBC0-4284-B393-4C4B1301D1E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1BA9D8-8B68-41D3-9425-19EF9C52534A}" type="pres">
      <dgm:prSet presAssocID="{06B96CBB-BBC0-4284-B393-4C4B1301D1E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0ACB8E4-1EEF-4D2D-933B-3110355C490A}" type="pres">
      <dgm:prSet presAssocID="{06B96CBB-BBC0-4284-B393-4C4B1301D1E4}" presName="hierChild4" presStyleCnt="0"/>
      <dgm:spPr/>
    </dgm:pt>
    <dgm:pt modelId="{613157C4-DFA6-4DBB-8A44-3835746B1EED}" type="pres">
      <dgm:prSet presAssocID="{06B96CBB-BBC0-4284-B393-4C4B1301D1E4}" presName="hierChild5" presStyleCnt="0"/>
      <dgm:spPr/>
    </dgm:pt>
    <dgm:pt modelId="{DE0F65DE-8313-4765-A882-FBB46FCC574D}" type="pres">
      <dgm:prSet presAssocID="{B9410BB8-4F26-485A-9FFB-06C62785D7BD}" presName="Name111" presStyleLbl="parChTrans1D4" presStyleIdx="0" presStyleCnt="3"/>
      <dgm:spPr/>
      <dgm:t>
        <a:bodyPr/>
        <a:lstStyle/>
        <a:p>
          <a:endParaRPr lang="es-ES"/>
        </a:p>
      </dgm:t>
    </dgm:pt>
    <dgm:pt modelId="{B34C9106-8161-4A63-9119-8AE1CC945A8A}" type="pres">
      <dgm:prSet presAssocID="{019465B3-EF9C-4ED4-B868-601611BEC3C4}" presName="hierRoot3" presStyleCnt="0">
        <dgm:presLayoutVars>
          <dgm:hierBranch/>
        </dgm:presLayoutVars>
      </dgm:prSet>
      <dgm:spPr/>
    </dgm:pt>
    <dgm:pt modelId="{91603C67-9795-478C-928F-6F76EB5D858D}" type="pres">
      <dgm:prSet presAssocID="{019465B3-EF9C-4ED4-B868-601611BEC3C4}" presName="rootComposite3" presStyleCnt="0"/>
      <dgm:spPr/>
    </dgm:pt>
    <dgm:pt modelId="{357EDE2B-48F7-45AD-9EFF-E9120C482408}" type="pres">
      <dgm:prSet presAssocID="{019465B3-EF9C-4ED4-B868-601611BEC3C4}" presName="rootText3" presStyleLbl="asst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72DFD3-088C-4368-BAD7-45B0AD46C95D}" type="pres">
      <dgm:prSet presAssocID="{019465B3-EF9C-4ED4-B868-601611BEC3C4}" presName="rootConnector3" presStyleLbl="asst3" presStyleIdx="0" presStyleCnt="3"/>
      <dgm:spPr/>
      <dgm:t>
        <a:bodyPr/>
        <a:lstStyle/>
        <a:p>
          <a:endParaRPr lang="es-ES"/>
        </a:p>
      </dgm:t>
    </dgm:pt>
    <dgm:pt modelId="{A23F7273-A1DB-46A8-BB26-46410C346CD0}" type="pres">
      <dgm:prSet presAssocID="{019465B3-EF9C-4ED4-B868-601611BEC3C4}" presName="hierChild6" presStyleCnt="0"/>
      <dgm:spPr/>
    </dgm:pt>
    <dgm:pt modelId="{2AEE57E9-D7C1-4474-A57D-B9933369C941}" type="pres">
      <dgm:prSet presAssocID="{019465B3-EF9C-4ED4-B868-601611BEC3C4}" presName="hierChild7" presStyleCnt="0"/>
      <dgm:spPr/>
    </dgm:pt>
    <dgm:pt modelId="{8B22B05C-F8D3-40B1-9C22-FD22F60F2286}" type="pres">
      <dgm:prSet presAssocID="{47AD7A4E-5DDA-4A7F-BFE9-4057B8573935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81633D2F-696E-494D-A5EE-3773BBCF4EE3}" type="pres">
      <dgm:prSet presAssocID="{BCD07755-54EF-48D7-94BC-FFBC55126FF2}" presName="hierRoot3" presStyleCnt="0">
        <dgm:presLayoutVars>
          <dgm:hierBranch/>
        </dgm:presLayoutVars>
      </dgm:prSet>
      <dgm:spPr/>
    </dgm:pt>
    <dgm:pt modelId="{D4565C7C-6E63-4B21-AA94-19CEA4165553}" type="pres">
      <dgm:prSet presAssocID="{BCD07755-54EF-48D7-94BC-FFBC55126FF2}" presName="rootComposite3" presStyleCnt="0"/>
      <dgm:spPr/>
    </dgm:pt>
    <dgm:pt modelId="{04E71D93-7248-484F-92A3-B1F98F9C9F15}" type="pres">
      <dgm:prSet presAssocID="{BCD07755-54EF-48D7-94BC-FFBC55126FF2}" presName="rootText3" presStyleLbl="asst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53522F-2EA4-48C4-8C75-4B9B7FF8B433}" type="pres">
      <dgm:prSet presAssocID="{BCD07755-54EF-48D7-94BC-FFBC55126FF2}" presName="rootConnector3" presStyleLbl="asst3" presStyleIdx="1" presStyleCnt="3"/>
      <dgm:spPr/>
      <dgm:t>
        <a:bodyPr/>
        <a:lstStyle/>
        <a:p>
          <a:endParaRPr lang="es-ES"/>
        </a:p>
      </dgm:t>
    </dgm:pt>
    <dgm:pt modelId="{778F1806-62E5-4E6B-A033-C4C9BAC31511}" type="pres">
      <dgm:prSet presAssocID="{BCD07755-54EF-48D7-94BC-FFBC55126FF2}" presName="hierChild6" presStyleCnt="0"/>
      <dgm:spPr/>
    </dgm:pt>
    <dgm:pt modelId="{326EF903-7FA2-4DFA-A254-2537086B9FB3}" type="pres">
      <dgm:prSet presAssocID="{BCD07755-54EF-48D7-94BC-FFBC55126FF2}" presName="hierChild7" presStyleCnt="0"/>
      <dgm:spPr/>
    </dgm:pt>
    <dgm:pt modelId="{4244869A-C23B-4B36-96A7-55F55108F84F}" type="pres">
      <dgm:prSet presAssocID="{52DC6D70-8C62-4E3F-A334-E7AC5E5B7832}" presName="Name111" presStyleLbl="parChTrans1D4" presStyleIdx="2" presStyleCnt="3"/>
      <dgm:spPr/>
      <dgm:t>
        <a:bodyPr/>
        <a:lstStyle/>
        <a:p>
          <a:endParaRPr lang="es-ES"/>
        </a:p>
      </dgm:t>
    </dgm:pt>
    <dgm:pt modelId="{47FECE7F-46AB-41FE-8CA7-F4B76AEB2CF4}" type="pres">
      <dgm:prSet presAssocID="{016E0253-5E73-4D10-BF12-70734C9CE35F}" presName="hierRoot3" presStyleCnt="0">
        <dgm:presLayoutVars>
          <dgm:hierBranch/>
        </dgm:presLayoutVars>
      </dgm:prSet>
      <dgm:spPr/>
    </dgm:pt>
    <dgm:pt modelId="{52C02774-A493-4F89-B541-9231DEF572A9}" type="pres">
      <dgm:prSet presAssocID="{016E0253-5E73-4D10-BF12-70734C9CE35F}" presName="rootComposite3" presStyleCnt="0"/>
      <dgm:spPr/>
    </dgm:pt>
    <dgm:pt modelId="{CD199303-22F5-4719-98D2-960AD6BCEA0F}" type="pres">
      <dgm:prSet presAssocID="{016E0253-5E73-4D10-BF12-70734C9CE35F}" presName="rootText3" presStyleLbl="asst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39F7F8-4AE5-4755-B907-4199D4AC43B9}" type="pres">
      <dgm:prSet presAssocID="{016E0253-5E73-4D10-BF12-70734C9CE35F}" presName="rootConnector3" presStyleLbl="asst3" presStyleIdx="2" presStyleCnt="3"/>
      <dgm:spPr/>
      <dgm:t>
        <a:bodyPr/>
        <a:lstStyle/>
        <a:p>
          <a:endParaRPr lang="es-ES"/>
        </a:p>
      </dgm:t>
    </dgm:pt>
    <dgm:pt modelId="{DF3112B6-5F63-4740-B29B-87567BA9B1E3}" type="pres">
      <dgm:prSet presAssocID="{016E0253-5E73-4D10-BF12-70734C9CE35F}" presName="hierChild6" presStyleCnt="0"/>
      <dgm:spPr/>
    </dgm:pt>
    <dgm:pt modelId="{E0DDADFE-7F5C-4DEB-8017-C4FC9FCFB5BD}" type="pres">
      <dgm:prSet presAssocID="{016E0253-5E73-4D10-BF12-70734C9CE35F}" presName="hierChild7" presStyleCnt="0"/>
      <dgm:spPr/>
    </dgm:pt>
    <dgm:pt modelId="{E0E2FAAB-443E-4892-ABDE-1A95D46395DD}" type="pres">
      <dgm:prSet presAssocID="{691CAF63-7DEC-4C1D-B124-E79655203345}" presName="hierChild5" presStyleCnt="0"/>
      <dgm:spPr/>
    </dgm:pt>
    <dgm:pt modelId="{5F3EA82E-92F3-4C2A-9F1D-07EA87362435}" type="pres">
      <dgm:prSet presAssocID="{99B6EEC5-2CB6-4F2E-B4B8-327E02230C2E}" presName="Name35" presStyleLbl="parChTrans1D2" presStyleIdx="3" presStyleCnt="4"/>
      <dgm:spPr/>
      <dgm:t>
        <a:bodyPr/>
        <a:lstStyle/>
        <a:p>
          <a:endParaRPr lang="es-ES"/>
        </a:p>
      </dgm:t>
    </dgm:pt>
    <dgm:pt modelId="{0EF54917-B106-4DC9-BBE3-FAF8A29E0CA7}" type="pres">
      <dgm:prSet presAssocID="{23B4A67B-691B-49E0-B319-37A4EC838E74}" presName="hierRoot2" presStyleCnt="0">
        <dgm:presLayoutVars>
          <dgm:hierBranch/>
        </dgm:presLayoutVars>
      </dgm:prSet>
      <dgm:spPr/>
    </dgm:pt>
    <dgm:pt modelId="{2EABC5AB-4A2B-413B-86D4-E4CC0EC0B702}" type="pres">
      <dgm:prSet presAssocID="{23B4A67B-691B-49E0-B319-37A4EC838E74}" presName="rootComposite" presStyleCnt="0"/>
      <dgm:spPr/>
    </dgm:pt>
    <dgm:pt modelId="{5D0781B1-54AA-4B89-B40F-4444FF818E53}" type="pres">
      <dgm:prSet presAssocID="{23B4A67B-691B-49E0-B319-37A4EC838E7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86EF92-2572-45DD-9934-6B42DE39EE99}" type="pres">
      <dgm:prSet presAssocID="{23B4A67B-691B-49E0-B319-37A4EC838E74}" presName="rootConnector" presStyleLbl="node2" presStyleIdx="3" presStyleCnt="4"/>
      <dgm:spPr/>
      <dgm:t>
        <a:bodyPr/>
        <a:lstStyle/>
        <a:p>
          <a:endParaRPr lang="es-ES"/>
        </a:p>
      </dgm:t>
    </dgm:pt>
    <dgm:pt modelId="{EE7EE566-53B1-4AD9-9AB7-93D1F774D281}" type="pres">
      <dgm:prSet presAssocID="{23B4A67B-691B-49E0-B319-37A4EC838E74}" presName="hierChild4" presStyleCnt="0"/>
      <dgm:spPr/>
    </dgm:pt>
    <dgm:pt modelId="{527A6E13-95F0-4A7E-9028-AD04DBB336EB}" type="pres">
      <dgm:prSet presAssocID="{A0F091D8-4B68-4F9D-919E-B3B603E8B27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F9FBC58-8FE1-4C1C-B172-C0D32392F25C}" type="pres">
      <dgm:prSet presAssocID="{20E3E51F-A593-4341-BD56-4E90CBD1A3D6}" presName="hierRoot2" presStyleCnt="0">
        <dgm:presLayoutVars>
          <dgm:hierBranch val="r"/>
        </dgm:presLayoutVars>
      </dgm:prSet>
      <dgm:spPr/>
    </dgm:pt>
    <dgm:pt modelId="{6097CE45-2ECA-46F0-83E6-A849185EC9A9}" type="pres">
      <dgm:prSet presAssocID="{20E3E51F-A593-4341-BD56-4E90CBD1A3D6}" presName="rootComposite" presStyleCnt="0"/>
      <dgm:spPr/>
    </dgm:pt>
    <dgm:pt modelId="{29923EA2-1CEE-462F-8A4E-1E61B2DCEAC4}" type="pres">
      <dgm:prSet presAssocID="{20E3E51F-A593-4341-BD56-4E90CBD1A3D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536FF-F347-47ED-A4F6-70CCB23FAE42}" type="pres">
      <dgm:prSet presAssocID="{20E3E51F-A593-4341-BD56-4E90CBD1A3D6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C8C5E-1D41-4981-9552-5B284E83F28C}" type="pres">
      <dgm:prSet presAssocID="{20E3E51F-A593-4341-BD56-4E90CBD1A3D6}" presName="hierChild4" presStyleCnt="0"/>
      <dgm:spPr/>
    </dgm:pt>
    <dgm:pt modelId="{4389A5EF-2116-4DE7-A813-671EF4669CF4}" type="pres">
      <dgm:prSet presAssocID="{20E3E51F-A593-4341-BD56-4E90CBD1A3D6}" presName="hierChild5" presStyleCnt="0"/>
      <dgm:spPr/>
    </dgm:pt>
    <dgm:pt modelId="{984A2E71-00FB-462F-B279-56EB1EF89233}" type="pres">
      <dgm:prSet presAssocID="{23B4A67B-691B-49E0-B319-37A4EC838E74}" presName="hierChild5" presStyleCnt="0"/>
      <dgm:spPr/>
    </dgm:pt>
    <dgm:pt modelId="{D4279AC3-BF7B-4CC0-9345-762C1D390217}" type="pres">
      <dgm:prSet presAssocID="{0B91B505-12D8-4BAA-8CB7-D983343AB72C}" presName="hierChild3" presStyleCnt="0"/>
      <dgm:spPr/>
    </dgm:pt>
  </dgm:ptLst>
  <dgm:cxnLst>
    <dgm:cxn modelId="{D0E4DAA7-2BD8-4EC0-ADBC-B287D813239B}" type="presOf" srcId="{005D2D5E-5421-4C8E-A587-640FB6E4BE5B}" destId="{619F356F-592A-4F75-A417-E0B2939A292E}" srcOrd="0" destOrd="0" presId="urn:microsoft.com/office/officeart/2005/8/layout/orgChart1"/>
    <dgm:cxn modelId="{B9EE96C3-EF17-4850-9B24-2717D2673C3F}" type="presOf" srcId="{005D2D5E-5421-4C8E-A587-640FB6E4BE5B}" destId="{E9BEF663-69D6-45E4-AC04-E54C8BFEC700}" srcOrd="1" destOrd="0" presId="urn:microsoft.com/office/officeart/2005/8/layout/orgChart1"/>
    <dgm:cxn modelId="{23871523-68E6-4C6D-9B8E-5F22FA061A77}" srcId="{0B91B505-12D8-4BAA-8CB7-D983343AB72C}" destId="{691CAF63-7DEC-4C1D-B124-E79655203345}" srcOrd="2" destOrd="0" parTransId="{7118D62B-36E7-457C-835A-DFD1CFCE55ED}" sibTransId="{41407381-40B4-4C2B-AA96-7C83C22D2B41}"/>
    <dgm:cxn modelId="{33C4F6EA-10F3-4ACD-BDBD-221AA12F8453}" type="presOf" srcId="{ED82243B-5070-4FDB-90D8-D0891068D327}" destId="{81133F34-70EA-45AE-97AA-BFCA93B76C89}" srcOrd="0" destOrd="0" presId="urn:microsoft.com/office/officeart/2005/8/layout/orgChart1"/>
    <dgm:cxn modelId="{44AE9BF1-A2EF-4164-BB53-34A0B663EE02}" srcId="{06B96CBB-BBC0-4284-B393-4C4B1301D1E4}" destId="{BCD07755-54EF-48D7-94BC-FFBC55126FF2}" srcOrd="1" destOrd="0" parTransId="{47AD7A4E-5DDA-4A7F-BFE9-4057B8573935}" sibTransId="{A0689028-9473-4944-AE08-97DA78626C5E}"/>
    <dgm:cxn modelId="{71A37680-B33F-46F9-82A1-E1EB3808E56B}" srcId="{0B91B505-12D8-4BAA-8CB7-D983343AB72C}" destId="{005D2D5E-5421-4C8E-A587-640FB6E4BE5B}" srcOrd="0" destOrd="0" parTransId="{ED82243B-5070-4FDB-90D8-D0891068D327}" sibTransId="{2582DC52-1B74-41A2-8C23-B28C760EFCF8}"/>
    <dgm:cxn modelId="{8CFD5E6F-B5F3-4E96-8744-D9457CF5948E}" type="presOf" srcId="{691CAF63-7DEC-4C1D-B124-E79655203345}" destId="{21E444EB-91C4-4D35-8436-27DFE50ADB13}" srcOrd="0" destOrd="0" presId="urn:microsoft.com/office/officeart/2005/8/layout/orgChart1"/>
    <dgm:cxn modelId="{955E7E68-AD0F-4579-8633-0CFB769563B0}" type="presOf" srcId="{B7D8579D-F5C6-4F7B-8E5E-020FCC3CC531}" destId="{755BDF64-2E15-461E-BB20-1F172961C515}" srcOrd="0" destOrd="0" presId="urn:microsoft.com/office/officeart/2005/8/layout/orgChart1"/>
    <dgm:cxn modelId="{5B5C9793-4CAB-4F80-A2C9-B0661345F19F}" srcId="{691CAF63-7DEC-4C1D-B124-E79655203345}" destId="{06B96CBB-BBC0-4284-B393-4C4B1301D1E4}" srcOrd="0" destOrd="0" parTransId="{56929208-B8B0-4EED-9BA0-CF87E4675501}" sibTransId="{A68853F2-CD15-491D-AE2A-8A78DBA17FAB}"/>
    <dgm:cxn modelId="{1D0030CA-D5F7-4AD8-AE4C-7D29941D842E}" type="presOf" srcId="{56929208-B8B0-4EED-9BA0-CF87E4675501}" destId="{EA05664C-B867-4792-BE9A-BB8863332607}" srcOrd="0" destOrd="0" presId="urn:microsoft.com/office/officeart/2005/8/layout/orgChart1"/>
    <dgm:cxn modelId="{5F3D94F7-AE90-4079-8D3C-BB6050AFFDB8}" type="presOf" srcId="{A0F091D8-4B68-4F9D-919E-B3B603E8B274}" destId="{527A6E13-95F0-4A7E-9028-AD04DBB336EB}" srcOrd="0" destOrd="0" presId="urn:microsoft.com/office/officeart/2005/8/layout/orgChart1"/>
    <dgm:cxn modelId="{9621A292-21BA-40E5-8741-6F240159DF83}" type="presOf" srcId="{23B4A67B-691B-49E0-B319-37A4EC838E74}" destId="{5D0781B1-54AA-4B89-B40F-4444FF818E53}" srcOrd="0" destOrd="0" presId="urn:microsoft.com/office/officeart/2005/8/layout/orgChart1"/>
    <dgm:cxn modelId="{790CE251-0790-4DCE-9EEC-100446BFF6BF}" type="presOf" srcId="{019465B3-EF9C-4ED4-B868-601611BEC3C4}" destId="{A672DFD3-088C-4368-BAD7-45B0AD46C95D}" srcOrd="1" destOrd="0" presId="urn:microsoft.com/office/officeart/2005/8/layout/orgChart1"/>
    <dgm:cxn modelId="{F2F8FF20-D329-4280-9163-27D279ACEF87}" type="presOf" srcId="{B7D8579D-F5C6-4F7B-8E5E-020FCC3CC531}" destId="{87B9020B-6B45-4E7C-9969-A288CAD3ABA9}" srcOrd="1" destOrd="0" presId="urn:microsoft.com/office/officeart/2005/8/layout/orgChart1"/>
    <dgm:cxn modelId="{9FFC3648-E9E7-4906-A3F5-E586C9C4DD1C}" type="presOf" srcId="{23B4A67B-691B-49E0-B319-37A4EC838E74}" destId="{FB86EF92-2572-45DD-9934-6B42DE39EE99}" srcOrd="1" destOrd="0" presId="urn:microsoft.com/office/officeart/2005/8/layout/orgChart1"/>
    <dgm:cxn modelId="{B74E4C1B-932C-4FDE-A44A-5A6A2C5BED12}" srcId="{0B91B505-12D8-4BAA-8CB7-D983343AB72C}" destId="{B7D8579D-F5C6-4F7B-8E5E-020FCC3CC531}" srcOrd="1" destOrd="0" parTransId="{117EA1A5-A2E7-44FA-88BA-9943C4128AF9}" sibTransId="{2E342DD9-E15F-434E-BDCD-C1A5310D5096}"/>
    <dgm:cxn modelId="{0032B00D-105B-4CD1-A13D-F93C46D6AD67}" type="presOf" srcId="{20E3E51F-A593-4341-BD56-4E90CBD1A3D6}" destId="{976536FF-F347-47ED-A4F6-70CCB23FAE42}" srcOrd="1" destOrd="0" presId="urn:microsoft.com/office/officeart/2005/8/layout/orgChart1"/>
    <dgm:cxn modelId="{52117378-24F3-4D10-A670-A6680CB172B5}" srcId="{9097E79D-BF3F-4CBF-AA5C-AA6C66BDC3FC}" destId="{0B91B505-12D8-4BAA-8CB7-D983343AB72C}" srcOrd="0" destOrd="0" parTransId="{009FDC90-0B1B-4D27-885A-D833446CEC33}" sibTransId="{728F45D6-7BEA-4DE6-B4F9-041A24D4CC6D}"/>
    <dgm:cxn modelId="{0692C3B9-4175-4C3C-89C5-1B171D2ED1CE}" type="presOf" srcId="{BCD07755-54EF-48D7-94BC-FFBC55126FF2}" destId="{04E71D93-7248-484F-92A3-B1F98F9C9F15}" srcOrd="0" destOrd="0" presId="urn:microsoft.com/office/officeart/2005/8/layout/orgChart1"/>
    <dgm:cxn modelId="{E21541CB-BC9E-4271-8B17-E2BC70E15F68}" type="presOf" srcId="{06B96CBB-BBC0-4284-B393-4C4B1301D1E4}" destId="{D4FAAD5B-9B52-483C-8C1C-CA693CE84B84}" srcOrd="0" destOrd="0" presId="urn:microsoft.com/office/officeart/2005/8/layout/orgChart1"/>
    <dgm:cxn modelId="{77339CFA-F0DB-4623-8359-42D902CD24F3}" type="presOf" srcId="{117EA1A5-A2E7-44FA-88BA-9943C4128AF9}" destId="{59C40B94-8018-4D09-81BB-0C64E631719D}" srcOrd="0" destOrd="0" presId="urn:microsoft.com/office/officeart/2005/8/layout/orgChart1"/>
    <dgm:cxn modelId="{BAE0327C-AED1-49E3-B574-95A3F3AD01DF}" type="presOf" srcId="{52DC6D70-8C62-4E3F-A334-E7AC5E5B7832}" destId="{4244869A-C23B-4B36-96A7-55F55108F84F}" srcOrd="0" destOrd="0" presId="urn:microsoft.com/office/officeart/2005/8/layout/orgChart1"/>
    <dgm:cxn modelId="{66CEE97C-DDA9-4F1B-84D1-2AA36C40470B}" type="presOf" srcId="{47AD7A4E-5DDA-4A7F-BFE9-4057B8573935}" destId="{8B22B05C-F8D3-40B1-9C22-FD22F60F2286}" srcOrd="0" destOrd="0" presId="urn:microsoft.com/office/officeart/2005/8/layout/orgChart1"/>
    <dgm:cxn modelId="{D7DE70A0-CE5C-4C23-9285-8306B55700A3}" type="presOf" srcId="{016E0253-5E73-4D10-BF12-70734C9CE35F}" destId="{3039F7F8-4AE5-4755-B907-4199D4AC43B9}" srcOrd="1" destOrd="0" presId="urn:microsoft.com/office/officeart/2005/8/layout/orgChart1"/>
    <dgm:cxn modelId="{96C072A3-3D1C-43F1-B811-D6B1B229D580}" type="presOf" srcId="{0B91B505-12D8-4BAA-8CB7-D983343AB72C}" destId="{431918C6-6962-4E41-A66B-5CC261A0D2D8}" srcOrd="1" destOrd="0" presId="urn:microsoft.com/office/officeart/2005/8/layout/orgChart1"/>
    <dgm:cxn modelId="{62F147D8-3794-42CE-8780-027D8A24F332}" type="presOf" srcId="{7118D62B-36E7-457C-835A-DFD1CFCE55ED}" destId="{B0646E41-F1FF-43A9-A738-DE85245D3096}" srcOrd="0" destOrd="0" presId="urn:microsoft.com/office/officeart/2005/8/layout/orgChart1"/>
    <dgm:cxn modelId="{ADB7866B-FAD9-4F4C-955A-C8DF57692913}" type="presOf" srcId="{016E0253-5E73-4D10-BF12-70734C9CE35F}" destId="{CD199303-22F5-4719-98D2-960AD6BCEA0F}" srcOrd="0" destOrd="0" presId="urn:microsoft.com/office/officeart/2005/8/layout/orgChart1"/>
    <dgm:cxn modelId="{A9B74EFE-FFCC-4DFE-B30F-F87F1897DF1F}" type="presOf" srcId="{99B6EEC5-2CB6-4F2E-B4B8-327E02230C2E}" destId="{5F3EA82E-92F3-4C2A-9F1D-07EA87362435}" srcOrd="0" destOrd="0" presId="urn:microsoft.com/office/officeart/2005/8/layout/orgChart1"/>
    <dgm:cxn modelId="{0FF10687-7B1F-44F2-A226-C881198CAE69}" srcId="{0B91B505-12D8-4BAA-8CB7-D983343AB72C}" destId="{23B4A67B-691B-49E0-B319-37A4EC838E74}" srcOrd="3" destOrd="0" parTransId="{99B6EEC5-2CB6-4F2E-B4B8-327E02230C2E}" sibTransId="{F01FEA5C-E1CF-4587-B325-D5C27B8B86F7}"/>
    <dgm:cxn modelId="{FC40D1C2-B3D3-48D0-AE59-F0B896F3133A}" type="presOf" srcId="{B9410BB8-4F26-485A-9FFB-06C62785D7BD}" destId="{DE0F65DE-8313-4765-A882-FBB46FCC574D}" srcOrd="0" destOrd="0" presId="urn:microsoft.com/office/officeart/2005/8/layout/orgChart1"/>
    <dgm:cxn modelId="{ACFAA6B1-BB56-4856-BC2A-3621ED9F8CA5}" srcId="{06B96CBB-BBC0-4284-B393-4C4B1301D1E4}" destId="{016E0253-5E73-4D10-BF12-70734C9CE35F}" srcOrd="2" destOrd="0" parTransId="{52DC6D70-8C62-4E3F-A334-E7AC5E5B7832}" sibTransId="{5FBBA612-A84D-4DA3-968A-5D076F6F595E}"/>
    <dgm:cxn modelId="{5B61C9E3-4E24-4C90-B9E2-994827B88096}" type="presOf" srcId="{019465B3-EF9C-4ED4-B868-601611BEC3C4}" destId="{357EDE2B-48F7-45AD-9EFF-E9120C482408}" srcOrd="0" destOrd="0" presId="urn:microsoft.com/office/officeart/2005/8/layout/orgChart1"/>
    <dgm:cxn modelId="{A5D1CDC6-1CFD-4CF3-9B26-C59203E2DD00}" type="presOf" srcId="{691CAF63-7DEC-4C1D-B124-E79655203345}" destId="{36D44C0C-6821-494C-B6FD-63CF1166007D}" srcOrd="1" destOrd="0" presId="urn:microsoft.com/office/officeart/2005/8/layout/orgChart1"/>
    <dgm:cxn modelId="{DBC796AD-1A5F-4C50-ABB7-5F9EC09317CC}" type="presOf" srcId="{9097E79D-BF3F-4CBF-AA5C-AA6C66BDC3FC}" destId="{AC10DB8F-721B-4573-A93E-5259DB15263A}" srcOrd="0" destOrd="0" presId="urn:microsoft.com/office/officeart/2005/8/layout/orgChart1"/>
    <dgm:cxn modelId="{B4F375FD-4F20-4DB1-B7AB-0DBD214A40D1}" srcId="{06B96CBB-BBC0-4284-B393-4C4B1301D1E4}" destId="{019465B3-EF9C-4ED4-B868-601611BEC3C4}" srcOrd="0" destOrd="0" parTransId="{B9410BB8-4F26-485A-9FFB-06C62785D7BD}" sibTransId="{44B7B6BC-D009-4E10-832B-AF251D668E6A}"/>
    <dgm:cxn modelId="{980A7C01-868C-4636-9874-4A957681D3F8}" type="presOf" srcId="{20E3E51F-A593-4341-BD56-4E90CBD1A3D6}" destId="{29923EA2-1CEE-462F-8A4E-1E61B2DCEAC4}" srcOrd="0" destOrd="0" presId="urn:microsoft.com/office/officeart/2005/8/layout/orgChart1"/>
    <dgm:cxn modelId="{EE8C335C-EA4F-4AA0-950C-E59B82E95E57}" srcId="{23B4A67B-691B-49E0-B319-37A4EC838E74}" destId="{20E3E51F-A593-4341-BD56-4E90CBD1A3D6}" srcOrd="0" destOrd="0" parTransId="{A0F091D8-4B68-4F9D-919E-B3B603E8B274}" sibTransId="{D281A49F-197F-4945-9A56-E4C70BF6224F}"/>
    <dgm:cxn modelId="{AC8B2592-74FC-4D71-BCD4-3500CE8B8072}" type="presOf" srcId="{06B96CBB-BBC0-4284-B393-4C4B1301D1E4}" destId="{C21BA9D8-8B68-41D3-9425-19EF9C52534A}" srcOrd="1" destOrd="0" presId="urn:microsoft.com/office/officeart/2005/8/layout/orgChart1"/>
    <dgm:cxn modelId="{44102BBF-1C82-4452-B576-3C662C3FA0D1}" type="presOf" srcId="{BCD07755-54EF-48D7-94BC-FFBC55126FF2}" destId="{7053522F-2EA4-48C4-8C75-4B9B7FF8B433}" srcOrd="1" destOrd="0" presId="urn:microsoft.com/office/officeart/2005/8/layout/orgChart1"/>
    <dgm:cxn modelId="{60CF3C3C-6CFC-4502-B84A-4016DE67E85E}" type="presOf" srcId="{0B91B505-12D8-4BAA-8CB7-D983343AB72C}" destId="{8D4FB72C-3CD4-4439-8A74-8B89A3A3F21D}" srcOrd="0" destOrd="0" presId="urn:microsoft.com/office/officeart/2005/8/layout/orgChart1"/>
    <dgm:cxn modelId="{20FC2D95-C66F-40AC-9F7A-6421A1499A43}" type="presParOf" srcId="{AC10DB8F-721B-4573-A93E-5259DB15263A}" destId="{6B3D159B-1223-4535-87E2-5D03D798BA2C}" srcOrd="0" destOrd="0" presId="urn:microsoft.com/office/officeart/2005/8/layout/orgChart1"/>
    <dgm:cxn modelId="{B745E5B8-4C99-45E5-80BC-DA984EAF451E}" type="presParOf" srcId="{6B3D159B-1223-4535-87E2-5D03D798BA2C}" destId="{031B0C75-B5FA-4273-B0CB-5BF31AF2559B}" srcOrd="0" destOrd="0" presId="urn:microsoft.com/office/officeart/2005/8/layout/orgChart1"/>
    <dgm:cxn modelId="{E9600FE5-CD52-4917-9060-97130BE862A7}" type="presParOf" srcId="{031B0C75-B5FA-4273-B0CB-5BF31AF2559B}" destId="{8D4FB72C-3CD4-4439-8A74-8B89A3A3F21D}" srcOrd="0" destOrd="0" presId="urn:microsoft.com/office/officeart/2005/8/layout/orgChart1"/>
    <dgm:cxn modelId="{4C39C326-2A27-4FE0-9F35-8508D7592482}" type="presParOf" srcId="{031B0C75-B5FA-4273-B0CB-5BF31AF2559B}" destId="{431918C6-6962-4E41-A66B-5CC261A0D2D8}" srcOrd="1" destOrd="0" presId="urn:microsoft.com/office/officeart/2005/8/layout/orgChart1"/>
    <dgm:cxn modelId="{959FCCDF-AC92-4181-BB54-261E59E17689}" type="presParOf" srcId="{6B3D159B-1223-4535-87E2-5D03D798BA2C}" destId="{CA795B5D-1117-40E5-ACDE-4EE3CD473E64}" srcOrd="1" destOrd="0" presId="urn:microsoft.com/office/officeart/2005/8/layout/orgChart1"/>
    <dgm:cxn modelId="{86DB5DA1-7645-43D9-9C8C-CEA923CA4F42}" type="presParOf" srcId="{CA795B5D-1117-40E5-ACDE-4EE3CD473E64}" destId="{81133F34-70EA-45AE-97AA-BFCA93B76C89}" srcOrd="0" destOrd="0" presId="urn:microsoft.com/office/officeart/2005/8/layout/orgChart1"/>
    <dgm:cxn modelId="{3D3F32A4-AF2A-4C46-878E-AF58181EE21E}" type="presParOf" srcId="{CA795B5D-1117-40E5-ACDE-4EE3CD473E64}" destId="{89A3077C-4F8D-4FD6-B883-9334D542188C}" srcOrd="1" destOrd="0" presId="urn:microsoft.com/office/officeart/2005/8/layout/orgChart1"/>
    <dgm:cxn modelId="{C56C7E39-0D5E-46B3-A531-CAEC18A1B201}" type="presParOf" srcId="{89A3077C-4F8D-4FD6-B883-9334D542188C}" destId="{609812B7-C1D2-411D-98AD-079F5B914505}" srcOrd="0" destOrd="0" presId="urn:microsoft.com/office/officeart/2005/8/layout/orgChart1"/>
    <dgm:cxn modelId="{8FA32FC2-F4C2-46B6-B778-9A192CFE2A0C}" type="presParOf" srcId="{609812B7-C1D2-411D-98AD-079F5B914505}" destId="{619F356F-592A-4F75-A417-E0B2939A292E}" srcOrd="0" destOrd="0" presId="urn:microsoft.com/office/officeart/2005/8/layout/orgChart1"/>
    <dgm:cxn modelId="{A92701D9-2E8A-4473-9A6C-34C38B85F1C7}" type="presParOf" srcId="{609812B7-C1D2-411D-98AD-079F5B914505}" destId="{E9BEF663-69D6-45E4-AC04-E54C8BFEC700}" srcOrd="1" destOrd="0" presId="urn:microsoft.com/office/officeart/2005/8/layout/orgChart1"/>
    <dgm:cxn modelId="{53AE7817-EE27-4C30-8A95-C5D7BC990FF4}" type="presParOf" srcId="{89A3077C-4F8D-4FD6-B883-9334D542188C}" destId="{C890975C-1BC6-460C-ACA1-347E46CB21F2}" srcOrd="1" destOrd="0" presId="urn:microsoft.com/office/officeart/2005/8/layout/orgChart1"/>
    <dgm:cxn modelId="{3280AD89-DB69-4D62-8D08-2CDD18A0B279}" type="presParOf" srcId="{89A3077C-4F8D-4FD6-B883-9334D542188C}" destId="{012D2146-9916-4FD0-97FA-47204B2240E5}" srcOrd="2" destOrd="0" presId="urn:microsoft.com/office/officeart/2005/8/layout/orgChart1"/>
    <dgm:cxn modelId="{7B94CF82-2BCC-45D9-8964-44AF81A72241}" type="presParOf" srcId="{CA795B5D-1117-40E5-ACDE-4EE3CD473E64}" destId="{59C40B94-8018-4D09-81BB-0C64E631719D}" srcOrd="2" destOrd="0" presId="urn:microsoft.com/office/officeart/2005/8/layout/orgChart1"/>
    <dgm:cxn modelId="{F76D0B1C-1EA2-4507-8554-B1ED664B952D}" type="presParOf" srcId="{CA795B5D-1117-40E5-ACDE-4EE3CD473E64}" destId="{D5E5B4CC-B614-4EDA-BC10-376B25408F2D}" srcOrd="3" destOrd="0" presId="urn:microsoft.com/office/officeart/2005/8/layout/orgChart1"/>
    <dgm:cxn modelId="{380D32B8-0124-498B-B75C-EBE6AB7BCC92}" type="presParOf" srcId="{D5E5B4CC-B614-4EDA-BC10-376B25408F2D}" destId="{CD3A15C2-5C84-43B0-B1AC-8416D87E8CA0}" srcOrd="0" destOrd="0" presId="urn:microsoft.com/office/officeart/2005/8/layout/orgChart1"/>
    <dgm:cxn modelId="{9CBB738C-3008-421E-B427-6E701002BE5D}" type="presParOf" srcId="{CD3A15C2-5C84-43B0-B1AC-8416D87E8CA0}" destId="{755BDF64-2E15-461E-BB20-1F172961C515}" srcOrd="0" destOrd="0" presId="urn:microsoft.com/office/officeart/2005/8/layout/orgChart1"/>
    <dgm:cxn modelId="{5EC79D1E-AED6-496E-ADD1-5E37FC51CDAE}" type="presParOf" srcId="{CD3A15C2-5C84-43B0-B1AC-8416D87E8CA0}" destId="{87B9020B-6B45-4E7C-9969-A288CAD3ABA9}" srcOrd="1" destOrd="0" presId="urn:microsoft.com/office/officeart/2005/8/layout/orgChart1"/>
    <dgm:cxn modelId="{D6A93245-B432-4720-9EF0-3C4CA0F8AF33}" type="presParOf" srcId="{D5E5B4CC-B614-4EDA-BC10-376B25408F2D}" destId="{CC665A11-6CC4-46B3-98B6-911B3C3338D8}" srcOrd="1" destOrd="0" presId="urn:microsoft.com/office/officeart/2005/8/layout/orgChart1"/>
    <dgm:cxn modelId="{035DE9B0-2B9B-4C71-90AC-DE4CF80D2886}" type="presParOf" srcId="{D5E5B4CC-B614-4EDA-BC10-376B25408F2D}" destId="{1EE49B7A-48EB-427B-8E71-9E85D9066D96}" srcOrd="2" destOrd="0" presId="urn:microsoft.com/office/officeart/2005/8/layout/orgChart1"/>
    <dgm:cxn modelId="{67AAC72A-4908-4C7D-A90F-4EABC9F55392}" type="presParOf" srcId="{CA795B5D-1117-40E5-ACDE-4EE3CD473E64}" destId="{B0646E41-F1FF-43A9-A738-DE85245D3096}" srcOrd="4" destOrd="0" presId="urn:microsoft.com/office/officeart/2005/8/layout/orgChart1"/>
    <dgm:cxn modelId="{398EEDF0-08CD-4AE7-9833-876CE478A416}" type="presParOf" srcId="{CA795B5D-1117-40E5-ACDE-4EE3CD473E64}" destId="{DE93AA61-A432-4A8A-B286-F1FFBC93FA2E}" srcOrd="5" destOrd="0" presId="urn:microsoft.com/office/officeart/2005/8/layout/orgChart1"/>
    <dgm:cxn modelId="{007CB764-644D-44C6-9F26-7673D993F3CA}" type="presParOf" srcId="{DE93AA61-A432-4A8A-B286-F1FFBC93FA2E}" destId="{F5E922DD-488C-4B5D-AC68-22DA2F8D1AC0}" srcOrd="0" destOrd="0" presId="urn:microsoft.com/office/officeart/2005/8/layout/orgChart1"/>
    <dgm:cxn modelId="{5952E1B4-0471-40FC-88E1-CF2BB01CB64F}" type="presParOf" srcId="{F5E922DD-488C-4B5D-AC68-22DA2F8D1AC0}" destId="{21E444EB-91C4-4D35-8436-27DFE50ADB13}" srcOrd="0" destOrd="0" presId="urn:microsoft.com/office/officeart/2005/8/layout/orgChart1"/>
    <dgm:cxn modelId="{2BF4E7BF-7EB0-4AC5-8EBB-607515E12424}" type="presParOf" srcId="{F5E922DD-488C-4B5D-AC68-22DA2F8D1AC0}" destId="{36D44C0C-6821-494C-B6FD-63CF1166007D}" srcOrd="1" destOrd="0" presId="urn:microsoft.com/office/officeart/2005/8/layout/orgChart1"/>
    <dgm:cxn modelId="{E1F413BC-69E8-44EC-8D23-5BA7FC5813A0}" type="presParOf" srcId="{DE93AA61-A432-4A8A-B286-F1FFBC93FA2E}" destId="{F1A2237E-F63B-4B77-BEEF-ABDC3A9DA34A}" srcOrd="1" destOrd="0" presId="urn:microsoft.com/office/officeart/2005/8/layout/orgChart1"/>
    <dgm:cxn modelId="{BE09E2FD-78FB-47BA-9223-EA939C3E33B6}" type="presParOf" srcId="{F1A2237E-F63B-4B77-BEEF-ABDC3A9DA34A}" destId="{EA05664C-B867-4792-BE9A-BB8863332607}" srcOrd="0" destOrd="0" presId="urn:microsoft.com/office/officeart/2005/8/layout/orgChart1"/>
    <dgm:cxn modelId="{DA8A597F-8FEF-4690-9617-CD961B4466DB}" type="presParOf" srcId="{F1A2237E-F63B-4B77-BEEF-ABDC3A9DA34A}" destId="{69EA47A9-6B25-4755-B2B9-600669ABDB0D}" srcOrd="1" destOrd="0" presId="urn:microsoft.com/office/officeart/2005/8/layout/orgChart1"/>
    <dgm:cxn modelId="{4EEAB714-AAAF-4363-8563-FD3BA385A742}" type="presParOf" srcId="{69EA47A9-6B25-4755-B2B9-600669ABDB0D}" destId="{8468EB90-5C1D-4A47-BF42-35DBB3BA4478}" srcOrd="0" destOrd="0" presId="urn:microsoft.com/office/officeart/2005/8/layout/orgChart1"/>
    <dgm:cxn modelId="{95DAE8CD-0325-4A8A-BED1-4643EE22B874}" type="presParOf" srcId="{8468EB90-5C1D-4A47-BF42-35DBB3BA4478}" destId="{D4FAAD5B-9B52-483C-8C1C-CA693CE84B84}" srcOrd="0" destOrd="0" presId="urn:microsoft.com/office/officeart/2005/8/layout/orgChart1"/>
    <dgm:cxn modelId="{3B36EAA1-EFC6-4E35-9FCE-396155348669}" type="presParOf" srcId="{8468EB90-5C1D-4A47-BF42-35DBB3BA4478}" destId="{C21BA9D8-8B68-41D3-9425-19EF9C52534A}" srcOrd="1" destOrd="0" presId="urn:microsoft.com/office/officeart/2005/8/layout/orgChart1"/>
    <dgm:cxn modelId="{A6678243-DC7B-4D90-92A5-C428A35D8725}" type="presParOf" srcId="{69EA47A9-6B25-4755-B2B9-600669ABDB0D}" destId="{B0ACB8E4-1EEF-4D2D-933B-3110355C490A}" srcOrd="1" destOrd="0" presId="urn:microsoft.com/office/officeart/2005/8/layout/orgChart1"/>
    <dgm:cxn modelId="{64C91131-8EB7-46AA-A941-07B279F7AF3E}" type="presParOf" srcId="{69EA47A9-6B25-4755-B2B9-600669ABDB0D}" destId="{613157C4-DFA6-4DBB-8A44-3835746B1EED}" srcOrd="2" destOrd="0" presId="urn:microsoft.com/office/officeart/2005/8/layout/orgChart1"/>
    <dgm:cxn modelId="{58750577-890C-46F5-B4DE-F8CB2CA04FC7}" type="presParOf" srcId="{613157C4-DFA6-4DBB-8A44-3835746B1EED}" destId="{DE0F65DE-8313-4765-A882-FBB46FCC574D}" srcOrd="0" destOrd="0" presId="urn:microsoft.com/office/officeart/2005/8/layout/orgChart1"/>
    <dgm:cxn modelId="{4474DF6E-1888-4D0A-B4AB-EAF5DD79866C}" type="presParOf" srcId="{613157C4-DFA6-4DBB-8A44-3835746B1EED}" destId="{B34C9106-8161-4A63-9119-8AE1CC945A8A}" srcOrd="1" destOrd="0" presId="urn:microsoft.com/office/officeart/2005/8/layout/orgChart1"/>
    <dgm:cxn modelId="{FE3032D0-6ADD-49D3-9857-6E0AAE9AE8C8}" type="presParOf" srcId="{B34C9106-8161-4A63-9119-8AE1CC945A8A}" destId="{91603C67-9795-478C-928F-6F76EB5D858D}" srcOrd="0" destOrd="0" presId="urn:microsoft.com/office/officeart/2005/8/layout/orgChart1"/>
    <dgm:cxn modelId="{59C63E5C-F08E-4DF3-8438-F4EA23FCF9EE}" type="presParOf" srcId="{91603C67-9795-478C-928F-6F76EB5D858D}" destId="{357EDE2B-48F7-45AD-9EFF-E9120C482408}" srcOrd="0" destOrd="0" presId="urn:microsoft.com/office/officeart/2005/8/layout/orgChart1"/>
    <dgm:cxn modelId="{769CE73D-8466-4770-A55C-202BD0BDFF2A}" type="presParOf" srcId="{91603C67-9795-478C-928F-6F76EB5D858D}" destId="{A672DFD3-088C-4368-BAD7-45B0AD46C95D}" srcOrd="1" destOrd="0" presId="urn:microsoft.com/office/officeart/2005/8/layout/orgChart1"/>
    <dgm:cxn modelId="{F1869E6E-773D-4195-8A83-984FF6CA3F4E}" type="presParOf" srcId="{B34C9106-8161-4A63-9119-8AE1CC945A8A}" destId="{A23F7273-A1DB-46A8-BB26-46410C346CD0}" srcOrd="1" destOrd="0" presId="urn:microsoft.com/office/officeart/2005/8/layout/orgChart1"/>
    <dgm:cxn modelId="{E69D1D7B-1B4E-4EBC-AE3E-AAB6E5CC4C93}" type="presParOf" srcId="{B34C9106-8161-4A63-9119-8AE1CC945A8A}" destId="{2AEE57E9-D7C1-4474-A57D-B9933369C941}" srcOrd="2" destOrd="0" presId="urn:microsoft.com/office/officeart/2005/8/layout/orgChart1"/>
    <dgm:cxn modelId="{C9CB8A7F-26FA-42DA-A094-EDEB1B2D3241}" type="presParOf" srcId="{613157C4-DFA6-4DBB-8A44-3835746B1EED}" destId="{8B22B05C-F8D3-40B1-9C22-FD22F60F2286}" srcOrd="2" destOrd="0" presId="urn:microsoft.com/office/officeart/2005/8/layout/orgChart1"/>
    <dgm:cxn modelId="{B1A42264-C542-47A6-A6CB-5F547A7077DA}" type="presParOf" srcId="{613157C4-DFA6-4DBB-8A44-3835746B1EED}" destId="{81633D2F-696E-494D-A5EE-3773BBCF4EE3}" srcOrd="3" destOrd="0" presId="urn:microsoft.com/office/officeart/2005/8/layout/orgChart1"/>
    <dgm:cxn modelId="{98E4C2DC-6BA6-46EB-8355-A961A55D3846}" type="presParOf" srcId="{81633D2F-696E-494D-A5EE-3773BBCF4EE3}" destId="{D4565C7C-6E63-4B21-AA94-19CEA4165553}" srcOrd="0" destOrd="0" presId="urn:microsoft.com/office/officeart/2005/8/layout/orgChart1"/>
    <dgm:cxn modelId="{C249BDEC-AA08-410A-92A5-BE4CA0435975}" type="presParOf" srcId="{D4565C7C-6E63-4B21-AA94-19CEA4165553}" destId="{04E71D93-7248-484F-92A3-B1F98F9C9F15}" srcOrd="0" destOrd="0" presId="urn:microsoft.com/office/officeart/2005/8/layout/orgChart1"/>
    <dgm:cxn modelId="{4EAEF679-3AD4-4136-89F0-D6052BE2F6A2}" type="presParOf" srcId="{D4565C7C-6E63-4B21-AA94-19CEA4165553}" destId="{7053522F-2EA4-48C4-8C75-4B9B7FF8B433}" srcOrd="1" destOrd="0" presId="urn:microsoft.com/office/officeart/2005/8/layout/orgChart1"/>
    <dgm:cxn modelId="{36DE82B8-354A-44A9-852A-D5CDC072CD0F}" type="presParOf" srcId="{81633D2F-696E-494D-A5EE-3773BBCF4EE3}" destId="{778F1806-62E5-4E6B-A033-C4C9BAC31511}" srcOrd="1" destOrd="0" presId="urn:microsoft.com/office/officeart/2005/8/layout/orgChart1"/>
    <dgm:cxn modelId="{29C0DFBB-BC84-44CD-B37F-758156EA11C2}" type="presParOf" srcId="{81633D2F-696E-494D-A5EE-3773BBCF4EE3}" destId="{326EF903-7FA2-4DFA-A254-2537086B9FB3}" srcOrd="2" destOrd="0" presId="urn:microsoft.com/office/officeart/2005/8/layout/orgChart1"/>
    <dgm:cxn modelId="{B0AD9785-C7EC-4E4F-99DC-F795C2D5351B}" type="presParOf" srcId="{613157C4-DFA6-4DBB-8A44-3835746B1EED}" destId="{4244869A-C23B-4B36-96A7-55F55108F84F}" srcOrd="4" destOrd="0" presId="urn:microsoft.com/office/officeart/2005/8/layout/orgChart1"/>
    <dgm:cxn modelId="{067EF9E1-031E-47F3-BE76-D8DC8BCBA917}" type="presParOf" srcId="{613157C4-DFA6-4DBB-8A44-3835746B1EED}" destId="{47FECE7F-46AB-41FE-8CA7-F4B76AEB2CF4}" srcOrd="5" destOrd="0" presId="urn:microsoft.com/office/officeart/2005/8/layout/orgChart1"/>
    <dgm:cxn modelId="{25E172B9-8F14-49D1-BEC2-33198493227D}" type="presParOf" srcId="{47FECE7F-46AB-41FE-8CA7-F4B76AEB2CF4}" destId="{52C02774-A493-4F89-B541-9231DEF572A9}" srcOrd="0" destOrd="0" presId="urn:microsoft.com/office/officeart/2005/8/layout/orgChart1"/>
    <dgm:cxn modelId="{92B769DA-C9A9-4DEA-A582-894B95AADECA}" type="presParOf" srcId="{52C02774-A493-4F89-B541-9231DEF572A9}" destId="{CD199303-22F5-4719-98D2-960AD6BCEA0F}" srcOrd="0" destOrd="0" presId="urn:microsoft.com/office/officeart/2005/8/layout/orgChart1"/>
    <dgm:cxn modelId="{31B68ABB-B01E-4176-B220-9A6AC93A02FC}" type="presParOf" srcId="{52C02774-A493-4F89-B541-9231DEF572A9}" destId="{3039F7F8-4AE5-4755-B907-4199D4AC43B9}" srcOrd="1" destOrd="0" presId="urn:microsoft.com/office/officeart/2005/8/layout/orgChart1"/>
    <dgm:cxn modelId="{1A17ADBD-3A8C-455E-AD87-41561E6EC88C}" type="presParOf" srcId="{47FECE7F-46AB-41FE-8CA7-F4B76AEB2CF4}" destId="{DF3112B6-5F63-4740-B29B-87567BA9B1E3}" srcOrd="1" destOrd="0" presId="urn:microsoft.com/office/officeart/2005/8/layout/orgChart1"/>
    <dgm:cxn modelId="{AF31C784-FBD6-4A26-9AEE-2CF145D66621}" type="presParOf" srcId="{47FECE7F-46AB-41FE-8CA7-F4B76AEB2CF4}" destId="{E0DDADFE-7F5C-4DEB-8017-C4FC9FCFB5BD}" srcOrd="2" destOrd="0" presId="urn:microsoft.com/office/officeart/2005/8/layout/orgChart1"/>
    <dgm:cxn modelId="{6B25B27A-A13F-403B-B767-FCA5B797E207}" type="presParOf" srcId="{DE93AA61-A432-4A8A-B286-F1FFBC93FA2E}" destId="{E0E2FAAB-443E-4892-ABDE-1A95D46395DD}" srcOrd="2" destOrd="0" presId="urn:microsoft.com/office/officeart/2005/8/layout/orgChart1"/>
    <dgm:cxn modelId="{87C21FF5-FE32-450E-83EF-20E67F5AA5E9}" type="presParOf" srcId="{CA795B5D-1117-40E5-ACDE-4EE3CD473E64}" destId="{5F3EA82E-92F3-4C2A-9F1D-07EA87362435}" srcOrd="6" destOrd="0" presId="urn:microsoft.com/office/officeart/2005/8/layout/orgChart1"/>
    <dgm:cxn modelId="{BA2F2C65-0D99-47F7-B881-A73D2A4EEF9B}" type="presParOf" srcId="{CA795B5D-1117-40E5-ACDE-4EE3CD473E64}" destId="{0EF54917-B106-4DC9-BBE3-FAF8A29E0CA7}" srcOrd="7" destOrd="0" presId="urn:microsoft.com/office/officeart/2005/8/layout/orgChart1"/>
    <dgm:cxn modelId="{3EE92C1B-7AEC-427B-9C18-9FDD5BB7C387}" type="presParOf" srcId="{0EF54917-B106-4DC9-BBE3-FAF8A29E0CA7}" destId="{2EABC5AB-4A2B-413B-86D4-E4CC0EC0B702}" srcOrd="0" destOrd="0" presId="urn:microsoft.com/office/officeart/2005/8/layout/orgChart1"/>
    <dgm:cxn modelId="{6C874C67-169A-436B-8271-B5811F73785A}" type="presParOf" srcId="{2EABC5AB-4A2B-413B-86D4-E4CC0EC0B702}" destId="{5D0781B1-54AA-4B89-B40F-4444FF818E53}" srcOrd="0" destOrd="0" presId="urn:microsoft.com/office/officeart/2005/8/layout/orgChart1"/>
    <dgm:cxn modelId="{CB7C033B-64D2-4933-933A-968B46079933}" type="presParOf" srcId="{2EABC5AB-4A2B-413B-86D4-E4CC0EC0B702}" destId="{FB86EF92-2572-45DD-9934-6B42DE39EE99}" srcOrd="1" destOrd="0" presId="urn:microsoft.com/office/officeart/2005/8/layout/orgChart1"/>
    <dgm:cxn modelId="{950A08BB-221B-49BA-A6AE-D8419664D2A2}" type="presParOf" srcId="{0EF54917-B106-4DC9-BBE3-FAF8A29E0CA7}" destId="{EE7EE566-53B1-4AD9-9AB7-93D1F774D281}" srcOrd="1" destOrd="0" presId="urn:microsoft.com/office/officeart/2005/8/layout/orgChart1"/>
    <dgm:cxn modelId="{560BB147-7173-413E-8D95-C56BA6FBA754}" type="presParOf" srcId="{EE7EE566-53B1-4AD9-9AB7-93D1F774D281}" destId="{527A6E13-95F0-4A7E-9028-AD04DBB336EB}" srcOrd="0" destOrd="0" presId="urn:microsoft.com/office/officeart/2005/8/layout/orgChart1"/>
    <dgm:cxn modelId="{CEB1BD0D-24AC-4E06-8F65-4AE50B2C2E92}" type="presParOf" srcId="{EE7EE566-53B1-4AD9-9AB7-93D1F774D281}" destId="{5F9FBC58-8FE1-4C1C-B172-C0D32392F25C}" srcOrd="1" destOrd="0" presId="urn:microsoft.com/office/officeart/2005/8/layout/orgChart1"/>
    <dgm:cxn modelId="{CB96A6A3-40C3-4177-8A60-52C5B07B7FA9}" type="presParOf" srcId="{5F9FBC58-8FE1-4C1C-B172-C0D32392F25C}" destId="{6097CE45-2ECA-46F0-83E6-A849185EC9A9}" srcOrd="0" destOrd="0" presId="urn:microsoft.com/office/officeart/2005/8/layout/orgChart1"/>
    <dgm:cxn modelId="{006D916E-68AD-4490-B731-B718394DEA8A}" type="presParOf" srcId="{6097CE45-2ECA-46F0-83E6-A849185EC9A9}" destId="{29923EA2-1CEE-462F-8A4E-1E61B2DCEAC4}" srcOrd="0" destOrd="0" presId="urn:microsoft.com/office/officeart/2005/8/layout/orgChart1"/>
    <dgm:cxn modelId="{8CA68F79-A77C-4902-B3D7-5ECF979C5771}" type="presParOf" srcId="{6097CE45-2ECA-46F0-83E6-A849185EC9A9}" destId="{976536FF-F347-47ED-A4F6-70CCB23FAE42}" srcOrd="1" destOrd="0" presId="urn:microsoft.com/office/officeart/2005/8/layout/orgChart1"/>
    <dgm:cxn modelId="{5E3D4FBF-1124-4215-8EF3-0585B3C357C5}" type="presParOf" srcId="{5F9FBC58-8FE1-4C1C-B172-C0D32392F25C}" destId="{2A1C8C5E-1D41-4981-9552-5B284E83F28C}" srcOrd="1" destOrd="0" presId="urn:microsoft.com/office/officeart/2005/8/layout/orgChart1"/>
    <dgm:cxn modelId="{C2D20167-3208-432E-8A68-1F4BB7CC6B06}" type="presParOf" srcId="{5F9FBC58-8FE1-4C1C-B172-C0D32392F25C}" destId="{4389A5EF-2116-4DE7-A813-671EF4669CF4}" srcOrd="2" destOrd="0" presId="urn:microsoft.com/office/officeart/2005/8/layout/orgChart1"/>
    <dgm:cxn modelId="{84C2A7C1-4E1A-4A5F-AC70-B1159192F559}" type="presParOf" srcId="{0EF54917-B106-4DC9-BBE3-FAF8A29E0CA7}" destId="{984A2E71-00FB-462F-B279-56EB1EF89233}" srcOrd="2" destOrd="0" presId="urn:microsoft.com/office/officeart/2005/8/layout/orgChart1"/>
    <dgm:cxn modelId="{99F7FAA0-F642-4D8D-A075-3112EDFF64A9}" type="presParOf" srcId="{6B3D159B-1223-4535-87E2-5D03D798BA2C}" destId="{D4279AC3-BF7B-4CC0-9345-762C1D3902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DC55A-725E-4832-8D72-7DDD814730E4}">
      <dsp:nvSpPr>
        <dsp:cNvPr id="0" name=""/>
        <dsp:cNvSpPr/>
      </dsp:nvSpPr>
      <dsp:spPr>
        <a:xfrm>
          <a:off x="2573792" y="1544975"/>
          <a:ext cx="1626381" cy="1101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Competidores Existentes</a:t>
          </a:r>
        </a:p>
      </dsp:txBody>
      <dsp:txXfrm>
        <a:off x="2573792" y="1544975"/>
        <a:ext cx="1626381" cy="1101049"/>
      </dsp:txXfrm>
    </dsp:sp>
    <dsp:sp modelId="{2AF8BC16-F586-41BE-83D9-BD91E14FFECA}">
      <dsp:nvSpPr>
        <dsp:cNvPr id="0" name=""/>
        <dsp:cNvSpPr/>
      </dsp:nvSpPr>
      <dsp:spPr>
        <a:xfrm rot="16200000">
          <a:off x="3269959" y="1143621"/>
          <a:ext cx="234047" cy="374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16200000">
        <a:off x="3269959" y="1143621"/>
        <a:ext cx="234047" cy="374356"/>
      </dsp:txXfrm>
    </dsp:sp>
    <dsp:sp modelId="{F9101E27-9534-42F1-B6B9-4AC9009B8E90}">
      <dsp:nvSpPr>
        <dsp:cNvPr id="0" name=""/>
        <dsp:cNvSpPr/>
      </dsp:nvSpPr>
      <dsp:spPr>
        <a:xfrm>
          <a:off x="2596407" y="2327"/>
          <a:ext cx="1581150" cy="1101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Competidores Potenciales</a:t>
          </a:r>
        </a:p>
      </dsp:txBody>
      <dsp:txXfrm>
        <a:off x="2596407" y="2327"/>
        <a:ext cx="1581150" cy="1101049"/>
      </dsp:txXfrm>
    </dsp:sp>
    <dsp:sp modelId="{7DFEB36A-4CAF-4FD8-B7EF-C87CD3A56270}">
      <dsp:nvSpPr>
        <dsp:cNvPr id="0" name=""/>
        <dsp:cNvSpPr/>
      </dsp:nvSpPr>
      <dsp:spPr>
        <a:xfrm rot="21563685">
          <a:off x="4287646" y="1897692"/>
          <a:ext cx="210993" cy="374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21563685">
        <a:off x="4287646" y="1897692"/>
        <a:ext cx="210993" cy="374356"/>
      </dsp:txXfrm>
    </dsp:sp>
    <dsp:sp modelId="{338F098C-13CF-461A-8493-F8D6FF78EB54}">
      <dsp:nvSpPr>
        <dsp:cNvPr id="0" name=""/>
        <dsp:cNvSpPr/>
      </dsp:nvSpPr>
      <dsp:spPr>
        <a:xfrm>
          <a:off x="4598075" y="1524245"/>
          <a:ext cx="1502370" cy="1101049"/>
        </a:xfrm>
        <a:prstGeom prst="ellipse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/>
            <a:t>Clientes</a:t>
          </a:r>
        </a:p>
      </dsp:txBody>
      <dsp:txXfrm>
        <a:off x="4598075" y="1524245"/>
        <a:ext cx="1502370" cy="1101049"/>
      </dsp:txXfrm>
    </dsp:sp>
    <dsp:sp modelId="{20B32A2E-88EB-4171-A007-38ABF025EF48}">
      <dsp:nvSpPr>
        <dsp:cNvPr id="0" name=""/>
        <dsp:cNvSpPr/>
      </dsp:nvSpPr>
      <dsp:spPr>
        <a:xfrm rot="5400000">
          <a:off x="3269959" y="2673021"/>
          <a:ext cx="234047" cy="374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9909"/>
            <a:satOff val="30431"/>
            <a:lumOff val="-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5400000">
        <a:off x="3269959" y="2673021"/>
        <a:ext cx="234047" cy="374356"/>
      </dsp:txXfrm>
    </dsp:sp>
    <dsp:sp modelId="{0329E148-E728-460C-8563-673EAF388FDC}">
      <dsp:nvSpPr>
        <dsp:cNvPr id="0" name=""/>
        <dsp:cNvSpPr/>
      </dsp:nvSpPr>
      <dsp:spPr>
        <a:xfrm>
          <a:off x="2605931" y="3087623"/>
          <a:ext cx="1562102" cy="1101049"/>
        </a:xfrm>
        <a:prstGeom prst="ellipse">
          <a:avLst/>
        </a:prstGeom>
        <a:solidFill>
          <a:schemeClr val="accent5">
            <a:hueOff val="-559909"/>
            <a:satOff val="30431"/>
            <a:lumOff val="-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Proveedores</a:t>
          </a:r>
        </a:p>
      </dsp:txBody>
      <dsp:txXfrm>
        <a:off x="2605931" y="3087623"/>
        <a:ext cx="1562102" cy="1101049"/>
      </dsp:txXfrm>
    </dsp:sp>
    <dsp:sp modelId="{E55C4051-6383-496A-B74C-320F66DFFF66}">
      <dsp:nvSpPr>
        <dsp:cNvPr id="0" name=""/>
        <dsp:cNvSpPr/>
      </dsp:nvSpPr>
      <dsp:spPr>
        <a:xfrm rot="10800000">
          <a:off x="2269882" y="1908321"/>
          <a:ext cx="214762" cy="374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10800000">
        <a:off x="2269882" y="1908321"/>
        <a:ext cx="214762" cy="374356"/>
      </dsp:txXfrm>
    </dsp:sp>
    <dsp:sp modelId="{1248EAE8-5739-4D6D-B068-D3DB43953C9E}">
      <dsp:nvSpPr>
        <dsp:cNvPr id="0" name=""/>
        <dsp:cNvSpPr/>
      </dsp:nvSpPr>
      <dsp:spPr>
        <a:xfrm>
          <a:off x="681877" y="1544975"/>
          <a:ext cx="1486702" cy="1101049"/>
        </a:xfrm>
        <a:prstGeom prst="ellipse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Sustitutos</a:t>
          </a:r>
        </a:p>
      </dsp:txBody>
      <dsp:txXfrm>
        <a:off x="681877" y="1544975"/>
        <a:ext cx="1486702" cy="11010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A6E13-95F0-4A7E-9028-AD04DBB336EB}">
      <dsp:nvSpPr>
        <dsp:cNvPr id="0" name=""/>
        <dsp:cNvSpPr/>
      </dsp:nvSpPr>
      <dsp:spPr>
        <a:xfrm>
          <a:off x="6756390" y="1639836"/>
          <a:ext cx="91440" cy="284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EA82E-92F3-4C2A-9F1D-07EA87362435}">
      <dsp:nvSpPr>
        <dsp:cNvPr id="0" name=""/>
        <dsp:cNvSpPr/>
      </dsp:nvSpPr>
      <dsp:spPr>
        <a:xfrm>
          <a:off x="4343400" y="678027"/>
          <a:ext cx="2458710" cy="28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9"/>
              </a:lnTo>
              <a:lnTo>
                <a:pt x="2458710" y="142239"/>
              </a:lnTo>
              <a:lnTo>
                <a:pt x="2458710" y="284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869A-C23B-4B36-96A7-55F55108F84F}">
      <dsp:nvSpPr>
        <dsp:cNvPr id="0" name=""/>
        <dsp:cNvSpPr/>
      </dsp:nvSpPr>
      <dsp:spPr>
        <a:xfrm>
          <a:off x="5020730" y="2601646"/>
          <a:ext cx="142239" cy="1584953"/>
        </a:xfrm>
        <a:custGeom>
          <a:avLst/>
          <a:gdLst/>
          <a:ahLst/>
          <a:cxnLst/>
          <a:rect l="0" t="0" r="0" b="0"/>
          <a:pathLst>
            <a:path>
              <a:moveTo>
                <a:pt x="142239" y="0"/>
              </a:moveTo>
              <a:lnTo>
                <a:pt x="142239" y="1584953"/>
              </a:lnTo>
              <a:lnTo>
                <a:pt x="0" y="1584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2B05C-F8D3-40B1-9C22-FD22F60F2286}">
      <dsp:nvSpPr>
        <dsp:cNvPr id="0" name=""/>
        <dsp:cNvSpPr/>
      </dsp:nvSpPr>
      <dsp:spPr>
        <a:xfrm>
          <a:off x="5162970" y="2601646"/>
          <a:ext cx="142239" cy="62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44"/>
              </a:lnTo>
              <a:lnTo>
                <a:pt x="142239" y="6231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F65DE-8313-4765-A882-FBB46FCC574D}">
      <dsp:nvSpPr>
        <dsp:cNvPr id="0" name=""/>
        <dsp:cNvSpPr/>
      </dsp:nvSpPr>
      <dsp:spPr>
        <a:xfrm>
          <a:off x="5020730" y="2601646"/>
          <a:ext cx="142239" cy="623144"/>
        </a:xfrm>
        <a:custGeom>
          <a:avLst/>
          <a:gdLst/>
          <a:ahLst/>
          <a:cxnLst/>
          <a:rect l="0" t="0" r="0" b="0"/>
          <a:pathLst>
            <a:path>
              <a:moveTo>
                <a:pt x="142239" y="0"/>
              </a:moveTo>
              <a:lnTo>
                <a:pt x="142239" y="623144"/>
              </a:lnTo>
              <a:lnTo>
                <a:pt x="0" y="6231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5664C-B867-4792-BE9A-BB8863332607}">
      <dsp:nvSpPr>
        <dsp:cNvPr id="0" name=""/>
        <dsp:cNvSpPr/>
      </dsp:nvSpPr>
      <dsp:spPr>
        <a:xfrm>
          <a:off x="5117250" y="1639836"/>
          <a:ext cx="91440" cy="284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46E41-F1FF-43A9-A738-DE85245D3096}">
      <dsp:nvSpPr>
        <dsp:cNvPr id="0" name=""/>
        <dsp:cNvSpPr/>
      </dsp:nvSpPr>
      <dsp:spPr>
        <a:xfrm>
          <a:off x="4343400" y="678027"/>
          <a:ext cx="819570" cy="28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39"/>
              </a:lnTo>
              <a:lnTo>
                <a:pt x="819570" y="142239"/>
              </a:lnTo>
              <a:lnTo>
                <a:pt x="819570" y="284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40B94-8018-4D09-81BB-0C64E631719D}">
      <dsp:nvSpPr>
        <dsp:cNvPr id="0" name=""/>
        <dsp:cNvSpPr/>
      </dsp:nvSpPr>
      <dsp:spPr>
        <a:xfrm>
          <a:off x="3523829" y="678027"/>
          <a:ext cx="819570" cy="284478"/>
        </a:xfrm>
        <a:custGeom>
          <a:avLst/>
          <a:gdLst/>
          <a:ahLst/>
          <a:cxnLst/>
          <a:rect l="0" t="0" r="0" b="0"/>
          <a:pathLst>
            <a:path>
              <a:moveTo>
                <a:pt x="819570" y="0"/>
              </a:moveTo>
              <a:lnTo>
                <a:pt x="819570" y="142239"/>
              </a:lnTo>
              <a:lnTo>
                <a:pt x="0" y="142239"/>
              </a:lnTo>
              <a:lnTo>
                <a:pt x="0" y="284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33F34-70EA-45AE-97AA-BFCA93B76C89}">
      <dsp:nvSpPr>
        <dsp:cNvPr id="0" name=""/>
        <dsp:cNvSpPr/>
      </dsp:nvSpPr>
      <dsp:spPr>
        <a:xfrm>
          <a:off x="1884689" y="678027"/>
          <a:ext cx="2458710" cy="284478"/>
        </a:xfrm>
        <a:custGeom>
          <a:avLst/>
          <a:gdLst/>
          <a:ahLst/>
          <a:cxnLst/>
          <a:rect l="0" t="0" r="0" b="0"/>
          <a:pathLst>
            <a:path>
              <a:moveTo>
                <a:pt x="2458710" y="0"/>
              </a:moveTo>
              <a:lnTo>
                <a:pt x="2458710" y="142239"/>
              </a:lnTo>
              <a:lnTo>
                <a:pt x="0" y="142239"/>
              </a:lnTo>
              <a:lnTo>
                <a:pt x="0" y="2844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FB72C-3CD4-4439-8A74-8B89A3A3F21D}">
      <dsp:nvSpPr>
        <dsp:cNvPr id="0" name=""/>
        <dsp:cNvSpPr/>
      </dsp:nvSpPr>
      <dsp:spPr>
        <a:xfrm>
          <a:off x="3666069" y="696"/>
          <a:ext cx="1354661" cy="677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baseline="0" smtClean="0">
            <a:latin typeface="Times New Roman"/>
          </a:endParaRP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VILLA NOVA</a:t>
          </a:r>
          <a:endParaRPr lang="es-ES" sz="1400" kern="1200" smtClean="0"/>
        </a:p>
      </dsp:txBody>
      <dsp:txXfrm>
        <a:off x="3666069" y="696"/>
        <a:ext cx="1354661" cy="677330"/>
      </dsp:txXfrm>
    </dsp:sp>
    <dsp:sp modelId="{619F356F-592A-4F75-A417-E0B2939A292E}">
      <dsp:nvSpPr>
        <dsp:cNvPr id="0" name=""/>
        <dsp:cNvSpPr/>
      </dsp:nvSpPr>
      <dsp:spPr>
        <a:xfrm>
          <a:off x="1207358" y="962505"/>
          <a:ext cx="1354661" cy="6773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GERENTE GENERAL</a:t>
          </a:r>
          <a:endParaRPr lang="es-ES" sz="1400" kern="1200" smtClean="0"/>
        </a:p>
      </dsp:txBody>
      <dsp:txXfrm>
        <a:off x="1207358" y="962505"/>
        <a:ext cx="1354661" cy="677330"/>
      </dsp:txXfrm>
    </dsp:sp>
    <dsp:sp modelId="{755BDF64-2E15-461E-BB20-1F172961C515}">
      <dsp:nvSpPr>
        <dsp:cNvPr id="0" name=""/>
        <dsp:cNvSpPr/>
      </dsp:nvSpPr>
      <dsp:spPr>
        <a:xfrm>
          <a:off x="2846499" y="962505"/>
          <a:ext cx="1354661" cy="6773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GERENTE FINANCIERO</a:t>
          </a:r>
          <a:endParaRPr lang="es-ES" sz="1400" kern="1200" smtClean="0"/>
        </a:p>
      </dsp:txBody>
      <dsp:txXfrm>
        <a:off x="2846499" y="962505"/>
        <a:ext cx="1354661" cy="677330"/>
      </dsp:txXfrm>
    </dsp:sp>
    <dsp:sp modelId="{21E444EB-91C4-4D35-8436-27DFE50ADB13}">
      <dsp:nvSpPr>
        <dsp:cNvPr id="0" name=""/>
        <dsp:cNvSpPr/>
      </dsp:nvSpPr>
      <dsp:spPr>
        <a:xfrm>
          <a:off x="4485639" y="962505"/>
          <a:ext cx="1354661" cy="6773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GERENTE ADMINISTRATIVO</a:t>
          </a:r>
          <a:endParaRPr lang="es-ES" sz="1400" kern="1200" smtClean="0"/>
        </a:p>
      </dsp:txBody>
      <dsp:txXfrm>
        <a:off x="4485639" y="962505"/>
        <a:ext cx="1354661" cy="677330"/>
      </dsp:txXfrm>
    </dsp:sp>
    <dsp:sp modelId="{D4FAAD5B-9B52-483C-8C1C-CA693CE84B84}">
      <dsp:nvSpPr>
        <dsp:cNvPr id="0" name=""/>
        <dsp:cNvSpPr/>
      </dsp:nvSpPr>
      <dsp:spPr>
        <a:xfrm>
          <a:off x="4485639" y="1924315"/>
          <a:ext cx="1354661" cy="6773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ASISTENTE ADMINISTRATIVO</a:t>
          </a:r>
          <a:endParaRPr lang="es-ES" sz="1400" kern="1200" smtClean="0"/>
        </a:p>
      </dsp:txBody>
      <dsp:txXfrm>
        <a:off x="4485639" y="1924315"/>
        <a:ext cx="1354661" cy="677330"/>
      </dsp:txXfrm>
    </dsp:sp>
    <dsp:sp modelId="{357EDE2B-48F7-45AD-9EFF-E9120C482408}">
      <dsp:nvSpPr>
        <dsp:cNvPr id="0" name=""/>
        <dsp:cNvSpPr/>
      </dsp:nvSpPr>
      <dsp:spPr>
        <a:xfrm>
          <a:off x="3666069" y="2886125"/>
          <a:ext cx="1354661" cy="677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ASISTENTE DE MANTENIMIENTO</a:t>
          </a:r>
          <a:endParaRPr lang="es-ES" sz="1400" kern="1200" smtClean="0"/>
        </a:p>
      </dsp:txBody>
      <dsp:txXfrm>
        <a:off x="3666069" y="2886125"/>
        <a:ext cx="1354661" cy="677330"/>
      </dsp:txXfrm>
    </dsp:sp>
    <dsp:sp modelId="{04E71D93-7248-484F-92A3-B1F98F9C9F15}">
      <dsp:nvSpPr>
        <dsp:cNvPr id="0" name=""/>
        <dsp:cNvSpPr/>
      </dsp:nvSpPr>
      <dsp:spPr>
        <a:xfrm>
          <a:off x="5305209" y="2886125"/>
          <a:ext cx="1354661" cy="677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GUARDIA (2)</a:t>
          </a:r>
          <a:endParaRPr lang="es-ES" sz="1400" kern="1200" smtClean="0"/>
        </a:p>
      </dsp:txBody>
      <dsp:txXfrm>
        <a:off x="5305209" y="2886125"/>
        <a:ext cx="1354661" cy="677330"/>
      </dsp:txXfrm>
    </dsp:sp>
    <dsp:sp modelId="{CD199303-22F5-4719-98D2-960AD6BCEA0F}">
      <dsp:nvSpPr>
        <dsp:cNvPr id="0" name=""/>
        <dsp:cNvSpPr/>
      </dsp:nvSpPr>
      <dsp:spPr>
        <a:xfrm>
          <a:off x="3666069" y="3847934"/>
          <a:ext cx="1354661" cy="677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ASISTENTE DE LIMPIEZA</a:t>
          </a:r>
          <a:endParaRPr lang="es-ES" sz="1400" kern="1200" smtClean="0"/>
        </a:p>
      </dsp:txBody>
      <dsp:txXfrm>
        <a:off x="3666069" y="3847934"/>
        <a:ext cx="1354661" cy="677330"/>
      </dsp:txXfrm>
    </dsp:sp>
    <dsp:sp modelId="{5D0781B1-54AA-4B89-B40F-4444FF818E53}">
      <dsp:nvSpPr>
        <dsp:cNvPr id="0" name=""/>
        <dsp:cNvSpPr/>
      </dsp:nvSpPr>
      <dsp:spPr>
        <a:xfrm>
          <a:off x="6124779" y="962505"/>
          <a:ext cx="1354661" cy="6773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GERENTE COMERCIAL Y MARKETING</a:t>
          </a:r>
          <a:endParaRPr lang="es-ES" sz="1400" kern="1200" smtClean="0"/>
        </a:p>
      </dsp:txBody>
      <dsp:txXfrm>
        <a:off x="6124779" y="962505"/>
        <a:ext cx="1354661" cy="677330"/>
      </dsp:txXfrm>
    </dsp:sp>
    <dsp:sp modelId="{29923EA2-1CEE-462F-8A4E-1E61B2DCEAC4}">
      <dsp:nvSpPr>
        <dsp:cNvPr id="0" name=""/>
        <dsp:cNvSpPr/>
      </dsp:nvSpPr>
      <dsp:spPr>
        <a:xfrm>
          <a:off x="6124779" y="1924315"/>
          <a:ext cx="1354661" cy="6773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latin typeface="Calibri"/>
            </a:rPr>
            <a:t>VENDEDORES (3)</a:t>
          </a:r>
          <a:endParaRPr lang="es-ES" sz="1400" kern="1200" smtClean="0"/>
        </a:p>
      </dsp:txBody>
      <dsp:txXfrm>
        <a:off x="6124779" y="1924315"/>
        <a:ext cx="1354661" cy="67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2D8E-0FCE-4B7A-BCAD-E5827F69C9C6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F10C-1587-42DB-95D6-FD79213FDD4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F10C-1587-42DB-95D6-FD79213FDD48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F6107B-16A1-48DA-A08F-A3F03922F486}" type="datetimeFigureOut">
              <a:rPr lang="es-ES" smtClean="0"/>
              <a:pPr/>
              <a:t>28/02/2010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C5AB63-D68B-46FB-88F4-FC99A8842F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E5TtXXbXd4o/RsHuQ0E2-fI/AAAAAAAAAKk/2WL2p7RoCP0/s320/dolar272-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rsubasta.com/drs/Blog/uploaded_images/Marketing-7255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ESCUELA SUPERIOR POLITECNICA DEL LITORAL (ESPOL)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FACULTAD DE ECONOMIA Y NEGOCIOS ( FEN )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7" name="Imagen 2" descr="index_r35_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14554"/>
            <a:ext cx="1428760" cy="13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1" descr="LogoFen_S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357694"/>
            <a:ext cx="1460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7818" y="1714488"/>
            <a:ext cx="3490906" cy="4525963"/>
          </a:xfrm>
        </p:spPr>
        <p:txBody>
          <a:bodyPr>
            <a:no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El 37,78% vivienda propia.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El 32,44% vivienda de un familiar.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El 25,33% en una vivienda alquilada.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El 4,44% en “otros”</a:t>
            </a:r>
          </a:p>
          <a:p>
            <a:pPr>
              <a:buNone/>
            </a:pPr>
            <a:endParaRPr lang="es-ES" sz="16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 Siendo estas cifras de</a:t>
            </a:r>
          </a:p>
          <a:p>
            <a:pPr>
              <a:buNone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beneficio para nuestro proyecto</a:t>
            </a:r>
          </a:p>
          <a:p>
            <a:pPr>
              <a:buNone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ya que 62.21% del mercado no</a:t>
            </a:r>
          </a:p>
          <a:p>
            <a:pPr>
              <a:buNone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posee una  vivienda propia,</a:t>
            </a:r>
          </a:p>
          <a:p>
            <a:pPr>
              <a:buNone/>
            </a:pP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Así tenemos, que la demanda no Satisfecha de Viviendas en la población de Babahoyo es de 21,610.87 Viviendas.</a:t>
            </a:r>
            <a:endParaRPr lang="es-EC" sz="1800" dirty="0" smtClean="0"/>
          </a:p>
          <a:p>
            <a:pPr>
              <a:buNone/>
            </a:pPr>
            <a:endParaRPr lang="es-ES" sz="16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S" sz="16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5" name="Imagen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47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14348" y="114298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Propiedad de las Viviendas 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2500306"/>
            <a:ext cx="3848096" cy="2160590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74,18%  $25000 a $36000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16,90% $37000 y $45000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5,16% $46000 y $55000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Y el 3,76$56000 en adelante.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429156" cy="364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0034" y="12858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Valor de Vivienda.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504" y="2214554"/>
            <a:ext cx="3776658" cy="3375036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24%de encuestados que piensan que la ubicación al momento de escoger una vivienda es un factor en un grado de importancia= Importante .   </a:t>
            </a:r>
          </a:p>
          <a:p>
            <a:endParaRPr lang="es-ES" dirty="0"/>
          </a:p>
        </p:txBody>
      </p:sp>
      <p:pic>
        <p:nvPicPr>
          <p:cNvPr id="4097" name="Imagen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630704" cy="36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2910" y="164305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Ubicación .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214414" y="114298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las Viviendas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2500306"/>
            <a:ext cx="4205286" cy="1731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b="1" dirty="0" smtClean="0">
                <a:latin typeface="Segoe UI" pitchFamily="34" charset="0"/>
                <a:cs typeface="Segoe UI" pitchFamily="34" charset="0"/>
              </a:rPr>
              <a:t> </a:t>
            </a:r>
            <a:endParaRPr lang="es-ES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32.24% siendo éste un factor Muy Importante para nuestros encuestados.</a:t>
            </a:r>
          </a:p>
          <a:p>
            <a:endParaRPr lang="es-E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294218" cy="34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2910" y="121442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Precio 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7342" y="2285992"/>
            <a:ext cx="3776658" cy="2232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b="1" dirty="0" smtClean="0">
                <a:latin typeface="Segoe UI" pitchFamily="34" charset="0"/>
                <a:cs typeface="Segoe UI" pitchFamily="34" charset="0"/>
              </a:rPr>
              <a:t> </a:t>
            </a:r>
            <a:endParaRPr lang="es-ES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22,67% de los encuestados piensan que el financiamiento es” Indiferente” al momento de escoger una vivienda. Seguido de un 18 ,67%, que piensan que es” Muy Importante</a:t>
            </a:r>
            <a:r>
              <a:rPr lang="es-ES" sz="1800" b="1" dirty="0" smtClean="0">
                <a:latin typeface="Segoe UI" pitchFamily="34" charset="0"/>
                <a:cs typeface="Segoe UI" pitchFamily="34" charset="0"/>
              </a:rPr>
              <a:t>”.</a:t>
            </a:r>
            <a:endParaRPr lang="es-ES" sz="1800" dirty="0" smtClean="0">
              <a:latin typeface="Segoe UI" pitchFamily="34" charset="0"/>
              <a:cs typeface="Segoe UI" pitchFamily="34" charset="0"/>
            </a:endParaRPr>
          </a:p>
          <a:p>
            <a:endParaRPr lang="es-ES" dirty="0"/>
          </a:p>
        </p:txBody>
      </p:sp>
      <p:pic>
        <p:nvPicPr>
          <p:cNvPr id="2049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929222" cy="40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57158" y="114298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Financiamiento .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8" y="2500306"/>
            <a:ext cx="3990972" cy="2000264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26.67%de los encuestados piensan que la Seguridad al momento de escoger una vivienda es un factor en un grado Sumamente Importante.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5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714908" cy="38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14282" y="142873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Seguridad .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504" y="1554162"/>
            <a:ext cx="38480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41,78%de los encuestados piensan que esta característica es un factor Poco Importante .</a:t>
            </a:r>
          </a:p>
          <a:p>
            <a:endParaRPr lang="es-ES" dirty="0"/>
          </a:p>
        </p:txBody>
      </p:sp>
      <p:pic>
        <p:nvPicPr>
          <p:cNvPr id="29698" name="Imagen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929190" cy="41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28596" y="128586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Infraestructura .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10152" y="3214686"/>
            <a:ext cx="4133848" cy="10175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un 47,56%de los encuestados piensan que esta característica es un factor NO Importante</a:t>
            </a:r>
            <a:endParaRPr lang="es-ES" sz="1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22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6434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71472" y="12144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Importancia Ambiente .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latin typeface="Maiandra GD" pitchFamily="34" charset="0"/>
              </a:rPr>
              <a:t>Análisis foda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Maiandra GD" pitchFamily="34" charset="0"/>
              </a:rPr>
              <a:t>fortalezas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Maiandra GD" pitchFamily="34" charset="0"/>
              </a:rPr>
              <a:t>oportunidades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1. Primer Conjunto Residencial en la ciudad de Babahoyo. </a:t>
            </a: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2. Sociedad con Constructora.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3. Lotizaciones a bajo costo.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4. Áreas Verdes en su interior. 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5. Seguridad Privada las 24 Horas.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6. Internet y Tv Cable Gratis los primeros 6 meses desde la entrega de la Villa.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7. Proveedores altamente calificados.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Segoe UI" pitchFamily="34" charset="0"/>
                <a:cs typeface="Segoe UI" pitchFamily="34" charset="0"/>
              </a:rPr>
              <a:t>8. Relleno de Calles en vía de Acceso. </a:t>
            </a:r>
            <a:endParaRPr lang="es-ES" sz="21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1. Sector en Vía de Crecimiento.</a:t>
            </a:r>
          </a:p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2. Oportunidad de Incrementar el número de Casas debido al tamaño de Lotización.</a:t>
            </a:r>
          </a:p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3. Incentiva a la Población a vivir en un ambiente de Seguridad y confort.</a:t>
            </a:r>
            <a:endParaRPr lang="es-ES" sz="1900" i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4. Crecimiento del Sector inmobiliario en la ciudad de Babahoyo . </a:t>
            </a:r>
            <a:endParaRPr lang="es-ES" sz="1900" i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9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5.Credito Bancario para Iniciar Proyecto </a:t>
            </a:r>
            <a:endParaRPr lang="es-ES" sz="1900" i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00768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pymesdefamilia.files.wordpress.com/2008/09/fod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86388"/>
            <a:ext cx="752475" cy="628650"/>
          </a:xfrm>
          <a:prstGeom prst="rect">
            <a:avLst/>
          </a:prstGeom>
          <a:noFill/>
        </p:spPr>
      </p:pic>
      <p:pic>
        <p:nvPicPr>
          <p:cNvPr id="9" name="Picture 2" descr="http://pymesdefamilia.files.wordpress.com/2008/09/fod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286388"/>
            <a:ext cx="75247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Maiandra GD" pitchFamily="34" charset="0"/>
              </a:rPr>
              <a:t>Análisis foda</a:t>
            </a:r>
            <a:endParaRPr lang="es-ES" sz="4800" dirty="0">
              <a:latin typeface="Maiandra GD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Maiandra GD" pitchFamily="34" charset="0"/>
              </a:rPr>
              <a:t>debilidades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Maiandra GD" pitchFamily="34" charset="0"/>
              </a:rPr>
              <a:t>amenazas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3719052" cy="26130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1. Falta de experiencia en el Sector Inmobiliario.</a:t>
            </a:r>
            <a:endParaRPr lang="es-ES" sz="18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2. Situada a 3 min de la Ciudad de Babahoyo.</a:t>
            </a:r>
            <a:endParaRPr lang="es-ES" sz="18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3. Falta de Inversionistas Locales. </a:t>
            </a:r>
            <a:endParaRPr lang="es-ES" sz="18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4. Limitaciones de Recursos. </a:t>
            </a:r>
            <a:endParaRPr lang="es-ES" sz="1800" b="1" i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00562" y="1285860"/>
            <a:ext cx="4436704" cy="45005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1. Nuevos Entrantes como proyectos de Inmobiliarias en la Ciudad de Babahoyo con enfoques hacia Clase Media y Clase Media Alta.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2. Cambio en las Políticas de Créditos En Entidades Financieras.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3. Falta de Crédito para Clientes por parte de las Financieras.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4. Alza en los costos de construcción y de Mano de Obra.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5. Incremento en las tasas de Intereses.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 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6. Mercado Inmobiliario en Declive.</a:t>
            </a: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7. Inestabilidad Actual del País en el Sector Económico.</a:t>
            </a:r>
            <a:endParaRPr lang="es-ES" sz="5600" b="1" i="1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s-ES" sz="5600" dirty="0" smtClean="0">
                <a:latin typeface="Segoe UI" pitchFamily="34" charset="0"/>
                <a:cs typeface="Segoe UI" pitchFamily="34" charset="0"/>
              </a:rPr>
              <a:t>8. La posible existencia de Factores externos Naturales. </a:t>
            </a:r>
            <a:endParaRPr lang="es-ES" sz="5600" b="1" i="1" dirty="0" smtClean="0">
              <a:latin typeface="Segoe UI" pitchFamily="34" charset="0"/>
              <a:cs typeface="Segoe UI" pitchFamily="34" charset="0"/>
            </a:endParaRPr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00768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ymesdefamilia.files.wordpress.com/2008/09/fod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86388"/>
            <a:ext cx="752475" cy="628650"/>
          </a:xfrm>
          <a:prstGeom prst="rect">
            <a:avLst/>
          </a:prstGeom>
          <a:noFill/>
        </p:spPr>
      </p:pic>
      <p:pic>
        <p:nvPicPr>
          <p:cNvPr id="9" name="Picture 2" descr="http://pymesdefamilia.files.wordpress.com/2008/09/fod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357826"/>
            <a:ext cx="75247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429684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“Proyecto de Factibilidad de la Creación de una Urbanización Privada dirigido a la ciudad de Babahoyo”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76470" y="5572140"/>
            <a:ext cx="6767530" cy="914400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BRENDA  NATHALI TORRES VERA</a:t>
            </a:r>
          </a:p>
          <a:p>
            <a:pPr algn="r"/>
            <a:r>
              <a:rPr lang="es-ES" dirty="0" smtClean="0"/>
              <a:t>JENNIPHER ROSAURA IZQUIERDO LORENCES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6215074" cy="14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28596" y="357166"/>
            <a:ext cx="1562100" cy="628650"/>
          </a:xfrm>
          <a:prstGeom prst="rightArrow">
            <a:avLst>
              <a:gd name="adj1" fmla="val 50000"/>
              <a:gd name="adj2" fmla="val 6212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IMAGINACION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500166" y="1142984"/>
            <a:ext cx="1500198" cy="733426"/>
          </a:xfrm>
          <a:prstGeom prst="rightArrow">
            <a:avLst>
              <a:gd name="adj1" fmla="val 50000"/>
              <a:gd name="adj2" fmla="val 5282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COMIENZO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428860" y="2000240"/>
            <a:ext cx="1666875" cy="855663"/>
          </a:xfrm>
          <a:prstGeom prst="rightArrow">
            <a:avLst>
              <a:gd name="adj1" fmla="val 50000"/>
              <a:gd name="adj2" fmla="val 4870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ETAPA AVANZADA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357554" y="3000372"/>
            <a:ext cx="1500198" cy="733426"/>
          </a:xfrm>
          <a:prstGeom prst="rightArrow">
            <a:avLst>
              <a:gd name="adj1" fmla="val 50000"/>
              <a:gd name="adj2" fmla="val 46774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MADUREZ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143372" y="3857628"/>
            <a:ext cx="2214578" cy="642942"/>
          </a:xfrm>
          <a:prstGeom prst="rightArrow">
            <a:avLst>
              <a:gd name="adj1" fmla="val 50000"/>
              <a:gd name="adj2" fmla="val 9459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TRANSFORMACION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429256" y="4786322"/>
            <a:ext cx="1520847" cy="590550"/>
          </a:xfrm>
          <a:prstGeom prst="rightArrow">
            <a:avLst>
              <a:gd name="adj1" fmla="val 50000"/>
              <a:gd name="adj2" fmla="val 5524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REDES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6500826" y="5500702"/>
            <a:ext cx="1835164" cy="733425"/>
          </a:xfrm>
          <a:prstGeom prst="rightArrow">
            <a:avLst>
              <a:gd name="adj1" fmla="val 50000"/>
              <a:gd name="adj2" fmla="val 6331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DIVERSIFICACION</a:t>
            </a: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442913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Aharoni" pitchFamily="2" charset="-79"/>
              </a:rPr>
              <a:t>CICLO DE VIDA DEL PRODUCTO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28794" y="2214554"/>
          <a:ext cx="6215106" cy="3462020"/>
        </p:xfrm>
        <a:graphic>
          <a:graphicData uri="http://schemas.openxmlformats.org/drawingml/2006/table">
            <a:tbl>
              <a:tblPr/>
              <a:tblGrid>
                <a:gridCol w="592530"/>
                <a:gridCol w="884225"/>
                <a:gridCol w="2809525"/>
                <a:gridCol w="1928826"/>
              </a:tblGrid>
              <a:tr h="600075">
                <a:tc>
                  <a:txBody>
                    <a:bodyPr/>
                    <a:lstStyle/>
                    <a:p>
                      <a:endParaRPr lang="es-ES" sz="10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53735"/>
                          </a:solidFill>
                          <a:latin typeface="Arial"/>
                          <a:ea typeface="Times New Roman"/>
                        </a:rPr>
                        <a:t>MERCADO 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95">
                <a:tc>
                  <a:txBody>
                    <a:bodyPr/>
                    <a:lstStyle/>
                    <a:p>
                      <a:endParaRPr lang="es-ES" sz="10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EXISTENTE 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E5E0EC"/>
                      </a:fgClr>
                      <a:bgClr>
                        <a:srgbClr val="F9F8F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NUEVO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1849B"/>
                          </a:solidFill>
                          <a:latin typeface="Arial"/>
                          <a:ea typeface="Times New Roman"/>
                        </a:rPr>
                        <a:t>PRODUCTO   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EXISTENTE</a:t>
                      </a:r>
                      <a:endParaRPr lang="es-ES" sz="14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PENETRACION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DESARROLLO DE MERCADO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NUEVO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ltUpDiag">
                      <a:fgClr>
                        <a:srgbClr val="E5E0EC"/>
                      </a:fgClr>
                      <a:bgClr>
                        <a:srgbClr val="F9F8F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DESARROLLO DEL PRODUCTO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76091"/>
                          </a:solidFill>
                          <a:latin typeface="Arial"/>
                          <a:ea typeface="Times New Roman"/>
                        </a:rPr>
                        <a:t>DIVERSIFICACION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32769" name="Objeto 1"/>
          <p:cNvPicPr>
            <a:picLocks noChangeAspect="1" noChangeArrowheads="1"/>
          </p:cNvPicPr>
          <p:nvPr/>
        </p:nvPicPr>
        <p:blipFill>
          <a:blip r:embed="rId2" cstate="print"/>
          <a:srcRect t="-1358" b="-1358"/>
          <a:stretch>
            <a:fillRect/>
          </a:stretch>
        </p:blipFill>
        <p:spPr bwMode="auto">
          <a:xfrm>
            <a:off x="4286248" y="4429132"/>
            <a:ext cx="647700" cy="54451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85918" y="114298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Aharoni" pitchFamily="2" charset="-79"/>
              </a:rPr>
              <a:t>CICLO DE VIDA DEL PRODUCTO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4572032" cy="8382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Maiandra GD" pitchFamily="34" charset="0"/>
              </a:rPr>
              <a:t>BOSTON CONSULTING GROUP</a:t>
            </a:r>
            <a:endParaRPr lang="es-ES" sz="2400" dirty="0">
              <a:latin typeface="Maiandra GD" pitchFamily="34" charset="0"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1500166" y="1785927"/>
          <a:ext cx="5848361" cy="3929091"/>
        </p:xfrm>
        <a:graphic>
          <a:graphicData uri="http://schemas.openxmlformats.org/drawingml/2006/table">
            <a:tbl>
              <a:tblPr/>
              <a:tblGrid>
                <a:gridCol w="1071570"/>
                <a:gridCol w="785818"/>
                <a:gridCol w="2248908"/>
                <a:gridCol w="1742065"/>
              </a:tblGrid>
              <a:tr h="534758">
                <a:tc>
                  <a:txBody>
                    <a:bodyPr/>
                    <a:lstStyle/>
                    <a:p>
                      <a:endParaRPr lang="es-ES" sz="400" dirty="0">
                        <a:latin typeface="Calibri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400">
                        <a:latin typeface="Calibri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953735"/>
                          </a:solidFill>
                          <a:latin typeface="Arial"/>
                          <a:ea typeface="Times New Roman"/>
                        </a:rPr>
                        <a:t>PARTICIPACION DEN EN EL MERCADO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2598">
                <a:tc>
                  <a:txBody>
                    <a:bodyPr/>
                    <a:lstStyle/>
                    <a:p>
                      <a:endParaRPr lang="es-ES" sz="1000" b="1" dirty="0">
                        <a:latin typeface="Calibri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400" dirty="0">
                        <a:latin typeface="Calibri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953735"/>
                          </a:solidFill>
                          <a:latin typeface="Arial"/>
                          <a:ea typeface="Times New Roman"/>
                        </a:rPr>
                        <a:t>FUERTE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953735"/>
                          </a:solidFill>
                          <a:latin typeface="Arial"/>
                          <a:ea typeface="Times New Roman"/>
                        </a:rPr>
                        <a:t>DEBIL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7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4F6228"/>
                          </a:solidFill>
                          <a:latin typeface="Arial"/>
                          <a:ea typeface="Times New Roman"/>
                        </a:rPr>
                        <a:t>TASA DE CRECIMIENTO EN EL MERCADO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4F6228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5583" marR="15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5583" marR="15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719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4F6228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S" sz="1400" b="1" dirty="0">
                        <a:latin typeface="Times New Roman"/>
                        <a:ea typeface="Times New Roman"/>
                      </a:endParaRPr>
                    </a:p>
                  </a:txBody>
                  <a:tcPr marL="15583" marR="155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5583" marR="15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5583" marR="15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pic>
        <p:nvPicPr>
          <p:cNvPr id="37898" name="AutoShap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28934"/>
            <a:ext cx="1006475" cy="804863"/>
          </a:xfrm>
          <a:prstGeom prst="rect">
            <a:avLst/>
          </a:prstGeom>
          <a:noFill/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3" cstate="print"/>
          <a:srcRect l="68750"/>
          <a:stretch>
            <a:fillRect/>
          </a:stretch>
        </p:blipFill>
        <p:spPr bwMode="auto">
          <a:xfrm>
            <a:off x="5857884" y="3071810"/>
            <a:ext cx="619125" cy="828675"/>
          </a:xfrm>
          <a:prstGeom prst="rect">
            <a:avLst/>
          </a:prstGeom>
          <a:noFill/>
        </p:spPr>
      </p:pic>
      <p:pic>
        <p:nvPicPr>
          <p:cNvPr id="3789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00570"/>
            <a:ext cx="1314450" cy="819150"/>
          </a:xfrm>
          <a:prstGeom prst="rect">
            <a:avLst/>
          </a:prstGeom>
          <a:noFill/>
        </p:spPr>
      </p:pic>
      <p:pic>
        <p:nvPicPr>
          <p:cNvPr id="3789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29132"/>
            <a:ext cx="742950" cy="1028700"/>
          </a:xfrm>
          <a:prstGeom prst="rect">
            <a:avLst/>
          </a:prstGeom>
          <a:noFill/>
        </p:spPr>
      </p:pic>
      <p:pic>
        <p:nvPicPr>
          <p:cNvPr id="37897" name="Objeto 2"/>
          <p:cNvPicPr>
            <a:picLocks noChangeAspect="1" noChangeArrowheads="1"/>
          </p:cNvPicPr>
          <p:nvPr/>
        </p:nvPicPr>
        <p:blipFill>
          <a:blip r:embed="rId6" cstate="print"/>
          <a:srcRect t="-1373" r="-597" b="-2747"/>
          <a:stretch>
            <a:fillRect/>
          </a:stretch>
        </p:blipFill>
        <p:spPr bwMode="auto">
          <a:xfrm>
            <a:off x="6572264" y="2928934"/>
            <a:ext cx="611188" cy="5461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071546"/>
            <a:ext cx="3910010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PROCESO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38914" name="Objeto 1"/>
          <p:cNvPicPr>
            <a:picLocks noChangeArrowheads="1"/>
          </p:cNvPicPr>
          <p:nvPr/>
        </p:nvPicPr>
        <p:blipFill>
          <a:blip r:embed="rId2" cstate="print"/>
          <a:srcRect l="-113" t="-945" r="-182" b="-1074"/>
          <a:stretch>
            <a:fillRect/>
          </a:stretch>
        </p:blipFill>
        <p:spPr bwMode="auto">
          <a:xfrm>
            <a:off x="1000100" y="1928802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Objeto 2"/>
          <p:cNvPicPr>
            <a:picLocks noChangeArrowheads="1"/>
          </p:cNvPicPr>
          <p:nvPr/>
        </p:nvPicPr>
        <p:blipFill>
          <a:blip r:embed="rId3" cstate="print"/>
          <a:srcRect l="-887" t="-5586" r="-887" b="-5586"/>
          <a:stretch>
            <a:fillRect/>
          </a:stretch>
        </p:blipFill>
        <p:spPr bwMode="auto">
          <a:xfrm>
            <a:off x="1357290" y="2214554"/>
            <a:ext cx="2000264" cy="7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jeto 3"/>
          <p:cNvPicPr>
            <a:picLocks noChangeArrowheads="1"/>
          </p:cNvPicPr>
          <p:nvPr/>
        </p:nvPicPr>
        <p:blipFill>
          <a:blip r:embed="rId4" cstate="print"/>
          <a:srcRect l="-803" t="-6079" r="-642" b="-6947"/>
          <a:stretch>
            <a:fillRect/>
          </a:stretch>
        </p:blipFill>
        <p:spPr bwMode="auto">
          <a:xfrm>
            <a:off x="3643306" y="2214554"/>
            <a:ext cx="2116144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jeto 4"/>
          <p:cNvPicPr>
            <a:picLocks noChangeArrowheads="1"/>
          </p:cNvPicPr>
          <p:nvPr/>
        </p:nvPicPr>
        <p:blipFill>
          <a:blip r:embed="rId5" cstate="print"/>
          <a:srcRect l="-841" t="-6079" r="-673" b="-6947"/>
          <a:stretch>
            <a:fillRect/>
          </a:stretch>
        </p:blipFill>
        <p:spPr bwMode="auto">
          <a:xfrm>
            <a:off x="6215074" y="2214554"/>
            <a:ext cx="21431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Objeto 5"/>
          <p:cNvPicPr>
            <a:picLocks noChangeArrowheads="1"/>
          </p:cNvPicPr>
          <p:nvPr/>
        </p:nvPicPr>
        <p:blipFill>
          <a:blip r:embed="rId6" cstate="print"/>
          <a:srcRect t="-1424" r="-198" b="-2135"/>
          <a:stretch>
            <a:fillRect/>
          </a:stretch>
        </p:blipFill>
        <p:spPr bwMode="auto">
          <a:xfrm>
            <a:off x="1428728" y="3214686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Objeto 6"/>
          <p:cNvPicPr>
            <a:picLocks noChangeArrowheads="1"/>
          </p:cNvPicPr>
          <p:nvPr/>
        </p:nvPicPr>
        <p:blipFill>
          <a:blip r:embed="rId7" cstate="print"/>
          <a:srcRect t="-1390" r="-204" b="-2084"/>
          <a:stretch>
            <a:fillRect/>
          </a:stretch>
        </p:blipFill>
        <p:spPr bwMode="auto">
          <a:xfrm>
            <a:off x="1500166" y="4357694"/>
            <a:ext cx="1785950" cy="6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Objeto 7"/>
          <p:cNvPicPr>
            <a:picLocks noChangeArrowheads="1"/>
          </p:cNvPicPr>
          <p:nvPr/>
        </p:nvPicPr>
        <p:blipFill>
          <a:blip r:embed="rId8" cstate="print"/>
          <a:srcRect t="-458" b="-687"/>
          <a:stretch>
            <a:fillRect/>
          </a:stretch>
        </p:blipFill>
        <p:spPr bwMode="auto">
          <a:xfrm>
            <a:off x="3786182" y="328612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Objeto 8"/>
          <p:cNvPicPr>
            <a:picLocks noChangeArrowheads="1"/>
          </p:cNvPicPr>
          <p:nvPr/>
        </p:nvPicPr>
        <p:blipFill>
          <a:blip r:embed="rId9" cstate="print"/>
          <a:srcRect t="-546" b="-819"/>
          <a:stretch>
            <a:fillRect/>
          </a:stretch>
        </p:blipFill>
        <p:spPr bwMode="auto">
          <a:xfrm>
            <a:off x="6500826" y="321468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yopsicologo.com/files/marketing-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5072098" cy="509145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858048" cy="1357322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latin typeface="Maiandra GD" pitchFamily="34" charset="0"/>
              </a:rPr>
              <a:t>ANALISIS DE LAS 4 PS </a:t>
            </a:r>
            <a:endParaRPr lang="es-ES" sz="4800" b="1" dirty="0"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  <a:cs typeface="Segoe UI" pitchFamily="34" charset="0"/>
              </a:rPr>
              <a:t>PRODUCTO</a:t>
            </a:r>
            <a:endParaRPr lang="es-ES" sz="2400" b="1" dirty="0">
              <a:latin typeface="Maiandra GD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357298"/>
            <a:ext cx="3910010" cy="3232160"/>
          </a:xfrm>
        </p:spPr>
        <p:txBody>
          <a:bodyPr>
            <a:noAutofit/>
          </a:bodyPr>
          <a:lstStyle/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CASAS DE 2 PLANTAS.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89,19 MTS</a:t>
            </a:r>
            <a:r>
              <a:rPr lang="es-ES" sz="1200" baseline="50000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es-ES" sz="1600" baseline="50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DE CONSTRUCCION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3 DORMITORIOS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3 BAÑOS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COCINA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PATIO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GARAJE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COMEDOR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SALA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SEGURIDAD 24 HORAS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AREAS VERDES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SERVICIOS BASICOS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RED DE INTERNET</a:t>
            </a:r>
          </a:p>
          <a:p>
            <a:r>
              <a:rPr lang="es-ES" sz="1600" dirty="0" smtClean="0">
                <a:latin typeface="Segoe UI" pitchFamily="34" charset="0"/>
                <a:cs typeface="Segoe UI" pitchFamily="34" charset="0"/>
              </a:rPr>
              <a:t>ALIANZAS CON TIENDAS , FARMACIAS , SUPERMERCADOS PARA SERVICIO A DOMICILIO.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3 Imagen" descr="malag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37369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81118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PRECIO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714612" y="2214554"/>
          <a:ext cx="3929090" cy="2133600"/>
        </p:xfrm>
        <a:graphic>
          <a:graphicData uri="http://schemas.openxmlformats.org/drawingml/2006/table">
            <a:tbl>
              <a:tblPr/>
              <a:tblGrid>
                <a:gridCol w="1571636"/>
                <a:gridCol w="2357454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PRECIO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VILLA ANDREA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36.000,00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FINANCIAMIENTO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INSTITUCION FINANCIERA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ENTRADA 30 %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10.800,00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25.200,00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FINANCIAMIENTO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IEES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7B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ENTRADA 10 %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 3.600,00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32.400,00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929198"/>
            <a:ext cx="192882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Formas de financiamiento 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072495" cy="1280160"/>
        </p:xfrm>
        <a:graphic>
          <a:graphicData uri="http://schemas.openxmlformats.org/drawingml/2006/table">
            <a:tbl>
              <a:tblPr/>
              <a:tblGrid>
                <a:gridCol w="1895392"/>
                <a:gridCol w="905007"/>
                <a:gridCol w="960504"/>
                <a:gridCol w="956234"/>
                <a:gridCol w="973310"/>
                <a:gridCol w="1191024"/>
                <a:gridCol w="1191024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VILLA ANDREA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INSTITUCION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ENTRADA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TASA DE INTERES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CUOTAS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BANCO DEL PICHINCHA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28.098,00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93,66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IEES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35.316,00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84,09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BANCO DEL PACIFICO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27.468,00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254,33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BANCO DE GUAYAQUIL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27.916,56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155,09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E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lega.com.mx/img/financiami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00438"/>
            <a:ext cx="2045890" cy="3065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1338242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PLAZA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3481382" cy="28575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Ciudad de Babahoyo.</a:t>
            </a:r>
          </a:p>
          <a:p>
            <a:pPr>
              <a:buFont typeface="Courier New" pitchFamily="49" charset="0"/>
              <a:buChar char="o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Cana de distribución: Venta Directa. Empleados Empresas  Publicas y Privadas. </a:t>
            </a:r>
          </a:p>
          <a:p>
            <a:pPr>
              <a:buFont typeface="Courier New" pitchFamily="49" charset="0"/>
              <a:buChar char="o"/>
            </a:pPr>
            <a:endParaRPr lang="es-ES" sz="16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57818" y="2714620"/>
            <a:ext cx="2714644" cy="623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PROMOCION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429256" y="3571876"/>
            <a:ext cx="3338506" cy="19462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Marketing Directo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Electronic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lang="es-ES" sz="2000" dirty="0" err="1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Telemarketing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Medios Propios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Promociones en Ventas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actitudpublicitaria.com/blog/wp-content/uploads/2008/11/market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3071834" cy="183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Diagrama"/>
          <p:cNvGraphicFramePr/>
          <p:nvPr/>
        </p:nvGraphicFramePr>
        <p:xfrm>
          <a:off x="1000100" y="1500174"/>
          <a:ext cx="6781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215206" y="3214686"/>
            <a:ext cx="1762125" cy="107157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dirty="0"/>
              <a:t>-Mercado</a:t>
            </a:r>
            <a:r>
              <a:rPr lang="es-ES" sz="1100" b="1" baseline="0" dirty="0"/>
              <a:t> Babahoyense.</a:t>
            </a:r>
          </a:p>
          <a:p>
            <a:r>
              <a:rPr lang="es-ES" sz="1100" b="1" baseline="0" dirty="0"/>
              <a:t>-Empleadores Instituciones Publicas y </a:t>
            </a:r>
            <a:r>
              <a:rPr lang="es-ES" sz="1100" b="1" baseline="0" dirty="0" smtClean="0"/>
              <a:t>Privadas.</a:t>
            </a:r>
          </a:p>
          <a:p>
            <a:r>
              <a:rPr lang="es-ES" b="1" dirty="0" smtClean="0"/>
              <a:t>-Microempresarios</a:t>
            </a:r>
          </a:p>
          <a:p>
            <a:endParaRPr lang="es-ES" sz="1100" b="1" dirty="0"/>
          </a:p>
        </p:txBody>
      </p:sp>
      <p:sp>
        <p:nvSpPr>
          <p:cNvPr id="6" name="3 CuadroTexto"/>
          <p:cNvSpPr txBox="1"/>
          <p:nvPr/>
        </p:nvSpPr>
        <p:spPr>
          <a:xfrm>
            <a:off x="3500430" y="6000768"/>
            <a:ext cx="1857388" cy="6191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dirty="0"/>
              <a:t>-Instituciones</a:t>
            </a:r>
            <a:r>
              <a:rPr lang="es-ES" sz="1100" b="1" baseline="0" dirty="0"/>
              <a:t> Financieras</a:t>
            </a:r>
          </a:p>
          <a:p>
            <a:r>
              <a:rPr lang="es-ES" sz="1100" b="1" baseline="0" dirty="0"/>
              <a:t>-IEES</a:t>
            </a:r>
          </a:p>
          <a:p>
            <a:r>
              <a:rPr lang="es-ES" sz="1100" b="1" baseline="0" dirty="0"/>
              <a:t>-Constructora</a:t>
            </a:r>
            <a:endParaRPr lang="es-ES" sz="1100" b="1" dirty="0"/>
          </a:p>
        </p:txBody>
      </p:sp>
      <p:sp>
        <p:nvSpPr>
          <p:cNvPr id="7" name="2 CuadroTexto"/>
          <p:cNvSpPr txBox="1"/>
          <p:nvPr/>
        </p:nvSpPr>
        <p:spPr>
          <a:xfrm>
            <a:off x="142844" y="3429000"/>
            <a:ext cx="1323975" cy="476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/>
              <a:t>-Mercado</a:t>
            </a:r>
            <a:r>
              <a:rPr lang="es-ES" sz="1100" b="1" baseline="0" dirty="0"/>
              <a:t> Arrendatario</a:t>
            </a:r>
            <a:endParaRPr lang="es-ES" sz="1100" b="1" dirty="0"/>
          </a:p>
        </p:txBody>
      </p:sp>
      <p:sp>
        <p:nvSpPr>
          <p:cNvPr id="8" name="4 CuadroTexto"/>
          <p:cNvSpPr txBox="1"/>
          <p:nvPr/>
        </p:nvSpPr>
        <p:spPr>
          <a:xfrm>
            <a:off x="3714744" y="428604"/>
            <a:ext cx="144780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/>
              <a:t>-Nuevas Empresas </a:t>
            </a:r>
            <a:r>
              <a:rPr lang="es-ES" sz="1100" b="1" baseline="0" dirty="0"/>
              <a:t> </a:t>
            </a:r>
            <a:r>
              <a:rPr lang="es-ES" sz="1100" b="1" baseline="0" dirty="0" smtClean="0"/>
              <a:t> </a:t>
            </a:r>
            <a:r>
              <a:rPr lang="es-ES" sz="1100" b="1" baseline="0" dirty="0"/>
              <a:t>de Inmobiliarias </a:t>
            </a:r>
            <a:endParaRPr lang="es-ES" sz="11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72198" y="1285860"/>
            <a:ext cx="235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haroni" pitchFamily="2" charset="-79"/>
              </a:rPr>
              <a:t>FUERZAS DE PORTER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3981448" cy="838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Maiandra GD" pitchFamily="34" charset="0"/>
              </a:rPr>
              <a:t>Introducción .</a:t>
            </a:r>
            <a:endParaRPr lang="es-ES" dirty="0"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3116"/>
            <a:ext cx="8686800" cy="4525963"/>
          </a:xfrm>
        </p:spPr>
        <p:txBody>
          <a:bodyPr/>
          <a:lstStyle/>
          <a:p>
            <a:pPr algn="ctr"/>
            <a:r>
              <a:rPr lang="es-ES" sz="2400" b="1" i="1" dirty="0" smtClean="0">
                <a:latin typeface="Segoe UI" pitchFamily="34" charset="0"/>
                <a:cs typeface="Segoe UI" pitchFamily="34" charset="0"/>
              </a:rPr>
              <a:t>Villa Nova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 se caracteriza por ser el primer conjunto residencial creado en la ciudad de Babahoyo convirtiéndose así en un proyecto de suma importancia para el </a:t>
            </a:r>
            <a:r>
              <a:rPr lang="es-ES" sz="2400" u="sng" dirty="0" smtClean="0">
                <a:latin typeface="Segoe UI" pitchFamily="34" charset="0"/>
                <a:cs typeface="Segoe UI" pitchFamily="34" charset="0"/>
              </a:rPr>
              <a:t>comienzo del cambio y Evolución de la Ciudad .</a:t>
            </a:r>
          </a:p>
          <a:p>
            <a:pPr algn="ctr">
              <a:buNone/>
            </a:pPr>
            <a:endParaRPr lang="es-ES" sz="2400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es-ES" sz="2400" b="1" dirty="0" smtClean="0">
                <a:latin typeface="Segoe UI" pitchFamily="34" charset="0"/>
                <a:cs typeface="Segoe UI" pitchFamily="34" charset="0"/>
              </a:rPr>
              <a:t>Intermediaria entre : </a:t>
            </a:r>
          </a:p>
          <a:p>
            <a:pPr algn="ctr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Constructoras</a:t>
            </a:r>
          </a:p>
          <a:p>
            <a:pPr algn="ctr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Instituciones Financieras</a:t>
            </a:r>
          </a:p>
          <a:p>
            <a:pPr algn="ctr"/>
            <a:r>
              <a:rPr lang="es-ES" sz="2400" dirty="0" smtClean="0">
                <a:latin typeface="Segoe UI" pitchFamily="34" charset="0"/>
                <a:cs typeface="Segoe UI" pitchFamily="34" charset="0"/>
              </a:rPr>
              <a:t>Clientes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10010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Matriz Implicación .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357422" y="1500174"/>
          <a:ext cx="4419598" cy="4655365"/>
        </p:xfrm>
        <a:graphic>
          <a:graphicData uri="http://schemas.openxmlformats.org/drawingml/2006/table">
            <a:tbl>
              <a:tblPr/>
              <a:tblGrid>
                <a:gridCol w="1115219"/>
                <a:gridCol w="1115219"/>
                <a:gridCol w="1115219"/>
                <a:gridCol w="1073941"/>
              </a:tblGrid>
              <a:tr h="2702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MATRIZ  DE 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2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PERCEPCION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05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MPLICACION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Pensar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Sentir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95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Grado de Implicación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5405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Aprendizaje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Afecto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270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(A,S,H)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(S,A,H)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70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Baja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05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Rutina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Hedonismo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(H,A,S)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(H,S,A)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85" marR="2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organigrama</a:t>
            </a:r>
            <a:endParaRPr lang="es-ES" dirty="0"/>
          </a:p>
        </p:txBody>
      </p:sp>
      <p:graphicFrame>
        <p:nvGraphicFramePr>
          <p:cNvPr id="4" name="Organigrama 14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5572140"/>
            <a:ext cx="3481382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ANALIS TECNICO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52"/>
            <a:ext cx="4052886" cy="2714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000" b="1" dirty="0" smtClean="0">
                <a:latin typeface="Segoe UI" pitchFamily="34" charset="0"/>
                <a:cs typeface="Segoe UI" pitchFamily="34" charset="0"/>
              </a:rPr>
              <a:t>Descripción Técnica: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200 casas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Superficie de cada Terreno 112,50 mts</a:t>
            </a:r>
            <a:r>
              <a:rPr lang="es-ES" sz="2000" baseline="30000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 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Superficie de Construcción 89,18 mts</a:t>
            </a:r>
            <a:r>
              <a:rPr lang="es-ES" sz="2000" baseline="30000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Urbanización 3000 mts</a:t>
            </a:r>
            <a:r>
              <a:rPr lang="es-ES" sz="2000" baseline="30000" dirty="0" smtClean="0">
                <a:latin typeface="Segoe UI" pitchFamily="34" charset="0"/>
                <a:cs typeface="Segoe UI" pitchFamily="34" charset="0"/>
              </a:rPr>
              <a:t>2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 : 253 de frente y 231,69 de largo terminando en  una pendiente en punta en la  parte posterior.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2800331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92919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Costos de terreno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785926"/>
          <a:ext cx="7634310" cy="2913941"/>
        </p:xfrm>
        <a:graphic>
          <a:graphicData uri="http://schemas.openxmlformats.org/drawingml/2006/table">
            <a:tbl>
              <a:tblPr/>
              <a:tblGrid>
                <a:gridCol w="3810798"/>
                <a:gridCol w="841166"/>
                <a:gridCol w="841166"/>
                <a:gridCol w="1300014"/>
                <a:gridCol w="841166"/>
              </a:tblGrid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UNITARIO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  <a:tr h="1504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TERRENO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TERRENO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328,55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55.810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55.810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  <a:tr h="1504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ESCRITURACION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CERTIFICADO 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LIBERTAD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GRAVAMEN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PREDIO AVALUO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DEL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INMUEBLE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INSCRIPCION AL REGISTRO PUBLICO DE LA PROPIEDAD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1.500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PAPELES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AVISOS PREVENTIVOS Y CERTIFICADOS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HONORARIOS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$300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2.475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  <a:tr h="2707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58.285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00232" y="50720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COSTO DE TERRENO : $ 58.285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latin typeface="Maiandra GD" pitchFamily="34" charset="0"/>
              </a:rPr>
              <a:t>Costos permisos de construcción</a:t>
            </a:r>
            <a:endParaRPr lang="es-ES" b="1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851759" y="1785926"/>
            <a:ext cx="4292241" cy="63976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latin typeface="Maiandra GD" pitchFamily="34" charset="0"/>
              </a:rPr>
              <a:t>Costos constitución de la compañía</a:t>
            </a:r>
            <a:endParaRPr lang="es-ES" b="1" dirty="0">
              <a:latin typeface="Maiandra GD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214283" y="1785926"/>
          <a:ext cx="4357718" cy="3260751"/>
        </p:xfrm>
        <a:graphic>
          <a:graphicData uri="http://schemas.openxmlformats.org/drawingml/2006/table">
            <a:tbl>
              <a:tblPr/>
              <a:tblGrid>
                <a:gridCol w="3426943"/>
                <a:gridCol w="930775"/>
              </a:tblGrid>
              <a:tr h="3780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DE SUELO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2.500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DE ALCANTARILLADO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DE IMPACTO AMBIENTAL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2.500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PLUVIAL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DE AGUA POTABLE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 DE INSTALACIONES TELEFONICAS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LEVANTAMIENTO TOPOGRAFICO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750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PERMISOS DE CONSTRUCCION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25.750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714876" y="2714620"/>
          <a:ext cx="4214810" cy="609600"/>
        </p:xfrm>
        <a:graphic>
          <a:graphicData uri="http://schemas.openxmlformats.org/drawingml/2006/table">
            <a:tbl>
              <a:tblPr/>
              <a:tblGrid>
                <a:gridCol w="3071834"/>
                <a:gridCol w="1142976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CREACION DE COMPAÑÍA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350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INSCIPCION DE COMPAÑÍA Y ACTIVIDAD COMERCIAL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350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286380" y="364331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CONSTITUCION DE LA CIA $ 350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58" y="528638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PERMISOS DE CONSTRUCCION $ 25.750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86800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Presupuesto de la urbanización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57226" y="2000238"/>
          <a:ext cx="8134373" cy="2549696"/>
        </p:xfrm>
        <a:graphic>
          <a:graphicData uri="http://schemas.openxmlformats.org/drawingml/2006/table">
            <a:tbl>
              <a:tblPr/>
              <a:tblGrid>
                <a:gridCol w="3435317"/>
                <a:gridCol w="1174764"/>
                <a:gridCol w="1174764"/>
                <a:gridCol w="1174764"/>
                <a:gridCol w="1174764"/>
              </a:tblGrid>
              <a:tr h="2771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P.UNITARIO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IMPORTE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ALCANTARILLADO Y SANITARIO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45.013,98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45.013,98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AGUA POTABLE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22.336,13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22.336,13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SISTEMA ELECTRICO Y TELEFONICO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40.159,54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40.159,54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CERRAMIENTO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1634,89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130.791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PAVIMENTO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112.500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350.801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85918" y="507207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PRESUPUESTO DE URBANIZACION $ 350.801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Costo de la vivienda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5381642" cy="52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038225"/>
            <a:ext cx="6019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102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357290" y="57150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Costo de la Vivienda $ 22.641,12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4055934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COSTOS OPERATIVOS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1643050"/>
          <a:ext cx="8572559" cy="1817216"/>
        </p:xfrm>
        <a:graphic>
          <a:graphicData uri="http://schemas.openxmlformats.org/drawingml/2006/table">
            <a:tbl>
              <a:tblPr/>
              <a:tblGrid>
                <a:gridCol w="2949160"/>
                <a:gridCol w="1186724"/>
                <a:gridCol w="1203166"/>
                <a:gridCol w="1052771"/>
                <a:gridCol w="1031065"/>
                <a:gridCol w="1149673"/>
              </a:tblGrid>
              <a:tr h="4416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TABLA 5.3.1 Costos Operativos Anuales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0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COSTOS OPERATIVOS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CONSTRUCCION DE VIVIENDAS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452.822,40</a:t>
                      </a:r>
                    </a:p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$905.645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$1.132.056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1.132.056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$905.645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61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$ 452.822,40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$905.645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1.132.056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1.132.056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$905.645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5B3D7">
                            <a:tint val="66000"/>
                            <a:satMod val="160000"/>
                          </a:srgbClr>
                        </a:gs>
                        <a:gs pos="50000">
                          <a:srgbClr val="95B3D7">
                            <a:tint val="44500"/>
                            <a:satMod val="160000"/>
                          </a:srgbClr>
                        </a:gs>
                        <a:gs pos="100000">
                          <a:srgbClr val="95B3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ELABORADO POR : Las Autoras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6" y="714356"/>
            <a:ext cx="3286148" cy="592156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latin typeface="Maiandra GD" pitchFamily="34" charset="0"/>
              </a:rPr>
              <a:t>Objetivo general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43504" y="785794"/>
            <a:ext cx="3500462" cy="520718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latin typeface="Maiandra GD" pitchFamily="34" charset="0"/>
              </a:rPr>
              <a:t>Objetivos específicos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21844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Aportar al  Mercado Inmobiliario un importante segmento de viviendas, para así contribuir  con la sociedad de la Ciudad de Babahoyo , dándole solución  a un grupo de familias que desean tener una vivienda propia y un ambiente de seguridad  y confort.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4876" y="1357298"/>
            <a:ext cx="4214842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i="1" dirty="0" smtClean="0"/>
              <a:t> </a:t>
            </a:r>
            <a:endParaRPr lang="es-ES" dirty="0" smtClean="0"/>
          </a:p>
          <a:p>
            <a:pPr lvl="0">
              <a:buFont typeface="Wingdings" pitchFamily="2" charset="2"/>
              <a:buChar char="v"/>
            </a:pPr>
            <a:r>
              <a:rPr lang="es-ES" sz="2600" dirty="0" smtClean="0"/>
              <a:t>Fomentar los proyectos inmobiliarios en la Ciudad  de Babahoyo .</a:t>
            </a:r>
          </a:p>
          <a:p>
            <a:pPr>
              <a:buNone/>
            </a:pPr>
            <a:r>
              <a:rPr lang="es-ES" sz="26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es-ES" sz="2600" dirty="0" smtClean="0"/>
              <a:t>Incentivar a los habitantes de la ciudad a vivir en un ambiente de tranquilidad y seguridad.</a:t>
            </a:r>
          </a:p>
          <a:p>
            <a:pPr>
              <a:buNone/>
            </a:pPr>
            <a:r>
              <a:rPr lang="es-ES" sz="26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es-ES" sz="2600" dirty="0" smtClean="0"/>
              <a:t>Alcanzar nuestro mercado Objetivo satisfaciendo las necesidades que se  requieren para llegar a él.</a:t>
            </a:r>
          </a:p>
          <a:p>
            <a:pPr>
              <a:buNone/>
            </a:pPr>
            <a:r>
              <a:rPr lang="es-ES" sz="26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es-ES" sz="2600" dirty="0" smtClean="0"/>
              <a:t>Cumplir con las expectativas de calidad de vida de nuestros clientes.  </a:t>
            </a:r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000768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www.malvarezonline.com/pro/entries/objetiv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2428892" cy="242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Maiandra GD" pitchFamily="34" charset="0"/>
              </a:rPr>
              <a:t>COSTOS NO OPERATIVOS</a:t>
            </a:r>
            <a:endParaRPr lang="es-ES" sz="2000" b="1" dirty="0">
              <a:latin typeface="Maiandra G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1" y="2430526"/>
          <a:ext cx="8429686" cy="1996947"/>
        </p:xfrm>
        <a:graphic>
          <a:graphicData uri="http://schemas.openxmlformats.org/drawingml/2006/table">
            <a:tbl>
              <a:tblPr/>
              <a:tblGrid>
                <a:gridCol w="2888970"/>
                <a:gridCol w="1069147"/>
                <a:gridCol w="1182885"/>
                <a:gridCol w="1085396"/>
                <a:gridCol w="1069147"/>
                <a:gridCol w="1134141"/>
              </a:tblGrid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TABLA 13.Costos no Operativos Anuales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NO OPERATIVOS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AÑO2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</a:t>
                      </a:r>
                      <a:r>
                        <a:rPr lang="es-ES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132.600,00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132.600,00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132.600,00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$ 132.600,00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132.600,00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DE AGUA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3.000,00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3.600,00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4.320,00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5.184,00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5.184,00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DE ELECTRICIDAD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6.500,00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7.800,00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9.360,00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11.232,00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11.232,00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 DE INTERNET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720,00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 720,00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720,00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960,00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960,00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DE TELEFONO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1.300,00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1.560,00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1.872,00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2.246,40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2.246,40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 DE URBANIZACION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8.000,00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9.600,00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11.520,00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13.824,00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13.824,00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40.000,00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48.000,00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57.600,00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69.120,00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69.120,00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192.120,00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203.880,00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217.992,00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235.166,40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235.166,40 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 : Las Autoras</a:t>
                      </a:r>
                      <a:endParaRPr lang="es-E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126" marR="411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3841620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Resumen de costos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34" y="1571612"/>
          <a:ext cx="8358242" cy="3771485"/>
        </p:xfrm>
        <a:graphic>
          <a:graphicData uri="http://schemas.openxmlformats.org/drawingml/2006/table">
            <a:tbl>
              <a:tblPr/>
              <a:tblGrid>
                <a:gridCol w="571502"/>
                <a:gridCol w="239739"/>
                <a:gridCol w="1689087"/>
                <a:gridCol w="1214446"/>
                <a:gridCol w="1071570"/>
                <a:gridCol w="326934"/>
                <a:gridCol w="601760"/>
                <a:gridCol w="209481"/>
                <a:gridCol w="811241"/>
                <a:gridCol w="811241"/>
                <a:gridCol w="811241"/>
              </a:tblGrid>
              <a:tr h="2737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ETAPA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ETAPA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ETAPA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ETAPA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ETAPA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</a:tr>
              <a:tr h="3467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TABLA 5.1.TOTAL COSTOS DE INVERSION TIEMPO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REINVERSION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1E7"/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EDIFICACION 2 VILLAS MODELOS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$33.542,41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33.542,41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URBANIZACION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350.800,85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70.160,17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TERRENO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55.810,00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55.810,00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POR ADQUISICION DE TERRENO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2.475,00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2.475,00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POR PERMISOS Y LICENCIAS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25.750,00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25.750,00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COSTOS POR CONSTITUCION DE COMPAÑÍA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350,00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HONORARIOS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OFICINA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6.838,00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6.838,00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480.766,26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200.125,58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70.160,17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70.160,17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E9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28728" y="585789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TOTAL DE FINANCIAMIENTO  1ERA ETAPA $ 200.125,58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714612" y="1714488"/>
          <a:ext cx="3643338" cy="2438400"/>
        </p:xfrm>
        <a:graphic>
          <a:graphicData uri="http://schemas.openxmlformats.org/drawingml/2006/table">
            <a:tbl>
              <a:tblPr/>
              <a:tblGrid>
                <a:gridCol w="1889138"/>
                <a:gridCol w="1754200"/>
              </a:tblGrid>
              <a:tr h="238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ESTRUCTURA DE FINANCIAMIENTO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200.125,58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54.345,20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INVERSION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254.470,78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PROPIO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76.341,23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FINANCIAMIENTO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178.129,55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NPER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TASA MENSUAL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PAGO MENSUAL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3.827,07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FINANCIERO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45.924,81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3627306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financiamiento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643306" y="485776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30% Capital Propio</a:t>
            </a:r>
          </a:p>
          <a:p>
            <a:r>
              <a:rPr lang="es-ES" b="1" dirty="0" smtClean="0"/>
              <a:t>70% Financiado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7149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FLUJO DE CAJA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58246" cy="50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3484430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VAN , TIR , PAYBACK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43174" y="1428736"/>
          <a:ext cx="3225816" cy="1912628"/>
        </p:xfrm>
        <a:graphic>
          <a:graphicData uri="http://schemas.openxmlformats.org/drawingml/2006/table">
            <a:tbl>
              <a:tblPr/>
              <a:tblGrid>
                <a:gridCol w="1544909"/>
                <a:gridCol w="1680907"/>
              </a:tblGrid>
              <a:tr h="3594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199.606,23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4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4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54.021,11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9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5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4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TMAR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28860" y="4071942"/>
          <a:ext cx="4214841" cy="1463040"/>
        </p:xfrm>
        <a:graphic>
          <a:graphicData uri="http://schemas.openxmlformats.org/drawingml/2006/table">
            <a:tbl>
              <a:tblPr/>
              <a:tblGrid>
                <a:gridCol w="1337754"/>
                <a:gridCol w="1429381"/>
                <a:gridCol w="1447706"/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PAYBACK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200.125,58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-19.953,10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220.078,68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66.197,76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153.880,93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138.816,23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15.064,70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126.320,43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-111.255,73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93.341,52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-204.597,26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ELABORADO POR : Las Autoras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928670"/>
            <a:ext cx="6270512" cy="8412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ANALISIS DE SENSIBILIDAD DEL PRECIO 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08" y="1928802"/>
          <a:ext cx="5089547" cy="1743075"/>
        </p:xfrm>
        <a:graphic>
          <a:graphicData uri="http://schemas.openxmlformats.org/drawingml/2006/table">
            <a:tbl>
              <a:tblPr/>
              <a:tblGrid>
                <a:gridCol w="927480"/>
                <a:gridCol w="989312"/>
                <a:gridCol w="1097518"/>
                <a:gridCol w="927480"/>
                <a:gridCol w="1147757"/>
              </a:tblGrid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TABLA 21.ANALISIS DE SENSIBILIDAD DEL PRECIO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VARIACION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PRECIO POR VIVIENDA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43.560,00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871.284,83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235.803,11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(+)10%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39.600,00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519.453,18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140.583,97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36.000,00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199.606,23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54.021,11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32.400,00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-120.240,70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-32.541,75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(-)10%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29.160,00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-408.102,98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-110.448,33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ELABORADO POR: Las Autoras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3 Gráfico"/>
          <p:cNvGraphicFramePr/>
          <p:nvPr/>
        </p:nvGraphicFramePr>
        <p:xfrm>
          <a:off x="2285984" y="3786190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70776" cy="726968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latin typeface="Maiandra GD" pitchFamily="34" charset="0"/>
              </a:rPr>
              <a:t>ANALISIS DE SENSIBILIDAD COSTO DE LAS VIVIENDAS . </a:t>
            </a:r>
            <a:endParaRPr lang="es-ES" sz="2400" b="1" dirty="0">
              <a:latin typeface="Maiandra GD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14480" y="1571612"/>
          <a:ext cx="5929355" cy="2059305"/>
        </p:xfrm>
        <a:graphic>
          <a:graphicData uri="http://schemas.openxmlformats.org/drawingml/2006/table">
            <a:tbl>
              <a:tblPr/>
              <a:tblGrid>
                <a:gridCol w="1080520"/>
                <a:gridCol w="1152555"/>
                <a:gridCol w="1278616"/>
                <a:gridCol w="1080520"/>
                <a:gridCol w="1337144"/>
              </a:tblGrid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TABLA 22. ANALISIS DE SENSIBILIDAD DE COSTO DE VIVIENDA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POR VIVIENDA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(+)10%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27.395,76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-233.294,04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-63.138,32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(+)10%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24.905,23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-6.536,36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-1.768,99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22.641,12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199.606,23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54.021,11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20.377,01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405.748,82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109.811,20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18.339,31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591.277,25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160.022,31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ELABORADO POR : Las Autoras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4 Gráfico"/>
          <p:cNvGraphicFramePr/>
          <p:nvPr/>
        </p:nvGraphicFramePr>
        <p:xfrm>
          <a:off x="2143108" y="3857628"/>
          <a:ext cx="4572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29322" y="5975350"/>
            <a:ext cx="2838440" cy="88265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Maiandra GD" pitchFamily="34" charset="0"/>
              </a:rPr>
              <a:t>GRACIAS …..</a:t>
            </a:r>
            <a:endParaRPr lang="es-ES" dirty="0">
              <a:latin typeface="Maiandra GD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290556" cy="63976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CONCLUSIONES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292241" cy="63976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RECOMENDACIONES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5720" y="2071678"/>
            <a:ext cx="4290556" cy="3941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 </a:t>
            </a:r>
            <a:endParaRPr lang="es-ES" dirty="0" smtClean="0"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Luego de todos los análisis que se realizaron en el capitulo 4 y 5  del Análisis Técnico y Financiero , se pudo concluir que dado todos los costos e ingresos  especificados  anteriormente ; será un proyecto factible considerando  el periodo proyectado de 5 años.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Según el </a:t>
            </a:r>
            <a:r>
              <a:rPr lang="es-ES" dirty="0" err="1" smtClean="0">
                <a:latin typeface="Segoe UI" pitchFamily="34" charset="0"/>
                <a:cs typeface="Segoe UI" pitchFamily="34" charset="0"/>
              </a:rPr>
              <a:t>Pay</a:t>
            </a:r>
            <a:r>
              <a:rPr lang="es-ES" dirty="0" smtClean="0">
                <a:latin typeface="Segoe UI" pitchFamily="34" charset="0"/>
                <a:cs typeface="Segoe UI" pitchFamily="34" charset="0"/>
              </a:rPr>
              <a:t> back encontrado, se pudo definir que se recuperara la inversión total en  el cuarto año, y Teniendo una Tasa Interna de Retorno del </a:t>
            </a:r>
            <a:r>
              <a:rPr lang="es-ES" b="1" dirty="0" smtClean="0">
                <a:latin typeface="Segoe UI" pitchFamily="34" charset="0"/>
                <a:cs typeface="Segoe UI" pitchFamily="34" charset="0"/>
              </a:rPr>
              <a:t>60 %</a:t>
            </a:r>
            <a:r>
              <a:rPr lang="es-ES" dirty="0" smtClean="0">
                <a:latin typeface="Segoe UI" pitchFamily="34" charset="0"/>
                <a:cs typeface="Segoe UI" pitchFamily="34" charset="0"/>
              </a:rPr>
              <a:t>  y un VAN de </a:t>
            </a:r>
            <a:r>
              <a:rPr lang="es-ES" b="1" dirty="0" smtClean="0">
                <a:latin typeface="Segoe UI" pitchFamily="34" charset="0"/>
                <a:cs typeface="Segoe UI" pitchFamily="34" charset="0"/>
              </a:rPr>
              <a:t>199,606.23</a:t>
            </a:r>
            <a:r>
              <a:rPr lang="es-ES" dirty="0" smtClean="0">
                <a:latin typeface="Segoe UI" pitchFamily="34" charset="0"/>
                <a:cs typeface="Segoe UI" pitchFamily="34" charset="0"/>
              </a:rPr>
              <a:t>, siendo mayor a 0, podemos confirmar la factibilidad de dicho escenario lo cual lo convierte en un proyecto rentable .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3438" y="2285992"/>
            <a:ext cx="4288536" cy="39417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Llevar  un control y poder de negociación entre los proveedores de nuestro </a:t>
            </a:r>
            <a:r>
              <a:rPr lang="es-ES" dirty="0" err="1" smtClean="0">
                <a:latin typeface="Segoe UI" pitchFamily="34" charset="0"/>
                <a:cs typeface="Segoe UI" pitchFamily="34" charset="0"/>
              </a:rPr>
              <a:t>Core</a:t>
            </a:r>
            <a:r>
              <a:rPr lang="es-ES" dirty="0" smtClean="0">
                <a:latin typeface="Segoe UI" pitchFamily="34" charset="0"/>
                <a:cs typeface="Segoe UI" pitchFamily="34" charset="0"/>
              </a:rPr>
              <a:t> Business para así manejar  un proceso en línea de cada una de las funciones de este negocio.  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Mantener una base de datos actualizada de posibles clientes con un historial crediticio favorable para el futuro proceso de negociación.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Continuar innovando para  diferenciarnos de la competencia , aumentando los canales de distribución y promoción de nuestro producto para llegar al mercado que se ha establecido.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Expandirnos hacia nuevos mercados de forma horizontal y vertical.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Segoe UI" pitchFamily="34" charset="0"/>
                <a:cs typeface="Segoe UI" pitchFamily="34" charset="0"/>
              </a:rPr>
              <a:t>Buscar negociaciones y convenios con las entidades financieras que otorgaran el crédito a nuestros clientes buscando el beneficio de ellos y siendo una estrategia de marketing para la empresa.</a:t>
            </a:r>
          </a:p>
          <a:p>
            <a:pPr>
              <a:buNone/>
            </a:pPr>
            <a:endParaRPr lang="es-ES" dirty="0" smtClean="0">
              <a:latin typeface="Segoe UI" pitchFamily="34" charset="0"/>
              <a:cs typeface="Segoe UI" pitchFamily="34" charset="0"/>
            </a:endParaRPr>
          </a:p>
          <a:p>
            <a:endParaRPr lang="es-ES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14480" y="714356"/>
            <a:ext cx="1647350" cy="63976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misión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86512" y="3500438"/>
            <a:ext cx="1428760" cy="63976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visión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25415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Entender, atender, y  priorizar; las necesidades de vivienda ,  de nuestros actuales y futuros clientes, haciéndolas nuestras y procurando la total satisfacción de ellas, con bajos costos, y a un nivel de vida completo, seguro, y al  alcance de los mismos.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4876" y="4214818"/>
            <a:ext cx="4288536" cy="247015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Ser los pioneros y líderes en el mercado  de interés, con un conjunto residencial completo, y contando con  todas las comodidades que nuestros clientes requieren, alcanzando su satisfacción total, y expandiéndonos a nuevos mercados.</a:t>
            </a:r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www.ucsm.edu.pe/FCJP/imagen/mi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676525" cy="2171700"/>
          </a:xfrm>
          <a:prstGeom prst="rect">
            <a:avLst/>
          </a:prstGeom>
          <a:noFill/>
        </p:spPr>
      </p:pic>
      <p:pic>
        <p:nvPicPr>
          <p:cNvPr id="46084" name="Picture 4" descr="http://www.resolve.cl/Images/mision_v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00570"/>
            <a:ext cx="2857520" cy="196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estudiomercado.cl/wp-content/estudio-de-mer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286544" cy="543805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4546" y="1071546"/>
            <a:ext cx="4267200" cy="8382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Maiandra GD" pitchFamily="34" charset="0"/>
              </a:rPr>
              <a:t>Estudio de mercado </a:t>
            </a:r>
            <a:endParaRPr lang="es-ES" sz="2800" dirty="0"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08" y="1785926"/>
            <a:ext cx="4857784" cy="4660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Variables a Analizar: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Factibilidad del proyecto 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Viabilidad del proyecto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Precio del producto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Costos del Proyecto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Demanda del Producto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Posición Geográfica del producto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Clientes Potenciales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Necesidades y Expectativas de nuestros clientes</a:t>
            </a:r>
            <a:endParaRPr lang="es-ES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4876" y="1714488"/>
            <a:ext cx="3552820" cy="4375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60"/>
            <a:ext cx="8686800" cy="5715040"/>
          </a:xfrm>
        </p:spPr>
        <p:txBody>
          <a:bodyPr>
            <a:noAutofit/>
          </a:bodyPr>
          <a:lstStyle/>
          <a:p>
            <a:pPr lvl="0"/>
            <a:r>
              <a:rPr lang="es-ES" sz="1800" dirty="0" smtClean="0">
                <a:latin typeface="Segoe UI" pitchFamily="34" charset="0"/>
                <a:cs typeface="Segoe UI" pitchFamily="34" charset="0"/>
              </a:rPr>
              <a:t>Población de la ciudad de Babahoyo: 76,869.00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1800" dirty="0" smtClean="0">
                <a:latin typeface="Segoe UI" pitchFamily="34" charset="0"/>
                <a:cs typeface="Segoe UI" pitchFamily="34" charset="0"/>
              </a:rPr>
              <a:t>Población Económicamente Activa: 47,330.00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Representa el 61% de la Población total.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1800" dirty="0" smtClean="0">
                <a:latin typeface="Segoe UI" pitchFamily="34" charset="0"/>
                <a:cs typeface="Segoe UI" pitchFamily="34" charset="0"/>
              </a:rPr>
              <a:t>Sector Secundario: 5,127.00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es-ES" sz="1800" dirty="0" smtClean="0">
                <a:latin typeface="Segoe UI" pitchFamily="34" charset="0"/>
                <a:cs typeface="Segoe UI" pitchFamily="34" charset="0"/>
              </a:rPr>
              <a:t>Sector Terciario: 18,393.00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Población Económicamente Activa Objetivo: 23,520.00 </a:t>
            </a:r>
          </a:p>
          <a:p>
            <a:endParaRPr lang="es-ES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Siendo esto el 49,6% de la Población Económicamente Activa Total,  representando un 30,5% de la Población Total de la ciudad.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Este Porcentaje Final al que hemos llegado (30,5%), es en el que nos vamos a enfocar para nuestro estudio de todo el mercado, siendo ésta la demanda del  producto que ofrecemos.</a:t>
            </a:r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endParaRPr lang="es-EC" sz="1800" dirty="0" smtClean="0">
              <a:latin typeface="Segoe UI" pitchFamily="34" charset="0"/>
              <a:cs typeface="Segoe UI" pitchFamily="34" charset="0"/>
            </a:endParaRPr>
          </a:p>
          <a:p>
            <a:pPr lvl="0">
              <a:buNone/>
            </a:pPr>
            <a:endParaRPr lang="es-EC" sz="180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85852" y="5000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Maiandra GD" pitchFamily="34" charset="0"/>
                <a:ea typeface="Malgun Gothic" pitchFamily="34" charset="-127"/>
                <a:cs typeface="Segoe UI" pitchFamily="34" charset="0"/>
              </a:rPr>
              <a:t>DATOS</a:t>
            </a:r>
            <a:r>
              <a:rPr lang="es-EC" sz="2400" b="1" dirty="0" smtClean="0">
                <a:latin typeface="Malgun Gothic" pitchFamily="34" charset="-127"/>
                <a:ea typeface="Malgun Gothic" pitchFamily="34" charset="-127"/>
                <a:cs typeface="Segoe UI" pitchFamily="34" charset="0"/>
              </a:rPr>
              <a:t> DE LA MUESTRA.</a:t>
            </a:r>
            <a:endParaRPr lang="es-EC" sz="2400" b="1" dirty="0">
              <a:latin typeface="Malgun Gothic" pitchFamily="34" charset="-127"/>
              <a:ea typeface="Malgun Gothic" pitchFamily="34" charset="-127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500570"/>
            <a:ext cx="3357586" cy="193242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481514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Tamaño de la muestra</a:t>
            </a:r>
            <a:endParaRPr lang="es-ES" sz="2400" b="1" dirty="0">
              <a:latin typeface="Maiandra GD" pitchFamily="34" charset="0"/>
            </a:endParaRPr>
          </a:p>
        </p:txBody>
      </p:sp>
      <p:pic>
        <p:nvPicPr>
          <p:cNvPr id="9217" name="Image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2438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28860" y="3571876"/>
          <a:ext cx="4069715" cy="835660"/>
        </p:xfrm>
        <a:graphic>
          <a:graphicData uri="http://schemas.openxmlformats.org/drawingml/2006/table">
            <a:tbl>
              <a:tblPr/>
              <a:tblGrid>
                <a:gridCol w="315595"/>
                <a:gridCol w="1043305"/>
                <a:gridCol w="1111885"/>
                <a:gridCol w="1057275"/>
                <a:gridCol w="184785"/>
                <a:gridCol w="356870"/>
              </a:tblGrid>
              <a:tr h="206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n=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(23,520.00)(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1,96)2 X (0,50) X ( 0,50)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393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(0,05)2 </a:t>
                      </a: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x(23,520.00-1 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+ ( 1,96) 2 X (0,50)X(0,50)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786050" y="471488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Población Objetivo :  </a:t>
            </a:r>
            <a:r>
              <a:rPr lang="es-ES" dirty="0" smtClean="0"/>
              <a:t>$23,520.00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714612" y="54292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# de Encuestados : </a:t>
            </a:r>
            <a:r>
              <a:rPr lang="es-ES" dirty="0" smtClean="0"/>
              <a:t>393 Personas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3981448" cy="8382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Maiandra GD" pitchFamily="34" charset="0"/>
              </a:rPr>
              <a:t>Análisis de las encuestas</a:t>
            </a:r>
            <a:endParaRPr lang="es-ES" sz="2400" b="1" dirty="0"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1590" y="3143248"/>
            <a:ext cx="4062410" cy="2017714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89,33% muy importante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2,22% No es importante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El 8,00% es importante</a:t>
            </a:r>
          </a:p>
          <a:p>
            <a:pPr lvl="0">
              <a:buFont typeface="Courier New" pitchFamily="49" charset="0"/>
              <a:buChar char="o"/>
            </a:pPr>
            <a:r>
              <a:rPr lang="es-ES" sz="1800" dirty="0" smtClean="0">
                <a:latin typeface="Segoe UI" pitchFamily="34" charset="0"/>
                <a:cs typeface="Segoe UI" pitchFamily="34" charset="0"/>
              </a:rPr>
              <a:t>Y el 0,44% poco importante.</a:t>
            </a:r>
          </a:p>
          <a:p>
            <a:pPr>
              <a:buFont typeface="Wingdings" pitchFamily="2" charset="2"/>
              <a:buChar char="q"/>
            </a:pPr>
            <a:endParaRPr lang="es-ES" dirty="0"/>
          </a:p>
        </p:txBody>
      </p:sp>
      <p:pic>
        <p:nvPicPr>
          <p:cNvPr id="7169" name="Imagen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214842" cy="3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98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0034" y="157161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Importancia de Tener una Vivienda Propia .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2296</TotalTime>
  <Words>2087</Words>
  <Application>Microsoft Office PowerPoint</Application>
  <PresentationFormat>Presentación en pantalla (4:3)</PresentationFormat>
  <Paragraphs>754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Viajes</vt:lpstr>
      <vt:lpstr>ESCUELA SUPERIOR POLITECNICA DEL LITORAL (ESPOL)    FACULTAD DE ECONOMIA Y NEGOCIOS ( FEN ) </vt:lpstr>
      <vt:lpstr>“Proyecto de Factibilidad de la Creación de una Urbanización Privada dirigido a la ciudad de Babahoyo” </vt:lpstr>
      <vt:lpstr>Introducción .</vt:lpstr>
      <vt:lpstr>Diapositiva 4</vt:lpstr>
      <vt:lpstr>Diapositiva 5</vt:lpstr>
      <vt:lpstr>Estudio de mercado </vt:lpstr>
      <vt:lpstr>Diapositiva 7</vt:lpstr>
      <vt:lpstr>Tamaño de la muestra</vt:lpstr>
      <vt:lpstr>Análisis de las encuestas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Análisis foda </vt:lpstr>
      <vt:lpstr>Análisis foda</vt:lpstr>
      <vt:lpstr>Diapositiva 20</vt:lpstr>
      <vt:lpstr>Diapositiva 21</vt:lpstr>
      <vt:lpstr>BOSTON CONSULTING GROUP</vt:lpstr>
      <vt:lpstr>PROCESO</vt:lpstr>
      <vt:lpstr>ANALISIS DE LAS 4 PS </vt:lpstr>
      <vt:lpstr>PRODUCTO</vt:lpstr>
      <vt:lpstr>PRECIO</vt:lpstr>
      <vt:lpstr>Formas de financiamiento </vt:lpstr>
      <vt:lpstr>PLAZA</vt:lpstr>
      <vt:lpstr>Diapositiva 29</vt:lpstr>
      <vt:lpstr>Matriz Implicación .</vt:lpstr>
      <vt:lpstr>organigrama</vt:lpstr>
      <vt:lpstr>ANALIS TECNICO</vt:lpstr>
      <vt:lpstr>Costos de terreno</vt:lpstr>
      <vt:lpstr>Diapositiva 34</vt:lpstr>
      <vt:lpstr>Presupuesto de la urbanización</vt:lpstr>
      <vt:lpstr>Costo de la vivienda</vt:lpstr>
      <vt:lpstr>Diapositiva 37</vt:lpstr>
      <vt:lpstr>Diapositiva 38</vt:lpstr>
      <vt:lpstr>COSTOS OPERATIVOS</vt:lpstr>
      <vt:lpstr>COSTOS NO OPERATIVOS</vt:lpstr>
      <vt:lpstr>Resumen de costos</vt:lpstr>
      <vt:lpstr>financiamiento</vt:lpstr>
      <vt:lpstr>Diapositiva 43</vt:lpstr>
      <vt:lpstr>FLUJO DE CAJA</vt:lpstr>
      <vt:lpstr>VAN , TIR , PAYBACK</vt:lpstr>
      <vt:lpstr>ANALISIS DE SENSIBILIDAD DEL PRECIO </vt:lpstr>
      <vt:lpstr>ANALISIS DE SENSIBILIDAD COSTO DE LAS VIVIENDAS . </vt:lpstr>
      <vt:lpstr>GRACIAS 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POLITECNICA DEL LITORAL (ESPOL)    FACULTAD DE ECONOMIA Y NEGOCIOS ( FEN )</dc:title>
  <dc:creator>personal</dc:creator>
  <cp:lastModifiedBy>personal</cp:lastModifiedBy>
  <cp:revision>150</cp:revision>
  <dcterms:created xsi:type="dcterms:W3CDTF">2010-02-23T19:34:29Z</dcterms:created>
  <dcterms:modified xsi:type="dcterms:W3CDTF">2010-03-01T03:04:28Z</dcterms:modified>
</cp:coreProperties>
</file>