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8"/>
  </p:notesMasterIdLst>
  <p:handoutMasterIdLst>
    <p:handoutMasterId r:id="rId69"/>
  </p:handoutMasterIdLst>
  <p:sldIdLst>
    <p:sldId id="712" r:id="rId2"/>
    <p:sldId id="782" r:id="rId3"/>
    <p:sldId id="783" r:id="rId4"/>
    <p:sldId id="784" r:id="rId5"/>
    <p:sldId id="785" r:id="rId6"/>
    <p:sldId id="786" r:id="rId7"/>
    <p:sldId id="788" r:id="rId8"/>
    <p:sldId id="789" r:id="rId9"/>
    <p:sldId id="790" r:id="rId10"/>
    <p:sldId id="791" r:id="rId11"/>
    <p:sldId id="792" r:id="rId12"/>
    <p:sldId id="793" r:id="rId13"/>
    <p:sldId id="781" r:id="rId14"/>
    <p:sldId id="794" r:id="rId15"/>
    <p:sldId id="787" r:id="rId16"/>
    <p:sldId id="795" r:id="rId17"/>
    <p:sldId id="796" r:id="rId18"/>
    <p:sldId id="797" r:id="rId19"/>
    <p:sldId id="798" r:id="rId20"/>
    <p:sldId id="799" r:id="rId21"/>
    <p:sldId id="800" r:id="rId22"/>
    <p:sldId id="801" r:id="rId23"/>
    <p:sldId id="802" r:id="rId24"/>
    <p:sldId id="803" r:id="rId25"/>
    <p:sldId id="804" r:id="rId26"/>
    <p:sldId id="805" r:id="rId27"/>
    <p:sldId id="806" r:id="rId28"/>
    <p:sldId id="807" r:id="rId29"/>
    <p:sldId id="808" r:id="rId30"/>
    <p:sldId id="809" r:id="rId31"/>
    <p:sldId id="810" r:id="rId32"/>
    <p:sldId id="811" r:id="rId33"/>
    <p:sldId id="812" r:id="rId34"/>
    <p:sldId id="813" r:id="rId35"/>
    <p:sldId id="814" r:id="rId36"/>
    <p:sldId id="815" r:id="rId37"/>
    <p:sldId id="817" r:id="rId38"/>
    <p:sldId id="845" r:id="rId39"/>
    <p:sldId id="816" r:id="rId40"/>
    <p:sldId id="818" r:id="rId41"/>
    <p:sldId id="819" r:id="rId42"/>
    <p:sldId id="820" r:id="rId43"/>
    <p:sldId id="821" r:id="rId44"/>
    <p:sldId id="822" r:id="rId45"/>
    <p:sldId id="823" r:id="rId46"/>
    <p:sldId id="824" r:id="rId47"/>
    <p:sldId id="825" r:id="rId48"/>
    <p:sldId id="826" r:id="rId49"/>
    <p:sldId id="827" r:id="rId50"/>
    <p:sldId id="828" r:id="rId51"/>
    <p:sldId id="829" r:id="rId52"/>
    <p:sldId id="830" r:id="rId53"/>
    <p:sldId id="831" r:id="rId54"/>
    <p:sldId id="832" r:id="rId55"/>
    <p:sldId id="833" r:id="rId56"/>
    <p:sldId id="834" r:id="rId57"/>
    <p:sldId id="835" r:id="rId58"/>
    <p:sldId id="836" r:id="rId59"/>
    <p:sldId id="837" r:id="rId60"/>
    <p:sldId id="838" r:id="rId61"/>
    <p:sldId id="839" r:id="rId62"/>
    <p:sldId id="840" r:id="rId63"/>
    <p:sldId id="841" r:id="rId64"/>
    <p:sldId id="842" r:id="rId65"/>
    <p:sldId id="843" r:id="rId66"/>
    <p:sldId id="844" r:id="rId67"/>
  </p:sldIdLst>
  <p:sldSz cx="9144000" cy="6858000" type="screen4x3"/>
  <p:notesSz cx="6858000" cy="9144000"/>
  <p:custShowLst>
    <p:custShow name="Apresentação personalizada 1" id="0">
      <p:sldLst>
        <p:sld r:id="rId14"/>
      </p:sldLst>
    </p:custShow>
  </p:custShowLst>
  <p:kinsoku lang="ja-JP" invalStChars="、。，．・：；？！゛゜ヽヾゝゞ々ー’”）〕］｝〉》」』】°‰′″℃￠％ぁぃぅぇぉっゃゅょゎァィゥェォッャュョヮヵヶ!%),.:;?]}｡｣､･ｧｨｩｪｫｬｭｮｯｰﾞﾟ" invalEndChars="‘“（〔［｛〈《「『【￥＄$([\{｢￡"/>
  <p:defaultTextStyle>
    <a:defPPr>
      <a:defRPr lang="en-GB"/>
    </a:defPPr>
    <a:lvl1pPr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1pPr>
    <a:lvl2pPr marL="4572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2pPr>
    <a:lvl3pPr marL="9144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3pPr>
    <a:lvl4pPr marL="13716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4pPr>
    <a:lvl5pPr marL="1828800" algn="l" rtl="0" eaLnBrk="0" fontAlgn="base" hangingPunct="0">
      <a:lnSpc>
        <a:spcPct val="90000"/>
      </a:lnSpc>
      <a:spcBef>
        <a:spcPct val="20000"/>
      </a:spcBef>
      <a:spcAft>
        <a:spcPct val="0"/>
      </a:spcAft>
      <a:buSzPct val="100000"/>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66FF"/>
    <a:srgbClr val="66FFFF"/>
    <a:srgbClr val="00CCFF"/>
    <a:srgbClr val="99FF66"/>
    <a:srgbClr val="000000"/>
    <a:srgbClr val="FF9900"/>
    <a:srgbClr val="0000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26" d="100"/>
          <a:sy n="26" d="100"/>
        </p:scale>
        <p:origin x="-1338" y="-90"/>
      </p:cViewPr>
      <p:guideLst>
        <p:guide orient="horz" pos="2880"/>
        <p:guide pos="215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3886200" y="8686800"/>
            <a:ext cx="2971800" cy="457200"/>
          </a:xfrm>
          <a:prstGeom prst="rect">
            <a:avLst/>
          </a:prstGeom>
          <a:noFill/>
          <a:ln w="12700">
            <a:noFill/>
            <a:miter lim="800000"/>
            <a:headEnd/>
            <a:tailEnd/>
          </a:ln>
          <a:effectLst/>
        </p:spPr>
        <p:txBody>
          <a:bodyPr vert="horz" wrap="square" lIns="91434" tIns="45716" rIns="91434" bIns="45716" numCol="1" anchor="b" anchorCtr="0" compatLnSpc="1">
            <a:prstTxWarp prst="textNoShape">
              <a:avLst/>
            </a:prstTxWarp>
          </a:bodyPr>
          <a:lstStyle>
            <a:lvl1pPr algn="r">
              <a:lnSpc>
                <a:spcPct val="100000"/>
              </a:lnSpc>
              <a:spcBef>
                <a:spcPct val="0"/>
              </a:spcBef>
              <a:buSzTx/>
              <a:defRPr sz="1200" b="0"/>
            </a:lvl1pPr>
          </a:lstStyle>
          <a:p>
            <a:fld id="{5923E0FD-DE51-4FE5-95DE-D77EEB9EAE49}" type="slidenum">
              <a:rPr lang="en-GB"/>
              <a:pPr/>
              <a:t>‹Nº›</a:t>
            </a:fld>
            <a:endParaRPr lang="en-GB"/>
          </a:p>
        </p:txBody>
      </p:sp>
      <p:pic>
        <p:nvPicPr>
          <p:cNvPr id="3075" name="Picture 3"/>
          <p:cNvPicPr>
            <a:picLocks noChangeArrowheads="1"/>
          </p:cNvPicPr>
          <p:nvPr/>
        </p:nvPicPr>
        <p:blipFill>
          <a:blip r:embed="rId2"/>
          <a:srcRect/>
          <a:stretch>
            <a:fillRect/>
          </a:stretch>
        </p:blipFill>
        <p:spPr bwMode="auto">
          <a:xfrm>
            <a:off x="3578225" y="290513"/>
            <a:ext cx="3233738" cy="4318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4988"/>
            <a:ext cx="5029200" cy="3849687"/>
          </a:xfrm>
          <a:prstGeom prst="rect">
            <a:avLst/>
          </a:prstGeom>
          <a:noFill/>
          <a:ln w="12700">
            <a:noFill/>
            <a:miter lim="800000"/>
            <a:headEnd/>
            <a:tailEnd/>
          </a:ln>
          <a:effectLst/>
        </p:spPr>
        <p:txBody>
          <a:bodyPr vert="horz" wrap="square" lIns="90482" tIns="44447" rIns="90482" bIns="44447" numCol="1" anchor="t" anchorCtr="0" compatLnSpc="1">
            <a:prstTxWarp prst="textNoShape">
              <a:avLst/>
            </a:prstTxWarp>
          </a:bodyPr>
          <a:lstStyle/>
          <a:p>
            <a:pPr lvl="0"/>
            <a:r>
              <a:rPr lang="en-GB" smtClean="0"/>
              <a:t>Click to edit Master notes styles</a:t>
            </a:r>
          </a:p>
          <a:p>
            <a:pPr lvl="0"/>
            <a:r>
              <a:rPr lang="en-GB" smtClean="0"/>
              <a:t>Second Level</a:t>
            </a:r>
          </a:p>
          <a:p>
            <a:pPr lvl="0"/>
            <a:r>
              <a:rPr lang="en-GB" smtClean="0"/>
              <a:t>Third Level</a:t>
            </a:r>
          </a:p>
          <a:p>
            <a:pPr lvl="0"/>
            <a:r>
              <a:rPr lang="en-GB" smtClean="0"/>
              <a:t>Fourth Level</a:t>
            </a:r>
          </a:p>
          <a:p>
            <a:pPr lvl="0"/>
            <a:r>
              <a:rPr lang="en-GB" smtClean="0"/>
              <a:t>Fifth Level</a:t>
            </a:r>
          </a:p>
        </p:txBody>
      </p:sp>
      <p:sp>
        <p:nvSpPr>
          <p:cNvPr id="2051" name="Rectangle 3"/>
          <p:cNvSpPr>
            <a:spLocks noChangeArrowheads="1" noTextEdit="1"/>
          </p:cNvSpPr>
          <p:nvPr>
            <p:ph type="sldImg" idx="2"/>
          </p:nvPr>
        </p:nvSpPr>
        <p:spPr bwMode="auto">
          <a:xfrm>
            <a:off x="1154113" y="692150"/>
            <a:ext cx="4554537" cy="34163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Arial"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ChangeArrowheads="1" noTextEdit="1"/>
          </p:cNvSpPr>
          <p:nvPr>
            <p:ph type="sldImg"/>
          </p:nvPr>
        </p:nvSpPr>
        <p:spPr>
          <a:ln/>
        </p:spPr>
      </p:sp>
      <p:sp>
        <p:nvSpPr>
          <p:cNvPr id="8663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ChangeArrowheads="1" noTextEdit="1"/>
          </p:cNvSpPr>
          <p:nvPr>
            <p:ph type="sldImg"/>
          </p:nvPr>
        </p:nvSpPr>
        <p:spPr>
          <a:ln/>
        </p:spPr>
      </p:sp>
      <p:sp>
        <p:nvSpPr>
          <p:cNvPr id="8704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ChangeArrowheads="1" noTextEdit="1"/>
          </p:cNvSpPr>
          <p:nvPr>
            <p:ph type="sldImg"/>
          </p:nvPr>
        </p:nvSpPr>
        <p:spPr>
          <a:ln/>
        </p:spPr>
      </p:sp>
      <p:sp>
        <p:nvSpPr>
          <p:cNvPr id="8806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ChangeArrowheads="1" noTextEdit="1"/>
          </p:cNvSpPr>
          <p:nvPr>
            <p:ph type="sldImg"/>
          </p:nvPr>
        </p:nvSpPr>
        <p:spPr>
          <a:ln/>
        </p:spPr>
      </p:sp>
      <p:sp>
        <p:nvSpPr>
          <p:cNvPr id="9287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noTextEdit="1"/>
          </p:cNvSpPr>
          <p:nvPr>
            <p:ph type="sldImg"/>
          </p:nvPr>
        </p:nvSpPr>
        <p:spPr>
          <a:ln/>
        </p:spPr>
      </p:sp>
      <p:sp>
        <p:nvSpPr>
          <p:cNvPr id="9308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ChangeArrowheads="1" noTextEdit="1"/>
          </p:cNvSpPr>
          <p:nvPr>
            <p:ph type="sldImg"/>
          </p:nvPr>
        </p:nvSpPr>
        <p:spPr>
          <a:ln/>
        </p:spPr>
      </p:sp>
      <p:sp>
        <p:nvSpPr>
          <p:cNvPr id="9615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ChangeArrowheads="1" noTextEdit="1"/>
          </p:cNvSpPr>
          <p:nvPr>
            <p:ph type="sldImg"/>
          </p:nvPr>
        </p:nvSpPr>
        <p:spPr>
          <a:ln/>
        </p:spPr>
      </p:sp>
      <p:sp>
        <p:nvSpPr>
          <p:cNvPr id="963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ChangeArrowheads="1" noTextEdit="1"/>
          </p:cNvSpPr>
          <p:nvPr>
            <p:ph type="sldImg"/>
          </p:nvPr>
        </p:nvSpPr>
        <p:spPr>
          <a:ln/>
        </p:spPr>
      </p:sp>
      <p:sp>
        <p:nvSpPr>
          <p:cNvPr id="9656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28575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28575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6350" y="6477000"/>
            <a:ext cx="9131300" cy="368300"/>
          </a:xfrm>
          <a:prstGeom prst="rect">
            <a:avLst/>
          </a:prstGeom>
          <a:gradFill rotWithShape="0">
            <a:gsLst>
              <a:gs pos="0">
                <a:schemeClr val="bg1"/>
              </a:gs>
              <a:gs pos="100000">
                <a:schemeClr val="tx1"/>
              </a:gs>
            </a:gsLst>
            <a:lin ang="5400000" scaled="1"/>
          </a:gradFill>
          <a:ln w="12700">
            <a:noFill/>
            <a:miter lim="800000"/>
            <a:headEnd/>
            <a:tailEnd/>
          </a:ln>
          <a:effectLst/>
        </p:spPr>
        <p:txBody>
          <a:bodyPr wrap="none" anchor="ctr"/>
          <a:lstStyle/>
          <a:p>
            <a:endParaRPr lang="es-ES"/>
          </a:p>
        </p:txBody>
      </p:sp>
      <p:sp>
        <p:nvSpPr>
          <p:cNvPr id="96261" name="Rectangle 5"/>
          <p:cNvSpPr>
            <a:spLocks noGrp="1" noChangeArrowheads="1"/>
          </p:cNvSpPr>
          <p:nvPr>
            <p:ph type="body" idx="1"/>
          </p:nvPr>
        </p:nvSpPr>
        <p:spPr bwMode="auto">
          <a:xfrm>
            <a:off x="685800" y="165735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6262" name="Rectangle 6"/>
          <p:cNvSpPr>
            <a:spLocks noGrp="1" noChangeArrowheads="1"/>
          </p:cNvSpPr>
          <p:nvPr>
            <p:ph type="title"/>
          </p:nvPr>
        </p:nvSpPr>
        <p:spPr bwMode="auto">
          <a:xfrm>
            <a:off x="685800" y="28575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pic>
        <p:nvPicPr>
          <p:cNvPr id="96270" name="Picture 14"/>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random/>
  </p:transition>
  <p:txStyles>
    <p:titleStyle>
      <a:lvl1pPr algn="ctr" defTabSz="762000" rtl="0" eaLnBrk="0" fontAlgn="base" hangingPunct="0">
        <a:spcBef>
          <a:spcPct val="0"/>
        </a:spcBef>
        <a:spcAft>
          <a:spcPct val="0"/>
        </a:spcAft>
        <a:defRPr sz="4400">
          <a:solidFill>
            <a:srgbClr val="0000CC"/>
          </a:solidFill>
          <a:latin typeface="+mj-lt"/>
          <a:ea typeface="+mj-ea"/>
          <a:cs typeface="+mj-cs"/>
        </a:defRPr>
      </a:lvl1pPr>
      <a:lvl2pPr algn="ctr" defTabSz="762000" rtl="0" eaLnBrk="0" fontAlgn="base" hangingPunct="0">
        <a:spcBef>
          <a:spcPct val="0"/>
        </a:spcBef>
        <a:spcAft>
          <a:spcPct val="0"/>
        </a:spcAft>
        <a:defRPr sz="4400">
          <a:solidFill>
            <a:srgbClr val="0000CC"/>
          </a:solidFill>
          <a:latin typeface="Arial" charset="0"/>
        </a:defRPr>
      </a:lvl2pPr>
      <a:lvl3pPr algn="ctr" defTabSz="762000" rtl="0" eaLnBrk="0" fontAlgn="base" hangingPunct="0">
        <a:spcBef>
          <a:spcPct val="0"/>
        </a:spcBef>
        <a:spcAft>
          <a:spcPct val="0"/>
        </a:spcAft>
        <a:defRPr sz="4400">
          <a:solidFill>
            <a:srgbClr val="0000CC"/>
          </a:solidFill>
          <a:latin typeface="Arial" charset="0"/>
        </a:defRPr>
      </a:lvl3pPr>
      <a:lvl4pPr algn="ctr" defTabSz="762000" rtl="0" eaLnBrk="0" fontAlgn="base" hangingPunct="0">
        <a:spcBef>
          <a:spcPct val="0"/>
        </a:spcBef>
        <a:spcAft>
          <a:spcPct val="0"/>
        </a:spcAft>
        <a:defRPr sz="4400">
          <a:solidFill>
            <a:srgbClr val="0000CC"/>
          </a:solidFill>
          <a:latin typeface="Arial" charset="0"/>
        </a:defRPr>
      </a:lvl4pPr>
      <a:lvl5pPr algn="ctr" defTabSz="762000" rtl="0" eaLnBrk="0" fontAlgn="base" hangingPunct="0">
        <a:spcBef>
          <a:spcPct val="0"/>
        </a:spcBef>
        <a:spcAft>
          <a:spcPct val="0"/>
        </a:spcAft>
        <a:defRPr sz="4400">
          <a:solidFill>
            <a:srgbClr val="0000CC"/>
          </a:solidFill>
          <a:latin typeface="Arial" charset="0"/>
        </a:defRPr>
      </a:lvl5pPr>
      <a:lvl6pPr marL="457200" algn="ctr" defTabSz="762000" rtl="0" eaLnBrk="0" fontAlgn="base" hangingPunct="0">
        <a:spcBef>
          <a:spcPct val="0"/>
        </a:spcBef>
        <a:spcAft>
          <a:spcPct val="0"/>
        </a:spcAft>
        <a:defRPr sz="4400">
          <a:solidFill>
            <a:srgbClr val="0000CC"/>
          </a:solidFill>
          <a:latin typeface="Arial" charset="0"/>
        </a:defRPr>
      </a:lvl6pPr>
      <a:lvl7pPr marL="914400" algn="ctr" defTabSz="762000" rtl="0" eaLnBrk="0" fontAlgn="base" hangingPunct="0">
        <a:spcBef>
          <a:spcPct val="0"/>
        </a:spcBef>
        <a:spcAft>
          <a:spcPct val="0"/>
        </a:spcAft>
        <a:defRPr sz="4400">
          <a:solidFill>
            <a:srgbClr val="0000CC"/>
          </a:solidFill>
          <a:latin typeface="Arial" charset="0"/>
        </a:defRPr>
      </a:lvl7pPr>
      <a:lvl8pPr marL="1371600" algn="ctr" defTabSz="762000" rtl="0" eaLnBrk="0" fontAlgn="base" hangingPunct="0">
        <a:spcBef>
          <a:spcPct val="0"/>
        </a:spcBef>
        <a:spcAft>
          <a:spcPct val="0"/>
        </a:spcAft>
        <a:defRPr sz="4400">
          <a:solidFill>
            <a:srgbClr val="0000CC"/>
          </a:solidFill>
          <a:latin typeface="Arial" charset="0"/>
        </a:defRPr>
      </a:lvl8pPr>
      <a:lvl9pPr marL="1828800" algn="ctr" defTabSz="762000" rtl="0" eaLnBrk="0" fontAlgn="base" hangingPunct="0">
        <a:spcBef>
          <a:spcPct val="0"/>
        </a:spcBef>
        <a:spcAft>
          <a:spcPct val="0"/>
        </a:spcAft>
        <a:defRPr sz="4400">
          <a:solidFill>
            <a:srgbClr val="0000CC"/>
          </a:solidFill>
          <a:latin typeface="Arial"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stas.net/webistas/index.asp?idpagina=79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60" name="Text Box 12" descr="Saco de papel"/>
          <p:cNvSpPr txBox="1">
            <a:spLocks noChangeArrowheads="1"/>
          </p:cNvSpPr>
          <p:nvPr/>
        </p:nvSpPr>
        <p:spPr bwMode="auto">
          <a:xfrm>
            <a:off x="611188" y="1916113"/>
            <a:ext cx="8064500" cy="2308225"/>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ctr">
              <a:lnSpc>
                <a:spcPct val="100000"/>
              </a:lnSpc>
              <a:spcBef>
                <a:spcPct val="50000"/>
              </a:spcBef>
              <a:buSzTx/>
            </a:pPr>
            <a:r>
              <a:rPr lang="es-ES" sz="2800"/>
              <a:t>“USO EFICIENTE DE LA ENERGIA ELECTRICA PARA LA REDUCCION DEL INDICE DE CONSUMO EN KILOVATIO-HORA DE PRODUCCION EN COMPA</a:t>
            </a:r>
            <a:r>
              <a:rPr lang="es-EC" sz="2800"/>
              <a:t>Ñ</a:t>
            </a:r>
            <a:r>
              <a:rPr lang="es-ES" sz="2800"/>
              <a:t>IAS CERVECERAS AMBEV ECUADOR”</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84213" y="260350"/>
            <a:ext cx="7772400" cy="1143000"/>
          </a:xfrm>
        </p:spPr>
        <p:txBody>
          <a:bodyPr/>
          <a:lstStyle/>
          <a:p>
            <a:r>
              <a:rPr lang="es-MX"/>
              <a:t>PROCESO DE COCIMIENTO</a:t>
            </a:r>
            <a:endParaRPr lang="es-ES"/>
          </a:p>
        </p:txBody>
      </p:sp>
      <p:pic>
        <p:nvPicPr>
          <p:cNvPr id="855044" name="Picture 4" descr="DSC01165"/>
          <p:cNvPicPr>
            <a:picLocks noChangeAspect="1" noChangeArrowheads="1"/>
          </p:cNvPicPr>
          <p:nvPr/>
        </p:nvPicPr>
        <p:blipFill>
          <a:blip r:embed="rId3" cstate="print"/>
          <a:srcRect/>
          <a:stretch>
            <a:fillRect/>
          </a:stretch>
        </p:blipFill>
        <p:spPr bwMode="auto">
          <a:xfrm>
            <a:off x="900113" y="1916113"/>
            <a:ext cx="7343775" cy="4418012"/>
          </a:xfrm>
          <a:prstGeom prst="rect">
            <a:avLst/>
          </a:prstGeom>
          <a:noFill/>
          <a:ln w="9525" algn="ctr">
            <a:noFill/>
            <a:miter lim="800000"/>
            <a:headEnd/>
            <a:tailEnd/>
          </a:ln>
          <a:effectLst/>
        </p:spPr>
      </p:pic>
      <p:sp>
        <p:nvSpPr>
          <p:cNvPr id="855045" name="Text Box 5" descr="Saco de papel"/>
          <p:cNvSpPr txBox="1">
            <a:spLocks noChangeArrowheads="1"/>
          </p:cNvSpPr>
          <p:nvPr/>
        </p:nvSpPr>
        <p:spPr bwMode="auto">
          <a:xfrm>
            <a:off x="574675" y="1219200"/>
            <a:ext cx="4173538" cy="1308100"/>
          </a:xfrm>
          <a:prstGeom prst="rect">
            <a:avLst/>
          </a:prstGeom>
          <a:noFill/>
          <a:ln w="9525">
            <a:noFill/>
            <a:miter lim="800000"/>
            <a:headEnd/>
            <a:tailEnd/>
          </a:ln>
          <a:effectLst>
            <a:outerShdw dist="563972" dir="14049741" sx="125000" sy="125000" algn="tl" rotWithShape="0">
              <a:srgbClr val="C7DFD3"/>
            </a:outerShdw>
          </a:effectLst>
        </p:spPr>
        <p:txBody>
          <a:bodyPr wrap="none" lIns="90488" tIns="44450" rIns="90488" bIns="44450">
            <a:spAutoFit/>
          </a:bodyPr>
          <a:lstStyle/>
          <a:p>
            <a:pPr algn="ctr">
              <a:lnSpc>
                <a:spcPct val="100000"/>
              </a:lnSpc>
            </a:pPr>
            <a:r>
              <a:rPr lang="es-MX" sz="3200" b="0">
                <a:solidFill>
                  <a:schemeClr val="tx2"/>
                </a:solidFill>
              </a:rPr>
              <a:t>Clarificación de mosto</a:t>
            </a:r>
          </a:p>
          <a:p>
            <a:pPr algn="ctr">
              <a:lnSpc>
                <a:spcPct val="100000"/>
              </a:lnSpc>
              <a:spcBef>
                <a:spcPct val="50000"/>
              </a:spcBef>
              <a:buSzTx/>
            </a:pPr>
            <a:endParaRPr lang="es-ES" sz="320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r>
              <a:rPr lang="es-MX"/>
              <a:t>PROCESO DE COCIMIENTO</a:t>
            </a:r>
            <a:endParaRPr lang="es-ES"/>
          </a:p>
        </p:txBody>
      </p:sp>
      <p:sp>
        <p:nvSpPr>
          <p:cNvPr id="857091" name="Rectangle 3"/>
          <p:cNvSpPr>
            <a:spLocks noGrp="1" noChangeArrowheads="1"/>
          </p:cNvSpPr>
          <p:nvPr>
            <p:ph type="body" idx="1"/>
          </p:nvPr>
        </p:nvSpPr>
        <p:spPr>
          <a:xfrm>
            <a:off x="684213" y="1268413"/>
            <a:ext cx="7772400" cy="619125"/>
          </a:xfrm>
        </p:spPr>
        <p:txBody>
          <a:bodyPr/>
          <a:lstStyle/>
          <a:p>
            <a:r>
              <a:rPr lang="es-MX">
                <a:solidFill>
                  <a:schemeClr val="tx2"/>
                </a:solidFill>
              </a:rPr>
              <a:t>Ebullición de mosto</a:t>
            </a:r>
            <a:endParaRPr lang="es-ES">
              <a:solidFill>
                <a:schemeClr val="tx2"/>
              </a:solidFill>
            </a:endParaRPr>
          </a:p>
        </p:txBody>
      </p:sp>
      <p:pic>
        <p:nvPicPr>
          <p:cNvPr id="857092" name="Picture 4" descr="DSC01164"/>
          <p:cNvPicPr>
            <a:picLocks noChangeAspect="1" noChangeArrowheads="1"/>
          </p:cNvPicPr>
          <p:nvPr/>
        </p:nvPicPr>
        <p:blipFill>
          <a:blip r:embed="rId3" cstate="print"/>
          <a:srcRect/>
          <a:stretch>
            <a:fillRect/>
          </a:stretch>
        </p:blipFill>
        <p:spPr bwMode="auto">
          <a:xfrm>
            <a:off x="900113" y="1989138"/>
            <a:ext cx="7416800" cy="4462462"/>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r>
              <a:rPr lang="es-MX"/>
              <a:t>PROCESO DE COCIMIENTO</a:t>
            </a:r>
            <a:endParaRPr lang="es-ES"/>
          </a:p>
        </p:txBody>
      </p:sp>
      <p:sp>
        <p:nvSpPr>
          <p:cNvPr id="859139" name="Rectangle 3"/>
          <p:cNvSpPr>
            <a:spLocks noGrp="1" noChangeArrowheads="1"/>
          </p:cNvSpPr>
          <p:nvPr>
            <p:ph type="body" idx="1"/>
          </p:nvPr>
        </p:nvSpPr>
        <p:spPr>
          <a:xfrm>
            <a:off x="611188" y="1125538"/>
            <a:ext cx="7772400" cy="547687"/>
          </a:xfrm>
        </p:spPr>
        <p:txBody>
          <a:bodyPr/>
          <a:lstStyle/>
          <a:p>
            <a:pPr>
              <a:lnSpc>
                <a:spcPct val="90000"/>
              </a:lnSpc>
              <a:buFontTx/>
              <a:buNone/>
            </a:pPr>
            <a:r>
              <a:rPr lang="es-MX">
                <a:solidFill>
                  <a:schemeClr val="tx2"/>
                </a:solidFill>
              </a:rPr>
              <a:t>Sedimentación de mosto</a:t>
            </a:r>
            <a:endParaRPr lang="es-ES">
              <a:solidFill>
                <a:schemeClr val="tx2"/>
              </a:solidFill>
            </a:endParaRPr>
          </a:p>
        </p:txBody>
      </p:sp>
      <p:pic>
        <p:nvPicPr>
          <p:cNvPr id="859141" name="Picture 5" descr="DSC01162"/>
          <p:cNvPicPr>
            <a:picLocks noChangeAspect="1" noChangeArrowheads="1"/>
          </p:cNvPicPr>
          <p:nvPr/>
        </p:nvPicPr>
        <p:blipFill>
          <a:blip r:embed="rId3" cstate="print"/>
          <a:srcRect/>
          <a:stretch>
            <a:fillRect/>
          </a:stretch>
        </p:blipFill>
        <p:spPr bwMode="auto">
          <a:xfrm>
            <a:off x="539750" y="1773238"/>
            <a:ext cx="4248150" cy="2868612"/>
          </a:xfrm>
          <a:prstGeom prst="rect">
            <a:avLst/>
          </a:prstGeom>
          <a:noFill/>
          <a:ln w="9525">
            <a:noFill/>
            <a:miter lim="800000"/>
            <a:headEnd/>
            <a:tailEnd/>
          </a:ln>
        </p:spPr>
      </p:pic>
      <p:pic>
        <p:nvPicPr>
          <p:cNvPr id="859142" name="Picture 6" descr="DSC01163"/>
          <p:cNvPicPr>
            <a:picLocks noChangeAspect="1" noChangeArrowheads="1"/>
          </p:cNvPicPr>
          <p:nvPr/>
        </p:nvPicPr>
        <p:blipFill>
          <a:blip r:embed="rId4" cstate="print">
            <a:lum bright="-6000" contrast="-2000"/>
          </a:blip>
          <a:srcRect/>
          <a:stretch>
            <a:fillRect/>
          </a:stretch>
        </p:blipFill>
        <p:spPr bwMode="auto">
          <a:xfrm>
            <a:off x="4211638" y="3429000"/>
            <a:ext cx="4676775" cy="312261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203" name="Rectangle 331"/>
          <p:cNvSpPr>
            <a:spLocks noChangeArrowheads="1"/>
          </p:cNvSpPr>
          <p:nvPr/>
        </p:nvSpPr>
        <p:spPr bwMode="auto">
          <a:xfrm flipH="1">
            <a:off x="2774950" y="5421313"/>
            <a:ext cx="76200" cy="6096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6" name="AutoShape 134"/>
          <p:cNvSpPr>
            <a:spLocks noChangeArrowheads="1"/>
          </p:cNvSpPr>
          <p:nvPr/>
        </p:nvSpPr>
        <p:spPr bwMode="auto">
          <a:xfrm flipH="1">
            <a:off x="5430838" y="1874838"/>
            <a:ext cx="317500" cy="222250"/>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5" name="Rectangle 133"/>
          <p:cNvSpPr>
            <a:spLocks noChangeArrowheads="1"/>
          </p:cNvSpPr>
          <p:nvPr/>
        </p:nvSpPr>
        <p:spPr bwMode="auto">
          <a:xfrm flipH="1">
            <a:off x="5430838" y="1371600"/>
            <a:ext cx="317500" cy="503238"/>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75" name="Rectangle 3"/>
          <p:cNvSpPr>
            <a:spLocks noChangeArrowheads="1"/>
          </p:cNvSpPr>
          <p:nvPr/>
        </p:nvSpPr>
        <p:spPr bwMode="auto">
          <a:xfrm>
            <a:off x="107950" y="1543050"/>
            <a:ext cx="722313" cy="666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879" name="Rectangle 7"/>
          <p:cNvSpPr>
            <a:spLocks noChangeArrowheads="1"/>
          </p:cNvSpPr>
          <p:nvPr/>
        </p:nvSpPr>
        <p:spPr bwMode="auto">
          <a:xfrm>
            <a:off x="3395663" y="1543050"/>
            <a:ext cx="196850" cy="666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880" name="Rectangle 8"/>
          <p:cNvSpPr>
            <a:spLocks noChangeArrowheads="1"/>
          </p:cNvSpPr>
          <p:nvPr/>
        </p:nvSpPr>
        <p:spPr bwMode="auto">
          <a:xfrm>
            <a:off x="3592513" y="1543050"/>
            <a:ext cx="65087" cy="1647825"/>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81" name="Rectangle 9"/>
          <p:cNvSpPr>
            <a:spLocks noChangeArrowheads="1"/>
          </p:cNvSpPr>
          <p:nvPr/>
        </p:nvSpPr>
        <p:spPr bwMode="auto">
          <a:xfrm>
            <a:off x="2014538" y="1543050"/>
            <a:ext cx="987425" cy="666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19883" name="Group 11"/>
          <p:cNvGrpSpPr>
            <a:grpSpLocks/>
          </p:cNvGrpSpPr>
          <p:nvPr/>
        </p:nvGrpSpPr>
        <p:grpSpPr bwMode="auto">
          <a:xfrm>
            <a:off x="5935663" y="1343025"/>
            <a:ext cx="317500" cy="790575"/>
            <a:chOff x="4272" y="1824"/>
            <a:chExt cx="232" cy="576"/>
          </a:xfrm>
        </p:grpSpPr>
        <p:sp>
          <p:nvSpPr>
            <p:cNvPr id="719884" name="Oval 12"/>
            <p:cNvSpPr>
              <a:spLocks noChangeArrowheads="1"/>
            </p:cNvSpPr>
            <p:nvPr/>
          </p:nvSpPr>
          <p:spPr bwMode="auto">
            <a:xfrm flipH="1">
              <a:off x="4272" y="1824"/>
              <a:ext cx="228"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885" name="Group 13"/>
            <p:cNvGrpSpPr>
              <a:grpSpLocks/>
            </p:cNvGrpSpPr>
            <p:nvPr/>
          </p:nvGrpSpPr>
          <p:grpSpPr bwMode="auto">
            <a:xfrm flipH="1">
              <a:off x="4272" y="1872"/>
              <a:ext cx="232" cy="528"/>
              <a:chOff x="1056" y="480"/>
              <a:chExt cx="384" cy="1248"/>
            </a:xfrm>
          </p:grpSpPr>
          <p:sp>
            <p:nvSpPr>
              <p:cNvPr id="719886" name="Rectangle 1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87" name="AutoShape 1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grpSp>
        <p:nvGrpSpPr>
          <p:cNvPr id="719888" name="Group 16"/>
          <p:cNvGrpSpPr>
            <a:grpSpLocks/>
          </p:cNvGrpSpPr>
          <p:nvPr/>
        </p:nvGrpSpPr>
        <p:grpSpPr bwMode="auto">
          <a:xfrm>
            <a:off x="6396038" y="1343025"/>
            <a:ext cx="317500" cy="790575"/>
            <a:chOff x="4272" y="1824"/>
            <a:chExt cx="232" cy="576"/>
          </a:xfrm>
        </p:grpSpPr>
        <p:sp>
          <p:nvSpPr>
            <p:cNvPr id="719889" name="Oval 17"/>
            <p:cNvSpPr>
              <a:spLocks noChangeArrowheads="1"/>
            </p:cNvSpPr>
            <p:nvPr/>
          </p:nvSpPr>
          <p:spPr bwMode="auto">
            <a:xfrm flipH="1">
              <a:off x="4272" y="1824"/>
              <a:ext cx="228"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890" name="Group 18"/>
            <p:cNvGrpSpPr>
              <a:grpSpLocks/>
            </p:cNvGrpSpPr>
            <p:nvPr/>
          </p:nvGrpSpPr>
          <p:grpSpPr bwMode="auto">
            <a:xfrm flipH="1">
              <a:off x="4272" y="1872"/>
              <a:ext cx="232" cy="528"/>
              <a:chOff x="1056" y="480"/>
              <a:chExt cx="384" cy="1248"/>
            </a:xfrm>
          </p:grpSpPr>
          <p:sp>
            <p:nvSpPr>
              <p:cNvPr id="719891" name="Rectangle 19"/>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92" name="AutoShape 20"/>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grpSp>
        <p:nvGrpSpPr>
          <p:cNvPr id="719893" name="Group 21"/>
          <p:cNvGrpSpPr>
            <a:grpSpLocks/>
          </p:cNvGrpSpPr>
          <p:nvPr/>
        </p:nvGrpSpPr>
        <p:grpSpPr bwMode="auto">
          <a:xfrm>
            <a:off x="6921500" y="1343025"/>
            <a:ext cx="317500" cy="790575"/>
            <a:chOff x="4272" y="1824"/>
            <a:chExt cx="232" cy="576"/>
          </a:xfrm>
        </p:grpSpPr>
        <p:sp>
          <p:nvSpPr>
            <p:cNvPr id="719894" name="Oval 22"/>
            <p:cNvSpPr>
              <a:spLocks noChangeArrowheads="1"/>
            </p:cNvSpPr>
            <p:nvPr/>
          </p:nvSpPr>
          <p:spPr bwMode="auto">
            <a:xfrm flipH="1">
              <a:off x="4272" y="1824"/>
              <a:ext cx="228"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895" name="Group 23"/>
            <p:cNvGrpSpPr>
              <a:grpSpLocks/>
            </p:cNvGrpSpPr>
            <p:nvPr/>
          </p:nvGrpSpPr>
          <p:grpSpPr bwMode="auto">
            <a:xfrm flipH="1">
              <a:off x="4272" y="1872"/>
              <a:ext cx="232" cy="528"/>
              <a:chOff x="1056" y="480"/>
              <a:chExt cx="384" cy="1248"/>
            </a:xfrm>
          </p:grpSpPr>
          <p:sp>
            <p:nvSpPr>
              <p:cNvPr id="719896" name="Rectangle 2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897" name="AutoShape 2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sp>
        <p:nvSpPr>
          <p:cNvPr id="719898" name="Oval 26"/>
          <p:cNvSpPr>
            <a:spLocks noChangeArrowheads="1"/>
          </p:cNvSpPr>
          <p:nvPr/>
        </p:nvSpPr>
        <p:spPr bwMode="auto">
          <a:xfrm flipH="1">
            <a:off x="5435600" y="1352550"/>
            <a:ext cx="312738"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899" name="Rectangle 27"/>
          <p:cNvSpPr>
            <a:spLocks noChangeArrowheads="1"/>
          </p:cNvSpPr>
          <p:nvPr/>
        </p:nvSpPr>
        <p:spPr bwMode="auto">
          <a:xfrm>
            <a:off x="4051300" y="2097088"/>
            <a:ext cx="3022600" cy="65087"/>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02" name="Text Box 30"/>
          <p:cNvSpPr txBox="1">
            <a:spLocks noChangeArrowheads="1"/>
          </p:cNvSpPr>
          <p:nvPr/>
        </p:nvSpPr>
        <p:spPr bwMode="auto">
          <a:xfrm>
            <a:off x="636588" y="1870075"/>
            <a:ext cx="1795462"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Enrfiador de mosto</a:t>
            </a:r>
            <a:endParaRPr lang="pt-BR" sz="1000" b="0"/>
          </a:p>
        </p:txBody>
      </p:sp>
      <p:sp>
        <p:nvSpPr>
          <p:cNvPr id="719903" name="Text Box 31"/>
          <p:cNvSpPr txBox="1">
            <a:spLocks noChangeArrowheads="1"/>
          </p:cNvSpPr>
          <p:nvPr/>
        </p:nvSpPr>
        <p:spPr bwMode="auto">
          <a:xfrm>
            <a:off x="2525713" y="1698625"/>
            <a:ext cx="1182687" cy="2984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Aerador de </a:t>
            </a:r>
          </a:p>
          <a:p>
            <a:pPr algn="ctr">
              <a:lnSpc>
                <a:spcPct val="100000"/>
              </a:lnSpc>
              <a:spcBef>
                <a:spcPct val="0"/>
              </a:spcBef>
              <a:buSzTx/>
            </a:pPr>
            <a:r>
              <a:rPr lang="pt-BR" sz="1000"/>
              <a:t>Mosto</a:t>
            </a:r>
            <a:endParaRPr lang="pt-BR" sz="1000" b="0"/>
          </a:p>
        </p:txBody>
      </p:sp>
      <p:sp>
        <p:nvSpPr>
          <p:cNvPr id="719904" name="Text Box 32"/>
          <p:cNvSpPr txBox="1">
            <a:spLocks noChangeArrowheads="1"/>
          </p:cNvSpPr>
          <p:nvPr/>
        </p:nvSpPr>
        <p:spPr bwMode="auto">
          <a:xfrm>
            <a:off x="5372100" y="2163763"/>
            <a:ext cx="1725613" cy="182562"/>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Tinas de Lavadura</a:t>
            </a:r>
            <a:endParaRPr lang="pt-BR" sz="1000" b="0"/>
          </a:p>
        </p:txBody>
      </p:sp>
      <p:sp>
        <p:nvSpPr>
          <p:cNvPr id="719905" name="Text Box 33"/>
          <p:cNvSpPr txBox="1">
            <a:spLocks noChangeArrowheads="1"/>
          </p:cNvSpPr>
          <p:nvPr/>
        </p:nvSpPr>
        <p:spPr bwMode="auto">
          <a:xfrm>
            <a:off x="1150938" y="2347913"/>
            <a:ext cx="2206625"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Tanques Fermentadores</a:t>
            </a:r>
            <a:endParaRPr lang="pt-BR" sz="1000" b="0"/>
          </a:p>
        </p:txBody>
      </p:sp>
      <p:sp>
        <p:nvSpPr>
          <p:cNvPr id="719906" name="Text Box 34"/>
          <p:cNvSpPr txBox="1">
            <a:spLocks noChangeArrowheads="1"/>
          </p:cNvSpPr>
          <p:nvPr/>
        </p:nvSpPr>
        <p:spPr bwMode="auto">
          <a:xfrm>
            <a:off x="7142163" y="6199188"/>
            <a:ext cx="2287587" cy="206375"/>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200"/>
              <a:t>Filtracion de Cerveza</a:t>
            </a:r>
            <a:endParaRPr lang="pt-BR" sz="1200">
              <a:solidFill>
                <a:srgbClr val="FF0000"/>
              </a:solidFill>
            </a:endParaRPr>
          </a:p>
        </p:txBody>
      </p:sp>
      <p:sp>
        <p:nvSpPr>
          <p:cNvPr id="719907" name="Line 35"/>
          <p:cNvSpPr>
            <a:spLocks noChangeShapeType="1"/>
          </p:cNvSpPr>
          <p:nvPr/>
        </p:nvSpPr>
        <p:spPr bwMode="auto">
          <a:xfrm>
            <a:off x="8027988" y="6165850"/>
            <a:ext cx="657225"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08" name="Line 36"/>
          <p:cNvSpPr>
            <a:spLocks noChangeShapeType="1"/>
          </p:cNvSpPr>
          <p:nvPr/>
        </p:nvSpPr>
        <p:spPr bwMode="auto">
          <a:xfrm>
            <a:off x="236538" y="1763713"/>
            <a:ext cx="328612" cy="0"/>
          </a:xfrm>
          <a:prstGeom prst="line">
            <a:avLst/>
          </a:prstGeom>
          <a:noFill/>
          <a:ln w="9525">
            <a:solidFill>
              <a:schemeClr val="bg1"/>
            </a:solidFill>
            <a:round/>
            <a:headEnd/>
            <a:tailEnd type="triangle" w="med" len="med"/>
          </a:ln>
          <a:effectLst/>
        </p:spPr>
        <p:txBody>
          <a:bodyPr wrap="none" anchor="ctr"/>
          <a:lstStyle/>
          <a:p>
            <a:endParaRPr lang="es-ES"/>
          </a:p>
        </p:txBody>
      </p:sp>
      <p:sp>
        <p:nvSpPr>
          <p:cNvPr id="719911" name="Line 39"/>
          <p:cNvSpPr>
            <a:spLocks noChangeShapeType="1"/>
          </p:cNvSpPr>
          <p:nvPr/>
        </p:nvSpPr>
        <p:spPr bwMode="auto">
          <a:xfrm>
            <a:off x="3722688" y="1687513"/>
            <a:ext cx="0" cy="460375"/>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12" name="Line 40"/>
          <p:cNvSpPr>
            <a:spLocks noChangeShapeType="1"/>
          </p:cNvSpPr>
          <p:nvPr/>
        </p:nvSpPr>
        <p:spPr bwMode="auto">
          <a:xfrm flipH="1">
            <a:off x="4375150" y="2297113"/>
            <a:ext cx="592138"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13" name="Line 41"/>
          <p:cNvSpPr>
            <a:spLocks noChangeShapeType="1"/>
          </p:cNvSpPr>
          <p:nvPr/>
        </p:nvSpPr>
        <p:spPr bwMode="auto">
          <a:xfrm flipH="1">
            <a:off x="3841750" y="2601913"/>
            <a:ext cx="2651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19915" name="Rectangle 43"/>
          <p:cNvSpPr>
            <a:spLocks noChangeArrowheads="1"/>
          </p:cNvSpPr>
          <p:nvPr/>
        </p:nvSpPr>
        <p:spPr bwMode="auto">
          <a:xfrm>
            <a:off x="223838" y="1543050"/>
            <a:ext cx="722312" cy="66675"/>
          </a:xfrm>
          <a:prstGeom prst="rect">
            <a:avLst/>
          </a:prstGeom>
          <a:gradFill rotWithShape="0">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16" name="Rectangle 44"/>
          <p:cNvSpPr>
            <a:spLocks noChangeArrowheads="1"/>
          </p:cNvSpPr>
          <p:nvPr/>
        </p:nvSpPr>
        <p:spPr bwMode="auto">
          <a:xfrm>
            <a:off x="1708150" y="1535113"/>
            <a:ext cx="1422400" cy="74612"/>
          </a:xfrm>
          <a:prstGeom prst="rect">
            <a:avLst/>
          </a:prstGeom>
          <a:gradFill rotWithShape="0">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19917" name="Group 45"/>
          <p:cNvGrpSpPr>
            <a:grpSpLocks/>
          </p:cNvGrpSpPr>
          <p:nvPr/>
        </p:nvGrpSpPr>
        <p:grpSpPr bwMode="auto">
          <a:xfrm>
            <a:off x="971550" y="1412875"/>
            <a:ext cx="914400" cy="381000"/>
            <a:chOff x="1344" y="672"/>
            <a:chExt cx="975" cy="384"/>
          </a:xfrm>
        </p:grpSpPr>
        <p:sp>
          <p:nvSpPr>
            <p:cNvPr id="719918" name="Rectangle 46"/>
            <p:cNvSpPr>
              <a:spLocks noChangeArrowheads="1"/>
            </p:cNvSpPr>
            <p:nvPr/>
          </p:nvSpPr>
          <p:spPr bwMode="auto">
            <a:xfrm>
              <a:off x="2064" y="72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19" name="Rectangle 47"/>
            <p:cNvSpPr>
              <a:spLocks noChangeArrowheads="1"/>
            </p:cNvSpPr>
            <p:nvPr/>
          </p:nvSpPr>
          <p:spPr bwMode="auto">
            <a:xfrm>
              <a:off x="2064" y="96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20" name="Rectangle 48"/>
            <p:cNvSpPr>
              <a:spLocks noChangeArrowheads="1"/>
            </p:cNvSpPr>
            <p:nvPr/>
          </p:nvSpPr>
          <p:spPr bwMode="auto">
            <a:xfrm>
              <a:off x="1344" y="672"/>
              <a:ext cx="72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21" name="Rectangle 49"/>
            <p:cNvSpPr>
              <a:spLocks noChangeArrowheads="1"/>
            </p:cNvSpPr>
            <p:nvPr/>
          </p:nvSpPr>
          <p:spPr bwMode="auto">
            <a:xfrm>
              <a:off x="2112" y="672"/>
              <a:ext cx="4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19922" name="Line 50"/>
            <p:cNvSpPr>
              <a:spLocks noChangeShapeType="1"/>
            </p:cNvSpPr>
            <p:nvPr/>
          </p:nvSpPr>
          <p:spPr bwMode="auto">
            <a:xfrm>
              <a:off x="1380" y="672"/>
              <a:ext cx="0" cy="384"/>
            </a:xfrm>
            <a:prstGeom prst="line">
              <a:avLst/>
            </a:prstGeom>
            <a:noFill/>
            <a:ln w="9525">
              <a:solidFill>
                <a:schemeClr val="tx1"/>
              </a:solidFill>
              <a:round/>
              <a:headEnd/>
              <a:tailEnd/>
            </a:ln>
            <a:effectLst/>
          </p:spPr>
          <p:txBody>
            <a:bodyPr wrap="none" anchor="ctr"/>
            <a:lstStyle/>
            <a:p>
              <a:endParaRPr lang="es-ES"/>
            </a:p>
          </p:txBody>
        </p:sp>
        <p:sp>
          <p:nvSpPr>
            <p:cNvPr id="719923" name="Line 51"/>
            <p:cNvSpPr>
              <a:spLocks noChangeShapeType="1"/>
            </p:cNvSpPr>
            <p:nvPr/>
          </p:nvSpPr>
          <p:spPr bwMode="auto">
            <a:xfrm>
              <a:off x="1453" y="672"/>
              <a:ext cx="0" cy="384"/>
            </a:xfrm>
            <a:prstGeom prst="line">
              <a:avLst/>
            </a:prstGeom>
            <a:noFill/>
            <a:ln w="9525">
              <a:solidFill>
                <a:schemeClr val="tx1"/>
              </a:solidFill>
              <a:round/>
              <a:headEnd/>
              <a:tailEnd/>
            </a:ln>
            <a:effectLst/>
          </p:spPr>
          <p:txBody>
            <a:bodyPr wrap="none" anchor="ctr"/>
            <a:lstStyle/>
            <a:p>
              <a:endParaRPr lang="es-ES"/>
            </a:p>
          </p:txBody>
        </p:sp>
        <p:sp>
          <p:nvSpPr>
            <p:cNvPr id="719924" name="Line 52"/>
            <p:cNvSpPr>
              <a:spLocks noChangeShapeType="1"/>
            </p:cNvSpPr>
            <p:nvPr/>
          </p:nvSpPr>
          <p:spPr bwMode="auto">
            <a:xfrm>
              <a:off x="1417" y="672"/>
              <a:ext cx="0" cy="384"/>
            </a:xfrm>
            <a:prstGeom prst="line">
              <a:avLst/>
            </a:prstGeom>
            <a:noFill/>
            <a:ln w="9525">
              <a:solidFill>
                <a:schemeClr val="tx1"/>
              </a:solidFill>
              <a:round/>
              <a:headEnd/>
              <a:tailEnd/>
            </a:ln>
            <a:effectLst/>
          </p:spPr>
          <p:txBody>
            <a:bodyPr wrap="none" anchor="ctr"/>
            <a:lstStyle/>
            <a:p>
              <a:endParaRPr lang="es-ES"/>
            </a:p>
          </p:txBody>
        </p:sp>
        <p:sp>
          <p:nvSpPr>
            <p:cNvPr id="719925" name="Line 53"/>
            <p:cNvSpPr>
              <a:spLocks noChangeShapeType="1"/>
            </p:cNvSpPr>
            <p:nvPr/>
          </p:nvSpPr>
          <p:spPr bwMode="auto">
            <a:xfrm>
              <a:off x="1490" y="672"/>
              <a:ext cx="0" cy="384"/>
            </a:xfrm>
            <a:prstGeom prst="line">
              <a:avLst/>
            </a:prstGeom>
            <a:noFill/>
            <a:ln w="9525">
              <a:solidFill>
                <a:schemeClr val="tx1"/>
              </a:solidFill>
              <a:round/>
              <a:headEnd/>
              <a:tailEnd/>
            </a:ln>
            <a:effectLst/>
          </p:spPr>
          <p:txBody>
            <a:bodyPr wrap="none" anchor="ctr"/>
            <a:lstStyle/>
            <a:p>
              <a:endParaRPr lang="es-ES"/>
            </a:p>
          </p:txBody>
        </p:sp>
        <p:sp>
          <p:nvSpPr>
            <p:cNvPr id="719926" name="Line 54"/>
            <p:cNvSpPr>
              <a:spLocks noChangeShapeType="1"/>
            </p:cNvSpPr>
            <p:nvPr/>
          </p:nvSpPr>
          <p:spPr bwMode="auto">
            <a:xfrm>
              <a:off x="1562" y="672"/>
              <a:ext cx="0" cy="384"/>
            </a:xfrm>
            <a:prstGeom prst="line">
              <a:avLst/>
            </a:prstGeom>
            <a:noFill/>
            <a:ln w="9525">
              <a:solidFill>
                <a:schemeClr val="tx1"/>
              </a:solidFill>
              <a:round/>
              <a:headEnd/>
              <a:tailEnd/>
            </a:ln>
            <a:effectLst/>
          </p:spPr>
          <p:txBody>
            <a:bodyPr wrap="none" anchor="ctr"/>
            <a:lstStyle/>
            <a:p>
              <a:endParaRPr lang="es-ES"/>
            </a:p>
          </p:txBody>
        </p:sp>
        <p:sp>
          <p:nvSpPr>
            <p:cNvPr id="719927" name="Line 55"/>
            <p:cNvSpPr>
              <a:spLocks noChangeShapeType="1"/>
            </p:cNvSpPr>
            <p:nvPr/>
          </p:nvSpPr>
          <p:spPr bwMode="auto">
            <a:xfrm>
              <a:off x="1526" y="672"/>
              <a:ext cx="0" cy="384"/>
            </a:xfrm>
            <a:prstGeom prst="line">
              <a:avLst/>
            </a:prstGeom>
            <a:noFill/>
            <a:ln w="9525">
              <a:solidFill>
                <a:schemeClr val="tx1"/>
              </a:solidFill>
              <a:round/>
              <a:headEnd/>
              <a:tailEnd/>
            </a:ln>
            <a:effectLst/>
          </p:spPr>
          <p:txBody>
            <a:bodyPr wrap="none" anchor="ctr"/>
            <a:lstStyle/>
            <a:p>
              <a:endParaRPr lang="es-ES"/>
            </a:p>
          </p:txBody>
        </p:sp>
        <p:sp>
          <p:nvSpPr>
            <p:cNvPr id="719928" name="Line 56"/>
            <p:cNvSpPr>
              <a:spLocks noChangeShapeType="1"/>
            </p:cNvSpPr>
            <p:nvPr/>
          </p:nvSpPr>
          <p:spPr bwMode="auto">
            <a:xfrm>
              <a:off x="1599" y="672"/>
              <a:ext cx="0" cy="384"/>
            </a:xfrm>
            <a:prstGeom prst="line">
              <a:avLst/>
            </a:prstGeom>
            <a:noFill/>
            <a:ln w="9525">
              <a:solidFill>
                <a:schemeClr val="tx1"/>
              </a:solidFill>
              <a:round/>
              <a:headEnd/>
              <a:tailEnd/>
            </a:ln>
            <a:effectLst/>
          </p:spPr>
          <p:txBody>
            <a:bodyPr wrap="none" anchor="ctr"/>
            <a:lstStyle/>
            <a:p>
              <a:endParaRPr lang="es-ES"/>
            </a:p>
          </p:txBody>
        </p:sp>
        <p:sp>
          <p:nvSpPr>
            <p:cNvPr id="719929" name="Line 57"/>
            <p:cNvSpPr>
              <a:spLocks noChangeShapeType="1"/>
            </p:cNvSpPr>
            <p:nvPr/>
          </p:nvSpPr>
          <p:spPr bwMode="auto">
            <a:xfrm>
              <a:off x="1672" y="672"/>
              <a:ext cx="0" cy="384"/>
            </a:xfrm>
            <a:prstGeom prst="line">
              <a:avLst/>
            </a:prstGeom>
            <a:noFill/>
            <a:ln w="9525">
              <a:solidFill>
                <a:schemeClr val="tx1"/>
              </a:solidFill>
              <a:round/>
              <a:headEnd/>
              <a:tailEnd/>
            </a:ln>
            <a:effectLst/>
          </p:spPr>
          <p:txBody>
            <a:bodyPr wrap="none" anchor="ctr"/>
            <a:lstStyle/>
            <a:p>
              <a:endParaRPr lang="es-ES"/>
            </a:p>
          </p:txBody>
        </p:sp>
        <p:sp>
          <p:nvSpPr>
            <p:cNvPr id="719930" name="Line 58"/>
            <p:cNvSpPr>
              <a:spLocks noChangeShapeType="1"/>
            </p:cNvSpPr>
            <p:nvPr/>
          </p:nvSpPr>
          <p:spPr bwMode="auto">
            <a:xfrm>
              <a:off x="1635" y="672"/>
              <a:ext cx="0" cy="384"/>
            </a:xfrm>
            <a:prstGeom prst="line">
              <a:avLst/>
            </a:prstGeom>
            <a:noFill/>
            <a:ln w="9525">
              <a:solidFill>
                <a:schemeClr val="tx1"/>
              </a:solidFill>
              <a:round/>
              <a:headEnd/>
              <a:tailEnd/>
            </a:ln>
            <a:effectLst/>
          </p:spPr>
          <p:txBody>
            <a:bodyPr wrap="none" anchor="ctr"/>
            <a:lstStyle/>
            <a:p>
              <a:endParaRPr lang="es-ES"/>
            </a:p>
          </p:txBody>
        </p:sp>
        <p:sp>
          <p:nvSpPr>
            <p:cNvPr id="719931" name="Line 59"/>
            <p:cNvSpPr>
              <a:spLocks noChangeShapeType="1"/>
            </p:cNvSpPr>
            <p:nvPr/>
          </p:nvSpPr>
          <p:spPr bwMode="auto">
            <a:xfrm>
              <a:off x="1708" y="672"/>
              <a:ext cx="0" cy="384"/>
            </a:xfrm>
            <a:prstGeom prst="line">
              <a:avLst/>
            </a:prstGeom>
            <a:noFill/>
            <a:ln w="9525">
              <a:solidFill>
                <a:schemeClr val="tx1"/>
              </a:solidFill>
              <a:round/>
              <a:headEnd/>
              <a:tailEnd/>
            </a:ln>
            <a:effectLst/>
          </p:spPr>
          <p:txBody>
            <a:bodyPr wrap="none" anchor="ctr"/>
            <a:lstStyle/>
            <a:p>
              <a:endParaRPr lang="es-ES"/>
            </a:p>
          </p:txBody>
        </p:sp>
        <p:sp>
          <p:nvSpPr>
            <p:cNvPr id="719932" name="Line 60"/>
            <p:cNvSpPr>
              <a:spLocks noChangeShapeType="1"/>
            </p:cNvSpPr>
            <p:nvPr/>
          </p:nvSpPr>
          <p:spPr bwMode="auto">
            <a:xfrm>
              <a:off x="1781" y="672"/>
              <a:ext cx="0" cy="384"/>
            </a:xfrm>
            <a:prstGeom prst="line">
              <a:avLst/>
            </a:prstGeom>
            <a:noFill/>
            <a:ln w="9525">
              <a:solidFill>
                <a:schemeClr val="tx1"/>
              </a:solidFill>
              <a:round/>
              <a:headEnd/>
              <a:tailEnd/>
            </a:ln>
            <a:effectLst/>
          </p:spPr>
          <p:txBody>
            <a:bodyPr wrap="none" anchor="ctr"/>
            <a:lstStyle/>
            <a:p>
              <a:endParaRPr lang="es-ES"/>
            </a:p>
          </p:txBody>
        </p:sp>
        <p:sp>
          <p:nvSpPr>
            <p:cNvPr id="719933" name="Line 61"/>
            <p:cNvSpPr>
              <a:spLocks noChangeShapeType="1"/>
            </p:cNvSpPr>
            <p:nvPr/>
          </p:nvSpPr>
          <p:spPr bwMode="auto">
            <a:xfrm>
              <a:off x="1745" y="672"/>
              <a:ext cx="0" cy="384"/>
            </a:xfrm>
            <a:prstGeom prst="line">
              <a:avLst/>
            </a:prstGeom>
            <a:noFill/>
            <a:ln w="9525">
              <a:solidFill>
                <a:schemeClr val="tx1"/>
              </a:solidFill>
              <a:round/>
              <a:headEnd/>
              <a:tailEnd/>
            </a:ln>
            <a:effectLst/>
          </p:spPr>
          <p:txBody>
            <a:bodyPr wrap="none" anchor="ctr"/>
            <a:lstStyle/>
            <a:p>
              <a:endParaRPr lang="es-ES"/>
            </a:p>
          </p:txBody>
        </p:sp>
        <p:sp>
          <p:nvSpPr>
            <p:cNvPr id="719934" name="Line 62"/>
            <p:cNvSpPr>
              <a:spLocks noChangeShapeType="1"/>
            </p:cNvSpPr>
            <p:nvPr/>
          </p:nvSpPr>
          <p:spPr bwMode="auto">
            <a:xfrm>
              <a:off x="1817" y="672"/>
              <a:ext cx="0" cy="384"/>
            </a:xfrm>
            <a:prstGeom prst="line">
              <a:avLst/>
            </a:prstGeom>
            <a:noFill/>
            <a:ln w="9525">
              <a:solidFill>
                <a:schemeClr val="tx1"/>
              </a:solidFill>
              <a:round/>
              <a:headEnd/>
              <a:tailEnd/>
            </a:ln>
            <a:effectLst/>
          </p:spPr>
          <p:txBody>
            <a:bodyPr wrap="none" anchor="ctr"/>
            <a:lstStyle/>
            <a:p>
              <a:endParaRPr lang="es-ES"/>
            </a:p>
          </p:txBody>
        </p:sp>
        <p:sp>
          <p:nvSpPr>
            <p:cNvPr id="719935" name="Line 63"/>
            <p:cNvSpPr>
              <a:spLocks noChangeShapeType="1"/>
            </p:cNvSpPr>
            <p:nvPr/>
          </p:nvSpPr>
          <p:spPr bwMode="auto">
            <a:xfrm>
              <a:off x="1854" y="672"/>
              <a:ext cx="0" cy="384"/>
            </a:xfrm>
            <a:prstGeom prst="line">
              <a:avLst/>
            </a:prstGeom>
            <a:noFill/>
            <a:ln w="9525">
              <a:solidFill>
                <a:schemeClr val="tx1"/>
              </a:solidFill>
              <a:round/>
              <a:headEnd/>
              <a:tailEnd/>
            </a:ln>
            <a:effectLst/>
          </p:spPr>
          <p:txBody>
            <a:bodyPr wrap="none" anchor="ctr"/>
            <a:lstStyle/>
            <a:p>
              <a:endParaRPr lang="es-ES"/>
            </a:p>
          </p:txBody>
        </p:sp>
        <p:sp>
          <p:nvSpPr>
            <p:cNvPr id="719936" name="Line 64"/>
            <p:cNvSpPr>
              <a:spLocks noChangeShapeType="1"/>
            </p:cNvSpPr>
            <p:nvPr/>
          </p:nvSpPr>
          <p:spPr bwMode="auto">
            <a:xfrm>
              <a:off x="1927" y="672"/>
              <a:ext cx="0" cy="384"/>
            </a:xfrm>
            <a:prstGeom prst="line">
              <a:avLst/>
            </a:prstGeom>
            <a:noFill/>
            <a:ln w="9525">
              <a:solidFill>
                <a:schemeClr val="tx1"/>
              </a:solidFill>
              <a:round/>
              <a:headEnd/>
              <a:tailEnd/>
            </a:ln>
            <a:effectLst/>
          </p:spPr>
          <p:txBody>
            <a:bodyPr wrap="none" anchor="ctr"/>
            <a:lstStyle/>
            <a:p>
              <a:endParaRPr lang="es-ES"/>
            </a:p>
          </p:txBody>
        </p:sp>
        <p:sp>
          <p:nvSpPr>
            <p:cNvPr id="719937" name="Line 65"/>
            <p:cNvSpPr>
              <a:spLocks noChangeShapeType="1"/>
            </p:cNvSpPr>
            <p:nvPr/>
          </p:nvSpPr>
          <p:spPr bwMode="auto">
            <a:xfrm>
              <a:off x="1890" y="672"/>
              <a:ext cx="0" cy="384"/>
            </a:xfrm>
            <a:prstGeom prst="line">
              <a:avLst/>
            </a:prstGeom>
            <a:noFill/>
            <a:ln w="9525">
              <a:solidFill>
                <a:schemeClr val="tx1"/>
              </a:solidFill>
              <a:round/>
              <a:headEnd/>
              <a:tailEnd/>
            </a:ln>
            <a:effectLst/>
          </p:spPr>
          <p:txBody>
            <a:bodyPr wrap="none" anchor="ctr"/>
            <a:lstStyle/>
            <a:p>
              <a:endParaRPr lang="es-ES"/>
            </a:p>
          </p:txBody>
        </p:sp>
        <p:sp>
          <p:nvSpPr>
            <p:cNvPr id="719938" name="Line 66"/>
            <p:cNvSpPr>
              <a:spLocks noChangeShapeType="1"/>
            </p:cNvSpPr>
            <p:nvPr/>
          </p:nvSpPr>
          <p:spPr bwMode="auto">
            <a:xfrm>
              <a:off x="1963" y="672"/>
              <a:ext cx="0" cy="384"/>
            </a:xfrm>
            <a:prstGeom prst="line">
              <a:avLst/>
            </a:prstGeom>
            <a:noFill/>
            <a:ln w="9525">
              <a:solidFill>
                <a:schemeClr val="tx1"/>
              </a:solidFill>
              <a:round/>
              <a:headEnd/>
              <a:tailEnd/>
            </a:ln>
            <a:effectLst/>
          </p:spPr>
          <p:txBody>
            <a:bodyPr wrap="none" anchor="ctr"/>
            <a:lstStyle/>
            <a:p>
              <a:endParaRPr lang="es-ES"/>
            </a:p>
          </p:txBody>
        </p:sp>
        <p:sp>
          <p:nvSpPr>
            <p:cNvPr id="719939" name="Line 67"/>
            <p:cNvSpPr>
              <a:spLocks noChangeShapeType="1"/>
            </p:cNvSpPr>
            <p:nvPr/>
          </p:nvSpPr>
          <p:spPr bwMode="auto">
            <a:xfrm>
              <a:off x="1999" y="672"/>
              <a:ext cx="0" cy="384"/>
            </a:xfrm>
            <a:prstGeom prst="line">
              <a:avLst/>
            </a:prstGeom>
            <a:noFill/>
            <a:ln w="9525">
              <a:solidFill>
                <a:schemeClr val="tx1"/>
              </a:solidFill>
              <a:round/>
              <a:headEnd/>
              <a:tailEnd/>
            </a:ln>
            <a:effectLst/>
          </p:spPr>
          <p:txBody>
            <a:bodyPr wrap="none" anchor="ctr"/>
            <a:lstStyle/>
            <a:p>
              <a:endParaRPr lang="es-ES"/>
            </a:p>
          </p:txBody>
        </p:sp>
      </p:grpSp>
      <p:sp>
        <p:nvSpPr>
          <p:cNvPr id="719942" name="AutoShape 70"/>
          <p:cNvSpPr>
            <a:spLocks noChangeArrowheads="1"/>
          </p:cNvSpPr>
          <p:nvPr/>
        </p:nvSpPr>
        <p:spPr bwMode="auto">
          <a:xfrm rot="-16200000">
            <a:off x="3164682" y="1443831"/>
            <a:ext cx="196850" cy="265113"/>
          </a:xfrm>
          <a:prstGeom prst="roundRect">
            <a:avLst>
              <a:gd name="adj" fmla="val 16667"/>
            </a:avLst>
          </a:prstGeom>
          <a:gradFill rotWithShape="0">
            <a:gsLst>
              <a:gs pos="0">
                <a:srgbClr val="C0C0C0">
                  <a:gamma/>
                  <a:shade val="46275"/>
                  <a:invGamma/>
                </a:srgbClr>
              </a:gs>
              <a:gs pos="100000">
                <a:srgbClr val="C0C0C0"/>
              </a:gs>
            </a:gsLst>
            <a:lin ang="0" scaled="1"/>
          </a:gradFill>
          <a:ln w="9525">
            <a:solidFill>
              <a:schemeClr val="tx1"/>
            </a:solidFill>
            <a:round/>
            <a:headEnd/>
            <a:tailEnd/>
          </a:ln>
          <a:effectLst/>
        </p:spPr>
        <p:txBody>
          <a:bodyPr wrap="none" anchor="ctr"/>
          <a:lstStyle/>
          <a:p>
            <a:endParaRPr lang="es-ES"/>
          </a:p>
        </p:txBody>
      </p:sp>
      <p:sp>
        <p:nvSpPr>
          <p:cNvPr id="719943" name="AutoShape 71"/>
          <p:cNvSpPr>
            <a:spLocks noChangeArrowheads="1"/>
          </p:cNvSpPr>
          <p:nvPr/>
        </p:nvSpPr>
        <p:spPr bwMode="auto">
          <a:xfrm rot="-16200000">
            <a:off x="3164682" y="1443831"/>
            <a:ext cx="196850" cy="265113"/>
          </a:xfrm>
          <a:prstGeom prst="roundRect">
            <a:avLst>
              <a:gd name="adj" fmla="val 16667"/>
            </a:avLst>
          </a:prstGeom>
          <a:gradFill rotWithShape="0">
            <a:gsLst>
              <a:gs pos="0">
                <a:srgbClr val="FF9900"/>
              </a:gs>
              <a:gs pos="50000">
                <a:srgbClr val="FF9900">
                  <a:gamma/>
                  <a:shade val="46275"/>
                  <a:invGamma/>
                </a:srgbClr>
              </a:gs>
              <a:gs pos="100000">
                <a:srgbClr val="FF9900"/>
              </a:gs>
            </a:gsLst>
            <a:lin ang="18900000" scaled="1"/>
          </a:gradFill>
          <a:ln w="9525">
            <a:solidFill>
              <a:schemeClr val="tx1"/>
            </a:solidFill>
            <a:round/>
            <a:headEnd/>
            <a:tailEnd/>
          </a:ln>
          <a:effectLst/>
        </p:spPr>
        <p:txBody>
          <a:bodyPr wrap="none" anchor="ctr"/>
          <a:lstStyle/>
          <a:p>
            <a:endParaRPr lang="es-ES"/>
          </a:p>
        </p:txBody>
      </p:sp>
      <p:sp>
        <p:nvSpPr>
          <p:cNvPr id="719944" name="Rectangle 72"/>
          <p:cNvSpPr>
            <a:spLocks noChangeArrowheads="1"/>
          </p:cNvSpPr>
          <p:nvPr/>
        </p:nvSpPr>
        <p:spPr bwMode="auto">
          <a:xfrm>
            <a:off x="3395663" y="1543050"/>
            <a:ext cx="196850" cy="66675"/>
          </a:xfrm>
          <a:prstGeom prst="rect">
            <a:avLst/>
          </a:prstGeom>
          <a:gradFill rotWithShape="0">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45" name="Rectangle 73"/>
          <p:cNvSpPr>
            <a:spLocks noChangeArrowheads="1"/>
          </p:cNvSpPr>
          <p:nvPr/>
        </p:nvSpPr>
        <p:spPr bwMode="auto">
          <a:xfrm>
            <a:off x="2278063" y="5233988"/>
            <a:ext cx="1379537" cy="65087"/>
          </a:xfrm>
          <a:prstGeom prst="rect">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46" name="Rectangle 74"/>
          <p:cNvSpPr>
            <a:spLocks noChangeArrowheads="1"/>
          </p:cNvSpPr>
          <p:nvPr/>
        </p:nvSpPr>
        <p:spPr bwMode="auto">
          <a:xfrm flipH="1">
            <a:off x="3582988" y="1543050"/>
            <a:ext cx="74612" cy="906463"/>
          </a:xfrm>
          <a:prstGeom prst="rect">
            <a:avLst/>
          </a:prstGeom>
          <a:gradFill rotWithShape="0">
            <a:gsLst>
              <a:gs pos="0">
                <a:srgbClr val="FF9900">
                  <a:gamma/>
                  <a:shade val="46275"/>
                  <a:invGamma/>
                </a:srgbClr>
              </a:gs>
              <a:gs pos="50000">
                <a:srgbClr val="FF9900"/>
              </a:gs>
              <a:gs pos="100000">
                <a:srgbClr val="FF990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47" name="Rectangle 75"/>
          <p:cNvSpPr>
            <a:spLocks noChangeArrowheads="1"/>
          </p:cNvSpPr>
          <p:nvPr/>
        </p:nvSpPr>
        <p:spPr bwMode="auto">
          <a:xfrm flipH="1">
            <a:off x="3592513" y="3125788"/>
            <a:ext cx="65087" cy="2173287"/>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48" name="Rectangle 76"/>
          <p:cNvSpPr>
            <a:spLocks noChangeArrowheads="1"/>
          </p:cNvSpPr>
          <p:nvPr/>
        </p:nvSpPr>
        <p:spPr bwMode="auto">
          <a:xfrm>
            <a:off x="4051300" y="2097088"/>
            <a:ext cx="1579563" cy="65087"/>
          </a:xfrm>
          <a:prstGeom prst="rect">
            <a:avLst/>
          </a:prstGeom>
          <a:gradFill rotWithShape="0">
            <a:gsLst>
              <a:gs pos="0">
                <a:srgbClr val="FFCC99">
                  <a:gamma/>
                  <a:shade val="46275"/>
                  <a:invGamma/>
                </a:srgbClr>
              </a:gs>
              <a:gs pos="50000">
                <a:srgbClr val="FFCC99"/>
              </a:gs>
              <a:gs pos="100000">
                <a:srgbClr val="FFCC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49" name="Rectangle 77"/>
          <p:cNvSpPr>
            <a:spLocks noChangeArrowheads="1"/>
          </p:cNvSpPr>
          <p:nvPr/>
        </p:nvSpPr>
        <p:spPr bwMode="auto">
          <a:xfrm flipH="1">
            <a:off x="4051300" y="2097088"/>
            <a:ext cx="65088" cy="350837"/>
          </a:xfrm>
          <a:prstGeom prst="rect">
            <a:avLst/>
          </a:prstGeom>
          <a:gradFill rotWithShape="0">
            <a:gsLst>
              <a:gs pos="0">
                <a:srgbClr val="FFCC99">
                  <a:gamma/>
                  <a:shade val="46275"/>
                  <a:invGamma/>
                </a:srgbClr>
              </a:gs>
              <a:gs pos="50000">
                <a:srgbClr val="FFCC99"/>
              </a:gs>
              <a:gs pos="100000">
                <a:srgbClr val="FFCC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50" name="Rectangle 78"/>
          <p:cNvSpPr>
            <a:spLocks noChangeArrowheads="1"/>
          </p:cNvSpPr>
          <p:nvPr/>
        </p:nvSpPr>
        <p:spPr bwMode="auto">
          <a:xfrm>
            <a:off x="3657600" y="2427288"/>
            <a:ext cx="458788" cy="65087"/>
          </a:xfrm>
          <a:prstGeom prst="rect">
            <a:avLst/>
          </a:prstGeom>
          <a:gradFill rotWithShape="0">
            <a:gsLst>
              <a:gs pos="0">
                <a:srgbClr val="FFCC99">
                  <a:gamma/>
                  <a:shade val="46275"/>
                  <a:invGamma/>
                </a:srgbClr>
              </a:gs>
              <a:gs pos="50000">
                <a:srgbClr val="FFCC99"/>
              </a:gs>
              <a:gs pos="100000">
                <a:srgbClr val="FFCC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19951" name="Group 79"/>
          <p:cNvGrpSpPr>
            <a:grpSpLocks/>
          </p:cNvGrpSpPr>
          <p:nvPr/>
        </p:nvGrpSpPr>
        <p:grpSpPr bwMode="auto">
          <a:xfrm flipH="1">
            <a:off x="5435600" y="1412875"/>
            <a:ext cx="317500" cy="725488"/>
            <a:chOff x="1056" y="480"/>
            <a:chExt cx="384" cy="1248"/>
          </a:xfrm>
        </p:grpSpPr>
        <p:sp>
          <p:nvSpPr>
            <p:cNvPr id="719952" name="Rectangle 80"/>
            <p:cNvSpPr>
              <a:spLocks noChangeArrowheads="1"/>
            </p:cNvSpPr>
            <p:nvPr/>
          </p:nvSpPr>
          <p:spPr bwMode="auto">
            <a:xfrm>
              <a:off x="1056" y="480"/>
              <a:ext cx="384" cy="864"/>
            </a:xfrm>
            <a:prstGeom prst="rect">
              <a:avLst/>
            </a:prstGeom>
            <a:gradFill rotWithShape="0">
              <a:gsLst>
                <a:gs pos="0">
                  <a:srgbClr val="FFCC99">
                    <a:gamma/>
                    <a:shade val="46275"/>
                    <a:invGamma/>
                  </a:srgbClr>
                </a:gs>
                <a:gs pos="50000">
                  <a:srgbClr val="FFCC99"/>
                </a:gs>
                <a:gs pos="100000">
                  <a:srgbClr val="FFCC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53" name="AutoShape 81"/>
            <p:cNvSpPr>
              <a:spLocks noChangeArrowheads="1"/>
            </p:cNvSpPr>
            <p:nvPr/>
          </p:nvSpPr>
          <p:spPr bwMode="auto">
            <a:xfrm>
              <a:off x="1056" y="1344"/>
              <a:ext cx="384" cy="384"/>
            </a:xfrm>
            <a:prstGeom prst="flowChartMerge">
              <a:avLst/>
            </a:prstGeom>
            <a:gradFill rotWithShape="0">
              <a:gsLst>
                <a:gs pos="0">
                  <a:srgbClr val="FFCC99">
                    <a:gamma/>
                    <a:shade val="46275"/>
                    <a:invGamma/>
                  </a:srgbClr>
                </a:gs>
                <a:gs pos="50000">
                  <a:srgbClr val="FFCC99"/>
                </a:gs>
                <a:gs pos="100000">
                  <a:srgbClr val="FFCC99">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54" name="Rectangle 82"/>
          <p:cNvSpPr>
            <a:spLocks noChangeArrowheads="1"/>
          </p:cNvSpPr>
          <p:nvPr/>
        </p:nvSpPr>
        <p:spPr bwMode="auto">
          <a:xfrm flipH="1">
            <a:off x="3592513" y="2525713"/>
            <a:ext cx="96837" cy="2773362"/>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55" name="Rectangle 83"/>
          <p:cNvSpPr>
            <a:spLocks noChangeArrowheads="1"/>
          </p:cNvSpPr>
          <p:nvPr/>
        </p:nvSpPr>
        <p:spPr bwMode="auto">
          <a:xfrm>
            <a:off x="2278063" y="5233988"/>
            <a:ext cx="1314450" cy="650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19981" name="Oval 109"/>
          <p:cNvSpPr>
            <a:spLocks noChangeArrowheads="1"/>
          </p:cNvSpPr>
          <p:nvPr/>
        </p:nvSpPr>
        <p:spPr bwMode="auto">
          <a:xfrm>
            <a:off x="1498600" y="3322638"/>
            <a:ext cx="592138"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002" name="Rectangle 130"/>
          <p:cNvSpPr>
            <a:spLocks noChangeArrowheads="1"/>
          </p:cNvSpPr>
          <p:nvPr/>
        </p:nvSpPr>
        <p:spPr bwMode="auto">
          <a:xfrm>
            <a:off x="1947863" y="3784600"/>
            <a:ext cx="603250" cy="1077913"/>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3" name="AutoShape 131"/>
          <p:cNvSpPr>
            <a:spLocks noChangeArrowheads="1"/>
          </p:cNvSpPr>
          <p:nvPr/>
        </p:nvSpPr>
        <p:spPr bwMode="auto">
          <a:xfrm>
            <a:off x="1947863" y="4862513"/>
            <a:ext cx="603250" cy="477837"/>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8" name="Rectangle 136"/>
          <p:cNvSpPr>
            <a:spLocks noChangeArrowheads="1"/>
          </p:cNvSpPr>
          <p:nvPr/>
        </p:nvSpPr>
        <p:spPr bwMode="auto">
          <a:xfrm>
            <a:off x="2211388" y="5299075"/>
            <a:ext cx="66675" cy="198438"/>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10" name="Rectangle 138"/>
          <p:cNvSpPr>
            <a:spLocks noChangeArrowheads="1"/>
          </p:cNvSpPr>
          <p:nvPr/>
        </p:nvSpPr>
        <p:spPr bwMode="auto">
          <a:xfrm>
            <a:off x="5670550" y="6335713"/>
            <a:ext cx="1600200"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20032" name="Group 160"/>
          <p:cNvGrpSpPr>
            <a:grpSpLocks/>
          </p:cNvGrpSpPr>
          <p:nvPr/>
        </p:nvGrpSpPr>
        <p:grpSpPr bwMode="auto">
          <a:xfrm>
            <a:off x="468313" y="2636838"/>
            <a:ext cx="2762250" cy="2833687"/>
            <a:chOff x="384" y="1680"/>
            <a:chExt cx="2016" cy="2064"/>
          </a:xfrm>
        </p:grpSpPr>
        <p:sp>
          <p:nvSpPr>
            <p:cNvPr id="719957" name="Oval 85"/>
            <p:cNvSpPr>
              <a:spLocks noChangeArrowheads="1"/>
            </p:cNvSpPr>
            <p:nvPr/>
          </p:nvSpPr>
          <p:spPr bwMode="auto">
            <a:xfrm>
              <a:off x="1440" y="168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58" name="Oval 86"/>
            <p:cNvSpPr>
              <a:spLocks noChangeArrowheads="1"/>
            </p:cNvSpPr>
            <p:nvPr/>
          </p:nvSpPr>
          <p:spPr bwMode="auto">
            <a:xfrm>
              <a:off x="1968" y="168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59" name="Oval 87"/>
            <p:cNvSpPr>
              <a:spLocks noChangeArrowheads="1"/>
            </p:cNvSpPr>
            <p:nvPr/>
          </p:nvSpPr>
          <p:spPr bwMode="auto">
            <a:xfrm>
              <a:off x="912" y="168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60" name="Group 88"/>
            <p:cNvGrpSpPr>
              <a:grpSpLocks/>
            </p:cNvGrpSpPr>
            <p:nvPr/>
          </p:nvGrpSpPr>
          <p:grpSpPr bwMode="auto">
            <a:xfrm>
              <a:off x="904" y="1728"/>
              <a:ext cx="440" cy="1134"/>
              <a:chOff x="1056" y="480"/>
              <a:chExt cx="384" cy="1248"/>
            </a:xfrm>
          </p:grpSpPr>
          <p:sp>
            <p:nvSpPr>
              <p:cNvPr id="719961" name="Rectangle 89"/>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62" name="AutoShape 90"/>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63" name="Group 91"/>
            <p:cNvGrpSpPr>
              <a:grpSpLocks/>
            </p:cNvGrpSpPr>
            <p:nvPr/>
          </p:nvGrpSpPr>
          <p:grpSpPr bwMode="auto">
            <a:xfrm>
              <a:off x="1432" y="1728"/>
              <a:ext cx="440" cy="1134"/>
              <a:chOff x="1056" y="480"/>
              <a:chExt cx="384" cy="1248"/>
            </a:xfrm>
          </p:grpSpPr>
          <p:sp>
            <p:nvSpPr>
              <p:cNvPr id="719964" name="Rectangle 92"/>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65" name="AutoShape 93"/>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66" name="Group 94"/>
            <p:cNvGrpSpPr>
              <a:grpSpLocks/>
            </p:cNvGrpSpPr>
            <p:nvPr/>
          </p:nvGrpSpPr>
          <p:grpSpPr bwMode="auto">
            <a:xfrm>
              <a:off x="1960" y="1728"/>
              <a:ext cx="440" cy="1134"/>
              <a:chOff x="1056" y="480"/>
              <a:chExt cx="384" cy="1248"/>
            </a:xfrm>
          </p:grpSpPr>
          <p:sp>
            <p:nvSpPr>
              <p:cNvPr id="719967" name="Rectangle 95"/>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68" name="AutoShape 96"/>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69" name="Oval 97"/>
            <p:cNvSpPr>
              <a:spLocks noChangeArrowheads="1"/>
            </p:cNvSpPr>
            <p:nvPr/>
          </p:nvSpPr>
          <p:spPr bwMode="auto">
            <a:xfrm>
              <a:off x="1304" y="1872"/>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70" name="Oval 98"/>
            <p:cNvSpPr>
              <a:spLocks noChangeArrowheads="1"/>
            </p:cNvSpPr>
            <p:nvPr/>
          </p:nvSpPr>
          <p:spPr bwMode="auto">
            <a:xfrm>
              <a:off x="1832" y="1872"/>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71" name="Oval 99"/>
            <p:cNvSpPr>
              <a:spLocks noChangeArrowheads="1"/>
            </p:cNvSpPr>
            <p:nvPr/>
          </p:nvSpPr>
          <p:spPr bwMode="auto">
            <a:xfrm>
              <a:off x="776" y="1872"/>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72" name="Group 100"/>
            <p:cNvGrpSpPr>
              <a:grpSpLocks/>
            </p:cNvGrpSpPr>
            <p:nvPr/>
          </p:nvGrpSpPr>
          <p:grpSpPr bwMode="auto">
            <a:xfrm>
              <a:off x="768" y="1920"/>
              <a:ext cx="440" cy="1134"/>
              <a:chOff x="1056" y="480"/>
              <a:chExt cx="384" cy="1248"/>
            </a:xfrm>
          </p:grpSpPr>
          <p:sp>
            <p:nvSpPr>
              <p:cNvPr id="719973" name="Rectangle 101"/>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74" name="AutoShape 102"/>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75" name="Group 103"/>
            <p:cNvGrpSpPr>
              <a:grpSpLocks/>
            </p:cNvGrpSpPr>
            <p:nvPr/>
          </p:nvGrpSpPr>
          <p:grpSpPr bwMode="auto">
            <a:xfrm>
              <a:off x="1296" y="1920"/>
              <a:ext cx="440" cy="1134"/>
              <a:chOff x="1056" y="480"/>
              <a:chExt cx="384" cy="1248"/>
            </a:xfrm>
          </p:grpSpPr>
          <p:sp>
            <p:nvSpPr>
              <p:cNvPr id="719976" name="Rectangle 10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77" name="AutoShape 10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78" name="Group 106"/>
            <p:cNvGrpSpPr>
              <a:grpSpLocks/>
            </p:cNvGrpSpPr>
            <p:nvPr/>
          </p:nvGrpSpPr>
          <p:grpSpPr bwMode="auto">
            <a:xfrm>
              <a:off x="1824" y="1920"/>
              <a:ext cx="440" cy="1134"/>
              <a:chOff x="1056" y="480"/>
              <a:chExt cx="384" cy="1248"/>
            </a:xfrm>
          </p:grpSpPr>
          <p:sp>
            <p:nvSpPr>
              <p:cNvPr id="719979" name="Rectangle 107"/>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80" name="AutoShape 108"/>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82" name="Oval 110"/>
            <p:cNvSpPr>
              <a:spLocks noChangeArrowheads="1"/>
            </p:cNvSpPr>
            <p:nvPr/>
          </p:nvSpPr>
          <p:spPr bwMode="auto">
            <a:xfrm>
              <a:off x="1640" y="216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83" name="Oval 111"/>
            <p:cNvSpPr>
              <a:spLocks noChangeArrowheads="1"/>
            </p:cNvSpPr>
            <p:nvPr/>
          </p:nvSpPr>
          <p:spPr bwMode="auto">
            <a:xfrm>
              <a:off x="584" y="2160"/>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84" name="Group 112"/>
            <p:cNvGrpSpPr>
              <a:grpSpLocks/>
            </p:cNvGrpSpPr>
            <p:nvPr/>
          </p:nvGrpSpPr>
          <p:grpSpPr bwMode="auto">
            <a:xfrm>
              <a:off x="576" y="2208"/>
              <a:ext cx="440" cy="1134"/>
              <a:chOff x="1056" y="480"/>
              <a:chExt cx="384" cy="1248"/>
            </a:xfrm>
          </p:grpSpPr>
          <p:sp>
            <p:nvSpPr>
              <p:cNvPr id="719985" name="Rectangle 113"/>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86" name="AutoShape 114"/>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87" name="Group 115"/>
            <p:cNvGrpSpPr>
              <a:grpSpLocks/>
            </p:cNvGrpSpPr>
            <p:nvPr/>
          </p:nvGrpSpPr>
          <p:grpSpPr bwMode="auto">
            <a:xfrm>
              <a:off x="1104" y="2208"/>
              <a:ext cx="440" cy="1134"/>
              <a:chOff x="1056" y="480"/>
              <a:chExt cx="384" cy="1248"/>
            </a:xfrm>
          </p:grpSpPr>
          <p:sp>
            <p:nvSpPr>
              <p:cNvPr id="719988" name="Rectangle 116"/>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89" name="AutoShape 117"/>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90" name="Group 118"/>
            <p:cNvGrpSpPr>
              <a:grpSpLocks/>
            </p:cNvGrpSpPr>
            <p:nvPr/>
          </p:nvGrpSpPr>
          <p:grpSpPr bwMode="auto">
            <a:xfrm>
              <a:off x="1632" y="2208"/>
              <a:ext cx="440" cy="1134"/>
              <a:chOff x="1056" y="480"/>
              <a:chExt cx="384" cy="1248"/>
            </a:xfrm>
          </p:grpSpPr>
          <p:sp>
            <p:nvSpPr>
              <p:cNvPr id="719991" name="Rectangle 119"/>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92" name="AutoShape 120"/>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19993" name="Oval 121"/>
            <p:cNvSpPr>
              <a:spLocks noChangeArrowheads="1"/>
            </p:cNvSpPr>
            <p:nvPr/>
          </p:nvSpPr>
          <p:spPr bwMode="auto">
            <a:xfrm>
              <a:off x="920" y="2448"/>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94" name="Oval 122"/>
            <p:cNvSpPr>
              <a:spLocks noChangeArrowheads="1"/>
            </p:cNvSpPr>
            <p:nvPr/>
          </p:nvSpPr>
          <p:spPr bwMode="auto">
            <a:xfrm>
              <a:off x="1448" y="2448"/>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19995" name="Oval 123"/>
            <p:cNvSpPr>
              <a:spLocks noChangeArrowheads="1"/>
            </p:cNvSpPr>
            <p:nvPr/>
          </p:nvSpPr>
          <p:spPr bwMode="auto">
            <a:xfrm>
              <a:off x="392" y="2448"/>
              <a:ext cx="432" cy="96"/>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19996" name="Group 124"/>
            <p:cNvGrpSpPr>
              <a:grpSpLocks/>
            </p:cNvGrpSpPr>
            <p:nvPr/>
          </p:nvGrpSpPr>
          <p:grpSpPr bwMode="auto">
            <a:xfrm>
              <a:off x="384" y="2496"/>
              <a:ext cx="440" cy="1134"/>
              <a:chOff x="1056" y="480"/>
              <a:chExt cx="384" cy="1248"/>
            </a:xfrm>
          </p:grpSpPr>
          <p:sp>
            <p:nvSpPr>
              <p:cNvPr id="719997" name="Rectangle 125"/>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19998" name="AutoShape 126"/>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19999" name="Group 127"/>
            <p:cNvGrpSpPr>
              <a:grpSpLocks/>
            </p:cNvGrpSpPr>
            <p:nvPr/>
          </p:nvGrpSpPr>
          <p:grpSpPr bwMode="auto">
            <a:xfrm>
              <a:off x="912" y="2496"/>
              <a:ext cx="440" cy="1134"/>
              <a:chOff x="1056" y="480"/>
              <a:chExt cx="384" cy="1248"/>
            </a:xfrm>
          </p:grpSpPr>
          <p:sp>
            <p:nvSpPr>
              <p:cNvPr id="720000" name="Rectangle 128"/>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1" name="AutoShape 129"/>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004" name="AutoShape 132"/>
            <p:cNvSpPr>
              <a:spLocks noChangeArrowheads="1"/>
            </p:cNvSpPr>
            <p:nvPr/>
          </p:nvSpPr>
          <p:spPr bwMode="auto">
            <a:xfrm>
              <a:off x="1440" y="3281"/>
              <a:ext cx="440" cy="349"/>
            </a:xfrm>
            <a:prstGeom prst="flowChartMerge">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7" name="Rectangle 135"/>
            <p:cNvSpPr>
              <a:spLocks noChangeArrowheads="1"/>
            </p:cNvSpPr>
            <p:nvPr/>
          </p:nvSpPr>
          <p:spPr bwMode="auto">
            <a:xfrm>
              <a:off x="1440" y="2496"/>
              <a:ext cx="440" cy="785"/>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09" name="Rectangle 137"/>
            <p:cNvSpPr>
              <a:spLocks noChangeArrowheads="1"/>
            </p:cNvSpPr>
            <p:nvPr/>
          </p:nvSpPr>
          <p:spPr bwMode="auto">
            <a:xfrm>
              <a:off x="1632" y="3600"/>
              <a:ext cx="48" cy="144"/>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011" name="Rectangle 139"/>
            <p:cNvSpPr>
              <a:spLocks noChangeArrowheads="1"/>
            </p:cNvSpPr>
            <p:nvPr/>
          </p:nvSpPr>
          <p:spPr bwMode="auto">
            <a:xfrm>
              <a:off x="1440" y="2496"/>
              <a:ext cx="438" cy="576"/>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082" name="Group 210"/>
          <p:cNvGrpSpPr>
            <a:grpSpLocks/>
          </p:cNvGrpSpPr>
          <p:nvPr/>
        </p:nvGrpSpPr>
        <p:grpSpPr bwMode="auto">
          <a:xfrm>
            <a:off x="971550" y="1052513"/>
            <a:ext cx="633413" cy="381000"/>
            <a:chOff x="768" y="672"/>
            <a:chExt cx="720" cy="384"/>
          </a:xfrm>
        </p:grpSpPr>
        <p:sp>
          <p:nvSpPr>
            <p:cNvPr id="719940" name="Rectangle 68"/>
            <p:cNvSpPr>
              <a:spLocks noChangeArrowheads="1"/>
            </p:cNvSpPr>
            <p:nvPr/>
          </p:nvSpPr>
          <p:spPr bwMode="auto">
            <a:xfrm>
              <a:off x="768" y="672"/>
              <a:ext cx="720" cy="384"/>
            </a:xfrm>
            <a:prstGeom prst="rect">
              <a:avLst/>
            </a:prstGeom>
            <a:gradFill rotWithShape="0">
              <a:gsLst>
                <a:gs pos="0">
                  <a:srgbClr val="FF9900"/>
                </a:gs>
                <a:gs pos="50000">
                  <a:srgbClr val="FF9900">
                    <a:gamma/>
                    <a:shade val="46275"/>
                    <a:invGamma/>
                  </a:srgbClr>
                </a:gs>
                <a:gs pos="100000">
                  <a:srgbClr val="FF9900"/>
                </a:gs>
              </a:gsLst>
              <a:lin ang="5400000" scaled="1"/>
            </a:gradFill>
            <a:ln w="9525">
              <a:solidFill>
                <a:schemeClr val="tx1"/>
              </a:solidFill>
              <a:miter lim="800000"/>
              <a:headEnd/>
              <a:tailEnd/>
            </a:ln>
            <a:effectLst/>
          </p:spPr>
          <p:txBody>
            <a:bodyPr wrap="none" anchor="ctr"/>
            <a:lstStyle/>
            <a:p>
              <a:endParaRPr lang="es-ES"/>
            </a:p>
          </p:txBody>
        </p:sp>
        <p:sp>
          <p:nvSpPr>
            <p:cNvPr id="720012" name="Line 140"/>
            <p:cNvSpPr>
              <a:spLocks noChangeShapeType="1"/>
            </p:cNvSpPr>
            <p:nvPr/>
          </p:nvSpPr>
          <p:spPr bwMode="auto">
            <a:xfrm>
              <a:off x="816"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3" name="Line 141"/>
            <p:cNvSpPr>
              <a:spLocks noChangeShapeType="1"/>
            </p:cNvSpPr>
            <p:nvPr/>
          </p:nvSpPr>
          <p:spPr bwMode="auto">
            <a:xfrm>
              <a:off x="864"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4" name="Line 142"/>
            <p:cNvSpPr>
              <a:spLocks noChangeShapeType="1"/>
            </p:cNvSpPr>
            <p:nvPr/>
          </p:nvSpPr>
          <p:spPr bwMode="auto">
            <a:xfrm>
              <a:off x="912"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5" name="Line 143"/>
            <p:cNvSpPr>
              <a:spLocks noChangeShapeType="1"/>
            </p:cNvSpPr>
            <p:nvPr/>
          </p:nvSpPr>
          <p:spPr bwMode="auto">
            <a:xfrm>
              <a:off x="960"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6" name="Line 144"/>
            <p:cNvSpPr>
              <a:spLocks noChangeShapeType="1"/>
            </p:cNvSpPr>
            <p:nvPr/>
          </p:nvSpPr>
          <p:spPr bwMode="auto">
            <a:xfrm>
              <a:off x="1008"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7" name="Line 145"/>
            <p:cNvSpPr>
              <a:spLocks noChangeShapeType="1"/>
            </p:cNvSpPr>
            <p:nvPr/>
          </p:nvSpPr>
          <p:spPr bwMode="auto">
            <a:xfrm>
              <a:off x="1056"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8" name="Line 146"/>
            <p:cNvSpPr>
              <a:spLocks noChangeShapeType="1"/>
            </p:cNvSpPr>
            <p:nvPr/>
          </p:nvSpPr>
          <p:spPr bwMode="auto">
            <a:xfrm>
              <a:off x="1104"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19" name="Line 147"/>
            <p:cNvSpPr>
              <a:spLocks noChangeShapeType="1"/>
            </p:cNvSpPr>
            <p:nvPr/>
          </p:nvSpPr>
          <p:spPr bwMode="auto">
            <a:xfrm>
              <a:off x="1152"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0" name="Line 148"/>
            <p:cNvSpPr>
              <a:spLocks noChangeShapeType="1"/>
            </p:cNvSpPr>
            <p:nvPr/>
          </p:nvSpPr>
          <p:spPr bwMode="auto">
            <a:xfrm>
              <a:off x="1200"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1" name="Line 149"/>
            <p:cNvSpPr>
              <a:spLocks noChangeShapeType="1"/>
            </p:cNvSpPr>
            <p:nvPr/>
          </p:nvSpPr>
          <p:spPr bwMode="auto">
            <a:xfrm>
              <a:off x="1248"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2" name="Line 150"/>
            <p:cNvSpPr>
              <a:spLocks noChangeShapeType="1"/>
            </p:cNvSpPr>
            <p:nvPr/>
          </p:nvSpPr>
          <p:spPr bwMode="auto">
            <a:xfrm>
              <a:off x="1296"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3" name="Line 151"/>
            <p:cNvSpPr>
              <a:spLocks noChangeShapeType="1"/>
            </p:cNvSpPr>
            <p:nvPr/>
          </p:nvSpPr>
          <p:spPr bwMode="auto">
            <a:xfrm>
              <a:off x="1344"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4" name="Line 152"/>
            <p:cNvSpPr>
              <a:spLocks noChangeShapeType="1"/>
            </p:cNvSpPr>
            <p:nvPr/>
          </p:nvSpPr>
          <p:spPr bwMode="auto">
            <a:xfrm>
              <a:off x="1392"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sp>
          <p:nvSpPr>
            <p:cNvPr id="720025" name="Line 153"/>
            <p:cNvSpPr>
              <a:spLocks noChangeShapeType="1"/>
            </p:cNvSpPr>
            <p:nvPr/>
          </p:nvSpPr>
          <p:spPr bwMode="auto">
            <a:xfrm>
              <a:off x="1440" y="672"/>
              <a:ext cx="0" cy="384"/>
            </a:xfrm>
            <a:prstGeom prst="line">
              <a:avLst/>
            </a:prstGeom>
            <a:noFill/>
            <a:ln w="9525">
              <a:solidFill>
                <a:schemeClr val="tx1"/>
              </a:solidFill>
              <a:round/>
              <a:headEnd/>
              <a:tailEnd/>
            </a:ln>
            <a:effectLst>
              <a:outerShdw dist="563972" dir="14049741" sx="125000" sy="125000" algn="tl" rotWithShape="0">
                <a:srgbClr val="C7DFD3"/>
              </a:outerShdw>
            </a:effectLst>
          </p:spPr>
          <p:txBody>
            <a:bodyPr wrap="none" lIns="90488" tIns="44450" rIns="90488" bIns="44450" anchor="ctr">
              <a:spAutoFit/>
            </a:bodyPr>
            <a:lstStyle/>
            <a:p>
              <a:endParaRPr lang="es-ES"/>
            </a:p>
          </p:txBody>
        </p:sp>
      </p:grpSp>
      <p:sp>
        <p:nvSpPr>
          <p:cNvPr id="720030" name="AutoShape 158"/>
          <p:cNvSpPr>
            <a:spLocks noChangeArrowheads="1"/>
          </p:cNvSpPr>
          <p:nvPr/>
        </p:nvSpPr>
        <p:spPr bwMode="auto">
          <a:xfrm rot="-16200000">
            <a:off x="3624263" y="2328863"/>
            <a:ext cx="198437" cy="261937"/>
          </a:xfrm>
          <a:prstGeom prst="roundRect">
            <a:avLst>
              <a:gd name="adj" fmla="val 16667"/>
            </a:avLst>
          </a:prstGeom>
          <a:gradFill rotWithShape="0">
            <a:gsLst>
              <a:gs pos="0">
                <a:srgbClr val="FF9900"/>
              </a:gs>
              <a:gs pos="50000">
                <a:srgbClr val="FF9900">
                  <a:gamma/>
                  <a:shade val="46275"/>
                  <a:invGamma/>
                </a:srgbClr>
              </a:gs>
              <a:gs pos="100000">
                <a:srgbClr val="FF9900"/>
              </a:gs>
            </a:gsLst>
            <a:lin ang="18900000" scaled="1"/>
          </a:gradFill>
          <a:ln w="9525">
            <a:solidFill>
              <a:schemeClr val="tx1"/>
            </a:solidFill>
            <a:round/>
            <a:headEnd/>
            <a:tailEnd/>
          </a:ln>
          <a:effectLst/>
        </p:spPr>
        <p:txBody>
          <a:bodyPr wrap="none" anchor="ctr"/>
          <a:lstStyle/>
          <a:p>
            <a:endParaRPr lang="es-ES"/>
          </a:p>
        </p:txBody>
      </p:sp>
      <p:sp>
        <p:nvSpPr>
          <p:cNvPr id="720031" name="Text Box 159"/>
          <p:cNvSpPr txBox="1">
            <a:spLocks noChangeArrowheads="1"/>
          </p:cNvSpPr>
          <p:nvPr/>
        </p:nvSpPr>
        <p:spPr bwMode="auto">
          <a:xfrm>
            <a:off x="3500438" y="2651125"/>
            <a:ext cx="1174750" cy="2984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Dosador de</a:t>
            </a:r>
          </a:p>
          <a:p>
            <a:pPr algn="ctr">
              <a:lnSpc>
                <a:spcPct val="100000"/>
              </a:lnSpc>
              <a:spcBef>
                <a:spcPct val="0"/>
              </a:spcBef>
              <a:buSzTx/>
            </a:pPr>
            <a:r>
              <a:rPr lang="pt-BR" sz="1000"/>
              <a:t>Lavadura</a:t>
            </a:r>
          </a:p>
        </p:txBody>
      </p:sp>
      <p:sp>
        <p:nvSpPr>
          <p:cNvPr id="720133" name="Line 261"/>
          <p:cNvSpPr>
            <a:spLocks noChangeShapeType="1"/>
          </p:cNvSpPr>
          <p:nvPr/>
        </p:nvSpPr>
        <p:spPr bwMode="auto">
          <a:xfrm>
            <a:off x="3765550" y="3516313"/>
            <a:ext cx="0" cy="460375"/>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134" name="Line 262"/>
          <p:cNvSpPr>
            <a:spLocks noChangeShapeType="1"/>
          </p:cNvSpPr>
          <p:nvPr/>
        </p:nvSpPr>
        <p:spPr bwMode="auto">
          <a:xfrm>
            <a:off x="2317750" y="13827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136" name="Oval 264"/>
          <p:cNvSpPr>
            <a:spLocks noChangeArrowheads="1"/>
          </p:cNvSpPr>
          <p:nvPr/>
        </p:nvSpPr>
        <p:spPr bwMode="auto">
          <a:xfrm flipH="1">
            <a:off x="7021513" y="3068638"/>
            <a:ext cx="590550"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37" name="Oval 265"/>
          <p:cNvSpPr>
            <a:spLocks noChangeArrowheads="1"/>
          </p:cNvSpPr>
          <p:nvPr/>
        </p:nvSpPr>
        <p:spPr bwMode="auto">
          <a:xfrm flipH="1">
            <a:off x="6227763" y="3068638"/>
            <a:ext cx="592137"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38" name="Oval 266"/>
          <p:cNvSpPr>
            <a:spLocks noChangeArrowheads="1"/>
          </p:cNvSpPr>
          <p:nvPr/>
        </p:nvSpPr>
        <p:spPr bwMode="auto">
          <a:xfrm flipH="1">
            <a:off x="7708900" y="3044825"/>
            <a:ext cx="592138"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39" name="Group 267"/>
          <p:cNvGrpSpPr>
            <a:grpSpLocks/>
          </p:cNvGrpSpPr>
          <p:nvPr/>
        </p:nvGrpSpPr>
        <p:grpSpPr bwMode="auto">
          <a:xfrm flipH="1">
            <a:off x="7708900" y="3111500"/>
            <a:ext cx="601663" cy="1555750"/>
            <a:chOff x="1056" y="480"/>
            <a:chExt cx="384" cy="1248"/>
          </a:xfrm>
        </p:grpSpPr>
        <p:sp>
          <p:nvSpPr>
            <p:cNvPr id="720140" name="Rectangle 268"/>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41" name="AutoShape 269"/>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42" name="Group 270"/>
          <p:cNvGrpSpPr>
            <a:grpSpLocks/>
          </p:cNvGrpSpPr>
          <p:nvPr/>
        </p:nvGrpSpPr>
        <p:grpSpPr bwMode="auto">
          <a:xfrm flipH="1">
            <a:off x="7021513" y="3141663"/>
            <a:ext cx="603250" cy="1555750"/>
            <a:chOff x="1056" y="480"/>
            <a:chExt cx="384" cy="1248"/>
          </a:xfrm>
        </p:grpSpPr>
        <p:sp>
          <p:nvSpPr>
            <p:cNvPr id="720143" name="Rectangle 271"/>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44" name="AutoShape 272"/>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45" name="Group 273"/>
          <p:cNvGrpSpPr>
            <a:grpSpLocks/>
          </p:cNvGrpSpPr>
          <p:nvPr/>
        </p:nvGrpSpPr>
        <p:grpSpPr bwMode="auto">
          <a:xfrm flipH="1">
            <a:off x="6227763" y="3141663"/>
            <a:ext cx="603250" cy="1555750"/>
            <a:chOff x="1056" y="480"/>
            <a:chExt cx="384" cy="1248"/>
          </a:xfrm>
        </p:grpSpPr>
        <p:sp>
          <p:nvSpPr>
            <p:cNvPr id="720146" name="Rectangle 27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47" name="AutoShape 27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48" name="Oval 276"/>
          <p:cNvSpPr>
            <a:spLocks noChangeArrowheads="1"/>
          </p:cNvSpPr>
          <p:nvPr/>
        </p:nvSpPr>
        <p:spPr bwMode="auto">
          <a:xfrm flipH="1">
            <a:off x="7173913" y="3308350"/>
            <a:ext cx="590550"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49" name="Oval 277"/>
          <p:cNvSpPr>
            <a:spLocks noChangeArrowheads="1"/>
          </p:cNvSpPr>
          <p:nvPr/>
        </p:nvSpPr>
        <p:spPr bwMode="auto">
          <a:xfrm flipH="1">
            <a:off x="6450013" y="3308350"/>
            <a:ext cx="590550"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50" name="Oval 278"/>
          <p:cNvSpPr>
            <a:spLocks noChangeArrowheads="1"/>
          </p:cNvSpPr>
          <p:nvPr/>
        </p:nvSpPr>
        <p:spPr bwMode="auto">
          <a:xfrm flipH="1">
            <a:off x="7894638" y="3308350"/>
            <a:ext cx="593725"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51" name="Group 279"/>
          <p:cNvGrpSpPr>
            <a:grpSpLocks/>
          </p:cNvGrpSpPr>
          <p:nvPr/>
        </p:nvGrpSpPr>
        <p:grpSpPr bwMode="auto">
          <a:xfrm flipH="1">
            <a:off x="7894638" y="3375025"/>
            <a:ext cx="603250" cy="1555750"/>
            <a:chOff x="1056" y="480"/>
            <a:chExt cx="384" cy="1248"/>
          </a:xfrm>
        </p:grpSpPr>
        <p:sp>
          <p:nvSpPr>
            <p:cNvPr id="720152" name="Rectangle 280"/>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53" name="AutoShape 281"/>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54" name="Group 282"/>
          <p:cNvGrpSpPr>
            <a:grpSpLocks/>
          </p:cNvGrpSpPr>
          <p:nvPr/>
        </p:nvGrpSpPr>
        <p:grpSpPr bwMode="auto">
          <a:xfrm flipH="1">
            <a:off x="7164388" y="3357563"/>
            <a:ext cx="601662" cy="1555750"/>
            <a:chOff x="1056" y="480"/>
            <a:chExt cx="384" cy="1248"/>
          </a:xfrm>
        </p:grpSpPr>
        <p:sp>
          <p:nvSpPr>
            <p:cNvPr id="720155" name="Rectangle 283"/>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56" name="AutoShape 284"/>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57" name="Group 285"/>
          <p:cNvGrpSpPr>
            <a:grpSpLocks/>
          </p:cNvGrpSpPr>
          <p:nvPr/>
        </p:nvGrpSpPr>
        <p:grpSpPr bwMode="auto">
          <a:xfrm flipH="1">
            <a:off x="6450013" y="3375025"/>
            <a:ext cx="603250" cy="1555750"/>
            <a:chOff x="1056" y="480"/>
            <a:chExt cx="384" cy="1248"/>
          </a:xfrm>
        </p:grpSpPr>
        <p:sp>
          <p:nvSpPr>
            <p:cNvPr id="720158" name="Rectangle 286"/>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59" name="AutoShape 287"/>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60" name="Oval 288"/>
          <p:cNvSpPr>
            <a:spLocks noChangeArrowheads="1"/>
          </p:cNvSpPr>
          <p:nvPr/>
        </p:nvSpPr>
        <p:spPr bwMode="auto">
          <a:xfrm flipH="1">
            <a:off x="6711950" y="3703638"/>
            <a:ext cx="592138"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61" name="Oval 289"/>
          <p:cNvSpPr>
            <a:spLocks noChangeArrowheads="1"/>
          </p:cNvSpPr>
          <p:nvPr/>
        </p:nvSpPr>
        <p:spPr bwMode="auto">
          <a:xfrm flipH="1">
            <a:off x="8158163" y="3703638"/>
            <a:ext cx="590550" cy="131762"/>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62" name="Group 290"/>
          <p:cNvGrpSpPr>
            <a:grpSpLocks/>
          </p:cNvGrpSpPr>
          <p:nvPr/>
        </p:nvGrpSpPr>
        <p:grpSpPr bwMode="auto">
          <a:xfrm flipH="1">
            <a:off x="8158163" y="3770313"/>
            <a:ext cx="603250" cy="1555750"/>
            <a:chOff x="1056" y="480"/>
            <a:chExt cx="384" cy="1248"/>
          </a:xfrm>
        </p:grpSpPr>
        <p:sp>
          <p:nvSpPr>
            <p:cNvPr id="720163" name="Rectangle 291"/>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64" name="AutoShape 292"/>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65" name="Group 293"/>
          <p:cNvGrpSpPr>
            <a:grpSpLocks/>
          </p:cNvGrpSpPr>
          <p:nvPr/>
        </p:nvGrpSpPr>
        <p:grpSpPr bwMode="auto">
          <a:xfrm flipH="1">
            <a:off x="7434263" y="3770313"/>
            <a:ext cx="603250" cy="1555750"/>
            <a:chOff x="1056" y="480"/>
            <a:chExt cx="384" cy="1248"/>
          </a:xfrm>
        </p:grpSpPr>
        <p:sp>
          <p:nvSpPr>
            <p:cNvPr id="720166" name="Rectangle 294"/>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67" name="AutoShape 295"/>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68" name="Group 296"/>
          <p:cNvGrpSpPr>
            <a:grpSpLocks/>
          </p:cNvGrpSpPr>
          <p:nvPr/>
        </p:nvGrpSpPr>
        <p:grpSpPr bwMode="auto">
          <a:xfrm flipH="1">
            <a:off x="6711950" y="3770313"/>
            <a:ext cx="601663" cy="1555750"/>
            <a:chOff x="1056" y="480"/>
            <a:chExt cx="384" cy="1248"/>
          </a:xfrm>
        </p:grpSpPr>
        <p:sp>
          <p:nvSpPr>
            <p:cNvPr id="720169" name="Rectangle 297"/>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70" name="AutoShape 298"/>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71" name="Oval 299"/>
          <p:cNvSpPr>
            <a:spLocks noChangeArrowheads="1"/>
          </p:cNvSpPr>
          <p:nvPr/>
        </p:nvSpPr>
        <p:spPr bwMode="auto">
          <a:xfrm flipH="1">
            <a:off x="7697788" y="4098925"/>
            <a:ext cx="593725"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72" name="Oval 300"/>
          <p:cNvSpPr>
            <a:spLocks noChangeArrowheads="1"/>
          </p:cNvSpPr>
          <p:nvPr/>
        </p:nvSpPr>
        <p:spPr bwMode="auto">
          <a:xfrm flipH="1">
            <a:off x="6977063" y="4098925"/>
            <a:ext cx="590550"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sp>
        <p:nvSpPr>
          <p:cNvPr id="720173" name="Oval 301"/>
          <p:cNvSpPr>
            <a:spLocks noChangeArrowheads="1"/>
          </p:cNvSpPr>
          <p:nvPr/>
        </p:nvSpPr>
        <p:spPr bwMode="auto">
          <a:xfrm flipH="1">
            <a:off x="8420100" y="4098925"/>
            <a:ext cx="592138" cy="131763"/>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s-ES"/>
          </a:p>
        </p:txBody>
      </p:sp>
      <p:grpSp>
        <p:nvGrpSpPr>
          <p:cNvPr id="720174" name="Group 302"/>
          <p:cNvGrpSpPr>
            <a:grpSpLocks/>
          </p:cNvGrpSpPr>
          <p:nvPr/>
        </p:nvGrpSpPr>
        <p:grpSpPr bwMode="auto">
          <a:xfrm flipH="1">
            <a:off x="8420100" y="4165600"/>
            <a:ext cx="603250" cy="1555750"/>
            <a:chOff x="1056" y="480"/>
            <a:chExt cx="384" cy="1248"/>
          </a:xfrm>
        </p:grpSpPr>
        <p:sp>
          <p:nvSpPr>
            <p:cNvPr id="720175" name="Rectangle 303"/>
            <p:cNvSpPr>
              <a:spLocks noChangeArrowheads="1"/>
            </p:cNvSpPr>
            <p:nvPr/>
          </p:nvSpPr>
          <p:spPr bwMode="auto">
            <a:xfrm>
              <a:off x="1056" y="480"/>
              <a:ext cx="384" cy="864"/>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76" name="AutoShape 304"/>
            <p:cNvSpPr>
              <a:spLocks noChangeArrowheads="1"/>
            </p:cNvSpPr>
            <p:nvPr/>
          </p:nvSpPr>
          <p:spPr bwMode="auto">
            <a:xfrm>
              <a:off x="1056" y="1344"/>
              <a:ext cx="384" cy="384"/>
            </a:xfrm>
            <a:prstGeom prst="flowChartMerge">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77" name="Group 305"/>
          <p:cNvGrpSpPr>
            <a:grpSpLocks/>
          </p:cNvGrpSpPr>
          <p:nvPr/>
        </p:nvGrpSpPr>
        <p:grpSpPr bwMode="auto">
          <a:xfrm flipH="1">
            <a:off x="7696200" y="4176713"/>
            <a:ext cx="603250" cy="1555750"/>
            <a:chOff x="1056" y="480"/>
            <a:chExt cx="384" cy="1248"/>
          </a:xfrm>
        </p:grpSpPr>
        <p:sp>
          <p:nvSpPr>
            <p:cNvPr id="720178" name="Rectangle 306"/>
            <p:cNvSpPr>
              <a:spLocks noChangeArrowheads="1"/>
            </p:cNvSpPr>
            <p:nvPr/>
          </p:nvSpPr>
          <p:spPr bwMode="auto">
            <a:xfrm>
              <a:off x="1056" y="480"/>
              <a:ext cx="384" cy="864"/>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79" name="AutoShape 307"/>
            <p:cNvSpPr>
              <a:spLocks noChangeArrowheads="1"/>
            </p:cNvSpPr>
            <p:nvPr/>
          </p:nvSpPr>
          <p:spPr bwMode="auto">
            <a:xfrm>
              <a:off x="1056" y="1344"/>
              <a:ext cx="384" cy="384"/>
            </a:xfrm>
            <a:prstGeom prst="flowChartMerge">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sp>
        <p:nvSpPr>
          <p:cNvPr id="720180" name="AutoShape 308"/>
          <p:cNvSpPr>
            <a:spLocks noChangeArrowheads="1"/>
          </p:cNvSpPr>
          <p:nvPr/>
        </p:nvSpPr>
        <p:spPr bwMode="auto">
          <a:xfrm flipH="1">
            <a:off x="6977063" y="5243513"/>
            <a:ext cx="600075" cy="477837"/>
          </a:xfrm>
          <a:prstGeom prst="flowChartMerge">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1" name="Rectangle 309"/>
          <p:cNvSpPr>
            <a:spLocks noChangeArrowheads="1"/>
          </p:cNvSpPr>
          <p:nvPr/>
        </p:nvSpPr>
        <p:spPr bwMode="auto">
          <a:xfrm flipH="1">
            <a:off x="6977063" y="4165600"/>
            <a:ext cx="600075" cy="1077913"/>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2" name="Rectangle 310"/>
          <p:cNvSpPr>
            <a:spLocks noChangeArrowheads="1"/>
          </p:cNvSpPr>
          <p:nvPr/>
        </p:nvSpPr>
        <p:spPr bwMode="auto">
          <a:xfrm flipH="1">
            <a:off x="7239000" y="5680075"/>
            <a:ext cx="74613" cy="731838"/>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3" name="Rectangle 311"/>
          <p:cNvSpPr>
            <a:spLocks noChangeArrowheads="1"/>
          </p:cNvSpPr>
          <p:nvPr/>
        </p:nvSpPr>
        <p:spPr bwMode="auto">
          <a:xfrm flipH="1">
            <a:off x="6977063" y="4176713"/>
            <a:ext cx="598487" cy="790575"/>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85" name="Rectangle 313"/>
          <p:cNvSpPr>
            <a:spLocks noChangeArrowheads="1"/>
          </p:cNvSpPr>
          <p:nvPr/>
        </p:nvSpPr>
        <p:spPr bwMode="auto">
          <a:xfrm>
            <a:off x="7956550" y="6030913"/>
            <a:ext cx="766763"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20187" name="Text Box 315"/>
          <p:cNvSpPr txBox="1">
            <a:spLocks noChangeArrowheads="1"/>
          </p:cNvSpPr>
          <p:nvPr/>
        </p:nvSpPr>
        <p:spPr bwMode="auto">
          <a:xfrm>
            <a:off x="6497638" y="2632075"/>
            <a:ext cx="2047875"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Tanques Maduradores</a:t>
            </a:r>
            <a:endParaRPr lang="pt-BR" sz="1000" b="0"/>
          </a:p>
        </p:txBody>
      </p:sp>
      <p:sp>
        <p:nvSpPr>
          <p:cNvPr id="720188" name="Rectangle 316"/>
          <p:cNvSpPr>
            <a:spLocks noChangeArrowheads="1"/>
          </p:cNvSpPr>
          <p:nvPr/>
        </p:nvSpPr>
        <p:spPr bwMode="auto">
          <a:xfrm rot="5352570">
            <a:off x="7802563" y="5803900"/>
            <a:ext cx="382587" cy="74613"/>
          </a:xfrm>
          <a:prstGeom prst="rect">
            <a:avLst/>
          </a:prstGeom>
          <a:gradFill rotWithShape="0">
            <a:gsLst>
              <a:gs pos="0">
                <a:srgbClr val="FFFF99">
                  <a:gamma/>
                  <a:shade val="46275"/>
                  <a:invGamma/>
                </a:srgbClr>
              </a:gs>
              <a:gs pos="50000">
                <a:srgbClr val="FFFF99"/>
              </a:gs>
              <a:gs pos="100000">
                <a:srgbClr val="FFFF99">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nvGrpSpPr>
          <p:cNvPr id="720192" name="Group 320"/>
          <p:cNvGrpSpPr>
            <a:grpSpLocks/>
          </p:cNvGrpSpPr>
          <p:nvPr/>
        </p:nvGrpSpPr>
        <p:grpSpPr bwMode="auto">
          <a:xfrm>
            <a:off x="2546350" y="5980113"/>
            <a:ext cx="1143000" cy="584200"/>
            <a:chOff x="1680" y="552"/>
            <a:chExt cx="720" cy="368"/>
          </a:xfrm>
        </p:grpSpPr>
        <p:sp>
          <p:nvSpPr>
            <p:cNvPr id="720193" name="AutoShape 321"/>
            <p:cNvSpPr>
              <a:spLocks noChangeArrowheads="1"/>
            </p:cNvSpPr>
            <p:nvPr/>
          </p:nvSpPr>
          <p:spPr bwMode="auto">
            <a:xfrm rot="-10800000">
              <a:off x="1680" y="720"/>
              <a:ext cx="336" cy="121"/>
            </a:xfrm>
            <a:prstGeom prst="flowChartProcess">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94" name="AutoShape 322"/>
            <p:cNvSpPr>
              <a:spLocks noChangeArrowheads="1"/>
            </p:cNvSpPr>
            <p:nvPr/>
          </p:nvSpPr>
          <p:spPr bwMode="auto">
            <a:xfrm rot="-10800000">
              <a:off x="1680" y="552"/>
              <a:ext cx="336" cy="168"/>
            </a:xfrm>
            <a:custGeom>
              <a:avLst/>
              <a:gdLst>
                <a:gd name="G0" fmla="+- 9360 0 0"/>
                <a:gd name="G1" fmla="+- 21600 0 9360"/>
                <a:gd name="G2" fmla="*/ 9360 1 2"/>
                <a:gd name="G3" fmla="+- 21600 0 G2"/>
                <a:gd name="G4" fmla="+/ 9360 21600 2"/>
                <a:gd name="G5" fmla="+/ G1 0 2"/>
                <a:gd name="G6" fmla="*/ 21600 21600 9360"/>
                <a:gd name="G7" fmla="*/ G6 1 2"/>
                <a:gd name="G8" fmla="+- 21600 0 G7"/>
                <a:gd name="G9" fmla="*/ 21600 1 2"/>
                <a:gd name="G10" fmla="+- 9360 0 G9"/>
                <a:gd name="G11" fmla="?: G10 G8 0"/>
                <a:gd name="G12" fmla="?: G10 G7 21600"/>
                <a:gd name="T0" fmla="*/ 16920 w 21600"/>
                <a:gd name="T1" fmla="*/ 10800 h 21600"/>
                <a:gd name="T2" fmla="*/ 10800 w 21600"/>
                <a:gd name="T3" fmla="*/ 21600 h 21600"/>
                <a:gd name="T4" fmla="*/ 4680 w 21600"/>
                <a:gd name="T5" fmla="*/ 10800 h 21600"/>
                <a:gd name="T6" fmla="*/ 10800 w 21600"/>
                <a:gd name="T7" fmla="*/ 0 h 21600"/>
                <a:gd name="T8" fmla="*/ 6480 w 21600"/>
                <a:gd name="T9" fmla="*/ 6480 h 21600"/>
                <a:gd name="T10" fmla="*/ 15120 w 21600"/>
                <a:gd name="T11" fmla="*/ 15120 h 21600"/>
              </a:gdLst>
              <a:ahLst/>
              <a:cxnLst>
                <a:cxn ang="0">
                  <a:pos x="T0" y="T1"/>
                </a:cxn>
                <a:cxn ang="0">
                  <a:pos x="T2" y="T3"/>
                </a:cxn>
                <a:cxn ang="0">
                  <a:pos x="T4" y="T5"/>
                </a:cxn>
                <a:cxn ang="0">
                  <a:pos x="T6" y="T7"/>
                </a:cxn>
              </a:cxnLst>
              <a:rect l="T8" t="T9" r="T10" b="T11"/>
              <a:pathLst>
                <a:path w="21600" h="21600">
                  <a:moveTo>
                    <a:pt x="0" y="0"/>
                  </a:moveTo>
                  <a:lnTo>
                    <a:pt x="9360" y="21600"/>
                  </a:lnTo>
                  <a:lnTo>
                    <a:pt x="12240" y="21600"/>
                  </a:lnTo>
                  <a:lnTo>
                    <a:pt x="2160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sp>
          <p:nvSpPr>
            <p:cNvPr id="720195" name="AutoShape 323"/>
            <p:cNvSpPr>
              <a:spLocks noChangeArrowheads="1"/>
            </p:cNvSpPr>
            <p:nvPr/>
          </p:nvSpPr>
          <p:spPr bwMode="auto">
            <a:xfrm rot="-10800000">
              <a:off x="1680" y="816"/>
              <a:ext cx="720" cy="104"/>
            </a:xfrm>
            <a:prstGeom prst="flowChartProcess">
              <a:avLst/>
            </a:prstGeom>
            <a:gradFill rotWithShape="0">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miter lim="800000"/>
              <a:headEnd/>
              <a:tailEnd/>
            </a:ln>
            <a:effectLst/>
          </p:spPr>
          <p:txBody>
            <a:bodyPr wrap="none" anchor="ctr"/>
            <a:lstStyle/>
            <a:p>
              <a:endParaRPr lang="es-ES"/>
            </a:p>
          </p:txBody>
        </p:sp>
      </p:grpSp>
      <p:grpSp>
        <p:nvGrpSpPr>
          <p:cNvPr id="720196" name="Group 324"/>
          <p:cNvGrpSpPr>
            <a:grpSpLocks/>
          </p:cNvGrpSpPr>
          <p:nvPr/>
        </p:nvGrpSpPr>
        <p:grpSpPr bwMode="auto">
          <a:xfrm rot="-5400000">
            <a:off x="3267869" y="6020594"/>
            <a:ext cx="498475" cy="265113"/>
            <a:chOff x="4128" y="720"/>
            <a:chExt cx="148" cy="96"/>
          </a:xfrm>
        </p:grpSpPr>
        <p:sp>
          <p:nvSpPr>
            <p:cNvPr id="720197" name="AutoShape 325"/>
            <p:cNvSpPr>
              <a:spLocks noChangeArrowheads="1"/>
            </p:cNvSpPr>
            <p:nvPr/>
          </p:nvSpPr>
          <p:spPr bwMode="auto">
            <a:xfrm>
              <a:off x="4128" y="720"/>
              <a:ext cx="144" cy="96"/>
            </a:xfrm>
            <a:prstGeom prst="flowChartAlternateProcess">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20198" name="Line 326"/>
            <p:cNvSpPr>
              <a:spLocks noChangeShapeType="1"/>
            </p:cNvSpPr>
            <p:nvPr/>
          </p:nvSpPr>
          <p:spPr bwMode="auto">
            <a:xfrm>
              <a:off x="4128" y="768"/>
              <a:ext cx="144" cy="0"/>
            </a:xfrm>
            <a:prstGeom prst="line">
              <a:avLst/>
            </a:prstGeom>
            <a:noFill/>
            <a:ln w="9525">
              <a:solidFill>
                <a:schemeClr val="tx1"/>
              </a:solidFill>
              <a:round/>
              <a:headEnd/>
              <a:tailEnd/>
            </a:ln>
            <a:effectLst/>
          </p:spPr>
          <p:txBody>
            <a:bodyPr wrap="none" anchor="ctr"/>
            <a:lstStyle/>
            <a:p>
              <a:endParaRPr lang="es-ES"/>
            </a:p>
          </p:txBody>
        </p:sp>
        <p:sp>
          <p:nvSpPr>
            <p:cNvPr id="720199" name="Line 327"/>
            <p:cNvSpPr>
              <a:spLocks noChangeShapeType="1"/>
            </p:cNvSpPr>
            <p:nvPr/>
          </p:nvSpPr>
          <p:spPr bwMode="auto">
            <a:xfrm>
              <a:off x="4128" y="748"/>
              <a:ext cx="144" cy="0"/>
            </a:xfrm>
            <a:prstGeom prst="line">
              <a:avLst/>
            </a:prstGeom>
            <a:noFill/>
            <a:ln w="9525">
              <a:solidFill>
                <a:schemeClr val="tx1"/>
              </a:solidFill>
              <a:round/>
              <a:headEnd/>
              <a:tailEnd/>
            </a:ln>
            <a:effectLst/>
          </p:spPr>
          <p:txBody>
            <a:bodyPr wrap="none" anchor="ctr"/>
            <a:lstStyle/>
            <a:p>
              <a:endParaRPr lang="es-ES"/>
            </a:p>
          </p:txBody>
        </p:sp>
        <p:sp>
          <p:nvSpPr>
            <p:cNvPr id="720200" name="Line 328"/>
            <p:cNvSpPr>
              <a:spLocks noChangeShapeType="1"/>
            </p:cNvSpPr>
            <p:nvPr/>
          </p:nvSpPr>
          <p:spPr bwMode="auto">
            <a:xfrm>
              <a:off x="4128" y="788"/>
              <a:ext cx="144" cy="0"/>
            </a:xfrm>
            <a:prstGeom prst="line">
              <a:avLst/>
            </a:prstGeom>
            <a:noFill/>
            <a:ln w="9525">
              <a:solidFill>
                <a:schemeClr val="tx1"/>
              </a:solidFill>
              <a:round/>
              <a:headEnd/>
              <a:tailEnd/>
            </a:ln>
            <a:effectLst/>
          </p:spPr>
          <p:txBody>
            <a:bodyPr wrap="none" anchor="ctr"/>
            <a:lstStyle/>
            <a:p>
              <a:endParaRPr lang="es-ES"/>
            </a:p>
          </p:txBody>
        </p:sp>
        <p:sp>
          <p:nvSpPr>
            <p:cNvPr id="720201" name="Line 329"/>
            <p:cNvSpPr>
              <a:spLocks noChangeShapeType="1"/>
            </p:cNvSpPr>
            <p:nvPr/>
          </p:nvSpPr>
          <p:spPr bwMode="auto">
            <a:xfrm>
              <a:off x="4132" y="732"/>
              <a:ext cx="144" cy="0"/>
            </a:xfrm>
            <a:prstGeom prst="line">
              <a:avLst/>
            </a:prstGeom>
            <a:noFill/>
            <a:ln w="9525">
              <a:solidFill>
                <a:schemeClr val="tx1"/>
              </a:solidFill>
              <a:round/>
              <a:headEnd/>
              <a:tailEnd/>
            </a:ln>
            <a:effectLst/>
          </p:spPr>
          <p:txBody>
            <a:bodyPr wrap="none" anchor="ctr"/>
            <a:lstStyle/>
            <a:p>
              <a:endParaRPr lang="es-ES"/>
            </a:p>
          </p:txBody>
        </p:sp>
        <p:sp>
          <p:nvSpPr>
            <p:cNvPr id="720202" name="Line 330"/>
            <p:cNvSpPr>
              <a:spLocks noChangeShapeType="1"/>
            </p:cNvSpPr>
            <p:nvPr/>
          </p:nvSpPr>
          <p:spPr bwMode="auto">
            <a:xfrm>
              <a:off x="4132" y="804"/>
              <a:ext cx="144" cy="0"/>
            </a:xfrm>
            <a:prstGeom prst="line">
              <a:avLst/>
            </a:prstGeom>
            <a:noFill/>
            <a:ln w="9525">
              <a:solidFill>
                <a:schemeClr val="tx1"/>
              </a:solidFill>
              <a:round/>
              <a:headEnd/>
              <a:tailEnd/>
            </a:ln>
            <a:effectLst/>
          </p:spPr>
          <p:txBody>
            <a:bodyPr wrap="none" anchor="ctr"/>
            <a:lstStyle/>
            <a:p>
              <a:endParaRPr lang="es-ES"/>
            </a:p>
          </p:txBody>
        </p:sp>
      </p:grpSp>
      <p:sp>
        <p:nvSpPr>
          <p:cNvPr id="720204" name="Rectangle 332"/>
          <p:cNvSpPr>
            <a:spLocks noChangeArrowheads="1"/>
          </p:cNvSpPr>
          <p:nvPr/>
        </p:nvSpPr>
        <p:spPr bwMode="auto">
          <a:xfrm>
            <a:off x="3689350" y="6488113"/>
            <a:ext cx="1371600"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grpSp>
        <p:nvGrpSpPr>
          <p:cNvPr id="720205" name="Group 333"/>
          <p:cNvGrpSpPr>
            <a:grpSpLocks/>
          </p:cNvGrpSpPr>
          <p:nvPr/>
        </p:nvGrpSpPr>
        <p:grpSpPr bwMode="auto">
          <a:xfrm>
            <a:off x="5060950" y="6107113"/>
            <a:ext cx="762000" cy="457200"/>
            <a:chOff x="1344" y="672"/>
            <a:chExt cx="975" cy="384"/>
          </a:xfrm>
        </p:grpSpPr>
        <p:sp>
          <p:nvSpPr>
            <p:cNvPr id="720206" name="Rectangle 334"/>
            <p:cNvSpPr>
              <a:spLocks noChangeArrowheads="1"/>
            </p:cNvSpPr>
            <p:nvPr/>
          </p:nvSpPr>
          <p:spPr bwMode="auto">
            <a:xfrm>
              <a:off x="2064" y="72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07" name="Rectangle 335"/>
            <p:cNvSpPr>
              <a:spLocks noChangeArrowheads="1"/>
            </p:cNvSpPr>
            <p:nvPr/>
          </p:nvSpPr>
          <p:spPr bwMode="auto">
            <a:xfrm>
              <a:off x="2064" y="960"/>
              <a:ext cx="255" cy="43"/>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08" name="Rectangle 336"/>
            <p:cNvSpPr>
              <a:spLocks noChangeArrowheads="1"/>
            </p:cNvSpPr>
            <p:nvPr/>
          </p:nvSpPr>
          <p:spPr bwMode="auto">
            <a:xfrm>
              <a:off x="1344" y="672"/>
              <a:ext cx="72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09" name="Rectangle 337"/>
            <p:cNvSpPr>
              <a:spLocks noChangeArrowheads="1"/>
            </p:cNvSpPr>
            <p:nvPr/>
          </p:nvSpPr>
          <p:spPr bwMode="auto">
            <a:xfrm>
              <a:off x="2112" y="672"/>
              <a:ext cx="48" cy="384"/>
            </a:xfrm>
            <a:prstGeom prst="rect">
              <a:avLst/>
            </a:prstGeom>
            <a:gradFill rotWithShape="0">
              <a:gsLst>
                <a:gs pos="0">
                  <a:srgbClr val="C0C0C0">
                    <a:gamma/>
                    <a:shade val="46275"/>
                    <a:invGamma/>
                  </a:srgbClr>
                </a:gs>
                <a:gs pos="100000">
                  <a:srgbClr val="C0C0C0"/>
                </a:gs>
              </a:gsLst>
              <a:lin ang="0" scaled="1"/>
            </a:gradFill>
            <a:ln w="9525">
              <a:solidFill>
                <a:schemeClr val="tx1"/>
              </a:solidFill>
              <a:miter lim="800000"/>
              <a:headEnd/>
              <a:tailEnd/>
            </a:ln>
            <a:effectLst/>
          </p:spPr>
          <p:txBody>
            <a:bodyPr wrap="none" anchor="ctr"/>
            <a:lstStyle/>
            <a:p>
              <a:endParaRPr lang="es-ES"/>
            </a:p>
          </p:txBody>
        </p:sp>
        <p:sp>
          <p:nvSpPr>
            <p:cNvPr id="720210" name="Line 338"/>
            <p:cNvSpPr>
              <a:spLocks noChangeShapeType="1"/>
            </p:cNvSpPr>
            <p:nvPr/>
          </p:nvSpPr>
          <p:spPr bwMode="auto">
            <a:xfrm>
              <a:off x="1380" y="672"/>
              <a:ext cx="0" cy="384"/>
            </a:xfrm>
            <a:prstGeom prst="line">
              <a:avLst/>
            </a:prstGeom>
            <a:noFill/>
            <a:ln w="9525">
              <a:solidFill>
                <a:schemeClr val="tx1"/>
              </a:solidFill>
              <a:round/>
              <a:headEnd/>
              <a:tailEnd/>
            </a:ln>
            <a:effectLst/>
          </p:spPr>
          <p:txBody>
            <a:bodyPr wrap="none" anchor="ctr"/>
            <a:lstStyle/>
            <a:p>
              <a:endParaRPr lang="es-ES"/>
            </a:p>
          </p:txBody>
        </p:sp>
        <p:sp>
          <p:nvSpPr>
            <p:cNvPr id="720211" name="Line 339"/>
            <p:cNvSpPr>
              <a:spLocks noChangeShapeType="1"/>
            </p:cNvSpPr>
            <p:nvPr/>
          </p:nvSpPr>
          <p:spPr bwMode="auto">
            <a:xfrm>
              <a:off x="1453" y="672"/>
              <a:ext cx="0" cy="384"/>
            </a:xfrm>
            <a:prstGeom prst="line">
              <a:avLst/>
            </a:prstGeom>
            <a:noFill/>
            <a:ln w="9525">
              <a:solidFill>
                <a:schemeClr val="tx1"/>
              </a:solidFill>
              <a:round/>
              <a:headEnd/>
              <a:tailEnd/>
            </a:ln>
            <a:effectLst/>
          </p:spPr>
          <p:txBody>
            <a:bodyPr wrap="none" anchor="ctr"/>
            <a:lstStyle/>
            <a:p>
              <a:endParaRPr lang="es-ES"/>
            </a:p>
          </p:txBody>
        </p:sp>
        <p:sp>
          <p:nvSpPr>
            <p:cNvPr id="720212" name="Line 340"/>
            <p:cNvSpPr>
              <a:spLocks noChangeShapeType="1"/>
            </p:cNvSpPr>
            <p:nvPr/>
          </p:nvSpPr>
          <p:spPr bwMode="auto">
            <a:xfrm>
              <a:off x="1417" y="672"/>
              <a:ext cx="0" cy="384"/>
            </a:xfrm>
            <a:prstGeom prst="line">
              <a:avLst/>
            </a:prstGeom>
            <a:noFill/>
            <a:ln w="9525">
              <a:solidFill>
                <a:schemeClr val="tx1"/>
              </a:solidFill>
              <a:round/>
              <a:headEnd/>
              <a:tailEnd/>
            </a:ln>
            <a:effectLst/>
          </p:spPr>
          <p:txBody>
            <a:bodyPr wrap="none" anchor="ctr"/>
            <a:lstStyle/>
            <a:p>
              <a:endParaRPr lang="es-ES"/>
            </a:p>
          </p:txBody>
        </p:sp>
        <p:sp>
          <p:nvSpPr>
            <p:cNvPr id="720213" name="Line 341"/>
            <p:cNvSpPr>
              <a:spLocks noChangeShapeType="1"/>
            </p:cNvSpPr>
            <p:nvPr/>
          </p:nvSpPr>
          <p:spPr bwMode="auto">
            <a:xfrm>
              <a:off x="1490" y="672"/>
              <a:ext cx="0" cy="384"/>
            </a:xfrm>
            <a:prstGeom prst="line">
              <a:avLst/>
            </a:prstGeom>
            <a:noFill/>
            <a:ln w="9525">
              <a:solidFill>
                <a:schemeClr val="tx1"/>
              </a:solidFill>
              <a:round/>
              <a:headEnd/>
              <a:tailEnd/>
            </a:ln>
            <a:effectLst/>
          </p:spPr>
          <p:txBody>
            <a:bodyPr wrap="none" anchor="ctr"/>
            <a:lstStyle/>
            <a:p>
              <a:endParaRPr lang="es-ES"/>
            </a:p>
          </p:txBody>
        </p:sp>
        <p:sp>
          <p:nvSpPr>
            <p:cNvPr id="720214" name="Line 342"/>
            <p:cNvSpPr>
              <a:spLocks noChangeShapeType="1"/>
            </p:cNvSpPr>
            <p:nvPr/>
          </p:nvSpPr>
          <p:spPr bwMode="auto">
            <a:xfrm>
              <a:off x="1562" y="672"/>
              <a:ext cx="0" cy="384"/>
            </a:xfrm>
            <a:prstGeom prst="line">
              <a:avLst/>
            </a:prstGeom>
            <a:noFill/>
            <a:ln w="9525">
              <a:solidFill>
                <a:schemeClr val="tx1"/>
              </a:solidFill>
              <a:round/>
              <a:headEnd/>
              <a:tailEnd/>
            </a:ln>
            <a:effectLst/>
          </p:spPr>
          <p:txBody>
            <a:bodyPr wrap="none" anchor="ctr"/>
            <a:lstStyle/>
            <a:p>
              <a:endParaRPr lang="es-ES"/>
            </a:p>
          </p:txBody>
        </p:sp>
        <p:sp>
          <p:nvSpPr>
            <p:cNvPr id="720215" name="Line 343"/>
            <p:cNvSpPr>
              <a:spLocks noChangeShapeType="1"/>
            </p:cNvSpPr>
            <p:nvPr/>
          </p:nvSpPr>
          <p:spPr bwMode="auto">
            <a:xfrm>
              <a:off x="1526" y="672"/>
              <a:ext cx="0" cy="384"/>
            </a:xfrm>
            <a:prstGeom prst="line">
              <a:avLst/>
            </a:prstGeom>
            <a:noFill/>
            <a:ln w="9525">
              <a:solidFill>
                <a:schemeClr val="tx1"/>
              </a:solidFill>
              <a:round/>
              <a:headEnd/>
              <a:tailEnd/>
            </a:ln>
            <a:effectLst/>
          </p:spPr>
          <p:txBody>
            <a:bodyPr wrap="none" anchor="ctr"/>
            <a:lstStyle/>
            <a:p>
              <a:endParaRPr lang="es-ES"/>
            </a:p>
          </p:txBody>
        </p:sp>
        <p:sp>
          <p:nvSpPr>
            <p:cNvPr id="720216" name="Line 344"/>
            <p:cNvSpPr>
              <a:spLocks noChangeShapeType="1"/>
            </p:cNvSpPr>
            <p:nvPr/>
          </p:nvSpPr>
          <p:spPr bwMode="auto">
            <a:xfrm>
              <a:off x="1599" y="672"/>
              <a:ext cx="0" cy="384"/>
            </a:xfrm>
            <a:prstGeom prst="line">
              <a:avLst/>
            </a:prstGeom>
            <a:noFill/>
            <a:ln w="9525">
              <a:solidFill>
                <a:schemeClr val="tx1"/>
              </a:solidFill>
              <a:round/>
              <a:headEnd/>
              <a:tailEnd/>
            </a:ln>
            <a:effectLst/>
          </p:spPr>
          <p:txBody>
            <a:bodyPr wrap="none" anchor="ctr"/>
            <a:lstStyle/>
            <a:p>
              <a:endParaRPr lang="es-ES"/>
            </a:p>
          </p:txBody>
        </p:sp>
        <p:sp>
          <p:nvSpPr>
            <p:cNvPr id="720217" name="Line 345"/>
            <p:cNvSpPr>
              <a:spLocks noChangeShapeType="1"/>
            </p:cNvSpPr>
            <p:nvPr/>
          </p:nvSpPr>
          <p:spPr bwMode="auto">
            <a:xfrm>
              <a:off x="1672" y="672"/>
              <a:ext cx="0" cy="384"/>
            </a:xfrm>
            <a:prstGeom prst="line">
              <a:avLst/>
            </a:prstGeom>
            <a:noFill/>
            <a:ln w="9525">
              <a:solidFill>
                <a:schemeClr val="tx1"/>
              </a:solidFill>
              <a:round/>
              <a:headEnd/>
              <a:tailEnd/>
            </a:ln>
            <a:effectLst/>
          </p:spPr>
          <p:txBody>
            <a:bodyPr wrap="none" anchor="ctr"/>
            <a:lstStyle/>
            <a:p>
              <a:endParaRPr lang="es-ES"/>
            </a:p>
          </p:txBody>
        </p:sp>
        <p:sp>
          <p:nvSpPr>
            <p:cNvPr id="720218" name="Line 346"/>
            <p:cNvSpPr>
              <a:spLocks noChangeShapeType="1"/>
            </p:cNvSpPr>
            <p:nvPr/>
          </p:nvSpPr>
          <p:spPr bwMode="auto">
            <a:xfrm>
              <a:off x="1635" y="672"/>
              <a:ext cx="0" cy="384"/>
            </a:xfrm>
            <a:prstGeom prst="line">
              <a:avLst/>
            </a:prstGeom>
            <a:noFill/>
            <a:ln w="9525">
              <a:solidFill>
                <a:schemeClr val="tx1"/>
              </a:solidFill>
              <a:round/>
              <a:headEnd/>
              <a:tailEnd/>
            </a:ln>
            <a:effectLst/>
          </p:spPr>
          <p:txBody>
            <a:bodyPr wrap="none" anchor="ctr"/>
            <a:lstStyle/>
            <a:p>
              <a:endParaRPr lang="es-ES"/>
            </a:p>
          </p:txBody>
        </p:sp>
        <p:sp>
          <p:nvSpPr>
            <p:cNvPr id="720219" name="Line 347"/>
            <p:cNvSpPr>
              <a:spLocks noChangeShapeType="1"/>
            </p:cNvSpPr>
            <p:nvPr/>
          </p:nvSpPr>
          <p:spPr bwMode="auto">
            <a:xfrm>
              <a:off x="1708" y="672"/>
              <a:ext cx="0" cy="384"/>
            </a:xfrm>
            <a:prstGeom prst="line">
              <a:avLst/>
            </a:prstGeom>
            <a:noFill/>
            <a:ln w="9525">
              <a:solidFill>
                <a:schemeClr val="tx1"/>
              </a:solidFill>
              <a:round/>
              <a:headEnd/>
              <a:tailEnd/>
            </a:ln>
            <a:effectLst/>
          </p:spPr>
          <p:txBody>
            <a:bodyPr wrap="none" anchor="ctr"/>
            <a:lstStyle/>
            <a:p>
              <a:endParaRPr lang="es-ES"/>
            </a:p>
          </p:txBody>
        </p:sp>
        <p:sp>
          <p:nvSpPr>
            <p:cNvPr id="720220" name="Line 348"/>
            <p:cNvSpPr>
              <a:spLocks noChangeShapeType="1"/>
            </p:cNvSpPr>
            <p:nvPr/>
          </p:nvSpPr>
          <p:spPr bwMode="auto">
            <a:xfrm>
              <a:off x="1781" y="672"/>
              <a:ext cx="0" cy="384"/>
            </a:xfrm>
            <a:prstGeom prst="line">
              <a:avLst/>
            </a:prstGeom>
            <a:noFill/>
            <a:ln w="9525">
              <a:solidFill>
                <a:schemeClr val="tx1"/>
              </a:solidFill>
              <a:round/>
              <a:headEnd/>
              <a:tailEnd/>
            </a:ln>
            <a:effectLst/>
          </p:spPr>
          <p:txBody>
            <a:bodyPr wrap="none" anchor="ctr"/>
            <a:lstStyle/>
            <a:p>
              <a:endParaRPr lang="es-ES"/>
            </a:p>
          </p:txBody>
        </p:sp>
        <p:sp>
          <p:nvSpPr>
            <p:cNvPr id="720221" name="Line 349"/>
            <p:cNvSpPr>
              <a:spLocks noChangeShapeType="1"/>
            </p:cNvSpPr>
            <p:nvPr/>
          </p:nvSpPr>
          <p:spPr bwMode="auto">
            <a:xfrm>
              <a:off x="1745" y="672"/>
              <a:ext cx="0" cy="384"/>
            </a:xfrm>
            <a:prstGeom prst="line">
              <a:avLst/>
            </a:prstGeom>
            <a:noFill/>
            <a:ln w="9525">
              <a:solidFill>
                <a:schemeClr val="tx1"/>
              </a:solidFill>
              <a:round/>
              <a:headEnd/>
              <a:tailEnd/>
            </a:ln>
            <a:effectLst/>
          </p:spPr>
          <p:txBody>
            <a:bodyPr wrap="none" anchor="ctr"/>
            <a:lstStyle/>
            <a:p>
              <a:endParaRPr lang="es-ES"/>
            </a:p>
          </p:txBody>
        </p:sp>
        <p:sp>
          <p:nvSpPr>
            <p:cNvPr id="720222" name="Line 350"/>
            <p:cNvSpPr>
              <a:spLocks noChangeShapeType="1"/>
            </p:cNvSpPr>
            <p:nvPr/>
          </p:nvSpPr>
          <p:spPr bwMode="auto">
            <a:xfrm>
              <a:off x="1817" y="672"/>
              <a:ext cx="0" cy="384"/>
            </a:xfrm>
            <a:prstGeom prst="line">
              <a:avLst/>
            </a:prstGeom>
            <a:noFill/>
            <a:ln w="9525">
              <a:solidFill>
                <a:schemeClr val="tx1"/>
              </a:solidFill>
              <a:round/>
              <a:headEnd/>
              <a:tailEnd/>
            </a:ln>
            <a:effectLst/>
          </p:spPr>
          <p:txBody>
            <a:bodyPr wrap="none" anchor="ctr"/>
            <a:lstStyle/>
            <a:p>
              <a:endParaRPr lang="es-ES"/>
            </a:p>
          </p:txBody>
        </p:sp>
        <p:sp>
          <p:nvSpPr>
            <p:cNvPr id="720223" name="Line 351"/>
            <p:cNvSpPr>
              <a:spLocks noChangeShapeType="1"/>
            </p:cNvSpPr>
            <p:nvPr/>
          </p:nvSpPr>
          <p:spPr bwMode="auto">
            <a:xfrm>
              <a:off x="1854" y="672"/>
              <a:ext cx="0" cy="384"/>
            </a:xfrm>
            <a:prstGeom prst="line">
              <a:avLst/>
            </a:prstGeom>
            <a:noFill/>
            <a:ln w="9525">
              <a:solidFill>
                <a:schemeClr val="tx1"/>
              </a:solidFill>
              <a:round/>
              <a:headEnd/>
              <a:tailEnd/>
            </a:ln>
            <a:effectLst/>
          </p:spPr>
          <p:txBody>
            <a:bodyPr wrap="none" anchor="ctr"/>
            <a:lstStyle/>
            <a:p>
              <a:endParaRPr lang="es-ES"/>
            </a:p>
          </p:txBody>
        </p:sp>
        <p:sp>
          <p:nvSpPr>
            <p:cNvPr id="720224" name="Line 352"/>
            <p:cNvSpPr>
              <a:spLocks noChangeShapeType="1"/>
            </p:cNvSpPr>
            <p:nvPr/>
          </p:nvSpPr>
          <p:spPr bwMode="auto">
            <a:xfrm>
              <a:off x="1927" y="672"/>
              <a:ext cx="0" cy="384"/>
            </a:xfrm>
            <a:prstGeom prst="line">
              <a:avLst/>
            </a:prstGeom>
            <a:noFill/>
            <a:ln w="9525">
              <a:solidFill>
                <a:schemeClr val="tx1"/>
              </a:solidFill>
              <a:round/>
              <a:headEnd/>
              <a:tailEnd/>
            </a:ln>
            <a:effectLst/>
          </p:spPr>
          <p:txBody>
            <a:bodyPr wrap="none" anchor="ctr"/>
            <a:lstStyle/>
            <a:p>
              <a:endParaRPr lang="es-ES"/>
            </a:p>
          </p:txBody>
        </p:sp>
        <p:sp>
          <p:nvSpPr>
            <p:cNvPr id="720225" name="Line 353"/>
            <p:cNvSpPr>
              <a:spLocks noChangeShapeType="1"/>
            </p:cNvSpPr>
            <p:nvPr/>
          </p:nvSpPr>
          <p:spPr bwMode="auto">
            <a:xfrm>
              <a:off x="1890" y="672"/>
              <a:ext cx="0" cy="384"/>
            </a:xfrm>
            <a:prstGeom prst="line">
              <a:avLst/>
            </a:prstGeom>
            <a:noFill/>
            <a:ln w="9525">
              <a:solidFill>
                <a:schemeClr val="tx1"/>
              </a:solidFill>
              <a:round/>
              <a:headEnd/>
              <a:tailEnd/>
            </a:ln>
            <a:effectLst/>
          </p:spPr>
          <p:txBody>
            <a:bodyPr wrap="none" anchor="ctr"/>
            <a:lstStyle/>
            <a:p>
              <a:endParaRPr lang="es-ES"/>
            </a:p>
          </p:txBody>
        </p:sp>
        <p:sp>
          <p:nvSpPr>
            <p:cNvPr id="720226" name="Line 354"/>
            <p:cNvSpPr>
              <a:spLocks noChangeShapeType="1"/>
            </p:cNvSpPr>
            <p:nvPr/>
          </p:nvSpPr>
          <p:spPr bwMode="auto">
            <a:xfrm>
              <a:off x="1963" y="672"/>
              <a:ext cx="0" cy="384"/>
            </a:xfrm>
            <a:prstGeom prst="line">
              <a:avLst/>
            </a:prstGeom>
            <a:noFill/>
            <a:ln w="9525">
              <a:solidFill>
                <a:schemeClr val="tx1"/>
              </a:solidFill>
              <a:round/>
              <a:headEnd/>
              <a:tailEnd/>
            </a:ln>
            <a:effectLst/>
          </p:spPr>
          <p:txBody>
            <a:bodyPr wrap="none" anchor="ctr"/>
            <a:lstStyle/>
            <a:p>
              <a:endParaRPr lang="es-ES"/>
            </a:p>
          </p:txBody>
        </p:sp>
        <p:sp>
          <p:nvSpPr>
            <p:cNvPr id="720227" name="Line 355"/>
            <p:cNvSpPr>
              <a:spLocks noChangeShapeType="1"/>
            </p:cNvSpPr>
            <p:nvPr/>
          </p:nvSpPr>
          <p:spPr bwMode="auto">
            <a:xfrm>
              <a:off x="1999" y="672"/>
              <a:ext cx="0" cy="384"/>
            </a:xfrm>
            <a:prstGeom prst="line">
              <a:avLst/>
            </a:prstGeom>
            <a:noFill/>
            <a:ln w="9525">
              <a:solidFill>
                <a:schemeClr val="tx1"/>
              </a:solidFill>
              <a:round/>
              <a:headEnd/>
              <a:tailEnd/>
            </a:ln>
            <a:effectLst/>
          </p:spPr>
          <p:txBody>
            <a:bodyPr wrap="none" anchor="ctr"/>
            <a:lstStyle/>
            <a:p>
              <a:endParaRPr lang="es-ES"/>
            </a:p>
          </p:txBody>
        </p:sp>
      </p:grpSp>
      <p:sp>
        <p:nvSpPr>
          <p:cNvPr id="720228" name="Rectangle 356"/>
          <p:cNvSpPr>
            <a:spLocks noChangeArrowheads="1"/>
          </p:cNvSpPr>
          <p:nvPr/>
        </p:nvSpPr>
        <p:spPr bwMode="auto">
          <a:xfrm>
            <a:off x="2222500" y="5421313"/>
            <a:ext cx="628650" cy="76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es-ES"/>
          </a:p>
        </p:txBody>
      </p:sp>
      <p:sp>
        <p:nvSpPr>
          <p:cNvPr id="720229" name="Text Box 357"/>
          <p:cNvSpPr txBox="1">
            <a:spLocks noChangeArrowheads="1"/>
          </p:cNvSpPr>
          <p:nvPr/>
        </p:nvSpPr>
        <p:spPr bwMode="auto">
          <a:xfrm>
            <a:off x="2852738" y="5691188"/>
            <a:ext cx="1092200"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Centrífuga</a:t>
            </a:r>
            <a:endParaRPr lang="pt-BR" sz="1000" b="0"/>
          </a:p>
        </p:txBody>
      </p:sp>
      <p:sp>
        <p:nvSpPr>
          <p:cNvPr id="720230" name="Text Box 358"/>
          <p:cNvSpPr txBox="1">
            <a:spLocks noChangeArrowheads="1"/>
          </p:cNvSpPr>
          <p:nvPr/>
        </p:nvSpPr>
        <p:spPr bwMode="auto">
          <a:xfrm>
            <a:off x="3881438" y="5756275"/>
            <a:ext cx="2963862" cy="184150"/>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t>Enfriador de </a:t>
            </a:r>
            <a:r>
              <a:rPr lang="es-ES" sz="1000"/>
              <a:t>cerveza</a:t>
            </a:r>
            <a:r>
              <a:rPr lang="pt-BR" sz="1000"/>
              <a:t> centrifugada</a:t>
            </a:r>
            <a:endParaRPr lang="pt-BR" sz="1000" b="0"/>
          </a:p>
        </p:txBody>
      </p:sp>
      <p:sp>
        <p:nvSpPr>
          <p:cNvPr id="720231" name="Text Box 359"/>
          <p:cNvSpPr txBox="1">
            <a:spLocks noChangeArrowheads="1"/>
          </p:cNvSpPr>
          <p:nvPr/>
        </p:nvSpPr>
        <p:spPr bwMode="auto">
          <a:xfrm>
            <a:off x="14288" y="1854200"/>
            <a:ext cx="746125" cy="182563"/>
          </a:xfrm>
          <a:prstGeom prst="rect">
            <a:avLst/>
          </a:prstGeom>
          <a:noFill/>
          <a:ln w="9525">
            <a:noFill/>
            <a:miter lim="800000"/>
            <a:headEnd/>
            <a:tailEnd/>
          </a:ln>
          <a:effectLst/>
        </p:spPr>
        <p:txBody>
          <a:bodyPr wrap="none" anchor="ctr">
            <a:spAutoFit/>
          </a:bodyPr>
          <a:lstStyle/>
          <a:p>
            <a:pPr algn="ctr">
              <a:lnSpc>
                <a:spcPct val="100000"/>
              </a:lnSpc>
              <a:spcBef>
                <a:spcPct val="0"/>
              </a:spcBef>
              <a:buSzTx/>
            </a:pPr>
            <a:r>
              <a:rPr lang="pt-BR" sz="1000">
                <a:solidFill>
                  <a:schemeClr val="bg1"/>
                </a:solidFill>
              </a:rPr>
              <a:t>Mosto</a:t>
            </a:r>
          </a:p>
        </p:txBody>
      </p:sp>
      <p:sp>
        <p:nvSpPr>
          <p:cNvPr id="720232" name="Line 360"/>
          <p:cNvSpPr>
            <a:spLocks noChangeShapeType="1"/>
          </p:cNvSpPr>
          <p:nvPr/>
        </p:nvSpPr>
        <p:spPr bwMode="auto">
          <a:xfrm flipH="1">
            <a:off x="2927350" y="5040313"/>
            <a:ext cx="2651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3" name="Line 361"/>
          <p:cNvSpPr>
            <a:spLocks noChangeShapeType="1"/>
          </p:cNvSpPr>
          <p:nvPr/>
        </p:nvSpPr>
        <p:spPr bwMode="auto">
          <a:xfrm>
            <a:off x="2927350" y="5497513"/>
            <a:ext cx="0" cy="460375"/>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4" name="Line 362"/>
          <p:cNvSpPr>
            <a:spLocks noChangeShapeType="1"/>
          </p:cNvSpPr>
          <p:nvPr/>
        </p:nvSpPr>
        <p:spPr bwMode="auto">
          <a:xfrm>
            <a:off x="2317750" y="55737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6" name="Line 364"/>
          <p:cNvSpPr>
            <a:spLocks noChangeShapeType="1"/>
          </p:cNvSpPr>
          <p:nvPr/>
        </p:nvSpPr>
        <p:spPr bwMode="auto">
          <a:xfrm>
            <a:off x="8108950" y="5726113"/>
            <a:ext cx="0" cy="228600"/>
          </a:xfrm>
          <a:prstGeom prst="line">
            <a:avLst/>
          </a:prstGeom>
          <a:noFill/>
          <a:ln w="9525">
            <a:solidFill>
              <a:schemeClr val="tx1"/>
            </a:solidFill>
            <a:round/>
            <a:headEnd/>
            <a:tailEnd type="triangle" w="sm" len="med"/>
          </a:ln>
          <a:effectLst/>
        </p:spPr>
        <p:txBody>
          <a:bodyPr wrap="none" anchor="ctr"/>
          <a:lstStyle/>
          <a:p>
            <a:endParaRPr lang="es-ES"/>
          </a:p>
        </p:txBody>
      </p:sp>
      <p:sp>
        <p:nvSpPr>
          <p:cNvPr id="720237" name="Line 365"/>
          <p:cNvSpPr>
            <a:spLocks noChangeShapeType="1"/>
          </p:cNvSpPr>
          <p:nvPr/>
        </p:nvSpPr>
        <p:spPr bwMode="auto">
          <a:xfrm>
            <a:off x="4146550" y="63357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8" name="Line 366"/>
          <p:cNvSpPr>
            <a:spLocks noChangeShapeType="1"/>
          </p:cNvSpPr>
          <p:nvPr/>
        </p:nvSpPr>
        <p:spPr bwMode="auto">
          <a:xfrm>
            <a:off x="6280150" y="6183313"/>
            <a:ext cx="3286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39" name="Line 367"/>
          <p:cNvSpPr>
            <a:spLocks noChangeShapeType="1"/>
          </p:cNvSpPr>
          <p:nvPr/>
        </p:nvSpPr>
        <p:spPr bwMode="auto">
          <a:xfrm flipV="1">
            <a:off x="7118350" y="5726113"/>
            <a:ext cx="0" cy="381000"/>
          </a:xfrm>
          <a:prstGeom prst="line">
            <a:avLst/>
          </a:prstGeom>
          <a:noFill/>
          <a:ln w="9525">
            <a:solidFill>
              <a:schemeClr val="tx1"/>
            </a:solidFill>
            <a:round/>
            <a:headEnd/>
            <a:tailEnd type="triangle" w="med" len="med"/>
          </a:ln>
          <a:effectLst/>
        </p:spPr>
        <p:txBody>
          <a:bodyPr wrap="none" anchor="ctr"/>
          <a:lstStyle/>
          <a:p>
            <a:endParaRPr lang="es-ES"/>
          </a:p>
        </p:txBody>
      </p:sp>
      <p:sp>
        <p:nvSpPr>
          <p:cNvPr id="720240" name="Rectangle 368"/>
          <p:cNvSpPr>
            <a:spLocks noGrp="1" noChangeArrowheads="1"/>
          </p:cNvSpPr>
          <p:nvPr>
            <p:ph type="title"/>
          </p:nvPr>
        </p:nvSpPr>
        <p:spPr>
          <a:xfrm>
            <a:off x="684213" y="125413"/>
            <a:ext cx="7772400" cy="1143000"/>
          </a:xfrm>
          <a:noFill/>
          <a:ln/>
        </p:spPr>
        <p:txBody>
          <a:bodyPr/>
          <a:lstStyle/>
          <a:p>
            <a:r>
              <a:rPr lang="es-MX" sz="4000"/>
              <a:t>PROCESO DE FERMANTACION MADURACION</a:t>
            </a:r>
            <a:endParaRPr lang="es-ES" sz="4000"/>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4213" y="485775"/>
            <a:ext cx="7772400" cy="1143000"/>
          </a:xfrm>
        </p:spPr>
        <p:txBody>
          <a:bodyPr/>
          <a:lstStyle/>
          <a:p>
            <a:r>
              <a:rPr lang="es-MX"/>
              <a:t>PROCESO DE FILTRACION</a:t>
            </a:r>
            <a:endParaRPr lang="es-ES"/>
          </a:p>
        </p:txBody>
      </p:sp>
      <p:sp>
        <p:nvSpPr>
          <p:cNvPr id="861187" name="Rectangle 3"/>
          <p:cNvSpPr>
            <a:spLocks noGrp="1" noChangeArrowheads="1"/>
          </p:cNvSpPr>
          <p:nvPr>
            <p:ph type="body" idx="1"/>
          </p:nvPr>
        </p:nvSpPr>
        <p:spPr>
          <a:xfrm>
            <a:off x="5726113" y="5516563"/>
            <a:ext cx="3094037" cy="1081087"/>
          </a:xfrm>
        </p:spPr>
        <p:txBody>
          <a:bodyPr/>
          <a:lstStyle/>
          <a:p>
            <a:pPr algn="just">
              <a:lnSpc>
                <a:spcPct val="80000"/>
              </a:lnSpc>
            </a:pPr>
            <a:r>
              <a:rPr lang="es-ES" sz="1500" b="1"/>
              <a:t>Es la separación de una mezcla de sólidos en suspensión y consiste en el paso  del fluido a través de un medio filtrante </a:t>
            </a:r>
          </a:p>
          <a:p>
            <a:pPr algn="just">
              <a:lnSpc>
                <a:spcPct val="80000"/>
              </a:lnSpc>
              <a:buFontTx/>
              <a:buNone/>
            </a:pPr>
            <a:endParaRPr lang="es-ES" sz="1500" b="1"/>
          </a:p>
        </p:txBody>
      </p:sp>
      <p:pic>
        <p:nvPicPr>
          <p:cNvPr id="861188" name="Picture 4" descr="DSC01144"/>
          <p:cNvPicPr>
            <a:picLocks noChangeAspect="1" noChangeArrowheads="1"/>
          </p:cNvPicPr>
          <p:nvPr/>
        </p:nvPicPr>
        <p:blipFill>
          <a:blip r:embed="rId3" cstate="print"/>
          <a:srcRect/>
          <a:stretch>
            <a:fillRect/>
          </a:stretch>
        </p:blipFill>
        <p:spPr bwMode="auto">
          <a:xfrm>
            <a:off x="395288" y="1701800"/>
            <a:ext cx="5330825" cy="410368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es-MX"/>
              <a:t>PROCESO DE FILTRACION</a:t>
            </a:r>
            <a:endParaRPr lang="es-ES"/>
          </a:p>
        </p:txBody>
      </p:sp>
      <p:pic>
        <p:nvPicPr>
          <p:cNvPr id="846852" name="Picture 4" descr="DSC01146"/>
          <p:cNvPicPr>
            <a:picLocks noChangeAspect="1" noChangeArrowheads="1"/>
          </p:cNvPicPr>
          <p:nvPr/>
        </p:nvPicPr>
        <p:blipFill>
          <a:blip r:embed="rId3" cstate="print"/>
          <a:srcRect/>
          <a:stretch>
            <a:fillRect/>
          </a:stretch>
        </p:blipFill>
        <p:spPr bwMode="auto">
          <a:xfrm>
            <a:off x="468313" y="1484313"/>
            <a:ext cx="5543550" cy="4176712"/>
          </a:xfrm>
          <a:prstGeom prst="rect">
            <a:avLst/>
          </a:prstGeom>
          <a:noFill/>
          <a:ln w="9525">
            <a:noFill/>
            <a:miter lim="800000"/>
            <a:headEnd/>
            <a:tailEnd/>
          </a:ln>
        </p:spPr>
      </p:pic>
      <p:sp>
        <p:nvSpPr>
          <p:cNvPr id="846853" name="Text Box 5" descr="Saco de papel"/>
          <p:cNvSpPr txBox="1">
            <a:spLocks noChangeArrowheads="1"/>
          </p:cNvSpPr>
          <p:nvPr/>
        </p:nvSpPr>
        <p:spPr bwMode="auto">
          <a:xfrm>
            <a:off x="6373813" y="4476750"/>
            <a:ext cx="2446337" cy="1689100"/>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nSpc>
                <a:spcPct val="100000"/>
              </a:lnSpc>
              <a:spcBef>
                <a:spcPct val="50000"/>
              </a:spcBef>
              <a:buSzTx/>
            </a:pPr>
            <a:r>
              <a:rPr lang="es-ES" sz="1500"/>
              <a:t>Una vez que la cerveza sale del filtro de velas, seguidamente pasa al filtro de platos horizontales para dosificarle el PVPP (Polivinil polipiliridona) </a:t>
            </a: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85800" y="630238"/>
            <a:ext cx="7772400" cy="1143000"/>
          </a:xfrm>
        </p:spPr>
        <p:txBody>
          <a:bodyPr/>
          <a:lstStyle/>
          <a:p>
            <a:r>
              <a:rPr lang="es-MX" sz="4000"/>
              <a:t>PROCESO DE EMBOTELLADO</a:t>
            </a:r>
            <a:endParaRPr lang="es-ES" sz="4000"/>
          </a:p>
        </p:txBody>
      </p:sp>
      <p:sp>
        <p:nvSpPr>
          <p:cNvPr id="863235" name="Rectangle 3"/>
          <p:cNvSpPr>
            <a:spLocks noGrp="1" noChangeArrowheads="1"/>
          </p:cNvSpPr>
          <p:nvPr>
            <p:ph type="body" idx="1"/>
          </p:nvPr>
        </p:nvSpPr>
        <p:spPr/>
        <p:txBody>
          <a:bodyPr/>
          <a:lstStyle/>
          <a:p>
            <a:pPr>
              <a:lnSpc>
                <a:spcPct val="80000"/>
              </a:lnSpc>
            </a:pPr>
            <a:r>
              <a:rPr lang="es-ES" sz="2800"/>
              <a:t>Es la parte final del proceso de producción de cerveza para este fin se utiliza una serie de equipos compuestos en su gran parte por motores de pequeña potencia. Este proceso tiene claramente identificado los subprocesos</a:t>
            </a:r>
          </a:p>
          <a:p>
            <a:pPr>
              <a:lnSpc>
                <a:spcPct val="80000"/>
              </a:lnSpc>
              <a:buFontTx/>
              <a:buNone/>
            </a:pPr>
            <a:r>
              <a:rPr lang="es-ES_tradnl" sz="2800"/>
              <a:t>   - Lavado y enjuague de botellas</a:t>
            </a:r>
          </a:p>
          <a:p>
            <a:pPr>
              <a:lnSpc>
                <a:spcPct val="80000"/>
              </a:lnSpc>
              <a:buFontTx/>
              <a:buNone/>
            </a:pPr>
            <a:r>
              <a:rPr lang="es-ES_tradnl" sz="2800"/>
              <a:t>   - Inspección de botellas</a:t>
            </a:r>
          </a:p>
          <a:p>
            <a:pPr>
              <a:lnSpc>
                <a:spcPct val="80000"/>
              </a:lnSpc>
              <a:buFontTx/>
              <a:buNone/>
            </a:pPr>
            <a:r>
              <a:rPr lang="es-ES_tradnl" sz="2800"/>
              <a:t>   - Llenado y tapado</a:t>
            </a:r>
          </a:p>
          <a:p>
            <a:pPr>
              <a:lnSpc>
                <a:spcPct val="80000"/>
              </a:lnSpc>
              <a:buFontTx/>
              <a:buNone/>
            </a:pPr>
            <a:r>
              <a:rPr lang="es-ES_tradnl" sz="2800"/>
              <a:t>   - Pasteurización </a:t>
            </a:r>
          </a:p>
          <a:p>
            <a:pPr>
              <a:lnSpc>
                <a:spcPct val="80000"/>
              </a:lnSpc>
              <a:buFontTx/>
              <a:buNone/>
            </a:pPr>
            <a:r>
              <a:rPr lang="es-ES_tradnl" sz="2800"/>
              <a:t>   - Etiquetado, encanastado y almacenamiento</a:t>
            </a:r>
            <a:endParaRPr lang="es-ES" sz="2800"/>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365" name="Picture 10"/>
          <p:cNvPicPr>
            <a:picLocks noChangeAspect="1" noChangeArrowheads="1"/>
          </p:cNvPicPr>
          <p:nvPr/>
        </p:nvPicPr>
        <p:blipFill>
          <a:blip r:embed="rId3"/>
          <a:srcRect/>
          <a:stretch>
            <a:fillRect/>
          </a:stretch>
        </p:blipFill>
        <p:spPr bwMode="auto">
          <a:xfrm>
            <a:off x="133350" y="765175"/>
            <a:ext cx="1776413" cy="1433513"/>
          </a:xfrm>
          <a:prstGeom prst="rect">
            <a:avLst/>
          </a:prstGeom>
          <a:noFill/>
          <a:ln w="9525">
            <a:noFill/>
            <a:miter lim="800000"/>
            <a:headEnd/>
            <a:tailEnd/>
          </a:ln>
        </p:spPr>
      </p:pic>
      <p:pic>
        <p:nvPicPr>
          <p:cNvPr id="865366" name="Picture 8"/>
          <p:cNvPicPr>
            <a:picLocks noChangeAspect="1" noChangeArrowheads="1"/>
          </p:cNvPicPr>
          <p:nvPr/>
        </p:nvPicPr>
        <p:blipFill>
          <a:blip r:embed="rId4"/>
          <a:srcRect/>
          <a:stretch>
            <a:fillRect/>
          </a:stretch>
        </p:blipFill>
        <p:spPr bwMode="auto">
          <a:xfrm>
            <a:off x="2451100" y="777875"/>
            <a:ext cx="1770063" cy="1406525"/>
          </a:xfrm>
          <a:prstGeom prst="rect">
            <a:avLst/>
          </a:prstGeom>
          <a:noFill/>
          <a:ln w="9525">
            <a:noFill/>
            <a:miter lim="800000"/>
            <a:headEnd/>
            <a:tailEnd/>
          </a:ln>
        </p:spPr>
      </p:pic>
      <p:pic>
        <p:nvPicPr>
          <p:cNvPr id="865367" name="Picture 7"/>
          <p:cNvPicPr>
            <a:picLocks noChangeAspect="1" noChangeArrowheads="1"/>
          </p:cNvPicPr>
          <p:nvPr/>
        </p:nvPicPr>
        <p:blipFill>
          <a:blip r:embed="rId5"/>
          <a:srcRect/>
          <a:stretch>
            <a:fillRect/>
          </a:stretch>
        </p:blipFill>
        <p:spPr bwMode="auto">
          <a:xfrm>
            <a:off x="4805363" y="819150"/>
            <a:ext cx="1752600" cy="1419225"/>
          </a:xfrm>
          <a:prstGeom prst="rect">
            <a:avLst/>
          </a:prstGeom>
          <a:noFill/>
          <a:ln w="9525">
            <a:noFill/>
            <a:miter lim="800000"/>
            <a:headEnd/>
            <a:tailEnd/>
          </a:ln>
        </p:spPr>
      </p:pic>
      <p:pic>
        <p:nvPicPr>
          <p:cNvPr id="865368" name="Picture 5" descr="pg04"/>
          <p:cNvPicPr>
            <a:picLocks noChangeAspect="1" noChangeArrowheads="1"/>
          </p:cNvPicPr>
          <p:nvPr/>
        </p:nvPicPr>
        <p:blipFill>
          <a:blip r:embed="rId6"/>
          <a:srcRect/>
          <a:stretch>
            <a:fillRect/>
          </a:stretch>
        </p:blipFill>
        <p:spPr bwMode="auto">
          <a:xfrm>
            <a:off x="7291388" y="860425"/>
            <a:ext cx="1666875" cy="1404938"/>
          </a:xfrm>
          <a:prstGeom prst="rect">
            <a:avLst/>
          </a:prstGeom>
          <a:noFill/>
          <a:ln w="9525">
            <a:solidFill>
              <a:schemeClr val="tx1"/>
            </a:solidFill>
            <a:miter lim="800000"/>
            <a:headEnd/>
            <a:tailEnd/>
          </a:ln>
        </p:spPr>
      </p:pic>
      <p:pic>
        <p:nvPicPr>
          <p:cNvPr id="865369" name="Picture 4"/>
          <p:cNvPicPr>
            <a:picLocks noChangeAspect="1" noChangeArrowheads="1"/>
          </p:cNvPicPr>
          <p:nvPr/>
        </p:nvPicPr>
        <p:blipFill>
          <a:blip r:embed="rId7"/>
          <a:srcRect/>
          <a:stretch>
            <a:fillRect/>
          </a:stretch>
        </p:blipFill>
        <p:spPr bwMode="auto">
          <a:xfrm>
            <a:off x="7334250" y="2757488"/>
            <a:ext cx="1731963" cy="1719262"/>
          </a:xfrm>
          <a:prstGeom prst="rect">
            <a:avLst/>
          </a:prstGeom>
          <a:noFill/>
          <a:ln w="9525">
            <a:noFill/>
            <a:miter lim="800000"/>
            <a:headEnd/>
            <a:tailEnd/>
          </a:ln>
        </p:spPr>
      </p:pic>
      <p:pic>
        <p:nvPicPr>
          <p:cNvPr id="865370" name="Picture 22"/>
          <p:cNvPicPr>
            <a:picLocks noChangeAspect="1" noChangeArrowheads="1"/>
          </p:cNvPicPr>
          <p:nvPr/>
        </p:nvPicPr>
        <p:blipFill>
          <a:blip r:embed="rId8"/>
          <a:srcRect/>
          <a:stretch>
            <a:fillRect/>
          </a:stretch>
        </p:blipFill>
        <p:spPr bwMode="auto">
          <a:xfrm>
            <a:off x="7237413" y="4868863"/>
            <a:ext cx="1773237" cy="1344612"/>
          </a:xfrm>
          <a:prstGeom prst="rect">
            <a:avLst/>
          </a:prstGeom>
          <a:noFill/>
          <a:ln w="9525">
            <a:noFill/>
            <a:miter lim="800000"/>
            <a:headEnd/>
            <a:tailEnd/>
          </a:ln>
        </p:spPr>
      </p:pic>
      <p:pic>
        <p:nvPicPr>
          <p:cNvPr id="865371" name="Picture 12"/>
          <p:cNvPicPr>
            <a:picLocks noChangeAspect="1" noChangeArrowheads="1"/>
          </p:cNvPicPr>
          <p:nvPr/>
        </p:nvPicPr>
        <p:blipFill>
          <a:blip r:embed="rId9"/>
          <a:srcRect/>
          <a:stretch>
            <a:fillRect/>
          </a:stretch>
        </p:blipFill>
        <p:spPr bwMode="auto">
          <a:xfrm>
            <a:off x="4932363" y="4868863"/>
            <a:ext cx="1760537" cy="1301750"/>
          </a:xfrm>
          <a:prstGeom prst="rect">
            <a:avLst/>
          </a:prstGeom>
          <a:noFill/>
          <a:ln w="9525">
            <a:noFill/>
            <a:miter lim="800000"/>
            <a:headEnd/>
            <a:tailEnd/>
          </a:ln>
        </p:spPr>
      </p:pic>
      <p:pic>
        <p:nvPicPr>
          <p:cNvPr id="865372" name="Picture 9"/>
          <p:cNvPicPr>
            <a:picLocks noChangeAspect="1" noChangeArrowheads="1"/>
          </p:cNvPicPr>
          <p:nvPr/>
        </p:nvPicPr>
        <p:blipFill>
          <a:blip r:embed="rId10" cstate="print"/>
          <a:srcRect/>
          <a:stretch>
            <a:fillRect/>
          </a:stretch>
        </p:blipFill>
        <p:spPr bwMode="auto">
          <a:xfrm>
            <a:off x="2557463" y="4868863"/>
            <a:ext cx="1785937" cy="1262062"/>
          </a:xfrm>
          <a:prstGeom prst="rect">
            <a:avLst/>
          </a:prstGeom>
          <a:noFill/>
          <a:ln w="9525">
            <a:noFill/>
            <a:miter lim="800000"/>
            <a:headEnd/>
            <a:tailEnd/>
          </a:ln>
        </p:spPr>
      </p:pic>
      <p:pic>
        <p:nvPicPr>
          <p:cNvPr id="865373" name="Picture 11"/>
          <p:cNvPicPr>
            <a:picLocks noChangeAspect="1" noChangeArrowheads="1"/>
          </p:cNvPicPr>
          <p:nvPr/>
        </p:nvPicPr>
        <p:blipFill>
          <a:blip r:embed="rId11"/>
          <a:srcRect/>
          <a:stretch>
            <a:fillRect/>
          </a:stretch>
        </p:blipFill>
        <p:spPr bwMode="auto">
          <a:xfrm>
            <a:off x="141288" y="4851400"/>
            <a:ext cx="1762125" cy="1303338"/>
          </a:xfrm>
          <a:prstGeom prst="rect">
            <a:avLst/>
          </a:prstGeom>
          <a:noFill/>
          <a:ln w="9525">
            <a:noFill/>
            <a:miter lim="800000"/>
            <a:headEnd/>
            <a:tailEnd/>
          </a:ln>
        </p:spPr>
      </p:pic>
      <p:sp>
        <p:nvSpPr>
          <p:cNvPr id="865374" name="AutoShape 23"/>
          <p:cNvSpPr>
            <a:spLocks noChangeArrowheads="1"/>
          </p:cNvSpPr>
          <p:nvPr/>
        </p:nvSpPr>
        <p:spPr bwMode="auto">
          <a:xfrm rot="10800000">
            <a:off x="395288" y="2349500"/>
            <a:ext cx="1439862" cy="431800"/>
          </a:xfrm>
          <a:prstGeom prst="wedgeRectCallout">
            <a:avLst>
              <a:gd name="adj1" fmla="val -40079"/>
              <a:gd name="adj2" fmla="val 102569"/>
            </a:avLst>
          </a:prstGeom>
          <a:noFill/>
          <a:ln w="9525">
            <a:solidFill>
              <a:schemeClr val="tx1"/>
            </a:solidFill>
            <a:miter lim="800000"/>
            <a:headEnd/>
            <a:tailEnd/>
          </a:ln>
        </p:spPr>
        <p:txBody>
          <a:bodyPr rot="10800000"/>
          <a:lstStyle/>
          <a:p>
            <a:pPr algn="ctr" eaLnBrk="1" hangingPunct="1">
              <a:lnSpc>
                <a:spcPct val="100000"/>
              </a:lnSpc>
              <a:spcBef>
                <a:spcPct val="0"/>
              </a:spcBef>
              <a:buSzTx/>
            </a:pPr>
            <a:r>
              <a:rPr lang="es-ES" sz="1200"/>
              <a:t>Depaletizadora</a:t>
            </a:r>
          </a:p>
        </p:txBody>
      </p:sp>
      <p:sp>
        <p:nvSpPr>
          <p:cNvPr id="865375" name="AutoShape 30"/>
          <p:cNvSpPr>
            <a:spLocks noChangeArrowheads="1"/>
          </p:cNvSpPr>
          <p:nvPr/>
        </p:nvSpPr>
        <p:spPr bwMode="auto">
          <a:xfrm rot="10800000">
            <a:off x="2527300" y="2379663"/>
            <a:ext cx="1512888" cy="433387"/>
          </a:xfrm>
          <a:prstGeom prst="wedgeRectCallout">
            <a:avLst>
              <a:gd name="adj1" fmla="val -34051"/>
              <a:gd name="adj2" fmla="val 105676"/>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Desencajonadora</a:t>
            </a:r>
          </a:p>
        </p:txBody>
      </p:sp>
      <p:sp>
        <p:nvSpPr>
          <p:cNvPr id="865376" name="AutoShape 24"/>
          <p:cNvSpPr>
            <a:spLocks noChangeArrowheads="1"/>
          </p:cNvSpPr>
          <p:nvPr/>
        </p:nvSpPr>
        <p:spPr bwMode="auto">
          <a:xfrm rot="10800000">
            <a:off x="4932363" y="2349500"/>
            <a:ext cx="1368425" cy="504825"/>
          </a:xfrm>
          <a:prstGeom prst="wedgeRectCallout">
            <a:avLst>
              <a:gd name="adj1" fmla="val -59167"/>
              <a:gd name="adj2" fmla="val 90880"/>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Lavadora Botellas</a:t>
            </a:r>
          </a:p>
        </p:txBody>
      </p:sp>
      <p:sp>
        <p:nvSpPr>
          <p:cNvPr id="865377" name="AutoShape 29"/>
          <p:cNvSpPr>
            <a:spLocks noChangeArrowheads="1"/>
          </p:cNvSpPr>
          <p:nvPr/>
        </p:nvSpPr>
        <p:spPr bwMode="auto">
          <a:xfrm rot="10800000">
            <a:off x="6805613" y="2349500"/>
            <a:ext cx="1006475" cy="360363"/>
          </a:xfrm>
          <a:prstGeom prst="wedgeRectCallout">
            <a:avLst>
              <a:gd name="adj1" fmla="val -58347"/>
              <a:gd name="adj2" fmla="val 141185"/>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I.B.V.</a:t>
            </a:r>
          </a:p>
        </p:txBody>
      </p:sp>
      <p:sp>
        <p:nvSpPr>
          <p:cNvPr id="865378" name="AutoShape 31"/>
          <p:cNvSpPr>
            <a:spLocks noChangeArrowheads="1"/>
          </p:cNvSpPr>
          <p:nvPr/>
        </p:nvSpPr>
        <p:spPr bwMode="auto">
          <a:xfrm>
            <a:off x="5922963" y="3389313"/>
            <a:ext cx="1225550" cy="288925"/>
          </a:xfrm>
          <a:prstGeom prst="wedgeRectCallout">
            <a:avLst>
              <a:gd name="adj1" fmla="val 76088"/>
              <a:gd name="adj2" fmla="val 20074"/>
            </a:avLst>
          </a:prstGeom>
          <a:noFill/>
          <a:ln w="9525" algn="ctr">
            <a:solidFill>
              <a:schemeClr val="tx1"/>
            </a:solidFill>
            <a:miter lim="800000"/>
            <a:headEnd/>
            <a:tailEnd/>
          </a:ln>
          <a:effectLst/>
        </p:spPr>
        <p:txBody>
          <a:bodyPr/>
          <a:lstStyle/>
          <a:p>
            <a:pPr algn="ctr" eaLnBrk="1" hangingPunct="1">
              <a:lnSpc>
                <a:spcPct val="100000"/>
              </a:lnSpc>
              <a:spcBef>
                <a:spcPct val="0"/>
              </a:spcBef>
              <a:buSzTx/>
            </a:pPr>
            <a:r>
              <a:rPr lang="es-ES" sz="1200"/>
              <a:t>Envasadora</a:t>
            </a:r>
          </a:p>
        </p:txBody>
      </p:sp>
      <p:sp>
        <p:nvSpPr>
          <p:cNvPr id="865379" name="AutoShape 25"/>
          <p:cNvSpPr>
            <a:spLocks noChangeArrowheads="1"/>
          </p:cNvSpPr>
          <p:nvPr/>
        </p:nvSpPr>
        <p:spPr bwMode="auto">
          <a:xfrm>
            <a:off x="6805613" y="4357688"/>
            <a:ext cx="1292225" cy="433387"/>
          </a:xfrm>
          <a:prstGeom prst="wedgeRectCallout">
            <a:avLst>
              <a:gd name="adj1" fmla="val 44477"/>
              <a:gd name="adj2" fmla="val 99231"/>
            </a:avLst>
          </a:prstGeom>
          <a:noFill/>
          <a:ln w="9525">
            <a:solidFill>
              <a:schemeClr val="tx1"/>
            </a:solidFill>
            <a:miter lim="800000"/>
            <a:headEnd/>
            <a:tailEnd/>
          </a:ln>
        </p:spPr>
        <p:txBody>
          <a:bodyPr/>
          <a:lstStyle/>
          <a:p>
            <a:pPr algn="ctr" eaLnBrk="1" hangingPunct="1">
              <a:lnSpc>
                <a:spcPct val="100000"/>
              </a:lnSpc>
              <a:spcBef>
                <a:spcPct val="0"/>
              </a:spcBef>
              <a:buSzTx/>
            </a:pPr>
            <a:r>
              <a:rPr lang="es-ES" sz="1200"/>
              <a:t>Pasteurizador</a:t>
            </a:r>
          </a:p>
        </p:txBody>
      </p:sp>
      <p:sp>
        <p:nvSpPr>
          <p:cNvPr id="865380" name="AutoShape 26"/>
          <p:cNvSpPr>
            <a:spLocks noChangeArrowheads="1"/>
          </p:cNvSpPr>
          <p:nvPr/>
        </p:nvSpPr>
        <p:spPr bwMode="auto">
          <a:xfrm rot="10800000">
            <a:off x="4922838" y="4313238"/>
            <a:ext cx="1223962" cy="504825"/>
          </a:xfrm>
          <a:prstGeom prst="wedgeRectCallout">
            <a:avLst>
              <a:gd name="adj1" fmla="val -50653"/>
              <a:gd name="adj2" fmla="val -121384"/>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Etiquetadora</a:t>
            </a:r>
          </a:p>
        </p:txBody>
      </p:sp>
      <p:sp>
        <p:nvSpPr>
          <p:cNvPr id="865381" name="AutoShape 27"/>
          <p:cNvSpPr>
            <a:spLocks noChangeArrowheads="1"/>
          </p:cNvSpPr>
          <p:nvPr/>
        </p:nvSpPr>
        <p:spPr bwMode="auto">
          <a:xfrm rot="10800000">
            <a:off x="2690813" y="4362450"/>
            <a:ext cx="1295400" cy="360363"/>
          </a:xfrm>
          <a:prstGeom prst="wedgeRectCallout">
            <a:avLst>
              <a:gd name="adj1" fmla="val -44861"/>
              <a:gd name="adj2" fmla="val -163657"/>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Encajonadora</a:t>
            </a:r>
          </a:p>
        </p:txBody>
      </p:sp>
      <p:sp>
        <p:nvSpPr>
          <p:cNvPr id="865382" name="AutoShape 28"/>
          <p:cNvSpPr>
            <a:spLocks noChangeArrowheads="1"/>
          </p:cNvSpPr>
          <p:nvPr/>
        </p:nvSpPr>
        <p:spPr bwMode="auto">
          <a:xfrm rot="10800000">
            <a:off x="160338" y="4338638"/>
            <a:ext cx="1152525" cy="360362"/>
          </a:xfrm>
          <a:prstGeom prst="wedgeRectCallout">
            <a:avLst>
              <a:gd name="adj1" fmla="val -43528"/>
              <a:gd name="adj2" fmla="val -149120"/>
            </a:avLst>
          </a:prstGeom>
          <a:noFill/>
          <a:ln w="9525" algn="ctr">
            <a:solidFill>
              <a:schemeClr val="tx1"/>
            </a:solidFill>
            <a:miter lim="800000"/>
            <a:headEnd/>
            <a:tailEnd/>
          </a:ln>
          <a:effectLst/>
        </p:spPr>
        <p:txBody>
          <a:bodyPr rot="10800000"/>
          <a:lstStyle/>
          <a:p>
            <a:pPr algn="ctr" eaLnBrk="1" hangingPunct="1">
              <a:lnSpc>
                <a:spcPct val="100000"/>
              </a:lnSpc>
              <a:spcBef>
                <a:spcPct val="0"/>
              </a:spcBef>
              <a:buSzTx/>
            </a:pPr>
            <a:r>
              <a:rPr lang="es-ES" sz="1200"/>
              <a:t>Paletizadora</a:t>
            </a:r>
          </a:p>
        </p:txBody>
      </p:sp>
      <p:sp>
        <p:nvSpPr>
          <p:cNvPr id="865383" name="Rectangle 4"/>
          <p:cNvSpPr>
            <a:spLocks noChangeArrowheads="1"/>
          </p:cNvSpPr>
          <p:nvPr/>
        </p:nvSpPr>
        <p:spPr bwMode="auto">
          <a:xfrm>
            <a:off x="2189163" y="157163"/>
            <a:ext cx="6846887" cy="392112"/>
          </a:xfrm>
          <a:prstGeom prst="rect">
            <a:avLst/>
          </a:prstGeom>
          <a:noFill/>
          <a:ln w="9525">
            <a:noFill/>
            <a:miter lim="800000"/>
            <a:headEnd/>
            <a:tailEnd/>
          </a:ln>
        </p:spPr>
        <p:txBody>
          <a:bodyPr lIns="92075" tIns="46038" rIns="92075" bIns="46038"/>
          <a:lstStyle/>
          <a:p>
            <a:pPr defTabSz="762000" eaLnBrk="1" hangingPunct="1">
              <a:lnSpc>
                <a:spcPct val="100000"/>
              </a:lnSpc>
              <a:spcBef>
                <a:spcPct val="0"/>
              </a:spcBef>
              <a:buSzTx/>
            </a:pPr>
            <a:r>
              <a:rPr lang="pt-BR">
                <a:solidFill>
                  <a:srgbClr val="003399"/>
                </a:solidFill>
              </a:rPr>
              <a:t>PROCESO DE EMBOTELLADO</a:t>
            </a:r>
          </a:p>
        </p:txBody>
      </p:sp>
      <p:sp>
        <p:nvSpPr>
          <p:cNvPr id="865384" name="24 Flecha derecha"/>
          <p:cNvSpPr>
            <a:spLocks noChangeArrowheads="1"/>
          </p:cNvSpPr>
          <p:nvPr/>
        </p:nvSpPr>
        <p:spPr bwMode="auto">
          <a:xfrm>
            <a:off x="1935163" y="1412875"/>
            <a:ext cx="476250" cy="217488"/>
          </a:xfrm>
          <a:prstGeom prst="rightArrow">
            <a:avLst>
              <a:gd name="adj1" fmla="val 50000"/>
              <a:gd name="adj2" fmla="val 50051"/>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5" name="25 Flecha derecha"/>
          <p:cNvSpPr>
            <a:spLocks noChangeArrowheads="1"/>
          </p:cNvSpPr>
          <p:nvPr/>
        </p:nvSpPr>
        <p:spPr bwMode="auto">
          <a:xfrm>
            <a:off x="4292600" y="1490663"/>
            <a:ext cx="477838" cy="217487"/>
          </a:xfrm>
          <a:prstGeom prst="rightArrow">
            <a:avLst>
              <a:gd name="adj1" fmla="val 50000"/>
              <a:gd name="adj2" fmla="val 50218"/>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6" name="26 Flecha derecha"/>
          <p:cNvSpPr>
            <a:spLocks noChangeArrowheads="1"/>
          </p:cNvSpPr>
          <p:nvPr/>
        </p:nvSpPr>
        <p:spPr bwMode="auto">
          <a:xfrm>
            <a:off x="6653213" y="1476375"/>
            <a:ext cx="477837" cy="217488"/>
          </a:xfrm>
          <a:prstGeom prst="rightArrow">
            <a:avLst>
              <a:gd name="adj1" fmla="val 50000"/>
              <a:gd name="adj2" fmla="val 50217"/>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7" name="27 Flecha abajo"/>
          <p:cNvSpPr>
            <a:spLocks noChangeArrowheads="1"/>
          </p:cNvSpPr>
          <p:nvPr/>
        </p:nvSpPr>
        <p:spPr bwMode="auto">
          <a:xfrm>
            <a:off x="8261350" y="2387600"/>
            <a:ext cx="233363" cy="328613"/>
          </a:xfrm>
          <a:prstGeom prst="downArrow">
            <a:avLst>
              <a:gd name="adj1" fmla="val 50000"/>
              <a:gd name="adj2" fmla="val 49872"/>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8" name="28 Flecha abajo"/>
          <p:cNvSpPr>
            <a:spLocks noChangeArrowheads="1"/>
          </p:cNvSpPr>
          <p:nvPr/>
        </p:nvSpPr>
        <p:spPr bwMode="auto">
          <a:xfrm>
            <a:off x="8291513" y="4533900"/>
            <a:ext cx="231775" cy="327025"/>
          </a:xfrm>
          <a:prstGeom prst="downArrow">
            <a:avLst>
              <a:gd name="adj1" fmla="val 50000"/>
              <a:gd name="adj2" fmla="val 49971"/>
            </a:avLst>
          </a:prstGeom>
          <a:solidFill>
            <a:srgbClr val="0000FF"/>
          </a:solidFill>
          <a:ln w="19050" algn="ctr">
            <a:solidFill>
              <a:srgbClr val="3366FF"/>
            </a:solidFill>
            <a:round/>
            <a:headEnd/>
            <a:tailEnd/>
          </a:ln>
        </p:spPr>
        <p:txBody>
          <a:bodyPr wrap="none" anchor="ctr"/>
          <a:lstStyle/>
          <a:p>
            <a:pPr algn="ctr" eaLnBrk="1" hangingPunct="1">
              <a:lnSpc>
                <a:spcPct val="100000"/>
              </a:lnSpc>
              <a:spcBef>
                <a:spcPct val="0"/>
              </a:spcBef>
              <a:buSzTx/>
            </a:pPr>
            <a:endParaRPr lang="es-MX" sz="1400"/>
          </a:p>
        </p:txBody>
      </p:sp>
      <p:sp>
        <p:nvSpPr>
          <p:cNvPr id="865389" name="29 Flecha derecha"/>
          <p:cNvSpPr>
            <a:spLocks noChangeArrowheads="1"/>
          </p:cNvSpPr>
          <p:nvPr/>
        </p:nvSpPr>
        <p:spPr bwMode="auto">
          <a:xfrm rot="10800000">
            <a:off x="2068513" y="5351463"/>
            <a:ext cx="476250" cy="219075"/>
          </a:xfrm>
          <a:prstGeom prst="rightArrow">
            <a:avLst>
              <a:gd name="adj1" fmla="val 50000"/>
              <a:gd name="adj2" fmla="val 49688"/>
            </a:avLst>
          </a:prstGeom>
          <a:solidFill>
            <a:srgbClr val="0000FF"/>
          </a:solidFill>
          <a:ln w="19050" algn="ctr">
            <a:solidFill>
              <a:srgbClr val="3366FF"/>
            </a:solidFill>
            <a:round/>
            <a:headEnd/>
            <a:tailEnd/>
          </a:ln>
        </p:spPr>
        <p:txBody>
          <a:bodyPr rot="10800000" wrap="none" anchor="ctr"/>
          <a:lstStyle/>
          <a:p>
            <a:pPr algn="ctr" eaLnBrk="1" hangingPunct="1">
              <a:lnSpc>
                <a:spcPct val="100000"/>
              </a:lnSpc>
              <a:spcBef>
                <a:spcPct val="0"/>
              </a:spcBef>
              <a:buSzTx/>
            </a:pPr>
            <a:endParaRPr lang="es-MX" sz="1400"/>
          </a:p>
        </p:txBody>
      </p:sp>
      <p:sp>
        <p:nvSpPr>
          <p:cNvPr id="865390" name="30 Flecha derecha"/>
          <p:cNvSpPr>
            <a:spLocks noChangeArrowheads="1"/>
          </p:cNvSpPr>
          <p:nvPr/>
        </p:nvSpPr>
        <p:spPr bwMode="auto">
          <a:xfrm rot="10800000">
            <a:off x="4427538" y="5445125"/>
            <a:ext cx="479425" cy="219075"/>
          </a:xfrm>
          <a:prstGeom prst="rightArrow">
            <a:avLst>
              <a:gd name="adj1" fmla="val 50000"/>
              <a:gd name="adj2" fmla="val 50019"/>
            </a:avLst>
          </a:prstGeom>
          <a:solidFill>
            <a:srgbClr val="0000FF"/>
          </a:solidFill>
          <a:ln w="19050" algn="ctr">
            <a:solidFill>
              <a:srgbClr val="3366FF"/>
            </a:solidFill>
            <a:round/>
            <a:headEnd/>
            <a:tailEnd/>
          </a:ln>
        </p:spPr>
        <p:txBody>
          <a:bodyPr rot="10800000" wrap="none" anchor="ctr"/>
          <a:lstStyle/>
          <a:p>
            <a:pPr algn="ctr" eaLnBrk="1" hangingPunct="1">
              <a:lnSpc>
                <a:spcPct val="100000"/>
              </a:lnSpc>
              <a:spcBef>
                <a:spcPct val="0"/>
              </a:spcBef>
              <a:buSzTx/>
            </a:pPr>
            <a:endParaRPr lang="es-MX" sz="1400"/>
          </a:p>
        </p:txBody>
      </p:sp>
      <p:sp>
        <p:nvSpPr>
          <p:cNvPr id="865391" name="31 Flecha derecha"/>
          <p:cNvSpPr>
            <a:spLocks noChangeArrowheads="1"/>
          </p:cNvSpPr>
          <p:nvPr/>
        </p:nvSpPr>
        <p:spPr bwMode="auto">
          <a:xfrm rot="10800000">
            <a:off x="6732588" y="5445125"/>
            <a:ext cx="479425" cy="217488"/>
          </a:xfrm>
          <a:prstGeom prst="rightArrow">
            <a:avLst>
              <a:gd name="adj1" fmla="val 50000"/>
              <a:gd name="adj2" fmla="val 50384"/>
            </a:avLst>
          </a:prstGeom>
          <a:solidFill>
            <a:srgbClr val="0000FF"/>
          </a:solidFill>
          <a:ln w="19050" algn="ctr">
            <a:solidFill>
              <a:srgbClr val="3366FF"/>
            </a:solidFill>
            <a:round/>
            <a:headEnd/>
            <a:tailEnd/>
          </a:ln>
        </p:spPr>
        <p:txBody>
          <a:bodyPr rot="10800000" wrap="none" anchor="ctr"/>
          <a:lstStyle/>
          <a:p>
            <a:pPr algn="ctr" eaLnBrk="1" hangingPunct="1">
              <a:lnSpc>
                <a:spcPct val="100000"/>
              </a:lnSpc>
              <a:spcBef>
                <a:spcPct val="0"/>
              </a:spcBef>
              <a:buSzTx/>
            </a:pPr>
            <a:endParaRPr lang="es-MX" sz="1400"/>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p:txBody>
          <a:bodyPr/>
          <a:lstStyle/>
          <a:p>
            <a:r>
              <a:rPr lang="es-ES" b="1"/>
              <a:t>ENERGIA</a:t>
            </a:r>
            <a:r>
              <a:rPr lang="es-ES"/>
              <a:t> </a:t>
            </a:r>
          </a:p>
        </p:txBody>
      </p:sp>
      <p:sp>
        <p:nvSpPr>
          <p:cNvPr id="867331" name="Rectangle 3"/>
          <p:cNvSpPr>
            <a:spLocks noGrp="1" noChangeArrowheads="1"/>
          </p:cNvSpPr>
          <p:nvPr>
            <p:ph type="body" idx="1"/>
          </p:nvPr>
        </p:nvSpPr>
        <p:spPr/>
        <p:txBody>
          <a:bodyPr/>
          <a:lstStyle/>
          <a:p>
            <a:pPr algn="just">
              <a:lnSpc>
                <a:spcPct val="90000"/>
              </a:lnSpc>
              <a:buFontTx/>
              <a:buNone/>
            </a:pPr>
            <a:r>
              <a:rPr lang="es-ES" sz="2400" b="1"/>
              <a:t>    Consumo sustentable de energía en la sociedad. </a:t>
            </a:r>
            <a:r>
              <a:rPr lang="es-ES" sz="2400"/>
              <a:t>El ser humano ha ido creciendo en dependencia energética, lo cual ha implicado un consumo de energía cada vez mayor, principalmente las producidas del carbón y petróleo, sin precedentes. En la actualidad, alrededor de un 89% de la energía consumida en el mundo proviene de fuentes fósiles </a:t>
            </a:r>
          </a:p>
          <a:p>
            <a:pPr algn="just">
              <a:lnSpc>
                <a:spcPct val="90000"/>
              </a:lnSpc>
              <a:buFontTx/>
              <a:buNone/>
            </a:pPr>
            <a:r>
              <a:rPr lang="es-ES" sz="2400" b="1"/>
              <a:t>    Eficiencia energética. </a:t>
            </a:r>
            <a:r>
              <a:rPr lang="es-ES" sz="2400"/>
              <a:t>El uso eficiente de energía es no emplearla en actividades innecesarias, y realizar todas las actividades con el mínimo consumo energético posible.</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p:txBody>
          <a:bodyPr/>
          <a:lstStyle/>
          <a:p>
            <a:r>
              <a:rPr lang="es-MX"/>
              <a:t>ENERGIA</a:t>
            </a:r>
            <a:endParaRPr lang="es-ES"/>
          </a:p>
        </p:txBody>
      </p:sp>
      <p:sp>
        <p:nvSpPr>
          <p:cNvPr id="869379" name="Rectangle 3"/>
          <p:cNvSpPr>
            <a:spLocks noGrp="1" noChangeArrowheads="1"/>
          </p:cNvSpPr>
          <p:nvPr>
            <p:ph type="body" idx="1"/>
          </p:nvPr>
        </p:nvSpPr>
        <p:spPr/>
        <p:txBody>
          <a:bodyPr/>
          <a:lstStyle/>
          <a:p>
            <a:pPr algn="just">
              <a:lnSpc>
                <a:spcPct val="80000"/>
              </a:lnSpc>
            </a:pPr>
            <a:r>
              <a:rPr lang="es-ES" sz="2000" b="1"/>
              <a:t>Gestión de la eficiencia energética. </a:t>
            </a:r>
          </a:p>
          <a:p>
            <a:pPr algn="just">
              <a:lnSpc>
                <a:spcPct val="80000"/>
              </a:lnSpc>
              <a:buFontTx/>
              <a:buNone/>
            </a:pPr>
            <a:r>
              <a:rPr lang="es-ES" sz="2000"/>
              <a:t>     La eficiencia energética no sólo es poseer las últimas tecnologías para el buen uso de la misma, sino saber emplear y administrar los recursos energéticos de un modo hábil y eficaz </a:t>
            </a:r>
          </a:p>
          <a:p>
            <a:pPr algn="just">
              <a:lnSpc>
                <a:spcPct val="80000"/>
              </a:lnSpc>
              <a:buFontTx/>
              <a:buNone/>
            </a:pPr>
            <a:endParaRPr lang="es-ES" sz="2000"/>
          </a:p>
          <a:p>
            <a:pPr algn="just">
              <a:lnSpc>
                <a:spcPct val="80000"/>
              </a:lnSpc>
            </a:pPr>
            <a:r>
              <a:rPr lang="es-ES" sz="2000" b="1"/>
              <a:t>Principios fundamentales de la eficiencia energética</a:t>
            </a:r>
          </a:p>
          <a:p>
            <a:pPr algn="just">
              <a:lnSpc>
                <a:spcPct val="80000"/>
              </a:lnSpc>
              <a:buFontTx/>
              <a:buNone/>
            </a:pPr>
            <a:r>
              <a:rPr lang="es-ES" sz="2000"/>
              <a:t>     La Eficiencia Energética está compuesta por un 10% de parte tecnológica y 90% de compromiso (actitud) </a:t>
            </a:r>
          </a:p>
          <a:p>
            <a:pPr algn="just">
              <a:lnSpc>
                <a:spcPct val="80000"/>
              </a:lnSpc>
              <a:buFontTx/>
              <a:buNone/>
            </a:pPr>
            <a:r>
              <a:rPr lang="es-ES" sz="2000" b="1"/>
              <a:t>     </a:t>
            </a:r>
            <a:r>
              <a:rPr lang="es-ES" sz="2000"/>
              <a:t>1) Eliminar el desperdicio. </a:t>
            </a:r>
          </a:p>
          <a:p>
            <a:pPr algn="just">
              <a:lnSpc>
                <a:spcPct val="80000"/>
              </a:lnSpc>
              <a:buFontTx/>
              <a:buNone/>
            </a:pPr>
            <a:r>
              <a:rPr lang="es-ES" sz="2000"/>
              <a:t>     2) Optimización del uso de la energía </a:t>
            </a:r>
          </a:p>
          <a:p>
            <a:pPr algn="just">
              <a:lnSpc>
                <a:spcPct val="80000"/>
              </a:lnSpc>
              <a:buFontTx/>
              <a:buNone/>
            </a:pPr>
            <a:r>
              <a:rPr lang="es-ES" sz="2000"/>
              <a:t>     3) Mediciones </a:t>
            </a:r>
          </a:p>
          <a:p>
            <a:pPr algn="just">
              <a:lnSpc>
                <a:spcPct val="80000"/>
              </a:lnSpc>
              <a:buFontTx/>
              <a:buNone/>
            </a:pPr>
            <a:r>
              <a:rPr lang="es-ES" sz="2000"/>
              <a:t>     4) Administración automatizada de la energía</a:t>
            </a:r>
          </a:p>
          <a:p>
            <a:pPr algn="just">
              <a:lnSpc>
                <a:spcPct val="80000"/>
              </a:lnSpc>
              <a:buFontTx/>
              <a:buNone/>
            </a:pPr>
            <a:r>
              <a:rPr lang="es-ES" sz="2000"/>
              <a:t>     5) Preservación de los recursos energéticos. </a:t>
            </a:r>
          </a:p>
          <a:p>
            <a:pPr algn="just">
              <a:lnSpc>
                <a:spcPct val="80000"/>
              </a:lnSpc>
              <a:buFontTx/>
              <a:buNone/>
            </a:pPr>
            <a:r>
              <a:rPr lang="es-ES" sz="2000"/>
              <a:t>     6) Educación en el consumo de energía.  </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s-MX"/>
              <a:t>INTRODUCCION</a:t>
            </a:r>
            <a:endParaRPr lang="es-ES"/>
          </a:p>
        </p:txBody>
      </p:sp>
      <p:sp>
        <p:nvSpPr>
          <p:cNvPr id="836611" name="Rectangle 3"/>
          <p:cNvSpPr>
            <a:spLocks noGrp="1" noChangeArrowheads="1"/>
          </p:cNvSpPr>
          <p:nvPr>
            <p:ph type="body" idx="1"/>
          </p:nvPr>
        </p:nvSpPr>
        <p:spPr>
          <a:xfrm>
            <a:off x="685800" y="1657350"/>
            <a:ext cx="7772400" cy="3355975"/>
          </a:xfrm>
        </p:spPr>
        <p:txBody>
          <a:bodyPr/>
          <a:lstStyle/>
          <a:p>
            <a:pPr algn="just">
              <a:lnSpc>
                <a:spcPct val="80000"/>
              </a:lnSpc>
            </a:pPr>
            <a:r>
              <a:rPr lang="es-ES" sz="2400"/>
              <a:t>La energía es un factor determinante para el crecimiento, la competitividad de las empresas y el empleo en nuestro país </a:t>
            </a:r>
          </a:p>
          <a:p>
            <a:pPr algn="just">
              <a:lnSpc>
                <a:spcPct val="80000"/>
              </a:lnSpc>
            </a:pPr>
            <a:r>
              <a:rPr lang="es-ES" sz="2400"/>
              <a:t>Este trabajo está encaminado a identificar las principales causas de consumo innecesario de energía en la producción de cerveza,  teniendo como principal objetivo la reducción del índice de consumo en Kilowatt / Hectolitro de cerveza producido en el mes a valores aceptables, aplicando para ello un método (PDCA) de análisis del problema que nos llevará a elaborar un plan de acción consistente, en el cual estarán plasmadas cada una de las causas identificadas y sus respectivas acciones correctivas con sus plazos de ejecución y resultados obtenidos.</a:t>
            </a: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a:xfrm>
            <a:off x="687388" y="630238"/>
            <a:ext cx="7772400" cy="1143000"/>
          </a:xfrm>
        </p:spPr>
        <p:txBody>
          <a:bodyPr/>
          <a:lstStyle/>
          <a:p>
            <a:r>
              <a:rPr lang="es-ES" sz="4000" b="1"/>
              <a:t>PROGRAMA DE AHORRO DE ENERGIA</a:t>
            </a:r>
          </a:p>
        </p:txBody>
      </p:sp>
      <p:sp>
        <p:nvSpPr>
          <p:cNvPr id="871427" name="Rectangle 3"/>
          <p:cNvSpPr>
            <a:spLocks noGrp="1" noChangeArrowheads="1"/>
          </p:cNvSpPr>
          <p:nvPr>
            <p:ph type="body" idx="1"/>
          </p:nvPr>
        </p:nvSpPr>
        <p:spPr>
          <a:xfrm>
            <a:off x="685800" y="2193925"/>
            <a:ext cx="7772400" cy="4114800"/>
          </a:xfrm>
        </p:spPr>
        <p:txBody>
          <a:bodyPr/>
          <a:lstStyle/>
          <a:p>
            <a:pPr algn="just">
              <a:lnSpc>
                <a:spcPct val="80000"/>
              </a:lnSpc>
              <a:buFontTx/>
              <a:buNone/>
            </a:pPr>
            <a:r>
              <a:rPr lang="es-ES" sz="2400"/>
              <a:t>   El ahorro de energía debe considerarse como un objetivo ambiental en el centro de trabajo, que debe alcanzarse por medio de un programa de ahorro de energía, elaborado y ejecutado en el ambiente de la empresa. </a:t>
            </a:r>
          </a:p>
          <a:p>
            <a:pPr algn="just">
              <a:lnSpc>
                <a:spcPct val="80000"/>
              </a:lnSpc>
            </a:pPr>
            <a:r>
              <a:rPr lang="es-ES" sz="2400" b="1"/>
              <a:t>Acuerdo para el ahorro de energía.</a:t>
            </a:r>
          </a:p>
          <a:p>
            <a:pPr algn="just">
              <a:lnSpc>
                <a:spcPct val="80000"/>
              </a:lnSpc>
              <a:buFontTx/>
              <a:buNone/>
            </a:pPr>
            <a:r>
              <a:rPr lang="es-ES" sz="2400" b="1"/>
              <a:t>    </a:t>
            </a:r>
            <a:r>
              <a:rPr lang="es-ES" sz="2400"/>
              <a:t>Consiste en establecer un compromiso para ahorrar energía y reducir el consumo en la empresa, introduciendo el firme compromiso de la dirección de la empresa y de los trabajadores con el ahorro de energía. </a:t>
            </a: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5" name="Rectangle 3"/>
          <p:cNvSpPr>
            <a:spLocks noGrp="1" noChangeArrowheads="1"/>
          </p:cNvSpPr>
          <p:nvPr>
            <p:ph type="body" idx="1"/>
          </p:nvPr>
        </p:nvSpPr>
        <p:spPr>
          <a:xfrm>
            <a:off x="685800" y="1657350"/>
            <a:ext cx="7772400" cy="4364038"/>
          </a:xfrm>
        </p:spPr>
        <p:txBody>
          <a:bodyPr/>
          <a:lstStyle/>
          <a:p>
            <a:pPr>
              <a:lnSpc>
                <a:spcPct val="80000"/>
              </a:lnSpc>
            </a:pPr>
            <a:r>
              <a:rPr lang="es-ES" sz="2400" b="1"/>
              <a:t>Estudio sobre el uso de la energía en la empresa.</a:t>
            </a:r>
            <a:r>
              <a:rPr lang="es-ES" sz="2400"/>
              <a:t> Consiste en identificar los problemas y realizar un diagnóstico del consumo de energía. En el estudio energético se recopilan datos sobre el consumo, se estudian instalaciones y equipos y se identifican las distintas oportunidades de ahorro de energía, a través de las buenas prácticas. </a:t>
            </a:r>
          </a:p>
          <a:p>
            <a:pPr>
              <a:lnSpc>
                <a:spcPct val="80000"/>
              </a:lnSpc>
            </a:pPr>
            <a:endParaRPr lang="es-ES" sz="2400"/>
          </a:p>
          <a:p>
            <a:pPr>
              <a:lnSpc>
                <a:spcPct val="80000"/>
              </a:lnSpc>
            </a:pPr>
            <a:r>
              <a:rPr lang="es-ES" sz="2400" b="1"/>
              <a:t>El estudio consta de dos fases que son:</a:t>
            </a:r>
            <a:endParaRPr lang="es-ES" sz="2400" b="1">
              <a:hlinkClick r:id="rId3"/>
            </a:endParaRPr>
          </a:p>
          <a:p>
            <a:pPr>
              <a:lnSpc>
                <a:spcPct val="80000"/>
              </a:lnSpc>
              <a:buFontTx/>
              <a:buNone/>
            </a:pPr>
            <a:r>
              <a:rPr lang="es-ES" sz="2400"/>
              <a:t>    Fase 1: Información sobre el funcionamiento de     </a:t>
            </a:r>
          </a:p>
          <a:p>
            <a:pPr>
              <a:lnSpc>
                <a:spcPct val="80000"/>
              </a:lnSpc>
              <a:buFontTx/>
              <a:buNone/>
            </a:pPr>
            <a:r>
              <a:rPr lang="es-ES" sz="2400"/>
              <a:t>                 instalaciones y equipos en la empresa </a:t>
            </a:r>
          </a:p>
          <a:p>
            <a:pPr>
              <a:lnSpc>
                <a:spcPct val="80000"/>
              </a:lnSpc>
              <a:buFontTx/>
              <a:buNone/>
            </a:pPr>
            <a:r>
              <a:rPr lang="es-MX" sz="2400"/>
              <a:t>    Fase 2: Compromiso y actitudes del personal frente </a:t>
            </a:r>
          </a:p>
          <a:p>
            <a:pPr>
              <a:lnSpc>
                <a:spcPct val="80000"/>
              </a:lnSpc>
              <a:buFontTx/>
              <a:buNone/>
            </a:pPr>
            <a:r>
              <a:rPr lang="es-MX" sz="2400"/>
              <a:t>                 al ahorro de energía</a:t>
            </a:r>
            <a:endParaRPr lang="es-ES" sz="2400"/>
          </a:p>
        </p:txBody>
      </p:sp>
      <p:sp>
        <p:nvSpPr>
          <p:cNvPr id="873476" name="Rectangle 4"/>
          <p:cNvSpPr>
            <a:spLocks noGrp="1" noChangeArrowheads="1"/>
          </p:cNvSpPr>
          <p:nvPr>
            <p:ph type="title"/>
          </p:nvPr>
        </p:nvSpPr>
        <p:spPr>
          <a:noFill/>
          <a:ln/>
        </p:spPr>
        <p:txBody>
          <a:bodyPr/>
          <a:lstStyle/>
          <a:p>
            <a:r>
              <a:rPr lang="es-ES" b="1"/>
              <a:t>PROGRAMA DE AHORRO DE ENERGIA</a:t>
            </a: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285750"/>
            <a:ext cx="7989888" cy="1143000"/>
          </a:xfrm>
        </p:spPr>
        <p:txBody>
          <a:bodyPr/>
          <a:lstStyle/>
          <a:p>
            <a:r>
              <a:rPr lang="es-ES" sz="2800" b="1"/>
              <a:t>Información sobre el funcionamiento de instalaciones y equipos.</a:t>
            </a:r>
          </a:p>
        </p:txBody>
      </p:sp>
      <p:sp>
        <p:nvSpPr>
          <p:cNvPr id="875523" name="Rectangle 3"/>
          <p:cNvSpPr>
            <a:spLocks noGrp="1" noChangeArrowheads="1"/>
          </p:cNvSpPr>
          <p:nvPr>
            <p:ph type="body" idx="1"/>
          </p:nvPr>
        </p:nvSpPr>
        <p:spPr>
          <a:xfrm>
            <a:off x="685800" y="1657350"/>
            <a:ext cx="7772400" cy="4435475"/>
          </a:xfrm>
        </p:spPr>
        <p:txBody>
          <a:bodyPr/>
          <a:lstStyle/>
          <a:p>
            <a:pPr>
              <a:lnSpc>
                <a:spcPct val="80000"/>
              </a:lnSpc>
            </a:pPr>
            <a:r>
              <a:rPr lang="es-ES" sz="2000" b="1"/>
              <a:t>1: Datos generales de la empresa.</a:t>
            </a:r>
          </a:p>
          <a:p>
            <a:pPr>
              <a:lnSpc>
                <a:spcPct val="80000"/>
              </a:lnSpc>
              <a:buFontTx/>
              <a:buNone/>
            </a:pPr>
            <a:r>
              <a:rPr lang="es-ES" sz="2000" b="1"/>
              <a:t>     </a:t>
            </a:r>
            <a:r>
              <a:rPr lang="es-ES" sz="2000"/>
              <a:t>Nombre de la empresa: Compañía Cervecera AmBev Ecuador</a:t>
            </a:r>
            <a:br>
              <a:rPr lang="es-ES" sz="2000"/>
            </a:br>
            <a:r>
              <a:rPr lang="es-ES" sz="2000"/>
              <a:t>Dirección: Kilómetro 14.5 Vía a Daule</a:t>
            </a:r>
          </a:p>
          <a:p>
            <a:pPr>
              <a:lnSpc>
                <a:spcPct val="80000"/>
              </a:lnSpc>
              <a:buFontTx/>
              <a:buNone/>
            </a:pPr>
            <a:r>
              <a:rPr lang="es-ES" sz="2000"/>
              <a:t>     Actividad: Producción de Cerveza</a:t>
            </a:r>
            <a:br>
              <a:rPr lang="es-ES" sz="2000"/>
            </a:br>
            <a:r>
              <a:rPr lang="es-ES" sz="2000"/>
              <a:t>Número de empleados: 140</a:t>
            </a:r>
            <a:br>
              <a:rPr lang="es-ES" sz="2000"/>
            </a:br>
            <a:r>
              <a:rPr lang="es-ES" sz="2000"/>
              <a:t>Jornadas diarias: tres turnos de ocho horas </a:t>
            </a:r>
          </a:p>
          <a:p>
            <a:pPr>
              <a:lnSpc>
                <a:spcPct val="80000"/>
              </a:lnSpc>
              <a:buFontTx/>
              <a:buNone/>
            </a:pPr>
            <a:r>
              <a:rPr lang="es-MX" sz="2000"/>
              <a:t>     Capacidad: 60.000 HL mes</a:t>
            </a:r>
          </a:p>
          <a:p>
            <a:pPr>
              <a:lnSpc>
                <a:spcPct val="80000"/>
              </a:lnSpc>
              <a:buFontTx/>
              <a:buNone/>
            </a:pPr>
            <a:r>
              <a:rPr lang="es-MX" sz="2000"/>
              <a:t>     Capacidad Línea: 30.000 bot/h</a:t>
            </a:r>
            <a:endParaRPr lang="es-ES" sz="2000"/>
          </a:p>
          <a:p>
            <a:pPr>
              <a:lnSpc>
                <a:spcPct val="80000"/>
              </a:lnSpc>
              <a:buFontTx/>
              <a:buNone/>
            </a:pPr>
            <a:endParaRPr lang="es-ES" sz="2000"/>
          </a:p>
          <a:p>
            <a:pPr>
              <a:lnSpc>
                <a:spcPct val="80000"/>
              </a:lnSpc>
            </a:pPr>
            <a:r>
              <a:rPr lang="es-ES" sz="2000" b="1"/>
              <a:t>2: Descripción de equipos y carga instalada:</a:t>
            </a:r>
            <a:endParaRPr lang="es-ES" sz="2000"/>
          </a:p>
          <a:p>
            <a:pPr>
              <a:lnSpc>
                <a:spcPct val="80000"/>
              </a:lnSpc>
              <a:buFontTx/>
              <a:buNone/>
            </a:pPr>
            <a:r>
              <a:rPr lang="es-ES" sz="2000"/>
              <a:t>     La descripción de los equipos se la realizara de acuerdo a las etapas del proceso productivo, incluyendo aquellos equipos que se utilizan en las áreas de la línea de envasado, tratamiento de efluentes industriales, agua potable, equipos del área de utilidades y del área de tratamiento de subproductos.</a:t>
            </a: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687388" y="260350"/>
            <a:ext cx="7772400" cy="1143000"/>
          </a:xfrm>
        </p:spPr>
        <p:txBody>
          <a:bodyPr/>
          <a:lstStyle/>
          <a:p>
            <a:r>
              <a:rPr lang="es-ES" sz="3200"/>
              <a:t>Descripción de equipos y carga instalada</a:t>
            </a:r>
          </a:p>
        </p:txBody>
      </p:sp>
      <p:pic>
        <p:nvPicPr>
          <p:cNvPr id="877572" name="Picture 4"/>
          <p:cNvPicPr>
            <a:picLocks noChangeAspect="1" noChangeArrowheads="1"/>
          </p:cNvPicPr>
          <p:nvPr/>
        </p:nvPicPr>
        <p:blipFill>
          <a:blip r:embed="rId3"/>
          <a:srcRect/>
          <a:stretch>
            <a:fillRect/>
          </a:stretch>
        </p:blipFill>
        <p:spPr bwMode="auto">
          <a:xfrm>
            <a:off x="684213" y="1725613"/>
            <a:ext cx="4826000" cy="3648075"/>
          </a:xfrm>
          <a:prstGeom prst="rect">
            <a:avLst/>
          </a:prstGeom>
          <a:noFill/>
          <a:ln w="9525">
            <a:solidFill>
              <a:srgbClr val="000000"/>
            </a:solidFill>
            <a:miter lim="800000"/>
            <a:headEnd/>
            <a:tailEnd/>
          </a:ln>
        </p:spPr>
      </p:pic>
      <p:sp>
        <p:nvSpPr>
          <p:cNvPr id="877573" name="Text Box 5"/>
          <p:cNvSpPr txBox="1">
            <a:spLocks noChangeArrowheads="1"/>
          </p:cNvSpPr>
          <p:nvPr/>
        </p:nvSpPr>
        <p:spPr bwMode="auto">
          <a:xfrm>
            <a:off x="5364163" y="1844675"/>
            <a:ext cx="3384550" cy="3556000"/>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ES" sz="1800" b="0"/>
              <a:t>	La carga total instalada en la torre de procesamiento de materia prima es de </a:t>
            </a:r>
            <a:r>
              <a:rPr lang="es-ES" sz="1800" b="0">
                <a:solidFill>
                  <a:schemeClr val="tx2"/>
                </a:solidFill>
              </a:rPr>
              <a:t>183,49</a:t>
            </a:r>
            <a:r>
              <a:rPr lang="es-ES" sz="1800" b="0"/>
              <a:t> KW. La mayor cantidad de la potencia instalada se encuentra en el sistema de succión de polvos, seguido por el sistema de recepción; estos dos sistemas suman el 56% de la potencia instalada lo cual se aprecia en la curva de carga acumulada de la figura</a:t>
            </a:r>
          </a:p>
        </p:txBody>
      </p:sp>
      <p:sp>
        <p:nvSpPr>
          <p:cNvPr id="877574" name="Text Box 6"/>
          <p:cNvSpPr txBox="1">
            <a:spLocks noChangeArrowheads="1"/>
          </p:cNvSpPr>
          <p:nvPr/>
        </p:nvSpPr>
        <p:spPr bwMode="auto">
          <a:xfrm>
            <a:off x="611188" y="5476875"/>
            <a:ext cx="4608512" cy="498475"/>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1400"/>
              <a:t>	Potencia instalada por sistema del proceso de recepción y molienda de materia prima </a:t>
            </a:r>
          </a:p>
        </p:txBody>
      </p:sp>
      <p:sp>
        <p:nvSpPr>
          <p:cNvPr id="877575" name="Text Box 7"/>
          <p:cNvSpPr txBox="1">
            <a:spLocks noChangeArrowheads="1"/>
          </p:cNvSpPr>
          <p:nvPr/>
        </p:nvSpPr>
        <p:spPr bwMode="auto">
          <a:xfrm>
            <a:off x="755650" y="1196975"/>
            <a:ext cx="6961188" cy="363538"/>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000"/>
              <a:t>Equipos de la torre de procesamiento de materia prima. </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611188" y="285750"/>
            <a:ext cx="7772400" cy="1143000"/>
          </a:xfrm>
          <a:noFill/>
          <a:ln/>
        </p:spPr>
        <p:txBody>
          <a:bodyPr/>
          <a:lstStyle/>
          <a:p>
            <a:r>
              <a:rPr lang="es-ES" sz="3200"/>
              <a:t>Descripción de equipos y carga instalada</a:t>
            </a:r>
          </a:p>
        </p:txBody>
      </p:sp>
      <p:sp>
        <p:nvSpPr>
          <p:cNvPr id="879619" name="Rectangle 3"/>
          <p:cNvSpPr>
            <a:spLocks noGrp="1" noChangeArrowheads="1"/>
          </p:cNvSpPr>
          <p:nvPr>
            <p:ph type="body" idx="1"/>
          </p:nvPr>
        </p:nvSpPr>
        <p:spPr>
          <a:xfrm>
            <a:off x="5003800" y="1873250"/>
            <a:ext cx="3454400" cy="4364038"/>
          </a:xfrm>
        </p:spPr>
        <p:txBody>
          <a:bodyPr/>
          <a:lstStyle/>
          <a:p>
            <a:pPr algn="just"/>
            <a:r>
              <a:rPr lang="es-ES" sz="1800"/>
              <a:t>El sistema de succión de polvo está conformado por tres  succionadores los cuales funcionan de acuerdo al proceso que se esté llevando a cabo. Se observa una distribución de la potencia instalada por proceso, de la cual se demanda para el sistema de recepción 70 Kw  y el sistema de molienda 65 Kw,  juntos representan el 74% de la potencia</a:t>
            </a:r>
          </a:p>
        </p:txBody>
      </p:sp>
      <p:pic>
        <p:nvPicPr>
          <p:cNvPr id="879620" name="Picture 4"/>
          <p:cNvPicPr>
            <a:picLocks noChangeAspect="1" noChangeArrowheads="1"/>
          </p:cNvPicPr>
          <p:nvPr/>
        </p:nvPicPr>
        <p:blipFill>
          <a:blip r:embed="rId3"/>
          <a:srcRect/>
          <a:stretch>
            <a:fillRect/>
          </a:stretch>
        </p:blipFill>
        <p:spPr bwMode="auto">
          <a:xfrm>
            <a:off x="468313" y="1844675"/>
            <a:ext cx="4751387" cy="3744913"/>
          </a:xfrm>
          <a:prstGeom prst="rect">
            <a:avLst/>
          </a:prstGeom>
          <a:noFill/>
          <a:ln w="9525">
            <a:solidFill>
              <a:srgbClr val="000000"/>
            </a:solidFill>
            <a:miter lim="800000"/>
            <a:headEnd/>
            <a:tailEnd/>
          </a:ln>
        </p:spPr>
      </p:pic>
      <p:sp>
        <p:nvSpPr>
          <p:cNvPr id="879621" name="Rectangle 5"/>
          <p:cNvSpPr>
            <a:spLocks noChangeArrowheads="1"/>
          </p:cNvSpPr>
          <p:nvPr/>
        </p:nvSpPr>
        <p:spPr bwMode="auto">
          <a:xfrm>
            <a:off x="468313" y="5718175"/>
            <a:ext cx="4610100" cy="546100"/>
          </a:xfrm>
          <a:prstGeom prst="rect">
            <a:avLst/>
          </a:prstGeom>
          <a:noFill/>
          <a:ln w="12700" algn="ctr">
            <a:noFill/>
            <a:miter lim="800000"/>
            <a:headEnd/>
            <a:tailEnd/>
          </a:ln>
          <a:effectLst/>
        </p:spPr>
        <p:txBody>
          <a:bodyPr lIns="90488" tIns="44450" rIns="90488" bIns="44450" anchor="ctr">
            <a:spAutoFit/>
          </a:bodyPr>
          <a:lstStyle/>
          <a:p>
            <a:pPr algn="ctr">
              <a:lnSpc>
                <a:spcPct val="100000"/>
              </a:lnSpc>
              <a:spcBef>
                <a:spcPct val="0"/>
              </a:spcBef>
              <a:buSzTx/>
            </a:pPr>
            <a:r>
              <a:rPr lang="es-ES" sz="1400"/>
              <a:t>Demanda de potencia por sistema del proceso de recepción y molienda de materia prima</a:t>
            </a:r>
          </a:p>
        </p:txBody>
      </p:sp>
      <p:sp>
        <p:nvSpPr>
          <p:cNvPr id="879622" name="Text Box 6"/>
          <p:cNvSpPr txBox="1">
            <a:spLocks noChangeArrowheads="1"/>
          </p:cNvSpPr>
          <p:nvPr/>
        </p:nvSpPr>
        <p:spPr bwMode="auto">
          <a:xfrm>
            <a:off x="755650" y="1125538"/>
            <a:ext cx="9282113" cy="273050"/>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000"/>
              <a:t>Equipos de la torre de procesamiento de materia prima. </a:t>
            </a: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7" name="Rectangle 3"/>
          <p:cNvSpPr>
            <a:spLocks noGrp="1" noChangeArrowheads="1"/>
          </p:cNvSpPr>
          <p:nvPr>
            <p:ph type="body" idx="1"/>
          </p:nvPr>
        </p:nvSpPr>
        <p:spPr/>
        <p:txBody>
          <a:bodyPr/>
          <a:lstStyle/>
          <a:p>
            <a:pPr algn="just">
              <a:lnSpc>
                <a:spcPct val="80000"/>
              </a:lnSpc>
              <a:buFontTx/>
              <a:buNone/>
            </a:pPr>
            <a:r>
              <a:rPr lang="es-ES" sz="2800" b="1"/>
              <a:t>Equipos del proceso de cocimiento.</a:t>
            </a:r>
            <a:r>
              <a:rPr lang="es-ES" sz="2400"/>
              <a:t> </a:t>
            </a:r>
          </a:p>
          <a:p>
            <a:pPr algn="just">
              <a:lnSpc>
                <a:spcPct val="80000"/>
              </a:lnSpc>
            </a:pPr>
            <a:r>
              <a:rPr lang="es-ES" sz="2400"/>
              <a:t>La carga total instalada en el área de cocimiento es de  </a:t>
            </a:r>
            <a:r>
              <a:rPr lang="es-ES" sz="2400">
                <a:solidFill>
                  <a:schemeClr val="tx2"/>
                </a:solidFill>
              </a:rPr>
              <a:t>357.53 Kw </a:t>
            </a:r>
          </a:p>
          <a:p>
            <a:pPr algn="just">
              <a:lnSpc>
                <a:spcPct val="80000"/>
              </a:lnSpc>
            </a:pPr>
            <a:r>
              <a:rPr lang="es-ES" sz="2400"/>
              <a:t>El subproceso que más potencia requiere es el de desalojo de afrecho húmedo, el cual debe ser enviado al área de secado de subproducto que se encuentran a una distancia aproximada de 300 metros, para tal fin se utiliza un tornillo sin fin movido por un motor de 26 Kw y un compresor de aire con un motor de 44.76 Kw para empujar el afrecho a lo largo de la tubería. Este proceso se lleva a cabo una vez por batch de producción, y tiene una duración aproximada de 25 min </a:t>
            </a:r>
          </a:p>
        </p:txBody>
      </p:sp>
      <p:sp>
        <p:nvSpPr>
          <p:cNvPr id="881668" name="Rectangle 4"/>
          <p:cNvSpPr>
            <a:spLocks noGrp="1" noChangeArrowheads="1"/>
          </p:cNvSpPr>
          <p:nvPr>
            <p:ph type="title"/>
          </p:nvPr>
        </p:nvSpPr>
        <p:spPr>
          <a:noFill/>
          <a:ln/>
        </p:spPr>
        <p:txBody>
          <a:bodyPr/>
          <a:lstStyle/>
          <a:p>
            <a:r>
              <a:rPr lang="es-ES" sz="4000"/>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6" name="Rectangle 4"/>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algn="just" defTabSz="762000">
              <a:lnSpc>
                <a:spcPct val="80000"/>
              </a:lnSpc>
            </a:pPr>
            <a:r>
              <a:rPr lang="es-ES" sz="2800"/>
              <a:t>   Equipos del proceso de fermentación maduración</a:t>
            </a:r>
            <a:r>
              <a:rPr lang="es-ES"/>
              <a:t>.</a:t>
            </a:r>
            <a:r>
              <a:rPr lang="es-ES" sz="2000" b="0"/>
              <a:t> </a:t>
            </a:r>
          </a:p>
          <a:p>
            <a:pPr marL="342900" indent="-342900" algn="just" defTabSz="762000">
              <a:lnSpc>
                <a:spcPct val="80000"/>
              </a:lnSpc>
              <a:buFontTx/>
              <a:buChar char="•"/>
            </a:pPr>
            <a:r>
              <a:rPr lang="es-ES" sz="2800" b="0"/>
              <a:t>La carga total instalada en el área de bodegas es de  </a:t>
            </a:r>
            <a:r>
              <a:rPr lang="es-ES" sz="2800" b="0">
                <a:solidFill>
                  <a:schemeClr val="tx2"/>
                </a:solidFill>
              </a:rPr>
              <a:t>85.34 kw,</a:t>
            </a:r>
            <a:r>
              <a:rPr lang="es-ES" sz="2800" b="0"/>
              <a:t> </a:t>
            </a:r>
          </a:p>
          <a:p>
            <a:pPr marL="342900" indent="-342900" algn="just" defTabSz="762000">
              <a:lnSpc>
                <a:spcPct val="80000"/>
              </a:lnSpc>
              <a:buFontTx/>
              <a:buChar char="•"/>
            </a:pPr>
            <a:r>
              <a:rPr lang="es-ES" sz="2800" b="0"/>
              <a:t>El subproceso de mayor consumo es el de centrifugación, este proceso se realiza para la transferencia de fermentación a maduración, la duración aproximada del proceso es de 16 horas por tanque dependiendo de la tasa de transferencia y de las condiciones de la cerveza. </a:t>
            </a:r>
          </a:p>
        </p:txBody>
      </p:sp>
      <p:sp>
        <p:nvSpPr>
          <p:cNvPr id="883717" name="Rectangle 5"/>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4" name="Rectangle 4"/>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defTabSz="762000">
              <a:lnSpc>
                <a:spcPct val="80000"/>
              </a:lnSpc>
            </a:pPr>
            <a:r>
              <a:rPr lang="es-ES" sz="3200"/>
              <a:t>   </a:t>
            </a:r>
            <a:r>
              <a:rPr lang="es-ES" sz="2800"/>
              <a:t>Equipos del proceso de</a:t>
            </a:r>
            <a:r>
              <a:rPr lang="es-ES" sz="3200"/>
              <a:t> </a:t>
            </a:r>
            <a:r>
              <a:rPr lang="es-ES" sz="2800"/>
              <a:t>filtracion</a:t>
            </a:r>
            <a:endParaRPr lang="es-ES" sz="2800" b="0"/>
          </a:p>
          <a:p>
            <a:pPr marL="342900" indent="-342900" algn="just" defTabSz="762000">
              <a:lnSpc>
                <a:spcPct val="80000"/>
              </a:lnSpc>
              <a:buFontTx/>
              <a:buChar char="•"/>
            </a:pPr>
            <a:r>
              <a:rPr lang="es-ES" sz="2800" b="0"/>
              <a:t>La carga total instalada en el área de filtración es de  </a:t>
            </a:r>
            <a:r>
              <a:rPr lang="es-ES" sz="2800" b="0">
                <a:solidFill>
                  <a:schemeClr val="tx2"/>
                </a:solidFill>
              </a:rPr>
              <a:t>216.49 KW</a:t>
            </a:r>
            <a:r>
              <a:rPr lang="es-ES" sz="2800" b="0"/>
              <a:t>, </a:t>
            </a:r>
          </a:p>
          <a:p>
            <a:pPr marL="342900" indent="-342900" algn="just" defTabSz="762000">
              <a:lnSpc>
                <a:spcPct val="80000"/>
              </a:lnSpc>
              <a:buFontTx/>
              <a:buChar char="•"/>
            </a:pPr>
            <a:r>
              <a:rPr lang="es-ES" sz="2800" b="0"/>
              <a:t>El equipo de mayor potencia es el motor de la unidad hidráulica del filtro PVPP que es de 37 KW; el cual se utiliza únicamente en cada regeneración del aditivo PVPP (polivinil polipiliridona).</a:t>
            </a:r>
          </a:p>
        </p:txBody>
      </p:sp>
      <p:sp>
        <p:nvSpPr>
          <p:cNvPr id="885765" name="Rectangle 5"/>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2" name="Rectangle 4"/>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algn="just" defTabSz="762000">
              <a:lnSpc>
                <a:spcPct val="80000"/>
              </a:lnSpc>
            </a:pPr>
            <a:r>
              <a:rPr lang="es-ES" sz="2800"/>
              <a:t>   Equipos del proceso de embotellado.</a:t>
            </a:r>
            <a:r>
              <a:rPr lang="es-ES" sz="2800" b="0"/>
              <a:t> </a:t>
            </a:r>
          </a:p>
          <a:p>
            <a:pPr marL="342900" indent="-342900" algn="just" defTabSz="762000">
              <a:lnSpc>
                <a:spcPct val="80000"/>
              </a:lnSpc>
              <a:buFontTx/>
              <a:buChar char="•"/>
            </a:pPr>
            <a:r>
              <a:rPr lang="es-ES" sz="2800" b="0"/>
              <a:t>La carga total instalada en el área de embotellado es de  </a:t>
            </a:r>
            <a:r>
              <a:rPr lang="es-ES" sz="2800" b="0">
                <a:solidFill>
                  <a:schemeClr val="tx2"/>
                </a:solidFill>
              </a:rPr>
              <a:t>420.19 Kw</a:t>
            </a:r>
            <a:r>
              <a:rPr lang="es-ES" sz="2800" b="0"/>
              <a:t>, el motor de mayor potencia es el del soplador con 30 Kw, la línea de producción tiene una capacidad de 30.000 botellas por hora en una forma de trabajo continua la mayoría de los subprocesos que comprenden la línea son simultáneos .</a:t>
            </a:r>
          </a:p>
        </p:txBody>
      </p:sp>
      <p:sp>
        <p:nvSpPr>
          <p:cNvPr id="887813" name="Rectangle 5"/>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61" name="Rectangle 5"/>
          <p:cNvSpPr>
            <a:spLocks noChangeArrowheads="1"/>
          </p:cNvSpPr>
          <p:nvPr/>
        </p:nvSpPr>
        <p:spPr bwMode="auto">
          <a:xfrm>
            <a:off x="395288" y="1196975"/>
            <a:ext cx="7772400" cy="431800"/>
          </a:xfrm>
          <a:prstGeom prst="rect">
            <a:avLst/>
          </a:prstGeom>
          <a:noFill/>
          <a:ln w="12700">
            <a:noFill/>
            <a:miter lim="800000"/>
            <a:headEnd/>
            <a:tailEnd/>
          </a:ln>
          <a:effectLst/>
        </p:spPr>
        <p:txBody>
          <a:bodyPr lIns="90488" tIns="44450" rIns="90488" bIns="44450"/>
          <a:lstStyle/>
          <a:p>
            <a:pPr marL="342900" indent="-342900" defTabSz="762000">
              <a:lnSpc>
                <a:spcPct val="80000"/>
              </a:lnSpc>
            </a:pPr>
            <a:r>
              <a:rPr lang="es-ES" sz="2800"/>
              <a:t>   </a:t>
            </a:r>
            <a:r>
              <a:rPr lang="es-ES" sz="3200"/>
              <a:t>Equipos del área de utilidades</a:t>
            </a:r>
            <a:endParaRPr lang="es-ES" sz="2800" b="0"/>
          </a:p>
        </p:txBody>
      </p:sp>
      <p:sp>
        <p:nvSpPr>
          <p:cNvPr id="889862" name="Rectangle 6"/>
          <p:cNvSpPr>
            <a:spLocks noChangeArrowheads="1"/>
          </p:cNvSpPr>
          <p:nvPr/>
        </p:nvSpPr>
        <p:spPr bwMode="auto">
          <a:xfrm>
            <a:off x="395288" y="333375"/>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2800">
                <a:solidFill>
                  <a:srgbClr val="0000CC"/>
                </a:solidFill>
              </a:rPr>
              <a:t>Descripción de equipos y carga instalada</a:t>
            </a:r>
          </a:p>
        </p:txBody>
      </p:sp>
      <p:pic>
        <p:nvPicPr>
          <p:cNvPr id="889863" name="Picture 7"/>
          <p:cNvPicPr>
            <a:picLocks noChangeAspect="1" noChangeArrowheads="1"/>
          </p:cNvPicPr>
          <p:nvPr/>
        </p:nvPicPr>
        <p:blipFill>
          <a:blip r:embed="rId3"/>
          <a:srcRect b="6383"/>
          <a:stretch>
            <a:fillRect/>
          </a:stretch>
        </p:blipFill>
        <p:spPr bwMode="auto">
          <a:xfrm>
            <a:off x="900113" y="2060575"/>
            <a:ext cx="5329237" cy="3889375"/>
          </a:xfrm>
          <a:prstGeom prst="rect">
            <a:avLst/>
          </a:prstGeom>
          <a:noFill/>
          <a:ln w="9525">
            <a:solidFill>
              <a:srgbClr val="000000"/>
            </a:solidFill>
            <a:miter lim="800000"/>
            <a:headEnd/>
            <a:tailEnd/>
          </a:ln>
        </p:spPr>
      </p:pic>
      <p:sp>
        <p:nvSpPr>
          <p:cNvPr id="889864" name="Text Box 8"/>
          <p:cNvSpPr txBox="1">
            <a:spLocks noChangeArrowheads="1"/>
          </p:cNvSpPr>
          <p:nvPr/>
        </p:nvSpPr>
        <p:spPr bwMode="auto">
          <a:xfrm>
            <a:off x="6157913" y="1989138"/>
            <a:ext cx="2446337" cy="3659187"/>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2000" b="0"/>
              <a:t>     La carga total instalada en el área de utilidades es de  </a:t>
            </a:r>
            <a:r>
              <a:rPr lang="es-ES" sz="2000" b="0">
                <a:solidFill>
                  <a:schemeClr val="tx2"/>
                </a:solidFill>
              </a:rPr>
              <a:t>1160.104 kw</a:t>
            </a:r>
            <a:r>
              <a:rPr lang="es-ES" sz="2000" b="0"/>
              <a:t>, el 85% de la carga instalada se concentra en el sistema de producción de frío que cuenta con 2 motores de 360 KW </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5800" y="414338"/>
            <a:ext cx="7772400" cy="1143000"/>
          </a:xfrm>
        </p:spPr>
        <p:txBody>
          <a:bodyPr/>
          <a:lstStyle/>
          <a:p>
            <a:r>
              <a:rPr lang="es-MX" sz="4000"/>
              <a:t>DESCRIPCION DEL PROCESO</a:t>
            </a:r>
            <a:endParaRPr lang="es-ES" sz="4000"/>
          </a:p>
        </p:txBody>
      </p:sp>
      <p:sp>
        <p:nvSpPr>
          <p:cNvPr id="838659" name="Rectangle 3"/>
          <p:cNvSpPr>
            <a:spLocks noGrp="1" noChangeArrowheads="1"/>
          </p:cNvSpPr>
          <p:nvPr>
            <p:ph type="body" idx="1"/>
          </p:nvPr>
        </p:nvSpPr>
        <p:spPr/>
        <p:txBody>
          <a:bodyPr/>
          <a:lstStyle/>
          <a:p>
            <a:r>
              <a:rPr lang="es-MX"/>
              <a:t>RECEPCION Y MOLIENDA DE MATERIA PRIMA</a:t>
            </a:r>
          </a:p>
          <a:p>
            <a:r>
              <a:rPr lang="es-MX"/>
              <a:t>COCIMIENTO</a:t>
            </a:r>
          </a:p>
          <a:p>
            <a:r>
              <a:rPr lang="es-MX"/>
              <a:t>FERMENTACION</a:t>
            </a:r>
          </a:p>
          <a:p>
            <a:r>
              <a:rPr lang="es-MX"/>
              <a:t>MADURACION</a:t>
            </a:r>
          </a:p>
          <a:p>
            <a:r>
              <a:rPr lang="es-MX"/>
              <a:t>FILTRACION</a:t>
            </a:r>
          </a:p>
          <a:p>
            <a:r>
              <a:rPr lang="es-MX"/>
              <a:t>EMBOTELLADO</a:t>
            </a:r>
            <a:endParaRPr lang="es-ES"/>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nvSpPr>
        <p:spPr bwMode="auto">
          <a:xfrm>
            <a:off x="900113" y="1844675"/>
            <a:ext cx="7772400" cy="4114800"/>
          </a:xfrm>
          <a:prstGeom prst="rect">
            <a:avLst/>
          </a:prstGeom>
          <a:noFill/>
          <a:ln w="12700">
            <a:noFill/>
            <a:miter lim="800000"/>
            <a:headEnd/>
            <a:tailEnd/>
          </a:ln>
          <a:effectLst/>
        </p:spPr>
        <p:txBody>
          <a:bodyPr lIns="90488" tIns="44450" rIns="90488" bIns="44450"/>
          <a:lstStyle/>
          <a:p>
            <a:pPr marL="342900" indent="-342900" defTabSz="762000">
              <a:lnSpc>
                <a:spcPct val="80000"/>
              </a:lnSpc>
            </a:pPr>
            <a:r>
              <a:rPr lang="es-ES" sz="2800"/>
              <a:t>   Equipos de secadores de subproducto</a:t>
            </a:r>
            <a:r>
              <a:rPr lang="es-ES" sz="2800" b="0"/>
              <a:t> </a:t>
            </a:r>
            <a:r>
              <a:rPr lang="es-ES" sz="2800"/>
              <a:t>.</a:t>
            </a:r>
            <a:r>
              <a:rPr lang="es-ES" sz="2800" b="0"/>
              <a:t> </a:t>
            </a:r>
          </a:p>
          <a:p>
            <a:pPr marL="342900" indent="-342900" defTabSz="762000">
              <a:lnSpc>
                <a:spcPct val="80000"/>
              </a:lnSpc>
              <a:buFontTx/>
              <a:buChar char="•"/>
            </a:pPr>
            <a:r>
              <a:rPr lang="es-ES" b="0"/>
              <a:t>La carga total instalada en el área de secadores es de </a:t>
            </a:r>
            <a:r>
              <a:rPr lang="es-ES" b="0">
                <a:solidFill>
                  <a:schemeClr val="tx2"/>
                </a:solidFill>
              </a:rPr>
              <a:t>166.56 Kw, </a:t>
            </a:r>
          </a:p>
          <a:p>
            <a:pPr marL="342900" indent="-342900" defTabSz="762000">
              <a:lnSpc>
                <a:spcPct val="80000"/>
              </a:lnSpc>
              <a:buFontTx/>
              <a:buChar char="•"/>
            </a:pPr>
            <a:r>
              <a:rPr lang="es-ES" b="0"/>
              <a:t>En esta área se lleva a cabo 2 proceso que son secado de levadura y de afrecho, el proceso de secado de afrecho se realiza conjuntamente con el proceso de cocimiento debido a que el afrecho no se puede almacenar con humedad y representa el 68.3% de la carga instalada. Una vez que el afrecho está seco puede ser vendido</a:t>
            </a:r>
            <a:r>
              <a:rPr lang="es-ES" sz="3200" b="0"/>
              <a:t> </a:t>
            </a:r>
          </a:p>
        </p:txBody>
      </p:sp>
      <p:sp>
        <p:nvSpPr>
          <p:cNvPr id="893955" name="Rectangle 3"/>
          <p:cNvSpPr>
            <a:spLocks noChangeArrowheads="1"/>
          </p:cNvSpPr>
          <p:nvPr/>
        </p:nvSpPr>
        <p:spPr bwMode="auto">
          <a:xfrm>
            <a:off x="900113" y="476250"/>
            <a:ext cx="7772400" cy="1143000"/>
          </a:xfrm>
          <a:prstGeom prst="rect">
            <a:avLst/>
          </a:prstGeom>
          <a:noFill/>
          <a:ln w="12700" algn="ctr">
            <a:noFill/>
            <a:miter lim="800000"/>
            <a:headEnd/>
            <a:tailEnd/>
          </a:ln>
          <a:effectLst/>
        </p:spPr>
        <p:txBody>
          <a:bodyPr lIns="90488" tIns="44450" rIns="90488" bIns="44450" anchor="ctr"/>
          <a:lstStyle/>
          <a:p>
            <a:pPr algn="ctr" defTabSz="762000">
              <a:lnSpc>
                <a:spcPct val="100000"/>
              </a:lnSpc>
              <a:spcBef>
                <a:spcPct val="0"/>
              </a:spcBef>
              <a:buSzTx/>
            </a:pPr>
            <a:r>
              <a:rPr lang="es-ES" sz="4000" b="0">
                <a:solidFill>
                  <a:srgbClr val="0000CC"/>
                </a:solidFill>
              </a:rPr>
              <a:t>Descripción de equipos y carga instalada</a:t>
            </a: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8" name="Text Box 8"/>
          <p:cNvSpPr txBox="1">
            <a:spLocks noChangeArrowheads="1"/>
          </p:cNvSpPr>
          <p:nvPr/>
        </p:nvSpPr>
        <p:spPr bwMode="auto">
          <a:xfrm>
            <a:off x="971550" y="5653088"/>
            <a:ext cx="6697663" cy="750887"/>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MX" sz="1600"/>
              <a:t>	La potencia total instalada en la planta es de </a:t>
            </a:r>
            <a:r>
              <a:rPr lang="es-MX" sz="1600">
                <a:solidFill>
                  <a:schemeClr val="tx2"/>
                </a:solidFill>
              </a:rPr>
              <a:t>2839 kw</a:t>
            </a:r>
            <a:r>
              <a:rPr lang="es-MX" sz="1600"/>
              <a:t>, las áreas de utilidades y embotellado comprenden el 56% de la carga total instalada, el área de proceso representa el 64% de la carga</a:t>
            </a:r>
            <a:endParaRPr lang="es-ES" sz="1600"/>
          </a:p>
        </p:txBody>
      </p:sp>
      <p:sp>
        <p:nvSpPr>
          <p:cNvPr id="896016" name="Rectangle 16"/>
          <p:cNvSpPr>
            <a:spLocks noChangeArrowheads="1"/>
          </p:cNvSpPr>
          <p:nvPr>
            <p:ph type="title"/>
          </p:nvPr>
        </p:nvSpPr>
        <p:spPr>
          <a:xfrm>
            <a:off x="685800" y="188913"/>
            <a:ext cx="7772400" cy="1143000"/>
          </a:xfrm>
          <a:noFill/>
          <a:ln/>
        </p:spPr>
        <p:txBody>
          <a:bodyPr/>
          <a:lstStyle/>
          <a:p>
            <a:r>
              <a:rPr lang="es-ES" sz="3200"/>
              <a:t>Descripción de equipos y carga instalada</a:t>
            </a:r>
          </a:p>
        </p:txBody>
      </p:sp>
      <p:pic>
        <p:nvPicPr>
          <p:cNvPr id="896017" name="Picture 17"/>
          <p:cNvPicPr>
            <a:picLocks noChangeAspect="1" noChangeArrowheads="1"/>
          </p:cNvPicPr>
          <p:nvPr/>
        </p:nvPicPr>
        <p:blipFill>
          <a:blip r:embed="rId3"/>
          <a:srcRect/>
          <a:stretch>
            <a:fillRect/>
          </a:stretch>
        </p:blipFill>
        <p:spPr bwMode="auto">
          <a:xfrm>
            <a:off x="827088" y="981075"/>
            <a:ext cx="7515225" cy="4848225"/>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s-ES" sz="2800" b="1"/>
              <a:t>. Comportamiento y actitudes del personal frente al ahorro de energía.</a:t>
            </a:r>
            <a:r>
              <a:rPr lang="es-ES" sz="2800"/>
              <a:t> </a:t>
            </a:r>
          </a:p>
        </p:txBody>
      </p:sp>
      <p:sp>
        <p:nvSpPr>
          <p:cNvPr id="900099" name="Rectangle 3"/>
          <p:cNvSpPr>
            <a:spLocks noGrp="1" noChangeArrowheads="1"/>
          </p:cNvSpPr>
          <p:nvPr>
            <p:ph type="body" idx="1"/>
          </p:nvPr>
        </p:nvSpPr>
        <p:spPr/>
        <p:txBody>
          <a:bodyPr/>
          <a:lstStyle/>
          <a:p>
            <a:pPr algn="just">
              <a:lnSpc>
                <a:spcPct val="80000"/>
              </a:lnSpc>
            </a:pPr>
            <a:r>
              <a:rPr lang="es-ES" sz="2400"/>
              <a:t>Se consideran las actitudes como «tendencias o disposiciones adquiridas y relativamente duraderas a evaluar de un modo determinado: un objeto, una persona, un suceso o una situación y actuar en consonancia con dicha evaluación » </a:t>
            </a:r>
          </a:p>
          <a:p>
            <a:pPr algn="just">
              <a:lnSpc>
                <a:spcPct val="80000"/>
              </a:lnSpc>
              <a:buFontTx/>
              <a:buNone/>
            </a:pPr>
            <a:endParaRPr lang="es-ES" sz="2400"/>
          </a:p>
          <a:p>
            <a:pPr algn="just">
              <a:lnSpc>
                <a:spcPct val="80000"/>
              </a:lnSpc>
            </a:pPr>
            <a:r>
              <a:rPr lang="es-ES" sz="2400"/>
              <a:t>Para conocer los comportamientos y actitudes del personal que forma parte de la empresa (directivos, mandos, intermedios y operadores) en relación al uso de la energía, se realiza una encuesta a todo el personal de la planta con preguntas fáciles y sencillas de responder </a:t>
            </a:r>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7" name="Rectangle 3"/>
          <p:cNvSpPr>
            <a:spLocks noGrp="1" noChangeArrowheads="1"/>
          </p:cNvSpPr>
          <p:nvPr>
            <p:ph type="body" idx="1"/>
          </p:nvPr>
        </p:nvSpPr>
        <p:spPr>
          <a:xfrm>
            <a:off x="684213" y="1916113"/>
            <a:ext cx="7772400" cy="4114800"/>
          </a:xfrm>
        </p:spPr>
        <p:txBody>
          <a:bodyPr/>
          <a:lstStyle/>
          <a:p>
            <a:pPr>
              <a:lnSpc>
                <a:spcPct val="80000"/>
              </a:lnSpc>
            </a:pPr>
            <a:r>
              <a:rPr lang="es-ES" sz="1800"/>
              <a:t>A: ¿Deja las luces de una sala encendidas cuando la ha abandonado y  se queda vacía?</a:t>
            </a:r>
          </a:p>
          <a:p>
            <a:pPr>
              <a:lnSpc>
                <a:spcPct val="80000"/>
              </a:lnSpc>
            </a:pPr>
            <a:r>
              <a:rPr lang="es-ES" sz="1800"/>
              <a:t> B: ¿Sigue los procedimientos con los equipos, máquinas e instalaciones?</a:t>
            </a:r>
          </a:p>
          <a:p>
            <a:pPr>
              <a:lnSpc>
                <a:spcPct val="80000"/>
              </a:lnSpc>
            </a:pPr>
            <a:r>
              <a:rPr lang="es-ES" sz="1800"/>
              <a:t>C: ¿Mantiene el computador encendido un periodo de tiempo largo aún cuando no lo utiliza?</a:t>
            </a:r>
          </a:p>
          <a:p>
            <a:pPr>
              <a:lnSpc>
                <a:spcPct val="80000"/>
              </a:lnSpc>
            </a:pPr>
            <a:r>
              <a:rPr lang="es-ES" sz="1800"/>
              <a:t>D: ¿Cree que las temperaturas de regulación de aire acondicionado son correctas?</a:t>
            </a:r>
          </a:p>
          <a:p>
            <a:pPr>
              <a:lnSpc>
                <a:spcPct val="80000"/>
              </a:lnSpc>
            </a:pPr>
            <a:r>
              <a:rPr lang="es-ES" sz="1800"/>
              <a:t>E: ¿Estaría a favor de utilizar energías renovables para suministrar energía en la empresa?</a:t>
            </a:r>
          </a:p>
          <a:p>
            <a:pPr>
              <a:lnSpc>
                <a:spcPct val="80000"/>
              </a:lnSpc>
            </a:pPr>
            <a:r>
              <a:rPr lang="es-ES" sz="1800"/>
              <a:t>F: ¿Piensa que es importante organizar campañas en la empresa para reducir el consumo de energía?</a:t>
            </a:r>
          </a:p>
          <a:p>
            <a:pPr>
              <a:lnSpc>
                <a:spcPct val="80000"/>
              </a:lnSpc>
            </a:pPr>
            <a:r>
              <a:rPr lang="es-ES" sz="1800"/>
              <a:t>G: ¿Cree que se puede ahorrar energía en la empresa?</a:t>
            </a:r>
          </a:p>
          <a:p>
            <a:pPr>
              <a:lnSpc>
                <a:spcPct val="80000"/>
              </a:lnSpc>
            </a:pPr>
            <a:r>
              <a:rPr lang="es-ES" sz="1800"/>
              <a:t>H: ¿Cree que usted puede ayudar de una manera importante para ahorrar energía en la empresa? </a:t>
            </a:r>
          </a:p>
        </p:txBody>
      </p:sp>
      <p:sp>
        <p:nvSpPr>
          <p:cNvPr id="902150" name="Rectangle 6"/>
          <p:cNvSpPr>
            <a:spLocks noGrp="1" noChangeArrowheads="1"/>
          </p:cNvSpPr>
          <p:nvPr>
            <p:ph type="title"/>
          </p:nvPr>
        </p:nvSpPr>
        <p:spPr>
          <a:xfrm>
            <a:off x="684213" y="260350"/>
            <a:ext cx="7772400" cy="1143000"/>
          </a:xfrm>
          <a:noFill/>
          <a:ln/>
        </p:spPr>
        <p:txBody>
          <a:bodyPr/>
          <a:lstStyle/>
          <a:p>
            <a:r>
              <a:rPr lang="es-ES" sz="2800" b="1"/>
              <a:t>. Comportamiento y actitudes del personal frente al ahorro de energía. </a:t>
            </a:r>
          </a:p>
        </p:txBody>
      </p:sp>
      <p:sp>
        <p:nvSpPr>
          <p:cNvPr id="902151" name="Text Box 7"/>
          <p:cNvSpPr txBox="1">
            <a:spLocks noChangeArrowheads="1"/>
          </p:cNvSpPr>
          <p:nvPr/>
        </p:nvSpPr>
        <p:spPr bwMode="auto">
          <a:xfrm>
            <a:off x="1042988" y="1319213"/>
            <a:ext cx="5973762"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a:solidFill>
                  <a:schemeClr val="tx2"/>
                </a:solidFill>
              </a:rPr>
              <a:t>ENCUESTA REALIZADA AL PERSONAL</a:t>
            </a:r>
            <a:endParaRPr lang="es-ES">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4197" name="Picture 5"/>
          <p:cNvPicPr>
            <a:picLocks noChangeAspect="1" noChangeArrowheads="1"/>
          </p:cNvPicPr>
          <p:nvPr/>
        </p:nvPicPr>
        <p:blipFill>
          <a:blip r:embed="rId3"/>
          <a:srcRect/>
          <a:stretch>
            <a:fillRect/>
          </a:stretch>
        </p:blipFill>
        <p:spPr bwMode="auto">
          <a:xfrm>
            <a:off x="755650" y="1773238"/>
            <a:ext cx="5761038" cy="4089400"/>
          </a:xfrm>
          <a:prstGeom prst="rect">
            <a:avLst/>
          </a:prstGeom>
          <a:noFill/>
        </p:spPr>
      </p:pic>
      <p:sp>
        <p:nvSpPr>
          <p:cNvPr id="904199" name="Rectangle 7"/>
          <p:cNvSpPr>
            <a:spLocks noGrp="1" noChangeArrowheads="1"/>
          </p:cNvSpPr>
          <p:nvPr>
            <p:ph type="title"/>
          </p:nvPr>
        </p:nvSpPr>
        <p:spPr>
          <a:noFill/>
          <a:ln/>
        </p:spPr>
        <p:txBody>
          <a:bodyPr/>
          <a:lstStyle/>
          <a:p>
            <a:r>
              <a:rPr lang="es-ES" sz="2800" b="1"/>
              <a:t>. Comportamiento y actitudes del personal frente al ahorro de energía. </a:t>
            </a:r>
          </a:p>
        </p:txBody>
      </p:sp>
      <p:sp>
        <p:nvSpPr>
          <p:cNvPr id="904200" name="Text Box 8"/>
          <p:cNvSpPr txBox="1">
            <a:spLocks noChangeArrowheads="1"/>
          </p:cNvSpPr>
          <p:nvPr/>
        </p:nvSpPr>
        <p:spPr bwMode="auto">
          <a:xfrm>
            <a:off x="6373813" y="1844675"/>
            <a:ext cx="2374900" cy="4152900"/>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1800" b="0"/>
              <a:t>	La encuesta se realiza solamente al personal que labora en las áreas productivas y administrativas de la planta los cuales son 82, pero no se realiza al personal de ventas ya que ellos realizan su actividad fuera de las instalaciones </a:t>
            </a:r>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6244" name="Picture 4"/>
          <p:cNvPicPr>
            <a:picLocks noChangeAspect="1" noChangeArrowheads="1"/>
          </p:cNvPicPr>
          <p:nvPr/>
        </p:nvPicPr>
        <p:blipFill>
          <a:blip r:embed="rId3"/>
          <a:srcRect/>
          <a:stretch>
            <a:fillRect/>
          </a:stretch>
        </p:blipFill>
        <p:spPr bwMode="auto">
          <a:xfrm>
            <a:off x="611188" y="1773238"/>
            <a:ext cx="5616575" cy="4038600"/>
          </a:xfrm>
          <a:prstGeom prst="rect">
            <a:avLst/>
          </a:prstGeom>
          <a:noFill/>
        </p:spPr>
      </p:pic>
      <p:sp>
        <p:nvSpPr>
          <p:cNvPr id="906245" name="Rectangle 5"/>
          <p:cNvSpPr>
            <a:spLocks noGrp="1" noChangeArrowheads="1"/>
          </p:cNvSpPr>
          <p:nvPr>
            <p:ph type="title"/>
          </p:nvPr>
        </p:nvSpPr>
        <p:spPr>
          <a:xfrm>
            <a:off x="684213" y="260350"/>
            <a:ext cx="7772400" cy="1143000"/>
          </a:xfrm>
          <a:noFill/>
          <a:ln/>
        </p:spPr>
        <p:txBody>
          <a:bodyPr/>
          <a:lstStyle/>
          <a:p>
            <a:r>
              <a:rPr lang="es-ES" sz="2800" b="1"/>
              <a:t>. Comportamiento y actitudes del personal frente al ahorro de energía. </a:t>
            </a:r>
          </a:p>
        </p:txBody>
      </p:sp>
      <p:sp>
        <p:nvSpPr>
          <p:cNvPr id="906246" name="Text Box 6"/>
          <p:cNvSpPr txBox="1">
            <a:spLocks noChangeArrowheads="1"/>
          </p:cNvSpPr>
          <p:nvPr/>
        </p:nvSpPr>
        <p:spPr bwMode="auto">
          <a:xfrm>
            <a:off x="6084888" y="1765300"/>
            <a:ext cx="2809875" cy="4205288"/>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sz="1600" b="0"/>
              <a:t>	Se puede observar que en dos de las preguntas mas importantes la B y la H el 39% y el 55% respectivamente, responden de una manera que no favorece a al objetivo principal que es el ahorro de energía para la reducción del índice y es precisamente estas actitudes en las cuales se debe enfocar el esfuerzo para cambiarlas o reducir a porcentajes mínimos</a:t>
            </a: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4" name="Picture 6"/>
          <p:cNvPicPr>
            <a:picLocks noChangeAspect="1" noChangeArrowheads="1"/>
          </p:cNvPicPr>
          <p:nvPr/>
        </p:nvPicPr>
        <p:blipFill>
          <a:blip r:embed="rId3"/>
          <a:srcRect/>
          <a:stretch>
            <a:fillRect/>
          </a:stretch>
        </p:blipFill>
        <p:spPr bwMode="auto">
          <a:xfrm>
            <a:off x="611188" y="1916113"/>
            <a:ext cx="5400675" cy="3817937"/>
          </a:xfrm>
          <a:prstGeom prst="rect">
            <a:avLst/>
          </a:prstGeom>
          <a:noFill/>
        </p:spPr>
      </p:pic>
      <p:sp>
        <p:nvSpPr>
          <p:cNvPr id="908295" name="Rectangle 7"/>
          <p:cNvSpPr>
            <a:spLocks noGrp="1" noChangeArrowheads="1"/>
          </p:cNvSpPr>
          <p:nvPr>
            <p:ph type="title"/>
          </p:nvPr>
        </p:nvSpPr>
        <p:spPr>
          <a:xfrm>
            <a:off x="684213" y="260350"/>
            <a:ext cx="7772400" cy="1143000"/>
          </a:xfrm>
          <a:noFill/>
          <a:ln/>
        </p:spPr>
        <p:txBody>
          <a:bodyPr/>
          <a:lstStyle/>
          <a:p>
            <a:r>
              <a:rPr lang="es-ES" sz="2800" b="1"/>
              <a:t>. Comportamiento y actitudes del personal frente al ahorro de energía. </a:t>
            </a:r>
          </a:p>
        </p:txBody>
      </p:sp>
      <p:sp>
        <p:nvSpPr>
          <p:cNvPr id="908296" name="Text Box 8"/>
          <p:cNvSpPr txBox="1">
            <a:spLocks noChangeArrowheads="1"/>
          </p:cNvSpPr>
          <p:nvPr/>
        </p:nvSpPr>
        <p:spPr bwMode="auto">
          <a:xfrm>
            <a:off x="6084888" y="1916113"/>
            <a:ext cx="2663825" cy="3589337"/>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ES" sz="1700" b="0"/>
              <a:t>	En una nueva encuesta realizada después de un año de implementación del plan de ahorro de energía, se refleja un cambio significativo en la actitud del personal frente a la posibilidad del ahorro de energía y de lo que eso significa, sintiéndose directamente comprometidos.</a:t>
            </a:r>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684213" y="404813"/>
            <a:ext cx="8210550" cy="1143000"/>
          </a:xfrm>
        </p:spPr>
        <p:txBody>
          <a:bodyPr/>
          <a:lstStyle/>
          <a:p>
            <a:r>
              <a:rPr lang="es-ES" sz="2800" b="1"/>
              <a:t>ANALISIS DE DATOS Y PROGRAMA DE GESTION DE</a:t>
            </a:r>
            <a:br>
              <a:rPr lang="es-ES" sz="2800" b="1"/>
            </a:br>
            <a:r>
              <a:rPr lang="es-ES" sz="2800" b="1"/>
              <a:t>AHORRO DE ENERGIA</a:t>
            </a:r>
            <a:r>
              <a:rPr lang="es-ES" sz="2800"/>
              <a:t> </a:t>
            </a:r>
          </a:p>
        </p:txBody>
      </p:sp>
      <p:sp>
        <p:nvSpPr>
          <p:cNvPr id="912387" name="Rectangle 3"/>
          <p:cNvSpPr>
            <a:spLocks noGrp="1" noChangeArrowheads="1"/>
          </p:cNvSpPr>
          <p:nvPr>
            <p:ph type="body" idx="1"/>
          </p:nvPr>
        </p:nvSpPr>
        <p:spPr>
          <a:xfrm>
            <a:off x="685800" y="1916113"/>
            <a:ext cx="7772400" cy="4114800"/>
          </a:xfrm>
        </p:spPr>
        <p:txBody>
          <a:bodyPr/>
          <a:lstStyle/>
          <a:p>
            <a:pPr algn="just">
              <a:lnSpc>
                <a:spcPct val="80000"/>
              </a:lnSpc>
            </a:pPr>
            <a:r>
              <a:rPr lang="es-ES" sz="2000"/>
              <a:t>Los datos se analizan y se relacionan entre sí para determinar el índice energético, pudiendo relacionar consumos totales por áreas o, mejor, consumos diferenciados según equipos e instalaciones, si la empresa tiene varias áreas productivas (oficinas, fábrica, almacén, etc.).</a:t>
            </a:r>
          </a:p>
          <a:p>
            <a:pPr algn="just">
              <a:lnSpc>
                <a:spcPct val="80000"/>
              </a:lnSpc>
              <a:buFontTx/>
              <a:buNone/>
            </a:pPr>
            <a:endParaRPr lang="es-ES" sz="2000"/>
          </a:p>
          <a:p>
            <a:pPr algn="just">
              <a:lnSpc>
                <a:spcPct val="80000"/>
              </a:lnSpc>
            </a:pPr>
            <a:r>
              <a:rPr lang="es-ES" sz="2000"/>
              <a:t>Para realizar el análisis y desarrollar el programa de gestión de ahorro de energía, utilizaremos el método de análisis llamado  PDCA (planear, ejecutar, controlar y actuar). El cual es un método sencillo pero efectivo utilizado en las  plantas del grupo cervecero AmBev para tratar la mayoría de problemas presentados en las áreas productivas, el fin que persigue este método es identificar y eliminar las causas principales a través del análisis para desarrollar y ejecutar un plan de acción  </a:t>
            </a: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2" name="Rectangle 4"/>
          <p:cNvSpPr>
            <a:spLocks noGrp="1" noChangeArrowheads="1"/>
          </p:cNvSpPr>
          <p:nvPr>
            <p:ph type="body" idx="1"/>
          </p:nvPr>
        </p:nvSpPr>
        <p:spPr>
          <a:xfrm>
            <a:off x="685800" y="1628775"/>
            <a:ext cx="7772400" cy="4114800"/>
          </a:xfrm>
          <a:noFill/>
          <a:ln/>
        </p:spPr>
        <p:txBody>
          <a:bodyPr/>
          <a:lstStyle/>
          <a:p>
            <a:pPr algn="just">
              <a:lnSpc>
                <a:spcPct val="80000"/>
              </a:lnSpc>
            </a:pPr>
            <a:r>
              <a:rPr lang="es-ES" sz="2000"/>
              <a:t>El índice energético (IE) se define como la cantidad total de energía consumida por unidad de producto fabricado o de servicio ofrecido.</a:t>
            </a:r>
          </a:p>
          <a:p>
            <a:pPr algn="just">
              <a:lnSpc>
                <a:spcPct val="80000"/>
              </a:lnSpc>
            </a:pPr>
            <a:r>
              <a:rPr lang="es-ES" sz="2000"/>
              <a:t>Para nuestro caso el cálculo del IE  se realiza en base a la cantidad de energía eléctrica consumida en un periodo y al volumen de producción liquida (PL) que ha producido la línea de embotellado en el mismo periodo, por lo cual el índice se lo expresa en Kilovatios de energía consumida por hectolitros de cerveza envasada (Kw / HL).</a:t>
            </a:r>
          </a:p>
          <a:p>
            <a:pPr algn="just">
              <a:lnSpc>
                <a:spcPct val="80000"/>
              </a:lnSpc>
            </a:pPr>
            <a:r>
              <a:rPr lang="es-ES" sz="2000"/>
              <a:t>Para que el índice sea lo mas real posible se necesita que el volumen de mosto frío producido en el periodo evaluado sea igual a la PL, teniendo así que todo lo que se produce en la sala de cocimiento deberá ser envasado en la línea de embotellado en el mismo periodo o la diferencia entre la PL y el volumen de mosto frío cocinado sea lo mas cercano a cero.</a:t>
            </a:r>
          </a:p>
        </p:txBody>
      </p:sp>
      <p:sp>
        <p:nvSpPr>
          <p:cNvPr id="974853" name="Text Box 5"/>
          <p:cNvSpPr txBox="1">
            <a:spLocks noChangeArrowheads="1"/>
          </p:cNvSpPr>
          <p:nvPr/>
        </p:nvSpPr>
        <p:spPr bwMode="auto">
          <a:xfrm>
            <a:off x="1042988" y="981075"/>
            <a:ext cx="6392862"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Determinación del índice energético.</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2" name="Picture 6"/>
          <p:cNvPicPr>
            <a:picLocks noChangeAspect="1" noChangeArrowheads="1"/>
          </p:cNvPicPr>
          <p:nvPr/>
        </p:nvPicPr>
        <p:blipFill>
          <a:blip r:embed="rId3"/>
          <a:srcRect/>
          <a:stretch>
            <a:fillRect/>
          </a:stretch>
        </p:blipFill>
        <p:spPr bwMode="auto">
          <a:xfrm>
            <a:off x="611188" y="1700213"/>
            <a:ext cx="7791450" cy="4105275"/>
          </a:xfrm>
          <a:prstGeom prst="rect">
            <a:avLst/>
          </a:prstGeom>
          <a:noFill/>
          <a:ln w="9525">
            <a:noFill/>
            <a:miter lim="800000"/>
            <a:headEnd/>
            <a:tailEnd/>
          </a:ln>
        </p:spPr>
      </p:pic>
      <p:sp>
        <p:nvSpPr>
          <p:cNvPr id="910343" name="Text Box 7"/>
          <p:cNvSpPr txBox="1">
            <a:spLocks noChangeArrowheads="1"/>
          </p:cNvSpPr>
          <p:nvPr/>
        </p:nvSpPr>
        <p:spPr bwMode="auto">
          <a:xfrm>
            <a:off x="1403350" y="836613"/>
            <a:ext cx="6511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Evolución del índice energético 2006 </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990600"/>
            <a:ext cx="7772400" cy="1143000"/>
          </a:xfrm>
        </p:spPr>
        <p:txBody>
          <a:bodyPr/>
          <a:lstStyle/>
          <a:p>
            <a:r>
              <a:rPr lang="es-MX" b="1"/>
              <a:t>RECEPCION Y MOLIENDA DE MATERIA PRIMA</a:t>
            </a:r>
            <a:br>
              <a:rPr lang="es-MX" b="1"/>
            </a:br>
            <a:endParaRPr lang="es-ES" b="1"/>
          </a:p>
        </p:txBody>
      </p:sp>
      <p:sp>
        <p:nvSpPr>
          <p:cNvPr id="840709" name="Text Box 5" descr="Saco de papel"/>
          <p:cNvSpPr txBox="1">
            <a:spLocks noChangeArrowheads="1"/>
          </p:cNvSpPr>
          <p:nvPr/>
        </p:nvSpPr>
        <p:spPr bwMode="auto">
          <a:xfrm>
            <a:off x="684213" y="2390775"/>
            <a:ext cx="7559675" cy="2949575"/>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ctr">
              <a:lnSpc>
                <a:spcPct val="100000"/>
              </a:lnSpc>
              <a:spcBef>
                <a:spcPct val="50000"/>
              </a:spcBef>
              <a:buSzTx/>
            </a:pPr>
            <a:r>
              <a:rPr lang="es-ES" sz="2800"/>
              <a:t>La recepción de materia prima es uno de los proceso de gran importancia en el consumo de energía ya que si los equipos no se encuentran en perfecto estado el proceso se puede tardar mucho mas de lo normal y con ello el consumo se incrementa</a:t>
            </a: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6" name="Picture 4"/>
          <p:cNvPicPr>
            <a:picLocks noChangeAspect="1" noChangeArrowheads="1"/>
          </p:cNvPicPr>
          <p:nvPr/>
        </p:nvPicPr>
        <p:blipFill>
          <a:blip r:embed="rId3"/>
          <a:srcRect/>
          <a:stretch>
            <a:fillRect/>
          </a:stretch>
        </p:blipFill>
        <p:spPr bwMode="auto">
          <a:xfrm>
            <a:off x="611188" y="1773238"/>
            <a:ext cx="7993062" cy="4032250"/>
          </a:xfrm>
          <a:prstGeom prst="rect">
            <a:avLst/>
          </a:prstGeom>
          <a:noFill/>
          <a:ln w="9525">
            <a:noFill/>
            <a:miter lim="800000"/>
            <a:headEnd/>
            <a:tailEnd/>
          </a:ln>
        </p:spPr>
      </p:pic>
      <p:sp>
        <p:nvSpPr>
          <p:cNvPr id="914438" name="Text Box 6"/>
          <p:cNvSpPr txBox="1">
            <a:spLocks noChangeArrowheads="1"/>
          </p:cNvSpPr>
          <p:nvPr/>
        </p:nvSpPr>
        <p:spPr bwMode="auto">
          <a:xfrm>
            <a:off x="1476375" y="836613"/>
            <a:ext cx="6511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Evolución del índice energético 2007 </a:t>
            </a:r>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484" name="Picture 4"/>
          <p:cNvPicPr>
            <a:picLocks noChangeAspect="1" noChangeArrowheads="1"/>
          </p:cNvPicPr>
          <p:nvPr/>
        </p:nvPicPr>
        <p:blipFill>
          <a:blip r:embed="rId3"/>
          <a:srcRect/>
          <a:stretch>
            <a:fillRect/>
          </a:stretch>
        </p:blipFill>
        <p:spPr bwMode="auto">
          <a:xfrm>
            <a:off x="468313" y="1844675"/>
            <a:ext cx="7791450" cy="4176713"/>
          </a:xfrm>
          <a:prstGeom prst="rect">
            <a:avLst/>
          </a:prstGeom>
          <a:noFill/>
          <a:ln w="9525">
            <a:noFill/>
            <a:miter lim="800000"/>
            <a:headEnd/>
            <a:tailEnd/>
          </a:ln>
        </p:spPr>
      </p:pic>
      <p:sp>
        <p:nvSpPr>
          <p:cNvPr id="916485" name="Text Box 5"/>
          <p:cNvSpPr txBox="1">
            <a:spLocks noChangeArrowheads="1"/>
          </p:cNvSpPr>
          <p:nvPr/>
        </p:nvSpPr>
        <p:spPr bwMode="auto">
          <a:xfrm>
            <a:off x="1476375" y="908050"/>
            <a:ext cx="6511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Evolución del índice energético 2008 </a:t>
            </a:r>
          </a:p>
        </p:txBody>
      </p:sp>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2" name="Text Box 4"/>
          <p:cNvSpPr txBox="1">
            <a:spLocks noChangeArrowheads="1"/>
          </p:cNvSpPr>
          <p:nvPr/>
        </p:nvSpPr>
        <p:spPr bwMode="auto">
          <a:xfrm>
            <a:off x="1187450" y="862013"/>
            <a:ext cx="6907213"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Estratificación del consumo de energía.</a:t>
            </a:r>
          </a:p>
        </p:txBody>
      </p:sp>
      <p:sp>
        <p:nvSpPr>
          <p:cNvPr id="918534" name="Text Box 6"/>
          <p:cNvSpPr txBox="1">
            <a:spLocks noChangeArrowheads="1"/>
          </p:cNvSpPr>
          <p:nvPr/>
        </p:nvSpPr>
        <p:spPr bwMode="auto">
          <a:xfrm>
            <a:off x="5795963" y="1989138"/>
            <a:ext cx="3132137" cy="3398837"/>
          </a:xfrm>
          <a:prstGeom prst="rect">
            <a:avLst/>
          </a:prstGeom>
          <a:noFill/>
          <a:ln w="12700" algn="ctr">
            <a:noFill/>
            <a:miter lim="800000"/>
            <a:headEnd/>
            <a:tailEnd/>
          </a:ln>
          <a:effectLst/>
        </p:spPr>
        <p:txBody>
          <a:bodyPr lIns="90488" tIns="44450" rIns="90488" bIns="44450">
            <a:spAutoFit/>
          </a:bodyPr>
          <a:lstStyle/>
          <a:p>
            <a:pPr marL="342900" indent="-342900" algn="just" defTabSz="762000"/>
            <a:r>
              <a:rPr lang="es-ES" sz="1600" b="0"/>
              <a:t>	La estratificación consiste en la determinación del consumo de las principales áreas productivas de las cuales se tiene registros de lecturas. Se toman en consideración los datos por área desde  el año 2005, de esta manera se tiene un valor base del porcentaje de consumo por área como se muestra en la figura y a partir de este comenzar a realizar las comparaciones y análisis necesarios </a:t>
            </a:r>
          </a:p>
        </p:txBody>
      </p:sp>
      <p:pic>
        <p:nvPicPr>
          <p:cNvPr id="918535" name="Picture 7"/>
          <p:cNvPicPr>
            <a:picLocks noChangeAspect="1" noChangeArrowheads="1"/>
          </p:cNvPicPr>
          <p:nvPr/>
        </p:nvPicPr>
        <p:blipFill>
          <a:blip r:embed="rId3"/>
          <a:srcRect/>
          <a:stretch>
            <a:fillRect/>
          </a:stretch>
        </p:blipFill>
        <p:spPr bwMode="auto">
          <a:xfrm>
            <a:off x="323850" y="1989138"/>
            <a:ext cx="5689600" cy="4016375"/>
          </a:xfrm>
          <a:prstGeom prst="rect">
            <a:avLst/>
          </a:prstGeom>
          <a:noFill/>
          <a:ln w="9525">
            <a:solidFill>
              <a:srgbClr val="000000"/>
            </a:solidFill>
            <a:miter lim="800000"/>
            <a:headEnd/>
            <a:tailEnd/>
          </a:ln>
        </p:spPr>
      </p:pic>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80" name="Text Box 4"/>
          <p:cNvSpPr txBox="1">
            <a:spLocks noChangeArrowheads="1"/>
          </p:cNvSpPr>
          <p:nvPr/>
        </p:nvSpPr>
        <p:spPr bwMode="auto">
          <a:xfrm>
            <a:off x="971550" y="790575"/>
            <a:ext cx="7662863" cy="446088"/>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600">
                <a:solidFill>
                  <a:schemeClr val="tx2"/>
                </a:solidFill>
              </a:rPr>
              <a:t>Análisis de las causas del consumo de energía.</a:t>
            </a:r>
          </a:p>
        </p:txBody>
      </p:sp>
      <p:sp>
        <p:nvSpPr>
          <p:cNvPr id="920581" name="Text Box 5"/>
          <p:cNvSpPr txBox="1">
            <a:spLocks noChangeArrowheads="1"/>
          </p:cNvSpPr>
          <p:nvPr/>
        </p:nvSpPr>
        <p:spPr bwMode="auto">
          <a:xfrm>
            <a:off x="952500" y="1474788"/>
            <a:ext cx="6859588" cy="4449762"/>
          </a:xfrm>
          <a:prstGeom prst="rect">
            <a:avLst/>
          </a:prstGeom>
          <a:noFill/>
          <a:ln w="12700" algn="ctr">
            <a:noFill/>
            <a:miter lim="800000"/>
            <a:headEnd/>
            <a:tailEnd/>
          </a:ln>
          <a:effectLst/>
        </p:spPr>
        <p:txBody>
          <a:bodyPr lIns="90488" tIns="44450" rIns="90488" bIns="44450">
            <a:spAutoFit/>
          </a:bodyPr>
          <a:lstStyle/>
          <a:p>
            <a:pPr marL="342900" indent="-342900" algn="just" defTabSz="762000">
              <a:buFontTx/>
              <a:buChar char="•"/>
            </a:pPr>
            <a:r>
              <a:rPr lang="es-ES" sz="2000" b="0"/>
              <a:t>Se realiza una lluvia de ideas enfocadas al problema tratado, así cada participante menciona una de las posibles causas que pueden tener como resultado el problema tratado.</a:t>
            </a:r>
          </a:p>
          <a:p>
            <a:pPr marL="342900" indent="-342900" algn="just" defTabSz="762000"/>
            <a:endParaRPr lang="es-ES" sz="2000" b="0"/>
          </a:p>
          <a:p>
            <a:pPr marL="342900" indent="-342900" algn="just" defTabSz="762000">
              <a:buFontTx/>
              <a:buChar char="•"/>
            </a:pPr>
            <a:r>
              <a:rPr lang="es-ES" sz="2000" b="0"/>
              <a:t>Todas las ideas describen causas y son de mucha importancia, las ideas son escritas en</a:t>
            </a:r>
            <a:r>
              <a:rPr lang="es-VE" sz="2000" b="0"/>
              <a:t> un diagrama de espina de pescado, que organiza las sugerencias referentes a las posibles causas de un determinado efecto.</a:t>
            </a:r>
          </a:p>
          <a:p>
            <a:pPr marL="342900" indent="-342900" algn="just" defTabSz="762000">
              <a:buFontTx/>
              <a:buChar char="•"/>
            </a:pPr>
            <a:endParaRPr lang="es-VE" sz="2000" b="0"/>
          </a:p>
          <a:p>
            <a:pPr marL="342900" indent="-342900" algn="just" defTabSz="762000">
              <a:buFontTx/>
              <a:buChar char="•"/>
            </a:pPr>
            <a:r>
              <a:rPr lang="es-VE" sz="2000" b="0"/>
              <a:t>En nuestro caso se determinan tres causas para análisis que son Consumo en Procesos y Utilidades, Consumo de la Carga fija y el Consumo en la estación de tratamiento de efluentes.</a:t>
            </a:r>
            <a:r>
              <a:rPr lang="es-ES" sz="2000" b="0"/>
              <a:t> </a:t>
            </a:r>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88" name="Text Box 1040"/>
          <p:cNvSpPr txBox="1">
            <a:spLocks noChangeArrowheads="1"/>
          </p:cNvSpPr>
          <p:nvPr/>
        </p:nvSpPr>
        <p:spPr bwMode="auto">
          <a:xfrm>
            <a:off x="1065213" y="923925"/>
            <a:ext cx="6819900"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pt-BR">
                <a:solidFill>
                  <a:schemeClr val="tx2"/>
                </a:solidFill>
              </a:rPr>
              <a:t>Diagrama de espina de pescado de causa “A”</a:t>
            </a:r>
            <a:endParaRPr lang="es-ES">
              <a:solidFill>
                <a:schemeClr val="tx2"/>
              </a:solidFill>
            </a:endParaRPr>
          </a:p>
        </p:txBody>
      </p:sp>
      <p:pic>
        <p:nvPicPr>
          <p:cNvPr id="924689" name="Picture 1041"/>
          <p:cNvPicPr>
            <a:picLocks noChangeAspect="1" noChangeArrowheads="1"/>
          </p:cNvPicPr>
          <p:nvPr/>
        </p:nvPicPr>
        <p:blipFill>
          <a:blip r:embed="rId3"/>
          <a:srcRect/>
          <a:stretch>
            <a:fillRect/>
          </a:stretch>
        </p:blipFill>
        <p:spPr bwMode="auto">
          <a:xfrm>
            <a:off x="314325" y="1611313"/>
            <a:ext cx="8794750" cy="4481512"/>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373" name="Picture 677"/>
          <p:cNvPicPr>
            <a:picLocks noChangeAspect="1" noChangeArrowheads="1"/>
          </p:cNvPicPr>
          <p:nvPr/>
        </p:nvPicPr>
        <p:blipFill>
          <a:blip r:embed="rId3"/>
          <a:srcRect/>
          <a:stretch>
            <a:fillRect/>
          </a:stretch>
        </p:blipFill>
        <p:spPr bwMode="auto">
          <a:xfrm>
            <a:off x="468313" y="1916113"/>
            <a:ext cx="8242300" cy="3565525"/>
          </a:xfrm>
          <a:prstGeom prst="rect">
            <a:avLst/>
          </a:prstGeom>
          <a:noFill/>
        </p:spPr>
      </p:pic>
      <p:sp>
        <p:nvSpPr>
          <p:cNvPr id="926374" name="Text Box 678"/>
          <p:cNvSpPr txBox="1">
            <a:spLocks noChangeArrowheads="1"/>
          </p:cNvSpPr>
          <p:nvPr/>
        </p:nvSpPr>
        <p:spPr bwMode="auto">
          <a:xfrm>
            <a:off x="827088" y="1052513"/>
            <a:ext cx="6819900"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pt-BR">
                <a:solidFill>
                  <a:schemeClr val="tx2"/>
                </a:solidFill>
              </a:rPr>
              <a:t>Diagrama de espina de pescado de causa “B”</a:t>
            </a:r>
            <a:endParaRPr lang="es-ES">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748" name="Picture 4"/>
          <p:cNvPicPr>
            <a:picLocks noChangeAspect="1" noChangeArrowheads="1"/>
          </p:cNvPicPr>
          <p:nvPr/>
        </p:nvPicPr>
        <p:blipFill>
          <a:blip r:embed="rId3"/>
          <a:srcRect/>
          <a:stretch>
            <a:fillRect/>
          </a:stretch>
        </p:blipFill>
        <p:spPr bwMode="auto">
          <a:xfrm>
            <a:off x="468313" y="1916113"/>
            <a:ext cx="8189912" cy="3565525"/>
          </a:xfrm>
          <a:prstGeom prst="rect">
            <a:avLst/>
          </a:prstGeom>
          <a:noFill/>
        </p:spPr>
      </p:pic>
      <p:sp>
        <p:nvSpPr>
          <p:cNvPr id="927749" name="Text Box 5"/>
          <p:cNvSpPr txBox="1">
            <a:spLocks noChangeArrowheads="1"/>
          </p:cNvSpPr>
          <p:nvPr/>
        </p:nvSpPr>
        <p:spPr bwMode="auto">
          <a:xfrm>
            <a:off x="755650" y="995363"/>
            <a:ext cx="6819900"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pt-BR">
                <a:solidFill>
                  <a:schemeClr val="tx2"/>
                </a:solidFill>
              </a:rPr>
              <a:t>Diagrama de espina de pescado de causa “C”</a:t>
            </a:r>
            <a:endParaRPr lang="es-ES">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292" name="Picture 500"/>
          <p:cNvPicPr>
            <a:picLocks noChangeAspect="1" noChangeArrowheads="1"/>
          </p:cNvPicPr>
          <p:nvPr/>
        </p:nvPicPr>
        <p:blipFill>
          <a:blip r:embed="rId3"/>
          <a:srcRect/>
          <a:stretch>
            <a:fillRect/>
          </a:stretch>
        </p:blipFill>
        <p:spPr bwMode="auto">
          <a:xfrm>
            <a:off x="1547813" y="1341438"/>
            <a:ext cx="5903912" cy="5327650"/>
          </a:xfrm>
          <a:prstGeom prst="rect">
            <a:avLst/>
          </a:prstGeom>
          <a:noFill/>
        </p:spPr>
      </p:pic>
      <p:sp>
        <p:nvSpPr>
          <p:cNvPr id="930293" name="Text Box 501"/>
          <p:cNvSpPr txBox="1">
            <a:spLocks noChangeArrowheads="1"/>
          </p:cNvSpPr>
          <p:nvPr/>
        </p:nvSpPr>
        <p:spPr bwMode="auto">
          <a:xfrm>
            <a:off x="1116013" y="625475"/>
            <a:ext cx="6453187"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Análisis de hipótesis de la causa “A”</a:t>
            </a:r>
          </a:p>
        </p:txBody>
      </p:sp>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868" name="Picture 4"/>
          <p:cNvPicPr>
            <a:picLocks noChangeAspect="1" noChangeArrowheads="1"/>
          </p:cNvPicPr>
          <p:nvPr/>
        </p:nvPicPr>
        <p:blipFill>
          <a:blip r:embed="rId3"/>
          <a:srcRect/>
          <a:stretch>
            <a:fillRect/>
          </a:stretch>
        </p:blipFill>
        <p:spPr bwMode="auto">
          <a:xfrm>
            <a:off x="1042988" y="2165350"/>
            <a:ext cx="6840537" cy="2632075"/>
          </a:xfrm>
          <a:prstGeom prst="rect">
            <a:avLst/>
          </a:prstGeom>
          <a:noFill/>
        </p:spPr>
      </p:pic>
      <p:sp>
        <p:nvSpPr>
          <p:cNvPr id="932869" name="Text Box 5"/>
          <p:cNvSpPr txBox="1">
            <a:spLocks noChangeArrowheads="1"/>
          </p:cNvSpPr>
          <p:nvPr/>
        </p:nvSpPr>
        <p:spPr bwMode="auto">
          <a:xfrm>
            <a:off x="1403350" y="1125538"/>
            <a:ext cx="6453188"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sz="2800">
                <a:solidFill>
                  <a:schemeClr val="tx2"/>
                </a:solidFill>
              </a:rPr>
              <a:t>Análisis de hipótesis de la causa “B”</a:t>
            </a:r>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6" name="Picture 4"/>
          <p:cNvPicPr>
            <a:picLocks noChangeAspect="1" noChangeArrowheads="1"/>
          </p:cNvPicPr>
          <p:nvPr/>
        </p:nvPicPr>
        <p:blipFill>
          <a:blip r:embed="rId3"/>
          <a:srcRect/>
          <a:stretch>
            <a:fillRect/>
          </a:stretch>
        </p:blipFill>
        <p:spPr bwMode="auto">
          <a:xfrm>
            <a:off x="900113" y="2060575"/>
            <a:ext cx="6842125" cy="2600325"/>
          </a:xfrm>
          <a:prstGeom prst="rect">
            <a:avLst/>
          </a:prstGeom>
          <a:noFill/>
        </p:spPr>
      </p:pic>
      <p:sp>
        <p:nvSpPr>
          <p:cNvPr id="934917" name="Text Box 5"/>
          <p:cNvSpPr txBox="1">
            <a:spLocks noChangeArrowheads="1"/>
          </p:cNvSpPr>
          <p:nvPr/>
        </p:nvSpPr>
        <p:spPr bwMode="auto">
          <a:xfrm>
            <a:off x="1762125" y="1125538"/>
            <a:ext cx="5546725"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Análisis de hipótesis de la causa “C”</a:t>
            </a: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es-MX"/>
              <a:t>RECEPCION</a:t>
            </a:r>
            <a:endParaRPr lang="es-ES"/>
          </a:p>
        </p:txBody>
      </p:sp>
      <p:pic>
        <p:nvPicPr>
          <p:cNvPr id="842756" name="Picture 4" descr="DSC01158"/>
          <p:cNvPicPr>
            <a:picLocks noChangeAspect="1" noChangeArrowheads="1"/>
          </p:cNvPicPr>
          <p:nvPr>
            <p:ph type="body" idx="1"/>
          </p:nvPr>
        </p:nvPicPr>
        <p:blipFill>
          <a:blip r:embed="rId3"/>
          <a:srcRect/>
          <a:stretch>
            <a:fillRect/>
          </a:stretch>
        </p:blipFill>
        <p:spPr>
          <a:xfrm>
            <a:off x="684213" y="1628775"/>
            <a:ext cx="7775575" cy="4608513"/>
          </a:xfrm>
          <a:noFill/>
          <a:ln/>
        </p:spPr>
      </p:pic>
      <p:sp>
        <p:nvSpPr>
          <p:cNvPr id="842757" name="Text Box 5"/>
          <p:cNvSpPr txBox="1">
            <a:spLocks noChangeArrowheads="1"/>
          </p:cNvSpPr>
          <p:nvPr/>
        </p:nvSpPr>
        <p:spPr bwMode="auto">
          <a:xfrm>
            <a:off x="611188" y="1103313"/>
            <a:ext cx="3348037"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a:t>Proceso de recepción</a:t>
            </a:r>
            <a:endParaRPr lang="es-ES"/>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097" name="Text Box 137"/>
          <p:cNvSpPr txBox="1">
            <a:spLocks noChangeArrowheads="1"/>
          </p:cNvSpPr>
          <p:nvPr/>
        </p:nvSpPr>
        <p:spPr bwMode="auto">
          <a:xfrm>
            <a:off x="1116013" y="708025"/>
            <a:ext cx="6864350"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Análisis de los cinco por qué de la Causa “A” </a:t>
            </a:r>
          </a:p>
        </p:txBody>
      </p:sp>
      <p:pic>
        <p:nvPicPr>
          <p:cNvPr id="937098" name="Picture 138"/>
          <p:cNvPicPr>
            <a:picLocks noChangeAspect="1" noChangeArrowheads="1"/>
          </p:cNvPicPr>
          <p:nvPr/>
        </p:nvPicPr>
        <p:blipFill>
          <a:blip r:embed="rId3"/>
          <a:srcRect/>
          <a:stretch>
            <a:fillRect/>
          </a:stretch>
        </p:blipFill>
        <p:spPr bwMode="auto">
          <a:xfrm>
            <a:off x="1876425" y="1304925"/>
            <a:ext cx="5791200" cy="5364163"/>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0036" name="Picture 4"/>
          <p:cNvPicPr>
            <a:picLocks noChangeAspect="1" noChangeArrowheads="1"/>
          </p:cNvPicPr>
          <p:nvPr/>
        </p:nvPicPr>
        <p:blipFill>
          <a:blip r:embed="rId3"/>
          <a:srcRect/>
          <a:stretch>
            <a:fillRect/>
          </a:stretch>
        </p:blipFill>
        <p:spPr bwMode="auto">
          <a:xfrm>
            <a:off x="1331913" y="1844675"/>
            <a:ext cx="6264275" cy="4019550"/>
          </a:xfrm>
          <a:prstGeom prst="rect">
            <a:avLst/>
          </a:prstGeom>
          <a:noFill/>
        </p:spPr>
      </p:pic>
      <p:sp>
        <p:nvSpPr>
          <p:cNvPr id="940037" name="Text Box 5"/>
          <p:cNvSpPr txBox="1">
            <a:spLocks noChangeArrowheads="1"/>
          </p:cNvSpPr>
          <p:nvPr/>
        </p:nvSpPr>
        <p:spPr bwMode="auto">
          <a:xfrm>
            <a:off x="1187450" y="1052513"/>
            <a:ext cx="6864350" cy="417512"/>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Análisis de los cinco por qué de la Causa “B” </a:t>
            </a:r>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5" name="Text Box 5"/>
          <p:cNvSpPr txBox="1">
            <a:spLocks noChangeArrowheads="1"/>
          </p:cNvSpPr>
          <p:nvPr/>
        </p:nvSpPr>
        <p:spPr bwMode="auto">
          <a:xfrm>
            <a:off x="1476375" y="1052513"/>
            <a:ext cx="7056438" cy="417512"/>
          </a:xfrm>
          <a:prstGeom prst="rect">
            <a:avLst/>
          </a:prstGeom>
          <a:noFill/>
          <a:ln w="12700" algn="ctr">
            <a:noFill/>
            <a:miter lim="800000"/>
            <a:headEnd/>
            <a:tailEnd/>
          </a:ln>
          <a:effectLst/>
        </p:spPr>
        <p:txBody>
          <a:bodyPr lIns="90488" tIns="44450" rIns="90488" bIns="44450">
            <a:spAutoFit/>
          </a:bodyPr>
          <a:lstStyle/>
          <a:p>
            <a:pPr marL="342900" indent="-342900" defTabSz="762000"/>
            <a:r>
              <a:rPr lang="es-ES">
                <a:solidFill>
                  <a:schemeClr val="tx2"/>
                </a:solidFill>
              </a:rPr>
              <a:t>Análisis de los cinco por qué de la Causa “C” </a:t>
            </a:r>
          </a:p>
        </p:txBody>
      </p:sp>
      <p:pic>
        <p:nvPicPr>
          <p:cNvPr id="942086" name="Picture 6"/>
          <p:cNvPicPr>
            <a:picLocks noChangeAspect="1" noChangeArrowheads="1"/>
          </p:cNvPicPr>
          <p:nvPr/>
        </p:nvPicPr>
        <p:blipFill>
          <a:blip r:embed="rId3"/>
          <a:srcRect/>
          <a:stretch>
            <a:fillRect/>
          </a:stretch>
        </p:blipFill>
        <p:spPr bwMode="auto">
          <a:xfrm>
            <a:off x="1619250" y="1792288"/>
            <a:ext cx="6119813" cy="3797300"/>
          </a:xfrm>
          <a:prstGeom prst="rect">
            <a:avLst/>
          </a:prstGeom>
          <a:noFill/>
          <a:ln w="12700" algn="ctr">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4442" name="Picture 314"/>
          <p:cNvPicPr>
            <a:picLocks noChangeAspect="1" noChangeArrowheads="1"/>
          </p:cNvPicPr>
          <p:nvPr/>
        </p:nvPicPr>
        <p:blipFill>
          <a:blip r:embed="rId3"/>
          <a:srcRect/>
          <a:stretch>
            <a:fillRect/>
          </a:stretch>
        </p:blipFill>
        <p:spPr bwMode="auto">
          <a:xfrm>
            <a:off x="58738" y="1246188"/>
            <a:ext cx="9050337" cy="5422900"/>
          </a:xfrm>
          <a:prstGeom prst="rect">
            <a:avLst/>
          </a:prstGeom>
          <a:noFill/>
        </p:spPr>
      </p:pic>
      <p:sp>
        <p:nvSpPr>
          <p:cNvPr id="944444" name="Text Box 316"/>
          <p:cNvSpPr txBox="1">
            <a:spLocks noChangeArrowheads="1"/>
          </p:cNvSpPr>
          <p:nvPr/>
        </p:nvSpPr>
        <p:spPr bwMode="auto">
          <a:xfrm>
            <a:off x="684213" y="434975"/>
            <a:ext cx="7056437" cy="47307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sz="2800">
                <a:solidFill>
                  <a:schemeClr val="tx2"/>
                </a:solidFill>
              </a:rPr>
              <a:t>Plan de Acción</a:t>
            </a:r>
          </a:p>
        </p:txBody>
      </p:sp>
    </p:spTree>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6181" name="Picture 5"/>
          <p:cNvPicPr>
            <a:picLocks noChangeAspect="1" noChangeArrowheads="1"/>
          </p:cNvPicPr>
          <p:nvPr/>
        </p:nvPicPr>
        <p:blipFill>
          <a:blip r:embed="rId3"/>
          <a:srcRect/>
          <a:stretch>
            <a:fillRect/>
          </a:stretch>
        </p:blipFill>
        <p:spPr bwMode="auto">
          <a:xfrm>
            <a:off x="46038" y="1455738"/>
            <a:ext cx="9050337" cy="4278312"/>
          </a:xfrm>
          <a:prstGeom prst="rect">
            <a:avLst/>
          </a:prstGeom>
          <a:noFill/>
        </p:spPr>
      </p:pic>
      <p:sp>
        <p:nvSpPr>
          <p:cNvPr id="946182" name="Text Box 6"/>
          <p:cNvSpPr txBox="1">
            <a:spLocks noChangeArrowheads="1"/>
          </p:cNvSpPr>
          <p:nvPr/>
        </p:nvSpPr>
        <p:spPr bwMode="auto">
          <a:xfrm>
            <a:off x="684213" y="652463"/>
            <a:ext cx="7056437" cy="47307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sz="2800">
                <a:solidFill>
                  <a:schemeClr val="tx2"/>
                </a:solidFill>
              </a:rPr>
              <a:t>Plan de Acción</a:t>
            </a:r>
          </a:p>
        </p:txBody>
      </p:sp>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755650" y="260350"/>
            <a:ext cx="7772400" cy="1143000"/>
          </a:xfrm>
        </p:spPr>
        <p:txBody>
          <a:bodyPr/>
          <a:lstStyle/>
          <a:p>
            <a:r>
              <a:rPr lang="es-ES" b="1"/>
              <a:t>RESULTADOS</a:t>
            </a:r>
          </a:p>
        </p:txBody>
      </p:sp>
      <p:sp>
        <p:nvSpPr>
          <p:cNvPr id="948227" name="Rectangle 3"/>
          <p:cNvSpPr>
            <a:spLocks noGrp="1" noChangeArrowheads="1"/>
          </p:cNvSpPr>
          <p:nvPr>
            <p:ph type="body" idx="1"/>
          </p:nvPr>
        </p:nvSpPr>
        <p:spPr>
          <a:xfrm>
            <a:off x="685800" y="2482850"/>
            <a:ext cx="7772400" cy="4114800"/>
          </a:xfrm>
        </p:spPr>
        <p:txBody>
          <a:bodyPr/>
          <a:lstStyle/>
          <a:p>
            <a:pPr algn="just">
              <a:lnSpc>
                <a:spcPct val="80000"/>
              </a:lnSpc>
            </a:pPr>
            <a:r>
              <a:rPr lang="es-ES" sz="2000"/>
              <a:t>En esta parte se muestran las acciones que se continúan ejecutando a lo largo de la evolución del índice, éstas acciones se establecen en las reuniones de acompañamiento efectuadas dos veces al mes, en la cual se tratan nuevas causas y problemas que amenacen con hacer elevar el índice. </a:t>
            </a:r>
          </a:p>
          <a:p>
            <a:pPr algn="just">
              <a:lnSpc>
                <a:spcPct val="80000"/>
              </a:lnSpc>
            </a:pPr>
            <a:endParaRPr lang="es-ES" sz="2000"/>
          </a:p>
          <a:p>
            <a:pPr algn="just">
              <a:lnSpc>
                <a:spcPct val="80000"/>
              </a:lnSpc>
            </a:pPr>
            <a:r>
              <a:rPr lang="es-ES" sz="2000"/>
              <a:t>Un representante de cada área de la planta participa en las reuniones y es el responsable de difundir y de coordinar para la ejecución del plan. Así mismo éste representante es responsable de cuidar en las áreas que las personas respeten los horarios y procedimientos que se hayan establecido para la corrección de algunas causas que producen consumos descontrolados.</a:t>
            </a:r>
          </a:p>
        </p:txBody>
      </p:sp>
      <p:sp>
        <p:nvSpPr>
          <p:cNvPr id="948228" name="Text Box 4"/>
          <p:cNvSpPr txBox="1">
            <a:spLocks noChangeArrowheads="1"/>
          </p:cNvSpPr>
          <p:nvPr/>
        </p:nvSpPr>
        <p:spPr bwMode="auto">
          <a:xfrm>
            <a:off x="1042988" y="1571625"/>
            <a:ext cx="4124325"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ES">
                <a:solidFill>
                  <a:schemeClr val="tx2"/>
                </a:solidFill>
              </a:rPr>
              <a:t>Ejecución de las acciones. </a:t>
            </a:r>
          </a:p>
        </p:txBody>
      </p:sp>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0519" name="Picture 247"/>
          <p:cNvPicPr>
            <a:picLocks noChangeAspect="1" noChangeArrowheads="1"/>
          </p:cNvPicPr>
          <p:nvPr/>
        </p:nvPicPr>
        <p:blipFill>
          <a:blip r:embed="rId3"/>
          <a:srcRect/>
          <a:stretch>
            <a:fillRect/>
          </a:stretch>
        </p:blipFill>
        <p:spPr bwMode="auto">
          <a:xfrm>
            <a:off x="542925" y="1181100"/>
            <a:ext cx="8056563" cy="5200650"/>
          </a:xfrm>
          <a:prstGeom prst="rect">
            <a:avLst/>
          </a:prstGeom>
          <a:noFill/>
        </p:spPr>
      </p:pic>
      <p:sp>
        <p:nvSpPr>
          <p:cNvPr id="950520" name="Text Box 248"/>
          <p:cNvSpPr txBox="1">
            <a:spLocks noChangeArrowheads="1"/>
          </p:cNvSpPr>
          <p:nvPr/>
        </p:nvSpPr>
        <p:spPr bwMode="auto">
          <a:xfrm>
            <a:off x="1609725" y="333375"/>
            <a:ext cx="6707188"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3350" name="Picture 6"/>
          <p:cNvPicPr>
            <a:picLocks noChangeAspect="1" noChangeArrowheads="1"/>
          </p:cNvPicPr>
          <p:nvPr/>
        </p:nvPicPr>
        <p:blipFill>
          <a:blip r:embed="rId3"/>
          <a:srcRect/>
          <a:stretch>
            <a:fillRect/>
          </a:stretch>
        </p:blipFill>
        <p:spPr bwMode="auto">
          <a:xfrm>
            <a:off x="539750" y="1093788"/>
            <a:ext cx="8056563" cy="5764212"/>
          </a:xfrm>
          <a:prstGeom prst="rect">
            <a:avLst/>
          </a:prstGeom>
          <a:noFill/>
        </p:spPr>
      </p:pic>
      <p:sp>
        <p:nvSpPr>
          <p:cNvPr id="953351" name="Text Box 7"/>
          <p:cNvSpPr txBox="1">
            <a:spLocks noChangeArrowheads="1"/>
          </p:cNvSpPr>
          <p:nvPr/>
        </p:nvSpPr>
        <p:spPr bwMode="auto">
          <a:xfrm>
            <a:off x="1042988" y="260350"/>
            <a:ext cx="6707187"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5631" name="Picture 239"/>
          <p:cNvPicPr>
            <a:picLocks noChangeAspect="1" noChangeArrowheads="1"/>
          </p:cNvPicPr>
          <p:nvPr/>
        </p:nvPicPr>
        <p:blipFill>
          <a:blip r:embed="rId3"/>
          <a:srcRect/>
          <a:stretch>
            <a:fillRect/>
          </a:stretch>
        </p:blipFill>
        <p:spPr bwMode="auto">
          <a:xfrm>
            <a:off x="539750" y="1260475"/>
            <a:ext cx="8056563" cy="5597525"/>
          </a:xfrm>
          <a:prstGeom prst="rect">
            <a:avLst/>
          </a:prstGeom>
          <a:noFill/>
        </p:spPr>
      </p:pic>
      <p:sp>
        <p:nvSpPr>
          <p:cNvPr id="955632" name="Text Box 240"/>
          <p:cNvSpPr txBox="1">
            <a:spLocks noChangeArrowheads="1"/>
          </p:cNvSpPr>
          <p:nvPr/>
        </p:nvSpPr>
        <p:spPr bwMode="auto">
          <a:xfrm>
            <a:off x="1609725" y="333375"/>
            <a:ext cx="6707188"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468" name="Picture 4"/>
          <p:cNvPicPr>
            <a:picLocks noChangeAspect="1" noChangeArrowheads="1"/>
          </p:cNvPicPr>
          <p:nvPr/>
        </p:nvPicPr>
        <p:blipFill>
          <a:blip r:embed="rId3"/>
          <a:srcRect/>
          <a:stretch>
            <a:fillRect/>
          </a:stretch>
        </p:blipFill>
        <p:spPr bwMode="auto">
          <a:xfrm>
            <a:off x="542925" y="1200150"/>
            <a:ext cx="8056563" cy="5541963"/>
          </a:xfrm>
          <a:prstGeom prst="rect">
            <a:avLst/>
          </a:prstGeom>
          <a:noFill/>
        </p:spPr>
      </p:pic>
      <p:sp>
        <p:nvSpPr>
          <p:cNvPr id="958470" name="Text Box 6"/>
          <p:cNvSpPr txBox="1">
            <a:spLocks noChangeArrowheads="1"/>
          </p:cNvSpPr>
          <p:nvPr/>
        </p:nvSpPr>
        <p:spPr bwMode="auto">
          <a:xfrm>
            <a:off x="1609725" y="333375"/>
            <a:ext cx="6707188" cy="746125"/>
          </a:xfrm>
          <a:prstGeom prst="rect">
            <a:avLst/>
          </a:prstGeom>
          <a:noFill/>
          <a:ln w="12700" algn="ctr">
            <a:noFill/>
            <a:miter lim="800000"/>
            <a:headEnd/>
            <a:tailEnd/>
          </a:ln>
          <a:effectLst/>
        </p:spPr>
        <p:txBody>
          <a:bodyPr lIns="90488" tIns="44450" rIns="90488" bIns="44450">
            <a:spAutoFit/>
          </a:bodyPr>
          <a:lstStyle/>
          <a:p>
            <a:pPr marL="342900" indent="-342900" algn="ctr" defTabSz="762000"/>
            <a:r>
              <a:rPr lang="es-ES">
                <a:solidFill>
                  <a:schemeClr val="tx2"/>
                </a:solidFill>
              </a:rPr>
              <a:t>	Plan de acciones levantadas en las reuniones quincenales </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s-MX"/>
              <a:t>MOLIENDA</a:t>
            </a:r>
            <a:endParaRPr lang="es-ES"/>
          </a:p>
        </p:txBody>
      </p:sp>
      <p:pic>
        <p:nvPicPr>
          <p:cNvPr id="844804" name="Picture 4" descr="DSC01160"/>
          <p:cNvPicPr>
            <a:picLocks noChangeAspect="1" noChangeArrowheads="1"/>
          </p:cNvPicPr>
          <p:nvPr>
            <p:ph type="body" idx="1"/>
          </p:nvPr>
        </p:nvPicPr>
        <p:blipFill>
          <a:blip r:embed="rId3" cstate="print"/>
          <a:srcRect/>
          <a:stretch>
            <a:fillRect/>
          </a:stretch>
        </p:blipFill>
        <p:spPr>
          <a:xfrm>
            <a:off x="179388" y="1268413"/>
            <a:ext cx="4752975" cy="2921000"/>
          </a:xfrm>
          <a:noFill/>
          <a:ln/>
        </p:spPr>
      </p:pic>
      <p:pic>
        <p:nvPicPr>
          <p:cNvPr id="844805" name="Picture 5" descr="DSC01159"/>
          <p:cNvPicPr>
            <a:picLocks noChangeAspect="1" noChangeArrowheads="1"/>
          </p:cNvPicPr>
          <p:nvPr/>
        </p:nvPicPr>
        <p:blipFill>
          <a:blip r:embed="rId4" cstate="print"/>
          <a:srcRect/>
          <a:stretch>
            <a:fillRect/>
          </a:stretch>
        </p:blipFill>
        <p:spPr bwMode="auto">
          <a:xfrm>
            <a:off x="4643438" y="3284538"/>
            <a:ext cx="4127500" cy="3276600"/>
          </a:xfrm>
          <a:prstGeom prst="rect">
            <a:avLst/>
          </a:prstGeom>
          <a:noFill/>
          <a:ln w="9525">
            <a:noFill/>
            <a:miter lim="800000"/>
            <a:headEnd/>
            <a:tailEnd/>
          </a:ln>
        </p:spPr>
      </p:pic>
      <p:sp>
        <p:nvSpPr>
          <p:cNvPr id="844806" name="Text Box 6" descr="Saco de papel"/>
          <p:cNvSpPr txBox="1">
            <a:spLocks noChangeArrowheads="1"/>
          </p:cNvSpPr>
          <p:nvPr/>
        </p:nvSpPr>
        <p:spPr bwMode="auto">
          <a:xfrm>
            <a:off x="5219700" y="1309688"/>
            <a:ext cx="3529013" cy="1612900"/>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just">
              <a:lnSpc>
                <a:spcPct val="100000"/>
              </a:lnSpc>
              <a:spcBef>
                <a:spcPct val="50000"/>
              </a:spcBef>
              <a:buSzTx/>
            </a:pPr>
            <a:r>
              <a:rPr lang="es-ES" sz="2000"/>
              <a:t>La molienda consiste en destruir el grano de malta, respetando la cáscara o envoltura y provocando la pulverización de la harina </a:t>
            </a:r>
          </a:p>
        </p:txBody>
      </p:sp>
      <p:sp>
        <p:nvSpPr>
          <p:cNvPr id="844807" name="Text Box 7" descr="Saco de papel"/>
          <p:cNvSpPr txBox="1">
            <a:spLocks noChangeArrowheads="1"/>
          </p:cNvSpPr>
          <p:nvPr/>
        </p:nvSpPr>
        <p:spPr bwMode="auto">
          <a:xfrm>
            <a:off x="323850" y="4941888"/>
            <a:ext cx="4103688" cy="752475"/>
          </a:xfrm>
          <a:prstGeom prst="rect">
            <a:avLst/>
          </a:prstGeom>
          <a:noFill/>
          <a:ln w="9525">
            <a:noFill/>
            <a:miter lim="800000"/>
            <a:headEnd/>
            <a:tailEnd/>
          </a:ln>
          <a:effectLst>
            <a:outerShdw dist="563972" dir="14049741" sx="125000" sy="125000" algn="tl" rotWithShape="0">
              <a:srgbClr val="C7DFD3"/>
            </a:outerShdw>
          </a:effectLst>
        </p:spPr>
        <p:txBody>
          <a:bodyPr lIns="90488" tIns="44450" rIns="90488" bIns="44450">
            <a:spAutoFit/>
          </a:bodyPr>
          <a:lstStyle/>
          <a:p>
            <a:pPr algn="ctr">
              <a:lnSpc>
                <a:spcPct val="100000"/>
              </a:lnSpc>
              <a:spcBef>
                <a:spcPct val="50000"/>
              </a:spcBef>
              <a:buSzTx/>
            </a:pPr>
            <a:r>
              <a:rPr lang="es-ES" sz="2000"/>
              <a:t>El adjunto igualmente pasara por un proceso de molienda </a:t>
            </a: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5" name="Rectangle 3"/>
          <p:cNvSpPr>
            <a:spLocks noGrp="1" noChangeArrowheads="1"/>
          </p:cNvSpPr>
          <p:nvPr>
            <p:ph type="body" idx="1"/>
          </p:nvPr>
        </p:nvSpPr>
        <p:spPr>
          <a:xfrm>
            <a:off x="685800" y="1341438"/>
            <a:ext cx="7772400" cy="5327650"/>
          </a:xfrm>
        </p:spPr>
        <p:txBody>
          <a:bodyPr/>
          <a:lstStyle/>
          <a:p>
            <a:pPr algn="just">
              <a:lnSpc>
                <a:spcPct val="80000"/>
              </a:lnSpc>
            </a:pPr>
            <a:r>
              <a:rPr lang="es-ES" sz="1800"/>
              <a:t>1: Evolución satisfactoria del índice. Cuando se arrancó con el programa en el año 2006 existía un índice calculado de 24.10 KW/Hl y se cerró en el año 2008 con un índice de 20.66 KW/Hl</a:t>
            </a:r>
          </a:p>
          <a:p>
            <a:pPr algn="just">
              <a:lnSpc>
                <a:spcPct val="80000"/>
              </a:lnSpc>
            </a:pPr>
            <a:endParaRPr lang="es-ES" sz="1800"/>
          </a:p>
          <a:p>
            <a:pPr algn="just">
              <a:lnSpc>
                <a:spcPct val="80000"/>
              </a:lnSpc>
            </a:pPr>
            <a:r>
              <a:rPr lang="es-ES" sz="1800"/>
              <a:t>2: Identificación y corrección de causas que producen el mal uso de energía, como el trabajo descontrolado de los sopladores de la estación de tratamientos de efluentes por el mal estado de la sonda de oxigeno, se estima que con el arreglo de esta sonda se ahorró unos 25000 KW-h mensuales.</a:t>
            </a:r>
          </a:p>
          <a:p>
            <a:pPr algn="just">
              <a:lnSpc>
                <a:spcPct val="80000"/>
              </a:lnSpc>
            </a:pPr>
            <a:endParaRPr lang="es-ES" sz="1800"/>
          </a:p>
          <a:p>
            <a:pPr algn="just">
              <a:lnSpc>
                <a:spcPct val="80000"/>
              </a:lnSpc>
            </a:pPr>
            <a:r>
              <a:rPr lang="es-ES" sz="1800"/>
              <a:t>3: Optimización de los procesos en las diferentes área productivas para el ahorro de energía, haciendo coincidir la mayor cantidad de ellos (los procesos) ya que muchos equipos son comunes, como por ejemplo las bombas de limpiezas de líneas.</a:t>
            </a:r>
          </a:p>
          <a:p>
            <a:pPr algn="just">
              <a:lnSpc>
                <a:spcPct val="80000"/>
              </a:lnSpc>
            </a:pPr>
            <a:endParaRPr lang="es-ES" sz="1800"/>
          </a:p>
          <a:p>
            <a:pPr algn="just">
              <a:lnSpc>
                <a:spcPct val="80000"/>
              </a:lnSpc>
            </a:pPr>
            <a:r>
              <a:rPr lang="es-ES" sz="1800"/>
              <a:t>4: Concientización del personal operativo de la importancia que tiene el ahorro de energía y como ellos aportan de gran manera en el cumplimiento de este objetivo. Realizando correctamente los procesos e informando a tiempo de los desperfectos que se presentan en los equipo</a:t>
            </a:r>
          </a:p>
        </p:txBody>
      </p:sp>
      <p:sp>
        <p:nvSpPr>
          <p:cNvPr id="960517" name="Text Box 5"/>
          <p:cNvSpPr txBox="1">
            <a:spLocks noChangeArrowheads="1"/>
          </p:cNvSpPr>
          <p:nvPr/>
        </p:nvSpPr>
        <p:spPr bwMode="auto">
          <a:xfrm>
            <a:off x="1042988" y="692150"/>
            <a:ext cx="3182937"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b="0">
                <a:solidFill>
                  <a:schemeClr val="tx2"/>
                </a:solidFill>
              </a:rPr>
              <a:t>Resultados Obtenidos</a:t>
            </a:r>
            <a:endParaRPr lang="es-ES"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3" name="Rectangle 3"/>
          <p:cNvSpPr>
            <a:spLocks noGrp="1" noChangeArrowheads="1"/>
          </p:cNvSpPr>
          <p:nvPr>
            <p:ph type="body" idx="1"/>
          </p:nvPr>
        </p:nvSpPr>
        <p:spPr>
          <a:xfrm>
            <a:off x="685800" y="1657350"/>
            <a:ext cx="7772400" cy="4867275"/>
          </a:xfrm>
        </p:spPr>
        <p:txBody>
          <a:bodyPr/>
          <a:lstStyle/>
          <a:p>
            <a:pPr algn="just">
              <a:lnSpc>
                <a:spcPct val="80000"/>
              </a:lnSpc>
            </a:pPr>
            <a:r>
              <a:rPr lang="es-ES" sz="1800"/>
              <a:t>5: Involucramiento de todo el personal de planta en la ejecución del plan de acción levantado</a:t>
            </a:r>
          </a:p>
          <a:p>
            <a:pPr algn="just">
              <a:lnSpc>
                <a:spcPct val="80000"/>
              </a:lnSpc>
              <a:buFontTx/>
              <a:buNone/>
            </a:pPr>
            <a:endParaRPr lang="es-ES" sz="1800"/>
          </a:p>
          <a:p>
            <a:pPr algn="just">
              <a:lnSpc>
                <a:spcPct val="80000"/>
              </a:lnSpc>
            </a:pPr>
            <a:r>
              <a:rPr lang="es-ES" sz="1800"/>
              <a:t>6: Determinación de los procesos de mayor consumo de energía para de esta manera coordinar en lo posible la producción en función de ellos. Se determinó que los procesos de mayor consumo son los de cocimiento y centrifugación por la demanda de frío, lo cual hace trabajar a su total capacidad los compresores de amoniaco y cuando se realiza estos procesos se aprovecha en realizar los demás procesos que demandan frío en menor cantidad.</a:t>
            </a:r>
          </a:p>
          <a:p>
            <a:pPr algn="just">
              <a:lnSpc>
                <a:spcPct val="80000"/>
              </a:lnSpc>
              <a:buFontTx/>
              <a:buNone/>
            </a:pPr>
            <a:endParaRPr lang="es-ES" sz="1800"/>
          </a:p>
          <a:p>
            <a:pPr algn="just">
              <a:lnSpc>
                <a:spcPct val="80000"/>
              </a:lnSpc>
            </a:pPr>
            <a:r>
              <a:rPr lang="es-ES" sz="1800"/>
              <a:t>7: Control sobre los problemas puntuales que causan el explote del índice, como puede ser el mal funcionamiento de un lazo de control.</a:t>
            </a:r>
          </a:p>
          <a:p>
            <a:pPr algn="just">
              <a:lnSpc>
                <a:spcPct val="80000"/>
              </a:lnSpc>
              <a:buFontTx/>
              <a:buNone/>
            </a:pPr>
            <a:endParaRPr lang="es-ES" sz="1800"/>
          </a:p>
          <a:p>
            <a:pPr algn="just">
              <a:lnSpc>
                <a:spcPct val="80000"/>
              </a:lnSpc>
            </a:pPr>
            <a:r>
              <a:rPr lang="es-ES" sz="1800"/>
              <a:t>8: Se desarrolla un formato para solicitar mantenimientos de mejorías en cualquiera de los procesos o subprocesos y de esta manera queden registradas; éstas mejorías son enfocadas en el ahorro de recursos. </a:t>
            </a:r>
          </a:p>
        </p:txBody>
      </p:sp>
      <p:sp>
        <p:nvSpPr>
          <p:cNvPr id="962564" name="Text Box 4"/>
          <p:cNvSpPr txBox="1">
            <a:spLocks noChangeArrowheads="1"/>
          </p:cNvSpPr>
          <p:nvPr/>
        </p:nvSpPr>
        <p:spPr bwMode="auto">
          <a:xfrm>
            <a:off x="1042988" y="765175"/>
            <a:ext cx="3182937" cy="417513"/>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b="0">
                <a:solidFill>
                  <a:schemeClr val="tx2"/>
                </a:solidFill>
              </a:rPr>
              <a:t>Resultados Obtenidos</a:t>
            </a:r>
            <a:endParaRPr lang="es-ES"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1" name="Rectangle 3"/>
          <p:cNvSpPr>
            <a:spLocks noGrp="1" noChangeArrowheads="1"/>
          </p:cNvSpPr>
          <p:nvPr>
            <p:ph type="body" idx="1"/>
          </p:nvPr>
        </p:nvSpPr>
        <p:spPr/>
        <p:txBody>
          <a:bodyPr/>
          <a:lstStyle/>
          <a:p>
            <a:pPr algn="just">
              <a:lnSpc>
                <a:spcPct val="80000"/>
              </a:lnSpc>
            </a:pPr>
            <a:r>
              <a:rPr lang="es-ES" sz="2000" b="1"/>
              <a:t>1)</a:t>
            </a:r>
            <a:r>
              <a:rPr lang="es-ES" sz="2000"/>
              <a:t> Se consiguió la optimización de los procesos como por ejemplo el de recepción de materia prima en el cual se realizó cambios en el programa de funcionamiento para que los equipos enciendan sólamente cuando el contenedor con malta se encuentre ya listo en la tolva de descarga, cosa que no sucedía antes ya que los equipos permanecían encendidos aproximadamente durante los 30 min que duraba el cambio entre el contenedor vacío y el nuevo contenedor lleno, y cada vez que se recibe el producto se lo hace en cantidades no menor a 15 contenedores con lo cual los equipos fueron apagados por 7,5 horas durante todo el proceso lo  que representa un ahorro aproximadamente de 1200 KW-h.</a:t>
            </a:r>
          </a:p>
        </p:txBody>
      </p:sp>
      <p:sp>
        <p:nvSpPr>
          <p:cNvPr id="964612" name="Text Box 4"/>
          <p:cNvSpPr txBox="1">
            <a:spLocks noChangeArrowheads="1"/>
          </p:cNvSpPr>
          <p:nvPr/>
        </p:nvSpPr>
        <p:spPr bwMode="auto">
          <a:xfrm>
            <a:off x="1042988" y="1057275"/>
            <a:ext cx="2320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Conclusiones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9" name="Rectangle 3"/>
          <p:cNvSpPr>
            <a:spLocks noGrp="1" noChangeArrowheads="1"/>
          </p:cNvSpPr>
          <p:nvPr>
            <p:ph type="body" idx="1"/>
          </p:nvPr>
        </p:nvSpPr>
        <p:spPr/>
        <p:txBody>
          <a:bodyPr/>
          <a:lstStyle/>
          <a:p>
            <a:pPr algn="just">
              <a:lnSpc>
                <a:spcPct val="80000"/>
              </a:lnSpc>
            </a:pPr>
            <a:r>
              <a:rPr lang="es-ES" sz="2000" b="1"/>
              <a:t>2)</a:t>
            </a:r>
            <a:r>
              <a:rPr lang="es-ES" sz="2000"/>
              <a:t> En las reuniones de producción mantenidas diariamente se enfoca toda la ejecución de los procesos hacia el ahorro de energía, haciendo de ésta forma coincidir la mayor cantidad de procesos que demandan energías (vapor, aire comprimido,  Co2 a presión, frío, aire estéril, agua desaireada) del área de utilidades, de esta manera se logra que los equipos de utilidades que son una carga fuerte estén encendidos sólo cuando realmente se necesita. Para esto se convoca a un representante de cada área productiva que puede ser el gerente de área o un supervisor el cual expondrá sus necesidades de producción de acuerdo a los requerimientos del área de logística que es la que solicita los volúmenes de acuerdo a la demanda del mercado.</a:t>
            </a:r>
          </a:p>
        </p:txBody>
      </p:sp>
      <p:sp>
        <p:nvSpPr>
          <p:cNvPr id="966661" name="Text Box 5"/>
          <p:cNvSpPr txBox="1">
            <a:spLocks noChangeArrowheads="1"/>
          </p:cNvSpPr>
          <p:nvPr/>
        </p:nvSpPr>
        <p:spPr bwMode="auto">
          <a:xfrm>
            <a:off x="1042988" y="1057275"/>
            <a:ext cx="23209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Conclusiones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7" name="Rectangle 3"/>
          <p:cNvSpPr>
            <a:spLocks noGrp="1" noChangeArrowheads="1"/>
          </p:cNvSpPr>
          <p:nvPr>
            <p:ph type="body" idx="1"/>
          </p:nvPr>
        </p:nvSpPr>
        <p:spPr>
          <a:xfrm>
            <a:off x="684213" y="1268413"/>
            <a:ext cx="7772400" cy="5040312"/>
          </a:xfrm>
        </p:spPr>
        <p:txBody>
          <a:bodyPr/>
          <a:lstStyle/>
          <a:p>
            <a:pPr algn="just">
              <a:lnSpc>
                <a:spcPct val="80000"/>
              </a:lnSpc>
            </a:pPr>
            <a:r>
              <a:rPr lang="es-ES" sz="1800"/>
              <a:t>La parte mas difícil en la implementación de un plan de ahorro de energía es la lucha diaria con las costumbres y actitudes de la gente que trabaja en la empresa, motivo por el cual se debe iniciar trabajando fuertemente en hacer comprender la importancia que tiene el ahorro de energía sobre todo en nuestros tiempos en que la mayor cantidad de los recursos no renovables se están agotando.</a:t>
            </a:r>
          </a:p>
          <a:p>
            <a:pPr algn="just">
              <a:lnSpc>
                <a:spcPct val="80000"/>
              </a:lnSpc>
              <a:buFontTx/>
              <a:buNone/>
            </a:pPr>
            <a:endParaRPr lang="es-ES" sz="1800" b="1"/>
          </a:p>
          <a:p>
            <a:pPr algn="just">
              <a:lnSpc>
                <a:spcPct val="80000"/>
              </a:lnSpc>
            </a:pPr>
            <a:r>
              <a:rPr lang="es-ES" sz="1800" b="1"/>
              <a:t>1)</a:t>
            </a:r>
            <a:r>
              <a:rPr lang="es-ES" sz="1800"/>
              <a:t> Haciendo concienciar al personal se debe tratar de involucrarlo en la mayor cantidad de actividades posibles para que de esta forma tomen en cuenta que son parte de la solución y no del problema.</a:t>
            </a:r>
          </a:p>
          <a:p>
            <a:pPr algn="just">
              <a:lnSpc>
                <a:spcPct val="80000"/>
              </a:lnSpc>
              <a:buFontTx/>
              <a:buNone/>
            </a:pPr>
            <a:endParaRPr lang="es-ES" sz="1800" b="1"/>
          </a:p>
          <a:p>
            <a:pPr algn="just">
              <a:lnSpc>
                <a:spcPct val="80000"/>
              </a:lnSpc>
            </a:pPr>
            <a:r>
              <a:rPr lang="es-ES" sz="1800" b="1"/>
              <a:t>2)</a:t>
            </a:r>
            <a:r>
              <a:rPr lang="es-ES" sz="1800"/>
              <a:t> Las soluciones para la ineficiencia de los procesos se deben buscar primero al interior de cada unidad, es decir evaluando la forma en que cada uno de los operadores realiza un subproceso consensuando cual es la mejor no sólo con el fin de ahorrar recursos que tengan que ver con insumos o materia prima si no enfocada a la parte de ahorro de energía y seguridad de las personas. Con esto se consigue estandarizar los procedimientos pero todo depende en gran parte de la supervisión que esté evaluando constantemente si los procesos se están realizando de acuerdo al estándar establecido.</a:t>
            </a:r>
          </a:p>
        </p:txBody>
      </p:sp>
      <p:sp>
        <p:nvSpPr>
          <p:cNvPr id="968709" name="Text Box 5"/>
          <p:cNvSpPr txBox="1">
            <a:spLocks noChangeArrowheads="1"/>
          </p:cNvSpPr>
          <p:nvPr/>
        </p:nvSpPr>
        <p:spPr bwMode="auto">
          <a:xfrm>
            <a:off x="1042988" y="723900"/>
            <a:ext cx="31337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Recomendaciones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5" name="Rectangle 3"/>
          <p:cNvSpPr>
            <a:spLocks noGrp="1" noChangeArrowheads="1"/>
          </p:cNvSpPr>
          <p:nvPr>
            <p:ph type="body" idx="1"/>
          </p:nvPr>
        </p:nvSpPr>
        <p:spPr>
          <a:xfrm>
            <a:off x="685800" y="1657350"/>
            <a:ext cx="7772400" cy="4867275"/>
          </a:xfrm>
        </p:spPr>
        <p:txBody>
          <a:bodyPr/>
          <a:lstStyle/>
          <a:p>
            <a:pPr algn="just">
              <a:lnSpc>
                <a:spcPct val="80000"/>
              </a:lnSpc>
            </a:pPr>
            <a:r>
              <a:rPr lang="es-ES" sz="1800" b="1"/>
              <a:t>3)</a:t>
            </a:r>
            <a:r>
              <a:rPr lang="es-ES" sz="1800"/>
              <a:t> Si bien es cierto la corrección de algunos problemas demandan de inversión económica es mucho lo que se puede hacer con los recursos que se tienen a mano lo cual demanda dedicación y análisis.</a:t>
            </a:r>
          </a:p>
          <a:p>
            <a:pPr algn="just">
              <a:lnSpc>
                <a:spcPct val="80000"/>
              </a:lnSpc>
            </a:pPr>
            <a:endParaRPr lang="es-ES" sz="1800" b="1"/>
          </a:p>
          <a:p>
            <a:pPr algn="just">
              <a:lnSpc>
                <a:spcPct val="80000"/>
              </a:lnSpc>
            </a:pPr>
            <a:r>
              <a:rPr lang="es-ES" sz="1800" b="1"/>
              <a:t>4)</a:t>
            </a:r>
            <a:r>
              <a:rPr lang="es-ES" sz="1800"/>
              <a:t> Se debe establecer una frecuencia no mayor a quince días para las reuniones del grupo y la asistencia a ellas debe ser prioritario, todo lo que se trate en la reunión debe ser registrado en un acta donde consten los responsables de cada acción que se acuerda, estableciendo fechas limites para la ejecución. Cada participante deberá llevar a las reuniones los resultados obtenidos y puntos problemáticos que impidan la ejecución de alguna acción establecida en el grupo.</a:t>
            </a:r>
          </a:p>
          <a:p>
            <a:pPr algn="just">
              <a:lnSpc>
                <a:spcPct val="80000"/>
              </a:lnSpc>
            </a:pPr>
            <a:endParaRPr lang="es-ES" sz="1800" b="1"/>
          </a:p>
          <a:p>
            <a:pPr algn="just">
              <a:lnSpc>
                <a:spcPct val="80000"/>
              </a:lnSpc>
            </a:pPr>
            <a:r>
              <a:rPr lang="es-ES" sz="1800" b="1"/>
              <a:t>5)</a:t>
            </a:r>
            <a:r>
              <a:rPr lang="es-ES" sz="1800"/>
              <a:t> Es importante que las personas que forman parte del grupo del programa de ahorro de energía sean personas comprometidas y responsables la cuales deberán realizar seguimiento continuo a lo que se va logrando y tengan la capacidad de difundir en sus áreas lo que se trata en las reuniones.</a:t>
            </a:r>
          </a:p>
        </p:txBody>
      </p:sp>
      <p:sp>
        <p:nvSpPr>
          <p:cNvPr id="970757" name="Text Box 5"/>
          <p:cNvSpPr txBox="1">
            <a:spLocks noChangeArrowheads="1"/>
          </p:cNvSpPr>
          <p:nvPr/>
        </p:nvSpPr>
        <p:spPr bwMode="auto">
          <a:xfrm>
            <a:off x="1042988" y="836613"/>
            <a:ext cx="3133725" cy="473075"/>
          </a:xfrm>
          <a:prstGeom prst="rect">
            <a:avLst/>
          </a:prstGeom>
          <a:noFill/>
          <a:ln w="12700" algn="ctr">
            <a:noFill/>
            <a:miter lim="800000"/>
            <a:headEnd/>
            <a:tailEnd/>
          </a:ln>
          <a:effectLst/>
        </p:spPr>
        <p:txBody>
          <a:bodyPr wrap="none" lIns="90488" tIns="44450" rIns="90488" bIns="44450">
            <a:spAutoFit/>
          </a:bodyPr>
          <a:lstStyle/>
          <a:p>
            <a:pPr marL="342900" indent="-342900" defTabSz="762000"/>
            <a:r>
              <a:rPr lang="es-MX" sz="2800" b="0">
                <a:solidFill>
                  <a:schemeClr val="tx2"/>
                </a:solidFill>
              </a:rPr>
              <a:t>Recomendaciones</a:t>
            </a:r>
            <a:endParaRPr lang="es-ES" sz="2800" b="0">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828675" y="1196975"/>
            <a:ext cx="7343775" cy="2808288"/>
          </a:xfrm>
        </p:spPr>
        <p:txBody>
          <a:bodyPr/>
          <a:lstStyle/>
          <a:p>
            <a:r>
              <a:rPr lang="es-MX" sz="10600"/>
              <a:t>Gracias</a:t>
            </a:r>
            <a:br>
              <a:rPr lang="es-MX" sz="10600"/>
            </a:br>
            <a:endParaRPr lang="es-ES" sz="2500"/>
          </a:p>
        </p:txBody>
      </p:sp>
      <p:sp>
        <p:nvSpPr>
          <p:cNvPr id="972804" name="Rectangle 4"/>
          <p:cNvSpPr>
            <a:spLocks noChangeArrowheads="1"/>
          </p:cNvSpPr>
          <p:nvPr/>
        </p:nvSpPr>
        <p:spPr bwMode="auto">
          <a:xfrm>
            <a:off x="1692275" y="5662613"/>
            <a:ext cx="7343775" cy="1079500"/>
          </a:xfrm>
          <a:prstGeom prst="rect">
            <a:avLst/>
          </a:prstGeom>
          <a:noFill/>
          <a:ln w="12700">
            <a:noFill/>
            <a:miter lim="800000"/>
            <a:headEnd/>
            <a:tailEnd/>
          </a:ln>
          <a:effectLst/>
        </p:spPr>
        <p:txBody>
          <a:bodyPr lIns="90488" tIns="44450" rIns="90488" bIns="44450" anchor="ctr"/>
          <a:lstStyle/>
          <a:p>
            <a:pPr algn="r" defTabSz="762000">
              <a:lnSpc>
                <a:spcPct val="100000"/>
              </a:lnSpc>
              <a:spcBef>
                <a:spcPct val="0"/>
              </a:spcBef>
              <a:buSzTx/>
            </a:pPr>
            <a:r>
              <a:rPr lang="es-MX" b="0">
                <a:solidFill>
                  <a:srgbClr val="0000CC"/>
                </a:solidFill>
              </a:rPr>
              <a:t>FIN</a:t>
            </a:r>
            <a:r>
              <a:rPr lang="es-MX" sz="10600" b="0">
                <a:solidFill>
                  <a:srgbClr val="0000CC"/>
                </a:solidFill>
              </a:rPr>
              <a:t/>
            </a:r>
            <a:br>
              <a:rPr lang="es-MX" sz="10600" b="0">
                <a:solidFill>
                  <a:srgbClr val="0000CC"/>
                </a:solidFill>
              </a:rPr>
            </a:br>
            <a:endParaRPr lang="es-ES" sz="2500" b="0">
              <a:solidFill>
                <a:srgbClr val="0000CC"/>
              </a:solidFill>
            </a:endParaRP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es-MX"/>
              <a:t>COCIMIENTO</a:t>
            </a:r>
            <a:endParaRPr lang="es-ES"/>
          </a:p>
        </p:txBody>
      </p:sp>
      <p:sp>
        <p:nvSpPr>
          <p:cNvPr id="848899" name="Rectangle 3"/>
          <p:cNvSpPr>
            <a:spLocks noGrp="1" noChangeArrowheads="1"/>
          </p:cNvSpPr>
          <p:nvPr>
            <p:ph type="body" idx="1"/>
          </p:nvPr>
        </p:nvSpPr>
        <p:spPr>
          <a:xfrm>
            <a:off x="685800" y="1196975"/>
            <a:ext cx="7772400" cy="4114800"/>
          </a:xfrm>
        </p:spPr>
        <p:txBody>
          <a:bodyPr/>
          <a:lstStyle/>
          <a:p>
            <a:pPr algn="just"/>
            <a:r>
              <a:rPr lang="es-ES"/>
              <a:t>Tiene por objeto extraer todos los principios útiles de la malta (extracto fermentable), lúpulo (Amargos y aceites esenciales) y materias auxiliares para preparar el mosto cervecero. Este proceso está comprendido por cinco etapas que se describen a continuación.</a:t>
            </a: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r>
              <a:rPr lang="es-MX"/>
              <a:t>PROCESO DE COCIMIENTO</a:t>
            </a:r>
            <a:endParaRPr lang="es-ES"/>
          </a:p>
        </p:txBody>
      </p:sp>
      <p:sp>
        <p:nvSpPr>
          <p:cNvPr id="850947" name="Rectangle 3"/>
          <p:cNvSpPr>
            <a:spLocks noGrp="1" noChangeArrowheads="1"/>
          </p:cNvSpPr>
          <p:nvPr>
            <p:ph type="body" idx="1"/>
          </p:nvPr>
        </p:nvSpPr>
        <p:spPr/>
        <p:txBody>
          <a:bodyPr/>
          <a:lstStyle/>
          <a:p>
            <a:r>
              <a:rPr lang="es-MX"/>
              <a:t>MOSTURACION</a:t>
            </a:r>
          </a:p>
          <a:p>
            <a:r>
              <a:rPr lang="es-MX"/>
              <a:t>CLARIFICACION DE MOSTO</a:t>
            </a:r>
          </a:p>
          <a:p>
            <a:r>
              <a:rPr lang="es-MX"/>
              <a:t>EBULLICION DE MOSTO</a:t>
            </a:r>
          </a:p>
          <a:p>
            <a:r>
              <a:rPr lang="es-MX"/>
              <a:t>SEDIMENTACION </a:t>
            </a:r>
          </a:p>
          <a:p>
            <a:r>
              <a:rPr lang="es-MX"/>
              <a:t>ENFRIAMIENTO DE MOSTO</a:t>
            </a:r>
            <a:endParaRPr lang="es-ES"/>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4213" y="476250"/>
            <a:ext cx="7772400" cy="1143000"/>
          </a:xfrm>
        </p:spPr>
        <p:txBody>
          <a:bodyPr/>
          <a:lstStyle/>
          <a:p>
            <a:r>
              <a:rPr lang="es-MX"/>
              <a:t>PROCESO DE COCIMIENTO</a:t>
            </a:r>
            <a:endParaRPr lang="es-ES"/>
          </a:p>
        </p:txBody>
      </p:sp>
      <p:pic>
        <p:nvPicPr>
          <p:cNvPr id="852996" name="Picture 4" descr="DSC01161"/>
          <p:cNvPicPr>
            <a:picLocks noChangeAspect="1" noChangeArrowheads="1"/>
          </p:cNvPicPr>
          <p:nvPr/>
        </p:nvPicPr>
        <p:blipFill>
          <a:blip r:embed="rId3" cstate="print"/>
          <a:srcRect/>
          <a:stretch>
            <a:fillRect/>
          </a:stretch>
        </p:blipFill>
        <p:spPr bwMode="auto">
          <a:xfrm>
            <a:off x="900113" y="2060575"/>
            <a:ext cx="7343775" cy="4465638"/>
          </a:xfrm>
          <a:prstGeom prst="rect">
            <a:avLst/>
          </a:prstGeom>
          <a:noFill/>
          <a:ln w="9525">
            <a:noFill/>
            <a:miter lim="800000"/>
            <a:headEnd/>
            <a:tailEnd/>
          </a:ln>
        </p:spPr>
      </p:pic>
      <p:sp>
        <p:nvSpPr>
          <p:cNvPr id="852998" name="Text Box 6" descr="Saco de papel"/>
          <p:cNvSpPr txBox="1">
            <a:spLocks noChangeArrowheads="1"/>
          </p:cNvSpPr>
          <p:nvPr/>
        </p:nvSpPr>
        <p:spPr bwMode="auto">
          <a:xfrm>
            <a:off x="755650" y="1341438"/>
            <a:ext cx="2298700" cy="515937"/>
          </a:xfrm>
          <a:prstGeom prst="rect">
            <a:avLst/>
          </a:prstGeom>
          <a:noFill/>
          <a:ln w="9525">
            <a:noFill/>
            <a:miter lim="800000"/>
            <a:headEnd/>
            <a:tailEnd/>
          </a:ln>
          <a:effectLst>
            <a:outerShdw dist="563972" dir="14049741" sx="125000" sy="125000" algn="tl" rotWithShape="0">
              <a:srgbClr val="C7DFD3"/>
            </a:outerShdw>
          </a:effectLst>
        </p:spPr>
        <p:txBody>
          <a:bodyPr wrap="none" lIns="90488" tIns="44450" rIns="90488" bIns="44450">
            <a:spAutoFit/>
          </a:bodyPr>
          <a:lstStyle/>
          <a:p>
            <a:pPr algn="ctr">
              <a:lnSpc>
                <a:spcPct val="100000"/>
              </a:lnSpc>
              <a:spcBef>
                <a:spcPct val="50000"/>
              </a:spcBef>
              <a:buSzTx/>
            </a:pPr>
            <a:r>
              <a:rPr lang="es-MX" sz="2800">
                <a:solidFill>
                  <a:schemeClr val="tx2"/>
                </a:solidFill>
              </a:rPr>
              <a:t>Mosturacion</a:t>
            </a:r>
            <a:endParaRPr lang="es-ES" sz="2800">
              <a:solidFill>
                <a:schemeClr val="tx2"/>
              </a:solidFill>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Cara">
  <a:themeElements>
    <a:clrScheme name="">
      <a:dk1>
        <a:srgbClr val="000000"/>
      </a:dk1>
      <a:lt1>
        <a:srgbClr val="FFFFFF"/>
      </a:lt1>
      <a:dk2>
        <a:srgbClr val="FD2501"/>
      </a:dk2>
      <a:lt2>
        <a:srgbClr val="F5F5F5"/>
      </a:lt2>
      <a:accent1>
        <a:srgbClr val="FF3300"/>
      </a:accent1>
      <a:accent2>
        <a:srgbClr val="FF0000"/>
      </a:accent2>
      <a:accent3>
        <a:srgbClr val="FFFFFF"/>
      </a:accent3>
      <a:accent4>
        <a:srgbClr val="000000"/>
      </a:accent4>
      <a:accent5>
        <a:srgbClr val="FFADAA"/>
      </a:accent5>
      <a:accent6>
        <a:srgbClr val="E70000"/>
      </a:accent6>
      <a:hlink>
        <a:srgbClr val="FC0128"/>
      </a:hlink>
      <a:folHlink>
        <a:srgbClr val="CECECE"/>
      </a:folHlink>
    </a:clrScheme>
    <a:fontScheme name="Ca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762000" rtl="0" eaLnBrk="0" fontAlgn="base" latinLnBrk="0" hangingPunct="0">
          <a:lnSpc>
            <a:spcPct val="90000"/>
          </a:lnSpc>
          <a:spcBef>
            <a:spcPct val="20000"/>
          </a:spcBef>
          <a:spcAft>
            <a:spcPct val="0"/>
          </a:spcAft>
          <a:buClrTx/>
          <a:buSzPct val="100000"/>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762000" rtl="0" eaLnBrk="0" fontAlgn="base" latinLnBrk="0" hangingPunct="0">
          <a:lnSpc>
            <a:spcPct val="90000"/>
          </a:lnSpc>
          <a:spcBef>
            <a:spcPct val="20000"/>
          </a:spcBef>
          <a:spcAft>
            <a:spcPct val="0"/>
          </a:spcAft>
          <a:buClrTx/>
          <a:buSzPct val="100000"/>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Car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ar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r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r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ar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ar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ar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ara 8">
        <a:dk1>
          <a:srgbClr val="919191"/>
        </a:dk1>
        <a:lt1>
          <a:srgbClr val="FFFFFF"/>
        </a:lt1>
        <a:dk2>
          <a:srgbClr val="3B6FFC"/>
        </a:dk2>
        <a:lt2>
          <a:srgbClr val="FAFD00"/>
        </a:lt2>
        <a:accent1>
          <a:srgbClr val="FDC0E5"/>
        </a:accent1>
        <a:accent2>
          <a:srgbClr val="00AE00"/>
        </a:accent2>
        <a:accent3>
          <a:srgbClr val="AFBBFD"/>
        </a:accent3>
        <a:accent4>
          <a:srgbClr val="DADADA"/>
        </a:accent4>
        <a:accent5>
          <a:srgbClr val="FEDCF0"/>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Office\Templates\Cara.pot</Template>
  <TotalTime>4017</TotalTime>
  <Pages>40</Pages>
  <Words>3429</Words>
  <Application>Microsoft PowerPoint 4.0</Application>
  <PresentationFormat>Presentación en pantalla (4:3)</PresentationFormat>
  <Paragraphs>229</Paragraphs>
  <Slides>66</Slides>
  <Notes>66</Notes>
  <HiddenSlides>1</HiddenSlides>
  <MMClips>0</MMClips>
  <ScaleCrop>false</ScaleCrop>
  <HeadingPairs>
    <vt:vector size="10" baseType="variant">
      <vt:variant>
        <vt:lpstr>Fuentes usadas</vt:lpstr>
      </vt:variant>
      <vt:variant>
        <vt:i4>1</vt:i4>
      </vt:variant>
      <vt:variant>
        <vt:lpstr>Tema</vt:lpstr>
      </vt:variant>
      <vt:variant>
        <vt:i4>1</vt:i4>
      </vt:variant>
      <vt:variant>
        <vt:lpstr>Servidores OLE incrustados</vt:lpstr>
      </vt:variant>
      <vt:variant>
        <vt:i4>1</vt:i4>
      </vt:variant>
      <vt:variant>
        <vt:lpstr>Títulos de diapositiva</vt:lpstr>
      </vt:variant>
      <vt:variant>
        <vt:i4>66</vt:i4>
      </vt:variant>
      <vt:variant>
        <vt:lpstr>Presentaciones personalizadas</vt:lpstr>
      </vt:variant>
      <vt:variant>
        <vt:i4>1</vt:i4>
      </vt:variant>
    </vt:vector>
  </HeadingPairs>
  <TitlesOfParts>
    <vt:vector size="70" baseType="lpstr">
      <vt:lpstr>Arial</vt:lpstr>
      <vt:lpstr>Cara</vt:lpstr>
      <vt:lpstr>Imagem bitmap</vt:lpstr>
      <vt:lpstr>Diapositiva 1</vt:lpstr>
      <vt:lpstr>INTRODUCCION</vt:lpstr>
      <vt:lpstr>DESCRIPCION DEL PROCESO</vt:lpstr>
      <vt:lpstr>RECEPCION Y MOLIENDA DE MATERIA PRIMA </vt:lpstr>
      <vt:lpstr>RECEPCION</vt:lpstr>
      <vt:lpstr>MOLIENDA</vt:lpstr>
      <vt:lpstr>COCIMIENTO</vt:lpstr>
      <vt:lpstr>PROCESO DE COCIMIENTO</vt:lpstr>
      <vt:lpstr>PROCESO DE COCIMIENTO</vt:lpstr>
      <vt:lpstr>PROCESO DE COCIMIENTO</vt:lpstr>
      <vt:lpstr>PROCESO DE COCIMIENTO</vt:lpstr>
      <vt:lpstr>PROCESO DE COCIMIENTO</vt:lpstr>
      <vt:lpstr>PROCESO DE FERMANTACION MADURACION</vt:lpstr>
      <vt:lpstr>PROCESO DE FILTRACION</vt:lpstr>
      <vt:lpstr>PROCESO DE FILTRACION</vt:lpstr>
      <vt:lpstr>PROCESO DE EMBOTELLADO</vt:lpstr>
      <vt:lpstr>Diapositiva 17</vt:lpstr>
      <vt:lpstr>ENERGIA </vt:lpstr>
      <vt:lpstr>ENERGIA</vt:lpstr>
      <vt:lpstr>PROGRAMA DE AHORRO DE ENERGIA</vt:lpstr>
      <vt:lpstr>PROGRAMA DE AHORRO DE ENERGIA</vt:lpstr>
      <vt:lpstr>Información sobre el funcionamiento de instalaciones y equipos.</vt:lpstr>
      <vt:lpstr>Descripción de equipos y carga instalada</vt:lpstr>
      <vt:lpstr>Descripción de equipos y carga instalada</vt:lpstr>
      <vt:lpstr>Descripción de equipos y carga instalada</vt:lpstr>
      <vt:lpstr>Diapositiva 26</vt:lpstr>
      <vt:lpstr>Diapositiva 27</vt:lpstr>
      <vt:lpstr>Diapositiva 28</vt:lpstr>
      <vt:lpstr>Diapositiva 29</vt:lpstr>
      <vt:lpstr>Diapositiva 30</vt:lpstr>
      <vt:lpstr>Descripción de equipos y carga instalada</vt:lpstr>
      <vt:lpstr>. Comportamiento y actitudes del personal frente al ahorro de energía. </vt:lpstr>
      <vt:lpstr>. Comportamiento y actitudes del personal frente al ahorro de energía. </vt:lpstr>
      <vt:lpstr>. Comportamiento y actitudes del personal frente al ahorro de energía. </vt:lpstr>
      <vt:lpstr>. Comportamiento y actitudes del personal frente al ahorro de energía. </vt:lpstr>
      <vt:lpstr>. Comportamiento y actitudes del personal frente al ahorro de energía. </vt:lpstr>
      <vt:lpstr>ANALISIS DE DATOS Y PROGRAMA DE GESTION DE AHORRO DE ENERGIA </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RESULTADOS</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Gracias </vt:lpstr>
      <vt:lpstr>Apresentação personalizada 1</vt:lpstr>
    </vt:vector>
  </TitlesOfParts>
  <Company>Cia. Cervejaria Brahma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 </dc:title>
  <dc:subject>sulfur compounds</dc:subject>
  <dc:creator>PCP</dc:creator>
  <cp:keywords/>
  <dc:description>lecture for Siebels Diploma Course, October 1995_x000d_
_x000d_
Color version in presentation format</dc:description>
  <cp:lastModifiedBy>LABFIEC</cp:lastModifiedBy>
  <cp:revision>119</cp:revision>
  <cp:lastPrinted>2001-10-23T19:03:26Z</cp:lastPrinted>
  <dcterms:created xsi:type="dcterms:W3CDTF">2000-10-01T14:31:06Z</dcterms:created>
  <dcterms:modified xsi:type="dcterms:W3CDTF">2011-05-25T20:39:34Z</dcterms:modified>
</cp:coreProperties>
</file>