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6"/>
  </p:notesMasterIdLst>
  <p:sldIdLst>
    <p:sldId id="281" r:id="rId2"/>
    <p:sldId id="280" r:id="rId3"/>
    <p:sldId id="282" r:id="rId4"/>
    <p:sldId id="283" r:id="rId5"/>
    <p:sldId id="284" r:id="rId6"/>
    <p:sldId id="256" r:id="rId7"/>
    <p:sldId id="260" r:id="rId8"/>
    <p:sldId id="261" r:id="rId9"/>
    <p:sldId id="262" r:id="rId10"/>
    <p:sldId id="263" r:id="rId11"/>
    <p:sldId id="257" r:id="rId12"/>
    <p:sldId id="277" r:id="rId13"/>
    <p:sldId id="272" r:id="rId14"/>
    <p:sldId id="286" r:id="rId15"/>
    <p:sldId id="287" r:id="rId16"/>
    <p:sldId id="259" r:id="rId17"/>
    <p:sldId id="285" r:id="rId18"/>
    <p:sldId id="288" r:id="rId19"/>
    <p:sldId id="289" r:id="rId20"/>
    <p:sldId id="291" r:id="rId21"/>
    <p:sldId id="292" r:id="rId22"/>
    <p:sldId id="290" r:id="rId23"/>
    <p:sldId id="294" r:id="rId24"/>
    <p:sldId id="295" r:id="rId25"/>
    <p:sldId id="293"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258" r:id="rId44"/>
    <p:sldId id="313"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9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E77DC-3E94-4AB1-B0E4-153260B282C1}" type="datetimeFigureOut">
              <a:rPr lang="es-EC" smtClean="0"/>
              <a:pPr/>
              <a:t>22/09/2009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54DE-485B-4E83-B01C-11C9E0EE5BE0}"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10</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34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31E76CB-6158-40CB-93AF-0344D4D3D53A}" type="datetimeFigureOut">
              <a:rPr lang="es-EC" smtClean="0"/>
              <a:pPr/>
              <a:t>22/09/2009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86FCF5AD-8CD9-48CB-89C8-C14F623DE9CB}"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1E76CB-6158-40CB-93AF-0344D4D3D53A}" type="datetimeFigureOut">
              <a:rPr lang="es-EC" smtClean="0"/>
              <a:pPr/>
              <a:t>22/09/2009</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FCF5AD-8CD9-48CB-89C8-C14F623DE9CB}"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s.wikipedia.org/wiki/Imagen:Tac1.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s.wikipedia.org/wiki/Imagen:Tac2.png"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es.wikipedia.org/wiki/Imagen:Tac3.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s.wikipedia.org/wiki/Imagen:Tac4.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Medicina" TargetMode="External"/><Relationship Id="rId2" Type="http://schemas.openxmlformats.org/officeDocument/2006/relationships/hyperlink" Target="http://es.wikipedia.org/wiki/Diagn%C3%B3stico"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es.wikipedia.org/wiki/Axi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78" y="214290"/>
            <a:ext cx="9358378" cy="1077218"/>
          </a:xfrm>
          <a:prstGeom prst="rect">
            <a:avLst/>
          </a:prstGeom>
          <a:noFill/>
        </p:spPr>
        <p:txBody>
          <a:bodyPr wrap="square" rtlCol="0">
            <a:spAutoFit/>
          </a:bodyPr>
          <a:lstStyle/>
          <a:p>
            <a:pPr algn="ctr"/>
            <a:r>
              <a:rPr lang="es-EC" sz="3200" b="1" dirty="0" smtClean="0"/>
              <a:t>ESCUELA SUPERIOR POLITECNICA DEL LITORAL</a:t>
            </a:r>
            <a:endParaRPr lang="es-EC" sz="3200" dirty="0"/>
          </a:p>
        </p:txBody>
      </p:sp>
      <p:pic>
        <p:nvPicPr>
          <p:cNvPr id="5" name="4 Imagen" descr="G:\cris\soporte\CSI\MARCAS Y LOGOS\ESPOL.bmp"/>
          <p:cNvPicPr/>
          <p:nvPr/>
        </p:nvPicPr>
        <p:blipFill>
          <a:blip r:embed="rId2"/>
          <a:srcRect/>
          <a:stretch>
            <a:fillRect/>
          </a:stretch>
        </p:blipFill>
        <p:spPr bwMode="auto">
          <a:xfrm>
            <a:off x="4000496" y="1446560"/>
            <a:ext cx="1109839" cy="1196622"/>
          </a:xfrm>
          <a:prstGeom prst="rect">
            <a:avLst/>
          </a:prstGeom>
          <a:noFill/>
          <a:ln w="9525">
            <a:noFill/>
            <a:miter lim="800000"/>
            <a:headEnd/>
            <a:tailEnd/>
          </a:ln>
        </p:spPr>
      </p:pic>
      <p:sp>
        <p:nvSpPr>
          <p:cNvPr id="6" name="5 CuadroTexto"/>
          <p:cNvSpPr txBox="1"/>
          <p:nvPr/>
        </p:nvSpPr>
        <p:spPr>
          <a:xfrm>
            <a:off x="1785918" y="3143248"/>
            <a:ext cx="5463804" cy="2862322"/>
          </a:xfrm>
          <a:prstGeom prst="rect">
            <a:avLst/>
          </a:prstGeom>
          <a:noFill/>
        </p:spPr>
        <p:txBody>
          <a:bodyPr wrap="none" rtlCol="0">
            <a:spAutoFit/>
          </a:bodyPr>
          <a:lstStyle/>
          <a:p>
            <a:pPr algn="ctr"/>
            <a:r>
              <a:rPr lang="es-EC" sz="2000" b="1" dirty="0" smtClean="0"/>
              <a:t>TESIS DE GRADO</a:t>
            </a:r>
          </a:p>
          <a:p>
            <a:pPr algn="ctr"/>
            <a:endParaRPr lang="es-EC" sz="2000" b="1" dirty="0" smtClean="0"/>
          </a:p>
          <a:p>
            <a:pPr algn="ctr"/>
            <a:r>
              <a:rPr lang="es-EC" sz="2000" b="1" dirty="0" smtClean="0"/>
              <a:t>TOMÓGRAFO DIDÁCTICO EXPERIMENTAL</a:t>
            </a:r>
          </a:p>
          <a:p>
            <a:pPr algn="ctr"/>
            <a:endParaRPr lang="es-EC" sz="2000" b="1" dirty="0" smtClean="0"/>
          </a:p>
          <a:p>
            <a:pPr algn="ctr"/>
            <a:r>
              <a:rPr lang="es-EC" sz="2000" b="1" dirty="0" smtClean="0"/>
              <a:t>Realizado por: Gonzalo Cañarte Zurita</a:t>
            </a:r>
          </a:p>
          <a:p>
            <a:pPr algn="ctr"/>
            <a:endParaRPr lang="es-EC" sz="2000" b="1" dirty="0" smtClean="0"/>
          </a:p>
          <a:p>
            <a:pPr algn="ctr"/>
            <a:r>
              <a:rPr lang="es-EC" sz="2000" b="1" dirty="0" smtClean="0"/>
              <a:t>Director: Ing. Miguel Yapur A.</a:t>
            </a:r>
          </a:p>
          <a:p>
            <a:pPr algn="ctr"/>
            <a:endParaRPr lang="es-EC" sz="2000" b="1" dirty="0" smtClean="0"/>
          </a:p>
          <a:p>
            <a:pPr algn="ctr"/>
            <a:r>
              <a:rPr lang="es-EC" sz="2000" b="1" dirty="0" smtClean="0"/>
              <a:t>2009</a:t>
            </a:r>
            <a:endParaRPr lang="es-EC"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3071810"/>
            <a:ext cx="1785950" cy="369332"/>
          </a:xfrm>
          <a:prstGeom prst="rect">
            <a:avLst/>
          </a:prstGeom>
          <a:noFill/>
        </p:spPr>
        <p:txBody>
          <a:bodyPr wrap="square" rtlCol="0">
            <a:spAutoFit/>
          </a:bodyPr>
          <a:lstStyle/>
          <a:p>
            <a:r>
              <a:rPr lang="es-EC" b="1" dirty="0" smtClean="0">
                <a:solidFill>
                  <a:srgbClr val="FF0000"/>
                </a:solidFill>
                <a:latin typeface="Comic Sans MS" pitchFamily="66" charset="0"/>
              </a:rPr>
              <a:t>RAYOS X</a:t>
            </a:r>
            <a:endParaRPr lang="es-EC" b="1" dirty="0">
              <a:solidFill>
                <a:srgbClr val="FF0000"/>
              </a:solidFill>
              <a:latin typeface="Comic Sans MS" pitchFamily="66" charset="0"/>
            </a:endParaRPr>
          </a:p>
        </p:txBody>
      </p:sp>
      <p:sp>
        <p:nvSpPr>
          <p:cNvPr id="4" name="3 CuadroTexto"/>
          <p:cNvSpPr txBox="1"/>
          <p:nvPr/>
        </p:nvSpPr>
        <p:spPr>
          <a:xfrm>
            <a:off x="1214414" y="714356"/>
            <a:ext cx="6643734" cy="1938992"/>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Los métodos de obtención de las proyecciones de rayos necesarias para la exploración de TC requieren una fuente de rayos X, detectores y dispositivos electrónicos asociados, todos ellos montados en un GANTRY o CARCASA, que se mueve mecánicamente para generar la imagen</a:t>
            </a:r>
            <a:endParaRPr lang="es-EC" sz="2000" b="1" dirty="0">
              <a:latin typeface="Comic Sans MS" pitchFamily="66" charset="0"/>
            </a:endParaRPr>
          </a:p>
        </p:txBody>
      </p:sp>
      <p:pic>
        <p:nvPicPr>
          <p:cNvPr id="5" name="4 Imagen" descr="xray_anim.gif"/>
          <p:cNvPicPr>
            <a:picLocks noChangeAspect="1"/>
          </p:cNvPicPr>
          <p:nvPr/>
        </p:nvPicPr>
        <p:blipFill>
          <a:blip r:embed="rId3"/>
          <a:stretch>
            <a:fillRect/>
          </a:stretch>
        </p:blipFill>
        <p:spPr>
          <a:xfrm>
            <a:off x="2928926" y="3571876"/>
            <a:ext cx="3714776" cy="21431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57356" y="1357298"/>
            <a:ext cx="5852730" cy="4424385"/>
          </a:xfrm>
          <a:prstGeom prst="rect">
            <a:avLst/>
          </a:prstGeom>
          <a:noFill/>
          <a:ln w="9525">
            <a:noFill/>
            <a:miter lim="800000"/>
            <a:headEnd/>
            <a:tailEnd/>
          </a:ln>
          <a:effectLst/>
        </p:spPr>
      </p:pic>
      <p:sp>
        <p:nvSpPr>
          <p:cNvPr id="3" name="2 CuadroTexto"/>
          <p:cNvSpPr txBox="1"/>
          <p:nvPr/>
        </p:nvSpPr>
        <p:spPr>
          <a:xfrm>
            <a:off x="2643174" y="428604"/>
            <a:ext cx="4357718" cy="461665"/>
          </a:xfrm>
          <a:prstGeom prst="rect">
            <a:avLst/>
          </a:prstGeom>
          <a:noFill/>
        </p:spPr>
        <p:txBody>
          <a:bodyPr wrap="square" rtlCol="0">
            <a:spAutoFit/>
          </a:bodyPr>
          <a:lstStyle/>
          <a:p>
            <a:r>
              <a:rPr lang="es-EC" sz="2400" b="1" dirty="0" smtClean="0">
                <a:solidFill>
                  <a:srgbClr val="FF0000"/>
                </a:solidFill>
              </a:rPr>
              <a:t>ILUSTRACIÓN GENERAL</a:t>
            </a:r>
            <a:endParaRPr lang="es-EC"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85786" y="1165225"/>
            <a:ext cx="7643866" cy="5407047"/>
          </a:xfrm>
          <a:prstGeom prst="rect">
            <a:avLst/>
          </a:prstGeom>
          <a:noFill/>
          <a:ln w="9525">
            <a:noFill/>
            <a:miter lim="800000"/>
            <a:headEnd/>
            <a:tailEnd/>
          </a:ln>
          <a:effectLst/>
        </p:spPr>
      </p:pic>
      <p:sp>
        <p:nvSpPr>
          <p:cNvPr id="3" name="2 CuadroTexto"/>
          <p:cNvSpPr txBox="1"/>
          <p:nvPr/>
        </p:nvSpPr>
        <p:spPr>
          <a:xfrm>
            <a:off x="3286116" y="395567"/>
            <a:ext cx="2786082" cy="461665"/>
          </a:xfrm>
          <a:prstGeom prst="rect">
            <a:avLst/>
          </a:prstGeom>
          <a:noFill/>
        </p:spPr>
        <p:txBody>
          <a:bodyPr wrap="square" rtlCol="0">
            <a:spAutoFit/>
          </a:bodyPr>
          <a:lstStyle/>
          <a:p>
            <a:r>
              <a:rPr lang="es-EC" sz="2400" b="1" dirty="0" smtClean="0">
                <a:solidFill>
                  <a:srgbClr val="FF0000"/>
                </a:solidFill>
                <a:latin typeface="Comic Sans MS" pitchFamily="66" charset="0"/>
              </a:rPr>
              <a:t>TOMÓGRAFO</a:t>
            </a:r>
            <a:endParaRPr lang="es-EC" sz="24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885750"/>
            <a:ext cx="5143536" cy="400110"/>
          </a:xfrm>
          <a:prstGeom prst="rect">
            <a:avLst/>
          </a:prstGeom>
          <a:noFill/>
        </p:spPr>
        <p:txBody>
          <a:bodyPr wrap="square" rtlCol="0">
            <a:spAutoFit/>
          </a:bodyPr>
          <a:lstStyle/>
          <a:p>
            <a:r>
              <a:rPr lang="es-EC" sz="2000" b="1" dirty="0" smtClean="0">
                <a:solidFill>
                  <a:srgbClr val="FF0000"/>
                </a:solidFill>
                <a:latin typeface="Comic Sans MS" pitchFamily="66" charset="0"/>
              </a:rPr>
              <a:t>RECONSTRUCCIÓN  DE  IMAGEN</a:t>
            </a:r>
            <a:endParaRPr lang="es-EC" sz="2000" b="1" dirty="0">
              <a:solidFill>
                <a:srgbClr val="FF0000"/>
              </a:solidFill>
              <a:latin typeface="Comic Sans MS" pitchFamily="66" charset="0"/>
            </a:endParaRPr>
          </a:p>
        </p:txBody>
      </p:sp>
      <p:sp>
        <p:nvSpPr>
          <p:cNvPr id="3" name="2 CuadroTexto"/>
          <p:cNvSpPr txBox="1"/>
          <p:nvPr/>
        </p:nvSpPr>
        <p:spPr>
          <a:xfrm>
            <a:off x="785786" y="1494526"/>
            <a:ext cx="7715304" cy="1077218"/>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El concepto fundamental en la TC es que la estructura interna de un objeto puede reconstruirse a partir de múltiples proyecciones del </a:t>
            </a:r>
            <a:r>
              <a:rPr lang="es-EC" sz="2400" b="1" dirty="0" smtClean="0">
                <a:latin typeface="Comic Sans MS" pitchFamily="66" charset="0"/>
              </a:rPr>
              <a:t>mismo</a:t>
            </a:r>
            <a:endParaRPr lang="es-EC" sz="2000" b="1" dirty="0">
              <a:latin typeface="Comic Sans MS" pitchFamily="66" charset="0"/>
            </a:endParaRPr>
          </a:p>
        </p:txBody>
      </p:sp>
      <p:pic>
        <p:nvPicPr>
          <p:cNvPr id="10" name="9 Imagen" descr="Imagen:tac1.png">
            <a:hlinkClick r:id="rId2" tooltip="Imagen:tac1.png"/>
          </p:cNvPr>
          <p:cNvPicPr/>
          <p:nvPr/>
        </p:nvPicPr>
        <p:blipFill>
          <a:blip r:embed="rId3"/>
          <a:srcRect/>
          <a:stretch>
            <a:fillRect/>
          </a:stretch>
        </p:blipFill>
        <p:spPr bwMode="auto">
          <a:xfrm>
            <a:off x="874703" y="3203585"/>
            <a:ext cx="2339975" cy="1654175"/>
          </a:xfrm>
          <a:prstGeom prst="rect">
            <a:avLst/>
          </a:prstGeom>
          <a:noFill/>
          <a:ln w="9525">
            <a:noFill/>
            <a:miter lim="800000"/>
            <a:headEnd/>
            <a:tailEnd/>
          </a:ln>
        </p:spPr>
      </p:pic>
      <p:sp>
        <p:nvSpPr>
          <p:cNvPr id="11" name="10 CuadroTexto"/>
          <p:cNvSpPr txBox="1"/>
          <p:nvPr/>
        </p:nvSpPr>
        <p:spPr>
          <a:xfrm>
            <a:off x="3357554" y="2835188"/>
            <a:ext cx="5000660" cy="2308324"/>
          </a:xfrm>
          <a:prstGeom prst="rect">
            <a:avLst/>
          </a:prstGeom>
          <a:noFill/>
        </p:spPr>
        <p:txBody>
          <a:bodyPr wrap="square" rtlCol="0">
            <a:spAutoFit/>
          </a:bodyPr>
          <a:lstStyle/>
          <a:p>
            <a:r>
              <a:rPr lang="es-EC" dirty="0" smtClean="0"/>
              <a:t>La figura '1' representa el resultado en imagen de una sola incidencia o proyección (vertical, a 90º). Se trata de una representación esquemática de un miembro, por ejemplo un muslo. El color negro representa una densidad elevada, la del hueso. El color gris representa una densidad media, los tejidos blandos (músculos). El hueso, aquí, deja una </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2.png">
            <a:hlinkClick r:id="rId2" tooltip="Imagen:tac2.png"/>
          </p:cNvPr>
          <p:cNvPicPr/>
          <p:nvPr/>
        </p:nvPicPr>
        <p:blipFill>
          <a:blip r:embed="rId3"/>
          <a:srcRect/>
          <a:stretch>
            <a:fillRect/>
          </a:stretch>
        </p:blipFill>
        <p:spPr bwMode="auto">
          <a:xfrm>
            <a:off x="785786" y="642918"/>
            <a:ext cx="1654175" cy="2339975"/>
          </a:xfrm>
          <a:prstGeom prst="rect">
            <a:avLst/>
          </a:prstGeom>
          <a:noFill/>
          <a:ln w="9525">
            <a:noFill/>
            <a:miter lim="800000"/>
            <a:headEnd/>
            <a:tailEnd/>
          </a:ln>
        </p:spPr>
      </p:pic>
      <p:sp>
        <p:nvSpPr>
          <p:cNvPr id="3" name="2 CuadroTexto"/>
          <p:cNvSpPr txBox="1"/>
          <p:nvPr/>
        </p:nvSpPr>
        <p:spPr>
          <a:xfrm>
            <a:off x="3000364" y="857232"/>
            <a:ext cx="4500594" cy="1200329"/>
          </a:xfrm>
          <a:prstGeom prst="rect">
            <a:avLst/>
          </a:prstGeom>
          <a:noFill/>
        </p:spPr>
        <p:txBody>
          <a:bodyPr wrap="square" rtlCol="0">
            <a:spAutoFit/>
          </a:bodyPr>
          <a:lstStyle/>
          <a:p>
            <a:pPr algn="just"/>
            <a:r>
              <a:rPr lang="es-EC" dirty="0" smtClean="0"/>
              <a:t>La figura '2' también representa el resultado en imagen de una sola incidencia o proyección, pero con un ángulo diferente (horizontal, a 180º).</a:t>
            </a:r>
            <a:endParaRPr lang="es-EC" dirty="0"/>
          </a:p>
        </p:txBody>
      </p:sp>
      <p:pic>
        <p:nvPicPr>
          <p:cNvPr id="4" name="3 Imagen" descr="Imagen:tac3.png">
            <a:hlinkClick r:id="rId4" tooltip="Imagen:tac3.png"/>
          </p:cNvPr>
          <p:cNvPicPr/>
          <p:nvPr/>
        </p:nvPicPr>
        <p:blipFill>
          <a:blip r:embed="rId5"/>
          <a:srcRect/>
          <a:stretch>
            <a:fillRect/>
          </a:stretch>
        </p:blipFill>
        <p:spPr bwMode="auto">
          <a:xfrm>
            <a:off x="714348" y="3571876"/>
            <a:ext cx="2339975" cy="1654175"/>
          </a:xfrm>
          <a:prstGeom prst="rect">
            <a:avLst/>
          </a:prstGeom>
          <a:noFill/>
          <a:ln w="9525">
            <a:noFill/>
            <a:miter lim="800000"/>
            <a:headEnd/>
            <a:tailEnd/>
          </a:ln>
        </p:spPr>
      </p:pic>
      <p:sp>
        <p:nvSpPr>
          <p:cNvPr id="5" name="4 CuadroTexto"/>
          <p:cNvSpPr txBox="1"/>
          <p:nvPr/>
        </p:nvSpPr>
        <p:spPr>
          <a:xfrm>
            <a:off x="3357554" y="3643314"/>
            <a:ext cx="3929090" cy="2031325"/>
          </a:xfrm>
          <a:prstGeom prst="rect">
            <a:avLst/>
          </a:prstGeom>
          <a:noFill/>
        </p:spPr>
        <p:txBody>
          <a:bodyPr wrap="square" rtlCol="0">
            <a:spAutoFit/>
          </a:bodyPr>
          <a:lstStyle/>
          <a:p>
            <a:pPr algn="just"/>
            <a:r>
              <a:rPr lang="es-EC" dirty="0" smtClean="0"/>
              <a:t>Figura '3' muestra qué hace el ordenador con las dos imágenes. Aquí la zona de sombra ya está limitada al centro de la figura, pero la imagen presenta unos perfiles muy diferentes al objeto que se estudia (un cuadrado en vez de un círculo).</a:t>
            </a:r>
            <a:endParaRPr lang="es-EC"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4.png">
            <a:hlinkClick r:id="rId2" tooltip="Imagen:tac4.png"/>
          </p:cNvPr>
          <p:cNvPicPr/>
          <p:nvPr/>
        </p:nvPicPr>
        <p:blipFill>
          <a:blip r:embed="rId3"/>
          <a:srcRect/>
          <a:stretch>
            <a:fillRect/>
          </a:stretch>
        </p:blipFill>
        <p:spPr bwMode="auto">
          <a:xfrm>
            <a:off x="714348" y="1631949"/>
            <a:ext cx="2339975" cy="1654175"/>
          </a:xfrm>
          <a:prstGeom prst="rect">
            <a:avLst/>
          </a:prstGeom>
          <a:noFill/>
          <a:ln w="9525">
            <a:noFill/>
            <a:miter lim="800000"/>
            <a:headEnd/>
            <a:tailEnd/>
          </a:ln>
        </p:spPr>
      </p:pic>
      <p:sp>
        <p:nvSpPr>
          <p:cNvPr id="3" name="2 CuadroTexto"/>
          <p:cNvSpPr txBox="1"/>
          <p:nvPr/>
        </p:nvSpPr>
        <p:spPr>
          <a:xfrm>
            <a:off x="3500430" y="1500174"/>
            <a:ext cx="4286280" cy="1754326"/>
          </a:xfrm>
          <a:prstGeom prst="rect">
            <a:avLst/>
          </a:prstGeom>
          <a:noFill/>
        </p:spPr>
        <p:txBody>
          <a:bodyPr wrap="square" rtlCol="0">
            <a:spAutoFit/>
          </a:bodyPr>
          <a:lstStyle/>
          <a:p>
            <a:pPr algn="just"/>
            <a:r>
              <a:rPr lang="es-EC" dirty="0" smtClean="0"/>
              <a:t>En la figura '4' el ordenador dispone de datos de cuatro incidencias: 45º, 90º, 135º y 180º. Los perfiles de la imagen son octogonales, lo que la aproximan mucho más a los contornos circulares del objeto real.</a:t>
            </a:r>
            <a:endParaRPr lang="es-EC"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00100" y="357166"/>
            <a:ext cx="7000924" cy="5857916"/>
          </a:xfrm>
          <a:prstGeom prst="rect">
            <a:avLst/>
          </a:prstGeom>
          <a:noFill/>
          <a:ln w="9525">
            <a:noFill/>
            <a:miter lim="800000"/>
            <a:headEnd/>
            <a:tailEnd/>
          </a:ln>
          <a:effectLst/>
        </p:spPr>
      </p:pic>
      <p:sp>
        <p:nvSpPr>
          <p:cNvPr id="3" name="2 CuadroTexto"/>
          <p:cNvSpPr txBox="1"/>
          <p:nvPr/>
        </p:nvSpPr>
        <p:spPr>
          <a:xfrm>
            <a:off x="2428860" y="6286520"/>
            <a:ext cx="4857784" cy="400110"/>
          </a:xfrm>
          <a:prstGeom prst="rect">
            <a:avLst/>
          </a:prstGeom>
          <a:noFill/>
        </p:spPr>
        <p:txBody>
          <a:bodyPr wrap="square" rtlCol="0">
            <a:spAutoFit/>
          </a:bodyPr>
          <a:lstStyle/>
          <a:p>
            <a:r>
              <a:rPr lang="es-EC" sz="2000" b="1" dirty="0" smtClean="0">
                <a:solidFill>
                  <a:srgbClr val="FF0000"/>
                </a:solidFill>
                <a:latin typeface="Comic Sans MS" pitchFamily="66" charset="0"/>
              </a:rPr>
              <a:t>TAC DE UNA CABEZA HUMANA</a:t>
            </a:r>
            <a:endParaRPr lang="es-EC"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772523"/>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3" name="2 CuadroTexto"/>
          <p:cNvSpPr txBox="1"/>
          <p:nvPr/>
        </p:nvSpPr>
        <p:spPr>
          <a:xfrm>
            <a:off x="642910" y="1643050"/>
            <a:ext cx="9358378" cy="338554"/>
          </a:xfrm>
          <a:prstGeom prst="rect">
            <a:avLst/>
          </a:prstGeom>
          <a:noFill/>
        </p:spPr>
        <p:txBody>
          <a:bodyPr wrap="square" rtlCol="0">
            <a:spAutoFit/>
          </a:bodyPr>
          <a:lstStyle/>
          <a:p>
            <a:r>
              <a:rPr lang="es-EC" sz="1600" b="1" dirty="0" smtClean="0">
                <a:solidFill>
                  <a:schemeClr val="accent1"/>
                </a:solidFill>
              </a:rPr>
              <a:t>GENERALIDADES:</a:t>
            </a:r>
            <a:endParaRPr lang="es-EC" sz="1600" b="1" dirty="0">
              <a:solidFill>
                <a:schemeClr val="accent1"/>
              </a:solidFill>
            </a:endParaRPr>
          </a:p>
        </p:txBody>
      </p:sp>
      <p:sp>
        <p:nvSpPr>
          <p:cNvPr id="4" name="3 CuadroTexto"/>
          <p:cNvSpPr txBox="1"/>
          <p:nvPr/>
        </p:nvSpPr>
        <p:spPr>
          <a:xfrm>
            <a:off x="642910" y="2285992"/>
            <a:ext cx="7643866" cy="369332"/>
          </a:xfrm>
          <a:prstGeom prst="rect">
            <a:avLst/>
          </a:prstGeom>
          <a:noFill/>
        </p:spPr>
        <p:txBody>
          <a:bodyPr wrap="square" rtlCol="0">
            <a:spAutoFit/>
          </a:bodyPr>
          <a:lstStyle/>
          <a:p>
            <a:endParaRPr lang="es-EC" dirty="0"/>
          </a:p>
        </p:txBody>
      </p:sp>
      <p:sp>
        <p:nvSpPr>
          <p:cNvPr id="7" name="6 CuadroTexto"/>
          <p:cNvSpPr txBox="1"/>
          <p:nvPr/>
        </p:nvSpPr>
        <p:spPr>
          <a:xfrm>
            <a:off x="571472" y="2428868"/>
            <a:ext cx="8001056" cy="3693319"/>
          </a:xfrm>
          <a:prstGeom prst="rect">
            <a:avLst/>
          </a:prstGeom>
          <a:noFill/>
        </p:spPr>
        <p:txBody>
          <a:bodyPr wrap="square" rtlCol="0">
            <a:spAutoFit/>
          </a:bodyPr>
          <a:lstStyle/>
          <a:p>
            <a:pPr algn="just">
              <a:buFont typeface="Wingdings" pitchFamily="2" charset="2"/>
              <a:buChar char="v"/>
            </a:pPr>
            <a:r>
              <a:rPr lang="es-EC" dirty="0" smtClean="0"/>
              <a:t>El proyecto consiste en utilizar un haz de luz (preferiblemente blanca) el cual se lo proyectará sobre un cuerpo, que para este caso será una muestra que contenga objetos de distintas </a:t>
            </a:r>
            <a:r>
              <a:rPr lang="es-EC" dirty="0" smtClean="0"/>
              <a:t>concentraciones.</a:t>
            </a:r>
          </a:p>
          <a:p>
            <a:pPr algn="just"/>
            <a:endParaRPr lang="es-EC" dirty="0" smtClean="0"/>
          </a:p>
          <a:p>
            <a:pPr algn="just">
              <a:buFont typeface="Wingdings" pitchFamily="2" charset="2"/>
              <a:buChar char="v"/>
            </a:pPr>
            <a:r>
              <a:rPr lang="es-EC" dirty="0" smtClean="0"/>
              <a:t>L</a:t>
            </a:r>
            <a:r>
              <a:rPr lang="es-EC" dirty="0" smtClean="0"/>
              <a:t>uego </a:t>
            </a:r>
            <a:r>
              <a:rPr lang="es-EC" dirty="0" smtClean="0"/>
              <a:t>un sistema mecánico de traslación y rotación  se encargará de ubicar la muestra en diferentes posiciones y el equipo irá adquiriendo  las mediciones de las atenuaciones para cada proyección mediante el uso de un dispositivo foto-sensor (fotómetro). </a:t>
            </a:r>
          </a:p>
          <a:p>
            <a:pPr algn="just"/>
            <a:r>
              <a:rPr lang="es-EC" dirty="0" smtClean="0"/>
              <a:t> </a:t>
            </a:r>
          </a:p>
          <a:p>
            <a:pPr algn="just">
              <a:buFont typeface="Wingdings" pitchFamily="2" charset="2"/>
              <a:buChar char="v"/>
            </a:pPr>
            <a:r>
              <a:rPr lang="es-EC" dirty="0" smtClean="0"/>
              <a:t>Luego este voltaje será amplificado y convertido a señal digital (código binario) para lo cual se emplea un convertidor A/D de 8 bits. </a:t>
            </a:r>
            <a:endParaRPr lang="es-EC" dirty="0" smtClean="0"/>
          </a:p>
          <a:p>
            <a:pPr algn="just"/>
            <a:endParaRPr lang="es-EC" dirty="0" smtClean="0"/>
          </a:p>
          <a:p>
            <a:pPr algn="just"/>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85794"/>
            <a:ext cx="7572428" cy="5632311"/>
          </a:xfrm>
          <a:prstGeom prst="rect">
            <a:avLst/>
          </a:prstGeom>
          <a:noFill/>
        </p:spPr>
        <p:txBody>
          <a:bodyPr wrap="square" rtlCol="0">
            <a:spAutoFit/>
          </a:bodyPr>
          <a:lstStyle/>
          <a:p>
            <a:pPr algn="just">
              <a:buFont typeface="Wingdings" pitchFamily="2" charset="2"/>
              <a:buChar char="v"/>
            </a:pPr>
            <a:r>
              <a:rPr lang="es-EC" dirty="0" smtClean="0"/>
              <a:t>Esta señal digitalizada se conecta a las entradas del puerto paralelo de una PC en donde va a ser leída y procesada por un software diseñado en lenguaje C. </a:t>
            </a:r>
            <a:endParaRPr lang="es-EC" dirty="0" smtClean="0"/>
          </a:p>
          <a:p>
            <a:pPr algn="just"/>
            <a:endParaRPr lang="es-EC" dirty="0" smtClean="0"/>
          </a:p>
          <a:p>
            <a:pPr algn="just"/>
            <a:endParaRPr lang="es-EC" dirty="0" smtClean="0"/>
          </a:p>
          <a:p>
            <a:pPr algn="just">
              <a:buFont typeface="Wingdings" pitchFamily="2" charset="2"/>
              <a:buChar char="v"/>
            </a:pPr>
            <a:r>
              <a:rPr lang="es-EC" dirty="0" smtClean="0"/>
              <a:t>Una </a:t>
            </a:r>
            <a:r>
              <a:rPr lang="es-EC" dirty="0" smtClean="0"/>
              <a:t>vez que es leída por el programa se guarda en un arreglo el cual contendrá el valor de la transmitancia para cada una de las proyecciones (ángulos) de las diferentes posiciones. </a:t>
            </a:r>
            <a:endParaRPr lang="es-EC" dirty="0" smtClean="0"/>
          </a:p>
          <a:p>
            <a:pPr algn="just">
              <a:buFont typeface="Wingdings" pitchFamily="2" charset="2"/>
              <a:buChar char="v"/>
            </a:pPr>
            <a:endParaRPr lang="es-EC" dirty="0" smtClean="0"/>
          </a:p>
          <a:p>
            <a:pPr algn="just"/>
            <a:endParaRPr lang="es-EC" dirty="0" smtClean="0"/>
          </a:p>
          <a:p>
            <a:pPr algn="just">
              <a:buFont typeface="Wingdings" pitchFamily="2" charset="2"/>
              <a:buChar char="v"/>
            </a:pPr>
            <a:r>
              <a:rPr lang="es-EC" dirty="0" smtClean="0"/>
              <a:t>Estos </a:t>
            </a:r>
            <a:r>
              <a:rPr lang="es-EC" dirty="0" smtClean="0"/>
              <a:t>datos son procesados por un subprograma que contiene el algoritmo algebraico encargado de convertir los valores de  transmitancia de cada una de las proyecciones a valores de absorbancia  y  de hacer la reconstrucción de la matriz de absorbancia que proporcionará la muestra. </a:t>
            </a:r>
          </a:p>
          <a:p>
            <a:pPr algn="just"/>
            <a:r>
              <a:rPr lang="es-EC" dirty="0" smtClean="0"/>
              <a:t>	</a:t>
            </a:r>
            <a:endParaRPr lang="es-EC" dirty="0" smtClean="0"/>
          </a:p>
          <a:p>
            <a:pPr algn="just"/>
            <a:endParaRPr lang="es-EC" dirty="0" smtClean="0"/>
          </a:p>
          <a:p>
            <a:pPr algn="just">
              <a:buFont typeface="Wingdings" pitchFamily="2" charset="2"/>
              <a:buChar char="v"/>
            </a:pPr>
            <a:r>
              <a:rPr lang="es-EC" dirty="0" smtClean="0"/>
              <a:t>Finalmente un programa que maneja gráficos mostrará en pantalla  una imagen del objeto en un plano transversal, en la cual se observarán las coloraciones que  da el programa para porciones de la muestra dependiendo si tiene mayor o menor concentración. </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57356" y="428604"/>
            <a:ext cx="7072362" cy="923330"/>
          </a:xfrm>
          <a:prstGeom prst="rect">
            <a:avLst/>
          </a:prstGeom>
          <a:noFill/>
        </p:spPr>
        <p:txBody>
          <a:bodyPr wrap="square" rtlCol="0">
            <a:spAutoFit/>
          </a:bodyPr>
          <a:lstStyle/>
          <a:p>
            <a:r>
              <a:rPr lang="es-EC" dirty="0" smtClean="0"/>
              <a:t> </a:t>
            </a:r>
            <a:endParaRPr lang="es-EC" sz="1600" dirty="0" smtClean="0"/>
          </a:p>
          <a:p>
            <a:pPr lvl="1"/>
            <a:r>
              <a:rPr lang="es-EC" b="1" dirty="0" smtClean="0"/>
              <a:t>DIAGRAMA DE BLOQUES DEL EQUIPO</a:t>
            </a:r>
            <a:endParaRPr lang="es-EC" sz="1400" dirty="0" smtClean="0"/>
          </a:p>
          <a:p>
            <a:endParaRPr lang="es-EC" dirty="0"/>
          </a:p>
        </p:txBody>
      </p:sp>
      <p:graphicFrame>
        <p:nvGraphicFramePr>
          <p:cNvPr id="51203" name="Object 3"/>
          <p:cNvGraphicFramePr>
            <a:graphicFrameLocks noChangeAspect="1"/>
          </p:cNvGraphicFramePr>
          <p:nvPr/>
        </p:nvGraphicFramePr>
        <p:xfrm>
          <a:off x="1928794" y="1357298"/>
          <a:ext cx="5318143" cy="5149862"/>
        </p:xfrm>
        <a:graphic>
          <a:graphicData uri="http://schemas.openxmlformats.org/presentationml/2006/ole">
            <p:oleObj spid="_x0000_s51203" name="Visio" r:id="rId3" imgW="7396560" imgH="8287560"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428596" y="629647"/>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4" name="3 CuadroTexto"/>
          <p:cNvSpPr txBox="1"/>
          <p:nvPr/>
        </p:nvSpPr>
        <p:spPr>
          <a:xfrm>
            <a:off x="1000100" y="1357298"/>
            <a:ext cx="7286676" cy="8217634"/>
          </a:xfrm>
          <a:prstGeom prst="rect">
            <a:avLst/>
          </a:prstGeom>
          <a:noFill/>
        </p:spPr>
        <p:txBody>
          <a:bodyPr wrap="square" rtlCol="0">
            <a:spAutoFit/>
          </a:bodyPr>
          <a:lstStyle/>
          <a:p>
            <a:pPr algn="ctr"/>
            <a:r>
              <a:rPr lang="es-MX" sz="2400" b="1" dirty="0" smtClean="0">
                <a:solidFill>
                  <a:srgbClr val="FF0000"/>
                </a:solidFill>
              </a:rPr>
              <a:t>RESUMEN</a:t>
            </a:r>
          </a:p>
          <a:p>
            <a:pPr algn="just"/>
            <a:endParaRPr lang="es-EC" b="1" dirty="0" smtClean="0"/>
          </a:p>
          <a:p>
            <a:pPr algn="just">
              <a:buFont typeface="Wingdings" pitchFamily="2" charset="2"/>
              <a:buChar char="v"/>
            </a:pPr>
            <a:r>
              <a:rPr lang="es-MX" b="1" dirty="0" smtClean="0"/>
              <a:t>R</a:t>
            </a:r>
            <a:r>
              <a:rPr lang="es-ES" b="1" dirty="0" smtClean="0"/>
              <a:t>ediseñar y reconstruir un tomógrafo didáctico similar al que existe actualmente en el Laboratorio de Electrónica Médica, es el principal objetivo de este trabajo de graduación</a:t>
            </a:r>
            <a:r>
              <a:rPr lang="es-ES" b="1" dirty="0" smtClean="0"/>
              <a:t>.</a:t>
            </a:r>
          </a:p>
          <a:p>
            <a:pPr algn="just"/>
            <a:endParaRPr lang="es-ES" b="1" dirty="0" smtClean="0"/>
          </a:p>
          <a:p>
            <a:pPr algn="just">
              <a:buFont typeface="Wingdings" pitchFamily="2" charset="2"/>
              <a:buChar char="v"/>
            </a:pPr>
            <a:r>
              <a:rPr lang="es-ES" b="1" dirty="0" smtClean="0"/>
              <a:t> </a:t>
            </a:r>
            <a:r>
              <a:rPr lang="es-ES" b="1" dirty="0" smtClean="0"/>
              <a:t>Básicamente, el rediseño consiste en el cambio de tecnología  del tomógrafo y en el mejoramiento de su manipulación y portabilidad. El motivo por el cual se desea poner en operación nuevamente al equipo es porque la comunidad médica que utiliza la tomografía como medio de diagnóstico de las distintas enfermedades, desconoce el funcionamiento básico del equipo. Por este motivo se lo llama “didáctico”. </a:t>
            </a:r>
            <a:endParaRPr lang="es-EC" b="1" dirty="0" smtClean="0"/>
          </a:p>
          <a:p>
            <a:pPr algn="just"/>
            <a:r>
              <a:rPr lang="es-ES" b="1" dirty="0" smtClean="0"/>
              <a:t> </a:t>
            </a:r>
            <a:endParaRPr lang="es-EC" b="1" dirty="0" smtClean="0"/>
          </a:p>
          <a:p>
            <a:pPr algn="just">
              <a:buFont typeface="Wingdings" pitchFamily="2" charset="2"/>
              <a:buChar char="v"/>
            </a:pPr>
            <a:r>
              <a:rPr lang="es-ES" b="1" dirty="0" smtClean="0"/>
              <a:t>Un tomógrafo real utiliza rayos X, pero este tomógrafo didáctico funciona con un haz de luz blanca; está regido por las leyes de la colorimetría y utiliza cuerpos translúcidos para poder simular el comportamiento de uno real.  </a:t>
            </a:r>
            <a:endParaRPr lang="es-EC" b="1" dirty="0" smtClean="0"/>
          </a:p>
          <a:p>
            <a:r>
              <a:rPr lang="es-ES" b="1" dirty="0" smtClean="0"/>
              <a:t> </a:t>
            </a:r>
            <a:endParaRPr lang="es-EC" b="1" dirty="0" smtClean="0"/>
          </a:p>
          <a:p>
            <a:r>
              <a:rPr lang="es-ES" b="1" dirty="0" smtClean="0"/>
              <a:t> </a:t>
            </a:r>
            <a:endParaRPr lang="es-EC" b="1"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642918"/>
            <a:ext cx="7643866" cy="5909310"/>
          </a:xfrm>
          <a:prstGeom prst="rect">
            <a:avLst/>
          </a:prstGeom>
          <a:noFill/>
        </p:spPr>
        <p:txBody>
          <a:bodyPr wrap="square" rtlCol="0">
            <a:spAutoFit/>
          </a:bodyPr>
          <a:lstStyle/>
          <a:p>
            <a:pPr lvl="1" algn="just"/>
            <a:endParaRPr lang="es-EC" b="1" dirty="0" smtClean="0"/>
          </a:p>
          <a:p>
            <a:pPr lvl="1" algn="just"/>
            <a:r>
              <a:rPr lang="es-EC" b="1" dirty="0" smtClean="0"/>
              <a:t>DESCRIPCIÓN </a:t>
            </a:r>
            <a:r>
              <a:rPr lang="es-EC" b="1" dirty="0" smtClean="0"/>
              <a:t>GENERAL DEL EQUIPO</a:t>
            </a:r>
            <a:endParaRPr lang="es-EC" sz="1400" dirty="0" smtClean="0"/>
          </a:p>
          <a:p>
            <a:pPr algn="just"/>
            <a:r>
              <a:rPr lang="es-ES" b="1" dirty="0" smtClean="0"/>
              <a:t> </a:t>
            </a:r>
            <a:endParaRPr lang="es-EC" sz="1600" dirty="0" smtClean="0"/>
          </a:p>
          <a:p>
            <a:pPr algn="just"/>
            <a:r>
              <a:rPr lang="es-ES" b="1" dirty="0" smtClean="0"/>
              <a:t> </a:t>
            </a:r>
            <a:endParaRPr lang="es-EC" sz="1600" dirty="0" smtClean="0"/>
          </a:p>
          <a:p>
            <a:pPr algn="just">
              <a:buFont typeface="Wingdings" pitchFamily="2" charset="2"/>
              <a:buChar char="v"/>
            </a:pPr>
            <a:r>
              <a:rPr lang="es-EC" dirty="0" smtClean="0"/>
              <a:t>C</a:t>
            </a:r>
            <a:r>
              <a:rPr lang="es-EC" dirty="0" smtClean="0"/>
              <a:t>ontrol </a:t>
            </a:r>
            <a:r>
              <a:rPr lang="es-EC" dirty="0" smtClean="0"/>
              <a:t>por computador como base para su operación. </a:t>
            </a:r>
            <a:endParaRPr lang="es-EC" dirty="0" smtClean="0"/>
          </a:p>
          <a:p>
            <a:pPr algn="just">
              <a:buFont typeface="Wingdings" pitchFamily="2" charset="2"/>
              <a:buChar char="v"/>
            </a:pPr>
            <a:endParaRPr lang="es-EC" dirty="0" smtClean="0"/>
          </a:p>
          <a:p>
            <a:pPr algn="just">
              <a:buFont typeface="Wingdings" pitchFamily="2" charset="2"/>
              <a:buChar char="v"/>
            </a:pPr>
            <a:r>
              <a:rPr lang="es-EC" dirty="0" smtClean="0"/>
              <a:t>El </a:t>
            </a:r>
            <a:r>
              <a:rPr lang="es-EC" b="1" dirty="0" smtClean="0"/>
              <a:t>transductor</a:t>
            </a:r>
            <a:r>
              <a:rPr lang="es-EC" dirty="0" smtClean="0"/>
              <a:t> lo constituye un foto-sensor que se encarga de convertir, la luz que incida sobre su ventana en </a:t>
            </a:r>
            <a:r>
              <a:rPr lang="es-EC" dirty="0" smtClean="0"/>
              <a:t>voltaje</a:t>
            </a:r>
            <a:r>
              <a:rPr lang="es-EC" dirty="0" smtClean="0"/>
              <a:t>.</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La </a:t>
            </a:r>
            <a:r>
              <a:rPr lang="es-EC" b="1" dirty="0" smtClean="0"/>
              <a:t>muestra </a:t>
            </a:r>
            <a:r>
              <a:rPr lang="es-EC" dirty="0" smtClean="0"/>
              <a:t> consiste de objetos concéntricos con diferentes concentraciones,  para el efecto de absorber mayor o menor cantidad de luz.  La muestra irá colocada sobre una tarima que es posicionada por dos motores de paso; el sistema es montado sobre unos rieles para el efecto.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Los sensores que se encuentran ubicados en el sistema mecánico sirven como indicadores de posición de los motores.</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Se cuenta con tres fuentes de poder (+5v, +12v, +24v) que se utilizan para  polarizar los diferentes circuitos y para energizar los motores.</a:t>
            </a:r>
            <a:endParaRPr lang="es-EC" sz="1600" dirty="0" smtClean="0"/>
          </a:p>
          <a:p>
            <a:pPr algn="just"/>
            <a:r>
              <a:rPr lang="es-EC" dirty="0" smtClean="0"/>
              <a:t> </a:t>
            </a:r>
            <a:endParaRPr lang="es-EC" sz="1600" dirty="0" smtClean="0"/>
          </a:p>
          <a:p>
            <a:pPr algn="just"/>
            <a:endParaRPr lang="es-EC"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214422"/>
            <a:ext cx="6929486" cy="2031325"/>
          </a:xfrm>
          <a:prstGeom prst="rect">
            <a:avLst/>
          </a:prstGeom>
          <a:noFill/>
        </p:spPr>
        <p:txBody>
          <a:bodyPr wrap="square" rtlCol="0">
            <a:spAutoFit/>
          </a:bodyPr>
          <a:lstStyle/>
          <a:p>
            <a:pPr algn="just">
              <a:buFont typeface="Wingdings" pitchFamily="2" charset="2"/>
              <a:buChar char="v"/>
            </a:pPr>
            <a:r>
              <a:rPr lang="es-EC" dirty="0" smtClean="0"/>
              <a:t>En la etapa de consola (driver de motores  y procesamiento de datos) existen dos tarjetas: la primera es la controladora de los motores de paso (driver) y la segunda se encarga del procesamiento de señales, contiene el amplificador del transductor, el circuito de conversión A/D y el circuito de comunicación para el envío y recepción de datos con el computador.</a:t>
            </a:r>
            <a:endParaRPr lang="es-EC" sz="1600" dirty="0" smtClean="0"/>
          </a:p>
          <a:p>
            <a:pPr algn="just">
              <a:buFont typeface="Wingdings" pitchFamily="2" charset="2"/>
              <a:buChar char="v"/>
            </a:pP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1000108"/>
            <a:ext cx="7500990" cy="400110"/>
          </a:xfrm>
          <a:prstGeom prst="rect">
            <a:avLst/>
          </a:prstGeom>
          <a:noFill/>
        </p:spPr>
        <p:txBody>
          <a:bodyPr wrap="square" rtlCol="0">
            <a:spAutoFit/>
          </a:bodyPr>
          <a:lstStyle/>
          <a:p>
            <a:r>
              <a:rPr lang="es-EC" sz="2000" b="1" dirty="0" smtClean="0"/>
              <a:t>COMPONENTES DEL EQUIPO Y CIRCUITOS ELECTRÓNICOS</a:t>
            </a:r>
            <a:endParaRPr lang="es-EC" sz="2000" b="1" dirty="0"/>
          </a:p>
        </p:txBody>
      </p:sp>
      <p:sp>
        <p:nvSpPr>
          <p:cNvPr id="3" name="2 CuadroTexto"/>
          <p:cNvSpPr txBox="1"/>
          <p:nvPr/>
        </p:nvSpPr>
        <p:spPr>
          <a:xfrm>
            <a:off x="1142976" y="2214554"/>
            <a:ext cx="6858048" cy="4185761"/>
          </a:xfrm>
          <a:prstGeom prst="rect">
            <a:avLst/>
          </a:prstGeom>
          <a:noFill/>
        </p:spPr>
        <p:txBody>
          <a:bodyPr wrap="square" rtlCol="0">
            <a:spAutoFit/>
          </a:bodyPr>
          <a:lstStyle/>
          <a:p>
            <a:pPr algn="just"/>
            <a:r>
              <a:rPr lang="es-ES" b="1" dirty="0" smtClean="0"/>
              <a:t> </a:t>
            </a:r>
            <a:endParaRPr lang="es-EC" sz="1400" dirty="0" smtClean="0"/>
          </a:p>
          <a:p>
            <a:pPr algn="just"/>
            <a:r>
              <a:rPr lang="es-EC" dirty="0" smtClean="0"/>
              <a:t>La fuente de voltaje que se utiliza para alimentar los circuitos, consiste de una entrada de 110V y  tres salidas; tiene las siguientes especificaciones:</a:t>
            </a:r>
            <a:endParaRPr lang="es-EC" sz="1600" dirty="0" smtClean="0"/>
          </a:p>
          <a:p>
            <a:pPr algn="just"/>
            <a:r>
              <a:rPr lang="es-EC" dirty="0" smtClean="0"/>
              <a:t> </a:t>
            </a:r>
            <a:endParaRPr lang="es-EC" sz="1600" dirty="0" smtClean="0"/>
          </a:p>
          <a:p>
            <a:pPr lvl="0" algn="just">
              <a:buFont typeface="Wingdings" pitchFamily="2" charset="2"/>
              <a:buChar char="v"/>
            </a:pPr>
            <a:r>
              <a:rPr lang="es-EC" dirty="0" smtClean="0"/>
              <a:t>+5 VDC. con capacidad de corriente de hasta 1 A.  ; para alimentación de  integrados TTL, CMOS, convertidor A/D, transductor, interruptores, drivers</a:t>
            </a:r>
            <a:r>
              <a:rPr lang="es-EC" dirty="0" smtClean="0"/>
              <a:t>.</a:t>
            </a:r>
          </a:p>
          <a:p>
            <a:pPr lvl="0" algn="just"/>
            <a:endParaRPr lang="es-EC" sz="1600" dirty="0" smtClean="0"/>
          </a:p>
          <a:p>
            <a:pPr lvl="0" algn="just">
              <a:buFont typeface="Wingdings" pitchFamily="2" charset="2"/>
              <a:buChar char="v"/>
            </a:pPr>
            <a:r>
              <a:rPr lang="es-EC" dirty="0" smtClean="0"/>
              <a:t>+12 VDC. con capacidad de corriente de hasta l A; se la usa para alimentar el amplificador del transductor</a:t>
            </a:r>
            <a:r>
              <a:rPr lang="es-EC" dirty="0" smtClean="0"/>
              <a:t>.</a:t>
            </a:r>
          </a:p>
          <a:p>
            <a:pPr lvl="0" algn="just">
              <a:buFont typeface="Wingdings" pitchFamily="2" charset="2"/>
              <a:buChar char="v"/>
            </a:pPr>
            <a:endParaRPr lang="es-EC" sz="1600" dirty="0" smtClean="0"/>
          </a:p>
          <a:p>
            <a:pPr lvl="0" algn="just">
              <a:buFont typeface="Wingdings" pitchFamily="2" charset="2"/>
              <a:buChar char="v"/>
            </a:pPr>
            <a:r>
              <a:rPr lang="es-EC" dirty="0" smtClean="0"/>
              <a:t>+24 VDC. con capacidad de corriente de hasta 3 A., se la usa para energizar los  motores de paso.</a:t>
            </a:r>
            <a:endParaRPr lang="es-EC" sz="1600" dirty="0" smtClean="0"/>
          </a:p>
          <a:p>
            <a:pPr algn="just"/>
            <a:endParaRPr lang="es-EC" dirty="0"/>
          </a:p>
        </p:txBody>
      </p:sp>
      <p:sp>
        <p:nvSpPr>
          <p:cNvPr id="4" name="3 CuadroTexto"/>
          <p:cNvSpPr txBox="1"/>
          <p:nvPr/>
        </p:nvSpPr>
        <p:spPr>
          <a:xfrm>
            <a:off x="1142976" y="1711099"/>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1 Imagen" descr="FUENTE DE PODER.bmp"/>
          <p:cNvPicPr/>
          <p:nvPr/>
        </p:nvPicPr>
        <p:blipFill>
          <a:blip r:embed="rId2"/>
          <a:srcRect/>
          <a:stretch>
            <a:fillRect/>
          </a:stretch>
        </p:blipFill>
        <p:spPr bwMode="auto">
          <a:xfrm rot="5400000">
            <a:off x="1785918" y="224834"/>
            <a:ext cx="5668075" cy="7361499"/>
          </a:xfrm>
          <a:prstGeom prst="rect">
            <a:avLst/>
          </a:prstGeom>
          <a:noFill/>
          <a:ln w="9525">
            <a:noFill/>
            <a:miter lim="800000"/>
            <a:headEnd/>
            <a:tailEnd/>
          </a:ln>
        </p:spPr>
      </p:pic>
      <p:sp>
        <p:nvSpPr>
          <p:cNvPr id="3" name="2 CuadroTexto"/>
          <p:cNvSpPr txBox="1"/>
          <p:nvPr/>
        </p:nvSpPr>
        <p:spPr>
          <a:xfrm>
            <a:off x="1428728" y="642918"/>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2 Imagen" descr="FUENTE DE PODER2.bmp"/>
          <p:cNvPicPr/>
          <p:nvPr/>
        </p:nvPicPr>
        <p:blipFill>
          <a:blip r:embed="rId2"/>
          <a:srcRect/>
          <a:stretch>
            <a:fillRect/>
          </a:stretch>
        </p:blipFill>
        <p:spPr bwMode="auto">
          <a:xfrm rot="5400000">
            <a:off x="1734668" y="-20212"/>
            <a:ext cx="5606246" cy="77897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142984"/>
            <a:ext cx="7072362" cy="923330"/>
          </a:xfrm>
          <a:prstGeom prst="rect">
            <a:avLst/>
          </a:prstGeom>
          <a:noFill/>
        </p:spPr>
        <p:txBody>
          <a:bodyPr wrap="square" rtlCol="0">
            <a:spAutoFit/>
          </a:bodyPr>
          <a:lstStyle/>
          <a:p>
            <a:r>
              <a:rPr lang="es-ES" b="1" dirty="0" smtClean="0">
                <a:solidFill>
                  <a:srgbClr val="7030A0"/>
                </a:solidFill>
              </a:rPr>
              <a:t>CIRCUITO DRIVER PARA LOS DEVANADOS DE 	LOS MOTORES DE PASO (TARJETA 1)</a:t>
            </a:r>
            <a:endParaRPr lang="es-EC" dirty="0" smtClean="0">
              <a:solidFill>
                <a:srgbClr val="7030A0"/>
              </a:solidFill>
            </a:endParaRPr>
          </a:p>
          <a:p>
            <a:endParaRPr lang="es-EC" dirty="0">
              <a:solidFill>
                <a:srgbClr val="7030A0"/>
              </a:solidFill>
            </a:endParaRPr>
          </a:p>
        </p:txBody>
      </p:sp>
      <p:pic>
        <p:nvPicPr>
          <p:cNvPr id="3" name="2 Imagen" descr="G:\ESQUEMATICOS\DRIVERS MOTORES2.bmp"/>
          <p:cNvPicPr/>
          <p:nvPr/>
        </p:nvPicPr>
        <p:blipFill>
          <a:blip r:embed="rId2"/>
          <a:srcRect/>
          <a:stretch>
            <a:fillRect/>
          </a:stretch>
        </p:blipFill>
        <p:spPr bwMode="auto">
          <a:xfrm>
            <a:off x="714348" y="1785926"/>
            <a:ext cx="7929618" cy="5072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071546"/>
            <a:ext cx="6858048" cy="646331"/>
          </a:xfrm>
          <a:prstGeom prst="rect">
            <a:avLst/>
          </a:prstGeom>
          <a:noFill/>
        </p:spPr>
        <p:txBody>
          <a:bodyPr wrap="square" rtlCol="0">
            <a:spAutoFit/>
          </a:bodyPr>
          <a:lstStyle/>
          <a:p>
            <a:pPr marL="0" lvl="2"/>
            <a:r>
              <a:rPr lang="es-EC" b="1" dirty="0" smtClean="0">
                <a:solidFill>
                  <a:schemeClr val="accent1">
                    <a:lumMod val="75000"/>
                  </a:schemeClr>
                </a:solidFill>
              </a:rPr>
              <a:t>CIRCUITO PROCESADOR Y DE COMUNICACIÓN (TARJETA 2)</a:t>
            </a:r>
            <a:endParaRPr lang="es-EC" sz="1400" dirty="0" smtClean="0">
              <a:solidFill>
                <a:schemeClr val="accent1">
                  <a:lumMod val="75000"/>
                </a:schemeClr>
              </a:solidFill>
            </a:endParaRPr>
          </a:p>
          <a:p>
            <a:endParaRPr lang="es-EC" dirty="0">
              <a:solidFill>
                <a:schemeClr val="accent1">
                  <a:lumMod val="75000"/>
                </a:schemeClr>
              </a:solidFill>
            </a:endParaRPr>
          </a:p>
        </p:txBody>
      </p:sp>
      <p:pic>
        <p:nvPicPr>
          <p:cNvPr id="3" name="2 Imagen"/>
          <p:cNvPicPr/>
          <p:nvPr/>
        </p:nvPicPr>
        <p:blipFill>
          <a:blip r:embed="rId2"/>
          <a:srcRect/>
          <a:stretch>
            <a:fillRect/>
          </a:stretch>
        </p:blipFill>
        <p:spPr bwMode="auto">
          <a:xfrm>
            <a:off x="357158" y="1348661"/>
            <a:ext cx="8357136" cy="550933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ESQUEMATICOS\PROCESADOR DE DATOS2.bmp"/>
          <p:cNvPicPr/>
          <p:nvPr/>
        </p:nvPicPr>
        <p:blipFill>
          <a:blip r:embed="rId2"/>
          <a:srcRect/>
          <a:stretch>
            <a:fillRect/>
          </a:stretch>
        </p:blipFill>
        <p:spPr bwMode="auto">
          <a:xfrm>
            <a:off x="-32" y="927488"/>
            <a:ext cx="8929718" cy="59305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28670"/>
            <a:ext cx="3357586" cy="369332"/>
          </a:xfrm>
          <a:prstGeom prst="rect">
            <a:avLst/>
          </a:prstGeom>
          <a:noFill/>
        </p:spPr>
        <p:txBody>
          <a:bodyPr wrap="square" rtlCol="0">
            <a:spAutoFit/>
          </a:bodyPr>
          <a:lstStyle/>
          <a:p>
            <a:r>
              <a:rPr lang="es-ES" b="1" dirty="0" smtClean="0">
                <a:solidFill>
                  <a:schemeClr val="accent1">
                    <a:lumMod val="75000"/>
                  </a:schemeClr>
                </a:solidFill>
              </a:rPr>
              <a:t>ALAMBRADO INTERNO</a:t>
            </a:r>
            <a:endParaRPr lang="es-EC" dirty="0">
              <a:solidFill>
                <a:schemeClr val="accent1">
                  <a:lumMod val="75000"/>
                </a:schemeClr>
              </a:solidFill>
            </a:endParaRPr>
          </a:p>
        </p:txBody>
      </p:sp>
      <p:pic>
        <p:nvPicPr>
          <p:cNvPr id="3" name="2 Imagen" descr="C:\Users\gonzalo\Desktop\TESIS\tesis\ALAMBRADO INTERNO.jpg"/>
          <p:cNvPicPr/>
          <p:nvPr/>
        </p:nvPicPr>
        <p:blipFill>
          <a:blip r:embed="rId2"/>
          <a:srcRect/>
          <a:stretch>
            <a:fillRect/>
          </a:stretch>
        </p:blipFill>
        <p:spPr bwMode="auto">
          <a:xfrm rot="5400000">
            <a:off x="2288305" y="211971"/>
            <a:ext cx="4781703" cy="7500990"/>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TOMÓGRAFO DIDÁCTICO DE REFERENCIA</a:t>
            </a:r>
            <a:endParaRPr lang="es-EC" b="1" dirty="0">
              <a:solidFill>
                <a:schemeClr val="accent1">
                  <a:lumMod val="75000"/>
                </a:schemeClr>
              </a:solidFill>
            </a:endParaRPr>
          </a:p>
        </p:txBody>
      </p:sp>
      <p:pic>
        <p:nvPicPr>
          <p:cNvPr id="3" name="4 Imagen" descr="PIC-0056.jpg"/>
          <p:cNvPicPr/>
          <p:nvPr/>
        </p:nvPicPr>
        <p:blipFill>
          <a:blip r:embed="rId2"/>
          <a:srcRect/>
          <a:stretch>
            <a:fillRect/>
          </a:stretch>
        </p:blipFill>
        <p:spPr bwMode="auto">
          <a:xfrm>
            <a:off x="1214414" y="1785926"/>
            <a:ext cx="6643734" cy="42148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357299"/>
            <a:ext cx="7858180" cy="6278642"/>
          </a:xfrm>
          <a:prstGeom prst="rect">
            <a:avLst/>
          </a:prstGeom>
          <a:noFill/>
        </p:spPr>
        <p:txBody>
          <a:bodyPr wrap="square" rtlCol="0">
            <a:spAutoFit/>
          </a:bodyPr>
          <a:lstStyle/>
          <a:p>
            <a:pPr algn="just"/>
            <a:r>
              <a:rPr lang="es-MX" sz="2400" b="1" dirty="0" smtClean="0">
                <a:solidFill>
                  <a:srgbClr val="FF0000"/>
                </a:solidFill>
              </a:rPr>
              <a:t>INTRODUCCION</a:t>
            </a:r>
          </a:p>
          <a:p>
            <a:pPr algn="just"/>
            <a:endParaRPr lang="es-EC" b="1" dirty="0" smtClean="0"/>
          </a:p>
          <a:p>
            <a:pPr algn="just"/>
            <a:endParaRPr lang="es-ES" dirty="0" smtClean="0"/>
          </a:p>
          <a:p>
            <a:pPr algn="just"/>
            <a:r>
              <a:rPr lang="es-ES" dirty="0" smtClean="0"/>
              <a:t> </a:t>
            </a:r>
            <a:endParaRPr lang="es-EC" dirty="0" smtClean="0"/>
          </a:p>
          <a:p>
            <a:pPr algn="just">
              <a:buFont typeface="Wingdings" pitchFamily="2" charset="2"/>
              <a:buChar char="v"/>
            </a:pPr>
            <a:r>
              <a:rPr lang="es-ES" dirty="0" smtClean="0"/>
              <a:t>De manera analógica y didáctica se pretende emular  el proceso de adquisición y reconstrucción de una imagen tomográfica transversal con el presente proyecto. </a:t>
            </a:r>
            <a:endParaRPr lang="es-ES" dirty="0" smtClean="0"/>
          </a:p>
          <a:p>
            <a:pPr algn="just"/>
            <a:endParaRPr lang="es-ES" dirty="0" smtClean="0"/>
          </a:p>
          <a:p>
            <a:pPr algn="just"/>
            <a:endParaRPr lang="es-ES" dirty="0" smtClean="0"/>
          </a:p>
          <a:p>
            <a:pPr algn="just">
              <a:buFont typeface="Wingdings" pitchFamily="2" charset="2"/>
              <a:buChar char="v"/>
            </a:pPr>
            <a:r>
              <a:rPr lang="es-ES" dirty="0" smtClean="0"/>
              <a:t>En </a:t>
            </a:r>
            <a:r>
              <a:rPr lang="es-ES" dirty="0" smtClean="0"/>
              <a:t>este caso en lugar de Rayos X se utiliza una fuente de luz blanca, para emular el detector se utiliza un fototransistor y para simular el cuerpo humano utilizaremos unas muestras translucidas. Proceso en el cuál  la fuente y el detector (fototransistor) se mantienen fijos y la muestra experimenta un movimiento de traslación y rotación con la finalidad de lograr todas las proyecciones alrededor de la periferia de la muestra.</a:t>
            </a:r>
            <a:endParaRPr lang="es-EC" dirty="0" smtClean="0"/>
          </a:p>
          <a:p>
            <a:pPr algn="just"/>
            <a:r>
              <a:rPr lang="es-ES" dirty="0" smtClean="0"/>
              <a:t> </a:t>
            </a:r>
            <a:endParaRPr lang="es-EC" dirty="0" smtClean="0"/>
          </a:p>
          <a:p>
            <a:pPr algn="just"/>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Imagen" descr="PIC-0059.jpg"/>
          <p:cNvPicPr/>
          <p:nvPr/>
        </p:nvPicPr>
        <p:blipFill>
          <a:blip r:embed="rId2"/>
          <a:srcRect/>
          <a:stretch>
            <a:fillRect/>
          </a:stretch>
        </p:blipFill>
        <p:spPr bwMode="auto">
          <a:xfrm>
            <a:off x="1643042" y="1752600"/>
            <a:ext cx="6072230" cy="4462482"/>
          </a:xfrm>
          <a:prstGeom prst="rect">
            <a:avLst/>
          </a:prstGeom>
          <a:noFill/>
          <a:ln w="9525">
            <a:noFill/>
            <a:miter lim="800000"/>
            <a:headEnd/>
            <a:tailEnd/>
          </a:ln>
        </p:spPr>
      </p:pic>
      <p:sp>
        <p:nvSpPr>
          <p:cNvPr id="3" name="2 CuadroTexto"/>
          <p:cNvSpPr txBox="1"/>
          <p:nvPr/>
        </p:nvSpPr>
        <p:spPr>
          <a:xfrm>
            <a:off x="2571736" y="928670"/>
            <a:ext cx="5429288" cy="369332"/>
          </a:xfrm>
          <a:prstGeom prst="rect">
            <a:avLst/>
          </a:prstGeom>
          <a:noFill/>
        </p:spPr>
        <p:txBody>
          <a:bodyPr wrap="square" rtlCol="0">
            <a:spAutoFit/>
          </a:bodyPr>
          <a:lstStyle/>
          <a:p>
            <a:r>
              <a:rPr lang="es-EC" b="1" dirty="0" smtClean="0">
                <a:solidFill>
                  <a:schemeClr val="accent1">
                    <a:lumMod val="75000"/>
                  </a:schemeClr>
                </a:solidFill>
              </a:rPr>
              <a:t>TARJETAS Y FUENTE DE PODER</a:t>
            </a:r>
            <a:endParaRPr lang="es-EC" b="1"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CONDICIONES DEL EQUIPO DE REFERENCIA</a:t>
            </a:r>
            <a:endParaRPr lang="es-EC" b="1" dirty="0">
              <a:solidFill>
                <a:schemeClr val="accent1">
                  <a:lumMod val="75000"/>
                </a:schemeClr>
              </a:solidFill>
            </a:endParaRPr>
          </a:p>
        </p:txBody>
      </p:sp>
      <p:sp>
        <p:nvSpPr>
          <p:cNvPr id="4" name="3 CuadroTexto"/>
          <p:cNvSpPr txBox="1"/>
          <p:nvPr/>
        </p:nvSpPr>
        <p:spPr>
          <a:xfrm>
            <a:off x="1071538" y="1714488"/>
            <a:ext cx="7572428" cy="4801314"/>
          </a:xfrm>
          <a:prstGeom prst="rect">
            <a:avLst/>
          </a:prstGeom>
          <a:noFill/>
        </p:spPr>
        <p:txBody>
          <a:bodyPr wrap="square" rtlCol="0">
            <a:spAutoFit/>
          </a:bodyPr>
          <a:lstStyle/>
          <a:p>
            <a:pPr algn="just">
              <a:buFont typeface="Wingdings" pitchFamily="2" charset="2"/>
              <a:buChar char="v"/>
            </a:pPr>
            <a:r>
              <a:rPr lang="es-EC" dirty="0" smtClean="0"/>
              <a:t>El tomógrafo experimental construido anteriormente sufrió muchos daños tanto en la parte electromecánica como en su estructura en general, en esta situación estaba fuera de funcionamiento y deteriorándose cada vez más. La </a:t>
            </a:r>
            <a:r>
              <a:rPr lang="es-EC" dirty="0" smtClean="0"/>
              <a:t>mayoría </a:t>
            </a:r>
            <a:r>
              <a:rPr lang="es-EC" dirty="0" smtClean="0"/>
              <a:t>de sus elementos se encontraban en mal estado, </a:t>
            </a:r>
            <a:r>
              <a:rPr lang="es-EC" dirty="0" smtClean="0"/>
              <a:t>así </a:t>
            </a:r>
            <a:r>
              <a:rPr lang="es-EC" dirty="0" smtClean="0"/>
              <a:t>como cables y </a:t>
            </a:r>
            <a:r>
              <a:rPr lang="es-EC" dirty="0" smtClean="0"/>
              <a:t>conectores.</a:t>
            </a:r>
          </a:p>
          <a:p>
            <a:pPr algn="just"/>
            <a:endParaRPr lang="es-EC" dirty="0" smtClean="0"/>
          </a:p>
          <a:p>
            <a:pPr algn="just"/>
            <a:r>
              <a:rPr lang="es-EC" dirty="0" smtClean="0"/>
              <a:t> </a:t>
            </a:r>
          </a:p>
          <a:p>
            <a:pPr algn="just">
              <a:buFont typeface="Wingdings" pitchFamily="2" charset="2"/>
              <a:buChar char="v"/>
            </a:pPr>
            <a:r>
              <a:rPr lang="es-EC" dirty="0" smtClean="0"/>
              <a:t>Tanto su sistema mecánico como su acoplamiento óptico se encontraban descalibrados y el </a:t>
            </a:r>
            <a:r>
              <a:rPr lang="es-EC" dirty="0" smtClean="0"/>
              <a:t>foto-sensor </a:t>
            </a:r>
            <a:r>
              <a:rPr lang="es-EC" dirty="0" smtClean="0"/>
              <a:t>del diseño original estaba cortocircuitado.</a:t>
            </a:r>
          </a:p>
          <a:p>
            <a:pPr algn="just"/>
            <a:r>
              <a:rPr lang="es-EC" dirty="0" smtClean="0"/>
              <a:t> </a:t>
            </a:r>
            <a:endParaRPr lang="es-EC" dirty="0" smtClean="0"/>
          </a:p>
          <a:p>
            <a:pPr algn="just"/>
            <a:endParaRPr lang="es-EC" dirty="0" smtClean="0"/>
          </a:p>
          <a:p>
            <a:pPr algn="just">
              <a:buFont typeface="Wingdings" pitchFamily="2" charset="2"/>
              <a:buChar char="v"/>
            </a:pPr>
            <a:r>
              <a:rPr lang="es-EC" dirty="0" smtClean="0"/>
              <a:t>En estas condiciones era muy complejo repararlo y resultaba conveniente su rediseño y reconstrucción con la finalidad de mejorar todas sus funciones y optimizar los resultados </a:t>
            </a:r>
            <a:r>
              <a:rPr lang="es-EC" dirty="0" smtClean="0"/>
              <a:t> </a:t>
            </a:r>
            <a:r>
              <a:rPr lang="es-EC" dirty="0" smtClean="0"/>
              <a:t>de reconstrucción.</a:t>
            </a:r>
          </a:p>
          <a:p>
            <a:pPr algn="just"/>
            <a:r>
              <a:rPr lang="es-ES" b="1"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00232" y="857232"/>
            <a:ext cx="5857916" cy="369332"/>
          </a:xfrm>
          <a:prstGeom prst="rect">
            <a:avLst/>
          </a:prstGeom>
          <a:noFill/>
        </p:spPr>
        <p:txBody>
          <a:bodyPr wrap="square" rtlCol="0">
            <a:spAutoFit/>
          </a:bodyPr>
          <a:lstStyle/>
          <a:p>
            <a:r>
              <a:rPr lang="es-EC" b="1" dirty="0" smtClean="0">
                <a:solidFill>
                  <a:schemeClr val="accent1">
                    <a:lumMod val="75000"/>
                  </a:schemeClr>
                </a:solidFill>
              </a:rPr>
              <a:t>IMPLEMENTACIÓN DEL EQUIPO ACTUAL</a:t>
            </a:r>
            <a:endParaRPr lang="es-EC" b="1" dirty="0">
              <a:solidFill>
                <a:schemeClr val="accent1">
                  <a:lumMod val="75000"/>
                </a:schemeClr>
              </a:solidFill>
            </a:endParaRPr>
          </a:p>
        </p:txBody>
      </p:sp>
      <p:sp>
        <p:nvSpPr>
          <p:cNvPr id="3" name="2 CuadroTexto"/>
          <p:cNvSpPr txBox="1"/>
          <p:nvPr/>
        </p:nvSpPr>
        <p:spPr>
          <a:xfrm>
            <a:off x="928662" y="1571612"/>
            <a:ext cx="7572428" cy="5078313"/>
          </a:xfrm>
          <a:prstGeom prst="rect">
            <a:avLst/>
          </a:prstGeom>
          <a:noFill/>
        </p:spPr>
        <p:txBody>
          <a:bodyPr wrap="square" rtlCol="0">
            <a:spAutoFit/>
          </a:bodyPr>
          <a:lstStyle/>
          <a:p>
            <a:pPr algn="just">
              <a:buFont typeface="Wingdings" pitchFamily="2" charset="2"/>
              <a:buChar char="v"/>
            </a:pPr>
            <a:r>
              <a:rPr lang="es-ES" dirty="0" smtClean="0"/>
              <a:t>Todos los circuitos que conforman el sistema fueron rediseñados y reconstruidos con nuevos elementos y de manera que estos sean los más eficientes.  </a:t>
            </a:r>
            <a:endParaRPr lang="es-ES" dirty="0" smtClean="0"/>
          </a:p>
          <a:p>
            <a:pPr algn="just">
              <a:buFont typeface="Wingdings" pitchFamily="2" charset="2"/>
              <a:buChar char="v"/>
            </a:pPr>
            <a:endParaRPr lang="es-EC" dirty="0" smtClean="0"/>
          </a:p>
          <a:p>
            <a:pPr algn="just">
              <a:buFont typeface="Wingdings" pitchFamily="2" charset="2"/>
              <a:buChar char="v"/>
            </a:pPr>
            <a:r>
              <a:rPr lang="es-ES" dirty="0" smtClean="0"/>
              <a:t>En el nuevo tomógrafo se cambió la fuente de  luz ya que estaba dañada, se la reemplazó con un halógeno de luz </a:t>
            </a:r>
            <a:r>
              <a:rPr lang="es-ES" dirty="0" smtClean="0"/>
              <a:t>amarilla.</a:t>
            </a:r>
          </a:p>
          <a:p>
            <a:pPr algn="just"/>
            <a:endParaRPr lang="es-ES" dirty="0" smtClean="0"/>
          </a:p>
          <a:p>
            <a:pPr algn="just"/>
            <a:r>
              <a:rPr lang="es-ES" dirty="0" smtClean="0"/>
              <a:t>Se </a:t>
            </a:r>
            <a:r>
              <a:rPr lang="es-ES" dirty="0" smtClean="0"/>
              <a:t>cambió la forma de distribución del cableado interno y conectores, logrando así una mejor referencia en el </a:t>
            </a:r>
            <a:r>
              <a:rPr lang="es-ES" dirty="0" smtClean="0"/>
              <a:t>cableado.</a:t>
            </a:r>
          </a:p>
          <a:p>
            <a:pPr algn="just"/>
            <a:endParaRPr lang="es-ES" dirty="0" smtClean="0"/>
          </a:p>
          <a:p>
            <a:pPr algn="just">
              <a:buFont typeface="Wingdings" pitchFamily="2" charset="2"/>
              <a:buChar char="v"/>
            </a:pPr>
            <a:r>
              <a:rPr lang="es-ES" dirty="0" smtClean="0"/>
              <a:t>En </a:t>
            </a:r>
            <a:r>
              <a:rPr lang="es-ES" dirty="0" smtClean="0"/>
              <a:t>la  parte de software también se hicieron algunos cambios que mejoraron el proceso de adquisición y reconstrucción de la imagen, se suprimieron ciertos bloques redundantes  de programación que ocasionaban que el sistema se inhibiera de forma intermitente, así como también se evitaron ciertos retardos que ocasionaban momentáneas paralizaciones en el proceso de rotación y traslación. </a:t>
            </a:r>
            <a:endParaRPr lang="es-EC" dirty="0" smtClean="0"/>
          </a:p>
          <a:p>
            <a:pPr algn="just"/>
            <a:r>
              <a:rPr lang="es-ES" dirty="0" smtClean="0"/>
              <a:t> </a:t>
            </a:r>
            <a:endParaRPr lang="es-EC" dirty="0" smtClean="0"/>
          </a:p>
          <a:p>
            <a:pPr algn="just"/>
            <a:endParaRPr lang="es-EC"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14678" y="1000108"/>
            <a:ext cx="3214710" cy="369332"/>
          </a:xfrm>
          <a:prstGeom prst="rect">
            <a:avLst/>
          </a:prstGeom>
          <a:noFill/>
        </p:spPr>
        <p:txBody>
          <a:bodyPr wrap="square" rtlCol="0">
            <a:spAutoFit/>
          </a:bodyPr>
          <a:lstStyle/>
          <a:p>
            <a:r>
              <a:rPr lang="es-EC" b="1" dirty="0" smtClean="0">
                <a:solidFill>
                  <a:schemeClr val="accent1">
                    <a:lumMod val="75000"/>
                  </a:schemeClr>
                </a:solidFill>
              </a:rPr>
              <a:t>FUENTE DE PODER</a:t>
            </a:r>
            <a:endParaRPr lang="es-EC" b="1" dirty="0">
              <a:solidFill>
                <a:schemeClr val="accent1">
                  <a:lumMod val="75000"/>
                </a:schemeClr>
              </a:solidFill>
            </a:endParaRPr>
          </a:p>
        </p:txBody>
      </p:sp>
      <p:pic>
        <p:nvPicPr>
          <p:cNvPr id="3" name="11 Imagen" descr="30082009321.jpg"/>
          <p:cNvPicPr/>
          <p:nvPr/>
        </p:nvPicPr>
        <p:blipFill>
          <a:blip r:embed="rId2" cstate="print"/>
          <a:srcRect/>
          <a:stretch>
            <a:fillRect/>
          </a:stretch>
        </p:blipFill>
        <p:spPr bwMode="auto">
          <a:xfrm>
            <a:off x="2143108" y="2071678"/>
            <a:ext cx="4835639" cy="358197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57620" y="1059404"/>
            <a:ext cx="3357586" cy="461665"/>
          </a:xfrm>
          <a:prstGeom prst="rect">
            <a:avLst/>
          </a:prstGeom>
          <a:noFill/>
        </p:spPr>
        <p:txBody>
          <a:bodyPr wrap="square" rtlCol="0">
            <a:spAutoFit/>
          </a:bodyPr>
          <a:lstStyle/>
          <a:p>
            <a:r>
              <a:rPr lang="es-EC" sz="2400" b="1" dirty="0" smtClean="0">
                <a:solidFill>
                  <a:schemeClr val="accent1">
                    <a:lumMod val="75000"/>
                  </a:schemeClr>
                </a:solidFill>
              </a:rPr>
              <a:t>CONSOLA</a:t>
            </a:r>
            <a:endParaRPr lang="es-EC" sz="2400" b="1" dirty="0">
              <a:solidFill>
                <a:schemeClr val="accent1">
                  <a:lumMod val="75000"/>
                </a:schemeClr>
              </a:solidFill>
            </a:endParaRPr>
          </a:p>
        </p:txBody>
      </p:sp>
      <p:pic>
        <p:nvPicPr>
          <p:cNvPr id="3" name="2 Imagen" descr="C:\Users\gonzalo\Desktop\TESIS\topico\06092009349.jpg"/>
          <p:cNvPicPr/>
          <p:nvPr/>
        </p:nvPicPr>
        <p:blipFill>
          <a:blip r:embed="rId3" cstate="print"/>
          <a:srcRect/>
          <a:stretch>
            <a:fillRect/>
          </a:stretch>
        </p:blipFill>
        <p:spPr bwMode="auto">
          <a:xfrm>
            <a:off x="2618254" y="2003612"/>
            <a:ext cx="3907491" cy="285077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9058" y="1385816"/>
            <a:ext cx="3286148" cy="400110"/>
          </a:xfrm>
          <a:prstGeom prst="rect">
            <a:avLst/>
          </a:prstGeom>
          <a:noFill/>
        </p:spPr>
        <p:txBody>
          <a:bodyPr wrap="square" rtlCol="0">
            <a:spAutoFit/>
          </a:bodyPr>
          <a:lstStyle/>
          <a:p>
            <a:r>
              <a:rPr lang="es-EC" sz="2000" b="1" dirty="0" smtClean="0">
                <a:solidFill>
                  <a:schemeClr val="accent1">
                    <a:lumMod val="75000"/>
                  </a:schemeClr>
                </a:solidFill>
              </a:rPr>
              <a:t>GANTRY</a:t>
            </a:r>
            <a:endParaRPr lang="es-EC" sz="2000" b="1" dirty="0">
              <a:solidFill>
                <a:schemeClr val="accent1">
                  <a:lumMod val="75000"/>
                </a:schemeClr>
              </a:solidFill>
            </a:endParaRPr>
          </a:p>
        </p:txBody>
      </p:sp>
      <p:pic>
        <p:nvPicPr>
          <p:cNvPr id="3" name="2 Imagen" descr="C:\Users\gonzalo\Desktop\TESIS\pictures\30082009324.jpg"/>
          <p:cNvPicPr/>
          <p:nvPr/>
        </p:nvPicPr>
        <p:blipFill>
          <a:blip r:embed="rId2" cstate="print"/>
          <a:srcRect/>
          <a:stretch>
            <a:fillRect/>
          </a:stretch>
        </p:blipFill>
        <p:spPr bwMode="auto">
          <a:xfrm>
            <a:off x="2450459" y="2214554"/>
            <a:ext cx="4407557" cy="33373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gonzalo\Desktop\TESIS\topico\06092009361.jpg"/>
          <p:cNvPicPr>
            <a:picLocks noChangeAspect="1" noChangeArrowheads="1"/>
          </p:cNvPicPr>
          <p:nvPr/>
        </p:nvPicPr>
        <p:blipFill>
          <a:blip r:embed="rId2" cstate="print"/>
          <a:srcRect/>
          <a:stretch>
            <a:fillRect/>
          </a:stretch>
        </p:blipFill>
        <p:spPr bwMode="auto">
          <a:xfrm>
            <a:off x="1687536" y="1428736"/>
            <a:ext cx="6242050" cy="4681537"/>
          </a:xfrm>
          <a:prstGeom prst="rect">
            <a:avLst/>
          </a:prstGeom>
          <a:noFill/>
        </p:spPr>
      </p:pic>
      <p:sp>
        <p:nvSpPr>
          <p:cNvPr id="3" name="2 CuadroTexto"/>
          <p:cNvSpPr txBox="1"/>
          <p:nvPr/>
        </p:nvSpPr>
        <p:spPr>
          <a:xfrm>
            <a:off x="3571868" y="785794"/>
            <a:ext cx="4000528" cy="369332"/>
          </a:xfrm>
          <a:prstGeom prst="rect">
            <a:avLst/>
          </a:prstGeom>
          <a:noFill/>
        </p:spPr>
        <p:txBody>
          <a:bodyPr wrap="square" rtlCol="0">
            <a:spAutoFit/>
          </a:bodyPr>
          <a:lstStyle/>
          <a:p>
            <a:r>
              <a:rPr lang="es-EC" b="1" dirty="0" smtClean="0">
                <a:solidFill>
                  <a:schemeClr val="accent1">
                    <a:lumMod val="75000"/>
                  </a:schemeClr>
                </a:solidFill>
              </a:rPr>
              <a:t>MONTAJE DEL EQUIPO</a:t>
            </a:r>
            <a:endParaRPr lang="es-EC" b="1" dirty="0">
              <a:solidFill>
                <a:schemeClr val="accent1">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43240" y="928670"/>
            <a:ext cx="4572032" cy="369332"/>
          </a:xfrm>
          <a:prstGeom prst="rect">
            <a:avLst/>
          </a:prstGeom>
          <a:noFill/>
        </p:spPr>
        <p:txBody>
          <a:bodyPr wrap="square" rtlCol="0">
            <a:spAutoFit/>
          </a:bodyPr>
          <a:lstStyle/>
          <a:p>
            <a:r>
              <a:rPr lang="es-ES" b="1" dirty="0" smtClean="0">
                <a:solidFill>
                  <a:schemeClr val="accent1">
                    <a:lumMod val="75000"/>
                  </a:schemeClr>
                </a:solidFill>
              </a:rPr>
              <a:t>IMÁGENES OBTENIDAS</a:t>
            </a:r>
            <a:endParaRPr lang="es-EC" dirty="0">
              <a:solidFill>
                <a:schemeClr val="accent1">
                  <a:lumMod val="75000"/>
                </a:schemeClr>
              </a:solidFill>
            </a:endParaRPr>
          </a:p>
        </p:txBody>
      </p:sp>
      <p:pic>
        <p:nvPicPr>
          <p:cNvPr id="3" name="2 Imagen"/>
          <p:cNvPicPr/>
          <p:nvPr/>
        </p:nvPicPr>
        <p:blipFill>
          <a:blip r:embed="rId2" cstate="print"/>
          <a:srcRect/>
          <a:stretch>
            <a:fillRect/>
          </a:stretch>
        </p:blipFill>
        <p:spPr bwMode="auto">
          <a:xfrm>
            <a:off x="1979519" y="1479176"/>
            <a:ext cx="5184962" cy="3899647"/>
          </a:xfrm>
          <a:prstGeom prst="rect">
            <a:avLst/>
          </a:prstGeom>
          <a:noFill/>
          <a:ln w="9525">
            <a:noFill/>
            <a:miter lim="800000"/>
            <a:headEnd/>
            <a:tailEnd/>
          </a:ln>
        </p:spPr>
      </p:pic>
      <p:sp>
        <p:nvSpPr>
          <p:cNvPr id="53250" name="Text Box 2"/>
          <p:cNvSpPr txBox="1">
            <a:spLocks noChangeArrowheads="1"/>
          </p:cNvSpPr>
          <p:nvPr/>
        </p:nvSpPr>
        <p:spPr bwMode="auto">
          <a:xfrm>
            <a:off x="1997093" y="5429264"/>
            <a:ext cx="51466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3.11.</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cilindro opaco sólido.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000232" y="1000108"/>
            <a:ext cx="5238750" cy="3899647"/>
          </a:xfrm>
          <a:prstGeom prst="rect">
            <a:avLst/>
          </a:prstGeom>
          <a:noFill/>
          <a:ln w="9525">
            <a:noFill/>
            <a:miter lim="800000"/>
            <a:headEnd/>
            <a:tailEnd/>
          </a:ln>
        </p:spPr>
      </p:pic>
      <p:sp>
        <p:nvSpPr>
          <p:cNvPr id="54274" name="Text Box 2"/>
          <p:cNvSpPr txBox="1">
            <a:spLocks noChangeArrowheads="1"/>
          </p:cNvSpPr>
          <p:nvPr/>
        </p:nvSpPr>
        <p:spPr bwMode="auto">
          <a:xfrm>
            <a:off x="2000232" y="5000636"/>
            <a:ext cx="52101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3.12.</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cuatro cilindros huecos con sustancias  translucidas.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8286808" cy="4801314"/>
          </a:xfrm>
          <a:prstGeom prst="rect">
            <a:avLst/>
          </a:prstGeom>
          <a:noFill/>
        </p:spPr>
        <p:txBody>
          <a:bodyPr wrap="square" rtlCol="0">
            <a:spAutoFit/>
          </a:bodyPr>
          <a:lstStyle/>
          <a:p>
            <a:pPr algn="just"/>
            <a:r>
              <a:rPr lang="es-ES" b="1" dirty="0" smtClean="0"/>
              <a:t>CONCLUSIONES:</a:t>
            </a:r>
            <a:endParaRPr lang="es-EC" dirty="0" smtClean="0"/>
          </a:p>
          <a:p>
            <a:pPr algn="just"/>
            <a:r>
              <a:rPr lang="es-MX" b="1" dirty="0" smtClean="0"/>
              <a:t> </a:t>
            </a:r>
            <a:endParaRPr lang="es-EC" dirty="0" smtClean="0"/>
          </a:p>
          <a:p>
            <a:pPr algn="just"/>
            <a:r>
              <a:rPr lang="es-ES" dirty="0" smtClean="0"/>
              <a:t> </a:t>
            </a:r>
            <a:endParaRPr lang="es-EC" dirty="0" smtClean="0"/>
          </a:p>
          <a:p>
            <a:pPr algn="just"/>
            <a:r>
              <a:rPr lang="es-ES" dirty="0" smtClean="0"/>
              <a:t>1.  En primer lugar se deja en claro que se han logrado los objetivos planteados, se entrega un equipo terminado, funcional y aplicativo, que fue la meta principal de este proyecto de graduación; esto es, poner nuevamente en funcionamiento el tomógrafo existente en el Laboratorio de Electrónica Médica.</a:t>
            </a:r>
            <a:endParaRPr lang="es-EC" dirty="0" smtClean="0"/>
          </a:p>
          <a:p>
            <a:pPr algn="just"/>
            <a:r>
              <a:rPr lang="es-ES" dirty="0" smtClean="0"/>
              <a:t> </a:t>
            </a:r>
            <a:endParaRPr lang="es-ES" dirty="0" smtClean="0"/>
          </a:p>
          <a:p>
            <a:pPr algn="just"/>
            <a:endParaRPr lang="es-EC" dirty="0" smtClean="0"/>
          </a:p>
          <a:p>
            <a:pPr algn="just"/>
            <a:r>
              <a:rPr lang="es-ES" dirty="0" smtClean="0"/>
              <a:t>2.  Se optimizó el proceso de adquisición y reconstrucción de la imagen, se realizaron mejoras en el programa de tal manera que el computador maneje eficientemente los motores de paso, con los ajustes y calibraciones de los sistemas mecánicos de traslación-rotación y del acoplamiento óptico, se logró reducir la vibración y enfocar mejor el haz de radiación sobre la ventana del foto-sensor, obteniendo así una mejor calidad de imagen.</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1000109"/>
            <a:ext cx="7358114" cy="2308324"/>
          </a:xfrm>
          <a:prstGeom prst="rect">
            <a:avLst/>
          </a:prstGeom>
          <a:noFill/>
        </p:spPr>
        <p:txBody>
          <a:bodyPr wrap="square" rtlCol="0">
            <a:spAutoFit/>
          </a:bodyPr>
          <a:lstStyle/>
          <a:p>
            <a:pPr algn="just">
              <a:buFont typeface="Wingdings" pitchFamily="2" charset="2"/>
              <a:buChar char="v"/>
            </a:pPr>
            <a:r>
              <a:rPr lang="es-ES" dirty="0" smtClean="0"/>
              <a:t>Realmente desde el inicio de la tomografía, la fuente de rayos X y el detector han girado en torno a la periferia del cuerpo, pero para fines didácticos y prácticos lo hemos hecho al contrario y cabe recalcar que el proceso es mucho más largo pero finalmente  el resultado es el mismo.</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a:p>
        </p:txBody>
      </p:sp>
      <p:pic>
        <p:nvPicPr>
          <p:cNvPr id="3" name="2 Imagen"/>
          <p:cNvPicPr/>
          <p:nvPr/>
        </p:nvPicPr>
        <p:blipFill>
          <a:blip r:embed="rId2"/>
          <a:srcRect/>
          <a:stretch>
            <a:fillRect/>
          </a:stretch>
        </p:blipFill>
        <p:spPr bwMode="auto">
          <a:xfrm>
            <a:off x="2645480" y="2547418"/>
            <a:ext cx="3853039" cy="2167466"/>
          </a:xfrm>
          <a:prstGeom prst="rect">
            <a:avLst/>
          </a:prstGeom>
          <a:noFill/>
          <a:ln w="9525">
            <a:noFill/>
            <a:miter lim="800000"/>
            <a:headEnd/>
            <a:tailEnd/>
          </a:ln>
        </p:spPr>
      </p:pic>
      <p:sp>
        <p:nvSpPr>
          <p:cNvPr id="1026" name="Text Box 2"/>
          <p:cNvSpPr txBox="1">
            <a:spLocks noChangeArrowheads="1"/>
          </p:cNvSpPr>
          <p:nvPr/>
        </p:nvSpPr>
        <p:spPr bwMode="auto">
          <a:xfrm>
            <a:off x="1857356" y="4786322"/>
            <a:ext cx="5226050" cy="12144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tx1"/>
                </a:solidFill>
                <a:effectLst/>
                <a:latin typeface="Calibri" pitchFamily="34" charset="0"/>
                <a:cs typeface="Arial" pitchFamily="34" charset="0"/>
              </a:rPr>
              <a:t>Figura 1.1</a:t>
            </a:r>
            <a:endParaRPr kumimoji="0" lang="es-EC" sz="14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cs typeface="Arial" pitchFamily="34" charset="0"/>
              </a:rPr>
              <a:t>Una</a:t>
            </a:r>
            <a:r>
              <a:rPr kumimoji="0" lang="es-EC" sz="1400" b="1" i="0" u="none" strike="noStrike" cap="none" normalizeH="0" baseline="0" dirty="0" smtClean="0">
                <a:ln>
                  <a:noFill/>
                </a:ln>
                <a:solidFill>
                  <a:schemeClr val="tx1"/>
                </a:solidFill>
                <a:effectLst/>
                <a:latin typeface="Calibri" pitchFamily="34" charset="0"/>
                <a:cs typeface="Arial" pitchFamily="34" charset="0"/>
              </a:rPr>
              <a:t> </a:t>
            </a:r>
            <a:r>
              <a:rPr kumimoji="0" lang="es-EC" sz="1400" b="0" i="0" u="none" strike="noStrike" cap="none" normalizeH="0" baseline="0" dirty="0" smtClean="0">
                <a:ln>
                  <a:noFill/>
                </a:ln>
                <a:solidFill>
                  <a:schemeClr val="tx1"/>
                </a:solidFill>
                <a:effectLst/>
                <a:latin typeface="Calibri" pitchFamily="34" charset="0"/>
                <a:cs typeface="Arial" pitchFamily="34" charset="0"/>
              </a:rPr>
              <a:t>imagen de CT, presenta la anatomía de un corte transversal de cuerpo obtenida a partir de numerosas determinaciones de atenuación transversal de Rx</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253385"/>
            <a:ext cx="7500990" cy="4247317"/>
          </a:xfrm>
          <a:prstGeom prst="rect">
            <a:avLst/>
          </a:prstGeom>
          <a:noFill/>
        </p:spPr>
        <p:txBody>
          <a:bodyPr wrap="square" rtlCol="0">
            <a:spAutoFit/>
          </a:bodyPr>
          <a:lstStyle/>
          <a:p>
            <a:pPr algn="just"/>
            <a:r>
              <a:rPr lang="es-ES" dirty="0" smtClean="0"/>
              <a:t>3. La </a:t>
            </a:r>
            <a:r>
              <a:rPr lang="es-ES" dirty="0" smtClean="0"/>
              <a:t>configuración de los módulos que conforman el sistema lo asemeja a un sistema de tomografía real, ya que verdaderamente el tomógrafo está formado por: un </a:t>
            </a:r>
            <a:r>
              <a:rPr lang="es-ES" b="1" dirty="0" smtClean="0"/>
              <a:t>gantry</a:t>
            </a:r>
            <a:r>
              <a:rPr lang="es-ES" dirty="0" smtClean="0"/>
              <a:t>, que es la parte donde se posiciona al paciente y se adquieren las diferentes proyecciones de atenuación de rayosX, la </a:t>
            </a:r>
            <a:r>
              <a:rPr lang="es-ES" b="1" dirty="0" smtClean="0"/>
              <a:t>fuente de poder</a:t>
            </a:r>
            <a:r>
              <a:rPr lang="es-ES" dirty="0" smtClean="0"/>
              <a:t>, que es la encargada de alimentar tanto a los sistemas de potencia como a los de control y finalmente se tiene la </a:t>
            </a:r>
            <a:r>
              <a:rPr lang="es-ES" b="1" dirty="0" smtClean="0"/>
              <a:t>Consola, </a:t>
            </a:r>
            <a:r>
              <a:rPr lang="es-ES" dirty="0" smtClean="0"/>
              <a:t>que es la encargada de la reconstrucción y proyección de la imagen en un monitor.</a:t>
            </a:r>
            <a:endParaRPr lang="es-EC" dirty="0" smtClean="0"/>
          </a:p>
          <a:p>
            <a:pPr algn="just"/>
            <a:r>
              <a:rPr lang="es-ES" dirty="0" smtClean="0"/>
              <a:t> </a:t>
            </a:r>
            <a:endParaRPr lang="es-EC" dirty="0" smtClean="0"/>
          </a:p>
          <a:p>
            <a:pPr algn="just"/>
            <a:r>
              <a:rPr lang="es-ES" dirty="0" smtClean="0"/>
              <a:t>4.  La analogía entre el tomógrafo didáctico experimental y uno real es clara; las imágenes obtenidas demuestran que con está técnica es posible visualizar objetos al interior de otros, es decir tumores o malformaciones en el interior de cualquier parte de la anatomía humana.</a:t>
            </a:r>
            <a:endParaRPr lang="es-EC" dirty="0" smtClean="0"/>
          </a:p>
          <a:p>
            <a:pPr algn="just"/>
            <a:r>
              <a:rPr lang="es-ES" dirty="0" smtClean="0"/>
              <a:t> </a:t>
            </a:r>
            <a:endParaRPr lang="es-EC" dirty="0" smtClean="0"/>
          </a:p>
          <a:p>
            <a:pPr algn="just"/>
            <a:endParaRPr lang="es-EC" dirty="0" smtClean="0"/>
          </a:p>
          <a:p>
            <a:pPr algn="just"/>
            <a:endParaRPr lang="es-EC"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071546"/>
            <a:ext cx="8358246" cy="6186309"/>
          </a:xfrm>
          <a:prstGeom prst="rect">
            <a:avLst/>
          </a:prstGeom>
          <a:noFill/>
        </p:spPr>
        <p:txBody>
          <a:bodyPr wrap="square" rtlCol="0">
            <a:spAutoFit/>
          </a:bodyPr>
          <a:lstStyle/>
          <a:p>
            <a:r>
              <a:rPr lang="es-ES" b="1" dirty="0" smtClean="0"/>
              <a:t>RECOMENDACIONES:</a:t>
            </a:r>
            <a:endParaRPr lang="es-EC" dirty="0" smtClean="0"/>
          </a:p>
          <a:p>
            <a:r>
              <a:rPr lang="es-ES" dirty="0" smtClean="0"/>
              <a:t> </a:t>
            </a:r>
            <a:endParaRPr lang="es-EC" dirty="0" smtClean="0"/>
          </a:p>
          <a:p>
            <a:pPr marL="342900" indent="-342900">
              <a:buAutoNum type="arabicPeriod"/>
            </a:pPr>
            <a:r>
              <a:rPr lang="es-ES" dirty="0" smtClean="0"/>
              <a:t>Como </a:t>
            </a:r>
            <a:r>
              <a:rPr lang="es-ES" dirty="0" smtClean="0"/>
              <a:t>resultado de las pruebas se recalca que para obtener imágenes con una buena resolución se debe utilizar matrices de 20x20 o  25x25, esto es debido a que se utiliza una muestra de aproximadamente 70 mm de diámetro; con esta configuración de matrices los pasos de las mediciones serían de 3.5 y 2.8 mm respectivamente, puesto que el foto-sensor tiene una ventana de 4mm de diámetro; con esto se garantiza que al hacer una medición el haz de luz que incida sobre el foto-sensor no abarque más del doble del ancho de un </a:t>
            </a:r>
            <a:r>
              <a:rPr lang="es-ES" dirty="0" smtClean="0"/>
              <a:t>pixel</a:t>
            </a:r>
            <a:endParaRPr lang="es-ES" dirty="0" smtClean="0"/>
          </a:p>
          <a:p>
            <a:pPr marL="342900" indent="-342900"/>
            <a:endParaRPr lang="es-ES" dirty="0" smtClean="0"/>
          </a:p>
          <a:p>
            <a:pPr marL="342900" indent="-342900"/>
            <a:r>
              <a:rPr lang="es-ES" dirty="0" smtClean="0"/>
              <a:t>2</a:t>
            </a:r>
            <a:r>
              <a:rPr lang="es-ES" dirty="0" smtClean="0"/>
              <a:t>. </a:t>
            </a:r>
            <a:r>
              <a:rPr lang="es-ES" dirty="0" smtClean="0"/>
              <a:t>  </a:t>
            </a:r>
            <a:r>
              <a:rPr lang="es-ES" dirty="0" smtClean="0"/>
              <a:t>No se recomienda el uso de muestras que contengan sustancias como vidrio y agua ya que con estas ocurren diferentes fenómenos que afectan el proceso, tales como el fenómeno de refracción que sufre el haz de luz al atravesar dichas sustancias; también se presenta el efecto “lupa”, el cual ocurre cuando pasa el haz de luz por el centro de un tubo con agua, la luz tiende a amplificarse y por lo tanto se obtendrá una lectura errónea.</a:t>
            </a:r>
            <a:endParaRPr lang="es-EC" dirty="0" smtClean="0"/>
          </a:p>
          <a:p>
            <a:r>
              <a:rPr lang="es-ES" dirty="0" smtClean="0"/>
              <a:t> </a:t>
            </a:r>
            <a:endParaRPr lang="es-EC" dirty="0" smtClean="0"/>
          </a:p>
          <a:p>
            <a:r>
              <a:rPr lang="es-ES" dirty="0" smtClean="0"/>
              <a:t>3.  </a:t>
            </a:r>
            <a:r>
              <a:rPr lang="es-ES" dirty="0" smtClean="0"/>
              <a:t>  Es </a:t>
            </a:r>
            <a:r>
              <a:rPr lang="es-ES" dirty="0" smtClean="0"/>
              <a:t>recomendable ubicar el equipo sobre una base estable para evitar las </a:t>
            </a:r>
            <a:r>
              <a:rPr lang="es-ES" dirty="0" smtClean="0"/>
              <a:t>  	vibraciones</a:t>
            </a:r>
            <a:r>
              <a:rPr lang="es-ES" dirty="0" smtClean="0"/>
              <a:t>, ya que esto afecta la calidad de imagen.</a:t>
            </a:r>
            <a:endParaRPr lang="es-EC" dirty="0" smtClean="0"/>
          </a:p>
          <a:p>
            <a:r>
              <a:rPr lang="es-ES" dirty="0" smtClean="0"/>
              <a:t> </a:t>
            </a:r>
            <a:endParaRPr lang="es-EC" dirty="0" smtClean="0"/>
          </a:p>
          <a:p>
            <a:endParaRPr lang="es-EC" dirty="0" smtClean="0"/>
          </a:p>
          <a:p>
            <a:endParaRPr lang="es-EC"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000108"/>
            <a:ext cx="6929486" cy="3693319"/>
          </a:xfrm>
          <a:prstGeom prst="rect">
            <a:avLst/>
          </a:prstGeom>
          <a:noFill/>
        </p:spPr>
        <p:txBody>
          <a:bodyPr wrap="square" rtlCol="0">
            <a:spAutoFit/>
          </a:bodyPr>
          <a:lstStyle/>
          <a:p>
            <a:pPr marL="342900" indent="-342900">
              <a:buAutoNum type="arabicPeriod" startAt="4"/>
            </a:pPr>
            <a:r>
              <a:rPr lang="es-ES" dirty="0" smtClean="0"/>
              <a:t>Si </a:t>
            </a:r>
            <a:r>
              <a:rPr lang="es-ES" dirty="0" smtClean="0"/>
              <a:t>se quiere mejorar aún más la resolución de la imagen se pueden hacer los siguientes cambios</a:t>
            </a:r>
            <a:r>
              <a:rPr lang="es-ES" dirty="0" smtClean="0"/>
              <a:t>:</a:t>
            </a:r>
          </a:p>
          <a:p>
            <a:pPr marL="342900" indent="-342900">
              <a:buAutoNum type="arabicPeriod" startAt="4"/>
            </a:pPr>
            <a:endParaRPr lang="es-ES" dirty="0" smtClean="0"/>
          </a:p>
          <a:p>
            <a:pPr marL="342900" indent="-342900"/>
            <a:endParaRPr lang="es-EC" dirty="0" smtClean="0"/>
          </a:p>
          <a:p>
            <a:pPr lvl="0">
              <a:buFont typeface="Wingdings" pitchFamily="2" charset="2"/>
              <a:buChar char="v"/>
            </a:pPr>
            <a:r>
              <a:rPr lang="es-EC" dirty="0" smtClean="0"/>
              <a:t>	Utilizar </a:t>
            </a:r>
            <a:r>
              <a:rPr lang="es-EC" dirty="0" smtClean="0"/>
              <a:t>un sistema de emisión y recepción láser en vez del </a:t>
            </a:r>
            <a:r>
              <a:rPr lang="es-EC" dirty="0" smtClean="0"/>
              <a:t>	sistema </a:t>
            </a:r>
            <a:r>
              <a:rPr lang="es-EC" dirty="0" smtClean="0"/>
              <a:t>de luz convencional.</a:t>
            </a:r>
          </a:p>
          <a:p>
            <a:pPr lvl="0">
              <a:buFont typeface="Wingdings" pitchFamily="2" charset="2"/>
              <a:buChar char="v"/>
            </a:pPr>
            <a:r>
              <a:rPr lang="es-EC" dirty="0" smtClean="0"/>
              <a:t>	Para </a:t>
            </a:r>
            <a:r>
              <a:rPr lang="es-EC" dirty="0" smtClean="0"/>
              <a:t>mejorar la resolución y poder utilizar matrices de </a:t>
            </a:r>
            <a:r>
              <a:rPr lang="es-EC" dirty="0" smtClean="0"/>
              <a:t>	50x50 </a:t>
            </a:r>
            <a:r>
              <a:rPr lang="es-EC" dirty="0" smtClean="0"/>
              <a:t>se debe utilizar el programa en VISUAL C++ lo cual </a:t>
            </a:r>
            <a:r>
              <a:rPr lang="es-EC" dirty="0" smtClean="0"/>
              <a:t>	requiere </a:t>
            </a:r>
            <a:r>
              <a:rPr lang="es-EC" dirty="0" smtClean="0"/>
              <a:t>de una serie de cambios, de esta forma el </a:t>
            </a:r>
            <a:r>
              <a:rPr lang="es-EC" dirty="0" smtClean="0"/>
              <a:t>	programa </a:t>
            </a:r>
            <a:r>
              <a:rPr lang="es-EC" dirty="0" smtClean="0"/>
              <a:t>se ejecutará bajo Windows y tendrá suficiente </a:t>
            </a:r>
            <a:r>
              <a:rPr lang="es-EC" dirty="0" smtClean="0"/>
              <a:t>	memoria </a:t>
            </a:r>
            <a:r>
              <a:rPr lang="es-EC" dirty="0" smtClean="0"/>
              <a:t>para realizar los gráficos con lo cual se puede </a:t>
            </a:r>
            <a:r>
              <a:rPr lang="es-EC" dirty="0" smtClean="0"/>
              <a:t>	obtener </a:t>
            </a:r>
            <a:r>
              <a:rPr lang="es-EC" dirty="0" smtClean="0"/>
              <a:t>una mejor imagen.</a:t>
            </a:r>
          </a:p>
          <a:p>
            <a:r>
              <a:rPr lang="es-MX" dirty="0" smtClean="0"/>
              <a:t> </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385684"/>
            <a:ext cx="3714776" cy="461665"/>
          </a:xfrm>
          <a:prstGeom prst="rect">
            <a:avLst/>
          </a:prstGeom>
          <a:noFill/>
        </p:spPr>
        <p:txBody>
          <a:bodyPr wrap="square" rtlCol="0">
            <a:spAutoFit/>
          </a:bodyPr>
          <a:lstStyle/>
          <a:p>
            <a:r>
              <a:rPr lang="es-EC" sz="2400" b="1" dirty="0" smtClean="0">
                <a:solidFill>
                  <a:srgbClr val="FF0000"/>
                </a:solidFill>
                <a:latin typeface="Comic Sans MS" pitchFamily="66" charset="0"/>
              </a:rPr>
              <a:t>USOS DE LA TAC</a:t>
            </a:r>
            <a:endParaRPr lang="es-EC" sz="2400" b="1" dirty="0">
              <a:solidFill>
                <a:srgbClr val="FF0000"/>
              </a:solidFill>
              <a:latin typeface="Comic Sans MS" pitchFamily="66" charset="0"/>
            </a:endParaRPr>
          </a:p>
        </p:txBody>
      </p:sp>
      <p:sp>
        <p:nvSpPr>
          <p:cNvPr id="9" name="8 CuadroTexto"/>
          <p:cNvSpPr txBox="1"/>
          <p:nvPr/>
        </p:nvSpPr>
        <p:spPr>
          <a:xfrm>
            <a:off x="571472" y="1000108"/>
            <a:ext cx="8572528" cy="4708981"/>
          </a:xfrm>
          <a:prstGeom prst="rect">
            <a:avLst/>
          </a:prstGeom>
          <a:noFill/>
        </p:spPr>
        <p:txBody>
          <a:bodyPr wrap="square" rtlCol="0">
            <a:spAutoFit/>
          </a:bodyPr>
          <a:lstStyle/>
          <a:p>
            <a:r>
              <a:rPr lang="es-EC" sz="2000" b="1" dirty="0" smtClean="0">
                <a:latin typeface="Comic Sans MS" pitchFamily="66" charset="0"/>
              </a:rPr>
              <a:t>Los usos de una </a:t>
            </a:r>
            <a:r>
              <a:rPr lang="es-EC" sz="2000" b="1" i="1" dirty="0" smtClean="0">
                <a:latin typeface="Comic Sans MS" pitchFamily="66" charset="0"/>
              </a:rPr>
              <a:t>TAC son, como puedes imaginar, muy variados:</a:t>
            </a:r>
          </a:p>
          <a:p>
            <a:r>
              <a:rPr lang="es-EC" sz="2000" b="1" i="1" dirty="0" smtClean="0">
                <a:latin typeface="Comic Sans MS" pitchFamily="66" charset="0"/>
              </a:rPr>
              <a:t> permite ver con una </a:t>
            </a:r>
            <a:r>
              <a:rPr lang="es-EC" sz="2000" b="1" dirty="0" smtClean="0">
                <a:latin typeface="Comic Sans MS" pitchFamily="66" charset="0"/>
              </a:rPr>
              <a:t>precisión bastante buena el interior del cuerpo en dos y tres dimensiones, de modo que se usa en el diagnóstico de muchas dolencias, entre ellas (aunque hay muchas más):</a:t>
            </a:r>
          </a:p>
          <a:p>
            <a:endParaRPr lang="es-EC" sz="2000" b="1" dirty="0" smtClean="0">
              <a:latin typeface="Comic Sans MS" pitchFamily="66" charset="0"/>
            </a:endParaRPr>
          </a:p>
          <a:p>
            <a:pPr>
              <a:buFont typeface="Wingdings" pitchFamily="2" charset="2"/>
              <a:buChar char="Ø"/>
            </a:pPr>
            <a:r>
              <a:rPr lang="es-EC" sz="2000" b="1" dirty="0" smtClean="0">
                <a:latin typeface="Comic Sans MS" pitchFamily="66" charset="0"/>
              </a:rPr>
              <a:t> Las TAC de la cabeza se utilizan, por ejemplo, para identificar hemorragias cerebrales y tumores </a:t>
            </a:r>
          </a:p>
          <a:p>
            <a:pPr>
              <a:buFont typeface="Wingdings" pitchFamily="2" charset="2"/>
              <a:buChar char="Ø"/>
            </a:pPr>
            <a:r>
              <a:rPr lang="es-EC" sz="2000" b="1" dirty="0" smtClean="0">
                <a:latin typeface="Comic Sans MS" pitchFamily="66" charset="0"/>
              </a:rPr>
              <a:t> En los pulmones, se emplean para identificar enfisemas, fibrosis y tumores.</a:t>
            </a:r>
          </a:p>
          <a:p>
            <a:pPr>
              <a:buFont typeface="Wingdings" pitchFamily="2" charset="2"/>
              <a:buChar char="Ø"/>
            </a:pPr>
            <a:r>
              <a:rPr lang="es-EC" sz="2000" b="1" dirty="0" smtClean="0">
                <a:latin typeface="Comic Sans MS" pitchFamily="66" charset="0"/>
              </a:rPr>
              <a:t> En el abdomen, sirve para identificar cálculos renales, apendicitis, pancreatitis, etc.</a:t>
            </a:r>
          </a:p>
          <a:p>
            <a:pPr>
              <a:buFont typeface="Wingdings" pitchFamily="2" charset="2"/>
              <a:buChar char="Ø"/>
            </a:pPr>
            <a:r>
              <a:rPr lang="es-EC" sz="2000" b="1" dirty="0" smtClean="0">
                <a:latin typeface="Comic Sans MS" pitchFamily="66" charset="0"/>
              </a:rPr>
              <a:t> En los miembros se utiliza para obtener imágenes detalladas de fracturas</a:t>
            </a:r>
          </a:p>
          <a:p>
            <a:r>
              <a:rPr lang="es-EC" sz="2000" b="1" dirty="0" smtClean="0">
                <a:latin typeface="Comic Sans MS" pitchFamily="66" charset="0"/>
              </a:rPr>
              <a:t>complejas, sobre todo en articulaciones.</a:t>
            </a:r>
            <a:endParaRPr lang="es-EC" sz="2000" b="1" dirty="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00061" y="2967335"/>
            <a:ext cx="3906134" cy="923330"/>
          </a:xfrm>
          <a:prstGeom prst="rect">
            <a:avLst/>
          </a:prstGeom>
          <a:noFill/>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effectLst/>
              </a:rPr>
              <a:t>GRACIAS….</a:t>
            </a:r>
            <a:endParaRPr lang="es-ES" sz="5400" b="1" cap="none" spc="0" dirty="0">
              <a:ln w="10541" cmpd="sng">
                <a:solidFill>
                  <a:srgbClr val="7D7D7D">
                    <a:tint val="100000"/>
                    <a:shade val="100000"/>
                    <a:satMod val="110000"/>
                  </a:srgbClr>
                </a:solidFill>
                <a:prstDash val="solid"/>
              </a:ln>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071546"/>
            <a:ext cx="7858180" cy="5324535"/>
          </a:xfrm>
          <a:prstGeom prst="rect">
            <a:avLst/>
          </a:prstGeom>
          <a:noFill/>
        </p:spPr>
        <p:txBody>
          <a:bodyPr wrap="square" rtlCol="0">
            <a:spAutoFit/>
          </a:bodyPr>
          <a:lstStyle/>
          <a:p>
            <a:pPr lvl="1"/>
            <a:r>
              <a:rPr lang="es-EC" b="1" dirty="0" smtClean="0">
                <a:solidFill>
                  <a:srgbClr val="FF0000"/>
                </a:solidFill>
              </a:rPr>
              <a:t>OBJETIVOS :</a:t>
            </a:r>
            <a:endParaRPr lang="es-EC" sz="1400" dirty="0" smtClean="0">
              <a:solidFill>
                <a:srgbClr val="FF0000"/>
              </a:solidFill>
            </a:endParaRPr>
          </a:p>
          <a:p>
            <a:pPr algn="just"/>
            <a:r>
              <a:rPr lang="es-ES" b="1" dirty="0" smtClean="0"/>
              <a:t> </a:t>
            </a:r>
            <a:endParaRPr lang="es-EC" sz="1600" dirty="0" smtClean="0"/>
          </a:p>
          <a:p>
            <a:pPr algn="just"/>
            <a:r>
              <a:rPr lang="es-EC" b="1" dirty="0" smtClean="0"/>
              <a:t> </a:t>
            </a:r>
            <a:endParaRPr lang="es-EC" sz="1600" dirty="0" smtClean="0"/>
          </a:p>
          <a:p>
            <a:pPr algn="just">
              <a:buFont typeface="Wingdings" pitchFamily="2" charset="2"/>
              <a:buChar char="v"/>
            </a:pPr>
            <a:r>
              <a:rPr lang="es-EC" dirty="0" smtClean="0"/>
              <a:t>El  principal objetivo de la reconstrucción del tomógrafo didáctico sigue siendo el mostrar los principios de  la  tomografía y las técnicas de reconstrucción de imágenes médicas.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Es también el  objetivo, optimizar el proceso de adquisición y reconstrucción de la imagen, rediseñando el circuito y realizar mejoras en  el programa de tal manera que el computador maneje eficientemente  los motores de paso, hacer ajustes en el sistema mecánico de traslación y rotación. </a:t>
            </a:r>
            <a:endParaRPr lang="es-EC" dirty="0" smtClean="0"/>
          </a:p>
          <a:p>
            <a:pPr algn="just"/>
            <a:endParaRPr lang="es-EC" dirty="0" smtClean="0"/>
          </a:p>
          <a:p>
            <a:pPr algn="just">
              <a:buFont typeface="Wingdings" pitchFamily="2" charset="2"/>
              <a:buChar char="v"/>
            </a:pPr>
            <a:r>
              <a:rPr lang="es-EC" dirty="0" smtClean="0"/>
              <a:t>Lograr </a:t>
            </a:r>
            <a:r>
              <a:rPr lang="es-EC" dirty="0" smtClean="0"/>
              <a:t>una mejor señal producida por el detector utilizando mecanismos para dirigir y concentrar la luz y finalmente ensamblaje y acabado total del equipo. </a:t>
            </a:r>
            <a:endParaRPr lang="es-EC" dirty="0" smtClean="0"/>
          </a:p>
          <a:p>
            <a:pPr algn="just">
              <a:buFont typeface="Wingdings" pitchFamily="2" charset="2"/>
              <a:buChar char="v"/>
            </a:pPr>
            <a:endParaRPr lang="es-EC" sz="1600" dirty="0" smtClean="0"/>
          </a:p>
          <a:p>
            <a:pPr algn="just">
              <a:buFont typeface="Wingdings" pitchFamily="2" charset="2"/>
              <a:buChar char="v"/>
            </a:pPr>
            <a:r>
              <a:rPr lang="es-EC" dirty="0" smtClean="0"/>
              <a:t>Importancia de la Electrónica </a:t>
            </a:r>
            <a:r>
              <a:rPr lang="es-EC" dirty="0" smtClean="0"/>
              <a:t>en la medicina. </a:t>
            </a:r>
          </a:p>
          <a:p>
            <a:r>
              <a:rPr lang="es-EC" dirty="0" smtClean="0"/>
              <a:t> </a:t>
            </a:r>
            <a:endParaRPr lang="es-EC" sz="1600" dirty="0" smtClean="0"/>
          </a:p>
          <a:p>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357166"/>
            <a:ext cx="9358378" cy="584775"/>
          </a:xfrm>
          <a:prstGeom prst="rect">
            <a:avLst/>
          </a:prstGeom>
          <a:noFill/>
        </p:spPr>
        <p:txBody>
          <a:bodyPr wrap="square" rtlCol="0">
            <a:spAutoFit/>
          </a:bodyPr>
          <a:lstStyle/>
          <a:p>
            <a:r>
              <a:rPr lang="es-EC" sz="3200" b="1" dirty="0" smtClean="0"/>
              <a:t>TOMOGRAFÍA AXIAL COMPUTARIZADA</a:t>
            </a:r>
            <a:endParaRPr lang="es-EC" sz="3200" dirty="0"/>
          </a:p>
        </p:txBody>
      </p:sp>
      <p:pic>
        <p:nvPicPr>
          <p:cNvPr id="2050" name="Picture 2"/>
          <p:cNvPicPr>
            <a:picLocks noChangeAspect="1" noChangeArrowheads="1"/>
          </p:cNvPicPr>
          <p:nvPr/>
        </p:nvPicPr>
        <p:blipFill>
          <a:blip r:embed="rId3"/>
          <a:srcRect/>
          <a:stretch>
            <a:fillRect/>
          </a:stretch>
        </p:blipFill>
        <p:spPr bwMode="auto">
          <a:xfrm>
            <a:off x="2214546" y="1142984"/>
            <a:ext cx="4686300" cy="5024439"/>
          </a:xfrm>
          <a:prstGeom prst="rect">
            <a:avLst/>
          </a:prstGeom>
          <a:noFill/>
          <a:ln w="9525">
            <a:noFill/>
            <a:miter lim="800000"/>
            <a:headEnd/>
            <a:tailEnd/>
          </a:ln>
          <a:effectLst/>
        </p:spPr>
      </p:pic>
      <p:sp>
        <p:nvSpPr>
          <p:cNvPr id="4" name="3 CuadroTexto"/>
          <p:cNvSpPr txBox="1"/>
          <p:nvPr/>
        </p:nvSpPr>
        <p:spPr>
          <a:xfrm>
            <a:off x="6357950" y="6286520"/>
            <a:ext cx="2786082" cy="369332"/>
          </a:xfrm>
          <a:prstGeom prst="rect">
            <a:avLst/>
          </a:prstGeom>
          <a:noFill/>
        </p:spPr>
        <p:txBody>
          <a:bodyPr wrap="square" rtlCol="0">
            <a:spAutoFit/>
          </a:bodyPr>
          <a:lstStyle/>
          <a:p>
            <a:r>
              <a:rPr lang="es-EC" b="1" dirty="0" smtClean="0"/>
              <a:t>Por: Gonzalo Cañarte.</a:t>
            </a:r>
            <a:endParaRPr lang="es-EC"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857232"/>
            <a:ext cx="7572428" cy="4154984"/>
          </a:xfrm>
          <a:prstGeom prst="rect">
            <a:avLst/>
          </a:prstGeom>
          <a:noFill/>
        </p:spPr>
        <p:txBody>
          <a:bodyPr wrap="square" rtlCol="0">
            <a:spAutoFit/>
          </a:bodyPr>
          <a:lstStyle/>
          <a:p>
            <a:pPr>
              <a:buFont typeface="Wingdings" pitchFamily="2" charset="2"/>
              <a:buChar char="Ø"/>
            </a:pPr>
            <a:r>
              <a:rPr lang="es-EC" sz="2400" b="1" dirty="0" smtClean="0">
                <a:latin typeface="Comic Sans MS" pitchFamily="66" charset="0"/>
              </a:rPr>
              <a:t> TAC             técnica </a:t>
            </a:r>
            <a:r>
              <a:rPr lang="es-EC" sz="2400" b="1" dirty="0">
                <a:latin typeface="Comic Sans MS" pitchFamily="66" charset="0"/>
              </a:rPr>
              <a:t>de </a:t>
            </a:r>
            <a:r>
              <a:rPr lang="es-EC" sz="2400" b="1" dirty="0">
                <a:latin typeface="Comic Sans MS" pitchFamily="66" charset="0"/>
                <a:hlinkClick r:id="rId2" tooltip="Diagnóstico"/>
              </a:rPr>
              <a:t>diagnóstico</a:t>
            </a:r>
            <a:r>
              <a:rPr lang="es-EC" sz="2400" b="1" dirty="0">
                <a:latin typeface="Comic Sans MS" pitchFamily="66" charset="0"/>
              </a:rPr>
              <a:t> utilizada en </a:t>
            </a:r>
            <a:r>
              <a:rPr lang="es-EC" sz="2400" b="1" dirty="0">
                <a:latin typeface="Comic Sans MS" pitchFamily="66" charset="0"/>
                <a:hlinkClick r:id="rId3" tooltip="Medicina"/>
              </a:rPr>
              <a:t>medicina</a:t>
            </a:r>
            <a:r>
              <a:rPr lang="es-EC" sz="2400" b="1" dirty="0" smtClean="0">
                <a:latin typeface="Comic Sans MS" pitchFamily="66" charset="0"/>
              </a:rPr>
              <a:t>.</a:t>
            </a:r>
          </a:p>
          <a:p>
            <a:endParaRPr lang="es-EC" sz="2400" b="1" dirty="0" smtClean="0">
              <a:latin typeface="Comic Sans MS" pitchFamily="66" charset="0"/>
            </a:endParaRPr>
          </a:p>
          <a:p>
            <a:pPr>
              <a:buFont typeface="Wingdings" pitchFamily="2" charset="2"/>
              <a:buChar char="Ø"/>
            </a:pPr>
            <a:r>
              <a:rPr lang="es-EC" sz="2400" b="1" i="1" dirty="0" smtClean="0">
                <a:latin typeface="Comic Sans MS" pitchFamily="66" charset="0"/>
              </a:rPr>
              <a:t> </a:t>
            </a:r>
            <a:r>
              <a:rPr lang="es-EC" sz="2400" b="1" i="1" dirty="0" smtClean="0">
                <a:solidFill>
                  <a:srgbClr val="FF0000"/>
                </a:solidFill>
                <a:latin typeface="Comic Sans MS" pitchFamily="66" charset="0"/>
              </a:rPr>
              <a:t>tomos</a:t>
            </a:r>
            <a:r>
              <a:rPr lang="es-EC" sz="2400" b="1" dirty="0" smtClean="0">
                <a:latin typeface="Comic Sans MS" pitchFamily="66" charset="0"/>
              </a:rPr>
              <a:t> que significa corte o sección y de </a:t>
            </a:r>
            <a:r>
              <a:rPr lang="es-EC" sz="2400" b="1" i="1" dirty="0" smtClean="0">
                <a:solidFill>
                  <a:srgbClr val="FF0000"/>
                </a:solidFill>
                <a:latin typeface="Comic Sans MS" pitchFamily="66" charset="0"/>
              </a:rPr>
              <a:t>grafía</a:t>
            </a:r>
            <a:r>
              <a:rPr lang="es-EC" sz="2400" b="1" dirty="0" smtClean="0">
                <a:solidFill>
                  <a:srgbClr val="FF0000"/>
                </a:solidFill>
                <a:latin typeface="Comic Sans MS" pitchFamily="66" charset="0"/>
              </a:rPr>
              <a:t> </a:t>
            </a:r>
            <a:r>
              <a:rPr lang="es-EC" sz="2400" b="1" dirty="0" smtClean="0">
                <a:latin typeface="Comic Sans MS" pitchFamily="66" charset="0"/>
              </a:rPr>
              <a:t>que significa representación gráfica</a:t>
            </a:r>
          </a:p>
          <a:p>
            <a:pPr>
              <a:buFont typeface="Wingdings" pitchFamily="2" charset="2"/>
              <a:buChar char="Ø"/>
            </a:pPr>
            <a:endParaRPr lang="es-EC" sz="2400" b="1" dirty="0">
              <a:latin typeface="Comic Sans MS" pitchFamily="66" charset="0"/>
            </a:endParaRPr>
          </a:p>
          <a:p>
            <a:pPr>
              <a:buFont typeface="Wingdings" pitchFamily="2" charset="2"/>
              <a:buChar char="Ø"/>
            </a:pPr>
            <a:r>
              <a:rPr lang="es-EC" sz="2400" b="1" dirty="0" smtClean="0">
                <a:latin typeface="Comic Sans MS" pitchFamily="66" charset="0"/>
                <a:hlinkClick r:id="rId4" tooltip="Axial"/>
              </a:rPr>
              <a:t>axial</a:t>
            </a:r>
            <a:r>
              <a:rPr lang="es-EC" sz="2400" b="1" dirty="0" smtClean="0">
                <a:latin typeface="Comic Sans MS" pitchFamily="66" charset="0"/>
              </a:rPr>
              <a:t> </a:t>
            </a:r>
            <a:r>
              <a:rPr lang="es-EC" sz="2400" b="1" dirty="0">
                <a:latin typeface="Comic Sans MS" pitchFamily="66" charset="0"/>
              </a:rPr>
              <a:t>significa "relativo al eje".</a:t>
            </a:r>
            <a:r>
              <a:rPr lang="es-EC" sz="2400" dirty="0">
                <a:latin typeface="Comic Sans MS" pitchFamily="66" charset="0"/>
              </a:rPr>
              <a:t> </a:t>
            </a:r>
            <a:endParaRPr lang="es-EC" sz="2400" dirty="0" smtClean="0">
              <a:latin typeface="Comic Sans MS" pitchFamily="66" charset="0"/>
            </a:endParaRPr>
          </a:p>
          <a:p>
            <a:pPr>
              <a:buFont typeface="Wingdings" pitchFamily="2" charset="2"/>
              <a:buChar char="Ø"/>
            </a:pPr>
            <a:endParaRPr lang="es-EC" sz="2400" b="1" dirty="0">
              <a:latin typeface="Comic Sans MS" pitchFamily="66" charset="0"/>
            </a:endParaRPr>
          </a:p>
          <a:p>
            <a:pPr>
              <a:buFont typeface="Wingdings" pitchFamily="2" charset="2"/>
              <a:buChar char="Ø"/>
            </a:pPr>
            <a:endParaRPr lang="es-EC" sz="2400" b="1" dirty="0" smtClean="0">
              <a:latin typeface="Comic Sans MS" pitchFamily="66" charset="0"/>
            </a:endParaRPr>
          </a:p>
          <a:p>
            <a:pPr>
              <a:buFont typeface="Wingdings" pitchFamily="2" charset="2"/>
              <a:buChar char="Ø"/>
            </a:pPr>
            <a:endParaRPr lang="es-EC" sz="2400" b="1" dirty="0" smtClean="0">
              <a:latin typeface="Comic Sans MS" pitchFamily="66" charset="0"/>
            </a:endParaRPr>
          </a:p>
          <a:p>
            <a:endParaRPr lang="es-EC" sz="2400" b="1" dirty="0">
              <a:latin typeface="Comic Sans MS" pitchFamily="66" charset="0"/>
            </a:endParaRPr>
          </a:p>
        </p:txBody>
      </p:sp>
      <p:pic>
        <p:nvPicPr>
          <p:cNvPr id="5" name="4 Imagen" descr="slice.jpg"/>
          <p:cNvPicPr>
            <a:picLocks noChangeAspect="1"/>
          </p:cNvPicPr>
          <p:nvPr/>
        </p:nvPicPr>
        <p:blipFill>
          <a:blip r:embed="rId5" cstate="print"/>
          <a:stretch>
            <a:fillRect/>
          </a:stretch>
        </p:blipFill>
        <p:spPr>
          <a:xfrm>
            <a:off x="2000232" y="4071942"/>
            <a:ext cx="5429256" cy="2588974"/>
          </a:xfrm>
          <a:prstGeom prst="rect">
            <a:avLst/>
          </a:prstGeom>
        </p:spPr>
      </p:pic>
      <p:cxnSp>
        <p:nvCxnSpPr>
          <p:cNvPr id="7" name="6 Conector recto de flecha"/>
          <p:cNvCxnSpPr/>
          <p:nvPr/>
        </p:nvCxnSpPr>
        <p:spPr>
          <a:xfrm>
            <a:off x="2126262" y="1100452"/>
            <a:ext cx="714380" cy="0"/>
          </a:xfrm>
          <a:prstGeom prst="straightConnector1">
            <a:avLst/>
          </a:prstGeom>
          <a:ln w="28575">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357166"/>
            <a:ext cx="2286016" cy="523220"/>
          </a:xfrm>
          <a:prstGeom prst="rect">
            <a:avLst/>
          </a:prstGeom>
          <a:noFill/>
        </p:spPr>
        <p:txBody>
          <a:bodyPr wrap="square" rtlCol="0">
            <a:spAutoFit/>
          </a:bodyPr>
          <a:lstStyle/>
          <a:p>
            <a:r>
              <a:rPr lang="es-EC" sz="2800" b="1" dirty="0" smtClean="0">
                <a:solidFill>
                  <a:srgbClr val="FF0000"/>
                </a:solidFill>
                <a:latin typeface="Comic Sans MS" pitchFamily="66" charset="0"/>
              </a:rPr>
              <a:t>INICIOS:</a:t>
            </a:r>
            <a:endParaRPr lang="es-EC" sz="2800" b="1" dirty="0">
              <a:solidFill>
                <a:srgbClr val="FF0000"/>
              </a:solidFill>
              <a:latin typeface="Comic Sans MS" pitchFamily="66" charset="0"/>
            </a:endParaRPr>
          </a:p>
        </p:txBody>
      </p:sp>
      <p:sp>
        <p:nvSpPr>
          <p:cNvPr id="3" name="2 CuadroTexto"/>
          <p:cNvSpPr txBox="1"/>
          <p:nvPr/>
        </p:nvSpPr>
        <p:spPr>
          <a:xfrm>
            <a:off x="500034" y="1000108"/>
            <a:ext cx="8429652" cy="3170099"/>
          </a:xfrm>
          <a:prstGeom prst="rect">
            <a:avLst/>
          </a:prstGeom>
          <a:noFill/>
        </p:spPr>
        <p:txBody>
          <a:bodyPr wrap="square" rtlCol="0">
            <a:spAutoFit/>
          </a:bodyPr>
          <a:lstStyle/>
          <a:p>
            <a:pPr algn="just"/>
            <a:r>
              <a:rPr lang="es-EC" sz="2000" b="1" dirty="0" smtClean="0">
                <a:latin typeface="Comic Sans MS" pitchFamily="66" charset="0"/>
              </a:rPr>
              <a:t>El primer aparato de </a:t>
            </a:r>
            <a:r>
              <a:rPr lang="es-EC" sz="2000" b="1" i="1" dirty="0" smtClean="0">
                <a:latin typeface="Comic Sans MS" pitchFamily="66" charset="0"/>
              </a:rPr>
              <a:t>TAC listo para ser usado de forma comercial fue desarrollado por </a:t>
            </a:r>
            <a:r>
              <a:rPr lang="es-EC" sz="2000" b="1" dirty="0" smtClean="0">
                <a:latin typeface="Comic Sans MS" pitchFamily="66" charset="0"/>
              </a:rPr>
              <a:t>Sir </a:t>
            </a:r>
            <a:r>
              <a:rPr lang="es-EC" sz="2000" b="1" dirty="0" err="1" smtClean="0">
                <a:latin typeface="Comic Sans MS" pitchFamily="66" charset="0"/>
              </a:rPr>
              <a:t>Godfrey</a:t>
            </a:r>
            <a:r>
              <a:rPr lang="es-EC" sz="2000" b="1" dirty="0" smtClean="0">
                <a:latin typeface="Comic Sans MS" pitchFamily="66" charset="0"/>
              </a:rPr>
              <a:t> </a:t>
            </a:r>
            <a:r>
              <a:rPr lang="es-EC" sz="2000" b="1" dirty="0" err="1" smtClean="0">
                <a:latin typeface="Comic Sans MS" pitchFamily="66" charset="0"/>
              </a:rPr>
              <a:t>Newbold</a:t>
            </a:r>
            <a:r>
              <a:rPr lang="es-EC" sz="2000" b="1" dirty="0" smtClean="0">
                <a:latin typeface="Comic Sans MS" pitchFamily="66" charset="0"/>
              </a:rPr>
              <a:t> </a:t>
            </a:r>
            <a:r>
              <a:rPr lang="es-EC" sz="2000" b="1" dirty="0" err="1" smtClean="0">
                <a:latin typeface="Comic Sans MS" pitchFamily="66" charset="0"/>
              </a:rPr>
              <a:t>Hounsfield</a:t>
            </a:r>
            <a:r>
              <a:rPr lang="es-EC" sz="2000" b="1" dirty="0" smtClean="0">
                <a:latin typeface="Comic Sans MS" pitchFamily="66" charset="0"/>
              </a:rPr>
              <a:t>  e independientemente por Allan </a:t>
            </a:r>
            <a:r>
              <a:rPr lang="es-EC" sz="2000" b="1" dirty="0" err="1" smtClean="0">
                <a:latin typeface="Comic Sans MS" pitchFamily="66" charset="0"/>
              </a:rPr>
              <a:t>McLeod</a:t>
            </a:r>
            <a:r>
              <a:rPr lang="es-EC" sz="2000" b="1" dirty="0" smtClean="0">
                <a:latin typeface="Comic Sans MS" pitchFamily="66" charset="0"/>
              </a:rPr>
              <a:t> </a:t>
            </a:r>
            <a:r>
              <a:rPr lang="es-EC" sz="2000" b="1" dirty="0" err="1" smtClean="0">
                <a:latin typeface="Comic Sans MS" pitchFamily="66" charset="0"/>
              </a:rPr>
              <a:t>Cormack</a:t>
            </a:r>
            <a:r>
              <a:rPr lang="es-EC" sz="2000" b="1" dirty="0" smtClean="0">
                <a:latin typeface="Comic Sans MS" pitchFamily="66" charset="0"/>
              </a:rPr>
              <a:t>. Ambos compartieron el Premio Nobel de Medicina en 1979.</a:t>
            </a:r>
          </a:p>
          <a:p>
            <a:pPr algn="just"/>
            <a:endParaRPr lang="es-EC" sz="2000" b="1" dirty="0" smtClean="0">
              <a:latin typeface="Comic Sans MS" pitchFamily="66" charset="0"/>
            </a:endParaRPr>
          </a:p>
          <a:p>
            <a:pPr algn="just"/>
            <a:r>
              <a:rPr lang="es-EC" sz="2000" b="1" dirty="0" smtClean="0">
                <a:latin typeface="Comic Sans MS" pitchFamily="66" charset="0"/>
              </a:rPr>
              <a:t> Eso sí, aquellos </a:t>
            </a:r>
            <a:r>
              <a:rPr lang="es-EC" sz="2000" b="1" dirty="0" err="1" smtClean="0">
                <a:latin typeface="Comic Sans MS" pitchFamily="66" charset="0"/>
              </a:rPr>
              <a:t>TACs</a:t>
            </a:r>
            <a:r>
              <a:rPr lang="es-EC" sz="2000" b="1" dirty="0" smtClean="0">
                <a:latin typeface="Comic Sans MS" pitchFamily="66" charset="0"/>
              </a:rPr>
              <a:t> no eran como los de ahora: el prototipo original de </a:t>
            </a:r>
            <a:r>
              <a:rPr lang="es-EC" sz="2000" b="1" dirty="0" err="1" smtClean="0">
                <a:latin typeface="Comic Sans MS" pitchFamily="66" charset="0"/>
              </a:rPr>
              <a:t>Hounsfield</a:t>
            </a:r>
            <a:r>
              <a:rPr lang="es-EC" sz="2000" b="1" dirty="0" smtClean="0">
                <a:latin typeface="Comic Sans MS" pitchFamily="66" charset="0"/>
              </a:rPr>
              <a:t> de 1971 tomaba 180 imágenes (separadas 1°) para cada sección, y luego repetía el proceso para realizar otro corte, otro, etc., así hasta 160 veces. El proceso duraba unos cinco minutos.</a:t>
            </a:r>
            <a:endParaRPr lang="es-EC" sz="2000" b="1" dirty="0">
              <a:latin typeface="Comic Sans MS" pitchFamily="66" charset="0"/>
            </a:endParaRPr>
          </a:p>
        </p:txBody>
      </p:sp>
      <p:pic>
        <p:nvPicPr>
          <p:cNvPr id="4" name="3 Imagen" descr="images.jpg"/>
          <p:cNvPicPr>
            <a:picLocks noChangeAspect="1"/>
          </p:cNvPicPr>
          <p:nvPr/>
        </p:nvPicPr>
        <p:blipFill>
          <a:blip r:embed="rId2"/>
          <a:stretch>
            <a:fillRect/>
          </a:stretch>
        </p:blipFill>
        <p:spPr>
          <a:xfrm>
            <a:off x="714348" y="4286256"/>
            <a:ext cx="2571768" cy="2511959"/>
          </a:xfrm>
          <a:prstGeom prst="rect">
            <a:avLst/>
          </a:prstGeom>
        </p:spPr>
      </p:pic>
      <p:pic>
        <p:nvPicPr>
          <p:cNvPr id="6" name="5 Imagen" descr="EBOSH2.jpg"/>
          <p:cNvPicPr>
            <a:picLocks noChangeAspect="1"/>
          </p:cNvPicPr>
          <p:nvPr/>
        </p:nvPicPr>
        <p:blipFill>
          <a:blip r:embed="rId3"/>
          <a:stretch>
            <a:fillRect/>
          </a:stretch>
        </p:blipFill>
        <p:spPr>
          <a:xfrm>
            <a:off x="4429124" y="3857628"/>
            <a:ext cx="3786214" cy="30003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457122"/>
            <a:ext cx="4071966" cy="400110"/>
          </a:xfrm>
          <a:prstGeom prst="rect">
            <a:avLst/>
          </a:prstGeom>
          <a:noFill/>
        </p:spPr>
        <p:txBody>
          <a:bodyPr wrap="square" rtlCol="0">
            <a:spAutoFit/>
          </a:bodyPr>
          <a:lstStyle/>
          <a:p>
            <a:r>
              <a:rPr lang="es-EC" sz="2000" b="1" dirty="0" smtClean="0">
                <a:solidFill>
                  <a:srgbClr val="FF0000"/>
                </a:solidFill>
                <a:latin typeface="Comic Sans MS" pitchFamily="66" charset="0"/>
              </a:rPr>
              <a:t>FUNDAMENTOS TEÓRICOS:</a:t>
            </a:r>
            <a:endParaRPr lang="es-EC" sz="2000" b="1" dirty="0">
              <a:solidFill>
                <a:srgbClr val="FF0000"/>
              </a:solidFill>
              <a:latin typeface="Comic Sans MS" pitchFamily="66" charset="0"/>
            </a:endParaRPr>
          </a:p>
        </p:txBody>
      </p:sp>
      <p:sp>
        <p:nvSpPr>
          <p:cNvPr id="3" name="2 CuadroTexto"/>
          <p:cNvSpPr txBox="1"/>
          <p:nvPr/>
        </p:nvSpPr>
        <p:spPr>
          <a:xfrm>
            <a:off x="1214414" y="1357298"/>
            <a:ext cx="7143800" cy="1631216"/>
          </a:xfrm>
          <a:prstGeom prst="rect">
            <a:avLst/>
          </a:prstGeom>
          <a:noFill/>
        </p:spPr>
        <p:txBody>
          <a:bodyPr wrap="square" rtlCol="0">
            <a:spAutoFit/>
          </a:bodyPr>
          <a:lstStyle/>
          <a:p>
            <a:pPr algn="just">
              <a:buFont typeface="Wingdings" pitchFamily="2" charset="2"/>
              <a:buChar char="v"/>
            </a:pPr>
            <a:r>
              <a:rPr lang="es-EC" sz="2000" b="1" dirty="0" smtClean="0"/>
              <a:t>La imagen </a:t>
            </a:r>
            <a:r>
              <a:rPr lang="es-EC" sz="2000" b="1" dirty="0" smtClean="0"/>
              <a:t>de tomografía computarizada (TC) es  una visualización de la anatomía de un fino corte del </a:t>
            </a:r>
            <a:r>
              <a:rPr lang="es-EC" sz="2000" b="1" dirty="0" smtClean="0"/>
              <a:t>cuerpo, </a:t>
            </a:r>
            <a:r>
              <a:rPr lang="es-EC" sz="2000" b="1" dirty="0" smtClean="0"/>
              <a:t>desarrollada a partir de múltiples determinaciones de absorción de rayos X realizadas alrededor de la periferia del cuerpo.</a:t>
            </a:r>
            <a:endParaRPr lang="es-EC" sz="2000" b="1" dirty="0"/>
          </a:p>
        </p:txBody>
      </p:sp>
      <p:pic>
        <p:nvPicPr>
          <p:cNvPr id="1026" name="Picture 2"/>
          <p:cNvPicPr>
            <a:picLocks noChangeAspect="1" noChangeArrowheads="1"/>
          </p:cNvPicPr>
          <p:nvPr/>
        </p:nvPicPr>
        <p:blipFill>
          <a:blip r:embed="rId2"/>
          <a:srcRect/>
          <a:stretch>
            <a:fillRect/>
          </a:stretch>
        </p:blipFill>
        <p:spPr bwMode="auto">
          <a:xfrm>
            <a:off x="2214546" y="3357562"/>
            <a:ext cx="4891143"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1277</TotalTime>
  <Words>1441</Words>
  <Application>Microsoft Office PowerPoint</Application>
  <PresentationFormat>Presentación en pantalla (4:3)</PresentationFormat>
  <Paragraphs>203</Paragraphs>
  <Slides>44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Flujo</vt:lpstr>
      <vt:lpstr>Dibujo de Microsoft Office 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gonzalo</cp:lastModifiedBy>
  <cp:revision>112</cp:revision>
  <dcterms:created xsi:type="dcterms:W3CDTF">2008-07-21T23:39:54Z</dcterms:created>
  <dcterms:modified xsi:type="dcterms:W3CDTF">2009-09-22T19:08:57Z</dcterms:modified>
</cp:coreProperties>
</file>