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82" r:id="rId3"/>
    <p:sldId id="257" r:id="rId4"/>
    <p:sldId id="258" r:id="rId5"/>
    <p:sldId id="281" r:id="rId6"/>
    <p:sldId id="280" r:id="rId7"/>
    <p:sldId id="259" r:id="rId8"/>
    <p:sldId id="265" r:id="rId9"/>
    <p:sldId id="260" r:id="rId10"/>
    <p:sldId id="273" r:id="rId11"/>
    <p:sldId id="272" r:id="rId12"/>
    <p:sldId id="261" r:id="rId13"/>
    <p:sldId id="262" r:id="rId14"/>
    <p:sldId id="263" r:id="rId15"/>
    <p:sldId id="268" r:id="rId16"/>
    <p:sldId id="264" r:id="rId17"/>
    <p:sldId id="284" r:id="rId18"/>
    <p:sldId id="28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75364" autoAdjust="0"/>
  </p:normalViewPr>
  <p:slideViewPr>
    <p:cSldViewPr>
      <p:cViewPr>
        <p:scale>
          <a:sx n="100" d="100"/>
          <a:sy n="100" d="100"/>
        </p:scale>
        <p:origin x="-294"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D53FBB-825C-4969-90C8-A841923BB11E}" type="datetimeFigureOut">
              <a:rPr lang="es-ES" smtClean="0"/>
              <a:pPr/>
              <a:t>12/10/2010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98C926-5B50-45E6-9A3A-8D0274DE51D3}"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s.wikipedia.org/wiki/HTML" TargetMode="External"/><Relationship Id="rId7" Type="http://schemas.openxmlformats.org/officeDocument/2006/relationships/hyperlink" Target="http://es.wikipedia.org/wiki/AdSense"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es.wikipedia.org/wiki/Metatag" TargetMode="External"/><Relationship Id="rId5" Type="http://schemas.openxmlformats.org/officeDocument/2006/relationships/hyperlink" Target="http://es.wikipedia.org/wiki/Esquema_Ponzi" TargetMode="External"/><Relationship Id="rId4" Type="http://schemas.openxmlformats.org/officeDocument/2006/relationships/hyperlink" Target="http://es.wikipedia.org/wiki/Web_crawler"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s.wikipedia.org/w/index.php?title=Spam_blog&amp;action=edit&amp;redlink=1" TargetMode="External"/><Relationship Id="rId3" Type="http://schemas.openxmlformats.org/officeDocument/2006/relationships/hyperlink" Target="http://es.wikipedia.org/wiki/PageRank" TargetMode="External"/><Relationship Id="rId7" Type="http://schemas.openxmlformats.org/officeDocument/2006/relationships/hyperlink" Target="http://es.wikipedia.org/w/index.php?title=Shirley_Ardell_Mason&amp;action=edit&amp;redlink=1"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es.wikipedia.org/w/index.php?title=Sybil_attack&amp;action=edit&amp;redlink=1" TargetMode="External"/><Relationship Id="rId5" Type="http://schemas.openxmlformats.org/officeDocument/2006/relationships/hyperlink" Target="http://es.wikipedia.org/wiki/Algoritmo_HITS" TargetMode="External"/><Relationship Id="rId10" Type="http://schemas.openxmlformats.org/officeDocument/2006/relationships/hyperlink" Target="http://es.wikipedia.org/wiki/Wikipedia" TargetMode="External"/><Relationship Id="rId4" Type="http://schemas.openxmlformats.org/officeDocument/2006/relationships/hyperlink" Target="http://es.wikipedia.org/wiki/Google" TargetMode="External"/><Relationship Id="rId9" Type="http://schemas.openxmlformats.org/officeDocument/2006/relationships/hyperlink" Target="http://es.wikipedia.org/wiki/Wiki"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10000"/>
          </a:bodyPr>
          <a:lstStyle/>
          <a:p>
            <a:r>
              <a:rPr lang="es-ES" dirty="0" smtClean="0"/>
              <a:t>Texto Oculto o invisible  Disfrazado de palabras claves y frases haciéndolas del mismo ( o casi el mismo) color que el fondo, usando una fuente pequeña u ocultándolas dentro de código </a:t>
            </a:r>
            <a:r>
              <a:rPr lang="es-ES" dirty="0" smtClean="0">
                <a:hlinkClick r:id="rId3" tooltip="HTML"/>
              </a:rPr>
              <a:t>HTML</a:t>
            </a:r>
            <a:r>
              <a:rPr lang="es-ES" dirty="0" smtClean="0"/>
              <a:t> tal como secciones "no </a:t>
            </a:r>
            <a:r>
              <a:rPr lang="es-ES" dirty="0" err="1" smtClean="0"/>
              <a:t>frame</a:t>
            </a:r>
            <a:r>
              <a:rPr lang="es-ES" dirty="0" smtClean="0"/>
              <a:t>", atributos ALT y secciones "no script". Esto es útil para hacer que una página parezca relevante a un </a:t>
            </a:r>
            <a:r>
              <a:rPr lang="es-ES" dirty="0" smtClean="0">
                <a:hlinkClick r:id="rId4" tooltip="Web crawler"/>
              </a:rPr>
              <a:t>web </a:t>
            </a:r>
            <a:r>
              <a:rPr lang="es-ES" dirty="0" err="1" smtClean="0">
                <a:hlinkClick r:id="rId4" tooltip="Web crawler"/>
              </a:rPr>
              <a:t>crawler</a:t>
            </a:r>
            <a:r>
              <a:rPr lang="es-ES" dirty="0" smtClean="0"/>
              <a:t> de tal forma que sea más probable encontrarla. Ejemplo: un promotor de un </a:t>
            </a:r>
            <a:r>
              <a:rPr lang="es-ES" dirty="0" smtClean="0">
                <a:hlinkClick r:id="rId5" tooltip="Esquema Ponzi"/>
              </a:rPr>
              <a:t>Esquema </a:t>
            </a:r>
            <a:r>
              <a:rPr lang="es-ES" dirty="0" err="1" smtClean="0">
                <a:hlinkClick r:id="rId5" tooltip="Esquema Ponzi"/>
              </a:rPr>
              <a:t>Ponzi</a:t>
            </a:r>
            <a:r>
              <a:rPr lang="es-ES" dirty="0" smtClean="0"/>
              <a:t> quiere atraer internautas a un sitio donde el anuncia su fraude. Coloca texto oculto apropiado para una página de un fan de un grupo musical en su sitio, esperando que sea listado como un sitio de fans y recibir visitas de amantes de la música. Sin embargo el texto oculto no siempre es </a:t>
            </a:r>
            <a:r>
              <a:rPr lang="es-ES" dirty="0" err="1" smtClean="0"/>
              <a:t>spamdexing</a:t>
            </a:r>
            <a:r>
              <a:rPr lang="es-ES" dirty="0" smtClean="0"/>
              <a:t>: también se usa para mejorar la accesibilidad. </a:t>
            </a:r>
          </a:p>
          <a:p>
            <a:r>
              <a:rPr lang="es-ES" dirty="0" smtClean="0"/>
              <a:t>- Relleno de palabras clave  Esto es la colocación calculada de palabras clave dentro de una página para elevar el conteo, variedad y densidad de palabras clave de la página. Versiones antiguas de programas de indexado simplemente contaban cuán seguido aparecía una palabra clave, y la usaban para calcular su nivel de relevancia. Muchos de los modernos motores de búsqueda tienen la habilidad de analizar una página para determinar si la frecuencia es consistente con otros sitios creados específicamente para atraer tráfico. </a:t>
            </a:r>
          </a:p>
          <a:p>
            <a:r>
              <a:rPr lang="es-ES" dirty="0" smtClean="0"/>
              <a:t>- Relleno de </a:t>
            </a:r>
            <a:r>
              <a:rPr lang="es-ES" dirty="0" err="1" smtClean="0">
                <a:hlinkClick r:id="rId6" tooltip="Metatag"/>
              </a:rPr>
              <a:t>Metatag</a:t>
            </a:r>
            <a:r>
              <a:rPr lang="es-ES" dirty="0" smtClean="0"/>
              <a:t> Es la repetición, en los </a:t>
            </a:r>
            <a:r>
              <a:rPr lang="es-ES" dirty="0" err="1" smtClean="0">
                <a:hlinkClick r:id="rId6" tooltip="Metatag"/>
              </a:rPr>
              <a:t>Metatag</a:t>
            </a:r>
            <a:r>
              <a:rPr lang="es-ES" dirty="0" smtClean="0"/>
              <a:t>, de palabras clave que no están relacionadas con el contenido del sitio. Esta táctica es inefectiva desde 2005. </a:t>
            </a:r>
          </a:p>
          <a:p>
            <a:r>
              <a:rPr lang="es-ES" dirty="0" smtClean="0"/>
              <a:t>- Puertas de entrada o pasarela Creación de página de baja calidad que tienen muy poco contenido pero que en su lugar están rellenas de palabras y frases muy similares. Están diseñadas para alcanzar un puesto alto en los resultados de búsquedas, pero no le sirven a los visitantes que andan buscando información. Una puerta de entrada generalmente tendrá un "</a:t>
            </a:r>
            <a:r>
              <a:rPr lang="es-ES" dirty="0" err="1" smtClean="0"/>
              <a:t>Click</a:t>
            </a:r>
            <a:r>
              <a:rPr lang="es-ES" dirty="0" smtClean="0"/>
              <a:t> para entrar". </a:t>
            </a:r>
          </a:p>
          <a:p>
            <a:r>
              <a:rPr lang="es-ES" dirty="0" smtClean="0"/>
              <a:t>- Sitio de recortes Los sitios de recortes, también conocidos como sitios "Hechos para </a:t>
            </a:r>
            <a:r>
              <a:rPr lang="es-ES" dirty="0" err="1" smtClean="0">
                <a:hlinkClick r:id="rId7" tooltip="AdSense"/>
              </a:rPr>
              <a:t>AdSense</a:t>
            </a:r>
            <a:r>
              <a:rPr lang="es-ES" dirty="0" smtClean="0"/>
              <a:t>", son creados usando varios programas diseñados para "recortar" resultados de búsqueda u otras fuentes de contenido y crear "contenido" para un sitio web. La presentación específica del contenido de estos sitios es única, pero es meramente una amalgama de contenido tomado de otras fuentes, muchas veces sin permiso. Este tipo de sitios web, están generalmente llenos de publicidad, o </a:t>
            </a:r>
            <a:r>
              <a:rPr lang="es-ES" dirty="0" err="1" smtClean="0"/>
              <a:t>redireccionan</a:t>
            </a:r>
            <a:r>
              <a:rPr lang="es-ES" dirty="0" smtClean="0"/>
              <a:t> a otros sitios. </a:t>
            </a:r>
            <a:endParaRPr lang="es-ES" dirty="0"/>
          </a:p>
        </p:txBody>
      </p:sp>
      <p:sp>
        <p:nvSpPr>
          <p:cNvPr id="4" name="3 Marcador de número de diapositiva"/>
          <p:cNvSpPr>
            <a:spLocks noGrp="1"/>
          </p:cNvSpPr>
          <p:nvPr>
            <p:ph type="sldNum" sz="quarter" idx="10"/>
          </p:nvPr>
        </p:nvSpPr>
        <p:spPr/>
        <p:txBody>
          <a:bodyPr/>
          <a:lstStyle/>
          <a:p>
            <a:fld id="{6798C926-5B50-45E6-9A3A-8D0274DE51D3}" type="slidenum">
              <a:rPr lang="es-ES" smtClean="0"/>
              <a:pPr/>
              <a:t>10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r>
              <a:rPr lang="es-ES" dirty="0" smtClean="0"/>
              <a:t>El </a:t>
            </a:r>
            <a:r>
              <a:rPr lang="es-ES" dirty="0" err="1" smtClean="0"/>
              <a:t>spam</a:t>
            </a:r>
            <a:r>
              <a:rPr lang="es-ES" dirty="0" smtClean="0"/>
              <a:t> de enlaces se aprovecha de los algoritmos de posicionamiento basados en enlaces, tales como </a:t>
            </a:r>
            <a:r>
              <a:rPr lang="es-ES" dirty="0" err="1" smtClean="0">
                <a:hlinkClick r:id="rId3" tooltip="PageRank"/>
              </a:rPr>
              <a:t>PageRank</a:t>
            </a:r>
            <a:r>
              <a:rPr lang="es-ES" dirty="0" smtClean="0"/>
              <a:t> de </a:t>
            </a:r>
            <a:r>
              <a:rPr lang="es-ES" dirty="0" smtClean="0">
                <a:hlinkClick r:id="rId4" tooltip="Google"/>
              </a:rPr>
              <a:t>Google</a:t>
            </a:r>
            <a:r>
              <a:rPr lang="es-ES" dirty="0" smtClean="0"/>
              <a:t>, el cual asigna una posición más alta a un sitio web entre más sitios enlacen a él. Estas técnicas también están dirigidas a influenciar a otras basadas en enlaces como el </a:t>
            </a:r>
            <a:r>
              <a:rPr lang="es-ES" dirty="0" smtClean="0">
                <a:hlinkClick r:id="rId5" tooltip="Algoritmo HITS"/>
              </a:rPr>
              <a:t>algoritmo HITS</a:t>
            </a:r>
            <a:r>
              <a:rPr lang="es-ES" dirty="0" smtClean="0"/>
              <a:t>. </a:t>
            </a:r>
          </a:p>
          <a:p>
            <a:pPr>
              <a:buFontTx/>
              <a:buChar char="-"/>
            </a:pPr>
            <a:r>
              <a:rPr lang="es-ES" dirty="0" smtClean="0"/>
              <a:t> Granja de enlaces  Consiste en crear comunidades de páginas mutuamente referidas, también conocidas como </a:t>
            </a:r>
            <a:r>
              <a:rPr lang="es-ES" i="1" dirty="0" smtClean="0"/>
              <a:t>sociedades de admiración mutua</a:t>
            </a:r>
            <a:r>
              <a:rPr lang="es-ES" dirty="0" smtClean="0"/>
              <a:t> - Enlaces ocultos Colocación de hiperenlaces donde los visitantes no los vean, para incrementar la </a:t>
            </a:r>
            <a:r>
              <a:rPr lang="es-ES" dirty="0" err="1" smtClean="0"/>
              <a:t>popularida</a:t>
            </a:r>
            <a:r>
              <a:rPr lang="es-ES" dirty="0" smtClean="0"/>
              <a:t> de enlaces.</a:t>
            </a:r>
          </a:p>
          <a:p>
            <a:pPr>
              <a:buFontTx/>
              <a:buChar char="-"/>
            </a:pPr>
            <a:r>
              <a:rPr lang="es-ES" dirty="0" smtClean="0"/>
              <a:t> "</a:t>
            </a:r>
            <a:r>
              <a:rPr lang="es-ES" dirty="0" err="1" smtClean="0">
                <a:hlinkClick r:id="rId6" tooltip="Sybil attack (aún no redactado)"/>
              </a:rPr>
              <a:t>Sybil</a:t>
            </a:r>
            <a:r>
              <a:rPr lang="es-ES" dirty="0" smtClean="0">
                <a:hlinkClick r:id="rId6" tooltip="Sybil attack (aún no redactado)"/>
              </a:rPr>
              <a:t> </a:t>
            </a:r>
            <a:r>
              <a:rPr lang="es-ES" dirty="0" err="1" smtClean="0">
                <a:hlinkClick r:id="rId6" tooltip="Sybil attack (aún no redactado)"/>
              </a:rPr>
              <a:t>attack</a:t>
            </a:r>
            <a:r>
              <a:rPr lang="es-ES" dirty="0" smtClean="0"/>
              <a:t>"  Es la creación de múltiples personalidades falsas con fines maliciosos, denominado así , por una famosa paciente con un desorden de personalidad múltiple, </a:t>
            </a:r>
            <a:r>
              <a:rPr lang="es-ES" dirty="0" smtClean="0">
                <a:hlinkClick r:id="rId7" tooltip="Shirley Ardell Mason (aún no redactado)"/>
              </a:rPr>
              <a:t>Shirley </a:t>
            </a:r>
            <a:r>
              <a:rPr lang="es-ES" dirty="0" err="1" smtClean="0">
                <a:hlinkClick r:id="rId7" tooltip="Shirley Ardell Mason (aún no redactado)"/>
              </a:rPr>
              <a:t>Ardell</a:t>
            </a:r>
            <a:r>
              <a:rPr lang="es-ES" dirty="0" smtClean="0">
                <a:hlinkClick r:id="rId7" tooltip="Shirley Ardell Mason (aún no redactado)"/>
              </a:rPr>
              <a:t> Mason</a:t>
            </a:r>
            <a:r>
              <a:rPr lang="es-ES" dirty="0" smtClean="0"/>
              <a:t>. Un </a:t>
            </a:r>
            <a:r>
              <a:rPr lang="es-ES" dirty="0" err="1" smtClean="0"/>
              <a:t>spammer</a:t>
            </a:r>
            <a:r>
              <a:rPr lang="es-ES" dirty="0" smtClean="0"/>
              <a:t> puede crear muchos diferentes sitios Web, que </a:t>
            </a:r>
            <a:r>
              <a:rPr lang="es-ES" dirty="0" err="1" smtClean="0"/>
              <a:t>linkean</a:t>
            </a:r>
            <a:r>
              <a:rPr lang="es-ES" dirty="0" smtClean="0"/>
              <a:t> entre sí, como por ejemplo falsos blogs conocidos como </a:t>
            </a:r>
            <a:r>
              <a:rPr lang="es-ES" dirty="0" err="1" smtClean="0">
                <a:hlinkClick r:id="rId8" tooltip="Spam blog (aún no redactado)"/>
              </a:rPr>
              <a:t>spam</a:t>
            </a:r>
            <a:r>
              <a:rPr lang="es-ES" dirty="0" smtClean="0">
                <a:hlinkClick r:id="rId8" tooltip="Spam blog (aún no redactado)"/>
              </a:rPr>
              <a:t> blogs</a:t>
            </a:r>
            <a:r>
              <a:rPr lang="es-ES" dirty="0" smtClean="0"/>
              <a:t>.</a:t>
            </a:r>
          </a:p>
          <a:p>
            <a:pPr>
              <a:buFontTx/>
              <a:buChar char="-"/>
            </a:pPr>
            <a:r>
              <a:rPr lang="es-ES" dirty="0" smtClean="0"/>
              <a:t> Wiki </a:t>
            </a:r>
            <a:r>
              <a:rPr lang="es-ES" dirty="0" err="1" smtClean="0"/>
              <a:t>spam</a:t>
            </a:r>
            <a:r>
              <a:rPr lang="es-ES" dirty="0" smtClean="0"/>
              <a:t>  Usar la edición abierta de los sistemas </a:t>
            </a:r>
            <a:r>
              <a:rPr lang="es-ES" dirty="0" smtClean="0">
                <a:hlinkClick r:id="rId9" tooltip="Wiki"/>
              </a:rPr>
              <a:t>wiki</a:t>
            </a:r>
            <a:r>
              <a:rPr lang="es-ES" dirty="0" smtClean="0"/>
              <a:t> </a:t>
            </a:r>
            <a:r>
              <a:rPr lang="es-ES" dirty="0" err="1" smtClean="0"/>
              <a:t>systems</a:t>
            </a:r>
            <a:r>
              <a:rPr lang="es-ES" dirty="0" smtClean="0"/>
              <a:t> para colocar enlaces desde el sitio wiki al sitio </a:t>
            </a:r>
            <a:r>
              <a:rPr lang="es-ES" dirty="0" err="1" smtClean="0"/>
              <a:t>spam</a:t>
            </a:r>
            <a:r>
              <a:rPr lang="es-ES" dirty="0" smtClean="0"/>
              <a:t>. Muchas veces el tema del sitio </a:t>
            </a:r>
            <a:r>
              <a:rPr lang="es-ES" dirty="0" err="1" smtClean="0"/>
              <a:t>spam</a:t>
            </a:r>
            <a:r>
              <a:rPr lang="es-ES" dirty="0" smtClean="0"/>
              <a:t>, no está relacionado con la página en el wiki donde se añadió en enlace. A principios de 2005, </a:t>
            </a:r>
            <a:r>
              <a:rPr lang="es-ES" dirty="0" err="1" smtClean="0">
                <a:hlinkClick r:id="rId10" tooltip="Wikipedia"/>
              </a:rPr>
              <a:t>Wikipedia</a:t>
            </a:r>
            <a:r>
              <a:rPr lang="es-ES" dirty="0" smtClean="0"/>
              <a:t> implementó un valor </a:t>
            </a:r>
            <a:r>
              <a:rPr lang="es-ES" i="1" dirty="0" err="1" smtClean="0"/>
              <a:t>nofollow</a:t>
            </a:r>
            <a:r>
              <a:rPr lang="es-ES" dirty="0" smtClean="0"/>
              <a:t> para el atributo HTML '</a:t>
            </a:r>
            <a:r>
              <a:rPr lang="es-ES" dirty="0" err="1" smtClean="0"/>
              <a:t>rel</a:t>
            </a:r>
            <a:r>
              <a:rPr lang="es-ES" dirty="0" smtClean="0"/>
              <a:t>'. Los enlaces con este atributo son ignorados por </a:t>
            </a:r>
            <a:r>
              <a:rPr lang="es-ES" dirty="0" err="1" smtClean="0"/>
              <a:t>PageRank</a:t>
            </a:r>
            <a:r>
              <a:rPr lang="es-ES" dirty="0" smtClean="0"/>
              <a:t> de Google. Los administradores de foros y wikis pueden usar esto para desalentar el uso de wiki </a:t>
            </a:r>
            <a:r>
              <a:rPr lang="es-ES" dirty="0" err="1" smtClean="0"/>
              <a:t>spam</a:t>
            </a:r>
            <a:r>
              <a:rPr lang="es-ES" dirty="0" smtClean="0"/>
              <a:t>. </a:t>
            </a:r>
            <a:endParaRPr lang="es-ES" dirty="0"/>
          </a:p>
        </p:txBody>
      </p:sp>
      <p:sp>
        <p:nvSpPr>
          <p:cNvPr id="4" name="3 Marcador de número de diapositiva"/>
          <p:cNvSpPr>
            <a:spLocks noGrp="1"/>
          </p:cNvSpPr>
          <p:nvPr>
            <p:ph type="sldNum" sz="quarter" idx="10"/>
          </p:nvPr>
        </p:nvSpPr>
        <p:spPr/>
        <p:txBody>
          <a:bodyPr/>
          <a:lstStyle/>
          <a:p>
            <a:fld id="{6798C926-5B50-45E6-9A3A-8D0274DE51D3}" type="slidenum">
              <a:rPr lang="es-ES" smtClean="0"/>
              <a:pPr/>
              <a:t>11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12/10/2010</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12/10/2010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12/10/2010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12/10/2010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12/10/2010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12/10/2010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12/10/2010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12/10/2010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12/10/2010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12/10/2010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12/10/2010</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12/10/2010</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s.wikipedia.org/wiki/Metata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s.wikipedia.org/wiki/PageRan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es.wikipedia.org/w/index.php?title=Sybil_attack&amp;action=edit&amp;redlink=1" TargetMode="External"/><Relationship Id="rId4" Type="http://schemas.openxmlformats.org/officeDocument/2006/relationships/hyperlink" Target="http://es.wikipedia.org/wiki/Googl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C" b="1" dirty="0" smtClean="0"/>
              <a:t>Observatorio de Internet para la ESPOL</a:t>
            </a:r>
            <a:endParaRPr lang="es-ES" dirty="0"/>
          </a:p>
        </p:txBody>
      </p:sp>
      <p:sp>
        <p:nvSpPr>
          <p:cNvPr id="3" name="2 Subtítulo"/>
          <p:cNvSpPr>
            <a:spLocks noGrp="1"/>
          </p:cNvSpPr>
          <p:nvPr>
            <p:ph type="subTitle" idx="1"/>
          </p:nvPr>
        </p:nvSpPr>
        <p:spPr>
          <a:xfrm>
            <a:off x="1371600" y="4429132"/>
            <a:ext cx="6400800" cy="1209668"/>
          </a:xfrm>
        </p:spPr>
        <p:txBody>
          <a:bodyPr/>
          <a:lstStyle/>
          <a:p>
            <a:pPr algn="r"/>
            <a:r>
              <a:rPr lang="es-EC" dirty="0" smtClean="0"/>
              <a:t>Eddy Eduardo Ponguillo Intriago</a:t>
            </a:r>
            <a:endParaRPr lang="es-E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En estas técnicas se altera la vista lógica que un motor de búsqueda tiene sobre el contenido de la </a:t>
            </a:r>
            <a:r>
              <a:rPr lang="es-ES" dirty="0" smtClean="0"/>
              <a:t>página.</a:t>
            </a:r>
            <a:endParaRPr lang="es-ES" dirty="0" smtClean="0"/>
          </a:p>
          <a:p>
            <a:pPr lvl="1"/>
            <a:r>
              <a:rPr lang="es-ES" dirty="0" smtClean="0"/>
              <a:t>Texto Oculto o invisible</a:t>
            </a:r>
          </a:p>
          <a:p>
            <a:pPr lvl="1"/>
            <a:r>
              <a:rPr lang="es-ES" dirty="0" smtClean="0"/>
              <a:t>Relleno de palabras clave</a:t>
            </a:r>
          </a:p>
          <a:p>
            <a:pPr lvl="1"/>
            <a:r>
              <a:rPr lang="es-ES" dirty="0" smtClean="0"/>
              <a:t>Relleno de </a:t>
            </a:r>
            <a:r>
              <a:rPr lang="es-ES" dirty="0" err="1" smtClean="0">
                <a:hlinkClick r:id="rId3" tooltip="Metatag"/>
              </a:rPr>
              <a:t>Metatag</a:t>
            </a:r>
            <a:endParaRPr lang="es-ES" dirty="0" smtClean="0"/>
          </a:p>
          <a:p>
            <a:pPr lvl="1"/>
            <a:r>
              <a:rPr lang="es-ES" dirty="0" smtClean="0"/>
              <a:t>Puertas de entrada o pasarela</a:t>
            </a:r>
          </a:p>
          <a:p>
            <a:pPr lvl="1"/>
            <a:r>
              <a:rPr lang="es-ES" dirty="0" smtClean="0"/>
              <a:t>Sitio de recortes</a:t>
            </a:r>
            <a:endParaRPr lang="es-ES" dirty="0"/>
          </a:p>
        </p:txBody>
      </p:sp>
      <p:sp>
        <p:nvSpPr>
          <p:cNvPr id="2" name="1 Título"/>
          <p:cNvSpPr>
            <a:spLocks noGrp="1"/>
          </p:cNvSpPr>
          <p:nvPr>
            <p:ph type="title"/>
          </p:nvPr>
        </p:nvSpPr>
        <p:spPr/>
        <p:txBody>
          <a:bodyPr>
            <a:normAutofit/>
          </a:bodyPr>
          <a:lstStyle/>
          <a:p>
            <a:pPr lvl="1" algn="ctr" rtl="0">
              <a:spcBef>
                <a:spcPct val="0"/>
              </a:spcBef>
            </a:pPr>
            <a:r>
              <a:rPr lang="es-ES" sz="4400" b="1" dirty="0" err="1" smtClean="0"/>
              <a:t>Spam</a:t>
            </a:r>
            <a:r>
              <a:rPr lang="es-ES" sz="4400" b="1" dirty="0" smtClean="0"/>
              <a:t> de Contenido</a:t>
            </a:r>
            <a:endParaRPr lang="es-E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El </a:t>
            </a:r>
            <a:r>
              <a:rPr lang="es-ES" dirty="0" err="1" smtClean="0"/>
              <a:t>spam</a:t>
            </a:r>
            <a:r>
              <a:rPr lang="es-ES" dirty="0" smtClean="0"/>
              <a:t> de enlaces se aprovecha de los algoritmos de posicionamiento basados en enlaces, tales como </a:t>
            </a:r>
            <a:r>
              <a:rPr lang="es-ES" dirty="0" err="1" smtClean="0">
                <a:hlinkClick r:id="rId3" tooltip="PageRank"/>
              </a:rPr>
              <a:t>PageRank</a:t>
            </a:r>
            <a:r>
              <a:rPr lang="es-ES" dirty="0" smtClean="0"/>
              <a:t> de </a:t>
            </a:r>
            <a:r>
              <a:rPr lang="es-ES" dirty="0" smtClean="0">
                <a:hlinkClick r:id="rId4" tooltip="Google"/>
              </a:rPr>
              <a:t>Google</a:t>
            </a:r>
            <a:r>
              <a:rPr lang="es-ES" dirty="0" smtClean="0"/>
              <a:t>, el cual asigna una posición más alta a un sitio web entre más sitios enlacen a él.</a:t>
            </a:r>
          </a:p>
          <a:p>
            <a:pPr lvl="1"/>
            <a:r>
              <a:rPr lang="es-ES" dirty="0" smtClean="0"/>
              <a:t>Granja de enlaces </a:t>
            </a:r>
          </a:p>
          <a:p>
            <a:pPr lvl="1"/>
            <a:r>
              <a:rPr lang="es-ES" dirty="0" smtClean="0"/>
              <a:t>Enlaces ocultos</a:t>
            </a:r>
          </a:p>
          <a:p>
            <a:pPr lvl="1"/>
            <a:r>
              <a:rPr lang="es-ES" dirty="0" smtClean="0"/>
              <a:t>"</a:t>
            </a:r>
            <a:r>
              <a:rPr lang="es-ES" dirty="0" err="1" smtClean="0">
                <a:hlinkClick r:id="rId5" tooltip="Sybil attack (aún no redactado)"/>
              </a:rPr>
              <a:t>Sybil</a:t>
            </a:r>
            <a:r>
              <a:rPr lang="es-ES" dirty="0" smtClean="0">
                <a:hlinkClick r:id="rId5" tooltip="Sybil attack (aún no redactado)"/>
              </a:rPr>
              <a:t> </a:t>
            </a:r>
            <a:r>
              <a:rPr lang="es-ES" dirty="0" err="1" smtClean="0">
                <a:hlinkClick r:id="rId5" tooltip="Sybil attack (aún no redactado)"/>
              </a:rPr>
              <a:t>attack</a:t>
            </a:r>
            <a:r>
              <a:rPr lang="es-ES" dirty="0" smtClean="0"/>
              <a:t>" </a:t>
            </a:r>
          </a:p>
          <a:p>
            <a:pPr lvl="1"/>
            <a:r>
              <a:rPr lang="es-ES" dirty="0" smtClean="0"/>
              <a:t>Wiki </a:t>
            </a:r>
            <a:r>
              <a:rPr lang="es-ES" dirty="0" err="1" smtClean="0"/>
              <a:t>spam</a:t>
            </a:r>
            <a:r>
              <a:rPr lang="es-ES" dirty="0" smtClean="0"/>
              <a:t> </a:t>
            </a:r>
            <a:endParaRPr lang="es-ES" dirty="0"/>
          </a:p>
        </p:txBody>
      </p:sp>
      <p:sp>
        <p:nvSpPr>
          <p:cNvPr id="2" name="1 Título"/>
          <p:cNvSpPr>
            <a:spLocks noGrp="1"/>
          </p:cNvSpPr>
          <p:nvPr>
            <p:ph type="title"/>
          </p:nvPr>
        </p:nvSpPr>
        <p:spPr/>
        <p:txBody>
          <a:bodyPr>
            <a:normAutofit/>
          </a:bodyPr>
          <a:lstStyle/>
          <a:p>
            <a:r>
              <a:rPr lang="es-ES" b="1" dirty="0" err="1" smtClean="0"/>
              <a:t>Spam</a:t>
            </a:r>
            <a:r>
              <a:rPr lang="es-ES" b="1" dirty="0" smtClean="0"/>
              <a:t> de enlaces</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Lograr que otros sitios enlacen al nuestro</a:t>
            </a:r>
          </a:p>
          <a:p>
            <a:r>
              <a:rPr lang="es-ES" dirty="0" smtClean="0"/>
              <a:t>Darse de alta en directorios como </a:t>
            </a:r>
            <a:r>
              <a:rPr lang="es-ES" dirty="0" err="1" smtClean="0"/>
              <a:t>Dmoz</a:t>
            </a:r>
            <a:r>
              <a:rPr lang="es-ES" dirty="0" smtClean="0"/>
              <a:t> y Yahoo!</a:t>
            </a:r>
          </a:p>
          <a:p>
            <a:r>
              <a:rPr lang="es-ES" dirty="0" smtClean="0"/>
              <a:t>Construir amplia DB de </a:t>
            </a:r>
            <a:r>
              <a:rPr lang="es-ES" dirty="0" err="1" smtClean="0"/>
              <a:t>keywords</a:t>
            </a:r>
            <a:endParaRPr lang="es-ES" dirty="0" smtClean="0"/>
          </a:p>
          <a:p>
            <a:r>
              <a:rPr lang="es-ES" dirty="0" smtClean="0"/>
              <a:t>Limitar uso de flash, </a:t>
            </a:r>
            <a:r>
              <a:rPr lang="es-ES" dirty="0" err="1" smtClean="0"/>
              <a:t>javascript</a:t>
            </a:r>
            <a:r>
              <a:rPr lang="es-ES" dirty="0" smtClean="0"/>
              <a:t>, </a:t>
            </a:r>
            <a:r>
              <a:rPr lang="es-ES" dirty="0" err="1" smtClean="0"/>
              <a:t>frame</a:t>
            </a:r>
            <a:r>
              <a:rPr lang="es-ES" dirty="0" smtClean="0"/>
              <a:t>	</a:t>
            </a:r>
          </a:p>
          <a:p>
            <a:r>
              <a:rPr lang="es-ES" dirty="0" smtClean="0"/>
              <a:t>Crear títulos y descripciones de cada página</a:t>
            </a:r>
          </a:p>
          <a:p>
            <a:r>
              <a:rPr lang="es-ES" dirty="0" smtClean="0"/>
              <a:t>Generar </a:t>
            </a:r>
            <a:r>
              <a:rPr lang="es-ES" dirty="0" err="1" smtClean="0"/>
              <a:t>sitemap</a:t>
            </a:r>
            <a:endParaRPr lang="es-ES" dirty="0" smtClean="0"/>
          </a:p>
          <a:p>
            <a:r>
              <a:rPr lang="es-ES" dirty="0" smtClean="0"/>
              <a:t>Generar archivo robots</a:t>
            </a:r>
          </a:p>
          <a:p>
            <a:r>
              <a:rPr lang="es-ES" dirty="0" smtClean="0"/>
              <a:t>Contenido fresco y relevante</a:t>
            </a:r>
          </a:p>
        </p:txBody>
      </p:sp>
      <p:sp>
        <p:nvSpPr>
          <p:cNvPr id="2" name="1 Título"/>
          <p:cNvSpPr>
            <a:spLocks noGrp="1"/>
          </p:cNvSpPr>
          <p:nvPr>
            <p:ph type="title"/>
          </p:nvPr>
        </p:nvSpPr>
        <p:spPr/>
        <p:txBody>
          <a:bodyPr/>
          <a:lstStyle/>
          <a:p>
            <a:r>
              <a:rPr lang="es-ES" dirty="0" smtClean="0"/>
              <a:t>Prácticas SEO</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C" dirty="0" smtClean="0"/>
              <a:t>Diseño e implementación</a:t>
            </a:r>
            <a:endParaRPr lang="es-ES" dirty="0"/>
          </a:p>
        </p:txBody>
      </p:sp>
      <p:sp>
        <p:nvSpPr>
          <p:cNvPr id="4" name="3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a:p>
        </p:txBody>
      </p:sp>
      <p:sp>
        <p:nvSpPr>
          <p:cNvPr id="2" name="1 Título"/>
          <p:cNvSpPr>
            <a:spLocks noGrp="1"/>
          </p:cNvSpPr>
          <p:nvPr>
            <p:ph type="title"/>
          </p:nvPr>
        </p:nvSpPr>
        <p:spPr/>
        <p:txBody>
          <a:bodyPr>
            <a:normAutofit fontScale="90000"/>
          </a:bodyPr>
          <a:lstStyle/>
          <a:p>
            <a:r>
              <a:rPr lang="es-ES" dirty="0" smtClean="0"/>
              <a:t>Esquema general de la aplicación</a:t>
            </a:r>
            <a:endParaRPr lang="es-ES" dirty="0"/>
          </a:p>
        </p:txBody>
      </p:sp>
      <p:pic>
        <p:nvPicPr>
          <p:cNvPr id="4" name="Picture 1" descr="http://docs.google.com/File?id=dghfc6d2_78x2m28cg_b"/>
          <p:cNvPicPr/>
          <p:nvPr/>
        </p:nvPicPr>
        <p:blipFill>
          <a:blip r:embed="rId2" cstate="print"/>
          <a:srcRect/>
          <a:stretch>
            <a:fillRect/>
          </a:stretch>
        </p:blipFill>
        <p:spPr bwMode="auto">
          <a:xfrm>
            <a:off x="2000232" y="1357298"/>
            <a:ext cx="5163545" cy="5286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Eddy\Desktop\logo-google.JPG"/>
          <p:cNvPicPr>
            <a:picLocks noChangeAspect="1" noChangeArrowheads="1"/>
          </p:cNvPicPr>
          <p:nvPr/>
        </p:nvPicPr>
        <p:blipFill>
          <a:blip r:embed="rId2" cstate="print"/>
          <a:srcRect/>
          <a:stretch>
            <a:fillRect/>
          </a:stretch>
        </p:blipFill>
        <p:spPr bwMode="auto">
          <a:xfrm>
            <a:off x="500034" y="1094027"/>
            <a:ext cx="2643206" cy="891684"/>
          </a:xfrm>
          <a:prstGeom prst="rect">
            <a:avLst/>
          </a:prstGeom>
          <a:noFill/>
        </p:spPr>
      </p:pic>
      <p:pic>
        <p:nvPicPr>
          <p:cNvPr id="4" name="Picture 2" descr="C:\Users\Eddy\Desktop\ask.jpg"/>
          <p:cNvPicPr>
            <a:picLocks noChangeAspect="1" noChangeArrowheads="1"/>
          </p:cNvPicPr>
          <p:nvPr/>
        </p:nvPicPr>
        <p:blipFill>
          <a:blip r:embed="rId3" cstate="print"/>
          <a:srcRect/>
          <a:stretch>
            <a:fillRect/>
          </a:stretch>
        </p:blipFill>
        <p:spPr bwMode="auto">
          <a:xfrm>
            <a:off x="5857884" y="3571876"/>
            <a:ext cx="1928826" cy="1260165"/>
          </a:xfrm>
          <a:prstGeom prst="rect">
            <a:avLst/>
          </a:prstGeom>
          <a:noFill/>
        </p:spPr>
      </p:pic>
      <p:pic>
        <p:nvPicPr>
          <p:cNvPr id="5" name="Picture 2" descr="C:\Users\Eddy\Desktop\logo-bing.jpg"/>
          <p:cNvPicPr>
            <a:picLocks noChangeAspect="1" noChangeArrowheads="1"/>
          </p:cNvPicPr>
          <p:nvPr/>
        </p:nvPicPr>
        <p:blipFill>
          <a:blip r:embed="rId4"/>
          <a:srcRect/>
          <a:stretch>
            <a:fillRect/>
          </a:stretch>
        </p:blipFill>
        <p:spPr bwMode="auto">
          <a:xfrm>
            <a:off x="428596" y="3929066"/>
            <a:ext cx="2609851" cy="981075"/>
          </a:xfrm>
          <a:prstGeom prst="rect">
            <a:avLst/>
          </a:prstGeom>
          <a:noFill/>
        </p:spPr>
      </p:pic>
      <p:pic>
        <p:nvPicPr>
          <p:cNvPr id="6" name="Picture 2" descr="C:\Users\Eddy\Desktop\logo-yahoo-bueno.jpg"/>
          <p:cNvPicPr>
            <a:picLocks noChangeAspect="1" noChangeArrowheads="1"/>
          </p:cNvPicPr>
          <p:nvPr/>
        </p:nvPicPr>
        <p:blipFill>
          <a:blip r:embed="rId5"/>
          <a:srcRect t="22838" b="26915"/>
          <a:stretch>
            <a:fillRect/>
          </a:stretch>
        </p:blipFill>
        <p:spPr bwMode="auto">
          <a:xfrm>
            <a:off x="5214942" y="928670"/>
            <a:ext cx="2922463" cy="107157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a:p>
        </p:txBody>
      </p:sp>
      <p:sp>
        <p:nvSpPr>
          <p:cNvPr id="2" name="1 Título"/>
          <p:cNvSpPr>
            <a:spLocks noGrp="1"/>
          </p:cNvSpPr>
          <p:nvPr>
            <p:ph type="title"/>
          </p:nvPr>
        </p:nvSpPr>
        <p:spPr/>
        <p:txBody>
          <a:bodyPr>
            <a:normAutofit/>
          </a:bodyPr>
          <a:lstStyle/>
          <a:p>
            <a:r>
              <a:rPr lang="es-ES" dirty="0" smtClean="0"/>
              <a:t>Implementación de la </a:t>
            </a:r>
            <a:r>
              <a:rPr lang="es-ES" dirty="0" err="1" smtClean="0"/>
              <a:t>app</a:t>
            </a:r>
            <a:r>
              <a:rPr lang="es-ES" dirty="0" smtClean="0"/>
              <a:t>. WEB</a:t>
            </a:r>
            <a:endParaRPr lang="es-ES" dirty="0"/>
          </a:p>
        </p:txBody>
      </p:sp>
      <p:pic>
        <p:nvPicPr>
          <p:cNvPr id="5" name="Picture 7" descr="http://docs.google.com/File?id=dghfc6d2_6d292pnf6_b"/>
          <p:cNvPicPr/>
          <p:nvPr/>
        </p:nvPicPr>
        <p:blipFill>
          <a:blip r:embed="rId2" cstate="print"/>
          <a:srcRect/>
          <a:stretch>
            <a:fillRect/>
          </a:stretch>
        </p:blipFill>
        <p:spPr bwMode="auto">
          <a:xfrm>
            <a:off x="1393782" y="1857364"/>
            <a:ext cx="6356436" cy="45720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ES" dirty="0" smtClean="0"/>
              <a:t>Demostración</a:t>
            </a:r>
            <a:endParaRPr lang="es-ES" dirty="0"/>
          </a:p>
        </p:txBody>
      </p:sp>
      <p:sp>
        <p:nvSpPr>
          <p:cNvPr id="5" name="4 Subtítulo"/>
          <p:cNvSpPr>
            <a:spLocks noGrp="1"/>
          </p:cNvSpPr>
          <p:nvPr>
            <p:ph type="subTitle" idx="1"/>
          </p:nvPr>
        </p:nvSpPr>
        <p:spPr/>
        <p:txBody>
          <a:bodyPr/>
          <a:lstStyle/>
          <a:p>
            <a:endParaRPr lang="es-E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Gracias</a:t>
            </a:r>
            <a:endParaRPr lang="es-ES" dirty="0"/>
          </a:p>
        </p:txBody>
      </p:sp>
      <p:sp>
        <p:nvSpPr>
          <p:cNvPr id="4" name="3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C" dirty="0" smtClean="0"/>
              <a:t>El presente trabajo es una herramienta WEB para la ESPOL que permite tener información de varios parámetros SEO (</a:t>
            </a:r>
            <a:r>
              <a:rPr lang="es-EC" dirty="0" err="1" smtClean="0"/>
              <a:t>Search</a:t>
            </a:r>
            <a:r>
              <a:rPr lang="es-EC" dirty="0" smtClean="0"/>
              <a:t> </a:t>
            </a:r>
            <a:r>
              <a:rPr lang="es-EC" dirty="0" err="1" smtClean="0"/>
              <a:t>Engine</a:t>
            </a:r>
            <a:r>
              <a:rPr lang="es-EC" dirty="0" smtClean="0"/>
              <a:t> </a:t>
            </a:r>
            <a:r>
              <a:rPr lang="es-EC" dirty="0" err="1" smtClean="0"/>
              <a:t>Optimization</a:t>
            </a:r>
            <a:r>
              <a:rPr lang="es-EC" dirty="0" smtClean="0"/>
              <a:t>) de los sitios web de las distintas universidades del país.</a:t>
            </a:r>
            <a:endParaRPr lang="es-ES" dirty="0" smtClean="0"/>
          </a:p>
          <a:p>
            <a:endParaRPr lang="es-ES" dirty="0"/>
          </a:p>
        </p:txBody>
      </p:sp>
      <p:sp>
        <p:nvSpPr>
          <p:cNvPr id="2" name="1 Título"/>
          <p:cNvSpPr>
            <a:spLocks noGrp="1"/>
          </p:cNvSpPr>
          <p:nvPr>
            <p:ph type="title"/>
          </p:nvPr>
        </p:nvSpPr>
        <p:spPr/>
        <p:txBody>
          <a:bodyPr/>
          <a:lstStyle/>
          <a:p>
            <a:r>
              <a:rPr lang="es-ES" dirty="0" smtClean="0"/>
              <a:t>Resumen</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Importancia de la práctica SEO</a:t>
            </a:r>
          </a:p>
          <a:p>
            <a:r>
              <a:rPr lang="es-ES" dirty="0" smtClean="0"/>
              <a:t>Análisis de los parámetros SEO</a:t>
            </a:r>
          </a:p>
          <a:p>
            <a:pPr lvl="1"/>
            <a:r>
              <a:rPr lang="es-ES" dirty="0" smtClean="0"/>
              <a:t>Barreras de rastreo</a:t>
            </a:r>
          </a:p>
          <a:p>
            <a:pPr lvl="1"/>
            <a:r>
              <a:rPr lang="es-ES" dirty="0" smtClean="0"/>
              <a:t>S</a:t>
            </a:r>
            <a:r>
              <a:rPr lang="es-EC" dirty="0" err="1" smtClean="0"/>
              <a:t>pamdexing</a:t>
            </a:r>
            <a:endParaRPr lang="es-EC" dirty="0" smtClean="0"/>
          </a:p>
          <a:p>
            <a:pPr lvl="1"/>
            <a:r>
              <a:rPr lang="es-EC" dirty="0" smtClean="0"/>
              <a:t>Prácticas SEO</a:t>
            </a:r>
          </a:p>
          <a:p>
            <a:r>
              <a:rPr lang="es-EC" dirty="0" smtClean="0"/>
              <a:t>Diseño e implementación</a:t>
            </a:r>
          </a:p>
          <a:p>
            <a:pPr lvl="1"/>
            <a:r>
              <a:rPr lang="es-EC" dirty="0" smtClean="0"/>
              <a:t>Esquema general de la aplicación</a:t>
            </a:r>
          </a:p>
          <a:p>
            <a:pPr lvl="1"/>
            <a:r>
              <a:rPr lang="es-EC" dirty="0" smtClean="0"/>
              <a:t>Demostración de la aplicación WEB</a:t>
            </a:r>
            <a:endParaRPr lang="es-ES" dirty="0" smtClean="0"/>
          </a:p>
        </p:txBody>
      </p:sp>
      <p:sp>
        <p:nvSpPr>
          <p:cNvPr id="2" name="1 Título"/>
          <p:cNvSpPr>
            <a:spLocks noGrp="1"/>
          </p:cNvSpPr>
          <p:nvPr>
            <p:ph type="title"/>
          </p:nvPr>
        </p:nvSpPr>
        <p:spPr/>
        <p:txBody>
          <a:bodyPr>
            <a:normAutofit/>
          </a:bodyPr>
          <a:lstStyle/>
          <a:p>
            <a:r>
              <a:rPr lang="es-ES" dirty="0" smtClean="0"/>
              <a:t>Agenda</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Importancia de la práctica SEO</a:t>
            </a:r>
          </a:p>
        </p:txBody>
      </p:sp>
      <p:sp>
        <p:nvSpPr>
          <p:cNvPr id="4" name="3 Subtítulo"/>
          <p:cNvSpPr>
            <a:spLocks noGrp="1"/>
          </p:cNvSpPr>
          <p:nvPr>
            <p:ph type="subTitle" idx="1"/>
          </p:nvPr>
        </p:nvSpPr>
        <p:spPr/>
        <p:txBody>
          <a:bodyPr/>
          <a:lstStyle/>
          <a:p>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b="1" dirty="0" smtClean="0"/>
              <a:t>Tiene un alto ROI (Retorno de la Inversión</a:t>
            </a:r>
            <a:r>
              <a:rPr lang="es-ES" b="1" dirty="0" smtClean="0"/>
              <a:t>)</a:t>
            </a:r>
          </a:p>
          <a:p>
            <a:pPr lvl="1"/>
            <a:r>
              <a:rPr lang="es-ES" b="1" dirty="0" smtClean="0"/>
              <a:t>Más tráfico</a:t>
            </a:r>
            <a:endParaRPr lang="es-ES" dirty="0"/>
          </a:p>
        </p:txBody>
      </p:sp>
      <p:sp>
        <p:nvSpPr>
          <p:cNvPr id="2" name="1 Título"/>
          <p:cNvSpPr>
            <a:spLocks noGrp="1"/>
          </p:cNvSpPr>
          <p:nvPr>
            <p:ph type="title"/>
          </p:nvPr>
        </p:nvSpPr>
        <p:spPr/>
        <p:txBody>
          <a:bodyPr/>
          <a:lstStyle/>
          <a:p>
            <a:endParaRPr lang="es-ES"/>
          </a:p>
        </p:txBody>
      </p:sp>
      <p:pic>
        <p:nvPicPr>
          <p:cNvPr id="1026" name="Picture 2"/>
          <p:cNvPicPr>
            <a:picLocks noChangeAspect="1" noChangeArrowheads="1"/>
          </p:cNvPicPr>
          <p:nvPr/>
        </p:nvPicPr>
        <p:blipFill>
          <a:blip r:embed="rId2"/>
          <a:srcRect l="27377" t="22034" r="26996" b="30961"/>
          <a:stretch>
            <a:fillRect/>
          </a:stretch>
        </p:blipFill>
        <p:spPr bwMode="auto">
          <a:xfrm>
            <a:off x="3607554" y="2428844"/>
            <a:ext cx="5536446" cy="4429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Análisis de los parámetros SEO</a:t>
            </a:r>
            <a:endParaRPr lang="es-ES" dirty="0"/>
          </a:p>
        </p:txBody>
      </p:sp>
      <p:sp>
        <p:nvSpPr>
          <p:cNvPr id="4" name="3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Código </a:t>
            </a:r>
            <a:r>
              <a:rPr lang="es-ES" dirty="0" err="1" smtClean="0"/>
              <a:t>Javascript</a:t>
            </a:r>
            <a:endParaRPr lang="es-ES" dirty="0" smtClean="0"/>
          </a:p>
          <a:p>
            <a:r>
              <a:rPr lang="es-ES" dirty="0" smtClean="0"/>
              <a:t>Flash</a:t>
            </a:r>
          </a:p>
          <a:p>
            <a:r>
              <a:rPr lang="es-ES" dirty="0" err="1" smtClean="0"/>
              <a:t>Applets</a:t>
            </a:r>
            <a:endParaRPr lang="es-ES" dirty="0" smtClean="0"/>
          </a:p>
          <a:p>
            <a:r>
              <a:rPr lang="es-ES" dirty="0" smtClean="0"/>
              <a:t>Contenido embebido con imágenes</a:t>
            </a:r>
          </a:p>
          <a:p>
            <a:r>
              <a:rPr lang="es-ES" dirty="0" smtClean="0"/>
              <a:t>Formularios</a:t>
            </a:r>
          </a:p>
          <a:p>
            <a:endParaRPr lang="es-ES" dirty="0"/>
          </a:p>
        </p:txBody>
      </p:sp>
      <p:sp>
        <p:nvSpPr>
          <p:cNvPr id="2" name="1 Título"/>
          <p:cNvSpPr>
            <a:spLocks noGrp="1"/>
          </p:cNvSpPr>
          <p:nvPr>
            <p:ph type="title"/>
          </p:nvPr>
        </p:nvSpPr>
        <p:spPr/>
        <p:txBody>
          <a:bodyPr/>
          <a:lstStyle/>
          <a:p>
            <a:r>
              <a:rPr lang="es-ES" dirty="0" smtClean="0"/>
              <a:t>Barreras de rastreo</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l="21875" t="1660" r="21875" b="24365"/>
          <a:stretch>
            <a:fillRect/>
          </a:stretch>
        </p:blipFill>
        <p:spPr bwMode="auto">
          <a:xfrm>
            <a:off x="0" y="142853"/>
            <a:ext cx="4549398" cy="478634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l="21538" r="21346" b="42307"/>
          <a:stretch>
            <a:fillRect/>
          </a:stretch>
        </p:blipFill>
        <p:spPr bwMode="auto">
          <a:xfrm>
            <a:off x="4614863" y="2285992"/>
            <a:ext cx="4508631" cy="36433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Es uno de los varios métodos de manipular la relevancia o prominencia de los recursos indexados por un motor de búsqueda.</a:t>
            </a:r>
          </a:p>
          <a:p>
            <a:pPr lvl="1"/>
            <a:r>
              <a:rPr lang="es-ES" b="1" dirty="0" err="1" smtClean="0"/>
              <a:t>Spam</a:t>
            </a:r>
            <a:r>
              <a:rPr lang="es-ES" b="1" dirty="0" smtClean="0"/>
              <a:t> de Contenido</a:t>
            </a:r>
          </a:p>
          <a:p>
            <a:pPr lvl="1"/>
            <a:r>
              <a:rPr lang="es-ES" b="1" dirty="0" err="1" smtClean="0"/>
              <a:t>Spam</a:t>
            </a:r>
            <a:r>
              <a:rPr lang="es-ES" b="1" dirty="0" smtClean="0"/>
              <a:t> de enlaces</a:t>
            </a:r>
          </a:p>
          <a:p>
            <a:endParaRPr lang="es-ES" dirty="0"/>
          </a:p>
        </p:txBody>
      </p:sp>
      <p:sp>
        <p:nvSpPr>
          <p:cNvPr id="2" name="1 Título"/>
          <p:cNvSpPr>
            <a:spLocks noGrp="1"/>
          </p:cNvSpPr>
          <p:nvPr>
            <p:ph type="title"/>
          </p:nvPr>
        </p:nvSpPr>
        <p:spPr/>
        <p:txBody>
          <a:bodyPr/>
          <a:lstStyle/>
          <a:p>
            <a:r>
              <a:rPr lang="es-ES" dirty="0" err="1" smtClean="0"/>
              <a:t>Spamdexing</a:t>
            </a: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5420</TotalTime>
  <Words>341</Words>
  <PresentationFormat>Presentación en pantalla (4:3)</PresentationFormat>
  <Paragraphs>65</Paragraphs>
  <Slides>18</Slides>
  <Notes>2</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Concurrencia</vt:lpstr>
      <vt:lpstr>Observatorio de Internet para la ESPOL</vt:lpstr>
      <vt:lpstr>Resumen</vt:lpstr>
      <vt:lpstr>Agenda</vt:lpstr>
      <vt:lpstr>Importancia de la práctica SEO</vt:lpstr>
      <vt:lpstr>Diapositiva 5</vt:lpstr>
      <vt:lpstr>Análisis de los parámetros SEO</vt:lpstr>
      <vt:lpstr>Barreras de rastreo</vt:lpstr>
      <vt:lpstr>Diapositiva 8</vt:lpstr>
      <vt:lpstr>Spamdexing</vt:lpstr>
      <vt:lpstr>Spam de Contenido</vt:lpstr>
      <vt:lpstr>Spam de enlaces</vt:lpstr>
      <vt:lpstr>Prácticas SEO</vt:lpstr>
      <vt:lpstr>Diseño e implementación</vt:lpstr>
      <vt:lpstr>Esquema general de la aplicación</vt:lpstr>
      <vt:lpstr>Diapositiva 15</vt:lpstr>
      <vt:lpstr>Implementación de la app. WEB</vt:lpstr>
      <vt:lpstr>Demostración</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Observatorio de Internet para la ESPOL</dc:title>
  <dc:creator>Eddy</dc:creator>
  <cp:lastModifiedBy>Eddy</cp:lastModifiedBy>
  <cp:revision>153</cp:revision>
  <dcterms:created xsi:type="dcterms:W3CDTF">2010-09-20T04:27:41Z</dcterms:created>
  <dcterms:modified xsi:type="dcterms:W3CDTF">2010-10-12T13:39:35Z</dcterms:modified>
</cp:coreProperties>
</file>