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8" r:id="rId3"/>
    <p:sldId id="259" r:id="rId4"/>
    <p:sldId id="260" r:id="rId5"/>
    <p:sldId id="261" r:id="rId6"/>
    <p:sldId id="262" r:id="rId7"/>
    <p:sldId id="295" r:id="rId8"/>
    <p:sldId id="264" r:id="rId9"/>
    <p:sldId id="263" r:id="rId10"/>
    <p:sldId id="286" r:id="rId11"/>
    <p:sldId id="285" r:id="rId12"/>
    <p:sldId id="287" r:id="rId13"/>
    <p:sldId id="288" r:id="rId14"/>
    <p:sldId id="289" r:id="rId15"/>
    <p:sldId id="290" r:id="rId16"/>
    <p:sldId id="291" r:id="rId17"/>
    <p:sldId id="280" r:id="rId18"/>
    <p:sldId id="282" r:id="rId19"/>
    <p:sldId id="283" r:id="rId20"/>
    <p:sldId id="284" r:id="rId21"/>
    <p:sldId id="294" r:id="rId22"/>
    <p:sldId id="293" r:id="rId23"/>
    <p:sldId id="292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97ABB-169C-44DA-9692-B26495F45D6B}" type="datetimeFigureOut">
              <a:rPr lang="es-EC" smtClean="0"/>
              <a:pPr/>
              <a:t>20/12/2010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0BA20-3115-4088-9DF1-6770B108A1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0BA20-3115-4088-9DF1-6770B108A15C}" type="slidenum">
              <a:rPr lang="es-EC" smtClean="0"/>
              <a:pPr/>
              <a:t>2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12/20/2010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png"/><Relationship Id="rId7" Type="http://schemas.openxmlformats.org/officeDocument/2006/relationships/image" Target="../media/image16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7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4.png"/><Relationship Id="rId7" Type="http://schemas.openxmlformats.org/officeDocument/2006/relationships/image" Target="../media/image48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51.png"/><Relationship Id="rId5" Type="http://schemas.openxmlformats.org/officeDocument/2006/relationships/image" Target="../media/image47.png"/><Relationship Id="rId10" Type="http://schemas.openxmlformats.org/officeDocument/2006/relationships/image" Target="../media/image50.png"/><Relationship Id="rId4" Type="http://schemas.openxmlformats.org/officeDocument/2006/relationships/image" Target="../media/image33.png"/><Relationship Id="rId9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39.png"/><Relationship Id="rId4" Type="http://schemas.openxmlformats.org/officeDocument/2006/relationships/image" Target="../media/image5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404664"/>
            <a:ext cx="75608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ES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Seminario de Graduación </a:t>
            </a:r>
          </a:p>
          <a:p>
            <a:pPr algn="ctr">
              <a:lnSpc>
                <a:spcPct val="80000"/>
              </a:lnSpc>
            </a:pPr>
            <a:r>
              <a:rPr lang="es-ES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“Convertidores Estáticos para Fuentes de Energía Renovables”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560" y="170080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DISEÑO DEL CONTROL Y SIMULACIÓN DE UN SISTEMA DE GENERACIÓN DE ENERGÍA ELÉCTRICA BASADO EN MÓDULOS DE PANELES FOTOVOLTAICOS DE UN SISTEMA MONOFÁSICO DESCONECTADO DE LA RED Y BATERÍAS COMO UNIDAD DE ALMACENAMIENTO</a:t>
            </a:r>
            <a:endParaRPr lang="es-EC" sz="24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 bwMode="auto">
          <a:xfrm>
            <a:off x="827584" y="4221088"/>
            <a:ext cx="792956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r>
              <a:rPr lang="es-ES" sz="1500" b="1" dirty="0" smtClean="0">
                <a:latin typeface="Tahoma" pitchFamily="34" charset="0"/>
                <a:cs typeface="Tahoma" pitchFamily="34" charset="0"/>
              </a:rPr>
              <a:t>CHRISTIAN RONALD TUMBACO CHUMO</a:t>
            </a:r>
            <a:endParaRPr lang="es-ES" sz="1500" b="1" dirty="0">
              <a:latin typeface="Tahoma" pitchFamily="34" charset="0"/>
              <a:cs typeface="Tahoma" pitchFamily="34" charset="0"/>
            </a:endParaRPr>
          </a:p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r>
              <a:rPr lang="es-ES" sz="1500" b="1" dirty="0" smtClean="0">
                <a:latin typeface="Tahoma" pitchFamily="34" charset="0"/>
                <a:cs typeface="Tahoma" pitchFamily="34" charset="0"/>
              </a:rPr>
              <a:t>ROMÁN ISAAC PARRALES MOREIRA</a:t>
            </a:r>
            <a:endParaRPr lang="es-ES" sz="15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2057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0" y="-27384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DIMENSIONAMIENTO DEL CONVERTIDOR DC-DC DEL PANEL FOTOVOLTAICO Y LA BATERIA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 l="1881" t="19586" r="24762" b="33263"/>
          <a:stretch>
            <a:fillRect/>
          </a:stretch>
        </p:blipFill>
        <p:spPr bwMode="auto">
          <a:xfrm>
            <a:off x="2987824" y="476672"/>
            <a:ext cx="5472608" cy="227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 redondeado"/>
          <p:cNvSpPr/>
          <p:nvPr/>
        </p:nvSpPr>
        <p:spPr>
          <a:xfrm>
            <a:off x="4139952" y="1340768"/>
            <a:ext cx="720080" cy="7920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4932040" y="764704"/>
            <a:ext cx="1152128" cy="187220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2339752" y="1484784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/>
          <p:cNvPicPr/>
          <p:nvPr/>
        </p:nvPicPr>
        <p:blipFill>
          <a:blip r:embed="rId4" cstate="print"/>
          <a:srcRect l="10992" t="41053" r="12262" b="20351"/>
          <a:stretch>
            <a:fillRect/>
          </a:stretch>
        </p:blipFill>
        <p:spPr bwMode="auto">
          <a:xfrm>
            <a:off x="755576" y="3933056"/>
            <a:ext cx="3045697" cy="116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/>
          <p:cNvPicPr/>
          <p:nvPr/>
        </p:nvPicPr>
        <p:blipFill>
          <a:blip r:embed="rId5" cstate="print"/>
          <a:srcRect l="10508" t="17143" r="3753" b="8571"/>
          <a:stretch>
            <a:fillRect/>
          </a:stretch>
        </p:blipFill>
        <p:spPr bwMode="auto">
          <a:xfrm>
            <a:off x="4860033" y="3299792"/>
            <a:ext cx="3816424" cy="336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 redondeado"/>
          <p:cNvSpPr/>
          <p:nvPr/>
        </p:nvSpPr>
        <p:spPr>
          <a:xfrm>
            <a:off x="683568" y="3789040"/>
            <a:ext cx="3240360" cy="129614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12 Conector angular"/>
          <p:cNvCxnSpPr>
            <a:stCxn id="7" idx="2"/>
            <a:endCxn id="12" idx="0"/>
          </p:cNvCxnSpPr>
          <p:nvPr/>
        </p:nvCxnSpPr>
        <p:spPr>
          <a:xfrm rot="5400000">
            <a:off x="2573778" y="1862826"/>
            <a:ext cx="1656184" cy="21962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4644008" y="3212976"/>
            <a:ext cx="4248472" cy="374441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angular"/>
          <p:cNvCxnSpPr>
            <a:stCxn id="8" idx="2"/>
            <a:endCxn id="14" idx="0"/>
          </p:cNvCxnSpPr>
          <p:nvPr/>
        </p:nvCxnSpPr>
        <p:spPr>
          <a:xfrm rot="16200000" flipH="1">
            <a:off x="5850142" y="2294874"/>
            <a:ext cx="576064" cy="12601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23528" y="5373216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Dimensionamos RL(resistencia parasita) y L(inductor)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124744"/>
            <a:ext cx="1800200" cy="576064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060848"/>
            <a:ext cx="1944216" cy="427662"/>
          </a:xfrm>
          <a:prstGeom prst="rect">
            <a:avLst/>
          </a:prstGeom>
          <a:noFill/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996952"/>
            <a:ext cx="1080120" cy="526559"/>
          </a:xfrm>
          <a:prstGeom prst="rect">
            <a:avLst/>
          </a:prstGeom>
          <a:noFill/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861048"/>
            <a:ext cx="1181670" cy="576064"/>
          </a:xfrm>
          <a:prstGeom prst="rect">
            <a:avLst/>
          </a:prstGeom>
          <a:noFill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653136"/>
            <a:ext cx="2520280" cy="504056"/>
          </a:xfrm>
          <a:prstGeom prst="rect">
            <a:avLst/>
          </a:prstGeom>
          <a:noFill/>
        </p:spPr>
      </p:pic>
      <p:sp>
        <p:nvSpPr>
          <p:cNvPr id="15" name="14 CuadroTexto"/>
          <p:cNvSpPr txBox="1"/>
          <p:nvPr/>
        </p:nvSpPr>
        <p:spPr>
          <a:xfrm>
            <a:off x="0" y="1196752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latin typeface="Arial" pitchFamily="34" charset="0"/>
                <a:cs typeface="Arial" pitchFamily="34" charset="0"/>
              </a:rPr>
              <a:t>CICLO DE TRABAJO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0" y="2060848"/>
            <a:ext cx="1547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latin typeface="Arial" pitchFamily="34" charset="0"/>
                <a:cs typeface="Arial" pitchFamily="34" charset="0"/>
              </a:rPr>
              <a:t>RESISTENCIA PARASITA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23528" y="4005064"/>
            <a:ext cx="129614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INDUCTOR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Abrir llave"/>
          <p:cNvSpPr/>
          <p:nvPr/>
        </p:nvSpPr>
        <p:spPr>
          <a:xfrm>
            <a:off x="1403648" y="3140968"/>
            <a:ext cx="216024" cy="20162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1403648" y="227687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403648" y="141277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20 Imagen"/>
          <p:cNvPicPr/>
          <p:nvPr/>
        </p:nvPicPr>
        <p:blipFill>
          <a:blip r:embed="rId7" cstate="print"/>
          <a:srcRect l="2468" r="2379"/>
          <a:stretch>
            <a:fillRect/>
          </a:stretch>
        </p:blipFill>
        <p:spPr bwMode="auto">
          <a:xfrm>
            <a:off x="4819114" y="249290"/>
            <a:ext cx="4324886" cy="3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21 Imagen"/>
          <p:cNvPicPr/>
          <p:nvPr/>
        </p:nvPicPr>
        <p:blipFill>
          <a:blip r:embed="rId8" cstate="print"/>
          <a:srcRect l="1807" r="3700"/>
          <a:stretch>
            <a:fillRect/>
          </a:stretch>
        </p:blipFill>
        <p:spPr bwMode="auto">
          <a:xfrm>
            <a:off x="4875577" y="3600400"/>
            <a:ext cx="421196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CuadroTexto"/>
          <p:cNvSpPr txBox="1"/>
          <p:nvPr/>
        </p:nvSpPr>
        <p:spPr>
          <a:xfrm>
            <a:off x="2123728" y="544522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L= 2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mH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]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DIMENSIONAMIENTO DEL CONVERTIDOR DC-DC DEL PANEL FOTOVOLTAICO Y LA BATERIA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2811" t="17995" r="4841" b="5695"/>
          <a:stretch>
            <a:fillRect/>
          </a:stretch>
        </p:blipFill>
        <p:spPr bwMode="auto">
          <a:xfrm>
            <a:off x="2051720" y="476672"/>
            <a:ext cx="518457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SUBSISTEMA PARA DIMENSIONAR LA CAPACITANCIA DEL CONVERTIDOR DC-DC DEL PV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509120"/>
            <a:ext cx="1046886" cy="504056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5301208"/>
            <a:ext cx="1008112" cy="497675"/>
          </a:xfrm>
          <a:prstGeom prst="rect">
            <a:avLst/>
          </a:prstGeom>
          <a:noFill/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6093296"/>
            <a:ext cx="1944216" cy="421246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7092280" y="602128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C= 175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uF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]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5796136" y="6021288"/>
            <a:ext cx="1008112" cy="36004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r="15520"/>
          <a:stretch>
            <a:fillRect/>
          </a:stretch>
        </p:blipFill>
        <p:spPr bwMode="auto">
          <a:xfrm>
            <a:off x="2483768" y="1484784"/>
            <a:ext cx="45624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 b="50983"/>
          <a:stretch>
            <a:fillRect/>
          </a:stretch>
        </p:blipFill>
        <p:spPr bwMode="auto">
          <a:xfrm>
            <a:off x="2555776" y="4077072"/>
            <a:ext cx="46786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2339752" y="764704"/>
            <a:ext cx="4961423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SEÑAL: VOLTAJE DEL CAPACITOR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8398" t="20882" r="23273" b="7222"/>
          <a:stretch>
            <a:fillRect/>
          </a:stretch>
        </p:blipFill>
        <p:spPr bwMode="auto">
          <a:xfrm>
            <a:off x="3995936" y="548680"/>
            <a:ext cx="4422321" cy="327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DIMENSIONAMIENTO DEL CAPACITOR DE ENLACE DEL CONVERTIDOR DC-DC DEL PANEL DE LA BATERIA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2291134" cy="27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Flecha derecha"/>
          <p:cNvSpPr/>
          <p:nvPr/>
        </p:nvSpPr>
        <p:spPr>
          <a:xfrm>
            <a:off x="2843808" y="1772816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717032"/>
            <a:ext cx="1046886" cy="504056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509120"/>
            <a:ext cx="1008112" cy="497675"/>
          </a:xfrm>
          <a:prstGeom prst="rect">
            <a:avLst/>
          </a:prstGeom>
          <a:noFill/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301208"/>
            <a:ext cx="2127006" cy="432048"/>
          </a:xfrm>
          <a:prstGeom prst="rect">
            <a:avLst/>
          </a:prstGeom>
          <a:noFill/>
        </p:spPr>
      </p:pic>
      <p:pic>
        <p:nvPicPr>
          <p:cNvPr id="13" name="Picture 1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627911"/>
            <a:ext cx="5014411" cy="323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Flecha derecha"/>
          <p:cNvSpPr/>
          <p:nvPr/>
        </p:nvSpPr>
        <p:spPr>
          <a:xfrm>
            <a:off x="2915816" y="4941168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2555776" y="57332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C= 10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[mF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]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DISEÑO DEL CONTROL DEL CONVERTIDOR DC-DC DEL PANEL FOTOVOLTAICO</a:t>
            </a:r>
            <a:endParaRPr lang="es-E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-51817" y="790178"/>
          <a:ext cx="4695825" cy="3790950"/>
        </p:xfrm>
        <a:graphic>
          <a:graphicData uri="http://schemas.openxmlformats.org/presentationml/2006/ole">
            <p:oleObj spid="_x0000_s39938" r:id="rId3" imgW="6695883" imgH="4697090" progId="Visio.Drawing.11">
              <p:embed/>
            </p:oleObj>
          </a:graphicData>
        </a:graphic>
      </p:graphicFrame>
      <p:sp>
        <p:nvSpPr>
          <p:cNvPr id="7" name="6 Rectángulo redondeado"/>
          <p:cNvSpPr/>
          <p:nvPr/>
        </p:nvSpPr>
        <p:spPr>
          <a:xfrm>
            <a:off x="92199" y="764704"/>
            <a:ext cx="4392488" cy="374441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755576" y="404664"/>
            <a:ext cx="305983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MODELO PARA ENCONTRAR LA FUNCION DE TRANSFERENCIA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8940" y="1244749"/>
            <a:ext cx="1123950" cy="209550"/>
          </a:xfrm>
          <a:prstGeom prst="rect">
            <a:avLst/>
          </a:prstGeom>
          <a:noFill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7053" y="2695807"/>
            <a:ext cx="847725" cy="209550"/>
          </a:xfrm>
          <a:prstGeom prst="rect">
            <a:avLst/>
          </a:prstGeom>
          <a:noFill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19428" y="2091471"/>
            <a:ext cx="942975" cy="390525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19428" y="3542531"/>
            <a:ext cx="942975" cy="390525"/>
          </a:xfrm>
          <a:prstGeom prst="rect">
            <a:avLst/>
          </a:prstGeom>
          <a:noFill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7503" y="1668110"/>
            <a:ext cx="1266825" cy="209550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8015" y="3119168"/>
            <a:ext cx="685800" cy="209550"/>
          </a:xfrm>
          <a:prstGeom prst="rect">
            <a:avLst/>
          </a:prstGeom>
          <a:noFill/>
        </p:spPr>
      </p:pic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76263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576263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576263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576263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576263" y="207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20 Imagen"/>
          <p:cNvPicPr/>
          <p:nvPr/>
        </p:nvPicPr>
        <p:blipFill>
          <a:blip r:embed="rId10" cstate="print"/>
          <a:srcRect l="3371" t="30859" r="5399" b="14063"/>
          <a:stretch>
            <a:fillRect/>
          </a:stretch>
        </p:blipFill>
        <p:spPr bwMode="auto">
          <a:xfrm>
            <a:off x="3635896" y="5157192"/>
            <a:ext cx="5220072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Rectángulo redondeado"/>
          <p:cNvSpPr/>
          <p:nvPr/>
        </p:nvSpPr>
        <p:spPr>
          <a:xfrm>
            <a:off x="3563888" y="5085184"/>
            <a:ext cx="5328592" cy="172819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539552" y="5877272"/>
            <a:ext cx="3059832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DIAGRAMA DE BLOQUES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5940152" y="1124744"/>
            <a:ext cx="1800200" cy="295232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6300192" y="908720"/>
            <a:ext cx="1152128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ECUACIONES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Flecha derecha"/>
          <p:cNvSpPr/>
          <p:nvPr/>
        </p:nvSpPr>
        <p:spPr>
          <a:xfrm>
            <a:off x="4860032" y="2132856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lecha derecha"/>
          <p:cNvSpPr/>
          <p:nvPr/>
        </p:nvSpPr>
        <p:spPr>
          <a:xfrm rot="5400000">
            <a:off x="6498214" y="4311098"/>
            <a:ext cx="61206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692696"/>
            <a:ext cx="2558179" cy="648072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654722"/>
            <a:ext cx="2304256" cy="470022"/>
          </a:xfrm>
          <a:prstGeom prst="rect">
            <a:avLst/>
          </a:prstGeom>
          <a:noFill/>
        </p:spPr>
      </p:pic>
      <p:cxnSp>
        <p:nvCxnSpPr>
          <p:cNvPr id="8" name="7 Conector recto de flecha"/>
          <p:cNvCxnSpPr/>
          <p:nvPr/>
        </p:nvCxnSpPr>
        <p:spPr>
          <a:xfrm>
            <a:off x="4572000" y="90713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/>
          <p:nvPr/>
        </p:nvPicPr>
        <p:blipFill>
          <a:blip r:embed="rId4" cstate="print"/>
          <a:srcRect l="949" t="14250" r="48580" b="6926"/>
          <a:stretch>
            <a:fillRect/>
          </a:stretch>
        </p:blipFill>
        <p:spPr bwMode="auto">
          <a:xfrm>
            <a:off x="1115616" y="1772816"/>
            <a:ext cx="2724150" cy="439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/>
          <p:cNvPicPr/>
          <p:nvPr/>
        </p:nvPicPr>
        <p:blipFill>
          <a:blip r:embed="rId4" cstate="print"/>
          <a:srcRect l="51592" t="14260" r="1469" b="7040"/>
          <a:stretch>
            <a:fillRect/>
          </a:stretch>
        </p:blipFill>
        <p:spPr bwMode="auto">
          <a:xfrm>
            <a:off x="5292080" y="1777841"/>
            <a:ext cx="2534278" cy="438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Flecha derecha"/>
          <p:cNvSpPr/>
          <p:nvPr/>
        </p:nvSpPr>
        <p:spPr>
          <a:xfrm>
            <a:off x="4211960" y="3645024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DISEÑO DEL CONTROL DEL CONVERTIDOR DC-DC DEL PANEL FOTOVOLTAICO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TECNICA DEL FACTOR - K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571378"/>
            <a:ext cx="2664296" cy="216290"/>
          </a:xfrm>
          <a:prstGeom prst="rect">
            <a:avLst/>
          </a:prstGeom>
          <a:noFill/>
        </p:spPr>
      </p:pic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3877" y="3003426"/>
            <a:ext cx="1952625" cy="209550"/>
          </a:xfrm>
          <a:prstGeom prst="rect">
            <a:avLst/>
          </a:prstGeom>
          <a:noFill/>
        </p:spPr>
      </p:pic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7752" y="3435474"/>
            <a:ext cx="904875" cy="209550"/>
          </a:xfrm>
          <a:prstGeom prst="rect">
            <a:avLst/>
          </a:prstGeom>
          <a:noFill/>
        </p:spPr>
      </p:pic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323528" y="476672"/>
          <a:ext cx="3054350" cy="1828800"/>
        </p:xfrm>
        <a:graphic>
          <a:graphicData uri="http://schemas.openxmlformats.org/drawingml/2006/table">
            <a:tbl>
              <a:tblPr/>
              <a:tblGrid>
                <a:gridCol w="1439173"/>
                <a:gridCol w="1615177"/>
              </a:tblGrid>
              <a:tr h="0">
                <a:tc>
                  <a:txBody>
                    <a:bodyPr/>
                    <a:lstStyle/>
                    <a:p>
                      <a:pPr marL="57594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594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Tipo de controlador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7594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0˚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594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Tipo </a:t>
                      </a: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7594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&lt; 90˚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594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Tipo 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7594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&gt; 90˚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57594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Tipo 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620688"/>
            <a:ext cx="703715" cy="360040"/>
          </a:xfrm>
          <a:prstGeom prst="rect">
            <a:avLst/>
          </a:prstGeom>
          <a:noFill/>
        </p:spPr>
      </p:pic>
      <p:sp>
        <p:nvSpPr>
          <p:cNvPr id="30" name="29 Flecha derecha"/>
          <p:cNvSpPr/>
          <p:nvPr/>
        </p:nvSpPr>
        <p:spPr>
          <a:xfrm>
            <a:off x="3563888" y="980728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427984" y="686134"/>
            <a:ext cx="4716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Tipo 1:</a:t>
            </a:r>
            <a:r>
              <a:rPr kumimoji="0" lang="es-ES_tradnl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tiene una parte proporcional además de un polo en el origen.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Tipo 2: 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posee una parte proporcional, un polo en el origen, un cero y un polo complejo conjugado.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Tipo 3: 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posee una parte proporcional, un polo en el origen, dos ceros y dos polos complejos conjugados.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395536" y="2420888"/>
            <a:ext cx="2952328" cy="129614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013176"/>
            <a:ext cx="2376264" cy="955282"/>
          </a:xfrm>
          <a:prstGeom prst="rect">
            <a:avLst/>
          </a:prstGeom>
          <a:noFill/>
        </p:spPr>
      </p:pic>
      <p:sp>
        <p:nvSpPr>
          <p:cNvPr id="35" name="34 Flecha derecha"/>
          <p:cNvSpPr/>
          <p:nvPr/>
        </p:nvSpPr>
        <p:spPr>
          <a:xfrm rot="5400000">
            <a:off x="1547664" y="4077072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179512" y="2492896"/>
            <a:ext cx="288032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M</a:t>
            </a:r>
          </a:p>
          <a:p>
            <a:pPr algn="ctr"/>
            <a:r>
              <a:rPr lang="es-ES" sz="10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501008"/>
            <a:ext cx="4655160" cy="620688"/>
          </a:xfrm>
          <a:prstGeom prst="rect">
            <a:avLst/>
          </a:prstGeom>
          <a:noFill/>
        </p:spPr>
      </p:pic>
      <p:pic>
        <p:nvPicPr>
          <p:cNvPr id="47" name="46 Imagen"/>
          <p:cNvPicPr/>
          <p:nvPr/>
        </p:nvPicPr>
        <p:blipFill>
          <a:blip r:embed="rId8" cstate="print"/>
          <a:srcRect l="7923" t="20916" r="7506" b="2888"/>
          <a:stretch>
            <a:fillRect/>
          </a:stretch>
        </p:blipFill>
        <p:spPr bwMode="auto">
          <a:xfrm>
            <a:off x="4788024" y="4329232"/>
            <a:ext cx="3790702" cy="252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47 Flecha derecha"/>
          <p:cNvSpPr/>
          <p:nvPr/>
        </p:nvSpPr>
        <p:spPr>
          <a:xfrm rot="18849639">
            <a:off x="3296412" y="4459794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085184"/>
            <a:ext cx="504056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 l="8398" t="20882" r="23273" b="7222"/>
          <a:stretch>
            <a:fillRect/>
          </a:stretch>
        </p:blipFill>
        <p:spPr bwMode="auto">
          <a:xfrm>
            <a:off x="179512" y="836712"/>
            <a:ext cx="4242809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DISEÑO DEL CONTROL DEL CONVERTIDOR DC-DC DE LA BATERIA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92199" y="764704"/>
            <a:ext cx="4392488" cy="374441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755576" y="404664"/>
            <a:ext cx="305983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MODELO PARA ENCONTRAR LA FUNCION DE TRANSFERENCIA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563888" y="5085184"/>
            <a:ext cx="5328592" cy="172819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539552" y="5877272"/>
            <a:ext cx="3059832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DIAGRAMA DE BLOQUES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5940152" y="1124744"/>
            <a:ext cx="1800200" cy="208823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300192" y="908720"/>
            <a:ext cx="1152128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ECUACIONES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4860032" y="2132856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 rot="5400000">
            <a:off x="6498214" y="4311098"/>
            <a:ext cx="61206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0275" y="1340768"/>
            <a:ext cx="1266825" cy="209550"/>
          </a:xfrm>
          <a:prstGeom prst="rect">
            <a:avLst/>
          </a:prstGeom>
          <a:noFill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487" y="1624323"/>
            <a:ext cx="914400" cy="209550"/>
          </a:xfrm>
          <a:prstGeom prst="rect">
            <a:avLst/>
          </a:prstGeom>
          <a:noFill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19825" y="1907878"/>
            <a:ext cx="847725" cy="209550"/>
          </a:xfrm>
          <a:prstGeom prst="rect">
            <a:avLst/>
          </a:prstGeom>
          <a:noFill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7450" y="2191433"/>
            <a:ext cx="752475" cy="371475"/>
          </a:xfrm>
          <a:prstGeom prst="rect">
            <a:avLst/>
          </a:prstGeom>
          <a:noFill/>
        </p:spPr>
      </p:pic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576263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576263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576263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636912"/>
            <a:ext cx="942975" cy="390525"/>
          </a:xfrm>
          <a:prstGeom prst="rect">
            <a:avLst/>
          </a:prstGeom>
          <a:noFill/>
        </p:spPr>
      </p:pic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501008"/>
            <a:ext cx="1476375" cy="400050"/>
          </a:xfrm>
          <a:prstGeom prst="rect">
            <a:avLst/>
          </a:prstGeom>
          <a:noFill/>
        </p:spPr>
      </p:pic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3501008"/>
            <a:ext cx="1162050" cy="523875"/>
          </a:xfrm>
          <a:prstGeom prst="rect">
            <a:avLst/>
          </a:prstGeom>
          <a:noFill/>
        </p:spPr>
      </p:pic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2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3501008"/>
            <a:ext cx="647700" cy="371475"/>
          </a:xfrm>
          <a:prstGeom prst="rect">
            <a:avLst/>
          </a:prstGeom>
          <a:noFill/>
        </p:spPr>
      </p:pic>
      <p:cxnSp>
        <p:nvCxnSpPr>
          <p:cNvPr id="33" name="32 Conector recto de flecha"/>
          <p:cNvCxnSpPr/>
          <p:nvPr/>
        </p:nvCxnSpPr>
        <p:spPr>
          <a:xfrm>
            <a:off x="6300192" y="371703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7812360" y="3501008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8466" y="4074178"/>
            <a:ext cx="1714500" cy="371475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0379" y="4722250"/>
            <a:ext cx="1590675" cy="371475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6525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76263" y="219393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6263" y="256540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3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070" y="2562010"/>
            <a:ext cx="4393410" cy="425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079" y="1985946"/>
            <a:ext cx="2581275" cy="209550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2266" y="2195496"/>
            <a:ext cx="1866900" cy="209550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6141" y="2405046"/>
            <a:ext cx="819150" cy="209550"/>
          </a:xfrm>
          <a:prstGeom prst="rect">
            <a:avLst/>
          </a:prstGeom>
          <a:noFill/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76263" y="224155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76263" y="245110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39552" y="1697914"/>
            <a:ext cx="2952328" cy="129614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251520" y="1769922"/>
            <a:ext cx="288032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s-ES" sz="1000" b="1" dirty="0" smtClean="0">
                <a:latin typeface="Arial" pitchFamily="34" charset="0"/>
                <a:cs typeface="Arial" pitchFamily="34" charset="0"/>
              </a:rPr>
              <a:t>M</a:t>
            </a:r>
          </a:p>
          <a:p>
            <a:pPr algn="ctr"/>
            <a:r>
              <a:rPr lang="es-ES" sz="10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539552" y="3858154"/>
            <a:ext cx="2952328" cy="148478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251520" y="3858154"/>
            <a:ext cx="288032" cy="14847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R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L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s-ES" sz="800" b="1" dirty="0">
                <a:latin typeface="Arial" pitchFamily="34" charset="0"/>
                <a:cs typeface="Arial" pitchFamily="34" charset="0"/>
              </a:rPr>
              <a:t>R</a:t>
            </a:r>
            <a:endParaRPr lang="es-ES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Flecha derecha"/>
          <p:cNvSpPr/>
          <p:nvPr/>
        </p:nvSpPr>
        <p:spPr>
          <a:xfrm>
            <a:off x="3707904" y="4290202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DISEÑO DEL CONTROL DEL CONVERTIDOR DC-DC DE LA BATERIA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47664" y="980728"/>
            <a:ext cx="62948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DESCRIPCIÓN DEL TEMA DESARROLLADO</a:t>
            </a:r>
            <a:endParaRPr lang="es-EC" sz="2800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99592" y="1706325"/>
            <a:ext cx="748883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estudio consiste en dimensionar y diseñar los controladores de los  </a:t>
            </a: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dos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Convertidores DC-DC, uno para los paneles fotovoltaicos y otro para las bater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as, además de</a:t>
            </a:r>
            <a:r>
              <a:rPr kumimoji="0" lang="es-ES_tradn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un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Inversor DC-AC.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es-ES_tradnl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Se ha desarrollado en base a un sistema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monofásico, este sistema va a estar aislado (desconectado) de la red de energía eléctrica.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Se desarrollaron los criterios y parámetros que se utilizan para poder hacer uso de este tipo de energía.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s-ES_trad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Se utilizo la técnica del Factor K, además de la ayuda del software MATLAB/SIMULINK para diseñar los controladores y el análisis de señales.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ES_trad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5234" t="17439" r="2979" b="17681"/>
          <a:stretch>
            <a:fillRect/>
          </a:stretch>
        </p:blipFill>
        <p:spPr bwMode="auto">
          <a:xfrm>
            <a:off x="4788024" y="3429000"/>
            <a:ext cx="412007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 l="4025" t="30311" r="10324" b="13969"/>
          <a:stretch>
            <a:fillRect/>
          </a:stretch>
        </p:blipFill>
        <p:spPr bwMode="auto">
          <a:xfrm>
            <a:off x="755576" y="3789040"/>
            <a:ext cx="31683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4" cstate="print"/>
          <a:srcRect l="4299" t="26033" r="3960" b="16116"/>
          <a:stretch>
            <a:fillRect/>
          </a:stretch>
        </p:blipFill>
        <p:spPr bwMode="auto">
          <a:xfrm>
            <a:off x="3671392" y="260648"/>
            <a:ext cx="5472608" cy="234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DIMENSIONAMIENTO DEL CONVERTIDOR DC-AC (INVERSOR)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6672"/>
            <a:ext cx="1584176" cy="295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 redondeado"/>
          <p:cNvSpPr/>
          <p:nvPr/>
        </p:nvSpPr>
        <p:spPr>
          <a:xfrm>
            <a:off x="4283968" y="1340768"/>
            <a:ext cx="576064" cy="7920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4860032" y="908720"/>
            <a:ext cx="936104" cy="172819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2339752" y="1484784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683568" y="3789040"/>
            <a:ext cx="3312368" cy="194421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12 Conector angular"/>
          <p:cNvCxnSpPr>
            <a:stCxn id="9" idx="2"/>
            <a:endCxn id="12" idx="0"/>
          </p:cNvCxnSpPr>
          <p:nvPr/>
        </p:nvCxnSpPr>
        <p:spPr>
          <a:xfrm rot="5400000">
            <a:off x="2627784" y="1844824"/>
            <a:ext cx="1656184" cy="22322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4716016" y="3212976"/>
            <a:ext cx="4248472" cy="374441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angular"/>
          <p:cNvCxnSpPr>
            <a:stCxn id="10" idx="2"/>
            <a:endCxn id="14" idx="0"/>
          </p:cNvCxnSpPr>
          <p:nvPr/>
        </p:nvCxnSpPr>
        <p:spPr>
          <a:xfrm rot="16200000" flipH="1">
            <a:off x="5796136" y="2168860"/>
            <a:ext cx="576064" cy="15121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23528" y="5733256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Dimensionamos RL(resistencia parasita) y L(inductor)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442798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 t="30597" b="42537"/>
          <a:stretch>
            <a:fillRect/>
          </a:stretch>
        </p:blipFill>
        <p:spPr bwMode="auto">
          <a:xfrm>
            <a:off x="4648200" y="4437112"/>
            <a:ext cx="4495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4" cstate="print"/>
          <a:srcRect l="2754" r="3602" b="69403"/>
          <a:stretch>
            <a:fillRect/>
          </a:stretch>
        </p:blipFill>
        <p:spPr bwMode="auto">
          <a:xfrm>
            <a:off x="4635946" y="936104"/>
            <a:ext cx="44005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 redondeado"/>
          <p:cNvSpPr/>
          <p:nvPr/>
        </p:nvSpPr>
        <p:spPr>
          <a:xfrm>
            <a:off x="0" y="3429000"/>
            <a:ext cx="4283968" cy="100811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0" y="2348880"/>
            <a:ext cx="4283968" cy="100811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4716016" y="4437112"/>
            <a:ext cx="4248472" cy="129614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4608512" y="1124744"/>
            <a:ext cx="4427984" cy="129614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Forma"/>
          <p:cNvCxnSpPr>
            <a:stCxn id="8" idx="3"/>
            <a:endCxn id="10" idx="2"/>
          </p:cNvCxnSpPr>
          <p:nvPr/>
        </p:nvCxnSpPr>
        <p:spPr>
          <a:xfrm flipV="1">
            <a:off x="4283968" y="2420888"/>
            <a:ext cx="2538536" cy="43204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11 Forma"/>
          <p:cNvCxnSpPr>
            <a:stCxn id="7" idx="3"/>
            <a:endCxn id="9" idx="0"/>
          </p:cNvCxnSpPr>
          <p:nvPr/>
        </p:nvCxnSpPr>
        <p:spPr>
          <a:xfrm>
            <a:off x="4283968" y="3933056"/>
            <a:ext cx="2556284" cy="50405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DIMENSIONAMIENTO DEL CONVERTIDOR DC-AC (INVERSOR)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67544" y="76470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RL= 0.07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[ohm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]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47564" y="114623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C= 75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uF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]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47564" y="155679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L= 2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mH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]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182344" y="6021288"/>
            <a:ext cx="26858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DEL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5234" t="17439" r="2979" b="17681"/>
          <a:stretch>
            <a:fillRect/>
          </a:stretch>
        </p:blipFill>
        <p:spPr bwMode="auto">
          <a:xfrm>
            <a:off x="179512" y="2132856"/>
            <a:ext cx="465963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0" y="-27384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DISEÑO DEL CONTROL DEL CONVERTIDOR DC-AC (INVERSOR)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2198" y="1916832"/>
            <a:ext cx="4695825" cy="374441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971600" y="1556792"/>
            <a:ext cx="3059832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" pitchFamily="34" charset="0"/>
                <a:cs typeface="Arial" pitchFamily="34" charset="0"/>
              </a:rPr>
              <a:t>MODELO PARA ENCONTRAR LA FUNCION DE TRANSFERENCIA</a:t>
            </a:r>
            <a:endParaRPr lang="es-E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5004048" y="3284984"/>
            <a:ext cx="792088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115212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11521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115212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115212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115212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0" y="115212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115212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115212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2780928"/>
            <a:ext cx="3236276" cy="491108"/>
          </a:xfrm>
          <a:prstGeom prst="rect">
            <a:avLst/>
          </a:prstGeom>
          <a:noFill/>
        </p:spPr>
      </p:pic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115212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3921" y="3789040"/>
            <a:ext cx="3460079" cy="491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8574"/>
            <a:ext cx="4032448" cy="395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1970" y="1558574"/>
            <a:ext cx="4812030" cy="395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0" y="-27384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DISEÑO DEL CONTROL DEL CONVERTIDOR DC-AC (INVERSOR)</a:t>
            </a:r>
            <a:endParaRPr lang="es-ES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47864" y="5733256"/>
            <a:ext cx="264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DEL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39752" y="908720"/>
            <a:ext cx="4888133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SISTEMA COMPLETO - ANALISIS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408167" cy="485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2555776" y="6093296"/>
            <a:ext cx="44113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SISTEMA COMPLETO DE CONVERTIDORES E INVERSOR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339752" y="404664"/>
            <a:ext cx="512037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COVERTIDOR DC-DC PV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131840" y="6309320"/>
            <a:ext cx="3615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DEL CONVERTIDOR DC-DC DEL PV 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4572959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35696" y="548680"/>
            <a:ext cx="5976957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COVERTIDOR DC-DC BATERÍA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03848" y="6381328"/>
            <a:ext cx="41899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DEL CONVERTIDOR DC-DC DE LA BATERIA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96752"/>
            <a:ext cx="4680520" cy="512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836712"/>
            <a:ext cx="475252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843808" y="241484"/>
            <a:ext cx="420493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INVERSOR DC-AC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635896" y="6309320"/>
            <a:ext cx="264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DEL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57606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2843808" y="836712"/>
            <a:ext cx="420493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INVERSOR DC-AC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339752" y="5661248"/>
            <a:ext cx="51505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 CORRIENTE EN EL INDUCTOR DEL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64704"/>
            <a:ext cx="496855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2339752" y="260648"/>
            <a:ext cx="543610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 SALIDA INVERSOR DC-AC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75856" y="6165304"/>
            <a:ext cx="3637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A LA SALIDA DEL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95936" y="1124744"/>
            <a:ext cx="162371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MOTIVOS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2132856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Uso de energía renovables cada vez mas frecuente.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No se aprovecha de manera eficiente el total de la energía producida por los PV.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Control que responda de manera optima a las diferentes variaciones que pueden existir en un sistema basado en PV.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Ayudar a que este tipo de energía se desarrollen mas y que los sistemas electrónicos usados en estas tecnologías, sean mas eficientes.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372200" y="6581001"/>
            <a:ext cx="2061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 smtClean="0"/>
              <a:t>PV: Paneles Fotovoltaicos</a:t>
            </a:r>
            <a:endParaRPr lang="es-EC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60486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63688" y="1412776"/>
            <a:ext cx="6414513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PERTURBACION EN PANEL FOTOVOLTAICO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03848" y="5085184"/>
            <a:ext cx="3413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PERTURBACION DE CORRIENTE EN EL PV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52736"/>
            <a:ext cx="525658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483768" y="404664"/>
            <a:ext cx="512037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COVERTIDOR DC-DC PV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6309320"/>
            <a:ext cx="3615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DEL CONVERTIDOR DC-DC DEL PV 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24744"/>
            <a:ext cx="5251976" cy="542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907704" y="548680"/>
            <a:ext cx="5976957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COVERTIDOR DC-DC BATERIA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6381328"/>
            <a:ext cx="41899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DEL CONVERTIDOR DC-DC DE LA BATERÍA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43197"/>
            <a:ext cx="5184576" cy="558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915816" y="332656"/>
            <a:ext cx="420493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INVERSOR DC-AC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6453336"/>
            <a:ext cx="264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DEL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556792"/>
            <a:ext cx="59766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843808" y="836712"/>
            <a:ext cx="420493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INVERSOR DC-AC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39752" y="5661248"/>
            <a:ext cx="51505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DE CORRIENTE EN EL INDUCTOR DEL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5400600" cy="496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2339752" y="620688"/>
            <a:ext cx="543610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SEÑALES:  SALIDA INVERSOR DC-AC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75856" y="6165304"/>
            <a:ext cx="3637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A LA SALIDA DEL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91880" y="764704"/>
            <a:ext cx="2506905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CONCLUSIONES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24577" name="AutoShape 1"/>
          <p:cNvSpPr>
            <a:spLocks noChangeArrowheads="1"/>
          </p:cNvSpPr>
          <p:nvPr/>
        </p:nvSpPr>
        <p:spPr bwMode="auto">
          <a:xfrm>
            <a:off x="4911725" y="1847850"/>
            <a:ext cx="415925" cy="3952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4808538" y="1974850"/>
            <a:ext cx="615950" cy="5238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11560" y="1623283"/>
            <a:ext cx="78488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El sistema permite apreciar el funcionamiento de cada una de las señales importantes de cada una de sus etapas.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s-ES_tradnl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Se logró diseñar un sistema que trabaja aislado de la red, siguiendo los modelos conceptuales descritos y la técnica de control elegida para todos los </a:t>
            </a: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convertidores e inversor. </a:t>
            </a: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Cuando existen aumentos considerables de carga el sistema no responderá porque esta diseñado para una potencia máxima determinada en el estudio.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El voltaje en el capacitor de enlace ó DC-LINK regula  el flujo de potencia desde los paneles hacia la carga o hacia las baterías, por ello su importancia en el estudio.</a:t>
            </a: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C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C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15616" y="2265839"/>
            <a:ext cx="7272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s-EC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Analizar todas las señales de cada una de las etapas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componentes del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sistema,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para confirmar los datos de las variables definidas.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Los valores de los elementos dimensionados en los convertidores son teóricos.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_tradnl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Se recomienda la implementación para comprobar la validez del presente estudio.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C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052736"/>
            <a:ext cx="325121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RECOMENDACIONES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836712"/>
            <a:ext cx="57876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000" dirty="0" smtClean="0">
                <a:solidFill>
                  <a:schemeClr val="accent4">
                    <a:lumMod val="50000"/>
                  </a:schemeClr>
                </a:solidFill>
                <a:latin typeface="Brush Script MT" pitchFamily="66" charset="0"/>
              </a:rPr>
              <a:t>GRACIAS POR</a:t>
            </a:r>
          </a:p>
          <a:p>
            <a:pPr algn="ctr"/>
            <a:r>
              <a:rPr lang="es-EC" sz="8000" dirty="0" smtClean="0">
                <a:solidFill>
                  <a:schemeClr val="accent4">
                    <a:lumMod val="50000"/>
                  </a:schemeClr>
                </a:solidFill>
                <a:latin typeface="Brush Script MT" pitchFamily="66" charset="0"/>
              </a:rPr>
              <a:t>SU ATENCIÓN</a:t>
            </a:r>
            <a:endParaRPr lang="es-EC" sz="8000" dirty="0">
              <a:solidFill>
                <a:schemeClr val="accent4">
                  <a:lumMod val="50000"/>
                </a:schemeClr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798912" y="1049220"/>
            <a:ext cx="1740413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SOLUCIÓN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7624" y="2150854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Diseñar un sistema de control para cada uno de los Convertidores DC-DC e Inversor DC-AC que responda a las variaciones que existen en este tipo de sistemas.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Hacer uso de la potencia máxima dada por los PV, en todo instante de tiempo.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Dimensionar cada uno de los elementos que conforman los convertidores e inversor, basados en un estudio de carga.</a:t>
            </a:r>
          </a:p>
          <a:p>
            <a:endParaRPr lang="es-EC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6372200" y="6581001"/>
            <a:ext cx="2061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 smtClean="0"/>
              <a:t>PV: Paneles Fotovoltaicos</a:t>
            </a:r>
            <a:endParaRPr lang="es-EC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63688" y="908720"/>
            <a:ext cx="643150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DIAGRAMA DEL SISTEMA DESARROLLADO</a:t>
            </a:r>
            <a:endParaRPr lang="es-EC" sz="28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403648" y="1556792"/>
          <a:ext cx="6786781" cy="4392488"/>
        </p:xfrm>
        <a:graphic>
          <a:graphicData uri="http://schemas.openxmlformats.org/presentationml/2006/ole">
            <p:oleObj spid="_x0000_s18433" name="Visio" r:id="rId3" imgW="5266944" imgH="3922776" progId="Visio.Drawing.11">
              <p:embed/>
            </p:oleObj>
          </a:graphicData>
        </a:graphic>
      </p:graphicFrame>
      <p:sp>
        <p:nvSpPr>
          <p:cNvPr id="7" name="6 Rectángulo"/>
          <p:cNvSpPr/>
          <p:nvPr/>
        </p:nvSpPr>
        <p:spPr>
          <a:xfrm>
            <a:off x="3203848" y="6165304"/>
            <a:ext cx="33969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DIAGRAMA DEL SISTEMA A IMPLEMENTAR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95736" y="908720"/>
            <a:ext cx="507100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CONVERTIDOR DC-DC ELEVADOR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55776" y="4437112"/>
            <a:ext cx="4617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latin typeface="Arial" pitchFamily="34" charset="0"/>
                <a:cs typeface="Arial" pitchFamily="34" charset="0"/>
              </a:rPr>
              <a:t>CIRCUITO EQUIVALENTE CONVERTIDOR DC-DC ELEVADOR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7664" y="494116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Es un convertidor de potencia que obtiene a su salida una tensión continua mayor que a su entrada.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3131840" y="2276872"/>
            <a:ext cx="648072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noFill/>
            </a:endParaRPr>
          </a:p>
        </p:txBody>
      </p:sp>
      <p:sp>
        <p:nvSpPr>
          <p:cNvPr id="8" name="7 Elipse"/>
          <p:cNvSpPr/>
          <p:nvPr/>
        </p:nvSpPr>
        <p:spPr>
          <a:xfrm>
            <a:off x="5580112" y="2348880"/>
            <a:ext cx="648072" cy="12961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noFill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173912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95736" y="908720"/>
            <a:ext cx="507100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CONVERTIDOR DC-DC ELEVADOR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619268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683568" y="5157192"/>
            <a:ext cx="7830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dirty="0" smtClean="0">
                <a:latin typeface="Arial" pitchFamily="34" charset="0"/>
                <a:cs typeface="Arial" pitchFamily="34" charset="0"/>
              </a:rPr>
              <a:t>Las dos configuraciones de un Boost. (a) La energía se transfiere de la fuente a la bobina y del condensador a la carga. (b) la energía se transfiere de la fuente y de la bobina al condensador y a la carga.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flipH="1">
            <a:off x="1403648" y="20515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a.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flipH="1">
            <a:off x="1403648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b.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47864" y="764704"/>
            <a:ext cx="2812245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INVERSOR DC-AC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53542" b="11111"/>
          <a:stretch>
            <a:fillRect/>
          </a:stretch>
        </p:blipFill>
        <p:spPr bwMode="auto">
          <a:xfrm>
            <a:off x="2483768" y="1340768"/>
            <a:ext cx="4180064" cy="309634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491880" y="4581128"/>
            <a:ext cx="2301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latin typeface="Arial" pitchFamily="34" charset="0"/>
                <a:cs typeface="Arial" pitchFamily="34" charset="0"/>
              </a:rPr>
              <a:t>CIRCUITO INVERSOR DC-AC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501317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dirty="0" smtClean="0">
                <a:latin typeface="Arial" pitchFamily="34" charset="0"/>
                <a:cs typeface="Arial" pitchFamily="34" charset="0"/>
              </a:rPr>
              <a:t>La función de un inversor es cambiar un voltaje de entrada de corriente continua a un voltaje simétrico de salida de corriente alterna, con la magnitud y frecuencia deseada.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059832" y="908720"/>
            <a:ext cx="324537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MODULACION PWM</a:t>
            </a:r>
            <a:endParaRPr lang="es-EC" sz="2800" b="1" dirty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691680" y="1556792"/>
            <a:ext cx="6120680" cy="445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3275856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c(t) diente de sierra para m(t) DC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c(t) triangular para m(t) AC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355976" y="5589240"/>
            <a:ext cx="13308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SEÑALES PWM</a:t>
            </a:r>
            <a:endParaRPr lang="es-EC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989</TotalTime>
  <Words>1059</Words>
  <Application>Microsoft Office PowerPoint</Application>
  <PresentationFormat>Presentación en pantalla (4:3)</PresentationFormat>
  <Paragraphs>159</Paragraphs>
  <Slides>38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38</vt:i4>
      </vt:variant>
    </vt:vector>
  </HeadingPairs>
  <TitlesOfParts>
    <vt:vector size="41" baseType="lpstr">
      <vt:lpstr>Concourse</vt:lpstr>
      <vt:lpstr>Visio</vt:lpstr>
      <vt:lpstr>Dibujo de Microsoft Visio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RIPM</dc:creator>
  <cp:lastModifiedBy>RIPM</cp:lastModifiedBy>
  <cp:revision>55</cp:revision>
  <dcterms:created xsi:type="dcterms:W3CDTF">2010-12-19T00:34:14Z</dcterms:created>
  <dcterms:modified xsi:type="dcterms:W3CDTF">2010-12-21T04:29:46Z</dcterms:modified>
</cp:coreProperties>
</file>