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0" r:id="rId2"/>
    <p:sldId id="361" r:id="rId3"/>
    <p:sldId id="356" r:id="rId4"/>
    <p:sldId id="357" r:id="rId5"/>
    <p:sldId id="258" r:id="rId6"/>
    <p:sldId id="260" r:id="rId7"/>
    <p:sldId id="261" r:id="rId8"/>
    <p:sldId id="262" r:id="rId9"/>
    <p:sldId id="263" r:id="rId10"/>
    <p:sldId id="264" r:id="rId11"/>
    <p:sldId id="266" r:id="rId12"/>
    <p:sldId id="362" r:id="rId13"/>
    <p:sldId id="373" r:id="rId14"/>
    <p:sldId id="374" r:id="rId15"/>
    <p:sldId id="269" r:id="rId16"/>
    <p:sldId id="270" r:id="rId17"/>
    <p:sldId id="271" r:id="rId18"/>
    <p:sldId id="272" r:id="rId19"/>
    <p:sldId id="364" r:id="rId20"/>
    <p:sldId id="366" r:id="rId21"/>
    <p:sldId id="273"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7" r:id="rId54"/>
    <p:sldId id="418" r:id="rId55"/>
    <p:sldId id="415" r:id="rId56"/>
    <p:sldId id="416" r:id="rId57"/>
    <p:sldId id="411" r:id="rId58"/>
    <p:sldId id="412" r:id="rId59"/>
    <p:sldId id="413" r:id="rId60"/>
    <p:sldId id="4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6" autoAdjust="0"/>
  </p:normalViewPr>
  <p:slideViewPr>
    <p:cSldViewPr>
      <p:cViewPr>
        <p:scale>
          <a:sx n="94" d="100"/>
          <a:sy n="94" d="100"/>
        </p:scale>
        <p:origin x="-476" y="1120"/>
      </p:cViewPr>
      <p:guideLst>
        <p:guide orient="horz" pos="2160"/>
        <p:guide pos="2880"/>
      </p:guideLst>
    </p:cSldViewPr>
  </p:slideViewPr>
  <p:outlineViewPr>
    <p:cViewPr>
      <p:scale>
        <a:sx n="33" d="100"/>
        <a:sy n="33" d="100"/>
      </p:scale>
      <p:origin x="0" y="38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DAB60AD-7179-4F98-96E1-DCA8194219E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978F3B7-3A42-49F7-B6C0-23D0B43EB006}" type="datetimeFigureOut">
              <a:rPr lang="en-US" smtClean="0"/>
              <a:pPr/>
              <a:t>12/3/2010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8DAB60AD-7179-4F98-96E1-DCA8194219E2}" type="slidenum">
              <a:rPr lang="en-US" smtClean="0"/>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78F3B7-3A42-49F7-B6C0-23D0B43EB006}" type="datetimeFigureOut">
              <a:rPr lang="en-US" smtClean="0"/>
              <a:pPr/>
              <a:t>12/3/2010</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AB60AD-7179-4F98-96E1-DCA8194219E2}" type="slidenum">
              <a:rPr lang="en-US" smtClean="0"/>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3000" y="320208"/>
            <a:ext cx="6695018" cy="898992"/>
          </a:xfrm>
        </p:spPr>
        <p:txBody>
          <a:bodyPr>
            <a:normAutofit/>
          </a:bodyPr>
          <a:lstStyle/>
          <a:p>
            <a:pPr algn="ctr"/>
            <a:r>
              <a:rPr lang="es-ES" sz="2400" dirty="0" smtClean="0"/>
              <a:t>ESCUELA SUPERIOR POLITÉCNICA DEL LITORAL</a:t>
            </a:r>
            <a:endParaRPr lang="es-EC" sz="2400" dirty="0"/>
          </a:p>
        </p:txBody>
      </p:sp>
      <p:sp>
        <p:nvSpPr>
          <p:cNvPr id="3" name="2 Subtítulo"/>
          <p:cNvSpPr>
            <a:spLocks noGrp="1"/>
          </p:cNvSpPr>
          <p:nvPr>
            <p:ph type="subTitle" idx="1"/>
          </p:nvPr>
        </p:nvSpPr>
        <p:spPr>
          <a:xfrm>
            <a:off x="1221186" y="3207841"/>
            <a:ext cx="6464124" cy="914400"/>
          </a:xfrm>
        </p:spPr>
        <p:txBody>
          <a:bodyPr>
            <a:normAutofit fontScale="77500" lnSpcReduction="20000"/>
          </a:bodyPr>
          <a:lstStyle/>
          <a:p>
            <a:pPr algn="ctr">
              <a:spcBef>
                <a:spcPct val="0"/>
              </a:spcBef>
            </a:pPr>
            <a:r>
              <a:rPr lang="es-ES" sz="28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TEMA:</a:t>
            </a:r>
            <a:endParaRPr lang="es-ES" sz="28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algn="just"/>
            <a:r>
              <a:rPr lang="es-ES" dirty="0" smtClean="0"/>
              <a:t>Identificación y diseño del controlador para un sistema regulador de posición de una antena satelital.</a:t>
            </a:r>
            <a:endParaRPr lang="es-EC" dirty="0"/>
          </a:p>
        </p:txBody>
      </p:sp>
      <p:pic>
        <p:nvPicPr>
          <p:cNvPr id="4" name="3 Imagen" descr="http://www.espol.edu.ec/espol/images/index_r34_c2.gif"/>
          <p:cNvPicPr/>
          <p:nvPr/>
        </p:nvPicPr>
        <p:blipFill>
          <a:blip r:embed="rId2" cstate="print"/>
          <a:srcRect/>
          <a:stretch>
            <a:fillRect/>
          </a:stretch>
        </p:blipFill>
        <p:spPr bwMode="auto">
          <a:xfrm>
            <a:off x="3769172" y="1376536"/>
            <a:ext cx="1368151" cy="1061864"/>
          </a:xfrm>
          <a:prstGeom prst="rect">
            <a:avLst/>
          </a:prstGeom>
          <a:noFill/>
        </p:spPr>
      </p:pic>
      <p:sp>
        <p:nvSpPr>
          <p:cNvPr id="5" name="4 Rectángulo"/>
          <p:cNvSpPr/>
          <p:nvPr/>
        </p:nvSpPr>
        <p:spPr>
          <a:xfrm>
            <a:off x="1295401" y="4105276"/>
            <a:ext cx="6324600" cy="461665"/>
          </a:xfrm>
          <a:prstGeom prst="rect">
            <a:avLst/>
          </a:prstGeom>
        </p:spPr>
        <p:txBody>
          <a:bodyPr wrap="square">
            <a:spAutoFit/>
          </a:bodyPr>
          <a:lstStyle/>
          <a:p>
            <a:pPr algn="ctr">
              <a:spcBef>
                <a:spcPct val="0"/>
              </a:spcBef>
            </a:pPr>
            <a:r>
              <a:rPr lang="es-ES" sz="2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SUSTENTACION DE LA TESINA DE SEMINARIO</a:t>
            </a:r>
            <a:endParaRPr lang="es-EC" sz="2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
        <p:nvSpPr>
          <p:cNvPr id="13313" name="Rectangle 1"/>
          <p:cNvSpPr>
            <a:spLocks noChangeArrowheads="1"/>
          </p:cNvSpPr>
          <p:nvPr/>
        </p:nvSpPr>
        <p:spPr bwMode="auto">
          <a:xfrm>
            <a:off x="1381414" y="4582181"/>
            <a:ext cx="614366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Previo a la obtención del Título de: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ea typeface="Calibri" pitchFamily="34" charset="0"/>
              <a:cs typeface="Arial" pitchFamily="34" charset="0"/>
            </a:endParaRPr>
          </a:p>
          <a:p>
            <a:pPr marL="342900" lvl="0" indent="-342900" algn="just" fontAlgn="base">
              <a:spcBef>
                <a:spcPct val="0"/>
              </a:spcBef>
              <a:spcAft>
                <a:spcPct val="0"/>
              </a:spcAft>
              <a:buFont typeface="Wingdings" pitchFamily="2" charset="2"/>
              <a:buChar char="ü"/>
            </a:pPr>
            <a:r>
              <a:rPr lang="es-ES" sz="2000" b="1" dirty="0">
                <a:ea typeface="Calibri" pitchFamily="34" charset="0"/>
                <a:cs typeface="Arial" pitchFamily="34" charset="0"/>
              </a:rPr>
              <a:t>INGENIERO </a:t>
            </a:r>
            <a:r>
              <a:rPr lang="es-ES" sz="2000" b="1" dirty="0" smtClean="0">
                <a:ea typeface="Calibri" pitchFamily="34" charset="0"/>
                <a:cs typeface="Arial" pitchFamily="34" charset="0"/>
              </a:rPr>
              <a:t>EN ELECTRONICA Y TELECOMUNICACIONES</a:t>
            </a:r>
            <a:endParaRPr kumimoji="0" lang="es-EC" sz="2000" b="1" i="0" u="none" strike="noStrike" cap="none" normalizeH="0" baseline="0" dirty="0" smtClean="0">
              <a:ln>
                <a:noFill/>
              </a:ln>
              <a:solidFill>
                <a:schemeClr val="tx1"/>
              </a:solidFill>
              <a:effectLst/>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b="1" i="0" u="none" strike="noStrike" cap="none" normalizeH="0" baseline="0" dirty="0" smtClean="0">
                <a:ln>
                  <a:noFill/>
                </a:ln>
                <a:solidFill>
                  <a:schemeClr val="tx1"/>
                </a:solidFill>
                <a:effectLst/>
                <a:ea typeface="Calibri" pitchFamily="34" charset="0"/>
                <a:cs typeface="Arial" pitchFamily="34" charset="0"/>
              </a:rPr>
              <a:t>INGENIERO EN ELECTRICIDAD ESPECIALIZACIÓN ELECTRÓNICA   Y  AUTOMATIZACIÓN INDUSTRIAL</a:t>
            </a:r>
            <a:r>
              <a:rPr kumimoji="0" lang="es-EC" b="1" i="0" u="none" strike="noStrike" cap="none" normalizeH="0" baseline="0" dirty="0" smtClean="0">
                <a:ln>
                  <a:noFill/>
                </a:ln>
                <a:solidFill>
                  <a:schemeClr val="tx1"/>
                </a:solidFill>
                <a:effectLst/>
                <a:cs typeface="Arial" pitchFamily="34" charset="0"/>
              </a:rPr>
              <a:t> </a:t>
            </a:r>
          </a:p>
        </p:txBody>
      </p:sp>
      <p:sp>
        <p:nvSpPr>
          <p:cNvPr id="7" name="6 Rectángulo"/>
          <p:cNvSpPr/>
          <p:nvPr/>
        </p:nvSpPr>
        <p:spPr>
          <a:xfrm>
            <a:off x="1706792" y="2438400"/>
            <a:ext cx="5715040" cy="769441"/>
          </a:xfrm>
          <a:prstGeom prst="rect">
            <a:avLst/>
          </a:prstGeom>
        </p:spPr>
        <p:txBody>
          <a:bodyPr wrap="square">
            <a:spAutoFit/>
          </a:bodyPr>
          <a:lstStyle/>
          <a:p>
            <a:pPr algn="ctr"/>
            <a:r>
              <a:rPr lang="es-ES" sz="2200" b="1" dirty="0" smtClean="0"/>
              <a:t>Facultad de Ingeniería en Electricidad y Computación</a:t>
            </a:r>
            <a:endParaRPr lang="es-EC" sz="2200" dirty="0"/>
          </a:p>
        </p:txBody>
      </p:sp>
    </p:spTree>
    <p:extLst>
      <p:ext uri="{BB962C8B-B14F-4D97-AF65-F5344CB8AC3E}">
        <p14:creationId xmlns:p14="http://schemas.microsoft.com/office/powerpoint/2010/main" xmlns="" val="4007964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a:t>EL PROCESO DE IDENTIFICACION</a:t>
            </a:r>
            <a:endParaRPr lang="en-US" dirty="0"/>
          </a:p>
        </p:txBody>
      </p:sp>
      <p:sp>
        <p:nvSpPr>
          <p:cNvPr id="3" name="2 Marcador de contenido"/>
          <p:cNvSpPr>
            <a:spLocks noGrp="1"/>
          </p:cNvSpPr>
          <p:nvPr>
            <p:ph idx="1"/>
          </p:nvPr>
        </p:nvSpPr>
        <p:spPr>
          <a:xfrm>
            <a:off x="457200" y="1905000"/>
            <a:ext cx="8229600" cy="4389120"/>
          </a:xfrm>
        </p:spPr>
        <p:txBody>
          <a:bodyPr>
            <a:normAutofit fontScale="62500" lnSpcReduction="20000"/>
          </a:bodyPr>
          <a:lstStyle/>
          <a:p>
            <a:pPr marL="393192" lvl="1" indent="0" algn="ctr">
              <a:buNone/>
            </a:pPr>
            <a:r>
              <a:rPr lang="es-ES" sz="4300" b="1" dirty="0"/>
              <a:t>Validación del modelo.</a:t>
            </a:r>
          </a:p>
          <a:p>
            <a:pPr marL="393192" lvl="1" indent="0" algn="ctr">
              <a:buNone/>
            </a:pPr>
            <a:endParaRPr lang="en-US" sz="3200" b="1" dirty="0"/>
          </a:p>
          <a:p>
            <a:pPr algn="just">
              <a:lnSpc>
                <a:spcPct val="120000"/>
              </a:lnSpc>
            </a:pPr>
            <a:r>
              <a:rPr lang="es-ES" sz="4000" dirty="0"/>
              <a:t>El último paso consiste en determinar si el modelo obtenido satisface el grado de exactitud requerido para la aplicación en cuestión. Si se llega a la conclusión de que el modelo no es válido, se deben revisar los siguientes aspectos como posibles </a:t>
            </a:r>
            <a:r>
              <a:rPr lang="es-ES" sz="4000" dirty="0" smtClean="0"/>
              <a:t>causas</a:t>
            </a:r>
          </a:p>
          <a:p>
            <a:pPr lvl="1" algn="just">
              <a:lnSpc>
                <a:spcPct val="120000"/>
              </a:lnSpc>
              <a:buFont typeface="Wingdings" pitchFamily="2" charset="2"/>
              <a:buChar char="Ø"/>
            </a:pPr>
            <a:r>
              <a:rPr lang="es-ES" sz="3800" dirty="0" smtClean="0"/>
              <a:t>Poca información</a:t>
            </a:r>
          </a:p>
          <a:p>
            <a:pPr lvl="1" algn="just">
              <a:lnSpc>
                <a:spcPct val="120000"/>
              </a:lnSpc>
              <a:buFont typeface="Wingdings" pitchFamily="2" charset="2"/>
              <a:buChar char="Ø"/>
            </a:pPr>
            <a:r>
              <a:rPr lang="es-ES" sz="3800" dirty="0" smtClean="0"/>
              <a:t>Mala estimación</a:t>
            </a:r>
          </a:p>
          <a:p>
            <a:pPr lvl="1" algn="just">
              <a:lnSpc>
                <a:spcPct val="120000"/>
              </a:lnSpc>
              <a:buFont typeface="Wingdings" pitchFamily="2" charset="2"/>
              <a:buChar char="Ø"/>
            </a:pPr>
            <a:r>
              <a:rPr lang="es-ES" sz="3800" dirty="0" smtClean="0"/>
              <a:t>Parámetros no satisfactorios</a:t>
            </a:r>
            <a:endParaRPr lang="es-ES" sz="3800" dirty="0"/>
          </a:p>
          <a:p>
            <a:pPr marL="0" indent="0">
              <a:buNone/>
            </a:pPr>
            <a:endParaRPr lang="es-E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a:t>EL PROCESO DE IDENTIFICACION</a:t>
            </a:r>
            <a:endParaRPr lang="en-US" dirty="0"/>
          </a:p>
        </p:txBody>
      </p:sp>
      <p:sp>
        <p:nvSpPr>
          <p:cNvPr id="3" name="2 Marcador de contenido"/>
          <p:cNvSpPr>
            <a:spLocks noGrp="1"/>
          </p:cNvSpPr>
          <p:nvPr>
            <p:ph idx="1"/>
          </p:nvPr>
        </p:nvSpPr>
        <p:spPr/>
        <p:txBody>
          <a:bodyPr/>
          <a:lstStyle/>
          <a:p>
            <a:r>
              <a:rPr lang="es-MX" b="1" dirty="0" smtClean="0"/>
              <a:t>Organigrama de la identificación de sistemas</a:t>
            </a:r>
          </a:p>
          <a:p>
            <a:endParaRPr lang="en-US" dirty="0"/>
          </a:p>
        </p:txBody>
      </p:sp>
      <p:pic>
        <p:nvPicPr>
          <p:cNvPr id="5" name="4 Imagen"/>
          <p:cNvPicPr/>
          <p:nvPr/>
        </p:nvPicPr>
        <p:blipFill>
          <a:blip r:embed="rId2" cstate="print"/>
          <a:srcRect/>
          <a:stretch>
            <a:fillRect/>
          </a:stretch>
        </p:blipFill>
        <p:spPr bwMode="auto">
          <a:xfrm>
            <a:off x="1066800" y="2514600"/>
            <a:ext cx="7162800" cy="4114800"/>
          </a:xfrm>
          <a:prstGeom prst="rect">
            <a:avLst/>
          </a:prstGeom>
          <a:noFill/>
          <a:ln w="9525"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143000"/>
          </a:xfrm>
        </p:spPr>
        <p:txBody>
          <a:bodyPr>
            <a:normAutofit fontScale="90000"/>
          </a:bodyPr>
          <a:lstStyle/>
          <a:p>
            <a:pPr algn="ctr"/>
            <a:r>
              <a:rPr lang="es-EC" dirty="0" smtClean="0"/>
              <a:t>BOSQUEJO DE LA ESTRUCTURA DE LA PLANTA</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600200" y="2438400"/>
            <a:ext cx="6096000" cy="3429000"/>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390685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FACTORES QUE INTERVIENEN EN EL PROCESO</a:t>
            </a:r>
            <a:endParaRPr lang="es-EC" dirty="0"/>
          </a:p>
        </p:txBody>
      </p:sp>
      <p:sp>
        <p:nvSpPr>
          <p:cNvPr id="3" name="2 Marcador de contenido"/>
          <p:cNvSpPr>
            <a:spLocks noGrp="1"/>
          </p:cNvSpPr>
          <p:nvPr>
            <p:ph idx="1"/>
          </p:nvPr>
        </p:nvSpPr>
        <p:spPr/>
        <p:txBody>
          <a:bodyPr>
            <a:normAutofit/>
          </a:bodyPr>
          <a:lstStyle/>
          <a:p>
            <a:pPr algn="just"/>
            <a:endParaRPr lang="es-ES" dirty="0" smtClean="0"/>
          </a:p>
          <a:p>
            <a:pPr algn="just"/>
            <a:endParaRPr lang="es-ES" dirty="0"/>
          </a:p>
          <a:p>
            <a:pPr algn="just"/>
            <a:r>
              <a:rPr lang="es-ES" dirty="0" smtClean="0"/>
              <a:t>Interviene </a:t>
            </a:r>
            <a:r>
              <a:rPr lang="es-ES" dirty="0"/>
              <a:t>el factor ambiental </a:t>
            </a:r>
            <a:r>
              <a:rPr lang="es-ES" dirty="0" smtClean="0">
                <a:sym typeface="Wingdings" pitchFamily="2" charset="2"/>
              </a:rPr>
              <a:t> Ráfagas de viento</a:t>
            </a:r>
            <a:endParaRPr lang="es-ES" dirty="0" smtClean="0"/>
          </a:p>
          <a:p>
            <a:pPr algn="just"/>
            <a:endParaRPr lang="es-ES" dirty="0" smtClean="0"/>
          </a:p>
          <a:p>
            <a:pPr algn="just"/>
            <a:r>
              <a:rPr lang="es-ES" dirty="0" smtClean="0"/>
              <a:t>La </a:t>
            </a:r>
            <a:r>
              <a:rPr lang="es-ES" dirty="0"/>
              <a:t>inercia del sistema </a:t>
            </a:r>
            <a:r>
              <a:rPr lang="es-ES" dirty="0" smtClean="0">
                <a:sym typeface="Wingdings" pitchFamily="2" charset="2"/>
              </a:rPr>
              <a:t> L</a:t>
            </a:r>
            <a:r>
              <a:rPr lang="es-ES" dirty="0" smtClean="0"/>
              <a:t>os engranajes </a:t>
            </a:r>
            <a:endParaRPr lang="es-EC" dirty="0"/>
          </a:p>
        </p:txBody>
      </p:sp>
    </p:spTree>
    <p:extLst>
      <p:ext uri="{BB962C8B-B14F-4D97-AF65-F5344CB8AC3E}">
        <p14:creationId xmlns:p14="http://schemas.microsoft.com/office/powerpoint/2010/main" xmlns="" val="949604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143000"/>
          </a:xfrm>
        </p:spPr>
        <p:txBody>
          <a:bodyPr>
            <a:noAutofit/>
          </a:bodyPr>
          <a:lstStyle/>
          <a:p>
            <a:pPr algn="ctr"/>
            <a:r>
              <a:rPr lang="es-EC" sz="4200" dirty="0" smtClean="0"/>
              <a:t>OBJETIVOS DE CONTROL DE POSICIONAMIENTO DE LA ANTENA</a:t>
            </a:r>
            <a:endParaRPr lang="es-EC" sz="4200" dirty="0"/>
          </a:p>
        </p:txBody>
      </p:sp>
      <p:sp>
        <p:nvSpPr>
          <p:cNvPr id="3" name="2 Marcador de contenido"/>
          <p:cNvSpPr>
            <a:spLocks noGrp="1"/>
          </p:cNvSpPr>
          <p:nvPr>
            <p:ph idx="1"/>
          </p:nvPr>
        </p:nvSpPr>
        <p:spPr>
          <a:xfrm>
            <a:off x="457200" y="2057400"/>
            <a:ext cx="8229600" cy="4267200"/>
          </a:xfrm>
        </p:spPr>
        <p:txBody>
          <a:bodyPr/>
          <a:lstStyle/>
          <a:p>
            <a:endParaRPr lang="es-ES" dirty="0" smtClean="0"/>
          </a:p>
          <a:p>
            <a:r>
              <a:rPr lang="es-ES" dirty="0" smtClean="0"/>
              <a:t>Se </a:t>
            </a:r>
            <a:r>
              <a:rPr lang="es-ES" dirty="0"/>
              <a:t>pretende </a:t>
            </a:r>
            <a:r>
              <a:rPr lang="es-ES" i="1" dirty="0"/>
              <a:t>controlar la posición angular (Φ) de una antena parabólica de acuerdo a una referencia dada (Φref) actuando sobre la tensión de alimentación del Servomotor (Va)</a:t>
            </a:r>
            <a:r>
              <a:rPr lang="es-ES" dirty="0"/>
              <a:t> que mueve la antena a partir de una reductora con engranajes.</a:t>
            </a:r>
            <a:endParaRPr lang="es-EC" dirty="0"/>
          </a:p>
          <a:p>
            <a:endParaRPr lang="es-EC" dirty="0"/>
          </a:p>
        </p:txBody>
      </p:sp>
    </p:spTree>
    <p:extLst>
      <p:ext uri="{BB962C8B-B14F-4D97-AF65-F5344CB8AC3E}">
        <p14:creationId xmlns:p14="http://schemas.microsoft.com/office/powerpoint/2010/main" xmlns="" val="2831889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9144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p:txBody>
          <a:bodyPr>
            <a:normAutofit/>
          </a:bodyPr>
          <a:lstStyle/>
          <a:p>
            <a:endParaRPr lang="es-ES" b="1" dirty="0" smtClean="0"/>
          </a:p>
          <a:p>
            <a:pPr marL="393192" lvl="1" indent="0" algn="ctr">
              <a:lnSpc>
                <a:spcPct val="80000"/>
              </a:lnSpc>
              <a:buNone/>
            </a:pPr>
            <a:r>
              <a:rPr lang="es-ES" sz="2700" b="1" dirty="0"/>
              <a:t>Elección del tipo de entrada/s</a:t>
            </a:r>
          </a:p>
          <a:p>
            <a:pPr marL="0" indent="0">
              <a:buNone/>
            </a:pPr>
            <a:endParaRPr lang="en-US" dirty="0" smtClean="0"/>
          </a:p>
          <a:p>
            <a:pPr algn="just"/>
            <a:r>
              <a:rPr lang="es-ES" dirty="0" smtClean="0"/>
              <a:t>La/s entrada/s al sistema deben ser cuidadosamente elegidas de forma que los datos recogidos proporcionen toda la información posible sobre el sistema.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p:txBody>
          <a:bodyPr/>
          <a:lstStyle/>
          <a:p>
            <a:pPr algn="just"/>
            <a:r>
              <a:rPr lang="es-ES" dirty="0" smtClean="0"/>
              <a:t>Las señales escalonadas (con cambios bruscos) son muy utilizadas, puesto que contienen un espectro suficientemente amplio de frecuencias</a:t>
            </a:r>
          </a:p>
          <a:p>
            <a:endParaRPr lang="es-ES" dirty="0" smtClean="0"/>
          </a:p>
          <a:p>
            <a:pPr algn="just"/>
            <a:r>
              <a:rPr lang="es-ES" dirty="0" smtClean="0"/>
              <a:t>Para sistemas lineales, basta con utilizar dos niveles de entrada, preferiblemente barriendo todo el rango de variación permitido. En este tipo de sistemas se suelen utilizar señales binarias de duración aleatoria (conocidas como señales binarias aleatorias o </a:t>
            </a:r>
            <a:r>
              <a:rPr lang="es-ES" dirty="0" err="1" smtClean="0"/>
              <a:t>Pseudoaleatorias</a:t>
            </a:r>
            <a:r>
              <a:rPr lang="es-E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a:xfrm>
            <a:off x="457200" y="2057400"/>
            <a:ext cx="8229600" cy="4267200"/>
          </a:xfrm>
        </p:spPr>
        <p:txBody>
          <a:bodyPr>
            <a:normAutofit lnSpcReduction="10000"/>
          </a:bodyPr>
          <a:lstStyle/>
          <a:p>
            <a:pPr marL="393192" lvl="1" indent="0" algn="ctr">
              <a:lnSpc>
                <a:spcPct val="90000"/>
              </a:lnSpc>
              <a:buNone/>
            </a:pPr>
            <a:r>
              <a:rPr lang="es-ES" sz="2700" b="1" dirty="0"/>
              <a:t>Elección del periodo de muestreo</a:t>
            </a:r>
            <a:endParaRPr lang="en-US" sz="2700" b="1" dirty="0"/>
          </a:p>
          <a:p>
            <a:pPr marL="0" indent="0">
              <a:buNone/>
            </a:pPr>
            <a:endParaRPr lang="es-ES" dirty="0" smtClean="0"/>
          </a:p>
          <a:p>
            <a:pPr algn="just"/>
            <a:r>
              <a:rPr lang="es-ES" dirty="0" smtClean="0"/>
              <a:t>La elección del periodo de muestreo está directamente relacionada con las constantes de tiempo del sistema, y tiene una influencia decisiva en el experimento de identificación</a:t>
            </a:r>
          </a:p>
          <a:p>
            <a:pPr marL="0" indent="0" algn="just">
              <a:buNone/>
            </a:pPr>
            <a:endParaRPr lang="es-ES" dirty="0" smtClean="0"/>
          </a:p>
          <a:p>
            <a:pPr algn="just"/>
            <a:r>
              <a:rPr lang="es-ES" dirty="0"/>
              <a:t>Una regla comúnmente usada consiste en escoger una frecuencia de muestreo alrededor de diez veces el ancho de banda del sistema. </a:t>
            </a:r>
            <a:endParaRPr lang="es-ES" dirty="0" smtClean="0"/>
          </a:p>
          <a:p>
            <a:pPr marL="0" indent="0">
              <a:buNone/>
            </a:pPr>
            <a:endParaRPr lang="es-E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06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p:txBody>
          <a:bodyPr>
            <a:normAutofit fontScale="92500"/>
          </a:bodyPr>
          <a:lstStyle/>
          <a:p>
            <a:pPr>
              <a:buNone/>
            </a:pPr>
            <a:endParaRPr lang="en-US" dirty="0" smtClean="0"/>
          </a:p>
          <a:p>
            <a:pPr marL="393192" lvl="1" indent="0" algn="ctr">
              <a:buNone/>
            </a:pPr>
            <a:r>
              <a:rPr lang="es-ES" sz="2700" b="1" dirty="0"/>
              <a:t>Elección del número de muestras a tomar </a:t>
            </a:r>
          </a:p>
          <a:p>
            <a:pPr marL="0" indent="0">
              <a:buNone/>
            </a:pPr>
            <a:endParaRPr lang="en-US" dirty="0" smtClean="0"/>
          </a:p>
          <a:p>
            <a:pPr algn="just"/>
            <a:r>
              <a:rPr lang="es-ES" dirty="0" smtClean="0"/>
              <a:t>En principio, cuanta más información se tenga sobre el sistema, más exacto será el proceso de identificación.</a:t>
            </a:r>
          </a:p>
          <a:p>
            <a:pPr algn="just"/>
            <a:r>
              <a:rPr lang="es-ES" dirty="0" smtClean="0"/>
              <a:t>En la práctica, el número de muestras a recoger durante el experimento de identificación viene limitado.</a:t>
            </a:r>
          </a:p>
          <a:p>
            <a:pPr algn="just"/>
            <a:r>
              <a:rPr lang="es-ES" dirty="0" smtClean="0"/>
              <a:t>Por tanto, es importante llegar a un buen compromiso en la elección del periodo de muestreo y el número de muestras a tomar.</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a:xfrm>
            <a:off x="457200" y="2057400"/>
            <a:ext cx="8229600" cy="4267200"/>
          </a:xfrm>
        </p:spPr>
        <p:txBody>
          <a:bodyPr/>
          <a:lstStyle/>
          <a:p>
            <a:pPr marL="393192" lvl="1" indent="0" algn="ctr">
              <a:buNone/>
            </a:pPr>
            <a:r>
              <a:rPr lang="es-EC" sz="2500" b="1" dirty="0"/>
              <a:t>Diseño de la señal de entrada</a:t>
            </a:r>
          </a:p>
          <a:p>
            <a:pPr marL="0" indent="0">
              <a:buNone/>
            </a:pPr>
            <a:endParaRPr lang="en-US" dirty="0" smtClean="0"/>
          </a:p>
          <a:p>
            <a:pPr algn="just"/>
            <a:r>
              <a:rPr lang="es-ES" sz="2400" dirty="0" smtClean="0"/>
              <a:t>Una señal de entrada debe ser amigable con la planta. Esto es originado de la comunidad de control de procesos, motivado por el deseo de experimentos de identificación que cumplan con lo requerido en la práctica.</a:t>
            </a:r>
            <a:endParaRPr lang="en-US" sz="2400" dirty="0" smtClean="0"/>
          </a:p>
          <a:p>
            <a:pPr marL="0" indent="0">
              <a:buNone/>
            </a:pPr>
            <a:endParaRPr lang="en-US" dirty="0"/>
          </a:p>
        </p:txBody>
      </p:sp>
    </p:spTree>
    <p:extLst>
      <p:ext uri="{BB962C8B-B14F-4D97-AF65-F5344CB8AC3E}">
        <p14:creationId xmlns:p14="http://schemas.microsoft.com/office/powerpoint/2010/main" xmlns="" val="120941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INTEGRANTES</a:t>
            </a:r>
            <a:endParaRPr lang="es-EC" dirty="0"/>
          </a:p>
        </p:txBody>
      </p:sp>
      <p:sp>
        <p:nvSpPr>
          <p:cNvPr id="3" name="2 Marcador de contenido"/>
          <p:cNvSpPr>
            <a:spLocks noGrp="1"/>
          </p:cNvSpPr>
          <p:nvPr>
            <p:ph idx="1"/>
          </p:nvPr>
        </p:nvSpPr>
        <p:spPr/>
        <p:txBody>
          <a:bodyPr/>
          <a:lstStyle/>
          <a:p>
            <a:endParaRPr lang="es-EC" dirty="0" smtClean="0"/>
          </a:p>
          <a:p>
            <a:endParaRPr lang="es-EC" dirty="0"/>
          </a:p>
          <a:p>
            <a:r>
              <a:rPr lang="es-EC" dirty="0" smtClean="0"/>
              <a:t>ERICK FABRIZZIO HARO ZUMARRAGA</a:t>
            </a:r>
          </a:p>
          <a:p>
            <a:r>
              <a:rPr lang="es-EC" dirty="0" smtClean="0"/>
              <a:t>LEONARDO ANTONIO RODRIGUEZ JIMENEZ</a:t>
            </a:r>
            <a:endParaRPr lang="es-EC" dirty="0"/>
          </a:p>
        </p:txBody>
      </p:sp>
    </p:spTree>
    <p:extLst>
      <p:ext uri="{BB962C8B-B14F-4D97-AF65-F5344CB8AC3E}">
        <p14:creationId xmlns:p14="http://schemas.microsoft.com/office/powerpoint/2010/main" xmlns="" val="3860617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143000"/>
          </a:xfrm>
        </p:spPr>
        <p:txBody>
          <a:bodyPr>
            <a:normAutofit fontScale="90000"/>
          </a:bodyPr>
          <a:lstStyle/>
          <a:p>
            <a:pPr algn="ctr"/>
            <a:r>
              <a:rPr lang="en-US" dirty="0"/>
              <a:t>CONSIDERACIONES PRACTICAS SOBRE IDENTIFICACION</a:t>
            </a:r>
          </a:p>
        </p:txBody>
      </p:sp>
      <p:sp>
        <p:nvSpPr>
          <p:cNvPr id="3" name="2 Marcador de contenido"/>
          <p:cNvSpPr>
            <a:spLocks noGrp="1"/>
          </p:cNvSpPr>
          <p:nvPr>
            <p:ph idx="1"/>
          </p:nvPr>
        </p:nvSpPr>
        <p:spPr>
          <a:xfrm>
            <a:off x="457200" y="2057400"/>
            <a:ext cx="8229600" cy="4267200"/>
          </a:xfrm>
        </p:spPr>
        <p:txBody>
          <a:bodyPr/>
          <a:lstStyle/>
          <a:p>
            <a:pPr marL="393192" lvl="1" indent="0" algn="ctr">
              <a:buNone/>
            </a:pPr>
            <a:r>
              <a:rPr lang="es-EC" sz="2500" b="1" dirty="0"/>
              <a:t>Señal Pseudo Aleatoria </a:t>
            </a:r>
            <a:r>
              <a:rPr lang="es-EC" sz="2500" b="1" dirty="0" smtClean="0"/>
              <a:t>Binaria</a:t>
            </a:r>
          </a:p>
          <a:p>
            <a:pPr marL="393192" lvl="1" indent="0" algn="ctr">
              <a:buNone/>
            </a:pPr>
            <a:endParaRPr lang="en-US" sz="2500" b="1" dirty="0"/>
          </a:p>
          <a:p>
            <a:pPr algn="just"/>
            <a:r>
              <a:rPr lang="es-ES" sz="2400" dirty="0" smtClean="0"/>
              <a:t>Es una entrada determinística periódica que puede ser generada usando registros de desplazamiento y algebra booleana.</a:t>
            </a:r>
            <a:endParaRPr lang="en-US" sz="2400" dirty="0" smtClean="0"/>
          </a:p>
          <a:p>
            <a:pPr algn="just"/>
            <a:r>
              <a:rPr lang="es-ES" sz="2400" dirty="0" smtClean="0"/>
              <a:t>Las variables principales de diseño son el tiempo de conmutación (tsw), numero de registros  a desplazar (</a:t>
            </a:r>
            <a:r>
              <a:rPr lang="es-ES" sz="2400" dirty="0" err="1" smtClean="0"/>
              <a:t>nr</a:t>
            </a:r>
            <a:r>
              <a:rPr lang="es-ES" sz="2400" dirty="0" smtClean="0"/>
              <a:t>), y la amplitud de la señal.</a:t>
            </a:r>
            <a:endParaRPr lang="en-US" sz="2400" dirty="0" smtClean="0"/>
          </a:p>
          <a:p>
            <a:pPr algn="just"/>
            <a:r>
              <a:rPr lang="es-ES" sz="2400" dirty="0" smtClean="0"/>
              <a:t>Sus propiedades de auto-correlación y correlación cruzada, se asemejan a las del ruido blanco.	</a:t>
            </a:r>
            <a:endParaRPr lang="en-US" sz="2400" dirty="0"/>
          </a:p>
        </p:txBody>
      </p:sp>
    </p:spTree>
    <p:extLst>
      <p:ext uri="{BB962C8B-B14F-4D97-AF65-F5344CB8AC3E}">
        <p14:creationId xmlns:p14="http://schemas.microsoft.com/office/powerpoint/2010/main" xmlns="" val="110077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TIPOS DE IDENTIFICACION</a:t>
            </a:r>
            <a:endParaRPr lang="en-US" dirty="0"/>
          </a:p>
        </p:txBody>
      </p:sp>
      <p:sp>
        <p:nvSpPr>
          <p:cNvPr id="3" name="2 Marcador de contenido"/>
          <p:cNvSpPr>
            <a:spLocks noGrp="1"/>
          </p:cNvSpPr>
          <p:nvPr>
            <p:ph idx="1"/>
          </p:nvPr>
        </p:nvSpPr>
        <p:spPr/>
        <p:txBody>
          <a:bodyPr/>
          <a:lstStyle/>
          <a:p>
            <a:pPr marL="0" indent="0" algn="just">
              <a:buNone/>
            </a:pPr>
            <a:r>
              <a:rPr lang="es-ES" dirty="0" smtClean="0"/>
              <a:t>A continuación se nombrará algunos de los Métodos Paramétricos aplicados en la identificación de nuestra planta: </a:t>
            </a:r>
          </a:p>
          <a:p>
            <a:pPr marL="0" indent="0">
              <a:buNone/>
            </a:pPr>
            <a:endParaRPr lang="en-US" dirty="0" smtClean="0"/>
          </a:p>
          <a:p>
            <a:pPr lvl="0"/>
            <a:r>
              <a:rPr lang="en-US" dirty="0" smtClean="0"/>
              <a:t>ARX  (</a:t>
            </a:r>
            <a:r>
              <a:rPr lang="en-US" i="1" dirty="0" smtClean="0"/>
              <a:t>Auto-Regressive with eXogenous inputs)</a:t>
            </a:r>
            <a:endParaRPr lang="en-US" dirty="0" smtClean="0"/>
          </a:p>
          <a:p>
            <a:pPr lvl="0"/>
            <a:r>
              <a:rPr lang="en-US" dirty="0" smtClean="0"/>
              <a:t>ARMAX (</a:t>
            </a:r>
            <a:r>
              <a:rPr lang="en-US" i="1" dirty="0" smtClean="0"/>
              <a:t>Auto-Regressive Moving Average with eXogenous inputs</a:t>
            </a:r>
            <a:r>
              <a:rPr lang="en-US" dirty="0" smtClean="0"/>
              <a:t>)</a:t>
            </a:r>
          </a:p>
          <a:p>
            <a:pPr lvl="0"/>
            <a:r>
              <a:rPr lang="es-ES" dirty="0" smtClean="0"/>
              <a:t>Box-Jenkins</a:t>
            </a:r>
            <a:endParaRPr lang="en-US" dirty="0" smtClean="0"/>
          </a:p>
          <a:p>
            <a:pPr lvl="0"/>
            <a:r>
              <a:rPr lang="es-ES" dirty="0" smtClean="0"/>
              <a:t>Output-Error (Error de salida)</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3400" y="980728"/>
            <a:ext cx="7851648" cy="1656184"/>
          </a:xfrm>
        </p:spPr>
        <p:txBody>
          <a:bodyPr>
            <a:normAutofit fontScale="90000"/>
          </a:bodyPr>
          <a:lstStyle/>
          <a:p>
            <a:pPr algn="ctr"/>
            <a:r>
              <a:rPr lang="es-ES" dirty="0">
                <a:effectLst/>
              </a:rPr>
              <a:t>DISEÑO DE LA SOLUCION</a:t>
            </a:r>
            <a:r>
              <a:rPr lang="es-EC" dirty="0">
                <a:effectLst/>
              </a:rPr>
              <a:t/>
            </a:r>
            <a:br>
              <a:rPr lang="es-EC" dirty="0">
                <a:effectLst/>
              </a:rPr>
            </a:br>
            <a:endParaRPr lang="es-EC" dirty="0"/>
          </a:p>
        </p:txBody>
      </p:sp>
      <p:sp>
        <p:nvSpPr>
          <p:cNvPr id="5" name="4 Subtítulo"/>
          <p:cNvSpPr>
            <a:spLocks noGrp="1"/>
          </p:cNvSpPr>
          <p:nvPr>
            <p:ph type="subTitle" idx="1"/>
          </p:nvPr>
        </p:nvSpPr>
        <p:spPr>
          <a:xfrm>
            <a:off x="533400" y="2348880"/>
            <a:ext cx="7854696" cy="4104456"/>
          </a:xfrm>
        </p:spPr>
        <p:txBody>
          <a:bodyPr/>
          <a:lstStyle/>
          <a:p>
            <a:pPr algn="ctr"/>
            <a:r>
              <a:rPr lang="es-EC" dirty="0" smtClean="0"/>
              <a:t>Funcionamiento del prototipo</a:t>
            </a:r>
          </a:p>
          <a:p>
            <a:pPr algn="ctr"/>
            <a:endParaRPr lang="es-EC" dirty="0" smtClean="0"/>
          </a:p>
          <a:p>
            <a:pPr algn="just"/>
            <a:endParaRPr lang="es-EC" dirty="0"/>
          </a:p>
        </p:txBody>
      </p:sp>
      <p:pic>
        <p:nvPicPr>
          <p:cNvPr id="6" name="5 Imagen"/>
          <p:cNvPicPr/>
          <p:nvPr/>
        </p:nvPicPr>
        <p:blipFill>
          <a:blip r:embed="rId2" cstate="print"/>
          <a:srcRect/>
          <a:stretch>
            <a:fillRect/>
          </a:stretch>
        </p:blipFill>
        <p:spPr bwMode="auto">
          <a:xfrm>
            <a:off x="1979712" y="3284984"/>
            <a:ext cx="4752528" cy="2304256"/>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3921623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Funcionamiento del </a:t>
            </a:r>
            <a:r>
              <a:rPr lang="es-ES" b="1" dirty="0" err="1"/>
              <a:t>pic</a:t>
            </a:r>
            <a:endParaRPr lang="es-EC" dirty="0"/>
          </a:p>
        </p:txBody>
      </p:sp>
      <p:sp>
        <p:nvSpPr>
          <p:cNvPr id="3" name="2 Marcador de contenido"/>
          <p:cNvSpPr>
            <a:spLocks noGrp="1"/>
          </p:cNvSpPr>
          <p:nvPr>
            <p:ph idx="1"/>
          </p:nvPr>
        </p:nvSpPr>
        <p:spPr/>
        <p:txBody>
          <a:bodyPr/>
          <a:lstStyle/>
          <a:p>
            <a:r>
              <a:rPr lang="es-ES" dirty="0"/>
              <a:t>La señal de entrada del PIC será la del potenciómetro la cual varia su valor de 5 a 0v, con esta variación de voltaje hemos programado el </a:t>
            </a:r>
            <a:r>
              <a:rPr lang="es-ES" dirty="0" err="1" smtClean="0"/>
              <a:t>pic</a:t>
            </a:r>
            <a:r>
              <a:rPr lang="es-ES" dirty="0" smtClean="0"/>
              <a:t> para </a:t>
            </a:r>
            <a:r>
              <a:rPr lang="es-ES" dirty="0"/>
              <a:t>que nos brinde 3 velocidades distintas adicional el cambio de giro</a:t>
            </a:r>
            <a:r>
              <a:rPr lang="es-ES" dirty="0" smtClean="0"/>
              <a:t>.</a:t>
            </a:r>
          </a:p>
          <a:p>
            <a:pPr marL="0" indent="0">
              <a:buNone/>
            </a:pPr>
            <a:endParaRPr lang="es-ES" dirty="0" smtClean="0"/>
          </a:p>
          <a:p>
            <a:r>
              <a:rPr lang="es-ES" dirty="0"/>
              <a:t>Con respecto a las velocidades se dividen en tres partes, rápida, media y lenta</a:t>
            </a:r>
            <a:endParaRPr lang="es-EC" dirty="0"/>
          </a:p>
          <a:p>
            <a:endParaRPr lang="es-EC" dirty="0"/>
          </a:p>
          <a:p>
            <a:endParaRPr lang="es-EC" dirty="0"/>
          </a:p>
        </p:txBody>
      </p:sp>
    </p:spTree>
    <p:extLst>
      <p:ext uri="{BB962C8B-B14F-4D97-AF65-F5344CB8AC3E}">
        <p14:creationId xmlns:p14="http://schemas.microsoft.com/office/powerpoint/2010/main" xmlns="" val="4046474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Grafico de las velocidades </a:t>
            </a:r>
            <a:r>
              <a:rPr lang="es-ES" b="1" dirty="0"/>
              <a:t>del </a:t>
            </a:r>
            <a:r>
              <a:rPr lang="es-ES" b="1" dirty="0" err="1"/>
              <a:t>pic</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2483768" y="2204864"/>
            <a:ext cx="3816423" cy="3888432"/>
          </a:xfrm>
          <a:prstGeom prst="rect">
            <a:avLst/>
          </a:prstGeom>
          <a:noFill/>
          <a:ln w="9525">
            <a:noFill/>
            <a:miter lim="800000"/>
            <a:headEnd/>
            <a:tailEnd/>
          </a:ln>
        </p:spPr>
      </p:pic>
    </p:spTree>
    <p:extLst>
      <p:ext uri="{BB962C8B-B14F-4D97-AF65-F5344CB8AC3E}">
        <p14:creationId xmlns:p14="http://schemas.microsoft.com/office/powerpoint/2010/main" xmlns="" val="27038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 G</a:t>
            </a:r>
            <a:r>
              <a:rPr lang="es-ES" b="1" dirty="0" smtClean="0"/>
              <a:t>rafico de los cambios </a:t>
            </a:r>
            <a:r>
              <a:rPr lang="es-ES" b="1" dirty="0"/>
              <a:t>de giro del </a:t>
            </a:r>
            <a:r>
              <a:rPr lang="es-ES" b="1" dirty="0" err="1"/>
              <a:t>pic</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979712" y="2204864"/>
            <a:ext cx="4752528" cy="3816423"/>
          </a:xfrm>
          <a:prstGeom prst="rect">
            <a:avLst/>
          </a:prstGeom>
          <a:noFill/>
          <a:ln w="9525">
            <a:noFill/>
            <a:miter lim="800000"/>
            <a:headEnd/>
            <a:tailEnd/>
          </a:ln>
        </p:spPr>
      </p:pic>
    </p:spTree>
    <p:extLst>
      <p:ext uri="{BB962C8B-B14F-4D97-AF65-F5344CB8AC3E}">
        <p14:creationId xmlns:p14="http://schemas.microsoft.com/office/powerpoint/2010/main" xmlns="" val="2374441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229600" cy="2162504"/>
          </a:xfrm>
        </p:spPr>
        <p:txBody>
          <a:bodyPr>
            <a:normAutofit fontScale="90000"/>
          </a:bodyPr>
          <a:lstStyle/>
          <a:p>
            <a:pPr algn="ctr"/>
            <a:r>
              <a:rPr lang="es-EC" b="1" dirty="0" smtClean="0"/>
              <a:t/>
            </a:r>
            <a:br>
              <a:rPr lang="es-EC" b="1" dirty="0" smtClean="0"/>
            </a:b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S" b="1" dirty="0" smtClean="0"/>
              <a:t>Esquemático </a:t>
            </a:r>
            <a:r>
              <a:rPr lang="es-ES" b="1" dirty="0"/>
              <a:t>del sistema electrónico</a:t>
            </a:r>
            <a:r>
              <a:rPr lang="es-EC" dirty="0"/>
              <a:t/>
            </a:r>
            <a:br>
              <a:rPr lang="es-EC" dirty="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331640" y="1916833"/>
            <a:ext cx="6552728" cy="4407768"/>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4085212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Diseño de la señal</a:t>
            </a:r>
            <a:endParaRPr lang="es-EC" dirty="0"/>
          </a:p>
        </p:txBody>
      </p:sp>
      <p:sp>
        <p:nvSpPr>
          <p:cNvPr id="3" name="2 Marcador de contenido"/>
          <p:cNvSpPr>
            <a:spLocks noGrp="1"/>
          </p:cNvSpPr>
          <p:nvPr>
            <p:ph idx="1"/>
          </p:nvPr>
        </p:nvSpPr>
        <p:spPr/>
        <p:txBody>
          <a:bodyPr/>
          <a:lstStyle/>
          <a:p>
            <a:r>
              <a:rPr lang="es-EC" dirty="0"/>
              <a:t>Para el diseño de la señal de entrada se escogió una señal PRBS, que será obtenida mediante el programa Input </a:t>
            </a:r>
            <a:r>
              <a:rPr lang="es-EC" dirty="0" err="1"/>
              <a:t>DesignGui</a:t>
            </a:r>
            <a:r>
              <a:rPr lang="es-EC" dirty="0"/>
              <a:t>, aplicación realizada en </a:t>
            </a:r>
            <a:r>
              <a:rPr lang="es-EC" dirty="0" err="1"/>
              <a:t>Matlab</a:t>
            </a:r>
            <a:r>
              <a:rPr lang="es-EC" dirty="0"/>
              <a:t> por Daniel E. Rivera y Martin W. Braun. </a:t>
            </a:r>
          </a:p>
          <a:p>
            <a:endParaRPr lang="es-EC" dirty="0"/>
          </a:p>
        </p:txBody>
      </p:sp>
      <p:pic>
        <p:nvPicPr>
          <p:cNvPr id="4" name="3 Imagen"/>
          <p:cNvPicPr/>
          <p:nvPr/>
        </p:nvPicPr>
        <p:blipFill>
          <a:blip r:embed="rId2" cstate="print"/>
          <a:srcRect l="13217" t="32692" r="52475" b="23853"/>
          <a:stretch>
            <a:fillRect/>
          </a:stretch>
        </p:blipFill>
        <p:spPr bwMode="auto">
          <a:xfrm>
            <a:off x="1619672" y="3645024"/>
            <a:ext cx="5760640" cy="2727573"/>
          </a:xfrm>
          <a:prstGeom prst="rect">
            <a:avLst/>
          </a:prstGeom>
          <a:noFill/>
          <a:ln w="9525">
            <a:noFill/>
            <a:miter lim="800000"/>
            <a:headEnd/>
            <a:tailEnd/>
          </a:ln>
        </p:spPr>
      </p:pic>
    </p:spTree>
    <p:extLst>
      <p:ext uri="{BB962C8B-B14F-4D97-AF65-F5344CB8AC3E}">
        <p14:creationId xmlns:p14="http://schemas.microsoft.com/office/powerpoint/2010/main" xmlns="" val="305871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pPr>
              <a:buFont typeface="Arial" pitchFamily="34" charset="0"/>
              <a:buChar char="•"/>
            </a:pPr>
            <a:r>
              <a:rPr lang="es-EC" dirty="0" smtClean="0"/>
              <a:t>Para </a:t>
            </a:r>
            <a:r>
              <a:rPr lang="es-EC" dirty="0"/>
              <a:t>el tipo de planta a analizar, será conveniente diseñar una señal de amplitud de 2.5, con un desfase de 2.5, con lo que obtendremos una señal optima que estará entre 0 y 5; cuando este en alto la antena giraría en sentido horario y cuando este en bajo, giraría en sentido anti-horario. </a:t>
            </a:r>
          </a:p>
          <a:p>
            <a:pPr marL="0" indent="0">
              <a:buNone/>
            </a:pPr>
            <a:endParaRPr lang="es-EC" dirty="0" smtClean="0"/>
          </a:p>
          <a:p>
            <a:pPr marL="0" indent="0">
              <a:buNone/>
            </a:pPr>
            <a:r>
              <a:rPr lang="es-EC" dirty="0"/>
              <a:t>	</a:t>
            </a:r>
            <a:endParaRPr lang="es-EC" dirty="0" smtClean="0"/>
          </a:p>
          <a:p>
            <a:endParaRPr lang="es-EC" dirty="0"/>
          </a:p>
          <a:p>
            <a:endParaRPr lang="es-EC" dirty="0"/>
          </a:p>
        </p:txBody>
      </p:sp>
    </p:spTree>
    <p:extLst>
      <p:ext uri="{BB962C8B-B14F-4D97-AF65-F5344CB8AC3E}">
        <p14:creationId xmlns:p14="http://schemas.microsoft.com/office/powerpoint/2010/main" xmlns="" val="2834560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298408"/>
          </a:xfrm>
        </p:spPr>
        <p:txBody>
          <a:bodyPr>
            <a:normAutofit fontScale="90000"/>
          </a:bodyPr>
          <a:lstStyle/>
          <a:p>
            <a:pPr algn="ctr"/>
            <a:r>
              <a:rPr lang="es-EC" b="1" dirty="0"/>
              <a:t>Interfaz Gráfica usada para el diseño de señales</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709324" y="1935163"/>
            <a:ext cx="5725352" cy="4389437"/>
          </a:xfrm>
          <a:prstGeom prst="rect">
            <a:avLst/>
          </a:prstGeom>
          <a:noFill/>
          <a:ln w="9525">
            <a:noFill/>
            <a:miter lim="800000"/>
            <a:headEnd/>
            <a:tailEnd/>
          </a:ln>
        </p:spPr>
      </p:pic>
    </p:spTree>
    <p:extLst>
      <p:ext uri="{BB962C8B-B14F-4D97-AF65-F5344CB8AC3E}">
        <p14:creationId xmlns:p14="http://schemas.microsoft.com/office/powerpoint/2010/main" xmlns="" val="1890474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INTRODUCCION</a:t>
            </a:r>
            <a:endParaRPr lang="es-EC" dirty="0"/>
          </a:p>
        </p:txBody>
      </p:sp>
      <p:sp>
        <p:nvSpPr>
          <p:cNvPr id="3" name="2 Marcador de contenido"/>
          <p:cNvSpPr>
            <a:spLocks noGrp="1"/>
          </p:cNvSpPr>
          <p:nvPr>
            <p:ph idx="1"/>
          </p:nvPr>
        </p:nvSpPr>
        <p:spPr/>
        <p:txBody>
          <a:bodyPr/>
          <a:lstStyle/>
          <a:p>
            <a:endParaRPr lang="es-ES" dirty="0" smtClean="0"/>
          </a:p>
          <a:p>
            <a:pPr algn="just"/>
            <a:r>
              <a:rPr lang="es-ES" dirty="0" smtClean="0"/>
              <a:t>La </a:t>
            </a:r>
            <a:r>
              <a:rPr lang="es-ES" dirty="0"/>
              <a:t>Identificación de Sistemas es un proceso poco conocido en nuestro medio, aunque su campo de aplicación es muy amplio.</a:t>
            </a:r>
            <a:endParaRPr lang="es-EC" dirty="0"/>
          </a:p>
          <a:p>
            <a:pPr marL="0" indent="0" algn="just">
              <a:buNone/>
            </a:pPr>
            <a:r>
              <a:rPr lang="es-ES" dirty="0"/>
              <a:t> </a:t>
            </a:r>
            <a:endParaRPr lang="es-EC" dirty="0"/>
          </a:p>
          <a:p>
            <a:pPr algn="just"/>
            <a:r>
              <a:rPr lang="es-ES" dirty="0"/>
              <a:t>El presente trabajo se enfocará al estudio e investigación de la Introducción de la Identificación de Sistemas y los diversos métodos que abarca esta técnica.</a:t>
            </a:r>
            <a:endParaRPr lang="es-EC" dirty="0"/>
          </a:p>
          <a:p>
            <a:endParaRPr lang="es-EC" dirty="0"/>
          </a:p>
        </p:txBody>
      </p:sp>
    </p:spTree>
    <p:extLst>
      <p:ext uri="{BB962C8B-B14F-4D97-AF65-F5344CB8AC3E}">
        <p14:creationId xmlns:p14="http://schemas.microsoft.com/office/powerpoint/2010/main" xmlns="" val="361577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298408"/>
          </a:xfrm>
        </p:spPr>
        <p:txBody>
          <a:bodyPr>
            <a:normAutofit fontScale="90000"/>
          </a:bodyPr>
          <a:lstStyle/>
          <a:p>
            <a:pPr algn="ctr"/>
            <a:r>
              <a:rPr lang="es-EC" b="1" dirty="0"/>
              <a:t>Obtención del Tao dominante de la planta</a:t>
            </a:r>
            <a:endParaRPr lang="es-EC" dirty="0"/>
          </a:p>
        </p:txBody>
      </p:sp>
      <p:sp>
        <p:nvSpPr>
          <p:cNvPr id="3" name="2 Marcador de contenido"/>
          <p:cNvSpPr>
            <a:spLocks noGrp="1"/>
          </p:cNvSpPr>
          <p:nvPr>
            <p:ph idx="1"/>
          </p:nvPr>
        </p:nvSpPr>
        <p:spPr/>
        <p:txBody>
          <a:bodyPr/>
          <a:lstStyle/>
          <a:p>
            <a:r>
              <a:rPr lang="es-EC" dirty="0"/>
              <a:t>La forma que utilizaremos para obtener el Tao de la planta será a partir de la respuesta a una entrada </a:t>
            </a:r>
            <a:r>
              <a:rPr lang="es-EC" dirty="0" smtClean="0"/>
              <a:t>impulso </a:t>
            </a:r>
            <a:r>
              <a:rPr lang="es-EC" dirty="0"/>
              <a:t>que se realice a la planta. Luego se encuentra el valor de tiempo de cuando la respuesta está en el 63.3% del valor de final </a:t>
            </a:r>
            <a:endParaRPr lang="es-EC" dirty="0" smtClean="0"/>
          </a:p>
          <a:p>
            <a:endParaRPr lang="es-EC" dirty="0"/>
          </a:p>
        </p:txBody>
      </p:sp>
    </p:spTree>
    <p:extLst>
      <p:ext uri="{BB962C8B-B14F-4D97-AF65-F5344CB8AC3E}">
        <p14:creationId xmlns:p14="http://schemas.microsoft.com/office/powerpoint/2010/main" xmlns="" val="333578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11560" y="260648"/>
            <a:ext cx="7845496" cy="1484784"/>
          </a:xfrm>
        </p:spPr>
        <p:txBody>
          <a:bodyPr>
            <a:normAutofit fontScale="90000"/>
          </a:bodyPr>
          <a:lstStyle/>
          <a:p>
            <a:pPr algn="ctr"/>
            <a:r>
              <a:rPr lang="es-EC" dirty="0"/>
              <a:t>Obtención del Tao dominante de la planta</a:t>
            </a:r>
          </a:p>
        </p:txBody>
      </p:sp>
      <p:sp>
        <p:nvSpPr>
          <p:cNvPr id="6" name="5 Subtítulo"/>
          <p:cNvSpPr>
            <a:spLocks noGrp="1"/>
          </p:cNvSpPr>
          <p:nvPr>
            <p:ph type="subTitle" idx="1"/>
          </p:nvPr>
        </p:nvSpPr>
        <p:spPr>
          <a:xfrm>
            <a:off x="533400" y="4221088"/>
            <a:ext cx="7854696" cy="2016224"/>
          </a:xfrm>
        </p:spPr>
        <p:txBody>
          <a:bodyPr>
            <a:normAutofit fontScale="77500" lnSpcReduction="20000"/>
          </a:bodyPr>
          <a:lstStyle/>
          <a:p>
            <a:pPr algn="l"/>
            <a:r>
              <a:rPr lang="es-EC" dirty="0"/>
              <a:t>Voltaje inicial = 0</a:t>
            </a:r>
          </a:p>
          <a:p>
            <a:pPr algn="l"/>
            <a:r>
              <a:rPr lang="es-EC" dirty="0"/>
              <a:t>Voltaje  final = 2.85</a:t>
            </a:r>
          </a:p>
          <a:p>
            <a:pPr algn="l"/>
            <a:r>
              <a:rPr lang="es-EC" dirty="0"/>
              <a:t>Valor del paso = 2.85</a:t>
            </a:r>
          </a:p>
          <a:p>
            <a:pPr algn="l"/>
            <a:r>
              <a:rPr lang="es-EC" dirty="0"/>
              <a:t>63% = 1.79</a:t>
            </a:r>
          </a:p>
          <a:p>
            <a:pPr algn="l"/>
            <a:r>
              <a:rPr lang="es-EC" dirty="0"/>
              <a:t>V (x) = 1.79</a:t>
            </a:r>
          </a:p>
          <a:p>
            <a:pPr algn="l"/>
            <a:r>
              <a:rPr lang="es-EC" b="1" dirty="0"/>
              <a:t>X =  3.29 </a:t>
            </a:r>
            <a:r>
              <a:rPr lang="es-EC" b="1" dirty="0" err="1"/>
              <a:t>Seg</a:t>
            </a:r>
            <a:r>
              <a:rPr lang="es-EC" b="1" dirty="0"/>
              <a:t>.</a:t>
            </a:r>
            <a:endParaRPr lang="es-EC" dirty="0"/>
          </a:p>
          <a:p>
            <a:pPr algn="l"/>
            <a:endParaRPr lang="es-EC" dirty="0"/>
          </a:p>
        </p:txBody>
      </p:sp>
      <p:pic>
        <p:nvPicPr>
          <p:cNvPr id="4" name="3 Marcador de contenido"/>
          <p:cNvPicPr>
            <a:picLocks noGrp="1"/>
          </p:cNvPicPr>
          <p:nvPr>
            <p:ph idx="4294967295"/>
          </p:nvPr>
        </p:nvPicPr>
        <p:blipFill>
          <a:blip r:embed="rId2" cstate="print"/>
          <a:srcRect l="6992" r="6404" b="4884"/>
          <a:stretch>
            <a:fillRect/>
          </a:stretch>
        </p:blipFill>
        <p:spPr bwMode="auto">
          <a:xfrm>
            <a:off x="1403648" y="1628800"/>
            <a:ext cx="5734050" cy="2588270"/>
          </a:xfrm>
          <a:prstGeom prst="rect">
            <a:avLst/>
          </a:prstGeom>
          <a:noFill/>
          <a:ln w="9525">
            <a:noFill/>
            <a:miter lim="800000"/>
            <a:headEnd/>
            <a:tailEnd/>
          </a:ln>
        </p:spPr>
      </p:pic>
    </p:spTree>
    <p:extLst>
      <p:ext uri="{BB962C8B-B14F-4D97-AF65-F5344CB8AC3E}">
        <p14:creationId xmlns:p14="http://schemas.microsoft.com/office/powerpoint/2010/main" xmlns="" val="1408753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Selección del tiempo de muestreo</a:t>
            </a:r>
            <a:r>
              <a:rPr lang="es-EC" dirty="0"/>
              <a:t/>
            </a:r>
            <a:br>
              <a:rPr lang="es-EC" dirty="0"/>
            </a:br>
            <a:endParaRPr lang="es-EC" dirty="0"/>
          </a:p>
        </p:txBody>
      </p:sp>
      <p:sp>
        <p:nvSpPr>
          <p:cNvPr id="5" name="4 Marcador de texto"/>
          <p:cNvSpPr>
            <a:spLocks noGrp="1"/>
          </p:cNvSpPr>
          <p:nvPr>
            <p:ph type="body" idx="1"/>
          </p:nvPr>
        </p:nvSpPr>
        <p:spPr/>
        <p:txBody>
          <a:bodyPr/>
          <a:lstStyle/>
          <a:p>
            <a:endParaRPr lang="es-EC"/>
          </a:p>
        </p:txBody>
      </p:sp>
      <p:sp>
        <p:nvSpPr>
          <p:cNvPr id="6" name="5 Marcador de texto"/>
          <p:cNvSpPr>
            <a:spLocks noGrp="1"/>
          </p:cNvSpPr>
          <p:nvPr>
            <p:ph type="body" sz="half" idx="3"/>
          </p:nvPr>
        </p:nvSpPr>
        <p:spPr/>
        <p:txBody>
          <a:bodyPr/>
          <a:lstStyle/>
          <a:p>
            <a:endParaRPr lang="es-EC"/>
          </a:p>
        </p:txBody>
      </p:sp>
      <p:graphicFrame>
        <p:nvGraphicFramePr>
          <p:cNvPr id="4" name="3 Marcador de contenido"/>
          <p:cNvGraphicFramePr>
            <a:graphicFrameLocks noGrp="1"/>
          </p:cNvGraphicFramePr>
          <p:nvPr>
            <p:ph sz="quarter" idx="2"/>
            <p:extLst>
              <p:ext uri="{D42A27DB-BD31-4B8C-83A1-F6EECF244321}">
                <p14:modId xmlns:p14="http://schemas.microsoft.com/office/powerpoint/2010/main" xmlns="" val="2926622772"/>
              </p:ext>
            </p:extLst>
          </p:nvPr>
        </p:nvGraphicFramePr>
        <p:xfrm>
          <a:off x="457200" y="2514600"/>
          <a:ext cx="4040187" cy="3744416"/>
        </p:xfrm>
        <a:graphic>
          <a:graphicData uri="http://schemas.openxmlformats.org/drawingml/2006/table">
            <a:tbl>
              <a:tblPr firstRow="1" firstCol="1" bandRow="1" bandCol="1">
                <a:tableStyleId>{5C22544A-7EE6-4342-B048-85BDC9FD1C3A}</a:tableStyleId>
              </a:tblPr>
              <a:tblGrid>
                <a:gridCol w="621933"/>
                <a:gridCol w="1139418"/>
                <a:gridCol w="1139418"/>
                <a:gridCol w="1139418"/>
              </a:tblGrid>
              <a:tr h="692226">
                <a:tc>
                  <a:txBody>
                    <a:bodyPr/>
                    <a:lstStyle/>
                    <a:p>
                      <a:pPr algn="ctr">
                        <a:lnSpc>
                          <a:spcPct val="115000"/>
                        </a:lnSpc>
                        <a:spcAft>
                          <a:spcPts val="1000"/>
                        </a:spcAft>
                      </a:pPr>
                      <a:r>
                        <a:rPr lang="es-EC" sz="1100" dirty="0" err="1">
                          <a:effectLst/>
                        </a:rPr>
                        <a:t>Alpha</a:t>
                      </a:r>
                      <a:endParaRPr lang="es-EC" sz="1100" dirty="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Tao</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Π</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Tmuestreo</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1</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dirty="0">
                          <a:effectLst/>
                        </a:rPr>
                        <a:t>3.29</a:t>
                      </a:r>
                      <a:endParaRPr lang="es-EC" sz="1100" dirty="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10.33</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5.16</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3.44</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2.58</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5</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2.06</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6</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1.72</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7</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1.47</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8</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1.29</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1.14</a:t>
                      </a:r>
                      <a:endParaRPr lang="es-EC" sz="1100">
                        <a:effectLst/>
                        <a:latin typeface="Calibri"/>
                        <a:ea typeface="Times New Roman"/>
                        <a:cs typeface="Times New Roman"/>
                      </a:endParaRPr>
                    </a:p>
                  </a:txBody>
                  <a:tcPr marL="66466" marR="66466" marT="0" marB="0" anchor="b"/>
                </a:tc>
              </a:tr>
              <a:tr h="305219">
                <a:tc>
                  <a:txBody>
                    <a:bodyPr/>
                    <a:lstStyle/>
                    <a:p>
                      <a:pPr algn="ctr">
                        <a:lnSpc>
                          <a:spcPct val="115000"/>
                        </a:lnSpc>
                        <a:spcAft>
                          <a:spcPts val="1000"/>
                        </a:spcAft>
                      </a:pPr>
                      <a:r>
                        <a:rPr lang="es-EC" sz="1100">
                          <a:effectLst/>
                        </a:rPr>
                        <a:t>10</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3.29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a:effectLst/>
                        </a:rPr>
                        <a:t>3,14159</a:t>
                      </a:r>
                      <a:endParaRPr lang="es-EC" sz="1100">
                        <a:effectLst/>
                        <a:latin typeface="Calibri"/>
                        <a:ea typeface="Times New Roman"/>
                        <a:cs typeface="Times New Roman"/>
                      </a:endParaRPr>
                    </a:p>
                  </a:txBody>
                  <a:tcPr marL="66466" marR="66466" marT="0" marB="0" anchor="b"/>
                </a:tc>
                <a:tc>
                  <a:txBody>
                    <a:bodyPr/>
                    <a:lstStyle/>
                    <a:p>
                      <a:pPr algn="ctr">
                        <a:lnSpc>
                          <a:spcPct val="115000"/>
                        </a:lnSpc>
                        <a:spcAft>
                          <a:spcPts val="1000"/>
                        </a:spcAft>
                      </a:pPr>
                      <a:r>
                        <a:rPr lang="es-EC" sz="1100" dirty="0">
                          <a:effectLst/>
                        </a:rPr>
                        <a:t>1.03</a:t>
                      </a:r>
                      <a:endParaRPr lang="es-EC" sz="1100" dirty="0">
                        <a:effectLst/>
                        <a:latin typeface="Calibri"/>
                        <a:ea typeface="Times New Roman"/>
                        <a:cs typeface="Times New Roman"/>
                      </a:endParaRPr>
                    </a:p>
                  </a:txBody>
                  <a:tcPr marL="66466" marR="66466" marT="0" marB="0" anchor="b"/>
                </a:tc>
              </a:tr>
            </a:tbl>
          </a:graphicData>
        </a:graphic>
      </p:graphicFrame>
      <mc:AlternateContent xmlns:mc="http://schemas.openxmlformats.org/markup-compatibility/2006">
        <mc:Choice xmlns:a14="http://schemas.microsoft.com/office/drawing/2010/main" xmlns="" Requires="a14">
          <p:sp>
            <p:nvSpPr>
              <p:cNvPr id="7" name="6 Marcador de contenido"/>
              <p:cNvSpPr>
                <a:spLocks noGrp="1"/>
              </p:cNvSpPr>
              <p:nvPr>
                <p:ph sz="quarter" idx="4"/>
              </p:nvPr>
            </p:nvSpPr>
            <p:spPr/>
            <p:txBody>
              <a:bodyPr/>
              <a:lstStyle/>
              <a:p>
                <a:pPr marL="1527048" lvl="5" indent="0" algn="just">
                  <a:buNone/>
                </a:pPr>
                <a14:m>
                  <m:oMathPara xmlns:m="http://schemas.openxmlformats.org/officeDocument/2006/math">
                    <m:oMathParaPr>
                      <m:jc m:val="center"/>
                    </m:oMathParaPr>
                    <m:oMath xmlns:m="http://schemas.openxmlformats.org/officeDocument/2006/math">
                      <m:sSub>
                        <m:sSubPr>
                          <m:ctrlPr>
                            <a:rPr lang="es-EC" i="1">
                              <a:latin typeface="Cambria Math"/>
                            </a:rPr>
                          </m:ctrlPr>
                        </m:sSubPr>
                        <m:e>
                          <m:r>
                            <m:rPr>
                              <m:sty m:val="p"/>
                            </m:rPr>
                            <a:rPr lang="es-ES">
                              <a:latin typeface="Cambria Math"/>
                            </a:rPr>
                            <m:t>T</m:t>
                          </m:r>
                        </m:e>
                        <m:sub>
                          <m:r>
                            <m:rPr>
                              <m:sty m:val="p"/>
                            </m:rPr>
                            <a:rPr lang="es-ES">
                              <a:latin typeface="Cambria Math"/>
                            </a:rPr>
                            <m:t>SW</m:t>
                          </m:r>
                        </m:sub>
                      </m:sSub>
                      <m:r>
                        <a:rPr lang="es-ES">
                          <a:latin typeface="Cambria Math"/>
                        </a:rPr>
                        <m:t> ≤ </m:t>
                      </m:r>
                      <m:f>
                        <m:fPr>
                          <m:ctrlPr>
                            <a:rPr lang="es-EC" i="1">
                              <a:latin typeface="Cambria Math"/>
                            </a:rPr>
                          </m:ctrlPr>
                        </m:fPr>
                        <m:num>
                          <m:r>
                            <a:rPr lang="es-ES">
                              <a:latin typeface="Cambria Math"/>
                            </a:rPr>
                            <m:t>2.8</m:t>
                          </m:r>
                          <m:r>
                            <a:rPr lang="es-ES" i="1">
                              <a:latin typeface="Cambria Math"/>
                            </a:rPr>
                            <m:t>∗</m:t>
                          </m:r>
                          <m:r>
                            <a:rPr lang="es-ES">
                              <a:latin typeface="Cambria Math"/>
                            </a:rPr>
                            <m:t> </m:t>
                          </m:r>
                          <m:r>
                            <m:rPr>
                              <m:sty m:val="p"/>
                            </m:rPr>
                            <a:rPr lang="es-ES">
                              <a:latin typeface="Cambria Math"/>
                            </a:rPr>
                            <m:t>τ</m:t>
                          </m:r>
                        </m:num>
                        <m:den>
                          <m:r>
                            <m:rPr>
                              <m:sty m:val="p"/>
                            </m:rPr>
                            <a:rPr lang="es-ES">
                              <a:latin typeface="Cambria Math"/>
                            </a:rPr>
                            <m:t>α</m:t>
                          </m:r>
                        </m:den>
                      </m:f>
                    </m:oMath>
                  </m:oMathPara>
                </a14:m>
                <a:endParaRPr lang="es-EC" dirty="0"/>
              </a:p>
              <a:p>
                <a:pPr marL="1527048" lvl="5" indent="0">
                  <a:buNone/>
                </a:pPr>
                <a:endParaRPr lang="es-EC" dirty="0"/>
              </a:p>
              <a:p>
                <a:pPr marL="1527048" lvl="5" indent="0">
                  <a:buNone/>
                </a:pPr>
                <a:endParaRPr lang="es-EC" dirty="0"/>
              </a:p>
              <a:p>
                <a:pPr marL="1527048" lvl="5" indent="0">
                  <a:buNone/>
                </a:pPr>
                <a:r>
                  <a:rPr lang="es-ES" dirty="0"/>
                  <a:t>Para un </a:t>
                </a:r>
                <a14:m>
                  <m:oMath xmlns:m="http://schemas.openxmlformats.org/officeDocument/2006/math">
                    <m:r>
                      <a:rPr lang="es-ES" i="1">
                        <a:latin typeface="Cambria Math"/>
                      </a:rPr>
                      <m:t>∝</m:t>
                    </m:r>
                  </m:oMath>
                </a14:m>
                <a:r>
                  <a:rPr lang="es-ES" dirty="0"/>
                  <a:t> de 1.8, tenemos lo siguiente</a:t>
                </a:r>
              </a:p>
              <a:p>
                <a:pPr marL="1527048" lvl="5" indent="0">
                  <a:buNone/>
                </a:pPr>
                <a:endParaRPr lang="es-ES" dirty="0"/>
              </a:p>
              <a:p>
                <a:pPr marL="1527048" lvl="5" indent="0">
                  <a:buNone/>
                </a:pPr>
                <a:endParaRPr lang="es-EC" i="1" dirty="0"/>
              </a:p>
              <a:p>
                <a:pPr marL="1527048" lvl="5" indent="0">
                  <a:buNone/>
                </a:pPr>
                <a14:m>
                  <m:oMathPara xmlns:m="http://schemas.openxmlformats.org/officeDocument/2006/math">
                    <m:oMathParaPr>
                      <m:jc m:val="center"/>
                    </m:oMathParaPr>
                    <m:oMath xmlns:m="http://schemas.openxmlformats.org/officeDocument/2006/math">
                      <m:sSub>
                        <m:sSubPr>
                          <m:ctrlPr>
                            <a:rPr lang="es-EC" i="1">
                              <a:latin typeface="Cambria Math"/>
                            </a:rPr>
                          </m:ctrlPr>
                        </m:sSubPr>
                        <m:e>
                          <m:r>
                            <m:rPr>
                              <m:sty m:val="p"/>
                            </m:rPr>
                            <a:rPr lang="es-ES">
                              <a:latin typeface="Cambria Math"/>
                            </a:rPr>
                            <m:t>T</m:t>
                          </m:r>
                        </m:e>
                        <m:sub>
                          <m:r>
                            <m:rPr>
                              <m:sty m:val="p"/>
                            </m:rPr>
                            <a:rPr lang="es-ES">
                              <a:latin typeface="Cambria Math"/>
                            </a:rPr>
                            <m:t>SW</m:t>
                          </m:r>
                        </m:sub>
                      </m:sSub>
                      <m:r>
                        <a:rPr lang="es-ES">
                          <a:latin typeface="Cambria Math"/>
                        </a:rPr>
                        <m:t>= 5</m:t>
                      </m:r>
                    </m:oMath>
                  </m:oMathPara>
                </a14:m>
                <a:endParaRPr lang="es-EC" dirty="0"/>
              </a:p>
              <a:p>
                <a:endParaRPr lang="es-EC" dirty="0"/>
              </a:p>
            </p:txBody>
          </p:sp>
        </mc:Choice>
        <mc:Fallback>
          <p:sp>
            <p:nvSpPr>
              <p:cNvPr id="7" name="6 Marcador de contenido"/>
              <p:cNvSpPr>
                <a:spLocks noGrp="1" noRot="1" noChangeAspect="1" noMove="1" noResize="1" noEditPoints="1" noAdjustHandles="1" noChangeArrowheads="1" noChangeShapeType="1" noTextEdit="1"/>
              </p:cNvSpPr>
              <p:nvPr>
                <p:ph sz="quarter" idx="4"/>
              </p:nvPr>
            </p:nvSpPr>
            <p:spPr>
              <a:blipFill rotWithShape="1">
                <a:blip r:embed="rId2"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1646355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298408"/>
          </a:xfrm>
        </p:spPr>
        <p:txBody>
          <a:bodyPr>
            <a:normAutofit fontScale="90000"/>
          </a:bodyPr>
          <a:lstStyle/>
          <a:p>
            <a:pPr algn="ctr"/>
            <a:r>
              <a:rPr lang="es-EC" b="1" dirty="0"/>
              <a:t>Selección del tiempo de muestreo a utilizarse</a:t>
            </a:r>
            <a:endParaRPr lang="es-EC" dirty="0"/>
          </a:p>
        </p:txBody>
      </p:sp>
      <p:sp>
        <p:nvSpPr>
          <p:cNvPr id="3" name="2 Marcador de contenido"/>
          <p:cNvSpPr>
            <a:spLocks noGrp="1"/>
          </p:cNvSpPr>
          <p:nvPr>
            <p:ph idx="1"/>
          </p:nvPr>
        </p:nvSpPr>
        <p:spPr/>
        <p:txBody>
          <a:bodyPr/>
          <a:lstStyle/>
          <a:p>
            <a:r>
              <a:rPr lang="es-EC" dirty="0"/>
              <a:t>De la ecuación anterior podemos observar que dependiendo del valor asignado a   , se obtiene el valor máximo del tiempo de muestreo a </a:t>
            </a:r>
            <a:r>
              <a:rPr lang="es-EC" dirty="0" smtClean="0"/>
              <a:t>utilizar</a:t>
            </a:r>
          </a:p>
          <a:p>
            <a:endParaRPr lang="es-EC" dirty="0"/>
          </a:p>
          <a:p>
            <a:r>
              <a:rPr lang="es-EC" dirty="0"/>
              <a:t>Los valores obtenidos en la tabla son sugeridos de la ecuación como valores máximos, es decir se pueden tomar valores menores o iguales  a </a:t>
            </a:r>
            <a:r>
              <a:rPr lang="es-EC" dirty="0" smtClean="0"/>
              <a:t>estos</a:t>
            </a:r>
          </a:p>
          <a:p>
            <a:endParaRPr lang="es-EC" dirty="0"/>
          </a:p>
          <a:p>
            <a:r>
              <a:rPr lang="es-EC" dirty="0"/>
              <a:t>Concluyendo el tiempo de muestreo favorable y escogido para la identificación es de </a:t>
            </a:r>
            <a:r>
              <a:rPr lang="es-EC" i="1" u="sng" dirty="0" err="1"/>
              <a:t>Tmuestreo</a:t>
            </a:r>
            <a:r>
              <a:rPr lang="es-EC" i="1" u="sng" dirty="0"/>
              <a:t>=0.1 s</a:t>
            </a:r>
            <a:endParaRPr lang="es-EC" dirty="0"/>
          </a:p>
        </p:txBody>
      </p:sp>
      <p:pic>
        <p:nvPicPr>
          <p:cNvPr id="4" name="3 Imagen"/>
          <p:cNvPicPr/>
          <p:nvPr/>
        </p:nvPicPr>
        <p:blipFill>
          <a:blip r:embed="rId2" cstate="print">
            <a:clrChange>
              <a:clrFrom>
                <a:srgbClr val="FFFFFF"/>
              </a:clrFrom>
              <a:clrTo>
                <a:srgbClr val="FFFFFF">
                  <a:alpha val="0"/>
                </a:srgbClr>
              </a:clrTo>
            </a:clrChange>
          </a:blip>
          <a:srcRect/>
          <a:stretch>
            <a:fillRect/>
          </a:stretch>
        </p:blipFill>
        <p:spPr bwMode="auto">
          <a:xfrm>
            <a:off x="5580112" y="2420889"/>
            <a:ext cx="152400" cy="288032"/>
          </a:xfrm>
          <a:prstGeom prst="rect">
            <a:avLst/>
          </a:prstGeom>
          <a:noFill/>
          <a:ln w="9525">
            <a:noFill/>
            <a:miter lim="800000"/>
            <a:headEnd/>
            <a:tailEnd/>
          </a:ln>
        </p:spPr>
      </p:pic>
    </p:spTree>
    <p:extLst>
      <p:ext uri="{BB962C8B-B14F-4D97-AF65-F5344CB8AC3E}">
        <p14:creationId xmlns:p14="http://schemas.microsoft.com/office/powerpoint/2010/main" xmlns="" val="833841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t>Aspectos a tomar en cuenta para diseño de señales de entrada</a:t>
            </a:r>
            <a:endParaRPr lang="es-EC" dirty="0"/>
          </a:p>
        </p:txBody>
      </p:sp>
      <p:sp>
        <p:nvSpPr>
          <p:cNvPr id="3" name="2 Marcador de contenido"/>
          <p:cNvSpPr>
            <a:spLocks noGrp="1"/>
          </p:cNvSpPr>
          <p:nvPr>
            <p:ph idx="1"/>
          </p:nvPr>
        </p:nvSpPr>
        <p:spPr/>
        <p:txBody>
          <a:bodyPr/>
          <a:lstStyle/>
          <a:p>
            <a:r>
              <a:rPr lang="es-EC" dirty="0"/>
              <a:t>Mientras menor sea el tiempo de muestreo, mayor cantidad de datos se </a:t>
            </a:r>
            <a:r>
              <a:rPr lang="es-EC" dirty="0" smtClean="0"/>
              <a:t>obtendrán</a:t>
            </a:r>
          </a:p>
          <a:p>
            <a:endParaRPr lang="es-EC" dirty="0"/>
          </a:p>
          <a:p>
            <a:pPr lvl="0"/>
            <a:r>
              <a:rPr lang="es-EC" dirty="0"/>
              <a:t>El tiempo de cambio (</a:t>
            </a:r>
            <a:r>
              <a:rPr lang="es-EC" dirty="0" err="1"/>
              <a:t>Switching</a:t>
            </a:r>
            <a:r>
              <a:rPr lang="es-EC" dirty="0"/>
              <a:t> Time) debe ser por lo menos 10 veces mayor que el Tiempo de Muestreo (</a:t>
            </a:r>
            <a:r>
              <a:rPr lang="es-EC" dirty="0" err="1"/>
              <a:t>Sampling</a:t>
            </a:r>
            <a:r>
              <a:rPr lang="es-EC" dirty="0"/>
              <a:t> Time) </a:t>
            </a:r>
          </a:p>
          <a:p>
            <a:endParaRPr lang="es-EC" dirty="0"/>
          </a:p>
        </p:txBody>
      </p:sp>
      <p:pic>
        <p:nvPicPr>
          <p:cNvPr id="4" name="3 Imagen"/>
          <p:cNvPicPr/>
          <p:nvPr/>
        </p:nvPicPr>
        <p:blipFill>
          <a:blip r:embed="rId2" cstate="print">
            <a:clrChange>
              <a:clrFrom>
                <a:srgbClr val="FFFFFF"/>
              </a:clrFrom>
              <a:clrTo>
                <a:srgbClr val="FFFFFF">
                  <a:alpha val="0"/>
                </a:srgbClr>
              </a:clrTo>
            </a:clrChange>
          </a:blip>
          <a:srcRect/>
          <a:stretch>
            <a:fillRect/>
          </a:stretch>
        </p:blipFill>
        <p:spPr bwMode="auto">
          <a:xfrm>
            <a:off x="2771800" y="5229200"/>
            <a:ext cx="3096344" cy="360040"/>
          </a:xfrm>
          <a:prstGeom prst="rect">
            <a:avLst/>
          </a:prstGeom>
          <a:noFill/>
          <a:ln w="9525">
            <a:noFill/>
            <a:miter lim="800000"/>
            <a:headEnd/>
            <a:tailEnd/>
          </a:ln>
        </p:spPr>
      </p:pic>
    </p:spTree>
    <p:extLst>
      <p:ext uri="{BB962C8B-B14F-4D97-AF65-F5344CB8AC3E}">
        <p14:creationId xmlns:p14="http://schemas.microsoft.com/office/powerpoint/2010/main" xmlns="" val="1048233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t>Selección la señal </a:t>
            </a:r>
            <a:r>
              <a:rPr lang="es-EC" b="1" dirty="0" err="1"/>
              <a:t>prbs</a:t>
            </a:r>
            <a:r>
              <a:rPr lang="es-EC" b="1" dirty="0"/>
              <a:t> usada en la identificación</a:t>
            </a:r>
            <a:endParaRPr lang="es-EC" dirty="0"/>
          </a:p>
        </p:txBody>
      </p:sp>
      <p:sp>
        <p:nvSpPr>
          <p:cNvPr id="5" name="4 Marcador de texto"/>
          <p:cNvSpPr>
            <a:spLocks noGrp="1"/>
          </p:cNvSpPr>
          <p:nvPr>
            <p:ph type="body" idx="1"/>
          </p:nvPr>
        </p:nvSpPr>
        <p:spPr/>
        <p:txBody>
          <a:bodyPr/>
          <a:lstStyle/>
          <a:p>
            <a:endParaRPr lang="es-EC"/>
          </a:p>
        </p:txBody>
      </p:sp>
      <p:sp>
        <p:nvSpPr>
          <p:cNvPr id="6" name="5 Marcador de texto"/>
          <p:cNvSpPr>
            <a:spLocks noGrp="1"/>
          </p:cNvSpPr>
          <p:nvPr>
            <p:ph type="body" sz="half" idx="3"/>
          </p:nvPr>
        </p:nvSpPr>
        <p:spPr/>
        <p:txBody>
          <a:bodyPr/>
          <a:lstStyle/>
          <a:p>
            <a:endParaRPr lang="es-EC"/>
          </a:p>
        </p:txBody>
      </p:sp>
      <mc:AlternateContent xmlns:mc="http://schemas.openxmlformats.org/markup-compatibility/2006">
        <mc:Choice xmlns:a14="http://schemas.microsoft.com/office/drawing/2010/main" xmlns="" Requires="a14">
          <p:graphicFrame>
            <p:nvGraphicFramePr>
              <p:cNvPr id="4" name="3 Marcador de contenido"/>
              <p:cNvGraphicFramePr>
                <a:graphicFrameLocks noGrp="1"/>
              </p:cNvGraphicFramePr>
              <p:nvPr>
                <p:ph sz="quarter" idx="2"/>
                <p:extLst>
                  <p:ext uri="{D42A27DB-BD31-4B8C-83A1-F6EECF244321}">
                    <p14:modId xmlns:p14="http://schemas.microsoft.com/office/powerpoint/2010/main" val="3134373953"/>
                  </p:ext>
                </p:extLst>
              </p:nvPr>
            </p:nvGraphicFramePr>
            <p:xfrm>
              <a:off x="457200" y="2514600"/>
              <a:ext cx="4039806" cy="3816427"/>
            </p:xfrm>
            <a:graphic>
              <a:graphicData uri="http://schemas.openxmlformats.org/drawingml/2006/table">
                <a:tbl>
                  <a:tblPr firstRow="1" firstCol="1" bandRow="1" bandCol="1">
                    <a:tableStyleId>{5C22544A-7EE6-4342-B048-85BDC9FD1C3A}</a:tableStyleId>
                  </a:tblPr>
                  <a:tblGrid>
                    <a:gridCol w="210183"/>
                    <a:gridCol w="824795"/>
                    <a:gridCol w="1235202"/>
                    <a:gridCol w="1268572"/>
                    <a:gridCol w="501054"/>
                  </a:tblGrid>
                  <a:tr h="1006945">
                    <a:tc gridSpan="2">
                      <a:txBody>
                        <a:bodyPr/>
                        <a:lstStyle/>
                        <a:p>
                          <a:pPr algn="ctr">
                            <a:lnSpc>
                              <a:spcPct val="115000"/>
                            </a:lnSpc>
                            <a:spcAft>
                              <a:spcPts val="1000"/>
                            </a:spcAft>
                          </a:pPr>
                          <a:r>
                            <a:rPr lang="es-EC" sz="1100" dirty="0">
                              <a:effectLst/>
                            </a:rPr>
                            <a:t>Nombre</a:t>
                          </a:r>
                          <a:endParaRPr lang="es-EC" sz="1100" dirty="0">
                            <a:effectLst/>
                            <a:latin typeface="Calibri"/>
                            <a:ea typeface="Times New Roman"/>
                            <a:cs typeface="Times New Roman"/>
                          </a:endParaRPr>
                        </a:p>
                      </a:txBody>
                      <a:tcPr marL="56676" marR="56676" marT="0" marB="0" anchor="b"/>
                    </a:tc>
                    <a:tc hMerge="1">
                      <a:txBody>
                        <a:bodyPr/>
                        <a:lstStyle/>
                        <a:p>
                          <a:endParaRPr lang="es-EC"/>
                        </a:p>
                      </a:txBody>
                      <a:tcPr/>
                    </a:tc>
                    <a:tc>
                      <a:txBody>
                        <a:bodyPr/>
                        <a:lstStyle/>
                        <a:p>
                          <a:pPr algn="ctr">
                            <a:lnSpc>
                              <a:spcPct val="115000"/>
                            </a:lnSpc>
                            <a:spcAft>
                              <a:spcPts val="1000"/>
                            </a:spcAft>
                          </a:pPr>
                          <a:r>
                            <a:rPr lang="es-EC" sz="1100">
                              <a:effectLst/>
                            </a:rPr>
                            <a:t>Tiempo Muestreo</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effectLst/>
                            </a:rPr>
                            <a:t>Tiempo de Cambio (</a:t>
                          </a:r>
                          <a14:m>
                            <m:oMath xmlns:m="http://schemas.openxmlformats.org/officeDocument/2006/math">
                              <m:sSub>
                                <m:sSubPr>
                                  <m:ctrlPr>
                                    <a:rPr lang="es-EC" sz="1200" i="1">
                                      <a:effectLst/>
                                      <a:latin typeface="Cambria Math"/>
                                    </a:rPr>
                                  </m:ctrlPr>
                                </m:sSubPr>
                                <m:e>
                                  <m:r>
                                    <m:rPr>
                                      <m:sty m:val="p"/>
                                    </m:rPr>
                                    <a:rPr lang="es-ES" sz="1200">
                                      <a:effectLst/>
                                      <a:latin typeface="Cambria Math"/>
                                    </a:rPr>
                                    <m:t>T</m:t>
                                  </m:r>
                                </m:e>
                                <m:sub>
                                  <m:r>
                                    <m:rPr>
                                      <m:sty m:val="p"/>
                                    </m:rPr>
                                    <a:rPr lang="es-ES" sz="1200">
                                      <a:effectLst/>
                                      <a:latin typeface="Cambria Math"/>
                                    </a:rPr>
                                    <m:t>SW</m:t>
                                  </m:r>
                                </m:sub>
                              </m:sSub>
                            </m:oMath>
                          </a14:m>
                          <a:r>
                            <a:rPr lang="es-EC" sz="1200" dirty="0">
                              <a:effectLst/>
                            </a:rPr>
                            <a:t>)</a:t>
                          </a:r>
                          <a:endParaRPr lang="es-EC" sz="1100" dirty="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 Reg</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5</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dirty="0">
                              <a:solidFill>
                                <a:srgbClr val="FF0000"/>
                              </a:solidFill>
                              <a:effectLst/>
                            </a:rPr>
                            <a:t>6</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PRBS</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0.1</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5</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4</a:t>
                          </a:r>
                          <a:endParaRPr lang="es-EC" sz="1100" dirty="0">
                            <a:solidFill>
                              <a:srgbClr val="FF0000"/>
                            </a:solidFill>
                            <a:effectLst/>
                            <a:latin typeface="Calibri"/>
                            <a:ea typeface="Times New Roman"/>
                            <a:cs typeface="Times New Roman"/>
                          </a:endParaRPr>
                        </a:p>
                      </a:txBody>
                      <a:tcPr marL="56676" marR="56676" marT="0" marB="0" anchor="b"/>
                    </a:tc>
                  </a:tr>
                </a:tbl>
              </a:graphicData>
            </a:graphic>
          </p:graphicFrame>
        </mc:Choice>
        <mc:Fallback>
          <p:graphicFrame>
            <p:nvGraphicFramePr>
              <p:cNvPr id="4" name="3 Marcador de contenido"/>
              <p:cNvGraphicFramePr>
                <a:graphicFrameLocks noGrp="1"/>
              </p:cNvGraphicFramePr>
              <p:nvPr>
                <p:ph sz="quarter" idx="2"/>
                <p:extLst>
                  <p:ext uri="{D42A27DB-BD31-4B8C-83A1-F6EECF244321}">
                    <p14:modId xmlns:p14="http://schemas.microsoft.com/office/powerpoint/2010/main" xmlns="" xmlns:a14="http://schemas.microsoft.com/office/drawing/2010/main" val="2154438891"/>
                  </p:ext>
                </p:extLst>
              </p:nvPr>
            </p:nvGraphicFramePr>
            <p:xfrm>
              <a:off x="457200" y="2514600"/>
              <a:ext cx="4039806" cy="3816427"/>
            </p:xfrm>
            <a:graphic>
              <a:graphicData uri="http://schemas.openxmlformats.org/drawingml/2006/table">
                <a:tbl>
                  <a:tblPr firstRow="1" firstCol="1" bandRow="1" bandCol="1">
                    <a:tableStyleId>{5C22544A-7EE6-4342-B048-85BDC9FD1C3A}</a:tableStyleId>
                  </a:tblPr>
                  <a:tblGrid>
                    <a:gridCol w="210183"/>
                    <a:gridCol w="824795"/>
                    <a:gridCol w="1235202"/>
                    <a:gridCol w="1268572"/>
                    <a:gridCol w="501054"/>
                  </a:tblGrid>
                  <a:tr h="1006945">
                    <a:tc gridSpan="2">
                      <a:txBody>
                        <a:bodyPr/>
                        <a:lstStyle/>
                        <a:p>
                          <a:pPr algn="ctr">
                            <a:lnSpc>
                              <a:spcPct val="115000"/>
                            </a:lnSpc>
                            <a:spcAft>
                              <a:spcPts val="1000"/>
                            </a:spcAft>
                          </a:pPr>
                          <a:r>
                            <a:rPr lang="es-EC" sz="1100" dirty="0">
                              <a:effectLst/>
                            </a:rPr>
                            <a:t>Nombre</a:t>
                          </a:r>
                          <a:endParaRPr lang="es-EC" sz="1100" dirty="0">
                            <a:effectLst/>
                            <a:latin typeface="Calibri"/>
                            <a:ea typeface="Times New Roman"/>
                            <a:cs typeface="Times New Roman"/>
                          </a:endParaRPr>
                        </a:p>
                      </a:txBody>
                      <a:tcPr marL="56676" marR="56676" marT="0" marB="0" anchor="b"/>
                    </a:tc>
                    <a:tc hMerge="1">
                      <a:txBody>
                        <a:bodyPr/>
                        <a:lstStyle/>
                        <a:p>
                          <a:endParaRPr lang="es-EC"/>
                        </a:p>
                      </a:txBody>
                      <a:tcPr/>
                    </a:tc>
                    <a:tc>
                      <a:txBody>
                        <a:bodyPr/>
                        <a:lstStyle/>
                        <a:p>
                          <a:pPr algn="ctr">
                            <a:lnSpc>
                              <a:spcPct val="115000"/>
                            </a:lnSpc>
                            <a:spcAft>
                              <a:spcPts val="1000"/>
                            </a:spcAft>
                          </a:pPr>
                          <a:r>
                            <a:rPr lang="es-EC" sz="1100">
                              <a:effectLst/>
                            </a:rPr>
                            <a:t>Tiempo Muestreo</a:t>
                          </a:r>
                          <a:endParaRPr lang="es-EC" sz="1100">
                            <a:effectLst/>
                            <a:latin typeface="Calibri"/>
                            <a:ea typeface="Times New Roman"/>
                            <a:cs typeface="Times New Roman"/>
                          </a:endParaRPr>
                        </a:p>
                      </a:txBody>
                      <a:tcPr marL="56676" marR="56676" marT="0" marB="0" anchor="b"/>
                    </a:tc>
                    <a:tc>
                      <a:txBody>
                        <a:bodyPr/>
                        <a:lstStyle/>
                        <a:p>
                          <a:endParaRPr lang="es-EC"/>
                        </a:p>
                      </a:txBody>
                      <a:tcPr marL="56676" marR="56676" marT="0" marB="0" anchor="b">
                        <a:blipFill rotWithShape="1">
                          <a:blip r:embed="rId2"/>
                          <a:stretch>
                            <a:fillRect l="-179327" t="-606" r="-39423" b="-286667"/>
                          </a:stretch>
                        </a:blipFill>
                      </a:tcPr>
                    </a:tc>
                    <a:tc>
                      <a:txBody>
                        <a:bodyPr/>
                        <a:lstStyle/>
                        <a:p>
                          <a:pPr algn="ctr">
                            <a:lnSpc>
                              <a:spcPct val="115000"/>
                            </a:lnSpc>
                            <a:spcAft>
                              <a:spcPts val="1000"/>
                            </a:spcAft>
                          </a:pPr>
                          <a:r>
                            <a:rPr lang="es-EC" sz="1100">
                              <a:effectLst/>
                            </a:rPr>
                            <a:t># Reg</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4</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a:effectLst/>
                            </a:rPr>
                            <a:t>5</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PRBS</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0.1</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3</a:t>
                          </a:r>
                          <a:endParaRPr lang="es-EC" sz="1100">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a:effectLst/>
                            </a:rPr>
                            <a:t>2</a:t>
                          </a:r>
                          <a:endParaRPr lang="es-EC" sz="1100">
                            <a:effectLst/>
                            <a:latin typeface="Calibri"/>
                            <a:ea typeface="Times New Roman"/>
                            <a:cs typeface="Times New Roman"/>
                          </a:endParaRPr>
                        </a:p>
                      </a:txBody>
                      <a:tcPr marL="56676" marR="56676" marT="0" marB="0" anchor="b"/>
                    </a:tc>
                  </a:tr>
                  <a:tr h="468247">
                    <a:tc>
                      <a:txBody>
                        <a:bodyPr/>
                        <a:lstStyle/>
                        <a:p>
                          <a:pPr algn="ctr">
                            <a:lnSpc>
                              <a:spcPct val="115000"/>
                            </a:lnSpc>
                            <a:spcAft>
                              <a:spcPts val="1000"/>
                            </a:spcAft>
                          </a:pPr>
                          <a:r>
                            <a:rPr lang="es-EC" sz="1100" dirty="0">
                              <a:solidFill>
                                <a:srgbClr val="FF0000"/>
                              </a:solidFill>
                              <a:effectLst/>
                            </a:rPr>
                            <a:t>6</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PRBS</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0.1</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5</a:t>
                          </a:r>
                          <a:endParaRPr lang="es-EC" sz="1100" dirty="0">
                            <a:solidFill>
                              <a:srgbClr val="FF0000"/>
                            </a:solidFill>
                            <a:effectLst/>
                            <a:latin typeface="Calibri"/>
                            <a:ea typeface="Times New Roman"/>
                            <a:cs typeface="Times New Roman"/>
                          </a:endParaRPr>
                        </a:p>
                      </a:txBody>
                      <a:tcPr marL="56676" marR="56676" marT="0" marB="0" anchor="b"/>
                    </a:tc>
                    <a:tc>
                      <a:txBody>
                        <a:bodyPr/>
                        <a:lstStyle/>
                        <a:p>
                          <a:pPr algn="ctr">
                            <a:lnSpc>
                              <a:spcPct val="115000"/>
                            </a:lnSpc>
                            <a:spcAft>
                              <a:spcPts val="1000"/>
                            </a:spcAft>
                          </a:pPr>
                          <a:r>
                            <a:rPr lang="es-EC" sz="1100" dirty="0">
                              <a:solidFill>
                                <a:srgbClr val="FF0000"/>
                              </a:solidFill>
                              <a:effectLst/>
                            </a:rPr>
                            <a:t>4</a:t>
                          </a:r>
                          <a:endParaRPr lang="es-EC" sz="1100" dirty="0">
                            <a:solidFill>
                              <a:srgbClr val="FF0000"/>
                            </a:solidFill>
                            <a:effectLst/>
                            <a:latin typeface="Calibri"/>
                            <a:ea typeface="Times New Roman"/>
                            <a:cs typeface="Times New Roman"/>
                          </a:endParaRPr>
                        </a:p>
                      </a:txBody>
                      <a:tcPr marL="56676" marR="56676" marT="0" marB="0" anchor="b"/>
                    </a:tc>
                  </a:tr>
                </a:tbl>
              </a:graphicData>
            </a:graphic>
          </p:graphicFrame>
        </mc:Fallback>
      </mc:AlternateContent>
      <p:sp>
        <p:nvSpPr>
          <p:cNvPr id="7" name="6 Marcador de contenido"/>
          <p:cNvSpPr>
            <a:spLocks noGrp="1"/>
          </p:cNvSpPr>
          <p:nvPr>
            <p:ph sz="quarter" idx="4"/>
          </p:nvPr>
        </p:nvSpPr>
        <p:spPr/>
        <p:txBody>
          <a:bodyPr/>
          <a:lstStyle/>
          <a:p>
            <a:r>
              <a:rPr lang="es-EC" dirty="0"/>
              <a:t>La señal sombreada es la elegida, las anteriores señales presentan un tiempo de duración muy corto o periodos de permanencia en alto o en bajo tan cortos que hacen que la reacción del Servomotor   sea nula y no haga el cambio de giro oportuno.</a:t>
            </a:r>
          </a:p>
        </p:txBody>
      </p:sp>
    </p:spTree>
    <p:extLst>
      <p:ext uri="{BB962C8B-B14F-4D97-AF65-F5344CB8AC3E}">
        <p14:creationId xmlns:p14="http://schemas.microsoft.com/office/powerpoint/2010/main" xmlns="" val="2892800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291264" cy="2304256"/>
          </a:xfrm>
        </p:spPr>
        <p:txBody>
          <a:bodyPr>
            <a:normAutofit fontScale="90000"/>
          </a:bodyPr>
          <a:lstStyle/>
          <a:p>
            <a:pPr algn="ctr"/>
            <a:r>
              <a:rPr lang="es-EC" dirty="0"/>
              <a:t>Datos asignados para la creación de nuestra señal:</a:t>
            </a:r>
            <a:br>
              <a:rPr lang="es-EC" dirty="0"/>
            </a:br>
            <a:endParaRPr lang="es-EC" dirty="0"/>
          </a:p>
        </p:txBody>
      </p:sp>
      <p:sp>
        <p:nvSpPr>
          <p:cNvPr id="3" name="2 Marcador de contenido"/>
          <p:cNvSpPr>
            <a:spLocks noGrp="1"/>
          </p:cNvSpPr>
          <p:nvPr>
            <p:ph idx="1"/>
          </p:nvPr>
        </p:nvSpPr>
        <p:spPr/>
        <p:txBody>
          <a:bodyPr/>
          <a:lstStyle/>
          <a:p>
            <a:pPr lvl="0"/>
            <a:r>
              <a:rPr lang="es-EC" dirty="0" err="1"/>
              <a:t>Sampling</a:t>
            </a:r>
            <a:r>
              <a:rPr lang="es-EC" dirty="0"/>
              <a:t> time = 0.1</a:t>
            </a:r>
          </a:p>
          <a:p>
            <a:pPr lvl="0"/>
            <a:r>
              <a:rPr lang="es-EC" dirty="0" err="1"/>
              <a:t>Intialdeadtime</a:t>
            </a:r>
            <a:r>
              <a:rPr lang="es-EC" dirty="0"/>
              <a:t> =1</a:t>
            </a:r>
          </a:p>
          <a:p>
            <a:pPr lvl="0"/>
            <a:r>
              <a:rPr lang="es-EC" dirty="0"/>
              <a:t>Final </a:t>
            </a:r>
            <a:r>
              <a:rPr lang="es-EC" dirty="0" err="1"/>
              <a:t>deadtime</a:t>
            </a:r>
            <a:r>
              <a:rPr lang="es-EC" dirty="0"/>
              <a:t> = 0</a:t>
            </a:r>
          </a:p>
          <a:p>
            <a:pPr lvl="0"/>
            <a:r>
              <a:rPr lang="es-EC" dirty="0"/>
              <a:t>Amplitud = 2.5</a:t>
            </a:r>
          </a:p>
          <a:p>
            <a:pPr lvl="0"/>
            <a:r>
              <a:rPr lang="es-EC" dirty="0" err="1"/>
              <a:t>Signalbias</a:t>
            </a:r>
            <a:r>
              <a:rPr lang="es-EC" dirty="0"/>
              <a:t> = 2.5</a:t>
            </a:r>
          </a:p>
          <a:p>
            <a:pPr lvl="0"/>
            <a:r>
              <a:rPr lang="es-EC" dirty="0" err="1"/>
              <a:t>Switching</a:t>
            </a:r>
            <a:r>
              <a:rPr lang="es-EC" dirty="0"/>
              <a:t> time = 5</a:t>
            </a:r>
          </a:p>
          <a:p>
            <a:pPr lvl="0"/>
            <a:r>
              <a:rPr lang="es-EC" dirty="0"/>
              <a:t>Numero de registros =4</a:t>
            </a:r>
          </a:p>
        </p:txBody>
      </p:sp>
    </p:spTree>
    <p:extLst>
      <p:ext uri="{BB962C8B-B14F-4D97-AF65-F5344CB8AC3E}">
        <p14:creationId xmlns:p14="http://schemas.microsoft.com/office/powerpoint/2010/main" xmlns="" val="2763359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señal </a:t>
            </a:r>
            <a:r>
              <a:rPr lang="es-EC" b="1" dirty="0" err="1"/>
              <a:t>prbs</a:t>
            </a:r>
            <a:endParaRPr lang="es-EC" dirty="0"/>
          </a:p>
        </p:txBody>
      </p:sp>
      <p:pic>
        <p:nvPicPr>
          <p:cNvPr id="4" name="3 Marcador de contenido"/>
          <p:cNvPicPr>
            <a:picLocks noGrp="1"/>
          </p:cNvPicPr>
          <p:nvPr>
            <p:ph idx="1"/>
          </p:nvPr>
        </p:nvPicPr>
        <p:blipFill>
          <a:blip r:embed="rId2" cstate="print"/>
          <a:srcRect l="8594" t="11525" r="6447" b="9358"/>
          <a:stretch>
            <a:fillRect/>
          </a:stretch>
        </p:blipFill>
        <p:spPr bwMode="auto">
          <a:xfrm>
            <a:off x="801157" y="1935163"/>
            <a:ext cx="7541685" cy="4389437"/>
          </a:xfrm>
          <a:prstGeom prst="rect">
            <a:avLst/>
          </a:prstGeom>
          <a:noFill/>
          <a:ln w="9525">
            <a:noFill/>
            <a:miter lim="800000"/>
            <a:headEnd/>
            <a:tailEnd/>
          </a:ln>
        </p:spPr>
      </p:pic>
    </p:spTree>
    <p:extLst>
      <p:ext uri="{BB962C8B-B14F-4D97-AF65-F5344CB8AC3E}">
        <p14:creationId xmlns:p14="http://schemas.microsoft.com/office/powerpoint/2010/main" xmlns="" val="3001651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Proceso de Identificación</a:t>
            </a:r>
            <a:endParaRPr lang="es-EC" dirty="0"/>
          </a:p>
        </p:txBody>
      </p:sp>
      <p:sp>
        <p:nvSpPr>
          <p:cNvPr id="3" name="2 Marcador de contenido"/>
          <p:cNvSpPr>
            <a:spLocks noGrp="1"/>
          </p:cNvSpPr>
          <p:nvPr>
            <p:ph idx="1"/>
          </p:nvPr>
        </p:nvSpPr>
        <p:spPr/>
        <p:txBody>
          <a:bodyPr/>
          <a:lstStyle/>
          <a:p>
            <a:r>
              <a:rPr lang="es-ES" dirty="0" smtClean="0"/>
              <a:t>Para </a:t>
            </a:r>
            <a:r>
              <a:rPr lang="es-ES" dirty="0"/>
              <a:t>realizar la identificación haremos uso de la herramienta </a:t>
            </a:r>
            <a:r>
              <a:rPr lang="es-ES" dirty="0" smtClean="0"/>
              <a:t>IDENT de MATLAB</a:t>
            </a:r>
          </a:p>
          <a:p>
            <a:endParaRPr lang="es-ES" dirty="0"/>
          </a:p>
          <a:p>
            <a:r>
              <a:rPr lang="es-ES" dirty="0" smtClean="0"/>
              <a:t>N</a:t>
            </a:r>
            <a:r>
              <a:rPr lang="es-ES" dirty="0" smtClean="0"/>
              <a:t>os </a:t>
            </a:r>
            <a:r>
              <a:rPr lang="es-ES" dirty="0"/>
              <a:t>permite de una forma muy amigable importar los datos, seleccionar rangos los cuales servirán para la identificación y validación de los modelos encontrados</a:t>
            </a:r>
            <a:endParaRPr lang="es-EC" dirty="0"/>
          </a:p>
        </p:txBody>
      </p:sp>
    </p:spTree>
    <p:extLst>
      <p:ext uri="{BB962C8B-B14F-4D97-AF65-F5344CB8AC3E}">
        <p14:creationId xmlns:p14="http://schemas.microsoft.com/office/powerpoint/2010/main" xmlns="" val="3693175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Interfaz de herramienta </a:t>
            </a:r>
            <a:r>
              <a:rPr lang="es-ES" b="1" dirty="0" err="1"/>
              <a:t>System</a:t>
            </a:r>
            <a:r>
              <a:rPr lang="es-ES" b="1" dirty="0"/>
              <a:t> </a:t>
            </a:r>
            <a:r>
              <a:rPr lang="es-ES" b="1" dirty="0" err="1"/>
              <a:t>Identification</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481137" y="2101056"/>
            <a:ext cx="6181725" cy="4057650"/>
          </a:xfrm>
          <a:prstGeom prst="rect">
            <a:avLst/>
          </a:prstGeom>
          <a:noFill/>
          <a:ln w="9525">
            <a:noFill/>
            <a:miter lim="800000"/>
            <a:headEnd/>
            <a:tailEnd/>
          </a:ln>
        </p:spPr>
      </p:pic>
    </p:spTree>
    <p:extLst>
      <p:ext uri="{BB962C8B-B14F-4D97-AF65-F5344CB8AC3E}">
        <p14:creationId xmlns:p14="http://schemas.microsoft.com/office/powerpoint/2010/main" xmlns="" val="4228903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Marcador de contenido"/>
          <p:cNvSpPr>
            <a:spLocks noGrp="1"/>
          </p:cNvSpPr>
          <p:nvPr>
            <p:ph idx="1"/>
          </p:nvPr>
        </p:nvSpPr>
        <p:spPr/>
        <p:txBody>
          <a:bodyPr/>
          <a:lstStyle/>
          <a:p>
            <a:pPr marL="0" indent="0" algn="just">
              <a:buNone/>
            </a:pPr>
            <a:r>
              <a:rPr lang="es-ES" dirty="0"/>
              <a:t>Entre los objetivos de nuestro proyecto tenemos los siguientes</a:t>
            </a:r>
            <a:r>
              <a:rPr lang="es-ES" dirty="0" smtClean="0"/>
              <a:t>:</a:t>
            </a:r>
          </a:p>
          <a:p>
            <a:pPr marL="0" indent="0" algn="just">
              <a:buNone/>
            </a:pPr>
            <a:endParaRPr lang="es-EC" dirty="0"/>
          </a:p>
          <a:p>
            <a:pPr lvl="0" algn="just">
              <a:buFont typeface="Wingdings" pitchFamily="2" charset="2"/>
              <a:buChar char="ü"/>
            </a:pPr>
            <a:r>
              <a:rPr lang="es-ES" dirty="0"/>
              <a:t>Implementar un Prototipo que servirá para el Control de Posicionamiento de una Antena.</a:t>
            </a:r>
            <a:endParaRPr lang="es-EC" dirty="0"/>
          </a:p>
          <a:p>
            <a:pPr lvl="0" algn="just">
              <a:buFont typeface="Wingdings" pitchFamily="2" charset="2"/>
              <a:buChar char="ü"/>
            </a:pPr>
            <a:r>
              <a:rPr lang="es-ES" dirty="0"/>
              <a:t>Realizar las diferentes técnicas de Identificación de Sistemas al Prototipo diseñado.</a:t>
            </a:r>
            <a:endParaRPr lang="es-EC" dirty="0"/>
          </a:p>
          <a:p>
            <a:pPr lvl="0" algn="just">
              <a:buFont typeface="Wingdings" pitchFamily="2" charset="2"/>
              <a:buChar char="ü"/>
            </a:pPr>
            <a:r>
              <a:rPr lang="es-ES" dirty="0"/>
              <a:t>Desarrollar el diseño de un Controlador para mejorar el desempeño del Proceso.</a:t>
            </a:r>
            <a:endParaRPr lang="es-EC" dirty="0"/>
          </a:p>
          <a:p>
            <a:endParaRPr lang="es-EC" dirty="0"/>
          </a:p>
        </p:txBody>
      </p:sp>
    </p:spTree>
    <p:extLst>
      <p:ext uri="{BB962C8B-B14F-4D97-AF65-F5344CB8AC3E}">
        <p14:creationId xmlns:p14="http://schemas.microsoft.com/office/powerpoint/2010/main" xmlns="" val="1022491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Interfaz para importar datos</a:t>
            </a:r>
            <a:endParaRPr lang="es-EC" dirty="0"/>
          </a:p>
        </p:txBody>
      </p:sp>
      <p:pic>
        <p:nvPicPr>
          <p:cNvPr id="4" name="3 Marcador de contenido"/>
          <p:cNvPicPr>
            <a:picLocks noGrp="1"/>
          </p:cNvPicPr>
          <p:nvPr>
            <p:ph idx="1"/>
          </p:nvPr>
        </p:nvPicPr>
        <p:blipFill>
          <a:blip r:embed="rId2" cstate="print"/>
          <a:srcRect l="55823" t="36552" r="33691" b="37361"/>
          <a:stretch>
            <a:fillRect/>
          </a:stretch>
        </p:blipFill>
        <p:spPr bwMode="auto">
          <a:xfrm>
            <a:off x="2987824" y="2636912"/>
            <a:ext cx="2808312" cy="2448272"/>
          </a:xfrm>
          <a:prstGeom prst="rect">
            <a:avLst/>
          </a:prstGeom>
          <a:noFill/>
          <a:ln w="9525">
            <a:noFill/>
            <a:miter lim="800000"/>
            <a:headEnd/>
            <a:tailEnd/>
          </a:ln>
        </p:spPr>
      </p:pic>
    </p:spTree>
    <p:extLst>
      <p:ext uri="{BB962C8B-B14F-4D97-AF65-F5344CB8AC3E}">
        <p14:creationId xmlns:p14="http://schemas.microsoft.com/office/powerpoint/2010/main" xmlns="" val="3506894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946480"/>
          </a:xfrm>
        </p:spPr>
        <p:txBody>
          <a:bodyPr>
            <a:normAutofit fontScale="90000"/>
          </a:bodyPr>
          <a:lstStyle/>
          <a:p>
            <a:pPr algn="ctr"/>
            <a:r>
              <a:rPr lang="es-ES" dirty="0"/>
              <a:t>Luego podemos graficar entrada vs salida </a:t>
            </a:r>
            <a:r>
              <a:rPr lang="es-EC" dirty="0"/>
              <a:t/>
            </a:r>
            <a:br>
              <a:rPr lang="es-EC" dirty="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642261" y="1935163"/>
            <a:ext cx="5859477" cy="4389437"/>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1975566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Validación de la señal</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642261" y="1935163"/>
            <a:ext cx="5859477" cy="4389437"/>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3191564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M</a:t>
            </a:r>
            <a:r>
              <a:rPr lang="es-ES" b="1" dirty="0" smtClean="0"/>
              <a:t>odelos </a:t>
            </a:r>
            <a:r>
              <a:rPr lang="es-ES" b="1" dirty="0"/>
              <a:t>de identificación</a:t>
            </a:r>
            <a:r>
              <a:rPr lang="es-EC" dirty="0"/>
              <a:t/>
            </a:r>
            <a:br>
              <a:rPr lang="es-EC" dirty="0"/>
            </a:br>
            <a:endParaRPr lang="es-EC" dirty="0"/>
          </a:p>
        </p:txBody>
      </p:sp>
      <p:sp>
        <p:nvSpPr>
          <p:cNvPr id="5" name="4 Marcador de texto"/>
          <p:cNvSpPr>
            <a:spLocks noGrp="1"/>
          </p:cNvSpPr>
          <p:nvPr>
            <p:ph type="body" idx="1"/>
          </p:nvPr>
        </p:nvSpPr>
        <p:spPr>
          <a:xfrm>
            <a:off x="2771800" y="5301208"/>
            <a:ext cx="4040188" cy="659352"/>
          </a:xfrm>
        </p:spPr>
        <p:txBody>
          <a:bodyPr/>
          <a:lstStyle/>
          <a:p>
            <a:r>
              <a:rPr lang="es-ES" dirty="0"/>
              <a:t>Significado de variables – Identificación a la planta</a:t>
            </a:r>
            <a:endParaRPr lang="es-EC" dirty="0"/>
          </a:p>
        </p:txBody>
      </p:sp>
      <p:graphicFrame>
        <p:nvGraphicFramePr>
          <p:cNvPr id="4" name="3 Marcador de contenido"/>
          <p:cNvGraphicFramePr>
            <a:graphicFrameLocks noGrp="1"/>
          </p:cNvGraphicFramePr>
          <p:nvPr>
            <p:ph sz="quarter" idx="2"/>
            <p:extLst>
              <p:ext uri="{D42A27DB-BD31-4B8C-83A1-F6EECF244321}">
                <p14:modId xmlns:p14="http://schemas.microsoft.com/office/powerpoint/2010/main" xmlns="" val="3436973782"/>
              </p:ext>
            </p:extLst>
          </p:nvPr>
        </p:nvGraphicFramePr>
        <p:xfrm>
          <a:off x="2843808" y="1700808"/>
          <a:ext cx="4040188" cy="3291044"/>
        </p:xfrm>
        <a:graphic>
          <a:graphicData uri="http://schemas.openxmlformats.org/drawingml/2006/table">
            <a:tbl>
              <a:tblPr firstRow="1" firstCol="1" bandRow="1" bandCol="1">
                <a:tableStyleId>{5C22544A-7EE6-4342-B048-85BDC9FD1C3A}</a:tableStyleId>
              </a:tblPr>
              <a:tblGrid>
                <a:gridCol w="1256017"/>
                <a:gridCol w="2784171"/>
              </a:tblGrid>
              <a:tr h="408172">
                <a:tc>
                  <a:txBody>
                    <a:bodyPr/>
                    <a:lstStyle/>
                    <a:p>
                      <a:pPr algn="ctr">
                        <a:lnSpc>
                          <a:spcPct val="150000"/>
                        </a:lnSpc>
                        <a:spcAft>
                          <a:spcPts val="1000"/>
                        </a:spcAft>
                      </a:pPr>
                      <a:r>
                        <a:rPr lang="es-ES" sz="1200" dirty="0">
                          <a:effectLst/>
                        </a:rPr>
                        <a:t>Nombre</a:t>
                      </a:r>
                      <a:endParaRPr lang="es-EC" sz="1100" dirty="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dirty="0">
                          <a:effectLst/>
                        </a:rPr>
                        <a:t>Significado</a:t>
                      </a:r>
                      <a:endParaRPr lang="es-EC" sz="1100" dirty="0">
                        <a:effectLst/>
                        <a:latin typeface="Calibri"/>
                        <a:ea typeface="Times New Roman"/>
                        <a:cs typeface="Times New Roman"/>
                      </a:endParaRPr>
                    </a:p>
                  </a:txBody>
                  <a:tcPr marL="73268" marR="73268" marT="0" marB="0" anchor="b"/>
                </a:tc>
              </a:tr>
              <a:tr h="863335">
                <a:tc>
                  <a:txBody>
                    <a:bodyPr/>
                    <a:lstStyle/>
                    <a:p>
                      <a:pPr algn="ctr">
                        <a:lnSpc>
                          <a:spcPct val="150000"/>
                        </a:lnSpc>
                        <a:spcAft>
                          <a:spcPts val="1000"/>
                        </a:spcAft>
                      </a:pPr>
                      <a:r>
                        <a:rPr lang="es-ES" sz="1200">
                          <a:effectLst/>
                        </a:rPr>
                        <a:t>na</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dirty="0">
                          <a:effectLst/>
                        </a:rPr>
                        <a:t>Numero de Polos Comunes</a:t>
                      </a:r>
                      <a:endParaRPr lang="es-EC" sz="1100" dirty="0">
                        <a:effectLst/>
                        <a:latin typeface="Calibri"/>
                        <a:ea typeface="Times New Roman"/>
                        <a:cs typeface="Times New Roman"/>
                      </a:endParaRPr>
                    </a:p>
                  </a:txBody>
                  <a:tcPr marL="73268" marR="73268" marT="0" marB="0" anchor="b"/>
                </a:tc>
              </a:tr>
              <a:tr h="408172">
                <a:tc>
                  <a:txBody>
                    <a:bodyPr/>
                    <a:lstStyle/>
                    <a:p>
                      <a:pPr algn="ctr">
                        <a:lnSpc>
                          <a:spcPct val="150000"/>
                        </a:lnSpc>
                        <a:spcAft>
                          <a:spcPts val="1000"/>
                        </a:spcAft>
                      </a:pPr>
                      <a:r>
                        <a:rPr lang="es-ES" sz="1200">
                          <a:effectLst/>
                        </a:rPr>
                        <a:t>nb</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a:effectLst/>
                        </a:rPr>
                        <a:t>Numero de Zeros + 1</a:t>
                      </a:r>
                      <a:endParaRPr lang="es-EC" sz="1100">
                        <a:effectLst/>
                        <a:latin typeface="Calibri"/>
                        <a:ea typeface="Times New Roman"/>
                        <a:cs typeface="Times New Roman"/>
                      </a:endParaRPr>
                    </a:p>
                  </a:txBody>
                  <a:tcPr marL="73268" marR="73268" marT="0" marB="0" anchor="b"/>
                </a:tc>
              </a:tr>
              <a:tr h="386849">
                <a:tc>
                  <a:txBody>
                    <a:bodyPr/>
                    <a:lstStyle/>
                    <a:p>
                      <a:pPr algn="ctr">
                        <a:lnSpc>
                          <a:spcPct val="150000"/>
                        </a:lnSpc>
                        <a:spcAft>
                          <a:spcPts val="1000"/>
                        </a:spcAft>
                      </a:pPr>
                      <a:r>
                        <a:rPr lang="es-ES" sz="1200">
                          <a:effectLst/>
                        </a:rPr>
                        <a:t>nc</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a:effectLst/>
                        </a:rPr>
                        <a:t>Entrada de Ruido Zeros</a:t>
                      </a:r>
                      <a:endParaRPr lang="es-EC" sz="1100">
                        <a:effectLst/>
                        <a:latin typeface="Calibri"/>
                        <a:ea typeface="Times New Roman"/>
                        <a:cs typeface="Times New Roman"/>
                      </a:endParaRPr>
                    </a:p>
                  </a:txBody>
                  <a:tcPr marL="73268" marR="73268" marT="0" marB="0" anchor="b"/>
                </a:tc>
              </a:tr>
              <a:tr h="408172">
                <a:tc>
                  <a:txBody>
                    <a:bodyPr/>
                    <a:lstStyle/>
                    <a:p>
                      <a:pPr algn="ctr">
                        <a:lnSpc>
                          <a:spcPct val="150000"/>
                        </a:lnSpc>
                        <a:spcAft>
                          <a:spcPts val="1000"/>
                        </a:spcAft>
                      </a:pPr>
                      <a:r>
                        <a:rPr lang="es-ES" sz="1200">
                          <a:effectLst/>
                        </a:rPr>
                        <a:t>nd</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a:effectLst/>
                        </a:rPr>
                        <a:t>Entrada de Ruido Polo</a:t>
                      </a:r>
                      <a:endParaRPr lang="es-EC" sz="1100">
                        <a:effectLst/>
                        <a:latin typeface="Calibri"/>
                        <a:ea typeface="Times New Roman"/>
                        <a:cs typeface="Times New Roman"/>
                      </a:endParaRPr>
                    </a:p>
                  </a:txBody>
                  <a:tcPr marL="73268" marR="73268" marT="0" marB="0" anchor="b"/>
                </a:tc>
              </a:tr>
              <a:tr h="408172">
                <a:tc>
                  <a:txBody>
                    <a:bodyPr/>
                    <a:lstStyle/>
                    <a:p>
                      <a:pPr algn="ctr">
                        <a:lnSpc>
                          <a:spcPct val="150000"/>
                        </a:lnSpc>
                        <a:spcAft>
                          <a:spcPts val="1000"/>
                        </a:spcAft>
                      </a:pPr>
                      <a:r>
                        <a:rPr lang="es-ES" sz="1200">
                          <a:effectLst/>
                        </a:rPr>
                        <a:t>nf</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a:effectLst/>
                        </a:rPr>
                        <a:t>Numero de Polos</a:t>
                      </a:r>
                      <a:endParaRPr lang="es-EC" sz="1100">
                        <a:effectLst/>
                        <a:latin typeface="Calibri"/>
                        <a:ea typeface="Times New Roman"/>
                        <a:cs typeface="Times New Roman"/>
                      </a:endParaRPr>
                    </a:p>
                  </a:txBody>
                  <a:tcPr marL="73268" marR="73268" marT="0" marB="0" anchor="b"/>
                </a:tc>
              </a:tr>
              <a:tr h="408172">
                <a:tc>
                  <a:txBody>
                    <a:bodyPr/>
                    <a:lstStyle/>
                    <a:p>
                      <a:pPr algn="ctr">
                        <a:lnSpc>
                          <a:spcPct val="150000"/>
                        </a:lnSpc>
                        <a:spcAft>
                          <a:spcPts val="1000"/>
                        </a:spcAft>
                      </a:pPr>
                      <a:r>
                        <a:rPr lang="es-ES" sz="1200">
                          <a:effectLst/>
                        </a:rPr>
                        <a:t>nk</a:t>
                      </a:r>
                      <a:endParaRPr lang="es-EC" sz="1100">
                        <a:effectLst/>
                        <a:latin typeface="Calibri"/>
                        <a:ea typeface="Times New Roman"/>
                        <a:cs typeface="Times New Roman"/>
                      </a:endParaRPr>
                    </a:p>
                  </a:txBody>
                  <a:tcPr marL="73268" marR="73268" marT="0" marB="0" anchor="b"/>
                </a:tc>
                <a:tc>
                  <a:txBody>
                    <a:bodyPr/>
                    <a:lstStyle/>
                    <a:p>
                      <a:pPr algn="ctr">
                        <a:lnSpc>
                          <a:spcPct val="150000"/>
                        </a:lnSpc>
                        <a:spcAft>
                          <a:spcPts val="1000"/>
                        </a:spcAft>
                      </a:pPr>
                      <a:r>
                        <a:rPr lang="es-ES" sz="1200" dirty="0">
                          <a:effectLst/>
                        </a:rPr>
                        <a:t>Retardo</a:t>
                      </a:r>
                      <a:endParaRPr lang="es-EC" sz="1100" dirty="0">
                        <a:effectLst/>
                        <a:latin typeface="Calibri"/>
                        <a:ea typeface="Times New Roman"/>
                        <a:cs typeface="Times New Roman"/>
                      </a:endParaRPr>
                    </a:p>
                  </a:txBody>
                  <a:tcPr marL="73268" marR="73268" marT="0" marB="0" anchor="b"/>
                </a:tc>
              </a:tr>
            </a:tbl>
          </a:graphicData>
        </a:graphic>
      </p:graphicFrame>
    </p:spTree>
    <p:extLst>
      <p:ext uri="{BB962C8B-B14F-4D97-AF65-F5344CB8AC3E}">
        <p14:creationId xmlns:p14="http://schemas.microsoft.com/office/powerpoint/2010/main" xmlns="" val="2217613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pPr algn="ctr"/>
            <a:r>
              <a:rPr lang="es-ES" b="1" dirty="0"/>
              <a:t>Análisis Modelo ARX</a:t>
            </a:r>
            <a:endParaRPr lang="es-EC" dirty="0"/>
          </a:p>
        </p:txBody>
      </p:sp>
      <p:sp>
        <p:nvSpPr>
          <p:cNvPr id="10" name="9 Marcador de texto"/>
          <p:cNvSpPr>
            <a:spLocks noGrp="1"/>
          </p:cNvSpPr>
          <p:nvPr>
            <p:ph type="body" idx="1"/>
          </p:nvPr>
        </p:nvSpPr>
        <p:spPr/>
        <p:txBody>
          <a:bodyPr/>
          <a:lstStyle/>
          <a:p>
            <a:r>
              <a:rPr lang="es-ES" dirty="0"/>
              <a:t>Interfaz de modelo ARX</a:t>
            </a:r>
            <a:endParaRPr lang="es-EC" dirty="0"/>
          </a:p>
        </p:txBody>
      </p:sp>
      <p:sp>
        <p:nvSpPr>
          <p:cNvPr id="12" name="11 Marcador de texto"/>
          <p:cNvSpPr>
            <a:spLocks noGrp="1"/>
          </p:cNvSpPr>
          <p:nvPr>
            <p:ph type="body" sz="half" idx="3"/>
          </p:nvPr>
        </p:nvSpPr>
        <p:spPr/>
        <p:txBody>
          <a:bodyPr>
            <a:normAutofit fontScale="85000" lnSpcReduction="10000"/>
          </a:bodyPr>
          <a:lstStyle/>
          <a:p>
            <a:r>
              <a:rPr lang="es-ES" dirty="0"/>
              <a:t>Aproximaciones de respuestas obtenidas con modelos ARX</a:t>
            </a:r>
            <a:endParaRPr lang="es-EC" dirty="0"/>
          </a:p>
        </p:txBody>
      </p:sp>
      <p:graphicFrame>
        <p:nvGraphicFramePr>
          <p:cNvPr id="15" name="14 Marcador de contenido"/>
          <p:cNvGraphicFramePr>
            <a:graphicFrameLocks noGrp="1"/>
          </p:cNvGraphicFramePr>
          <p:nvPr>
            <p:ph sz="quarter" idx="4"/>
            <p:extLst>
              <p:ext uri="{D42A27DB-BD31-4B8C-83A1-F6EECF244321}">
                <p14:modId xmlns:p14="http://schemas.microsoft.com/office/powerpoint/2010/main" xmlns="" val="3856959579"/>
              </p:ext>
            </p:extLst>
          </p:nvPr>
        </p:nvGraphicFramePr>
        <p:xfrm>
          <a:off x="5301932" y="2852938"/>
          <a:ext cx="2727960" cy="3168348"/>
        </p:xfrm>
        <a:graphic>
          <a:graphicData uri="http://schemas.openxmlformats.org/drawingml/2006/table">
            <a:tbl>
              <a:tblPr firstRow="1" firstCol="1" bandRow="1" bandCol="1">
                <a:tableStyleId>{5C22544A-7EE6-4342-B048-85BDC9FD1C3A}</a:tableStyleId>
              </a:tblPr>
              <a:tblGrid>
                <a:gridCol w="1561465"/>
                <a:gridCol w="1166495"/>
              </a:tblGrid>
              <a:tr h="528058">
                <a:tc>
                  <a:txBody>
                    <a:bodyPr/>
                    <a:lstStyle/>
                    <a:p>
                      <a:pPr algn="ctr">
                        <a:lnSpc>
                          <a:spcPct val="115000"/>
                        </a:lnSpc>
                        <a:spcAft>
                          <a:spcPts val="1000"/>
                        </a:spcAft>
                      </a:pPr>
                      <a:r>
                        <a:rPr lang="es-ES" sz="1200" dirty="0">
                          <a:effectLst/>
                        </a:rPr>
                        <a:t>ARX[</a:t>
                      </a:r>
                      <a:r>
                        <a:rPr lang="es-ES" sz="1200" dirty="0" err="1">
                          <a:effectLst/>
                        </a:rPr>
                        <a:t>na</a:t>
                      </a:r>
                      <a:r>
                        <a:rPr lang="es-ES" sz="1200" dirty="0">
                          <a:effectLst/>
                        </a:rPr>
                        <a:t>][</a:t>
                      </a:r>
                      <a:r>
                        <a:rPr lang="es-ES" sz="1200" dirty="0" err="1">
                          <a:effectLst/>
                        </a:rPr>
                        <a:t>nb</a:t>
                      </a:r>
                      <a:r>
                        <a:rPr lang="es-ES" sz="1200" dirty="0">
                          <a:effectLst/>
                        </a:rPr>
                        <a:t>][</a:t>
                      </a:r>
                      <a:r>
                        <a:rPr lang="es-ES" sz="1200" dirty="0" err="1">
                          <a:effectLst/>
                        </a:rPr>
                        <a:t>nk</a:t>
                      </a:r>
                      <a:r>
                        <a:rPr lang="es-ES" sz="1200" dirty="0">
                          <a:effectLst/>
                        </a:rPr>
                        <a:t>][N]</a:t>
                      </a:r>
                      <a:endParaRPr lang="es-EC" sz="1100" dirty="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528058">
                <a:tc>
                  <a:txBody>
                    <a:bodyPr/>
                    <a:lstStyle/>
                    <a:p>
                      <a:pPr algn="ctr">
                        <a:lnSpc>
                          <a:spcPct val="115000"/>
                        </a:lnSpc>
                        <a:spcAft>
                          <a:spcPts val="1000"/>
                        </a:spcAft>
                      </a:pPr>
                      <a:r>
                        <a:rPr lang="es-ES" sz="1200">
                          <a:effectLst/>
                        </a:rPr>
                        <a:t>arx221N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37.76%</a:t>
                      </a:r>
                      <a:endParaRPr lang="es-EC" sz="1100">
                        <a:effectLst/>
                        <a:latin typeface="Calibri"/>
                        <a:ea typeface="Times New Roman"/>
                        <a:cs typeface="Times New Roman"/>
                      </a:endParaRPr>
                    </a:p>
                  </a:txBody>
                  <a:tcPr marL="44450" marR="44450" marT="0" marB="0" anchor="b"/>
                </a:tc>
              </a:tr>
              <a:tr h="528058">
                <a:tc>
                  <a:txBody>
                    <a:bodyPr/>
                    <a:lstStyle/>
                    <a:p>
                      <a:pPr algn="ctr">
                        <a:lnSpc>
                          <a:spcPct val="115000"/>
                        </a:lnSpc>
                        <a:spcAft>
                          <a:spcPts val="1000"/>
                        </a:spcAft>
                      </a:pPr>
                      <a:r>
                        <a:rPr lang="es-ES" sz="1200">
                          <a:effectLst/>
                        </a:rPr>
                        <a:t>arx331N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40.07%</a:t>
                      </a:r>
                      <a:endParaRPr lang="es-EC" sz="1100">
                        <a:effectLst/>
                        <a:latin typeface="Calibri"/>
                        <a:ea typeface="Times New Roman"/>
                        <a:cs typeface="Times New Roman"/>
                      </a:endParaRPr>
                    </a:p>
                  </a:txBody>
                  <a:tcPr marL="44450" marR="44450" marT="0" marB="0" anchor="b"/>
                </a:tc>
              </a:tr>
              <a:tr h="528058">
                <a:tc>
                  <a:txBody>
                    <a:bodyPr/>
                    <a:lstStyle/>
                    <a:p>
                      <a:pPr algn="ctr">
                        <a:lnSpc>
                          <a:spcPct val="115000"/>
                        </a:lnSpc>
                        <a:spcAft>
                          <a:spcPts val="1000"/>
                        </a:spcAft>
                      </a:pPr>
                      <a:r>
                        <a:rPr lang="es-ES" sz="1200">
                          <a:effectLst/>
                        </a:rPr>
                        <a:t>arx441N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42.04%</a:t>
                      </a:r>
                      <a:endParaRPr lang="es-EC" sz="1100">
                        <a:effectLst/>
                        <a:latin typeface="Calibri"/>
                        <a:ea typeface="Times New Roman"/>
                        <a:cs typeface="Times New Roman"/>
                      </a:endParaRPr>
                    </a:p>
                  </a:txBody>
                  <a:tcPr marL="44450" marR="44450" marT="0" marB="0" anchor="b"/>
                </a:tc>
              </a:tr>
              <a:tr h="528058">
                <a:tc>
                  <a:txBody>
                    <a:bodyPr/>
                    <a:lstStyle/>
                    <a:p>
                      <a:pPr algn="ctr">
                        <a:lnSpc>
                          <a:spcPct val="115000"/>
                        </a:lnSpc>
                        <a:spcAft>
                          <a:spcPts val="1000"/>
                        </a:spcAft>
                      </a:pPr>
                      <a:r>
                        <a:rPr lang="es-ES" sz="1200">
                          <a:effectLst/>
                        </a:rPr>
                        <a:t>arx551N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44.23%</a:t>
                      </a:r>
                      <a:endParaRPr lang="es-EC" sz="1100">
                        <a:effectLst/>
                        <a:latin typeface="Calibri"/>
                        <a:ea typeface="Times New Roman"/>
                        <a:cs typeface="Times New Roman"/>
                      </a:endParaRPr>
                    </a:p>
                  </a:txBody>
                  <a:tcPr marL="44450" marR="44450" marT="0" marB="0" anchor="b"/>
                </a:tc>
              </a:tr>
              <a:tr h="528058">
                <a:tc>
                  <a:txBody>
                    <a:bodyPr/>
                    <a:lstStyle/>
                    <a:p>
                      <a:pPr algn="ctr">
                        <a:lnSpc>
                          <a:spcPct val="115000"/>
                        </a:lnSpc>
                        <a:spcAft>
                          <a:spcPts val="1000"/>
                        </a:spcAft>
                      </a:pPr>
                      <a:r>
                        <a:rPr lang="es-ES" sz="1200" dirty="0">
                          <a:solidFill>
                            <a:srgbClr val="FF0000"/>
                          </a:solidFill>
                          <a:effectLst/>
                        </a:rPr>
                        <a:t>arx552N</a:t>
                      </a:r>
                      <a:endParaRPr lang="es-EC" sz="1100" dirty="0">
                        <a:solidFill>
                          <a:srgbClr val="FF0000"/>
                        </a:solidFill>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solidFill>
                            <a:srgbClr val="FF0000"/>
                          </a:solidFill>
                          <a:effectLst/>
                        </a:rPr>
                        <a:t>45.77%</a:t>
                      </a:r>
                      <a:endParaRPr lang="es-EC" sz="1100" dirty="0">
                        <a:solidFill>
                          <a:srgbClr val="FF0000"/>
                        </a:solidFill>
                        <a:effectLst/>
                        <a:latin typeface="Calibri"/>
                        <a:ea typeface="Times New Roman"/>
                        <a:cs typeface="Times New Roman"/>
                      </a:endParaRPr>
                    </a:p>
                  </a:txBody>
                  <a:tcPr marL="44450" marR="44450" marT="0" marB="0" anchor="b"/>
                </a:tc>
              </a:tr>
            </a:tbl>
          </a:graphicData>
        </a:graphic>
      </p:graphicFrame>
      <p:pic>
        <p:nvPicPr>
          <p:cNvPr id="14" name="13 Marcador de contenido"/>
          <p:cNvPicPr>
            <a:picLocks noGrp="1"/>
          </p:cNvPicPr>
          <p:nvPr>
            <p:ph sz="quarter" idx="2"/>
          </p:nvPr>
        </p:nvPicPr>
        <p:blipFill>
          <a:blip r:embed="rId2" cstate="print"/>
          <a:srcRect/>
          <a:stretch>
            <a:fillRect/>
          </a:stretch>
        </p:blipFill>
        <p:spPr bwMode="auto">
          <a:xfrm>
            <a:off x="827584" y="2780928"/>
            <a:ext cx="3314700" cy="3790950"/>
          </a:xfrm>
          <a:prstGeom prst="rect">
            <a:avLst/>
          </a:prstGeom>
          <a:noFill/>
          <a:ln w="9525">
            <a:noFill/>
            <a:miter lim="800000"/>
            <a:headEnd/>
            <a:tailEnd/>
          </a:ln>
        </p:spPr>
      </p:pic>
    </p:spTree>
    <p:extLst>
      <p:ext uri="{BB962C8B-B14F-4D97-AF65-F5344CB8AC3E}">
        <p14:creationId xmlns:p14="http://schemas.microsoft.com/office/powerpoint/2010/main" xmlns="" val="2796032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620688"/>
            <a:ext cx="8229600" cy="1143000"/>
          </a:xfrm>
        </p:spPr>
        <p:txBody>
          <a:bodyPr/>
          <a:lstStyle/>
          <a:p>
            <a:pPr algn="ctr"/>
            <a:r>
              <a:rPr lang="es-ES" b="1" dirty="0"/>
              <a:t>Modelo ARX escogido</a:t>
            </a:r>
            <a:endParaRPr lang="es-EC" dirty="0"/>
          </a:p>
        </p:txBody>
      </p:sp>
      <p:sp>
        <p:nvSpPr>
          <p:cNvPr id="10" name="9 Marcador de texto"/>
          <p:cNvSpPr>
            <a:spLocks noGrp="1"/>
          </p:cNvSpPr>
          <p:nvPr>
            <p:ph type="body" idx="1"/>
          </p:nvPr>
        </p:nvSpPr>
        <p:spPr>
          <a:xfrm>
            <a:off x="2483768" y="5157192"/>
            <a:ext cx="4040188" cy="659352"/>
          </a:xfrm>
        </p:spPr>
        <p:txBody>
          <a:bodyPr/>
          <a:lstStyle/>
          <a:p>
            <a:pPr algn="ctr"/>
            <a:r>
              <a:rPr lang="es-ES" dirty="0"/>
              <a:t>Comparación del modelo con la planta real</a:t>
            </a:r>
            <a:endParaRPr lang="es-EC" dirty="0"/>
          </a:p>
        </p:txBody>
      </p:sp>
      <p:pic>
        <p:nvPicPr>
          <p:cNvPr id="9" name="8 Marcador de contenido"/>
          <p:cNvPicPr>
            <a:picLocks noGrp="1"/>
          </p:cNvPicPr>
          <p:nvPr>
            <p:ph sz="quarter" idx="2"/>
          </p:nvPr>
        </p:nvPicPr>
        <p:blipFill>
          <a:blip r:embed="rId2" cstate="print"/>
          <a:stretch>
            <a:fillRect/>
          </a:stretch>
        </p:blipFill>
        <p:spPr bwMode="auto">
          <a:xfrm>
            <a:off x="1331640" y="1916832"/>
            <a:ext cx="5904656" cy="3026575"/>
          </a:xfrm>
          <a:prstGeom prst="rect">
            <a:avLst/>
          </a:prstGeom>
          <a:noFill/>
          <a:ln w="9525">
            <a:noFill/>
            <a:miter lim="800000"/>
            <a:headEnd/>
            <a:tailEnd/>
          </a:ln>
        </p:spPr>
      </p:pic>
    </p:spTree>
    <p:extLst>
      <p:ext uri="{BB962C8B-B14F-4D97-AF65-F5344CB8AC3E}">
        <p14:creationId xmlns:p14="http://schemas.microsoft.com/office/powerpoint/2010/main" xmlns="" val="20899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Modelo ARMAX</a:t>
            </a:r>
            <a:endParaRPr lang="es-EC" dirty="0"/>
          </a:p>
        </p:txBody>
      </p:sp>
      <p:sp>
        <p:nvSpPr>
          <p:cNvPr id="3" name="2 Marcador de texto"/>
          <p:cNvSpPr>
            <a:spLocks noGrp="1"/>
          </p:cNvSpPr>
          <p:nvPr>
            <p:ph type="body" idx="1"/>
          </p:nvPr>
        </p:nvSpPr>
        <p:spPr/>
        <p:txBody>
          <a:bodyPr/>
          <a:lstStyle/>
          <a:p>
            <a:r>
              <a:rPr lang="es-ES" dirty="0"/>
              <a:t>Interfaz de modelo ARMAX</a:t>
            </a:r>
            <a:endParaRPr lang="es-EC" dirty="0"/>
          </a:p>
        </p:txBody>
      </p:sp>
      <p:sp>
        <p:nvSpPr>
          <p:cNvPr id="4" name="3 Marcador de texto"/>
          <p:cNvSpPr>
            <a:spLocks noGrp="1"/>
          </p:cNvSpPr>
          <p:nvPr>
            <p:ph type="body" sz="half" idx="3"/>
          </p:nvPr>
        </p:nvSpPr>
        <p:spPr>
          <a:xfrm>
            <a:off x="4645025" y="1859757"/>
            <a:ext cx="4041775" cy="849163"/>
          </a:xfrm>
        </p:spPr>
        <p:txBody>
          <a:bodyPr>
            <a:normAutofit fontScale="92500"/>
          </a:bodyPr>
          <a:lstStyle/>
          <a:p>
            <a:r>
              <a:rPr lang="es-ES" dirty="0" smtClean="0"/>
              <a:t>aproximaciones </a:t>
            </a:r>
            <a:r>
              <a:rPr lang="es-ES" dirty="0"/>
              <a:t>de respuestas obtenidas con modelos ARX</a:t>
            </a:r>
            <a:endParaRPr lang="es-EC" dirty="0"/>
          </a:p>
        </p:txBody>
      </p:sp>
      <p:graphicFrame>
        <p:nvGraphicFramePr>
          <p:cNvPr id="8" name="7 Marcador de contenido"/>
          <p:cNvGraphicFramePr>
            <a:graphicFrameLocks noGrp="1"/>
          </p:cNvGraphicFramePr>
          <p:nvPr>
            <p:ph sz="quarter" idx="4"/>
            <p:extLst>
              <p:ext uri="{D42A27DB-BD31-4B8C-83A1-F6EECF244321}">
                <p14:modId xmlns:p14="http://schemas.microsoft.com/office/powerpoint/2010/main" xmlns="" val="507053215"/>
              </p:ext>
            </p:extLst>
          </p:nvPr>
        </p:nvGraphicFramePr>
        <p:xfrm>
          <a:off x="5167789" y="3140969"/>
          <a:ext cx="2994660" cy="2808310"/>
        </p:xfrm>
        <a:graphic>
          <a:graphicData uri="http://schemas.openxmlformats.org/drawingml/2006/table">
            <a:tbl>
              <a:tblPr firstRow="1" firstCol="1" bandRow="1" bandCol="1">
                <a:tableStyleId>{5C22544A-7EE6-4342-B048-85BDC9FD1C3A}</a:tableStyleId>
              </a:tblPr>
              <a:tblGrid>
                <a:gridCol w="1828165"/>
                <a:gridCol w="1166495"/>
              </a:tblGrid>
              <a:tr h="561662">
                <a:tc>
                  <a:txBody>
                    <a:bodyPr/>
                    <a:lstStyle/>
                    <a:p>
                      <a:pPr algn="ctr">
                        <a:lnSpc>
                          <a:spcPct val="115000"/>
                        </a:lnSpc>
                        <a:spcAft>
                          <a:spcPts val="1000"/>
                        </a:spcAft>
                      </a:pPr>
                      <a:r>
                        <a:rPr lang="es-ES" sz="1200">
                          <a:effectLst/>
                        </a:rPr>
                        <a:t>ARMAX[na][nb][nk][N]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561662">
                <a:tc>
                  <a:txBody>
                    <a:bodyPr/>
                    <a:lstStyle/>
                    <a:p>
                      <a:pPr algn="ctr">
                        <a:lnSpc>
                          <a:spcPct val="115000"/>
                        </a:lnSpc>
                        <a:spcAft>
                          <a:spcPts val="1000"/>
                        </a:spcAft>
                      </a:pPr>
                      <a:r>
                        <a:rPr lang="es-ES" sz="1200" dirty="0">
                          <a:solidFill>
                            <a:srgbClr val="FF0000"/>
                          </a:solidFill>
                          <a:effectLst/>
                        </a:rPr>
                        <a:t>Amx2221N</a:t>
                      </a:r>
                      <a:endParaRPr lang="es-EC" sz="1100" dirty="0">
                        <a:solidFill>
                          <a:srgbClr val="FF0000"/>
                        </a:solidFill>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solidFill>
                            <a:srgbClr val="FF0000"/>
                          </a:solidFill>
                          <a:effectLst/>
                        </a:rPr>
                        <a:t>70.52%</a:t>
                      </a:r>
                      <a:endParaRPr lang="es-EC" sz="1100" dirty="0">
                        <a:solidFill>
                          <a:srgbClr val="FF0000"/>
                        </a:solidFill>
                        <a:effectLst/>
                        <a:latin typeface="Calibri"/>
                        <a:ea typeface="Times New Roman"/>
                        <a:cs typeface="Times New Roman"/>
                      </a:endParaRPr>
                    </a:p>
                  </a:txBody>
                  <a:tcPr marL="44450" marR="44450" marT="0" marB="0" anchor="b"/>
                </a:tc>
              </a:tr>
              <a:tr h="561662">
                <a:tc>
                  <a:txBody>
                    <a:bodyPr/>
                    <a:lstStyle/>
                    <a:p>
                      <a:pPr algn="ctr">
                        <a:lnSpc>
                          <a:spcPct val="115000"/>
                        </a:lnSpc>
                        <a:spcAft>
                          <a:spcPts val="1000"/>
                        </a:spcAft>
                      </a:pPr>
                      <a:r>
                        <a:rPr lang="es-ES" sz="1200">
                          <a:effectLst/>
                        </a:rPr>
                        <a:t>Amx3331N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66.62%</a:t>
                      </a:r>
                      <a:endParaRPr lang="es-EC" sz="1100">
                        <a:effectLst/>
                        <a:latin typeface="Calibri"/>
                        <a:ea typeface="Times New Roman"/>
                        <a:cs typeface="Times New Roman"/>
                      </a:endParaRPr>
                    </a:p>
                  </a:txBody>
                  <a:tcPr marL="44450" marR="44450" marT="0" marB="0" anchor="b"/>
                </a:tc>
              </a:tr>
              <a:tr h="561662">
                <a:tc>
                  <a:txBody>
                    <a:bodyPr/>
                    <a:lstStyle/>
                    <a:p>
                      <a:pPr algn="ctr">
                        <a:lnSpc>
                          <a:spcPct val="115000"/>
                        </a:lnSpc>
                        <a:spcAft>
                          <a:spcPts val="1000"/>
                        </a:spcAft>
                      </a:pPr>
                      <a:r>
                        <a:rPr lang="es-ES" sz="1200">
                          <a:effectLst/>
                        </a:rPr>
                        <a:t>Amx4442N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67.81%</a:t>
                      </a:r>
                      <a:endParaRPr lang="es-EC" sz="1100">
                        <a:effectLst/>
                        <a:latin typeface="Calibri"/>
                        <a:ea typeface="Times New Roman"/>
                        <a:cs typeface="Times New Roman"/>
                      </a:endParaRPr>
                    </a:p>
                  </a:txBody>
                  <a:tcPr marL="44450" marR="44450" marT="0" marB="0" anchor="b"/>
                </a:tc>
              </a:tr>
              <a:tr h="561662">
                <a:tc>
                  <a:txBody>
                    <a:bodyPr/>
                    <a:lstStyle/>
                    <a:p>
                      <a:pPr algn="ctr">
                        <a:lnSpc>
                          <a:spcPct val="115000"/>
                        </a:lnSpc>
                        <a:spcAft>
                          <a:spcPts val="1000"/>
                        </a:spcAft>
                      </a:pPr>
                      <a:r>
                        <a:rPr lang="es-ES" sz="1200">
                          <a:effectLst/>
                        </a:rPr>
                        <a:t>Amx5552N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effectLst/>
                        </a:rPr>
                        <a:t>67.78%</a:t>
                      </a:r>
                      <a:endParaRPr lang="es-EC" sz="1100" dirty="0">
                        <a:effectLst/>
                        <a:latin typeface="Calibri"/>
                        <a:ea typeface="Times New Roman"/>
                        <a:cs typeface="Times New Roman"/>
                      </a:endParaRPr>
                    </a:p>
                  </a:txBody>
                  <a:tcPr marL="44450" marR="44450" marT="0" marB="0" anchor="b"/>
                </a:tc>
              </a:tr>
            </a:tbl>
          </a:graphicData>
        </a:graphic>
      </p:graphicFrame>
      <p:pic>
        <p:nvPicPr>
          <p:cNvPr id="7" name="6 Marcador de contenido"/>
          <p:cNvPicPr>
            <a:picLocks noGrp="1"/>
          </p:cNvPicPr>
          <p:nvPr>
            <p:ph sz="quarter" idx="2"/>
          </p:nvPr>
        </p:nvPicPr>
        <p:blipFill>
          <a:blip r:embed="rId2" cstate="print"/>
          <a:srcRect/>
          <a:stretch>
            <a:fillRect/>
          </a:stretch>
        </p:blipFill>
        <p:spPr bwMode="auto">
          <a:xfrm>
            <a:off x="819944" y="2996951"/>
            <a:ext cx="3314700" cy="3336379"/>
          </a:xfrm>
          <a:prstGeom prst="rect">
            <a:avLst/>
          </a:prstGeom>
          <a:noFill/>
          <a:ln w="9525">
            <a:noFill/>
            <a:miter lim="800000"/>
            <a:headEnd/>
            <a:tailEnd/>
          </a:ln>
        </p:spPr>
      </p:pic>
    </p:spTree>
    <p:extLst>
      <p:ext uri="{BB962C8B-B14F-4D97-AF65-F5344CB8AC3E}">
        <p14:creationId xmlns:p14="http://schemas.microsoft.com/office/powerpoint/2010/main" xmlns="" val="1982580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Modelo ARX escogido</a:t>
            </a:r>
            <a:endParaRPr lang="es-EC" dirty="0"/>
          </a:p>
        </p:txBody>
      </p:sp>
      <p:sp>
        <p:nvSpPr>
          <p:cNvPr id="3" name="2 Marcador de texto"/>
          <p:cNvSpPr>
            <a:spLocks noGrp="1"/>
          </p:cNvSpPr>
          <p:nvPr>
            <p:ph type="body" idx="1"/>
          </p:nvPr>
        </p:nvSpPr>
        <p:spPr>
          <a:xfrm>
            <a:off x="2627784" y="1772816"/>
            <a:ext cx="4040188" cy="659352"/>
          </a:xfrm>
        </p:spPr>
        <p:txBody>
          <a:bodyPr/>
          <a:lstStyle/>
          <a:p>
            <a:endParaRPr lang="es-EC" dirty="0"/>
          </a:p>
        </p:txBody>
      </p:sp>
      <p:pic>
        <p:nvPicPr>
          <p:cNvPr id="7" name="6 Marcador de contenido"/>
          <p:cNvPicPr>
            <a:picLocks noGrp="1"/>
          </p:cNvPicPr>
          <p:nvPr>
            <p:ph sz="quarter" idx="2"/>
          </p:nvPr>
        </p:nvPicPr>
        <p:blipFill>
          <a:blip r:embed="rId2" cstate="print"/>
          <a:srcRect/>
          <a:stretch>
            <a:fillRect/>
          </a:stretch>
        </p:blipFill>
        <p:spPr bwMode="auto">
          <a:xfrm>
            <a:off x="1475656" y="2564905"/>
            <a:ext cx="5544616" cy="3386240"/>
          </a:xfrm>
          <a:prstGeom prst="rect">
            <a:avLst/>
          </a:prstGeom>
          <a:noFill/>
          <a:ln w="9525">
            <a:noFill/>
            <a:miter lim="800000"/>
            <a:headEnd/>
            <a:tailEnd/>
          </a:ln>
        </p:spPr>
      </p:pic>
    </p:spTree>
    <p:extLst>
      <p:ext uri="{BB962C8B-B14F-4D97-AF65-F5344CB8AC3E}">
        <p14:creationId xmlns:p14="http://schemas.microsoft.com/office/powerpoint/2010/main" xmlns="" val="2996073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pPr algn="ctr"/>
            <a:r>
              <a:rPr lang="es-ES" dirty="0"/>
              <a:t>M</a:t>
            </a:r>
            <a:r>
              <a:rPr lang="es-ES" dirty="0" smtClean="0"/>
              <a:t>odelo </a:t>
            </a:r>
            <a:r>
              <a:rPr lang="es-ES" dirty="0"/>
              <a:t>paramétrico Output Error</a:t>
            </a:r>
            <a:endParaRPr lang="es-EC" dirty="0"/>
          </a:p>
        </p:txBody>
      </p:sp>
      <p:sp>
        <p:nvSpPr>
          <p:cNvPr id="3" name="2 Marcador de texto"/>
          <p:cNvSpPr>
            <a:spLocks noGrp="1"/>
          </p:cNvSpPr>
          <p:nvPr>
            <p:ph type="body" idx="1"/>
          </p:nvPr>
        </p:nvSpPr>
        <p:spPr>
          <a:xfrm>
            <a:off x="457200" y="1855248"/>
            <a:ext cx="4040188" cy="637648"/>
          </a:xfrm>
        </p:spPr>
        <p:txBody>
          <a:bodyPr/>
          <a:lstStyle/>
          <a:p>
            <a:r>
              <a:rPr lang="es-ES" dirty="0"/>
              <a:t>Interfaz de modelo Output Error</a:t>
            </a:r>
            <a:endParaRPr lang="es-EC" dirty="0"/>
          </a:p>
        </p:txBody>
      </p:sp>
      <p:sp>
        <p:nvSpPr>
          <p:cNvPr id="4" name="3 Marcador de texto"/>
          <p:cNvSpPr>
            <a:spLocks noGrp="1"/>
          </p:cNvSpPr>
          <p:nvPr>
            <p:ph type="body" sz="half" idx="3"/>
          </p:nvPr>
        </p:nvSpPr>
        <p:spPr/>
        <p:txBody>
          <a:bodyPr>
            <a:normAutofit fontScale="85000" lnSpcReduction="10000"/>
          </a:bodyPr>
          <a:lstStyle/>
          <a:p>
            <a:r>
              <a:rPr lang="es-ES" dirty="0"/>
              <a:t>Aproximaciones de respuestas obtenidas con modelos OE</a:t>
            </a:r>
            <a:endParaRPr lang="es-EC" dirty="0"/>
          </a:p>
        </p:txBody>
      </p:sp>
      <p:graphicFrame>
        <p:nvGraphicFramePr>
          <p:cNvPr id="8" name="7 Marcador de contenido"/>
          <p:cNvGraphicFramePr>
            <a:graphicFrameLocks noGrp="1"/>
          </p:cNvGraphicFramePr>
          <p:nvPr>
            <p:ph sz="quarter" idx="4"/>
            <p:extLst>
              <p:ext uri="{D42A27DB-BD31-4B8C-83A1-F6EECF244321}">
                <p14:modId xmlns:p14="http://schemas.microsoft.com/office/powerpoint/2010/main" xmlns="" val="924099368"/>
              </p:ext>
            </p:extLst>
          </p:nvPr>
        </p:nvGraphicFramePr>
        <p:xfrm>
          <a:off x="5168582" y="2924946"/>
          <a:ext cx="2994660" cy="3240360"/>
        </p:xfrm>
        <a:graphic>
          <a:graphicData uri="http://schemas.openxmlformats.org/drawingml/2006/table">
            <a:tbl>
              <a:tblPr firstRow="1" firstCol="1" bandRow="1" bandCol="1">
                <a:tableStyleId>{5C22544A-7EE6-4342-B048-85BDC9FD1C3A}</a:tableStyleId>
              </a:tblPr>
              <a:tblGrid>
                <a:gridCol w="1828165"/>
                <a:gridCol w="1166495"/>
              </a:tblGrid>
              <a:tr h="648072">
                <a:tc>
                  <a:txBody>
                    <a:bodyPr/>
                    <a:lstStyle/>
                    <a:p>
                      <a:pPr>
                        <a:lnSpc>
                          <a:spcPct val="115000"/>
                        </a:lnSpc>
                        <a:spcAft>
                          <a:spcPts val="1000"/>
                        </a:spcAft>
                      </a:pPr>
                      <a:r>
                        <a:rPr lang="es-ES" sz="1200">
                          <a:effectLst/>
                        </a:rPr>
                        <a:t>OE[na][nb][nk][N]</a:t>
                      </a:r>
                      <a:endParaRPr lang="es-EC" sz="1100">
                        <a:effectLst/>
                        <a:latin typeface="Calibri"/>
                        <a:ea typeface="Times New Roman"/>
                        <a:cs typeface="Times New Roman"/>
                      </a:endParaRPr>
                    </a:p>
                  </a:txBody>
                  <a:tcPr marL="44450" marR="44450" marT="0" marB="0" anchor="b"/>
                </a:tc>
                <a:tc>
                  <a:txBody>
                    <a:bodyPr/>
                    <a:lstStyle/>
                    <a:p>
                      <a:pP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648072">
                <a:tc>
                  <a:txBody>
                    <a:bodyPr/>
                    <a:lstStyle/>
                    <a:p>
                      <a:pPr>
                        <a:lnSpc>
                          <a:spcPct val="115000"/>
                        </a:lnSpc>
                        <a:spcAft>
                          <a:spcPts val="1000"/>
                        </a:spcAft>
                      </a:pPr>
                      <a:r>
                        <a:rPr lang="es-ES" sz="1200">
                          <a:effectLst/>
                        </a:rPr>
                        <a:t>Oe111A</a:t>
                      </a:r>
                      <a:endParaRPr lang="es-EC" sz="1100">
                        <a:effectLst/>
                        <a:latin typeface="Calibri"/>
                        <a:ea typeface="Times New Roman"/>
                        <a:cs typeface="Times New Roman"/>
                      </a:endParaRPr>
                    </a:p>
                  </a:txBody>
                  <a:tcPr marL="44450" marR="44450" marT="0" marB="0" anchor="b"/>
                </a:tc>
                <a:tc>
                  <a:txBody>
                    <a:bodyPr/>
                    <a:lstStyle/>
                    <a:p>
                      <a:pPr>
                        <a:lnSpc>
                          <a:spcPct val="115000"/>
                        </a:lnSpc>
                        <a:spcAft>
                          <a:spcPts val="1000"/>
                        </a:spcAft>
                      </a:pPr>
                      <a:r>
                        <a:rPr lang="es-ES" sz="1200">
                          <a:effectLst/>
                        </a:rPr>
                        <a:t>46.26%</a:t>
                      </a:r>
                      <a:endParaRPr lang="es-EC" sz="1100">
                        <a:effectLst/>
                        <a:latin typeface="Calibri"/>
                        <a:ea typeface="Times New Roman"/>
                        <a:cs typeface="Times New Roman"/>
                      </a:endParaRPr>
                    </a:p>
                  </a:txBody>
                  <a:tcPr marL="44450" marR="44450" marT="0" marB="0" anchor="b"/>
                </a:tc>
              </a:tr>
              <a:tr h="648072">
                <a:tc>
                  <a:txBody>
                    <a:bodyPr/>
                    <a:lstStyle/>
                    <a:p>
                      <a:pPr>
                        <a:lnSpc>
                          <a:spcPct val="115000"/>
                        </a:lnSpc>
                        <a:spcAft>
                          <a:spcPts val="1000"/>
                        </a:spcAft>
                      </a:pPr>
                      <a:r>
                        <a:rPr lang="es-ES" sz="1200">
                          <a:effectLst/>
                        </a:rPr>
                        <a:t>Oe221A</a:t>
                      </a:r>
                      <a:endParaRPr lang="es-EC" sz="1100">
                        <a:effectLst/>
                        <a:latin typeface="Calibri"/>
                        <a:ea typeface="Times New Roman"/>
                        <a:cs typeface="Times New Roman"/>
                      </a:endParaRPr>
                    </a:p>
                  </a:txBody>
                  <a:tcPr marL="44450" marR="44450" marT="0" marB="0" anchor="b"/>
                </a:tc>
                <a:tc>
                  <a:txBody>
                    <a:bodyPr/>
                    <a:lstStyle/>
                    <a:p>
                      <a:pPr>
                        <a:lnSpc>
                          <a:spcPct val="115000"/>
                        </a:lnSpc>
                        <a:spcAft>
                          <a:spcPts val="1000"/>
                        </a:spcAft>
                      </a:pPr>
                      <a:r>
                        <a:rPr lang="es-ES" sz="1200">
                          <a:effectLst/>
                        </a:rPr>
                        <a:t>85.07%</a:t>
                      </a:r>
                      <a:endParaRPr lang="es-EC" sz="1100">
                        <a:effectLst/>
                        <a:latin typeface="Calibri"/>
                        <a:ea typeface="Times New Roman"/>
                        <a:cs typeface="Times New Roman"/>
                      </a:endParaRPr>
                    </a:p>
                  </a:txBody>
                  <a:tcPr marL="44450" marR="44450" marT="0" marB="0" anchor="b"/>
                </a:tc>
              </a:tr>
              <a:tr h="648072">
                <a:tc>
                  <a:txBody>
                    <a:bodyPr/>
                    <a:lstStyle/>
                    <a:p>
                      <a:pPr>
                        <a:lnSpc>
                          <a:spcPct val="115000"/>
                        </a:lnSpc>
                        <a:spcAft>
                          <a:spcPts val="1000"/>
                        </a:spcAft>
                      </a:pPr>
                      <a:r>
                        <a:rPr lang="es-ES" sz="1200">
                          <a:effectLst/>
                        </a:rPr>
                        <a:t>Oe331A</a:t>
                      </a:r>
                      <a:endParaRPr lang="es-EC" sz="1100">
                        <a:effectLst/>
                        <a:latin typeface="Calibri"/>
                        <a:ea typeface="Times New Roman"/>
                        <a:cs typeface="Times New Roman"/>
                      </a:endParaRPr>
                    </a:p>
                  </a:txBody>
                  <a:tcPr marL="44450" marR="44450" marT="0" marB="0" anchor="b"/>
                </a:tc>
                <a:tc>
                  <a:txBody>
                    <a:bodyPr/>
                    <a:lstStyle/>
                    <a:p>
                      <a:pPr>
                        <a:lnSpc>
                          <a:spcPct val="115000"/>
                        </a:lnSpc>
                        <a:spcAft>
                          <a:spcPts val="1000"/>
                        </a:spcAft>
                      </a:pPr>
                      <a:r>
                        <a:rPr lang="es-ES" sz="1200">
                          <a:effectLst/>
                        </a:rPr>
                        <a:t>90.07%</a:t>
                      </a:r>
                      <a:endParaRPr lang="es-EC" sz="1100">
                        <a:effectLst/>
                        <a:latin typeface="Calibri"/>
                        <a:ea typeface="Times New Roman"/>
                        <a:cs typeface="Times New Roman"/>
                      </a:endParaRPr>
                    </a:p>
                  </a:txBody>
                  <a:tcPr marL="44450" marR="44450" marT="0" marB="0" anchor="b"/>
                </a:tc>
              </a:tr>
              <a:tr h="648072">
                <a:tc>
                  <a:txBody>
                    <a:bodyPr/>
                    <a:lstStyle/>
                    <a:p>
                      <a:pPr>
                        <a:lnSpc>
                          <a:spcPct val="115000"/>
                        </a:lnSpc>
                        <a:spcAft>
                          <a:spcPts val="1000"/>
                        </a:spcAft>
                      </a:pPr>
                      <a:r>
                        <a:rPr lang="es-ES" sz="1200" dirty="0">
                          <a:solidFill>
                            <a:srgbClr val="FF0000"/>
                          </a:solidFill>
                          <a:effectLst/>
                        </a:rPr>
                        <a:t>Oe442A</a:t>
                      </a:r>
                      <a:endParaRPr lang="es-EC" sz="1100" dirty="0">
                        <a:solidFill>
                          <a:srgbClr val="FF0000"/>
                        </a:solidFill>
                        <a:effectLst/>
                        <a:latin typeface="Calibri"/>
                        <a:ea typeface="Times New Roman"/>
                        <a:cs typeface="Times New Roman"/>
                      </a:endParaRPr>
                    </a:p>
                  </a:txBody>
                  <a:tcPr marL="44450" marR="44450" marT="0" marB="0" anchor="b"/>
                </a:tc>
                <a:tc>
                  <a:txBody>
                    <a:bodyPr/>
                    <a:lstStyle/>
                    <a:p>
                      <a:pPr>
                        <a:lnSpc>
                          <a:spcPct val="115000"/>
                        </a:lnSpc>
                        <a:spcAft>
                          <a:spcPts val="1000"/>
                        </a:spcAft>
                      </a:pPr>
                      <a:r>
                        <a:rPr lang="es-ES" sz="1200" dirty="0">
                          <a:solidFill>
                            <a:srgbClr val="FF0000"/>
                          </a:solidFill>
                          <a:effectLst/>
                        </a:rPr>
                        <a:t>92.98%</a:t>
                      </a:r>
                      <a:endParaRPr lang="es-EC" sz="1100" dirty="0">
                        <a:solidFill>
                          <a:srgbClr val="FF0000"/>
                        </a:solidFill>
                        <a:effectLst/>
                        <a:latin typeface="Calibri"/>
                        <a:ea typeface="Times New Roman"/>
                        <a:cs typeface="Times New Roman"/>
                      </a:endParaRPr>
                    </a:p>
                  </a:txBody>
                  <a:tcPr marL="44450" marR="44450" marT="0" marB="0" anchor="b"/>
                </a:tc>
              </a:tr>
            </a:tbl>
          </a:graphicData>
        </a:graphic>
      </p:graphicFrame>
      <p:pic>
        <p:nvPicPr>
          <p:cNvPr id="7" name="6 Marcador de contenido"/>
          <p:cNvPicPr>
            <a:picLocks noGrp="1"/>
          </p:cNvPicPr>
          <p:nvPr>
            <p:ph sz="quarter" idx="2"/>
          </p:nvPr>
        </p:nvPicPr>
        <p:blipFill>
          <a:blip r:embed="rId2" cstate="print"/>
          <a:srcRect/>
          <a:stretch>
            <a:fillRect/>
          </a:stretch>
        </p:blipFill>
        <p:spPr bwMode="auto">
          <a:xfrm>
            <a:off x="819944" y="2924943"/>
            <a:ext cx="3314700" cy="3408387"/>
          </a:xfrm>
          <a:prstGeom prst="rect">
            <a:avLst/>
          </a:prstGeom>
          <a:noFill/>
          <a:ln w="9525">
            <a:noFill/>
            <a:miter lim="800000"/>
            <a:headEnd/>
            <a:tailEnd/>
          </a:ln>
        </p:spPr>
      </p:pic>
    </p:spTree>
    <p:extLst>
      <p:ext uri="{BB962C8B-B14F-4D97-AF65-F5344CB8AC3E}">
        <p14:creationId xmlns:p14="http://schemas.microsoft.com/office/powerpoint/2010/main" xmlns="" val="2169919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Modelo Output Error (OE) escogido</a:t>
            </a:r>
            <a:endParaRPr lang="es-EC" dirty="0"/>
          </a:p>
        </p:txBody>
      </p:sp>
      <p:sp>
        <p:nvSpPr>
          <p:cNvPr id="3" name="2 Marcador de texto"/>
          <p:cNvSpPr>
            <a:spLocks noGrp="1"/>
          </p:cNvSpPr>
          <p:nvPr>
            <p:ph type="body" idx="1"/>
          </p:nvPr>
        </p:nvSpPr>
        <p:spPr>
          <a:xfrm>
            <a:off x="457200" y="1855248"/>
            <a:ext cx="7715200" cy="659352"/>
          </a:xfrm>
        </p:spPr>
        <p:txBody>
          <a:bodyPr/>
          <a:lstStyle/>
          <a:p>
            <a:r>
              <a:rPr lang="es-ES" dirty="0" smtClean="0"/>
              <a:t>Comparación </a:t>
            </a:r>
            <a:r>
              <a:rPr lang="es-ES" dirty="0"/>
              <a:t>del modeloOe442A con la planta real</a:t>
            </a:r>
            <a:endParaRPr lang="es-EC" dirty="0"/>
          </a:p>
        </p:txBody>
      </p:sp>
      <p:pic>
        <p:nvPicPr>
          <p:cNvPr id="7" name="6 Marcador de contenido"/>
          <p:cNvPicPr>
            <a:picLocks noGrp="1"/>
          </p:cNvPicPr>
          <p:nvPr>
            <p:ph sz="quarter" idx="2"/>
          </p:nvPr>
        </p:nvPicPr>
        <p:blipFill>
          <a:blip r:embed="rId2" cstate="print"/>
          <a:srcRect l="6818" t="8522" r="27911" b="17857"/>
          <a:stretch>
            <a:fillRect/>
          </a:stretch>
        </p:blipFill>
        <p:spPr bwMode="auto">
          <a:xfrm>
            <a:off x="971600" y="2636912"/>
            <a:ext cx="7211144" cy="3645633"/>
          </a:xfrm>
          <a:prstGeom prst="rect">
            <a:avLst/>
          </a:prstGeom>
          <a:noFill/>
          <a:ln w="9525">
            <a:noFill/>
            <a:miter lim="800000"/>
            <a:headEnd/>
            <a:tailEnd/>
          </a:ln>
        </p:spPr>
      </p:pic>
    </p:spTree>
    <p:extLst>
      <p:ext uri="{BB962C8B-B14F-4D97-AF65-F5344CB8AC3E}">
        <p14:creationId xmlns:p14="http://schemas.microsoft.com/office/powerpoint/2010/main" xmlns="" val="13207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MODELO DE UN SISTEMA</a:t>
            </a:r>
            <a:endParaRPr lang="en-US" dirty="0"/>
          </a:p>
        </p:txBody>
      </p:sp>
      <p:pic>
        <p:nvPicPr>
          <p:cNvPr id="4" name="3 Marcador de contenido"/>
          <p:cNvPicPr>
            <a:picLocks noGrp="1"/>
          </p:cNvPicPr>
          <p:nvPr>
            <p:ph idx="1"/>
          </p:nvPr>
        </p:nvPicPr>
        <p:blipFill>
          <a:blip r:embed="rId2" cstate="print"/>
          <a:srcRect/>
          <a:stretch>
            <a:fillRect/>
          </a:stretch>
        </p:blipFill>
        <p:spPr bwMode="auto">
          <a:xfrm>
            <a:off x="1143000" y="2209800"/>
            <a:ext cx="6477000" cy="3276600"/>
          </a:xfrm>
          <a:prstGeom prst="rect">
            <a:avLst/>
          </a:prstGeom>
          <a:noFill/>
          <a:ln w="9525"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229600" cy="1143000"/>
          </a:xfrm>
        </p:spPr>
        <p:txBody>
          <a:bodyPr/>
          <a:lstStyle/>
          <a:p>
            <a:pPr algn="ctr"/>
            <a:r>
              <a:rPr lang="es-ES" b="1" dirty="0"/>
              <a:t>Modelo BOX-JENKINS</a:t>
            </a:r>
            <a:endParaRPr lang="es-EC" dirty="0"/>
          </a:p>
        </p:txBody>
      </p:sp>
      <p:sp>
        <p:nvSpPr>
          <p:cNvPr id="3" name="2 Marcador de texto"/>
          <p:cNvSpPr>
            <a:spLocks noGrp="1"/>
          </p:cNvSpPr>
          <p:nvPr>
            <p:ph type="body" idx="1"/>
          </p:nvPr>
        </p:nvSpPr>
        <p:spPr/>
        <p:txBody>
          <a:bodyPr/>
          <a:lstStyle/>
          <a:p>
            <a:r>
              <a:rPr lang="es-ES" dirty="0"/>
              <a:t>Interfaz de modelo Box-Jenkins</a:t>
            </a:r>
            <a:endParaRPr lang="es-EC" dirty="0"/>
          </a:p>
        </p:txBody>
      </p:sp>
      <p:sp>
        <p:nvSpPr>
          <p:cNvPr id="4" name="3 Marcador de texto"/>
          <p:cNvSpPr>
            <a:spLocks noGrp="1"/>
          </p:cNvSpPr>
          <p:nvPr>
            <p:ph type="body" sz="half" idx="3"/>
          </p:nvPr>
        </p:nvSpPr>
        <p:spPr>
          <a:xfrm>
            <a:off x="4572000" y="1844824"/>
            <a:ext cx="4113783" cy="654843"/>
          </a:xfrm>
        </p:spPr>
        <p:txBody>
          <a:bodyPr>
            <a:normAutofit fontScale="70000" lnSpcReduction="20000"/>
          </a:bodyPr>
          <a:lstStyle/>
          <a:p>
            <a:pPr algn="ctr"/>
            <a:r>
              <a:rPr lang="es-ES" dirty="0"/>
              <a:t>Aproximaciones de respuestas obtenidas con </a:t>
            </a:r>
            <a:r>
              <a:rPr lang="es-ES" dirty="0" smtClean="0"/>
              <a:t>modelos</a:t>
            </a:r>
            <a:r>
              <a:rPr lang="es-EC" dirty="0"/>
              <a:t> </a:t>
            </a:r>
            <a:r>
              <a:rPr lang="es-ES" dirty="0" smtClean="0"/>
              <a:t>Box-Jenkins</a:t>
            </a:r>
            <a:endParaRPr lang="es-EC" dirty="0"/>
          </a:p>
          <a:p>
            <a:endParaRPr lang="es-EC" dirty="0"/>
          </a:p>
        </p:txBody>
      </p:sp>
      <p:graphicFrame>
        <p:nvGraphicFramePr>
          <p:cNvPr id="8" name="7 Marcador de contenido"/>
          <p:cNvGraphicFramePr>
            <a:graphicFrameLocks noGrp="1"/>
          </p:cNvGraphicFramePr>
          <p:nvPr>
            <p:ph sz="quarter" idx="4"/>
            <p:extLst>
              <p:ext uri="{D42A27DB-BD31-4B8C-83A1-F6EECF244321}">
                <p14:modId xmlns:p14="http://schemas.microsoft.com/office/powerpoint/2010/main" xmlns="" val="2561149589"/>
              </p:ext>
            </p:extLst>
          </p:nvPr>
        </p:nvGraphicFramePr>
        <p:xfrm>
          <a:off x="5168582" y="2636911"/>
          <a:ext cx="2994660" cy="3312370"/>
        </p:xfrm>
        <a:graphic>
          <a:graphicData uri="http://schemas.openxmlformats.org/drawingml/2006/table">
            <a:tbl>
              <a:tblPr firstRow="1" firstCol="1" bandRow="1" bandCol="1">
                <a:tableStyleId>{5C22544A-7EE6-4342-B048-85BDC9FD1C3A}</a:tableStyleId>
              </a:tblPr>
              <a:tblGrid>
                <a:gridCol w="1828165"/>
                <a:gridCol w="1166495"/>
              </a:tblGrid>
              <a:tr h="662474">
                <a:tc>
                  <a:txBody>
                    <a:bodyPr/>
                    <a:lstStyle/>
                    <a:p>
                      <a:pPr algn="ctr">
                        <a:lnSpc>
                          <a:spcPct val="115000"/>
                        </a:lnSpc>
                        <a:spcAft>
                          <a:spcPts val="1000"/>
                        </a:spcAft>
                      </a:pPr>
                      <a:r>
                        <a:rPr lang="en-US" sz="1200">
                          <a:effectLst/>
                        </a:rPr>
                        <a:t>BJ[nb][nc][nd][nf][nk]N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662474">
                <a:tc>
                  <a:txBody>
                    <a:bodyPr/>
                    <a:lstStyle/>
                    <a:p>
                      <a:pPr algn="ctr">
                        <a:lnSpc>
                          <a:spcPct val="115000"/>
                        </a:lnSpc>
                        <a:spcAft>
                          <a:spcPts val="1000"/>
                        </a:spcAft>
                      </a:pPr>
                      <a:r>
                        <a:rPr lang="es-ES" sz="1200">
                          <a:solidFill>
                            <a:srgbClr val="FF0000"/>
                          </a:solidFill>
                          <a:effectLst/>
                        </a:rPr>
                        <a:t>Bj11111A</a:t>
                      </a:r>
                      <a:endParaRPr lang="es-EC" sz="1100">
                        <a:solidFill>
                          <a:srgbClr val="FF0000"/>
                        </a:solidFill>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solidFill>
                            <a:srgbClr val="FF0000"/>
                          </a:solidFill>
                          <a:effectLst/>
                        </a:rPr>
                        <a:t>55.02%</a:t>
                      </a:r>
                      <a:endParaRPr lang="es-EC" sz="1100" dirty="0">
                        <a:solidFill>
                          <a:srgbClr val="FF0000"/>
                        </a:solidFill>
                        <a:effectLst/>
                        <a:latin typeface="Calibri"/>
                        <a:ea typeface="Times New Roman"/>
                        <a:cs typeface="Times New Roman"/>
                      </a:endParaRPr>
                    </a:p>
                  </a:txBody>
                  <a:tcPr marL="44450" marR="44450" marT="0" marB="0" anchor="b"/>
                </a:tc>
              </a:tr>
              <a:tr h="662474">
                <a:tc>
                  <a:txBody>
                    <a:bodyPr/>
                    <a:lstStyle/>
                    <a:p>
                      <a:pPr algn="ctr">
                        <a:lnSpc>
                          <a:spcPct val="115000"/>
                        </a:lnSpc>
                        <a:spcAft>
                          <a:spcPts val="1000"/>
                        </a:spcAft>
                      </a:pPr>
                      <a:r>
                        <a:rPr lang="es-ES" sz="1200">
                          <a:effectLst/>
                        </a:rPr>
                        <a:t>Bj22221A</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34.54%</a:t>
                      </a:r>
                      <a:endParaRPr lang="es-EC" sz="1100">
                        <a:effectLst/>
                        <a:latin typeface="Calibri"/>
                        <a:ea typeface="Times New Roman"/>
                        <a:cs typeface="Times New Roman"/>
                      </a:endParaRPr>
                    </a:p>
                  </a:txBody>
                  <a:tcPr marL="44450" marR="44450" marT="0" marB="0" anchor="b"/>
                </a:tc>
              </a:tr>
              <a:tr h="662474">
                <a:tc>
                  <a:txBody>
                    <a:bodyPr/>
                    <a:lstStyle/>
                    <a:p>
                      <a:pPr algn="ctr">
                        <a:lnSpc>
                          <a:spcPct val="115000"/>
                        </a:lnSpc>
                        <a:spcAft>
                          <a:spcPts val="1000"/>
                        </a:spcAft>
                      </a:pPr>
                      <a:r>
                        <a:rPr lang="es-ES" sz="1200">
                          <a:effectLst/>
                        </a:rPr>
                        <a:t>Bj22222A</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30.99%</a:t>
                      </a:r>
                      <a:endParaRPr lang="es-EC" sz="1100">
                        <a:effectLst/>
                        <a:latin typeface="Calibri"/>
                        <a:ea typeface="Times New Roman"/>
                        <a:cs typeface="Times New Roman"/>
                      </a:endParaRPr>
                    </a:p>
                  </a:txBody>
                  <a:tcPr marL="44450" marR="44450" marT="0" marB="0" anchor="b"/>
                </a:tc>
              </a:tr>
              <a:tr h="662474">
                <a:tc>
                  <a:txBody>
                    <a:bodyPr/>
                    <a:lstStyle/>
                    <a:p>
                      <a:pPr algn="ctr">
                        <a:lnSpc>
                          <a:spcPct val="115000"/>
                        </a:lnSpc>
                        <a:spcAft>
                          <a:spcPts val="1000"/>
                        </a:spcAft>
                      </a:pPr>
                      <a:r>
                        <a:rPr lang="es-ES" sz="1200">
                          <a:effectLst/>
                        </a:rPr>
                        <a:t>Bj44441A</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effectLst/>
                        </a:rPr>
                        <a:t>23.45%</a:t>
                      </a:r>
                      <a:endParaRPr lang="es-EC" sz="1100" dirty="0">
                        <a:effectLst/>
                        <a:latin typeface="Calibri"/>
                        <a:ea typeface="Times New Roman"/>
                        <a:cs typeface="Times New Roman"/>
                      </a:endParaRPr>
                    </a:p>
                  </a:txBody>
                  <a:tcPr marL="44450" marR="44450" marT="0" marB="0" anchor="b"/>
                </a:tc>
              </a:tr>
            </a:tbl>
          </a:graphicData>
        </a:graphic>
      </p:graphicFrame>
      <p:pic>
        <p:nvPicPr>
          <p:cNvPr id="7" name="6 Marcador de contenido"/>
          <p:cNvPicPr>
            <a:picLocks noGrp="1"/>
          </p:cNvPicPr>
          <p:nvPr>
            <p:ph sz="quarter" idx="2"/>
          </p:nvPr>
        </p:nvPicPr>
        <p:blipFill>
          <a:blip r:embed="rId2" cstate="print"/>
          <a:srcRect/>
          <a:stretch>
            <a:fillRect/>
          </a:stretch>
        </p:blipFill>
        <p:spPr bwMode="auto">
          <a:xfrm>
            <a:off x="819944" y="2542381"/>
            <a:ext cx="3314700" cy="3790950"/>
          </a:xfrm>
          <a:prstGeom prst="rect">
            <a:avLst/>
          </a:prstGeom>
          <a:noFill/>
          <a:ln w="9525">
            <a:noFill/>
            <a:miter lim="800000"/>
            <a:headEnd/>
            <a:tailEnd/>
          </a:ln>
        </p:spPr>
      </p:pic>
    </p:spTree>
    <p:extLst>
      <p:ext uri="{BB962C8B-B14F-4D97-AF65-F5344CB8AC3E}">
        <p14:creationId xmlns:p14="http://schemas.microsoft.com/office/powerpoint/2010/main" xmlns="" val="2022832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Modelo </a:t>
            </a:r>
            <a:r>
              <a:rPr lang="es-ES" b="1" dirty="0" err="1"/>
              <a:t>escogidoBox</a:t>
            </a:r>
            <a:r>
              <a:rPr lang="es-ES" b="1" dirty="0"/>
              <a:t>-Jenkins</a:t>
            </a:r>
            <a:endParaRPr lang="es-EC" dirty="0"/>
          </a:p>
        </p:txBody>
      </p:sp>
      <p:sp>
        <p:nvSpPr>
          <p:cNvPr id="3" name="2 Marcador de texto"/>
          <p:cNvSpPr>
            <a:spLocks noGrp="1"/>
          </p:cNvSpPr>
          <p:nvPr>
            <p:ph type="body" idx="1"/>
          </p:nvPr>
        </p:nvSpPr>
        <p:spPr>
          <a:xfrm>
            <a:off x="457200" y="1855248"/>
            <a:ext cx="7499176" cy="659352"/>
          </a:xfrm>
        </p:spPr>
        <p:txBody>
          <a:bodyPr/>
          <a:lstStyle/>
          <a:p>
            <a:r>
              <a:rPr lang="es-ES" dirty="0"/>
              <a:t>Comparación del modelo Bj11111A con la planta real</a:t>
            </a:r>
            <a:endParaRPr lang="es-EC" dirty="0"/>
          </a:p>
        </p:txBody>
      </p:sp>
      <p:pic>
        <p:nvPicPr>
          <p:cNvPr id="7" name="6 Marcador de contenido"/>
          <p:cNvPicPr>
            <a:picLocks noGrp="1"/>
          </p:cNvPicPr>
          <p:nvPr>
            <p:ph sz="quarter" idx="2"/>
          </p:nvPr>
        </p:nvPicPr>
        <p:blipFill>
          <a:blip r:embed="rId2" cstate="print"/>
          <a:srcRect/>
          <a:stretch>
            <a:fillRect/>
          </a:stretch>
        </p:blipFill>
        <p:spPr bwMode="auto">
          <a:xfrm>
            <a:off x="1475656" y="2780929"/>
            <a:ext cx="5904656" cy="3170216"/>
          </a:xfrm>
          <a:prstGeom prst="rect">
            <a:avLst/>
          </a:prstGeom>
          <a:noFill/>
          <a:ln w="9525">
            <a:noFill/>
            <a:miter lim="800000"/>
            <a:headEnd/>
            <a:tailEnd/>
          </a:ln>
        </p:spPr>
      </p:pic>
    </p:spTree>
    <p:extLst>
      <p:ext uri="{BB962C8B-B14F-4D97-AF65-F5344CB8AC3E}">
        <p14:creationId xmlns:p14="http://schemas.microsoft.com/office/powerpoint/2010/main" xmlns="" val="3475240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19256" cy="1152128"/>
          </a:xfrm>
        </p:spPr>
        <p:txBody>
          <a:bodyPr>
            <a:normAutofit fontScale="90000"/>
          </a:bodyPr>
          <a:lstStyle/>
          <a:p>
            <a:pPr algn="ctr"/>
            <a:r>
              <a:rPr lang="es-ES" b="1" dirty="0"/>
              <a:t>Análisis de Resultados</a:t>
            </a:r>
            <a:r>
              <a:rPr lang="es-EC" dirty="0"/>
              <a:t/>
            </a:r>
            <a:br>
              <a:rPr lang="es-EC" dirty="0"/>
            </a:br>
            <a:endParaRPr lang="es-EC" dirty="0"/>
          </a:p>
        </p:txBody>
      </p:sp>
      <p:sp>
        <p:nvSpPr>
          <p:cNvPr id="3" name="2 Marcador de texto"/>
          <p:cNvSpPr>
            <a:spLocks noGrp="1"/>
          </p:cNvSpPr>
          <p:nvPr>
            <p:ph type="body" idx="1"/>
          </p:nvPr>
        </p:nvSpPr>
        <p:spPr>
          <a:xfrm>
            <a:off x="2555776" y="1700808"/>
            <a:ext cx="4040188" cy="659352"/>
          </a:xfrm>
        </p:spPr>
        <p:txBody>
          <a:bodyPr/>
          <a:lstStyle/>
          <a:p>
            <a:r>
              <a:rPr lang="es-ES" dirty="0"/>
              <a:t>Modelos escogidos </a:t>
            </a:r>
            <a:endParaRPr lang="es-EC" dirty="0"/>
          </a:p>
          <a:p>
            <a:endParaRPr lang="es-EC" dirty="0"/>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xmlns="" val="3391917079"/>
              </p:ext>
            </p:extLst>
          </p:nvPr>
        </p:nvGraphicFramePr>
        <p:xfrm>
          <a:off x="2483768" y="2492896"/>
          <a:ext cx="3888432" cy="3744419"/>
        </p:xfrm>
        <a:graphic>
          <a:graphicData uri="http://schemas.openxmlformats.org/drawingml/2006/table">
            <a:tbl>
              <a:tblPr firstRow="1" firstCol="1" bandRow="1" bandCol="1">
                <a:tableStyleId>{5C22544A-7EE6-4342-B048-85BDC9FD1C3A}</a:tableStyleId>
              </a:tblPr>
              <a:tblGrid>
                <a:gridCol w="2378911"/>
                <a:gridCol w="1509521"/>
              </a:tblGrid>
              <a:tr h="298068">
                <a:tc>
                  <a:txBody>
                    <a:bodyPr/>
                    <a:lstStyle/>
                    <a:p>
                      <a:pPr algn="ctr">
                        <a:lnSpc>
                          <a:spcPct val="115000"/>
                        </a:lnSpc>
                        <a:spcAft>
                          <a:spcPts val="1000"/>
                        </a:spcAft>
                      </a:pPr>
                      <a:r>
                        <a:rPr lang="es-ES" sz="1200" dirty="0">
                          <a:effectLst/>
                        </a:rPr>
                        <a:t>ARX[</a:t>
                      </a:r>
                      <a:r>
                        <a:rPr lang="es-ES" sz="1200" dirty="0" err="1">
                          <a:effectLst/>
                        </a:rPr>
                        <a:t>na</a:t>
                      </a:r>
                      <a:r>
                        <a:rPr lang="es-ES" sz="1200" dirty="0">
                          <a:effectLst/>
                        </a:rPr>
                        <a:t>][</a:t>
                      </a:r>
                      <a:r>
                        <a:rPr lang="es-ES" sz="1200" dirty="0" err="1">
                          <a:effectLst/>
                        </a:rPr>
                        <a:t>nb</a:t>
                      </a:r>
                      <a:r>
                        <a:rPr lang="es-ES" sz="1200" dirty="0">
                          <a:effectLst/>
                        </a:rPr>
                        <a:t>][</a:t>
                      </a:r>
                      <a:r>
                        <a:rPr lang="es-ES" sz="1200" dirty="0" err="1">
                          <a:effectLst/>
                        </a:rPr>
                        <a:t>nk</a:t>
                      </a:r>
                      <a:r>
                        <a:rPr lang="es-ES" sz="1200" dirty="0">
                          <a:effectLst/>
                        </a:rPr>
                        <a:t>][N]</a:t>
                      </a:r>
                      <a:endParaRPr lang="es-EC" sz="1100" dirty="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431138">
                <a:tc>
                  <a:txBody>
                    <a:bodyPr/>
                    <a:lstStyle/>
                    <a:p>
                      <a:pPr algn="ctr">
                        <a:lnSpc>
                          <a:spcPct val="115000"/>
                        </a:lnSpc>
                        <a:spcAft>
                          <a:spcPts val="1000"/>
                        </a:spcAft>
                      </a:pPr>
                      <a:r>
                        <a:rPr lang="es-ES" sz="1200">
                          <a:effectLst/>
                        </a:rPr>
                        <a:t>Arx552N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effectLst/>
                        </a:rPr>
                        <a:t>45.77%</a:t>
                      </a:r>
                      <a:endParaRPr lang="es-EC" sz="1100" dirty="0">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r>
              <a:tr h="614681">
                <a:tc>
                  <a:txBody>
                    <a:bodyPr/>
                    <a:lstStyle/>
                    <a:p>
                      <a:pPr algn="ctr">
                        <a:lnSpc>
                          <a:spcPct val="115000"/>
                        </a:lnSpc>
                        <a:spcAft>
                          <a:spcPts val="1000"/>
                        </a:spcAft>
                      </a:pPr>
                      <a:r>
                        <a:rPr lang="es-ES" sz="1200">
                          <a:effectLst/>
                        </a:rPr>
                        <a:t>ARMAX[na][nb][nc][nk]N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a:effectLst/>
                        </a:rPr>
                        <a:t>amx2221N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70.52%</a:t>
                      </a:r>
                      <a:endParaRPr lang="es-EC" sz="1100">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dirty="0">
                          <a:solidFill>
                            <a:srgbClr val="FF0000"/>
                          </a:solidFill>
                          <a:effectLst/>
                        </a:rPr>
                        <a:t>OE[</a:t>
                      </a:r>
                      <a:r>
                        <a:rPr lang="es-ES" sz="1200" dirty="0" err="1">
                          <a:solidFill>
                            <a:srgbClr val="FF0000"/>
                          </a:solidFill>
                          <a:effectLst/>
                        </a:rPr>
                        <a:t>nb</a:t>
                      </a:r>
                      <a:r>
                        <a:rPr lang="es-ES" sz="1200" dirty="0">
                          <a:solidFill>
                            <a:srgbClr val="FF0000"/>
                          </a:solidFill>
                          <a:effectLst/>
                        </a:rPr>
                        <a:t>][</a:t>
                      </a:r>
                      <a:r>
                        <a:rPr lang="es-ES" sz="1200" dirty="0" err="1">
                          <a:solidFill>
                            <a:srgbClr val="FF0000"/>
                          </a:solidFill>
                          <a:effectLst/>
                        </a:rPr>
                        <a:t>nf</a:t>
                      </a:r>
                      <a:r>
                        <a:rPr lang="es-ES" sz="1200" dirty="0">
                          <a:solidFill>
                            <a:srgbClr val="FF0000"/>
                          </a:solidFill>
                          <a:effectLst/>
                        </a:rPr>
                        <a:t>][</a:t>
                      </a:r>
                      <a:r>
                        <a:rPr lang="es-ES" sz="1200" dirty="0" err="1">
                          <a:solidFill>
                            <a:srgbClr val="FF0000"/>
                          </a:solidFill>
                          <a:effectLst/>
                        </a:rPr>
                        <a:t>nk</a:t>
                      </a:r>
                      <a:r>
                        <a:rPr lang="es-ES" sz="1200" dirty="0">
                          <a:solidFill>
                            <a:srgbClr val="FF0000"/>
                          </a:solidFill>
                          <a:effectLst/>
                        </a:rPr>
                        <a:t>]N</a:t>
                      </a:r>
                      <a:endParaRPr lang="es-EC" sz="1100" dirty="0">
                        <a:solidFill>
                          <a:srgbClr val="FF0000"/>
                        </a:solidFill>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solidFill>
                            <a:srgbClr val="FF0000"/>
                          </a:solidFill>
                          <a:effectLst/>
                        </a:rPr>
                        <a:t>Aproximación</a:t>
                      </a:r>
                      <a:endParaRPr lang="es-EC" sz="1100" dirty="0">
                        <a:solidFill>
                          <a:srgbClr val="FF0000"/>
                        </a:solidFill>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a:solidFill>
                            <a:srgbClr val="FF0000"/>
                          </a:solidFill>
                          <a:effectLst/>
                        </a:rPr>
                        <a:t>Oe442A</a:t>
                      </a:r>
                      <a:endParaRPr lang="es-EC" sz="1100">
                        <a:solidFill>
                          <a:srgbClr val="FF0000"/>
                        </a:solidFill>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solidFill>
                            <a:srgbClr val="FF0000"/>
                          </a:solidFill>
                          <a:effectLst/>
                        </a:rPr>
                        <a:t>92.98%</a:t>
                      </a:r>
                      <a:endParaRPr lang="es-EC" sz="1100" dirty="0">
                        <a:solidFill>
                          <a:srgbClr val="FF0000"/>
                        </a:solidFill>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 </a:t>
                      </a:r>
                      <a:endParaRPr lang="es-EC" sz="1100">
                        <a:effectLst/>
                        <a:latin typeface="Calibri"/>
                        <a:ea typeface="Times New Roman"/>
                        <a:cs typeface="Times New Roman"/>
                      </a:endParaRPr>
                    </a:p>
                  </a:txBody>
                  <a:tcPr marL="44450" marR="44450" marT="0" marB="0" anchor="b"/>
                </a:tc>
              </a:tr>
              <a:tr h="298068">
                <a:tc>
                  <a:txBody>
                    <a:bodyPr/>
                    <a:lstStyle/>
                    <a:p>
                      <a:pPr algn="ctr">
                        <a:lnSpc>
                          <a:spcPct val="115000"/>
                        </a:lnSpc>
                        <a:spcAft>
                          <a:spcPts val="1000"/>
                        </a:spcAft>
                      </a:pPr>
                      <a:r>
                        <a:rPr lang="en-US" sz="1200">
                          <a:effectLst/>
                        </a:rPr>
                        <a:t>BJ[nb][nc][nd][nf][nk]N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a:effectLst/>
                        </a:rPr>
                        <a:t>Aproximación</a:t>
                      </a:r>
                      <a:endParaRPr lang="es-EC" sz="1100">
                        <a:effectLst/>
                        <a:latin typeface="Calibri"/>
                        <a:ea typeface="Times New Roman"/>
                        <a:cs typeface="Times New Roman"/>
                      </a:endParaRPr>
                    </a:p>
                  </a:txBody>
                  <a:tcPr marL="44450" marR="44450" marT="0" marB="0" anchor="b"/>
                </a:tc>
              </a:tr>
              <a:tr h="314056">
                <a:tc>
                  <a:txBody>
                    <a:bodyPr/>
                    <a:lstStyle/>
                    <a:p>
                      <a:pPr algn="ctr">
                        <a:lnSpc>
                          <a:spcPct val="115000"/>
                        </a:lnSpc>
                        <a:spcAft>
                          <a:spcPts val="1000"/>
                        </a:spcAft>
                      </a:pPr>
                      <a:r>
                        <a:rPr lang="es-ES" sz="1200">
                          <a:effectLst/>
                        </a:rPr>
                        <a:t>Bj11111A</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1000"/>
                        </a:spcAft>
                      </a:pPr>
                      <a:r>
                        <a:rPr lang="es-ES" sz="1200" dirty="0">
                          <a:effectLst/>
                        </a:rPr>
                        <a:t>55.02%</a:t>
                      </a:r>
                      <a:endParaRPr lang="es-EC" sz="1100" dirty="0">
                        <a:effectLst/>
                        <a:latin typeface="Calibri"/>
                        <a:ea typeface="Times New Roman"/>
                        <a:cs typeface="Times New Roman"/>
                      </a:endParaRPr>
                    </a:p>
                  </a:txBody>
                  <a:tcPr marL="44450" marR="44450" marT="0" marB="0" anchor="b"/>
                </a:tc>
              </a:tr>
            </a:tbl>
          </a:graphicData>
        </a:graphic>
      </p:graphicFrame>
      <p:sp>
        <p:nvSpPr>
          <p:cNvPr id="8" name="Rectangle 1"/>
          <p:cNvSpPr>
            <a:spLocks noChangeArrowheads="1"/>
          </p:cNvSpPr>
          <p:nvPr/>
        </p:nvSpPr>
        <p:spPr bwMode="auto">
          <a:xfrm>
            <a:off x="974725" y="32432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41535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Diseño </a:t>
            </a:r>
            <a:r>
              <a:rPr lang="en-US" dirty="0" smtClean="0"/>
              <a:t>del Controlador</a:t>
            </a:r>
            <a:endParaRPr lang="en-US" dirty="0"/>
          </a:p>
        </p:txBody>
      </p:sp>
      <p:sp>
        <p:nvSpPr>
          <p:cNvPr id="3" name="2 Marcador de texto"/>
          <p:cNvSpPr>
            <a:spLocks noGrp="1"/>
          </p:cNvSpPr>
          <p:nvPr>
            <p:ph type="body" idx="1"/>
          </p:nvPr>
        </p:nvSpPr>
        <p:spPr/>
        <p:txBody>
          <a:bodyPr/>
          <a:lstStyle/>
          <a:p>
            <a:r>
              <a:rPr lang="es-EC" dirty="0" smtClean="0"/>
              <a:t>Funcionamiento</a:t>
            </a:r>
            <a:endParaRPr lang="en-US" dirty="0"/>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1676400" y="3124200"/>
            <a:ext cx="56388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Funcionamiento</a:t>
            </a:r>
            <a:endParaRPr lang="en-US" dirty="0"/>
          </a:p>
        </p:txBody>
      </p:sp>
      <p:sp>
        <p:nvSpPr>
          <p:cNvPr id="3" name="2 Marcador de texto"/>
          <p:cNvSpPr>
            <a:spLocks noGrp="1"/>
          </p:cNvSpPr>
          <p:nvPr>
            <p:ph type="body" idx="1"/>
          </p:nvPr>
        </p:nvSpPr>
        <p:spPr/>
        <p:txBody>
          <a:bodyPr/>
          <a:lstStyle/>
          <a:p>
            <a:endParaRPr lang="en-US"/>
          </a:p>
        </p:txBody>
      </p:sp>
      <p:sp>
        <p:nvSpPr>
          <p:cNvPr id="6" name="5 Marcador de contenido"/>
          <p:cNvSpPr>
            <a:spLocks noGrp="1"/>
          </p:cNvSpPr>
          <p:nvPr>
            <p:ph sz="quarter" idx="4"/>
          </p:nvPr>
        </p:nvSpPr>
        <p:spPr/>
        <p:txBody>
          <a:bodyPr/>
          <a:lstStyle/>
          <a:p>
            <a:endParaRPr lang="en-US"/>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533400" y="2438400"/>
            <a:ext cx="7239000" cy="3463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Prueba</a:t>
            </a:r>
            <a:r>
              <a:rPr lang="en-US" dirty="0" smtClean="0"/>
              <a:t> Controlador</a:t>
            </a:r>
            <a:endParaRPr lang="en-US" dirty="0"/>
          </a:p>
        </p:txBody>
      </p:sp>
      <p:sp>
        <p:nvSpPr>
          <p:cNvPr id="3" name="2 Marcador de texto"/>
          <p:cNvSpPr>
            <a:spLocks noGrp="1"/>
          </p:cNvSpPr>
          <p:nvPr>
            <p:ph type="body" idx="1"/>
          </p:nvPr>
        </p:nvSpPr>
        <p:spPr/>
        <p:txBody>
          <a:bodyPr/>
          <a:lstStyle/>
          <a:p>
            <a:endParaRPr lang="en-US"/>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1524000" y="2667000"/>
            <a:ext cx="55626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Salida</a:t>
            </a:r>
            <a:r>
              <a:rPr lang="en-US" dirty="0" smtClean="0"/>
              <a:t> del sensor </a:t>
            </a:r>
            <a:endParaRPr lang="en-US" dirty="0"/>
          </a:p>
        </p:txBody>
      </p:sp>
      <p:sp>
        <p:nvSpPr>
          <p:cNvPr id="3" name="2 Marcador de texto"/>
          <p:cNvSpPr>
            <a:spLocks noGrp="1"/>
          </p:cNvSpPr>
          <p:nvPr>
            <p:ph type="body" idx="1"/>
          </p:nvPr>
        </p:nvSpPr>
        <p:spPr/>
        <p:txBody>
          <a:bodyPr/>
          <a:lstStyle/>
          <a:p>
            <a:endParaRPr lang="en-US"/>
          </a:p>
        </p:txBody>
      </p:sp>
      <p:pic>
        <p:nvPicPr>
          <p:cNvPr id="8" name="7 Marcador de contenido"/>
          <p:cNvPicPr>
            <a:picLocks noGrp="1"/>
          </p:cNvPicPr>
          <p:nvPr>
            <p:ph sz="quarter" idx="2"/>
          </p:nvPr>
        </p:nvPicPr>
        <p:blipFill>
          <a:blip r:embed="rId2" cstate="print"/>
          <a:srcRect/>
          <a:stretch>
            <a:fillRect/>
          </a:stretch>
        </p:blipFill>
        <p:spPr bwMode="auto">
          <a:xfrm>
            <a:off x="1828800" y="2819400"/>
            <a:ext cx="5486400" cy="3032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85000" lnSpcReduction="20000"/>
          </a:bodyPr>
          <a:lstStyle/>
          <a:p>
            <a:pPr lvl="0" algn="just"/>
            <a:r>
              <a:rPr lang="es-ES" dirty="0"/>
              <a:t>Al tener que construir proyectos de este tipo hay que conocer que variables hay que medir y controlar, que equipos de instrumentación se van a utilizar </a:t>
            </a:r>
            <a:r>
              <a:rPr lang="es-ES" dirty="0" smtClean="0"/>
              <a:t>para </a:t>
            </a:r>
            <a:r>
              <a:rPr lang="es-ES" dirty="0"/>
              <a:t>ayudar a controlar el proceso en base al controlador, ya que si no se tiene presente esto no se podrá hacer una correcta identificación del </a:t>
            </a:r>
            <a:r>
              <a:rPr lang="es-ES" dirty="0" smtClean="0"/>
              <a:t>sistema</a:t>
            </a:r>
          </a:p>
          <a:p>
            <a:pPr marL="0" lvl="0" indent="0" algn="just">
              <a:buNone/>
            </a:pPr>
            <a:endParaRPr lang="es-EC" dirty="0"/>
          </a:p>
          <a:p>
            <a:pPr lvl="0" algn="just"/>
            <a:r>
              <a:rPr lang="es-EC" dirty="0"/>
              <a:t>Luego de varias pruebas con varios modelos en las simulaciones realizadas se comprobó que el modelo que más se ajusta a la dinámica del sistema real fue el OE (Output-Error</a:t>
            </a:r>
            <a:r>
              <a:rPr lang="es-EC" dirty="0" smtClean="0"/>
              <a:t>)</a:t>
            </a:r>
          </a:p>
          <a:p>
            <a:pPr marL="0" lvl="0" indent="0" algn="just">
              <a:buNone/>
            </a:pPr>
            <a:endParaRPr lang="es-EC" dirty="0"/>
          </a:p>
          <a:p>
            <a:pPr lvl="0" algn="just"/>
            <a:r>
              <a:rPr lang="es-ES" dirty="0"/>
              <a:t>Queda demostrado, además que los modelos encontrados por este método constituyen una buena aproximación de los sistemas reales y pueden ser utilizados en el diseño de controladores automáticos.</a:t>
            </a:r>
            <a:endParaRPr lang="es-EC" dirty="0"/>
          </a:p>
          <a:p>
            <a:pPr marL="0" indent="0">
              <a:buNone/>
            </a:pPr>
            <a:endParaRPr lang="es-EC" dirty="0"/>
          </a:p>
          <a:p>
            <a:endParaRPr lang="es-EC" dirty="0"/>
          </a:p>
        </p:txBody>
      </p:sp>
    </p:spTree>
    <p:extLst>
      <p:ext uri="{BB962C8B-B14F-4D97-AF65-F5344CB8AC3E}">
        <p14:creationId xmlns:p14="http://schemas.microsoft.com/office/powerpoint/2010/main" xmlns="" val="433788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marL="0" indent="0">
              <a:buNone/>
            </a:pPr>
            <a:endParaRPr lang="es-EC" dirty="0"/>
          </a:p>
          <a:p>
            <a:pPr lvl="0" algn="just"/>
            <a:r>
              <a:rPr lang="es-ES" dirty="0"/>
              <a:t>La adquisición de datos a través de tarjetas DAQ con </a:t>
            </a:r>
            <a:r>
              <a:rPr lang="es-ES" dirty="0" err="1"/>
              <a:t>Matlab</a:t>
            </a:r>
            <a:r>
              <a:rPr lang="es-ES" dirty="0"/>
              <a:t>, permite conectarnos en tiempo real con procesos analógico, digital en forma simple. Sólo se requiere que la DAQ sea reconocida por </a:t>
            </a:r>
            <a:r>
              <a:rPr lang="es-ES" dirty="0" err="1"/>
              <a:t>Matlab</a:t>
            </a:r>
            <a:r>
              <a:rPr lang="es-ES" dirty="0"/>
              <a:t>. </a:t>
            </a:r>
            <a:r>
              <a:rPr lang="es-ES" dirty="0" err="1"/>
              <a:t>Matlab</a:t>
            </a:r>
            <a:r>
              <a:rPr lang="es-ES" dirty="0"/>
              <a:t> reconoce los sistemas de adquisición de datos de la mayoría de fabricantes conocidos.</a:t>
            </a:r>
            <a:endParaRPr lang="es-EC" dirty="0"/>
          </a:p>
          <a:p>
            <a:endParaRPr lang="es-EC" dirty="0"/>
          </a:p>
        </p:txBody>
      </p:sp>
    </p:spTree>
    <p:extLst>
      <p:ext uri="{BB962C8B-B14F-4D97-AF65-F5344CB8AC3E}">
        <p14:creationId xmlns:p14="http://schemas.microsoft.com/office/powerpoint/2010/main" xmlns="" val="518957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lnSpcReduction="10000"/>
          </a:bodyPr>
          <a:lstStyle/>
          <a:p>
            <a:pPr lvl="0" algn="just"/>
            <a:r>
              <a:rPr lang="es-ES" dirty="0"/>
              <a:t>Es necesario que al momento de la identificación, tener una inducción del uso de la tarjeta de adquisición de datos, debido a que el ingreso de voltajes no tolerables para la misma puede afectarla e inclusive dañarla.</a:t>
            </a:r>
            <a:endParaRPr lang="es-EC" dirty="0"/>
          </a:p>
          <a:p>
            <a:pPr marL="0" indent="0">
              <a:buNone/>
            </a:pPr>
            <a:endParaRPr lang="es-EC" dirty="0"/>
          </a:p>
          <a:p>
            <a:pPr lvl="0" algn="just"/>
            <a:r>
              <a:rPr lang="es-ES" dirty="0"/>
              <a:t>Para una correcta estimación del modelo real del proyecto, se requiere realizar varias validaciones de los distintos modelos (ARX, ARMAX, OE, BJ), modificando así sus parámetros y de esta forma llegar a la mejor.</a:t>
            </a:r>
            <a:endParaRPr lang="es-EC" dirty="0"/>
          </a:p>
          <a:p>
            <a:endParaRPr lang="es-EC" dirty="0"/>
          </a:p>
        </p:txBody>
      </p:sp>
    </p:spTree>
    <p:extLst>
      <p:ext uri="{BB962C8B-B14F-4D97-AF65-F5344CB8AC3E}">
        <p14:creationId xmlns:p14="http://schemas.microsoft.com/office/powerpoint/2010/main" xmlns="" val="199872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800" dirty="0"/>
              <a:t>EL PROCESO </a:t>
            </a:r>
            <a:r>
              <a:rPr lang="en-US" sz="4800" dirty="0" smtClean="0"/>
              <a:t>DE IDENTIFICACION</a:t>
            </a:r>
            <a:endParaRPr lang="en-US" sz="4800" dirty="0"/>
          </a:p>
        </p:txBody>
      </p:sp>
      <p:sp>
        <p:nvSpPr>
          <p:cNvPr id="3" name="2 Marcador de contenido"/>
          <p:cNvSpPr>
            <a:spLocks noGrp="1"/>
          </p:cNvSpPr>
          <p:nvPr>
            <p:ph idx="1"/>
          </p:nvPr>
        </p:nvSpPr>
        <p:spPr/>
        <p:txBody>
          <a:bodyPr/>
          <a:lstStyle/>
          <a:p>
            <a:pPr marL="393192" lvl="1" indent="0">
              <a:buNone/>
            </a:pPr>
            <a:r>
              <a:rPr lang="es-ES" sz="3000" b="1" dirty="0" smtClean="0"/>
              <a:t>Obtención de datos de entrada - salida. </a:t>
            </a:r>
            <a:endParaRPr lang="en-US" sz="3000" dirty="0" smtClean="0"/>
          </a:p>
          <a:p>
            <a:pPr marL="667512" lvl="2" indent="0">
              <a:buNone/>
            </a:pPr>
            <a:endParaRPr lang="es-ES" dirty="0" smtClean="0"/>
          </a:p>
          <a:p>
            <a:pPr marL="274320" lvl="2" indent="-274320" algn="just">
              <a:buClr>
                <a:schemeClr val="accent3"/>
              </a:buClr>
              <a:buSzPct val="95000"/>
            </a:pPr>
            <a:r>
              <a:rPr lang="es-ES" sz="2800" dirty="0"/>
              <a:t>Para ello se debe excitar el sistema mediante la aplicación de una señal de entrada y registrar la evolución de sus entradas y salidas durante un intervalo de tiempo</a:t>
            </a:r>
          </a:p>
          <a:p>
            <a:pPr lvl="2"/>
            <a:endParaRPr lang="es-ES" dirty="0" smtClean="0"/>
          </a:p>
          <a:p>
            <a:pPr lvl="2"/>
            <a:endParaRPr lang="es-ES" dirty="0" smtClean="0"/>
          </a:p>
          <a:p>
            <a:pPr lvl="2"/>
            <a:endParaRPr lang="es-ES" dirty="0" smtClean="0"/>
          </a:p>
          <a:p>
            <a:pPr lvl="2"/>
            <a:endParaRPr lang="es-ES" dirty="0" smtClean="0"/>
          </a:p>
          <a:p>
            <a:pPr lvl="2"/>
            <a:endParaRPr lang="es-E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endParaRPr lang="es-ES" dirty="0" smtClean="0"/>
          </a:p>
          <a:p>
            <a:r>
              <a:rPr lang="es-ES" dirty="0" smtClean="0"/>
              <a:t>La </a:t>
            </a:r>
            <a:r>
              <a:rPr lang="es-ES" dirty="0"/>
              <a:t>señal PRBS debe diseñarse en base a las características del sistema previamente conocidas.</a:t>
            </a:r>
          </a:p>
          <a:p>
            <a:endParaRPr lang="es-ES" dirty="0"/>
          </a:p>
          <a:p>
            <a:pPr marL="0" indent="0">
              <a:buNone/>
            </a:pPr>
            <a:endParaRPr lang="es-ES" dirty="0"/>
          </a:p>
          <a:p>
            <a:r>
              <a:rPr lang="es-ES" dirty="0"/>
              <a:t>Se recomienda siempre tener en cuenta todas las perturbaciones externas que afectan el sistema.</a:t>
            </a:r>
          </a:p>
          <a:p>
            <a:endParaRPr lang="es-EC" dirty="0"/>
          </a:p>
        </p:txBody>
      </p:sp>
    </p:spTree>
    <p:extLst>
      <p:ext uri="{BB962C8B-B14F-4D97-AF65-F5344CB8AC3E}">
        <p14:creationId xmlns:p14="http://schemas.microsoft.com/office/powerpoint/2010/main" xmlns="" val="201489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393192" lvl="1" indent="0" algn="ctr">
              <a:buNone/>
            </a:pPr>
            <a:r>
              <a:rPr lang="es-ES" sz="3000" b="1" dirty="0"/>
              <a:t>Tratamiento previo de los </a:t>
            </a:r>
            <a:r>
              <a:rPr lang="es-ES" sz="3000" b="1" dirty="0" smtClean="0"/>
              <a:t>datos registrados</a:t>
            </a:r>
            <a:r>
              <a:rPr lang="es-ES" sz="3000" b="1" dirty="0"/>
              <a:t>. </a:t>
            </a:r>
            <a:endParaRPr lang="es-EC" sz="3000" b="1" dirty="0"/>
          </a:p>
          <a:p>
            <a:pPr algn="just"/>
            <a:r>
              <a:rPr lang="es-ES" sz="2800" dirty="0" smtClean="0"/>
              <a:t>Los datos registrados están generalmente acompañados de ruidos indeseados u otro tipo de imperfecciones que puede ser necesario corregir antes de iniciar la identificación del modelo. </a:t>
            </a:r>
          </a:p>
          <a:p>
            <a:pPr marL="0" indent="0" algn="just">
              <a:buNone/>
            </a:pPr>
            <a:endParaRPr lang="es-ES" sz="2800" dirty="0" smtClean="0"/>
          </a:p>
          <a:p>
            <a:pPr algn="just"/>
            <a:r>
              <a:rPr lang="es-ES" sz="2800" dirty="0" smtClean="0"/>
              <a:t>Se trata, por tanto, de ‘preparar’ los datos para facilitar y mejorar el proceso de identificación</a:t>
            </a:r>
            <a:endParaRPr lang="en-US" dirty="0"/>
          </a:p>
        </p:txBody>
      </p:sp>
      <p:sp>
        <p:nvSpPr>
          <p:cNvPr id="5" name="4 Título"/>
          <p:cNvSpPr>
            <a:spLocks noGrp="1"/>
          </p:cNvSpPr>
          <p:nvPr>
            <p:ph type="title"/>
          </p:nvPr>
        </p:nvSpPr>
        <p:spPr/>
        <p:txBody>
          <a:bodyPr>
            <a:normAutofit fontScale="90000"/>
          </a:bodyPr>
          <a:lstStyle/>
          <a:p>
            <a:r>
              <a:rPr lang="en-US" sz="5400" dirty="0"/>
              <a:t>EL PROCESO DE IDENTIFICACION</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a:t>EL PROCESO DE IDENTIFICACION</a:t>
            </a:r>
            <a:endParaRPr lang="en-US" dirty="0"/>
          </a:p>
        </p:txBody>
      </p:sp>
      <p:sp>
        <p:nvSpPr>
          <p:cNvPr id="3" name="2 Marcador de contenido"/>
          <p:cNvSpPr>
            <a:spLocks noGrp="1"/>
          </p:cNvSpPr>
          <p:nvPr>
            <p:ph idx="1"/>
          </p:nvPr>
        </p:nvSpPr>
        <p:spPr/>
        <p:txBody>
          <a:bodyPr/>
          <a:lstStyle/>
          <a:p>
            <a:pPr marL="393192" lvl="1" indent="0" algn="ctr">
              <a:buNone/>
            </a:pPr>
            <a:r>
              <a:rPr lang="es-ES" sz="3000" b="1" dirty="0"/>
              <a:t>Elección de la estructura del modelo</a:t>
            </a:r>
            <a:r>
              <a:rPr lang="es-ES" sz="3000" b="1" dirty="0" smtClean="0"/>
              <a:t>.</a:t>
            </a:r>
          </a:p>
          <a:p>
            <a:pPr marL="393192" lvl="1" indent="0" algn="ctr">
              <a:buNone/>
            </a:pPr>
            <a:endParaRPr lang="en-US" sz="3000" b="1" dirty="0"/>
          </a:p>
          <a:p>
            <a:pPr algn="just">
              <a:buSzPct val="110000"/>
              <a:buFont typeface="Arial" pitchFamily="34" charset="0"/>
              <a:buChar char="•"/>
            </a:pPr>
            <a:r>
              <a:rPr lang="es-ES" sz="2800" dirty="0" smtClean="0"/>
              <a:t> Si el modelo que se desea obtener es un modelo paramétrico, el primer paso es determinar la estructura deseada para dicho modelo. </a:t>
            </a:r>
          </a:p>
          <a:p>
            <a:pPr algn="just">
              <a:buSzPct val="110000"/>
              <a:buFont typeface="Arial" pitchFamily="34" charset="0"/>
              <a:buChar char="•"/>
            </a:pPr>
            <a:r>
              <a:rPr lang="es-ES" sz="2800" dirty="0" smtClean="0"/>
              <a:t>Esto se facilita en gran medida si se tiene un cierto conocimiento sobre las leyes físicas que rigen el proceso.</a:t>
            </a:r>
            <a:endParaRPr lang="en-US" sz="24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a:t>EL PROCESO DE IDENTIFICACION</a:t>
            </a:r>
            <a:endParaRPr lang="en-US" dirty="0"/>
          </a:p>
        </p:txBody>
      </p:sp>
      <p:sp>
        <p:nvSpPr>
          <p:cNvPr id="3" name="2 Marcador de contenido"/>
          <p:cNvSpPr>
            <a:spLocks noGrp="1"/>
          </p:cNvSpPr>
          <p:nvPr>
            <p:ph idx="1"/>
          </p:nvPr>
        </p:nvSpPr>
        <p:spPr/>
        <p:txBody>
          <a:bodyPr/>
          <a:lstStyle/>
          <a:p>
            <a:pPr marL="393192" lvl="1" indent="0" algn="ctr">
              <a:buNone/>
            </a:pPr>
            <a:r>
              <a:rPr lang="es-ES" sz="3000" b="1" dirty="0"/>
              <a:t>Obtención de los parámetros del modelo.</a:t>
            </a:r>
            <a:endParaRPr lang="en-US" sz="3000" b="1" dirty="0"/>
          </a:p>
          <a:p>
            <a:pPr marL="0" indent="0">
              <a:buNone/>
            </a:pPr>
            <a:endParaRPr lang="en-US" sz="2500" dirty="0" smtClean="0"/>
          </a:p>
          <a:p>
            <a:pPr algn="just"/>
            <a:r>
              <a:rPr lang="es-ES" sz="2800" dirty="0" smtClean="0"/>
              <a:t>A continuación se procede a la estimación de los parámetros de la estructura que mejor ajustan la respuesta del modelo a los datos de entrada-salida obtenidos experimentalmente</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518</TotalTime>
  <Words>2084</Words>
  <Application>Microsoft Office PowerPoint</Application>
  <PresentationFormat>Presentación en pantalla (4:3)</PresentationFormat>
  <Paragraphs>362</Paragraphs>
  <Slides>60</Slides>
  <Notes>0</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Flujo</vt:lpstr>
      <vt:lpstr>ESCUELA SUPERIOR POLITÉCNICA DEL LITORAL</vt:lpstr>
      <vt:lpstr>INTEGRANTES</vt:lpstr>
      <vt:lpstr>INTRODUCCION</vt:lpstr>
      <vt:lpstr>OBJETIVOS</vt:lpstr>
      <vt:lpstr>MODELO DE UN SISTEMA</vt:lpstr>
      <vt:lpstr>EL PROCESO DE IDENTIFICACION</vt:lpstr>
      <vt:lpstr>EL PROCESO DE IDENTIFICACION</vt:lpstr>
      <vt:lpstr>EL PROCESO DE IDENTIFICACION</vt:lpstr>
      <vt:lpstr>EL PROCESO DE IDENTIFICACION</vt:lpstr>
      <vt:lpstr>EL PROCESO DE IDENTIFICACION</vt:lpstr>
      <vt:lpstr>EL PROCESO DE IDENTIFICACION</vt:lpstr>
      <vt:lpstr>BOSQUEJO DE LA ESTRUCTURA DE LA PLANTA</vt:lpstr>
      <vt:lpstr>FACTORES QUE INTERVIENEN EN EL PROCESO</vt:lpstr>
      <vt:lpstr>OBJETIVOS DE CONTROL DE POSICIONAMIENTO DE LA ANTENA</vt:lpstr>
      <vt:lpstr>CONSIDERACIONES PRACTICAS SOBRE IDENTIFICACION</vt:lpstr>
      <vt:lpstr>CONSIDERACIONES PRACTICAS SOBRE IDENTIFICACION</vt:lpstr>
      <vt:lpstr>CONSIDERACIONES PRACTICAS SOBRE IDENTIFICACION</vt:lpstr>
      <vt:lpstr>CONSIDERACIONES PRACTICAS SOBRE IDENTIFICACION</vt:lpstr>
      <vt:lpstr>CONSIDERACIONES PRACTICAS SOBRE IDENTIFICACION</vt:lpstr>
      <vt:lpstr>CONSIDERACIONES PRACTICAS SOBRE IDENTIFICACION</vt:lpstr>
      <vt:lpstr>TIPOS DE IDENTIFICACION</vt:lpstr>
      <vt:lpstr>DISEÑO DE LA SOLUCION </vt:lpstr>
      <vt:lpstr>Funcionamiento del pic</vt:lpstr>
      <vt:lpstr>Grafico de las velocidades del pic</vt:lpstr>
      <vt:lpstr> Grafico de los cambios de giro del pic</vt:lpstr>
      <vt:lpstr>     Esquemático del sistema electrónico </vt:lpstr>
      <vt:lpstr>Diseño de la señal</vt:lpstr>
      <vt:lpstr>Diapositiva 28</vt:lpstr>
      <vt:lpstr>Interfaz Gráfica usada para el diseño de señales</vt:lpstr>
      <vt:lpstr>Obtención del Tao dominante de la planta</vt:lpstr>
      <vt:lpstr>Obtención del Tao dominante de la planta</vt:lpstr>
      <vt:lpstr>Selección del tiempo de muestreo </vt:lpstr>
      <vt:lpstr>Selección del tiempo de muestreo a utilizarse</vt:lpstr>
      <vt:lpstr>Aspectos a tomar en cuenta para diseño de señales de entrada</vt:lpstr>
      <vt:lpstr>Selección la señal prbs usada en la identificación</vt:lpstr>
      <vt:lpstr>Datos asignados para la creación de nuestra señal: </vt:lpstr>
      <vt:lpstr>señal prbs</vt:lpstr>
      <vt:lpstr>Proceso de Identificación</vt:lpstr>
      <vt:lpstr>Interfaz de herramienta System Identification</vt:lpstr>
      <vt:lpstr>Interfaz para importar datos</vt:lpstr>
      <vt:lpstr>Luego podemos graficar entrada vs salida  </vt:lpstr>
      <vt:lpstr>Validación de la señal</vt:lpstr>
      <vt:lpstr>Modelos de identificación </vt:lpstr>
      <vt:lpstr>Análisis Modelo ARX</vt:lpstr>
      <vt:lpstr>Modelo ARX escogido</vt:lpstr>
      <vt:lpstr>Modelo ARMAX</vt:lpstr>
      <vt:lpstr>Modelo ARX escogido</vt:lpstr>
      <vt:lpstr>Modelo paramétrico Output Error</vt:lpstr>
      <vt:lpstr>Modelo Output Error (OE) escogido</vt:lpstr>
      <vt:lpstr>Modelo BOX-JENKINS</vt:lpstr>
      <vt:lpstr>Modelo escogidoBox-Jenkins</vt:lpstr>
      <vt:lpstr>Análisis de Resultados </vt:lpstr>
      <vt:lpstr>Diseño del Controlador</vt:lpstr>
      <vt:lpstr>Funcionamiento</vt:lpstr>
      <vt:lpstr>Prueba Controlador</vt:lpstr>
      <vt:lpstr>Salida del sensor </vt:lpstr>
      <vt:lpstr>CONCLUSIONES</vt:lpstr>
      <vt:lpstr>CONCLUSIONES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Leonardo</dc:creator>
  <cp:lastModifiedBy>Leo</cp:lastModifiedBy>
  <cp:revision>70</cp:revision>
  <dcterms:created xsi:type="dcterms:W3CDTF">2010-11-28T17:55:25Z</dcterms:created>
  <dcterms:modified xsi:type="dcterms:W3CDTF">2010-12-03T16:27:20Z</dcterms:modified>
</cp:coreProperties>
</file>