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5"/>
  </p:notesMasterIdLst>
  <p:handoutMasterIdLst>
    <p:handoutMasterId r:id="rId26"/>
  </p:handoutMasterIdLst>
  <p:sldIdLst>
    <p:sldId id="256" r:id="rId2"/>
    <p:sldId id="257" r:id="rId3"/>
    <p:sldId id="265" r:id="rId4"/>
    <p:sldId id="282" r:id="rId5"/>
    <p:sldId id="283" r:id="rId6"/>
    <p:sldId id="302" r:id="rId7"/>
    <p:sldId id="287" r:id="rId8"/>
    <p:sldId id="286" r:id="rId9"/>
    <p:sldId id="285" r:id="rId10"/>
    <p:sldId id="288" r:id="rId11"/>
    <p:sldId id="299" r:id="rId12"/>
    <p:sldId id="289" r:id="rId13"/>
    <p:sldId id="290" r:id="rId14"/>
    <p:sldId id="291" r:id="rId15"/>
    <p:sldId id="293" r:id="rId16"/>
    <p:sldId id="294" r:id="rId17"/>
    <p:sldId id="295" r:id="rId18"/>
    <p:sldId id="296" r:id="rId19"/>
    <p:sldId id="297" r:id="rId20"/>
    <p:sldId id="298" r:id="rId21"/>
    <p:sldId id="278" r:id="rId22"/>
    <p:sldId id="280" r:id="rId23"/>
    <p:sldId id="292" r:id="rId24"/>
  </p:sldIdLst>
  <p:sldSz cx="9144000" cy="6858000" type="screen4x3"/>
  <p:notesSz cx="6946900" cy="92837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CFD5"/>
    <a:srgbClr val="CCFFFF"/>
    <a:srgbClr val="969696"/>
    <a:srgbClr val="C0C0C0"/>
    <a:srgbClr val="ACA35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75" d="100"/>
          <a:sy n="75" d="100"/>
        </p:scale>
        <p:origin x="-3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ahoma" pitchFamily="34" charset="0"/>
              </a:defRPr>
            </a:lvl1pPr>
          </a:lstStyle>
          <a:p>
            <a:pPr>
              <a:defRPr/>
            </a:pPr>
            <a:endParaRPr lang="es-EC"/>
          </a:p>
        </p:txBody>
      </p:sp>
      <p:sp>
        <p:nvSpPr>
          <p:cNvPr id="120835" name="Rectangle 3"/>
          <p:cNvSpPr>
            <a:spLocks noGrp="1" noChangeArrowheads="1"/>
          </p:cNvSpPr>
          <p:nvPr>
            <p:ph type="dt" sz="quarter" idx="1"/>
          </p:nvPr>
        </p:nvSpPr>
        <p:spPr bwMode="auto">
          <a:xfrm>
            <a:off x="3935413" y="0"/>
            <a:ext cx="30099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s-EC"/>
          </a:p>
        </p:txBody>
      </p:sp>
      <p:sp>
        <p:nvSpPr>
          <p:cNvPr id="120836" name="Rectangle 4"/>
          <p:cNvSpPr>
            <a:spLocks noGrp="1" noChangeArrowheads="1"/>
          </p:cNvSpPr>
          <p:nvPr>
            <p:ph type="ftr" sz="quarter" idx="2"/>
          </p:nvPr>
        </p:nvSpPr>
        <p:spPr bwMode="auto">
          <a:xfrm>
            <a:off x="0" y="8818563"/>
            <a:ext cx="30099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ahoma" pitchFamily="34" charset="0"/>
              </a:defRPr>
            </a:lvl1pPr>
          </a:lstStyle>
          <a:p>
            <a:pPr>
              <a:defRPr/>
            </a:pPr>
            <a:endParaRPr lang="es-EC"/>
          </a:p>
        </p:txBody>
      </p:sp>
      <p:sp>
        <p:nvSpPr>
          <p:cNvPr id="120837" name="Rectangle 5"/>
          <p:cNvSpPr>
            <a:spLocks noGrp="1" noChangeArrowheads="1"/>
          </p:cNvSpPr>
          <p:nvPr>
            <p:ph type="sldNum" sz="quarter" idx="3"/>
          </p:nvPr>
        </p:nvSpPr>
        <p:spPr bwMode="auto">
          <a:xfrm>
            <a:off x="3935413" y="8818563"/>
            <a:ext cx="30099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4E47DCE7-BB97-43C7-9FF6-7123E4FD902C}" type="slidenum">
              <a:rPr lang="es-EC"/>
              <a:pPr>
                <a:defRPr/>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l" defTabSz="927100">
              <a:defRPr sz="1200"/>
            </a:lvl1pPr>
          </a:lstStyle>
          <a:p>
            <a:pPr>
              <a:defRPr/>
            </a:pPr>
            <a:endParaRPr lang="en-US"/>
          </a:p>
        </p:txBody>
      </p:sp>
      <p:sp>
        <p:nvSpPr>
          <p:cNvPr id="80899" name="Rectangle 3"/>
          <p:cNvSpPr>
            <a:spLocks noGrp="1" noChangeArrowheads="1"/>
          </p:cNvSpPr>
          <p:nvPr>
            <p:ph type="dt"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vl1pPr>
          </a:lstStyle>
          <a:p>
            <a:pPr>
              <a:defRPr/>
            </a:pPr>
            <a:endParaRPr lang="en-US"/>
          </a:p>
        </p:txBody>
      </p:sp>
      <p:sp>
        <p:nvSpPr>
          <p:cNvPr id="26628" name="Rectangle 4"/>
          <p:cNvSpPr>
            <a:spLocks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l" defTabSz="927100">
              <a:defRPr sz="1200"/>
            </a:lvl1pPr>
          </a:lstStyle>
          <a:p>
            <a:pPr>
              <a:defRPr/>
            </a:pPr>
            <a:endParaRPr lang="en-US"/>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vl1pPr>
          </a:lstStyle>
          <a:p>
            <a:pPr>
              <a:defRPr/>
            </a:pPr>
            <a:fld id="{355E18CD-9412-41DA-A6C1-3328B22E8E5E}"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3B50FA0-AD0E-4E48-A7E3-1015F73752B4}" type="slidenum">
              <a:rPr lang="en-US" smtClean="0"/>
              <a:pPr/>
              <a:t>1</a:t>
            </a:fld>
            <a:endParaRPr lang="en-US" smtClean="0"/>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FB74A50-BF0B-4125-8CBE-0EA5CC8D9F23}" type="slidenum">
              <a:rPr lang="en-US" smtClean="0"/>
              <a:pPr/>
              <a:t>10</a:t>
            </a:fld>
            <a:endParaRPr lang="en-US" smtClean="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39AE1BB-609D-4EEE-8659-8BAB65F5D08C}" type="slidenum">
              <a:rPr lang="en-US" smtClean="0"/>
              <a:pPr/>
              <a:t>11</a:t>
            </a:fld>
            <a:endParaRPr lang="en-US"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9827DD2-FABC-4934-A8DF-7BEC0817839D}" type="slidenum">
              <a:rPr lang="en-US" smtClean="0"/>
              <a:pPr/>
              <a:t>12</a:t>
            </a:fld>
            <a:endParaRPr lang="en-US"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070CEE1-8824-4E93-BA46-8B2B8919A359}" type="slidenum">
              <a:rPr lang="en-US" smtClean="0"/>
              <a:pPr/>
              <a:t>13</a:t>
            </a:fld>
            <a:endParaRPr lang="en-US" smtClean="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D2F8350-25CF-445A-93D7-2E1083FCD7FF}" type="slidenum">
              <a:rPr lang="en-US" smtClean="0"/>
              <a:pPr/>
              <a:t>14</a:t>
            </a:fld>
            <a:endParaRPr lang="en-US" smtClean="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BB890C9-EC3A-469C-A68C-5DF2327B0DB1}" type="slidenum">
              <a:rPr lang="en-US" smtClean="0"/>
              <a:pPr/>
              <a:t>15</a:t>
            </a:fld>
            <a:endParaRPr lang="en-US" smtClean="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C796ADC-6FE6-46BB-8CC7-F8E09EA7F13B}" type="slidenum">
              <a:rPr lang="en-US" smtClean="0"/>
              <a:pPr/>
              <a:t>16</a:t>
            </a:fld>
            <a:endParaRPr lang="en-US"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1CFC41F-E7AB-4390-B97A-B29EFF2679DE}" type="slidenum">
              <a:rPr lang="en-US" smtClean="0"/>
              <a:pPr/>
              <a:t>17</a:t>
            </a:fld>
            <a:endParaRPr lang="en-US"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A3BBB07-E022-4C58-B117-84B207FA3C65}" type="slidenum">
              <a:rPr lang="en-US" smtClean="0"/>
              <a:pPr/>
              <a:t>18</a:t>
            </a:fld>
            <a:endParaRPr lang="en-US"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DE767F7-2DDB-4D07-9484-3C906373007B}" type="slidenum">
              <a:rPr lang="en-US" smtClean="0"/>
              <a:pPr/>
              <a:t>19</a:t>
            </a:fld>
            <a:endParaRPr lang="en-US" smtClean="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7A2F80E-96C9-465D-83C1-F95BF834DEAF}" type="slidenum">
              <a:rPr lang="en-US" smtClean="0"/>
              <a:pPr/>
              <a:t>2</a:t>
            </a:fld>
            <a:endParaRPr lang="en-US" smtClean="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Insert a map of your country.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926F765-7559-45FD-A49E-72A56FFA52BD}" type="slidenum">
              <a:rPr lang="en-US" smtClean="0"/>
              <a:pPr/>
              <a:t>20</a:t>
            </a:fld>
            <a:endParaRPr lang="en-US" smtClean="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16D78FD-E335-4682-AA75-B0A3B866BFDA}" type="slidenum">
              <a:rPr lang="en-US" smtClean="0"/>
              <a:pPr/>
              <a:t>23</a:t>
            </a:fld>
            <a:endParaRPr lang="en-US" smtClean="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0A36337-6C71-464A-BB1E-4C423C48AB98}" type="slidenum">
              <a:rPr lang="en-US" smtClean="0"/>
              <a:pPr/>
              <a:t>3</a:t>
            </a:fld>
            <a:endParaRPr lang="en-US" smtClean="0"/>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96DE5D6-DE59-4E52-B6B5-E49828A56312}" type="slidenum">
              <a:rPr lang="en-US" smtClean="0"/>
              <a:pPr/>
              <a:t>4</a:t>
            </a:fld>
            <a:endParaRPr lang="en-US" smtClean="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8CD83FD-D4E5-422F-A277-09B11A515548}" type="slidenum">
              <a:rPr lang="en-US" smtClean="0"/>
              <a:pPr/>
              <a:t>5</a:t>
            </a:fld>
            <a:endParaRPr lang="en-US" smtClean="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8D0ED14-30C3-4FE1-ADD7-5169E2597097}" type="slidenum">
              <a:rPr lang="en-US" smtClean="0"/>
              <a:pPr/>
              <a:t>6</a:t>
            </a:fld>
            <a:endParaRPr lang="en-US" smtClean="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2565328-8841-4C31-BCF0-C243C9CA0D81}" type="slidenum">
              <a:rPr lang="en-US" smtClean="0"/>
              <a:pPr/>
              <a:t>7</a:t>
            </a:fld>
            <a:endParaRPr lang="en-US" smtClean="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B8D90E0-2626-42E8-BAE8-B9FB2A346987}" type="slidenum">
              <a:rPr lang="en-US" smtClean="0"/>
              <a:pPr/>
              <a:t>8</a:t>
            </a:fld>
            <a:endParaRPr lang="en-US"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6008F1F-728A-4FF0-A492-967C2CED3018}" type="slidenum">
              <a:rPr lang="en-US" smtClean="0"/>
              <a:pPr/>
              <a:t>9</a:t>
            </a:fld>
            <a:endParaRPr lang="en-US" smtClean="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177" descr="csk_biorep_page1IMAG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6082" name="Rectangle 2"/>
          <p:cNvSpPr>
            <a:spLocks noGrp="1" noChangeArrowheads="1"/>
          </p:cNvSpPr>
          <p:nvPr>
            <p:ph type="ctrTitle"/>
          </p:nvPr>
        </p:nvSpPr>
        <p:spPr>
          <a:xfrm>
            <a:off x="2268538" y="3176588"/>
            <a:ext cx="6459537" cy="2074862"/>
          </a:xfrm>
        </p:spPr>
        <p:txBody>
          <a:bodyPr/>
          <a:lstStyle>
            <a:lvl1pPr>
              <a:defRPr sz="3200"/>
            </a:lvl1pPr>
          </a:lstStyle>
          <a:p>
            <a:r>
              <a:rPr lang="en-US"/>
              <a:t>Haga clic para cambiar el estilo de título	</a:t>
            </a:r>
          </a:p>
        </p:txBody>
      </p:sp>
      <p:sp>
        <p:nvSpPr>
          <p:cNvPr id="46083" name="Rectangle 3"/>
          <p:cNvSpPr>
            <a:spLocks noGrp="1" noChangeArrowheads="1"/>
          </p:cNvSpPr>
          <p:nvPr>
            <p:ph type="subTitle" idx="1"/>
          </p:nvPr>
        </p:nvSpPr>
        <p:spPr>
          <a:xfrm>
            <a:off x="431800" y="296863"/>
            <a:ext cx="5629275" cy="1368425"/>
          </a:xfrm>
        </p:spPr>
        <p:txBody>
          <a:bodyPr/>
          <a:lstStyle>
            <a:lvl1pPr marL="0" indent="0">
              <a:buFontTx/>
              <a:buNone/>
              <a:defRPr sz="1200"/>
            </a:lvl1pPr>
          </a:lstStyle>
          <a:p>
            <a:r>
              <a:rPr lang="en-US"/>
              <a:t>Haga clic para modificar el estilo de subtítulo del patrón</a:t>
            </a:r>
          </a:p>
        </p:txBody>
      </p:sp>
      <p:sp>
        <p:nvSpPr>
          <p:cNvPr id="5" name="Rectangle 174"/>
          <p:cNvSpPr>
            <a:spLocks noGrp="1" noChangeArrowheads="1"/>
          </p:cNvSpPr>
          <p:nvPr>
            <p:ph type="dt" sz="half" idx="10"/>
          </p:nvPr>
        </p:nvSpPr>
        <p:spPr/>
        <p:txBody>
          <a:bodyPr/>
          <a:lstStyle>
            <a:lvl1pPr>
              <a:defRPr/>
            </a:lvl1pPr>
          </a:lstStyle>
          <a:p>
            <a:pPr>
              <a:defRPr/>
            </a:pPr>
            <a:endParaRPr lang="en-US"/>
          </a:p>
        </p:txBody>
      </p:sp>
      <p:sp>
        <p:nvSpPr>
          <p:cNvPr id="6" name="Rectangle 175"/>
          <p:cNvSpPr>
            <a:spLocks noGrp="1" noChangeArrowheads="1"/>
          </p:cNvSpPr>
          <p:nvPr>
            <p:ph type="ftr" sz="quarter" idx="11"/>
          </p:nvPr>
        </p:nvSpPr>
        <p:spPr/>
        <p:txBody>
          <a:bodyPr/>
          <a:lstStyle>
            <a:lvl1pPr>
              <a:defRPr/>
            </a:lvl1pPr>
          </a:lstStyle>
          <a:p>
            <a:pPr>
              <a:defRPr/>
            </a:pPr>
            <a:endParaRPr lang="en-US"/>
          </a:p>
        </p:txBody>
      </p:sp>
      <p:sp>
        <p:nvSpPr>
          <p:cNvPr id="7" name="Rectangle 176"/>
          <p:cNvSpPr>
            <a:spLocks noGrp="1" noChangeArrowheads="1"/>
          </p:cNvSpPr>
          <p:nvPr>
            <p:ph type="sldNum" sz="quarter" idx="12"/>
          </p:nvPr>
        </p:nvSpPr>
        <p:spPr/>
        <p:txBody>
          <a:bodyPr/>
          <a:lstStyle>
            <a:lvl1pPr>
              <a:defRPr/>
            </a:lvl1pPr>
          </a:lstStyle>
          <a:p>
            <a:pPr>
              <a:defRPr/>
            </a:pPr>
            <a:fld id="{028260F6-E956-4289-AB02-1E172470037C}"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239CBD-1611-426E-B000-A74275761293}"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38975" y="225425"/>
            <a:ext cx="1709738" cy="597535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1908175" y="225425"/>
            <a:ext cx="4978400" cy="59753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9F3AA5-CEC8-44DF-93E0-64355DCC3177}"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908175" y="225425"/>
            <a:ext cx="6840538" cy="1008063"/>
          </a:xfr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1908175" y="1449388"/>
            <a:ext cx="3343275" cy="47513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imágenes prediseñadas"/>
          <p:cNvSpPr>
            <a:spLocks noGrp="1"/>
          </p:cNvSpPr>
          <p:nvPr>
            <p:ph type="clipArt" sz="half" idx="2"/>
          </p:nvPr>
        </p:nvSpPr>
        <p:spPr>
          <a:xfrm>
            <a:off x="5403850" y="1449388"/>
            <a:ext cx="3344863" cy="4751387"/>
          </a:xfrm>
        </p:spPr>
        <p:txBody>
          <a:bodyPr/>
          <a:lstStyle/>
          <a:p>
            <a:pPr lvl="0"/>
            <a:endParaRPr lang="es-EC"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186416-F923-4C72-9737-285D3AB43247}"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908175" y="225425"/>
            <a:ext cx="6840538" cy="1008063"/>
          </a:xfr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1908175" y="1449388"/>
            <a:ext cx="3343275" cy="47513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5403850" y="1449388"/>
            <a:ext cx="3344863" cy="47513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2D4C76-B863-4F61-B954-72779B19851C}"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908175" y="225425"/>
            <a:ext cx="6840538" cy="1008063"/>
          </a:xfr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1908175" y="1449388"/>
            <a:ext cx="6840538" cy="2298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1908175" y="3900488"/>
            <a:ext cx="6840538" cy="23002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50A091-6605-45D3-9EF9-7764806D7C83}"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908175" y="225425"/>
            <a:ext cx="6840538" cy="1008063"/>
          </a:xfrm>
        </p:spPr>
        <p:txBody>
          <a:bodyPr/>
          <a:lstStyle/>
          <a:p>
            <a:r>
              <a:rPr lang="es-ES" smtClean="0"/>
              <a:t>Haga clic para modificar el estilo de título del patrón</a:t>
            </a:r>
            <a:endParaRPr lang="es-EC"/>
          </a:p>
        </p:txBody>
      </p:sp>
      <p:sp>
        <p:nvSpPr>
          <p:cNvPr id="3" name="2 Marcador de tabla"/>
          <p:cNvSpPr>
            <a:spLocks noGrp="1"/>
          </p:cNvSpPr>
          <p:nvPr>
            <p:ph type="tbl" idx="1"/>
          </p:nvPr>
        </p:nvSpPr>
        <p:spPr>
          <a:xfrm>
            <a:off x="1908175" y="1449388"/>
            <a:ext cx="6840538" cy="4751387"/>
          </a:xfrm>
        </p:spPr>
        <p:txBody>
          <a:bodyPr/>
          <a:lstStyle/>
          <a:p>
            <a:pPr lvl="0"/>
            <a:endParaRPr lang="es-EC"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3F44-6899-4D18-860F-76B89214BB50}"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80790F-4FDE-46EC-B137-1898F739395F}"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3634A4-D57E-46DF-ABFB-E634F1DFAEEE}"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1908175" y="1449388"/>
            <a:ext cx="3343275"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5403850" y="1449388"/>
            <a:ext cx="3344863"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F14151-2A1D-439F-A113-DE343683E53D}"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D176D9-946A-4714-A2D7-CD94FC6D2F40}"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FD6788-016B-4C2D-AAF3-26A0BDB9902F}"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D9DD27-35AF-4958-81E8-CBC56A3FAD36}"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C10F4F-224A-4817-A2CB-CEDCF03CA264}"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7B48C-2F66-4C5F-B6BA-CEF9FD49FC9C}"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6" descr="csk_biorep_page2IMAGE"/>
          <p:cNvPicPr>
            <a:picLocks noChangeAspect="1" noChangeArrowheads="1"/>
          </p:cNvPicPr>
          <p:nvPr/>
        </p:nvPicPr>
        <p:blipFill>
          <a:blip r:embed="rId17"/>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908175" y="225425"/>
            <a:ext cx="6840538" cy="10080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Haga clic para cambiar el estilo de título	</a:t>
            </a:r>
          </a:p>
        </p:txBody>
      </p:sp>
      <p:sp>
        <p:nvSpPr>
          <p:cNvPr id="1028" name="Rectangle 3"/>
          <p:cNvSpPr>
            <a:spLocks noGrp="1" noChangeArrowheads="1"/>
          </p:cNvSpPr>
          <p:nvPr>
            <p:ph type="body" idx="1"/>
          </p:nvPr>
        </p:nvSpPr>
        <p:spPr bwMode="auto">
          <a:xfrm>
            <a:off x="1908175" y="1449388"/>
            <a:ext cx="6840538" cy="4751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2532" name="Rectangle 4"/>
          <p:cNvSpPr>
            <a:spLocks noGrp="1" noChangeArrowheads="1"/>
          </p:cNvSpPr>
          <p:nvPr>
            <p:ph type="dt" sz="half" idx="2"/>
          </p:nvPr>
        </p:nvSpPr>
        <p:spPr bwMode="auto">
          <a:xfrm>
            <a:off x="431800" y="6308725"/>
            <a:ext cx="1838325"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900">
                <a:latin typeface="+mn-lt"/>
              </a:defRPr>
            </a:lvl1pPr>
          </a:lstStyle>
          <a:p>
            <a:pPr>
              <a:defRPr/>
            </a:pPr>
            <a:endParaRPr lang="en-US"/>
          </a:p>
        </p:txBody>
      </p:sp>
      <p:sp>
        <p:nvSpPr>
          <p:cNvPr id="22533" name="Rectangle 5"/>
          <p:cNvSpPr>
            <a:spLocks noGrp="1" noChangeArrowheads="1"/>
          </p:cNvSpPr>
          <p:nvPr>
            <p:ph type="ftr" sz="quarter" idx="3"/>
          </p:nvPr>
        </p:nvSpPr>
        <p:spPr bwMode="auto">
          <a:xfrm>
            <a:off x="2376488" y="6308725"/>
            <a:ext cx="4314825"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mn-lt"/>
              </a:defRPr>
            </a:lvl1pPr>
          </a:lstStyle>
          <a:p>
            <a:pPr>
              <a:defRPr/>
            </a:pPr>
            <a:endParaRPr lang="en-US"/>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latin typeface="+mn-lt"/>
              </a:defRPr>
            </a:lvl1pPr>
          </a:lstStyle>
          <a:p>
            <a:pPr>
              <a:defRPr/>
            </a:pPr>
            <a:fld id="{9FE80F76-17FA-45CD-9149-6CEC37A98233}"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Century Gothic" pitchFamily="34" charset="0"/>
          <a:cs typeface="Times New Roman" pitchFamily="18" charset="0"/>
        </a:defRPr>
      </a:lvl2pPr>
      <a:lvl3pPr algn="l" rtl="0" eaLnBrk="0" fontAlgn="base" hangingPunct="0">
        <a:spcBef>
          <a:spcPct val="0"/>
        </a:spcBef>
        <a:spcAft>
          <a:spcPct val="0"/>
        </a:spcAft>
        <a:defRPr sz="2800">
          <a:solidFill>
            <a:schemeClr val="tx1"/>
          </a:solidFill>
          <a:latin typeface="Century Gothic" pitchFamily="34" charset="0"/>
          <a:cs typeface="Times New Roman" pitchFamily="18" charset="0"/>
        </a:defRPr>
      </a:lvl3pPr>
      <a:lvl4pPr algn="l" rtl="0" eaLnBrk="0" fontAlgn="base" hangingPunct="0">
        <a:spcBef>
          <a:spcPct val="0"/>
        </a:spcBef>
        <a:spcAft>
          <a:spcPct val="0"/>
        </a:spcAft>
        <a:defRPr sz="2800">
          <a:solidFill>
            <a:schemeClr val="tx1"/>
          </a:solidFill>
          <a:latin typeface="Century Gothic" pitchFamily="34" charset="0"/>
          <a:cs typeface="Times New Roman" pitchFamily="18" charset="0"/>
        </a:defRPr>
      </a:lvl4pPr>
      <a:lvl5pPr algn="l" rtl="0" eaLnBrk="0" fontAlgn="base" hangingPunct="0">
        <a:spcBef>
          <a:spcPct val="0"/>
        </a:spcBef>
        <a:spcAft>
          <a:spcPct val="0"/>
        </a:spcAft>
        <a:defRPr sz="2800">
          <a:solidFill>
            <a:schemeClr val="tx1"/>
          </a:solidFill>
          <a:latin typeface="Century Gothic" pitchFamily="34" charset="0"/>
          <a:cs typeface="Times New Roman" pitchFamily="18" charset="0"/>
        </a:defRPr>
      </a:lvl5pPr>
      <a:lvl6pPr marL="457200" algn="l" rtl="0" fontAlgn="base">
        <a:spcBef>
          <a:spcPct val="0"/>
        </a:spcBef>
        <a:spcAft>
          <a:spcPct val="0"/>
        </a:spcAft>
        <a:defRPr sz="2800">
          <a:solidFill>
            <a:schemeClr val="tx1"/>
          </a:solidFill>
          <a:latin typeface="Century Gothic" pitchFamily="34" charset="0"/>
          <a:cs typeface="Times New Roman" pitchFamily="18" charset="0"/>
        </a:defRPr>
      </a:lvl6pPr>
      <a:lvl7pPr marL="914400" algn="l" rtl="0" fontAlgn="base">
        <a:spcBef>
          <a:spcPct val="0"/>
        </a:spcBef>
        <a:spcAft>
          <a:spcPct val="0"/>
        </a:spcAft>
        <a:defRPr sz="2800">
          <a:solidFill>
            <a:schemeClr val="tx1"/>
          </a:solidFill>
          <a:latin typeface="Century Gothic" pitchFamily="34" charset="0"/>
          <a:cs typeface="Times New Roman" pitchFamily="18" charset="0"/>
        </a:defRPr>
      </a:lvl7pPr>
      <a:lvl8pPr marL="1371600" algn="l" rtl="0" fontAlgn="base">
        <a:spcBef>
          <a:spcPct val="0"/>
        </a:spcBef>
        <a:spcAft>
          <a:spcPct val="0"/>
        </a:spcAft>
        <a:defRPr sz="2800">
          <a:solidFill>
            <a:schemeClr val="tx1"/>
          </a:solidFill>
          <a:latin typeface="Century Gothic" pitchFamily="34" charset="0"/>
          <a:cs typeface="Times New Roman" pitchFamily="18" charset="0"/>
        </a:defRPr>
      </a:lvl8pPr>
      <a:lvl9pPr marL="1828800" algn="l" rtl="0" fontAlgn="base">
        <a:spcBef>
          <a:spcPct val="0"/>
        </a:spcBef>
        <a:spcAft>
          <a:spcPct val="0"/>
        </a:spcAft>
        <a:defRPr sz="2800">
          <a:solidFill>
            <a:schemeClr val="tx1"/>
          </a:solidFill>
          <a:latin typeface="Century Gothic" pitchFamily="34" charset="0"/>
          <a:cs typeface="Times New Roman" pitchFamily="18" charset="0"/>
        </a:defRPr>
      </a:lvl9pPr>
    </p:titleStyle>
    <p:bodyStyle>
      <a:lvl1pPr marL="342900" indent="-342900" algn="l" rtl="0" eaLnBrk="0" fontAlgn="base" hangingPunct="0">
        <a:spcBef>
          <a:spcPct val="20000"/>
        </a:spcBef>
        <a:spcAft>
          <a:spcPct val="20000"/>
        </a:spcAft>
        <a:buClr>
          <a:schemeClr val="tx1"/>
        </a:buClr>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tx1"/>
        </a:buClr>
        <a:buChar char="•"/>
        <a:defRPr>
          <a:solidFill>
            <a:schemeClr val="tx1"/>
          </a:solidFill>
          <a:latin typeface="+mn-lt"/>
          <a:cs typeface="+mn-cs"/>
        </a:defRPr>
      </a:lvl2pPr>
      <a:lvl3pPr marL="1143000" indent="-228600" algn="l" rtl="0" eaLnBrk="0" fontAlgn="base" hangingPunct="0">
        <a:spcBef>
          <a:spcPct val="20000"/>
        </a:spcBef>
        <a:spcAft>
          <a:spcPct val="20000"/>
        </a:spcAft>
        <a:buClr>
          <a:schemeClr val="tx1"/>
        </a:buClr>
        <a:buChar char="•"/>
        <a:defRPr sz="1600">
          <a:solidFill>
            <a:schemeClr val="tx1"/>
          </a:solidFill>
          <a:latin typeface="+mn-lt"/>
          <a:cs typeface="+mn-cs"/>
        </a:defRPr>
      </a:lvl3pPr>
      <a:lvl4pPr marL="1600200" indent="-228600" algn="l" rtl="0" eaLnBrk="0" fontAlgn="base" hangingPunct="0">
        <a:spcBef>
          <a:spcPct val="20000"/>
        </a:spcBef>
        <a:spcAft>
          <a:spcPct val="20000"/>
        </a:spcAft>
        <a:buClr>
          <a:schemeClr val="tx1"/>
        </a:buClr>
        <a:buChar char="•"/>
        <a:defRPr sz="1400">
          <a:solidFill>
            <a:schemeClr val="tx1"/>
          </a:solidFill>
          <a:latin typeface="+mn-lt"/>
          <a:cs typeface="+mn-cs"/>
        </a:defRPr>
      </a:lvl4pPr>
      <a:lvl5pPr marL="2057400" indent="-228600" algn="l" rtl="0" eaLnBrk="0" fontAlgn="base" hangingPunct="0">
        <a:spcBef>
          <a:spcPct val="20000"/>
        </a:spcBef>
        <a:spcAft>
          <a:spcPct val="20000"/>
        </a:spcAft>
        <a:buClr>
          <a:schemeClr val="tx1"/>
        </a:buClr>
        <a:buChar char="•"/>
        <a:defRPr sz="1200">
          <a:solidFill>
            <a:schemeClr val="tx1"/>
          </a:solidFill>
          <a:latin typeface="+mn-lt"/>
          <a:cs typeface="+mn-cs"/>
        </a:defRPr>
      </a:lvl5pPr>
      <a:lvl6pPr marL="2514600" indent="-228600" algn="l" rtl="0" fontAlgn="base">
        <a:spcBef>
          <a:spcPct val="20000"/>
        </a:spcBef>
        <a:spcAft>
          <a:spcPct val="20000"/>
        </a:spcAft>
        <a:buClr>
          <a:schemeClr val="tx1"/>
        </a:buClr>
        <a:buChar char="•"/>
        <a:defRPr sz="1200">
          <a:solidFill>
            <a:schemeClr val="tx1"/>
          </a:solidFill>
          <a:latin typeface="+mn-lt"/>
          <a:cs typeface="+mn-cs"/>
        </a:defRPr>
      </a:lvl6pPr>
      <a:lvl7pPr marL="2971800" indent="-228600" algn="l" rtl="0" fontAlgn="base">
        <a:spcBef>
          <a:spcPct val="20000"/>
        </a:spcBef>
        <a:spcAft>
          <a:spcPct val="20000"/>
        </a:spcAft>
        <a:buClr>
          <a:schemeClr val="tx1"/>
        </a:buClr>
        <a:buChar char="•"/>
        <a:defRPr sz="1200">
          <a:solidFill>
            <a:schemeClr val="tx1"/>
          </a:solidFill>
          <a:latin typeface="+mn-lt"/>
          <a:cs typeface="+mn-cs"/>
        </a:defRPr>
      </a:lvl7pPr>
      <a:lvl8pPr marL="3429000" indent="-228600" algn="l" rtl="0" fontAlgn="base">
        <a:spcBef>
          <a:spcPct val="20000"/>
        </a:spcBef>
        <a:spcAft>
          <a:spcPct val="20000"/>
        </a:spcAft>
        <a:buClr>
          <a:schemeClr val="tx1"/>
        </a:buClr>
        <a:buChar char="•"/>
        <a:defRPr sz="1200">
          <a:solidFill>
            <a:schemeClr val="tx1"/>
          </a:solidFill>
          <a:latin typeface="+mn-lt"/>
          <a:cs typeface="+mn-cs"/>
        </a:defRPr>
      </a:lvl8pPr>
      <a:lvl9pPr marL="3886200" indent="-228600" algn="l" rtl="0" fontAlgn="base">
        <a:spcBef>
          <a:spcPct val="20000"/>
        </a:spcBef>
        <a:spcAft>
          <a:spcPct val="20000"/>
        </a:spcAft>
        <a:buClr>
          <a:schemeClr val="tx1"/>
        </a:buClr>
        <a:buChar char="•"/>
        <a:defRPr sz="12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858838" y="2630488"/>
            <a:ext cx="7894637" cy="2074862"/>
          </a:xfrm>
        </p:spPr>
        <p:txBody>
          <a:bodyPr/>
          <a:lstStyle/>
          <a:p>
            <a:pPr algn="r" eaLnBrk="1" hangingPunct="1"/>
            <a:r>
              <a:rPr lang="es-EC" sz="2400" smtClean="0"/>
              <a:t>“Aplicación Web para la automatización de procesos académicos y administrativos de </a:t>
            </a:r>
            <a:br>
              <a:rPr lang="es-EC" sz="2400" smtClean="0"/>
            </a:br>
            <a:r>
              <a:rPr lang="es-EC" sz="2400" smtClean="0"/>
              <a:t>Instituciones Educativas”</a:t>
            </a:r>
            <a:endParaRPr lang="en-US" sz="2400" smtClean="0"/>
          </a:p>
        </p:txBody>
      </p:sp>
      <p:sp>
        <p:nvSpPr>
          <p:cNvPr id="3075" name="Rectangle 8"/>
          <p:cNvSpPr>
            <a:spLocks noGrp="1" noChangeArrowheads="1"/>
          </p:cNvSpPr>
          <p:nvPr>
            <p:ph type="subTitle" idx="1"/>
          </p:nvPr>
        </p:nvSpPr>
        <p:spPr>
          <a:xfrm>
            <a:off x="3327400" y="5541963"/>
            <a:ext cx="5629275" cy="682625"/>
          </a:xfrm>
        </p:spPr>
        <p:txBody>
          <a:bodyPr/>
          <a:lstStyle/>
          <a:p>
            <a:pPr algn="r" eaLnBrk="1" hangingPunct="1"/>
            <a:r>
              <a:rPr lang="en-US" smtClean="0"/>
              <a:t>Presentada Por:</a:t>
            </a:r>
          </a:p>
          <a:p>
            <a:pPr algn="r" eaLnBrk="1" hangingPunct="1"/>
            <a:r>
              <a:rPr lang="en-US" smtClean="0"/>
              <a:t> </a:t>
            </a:r>
            <a:r>
              <a:rPr lang="en-US" b="1" smtClean="0"/>
              <a:t>Bárbara  Alexandra  Muñoz  Estrella</a:t>
            </a:r>
          </a:p>
          <a:p>
            <a:pPr algn="r" eaLnBrk="1" hangingPunct="1"/>
            <a:r>
              <a:rPr lang="en-US" b="1" smtClean="0"/>
              <a:t>Luis  Ángel  Ushca  Pérez</a:t>
            </a:r>
          </a:p>
        </p:txBody>
      </p:sp>
      <p:sp>
        <p:nvSpPr>
          <p:cNvPr id="67601" name="Text Box 17"/>
          <p:cNvSpPr txBox="1">
            <a:spLocks noChangeArrowheads="1"/>
          </p:cNvSpPr>
          <p:nvPr/>
        </p:nvSpPr>
        <p:spPr bwMode="auto">
          <a:xfrm>
            <a:off x="1258888" y="341313"/>
            <a:ext cx="3024187" cy="588962"/>
          </a:xfrm>
          <a:prstGeom prst="rect">
            <a:avLst/>
          </a:prstGeom>
          <a:noFill/>
          <a:ln w="9525">
            <a:noFill/>
            <a:miter lim="800000"/>
            <a:headEnd/>
            <a:tailEnd/>
          </a:ln>
          <a:effectLst/>
        </p:spPr>
        <p:txBody>
          <a:bodyPr>
            <a:spAutoFit/>
          </a:bodyPr>
          <a:lstStyle/>
          <a:p>
            <a:pPr algn="l">
              <a:lnSpc>
                <a:spcPct val="80000"/>
              </a:lnSpc>
              <a:spcBef>
                <a:spcPct val="10000"/>
              </a:spcBef>
              <a:defRPr/>
            </a:pPr>
            <a:r>
              <a:rPr lang="es-ES" sz="1300" b="1" dirty="0">
                <a:solidFill>
                  <a:schemeClr val="accent2">
                    <a:lumMod val="50000"/>
                  </a:schemeClr>
                </a:solidFill>
              </a:rPr>
              <a:t>ESCUELA SUPERIOR POLITÉCNICA DEL LITORAL</a:t>
            </a:r>
          </a:p>
          <a:p>
            <a:pPr algn="l">
              <a:lnSpc>
                <a:spcPct val="80000"/>
              </a:lnSpc>
              <a:spcBef>
                <a:spcPct val="10000"/>
              </a:spcBef>
              <a:defRPr/>
            </a:pPr>
            <a:r>
              <a:rPr lang="es-ES" sz="1300" b="1" dirty="0">
                <a:solidFill>
                  <a:schemeClr val="accent2">
                    <a:lumMod val="50000"/>
                  </a:schemeClr>
                </a:solidFill>
              </a:rPr>
              <a:t>Guayaquil - Ecuador</a:t>
            </a:r>
          </a:p>
        </p:txBody>
      </p:sp>
      <p:pic>
        <p:nvPicPr>
          <p:cNvPr id="3077" name="Picture 18" descr="logo-espol-transp-corr"/>
          <p:cNvPicPr>
            <a:picLocks noChangeAspect="1" noChangeArrowheads="1"/>
          </p:cNvPicPr>
          <p:nvPr/>
        </p:nvPicPr>
        <p:blipFill>
          <a:blip r:embed="rId3"/>
          <a:srcRect/>
          <a:stretch>
            <a:fillRect/>
          </a:stretch>
        </p:blipFill>
        <p:spPr bwMode="auto">
          <a:xfrm>
            <a:off x="166688" y="209550"/>
            <a:ext cx="863600" cy="80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60475" y="225425"/>
            <a:ext cx="6840538" cy="1008063"/>
          </a:xfrm>
        </p:spPr>
        <p:txBody>
          <a:bodyPr/>
          <a:lstStyle/>
          <a:p>
            <a:pPr algn="ctr" eaLnBrk="1" hangingPunct="1"/>
            <a:r>
              <a:rPr lang="es-EC" smtClean="0"/>
              <a:t>HERRAMIENTAS  AJAX</a:t>
            </a:r>
          </a:p>
        </p:txBody>
      </p:sp>
      <p:sp>
        <p:nvSpPr>
          <p:cNvPr id="12291" name="Rectangle 3"/>
          <p:cNvSpPr>
            <a:spLocks noGrp="1" noChangeArrowheads="1"/>
          </p:cNvSpPr>
          <p:nvPr>
            <p:ph type="body" idx="1"/>
          </p:nvPr>
        </p:nvSpPr>
        <p:spPr>
          <a:xfrm>
            <a:off x="955675" y="1233488"/>
            <a:ext cx="6840538" cy="1776412"/>
          </a:xfrm>
        </p:spPr>
        <p:txBody>
          <a:bodyPr/>
          <a:lstStyle/>
          <a:p>
            <a:pPr algn="just" eaLnBrk="1" hangingPunct="1"/>
            <a:endParaRPr lang="es-ES" smtClean="0"/>
          </a:p>
          <a:p>
            <a:pPr algn="just" eaLnBrk="1" hangingPunct="1">
              <a:buFontTx/>
              <a:buNone/>
            </a:pPr>
            <a:r>
              <a:rPr lang="es-EC" b="1" smtClean="0"/>
              <a:t>UpdatePanel: </a:t>
            </a:r>
            <a:r>
              <a:rPr lang="es-EC" smtClean="0"/>
              <a:t>Habilita secciones de una página para</a:t>
            </a:r>
          </a:p>
          <a:p>
            <a:pPr algn="just" eaLnBrk="1" hangingPunct="1">
              <a:buFontTx/>
              <a:buNone/>
            </a:pPr>
            <a:r>
              <a:rPr lang="es-EC" smtClean="0"/>
              <a:t>que se presentan sin necesidad de postback.</a:t>
            </a:r>
          </a:p>
          <a:p>
            <a:pPr lvl="2" algn="just" eaLnBrk="1" hangingPunct="1">
              <a:lnSpc>
                <a:spcPct val="130000"/>
              </a:lnSpc>
              <a:buFont typeface="Courier New" pitchFamily="49" charset="0"/>
              <a:buChar char="o"/>
            </a:pPr>
            <a:endParaRPr lang="es-ES" smtClean="0"/>
          </a:p>
          <a:p>
            <a:pPr algn="just" eaLnBrk="1" hangingPunct="1">
              <a:buFontTx/>
              <a:buNone/>
            </a:pPr>
            <a:endParaRPr lang="es-EC" smtClean="0"/>
          </a:p>
        </p:txBody>
      </p:sp>
      <p:sp>
        <p:nvSpPr>
          <p:cNvPr id="8" name="Rectangle 3"/>
          <p:cNvSpPr txBox="1">
            <a:spLocks noChangeArrowheads="1"/>
          </p:cNvSpPr>
          <p:nvPr/>
        </p:nvSpPr>
        <p:spPr bwMode="auto">
          <a:xfrm>
            <a:off x="955675" y="2249488"/>
            <a:ext cx="6840538" cy="1776412"/>
          </a:xfrm>
          <a:prstGeom prst="rect">
            <a:avLst/>
          </a:prstGeom>
          <a:noFill/>
          <a:ln w="9525">
            <a:noFill/>
            <a:miter lim="800000"/>
            <a:headEnd/>
            <a:tailEnd/>
          </a:ln>
        </p:spPr>
        <p:txBody>
          <a:bodyPr/>
          <a:lstStyle/>
          <a:p>
            <a:pPr marL="342900" indent="-342900" algn="just">
              <a:spcBef>
                <a:spcPct val="20000"/>
              </a:spcBef>
              <a:spcAft>
                <a:spcPct val="20000"/>
              </a:spcAft>
              <a:buClr>
                <a:schemeClr val="tx1"/>
              </a:buClr>
              <a:buFontTx/>
              <a:buChar char="•"/>
              <a:defRPr/>
            </a:pPr>
            <a:endParaRPr lang="es-ES" sz="2000" kern="0" dirty="0">
              <a:latin typeface="+mn-lt"/>
              <a:cs typeface="+mn-cs"/>
            </a:endParaRPr>
          </a:p>
          <a:p>
            <a:pPr marL="342900" indent="-342900" algn="just">
              <a:lnSpc>
                <a:spcPct val="130000"/>
              </a:lnSpc>
              <a:spcBef>
                <a:spcPct val="20000"/>
              </a:spcBef>
              <a:spcAft>
                <a:spcPct val="20000"/>
              </a:spcAft>
              <a:buClr>
                <a:schemeClr val="tx1"/>
              </a:buClr>
              <a:defRPr/>
            </a:pPr>
            <a:r>
              <a:rPr lang="es-EC" sz="2000" b="1" kern="0" dirty="0" err="1">
                <a:latin typeface="+mn-lt"/>
                <a:cs typeface="+mn-cs"/>
              </a:rPr>
              <a:t>TabContainer</a:t>
            </a:r>
            <a:r>
              <a:rPr lang="es-EC" sz="2000" b="1" kern="0" dirty="0">
                <a:latin typeface="+mn-lt"/>
                <a:cs typeface="+mn-cs"/>
              </a:rPr>
              <a:t>: </a:t>
            </a:r>
            <a:r>
              <a:rPr lang="es-EC" sz="1800" kern="0" dirty="0">
                <a:latin typeface="+mn-lt"/>
                <a:cs typeface="+mn-cs"/>
              </a:rPr>
              <a:t>Crea un conjunto de fichas que se pueden</a:t>
            </a:r>
          </a:p>
          <a:p>
            <a:pPr marL="342900" indent="-342900" algn="just">
              <a:lnSpc>
                <a:spcPct val="130000"/>
              </a:lnSpc>
              <a:spcBef>
                <a:spcPct val="20000"/>
              </a:spcBef>
              <a:spcAft>
                <a:spcPct val="20000"/>
              </a:spcAft>
              <a:buClr>
                <a:schemeClr val="tx1"/>
              </a:buClr>
              <a:defRPr/>
            </a:pPr>
            <a:r>
              <a:rPr lang="es-EC" sz="1800" kern="0" dirty="0">
                <a:latin typeface="+mn-lt"/>
                <a:cs typeface="+mn-cs"/>
              </a:rPr>
              <a:t>utilizar para organizar el contenido de la página.</a:t>
            </a:r>
          </a:p>
          <a:p>
            <a:pPr marL="1143000" lvl="2" indent="-228600" algn="just">
              <a:lnSpc>
                <a:spcPct val="130000"/>
              </a:lnSpc>
              <a:spcBef>
                <a:spcPct val="20000"/>
              </a:spcBef>
              <a:spcAft>
                <a:spcPct val="20000"/>
              </a:spcAft>
              <a:buClr>
                <a:schemeClr val="tx1"/>
              </a:buClr>
              <a:buFont typeface="Courier New" pitchFamily="49" charset="0"/>
              <a:buChar char="o"/>
              <a:defRPr/>
            </a:pPr>
            <a:endParaRPr lang="es-ES" sz="1600" kern="0" dirty="0">
              <a:latin typeface="+mn-lt"/>
              <a:cs typeface="+mn-cs"/>
            </a:endParaRPr>
          </a:p>
          <a:p>
            <a:pPr marL="342900" indent="-342900" algn="just">
              <a:spcBef>
                <a:spcPct val="20000"/>
              </a:spcBef>
              <a:spcAft>
                <a:spcPct val="20000"/>
              </a:spcAft>
              <a:buClr>
                <a:schemeClr val="tx1"/>
              </a:buClr>
              <a:defRPr/>
            </a:pPr>
            <a:endParaRPr lang="es-EC" sz="2000" kern="0" dirty="0">
              <a:latin typeface="+mn-lt"/>
              <a:cs typeface="+mn-cs"/>
            </a:endParaRPr>
          </a:p>
        </p:txBody>
      </p:sp>
      <p:pic>
        <p:nvPicPr>
          <p:cNvPr id="9" name="Picture 2"/>
          <p:cNvPicPr>
            <a:picLocks noChangeAspect="1" noChangeArrowheads="1"/>
          </p:cNvPicPr>
          <p:nvPr/>
        </p:nvPicPr>
        <p:blipFill>
          <a:blip r:embed="rId3"/>
          <a:srcRect l="7258" t="26201" r="29045" b="32850"/>
          <a:stretch>
            <a:fillRect/>
          </a:stretch>
        </p:blipFill>
        <p:spPr bwMode="auto">
          <a:xfrm>
            <a:off x="787400" y="3898900"/>
            <a:ext cx="7861300" cy="25574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60475" y="225425"/>
            <a:ext cx="6840538" cy="1008063"/>
          </a:xfrm>
        </p:spPr>
        <p:txBody>
          <a:bodyPr/>
          <a:lstStyle/>
          <a:p>
            <a:pPr algn="ctr" eaLnBrk="1" hangingPunct="1"/>
            <a:r>
              <a:rPr lang="es-EC" smtClean="0"/>
              <a:t>HERRAMIENTAS  AJAX</a:t>
            </a:r>
          </a:p>
        </p:txBody>
      </p:sp>
      <p:sp>
        <p:nvSpPr>
          <p:cNvPr id="7" name="Rectangle 3"/>
          <p:cNvSpPr txBox="1">
            <a:spLocks noChangeArrowheads="1"/>
          </p:cNvSpPr>
          <p:nvPr/>
        </p:nvSpPr>
        <p:spPr bwMode="auto">
          <a:xfrm>
            <a:off x="1171575" y="1131888"/>
            <a:ext cx="6840538" cy="1776412"/>
          </a:xfrm>
          <a:prstGeom prst="rect">
            <a:avLst/>
          </a:prstGeom>
          <a:noFill/>
          <a:ln w="9525">
            <a:noFill/>
            <a:miter lim="800000"/>
            <a:headEnd/>
            <a:tailEnd/>
          </a:ln>
        </p:spPr>
        <p:txBody>
          <a:bodyPr/>
          <a:lstStyle/>
          <a:p>
            <a:pPr marL="342900" indent="-342900" algn="just">
              <a:spcBef>
                <a:spcPct val="20000"/>
              </a:spcBef>
              <a:spcAft>
                <a:spcPct val="20000"/>
              </a:spcAft>
              <a:buClr>
                <a:schemeClr val="tx1"/>
              </a:buClr>
              <a:buFontTx/>
              <a:buChar char="•"/>
              <a:defRPr/>
            </a:pPr>
            <a:endParaRPr lang="es-ES" sz="2000" kern="0" dirty="0">
              <a:latin typeface="+mn-lt"/>
              <a:cs typeface="+mn-cs"/>
            </a:endParaRPr>
          </a:p>
          <a:p>
            <a:pPr marL="342900" indent="-342900" algn="just">
              <a:spcBef>
                <a:spcPct val="20000"/>
              </a:spcBef>
              <a:spcAft>
                <a:spcPct val="20000"/>
              </a:spcAft>
              <a:buClr>
                <a:schemeClr val="tx1"/>
              </a:buClr>
              <a:defRPr/>
            </a:pPr>
            <a:r>
              <a:rPr lang="es-EC" sz="2000" b="1" kern="0" dirty="0">
                <a:latin typeface="+mn-lt"/>
                <a:cs typeface="+mn-cs"/>
              </a:rPr>
              <a:t>Calender </a:t>
            </a:r>
            <a:r>
              <a:rPr lang="es-EC" sz="2000" b="1" kern="0" dirty="0" err="1">
                <a:latin typeface="+mn-lt"/>
                <a:cs typeface="+mn-cs"/>
              </a:rPr>
              <a:t>Exteneder</a:t>
            </a:r>
            <a:r>
              <a:rPr lang="es-EC" sz="2000" b="1" kern="0" dirty="0">
                <a:latin typeface="+mn-lt"/>
                <a:cs typeface="+mn-cs"/>
              </a:rPr>
              <a:t>: </a:t>
            </a:r>
            <a:r>
              <a:rPr lang="es-EC" sz="1800" dirty="0">
                <a:latin typeface="+mn-lt"/>
                <a:cs typeface="+mn-cs"/>
              </a:rPr>
              <a:t>Es un extensor que se puede</a:t>
            </a:r>
          </a:p>
          <a:p>
            <a:pPr marL="342900" indent="-342900" algn="just">
              <a:spcBef>
                <a:spcPct val="20000"/>
              </a:spcBef>
              <a:spcAft>
                <a:spcPct val="20000"/>
              </a:spcAft>
              <a:buClr>
                <a:schemeClr val="tx1"/>
              </a:buClr>
              <a:defRPr/>
            </a:pPr>
            <a:r>
              <a:rPr lang="es-EC" sz="1800" dirty="0">
                <a:latin typeface="+mn-lt"/>
                <a:cs typeface="+mn-cs"/>
              </a:rPr>
              <a:t>conectar a cualquier control </a:t>
            </a:r>
            <a:r>
              <a:rPr lang="es-EC" sz="1800" dirty="0" err="1">
                <a:latin typeface="+mn-lt"/>
                <a:cs typeface="+mn-cs"/>
              </a:rPr>
              <a:t>TextBox</a:t>
            </a:r>
            <a:r>
              <a:rPr lang="es-EC" sz="1800" dirty="0">
                <a:latin typeface="+mn-lt"/>
                <a:cs typeface="+mn-cs"/>
              </a:rPr>
              <a:t>. Ofrece la fecha al</a:t>
            </a:r>
          </a:p>
          <a:p>
            <a:pPr marL="342900" indent="-342900" algn="just">
              <a:spcBef>
                <a:spcPct val="20000"/>
              </a:spcBef>
              <a:spcAft>
                <a:spcPct val="20000"/>
              </a:spcAft>
              <a:buClr>
                <a:schemeClr val="tx1"/>
              </a:buClr>
              <a:defRPr/>
            </a:pPr>
            <a:r>
              <a:rPr lang="es-EC" sz="1800" dirty="0">
                <a:latin typeface="+mn-lt"/>
                <a:cs typeface="+mn-cs"/>
              </a:rPr>
              <a:t>usuario en un control con ventanas emergentes</a:t>
            </a:r>
            <a:r>
              <a:rPr lang="es-EC" sz="1800" kern="0" dirty="0">
                <a:latin typeface="+mn-lt"/>
                <a:cs typeface="+mn-cs"/>
              </a:rPr>
              <a:t>.</a:t>
            </a:r>
          </a:p>
          <a:p>
            <a:pPr marL="1143000" lvl="2" indent="-228600" algn="just">
              <a:lnSpc>
                <a:spcPct val="130000"/>
              </a:lnSpc>
              <a:spcBef>
                <a:spcPct val="20000"/>
              </a:spcBef>
              <a:spcAft>
                <a:spcPct val="20000"/>
              </a:spcAft>
              <a:buClr>
                <a:schemeClr val="tx1"/>
              </a:buClr>
              <a:buFont typeface="Courier New" pitchFamily="49" charset="0"/>
              <a:buChar char="o"/>
              <a:defRPr/>
            </a:pPr>
            <a:endParaRPr lang="es-ES" sz="1600" kern="0" dirty="0">
              <a:latin typeface="+mn-lt"/>
              <a:cs typeface="+mn-cs"/>
            </a:endParaRPr>
          </a:p>
          <a:p>
            <a:pPr marL="342900" indent="-342900" algn="just">
              <a:spcBef>
                <a:spcPct val="20000"/>
              </a:spcBef>
              <a:spcAft>
                <a:spcPct val="20000"/>
              </a:spcAft>
              <a:buClr>
                <a:schemeClr val="tx1"/>
              </a:buClr>
              <a:defRPr/>
            </a:pPr>
            <a:endParaRPr lang="es-EC" sz="2000" kern="0" dirty="0">
              <a:latin typeface="+mn-lt"/>
              <a:cs typeface="+mn-cs"/>
            </a:endParaRPr>
          </a:p>
        </p:txBody>
      </p:sp>
      <p:pic>
        <p:nvPicPr>
          <p:cNvPr id="9" name="Picture 3"/>
          <p:cNvPicPr>
            <a:picLocks noChangeAspect="1" noChangeArrowheads="1"/>
          </p:cNvPicPr>
          <p:nvPr/>
        </p:nvPicPr>
        <p:blipFill>
          <a:blip r:embed="rId3"/>
          <a:srcRect l="17550" t="33184" r="27329" b="58510"/>
          <a:stretch>
            <a:fillRect/>
          </a:stretch>
        </p:blipFill>
        <p:spPr bwMode="auto">
          <a:xfrm>
            <a:off x="1181100" y="2895600"/>
            <a:ext cx="6726238" cy="546100"/>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133475" y="3316288"/>
            <a:ext cx="6840538" cy="1776412"/>
          </a:xfrm>
          <a:prstGeom prst="rect">
            <a:avLst/>
          </a:prstGeom>
          <a:noFill/>
          <a:ln w="9525">
            <a:noFill/>
            <a:miter lim="800000"/>
            <a:headEnd/>
            <a:tailEnd/>
          </a:ln>
        </p:spPr>
        <p:txBody>
          <a:bodyPr/>
          <a:lstStyle/>
          <a:p>
            <a:pPr marL="342900" indent="-342900" algn="just">
              <a:spcBef>
                <a:spcPct val="20000"/>
              </a:spcBef>
              <a:spcAft>
                <a:spcPct val="20000"/>
              </a:spcAft>
              <a:buClr>
                <a:schemeClr val="tx1"/>
              </a:buClr>
              <a:buFontTx/>
              <a:buChar char="•"/>
              <a:defRPr/>
            </a:pPr>
            <a:endParaRPr lang="es-ES" sz="2000" kern="0" dirty="0">
              <a:latin typeface="+mn-lt"/>
              <a:cs typeface="+mn-cs"/>
            </a:endParaRPr>
          </a:p>
          <a:p>
            <a:pPr marL="342900" indent="-342900" algn="just">
              <a:spcBef>
                <a:spcPct val="20000"/>
              </a:spcBef>
              <a:spcAft>
                <a:spcPct val="20000"/>
              </a:spcAft>
              <a:buClr>
                <a:schemeClr val="tx1"/>
              </a:buClr>
              <a:defRPr/>
            </a:pPr>
            <a:r>
              <a:rPr lang="es-EC" sz="1800" b="1" dirty="0" err="1">
                <a:latin typeface="+mn-lt"/>
                <a:cs typeface="+mn-cs"/>
              </a:rPr>
              <a:t>FilteredTextBoxExtender</a:t>
            </a:r>
            <a:r>
              <a:rPr lang="es-EC" sz="1800" b="1" dirty="0">
                <a:latin typeface="+mn-lt"/>
                <a:cs typeface="+mn-cs"/>
              </a:rPr>
              <a:t>:</a:t>
            </a:r>
            <a:r>
              <a:rPr lang="es-EC" sz="1800" dirty="0">
                <a:latin typeface="+mn-lt"/>
                <a:cs typeface="+mn-cs"/>
              </a:rPr>
              <a:t> Extiende al </a:t>
            </a:r>
            <a:r>
              <a:rPr lang="es-EC" sz="1800" dirty="0" err="1">
                <a:latin typeface="+mn-lt"/>
                <a:cs typeface="+mn-cs"/>
              </a:rPr>
              <a:t>TextBox</a:t>
            </a:r>
            <a:r>
              <a:rPr lang="es-EC" sz="1800" dirty="0">
                <a:latin typeface="+mn-lt"/>
                <a:cs typeface="+mn-cs"/>
              </a:rPr>
              <a:t> de modo </a:t>
            </a:r>
          </a:p>
          <a:p>
            <a:pPr marL="342900" indent="-342900" algn="just">
              <a:spcBef>
                <a:spcPct val="20000"/>
              </a:spcBef>
              <a:spcAft>
                <a:spcPct val="20000"/>
              </a:spcAft>
              <a:buClr>
                <a:schemeClr val="tx1"/>
              </a:buClr>
              <a:defRPr/>
            </a:pPr>
            <a:r>
              <a:rPr lang="es-EC" sz="1800" dirty="0">
                <a:latin typeface="+mn-lt"/>
                <a:cs typeface="+mn-cs"/>
              </a:rPr>
              <a:t>que podemos definir qué tipo de caracteres permitimos </a:t>
            </a:r>
          </a:p>
          <a:p>
            <a:pPr marL="342900" indent="-342900" algn="just">
              <a:spcBef>
                <a:spcPct val="20000"/>
              </a:spcBef>
              <a:spcAft>
                <a:spcPct val="20000"/>
              </a:spcAft>
              <a:buClr>
                <a:schemeClr val="tx1"/>
              </a:buClr>
              <a:defRPr/>
            </a:pPr>
            <a:r>
              <a:rPr lang="es-EC" sz="1800" dirty="0">
                <a:latin typeface="+mn-lt"/>
                <a:cs typeface="+mn-cs"/>
              </a:rPr>
              <a:t>que escriba el usuario</a:t>
            </a:r>
            <a:r>
              <a:rPr lang="es-EC" sz="1800" kern="0" dirty="0">
                <a:latin typeface="+mn-lt"/>
                <a:cs typeface="+mn-cs"/>
              </a:rPr>
              <a:t>.</a:t>
            </a:r>
          </a:p>
          <a:p>
            <a:pPr marL="1143000" lvl="2" indent="-228600" algn="just">
              <a:lnSpc>
                <a:spcPct val="130000"/>
              </a:lnSpc>
              <a:spcBef>
                <a:spcPct val="20000"/>
              </a:spcBef>
              <a:spcAft>
                <a:spcPct val="20000"/>
              </a:spcAft>
              <a:buClr>
                <a:schemeClr val="tx1"/>
              </a:buClr>
              <a:buFont typeface="Courier New" pitchFamily="49" charset="0"/>
              <a:buChar char="o"/>
              <a:defRPr/>
            </a:pPr>
            <a:endParaRPr lang="es-ES" sz="1600" kern="0" dirty="0">
              <a:latin typeface="+mn-lt"/>
              <a:cs typeface="+mn-cs"/>
            </a:endParaRPr>
          </a:p>
          <a:p>
            <a:pPr marL="342900" indent="-342900" algn="just">
              <a:spcBef>
                <a:spcPct val="20000"/>
              </a:spcBef>
              <a:spcAft>
                <a:spcPct val="20000"/>
              </a:spcAft>
              <a:buClr>
                <a:schemeClr val="tx1"/>
              </a:buClr>
              <a:defRPr/>
            </a:pPr>
            <a:endParaRPr lang="es-EC" sz="2000" kern="0" dirty="0">
              <a:latin typeface="+mn-lt"/>
              <a:cs typeface="+mn-cs"/>
            </a:endParaRPr>
          </a:p>
        </p:txBody>
      </p:sp>
      <p:pic>
        <p:nvPicPr>
          <p:cNvPr id="12" name="Picture 3"/>
          <p:cNvPicPr>
            <a:picLocks noChangeAspect="1" noChangeArrowheads="1"/>
          </p:cNvPicPr>
          <p:nvPr/>
        </p:nvPicPr>
        <p:blipFill>
          <a:blip r:embed="rId4"/>
          <a:srcRect l="22974" t="39130" r="30673" b="41848"/>
          <a:stretch>
            <a:fillRect/>
          </a:stretch>
        </p:blipFill>
        <p:spPr bwMode="auto">
          <a:xfrm>
            <a:off x="1219200" y="4978400"/>
            <a:ext cx="6973888" cy="1574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60475" y="225425"/>
            <a:ext cx="6840538" cy="1008063"/>
          </a:xfrm>
        </p:spPr>
        <p:txBody>
          <a:bodyPr/>
          <a:lstStyle/>
          <a:p>
            <a:pPr algn="ctr" eaLnBrk="1" hangingPunct="1"/>
            <a:r>
              <a:rPr lang="es-EC" smtClean="0"/>
              <a:t>SQLDATASOURCE</a:t>
            </a:r>
          </a:p>
        </p:txBody>
      </p:sp>
      <p:sp>
        <p:nvSpPr>
          <p:cNvPr id="14339" name="Rectangle 3"/>
          <p:cNvSpPr>
            <a:spLocks noGrp="1" noChangeArrowheads="1"/>
          </p:cNvSpPr>
          <p:nvPr>
            <p:ph type="body" idx="1"/>
          </p:nvPr>
        </p:nvSpPr>
        <p:spPr>
          <a:xfrm>
            <a:off x="1184275" y="1752600"/>
            <a:ext cx="6840538" cy="4029075"/>
          </a:xfrm>
        </p:spPr>
        <p:txBody>
          <a:bodyPr/>
          <a:lstStyle/>
          <a:p>
            <a:pPr algn="just" eaLnBrk="1" hangingPunct="1"/>
            <a:r>
              <a:rPr lang="es-ES" smtClean="0"/>
              <a:t>Características:</a:t>
            </a:r>
          </a:p>
          <a:p>
            <a:pPr lvl="1" algn="just" eaLnBrk="1" hangingPunct="1">
              <a:lnSpc>
                <a:spcPct val="130000"/>
              </a:lnSpc>
            </a:pPr>
            <a:r>
              <a:rPr lang="es-ES" smtClean="0"/>
              <a:t>El control SqlDataSource sirve para administra el acceso y enlace de datos. </a:t>
            </a:r>
            <a:endParaRPr lang="es-EC" smtClean="0"/>
          </a:p>
          <a:p>
            <a:pPr lvl="1" algn="just" eaLnBrk="1" hangingPunct="1">
              <a:lnSpc>
                <a:spcPct val="130000"/>
              </a:lnSpc>
            </a:pPr>
            <a:r>
              <a:rPr lang="es-ES" smtClean="0"/>
              <a:t>SqlDataSource funciona con cualquier producto de base de datos para el que haya un proveedor de ADO.NET</a:t>
            </a:r>
          </a:p>
          <a:p>
            <a:pPr lvl="1" algn="just" eaLnBrk="1" hangingPunct="1">
              <a:lnSpc>
                <a:spcPct val="130000"/>
              </a:lnSpc>
            </a:pPr>
            <a:r>
              <a:rPr lang="es-ES" smtClean="0"/>
              <a:t>SqlDataSource enlazara un procedure desde la .dll de cada modulo evitando que desde la presentación</a:t>
            </a:r>
            <a:r>
              <a:rPr lang="es-EC" smtClean="0"/>
              <a:t> </a:t>
            </a:r>
            <a:r>
              <a:rPr lang="es-ES" smtClean="0"/>
              <a:t>haya comunicación con la base de datos</a:t>
            </a:r>
            <a:endParaRPr lang="es-EC" smtClean="0"/>
          </a:p>
          <a:p>
            <a:pPr lvl="1" algn="just" eaLnBrk="1" hangingPunct="1">
              <a:lnSpc>
                <a:spcPct val="130000"/>
              </a:lnSpc>
              <a:buFontTx/>
              <a:buNone/>
            </a:pPr>
            <a:endParaRPr lang="es-ES" smtClean="0"/>
          </a:p>
          <a:p>
            <a:pPr lvl="1" algn="just" eaLnBrk="1" hangingPunct="1">
              <a:lnSpc>
                <a:spcPct val="130000"/>
              </a:lnSpc>
            </a:pPr>
            <a:endParaRPr lang="es-EC" smtClean="0"/>
          </a:p>
          <a:p>
            <a:pPr lvl="2" algn="just" eaLnBrk="1" hangingPunct="1">
              <a:lnSpc>
                <a:spcPct val="130000"/>
              </a:lnSpc>
              <a:buFont typeface="Courier New" pitchFamily="49" charset="0"/>
              <a:buChar char="o"/>
            </a:pPr>
            <a:endParaRPr lang="es-ES" smtClean="0"/>
          </a:p>
          <a:p>
            <a:pPr algn="just" eaLnBrk="1" hangingPunct="1">
              <a:buFontTx/>
              <a:buNone/>
            </a:pPr>
            <a:endParaRPr lang="es-EC"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60475" y="225425"/>
            <a:ext cx="6840538" cy="1008063"/>
          </a:xfrm>
        </p:spPr>
        <p:txBody>
          <a:bodyPr/>
          <a:lstStyle/>
          <a:p>
            <a:pPr algn="ctr" eaLnBrk="1" hangingPunct="1"/>
            <a:r>
              <a:rPr lang="es-EC" smtClean="0"/>
              <a:t>ARQUITECTURA  DEL  SISTEMA</a:t>
            </a:r>
          </a:p>
        </p:txBody>
      </p:sp>
      <p:grpSp>
        <p:nvGrpSpPr>
          <p:cNvPr id="15363" name="56 Grupo"/>
          <p:cNvGrpSpPr>
            <a:grpSpLocks/>
          </p:cNvGrpSpPr>
          <p:nvPr/>
        </p:nvGrpSpPr>
        <p:grpSpPr bwMode="auto">
          <a:xfrm>
            <a:off x="446088" y="1600200"/>
            <a:ext cx="8240712" cy="4729163"/>
            <a:chOff x="214312" y="1285875"/>
            <a:chExt cx="8501092" cy="5357813"/>
          </a:xfrm>
        </p:grpSpPr>
        <p:grpSp>
          <p:nvGrpSpPr>
            <p:cNvPr id="15364" name="50 Grupo"/>
            <p:cNvGrpSpPr>
              <a:grpSpLocks/>
            </p:cNvGrpSpPr>
            <p:nvPr/>
          </p:nvGrpSpPr>
          <p:grpSpPr bwMode="auto">
            <a:xfrm>
              <a:off x="3429002" y="1500188"/>
              <a:ext cx="1285876" cy="1112837"/>
              <a:chOff x="2643174" y="642918"/>
              <a:chExt cx="1428760" cy="1236471"/>
            </a:xfrm>
          </p:grpSpPr>
          <p:pic>
            <p:nvPicPr>
              <p:cNvPr id="15415"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488" y="642918"/>
                <a:ext cx="1000132" cy="1048918"/>
              </a:xfrm>
              <a:prstGeom prst="rect">
                <a:avLst/>
              </a:prstGeom>
              <a:noFill/>
              <a:ln w="9525">
                <a:noFill/>
                <a:miter lim="800000"/>
                <a:headEnd/>
                <a:tailEnd/>
              </a:ln>
            </p:spPr>
          </p:pic>
          <p:sp>
            <p:nvSpPr>
              <p:cNvPr id="15416" name="5 CuadroTexto"/>
              <p:cNvSpPr txBox="1">
                <a:spLocks noChangeArrowheads="1"/>
              </p:cNvSpPr>
              <p:nvPr/>
            </p:nvSpPr>
            <p:spPr bwMode="auto">
              <a:xfrm>
                <a:off x="2643174" y="1571612"/>
                <a:ext cx="1428760" cy="307777"/>
              </a:xfrm>
              <a:prstGeom prst="rect">
                <a:avLst/>
              </a:prstGeom>
              <a:noFill/>
              <a:ln w="9525">
                <a:noFill/>
                <a:miter lim="800000"/>
                <a:headEnd/>
                <a:tailEnd/>
              </a:ln>
            </p:spPr>
            <p:txBody>
              <a:bodyPr>
                <a:spAutoFit/>
              </a:bodyPr>
              <a:lstStyle/>
              <a:p>
                <a:r>
                  <a:rPr lang="es-EC" sz="1400">
                    <a:latin typeface="Arial Rounded MT Bold" pitchFamily="34" charset="0"/>
                  </a:rPr>
                  <a:t>Web Browser</a:t>
                </a:r>
              </a:p>
            </p:txBody>
          </p:sp>
        </p:grpSp>
        <p:grpSp>
          <p:nvGrpSpPr>
            <p:cNvPr id="15365" name="49 Grupo"/>
            <p:cNvGrpSpPr>
              <a:grpSpLocks/>
            </p:cNvGrpSpPr>
            <p:nvPr/>
          </p:nvGrpSpPr>
          <p:grpSpPr bwMode="auto">
            <a:xfrm>
              <a:off x="214312" y="1571625"/>
              <a:ext cx="1285876" cy="1194932"/>
              <a:chOff x="285719" y="428604"/>
              <a:chExt cx="1628777" cy="1513106"/>
            </a:xfrm>
          </p:grpSpPr>
          <p:pic>
            <p:nvPicPr>
              <p:cNvPr id="15413" name="Picture 3"/>
              <p:cNvPicPr>
                <a:picLocks noChangeAspect="1" noChangeArrowheads="1"/>
              </p:cNvPicPr>
              <p:nvPr/>
            </p:nvPicPr>
            <p:blipFill>
              <a:blip r:embed="rId4"/>
              <a:srcRect/>
              <a:stretch>
                <a:fillRect/>
              </a:stretch>
            </p:blipFill>
            <p:spPr bwMode="auto">
              <a:xfrm>
                <a:off x="428596" y="428604"/>
                <a:ext cx="1485900" cy="1209675"/>
              </a:xfrm>
              <a:prstGeom prst="rect">
                <a:avLst/>
              </a:prstGeom>
              <a:noFill/>
              <a:ln w="9525">
                <a:noFill/>
                <a:miter lim="800000"/>
                <a:headEnd/>
                <a:tailEnd/>
              </a:ln>
            </p:spPr>
          </p:pic>
          <p:sp>
            <p:nvSpPr>
              <p:cNvPr id="15414" name="11 CuadroTexto"/>
              <p:cNvSpPr txBox="1">
                <a:spLocks noChangeArrowheads="1"/>
              </p:cNvSpPr>
              <p:nvPr/>
            </p:nvSpPr>
            <p:spPr bwMode="auto">
              <a:xfrm>
                <a:off x="285719" y="1500174"/>
                <a:ext cx="1607603" cy="441536"/>
              </a:xfrm>
              <a:prstGeom prst="rect">
                <a:avLst/>
              </a:prstGeom>
              <a:noFill/>
              <a:ln w="9525">
                <a:noFill/>
                <a:miter lim="800000"/>
                <a:headEnd/>
                <a:tailEnd/>
              </a:ln>
            </p:spPr>
            <p:txBody>
              <a:bodyPr>
                <a:spAutoFit/>
              </a:bodyPr>
              <a:lstStyle/>
              <a:p>
                <a:r>
                  <a:rPr lang="es-EC" sz="1400">
                    <a:latin typeface="Arial Rounded MT Bold" pitchFamily="34" charset="0"/>
                  </a:rPr>
                  <a:t>Usuarios</a:t>
                </a:r>
              </a:p>
            </p:txBody>
          </p:sp>
        </p:grpSp>
        <p:sp>
          <p:nvSpPr>
            <p:cNvPr id="60" name="59 Rectángulo redondeado"/>
            <p:cNvSpPr/>
            <p:nvPr/>
          </p:nvSpPr>
          <p:spPr>
            <a:xfrm>
              <a:off x="6786578" y="1500174"/>
              <a:ext cx="1928826" cy="107157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fontAlgn="auto">
                <a:spcBef>
                  <a:spcPts val="0"/>
                </a:spcBef>
                <a:spcAft>
                  <a:spcPts val="0"/>
                </a:spcAft>
                <a:defRPr/>
              </a:pPr>
              <a:r>
                <a:rPr lang="es-EC" dirty="0">
                  <a:effectLst>
                    <a:outerShdw blurRad="38100" dist="38100" dir="2700000" algn="tl">
                      <a:srgbClr val="000000">
                        <a:alpha val="43137"/>
                      </a:srgbClr>
                    </a:outerShdw>
                  </a:effectLst>
                  <a:latin typeface="Arial Rounded MT Bold" pitchFamily="34" charset="0"/>
                </a:rPr>
                <a:t>Web  Server</a:t>
              </a:r>
            </a:p>
          </p:txBody>
        </p:sp>
        <p:grpSp>
          <p:nvGrpSpPr>
            <p:cNvPr id="15369" name="26 Grupo"/>
            <p:cNvGrpSpPr>
              <a:grpSpLocks/>
            </p:cNvGrpSpPr>
            <p:nvPr/>
          </p:nvGrpSpPr>
          <p:grpSpPr bwMode="auto">
            <a:xfrm>
              <a:off x="5072065" y="2857500"/>
              <a:ext cx="1285875" cy="642938"/>
              <a:chOff x="3000364" y="3143248"/>
              <a:chExt cx="2000264" cy="1000132"/>
            </a:xfrm>
          </p:grpSpPr>
          <p:sp>
            <p:nvSpPr>
              <p:cNvPr id="101" name="100 Cinta perforada"/>
              <p:cNvSpPr/>
              <p:nvPr/>
            </p:nvSpPr>
            <p:spPr>
              <a:xfrm rot="16200000">
                <a:off x="3082458" y="3263013"/>
                <a:ext cx="797353" cy="748962"/>
              </a:xfrm>
              <a:prstGeom prst="flowChartPunchedTap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C"/>
              </a:p>
            </p:txBody>
          </p:sp>
          <p:pic>
            <p:nvPicPr>
              <p:cNvPr id="15410"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214678" y="3337640"/>
                <a:ext cx="529687" cy="571504"/>
              </a:xfrm>
              <a:prstGeom prst="rect">
                <a:avLst/>
              </a:prstGeom>
              <a:noFill/>
              <a:ln w="9525">
                <a:noFill/>
                <a:miter lim="800000"/>
                <a:headEnd/>
                <a:tailEnd/>
              </a:ln>
            </p:spPr>
          </p:pic>
          <p:sp>
            <p:nvSpPr>
              <p:cNvPr id="103" name="102 Rectángulo"/>
              <p:cNvSpPr/>
              <p:nvPr/>
            </p:nvSpPr>
            <p:spPr>
              <a:xfrm>
                <a:off x="2999658" y="3143696"/>
                <a:ext cx="998616" cy="9987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EC"/>
              </a:p>
            </p:txBody>
          </p:sp>
          <p:sp>
            <p:nvSpPr>
              <p:cNvPr id="104" name="103 Rectángulo"/>
              <p:cNvSpPr/>
              <p:nvPr/>
            </p:nvSpPr>
            <p:spPr>
              <a:xfrm>
                <a:off x="3998273" y="3501805"/>
                <a:ext cx="1001162" cy="282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C" sz="1200" b="1" dirty="0">
                    <a:solidFill>
                      <a:schemeClr val="tx1"/>
                    </a:solidFill>
                  </a:rPr>
                  <a:t>HTML</a:t>
                </a:r>
              </a:p>
            </p:txBody>
          </p:sp>
        </p:grpSp>
        <p:grpSp>
          <p:nvGrpSpPr>
            <p:cNvPr id="15370" name="43 Grupo"/>
            <p:cNvGrpSpPr>
              <a:grpSpLocks/>
            </p:cNvGrpSpPr>
            <p:nvPr/>
          </p:nvGrpSpPr>
          <p:grpSpPr bwMode="auto">
            <a:xfrm>
              <a:off x="7072313" y="4691063"/>
              <a:ext cx="1428750" cy="1952625"/>
              <a:chOff x="785786" y="3286124"/>
              <a:chExt cx="1428760" cy="1951980"/>
            </a:xfrm>
          </p:grpSpPr>
          <p:grpSp>
            <p:nvGrpSpPr>
              <p:cNvPr id="15405" name="27 Grupo"/>
              <p:cNvGrpSpPr>
                <a:grpSpLocks/>
              </p:cNvGrpSpPr>
              <p:nvPr/>
            </p:nvGrpSpPr>
            <p:grpSpPr bwMode="auto">
              <a:xfrm flipH="1">
                <a:off x="928662" y="3286124"/>
                <a:ext cx="1092200" cy="1331003"/>
                <a:chOff x="785787" y="2928934"/>
                <a:chExt cx="1092200" cy="1331003"/>
              </a:xfrm>
            </p:grpSpPr>
            <p:pic>
              <p:nvPicPr>
                <p:cNvPr id="15407" name="Picture 11" descr="3D_31"/>
                <p:cNvPicPr>
                  <a:picLocks noChangeAspect="1" noChangeArrowheads="1"/>
                </p:cNvPicPr>
                <p:nvPr/>
              </p:nvPicPr>
              <p:blipFill>
                <a:blip r:embed="rId6"/>
                <a:srcRect/>
                <a:stretch>
                  <a:fillRect/>
                </a:stretch>
              </p:blipFill>
              <p:spPr bwMode="auto">
                <a:xfrm>
                  <a:off x="928662" y="2928934"/>
                  <a:ext cx="949325" cy="1295400"/>
                </a:xfrm>
                <a:prstGeom prst="rect">
                  <a:avLst/>
                </a:prstGeom>
                <a:noFill/>
                <a:ln w="9525">
                  <a:noFill/>
                  <a:miter lim="800000"/>
                  <a:headEnd/>
                  <a:tailEnd/>
                </a:ln>
              </p:spPr>
            </p:pic>
            <p:pic>
              <p:nvPicPr>
                <p:cNvPr id="15408"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85787" y="3643314"/>
                  <a:ext cx="571504" cy="616623"/>
                </a:xfrm>
                <a:prstGeom prst="rect">
                  <a:avLst/>
                </a:prstGeom>
                <a:noFill/>
                <a:ln w="9525">
                  <a:noFill/>
                  <a:miter lim="800000"/>
                  <a:headEnd/>
                  <a:tailEnd/>
                </a:ln>
              </p:spPr>
            </p:pic>
          </p:grpSp>
          <p:sp>
            <p:nvSpPr>
              <p:cNvPr id="15406" name="28 CuadroTexto"/>
              <p:cNvSpPr txBox="1">
                <a:spLocks noChangeArrowheads="1"/>
              </p:cNvSpPr>
              <p:nvPr/>
            </p:nvSpPr>
            <p:spPr bwMode="auto">
              <a:xfrm>
                <a:off x="785786" y="4714884"/>
                <a:ext cx="1428760" cy="523220"/>
              </a:xfrm>
              <a:prstGeom prst="rect">
                <a:avLst/>
              </a:prstGeom>
              <a:noFill/>
              <a:ln w="9525">
                <a:noFill/>
                <a:miter lim="800000"/>
                <a:headEnd/>
                <a:tailEnd/>
              </a:ln>
            </p:spPr>
            <p:txBody>
              <a:bodyPr>
                <a:spAutoFit/>
              </a:bodyPr>
              <a:lstStyle/>
              <a:p>
                <a:r>
                  <a:rPr lang="es-EC" sz="1400" b="1">
                    <a:latin typeface="Arial Rounded MT Bold" pitchFamily="34" charset="0"/>
                  </a:rPr>
                  <a:t>Generador de Web Pages</a:t>
                </a:r>
              </a:p>
            </p:txBody>
          </p:sp>
        </p:grpSp>
        <p:grpSp>
          <p:nvGrpSpPr>
            <p:cNvPr id="15371" name="44 Grupo"/>
            <p:cNvGrpSpPr>
              <a:grpSpLocks/>
            </p:cNvGrpSpPr>
            <p:nvPr/>
          </p:nvGrpSpPr>
          <p:grpSpPr bwMode="auto">
            <a:xfrm>
              <a:off x="3714747" y="4572000"/>
              <a:ext cx="1428749" cy="2024063"/>
              <a:chOff x="4572000" y="3000372"/>
              <a:chExt cx="1428760" cy="2023418"/>
            </a:xfrm>
          </p:grpSpPr>
          <p:grpSp>
            <p:nvGrpSpPr>
              <p:cNvPr id="15401" name="35 Grupo"/>
              <p:cNvGrpSpPr>
                <a:grpSpLocks/>
              </p:cNvGrpSpPr>
              <p:nvPr/>
            </p:nvGrpSpPr>
            <p:grpSpPr bwMode="auto">
              <a:xfrm>
                <a:off x="4786313" y="3000372"/>
                <a:ext cx="949325" cy="1295400"/>
                <a:chOff x="4786313" y="3000372"/>
                <a:chExt cx="949325" cy="1295400"/>
              </a:xfrm>
            </p:grpSpPr>
            <p:pic>
              <p:nvPicPr>
                <p:cNvPr id="15403" name="Picture 11" descr="3D_31"/>
                <p:cNvPicPr>
                  <a:picLocks noChangeAspect="1" noChangeArrowheads="1"/>
                </p:cNvPicPr>
                <p:nvPr/>
              </p:nvPicPr>
              <p:blipFill>
                <a:blip r:embed="rId6"/>
                <a:srcRect/>
                <a:stretch>
                  <a:fillRect/>
                </a:stretch>
              </p:blipFill>
              <p:spPr bwMode="auto">
                <a:xfrm flipH="1">
                  <a:off x="4786313" y="3000372"/>
                  <a:ext cx="949325" cy="1295400"/>
                </a:xfrm>
                <a:prstGeom prst="rect">
                  <a:avLst/>
                </a:prstGeom>
                <a:noFill/>
                <a:ln w="9525">
                  <a:noFill/>
                  <a:miter lim="800000"/>
                  <a:headEnd/>
                  <a:tailEnd/>
                </a:ln>
              </p:spPr>
            </p:pic>
            <p:sp>
              <p:nvSpPr>
                <p:cNvPr id="96" name="95 Disco magnético"/>
                <p:cNvSpPr/>
                <p:nvPr/>
              </p:nvSpPr>
              <p:spPr>
                <a:xfrm>
                  <a:off x="5357327" y="3785862"/>
                  <a:ext cx="357013" cy="499831"/>
                </a:xfrm>
                <a:prstGeom prst="flowChartMagneticDisk">
                  <a:avLst/>
                </a:prstGeom>
                <a:solidFill>
                  <a:schemeClr val="bg1">
                    <a:lumMod val="85000"/>
                  </a:schemeClr>
                </a:solidFill>
                <a:ln w="3175">
                  <a:solidFill>
                    <a:schemeClr val="tx1"/>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endParaRPr lang="es-EC"/>
                </a:p>
              </p:txBody>
            </p:sp>
          </p:grpSp>
          <p:sp>
            <p:nvSpPr>
              <p:cNvPr id="15402" name="34 CuadroTexto"/>
              <p:cNvSpPr txBox="1">
                <a:spLocks noChangeArrowheads="1"/>
              </p:cNvSpPr>
              <p:nvPr/>
            </p:nvSpPr>
            <p:spPr bwMode="auto">
              <a:xfrm>
                <a:off x="4572000" y="4500570"/>
                <a:ext cx="1428760" cy="523220"/>
              </a:xfrm>
              <a:prstGeom prst="rect">
                <a:avLst/>
              </a:prstGeom>
              <a:noFill/>
              <a:ln w="9525">
                <a:noFill/>
                <a:miter lim="800000"/>
                <a:headEnd/>
                <a:tailEnd/>
              </a:ln>
            </p:spPr>
            <p:txBody>
              <a:bodyPr>
                <a:spAutoFit/>
              </a:bodyPr>
              <a:lstStyle/>
              <a:p>
                <a:r>
                  <a:rPr lang="es-EC" sz="1400" b="1">
                    <a:latin typeface="Arial Rounded MT Bold" pitchFamily="34" charset="0"/>
                  </a:rPr>
                  <a:t>DBMS</a:t>
                </a:r>
              </a:p>
              <a:p>
                <a:r>
                  <a:rPr lang="es-EC" sz="1400" b="1">
                    <a:latin typeface="Arial Rounded MT Bold" pitchFamily="34" charset="0"/>
                  </a:rPr>
                  <a:t>Data  Server</a:t>
                </a:r>
              </a:p>
            </p:txBody>
          </p:sp>
        </p:grpSp>
        <p:grpSp>
          <p:nvGrpSpPr>
            <p:cNvPr id="15372" name="53 Grupo"/>
            <p:cNvGrpSpPr>
              <a:grpSpLocks/>
            </p:cNvGrpSpPr>
            <p:nvPr/>
          </p:nvGrpSpPr>
          <p:grpSpPr bwMode="auto">
            <a:xfrm>
              <a:off x="714375" y="4000498"/>
              <a:ext cx="1571625" cy="2309812"/>
              <a:chOff x="714348" y="4000504"/>
              <a:chExt cx="1571636" cy="2309170"/>
            </a:xfrm>
          </p:grpSpPr>
          <p:grpSp>
            <p:nvGrpSpPr>
              <p:cNvPr id="15395" name="47 Grupo"/>
              <p:cNvGrpSpPr>
                <a:grpSpLocks/>
              </p:cNvGrpSpPr>
              <p:nvPr/>
            </p:nvGrpSpPr>
            <p:grpSpPr bwMode="auto">
              <a:xfrm>
                <a:off x="714348" y="4000504"/>
                <a:ext cx="1428760" cy="1628322"/>
                <a:chOff x="7286644" y="3857628"/>
                <a:chExt cx="1428760" cy="1628322"/>
              </a:xfrm>
            </p:grpSpPr>
            <p:sp>
              <p:nvSpPr>
                <p:cNvPr id="91" name="90 Disco magnético"/>
                <p:cNvSpPr/>
                <p:nvPr/>
              </p:nvSpPr>
              <p:spPr>
                <a:xfrm>
                  <a:off x="7643079" y="4284914"/>
                  <a:ext cx="858140" cy="1201082"/>
                </a:xfrm>
                <a:prstGeom prst="flowChartMagneticDisk">
                  <a:avLst/>
                </a:prstGeom>
                <a:solidFill>
                  <a:schemeClr val="bg1">
                    <a:lumMod val="85000"/>
                  </a:schemeClr>
                </a:solidFill>
                <a:ln w="3175">
                  <a:solidFill>
                    <a:schemeClr val="tx1"/>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endParaRPr lang="es-EC"/>
                </a:p>
              </p:txBody>
            </p:sp>
            <p:sp>
              <p:nvSpPr>
                <p:cNvPr id="15400" name="41 CuadroTexto"/>
                <p:cNvSpPr txBox="1">
                  <a:spLocks noChangeArrowheads="1"/>
                </p:cNvSpPr>
                <p:nvPr/>
              </p:nvSpPr>
              <p:spPr bwMode="auto">
                <a:xfrm>
                  <a:off x="7286644" y="3857628"/>
                  <a:ext cx="1428760" cy="307777"/>
                </a:xfrm>
                <a:prstGeom prst="rect">
                  <a:avLst/>
                </a:prstGeom>
                <a:noFill/>
                <a:ln w="9525">
                  <a:noFill/>
                  <a:miter lim="800000"/>
                  <a:headEnd/>
                  <a:tailEnd/>
                </a:ln>
              </p:spPr>
              <p:txBody>
                <a:bodyPr>
                  <a:spAutoFit/>
                </a:bodyPr>
                <a:lstStyle/>
                <a:p>
                  <a:r>
                    <a:rPr lang="es-EC" sz="1400" b="1">
                      <a:latin typeface="Arial Rounded MT Bold" pitchFamily="34" charset="0"/>
                    </a:rPr>
                    <a:t>Data  Source</a:t>
                  </a:r>
                </a:p>
              </p:txBody>
            </p:sp>
          </p:grpSp>
          <p:grpSp>
            <p:nvGrpSpPr>
              <p:cNvPr id="15396" name="46 Grupo"/>
              <p:cNvGrpSpPr>
                <a:grpSpLocks/>
              </p:cNvGrpSpPr>
              <p:nvPr/>
            </p:nvGrpSpPr>
            <p:grpSpPr bwMode="auto">
              <a:xfrm>
                <a:off x="857224" y="5214604"/>
                <a:ext cx="1428760" cy="1095070"/>
                <a:chOff x="7429520" y="5071728"/>
                <a:chExt cx="1428760" cy="1095070"/>
              </a:xfrm>
            </p:grpSpPr>
            <p:sp>
              <p:nvSpPr>
                <p:cNvPr id="89" name="88 Disco magnético"/>
                <p:cNvSpPr/>
                <p:nvPr/>
              </p:nvSpPr>
              <p:spPr>
                <a:xfrm>
                  <a:off x="7857614" y="5072449"/>
                  <a:ext cx="429070" cy="311058"/>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endParaRPr lang="es-EC"/>
                </a:p>
              </p:txBody>
            </p:sp>
            <p:sp>
              <p:nvSpPr>
                <p:cNvPr id="15398" name="42 CuadroTexto"/>
                <p:cNvSpPr txBox="1">
                  <a:spLocks noChangeArrowheads="1"/>
                </p:cNvSpPr>
                <p:nvPr/>
              </p:nvSpPr>
              <p:spPr bwMode="auto">
                <a:xfrm>
                  <a:off x="7429520" y="5643578"/>
                  <a:ext cx="1428760" cy="523220"/>
                </a:xfrm>
                <a:prstGeom prst="rect">
                  <a:avLst/>
                </a:prstGeom>
                <a:noFill/>
                <a:ln w="9525">
                  <a:noFill/>
                  <a:miter lim="800000"/>
                  <a:headEnd/>
                  <a:tailEnd/>
                </a:ln>
              </p:spPr>
              <p:txBody>
                <a:bodyPr>
                  <a:spAutoFit/>
                </a:bodyPr>
                <a:lstStyle/>
                <a:p>
                  <a:r>
                    <a:rPr lang="es-EC" sz="1400" b="1">
                      <a:latin typeface="Arial Rounded MT Bold" pitchFamily="34" charset="0"/>
                    </a:rPr>
                    <a:t>Store  Procedure</a:t>
                  </a:r>
                </a:p>
              </p:txBody>
            </p:sp>
          </p:grpSp>
        </p:grpSp>
        <p:grpSp>
          <p:nvGrpSpPr>
            <p:cNvPr id="15373" name="66 Grupo"/>
            <p:cNvGrpSpPr>
              <a:grpSpLocks/>
            </p:cNvGrpSpPr>
            <p:nvPr/>
          </p:nvGrpSpPr>
          <p:grpSpPr bwMode="auto">
            <a:xfrm>
              <a:off x="1571625" y="1857388"/>
              <a:ext cx="1928813" cy="430216"/>
              <a:chOff x="1571604" y="1857364"/>
              <a:chExt cx="1928826" cy="430216"/>
            </a:xfrm>
          </p:grpSpPr>
          <p:cxnSp>
            <p:nvCxnSpPr>
              <p:cNvPr id="85" name="84 Conector recto de flecha"/>
              <p:cNvCxnSpPr/>
              <p:nvPr/>
            </p:nvCxnSpPr>
            <p:spPr>
              <a:xfrm>
                <a:off x="1571910" y="1857783"/>
                <a:ext cx="1929177" cy="1799"/>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cxnSp>
            <p:nvCxnSpPr>
              <p:cNvPr id="86" name="85 Conector recto de flecha"/>
              <p:cNvCxnSpPr/>
              <p:nvPr/>
            </p:nvCxnSpPr>
            <p:spPr>
              <a:xfrm flipH="1">
                <a:off x="1571910" y="2285833"/>
                <a:ext cx="1929177" cy="1799"/>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grpSp>
        <p:grpSp>
          <p:nvGrpSpPr>
            <p:cNvPr id="15374" name="67 Grupo"/>
            <p:cNvGrpSpPr>
              <a:grpSpLocks/>
            </p:cNvGrpSpPr>
            <p:nvPr/>
          </p:nvGrpSpPr>
          <p:grpSpPr bwMode="auto">
            <a:xfrm>
              <a:off x="4500563" y="1785955"/>
              <a:ext cx="2214562" cy="430216"/>
              <a:chOff x="1571604" y="1857364"/>
              <a:chExt cx="1928826" cy="430216"/>
            </a:xfrm>
          </p:grpSpPr>
          <p:cxnSp>
            <p:nvCxnSpPr>
              <p:cNvPr id="83" name="82 Conector recto de flecha"/>
              <p:cNvCxnSpPr/>
              <p:nvPr/>
            </p:nvCxnSpPr>
            <p:spPr>
              <a:xfrm>
                <a:off x="1571173" y="1857274"/>
                <a:ext cx="1929865" cy="1799"/>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cxnSp>
            <p:nvCxnSpPr>
              <p:cNvPr id="84" name="83 Conector recto de flecha"/>
              <p:cNvCxnSpPr/>
              <p:nvPr/>
            </p:nvCxnSpPr>
            <p:spPr>
              <a:xfrm flipH="1">
                <a:off x="1571173" y="2285324"/>
                <a:ext cx="1929865" cy="1799"/>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grpSp>
        <p:sp>
          <p:nvSpPr>
            <p:cNvPr id="67" name="66 Nube"/>
            <p:cNvSpPr/>
            <p:nvPr/>
          </p:nvSpPr>
          <p:spPr>
            <a:xfrm>
              <a:off x="4929134" y="1643782"/>
              <a:ext cx="1441141" cy="856099"/>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fontAlgn="auto">
                <a:spcBef>
                  <a:spcPts val="0"/>
                </a:spcBef>
                <a:spcAft>
                  <a:spcPts val="0"/>
                </a:spcAft>
                <a:defRPr/>
              </a:pPr>
              <a:r>
                <a:rPr lang="es-EC" sz="1300" dirty="0">
                  <a:latin typeface="Arial Rounded MT Bold" pitchFamily="34" charset="0"/>
                </a:rPr>
                <a:t>Network</a:t>
              </a:r>
            </a:p>
          </p:txBody>
        </p:sp>
        <p:sp>
          <p:nvSpPr>
            <p:cNvPr id="68" name="67 Nube"/>
            <p:cNvSpPr/>
            <p:nvPr/>
          </p:nvSpPr>
          <p:spPr>
            <a:xfrm>
              <a:off x="1899464" y="1681551"/>
              <a:ext cx="1242984" cy="785957"/>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fontAlgn="auto">
                <a:spcBef>
                  <a:spcPts val="0"/>
                </a:spcBef>
                <a:spcAft>
                  <a:spcPts val="0"/>
                </a:spcAft>
                <a:defRPr/>
              </a:pPr>
              <a:r>
                <a:rPr lang="es-EC" sz="1300" dirty="0">
                  <a:latin typeface="Arial Rounded MT Bold" pitchFamily="34" charset="0"/>
                </a:rPr>
                <a:t>GUI</a:t>
              </a:r>
            </a:p>
          </p:txBody>
        </p:sp>
        <p:cxnSp>
          <p:nvCxnSpPr>
            <p:cNvPr id="69" name="68 Conector recto de flecha"/>
            <p:cNvCxnSpPr>
              <a:stCxn id="67" idx="1"/>
              <a:endCxn id="103" idx="0"/>
            </p:cNvCxnSpPr>
            <p:nvPr/>
          </p:nvCxnSpPr>
          <p:spPr>
            <a:xfrm rot="5400000">
              <a:off x="5343014" y="2551097"/>
              <a:ext cx="357906" cy="255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15378" name="76 Grupo"/>
            <p:cNvGrpSpPr>
              <a:grpSpLocks/>
            </p:cNvGrpSpPr>
            <p:nvPr/>
          </p:nvGrpSpPr>
          <p:grpSpPr bwMode="auto">
            <a:xfrm rot="5400000">
              <a:off x="6677500" y="3459926"/>
              <a:ext cx="2027237" cy="393765"/>
              <a:chOff x="1571604" y="1864303"/>
              <a:chExt cx="1928826" cy="430215"/>
            </a:xfrm>
          </p:grpSpPr>
          <p:cxnSp>
            <p:nvCxnSpPr>
              <p:cNvPr id="81" name="80 Conector recto de flecha"/>
              <p:cNvCxnSpPr/>
              <p:nvPr/>
            </p:nvCxnSpPr>
            <p:spPr>
              <a:xfrm>
                <a:off x="1572150" y="1863882"/>
                <a:ext cx="1928543" cy="1790"/>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cxnSp>
            <p:nvCxnSpPr>
              <p:cNvPr id="82" name="81 Conector recto de flecha"/>
              <p:cNvCxnSpPr/>
              <p:nvPr/>
            </p:nvCxnSpPr>
            <p:spPr>
              <a:xfrm flipH="1">
                <a:off x="1572150" y="2293304"/>
                <a:ext cx="1928543" cy="1790"/>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grpSp>
        <p:grpSp>
          <p:nvGrpSpPr>
            <p:cNvPr id="15379" name="79 Grupo"/>
            <p:cNvGrpSpPr>
              <a:grpSpLocks/>
            </p:cNvGrpSpPr>
            <p:nvPr/>
          </p:nvGrpSpPr>
          <p:grpSpPr bwMode="auto">
            <a:xfrm>
              <a:off x="4962525" y="5000638"/>
              <a:ext cx="2214563" cy="430216"/>
              <a:chOff x="1571604" y="1857364"/>
              <a:chExt cx="1928826" cy="430216"/>
            </a:xfrm>
          </p:grpSpPr>
          <p:cxnSp>
            <p:nvCxnSpPr>
              <p:cNvPr id="79" name="78 Conector recto de flecha"/>
              <p:cNvCxnSpPr/>
              <p:nvPr/>
            </p:nvCxnSpPr>
            <p:spPr>
              <a:xfrm>
                <a:off x="1571049" y="1856560"/>
                <a:ext cx="1929864" cy="1798"/>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cxnSp>
            <p:nvCxnSpPr>
              <p:cNvPr id="80" name="79 Conector recto de flecha"/>
              <p:cNvCxnSpPr/>
              <p:nvPr/>
            </p:nvCxnSpPr>
            <p:spPr>
              <a:xfrm flipH="1">
                <a:off x="1571049" y="2286407"/>
                <a:ext cx="1929864" cy="1799"/>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grpSp>
        <p:sp>
          <p:nvSpPr>
            <p:cNvPr id="15380" name="83 CuadroTexto"/>
            <p:cNvSpPr txBox="1">
              <a:spLocks noChangeArrowheads="1"/>
            </p:cNvSpPr>
            <p:nvPr/>
          </p:nvSpPr>
          <p:spPr bwMode="auto">
            <a:xfrm>
              <a:off x="5715000" y="5072063"/>
              <a:ext cx="714375" cy="307975"/>
            </a:xfrm>
            <a:prstGeom prst="rect">
              <a:avLst/>
            </a:prstGeom>
            <a:noFill/>
            <a:ln w="9525">
              <a:noFill/>
              <a:miter lim="800000"/>
              <a:headEnd/>
              <a:tailEnd/>
            </a:ln>
          </p:spPr>
          <p:txBody>
            <a:bodyPr>
              <a:spAutoFit/>
            </a:bodyPr>
            <a:lstStyle/>
            <a:p>
              <a:r>
                <a:rPr lang="es-EC" sz="1400">
                  <a:latin typeface="Arial Rounded MT Bold" pitchFamily="34" charset="0"/>
                </a:rPr>
                <a:t>SQL</a:t>
              </a:r>
            </a:p>
          </p:txBody>
        </p:sp>
        <p:grpSp>
          <p:nvGrpSpPr>
            <p:cNvPr id="15381" name="84 Grupo"/>
            <p:cNvGrpSpPr>
              <a:grpSpLocks/>
            </p:cNvGrpSpPr>
            <p:nvPr/>
          </p:nvGrpSpPr>
          <p:grpSpPr bwMode="auto">
            <a:xfrm>
              <a:off x="2000250" y="4929205"/>
              <a:ext cx="1928813" cy="430216"/>
              <a:chOff x="1571604" y="1857364"/>
              <a:chExt cx="1928826" cy="430216"/>
            </a:xfrm>
          </p:grpSpPr>
          <p:cxnSp>
            <p:nvCxnSpPr>
              <p:cNvPr id="77" name="76 Conector recto de flecha"/>
              <p:cNvCxnSpPr/>
              <p:nvPr/>
            </p:nvCxnSpPr>
            <p:spPr>
              <a:xfrm>
                <a:off x="1572353" y="1857850"/>
                <a:ext cx="1927540" cy="1799"/>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cxnSp>
            <p:nvCxnSpPr>
              <p:cNvPr id="78" name="77 Conector recto de flecha"/>
              <p:cNvCxnSpPr/>
              <p:nvPr/>
            </p:nvCxnSpPr>
            <p:spPr>
              <a:xfrm flipH="1">
                <a:off x="1572353" y="2285900"/>
                <a:ext cx="1927540" cy="1799"/>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grpSp>
        <p:sp>
          <p:nvSpPr>
            <p:cNvPr id="15382" name="87 CuadroTexto"/>
            <p:cNvSpPr txBox="1">
              <a:spLocks noChangeArrowheads="1"/>
            </p:cNvSpPr>
            <p:nvPr/>
          </p:nvSpPr>
          <p:spPr bwMode="auto">
            <a:xfrm>
              <a:off x="2571750" y="5000625"/>
              <a:ext cx="714375" cy="307975"/>
            </a:xfrm>
            <a:prstGeom prst="rect">
              <a:avLst/>
            </a:prstGeom>
            <a:noFill/>
            <a:ln w="9525">
              <a:noFill/>
              <a:miter lim="800000"/>
              <a:headEnd/>
              <a:tailEnd/>
            </a:ln>
          </p:spPr>
          <p:txBody>
            <a:bodyPr>
              <a:spAutoFit/>
            </a:bodyPr>
            <a:lstStyle/>
            <a:p>
              <a:r>
                <a:rPr lang="es-EC" sz="1400">
                  <a:latin typeface="Arial Rounded MT Bold" pitchFamily="34" charset="0"/>
                </a:rPr>
                <a:t>L / E</a:t>
              </a:r>
            </a:p>
          </p:txBody>
        </p:sp>
        <p:cxnSp>
          <p:nvCxnSpPr>
            <p:cNvPr id="75" name="74 Conector recto de flecha"/>
            <p:cNvCxnSpPr/>
            <p:nvPr/>
          </p:nvCxnSpPr>
          <p:spPr>
            <a:xfrm rot="16200000" flipH="1">
              <a:off x="1392160" y="5607539"/>
              <a:ext cx="357906" cy="1424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384" name="52 CuadroTexto"/>
            <p:cNvSpPr txBox="1">
              <a:spLocks noChangeArrowheads="1"/>
            </p:cNvSpPr>
            <p:nvPr/>
          </p:nvSpPr>
          <p:spPr bwMode="auto">
            <a:xfrm>
              <a:off x="5286375" y="1285875"/>
              <a:ext cx="665163" cy="307975"/>
            </a:xfrm>
            <a:prstGeom prst="rect">
              <a:avLst/>
            </a:prstGeom>
            <a:noFill/>
            <a:ln w="9525">
              <a:noFill/>
              <a:miter lim="800000"/>
              <a:headEnd/>
              <a:tailEnd/>
            </a:ln>
          </p:spPr>
          <p:txBody>
            <a:bodyPr wrap="none">
              <a:spAutoFit/>
            </a:bodyPr>
            <a:lstStyle/>
            <a:p>
              <a:r>
                <a:rPr lang="es-EC" sz="1400">
                  <a:latin typeface="Arial Rounded MT Bold" pitchFamily="34" charset="0"/>
                </a:rPr>
                <a:t>HTTP</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60475" y="225425"/>
            <a:ext cx="6840538" cy="1008063"/>
          </a:xfrm>
        </p:spPr>
        <p:txBody>
          <a:bodyPr/>
          <a:lstStyle/>
          <a:p>
            <a:pPr algn="ctr" eaLnBrk="1" hangingPunct="1"/>
            <a:r>
              <a:rPr lang="es-EC" smtClean="0"/>
              <a:t>DESCRIPCIÓN DE MÓDULOS</a:t>
            </a:r>
          </a:p>
        </p:txBody>
      </p:sp>
      <p:sp>
        <p:nvSpPr>
          <p:cNvPr id="16387" name="Rectangle 3"/>
          <p:cNvSpPr>
            <a:spLocks noGrp="1" noChangeArrowheads="1"/>
          </p:cNvSpPr>
          <p:nvPr>
            <p:ph type="body" idx="1"/>
          </p:nvPr>
        </p:nvSpPr>
        <p:spPr>
          <a:xfrm>
            <a:off x="1171575" y="1447800"/>
            <a:ext cx="6840538" cy="4638675"/>
          </a:xfrm>
        </p:spPr>
        <p:txBody>
          <a:bodyPr/>
          <a:lstStyle/>
          <a:p>
            <a:pPr algn="just" eaLnBrk="1" hangingPunct="1"/>
            <a:endParaRPr lang="es-ES" smtClean="0"/>
          </a:p>
          <a:p>
            <a:pPr algn="just" eaLnBrk="1" hangingPunct="1">
              <a:lnSpc>
                <a:spcPct val="150000"/>
              </a:lnSpc>
            </a:pPr>
            <a:r>
              <a:rPr lang="es-ES" smtClean="0"/>
              <a:t>Módulo Administrador.</a:t>
            </a:r>
          </a:p>
          <a:p>
            <a:pPr algn="just" eaLnBrk="1" hangingPunct="1">
              <a:lnSpc>
                <a:spcPct val="150000"/>
              </a:lnSpc>
            </a:pPr>
            <a:r>
              <a:rPr lang="es-ES" smtClean="0"/>
              <a:t>Módulo Secretaría.</a:t>
            </a:r>
          </a:p>
          <a:p>
            <a:pPr algn="just" eaLnBrk="1" hangingPunct="1">
              <a:lnSpc>
                <a:spcPct val="150000"/>
              </a:lnSpc>
            </a:pPr>
            <a:r>
              <a:rPr lang="es-ES" smtClean="0"/>
              <a:t>Módulo Inspector.</a:t>
            </a:r>
          </a:p>
          <a:p>
            <a:pPr algn="just" eaLnBrk="1" hangingPunct="1">
              <a:lnSpc>
                <a:spcPct val="150000"/>
              </a:lnSpc>
            </a:pPr>
            <a:r>
              <a:rPr lang="es-ES" smtClean="0"/>
              <a:t>Módulo Docente.</a:t>
            </a:r>
          </a:p>
          <a:p>
            <a:pPr algn="just" eaLnBrk="1" hangingPunct="1">
              <a:lnSpc>
                <a:spcPct val="150000"/>
              </a:lnSpc>
            </a:pPr>
            <a:r>
              <a:rPr lang="es-ES" smtClean="0"/>
              <a:t>Módulo Estudiante.</a:t>
            </a:r>
          </a:p>
          <a:p>
            <a:pPr algn="just" eaLnBrk="1" hangingPunct="1">
              <a:lnSpc>
                <a:spcPct val="150000"/>
              </a:lnSpc>
            </a:pPr>
            <a:endParaRPr lang="es-ES" smtClean="0"/>
          </a:p>
          <a:p>
            <a:pPr algn="just" eaLnBrk="1" hangingPunct="1">
              <a:lnSpc>
                <a:spcPct val="150000"/>
              </a:lnSpc>
            </a:pPr>
            <a:endParaRPr lang="es-ES" smtClean="0"/>
          </a:p>
          <a:p>
            <a:pPr algn="just" eaLnBrk="1" hangingPunct="1">
              <a:lnSpc>
                <a:spcPct val="150000"/>
              </a:lnSpc>
              <a:buFontTx/>
              <a:buNone/>
            </a:pPr>
            <a:endParaRPr lang="es-ES" smtClean="0"/>
          </a:p>
          <a:p>
            <a:pPr algn="just" eaLnBrk="1" hangingPunct="1">
              <a:buFontTx/>
              <a:buNone/>
            </a:pPr>
            <a:endParaRPr lang="es-EC"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60475" y="225425"/>
            <a:ext cx="6840538" cy="1008063"/>
          </a:xfrm>
        </p:spPr>
        <p:txBody>
          <a:bodyPr/>
          <a:lstStyle/>
          <a:p>
            <a:pPr algn="ctr" eaLnBrk="1" hangingPunct="1"/>
            <a:r>
              <a:rPr lang="es-EC" smtClean="0"/>
              <a:t>MODULO ADMINISTRADOR</a:t>
            </a:r>
          </a:p>
        </p:txBody>
      </p:sp>
      <p:sp>
        <p:nvSpPr>
          <p:cNvPr id="17411" name="Rectangle 3"/>
          <p:cNvSpPr>
            <a:spLocks noGrp="1" noChangeArrowheads="1"/>
          </p:cNvSpPr>
          <p:nvPr>
            <p:ph type="body" idx="1"/>
          </p:nvPr>
        </p:nvSpPr>
        <p:spPr>
          <a:xfrm>
            <a:off x="1171575" y="1765300"/>
            <a:ext cx="6840538" cy="4638675"/>
          </a:xfrm>
        </p:spPr>
        <p:txBody>
          <a:bodyPr/>
          <a:lstStyle/>
          <a:p>
            <a:pPr algn="just" eaLnBrk="1" hangingPunct="1"/>
            <a:r>
              <a:rPr lang="es-ES" smtClean="0"/>
              <a:t>Funciones más relevantes:</a:t>
            </a:r>
          </a:p>
          <a:p>
            <a:pPr algn="just" eaLnBrk="1" hangingPunct="1"/>
            <a:endParaRPr lang="es-ES" smtClean="0"/>
          </a:p>
          <a:p>
            <a:pPr marL="800100" lvl="1" indent="-342900" algn="just" eaLnBrk="1" hangingPunct="1">
              <a:lnSpc>
                <a:spcPct val="150000"/>
              </a:lnSpc>
              <a:buFont typeface="Courier New" pitchFamily="49" charset="0"/>
              <a:buChar char="o"/>
            </a:pPr>
            <a:r>
              <a:rPr lang="es-ES" smtClean="0"/>
              <a:t>Creación de paralelos.</a:t>
            </a:r>
          </a:p>
          <a:p>
            <a:pPr marL="800100" lvl="1" indent="-342900" algn="just" eaLnBrk="1" hangingPunct="1">
              <a:lnSpc>
                <a:spcPct val="150000"/>
              </a:lnSpc>
              <a:buFont typeface="Courier New" pitchFamily="49" charset="0"/>
              <a:buChar char="o"/>
            </a:pPr>
            <a:r>
              <a:rPr lang="es-ES" smtClean="0"/>
              <a:t>Asignación de cargo.</a:t>
            </a:r>
          </a:p>
          <a:p>
            <a:pPr marL="800100" lvl="1" indent="-342900" algn="just" eaLnBrk="1" hangingPunct="1">
              <a:lnSpc>
                <a:spcPct val="150000"/>
              </a:lnSpc>
              <a:buFont typeface="Courier New" pitchFamily="49" charset="0"/>
              <a:buChar char="o"/>
            </a:pPr>
            <a:r>
              <a:rPr lang="es-ES" smtClean="0"/>
              <a:t>Ingreso de asignaturas.</a:t>
            </a:r>
          </a:p>
          <a:p>
            <a:pPr marL="800100" lvl="1" indent="-342900" algn="just" eaLnBrk="1" hangingPunct="1">
              <a:lnSpc>
                <a:spcPct val="150000"/>
              </a:lnSpc>
              <a:buFont typeface="Courier New" pitchFamily="49" charset="0"/>
              <a:buChar char="o"/>
            </a:pPr>
            <a:r>
              <a:rPr lang="es-ES" smtClean="0"/>
              <a:t>Ingreso del personal administrativo y de estudiantes.</a:t>
            </a:r>
          </a:p>
          <a:p>
            <a:pPr marL="800100" lvl="1" indent="-342900" algn="just" eaLnBrk="1" hangingPunct="1">
              <a:lnSpc>
                <a:spcPct val="150000"/>
              </a:lnSpc>
              <a:buFont typeface="Courier New" pitchFamily="49" charset="0"/>
              <a:buChar char="o"/>
            </a:pPr>
            <a:r>
              <a:rPr lang="es-ES" smtClean="0"/>
              <a:t>Consulta de horarios de cursos, horarios de docentes, atrasos y faltas de estudiantes y docentes. </a:t>
            </a:r>
          </a:p>
          <a:p>
            <a:pPr marL="800100" lvl="1" indent="-342900" algn="just" eaLnBrk="1" hangingPunct="1">
              <a:lnSpc>
                <a:spcPct val="150000"/>
              </a:lnSpc>
              <a:buFont typeface="Courier New" pitchFamily="49" charset="0"/>
              <a:buChar char="o"/>
            </a:pPr>
            <a:endParaRPr lang="es-ES" smtClean="0"/>
          </a:p>
          <a:p>
            <a:pPr algn="just" eaLnBrk="1" hangingPunct="1">
              <a:lnSpc>
                <a:spcPct val="150000"/>
              </a:lnSpc>
            </a:pPr>
            <a:endParaRPr lang="es-ES" smtClean="0"/>
          </a:p>
          <a:p>
            <a:pPr algn="just" eaLnBrk="1" hangingPunct="1">
              <a:lnSpc>
                <a:spcPct val="150000"/>
              </a:lnSpc>
            </a:pPr>
            <a:endParaRPr lang="es-ES" smtClean="0"/>
          </a:p>
          <a:p>
            <a:pPr algn="just" eaLnBrk="1" hangingPunct="1">
              <a:lnSpc>
                <a:spcPct val="150000"/>
              </a:lnSpc>
              <a:buFontTx/>
              <a:buNone/>
            </a:pPr>
            <a:endParaRPr lang="es-ES" smtClean="0"/>
          </a:p>
          <a:p>
            <a:pPr algn="just" eaLnBrk="1" hangingPunct="1">
              <a:buFontTx/>
              <a:buNone/>
            </a:pPr>
            <a:endParaRPr lang="es-EC"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60475" y="225425"/>
            <a:ext cx="6840538" cy="1008063"/>
          </a:xfrm>
        </p:spPr>
        <p:txBody>
          <a:bodyPr/>
          <a:lstStyle/>
          <a:p>
            <a:pPr algn="ctr" eaLnBrk="1" hangingPunct="1"/>
            <a:r>
              <a:rPr lang="es-EC" smtClean="0"/>
              <a:t>MODULO SECRETARÍA</a:t>
            </a:r>
          </a:p>
        </p:txBody>
      </p:sp>
      <p:sp>
        <p:nvSpPr>
          <p:cNvPr id="18435" name="Rectangle 3"/>
          <p:cNvSpPr>
            <a:spLocks noGrp="1" noChangeArrowheads="1"/>
          </p:cNvSpPr>
          <p:nvPr>
            <p:ph type="body" idx="1"/>
          </p:nvPr>
        </p:nvSpPr>
        <p:spPr>
          <a:xfrm>
            <a:off x="1171575" y="1765300"/>
            <a:ext cx="6840538" cy="4638675"/>
          </a:xfrm>
        </p:spPr>
        <p:txBody>
          <a:bodyPr/>
          <a:lstStyle/>
          <a:p>
            <a:pPr algn="just" eaLnBrk="1" hangingPunct="1"/>
            <a:r>
              <a:rPr lang="es-ES" smtClean="0"/>
              <a:t>Funciones más relevantes:</a:t>
            </a:r>
          </a:p>
          <a:p>
            <a:pPr algn="just" eaLnBrk="1" hangingPunct="1"/>
            <a:endParaRPr lang="es-ES" smtClean="0"/>
          </a:p>
          <a:p>
            <a:pPr marL="800100" lvl="1" indent="-342900" algn="just" eaLnBrk="1" hangingPunct="1">
              <a:lnSpc>
                <a:spcPct val="150000"/>
              </a:lnSpc>
              <a:buFont typeface="Courier New" pitchFamily="49" charset="0"/>
              <a:buChar char="o"/>
            </a:pPr>
            <a:r>
              <a:rPr lang="es-ES" smtClean="0"/>
              <a:t>Ingreso del personal y de estudiantes.</a:t>
            </a:r>
          </a:p>
          <a:p>
            <a:pPr marL="800100" lvl="1" indent="-342900" algn="just" eaLnBrk="1" hangingPunct="1">
              <a:lnSpc>
                <a:spcPct val="150000"/>
              </a:lnSpc>
              <a:buFont typeface="Courier New" pitchFamily="49" charset="0"/>
              <a:buChar char="o"/>
            </a:pPr>
            <a:r>
              <a:rPr lang="es-ES" smtClean="0"/>
              <a:t>Consulta de horarios de paralelos, horarios de docentes.</a:t>
            </a:r>
          </a:p>
          <a:p>
            <a:pPr marL="800100" lvl="1" indent="-342900" algn="just" eaLnBrk="1" hangingPunct="1">
              <a:lnSpc>
                <a:spcPct val="150000"/>
              </a:lnSpc>
              <a:buFont typeface="Courier New" pitchFamily="49" charset="0"/>
              <a:buChar char="o"/>
            </a:pPr>
            <a:r>
              <a:rPr lang="es-ES" smtClean="0"/>
              <a:t>Consulta de  atrasos y faltas de estudiantes y docentes. </a:t>
            </a:r>
          </a:p>
          <a:p>
            <a:pPr marL="800100" lvl="1" indent="-342900" algn="just" eaLnBrk="1" hangingPunct="1">
              <a:lnSpc>
                <a:spcPct val="150000"/>
              </a:lnSpc>
              <a:buFont typeface="Courier New" pitchFamily="49" charset="0"/>
              <a:buChar char="o"/>
            </a:pPr>
            <a:r>
              <a:rPr lang="es-ES" smtClean="0"/>
              <a:t>Consulta de calificaciones.</a:t>
            </a:r>
          </a:p>
          <a:p>
            <a:pPr marL="800100" lvl="1" indent="-342900" algn="just" eaLnBrk="1" hangingPunct="1">
              <a:lnSpc>
                <a:spcPct val="150000"/>
              </a:lnSpc>
              <a:buFont typeface="Courier New" pitchFamily="49" charset="0"/>
              <a:buChar char="o"/>
            </a:pPr>
            <a:r>
              <a:rPr lang="es-ES" smtClean="0"/>
              <a:t>Consulta de Pensiones.</a:t>
            </a:r>
          </a:p>
          <a:p>
            <a:pPr marL="800100" lvl="1" indent="-342900" algn="just" eaLnBrk="1" hangingPunct="1">
              <a:lnSpc>
                <a:spcPct val="150000"/>
              </a:lnSpc>
              <a:buFont typeface="Courier New" pitchFamily="49" charset="0"/>
              <a:buChar char="o"/>
            </a:pPr>
            <a:endParaRPr lang="es-ES" smtClean="0"/>
          </a:p>
          <a:p>
            <a:pPr algn="just" eaLnBrk="1" hangingPunct="1">
              <a:lnSpc>
                <a:spcPct val="150000"/>
              </a:lnSpc>
            </a:pPr>
            <a:endParaRPr lang="es-ES" smtClean="0"/>
          </a:p>
          <a:p>
            <a:pPr algn="just" eaLnBrk="1" hangingPunct="1">
              <a:lnSpc>
                <a:spcPct val="150000"/>
              </a:lnSpc>
            </a:pPr>
            <a:endParaRPr lang="es-ES" smtClean="0"/>
          </a:p>
          <a:p>
            <a:pPr algn="just" eaLnBrk="1" hangingPunct="1">
              <a:lnSpc>
                <a:spcPct val="150000"/>
              </a:lnSpc>
              <a:buFontTx/>
              <a:buNone/>
            </a:pPr>
            <a:endParaRPr lang="es-ES" smtClean="0"/>
          </a:p>
          <a:p>
            <a:pPr algn="just" eaLnBrk="1" hangingPunct="1">
              <a:buFontTx/>
              <a:buNone/>
            </a:pPr>
            <a:endParaRPr lang="es-EC"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60475" y="225425"/>
            <a:ext cx="6840538" cy="1008063"/>
          </a:xfrm>
        </p:spPr>
        <p:txBody>
          <a:bodyPr/>
          <a:lstStyle/>
          <a:p>
            <a:pPr algn="ctr" eaLnBrk="1" hangingPunct="1"/>
            <a:r>
              <a:rPr lang="es-EC" smtClean="0"/>
              <a:t>MODULO INSPECTOR</a:t>
            </a:r>
          </a:p>
        </p:txBody>
      </p:sp>
      <p:sp>
        <p:nvSpPr>
          <p:cNvPr id="19459" name="Rectangle 3"/>
          <p:cNvSpPr>
            <a:spLocks noGrp="1" noChangeArrowheads="1"/>
          </p:cNvSpPr>
          <p:nvPr>
            <p:ph type="body" idx="1"/>
          </p:nvPr>
        </p:nvSpPr>
        <p:spPr>
          <a:xfrm>
            <a:off x="1171575" y="1765300"/>
            <a:ext cx="6840538" cy="4638675"/>
          </a:xfrm>
        </p:spPr>
        <p:txBody>
          <a:bodyPr/>
          <a:lstStyle/>
          <a:p>
            <a:pPr algn="just" eaLnBrk="1" hangingPunct="1"/>
            <a:r>
              <a:rPr lang="es-ES" smtClean="0"/>
              <a:t>Funciones más relevantes:</a:t>
            </a:r>
          </a:p>
          <a:p>
            <a:pPr algn="just" eaLnBrk="1" hangingPunct="1"/>
            <a:endParaRPr lang="es-ES" smtClean="0"/>
          </a:p>
          <a:p>
            <a:pPr marL="800100" lvl="1" indent="-342900" algn="just" eaLnBrk="1" hangingPunct="1">
              <a:lnSpc>
                <a:spcPct val="150000"/>
              </a:lnSpc>
              <a:buFont typeface="Courier New" pitchFamily="49" charset="0"/>
              <a:buChar char="o"/>
            </a:pPr>
            <a:r>
              <a:rPr lang="es-ES" smtClean="0"/>
              <a:t>Registro de horarios de paralelos.</a:t>
            </a:r>
          </a:p>
          <a:p>
            <a:pPr marL="800100" lvl="1" indent="-342900" algn="just" eaLnBrk="1" hangingPunct="1">
              <a:lnSpc>
                <a:spcPct val="150000"/>
              </a:lnSpc>
              <a:buFont typeface="Courier New" pitchFamily="49" charset="0"/>
              <a:buChar char="o"/>
            </a:pPr>
            <a:r>
              <a:rPr lang="es-ES" smtClean="0"/>
              <a:t>Registro de atrasos y faltas.</a:t>
            </a:r>
          </a:p>
          <a:p>
            <a:pPr marL="800100" lvl="1" indent="-342900" algn="just" eaLnBrk="1" hangingPunct="1">
              <a:lnSpc>
                <a:spcPct val="150000"/>
              </a:lnSpc>
              <a:buFont typeface="Courier New" pitchFamily="49" charset="0"/>
              <a:buChar char="o"/>
            </a:pPr>
            <a:r>
              <a:rPr lang="es-ES" smtClean="0"/>
              <a:t>Registro de asignaturas-docentes. </a:t>
            </a:r>
          </a:p>
          <a:p>
            <a:pPr marL="800100" lvl="1" indent="-342900" algn="just" eaLnBrk="1" hangingPunct="1">
              <a:lnSpc>
                <a:spcPct val="150000"/>
              </a:lnSpc>
              <a:buFont typeface="Courier New" pitchFamily="49" charset="0"/>
              <a:buChar char="o"/>
            </a:pPr>
            <a:r>
              <a:rPr lang="es-ES" smtClean="0"/>
              <a:t>Consulta de horarios de docentes.</a:t>
            </a:r>
          </a:p>
          <a:p>
            <a:pPr marL="800100" lvl="1" indent="-342900" algn="just" eaLnBrk="1" hangingPunct="1">
              <a:lnSpc>
                <a:spcPct val="150000"/>
              </a:lnSpc>
              <a:buFont typeface="Courier New" pitchFamily="49" charset="0"/>
              <a:buChar char="o"/>
            </a:pPr>
            <a:r>
              <a:rPr lang="es-ES" smtClean="0"/>
              <a:t>Consulta de calificaciones.</a:t>
            </a:r>
          </a:p>
          <a:p>
            <a:pPr marL="800100" lvl="1" indent="-342900" algn="just" eaLnBrk="1" hangingPunct="1">
              <a:lnSpc>
                <a:spcPct val="150000"/>
              </a:lnSpc>
              <a:buFontTx/>
              <a:buNone/>
            </a:pPr>
            <a:endParaRPr lang="es-ES" smtClean="0"/>
          </a:p>
          <a:p>
            <a:pPr marL="800100" lvl="1" indent="-342900" algn="just" eaLnBrk="1" hangingPunct="1">
              <a:lnSpc>
                <a:spcPct val="150000"/>
              </a:lnSpc>
              <a:buFont typeface="Courier New" pitchFamily="49" charset="0"/>
              <a:buChar char="o"/>
            </a:pPr>
            <a:endParaRPr lang="es-ES" smtClean="0"/>
          </a:p>
          <a:p>
            <a:pPr algn="just" eaLnBrk="1" hangingPunct="1">
              <a:lnSpc>
                <a:spcPct val="150000"/>
              </a:lnSpc>
            </a:pPr>
            <a:endParaRPr lang="es-ES" smtClean="0"/>
          </a:p>
          <a:p>
            <a:pPr algn="just" eaLnBrk="1" hangingPunct="1">
              <a:lnSpc>
                <a:spcPct val="150000"/>
              </a:lnSpc>
            </a:pPr>
            <a:endParaRPr lang="es-ES" smtClean="0"/>
          </a:p>
          <a:p>
            <a:pPr algn="just" eaLnBrk="1" hangingPunct="1">
              <a:lnSpc>
                <a:spcPct val="150000"/>
              </a:lnSpc>
              <a:buFontTx/>
              <a:buNone/>
            </a:pPr>
            <a:endParaRPr lang="es-ES" smtClean="0"/>
          </a:p>
          <a:p>
            <a:pPr algn="just" eaLnBrk="1" hangingPunct="1">
              <a:buFontTx/>
              <a:buNone/>
            </a:pPr>
            <a:endParaRPr lang="es-EC"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60475" y="225425"/>
            <a:ext cx="6840538" cy="1008063"/>
          </a:xfrm>
        </p:spPr>
        <p:txBody>
          <a:bodyPr/>
          <a:lstStyle/>
          <a:p>
            <a:pPr algn="ctr" eaLnBrk="1" hangingPunct="1"/>
            <a:r>
              <a:rPr lang="es-EC" smtClean="0"/>
              <a:t>MODULO  DOCENTE</a:t>
            </a:r>
          </a:p>
        </p:txBody>
      </p:sp>
      <p:sp>
        <p:nvSpPr>
          <p:cNvPr id="20483" name="Rectangle 3"/>
          <p:cNvSpPr>
            <a:spLocks noGrp="1" noChangeArrowheads="1"/>
          </p:cNvSpPr>
          <p:nvPr>
            <p:ph type="body" idx="1"/>
          </p:nvPr>
        </p:nvSpPr>
        <p:spPr>
          <a:xfrm>
            <a:off x="1171575" y="1765300"/>
            <a:ext cx="6840538" cy="4638675"/>
          </a:xfrm>
        </p:spPr>
        <p:txBody>
          <a:bodyPr/>
          <a:lstStyle/>
          <a:p>
            <a:pPr algn="just" eaLnBrk="1" hangingPunct="1"/>
            <a:r>
              <a:rPr lang="es-ES" smtClean="0"/>
              <a:t>Funciones más relevantes:</a:t>
            </a:r>
          </a:p>
          <a:p>
            <a:pPr algn="just" eaLnBrk="1" hangingPunct="1"/>
            <a:endParaRPr lang="es-ES" smtClean="0"/>
          </a:p>
          <a:p>
            <a:pPr marL="800100" lvl="1" indent="-342900" algn="just" eaLnBrk="1" hangingPunct="1">
              <a:lnSpc>
                <a:spcPct val="150000"/>
              </a:lnSpc>
              <a:buFont typeface="Courier New" pitchFamily="49" charset="0"/>
              <a:buChar char="o"/>
            </a:pPr>
            <a:r>
              <a:rPr lang="es-ES" smtClean="0"/>
              <a:t>Registro de calificaciones.</a:t>
            </a:r>
          </a:p>
          <a:p>
            <a:pPr marL="800100" lvl="1" indent="-342900" algn="just" eaLnBrk="1" hangingPunct="1">
              <a:lnSpc>
                <a:spcPct val="150000"/>
              </a:lnSpc>
              <a:buFont typeface="Courier New" pitchFamily="49" charset="0"/>
              <a:buChar char="o"/>
            </a:pPr>
            <a:r>
              <a:rPr lang="es-ES" smtClean="0"/>
              <a:t>Consulta de horarios de docentes.</a:t>
            </a:r>
          </a:p>
          <a:p>
            <a:pPr marL="800100" lvl="1" indent="-342900" algn="just" eaLnBrk="1" hangingPunct="1">
              <a:lnSpc>
                <a:spcPct val="150000"/>
              </a:lnSpc>
              <a:buFontTx/>
              <a:buNone/>
            </a:pPr>
            <a:endParaRPr lang="es-ES" smtClean="0"/>
          </a:p>
          <a:p>
            <a:pPr marL="800100" lvl="1" indent="-342900" algn="just" eaLnBrk="1" hangingPunct="1">
              <a:lnSpc>
                <a:spcPct val="150000"/>
              </a:lnSpc>
              <a:buFont typeface="Courier New" pitchFamily="49" charset="0"/>
              <a:buChar char="o"/>
            </a:pPr>
            <a:endParaRPr lang="es-ES" smtClean="0"/>
          </a:p>
          <a:p>
            <a:pPr algn="just" eaLnBrk="1" hangingPunct="1">
              <a:lnSpc>
                <a:spcPct val="150000"/>
              </a:lnSpc>
            </a:pPr>
            <a:endParaRPr lang="es-ES" smtClean="0"/>
          </a:p>
          <a:p>
            <a:pPr algn="just" eaLnBrk="1" hangingPunct="1">
              <a:lnSpc>
                <a:spcPct val="150000"/>
              </a:lnSpc>
            </a:pPr>
            <a:endParaRPr lang="es-ES" smtClean="0"/>
          </a:p>
          <a:p>
            <a:pPr algn="just" eaLnBrk="1" hangingPunct="1">
              <a:lnSpc>
                <a:spcPct val="150000"/>
              </a:lnSpc>
              <a:buFontTx/>
              <a:buNone/>
            </a:pPr>
            <a:endParaRPr lang="es-ES" smtClean="0"/>
          </a:p>
          <a:p>
            <a:pPr algn="just" eaLnBrk="1" hangingPunct="1">
              <a:buFontTx/>
              <a:buNone/>
            </a:pPr>
            <a:endParaRPr lang="es-EC"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49300" y="225425"/>
            <a:ext cx="7569200" cy="1008063"/>
          </a:xfrm>
        </p:spPr>
        <p:txBody>
          <a:bodyPr/>
          <a:lstStyle/>
          <a:p>
            <a:pPr algn="ctr" eaLnBrk="1" hangingPunct="1"/>
            <a:r>
              <a:rPr lang="es-EC" smtClean="0"/>
              <a:t>MODULO  ESTUDIANTE y REPRESENTANTE</a:t>
            </a:r>
          </a:p>
        </p:txBody>
      </p:sp>
      <p:sp>
        <p:nvSpPr>
          <p:cNvPr id="21507" name="Rectangle 3"/>
          <p:cNvSpPr>
            <a:spLocks noGrp="1" noChangeArrowheads="1"/>
          </p:cNvSpPr>
          <p:nvPr>
            <p:ph type="body" idx="1"/>
          </p:nvPr>
        </p:nvSpPr>
        <p:spPr>
          <a:xfrm>
            <a:off x="1171575" y="1765300"/>
            <a:ext cx="6840538" cy="4638675"/>
          </a:xfrm>
        </p:spPr>
        <p:txBody>
          <a:bodyPr/>
          <a:lstStyle/>
          <a:p>
            <a:pPr algn="just" eaLnBrk="1" hangingPunct="1"/>
            <a:r>
              <a:rPr lang="es-ES" smtClean="0"/>
              <a:t>Funciones más relevantes:</a:t>
            </a:r>
          </a:p>
          <a:p>
            <a:pPr algn="just" eaLnBrk="1" hangingPunct="1"/>
            <a:endParaRPr lang="es-ES" smtClean="0"/>
          </a:p>
          <a:p>
            <a:pPr marL="800100" lvl="1" indent="-342900" algn="just" eaLnBrk="1" hangingPunct="1">
              <a:lnSpc>
                <a:spcPct val="150000"/>
              </a:lnSpc>
              <a:buFont typeface="Courier New" pitchFamily="49" charset="0"/>
              <a:buChar char="o"/>
            </a:pPr>
            <a:r>
              <a:rPr lang="es-ES" smtClean="0"/>
              <a:t>Consulta de Calificaciones.</a:t>
            </a:r>
          </a:p>
          <a:p>
            <a:pPr marL="800100" lvl="1" indent="-342900" algn="just" eaLnBrk="1" hangingPunct="1">
              <a:lnSpc>
                <a:spcPct val="150000"/>
              </a:lnSpc>
              <a:buFont typeface="Courier New" pitchFamily="49" charset="0"/>
              <a:buChar char="o"/>
            </a:pPr>
            <a:r>
              <a:rPr lang="es-ES" smtClean="0"/>
              <a:t>Consulta de Pensiones.</a:t>
            </a:r>
          </a:p>
          <a:p>
            <a:pPr marL="800100" lvl="1" indent="-342900" algn="just" eaLnBrk="1" hangingPunct="1">
              <a:lnSpc>
                <a:spcPct val="150000"/>
              </a:lnSpc>
              <a:buFontTx/>
              <a:buNone/>
            </a:pPr>
            <a:endParaRPr lang="es-ES" smtClean="0"/>
          </a:p>
          <a:p>
            <a:pPr marL="800100" lvl="1" indent="-342900" algn="just" eaLnBrk="1" hangingPunct="1">
              <a:lnSpc>
                <a:spcPct val="150000"/>
              </a:lnSpc>
              <a:buFont typeface="Courier New" pitchFamily="49" charset="0"/>
              <a:buChar char="o"/>
            </a:pPr>
            <a:endParaRPr lang="es-ES" smtClean="0"/>
          </a:p>
          <a:p>
            <a:pPr algn="just" eaLnBrk="1" hangingPunct="1">
              <a:lnSpc>
                <a:spcPct val="150000"/>
              </a:lnSpc>
            </a:pPr>
            <a:endParaRPr lang="es-ES" smtClean="0"/>
          </a:p>
          <a:p>
            <a:pPr algn="just" eaLnBrk="1" hangingPunct="1">
              <a:lnSpc>
                <a:spcPct val="150000"/>
              </a:lnSpc>
            </a:pPr>
            <a:endParaRPr lang="es-ES" smtClean="0"/>
          </a:p>
          <a:p>
            <a:pPr algn="just" eaLnBrk="1" hangingPunct="1">
              <a:lnSpc>
                <a:spcPct val="150000"/>
              </a:lnSpc>
              <a:buFontTx/>
              <a:buNone/>
            </a:pPr>
            <a:endParaRPr lang="es-ES" smtClean="0"/>
          </a:p>
          <a:p>
            <a:pPr algn="just" eaLnBrk="1" hangingPunct="1">
              <a:buFontTx/>
              <a:buNone/>
            </a:pPr>
            <a:endParaRPr lang="es-EC"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1247775" y="215900"/>
            <a:ext cx="6840538" cy="1008063"/>
          </a:xfrm>
          <a:noFill/>
        </p:spPr>
        <p:txBody>
          <a:bodyPr/>
          <a:lstStyle/>
          <a:p>
            <a:pPr algn="ctr" eaLnBrk="1" hangingPunct="1"/>
            <a:r>
              <a:rPr lang="es-EC" smtClean="0"/>
              <a:t>INTRODUCCIÓN</a:t>
            </a:r>
          </a:p>
        </p:txBody>
      </p:sp>
      <p:sp>
        <p:nvSpPr>
          <p:cNvPr id="4099" name="Rectangle 15"/>
          <p:cNvSpPr>
            <a:spLocks noGrp="1" noChangeArrowheads="1"/>
          </p:cNvSpPr>
          <p:nvPr>
            <p:ph type="body" sz="half" idx="1"/>
          </p:nvPr>
        </p:nvSpPr>
        <p:spPr>
          <a:xfrm>
            <a:off x="1628775" y="2106613"/>
            <a:ext cx="6057900" cy="4751387"/>
          </a:xfrm>
        </p:spPr>
        <p:txBody>
          <a:bodyPr/>
          <a:lstStyle/>
          <a:p>
            <a:pPr algn="just" eaLnBrk="1" hangingPunct="1">
              <a:spcBef>
                <a:spcPct val="0"/>
              </a:spcBef>
              <a:spcAft>
                <a:spcPct val="0"/>
              </a:spcAft>
            </a:pPr>
            <a:endParaRPr lang="en-US" smtClean="0"/>
          </a:p>
          <a:p>
            <a:pPr algn="just" eaLnBrk="1" hangingPunct="1">
              <a:lnSpc>
                <a:spcPct val="130000"/>
              </a:lnSpc>
              <a:spcBef>
                <a:spcPct val="0"/>
              </a:spcBef>
              <a:spcAft>
                <a:spcPct val="0"/>
              </a:spcAft>
            </a:pPr>
            <a:r>
              <a:rPr lang="en-US" smtClean="0"/>
              <a:t>El </a:t>
            </a:r>
            <a:r>
              <a:rPr lang="es-EC" smtClean="0"/>
              <a:t>presente</a:t>
            </a:r>
            <a:r>
              <a:rPr lang="en-US" smtClean="0"/>
              <a:t> proyecto </a:t>
            </a:r>
            <a:r>
              <a:rPr lang="es-EC" smtClean="0"/>
              <a:t>muestra el desarrollo de una aplicación web que tiene como finalidad brindar soluciones rápidas al momento de administrar una Institución Educativa</a:t>
            </a:r>
            <a:r>
              <a:rPr lang="en-US" smtClean="0"/>
              <a:t>. </a:t>
            </a:r>
          </a:p>
          <a:p>
            <a:pPr eaLnBrk="1" hangingPunct="1"/>
            <a:endParaRPr lang="es-EC"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344743" y="2967335"/>
            <a:ext cx="2454518" cy="923330"/>
          </a:xfrm>
          <a:prstGeom prst="rect">
            <a:avLst/>
          </a:prstGeom>
          <a:noFill/>
        </p:spPr>
        <p:txBody>
          <a:bodyPr wrap="none">
            <a:spAutoFit/>
          </a:bodyPr>
          <a:lstStyle/>
          <a:p>
            <a:pPr>
              <a:defRPr/>
            </a:pPr>
            <a:r>
              <a:rPr lang="es-ES" sz="5400" b="1" u="sng" dirty="0">
                <a:ln w="1905">
                  <a:solidFill>
                    <a:schemeClr val="accent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VIDEO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22375" y="276225"/>
            <a:ext cx="6840538" cy="1008063"/>
          </a:xfrm>
        </p:spPr>
        <p:txBody>
          <a:bodyPr/>
          <a:lstStyle/>
          <a:p>
            <a:pPr algn="ctr" eaLnBrk="1" hangingPunct="1"/>
            <a:r>
              <a:rPr lang="es-EC" smtClean="0"/>
              <a:t>CONCLUSIONES</a:t>
            </a:r>
          </a:p>
        </p:txBody>
      </p:sp>
      <p:sp>
        <p:nvSpPr>
          <p:cNvPr id="23555" name="Rectangle 3"/>
          <p:cNvSpPr>
            <a:spLocks noGrp="1" noChangeArrowheads="1"/>
          </p:cNvSpPr>
          <p:nvPr>
            <p:ph type="body" idx="1"/>
          </p:nvPr>
        </p:nvSpPr>
        <p:spPr>
          <a:xfrm>
            <a:off x="977900" y="1449388"/>
            <a:ext cx="7150100" cy="4751387"/>
          </a:xfrm>
        </p:spPr>
        <p:txBody>
          <a:bodyPr/>
          <a:lstStyle/>
          <a:p>
            <a:pPr algn="just" eaLnBrk="1" hangingPunct="1"/>
            <a:endParaRPr lang="es-ES" smtClean="0"/>
          </a:p>
          <a:p>
            <a:pPr algn="just" eaLnBrk="1" hangingPunct="1">
              <a:lnSpc>
                <a:spcPct val="130000"/>
              </a:lnSpc>
            </a:pPr>
            <a:r>
              <a:rPr lang="es-EC" smtClean="0"/>
              <a:t>En base a las entrevistas realizadas al administrador y secretaria de la institución se logró determinar que quedaron satisfechos con la funcionalidad de la aplicación</a:t>
            </a:r>
            <a:r>
              <a:rPr lang="es-ES" smtClean="0"/>
              <a:t>.</a:t>
            </a:r>
          </a:p>
          <a:p>
            <a:pPr algn="just" eaLnBrk="1" hangingPunct="1">
              <a:lnSpc>
                <a:spcPct val="130000"/>
              </a:lnSpc>
            </a:pPr>
            <a:endParaRPr lang="es-ES" smtClean="0"/>
          </a:p>
          <a:p>
            <a:pPr algn="just" eaLnBrk="1" hangingPunct="1">
              <a:lnSpc>
                <a:spcPct val="130000"/>
              </a:lnSpc>
            </a:pPr>
            <a:r>
              <a:rPr lang="es-EC" smtClean="0"/>
              <a:t>La aplicación puede ser utilizada en escuelas, colegios y/o unidades educativas, tomando como institución base para la elaboración de la aplicación al Colegio Mixto Particular “Medardo Ángel Silva”. </a:t>
            </a:r>
            <a:endParaRPr lang="es-ES" smtClean="0"/>
          </a:p>
          <a:p>
            <a:pPr algn="just" eaLnBrk="1" hangingPunct="1">
              <a:buFontTx/>
              <a:buNone/>
            </a:pPr>
            <a:endParaRPr lang="es-E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23975" y="225425"/>
            <a:ext cx="6840538" cy="1008063"/>
          </a:xfrm>
        </p:spPr>
        <p:txBody>
          <a:bodyPr/>
          <a:lstStyle/>
          <a:p>
            <a:pPr algn="ctr" eaLnBrk="1" hangingPunct="1"/>
            <a:r>
              <a:rPr lang="es-EC" smtClean="0"/>
              <a:t>RECOMENDACIONES</a:t>
            </a:r>
          </a:p>
        </p:txBody>
      </p:sp>
      <p:sp>
        <p:nvSpPr>
          <p:cNvPr id="24579" name="Rectangle 3"/>
          <p:cNvSpPr>
            <a:spLocks noGrp="1" noChangeArrowheads="1"/>
          </p:cNvSpPr>
          <p:nvPr>
            <p:ph type="body" idx="1"/>
          </p:nvPr>
        </p:nvSpPr>
        <p:spPr>
          <a:xfrm>
            <a:off x="1120775" y="1360488"/>
            <a:ext cx="6840538" cy="4751387"/>
          </a:xfrm>
        </p:spPr>
        <p:txBody>
          <a:bodyPr/>
          <a:lstStyle/>
          <a:p>
            <a:pPr algn="just" eaLnBrk="1" hangingPunct="1"/>
            <a:endParaRPr lang="es-ES" smtClean="0"/>
          </a:p>
          <a:p>
            <a:pPr algn="just" eaLnBrk="1" hangingPunct="1">
              <a:lnSpc>
                <a:spcPct val="130000"/>
              </a:lnSpc>
            </a:pPr>
            <a:r>
              <a:rPr lang="es-EC" smtClean="0"/>
              <a:t>Probar el sistema con un número mayor de usuarios para así poder comprobar  el correcto funcionamiento y la aceptación de la aplicación.</a:t>
            </a:r>
            <a:endParaRPr lang="es-ES" smtClean="0"/>
          </a:p>
          <a:p>
            <a:pPr algn="just" eaLnBrk="1" hangingPunct="1">
              <a:lnSpc>
                <a:spcPct val="130000"/>
              </a:lnSpc>
            </a:pPr>
            <a:endParaRPr lang="es-ES" smtClean="0"/>
          </a:p>
          <a:p>
            <a:pPr algn="just" eaLnBrk="1" hangingPunct="1">
              <a:lnSpc>
                <a:spcPct val="130000"/>
              </a:lnSpc>
            </a:pPr>
            <a:r>
              <a:rPr lang="es-EC" smtClean="0"/>
              <a:t>Es favorable dictar una capacitación de la utilización correcta del sitio web especificando las diferentes funcionalidades y beneficios que el mismo posee a los usuarios que lo utilizarán.</a:t>
            </a:r>
            <a:endParaRPr lang="es-ES" smtClean="0"/>
          </a:p>
          <a:p>
            <a:pPr algn="just" eaLnBrk="1" hangingPunct="1"/>
            <a:endParaRPr lang="es-EC"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ctrTitle"/>
          </p:nvPr>
        </p:nvSpPr>
        <p:spPr>
          <a:xfrm>
            <a:off x="858838" y="2630488"/>
            <a:ext cx="7894637" cy="2074862"/>
          </a:xfrm>
        </p:spPr>
        <p:txBody>
          <a:bodyPr/>
          <a:lstStyle/>
          <a:p>
            <a:pPr algn="r" eaLnBrk="1" hangingPunct="1"/>
            <a:r>
              <a:rPr lang="es-EC" sz="2400" smtClean="0"/>
              <a:t>“Aplicación Web para la automatización de procesos académicos y administrativos de </a:t>
            </a:r>
            <a:br>
              <a:rPr lang="es-EC" sz="2400" smtClean="0"/>
            </a:br>
            <a:r>
              <a:rPr lang="es-EC" sz="2400" smtClean="0"/>
              <a:t>Instituciones Educativas”</a:t>
            </a:r>
            <a:endParaRPr lang="en-US" sz="2400" smtClean="0"/>
          </a:p>
        </p:txBody>
      </p:sp>
      <p:sp>
        <p:nvSpPr>
          <p:cNvPr id="25603" name="Rectangle 8"/>
          <p:cNvSpPr>
            <a:spLocks noGrp="1" noChangeArrowheads="1"/>
          </p:cNvSpPr>
          <p:nvPr>
            <p:ph type="subTitle" idx="1"/>
          </p:nvPr>
        </p:nvSpPr>
        <p:spPr>
          <a:xfrm>
            <a:off x="3327400" y="5541963"/>
            <a:ext cx="5629275" cy="682625"/>
          </a:xfrm>
        </p:spPr>
        <p:txBody>
          <a:bodyPr/>
          <a:lstStyle/>
          <a:p>
            <a:pPr algn="r" eaLnBrk="1" hangingPunct="1"/>
            <a:r>
              <a:rPr lang="en-US" smtClean="0"/>
              <a:t>Presentada Por:</a:t>
            </a:r>
          </a:p>
          <a:p>
            <a:pPr algn="r" eaLnBrk="1" hangingPunct="1"/>
            <a:r>
              <a:rPr lang="en-US" smtClean="0"/>
              <a:t> </a:t>
            </a:r>
            <a:r>
              <a:rPr lang="en-US" b="1" smtClean="0"/>
              <a:t>Bárbara  Alexandra  Muñoz  Estrella</a:t>
            </a:r>
          </a:p>
          <a:p>
            <a:pPr algn="r" eaLnBrk="1" hangingPunct="1"/>
            <a:r>
              <a:rPr lang="en-US" b="1" smtClean="0"/>
              <a:t>Luis  Ángel  Ushca  Pérez</a:t>
            </a:r>
          </a:p>
        </p:txBody>
      </p:sp>
      <p:sp>
        <p:nvSpPr>
          <p:cNvPr id="67601" name="Text Box 17"/>
          <p:cNvSpPr txBox="1">
            <a:spLocks noChangeArrowheads="1"/>
          </p:cNvSpPr>
          <p:nvPr/>
        </p:nvSpPr>
        <p:spPr bwMode="auto">
          <a:xfrm>
            <a:off x="1258888" y="341313"/>
            <a:ext cx="3024187" cy="588962"/>
          </a:xfrm>
          <a:prstGeom prst="rect">
            <a:avLst/>
          </a:prstGeom>
          <a:noFill/>
          <a:ln w="9525">
            <a:noFill/>
            <a:miter lim="800000"/>
            <a:headEnd/>
            <a:tailEnd/>
          </a:ln>
          <a:effectLst/>
        </p:spPr>
        <p:txBody>
          <a:bodyPr>
            <a:spAutoFit/>
          </a:bodyPr>
          <a:lstStyle/>
          <a:p>
            <a:pPr algn="l">
              <a:lnSpc>
                <a:spcPct val="80000"/>
              </a:lnSpc>
              <a:spcBef>
                <a:spcPct val="10000"/>
              </a:spcBef>
              <a:defRPr/>
            </a:pPr>
            <a:r>
              <a:rPr lang="es-ES" sz="1300" b="1" dirty="0">
                <a:solidFill>
                  <a:schemeClr val="accent2">
                    <a:lumMod val="50000"/>
                  </a:schemeClr>
                </a:solidFill>
              </a:rPr>
              <a:t>ESCUELA SUPERIOR POLITÉCNICA DEL LITORAL</a:t>
            </a:r>
          </a:p>
          <a:p>
            <a:pPr algn="l">
              <a:lnSpc>
                <a:spcPct val="80000"/>
              </a:lnSpc>
              <a:spcBef>
                <a:spcPct val="10000"/>
              </a:spcBef>
              <a:defRPr/>
            </a:pPr>
            <a:r>
              <a:rPr lang="es-ES" sz="1300" b="1" dirty="0">
                <a:solidFill>
                  <a:schemeClr val="accent2">
                    <a:lumMod val="50000"/>
                  </a:schemeClr>
                </a:solidFill>
              </a:rPr>
              <a:t>Guayaquil - Ecuador</a:t>
            </a:r>
          </a:p>
        </p:txBody>
      </p:sp>
      <p:pic>
        <p:nvPicPr>
          <p:cNvPr id="25605" name="Picture 18" descr="logo-espol-transp-corr"/>
          <p:cNvPicPr>
            <a:picLocks noChangeAspect="1" noChangeArrowheads="1"/>
          </p:cNvPicPr>
          <p:nvPr/>
        </p:nvPicPr>
        <p:blipFill>
          <a:blip r:embed="rId3"/>
          <a:srcRect/>
          <a:stretch>
            <a:fillRect/>
          </a:stretch>
        </p:blipFill>
        <p:spPr bwMode="auto">
          <a:xfrm>
            <a:off x="166688" y="209550"/>
            <a:ext cx="863600" cy="80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60475" y="225425"/>
            <a:ext cx="6840538" cy="1008063"/>
          </a:xfrm>
        </p:spPr>
        <p:txBody>
          <a:bodyPr/>
          <a:lstStyle/>
          <a:p>
            <a:pPr algn="ctr" eaLnBrk="1" hangingPunct="1"/>
            <a:r>
              <a:rPr lang="es-EC" smtClean="0"/>
              <a:t>OBJETIVO  GENERAL</a:t>
            </a:r>
          </a:p>
        </p:txBody>
      </p:sp>
      <p:sp>
        <p:nvSpPr>
          <p:cNvPr id="5123" name="Rectangle 3"/>
          <p:cNvSpPr>
            <a:spLocks noGrp="1" noChangeArrowheads="1"/>
          </p:cNvSpPr>
          <p:nvPr>
            <p:ph type="body" idx="1"/>
          </p:nvPr>
        </p:nvSpPr>
        <p:spPr>
          <a:xfrm>
            <a:off x="1171575" y="1169988"/>
            <a:ext cx="6840538" cy="4751387"/>
          </a:xfrm>
        </p:spPr>
        <p:txBody>
          <a:bodyPr/>
          <a:lstStyle/>
          <a:p>
            <a:pPr algn="just" eaLnBrk="1" hangingPunct="1"/>
            <a:endParaRPr lang="es-ES" smtClean="0"/>
          </a:p>
          <a:p>
            <a:pPr algn="just" eaLnBrk="1" hangingPunct="1"/>
            <a:endParaRPr lang="es-ES" smtClean="0"/>
          </a:p>
          <a:p>
            <a:pPr algn="just" eaLnBrk="1" hangingPunct="1"/>
            <a:endParaRPr lang="es-ES" smtClean="0"/>
          </a:p>
          <a:p>
            <a:pPr algn="just" eaLnBrk="1" hangingPunct="1">
              <a:lnSpc>
                <a:spcPct val="130000"/>
              </a:lnSpc>
            </a:pPr>
            <a:r>
              <a:rPr lang="es-ES" smtClean="0"/>
              <a:t>Diseñar e implementar una herramienta web que proporcione soluciones integrales que permitan además de llevar el control administrativo de una Institución Educativa, el proporcionar la ayuda necesaria para la comunicación entre los usuarios</a:t>
            </a:r>
            <a:r>
              <a:rPr lang="es-ES" i="1" smtClean="0"/>
              <a:t>.</a:t>
            </a:r>
            <a:endParaRPr lang="es-ES" smtClean="0"/>
          </a:p>
          <a:p>
            <a:pPr algn="just" eaLnBrk="1" hangingPunct="1">
              <a:buFontTx/>
              <a:buNone/>
            </a:pPr>
            <a:endParaRPr lang="es-EC"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60475" y="225425"/>
            <a:ext cx="6840538" cy="1008063"/>
          </a:xfrm>
        </p:spPr>
        <p:txBody>
          <a:bodyPr/>
          <a:lstStyle/>
          <a:p>
            <a:pPr algn="ctr" eaLnBrk="1" hangingPunct="1"/>
            <a:r>
              <a:rPr lang="es-EC" smtClean="0"/>
              <a:t>OBJETIVOS  ESPECÍFICOS</a:t>
            </a:r>
          </a:p>
        </p:txBody>
      </p:sp>
      <p:sp>
        <p:nvSpPr>
          <p:cNvPr id="6147" name="Rectangle 3"/>
          <p:cNvSpPr>
            <a:spLocks noGrp="1" noChangeArrowheads="1"/>
          </p:cNvSpPr>
          <p:nvPr>
            <p:ph type="body" idx="1"/>
          </p:nvPr>
        </p:nvSpPr>
        <p:spPr>
          <a:xfrm>
            <a:off x="1171575" y="1169988"/>
            <a:ext cx="6840538" cy="4751387"/>
          </a:xfrm>
        </p:spPr>
        <p:txBody>
          <a:bodyPr/>
          <a:lstStyle/>
          <a:p>
            <a:pPr algn="just" eaLnBrk="1" hangingPunct="1"/>
            <a:endParaRPr lang="es-ES" smtClean="0"/>
          </a:p>
          <a:p>
            <a:pPr algn="just" eaLnBrk="1" hangingPunct="1"/>
            <a:endParaRPr lang="es-ES" smtClean="0"/>
          </a:p>
          <a:p>
            <a:pPr algn="just" eaLnBrk="1" hangingPunct="1">
              <a:lnSpc>
                <a:spcPct val="130000"/>
              </a:lnSpc>
            </a:pPr>
            <a:r>
              <a:rPr lang="es-ES" smtClean="0"/>
              <a:t>Garantizar el control de las actividades básicas que una Institución Educativa requiere.</a:t>
            </a:r>
          </a:p>
          <a:p>
            <a:pPr algn="just" eaLnBrk="1" hangingPunct="1">
              <a:lnSpc>
                <a:spcPct val="130000"/>
              </a:lnSpc>
            </a:pPr>
            <a:endParaRPr lang="es-ES" smtClean="0"/>
          </a:p>
          <a:p>
            <a:pPr algn="just" eaLnBrk="1" hangingPunct="1">
              <a:lnSpc>
                <a:spcPct val="130000"/>
              </a:lnSpc>
            </a:pPr>
            <a:r>
              <a:rPr lang="es-ES" smtClean="0"/>
              <a:t>Crear nuevos recursos de información y comunicación para los miembros de la Institución</a:t>
            </a:r>
            <a:r>
              <a:rPr lang="es-ES" i="1" smtClean="0"/>
              <a:t>.</a:t>
            </a:r>
          </a:p>
          <a:p>
            <a:pPr algn="just" eaLnBrk="1" hangingPunct="1">
              <a:lnSpc>
                <a:spcPct val="130000"/>
              </a:lnSpc>
            </a:pPr>
            <a:endParaRPr lang="es-ES" i="1" smtClean="0"/>
          </a:p>
          <a:p>
            <a:pPr algn="just" eaLnBrk="1" hangingPunct="1">
              <a:lnSpc>
                <a:spcPct val="130000"/>
              </a:lnSpc>
            </a:pPr>
            <a:r>
              <a:rPr lang="es-ES" smtClean="0"/>
              <a:t>Satisfacer y estrechar el triángulo de la educación: </a:t>
            </a:r>
            <a:r>
              <a:rPr lang="es-ES" i="1" smtClean="0"/>
              <a:t>Estudiantes, Docentes y Padres de Familia</a:t>
            </a:r>
            <a:r>
              <a:rPr lang="es-ES" smtClean="0"/>
              <a:t>.</a:t>
            </a:r>
          </a:p>
          <a:p>
            <a:pPr algn="just" eaLnBrk="1" hangingPunct="1">
              <a:buFontTx/>
              <a:buNone/>
            </a:pPr>
            <a:endParaRPr lang="es-EC"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60475" y="225425"/>
            <a:ext cx="6840538" cy="1008063"/>
          </a:xfrm>
        </p:spPr>
        <p:txBody>
          <a:bodyPr/>
          <a:lstStyle/>
          <a:p>
            <a:pPr algn="ctr" eaLnBrk="1" hangingPunct="1"/>
            <a:r>
              <a:rPr lang="es-EC" smtClean="0"/>
              <a:t>REQUISITOS  FUNCIONALES</a:t>
            </a:r>
          </a:p>
        </p:txBody>
      </p:sp>
      <p:sp>
        <p:nvSpPr>
          <p:cNvPr id="7171" name="Rectangle 3"/>
          <p:cNvSpPr>
            <a:spLocks noGrp="1" noChangeArrowheads="1"/>
          </p:cNvSpPr>
          <p:nvPr>
            <p:ph type="body" idx="1"/>
          </p:nvPr>
        </p:nvSpPr>
        <p:spPr>
          <a:xfrm>
            <a:off x="1171575" y="1169988"/>
            <a:ext cx="6840538" cy="4751387"/>
          </a:xfrm>
        </p:spPr>
        <p:txBody>
          <a:bodyPr/>
          <a:lstStyle/>
          <a:p>
            <a:pPr algn="just" eaLnBrk="1" hangingPunct="1"/>
            <a:endParaRPr lang="es-ES" smtClean="0"/>
          </a:p>
          <a:p>
            <a:pPr algn="just" eaLnBrk="1" hangingPunct="1">
              <a:lnSpc>
                <a:spcPct val="130000"/>
              </a:lnSpc>
            </a:pPr>
            <a:endParaRPr lang="es-ES" sz="1200" smtClean="0"/>
          </a:p>
          <a:p>
            <a:pPr algn="just" eaLnBrk="1" hangingPunct="1">
              <a:lnSpc>
                <a:spcPct val="130000"/>
              </a:lnSpc>
            </a:pPr>
            <a:r>
              <a:rPr lang="es-ES" smtClean="0"/>
              <a:t>Mejorar los procesos manuales cambiándolos por procesos automatizados.</a:t>
            </a:r>
          </a:p>
          <a:p>
            <a:pPr algn="just" eaLnBrk="1" hangingPunct="1">
              <a:lnSpc>
                <a:spcPct val="130000"/>
              </a:lnSpc>
            </a:pPr>
            <a:endParaRPr lang="es-ES" sz="1200" smtClean="0"/>
          </a:p>
          <a:p>
            <a:pPr algn="just" eaLnBrk="1" hangingPunct="1">
              <a:lnSpc>
                <a:spcPct val="130000"/>
              </a:lnSpc>
            </a:pPr>
            <a:r>
              <a:rPr lang="es-ES" smtClean="0"/>
              <a:t>Llevar un control de los diferentes usuarios que utilizan el sistema</a:t>
            </a:r>
            <a:r>
              <a:rPr lang="es-ES" i="1" smtClean="0"/>
              <a:t>.</a:t>
            </a:r>
          </a:p>
          <a:p>
            <a:pPr algn="just" eaLnBrk="1" hangingPunct="1">
              <a:lnSpc>
                <a:spcPct val="130000"/>
              </a:lnSpc>
            </a:pPr>
            <a:endParaRPr lang="es-ES" sz="1200" i="1" smtClean="0"/>
          </a:p>
          <a:p>
            <a:pPr algn="just" eaLnBrk="1" hangingPunct="1">
              <a:lnSpc>
                <a:spcPct val="130000"/>
              </a:lnSpc>
            </a:pPr>
            <a:r>
              <a:rPr lang="es-ES" smtClean="0"/>
              <a:t>Controlar las labores de la parte administrativa.</a:t>
            </a:r>
          </a:p>
          <a:p>
            <a:pPr algn="just" eaLnBrk="1" hangingPunct="1">
              <a:lnSpc>
                <a:spcPct val="130000"/>
              </a:lnSpc>
            </a:pPr>
            <a:endParaRPr lang="es-ES" sz="1200" smtClean="0"/>
          </a:p>
          <a:p>
            <a:pPr algn="just" eaLnBrk="1" hangingPunct="1">
              <a:lnSpc>
                <a:spcPct val="130000"/>
              </a:lnSpc>
            </a:pPr>
            <a:r>
              <a:rPr lang="es-ES" smtClean="0"/>
              <a:t>Realizar acceso o bloqueos dependiendo del usuario que utilice la aplicación.</a:t>
            </a:r>
          </a:p>
          <a:p>
            <a:pPr algn="just" eaLnBrk="1" hangingPunct="1">
              <a:buFontTx/>
              <a:buNone/>
            </a:pPr>
            <a:endParaRPr lang="es-EC"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60475" y="225425"/>
            <a:ext cx="6840538" cy="1008063"/>
          </a:xfrm>
        </p:spPr>
        <p:txBody>
          <a:bodyPr/>
          <a:lstStyle/>
          <a:p>
            <a:pPr algn="ctr" eaLnBrk="1" hangingPunct="1"/>
            <a:r>
              <a:rPr lang="es-EC" smtClean="0"/>
              <a:t>REQUISITOS  NO  FUNCIONALES</a:t>
            </a:r>
          </a:p>
        </p:txBody>
      </p:sp>
      <p:sp>
        <p:nvSpPr>
          <p:cNvPr id="8195" name="Rectangle 3"/>
          <p:cNvSpPr>
            <a:spLocks noGrp="1" noChangeArrowheads="1"/>
          </p:cNvSpPr>
          <p:nvPr>
            <p:ph type="body" idx="1"/>
          </p:nvPr>
        </p:nvSpPr>
        <p:spPr>
          <a:xfrm>
            <a:off x="1171575" y="1169988"/>
            <a:ext cx="6840538" cy="4751387"/>
          </a:xfrm>
        </p:spPr>
        <p:txBody>
          <a:bodyPr/>
          <a:lstStyle/>
          <a:p>
            <a:pPr algn="just" eaLnBrk="1" hangingPunct="1"/>
            <a:endParaRPr lang="es-ES" smtClean="0"/>
          </a:p>
          <a:p>
            <a:pPr algn="just" eaLnBrk="1" hangingPunct="1">
              <a:lnSpc>
                <a:spcPct val="130000"/>
              </a:lnSpc>
            </a:pPr>
            <a:endParaRPr lang="es-ES" sz="1200" smtClean="0"/>
          </a:p>
          <a:p>
            <a:pPr algn="just" eaLnBrk="1" hangingPunct="1">
              <a:lnSpc>
                <a:spcPct val="130000"/>
              </a:lnSpc>
            </a:pPr>
            <a:r>
              <a:rPr lang="es-EC" smtClean="0"/>
              <a:t>Utilizar como motor de base de datos Microsoft SQL Server 2005</a:t>
            </a:r>
            <a:r>
              <a:rPr lang="es-ES" smtClean="0"/>
              <a:t>.</a:t>
            </a:r>
          </a:p>
          <a:p>
            <a:pPr algn="just" eaLnBrk="1" hangingPunct="1">
              <a:lnSpc>
                <a:spcPct val="130000"/>
              </a:lnSpc>
            </a:pPr>
            <a:endParaRPr lang="es-ES" sz="1200" smtClean="0"/>
          </a:p>
          <a:p>
            <a:pPr algn="just" eaLnBrk="1" hangingPunct="1">
              <a:lnSpc>
                <a:spcPct val="130000"/>
              </a:lnSpc>
            </a:pPr>
            <a:r>
              <a:rPr lang="es-EC" smtClean="0"/>
              <a:t>Trabajar de manera integra en una interfaz gráfica amigable al usuario</a:t>
            </a:r>
            <a:r>
              <a:rPr lang="es-ES" smtClean="0"/>
              <a:t>.</a:t>
            </a:r>
          </a:p>
          <a:p>
            <a:pPr algn="just" eaLnBrk="1" hangingPunct="1">
              <a:lnSpc>
                <a:spcPct val="130000"/>
              </a:lnSpc>
            </a:pPr>
            <a:endParaRPr lang="es-ES" sz="1200" smtClean="0"/>
          </a:p>
          <a:p>
            <a:pPr algn="just" eaLnBrk="1" hangingPunct="1">
              <a:lnSpc>
                <a:spcPct val="130000"/>
              </a:lnSpc>
            </a:pPr>
            <a:r>
              <a:rPr lang="es-EC" smtClean="0"/>
              <a:t>Contar con un tamaño estandarizado para todas las ventanas de interacción</a:t>
            </a:r>
            <a:r>
              <a:rPr lang="es-ES" smtClean="0"/>
              <a:t>.</a:t>
            </a:r>
          </a:p>
          <a:p>
            <a:pPr algn="just" eaLnBrk="1" hangingPunct="1">
              <a:buFontTx/>
              <a:buNone/>
            </a:pPr>
            <a:endParaRPr lang="es-EC"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60475" y="225425"/>
            <a:ext cx="6840538" cy="1008063"/>
          </a:xfrm>
        </p:spPr>
        <p:txBody>
          <a:bodyPr/>
          <a:lstStyle/>
          <a:p>
            <a:pPr algn="ctr" eaLnBrk="1" hangingPunct="1"/>
            <a:r>
              <a:rPr lang="es-EC" smtClean="0"/>
              <a:t>TIPOS  DE  USUARIOS</a:t>
            </a:r>
          </a:p>
        </p:txBody>
      </p:sp>
      <p:sp>
        <p:nvSpPr>
          <p:cNvPr id="9219" name="Rectangle 3"/>
          <p:cNvSpPr>
            <a:spLocks noGrp="1" noChangeArrowheads="1"/>
          </p:cNvSpPr>
          <p:nvPr>
            <p:ph type="body" idx="1"/>
          </p:nvPr>
        </p:nvSpPr>
        <p:spPr>
          <a:xfrm>
            <a:off x="1171575" y="1169988"/>
            <a:ext cx="6840538" cy="4751387"/>
          </a:xfrm>
        </p:spPr>
        <p:txBody>
          <a:bodyPr/>
          <a:lstStyle/>
          <a:p>
            <a:pPr algn="just" eaLnBrk="1" hangingPunct="1"/>
            <a:endParaRPr lang="es-ES" smtClean="0"/>
          </a:p>
          <a:p>
            <a:pPr algn="just" eaLnBrk="1" hangingPunct="1"/>
            <a:endParaRPr lang="es-ES" smtClean="0"/>
          </a:p>
          <a:p>
            <a:pPr algn="just" eaLnBrk="1" hangingPunct="1">
              <a:lnSpc>
                <a:spcPct val="130000"/>
              </a:lnSpc>
            </a:pPr>
            <a:r>
              <a:rPr lang="es-ES" smtClean="0"/>
              <a:t>Administrador - Director(a) / Rector(a).</a:t>
            </a:r>
          </a:p>
          <a:p>
            <a:pPr algn="just" eaLnBrk="1" hangingPunct="1">
              <a:lnSpc>
                <a:spcPct val="130000"/>
              </a:lnSpc>
            </a:pPr>
            <a:r>
              <a:rPr lang="es-ES" smtClean="0"/>
              <a:t>Secretaria.</a:t>
            </a:r>
          </a:p>
          <a:p>
            <a:pPr algn="just" eaLnBrk="1" hangingPunct="1">
              <a:lnSpc>
                <a:spcPct val="130000"/>
              </a:lnSpc>
            </a:pPr>
            <a:r>
              <a:rPr lang="es-ES" smtClean="0"/>
              <a:t>Inspector General.</a:t>
            </a:r>
          </a:p>
          <a:p>
            <a:pPr algn="just" eaLnBrk="1" hangingPunct="1">
              <a:lnSpc>
                <a:spcPct val="130000"/>
              </a:lnSpc>
            </a:pPr>
            <a:r>
              <a:rPr lang="es-ES" smtClean="0"/>
              <a:t>Docente.</a:t>
            </a:r>
          </a:p>
          <a:p>
            <a:pPr algn="just" eaLnBrk="1" hangingPunct="1">
              <a:lnSpc>
                <a:spcPct val="130000"/>
              </a:lnSpc>
            </a:pPr>
            <a:r>
              <a:rPr lang="es-ES" smtClean="0"/>
              <a:t>Estudiante.</a:t>
            </a:r>
          </a:p>
          <a:p>
            <a:pPr algn="just" eaLnBrk="1" hangingPunct="1">
              <a:lnSpc>
                <a:spcPct val="130000"/>
              </a:lnSpc>
            </a:pPr>
            <a:r>
              <a:rPr lang="es-ES" smtClean="0"/>
              <a:t>Representante.</a:t>
            </a:r>
          </a:p>
          <a:p>
            <a:pPr algn="just" eaLnBrk="1" hangingPunct="1">
              <a:buFontTx/>
              <a:buNone/>
            </a:pPr>
            <a:endParaRPr lang="es-EC"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60475" y="225425"/>
            <a:ext cx="6840538" cy="1008063"/>
          </a:xfrm>
        </p:spPr>
        <p:txBody>
          <a:bodyPr/>
          <a:lstStyle/>
          <a:p>
            <a:pPr algn="ctr" eaLnBrk="1" hangingPunct="1"/>
            <a:r>
              <a:rPr lang="es-EC" smtClean="0"/>
              <a:t>MODO  DE  OPERACIÓN  DEL  SISTEMA</a:t>
            </a:r>
          </a:p>
        </p:txBody>
      </p:sp>
      <p:pic>
        <p:nvPicPr>
          <p:cNvPr id="57346" name="Objeto 1"/>
          <p:cNvPicPr>
            <a:picLocks noChangeArrowheads="1"/>
          </p:cNvPicPr>
          <p:nvPr/>
        </p:nvPicPr>
        <p:blipFill>
          <a:blip r:embed="rId3" cstate="print"/>
          <a:srcRect l="-114" t="-1637" r="-1506" b="-612"/>
          <a:stretch>
            <a:fillRect/>
          </a:stretch>
        </p:blipFill>
        <p:spPr bwMode="auto">
          <a:xfrm>
            <a:off x="1397000" y="1612900"/>
            <a:ext cx="6286500" cy="4927600"/>
          </a:xfrm>
          <a:prstGeom prst="round2DiagRect">
            <a:avLst>
              <a:gd name="adj1" fmla="val 16667"/>
              <a:gd name="adj2" fmla="val 0"/>
            </a:avLst>
          </a:prstGeom>
          <a:ln w="889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60475" y="225425"/>
            <a:ext cx="6840538" cy="1008063"/>
          </a:xfrm>
        </p:spPr>
        <p:txBody>
          <a:bodyPr/>
          <a:lstStyle/>
          <a:p>
            <a:pPr algn="ctr" eaLnBrk="1" hangingPunct="1"/>
            <a:r>
              <a:rPr lang="es-EC" smtClean="0"/>
              <a:t>TEORIAS  UTILIZADAS</a:t>
            </a:r>
          </a:p>
        </p:txBody>
      </p:sp>
      <p:sp>
        <p:nvSpPr>
          <p:cNvPr id="11267" name="Rectangle 3"/>
          <p:cNvSpPr>
            <a:spLocks noGrp="1" noChangeArrowheads="1"/>
          </p:cNvSpPr>
          <p:nvPr>
            <p:ph type="body" idx="1"/>
          </p:nvPr>
        </p:nvSpPr>
        <p:spPr>
          <a:xfrm>
            <a:off x="1171575" y="1169988"/>
            <a:ext cx="6840538" cy="4751387"/>
          </a:xfrm>
        </p:spPr>
        <p:txBody>
          <a:bodyPr/>
          <a:lstStyle/>
          <a:p>
            <a:pPr algn="just" eaLnBrk="1" hangingPunct="1"/>
            <a:endParaRPr lang="es-ES" smtClean="0"/>
          </a:p>
          <a:p>
            <a:pPr algn="just" eaLnBrk="1" hangingPunct="1">
              <a:buFontTx/>
              <a:buNone/>
            </a:pPr>
            <a:r>
              <a:rPr lang="es-ES" b="1" smtClean="0"/>
              <a:t>Ajax</a:t>
            </a:r>
          </a:p>
          <a:p>
            <a:pPr lvl="1" algn="just" eaLnBrk="1" hangingPunct="1">
              <a:lnSpc>
                <a:spcPct val="130000"/>
              </a:lnSpc>
            </a:pPr>
            <a:r>
              <a:rPr lang="es-EC" smtClean="0"/>
              <a:t>Es una técnica de desarrollo web, creada específicamente para aplicaciones interactivas ejecutadas en el lado del cliente.</a:t>
            </a:r>
          </a:p>
          <a:p>
            <a:pPr lvl="1" algn="just" eaLnBrk="1" hangingPunct="1">
              <a:lnSpc>
                <a:spcPct val="130000"/>
              </a:lnSpc>
            </a:pPr>
            <a:r>
              <a:rPr lang="es-EC" smtClean="0"/>
              <a:t>Características:</a:t>
            </a:r>
          </a:p>
          <a:p>
            <a:pPr lvl="2" algn="just" eaLnBrk="1" hangingPunct="1">
              <a:lnSpc>
                <a:spcPct val="130000"/>
              </a:lnSpc>
              <a:buFont typeface="Courier New" pitchFamily="49" charset="0"/>
              <a:buChar char="o"/>
            </a:pPr>
            <a:r>
              <a:rPr lang="es-EC" smtClean="0"/>
              <a:t>Válida para múltiples plataformas y utilizable en diversos sistemas operativos.</a:t>
            </a:r>
          </a:p>
          <a:p>
            <a:pPr lvl="2" algn="just" eaLnBrk="1" hangingPunct="1">
              <a:lnSpc>
                <a:spcPct val="130000"/>
              </a:lnSpc>
              <a:buFont typeface="Courier New" pitchFamily="49" charset="0"/>
              <a:buChar char="o"/>
            </a:pPr>
            <a:r>
              <a:rPr lang="es-EC" smtClean="0"/>
              <a:t>Realiza una comunicación asincrónica con el servidor.</a:t>
            </a:r>
          </a:p>
          <a:p>
            <a:pPr lvl="2" algn="just" eaLnBrk="1" hangingPunct="1">
              <a:lnSpc>
                <a:spcPct val="130000"/>
              </a:lnSpc>
              <a:buFont typeface="Courier New" pitchFamily="49" charset="0"/>
              <a:buChar char="o"/>
            </a:pPr>
            <a:r>
              <a:rPr lang="es-EC" smtClean="0"/>
              <a:t>Mediante JavaScript se llaman a las funciones de Ajax.</a:t>
            </a:r>
          </a:p>
          <a:p>
            <a:pPr lvl="2" algn="just" eaLnBrk="1" hangingPunct="1">
              <a:lnSpc>
                <a:spcPct val="130000"/>
              </a:lnSpc>
              <a:buFont typeface="Courier New" pitchFamily="49" charset="0"/>
              <a:buChar char="o"/>
            </a:pPr>
            <a:r>
              <a:rPr lang="es-EC" smtClean="0"/>
              <a:t>Actualizaciones parciales de la página, que actualizan sólo las partes de la página web que han cambiado.</a:t>
            </a:r>
          </a:p>
          <a:p>
            <a:pPr lvl="2" algn="just" eaLnBrk="1" hangingPunct="1">
              <a:lnSpc>
                <a:spcPct val="130000"/>
              </a:lnSpc>
              <a:buFont typeface="Courier New" pitchFamily="49" charset="0"/>
              <a:buChar char="o"/>
            </a:pPr>
            <a:endParaRPr lang="es-EC" smtClean="0"/>
          </a:p>
          <a:p>
            <a:pPr lvl="2" algn="just" eaLnBrk="1" hangingPunct="1">
              <a:lnSpc>
                <a:spcPct val="130000"/>
              </a:lnSpc>
              <a:buFont typeface="Courier New" pitchFamily="49" charset="0"/>
              <a:buChar char="o"/>
            </a:pPr>
            <a:endParaRPr lang="es-ES" smtClean="0"/>
          </a:p>
          <a:p>
            <a:pPr algn="just" eaLnBrk="1" hangingPunct="1">
              <a:buFontTx/>
              <a:buNone/>
            </a:pPr>
            <a:endParaRPr lang="es-EC"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iography report presentation">
  <a:themeElements>
    <a:clrScheme name="Biography report presentation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Biography report presentation">
      <a:majorFont>
        <a:latin typeface="Century Gothic"/>
        <a:ea typeface=""/>
        <a:cs typeface="Times New Roman"/>
      </a:majorFont>
      <a:minorFont>
        <a:latin typeface="Century Gothic"/>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Biography report presentation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Biography report presentation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Biography report presentation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Biography report presentation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Biography report presentation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Biography report presentation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Biography report presentation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Biography report presentation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Biography report presentation</Template>
  <TotalTime>1732</TotalTime>
  <Words>830</Words>
  <Application>Microsoft Office PowerPoint</Application>
  <PresentationFormat>Presentación en pantalla (4:3)</PresentationFormat>
  <Paragraphs>198</Paragraphs>
  <Slides>23</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Times New Roman</vt:lpstr>
      <vt:lpstr>Arial</vt:lpstr>
      <vt:lpstr>Century Gothic</vt:lpstr>
      <vt:lpstr>Tahoma</vt:lpstr>
      <vt:lpstr>Courier New</vt:lpstr>
      <vt:lpstr>Arial Rounded MT Bold</vt:lpstr>
      <vt:lpstr>Biography report presentation</vt:lpstr>
      <vt:lpstr>“Aplicación Web para la automatización de procesos académicos y administrativos de  Instituciones Educativas”</vt:lpstr>
      <vt:lpstr>INTRODUCCIÓN</vt:lpstr>
      <vt:lpstr>OBJETIVO  GENERAL</vt:lpstr>
      <vt:lpstr>OBJETIVOS  ESPECÍFICOS</vt:lpstr>
      <vt:lpstr>REQUISITOS  FUNCIONALES</vt:lpstr>
      <vt:lpstr>REQUISITOS  NO  FUNCIONALES</vt:lpstr>
      <vt:lpstr>TIPOS  DE  USUARIOS</vt:lpstr>
      <vt:lpstr>MODO  DE  OPERACIÓN  DEL  SISTEMA</vt:lpstr>
      <vt:lpstr>TEORIAS  UTILIZADAS</vt:lpstr>
      <vt:lpstr>HERRAMIENTAS  AJAX</vt:lpstr>
      <vt:lpstr>HERRAMIENTAS  AJAX</vt:lpstr>
      <vt:lpstr>SQLDATASOURCE</vt:lpstr>
      <vt:lpstr>ARQUITECTURA  DEL  SISTEMA</vt:lpstr>
      <vt:lpstr>DESCRIPCIÓN DE MÓDULOS</vt:lpstr>
      <vt:lpstr>MODULO ADMINISTRADOR</vt:lpstr>
      <vt:lpstr>MODULO SECRETARÍA</vt:lpstr>
      <vt:lpstr>MODULO INSPECTOR</vt:lpstr>
      <vt:lpstr>MODULO  DOCENTE</vt:lpstr>
      <vt:lpstr>MODULO  ESTUDIANTE y REPRESENTANTE</vt:lpstr>
      <vt:lpstr>Diapositiva 20</vt:lpstr>
      <vt:lpstr>CONCLUSIONES</vt:lpstr>
      <vt:lpstr>RECOMENDACIONES</vt:lpstr>
      <vt:lpstr>“Aplicación Web para la automatización de procesos académicos y administrativos de  Instituciones Educativas”</vt:lpstr>
    </vt:vector>
  </TitlesOfParts>
  <Company>ICM - 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and times  of Coretta Scott King</dc:title>
  <dc:creator>ATLAS</dc:creator>
  <cp:lastModifiedBy>LABFIEC</cp:lastModifiedBy>
  <cp:revision>97</cp:revision>
  <cp:lastPrinted>1601-01-01T00:00:00Z</cp:lastPrinted>
  <dcterms:created xsi:type="dcterms:W3CDTF">2008-07-31T18:52:21Z</dcterms:created>
  <dcterms:modified xsi:type="dcterms:W3CDTF">2011-05-25T21:49:00Z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TC101030671033</vt:lpwstr>
  </property>
</Properties>
</file>