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1" r:id="rId1"/>
  </p:sldMasterIdLst>
  <p:notesMasterIdLst>
    <p:notesMasterId r:id="rId27"/>
  </p:notes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6" r:id="rId11"/>
    <p:sldId id="265" r:id="rId12"/>
    <p:sldId id="267" r:id="rId13"/>
    <p:sldId id="269" r:id="rId14"/>
    <p:sldId id="270" r:id="rId15"/>
    <p:sldId id="271" r:id="rId16"/>
    <p:sldId id="274" r:id="rId17"/>
    <p:sldId id="273" r:id="rId18"/>
    <p:sldId id="275" r:id="rId19"/>
    <p:sldId id="272" r:id="rId20"/>
    <p:sldId id="280" r:id="rId21"/>
    <p:sldId id="279" r:id="rId22"/>
    <p:sldId id="276" r:id="rId23"/>
    <p:sldId id="277" r:id="rId24"/>
    <p:sldId id="278" r:id="rId25"/>
    <p:sldId id="28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122" autoAdjust="0"/>
  </p:normalViewPr>
  <p:slideViewPr>
    <p:cSldViewPr snapToGrid="0" snapToObjects="1">
      <p:cViewPr varScale="1">
        <p:scale>
          <a:sx n="118" d="100"/>
          <a:sy n="118" d="100"/>
        </p:scale>
        <p:origin x="-29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gel.merchan\Documents\My%20Dropbox\Materia%20de%20Graduacion\Graficos%20Pruebas.xlsx" TargetMode="External"/><Relationship Id="rId2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gel.merchan\Documents\My%20Dropbox\Materia%20de%20Graduacion\Graficos%20Pruebas.xlsx" TargetMode="External"/><Relationship Id="rId2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gel.merchan\Documents\My%20Dropbox\Materia%20de%20Graduacion\Graficos%20Pruebas.xlsx" TargetMode="External"/><Relationship Id="rId2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gel.merchan\Documents\My%20Dropbox\Materia%20de%20Graduacion\Graficos%20Pruebas.xlsx" TargetMode="External"/><Relationship Id="rId2" Type="http://schemas.openxmlformats.org/officeDocument/2006/relationships/chartUserShapes" Target="../drawings/drawing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100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860717410323709"/>
          <c:y val="0.157750986972095"/>
          <c:w val="0.542608923884515"/>
          <c:h val="0.741183324587073"/>
        </c:manualLayout>
      </c:layout>
      <c:bar3DChart>
        <c:barDir val="col"/>
        <c:grouping val="standard"/>
        <c:varyColors val="0"/>
        <c:ser>
          <c:idx val="0"/>
          <c:order val="0"/>
          <c:tx>
            <c:v>Prueba con 14 nodos</c:v>
          </c:tx>
          <c:invertIfNegative val="0"/>
          <c:dLbls>
            <c:txPr>
              <a:bodyPr/>
              <a:lstStyle/>
              <a:p>
                <a:pPr>
                  <a:lnSpc>
                    <a:spcPct val="300000"/>
                  </a:lnSpc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Sheet1!$A$42:$A$45</c:f>
              <c:numCache>
                <c:formatCode>General</c:formatCode>
                <c:ptCount val="4"/>
                <c:pt idx="0">
                  <c:v>1000.0</c:v>
                </c:pt>
                <c:pt idx="1">
                  <c:v>5004.0</c:v>
                </c:pt>
                <c:pt idx="2">
                  <c:v>10300.0</c:v>
                </c:pt>
                <c:pt idx="3">
                  <c:v>15857.0</c:v>
                </c:pt>
              </c:numCache>
            </c:numRef>
          </c:cat>
          <c:val>
            <c:numRef>
              <c:f>Sheet1!$B$42:$B$45</c:f>
              <c:numCache>
                <c:formatCode>General</c:formatCode>
                <c:ptCount val="4"/>
                <c:pt idx="0">
                  <c:v>5.0</c:v>
                </c:pt>
                <c:pt idx="1">
                  <c:v>22.0</c:v>
                </c:pt>
                <c:pt idx="2">
                  <c:v>45.0</c:v>
                </c:pt>
                <c:pt idx="3">
                  <c:v>69.0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80452984"/>
        <c:axId val="480455960"/>
        <c:axId val="480459000"/>
      </c:bar3DChart>
      <c:catAx>
        <c:axId val="480452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80455960"/>
        <c:crosses val="autoZero"/>
        <c:auto val="1"/>
        <c:lblAlgn val="ctr"/>
        <c:lblOffset val="100"/>
        <c:noMultiLvlLbl val="1"/>
      </c:catAx>
      <c:valAx>
        <c:axId val="4804559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80452984"/>
        <c:crosses val="autoZero"/>
        <c:crossBetween val="between"/>
      </c:valAx>
      <c:serAx>
        <c:axId val="480459000"/>
        <c:scaling>
          <c:orientation val="minMax"/>
        </c:scaling>
        <c:delete val="1"/>
        <c:axPos val="b"/>
        <c:majorTickMark val="out"/>
        <c:minorTickMark val="none"/>
        <c:tickLblPos val="nextTo"/>
        <c:crossAx val="480455960"/>
        <c:crosses val="autoZero"/>
      </c:serAx>
    </c:plotArea>
    <c:legend>
      <c:legendPos val="r"/>
      <c:layout>
        <c:manualLayout>
          <c:xMode val="edge"/>
          <c:yMode val="edge"/>
          <c:x val="0.75227055849235"/>
          <c:y val="0.493924118860142"/>
          <c:w val="0.213455842110433"/>
          <c:h val="0.0538181946006749"/>
        </c:manualLayout>
      </c:layout>
      <c:overlay val="0"/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8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860717410323709"/>
          <c:y val="0.157750986972095"/>
          <c:w val="0.542608923884515"/>
          <c:h val="0.741183324587073"/>
        </c:manualLayout>
      </c:layout>
      <c:scatterChart>
        <c:scatterStyle val="smoothMarker"/>
        <c:varyColors val="0"/>
        <c:ser>
          <c:idx val="0"/>
          <c:order val="0"/>
          <c:tx>
            <c:v>Prueba con 14 nodos</c:v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numRef>
              <c:f>Sheet1!$A$42:$A$45</c:f>
              <c:numCache>
                <c:formatCode>General</c:formatCode>
                <c:ptCount val="4"/>
                <c:pt idx="0">
                  <c:v>1000.0</c:v>
                </c:pt>
                <c:pt idx="1">
                  <c:v>5004.0</c:v>
                </c:pt>
                <c:pt idx="2">
                  <c:v>10300.0</c:v>
                </c:pt>
                <c:pt idx="3">
                  <c:v>15857.0</c:v>
                </c:pt>
              </c:numCache>
            </c:numRef>
          </c:xVal>
          <c:yVal>
            <c:numRef>
              <c:f>Sheet1!$B$42:$B$45</c:f>
              <c:numCache>
                <c:formatCode>General</c:formatCode>
                <c:ptCount val="4"/>
                <c:pt idx="0">
                  <c:v>5.0</c:v>
                </c:pt>
                <c:pt idx="1">
                  <c:v>22.0</c:v>
                </c:pt>
                <c:pt idx="2">
                  <c:v>45.0</c:v>
                </c:pt>
                <c:pt idx="3">
                  <c:v>69.0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80527240"/>
        <c:axId val="480530232"/>
      </c:scatterChart>
      <c:valAx>
        <c:axId val="4805272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80530232"/>
        <c:crosses val="autoZero"/>
        <c:crossBetween val="midCat"/>
      </c:valAx>
      <c:valAx>
        <c:axId val="48053023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80527240"/>
        <c:crosses val="autoZero"/>
        <c:crossBetween val="midCat"/>
      </c:valAx>
    </c:plotArea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3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15"/>
      <c:hPercent val="100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719884076990376"/>
          <c:y val="0.16254169841673"/>
          <c:w val="0.585663385826772"/>
          <c:h val="0.72147862162391"/>
        </c:manualLayout>
      </c:layout>
      <c:bar3DChart>
        <c:barDir val="col"/>
        <c:grouping val="standard"/>
        <c:varyColors val="0"/>
        <c:ser>
          <c:idx val="0"/>
          <c:order val="0"/>
          <c:tx>
            <c:v>Prueba con 1000 imágenes</c:v>
          </c:tx>
          <c:invertIfNegative val="0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0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2.0</c:v>
                </c:pt>
                <c:pt idx="1">
                  <c:v>6.0</c:v>
                </c:pt>
                <c:pt idx="2">
                  <c:v>10.0</c:v>
                </c:pt>
                <c:pt idx="3">
                  <c:v>14.0</c:v>
                </c:pt>
                <c:pt idx="4">
                  <c:v>19.0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32.0</c:v>
                </c:pt>
                <c:pt idx="1">
                  <c:v>10.0</c:v>
                </c:pt>
                <c:pt idx="2">
                  <c:v>6.0</c:v>
                </c:pt>
                <c:pt idx="3">
                  <c:v>5.0</c:v>
                </c:pt>
                <c:pt idx="4">
                  <c:v>3.0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00171944"/>
        <c:axId val="500174920"/>
        <c:axId val="3031336"/>
      </c:bar3DChart>
      <c:catAx>
        <c:axId val="500171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00174920"/>
        <c:crossesAt val="0.0"/>
        <c:auto val="1"/>
        <c:lblAlgn val="ctr"/>
        <c:lblOffset val="100"/>
        <c:noMultiLvlLbl val="1"/>
      </c:catAx>
      <c:valAx>
        <c:axId val="5001749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00171944"/>
        <c:crosses val="autoZero"/>
        <c:crossBetween val="between"/>
      </c:valAx>
      <c:serAx>
        <c:axId val="3031336"/>
        <c:scaling>
          <c:orientation val="minMax"/>
        </c:scaling>
        <c:delete val="1"/>
        <c:axPos val="b"/>
        <c:majorTickMark val="out"/>
        <c:minorTickMark val="none"/>
        <c:tickLblPos val="nextTo"/>
        <c:crossAx val="500174920"/>
        <c:crosses val="autoZero"/>
      </c:serAx>
    </c:plotArea>
    <c:legend>
      <c:legendPos val="r"/>
      <c:layout/>
      <c:overlay val="0"/>
    </c:legend>
    <c:plotVisOnly val="1"/>
    <c:dispBlanksAs val="gap"/>
    <c:showDLblsOverMax val="0"/>
  </c:chart>
  <c:spPr>
    <a:effectLst>
      <a:glow rad="215900">
        <a:schemeClr val="accent1">
          <a:alpha val="40000"/>
        </a:schemeClr>
      </a:glow>
    </a:effectLst>
  </c:sp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719884076990376"/>
          <c:y val="0.16254169841673"/>
          <c:w val="0.585663385826772"/>
          <c:h val="0.72147862162391"/>
        </c:manualLayout>
      </c:layout>
      <c:scatterChart>
        <c:scatterStyle val="smoothMarker"/>
        <c:varyColors val="0"/>
        <c:ser>
          <c:idx val="0"/>
          <c:order val="0"/>
          <c:tx>
            <c:v>Prueba con 1000 imágenes</c:v>
          </c:tx>
          <c:dLbls>
            <c:dLblPos val="r"/>
            <c:showLegendKey val="0"/>
            <c:showVal val="1"/>
            <c:showCatName val="1"/>
            <c:showSerName val="0"/>
            <c:showPercent val="0"/>
            <c:showBubbleSize val="0"/>
            <c:showLeaderLines val="0"/>
          </c:dLbls>
          <c:xVal>
            <c:numRef>
              <c:f>Sheet1!$A$2:$A$6</c:f>
              <c:numCache>
                <c:formatCode>General</c:formatCode>
                <c:ptCount val="5"/>
                <c:pt idx="0">
                  <c:v>2.0</c:v>
                </c:pt>
                <c:pt idx="1">
                  <c:v>6.0</c:v>
                </c:pt>
                <c:pt idx="2">
                  <c:v>10.0</c:v>
                </c:pt>
                <c:pt idx="3">
                  <c:v>14.0</c:v>
                </c:pt>
                <c:pt idx="4">
                  <c:v>19.0</c:v>
                </c:pt>
              </c:numCache>
            </c:numRef>
          </c:xVal>
          <c:yVal>
            <c:numRef>
              <c:f>Sheet1!$B$2:$B$6</c:f>
              <c:numCache>
                <c:formatCode>General</c:formatCode>
                <c:ptCount val="5"/>
                <c:pt idx="0">
                  <c:v>32.0</c:v>
                </c:pt>
                <c:pt idx="1">
                  <c:v>10.0</c:v>
                </c:pt>
                <c:pt idx="2">
                  <c:v>6.0</c:v>
                </c:pt>
                <c:pt idx="3">
                  <c:v>5.0</c:v>
                </c:pt>
                <c:pt idx="4">
                  <c:v>3.0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00404744"/>
        <c:axId val="500407736"/>
      </c:scatterChart>
      <c:valAx>
        <c:axId val="50040474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00407736"/>
        <c:crossesAt val="0.0"/>
        <c:crossBetween val="midCat"/>
      </c:valAx>
      <c:valAx>
        <c:axId val="50040773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500404744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3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0.04142</cdr:x>
      <cdr:y>0.22529</cdr:y>
    </cdr:from>
    <cdr:to>
      <cdr:x>0.17094</cdr:x>
      <cdr:y>0.28195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06926" y="961344"/>
          <a:ext cx="959899" cy="2418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C" sz="1100" dirty="0"/>
            <a:t>Tiempo (min)</a:t>
          </a:r>
        </a:p>
      </cdr:txBody>
    </cdr:sp>
  </cdr:relSizeAnchor>
  <cdr:relSizeAnchor xmlns:cdr="http://schemas.openxmlformats.org/drawingml/2006/chartDrawing">
    <cdr:from>
      <cdr:x>0.59217</cdr:x>
      <cdr:y>0.76331</cdr:y>
    </cdr:from>
    <cdr:to>
      <cdr:x>0.70344</cdr:x>
      <cdr:y>0.82331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4388542" y="3257176"/>
          <a:ext cx="824641" cy="2560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C" sz="1100" dirty="0"/>
            <a:t>Imágenes</a:t>
          </a:r>
        </a:p>
      </cdr:txBody>
    </cdr:sp>
  </cdr:relSizeAnchor>
  <cdr:relSizeAnchor xmlns:cdr="http://schemas.openxmlformats.org/drawingml/2006/chartDrawing">
    <cdr:from>
      <cdr:x>0.28611</cdr:x>
      <cdr:y>0.02521</cdr:y>
    </cdr:from>
    <cdr:to>
      <cdr:x>0.79271</cdr:x>
      <cdr:y>0.10893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308099" y="79375"/>
          <a:ext cx="2316163" cy="2635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C" sz="1100" b="1" baseline="0"/>
            <a:t>Imágenes procesadas  vs Tiempo</a:t>
          </a:r>
          <a:endParaRPr lang="es-EC" sz="1100" b="1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0.01111</cdr:x>
      <cdr:y>0.01852</cdr:y>
    </cdr:from>
    <cdr:to>
      <cdr:x>0.50514</cdr:x>
      <cdr:y>0.10128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160" y="32321"/>
          <a:ext cx="1252200" cy="1444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C" sz="1100" dirty="0"/>
            <a:t>Tiempo (min)</a:t>
          </a:r>
        </a:p>
      </cdr:txBody>
    </cdr:sp>
  </cdr:relSizeAnchor>
  <cdr:relSizeAnchor xmlns:cdr="http://schemas.openxmlformats.org/drawingml/2006/chartDrawing">
    <cdr:from>
      <cdr:x>0.50659</cdr:x>
      <cdr:y>0.82745</cdr:y>
    </cdr:from>
    <cdr:to>
      <cdr:x>0.84028</cdr:x>
      <cdr:y>0.89825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150943" y="1294413"/>
          <a:ext cx="758141" cy="1107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C" sz="1100" dirty="0"/>
            <a:t>Imágenes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0.64608</cdr:x>
      <cdr:y>0.80308</cdr:y>
    </cdr:from>
    <cdr:to>
      <cdr:x>0.74343</cdr:x>
      <cdr:y>0.86789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572374" y="3206348"/>
          <a:ext cx="688936" cy="2587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C" sz="1100" dirty="0" smtClean="0"/>
            <a:t>Nodos</a:t>
          </a:r>
          <a:endParaRPr lang="es-EC" sz="1100" dirty="0"/>
        </a:p>
      </cdr:txBody>
    </cdr:sp>
  </cdr:relSizeAnchor>
  <cdr:relSizeAnchor xmlns:cdr="http://schemas.openxmlformats.org/drawingml/2006/chartDrawing">
    <cdr:from>
      <cdr:x>0.00903</cdr:x>
      <cdr:y>0.02903</cdr:y>
    </cdr:from>
    <cdr:to>
      <cdr:x>0.23542</cdr:x>
      <cdr:y>0.1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41284" y="85717"/>
          <a:ext cx="1035041" cy="2095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C" sz="1100"/>
            <a:t>Tiempo  (min)</a:t>
          </a:r>
        </a:p>
      </cdr:txBody>
    </cdr:sp>
  </cdr:relSizeAnchor>
  <cdr:relSizeAnchor xmlns:cdr="http://schemas.openxmlformats.org/drawingml/2006/chartDrawing">
    <cdr:from>
      <cdr:x>0.29444</cdr:x>
      <cdr:y>0.04301</cdr:y>
    </cdr:from>
    <cdr:to>
      <cdr:x>0.64167</cdr:x>
      <cdr:y>0.13226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346200" y="127000"/>
          <a:ext cx="1587500" cy="2635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C" sz="1100" b="1" baseline="0"/>
            <a:t>Nodos  vs Tiempo</a:t>
          </a:r>
          <a:endParaRPr lang="es-EC" sz="1100" b="1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0.57752</cdr:x>
      <cdr:y>0.83239</cdr:y>
    </cdr:from>
    <cdr:to>
      <cdr:x>0.70526</cdr:x>
      <cdr:y>0.90479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40430" y="2457851"/>
          <a:ext cx="584032" cy="2137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C" sz="1100" dirty="0"/>
            <a:t>Nodos</a:t>
          </a:r>
        </a:p>
      </cdr:txBody>
    </cdr:sp>
  </cdr:relSizeAnchor>
  <cdr:relSizeAnchor xmlns:cdr="http://schemas.openxmlformats.org/drawingml/2006/chartDrawing">
    <cdr:from>
      <cdr:x>0.01118</cdr:x>
      <cdr:y>0.09966</cdr:y>
    </cdr:from>
    <cdr:to>
      <cdr:x>0.45206</cdr:x>
      <cdr:y>0.19658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7177" y="156399"/>
          <a:ext cx="1071308" cy="1521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C" sz="1100" dirty="0"/>
            <a:t>Tiempo  (min)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42B08C-7EC0-CB4D-9927-346522E3854E}" type="datetimeFigureOut">
              <a:rPr lang="en-US" smtClean="0"/>
              <a:t>12/14/10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30FC6E-7138-714D-9949-52BD2D7A7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850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Procesamiento de imágenes</a:t>
            </a:r>
            <a:r>
              <a:rPr lang="es-ES_tradn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es de 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computacional alta por la cantidad de datos a procesar y las operaciones que se hacen sobre los mismos.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0FC6E-7138-714D-9949-52BD2D7A74B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4150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0FC6E-7138-714D-9949-52BD2D7A74B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901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Demostrar que Hadoop además de ser una plataforma eficiente para el procesamiento masivo de archivos de texto, también lo es para el procesamiento masivo de imágenes.</a:t>
            </a:r>
            <a:r>
              <a:rPr lang="en-US" dirty="0" smtClean="0">
                <a:effectLst/>
              </a:rPr>
              <a:t> </a:t>
            </a:r>
          </a:p>
          <a:p>
            <a:endParaRPr lang="en-US" dirty="0" smtClean="0">
              <a:effectLst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0FC6E-7138-714D-9949-52BD2D7A74B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644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dirty="0" smtClean="0"/>
              <a:t>Tareas de clasificación de patrones:</a:t>
            </a:r>
            <a:r>
              <a:rPr lang="es-ES_tradnl" baseline="0" dirty="0" smtClean="0"/>
              <a:t> </a:t>
            </a:r>
            <a:r>
              <a:rPr lang="es-ES_tradnl" dirty="0" smtClean="0"/>
              <a:t>Se extraen características que luego son comparadas con un modelo establecido</a:t>
            </a:r>
            <a:r>
              <a:rPr lang="en-US" dirty="0" smtClean="0"/>
              <a:t>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Viola y Jones el entrenamiento del clasificador se hace tomando como base características tipo </a:t>
            </a:r>
            <a:r>
              <a:rPr lang="es-ES_tradnl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Haar</a:t>
            </a:r>
            <a:r>
              <a:rPr lang="es-ES_tradnl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s-ES_tradnl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Haar-like</a:t>
            </a:r>
            <a:r>
              <a:rPr lang="es-ES_tradnl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_tradnl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features</a:t>
            </a:r>
            <a:r>
              <a:rPr lang="es-ES_tradnl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que describen la clase del objeto para la que se hará el entrenamiento.</a:t>
            </a:r>
            <a:r>
              <a:rPr lang="es-ES_tradn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_tradn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/>
              </a:rPr>
              <a:t> Así pueden detectarse otro tipo de objetos en la imagen y no solo rostros.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_tradnl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0FC6E-7138-714D-9949-52BD2D7A74B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3301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noProof="0" dirty="0" smtClean="0"/>
              <a:t>Geométrica facial: </a:t>
            </a:r>
            <a:r>
              <a:rPr lang="es-ES_tradnl" sz="120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Uno de los métodos para realizar esto es mediante la comparación de distancias entre ciertas características faciales claves específicamente seleccionadas tales como ojos, nariz y boca, además el ángulo del maxilar, frente y distancias de varias porciones del rostro.</a:t>
            </a:r>
          </a:p>
          <a:p>
            <a:endParaRPr lang="es-ES_tradnl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0FC6E-7138-714D-9949-52BD2D7A74B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2781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MapReduce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es un modelo de programación y un </a:t>
            </a:r>
            <a:r>
              <a:rPr lang="es-ES_trad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framework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para escribir aplicaciones que procesen rápidamente grandes cantidades de datos en paralelo sobre grandes grupos de computadoras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 especifica una función </a:t>
            </a:r>
            <a:r>
              <a:rPr lang="es-ES_trad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map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que procesa un par clave/valor para generar una colección de pares clave/valor, y una función reduce que agrupa todos los valores intermedios asociados con la misma clave intermedia.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_tradnl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Los programas implementados con este estilo son automáticamente paralelizados</a:t>
            </a:r>
            <a:r>
              <a:rPr lang="es-ES_tradn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 ejecutados en un clúster de gran tamaño.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0FC6E-7138-714D-9949-52BD2D7A74B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5418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Ejemplo</a:t>
            </a:r>
            <a:r>
              <a:rPr lang="en-US" baseline="0" dirty="0" smtClean="0"/>
              <a:t> de un </a:t>
            </a:r>
            <a:r>
              <a:rPr lang="en-US" baseline="0" dirty="0" err="1" smtClean="0"/>
              <a:t>trabajo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WordCount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0FC6E-7138-714D-9949-52BD2D7A74B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9874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Pipes uses sockets as the channel over which the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tasktracker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communicates with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process running the C++ map or reduce function. JNI is not used.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Unlike the Java interface, keys and values in the C++ interface are byte buffers, represented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Standard Template Library (STL) strings</a:t>
            </a:r>
            <a:endParaRPr lang="es-EC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0FC6E-7138-714D-9949-52BD2D7A74B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1690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0FC6E-7138-714D-9949-52BD2D7A74B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1173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Cuando se trata de procesar multimedia muchas veces se deben hacer concesiones y balancear calidad de resultado con rendimiento, dependiendo de las necesidades que se tengan. En nuestro caso decidimos que para asegurar en cierta medida la calidad del resultado y no comprometer el rendimiento, los archivos deben ser de no menos de 512x512 píxeles.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0FC6E-7138-714D-9949-52BD2D7A74B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889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12/14/10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12/14/10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12/14/10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12/14/10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12/14/10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Drag picture to placeholder or click icon to add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12/14/10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12/14/10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12/14/10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12/14/10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12/14/10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Drag picture to placeholder or click icon to add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AE5B-B07C-441A-8026-C23A427A74DC}" type="datetime1">
              <a:rPr lang="en-US" smtClean="0"/>
              <a:pPr/>
              <a:t>12/14/10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Drag picture to placeholder or click icon to add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12/14/10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12/14/10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12/14/10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12/14/10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12/14/10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12/14/10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2" r:id="rId1"/>
    <p:sldLayoutId id="2147484203" r:id="rId2"/>
    <p:sldLayoutId id="2147484204" r:id="rId3"/>
    <p:sldLayoutId id="2147484205" r:id="rId4"/>
    <p:sldLayoutId id="2147484206" r:id="rId5"/>
    <p:sldLayoutId id="2147484207" r:id="rId6"/>
    <p:sldLayoutId id="2147484208" r:id="rId7"/>
    <p:sldLayoutId id="2147484209" r:id="rId8"/>
    <p:sldLayoutId id="2147484210" r:id="rId9"/>
    <p:sldLayoutId id="2147484211" r:id="rId10"/>
    <p:sldLayoutId id="2147484212" r:id="rId11"/>
    <p:sldLayoutId id="2147484213" r:id="rId12"/>
    <p:sldLayoutId id="2147484214" r:id="rId13"/>
    <p:sldLayoutId id="2147484215" r:id="rId14"/>
    <p:sldLayoutId id="2147484216" r:id="rId15"/>
    <p:sldLayoutId id="2147484217" r:id="rId16"/>
  </p:sldLayoutIdLst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Relationship Id="rId3" Type="http://schemas.openxmlformats.org/officeDocument/2006/relationships/chart" Target="../charts/char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4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image" Target="../media/image1.jpeg"/><Relationship Id="rId1" Type="http://schemas.openxmlformats.org/officeDocument/2006/relationships/tags" Target="../tags/tag3.xml"/><Relationship Id="rId2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image" Target="../media/image2.png"/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FaceFinder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_tradnl" b="1" dirty="0"/>
              <a:t>MÓDULO DE BÚSQUEDA DE PERSONAS DENTRO DE UNA BASE DE DATOS DE ROSTROS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37898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7410">
        <p:fade/>
      </p:transition>
    </mc:Choice>
    <mc:Fallback xmlns="">
      <p:transition xmlns:p14="http://schemas.microsoft.com/office/powerpoint/2010/main" spd="med" advTm="1741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es-ES_tradnl" sz="2800" dirty="0"/>
              <a:t>Sistema de </a:t>
            </a:r>
            <a:r>
              <a:rPr lang="es-ES_tradnl" sz="2800" dirty="0" smtClean="0"/>
              <a:t>Archivos Distribuido: Hadoop DFS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_tradnl" dirty="0" smtClean="0"/>
              <a:t>HDFS </a:t>
            </a:r>
            <a:r>
              <a:rPr lang="es-ES_tradnl" dirty="0"/>
              <a:t>es altamente tolerante a fallos </a:t>
            </a:r>
          </a:p>
          <a:p>
            <a:r>
              <a:rPr lang="es-ES_tradnl" dirty="0" smtClean="0"/>
              <a:t>Está </a:t>
            </a:r>
            <a:r>
              <a:rPr lang="es-ES_tradnl" dirty="0"/>
              <a:t>diseñado para ser implementado en hardware de bajo </a:t>
            </a:r>
            <a:r>
              <a:rPr lang="es-ES_tradnl" dirty="0" smtClean="0"/>
              <a:t>costo.</a:t>
            </a:r>
          </a:p>
          <a:p>
            <a:r>
              <a:rPr lang="es-ES_tradnl" dirty="0"/>
              <a:t>P</a:t>
            </a:r>
            <a:r>
              <a:rPr lang="es-ES_tradnl" dirty="0" smtClean="0"/>
              <a:t>roporciona </a:t>
            </a:r>
            <a:r>
              <a:rPr lang="es-ES_tradnl" dirty="0"/>
              <a:t>acceso de alto rendimiento de datos de </a:t>
            </a:r>
            <a:r>
              <a:rPr lang="es-ES_tradnl" dirty="0" smtClean="0"/>
              <a:t>aplicación.</a:t>
            </a:r>
            <a:endParaRPr lang="en-US" dirty="0" smtClean="0"/>
          </a:p>
          <a:p>
            <a:r>
              <a:rPr lang="es-ES_tradnl" dirty="0"/>
              <a:t>L</a:t>
            </a:r>
            <a:r>
              <a:rPr lang="es-ES_tradnl" dirty="0" smtClean="0"/>
              <a:t>os </a:t>
            </a:r>
            <a:r>
              <a:rPr lang="es-ES_tradnl" dirty="0"/>
              <a:t>tamaños de bloques de archivos usado por HDFS es de 64 </a:t>
            </a:r>
            <a:r>
              <a:rPr lang="es-ES_tradnl" dirty="0" smtClean="0"/>
              <a:t>MB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Compresión</a:t>
            </a:r>
            <a:r>
              <a:rPr lang="en-US" dirty="0" smtClean="0"/>
              <a:t> </a:t>
            </a:r>
            <a:r>
              <a:rPr lang="en-US" dirty="0" err="1" smtClean="0"/>
              <a:t>gzip</a:t>
            </a:r>
            <a:r>
              <a:rPr lang="en-US" dirty="0" smtClean="0"/>
              <a:t>, </a:t>
            </a:r>
            <a:r>
              <a:rPr lang="en-US" dirty="0" err="1" smtClean="0"/>
              <a:t>lzo</a:t>
            </a:r>
            <a:r>
              <a:rPr lang="en-US" dirty="0" smtClean="0"/>
              <a:t>.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27208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96911"/>
    </mc:Choice>
    <mc:Fallback xmlns="">
      <p:transition xmlns:p14="http://schemas.microsoft.com/office/powerpoint/2010/main" advTm="196911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Hadoop</a:t>
            </a:r>
            <a:r>
              <a:rPr lang="en-US" dirty="0" smtClean="0"/>
              <a:t> Pipes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L</a:t>
            </a:r>
            <a:r>
              <a:rPr lang="es-ES_tradnl" dirty="0" smtClean="0"/>
              <a:t>ibrería </a:t>
            </a:r>
            <a:r>
              <a:rPr lang="es-ES_tradnl" dirty="0"/>
              <a:t>que permite usar Hadoop DFS y poder escribir el </a:t>
            </a:r>
            <a:r>
              <a:rPr lang="es-ES_tradnl" i="1" dirty="0" err="1"/>
              <a:t>Mapper</a:t>
            </a:r>
            <a:r>
              <a:rPr lang="es-ES_tradnl" dirty="0"/>
              <a:t> y el </a:t>
            </a:r>
            <a:r>
              <a:rPr lang="es-ES_tradnl" i="1" dirty="0" err="1"/>
              <a:t>Reducer</a:t>
            </a:r>
            <a:r>
              <a:rPr lang="es-ES_tradnl" dirty="0"/>
              <a:t> en C++</a:t>
            </a:r>
            <a:r>
              <a:rPr lang="en-US" dirty="0"/>
              <a:t> </a:t>
            </a:r>
            <a:endParaRPr lang="en-US" dirty="0" smtClean="0"/>
          </a:p>
          <a:p>
            <a:r>
              <a:rPr lang="es-ES_tradnl" dirty="0"/>
              <a:t>Hadoop Pipes convierte los datos a bytes </a:t>
            </a:r>
            <a:r>
              <a:rPr lang="es-ES_tradnl" dirty="0" smtClean="0"/>
              <a:t>y los envía </a:t>
            </a:r>
            <a:r>
              <a:rPr lang="es-ES_tradnl" dirty="0"/>
              <a:t>vía </a:t>
            </a:r>
            <a:r>
              <a:rPr lang="es-ES_tradnl" dirty="0" smtClean="0"/>
              <a:t>socket.</a:t>
            </a:r>
          </a:p>
          <a:p>
            <a:r>
              <a:rPr lang="es-ES_tradnl" dirty="0"/>
              <a:t>E</a:t>
            </a:r>
            <a:r>
              <a:rPr lang="es-ES_tradnl" dirty="0" smtClean="0"/>
              <a:t>l </a:t>
            </a:r>
            <a:r>
              <a:rPr lang="es-ES_tradnl" dirty="0"/>
              <a:t>trabajo puede consistir en la combinación entre  C++ y Java 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32766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74662"/>
    </mc:Choice>
    <mc:Fallback xmlns="">
      <p:transition xmlns:p14="http://schemas.microsoft.com/office/powerpoint/2010/main" advTm="174662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mtClean="0"/>
              <a:t>Amazon Web Services: AWS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_tradnl" b="1" smtClean="0"/>
              <a:t>Amazon Elastic Compute Cloud (EC2)</a:t>
            </a:r>
          </a:p>
          <a:p>
            <a:pPr lvl="1"/>
            <a:r>
              <a:rPr lang="es-ES_tradnl" smtClean="0"/>
              <a:t>Se puede obtener poder de cómputo y procesamiento de manera variable.</a:t>
            </a:r>
          </a:p>
          <a:p>
            <a:pPr lvl="1"/>
            <a:r>
              <a:rPr lang="es-ES_tradnl" smtClean="0"/>
              <a:t>Flexibilidad para elegir cualquier plataforma de desarrollo o modelo de programación.</a:t>
            </a:r>
          </a:p>
          <a:p>
            <a:r>
              <a:rPr lang="es-ES_tradnl" b="1" smtClean="0"/>
              <a:t>Amazon Elastic MapReduce</a:t>
            </a:r>
          </a:p>
          <a:p>
            <a:pPr lvl="1"/>
            <a:r>
              <a:rPr lang="es-ES_tradnl" smtClean="0"/>
              <a:t>Hadoop está instalado y preconfigurado en la infraestructura de amazon.</a:t>
            </a:r>
          </a:p>
          <a:p>
            <a:pPr lvl="1"/>
            <a:r>
              <a:rPr lang="es-ES_tradnl" smtClean="0"/>
              <a:t>Interfaz web para manejar instancias.</a:t>
            </a:r>
          </a:p>
          <a:p>
            <a:r>
              <a:rPr lang="es-ES_tradnl" smtClean="0"/>
              <a:t>Beneficios</a:t>
            </a:r>
          </a:p>
          <a:p>
            <a:pPr lvl="1"/>
            <a:r>
              <a:rPr lang="es-ES_tradnl" smtClean="0"/>
              <a:t>Rentabilidad</a:t>
            </a:r>
          </a:p>
          <a:p>
            <a:pPr lvl="1"/>
            <a:r>
              <a:rPr lang="es-ES_tradnl" smtClean="0"/>
              <a:t>Confiabilidad</a:t>
            </a:r>
          </a:p>
          <a:p>
            <a:pPr lvl="1"/>
            <a:r>
              <a:rPr lang="es-ES_tradnl" smtClean="0"/>
              <a:t>Seguridad</a:t>
            </a:r>
          </a:p>
          <a:p>
            <a:pPr lvl="1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78576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30135"/>
    </mc:Choice>
    <mc:Fallback xmlns="">
      <p:transition xmlns:p14="http://schemas.microsoft.com/office/powerpoint/2010/main" advTm="33013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Diseño</a:t>
            </a:r>
            <a:endParaRPr lang="es-ES_tradnl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ES_tradnl" dirty="0" smtClean="0"/>
              <a:t>Diseño</a:t>
            </a:r>
          </a:p>
          <a:p>
            <a:r>
              <a:rPr lang="es-ES_tradnl" dirty="0" smtClean="0"/>
              <a:t>Detalles de Implementación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587347720"/>
      </p:ext>
    </p:extLst>
  </p:cSld>
  <p:clrMapOvr>
    <a:masterClrMapping/>
  </p:clrMapOvr>
  <p:transition xmlns:p14="http://schemas.microsoft.com/office/powerpoint/2010/main" spd="slow" advTm="618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Diseño</a:t>
            </a:r>
            <a:endParaRPr lang="es-ES_tradnl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163" y="1934702"/>
            <a:ext cx="8574087" cy="4450055"/>
          </a:xfrm>
        </p:spPr>
      </p:pic>
    </p:spTree>
    <p:extLst>
      <p:ext uri="{BB962C8B-B14F-4D97-AF65-F5344CB8AC3E}">
        <p14:creationId xmlns:p14="http://schemas.microsoft.com/office/powerpoint/2010/main" val="1448198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0976"/>
    </mc:Choice>
    <mc:Fallback xmlns="">
      <p:transition xmlns:p14="http://schemas.microsoft.com/office/powerpoint/2010/main" advTm="20976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Implementación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WholeFileInputFormat</a:t>
            </a:r>
          </a:p>
          <a:p>
            <a:pPr lvl="1"/>
            <a:r>
              <a:rPr lang="es-ES_tradnl" dirty="0" smtClean="0"/>
              <a:t>Lee el archivo de entrada en su totalidad.</a:t>
            </a:r>
          </a:p>
          <a:p>
            <a:pPr lvl="1"/>
            <a:r>
              <a:rPr lang="es-ES_tradnl" dirty="0" smtClean="0"/>
              <a:t>Difiere de los formatos de entrada convencionales.</a:t>
            </a:r>
          </a:p>
          <a:p>
            <a:r>
              <a:rPr lang="es-ES_tradnl" dirty="0" smtClean="0"/>
              <a:t>Memoria </a:t>
            </a:r>
            <a:r>
              <a:rPr lang="es-ES_tradnl" dirty="0"/>
              <a:t>C</a:t>
            </a:r>
            <a:r>
              <a:rPr lang="es-ES_tradnl" dirty="0" smtClean="0"/>
              <a:t>ache </a:t>
            </a:r>
            <a:r>
              <a:rPr lang="es-ES_tradnl" dirty="0"/>
              <a:t>D</a:t>
            </a:r>
            <a:r>
              <a:rPr lang="es-ES_tradnl" dirty="0" smtClean="0"/>
              <a:t>istribuida de </a:t>
            </a:r>
            <a:r>
              <a:rPr lang="es-ES_tradnl" i="1" dirty="0" smtClean="0"/>
              <a:t>Hadoop</a:t>
            </a:r>
            <a:r>
              <a:rPr lang="es-ES_tradnl" dirty="0" smtClean="0"/>
              <a:t>.</a:t>
            </a:r>
          </a:p>
          <a:p>
            <a:r>
              <a:rPr lang="es-ES_tradnl" dirty="0" smtClean="0"/>
              <a:t>Obtención de Plantillas (</a:t>
            </a:r>
            <a:r>
              <a:rPr lang="en-US" i="1" dirty="0" smtClean="0"/>
              <a:t>Templates</a:t>
            </a:r>
            <a:r>
              <a:rPr lang="es-ES_tradnl" dirty="0" smtClean="0"/>
              <a:t>)</a:t>
            </a:r>
          </a:p>
          <a:p>
            <a:r>
              <a:rPr lang="es-ES_tradnl" dirty="0" smtClean="0"/>
              <a:t>Comparando las Plantillas</a:t>
            </a:r>
          </a:p>
          <a:p>
            <a:pPr lvl="1"/>
            <a:r>
              <a:rPr lang="es-ES_tradnl" dirty="0" smtClean="0"/>
              <a:t>El resultado es el valor de similitud entre las 2.</a:t>
            </a:r>
            <a:endParaRPr lang="es-ES_tradnl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23901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4238"/>
    </mc:Choice>
    <mc:Fallback xmlns="">
      <p:transition xmlns:p14="http://schemas.microsoft.com/office/powerpoint/2010/main" advTm="4238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Implementación: Resultado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El resultado representa el porcentaje de similitud.</a:t>
            </a:r>
          </a:p>
          <a:p>
            <a:r>
              <a:rPr lang="es-ES_tradnl" dirty="0" smtClean="0"/>
              <a:t>Si el resultado supera el umbral es emitido hacia la fase </a:t>
            </a:r>
            <a:r>
              <a:rPr lang="es-ES_tradnl" i="1" dirty="0" smtClean="0"/>
              <a:t>Reduce</a:t>
            </a:r>
            <a:r>
              <a:rPr lang="es-ES_tradnl" dirty="0" smtClean="0"/>
              <a:t>.</a:t>
            </a:r>
          </a:p>
          <a:p>
            <a:r>
              <a:rPr lang="es-ES_tradnl" dirty="0" smtClean="0"/>
              <a:t>El valor de umbral es obtenido estableciendo la Tasa de Aceptación de Falsos Positivos (FAR)</a:t>
            </a:r>
            <a:endParaRPr lang="es-ES_tradnl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07396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5854"/>
    </mc:Choice>
    <mc:Fallback xmlns="">
      <p:transition xmlns:p14="http://schemas.microsoft.com/office/powerpoint/2010/main" advTm="35854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Pruebas Realizadas</a:t>
            </a:r>
            <a:endParaRPr lang="es-ES_tradn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12793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743">
        <p14:switch dir="r"/>
      </p:transition>
    </mc:Choice>
    <mc:Fallback xmlns="">
      <p:transition xmlns:p14="http://schemas.microsoft.com/office/powerpoint/2010/main" spd="slow" advTm="743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Aplicación de Escritorio</a:t>
            </a:r>
            <a:endParaRPr lang="es-ES_tradnl"/>
          </a:p>
        </p:txBody>
      </p:sp>
      <p:pic>
        <p:nvPicPr>
          <p:cNvPr id="5" name="6 Imagen" descr="tania.png"/>
          <p:cNvPicPr>
            <a:picLocks noGrp="1"/>
          </p:cNvPicPr>
          <p:nvPr>
            <p:ph idx="1"/>
          </p:nvPr>
        </p:nvPicPr>
        <p:blipFill>
          <a:blip r:embed="rId2" cstate="print"/>
          <a:srcRect t="-33282" b="-33282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s-ES_tradnl" smtClean="0"/>
              <a:t>Error al tratar de entontrar un rostro entre 1000 imágenes.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69385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1356"/>
    </mc:Choice>
    <mc:Fallback xmlns="">
      <p:transition xmlns:p14="http://schemas.microsoft.com/office/powerpoint/2010/main" advTm="21356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Pruebas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Conjunto de Datos</a:t>
            </a:r>
          </a:p>
          <a:p>
            <a:pPr lvl="1"/>
            <a:r>
              <a:rPr lang="es-ES_tradnl" dirty="0"/>
              <a:t>Cerca de 15600 imágenes de estudiantes de ESPOL.</a:t>
            </a:r>
          </a:p>
          <a:p>
            <a:pPr lvl="1"/>
            <a:r>
              <a:rPr lang="es-ES_tradnl" dirty="0"/>
              <a:t>Aproximadamente 800 MB</a:t>
            </a:r>
            <a:r>
              <a:rPr lang="es-ES_tradnl" dirty="0" smtClean="0"/>
              <a:t>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15300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739"/>
    </mc:Choice>
    <mc:Fallback xmlns="">
      <p:transition xmlns:p14="http://schemas.microsoft.com/office/powerpoint/2010/main" advTm="739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Introducción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856711"/>
            <a:ext cx="8042276" cy="4343400"/>
          </a:xfrm>
        </p:spPr>
        <p:txBody>
          <a:bodyPr/>
          <a:lstStyle/>
          <a:p>
            <a:pPr marL="347472"/>
            <a:r>
              <a:rPr lang="es-ES_tradnl" dirty="0" smtClean="0"/>
              <a:t>Los algoritmos utilizados para el procesamiento de imágenes son de complejidad computacional alta.</a:t>
            </a:r>
          </a:p>
          <a:p>
            <a:pPr marL="347472"/>
            <a:endParaRPr lang="es-ES_tradnl" dirty="0" smtClean="0"/>
          </a:p>
          <a:p>
            <a:pPr marL="347472"/>
            <a:r>
              <a:rPr lang="es-ES_tradnl" dirty="0" smtClean="0"/>
              <a:t>Por esto decidimos implementar un módulo que aprovechara los beneficios del procesamiento en paralelo.</a:t>
            </a:r>
            <a:endParaRPr lang="es-ES_tradnl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25020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76140"/>
    </mc:Choice>
    <mc:Fallback xmlns="">
      <p:transition xmlns:p14="http://schemas.microsoft.com/office/powerpoint/2010/main" advTm="7614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C" dirty="0" smtClean="0"/>
              <a:t>Prueba Incrementando # de Imágenes</a:t>
            </a:r>
            <a:endParaRPr lang="es-EC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8092406"/>
              </p:ext>
            </p:extLst>
          </p:nvPr>
        </p:nvGraphicFramePr>
        <p:xfrm>
          <a:off x="626143" y="1989221"/>
          <a:ext cx="7410952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2740589"/>
              </p:ext>
            </p:extLst>
          </p:nvPr>
        </p:nvGraphicFramePr>
        <p:xfrm>
          <a:off x="6586288" y="1742484"/>
          <a:ext cx="2271962" cy="1564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61455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066"/>
    </mc:Choice>
    <mc:Fallback xmlns="">
      <p:transition xmlns:p14="http://schemas.microsoft.com/office/powerpoint/2010/main" spd="slow" advTm="56066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Prueba Incrementando # de Nodos</a:t>
            </a:r>
            <a:endParaRPr lang="es-EC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5300626"/>
              </p:ext>
            </p:extLst>
          </p:nvPr>
        </p:nvGraphicFramePr>
        <p:xfrm>
          <a:off x="690312" y="2005263"/>
          <a:ext cx="7750843" cy="4372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8"/>
          <p:cNvSpPr/>
          <p:nvPr/>
        </p:nvSpPr>
        <p:spPr>
          <a:xfrm>
            <a:off x="6705601" y="3738233"/>
            <a:ext cx="93044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0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R² </a:t>
            </a:r>
            <a:r>
              <a:rPr lang="en-US" dirty="0"/>
              <a:t>= 0,9925</a:t>
            </a:r>
          </a:p>
        </p:txBody>
      </p:sp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2594969"/>
              </p:ext>
            </p:extLst>
          </p:nvPr>
        </p:nvGraphicFramePr>
        <p:xfrm>
          <a:off x="6421053" y="1760925"/>
          <a:ext cx="2429980" cy="1569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97496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8087"/>
    </mc:Choice>
    <mc:Fallback xmlns="">
      <p:transition xmlns:p14="http://schemas.microsoft.com/office/powerpoint/2010/main" spd="slow" advTm="298087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Conclusiones y Recomendaciones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42889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59"/>
    </mc:Choice>
    <mc:Fallback xmlns="">
      <p:transition xmlns:p14="http://schemas.microsoft.com/office/powerpoint/2010/main" spd="slow" advTm="959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Conclusiones</a:t>
            </a:r>
            <a:endParaRPr lang="es-ES_tradnl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La plataforma Hadoop es capaz de procesar gran cantidad de imágenes eficientemente.</a:t>
            </a:r>
          </a:p>
          <a:p>
            <a:pPr lvl="0"/>
            <a:r>
              <a:rPr lang="es-ES_tradnl" dirty="0" smtClean="0"/>
              <a:t>El tiempo de ejecución disminuye de manera potencial con el aumento de nodos.</a:t>
            </a:r>
          </a:p>
          <a:p>
            <a:r>
              <a:rPr lang="es-ES_tradnl" dirty="0" smtClean="0"/>
              <a:t>La precisión de los resultados de reconocimiento facial dependen mucho de las condiciones de iluminación, rotación del rostro y calidad de la imagen.</a:t>
            </a:r>
            <a:endParaRPr lang="es-ES_tradnl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08195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798"/>
    </mc:Choice>
    <mc:Fallback xmlns="">
      <p:transition xmlns:p14="http://schemas.microsoft.com/office/powerpoint/2010/main" spd="slow" advTm="38798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Recomendaciones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A partir del presente trabajo podría construirse una interfaz gráfica para este módulo.</a:t>
            </a:r>
          </a:p>
          <a:p>
            <a:r>
              <a:rPr lang="es-ES_tradnl" dirty="0" smtClean="0"/>
              <a:t>Se recomienda utilizar como entrada una imagen que contenga en su gran mayoría el rostro del individuo y que sea mayor a 512 x 512 pixeles. 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610176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¿Preguntas?</a:t>
            </a:r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smtClean="0"/>
              <a:t>Gracias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63573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Objetivos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Demostrar que Hadoop es una plataforma eficiente para el procesamiento masivo de imágenes.</a:t>
            </a:r>
          </a:p>
          <a:p>
            <a:endParaRPr lang="es-ES_tradnl" dirty="0" smtClean="0"/>
          </a:p>
          <a:p>
            <a:r>
              <a:rPr lang="es-ES_tradnl" dirty="0" smtClean="0"/>
              <a:t>Comprobar que implementar una solución de procesamiento masivo de imágenes resulta sencillo y muy poco costoso.</a:t>
            </a:r>
          </a:p>
          <a:p>
            <a:endParaRPr lang="es-ES_tradnl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1909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8298"/>
    </mc:Choice>
    <mc:Fallback xmlns="">
      <p:transition xmlns:p14="http://schemas.microsoft.com/office/powerpoint/2010/main" advTm="38298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Marco Teórico: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ES_tradnl" smtClean="0"/>
              <a:t>Detección Facial</a:t>
            </a:r>
          </a:p>
          <a:p>
            <a:r>
              <a:rPr lang="es-ES_tradnl" smtClean="0"/>
              <a:t>Reconocimiento Facial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86463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9138">
        <p14:switch dir="r"/>
      </p:transition>
    </mc:Choice>
    <mc:Fallback xmlns="">
      <p:transition xmlns:p14="http://schemas.microsoft.com/office/powerpoint/2010/main" spd="slow" advTm="9138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8050214" cy="764818"/>
          </a:xfrm>
        </p:spPr>
        <p:txBody>
          <a:bodyPr>
            <a:normAutofit/>
          </a:bodyPr>
          <a:lstStyle/>
          <a:p>
            <a:r>
              <a:rPr lang="es-ES_tradnl" dirty="0" smtClean="0"/>
              <a:t>Detección Facial</a:t>
            </a:r>
            <a:endParaRPr lang="es-ES_tradnl" dirty="0"/>
          </a:p>
        </p:txBody>
      </p:sp>
      <p:pic>
        <p:nvPicPr>
          <p:cNvPr id="6" name="Content Placeholder 5" descr="PocketDV AHD H5_face tracking.jpg"/>
          <p:cNvPicPr>
            <a:picLocks noGrp="1" noChangeAspect="1"/>
          </p:cNvPicPr>
          <p:nvPr>
            <p:ph idx="1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6188" b="-46188"/>
          <a:stretch>
            <a:fillRect/>
          </a:stretch>
        </p:blipFill>
        <p:spPr>
          <a:xfrm>
            <a:off x="4783138" y="914400"/>
            <a:ext cx="4068762" cy="5211763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984071" cy="3720152"/>
          </a:xfrm>
        </p:spPr>
        <p:txBody>
          <a:bodyPr/>
          <a:lstStyle/>
          <a:p>
            <a:pPr marL="285750" indent="-285750" algn="l">
              <a:buFont typeface="Arial"/>
              <a:buChar char="•"/>
            </a:pPr>
            <a:r>
              <a:rPr lang="es-ES_tradnl" dirty="0" smtClean="0"/>
              <a:t>La </a:t>
            </a:r>
            <a:r>
              <a:rPr lang="es-ES_tradnl" dirty="0"/>
              <a:t>detección facial es un </a:t>
            </a:r>
            <a:r>
              <a:rPr lang="es-ES_tradnl" dirty="0" smtClean="0"/>
              <a:t>método cuyo </a:t>
            </a:r>
            <a:r>
              <a:rPr lang="es-ES_tradnl" dirty="0"/>
              <a:t>objetivo es determinar si en una imagen </a:t>
            </a:r>
            <a:r>
              <a:rPr lang="es-ES_tradnl" dirty="0" smtClean="0"/>
              <a:t>existen </a:t>
            </a:r>
            <a:r>
              <a:rPr lang="es-ES_tradnl" dirty="0"/>
              <a:t>o no rostros</a:t>
            </a:r>
            <a:r>
              <a:rPr lang="en-US" dirty="0" smtClean="0"/>
              <a:t>.</a:t>
            </a:r>
          </a:p>
          <a:p>
            <a:pPr marL="285750" indent="-285750" algn="l">
              <a:buFont typeface="Arial"/>
              <a:buChar char="•"/>
            </a:pPr>
            <a:endParaRPr lang="en-US" dirty="0"/>
          </a:p>
          <a:p>
            <a:pPr marL="285750" indent="-285750" algn="l">
              <a:buFont typeface="Arial"/>
              <a:buChar char="•"/>
            </a:pPr>
            <a:r>
              <a:rPr lang="es-ES_tradnl" dirty="0"/>
              <a:t>E</a:t>
            </a:r>
            <a:r>
              <a:rPr lang="es-ES_tradnl" dirty="0" smtClean="0"/>
              <a:t>n </a:t>
            </a:r>
            <a:r>
              <a:rPr lang="es-ES_tradnl" dirty="0"/>
              <a:t>general pueden ser agrupadas como tareas de clasificación de </a:t>
            </a:r>
            <a:r>
              <a:rPr lang="es-ES_tradnl" dirty="0" smtClean="0"/>
              <a:t>patrones</a:t>
            </a:r>
            <a:r>
              <a:rPr lang="en-US" dirty="0" smtClean="0"/>
              <a:t>.</a:t>
            </a:r>
          </a:p>
          <a:p>
            <a:pPr algn="l"/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4750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57090"/>
    </mc:Choice>
    <mc:Fallback xmlns="">
      <p:transition xmlns:p14="http://schemas.microsoft.com/office/powerpoint/2010/main" advTm="5709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anchor="ctr" anchorCtr="0">
            <a:noAutofit/>
          </a:bodyPr>
          <a:lstStyle/>
          <a:p>
            <a:r>
              <a:rPr lang="es-ES_tradnl" smtClean="0"/>
              <a:t>Reconocimiento Facial </a:t>
            </a:r>
            <a:endParaRPr lang="es-ES_tradnl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256373" y="1896525"/>
            <a:ext cx="4434398" cy="4343400"/>
          </a:xfrm>
        </p:spPr>
        <p:txBody>
          <a:bodyPr>
            <a:normAutofit/>
          </a:bodyPr>
          <a:lstStyle/>
          <a:p>
            <a:r>
              <a:rPr lang="es-ES_tradnl" sz="2000" dirty="0" smtClean="0"/>
              <a:t>Consiste en identificar o verificar una persona a partir de una imagen o un cuadro de video.</a:t>
            </a:r>
          </a:p>
          <a:p>
            <a:r>
              <a:rPr lang="es-ES_tradnl" sz="2000" dirty="0" smtClean="0"/>
              <a:t>Reconocimiento por geometría facial.</a:t>
            </a:r>
          </a:p>
          <a:p>
            <a:r>
              <a:rPr lang="es-ES_tradnl" sz="2000" dirty="0"/>
              <a:t>Incorporando todos estos datos numéricos obtenidos se crea una plantilla </a:t>
            </a:r>
            <a:r>
              <a:rPr lang="es-ES_tradnl" sz="2000" dirty="0" smtClean="0"/>
              <a:t>única</a:t>
            </a:r>
            <a:r>
              <a:rPr lang="en-US" sz="2000" dirty="0" smtClean="0"/>
              <a:t>.</a:t>
            </a:r>
            <a:endParaRPr lang="es-ES_tradnl" sz="2000" dirty="0"/>
          </a:p>
        </p:txBody>
      </p:sp>
      <p:pic>
        <p:nvPicPr>
          <p:cNvPr id="10" name="Picture 9"/>
          <p:cNvPicPr/>
          <p:nvPr/>
        </p:nvPicPr>
        <p:blipFill rotWithShape="1">
          <a:blip r:embed="rId4"/>
          <a:srcRect l="1135" t="7923" r="21104" b="16347"/>
          <a:stretch/>
        </p:blipFill>
        <p:spPr bwMode="auto">
          <a:xfrm>
            <a:off x="349607" y="1953886"/>
            <a:ext cx="3777780" cy="282811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37848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54368"/>
    </mc:Choice>
    <mc:Fallback xmlns="">
      <p:transition xmlns:p14="http://schemas.microsoft.com/office/powerpoint/2010/main" advTm="54368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es-ES_tradnl" sz="3200" dirty="0" smtClean="0"/>
              <a:t>Plataforma Procesamiento Distribuido</a:t>
            </a:r>
            <a:endParaRPr lang="es-ES_tradnl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s-ES_tradnl" sz="2800" dirty="0" smtClean="0"/>
              <a:t>Hadoop</a:t>
            </a:r>
          </a:p>
          <a:p>
            <a:r>
              <a:rPr lang="es-ES_tradnl" sz="2800" dirty="0" err="1" smtClean="0"/>
              <a:t>MapReduce</a:t>
            </a:r>
            <a:endParaRPr lang="es-ES_tradnl" sz="2800" dirty="0"/>
          </a:p>
        </p:txBody>
      </p:sp>
    </p:spTree>
    <p:extLst>
      <p:ext uri="{BB962C8B-B14F-4D97-AF65-F5344CB8AC3E}">
        <p14:creationId xmlns:p14="http://schemas.microsoft.com/office/powerpoint/2010/main" val="3979161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577">
        <p14:switch dir="r"/>
      </p:transition>
    </mc:Choice>
    <mc:Fallback xmlns="">
      <p:transition xmlns:p14="http://schemas.microsoft.com/office/powerpoint/2010/main" spd="slow" advTm="577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Hadoop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Plataforma de procesamiento distribuido.</a:t>
            </a:r>
          </a:p>
          <a:p>
            <a:pPr lvl="1"/>
            <a:r>
              <a:rPr lang="es-ES_tradnl" dirty="0" smtClean="0"/>
              <a:t>Proyecto de </a:t>
            </a:r>
            <a:r>
              <a:rPr lang="es-ES_tradnl" i="1" dirty="0" smtClean="0"/>
              <a:t>Apache Software </a:t>
            </a:r>
            <a:r>
              <a:rPr lang="es-ES_tradnl" i="1" dirty="0" err="1" smtClean="0"/>
              <a:t>Foundation</a:t>
            </a:r>
            <a:r>
              <a:rPr lang="es-ES_tradnl" dirty="0" smtClean="0"/>
              <a:t>.</a:t>
            </a:r>
          </a:p>
          <a:p>
            <a:pPr lvl="1"/>
            <a:r>
              <a:rPr lang="es-ES_tradnl" dirty="0" smtClean="0"/>
              <a:t>Implementado en JAVA.</a:t>
            </a:r>
          </a:p>
          <a:p>
            <a:pPr lvl="1"/>
            <a:r>
              <a:rPr lang="en-US" dirty="0" err="1"/>
              <a:t>Hadoop</a:t>
            </a:r>
            <a:r>
              <a:rPr lang="en-US" dirty="0"/>
              <a:t> Distributed File </a:t>
            </a:r>
            <a:r>
              <a:rPr lang="en-US" dirty="0" smtClean="0"/>
              <a:t>System: HDFS</a:t>
            </a:r>
            <a:endParaRPr lang="es-ES_tradnl" b="1" dirty="0" smtClean="0"/>
          </a:p>
          <a:p>
            <a:pPr lvl="1"/>
            <a:endParaRPr lang="es-ES_tradnl" b="1" dirty="0"/>
          </a:p>
          <a:p>
            <a:r>
              <a:rPr lang="es-ES_tradnl" dirty="0" err="1" smtClean="0"/>
              <a:t>MapReduce</a:t>
            </a:r>
            <a:r>
              <a:rPr lang="es-ES_tradnl" dirty="0" smtClean="0"/>
              <a:t>: </a:t>
            </a:r>
            <a:r>
              <a:rPr lang="es-ES_tradnl" sz="2000" dirty="0" smtClean="0"/>
              <a:t>Modelo para Programación Distribuida.</a:t>
            </a:r>
            <a:endParaRPr lang="es-ES_tradnl" dirty="0" smtClean="0"/>
          </a:p>
          <a:p>
            <a:pPr lvl="1"/>
            <a:r>
              <a:rPr lang="es-ES_tradnl" dirty="0" smtClean="0"/>
              <a:t>Fase </a:t>
            </a:r>
            <a:r>
              <a:rPr lang="es-ES_tradnl" i="1" dirty="0" err="1" smtClean="0"/>
              <a:t>Map</a:t>
            </a:r>
            <a:r>
              <a:rPr lang="es-ES_tradnl" dirty="0"/>
              <a:t>:</a:t>
            </a:r>
            <a:r>
              <a:rPr lang="es-ES_tradnl" i="1" dirty="0" smtClean="0"/>
              <a:t> </a:t>
            </a:r>
            <a:r>
              <a:rPr lang="es-ES_tradnl" dirty="0" smtClean="0"/>
              <a:t>Toma la entrada y lo divide en sub problemas</a:t>
            </a:r>
            <a:endParaRPr lang="es-ES_tradnl" i="1" dirty="0" smtClean="0"/>
          </a:p>
          <a:p>
            <a:pPr lvl="1"/>
            <a:r>
              <a:rPr lang="es-ES_tradnl" dirty="0" smtClean="0"/>
              <a:t>Fase </a:t>
            </a:r>
            <a:r>
              <a:rPr lang="es-ES_tradnl" i="1" dirty="0" smtClean="0"/>
              <a:t>Reduce</a:t>
            </a:r>
            <a:r>
              <a:rPr lang="es-ES_tradnl" dirty="0" smtClean="0"/>
              <a:t>: Agrupa los resultados. (clave</a:t>
            </a:r>
            <a:r>
              <a:rPr lang="es-ES_tradnl" dirty="0"/>
              <a:t>/</a:t>
            </a:r>
            <a:r>
              <a:rPr lang="es-ES_tradnl" dirty="0" smtClean="0"/>
              <a:t>valor)</a:t>
            </a:r>
            <a:endParaRPr lang="es-ES_tradnl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36076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094"/>
    </mc:Choice>
    <mc:Fallback xmlns="">
      <p:transition xmlns:p14="http://schemas.microsoft.com/office/powerpoint/2010/main" advTm="2094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MapReduce</a:t>
            </a:r>
            <a:endParaRPr lang="en-US" dirty="0"/>
          </a:p>
        </p:txBody>
      </p:sp>
      <p:pic>
        <p:nvPicPr>
          <p:cNvPr id="7" name="Content Placeholder 6" descr="MapReduceWordCountOverview1.png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0755" b="-10755"/>
          <a:stretch>
            <a:fillRect/>
          </a:stretch>
        </p:blipFill>
        <p:spPr>
          <a:xfrm>
            <a:off x="777241" y="1765346"/>
            <a:ext cx="8081010" cy="4558937"/>
          </a:xfrm>
        </p:spPr>
      </p:pic>
    </p:spTree>
    <p:extLst>
      <p:ext uri="{BB962C8B-B14F-4D97-AF65-F5344CB8AC3E}">
        <p14:creationId xmlns:p14="http://schemas.microsoft.com/office/powerpoint/2010/main" val="3921559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525319"/>
    </mc:Choice>
    <mc:Fallback xmlns="">
      <p:transition xmlns:p14="http://schemas.microsoft.com/office/powerpoint/2010/main" advTm="525319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67.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27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3|32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52.7|1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6|33.5|1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75.7|5|1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0.2|0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0.7|1|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1.4|32.1"/>
</p:tagLst>
</file>

<file path=ppt/theme/theme1.xml><?xml version="1.0" encoding="utf-8"?>
<a:theme xmlns:a="http://schemas.openxmlformats.org/drawingml/2006/main" name="Spectrum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Spectrum">
      <a:majorFont>
        <a:latin typeface="Corbel"/>
        <a:ea typeface=""/>
        <a:cs typeface=""/>
        <a:font script="Jpan" typeface="ＭＳ ゴシック"/>
      </a:majorFont>
      <a:minorFont>
        <a:latin typeface="Calibri"/>
        <a:ea typeface=""/>
        <a:cs typeface=""/>
        <a:font script="Jpan" typeface="ＭＳ ゴシック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1705</TotalTime>
  <Words>1020</Words>
  <Application>Microsoft Macintosh PowerPoint</Application>
  <PresentationFormat>On-screen Show (4:3)</PresentationFormat>
  <Paragraphs>127</Paragraphs>
  <Slides>25</Slides>
  <Notes>10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Spectrum</vt:lpstr>
      <vt:lpstr>FaceFinder</vt:lpstr>
      <vt:lpstr>Introducción</vt:lpstr>
      <vt:lpstr>Objetivos</vt:lpstr>
      <vt:lpstr>Marco Teórico:</vt:lpstr>
      <vt:lpstr>Detección Facial</vt:lpstr>
      <vt:lpstr>Reconocimiento Facial </vt:lpstr>
      <vt:lpstr>Plataforma Procesamiento Distribuido</vt:lpstr>
      <vt:lpstr>Hadoop</vt:lpstr>
      <vt:lpstr>MapReduce</vt:lpstr>
      <vt:lpstr>Sistema de Archivos Distribuido: Hadoop DFS</vt:lpstr>
      <vt:lpstr>Hadoop Pipes</vt:lpstr>
      <vt:lpstr>Amazon Web Services: AWS</vt:lpstr>
      <vt:lpstr>Diseño</vt:lpstr>
      <vt:lpstr>Diseño</vt:lpstr>
      <vt:lpstr>Implementación</vt:lpstr>
      <vt:lpstr>Implementación: Resultado</vt:lpstr>
      <vt:lpstr>Pruebas Realizadas</vt:lpstr>
      <vt:lpstr>Aplicación de Escritorio</vt:lpstr>
      <vt:lpstr>Pruebas</vt:lpstr>
      <vt:lpstr>Prueba Incrementando # de Imágenes</vt:lpstr>
      <vt:lpstr>Prueba Incrementando # de Nodos</vt:lpstr>
      <vt:lpstr>Conclusiones y Recomendaciones</vt:lpstr>
      <vt:lpstr>Conclusiones</vt:lpstr>
      <vt:lpstr>Recomendaciones</vt:lpstr>
      <vt:lpstr>¿Preguntas?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FaceFinder</dc:title>
  <dc:creator>Juan Antonio Plaza</dc:creator>
  <cp:lastModifiedBy>Juan Antonio Plaza</cp:lastModifiedBy>
  <cp:revision>68</cp:revision>
  <dcterms:created xsi:type="dcterms:W3CDTF">2010-12-11T17:23:30Z</dcterms:created>
  <dcterms:modified xsi:type="dcterms:W3CDTF">2010-12-14T12:30:17Z</dcterms:modified>
</cp:coreProperties>
</file>