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5" r:id="rId8"/>
    <p:sldId id="262" r:id="rId9"/>
    <p:sldId id="263" r:id="rId10"/>
    <p:sldId id="264" r:id="rId11"/>
    <p:sldId id="270" r:id="rId12"/>
    <p:sldId id="266" r:id="rId13"/>
    <p:sldId id="268" r:id="rId14"/>
    <p:sldId id="267" r:id="rId15"/>
    <p:sldId id="269" r:id="rId16"/>
    <p:sldId id="271" r:id="rId17"/>
    <p:sldId id="274" r:id="rId18"/>
    <p:sldId id="275" r:id="rId19"/>
    <p:sldId id="276" r:id="rId20"/>
    <p:sldId id="277" r:id="rId21"/>
    <p:sldId id="278" r:id="rId22"/>
    <p:sldId id="279" r:id="rId23"/>
    <p:sldId id="281" r:id="rId24"/>
    <p:sldId id="282" r:id="rId25"/>
    <p:sldId id="283" r:id="rId26"/>
    <p:sldId id="284" r:id="rId27"/>
    <p:sldId id="285" r:id="rId28"/>
    <p:sldId id="286" r:id="rId29"/>
    <p:sldId id="287" r:id="rId30"/>
    <p:sldId id="288" r:id="rId31"/>
    <p:sldId id="289" r:id="rId32"/>
    <p:sldId id="291" r:id="rId33"/>
    <p:sldId id="290" r:id="rId34"/>
    <p:sldId id="292" r:id="rId35"/>
    <p:sldId id="293" r:id="rId36"/>
    <p:sldId id="294" r:id="rId37"/>
    <p:sldId id="295" r:id="rId3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argarita\Mis%20documentos\tesina\descriptiv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argarita\Mis%20documentos\tesina\analisisdescriptiv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argarita\Mis%20documentos\MargaritaAltamiranoR\TesinaModificada\vendedor_ventas.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Margarita\Mis%20documentos\Tesina\soporte\analisisdescriptivo.xlsx" TargetMode="External"/><Relationship Id="rId1" Type="http://schemas.openxmlformats.org/officeDocument/2006/relationships/image" Target="../media/image8.jpe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13"/>
  <c:chart>
    <c:title>
      <c:tx>
        <c:rich>
          <a:bodyPr/>
          <a:lstStyle/>
          <a:p>
            <a:pPr>
              <a:defRPr sz="1400"/>
            </a:pPr>
            <a:r>
              <a:rPr lang="es-EC" sz="1400" dirty="0" smtClean="0"/>
              <a:t>Gráfico</a:t>
            </a:r>
            <a:r>
              <a:rPr lang="es-EC" sz="1400" baseline="0" dirty="0" smtClean="0"/>
              <a:t> 1 Atención Postventa</a:t>
            </a:r>
            <a:endParaRPr lang="es-EC" sz="1400" dirty="0"/>
          </a:p>
        </c:rich>
      </c:tx>
      <c:layout/>
    </c:title>
    <c:view3D>
      <c:rAngAx val="1"/>
    </c:view3D>
    <c:plotArea>
      <c:layout/>
      <c:bar3DChart>
        <c:barDir val="col"/>
        <c:grouping val="clustered"/>
        <c:ser>
          <c:idx val="0"/>
          <c:order val="0"/>
          <c:dLbls>
            <c:txPr>
              <a:bodyPr/>
              <a:lstStyle/>
              <a:p>
                <a:pPr>
                  <a:defRPr lang="en-US"/>
                </a:pPr>
                <a:endParaRPr lang="es-EC"/>
              </a:p>
            </c:txPr>
            <c:showVal val="1"/>
          </c:dLbls>
          <c:cat>
            <c:strRef>
              <c:f>'R1'!$F$11:$F$15</c:f>
              <c:strCache>
                <c:ptCount val="5"/>
                <c:pt idx="0">
                  <c:v>Insatisfecho</c:v>
                </c:pt>
                <c:pt idx="1">
                  <c:v>Parcialmente Insatisfecho</c:v>
                </c:pt>
                <c:pt idx="2">
                  <c:v>Indiferente</c:v>
                </c:pt>
                <c:pt idx="3">
                  <c:v>Parcialmente Satisfecho</c:v>
                </c:pt>
                <c:pt idx="4">
                  <c:v>Satisfecho</c:v>
                </c:pt>
              </c:strCache>
            </c:strRef>
          </c:cat>
          <c:val>
            <c:numRef>
              <c:f>'R1'!$H$11:$H$15</c:f>
              <c:numCache>
                <c:formatCode>0.00</c:formatCode>
                <c:ptCount val="5"/>
                <c:pt idx="0">
                  <c:v>6.7708333333334147E-2</c:v>
                </c:pt>
                <c:pt idx="1">
                  <c:v>0.42187500000000488</c:v>
                </c:pt>
                <c:pt idx="2">
                  <c:v>0.19791666666666674</c:v>
                </c:pt>
                <c:pt idx="3">
                  <c:v>0.265625</c:v>
                </c:pt>
                <c:pt idx="4">
                  <c:v>4.6874999999999993E-2</c:v>
                </c:pt>
              </c:numCache>
            </c:numRef>
          </c:val>
        </c:ser>
        <c:dLbls>
          <c:showVal val="1"/>
        </c:dLbls>
        <c:shape val="box"/>
        <c:axId val="54475008"/>
        <c:axId val="54484992"/>
        <c:axId val="0"/>
      </c:bar3DChart>
      <c:catAx>
        <c:axId val="54475008"/>
        <c:scaling>
          <c:orientation val="minMax"/>
        </c:scaling>
        <c:axPos val="b"/>
        <c:numFmt formatCode="General" sourceLinked="1"/>
        <c:majorTickMark val="none"/>
        <c:tickLblPos val="nextTo"/>
        <c:txPr>
          <a:bodyPr/>
          <a:lstStyle/>
          <a:p>
            <a:pPr>
              <a:defRPr lang="en-US" sz="750"/>
            </a:pPr>
            <a:endParaRPr lang="es-EC"/>
          </a:p>
        </c:txPr>
        <c:crossAx val="54484992"/>
        <c:crosses val="autoZero"/>
        <c:auto val="1"/>
        <c:lblAlgn val="ctr"/>
        <c:lblOffset val="100"/>
      </c:catAx>
      <c:valAx>
        <c:axId val="54484992"/>
        <c:scaling>
          <c:orientation val="minMax"/>
        </c:scaling>
        <c:delete val="1"/>
        <c:axPos val="l"/>
        <c:numFmt formatCode="0.00" sourceLinked="1"/>
        <c:tickLblPos val="nextTo"/>
        <c:crossAx val="54475008"/>
        <c:crosses val="autoZero"/>
        <c:crossBetween val="between"/>
      </c:valAx>
    </c:plotArea>
    <c:plotVisOnly val="1"/>
  </c:chart>
  <c:spPr>
    <a:ln w="25400">
      <a:solidFill>
        <a:srgbClr val="0070C0"/>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style val="13"/>
  <c:chart>
    <c:title>
      <c:tx>
        <c:rich>
          <a:bodyPr/>
          <a:lstStyle/>
          <a:p>
            <a:pPr>
              <a:defRPr sz="1400"/>
            </a:pPr>
            <a:r>
              <a:rPr lang="es-EC" sz="1400" dirty="0" smtClean="0"/>
              <a:t>Gráfico</a:t>
            </a:r>
            <a:r>
              <a:rPr lang="es-EC" sz="1400" baseline="0" dirty="0" smtClean="0"/>
              <a:t> 2 Atención al Cliente</a:t>
            </a:r>
            <a:endParaRPr lang="es-EC" sz="1400" dirty="0"/>
          </a:p>
        </c:rich>
      </c:tx>
      <c:layout/>
    </c:title>
    <c:view3D>
      <c:rAngAx val="1"/>
    </c:view3D>
    <c:plotArea>
      <c:layout/>
      <c:bar3DChart>
        <c:barDir val="col"/>
        <c:grouping val="clustered"/>
        <c:ser>
          <c:idx val="0"/>
          <c:order val="0"/>
          <c:dLbls>
            <c:txPr>
              <a:bodyPr/>
              <a:lstStyle/>
              <a:p>
                <a:pPr>
                  <a:defRPr lang="en-US"/>
                </a:pPr>
                <a:endParaRPr lang="es-EC"/>
              </a:p>
            </c:txPr>
            <c:showVal val="1"/>
          </c:dLbls>
          <c:cat>
            <c:strRef>
              <c:f>'R2'!$F$11:$F$15</c:f>
              <c:strCache>
                <c:ptCount val="5"/>
                <c:pt idx="0">
                  <c:v>Insatisfecho</c:v>
                </c:pt>
                <c:pt idx="1">
                  <c:v>Parcialmente Insatisfecho</c:v>
                </c:pt>
                <c:pt idx="2">
                  <c:v>Indiferente</c:v>
                </c:pt>
                <c:pt idx="3">
                  <c:v>Parcialmente Satisfecho</c:v>
                </c:pt>
                <c:pt idx="4">
                  <c:v>Satisfecho</c:v>
                </c:pt>
              </c:strCache>
            </c:strRef>
          </c:cat>
          <c:val>
            <c:numRef>
              <c:f>'R2'!$H$11:$H$15</c:f>
              <c:numCache>
                <c:formatCode>0.00</c:formatCode>
                <c:ptCount val="5"/>
                <c:pt idx="0">
                  <c:v>0.10937500000000012</c:v>
                </c:pt>
                <c:pt idx="1">
                  <c:v>0.36458333333333331</c:v>
                </c:pt>
                <c:pt idx="2">
                  <c:v>0.20833333333333684</c:v>
                </c:pt>
                <c:pt idx="3">
                  <c:v>0.18750000000000044</c:v>
                </c:pt>
                <c:pt idx="4">
                  <c:v>0.13020833333333684</c:v>
                </c:pt>
              </c:numCache>
            </c:numRef>
          </c:val>
        </c:ser>
        <c:dLbls>
          <c:showVal val="1"/>
        </c:dLbls>
        <c:shape val="box"/>
        <c:axId val="54509952"/>
        <c:axId val="54511488"/>
        <c:axId val="0"/>
      </c:bar3DChart>
      <c:catAx>
        <c:axId val="54509952"/>
        <c:scaling>
          <c:orientation val="minMax"/>
        </c:scaling>
        <c:axPos val="b"/>
        <c:majorTickMark val="none"/>
        <c:tickLblPos val="nextTo"/>
        <c:txPr>
          <a:bodyPr/>
          <a:lstStyle/>
          <a:p>
            <a:pPr>
              <a:defRPr lang="en-US" sz="750"/>
            </a:pPr>
            <a:endParaRPr lang="es-EC"/>
          </a:p>
        </c:txPr>
        <c:crossAx val="54511488"/>
        <c:crosses val="autoZero"/>
        <c:auto val="1"/>
        <c:lblAlgn val="ctr"/>
        <c:lblOffset val="100"/>
      </c:catAx>
      <c:valAx>
        <c:axId val="54511488"/>
        <c:scaling>
          <c:orientation val="minMax"/>
        </c:scaling>
        <c:delete val="1"/>
        <c:axPos val="l"/>
        <c:numFmt formatCode="0.00" sourceLinked="1"/>
        <c:tickLblPos val="nextTo"/>
        <c:crossAx val="54509952"/>
        <c:crosses val="autoZero"/>
        <c:crossBetween val="between"/>
      </c:valAx>
    </c:plotArea>
    <c:plotVisOnly val="1"/>
  </c:chart>
  <c:spPr>
    <a:ln w="25400">
      <a:solidFill>
        <a:srgbClr val="0070C0"/>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roundedCorners val="1"/>
  <c:chart>
    <c:title>
      <c:tx>
        <c:rich>
          <a:bodyPr/>
          <a:lstStyle/>
          <a:p>
            <a:pPr>
              <a:defRPr lang="es-EC" sz="1100">
                <a:latin typeface="Arial" pitchFamily="34" charset="0"/>
                <a:cs typeface="Arial" pitchFamily="34" charset="0"/>
              </a:defRPr>
            </a:pPr>
            <a:r>
              <a:rPr lang="es-EC" sz="1100">
                <a:latin typeface="Arial" pitchFamily="34" charset="0"/>
                <a:cs typeface="Arial" pitchFamily="34" charset="0"/>
              </a:rPr>
              <a:t>Gráfico</a:t>
            </a:r>
            <a:r>
              <a:rPr lang="es-EC" sz="1100" baseline="0">
                <a:latin typeface="Arial" pitchFamily="34" charset="0"/>
                <a:cs typeface="Arial" pitchFamily="34" charset="0"/>
              </a:rPr>
              <a:t> 5.18                                                              Gráfico de Dispersión: Ventas por Vendedor</a:t>
            </a:r>
            <a:endParaRPr lang="es-EC" sz="1100">
              <a:latin typeface="Arial" pitchFamily="34" charset="0"/>
              <a:cs typeface="Arial" pitchFamily="34" charset="0"/>
            </a:endParaRPr>
          </a:p>
        </c:rich>
      </c:tx>
      <c:layout/>
    </c:title>
    <c:plotArea>
      <c:layout/>
      <c:lineChart>
        <c:grouping val="stacked"/>
        <c:ser>
          <c:idx val="0"/>
          <c:order val="0"/>
          <c:tx>
            <c:v>% de Facturas</c:v>
          </c:tx>
          <c:marker>
            <c:symbol val="none"/>
          </c:marker>
          <c:dLbls>
            <c:txPr>
              <a:bodyPr/>
              <a:lstStyle/>
              <a:p>
                <a:pPr>
                  <a:defRPr lang="es-EC"/>
                </a:pPr>
                <a:endParaRPr lang="es-EC"/>
              </a:p>
            </c:txPr>
            <c:dLblPos val="ctr"/>
            <c:showVal val="1"/>
          </c:dLbls>
          <c:cat>
            <c:strRef>
              <c:f>Hoja1!$A$3:$A$8</c:f>
              <c:strCache>
                <c:ptCount val="6"/>
                <c:pt idx="0">
                  <c:v>001</c:v>
                </c:pt>
                <c:pt idx="1">
                  <c:v>ALV</c:v>
                </c:pt>
                <c:pt idx="2">
                  <c:v>CVV</c:v>
                </c:pt>
                <c:pt idx="3">
                  <c:v>EAA</c:v>
                </c:pt>
                <c:pt idx="4">
                  <c:v>FVP</c:v>
                </c:pt>
                <c:pt idx="5">
                  <c:v>OFI</c:v>
                </c:pt>
              </c:strCache>
            </c:strRef>
          </c:cat>
          <c:val>
            <c:numRef>
              <c:f>Hoja1!$C$3:$C$8</c:f>
              <c:numCache>
                <c:formatCode>0.00</c:formatCode>
                <c:ptCount val="6"/>
                <c:pt idx="0">
                  <c:v>0.18099173553719713</c:v>
                </c:pt>
                <c:pt idx="1">
                  <c:v>0.31404958677686484</c:v>
                </c:pt>
                <c:pt idx="2">
                  <c:v>0.12396694214876069</c:v>
                </c:pt>
                <c:pt idx="3">
                  <c:v>0.18512396694214875</c:v>
                </c:pt>
                <c:pt idx="4">
                  <c:v>0.14297520661157026</c:v>
                </c:pt>
                <c:pt idx="5">
                  <c:v>5.2892561983472572E-2</c:v>
                </c:pt>
              </c:numCache>
            </c:numRef>
          </c:val>
        </c:ser>
        <c:ser>
          <c:idx val="1"/>
          <c:order val="1"/>
          <c:tx>
            <c:v>% de Ventas en Dólares</c:v>
          </c:tx>
          <c:marker>
            <c:symbol val="none"/>
          </c:marker>
          <c:dLbls>
            <c:txPr>
              <a:bodyPr/>
              <a:lstStyle/>
              <a:p>
                <a:pPr>
                  <a:defRPr lang="es-EC"/>
                </a:pPr>
                <a:endParaRPr lang="es-EC"/>
              </a:p>
            </c:txPr>
            <c:dLblPos val="ctr"/>
            <c:showVal val="1"/>
          </c:dLbls>
          <c:cat>
            <c:strRef>
              <c:f>Hoja1!$A$3:$A$8</c:f>
              <c:strCache>
                <c:ptCount val="6"/>
                <c:pt idx="0">
                  <c:v>001</c:v>
                </c:pt>
                <c:pt idx="1">
                  <c:v>ALV</c:v>
                </c:pt>
                <c:pt idx="2">
                  <c:v>CVV</c:v>
                </c:pt>
                <c:pt idx="3">
                  <c:v>EAA</c:v>
                </c:pt>
                <c:pt idx="4">
                  <c:v>FVP</c:v>
                </c:pt>
                <c:pt idx="5">
                  <c:v>OFI</c:v>
                </c:pt>
              </c:strCache>
            </c:strRef>
          </c:cat>
          <c:val>
            <c:numRef>
              <c:f>Hoja1!$E$3:$E$8</c:f>
              <c:numCache>
                <c:formatCode>0.00</c:formatCode>
                <c:ptCount val="6"/>
                <c:pt idx="0">
                  <c:v>0.30540200014230046</c:v>
                </c:pt>
                <c:pt idx="1">
                  <c:v>0.23866235998964472</c:v>
                </c:pt>
                <c:pt idx="2">
                  <c:v>6.1678839929049163E-2</c:v>
                </c:pt>
                <c:pt idx="3">
                  <c:v>8.5391940389980728E-2</c:v>
                </c:pt>
                <c:pt idx="4">
                  <c:v>0.29676697000910057</c:v>
                </c:pt>
                <c:pt idx="5">
                  <c:v>1.209788953993674E-2</c:v>
                </c:pt>
              </c:numCache>
            </c:numRef>
          </c:val>
        </c:ser>
        <c:dLbls>
          <c:showVal val="1"/>
        </c:dLbls>
        <c:marker val="1"/>
        <c:axId val="58732928"/>
        <c:axId val="58734464"/>
      </c:lineChart>
      <c:catAx>
        <c:axId val="58732928"/>
        <c:scaling>
          <c:orientation val="minMax"/>
        </c:scaling>
        <c:axPos val="b"/>
        <c:majorTickMark val="none"/>
        <c:tickLblPos val="nextTo"/>
        <c:spPr>
          <a:ln w="9525">
            <a:noFill/>
          </a:ln>
        </c:spPr>
        <c:txPr>
          <a:bodyPr/>
          <a:lstStyle/>
          <a:p>
            <a:pPr>
              <a:defRPr lang="es-EC"/>
            </a:pPr>
            <a:endParaRPr lang="es-EC"/>
          </a:p>
        </c:txPr>
        <c:crossAx val="58734464"/>
        <c:crosses val="autoZero"/>
        <c:auto val="1"/>
        <c:lblAlgn val="ctr"/>
        <c:lblOffset val="100"/>
      </c:catAx>
      <c:valAx>
        <c:axId val="58734464"/>
        <c:scaling>
          <c:orientation val="minMax"/>
        </c:scaling>
        <c:delete val="1"/>
        <c:axPos val="l"/>
        <c:numFmt formatCode="0.00" sourceLinked="1"/>
        <c:majorTickMark val="none"/>
        <c:tickLblPos val="nextTo"/>
        <c:crossAx val="58732928"/>
        <c:crosses val="autoZero"/>
        <c:crossBetween val="between"/>
      </c:valAx>
      <c:spPr>
        <a:gradFill>
          <a:gsLst>
            <a:gs pos="13000">
              <a:srgbClr val="C0504D">
                <a:lumMod val="20000"/>
                <a:lumOff val="80000"/>
                <a:alpha val="86000"/>
              </a:srgbClr>
            </a:gs>
            <a:gs pos="50000">
              <a:schemeClr val="accent4">
                <a:lumMod val="20000"/>
                <a:lumOff val="80000"/>
              </a:schemeClr>
            </a:gs>
            <a:gs pos="100000">
              <a:srgbClr val="4F81BD">
                <a:tint val="23500"/>
                <a:satMod val="160000"/>
              </a:srgbClr>
            </a:gs>
          </a:gsLst>
          <a:lin ang="5400000" scaled="0"/>
        </a:gradFill>
      </c:spPr>
    </c:plotArea>
    <c:legend>
      <c:legendPos val="b"/>
      <c:layout/>
      <c:txPr>
        <a:bodyPr/>
        <a:lstStyle/>
        <a:p>
          <a:pPr>
            <a:defRPr lang="es-EC"/>
          </a:pPr>
          <a:endParaRPr lang="es-EC"/>
        </a:p>
      </c:txPr>
    </c:legend>
    <c:plotVisOnly val="1"/>
  </c:chart>
  <c:spPr>
    <a:gradFill>
      <a:gsLst>
        <a:gs pos="13000">
          <a:srgbClr val="C0504D">
            <a:lumMod val="20000"/>
            <a:lumOff val="80000"/>
            <a:alpha val="86000"/>
          </a:srgbClr>
        </a:gs>
        <a:gs pos="50000">
          <a:srgbClr val="4F81BD">
            <a:tint val="44500"/>
            <a:satMod val="160000"/>
          </a:srgbClr>
        </a:gs>
        <a:gs pos="100000">
          <a:srgbClr val="4F81BD">
            <a:tint val="23500"/>
            <a:satMod val="160000"/>
          </a:srgbClr>
        </a:gs>
      </a:gsLst>
      <a:lin ang="5400000" scaled="0"/>
    </a:gradFill>
    <a:ln w="41275" cap="rnd" cmpd="dbl">
      <a:solidFill>
        <a:srgbClr val="4F81BD">
          <a:alpha val="62000"/>
        </a:srgbClr>
      </a:solidFill>
      <a:bevel/>
    </a:ln>
    <a:effectLst>
      <a:innerShdw blurRad="63500" dist="50800" dir="5400000">
        <a:schemeClr val="accent4">
          <a:lumMod val="40000"/>
          <a:lumOff val="60000"/>
          <a:alpha val="50000"/>
        </a:schemeClr>
      </a:innerShdw>
    </a:effectLst>
    <a:scene3d>
      <a:camera prst="orthographicFront"/>
      <a:lightRig rig="contrasting" dir="t"/>
    </a:scene3d>
    <a:sp3d prstMaterial="dkEdge"/>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C" sz="1000">
                <a:latin typeface="Arial" pitchFamily="34" charset="0"/>
                <a:cs typeface="Arial" pitchFamily="34" charset="0"/>
              </a:defRPr>
            </a:pPr>
            <a:r>
              <a:rPr lang="en-US" sz="1000">
                <a:latin typeface="Arial" pitchFamily="34" charset="0"/>
                <a:cs typeface="Arial" pitchFamily="34" charset="0"/>
              </a:rPr>
              <a:t>Diagrama de Pareto</a:t>
            </a:r>
          </a:p>
        </c:rich>
      </c:tx>
      <c:layout/>
    </c:title>
    <c:plotArea>
      <c:layout>
        <c:manualLayout>
          <c:layoutTarget val="inner"/>
          <c:xMode val="edge"/>
          <c:yMode val="edge"/>
          <c:x val="4.3682217828962033E-2"/>
          <c:y val="0.18708489657185742"/>
          <c:w val="0.90040637728823492"/>
          <c:h val="0.73283544737222361"/>
        </c:manualLayout>
      </c:layout>
      <c:barChart>
        <c:barDir val="col"/>
        <c:grouping val="clustered"/>
        <c:ser>
          <c:idx val="0"/>
          <c:order val="0"/>
          <c:tx>
            <c:v>Frecuencia de Quejas</c:v>
          </c:tx>
          <c:dLbls>
            <c:txPr>
              <a:bodyPr/>
              <a:lstStyle/>
              <a:p>
                <a:pPr>
                  <a:defRPr lang="es-EC"/>
                </a:pPr>
                <a:endParaRPr lang="es-EC"/>
              </a:p>
            </c:txPr>
            <c:showVal val="1"/>
          </c:dLbls>
          <c:cat>
            <c:strRef>
              <c:f>PARETO!$A$17:$A$28</c:f>
              <c:strCache>
                <c:ptCount val="12"/>
                <c:pt idx="0">
                  <c:v>E05</c:v>
                </c:pt>
                <c:pt idx="1">
                  <c:v>E02</c:v>
                </c:pt>
                <c:pt idx="2">
                  <c:v>E06</c:v>
                </c:pt>
                <c:pt idx="3">
                  <c:v>E09</c:v>
                </c:pt>
                <c:pt idx="4">
                  <c:v>E03</c:v>
                </c:pt>
                <c:pt idx="5">
                  <c:v>E01</c:v>
                </c:pt>
                <c:pt idx="6">
                  <c:v>E12</c:v>
                </c:pt>
                <c:pt idx="7">
                  <c:v>E04</c:v>
                </c:pt>
                <c:pt idx="8">
                  <c:v>E08</c:v>
                </c:pt>
                <c:pt idx="9">
                  <c:v>E11</c:v>
                </c:pt>
                <c:pt idx="10">
                  <c:v>E07</c:v>
                </c:pt>
                <c:pt idx="11">
                  <c:v>E10</c:v>
                </c:pt>
              </c:strCache>
            </c:strRef>
          </c:cat>
          <c:val>
            <c:numRef>
              <c:f>PARETO!$D$17:$D$28</c:f>
              <c:numCache>
                <c:formatCode>0.00</c:formatCode>
                <c:ptCount val="12"/>
                <c:pt idx="0">
                  <c:v>26.562499999999819</c:v>
                </c:pt>
                <c:pt idx="1">
                  <c:v>24.479166666666664</c:v>
                </c:pt>
                <c:pt idx="2">
                  <c:v>17.1875</c:v>
                </c:pt>
                <c:pt idx="3">
                  <c:v>15.625</c:v>
                </c:pt>
                <c:pt idx="4">
                  <c:v>3.6458333333333335</c:v>
                </c:pt>
                <c:pt idx="5">
                  <c:v>2.6041666666666692</c:v>
                </c:pt>
                <c:pt idx="6">
                  <c:v>2.6041666666666692</c:v>
                </c:pt>
                <c:pt idx="7">
                  <c:v>2.0833333333333401</c:v>
                </c:pt>
                <c:pt idx="8">
                  <c:v>2.0833333333333401</c:v>
                </c:pt>
                <c:pt idx="9">
                  <c:v>1.0416666666666659</c:v>
                </c:pt>
                <c:pt idx="10">
                  <c:v>1.5625</c:v>
                </c:pt>
                <c:pt idx="11">
                  <c:v>0.5208333333333337</c:v>
                </c:pt>
              </c:numCache>
            </c:numRef>
          </c:val>
        </c:ser>
        <c:dLbls>
          <c:showVal val="1"/>
        </c:dLbls>
        <c:overlap val="-25"/>
        <c:axId val="58860288"/>
        <c:axId val="58861824"/>
      </c:barChart>
      <c:lineChart>
        <c:grouping val="standard"/>
        <c:ser>
          <c:idx val="1"/>
          <c:order val="1"/>
          <c:tx>
            <c:v>Frecuencia Acumulada de Quejas</c:v>
          </c:tx>
          <c:dLbls>
            <c:txPr>
              <a:bodyPr/>
              <a:lstStyle/>
              <a:p>
                <a:pPr>
                  <a:defRPr lang="es-EC" sz="800">
                    <a:latin typeface="Arial" pitchFamily="34" charset="0"/>
                    <a:cs typeface="Arial" pitchFamily="34" charset="0"/>
                  </a:defRPr>
                </a:pPr>
                <a:endParaRPr lang="es-EC"/>
              </a:p>
            </c:txPr>
            <c:showVal val="1"/>
          </c:dLbls>
          <c:cat>
            <c:strRef>
              <c:f>PARETO!$A$17:$A$28</c:f>
              <c:strCache>
                <c:ptCount val="12"/>
                <c:pt idx="0">
                  <c:v>E05</c:v>
                </c:pt>
                <c:pt idx="1">
                  <c:v>E02</c:v>
                </c:pt>
                <c:pt idx="2">
                  <c:v>E06</c:v>
                </c:pt>
                <c:pt idx="3">
                  <c:v>E09</c:v>
                </c:pt>
                <c:pt idx="4">
                  <c:v>E03</c:v>
                </c:pt>
                <c:pt idx="5">
                  <c:v>E01</c:v>
                </c:pt>
                <c:pt idx="6">
                  <c:v>E12</c:v>
                </c:pt>
                <c:pt idx="7">
                  <c:v>E04</c:v>
                </c:pt>
                <c:pt idx="8">
                  <c:v>E08</c:v>
                </c:pt>
                <c:pt idx="9">
                  <c:v>E11</c:v>
                </c:pt>
                <c:pt idx="10">
                  <c:v>E07</c:v>
                </c:pt>
                <c:pt idx="11">
                  <c:v>E10</c:v>
                </c:pt>
              </c:strCache>
            </c:strRef>
          </c:cat>
          <c:val>
            <c:numRef>
              <c:f>PARETO!$F$17:$F$28</c:f>
              <c:numCache>
                <c:formatCode>0.00</c:formatCode>
                <c:ptCount val="12"/>
                <c:pt idx="0">
                  <c:v>26.562499999999819</c:v>
                </c:pt>
                <c:pt idx="1">
                  <c:v>51.041666666666018</c:v>
                </c:pt>
                <c:pt idx="2">
                  <c:v>68.229166666666657</c:v>
                </c:pt>
                <c:pt idx="3">
                  <c:v>83.854166666666657</c:v>
                </c:pt>
                <c:pt idx="4">
                  <c:v>87.5</c:v>
                </c:pt>
                <c:pt idx="5">
                  <c:v>90.104166666666657</c:v>
                </c:pt>
                <c:pt idx="6">
                  <c:v>92.708333333333258</c:v>
                </c:pt>
                <c:pt idx="7">
                  <c:v>94.791666666666927</c:v>
                </c:pt>
                <c:pt idx="8">
                  <c:v>96.874999999999986</c:v>
                </c:pt>
                <c:pt idx="9">
                  <c:v>97.916666666666927</c:v>
                </c:pt>
                <c:pt idx="10">
                  <c:v>99.479166666666657</c:v>
                </c:pt>
                <c:pt idx="11" formatCode="0.0">
                  <c:v>100</c:v>
                </c:pt>
              </c:numCache>
            </c:numRef>
          </c:val>
        </c:ser>
        <c:dLbls>
          <c:showVal val="1"/>
        </c:dLbls>
        <c:marker val="1"/>
        <c:axId val="58869248"/>
        <c:axId val="58867712"/>
      </c:lineChart>
      <c:catAx>
        <c:axId val="58860288"/>
        <c:scaling>
          <c:orientation val="minMax"/>
        </c:scaling>
        <c:axPos val="b"/>
        <c:majorTickMark val="none"/>
        <c:tickLblPos val="nextTo"/>
        <c:txPr>
          <a:bodyPr/>
          <a:lstStyle/>
          <a:p>
            <a:pPr>
              <a:defRPr lang="en-US" sz="800">
                <a:latin typeface="Arial" pitchFamily="34" charset="0"/>
                <a:cs typeface="Arial" pitchFamily="34" charset="0"/>
              </a:defRPr>
            </a:pPr>
            <a:endParaRPr lang="es-EC"/>
          </a:p>
        </c:txPr>
        <c:crossAx val="58861824"/>
        <c:crosses val="autoZero"/>
        <c:auto val="1"/>
        <c:lblAlgn val="ctr"/>
        <c:lblOffset val="100"/>
      </c:catAx>
      <c:valAx>
        <c:axId val="58861824"/>
        <c:scaling>
          <c:orientation val="minMax"/>
          <c:max val="100"/>
          <c:min val="0"/>
        </c:scaling>
        <c:delete val="1"/>
        <c:axPos val="l"/>
        <c:numFmt formatCode="0.00" sourceLinked="1"/>
        <c:minorTickMark val="out"/>
        <c:tickLblPos val="high"/>
        <c:crossAx val="58860288"/>
        <c:crosses val="autoZero"/>
        <c:crossBetween val="between"/>
        <c:majorUnit val="10"/>
        <c:minorUnit val="5"/>
      </c:valAx>
      <c:valAx>
        <c:axId val="58867712"/>
        <c:scaling>
          <c:orientation val="minMax"/>
        </c:scaling>
        <c:delete val="1"/>
        <c:axPos val="l"/>
        <c:numFmt formatCode="0.00" sourceLinked="1"/>
        <c:tickLblPos val="nextTo"/>
        <c:crossAx val="58869248"/>
        <c:crosses val="autoZero"/>
        <c:crossBetween val="between"/>
      </c:valAx>
      <c:catAx>
        <c:axId val="58869248"/>
        <c:scaling>
          <c:orientation val="minMax"/>
        </c:scaling>
        <c:delete val="1"/>
        <c:axPos val="b"/>
        <c:tickLblPos val="nextTo"/>
        <c:crossAx val="58867712"/>
        <c:crosses val="autoZero"/>
        <c:auto val="1"/>
        <c:lblAlgn val="ctr"/>
        <c:lblOffset val="100"/>
      </c:catAx>
      <c:spPr>
        <a:gradFill>
          <a:gsLst>
            <a:gs pos="0">
              <a:srgbClr val="8488C4">
                <a:alpha val="26000"/>
              </a:srgbClr>
            </a:gs>
            <a:gs pos="0">
              <a:srgbClr val="8488C4"/>
            </a:gs>
            <a:gs pos="53000">
              <a:srgbClr val="D4DEFF"/>
            </a:gs>
            <a:gs pos="83000">
              <a:srgbClr val="D4DEFF"/>
            </a:gs>
            <a:gs pos="100000">
              <a:srgbClr val="96AB94"/>
            </a:gs>
          </a:gsLst>
          <a:path path="rect">
            <a:fillToRect l="100000" t="100000"/>
          </a:path>
        </a:gradFill>
        <a:ln w="15875">
          <a:gradFill>
            <a:gsLst>
              <a:gs pos="3300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effectLst>
          <a:innerShdw blurRad="63500" dist="50800">
            <a:prstClr val="black">
              <a:alpha val="50000"/>
            </a:prstClr>
          </a:innerShdw>
        </a:effectLst>
        <a:scene3d>
          <a:camera prst="orthographicFront"/>
          <a:lightRig rig="chilly" dir="t">
            <a:rot lat="0" lon="0" rev="0"/>
          </a:lightRig>
        </a:scene3d>
        <a:sp3d prstMaterial="dkEdge"/>
      </c:spPr>
    </c:plotArea>
    <c:legend>
      <c:legendPos val="t"/>
      <c:layout>
        <c:manualLayout>
          <c:xMode val="edge"/>
          <c:yMode val="edge"/>
          <c:x val="8.8303254756011709E-2"/>
          <c:y val="6.6051983478116444E-2"/>
          <c:w val="0.70303039692058011"/>
          <c:h val="9.8425868774233913E-2"/>
        </c:manualLayout>
      </c:layout>
      <c:txPr>
        <a:bodyPr/>
        <a:lstStyle/>
        <a:p>
          <a:pPr>
            <a:defRPr lang="es-EC" sz="800">
              <a:latin typeface="Arial" pitchFamily="34" charset="0"/>
              <a:cs typeface="Arial" pitchFamily="34" charset="0"/>
            </a:defRPr>
          </a:pPr>
          <a:endParaRPr lang="es-EC"/>
        </a:p>
      </c:txPr>
    </c:legend>
    <c:plotVisOnly val="1"/>
    <c:dispBlanksAs val="gap"/>
  </c:chart>
  <c:spPr>
    <a:blipFill dpi="0" rotWithShape="1">
      <a:blip xmlns:r="http://schemas.openxmlformats.org/officeDocument/2006/relationships" r:embed="rId1"/>
      <a:srcRect/>
      <a:tile tx="0" ty="0" sx="100000" sy="100000" flip="x" algn="b"/>
    </a:blipFill>
    <a:ln w="25400">
      <a:solidFill>
        <a:srgbClr val="0070C0"/>
      </a:solidFill>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1E1AECBF-5268-4A4F-A49D-AD51509F7A9E}" type="datetimeFigureOut">
              <a:rPr lang="es-EC" smtClean="0"/>
              <a:pPr/>
              <a:t>07/09/2010</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7D4F580A-BDAE-4DF8-81ED-34518C7ABD13}"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E1AECBF-5268-4A4F-A49D-AD51509F7A9E}" type="datetimeFigureOut">
              <a:rPr lang="es-EC" smtClean="0"/>
              <a:pPr/>
              <a:t>07/09/2010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D4F580A-BDAE-4DF8-81ED-34518C7ABD1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E1AECBF-5268-4A4F-A49D-AD51509F7A9E}" type="datetimeFigureOut">
              <a:rPr lang="es-EC" smtClean="0"/>
              <a:pPr/>
              <a:t>07/09/2010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D4F580A-BDAE-4DF8-81ED-34518C7ABD13}"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E1AECBF-5268-4A4F-A49D-AD51509F7A9E}" type="datetimeFigureOut">
              <a:rPr lang="es-EC" smtClean="0"/>
              <a:pPr/>
              <a:t>07/09/2010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D4F580A-BDAE-4DF8-81ED-34518C7ABD13}"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E1AECBF-5268-4A4F-A49D-AD51509F7A9E}" type="datetimeFigureOut">
              <a:rPr lang="es-EC" smtClean="0"/>
              <a:pPr/>
              <a:t>07/09/2010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D4F580A-BDAE-4DF8-81ED-34518C7ABD13}"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E1AECBF-5268-4A4F-A49D-AD51509F7A9E}" type="datetimeFigureOut">
              <a:rPr lang="es-EC" smtClean="0"/>
              <a:pPr/>
              <a:t>07/09/2010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D4F580A-BDAE-4DF8-81ED-34518C7ABD13}"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1E1AECBF-5268-4A4F-A49D-AD51509F7A9E}" type="datetimeFigureOut">
              <a:rPr lang="es-EC" smtClean="0"/>
              <a:pPr/>
              <a:t>07/09/2010</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7D4F580A-BDAE-4DF8-81ED-34518C7ABD13}"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E1AECBF-5268-4A4F-A49D-AD51509F7A9E}" type="datetimeFigureOut">
              <a:rPr lang="es-EC" smtClean="0"/>
              <a:pPr/>
              <a:t>07/09/2010</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7D4F580A-BDAE-4DF8-81ED-34518C7ABD13}"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E1AECBF-5268-4A4F-A49D-AD51509F7A9E}" type="datetimeFigureOut">
              <a:rPr lang="es-EC" smtClean="0"/>
              <a:pPr/>
              <a:t>07/09/2010</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7D4F580A-BDAE-4DF8-81ED-34518C7ABD1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E1AECBF-5268-4A4F-A49D-AD51509F7A9E}" type="datetimeFigureOut">
              <a:rPr lang="es-EC" smtClean="0"/>
              <a:pPr/>
              <a:t>07/09/2010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D4F580A-BDAE-4DF8-81ED-34518C7ABD13}"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E1AECBF-5268-4A4F-A49D-AD51509F7A9E}" type="datetimeFigureOut">
              <a:rPr lang="es-EC" smtClean="0"/>
              <a:pPr/>
              <a:t>07/09/2010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077200" y="6356350"/>
            <a:ext cx="609600" cy="365125"/>
          </a:xfrm>
        </p:spPr>
        <p:txBody>
          <a:bodyPr/>
          <a:lstStyle/>
          <a:p>
            <a:fld id="{7D4F580A-BDAE-4DF8-81ED-34518C7ABD13}" type="slidenum">
              <a:rPr lang="es-EC" smtClean="0"/>
              <a:pPr/>
              <a:t>‹Nº›</a:t>
            </a:fld>
            <a:endParaRPr lang="es-EC"/>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E1AECBF-5268-4A4F-A49D-AD51509F7A9E}" type="datetimeFigureOut">
              <a:rPr lang="es-EC" smtClean="0"/>
              <a:pPr/>
              <a:t>07/09/2010</a:t>
            </a:fld>
            <a:endParaRPr lang="es-EC"/>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D4F580A-BDAE-4DF8-81ED-34518C7ABD13}" type="slidenum">
              <a:rPr lang="es-EC" smtClean="0"/>
              <a:pPr/>
              <a:t>‹Nº›</a:t>
            </a:fld>
            <a:endParaRPr lang="es-EC"/>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Documento_de_Microsoft_Office_Word1.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qfdlat.com/Herramientas_QFD/herramientas_qfd.html" TargetMode="External"/><Relationship Id="rId2" Type="http://schemas.openxmlformats.org/officeDocument/2006/relationships/hyperlink" Target="http://www.fundibeq.org/metodologias/herramientas/diagrama_de_pareto.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57224" y="2214554"/>
            <a:ext cx="7772400" cy="2714643"/>
          </a:xfrm>
        </p:spPr>
        <p:txBody>
          <a:bodyPr>
            <a:noAutofit/>
          </a:bodyPr>
          <a:lstStyle/>
          <a:p>
            <a:pPr algn="just"/>
            <a:r>
              <a:rPr lang="es-EC" sz="2800" dirty="0"/>
              <a:t> </a:t>
            </a:r>
            <a:r>
              <a:rPr lang="es-EC" sz="2400" dirty="0">
                <a:solidFill>
                  <a:schemeClr val="tx1"/>
                </a:solidFill>
              </a:rPr>
              <a:t>“ Diseño de un Sistema de Control de Procesos Empresariales mediante la Implementación de Indicadores de Gestión para el proceso de Ventas de una empresa dedicada a la comercialización de Suministros de Limpieza e Impresión ubicada en la ciudad de Guayaquil para el año 2009”</a:t>
            </a:r>
            <a:r>
              <a:rPr lang="es-EC" sz="2800" dirty="0"/>
              <a:t/>
            </a:r>
            <a:br>
              <a:rPr lang="es-EC" sz="2800" dirty="0"/>
            </a:br>
            <a:endParaRPr lang="es-EC" sz="2800" dirty="0"/>
          </a:p>
        </p:txBody>
      </p:sp>
      <p:pic>
        <p:nvPicPr>
          <p:cNvPr id="4" name="0 Imagen" descr="LOGO_ESPOL1.jpg"/>
          <p:cNvPicPr/>
          <p:nvPr/>
        </p:nvPicPr>
        <p:blipFill>
          <a:blip r:embed="rId2"/>
          <a:stretch>
            <a:fillRect/>
          </a:stretch>
        </p:blipFill>
        <p:spPr>
          <a:xfrm>
            <a:off x="785786" y="928670"/>
            <a:ext cx="914400" cy="885825"/>
          </a:xfrm>
          <a:prstGeom prst="rect">
            <a:avLst/>
          </a:prstGeom>
        </p:spPr>
      </p:pic>
      <p:sp>
        <p:nvSpPr>
          <p:cNvPr id="60417" name="Rectangle 1"/>
          <p:cNvSpPr>
            <a:spLocks noChangeArrowheads="1"/>
          </p:cNvSpPr>
          <p:nvPr/>
        </p:nvSpPr>
        <p:spPr bwMode="auto">
          <a:xfrm>
            <a:off x="1928794" y="1000108"/>
            <a:ext cx="664373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ESCUELA SUPERIOR POLITÉCNICA DEL LITORAL</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INSTITUTO DE CIENCIAS MATEM</a:t>
            </a:r>
            <a:r>
              <a:rPr kumimoji="0" lang="es-EC" sz="20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TICAS</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CuadroTexto"/>
          <p:cNvSpPr txBox="1"/>
          <p:nvPr/>
        </p:nvSpPr>
        <p:spPr>
          <a:xfrm>
            <a:off x="3214678" y="5286388"/>
            <a:ext cx="3214710" cy="646331"/>
          </a:xfrm>
          <a:prstGeom prst="rect">
            <a:avLst/>
          </a:prstGeom>
          <a:noFill/>
        </p:spPr>
        <p:txBody>
          <a:bodyPr wrap="square" rtlCol="0">
            <a:spAutoFit/>
          </a:bodyPr>
          <a:lstStyle/>
          <a:p>
            <a:pPr algn="ctr"/>
            <a:r>
              <a:rPr lang="es-EC" dirty="0" smtClean="0"/>
              <a:t>Srta. Laura Chilán Vargas</a:t>
            </a:r>
          </a:p>
          <a:p>
            <a:pPr algn="ctr"/>
            <a:r>
              <a:rPr lang="es-EC" dirty="0" smtClean="0"/>
              <a:t>Srta. Margarita Altamirano R.</a:t>
            </a:r>
            <a:endParaRPr lang="es-EC" dirty="0"/>
          </a:p>
        </p:txBody>
      </p:sp>
      <p:sp>
        <p:nvSpPr>
          <p:cNvPr id="7" name="6 CuadroTexto"/>
          <p:cNvSpPr txBox="1"/>
          <p:nvPr/>
        </p:nvSpPr>
        <p:spPr>
          <a:xfrm>
            <a:off x="3714744" y="4917056"/>
            <a:ext cx="1857388" cy="369332"/>
          </a:xfrm>
          <a:prstGeom prst="rect">
            <a:avLst/>
          </a:prstGeom>
          <a:noFill/>
        </p:spPr>
        <p:txBody>
          <a:bodyPr wrap="square" rtlCol="0">
            <a:spAutoFit/>
          </a:bodyPr>
          <a:lstStyle/>
          <a:p>
            <a:r>
              <a:rPr lang="es-EC" dirty="0" smtClean="0"/>
              <a:t>Presentado por:</a:t>
            </a:r>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928670"/>
            <a:ext cx="8258204" cy="704104"/>
          </a:xfrm>
        </p:spPr>
        <p:txBody>
          <a:bodyPr>
            <a:normAutofit/>
          </a:bodyPr>
          <a:lstStyle/>
          <a:p>
            <a:r>
              <a:rPr lang="es-EC" sz="4000" dirty="0" smtClean="0"/>
              <a:t>Misión </a:t>
            </a:r>
            <a:endParaRPr lang="es-EC" sz="4000" dirty="0"/>
          </a:p>
        </p:txBody>
      </p:sp>
      <p:sp>
        <p:nvSpPr>
          <p:cNvPr id="3" name="2 Marcador de contenido"/>
          <p:cNvSpPr>
            <a:spLocks noGrp="1"/>
          </p:cNvSpPr>
          <p:nvPr>
            <p:ph idx="1"/>
          </p:nvPr>
        </p:nvSpPr>
        <p:spPr>
          <a:xfrm>
            <a:off x="457200" y="1935480"/>
            <a:ext cx="8229600" cy="1707834"/>
          </a:xfrm>
        </p:spPr>
        <p:txBody>
          <a:bodyPr>
            <a:normAutofit/>
          </a:bodyPr>
          <a:lstStyle/>
          <a:p>
            <a:pPr algn="just">
              <a:buNone/>
            </a:pPr>
            <a:r>
              <a:rPr lang="es-EC" sz="1800" dirty="0" smtClean="0"/>
              <a:t>	Ofrecer a todo tipo de organizaciones suministros de impresión y productos de limpieza de excelente calidad donde prime el buen trato, servicio ágil y eficiente para contribuir con el óptimo desenvolvimiento  y rendimiento de sus actividades laborales y aseo de su lugar de trabajo, comprometidos con el bienestar de nuestros colaboradores, proveedores, accionistas y comunidad.</a:t>
            </a:r>
          </a:p>
          <a:p>
            <a:pPr algn="just">
              <a:buNone/>
            </a:pPr>
            <a:endParaRPr lang="es-EC" sz="1800" dirty="0" smtClean="0"/>
          </a:p>
        </p:txBody>
      </p:sp>
      <p:sp>
        <p:nvSpPr>
          <p:cNvPr id="4" name="1 Título"/>
          <p:cNvSpPr txBox="1">
            <a:spLocks/>
          </p:cNvSpPr>
          <p:nvPr/>
        </p:nvSpPr>
        <p:spPr>
          <a:xfrm>
            <a:off x="428596" y="3786190"/>
            <a:ext cx="8258204" cy="704104"/>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4000" dirty="0">
                <a:solidFill>
                  <a:schemeClr val="tx2"/>
                </a:solidFill>
                <a:latin typeface="+mj-lt"/>
                <a:ea typeface="+mj-ea"/>
                <a:cs typeface="+mj-cs"/>
              </a:rPr>
              <a:t>V</a:t>
            </a:r>
            <a:r>
              <a:rPr kumimoji="0" lang="es-EC" sz="4000" b="0" i="0" u="none" strike="noStrike" kern="1200" cap="none" spc="0" normalizeH="0" baseline="0" noProof="0" dirty="0" err="1" smtClean="0">
                <a:ln>
                  <a:noFill/>
                </a:ln>
                <a:solidFill>
                  <a:schemeClr val="tx2"/>
                </a:solidFill>
                <a:effectLst/>
                <a:uLnTx/>
                <a:uFillTx/>
                <a:latin typeface="+mj-lt"/>
                <a:ea typeface="+mj-ea"/>
                <a:cs typeface="+mj-cs"/>
              </a:rPr>
              <a:t>isión</a:t>
            </a:r>
            <a:r>
              <a:rPr kumimoji="0" lang="es-EC" sz="4000" b="0" i="0" u="none" strike="noStrike" kern="1200" cap="none" spc="0" normalizeH="0" baseline="0" noProof="0" dirty="0" smtClean="0">
                <a:ln>
                  <a:noFill/>
                </a:ln>
                <a:solidFill>
                  <a:schemeClr val="tx2"/>
                </a:solidFill>
                <a:effectLst/>
                <a:uLnTx/>
                <a:uFillTx/>
                <a:latin typeface="+mj-lt"/>
                <a:ea typeface="+mj-ea"/>
                <a:cs typeface="+mj-cs"/>
              </a:rPr>
              <a:t> </a:t>
            </a:r>
            <a:endParaRPr kumimoji="0" lang="es-EC"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2 Marcador de contenido"/>
          <p:cNvSpPr txBox="1">
            <a:spLocks/>
          </p:cNvSpPr>
          <p:nvPr/>
        </p:nvSpPr>
        <p:spPr>
          <a:xfrm>
            <a:off x="571472" y="4714884"/>
            <a:ext cx="8229600" cy="1071570"/>
          </a:xfrm>
          <a:prstGeom prst="rect">
            <a:avLst/>
          </a:prstGeom>
        </p:spPr>
        <p:txBody>
          <a:bodyPr vert="horz">
            <a:normAutofit/>
          </a:bodyPr>
          <a:lstStyle/>
          <a:p>
            <a:pPr marL="274320" indent="-274320" algn="just">
              <a:spcBef>
                <a:spcPct val="20000"/>
              </a:spcBef>
              <a:buClr>
                <a:schemeClr val="accent3"/>
              </a:buClr>
              <a:buSzPct val="95000"/>
            </a:pPr>
            <a:r>
              <a:rPr kumimoji="0" lang="es-EC" sz="1800" b="0" i="0" u="none" strike="noStrike" kern="1200" cap="none" spc="0" normalizeH="0" baseline="0" noProof="0" dirty="0" smtClean="0">
                <a:ln>
                  <a:noFill/>
                </a:ln>
                <a:solidFill>
                  <a:schemeClr val="tx1"/>
                </a:solidFill>
                <a:effectLst/>
                <a:uLnTx/>
                <a:uFillTx/>
                <a:latin typeface="+mn-lt"/>
                <a:ea typeface="+mn-ea"/>
                <a:cs typeface="+mn-cs"/>
              </a:rPr>
              <a:t>	</a:t>
            </a:r>
            <a:r>
              <a:rPr lang="es-EC" dirty="0"/>
              <a:t>Ser líderes en la comercialización de artículos de impresión y de limpieza mediante relaciones duraderas con cada cliente que permitan ofrecer productos de calidad y a tiempo a las organizaciones en todo el Ecuador.</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1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8229600" cy="846980"/>
          </a:xfrm>
        </p:spPr>
        <p:txBody>
          <a:bodyPr>
            <a:normAutofit/>
          </a:bodyPr>
          <a:lstStyle/>
          <a:p>
            <a:r>
              <a:rPr lang="es-EC" sz="4400" dirty="0" smtClean="0"/>
              <a:t>Estructura organizacional</a:t>
            </a:r>
            <a:endParaRPr lang="es-EC" sz="4400" dirty="0"/>
          </a:p>
        </p:txBody>
      </p:sp>
      <p:sp>
        <p:nvSpPr>
          <p:cNvPr id="76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6801" name="Object 1"/>
          <p:cNvGraphicFramePr>
            <a:graphicFrameLocks noChangeAspect="1"/>
          </p:cNvGraphicFramePr>
          <p:nvPr/>
        </p:nvGraphicFramePr>
        <p:xfrm>
          <a:off x="714348" y="1428736"/>
          <a:ext cx="7834314" cy="5000660"/>
        </p:xfrm>
        <a:graphic>
          <a:graphicData uri="http://schemas.openxmlformats.org/presentationml/2006/ole">
            <p:oleObj spid="_x0000_s76801" r:id="rId3" imgW="8902827" imgH="5435727"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Group 2"/>
          <p:cNvGrpSpPr>
            <a:grpSpLocks/>
          </p:cNvGrpSpPr>
          <p:nvPr/>
        </p:nvGrpSpPr>
        <p:grpSpPr bwMode="auto">
          <a:xfrm>
            <a:off x="1142976" y="1428736"/>
            <a:ext cx="6858048" cy="3857652"/>
            <a:chOff x="2104" y="3493"/>
            <a:chExt cx="8584" cy="5270"/>
          </a:xfrm>
        </p:grpSpPr>
        <p:grpSp>
          <p:nvGrpSpPr>
            <p:cNvPr id="72707" name="Group 3"/>
            <p:cNvGrpSpPr>
              <a:grpSpLocks/>
            </p:cNvGrpSpPr>
            <p:nvPr/>
          </p:nvGrpSpPr>
          <p:grpSpPr bwMode="auto">
            <a:xfrm>
              <a:off x="2104" y="3493"/>
              <a:ext cx="8584" cy="5270"/>
              <a:chOff x="2104" y="3493"/>
              <a:chExt cx="8584" cy="5270"/>
            </a:xfrm>
          </p:grpSpPr>
          <p:grpSp>
            <p:nvGrpSpPr>
              <p:cNvPr id="72708" name="Group 4"/>
              <p:cNvGrpSpPr>
                <a:grpSpLocks/>
              </p:cNvGrpSpPr>
              <p:nvPr/>
            </p:nvGrpSpPr>
            <p:grpSpPr bwMode="auto">
              <a:xfrm>
                <a:off x="2104" y="3493"/>
                <a:ext cx="8584" cy="5270"/>
                <a:chOff x="2104" y="3462"/>
                <a:chExt cx="8584" cy="5270"/>
              </a:xfrm>
            </p:grpSpPr>
            <p:sp>
              <p:nvSpPr>
                <p:cNvPr id="72709" name="AutoShape 5"/>
                <p:cNvSpPr>
                  <a:spLocks noChangeArrowheads="1"/>
                </p:cNvSpPr>
                <p:nvPr/>
              </p:nvSpPr>
              <p:spPr bwMode="auto">
                <a:xfrm>
                  <a:off x="2104" y="3462"/>
                  <a:ext cx="8584" cy="5270"/>
                </a:xfrm>
                <a:prstGeom prst="roundRect">
                  <a:avLst>
                    <a:gd name="adj" fmla="val 16667"/>
                  </a:avLst>
                </a:prstGeom>
                <a:solidFill>
                  <a:srgbClr val="FFFFFF"/>
                </a:solidFill>
                <a:ln w="19050">
                  <a:solidFill>
                    <a:srgbClr val="0070C0"/>
                  </a:solidFill>
                  <a:round/>
                  <a:headEnd/>
                  <a:tailEnd/>
                </a:ln>
              </p:spPr>
              <p:txBody>
                <a:bodyPr vert="horz" wrap="square" lIns="91440" tIns="45720" rIns="91440" bIns="45720" numCol="1" anchor="t" anchorCtr="0" compatLnSpc="1">
                  <a:prstTxWarp prst="textNoShape">
                    <a:avLst/>
                  </a:prstTxWarp>
                </a:bodyPr>
                <a:lstStyle/>
                <a:p>
                  <a:pPr algn="ctr"/>
                  <a:endParaRPr lang="es-EC"/>
                </a:p>
              </p:txBody>
            </p:sp>
            <p:grpSp>
              <p:nvGrpSpPr>
                <p:cNvPr id="72710" name="Group 6"/>
                <p:cNvGrpSpPr>
                  <a:grpSpLocks/>
                </p:cNvGrpSpPr>
                <p:nvPr/>
              </p:nvGrpSpPr>
              <p:grpSpPr bwMode="auto">
                <a:xfrm>
                  <a:off x="2296" y="4044"/>
                  <a:ext cx="8155" cy="4158"/>
                  <a:chOff x="2533" y="9342"/>
                  <a:chExt cx="8155" cy="4158"/>
                </a:xfrm>
              </p:grpSpPr>
              <p:sp>
                <p:nvSpPr>
                  <p:cNvPr id="72711" name="Text Box 7"/>
                  <p:cNvSpPr txBox="1">
                    <a:spLocks noChangeArrowheads="1"/>
                  </p:cNvSpPr>
                  <p:nvPr/>
                </p:nvSpPr>
                <p:spPr bwMode="auto">
                  <a:xfrm>
                    <a:off x="4833" y="12447"/>
                    <a:ext cx="3477" cy="934"/>
                  </a:xfrm>
                  <a:prstGeom prst="rect">
                    <a:avLst/>
                  </a:prstGeom>
                  <a:noFill/>
                  <a:ln w="19050">
                    <a:solidFill>
                      <a:srgbClr val="F79646"/>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2712" name="Group 8"/>
                  <p:cNvGrpSpPr>
                    <a:grpSpLocks/>
                  </p:cNvGrpSpPr>
                  <p:nvPr/>
                </p:nvGrpSpPr>
                <p:grpSpPr bwMode="auto">
                  <a:xfrm>
                    <a:off x="2533" y="9342"/>
                    <a:ext cx="8155" cy="4158"/>
                    <a:chOff x="2293" y="1379"/>
                    <a:chExt cx="8155" cy="4158"/>
                  </a:xfrm>
                </p:grpSpPr>
                <p:sp>
                  <p:nvSpPr>
                    <p:cNvPr id="72713" name="Text Box 9"/>
                    <p:cNvSpPr txBox="1">
                      <a:spLocks noChangeArrowheads="1"/>
                    </p:cNvSpPr>
                    <p:nvPr/>
                  </p:nvSpPr>
                  <p:spPr bwMode="auto">
                    <a:xfrm>
                      <a:off x="2293" y="1379"/>
                      <a:ext cx="8155" cy="505"/>
                    </a:xfrm>
                    <a:prstGeom prst="rect">
                      <a:avLst/>
                    </a:prstGeom>
                    <a:gradFill rotWithShape="0">
                      <a:gsLst>
                        <a:gs pos="0">
                          <a:srgbClr val="92CDDC"/>
                        </a:gs>
                        <a:gs pos="50000">
                          <a:srgbClr val="4BACC6"/>
                        </a:gs>
                        <a:gs pos="100000">
                          <a:srgbClr val="92CDDC"/>
                        </a:gs>
                      </a:gsLst>
                      <a:lin ang="5400000" scaled="1"/>
                    </a:gradFill>
                    <a:ln w="12700">
                      <a:solidFill>
                        <a:srgbClr val="4BACC6"/>
                      </a:solidFill>
                      <a:miter lim="800000"/>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dirty="0" smtClean="0">
                          <a:ln>
                            <a:noFill/>
                          </a:ln>
                          <a:solidFill>
                            <a:schemeClr val="tx1"/>
                          </a:solidFill>
                          <a:effectLst/>
                          <a:latin typeface="Arial" pitchFamily="34" charset="0"/>
                          <a:cs typeface="Arial" pitchFamily="34" charset="0"/>
                        </a:rPr>
                        <a:t>MAPA DE MACROPROCESOS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14" name="Text Box 10"/>
                    <p:cNvSpPr txBox="1">
                      <a:spLocks noChangeArrowheads="1"/>
                    </p:cNvSpPr>
                    <p:nvPr/>
                  </p:nvSpPr>
                  <p:spPr bwMode="auto">
                    <a:xfrm>
                      <a:off x="2293" y="2121"/>
                      <a:ext cx="1537" cy="3416"/>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Arial" pitchFamily="34" charset="0"/>
                          <a:cs typeface="Arial" pitchFamily="34" charset="0"/>
                        </a:rPr>
                        <a:t>Necesidades del Cliente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2715" name="Text Box 11"/>
                    <p:cNvSpPr txBox="1">
                      <a:spLocks noChangeArrowheads="1"/>
                    </p:cNvSpPr>
                    <p:nvPr/>
                  </p:nvSpPr>
                  <p:spPr bwMode="auto">
                    <a:xfrm>
                      <a:off x="8911" y="2105"/>
                      <a:ext cx="1537" cy="3416"/>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Arial" pitchFamily="34" charset="0"/>
                          <a:cs typeface="Arial" pitchFamily="34" charset="0"/>
                        </a:rPr>
                        <a:t>Satisfacción del Cliente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2716" name="Text Box 12"/>
                    <p:cNvSpPr txBox="1">
                      <a:spLocks noChangeArrowheads="1"/>
                    </p:cNvSpPr>
                    <p:nvPr/>
                  </p:nvSpPr>
                  <p:spPr bwMode="auto">
                    <a:xfrm>
                      <a:off x="4578" y="2043"/>
                      <a:ext cx="3477" cy="364"/>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dirty="0" smtClean="0">
                          <a:ln>
                            <a:noFill/>
                          </a:ln>
                          <a:solidFill>
                            <a:schemeClr val="tx1"/>
                          </a:solidFill>
                          <a:effectLst/>
                          <a:latin typeface="Arial" pitchFamily="34" charset="0"/>
                          <a:cs typeface="Arial" pitchFamily="34" charset="0"/>
                        </a:rPr>
                        <a:t>OPERATIVOS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grpSp>
            <p:nvGrpSpPr>
              <p:cNvPr id="72717" name="Group 13"/>
              <p:cNvGrpSpPr>
                <a:grpSpLocks/>
              </p:cNvGrpSpPr>
              <p:nvPr/>
            </p:nvGrpSpPr>
            <p:grpSpPr bwMode="auto">
              <a:xfrm>
                <a:off x="3863" y="6617"/>
                <a:ext cx="4992" cy="1253"/>
                <a:chOff x="4070" y="12287"/>
                <a:chExt cx="4992" cy="1253"/>
              </a:xfrm>
            </p:grpSpPr>
            <p:sp>
              <p:nvSpPr>
                <p:cNvPr id="72718" name="Text Box 14"/>
                <p:cNvSpPr txBox="1">
                  <a:spLocks noChangeArrowheads="1"/>
                </p:cNvSpPr>
                <p:nvPr/>
              </p:nvSpPr>
              <p:spPr bwMode="auto">
                <a:xfrm>
                  <a:off x="4940" y="13095"/>
                  <a:ext cx="1673" cy="445"/>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Arial" pitchFamily="34" charset="0"/>
                      <a:cs typeface="Arial" pitchFamily="34" charset="0"/>
                    </a:rPr>
                    <a:t>Administrativo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2719" name="Text Box 15"/>
                <p:cNvSpPr txBox="1">
                  <a:spLocks noChangeArrowheads="1"/>
                </p:cNvSpPr>
                <p:nvPr/>
              </p:nvSpPr>
              <p:spPr bwMode="auto">
                <a:xfrm>
                  <a:off x="6745" y="13095"/>
                  <a:ext cx="1246" cy="445"/>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Arial" pitchFamily="34" charset="0"/>
                      <a:cs typeface="Arial" pitchFamily="34" charset="0"/>
                    </a:rPr>
                    <a:t>Financiero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2720" name="Text Box 16"/>
                <p:cNvSpPr txBox="1">
                  <a:spLocks noChangeArrowheads="1"/>
                </p:cNvSpPr>
                <p:nvPr/>
              </p:nvSpPr>
              <p:spPr bwMode="auto">
                <a:xfrm>
                  <a:off x="4845" y="12287"/>
                  <a:ext cx="3477" cy="364"/>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Arial" pitchFamily="34" charset="0"/>
                      <a:cs typeface="Arial" pitchFamily="34" charset="0"/>
                    </a:rPr>
                    <a:t>DE APOYO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2721" name="AutoShape 17"/>
                <p:cNvSpPr>
                  <a:spLocks noChangeArrowheads="1"/>
                </p:cNvSpPr>
                <p:nvPr/>
              </p:nvSpPr>
              <p:spPr bwMode="auto">
                <a:xfrm>
                  <a:off x="4070" y="13240"/>
                  <a:ext cx="640" cy="143"/>
                </a:xfrm>
                <a:prstGeom prst="rightArrow">
                  <a:avLst>
                    <a:gd name="adj1" fmla="val 50000"/>
                    <a:gd name="adj2" fmla="val 111888"/>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EC"/>
                </a:p>
              </p:txBody>
            </p:sp>
            <p:sp>
              <p:nvSpPr>
                <p:cNvPr id="72722" name="AutoShape 18"/>
                <p:cNvSpPr>
                  <a:spLocks noChangeArrowheads="1"/>
                </p:cNvSpPr>
                <p:nvPr/>
              </p:nvSpPr>
              <p:spPr bwMode="auto">
                <a:xfrm>
                  <a:off x="8370" y="13248"/>
                  <a:ext cx="692" cy="193"/>
                </a:xfrm>
                <a:prstGeom prst="leftRightArrow">
                  <a:avLst>
                    <a:gd name="adj1" fmla="val 50000"/>
                    <a:gd name="adj2" fmla="val 71710"/>
                  </a:avLst>
                </a:prstGeom>
                <a:solidFill>
                  <a:srgbClr val="FFFFFF"/>
                </a:solidFill>
                <a:ln w="3175">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algn="ctr"/>
                  <a:endParaRPr lang="es-EC"/>
                </a:p>
              </p:txBody>
            </p:sp>
          </p:grpSp>
        </p:grpSp>
        <p:grpSp>
          <p:nvGrpSpPr>
            <p:cNvPr id="72723" name="Group 19"/>
            <p:cNvGrpSpPr>
              <a:grpSpLocks/>
            </p:cNvGrpSpPr>
            <p:nvPr/>
          </p:nvGrpSpPr>
          <p:grpSpPr bwMode="auto">
            <a:xfrm>
              <a:off x="3833" y="5394"/>
              <a:ext cx="4976" cy="934"/>
              <a:chOff x="4175" y="11031"/>
              <a:chExt cx="4976" cy="934"/>
            </a:xfrm>
          </p:grpSpPr>
          <p:sp>
            <p:nvSpPr>
              <p:cNvPr id="72724" name="Text Box 20"/>
              <p:cNvSpPr txBox="1">
                <a:spLocks noChangeArrowheads="1"/>
              </p:cNvSpPr>
              <p:nvPr/>
            </p:nvSpPr>
            <p:spPr bwMode="auto">
              <a:xfrm>
                <a:off x="4755" y="11031"/>
                <a:ext cx="3931" cy="934"/>
              </a:xfrm>
              <a:prstGeom prst="rect">
                <a:avLst/>
              </a:prstGeom>
              <a:noFill/>
              <a:ln w="19050">
                <a:solidFill>
                  <a:srgbClr val="9BBB59"/>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2725" name="Text Box 21"/>
              <p:cNvSpPr txBox="1">
                <a:spLocks noChangeArrowheads="1"/>
              </p:cNvSpPr>
              <p:nvPr/>
            </p:nvSpPr>
            <p:spPr bwMode="auto">
              <a:xfrm>
                <a:off x="7592" y="11273"/>
                <a:ext cx="977" cy="473"/>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Arial" pitchFamily="34" charset="0"/>
                    <a:cs typeface="Arial" pitchFamily="34" charset="0"/>
                  </a:rPr>
                  <a:t>Ventas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2726" name="Text Box 22"/>
              <p:cNvSpPr txBox="1">
                <a:spLocks noChangeArrowheads="1"/>
              </p:cNvSpPr>
              <p:nvPr/>
            </p:nvSpPr>
            <p:spPr bwMode="auto">
              <a:xfrm>
                <a:off x="4918" y="11273"/>
                <a:ext cx="1208" cy="473"/>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Arial" pitchFamily="34" charset="0"/>
                    <a:cs typeface="Arial" pitchFamily="34" charset="0"/>
                  </a:rPr>
                  <a:t>Compras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2727" name="AutoShape 23"/>
              <p:cNvSpPr>
                <a:spLocks noChangeArrowheads="1"/>
              </p:cNvSpPr>
              <p:nvPr/>
            </p:nvSpPr>
            <p:spPr bwMode="auto">
              <a:xfrm>
                <a:off x="4175" y="11410"/>
                <a:ext cx="449" cy="143"/>
              </a:xfrm>
              <a:prstGeom prst="rightArrow">
                <a:avLst>
                  <a:gd name="adj1" fmla="val 50000"/>
                  <a:gd name="adj2" fmla="val 7849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EC"/>
              </a:p>
            </p:txBody>
          </p:sp>
          <p:sp>
            <p:nvSpPr>
              <p:cNvPr id="72728" name="AutoShape 24"/>
              <p:cNvSpPr>
                <a:spLocks noChangeArrowheads="1"/>
              </p:cNvSpPr>
              <p:nvPr/>
            </p:nvSpPr>
            <p:spPr bwMode="auto">
              <a:xfrm>
                <a:off x="8686" y="11418"/>
                <a:ext cx="465" cy="193"/>
              </a:xfrm>
              <a:prstGeom prst="leftRightArrow">
                <a:avLst>
                  <a:gd name="adj1" fmla="val 50000"/>
                  <a:gd name="adj2" fmla="val 48187"/>
                </a:avLst>
              </a:prstGeom>
              <a:solidFill>
                <a:srgbClr val="FFFFFF"/>
              </a:solidFill>
              <a:ln w="3175">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algn="ctr"/>
                <a:endParaRPr lang="es-EC"/>
              </a:p>
            </p:txBody>
          </p:sp>
          <p:sp>
            <p:nvSpPr>
              <p:cNvPr id="72729" name="Text Box 25"/>
              <p:cNvSpPr txBox="1">
                <a:spLocks noChangeArrowheads="1"/>
              </p:cNvSpPr>
              <p:nvPr/>
            </p:nvSpPr>
            <p:spPr bwMode="auto">
              <a:xfrm>
                <a:off x="6278" y="11273"/>
                <a:ext cx="1182" cy="473"/>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Logística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8" name="27 CuadroTexto"/>
          <p:cNvSpPr txBox="1"/>
          <p:nvPr/>
        </p:nvSpPr>
        <p:spPr>
          <a:xfrm>
            <a:off x="642910" y="785794"/>
            <a:ext cx="6429420" cy="707886"/>
          </a:xfrm>
          <a:prstGeom prst="rect">
            <a:avLst/>
          </a:prstGeom>
          <a:noFill/>
        </p:spPr>
        <p:txBody>
          <a:bodyPr wrap="square" rtlCol="0">
            <a:spAutoFit/>
          </a:bodyPr>
          <a:lstStyle/>
          <a:p>
            <a:r>
              <a:rPr lang="es-EC" sz="4000" dirty="0">
                <a:solidFill>
                  <a:schemeClr val="tx2"/>
                </a:solidFill>
                <a:latin typeface="+mj-lt"/>
                <a:ea typeface="+mj-ea"/>
                <a:cs typeface="+mj-cs"/>
              </a:rPr>
              <a:t>Macroprocesos</a:t>
            </a:r>
          </a:p>
        </p:txBody>
      </p:sp>
      <p:sp>
        <p:nvSpPr>
          <p:cNvPr id="30" name="2 Marcador de contenido"/>
          <p:cNvSpPr txBox="1">
            <a:spLocks/>
          </p:cNvSpPr>
          <p:nvPr/>
        </p:nvSpPr>
        <p:spPr>
          <a:xfrm>
            <a:off x="642910" y="5429264"/>
            <a:ext cx="8001056" cy="1071570"/>
          </a:xfrm>
          <a:prstGeom prst="rect">
            <a:avLst/>
          </a:prstGeom>
        </p:spPr>
        <p:txBody>
          <a:bodyPr vert="horz">
            <a:normAutofit fontScale="92500" lnSpcReduction="10000"/>
          </a:bodyPr>
          <a:lstStyle/>
          <a:p>
            <a:pPr algn="just"/>
            <a:r>
              <a:rPr lang="es-EC" b="1" dirty="0" smtClean="0"/>
              <a:t>Ventas</a:t>
            </a:r>
            <a:r>
              <a:rPr lang="es-EC" b="1" dirty="0"/>
              <a:t>: </a:t>
            </a:r>
            <a:r>
              <a:rPr lang="es-EC" dirty="0"/>
              <a:t>En este proceso la organización incluye las actividades necesarias para satisfacer las necesidades de los clientes dando como resultado la venta de los productos, incluye promociones, descuentos así como el debido cobro de estas cuentas.</a:t>
            </a:r>
            <a:endParaRPr lang="es-EC" sz="1600" dirty="0"/>
          </a:p>
          <a:p>
            <a:pPr marL="274320" indent="-274320" algn="just">
              <a:spcBef>
                <a:spcPct val="20000"/>
              </a:spcBef>
              <a:buClr>
                <a:schemeClr val="accent3"/>
              </a:buClr>
              <a:buSzPct val="95000"/>
            </a:pPr>
            <a:endParaRPr lang="es-EC" dirty="0"/>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1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6200000">
            <a:off x="-2055321" y="3126836"/>
            <a:ext cx="5753646" cy="642934"/>
          </a:xfrm>
        </p:spPr>
        <p:txBody>
          <a:bodyPr>
            <a:noAutofit/>
          </a:bodyPr>
          <a:lstStyle/>
          <a:p>
            <a:r>
              <a:rPr lang="es-EC" sz="3600" dirty="0" smtClean="0"/>
              <a:t>Flujograma de Proceso Ventas</a:t>
            </a:r>
            <a:endParaRPr lang="es-EC" sz="3600" dirty="0"/>
          </a:p>
        </p:txBody>
      </p:sp>
      <p:pic>
        <p:nvPicPr>
          <p:cNvPr id="4" name="3 Imagen"/>
          <p:cNvPicPr/>
          <p:nvPr/>
        </p:nvPicPr>
        <p:blipFill>
          <a:blip r:embed="rId2"/>
          <a:srcRect/>
          <a:stretch>
            <a:fillRect/>
          </a:stretch>
        </p:blipFill>
        <p:spPr bwMode="auto">
          <a:xfrm>
            <a:off x="1500166" y="285728"/>
            <a:ext cx="7260251" cy="64293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00118" y="571488"/>
            <a:ext cx="8229600" cy="785810"/>
          </a:xfrm>
        </p:spPr>
        <p:txBody>
          <a:bodyPr>
            <a:normAutofit/>
          </a:bodyPr>
          <a:lstStyle/>
          <a:p>
            <a:r>
              <a:rPr lang="es-EC" sz="4400" dirty="0" smtClean="0"/>
              <a:t>Matriz SIPOC</a:t>
            </a:r>
            <a:endParaRPr lang="es-EC" sz="4400" dirty="0"/>
          </a:p>
        </p:txBody>
      </p:sp>
      <p:pic>
        <p:nvPicPr>
          <p:cNvPr id="4" name="8 Imagen" descr="matriz sipoc.png"/>
          <p:cNvPicPr/>
          <p:nvPr/>
        </p:nvPicPr>
        <p:blipFill>
          <a:blip r:embed="rId2"/>
          <a:stretch>
            <a:fillRect/>
          </a:stretch>
        </p:blipFill>
        <p:spPr>
          <a:xfrm>
            <a:off x="541924" y="1297093"/>
            <a:ext cx="8173480" cy="5060865"/>
          </a:xfrm>
          <a:prstGeom prst="rect">
            <a:avLst/>
          </a:prstGeom>
          <a:ln w="12700">
            <a:solidFill>
              <a:srgbClr val="0070C0"/>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714620"/>
            <a:ext cx="8229600" cy="1143000"/>
          </a:xfrm>
        </p:spPr>
        <p:txBody>
          <a:bodyPr/>
          <a:lstStyle/>
          <a:p>
            <a:pPr algn="ctr"/>
            <a:r>
              <a:rPr lang="es-EC" dirty="0" smtClean="0"/>
              <a:t>SISTEMA DE INDICADORES</a:t>
            </a:r>
            <a:endParaRPr lang="es-EC"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642910" y="1571612"/>
          <a:ext cx="8072493" cy="4500594"/>
        </p:xfrm>
        <a:graphic>
          <a:graphicData uri="http://schemas.openxmlformats.org/drawingml/2006/table">
            <a:tbl>
              <a:tblPr/>
              <a:tblGrid>
                <a:gridCol w="1000132"/>
                <a:gridCol w="1357322"/>
                <a:gridCol w="1643074"/>
                <a:gridCol w="2428892"/>
                <a:gridCol w="1643073"/>
              </a:tblGrid>
              <a:tr h="642942">
                <a:tc>
                  <a:txBody>
                    <a:bodyPr/>
                    <a:lstStyle/>
                    <a:p>
                      <a:pPr algn="ctr">
                        <a:lnSpc>
                          <a:spcPct val="150000"/>
                        </a:lnSpc>
                        <a:spcAft>
                          <a:spcPts val="0"/>
                        </a:spcAft>
                      </a:pPr>
                      <a:r>
                        <a:rPr lang="es-EC" sz="1500" b="1" baseline="-25000" dirty="0">
                          <a:latin typeface="Arial"/>
                          <a:ea typeface="Times New Roman"/>
                          <a:cs typeface="Times New Roman"/>
                        </a:rPr>
                        <a:t>Tipo de KPI</a:t>
                      </a:r>
                      <a:endParaRPr lang="es-EC" sz="1500" dirty="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1" baseline="-25000">
                          <a:latin typeface="Arial"/>
                          <a:ea typeface="Times New Roman"/>
                          <a:cs typeface="Times New Roman"/>
                        </a:rPr>
                        <a:t>Objetivo</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1" baseline="-25000">
                          <a:latin typeface="Arial"/>
                          <a:ea typeface="Times New Roman"/>
                          <a:cs typeface="Times New Roman"/>
                        </a:rPr>
                        <a:t>Nombre del Indicador</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1" baseline="-25000">
                          <a:latin typeface="Arial"/>
                          <a:ea typeface="Times New Roman"/>
                          <a:cs typeface="Times New Roman"/>
                        </a:rPr>
                        <a:t>Descripción</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1" baseline="-25000">
                          <a:latin typeface="Arial"/>
                          <a:ea typeface="Times New Roman"/>
                          <a:cs typeface="Times New Roman"/>
                        </a:rPr>
                        <a:t>Fórmula</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0198">
                <a:tc rowSpan="2">
                  <a:txBody>
                    <a:bodyPr/>
                    <a:lstStyle/>
                    <a:p>
                      <a:pPr algn="ctr">
                        <a:lnSpc>
                          <a:spcPct val="150000"/>
                        </a:lnSpc>
                        <a:spcAft>
                          <a:spcPts val="0"/>
                        </a:spcAft>
                      </a:pPr>
                      <a:r>
                        <a:rPr lang="es-EC" sz="2000" b="1" baseline="-25000" dirty="0">
                          <a:latin typeface="Arial"/>
                          <a:ea typeface="Times New Roman"/>
                          <a:cs typeface="Times New Roman"/>
                        </a:rPr>
                        <a:t>Procesos</a:t>
                      </a:r>
                      <a:endParaRPr lang="es-EC" sz="2000" dirty="0">
                        <a:latin typeface="Calibri"/>
                        <a:ea typeface="Times New Roman"/>
                        <a:cs typeface="Times New Roman"/>
                      </a:endParaRPr>
                    </a:p>
                  </a:txBody>
                  <a:tcPr marL="9000" marR="900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a:latin typeface="Arial"/>
                          <a:ea typeface="Times New Roman"/>
                          <a:cs typeface="Times New Roman"/>
                        </a:rPr>
                        <a:t>Lograremos un control sobre las ventas que realiza el vendedor</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a:latin typeface="Arial"/>
                          <a:ea typeface="Times New Roman"/>
                          <a:cs typeface="Times New Roman"/>
                        </a:rPr>
                        <a:t>Ventas promedio por vendedor</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a:latin typeface="Arial"/>
                          <a:ea typeface="Times New Roman"/>
                          <a:cs typeface="Times New Roman"/>
                        </a:rPr>
                        <a:t>Si obtenemos el promedio de ventas por vendedor también podremos obtener el promedio total de ventas</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a:latin typeface="Arial"/>
                          <a:ea typeface="Times New Roman"/>
                          <a:cs typeface="Times New Roman"/>
                        </a:rPr>
                        <a:t>(∑ de ventas en $ por vendedor</a:t>
                      </a:r>
                      <a:r>
                        <a:rPr lang="es-EC" sz="1500" b="1" baseline="-25000">
                          <a:latin typeface="Arial"/>
                          <a:ea typeface="Times New Roman"/>
                          <a:cs typeface="Times New Roman"/>
                        </a:rPr>
                        <a:t> / </a:t>
                      </a:r>
                      <a:r>
                        <a:rPr lang="es-EC" sz="1500" baseline="-25000">
                          <a:latin typeface="Arial"/>
                          <a:ea typeface="Times New Roman"/>
                          <a:cs typeface="Times New Roman"/>
                        </a:rPr>
                        <a:t>          # de ventas realizadas)</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7454">
                <a:tc vMerge="1">
                  <a:txBody>
                    <a:bodyPr/>
                    <a:lstStyle/>
                    <a:p>
                      <a:endParaRPr lang="es-EC"/>
                    </a:p>
                  </a:txBody>
                  <a:tcPr/>
                </a:tc>
                <a:tc>
                  <a:txBody>
                    <a:bodyPr/>
                    <a:lstStyle/>
                    <a:p>
                      <a:pPr algn="ctr">
                        <a:lnSpc>
                          <a:spcPct val="150000"/>
                        </a:lnSpc>
                        <a:spcAft>
                          <a:spcPts val="0"/>
                        </a:spcAft>
                      </a:pPr>
                      <a:r>
                        <a:rPr lang="es-EC" sz="1500" baseline="-25000">
                          <a:latin typeface="Arial"/>
                          <a:ea typeface="Times New Roman"/>
                          <a:cs typeface="Times New Roman"/>
                        </a:rPr>
                        <a:t>Satisfacer la demanda del cliente</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a:latin typeface="Arial"/>
                          <a:ea typeface="Times New Roman"/>
                          <a:cs typeface="Times New Roman"/>
                        </a:rPr>
                        <a:t>Tasa efectiva de pedidos entregados a tiempo</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dirty="0">
                          <a:latin typeface="Arial"/>
                          <a:ea typeface="Times New Roman"/>
                          <a:cs typeface="Times New Roman"/>
                        </a:rPr>
                        <a:t>Esto servirá para llevar un control apropiado de los productos que se debe tener en stock y el tiempo debido en entregar los productos a su lugar correcto de destino </a:t>
                      </a:r>
                      <a:endParaRPr lang="es-EC" sz="1500" dirty="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dirty="0">
                          <a:latin typeface="Arial"/>
                          <a:ea typeface="Times New Roman"/>
                          <a:cs typeface="Times New Roman"/>
                        </a:rPr>
                        <a:t>(# de clientes satisfechos con los pedidos entregados a tiempo </a:t>
                      </a:r>
                      <a:r>
                        <a:rPr lang="es-EC" sz="1500" b="1" baseline="-25000" dirty="0">
                          <a:latin typeface="Arial"/>
                          <a:ea typeface="Times New Roman"/>
                          <a:cs typeface="Times New Roman"/>
                        </a:rPr>
                        <a:t>/ </a:t>
                      </a:r>
                      <a:r>
                        <a:rPr lang="es-EC" sz="1500" baseline="-25000" dirty="0">
                          <a:latin typeface="Arial"/>
                          <a:ea typeface="Times New Roman"/>
                          <a:cs typeface="Times New Roman"/>
                        </a:rPr>
                        <a:t> Total de entrevistados)  *100</a:t>
                      </a:r>
                      <a:endParaRPr lang="es-EC" sz="1500" dirty="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1 Título"/>
          <p:cNvSpPr>
            <a:spLocks noGrp="1"/>
          </p:cNvSpPr>
          <p:nvPr>
            <p:ph type="title"/>
          </p:nvPr>
        </p:nvSpPr>
        <p:spPr>
          <a:xfrm>
            <a:off x="700118" y="571488"/>
            <a:ext cx="8229600" cy="785810"/>
          </a:xfrm>
        </p:spPr>
        <p:txBody>
          <a:bodyPr>
            <a:normAutofit/>
          </a:bodyPr>
          <a:lstStyle/>
          <a:p>
            <a:r>
              <a:rPr lang="es-EC" sz="4400" dirty="0" smtClean="0"/>
              <a:t>Indicadores de Proceso</a:t>
            </a:r>
            <a:endParaRPr lang="es-EC" sz="4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00118" y="571488"/>
            <a:ext cx="8229600" cy="785810"/>
          </a:xfrm>
        </p:spPr>
        <p:txBody>
          <a:bodyPr>
            <a:normAutofit/>
          </a:bodyPr>
          <a:lstStyle/>
          <a:p>
            <a:r>
              <a:rPr lang="es-EC" sz="4400" dirty="0" smtClean="0"/>
              <a:t>Indicadores de Salida</a:t>
            </a:r>
            <a:endParaRPr lang="es-EC" sz="4400" dirty="0"/>
          </a:p>
        </p:txBody>
      </p:sp>
      <p:graphicFrame>
        <p:nvGraphicFramePr>
          <p:cNvPr id="6" name="5 Tabla"/>
          <p:cNvGraphicFramePr>
            <a:graphicFrameLocks noGrp="1"/>
          </p:cNvGraphicFramePr>
          <p:nvPr/>
        </p:nvGraphicFramePr>
        <p:xfrm>
          <a:off x="571472" y="1500174"/>
          <a:ext cx="8143932" cy="4429156"/>
        </p:xfrm>
        <a:graphic>
          <a:graphicData uri="http://schemas.openxmlformats.org/drawingml/2006/table">
            <a:tbl>
              <a:tblPr/>
              <a:tblGrid>
                <a:gridCol w="785818"/>
                <a:gridCol w="1643074"/>
                <a:gridCol w="1857388"/>
                <a:gridCol w="1643074"/>
                <a:gridCol w="2214578"/>
              </a:tblGrid>
              <a:tr h="455758">
                <a:tc>
                  <a:txBody>
                    <a:bodyPr/>
                    <a:lstStyle/>
                    <a:p>
                      <a:pPr algn="ctr">
                        <a:lnSpc>
                          <a:spcPct val="150000"/>
                        </a:lnSpc>
                        <a:spcAft>
                          <a:spcPts val="0"/>
                        </a:spcAft>
                      </a:pPr>
                      <a:r>
                        <a:rPr lang="es-EC" sz="1500" b="1" baseline="-25000" dirty="0">
                          <a:latin typeface="Arial"/>
                          <a:ea typeface="Times New Roman"/>
                          <a:cs typeface="Times New Roman"/>
                        </a:rPr>
                        <a:t>Tipo de KPI</a:t>
                      </a:r>
                      <a:endParaRPr lang="es-EC" sz="1500" dirty="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1" baseline="-25000">
                          <a:latin typeface="Arial"/>
                          <a:ea typeface="Times New Roman"/>
                          <a:cs typeface="Times New Roman"/>
                        </a:rPr>
                        <a:t>Objetivo</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1" baseline="-25000">
                          <a:latin typeface="Arial"/>
                          <a:ea typeface="Times New Roman"/>
                          <a:cs typeface="Times New Roman"/>
                        </a:rPr>
                        <a:t>Nombre del Indicador</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1" baseline="-25000">
                          <a:latin typeface="Arial"/>
                          <a:ea typeface="Times New Roman"/>
                          <a:cs typeface="Times New Roman"/>
                        </a:rPr>
                        <a:t>Descripción</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1" baseline="-25000">
                          <a:latin typeface="Arial"/>
                          <a:ea typeface="Times New Roman"/>
                          <a:cs typeface="Times New Roman"/>
                        </a:rPr>
                        <a:t>Fórmula</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3436">
                <a:tc rowSpan="3">
                  <a:txBody>
                    <a:bodyPr/>
                    <a:lstStyle/>
                    <a:p>
                      <a:pPr algn="ctr">
                        <a:lnSpc>
                          <a:spcPct val="150000"/>
                        </a:lnSpc>
                        <a:spcAft>
                          <a:spcPts val="0"/>
                        </a:spcAft>
                      </a:pPr>
                      <a:r>
                        <a:rPr lang="es-EC" sz="1500" b="1" baseline="-25000" dirty="0">
                          <a:latin typeface="Arial"/>
                          <a:ea typeface="Times New Roman"/>
                          <a:cs typeface="Times New Roman"/>
                        </a:rPr>
                        <a:t>Salidas</a:t>
                      </a:r>
                      <a:endParaRPr lang="es-EC" sz="1500" dirty="0">
                        <a:latin typeface="Calibri"/>
                        <a:ea typeface="Times New Roman"/>
                        <a:cs typeface="Times New Roman"/>
                      </a:endParaRPr>
                    </a:p>
                  </a:txBody>
                  <a:tcPr marL="9000" marR="900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a:latin typeface="Arial"/>
                          <a:ea typeface="Times New Roman"/>
                          <a:cs typeface="Times New Roman"/>
                        </a:rPr>
                        <a:t>Mejorar el nivel del  servicio postventa</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dirty="0">
                          <a:latin typeface="Arial"/>
                          <a:ea typeface="Times New Roman"/>
                          <a:cs typeface="Times New Roman"/>
                        </a:rPr>
                        <a:t>Porcentaje de clientes satisfechos con el servicio postventa</a:t>
                      </a:r>
                      <a:endParaRPr lang="es-EC" sz="1500" dirty="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dirty="0">
                          <a:latin typeface="Arial"/>
                          <a:ea typeface="Times New Roman"/>
                          <a:cs typeface="Times New Roman"/>
                        </a:rPr>
                        <a:t>En este indicador haremos referencia al seguimiento a los clientes luego de realizar la venta</a:t>
                      </a:r>
                      <a:endParaRPr lang="es-EC" sz="1500" dirty="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a:latin typeface="Arial"/>
                          <a:ea typeface="Times New Roman"/>
                          <a:cs typeface="Times New Roman"/>
                        </a:rPr>
                        <a:t>(# de clientes satisfechos con el servicio postventa </a:t>
                      </a:r>
                      <a:r>
                        <a:rPr lang="es-EC" sz="1500" b="1" baseline="-25000">
                          <a:latin typeface="Arial"/>
                          <a:ea typeface="Times New Roman"/>
                          <a:cs typeface="Times New Roman"/>
                        </a:rPr>
                        <a:t>/</a:t>
                      </a:r>
                      <a:r>
                        <a:rPr lang="es-EC" sz="1500" baseline="-25000">
                          <a:latin typeface="Arial"/>
                          <a:ea typeface="Times New Roman"/>
                          <a:cs typeface="Times New Roman"/>
                        </a:rPr>
                        <a:t>    Total de entrevistados)*100</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4287">
                <a:tc vMerge="1">
                  <a:txBody>
                    <a:bodyPr/>
                    <a:lstStyle/>
                    <a:p>
                      <a:endParaRPr lang="es-EC"/>
                    </a:p>
                  </a:txBody>
                  <a:tcPr/>
                </a:tc>
                <a:tc>
                  <a:txBody>
                    <a:bodyPr/>
                    <a:lstStyle/>
                    <a:p>
                      <a:pPr algn="ctr">
                        <a:lnSpc>
                          <a:spcPct val="150000"/>
                        </a:lnSpc>
                        <a:spcAft>
                          <a:spcPts val="0"/>
                        </a:spcAft>
                      </a:pPr>
                      <a:r>
                        <a:rPr lang="es-EC" sz="1500" baseline="-25000">
                          <a:latin typeface="Arial"/>
                          <a:ea typeface="Times New Roman"/>
                          <a:cs typeface="Times New Roman"/>
                        </a:rPr>
                        <a:t>Ofrecer productos de calidad mediante la satisfacción del cliente en cuanto a la calidad del producto</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a:latin typeface="Arial"/>
                          <a:ea typeface="Times New Roman"/>
                          <a:cs typeface="Times New Roman"/>
                        </a:rPr>
                        <a:t>Nivel de Calidad del producto</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a:latin typeface="Arial"/>
                          <a:ea typeface="Times New Roman"/>
                          <a:cs typeface="Times New Roman"/>
                        </a:rPr>
                        <a:t>El cliente debe indicar si el o los productos adquiridos son de calidad</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a:latin typeface="Arial"/>
                          <a:ea typeface="Times New Roman"/>
                          <a:cs typeface="Times New Roman"/>
                        </a:rPr>
                        <a:t>(# de clientes que están de acuerdo con la calidad de los productos </a:t>
                      </a:r>
                      <a:r>
                        <a:rPr lang="es-EC" sz="1500" b="1" baseline="-25000">
                          <a:latin typeface="Arial"/>
                          <a:ea typeface="Times New Roman"/>
                          <a:cs typeface="Times New Roman"/>
                        </a:rPr>
                        <a:t>/</a:t>
                      </a:r>
                      <a:r>
                        <a:rPr lang="es-EC" sz="1500" baseline="-25000">
                          <a:latin typeface="Arial"/>
                          <a:ea typeface="Times New Roman"/>
                          <a:cs typeface="Times New Roman"/>
                        </a:rPr>
                        <a:t> Total de entrevistados)*100</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5675">
                <a:tc vMerge="1">
                  <a:txBody>
                    <a:bodyPr/>
                    <a:lstStyle/>
                    <a:p>
                      <a:endParaRPr lang="es-EC"/>
                    </a:p>
                  </a:txBody>
                  <a:tcPr/>
                </a:tc>
                <a:tc>
                  <a:txBody>
                    <a:bodyPr/>
                    <a:lstStyle/>
                    <a:p>
                      <a:pPr algn="ctr">
                        <a:lnSpc>
                          <a:spcPct val="150000"/>
                        </a:lnSpc>
                        <a:spcAft>
                          <a:spcPts val="0"/>
                        </a:spcAft>
                      </a:pPr>
                      <a:r>
                        <a:rPr lang="es-EC" sz="1500" baseline="-25000" dirty="0">
                          <a:latin typeface="Arial"/>
                          <a:ea typeface="Times New Roman"/>
                          <a:cs typeface="Times New Roman"/>
                        </a:rPr>
                        <a:t>Mejorar la distribución   de los productos</a:t>
                      </a:r>
                      <a:endParaRPr lang="es-EC" sz="1500" dirty="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a:latin typeface="Arial"/>
                          <a:ea typeface="Times New Roman"/>
                          <a:cs typeface="Times New Roman"/>
                        </a:rPr>
                        <a:t>Tasa efectiva de despacho</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a:latin typeface="Arial"/>
                          <a:ea typeface="Times New Roman"/>
                          <a:cs typeface="Times New Roman"/>
                        </a:rPr>
                        <a:t>Con este indicador nos referimos   a los pedidos entregados de manera correcta y completa</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dirty="0">
                          <a:latin typeface="Arial"/>
                          <a:ea typeface="Times New Roman"/>
                          <a:cs typeface="Times New Roman"/>
                        </a:rPr>
                        <a:t>(∑ (# de clientes satisfechos con   el estado de los productos entregados y satisfechos con el proceso de facturación) </a:t>
                      </a:r>
                      <a:r>
                        <a:rPr lang="es-EC" sz="1500" b="1" baseline="-25000" dirty="0">
                          <a:latin typeface="Arial"/>
                          <a:ea typeface="Times New Roman"/>
                          <a:cs typeface="Times New Roman"/>
                        </a:rPr>
                        <a:t>/ </a:t>
                      </a:r>
                      <a:r>
                        <a:rPr lang="es-EC" sz="1500" baseline="-25000" dirty="0">
                          <a:latin typeface="Arial"/>
                          <a:ea typeface="Times New Roman"/>
                          <a:cs typeface="Times New Roman"/>
                        </a:rPr>
                        <a:t>Total                      de entrevistados)*100</a:t>
                      </a:r>
                      <a:endParaRPr lang="es-EC" sz="1500" dirty="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00118" y="571488"/>
            <a:ext cx="8229600" cy="785810"/>
          </a:xfrm>
        </p:spPr>
        <p:txBody>
          <a:bodyPr>
            <a:normAutofit/>
          </a:bodyPr>
          <a:lstStyle/>
          <a:p>
            <a:r>
              <a:rPr lang="es-EC" sz="4400" dirty="0" smtClean="0"/>
              <a:t>Indicadores de Impacto</a:t>
            </a:r>
            <a:endParaRPr lang="es-EC" sz="4400" dirty="0"/>
          </a:p>
        </p:txBody>
      </p:sp>
      <p:graphicFrame>
        <p:nvGraphicFramePr>
          <p:cNvPr id="4" name="3 Tabla"/>
          <p:cNvGraphicFramePr>
            <a:graphicFrameLocks noGrp="1"/>
          </p:cNvGraphicFramePr>
          <p:nvPr/>
        </p:nvGraphicFramePr>
        <p:xfrm>
          <a:off x="500033" y="1397000"/>
          <a:ext cx="8215370" cy="4603767"/>
        </p:xfrm>
        <a:graphic>
          <a:graphicData uri="http://schemas.openxmlformats.org/drawingml/2006/table">
            <a:tbl>
              <a:tblPr/>
              <a:tblGrid>
                <a:gridCol w="894744"/>
                <a:gridCol w="1333154"/>
                <a:gridCol w="1810166"/>
                <a:gridCol w="1810166"/>
                <a:gridCol w="2367140"/>
              </a:tblGrid>
              <a:tr h="434087">
                <a:tc>
                  <a:txBody>
                    <a:bodyPr/>
                    <a:lstStyle/>
                    <a:p>
                      <a:pPr algn="ctr">
                        <a:lnSpc>
                          <a:spcPct val="150000"/>
                        </a:lnSpc>
                        <a:spcAft>
                          <a:spcPts val="0"/>
                        </a:spcAft>
                      </a:pPr>
                      <a:r>
                        <a:rPr lang="es-EC" sz="1500" b="1" baseline="-25000" dirty="0">
                          <a:latin typeface="Arial"/>
                          <a:ea typeface="Times New Roman"/>
                          <a:cs typeface="Times New Roman"/>
                        </a:rPr>
                        <a:t>Tipo de KPI</a:t>
                      </a:r>
                      <a:endParaRPr lang="es-EC" sz="1500" dirty="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1" baseline="-25000">
                          <a:latin typeface="Arial"/>
                          <a:ea typeface="Times New Roman"/>
                          <a:cs typeface="Times New Roman"/>
                        </a:rPr>
                        <a:t>Objetivo</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1" baseline="-25000">
                          <a:latin typeface="Arial"/>
                          <a:ea typeface="Times New Roman"/>
                          <a:cs typeface="Times New Roman"/>
                        </a:rPr>
                        <a:t>Nombre del Indicador</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1" baseline="-25000">
                          <a:latin typeface="Arial"/>
                          <a:ea typeface="Times New Roman"/>
                          <a:cs typeface="Times New Roman"/>
                        </a:rPr>
                        <a:t>Descripción</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1" baseline="-25000">
                          <a:latin typeface="Arial"/>
                          <a:ea typeface="Times New Roman"/>
                          <a:cs typeface="Times New Roman"/>
                        </a:rPr>
                        <a:t>Fórmula</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369">
                <a:tc rowSpan="2">
                  <a:txBody>
                    <a:bodyPr/>
                    <a:lstStyle/>
                    <a:p>
                      <a:pPr algn="ctr">
                        <a:lnSpc>
                          <a:spcPct val="150000"/>
                        </a:lnSpc>
                        <a:spcAft>
                          <a:spcPts val="0"/>
                        </a:spcAft>
                      </a:pPr>
                      <a:r>
                        <a:rPr lang="es-EC" sz="1500" b="1" baseline="-25000" dirty="0">
                          <a:latin typeface="Arial"/>
                          <a:ea typeface="Times New Roman"/>
                          <a:cs typeface="Times New Roman"/>
                        </a:rPr>
                        <a:t>Impacto</a:t>
                      </a:r>
                      <a:endParaRPr lang="es-EC" sz="1500" dirty="0">
                        <a:latin typeface="Calibri"/>
                        <a:ea typeface="Times New Roman"/>
                        <a:cs typeface="Times New Roman"/>
                      </a:endParaRPr>
                    </a:p>
                  </a:txBody>
                  <a:tcPr marL="9000" marR="900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a:latin typeface="Arial"/>
                          <a:ea typeface="Times New Roman"/>
                          <a:cs typeface="Times New Roman"/>
                        </a:rPr>
                        <a:t>Alcanzar la utilidad ganadas por cada dólar de venta</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dirty="0">
                          <a:latin typeface="Arial"/>
                          <a:ea typeface="Times New Roman"/>
                          <a:cs typeface="Times New Roman"/>
                        </a:rPr>
                        <a:t>Margen de Utilidad operativa</a:t>
                      </a:r>
                      <a:endParaRPr lang="es-EC" sz="1500" dirty="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a:latin typeface="Arial"/>
                          <a:ea typeface="Times New Roman"/>
                          <a:cs typeface="Times New Roman"/>
                        </a:rPr>
                        <a:t>Este indicador permite tener un control de costos  para  a su vez controlar el margen de utilidades</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a:latin typeface="Arial"/>
                          <a:ea typeface="Times New Roman"/>
                          <a:cs typeface="Times New Roman"/>
                        </a:rPr>
                        <a:t>( 1 - ∑ ( Costo de Ventas + Costo de Comisiones + Costo de Transporte y almacenamiento )</a:t>
                      </a:r>
                      <a:r>
                        <a:rPr lang="es-EC" sz="1500" b="1" baseline="-25000">
                          <a:latin typeface="Arial"/>
                          <a:ea typeface="Times New Roman"/>
                          <a:cs typeface="Times New Roman"/>
                        </a:rPr>
                        <a:t>  / </a:t>
                      </a:r>
                      <a:r>
                        <a:rPr lang="es-EC" sz="1500" baseline="-25000">
                          <a:latin typeface="Arial"/>
                          <a:ea typeface="Times New Roman"/>
                          <a:cs typeface="Times New Roman"/>
                        </a:rPr>
                        <a:t>Total de Ventas) *100</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2311">
                <a:tc vMerge="1">
                  <a:txBody>
                    <a:bodyPr/>
                    <a:lstStyle/>
                    <a:p>
                      <a:endParaRPr lang="es-EC"/>
                    </a:p>
                  </a:txBody>
                  <a:tcPr/>
                </a:tc>
                <a:tc>
                  <a:txBody>
                    <a:bodyPr/>
                    <a:lstStyle/>
                    <a:p>
                      <a:pPr algn="ctr">
                        <a:lnSpc>
                          <a:spcPct val="150000"/>
                        </a:lnSpc>
                        <a:spcAft>
                          <a:spcPts val="0"/>
                        </a:spcAft>
                      </a:pPr>
                      <a:r>
                        <a:rPr lang="es-EC" sz="1500" baseline="-25000">
                          <a:latin typeface="Arial"/>
                          <a:ea typeface="Times New Roman"/>
                          <a:cs typeface="Times New Roman"/>
                        </a:rPr>
                        <a:t>Conseguir la fidelidad    del    cliente</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a:latin typeface="Arial"/>
                          <a:ea typeface="Times New Roman"/>
                          <a:cs typeface="Times New Roman"/>
                        </a:rPr>
                        <a:t> Lealtad en los clientes</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a:latin typeface="Arial"/>
                          <a:ea typeface="Times New Roman"/>
                          <a:cs typeface="Times New Roman"/>
                        </a:rPr>
                        <a:t>Este indicador nos permite saber si el cliente esta dispuesto a seguir siendo nuestro cliente o busca a otro proveedor</a:t>
                      </a:r>
                      <a:endParaRPr lang="es-EC" sz="150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baseline="-25000" dirty="0">
                          <a:latin typeface="Arial"/>
                          <a:ea typeface="Times New Roman"/>
                          <a:cs typeface="Times New Roman"/>
                        </a:rPr>
                        <a:t>( # de clientes fieles  </a:t>
                      </a:r>
                      <a:r>
                        <a:rPr lang="es-EC" sz="1500" b="1" baseline="-25000" dirty="0">
                          <a:latin typeface="Arial"/>
                          <a:ea typeface="Times New Roman"/>
                          <a:cs typeface="Times New Roman"/>
                        </a:rPr>
                        <a:t>/</a:t>
                      </a:r>
                      <a:r>
                        <a:rPr lang="es-EC" sz="1500" baseline="-25000" dirty="0">
                          <a:latin typeface="Arial"/>
                          <a:ea typeface="Times New Roman"/>
                          <a:cs typeface="Times New Roman"/>
                        </a:rPr>
                        <a:t> Total de clientes entrevistados ) * 100</a:t>
                      </a:r>
                      <a:endParaRPr lang="es-EC" sz="1500" dirty="0">
                        <a:latin typeface="Calibri"/>
                        <a:ea typeface="Times New Roman"/>
                        <a:cs typeface="Times New Roman"/>
                      </a:endParaRPr>
                    </a:p>
                  </a:txBody>
                  <a:tcPr marL="9000" marR="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736"/>
            <a:ext cx="8229600" cy="1857388"/>
          </a:xfrm>
        </p:spPr>
        <p:txBody>
          <a:bodyPr>
            <a:normAutofit/>
          </a:bodyPr>
          <a:lstStyle/>
          <a:p>
            <a:pPr algn="ctr"/>
            <a:r>
              <a:rPr lang="es-EC" sz="4400" dirty="0" smtClean="0"/>
              <a:t>Análisis estadístico de datos</a:t>
            </a:r>
            <a:endParaRPr lang="es-EC"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Definiciones</a:t>
            </a:r>
            <a:endParaRPr lang="es-EC" dirty="0"/>
          </a:p>
        </p:txBody>
      </p:sp>
      <p:sp>
        <p:nvSpPr>
          <p:cNvPr id="3" name="2 Marcador de contenido"/>
          <p:cNvSpPr>
            <a:spLocks noGrp="1"/>
          </p:cNvSpPr>
          <p:nvPr>
            <p:ph idx="1"/>
          </p:nvPr>
        </p:nvSpPr>
        <p:spPr/>
        <p:txBody>
          <a:bodyPr>
            <a:normAutofit fontScale="92500"/>
          </a:bodyPr>
          <a:lstStyle/>
          <a:p>
            <a:r>
              <a:rPr lang="es-ES_tradnl" sz="1600" b="1" dirty="0" smtClean="0"/>
              <a:t>Gestión por Procesos.-</a:t>
            </a:r>
            <a:r>
              <a:rPr lang="es-ES_tradnl" sz="1600" dirty="0" smtClean="0"/>
              <a:t>La metodología de la Gestión o Enfoque por </a:t>
            </a:r>
            <a:r>
              <a:rPr lang="es-ES_tradnl" sz="1600" b="1" dirty="0" smtClean="0"/>
              <a:t>Procesos</a:t>
            </a:r>
            <a:r>
              <a:rPr lang="es-ES_tradnl" sz="1600" dirty="0" smtClean="0"/>
              <a:t> es una herramienta que permite distinguir a la organización como un sistema interrelacionado de procesos, los mismos que contribuyen de manera conjunta al cumplimiento de los objetivos organizacionales.</a:t>
            </a:r>
          </a:p>
          <a:p>
            <a:r>
              <a:rPr lang="es-ES_tradnl" sz="1600" b="1" dirty="0" smtClean="0"/>
              <a:t>Etapas de la gestión por Procesos.- </a:t>
            </a:r>
            <a:r>
              <a:rPr lang="es-EC" sz="1600" dirty="0" smtClean="0"/>
              <a:t>Se pueden identificar cuatro etapas  bien definidas:</a:t>
            </a:r>
          </a:p>
          <a:p>
            <a:pPr lvl="1"/>
            <a:r>
              <a:rPr lang="es-EC" sz="1400" dirty="0" smtClean="0"/>
              <a:t>Identificación y secuencia de los procesos</a:t>
            </a:r>
          </a:p>
          <a:p>
            <a:pPr lvl="1"/>
            <a:r>
              <a:rPr lang="es-EC" sz="1400" dirty="0" smtClean="0"/>
              <a:t>Descripción de los procesos</a:t>
            </a:r>
          </a:p>
          <a:p>
            <a:pPr lvl="1"/>
            <a:r>
              <a:rPr lang="es-EC" sz="1400" dirty="0" smtClean="0"/>
              <a:t>Seguimiento y medición de procesos</a:t>
            </a:r>
          </a:p>
          <a:p>
            <a:pPr lvl="1"/>
            <a:r>
              <a:rPr lang="es-EC" sz="1400" dirty="0" smtClean="0"/>
              <a:t>Mejoramiento de los procesos</a:t>
            </a:r>
          </a:p>
          <a:p>
            <a:r>
              <a:rPr lang="es-EC" sz="1600" b="1" dirty="0" smtClean="0"/>
              <a:t>Sistema de Indicadores de Gestión.- </a:t>
            </a:r>
            <a:r>
              <a:rPr lang="es-EC" sz="1600" dirty="0" smtClean="0"/>
              <a:t>Un Sistema de Indicadores de Gestión es un conjunto interrelacionado de índices que abarcan la mayor cantidad posible de magnitudes a medir con el objeto de realizar un seguimiento continuo al cumplimiento de los objetivos de la organización.</a:t>
            </a:r>
          </a:p>
          <a:p>
            <a:r>
              <a:rPr lang="es-EC" sz="1600" b="1" dirty="0" smtClean="0"/>
              <a:t>Indicador.- </a:t>
            </a:r>
            <a:r>
              <a:rPr lang="es-EC" sz="1600" dirty="0" smtClean="0"/>
              <a:t>Un indicador es una variable cuantitativa que mide el nivel de cumplimiento de una actividad o evento permitiendo la toma de decisión a través de la medición de aspectos cualitativos y cuantitativos. Funcionan como “señal de alerta” permitiendo conocer si se está en el camino correcto hacia el cumplimiento de las metas además de orientar cómo se pueden alcanzar mejores resultados alineados coherentemente a la estrategia de la organización. </a:t>
            </a:r>
          </a:p>
          <a:p>
            <a:endParaRPr lang="es-EC" sz="1600" dirty="0" smtClean="0"/>
          </a:p>
          <a:p>
            <a:endParaRPr lang="es-EC" sz="1600" dirty="0" smtClean="0"/>
          </a:p>
          <a:p>
            <a:endParaRPr lang="es-EC"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96086"/>
          </a:xfrm>
        </p:spPr>
        <p:txBody>
          <a:bodyPr>
            <a:normAutofit/>
          </a:bodyPr>
          <a:lstStyle/>
          <a:p>
            <a:r>
              <a:rPr lang="es-EC" sz="4400" dirty="0" smtClean="0"/>
              <a:t>Introducción</a:t>
            </a:r>
            <a:endParaRPr lang="es-EC" sz="4400" dirty="0"/>
          </a:p>
        </p:txBody>
      </p:sp>
      <p:sp>
        <p:nvSpPr>
          <p:cNvPr id="3" name="2 Marcador de contenido"/>
          <p:cNvSpPr>
            <a:spLocks noGrp="1"/>
          </p:cNvSpPr>
          <p:nvPr>
            <p:ph idx="1"/>
          </p:nvPr>
        </p:nvSpPr>
        <p:spPr>
          <a:xfrm>
            <a:off x="457200" y="1935480"/>
            <a:ext cx="8229600" cy="2207900"/>
          </a:xfrm>
        </p:spPr>
        <p:txBody>
          <a:bodyPr>
            <a:normAutofit/>
          </a:bodyPr>
          <a:lstStyle/>
          <a:p>
            <a:pPr algn="just">
              <a:buNone/>
            </a:pPr>
            <a:r>
              <a:rPr lang="es-EC" sz="2200" dirty="0" smtClean="0"/>
              <a:t>    La información recolectada por medio de las entrevistas telefónicas y registradas en un formulario, se los ha tomado como un conjunto de indicadores, sometidos a análisis estadístico, para la medición de uno más general, como es el nivel de Satisfacción del cliente  en cuanto a la servicio que presta la empresa .</a:t>
            </a:r>
            <a:endParaRPr lang="es-EC"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96086"/>
          </a:xfrm>
        </p:spPr>
        <p:txBody>
          <a:bodyPr>
            <a:normAutofit/>
          </a:bodyPr>
          <a:lstStyle/>
          <a:p>
            <a:r>
              <a:rPr lang="es-EC" sz="4400" dirty="0" smtClean="0"/>
              <a:t>Contenido del formulario</a:t>
            </a:r>
            <a:endParaRPr lang="es-EC" sz="4400" dirty="0"/>
          </a:p>
        </p:txBody>
      </p:sp>
      <p:sp>
        <p:nvSpPr>
          <p:cNvPr id="3" name="2 Marcador de contenido"/>
          <p:cNvSpPr>
            <a:spLocks noGrp="1"/>
          </p:cNvSpPr>
          <p:nvPr>
            <p:ph idx="1"/>
          </p:nvPr>
        </p:nvSpPr>
        <p:spPr/>
        <p:txBody>
          <a:bodyPr>
            <a:normAutofit/>
          </a:bodyPr>
          <a:lstStyle/>
          <a:p>
            <a:pPr>
              <a:buNone/>
            </a:pPr>
            <a:r>
              <a:rPr lang="es-EC" sz="2200" dirty="0" smtClean="0"/>
              <a:t> El formulario consta de dos secciones:</a:t>
            </a:r>
          </a:p>
          <a:p>
            <a:pPr lvl="0">
              <a:buNone/>
            </a:pPr>
            <a:r>
              <a:rPr lang="es-EC" sz="2200" dirty="0" smtClean="0"/>
              <a:t> Características generales del informante</a:t>
            </a:r>
          </a:p>
          <a:p>
            <a:pPr lvl="2"/>
            <a:r>
              <a:rPr lang="es-EC" sz="2200" dirty="0" smtClean="0"/>
              <a:t>Datos de identificación de la empresa</a:t>
            </a:r>
          </a:p>
          <a:p>
            <a:pPr lvl="2"/>
            <a:r>
              <a:rPr lang="es-EC" sz="2200" dirty="0" smtClean="0"/>
              <a:t>Datos de identificación del informante</a:t>
            </a:r>
          </a:p>
          <a:p>
            <a:pPr lvl="0"/>
            <a:r>
              <a:rPr lang="es-EC" sz="2200" dirty="0" smtClean="0"/>
              <a:t>Generalidades de lo investigado</a:t>
            </a:r>
          </a:p>
          <a:p>
            <a:r>
              <a:rPr lang="es-EC" sz="2200" dirty="0" smtClean="0"/>
              <a:t>En esta sección se encuentran las proposiciones y /o pregunta(s).</a:t>
            </a:r>
          </a:p>
          <a:p>
            <a:pPr>
              <a:buNone/>
            </a:pPr>
            <a:endParaRPr lang="es-EC"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14876" y="285728"/>
            <a:ext cx="4143404" cy="500066"/>
          </a:xfrm>
        </p:spPr>
        <p:txBody>
          <a:bodyPr>
            <a:noAutofit/>
          </a:bodyPr>
          <a:lstStyle/>
          <a:p>
            <a:r>
              <a:rPr lang="es-EC" sz="2400" dirty="0" smtClean="0"/>
              <a:t>Codificación de Respuestas</a:t>
            </a:r>
            <a:endParaRPr lang="es-EC" sz="2400" dirty="0"/>
          </a:p>
        </p:txBody>
      </p:sp>
      <p:graphicFrame>
        <p:nvGraphicFramePr>
          <p:cNvPr id="82946" name="Object 2"/>
          <p:cNvGraphicFramePr>
            <a:graphicFrameLocks noChangeAspect="1"/>
          </p:cNvGraphicFramePr>
          <p:nvPr/>
        </p:nvGraphicFramePr>
        <p:xfrm>
          <a:off x="4427538" y="1495425"/>
          <a:ext cx="4352925" cy="3719525"/>
        </p:xfrm>
        <a:graphic>
          <a:graphicData uri="http://schemas.openxmlformats.org/presentationml/2006/ole">
            <p:oleObj spid="_x0000_s82946" name="Documento" r:id="rId3" imgW="4196182" imgH="3035629" progId="Word.Document.12">
              <p:embed/>
            </p:oleObj>
          </a:graphicData>
        </a:graphic>
      </p:graphicFrame>
      <p:sp>
        <p:nvSpPr>
          <p:cNvPr id="5" name="1 Título"/>
          <p:cNvSpPr txBox="1">
            <a:spLocks/>
          </p:cNvSpPr>
          <p:nvPr/>
        </p:nvSpPr>
        <p:spPr>
          <a:xfrm>
            <a:off x="285720" y="285728"/>
            <a:ext cx="4000528" cy="65321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2"/>
                </a:solidFill>
                <a:effectLst/>
                <a:uLnTx/>
                <a:uFillTx/>
                <a:latin typeface="+mj-lt"/>
                <a:ea typeface="+mj-ea"/>
                <a:cs typeface="+mj-cs"/>
              </a:rPr>
              <a:t>Determinación</a:t>
            </a:r>
            <a:r>
              <a:rPr lang="es-EC" sz="2400" dirty="0" smtClean="0">
                <a:solidFill>
                  <a:schemeClr val="tx2"/>
                </a:solidFill>
                <a:latin typeface="+mj-lt"/>
                <a:ea typeface="+mj-ea"/>
                <a:cs typeface="+mj-cs"/>
              </a:rPr>
              <a:t> del </a:t>
            </a:r>
            <a:r>
              <a:rPr lang="es-EC" sz="2800" dirty="0" smtClean="0">
                <a:solidFill>
                  <a:schemeClr val="tx2"/>
                </a:solidFill>
                <a:latin typeface="+mj-lt"/>
                <a:ea typeface="+mj-ea"/>
                <a:cs typeface="+mj-cs"/>
              </a:rPr>
              <a:t>tamaño</a:t>
            </a:r>
            <a:r>
              <a:rPr lang="es-EC" sz="2400" dirty="0" smtClean="0">
                <a:solidFill>
                  <a:schemeClr val="tx2"/>
                </a:solidFill>
                <a:latin typeface="+mj-lt"/>
                <a:ea typeface="+mj-ea"/>
                <a:cs typeface="+mj-cs"/>
              </a:rPr>
              <a:t> de la muestra</a:t>
            </a:r>
            <a:endParaRPr kumimoji="0" lang="es-EC"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2 Marcador de contenido"/>
          <p:cNvSpPr txBox="1">
            <a:spLocks/>
          </p:cNvSpPr>
          <p:nvPr/>
        </p:nvSpPr>
        <p:spPr>
          <a:xfrm>
            <a:off x="214282" y="1071546"/>
            <a:ext cx="3929090" cy="5000660"/>
          </a:xfrm>
          <a:prstGeom prst="rect">
            <a:avLst/>
          </a:prstGeom>
        </p:spPr>
        <p:txBody>
          <a:bodyPr vert="horz">
            <a:normAutofit fontScale="77500" lnSpcReduction="20000"/>
          </a:bodyPr>
          <a:lstStyle/>
          <a:p>
            <a:pPr algn="just"/>
            <a:r>
              <a:rPr kumimoji="0" lang="es-EC" sz="2200" b="0" i="0" u="none" strike="noStrike" kern="1200" cap="none" spc="0" normalizeH="0" baseline="0" noProof="0" dirty="0" smtClean="0">
                <a:ln>
                  <a:noFill/>
                </a:ln>
                <a:solidFill>
                  <a:schemeClr val="tx1"/>
                </a:solidFill>
                <a:effectLst/>
                <a:uLnTx/>
                <a:uFillTx/>
                <a:latin typeface="+mn-lt"/>
                <a:ea typeface="+mn-ea"/>
                <a:cs typeface="+mn-cs"/>
              </a:rPr>
              <a:t>    </a:t>
            </a:r>
            <a:r>
              <a:rPr lang="es-EC" sz="2400" dirty="0"/>
              <a:t>La muestra piloto se obtuvo entrevistando a 15 clientes de la empresa, que fueron seleccionados aleatoriamente. Luego calculamos el tamaño de la muestra mediante proporciones, donde fue necesario fijar un error de diseño </a:t>
            </a:r>
            <a:r>
              <a:rPr lang="es-EC" sz="2400" i="1" dirty="0"/>
              <a:t>e</a:t>
            </a:r>
            <a:r>
              <a:rPr lang="es-EC" sz="2400" dirty="0"/>
              <a:t>,  el nivel de confianza </a:t>
            </a:r>
            <a:r>
              <a:rPr lang="es-EC" sz="2400" i="1" dirty="0"/>
              <a:t>(1-α) (véase el capitulo 1)</a:t>
            </a:r>
            <a:r>
              <a:rPr lang="es-EC" sz="2400" dirty="0"/>
              <a:t>;  y conocer la proporción estimada </a:t>
            </a:r>
            <a:r>
              <a:rPr lang="es-EC" sz="2400" i="1" dirty="0"/>
              <a:t>p</a:t>
            </a:r>
            <a:r>
              <a:rPr lang="es-EC" sz="2400" dirty="0"/>
              <a:t> por medio de la muestra piloto, la cual fue de </a:t>
            </a:r>
            <a:r>
              <a:rPr lang="es-EC" sz="2400" i="1" dirty="0"/>
              <a:t>p=</a:t>
            </a:r>
            <a:r>
              <a:rPr lang="es-EC" sz="2400" dirty="0"/>
              <a:t>0.8, es decir clientes que contestaron estar satisfechos con la pregunta planteada.</a:t>
            </a:r>
          </a:p>
          <a:p>
            <a:pPr algn="just"/>
            <a:r>
              <a:rPr lang="es-EC" sz="2400" dirty="0"/>
              <a:t>Haciendo uso de las fórmulas de las técnicas muestrales vistas en el capítulo 1  con un N=872, tomando un error igual a 0.05, y un nivel de confianza del 95%, obtenemos un tamaño de muestra n=192.</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857364"/>
            <a:ext cx="8229600" cy="1143000"/>
          </a:xfrm>
        </p:spPr>
        <p:txBody>
          <a:bodyPr/>
          <a:lstStyle/>
          <a:p>
            <a:r>
              <a:rPr lang="es-EC" dirty="0" smtClean="0"/>
              <a:t>Análisis Estadístico Univariado</a:t>
            </a:r>
            <a:endParaRPr lang="es-EC"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32716"/>
            <a:ext cx="8229600" cy="653210"/>
          </a:xfrm>
        </p:spPr>
        <p:txBody>
          <a:bodyPr>
            <a:normAutofit fontScale="90000"/>
          </a:bodyPr>
          <a:lstStyle/>
          <a:p>
            <a:r>
              <a:rPr lang="es-EC" sz="4400" dirty="0" smtClean="0"/>
              <a:t>Atención Postventa</a:t>
            </a:r>
            <a:endParaRPr lang="es-EC" sz="4400" dirty="0"/>
          </a:p>
        </p:txBody>
      </p:sp>
      <p:graphicFrame>
        <p:nvGraphicFramePr>
          <p:cNvPr id="4" name="3 Tabla"/>
          <p:cNvGraphicFramePr>
            <a:graphicFrameLocks noGrp="1"/>
          </p:cNvGraphicFramePr>
          <p:nvPr/>
        </p:nvGraphicFramePr>
        <p:xfrm>
          <a:off x="714349" y="1714489"/>
          <a:ext cx="3646865" cy="2930846"/>
        </p:xfrm>
        <a:graphic>
          <a:graphicData uri="http://schemas.openxmlformats.org/drawingml/2006/table">
            <a:tbl>
              <a:tblPr/>
              <a:tblGrid>
                <a:gridCol w="162560"/>
                <a:gridCol w="1654665"/>
                <a:gridCol w="869601"/>
                <a:gridCol w="797479"/>
                <a:gridCol w="162560"/>
              </a:tblGrid>
              <a:tr h="292841">
                <a:tc gridSpan="5">
                  <a:txBody>
                    <a:bodyPr/>
                    <a:lstStyle/>
                    <a:p>
                      <a:pPr algn="ctr">
                        <a:lnSpc>
                          <a:spcPct val="150000"/>
                        </a:lnSpc>
                        <a:spcAft>
                          <a:spcPts val="0"/>
                        </a:spcAft>
                      </a:pPr>
                      <a:r>
                        <a:rPr lang="es-EC" sz="1000" dirty="0">
                          <a:latin typeface="Arial"/>
                          <a:ea typeface="Times New Roman"/>
                          <a:cs typeface="Times New Roman"/>
                        </a:rPr>
                        <a:t>Tabla </a:t>
                      </a:r>
                      <a:r>
                        <a:rPr lang="es-EC" sz="1000" dirty="0" smtClean="0">
                          <a:latin typeface="Arial"/>
                          <a:ea typeface="Times New Roman"/>
                          <a:cs typeface="Times New Roman"/>
                        </a:rPr>
                        <a:t>1 </a:t>
                      </a:r>
                      <a:r>
                        <a:rPr lang="es-EC" sz="1000" dirty="0">
                          <a:latin typeface="Arial"/>
                          <a:ea typeface="Times New Roman"/>
                          <a:cs typeface="Times New Roman"/>
                        </a:rPr>
                        <a:t>Atención </a:t>
                      </a:r>
                      <a:r>
                        <a:rPr lang="es-EC" sz="1000" dirty="0" smtClean="0">
                          <a:latin typeface="Arial"/>
                          <a:ea typeface="Times New Roman"/>
                          <a:cs typeface="Times New Roman"/>
                        </a:rPr>
                        <a:t>Postventa</a:t>
                      </a:r>
                      <a:endParaRPr lang="es-EC" sz="1100" dirty="0">
                        <a:latin typeface="Calibri"/>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27113">
                <a:tc>
                  <a:txBody>
                    <a:bodyPr/>
                    <a:lstStyle/>
                    <a:p>
                      <a:pPr algn="ctr">
                        <a:lnSpc>
                          <a:spcPct val="150000"/>
                        </a:lnSpc>
                        <a:spcAft>
                          <a:spcPts val="0"/>
                        </a:spcAft>
                      </a:pPr>
                      <a:r>
                        <a:rPr lang="es-EC" sz="900">
                          <a:latin typeface="Arial"/>
                          <a:ea typeface="Times New Roman"/>
                          <a:cs typeface="Times New Roman"/>
                        </a:rPr>
                        <a:t> </a:t>
                      </a:r>
                      <a:endParaRPr lang="es-EC" sz="1100">
                        <a:latin typeface="Calibri"/>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900" b="1">
                          <a:latin typeface="Arial"/>
                          <a:ea typeface="Times New Roman"/>
                          <a:cs typeface="Times New Roman"/>
                        </a:rPr>
                        <a:t>Opinión </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b="1">
                          <a:latin typeface="Arial"/>
                          <a:ea typeface="Times New Roman"/>
                          <a:cs typeface="Times New Roman"/>
                        </a:rPr>
                        <a:t>Frecuencia Absoluta</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900" b="1">
                          <a:latin typeface="Arial"/>
                          <a:ea typeface="Times New Roman"/>
                          <a:cs typeface="Times New Roman"/>
                        </a:rPr>
                        <a:t>Frecuencia Relativa</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900">
                          <a:latin typeface="Arial"/>
                          <a:ea typeface="Times New Roman"/>
                          <a:cs typeface="Times New Roman"/>
                        </a:rPr>
                        <a:t> </a:t>
                      </a:r>
                      <a:endParaRPr lang="es-EC" sz="1100">
                        <a:latin typeface="Calibri"/>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r>
              <a:tr h="353849">
                <a:tc>
                  <a:txBody>
                    <a:bodyPr/>
                    <a:lstStyle/>
                    <a:p>
                      <a:pPr algn="ctr">
                        <a:lnSpc>
                          <a:spcPct val="150000"/>
                        </a:lnSpc>
                        <a:spcAft>
                          <a:spcPts val="0"/>
                        </a:spcAft>
                      </a:pPr>
                      <a:r>
                        <a:rPr lang="es-EC" sz="900">
                          <a:latin typeface="Arial"/>
                          <a:ea typeface="Times New Roman"/>
                          <a:cs typeface="Times New Roman"/>
                        </a:rPr>
                        <a:t> </a:t>
                      </a:r>
                      <a:endParaRPr lang="es-EC" sz="1100">
                        <a:latin typeface="Calibri"/>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000">
                          <a:latin typeface="Arial"/>
                          <a:ea typeface="Times New Roman"/>
                          <a:cs typeface="Times New Roman"/>
                        </a:rPr>
                        <a:t>Insatisfecho</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13</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Arial"/>
                          <a:ea typeface="Times New Roman"/>
                          <a:cs typeface="Times New Roman"/>
                        </a:rPr>
                        <a:t>0.0677</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900">
                          <a:latin typeface="Arial"/>
                          <a:ea typeface="Times New Roman"/>
                          <a:cs typeface="Times New Roman"/>
                        </a:rPr>
                        <a:t> </a:t>
                      </a:r>
                      <a:endParaRPr lang="es-EC" sz="1100">
                        <a:latin typeface="Calibri"/>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r>
              <a:tr h="292841">
                <a:tc>
                  <a:txBody>
                    <a:bodyPr/>
                    <a:lstStyle/>
                    <a:p>
                      <a:pPr algn="ctr">
                        <a:lnSpc>
                          <a:spcPct val="150000"/>
                        </a:lnSpc>
                        <a:spcAft>
                          <a:spcPts val="0"/>
                        </a:spcAft>
                      </a:pPr>
                      <a:r>
                        <a:rPr lang="es-EC" sz="900">
                          <a:latin typeface="Arial"/>
                          <a:ea typeface="Times New Roman"/>
                          <a:cs typeface="Times New Roman"/>
                        </a:rPr>
                        <a:t> </a:t>
                      </a:r>
                      <a:endParaRPr lang="es-EC" sz="1100">
                        <a:latin typeface="Calibri"/>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000">
                          <a:latin typeface="Arial"/>
                          <a:ea typeface="Times New Roman"/>
                          <a:cs typeface="Times New Roman"/>
                        </a:rPr>
                        <a:t>Parcialmente Insatisfecho</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81</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Arial"/>
                          <a:ea typeface="Times New Roman"/>
                          <a:cs typeface="Times New Roman"/>
                        </a:rPr>
                        <a:t>0.4219</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900">
                          <a:latin typeface="Arial"/>
                          <a:ea typeface="Times New Roman"/>
                          <a:cs typeface="Times New Roman"/>
                        </a:rPr>
                        <a:t> </a:t>
                      </a:r>
                      <a:endParaRPr lang="es-EC" sz="1100">
                        <a:latin typeface="Calibri"/>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r>
              <a:tr h="292841">
                <a:tc>
                  <a:txBody>
                    <a:bodyPr/>
                    <a:lstStyle/>
                    <a:p>
                      <a:pPr algn="ctr">
                        <a:lnSpc>
                          <a:spcPct val="150000"/>
                        </a:lnSpc>
                        <a:spcAft>
                          <a:spcPts val="0"/>
                        </a:spcAft>
                      </a:pPr>
                      <a:r>
                        <a:rPr lang="es-EC" sz="900">
                          <a:latin typeface="Arial"/>
                          <a:ea typeface="Times New Roman"/>
                          <a:cs typeface="Times New Roman"/>
                        </a:rPr>
                        <a:t> </a:t>
                      </a:r>
                      <a:endParaRPr lang="es-EC" sz="1100">
                        <a:latin typeface="Calibri"/>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000">
                          <a:latin typeface="Arial"/>
                          <a:ea typeface="Times New Roman"/>
                          <a:cs typeface="Times New Roman"/>
                        </a:rPr>
                        <a:t>Indiferente</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38</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Arial"/>
                          <a:ea typeface="Times New Roman"/>
                          <a:cs typeface="Times New Roman"/>
                        </a:rPr>
                        <a:t>0.1979</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900">
                          <a:latin typeface="Arial"/>
                          <a:ea typeface="Times New Roman"/>
                          <a:cs typeface="Times New Roman"/>
                        </a:rPr>
                        <a:t> </a:t>
                      </a:r>
                      <a:endParaRPr lang="es-EC" sz="1100">
                        <a:latin typeface="Calibri"/>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r>
              <a:tr h="297721">
                <a:tc>
                  <a:txBody>
                    <a:bodyPr/>
                    <a:lstStyle/>
                    <a:p>
                      <a:pPr algn="ctr">
                        <a:lnSpc>
                          <a:spcPct val="150000"/>
                        </a:lnSpc>
                        <a:spcAft>
                          <a:spcPts val="0"/>
                        </a:spcAft>
                      </a:pPr>
                      <a:r>
                        <a:rPr lang="es-EC" sz="900">
                          <a:latin typeface="Arial"/>
                          <a:ea typeface="Times New Roman"/>
                          <a:cs typeface="Times New Roman"/>
                        </a:rPr>
                        <a:t> </a:t>
                      </a:r>
                      <a:endParaRPr lang="es-EC" sz="1100">
                        <a:latin typeface="Calibri"/>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000">
                          <a:latin typeface="Arial"/>
                          <a:ea typeface="Times New Roman"/>
                          <a:cs typeface="Times New Roman"/>
                        </a:rPr>
                        <a:t>Parcialmente Satisfecho</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51</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Arial"/>
                          <a:ea typeface="Times New Roman"/>
                          <a:cs typeface="Times New Roman"/>
                        </a:rPr>
                        <a:t>0.2656</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900">
                          <a:latin typeface="Arial"/>
                          <a:ea typeface="Times New Roman"/>
                          <a:cs typeface="Times New Roman"/>
                        </a:rPr>
                        <a:t> </a:t>
                      </a:r>
                      <a:endParaRPr lang="es-EC" sz="1100">
                        <a:latin typeface="Calibri"/>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r>
              <a:tr h="292841">
                <a:tc>
                  <a:txBody>
                    <a:bodyPr/>
                    <a:lstStyle/>
                    <a:p>
                      <a:pPr algn="ctr">
                        <a:lnSpc>
                          <a:spcPct val="150000"/>
                        </a:lnSpc>
                        <a:spcAft>
                          <a:spcPts val="0"/>
                        </a:spcAft>
                      </a:pPr>
                      <a:r>
                        <a:rPr lang="es-EC" sz="900">
                          <a:latin typeface="Arial"/>
                          <a:ea typeface="Times New Roman"/>
                          <a:cs typeface="Times New Roman"/>
                        </a:rPr>
                        <a:t> </a:t>
                      </a:r>
                      <a:endParaRPr lang="es-EC" sz="1100">
                        <a:latin typeface="Calibri"/>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000">
                          <a:latin typeface="Arial"/>
                          <a:ea typeface="Times New Roman"/>
                          <a:cs typeface="Times New Roman"/>
                        </a:rPr>
                        <a:t>Satisfecho</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9</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Arial"/>
                          <a:ea typeface="Times New Roman"/>
                          <a:cs typeface="Times New Roman"/>
                        </a:rPr>
                        <a:t>0.0469</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900">
                          <a:latin typeface="Arial"/>
                          <a:ea typeface="Times New Roman"/>
                          <a:cs typeface="Times New Roman"/>
                        </a:rPr>
                        <a:t> </a:t>
                      </a:r>
                      <a:endParaRPr lang="es-EC" sz="1100">
                        <a:latin typeface="Calibri"/>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r>
              <a:tr h="317243">
                <a:tc>
                  <a:txBody>
                    <a:bodyPr/>
                    <a:lstStyle/>
                    <a:p>
                      <a:pPr algn="ctr">
                        <a:lnSpc>
                          <a:spcPct val="150000"/>
                        </a:lnSpc>
                        <a:spcAft>
                          <a:spcPts val="0"/>
                        </a:spcAft>
                      </a:pPr>
                      <a:r>
                        <a:rPr lang="es-EC" sz="900">
                          <a:latin typeface="Arial"/>
                          <a:ea typeface="Times New Roman"/>
                          <a:cs typeface="Times New Roman"/>
                        </a:rPr>
                        <a:t> </a:t>
                      </a:r>
                      <a:endParaRPr lang="es-EC" sz="1100">
                        <a:latin typeface="Calibri"/>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000">
                          <a:latin typeface="Arial"/>
                          <a:ea typeface="Times New Roman"/>
                          <a:cs typeface="Times New Roman"/>
                        </a:rPr>
                        <a:t>Total</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192</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Arial"/>
                          <a:ea typeface="Times New Roman"/>
                          <a:cs typeface="Times New Roman"/>
                        </a:rPr>
                        <a:t>1.0000</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latin typeface="Arial"/>
                          <a:ea typeface="Times New Roman"/>
                          <a:cs typeface="Times New Roman"/>
                        </a:rPr>
                        <a:t> </a:t>
                      </a:r>
                      <a:endParaRPr lang="es-EC" sz="1100">
                        <a:latin typeface="Calibri"/>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63556">
                <a:tc>
                  <a:txBody>
                    <a:bodyPr/>
                    <a:lstStyle/>
                    <a:p>
                      <a:pPr algn="ctr">
                        <a:lnSpc>
                          <a:spcPct val="150000"/>
                        </a:lnSpc>
                        <a:spcAft>
                          <a:spcPts val="0"/>
                        </a:spcAft>
                      </a:pPr>
                      <a:r>
                        <a:rPr lang="es-EC" sz="900">
                          <a:latin typeface="Arial"/>
                          <a:ea typeface="Times New Roman"/>
                          <a:cs typeface="Times New Roman"/>
                        </a:rPr>
                        <a:t> </a:t>
                      </a:r>
                      <a:endParaRPr lang="es-EC" sz="1100">
                        <a:latin typeface="Calibri"/>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latin typeface="Arial"/>
                          <a:ea typeface="Times New Roman"/>
                          <a:cs typeface="Times New Roman"/>
                        </a:rPr>
                        <a:t> </a:t>
                      </a:r>
                      <a:endParaRPr lang="es-EC" sz="1100">
                        <a:latin typeface="Calibri"/>
                        <a:ea typeface="Times New Roman"/>
                        <a:cs typeface="Times New Roman"/>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latin typeface="Arial"/>
                          <a:ea typeface="Times New Roman"/>
                          <a:cs typeface="Times New Roman"/>
                        </a:rPr>
                        <a:t> </a:t>
                      </a:r>
                      <a:endParaRPr lang="es-EC" sz="1100">
                        <a:latin typeface="Calibri"/>
                        <a:ea typeface="Times New Roman"/>
                        <a:cs typeface="Times New Roman"/>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a:latin typeface="Arial"/>
                          <a:ea typeface="Times New Roman"/>
                          <a:cs typeface="Times New Roman"/>
                        </a:rPr>
                        <a:t> </a:t>
                      </a:r>
                      <a:endParaRPr lang="es-EC" sz="1100">
                        <a:latin typeface="Calibri"/>
                        <a:ea typeface="Times New Roman"/>
                        <a:cs typeface="Times New Roman"/>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900" dirty="0">
                          <a:latin typeface="Arial"/>
                          <a:ea typeface="Times New Roman"/>
                          <a:cs typeface="Times New Roman"/>
                        </a:rPr>
                        <a:t> </a:t>
                      </a:r>
                      <a:endParaRPr lang="es-EC" sz="1100" dirty="0">
                        <a:latin typeface="Calibri"/>
                        <a:ea typeface="Times New Roman"/>
                        <a:cs typeface="Times New Roman"/>
                      </a:endParaRPr>
                    </a:p>
                  </a:txBody>
                  <a:tcPr marL="68580" marR="68580" marT="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714348" y="4786322"/>
          <a:ext cx="7929619" cy="1181100"/>
        </p:xfrm>
        <a:graphic>
          <a:graphicData uri="http://schemas.openxmlformats.org/drawingml/2006/table">
            <a:tbl>
              <a:tblPr/>
              <a:tblGrid>
                <a:gridCol w="819922"/>
                <a:gridCol w="705736"/>
                <a:gridCol w="705736"/>
                <a:gridCol w="705736"/>
                <a:gridCol w="705736"/>
                <a:gridCol w="746971"/>
                <a:gridCol w="724766"/>
                <a:gridCol w="707323"/>
                <a:gridCol w="704150"/>
                <a:gridCol w="705736"/>
                <a:gridCol w="697807"/>
              </a:tblGrid>
              <a:tr h="209550">
                <a:tc gridSpan="11">
                  <a:txBody>
                    <a:bodyPr/>
                    <a:lstStyle/>
                    <a:p>
                      <a:pPr algn="ctr">
                        <a:lnSpc>
                          <a:spcPct val="150000"/>
                        </a:lnSpc>
                        <a:spcAft>
                          <a:spcPts val="0"/>
                        </a:spcAft>
                      </a:pPr>
                      <a:r>
                        <a:rPr lang="es-EC" sz="850" dirty="0">
                          <a:latin typeface="Arial"/>
                          <a:ea typeface="Times New Roman"/>
                          <a:cs typeface="Times New Roman"/>
                        </a:rPr>
                        <a:t>Tabla </a:t>
                      </a:r>
                      <a:r>
                        <a:rPr lang="es-EC" sz="850" dirty="0" smtClean="0">
                          <a:latin typeface="Arial"/>
                          <a:ea typeface="Times New Roman"/>
                          <a:cs typeface="Times New Roman"/>
                        </a:rPr>
                        <a:t>2</a:t>
                      </a:r>
                      <a:endParaRPr lang="es-EC" sz="1100" dirty="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gridSpan="11">
                  <a:txBody>
                    <a:bodyPr/>
                    <a:lstStyle/>
                    <a:p>
                      <a:pPr algn="ctr">
                        <a:lnSpc>
                          <a:spcPct val="150000"/>
                        </a:lnSpc>
                        <a:spcAft>
                          <a:spcPts val="0"/>
                        </a:spcAft>
                      </a:pPr>
                      <a:r>
                        <a:rPr lang="es-EC" sz="850">
                          <a:latin typeface="Arial"/>
                          <a:ea typeface="Times New Roman"/>
                          <a:cs typeface="Times New Roman"/>
                        </a:rPr>
                        <a:t>Análisis Descriptivo: Atención Postventa</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04800">
                <a:tc>
                  <a:txBody>
                    <a:bodyPr/>
                    <a:lstStyle/>
                    <a:p>
                      <a:pPr algn="ctr">
                        <a:lnSpc>
                          <a:spcPct val="150000"/>
                        </a:lnSpc>
                        <a:spcAft>
                          <a:spcPts val="0"/>
                        </a:spcAft>
                      </a:pPr>
                      <a:r>
                        <a:rPr lang="es-EC" sz="850">
                          <a:latin typeface="Arial"/>
                          <a:ea typeface="Times New Roman"/>
                          <a:cs typeface="Times New Roman"/>
                        </a:rPr>
                        <a:t>Variable</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N</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Mínimo</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Máximo</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Media</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Desv. Estándar</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Varianza</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Mediana</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Sesgo</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Quartil I</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Quartil III</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C" sz="850">
                          <a:latin typeface="Arial"/>
                          <a:ea typeface="Times New Roman"/>
                          <a:cs typeface="Times New Roman"/>
                        </a:rPr>
                        <a:t>Atención Postventa</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192</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1</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9</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5.2600</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1.9272</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3.7144</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5</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0.2200</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4</a:t>
                      </a:r>
                      <a:endParaRPr lang="es-EC" sz="110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dirty="0">
                          <a:latin typeface="Arial"/>
                          <a:ea typeface="Times New Roman"/>
                          <a:cs typeface="Times New Roman"/>
                        </a:rPr>
                        <a:t>7</a:t>
                      </a:r>
                      <a:endParaRPr lang="es-EC" sz="1100" dirty="0">
                        <a:latin typeface="Calibri"/>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nvGraphicFramePr>
        <p:xfrm>
          <a:off x="4429124" y="1714488"/>
          <a:ext cx="4143404" cy="287655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96086"/>
          </a:xfrm>
        </p:spPr>
        <p:txBody>
          <a:bodyPr>
            <a:normAutofit fontScale="90000"/>
          </a:bodyPr>
          <a:lstStyle/>
          <a:p>
            <a:r>
              <a:rPr lang="es-EC" dirty="0" smtClean="0"/>
              <a:t>Atención al Cliente</a:t>
            </a:r>
            <a:endParaRPr lang="es-EC" dirty="0"/>
          </a:p>
        </p:txBody>
      </p:sp>
      <p:graphicFrame>
        <p:nvGraphicFramePr>
          <p:cNvPr id="5" name="1 Gráfico"/>
          <p:cNvGraphicFramePr/>
          <p:nvPr/>
        </p:nvGraphicFramePr>
        <p:xfrm>
          <a:off x="4429124" y="1857364"/>
          <a:ext cx="4286280" cy="30003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Tabla"/>
          <p:cNvGraphicFramePr>
            <a:graphicFrameLocks noGrp="1"/>
          </p:cNvGraphicFramePr>
          <p:nvPr/>
        </p:nvGraphicFramePr>
        <p:xfrm>
          <a:off x="428596" y="1857364"/>
          <a:ext cx="3857652" cy="3000398"/>
        </p:xfrm>
        <a:graphic>
          <a:graphicData uri="http://schemas.openxmlformats.org/drawingml/2006/table">
            <a:tbl>
              <a:tblPr/>
              <a:tblGrid>
                <a:gridCol w="181746"/>
                <a:gridCol w="1754596"/>
                <a:gridCol w="869782"/>
                <a:gridCol w="869782"/>
                <a:gridCol w="181746"/>
              </a:tblGrid>
              <a:tr h="276947">
                <a:tc gridSpan="5">
                  <a:txBody>
                    <a:bodyPr/>
                    <a:lstStyle/>
                    <a:p>
                      <a:pPr algn="ctr">
                        <a:lnSpc>
                          <a:spcPct val="150000"/>
                        </a:lnSpc>
                        <a:spcAft>
                          <a:spcPts val="0"/>
                        </a:spcAft>
                      </a:pPr>
                      <a:r>
                        <a:rPr lang="es-EC" sz="1200" dirty="0" smtClean="0">
                          <a:latin typeface="Calibri"/>
                          <a:ea typeface="Times New Roman"/>
                          <a:cs typeface="Times New Roman"/>
                        </a:rPr>
                        <a:t>Tabla 2 Atención</a:t>
                      </a:r>
                      <a:r>
                        <a:rPr lang="es-EC" sz="1200" baseline="0" dirty="0" smtClean="0">
                          <a:latin typeface="Calibri"/>
                          <a:ea typeface="Times New Roman"/>
                          <a:cs typeface="Times New Roman"/>
                        </a:rPr>
                        <a:t> al Cliente</a:t>
                      </a:r>
                      <a:endParaRPr lang="es-EC" sz="1200" dirty="0">
                        <a:latin typeface="Calibri"/>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61536">
                <a:tc>
                  <a:txBody>
                    <a:bodyPr/>
                    <a:lstStyle/>
                    <a:p>
                      <a:pPr algn="ctr">
                        <a:lnSpc>
                          <a:spcPct val="150000"/>
                        </a:lnSpc>
                        <a:spcAft>
                          <a:spcPts val="0"/>
                        </a:spcAft>
                      </a:pPr>
                      <a:r>
                        <a:rPr lang="es-EC" sz="1100">
                          <a:latin typeface="Calibri"/>
                          <a:ea typeface="Times New Roman"/>
                          <a:cs typeface="Calibri"/>
                        </a:rPr>
                        <a:t> </a:t>
                      </a:r>
                      <a:endParaRPr lang="es-EC" sz="1100">
                        <a:latin typeface="Calibri"/>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Aft>
                          <a:spcPts val="0"/>
                        </a:spcAft>
                      </a:pPr>
                      <a:r>
                        <a:rPr lang="es-EC" sz="1000" b="1">
                          <a:latin typeface="Arial"/>
                          <a:ea typeface="Times New Roman"/>
                          <a:cs typeface="Times New Roman"/>
                        </a:rPr>
                        <a:t>Opinión </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Arial"/>
                          <a:ea typeface="Times New Roman"/>
                          <a:cs typeface="Times New Roman"/>
                        </a:rPr>
                        <a:t>Frecuencia Absoluta</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latin typeface="Arial"/>
                          <a:ea typeface="Times New Roman"/>
                          <a:cs typeface="Times New Roman"/>
                        </a:rPr>
                        <a:t>Frecuencia Relativa</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100">
                          <a:latin typeface="Calibri"/>
                          <a:ea typeface="Times New Roman"/>
                          <a:cs typeface="Calibri"/>
                        </a:rPr>
                        <a:t> </a:t>
                      </a:r>
                      <a:endParaRPr lang="es-EC" sz="1100">
                        <a:latin typeface="Calibri"/>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r>
              <a:tr h="308845">
                <a:tc>
                  <a:txBody>
                    <a:bodyPr/>
                    <a:lstStyle/>
                    <a:p>
                      <a:pPr algn="ctr">
                        <a:lnSpc>
                          <a:spcPct val="150000"/>
                        </a:lnSpc>
                        <a:spcAft>
                          <a:spcPts val="0"/>
                        </a:spcAft>
                      </a:pPr>
                      <a:r>
                        <a:rPr lang="es-EC" sz="1100">
                          <a:latin typeface="Calibri"/>
                          <a:ea typeface="Times New Roman"/>
                          <a:cs typeface="Calibri"/>
                        </a:rPr>
                        <a:t> </a:t>
                      </a:r>
                      <a:endParaRPr lang="es-EC" sz="1100">
                        <a:latin typeface="Calibri"/>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Aft>
                          <a:spcPts val="0"/>
                        </a:spcAft>
                      </a:pPr>
                      <a:r>
                        <a:rPr lang="es-EC" sz="1000">
                          <a:latin typeface="Arial"/>
                          <a:ea typeface="Times New Roman"/>
                          <a:cs typeface="Times New Roman"/>
                        </a:rPr>
                        <a:t>Insatisfecho</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Arial"/>
                          <a:ea typeface="Times New Roman"/>
                          <a:cs typeface="Times New Roman"/>
                        </a:rPr>
                        <a:t>21</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Arial"/>
                          <a:ea typeface="Times New Roman"/>
                          <a:cs typeface="Times New Roman"/>
                        </a:rPr>
                        <a:t>0.1094</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100">
                          <a:latin typeface="Calibri"/>
                          <a:ea typeface="Times New Roman"/>
                          <a:cs typeface="Calibri"/>
                        </a:rPr>
                        <a:t> </a:t>
                      </a:r>
                      <a:endParaRPr lang="es-EC" sz="1100">
                        <a:latin typeface="Calibri"/>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r>
              <a:tr h="308845">
                <a:tc>
                  <a:txBody>
                    <a:bodyPr/>
                    <a:lstStyle/>
                    <a:p>
                      <a:pPr algn="ctr">
                        <a:lnSpc>
                          <a:spcPct val="150000"/>
                        </a:lnSpc>
                        <a:spcAft>
                          <a:spcPts val="0"/>
                        </a:spcAft>
                      </a:pPr>
                      <a:r>
                        <a:rPr lang="es-EC" sz="1100">
                          <a:latin typeface="Calibri"/>
                          <a:ea typeface="Times New Roman"/>
                          <a:cs typeface="Calibri"/>
                        </a:rPr>
                        <a:t> </a:t>
                      </a:r>
                      <a:endParaRPr lang="es-EC" sz="1100">
                        <a:latin typeface="Calibri"/>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Aft>
                          <a:spcPts val="0"/>
                        </a:spcAft>
                      </a:pPr>
                      <a:r>
                        <a:rPr lang="es-EC" sz="1000">
                          <a:latin typeface="Arial"/>
                          <a:ea typeface="Times New Roman"/>
                          <a:cs typeface="Times New Roman"/>
                        </a:rPr>
                        <a:t>Parcialmente Insatisfecho</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Arial"/>
                          <a:ea typeface="Times New Roman"/>
                          <a:cs typeface="Times New Roman"/>
                        </a:rPr>
                        <a:t>70</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Arial"/>
                          <a:ea typeface="Times New Roman"/>
                          <a:cs typeface="Times New Roman"/>
                        </a:rPr>
                        <a:t>0.3646</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100">
                          <a:latin typeface="Calibri"/>
                          <a:ea typeface="Times New Roman"/>
                          <a:cs typeface="Calibri"/>
                        </a:rPr>
                        <a:t> </a:t>
                      </a:r>
                      <a:endParaRPr lang="es-EC" sz="1100">
                        <a:latin typeface="Calibri"/>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r>
              <a:tr h="308845">
                <a:tc>
                  <a:txBody>
                    <a:bodyPr/>
                    <a:lstStyle/>
                    <a:p>
                      <a:pPr algn="ctr">
                        <a:lnSpc>
                          <a:spcPct val="150000"/>
                        </a:lnSpc>
                        <a:spcAft>
                          <a:spcPts val="0"/>
                        </a:spcAft>
                      </a:pPr>
                      <a:r>
                        <a:rPr lang="es-EC" sz="1100">
                          <a:latin typeface="Calibri"/>
                          <a:ea typeface="Times New Roman"/>
                          <a:cs typeface="Calibri"/>
                        </a:rPr>
                        <a:t> </a:t>
                      </a:r>
                      <a:endParaRPr lang="es-EC" sz="1100">
                        <a:latin typeface="Calibri"/>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Aft>
                          <a:spcPts val="0"/>
                        </a:spcAft>
                      </a:pPr>
                      <a:r>
                        <a:rPr lang="es-EC" sz="1000">
                          <a:latin typeface="Arial"/>
                          <a:ea typeface="Times New Roman"/>
                          <a:cs typeface="Times New Roman"/>
                        </a:rPr>
                        <a:t>Indiferente</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Arial"/>
                          <a:ea typeface="Times New Roman"/>
                          <a:cs typeface="Times New Roman"/>
                        </a:rPr>
                        <a:t>40</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Arial"/>
                          <a:ea typeface="Times New Roman"/>
                          <a:cs typeface="Times New Roman"/>
                        </a:rPr>
                        <a:t>0.2083</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100">
                          <a:latin typeface="Calibri"/>
                          <a:ea typeface="Times New Roman"/>
                          <a:cs typeface="Calibri"/>
                        </a:rPr>
                        <a:t> </a:t>
                      </a:r>
                      <a:endParaRPr lang="es-EC" sz="1100">
                        <a:latin typeface="Calibri"/>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r>
              <a:tr h="308845">
                <a:tc>
                  <a:txBody>
                    <a:bodyPr/>
                    <a:lstStyle/>
                    <a:p>
                      <a:pPr algn="ctr">
                        <a:lnSpc>
                          <a:spcPct val="150000"/>
                        </a:lnSpc>
                        <a:spcAft>
                          <a:spcPts val="0"/>
                        </a:spcAft>
                      </a:pPr>
                      <a:r>
                        <a:rPr lang="es-EC" sz="1100">
                          <a:latin typeface="Calibri"/>
                          <a:ea typeface="Times New Roman"/>
                          <a:cs typeface="Calibri"/>
                        </a:rPr>
                        <a:t> </a:t>
                      </a:r>
                      <a:endParaRPr lang="es-EC" sz="1100">
                        <a:latin typeface="Calibri"/>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Aft>
                          <a:spcPts val="0"/>
                        </a:spcAft>
                      </a:pPr>
                      <a:r>
                        <a:rPr lang="es-EC" sz="1000">
                          <a:latin typeface="Arial"/>
                          <a:ea typeface="Times New Roman"/>
                          <a:cs typeface="Times New Roman"/>
                        </a:rPr>
                        <a:t>Parcialmente Satisfecho</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Arial"/>
                          <a:ea typeface="Times New Roman"/>
                          <a:cs typeface="Times New Roman"/>
                        </a:rPr>
                        <a:t>36</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Arial"/>
                          <a:ea typeface="Times New Roman"/>
                          <a:cs typeface="Times New Roman"/>
                        </a:rPr>
                        <a:t>0.1875</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100">
                          <a:latin typeface="Calibri"/>
                          <a:ea typeface="Times New Roman"/>
                          <a:cs typeface="Calibri"/>
                        </a:rPr>
                        <a:t> </a:t>
                      </a:r>
                      <a:endParaRPr lang="es-EC" sz="1100">
                        <a:latin typeface="Calibri"/>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r>
              <a:tr h="308845">
                <a:tc>
                  <a:txBody>
                    <a:bodyPr/>
                    <a:lstStyle/>
                    <a:p>
                      <a:pPr algn="ctr">
                        <a:lnSpc>
                          <a:spcPct val="150000"/>
                        </a:lnSpc>
                        <a:spcAft>
                          <a:spcPts val="0"/>
                        </a:spcAft>
                      </a:pPr>
                      <a:r>
                        <a:rPr lang="es-EC" sz="1100">
                          <a:latin typeface="Calibri"/>
                          <a:ea typeface="Times New Roman"/>
                          <a:cs typeface="Calibri"/>
                        </a:rPr>
                        <a:t> </a:t>
                      </a:r>
                      <a:endParaRPr lang="es-EC" sz="1100">
                        <a:latin typeface="Calibri"/>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Aft>
                          <a:spcPts val="0"/>
                        </a:spcAft>
                      </a:pPr>
                      <a:r>
                        <a:rPr lang="es-EC" sz="1000">
                          <a:latin typeface="Arial"/>
                          <a:ea typeface="Times New Roman"/>
                          <a:cs typeface="Times New Roman"/>
                        </a:rPr>
                        <a:t>Satisfecho</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Arial"/>
                          <a:ea typeface="Times New Roman"/>
                          <a:cs typeface="Times New Roman"/>
                        </a:rPr>
                        <a:t>25</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Arial"/>
                          <a:ea typeface="Times New Roman"/>
                          <a:cs typeface="Times New Roman"/>
                        </a:rPr>
                        <a:t>0.1302</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100">
                          <a:latin typeface="Calibri"/>
                          <a:ea typeface="Times New Roman"/>
                          <a:cs typeface="Calibri"/>
                        </a:rPr>
                        <a:t> </a:t>
                      </a:r>
                      <a:endParaRPr lang="es-EC" sz="1100">
                        <a:latin typeface="Calibri"/>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r>
              <a:tr h="308845">
                <a:tc>
                  <a:txBody>
                    <a:bodyPr/>
                    <a:lstStyle/>
                    <a:p>
                      <a:pPr algn="ctr">
                        <a:lnSpc>
                          <a:spcPct val="150000"/>
                        </a:lnSpc>
                        <a:spcAft>
                          <a:spcPts val="0"/>
                        </a:spcAft>
                      </a:pPr>
                      <a:r>
                        <a:rPr lang="es-EC" sz="1100">
                          <a:latin typeface="Calibri"/>
                          <a:ea typeface="Times New Roman"/>
                          <a:cs typeface="Calibri"/>
                        </a:rPr>
                        <a:t> </a:t>
                      </a:r>
                      <a:endParaRPr lang="es-EC" sz="1100">
                        <a:latin typeface="Calibri"/>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Aft>
                          <a:spcPts val="0"/>
                        </a:spcAft>
                      </a:pPr>
                      <a:r>
                        <a:rPr lang="es-EC" sz="1000">
                          <a:latin typeface="Arial"/>
                          <a:ea typeface="Times New Roman"/>
                          <a:cs typeface="Times New Roman"/>
                        </a:rPr>
                        <a:t>Total</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Arial"/>
                          <a:ea typeface="Times New Roman"/>
                          <a:cs typeface="Times New Roman"/>
                        </a:rPr>
                        <a:t>192</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latin typeface="Arial"/>
                          <a:ea typeface="Times New Roman"/>
                          <a:cs typeface="Times New Roman"/>
                        </a:rPr>
                        <a:t>1.0000</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100">
                          <a:latin typeface="Calibri"/>
                          <a:ea typeface="Times New Roman"/>
                          <a:cs typeface="Calibri"/>
                        </a:rPr>
                        <a:t> </a:t>
                      </a:r>
                      <a:endParaRPr lang="es-EC" sz="1100">
                        <a:latin typeface="Calibri"/>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r>
              <a:tr h="308845">
                <a:tc>
                  <a:txBody>
                    <a:bodyPr/>
                    <a:lstStyle/>
                    <a:p>
                      <a:pPr algn="ctr">
                        <a:lnSpc>
                          <a:spcPct val="150000"/>
                        </a:lnSpc>
                        <a:spcAft>
                          <a:spcPts val="0"/>
                        </a:spcAft>
                      </a:pPr>
                      <a:r>
                        <a:rPr lang="es-EC" sz="1100">
                          <a:latin typeface="Calibri"/>
                          <a:ea typeface="Times New Roman"/>
                          <a:cs typeface="Calibri"/>
                        </a:rPr>
                        <a:t> </a:t>
                      </a:r>
                      <a:endParaRPr lang="es-EC" sz="1100">
                        <a:latin typeface="Calibri"/>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100" dirty="0">
                          <a:latin typeface="Calibri"/>
                          <a:ea typeface="Times New Roman"/>
                          <a:cs typeface="Calibri"/>
                        </a:rPr>
                        <a:t> </a:t>
                      </a:r>
                      <a:endParaRPr lang="es-EC" sz="1100" dirty="0">
                        <a:latin typeface="Calibri"/>
                        <a:ea typeface="Times New Roman"/>
                        <a:cs typeface="Times New Roman"/>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100">
                          <a:latin typeface="Calibri"/>
                          <a:ea typeface="Times New Roman"/>
                          <a:cs typeface="Calibri"/>
                        </a:rPr>
                        <a:t> </a:t>
                      </a:r>
                      <a:endParaRPr lang="es-EC" sz="1100">
                        <a:latin typeface="Calibri"/>
                        <a:ea typeface="Times New Roman"/>
                        <a:cs typeface="Times New Roman"/>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100">
                          <a:latin typeface="Calibri"/>
                          <a:ea typeface="Times New Roman"/>
                          <a:cs typeface="Calibri"/>
                        </a:rPr>
                        <a:t> </a:t>
                      </a:r>
                      <a:endParaRPr lang="es-EC" sz="1100">
                        <a:latin typeface="Calibri"/>
                        <a:ea typeface="Times New Roman"/>
                        <a:cs typeface="Times New Roman"/>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100" dirty="0">
                          <a:latin typeface="Calibri"/>
                          <a:ea typeface="Times New Roman"/>
                          <a:cs typeface="Calibri"/>
                        </a:rPr>
                        <a:t> </a:t>
                      </a:r>
                      <a:endParaRPr lang="es-EC" sz="1100" dirty="0">
                        <a:latin typeface="Calibri"/>
                        <a:ea typeface="Times New Roman"/>
                        <a:cs typeface="Times New Roman"/>
                      </a:endParaRPr>
                    </a:p>
                  </a:txBody>
                  <a:tcPr marL="68580" marR="68580" marT="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0" name="9 Tabla"/>
          <p:cNvGraphicFramePr>
            <a:graphicFrameLocks noGrp="1"/>
          </p:cNvGraphicFramePr>
          <p:nvPr/>
        </p:nvGraphicFramePr>
        <p:xfrm>
          <a:off x="428597" y="5000636"/>
          <a:ext cx="8286805" cy="1584921"/>
        </p:xfrm>
        <a:graphic>
          <a:graphicData uri="http://schemas.openxmlformats.org/drawingml/2006/table">
            <a:tbl>
              <a:tblPr/>
              <a:tblGrid>
                <a:gridCol w="893496"/>
                <a:gridCol w="455866"/>
                <a:gridCol w="762538"/>
                <a:gridCol w="800667"/>
                <a:gridCol w="653131"/>
                <a:gridCol w="893496"/>
                <a:gridCol w="865314"/>
                <a:gridCol w="847082"/>
                <a:gridCol w="681311"/>
                <a:gridCol w="717782"/>
                <a:gridCol w="716122"/>
              </a:tblGrid>
              <a:tr h="377735">
                <a:tc gridSpan="11">
                  <a:txBody>
                    <a:bodyPr/>
                    <a:lstStyle/>
                    <a:p>
                      <a:pPr algn="ctr">
                        <a:lnSpc>
                          <a:spcPct val="150000"/>
                        </a:lnSpc>
                        <a:spcAft>
                          <a:spcPts val="0"/>
                        </a:spcAft>
                      </a:pPr>
                      <a:r>
                        <a:rPr lang="es-EC" sz="850" dirty="0" smtClean="0">
                          <a:latin typeface="Arial"/>
                          <a:ea typeface="Times New Roman"/>
                          <a:cs typeface="Times New Roman"/>
                        </a:rPr>
                        <a:t>Tabla </a:t>
                      </a:r>
                      <a:r>
                        <a:rPr lang="es-EC" sz="850" dirty="0">
                          <a:latin typeface="Arial"/>
                          <a:ea typeface="Times New Roman"/>
                          <a:cs typeface="Times New Roman"/>
                        </a:rPr>
                        <a:t>5.15</a:t>
                      </a:r>
                      <a:endParaRPr lang="es-EC" sz="1100" dirty="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91193">
                <a:tc gridSpan="11">
                  <a:txBody>
                    <a:bodyPr/>
                    <a:lstStyle/>
                    <a:p>
                      <a:pPr algn="ctr">
                        <a:lnSpc>
                          <a:spcPct val="150000"/>
                        </a:lnSpc>
                        <a:spcAft>
                          <a:spcPts val="0"/>
                        </a:spcAft>
                      </a:pPr>
                      <a:r>
                        <a:rPr lang="es-EC" sz="850" dirty="0" smtClean="0">
                          <a:latin typeface="Arial"/>
                          <a:ea typeface="Times New Roman"/>
                          <a:cs typeface="Times New Roman"/>
                        </a:rPr>
                        <a:t>Análisis </a:t>
                      </a:r>
                      <a:r>
                        <a:rPr lang="es-EC" sz="850" dirty="0">
                          <a:latin typeface="Arial"/>
                          <a:ea typeface="Times New Roman"/>
                          <a:cs typeface="Times New Roman"/>
                        </a:rPr>
                        <a:t>Descriptivo: Atención al Cliente</a:t>
                      </a:r>
                      <a:endParaRPr lang="es-EC" sz="1100" dirty="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91193">
                <a:tc>
                  <a:txBody>
                    <a:bodyPr/>
                    <a:lstStyle/>
                    <a:p>
                      <a:pPr algn="ctr">
                        <a:lnSpc>
                          <a:spcPct val="150000"/>
                        </a:lnSpc>
                        <a:spcAft>
                          <a:spcPts val="0"/>
                        </a:spcAft>
                      </a:pPr>
                      <a:r>
                        <a:rPr lang="es-EC" sz="850">
                          <a:latin typeface="Arial"/>
                          <a:ea typeface="Times New Roman"/>
                          <a:cs typeface="Times New Roman"/>
                        </a:rPr>
                        <a:t>Variable</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N</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Mínimo</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Máximo</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Media</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Desv. Estándar</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Varianza</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Mediana</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Sesgo</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Quartil I</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Quartil III</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424800">
                <a:tc>
                  <a:txBody>
                    <a:bodyPr/>
                    <a:lstStyle/>
                    <a:p>
                      <a:pPr algn="ctr">
                        <a:lnSpc>
                          <a:spcPct val="150000"/>
                        </a:lnSpc>
                        <a:spcAft>
                          <a:spcPts val="0"/>
                        </a:spcAft>
                      </a:pPr>
                      <a:r>
                        <a:rPr lang="es-EC" sz="850">
                          <a:latin typeface="Arial"/>
                          <a:ea typeface="Times New Roman"/>
                          <a:cs typeface="Times New Roman"/>
                        </a:rPr>
                        <a:t>Atención al Cliente</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192</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1</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10</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5.3906</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dirty="0">
                          <a:latin typeface="Arial"/>
                          <a:ea typeface="Times New Roman"/>
                          <a:cs typeface="Times New Roman"/>
                        </a:rPr>
                        <a:t>2.3218</a:t>
                      </a:r>
                      <a:endParaRPr lang="es-EC" sz="1100" dirty="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5.3911</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6.0000</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0.2200</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a:latin typeface="Arial"/>
                          <a:ea typeface="Times New Roman"/>
                          <a:cs typeface="Times New Roman"/>
                        </a:rPr>
                        <a:t>4</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50" dirty="0">
                          <a:latin typeface="Arial"/>
                          <a:ea typeface="Times New Roman"/>
                          <a:cs typeface="Times New Roman"/>
                        </a:rPr>
                        <a:t>8</a:t>
                      </a:r>
                      <a:endParaRPr lang="es-EC" sz="1100" dirty="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480"/>
            <a:ext cx="8229600" cy="724648"/>
          </a:xfrm>
        </p:spPr>
        <p:txBody>
          <a:bodyPr>
            <a:normAutofit fontScale="90000"/>
          </a:bodyPr>
          <a:lstStyle/>
          <a:p>
            <a:r>
              <a:rPr lang="es-EC" dirty="0" smtClean="0"/>
              <a:t>Tabla </a:t>
            </a:r>
            <a:r>
              <a:rPr lang="es-EC" dirty="0" err="1" smtClean="0"/>
              <a:t>Bivariada</a:t>
            </a:r>
            <a:r>
              <a:rPr lang="es-EC" dirty="0" smtClean="0"/>
              <a:t> .- Lealtad de Cliente</a:t>
            </a:r>
            <a:endParaRPr lang="es-EC" dirty="0"/>
          </a:p>
        </p:txBody>
      </p:sp>
      <p:graphicFrame>
        <p:nvGraphicFramePr>
          <p:cNvPr id="4" name="3 Tabla"/>
          <p:cNvGraphicFramePr>
            <a:graphicFrameLocks noGrp="1"/>
          </p:cNvGraphicFramePr>
          <p:nvPr/>
        </p:nvGraphicFramePr>
        <p:xfrm>
          <a:off x="500033" y="1357297"/>
          <a:ext cx="8143933" cy="5228163"/>
        </p:xfrm>
        <a:graphic>
          <a:graphicData uri="http://schemas.openxmlformats.org/drawingml/2006/table">
            <a:tbl>
              <a:tblPr/>
              <a:tblGrid>
                <a:gridCol w="2689740"/>
                <a:gridCol w="2528891"/>
                <a:gridCol w="1851930"/>
                <a:gridCol w="1073372"/>
              </a:tblGrid>
              <a:tr h="662320">
                <a:tc gridSpan="4">
                  <a:txBody>
                    <a:bodyPr/>
                    <a:lstStyle/>
                    <a:p>
                      <a:pPr algn="ctr">
                        <a:lnSpc>
                          <a:spcPct val="115000"/>
                        </a:lnSpc>
                        <a:spcAft>
                          <a:spcPts val="0"/>
                        </a:spcAft>
                      </a:pPr>
                      <a:r>
                        <a:rPr lang="es-ES" sz="1100" dirty="0" smtClean="0">
                          <a:latin typeface="Arial"/>
                          <a:ea typeface="Times New Roman"/>
                          <a:cs typeface="Times New Roman"/>
                        </a:rPr>
                        <a:t>Tabla  3</a:t>
                      </a:r>
                      <a:r>
                        <a:rPr lang="es-ES" sz="1100" baseline="0" dirty="0" smtClean="0">
                          <a:latin typeface="Arial"/>
                          <a:ea typeface="Times New Roman"/>
                          <a:cs typeface="Times New Roman"/>
                        </a:rPr>
                        <a:t> </a:t>
                      </a:r>
                      <a:r>
                        <a:rPr lang="es-ES" sz="1100" dirty="0" smtClean="0">
                          <a:latin typeface="Arial"/>
                          <a:ea typeface="Times New Roman"/>
                          <a:cs typeface="Times New Roman"/>
                        </a:rPr>
                        <a:t>Tipo </a:t>
                      </a:r>
                      <a:r>
                        <a:rPr lang="es-ES" sz="1100" dirty="0">
                          <a:latin typeface="Arial"/>
                          <a:ea typeface="Times New Roman"/>
                          <a:cs typeface="Times New Roman"/>
                        </a:rPr>
                        <a:t>de Cliente VS ¿Está dispuestos a esperar a que se realice la venta?</a:t>
                      </a:r>
                      <a:endParaRPr lang="es-EC" sz="1400" dirty="0">
                        <a:latin typeface="Calibri"/>
                        <a:ea typeface="Times New Roman"/>
                        <a:cs typeface="Times New Roman"/>
                      </a:endParaRPr>
                    </a:p>
                    <a:p>
                      <a:pPr algn="ctr">
                        <a:lnSpc>
                          <a:spcPct val="115000"/>
                        </a:lnSpc>
                        <a:spcAft>
                          <a:spcPts val="0"/>
                        </a:spcAft>
                      </a:pPr>
                      <a:r>
                        <a:rPr lang="es-ES" sz="1100" dirty="0" smtClean="0">
                          <a:latin typeface="Arial"/>
                          <a:ea typeface="Times New Roman"/>
                          <a:cs typeface="Times New Roman"/>
                        </a:rPr>
                        <a:t>                                                                                                                         </a:t>
                      </a:r>
                      <a:endParaRPr lang="es-EC" sz="1400" dirty="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741189">
                <a:tc rowSpan="2">
                  <a:txBody>
                    <a:bodyPr/>
                    <a:lstStyle/>
                    <a:p>
                      <a:pPr algn="ctr">
                        <a:lnSpc>
                          <a:spcPct val="150000"/>
                        </a:lnSpc>
                        <a:spcAft>
                          <a:spcPts val="0"/>
                        </a:spcAft>
                      </a:pPr>
                      <a:r>
                        <a:rPr lang="es-EC" sz="1100" b="1">
                          <a:latin typeface="Arial"/>
                          <a:ea typeface="Times New Roman"/>
                          <a:cs typeface="Times New Roman"/>
                        </a:rPr>
                        <a:t>X=Tipo de Cliente</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C" sz="1100" b="1">
                          <a:latin typeface="Arial"/>
                          <a:ea typeface="Times New Roman"/>
                          <a:cs typeface="Times New Roman"/>
                        </a:rPr>
                        <a:t>Y= En caso de que se presente un inconveniente durante el proceso de ventas usted Esta dispuest@ a esperar a que se realice la venta?</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s-EC"/>
                    </a:p>
                  </a:txBody>
                  <a:tcPr/>
                </a:tc>
                <a:tc rowSpan="2">
                  <a:txBody>
                    <a:bodyPr/>
                    <a:lstStyle/>
                    <a:p>
                      <a:pPr algn="ctr">
                        <a:lnSpc>
                          <a:spcPct val="150000"/>
                        </a:lnSpc>
                        <a:spcAft>
                          <a:spcPts val="0"/>
                        </a:spcAft>
                      </a:pPr>
                      <a:r>
                        <a:rPr lang="es-EC" sz="1100" b="1" i="1">
                          <a:latin typeface="Arial"/>
                          <a:ea typeface="Times New Roman"/>
                          <a:cs typeface="Times New Roman"/>
                        </a:rPr>
                        <a:t>Marginal "Tipo de Clientes"</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78003">
                <a:tc vMerge="1">
                  <a:txBody>
                    <a:bodyPr/>
                    <a:lstStyle/>
                    <a:p>
                      <a:endParaRPr lang="es-EC"/>
                    </a:p>
                  </a:txBody>
                  <a:tcPr/>
                </a:tc>
                <a:tc>
                  <a:txBody>
                    <a:bodyPr/>
                    <a:lstStyle/>
                    <a:p>
                      <a:pPr algn="ctr">
                        <a:lnSpc>
                          <a:spcPct val="150000"/>
                        </a:lnSpc>
                        <a:spcAft>
                          <a:spcPts val="0"/>
                        </a:spcAft>
                      </a:pPr>
                      <a:r>
                        <a:rPr lang="es-EC" sz="1200">
                          <a:latin typeface="Arial"/>
                          <a:ea typeface="Times New Roman"/>
                          <a:cs typeface="Times New Roman"/>
                        </a:rPr>
                        <a:t>Si (1)</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No(0)</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vMerge="1">
                  <a:txBody>
                    <a:bodyPr/>
                    <a:lstStyle/>
                    <a:p>
                      <a:endParaRPr lang="es-EC"/>
                    </a:p>
                  </a:txBody>
                  <a:tcPr/>
                </a:tc>
              </a:tr>
              <a:tr h="278003">
                <a:tc>
                  <a:txBody>
                    <a:bodyPr/>
                    <a:lstStyle/>
                    <a:p>
                      <a:pPr algn="ctr">
                        <a:lnSpc>
                          <a:spcPct val="150000"/>
                        </a:lnSpc>
                        <a:spcAft>
                          <a:spcPts val="0"/>
                        </a:spcAft>
                      </a:pPr>
                      <a:r>
                        <a:rPr lang="es-EC" sz="1200">
                          <a:latin typeface="Arial"/>
                          <a:ea typeface="Times New Roman"/>
                          <a:cs typeface="Times New Roman"/>
                        </a:rPr>
                        <a:t>Cliente Especial</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0.0521</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0.0279</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0.0800</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78003">
                <a:tc>
                  <a:txBody>
                    <a:bodyPr/>
                    <a:lstStyle/>
                    <a:p>
                      <a:pPr algn="ctr">
                        <a:lnSpc>
                          <a:spcPct val="150000"/>
                        </a:lnSpc>
                        <a:spcAft>
                          <a:spcPts val="0"/>
                        </a:spcAft>
                      </a:pPr>
                      <a:r>
                        <a:rPr lang="es-EC" sz="1200">
                          <a:latin typeface="Arial"/>
                          <a:ea typeface="Times New Roman"/>
                          <a:cs typeface="Times New Roman"/>
                        </a:rPr>
                        <a:t>Servicios de Salud</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0.0130</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0.0070</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0.0200</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78003">
                <a:tc>
                  <a:txBody>
                    <a:bodyPr/>
                    <a:lstStyle/>
                    <a:p>
                      <a:pPr algn="ctr">
                        <a:lnSpc>
                          <a:spcPct val="150000"/>
                        </a:lnSpc>
                        <a:spcAft>
                          <a:spcPts val="0"/>
                        </a:spcAft>
                      </a:pPr>
                      <a:r>
                        <a:rPr lang="es-EC" sz="1200">
                          <a:latin typeface="Arial"/>
                          <a:ea typeface="Times New Roman"/>
                          <a:cs typeface="Times New Roman"/>
                        </a:rPr>
                        <a:t>Clubes y Discotecas</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0.0195</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0.0105</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0.0300</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78003">
                <a:tc>
                  <a:txBody>
                    <a:bodyPr/>
                    <a:lstStyle/>
                    <a:p>
                      <a:pPr algn="ctr">
                        <a:lnSpc>
                          <a:spcPct val="150000"/>
                        </a:lnSpc>
                        <a:spcAft>
                          <a:spcPts val="0"/>
                        </a:spcAft>
                      </a:pPr>
                      <a:r>
                        <a:rPr lang="es-EC" sz="1200">
                          <a:latin typeface="Arial"/>
                          <a:ea typeface="Times New Roman"/>
                          <a:cs typeface="Times New Roman"/>
                        </a:rPr>
                        <a:t>Detallistas</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0.0260</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0.0140</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0.0400</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78003">
                <a:tc>
                  <a:txBody>
                    <a:bodyPr/>
                    <a:lstStyle/>
                    <a:p>
                      <a:pPr algn="ctr">
                        <a:lnSpc>
                          <a:spcPct val="150000"/>
                        </a:lnSpc>
                        <a:spcAft>
                          <a:spcPts val="0"/>
                        </a:spcAft>
                      </a:pPr>
                      <a:r>
                        <a:rPr lang="es-EC" sz="1200">
                          <a:latin typeface="Arial"/>
                          <a:ea typeface="Times New Roman"/>
                          <a:cs typeface="Times New Roman"/>
                        </a:rPr>
                        <a:t>Hoteles y Restaurantes</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0.0326</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0.0174</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0.0500</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78003">
                <a:tc>
                  <a:txBody>
                    <a:bodyPr/>
                    <a:lstStyle/>
                    <a:p>
                      <a:pPr algn="ctr">
                        <a:lnSpc>
                          <a:spcPct val="150000"/>
                        </a:lnSpc>
                        <a:spcAft>
                          <a:spcPts val="0"/>
                        </a:spcAft>
                      </a:pPr>
                      <a:r>
                        <a:rPr lang="es-EC" sz="1200">
                          <a:latin typeface="Arial"/>
                          <a:ea typeface="Times New Roman"/>
                          <a:cs typeface="Times New Roman"/>
                        </a:rPr>
                        <a:t>Industrias e Instituciones</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0.2018</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0.1082</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0.3100</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78003">
                <a:tc>
                  <a:txBody>
                    <a:bodyPr/>
                    <a:lstStyle/>
                    <a:p>
                      <a:pPr algn="ctr">
                        <a:lnSpc>
                          <a:spcPct val="150000"/>
                        </a:lnSpc>
                        <a:spcAft>
                          <a:spcPts val="0"/>
                        </a:spcAft>
                      </a:pPr>
                      <a:r>
                        <a:rPr lang="es-EC" sz="1200">
                          <a:latin typeface="Arial"/>
                          <a:ea typeface="Times New Roman"/>
                          <a:cs typeface="Times New Roman"/>
                        </a:rPr>
                        <a:t>Mayoristas</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0.2669</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0.1431</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0.4100</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78003">
                <a:tc>
                  <a:txBody>
                    <a:bodyPr/>
                    <a:lstStyle/>
                    <a:p>
                      <a:pPr algn="ctr">
                        <a:lnSpc>
                          <a:spcPct val="150000"/>
                        </a:lnSpc>
                        <a:spcAft>
                          <a:spcPts val="0"/>
                        </a:spcAft>
                      </a:pPr>
                      <a:r>
                        <a:rPr lang="es-EC" sz="1200">
                          <a:latin typeface="Arial"/>
                          <a:ea typeface="Times New Roman"/>
                          <a:cs typeface="Times New Roman"/>
                        </a:rPr>
                        <a:t>Instituciones Educativas</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0.0391</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0.0209</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0.0600</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309436">
                <a:tc>
                  <a:txBody>
                    <a:bodyPr/>
                    <a:lstStyle/>
                    <a:p>
                      <a:pPr algn="ctr">
                        <a:lnSpc>
                          <a:spcPct val="150000"/>
                        </a:lnSpc>
                        <a:spcAft>
                          <a:spcPts val="0"/>
                        </a:spcAft>
                      </a:pPr>
                      <a:r>
                        <a:rPr lang="es-EC" sz="1200">
                          <a:latin typeface="Arial"/>
                          <a:ea typeface="Times New Roman"/>
                          <a:cs typeface="Times New Roman"/>
                        </a:rPr>
                        <a:t>Marginal " En caso de que se presente un inconveniente durante el proceso de ventas usted Está dispuesto a esperar a que se realice la venta?”</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0.6510</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0.3490</a:t>
                      </a:r>
                      <a:endParaRPr lang="es-EC" sz="140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latin typeface="Arial"/>
                          <a:ea typeface="Times New Roman"/>
                          <a:cs typeface="Times New Roman"/>
                        </a:rPr>
                        <a:t>1.0000</a:t>
                      </a:r>
                      <a:endParaRPr lang="es-EC" sz="1400" dirty="0">
                        <a:latin typeface="Calibri"/>
                        <a:ea typeface="Times New Roman"/>
                        <a:cs typeface="Times New Roman"/>
                      </a:endParaRPr>
                    </a:p>
                  </a:txBody>
                  <a:tcPr marL="36391" marR="36391"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143116"/>
            <a:ext cx="8229600" cy="1143000"/>
          </a:xfrm>
        </p:spPr>
        <p:txBody>
          <a:bodyPr>
            <a:normAutofit fontScale="90000"/>
          </a:bodyPr>
          <a:lstStyle/>
          <a:p>
            <a:r>
              <a:rPr lang="es-EC" dirty="0" smtClean="0"/>
              <a:t>Análisis de Indicadores de Gestión</a:t>
            </a:r>
            <a:endParaRPr lang="es-EC"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38962"/>
          </a:xfrm>
        </p:spPr>
        <p:txBody>
          <a:bodyPr>
            <a:normAutofit fontScale="90000"/>
          </a:bodyPr>
          <a:lstStyle/>
          <a:p>
            <a:r>
              <a:rPr lang="es-EC" dirty="0" smtClean="0"/>
              <a:t>Ventas por Vendedor en dólares</a:t>
            </a:r>
            <a:endParaRPr lang="es-EC" dirty="0"/>
          </a:p>
        </p:txBody>
      </p:sp>
      <p:graphicFrame>
        <p:nvGraphicFramePr>
          <p:cNvPr id="4" name="3 Tabla"/>
          <p:cNvGraphicFramePr>
            <a:graphicFrameLocks noGrp="1"/>
          </p:cNvGraphicFramePr>
          <p:nvPr/>
        </p:nvGraphicFramePr>
        <p:xfrm>
          <a:off x="214282" y="2000240"/>
          <a:ext cx="4214842" cy="3948599"/>
        </p:xfrm>
        <a:graphic>
          <a:graphicData uri="http://schemas.openxmlformats.org/drawingml/2006/table">
            <a:tbl>
              <a:tblPr/>
              <a:tblGrid>
                <a:gridCol w="730264"/>
                <a:gridCol w="1008982"/>
                <a:gridCol w="776514"/>
                <a:gridCol w="924393"/>
                <a:gridCol w="774689"/>
              </a:tblGrid>
              <a:tr h="656716">
                <a:tc gridSpan="5">
                  <a:txBody>
                    <a:bodyPr/>
                    <a:lstStyle/>
                    <a:p>
                      <a:pPr algn="ctr">
                        <a:lnSpc>
                          <a:spcPct val="115000"/>
                        </a:lnSpc>
                        <a:spcAft>
                          <a:spcPts val="0"/>
                        </a:spcAft>
                      </a:pPr>
                      <a:endParaRPr lang="es-EC" sz="1100" dirty="0">
                        <a:latin typeface="Arial"/>
                        <a:ea typeface="Times New Roman"/>
                        <a:cs typeface="Times New Roman"/>
                      </a:endParaRPr>
                    </a:p>
                    <a:p>
                      <a:pPr algn="ctr">
                        <a:lnSpc>
                          <a:spcPct val="115000"/>
                        </a:lnSpc>
                        <a:spcAft>
                          <a:spcPts val="0"/>
                        </a:spcAft>
                      </a:pPr>
                      <a:r>
                        <a:rPr lang="es-EC" sz="1100" dirty="0">
                          <a:latin typeface="Arial"/>
                          <a:ea typeface="Times New Roman"/>
                          <a:cs typeface="Times New Roman"/>
                        </a:rPr>
                        <a:t>Tabla 5.30                                                                                                  Ventas por vendedor</a:t>
                      </a:r>
                      <a:endParaRPr lang="es-EC" sz="1100" dirty="0">
                        <a:latin typeface="Calibri"/>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7730">
                <a:tc>
                  <a:txBody>
                    <a:bodyPr/>
                    <a:lstStyle/>
                    <a:p>
                      <a:pPr algn="ctr">
                        <a:lnSpc>
                          <a:spcPct val="150000"/>
                        </a:lnSpc>
                        <a:spcAft>
                          <a:spcPts val="0"/>
                        </a:spcAft>
                      </a:pPr>
                      <a:r>
                        <a:rPr lang="es-EC" sz="1000">
                          <a:latin typeface="Arial"/>
                          <a:ea typeface="Times New Roman"/>
                          <a:cs typeface="Times New Roman"/>
                        </a:rPr>
                        <a:t>Código de Vendedor</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 de Facturas por Vendedor</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Frecuencia Relativa</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Ventas $ por Vendedor</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Frecuencia relativa</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519143">
                <a:tc>
                  <a:txBody>
                    <a:bodyPr/>
                    <a:lstStyle/>
                    <a:p>
                      <a:pPr algn="ctr">
                        <a:lnSpc>
                          <a:spcPct val="150000"/>
                        </a:lnSpc>
                        <a:spcAft>
                          <a:spcPts val="0"/>
                        </a:spcAft>
                      </a:pPr>
                      <a:r>
                        <a:rPr lang="es-EC" sz="1000">
                          <a:latin typeface="Arial"/>
                          <a:ea typeface="Times New Roman"/>
                          <a:cs typeface="Times New Roman"/>
                        </a:rPr>
                        <a:t>001</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219</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0.1810</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124,319.3650</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0.3038</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94181">
                <a:tc>
                  <a:txBody>
                    <a:bodyPr/>
                    <a:lstStyle/>
                    <a:p>
                      <a:pPr algn="ctr">
                        <a:lnSpc>
                          <a:spcPct val="150000"/>
                        </a:lnSpc>
                        <a:spcAft>
                          <a:spcPts val="0"/>
                        </a:spcAft>
                      </a:pPr>
                      <a:r>
                        <a:rPr lang="es-EC" sz="1000">
                          <a:latin typeface="Arial"/>
                          <a:ea typeface="Times New Roman"/>
                          <a:cs typeface="Times New Roman"/>
                        </a:rPr>
                        <a:t>ALV</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380</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0.3140</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98,990.1200</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0.2419</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94181">
                <a:tc>
                  <a:txBody>
                    <a:bodyPr/>
                    <a:lstStyle/>
                    <a:p>
                      <a:pPr algn="ctr">
                        <a:lnSpc>
                          <a:spcPct val="150000"/>
                        </a:lnSpc>
                        <a:spcAft>
                          <a:spcPts val="0"/>
                        </a:spcAft>
                      </a:pPr>
                      <a:r>
                        <a:rPr lang="es-EC" sz="1000">
                          <a:latin typeface="Arial"/>
                          <a:ea typeface="Times New Roman"/>
                          <a:cs typeface="Times New Roman"/>
                        </a:rPr>
                        <a:t>CVV</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150</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0.1240</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25,253.5600</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0.0617</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94181">
                <a:tc>
                  <a:txBody>
                    <a:bodyPr/>
                    <a:lstStyle/>
                    <a:p>
                      <a:pPr algn="ctr">
                        <a:lnSpc>
                          <a:spcPct val="150000"/>
                        </a:lnSpc>
                        <a:spcAft>
                          <a:spcPts val="0"/>
                        </a:spcAft>
                      </a:pPr>
                      <a:r>
                        <a:rPr lang="es-EC" sz="1000">
                          <a:latin typeface="Arial"/>
                          <a:ea typeface="Times New Roman"/>
                          <a:cs typeface="Times New Roman"/>
                        </a:rPr>
                        <a:t>EAA</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224</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0.1851</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34,921.71</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0.0853</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519143">
                <a:tc>
                  <a:txBody>
                    <a:bodyPr/>
                    <a:lstStyle/>
                    <a:p>
                      <a:pPr algn="ctr">
                        <a:lnSpc>
                          <a:spcPct val="150000"/>
                        </a:lnSpc>
                        <a:spcAft>
                          <a:spcPts val="0"/>
                        </a:spcAft>
                      </a:pPr>
                      <a:r>
                        <a:rPr lang="es-EC" sz="1000">
                          <a:latin typeface="Arial"/>
                          <a:ea typeface="Times New Roman"/>
                          <a:cs typeface="Times New Roman"/>
                        </a:rPr>
                        <a:t>FVP</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173</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0.1430</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120,790.5800</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0.2952</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94181">
                <a:tc>
                  <a:txBody>
                    <a:bodyPr/>
                    <a:lstStyle/>
                    <a:p>
                      <a:pPr algn="ctr">
                        <a:lnSpc>
                          <a:spcPct val="150000"/>
                        </a:lnSpc>
                        <a:spcAft>
                          <a:spcPts val="0"/>
                        </a:spcAft>
                      </a:pPr>
                      <a:r>
                        <a:rPr lang="es-EC" sz="1000">
                          <a:latin typeface="Arial"/>
                          <a:ea typeface="Times New Roman"/>
                          <a:cs typeface="Times New Roman"/>
                        </a:rPr>
                        <a:t>OFI</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64</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0.0529</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4,925.0700</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0.0120</a:t>
                      </a:r>
                      <a:endParaRPr lang="es-EC" sz="1100">
                        <a:latin typeface="Calibri"/>
                        <a:ea typeface="Times New Roman"/>
                        <a:cs typeface="Times New Roman"/>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519143">
                <a:tc>
                  <a:txBody>
                    <a:bodyPr/>
                    <a:lstStyle/>
                    <a:p>
                      <a:pPr algn="ctr">
                        <a:lnSpc>
                          <a:spcPct val="150000"/>
                        </a:lnSpc>
                        <a:spcAft>
                          <a:spcPts val="0"/>
                        </a:spcAft>
                      </a:pPr>
                      <a:r>
                        <a:rPr lang="es-EC" sz="1000">
                          <a:latin typeface="Arial"/>
                          <a:ea typeface="Times New Roman"/>
                          <a:cs typeface="Times New Roman"/>
                        </a:rPr>
                        <a:t>Total</a:t>
                      </a:r>
                      <a:endParaRPr lang="es-EC" sz="1100">
                        <a:latin typeface="Calibri"/>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1,210</a:t>
                      </a:r>
                      <a:endParaRPr lang="es-EC" sz="1100">
                        <a:latin typeface="Calibri"/>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1.0000</a:t>
                      </a:r>
                      <a:endParaRPr lang="es-EC" sz="1100">
                        <a:latin typeface="Calibri"/>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Times New Roman"/>
                          <a:cs typeface="Times New Roman"/>
                        </a:rPr>
                        <a:t>409,200.4050</a:t>
                      </a:r>
                      <a:endParaRPr lang="es-EC" sz="1100">
                        <a:latin typeface="Calibri"/>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latin typeface="Arial"/>
                          <a:ea typeface="Times New Roman"/>
                          <a:cs typeface="Times New Roman"/>
                        </a:rPr>
                        <a:t>1.0000</a:t>
                      </a:r>
                      <a:endParaRPr lang="es-EC" sz="1100" dirty="0">
                        <a:latin typeface="Calibri"/>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graphicFrame>
        <p:nvGraphicFramePr>
          <p:cNvPr id="5" name="4 Gráfico"/>
          <p:cNvGraphicFramePr/>
          <p:nvPr/>
        </p:nvGraphicFramePr>
        <p:xfrm>
          <a:off x="4500562" y="1928802"/>
          <a:ext cx="4432728" cy="407196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010400"/>
          </a:xfrm>
        </p:spPr>
        <p:txBody>
          <a:bodyPr/>
          <a:lstStyle/>
          <a:p>
            <a:r>
              <a:rPr lang="es-EC" dirty="0" smtClean="0"/>
              <a:t>Análisis de Pareto</a:t>
            </a:r>
            <a:endParaRPr lang="es-EC" dirty="0"/>
          </a:p>
        </p:txBody>
      </p:sp>
      <p:graphicFrame>
        <p:nvGraphicFramePr>
          <p:cNvPr id="5" name="4 Gráfico"/>
          <p:cNvGraphicFramePr/>
          <p:nvPr/>
        </p:nvGraphicFramePr>
        <p:xfrm>
          <a:off x="4071934" y="1785926"/>
          <a:ext cx="4232520" cy="4857784"/>
        </p:xfrm>
        <a:graphic>
          <a:graphicData uri="http://schemas.openxmlformats.org/drawingml/2006/chart">
            <c:chart xmlns:c="http://schemas.openxmlformats.org/drawingml/2006/chart" xmlns:r="http://schemas.openxmlformats.org/officeDocument/2006/relationships" r:id="rId2"/>
          </a:graphicData>
        </a:graphic>
      </p:graphicFrame>
      <p:sp>
        <p:nvSpPr>
          <p:cNvPr id="952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152352" rIns="628452"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5238" name="Rectangle 6"/>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s-EC"/>
          </a:p>
        </p:txBody>
      </p:sp>
      <p:sp>
        <p:nvSpPr>
          <p:cNvPr id="95240" name="Rectangle 8"/>
          <p:cNvSpPr>
            <a:spLocks noChangeArrowheads="1"/>
          </p:cNvSpPr>
          <p:nvPr/>
        </p:nvSpPr>
        <p:spPr bwMode="auto">
          <a:xfrm>
            <a:off x="0" y="4210050"/>
            <a:ext cx="9144000" cy="0"/>
          </a:xfrm>
          <a:prstGeom prst="rect">
            <a:avLst/>
          </a:prstGeom>
          <a:noFill/>
          <a:ln w="9525">
            <a:noFill/>
            <a:miter lim="800000"/>
            <a:headEnd/>
            <a:tailEnd/>
          </a:ln>
          <a:effectLst/>
        </p:spPr>
        <p:txBody>
          <a:bodyPr vert="horz" wrap="non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s-EC" sz="1600" b="1"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600" b="1"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r>
            <a:br>
              <a:rPr kumimoji="0" lang="es-EC" sz="1600" b="1"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10 Tabla"/>
          <p:cNvGraphicFramePr>
            <a:graphicFrameLocks noGrp="1"/>
          </p:cNvGraphicFramePr>
          <p:nvPr/>
        </p:nvGraphicFramePr>
        <p:xfrm>
          <a:off x="714348" y="1785926"/>
          <a:ext cx="3214710" cy="5012856"/>
        </p:xfrm>
        <a:graphic>
          <a:graphicData uri="http://schemas.openxmlformats.org/drawingml/2006/table">
            <a:tbl>
              <a:tblPr/>
              <a:tblGrid>
                <a:gridCol w="714679"/>
                <a:gridCol w="2500031"/>
              </a:tblGrid>
              <a:tr h="452950">
                <a:tc>
                  <a:txBody>
                    <a:bodyPr/>
                    <a:lstStyle/>
                    <a:p>
                      <a:pPr algn="ctr">
                        <a:lnSpc>
                          <a:spcPct val="150000"/>
                        </a:lnSpc>
                        <a:spcAft>
                          <a:spcPts val="0"/>
                        </a:spcAft>
                      </a:pPr>
                      <a:r>
                        <a:rPr lang="es-EC" sz="1100" b="1" dirty="0">
                          <a:solidFill>
                            <a:srgbClr val="000000"/>
                          </a:solidFill>
                          <a:latin typeface="Arial"/>
                          <a:ea typeface="Times New Roman"/>
                          <a:cs typeface="Times New Roman"/>
                        </a:rPr>
                        <a:t>Código Queja</a:t>
                      </a:r>
                      <a:endParaRPr lang="es-EC" sz="1400" dirty="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dirty="0">
                          <a:solidFill>
                            <a:srgbClr val="000000"/>
                          </a:solidFill>
                          <a:latin typeface="Arial"/>
                          <a:ea typeface="Times New Roman"/>
                          <a:cs typeface="Times New Roman"/>
                        </a:rPr>
                        <a:t>Descripción de Queja</a:t>
                      </a:r>
                      <a:endParaRPr lang="es-EC" sz="1400" dirty="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75">
                <a:tc>
                  <a:txBody>
                    <a:bodyPr/>
                    <a:lstStyle/>
                    <a:p>
                      <a:pPr algn="ctr">
                        <a:lnSpc>
                          <a:spcPct val="150000"/>
                        </a:lnSpc>
                        <a:spcAft>
                          <a:spcPts val="0"/>
                        </a:spcAft>
                      </a:pPr>
                      <a:r>
                        <a:rPr lang="es-EC" sz="1100">
                          <a:solidFill>
                            <a:srgbClr val="000000"/>
                          </a:solidFill>
                          <a:latin typeface="Arial"/>
                          <a:ea typeface="Times New Roman"/>
                          <a:cs typeface="Times New Roman"/>
                        </a:rPr>
                        <a:t>E01</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Ninguna</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529620">
                <a:tc>
                  <a:txBody>
                    <a:bodyPr/>
                    <a:lstStyle/>
                    <a:p>
                      <a:pPr algn="ctr">
                        <a:lnSpc>
                          <a:spcPct val="150000"/>
                        </a:lnSpc>
                        <a:spcAft>
                          <a:spcPts val="0"/>
                        </a:spcAft>
                      </a:pPr>
                      <a:r>
                        <a:rPr lang="es-EC" sz="1100">
                          <a:solidFill>
                            <a:srgbClr val="000000"/>
                          </a:solidFill>
                          <a:latin typeface="Arial"/>
                          <a:ea typeface="Times New Roman"/>
                          <a:cs typeface="Times New Roman"/>
                        </a:rPr>
                        <a:t>E02</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Irregularidad en la entrega de productos al lugar de destino</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53079">
                <a:tc>
                  <a:txBody>
                    <a:bodyPr/>
                    <a:lstStyle/>
                    <a:p>
                      <a:pPr algn="ctr">
                        <a:lnSpc>
                          <a:spcPct val="150000"/>
                        </a:lnSpc>
                        <a:spcAft>
                          <a:spcPts val="0"/>
                        </a:spcAft>
                      </a:pPr>
                      <a:r>
                        <a:rPr lang="es-EC" sz="1100">
                          <a:solidFill>
                            <a:srgbClr val="000000"/>
                          </a:solidFill>
                          <a:latin typeface="Arial"/>
                          <a:ea typeface="Times New Roman"/>
                          <a:cs typeface="Times New Roman"/>
                        </a:rPr>
                        <a:t>E03</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Actitud del personal de ventas</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13575">
                <a:tc>
                  <a:txBody>
                    <a:bodyPr/>
                    <a:lstStyle/>
                    <a:p>
                      <a:pPr algn="ctr">
                        <a:lnSpc>
                          <a:spcPct val="150000"/>
                        </a:lnSpc>
                        <a:spcAft>
                          <a:spcPts val="0"/>
                        </a:spcAft>
                      </a:pPr>
                      <a:r>
                        <a:rPr lang="es-EC" sz="1100">
                          <a:solidFill>
                            <a:srgbClr val="000000"/>
                          </a:solidFill>
                          <a:latin typeface="Arial"/>
                          <a:ea typeface="Times New Roman"/>
                          <a:cs typeface="Times New Roman"/>
                        </a:rPr>
                        <a:t>E04</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Tiempos de entrega</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529620">
                <a:tc>
                  <a:txBody>
                    <a:bodyPr/>
                    <a:lstStyle/>
                    <a:p>
                      <a:pPr algn="ctr">
                        <a:lnSpc>
                          <a:spcPct val="150000"/>
                        </a:lnSpc>
                        <a:spcAft>
                          <a:spcPts val="0"/>
                        </a:spcAft>
                      </a:pPr>
                      <a:r>
                        <a:rPr lang="es-EC" sz="1100">
                          <a:solidFill>
                            <a:srgbClr val="000000"/>
                          </a:solidFill>
                          <a:latin typeface="Arial"/>
                          <a:ea typeface="Times New Roman"/>
                          <a:cs typeface="Times New Roman"/>
                        </a:rPr>
                        <a:t>E05</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Descuido de comunicación con el cliente</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53079">
                <a:tc>
                  <a:txBody>
                    <a:bodyPr/>
                    <a:lstStyle/>
                    <a:p>
                      <a:pPr algn="ctr">
                        <a:lnSpc>
                          <a:spcPct val="150000"/>
                        </a:lnSpc>
                        <a:spcAft>
                          <a:spcPts val="0"/>
                        </a:spcAft>
                      </a:pPr>
                      <a:r>
                        <a:rPr lang="es-EC" sz="1100">
                          <a:solidFill>
                            <a:srgbClr val="000000"/>
                          </a:solidFill>
                          <a:latin typeface="Arial"/>
                          <a:ea typeface="Times New Roman"/>
                          <a:cs typeface="Times New Roman"/>
                        </a:rPr>
                        <a:t>E06</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Déficit de productos en stock</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53079">
                <a:tc>
                  <a:txBody>
                    <a:bodyPr/>
                    <a:lstStyle/>
                    <a:p>
                      <a:pPr algn="ctr">
                        <a:lnSpc>
                          <a:spcPct val="150000"/>
                        </a:lnSpc>
                        <a:spcAft>
                          <a:spcPts val="0"/>
                        </a:spcAft>
                      </a:pPr>
                      <a:r>
                        <a:rPr lang="es-EC" sz="1100">
                          <a:solidFill>
                            <a:srgbClr val="000000"/>
                          </a:solidFill>
                          <a:latin typeface="Arial"/>
                          <a:ea typeface="Times New Roman"/>
                          <a:cs typeface="Times New Roman"/>
                        </a:rPr>
                        <a:t>E07</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Falta de venta de ambientadores</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53079">
                <a:tc>
                  <a:txBody>
                    <a:bodyPr/>
                    <a:lstStyle/>
                    <a:p>
                      <a:pPr algn="ctr">
                        <a:lnSpc>
                          <a:spcPct val="150000"/>
                        </a:lnSpc>
                        <a:spcAft>
                          <a:spcPts val="0"/>
                        </a:spcAft>
                      </a:pPr>
                      <a:r>
                        <a:rPr lang="es-EC" sz="1100">
                          <a:solidFill>
                            <a:srgbClr val="000000"/>
                          </a:solidFill>
                          <a:latin typeface="Arial"/>
                          <a:ea typeface="Times New Roman"/>
                          <a:cs typeface="Times New Roman"/>
                        </a:rPr>
                        <a:t>E08</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Tiempo de espera en el teléfono</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13575">
                <a:tc>
                  <a:txBody>
                    <a:bodyPr/>
                    <a:lstStyle/>
                    <a:p>
                      <a:pPr algn="ctr">
                        <a:lnSpc>
                          <a:spcPct val="150000"/>
                        </a:lnSpc>
                        <a:spcAft>
                          <a:spcPts val="0"/>
                        </a:spcAft>
                      </a:pPr>
                      <a:r>
                        <a:rPr lang="es-EC" sz="1100">
                          <a:solidFill>
                            <a:srgbClr val="000000"/>
                          </a:solidFill>
                          <a:latin typeface="Arial"/>
                          <a:ea typeface="Times New Roman"/>
                          <a:cs typeface="Times New Roman"/>
                        </a:rPr>
                        <a:t>E09</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Relación Calidad - Precios </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13575">
                <a:tc>
                  <a:txBody>
                    <a:bodyPr/>
                    <a:lstStyle/>
                    <a:p>
                      <a:pPr algn="ctr">
                        <a:lnSpc>
                          <a:spcPct val="150000"/>
                        </a:lnSpc>
                        <a:spcAft>
                          <a:spcPts val="0"/>
                        </a:spcAft>
                      </a:pPr>
                      <a:r>
                        <a:rPr lang="es-EC" sz="1100">
                          <a:solidFill>
                            <a:srgbClr val="000000"/>
                          </a:solidFill>
                          <a:latin typeface="Arial"/>
                          <a:ea typeface="Times New Roman"/>
                          <a:cs typeface="Times New Roman"/>
                        </a:rPr>
                        <a:t>E10</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Escasez de promociones</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529620">
                <a:tc>
                  <a:txBody>
                    <a:bodyPr/>
                    <a:lstStyle/>
                    <a:p>
                      <a:pPr algn="ctr">
                        <a:lnSpc>
                          <a:spcPct val="150000"/>
                        </a:lnSpc>
                        <a:spcAft>
                          <a:spcPts val="0"/>
                        </a:spcAft>
                      </a:pPr>
                      <a:r>
                        <a:rPr lang="es-EC" sz="1100">
                          <a:solidFill>
                            <a:srgbClr val="000000"/>
                          </a:solidFill>
                          <a:latin typeface="Arial"/>
                          <a:ea typeface="Times New Roman"/>
                          <a:cs typeface="Times New Roman"/>
                        </a:rPr>
                        <a:t>E11</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latin typeface="Arial"/>
                          <a:ea typeface="Times New Roman"/>
                          <a:cs typeface="Times New Roman"/>
                        </a:rPr>
                        <a:t>Falta de conocimiento acerca del staff de vendedores</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452950">
                <a:tc>
                  <a:txBody>
                    <a:bodyPr/>
                    <a:lstStyle/>
                    <a:p>
                      <a:pPr algn="ctr">
                        <a:lnSpc>
                          <a:spcPct val="150000"/>
                        </a:lnSpc>
                        <a:spcAft>
                          <a:spcPts val="0"/>
                        </a:spcAft>
                      </a:pPr>
                      <a:r>
                        <a:rPr lang="es-EC" sz="1100">
                          <a:solidFill>
                            <a:srgbClr val="000000"/>
                          </a:solidFill>
                          <a:latin typeface="Arial"/>
                          <a:ea typeface="Times New Roman"/>
                          <a:cs typeface="Times New Roman"/>
                        </a:rPr>
                        <a:t>E12</a:t>
                      </a:r>
                      <a:endParaRPr lang="es-EC" sz="140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dirty="0">
                          <a:latin typeface="Arial"/>
                          <a:ea typeface="Times New Roman"/>
                          <a:cs typeface="Times New Roman"/>
                        </a:rPr>
                        <a:t>Falta de conocimiento del </a:t>
                      </a:r>
                      <a:r>
                        <a:rPr lang="es-EC" sz="1100" dirty="0" err="1">
                          <a:latin typeface="Arial"/>
                          <a:ea typeface="Times New Roman"/>
                          <a:cs typeface="Times New Roman"/>
                        </a:rPr>
                        <a:t>staff</a:t>
                      </a:r>
                      <a:r>
                        <a:rPr lang="es-EC" sz="1100" dirty="0">
                          <a:latin typeface="Arial"/>
                          <a:ea typeface="Times New Roman"/>
                          <a:cs typeface="Times New Roman"/>
                        </a:rPr>
                        <a:t> de vendedores</a:t>
                      </a:r>
                      <a:endParaRPr lang="es-EC" sz="1400" dirty="0">
                        <a:latin typeface="Calibri"/>
                        <a:ea typeface="Times New Roman"/>
                        <a:cs typeface="Times New Roman"/>
                      </a:endParaRPr>
                    </a:p>
                  </a:txBody>
                  <a:tcPr marL="35121" marR="351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Definiciones</a:t>
            </a:r>
            <a:endParaRPr lang="es-EC" dirty="0"/>
          </a:p>
        </p:txBody>
      </p:sp>
      <p:sp>
        <p:nvSpPr>
          <p:cNvPr id="3" name="2 Marcador de contenido"/>
          <p:cNvSpPr>
            <a:spLocks noGrp="1"/>
          </p:cNvSpPr>
          <p:nvPr>
            <p:ph idx="1"/>
          </p:nvPr>
        </p:nvSpPr>
        <p:spPr/>
        <p:txBody>
          <a:bodyPr>
            <a:normAutofit/>
          </a:bodyPr>
          <a:lstStyle/>
          <a:p>
            <a:r>
              <a:rPr lang="es-EC" sz="1500" b="1" dirty="0" smtClean="0"/>
              <a:t>Propósito de los indicadores.- </a:t>
            </a:r>
            <a:r>
              <a:rPr lang="es-EC" sz="1500" b="1" dirty="0" err="1" smtClean="0"/>
              <a:t>S</a:t>
            </a:r>
            <a:r>
              <a:rPr lang="es-EC" sz="1500" dirty="0" err="1" smtClean="0"/>
              <a:t>pecific</a:t>
            </a:r>
            <a:r>
              <a:rPr lang="es-EC" sz="1500" dirty="0" smtClean="0"/>
              <a:t>: Dirigida a su área (Al objetivo que se busca)</a:t>
            </a:r>
            <a:br>
              <a:rPr lang="es-EC" sz="1500" dirty="0" smtClean="0"/>
            </a:br>
            <a:r>
              <a:rPr lang="es-EC" sz="1500" b="1" dirty="0" err="1" smtClean="0"/>
              <a:t>M</a:t>
            </a:r>
            <a:r>
              <a:rPr lang="es-EC" sz="1500" dirty="0" err="1" smtClean="0"/>
              <a:t>easurable</a:t>
            </a:r>
            <a:r>
              <a:rPr lang="es-EC" sz="1500" dirty="0" smtClean="0"/>
              <a:t>: Precisa y completa (Datos confiables y completos)</a:t>
            </a:r>
            <a:br>
              <a:rPr lang="es-EC" sz="1500" dirty="0" smtClean="0"/>
            </a:br>
            <a:r>
              <a:rPr lang="es-EC" sz="1500" b="1" dirty="0" err="1" smtClean="0"/>
              <a:t>A</a:t>
            </a:r>
            <a:r>
              <a:rPr lang="es-EC" sz="1500" dirty="0" err="1" smtClean="0"/>
              <a:t>ctionable</a:t>
            </a:r>
            <a:r>
              <a:rPr lang="es-EC" sz="1500" dirty="0" smtClean="0"/>
              <a:t>: Indica cómo actuar (Orientada a la acción)</a:t>
            </a:r>
            <a:br>
              <a:rPr lang="es-EC" sz="1500" dirty="0" smtClean="0"/>
            </a:br>
            <a:r>
              <a:rPr lang="es-EC" sz="1500" b="1" dirty="0" err="1" smtClean="0"/>
              <a:t>R</a:t>
            </a:r>
            <a:r>
              <a:rPr lang="es-EC" sz="1500" dirty="0" err="1" smtClean="0"/>
              <a:t>elevance</a:t>
            </a:r>
            <a:r>
              <a:rPr lang="es-EC" sz="1500" dirty="0" smtClean="0"/>
              <a:t>: Resultados significativos, importantes</a:t>
            </a:r>
          </a:p>
          <a:p>
            <a:pPr>
              <a:buNone/>
            </a:pPr>
            <a:r>
              <a:rPr lang="es-EC" sz="1500" b="1" dirty="0" smtClean="0"/>
              <a:t>	</a:t>
            </a:r>
            <a:r>
              <a:rPr lang="es-EC" sz="1500" b="1" dirty="0" err="1" smtClean="0"/>
              <a:t>T</a:t>
            </a:r>
            <a:r>
              <a:rPr lang="es-EC" sz="1500" dirty="0" err="1" smtClean="0"/>
              <a:t>imely</a:t>
            </a:r>
            <a:r>
              <a:rPr lang="es-EC" sz="1500" dirty="0" smtClean="0"/>
              <a:t>: Oportunos (En el momento que los necesita)</a:t>
            </a:r>
          </a:p>
          <a:p>
            <a:r>
              <a:rPr lang="es-EC" sz="1500" b="1" dirty="0" smtClean="0"/>
              <a:t>Base de Datos.- </a:t>
            </a:r>
            <a:r>
              <a:rPr lang="es-EC" sz="1500" dirty="0" smtClean="0"/>
              <a:t>Una Base de Datos es un conjunto de datos que pertenecen al mismo contexto y se encuentran almacenados sistemáticamente dentro de alguna estructura que los contiene. Una base de datos permite a los usuarios trabajar con la estructura y contenido de los datos, al igual que  una serie de operaciones tales como:</a:t>
            </a:r>
          </a:p>
          <a:p>
            <a:pPr lvl="1"/>
            <a:r>
              <a:rPr lang="es-EC" sz="1500" dirty="0" smtClean="0"/>
              <a:t>Agregar nuevos archivos vacíos a la BD.</a:t>
            </a:r>
          </a:p>
          <a:p>
            <a:pPr lvl="1"/>
            <a:r>
              <a:rPr lang="es-EC" sz="1500" dirty="0" smtClean="0"/>
              <a:t>Insertar datos </a:t>
            </a:r>
          </a:p>
          <a:p>
            <a:pPr lvl="1"/>
            <a:r>
              <a:rPr lang="es-EC" sz="1500" dirty="0" smtClean="0"/>
              <a:t>Consultar datos </a:t>
            </a:r>
          </a:p>
          <a:p>
            <a:pPr lvl="1"/>
            <a:r>
              <a:rPr lang="es-EC" sz="1500" dirty="0" smtClean="0"/>
              <a:t>Modificar datos</a:t>
            </a:r>
          </a:p>
          <a:p>
            <a:pPr lvl="1"/>
            <a:r>
              <a:rPr lang="es-EC" sz="1500" dirty="0" smtClean="0"/>
              <a:t>Eliminar datos</a:t>
            </a:r>
          </a:p>
          <a:p>
            <a:endParaRPr lang="es-EC" sz="1600" dirty="0" smtClean="0"/>
          </a:p>
          <a:p>
            <a:endParaRPr lang="es-EC"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8229600" cy="642942"/>
          </a:xfrm>
        </p:spPr>
        <p:txBody>
          <a:bodyPr>
            <a:normAutofit fontScale="90000"/>
          </a:bodyPr>
          <a:lstStyle/>
          <a:p>
            <a:r>
              <a:rPr lang="es-EC" dirty="0" smtClean="0"/>
              <a:t>Conclusiones</a:t>
            </a:r>
            <a:endParaRPr lang="es-EC" dirty="0"/>
          </a:p>
        </p:txBody>
      </p:sp>
      <p:sp>
        <p:nvSpPr>
          <p:cNvPr id="3" name="2 Marcador de contenido"/>
          <p:cNvSpPr>
            <a:spLocks noGrp="1"/>
          </p:cNvSpPr>
          <p:nvPr>
            <p:ph idx="1"/>
          </p:nvPr>
        </p:nvSpPr>
        <p:spPr>
          <a:xfrm>
            <a:off x="457200" y="1214422"/>
            <a:ext cx="8229600" cy="5110178"/>
          </a:xfrm>
        </p:spPr>
        <p:txBody>
          <a:bodyPr>
            <a:normAutofit fontScale="77500" lnSpcReduction="20000"/>
          </a:bodyPr>
          <a:lstStyle/>
          <a:p>
            <a:pPr marL="514350" lvl="0" indent="-514350">
              <a:buNone/>
            </a:pPr>
            <a:r>
              <a:rPr lang="es-EC" dirty="0" smtClean="0"/>
              <a:t>1.      El correcto tratamiento de los datos provee a las organizaciones de información relevante y útil que ayuda en la correcta toma de decisiones orientadas al cumplimiento de los objetivos a corto y largo plazo.</a:t>
            </a:r>
          </a:p>
          <a:p>
            <a:pPr marL="514350" lvl="0" indent="-514350">
              <a:buNone/>
            </a:pPr>
            <a:endParaRPr lang="es-EC" dirty="0" smtClean="0"/>
          </a:p>
          <a:p>
            <a:pPr marL="514350" lvl="0" indent="-514350">
              <a:buNone/>
            </a:pPr>
            <a:r>
              <a:rPr lang="es-EC" dirty="0" smtClean="0"/>
              <a:t>2.       El eficiente uso de los recursos tecnológicos proporciona a los administradores información a tiempo real, lo que es determinante a la hora de enfrentar situaciones inesperadas tales como: logística, inventarios, etc.</a:t>
            </a:r>
          </a:p>
          <a:p>
            <a:pPr marL="514350" lvl="0" indent="-514350">
              <a:buNone/>
            </a:pPr>
            <a:endParaRPr lang="es-EC" dirty="0" smtClean="0"/>
          </a:p>
          <a:p>
            <a:pPr marL="514350" lvl="0" indent="-514350">
              <a:buNone/>
            </a:pPr>
            <a:r>
              <a:rPr lang="es-EC" dirty="0" smtClean="0"/>
              <a:t>3.      La inteligencia de negocios permite a las organizaciones estar mejor preparadas ante los cambios inesperados cuando se cuenta con una planificación.</a:t>
            </a:r>
          </a:p>
          <a:p>
            <a:pPr marL="514350" lvl="0" indent="-514350">
              <a:buNone/>
            </a:pPr>
            <a:endParaRPr lang="es-EC" dirty="0" smtClean="0"/>
          </a:p>
          <a:p>
            <a:pPr marL="514350" lvl="0" indent="-514350">
              <a:buNone/>
            </a:pPr>
            <a:r>
              <a:rPr lang="es-EC" dirty="0" smtClean="0"/>
              <a:t>4.      El talento humano involucrado en el proceso estudiado así como la dirección de la compañía están dispuestos a la implementación del sistema de indicadores expuestos en la propuesta y están comprometidos al cumplimiento de las actividades que ayuden al correcto funcionamiento del proceso de ventas.</a:t>
            </a:r>
          </a:p>
          <a:p>
            <a:pPr marL="514350" lvl="0" indent="-514350">
              <a:buNone/>
            </a:pPr>
            <a:endParaRPr lang="es-EC" dirty="0" smtClean="0"/>
          </a:p>
          <a:p>
            <a:pPr marL="514350" indent="-514350">
              <a:buFont typeface="+mj-lt"/>
              <a:buAutoNum type="arabicPeriod"/>
            </a:pPr>
            <a:endParaRPr lang="es-EC"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480"/>
            <a:ext cx="8229600" cy="714380"/>
          </a:xfrm>
        </p:spPr>
        <p:txBody>
          <a:bodyPr>
            <a:normAutofit fontScale="90000"/>
          </a:bodyPr>
          <a:lstStyle/>
          <a:p>
            <a:r>
              <a:rPr lang="es-EC" dirty="0" smtClean="0"/>
              <a:t>… Conclusiones</a:t>
            </a:r>
            <a:endParaRPr lang="es-EC" dirty="0"/>
          </a:p>
        </p:txBody>
      </p:sp>
      <p:sp>
        <p:nvSpPr>
          <p:cNvPr id="3" name="2 Marcador de contenido"/>
          <p:cNvSpPr>
            <a:spLocks noGrp="1"/>
          </p:cNvSpPr>
          <p:nvPr>
            <p:ph idx="1"/>
          </p:nvPr>
        </p:nvSpPr>
        <p:spPr>
          <a:xfrm>
            <a:off x="428596" y="1214422"/>
            <a:ext cx="8229600" cy="5286412"/>
          </a:xfrm>
        </p:spPr>
        <p:txBody>
          <a:bodyPr>
            <a:noAutofit/>
          </a:bodyPr>
          <a:lstStyle/>
          <a:p>
            <a:pPr marL="514350" indent="-514350">
              <a:buAutoNum type="arabicPeriod" startAt="5"/>
            </a:pPr>
            <a:r>
              <a:rPr lang="es-EC" sz="2000" dirty="0" smtClean="0"/>
              <a:t>La implementación de un sistema de indicadores facilita a la administración  la toma de decisiones así como presenta de manera continua y actualizada el estado del cumplimiento de los mismos los que en su conjunto buscan alcanzar metas trazadas a corto y/o largo plazo por la organización.</a:t>
            </a:r>
          </a:p>
          <a:p>
            <a:pPr marL="514350" indent="-514350">
              <a:buNone/>
            </a:pPr>
            <a:endParaRPr lang="es-EC" sz="2000" dirty="0" smtClean="0"/>
          </a:p>
          <a:p>
            <a:pPr marL="514350" lvl="0" indent="-514350">
              <a:buNone/>
            </a:pPr>
            <a:r>
              <a:rPr lang="es-EC" sz="2000" dirty="0" smtClean="0"/>
              <a:t> 6.       Que de los 192 clientes elegidos aleatoriamente de la base de datos de clientes de la compañía:</a:t>
            </a:r>
          </a:p>
          <a:p>
            <a:pPr lvl="1"/>
            <a:r>
              <a:rPr lang="es-EC" sz="2000" i="1" dirty="0" smtClean="0"/>
              <a:t>De la Atención </a:t>
            </a:r>
            <a:r>
              <a:rPr lang="es-EC" sz="2000" i="1" dirty="0" err="1" smtClean="0"/>
              <a:t>PostVenta</a:t>
            </a:r>
            <a:r>
              <a:rPr lang="es-EC" sz="2000" i="1" dirty="0" smtClean="0"/>
              <a:t>; e</a:t>
            </a:r>
            <a:r>
              <a:rPr lang="es-EC" sz="2000" dirty="0" smtClean="0"/>
              <a:t>l 5% de los clientes manifestaron estar satisfechos con la atención postventa, el 27%  parcialmente satisfechos, el 20% se mantienen indiferentes ante esta variable, es decir que el 48% corresponde a la zona de satisfacción con la atención postventa.</a:t>
            </a:r>
          </a:p>
          <a:p>
            <a:pPr lvl="1">
              <a:buNone/>
            </a:pPr>
            <a:endParaRPr lang="es-EC" sz="2000" dirty="0" smtClean="0"/>
          </a:p>
          <a:p>
            <a:pPr>
              <a:buNone/>
            </a:pPr>
            <a:endParaRPr lang="es-EC"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96086"/>
          </a:xfrm>
        </p:spPr>
        <p:txBody>
          <a:bodyPr>
            <a:normAutofit fontScale="90000"/>
          </a:bodyPr>
          <a:lstStyle/>
          <a:p>
            <a:r>
              <a:rPr lang="es-EC" dirty="0" smtClean="0"/>
              <a:t>…  Conclusiones</a:t>
            </a:r>
            <a:endParaRPr lang="es-EC" dirty="0"/>
          </a:p>
        </p:txBody>
      </p:sp>
      <p:sp>
        <p:nvSpPr>
          <p:cNvPr id="3" name="2 Marcador de contenido"/>
          <p:cNvSpPr>
            <a:spLocks noGrp="1"/>
          </p:cNvSpPr>
          <p:nvPr>
            <p:ph idx="1"/>
          </p:nvPr>
        </p:nvSpPr>
        <p:spPr/>
        <p:txBody>
          <a:bodyPr>
            <a:normAutofit/>
          </a:bodyPr>
          <a:lstStyle/>
          <a:p>
            <a:pPr lvl="1"/>
            <a:r>
              <a:rPr lang="es-EC" sz="2000" i="1" dirty="0" smtClean="0"/>
              <a:t>De la atención al Cliente</a:t>
            </a:r>
            <a:r>
              <a:rPr lang="es-EC" sz="2000" dirty="0" smtClean="0"/>
              <a:t>; el 21% contestaron ser indiferentes ante la atención al cliente, el 36% están parcialmente insatisfechos ante esta variable, el 11% están insatisfechos ante el servicio de atención cliente, concluyendo como inconformes con este servicio.</a:t>
            </a:r>
          </a:p>
          <a:p>
            <a:pPr lvl="1">
              <a:buNone/>
            </a:pPr>
            <a:endParaRPr lang="es-EC" sz="2000" dirty="0" smtClean="0"/>
          </a:p>
          <a:p>
            <a:pPr lvl="1"/>
            <a:r>
              <a:rPr lang="es-EC" sz="2000" dirty="0" smtClean="0"/>
              <a:t>El 65% de clientes que sí están dispuestos a esperar a que se realice la venta pese a algún inconveniente durante el proceso, está dividido en un 20% de industrias e instituciones, el 27% son mayoristas.  El 35% de clientes que no están dispuestos a esperar a que se realice la venta, corresponde al 10% a las industrias y 14% de mayoristas.  Los mayoristas y las industrias e instituciones podrían ser considerados como clientes fieles o leales.</a:t>
            </a:r>
          </a:p>
          <a:p>
            <a:pPr>
              <a:buNone/>
            </a:pPr>
            <a:endParaRPr lang="es-EC"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 Conclusiones</a:t>
            </a:r>
            <a:endParaRPr lang="es-EC" dirty="0"/>
          </a:p>
        </p:txBody>
      </p:sp>
      <p:sp>
        <p:nvSpPr>
          <p:cNvPr id="3" name="2 Marcador de contenido"/>
          <p:cNvSpPr>
            <a:spLocks noGrp="1"/>
          </p:cNvSpPr>
          <p:nvPr>
            <p:ph idx="1"/>
          </p:nvPr>
        </p:nvSpPr>
        <p:spPr/>
        <p:txBody>
          <a:bodyPr>
            <a:normAutofit fontScale="62500" lnSpcReduction="20000"/>
          </a:bodyPr>
          <a:lstStyle/>
          <a:p>
            <a:r>
              <a:rPr lang="es-EC" sz="2800" dirty="0" smtClean="0"/>
              <a:t>El vendedor con mayor cantidad de ventas tiene código ALV con un porcentaje de ventas del 31%, lo cual representa el 24% del total de las ventas en dólares. También podemos observar que el vendedor con código EAA tiene un porcentaje de ventas del 19% con una representación de ventas en dólares del 9%, siendo este menor al porcentaje de ventas en dólares del vendedor FVP con un 30%, el cual tiene un menor porcentaje (14%) en número de ventas.  Se han dividido los montos de las ventas en cinco intervalos, con una amplitud de dos mil dólares cada uno, el primer intervalo absorbe el 97% del total de las facturas cuyos montos  alcanzan un máximo de dos mil dólares.</a:t>
            </a:r>
          </a:p>
          <a:p>
            <a:pPr lvl="0"/>
            <a:endParaRPr lang="es-EC" dirty="0" smtClean="0"/>
          </a:p>
          <a:p>
            <a:pPr lvl="0"/>
            <a:r>
              <a:rPr lang="es-EC" dirty="0" smtClean="0"/>
              <a:t> En el diagrama de Pareto, cuatro quejas registran el 83% del total de quejas expresadas por clientes en cuanto a su insatisfacción durante el proceso de ventas.  Estas son las “pocas vitales”:</a:t>
            </a:r>
          </a:p>
          <a:p>
            <a:pPr lvl="1"/>
            <a:r>
              <a:rPr lang="es-EC" dirty="0" smtClean="0"/>
              <a:t>Descuido de comunicación con el cliente(E05)</a:t>
            </a:r>
          </a:p>
          <a:p>
            <a:pPr lvl="1"/>
            <a:r>
              <a:rPr lang="es-EC" dirty="0" smtClean="0"/>
              <a:t>Irregularidad en la entrega de productos al lugar de destino (E02) </a:t>
            </a:r>
          </a:p>
          <a:p>
            <a:pPr lvl="1"/>
            <a:r>
              <a:rPr lang="es-EC" dirty="0" smtClean="0"/>
              <a:t>Déficit de productos en stock (E06)</a:t>
            </a:r>
          </a:p>
          <a:p>
            <a:pPr lvl="1"/>
            <a:r>
              <a:rPr lang="es-EC" dirty="0" smtClean="0"/>
              <a:t>Relación calidad-precio (E09).</a:t>
            </a:r>
          </a:p>
          <a:p>
            <a:pPr>
              <a:buNone/>
            </a:pPr>
            <a:endParaRPr lang="es-EC"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653210"/>
          </a:xfrm>
        </p:spPr>
        <p:txBody>
          <a:bodyPr>
            <a:normAutofit fontScale="90000"/>
          </a:bodyPr>
          <a:lstStyle/>
          <a:p>
            <a:r>
              <a:rPr lang="es-EC" dirty="0" smtClean="0"/>
              <a:t>Recomendaciones</a:t>
            </a:r>
            <a:endParaRPr lang="es-EC" dirty="0"/>
          </a:p>
        </p:txBody>
      </p:sp>
      <p:sp>
        <p:nvSpPr>
          <p:cNvPr id="3" name="2 Marcador de contenido"/>
          <p:cNvSpPr>
            <a:spLocks noGrp="1"/>
          </p:cNvSpPr>
          <p:nvPr>
            <p:ph idx="1"/>
          </p:nvPr>
        </p:nvSpPr>
        <p:spPr/>
        <p:txBody>
          <a:bodyPr>
            <a:normAutofit/>
          </a:bodyPr>
          <a:lstStyle/>
          <a:p>
            <a:pPr lvl="0"/>
            <a:r>
              <a:rPr lang="es-EC" sz="2000" dirty="0" smtClean="0"/>
              <a:t>Mantener comunicación permanente con los clientes mediante la utilización de los sistemas de comunicación más eficientes como lo son: llamadas telefónicas, correos electrónicos y visitas personales. De esta forma los clientes se mantendrán informados de promociones, descuentos, nuevos productos, </a:t>
            </a:r>
            <a:r>
              <a:rPr lang="es-EC" sz="2000" dirty="0" err="1" smtClean="0"/>
              <a:t>staff</a:t>
            </a:r>
            <a:r>
              <a:rPr lang="es-EC" sz="2000" dirty="0" smtClean="0"/>
              <a:t> de </a:t>
            </a:r>
            <a:r>
              <a:rPr lang="es-EC" sz="2000" dirty="0" err="1" smtClean="0"/>
              <a:t>vendedores,etc</a:t>
            </a:r>
            <a:r>
              <a:rPr lang="es-EC" sz="2000" dirty="0" smtClean="0"/>
              <a:t>.</a:t>
            </a:r>
          </a:p>
          <a:p>
            <a:pPr lvl="0"/>
            <a:endParaRPr lang="es-EC" sz="2000" dirty="0" smtClean="0"/>
          </a:p>
          <a:p>
            <a:pPr lvl="0"/>
            <a:r>
              <a:rPr lang="es-EC" sz="2000" dirty="0" smtClean="0"/>
              <a:t>Ofrecer diversas marcas en los productos, teniendo un control adecuado del inventario, esto no sólo incentivará la fidelidad de los clientes sino que atraerá nuevos clientes, teniendo en cuenta la relación calidad-precio y la disponibilidad de los productos para la venta. </a:t>
            </a:r>
          </a:p>
          <a:p>
            <a:pPr lvl="0"/>
            <a:endParaRPr lang="es-EC" sz="2000" dirty="0" smtClean="0"/>
          </a:p>
          <a:p>
            <a:pPr lvl="0"/>
            <a:r>
              <a:rPr lang="es-EC" sz="2000" dirty="0" smtClean="0"/>
              <a:t>Actualizar la cartera de clientes, en base a la periodicidad de pedidos y productos solicitados. </a:t>
            </a:r>
          </a:p>
          <a:p>
            <a:pPr>
              <a:buNone/>
            </a:pPr>
            <a:endParaRPr lang="es-EC"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96086"/>
          </a:xfrm>
        </p:spPr>
        <p:txBody>
          <a:bodyPr>
            <a:normAutofit fontScale="90000"/>
          </a:bodyPr>
          <a:lstStyle/>
          <a:p>
            <a:r>
              <a:rPr lang="es-EC" dirty="0" smtClean="0"/>
              <a:t>… Recomendaciones</a:t>
            </a:r>
            <a:endParaRPr lang="es-EC" dirty="0"/>
          </a:p>
        </p:txBody>
      </p:sp>
      <p:sp>
        <p:nvSpPr>
          <p:cNvPr id="3" name="2 Marcador de contenido"/>
          <p:cNvSpPr>
            <a:spLocks noGrp="1"/>
          </p:cNvSpPr>
          <p:nvPr>
            <p:ph idx="1"/>
          </p:nvPr>
        </p:nvSpPr>
        <p:spPr/>
        <p:txBody>
          <a:bodyPr>
            <a:normAutofit/>
          </a:bodyPr>
          <a:lstStyle/>
          <a:p>
            <a:pPr lvl="0"/>
            <a:r>
              <a:rPr lang="es-EC" sz="2000" dirty="0" smtClean="0"/>
              <a:t>Promover la comunicación interna entre los diferentes departamentos para disminuir  la pérdida de clientes por falta de stock, errores de facturación o la entrega a destiempo. </a:t>
            </a:r>
          </a:p>
          <a:p>
            <a:pPr lvl="0">
              <a:buNone/>
            </a:pPr>
            <a:endParaRPr lang="es-EC" sz="2000" dirty="0" smtClean="0"/>
          </a:p>
          <a:p>
            <a:pPr lvl="0"/>
            <a:r>
              <a:rPr lang="es-EC" sz="2000" dirty="0" smtClean="0"/>
              <a:t>Implementar un proceso de pedido – recepción – entrega, para la entrega oportuna y correcta de los productos, lo que asegura la venta y el ingreso económico  para la compañía.</a:t>
            </a:r>
          </a:p>
          <a:p>
            <a:pPr lvl="0">
              <a:buNone/>
            </a:pPr>
            <a:endParaRPr lang="es-EC" sz="2000" dirty="0" smtClean="0"/>
          </a:p>
          <a:p>
            <a:pPr lvl="0"/>
            <a:r>
              <a:rPr lang="es-EC" sz="2000" dirty="0" smtClean="0"/>
              <a:t>Creación de un plan de capacitación al talento humano lo que influirá en el equipo de vendedores, brindando una mejor asesoría a los clientes sobre los productos a adquirir.</a:t>
            </a:r>
          </a:p>
          <a:p>
            <a:pPr>
              <a:buNone/>
            </a:pPr>
            <a:endParaRPr lang="es-EC"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 Recomendaciones</a:t>
            </a:r>
            <a:endParaRPr lang="es-EC" dirty="0"/>
          </a:p>
        </p:txBody>
      </p:sp>
      <p:sp>
        <p:nvSpPr>
          <p:cNvPr id="3" name="2 Marcador de contenido"/>
          <p:cNvSpPr>
            <a:spLocks noGrp="1"/>
          </p:cNvSpPr>
          <p:nvPr>
            <p:ph idx="1"/>
          </p:nvPr>
        </p:nvSpPr>
        <p:spPr/>
        <p:txBody>
          <a:bodyPr>
            <a:normAutofit/>
          </a:bodyPr>
          <a:lstStyle/>
          <a:p>
            <a:pPr lvl="0"/>
            <a:r>
              <a:rPr lang="es-EC" sz="2000" dirty="0" smtClean="0"/>
              <a:t>Redefinir las líneas de productos para la venta, dado que la línea de suministros de oficina ha tomado importancia dentro de las ventas, durante el año revisado.</a:t>
            </a:r>
          </a:p>
          <a:p>
            <a:pPr lvl="0">
              <a:buNone/>
            </a:pPr>
            <a:endParaRPr lang="es-EC" sz="2000" dirty="0" smtClean="0"/>
          </a:p>
          <a:p>
            <a:pPr lvl="0"/>
            <a:r>
              <a:rPr lang="es-EC" sz="2000" dirty="0" smtClean="0"/>
              <a:t>Evaluaciones periódicas del sistema de indicadores e implementación de acciones de mejora si fueren necesarias.</a:t>
            </a:r>
          </a:p>
          <a:p>
            <a:pPr lvl="0">
              <a:buNone/>
            </a:pPr>
            <a:endParaRPr lang="es-EC" sz="2000" dirty="0" smtClean="0"/>
          </a:p>
          <a:p>
            <a:pPr lvl="0"/>
            <a:r>
              <a:rPr lang="es-EC" sz="2000" dirty="0" smtClean="0"/>
              <a:t>En base al análisis de Pareto, la empresa tendrá que concentrar sus esfuerzos en mejorar definitivamente la comunicación con el cliente y capacitar al vendedor, como ya se ha mencionado anteriormente.  De esta manera obtendrá una mejora significativa con una acción más centrada en el problema.</a:t>
            </a:r>
          </a:p>
          <a:p>
            <a:pPr>
              <a:buNone/>
            </a:pPr>
            <a:endParaRPr lang="es-EC"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653210"/>
          </a:xfrm>
        </p:spPr>
        <p:txBody>
          <a:bodyPr>
            <a:normAutofit fontScale="90000"/>
          </a:bodyPr>
          <a:lstStyle/>
          <a:p>
            <a:r>
              <a:rPr lang="es-EC" dirty="0" smtClean="0"/>
              <a:t>Bibliografía</a:t>
            </a:r>
            <a:endParaRPr lang="es-EC" dirty="0"/>
          </a:p>
        </p:txBody>
      </p:sp>
      <p:sp>
        <p:nvSpPr>
          <p:cNvPr id="3" name="2 Marcador de contenido"/>
          <p:cNvSpPr>
            <a:spLocks noGrp="1"/>
          </p:cNvSpPr>
          <p:nvPr>
            <p:ph idx="1"/>
          </p:nvPr>
        </p:nvSpPr>
        <p:spPr>
          <a:xfrm>
            <a:off x="457200" y="1285860"/>
            <a:ext cx="8229600" cy="5038740"/>
          </a:xfrm>
        </p:spPr>
        <p:txBody>
          <a:bodyPr>
            <a:noAutofit/>
          </a:bodyPr>
          <a:lstStyle/>
          <a:p>
            <a:r>
              <a:rPr lang="es-ES_tradnl" sz="2000" dirty="0" smtClean="0"/>
              <a:t>[1]  Academia BI, Unidad 2, año 2007</a:t>
            </a:r>
          </a:p>
          <a:p>
            <a:r>
              <a:rPr lang="es-ES_tradnl" sz="2000" dirty="0" smtClean="0"/>
              <a:t>[2] Introducción a los Sistemas de Bases de Datos, C.J. Date, 7ma edición, Capítulo 21.Pearson </a:t>
            </a:r>
            <a:r>
              <a:rPr lang="es-ES_tradnl" sz="2000" dirty="0" err="1" smtClean="0"/>
              <a:t>Education</a:t>
            </a:r>
            <a:r>
              <a:rPr lang="es-ES_tradnl" sz="2000" dirty="0" smtClean="0"/>
              <a:t>, Mexico,2001</a:t>
            </a:r>
            <a:endParaRPr lang="es-EC" sz="2000" dirty="0" smtClean="0"/>
          </a:p>
          <a:p>
            <a:r>
              <a:rPr lang="es-ES_tradnl" sz="2000" dirty="0" smtClean="0"/>
              <a:t> Academia BI, Unidad 3, 2007</a:t>
            </a:r>
            <a:endParaRPr lang="es-EC" sz="2000" dirty="0" smtClean="0"/>
          </a:p>
          <a:p>
            <a:r>
              <a:rPr lang="es-ES" sz="2000" dirty="0" smtClean="0"/>
              <a:t>[</a:t>
            </a:r>
            <a:r>
              <a:rPr lang="es-ES" sz="2000" b="1" dirty="0" smtClean="0"/>
              <a:t>3</a:t>
            </a:r>
            <a:r>
              <a:rPr lang="es-ES" sz="2000" dirty="0" smtClean="0"/>
              <a:t>] Probabilidad y Estadística: Fundamentos y Aplicaciones, Gaudencio Zurita H., Primera Edición, Ecuador 2008.</a:t>
            </a:r>
            <a:endParaRPr lang="es-EC" sz="2000" dirty="0" smtClean="0"/>
          </a:p>
          <a:p>
            <a:r>
              <a:rPr lang="es-EC" sz="2000" dirty="0" smtClean="0"/>
              <a:t>[</a:t>
            </a:r>
            <a:r>
              <a:rPr lang="es-EC" sz="2000" b="1" dirty="0" smtClean="0"/>
              <a:t>4</a:t>
            </a:r>
            <a:r>
              <a:rPr lang="es-EC" sz="2000" dirty="0" smtClean="0"/>
              <a:t>] </a:t>
            </a:r>
            <a:r>
              <a:rPr lang="es-ES" sz="2000" dirty="0" smtClean="0"/>
              <a:t>Estadística Matemática con Aplicaciones, </a:t>
            </a:r>
            <a:r>
              <a:rPr lang="es-EC" sz="2000" dirty="0" smtClean="0"/>
              <a:t>William </a:t>
            </a:r>
            <a:r>
              <a:rPr lang="es-EC" sz="2000" dirty="0" err="1" smtClean="0"/>
              <a:t>Mendenhall</a:t>
            </a:r>
            <a:r>
              <a:rPr lang="es-EC" sz="2000" dirty="0" smtClean="0"/>
              <a:t>, Dennis D. </a:t>
            </a:r>
            <a:r>
              <a:rPr lang="es-EC" sz="2000" dirty="0" err="1" smtClean="0"/>
              <a:t>Wackerty</a:t>
            </a:r>
            <a:r>
              <a:rPr lang="es-EC" sz="2000" dirty="0" smtClean="0"/>
              <a:t>, Richard L. </a:t>
            </a:r>
            <a:r>
              <a:rPr lang="es-EC" sz="2000" dirty="0" err="1" smtClean="0"/>
              <a:t>Sheaffer</a:t>
            </a:r>
            <a:r>
              <a:rPr lang="es-EC" sz="2000" dirty="0" smtClean="0"/>
              <a:t>, Segunda Edición, Capítulo 7, Capítulo 3, México 2003.</a:t>
            </a:r>
          </a:p>
          <a:p>
            <a:r>
              <a:rPr lang="es-EC" sz="2000" dirty="0" smtClean="0"/>
              <a:t>[5]</a:t>
            </a:r>
            <a:r>
              <a:rPr lang="es-EC" sz="2000" u="sng" dirty="0" smtClean="0">
                <a:hlinkClick r:id="rId2"/>
              </a:rPr>
              <a:t>http://www.fundibeq.org/metodologias/herramientas/diagrama_de_pareto.pdf</a:t>
            </a:r>
            <a:r>
              <a:rPr lang="es-ES_tradnl" sz="2000" dirty="0" smtClean="0"/>
              <a:t> </a:t>
            </a:r>
            <a:r>
              <a:rPr lang="es-EC" sz="2000" dirty="0" smtClean="0"/>
              <a:t>,  Febrero 2010.</a:t>
            </a:r>
          </a:p>
          <a:p>
            <a:r>
              <a:rPr lang="es-EC" sz="2000" dirty="0" smtClean="0"/>
              <a:t>[6]</a:t>
            </a:r>
            <a:r>
              <a:rPr lang="es-EC" sz="2000" u="sng" dirty="0" smtClean="0">
                <a:hlinkClick r:id="rId3"/>
              </a:rPr>
              <a:t>http://www.qfdlat.com/Herramientas_QFD/herramientas_qfd.html#CausaEfecto</a:t>
            </a:r>
            <a:r>
              <a:rPr lang="es-EC" sz="2000" dirty="0" smtClean="0"/>
              <a:t> ,  Febrero 2010.</a:t>
            </a:r>
          </a:p>
          <a:p>
            <a:pPr>
              <a:buNone/>
            </a:pPr>
            <a:endParaRPr lang="es-EC"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Definiciones</a:t>
            </a:r>
            <a:endParaRPr lang="es-EC" dirty="0"/>
          </a:p>
        </p:txBody>
      </p:sp>
      <p:sp>
        <p:nvSpPr>
          <p:cNvPr id="3" name="2 Marcador de contenido"/>
          <p:cNvSpPr>
            <a:spLocks noGrp="1"/>
          </p:cNvSpPr>
          <p:nvPr>
            <p:ph idx="1"/>
          </p:nvPr>
        </p:nvSpPr>
        <p:spPr/>
        <p:txBody>
          <a:bodyPr>
            <a:normAutofit fontScale="62500" lnSpcReduction="20000"/>
          </a:bodyPr>
          <a:lstStyle/>
          <a:p>
            <a:pPr algn="just"/>
            <a:r>
              <a:rPr lang="es-EC" sz="2900" b="1" dirty="0" err="1" smtClean="0"/>
              <a:t>DataWareHouse</a:t>
            </a:r>
            <a:r>
              <a:rPr lang="es-EC" sz="2900" b="1" dirty="0" smtClean="0"/>
              <a:t>.-</a:t>
            </a:r>
            <a:r>
              <a:rPr lang="es-EC" sz="2900" dirty="0" smtClean="0"/>
              <a:t>Es un almacén de datos que reúne la información histórica generada por todos los distintos departamentos de una organización, orientada a consultas complejas y de alto rendimiento, orientado a un tema, integrado, no volátil y variante en el tiempo que soporta decisiones de administración.</a:t>
            </a:r>
          </a:p>
          <a:p>
            <a:pPr algn="just"/>
            <a:r>
              <a:rPr lang="es-EC" sz="2900" b="1" dirty="0" smtClean="0"/>
              <a:t>DataMart.- </a:t>
            </a:r>
            <a:r>
              <a:rPr lang="es-EC" sz="2900" dirty="0" smtClean="0"/>
              <a:t>Es un almacén de datos especializado, orientado a un tema, integrado, volátil y variante en el tiempo para apoyar a un subconjunto específico de decisiones de administración”.</a:t>
            </a:r>
          </a:p>
          <a:p>
            <a:pPr algn="just"/>
            <a:r>
              <a:rPr lang="es-EC" sz="2900" b="1" dirty="0" smtClean="0"/>
              <a:t>Esquema Multidimensional.- </a:t>
            </a:r>
            <a:r>
              <a:rPr lang="es-EC" sz="2900" dirty="0" smtClean="0"/>
              <a:t>Representan una actividad objeto de análisis denominado </a:t>
            </a:r>
            <a:r>
              <a:rPr lang="es-EC" sz="2900" b="1" dirty="0" smtClean="0"/>
              <a:t>hecho</a:t>
            </a:r>
            <a:r>
              <a:rPr lang="es-EC" sz="2900" dirty="0" smtClean="0"/>
              <a:t> y las </a:t>
            </a:r>
            <a:r>
              <a:rPr lang="es-EC" sz="2900" b="1" dirty="0" smtClean="0"/>
              <a:t>dimensiones</a:t>
            </a:r>
            <a:r>
              <a:rPr lang="es-EC" sz="2900" dirty="0" smtClean="0"/>
              <a:t> que caracterizan la actividad.</a:t>
            </a:r>
          </a:p>
          <a:p>
            <a:pPr algn="just">
              <a:buNone/>
            </a:pPr>
            <a:r>
              <a:rPr lang="es-EC" sz="2900" dirty="0" smtClean="0"/>
              <a:t>	La información relevante sobre el hecho se representa por un conjunto de indicadores denominados </a:t>
            </a:r>
            <a:r>
              <a:rPr lang="es-EC" sz="2900" b="1" dirty="0" smtClean="0"/>
              <a:t>medidas</a:t>
            </a:r>
            <a:r>
              <a:rPr lang="es-EC" sz="2900" dirty="0" smtClean="0"/>
              <a:t> o atributos de </a:t>
            </a:r>
            <a:r>
              <a:rPr lang="es-EC" sz="2900" dirty="0" err="1" smtClean="0"/>
              <a:t>hecho.La</a:t>
            </a:r>
            <a:r>
              <a:rPr lang="es-EC" sz="2900" dirty="0" smtClean="0"/>
              <a:t> información descriptiva de cada dimensión se representa por un conjunto de atributos (atributos de dimensión).Se denomina multidimensional porque intervienen varias dimensiones logrando presentar resultados desde varias perspectivas.</a:t>
            </a:r>
          </a:p>
          <a:p>
            <a:pPr algn="just"/>
            <a:endParaRPr lang="es-EC" sz="1600" dirty="0" smtClean="0"/>
          </a:p>
          <a:p>
            <a:pPr lvl="1" algn="just">
              <a:buNone/>
            </a:pPr>
            <a:r>
              <a:rPr lang="es-ES_tradnl" sz="1900" dirty="0" smtClean="0"/>
              <a:t>Introducción a los Sistemas de Bases de Datos, C.J. Date, Séptima Edición, Capítulo 21.Pearson </a:t>
            </a:r>
            <a:r>
              <a:rPr lang="es-ES_tradnl" sz="1900" dirty="0" err="1" smtClean="0"/>
              <a:t>Education</a:t>
            </a:r>
            <a:r>
              <a:rPr lang="es-ES_tradnl" sz="1900" dirty="0" smtClean="0"/>
              <a:t>, Mexico,2001</a:t>
            </a:r>
            <a:endParaRPr lang="es-EC" sz="1900" dirty="0" smtClean="0"/>
          </a:p>
          <a:p>
            <a:pPr lvl="1" algn="just">
              <a:buNone/>
            </a:pPr>
            <a:r>
              <a:rPr lang="en-US" sz="1900" dirty="0" smtClean="0"/>
              <a:t>B.A. </a:t>
            </a:r>
            <a:r>
              <a:rPr lang="en-US" sz="1900" dirty="0" err="1" smtClean="0"/>
              <a:t>DEvlin</a:t>
            </a:r>
            <a:r>
              <a:rPr lang="en-US" sz="1900" dirty="0" smtClean="0"/>
              <a:t> y P. T. Murphy: “An architecture for a business and information system”, IBM Sys. </a:t>
            </a:r>
            <a:r>
              <a:rPr lang="es-ES_tradnl" sz="1900" dirty="0" smtClean="0"/>
              <a:t>J, 27, No1 (1988)</a:t>
            </a:r>
            <a:endParaRPr lang="es-EC" sz="1900" dirty="0" smtClean="0"/>
          </a:p>
          <a:p>
            <a:pPr lvl="1" algn="just">
              <a:buNone/>
            </a:pPr>
            <a:endParaRPr lang="es-EC"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Definiciones</a:t>
            </a:r>
            <a:endParaRPr lang="es-EC" dirty="0"/>
          </a:p>
        </p:txBody>
      </p:sp>
      <p:sp>
        <p:nvSpPr>
          <p:cNvPr id="3" name="2 Marcador de contenido"/>
          <p:cNvSpPr>
            <a:spLocks noGrp="1"/>
          </p:cNvSpPr>
          <p:nvPr>
            <p:ph idx="1"/>
          </p:nvPr>
        </p:nvSpPr>
        <p:spPr/>
        <p:txBody>
          <a:bodyPr>
            <a:normAutofit/>
          </a:bodyPr>
          <a:lstStyle/>
          <a:p>
            <a:r>
              <a:rPr lang="es-EC" sz="1500" b="1" dirty="0" smtClean="0"/>
              <a:t>Modelo Copo de nieve.- </a:t>
            </a:r>
            <a:r>
              <a:rPr lang="es-EC" sz="1500" dirty="0" smtClean="0"/>
              <a:t>Se encuentra compuesto </a:t>
            </a:r>
            <a:r>
              <a:rPr lang="es-EC" sz="1500" b="1" dirty="0" smtClean="0"/>
              <a:t>por</a:t>
            </a:r>
            <a:r>
              <a:rPr lang="es-EC" sz="1500" dirty="0" smtClean="0"/>
              <a:t> una tabla fact  o de hechos que contiene los datos de análisis, y un conjunto de tablas organizadas alrededor de ésta denominadas  tablas look up o de dimensiones, de donde se desprenden otras tablas. En este esquema, las dimensiones se encuentran normalizadas lo que permite eliminar redundancia de datos. Como ventaja se destaca optimización de espacio de almacenamiento en disco, pero esto conlleva mayor número de tablas. </a:t>
            </a:r>
          </a:p>
          <a:p>
            <a:endParaRPr lang="es-EC" sz="1500" dirty="0"/>
          </a:p>
        </p:txBody>
      </p:sp>
      <p:pic>
        <p:nvPicPr>
          <p:cNvPr id="4" name="3 Imagen"/>
          <p:cNvPicPr/>
          <p:nvPr/>
        </p:nvPicPr>
        <p:blipFill>
          <a:blip r:embed="rId2"/>
          <a:srcRect l="19294" t="21946" r="6993" b="10352"/>
          <a:stretch>
            <a:fillRect/>
          </a:stretch>
        </p:blipFill>
        <p:spPr bwMode="auto">
          <a:xfrm>
            <a:off x="2857488" y="3500438"/>
            <a:ext cx="3751862" cy="2397181"/>
          </a:xfrm>
          <a:prstGeom prst="rect">
            <a:avLst/>
          </a:prstGeom>
          <a:ln w="38100" cap="sq">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Definiciones.</a:t>
            </a:r>
            <a:endParaRPr lang="es-EC" dirty="0"/>
          </a:p>
        </p:txBody>
      </p:sp>
      <p:sp>
        <p:nvSpPr>
          <p:cNvPr id="3" name="2 Marcador de contenido"/>
          <p:cNvSpPr>
            <a:spLocks noGrp="1"/>
          </p:cNvSpPr>
          <p:nvPr>
            <p:ph idx="1"/>
          </p:nvPr>
        </p:nvSpPr>
        <p:spPr/>
        <p:txBody>
          <a:bodyPr/>
          <a:lstStyle/>
          <a:p>
            <a:r>
              <a:rPr lang="es-EC" sz="1500" b="1" dirty="0" smtClean="0"/>
              <a:t>Dashboard.- </a:t>
            </a:r>
            <a:r>
              <a:rPr lang="es-EC" sz="1500" dirty="0" smtClean="0"/>
              <a:t>Dashboard o Tablero de Mando es una página desarrollada en base a tecnología web mediante la cual se despliega en tiempo real información de la empresa extraída de varias fuentes o bases de datos. </a:t>
            </a:r>
          </a:p>
          <a:p>
            <a:r>
              <a:rPr lang="es-EC" sz="1500" b="1" dirty="0" smtClean="0"/>
              <a:t>Marco Muestral.-</a:t>
            </a:r>
            <a:r>
              <a:rPr lang="es-EC" sz="1500" dirty="0" smtClean="0"/>
              <a:t>Es la representación simbólica  o la lista completa  de todas las unidades muestrales de la Población, que sirve para determinar qué elementos de la población deben integrar la muestra.</a:t>
            </a:r>
          </a:p>
          <a:p>
            <a:r>
              <a:rPr lang="es-EC" sz="1500" b="1" dirty="0" smtClean="0"/>
              <a:t>Muestra.- </a:t>
            </a:r>
            <a:r>
              <a:rPr lang="es-EC" sz="1500" dirty="0" smtClean="0"/>
              <a:t>Subconjunto de n elementos de muestreo  tomados de una población de tamaño N.</a:t>
            </a:r>
          </a:p>
          <a:p>
            <a:r>
              <a:rPr lang="es-EC" sz="1500" b="1" dirty="0" smtClean="0"/>
              <a:t>Muestreo Aleatorio Simple.- </a:t>
            </a:r>
            <a:r>
              <a:rPr lang="es-EC" sz="1500" dirty="0" smtClean="0"/>
              <a:t>Procedimiento de selección con probabilidades iguales que consiste en obtener la muestra unidad a unidad de forma aleatoria sin reposición a la población de las unidades previamente seleccionadas.</a:t>
            </a:r>
          </a:p>
          <a:p>
            <a:pPr>
              <a:buNone/>
            </a:pPr>
            <a:endParaRPr lang="es-EC"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2976" y="1357298"/>
            <a:ext cx="7072362" cy="3429024"/>
          </a:xfrm>
        </p:spPr>
        <p:txBody>
          <a:bodyPr>
            <a:normAutofit/>
          </a:bodyPr>
          <a:lstStyle/>
          <a:p>
            <a:pPr algn="ctr"/>
            <a:r>
              <a:rPr lang="es-EC" dirty="0" smtClean="0"/>
              <a:t>Conocimiento </a:t>
            </a:r>
            <a:br>
              <a:rPr lang="es-EC" dirty="0" smtClean="0"/>
            </a:br>
            <a:r>
              <a:rPr lang="es-EC" dirty="0" smtClean="0"/>
              <a:t>del </a:t>
            </a:r>
            <a:br>
              <a:rPr lang="es-EC" dirty="0" smtClean="0"/>
            </a:br>
            <a:r>
              <a:rPr lang="es-EC" dirty="0" smtClean="0"/>
              <a:t>Negocio</a:t>
            </a:r>
            <a:endParaRPr lang="es-EC"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Antecedentes</a:t>
            </a:r>
            <a:endParaRPr lang="es-EC" dirty="0"/>
          </a:p>
        </p:txBody>
      </p:sp>
      <p:sp>
        <p:nvSpPr>
          <p:cNvPr id="3" name="2 Marcador de contenido"/>
          <p:cNvSpPr>
            <a:spLocks noGrp="1"/>
          </p:cNvSpPr>
          <p:nvPr>
            <p:ph idx="1"/>
          </p:nvPr>
        </p:nvSpPr>
        <p:spPr/>
        <p:txBody>
          <a:bodyPr/>
          <a:lstStyle/>
          <a:p>
            <a:pPr algn="just">
              <a:buNone/>
            </a:pPr>
            <a:r>
              <a:rPr lang="es-EC" dirty="0" smtClean="0"/>
              <a:t>	S&amp;D S.A  fue constituida el 19 de Julio del año 2001, tiempo desde el cual ha logrado gran aceptación en el mercado ecuatoriano. </a:t>
            </a:r>
          </a:p>
          <a:p>
            <a:pPr algn="just">
              <a:buNone/>
            </a:pPr>
            <a:r>
              <a:rPr lang="es-EC" dirty="0" smtClean="0"/>
              <a:t>	Es una organización de tipo comercial cuya función principal es la compra-venta de Suministros de Impresión y Productos de Limpieza al por mayor y menor.</a:t>
            </a:r>
            <a:endParaRPr lang="es-EC"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Información General</a:t>
            </a:r>
            <a:endParaRPr lang="es-EC" dirty="0"/>
          </a:p>
        </p:txBody>
      </p:sp>
      <p:sp>
        <p:nvSpPr>
          <p:cNvPr id="3" name="2 Marcador de contenido"/>
          <p:cNvSpPr>
            <a:spLocks noGrp="1"/>
          </p:cNvSpPr>
          <p:nvPr>
            <p:ph idx="1"/>
          </p:nvPr>
        </p:nvSpPr>
        <p:spPr/>
        <p:txBody>
          <a:bodyPr>
            <a:normAutofit/>
          </a:bodyPr>
          <a:lstStyle/>
          <a:p>
            <a:pPr algn="just">
              <a:buNone/>
            </a:pPr>
            <a:r>
              <a:rPr lang="es-EC" sz="1800" dirty="0" smtClean="0"/>
              <a:t>	S&amp;D S.A se encuentra localizada en la ciudad de Guayaquil, provincia del Guayas, lugar desde el cual realiza sus operaciones comerciales a nivel del territorio ecuatoriano.</a:t>
            </a:r>
          </a:p>
          <a:p>
            <a:pPr algn="just">
              <a:buNone/>
            </a:pPr>
            <a:r>
              <a:rPr lang="es-EC" sz="1800" dirty="0" smtClean="0"/>
              <a:t>	En la actualidad la empresa cuenta con 21 empleados los mismos que están calificados para prestar un servicio de excelencia a sus clientes.</a:t>
            </a:r>
          </a:p>
          <a:p>
            <a:pPr algn="just">
              <a:buNone/>
            </a:pPr>
            <a:r>
              <a:rPr lang="es-EC" sz="1800" dirty="0" smtClean="0"/>
              <a:t>	Posee una cartera de más de 800 clientes. El mayor porcentaje de  participación de mercado se encuentra localizado en la provincia del Guayas.</a:t>
            </a:r>
          </a:p>
          <a:p>
            <a:pPr algn="just">
              <a:buNone/>
            </a:pPr>
            <a:r>
              <a:rPr lang="es-EC" sz="1800" dirty="0" smtClean="0"/>
              <a:t>	S&amp;D S.A. considera que su mayor competencia son aquellas empresas que provean las mismas líneas y marcas de productos tanto de limpieza como suministros de impresión.</a:t>
            </a:r>
          </a:p>
          <a:p>
            <a:endParaRPr lang="es-EC" dirty="0" smtClean="0"/>
          </a:p>
          <a:p>
            <a:pPr>
              <a:buNone/>
            </a:pPr>
            <a:endParaRPr lang="es-EC"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288</TotalTime>
  <Words>2777</Words>
  <Application>Microsoft Office PowerPoint</Application>
  <PresentationFormat>Presentación en pantalla (4:3)</PresentationFormat>
  <Paragraphs>438</Paragraphs>
  <Slides>37</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39" baseType="lpstr">
      <vt:lpstr>Flujo</vt:lpstr>
      <vt:lpstr>Documento</vt:lpstr>
      <vt:lpstr> “ Diseño de un Sistema de Control de Procesos Empresariales mediante la Implementación de Indicadores de Gestión para el proceso de Ventas de una empresa dedicada a la comercialización de Suministros de Limpieza e Impresión ubicada en la ciudad de Guayaquil para el año 2009” </vt:lpstr>
      <vt:lpstr>Definiciones</vt:lpstr>
      <vt:lpstr>Definiciones</vt:lpstr>
      <vt:lpstr>Definiciones</vt:lpstr>
      <vt:lpstr>Definiciones</vt:lpstr>
      <vt:lpstr>Definiciones.</vt:lpstr>
      <vt:lpstr>Conocimiento  del  Negocio</vt:lpstr>
      <vt:lpstr>Antecedentes</vt:lpstr>
      <vt:lpstr>Información General</vt:lpstr>
      <vt:lpstr>Misión </vt:lpstr>
      <vt:lpstr>Estructura organizacional</vt:lpstr>
      <vt:lpstr>Diapositiva 12</vt:lpstr>
      <vt:lpstr>Flujograma de Proceso Ventas</vt:lpstr>
      <vt:lpstr>Matriz SIPOC</vt:lpstr>
      <vt:lpstr>SISTEMA DE INDICADORES</vt:lpstr>
      <vt:lpstr>Indicadores de Proceso</vt:lpstr>
      <vt:lpstr>Indicadores de Salida</vt:lpstr>
      <vt:lpstr>Indicadores de Impacto</vt:lpstr>
      <vt:lpstr>Análisis estadístico de datos</vt:lpstr>
      <vt:lpstr>Introducción</vt:lpstr>
      <vt:lpstr>Contenido del formulario</vt:lpstr>
      <vt:lpstr>Codificación de Respuestas</vt:lpstr>
      <vt:lpstr>Análisis Estadístico Univariado</vt:lpstr>
      <vt:lpstr>Atención Postventa</vt:lpstr>
      <vt:lpstr>Atención al Cliente</vt:lpstr>
      <vt:lpstr>Tabla Bivariada .- Lealtad de Cliente</vt:lpstr>
      <vt:lpstr>Análisis de Indicadores de Gestión</vt:lpstr>
      <vt:lpstr>Ventas por Vendedor en dólares</vt:lpstr>
      <vt:lpstr>Análisis de Pareto</vt:lpstr>
      <vt:lpstr>Conclusiones</vt:lpstr>
      <vt:lpstr>… Conclusiones</vt:lpstr>
      <vt:lpstr>…  Conclusiones</vt:lpstr>
      <vt:lpstr>… Conclusiones</vt:lpstr>
      <vt:lpstr>Recomendaciones</vt:lpstr>
      <vt:lpstr>… Recomendaciones</vt:lpstr>
      <vt:lpstr>… Recomendaciones</vt:lpstr>
      <vt:lpstr>Bibliografía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Diseño de un Sistema de Control de Procesos Empresariales mediante la Implementación de Indicadores de Gestión para el proceso de Ventas de una empresa dedicada a la comercialización de Suministros de Limpieza e Impresión ubicada en la ciudad de Guayaquil para el año 2009” </dc:title>
  <dc:creator>Lalyta</dc:creator>
  <cp:lastModifiedBy>Lalyta</cp:lastModifiedBy>
  <cp:revision>45</cp:revision>
  <dcterms:created xsi:type="dcterms:W3CDTF">2010-09-07T00:52:44Z</dcterms:created>
  <dcterms:modified xsi:type="dcterms:W3CDTF">2010-09-08T02:54:57Z</dcterms:modified>
</cp:coreProperties>
</file>