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73" r:id="rId13"/>
    <p:sldId id="274" r:id="rId14"/>
    <p:sldId id="275" r:id="rId15"/>
    <p:sldId id="276" r:id="rId16"/>
    <p:sldId id="277" r:id="rId17"/>
    <p:sldId id="263" r:id="rId18"/>
    <p:sldId id="264" r:id="rId19"/>
    <p:sldId id="278" r:id="rId20"/>
    <p:sldId id="265" r:id="rId21"/>
    <p:sldId id="266" r:id="rId22"/>
    <p:sldId id="267" r:id="rId23"/>
    <p:sldId id="268" r:id="rId24"/>
    <p:sldId id="279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6410"/>
  </p:normalViewPr>
  <p:slideViewPr>
    <p:cSldViewPr>
      <p:cViewPr>
        <p:scale>
          <a:sx n="66" d="100"/>
          <a:sy n="66" d="100"/>
        </p:scale>
        <p:origin x="-1110" y="25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s-ES" smtClean="0"/>
              <a:pPr/>
              <a:t>26/12/2010</a:t>
            </a:fld>
            <a:endParaRPr lang="es-E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s-ES" smtClean="0"/>
              <a:pPr/>
              <a:t>‹Nº›</a:t>
            </a:fld>
            <a:endParaRPr lang="es-E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es-ES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es-ES"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fld id="{5C14FD69-4A85-4715-A222-ABB225B63BC6}" type="datetimeFigureOut">
              <a:rPr/>
              <a:pPr/>
              <a:t>5/9/2006</a:t>
            </a:fld>
            <a:endParaRPr lang="es-E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es-ES" sz="1000">
                <a:latin typeface="+mn-lt"/>
              </a:defRPr>
            </a:lvl1pPr>
          </a:lstStyle>
          <a:p>
            <a:pPr algn="ctr"/>
            <a:endParaRPr lang="es-ES" sz="1000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‹Nº›</a:t>
            </a:fld>
            <a:endParaRPr lang="es-E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lang="es-ES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es-ES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es-ES" sz="2800">
          <a:latin typeface="+mn-lt"/>
        </a:defRPr>
      </a:lvl1pPr>
      <a:lvl2pPr marL="742950" indent="-285750" eaLnBrk="1" hangingPunct="1">
        <a:buChar char="–"/>
        <a:defRPr lang="es-ES" sz="2400">
          <a:latin typeface="+mn-lt"/>
        </a:defRPr>
      </a:lvl2pPr>
      <a:lvl3pPr marL="1143000" indent="-228600" eaLnBrk="1" hangingPunct="1">
        <a:buChar char="•"/>
        <a:defRPr lang="es-ES" sz="2400">
          <a:latin typeface="+mn-lt"/>
        </a:defRPr>
      </a:lvl3pPr>
      <a:lvl4pPr marL="1600200" indent="-228600" eaLnBrk="1" hangingPunct="1">
        <a:buChar char="–"/>
        <a:defRPr lang="es-ES" sz="2000">
          <a:latin typeface="+mn-lt"/>
        </a:defRPr>
      </a:lvl4pPr>
      <a:lvl5pPr marL="2057400" indent="-228600" eaLnBrk="1" hangingPunct="1">
        <a:buChar char="»"/>
        <a:defRPr lang="es-ES" sz="2000">
          <a:latin typeface="+mn-lt"/>
        </a:defRPr>
      </a:lvl5pPr>
      <a:lvl6pPr marL="2514600" indent="-228600" eaLnBrk="1" hangingPunct="1">
        <a:buChar char="•"/>
        <a:defRPr lang="es-ES" sz="2000"/>
      </a:lvl6pPr>
      <a:lvl7pPr marL="2971800" indent="-228600" eaLnBrk="1" hangingPunct="1">
        <a:buChar char="•"/>
        <a:defRPr lang="es-ES" sz="2000"/>
      </a:lvl7pPr>
      <a:lvl8pPr marL="3429000" indent="-228600" eaLnBrk="1" hangingPunct="1">
        <a:buChar char="•"/>
        <a:defRPr lang="es-ES" sz="2000"/>
      </a:lvl8pPr>
      <a:lvl9pPr marL="3886200" indent="-228600" eaLnBrk="1" hangingPunct="1">
        <a:buChar char="•"/>
        <a:defRPr lang="es-ES" sz="2000"/>
      </a:lvl9pPr>
    </p:bodyStyle>
    <p:other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s-ES" dirty="0" smtClean="0"/>
              <a:t>Andrés Darío Vásquez Ugalde</a:t>
            </a:r>
          </a:p>
          <a:p>
            <a:pPr algn="l"/>
            <a:r>
              <a:rPr lang="es-ES" dirty="0" smtClean="0"/>
              <a:t>María Elizabeth Sangucho Vásquez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8986" y="2780928"/>
            <a:ext cx="7577814" cy="2295897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>Sistema Gestor de Ventas para el Centro de Educación Continua de la </a:t>
            </a:r>
            <a:r>
              <a:rPr lang="es-PE" dirty="0" smtClean="0"/>
              <a:t>Espol </a:t>
            </a:r>
            <a:r>
              <a:rPr lang="es-ES" dirty="0" smtClean="0"/>
              <a:t/>
            </a:r>
            <a:br>
              <a:rPr lang="es-ES" dirty="0" smtClean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>
                <a:latin typeface="Verdana" pitchFamily="34" charset="0"/>
              </a:rPr>
              <a:t>Control </a:t>
            </a:r>
            <a:r>
              <a:rPr lang="es-ES" dirty="0" err="1" smtClean="0">
                <a:latin typeface="Verdana" pitchFamily="34" charset="0"/>
              </a:rPr>
              <a:t>AjaxToolKit</a:t>
            </a:r>
            <a:endParaRPr lang="es-ES" sz="2000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 marL="723900" indent="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 </a:t>
            </a:r>
            <a:r>
              <a:rPr lang="es-EC" sz="2400" b="1" dirty="0" err="1" smtClean="0">
                <a:latin typeface="Verdana" pitchFamily="34" charset="0"/>
              </a:rPr>
              <a:t>CollapsiblePanel</a:t>
            </a:r>
            <a:endParaRPr lang="es-EC" sz="2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723900" indent="0">
              <a:buNone/>
            </a:pPr>
            <a:endParaRPr lang="es-ES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  <a:latin typeface="Verdana" pitchFamily="34" charset="0"/>
              </a:rPr>
              <a:t>&lt;</a:t>
            </a: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ajaxToolkit:CollapsiblePanelExtender</a:t>
            </a:r>
            <a:r>
              <a:rPr lang="en-US" sz="26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US" sz="26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  <a:latin typeface="Verdana" pitchFamily="34" charset="0"/>
              </a:rPr>
              <a:t>ID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err="1" smtClean="0">
                <a:latin typeface="Verdana" pitchFamily="34" charset="0"/>
              </a:rPr>
              <a:t>cpePlan</a:t>
            </a:r>
            <a:r>
              <a:rPr lang="en-US" sz="2600" dirty="0" smtClean="0">
                <a:latin typeface="Verdana" pitchFamily="34" charset="0"/>
              </a:rPr>
              <a:t>" </a:t>
            </a:r>
            <a:r>
              <a:rPr lang="en-US" sz="2600" dirty="0" err="1" smtClean="0">
                <a:latin typeface="Verdana" pitchFamily="34" charset="0"/>
              </a:rPr>
              <a:t>runat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smtClean="0">
                <a:latin typeface="Verdana" pitchFamily="34" charset="0"/>
              </a:rPr>
              <a:t>server“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TargetControlID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err="1" smtClean="0">
                <a:latin typeface="Verdana" pitchFamily="34" charset="0"/>
              </a:rPr>
              <a:t>pnlPlan</a:t>
            </a:r>
            <a:r>
              <a:rPr lang="en-US" sz="2600" dirty="0" smtClean="0">
                <a:latin typeface="Verdana" pitchFamily="34" charset="0"/>
              </a:rPr>
              <a:t>“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ExpandControlID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err="1" smtClean="0">
                <a:latin typeface="Verdana" pitchFamily="34" charset="0"/>
              </a:rPr>
              <a:t>pnlPlanShow</a:t>
            </a:r>
            <a:r>
              <a:rPr lang="en-US" sz="2600" dirty="0" smtClean="0">
                <a:latin typeface="Verdana" pitchFamily="34" charset="0"/>
              </a:rPr>
              <a:t>“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CollapseControlID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err="1" smtClean="0">
                <a:latin typeface="Verdana" pitchFamily="34" charset="0"/>
              </a:rPr>
              <a:t>pnlPlanShow</a:t>
            </a:r>
            <a:r>
              <a:rPr lang="en-US" sz="2600" dirty="0" smtClean="0">
                <a:latin typeface="Verdana" pitchFamily="34" charset="0"/>
              </a:rPr>
              <a:t>" </a:t>
            </a:r>
            <a:endParaRPr lang="es-ES" sz="2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TextLabelID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err="1" smtClean="0">
                <a:latin typeface="Verdana" pitchFamily="34" charset="0"/>
              </a:rPr>
              <a:t>lblPlanShow</a:t>
            </a:r>
            <a:r>
              <a:rPr lang="en-US" sz="2600" dirty="0" smtClean="0">
                <a:latin typeface="Verdana" pitchFamily="34" charset="0"/>
              </a:rPr>
              <a:t>" </a:t>
            </a:r>
            <a:endParaRPr lang="en-US" sz="2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ExpandedText</a:t>
            </a:r>
            <a:r>
              <a:rPr lang="en-US" sz="2600" dirty="0" smtClean="0">
                <a:latin typeface="Verdana" pitchFamily="34" charset="0"/>
              </a:rPr>
              <a:t>="(</a:t>
            </a:r>
            <a:r>
              <a:rPr lang="en-US" sz="2600" dirty="0" err="1" smtClean="0">
                <a:latin typeface="Verdana" pitchFamily="34" charset="0"/>
              </a:rPr>
              <a:t>Esconder</a:t>
            </a:r>
            <a:r>
              <a:rPr lang="en-US" sz="2600" dirty="0" smtClean="0">
                <a:latin typeface="Verdana" pitchFamily="34" charset="0"/>
              </a:rPr>
              <a:t> </a:t>
            </a:r>
            <a:r>
              <a:rPr lang="en-US" sz="2600" dirty="0" err="1" smtClean="0">
                <a:latin typeface="Verdana" pitchFamily="34" charset="0"/>
              </a:rPr>
              <a:t>Detalles</a:t>
            </a:r>
            <a:r>
              <a:rPr lang="en-US" sz="2600" dirty="0" smtClean="0">
                <a:latin typeface="Verdana" pitchFamily="34" charset="0"/>
              </a:rPr>
              <a:t>)“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CollapsedText</a:t>
            </a:r>
            <a:r>
              <a:rPr lang="en-US" sz="2600" dirty="0" smtClean="0">
                <a:latin typeface="Verdana" pitchFamily="34" charset="0"/>
              </a:rPr>
              <a:t>="(</a:t>
            </a:r>
            <a:r>
              <a:rPr lang="en-US" sz="2600" dirty="0" err="1" smtClean="0">
                <a:latin typeface="Verdana" pitchFamily="34" charset="0"/>
              </a:rPr>
              <a:t>Mostrar</a:t>
            </a:r>
            <a:r>
              <a:rPr lang="en-US" sz="2600" dirty="0" smtClean="0">
                <a:latin typeface="Verdana" pitchFamily="34" charset="0"/>
              </a:rPr>
              <a:t> </a:t>
            </a:r>
            <a:r>
              <a:rPr lang="en-US" sz="2600" dirty="0" err="1" smtClean="0">
                <a:latin typeface="Verdana" pitchFamily="34" charset="0"/>
              </a:rPr>
              <a:t>Detalles</a:t>
            </a:r>
            <a:r>
              <a:rPr lang="en-US" sz="2600" dirty="0" smtClean="0">
                <a:latin typeface="Verdana" pitchFamily="34" charset="0"/>
              </a:rPr>
              <a:t>)"                </a:t>
            </a:r>
            <a:endParaRPr lang="en-US" sz="2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ExpandedImage</a:t>
            </a:r>
            <a:r>
              <a:rPr lang="en-US" sz="2600" dirty="0" smtClean="0">
                <a:latin typeface="Verdana" pitchFamily="34" charset="0"/>
              </a:rPr>
              <a:t>="../</a:t>
            </a:r>
            <a:r>
              <a:rPr lang="en-US" sz="2600" dirty="0" err="1" smtClean="0">
                <a:latin typeface="Verdana" pitchFamily="34" charset="0"/>
              </a:rPr>
              <a:t>Imagenes</a:t>
            </a:r>
            <a:r>
              <a:rPr lang="en-US" sz="2600" dirty="0" smtClean="0">
                <a:latin typeface="Verdana" pitchFamily="34" charset="0"/>
              </a:rPr>
              <a:t>/collapse_blue.jpg“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CollapsedImage</a:t>
            </a:r>
            <a:r>
              <a:rPr lang="en-US" sz="2600" dirty="0" smtClean="0">
                <a:latin typeface="Verdana" pitchFamily="34" charset="0"/>
              </a:rPr>
              <a:t>="../</a:t>
            </a:r>
            <a:r>
              <a:rPr lang="en-US" sz="2600" dirty="0" err="1" smtClean="0">
                <a:latin typeface="Verdana" pitchFamily="34" charset="0"/>
              </a:rPr>
              <a:t>Imagenes</a:t>
            </a:r>
            <a:r>
              <a:rPr lang="en-US" sz="2600" dirty="0" smtClean="0">
                <a:latin typeface="Verdana" pitchFamily="34" charset="0"/>
              </a:rPr>
              <a:t>/expand_blue.jpg" </a:t>
            </a:r>
            <a:endParaRPr lang="es-ES" sz="2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SuppressPostBack</a:t>
            </a:r>
            <a:r>
              <a:rPr lang="en-US" sz="2600" dirty="0" smtClean="0">
                <a:latin typeface="Verdana" pitchFamily="34" charset="0"/>
              </a:rPr>
              <a:t>="</a:t>
            </a:r>
            <a:r>
              <a:rPr lang="en-US" sz="2600" dirty="0" smtClean="0">
                <a:latin typeface="Verdana" pitchFamily="34" charset="0"/>
              </a:rPr>
              <a:t>true“</a:t>
            </a:r>
          </a:p>
          <a:p>
            <a:pPr>
              <a:buNone/>
            </a:pP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ImageControlID</a:t>
            </a:r>
            <a:r>
              <a:rPr lang="en-US" sz="2600" dirty="0" smtClean="0">
                <a:latin typeface="Verdana" pitchFamily="34" charset="0"/>
              </a:rPr>
              <a:t>="imgBtnExpand3"&gt;</a:t>
            </a:r>
            <a:endParaRPr lang="es-ES" sz="2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  <a:latin typeface="Verdana" pitchFamily="34" charset="0"/>
              </a:rPr>
              <a:t>&lt;/</a:t>
            </a:r>
            <a:r>
              <a:rPr lang="en-US" sz="2600" dirty="0" err="1" smtClean="0">
                <a:solidFill>
                  <a:srgbClr val="FF0000"/>
                </a:solidFill>
                <a:latin typeface="Verdana" pitchFamily="34" charset="0"/>
              </a:rPr>
              <a:t>ajaxToolkit:CollapsiblePanelExtender</a:t>
            </a:r>
            <a:r>
              <a:rPr lang="en-US" sz="2600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  <a:endParaRPr lang="es-ES" sz="26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l">
              <a:buNone/>
            </a:pPr>
            <a:endParaRPr lang="es-ES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latin typeface="Verdana" pitchFamily="34" charset="0"/>
              </a:rPr>
              <a:t>Control </a:t>
            </a:r>
            <a:r>
              <a:rPr lang="es-ES" dirty="0" err="1" smtClean="0">
                <a:latin typeface="Verdana" pitchFamily="34" charset="0"/>
              </a:rPr>
              <a:t>AjaxToolKit</a:t>
            </a:r>
            <a:endParaRPr lang="es-ES" sz="2000" dirty="0" smtClean="0">
              <a:latin typeface="Verdana" pitchFamily="34" charset="0"/>
            </a:endParaRPr>
          </a:p>
          <a:p>
            <a:pPr>
              <a:buNone/>
            </a:pPr>
            <a:endParaRPr lang="es-ES" sz="2000" dirty="0" smtClean="0">
              <a:latin typeface="Verdana" pitchFamily="34" charset="0"/>
            </a:endParaRPr>
          </a:p>
          <a:p>
            <a:pPr marL="723900" indent="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 </a:t>
            </a:r>
            <a:r>
              <a:rPr lang="es-EC" sz="2400" b="1" dirty="0" err="1" smtClean="0">
                <a:latin typeface="Verdana" pitchFamily="34" charset="0"/>
              </a:rPr>
              <a:t>ListSearchExtender</a:t>
            </a:r>
            <a:endParaRPr lang="es-ES" sz="2400" dirty="0" smtClean="0">
              <a:latin typeface="Verdana" pitchFamily="34" charset="0"/>
            </a:endParaRPr>
          </a:p>
          <a:p>
            <a:pPr marL="723900" indent="0">
              <a:buNone/>
            </a:pPr>
            <a:endParaRPr lang="es-EC" sz="20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&lt;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ajaxToolkit:ListSearchExtender</a:t>
            </a:r>
            <a:endParaRPr lang="en-US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ID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lseResponsable</a:t>
            </a:r>
            <a:r>
              <a:rPr lang="en-US" sz="2400" dirty="0" smtClean="0">
                <a:latin typeface="Verdana" pitchFamily="34" charset="0"/>
              </a:rPr>
              <a:t>" </a:t>
            </a: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runat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smtClean="0">
                <a:latin typeface="Verdana" pitchFamily="34" charset="0"/>
              </a:rPr>
              <a:t>server</a:t>
            </a:r>
            <a:r>
              <a:rPr lang="en-US" sz="2400" dirty="0" smtClean="0">
                <a:latin typeface="Verdana" pitchFamily="34" charset="0"/>
              </a:rPr>
              <a:t>"</a:t>
            </a: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TargetControlID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ddlRespons</a:t>
            </a:r>
            <a:r>
              <a:rPr lang="en-US" sz="2400" dirty="0" smtClean="0">
                <a:latin typeface="Verdana" pitchFamily="34" charset="0"/>
              </a:rPr>
              <a:t>"</a:t>
            </a: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PromptCssClass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labelOrange</a:t>
            </a:r>
            <a:r>
              <a:rPr lang="en-US" sz="2400" dirty="0" smtClean="0">
                <a:latin typeface="Verdana" pitchFamily="34" charset="0"/>
              </a:rPr>
              <a:t>"&gt;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&lt;/</a:t>
            </a:r>
            <a:r>
              <a:rPr lang="es-ES" sz="2400" dirty="0" err="1" smtClean="0">
                <a:solidFill>
                  <a:srgbClr val="FF0000"/>
                </a:solidFill>
                <a:latin typeface="Verdana" pitchFamily="34" charset="0"/>
              </a:rPr>
              <a:t>ajaxToolkit:ListSearchExtender</a:t>
            </a: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  <a:endParaRPr lang="es-ES" sz="2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Verdana" pitchFamily="34" charset="0"/>
              </a:rPr>
              <a:t>Control </a:t>
            </a:r>
            <a:r>
              <a:rPr lang="es-ES" dirty="0" err="1" smtClean="0">
                <a:latin typeface="Verdana" pitchFamily="34" charset="0"/>
              </a:rPr>
              <a:t>AjaxToolKit</a:t>
            </a:r>
            <a:endParaRPr lang="es-ES" sz="2000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 marL="723900" indent="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 </a:t>
            </a:r>
            <a:r>
              <a:rPr lang="es-EC" sz="2400" b="1" dirty="0" err="1" smtClean="0">
                <a:latin typeface="Verdana" pitchFamily="34" charset="0"/>
              </a:rPr>
              <a:t>Masked</a:t>
            </a:r>
            <a:endParaRPr lang="es-EC" sz="2400" b="1" dirty="0" smtClean="0">
              <a:latin typeface="Verdana" pitchFamily="34" charset="0"/>
            </a:endParaRPr>
          </a:p>
          <a:p>
            <a:pPr marL="723900" indent="0">
              <a:buNone/>
            </a:pP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&lt;</a:t>
            </a:r>
            <a:r>
              <a:rPr lang="es-ES" sz="2400" dirty="0" err="1" smtClean="0">
                <a:solidFill>
                  <a:srgbClr val="FF0000"/>
                </a:solidFill>
                <a:latin typeface="Verdana" pitchFamily="34" charset="0"/>
              </a:rPr>
              <a:t>ajaxToolkit:MaskedEditValidator</a:t>
            </a: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ID</a:t>
            </a:r>
            <a:r>
              <a:rPr lang="es-ES" sz="2400" dirty="0" smtClean="0">
                <a:latin typeface="Verdana" pitchFamily="34" charset="0"/>
              </a:rPr>
              <a:t>="</a:t>
            </a:r>
            <a:r>
              <a:rPr lang="es-ES" sz="2400" dirty="0" err="1" smtClean="0">
                <a:latin typeface="Verdana" pitchFamily="34" charset="0"/>
              </a:rPr>
              <a:t>mkevFechaFin</a:t>
            </a:r>
            <a:r>
              <a:rPr lang="es-ES" sz="2400" dirty="0" smtClean="0">
                <a:latin typeface="Verdana" pitchFamily="34" charset="0"/>
              </a:rPr>
              <a:t>" </a:t>
            </a:r>
            <a:r>
              <a:rPr lang="es-ES" sz="2400" dirty="0" err="1" smtClean="0">
                <a:latin typeface="Verdana" pitchFamily="34" charset="0"/>
              </a:rPr>
              <a:t>runat</a:t>
            </a:r>
            <a:r>
              <a:rPr lang="es-ES" sz="2400" dirty="0" smtClean="0">
                <a:latin typeface="Verdana" pitchFamily="34" charset="0"/>
              </a:rPr>
              <a:t>="</a:t>
            </a:r>
            <a:r>
              <a:rPr lang="es-ES" sz="2400" dirty="0" smtClean="0">
                <a:latin typeface="Verdana" pitchFamily="34" charset="0"/>
              </a:rPr>
              <a:t>server“</a:t>
            </a:r>
          </a:p>
          <a:p>
            <a:pPr>
              <a:buNone/>
            </a:pPr>
            <a:r>
              <a:rPr lang="es-ES" sz="2400" dirty="0" err="1" smtClean="0">
                <a:solidFill>
                  <a:srgbClr val="FF0000"/>
                </a:solidFill>
                <a:latin typeface="Verdana" pitchFamily="34" charset="0"/>
              </a:rPr>
              <a:t>ControlExtender</a:t>
            </a:r>
            <a:r>
              <a:rPr lang="es-ES" sz="2400" dirty="0" smtClean="0">
                <a:latin typeface="Verdana" pitchFamily="34" charset="0"/>
              </a:rPr>
              <a:t>="</a:t>
            </a:r>
            <a:r>
              <a:rPr lang="es-ES" sz="2400" dirty="0" err="1" smtClean="0">
                <a:latin typeface="Verdana" pitchFamily="34" charset="0"/>
              </a:rPr>
              <a:t>mkeeFechaFin</a:t>
            </a:r>
            <a:r>
              <a:rPr lang="es-ES" sz="2400" dirty="0" smtClean="0">
                <a:latin typeface="Verdana" pitchFamily="34" charset="0"/>
              </a:rPr>
              <a:t>" </a:t>
            </a:r>
          </a:p>
          <a:p>
            <a:pPr>
              <a:buNone/>
            </a:pPr>
            <a:r>
              <a:rPr lang="es-EC" sz="2400" dirty="0" err="1" smtClean="0">
                <a:solidFill>
                  <a:srgbClr val="FF0000"/>
                </a:solidFill>
                <a:latin typeface="Verdana" pitchFamily="34" charset="0"/>
              </a:rPr>
              <a:t>ControlToValidate</a:t>
            </a:r>
            <a:r>
              <a:rPr lang="es-EC" sz="2400" dirty="0" smtClean="0">
                <a:latin typeface="Verdana" pitchFamily="34" charset="0"/>
              </a:rPr>
              <a:t>="</a:t>
            </a:r>
            <a:r>
              <a:rPr lang="es-EC" sz="2400" dirty="0" err="1" smtClean="0">
                <a:latin typeface="Verdana" pitchFamily="34" charset="0"/>
              </a:rPr>
              <a:t>txtFechFin</a:t>
            </a:r>
            <a:r>
              <a:rPr lang="es-EC" sz="2400" dirty="0" smtClean="0">
                <a:latin typeface="Verdana" pitchFamily="34" charset="0"/>
              </a:rPr>
              <a:t>“</a:t>
            </a:r>
          </a:p>
          <a:p>
            <a:pPr>
              <a:buNone/>
            </a:pPr>
            <a:r>
              <a:rPr lang="es-EC" sz="2400" dirty="0" err="1" smtClean="0">
                <a:solidFill>
                  <a:srgbClr val="FF0000"/>
                </a:solidFill>
                <a:latin typeface="Verdana" pitchFamily="34" charset="0"/>
              </a:rPr>
              <a:t>InvalidValueMessage</a:t>
            </a:r>
            <a:r>
              <a:rPr lang="es-EC" sz="2400" dirty="0" smtClean="0">
                <a:latin typeface="Verdana" pitchFamily="34" charset="0"/>
              </a:rPr>
              <a:t>="_Fecha inválida" 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s-EC" sz="2400" dirty="0" err="1" smtClean="0">
                <a:solidFill>
                  <a:srgbClr val="FF0000"/>
                </a:solidFill>
                <a:latin typeface="Verdana" pitchFamily="34" charset="0"/>
              </a:rPr>
              <a:t>TooltipMessage</a:t>
            </a:r>
            <a:r>
              <a:rPr lang="es-EC" sz="2400" dirty="0" smtClean="0">
                <a:latin typeface="Verdana" pitchFamily="34" charset="0"/>
              </a:rPr>
              <a:t>="Ingrese una fecha" </a:t>
            </a:r>
            <a:endParaRPr lang="es-EC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s-EC" sz="2400" dirty="0" err="1" smtClean="0">
                <a:solidFill>
                  <a:srgbClr val="FF0000"/>
                </a:solidFill>
                <a:latin typeface="Verdana" pitchFamily="34" charset="0"/>
              </a:rPr>
              <a:t>Display</a:t>
            </a:r>
            <a:r>
              <a:rPr lang="es-EC" sz="2400" dirty="0" smtClean="0">
                <a:latin typeface="Verdana" pitchFamily="34" charset="0"/>
              </a:rPr>
              <a:t>="</a:t>
            </a:r>
            <a:r>
              <a:rPr lang="es-EC" sz="2400" dirty="0" err="1" smtClean="0">
                <a:latin typeface="Verdana" pitchFamily="34" charset="0"/>
              </a:rPr>
              <a:t>Dynamic</a:t>
            </a:r>
            <a:r>
              <a:rPr lang="es-EC" sz="2400" dirty="0" smtClean="0">
                <a:latin typeface="Verdana" pitchFamily="34" charset="0"/>
              </a:rPr>
              <a:t>" </a:t>
            </a:r>
            <a:r>
              <a:rPr lang="es-EC" sz="2400" dirty="0" err="1" smtClean="0">
                <a:latin typeface="Verdana" pitchFamily="34" charset="0"/>
              </a:rPr>
              <a:t>ValidationGroup</a:t>
            </a:r>
            <a:r>
              <a:rPr lang="es-EC" sz="2400" dirty="0" smtClean="0">
                <a:latin typeface="Verdana" pitchFamily="34" charset="0"/>
              </a:rPr>
              <a:t>="MKE"&gt;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&lt;/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ajaxToolkit:MaskedEditValidator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  <a:endParaRPr lang="es-ES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latin typeface="Verdana" pitchFamily="34" charset="0"/>
              </a:rPr>
              <a:t>Control </a:t>
            </a:r>
            <a:r>
              <a:rPr lang="es-ES" dirty="0" err="1" smtClean="0">
                <a:latin typeface="Verdana" pitchFamily="34" charset="0"/>
              </a:rPr>
              <a:t>AjaxToolKit</a:t>
            </a:r>
            <a:endParaRPr lang="es-ES" sz="2000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 marL="723900" indent="0">
              <a:buFont typeface="Wingdings" pitchFamily="2" charset="2"/>
              <a:buChar char="ü"/>
            </a:pPr>
            <a:r>
              <a:rPr lang="es-ES" sz="2600" dirty="0" smtClean="0">
                <a:latin typeface="Verdana" pitchFamily="34" charset="0"/>
              </a:rPr>
              <a:t> </a:t>
            </a:r>
            <a:r>
              <a:rPr lang="es-EC" sz="2400" b="1" dirty="0" err="1" smtClean="0">
                <a:latin typeface="Verdana" pitchFamily="34" charset="0"/>
              </a:rPr>
              <a:t>Tabs</a:t>
            </a:r>
            <a:endParaRPr lang="es-EC" sz="2400" b="1" dirty="0" smtClean="0">
              <a:latin typeface="Verdana" pitchFamily="34" charset="0"/>
            </a:endParaRPr>
          </a:p>
          <a:p>
            <a:pPr marL="723900" indent="0">
              <a:buNone/>
            </a:pP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&lt;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ajaxToolkit:TabPanel</a:t>
            </a:r>
            <a:r>
              <a:rPr lang="en-US" sz="2400" dirty="0" smtClean="0">
                <a:latin typeface="Verdana" pitchFamily="34" charset="0"/>
              </a:rPr>
              <a:t> </a:t>
            </a: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ID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tpnlMatric</a:t>
            </a:r>
            <a:r>
              <a:rPr lang="en-US" sz="2400" dirty="0" smtClean="0">
                <a:latin typeface="Verdana" pitchFamily="34" charset="0"/>
              </a:rPr>
              <a:t>" </a:t>
            </a: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HeaderText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Matriculados</a:t>
            </a:r>
            <a:r>
              <a:rPr lang="en-US" sz="2400" dirty="0" smtClean="0">
                <a:latin typeface="Verdana" pitchFamily="34" charset="0"/>
              </a:rPr>
              <a:t>“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runat</a:t>
            </a:r>
            <a:r>
              <a:rPr lang="en-US" sz="2400" dirty="0" smtClean="0">
                <a:latin typeface="Verdana" pitchFamily="34" charset="0"/>
              </a:rPr>
              <a:t>="server"&gt;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&lt;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ContentTemplate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…..</a:t>
            </a:r>
            <a:endParaRPr lang="es-ES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&lt;/</a:t>
            </a:r>
            <a:r>
              <a:rPr lang="en-US" sz="2400" dirty="0" err="1" smtClean="0">
                <a:latin typeface="Verdana" pitchFamily="34" charset="0"/>
              </a:rPr>
              <a:t>ContentTemplate</a:t>
            </a:r>
            <a:r>
              <a:rPr lang="en-US" sz="2400" dirty="0" smtClean="0">
                <a:latin typeface="Verdana" pitchFamily="34" charset="0"/>
              </a:rPr>
              <a:t>&gt;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&lt;/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ajaxToolkit:TabPanel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  <a:endParaRPr lang="es-ES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Verdana" pitchFamily="34" charset="0"/>
              </a:rPr>
              <a:t>Modelo de 3 capas</a:t>
            </a:r>
          </a:p>
          <a:p>
            <a:endParaRPr lang="es-ES" sz="2400" dirty="0">
              <a:latin typeface="Verdana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DISEÑO DEL SISTEMA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3074" name="Picture 2" descr="F:\pyCedep\plantillasDocum\matGradSistInfSGV-CEC\modelo3Capas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993" y="2373148"/>
            <a:ext cx="6865391" cy="264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Verdana" pitchFamily="34" charset="0"/>
              </a:rPr>
              <a:t>ARQUITECTURA DEL SISTEMA</a:t>
            </a:r>
            <a:endParaRPr lang="es-ES" dirty="0"/>
          </a:p>
        </p:txBody>
      </p:sp>
      <p:pic>
        <p:nvPicPr>
          <p:cNvPr id="4098" name="Picture 2" descr="F:\pyCedep\plantillasDocum\matGradSistInfSGV-CEC\arqAplWebSGVPn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Proceso a través del Sitio Web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Proceso cuando se realiza visita al centro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Proceso cuando se realiza llamada telefónica</a:t>
            </a:r>
          </a:p>
          <a:p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Proceso por mensajería directa(correo electrónico)</a:t>
            </a:r>
            <a:endParaRPr lang="es-ES" sz="2400" dirty="0">
              <a:latin typeface="Verdana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Verdana" pitchFamily="34" charset="0"/>
              </a:rPr>
              <a:t>DISEÑO DE FLUJO DE INFORMACIÓN</a:t>
            </a: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Verdana" pitchFamily="34" charset="0"/>
              </a:rPr>
              <a:t>PROCESO A TRAVÉS DEL SITIO WEB</a:t>
            </a:r>
            <a:endParaRPr lang="es-ES" dirty="0"/>
          </a:p>
        </p:txBody>
      </p:sp>
      <p:pic>
        <p:nvPicPr>
          <p:cNvPr id="5122" name="Picture 2" descr="F:\pyCedep\plantillasDocum\matGradSistInfSGV-CEC\sitioWeb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98614"/>
            <a:ext cx="4774331" cy="520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Verdana" pitchFamily="34" charset="0"/>
              </a:rPr>
              <a:t>PROCESO DE VISITA AL CENTRO</a:t>
            </a:r>
            <a:endParaRPr lang="es-ES" dirty="0"/>
          </a:p>
        </p:txBody>
      </p:sp>
      <p:pic>
        <p:nvPicPr>
          <p:cNvPr id="6146" name="Picture 2" descr="F:\pyCedep\plantillasDocum\matGradSistInfSGV-CEC\visitaCentro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514" y="1928814"/>
            <a:ext cx="4405734" cy="480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Verdana" pitchFamily="34" charset="0"/>
              </a:rPr>
              <a:t>PROCESO POR LLAMADA TELEFÓNICA</a:t>
            </a:r>
            <a:endParaRPr lang="es-ES" dirty="0"/>
          </a:p>
        </p:txBody>
      </p:sp>
      <p:pic>
        <p:nvPicPr>
          <p:cNvPr id="7170" name="Picture 2" descr="F:\pyCedep\plantillasDocum\matGradSistInfSGV-CEC\llamadaTlf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628800"/>
            <a:ext cx="3240359" cy="512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dirty="0" smtClean="0">
                <a:latin typeface="Verdana" pitchFamily="34" charset="0"/>
              </a:rPr>
              <a:t>CEC (Centro de Educación Continua)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pPr marL="895350" indent="-180975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Unidad de apoyo de la Espol</a:t>
            </a:r>
          </a:p>
          <a:p>
            <a:pPr marL="895350" indent="-180975"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Aplicación </a:t>
            </a:r>
            <a:r>
              <a:rPr lang="es-ES" sz="2400" dirty="0" err="1" smtClean="0">
                <a:latin typeface="Verdana" pitchFamily="34" charset="0"/>
              </a:rPr>
              <a:t>Fenix</a:t>
            </a:r>
            <a:r>
              <a:rPr lang="es-ES" sz="2400" dirty="0" smtClean="0">
                <a:latin typeface="Verdana" pitchFamily="34" charset="0"/>
              </a:rPr>
              <a:t> –Marketing </a:t>
            </a:r>
          </a:p>
          <a:p>
            <a:endParaRPr lang="es-E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	Desarrollado en Visual Basic 6.0</a:t>
            </a:r>
          </a:p>
          <a:p>
            <a:pPr marL="895350" lvl="1" indent="-43815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No permite visualizar toda la información </a:t>
            </a:r>
          </a:p>
          <a:p>
            <a:pPr marL="895350" lvl="1" indent="-438150">
              <a:buNone/>
            </a:pPr>
            <a:r>
              <a:rPr lang="es-ES" dirty="0" smtClean="0">
                <a:latin typeface="Verdana" pitchFamily="34" charset="0"/>
              </a:rPr>
              <a:t>	de un evento.</a:t>
            </a:r>
          </a:p>
          <a:p>
            <a:pPr marL="895350" lvl="1" indent="-43815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No posee buzón de mensaje </a:t>
            </a:r>
          </a:p>
          <a:p>
            <a:pPr marL="895350" lvl="1" indent="-43815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No posee reportes estadísticos</a:t>
            </a:r>
          </a:p>
          <a:p>
            <a:pPr lvl="1"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ANTECEDENTES</a:t>
            </a: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Verdana" pitchFamily="34" charset="0"/>
              </a:rPr>
              <a:t>PROCESO POR CORREO ELECTRÓNICO</a:t>
            </a:r>
            <a:endParaRPr lang="es-ES" dirty="0"/>
          </a:p>
        </p:txBody>
      </p:sp>
      <p:pic>
        <p:nvPicPr>
          <p:cNvPr id="8194" name="Picture 2" descr="F:\pyCedep\plantillasDocum\matGradSistInfSGV-CEC\mensDirecta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184" y="1643533"/>
            <a:ext cx="3150000" cy="509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3600" dirty="0" smtClean="0">
                <a:latin typeface="Verdana" pitchFamily="34" charset="0"/>
              </a:rPr>
              <a:t>EJECUCIÓN DEL SISTEMA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dirty="0" smtClean="0">
                <a:latin typeface="Verdana" pitchFamily="34" charset="0"/>
              </a:rPr>
              <a:t>El Sistema Gestor de Ventas mejora la calidad del </a:t>
            </a:r>
            <a:r>
              <a:rPr lang="es-ES" sz="2400" dirty="0" smtClean="0">
                <a:latin typeface="Verdana" pitchFamily="34" charset="0"/>
              </a:rPr>
              <a:t>servicio</a:t>
            </a:r>
            <a:r>
              <a:rPr lang="es-ES" dirty="0" smtClean="0"/>
              <a:t>.</a:t>
            </a:r>
          </a:p>
          <a:p>
            <a:pPr algn="just"/>
            <a:r>
              <a:rPr lang="es-ES" sz="2400" dirty="0" smtClean="0">
                <a:latin typeface="Verdana" pitchFamily="34" charset="0"/>
              </a:rPr>
              <a:t>El uso de la tecnología Ajax de Asp.net fue de gran utilidad durante la elaboración de la interfaz </a:t>
            </a:r>
            <a:r>
              <a:rPr lang="es-ES" sz="2400" dirty="0" smtClean="0">
                <a:latin typeface="Verdana" pitchFamily="34" charset="0"/>
              </a:rPr>
              <a:t>gráfica.</a:t>
            </a:r>
          </a:p>
          <a:p>
            <a:pPr algn="just"/>
            <a:r>
              <a:rPr lang="es-ES" sz="2400" dirty="0" smtClean="0">
                <a:latin typeface="Verdana" pitchFamily="34" charset="0"/>
              </a:rPr>
              <a:t>La librería </a:t>
            </a:r>
            <a:r>
              <a:rPr lang="es-ES" sz="2400" dirty="0" err="1" smtClean="0">
                <a:latin typeface="Verdana" pitchFamily="34" charset="0"/>
              </a:rPr>
              <a:t>Drag</a:t>
            </a:r>
            <a:r>
              <a:rPr lang="es-ES" sz="2400" dirty="0" smtClean="0">
                <a:latin typeface="Verdana" pitchFamily="34" charset="0"/>
              </a:rPr>
              <a:t> and </a:t>
            </a:r>
            <a:r>
              <a:rPr lang="es-ES" sz="2400" dirty="0" err="1" smtClean="0">
                <a:latin typeface="Verdana" pitchFamily="34" charset="0"/>
              </a:rPr>
              <a:t>Drop</a:t>
            </a:r>
            <a:r>
              <a:rPr lang="es-ES" sz="2400" dirty="0" smtClean="0">
                <a:latin typeface="Verdana" pitchFamily="34" charset="0"/>
              </a:rPr>
              <a:t> por su versatilidad facilita el trabajo para el usuario.</a:t>
            </a:r>
          </a:p>
          <a:p>
            <a:pPr algn="just"/>
            <a:r>
              <a:rPr lang="es-ES" sz="2400" dirty="0" smtClean="0">
                <a:latin typeface="Verdana" pitchFamily="34" charset="0"/>
              </a:rPr>
              <a:t>Obtener </a:t>
            </a:r>
            <a:r>
              <a:rPr lang="es-ES" sz="2400" dirty="0" smtClean="0">
                <a:latin typeface="Verdana" pitchFamily="34" charset="0"/>
              </a:rPr>
              <a:t>un estilo modular de programación basado en conocimientos de Asp.net y Lenguaje C</a:t>
            </a:r>
            <a:r>
              <a:rPr lang="es-ES" sz="2400" dirty="0" smtClean="0">
                <a:latin typeface="Verdana" pitchFamily="34" charset="0"/>
              </a:rPr>
              <a:t>#.</a:t>
            </a:r>
            <a:endParaRPr lang="es-ES" sz="2400" dirty="0" smtClean="0">
              <a:latin typeface="Verdana" pitchFamily="34" charset="0"/>
            </a:endParaRPr>
          </a:p>
          <a:p>
            <a:pPr algn="just"/>
            <a:r>
              <a:rPr lang="es-ES" sz="2400" dirty="0" smtClean="0">
                <a:latin typeface="Verdana" pitchFamily="34" charset="0"/>
              </a:rPr>
              <a:t>Evitar el trabajo de rediseño </a:t>
            </a:r>
            <a:r>
              <a:rPr lang="es-ES" sz="2400" dirty="0" smtClean="0">
                <a:latin typeface="Verdana" pitchFamily="34" charset="0"/>
              </a:rPr>
              <a:t>posterior.</a:t>
            </a:r>
            <a:endParaRPr lang="es-ES" sz="2400" dirty="0" smtClean="0">
              <a:latin typeface="Verdana" pitchFamily="34" charset="0"/>
            </a:endParaRPr>
          </a:p>
          <a:p>
            <a:endParaRPr lang="es-ES" sz="2400" dirty="0" smtClean="0">
              <a:latin typeface="Verdana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Verdana" pitchFamily="34" charset="0"/>
              </a:rPr>
              <a:t>CONCLUSIONES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Verdana" pitchFamily="34" charset="0"/>
              </a:rPr>
              <a:t>Adicionar </a:t>
            </a:r>
            <a:r>
              <a:rPr lang="es-ES" sz="2400" dirty="0" smtClean="0">
                <a:latin typeface="Verdana" pitchFamily="34" charset="0"/>
              </a:rPr>
              <a:t>una nueva </a:t>
            </a:r>
            <a:r>
              <a:rPr lang="es-ES" sz="2400" b="1" dirty="0" smtClean="0">
                <a:latin typeface="Verdana" pitchFamily="34" charset="0"/>
              </a:rPr>
              <a:t>fase</a:t>
            </a:r>
            <a:r>
              <a:rPr lang="es-ES" sz="2400" dirty="0" smtClean="0">
                <a:latin typeface="Verdana" pitchFamily="34" charset="0"/>
              </a:rPr>
              <a:t> al sistema en el que se adapte un repositorio de llamadas </a:t>
            </a:r>
            <a:r>
              <a:rPr lang="es-ES" sz="2400" dirty="0" smtClean="0">
                <a:latin typeface="Verdana" pitchFamily="34" charset="0"/>
              </a:rPr>
              <a:t>telefónicas.</a:t>
            </a:r>
          </a:p>
          <a:p>
            <a:pPr algn="just">
              <a:buNone/>
            </a:pPr>
            <a:endParaRPr lang="es-ES" sz="2400" dirty="0" smtClean="0">
              <a:latin typeface="Verdana" pitchFamily="34" charset="0"/>
            </a:endParaRPr>
          </a:p>
          <a:p>
            <a:pPr algn="just"/>
            <a:r>
              <a:rPr lang="es-ES" sz="2400" dirty="0" smtClean="0">
                <a:latin typeface="Verdana" pitchFamily="34" charset="0"/>
              </a:rPr>
              <a:t>Crear una aplicación de escritorio que se usará como un sensor para extraer los correos electrónicos del servidor de la </a:t>
            </a:r>
            <a:r>
              <a:rPr lang="es-ES" sz="2400" dirty="0" smtClean="0">
                <a:latin typeface="Verdana" pitchFamily="34" charset="0"/>
              </a:rPr>
              <a:t>ESPOL.</a:t>
            </a:r>
          </a:p>
          <a:p>
            <a:pPr algn="just">
              <a:buNone/>
            </a:pPr>
            <a:endParaRPr lang="es-ES" sz="2400" dirty="0" smtClean="0">
              <a:latin typeface="Verdana" pitchFamily="34" charset="0"/>
            </a:endParaRPr>
          </a:p>
          <a:p>
            <a:pPr algn="just"/>
            <a:r>
              <a:rPr lang="es-ES" sz="2400" dirty="0" smtClean="0">
                <a:latin typeface="Verdana" pitchFamily="34" charset="0"/>
              </a:rPr>
              <a:t>Agregar al módulo de administración </a:t>
            </a:r>
            <a:r>
              <a:rPr lang="es-ES" sz="2400" dirty="0" smtClean="0">
                <a:latin typeface="Verdana" pitchFamily="34" charset="0"/>
              </a:rPr>
              <a:t>funcionalidades </a:t>
            </a:r>
            <a:r>
              <a:rPr lang="es-ES" sz="2400" dirty="0" smtClean="0">
                <a:latin typeface="Verdana" pitchFamily="34" charset="0"/>
              </a:rPr>
              <a:t>que ayuden a personalizar el sistema para otras empresas ó unidades de la </a:t>
            </a:r>
            <a:r>
              <a:rPr lang="es-ES" sz="2400" dirty="0" smtClean="0">
                <a:latin typeface="Verdana" pitchFamily="34" charset="0"/>
              </a:rPr>
              <a:t>ESPOL.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Verdana" pitchFamily="34" charset="0"/>
              </a:rPr>
              <a:t>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DIAGRAMA DEL PROBLEMA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1026" name="Picture 2" descr="F:\problema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525740" cy="442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DIAGRAMA DE LA SOLUCIÓN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2050" name="Picture 2" descr="F:\solucion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348957" cy="4279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dirty="0" smtClean="0">
                <a:latin typeface="Verdana" pitchFamily="34" charset="0"/>
              </a:rPr>
              <a:t>Sistema de información web que ayude en la toma de decisiones</a:t>
            </a:r>
            <a:r>
              <a:rPr lang="es-ES" sz="2400" dirty="0" smtClean="0">
                <a:latin typeface="Verdana" pitchFamily="34" charset="0"/>
              </a:rPr>
              <a:t>.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Diseñar y desarrollar un sistema orientado a objetos basado en el modelo de 3 capas</a:t>
            </a:r>
            <a:r>
              <a:rPr lang="es-ES" sz="2400" dirty="0" smtClean="0">
                <a:latin typeface="Verdana" pitchFamily="34" charset="0"/>
              </a:rPr>
              <a:t>.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Aplicar la tecnología Ajax</a:t>
            </a:r>
            <a:r>
              <a:rPr lang="es-ES" sz="2400" dirty="0" smtClean="0">
                <a:latin typeface="Verdana" pitchFamily="34" charset="0"/>
              </a:rPr>
              <a:t>.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Crear un sistema que permita a la organización ser más productivo</a:t>
            </a:r>
            <a:r>
              <a:rPr lang="es-ES" sz="2400" dirty="0" smtClean="0">
                <a:latin typeface="Verdana" pitchFamily="34" charset="0"/>
              </a:rPr>
              <a:t>.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Crear un modelo de base de datos extensible.</a:t>
            </a:r>
          </a:p>
          <a:p>
            <a:endParaRPr lang="es-ES" sz="2400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OBJETIVOS</a:t>
            </a: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Solicitudes y mensajes</a:t>
            </a:r>
          </a:p>
          <a:p>
            <a:pPr marL="714375" indent="0">
              <a:buFont typeface="Wingdings" pitchFamily="2" charset="2"/>
              <a:buChar char="ü"/>
            </a:pPr>
            <a:r>
              <a:rPr lang="es-ES" dirty="0" smtClean="0"/>
              <a:t> Envío de respuestas</a:t>
            </a:r>
          </a:p>
          <a:p>
            <a:r>
              <a:rPr lang="es-ES" dirty="0" smtClean="0"/>
              <a:t>Nueva solicitud</a:t>
            </a:r>
          </a:p>
          <a:p>
            <a:r>
              <a:rPr lang="es-ES" dirty="0" smtClean="0"/>
              <a:t>Buzón de mensajes</a:t>
            </a:r>
          </a:p>
          <a:p>
            <a:pPr marL="714375" lvl="1" indent="0">
              <a:buFont typeface="Wingdings" pitchFamily="2" charset="2"/>
              <a:buChar char="ü"/>
            </a:pPr>
            <a:r>
              <a:rPr lang="es-ES" sz="2800" dirty="0" smtClean="0"/>
              <a:t> Descartar la solicitud o cancelar la venta</a:t>
            </a:r>
          </a:p>
          <a:p>
            <a:pPr marL="714375" lvl="1" indent="0">
              <a:buFont typeface="Wingdings" pitchFamily="2" charset="2"/>
              <a:buChar char="ü"/>
            </a:pPr>
            <a:r>
              <a:rPr lang="es-ES" sz="2800" dirty="0" smtClean="0"/>
              <a:t>Asignación manual del código de solicitud al correo </a:t>
            </a:r>
          </a:p>
          <a:p>
            <a:pPr marL="714375" lvl="1" indent="0">
              <a:buFont typeface="Wingdings" pitchFamily="2" charset="2"/>
              <a:buChar char="ü"/>
            </a:pPr>
            <a:r>
              <a:rPr lang="es-ES" sz="2800" dirty="0" smtClean="0"/>
              <a:t>Crear reglas para organizar el buzón de mensajes </a:t>
            </a:r>
            <a:endParaRPr lang="es-ES" dirty="0" smtClean="0"/>
          </a:p>
          <a:p>
            <a:r>
              <a:rPr lang="es-ES" dirty="0" smtClean="0"/>
              <a:t>Consulta de cursos</a:t>
            </a:r>
          </a:p>
          <a:p>
            <a:r>
              <a:rPr lang="es-ES" dirty="0" smtClean="0"/>
              <a:t>Mantenimiento de plantillas</a:t>
            </a:r>
          </a:p>
          <a:p>
            <a:r>
              <a:rPr lang="es-ES" dirty="0" smtClean="0"/>
              <a:t>Mantenimiento de parámetros y catálogos</a:t>
            </a:r>
          </a:p>
          <a:p>
            <a:r>
              <a:rPr lang="es-ES" dirty="0" smtClean="0"/>
              <a:t>Gráficos estadísticos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latin typeface="Verdana" pitchFamily="34" charset="0"/>
              </a:rPr>
              <a:t>ESPECIFICACIONES DEL SISTEMA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400" dirty="0" smtClean="0">
                <a:latin typeface="Verdana" pitchFamily="34" charset="0"/>
              </a:rPr>
              <a:t>Herramienta de desarrollo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Verdana" pitchFamily="34" charset="0"/>
              </a:rPr>
              <a:t>	Visual Basic 2005</a:t>
            </a: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Asp.net </a:t>
            </a: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Lenguaje C#</a:t>
            </a:r>
          </a:p>
          <a:p>
            <a:pPr marL="714375" indent="0">
              <a:buFont typeface="Wingdings" pitchFamily="2" charset="2"/>
              <a:buChar char="ü"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Motor de base de datos</a:t>
            </a: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</a:rPr>
              <a:t>Sql</a:t>
            </a:r>
            <a:r>
              <a:rPr lang="es-ES" sz="2400" dirty="0" smtClean="0">
                <a:latin typeface="Verdana" pitchFamily="34" charset="0"/>
              </a:rPr>
              <a:t> server 2005</a:t>
            </a:r>
          </a:p>
          <a:p>
            <a:pPr marL="714375" indent="0">
              <a:buFont typeface="Wingdings" pitchFamily="2" charset="2"/>
              <a:buChar char="ü"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Controles </a:t>
            </a:r>
            <a:r>
              <a:rPr lang="es-ES" sz="2400" dirty="0" err="1" smtClean="0">
                <a:latin typeface="Verdana" pitchFamily="34" charset="0"/>
              </a:rPr>
              <a:t>.Net</a:t>
            </a:r>
            <a:endParaRPr lang="es-ES" sz="2400" dirty="0" smtClean="0">
              <a:latin typeface="Verdana" pitchFamily="34" charset="0"/>
            </a:endParaRP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</a:rPr>
              <a:t>AjaxToolKit</a:t>
            </a:r>
            <a:endParaRPr lang="es-ES" sz="2400" dirty="0" smtClean="0">
              <a:latin typeface="Verdana" pitchFamily="34" charset="0"/>
            </a:endParaRPr>
          </a:p>
          <a:p>
            <a:pPr marL="714375" indent="0">
              <a:buNone/>
            </a:pPr>
            <a:endParaRPr lang="es-ES" sz="2400" dirty="0" smtClean="0">
              <a:latin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</a:rPr>
              <a:t>Librería open </a:t>
            </a:r>
            <a:r>
              <a:rPr lang="es-ES" sz="2400" dirty="0" err="1" smtClean="0">
                <a:latin typeface="Verdana" pitchFamily="34" charset="0"/>
              </a:rPr>
              <a:t>source</a:t>
            </a:r>
            <a:endParaRPr lang="es-ES" sz="2400" dirty="0" smtClean="0">
              <a:latin typeface="Verdana" pitchFamily="34" charset="0"/>
            </a:endParaRP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</a:rPr>
              <a:t>Drag</a:t>
            </a:r>
            <a:r>
              <a:rPr lang="es-ES" sz="2400" dirty="0" smtClean="0">
                <a:latin typeface="Verdana" pitchFamily="34" charset="0"/>
              </a:rPr>
              <a:t> and </a:t>
            </a:r>
            <a:r>
              <a:rPr lang="es-ES" sz="2400" dirty="0" err="1" smtClean="0">
                <a:latin typeface="Verdana" pitchFamily="34" charset="0"/>
              </a:rPr>
              <a:t>Drop</a:t>
            </a:r>
            <a:endParaRPr lang="es-ES" sz="2400" dirty="0" smtClean="0">
              <a:latin typeface="Verdana" pitchFamily="34" charset="0"/>
            </a:endParaRP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</a:rPr>
              <a:t>GreyBox</a:t>
            </a:r>
            <a:endParaRPr lang="es-ES" sz="2400" dirty="0" smtClean="0">
              <a:latin typeface="Verdana" pitchFamily="34" charset="0"/>
            </a:endParaRP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Whizzywig60</a:t>
            </a:r>
          </a:p>
          <a:p>
            <a:pPr marL="714375" indent="0">
              <a:buFont typeface="Wingdings" pitchFamily="2" charset="2"/>
              <a:buChar char="ü"/>
            </a:pPr>
            <a:r>
              <a:rPr lang="es-ES" sz="2400" dirty="0" smtClean="0">
                <a:latin typeface="Verdana" pitchFamily="34" charset="0"/>
              </a:rPr>
              <a:t> </a:t>
            </a:r>
            <a:r>
              <a:rPr lang="es-ES" sz="2400" dirty="0" err="1" smtClean="0">
                <a:latin typeface="Verdana" pitchFamily="34" charset="0"/>
              </a:rPr>
              <a:t>Amcharts</a:t>
            </a:r>
            <a:endParaRPr lang="es-ES" sz="2400" dirty="0" smtClean="0">
              <a:latin typeface="Verdana" pitchFamily="34" charset="0"/>
            </a:endParaRPr>
          </a:p>
          <a:p>
            <a:pPr marL="714375" indent="0">
              <a:buNone/>
            </a:pPr>
            <a:endParaRPr lang="es-ES" sz="2400" dirty="0" smtClean="0">
              <a:latin typeface="Verdana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>
                <a:latin typeface="Verdana" pitchFamily="34" charset="0"/>
              </a:rPr>
              <a:t>Control </a:t>
            </a:r>
            <a:r>
              <a:rPr lang="es-ES" dirty="0" err="1" smtClean="0">
                <a:latin typeface="Verdana" pitchFamily="34" charset="0"/>
              </a:rPr>
              <a:t>AjaxToolKit</a:t>
            </a: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 marL="723900" indent="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 </a:t>
            </a:r>
            <a:r>
              <a:rPr lang="es-EC" sz="2400" b="1" dirty="0" err="1" smtClean="0">
                <a:latin typeface="Verdana" pitchFamily="34" charset="0"/>
              </a:rPr>
              <a:t>AutoComplete</a:t>
            </a:r>
            <a:r>
              <a:rPr lang="es-ES" sz="2400" dirty="0" smtClean="0">
                <a:latin typeface="Verdana" pitchFamily="34" charset="0"/>
              </a:rPr>
              <a:t> </a:t>
            </a: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&lt;</a:t>
            </a:r>
            <a:r>
              <a:rPr lang="en-US" dirty="0" err="1" smtClean="0">
                <a:solidFill>
                  <a:srgbClr val="FF0000"/>
                </a:solidFill>
                <a:latin typeface="Verdana" pitchFamily="34" charset="0"/>
              </a:rPr>
              <a:t>ajaxToolkit:AutoCompleteExtender</a:t>
            </a:r>
            <a:r>
              <a:rPr lang="en-US" dirty="0" smtClean="0">
                <a:latin typeface="Verdana" pitchFamily="34" charset="0"/>
              </a:rPr>
              <a:t> </a:t>
            </a:r>
            <a:endParaRPr lang="es-E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ID</a:t>
            </a:r>
            <a:r>
              <a:rPr lang="en-US" dirty="0" smtClean="0">
                <a:latin typeface="Verdana" pitchFamily="34" charset="0"/>
              </a:rPr>
              <a:t>="AutoCompleteExtender1" </a:t>
            </a:r>
            <a:endParaRPr lang="en-U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Verdana" pitchFamily="34" charset="0"/>
              </a:rPr>
              <a:t>runat</a:t>
            </a:r>
            <a:r>
              <a:rPr lang="en-US" dirty="0" smtClean="0">
                <a:latin typeface="Verdana" pitchFamily="34" charset="0"/>
              </a:rPr>
              <a:t>="server"</a:t>
            </a:r>
            <a:endParaRPr lang="es-E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Verdana" pitchFamily="34" charset="0"/>
              </a:rPr>
              <a:t>MinimumPrefixLength</a:t>
            </a:r>
            <a:r>
              <a:rPr lang="en-US" dirty="0" smtClean="0">
                <a:latin typeface="Verdana" pitchFamily="34" charset="0"/>
              </a:rPr>
              <a:t>="2" </a:t>
            </a:r>
            <a:endParaRPr lang="en-U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err="1" smtClean="0">
                <a:latin typeface="Verdana" pitchFamily="34" charset="0"/>
              </a:rPr>
              <a:t>ServiceMethod</a:t>
            </a:r>
            <a:r>
              <a:rPr lang="en-US" dirty="0" smtClean="0">
                <a:latin typeface="Verdana" pitchFamily="34" charset="0"/>
              </a:rPr>
              <a:t>="</a:t>
            </a:r>
            <a:r>
              <a:rPr lang="en-US" dirty="0" err="1" smtClean="0">
                <a:latin typeface="Verdana" pitchFamily="34" charset="0"/>
              </a:rPr>
              <a:t>fp_ConsEventos</a:t>
            </a:r>
            <a:r>
              <a:rPr lang="en-US" dirty="0" smtClean="0">
                <a:latin typeface="Verdana" pitchFamily="34" charset="0"/>
              </a:rPr>
              <a:t>"</a:t>
            </a:r>
            <a:endParaRPr lang="es-E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s-ES" dirty="0" smtClean="0">
                <a:latin typeface="Verdana" pitchFamily="34" charset="0"/>
              </a:rPr>
              <a:t>	</a:t>
            </a:r>
            <a:r>
              <a:rPr lang="es-ES" dirty="0" err="1" smtClean="0">
                <a:latin typeface="Verdana" pitchFamily="34" charset="0"/>
              </a:rPr>
              <a:t>TargetControlID</a:t>
            </a:r>
            <a:r>
              <a:rPr lang="es-ES" dirty="0" smtClean="0">
                <a:latin typeface="Verdana" pitchFamily="34" charset="0"/>
              </a:rPr>
              <a:t>="</a:t>
            </a:r>
            <a:r>
              <a:rPr lang="es-ES" dirty="0" err="1" smtClean="0">
                <a:latin typeface="Verdana" pitchFamily="34" charset="0"/>
              </a:rPr>
              <a:t>txtCursos</a:t>
            </a:r>
            <a:r>
              <a:rPr lang="es-ES" dirty="0" smtClean="0">
                <a:latin typeface="Verdana" pitchFamily="34" charset="0"/>
              </a:rPr>
              <a:t>“</a:t>
            </a:r>
          </a:p>
          <a:p>
            <a:pPr algn="l">
              <a:buNone/>
            </a:pPr>
            <a:r>
              <a:rPr lang="es-ES" dirty="0" smtClean="0">
                <a:latin typeface="Verdana" pitchFamily="34" charset="0"/>
              </a:rPr>
              <a:t>	</a:t>
            </a:r>
            <a:r>
              <a:rPr lang="es-ES" dirty="0" err="1" smtClean="0">
                <a:latin typeface="Verdana" pitchFamily="34" charset="0"/>
              </a:rPr>
              <a:t>ServicePath</a:t>
            </a:r>
            <a:r>
              <a:rPr lang="es-ES" dirty="0" smtClean="0">
                <a:latin typeface="Verdana" pitchFamily="34" charset="0"/>
              </a:rPr>
              <a:t>="../BuscarCursos.asmx"</a:t>
            </a: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err="1" smtClean="0">
                <a:latin typeface="Verdana" pitchFamily="34" charset="0"/>
              </a:rPr>
              <a:t>UseContextKey</a:t>
            </a:r>
            <a:r>
              <a:rPr lang="en-US" dirty="0" smtClean="0">
                <a:latin typeface="Verdana" pitchFamily="34" charset="0"/>
              </a:rPr>
              <a:t>="true" </a:t>
            </a:r>
            <a:endParaRPr lang="en-U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err="1" smtClean="0">
                <a:latin typeface="Verdana" pitchFamily="34" charset="0"/>
              </a:rPr>
              <a:t>CompletionSetCount</a:t>
            </a:r>
            <a:r>
              <a:rPr lang="en-US" dirty="0" smtClean="0">
                <a:latin typeface="Verdana" pitchFamily="34" charset="0"/>
              </a:rPr>
              <a:t>="</a:t>
            </a:r>
            <a:r>
              <a:rPr lang="en-US" dirty="0" smtClean="0">
                <a:latin typeface="Verdana" pitchFamily="34" charset="0"/>
              </a:rPr>
              <a:t>10“</a:t>
            </a:r>
          </a:p>
          <a:p>
            <a:pPr algn="l"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dirty="0" err="1" smtClean="0">
                <a:latin typeface="Verdana" pitchFamily="34" charset="0"/>
              </a:rPr>
              <a:t>ContextKey</a:t>
            </a:r>
            <a:r>
              <a:rPr lang="en-US" dirty="0" smtClean="0">
                <a:latin typeface="Verdana" pitchFamily="34" charset="0"/>
              </a:rPr>
              <a:t>="</a:t>
            </a:r>
            <a:r>
              <a:rPr lang="en-US" dirty="0" err="1" smtClean="0">
                <a:latin typeface="Verdana" pitchFamily="34" charset="0"/>
              </a:rPr>
              <a:t>txtCursos</a:t>
            </a:r>
            <a:r>
              <a:rPr lang="en-US" dirty="0" smtClean="0">
                <a:latin typeface="Verdana" pitchFamily="34" charset="0"/>
              </a:rPr>
              <a:t>"&gt;</a:t>
            </a:r>
            <a:endParaRPr lang="es-ES" dirty="0" smtClean="0">
              <a:latin typeface="Verdana" pitchFamily="34" charset="0"/>
            </a:endParaRPr>
          </a:p>
          <a:p>
            <a:pPr algn="l">
              <a:buNone/>
            </a:pPr>
            <a:r>
              <a:rPr lang="es-ES" dirty="0" smtClean="0">
                <a:latin typeface="Verdana" pitchFamily="34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Verdana" pitchFamily="34" charset="0"/>
              </a:rPr>
              <a:t>&lt;/</a:t>
            </a:r>
            <a:r>
              <a:rPr lang="es-ES" dirty="0" err="1" smtClean="0">
                <a:solidFill>
                  <a:srgbClr val="FF0000"/>
                </a:solidFill>
                <a:latin typeface="Verdana" pitchFamily="34" charset="0"/>
              </a:rPr>
              <a:t>ajaxToolkit:AutoCompleteExtender</a:t>
            </a:r>
            <a:r>
              <a:rPr lang="es-ES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latin typeface="Verdana" pitchFamily="34" charset="0"/>
              </a:rPr>
              <a:t>Control </a:t>
            </a:r>
            <a:r>
              <a:rPr lang="es-ES" dirty="0" err="1" smtClean="0">
                <a:latin typeface="Verdana" pitchFamily="34" charset="0"/>
              </a:rPr>
              <a:t>AjaxToolKit</a:t>
            </a: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sz="2000" dirty="0" smtClean="0">
              <a:latin typeface="Verdana" pitchFamily="34" charset="0"/>
            </a:endParaRPr>
          </a:p>
          <a:p>
            <a:pPr marL="723900" indent="0">
              <a:buFont typeface="Wingdings" pitchFamily="2" charset="2"/>
              <a:buChar char="ü"/>
            </a:pPr>
            <a:r>
              <a:rPr lang="es-ES" dirty="0" smtClean="0">
                <a:latin typeface="Verdana" pitchFamily="34" charset="0"/>
              </a:rPr>
              <a:t> </a:t>
            </a:r>
            <a:r>
              <a:rPr lang="es-EC" sz="2000" b="1" dirty="0" smtClean="0">
                <a:latin typeface="Verdana" pitchFamily="34" charset="0"/>
              </a:rPr>
              <a:t>Calendar</a:t>
            </a:r>
          </a:p>
          <a:p>
            <a:pPr marL="723900" indent="0">
              <a:buNone/>
            </a:pP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&lt;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ajaxToolkit:CalendarExtender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ID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calExtFecIniPlan</a:t>
            </a:r>
            <a:r>
              <a:rPr lang="en-US" sz="2400" dirty="0" smtClean="0">
                <a:latin typeface="Verdana" pitchFamily="34" charset="0"/>
              </a:rPr>
              <a:t>" </a:t>
            </a:r>
            <a:r>
              <a:rPr lang="en-US" sz="2400" dirty="0" err="1" smtClean="0">
                <a:latin typeface="Verdana" pitchFamily="34" charset="0"/>
              </a:rPr>
              <a:t>runat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smtClean="0">
                <a:latin typeface="Verdana" pitchFamily="34" charset="0"/>
              </a:rPr>
              <a:t>server“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PopupButtonID</a:t>
            </a:r>
            <a:r>
              <a:rPr lang="en-US" sz="2400" dirty="0" smtClean="0">
                <a:latin typeface="Verdana" pitchFamily="34" charset="0"/>
              </a:rPr>
              <a:t>="imgBtnCalPlan1"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TargetControlID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txtFecIniPlanB</a:t>
            </a:r>
            <a:r>
              <a:rPr lang="en-US" sz="2400" dirty="0" smtClean="0">
                <a:latin typeface="Verdana" pitchFamily="34" charset="0"/>
              </a:rPr>
              <a:t>“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Verdana" pitchFamily="34" charset="0"/>
              </a:rPr>
              <a:t>CssClass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MyCalendar</a:t>
            </a:r>
            <a:r>
              <a:rPr lang="en-US" sz="2400" dirty="0" smtClean="0">
                <a:latin typeface="Verdana" pitchFamily="34" charset="0"/>
              </a:rPr>
              <a:t>" </a:t>
            </a: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	Format</a:t>
            </a:r>
            <a:r>
              <a:rPr lang="en-US" sz="2400" dirty="0" smtClean="0">
                <a:latin typeface="Verdana" pitchFamily="34" charset="0"/>
              </a:rPr>
              <a:t>="</a:t>
            </a:r>
            <a:r>
              <a:rPr lang="en-US" sz="2400" dirty="0" err="1" smtClean="0">
                <a:latin typeface="Verdana" pitchFamily="34" charset="0"/>
              </a:rPr>
              <a:t>dd</a:t>
            </a:r>
            <a:r>
              <a:rPr lang="en-US" sz="2400" dirty="0" smtClean="0">
                <a:latin typeface="Verdana" pitchFamily="34" charset="0"/>
              </a:rPr>
              <a:t>/MM/</a:t>
            </a:r>
            <a:r>
              <a:rPr lang="en-US" sz="2400" dirty="0" err="1" smtClean="0">
                <a:latin typeface="Verdana" pitchFamily="34" charset="0"/>
              </a:rPr>
              <a:t>yyyy</a:t>
            </a:r>
            <a:r>
              <a:rPr lang="en-US" sz="2400" dirty="0" smtClean="0">
                <a:latin typeface="Verdana" pitchFamily="34" charset="0"/>
              </a:rPr>
              <a:t>"&gt;</a:t>
            </a:r>
            <a:endParaRPr lang="es-ES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	&lt;/</a:t>
            </a:r>
            <a:r>
              <a:rPr lang="es-ES" sz="2400" dirty="0" err="1" smtClean="0">
                <a:solidFill>
                  <a:srgbClr val="FF0000"/>
                </a:solidFill>
                <a:latin typeface="Verdana" pitchFamily="34" charset="0"/>
              </a:rPr>
              <a:t>ajaxToolkit:CalendarExtender</a:t>
            </a:r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</a:p>
          <a:p>
            <a:pPr algn="l">
              <a:buNone/>
            </a:pPr>
            <a:endParaRPr lang="es-ES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723900" indent="0"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None/>
            </a:pPr>
            <a:endParaRPr lang="es-ES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Verdana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Verdana" pitchFamily="34" charset="0"/>
              </a:rPr>
              <a:t>PLATAFORMA TECNOLÓGICA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4" ma:contentTypeDescription="Create a new document." ma:contentTypeScope="" ma:versionID="0c22a9e4ee5a4d59bacc0eca4cef97cb"/>
</file>

<file path=customXml/itemProps1.xml><?xml version="1.0" encoding="utf-8"?>
<ds:datastoreItem xmlns:ds="http://schemas.openxmlformats.org/officeDocument/2006/customXml" ds:itemID="{E84655DC-E572-4564-A9C9-0B9D8003F1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22D8BD-807B-4A41-93C9-0E581F3C4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F03C4-44DE-46A6-83B9-F81098DF0B8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641</TotalTime>
  <Words>520</Words>
  <Application>Microsoft Office PowerPoint</Application>
  <PresentationFormat>Presentación en pantalla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TS010073846</vt:lpstr>
      <vt:lpstr>Sistema Gestor de Ventas para el Centro de Educación Continua de la Espol  </vt:lpstr>
      <vt:lpstr>ANTECEDENTES</vt:lpstr>
      <vt:lpstr>DIAGRAMA DEL PROBLEMA</vt:lpstr>
      <vt:lpstr>DIAGRAMA DE LA SOLUCIÓN</vt:lpstr>
      <vt:lpstr>OBJETIVOS</vt:lpstr>
      <vt:lpstr>ESPECIFICACIONES DEL SISTEMA</vt:lpstr>
      <vt:lpstr>PLATAFORMA TECNOLÓGICA</vt:lpstr>
      <vt:lpstr>PLATAFORMA TECNOLÓGICA</vt:lpstr>
      <vt:lpstr>PLATAFORMA TECNOLÓGICA</vt:lpstr>
      <vt:lpstr>PLATAFORMA TECNOLÓGICA</vt:lpstr>
      <vt:lpstr>PLATAFORMA TECNOLÓGICA</vt:lpstr>
      <vt:lpstr>PLATAFORMA TECNOLÓGICA</vt:lpstr>
      <vt:lpstr>PLATAFORMA TECNOLÓGICA</vt:lpstr>
      <vt:lpstr>DISEÑO DEL SISTEMA</vt:lpstr>
      <vt:lpstr>ARQUITECTURA DEL SISTEMA</vt:lpstr>
      <vt:lpstr>DISEÑO DE FLUJO DE INFORMACIÓN</vt:lpstr>
      <vt:lpstr>PROCESO A TRAVÉS DEL SITIO WEB</vt:lpstr>
      <vt:lpstr>PROCESO DE VISITA AL CENTRO</vt:lpstr>
      <vt:lpstr>PROCESO POR LLAMADA TELEFÓNICA</vt:lpstr>
      <vt:lpstr>PROCESO POR CORREO ELECTRÓNICO</vt:lpstr>
      <vt:lpstr>Diapositiva 21</vt:lpstr>
      <vt:lpstr>CONCLUSIONES</vt:lpstr>
      <vt:lpstr>RECOMENDACIONES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laptop</dc:creator>
  <cp:keywords/>
  <dc:description/>
  <cp:lastModifiedBy>laptop</cp:lastModifiedBy>
  <cp:revision>82</cp:revision>
  <dcterms:created xsi:type="dcterms:W3CDTF">2010-12-24T02:40:17Z</dcterms:created>
  <dcterms:modified xsi:type="dcterms:W3CDTF">2010-12-26T22:50:06Z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